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1" r:id="rId1"/>
  </p:sldMasterIdLst>
  <p:notesMasterIdLst>
    <p:notesMasterId r:id="rId17"/>
  </p:notesMasterIdLst>
  <p:handoutMasterIdLst>
    <p:handoutMasterId r:id="rId18"/>
  </p:handoutMasterIdLst>
  <p:sldIdLst>
    <p:sldId id="1582" r:id="rId2"/>
    <p:sldId id="1578" r:id="rId3"/>
    <p:sldId id="1579" r:id="rId4"/>
    <p:sldId id="1580" r:id="rId5"/>
    <p:sldId id="1581" r:id="rId6"/>
    <p:sldId id="974" r:id="rId7"/>
    <p:sldId id="1545" r:id="rId8"/>
    <p:sldId id="1535" r:id="rId9"/>
    <p:sldId id="1558" r:id="rId10"/>
    <p:sldId id="1568" r:id="rId11"/>
    <p:sldId id="1556" r:id="rId12"/>
    <p:sldId id="1559" r:id="rId13"/>
    <p:sldId id="1583" r:id="rId14"/>
    <p:sldId id="1560" r:id="rId15"/>
    <p:sldId id="1538" r:id="rId1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009A46"/>
    <a:srgbClr val="333300"/>
    <a:srgbClr val="F68B1F"/>
    <a:srgbClr val="A5CD00"/>
    <a:srgbClr val="FFFFFF"/>
    <a:srgbClr val="E6E6E6"/>
    <a:srgbClr val="C49500"/>
    <a:srgbClr val="F6BB00"/>
    <a:srgbClr val="DFB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87020" autoAdjust="0"/>
  </p:normalViewPr>
  <p:slideViewPr>
    <p:cSldViewPr>
      <p:cViewPr varScale="1">
        <p:scale>
          <a:sx n="88" d="100"/>
          <a:sy n="88" d="100"/>
        </p:scale>
        <p:origin x="19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17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4224" y="-82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0DC3E-658D-4522-83B8-717C27F86AF3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FC58B-2E97-4801-8C24-B70DE6CD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7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31869-D12B-4A50-8C2C-66EAD70E2BB2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BD8A3-BD02-4054-A9CA-724A7318F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7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BC76BC-3A5E-4BD7-B8F6-471680D05173}" type="slidenum">
              <a:rPr lang="en-GB">
                <a:solidFill>
                  <a:srgbClr val="000000"/>
                </a:solidFill>
              </a:rPr>
              <a:pPr/>
              <a:t>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20 hectares of land at Bunny are organic</a:t>
            </a:r>
          </a:p>
        </p:txBody>
      </p:sp>
    </p:spTree>
    <p:extLst>
      <p:ext uri="{BB962C8B-B14F-4D97-AF65-F5344CB8AC3E}">
        <p14:creationId xmlns:p14="http://schemas.microsoft.com/office/powerpoint/2010/main" val="381713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environmental impact of livestock systems, </a:t>
            </a:r>
            <a:r>
              <a:rPr lang="en-US" dirty="0" err="1" smtClean="0"/>
              <a:t>eg</a:t>
            </a:r>
            <a:r>
              <a:rPr lang="en-US" dirty="0" smtClean="0"/>
              <a:t> methane from dairy units.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infection by exploiting the natural models of susceptibility (humans and chickens) and resistance (pigs and ducks) to develop new approaches to safeguard animal and human health.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E5E3F-5335-E34E-957B-DC8125E7957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05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BD8A3-BD02-4054-A9CA-724A7318FCF1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7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BD8A3-BD02-4054-A9CA-724A7318FCF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391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505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C48E0564-9BFC-48A7-A915-75BFEE4D66B9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13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1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BD8A3-BD02-4054-A9CA-724A7318FCF1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3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BD8A3-BD02-4054-A9CA-724A7318FCF1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991120" y="6642556"/>
            <a:ext cx="11528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</a:rPr>
              <a:t>Copyright CFFRC - 2014</a:t>
            </a:r>
          </a:p>
        </p:txBody>
      </p:sp>
    </p:spTree>
    <p:extLst>
      <p:ext uri="{BB962C8B-B14F-4D97-AF65-F5344CB8AC3E}">
        <p14:creationId xmlns:p14="http://schemas.microsoft.com/office/powerpoint/2010/main" val="315336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7162800" cy="590550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752600"/>
            <a:ext cx="8382000" cy="4724400"/>
          </a:xfrm>
        </p:spPr>
        <p:txBody>
          <a:bodyPr/>
          <a:lstStyle>
            <a:lvl1pPr>
              <a:defRPr sz="2400" b="1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990600"/>
            <a:ext cx="7162800" cy="457200"/>
          </a:xfrm>
        </p:spPr>
        <p:txBody>
          <a:bodyPr>
            <a:normAutofit/>
          </a:bodyPr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 dirty="0" smtClean="0"/>
              <a:t>Sub Header</a:t>
            </a:r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772400" y="6642556"/>
            <a:ext cx="11496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prstClr val="black"/>
                </a:solidFill>
              </a:rPr>
              <a:t>© Copyright CFF </a:t>
            </a:r>
            <a:r>
              <a:rPr lang="en-US" sz="800" dirty="0">
                <a:solidFill>
                  <a:prstClr val="black"/>
                </a:solidFill>
              </a:rPr>
              <a:t>- </a:t>
            </a:r>
            <a:r>
              <a:rPr lang="en-US" sz="800" dirty="0" smtClean="0">
                <a:solidFill>
                  <a:prstClr val="black"/>
                </a:solidFill>
              </a:rPr>
              <a:t>2015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6705600"/>
            <a:ext cx="7569530" cy="152401"/>
          </a:xfrm>
          <a:prstGeom prst="rect">
            <a:avLst/>
          </a:prstGeom>
          <a:solidFill>
            <a:srgbClr val="007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4156062" y="6705600"/>
            <a:ext cx="3421234" cy="152403"/>
          </a:xfrm>
          <a:prstGeom prst="rect">
            <a:avLst/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7139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32C73-5C4A-4815-997A-37E2FCCE974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852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7162800" cy="590550"/>
          </a:xfrm>
        </p:spPr>
        <p:txBody>
          <a:bodyPr>
            <a:normAutofit/>
          </a:bodyPr>
          <a:lstStyle>
            <a:lvl1pPr algn="l">
              <a:defRPr sz="2700" b="1"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152400" y="2595349"/>
            <a:ext cx="5638800" cy="4267200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59" y="152400"/>
            <a:ext cx="1222612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752600"/>
            <a:ext cx="8382000" cy="4724400"/>
          </a:xfrm>
        </p:spPr>
        <p:txBody>
          <a:bodyPr/>
          <a:lstStyle>
            <a:lvl1pPr>
              <a:defRPr sz="1800" b="1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990600"/>
            <a:ext cx="7162800" cy="457200"/>
          </a:xfrm>
        </p:spPr>
        <p:txBody>
          <a:bodyPr>
            <a:normAutofit/>
          </a:bodyPr>
          <a:lstStyle>
            <a:lvl1pPr marL="0" indent="0">
              <a:buNone/>
              <a:defRPr sz="2100" b="1" baseline="0"/>
            </a:lvl1pPr>
          </a:lstStyle>
          <a:p>
            <a:pPr lvl="0"/>
            <a:r>
              <a:rPr lang="en-GB" dirty="0" smtClean="0"/>
              <a:t>Sub Header</a:t>
            </a:r>
            <a:endParaRPr lang="en-GB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76200" y="6629400"/>
            <a:ext cx="9296400" cy="304800"/>
            <a:chOff x="-76200" y="6665720"/>
            <a:chExt cx="9220200" cy="228600"/>
          </a:xfrm>
        </p:grpSpPr>
        <p:sp>
          <p:nvSpPr>
            <p:cNvPr id="11" name="Rectangle 10"/>
            <p:cNvSpPr/>
            <p:nvPr/>
          </p:nvSpPr>
          <p:spPr>
            <a:xfrm>
              <a:off x="6781800" y="6665720"/>
              <a:ext cx="2362200" cy="228600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76200" y="6665720"/>
              <a:ext cx="6858000" cy="228600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-76200" y="6629400"/>
            <a:ext cx="9296400" cy="304800"/>
            <a:chOff x="-76200" y="6665720"/>
            <a:chExt cx="9220200" cy="228600"/>
          </a:xfrm>
        </p:grpSpPr>
        <p:sp>
          <p:nvSpPr>
            <p:cNvPr id="14" name="Rectangle 13"/>
            <p:cNvSpPr/>
            <p:nvPr/>
          </p:nvSpPr>
          <p:spPr>
            <a:xfrm>
              <a:off x="6781800" y="6665720"/>
              <a:ext cx="2362200" cy="228600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76200" y="6665720"/>
              <a:ext cx="6858000" cy="228600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 userDrawn="1"/>
        </p:nvSpPr>
        <p:spPr>
          <a:xfrm>
            <a:off x="7772400" y="6642556"/>
            <a:ext cx="91563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prstClr val="black"/>
                </a:solidFill>
              </a:rPr>
              <a:t>Copyright CFFRC - 2013</a:t>
            </a:r>
          </a:p>
        </p:txBody>
      </p:sp>
    </p:spTree>
    <p:extLst>
      <p:ext uri="{BB962C8B-B14F-4D97-AF65-F5344CB8AC3E}">
        <p14:creationId xmlns:p14="http://schemas.microsoft.com/office/powerpoint/2010/main" val="101155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7162800" cy="590550"/>
          </a:xfrm>
        </p:spPr>
        <p:txBody>
          <a:bodyPr>
            <a:normAutofit/>
          </a:bodyPr>
          <a:lstStyle>
            <a:lvl1pPr algn="l">
              <a:defRPr sz="2700" b="1"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152400" y="2595349"/>
            <a:ext cx="5638800" cy="4267200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59" y="152400"/>
            <a:ext cx="1222612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752600"/>
            <a:ext cx="8382000" cy="4724400"/>
          </a:xfrm>
        </p:spPr>
        <p:txBody>
          <a:bodyPr/>
          <a:lstStyle>
            <a:lvl1pPr>
              <a:defRPr sz="1800" b="1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990600"/>
            <a:ext cx="7162800" cy="457200"/>
          </a:xfrm>
        </p:spPr>
        <p:txBody>
          <a:bodyPr>
            <a:normAutofit/>
          </a:bodyPr>
          <a:lstStyle>
            <a:lvl1pPr marL="0" indent="0">
              <a:buNone/>
              <a:defRPr sz="2100" b="1" baseline="0"/>
            </a:lvl1pPr>
          </a:lstStyle>
          <a:p>
            <a:pPr lvl="0"/>
            <a:r>
              <a:rPr lang="en-GB" dirty="0" smtClean="0"/>
              <a:t>Sub Header</a:t>
            </a:r>
            <a:endParaRPr lang="en-GB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76200" y="6629400"/>
            <a:ext cx="9296400" cy="304800"/>
            <a:chOff x="-76200" y="6665720"/>
            <a:chExt cx="9220200" cy="228600"/>
          </a:xfrm>
        </p:grpSpPr>
        <p:sp>
          <p:nvSpPr>
            <p:cNvPr id="11" name="Rectangle 10"/>
            <p:cNvSpPr/>
            <p:nvPr/>
          </p:nvSpPr>
          <p:spPr>
            <a:xfrm>
              <a:off x="6781800" y="6665720"/>
              <a:ext cx="2362200" cy="228600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76200" y="6665720"/>
              <a:ext cx="6858000" cy="228600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-76200" y="6629400"/>
            <a:ext cx="9296400" cy="304800"/>
            <a:chOff x="-76200" y="6665720"/>
            <a:chExt cx="9220200" cy="228600"/>
          </a:xfrm>
        </p:grpSpPr>
        <p:sp>
          <p:nvSpPr>
            <p:cNvPr id="14" name="Rectangle 13"/>
            <p:cNvSpPr/>
            <p:nvPr/>
          </p:nvSpPr>
          <p:spPr>
            <a:xfrm>
              <a:off x="6781800" y="6665720"/>
              <a:ext cx="2362200" cy="228600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76200" y="6665720"/>
              <a:ext cx="6858000" cy="228600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 userDrawn="1"/>
        </p:nvSpPr>
        <p:spPr>
          <a:xfrm>
            <a:off x="7772400" y="6642556"/>
            <a:ext cx="91563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>
                <a:solidFill>
                  <a:prstClr val="black"/>
                </a:solidFill>
              </a:rPr>
              <a:t>Copyright CFFRC - 2013</a:t>
            </a:r>
          </a:p>
        </p:txBody>
      </p:sp>
    </p:spTree>
    <p:extLst>
      <p:ext uri="{BB962C8B-B14F-4D97-AF65-F5344CB8AC3E}">
        <p14:creationId xmlns:p14="http://schemas.microsoft.com/office/powerpoint/2010/main" val="192652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5EF2CF-3946-4F42-BAAB-EE61E81D6679}" type="datetimeFigureOut">
              <a:rPr lang="en-GB" smtClean="0"/>
              <a:t>24/10/2016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A78FDB-09A1-4CE4-A46D-BA0D8C462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66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33B710B-10F5-104B-9B9F-693C796CFBD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00A4855-8086-D24C-ABB7-CFAAFD80F1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5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B980F1E-A472-4B37-9CA9-4F79ADE8EAA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1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tx1">
                <a:alpha val="0"/>
                <a:lumMod val="0"/>
                <a:lumOff val="100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800"/>
            <a:ext cx="8229600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0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6" r:id="rId4"/>
    <p:sldLayoutId id="2147484247" r:id="rId5"/>
    <p:sldLayoutId id="2147484250" r:id="rId6"/>
    <p:sldLayoutId id="2147484251" r:id="rId7"/>
    <p:sldLayoutId id="214748425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ropsforthefuture.org/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hyperlink" Target="http://www.cff-unmc-dtp.com/" TargetMode="External"/><Relationship Id="rId5" Type="http://schemas.openxmlformats.org/officeDocument/2006/relationships/image" Target="../media/image30.jpg"/><Relationship Id="rId10" Type="http://schemas.openxmlformats.org/officeDocument/2006/relationships/hyperlink" Target="http://www.bambaragroundnut.org/" TargetMode="External"/><Relationship Id="rId4" Type="http://schemas.openxmlformats.org/officeDocument/2006/relationships/image" Target="../media/image29.png"/><Relationship Id="rId9" Type="http://schemas.openxmlformats.org/officeDocument/2006/relationships/hyperlink" Target="http://www.bamyield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894" y="540408"/>
            <a:ext cx="5105400" cy="2812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94" y="3328741"/>
            <a:ext cx="3810000" cy="2976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594" y="3328741"/>
            <a:ext cx="3730206" cy="2978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745" y="1219200"/>
            <a:ext cx="1856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Portland Building,</a:t>
            </a:r>
          </a:p>
          <a:p>
            <a:r>
              <a:rPr lang="en-GB" dirty="0" smtClean="0"/>
              <a:t>University Park,</a:t>
            </a:r>
          </a:p>
          <a:p>
            <a:r>
              <a:rPr lang="en-GB" dirty="0" smtClean="0"/>
              <a:t>UK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6318395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Ningbo Campus, China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243946" y="6286871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UNMC campus, Malaysia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290991" y="1540847"/>
            <a:ext cx="1813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University of</a:t>
            </a:r>
          </a:p>
          <a:p>
            <a:r>
              <a:rPr lang="en-GB" sz="2400" dirty="0" smtClean="0"/>
              <a:t>Nottingham</a:t>
            </a:r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40" y="467450"/>
            <a:ext cx="1858756" cy="75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54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234851"/>
            <a:ext cx="8229600" cy="4525963"/>
          </a:xfrm>
        </p:spPr>
        <p:txBody>
          <a:bodyPr/>
          <a:lstStyle/>
          <a:p>
            <a:endParaRPr lang="en-GB" smtClean="0"/>
          </a:p>
        </p:txBody>
      </p:sp>
      <p:grpSp>
        <p:nvGrpSpPr>
          <p:cNvPr id="4" name="Group 3"/>
          <p:cNvGrpSpPr/>
          <p:nvPr/>
        </p:nvGrpSpPr>
        <p:grpSpPr>
          <a:xfrm>
            <a:off x="0" y="18298"/>
            <a:ext cx="9134551" cy="6865098"/>
            <a:chOff x="9449" y="-7098"/>
            <a:chExt cx="9134551" cy="6865098"/>
          </a:xfrm>
          <a:solidFill>
            <a:schemeClr val="bg1"/>
          </a:solidFill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9" y="-7098"/>
              <a:ext cx="9134551" cy="686509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9449" y="908720"/>
              <a:ext cx="9134551" cy="568863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449" y="188640"/>
              <a:ext cx="7226847" cy="259228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5" y="1380031"/>
            <a:ext cx="5526603" cy="337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7" r="20300"/>
          <a:stretch/>
        </p:blipFill>
        <p:spPr bwMode="auto">
          <a:xfrm>
            <a:off x="6228184" y="1572098"/>
            <a:ext cx="2710455" cy="300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484522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SSR-based genetic diversity analysis (PCA)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876256" y="476929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DArT</a:t>
            </a:r>
            <a:r>
              <a:rPr lang="en-GB" dirty="0" smtClean="0"/>
              <a:t> microarray analysis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92348" y="967753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Clear differentiation between West and </a:t>
            </a:r>
            <a:r>
              <a:rPr lang="en-GB" dirty="0" err="1" smtClean="0"/>
              <a:t>South+East</a:t>
            </a:r>
            <a:r>
              <a:rPr lang="en-GB" dirty="0" smtClean="0"/>
              <a:t> African accessions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95265" y="5733256"/>
            <a:ext cx="845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/>
              <a:t>Crosses to introduce new variation could be made between agro-ecologically matched accessions but from different breeding groups</a:t>
            </a:r>
            <a:br>
              <a:rPr lang="en-GB" sz="2000" b="1" i="1" dirty="0" smtClean="0"/>
            </a:br>
            <a:r>
              <a:rPr lang="en-GB" sz="1200" b="1" i="1" dirty="0" smtClean="0"/>
              <a:t>Molosiwa et al., 2015; Siise et al., 2015</a:t>
            </a:r>
            <a:endParaRPr lang="en-GB" sz="2000" b="1" i="1" dirty="0"/>
          </a:p>
        </p:txBody>
      </p:sp>
      <p:sp>
        <p:nvSpPr>
          <p:cNvPr id="12" name="Rectangle 11"/>
          <p:cNvSpPr/>
          <p:nvPr/>
        </p:nvSpPr>
        <p:spPr>
          <a:xfrm>
            <a:off x="7162800" y="76200"/>
            <a:ext cx="1585664" cy="891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294761"/>
            <a:ext cx="1044577" cy="550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>
            <a:off x="228600" y="165817"/>
            <a:ext cx="4154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accent3"/>
                </a:solidFill>
              </a:rPr>
              <a:t>Genetic diversity of germplasm</a:t>
            </a:r>
            <a:endParaRPr lang="en-GB" sz="2400" b="1" dirty="0">
              <a:solidFill>
                <a:schemeClr val="accent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622748"/>
            <a:ext cx="9144000" cy="23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7706436" y="6581001"/>
            <a:ext cx="13943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Copyright CFF 2015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6869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785364" y="251729"/>
            <a:ext cx="1295400" cy="834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817"/>
            <a:ext cx="5715000" cy="442913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chemeClr val="accent3"/>
                </a:solidFill>
              </a:rPr>
              <a:t>Agrometeorology</a:t>
            </a:r>
            <a:r>
              <a:rPr lang="en-US" dirty="0" smtClean="0">
                <a:solidFill>
                  <a:schemeClr val="accent3"/>
                </a:solidFill>
              </a:rPr>
              <a:t> &amp; Ecophysiology</a:t>
            </a:r>
            <a:endParaRPr lang="en-MY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048" y="2183267"/>
            <a:ext cx="3844739" cy="2867763"/>
          </a:xfrm>
        </p:spPr>
        <p:txBody>
          <a:bodyPr>
            <a:normAutofit/>
          </a:bodyPr>
          <a:lstStyle/>
          <a:p>
            <a:r>
              <a:rPr lang="en-US" b="0" dirty="0" smtClean="0"/>
              <a:t>Model predictions for crop growth in Malaysia for 2 African landraces: </a:t>
            </a:r>
            <a:r>
              <a:rPr lang="en-US" b="0" dirty="0" err="1" smtClean="0"/>
              <a:t>Uniswa</a:t>
            </a:r>
            <a:r>
              <a:rPr lang="en-US" b="0" dirty="0" smtClean="0"/>
              <a:t> Red and S19-3 with CropBASE colleagues</a:t>
            </a:r>
          </a:p>
          <a:p>
            <a:r>
              <a:rPr lang="en-US" b="0" dirty="0" smtClean="0"/>
              <a:t>Provide </a:t>
            </a:r>
            <a:r>
              <a:rPr lang="en-US" b="0" dirty="0"/>
              <a:t>baseline data for future field experiments for proof of concept</a:t>
            </a:r>
          </a:p>
          <a:p>
            <a:endParaRPr lang="en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3744" y="1458173"/>
            <a:ext cx="6057332" cy="3429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Climate and growth modelling using BG </a:t>
            </a:r>
            <a:endParaRPr lang="en-MY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801" y="112837"/>
            <a:ext cx="2592549" cy="86175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06405" y="2029326"/>
            <a:ext cx="2615176" cy="3510390"/>
            <a:chOff x="122611" y="631148"/>
            <a:chExt cx="4378094" cy="62025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11" y="631148"/>
              <a:ext cx="4378094" cy="3096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11" y="3737733"/>
              <a:ext cx="4378094" cy="30960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720529" y="2049796"/>
            <a:ext cx="2417904" cy="3552961"/>
            <a:chOff x="31157" y="626747"/>
            <a:chExt cx="4399522" cy="62086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57" y="626747"/>
              <a:ext cx="4378094" cy="3096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84" y="3739392"/>
              <a:ext cx="4378095" cy="309600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094629" y="5539716"/>
            <a:ext cx="28695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Uniswa</a:t>
            </a:r>
            <a:r>
              <a:rPr lang="en-US" sz="1350" dirty="0"/>
              <a:t> Red (Swaziland; sub-humid)</a:t>
            </a:r>
            <a:endParaRPr lang="en-MY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6863832" y="5539716"/>
            <a:ext cx="2364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S19-3(Namibia; arid)</a:t>
            </a:r>
            <a:endParaRPr lang="en-MY" sz="135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39" y="114326"/>
            <a:ext cx="1091025" cy="5754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16"/>
          <p:cNvSpPr/>
          <p:nvPr/>
        </p:nvSpPr>
        <p:spPr>
          <a:xfrm>
            <a:off x="-76200" y="6625568"/>
            <a:ext cx="9269642" cy="32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529395" y="17603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2010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7520978" y="17435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2010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529395" y="57955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2050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520977" y="57955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2050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53" y="264316"/>
            <a:ext cx="7162800" cy="442913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Socio, Economics and Policy</a:t>
            </a:r>
            <a:endParaRPr lang="en-MY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6763" y="2250126"/>
            <a:ext cx="6710289" cy="35433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1) Value </a:t>
            </a:r>
            <a:r>
              <a:rPr lang="en-GB" dirty="0"/>
              <a:t>Chain research in Indonesia</a:t>
            </a:r>
            <a:endParaRPr lang="en-MY" dirty="0"/>
          </a:p>
          <a:p>
            <a:pPr>
              <a:buFontTx/>
              <a:buChar char="-"/>
            </a:pPr>
            <a:r>
              <a:rPr lang="en-US" b="0" dirty="0" smtClean="0"/>
              <a:t>Assessment of co-operative model set up for BG cultivation, and production of raw material for direct commissioning of processing by the farmers</a:t>
            </a:r>
            <a:r>
              <a:rPr lang="en-MY" b="0" dirty="0" smtClean="0"/>
              <a:t>, socio-economic impact on local community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2) </a:t>
            </a:r>
            <a:r>
              <a:rPr lang="en-GB" dirty="0"/>
              <a:t>End user research in </a:t>
            </a:r>
            <a:r>
              <a:rPr lang="en-GB" dirty="0" smtClean="0"/>
              <a:t>Africa</a:t>
            </a:r>
          </a:p>
          <a:p>
            <a:pPr lvl="2">
              <a:buFontTx/>
              <a:buChar char="-"/>
            </a:pPr>
            <a:r>
              <a:rPr lang="en-GB" sz="1800" dirty="0"/>
              <a:t>Acceptance of local community towards BG as a crop, and as a  food </a:t>
            </a:r>
            <a:r>
              <a:rPr lang="en-GB" sz="1800" dirty="0" smtClean="0"/>
              <a:t>source (Ghana, Nigeria and Tanzania)</a:t>
            </a:r>
            <a:endParaRPr lang="en-GB" sz="1800" dirty="0"/>
          </a:p>
          <a:p>
            <a:pPr lvl="2">
              <a:buFontTx/>
              <a:buChar char="-"/>
            </a:pPr>
            <a:r>
              <a:rPr lang="en-GB" sz="1800" dirty="0"/>
              <a:t>Understanding consumption, utilisation, marketing constraints</a:t>
            </a:r>
          </a:p>
          <a:p>
            <a:pPr marL="0" indent="0">
              <a:buNone/>
            </a:pPr>
            <a:endParaRPr lang="en-MY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7381" y="1600200"/>
            <a:ext cx="6909179" cy="3429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Improving livelihood of local communities</a:t>
            </a:r>
            <a:endParaRPr lang="en-MY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306" y="183541"/>
            <a:ext cx="2546595" cy="1004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3"/>
          <a:stretch/>
        </p:blipFill>
        <p:spPr>
          <a:xfrm>
            <a:off x="186520" y="2160561"/>
            <a:ext cx="1707033" cy="2098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53" y="3686025"/>
            <a:ext cx="1602812" cy="2107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22" y="165817"/>
            <a:ext cx="1405369" cy="7412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/>
          <p:cNvSpPr/>
          <p:nvPr/>
        </p:nvSpPr>
        <p:spPr>
          <a:xfrm>
            <a:off x="-76200" y="6625568"/>
            <a:ext cx="9269642" cy="32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93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660" y="152400"/>
            <a:ext cx="8855132" cy="6705600"/>
            <a:chOff x="245660" y="152400"/>
            <a:chExt cx="8855132" cy="6705600"/>
          </a:xfrm>
        </p:grpSpPr>
        <p:pic>
          <p:nvPicPr>
            <p:cNvPr id="12" name="Picture 1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025" y="1406769"/>
              <a:ext cx="7485185" cy="4384430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245660" y="152400"/>
              <a:ext cx="86390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MY" sz="2400" b="1" dirty="0"/>
                <a:t>BamYIELD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980" y="205905"/>
              <a:ext cx="1014999" cy="53537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06436" y="6581001"/>
              <a:ext cx="13943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Copyright CFF 2015</a:t>
              </a:r>
              <a:endParaRPr lang="en-GB" sz="12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0977" y="5698500"/>
              <a:ext cx="2941023" cy="102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4309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878" y="93600"/>
            <a:ext cx="8244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sz="2800" b="1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Genetic maps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7" t="4253" r="55052"/>
          <a:stretch/>
        </p:blipFill>
        <p:spPr bwMode="auto">
          <a:xfrm>
            <a:off x="233496" y="2218942"/>
            <a:ext cx="1330207" cy="418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035" y="78286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 populations with genetic maps so far, segregating for different traits </a:t>
            </a:r>
            <a:endParaRPr lang="en-GB" dirty="0"/>
          </a:p>
          <a:p>
            <a:pPr marL="800100" lvl="1" indent="-342900">
              <a:buAutoNum type="arabicPeriod"/>
            </a:pPr>
            <a:r>
              <a:rPr lang="en-GB" dirty="0" smtClean="0"/>
              <a:t>Photoperiod sensitivity</a:t>
            </a:r>
            <a:endParaRPr lang="en-GB" dirty="0"/>
          </a:p>
          <a:p>
            <a:pPr marL="800100" lvl="1" indent="-342900">
              <a:buAutoNum type="arabicPeriod"/>
            </a:pPr>
            <a:r>
              <a:rPr lang="en-GB" dirty="0" smtClean="0"/>
              <a:t>Growth habit (domesticated x domesticated)</a:t>
            </a:r>
          </a:p>
          <a:p>
            <a:pPr marL="800100" lvl="1" indent="-342900">
              <a:buAutoNum type="arabicPeriod"/>
            </a:pPr>
            <a:r>
              <a:rPr lang="en-GB" dirty="0" smtClean="0"/>
              <a:t>Growth habit (domesticated x wild)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132" y="6318003"/>
            <a:ext cx="795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Composite linkage groups consisting of </a:t>
            </a:r>
            <a:r>
              <a:rPr lang="en-GB" sz="1400" dirty="0" err="1" smtClean="0"/>
              <a:t>DArT</a:t>
            </a:r>
            <a:r>
              <a:rPr lang="en-GB" sz="1400" dirty="0" smtClean="0"/>
              <a:t>, SSR and </a:t>
            </a:r>
            <a:r>
              <a:rPr lang="en-GB" sz="1400" dirty="0" err="1" smtClean="0"/>
              <a:t>DArTseq</a:t>
            </a:r>
            <a:r>
              <a:rPr lang="en-GB" sz="1400" dirty="0" smtClean="0"/>
              <a:t> markers; manuscript submitted to Genome</a:t>
            </a:r>
            <a:endParaRPr lang="en-GB" sz="1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48" y="3021795"/>
            <a:ext cx="161607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799" y="1773105"/>
            <a:ext cx="148748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63275" y="4983526"/>
            <a:ext cx="2698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 smtClean="0"/>
              <a:t>DipC</a:t>
            </a:r>
            <a:r>
              <a:rPr lang="en-GB" sz="1600" dirty="0" smtClean="0"/>
              <a:t> (domesticated)</a:t>
            </a:r>
          </a:p>
          <a:p>
            <a:pPr algn="ctr"/>
            <a:r>
              <a:rPr lang="en-GB" sz="1600" dirty="0" smtClean="0"/>
              <a:t>‘bunched’</a:t>
            </a:r>
          </a:p>
          <a:p>
            <a:pPr algn="ctr"/>
            <a:r>
              <a:rPr lang="en-GB" sz="1600" dirty="0" smtClean="0"/>
              <a:t>‘less-sensitive to photoperiod’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674286" y="2432683"/>
            <a:ext cx="2469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 smtClean="0"/>
              <a:t>Tiga</a:t>
            </a:r>
            <a:r>
              <a:rPr lang="en-GB" sz="1600" dirty="0" smtClean="0"/>
              <a:t> </a:t>
            </a:r>
            <a:r>
              <a:rPr lang="en-GB" sz="1600" dirty="0" err="1" smtClean="0"/>
              <a:t>Necaru</a:t>
            </a:r>
            <a:r>
              <a:rPr lang="en-GB" sz="1600" dirty="0" smtClean="0"/>
              <a:t> (domesticated)</a:t>
            </a:r>
          </a:p>
          <a:p>
            <a:pPr algn="ctr"/>
            <a:r>
              <a:rPr lang="en-GB" sz="1600" dirty="0" smtClean="0"/>
              <a:t>‘semi-spreading’</a:t>
            </a:r>
            <a:endParaRPr lang="en-GB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177" t="23677" r="15110" b="4225"/>
          <a:stretch/>
        </p:blipFill>
        <p:spPr>
          <a:xfrm>
            <a:off x="5903133" y="3316259"/>
            <a:ext cx="1813251" cy="13599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11330" y="3840414"/>
            <a:ext cx="1760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VSSP11 (wild)</a:t>
            </a:r>
          </a:p>
          <a:p>
            <a:pPr algn="ctr"/>
            <a:r>
              <a:rPr lang="en-US" sz="1600" dirty="0" smtClean="0"/>
              <a:t>‘spreading’ ancestor</a:t>
            </a:r>
            <a:endParaRPr lang="en-MY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57973" b="62518"/>
          <a:stretch/>
        </p:blipFill>
        <p:spPr>
          <a:xfrm>
            <a:off x="5006421" y="4777072"/>
            <a:ext cx="1848242" cy="12380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09758" y="5312058"/>
            <a:ext cx="2423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Ankpa4 (domesticated)</a:t>
            </a:r>
          </a:p>
          <a:p>
            <a:pPr algn="ctr"/>
            <a:r>
              <a:rPr lang="en-US" sz="1600" dirty="0" smtClean="0"/>
              <a:t>‘sensitive to photoperiod’</a:t>
            </a:r>
            <a:endParaRPr lang="en-MY" sz="1600" dirty="0"/>
          </a:p>
        </p:txBody>
      </p:sp>
      <p:cxnSp>
        <p:nvCxnSpPr>
          <p:cNvPr id="11" name="Straight Arrow Connector 10"/>
          <p:cNvCxnSpPr>
            <a:stCxn id="7" idx="3"/>
            <a:endCxn id="8" idx="1"/>
          </p:cNvCxnSpPr>
          <p:nvPr/>
        </p:nvCxnSpPr>
        <p:spPr>
          <a:xfrm flipV="1">
            <a:off x="3820623" y="2763705"/>
            <a:ext cx="1366176" cy="1242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12" idx="1"/>
          </p:cNvCxnSpPr>
          <p:nvPr/>
        </p:nvCxnSpPr>
        <p:spPr>
          <a:xfrm flipV="1">
            <a:off x="3820623" y="3996228"/>
            <a:ext cx="2082510" cy="98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3"/>
            <a:endCxn id="14" idx="1"/>
          </p:cNvCxnSpPr>
          <p:nvPr/>
        </p:nvCxnSpPr>
        <p:spPr>
          <a:xfrm>
            <a:off x="3820623" y="4006045"/>
            <a:ext cx="1185798" cy="13900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06436" y="6581001"/>
            <a:ext cx="13943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Copyright CFF 2015</a:t>
            </a:r>
            <a:endParaRPr lang="en-GB" sz="1200" dirty="0"/>
          </a:p>
        </p:txBody>
      </p:sp>
      <p:sp>
        <p:nvSpPr>
          <p:cNvPr id="3" name="Rectangle 2"/>
          <p:cNvSpPr/>
          <p:nvPr/>
        </p:nvSpPr>
        <p:spPr>
          <a:xfrm>
            <a:off x="-14068" y="6695150"/>
            <a:ext cx="7706436" cy="232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" y="52309"/>
            <a:ext cx="9169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sz="2800" b="1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Translation; by focusing on trait of interest </a:t>
            </a:r>
            <a:r>
              <a:rPr lang="en-AU" sz="2400" b="1" dirty="0" err="1" smtClean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eg</a:t>
            </a:r>
            <a:r>
              <a:rPr lang="en-AU" sz="2400" b="1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. peduncle length</a:t>
            </a:r>
            <a:endParaRPr lang="en-AU" sz="2400" b="1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03389" y="1193800"/>
            <a:ext cx="3505200" cy="3276231"/>
            <a:chOff x="2133600" y="1046216"/>
            <a:chExt cx="5071218" cy="5409143"/>
          </a:xfrm>
        </p:grpSpPr>
        <p:grpSp>
          <p:nvGrpSpPr>
            <p:cNvPr id="28" name="Group 27"/>
            <p:cNvGrpSpPr/>
            <p:nvPr/>
          </p:nvGrpSpPr>
          <p:grpSpPr>
            <a:xfrm>
              <a:off x="2133600" y="1046216"/>
              <a:ext cx="5071218" cy="5356005"/>
              <a:chOff x="2209800" y="1371600"/>
              <a:chExt cx="5071218" cy="535600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9800" y="1524000"/>
                <a:ext cx="3355908" cy="5203605"/>
              </a:xfrm>
              <a:prstGeom prst="rect">
                <a:avLst/>
              </a:prstGeom>
            </p:spPr>
          </p:pic>
          <p:grpSp>
            <p:nvGrpSpPr>
              <p:cNvPr id="5" name="Group 4"/>
              <p:cNvGrpSpPr/>
              <p:nvPr/>
            </p:nvGrpSpPr>
            <p:grpSpPr>
              <a:xfrm rot="10800000">
                <a:off x="5580401" y="1371600"/>
                <a:ext cx="1700617" cy="3929062"/>
                <a:chOff x="1025939" y="1255423"/>
                <a:chExt cx="1700617" cy="3929062"/>
              </a:xfrm>
            </p:grpSpPr>
            <p:pic>
              <p:nvPicPr>
                <p:cNvPr id="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83" r="48491" b="79624"/>
                <a:stretch/>
              </p:blipFill>
              <p:spPr bwMode="auto">
                <a:xfrm rot="16200000">
                  <a:off x="-80937" y="2376991"/>
                  <a:ext cx="3929062" cy="16859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>
                <a:xfrm rot="10800000">
                  <a:off x="1025939" y="1447708"/>
                  <a:ext cx="167789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Peduncle length QTL</a:t>
                  </a:r>
                  <a:endParaRPr lang="en-GB" sz="1400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 rot="10800000">
                  <a:off x="1729040" y="4838845"/>
                  <a:ext cx="52963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 smtClean="0"/>
                    <a:t>LOD</a:t>
                  </a:r>
                  <a:endParaRPr lang="en-GB" sz="1600" dirty="0"/>
                </a:p>
              </p:txBody>
            </p:sp>
          </p:grpSp>
        </p:grpSp>
        <p:sp>
          <p:nvSpPr>
            <p:cNvPr id="29" name="TextBox 28"/>
            <p:cNvSpPr txBox="1"/>
            <p:nvPr/>
          </p:nvSpPr>
          <p:spPr>
            <a:xfrm>
              <a:off x="3276600" y="6086027"/>
              <a:ext cx="2212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Gp9 high dense map</a:t>
              </a:r>
              <a:endParaRPr lang="en-MY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685800"/>
            <a:ext cx="4827387" cy="27537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29400"/>
            <a:ext cx="7696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301" y="3852223"/>
            <a:ext cx="4425128" cy="29448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2422" y="5429071"/>
            <a:ext cx="2091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Bambara genetic</a:t>
            </a:r>
          </a:p>
          <a:p>
            <a:r>
              <a:rPr lang="en-GB" dirty="0" smtClean="0"/>
              <a:t> map to </a:t>
            </a:r>
            <a:r>
              <a:rPr lang="en-GB" i="1" dirty="0" err="1" smtClean="0"/>
              <a:t>Phaseolus</a:t>
            </a:r>
            <a:r>
              <a:rPr lang="en-GB" i="1" dirty="0" smtClean="0"/>
              <a:t> v.</a:t>
            </a:r>
          </a:p>
          <a:p>
            <a:r>
              <a:rPr lang="en-GB" dirty="0" smtClean="0"/>
              <a:t> genome sequence</a:t>
            </a:r>
          </a:p>
          <a:p>
            <a:r>
              <a:rPr lang="en-GB" dirty="0" smtClean="0"/>
              <a:t> using GBS tags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19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2648" y="1866565"/>
            <a:ext cx="3874863" cy="41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8377" y="1591109"/>
            <a:ext cx="475044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Largest UK University-based community of plant and crop scientists. </a:t>
            </a:r>
          </a:p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Ranked No 2 for Research Power</a:t>
            </a:r>
          </a:p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28 research laboratories &gt;150 researchers.</a:t>
            </a:r>
          </a:p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Font typeface="Arial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Centre for Plant Integrative Biology </a:t>
            </a:r>
          </a:p>
          <a:p>
            <a:pPr defTabSz="457200" fontAlgn="auto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NASC – Genomic resource centre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7833" y="231615"/>
            <a:ext cx="4439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Plant &amp; Crop Sciences</a:t>
            </a:r>
          </a:p>
        </p:txBody>
      </p:sp>
    </p:spTree>
    <p:extLst>
      <p:ext uri="{BB962C8B-B14F-4D97-AF65-F5344CB8AC3E}">
        <p14:creationId xmlns:p14="http://schemas.microsoft.com/office/powerpoint/2010/main" val="29546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2600476" y="1740397"/>
            <a:ext cx="6411572" cy="4235976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Plant </a:t>
            </a:r>
            <a:r>
              <a:rPr lang="en-US" sz="2800" dirty="0">
                <a:latin typeface="Arial"/>
                <a:cs typeface="Arial"/>
              </a:rPr>
              <a:t>physiology and genetics </a:t>
            </a:r>
            <a:r>
              <a:rPr lang="en-US" sz="2800" dirty="0" smtClean="0">
                <a:latin typeface="Arial"/>
                <a:cs typeface="Arial"/>
              </a:rPr>
              <a:t>– from cellular level to </a:t>
            </a:r>
            <a:r>
              <a:rPr lang="en-US" sz="2800" dirty="0">
                <a:latin typeface="Arial"/>
                <a:cs typeface="Arial"/>
              </a:rPr>
              <a:t>the </a:t>
            </a:r>
            <a:r>
              <a:rPr lang="en-US" sz="2800" dirty="0" smtClean="0">
                <a:latin typeface="Arial"/>
                <a:cs typeface="Arial"/>
              </a:rPr>
              <a:t>field</a:t>
            </a:r>
            <a:r>
              <a:rPr lang="en-US" sz="2800" dirty="0">
                <a:latin typeface="Arial"/>
                <a:cs typeface="Arial"/>
              </a:rPr>
              <a:t>.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Developing </a:t>
            </a:r>
            <a:r>
              <a:rPr lang="en-US" sz="2800" dirty="0">
                <a:latin typeface="Arial"/>
                <a:cs typeface="Arial"/>
              </a:rPr>
              <a:t>superior germplasm and trait analysis for agricultural improvement. 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Using model species </a:t>
            </a:r>
            <a:r>
              <a:rPr lang="en-US" sz="2800" dirty="0">
                <a:latin typeface="Arial"/>
                <a:cs typeface="Arial"/>
              </a:rPr>
              <a:t>to identify </a:t>
            </a:r>
            <a:r>
              <a:rPr lang="en-US" sz="2800" dirty="0" smtClean="0">
                <a:latin typeface="Arial"/>
                <a:cs typeface="Arial"/>
              </a:rPr>
              <a:t>key genes </a:t>
            </a:r>
            <a:r>
              <a:rPr lang="en-US" sz="2800" dirty="0">
                <a:latin typeface="Arial"/>
                <a:cs typeface="Arial"/>
              </a:rPr>
              <a:t>control important agronomic traits and then translate </a:t>
            </a:r>
            <a:r>
              <a:rPr lang="en-US" sz="2800" dirty="0" smtClean="0">
                <a:latin typeface="Arial"/>
                <a:cs typeface="Arial"/>
              </a:rPr>
              <a:t>to crops.</a:t>
            </a:r>
            <a:endParaRPr lang="en-GB" sz="28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879" y="-3689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Arial"/>
                <a:cs typeface="Arial"/>
              </a:rPr>
              <a:t>Plant and Crop Sciences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51" y="3350381"/>
            <a:ext cx="2015092" cy="1324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76" y="1277257"/>
            <a:ext cx="1999367" cy="1330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76" y="2353737"/>
            <a:ext cx="1999367" cy="1153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63" y="4704707"/>
            <a:ext cx="2039433" cy="1270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53" y="5938763"/>
            <a:ext cx="2014540" cy="8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4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-8626"/>
            <a:ext cx="8229600" cy="1139825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Arial"/>
                <a:cs typeface="Arial"/>
              </a:rPr>
              <a:t>University Farm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70786" y="1131199"/>
            <a:ext cx="4038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600" dirty="0" smtClean="0">
                <a:latin typeface="Arial"/>
                <a:cs typeface="Arial"/>
              </a:rPr>
              <a:t>445 hectares 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dirty="0" smtClean="0">
                <a:latin typeface="Arial"/>
                <a:cs typeface="Arial"/>
              </a:rPr>
              <a:t>Three sites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dirty="0" smtClean="0">
                <a:latin typeface="Arial"/>
                <a:cs typeface="Arial"/>
              </a:rPr>
              <a:t>Arable &amp; dairy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dirty="0" smtClean="0">
                <a:latin typeface="Arial"/>
                <a:cs typeface="Arial"/>
              </a:rPr>
              <a:t>Organic and ES</a:t>
            </a:r>
          </a:p>
          <a:p>
            <a:pPr eaLnBrk="1" hangingPunct="1">
              <a:lnSpc>
                <a:spcPct val="90000"/>
              </a:lnSpc>
            </a:pPr>
            <a:r>
              <a:rPr lang="en-GB" sz="2600" dirty="0" smtClean="0">
                <a:latin typeface="Arial"/>
                <a:cs typeface="Arial"/>
              </a:rPr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 smtClean="0">
                <a:latin typeface="Arial"/>
                <a:cs typeface="Arial"/>
              </a:rPr>
              <a:t>Research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 smtClean="0">
                <a:latin typeface="Arial"/>
                <a:cs typeface="Arial"/>
              </a:rPr>
              <a:t>Teaching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 smtClean="0">
                <a:latin typeface="Arial"/>
                <a:cs typeface="Arial"/>
              </a:rPr>
              <a:t>Commercial</a:t>
            </a:r>
          </a:p>
        </p:txBody>
      </p:sp>
      <p:pic>
        <p:nvPicPr>
          <p:cNvPr id="4100" name="Picture 6" descr="DAIRY%20FARM%20agripageimag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9662" y="4836259"/>
            <a:ext cx="3086100" cy="1995487"/>
          </a:xfrm>
          <a:noFill/>
        </p:spPr>
      </p:pic>
      <p:pic>
        <p:nvPicPr>
          <p:cNvPr id="4101" name="Picture 9" descr="Whea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575" y="1131199"/>
            <a:ext cx="2308225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299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53" y="132271"/>
            <a:ext cx="6953060" cy="99565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Sustainable Production-Physiology &amp; Biotechnology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341" y="1608307"/>
            <a:ext cx="6330089" cy="503837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Integrative </a:t>
            </a:r>
            <a:r>
              <a:rPr lang="en-US" sz="1800" dirty="0">
                <a:latin typeface="Arial"/>
                <a:cs typeface="Arial"/>
              </a:rPr>
              <a:t>Systems Biology </a:t>
            </a:r>
            <a:endParaRPr lang="en-US" sz="1800" dirty="0" smtClean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Bennett, Holdsworth, Seymour,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Wilson, Band)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Sustainability </a:t>
            </a:r>
            <a:r>
              <a:rPr lang="en-US" sz="1800" dirty="0">
                <a:latin typeface="Arial"/>
                <a:cs typeface="Arial"/>
              </a:rPr>
              <a:t>of UK wheat </a:t>
            </a:r>
            <a:r>
              <a:rPr lang="en-US" sz="1800" dirty="0" smtClean="0">
                <a:latin typeface="Arial"/>
                <a:cs typeface="Arial"/>
              </a:rPr>
              <a:t>production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(King &amp; King;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Foulkes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Sparkes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Murchie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Controlling fertility to increase crop yield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(Wilson,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Foulkes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, Mayes)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Selection of traits for increased crop production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(Mayes,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Foulkes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Sparkes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, Ray,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Broadley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Increased shelf-life and quality of food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(Seymour, Grierson)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latin typeface="Arial"/>
                <a:cs typeface="Arial"/>
              </a:rPr>
              <a:t>Biotic and abiotic stress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(Holdsworth, Dickinson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Ray,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Foulkes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latin typeface="Arial"/>
                <a:cs typeface="Arial"/>
              </a:rPr>
              <a:t>Murchie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Arial"/>
                <a:cs typeface="Arial"/>
              </a:rPr>
              <a:t>Manipulation of metabolic pathways </a:t>
            </a:r>
            <a:endParaRPr lang="en-US" sz="1800" dirty="0" smtClean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(Fray, Bennett, Holdsworth)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18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Hordeum_vulgare_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306" y="1314831"/>
            <a:ext cx="2084736" cy="1563552"/>
          </a:xfrm>
          <a:prstGeom prst="rect">
            <a:avLst/>
          </a:prstGeom>
        </p:spPr>
      </p:pic>
      <p:pic>
        <p:nvPicPr>
          <p:cNvPr id="9" name="Picture 5" descr="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535" y="2904667"/>
            <a:ext cx="1656279" cy="1569875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069993" y="4519084"/>
            <a:ext cx="2003362" cy="1085228"/>
            <a:chOff x="7010056" y="4519084"/>
            <a:chExt cx="2003362" cy="1085228"/>
          </a:xfrm>
        </p:grpSpPr>
        <p:pic>
          <p:nvPicPr>
            <p:cNvPr id="7" name="Picture 13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67375" y="4519084"/>
              <a:ext cx="1046043" cy="1079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untitled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056" y="4536636"/>
              <a:ext cx="926952" cy="1067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5" descr="bacterial_damag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9239" y="5712966"/>
            <a:ext cx="1744871" cy="115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807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19600" y="3501735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algn="r"/>
            <a:endParaRPr lang="en-US" sz="2000" dirty="0"/>
          </a:p>
          <a:p>
            <a:pPr algn="r"/>
            <a:endParaRPr lang="en-US" sz="2000" dirty="0"/>
          </a:p>
          <a:p>
            <a:endParaRPr lang="en-US" sz="2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7199"/>
            <a:ext cx="2209800" cy="1165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505199"/>
            <a:ext cx="9144000" cy="76201"/>
          </a:xfrm>
          <a:prstGeom prst="rect">
            <a:avLst/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7471" r="15000" b="6004"/>
          <a:stretch/>
        </p:blipFill>
        <p:spPr>
          <a:xfrm>
            <a:off x="18143" y="7199"/>
            <a:ext cx="3782501" cy="32818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367631" y="1206834"/>
            <a:ext cx="49065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Not for profit company without shareholders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-</a:t>
            </a:r>
            <a:r>
              <a:rPr lang="en-GB" dirty="0"/>
              <a:t> </a:t>
            </a:r>
            <a:r>
              <a:rPr lang="en-GB" dirty="0" smtClean="0"/>
              <a:t>Guarantors: Government of Malaysia</a:t>
            </a:r>
          </a:p>
          <a:p>
            <a:r>
              <a:rPr lang="en-GB" dirty="0"/>
              <a:t> </a:t>
            </a:r>
            <a:r>
              <a:rPr lang="en-GB" dirty="0" smtClean="0"/>
              <a:t>                       University of Nottingham</a:t>
            </a:r>
          </a:p>
          <a:p>
            <a:endParaRPr lang="en-GB" dirty="0" smtClean="0"/>
          </a:p>
          <a:p>
            <a:r>
              <a:rPr lang="en-GB" dirty="0" smtClean="0"/>
              <a:t>- International remit dedicated to quantitative and</a:t>
            </a:r>
          </a:p>
          <a:p>
            <a:r>
              <a:rPr lang="en-GB" dirty="0" smtClean="0"/>
              <a:t>  comparative research on underutilised crops </a:t>
            </a:r>
          </a:p>
          <a:p>
            <a:r>
              <a:rPr lang="en-GB" dirty="0" smtClean="0"/>
              <a:t>  for food, feed, fuel and materials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3235522"/>
            <a:ext cx="308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HQ next to the </a:t>
            </a:r>
            <a:r>
              <a:rPr lang="en-GB" sz="1400" b="1" dirty="0" err="1" smtClean="0"/>
              <a:t>UoN</a:t>
            </a:r>
            <a:r>
              <a:rPr lang="en-GB" sz="1400" b="1" dirty="0" smtClean="0"/>
              <a:t> Malaysian Campus</a:t>
            </a:r>
            <a:endParaRPr lang="en-GB" sz="1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21296"/>
          <a:stretch/>
        </p:blipFill>
        <p:spPr>
          <a:xfrm>
            <a:off x="5979886" y="3634059"/>
            <a:ext cx="3164114" cy="15931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" t="-11319" r="10083" b="37346"/>
          <a:stretch/>
        </p:blipFill>
        <p:spPr bwMode="auto">
          <a:xfrm>
            <a:off x="3767387" y="3323124"/>
            <a:ext cx="2173514" cy="191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1515" y="5359963"/>
            <a:ext cx="9590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			</a:t>
            </a:r>
            <a:endParaRPr lang="en-GB" dirty="0"/>
          </a:p>
          <a:p>
            <a:r>
              <a:rPr lang="en-GB" dirty="0" smtClean="0"/>
              <a:t>June 2011: (initial 7 years funding for staff and infrastructure, opened by Malaysian PM)</a:t>
            </a:r>
          </a:p>
          <a:p>
            <a:r>
              <a:rPr lang="en-GB" dirty="0" smtClean="0"/>
              <a:t>Feb 2013: Doctoral Training Partnership begins (currently 50 PhDs; 15 more expected by 2017)</a:t>
            </a:r>
          </a:p>
          <a:p>
            <a:r>
              <a:rPr lang="en-GB" dirty="0" smtClean="0"/>
              <a:t>June 2014: Field Research Station opened and active</a:t>
            </a:r>
          </a:p>
          <a:p>
            <a:r>
              <a:rPr lang="en-GB" dirty="0" smtClean="0"/>
              <a:t>Sep 2015: HQ completed and opened</a:t>
            </a:r>
          </a:p>
          <a:p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2629" t="11911" r="4854" b="7358"/>
          <a:stretch/>
        </p:blipFill>
        <p:spPr>
          <a:xfrm>
            <a:off x="261515" y="3641243"/>
            <a:ext cx="2938885" cy="16135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8015" y="5233434"/>
            <a:ext cx="2418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Research partners world-wide</a:t>
            </a:r>
          </a:p>
          <a:p>
            <a:endParaRPr lang="en-GB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62097" y="5226657"/>
            <a:ext cx="339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49 Ha Field Research Centre in old oil palm </a:t>
            </a:r>
          </a:p>
          <a:p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06436" y="6581001"/>
            <a:ext cx="13943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Copyright CFF 2015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0070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32930"/>
            <a:ext cx="5690918" cy="52324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7800" y="457200"/>
            <a:ext cx="7114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 alternative to trying to reintroduce resource use efficiency into</a:t>
            </a:r>
          </a:p>
          <a:p>
            <a:r>
              <a:rPr lang="en-GB" dirty="0" smtClean="0"/>
              <a:t> major crops which have lost it, is to re-examine underutilised crops,</a:t>
            </a:r>
          </a:p>
          <a:p>
            <a:r>
              <a:rPr lang="en-GB" dirty="0" smtClean="0"/>
              <a:t> many of which have always been grown under low input systems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706436" y="6581001"/>
            <a:ext cx="13943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Copyright CFF 2015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7344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12" y="49151"/>
            <a:ext cx="5093504" cy="290082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52" y="3068842"/>
            <a:ext cx="4398234" cy="254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079" y="383456"/>
            <a:ext cx="2120787" cy="112815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997410" y="1881155"/>
            <a:ext cx="1219200" cy="1078488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  <a:ln>
            <a:noFill/>
          </a:ln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6"/>
          <p:cNvSpPr>
            <a:spLocks/>
          </p:cNvSpPr>
          <p:nvPr/>
        </p:nvSpPr>
        <p:spPr bwMode="auto">
          <a:xfrm rot="1463642">
            <a:off x="6788950" y="3369248"/>
            <a:ext cx="1446740" cy="940919"/>
          </a:xfrm>
          <a:custGeom>
            <a:avLst/>
            <a:gdLst>
              <a:gd name="T0" fmla="*/ 2157 w 2290"/>
              <a:gd name="T1" fmla="*/ 269 h 1256"/>
              <a:gd name="T2" fmla="*/ 2064 w 2290"/>
              <a:gd name="T3" fmla="*/ 266 h 1256"/>
              <a:gd name="T4" fmla="*/ 2138 w 2290"/>
              <a:gd name="T5" fmla="*/ 222 h 1256"/>
              <a:gd name="T6" fmla="*/ 2244 w 2290"/>
              <a:gd name="T7" fmla="*/ 143 h 1256"/>
              <a:gd name="T8" fmla="*/ 2256 w 2290"/>
              <a:gd name="T9" fmla="*/ 115 h 1256"/>
              <a:gd name="T10" fmla="*/ 2158 w 2290"/>
              <a:gd name="T11" fmla="*/ 77 h 1256"/>
              <a:gd name="T12" fmla="*/ 2045 w 2290"/>
              <a:gd name="T13" fmla="*/ 50 h 1256"/>
              <a:gd name="T14" fmla="*/ 1923 w 2290"/>
              <a:gd name="T15" fmla="*/ 30 h 1256"/>
              <a:gd name="T16" fmla="*/ 1749 w 2290"/>
              <a:gd name="T17" fmla="*/ 10 h 1256"/>
              <a:gd name="T18" fmla="*/ 1541 w 2290"/>
              <a:gd name="T19" fmla="*/ 0 h 1256"/>
              <a:gd name="T20" fmla="*/ 1379 w 2290"/>
              <a:gd name="T21" fmla="*/ 11 h 1256"/>
              <a:gd name="T22" fmla="*/ 1221 w 2290"/>
              <a:gd name="T23" fmla="*/ 50 h 1256"/>
              <a:gd name="T24" fmla="*/ 1045 w 2290"/>
              <a:gd name="T25" fmla="*/ 125 h 1256"/>
              <a:gd name="T26" fmla="*/ 847 w 2290"/>
              <a:gd name="T27" fmla="*/ 243 h 1256"/>
              <a:gd name="T28" fmla="*/ 555 w 2290"/>
              <a:gd name="T29" fmla="*/ 502 h 1256"/>
              <a:gd name="T30" fmla="*/ 391 w 2290"/>
              <a:gd name="T31" fmla="*/ 686 h 1256"/>
              <a:gd name="T32" fmla="*/ 241 w 2290"/>
              <a:gd name="T33" fmla="*/ 759 h 1256"/>
              <a:gd name="T34" fmla="*/ 28 w 2290"/>
              <a:gd name="T35" fmla="*/ 798 h 1256"/>
              <a:gd name="T36" fmla="*/ 38 w 2290"/>
              <a:gd name="T37" fmla="*/ 820 h 1256"/>
              <a:gd name="T38" fmla="*/ 172 w 2290"/>
              <a:gd name="T39" fmla="*/ 813 h 1256"/>
              <a:gd name="T40" fmla="*/ 330 w 2290"/>
              <a:gd name="T41" fmla="*/ 776 h 1256"/>
              <a:gd name="T42" fmla="*/ 469 w 2290"/>
              <a:gd name="T43" fmla="*/ 667 h 1256"/>
              <a:gd name="T44" fmla="*/ 692 w 2290"/>
              <a:gd name="T45" fmla="*/ 445 h 1256"/>
              <a:gd name="T46" fmla="*/ 1030 w 2290"/>
              <a:gd name="T47" fmla="*/ 217 h 1256"/>
              <a:gd name="T48" fmla="*/ 1370 w 2290"/>
              <a:gd name="T49" fmla="*/ 91 h 1256"/>
              <a:gd name="T50" fmla="*/ 1726 w 2290"/>
              <a:gd name="T51" fmla="*/ 61 h 1256"/>
              <a:gd name="T52" fmla="*/ 2030 w 2290"/>
              <a:gd name="T53" fmla="*/ 80 h 1256"/>
              <a:gd name="T54" fmla="*/ 2200 w 2290"/>
              <a:gd name="T55" fmla="*/ 118 h 1256"/>
              <a:gd name="T56" fmla="*/ 2147 w 2290"/>
              <a:gd name="T57" fmla="*/ 171 h 1256"/>
              <a:gd name="T58" fmla="*/ 2046 w 2290"/>
              <a:gd name="T59" fmla="*/ 251 h 1256"/>
              <a:gd name="T60" fmla="*/ 2068 w 2290"/>
              <a:gd name="T61" fmla="*/ 323 h 1256"/>
              <a:gd name="T62" fmla="*/ 2264 w 2290"/>
              <a:gd name="T63" fmla="*/ 235 h 1256"/>
              <a:gd name="T64" fmla="*/ 2219 w 2290"/>
              <a:gd name="T65" fmla="*/ 288 h 1256"/>
              <a:gd name="T66" fmla="*/ 2029 w 2290"/>
              <a:gd name="T67" fmla="*/ 409 h 1256"/>
              <a:gd name="T68" fmla="*/ 1888 w 2290"/>
              <a:gd name="T69" fmla="*/ 411 h 1256"/>
              <a:gd name="T70" fmla="*/ 1828 w 2290"/>
              <a:gd name="T71" fmla="*/ 412 h 1256"/>
              <a:gd name="T72" fmla="*/ 1577 w 2290"/>
              <a:gd name="T73" fmla="*/ 530 h 1256"/>
              <a:gd name="T74" fmla="*/ 1255 w 2290"/>
              <a:gd name="T75" fmla="*/ 606 h 1256"/>
              <a:gd name="T76" fmla="*/ 1078 w 2290"/>
              <a:gd name="T77" fmla="*/ 636 h 1256"/>
              <a:gd name="T78" fmla="*/ 927 w 2290"/>
              <a:gd name="T79" fmla="*/ 668 h 1256"/>
              <a:gd name="T80" fmla="*/ 796 w 2290"/>
              <a:gd name="T81" fmla="*/ 705 h 1256"/>
              <a:gd name="T82" fmla="*/ 573 w 2290"/>
              <a:gd name="T83" fmla="*/ 805 h 1256"/>
              <a:gd name="T84" fmla="*/ 412 w 2290"/>
              <a:gd name="T85" fmla="*/ 968 h 1256"/>
              <a:gd name="T86" fmla="*/ 408 w 2290"/>
              <a:gd name="T87" fmla="*/ 1194 h 1256"/>
              <a:gd name="T88" fmla="*/ 415 w 2290"/>
              <a:gd name="T89" fmla="*/ 1140 h 1256"/>
              <a:gd name="T90" fmla="*/ 475 w 2290"/>
              <a:gd name="T91" fmla="*/ 923 h 1256"/>
              <a:gd name="T92" fmla="*/ 624 w 2290"/>
              <a:gd name="T93" fmla="*/ 807 h 1256"/>
              <a:gd name="T94" fmla="*/ 721 w 2290"/>
              <a:gd name="T95" fmla="*/ 770 h 1256"/>
              <a:gd name="T96" fmla="*/ 634 w 2290"/>
              <a:gd name="T97" fmla="*/ 877 h 1256"/>
              <a:gd name="T98" fmla="*/ 596 w 2290"/>
              <a:gd name="T99" fmla="*/ 870 h 1256"/>
              <a:gd name="T100" fmla="*/ 601 w 2290"/>
              <a:gd name="T101" fmla="*/ 935 h 1256"/>
              <a:gd name="T102" fmla="*/ 691 w 2290"/>
              <a:gd name="T103" fmla="*/ 870 h 1256"/>
              <a:gd name="T104" fmla="*/ 790 w 2290"/>
              <a:gd name="T105" fmla="*/ 727 h 1256"/>
              <a:gd name="T106" fmla="*/ 869 w 2290"/>
              <a:gd name="T107" fmla="*/ 701 h 1256"/>
              <a:gd name="T108" fmla="*/ 1028 w 2290"/>
              <a:gd name="T109" fmla="*/ 675 h 1256"/>
              <a:gd name="T110" fmla="*/ 1238 w 2290"/>
              <a:gd name="T111" fmla="*/ 661 h 1256"/>
              <a:gd name="T112" fmla="*/ 1500 w 2290"/>
              <a:gd name="T113" fmla="*/ 621 h 1256"/>
              <a:gd name="T114" fmla="*/ 1704 w 2290"/>
              <a:gd name="T115" fmla="*/ 544 h 1256"/>
              <a:gd name="T116" fmla="*/ 1848 w 2290"/>
              <a:gd name="T117" fmla="*/ 435 h 1256"/>
              <a:gd name="T118" fmla="*/ 1896 w 2290"/>
              <a:gd name="T119" fmla="*/ 464 h 1256"/>
              <a:gd name="T120" fmla="*/ 2047 w 2290"/>
              <a:gd name="T121" fmla="*/ 446 h 1256"/>
              <a:gd name="T122" fmla="*/ 2210 w 2290"/>
              <a:gd name="T123" fmla="*/ 333 h 1256"/>
              <a:gd name="T124" fmla="*/ 2289 w 2290"/>
              <a:gd name="T125" fmla="*/ 22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90" h="1256">
                <a:moveTo>
                  <a:pt x="2286" y="196"/>
                </a:moveTo>
                <a:lnTo>
                  <a:pt x="2281" y="197"/>
                </a:lnTo>
                <a:lnTo>
                  <a:pt x="2274" y="201"/>
                </a:lnTo>
                <a:lnTo>
                  <a:pt x="2264" y="208"/>
                </a:lnTo>
                <a:lnTo>
                  <a:pt x="2251" y="217"/>
                </a:lnTo>
                <a:lnTo>
                  <a:pt x="2234" y="227"/>
                </a:lnTo>
                <a:lnTo>
                  <a:pt x="2213" y="240"/>
                </a:lnTo>
                <a:lnTo>
                  <a:pt x="2188" y="254"/>
                </a:lnTo>
                <a:lnTo>
                  <a:pt x="2157" y="269"/>
                </a:lnTo>
                <a:lnTo>
                  <a:pt x="2136" y="277"/>
                </a:lnTo>
                <a:lnTo>
                  <a:pt x="2119" y="282"/>
                </a:lnTo>
                <a:lnTo>
                  <a:pt x="2104" y="286"/>
                </a:lnTo>
                <a:lnTo>
                  <a:pt x="2090" y="287"/>
                </a:lnTo>
                <a:lnTo>
                  <a:pt x="2079" y="286"/>
                </a:lnTo>
                <a:lnTo>
                  <a:pt x="2070" y="281"/>
                </a:lnTo>
                <a:lnTo>
                  <a:pt x="2064" y="275"/>
                </a:lnTo>
                <a:lnTo>
                  <a:pt x="2060" y="266"/>
                </a:lnTo>
                <a:lnTo>
                  <a:pt x="2064" y="266"/>
                </a:lnTo>
                <a:lnTo>
                  <a:pt x="2070" y="265"/>
                </a:lnTo>
                <a:lnTo>
                  <a:pt x="2075" y="265"/>
                </a:lnTo>
                <a:lnTo>
                  <a:pt x="2082" y="264"/>
                </a:lnTo>
                <a:lnTo>
                  <a:pt x="2088" y="262"/>
                </a:lnTo>
                <a:lnTo>
                  <a:pt x="2094" y="259"/>
                </a:lnTo>
                <a:lnTo>
                  <a:pt x="2101" y="256"/>
                </a:lnTo>
                <a:lnTo>
                  <a:pt x="2108" y="251"/>
                </a:lnTo>
                <a:lnTo>
                  <a:pt x="2123" y="237"/>
                </a:lnTo>
                <a:lnTo>
                  <a:pt x="2138" y="222"/>
                </a:lnTo>
                <a:lnTo>
                  <a:pt x="2151" y="208"/>
                </a:lnTo>
                <a:lnTo>
                  <a:pt x="2164" y="193"/>
                </a:lnTo>
                <a:lnTo>
                  <a:pt x="2176" y="179"/>
                </a:lnTo>
                <a:lnTo>
                  <a:pt x="2189" y="167"/>
                </a:lnTo>
                <a:lnTo>
                  <a:pt x="2202" y="157"/>
                </a:lnTo>
                <a:lnTo>
                  <a:pt x="2214" y="149"/>
                </a:lnTo>
                <a:lnTo>
                  <a:pt x="2227" y="145"/>
                </a:lnTo>
                <a:lnTo>
                  <a:pt x="2236" y="143"/>
                </a:lnTo>
                <a:lnTo>
                  <a:pt x="2244" y="143"/>
                </a:lnTo>
                <a:lnTo>
                  <a:pt x="2250" y="144"/>
                </a:lnTo>
                <a:lnTo>
                  <a:pt x="2256" y="147"/>
                </a:lnTo>
                <a:lnTo>
                  <a:pt x="2259" y="148"/>
                </a:lnTo>
                <a:lnTo>
                  <a:pt x="2264" y="149"/>
                </a:lnTo>
                <a:lnTo>
                  <a:pt x="2267" y="150"/>
                </a:lnTo>
                <a:lnTo>
                  <a:pt x="2273" y="147"/>
                </a:lnTo>
                <a:lnTo>
                  <a:pt x="2275" y="137"/>
                </a:lnTo>
                <a:lnTo>
                  <a:pt x="2271" y="127"/>
                </a:lnTo>
                <a:lnTo>
                  <a:pt x="2256" y="115"/>
                </a:lnTo>
                <a:lnTo>
                  <a:pt x="2249" y="112"/>
                </a:lnTo>
                <a:lnTo>
                  <a:pt x="2241" y="107"/>
                </a:lnTo>
                <a:lnTo>
                  <a:pt x="2232" y="104"/>
                </a:lnTo>
                <a:lnTo>
                  <a:pt x="2221" y="99"/>
                </a:lnTo>
                <a:lnTo>
                  <a:pt x="2210" y="95"/>
                </a:lnTo>
                <a:lnTo>
                  <a:pt x="2198" y="91"/>
                </a:lnTo>
                <a:lnTo>
                  <a:pt x="2186" y="87"/>
                </a:lnTo>
                <a:lnTo>
                  <a:pt x="2172" y="82"/>
                </a:lnTo>
                <a:lnTo>
                  <a:pt x="2158" y="77"/>
                </a:lnTo>
                <a:lnTo>
                  <a:pt x="2144" y="73"/>
                </a:lnTo>
                <a:lnTo>
                  <a:pt x="2130" y="69"/>
                </a:lnTo>
                <a:lnTo>
                  <a:pt x="2116" y="65"/>
                </a:lnTo>
                <a:lnTo>
                  <a:pt x="2103" y="61"/>
                </a:lnTo>
                <a:lnTo>
                  <a:pt x="2090" y="59"/>
                </a:lnTo>
                <a:lnTo>
                  <a:pt x="2077" y="56"/>
                </a:lnTo>
                <a:lnTo>
                  <a:pt x="2064" y="53"/>
                </a:lnTo>
                <a:lnTo>
                  <a:pt x="2055" y="52"/>
                </a:lnTo>
                <a:lnTo>
                  <a:pt x="2045" y="50"/>
                </a:lnTo>
                <a:lnTo>
                  <a:pt x="2035" y="49"/>
                </a:lnTo>
                <a:lnTo>
                  <a:pt x="2023" y="46"/>
                </a:lnTo>
                <a:lnTo>
                  <a:pt x="2010" y="44"/>
                </a:lnTo>
                <a:lnTo>
                  <a:pt x="1998" y="42"/>
                </a:lnTo>
                <a:lnTo>
                  <a:pt x="1984" y="40"/>
                </a:lnTo>
                <a:lnTo>
                  <a:pt x="1970" y="37"/>
                </a:lnTo>
                <a:lnTo>
                  <a:pt x="1955" y="36"/>
                </a:lnTo>
                <a:lnTo>
                  <a:pt x="1939" y="33"/>
                </a:lnTo>
                <a:lnTo>
                  <a:pt x="1923" y="30"/>
                </a:lnTo>
                <a:lnTo>
                  <a:pt x="1905" y="28"/>
                </a:lnTo>
                <a:lnTo>
                  <a:pt x="1887" y="26"/>
                </a:lnTo>
                <a:lnTo>
                  <a:pt x="1869" y="23"/>
                </a:lnTo>
                <a:lnTo>
                  <a:pt x="1850" y="21"/>
                </a:lnTo>
                <a:lnTo>
                  <a:pt x="1831" y="19"/>
                </a:lnTo>
                <a:lnTo>
                  <a:pt x="1811" y="16"/>
                </a:lnTo>
                <a:lnTo>
                  <a:pt x="1790" y="14"/>
                </a:lnTo>
                <a:lnTo>
                  <a:pt x="1769" y="12"/>
                </a:lnTo>
                <a:lnTo>
                  <a:pt x="1749" y="10"/>
                </a:lnTo>
                <a:lnTo>
                  <a:pt x="1728" y="8"/>
                </a:lnTo>
                <a:lnTo>
                  <a:pt x="1706" y="6"/>
                </a:lnTo>
                <a:lnTo>
                  <a:pt x="1683" y="5"/>
                </a:lnTo>
                <a:lnTo>
                  <a:pt x="1661" y="3"/>
                </a:lnTo>
                <a:lnTo>
                  <a:pt x="1638" y="2"/>
                </a:lnTo>
                <a:lnTo>
                  <a:pt x="1614" y="2"/>
                </a:lnTo>
                <a:lnTo>
                  <a:pt x="1591" y="0"/>
                </a:lnTo>
                <a:lnTo>
                  <a:pt x="1567" y="0"/>
                </a:lnTo>
                <a:lnTo>
                  <a:pt x="1541" y="0"/>
                </a:lnTo>
                <a:lnTo>
                  <a:pt x="1517" y="0"/>
                </a:lnTo>
                <a:lnTo>
                  <a:pt x="1492" y="0"/>
                </a:lnTo>
                <a:lnTo>
                  <a:pt x="1465" y="2"/>
                </a:lnTo>
                <a:lnTo>
                  <a:pt x="1453" y="3"/>
                </a:lnTo>
                <a:lnTo>
                  <a:pt x="1439" y="4"/>
                </a:lnTo>
                <a:lnTo>
                  <a:pt x="1424" y="5"/>
                </a:lnTo>
                <a:lnTo>
                  <a:pt x="1410" y="6"/>
                </a:lnTo>
                <a:lnTo>
                  <a:pt x="1394" y="8"/>
                </a:lnTo>
                <a:lnTo>
                  <a:pt x="1379" y="11"/>
                </a:lnTo>
                <a:lnTo>
                  <a:pt x="1363" y="14"/>
                </a:lnTo>
                <a:lnTo>
                  <a:pt x="1346" y="16"/>
                </a:lnTo>
                <a:lnTo>
                  <a:pt x="1329" y="21"/>
                </a:lnTo>
                <a:lnTo>
                  <a:pt x="1312" y="25"/>
                </a:lnTo>
                <a:lnTo>
                  <a:pt x="1295" y="29"/>
                </a:lnTo>
                <a:lnTo>
                  <a:pt x="1276" y="34"/>
                </a:lnTo>
                <a:lnTo>
                  <a:pt x="1258" y="38"/>
                </a:lnTo>
                <a:lnTo>
                  <a:pt x="1239" y="44"/>
                </a:lnTo>
                <a:lnTo>
                  <a:pt x="1221" y="50"/>
                </a:lnTo>
                <a:lnTo>
                  <a:pt x="1201" y="57"/>
                </a:lnTo>
                <a:lnTo>
                  <a:pt x="1182" y="64"/>
                </a:lnTo>
                <a:lnTo>
                  <a:pt x="1162" y="72"/>
                </a:lnTo>
                <a:lnTo>
                  <a:pt x="1144" y="79"/>
                </a:lnTo>
                <a:lnTo>
                  <a:pt x="1124" y="88"/>
                </a:lnTo>
                <a:lnTo>
                  <a:pt x="1104" y="96"/>
                </a:lnTo>
                <a:lnTo>
                  <a:pt x="1085" y="105"/>
                </a:lnTo>
                <a:lnTo>
                  <a:pt x="1064" y="114"/>
                </a:lnTo>
                <a:lnTo>
                  <a:pt x="1045" y="125"/>
                </a:lnTo>
                <a:lnTo>
                  <a:pt x="1025" y="134"/>
                </a:lnTo>
                <a:lnTo>
                  <a:pt x="1005" y="145"/>
                </a:lnTo>
                <a:lnTo>
                  <a:pt x="986" y="156"/>
                </a:lnTo>
                <a:lnTo>
                  <a:pt x="966" y="167"/>
                </a:lnTo>
                <a:lnTo>
                  <a:pt x="945" y="179"/>
                </a:lnTo>
                <a:lnTo>
                  <a:pt x="926" y="191"/>
                </a:lnTo>
                <a:lnTo>
                  <a:pt x="906" y="204"/>
                </a:lnTo>
                <a:lnTo>
                  <a:pt x="887" y="217"/>
                </a:lnTo>
                <a:lnTo>
                  <a:pt x="847" y="243"/>
                </a:lnTo>
                <a:lnTo>
                  <a:pt x="809" y="271"/>
                </a:lnTo>
                <a:lnTo>
                  <a:pt x="774" y="300"/>
                </a:lnTo>
                <a:lnTo>
                  <a:pt x="738" y="328"/>
                </a:lnTo>
                <a:lnTo>
                  <a:pt x="703" y="358"/>
                </a:lnTo>
                <a:lnTo>
                  <a:pt x="671" y="387"/>
                </a:lnTo>
                <a:lnTo>
                  <a:pt x="639" y="417"/>
                </a:lnTo>
                <a:lnTo>
                  <a:pt x="609" y="446"/>
                </a:lnTo>
                <a:lnTo>
                  <a:pt x="581" y="474"/>
                </a:lnTo>
                <a:lnTo>
                  <a:pt x="555" y="502"/>
                </a:lnTo>
                <a:lnTo>
                  <a:pt x="529" y="529"/>
                </a:lnTo>
                <a:lnTo>
                  <a:pt x="506" y="555"/>
                </a:lnTo>
                <a:lnTo>
                  <a:pt x="486" y="579"/>
                </a:lnTo>
                <a:lnTo>
                  <a:pt x="466" y="602"/>
                </a:lnTo>
                <a:lnTo>
                  <a:pt x="450" y="623"/>
                </a:lnTo>
                <a:lnTo>
                  <a:pt x="435" y="641"/>
                </a:lnTo>
                <a:lnTo>
                  <a:pt x="421" y="657"/>
                </a:lnTo>
                <a:lnTo>
                  <a:pt x="406" y="672"/>
                </a:lnTo>
                <a:lnTo>
                  <a:pt x="391" y="686"/>
                </a:lnTo>
                <a:lnTo>
                  <a:pt x="376" y="699"/>
                </a:lnTo>
                <a:lnTo>
                  <a:pt x="360" y="709"/>
                </a:lnTo>
                <a:lnTo>
                  <a:pt x="344" y="720"/>
                </a:lnTo>
                <a:lnTo>
                  <a:pt x="328" y="728"/>
                </a:lnTo>
                <a:lnTo>
                  <a:pt x="310" y="736"/>
                </a:lnTo>
                <a:lnTo>
                  <a:pt x="293" y="743"/>
                </a:lnTo>
                <a:lnTo>
                  <a:pt x="276" y="748"/>
                </a:lnTo>
                <a:lnTo>
                  <a:pt x="259" y="753"/>
                </a:lnTo>
                <a:lnTo>
                  <a:pt x="241" y="759"/>
                </a:lnTo>
                <a:lnTo>
                  <a:pt x="224" y="762"/>
                </a:lnTo>
                <a:lnTo>
                  <a:pt x="207" y="766"/>
                </a:lnTo>
                <a:lnTo>
                  <a:pt x="189" y="769"/>
                </a:lnTo>
                <a:lnTo>
                  <a:pt x="172" y="773"/>
                </a:lnTo>
                <a:lnTo>
                  <a:pt x="138" y="778"/>
                </a:lnTo>
                <a:lnTo>
                  <a:pt x="105" y="784"/>
                </a:lnTo>
                <a:lnTo>
                  <a:pt x="75" y="789"/>
                </a:lnTo>
                <a:lnTo>
                  <a:pt x="50" y="793"/>
                </a:lnTo>
                <a:lnTo>
                  <a:pt x="28" y="798"/>
                </a:lnTo>
                <a:lnTo>
                  <a:pt x="13" y="802"/>
                </a:lnTo>
                <a:lnTo>
                  <a:pt x="3" y="807"/>
                </a:lnTo>
                <a:lnTo>
                  <a:pt x="0" y="812"/>
                </a:lnTo>
                <a:lnTo>
                  <a:pt x="3" y="814"/>
                </a:lnTo>
                <a:lnTo>
                  <a:pt x="6" y="815"/>
                </a:lnTo>
                <a:lnTo>
                  <a:pt x="12" y="817"/>
                </a:lnTo>
                <a:lnTo>
                  <a:pt x="20" y="819"/>
                </a:lnTo>
                <a:lnTo>
                  <a:pt x="28" y="819"/>
                </a:lnTo>
                <a:lnTo>
                  <a:pt x="38" y="820"/>
                </a:lnTo>
                <a:lnTo>
                  <a:pt x="50" y="820"/>
                </a:lnTo>
                <a:lnTo>
                  <a:pt x="63" y="820"/>
                </a:lnTo>
                <a:lnTo>
                  <a:pt x="75" y="820"/>
                </a:lnTo>
                <a:lnTo>
                  <a:pt x="90" y="820"/>
                </a:lnTo>
                <a:lnTo>
                  <a:pt x="105" y="819"/>
                </a:lnTo>
                <a:lnTo>
                  <a:pt x="121" y="817"/>
                </a:lnTo>
                <a:lnTo>
                  <a:pt x="138" y="816"/>
                </a:lnTo>
                <a:lnTo>
                  <a:pt x="155" y="815"/>
                </a:lnTo>
                <a:lnTo>
                  <a:pt x="172" y="813"/>
                </a:lnTo>
                <a:lnTo>
                  <a:pt x="189" y="811"/>
                </a:lnTo>
                <a:lnTo>
                  <a:pt x="207" y="808"/>
                </a:lnTo>
                <a:lnTo>
                  <a:pt x="225" y="805"/>
                </a:lnTo>
                <a:lnTo>
                  <a:pt x="242" y="801"/>
                </a:lnTo>
                <a:lnTo>
                  <a:pt x="261" y="798"/>
                </a:lnTo>
                <a:lnTo>
                  <a:pt x="278" y="793"/>
                </a:lnTo>
                <a:lnTo>
                  <a:pt x="295" y="789"/>
                </a:lnTo>
                <a:lnTo>
                  <a:pt x="313" y="783"/>
                </a:lnTo>
                <a:lnTo>
                  <a:pt x="330" y="776"/>
                </a:lnTo>
                <a:lnTo>
                  <a:pt x="346" y="769"/>
                </a:lnTo>
                <a:lnTo>
                  <a:pt x="363" y="760"/>
                </a:lnTo>
                <a:lnTo>
                  <a:pt x="380" y="751"/>
                </a:lnTo>
                <a:lnTo>
                  <a:pt x="396" y="740"/>
                </a:lnTo>
                <a:lnTo>
                  <a:pt x="411" y="728"/>
                </a:lnTo>
                <a:lnTo>
                  <a:pt x="426" y="715"/>
                </a:lnTo>
                <a:lnTo>
                  <a:pt x="441" y="700"/>
                </a:lnTo>
                <a:lnTo>
                  <a:pt x="454" y="684"/>
                </a:lnTo>
                <a:lnTo>
                  <a:pt x="469" y="667"/>
                </a:lnTo>
                <a:lnTo>
                  <a:pt x="487" y="646"/>
                </a:lnTo>
                <a:lnTo>
                  <a:pt x="505" y="625"/>
                </a:lnTo>
                <a:lnTo>
                  <a:pt x="527" y="602"/>
                </a:lnTo>
                <a:lnTo>
                  <a:pt x="550" y="578"/>
                </a:lnTo>
                <a:lnTo>
                  <a:pt x="574" y="553"/>
                </a:lnTo>
                <a:lnTo>
                  <a:pt x="602" y="526"/>
                </a:lnTo>
                <a:lnTo>
                  <a:pt x="631" y="500"/>
                </a:lnTo>
                <a:lnTo>
                  <a:pt x="661" y="472"/>
                </a:lnTo>
                <a:lnTo>
                  <a:pt x="692" y="445"/>
                </a:lnTo>
                <a:lnTo>
                  <a:pt x="725" y="417"/>
                </a:lnTo>
                <a:lnTo>
                  <a:pt x="760" y="389"/>
                </a:lnTo>
                <a:lnTo>
                  <a:pt x="796" y="363"/>
                </a:lnTo>
                <a:lnTo>
                  <a:pt x="832" y="335"/>
                </a:lnTo>
                <a:lnTo>
                  <a:pt x="870" y="310"/>
                </a:lnTo>
                <a:lnTo>
                  <a:pt x="910" y="285"/>
                </a:lnTo>
                <a:lnTo>
                  <a:pt x="949" y="260"/>
                </a:lnTo>
                <a:lnTo>
                  <a:pt x="989" y="239"/>
                </a:lnTo>
                <a:lnTo>
                  <a:pt x="1030" y="217"/>
                </a:lnTo>
                <a:lnTo>
                  <a:pt x="1070" y="197"/>
                </a:lnTo>
                <a:lnTo>
                  <a:pt x="1110" y="180"/>
                </a:lnTo>
                <a:lnTo>
                  <a:pt x="1149" y="163"/>
                </a:lnTo>
                <a:lnTo>
                  <a:pt x="1189" y="148"/>
                </a:lnTo>
                <a:lnTo>
                  <a:pt x="1227" y="133"/>
                </a:lnTo>
                <a:lnTo>
                  <a:pt x="1265" y="120"/>
                </a:lnTo>
                <a:lnTo>
                  <a:pt x="1300" y="110"/>
                </a:lnTo>
                <a:lnTo>
                  <a:pt x="1336" y="99"/>
                </a:lnTo>
                <a:lnTo>
                  <a:pt x="1370" y="91"/>
                </a:lnTo>
                <a:lnTo>
                  <a:pt x="1402" y="83"/>
                </a:lnTo>
                <a:lnTo>
                  <a:pt x="1433" y="77"/>
                </a:lnTo>
                <a:lnTo>
                  <a:pt x="1462" y="74"/>
                </a:lnTo>
                <a:lnTo>
                  <a:pt x="1488" y="71"/>
                </a:lnTo>
                <a:lnTo>
                  <a:pt x="1539" y="67"/>
                </a:lnTo>
                <a:lnTo>
                  <a:pt x="1587" y="64"/>
                </a:lnTo>
                <a:lnTo>
                  <a:pt x="1636" y="63"/>
                </a:lnTo>
                <a:lnTo>
                  <a:pt x="1682" y="61"/>
                </a:lnTo>
                <a:lnTo>
                  <a:pt x="1726" y="61"/>
                </a:lnTo>
                <a:lnTo>
                  <a:pt x="1768" y="61"/>
                </a:lnTo>
                <a:lnTo>
                  <a:pt x="1809" y="63"/>
                </a:lnTo>
                <a:lnTo>
                  <a:pt x="1847" y="65"/>
                </a:lnTo>
                <a:lnTo>
                  <a:pt x="1884" y="67"/>
                </a:lnTo>
                <a:lnTo>
                  <a:pt x="1917" y="69"/>
                </a:lnTo>
                <a:lnTo>
                  <a:pt x="1949" y="72"/>
                </a:lnTo>
                <a:lnTo>
                  <a:pt x="1979" y="75"/>
                </a:lnTo>
                <a:lnTo>
                  <a:pt x="2006" y="77"/>
                </a:lnTo>
                <a:lnTo>
                  <a:pt x="2030" y="80"/>
                </a:lnTo>
                <a:lnTo>
                  <a:pt x="2052" y="83"/>
                </a:lnTo>
                <a:lnTo>
                  <a:pt x="2071" y="86"/>
                </a:lnTo>
                <a:lnTo>
                  <a:pt x="2089" y="89"/>
                </a:lnTo>
                <a:lnTo>
                  <a:pt x="2108" y="92"/>
                </a:lnTo>
                <a:lnTo>
                  <a:pt x="2127" y="97"/>
                </a:lnTo>
                <a:lnTo>
                  <a:pt x="2146" y="102"/>
                </a:lnTo>
                <a:lnTo>
                  <a:pt x="2165" y="107"/>
                </a:lnTo>
                <a:lnTo>
                  <a:pt x="2183" y="113"/>
                </a:lnTo>
                <a:lnTo>
                  <a:pt x="2200" y="118"/>
                </a:lnTo>
                <a:lnTo>
                  <a:pt x="2217" y="122"/>
                </a:lnTo>
                <a:lnTo>
                  <a:pt x="2212" y="124"/>
                </a:lnTo>
                <a:lnTo>
                  <a:pt x="2206" y="126"/>
                </a:lnTo>
                <a:lnTo>
                  <a:pt x="2200" y="128"/>
                </a:lnTo>
                <a:lnTo>
                  <a:pt x="2196" y="129"/>
                </a:lnTo>
                <a:lnTo>
                  <a:pt x="2181" y="137"/>
                </a:lnTo>
                <a:lnTo>
                  <a:pt x="2168" y="147"/>
                </a:lnTo>
                <a:lnTo>
                  <a:pt x="2158" y="158"/>
                </a:lnTo>
                <a:lnTo>
                  <a:pt x="2147" y="171"/>
                </a:lnTo>
                <a:lnTo>
                  <a:pt x="2138" y="185"/>
                </a:lnTo>
                <a:lnTo>
                  <a:pt x="2128" y="198"/>
                </a:lnTo>
                <a:lnTo>
                  <a:pt x="2116" y="213"/>
                </a:lnTo>
                <a:lnTo>
                  <a:pt x="2103" y="227"/>
                </a:lnTo>
                <a:lnTo>
                  <a:pt x="2088" y="239"/>
                </a:lnTo>
                <a:lnTo>
                  <a:pt x="2075" y="245"/>
                </a:lnTo>
                <a:lnTo>
                  <a:pt x="2063" y="249"/>
                </a:lnTo>
                <a:lnTo>
                  <a:pt x="2054" y="250"/>
                </a:lnTo>
                <a:lnTo>
                  <a:pt x="2046" y="251"/>
                </a:lnTo>
                <a:lnTo>
                  <a:pt x="2040" y="251"/>
                </a:lnTo>
                <a:lnTo>
                  <a:pt x="2036" y="252"/>
                </a:lnTo>
                <a:lnTo>
                  <a:pt x="2033" y="255"/>
                </a:lnTo>
                <a:lnTo>
                  <a:pt x="2032" y="263"/>
                </a:lnTo>
                <a:lnTo>
                  <a:pt x="2031" y="275"/>
                </a:lnTo>
                <a:lnTo>
                  <a:pt x="2032" y="290"/>
                </a:lnTo>
                <a:lnTo>
                  <a:pt x="2038" y="305"/>
                </a:lnTo>
                <a:lnTo>
                  <a:pt x="2050" y="317"/>
                </a:lnTo>
                <a:lnTo>
                  <a:pt x="2068" y="323"/>
                </a:lnTo>
                <a:lnTo>
                  <a:pt x="2097" y="319"/>
                </a:lnTo>
                <a:lnTo>
                  <a:pt x="2137" y="303"/>
                </a:lnTo>
                <a:lnTo>
                  <a:pt x="2162" y="290"/>
                </a:lnTo>
                <a:lnTo>
                  <a:pt x="2187" y="278"/>
                </a:lnTo>
                <a:lnTo>
                  <a:pt x="2209" y="266"/>
                </a:lnTo>
                <a:lnTo>
                  <a:pt x="2228" y="256"/>
                </a:lnTo>
                <a:lnTo>
                  <a:pt x="2243" y="247"/>
                </a:lnTo>
                <a:lnTo>
                  <a:pt x="2256" y="240"/>
                </a:lnTo>
                <a:lnTo>
                  <a:pt x="2264" y="235"/>
                </a:lnTo>
                <a:lnTo>
                  <a:pt x="2266" y="234"/>
                </a:lnTo>
                <a:lnTo>
                  <a:pt x="2265" y="235"/>
                </a:lnTo>
                <a:lnTo>
                  <a:pt x="2264" y="237"/>
                </a:lnTo>
                <a:lnTo>
                  <a:pt x="2260" y="242"/>
                </a:lnTo>
                <a:lnTo>
                  <a:pt x="2256" y="249"/>
                </a:lnTo>
                <a:lnTo>
                  <a:pt x="2249" y="256"/>
                </a:lnTo>
                <a:lnTo>
                  <a:pt x="2241" y="265"/>
                </a:lnTo>
                <a:lnTo>
                  <a:pt x="2230" y="277"/>
                </a:lnTo>
                <a:lnTo>
                  <a:pt x="2219" y="288"/>
                </a:lnTo>
                <a:lnTo>
                  <a:pt x="2205" y="301"/>
                </a:lnTo>
                <a:lnTo>
                  <a:pt x="2189" y="315"/>
                </a:lnTo>
                <a:lnTo>
                  <a:pt x="2172" y="329"/>
                </a:lnTo>
                <a:lnTo>
                  <a:pt x="2151" y="344"/>
                </a:lnTo>
                <a:lnTo>
                  <a:pt x="2129" y="359"/>
                </a:lnTo>
                <a:lnTo>
                  <a:pt x="2105" y="374"/>
                </a:lnTo>
                <a:lnTo>
                  <a:pt x="2078" y="388"/>
                </a:lnTo>
                <a:lnTo>
                  <a:pt x="2048" y="402"/>
                </a:lnTo>
                <a:lnTo>
                  <a:pt x="2029" y="409"/>
                </a:lnTo>
                <a:lnTo>
                  <a:pt x="2009" y="415"/>
                </a:lnTo>
                <a:lnTo>
                  <a:pt x="1991" y="418"/>
                </a:lnTo>
                <a:lnTo>
                  <a:pt x="1973" y="419"/>
                </a:lnTo>
                <a:lnTo>
                  <a:pt x="1956" y="420"/>
                </a:lnTo>
                <a:lnTo>
                  <a:pt x="1941" y="419"/>
                </a:lnTo>
                <a:lnTo>
                  <a:pt x="1926" y="418"/>
                </a:lnTo>
                <a:lnTo>
                  <a:pt x="1912" y="416"/>
                </a:lnTo>
                <a:lnTo>
                  <a:pt x="1900" y="414"/>
                </a:lnTo>
                <a:lnTo>
                  <a:pt x="1888" y="411"/>
                </a:lnTo>
                <a:lnTo>
                  <a:pt x="1879" y="408"/>
                </a:lnTo>
                <a:lnTo>
                  <a:pt x="1871" y="404"/>
                </a:lnTo>
                <a:lnTo>
                  <a:pt x="1864" y="402"/>
                </a:lnTo>
                <a:lnTo>
                  <a:pt x="1859" y="400"/>
                </a:lnTo>
                <a:lnTo>
                  <a:pt x="1856" y="399"/>
                </a:lnTo>
                <a:lnTo>
                  <a:pt x="1855" y="399"/>
                </a:lnTo>
                <a:lnTo>
                  <a:pt x="1849" y="401"/>
                </a:lnTo>
                <a:lnTo>
                  <a:pt x="1840" y="405"/>
                </a:lnTo>
                <a:lnTo>
                  <a:pt x="1828" y="412"/>
                </a:lnTo>
                <a:lnTo>
                  <a:pt x="1813" y="422"/>
                </a:lnTo>
                <a:lnTo>
                  <a:pt x="1795" y="432"/>
                </a:lnTo>
                <a:lnTo>
                  <a:pt x="1774" y="443"/>
                </a:lnTo>
                <a:lnTo>
                  <a:pt x="1750" y="457"/>
                </a:lnTo>
                <a:lnTo>
                  <a:pt x="1722" y="471"/>
                </a:lnTo>
                <a:lnTo>
                  <a:pt x="1691" y="485"/>
                </a:lnTo>
                <a:lnTo>
                  <a:pt x="1657" y="500"/>
                </a:lnTo>
                <a:lnTo>
                  <a:pt x="1618" y="515"/>
                </a:lnTo>
                <a:lnTo>
                  <a:pt x="1577" y="530"/>
                </a:lnTo>
                <a:lnTo>
                  <a:pt x="1531" y="545"/>
                </a:lnTo>
                <a:lnTo>
                  <a:pt x="1481" y="558"/>
                </a:lnTo>
                <a:lnTo>
                  <a:pt x="1428" y="572"/>
                </a:lnTo>
                <a:lnTo>
                  <a:pt x="1371" y="585"/>
                </a:lnTo>
                <a:lnTo>
                  <a:pt x="1346" y="590"/>
                </a:lnTo>
                <a:lnTo>
                  <a:pt x="1322" y="594"/>
                </a:lnTo>
                <a:lnTo>
                  <a:pt x="1299" y="598"/>
                </a:lnTo>
                <a:lnTo>
                  <a:pt x="1277" y="602"/>
                </a:lnTo>
                <a:lnTo>
                  <a:pt x="1255" y="606"/>
                </a:lnTo>
                <a:lnTo>
                  <a:pt x="1234" y="609"/>
                </a:lnTo>
                <a:lnTo>
                  <a:pt x="1213" y="613"/>
                </a:lnTo>
                <a:lnTo>
                  <a:pt x="1193" y="616"/>
                </a:lnTo>
                <a:lnTo>
                  <a:pt x="1172" y="619"/>
                </a:lnTo>
                <a:lnTo>
                  <a:pt x="1153" y="623"/>
                </a:lnTo>
                <a:lnTo>
                  <a:pt x="1133" y="626"/>
                </a:lnTo>
                <a:lnTo>
                  <a:pt x="1115" y="630"/>
                </a:lnTo>
                <a:lnTo>
                  <a:pt x="1096" y="632"/>
                </a:lnTo>
                <a:lnTo>
                  <a:pt x="1078" y="636"/>
                </a:lnTo>
                <a:lnTo>
                  <a:pt x="1060" y="639"/>
                </a:lnTo>
                <a:lnTo>
                  <a:pt x="1042" y="642"/>
                </a:lnTo>
                <a:lnTo>
                  <a:pt x="1025" y="646"/>
                </a:lnTo>
                <a:lnTo>
                  <a:pt x="1008" y="649"/>
                </a:lnTo>
                <a:lnTo>
                  <a:pt x="990" y="653"/>
                </a:lnTo>
                <a:lnTo>
                  <a:pt x="974" y="656"/>
                </a:lnTo>
                <a:lnTo>
                  <a:pt x="958" y="660"/>
                </a:lnTo>
                <a:lnTo>
                  <a:pt x="942" y="663"/>
                </a:lnTo>
                <a:lnTo>
                  <a:pt x="927" y="668"/>
                </a:lnTo>
                <a:lnTo>
                  <a:pt x="911" y="671"/>
                </a:lnTo>
                <a:lnTo>
                  <a:pt x="896" y="675"/>
                </a:lnTo>
                <a:lnTo>
                  <a:pt x="881" y="678"/>
                </a:lnTo>
                <a:lnTo>
                  <a:pt x="866" y="683"/>
                </a:lnTo>
                <a:lnTo>
                  <a:pt x="852" y="687"/>
                </a:lnTo>
                <a:lnTo>
                  <a:pt x="837" y="691"/>
                </a:lnTo>
                <a:lnTo>
                  <a:pt x="823" y="695"/>
                </a:lnTo>
                <a:lnTo>
                  <a:pt x="809" y="700"/>
                </a:lnTo>
                <a:lnTo>
                  <a:pt x="796" y="705"/>
                </a:lnTo>
                <a:lnTo>
                  <a:pt x="768" y="714"/>
                </a:lnTo>
                <a:lnTo>
                  <a:pt x="741" y="724"/>
                </a:lnTo>
                <a:lnTo>
                  <a:pt x="715" y="735"/>
                </a:lnTo>
                <a:lnTo>
                  <a:pt x="690" y="745"/>
                </a:lnTo>
                <a:lnTo>
                  <a:pt x="665" y="755"/>
                </a:lnTo>
                <a:lnTo>
                  <a:pt x="641" y="767"/>
                </a:lnTo>
                <a:lnTo>
                  <a:pt x="618" y="778"/>
                </a:lnTo>
                <a:lnTo>
                  <a:pt x="595" y="791"/>
                </a:lnTo>
                <a:lnTo>
                  <a:pt x="573" y="805"/>
                </a:lnTo>
                <a:lnTo>
                  <a:pt x="552" y="819"/>
                </a:lnTo>
                <a:lnTo>
                  <a:pt x="532" y="834"/>
                </a:lnTo>
                <a:lnTo>
                  <a:pt x="512" y="850"/>
                </a:lnTo>
                <a:lnTo>
                  <a:pt x="492" y="866"/>
                </a:lnTo>
                <a:lnTo>
                  <a:pt x="474" y="884"/>
                </a:lnTo>
                <a:lnTo>
                  <a:pt x="456" y="903"/>
                </a:lnTo>
                <a:lnTo>
                  <a:pt x="438" y="923"/>
                </a:lnTo>
                <a:lnTo>
                  <a:pt x="423" y="945"/>
                </a:lnTo>
                <a:lnTo>
                  <a:pt x="412" y="968"/>
                </a:lnTo>
                <a:lnTo>
                  <a:pt x="403" y="992"/>
                </a:lnTo>
                <a:lnTo>
                  <a:pt x="396" y="1016"/>
                </a:lnTo>
                <a:lnTo>
                  <a:pt x="392" y="1043"/>
                </a:lnTo>
                <a:lnTo>
                  <a:pt x="390" y="1069"/>
                </a:lnTo>
                <a:lnTo>
                  <a:pt x="390" y="1095"/>
                </a:lnTo>
                <a:lnTo>
                  <a:pt x="392" y="1121"/>
                </a:lnTo>
                <a:lnTo>
                  <a:pt x="397" y="1147"/>
                </a:lnTo>
                <a:lnTo>
                  <a:pt x="403" y="1172"/>
                </a:lnTo>
                <a:lnTo>
                  <a:pt x="408" y="1194"/>
                </a:lnTo>
                <a:lnTo>
                  <a:pt x="415" y="1213"/>
                </a:lnTo>
                <a:lnTo>
                  <a:pt x="422" y="1231"/>
                </a:lnTo>
                <a:lnTo>
                  <a:pt x="429" y="1243"/>
                </a:lnTo>
                <a:lnTo>
                  <a:pt x="435" y="1252"/>
                </a:lnTo>
                <a:lnTo>
                  <a:pt x="438" y="1256"/>
                </a:lnTo>
                <a:lnTo>
                  <a:pt x="439" y="1248"/>
                </a:lnTo>
                <a:lnTo>
                  <a:pt x="433" y="1222"/>
                </a:lnTo>
                <a:lnTo>
                  <a:pt x="423" y="1186"/>
                </a:lnTo>
                <a:lnTo>
                  <a:pt x="415" y="1140"/>
                </a:lnTo>
                <a:lnTo>
                  <a:pt x="413" y="1114"/>
                </a:lnTo>
                <a:lnTo>
                  <a:pt x="413" y="1089"/>
                </a:lnTo>
                <a:lnTo>
                  <a:pt x="415" y="1063"/>
                </a:lnTo>
                <a:lnTo>
                  <a:pt x="419" y="1037"/>
                </a:lnTo>
                <a:lnTo>
                  <a:pt x="426" y="1011"/>
                </a:lnTo>
                <a:lnTo>
                  <a:pt x="436" y="984"/>
                </a:lnTo>
                <a:lnTo>
                  <a:pt x="449" y="959"/>
                </a:lnTo>
                <a:lnTo>
                  <a:pt x="466" y="935"/>
                </a:lnTo>
                <a:lnTo>
                  <a:pt x="475" y="923"/>
                </a:lnTo>
                <a:lnTo>
                  <a:pt x="487" y="912"/>
                </a:lnTo>
                <a:lnTo>
                  <a:pt x="499" y="899"/>
                </a:lnTo>
                <a:lnTo>
                  <a:pt x="513" y="886"/>
                </a:lnTo>
                <a:lnTo>
                  <a:pt x="529" y="874"/>
                </a:lnTo>
                <a:lnTo>
                  <a:pt x="547" y="860"/>
                </a:lnTo>
                <a:lnTo>
                  <a:pt x="564" y="847"/>
                </a:lnTo>
                <a:lnTo>
                  <a:pt x="584" y="834"/>
                </a:lnTo>
                <a:lnTo>
                  <a:pt x="603" y="821"/>
                </a:lnTo>
                <a:lnTo>
                  <a:pt x="624" y="807"/>
                </a:lnTo>
                <a:lnTo>
                  <a:pt x="645" y="794"/>
                </a:lnTo>
                <a:lnTo>
                  <a:pt x="665" y="783"/>
                </a:lnTo>
                <a:lnTo>
                  <a:pt x="687" y="771"/>
                </a:lnTo>
                <a:lnTo>
                  <a:pt x="709" y="760"/>
                </a:lnTo>
                <a:lnTo>
                  <a:pt x="730" y="750"/>
                </a:lnTo>
                <a:lnTo>
                  <a:pt x="752" y="740"/>
                </a:lnTo>
                <a:lnTo>
                  <a:pt x="741" y="748"/>
                </a:lnTo>
                <a:lnTo>
                  <a:pt x="731" y="759"/>
                </a:lnTo>
                <a:lnTo>
                  <a:pt x="721" y="770"/>
                </a:lnTo>
                <a:lnTo>
                  <a:pt x="710" y="782"/>
                </a:lnTo>
                <a:lnTo>
                  <a:pt x="700" y="794"/>
                </a:lnTo>
                <a:lnTo>
                  <a:pt x="691" y="807"/>
                </a:lnTo>
                <a:lnTo>
                  <a:pt x="684" y="817"/>
                </a:lnTo>
                <a:lnTo>
                  <a:pt x="677" y="828"/>
                </a:lnTo>
                <a:lnTo>
                  <a:pt x="667" y="844"/>
                </a:lnTo>
                <a:lnTo>
                  <a:pt x="655" y="858"/>
                </a:lnTo>
                <a:lnTo>
                  <a:pt x="645" y="868"/>
                </a:lnTo>
                <a:lnTo>
                  <a:pt x="634" y="877"/>
                </a:lnTo>
                <a:lnTo>
                  <a:pt x="625" y="884"/>
                </a:lnTo>
                <a:lnTo>
                  <a:pt x="618" y="889"/>
                </a:lnTo>
                <a:lnTo>
                  <a:pt x="613" y="891"/>
                </a:lnTo>
                <a:lnTo>
                  <a:pt x="612" y="892"/>
                </a:lnTo>
                <a:lnTo>
                  <a:pt x="611" y="892"/>
                </a:lnTo>
                <a:lnTo>
                  <a:pt x="610" y="892"/>
                </a:lnTo>
                <a:lnTo>
                  <a:pt x="607" y="889"/>
                </a:lnTo>
                <a:lnTo>
                  <a:pt x="601" y="881"/>
                </a:lnTo>
                <a:lnTo>
                  <a:pt x="596" y="870"/>
                </a:lnTo>
                <a:lnTo>
                  <a:pt x="595" y="861"/>
                </a:lnTo>
                <a:lnTo>
                  <a:pt x="594" y="855"/>
                </a:lnTo>
                <a:lnTo>
                  <a:pt x="592" y="853"/>
                </a:lnTo>
                <a:lnTo>
                  <a:pt x="586" y="859"/>
                </a:lnTo>
                <a:lnTo>
                  <a:pt x="581" y="871"/>
                </a:lnTo>
                <a:lnTo>
                  <a:pt x="581" y="888"/>
                </a:lnTo>
                <a:lnTo>
                  <a:pt x="586" y="903"/>
                </a:lnTo>
                <a:lnTo>
                  <a:pt x="594" y="919"/>
                </a:lnTo>
                <a:lnTo>
                  <a:pt x="601" y="935"/>
                </a:lnTo>
                <a:lnTo>
                  <a:pt x="605" y="947"/>
                </a:lnTo>
                <a:lnTo>
                  <a:pt x="607" y="952"/>
                </a:lnTo>
                <a:lnTo>
                  <a:pt x="610" y="950"/>
                </a:lnTo>
                <a:lnTo>
                  <a:pt x="617" y="945"/>
                </a:lnTo>
                <a:lnTo>
                  <a:pt x="628" y="936"/>
                </a:lnTo>
                <a:lnTo>
                  <a:pt x="643" y="923"/>
                </a:lnTo>
                <a:lnTo>
                  <a:pt x="660" y="908"/>
                </a:lnTo>
                <a:lnTo>
                  <a:pt x="675" y="891"/>
                </a:lnTo>
                <a:lnTo>
                  <a:pt x="691" y="870"/>
                </a:lnTo>
                <a:lnTo>
                  <a:pt x="703" y="848"/>
                </a:lnTo>
                <a:lnTo>
                  <a:pt x="711" y="832"/>
                </a:lnTo>
                <a:lnTo>
                  <a:pt x="723" y="815"/>
                </a:lnTo>
                <a:lnTo>
                  <a:pt x="735" y="797"/>
                </a:lnTo>
                <a:lnTo>
                  <a:pt x="747" y="778"/>
                </a:lnTo>
                <a:lnTo>
                  <a:pt x="759" y="761"/>
                </a:lnTo>
                <a:lnTo>
                  <a:pt x="771" y="746"/>
                </a:lnTo>
                <a:lnTo>
                  <a:pt x="782" y="733"/>
                </a:lnTo>
                <a:lnTo>
                  <a:pt x="790" y="727"/>
                </a:lnTo>
                <a:lnTo>
                  <a:pt x="794" y="724"/>
                </a:lnTo>
                <a:lnTo>
                  <a:pt x="799" y="722"/>
                </a:lnTo>
                <a:lnTo>
                  <a:pt x="806" y="720"/>
                </a:lnTo>
                <a:lnTo>
                  <a:pt x="814" y="717"/>
                </a:lnTo>
                <a:lnTo>
                  <a:pt x="823" y="714"/>
                </a:lnTo>
                <a:lnTo>
                  <a:pt x="834" y="710"/>
                </a:lnTo>
                <a:lnTo>
                  <a:pt x="844" y="708"/>
                </a:lnTo>
                <a:lnTo>
                  <a:pt x="857" y="705"/>
                </a:lnTo>
                <a:lnTo>
                  <a:pt x="869" y="701"/>
                </a:lnTo>
                <a:lnTo>
                  <a:pt x="884" y="698"/>
                </a:lnTo>
                <a:lnTo>
                  <a:pt x="899" y="694"/>
                </a:lnTo>
                <a:lnTo>
                  <a:pt x="915" y="692"/>
                </a:lnTo>
                <a:lnTo>
                  <a:pt x="932" y="689"/>
                </a:lnTo>
                <a:lnTo>
                  <a:pt x="950" y="685"/>
                </a:lnTo>
                <a:lnTo>
                  <a:pt x="968" y="683"/>
                </a:lnTo>
                <a:lnTo>
                  <a:pt x="988" y="679"/>
                </a:lnTo>
                <a:lnTo>
                  <a:pt x="1008" y="677"/>
                </a:lnTo>
                <a:lnTo>
                  <a:pt x="1028" y="675"/>
                </a:lnTo>
                <a:lnTo>
                  <a:pt x="1049" y="672"/>
                </a:lnTo>
                <a:lnTo>
                  <a:pt x="1071" y="671"/>
                </a:lnTo>
                <a:lnTo>
                  <a:pt x="1093" y="670"/>
                </a:lnTo>
                <a:lnTo>
                  <a:pt x="1116" y="669"/>
                </a:lnTo>
                <a:lnTo>
                  <a:pt x="1139" y="667"/>
                </a:lnTo>
                <a:lnTo>
                  <a:pt x="1163" y="666"/>
                </a:lnTo>
                <a:lnTo>
                  <a:pt x="1187" y="664"/>
                </a:lnTo>
                <a:lnTo>
                  <a:pt x="1213" y="662"/>
                </a:lnTo>
                <a:lnTo>
                  <a:pt x="1238" y="661"/>
                </a:lnTo>
                <a:lnTo>
                  <a:pt x="1265" y="659"/>
                </a:lnTo>
                <a:lnTo>
                  <a:pt x="1291" y="656"/>
                </a:lnTo>
                <a:lnTo>
                  <a:pt x="1318" y="653"/>
                </a:lnTo>
                <a:lnTo>
                  <a:pt x="1345" y="649"/>
                </a:lnTo>
                <a:lnTo>
                  <a:pt x="1374" y="646"/>
                </a:lnTo>
                <a:lnTo>
                  <a:pt x="1408" y="640"/>
                </a:lnTo>
                <a:lnTo>
                  <a:pt x="1440" y="634"/>
                </a:lnTo>
                <a:lnTo>
                  <a:pt x="1471" y="628"/>
                </a:lnTo>
                <a:lnTo>
                  <a:pt x="1500" y="621"/>
                </a:lnTo>
                <a:lnTo>
                  <a:pt x="1527" y="614"/>
                </a:lnTo>
                <a:lnTo>
                  <a:pt x="1554" y="606"/>
                </a:lnTo>
                <a:lnTo>
                  <a:pt x="1579" y="598"/>
                </a:lnTo>
                <a:lnTo>
                  <a:pt x="1603" y="588"/>
                </a:lnTo>
                <a:lnTo>
                  <a:pt x="1625" y="580"/>
                </a:lnTo>
                <a:lnTo>
                  <a:pt x="1647" y="571"/>
                </a:lnTo>
                <a:lnTo>
                  <a:pt x="1667" y="562"/>
                </a:lnTo>
                <a:lnTo>
                  <a:pt x="1685" y="553"/>
                </a:lnTo>
                <a:lnTo>
                  <a:pt x="1704" y="544"/>
                </a:lnTo>
                <a:lnTo>
                  <a:pt x="1720" y="534"/>
                </a:lnTo>
                <a:lnTo>
                  <a:pt x="1736" y="524"/>
                </a:lnTo>
                <a:lnTo>
                  <a:pt x="1750" y="515"/>
                </a:lnTo>
                <a:lnTo>
                  <a:pt x="1775" y="496"/>
                </a:lnTo>
                <a:lnTo>
                  <a:pt x="1797" y="480"/>
                </a:lnTo>
                <a:lnTo>
                  <a:pt x="1814" y="466"/>
                </a:lnTo>
                <a:lnTo>
                  <a:pt x="1828" y="455"/>
                </a:lnTo>
                <a:lnTo>
                  <a:pt x="1839" y="445"/>
                </a:lnTo>
                <a:lnTo>
                  <a:pt x="1848" y="435"/>
                </a:lnTo>
                <a:lnTo>
                  <a:pt x="1854" y="428"/>
                </a:lnTo>
                <a:lnTo>
                  <a:pt x="1857" y="422"/>
                </a:lnTo>
                <a:lnTo>
                  <a:pt x="1859" y="427"/>
                </a:lnTo>
                <a:lnTo>
                  <a:pt x="1863" y="434"/>
                </a:lnTo>
                <a:lnTo>
                  <a:pt x="1866" y="441"/>
                </a:lnTo>
                <a:lnTo>
                  <a:pt x="1872" y="447"/>
                </a:lnTo>
                <a:lnTo>
                  <a:pt x="1879" y="454"/>
                </a:lnTo>
                <a:lnTo>
                  <a:pt x="1887" y="460"/>
                </a:lnTo>
                <a:lnTo>
                  <a:pt x="1896" y="464"/>
                </a:lnTo>
                <a:lnTo>
                  <a:pt x="1908" y="469"/>
                </a:lnTo>
                <a:lnTo>
                  <a:pt x="1919" y="472"/>
                </a:lnTo>
                <a:lnTo>
                  <a:pt x="1933" y="473"/>
                </a:lnTo>
                <a:lnTo>
                  <a:pt x="1948" y="473"/>
                </a:lnTo>
                <a:lnTo>
                  <a:pt x="1965" y="472"/>
                </a:lnTo>
                <a:lnTo>
                  <a:pt x="1984" y="469"/>
                </a:lnTo>
                <a:lnTo>
                  <a:pt x="2003" y="464"/>
                </a:lnTo>
                <a:lnTo>
                  <a:pt x="2024" y="456"/>
                </a:lnTo>
                <a:lnTo>
                  <a:pt x="2047" y="446"/>
                </a:lnTo>
                <a:lnTo>
                  <a:pt x="2071" y="433"/>
                </a:lnTo>
                <a:lnTo>
                  <a:pt x="2094" y="419"/>
                </a:lnTo>
                <a:lnTo>
                  <a:pt x="2116" y="407"/>
                </a:lnTo>
                <a:lnTo>
                  <a:pt x="2136" y="394"/>
                </a:lnTo>
                <a:lnTo>
                  <a:pt x="2153" y="381"/>
                </a:lnTo>
                <a:lnTo>
                  <a:pt x="2169" y="369"/>
                </a:lnTo>
                <a:lnTo>
                  <a:pt x="2184" y="357"/>
                </a:lnTo>
                <a:lnTo>
                  <a:pt x="2198" y="344"/>
                </a:lnTo>
                <a:lnTo>
                  <a:pt x="2210" y="333"/>
                </a:lnTo>
                <a:lnTo>
                  <a:pt x="2220" y="323"/>
                </a:lnTo>
                <a:lnTo>
                  <a:pt x="2230" y="312"/>
                </a:lnTo>
                <a:lnTo>
                  <a:pt x="2240" y="303"/>
                </a:lnTo>
                <a:lnTo>
                  <a:pt x="2247" y="294"/>
                </a:lnTo>
                <a:lnTo>
                  <a:pt x="2254" y="285"/>
                </a:lnTo>
                <a:lnTo>
                  <a:pt x="2259" y="278"/>
                </a:lnTo>
                <a:lnTo>
                  <a:pt x="2265" y="271"/>
                </a:lnTo>
                <a:lnTo>
                  <a:pt x="2281" y="243"/>
                </a:lnTo>
                <a:lnTo>
                  <a:pt x="2289" y="220"/>
                </a:lnTo>
                <a:lnTo>
                  <a:pt x="2290" y="204"/>
                </a:lnTo>
                <a:lnTo>
                  <a:pt x="2286" y="1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43087" tIns="71544" rIns="143087" bIns="71544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MY" sz="3200" b="1"/>
          </a:p>
        </p:txBody>
      </p:sp>
      <p:pic>
        <p:nvPicPr>
          <p:cNvPr id="10" name="Picture 6" descr="img0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r="17265" b="17699"/>
          <a:stretch>
            <a:fillRect/>
          </a:stretch>
        </p:blipFill>
        <p:spPr>
          <a:xfrm>
            <a:off x="6998617" y="4473883"/>
            <a:ext cx="1217993" cy="1011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83" y="6042385"/>
            <a:ext cx="738654" cy="6901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3342" y="101411"/>
            <a:ext cx="216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Current Programmes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83969" y="1361684"/>
            <a:ext cx="114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SAGEPLUS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065003" y="2933741"/>
            <a:ext cx="111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FoodPLUS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113926" y="3873069"/>
            <a:ext cx="101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FishPLUS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089378" y="5435469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BamYIELD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7291539" y="6177428"/>
            <a:ext cx="110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CropBASE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169409" y="5479383"/>
            <a:ext cx="464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BamYIELD</a:t>
            </a:r>
            <a:r>
              <a:rPr lang="en-GB" dirty="0" smtClean="0"/>
              <a:t> Research and Field Partner Network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5169" y="5992762"/>
            <a:ext cx="5311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8"/>
              </a:rPr>
              <a:t>www.cropsforthefuture.org</a:t>
            </a:r>
            <a:r>
              <a:rPr lang="en-GB" dirty="0" smtClean="0"/>
              <a:t>;  </a:t>
            </a:r>
            <a:r>
              <a:rPr lang="en-GB" dirty="0" smtClean="0">
                <a:hlinkClick r:id="rId9"/>
              </a:rPr>
              <a:t>www.bamyield.org</a:t>
            </a:r>
            <a:r>
              <a:rPr lang="en-GB" dirty="0" smtClean="0"/>
              <a:t> </a:t>
            </a:r>
            <a:endParaRPr lang="en-GB" dirty="0"/>
          </a:p>
          <a:p>
            <a:r>
              <a:rPr lang="en-GB" dirty="0" smtClean="0">
                <a:hlinkClick r:id="rId10"/>
              </a:rPr>
              <a:t>www.bambaragroundnut.org</a:t>
            </a:r>
            <a:r>
              <a:rPr lang="en-GB" dirty="0" smtClean="0"/>
              <a:t>; </a:t>
            </a:r>
            <a:r>
              <a:rPr lang="en-GB" dirty="0" smtClean="0">
                <a:hlinkClick r:id="rId11"/>
              </a:rPr>
              <a:t>www.cff-unmc-dtp.com</a:t>
            </a:r>
            <a:r>
              <a:rPr lang="en-GB" dirty="0" smtClean="0"/>
              <a:t> 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706436" y="6581001"/>
            <a:ext cx="13943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Copyright CFF 2015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055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49" y="461644"/>
            <a:ext cx="5372100" cy="442913"/>
          </a:xfrm>
        </p:spPr>
        <p:txBody>
          <a:bodyPr>
            <a:noAutofit/>
          </a:bodyPr>
          <a:lstStyle/>
          <a:p>
            <a:r>
              <a:rPr lang="en-US" sz="3000" dirty="0">
                <a:latin typeface="+mn-lt"/>
              </a:rPr>
              <a:t>Why Bambara groundnut?</a:t>
            </a:r>
            <a:endParaRPr lang="en-MY" sz="3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1066800"/>
            <a:ext cx="60146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Strengths:</a:t>
            </a:r>
          </a:p>
          <a:p>
            <a:pPr marL="201216" indent="-201216">
              <a:buFont typeface="Arial" panose="020B0604020202020204" pitchFamily="34" charset="0"/>
              <a:buChar char="•"/>
            </a:pPr>
            <a:r>
              <a:rPr lang="en-US" dirty="0"/>
              <a:t>Drought tolerance</a:t>
            </a:r>
          </a:p>
          <a:p>
            <a:pPr marL="201216" indent="-201216">
              <a:buFont typeface="Arial" panose="020B0604020202020204" pitchFamily="34" charset="0"/>
              <a:buChar char="•"/>
            </a:pPr>
            <a:r>
              <a:rPr lang="en-US" dirty="0"/>
              <a:t>Grows in semi- arid and tropical environments</a:t>
            </a:r>
          </a:p>
          <a:p>
            <a:pPr marL="201216" indent="-201216">
              <a:buFont typeface="Arial" panose="020B0604020202020204" pitchFamily="34" charset="0"/>
              <a:buChar char="•"/>
            </a:pPr>
            <a:r>
              <a:rPr lang="en-US" dirty="0"/>
              <a:t>Nitrogen fixing</a:t>
            </a:r>
          </a:p>
          <a:p>
            <a:pPr marL="201216" indent="-201216">
              <a:buFont typeface="Arial" panose="020B0604020202020204" pitchFamily="34" charset="0"/>
              <a:buChar char="•"/>
            </a:pPr>
            <a:r>
              <a:rPr lang="en-US" dirty="0"/>
              <a:t>Fast growing (4-5 months)</a:t>
            </a:r>
          </a:p>
          <a:p>
            <a:pPr marL="201216" indent="-201216">
              <a:buFont typeface="Arial" panose="020B0604020202020204" pitchFamily="34" charset="0"/>
              <a:buChar char="•"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most important nutrient legume in sub-Saharan Africa</a:t>
            </a:r>
            <a:endParaRPr lang="en-MY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2510674" y="2818814"/>
            <a:ext cx="36071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Drawbacks</a:t>
            </a:r>
          </a:p>
          <a:p>
            <a:r>
              <a:rPr lang="en-GB" dirty="0"/>
              <a:t>    Photoperiod sensitive </a:t>
            </a:r>
          </a:p>
          <a:p>
            <a:r>
              <a:rPr lang="en-GB" dirty="0"/>
              <a:t>    Variability within landraces</a:t>
            </a:r>
          </a:p>
          <a:p>
            <a:r>
              <a:rPr lang="en-GB" dirty="0"/>
              <a:t>    Lack of commercial varieties</a:t>
            </a:r>
          </a:p>
          <a:p>
            <a:r>
              <a:rPr lang="en-GB" dirty="0"/>
              <a:t>    Limited markets &amp; value added    </a:t>
            </a:r>
          </a:p>
          <a:p>
            <a:r>
              <a:rPr lang="en-GB" dirty="0"/>
              <a:t>    products</a:t>
            </a:r>
          </a:p>
          <a:p>
            <a:endParaRPr lang="en-US" sz="1500" dirty="0"/>
          </a:p>
          <a:p>
            <a:endParaRPr lang="en-MY" sz="1500" dirty="0"/>
          </a:p>
        </p:txBody>
      </p:sp>
      <p:sp>
        <p:nvSpPr>
          <p:cNvPr id="10" name="Rectangle 9"/>
          <p:cNvSpPr/>
          <p:nvPr/>
        </p:nvSpPr>
        <p:spPr>
          <a:xfrm>
            <a:off x="2510674" y="4785248"/>
            <a:ext cx="3306452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 </a:t>
            </a:r>
            <a:r>
              <a:rPr lang="en-GB" b="1" u="sng" dirty="0"/>
              <a:t>Opportunities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Food security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Income generation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Product development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Human dietary diversification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Animal feed</a:t>
            </a:r>
          </a:p>
          <a:p>
            <a:endParaRPr lang="en-GB" sz="1500" b="1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8" y="1220567"/>
            <a:ext cx="1452855" cy="12252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3752" r="3043"/>
          <a:stretch/>
        </p:blipFill>
        <p:spPr>
          <a:xfrm>
            <a:off x="1091039" y="5034805"/>
            <a:ext cx="1201276" cy="961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Multiply 2"/>
          <p:cNvSpPr/>
          <p:nvPr/>
        </p:nvSpPr>
        <p:spPr>
          <a:xfrm>
            <a:off x="2441670" y="4021557"/>
            <a:ext cx="326573" cy="29767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50"/>
          </a:p>
        </p:txBody>
      </p:sp>
      <p:sp>
        <p:nvSpPr>
          <p:cNvPr id="12" name="Multiply 11"/>
          <p:cNvSpPr/>
          <p:nvPr/>
        </p:nvSpPr>
        <p:spPr>
          <a:xfrm>
            <a:off x="2441670" y="3723879"/>
            <a:ext cx="326573" cy="29767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50"/>
          </a:p>
        </p:txBody>
      </p:sp>
      <p:sp>
        <p:nvSpPr>
          <p:cNvPr id="13" name="Multiply 12"/>
          <p:cNvSpPr/>
          <p:nvPr/>
        </p:nvSpPr>
        <p:spPr>
          <a:xfrm>
            <a:off x="2441670" y="3428401"/>
            <a:ext cx="326573" cy="29767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50"/>
          </a:p>
        </p:txBody>
      </p:sp>
      <p:sp>
        <p:nvSpPr>
          <p:cNvPr id="14" name="Multiply 13"/>
          <p:cNvSpPr/>
          <p:nvPr/>
        </p:nvSpPr>
        <p:spPr>
          <a:xfrm>
            <a:off x="2441670" y="3130722"/>
            <a:ext cx="326573" cy="29767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35" y="217117"/>
            <a:ext cx="1014999" cy="5353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06436" y="6581001"/>
            <a:ext cx="13943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Copyright CFF 2015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314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54974</TotalTime>
  <Words>705</Words>
  <Application>Microsoft Office PowerPoint</Application>
  <PresentationFormat>On-screen Show (4:3)</PresentationFormat>
  <Paragraphs>155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8_Office Theme</vt:lpstr>
      <vt:lpstr>PowerPoint Presentation</vt:lpstr>
      <vt:lpstr>PowerPoint Presentation</vt:lpstr>
      <vt:lpstr>Plant and Crop Sciences</vt:lpstr>
      <vt:lpstr>University Farm</vt:lpstr>
      <vt:lpstr>Sustainable Production-Physiology &amp; Biotechnology</vt:lpstr>
      <vt:lpstr>PowerPoint Presentation</vt:lpstr>
      <vt:lpstr>PowerPoint Presentation</vt:lpstr>
      <vt:lpstr>PowerPoint Presentation</vt:lpstr>
      <vt:lpstr>Why Bambara groundnut?</vt:lpstr>
      <vt:lpstr>PowerPoint Presentation</vt:lpstr>
      <vt:lpstr>Agrometeorology &amp; Ecophysiology</vt:lpstr>
      <vt:lpstr>Socio, Economics and Policy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JAGATHESAN BALAKRISHNAN</dc:creator>
  <cp:lastModifiedBy>Sean Mayes</cp:lastModifiedBy>
  <cp:revision>1362</cp:revision>
  <cp:lastPrinted>2014-11-20T02:23:06Z</cp:lastPrinted>
  <dcterms:created xsi:type="dcterms:W3CDTF">2011-12-03T11:35:18Z</dcterms:created>
  <dcterms:modified xsi:type="dcterms:W3CDTF">2016-10-24T09:29:12Z</dcterms:modified>
</cp:coreProperties>
</file>