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2"/>
  </p:notesMasterIdLst>
  <p:sldIdLst>
    <p:sldId id="256" r:id="rId2"/>
    <p:sldId id="271" r:id="rId3"/>
    <p:sldId id="297" r:id="rId4"/>
    <p:sldId id="314" r:id="rId5"/>
    <p:sldId id="258" r:id="rId6"/>
    <p:sldId id="266" r:id="rId7"/>
    <p:sldId id="261" r:id="rId8"/>
    <p:sldId id="267" r:id="rId9"/>
    <p:sldId id="269" r:id="rId10"/>
    <p:sldId id="270" r:id="rId11"/>
    <p:sldId id="262" r:id="rId12"/>
    <p:sldId id="263" r:id="rId13"/>
    <p:sldId id="264" r:id="rId14"/>
    <p:sldId id="286" r:id="rId15"/>
    <p:sldId id="268" r:id="rId16"/>
    <p:sldId id="259" r:id="rId17"/>
    <p:sldId id="315" r:id="rId18"/>
    <p:sldId id="283" r:id="rId19"/>
    <p:sldId id="285" r:id="rId20"/>
    <p:sldId id="288" r:id="rId21"/>
    <p:sldId id="298" r:id="rId22"/>
    <p:sldId id="289" r:id="rId23"/>
    <p:sldId id="277" r:id="rId24"/>
    <p:sldId id="275" r:id="rId25"/>
    <p:sldId id="284" r:id="rId26"/>
    <p:sldId id="287" r:id="rId27"/>
    <p:sldId id="299" r:id="rId28"/>
    <p:sldId id="274" r:id="rId29"/>
    <p:sldId id="300" r:id="rId30"/>
    <p:sldId id="290" r:id="rId31"/>
    <p:sldId id="316" r:id="rId32"/>
    <p:sldId id="291" r:id="rId33"/>
    <p:sldId id="292" r:id="rId34"/>
    <p:sldId id="293" r:id="rId35"/>
    <p:sldId id="303" r:id="rId36"/>
    <p:sldId id="295" r:id="rId37"/>
    <p:sldId id="294" r:id="rId38"/>
    <p:sldId id="296" r:id="rId39"/>
    <p:sldId id="304" r:id="rId40"/>
    <p:sldId id="260" r:id="rId41"/>
    <p:sldId id="276" r:id="rId42"/>
    <p:sldId id="308" r:id="rId43"/>
    <p:sldId id="306" r:id="rId44"/>
    <p:sldId id="317" r:id="rId45"/>
    <p:sldId id="309" r:id="rId46"/>
    <p:sldId id="310" r:id="rId47"/>
    <p:sldId id="311" r:id="rId48"/>
    <p:sldId id="312" r:id="rId49"/>
    <p:sldId id="313" r:id="rId50"/>
    <p:sldId id="307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808080"/>
    <a:srgbClr val="990000"/>
    <a:srgbClr val="FF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2" d="100"/>
          <a:sy n="72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" Type="http://schemas.openxmlformats.org/officeDocument/2006/relationships/slide" Target="slides/slide3.xml"/><Relationship Id="rId21" Type="http://schemas.openxmlformats.org/officeDocument/2006/relationships/slide" Target="slides/slide26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50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24" Type="http://schemas.openxmlformats.org/officeDocument/2006/relationships/slide" Target="slides/slide29.xml"/><Relationship Id="rId32" Type="http://schemas.openxmlformats.org/officeDocument/2006/relationships/slide" Target="slides/slide44.xml"/><Relationship Id="rId5" Type="http://schemas.openxmlformats.org/officeDocument/2006/relationships/slide" Target="slides/slide5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31" Type="http://schemas.openxmlformats.org/officeDocument/2006/relationships/slide" Target="slides/slide43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33.xml"/><Relationship Id="rId30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zzy1\Desktop\Growth%20rates%202010%20OECD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Sheet1!$A$19</c:f>
              <c:strCache>
                <c:ptCount val="1"/>
                <c:pt idx="0">
                  <c:v>China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Sheet1!$B$19:$M$19</c:f>
              <c:numCache>
                <c:formatCode>General</c:formatCode>
                <c:ptCount val="12"/>
                <c:pt idx="0">
                  <c:v>14.5</c:v>
                </c:pt>
                <c:pt idx="1">
                  <c:v>14.4</c:v>
                </c:pt>
                <c:pt idx="2">
                  <c:v>14.2</c:v>
                </c:pt>
                <c:pt idx="3">
                  <c:v>10.6</c:v>
                </c:pt>
                <c:pt idx="4">
                  <c:v>10.1</c:v>
                </c:pt>
                <c:pt idx="5">
                  <c:v>9</c:v>
                </c:pt>
                <c:pt idx="6">
                  <c:v>6.8</c:v>
                </c:pt>
                <c:pt idx="7">
                  <c:v>6.1</c:v>
                </c:pt>
                <c:pt idx="8">
                  <c:v>7.9</c:v>
                </c:pt>
                <c:pt idx="9">
                  <c:v>8.9</c:v>
                </c:pt>
                <c:pt idx="10">
                  <c:v>10.7</c:v>
                </c:pt>
                <c:pt idx="11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Sheet1!$B$20:$M$20</c:f>
              <c:numCache>
                <c:formatCode>General</c:formatCode>
                <c:ptCount val="12"/>
                <c:pt idx="0">
                  <c:v>0.60000000000000031</c:v>
                </c:pt>
                <c:pt idx="1">
                  <c:v>0.5</c:v>
                </c:pt>
                <c:pt idx="2">
                  <c:v>0.5</c:v>
                </c:pt>
                <c:pt idx="3">
                  <c:v>0.70000000000000029</c:v>
                </c:pt>
                <c:pt idx="4">
                  <c:v>-0.1</c:v>
                </c:pt>
                <c:pt idx="5">
                  <c:v>-0.9</c:v>
                </c:pt>
                <c:pt idx="6">
                  <c:v>-1.8</c:v>
                </c:pt>
                <c:pt idx="7">
                  <c:v>-2.6</c:v>
                </c:pt>
                <c:pt idx="8">
                  <c:v>-0.70000000000000029</c:v>
                </c:pt>
                <c:pt idx="9">
                  <c:v>-0.30000000000000016</c:v>
                </c:pt>
                <c:pt idx="10">
                  <c:v>0.4</c:v>
                </c:pt>
                <c:pt idx="11">
                  <c:v>0.30000000000000016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United States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Sheet1!$B$21:$M$21</c:f>
              <c:numCache>
                <c:formatCode>General</c:formatCode>
                <c:ptCount val="12"/>
                <c:pt idx="0">
                  <c:v>0.8</c:v>
                </c:pt>
                <c:pt idx="1">
                  <c:v>0.9</c:v>
                </c:pt>
                <c:pt idx="2">
                  <c:v>0.5</c:v>
                </c:pt>
                <c:pt idx="3">
                  <c:v>-0.2</c:v>
                </c:pt>
                <c:pt idx="4">
                  <c:v>0.4</c:v>
                </c:pt>
                <c:pt idx="5">
                  <c:v>-0.70000000000000029</c:v>
                </c:pt>
                <c:pt idx="6">
                  <c:v>-1.4</c:v>
                </c:pt>
                <c:pt idx="7">
                  <c:v>-1.6</c:v>
                </c:pt>
                <c:pt idx="8">
                  <c:v>-0.2</c:v>
                </c:pt>
                <c:pt idx="9">
                  <c:v>0.60000000000000031</c:v>
                </c:pt>
                <c:pt idx="10">
                  <c:v>1.4</c:v>
                </c:pt>
                <c:pt idx="11">
                  <c:v>0.8</c:v>
                </c:pt>
              </c:numCache>
            </c:numRef>
          </c:val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European Union 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Sheet1!$B$22:$M$22</c:f>
              <c:numCache>
                <c:formatCode>General</c:formatCode>
                <c:ptCount val="12"/>
                <c:pt idx="0">
                  <c:v>0.5</c:v>
                </c:pt>
                <c:pt idx="1">
                  <c:v>0.60000000000000031</c:v>
                </c:pt>
                <c:pt idx="2">
                  <c:v>0.5</c:v>
                </c:pt>
                <c:pt idx="3">
                  <c:v>0.70000000000000029</c:v>
                </c:pt>
                <c:pt idx="4">
                  <c:v>-0.2</c:v>
                </c:pt>
                <c:pt idx="5">
                  <c:v>-0.5</c:v>
                </c:pt>
                <c:pt idx="6">
                  <c:v>-1.9000000000000001</c:v>
                </c:pt>
                <c:pt idx="7">
                  <c:v>-2.5</c:v>
                </c:pt>
                <c:pt idx="8">
                  <c:v>-0.2</c:v>
                </c:pt>
                <c:pt idx="9">
                  <c:v>0.30000000000000016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</c:ser>
        <c:ser>
          <c:idx val="4"/>
          <c:order val="4"/>
          <c:tx>
            <c:strRef>
              <c:f>Sheet1!$A$23</c:f>
              <c:strCache>
                <c:ptCount val="1"/>
                <c:pt idx="0">
                  <c:v>Japan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Sheet1!$B$23:$M$23</c:f>
              <c:numCache>
                <c:formatCode>General</c:formatCode>
                <c:ptCount val="12"/>
                <c:pt idx="0">
                  <c:v>0.2</c:v>
                </c:pt>
                <c:pt idx="1">
                  <c:v>0</c:v>
                </c:pt>
                <c:pt idx="2">
                  <c:v>0.5</c:v>
                </c:pt>
                <c:pt idx="3">
                  <c:v>0.30000000000000016</c:v>
                </c:pt>
                <c:pt idx="4">
                  <c:v>-1</c:v>
                </c:pt>
                <c:pt idx="5">
                  <c:v>-1.1000000000000001</c:v>
                </c:pt>
                <c:pt idx="6">
                  <c:v>-2.5</c:v>
                </c:pt>
                <c:pt idx="7">
                  <c:v>-4.2</c:v>
                </c:pt>
                <c:pt idx="8">
                  <c:v>1.7</c:v>
                </c:pt>
                <c:pt idx="9">
                  <c:v>0.1</c:v>
                </c:pt>
                <c:pt idx="10">
                  <c:v>1.1000000000000001</c:v>
                </c:pt>
                <c:pt idx="11">
                  <c:v>1.2</c:v>
                </c:pt>
              </c:numCache>
            </c:numRef>
          </c:val>
        </c:ser>
        <c:dLbls/>
        <c:shape val="box"/>
        <c:axId val="121235328"/>
        <c:axId val="121236864"/>
        <c:axId val="0"/>
      </c:bar3DChart>
      <c:catAx>
        <c:axId val="121235328"/>
        <c:scaling>
          <c:orientation val="minMax"/>
        </c:scaling>
        <c:axPos val="b"/>
        <c:tickLblPos val="nextTo"/>
        <c:crossAx val="121236864"/>
        <c:crosses val="autoZero"/>
        <c:auto val="1"/>
        <c:lblAlgn val="ctr"/>
        <c:lblOffset val="100"/>
      </c:catAx>
      <c:valAx>
        <c:axId val="121236864"/>
        <c:scaling>
          <c:orientation val="minMax"/>
        </c:scaling>
        <c:axPos val="l"/>
        <c:majorGridlines/>
        <c:numFmt formatCode="General" sourceLinked="1"/>
        <c:tickLblPos val="nextTo"/>
        <c:crossAx val="121235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961693051054588"/>
          <c:y val="7.0254560756567386E-2"/>
          <c:w val="0.1858948346605557"/>
          <c:h val="0.6831213959483956"/>
        </c:manualLayout>
      </c:layout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DBFBD6-7A55-4D48-B494-C180119B8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37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F1F70-1A29-4A8E-A38A-918208FC9FE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C5A96-AB41-472B-B78F-636C7F5A0D2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DBF26-DC16-49B7-A123-5E7C0D426B8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9E906-626F-4B9B-AE1D-D6A2945B136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469BB-EC0F-4B43-80AB-4277F63CC1D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CDE5E-F534-45F2-A701-6F196F7BCC0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DEABF-3936-4F23-BFD9-92CB95069AB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47BED-D048-4A34-9AB8-7C08C662382E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D6E31-9EB7-4C32-BB7D-0A60CDF5CE83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9A2A8-EB37-4D69-8137-17A3CAFF142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3EC7B-E2B4-4461-B242-EE4D6F90552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E083D-F8B2-4E58-BBE6-AB65006AD85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7B048-BA93-4ADC-9F48-13EBD169CEE7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94E6-0707-46F1-A70A-F2369E6F9E4A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C30B-B7D7-4ADA-86B2-84C8427A27B0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4107-3CA1-40A3-A12D-08F08947864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94D7C-9E39-49C3-A33B-49AB46ED4320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D779B-A442-4288-B5FC-C367B975B0E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8CC63-193D-4D53-9EC5-5C829633893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17C5C-CC3B-4BFF-BD09-826AA829BF6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CCCB-7238-4667-A7C6-84208752529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A6025-A0CA-4549-8CF5-5E5C9367CBAF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E83FC-AB6A-4022-A16F-DC6FEEF4046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6FEF3-6759-4144-A821-C73CB131F43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2ABBE-DFA7-4C0A-9A30-6E39FEF5067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C4BCD-D8EE-494F-B187-02E6963518CE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9394B-0E90-45E7-BFF4-71D724F25242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422E7-F4D8-48A4-B985-21C57070A1E4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ACF2-5F30-4119-8687-6692779269D8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BC4CD-677E-4E3B-860C-B35EA3DBC784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6B408-1438-492C-ABB5-B77AB8406F28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7423A-28E6-4EF9-B5BC-487DF3796230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91B0E-86AC-4016-899C-744AD759987E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098F7-5ADC-4D51-A53D-7AA2763073DE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D074D-1C37-40AE-B81F-075E05DE9422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586D0-D194-45F5-BE1F-B94E7646FDD5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FEA71-E7CA-44D1-8022-F0183A3FFB67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B4408-A13F-4F0C-ADDE-CFB176300A1B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FC8E-47AC-4886-992F-52E6BA1CC052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2847B-A9A8-4DB7-9CC3-E46E6C3BACD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92379-C43E-4B55-BBE6-53C7A747C90E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3CACC-EDD5-4097-BB87-E29E1EA20DF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30466-B6F8-40A1-B898-DFC3198CA40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FFADF-353C-4816-939E-51747097919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69CED-50FE-44C1-AF7D-6156244AB8D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0D1B772-9575-40DD-A999-2C4CA653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95A8-1E7E-4DDA-A3EE-700AB344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E8EE-439D-4ED6-8D96-05BE736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36F3-4385-47CF-B99C-1C1B748D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CAE3-7355-4302-BA8D-7E9DBA599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C18C-5E45-419D-B44B-5D2A57F05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134A-8C4D-4B4C-9B1B-1D3A439B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A310-0FAB-4A96-A30A-41FD69DD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45D1-72A6-41A7-8F34-1CD11318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1B45-7FB1-446A-B966-BA5DF709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88B1-2ACE-4971-9E07-291E6671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BD584-60AA-4B8C-9B64-91C77DC4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ople's_Republic_of_China" TargetMode="External"/><Relationship Id="rId7" Type="http://schemas.openxmlformats.org/officeDocument/2006/relationships/hyperlink" Target="http://en.wikipedia.org/wiki/Russi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audi_Arabia" TargetMode="External"/><Relationship Id="rId5" Type="http://schemas.openxmlformats.org/officeDocument/2006/relationships/hyperlink" Target="http://en.wikipedia.org/wiki/Eurozone" TargetMode="External"/><Relationship Id="rId4" Type="http://schemas.openxmlformats.org/officeDocument/2006/relationships/hyperlink" Target="http://en.wikipedia.org/wiki/Japa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6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8839200" cy="1012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Can China become the next economic superpower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24200"/>
            <a:ext cx="6662738" cy="838200"/>
          </a:xfrm>
        </p:spPr>
        <p:txBody>
          <a:bodyPr/>
          <a:lstStyle/>
          <a:p>
            <a:pPr eaLnBrk="1" hangingPunct="1"/>
            <a:r>
              <a:rPr lang="en-GB" sz="2400" smtClean="0"/>
              <a:t>Zhihong Yu 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GEP, School of Economics</a:t>
            </a:r>
          </a:p>
          <a:p>
            <a:pPr eaLnBrk="1" hangingPunct="1"/>
            <a:r>
              <a:rPr lang="en-GB" sz="2400" smtClean="0"/>
              <a:t>University of Nottingham</a:t>
            </a:r>
          </a:p>
        </p:txBody>
      </p:sp>
      <p:pic>
        <p:nvPicPr>
          <p:cNvPr id="10244" name="Picture 4" descr="birds-n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2038"/>
            <a:ext cx="29718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내용 개체 틀 5" descr="china-shangha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4413"/>
            <a:ext cx="2667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1000" y="838200"/>
          <a:ext cx="8323263" cy="5715000"/>
        </p:xfrm>
        <a:graphic>
          <a:graphicData uri="http://schemas.openxmlformats.org/presentationml/2006/ole">
            <p:oleObj spid="_x0000_s4102" name="Chart" r:id="rId4" imgW="10713600" imgH="5860800" progId="Excel.Sheet.8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04800" y="1066800"/>
          <a:ext cx="8534400" cy="5257800"/>
        </p:xfrm>
        <a:graphic>
          <a:graphicData uri="http://schemas.openxmlformats.org/presentationml/2006/ole">
            <p:oleObj spid="_x0000_s5126" name="Chart" r:id="rId4" imgW="10713600" imgH="5860800" progId="Excel.Sheet.8">
              <p:embed/>
            </p:oleObj>
          </a:graphicData>
        </a:graphic>
      </p:graphicFrame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372444"/>
              </p:ext>
            </p:extLst>
          </p:nvPr>
        </p:nvGraphicFramePr>
        <p:xfrm>
          <a:off x="539552" y="2420888"/>
          <a:ext cx="7704856" cy="2160360"/>
        </p:xfrm>
        <a:graphic>
          <a:graphicData uri="http://schemas.openxmlformats.org/drawingml/2006/table">
            <a:tbl>
              <a:tblPr/>
              <a:tblGrid>
                <a:gridCol w="1685437"/>
                <a:gridCol w="3451133"/>
                <a:gridCol w="256828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Rank</a:t>
                      </a:r>
                    </a:p>
                  </a:txBody>
                  <a:tcPr marL="67456" marR="147559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Country</a:t>
                      </a:r>
                    </a:p>
                  </a:txBody>
                  <a:tcPr marL="67456" marR="147559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Billion USD (end of </a:t>
                      </a:r>
                      <a:r>
                        <a:rPr lang="en-GB" sz="1600" i="1">
                          <a:effectLst/>
                        </a:rPr>
                        <a:t>month</a:t>
                      </a:r>
                      <a:r>
                        <a:rPr lang="en-GB" sz="1600">
                          <a:effectLst/>
                        </a:rPr>
                        <a:t>)</a:t>
                      </a:r>
                    </a:p>
                  </a:txBody>
                  <a:tcPr marL="67456" marR="147559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1</a:t>
                      </a:r>
                    </a:p>
                  </a:txBody>
                  <a:tcPr marL="67456" marR="67456" marT="33728" marB="3372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u="none" strike="noStrike" dirty="0">
                          <a:solidFill>
                            <a:srgbClr val="0B0080"/>
                          </a:solidFill>
                          <a:effectLst/>
                          <a:hlinkClick r:id="rId3" tooltip="People's Republic of China"/>
                        </a:rPr>
                        <a:t>People's Republic of China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$ </a:t>
                      </a:r>
                      <a:r>
                        <a:rPr lang="en-GB" sz="1600" dirty="0" smtClean="0">
                          <a:effectLst/>
                        </a:rPr>
                        <a:t>3,305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u="none" strike="noStrike" dirty="0">
                          <a:solidFill>
                            <a:srgbClr val="0B0080"/>
                          </a:solidFill>
                          <a:effectLst/>
                          <a:hlinkClick r:id="rId4" tooltip="Japan"/>
                        </a:rPr>
                        <a:t>Japan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$ </a:t>
                      </a:r>
                      <a:r>
                        <a:rPr lang="en-GB" sz="1600" dirty="0" smtClean="0">
                          <a:effectLst/>
                        </a:rPr>
                        <a:t>1,303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3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u="none" strike="noStrike" dirty="0">
                          <a:solidFill>
                            <a:srgbClr val="0B0080"/>
                          </a:solidFill>
                          <a:effectLst/>
                          <a:hlinkClick r:id="rId5" tooltip="Eurozone"/>
                        </a:rPr>
                        <a:t>Eurozone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$ 936 </a:t>
                      </a: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4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u="none" strike="noStrike" dirty="0">
                          <a:solidFill>
                            <a:srgbClr val="0B0080"/>
                          </a:solidFill>
                          <a:effectLst/>
                          <a:hlinkClick r:id="rId6" tooltip="Saudi Arabia"/>
                        </a:rPr>
                        <a:t>Saudi Arabia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$ </a:t>
                      </a:r>
                      <a:r>
                        <a:rPr lang="en-GB" sz="1600" dirty="0" smtClean="0">
                          <a:effectLst/>
                        </a:rPr>
                        <a:t>541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u="none" strike="noStrike" dirty="0">
                          <a:solidFill>
                            <a:srgbClr val="0B0080"/>
                          </a:solidFill>
                          <a:effectLst/>
                          <a:hlinkClick r:id="rId7" tooltip="Russia"/>
                        </a:rPr>
                        <a:t>Russia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$ </a:t>
                      </a:r>
                      <a:r>
                        <a:rPr lang="en-GB" sz="1600" dirty="0" smtClean="0">
                          <a:effectLst/>
                        </a:rPr>
                        <a:t>514</a:t>
                      </a:r>
                      <a:endParaRPr lang="en-GB" sz="1600" dirty="0">
                        <a:effectLst/>
                      </a:endParaRPr>
                    </a:p>
                  </a:txBody>
                  <a:tcPr marL="67456" marR="67456" marT="33728" marB="337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186989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itchFamily="18" charset="0"/>
              </a:rPr>
              <a:t>Top </a:t>
            </a:r>
            <a:r>
              <a:rPr lang="en-GB" b="1" dirty="0" smtClean="0">
                <a:latin typeface="Times New Roman" pitchFamily="18" charset="0"/>
              </a:rPr>
              <a:t>Countries by Foreign Exchange Reserves (March 2012)</a:t>
            </a:r>
            <a:endParaRPr lang="en-GB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ChangeArrowheads="1"/>
          </p:cNvSpPr>
          <p:nvPr/>
        </p:nvSpPr>
        <p:spPr bwMode="auto">
          <a:xfrm>
            <a:off x="609600" y="1447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Top Foreign holders of U.S. Treasuries (March 2009)</a:t>
            </a:r>
          </a:p>
          <a:p>
            <a:pPr eaLnBrk="0" hangingPunct="0"/>
            <a:endParaRPr lang="en-GB" sz="2800" dirty="0">
              <a:latin typeface="Times New Roman" pitchFamily="18" charset="0"/>
            </a:endParaRPr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2209800" y="2286000"/>
            <a:ext cx="4183063" cy="3200400"/>
            <a:chOff x="0" y="442"/>
            <a:chExt cx="2635" cy="2016"/>
          </a:xfrm>
        </p:grpSpPr>
        <p:sp>
          <p:nvSpPr>
            <p:cNvPr id="15365" name="Rectangle 38"/>
            <p:cNvSpPr>
              <a:spLocks noChangeArrowheads="1"/>
            </p:cNvSpPr>
            <p:nvPr/>
          </p:nvSpPr>
          <p:spPr bwMode="auto">
            <a:xfrm>
              <a:off x="0" y="442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b="1">
                  <a:latin typeface="Times New Roman" pitchFamily="18" charset="0"/>
                </a:rPr>
                <a:t>Holder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15366" name="Rectangle 39"/>
            <p:cNvSpPr>
              <a:spLocks noChangeArrowheads="1"/>
            </p:cNvSpPr>
            <p:nvPr/>
          </p:nvSpPr>
          <p:spPr bwMode="auto">
            <a:xfrm>
              <a:off x="1411" y="442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b="1">
                  <a:latin typeface="Times New Roman" pitchFamily="18" charset="0"/>
                </a:rPr>
                <a:t>Total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15367" name="Rectangle 40"/>
            <p:cNvSpPr>
              <a:spLocks noChangeArrowheads="1"/>
            </p:cNvSpPr>
            <p:nvPr/>
          </p:nvSpPr>
          <p:spPr bwMode="auto">
            <a:xfrm>
              <a:off x="0" y="730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China</a:t>
              </a:r>
            </a:p>
          </p:txBody>
        </p:sp>
        <p:sp>
          <p:nvSpPr>
            <p:cNvPr id="15368" name="Rectangle 41"/>
            <p:cNvSpPr>
              <a:spLocks noChangeArrowheads="1"/>
            </p:cNvSpPr>
            <p:nvPr/>
          </p:nvSpPr>
          <p:spPr bwMode="auto">
            <a:xfrm>
              <a:off x="1411" y="730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dirty="0">
                  <a:latin typeface="Times New Roman" pitchFamily="18" charset="0"/>
                </a:rPr>
                <a:t>$767.9 Billion</a:t>
              </a:r>
            </a:p>
          </p:txBody>
        </p:sp>
        <p:sp>
          <p:nvSpPr>
            <p:cNvPr id="15369" name="Rectangle 42"/>
            <p:cNvSpPr>
              <a:spLocks noChangeArrowheads="1"/>
            </p:cNvSpPr>
            <p:nvPr/>
          </p:nvSpPr>
          <p:spPr bwMode="auto">
            <a:xfrm>
              <a:off x="0" y="1018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Japan</a:t>
              </a:r>
            </a:p>
          </p:txBody>
        </p:sp>
        <p:sp>
          <p:nvSpPr>
            <p:cNvPr id="15370" name="Rectangle 43"/>
            <p:cNvSpPr>
              <a:spLocks noChangeArrowheads="1"/>
            </p:cNvSpPr>
            <p:nvPr/>
          </p:nvSpPr>
          <p:spPr bwMode="auto">
            <a:xfrm>
              <a:off x="1411" y="1018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$686.7 Billion</a:t>
              </a:r>
            </a:p>
          </p:txBody>
        </p:sp>
        <p:sp>
          <p:nvSpPr>
            <p:cNvPr id="15371" name="Rectangle 44"/>
            <p:cNvSpPr>
              <a:spLocks noChangeArrowheads="1"/>
            </p:cNvSpPr>
            <p:nvPr/>
          </p:nvSpPr>
          <p:spPr bwMode="auto">
            <a:xfrm>
              <a:off x="0" y="1306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Caribbean</a:t>
              </a:r>
            </a:p>
          </p:txBody>
        </p:sp>
        <p:sp>
          <p:nvSpPr>
            <p:cNvPr id="15372" name="Rectangle 45"/>
            <p:cNvSpPr>
              <a:spLocks noChangeArrowheads="1"/>
            </p:cNvSpPr>
            <p:nvPr/>
          </p:nvSpPr>
          <p:spPr bwMode="auto">
            <a:xfrm>
              <a:off x="1411" y="1306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$213.6 Billion</a:t>
              </a:r>
            </a:p>
          </p:txBody>
        </p:sp>
        <p:sp>
          <p:nvSpPr>
            <p:cNvPr id="15373" name="Rectangle 46"/>
            <p:cNvSpPr>
              <a:spLocks noChangeArrowheads="1"/>
            </p:cNvSpPr>
            <p:nvPr/>
          </p:nvSpPr>
          <p:spPr bwMode="auto">
            <a:xfrm>
              <a:off x="0" y="1594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OPEC</a:t>
              </a:r>
            </a:p>
          </p:txBody>
        </p:sp>
        <p:sp>
          <p:nvSpPr>
            <p:cNvPr id="15374" name="Rectangle 47"/>
            <p:cNvSpPr>
              <a:spLocks noChangeArrowheads="1"/>
            </p:cNvSpPr>
            <p:nvPr/>
          </p:nvSpPr>
          <p:spPr bwMode="auto">
            <a:xfrm>
              <a:off x="1411" y="1594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$192.0 Billion</a:t>
              </a:r>
            </a:p>
          </p:txBody>
        </p:sp>
        <p:sp>
          <p:nvSpPr>
            <p:cNvPr id="15375" name="Rectangle 48"/>
            <p:cNvSpPr>
              <a:spLocks noChangeArrowheads="1"/>
            </p:cNvSpPr>
            <p:nvPr/>
          </p:nvSpPr>
          <p:spPr bwMode="auto">
            <a:xfrm>
              <a:off x="0" y="1882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Russia</a:t>
              </a:r>
            </a:p>
          </p:txBody>
        </p:sp>
        <p:sp>
          <p:nvSpPr>
            <p:cNvPr id="15376" name="Rectangle 49"/>
            <p:cNvSpPr>
              <a:spLocks noChangeArrowheads="1"/>
            </p:cNvSpPr>
            <p:nvPr/>
          </p:nvSpPr>
          <p:spPr bwMode="auto">
            <a:xfrm>
              <a:off x="1411" y="1882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$138.4 Billion</a:t>
              </a:r>
            </a:p>
          </p:txBody>
        </p:sp>
        <p:sp>
          <p:nvSpPr>
            <p:cNvPr id="15377" name="Rectangle 50"/>
            <p:cNvSpPr>
              <a:spLocks noChangeArrowheads="1"/>
            </p:cNvSpPr>
            <p:nvPr/>
          </p:nvSpPr>
          <p:spPr bwMode="auto">
            <a:xfrm>
              <a:off x="0" y="2170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United Kingdom</a:t>
              </a:r>
            </a:p>
          </p:txBody>
        </p:sp>
        <p:sp>
          <p:nvSpPr>
            <p:cNvPr id="15378" name="Rectangle 51"/>
            <p:cNvSpPr>
              <a:spLocks noChangeArrowheads="1"/>
            </p:cNvSpPr>
            <p:nvPr/>
          </p:nvSpPr>
          <p:spPr bwMode="auto">
            <a:xfrm>
              <a:off x="1411" y="2170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$128.2 Billion</a:t>
              </a:r>
            </a:p>
          </p:txBody>
        </p:sp>
      </p:grpSp>
      <p:sp>
        <p:nvSpPr>
          <p:cNvPr id="15364" name="Rectangle 5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93038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Poverty reduction in China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0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Source: Qian Yingyi 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93038" cy="11430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/>
              <a:t>China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is the world</a:t>
            </a:r>
            <a:r>
              <a:rPr lang="en-GB" sz="2800" smtClean="0">
                <a:latin typeface="Times New Roman" pitchFamily="18" charset="0"/>
              </a:rPr>
              <a:t>’</a:t>
            </a:r>
            <a:r>
              <a:rPr lang="en-GB" sz="2800" smtClean="0"/>
              <a:t>s third largest economy, and top three largest exporter in manufacturing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has uninterrupted growth (average 10% per year) since 1979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has the world</a:t>
            </a:r>
            <a:r>
              <a:rPr lang="en-GB" sz="2800" smtClean="0">
                <a:latin typeface="Times New Roman" pitchFamily="18" charset="0"/>
              </a:rPr>
              <a:t>’</a:t>
            </a:r>
            <a:r>
              <a:rPr lang="en-GB" sz="2800" smtClean="0"/>
              <a:t>s largest foreign exchange reserve (most in US dollars)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 lifted hundreds of millions of people above poverty 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378700" cy="1143000"/>
          </a:xfrm>
        </p:spPr>
        <p:txBody>
          <a:bodyPr/>
          <a:lstStyle/>
          <a:p>
            <a:pPr eaLnBrk="1" hangingPunct="1"/>
            <a:r>
              <a:rPr lang="en-GB" smtClean="0"/>
              <a:t>The Puzzle of China</a:t>
            </a:r>
            <a:r>
              <a:rPr lang="en-GB" smtClean="0">
                <a:latin typeface="Times New Roman" pitchFamily="18" charset="0"/>
              </a:rPr>
              <a:t>’</a:t>
            </a:r>
            <a:r>
              <a:rPr lang="en-GB" smtClean="0"/>
              <a:t>s Rise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Unicode MS" pitchFamily="34" charset="-122"/>
              </a:rPr>
              <a:t> </a:t>
            </a:r>
            <a:r>
              <a:rPr lang="en-GB" sz="2800" smtClean="0">
                <a:latin typeface="Arial Unicode MS" pitchFamily="34" charset="-122"/>
              </a:rPr>
              <a:t>China’s economic miracle is </a:t>
            </a:r>
            <a:r>
              <a:rPr lang="en-GB" sz="2800" i="1" smtClean="0">
                <a:latin typeface="Arial Unicode MS" pitchFamily="34" charset="-122"/>
              </a:rPr>
              <a:t>not</a:t>
            </a:r>
            <a:r>
              <a:rPr lang="en-GB" sz="2800" smtClean="0">
                <a:latin typeface="Arial Unicode MS" pitchFamily="34" charset="-122"/>
              </a:rPr>
              <a:t> anticipated by economists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latin typeface="Arial Unicode MS" pitchFamily="34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    </a:t>
            </a:r>
            <a:r>
              <a:rPr lang="en-GB" sz="2400" i="1" smtClean="0">
                <a:latin typeface="Arial Unicode MS" pitchFamily="34" charset="-122"/>
              </a:rPr>
              <a:t>“ No observer,participant,or analyst, either in Beijing or elsewhere , anticipated China’s enormous surge, now entering its fourth decade, which has rocketed the People’s Republic to unprecedented global prominence”</a:t>
            </a:r>
            <a:r>
              <a:rPr lang="en-GB" sz="2400" smtClean="0">
                <a:latin typeface="Arial Unicode MS" pitchFamily="34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							- Thomas Rawski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latin typeface="Arial Unicode MS" pitchFamily="34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b="1" dirty="0">
                <a:latin typeface="Arial" charset="0"/>
                <a:cs typeface="Arial" charset="0"/>
              </a:rPr>
              <a:t>Drivers behind China’s economic miracle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93038" cy="1143000"/>
          </a:xfrm>
        </p:spPr>
        <p:txBody>
          <a:bodyPr/>
          <a:lstStyle/>
          <a:p>
            <a:pPr eaLnBrk="1" hangingPunct="1"/>
            <a:r>
              <a:rPr lang="en-GB" smtClean="0"/>
              <a:t>Drivers of China</a:t>
            </a:r>
            <a:r>
              <a:rPr lang="en-GB" smtClean="0">
                <a:latin typeface="Times New Roman" pitchFamily="18" charset="0"/>
              </a:rPr>
              <a:t>’</a:t>
            </a:r>
            <a:r>
              <a:rPr lang="en-GB" smtClean="0"/>
              <a:t>s rise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Successful transition reform planned to market economy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Opening up to the world under in the new era of globalisation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Problems of the planned economy pre-1978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90600" y="10668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i="1">
                <a:latin typeface="Times New Roman" pitchFamily="18" charset="0"/>
              </a:rPr>
              <a:t>Quand la chine s'éveillera, </a:t>
            </a:r>
          </a:p>
          <a:p>
            <a:r>
              <a:rPr lang="en-GB" sz="4400" i="1">
                <a:latin typeface="Times New Roman" pitchFamily="18" charset="0"/>
              </a:rPr>
              <a:t>		le monde tremblera</a:t>
            </a:r>
            <a:r>
              <a:rPr lang="en-GB" i="1">
                <a:latin typeface="Times New Roman" pitchFamily="18" charset="0"/>
              </a:rPr>
              <a:t>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066800" y="28956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i="1">
                <a:latin typeface="Times New Roman" pitchFamily="18" charset="0"/>
              </a:rPr>
              <a:t>When China wakes up, </a:t>
            </a:r>
          </a:p>
          <a:p>
            <a:r>
              <a:rPr lang="en-GB" sz="3600" i="1">
                <a:latin typeface="Times New Roman" pitchFamily="18" charset="0"/>
              </a:rPr>
              <a:t>		the world will shake</a:t>
            </a:r>
            <a:r>
              <a:rPr lang="en-GB" sz="3200">
                <a:latin typeface="Times New Roman" pitchFamily="18" charset="0"/>
              </a:rPr>
              <a:t>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14600" y="5029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 New Roman" pitchFamily="18" charset="0"/>
              </a:rPr>
              <a:t>Napoleon , early 19</a:t>
            </a:r>
            <a:r>
              <a:rPr lang="en-GB" baseline="30000">
                <a:latin typeface="Times New Roman" pitchFamily="18" charset="0"/>
              </a:rPr>
              <a:t>th</a:t>
            </a:r>
            <a:r>
              <a:rPr lang="en-GB">
                <a:latin typeface="Times New Roman" pitchFamily="18" charset="0"/>
              </a:rPr>
              <a:t> century  </a:t>
            </a:r>
          </a:p>
        </p:txBody>
      </p:sp>
      <p:pic>
        <p:nvPicPr>
          <p:cNvPr id="38920" name="Picture 8" descr="C:\Users\lezzy1\Desktop\6th form GEP\napo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419600"/>
            <a:ext cx="2214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 autoUpdateAnimBg="0"/>
      <p:bldP spid="389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lezzy1\Desktop\6th form GEP\250_250_2047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Users\lezzy1\Desktop\6th form GEP\111888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95400"/>
            <a:ext cx="293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lezzy1\Desktop\6th form GEP\111888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4343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lezzy1\Desktop\6th form GEP\200812100495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95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 Unicode MS" pitchFamily="34" charset="-122"/>
              </a:rPr>
              <a:t>Coupons of the Planned economy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9436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Problems of the planned economy pre-1978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Reform strategy : options faced by Deng </a:t>
            </a:r>
          </a:p>
          <a:p>
            <a:pPr lvl="1" eaLnBrk="1" hangingPunct="1"/>
            <a:r>
              <a:rPr lang="en-GB" sz="2400" dirty="0" smtClean="0">
                <a:solidFill>
                  <a:srgbClr val="FF0000"/>
                </a:solidFill>
              </a:rPr>
              <a:t>Gradualism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v.s</a:t>
            </a:r>
            <a:r>
              <a:rPr lang="en-GB" sz="2400" dirty="0" smtClean="0">
                <a:solidFill>
                  <a:srgbClr val="000000"/>
                </a:solidFill>
              </a:rPr>
              <a:t>. Big Bang </a:t>
            </a:r>
          </a:p>
          <a:p>
            <a:pPr lvl="1" eaLnBrk="1" hangingPunct="1"/>
            <a:r>
              <a:rPr lang="en-GB" sz="2400" dirty="0" smtClean="0">
                <a:solidFill>
                  <a:srgbClr val="FF0000"/>
                </a:solidFill>
                <a:latin typeface="Arial Unicode MS" pitchFamily="34" charset="-122"/>
              </a:rPr>
              <a:t>Economic reform first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vs. Political reform first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dirty="0" smtClean="0">
              <a:solidFill>
                <a:srgbClr val="000000"/>
              </a:solidFill>
              <a:latin typeface="Arial Unicode MS" pitchFamily="34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9436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808080"/>
                </a:solidFill>
              </a:rPr>
              <a:t>Problems of the planned economy pre-1978</a:t>
            </a:r>
          </a:p>
          <a:p>
            <a:pPr eaLnBrk="1" hangingPunct="1"/>
            <a:r>
              <a:rPr lang="en-GB" sz="2800" dirty="0" smtClean="0">
                <a:solidFill>
                  <a:srgbClr val="808080"/>
                </a:solidFill>
              </a:rPr>
              <a:t>Reform strategy : options faced by Deng </a:t>
            </a:r>
          </a:p>
          <a:p>
            <a:pPr lvl="1" eaLnBrk="1" hangingPunct="1"/>
            <a:r>
              <a:rPr lang="en-GB" dirty="0" smtClean="0">
                <a:solidFill>
                  <a:srgbClr val="808080"/>
                </a:solidFill>
              </a:rPr>
              <a:t>G</a:t>
            </a:r>
            <a:r>
              <a:rPr lang="en-GB" sz="2400" dirty="0" smtClean="0">
                <a:solidFill>
                  <a:srgbClr val="808080"/>
                </a:solidFill>
              </a:rPr>
              <a:t>radualism </a:t>
            </a:r>
            <a:r>
              <a:rPr lang="en-GB" sz="2400" dirty="0" err="1" smtClean="0">
                <a:solidFill>
                  <a:srgbClr val="808080"/>
                </a:solidFill>
              </a:rPr>
              <a:t>v.s</a:t>
            </a:r>
            <a:r>
              <a:rPr lang="en-GB" sz="2400" dirty="0" smtClean="0">
                <a:solidFill>
                  <a:srgbClr val="808080"/>
                </a:solidFill>
              </a:rPr>
              <a:t>. Big Bang </a:t>
            </a:r>
          </a:p>
          <a:p>
            <a:pPr lvl="1" eaLnBrk="1" hangingPunct="1"/>
            <a:r>
              <a:rPr lang="en-GB" sz="2400" dirty="0" smtClean="0">
                <a:solidFill>
                  <a:srgbClr val="808080"/>
                </a:solidFill>
                <a:latin typeface="Arial Unicode MS" pitchFamily="34" charset="-122"/>
              </a:rPr>
              <a:t>Economic reform first vs. Political reform first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Unusual path of transition based on experimentalism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1979-1992: the first stage, 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2"/>
              </a:rPr>
              <a:t>reforming the planning system</a:t>
            </a:r>
          </a:p>
          <a:p>
            <a:pPr lvl="2" eaLnBrk="1" hangingPunct="1"/>
            <a:r>
              <a:rPr lang="en-GB" sz="1400" dirty="0" smtClean="0">
                <a:solidFill>
                  <a:srgbClr val="000000"/>
                </a:solidFill>
                <a:latin typeface="Arial Unicode MS" pitchFamily="34" charset="-122"/>
              </a:rPr>
              <a:t>Agriculture, market price liberalisation, profit incentives in state enterprises, special economic zones, financial reform 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1993-present: the second stage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2"/>
              </a:rPr>
              <a:t>, building the market system</a:t>
            </a:r>
          </a:p>
          <a:p>
            <a:pPr lvl="2" eaLnBrk="1" hangingPunct="1"/>
            <a:r>
              <a:rPr lang="en-GB" sz="1400" dirty="0" smtClean="0">
                <a:solidFill>
                  <a:srgbClr val="000000"/>
                </a:solidFill>
                <a:latin typeface="Arial Unicode MS" pitchFamily="34" charset="-122"/>
              </a:rPr>
              <a:t>Privatisation of state enterprises, FDI and trade liberalisation, constitutional amendments on private ownership , WTO entry 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dirty="0" smtClean="0">
              <a:solidFill>
                <a:srgbClr val="000000"/>
              </a:solidFill>
              <a:latin typeface="Arial Unicode MS" pitchFamily="34" charset="-122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77900"/>
            <a:ext cx="8763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9804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Trade liberalisation 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z="28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8788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Trade liberalisation 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Foreign direct investment liberalisation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eaLnBrk="1" hangingPunct="1"/>
            <a:endParaRPr lang="en-GB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0080313-Chin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315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5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239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57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</a:rPr>
              <a:t>s opening up 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China’s rise and integration into the world economy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 Drivers behind China’s economic miracle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拖拉机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3886200" cy="4127500"/>
          </a:xfrm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09600" y="457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</a:rPr>
              <a:t>s opening up to the world economy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85800" y="1371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>
                <a:solidFill>
                  <a:schemeClr val="hlink"/>
                </a:solidFill>
                <a:latin typeface="Times New Roman" pitchFamily="18" charset="0"/>
              </a:rPr>
              <a:t>“</a:t>
            </a:r>
            <a:r>
              <a:rPr lang="en-GB">
                <a:solidFill>
                  <a:schemeClr val="hlink"/>
                </a:solidFill>
              </a:rPr>
              <a:t>Forward</a:t>
            </a:r>
            <a:r>
              <a:rPr lang="en-GB">
                <a:solidFill>
                  <a:schemeClr val="hlink"/>
                </a:solidFill>
                <a:latin typeface="Times New Roman" pitchFamily="18" charset="0"/>
              </a:rPr>
              <a:t>”</a:t>
            </a:r>
            <a:r>
              <a:rPr lang="en-GB">
                <a:solidFill>
                  <a:schemeClr val="hlink"/>
                </a:solidFill>
              </a:rPr>
              <a:t> truck (1980s)</a:t>
            </a:r>
          </a:p>
        </p:txBody>
      </p:sp>
      <p:pic>
        <p:nvPicPr>
          <p:cNvPr id="31749" name="Picture 6" descr="C:\Users\lezzy1\Desktop\6th form GEP\1831123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4876800" y="13716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>
                <a:solidFill>
                  <a:schemeClr val="hlink"/>
                </a:solidFill>
              </a:rPr>
              <a:t>Shanghai General Motor(2008)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Challenges to China’s sustainable economic growth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/>
              <a:t>Low GDP per capita and rising inequality</a:t>
            </a:r>
            <a:r>
              <a:rPr lang="en-GB" sz="2800" smtClean="0">
                <a:solidFill>
                  <a:srgbClr val="808080"/>
                </a:solidFill>
              </a:rPr>
              <a:t> </a:t>
            </a:r>
            <a:endParaRPr lang="en-GB" sz="2800" smtClean="0"/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5725"/>
            <a:ext cx="80772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/>
          </p:cNvSpPr>
          <p:nvPr/>
        </p:nvSpPr>
        <p:spPr bwMode="auto">
          <a:xfrm>
            <a:off x="381000" y="3048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3796" name="Rounded Rectangle 3"/>
          <p:cNvSpPr>
            <a:spLocks noChangeArrowheads="1"/>
          </p:cNvSpPr>
          <p:nvPr/>
        </p:nvSpPr>
        <p:spPr bwMode="auto">
          <a:xfrm>
            <a:off x="6000750" y="4071938"/>
            <a:ext cx="500063" cy="928687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462838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/>
              <a:t>Heavy state intervention and the rule of law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33475"/>
            <a:ext cx="8382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5105400"/>
            <a:ext cx="6934200" cy="304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16768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4495800"/>
            <a:ext cx="6934200" cy="304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001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Heavy state intervention and the rule of law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Growth mainly depends on </a:t>
            </a:r>
            <a:r>
              <a:rPr lang="en-US" sz="2800" smtClean="0">
                <a:solidFill>
                  <a:srgbClr val="FF0000"/>
                </a:solidFill>
              </a:rPr>
              <a:t>inputs/capital accumulation</a:t>
            </a:r>
            <a:r>
              <a:rPr lang="en-US" sz="2800" smtClean="0">
                <a:solidFill>
                  <a:srgbClr val="000000"/>
                </a:solidFill>
              </a:rPr>
              <a:t>, rather than</a:t>
            </a:r>
            <a:r>
              <a:rPr lang="en-US" sz="2800" smtClean="0">
                <a:solidFill>
                  <a:srgbClr val="80808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innovation and technology </a:t>
            </a:r>
            <a:endParaRPr lang="en-GB" sz="28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-152400" y="1143000"/>
          <a:ext cx="9082088" cy="4968875"/>
        </p:xfrm>
        <a:graphic>
          <a:graphicData uri="http://schemas.openxmlformats.org/presentationml/2006/ole">
            <p:oleObj spid="_x0000_s7174" name="Chart" r:id="rId4" imgW="10713600" imgH="5860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85875"/>
            <a:ext cx="807243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71625" y="3929063"/>
            <a:ext cx="6786563" cy="500062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85813" y="635793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Qian 2009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Heavy state intervention and the rule of law</a:t>
            </a:r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Growth mainly depends on inputs rather than technology </a:t>
            </a: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Political reform lagging behind economic reform</a:t>
            </a:r>
          </a:p>
          <a:p>
            <a:pPr eaLnBrk="1" hangingPunct="1"/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/>
          </p:cNvSpPr>
          <p:nvPr/>
        </p:nvSpPr>
        <p:spPr bwMode="auto">
          <a:xfrm>
            <a:off x="381000" y="3810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57200" y="1371600"/>
            <a:ext cx="8686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800">
                <a:solidFill>
                  <a:srgbClr val="000000"/>
                </a:solidFill>
              </a:rPr>
              <a:t>  </a:t>
            </a:r>
            <a:r>
              <a:rPr lang="en-GB">
                <a:solidFill>
                  <a:srgbClr val="000000"/>
                </a:solidFill>
              </a:rPr>
              <a:t>Political conflicts increased by seven folds in the last decade according to police record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>
                <a:solidFill>
                  <a:srgbClr val="000000"/>
                </a:solidFill>
              </a:rPr>
              <a:t>  Poor ability of the government to manage conflicts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>
                <a:solidFill>
                  <a:srgbClr val="000000"/>
                </a:solidFill>
              </a:rPr>
              <a:t>  Long run growth at risk in the absence of a stable political environment</a:t>
            </a:r>
          </a:p>
        </p:txBody>
      </p:sp>
      <p:pic>
        <p:nvPicPr>
          <p:cNvPr id="43012" name="Picture 5" descr="C:\Users\lezzy1\Desktop\6th form GEP\200805221527chi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C:\Users\lezzy1\Desktop\6th form GEP\riot_in_Guizhou_28jun08_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124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Financial Crisis and China </a:t>
            </a:r>
            <a:endParaRPr lang="en-GB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99"/>
                </a:solidFill>
              </a:rPr>
              <a:t>Effects</a:t>
            </a:r>
            <a:r>
              <a:rPr lang="en-GB" sz="2800" smtClean="0">
                <a:solidFill>
                  <a:srgbClr val="000000"/>
                </a:solidFill>
              </a:rPr>
              <a:t> of the financial crisis on Chinese economy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China’s </a:t>
            </a:r>
            <a:r>
              <a:rPr lang="en-GB" sz="2800" smtClean="0">
                <a:solidFill>
                  <a:srgbClr val="000099"/>
                </a:solidFill>
              </a:rPr>
              <a:t>response</a:t>
            </a:r>
            <a:r>
              <a:rPr lang="en-GB" sz="2800" smtClean="0">
                <a:solidFill>
                  <a:srgbClr val="000000"/>
                </a:solidFill>
              </a:rPr>
              <a:t> to the crisis 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China’s </a:t>
            </a:r>
            <a:r>
              <a:rPr lang="en-GB" sz="2800" smtClean="0">
                <a:solidFill>
                  <a:srgbClr val="000099"/>
                </a:solidFill>
              </a:rPr>
              <a:t>role in stabilising </a:t>
            </a:r>
            <a:r>
              <a:rPr lang="en-GB" sz="2800" smtClean="0">
                <a:solidFill>
                  <a:srgbClr val="000000"/>
                </a:solidFill>
              </a:rPr>
              <a:t>the world economy  during the current crisis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20713"/>
            <a:ext cx="77771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11188" y="1889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Effects of the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Response to the crisis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836613"/>
            <a:ext cx="8793163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7380288" y="5300663"/>
            <a:ext cx="792162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851275" y="5300663"/>
            <a:ext cx="792163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China’s role in stabilising the world economy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67544" y="141277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0" y="1196975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Times New Roman" pitchFamily="18" charset="0"/>
              </a:rPr>
              <a:t>GDP growth rate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China’s role in stabilising the world economy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557338"/>
            <a:ext cx="89566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微软雅黑" pitchFamily="34" charset="-122"/>
              </a:rPr>
              <a:t>The rise of Chinese Economy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4486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9900" y="6261100"/>
            <a:ext cx="836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NB: GDP measured in </a:t>
            </a:r>
            <a:r>
              <a:rPr lang="en-GB" sz="1800" b="1">
                <a:solidFill>
                  <a:srgbClr val="CC0000"/>
                </a:solidFill>
                <a:latin typeface="Times New Roman" pitchFamily="18" charset="0"/>
              </a:rPr>
              <a:t>real terms</a:t>
            </a:r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 (PPP)</a:t>
            </a:r>
          </a:p>
        </p:txBody>
      </p:sp>
      <p:sp>
        <p:nvSpPr>
          <p:cNvPr id="13317" name="Freeform 7"/>
          <p:cNvSpPr>
            <a:spLocks/>
          </p:cNvSpPr>
          <p:nvPr/>
        </p:nvSpPr>
        <p:spPr bwMode="auto">
          <a:xfrm>
            <a:off x="4232275" y="2286000"/>
            <a:ext cx="60325" cy="2971800"/>
          </a:xfrm>
          <a:custGeom>
            <a:avLst/>
            <a:gdLst>
              <a:gd name="T0" fmla="*/ 0 w 38"/>
              <a:gd name="T1" fmla="*/ 0 h 1872"/>
              <a:gd name="T2" fmla="*/ 95765924 w 38"/>
              <a:gd name="T3" fmla="*/ 2147483647 h 1872"/>
              <a:gd name="T4" fmla="*/ 0 60000 65536"/>
              <a:gd name="T5" fmla="*/ 0 60000 65536"/>
              <a:gd name="T6" fmla="*/ 0 w 38"/>
              <a:gd name="T7" fmla="*/ 0 h 1872"/>
              <a:gd name="T8" fmla="*/ 38 w 38"/>
              <a:gd name="T9" fmla="*/ 1872 h 18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1872">
                <a:moveTo>
                  <a:pt x="0" y="0"/>
                </a:moveTo>
                <a:lnTo>
                  <a:pt x="38" y="1872"/>
                </a:lnTo>
              </a:path>
            </a:pathLst>
          </a:custGeom>
          <a:noFill/>
          <a:ln w="38100" cmpd="dbl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8" name="Freeform 8"/>
          <p:cNvSpPr>
            <a:spLocks/>
          </p:cNvSpPr>
          <p:nvPr/>
        </p:nvSpPr>
        <p:spPr bwMode="auto">
          <a:xfrm>
            <a:off x="6654800" y="2971800"/>
            <a:ext cx="76200" cy="2306638"/>
          </a:xfrm>
          <a:custGeom>
            <a:avLst/>
            <a:gdLst>
              <a:gd name="T0" fmla="*/ 0 w 48"/>
              <a:gd name="T1" fmla="*/ 0 h 1453"/>
              <a:gd name="T2" fmla="*/ 120967511 w 48"/>
              <a:gd name="T3" fmla="*/ 2147483647 h 1453"/>
              <a:gd name="T4" fmla="*/ 0 60000 65536"/>
              <a:gd name="T5" fmla="*/ 0 60000 65536"/>
              <a:gd name="T6" fmla="*/ 0 w 48"/>
              <a:gd name="T7" fmla="*/ 0 h 1453"/>
              <a:gd name="T8" fmla="*/ 48 w 48"/>
              <a:gd name="T9" fmla="*/ 1453 h 14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453">
                <a:moveTo>
                  <a:pt x="0" y="0"/>
                </a:moveTo>
                <a:lnTo>
                  <a:pt x="48" y="1453"/>
                </a:lnTo>
              </a:path>
            </a:pathLst>
          </a:custGeom>
          <a:noFill/>
          <a:ln w="38100" cmpd="dbl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248400" y="2590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990000"/>
                </a:solidFill>
                <a:latin typeface="Times New Roman" pitchFamily="18" charset="0"/>
              </a:rPr>
              <a:t>1978:Reform and open policy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971800" y="190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990000"/>
                </a:solidFill>
                <a:latin typeface="Times New Roman" pitchFamily="18" charset="0"/>
              </a:rPr>
              <a:t>1839: Opium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chemeClr val="folHlink"/>
                </a:solidFill>
              </a:rPr>
              <a:t>Conclusion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92003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n-GB" sz="2200" dirty="0"/>
              <a:t>China has achieved </a:t>
            </a:r>
            <a:r>
              <a:rPr lang="en-GB" sz="2200" dirty="0">
                <a:solidFill>
                  <a:srgbClr val="000099"/>
                </a:solidFill>
              </a:rPr>
              <a:t>unprecedented economic success </a:t>
            </a:r>
            <a:r>
              <a:rPr lang="en-GB" sz="2200" dirty="0"/>
              <a:t>in the last three decades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China is already a major economic power, but still </a:t>
            </a:r>
            <a:r>
              <a:rPr lang="en-GB" sz="2200" dirty="0">
                <a:solidFill>
                  <a:srgbClr val="FF0000"/>
                </a:solidFill>
              </a:rPr>
              <a:t>not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a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superpower</a:t>
            </a:r>
            <a:r>
              <a:rPr lang="en-GB" sz="22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There are many severe pitfalls which China has to overcome before it can become an dominant player in the international economic scene on a </a:t>
            </a:r>
            <a:r>
              <a:rPr lang="en-GB" sz="2200" dirty="0">
                <a:solidFill>
                  <a:srgbClr val="000099"/>
                </a:solidFill>
              </a:rPr>
              <a:t>sustained basis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China can not save the world from the crisis , but it can, and should, help by </a:t>
            </a:r>
            <a:r>
              <a:rPr lang="en-GB" sz="2200" dirty="0">
                <a:solidFill>
                  <a:srgbClr val="000099"/>
                </a:solidFill>
              </a:rPr>
              <a:t>playing a responsible role </a:t>
            </a:r>
            <a:r>
              <a:rPr lang="en-GB" sz="2200" dirty="0"/>
              <a:t>in the stabilising the world economy in the years to come.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79388" y="914400"/>
          <a:ext cx="9323388" cy="5043488"/>
        </p:xfrm>
        <a:graphic>
          <a:graphicData uri="http://schemas.openxmlformats.org/presentationml/2006/ole">
            <p:oleObj spid="_x0000_s1030" name="Chart" r:id="rId4" imgW="10483200" imgH="5673600" progId="Excel.Sheet.8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The rise of Chinese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868363"/>
          <a:ext cx="8740775" cy="5989637"/>
        </p:xfrm>
        <a:graphic>
          <a:graphicData uri="http://schemas.openxmlformats.org/presentationml/2006/ole">
            <p:oleObj spid="_x0000_s2054" name="Chart" r:id="rId4" imgW="6896179" imgH="3695661" progId="Excel.Sheet.8">
              <p:embed/>
            </p:oleObj>
          </a:graphicData>
        </a:graphic>
      </p:graphicFrame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82000" cy="762000"/>
          </a:xfrm>
          <a:noFill/>
        </p:spPr>
        <p:txBody>
          <a:bodyPr/>
          <a:lstStyle/>
          <a:p>
            <a:pPr eaLnBrk="1" hangingPunct="1"/>
            <a:r>
              <a:rPr lang="en-GB" sz="3200" smtClean="0">
                <a:latin typeface="微软雅黑" pitchFamily="34" charset="-122"/>
              </a:rPr>
              <a:t>The rise of Chinese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115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28600" y="990600"/>
          <a:ext cx="8589963" cy="5286375"/>
        </p:xfrm>
        <a:graphic>
          <a:graphicData uri="http://schemas.openxmlformats.org/presentationml/2006/ole">
            <p:oleObj spid="_x0000_s3078" name="Chart" r:id="rId4" imgW="7058144" imgH="3657600" progId="Excel.Sheet.8">
              <p:embed/>
            </p:oleObj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C4D4F4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DEE6F8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4D4F4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DEE6F8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Times New Roman"/>
    </a:majorFont>
    <a:minorFont>
      <a:latin typeface="Tahoma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1108</TotalTime>
  <Words>929</Words>
  <Application>Microsoft Office PowerPoint</Application>
  <PresentationFormat>On-screen Show (4:3)</PresentationFormat>
  <Paragraphs>227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Blends</vt:lpstr>
      <vt:lpstr>Chart</vt:lpstr>
      <vt:lpstr>Can China become the next economic superpower</vt:lpstr>
      <vt:lpstr>Slide 2</vt:lpstr>
      <vt:lpstr>Outline</vt:lpstr>
      <vt:lpstr>Outline</vt:lpstr>
      <vt:lpstr>The rise of Chinese Economy</vt:lpstr>
      <vt:lpstr>Slide 6</vt:lpstr>
      <vt:lpstr>The rise of Chinese Economy</vt:lpstr>
      <vt:lpstr>Slide 8</vt:lpstr>
      <vt:lpstr>Slide 9</vt:lpstr>
      <vt:lpstr>Slide 10</vt:lpstr>
      <vt:lpstr>Slide 11</vt:lpstr>
      <vt:lpstr>Slide 12</vt:lpstr>
      <vt:lpstr>Slide 13</vt:lpstr>
      <vt:lpstr>Poverty reduction in China</vt:lpstr>
      <vt:lpstr>Summary</vt:lpstr>
      <vt:lpstr>The Puzzle of China’s Rise</vt:lpstr>
      <vt:lpstr>Outline</vt:lpstr>
      <vt:lpstr>Drivers of China’s rise</vt:lpstr>
      <vt:lpstr>Transition from Planned to market economy</vt:lpstr>
      <vt:lpstr>Slide 20</vt:lpstr>
      <vt:lpstr>Transition from Planned to market economy</vt:lpstr>
      <vt:lpstr>Transition from Planned to market economy</vt:lpstr>
      <vt:lpstr>Transition from Planned to market economy</vt:lpstr>
      <vt:lpstr>Transition from Planned to market economy</vt:lpstr>
      <vt:lpstr>China’s opening up to the world economy</vt:lpstr>
      <vt:lpstr>China’s opening up to the world economy</vt:lpstr>
      <vt:lpstr>China’s opening up to the world economy</vt:lpstr>
      <vt:lpstr>China’s opening up to the world economy</vt:lpstr>
      <vt:lpstr>Slide 29</vt:lpstr>
      <vt:lpstr>Slide 30</vt:lpstr>
      <vt:lpstr>Outline</vt:lpstr>
      <vt:lpstr>Problems of China’s sustainable growth</vt:lpstr>
      <vt:lpstr>Slide 33</vt:lpstr>
      <vt:lpstr>Slide 34</vt:lpstr>
      <vt:lpstr>Problems of China’s sustainable growth</vt:lpstr>
      <vt:lpstr>Slide 36</vt:lpstr>
      <vt:lpstr>Slide 37</vt:lpstr>
      <vt:lpstr>Slide 38</vt:lpstr>
      <vt:lpstr>Problems of China’s sustainable growth</vt:lpstr>
      <vt:lpstr>Slide 40</vt:lpstr>
      <vt:lpstr>Problems of China’s sustainable growth</vt:lpstr>
      <vt:lpstr>Problems of China’s sustainable growth</vt:lpstr>
      <vt:lpstr>Slide 43</vt:lpstr>
      <vt:lpstr>Outline</vt:lpstr>
      <vt:lpstr>Financial Crisis and China </vt:lpstr>
      <vt:lpstr>Slide 46</vt:lpstr>
      <vt:lpstr>Slide 47</vt:lpstr>
      <vt:lpstr>Slide 48</vt:lpstr>
      <vt:lpstr>Slide 49</vt:lpstr>
      <vt:lpstr>Slide 50</vt:lpstr>
    </vt:vector>
  </TitlesOfParts>
  <Company>UoN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China become the next economic superpower</dc:title>
  <dc:creator>lezzy1</dc:creator>
  <cp:lastModifiedBy>Information Services</cp:lastModifiedBy>
  <cp:revision>97</cp:revision>
  <dcterms:created xsi:type="dcterms:W3CDTF">2009-06-16T11:03:12Z</dcterms:created>
  <dcterms:modified xsi:type="dcterms:W3CDTF">2012-07-03T11:06:38Z</dcterms:modified>
</cp:coreProperties>
</file>