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5"/>
  </p:notesMasterIdLst>
  <p:sldIdLst>
    <p:sldId id="256" r:id="rId2"/>
    <p:sldId id="273" r:id="rId3"/>
    <p:sldId id="275" r:id="rId4"/>
    <p:sldId id="277" r:id="rId5"/>
    <p:sldId id="278" r:id="rId6"/>
    <p:sldId id="279" r:id="rId7"/>
    <p:sldId id="367" r:id="rId8"/>
    <p:sldId id="280" r:id="rId9"/>
    <p:sldId id="281" r:id="rId10"/>
    <p:sldId id="376" r:id="rId11"/>
    <p:sldId id="282" r:id="rId12"/>
    <p:sldId id="381" r:id="rId13"/>
    <p:sldId id="284" r:id="rId14"/>
    <p:sldId id="285" r:id="rId15"/>
    <p:sldId id="286" r:id="rId16"/>
    <p:sldId id="287" r:id="rId17"/>
    <p:sldId id="288" r:id="rId18"/>
    <p:sldId id="289" r:id="rId19"/>
    <p:sldId id="377" r:id="rId20"/>
    <p:sldId id="290" r:id="rId21"/>
    <p:sldId id="380" r:id="rId22"/>
    <p:sldId id="383" r:id="rId23"/>
    <p:sldId id="384" r:id="rId24"/>
    <p:sldId id="385" r:id="rId25"/>
    <p:sldId id="386" r:id="rId26"/>
    <p:sldId id="387" r:id="rId27"/>
    <p:sldId id="388" r:id="rId28"/>
    <p:sldId id="389" r:id="rId29"/>
    <p:sldId id="393" r:id="rId30"/>
    <p:sldId id="394" r:id="rId31"/>
    <p:sldId id="391" r:id="rId32"/>
    <p:sldId id="392" r:id="rId33"/>
    <p:sldId id="397" r:id="rId34"/>
    <p:sldId id="398" r:id="rId35"/>
    <p:sldId id="395" r:id="rId36"/>
    <p:sldId id="390" r:id="rId37"/>
    <p:sldId id="355" r:id="rId38"/>
    <p:sldId id="356" r:id="rId39"/>
    <p:sldId id="396" r:id="rId40"/>
    <p:sldId id="357" r:id="rId41"/>
    <p:sldId id="362" r:id="rId42"/>
    <p:sldId id="359" r:id="rId43"/>
    <p:sldId id="360" r:id="rId44"/>
    <p:sldId id="358" r:id="rId45"/>
    <p:sldId id="333" r:id="rId46"/>
    <p:sldId id="335" r:id="rId47"/>
    <p:sldId id="340" r:id="rId48"/>
    <p:sldId id="344" r:id="rId49"/>
    <p:sldId id="361" r:id="rId50"/>
    <p:sldId id="345" r:id="rId51"/>
    <p:sldId id="346" r:id="rId52"/>
    <p:sldId id="347" r:id="rId53"/>
    <p:sldId id="348" r:id="rId54"/>
    <p:sldId id="364" r:id="rId55"/>
    <p:sldId id="363" r:id="rId56"/>
    <p:sldId id="365" r:id="rId57"/>
    <p:sldId id="366" r:id="rId58"/>
    <p:sldId id="373" r:id="rId59"/>
    <p:sldId id="374" r:id="rId60"/>
    <p:sldId id="375" r:id="rId61"/>
    <p:sldId id="349" r:id="rId62"/>
    <p:sldId id="350" r:id="rId63"/>
    <p:sldId id="353" r:id="rId64"/>
  </p:sldIdLst>
  <p:sldSz cx="9906000" cy="6858000" type="A4"/>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91" autoAdjust="0"/>
    <p:restoredTop sz="94667" autoAdjust="0"/>
  </p:normalViewPr>
  <p:slideViewPr>
    <p:cSldViewPr snapToGrid="0">
      <p:cViewPr varScale="1">
        <p:scale>
          <a:sx n="80" d="100"/>
          <a:sy n="80" d="100"/>
        </p:scale>
        <p:origin x="-324" y="-78"/>
      </p:cViewPr>
      <p:guideLst>
        <p:guide orient="horz" pos="341"/>
        <p:guide orient="horz" pos="3843"/>
        <p:guide orient="horz" pos="981"/>
        <p:guide orient="horz" pos="754"/>
        <p:guide orient="horz" pos="2161"/>
        <p:guide orient="horz"/>
        <p:guide pos="3120"/>
        <p:guide pos="172"/>
        <p:guide pos="6068"/>
        <p:guide pos="3165"/>
        <p:guide pos="3075"/>
      </p:guideLst>
    </p:cSldViewPr>
  </p:slideViewPr>
  <p:notesTextViewPr>
    <p:cViewPr>
      <p:scale>
        <a:sx n="100" d="100"/>
        <a:sy n="100" d="100"/>
      </p:scale>
      <p:origin x="0" y="0"/>
    </p:cViewPr>
  </p:notesTextViewPr>
  <p:sorterViewPr>
    <p:cViewPr>
      <p:scale>
        <a:sx n="66" d="100"/>
        <a:sy n="66" d="100"/>
      </p:scale>
      <p:origin x="0" y="11148"/>
    </p:cViewPr>
  </p:sorterViewPr>
  <p:notesViewPr>
    <p:cSldViewPr snapToGrid="0">
      <p:cViewPr varScale="1">
        <p:scale>
          <a:sx n="55" d="100"/>
          <a:sy n="55" d="100"/>
        </p:scale>
        <p:origin x="-1224" y="-102"/>
      </p:cViewPr>
      <p:guideLst>
        <p:guide orient="horz" pos="3126"/>
        <p:guide pos="2141"/>
      </p:guideLst>
    </p:cSldViewPr>
  </p:notes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E113C92-21CF-4046-84B2-9250813AD634}" type="datetimeFigureOut">
              <a:rPr lang="en-US"/>
              <a:pPr>
                <a:defRPr/>
              </a:pPr>
              <a:t>11/8/2011</a:t>
            </a:fld>
            <a:endParaRPr lang="en-US"/>
          </a:p>
        </p:txBody>
      </p:sp>
      <p:sp>
        <p:nvSpPr>
          <p:cNvPr id="4" name="Slide Image Placeholder 3"/>
          <p:cNvSpPr>
            <a:spLocks noGrp="1" noRot="1" noChangeAspect="1"/>
          </p:cNvSpPr>
          <p:nvPr>
            <p:ph type="sldImg" idx="2"/>
          </p:nvPr>
        </p:nvSpPr>
        <p:spPr>
          <a:xfrm>
            <a:off x="709613" y="744538"/>
            <a:ext cx="5378450"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FC12145-44C4-46A4-9223-ADE967365DA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p:cNvSpPr>
          <p:nvPr>
            <p:ph type="sldImg"/>
          </p:nvPr>
        </p:nvSpPr>
        <p:spPr bwMode="auto">
          <a:noFill/>
          <a:ln>
            <a:solidFill>
              <a:srgbClr val="000000"/>
            </a:solidFill>
            <a:miter lim="800000"/>
            <a:headEnd/>
            <a:tailEnd/>
          </a:ln>
        </p:spPr>
      </p:sp>
      <p:sp>
        <p:nvSpPr>
          <p:cNvPr id="61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5CB0FC-7134-46B8-BFCE-3B8DE009EF50}" type="slidenum">
              <a:rPr lang="en-US"/>
              <a:pPr fontAlgn="base">
                <a:spcBef>
                  <a:spcPct val="0"/>
                </a:spcBef>
                <a:spcAft>
                  <a:spcPct val="0"/>
                </a:spcAft>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p:spPr>
      </p:sp>
      <p:sp>
        <p:nvSpPr>
          <p:cNvPr id="9318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2" name="Straight Connector 6"/>
          <p:cNvCxnSpPr/>
          <p:nvPr userDrawn="1"/>
        </p:nvCxnSpPr>
        <p:spPr>
          <a:xfrm>
            <a:off x="0" y="366713"/>
            <a:ext cx="9902825" cy="1587"/>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 name="Straight Connector 7"/>
          <p:cNvCxnSpPr/>
          <p:nvPr userDrawn="1"/>
        </p:nvCxnSpPr>
        <p:spPr>
          <a:xfrm>
            <a:off x="3175" y="6561138"/>
            <a:ext cx="9902825" cy="158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3050" y="6234113"/>
            <a:ext cx="4591050" cy="261937"/>
          </a:xfrm>
          <a:prstGeom prst="rect">
            <a:avLst/>
          </a:prstGeom>
          <a:noFill/>
        </p:spPr>
        <p:txBody>
          <a:bodyPr>
            <a:spAutoFit/>
          </a:bodyPr>
          <a:lstStyle/>
          <a:p>
            <a:pPr fontAlgn="auto">
              <a:spcBef>
                <a:spcPts val="0"/>
              </a:spcBef>
              <a:spcAft>
                <a:spcPts val="0"/>
              </a:spcAft>
              <a:defRPr/>
            </a:pPr>
            <a:r>
              <a:rPr lang="en-GB" sz="1050" dirty="0">
                <a:solidFill>
                  <a:schemeClr val="bg1"/>
                </a:solidFill>
                <a:latin typeface="Arial" pitchFamily="34" charset="0"/>
                <a:cs typeface="Arial" pitchFamily="34" charset="0"/>
              </a:rPr>
              <a:t>Copyright </a:t>
            </a:r>
            <a:r>
              <a:rPr lang="en-GB" sz="1050" b="1" dirty="0">
                <a:solidFill>
                  <a:schemeClr val="bg1"/>
                </a:solidFill>
                <a:latin typeface="Arial" pitchFamily="34" charset="0"/>
                <a:cs typeface="Arial" pitchFamily="34" charset="0"/>
              </a:rPr>
              <a:t>©</a:t>
            </a:r>
            <a:r>
              <a:rPr lang="en-GB" sz="1050" dirty="0">
                <a:solidFill>
                  <a:schemeClr val="bg1"/>
                </a:solidFill>
                <a:latin typeface="Arial" pitchFamily="34" charset="0"/>
                <a:cs typeface="Arial" pitchFamily="34" charset="0"/>
              </a:rPr>
              <a:t> 2011 CIL Ltd. All rights reserved.</a:t>
            </a:r>
            <a:endParaRPr lang="en-US" sz="1050" dirty="0">
              <a:solidFill>
                <a:schemeClr val="bg1"/>
              </a:solidFill>
              <a:latin typeface="Arial" pitchFamily="34" charset="0"/>
              <a:cs typeface="Arial" pitchFamily="34" charset="0"/>
            </a:endParaRPr>
          </a:p>
        </p:txBody>
      </p:sp>
      <p:sp>
        <p:nvSpPr>
          <p:cNvPr id="5122" name="TextBox 3"/>
          <p:cNvSpPr txBox="1">
            <a:spLocks noChangeArrowheads="1"/>
          </p:cNvSpPr>
          <p:nvPr/>
        </p:nvSpPr>
        <p:spPr bwMode="auto">
          <a:xfrm>
            <a:off x="273050" y="3768725"/>
            <a:ext cx="4591050" cy="1076325"/>
          </a:xfrm>
          <a:prstGeom prst="rect">
            <a:avLst/>
          </a:prstGeom>
          <a:noFill/>
          <a:ln w="9525">
            <a:noFill/>
            <a:miter lim="800000"/>
            <a:headEnd/>
            <a:tailEnd/>
          </a:ln>
        </p:spPr>
        <p:txBody>
          <a:bodyPr>
            <a:spAutoFit/>
          </a:bodyPr>
          <a:lstStyle/>
          <a:p>
            <a:r>
              <a:rPr lang="en-GB" sz="1600" b="1">
                <a:solidFill>
                  <a:schemeClr val="bg1"/>
                </a:solidFill>
                <a:cs typeface="Arial" charset="0"/>
              </a:rPr>
              <a:t>David Smith </a:t>
            </a:r>
          </a:p>
          <a:p>
            <a:endParaRPr lang="en-GB" sz="1600">
              <a:solidFill>
                <a:schemeClr val="bg1"/>
              </a:solidFill>
              <a:cs typeface="Arial" charset="0"/>
            </a:endParaRPr>
          </a:p>
          <a:p>
            <a:r>
              <a:rPr lang="en-GB" sz="1600">
                <a:solidFill>
                  <a:schemeClr val="bg1"/>
                </a:solidFill>
                <a:cs typeface="Arial" charset="0"/>
              </a:rPr>
              <a:t>Sunday Times</a:t>
            </a:r>
          </a:p>
          <a:p>
            <a:r>
              <a:rPr lang="en-GB" sz="1600">
                <a:solidFill>
                  <a:schemeClr val="bg1"/>
                </a:solidFill>
                <a:cs typeface="Arial" charset="0"/>
              </a:rPr>
              <a:t>September 2011</a:t>
            </a:r>
          </a:p>
        </p:txBody>
      </p:sp>
      <p:sp>
        <p:nvSpPr>
          <p:cNvPr id="5" name="Rectangle 4"/>
          <p:cNvSpPr txBox="1">
            <a:spLocks noChangeArrowheads="1"/>
          </p:cNvSpPr>
          <p:nvPr/>
        </p:nvSpPr>
        <p:spPr>
          <a:xfrm>
            <a:off x="1714500" y="1143000"/>
            <a:ext cx="6629400" cy="2209800"/>
          </a:xfrm>
          <a:prstGeom prst="rect">
            <a:avLst/>
          </a:prstGeom>
        </p:spPr>
        <p:txBody>
          <a:bodyPr/>
          <a:lstStyle/>
          <a:p>
            <a:pPr algn="ctr" fontAlgn="auto">
              <a:spcAft>
                <a:spcPts val="0"/>
              </a:spcAft>
              <a:defRPr/>
            </a:pPr>
            <a:r>
              <a:rPr lang="en-GB" sz="8800" dirty="0">
                <a:solidFill>
                  <a:schemeClr val="accent1">
                    <a:lumMod val="75000"/>
                  </a:schemeClr>
                </a:solidFill>
                <a:latin typeface="Tahoma" pitchFamily="34" charset="0"/>
                <a:ea typeface="+mj-ea"/>
                <a:cs typeface="+mj-cs"/>
              </a:rPr>
              <a:t>David Smith</a:t>
            </a:r>
            <a:endParaRPr lang="en-US" sz="8800" dirty="0">
              <a:solidFill>
                <a:schemeClr val="accent1">
                  <a:lumMod val="75000"/>
                </a:schemeClr>
              </a:solidFill>
              <a:latin typeface="Tahoma" pitchFamily="34" charset="0"/>
              <a:ea typeface="+mj-ea"/>
              <a:cs typeface="+mj-cs"/>
            </a:endParaRPr>
          </a:p>
        </p:txBody>
      </p:sp>
      <p:pic>
        <p:nvPicPr>
          <p:cNvPr id="5124" name="Picture 6"/>
          <p:cNvPicPr>
            <a:picLocks noChangeAspect="1" noChangeArrowheads="1"/>
          </p:cNvPicPr>
          <p:nvPr/>
        </p:nvPicPr>
        <p:blipFill>
          <a:blip r:embed="rId3" cstate="print"/>
          <a:srcRect/>
          <a:stretch>
            <a:fillRect/>
          </a:stretch>
        </p:blipFill>
        <p:spPr bwMode="auto">
          <a:xfrm>
            <a:off x="1600200" y="3392488"/>
            <a:ext cx="6858000" cy="1298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Grp="1" noChangeArrowheads="1"/>
          </p:cNvSpPr>
          <p:nvPr>
            <p:ph type="title" idx="4294967295"/>
          </p:nvPr>
        </p:nvSpPr>
        <p:spPr bwMode="auto">
          <a:xfrm>
            <a:off x="495300" y="274638"/>
            <a:ext cx="8915400" cy="1143000"/>
          </a:xfrm>
          <a:prstGeom prst="rect">
            <a:avLst/>
          </a:prstGeom>
          <a:noFill/>
          <a:ln>
            <a:miter lim="800000"/>
            <a:headEnd/>
            <a:tailEnd/>
          </a:ln>
        </p:spPr>
        <p:txBody>
          <a:bodyPr/>
          <a:lstStyle/>
          <a:p>
            <a:r>
              <a:rPr lang="en-GB" smtClean="0">
                <a:solidFill>
                  <a:schemeClr val="accent1"/>
                </a:solidFill>
              </a:rPr>
              <a:t>But even China is not immune</a:t>
            </a:r>
            <a:endParaRPr lang="en-US" smtClean="0">
              <a:solidFill>
                <a:schemeClr val="accent1"/>
              </a:solidFill>
            </a:endParaRPr>
          </a:p>
        </p:txBody>
      </p:sp>
      <p:sp>
        <p:nvSpPr>
          <p:cNvPr id="15362" name="Rectangle 5"/>
          <p:cNvSpPr>
            <a:spLocks noGrp="1" noChangeArrowheads="1"/>
          </p:cNvSpPr>
          <p:nvPr>
            <p:ph type="chart" idx="4294967295"/>
          </p:nvPr>
        </p:nvSpPr>
        <p:spPr bwMode="auto">
          <a:xfrm>
            <a:off x="495300" y="1600200"/>
            <a:ext cx="8915400" cy="4525963"/>
          </a:xfrm>
          <a:prstGeom prst="rect">
            <a:avLst/>
          </a:prstGeom>
          <a:noFill/>
          <a:ln>
            <a:miter lim="800000"/>
            <a:headEnd/>
            <a:tailEnd/>
          </a:ln>
        </p:spPr>
      </p:sp>
      <p:pic>
        <p:nvPicPr>
          <p:cNvPr id="15363" name="Picture 6"/>
          <p:cNvPicPr>
            <a:picLocks noChangeAspect="1" noChangeArrowheads="1"/>
          </p:cNvPicPr>
          <p:nvPr/>
        </p:nvPicPr>
        <p:blipFill>
          <a:blip r:embed="rId2" cstate="print"/>
          <a:srcRect/>
          <a:stretch>
            <a:fillRect/>
          </a:stretch>
        </p:blipFill>
        <p:spPr bwMode="auto">
          <a:xfrm>
            <a:off x="500063" y="1590675"/>
            <a:ext cx="8921750" cy="448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995363" y="482600"/>
            <a:ext cx="7772400" cy="1143000"/>
          </a:xfrm>
          <a:prstGeom prst="rect">
            <a:avLst/>
          </a:prstGeom>
          <a:noFill/>
          <a:ln w="9525">
            <a:noFill/>
            <a:miter lim="800000"/>
            <a:headEnd/>
            <a:tailEnd/>
          </a:ln>
          <a:effectLst/>
        </p:spPr>
        <p:txBody>
          <a:bodyPr anchor="ctr"/>
          <a:lstStyle/>
          <a:p>
            <a:pPr algn="ctr">
              <a:defRPr/>
            </a:pPr>
            <a:r>
              <a:rPr lang="en-GB" sz="3600" kern="0" dirty="0">
                <a:solidFill>
                  <a:schemeClr val="accent1"/>
                </a:solidFill>
                <a:latin typeface="+mn-lt"/>
                <a:ea typeface="+mj-ea"/>
                <a:cs typeface="+mj-cs"/>
              </a:rPr>
              <a:t>And the trade rebound has stalled</a:t>
            </a:r>
            <a:endParaRPr lang="en-US" sz="3600" kern="0" dirty="0">
              <a:solidFill>
                <a:schemeClr val="accent1"/>
              </a:solidFill>
              <a:latin typeface="+mn-lt"/>
              <a:ea typeface="+mj-ea"/>
              <a:cs typeface="+mj-cs"/>
            </a:endParaRPr>
          </a:p>
        </p:txBody>
      </p:sp>
      <p:pic>
        <p:nvPicPr>
          <p:cNvPr id="16386" name="Picture 6"/>
          <p:cNvPicPr>
            <a:picLocks noChangeAspect="1" noChangeArrowheads="1"/>
          </p:cNvPicPr>
          <p:nvPr/>
        </p:nvPicPr>
        <p:blipFill>
          <a:blip r:embed="rId2" cstate="print"/>
          <a:srcRect/>
          <a:stretch>
            <a:fillRect/>
          </a:stretch>
        </p:blipFill>
        <p:spPr bwMode="auto">
          <a:xfrm>
            <a:off x="900113" y="1628775"/>
            <a:ext cx="7775575" cy="446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p:cNvSpPr>
            <a:spLocks noGrp="1" noChangeArrowheads="1"/>
          </p:cNvSpPr>
          <p:nvPr>
            <p:ph type="title" idx="4294967295"/>
          </p:nvPr>
        </p:nvSpPr>
        <p:spPr bwMode="auto">
          <a:xfrm>
            <a:off x="495300" y="274638"/>
            <a:ext cx="8915400" cy="1143000"/>
          </a:xfrm>
          <a:prstGeom prst="rect">
            <a:avLst/>
          </a:prstGeom>
          <a:noFill/>
          <a:ln>
            <a:miter lim="800000"/>
            <a:headEnd/>
            <a:tailEnd/>
          </a:ln>
        </p:spPr>
        <p:txBody>
          <a:bodyPr/>
          <a:lstStyle/>
          <a:p>
            <a:r>
              <a:rPr lang="en-GB" smtClean="0">
                <a:solidFill>
                  <a:schemeClr val="accent1"/>
                </a:solidFill>
              </a:rPr>
              <a:t>Hitting Chinese exports</a:t>
            </a:r>
            <a:endParaRPr lang="en-US" smtClean="0">
              <a:solidFill>
                <a:schemeClr val="accent1"/>
              </a:solidFill>
            </a:endParaRPr>
          </a:p>
        </p:txBody>
      </p:sp>
      <p:sp>
        <p:nvSpPr>
          <p:cNvPr id="17410" name="Rectangle 5"/>
          <p:cNvSpPr>
            <a:spLocks noGrp="1" noChangeArrowheads="1"/>
          </p:cNvSpPr>
          <p:nvPr>
            <p:ph type="chart" idx="4294967295"/>
          </p:nvPr>
        </p:nvSpPr>
        <p:spPr bwMode="auto">
          <a:xfrm>
            <a:off x="495300" y="1600200"/>
            <a:ext cx="8915400" cy="4525963"/>
          </a:xfrm>
          <a:prstGeom prst="rect">
            <a:avLst/>
          </a:prstGeom>
          <a:noFill/>
          <a:ln>
            <a:miter lim="800000"/>
            <a:headEnd/>
            <a:tailEnd/>
          </a:ln>
        </p:spPr>
      </p:sp>
      <p:pic>
        <p:nvPicPr>
          <p:cNvPr id="17411" name="Picture 7"/>
          <p:cNvPicPr>
            <a:picLocks noChangeAspect="1" noChangeArrowheads="1"/>
          </p:cNvPicPr>
          <p:nvPr/>
        </p:nvPicPr>
        <p:blipFill>
          <a:blip r:embed="rId2" cstate="print"/>
          <a:srcRect/>
          <a:stretch>
            <a:fillRect/>
          </a:stretch>
        </p:blipFill>
        <p:spPr bwMode="auto">
          <a:xfrm>
            <a:off x="471488" y="1543050"/>
            <a:ext cx="8947150" cy="454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2"/>
          <p:cNvSpPr>
            <a:spLocks noGrp="1"/>
          </p:cNvSpPr>
          <p:nvPr>
            <p:ph type="sldNum" sz="quarter" idx="4294967295"/>
          </p:nvPr>
        </p:nvSpPr>
        <p:spPr bwMode="auto">
          <a:xfrm>
            <a:off x="7315200" y="6594475"/>
            <a:ext cx="2311400" cy="230188"/>
          </a:xfrm>
          <a:prstGeom prst="rect">
            <a:avLst/>
          </a:prstGeom>
          <a:noFill/>
          <a:ln>
            <a:miter lim="800000"/>
            <a:headEnd/>
            <a:tailEnd/>
          </a:ln>
        </p:spPr>
        <p:txBody>
          <a:bodyPr/>
          <a:lstStyle/>
          <a:p>
            <a:fld id="{2EC271A4-7359-4805-A8E3-27F89E011612}" type="slidenum">
              <a:rPr lang="en-US"/>
              <a:pPr/>
              <a:t>13</a:t>
            </a:fld>
            <a:endParaRPr lang="en-US"/>
          </a:p>
        </p:txBody>
      </p:sp>
      <p:sp>
        <p:nvSpPr>
          <p:cNvPr id="6" name="Rectangle 2"/>
          <p:cNvSpPr txBox="1">
            <a:spLocks noChangeArrowheads="1"/>
          </p:cNvSpPr>
          <p:nvPr/>
        </p:nvSpPr>
        <p:spPr>
          <a:xfrm>
            <a:off x="914400" y="673100"/>
            <a:ext cx="7772400" cy="1143000"/>
          </a:xfrm>
          <a:prstGeom prst="rect">
            <a:avLst/>
          </a:prstGeom>
        </p:spPr>
        <p:txBody>
          <a:bodyPr/>
          <a:lstStyle/>
          <a:p>
            <a:pPr algn="ctr" fontAlgn="auto">
              <a:spcAft>
                <a:spcPts val="0"/>
              </a:spcAft>
              <a:defRPr/>
            </a:pPr>
            <a:r>
              <a:rPr lang="en-GB" sz="3600" dirty="0">
                <a:solidFill>
                  <a:schemeClr val="accent1"/>
                </a:solidFill>
                <a:latin typeface="+mn-lt"/>
                <a:ea typeface="+mj-ea"/>
                <a:cs typeface="+mj-cs"/>
              </a:rPr>
              <a:t>Because of this …</a:t>
            </a:r>
            <a:endParaRPr lang="en-US" sz="3600" dirty="0">
              <a:solidFill>
                <a:schemeClr val="accent1"/>
              </a:solidFill>
              <a:latin typeface="+mn-lt"/>
              <a:ea typeface="+mj-ea"/>
              <a:cs typeface="+mj-cs"/>
            </a:endParaRPr>
          </a:p>
        </p:txBody>
      </p:sp>
      <p:pic>
        <p:nvPicPr>
          <p:cNvPr id="18435" name="Picture 4"/>
          <p:cNvPicPr>
            <a:picLocks noChangeAspect="1" noChangeArrowheads="1"/>
          </p:cNvPicPr>
          <p:nvPr/>
        </p:nvPicPr>
        <p:blipFill>
          <a:blip r:embed="rId2" cstate="print"/>
          <a:srcRect/>
          <a:stretch>
            <a:fillRect/>
          </a:stretch>
        </p:blipFill>
        <p:spPr bwMode="auto">
          <a:xfrm>
            <a:off x="900113" y="1528763"/>
            <a:ext cx="7775575" cy="4564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a:xfrm>
            <a:off x="914400" y="687388"/>
            <a:ext cx="7772400" cy="1143000"/>
          </a:xfrm>
          <a:prstGeom prst="rect">
            <a:avLst/>
          </a:prstGeom>
        </p:spPr>
        <p:txBody>
          <a:bodyPr/>
          <a:lstStyle/>
          <a:p>
            <a:pPr algn="ctr" fontAlgn="auto">
              <a:spcAft>
                <a:spcPts val="0"/>
              </a:spcAft>
              <a:defRPr/>
            </a:pPr>
            <a:r>
              <a:rPr lang="en-GB" sz="3600" dirty="0">
                <a:solidFill>
                  <a:schemeClr val="accent1"/>
                </a:solidFill>
                <a:latin typeface="+mn-lt"/>
                <a:ea typeface="+mj-ea"/>
                <a:cs typeface="+mj-cs"/>
              </a:rPr>
              <a:t>Commodity-driven inflation</a:t>
            </a:r>
            <a:endParaRPr lang="en-US" sz="3600" dirty="0">
              <a:solidFill>
                <a:schemeClr val="accent1"/>
              </a:solidFill>
              <a:latin typeface="+mn-lt"/>
              <a:ea typeface="+mj-ea"/>
              <a:cs typeface="+mj-cs"/>
            </a:endParaRPr>
          </a:p>
        </p:txBody>
      </p:sp>
      <p:pic>
        <p:nvPicPr>
          <p:cNvPr id="19458" name="Picture 6"/>
          <p:cNvPicPr>
            <a:picLocks noChangeAspect="1" noChangeArrowheads="1"/>
          </p:cNvPicPr>
          <p:nvPr/>
        </p:nvPicPr>
        <p:blipFill>
          <a:blip r:embed="rId2" cstate="print"/>
          <a:srcRect/>
          <a:stretch>
            <a:fillRect/>
          </a:stretch>
        </p:blipFill>
        <p:spPr bwMode="auto">
          <a:xfrm>
            <a:off x="900113" y="1628775"/>
            <a:ext cx="7775575" cy="446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a:xfrm>
            <a:off x="914400" y="646113"/>
            <a:ext cx="7772400" cy="1143000"/>
          </a:xfrm>
          <a:prstGeom prst="rect">
            <a:avLst/>
          </a:prstGeom>
        </p:spPr>
        <p:txBody>
          <a:bodyPr/>
          <a:lstStyle/>
          <a:p>
            <a:pPr algn="ctr" fontAlgn="auto">
              <a:spcAft>
                <a:spcPts val="0"/>
              </a:spcAft>
              <a:defRPr/>
            </a:pPr>
            <a:r>
              <a:rPr lang="en-GB" sz="3600" dirty="0">
                <a:solidFill>
                  <a:schemeClr val="accent1"/>
                </a:solidFill>
                <a:latin typeface="+mn-lt"/>
                <a:ea typeface="+mj-ea"/>
                <a:cs typeface="+mj-cs"/>
              </a:rPr>
              <a:t>The US debt downgrade</a:t>
            </a:r>
            <a:endParaRPr lang="en-US" sz="3600" dirty="0">
              <a:solidFill>
                <a:schemeClr val="accent1"/>
              </a:solidFill>
              <a:latin typeface="+mn-lt"/>
              <a:ea typeface="+mj-ea"/>
              <a:cs typeface="+mj-cs"/>
            </a:endParaRPr>
          </a:p>
        </p:txBody>
      </p:sp>
      <p:pic>
        <p:nvPicPr>
          <p:cNvPr id="20482" name="Picture 6"/>
          <p:cNvPicPr>
            <a:picLocks noChangeAspect="1" noChangeArrowheads="1"/>
          </p:cNvPicPr>
          <p:nvPr/>
        </p:nvPicPr>
        <p:blipFill>
          <a:blip r:embed="rId2" cstate="print"/>
          <a:srcRect/>
          <a:stretch>
            <a:fillRect/>
          </a:stretch>
        </p:blipFill>
        <p:spPr bwMode="auto">
          <a:xfrm>
            <a:off x="900113" y="1628775"/>
            <a:ext cx="7775575" cy="446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txBox="1">
            <a:spLocks noChangeArrowheads="1"/>
          </p:cNvSpPr>
          <p:nvPr/>
        </p:nvSpPr>
        <p:spPr bwMode="auto">
          <a:xfrm>
            <a:off x="914400" y="673100"/>
            <a:ext cx="7772400" cy="1143000"/>
          </a:xfrm>
          <a:prstGeom prst="rect">
            <a:avLst/>
          </a:prstGeom>
          <a:noFill/>
          <a:ln w="9525">
            <a:noFill/>
            <a:miter lim="800000"/>
            <a:headEnd/>
            <a:tailEnd/>
          </a:ln>
        </p:spPr>
        <p:txBody>
          <a:bodyPr/>
          <a:lstStyle/>
          <a:p>
            <a:pPr algn="ctr"/>
            <a:r>
              <a:rPr lang="en-GB" sz="3600">
                <a:solidFill>
                  <a:schemeClr val="accent1"/>
                </a:solidFill>
              </a:rPr>
              <a:t>Fears of another banking crisis</a:t>
            </a:r>
            <a:endParaRPr lang="en-US" sz="3600">
              <a:solidFill>
                <a:schemeClr val="accent1"/>
              </a:solidFill>
            </a:endParaRPr>
          </a:p>
        </p:txBody>
      </p:sp>
      <p:graphicFrame>
        <p:nvGraphicFramePr>
          <p:cNvPr id="1026" name="Object 2"/>
          <p:cNvGraphicFramePr>
            <a:graphicFrameLocks noChangeAspect="1"/>
          </p:cNvGraphicFramePr>
          <p:nvPr/>
        </p:nvGraphicFramePr>
        <p:xfrm>
          <a:off x="2955925" y="1600200"/>
          <a:ext cx="3689350" cy="4530725"/>
        </p:xfrm>
        <a:graphic>
          <a:graphicData uri="http://schemas.openxmlformats.org/presentationml/2006/ole">
            <p:oleObj spid="_x0000_s1026" name="Bitmap Image" r:id="rId3" imgW="4514286" imgH="5544324" progId="PBrush">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914400" y="673100"/>
            <a:ext cx="7772400" cy="1143000"/>
          </a:xfrm>
          <a:prstGeom prst="rect">
            <a:avLst/>
          </a:prstGeom>
        </p:spPr>
        <p:txBody>
          <a:bodyPr/>
          <a:lstStyle/>
          <a:p>
            <a:pPr algn="ctr" fontAlgn="auto">
              <a:spcAft>
                <a:spcPts val="0"/>
              </a:spcAft>
              <a:defRPr/>
            </a:pPr>
            <a:r>
              <a:rPr lang="en-GB" sz="3600" dirty="0">
                <a:solidFill>
                  <a:schemeClr val="accent1"/>
                </a:solidFill>
                <a:latin typeface="+mn-lt"/>
                <a:ea typeface="+mj-ea"/>
                <a:cs typeface="+mj-cs"/>
              </a:rPr>
              <a:t>And most of all the </a:t>
            </a:r>
            <a:r>
              <a:rPr lang="en-GB" sz="3600" dirty="0" err="1">
                <a:solidFill>
                  <a:schemeClr val="accent1"/>
                </a:solidFill>
                <a:latin typeface="+mn-lt"/>
                <a:ea typeface="+mj-ea"/>
                <a:cs typeface="+mj-cs"/>
              </a:rPr>
              <a:t>eurozone</a:t>
            </a:r>
            <a:endParaRPr lang="en-US" sz="3600" dirty="0">
              <a:solidFill>
                <a:schemeClr val="accent1"/>
              </a:solidFill>
              <a:latin typeface="+mn-lt"/>
              <a:ea typeface="+mj-ea"/>
              <a:cs typeface="+mj-cs"/>
            </a:endParaRPr>
          </a:p>
        </p:txBody>
      </p:sp>
      <p:pic>
        <p:nvPicPr>
          <p:cNvPr id="23554" name="Picture 3"/>
          <p:cNvPicPr>
            <a:picLocks noChangeAspect="1" noChangeArrowheads="1"/>
          </p:cNvPicPr>
          <p:nvPr/>
        </p:nvPicPr>
        <p:blipFill>
          <a:blip r:embed="rId2" cstate="print"/>
          <a:srcRect/>
          <a:stretch>
            <a:fillRect/>
          </a:stretch>
        </p:blipFill>
        <p:spPr bwMode="auto">
          <a:xfrm>
            <a:off x="1168400" y="1600200"/>
            <a:ext cx="3300413" cy="2189163"/>
          </a:xfrm>
          <a:prstGeom prst="rect">
            <a:avLst/>
          </a:prstGeom>
          <a:noFill/>
          <a:ln w="9525">
            <a:noFill/>
            <a:miter lim="800000"/>
            <a:headEnd/>
            <a:tailEnd/>
          </a:ln>
        </p:spPr>
      </p:pic>
      <p:pic>
        <p:nvPicPr>
          <p:cNvPr id="23555" name="Picture 4"/>
          <p:cNvPicPr>
            <a:picLocks noChangeAspect="1" noChangeArrowheads="1"/>
          </p:cNvPicPr>
          <p:nvPr/>
        </p:nvPicPr>
        <p:blipFill>
          <a:blip r:embed="rId3" cstate="print"/>
          <a:srcRect/>
          <a:stretch>
            <a:fillRect/>
          </a:stretch>
        </p:blipFill>
        <p:spPr bwMode="auto">
          <a:xfrm>
            <a:off x="4979988" y="1600200"/>
            <a:ext cx="3602037" cy="2189163"/>
          </a:xfrm>
          <a:prstGeom prst="rect">
            <a:avLst/>
          </a:prstGeom>
          <a:noFill/>
          <a:ln w="9525">
            <a:noFill/>
            <a:miter lim="800000"/>
            <a:headEnd/>
            <a:tailEnd/>
          </a:ln>
        </p:spPr>
      </p:pic>
      <p:pic>
        <p:nvPicPr>
          <p:cNvPr id="23556" name="Picture 5"/>
          <p:cNvPicPr>
            <a:picLocks noChangeAspect="1" noChangeArrowheads="1"/>
          </p:cNvPicPr>
          <p:nvPr/>
        </p:nvPicPr>
        <p:blipFill>
          <a:blip r:embed="rId4" cstate="print"/>
          <a:srcRect/>
          <a:stretch>
            <a:fillRect/>
          </a:stretch>
        </p:blipFill>
        <p:spPr bwMode="auto">
          <a:xfrm>
            <a:off x="1138238" y="3941763"/>
            <a:ext cx="3362325" cy="2189162"/>
          </a:xfrm>
          <a:prstGeom prst="rect">
            <a:avLst/>
          </a:prstGeom>
          <a:noFill/>
          <a:ln w="9525">
            <a:noFill/>
            <a:miter lim="800000"/>
            <a:headEnd/>
            <a:tailEnd/>
          </a:ln>
        </p:spPr>
      </p:pic>
      <p:pic>
        <p:nvPicPr>
          <p:cNvPr id="23557" name="Picture 6"/>
          <p:cNvPicPr>
            <a:picLocks noChangeAspect="1" noChangeArrowheads="1"/>
          </p:cNvPicPr>
          <p:nvPr/>
        </p:nvPicPr>
        <p:blipFill>
          <a:blip r:embed="rId5" cstate="print"/>
          <a:srcRect/>
          <a:stretch>
            <a:fillRect/>
          </a:stretch>
        </p:blipFill>
        <p:spPr bwMode="auto">
          <a:xfrm>
            <a:off x="5003800" y="3933825"/>
            <a:ext cx="3529013"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a:xfrm>
            <a:off x="914400" y="646113"/>
            <a:ext cx="7772400" cy="1143000"/>
          </a:xfrm>
          <a:prstGeom prst="rect">
            <a:avLst/>
          </a:prstGeom>
        </p:spPr>
        <p:txBody>
          <a:bodyPr/>
          <a:lstStyle/>
          <a:p>
            <a:pPr algn="ctr" fontAlgn="auto">
              <a:spcAft>
                <a:spcPts val="0"/>
              </a:spcAft>
              <a:defRPr/>
            </a:pPr>
            <a:r>
              <a:rPr lang="en-GB" sz="3600" dirty="0">
                <a:solidFill>
                  <a:schemeClr val="accent1"/>
                </a:solidFill>
                <a:latin typeface="+mn-lt"/>
                <a:ea typeface="+mj-ea"/>
                <a:cs typeface="+mj-cs"/>
              </a:rPr>
              <a:t>Beware of Greeks bearing bonds</a:t>
            </a:r>
            <a:endParaRPr lang="en-US" sz="3600" dirty="0">
              <a:solidFill>
                <a:schemeClr val="accent1"/>
              </a:solidFill>
              <a:latin typeface="+mn-lt"/>
              <a:ea typeface="+mj-ea"/>
              <a:cs typeface="+mj-cs"/>
            </a:endParaRPr>
          </a:p>
        </p:txBody>
      </p:sp>
      <p:pic>
        <p:nvPicPr>
          <p:cNvPr id="24578" name="Picture 6"/>
          <p:cNvPicPr>
            <a:picLocks noChangeAspect="1" noChangeArrowheads="1"/>
          </p:cNvPicPr>
          <p:nvPr/>
        </p:nvPicPr>
        <p:blipFill>
          <a:blip r:embed="rId2" cstate="print"/>
          <a:srcRect/>
          <a:stretch>
            <a:fillRect/>
          </a:stretch>
        </p:blipFill>
        <p:spPr bwMode="auto">
          <a:xfrm>
            <a:off x="900113" y="1628775"/>
            <a:ext cx="7775575" cy="446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bwMode="auto">
          <a:xfrm>
            <a:off x="495300" y="274638"/>
            <a:ext cx="8915400" cy="1143000"/>
          </a:xfrm>
          <a:prstGeom prst="rect">
            <a:avLst/>
          </a:prstGeom>
          <a:noFill/>
          <a:ln>
            <a:miter lim="800000"/>
            <a:headEnd/>
            <a:tailEnd/>
          </a:ln>
        </p:spPr>
        <p:txBody>
          <a:bodyPr/>
          <a:lstStyle/>
          <a:p>
            <a:r>
              <a:rPr lang="en-GB" smtClean="0">
                <a:solidFill>
                  <a:schemeClr val="accent1"/>
                </a:solidFill>
              </a:rPr>
              <a:t>A short-term eurozone ‘bazooka’</a:t>
            </a:r>
            <a:endParaRPr lang="en-US" smtClean="0">
              <a:solidFill>
                <a:schemeClr val="accent1"/>
              </a:solidFill>
            </a:endParaRPr>
          </a:p>
        </p:txBody>
      </p:sp>
      <p:sp>
        <p:nvSpPr>
          <p:cNvPr id="25602" name="Rectangle 3"/>
          <p:cNvSpPr>
            <a:spLocks noGrp="1" noChangeArrowheads="1"/>
          </p:cNvSpPr>
          <p:nvPr>
            <p:ph type="body" idx="4294967295"/>
          </p:nvPr>
        </p:nvSpPr>
        <p:spPr bwMode="auto">
          <a:xfrm>
            <a:off x="495300" y="1600200"/>
            <a:ext cx="8915400" cy="4525963"/>
          </a:xfrm>
          <a:prstGeom prst="rect">
            <a:avLst/>
          </a:prstGeom>
          <a:noFill/>
          <a:ln>
            <a:miter lim="800000"/>
            <a:headEnd/>
            <a:tailEnd/>
          </a:ln>
        </p:spPr>
        <p:txBody>
          <a:bodyPr/>
          <a:lstStyle/>
          <a:p>
            <a:r>
              <a:rPr lang="en-GB" smtClean="0"/>
              <a:t>Recapitalising eurozone banks (as in the US and UK in 2008-9.</a:t>
            </a:r>
          </a:p>
          <a:p>
            <a:r>
              <a:rPr lang="en-GB" smtClean="0"/>
              <a:t>Using and leveraging the </a:t>
            </a:r>
            <a:r>
              <a:rPr lang="en-GB" smtClean="0">
                <a:cs typeface="Arial" charset="0"/>
              </a:rPr>
              <a:t>€440 billion European Financial Stability Facility.</a:t>
            </a:r>
          </a:p>
          <a:p>
            <a:r>
              <a:rPr lang="en-GB" smtClean="0">
                <a:cs typeface="Arial" charset="0"/>
              </a:rPr>
              <a:t>Increasing the haircuts/partial default of Greece, while ring-fencing others.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Box 5"/>
          <p:cNvSpPr txBox="1">
            <a:spLocks noChangeArrowheads="1"/>
          </p:cNvSpPr>
          <p:nvPr/>
        </p:nvSpPr>
        <p:spPr bwMode="auto">
          <a:xfrm>
            <a:off x="2557463" y="1462088"/>
            <a:ext cx="4826000" cy="1190625"/>
          </a:xfrm>
          <a:prstGeom prst="rect">
            <a:avLst/>
          </a:prstGeom>
          <a:noFill/>
          <a:ln w="9525">
            <a:noFill/>
            <a:miter lim="800000"/>
            <a:headEnd/>
            <a:tailEnd/>
          </a:ln>
        </p:spPr>
        <p:txBody>
          <a:bodyPr>
            <a:spAutoFit/>
          </a:bodyPr>
          <a:lstStyle/>
          <a:p>
            <a:pPr marL="176213" indent="-176213" algn="ctr">
              <a:spcBef>
                <a:spcPts val="600"/>
              </a:spcBef>
              <a:buClr>
                <a:schemeClr val="accent2"/>
              </a:buClr>
            </a:pPr>
            <a:r>
              <a:rPr lang="en-GB" sz="3600">
                <a:solidFill>
                  <a:schemeClr val="accent1"/>
                </a:solidFill>
              </a:rPr>
              <a:t> The world in an age of instability</a:t>
            </a:r>
            <a:endParaRPr lang="en-GB" sz="3600">
              <a:solidFill>
                <a:schemeClr val="accent1"/>
              </a:solidFill>
              <a:cs typeface="Arial" charset="0"/>
            </a:endParaRPr>
          </a:p>
        </p:txBody>
      </p:sp>
      <p:sp>
        <p:nvSpPr>
          <p:cNvPr id="8" name="Rectangle 7"/>
          <p:cNvSpPr/>
          <p:nvPr/>
        </p:nvSpPr>
        <p:spPr>
          <a:xfrm>
            <a:off x="3252788" y="3038475"/>
            <a:ext cx="3543300" cy="14462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a:solidFill>
                  <a:schemeClr val="bg1"/>
                </a:solidFill>
              </a:rPr>
              <a:t>Can emerging economies meet the growth challenge?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txBox="1">
            <a:spLocks noChangeArrowheads="1"/>
          </p:cNvSpPr>
          <p:nvPr/>
        </p:nvSpPr>
        <p:spPr bwMode="auto">
          <a:xfrm>
            <a:off x="914400" y="687388"/>
            <a:ext cx="7772400" cy="1143000"/>
          </a:xfrm>
          <a:prstGeom prst="rect">
            <a:avLst/>
          </a:prstGeom>
          <a:noFill/>
          <a:ln w="9525">
            <a:noFill/>
            <a:miter lim="800000"/>
            <a:headEnd/>
            <a:tailEnd/>
          </a:ln>
        </p:spPr>
        <p:txBody>
          <a:bodyPr/>
          <a:lstStyle/>
          <a:p>
            <a:pPr algn="ctr"/>
            <a:r>
              <a:rPr lang="en-GB" sz="3600">
                <a:solidFill>
                  <a:schemeClr val="accent1"/>
                </a:solidFill>
              </a:rPr>
              <a:t>Long-term options for the euro zone</a:t>
            </a:r>
            <a:endParaRPr lang="en-US" sz="3600">
              <a:solidFill>
                <a:schemeClr val="accent1"/>
              </a:solidFill>
            </a:endParaRPr>
          </a:p>
        </p:txBody>
      </p:sp>
      <p:sp>
        <p:nvSpPr>
          <p:cNvPr id="26626" name="Rectangle 3"/>
          <p:cNvSpPr txBox="1">
            <a:spLocks noChangeArrowheads="1"/>
          </p:cNvSpPr>
          <p:nvPr/>
        </p:nvSpPr>
        <p:spPr bwMode="auto">
          <a:xfrm>
            <a:off x="914400" y="1600200"/>
            <a:ext cx="7772400" cy="4530725"/>
          </a:xfrm>
          <a:prstGeom prst="rect">
            <a:avLst/>
          </a:prstGeom>
          <a:noFill/>
          <a:ln w="9525">
            <a:noFill/>
            <a:miter lim="800000"/>
            <a:headEnd/>
            <a:tailEnd/>
          </a:ln>
        </p:spPr>
        <p:txBody>
          <a:bodyPr/>
          <a:lstStyle/>
          <a:p>
            <a:pPr marL="342900" indent="-342900">
              <a:spcBef>
                <a:spcPct val="20000"/>
              </a:spcBef>
              <a:buFont typeface="Arial" charset="0"/>
              <a:buChar char="•"/>
            </a:pPr>
            <a:r>
              <a:rPr lang="en-GB" sz="2800">
                <a:solidFill>
                  <a:schemeClr val="accent1"/>
                </a:solidFill>
              </a:rPr>
              <a:t>A rapid move towards fiscal union – spreading the deficits around.</a:t>
            </a:r>
          </a:p>
          <a:p>
            <a:pPr marL="342900" indent="-342900">
              <a:spcBef>
                <a:spcPct val="20000"/>
              </a:spcBef>
              <a:buFont typeface="Arial" charset="0"/>
              <a:buChar char="•"/>
            </a:pPr>
            <a:r>
              <a:rPr lang="en-GB" sz="2800">
                <a:solidFill>
                  <a:schemeClr val="accent1"/>
                </a:solidFill>
              </a:rPr>
              <a:t>Muddling through</a:t>
            </a:r>
          </a:p>
          <a:p>
            <a:pPr marL="342900" indent="-342900">
              <a:spcBef>
                <a:spcPct val="20000"/>
              </a:spcBef>
              <a:buFont typeface="Arial" charset="0"/>
              <a:buChar char="•"/>
            </a:pPr>
            <a:r>
              <a:rPr lang="en-GB" sz="2800">
                <a:solidFill>
                  <a:schemeClr val="accent1"/>
                </a:solidFill>
              </a:rPr>
              <a:t>Partial break-up: Greece leaves and defaults, ring-fence and bolster banks and the rest.</a:t>
            </a:r>
          </a:p>
          <a:p>
            <a:pPr marL="342900" indent="-342900">
              <a:spcBef>
                <a:spcPct val="20000"/>
              </a:spcBef>
              <a:buFont typeface="Arial" charset="0"/>
              <a:buChar char="•"/>
            </a:pPr>
            <a:r>
              <a:rPr lang="en-GB" sz="2800">
                <a:solidFill>
                  <a:schemeClr val="accent1"/>
                </a:solidFill>
              </a:rPr>
              <a:t>Narrowing the euro: a smaller number of compatible economies stay in.</a:t>
            </a:r>
          </a:p>
          <a:p>
            <a:pPr marL="342900" indent="-342900">
              <a:spcBef>
                <a:spcPct val="20000"/>
              </a:spcBef>
              <a:buFont typeface="Arial" charset="0"/>
              <a:buChar char="•"/>
            </a:pPr>
            <a:r>
              <a:rPr lang="en-GB" sz="2800">
                <a:solidFill>
                  <a:schemeClr val="accent1"/>
                </a:solidFill>
              </a:rPr>
              <a:t>Disintegration and a return to national currencies.</a:t>
            </a:r>
            <a:endParaRPr lang="en-US" sz="2800">
              <a:solidFill>
                <a:schemeClr val="accent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4"/>
          <p:cNvSpPr>
            <a:spLocks noGrp="1" noChangeArrowheads="1"/>
          </p:cNvSpPr>
          <p:nvPr>
            <p:ph type="title" idx="4294967295"/>
          </p:nvPr>
        </p:nvSpPr>
        <p:spPr bwMode="auto">
          <a:xfrm>
            <a:off x="495300" y="274638"/>
            <a:ext cx="8915400" cy="1143000"/>
          </a:xfrm>
          <a:prstGeom prst="rect">
            <a:avLst/>
          </a:prstGeom>
          <a:noFill/>
          <a:ln>
            <a:miter lim="800000"/>
            <a:headEnd/>
            <a:tailEnd/>
          </a:ln>
        </p:spPr>
        <p:txBody>
          <a:bodyPr/>
          <a:lstStyle/>
          <a:p>
            <a:r>
              <a:rPr lang="en-GB" sz="4000" smtClean="0">
                <a:solidFill>
                  <a:schemeClr val="accent1"/>
                </a:solidFill>
              </a:rPr>
              <a:t>An emerging economy locomotive?</a:t>
            </a:r>
            <a:endParaRPr lang="en-US" sz="4000" smtClean="0">
              <a:solidFill>
                <a:schemeClr val="accent1"/>
              </a:solidFill>
            </a:endParaRPr>
          </a:p>
        </p:txBody>
      </p:sp>
      <p:sp>
        <p:nvSpPr>
          <p:cNvPr id="27650" name="Rectangle 5"/>
          <p:cNvSpPr>
            <a:spLocks noGrp="1" noChangeArrowheads="1"/>
          </p:cNvSpPr>
          <p:nvPr>
            <p:ph type="chart" idx="4294967295"/>
          </p:nvPr>
        </p:nvSpPr>
        <p:spPr bwMode="auto">
          <a:xfrm>
            <a:off x="495300" y="1600200"/>
            <a:ext cx="8915400" cy="4525963"/>
          </a:xfrm>
          <a:prstGeom prst="rect">
            <a:avLst/>
          </a:prstGeom>
          <a:noFill/>
          <a:ln>
            <a:miter lim="800000"/>
            <a:headEnd/>
            <a:tailEnd/>
          </a:ln>
        </p:spPr>
      </p:sp>
      <p:pic>
        <p:nvPicPr>
          <p:cNvPr id="27651" name="Picture 6"/>
          <p:cNvPicPr>
            <a:picLocks noChangeAspect="1" noChangeArrowheads="1"/>
          </p:cNvPicPr>
          <p:nvPr/>
        </p:nvPicPr>
        <p:blipFill>
          <a:blip r:embed="rId2" cstate="print"/>
          <a:srcRect/>
          <a:stretch>
            <a:fillRect/>
          </a:stretch>
        </p:blipFill>
        <p:spPr bwMode="auto">
          <a:xfrm>
            <a:off x="1379538" y="1624013"/>
            <a:ext cx="7054850" cy="4446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idx="4294967295"/>
          </p:nvPr>
        </p:nvSpPr>
        <p:spPr bwMode="auto">
          <a:xfrm>
            <a:off x="495300" y="274638"/>
            <a:ext cx="8915400" cy="1143000"/>
          </a:xfrm>
          <a:prstGeom prst="rect">
            <a:avLst/>
          </a:prstGeom>
          <a:noFill/>
          <a:ln>
            <a:miter lim="800000"/>
            <a:headEnd/>
            <a:tailEnd/>
          </a:ln>
        </p:spPr>
        <p:txBody>
          <a:bodyPr/>
          <a:lstStyle/>
          <a:p>
            <a:r>
              <a:rPr lang="en-GB" smtClean="0">
                <a:solidFill>
                  <a:schemeClr val="accent1"/>
                </a:solidFill>
              </a:rPr>
              <a:t>How interdependent is the world?</a:t>
            </a:r>
            <a:endParaRPr lang="en-US" smtClean="0">
              <a:solidFill>
                <a:schemeClr val="accent1"/>
              </a:solidFill>
            </a:endParaRPr>
          </a:p>
        </p:txBody>
      </p:sp>
      <p:sp>
        <p:nvSpPr>
          <p:cNvPr id="28674" name="Rectangle 3"/>
          <p:cNvSpPr>
            <a:spLocks noGrp="1" noChangeArrowheads="1"/>
          </p:cNvSpPr>
          <p:nvPr>
            <p:ph type="body" idx="4294967295"/>
          </p:nvPr>
        </p:nvSpPr>
        <p:spPr bwMode="auto">
          <a:xfrm>
            <a:off x="495300" y="1600200"/>
            <a:ext cx="8915400" cy="4525963"/>
          </a:xfrm>
          <a:prstGeom prst="rect">
            <a:avLst/>
          </a:prstGeom>
          <a:noFill/>
          <a:ln>
            <a:miter lim="800000"/>
            <a:headEnd/>
            <a:tailEnd/>
          </a:ln>
        </p:spPr>
        <p:txBody>
          <a:bodyPr/>
          <a:lstStyle/>
          <a:p>
            <a:r>
              <a:rPr lang="en-US" smtClean="0"/>
              <a:t>Let me begin by stating my problem. For the past hundred years the rate of growth of output in the developing world has depended on the rate of growth of output in the developed world. When the developed grow fast the developing grow fast, and when the developed slow down, the developing slow down. Is this linkage inevitable? </a:t>
            </a:r>
            <a:r>
              <a:rPr lang="en-US" b="1" smtClean="0"/>
              <a:t>Arthur Lewis, 1979 Nobel Lecture</a:t>
            </a:r>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4"/>
          <p:cNvSpPr>
            <a:spLocks noGrp="1" noChangeArrowheads="1"/>
          </p:cNvSpPr>
          <p:nvPr>
            <p:ph type="title" idx="4294967295"/>
          </p:nvPr>
        </p:nvSpPr>
        <p:spPr bwMode="auto">
          <a:xfrm>
            <a:off x="495300" y="274638"/>
            <a:ext cx="8915400" cy="1143000"/>
          </a:xfrm>
          <a:prstGeom prst="rect">
            <a:avLst/>
          </a:prstGeom>
          <a:noFill/>
          <a:ln>
            <a:miter lim="800000"/>
            <a:headEnd/>
            <a:tailEnd/>
          </a:ln>
        </p:spPr>
        <p:txBody>
          <a:bodyPr/>
          <a:lstStyle/>
          <a:p>
            <a:r>
              <a:rPr lang="en-GB" smtClean="0">
                <a:solidFill>
                  <a:schemeClr val="accent1"/>
                </a:solidFill>
              </a:rPr>
              <a:t>An emerging/advanced growth gap</a:t>
            </a:r>
            <a:endParaRPr lang="en-US" smtClean="0">
              <a:solidFill>
                <a:schemeClr val="accent1"/>
              </a:solidFill>
            </a:endParaRPr>
          </a:p>
        </p:txBody>
      </p:sp>
      <p:sp>
        <p:nvSpPr>
          <p:cNvPr id="29698" name="Rectangle 5"/>
          <p:cNvSpPr>
            <a:spLocks noGrp="1" noChangeArrowheads="1"/>
          </p:cNvSpPr>
          <p:nvPr>
            <p:ph type="chart" idx="4294967295"/>
          </p:nvPr>
        </p:nvSpPr>
        <p:spPr bwMode="auto">
          <a:xfrm>
            <a:off x="495300" y="1600200"/>
            <a:ext cx="8915400" cy="4525963"/>
          </a:xfrm>
          <a:prstGeom prst="rect">
            <a:avLst/>
          </a:prstGeom>
          <a:noFill/>
          <a:ln>
            <a:miter lim="800000"/>
            <a:headEnd/>
            <a:tailEnd/>
          </a:ln>
        </p:spPr>
      </p:sp>
      <p:pic>
        <p:nvPicPr>
          <p:cNvPr id="29699" name="Picture 6"/>
          <p:cNvPicPr>
            <a:picLocks noChangeAspect="1" noChangeArrowheads="1"/>
          </p:cNvPicPr>
          <p:nvPr/>
        </p:nvPicPr>
        <p:blipFill>
          <a:blip r:embed="rId2" cstate="print"/>
          <a:srcRect/>
          <a:stretch>
            <a:fillRect/>
          </a:stretch>
        </p:blipFill>
        <p:spPr bwMode="auto">
          <a:xfrm>
            <a:off x="482600" y="1631950"/>
            <a:ext cx="8894763" cy="4492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bwMode="auto">
          <a:xfrm>
            <a:off x="495300" y="274638"/>
            <a:ext cx="8915400" cy="1143000"/>
          </a:xfrm>
          <a:prstGeom prst="rect">
            <a:avLst/>
          </a:prstGeom>
          <a:noFill/>
          <a:ln>
            <a:miter lim="800000"/>
            <a:headEnd/>
            <a:tailEnd/>
          </a:ln>
        </p:spPr>
        <p:txBody>
          <a:bodyPr/>
          <a:lstStyle/>
          <a:p>
            <a:r>
              <a:rPr lang="en-GB" smtClean="0">
                <a:solidFill>
                  <a:schemeClr val="accent1"/>
                </a:solidFill>
              </a:rPr>
              <a:t>2008 gave decoupling a bad name</a:t>
            </a:r>
            <a:endParaRPr lang="en-US" smtClean="0">
              <a:solidFill>
                <a:schemeClr val="accent1"/>
              </a:solidFill>
            </a:endParaRPr>
          </a:p>
        </p:txBody>
      </p:sp>
      <p:sp>
        <p:nvSpPr>
          <p:cNvPr id="30722" name="Rectangle 3"/>
          <p:cNvSpPr>
            <a:spLocks noGrp="1" noChangeArrowheads="1"/>
          </p:cNvSpPr>
          <p:nvPr>
            <p:ph type="chart" idx="4294967295"/>
          </p:nvPr>
        </p:nvSpPr>
        <p:spPr bwMode="auto">
          <a:xfrm>
            <a:off x="495300" y="1600200"/>
            <a:ext cx="8915400" cy="4525963"/>
          </a:xfrm>
          <a:prstGeom prst="rect">
            <a:avLst/>
          </a:prstGeom>
          <a:noFill/>
          <a:ln>
            <a:miter lim="800000"/>
            <a:headEnd/>
            <a:tailEnd/>
          </a:ln>
        </p:spPr>
      </p:sp>
      <p:pic>
        <p:nvPicPr>
          <p:cNvPr id="30723" name="Picture 4"/>
          <p:cNvPicPr>
            <a:picLocks noChangeAspect="1" noChangeArrowheads="1"/>
          </p:cNvPicPr>
          <p:nvPr/>
        </p:nvPicPr>
        <p:blipFill>
          <a:blip r:embed="rId2" cstate="print"/>
          <a:srcRect/>
          <a:stretch>
            <a:fillRect/>
          </a:stretch>
        </p:blipFill>
        <p:spPr bwMode="auto">
          <a:xfrm>
            <a:off x="455613" y="1470025"/>
            <a:ext cx="8948737" cy="461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4"/>
          <p:cNvSpPr>
            <a:spLocks noGrp="1" noChangeArrowheads="1"/>
          </p:cNvSpPr>
          <p:nvPr>
            <p:ph type="title" idx="4294967295"/>
          </p:nvPr>
        </p:nvSpPr>
        <p:spPr bwMode="auto">
          <a:xfrm>
            <a:off x="495300" y="274638"/>
            <a:ext cx="8915400" cy="1143000"/>
          </a:xfrm>
          <a:prstGeom prst="rect">
            <a:avLst/>
          </a:prstGeom>
          <a:noFill/>
          <a:ln>
            <a:miter lim="800000"/>
            <a:headEnd/>
            <a:tailEnd/>
          </a:ln>
        </p:spPr>
        <p:txBody>
          <a:bodyPr/>
          <a:lstStyle/>
          <a:p>
            <a:r>
              <a:rPr lang="en-GB" smtClean="0">
                <a:solidFill>
                  <a:schemeClr val="accent1"/>
                </a:solidFill>
              </a:rPr>
              <a:t>But in fact the growth gap widened</a:t>
            </a:r>
            <a:endParaRPr lang="en-US" smtClean="0">
              <a:solidFill>
                <a:schemeClr val="accent1"/>
              </a:solidFill>
            </a:endParaRPr>
          </a:p>
        </p:txBody>
      </p:sp>
      <p:sp>
        <p:nvSpPr>
          <p:cNvPr id="31746" name="Rectangle 5"/>
          <p:cNvSpPr>
            <a:spLocks noGrp="1" noChangeArrowheads="1"/>
          </p:cNvSpPr>
          <p:nvPr>
            <p:ph type="chart" idx="4294967295"/>
          </p:nvPr>
        </p:nvSpPr>
        <p:spPr bwMode="auto">
          <a:xfrm>
            <a:off x="495300" y="1600200"/>
            <a:ext cx="8915400" cy="4525963"/>
          </a:xfrm>
          <a:prstGeom prst="rect">
            <a:avLst/>
          </a:prstGeom>
          <a:noFill/>
          <a:ln>
            <a:miter lim="800000"/>
            <a:headEnd/>
            <a:tailEnd/>
          </a:ln>
        </p:spPr>
      </p:sp>
      <p:pic>
        <p:nvPicPr>
          <p:cNvPr id="31747" name="Picture 6"/>
          <p:cNvPicPr>
            <a:picLocks noChangeAspect="1" noChangeArrowheads="1"/>
          </p:cNvPicPr>
          <p:nvPr/>
        </p:nvPicPr>
        <p:blipFill>
          <a:blip r:embed="rId2" cstate="print"/>
          <a:srcRect/>
          <a:stretch>
            <a:fillRect/>
          </a:stretch>
        </p:blipFill>
        <p:spPr bwMode="auto">
          <a:xfrm>
            <a:off x="487363" y="1597025"/>
            <a:ext cx="8899525" cy="4500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Grp="1" noChangeArrowheads="1"/>
          </p:cNvSpPr>
          <p:nvPr>
            <p:ph type="title" idx="4294967295"/>
          </p:nvPr>
        </p:nvSpPr>
        <p:spPr bwMode="auto">
          <a:xfrm>
            <a:off x="495300" y="274638"/>
            <a:ext cx="8915400" cy="1143000"/>
          </a:xfrm>
          <a:prstGeom prst="rect">
            <a:avLst/>
          </a:prstGeom>
          <a:noFill/>
          <a:ln>
            <a:miter lim="800000"/>
            <a:headEnd/>
            <a:tailEnd/>
          </a:ln>
        </p:spPr>
        <p:txBody>
          <a:bodyPr/>
          <a:lstStyle/>
          <a:p>
            <a:r>
              <a:rPr lang="en-GB" smtClean="0">
                <a:solidFill>
                  <a:schemeClr val="accent1"/>
                </a:solidFill>
              </a:rPr>
              <a:t>And was maintained in the upturn</a:t>
            </a:r>
            <a:endParaRPr lang="en-US" smtClean="0">
              <a:solidFill>
                <a:schemeClr val="accent1"/>
              </a:solidFill>
            </a:endParaRPr>
          </a:p>
        </p:txBody>
      </p:sp>
      <p:sp>
        <p:nvSpPr>
          <p:cNvPr id="32770" name="Rectangle 5"/>
          <p:cNvSpPr>
            <a:spLocks noGrp="1" noChangeArrowheads="1"/>
          </p:cNvSpPr>
          <p:nvPr>
            <p:ph type="chart" idx="4294967295"/>
          </p:nvPr>
        </p:nvSpPr>
        <p:spPr bwMode="auto">
          <a:xfrm>
            <a:off x="495300" y="1600200"/>
            <a:ext cx="8915400" cy="4525963"/>
          </a:xfrm>
          <a:prstGeom prst="rect">
            <a:avLst/>
          </a:prstGeom>
          <a:noFill/>
          <a:ln>
            <a:miter lim="800000"/>
            <a:headEnd/>
            <a:tailEnd/>
          </a:ln>
        </p:spPr>
      </p:sp>
      <p:pic>
        <p:nvPicPr>
          <p:cNvPr id="32771" name="Picture 6"/>
          <p:cNvPicPr>
            <a:picLocks noChangeAspect="1" noChangeArrowheads="1"/>
          </p:cNvPicPr>
          <p:nvPr/>
        </p:nvPicPr>
        <p:blipFill>
          <a:blip r:embed="rId2" cstate="print"/>
          <a:srcRect/>
          <a:stretch>
            <a:fillRect/>
          </a:stretch>
        </p:blipFill>
        <p:spPr bwMode="auto">
          <a:xfrm>
            <a:off x="509588" y="1633538"/>
            <a:ext cx="8872537" cy="4491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p:cNvSpPr>
            <a:spLocks noGrp="1" noChangeArrowheads="1"/>
          </p:cNvSpPr>
          <p:nvPr>
            <p:ph type="title" idx="4294967295"/>
          </p:nvPr>
        </p:nvSpPr>
        <p:spPr bwMode="auto">
          <a:xfrm>
            <a:off x="495300" y="274638"/>
            <a:ext cx="8915400" cy="1143000"/>
          </a:xfrm>
          <a:prstGeom prst="rect">
            <a:avLst/>
          </a:prstGeom>
          <a:noFill/>
          <a:ln>
            <a:miter lim="800000"/>
            <a:headEnd/>
            <a:tailEnd/>
          </a:ln>
        </p:spPr>
        <p:txBody>
          <a:bodyPr/>
          <a:lstStyle/>
          <a:p>
            <a:r>
              <a:rPr lang="en-GB" smtClean="0">
                <a:solidFill>
                  <a:schemeClr val="accent1"/>
                </a:solidFill>
              </a:rPr>
              <a:t>Trade dependency has declined</a:t>
            </a:r>
            <a:endParaRPr lang="en-US" smtClean="0">
              <a:solidFill>
                <a:schemeClr val="accent1"/>
              </a:solidFill>
            </a:endParaRPr>
          </a:p>
        </p:txBody>
      </p:sp>
      <p:sp>
        <p:nvSpPr>
          <p:cNvPr id="33794" name="Rectangle 5"/>
          <p:cNvSpPr>
            <a:spLocks noGrp="1" noChangeArrowheads="1"/>
          </p:cNvSpPr>
          <p:nvPr>
            <p:ph type="chart" idx="4294967295"/>
          </p:nvPr>
        </p:nvSpPr>
        <p:spPr bwMode="auto">
          <a:xfrm>
            <a:off x="495300" y="1600200"/>
            <a:ext cx="8915400" cy="4525963"/>
          </a:xfrm>
          <a:prstGeom prst="rect">
            <a:avLst/>
          </a:prstGeom>
          <a:noFill/>
          <a:ln>
            <a:miter lim="800000"/>
            <a:headEnd/>
            <a:tailEnd/>
          </a:ln>
        </p:spPr>
      </p:sp>
      <p:pic>
        <p:nvPicPr>
          <p:cNvPr id="33795" name="Picture 6"/>
          <p:cNvPicPr>
            <a:picLocks noChangeAspect="1" noChangeArrowheads="1"/>
          </p:cNvPicPr>
          <p:nvPr/>
        </p:nvPicPr>
        <p:blipFill>
          <a:blip r:embed="rId2" cstate="print"/>
          <a:srcRect/>
          <a:stretch>
            <a:fillRect/>
          </a:stretch>
        </p:blipFill>
        <p:spPr bwMode="auto">
          <a:xfrm>
            <a:off x="492125" y="1595438"/>
            <a:ext cx="8905875" cy="4473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4"/>
          <p:cNvSpPr>
            <a:spLocks noGrp="1" noChangeArrowheads="1"/>
          </p:cNvSpPr>
          <p:nvPr>
            <p:ph type="title" idx="4294967295"/>
          </p:nvPr>
        </p:nvSpPr>
        <p:spPr bwMode="auto">
          <a:xfrm>
            <a:off x="495300" y="274638"/>
            <a:ext cx="8915400" cy="1143000"/>
          </a:xfrm>
          <a:prstGeom prst="rect">
            <a:avLst/>
          </a:prstGeom>
          <a:noFill/>
          <a:ln>
            <a:miter lim="800000"/>
            <a:headEnd/>
            <a:tailEnd/>
          </a:ln>
        </p:spPr>
        <p:txBody>
          <a:bodyPr/>
          <a:lstStyle/>
          <a:p>
            <a:r>
              <a:rPr lang="en-GB" sz="4000" smtClean="0">
                <a:solidFill>
                  <a:schemeClr val="accent1"/>
                </a:solidFill>
              </a:rPr>
              <a:t>More dependent on other emerging</a:t>
            </a:r>
            <a:endParaRPr lang="en-US" sz="4000" smtClean="0">
              <a:solidFill>
                <a:schemeClr val="accent1"/>
              </a:solidFill>
            </a:endParaRPr>
          </a:p>
        </p:txBody>
      </p:sp>
      <p:sp>
        <p:nvSpPr>
          <p:cNvPr id="34818" name="Rectangle 5"/>
          <p:cNvSpPr>
            <a:spLocks noGrp="1" noChangeArrowheads="1"/>
          </p:cNvSpPr>
          <p:nvPr>
            <p:ph type="chart" idx="4294967295"/>
          </p:nvPr>
        </p:nvSpPr>
        <p:spPr bwMode="auto">
          <a:xfrm>
            <a:off x="495300" y="1600200"/>
            <a:ext cx="8915400" cy="4525963"/>
          </a:xfrm>
          <a:prstGeom prst="rect">
            <a:avLst/>
          </a:prstGeom>
          <a:noFill/>
          <a:ln>
            <a:miter lim="800000"/>
            <a:headEnd/>
            <a:tailEnd/>
          </a:ln>
        </p:spPr>
      </p:sp>
      <p:pic>
        <p:nvPicPr>
          <p:cNvPr id="34819" name="Picture 6"/>
          <p:cNvPicPr>
            <a:picLocks noChangeAspect="1" noChangeArrowheads="1"/>
          </p:cNvPicPr>
          <p:nvPr/>
        </p:nvPicPr>
        <p:blipFill>
          <a:blip r:embed="rId2" cstate="print"/>
          <a:srcRect/>
          <a:stretch>
            <a:fillRect/>
          </a:stretch>
        </p:blipFill>
        <p:spPr bwMode="auto">
          <a:xfrm>
            <a:off x="476250" y="1617663"/>
            <a:ext cx="8905875" cy="4506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4"/>
          <p:cNvSpPr>
            <a:spLocks noGrp="1" noChangeArrowheads="1"/>
          </p:cNvSpPr>
          <p:nvPr>
            <p:ph type="title" idx="4294967295"/>
          </p:nvPr>
        </p:nvSpPr>
        <p:spPr bwMode="auto">
          <a:xfrm>
            <a:off x="495300" y="274638"/>
            <a:ext cx="8915400" cy="1143000"/>
          </a:xfrm>
          <a:prstGeom prst="rect">
            <a:avLst/>
          </a:prstGeom>
          <a:noFill/>
          <a:ln>
            <a:miter lim="800000"/>
            <a:headEnd/>
            <a:tailEnd/>
          </a:ln>
        </p:spPr>
        <p:txBody>
          <a:bodyPr/>
          <a:lstStyle/>
          <a:p>
            <a:r>
              <a:rPr lang="en-GB" smtClean="0">
                <a:solidFill>
                  <a:schemeClr val="accent1"/>
                </a:solidFill>
              </a:rPr>
              <a:t>But financial linkages are stronger</a:t>
            </a:r>
            <a:endParaRPr lang="en-US" smtClean="0">
              <a:solidFill>
                <a:schemeClr val="accent1"/>
              </a:solidFill>
            </a:endParaRPr>
          </a:p>
        </p:txBody>
      </p:sp>
      <p:sp>
        <p:nvSpPr>
          <p:cNvPr id="35842" name="Rectangle 5"/>
          <p:cNvSpPr>
            <a:spLocks noGrp="1" noChangeArrowheads="1"/>
          </p:cNvSpPr>
          <p:nvPr>
            <p:ph type="chart" idx="4294967295"/>
          </p:nvPr>
        </p:nvSpPr>
        <p:spPr bwMode="auto">
          <a:xfrm>
            <a:off x="495300" y="1600200"/>
            <a:ext cx="8915400" cy="4525963"/>
          </a:xfrm>
          <a:prstGeom prst="rect">
            <a:avLst/>
          </a:prstGeom>
          <a:noFill/>
          <a:ln>
            <a:miter lim="800000"/>
            <a:headEnd/>
            <a:tailEnd/>
          </a:ln>
        </p:spPr>
      </p:sp>
      <p:pic>
        <p:nvPicPr>
          <p:cNvPr id="35843" name="Picture 6"/>
          <p:cNvPicPr>
            <a:picLocks noChangeAspect="1" noChangeArrowheads="1"/>
          </p:cNvPicPr>
          <p:nvPr/>
        </p:nvPicPr>
        <p:blipFill>
          <a:blip r:embed="rId2" cstate="print"/>
          <a:srcRect/>
          <a:stretch>
            <a:fillRect/>
          </a:stretch>
        </p:blipFill>
        <p:spPr bwMode="auto">
          <a:xfrm>
            <a:off x="517525" y="1636713"/>
            <a:ext cx="8839200" cy="4452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954088" y="625475"/>
            <a:ext cx="7772400" cy="1143000"/>
          </a:xfrm>
          <a:prstGeom prst="rect">
            <a:avLst/>
          </a:prstGeom>
        </p:spPr>
        <p:txBody>
          <a:bodyPr/>
          <a:lstStyle/>
          <a:p>
            <a:pPr algn="ctr" fontAlgn="auto">
              <a:spcAft>
                <a:spcPts val="0"/>
              </a:spcAft>
              <a:defRPr/>
            </a:pPr>
            <a:r>
              <a:rPr lang="en-GB" sz="3600" dirty="0">
                <a:solidFill>
                  <a:schemeClr val="accent1"/>
                </a:solidFill>
                <a:latin typeface="+mn-lt"/>
                <a:ea typeface="+mj-ea"/>
                <a:cs typeface="+mj-cs"/>
              </a:rPr>
              <a:t>   Three years after the biggest</a:t>
            </a:r>
            <a:br>
              <a:rPr lang="en-GB" sz="3600" dirty="0">
                <a:solidFill>
                  <a:schemeClr val="accent1"/>
                </a:solidFill>
                <a:latin typeface="+mn-lt"/>
                <a:ea typeface="+mj-ea"/>
                <a:cs typeface="+mj-cs"/>
              </a:rPr>
            </a:br>
            <a:r>
              <a:rPr lang="en-GB" sz="3600" dirty="0">
                <a:solidFill>
                  <a:schemeClr val="accent1"/>
                </a:solidFill>
                <a:latin typeface="+mn-lt"/>
                <a:ea typeface="+mj-ea"/>
                <a:cs typeface="+mj-cs"/>
              </a:rPr>
              <a:t>     financial storm in a century</a:t>
            </a:r>
            <a:endParaRPr lang="en-US" sz="3600" dirty="0">
              <a:solidFill>
                <a:schemeClr val="accent1"/>
              </a:solidFill>
              <a:latin typeface="+mn-lt"/>
              <a:ea typeface="+mj-ea"/>
              <a:cs typeface="+mj-cs"/>
            </a:endParaRPr>
          </a:p>
        </p:txBody>
      </p:sp>
      <p:pic>
        <p:nvPicPr>
          <p:cNvPr id="8194" name="Picture 3"/>
          <p:cNvPicPr>
            <a:picLocks noChangeAspect="1" noChangeArrowheads="1"/>
          </p:cNvPicPr>
          <p:nvPr/>
        </p:nvPicPr>
        <p:blipFill>
          <a:blip r:embed="rId3" cstate="print"/>
          <a:srcRect/>
          <a:stretch>
            <a:fillRect/>
          </a:stretch>
        </p:blipFill>
        <p:spPr bwMode="auto">
          <a:xfrm>
            <a:off x="971550" y="1844675"/>
            <a:ext cx="7488238" cy="4176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4"/>
          <p:cNvSpPr>
            <a:spLocks noGrp="1" noChangeArrowheads="1"/>
          </p:cNvSpPr>
          <p:nvPr>
            <p:ph type="title" idx="4294967295"/>
          </p:nvPr>
        </p:nvSpPr>
        <p:spPr bwMode="auto">
          <a:xfrm>
            <a:off x="495300" y="274638"/>
            <a:ext cx="8915400" cy="1143000"/>
          </a:xfrm>
          <a:prstGeom prst="rect">
            <a:avLst/>
          </a:prstGeom>
          <a:noFill/>
          <a:ln>
            <a:miter lim="800000"/>
            <a:headEnd/>
            <a:tailEnd/>
          </a:ln>
        </p:spPr>
        <p:txBody>
          <a:bodyPr/>
          <a:lstStyle/>
          <a:p>
            <a:r>
              <a:rPr lang="en-GB" smtClean="0">
                <a:solidFill>
                  <a:schemeClr val="accent1"/>
                </a:solidFill>
              </a:rPr>
              <a:t>Financial coupling/real decoupling</a:t>
            </a:r>
            <a:endParaRPr lang="en-US" smtClean="0">
              <a:solidFill>
                <a:schemeClr val="accent1"/>
              </a:solidFill>
            </a:endParaRPr>
          </a:p>
        </p:txBody>
      </p:sp>
      <p:sp>
        <p:nvSpPr>
          <p:cNvPr id="36866" name="Rectangle 5"/>
          <p:cNvSpPr>
            <a:spLocks noGrp="1" noChangeArrowheads="1"/>
          </p:cNvSpPr>
          <p:nvPr>
            <p:ph type="chart" idx="4294967295"/>
          </p:nvPr>
        </p:nvSpPr>
        <p:spPr bwMode="auto">
          <a:xfrm>
            <a:off x="495300" y="1600200"/>
            <a:ext cx="8915400" cy="4525963"/>
          </a:xfrm>
          <a:prstGeom prst="rect">
            <a:avLst/>
          </a:prstGeom>
          <a:noFill/>
          <a:ln>
            <a:miter lim="800000"/>
            <a:headEnd/>
            <a:tailEnd/>
          </a:ln>
        </p:spPr>
      </p:sp>
      <p:pic>
        <p:nvPicPr>
          <p:cNvPr id="36867" name="Picture 6"/>
          <p:cNvPicPr>
            <a:picLocks noChangeAspect="1" noChangeArrowheads="1"/>
          </p:cNvPicPr>
          <p:nvPr/>
        </p:nvPicPr>
        <p:blipFill>
          <a:blip r:embed="rId2" cstate="print"/>
          <a:srcRect/>
          <a:stretch>
            <a:fillRect/>
          </a:stretch>
        </p:blipFill>
        <p:spPr bwMode="auto">
          <a:xfrm>
            <a:off x="457200" y="1631950"/>
            <a:ext cx="8959850" cy="450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Grp="1" noChangeArrowheads="1"/>
          </p:cNvSpPr>
          <p:nvPr>
            <p:ph type="title" idx="4294967295"/>
          </p:nvPr>
        </p:nvSpPr>
        <p:spPr bwMode="auto">
          <a:xfrm>
            <a:off x="495300" y="274638"/>
            <a:ext cx="8915400" cy="1143000"/>
          </a:xfrm>
          <a:prstGeom prst="rect">
            <a:avLst/>
          </a:prstGeom>
          <a:noFill/>
          <a:ln>
            <a:miter lim="800000"/>
            <a:headEnd/>
            <a:tailEnd/>
          </a:ln>
        </p:spPr>
        <p:txBody>
          <a:bodyPr/>
          <a:lstStyle/>
          <a:p>
            <a:r>
              <a:rPr lang="en-GB" smtClean="0">
                <a:solidFill>
                  <a:schemeClr val="accent1"/>
                </a:solidFill>
              </a:rPr>
              <a:t>Fiscal divergence (1)</a:t>
            </a:r>
            <a:endParaRPr lang="en-US" smtClean="0">
              <a:solidFill>
                <a:schemeClr val="accent1"/>
              </a:solidFill>
            </a:endParaRPr>
          </a:p>
        </p:txBody>
      </p:sp>
      <p:sp>
        <p:nvSpPr>
          <p:cNvPr id="37890" name="Rectangle 5"/>
          <p:cNvSpPr>
            <a:spLocks noGrp="1" noChangeArrowheads="1"/>
          </p:cNvSpPr>
          <p:nvPr>
            <p:ph type="chart" idx="4294967295"/>
          </p:nvPr>
        </p:nvSpPr>
        <p:spPr bwMode="auto">
          <a:xfrm>
            <a:off x="495300" y="1600200"/>
            <a:ext cx="8915400" cy="4525963"/>
          </a:xfrm>
          <a:prstGeom prst="rect">
            <a:avLst/>
          </a:prstGeom>
          <a:noFill/>
          <a:ln>
            <a:miter lim="800000"/>
            <a:headEnd/>
            <a:tailEnd/>
          </a:ln>
        </p:spPr>
      </p:sp>
      <p:pic>
        <p:nvPicPr>
          <p:cNvPr id="37891" name="Picture 6"/>
          <p:cNvPicPr>
            <a:picLocks noChangeAspect="1" noChangeArrowheads="1"/>
          </p:cNvPicPr>
          <p:nvPr/>
        </p:nvPicPr>
        <p:blipFill>
          <a:blip r:embed="rId2" cstate="print"/>
          <a:srcRect/>
          <a:stretch>
            <a:fillRect/>
          </a:stretch>
        </p:blipFill>
        <p:spPr bwMode="auto">
          <a:xfrm>
            <a:off x="511175" y="1617663"/>
            <a:ext cx="8883650" cy="4491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4"/>
          <p:cNvSpPr>
            <a:spLocks noGrp="1" noChangeArrowheads="1"/>
          </p:cNvSpPr>
          <p:nvPr>
            <p:ph type="title" idx="4294967295"/>
          </p:nvPr>
        </p:nvSpPr>
        <p:spPr bwMode="auto">
          <a:xfrm>
            <a:off x="495300" y="274638"/>
            <a:ext cx="8915400" cy="1143000"/>
          </a:xfrm>
          <a:prstGeom prst="rect">
            <a:avLst/>
          </a:prstGeom>
          <a:noFill/>
          <a:ln>
            <a:miter lim="800000"/>
            <a:headEnd/>
            <a:tailEnd/>
          </a:ln>
        </p:spPr>
        <p:txBody>
          <a:bodyPr/>
          <a:lstStyle/>
          <a:p>
            <a:r>
              <a:rPr lang="en-GB" smtClean="0">
                <a:solidFill>
                  <a:schemeClr val="accent1"/>
                </a:solidFill>
              </a:rPr>
              <a:t>Fiscal divergence (2)</a:t>
            </a:r>
            <a:endParaRPr lang="en-US" smtClean="0">
              <a:solidFill>
                <a:schemeClr val="accent1"/>
              </a:solidFill>
            </a:endParaRPr>
          </a:p>
        </p:txBody>
      </p:sp>
      <p:sp>
        <p:nvSpPr>
          <p:cNvPr id="38914" name="Rectangle 5"/>
          <p:cNvSpPr>
            <a:spLocks noGrp="1" noChangeArrowheads="1"/>
          </p:cNvSpPr>
          <p:nvPr>
            <p:ph type="chart" idx="4294967295"/>
          </p:nvPr>
        </p:nvSpPr>
        <p:spPr bwMode="auto">
          <a:xfrm>
            <a:off x="495300" y="1600200"/>
            <a:ext cx="8915400" cy="4525963"/>
          </a:xfrm>
          <a:prstGeom prst="rect">
            <a:avLst/>
          </a:prstGeom>
          <a:noFill/>
          <a:ln>
            <a:miter lim="800000"/>
            <a:headEnd/>
            <a:tailEnd/>
          </a:ln>
        </p:spPr>
      </p:sp>
      <p:pic>
        <p:nvPicPr>
          <p:cNvPr id="38915" name="Picture 6"/>
          <p:cNvPicPr>
            <a:picLocks noChangeAspect="1" noChangeArrowheads="1"/>
          </p:cNvPicPr>
          <p:nvPr/>
        </p:nvPicPr>
        <p:blipFill>
          <a:blip r:embed="rId2" cstate="print"/>
          <a:srcRect/>
          <a:stretch>
            <a:fillRect/>
          </a:stretch>
        </p:blipFill>
        <p:spPr bwMode="auto">
          <a:xfrm>
            <a:off x="481013" y="1579563"/>
            <a:ext cx="8897937" cy="450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idx="4294967295"/>
          </p:nvPr>
        </p:nvSpPr>
        <p:spPr bwMode="auto">
          <a:xfrm>
            <a:off x="495300" y="274638"/>
            <a:ext cx="8915400" cy="1143000"/>
          </a:xfrm>
          <a:prstGeom prst="rect">
            <a:avLst/>
          </a:prstGeom>
          <a:noFill/>
          <a:ln>
            <a:miter lim="800000"/>
            <a:headEnd/>
            <a:tailEnd/>
          </a:ln>
        </p:spPr>
        <p:txBody>
          <a:bodyPr/>
          <a:lstStyle/>
          <a:p>
            <a:r>
              <a:rPr lang="en-GB" sz="4000" smtClean="0">
                <a:solidFill>
                  <a:schemeClr val="accent1"/>
                </a:solidFill>
              </a:rPr>
              <a:t>Generally lower levels of public debt</a:t>
            </a:r>
            <a:endParaRPr lang="en-US" sz="4000" smtClean="0">
              <a:solidFill>
                <a:schemeClr val="accent1"/>
              </a:solidFill>
            </a:endParaRPr>
          </a:p>
        </p:txBody>
      </p:sp>
      <p:sp>
        <p:nvSpPr>
          <p:cNvPr id="39938" name="Rectangle 3"/>
          <p:cNvSpPr>
            <a:spLocks noGrp="1" noChangeArrowheads="1"/>
          </p:cNvSpPr>
          <p:nvPr>
            <p:ph type="chart" idx="4294967295"/>
          </p:nvPr>
        </p:nvSpPr>
        <p:spPr bwMode="auto">
          <a:xfrm>
            <a:off x="495300" y="1600200"/>
            <a:ext cx="8915400" cy="4525963"/>
          </a:xfrm>
          <a:prstGeom prst="rect">
            <a:avLst/>
          </a:prstGeom>
          <a:noFill/>
          <a:ln>
            <a:miter lim="800000"/>
            <a:headEnd/>
            <a:tailEnd/>
          </a:ln>
        </p:spPr>
      </p:sp>
      <p:pic>
        <p:nvPicPr>
          <p:cNvPr id="39939" name="Picture 4"/>
          <p:cNvPicPr>
            <a:picLocks noChangeAspect="1" noChangeArrowheads="1"/>
          </p:cNvPicPr>
          <p:nvPr/>
        </p:nvPicPr>
        <p:blipFill>
          <a:blip r:embed="rId2" cstate="print"/>
          <a:srcRect/>
          <a:stretch>
            <a:fillRect/>
          </a:stretch>
        </p:blipFill>
        <p:spPr bwMode="auto">
          <a:xfrm>
            <a:off x="465138" y="1592263"/>
            <a:ext cx="8915400" cy="4494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Grp="1" noChangeArrowheads="1"/>
          </p:cNvSpPr>
          <p:nvPr>
            <p:ph type="title" idx="4294967295"/>
          </p:nvPr>
        </p:nvSpPr>
        <p:spPr bwMode="auto">
          <a:xfrm>
            <a:off x="495300" y="274638"/>
            <a:ext cx="8915400" cy="1143000"/>
          </a:xfrm>
          <a:prstGeom prst="rect">
            <a:avLst/>
          </a:prstGeom>
          <a:noFill/>
          <a:ln>
            <a:miter lim="800000"/>
            <a:headEnd/>
            <a:tailEnd/>
          </a:ln>
        </p:spPr>
        <p:txBody>
          <a:bodyPr/>
          <a:lstStyle/>
          <a:p>
            <a:r>
              <a:rPr lang="en-GB" smtClean="0">
                <a:solidFill>
                  <a:schemeClr val="accent1"/>
                </a:solidFill>
              </a:rPr>
              <a:t>And lower budget deficits</a:t>
            </a:r>
            <a:endParaRPr lang="en-US" smtClean="0">
              <a:solidFill>
                <a:schemeClr val="accent1"/>
              </a:solidFill>
            </a:endParaRPr>
          </a:p>
        </p:txBody>
      </p:sp>
      <p:sp>
        <p:nvSpPr>
          <p:cNvPr id="40962" name="Rectangle 5"/>
          <p:cNvSpPr>
            <a:spLocks noGrp="1" noChangeArrowheads="1"/>
          </p:cNvSpPr>
          <p:nvPr>
            <p:ph type="chart" idx="4294967295"/>
          </p:nvPr>
        </p:nvSpPr>
        <p:spPr bwMode="auto">
          <a:xfrm>
            <a:off x="495300" y="1600200"/>
            <a:ext cx="8915400" cy="4525963"/>
          </a:xfrm>
          <a:prstGeom prst="rect">
            <a:avLst/>
          </a:prstGeom>
          <a:noFill/>
          <a:ln>
            <a:miter lim="800000"/>
            <a:headEnd/>
            <a:tailEnd/>
          </a:ln>
        </p:spPr>
      </p:sp>
      <p:pic>
        <p:nvPicPr>
          <p:cNvPr id="40963" name="Picture 6"/>
          <p:cNvPicPr>
            <a:picLocks noChangeAspect="1" noChangeArrowheads="1"/>
          </p:cNvPicPr>
          <p:nvPr/>
        </p:nvPicPr>
        <p:blipFill>
          <a:blip r:embed="rId2" cstate="print"/>
          <a:srcRect/>
          <a:stretch>
            <a:fillRect/>
          </a:stretch>
        </p:blipFill>
        <p:spPr bwMode="auto">
          <a:xfrm>
            <a:off x="923925" y="1598613"/>
            <a:ext cx="7966075" cy="449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4"/>
          <p:cNvSpPr>
            <a:spLocks noGrp="1" noChangeArrowheads="1"/>
          </p:cNvSpPr>
          <p:nvPr>
            <p:ph type="title" idx="4294967295"/>
          </p:nvPr>
        </p:nvSpPr>
        <p:spPr bwMode="auto">
          <a:xfrm>
            <a:off x="495300" y="274638"/>
            <a:ext cx="8915400" cy="1143000"/>
          </a:xfrm>
          <a:prstGeom prst="rect">
            <a:avLst/>
          </a:prstGeom>
          <a:noFill/>
          <a:ln>
            <a:miter lim="800000"/>
            <a:headEnd/>
            <a:tailEnd/>
          </a:ln>
        </p:spPr>
        <p:txBody>
          <a:bodyPr/>
          <a:lstStyle/>
          <a:p>
            <a:r>
              <a:rPr lang="en-GB" smtClean="0">
                <a:solidFill>
                  <a:schemeClr val="accent1"/>
                </a:solidFill>
              </a:rPr>
              <a:t>Economic divergence to persist</a:t>
            </a:r>
            <a:endParaRPr lang="en-US" smtClean="0">
              <a:solidFill>
                <a:schemeClr val="accent1"/>
              </a:solidFill>
            </a:endParaRPr>
          </a:p>
        </p:txBody>
      </p:sp>
      <p:sp>
        <p:nvSpPr>
          <p:cNvPr id="41986" name="Rectangle 5"/>
          <p:cNvSpPr>
            <a:spLocks noGrp="1" noChangeArrowheads="1"/>
          </p:cNvSpPr>
          <p:nvPr>
            <p:ph type="chart" idx="4294967295"/>
          </p:nvPr>
        </p:nvSpPr>
        <p:spPr bwMode="auto">
          <a:xfrm>
            <a:off x="495300" y="1600200"/>
            <a:ext cx="8915400" cy="4525963"/>
          </a:xfrm>
          <a:prstGeom prst="rect">
            <a:avLst/>
          </a:prstGeom>
          <a:noFill/>
          <a:ln>
            <a:miter lim="800000"/>
            <a:headEnd/>
            <a:tailEnd/>
          </a:ln>
        </p:spPr>
      </p:sp>
      <p:pic>
        <p:nvPicPr>
          <p:cNvPr id="41987" name="Picture 6"/>
          <p:cNvPicPr>
            <a:picLocks noChangeAspect="1" noChangeArrowheads="1"/>
          </p:cNvPicPr>
          <p:nvPr/>
        </p:nvPicPr>
        <p:blipFill>
          <a:blip r:embed="rId2" cstate="print"/>
          <a:srcRect/>
          <a:stretch>
            <a:fillRect/>
          </a:stretch>
        </p:blipFill>
        <p:spPr bwMode="auto">
          <a:xfrm>
            <a:off x="468313" y="1571625"/>
            <a:ext cx="8921750" cy="455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bwMode="auto">
          <a:xfrm>
            <a:off x="495300" y="274638"/>
            <a:ext cx="8915400" cy="1143000"/>
          </a:xfrm>
          <a:prstGeom prst="rect">
            <a:avLst/>
          </a:prstGeom>
          <a:solidFill>
            <a:srgbClr val="FFFFFF"/>
          </a:solidFill>
          <a:ln>
            <a:solidFill>
              <a:srgbClr val="000000"/>
            </a:solidFill>
            <a:miter lim="800000"/>
            <a:headEnd/>
            <a:tailEnd/>
          </a:ln>
        </p:spPr>
        <p:txBody>
          <a:bodyPr/>
          <a:lstStyle/>
          <a:p>
            <a:r>
              <a:rPr lang="en-GB" sz="3800" smtClean="0">
                <a:solidFill>
                  <a:schemeClr val="accent1"/>
                </a:solidFill>
              </a:rPr>
              <a:t>The global economy’s shifting sands</a:t>
            </a:r>
            <a:endParaRPr lang="en-US" sz="3800" smtClean="0">
              <a:solidFill>
                <a:schemeClr val="accent1"/>
              </a:solidFill>
            </a:endParaRPr>
          </a:p>
        </p:txBody>
      </p:sp>
      <p:sp>
        <p:nvSpPr>
          <p:cNvPr id="43010" name="Rectangle 3"/>
          <p:cNvSpPr>
            <a:spLocks noGrp="1" noChangeArrowheads="1" noTextEdit="1"/>
          </p:cNvSpPr>
          <p:nvPr>
            <p:ph type="chart" idx="4294967295"/>
          </p:nvPr>
        </p:nvSpPr>
        <p:spPr bwMode="auto">
          <a:xfrm>
            <a:off x="495300" y="1600200"/>
            <a:ext cx="8915400" cy="4525963"/>
          </a:xfrm>
          <a:prstGeom prst="rect">
            <a:avLst/>
          </a:prstGeom>
          <a:solidFill>
            <a:srgbClr val="FFFFFF"/>
          </a:solidFill>
          <a:ln>
            <a:solidFill>
              <a:srgbClr val="000000"/>
            </a:solidFill>
            <a:miter lim="800000"/>
            <a:headEnd/>
            <a:tailEnd/>
          </a:ln>
        </p:spPr>
      </p:sp>
      <p:pic>
        <p:nvPicPr>
          <p:cNvPr id="43011" name="Picture 4"/>
          <p:cNvPicPr>
            <a:picLocks noChangeAspect="1" noChangeArrowheads="1"/>
          </p:cNvPicPr>
          <p:nvPr/>
        </p:nvPicPr>
        <p:blipFill>
          <a:blip r:embed="rId2" cstate="print"/>
          <a:srcRect/>
          <a:stretch>
            <a:fillRect/>
          </a:stretch>
        </p:blipFill>
        <p:spPr bwMode="auto">
          <a:xfrm>
            <a:off x="517525" y="1592263"/>
            <a:ext cx="8867775" cy="457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bwMode="auto">
          <a:xfrm>
            <a:off x="495300" y="274638"/>
            <a:ext cx="8915400" cy="1143000"/>
          </a:xfrm>
          <a:prstGeom prst="rect">
            <a:avLst/>
          </a:prstGeom>
          <a:solidFill>
            <a:srgbClr val="FFFFFF"/>
          </a:solidFill>
          <a:ln>
            <a:solidFill>
              <a:srgbClr val="000000"/>
            </a:solidFill>
            <a:miter lim="800000"/>
            <a:headEnd/>
            <a:tailEnd/>
          </a:ln>
        </p:spPr>
        <p:txBody>
          <a:bodyPr/>
          <a:lstStyle/>
          <a:p>
            <a:r>
              <a:rPr lang="en-GB" sz="4200" smtClean="0">
                <a:solidFill>
                  <a:schemeClr val="accent1"/>
                </a:solidFill>
              </a:rPr>
              <a:t>China and India were mighty before</a:t>
            </a:r>
            <a:endParaRPr lang="en-US" sz="4200" smtClean="0">
              <a:solidFill>
                <a:schemeClr val="accent1"/>
              </a:solidFill>
            </a:endParaRPr>
          </a:p>
        </p:txBody>
      </p:sp>
      <p:pic>
        <p:nvPicPr>
          <p:cNvPr id="44034" name="Picture 3"/>
          <p:cNvPicPr>
            <a:picLocks noGrp="1" noChangeAspect="1" noChangeArrowheads="1"/>
          </p:cNvPicPr>
          <p:nvPr>
            <p:ph type="chart" idx="4294967295"/>
          </p:nvPr>
        </p:nvPicPr>
        <p:blipFill>
          <a:blip r:embed="rId2" cstate="print"/>
          <a:srcRect/>
          <a:stretch>
            <a:fillRect/>
          </a:stretch>
        </p:blipFill>
        <p:spPr bwMode="auto">
          <a:xfrm>
            <a:off x="495300" y="1600200"/>
            <a:ext cx="8915400" cy="4525963"/>
          </a:xfrm>
          <a:prstGeom prst="rect">
            <a:avLst/>
          </a:prstGeom>
          <a:noFill/>
          <a:ln>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idx="4294967295"/>
          </p:nvPr>
        </p:nvSpPr>
        <p:spPr bwMode="auto">
          <a:xfrm>
            <a:off x="495300" y="274638"/>
            <a:ext cx="8915400" cy="1143000"/>
          </a:xfrm>
          <a:prstGeom prst="rect">
            <a:avLst/>
          </a:prstGeom>
          <a:solidFill>
            <a:srgbClr val="FFFFFF"/>
          </a:solidFill>
          <a:ln>
            <a:solidFill>
              <a:srgbClr val="000000"/>
            </a:solidFill>
            <a:miter lim="800000"/>
            <a:headEnd/>
            <a:tailEnd/>
          </a:ln>
        </p:spPr>
        <p:txBody>
          <a:bodyPr/>
          <a:lstStyle/>
          <a:p>
            <a:r>
              <a:rPr lang="en-GB" sz="4000" smtClean="0">
                <a:solidFill>
                  <a:schemeClr val="accent1"/>
                </a:solidFill>
              </a:rPr>
              <a:t>And they’re becoming mighty again</a:t>
            </a:r>
            <a:endParaRPr lang="en-US" sz="4000" smtClean="0">
              <a:solidFill>
                <a:schemeClr val="accent1"/>
              </a:solidFill>
            </a:endParaRPr>
          </a:p>
        </p:txBody>
      </p:sp>
      <p:sp>
        <p:nvSpPr>
          <p:cNvPr id="45058" name="Rectangle 3"/>
          <p:cNvSpPr>
            <a:spLocks noGrp="1" noChangeArrowheads="1" noTextEdit="1"/>
          </p:cNvSpPr>
          <p:nvPr>
            <p:ph type="chart" idx="4294967295"/>
          </p:nvPr>
        </p:nvSpPr>
        <p:spPr bwMode="auto">
          <a:xfrm>
            <a:off x="495300" y="1600200"/>
            <a:ext cx="8915400" cy="4525963"/>
          </a:xfrm>
          <a:prstGeom prst="rect">
            <a:avLst/>
          </a:prstGeom>
          <a:solidFill>
            <a:srgbClr val="FFFFFF"/>
          </a:solidFill>
          <a:ln>
            <a:solidFill>
              <a:srgbClr val="000000"/>
            </a:solidFill>
            <a:miter lim="800000"/>
            <a:headEnd/>
            <a:tailEnd/>
          </a:ln>
        </p:spPr>
      </p:sp>
      <p:pic>
        <p:nvPicPr>
          <p:cNvPr id="45059" name="Picture 4"/>
          <p:cNvPicPr>
            <a:picLocks noChangeAspect="1" noChangeArrowheads="1"/>
          </p:cNvPicPr>
          <p:nvPr/>
        </p:nvPicPr>
        <p:blipFill>
          <a:blip r:embed="rId2" cstate="print"/>
          <a:srcRect/>
          <a:stretch>
            <a:fillRect/>
          </a:stretch>
        </p:blipFill>
        <p:spPr bwMode="auto">
          <a:xfrm>
            <a:off x="974725" y="1628775"/>
            <a:ext cx="8423275" cy="446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idx="4294967295"/>
          </p:nvPr>
        </p:nvSpPr>
        <p:spPr bwMode="auto">
          <a:xfrm>
            <a:off x="495300" y="274638"/>
            <a:ext cx="8915400" cy="1143000"/>
          </a:xfrm>
          <a:prstGeom prst="rect">
            <a:avLst/>
          </a:prstGeom>
          <a:solidFill>
            <a:srgbClr val="FFFFFF"/>
          </a:solidFill>
          <a:ln>
            <a:solidFill>
              <a:srgbClr val="000000"/>
            </a:solidFill>
            <a:miter lim="800000"/>
            <a:headEnd/>
            <a:tailEnd/>
          </a:ln>
        </p:spPr>
        <p:txBody>
          <a:bodyPr/>
          <a:lstStyle/>
          <a:p>
            <a:r>
              <a:rPr lang="en-GB" smtClean="0">
                <a:solidFill>
                  <a:schemeClr val="accent1"/>
                </a:solidFill>
              </a:rPr>
              <a:t>Start of the great divergence</a:t>
            </a:r>
            <a:endParaRPr lang="en-US" smtClean="0">
              <a:solidFill>
                <a:schemeClr val="accent1"/>
              </a:solidFill>
            </a:endParaRPr>
          </a:p>
        </p:txBody>
      </p:sp>
      <p:sp>
        <p:nvSpPr>
          <p:cNvPr id="46082" name="Rectangle 3"/>
          <p:cNvSpPr>
            <a:spLocks noGrp="1" noChangeArrowheads="1" noTextEdit="1"/>
          </p:cNvSpPr>
          <p:nvPr>
            <p:ph type="chart" idx="4294967295"/>
          </p:nvPr>
        </p:nvSpPr>
        <p:spPr bwMode="auto">
          <a:xfrm>
            <a:off x="495300" y="1600200"/>
            <a:ext cx="8915400" cy="4525963"/>
          </a:xfrm>
          <a:prstGeom prst="rect">
            <a:avLst/>
          </a:prstGeom>
          <a:solidFill>
            <a:srgbClr val="FFFFFF"/>
          </a:solidFill>
          <a:ln>
            <a:solidFill>
              <a:srgbClr val="000000"/>
            </a:solidFill>
            <a:miter lim="800000"/>
            <a:headEnd/>
            <a:tailEnd/>
          </a:ln>
        </p:spPr>
      </p:sp>
      <p:pic>
        <p:nvPicPr>
          <p:cNvPr id="46083" name="Picture 4"/>
          <p:cNvPicPr>
            <a:picLocks noChangeAspect="1" noChangeArrowheads="1"/>
          </p:cNvPicPr>
          <p:nvPr/>
        </p:nvPicPr>
        <p:blipFill>
          <a:blip r:embed="rId2" cstate="print"/>
          <a:srcRect/>
          <a:stretch>
            <a:fillRect/>
          </a:stretch>
        </p:blipFill>
        <p:spPr bwMode="auto">
          <a:xfrm>
            <a:off x="974725" y="1628775"/>
            <a:ext cx="8347075" cy="446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txBox="1">
            <a:spLocks noChangeArrowheads="1"/>
          </p:cNvSpPr>
          <p:nvPr/>
        </p:nvSpPr>
        <p:spPr bwMode="auto">
          <a:xfrm>
            <a:off x="914400" y="714375"/>
            <a:ext cx="7772400" cy="1143000"/>
          </a:xfrm>
          <a:prstGeom prst="rect">
            <a:avLst/>
          </a:prstGeom>
          <a:noFill/>
          <a:ln w="9525">
            <a:noFill/>
            <a:miter lim="800000"/>
            <a:headEnd/>
            <a:tailEnd/>
          </a:ln>
        </p:spPr>
        <p:txBody>
          <a:bodyPr/>
          <a:lstStyle/>
          <a:p>
            <a:pPr algn="ctr"/>
            <a:r>
              <a:rPr lang="en-GB" sz="3600">
                <a:solidFill>
                  <a:schemeClr val="accent1"/>
                </a:solidFill>
              </a:rPr>
              <a:t>The global recovery started well</a:t>
            </a:r>
            <a:endParaRPr lang="en-US" sz="3600">
              <a:solidFill>
                <a:schemeClr val="accent1"/>
              </a:solidFill>
            </a:endParaRPr>
          </a:p>
        </p:txBody>
      </p:sp>
      <p:pic>
        <p:nvPicPr>
          <p:cNvPr id="9218" name="Picture 6"/>
          <p:cNvPicPr>
            <a:picLocks noChangeAspect="1" noChangeArrowheads="1"/>
          </p:cNvPicPr>
          <p:nvPr/>
        </p:nvPicPr>
        <p:blipFill>
          <a:blip r:embed="rId2" cstate="print"/>
          <a:srcRect/>
          <a:stretch>
            <a:fillRect/>
          </a:stretch>
        </p:blipFill>
        <p:spPr bwMode="auto">
          <a:xfrm>
            <a:off x="900113" y="1628775"/>
            <a:ext cx="7775575" cy="4392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idx="4294967295"/>
          </p:nvPr>
        </p:nvSpPr>
        <p:spPr bwMode="auto">
          <a:xfrm>
            <a:off x="495300" y="274638"/>
            <a:ext cx="8915400" cy="1143000"/>
          </a:xfrm>
          <a:prstGeom prst="rect">
            <a:avLst/>
          </a:prstGeom>
          <a:solidFill>
            <a:srgbClr val="FFFFFF"/>
          </a:solidFill>
          <a:ln>
            <a:solidFill>
              <a:srgbClr val="000000"/>
            </a:solidFill>
            <a:miter lim="800000"/>
            <a:headEnd/>
            <a:tailEnd/>
          </a:ln>
        </p:spPr>
        <p:txBody>
          <a:bodyPr/>
          <a:lstStyle/>
          <a:p>
            <a:r>
              <a:rPr lang="en-GB" smtClean="0">
                <a:solidFill>
                  <a:schemeClr val="accent1"/>
                </a:solidFill>
              </a:rPr>
              <a:t>Can anything stop their rise?</a:t>
            </a:r>
            <a:endParaRPr lang="en-US" smtClean="0">
              <a:solidFill>
                <a:schemeClr val="accent1"/>
              </a:solidFill>
            </a:endParaRPr>
          </a:p>
        </p:txBody>
      </p:sp>
      <p:sp>
        <p:nvSpPr>
          <p:cNvPr id="47106" name="Rectangle 3"/>
          <p:cNvSpPr>
            <a:spLocks noGrp="1" noChangeArrowheads="1" noTextEdit="1"/>
          </p:cNvSpPr>
          <p:nvPr>
            <p:ph type="chart" idx="4294967295"/>
          </p:nvPr>
        </p:nvSpPr>
        <p:spPr bwMode="auto">
          <a:xfrm>
            <a:off x="495300" y="1600200"/>
            <a:ext cx="8915400" cy="4525963"/>
          </a:xfrm>
          <a:prstGeom prst="rect">
            <a:avLst/>
          </a:prstGeom>
          <a:solidFill>
            <a:srgbClr val="FFFFFF"/>
          </a:solidFill>
          <a:ln>
            <a:solidFill>
              <a:srgbClr val="000000"/>
            </a:solidFill>
            <a:miter lim="800000"/>
            <a:headEnd/>
            <a:tailEnd/>
          </a:ln>
        </p:spPr>
      </p:sp>
      <p:pic>
        <p:nvPicPr>
          <p:cNvPr id="47107" name="Picture 4"/>
          <p:cNvPicPr>
            <a:picLocks noChangeAspect="1" noChangeArrowheads="1"/>
          </p:cNvPicPr>
          <p:nvPr/>
        </p:nvPicPr>
        <p:blipFill>
          <a:blip r:embed="rId2" cstate="print"/>
          <a:srcRect/>
          <a:stretch>
            <a:fillRect/>
          </a:stretch>
        </p:blipFill>
        <p:spPr bwMode="auto">
          <a:xfrm>
            <a:off x="974725" y="1628775"/>
            <a:ext cx="8423275" cy="446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4"/>
          <p:cNvSpPr>
            <a:spLocks noGrp="1" noChangeArrowheads="1"/>
          </p:cNvSpPr>
          <p:nvPr>
            <p:ph type="title" idx="4294967295"/>
          </p:nvPr>
        </p:nvSpPr>
        <p:spPr bwMode="auto">
          <a:xfrm>
            <a:off x="495300" y="274638"/>
            <a:ext cx="8915400" cy="1143000"/>
          </a:xfrm>
          <a:prstGeom prst="rect">
            <a:avLst/>
          </a:prstGeom>
          <a:noFill/>
          <a:ln>
            <a:miter lim="800000"/>
            <a:headEnd/>
            <a:tailEnd/>
          </a:ln>
        </p:spPr>
        <p:txBody>
          <a:bodyPr/>
          <a:lstStyle/>
          <a:p>
            <a:r>
              <a:rPr lang="en-GB" sz="4000" smtClean="0">
                <a:solidFill>
                  <a:schemeClr val="accent1"/>
                </a:solidFill>
              </a:rPr>
              <a:t>BRICs’ firms start to show their power</a:t>
            </a:r>
            <a:endParaRPr lang="en-US" sz="4000" smtClean="0">
              <a:solidFill>
                <a:schemeClr val="accent1"/>
              </a:solidFill>
            </a:endParaRPr>
          </a:p>
        </p:txBody>
      </p:sp>
      <p:sp>
        <p:nvSpPr>
          <p:cNvPr id="48130" name="Rectangle 5"/>
          <p:cNvSpPr>
            <a:spLocks noGrp="1" noChangeArrowheads="1"/>
          </p:cNvSpPr>
          <p:nvPr>
            <p:ph type="chart" idx="4294967295"/>
          </p:nvPr>
        </p:nvSpPr>
        <p:spPr bwMode="auto">
          <a:xfrm>
            <a:off x="495300" y="1600200"/>
            <a:ext cx="8915400" cy="4525963"/>
          </a:xfrm>
          <a:prstGeom prst="rect">
            <a:avLst/>
          </a:prstGeom>
          <a:noFill/>
          <a:ln>
            <a:miter lim="800000"/>
            <a:headEnd/>
            <a:tailEnd/>
          </a:ln>
        </p:spPr>
      </p:sp>
      <p:pic>
        <p:nvPicPr>
          <p:cNvPr id="48131" name="Picture 6"/>
          <p:cNvPicPr>
            <a:picLocks noChangeAspect="1" noChangeArrowheads="1"/>
          </p:cNvPicPr>
          <p:nvPr/>
        </p:nvPicPr>
        <p:blipFill>
          <a:blip r:embed="rId2" cstate="print"/>
          <a:srcRect/>
          <a:stretch>
            <a:fillRect/>
          </a:stretch>
        </p:blipFill>
        <p:spPr bwMode="auto">
          <a:xfrm>
            <a:off x="2655888" y="1152525"/>
            <a:ext cx="4578350" cy="4956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idx="4294967295"/>
          </p:nvPr>
        </p:nvSpPr>
        <p:spPr bwMode="auto">
          <a:xfrm>
            <a:off x="495300" y="274638"/>
            <a:ext cx="8915400" cy="1143000"/>
          </a:xfrm>
          <a:prstGeom prst="rect">
            <a:avLst/>
          </a:prstGeom>
          <a:solidFill>
            <a:srgbClr val="FFFFFF"/>
          </a:solidFill>
          <a:ln>
            <a:solidFill>
              <a:srgbClr val="000000"/>
            </a:solidFill>
            <a:miter lim="800000"/>
            <a:headEnd/>
            <a:tailEnd/>
          </a:ln>
        </p:spPr>
        <p:txBody>
          <a:bodyPr/>
          <a:lstStyle/>
          <a:p>
            <a:r>
              <a:rPr lang="en-GB" sz="5100" smtClean="0">
                <a:solidFill>
                  <a:schemeClr val="accent1"/>
                </a:solidFill>
              </a:rPr>
              <a:t>Back to the future</a:t>
            </a:r>
            <a:endParaRPr lang="en-US" sz="5100" smtClean="0">
              <a:solidFill>
                <a:schemeClr val="accent1"/>
              </a:solidFill>
            </a:endParaRPr>
          </a:p>
        </p:txBody>
      </p:sp>
      <p:sp>
        <p:nvSpPr>
          <p:cNvPr id="49154" name="Rectangle 3"/>
          <p:cNvSpPr>
            <a:spLocks noGrp="1" noChangeArrowheads="1" noTextEdit="1"/>
          </p:cNvSpPr>
          <p:nvPr>
            <p:ph type="chart" idx="4294967295"/>
          </p:nvPr>
        </p:nvSpPr>
        <p:spPr bwMode="auto">
          <a:xfrm>
            <a:off x="495300" y="1600200"/>
            <a:ext cx="8915400" cy="4525963"/>
          </a:xfrm>
          <a:prstGeom prst="rect">
            <a:avLst/>
          </a:prstGeom>
          <a:solidFill>
            <a:srgbClr val="FFFFFF"/>
          </a:solidFill>
          <a:ln>
            <a:solidFill>
              <a:srgbClr val="000000"/>
            </a:solidFill>
            <a:miter lim="800000"/>
            <a:headEnd/>
            <a:tailEnd/>
          </a:ln>
        </p:spPr>
      </p:sp>
      <p:pic>
        <p:nvPicPr>
          <p:cNvPr id="49155" name="Picture 4"/>
          <p:cNvPicPr>
            <a:picLocks noChangeAspect="1" noChangeArrowheads="1"/>
          </p:cNvPicPr>
          <p:nvPr/>
        </p:nvPicPr>
        <p:blipFill>
          <a:blip r:embed="rId2" cstate="print"/>
          <a:srcRect/>
          <a:stretch>
            <a:fillRect/>
          </a:stretch>
        </p:blipFill>
        <p:spPr bwMode="auto">
          <a:xfrm>
            <a:off x="895350" y="1614488"/>
            <a:ext cx="8505825" cy="4478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idx="4294967295"/>
          </p:nvPr>
        </p:nvSpPr>
        <p:spPr bwMode="auto">
          <a:xfrm>
            <a:off x="495300" y="274638"/>
            <a:ext cx="8915400" cy="1143000"/>
          </a:xfrm>
          <a:prstGeom prst="rect">
            <a:avLst/>
          </a:prstGeom>
          <a:solidFill>
            <a:srgbClr val="FFFFFF"/>
          </a:solidFill>
          <a:ln>
            <a:solidFill>
              <a:srgbClr val="000000"/>
            </a:solidFill>
            <a:miter lim="800000"/>
            <a:headEnd/>
            <a:tailEnd/>
          </a:ln>
        </p:spPr>
        <p:txBody>
          <a:bodyPr/>
          <a:lstStyle/>
          <a:p>
            <a:r>
              <a:rPr lang="en-GB" smtClean="0">
                <a:solidFill>
                  <a:schemeClr val="accent1"/>
                </a:solidFill>
              </a:rPr>
              <a:t>But how quickly will it happen?</a:t>
            </a:r>
            <a:endParaRPr lang="en-US" smtClean="0">
              <a:solidFill>
                <a:schemeClr val="accent1"/>
              </a:solidFill>
            </a:endParaRPr>
          </a:p>
        </p:txBody>
      </p:sp>
      <p:sp>
        <p:nvSpPr>
          <p:cNvPr id="50178" name="Rectangle 3"/>
          <p:cNvSpPr>
            <a:spLocks noGrp="1" noChangeArrowheads="1" noTextEdit="1"/>
          </p:cNvSpPr>
          <p:nvPr>
            <p:ph type="chart" idx="4294967295"/>
          </p:nvPr>
        </p:nvSpPr>
        <p:spPr bwMode="auto">
          <a:xfrm>
            <a:off x="495300" y="1600200"/>
            <a:ext cx="8915400" cy="4525963"/>
          </a:xfrm>
          <a:prstGeom prst="rect">
            <a:avLst/>
          </a:prstGeom>
          <a:solidFill>
            <a:srgbClr val="FFFFFF"/>
          </a:solidFill>
          <a:ln>
            <a:solidFill>
              <a:srgbClr val="000000"/>
            </a:solidFill>
            <a:miter lim="800000"/>
            <a:headEnd/>
            <a:tailEnd/>
          </a:ln>
        </p:spPr>
      </p:sp>
      <p:pic>
        <p:nvPicPr>
          <p:cNvPr id="50179" name="Picture 4"/>
          <p:cNvPicPr>
            <a:picLocks noChangeAspect="1" noChangeArrowheads="1"/>
          </p:cNvPicPr>
          <p:nvPr/>
        </p:nvPicPr>
        <p:blipFill>
          <a:blip r:embed="rId2" cstate="print"/>
          <a:srcRect/>
          <a:stretch>
            <a:fillRect/>
          </a:stretch>
        </p:blipFill>
        <p:spPr bwMode="auto">
          <a:xfrm>
            <a:off x="819150" y="1557338"/>
            <a:ext cx="8602663" cy="4535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idx="4294967295"/>
          </p:nvPr>
        </p:nvSpPr>
        <p:spPr bwMode="auto">
          <a:xfrm>
            <a:off x="495300" y="274638"/>
            <a:ext cx="8915400" cy="1143000"/>
          </a:xfrm>
          <a:prstGeom prst="rect">
            <a:avLst/>
          </a:prstGeom>
          <a:solidFill>
            <a:srgbClr val="FFFFFF"/>
          </a:solidFill>
          <a:ln>
            <a:solidFill>
              <a:srgbClr val="000000"/>
            </a:solidFill>
            <a:miter lim="800000"/>
            <a:headEnd/>
            <a:tailEnd/>
          </a:ln>
        </p:spPr>
        <p:txBody>
          <a:bodyPr/>
          <a:lstStyle/>
          <a:p>
            <a:r>
              <a:rPr lang="en-GB" smtClean="0">
                <a:solidFill>
                  <a:schemeClr val="accent1"/>
                </a:solidFill>
              </a:rPr>
              <a:t>Driving the rest of the world</a:t>
            </a:r>
            <a:endParaRPr lang="en-US" smtClean="0">
              <a:solidFill>
                <a:schemeClr val="accent1"/>
              </a:solidFill>
            </a:endParaRPr>
          </a:p>
        </p:txBody>
      </p:sp>
      <p:sp>
        <p:nvSpPr>
          <p:cNvPr id="51202" name="Rectangle 3"/>
          <p:cNvSpPr>
            <a:spLocks noGrp="1" noChangeArrowheads="1"/>
          </p:cNvSpPr>
          <p:nvPr>
            <p:ph type="body" idx="4294967295"/>
          </p:nvPr>
        </p:nvSpPr>
        <p:spPr bwMode="auto">
          <a:xfrm>
            <a:off x="495300" y="1600200"/>
            <a:ext cx="8915400" cy="4525963"/>
          </a:xfrm>
          <a:prstGeom prst="rect">
            <a:avLst/>
          </a:prstGeom>
          <a:solidFill>
            <a:srgbClr val="FFFFFF"/>
          </a:solidFill>
          <a:ln>
            <a:solidFill>
              <a:srgbClr val="000000"/>
            </a:solidFill>
            <a:miter lim="800000"/>
            <a:headEnd/>
            <a:tailEnd/>
          </a:ln>
        </p:spPr>
        <p:txBody>
          <a:bodyPr/>
          <a:lstStyle/>
          <a:p>
            <a:pPr>
              <a:buFont typeface="Arial" charset="0"/>
              <a:buNone/>
            </a:pPr>
            <a:r>
              <a:rPr lang="en-US" smtClean="0"/>
              <a:t>   </a:t>
            </a:r>
            <a:r>
              <a:rPr lang="en-US" sz="4000" smtClean="0"/>
              <a:t>‘China and India, with large, increasingly urban populations, are both in the midst of their own ‘industrial revolutions’, igniting the Brazilian and Russian economies in a demand-and-supply cycle.’ </a:t>
            </a:r>
            <a:r>
              <a:rPr lang="en-US" sz="4000" b="1" smtClean="0"/>
              <a:t>Goldman Sachs</a:t>
            </a:r>
            <a:endParaRPr lang="en-US" sz="400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idx="4294967295"/>
          </p:nvPr>
        </p:nvSpPr>
        <p:spPr bwMode="auto">
          <a:xfrm>
            <a:off x="495300" y="274638"/>
            <a:ext cx="8915400" cy="1143000"/>
          </a:xfrm>
          <a:prstGeom prst="rect">
            <a:avLst/>
          </a:prstGeom>
          <a:solidFill>
            <a:srgbClr val="FFFFFF"/>
          </a:solidFill>
          <a:ln>
            <a:solidFill>
              <a:srgbClr val="000000"/>
            </a:solidFill>
            <a:miter lim="800000"/>
            <a:headEnd/>
            <a:tailEnd/>
          </a:ln>
        </p:spPr>
        <p:txBody>
          <a:bodyPr/>
          <a:lstStyle/>
          <a:p>
            <a:r>
              <a:rPr lang="en-GB" smtClean="0">
                <a:solidFill>
                  <a:schemeClr val="accent1"/>
                </a:solidFill>
              </a:rPr>
              <a:t>China reformed earlier</a:t>
            </a:r>
            <a:endParaRPr lang="en-US" smtClean="0">
              <a:solidFill>
                <a:schemeClr val="accent1"/>
              </a:solidFill>
            </a:endParaRPr>
          </a:p>
        </p:txBody>
      </p:sp>
      <p:pic>
        <p:nvPicPr>
          <p:cNvPr id="52226" name="Picture 3"/>
          <p:cNvPicPr>
            <a:picLocks noGrp="1" noChangeAspect="1" noChangeArrowheads="1"/>
          </p:cNvPicPr>
          <p:nvPr>
            <p:ph idx="4294967295"/>
          </p:nvPr>
        </p:nvPicPr>
        <p:blipFill>
          <a:blip r:embed="rId2" cstate="print"/>
          <a:srcRect/>
          <a:stretch>
            <a:fillRect/>
          </a:stretch>
        </p:blipFill>
        <p:spPr bwMode="auto">
          <a:xfrm>
            <a:off x="974725" y="1600200"/>
            <a:ext cx="8423275" cy="4530725"/>
          </a:xfrm>
          <a:prstGeom prst="rect">
            <a:avLst/>
          </a:prstGeom>
          <a:noFill/>
          <a:ln>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2"/>
          <p:cNvSpPr>
            <a:spLocks noGrp="1" noChangeArrowheads="1"/>
          </p:cNvSpPr>
          <p:nvPr>
            <p:ph type="title" idx="4294967295"/>
          </p:nvPr>
        </p:nvSpPr>
        <p:spPr bwMode="auto">
          <a:xfrm>
            <a:off x="495300" y="274638"/>
            <a:ext cx="8915400" cy="1143000"/>
          </a:xfrm>
          <a:prstGeom prst="rect">
            <a:avLst/>
          </a:prstGeom>
          <a:solidFill>
            <a:srgbClr val="FFFFFF"/>
          </a:solidFill>
          <a:ln>
            <a:solidFill>
              <a:srgbClr val="000000"/>
            </a:solidFill>
            <a:miter lim="800000"/>
            <a:headEnd/>
            <a:tailEnd/>
          </a:ln>
        </p:spPr>
        <p:txBody>
          <a:bodyPr/>
          <a:lstStyle/>
          <a:p>
            <a:r>
              <a:rPr lang="en-GB" sz="4000" smtClean="0">
                <a:solidFill>
                  <a:schemeClr val="accent1"/>
                </a:solidFill>
              </a:rPr>
              <a:t>And barely missed a beat in the crisis</a:t>
            </a:r>
            <a:endParaRPr lang="en-US" sz="4000" smtClean="0">
              <a:solidFill>
                <a:schemeClr val="accent1"/>
              </a:solidFill>
            </a:endParaRPr>
          </a:p>
        </p:txBody>
      </p:sp>
      <p:graphicFrame>
        <p:nvGraphicFramePr>
          <p:cNvPr id="73731" name="Object 3"/>
          <p:cNvGraphicFramePr>
            <a:graphicFrameLocks noChangeAspect="1"/>
          </p:cNvGraphicFramePr>
          <p:nvPr>
            <p:ph sz="half" idx="4294967295"/>
          </p:nvPr>
        </p:nvGraphicFramePr>
        <p:xfrm>
          <a:off x="819150" y="1773238"/>
          <a:ext cx="8591550" cy="4392612"/>
        </p:xfrm>
        <a:graphic>
          <a:graphicData uri="http://schemas.openxmlformats.org/presentationml/2006/ole">
            <p:oleObj spid="_x0000_s73731" name="Bitmap Image" r:id="rId3" imgW="6268325" imgH="2924583" progId="PBrush">
              <p:embed/>
            </p:oleObj>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idx="4294967295"/>
          </p:nvPr>
        </p:nvSpPr>
        <p:spPr bwMode="auto">
          <a:xfrm>
            <a:off x="495300" y="274638"/>
            <a:ext cx="8915400" cy="1143000"/>
          </a:xfrm>
          <a:prstGeom prst="rect">
            <a:avLst/>
          </a:prstGeom>
          <a:solidFill>
            <a:srgbClr val="FFFFFF"/>
          </a:solidFill>
          <a:ln>
            <a:solidFill>
              <a:srgbClr val="000000"/>
            </a:solidFill>
            <a:miter lim="800000"/>
            <a:headEnd/>
            <a:tailEnd/>
          </a:ln>
        </p:spPr>
        <p:txBody>
          <a:bodyPr/>
          <a:lstStyle/>
          <a:p>
            <a:r>
              <a:rPr lang="en-GB" smtClean="0">
                <a:solidFill>
                  <a:schemeClr val="accent1"/>
                </a:solidFill>
              </a:rPr>
              <a:t>India’s demographic advantage</a:t>
            </a:r>
            <a:endParaRPr lang="en-US" smtClean="0">
              <a:solidFill>
                <a:schemeClr val="accent1"/>
              </a:solidFill>
            </a:endParaRPr>
          </a:p>
        </p:txBody>
      </p:sp>
      <p:sp>
        <p:nvSpPr>
          <p:cNvPr id="74754" name="Rectangle 3"/>
          <p:cNvSpPr>
            <a:spLocks noGrp="1" noChangeArrowheads="1" noTextEdit="1"/>
          </p:cNvSpPr>
          <p:nvPr>
            <p:ph type="chart" idx="4294967295"/>
          </p:nvPr>
        </p:nvSpPr>
        <p:spPr bwMode="auto">
          <a:xfrm>
            <a:off x="495300" y="1600200"/>
            <a:ext cx="8915400" cy="4525963"/>
          </a:xfrm>
          <a:prstGeom prst="rect">
            <a:avLst/>
          </a:prstGeom>
          <a:solidFill>
            <a:srgbClr val="FFFFFF"/>
          </a:solidFill>
          <a:ln>
            <a:solidFill>
              <a:srgbClr val="000000"/>
            </a:solidFill>
            <a:miter lim="800000"/>
            <a:headEnd/>
            <a:tailEnd/>
          </a:ln>
        </p:spPr>
      </p:sp>
      <p:pic>
        <p:nvPicPr>
          <p:cNvPr id="74755" name="Picture 4"/>
          <p:cNvPicPr>
            <a:picLocks noChangeAspect="1" noChangeArrowheads="1"/>
          </p:cNvPicPr>
          <p:nvPr/>
        </p:nvPicPr>
        <p:blipFill>
          <a:blip r:embed="rId2" cstate="print"/>
          <a:srcRect/>
          <a:stretch>
            <a:fillRect/>
          </a:stretch>
        </p:blipFill>
        <p:spPr bwMode="auto">
          <a:xfrm>
            <a:off x="974725" y="1628775"/>
            <a:ext cx="8423275" cy="446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idx="4294967295"/>
          </p:nvPr>
        </p:nvSpPr>
        <p:spPr bwMode="auto">
          <a:xfrm>
            <a:off x="495300" y="274638"/>
            <a:ext cx="8915400" cy="1143000"/>
          </a:xfrm>
          <a:prstGeom prst="rect">
            <a:avLst/>
          </a:prstGeom>
          <a:solidFill>
            <a:srgbClr val="FFFFFF"/>
          </a:solidFill>
          <a:ln>
            <a:solidFill>
              <a:srgbClr val="000000"/>
            </a:solidFill>
            <a:miter lim="800000"/>
            <a:headEnd/>
            <a:tailEnd/>
          </a:ln>
        </p:spPr>
        <p:txBody>
          <a:bodyPr/>
          <a:lstStyle/>
          <a:p>
            <a:r>
              <a:rPr lang="en-GB" sz="4000" smtClean="0">
                <a:solidFill>
                  <a:schemeClr val="accent1"/>
                </a:solidFill>
                <a:latin typeface="Tahoma" charset="0"/>
              </a:rPr>
              <a:t>Where the growth will come from</a:t>
            </a:r>
            <a:endParaRPr lang="en-US" sz="4000" smtClean="0">
              <a:solidFill>
                <a:schemeClr val="accent1"/>
              </a:solidFill>
              <a:latin typeface="Tahoma" charset="0"/>
            </a:endParaRPr>
          </a:p>
        </p:txBody>
      </p:sp>
      <p:sp>
        <p:nvSpPr>
          <p:cNvPr id="75778" name="Rectangle 3"/>
          <p:cNvSpPr>
            <a:spLocks noGrp="1" noChangeArrowheads="1" noTextEdit="1"/>
          </p:cNvSpPr>
          <p:nvPr>
            <p:ph type="chart" idx="4294967295"/>
          </p:nvPr>
        </p:nvSpPr>
        <p:spPr bwMode="auto">
          <a:xfrm>
            <a:off x="495300" y="1600200"/>
            <a:ext cx="8915400" cy="4525963"/>
          </a:xfrm>
          <a:prstGeom prst="rect">
            <a:avLst/>
          </a:prstGeom>
          <a:solidFill>
            <a:srgbClr val="FFFFFF"/>
          </a:solidFill>
          <a:ln>
            <a:solidFill>
              <a:srgbClr val="000000"/>
            </a:solidFill>
            <a:miter lim="800000"/>
            <a:headEnd/>
            <a:tailEnd/>
          </a:ln>
        </p:spPr>
      </p:sp>
      <p:pic>
        <p:nvPicPr>
          <p:cNvPr id="75779" name="Picture 4"/>
          <p:cNvPicPr>
            <a:picLocks noChangeAspect="1" noChangeArrowheads="1"/>
          </p:cNvPicPr>
          <p:nvPr/>
        </p:nvPicPr>
        <p:blipFill>
          <a:blip r:embed="rId2" cstate="print"/>
          <a:srcRect/>
          <a:stretch>
            <a:fillRect/>
          </a:stretch>
        </p:blipFill>
        <p:spPr bwMode="auto">
          <a:xfrm>
            <a:off x="741363" y="1557338"/>
            <a:ext cx="8656637" cy="4535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4"/>
          <p:cNvSpPr>
            <a:spLocks noGrp="1" noChangeArrowheads="1"/>
          </p:cNvSpPr>
          <p:nvPr>
            <p:ph type="title" idx="4294967295"/>
          </p:nvPr>
        </p:nvSpPr>
        <p:spPr bwMode="auto">
          <a:xfrm>
            <a:off x="495300" y="274638"/>
            <a:ext cx="8915400" cy="1143000"/>
          </a:xfrm>
          <a:prstGeom prst="rect">
            <a:avLst/>
          </a:prstGeom>
          <a:noFill/>
          <a:ln>
            <a:miter lim="800000"/>
            <a:headEnd/>
            <a:tailEnd/>
          </a:ln>
        </p:spPr>
        <p:txBody>
          <a:bodyPr/>
          <a:lstStyle/>
          <a:p>
            <a:r>
              <a:rPr lang="en-GB" sz="4800" smtClean="0">
                <a:solidFill>
                  <a:schemeClr val="accent1"/>
                </a:solidFill>
              </a:rPr>
              <a:t>Mainly but not just Asia</a:t>
            </a:r>
            <a:endParaRPr lang="en-US" sz="4800" smtClean="0">
              <a:solidFill>
                <a:schemeClr val="accent1"/>
              </a:solidFill>
            </a:endParaRPr>
          </a:p>
        </p:txBody>
      </p:sp>
      <p:sp>
        <p:nvSpPr>
          <p:cNvPr id="76802" name="Rectangle 5"/>
          <p:cNvSpPr>
            <a:spLocks noGrp="1" noChangeArrowheads="1"/>
          </p:cNvSpPr>
          <p:nvPr>
            <p:ph type="chart" idx="4294967295"/>
          </p:nvPr>
        </p:nvSpPr>
        <p:spPr bwMode="auto">
          <a:xfrm>
            <a:off x="495300" y="1600200"/>
            <a:ext cx="8915400" cy="4525963"/>
          </a:xfrm>
          <a:prstGeom prst="rect">
            <a:avLst/>
          </a:prstGeom>
          <a:noFill/>
          <a:ln>
            <a:miter lim="800000"/>
            <a:headEnd/>
            <a:tailEnd/>
          </a:ln>
        </p:spPr>
      </p:sp>
      <p:pic>
        <p:nvPicPr>
          <p:cNvPr id="76803" name="Picture 6"/>
          <p:cNvPicPr>
            <a:picLocks noChangeAspect="1" noChangeArrowheads="1"/>
          </p:cNvPicPr>
          <p:nvPr/>
        </p:nvPicPr>
        <p:blipFill>
          <a:blip r:embed="rId2" cstate="print"/>
          <a:srcRect/>
          <a:stretch>
            <a:fillRect/>
          </a:stretch>
        </p:blipFill>
        <p:spPr bwMode="auto">
          <a:xfrm>
            <a:off x="2703513" y="1135063"/>
            <a:ext cx="4452937" cy="499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a:xfrm>
            <a:off x="914400" y="809625"/>
            <a:ext cx="7772400" cy="1143000"/>
          </a:xfrm>
          <a:prstGeom prst="rect">
            <a:avLst/>
          </a:prstGeom>
        </p:spPr>
        <p:txBody>
          <a:bodyPr/>
          <a:lstStyle/>
          <a:p>
            <a:pPr algn="ctr" fontAlgn="auto">
              <a:spcAft>
                <a:spcPts val="0"/>
              </a:spcAft>
              <a:defRPr/>
            </a:pPr>
            <a:r>
              <a:rPr lang="en-GB" sz="3600" dirty="0">
                <a:solidFill>
                  <a:schemeClr val="accent1"/>
                </a:solidFill>
                <a:latin typeface="+mn-lt"/>
                <a:ea typeface="+mj-ea"/>
                <a:cs typeface="+mj-cs"/>
              </a:rPr>
              <a:t>Driven by emerging economies</a:t>
            </a:r>
            <a:endParaRPr lang="en-US" sz="3600" dirty="0">
              <a:solidFill>
                <a:schemeClr val="accent1"/>
              </a:solidFill>
              <a:latin typeface="+mn-lt"/>
              <a:ea typeface="+mj-ea"/>
              <a:cs typeface="+mj-cs"/>
            </a:endParaRPr>
          </a:p>
        </p:txBody>
      </p:sp>
      <p:pic>
        <p:nvPicPr>
          <p:cNvPr id="10242" name="Picture 6"/>
          <p:cNvPicPr>
            <a:picLocks noChangeAspect="1" noChangeArrowheads="1"/>
          </p:cNvPicPr>
          <p:nvPr/>
        </p:nvPicPr>
        <p:blipFill>
          <a:blip r:embed="rId2" cstate="print"/>
          <a:srcRect/>
          <a:stretch>
            <a:fillRect/>
          </a:stretch>
        </p:blipFill>
        <p:spPr bwMode="auto">
          <a:xfrm>
            <a:off x="941388" y="1720850"/>
            <a:ext cx="7615237" cy="437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idx="4294967295"/>
          </p:nvPr>
        </p:nvSpPr>
        <p:spPr bwMode="auto">
          <a:xfrm>
            <a:off x="495300" y="274638"/>
            <a:ext cx="8915400" cy="1143000"/>
          </a:xfrm>
          <a:prstGeom prst="rect">
            <a:avLst/>
          </a:prstGeom>
          <a:solidFill>
            <a:srgbClr val="FFFFFF"/>
          </a:solidFill>
          <a:ln>
            <a:solidFill>
              <a:srgbClr val="000000"/>
            </a:solidFill>
            <a:miter lim="800000"/>
            <a:headEnd/>
            <a:tailEnd/>
          </a:ln>
        </p:spPr>
        <p:txBody>
          <a:bodyPr/>
          <a:lstStyle/>
          <a:p>
            <a:r>
              <a:rPr lang="en-GB" smtClean="0">
                <a:solidFill>
                  <a:schemeClr val="accent1"/>
                </a:solidFill>
              </a:rPr>
              <a:t>Closing the per capita gap</a:t>
            </a:r>
            <a:endParaRPr lang="en-US" smtClean="0">
              <a:solidFill>
                <a:schemeClr val="accent1"/>
              </a:solidFill>
            </a:endParaRPr>
          </a:p>
        </p:txBody>
      </p:sp>
      <p:sp>
        <p:nvSpPr>
          <p:cNvPr id="77826" name="Rectangle 3"/>
          <p:cNvSpPr>
            <a:spLocks noGrp="1" noChangeArrowheads="1" noTextEdit="1"/>
          </p:cNvSpPr>
          <p:nvPr>
            <p:ph type="chart" idx="4294967295"/>
          </p:nvPr>
        </p:nvSpPr>
        <p:spPr bwMode="auto">
          <a:xfrm>
            <a:off x="495300" y="1600200"/>
            <a:ext cx="8915400" cy="4525963"/>
          </a:xfrm>
          <a:prstGeom prst="rect">
            <a:avLst/>
          </a:prstGeom>
          <a:solidFill>
            <a:srgbClr val="FFFFFF"/>
          </a:solidFill>
          <a:ln>
            <a:solidFill>
              <a:srgbClr val="000000"/>
            </a:solidFill>
            <a:miter lim="800000"/>
            <a:headEnd/>
            <a:tailEnd/>
          </a:ln>
        </p:spPr>
      </p:sp>
      <p:pic>
        <p:nvPicPr>
          <p:cNvPr id="77827" name="Picture 4"/>
          <p:cNvPicPr>
            <a:picLocks noChangeAspect="1" noChangeArrowheads="1"/>
          </p:cNvPicPr>
          <p:nvPr/>
        </p:nvPicPr>
        <p:blipFill>
          <a:blip r:embed="rId2" cstate="print"/>
          <a:srcRect/>
          <a:stretch>
            <a:fillRect/>
          </a:stretch>
        </p:blipFill>
        <p:spPr bwMode="auto">
          <a:xfrm>
            <a:off x="741363" y="1484313"/>
            <a:ext cx="8656637"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idx="4294967295"/>
          </p:nvPr>
        </p:nvSpPr>
        <p:spPr bwMode="auto">
          <a:xfrm>
            <a:off x="495300" y="274638"/>
            <a:ext cx="8915400" cy="1143000"/>
          </a:xfrm>
          <a:prstGeom prst="rect">
            <a:avLst/>
          </a:prstGeom>
          <a:solidFill>
            <a:srgbClr val="FFFFFF"/>
          </a:solidFill>
          <a:ln>
            <a:solidFill>
              <a:srgbClr val="000000"/>
            </a:solidFill>
            <a:miter lim="800000"/>
            <a:headEnd/>
            <a:tailEnd/>
          </a:ln>
        </p:spPr>
        <p:txBody>
          <a:bodyPr/>
          <a:lstStyle/>
          <a:p>
            <a:r>
              <a:rPr lang="en-GB" smtClean="0">
                <a:solidFill>
                  <a:schemeClr val="accent1"/>
                </a:solidFill>
              </a:rPr>
              <a:t>A rising Asian middle class</a:t>
            </a:r>
            <a:endParaRPr lang="en-US" smtClean="0">
              <a:solidFill>
                <a:schemeClr val="accent1"/>
              </a:solidFill>
            </a:endParaRPr>
          </a:p>
        </p:txBody>
      </p:sp>
      <p:sp>
        <p:nvSpPr>
          <p:cNvPr id="78850" name="Rectangle 3"/>
          <p:cNvSpPr>
            <a:spLocks noGrp="1" noChangeArrowheads="1" noTextEdit="1"/>
          </p:cNvSpPr>
          <p:nvPr>
            <p:ph type="chart" idx="4294967295"/>
          </p:nvPr>
        </p:nvSpPr>
        <p:spPr bwMode="auto">
          <a:xfrm>
            <a:off x="495300" y="1600200"/>
            <a:ext cx="8915400" cy="4525963"/>
          </a:xfrm>
          <a:prstGeom prst="rect">
            <a:avLst/>
          </a:prstGeom>
          <a:solidFill>
            <a:srgbClr val="FFFFFF"/>
          </a:solidFill>
          <a:ln>
            <a:solidFill>
              <a:srgbClr val="000000"/>
            </a:solidFill>
            <a:miter lim="800000"/>
            <a:headEnd/>
            <a:tailEnd/>
          </a:ln>
        </p:spPr>
      </p:sp>
      <p:pic>
        <p:nvPicPr>
          <p:cNvPr id="78851" name="Picture 4"/>
          <p:cNvPicPr>
            <a:picLocks noChangeAspect="1" noChangeArrowheads="1"/>
          </p:cNvPicPr>
          <p:nvPr/>
        </p:nvPicPr>
        <p:blipFill>
          <a:blip r:embed="rId2" cstate="print"/>
          <a:srcRect/>
          <a:stretch>
            <a:fillRect/>
          </a:stretch>
        </p:blipFill>
        <p:spPr bwMode="auto">
          <a:xfrm>
            <a:off x="974725" y="1628775"/>
            <a:ext cx="8347075" cy="4608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idx="4294967295"/>
          </p:nvPr>
        </p:nvSpPr>
        <p:spPr bwMode="auto">
          <a:xfrm>
            <a:off x="495300" y="274638"/>
            <a:ext cx="8915400" cy="1143000"/>
          </a:xfrm>
          <a:prstGeom prst="rect">
            <a:avLst/>
          </a:prstGeom>
          <a:solidFill>
            <a:srgbClr val="FFFFFF"/>
          </a:solidFill>
          <a:ln>
            <a:solidFill>
              <a:srgbClr val="000000"/>
            </a:solidFill>
            <a:miter lim="800000"/>
            <a:headEnd/>
            <a:tailEnd/>
          </a:ln>
        </p:spPr>
        <p:txBody>
          <a:bodyPr/>
          <a:lstStyle/>
          <a:p>
            <a:r>
              <a:rPr lang="en-GB" smtClean="0">
                <a:solidFill>
                  <a:schemeClr val="accent1"/>
                </a:solidFill>
              </a:rPr>
              <a:t>Closing the innovation gap?</a:t>
            </a:r>
            <a:endParaRPr lang="en-US" smtClean="0">
              <a:solidFill>
                <a:schemeClr val="accent1"/>
              </a:solidFill>
            </a:endParaRPr>
          </a:p>
        </p:txBody>
      </p:sp>
      <p:sp>
        <p:nvSpPr>
          <p:cNvPr id="79874" name="Rectangle 3"/>
          <p:cNvSpPr>
            <a:spLocks noGrp="1" noChangeArrowheads="1" noTextEdit="1"/>
          </p:cNvSpPr>
          <p:nvPr>
            <p:ph type="chart" idx="4294967295"/>
          </p:nvPr>
        </p:nvSpPr>
        <p:spPr bwMode="auto">
          <a:xfrm>
            <a:off x="495300" y="1600200"/>
            <a:ext cx="8915400" cy="4525963"/>
          </a:xfrm>
          <a:prstGeom prst="rect">
            <a:avLst/>
          </a:prstGeom>
          <a:solidFill>
            <a:srgbClr val="FFFFFF"/>
          </a:solidFill>
          <a:ln>
            <a:solidFill>
              <a:srgbClr val="000000"/>
            </a:solidFill>
            <a:miter lim="800000"/>
            <a:headEnd/>
            <a:tailEnd/>
          </a:ln>
        </p:spPr>
      </p:sp>
      <p:pic>
        <p:nvPicPr>
          <p:cNvPr id="79875" name="Picture 4"/>
          <p:cNvPicPr>
            <a:picLocks noChangeAspect="1" noChangeArrowheads="1"/>
          </p:cNvPicPr>
          <p:nvPr/>
        </p:nvPicPr>
        <p:blipFill>
          <a:blip r:embed="rId2" cstate="print"/>
          <a:srcRect/>
          <a:stretch>
            <a:fillRect/>
          </a:stretch>
        </p:blipFill>
        <p:spPr bwMode="auto">
          <a:xfrm>
            <a:off x="819150" y="1700213"/>
            <a:ext cx="8578850" cy="4392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idx="4294967295"/>
          </p:nvPr>
        </p:nvSpPr>
        <p:spPr bwMode="auto">
          <a:xfrm>
            <a:off x="495300" y="274638"/>
            <a:ext cx="8915400" cy="1143000"/>
          </a:xfrm>
          <a:prstGeom prst="rect">
            <a:avLst/>
          </a:prstGeom>
          <a:solidFill>
            <a:srgbClr val="FFFFFF"/>
          </a:solidFill>
          <a:ln>
            <a:solidFill>
              <a:srgbClr val="000000"/>
            </a:solidFill>
            <a:miter lim="800000"/>
            <a:headEnd/>
            <a:tailEnd/>
          </a:ln>
        </p:spPr>
        <p:txBody>
          <a:bodyPr/>
          <a:lstStyle/>
          <a:p>
            <a:r>
              <a:rPr lang="en-GB" smtClean="0">
                <a:solidFill>
                  <a:schemeClr val="accent1"/>
                </a:solidFill>
              </a:rPr>
              <a:t>Accelerating the global shift</a:t>
            </a:r>
            <a:endParaRPr lang="en-US" smtClean="0">
              <a:solidFill>
                <a:schemeClr val="accent1"/>
              </a:solidFill>
            </a:endParaRPr>
          </a:p>
        </p:txBody>
      </p:sp>
      <p:sp>
        <p:nvSpPr>
          <p:cNvPr id="80898" name="Rectangle 3"/>
          <p:cNvSpPr>
            <a:spLocks noGrp="1" noChangeArrowheads="1"/>
          </p:cNvSpPr>
          <p:nvPr>
            <p:ph type="body" idx="4294967295"/>
          </p:nvPr>
        </p:nvSpPr>
        <p:spPr bwMode="auto">
          <a:xfrm>
            <a:off x="495300" y="1600200"/>
            <a:ext cx="8915400" cy="4525963"/>
          </a:xfrm>
          <a:prstGeom prst="rect">
            <a:avLst/>
          </a:prstGeom>
          <a:solidFill>
            <a:srgbClr val="FFFFFF"/>
          </a:solidFill>
          <a:ln>
            <a:solidFill>
              <a:srgbClr val="000000"/>
            </a:solidFill>
            <a:miter lim="800000"/>
            <a:headEnd/>
            <a:tailEnd/>
          </a:ln>
        </p:spPr>
        <p:txBody>
          <a:bodyPr/>
          <a:lstStyle/>
          <a:p>
            <a:r>
              <a:rPr lang="en-GB" sz="2800" smtClean="0"/>
              <a:t>2007: China was expected to overtake Japan’s GDP in 2015, America in the mid-2030s.</a:t>
            </a:r>
          </a:p>
          <a:p>
            <a:r>
              <a:rPr lang="en-GB" sz="2800" smtClean="0"/>
              <a:t>2010: China has already overtaken Japan; will overtake America in the 2020s.</a:t>
            </a:r>
          </a:p>
          <a:p>
            <a:r>
              <a:rPr lang="en-GB" sz="2800" smtClean="0"/>
              <a:t>Global crisis and its aftermath has accelerated the shift by 5-10 years.</a:t>
            </a:r>
          </a:p>
          <a:p>
            <a:r>
              <a:rPr lang="en-GB" sz="2800" smtClean="0"/>
              <a:t>China, India and America will be the world’s big three: only one is flagging.</a:t>
            </a:r>
            <a:endParaRPr lang="en-US" sz="280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4"/>
          <p:cNvSpPr>
            <a:spLocks noGrp="1" noChangeArrowheads="1"/>
          </p:cNvSpPr>
          <p:nvPr>
            <p:ph type="title" idx="4294967295"/>
          </p:nvPr>
        </p:nvSpPr>
        <p:spPr bwMode="auto">
          <a:xfrm>
            <a:off x="495300" y="274638"/>
            <a:ext cx="8915400" cy="1143000"/>
          </a:xfrm>
          <a:prstGeom prst="rect">
            <a:avLst/>
          </a:prstGeom>
          <a:noFill/>
          <a:ln>
            <a:miter lim="800000"/>
            <a:headEnd/>
            <a:tailEnd/>
          </a:ln>
        </p:spPr>
        <p:txBody>
          <a:bodyPr/>
          <a:lstStyle/>
          <a:p>
            <a:r>
              <a:rPr lang="en-GB" sz="3600" smtClean="0">
                <a:solidFill>
                  <a:schemeClr val="accent1"/>
                </a:solidFill>
              </a:rPr>
              <a:t>Agriculture to manufacturing to services</a:t>
            </a:r>
            <a:r>
              <a:rPr lang="en-GB" sz="4000" smtClean="0"/>
              <a:t> </a:t>
            </a:r>
            <a:endParaRPr lang="en-US" sz="4000" smtClean="0"/>
          </a:p>
        </p:txBody>
      </p:sp>
      <p:sp>
        <p:nvSpPr>
          <p:cNvPr id="81922" name="Rectangle 5"/>
          <p:cNvSpPr>
            <a:spLocks noGrp="1" noChangeArrowheads="1"/>
          </p:cNvSpPr>
          <p:nvPr>
            <p:ph type="chart" idx="4294967295"/>
          </p:nvPr>
        </p:nvSpPr>
        <p:spPr bwMode="auto">
          <a:xfrm>
            <a:off x="495300" y="1600200"/>
            <a:ext cx="8915400" cy="4525963"/>
          </a:xfrm>
          <a:prstGeom prst="rect">
            <a:avLst/>
          </a:prstGeom>
          <a:noFill/>
          <a:ln>
            <a:miter lim="800000"/>
            <a:headEnd/>
            <a:tailEnd/>
          </a:ln>
        </p:spPr>
      </p:sp>
      <p:pic>
        <p:nvPicPr>
          <p:cNvPr id="81923" name="Picture 6"/>
          <p:cNvPicPr>
            <a:picLocks noChangeAspect="1" noChangeArrowheads="1"/>
          </p:cNvPicPr>
          <p:nvPr/>
        </p:nvPicPr>
        <p:blipFill>
          <a:blip r:embed="rId2" cstate="print"/>
          <a:srcRect/>
          <a:stretch>
            <a:fillRect/>
          </a:stretch>
        </p:blipFill>
        <p:spPr bwMode="auto">
          <a:xfrm>
            <a:off x="468313" y="1576388"/>
            <a:ext cx="8923337" cy="451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4"/>
          <p:cNvSpPr>
            <a:spLocks noGrp="1" noChangeArrowheads="1"/>
          </p:cNvSpPr>
          <p:nvPr>
            <p:ph type="title" idx="4294967295"/>
          </p:nvPr>
        </p:nvSpPr>
        <p:spPr bwMode="auto">
          <a:xfrm>
            <a:off x="495300" y="274638"/>
            <a:ext cx="8915400" cy="1143000"/>
          </a:xfrm>
          <a:prstGeom prst="rect">
            <a:avLst/>
          </a:prstGeom>
          <a:noFill/>
          <a:ln>
            <a:miter lim="800000"/>
            <a:headEnd/>
            <a:tailEnd/>
          </a:ln>
        </p:spPr>
        <p:txBody>
          <a:bodyPr/>
          <a:lstStyle/>
          <a:p>
            <a:r>
              <a:rPr lang="en-GB" sz="4000" smtClean="0">
                <a:solidFill>
                  <a:schemeClr val="accent1"/>
                </a:solidFill>
              </a:rPr>
              <a:t>Emerging world will shift to services</a:t>
            </a:r>
            <a:endParaRPr lang="en-US" sz="4000" smtClean="0">
              <a:solidFill>
                <a:schemeClr val="accent1"/>
              </a:solidFill>
            </a:endParaRPr>
          </a:p>
        </p:txBody>
      </p:sp>
      <p:sp>
        <p:nvSpPr>
          <p:cNvPr id="82946" name="Rectangle 5"/>
          <p:cNvSpPr>
            <a:spLocks noGrp="1" noChangeArrowheads="1"/>
          </p:cNvSpPr>
          <p:nvPr>
            <p:ph type="chart" idx="4294967295"/>
          </p:nvPr>
        </p:nvSpPr>
        <p:spPr bwMode="auto">
          <a:xfrm>
            <a:off x="495300" y="1600200"/>
            <a:ext cx="8915400" cy="4525963"/>
          </a:xfrm>
          <a:prstGeom prst="rect">
            <a:avLst/>
          </a:prstGeom>
          <a:noFill/>
          <a:ln>
            <a:miter lim="800000"/>
            <a:headEnd/>
            <a:tailEnd/>
          </a:ln>
        </p:spPr>
      </p:sp>
      <p:pic>
        <p:nvPicPr>
          <p:cNvPr id="82947" name="Picture 6"/>
          <p:cNvPicPr>
            <a:picLocks noChangeAspect="1" noChangeArrowheads="1"/>
          </p:cNvPicPr>
          <p:nvPr/>
        </p:nvPicPr>
        <p:blipFill>
          <a:blip r:embed="rId2" cstate="print"/>
          <a:srcRect/>
          <a:stretch>
            <a:fillRect/>
          </a:stretch>
        </p:blipFill>
        <p:spPr bwMode="auto">
          <a:xfrm>
            <a:off x="487363" y="1609725"/>
            <a:ext cx="8899525" cy="4475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4"/>
          <p:cNvSpPr>
            <a:spLocks noGrp="1" noChangeArrowheads="1"/>
          </p:cNvSpPr>
          <p:nvPr>
            <p:ph type="title" idx="4294967295"/>
          </p:nvPr>
        </p:nvSpPr>
        <p:spPr bwMode="auto">
          <a:xfrm>
            <a:off x="495300" y="274638"/>
            <a:ext cx="8915400" cy="1143000"/>
          </a:xfrm>
          <a:prstGeom prst="rect">
            <a:avLst/>
          </a:prstGeom>
          <a:noFill/>
          <a:ln>
            <a:miter lim="800000"/>
            <a:headEnd/>
            <a:tailEnd/>
          </a:ln>
        </p:spPr>
        <p:txBody>
          <a:bodyPr/>
          <a:lstStyle/>
          <a:p>
            <a:r>
              <a:rPr lang="en-GB" smtClean="0">
                <a:solidFill>
                  <a:schemeClr val="accent1"/>
                </a:solidFill>
              </a:rPr>
              <a:t>Which are the growth sectors? (1)</a:t>
            </a:r>
            <a:endParaRPr lang="en-US" smtClean="0">
              <a:solidFill>
                <a:schemeClr val="accent1"/>
              </a:solidFill>
            </a:endParaRPr>
          </a:p>
        </p:txBody>
      </p:sp>
      <p:sp>
        <p:nvSpPr>
          <p:cNvPr id="83970" name="Rectangle 5"/>
          <p:cNvSpPr>
            <a:spLocks noGrp="1" noChangeArrowheads="1"/>
          </p:cNvSpPr>
          <p:nvPr>
            <p:ph type="chart" idx="4294967295"/>
          </p:nvPr>
        </p:nvSpPr>
        <p:spPr bwMode="auto">
          <a:xfrm>
            <a:off x="495300" y="1600200"/>
            <a:ext cx="8915400" cy="4525963"/>
          </a:xfrm>
          <a:prstGeom prst="rect">
            <a:avLst/>
          </a:prstGeom>
          <a:noFill/>
          <a:ln>
            <a:miter lim="800000"/>
            <a:headEnd/>
            <a:tailEnd/>
          </a:ln>
        </p:spPr>
      </p:sp>
      <p:pic>
        <p:nvPicPr>
          <p:cNvPr id="83971" name="Picture 6"/>
          <p:cNvPicPr>
            <a:picLocks noChangeAspect="1" noChangeArrowheads="1"/>
          </p:cNvPicPr>
          <p:nvPr/>
        </p:nvPicPr>
        <p:blipFill>
          <a:blip r:embed="rId2" cstate="print"/>
          <a:srcRect/>
          <a:stretch>
            <a:fillRect/>
          </a:stretch>
        </p:blipFill>
        <p:spPr bwMode="auto">
          <a:xfrm>
            <a:off x="495300" y="1166813"/>
            <a:ext cx="8945563" cy="492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4"/>
          <p:cNvSpPr>
            <a:spLocks noGrp="1" noChangeArrowheads="1"/>
          </p:cNvSpPr>
          <p:nvPr>
            <p:ph type="title" idx="4294967295"/>
          </p:nvPr>
        </p:nvSpPr>
        <p:spPr bwMode="auto">
          <a:xfrm>
            <a:off x="495300" y="274638"/>
            <a:ext cx="8915400" cy="1143000"/>
          </a:xfrm>
          <a:prstGeom prst="rect">
            <a:avLst/>
          </a:prstGeom>
          <a:noFill/>
          <a:ln>
            <a:miter lim="800000"/>
            <a:headEnd/>
            <a:tailEnd/>
          </a:ln>
        </p:spPr>
        <p:txBody>
          <a:bodyPr/>
          <a:lstStyle/>
          <a:p>
            <a:r>
              <a:rPr lang="en-GB" smtClean="0">
                <a:solidFill>
                  <a:schemeClr val="accent1"/>
                </a:solidFill>
              </a:rPr>
              <a:t>Which are the growth sectors? (2)</a:t>
            </a:r>
            <a:endParaRPr lang="en-US" smtClean="0">
              <a:solidFill>
                <a:schemeClr val="accent1"/>
              </a:solidFill>
            </a:endParaRPr>
          </a:p>
        </p:txBody>
      </p:sp>
      <p:sp>
        <p:nvSpPr>
          <p:cNvPr id="84994" name="Rectangle 5"/>
          <p:cNvSpPr>
            <a:spLocks noGrp="1" noChangeArrowheads="1"/>
          </p:cNvSpPr>
          <p:nvPr>
            <p:ph type="chart" idx="4294967295"/>
          </p:nvPr>
        </p:nvSpPr>
        <p:spPr bwMode="auto">
          <a:xfrm>
            <a:off x="495300" y="1600200"/>
            <a:ext cx="8915400" cy="4525963"/>
          </a:xfrm>
          <a:prstGeom prst="rect">
            <a:avLst/>
          </a:prstGeom>
          <a:noFill/>
          <a:ln>
            <a:miter lim="800000"/>
            <a:headEnd/>
            <a:tailEnd/>
          </a:ln>
        </p:spPr>
      </p:sp>
      <p:pic>
        <p:nvPicPr>
          <p:cNvPr id="84995" name="Picture 6"/>
          <p:cNvPicPr>
            <a:picLocks noChangeAspect="1" noChangeArrowheads="1"/>
          </p:cNvPicPr>
          <p:nvPr/>
        </p:nvPicPr>
        <p:blipFill>
          <a:blip r:embed="rId2" cstate="print"/>
          <a:srcRect/>
          <a:stretch>
            <a:fillRect/>
          </a:stretch>
        </p:blipFill>
        <p:spPr bwMode="auto">
          <a:xfrm>
            <a:off x="503238" y="1095375"/>
            <a:ext cx="8883650" cy="499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idx="4294967295"/>
          </p:nvPr>
        </p:nvSpPr>
        <p:spPr bwMode="auto">
          <a:xfrm>
            <a:off x="495300" y="274638"/>
            <a:ext cx="8915400" cy="1143000"/>
          </a:xfrm>
          <a:prstGeom prst="rect">
            <a:avLst/>
          </a:prstGeom>
          <a:noFill/>
          <a:ln>
            <a:miter lim="800000"/>
            <a:headEnd/>
            <a:tailEnd/>
          </a:ln>
        </p:spPr>
        <p:txBody>
          <a:bodyPr/>
          <a:lstStyle/>
          <a:p>
            <a:r>
              <a:rPr lang="en-GB" sz="4000" smtClean="0">
                <a:solidFill>
                  <a:schemeClr val="accent1"/>
                </a:solidFill>
              </a:rPr>
              <a:t>Dash for gas to prevent energy gap</a:t>
            </a:r>
            <a:endParaRPr lang="en-US" sz="4000" smtClean="0">
              <a:solidFill>
                <a:schemeClr val="accent1"/>
              </a:solidFill>
            </a:endParaRPr>
          </a:p>
        </p:txBody>
      </p:sp>
      <p:sp>
        <p:nvSpPr>
          <p:cNvPr id="86018" name="Rectangle 3"/>
          <p:cNvSpPr>
            <a:spLocks noGrp="1" noChangeArrowheads="1"/>
          </p:cNvSpPr>
          <p:nvPr>
            <p:ph type="chart" idx="4294967295"/>
          </p:nvPr>
        </p:nvSpPr>
        <p:spPr bwMode="auto">
          <a:xfrm>
            <a:off x="495300" y="1600200"/>
            <a:ext cx="8915400" cy="4525963"/>
          </a:xfrm>
          <a:prstGeom prst="rect">
            <a:avLst/>
          </a:prstGeom>
          <a:noFill/>
          <a:ln>
            <a:miter lim="800000"/>
            <a:headEnd/>
            <a:tailEnd/>
          </a:ln>
        </p:spPr>
      </p:sp>
      <p:pic>
        <p:nvPicPr>
          <p:cNvPr id="86019" name="Picture 4"/>
          <p:cNvPicPr>
            <a:picLocks noChangeAspect="1" noChangeArrowheads="1"/>
          </p:cNvPicPr>
          <p:nvPr/>
        </p:nvPicPr>
        <p:blipFill>
          <a:blip r:embed="rId2" cstate="print"/>
          <a:srcRect/>
          <a:stretch>
            <a:fillRect/>
          </a:stretch>
        </p:blipFill>
        <p:spPr bwMode="auto">
          <a:xfrm>
            <a:off x="504825" y="1566863"/>
            <a:ext cx="8866188" cy="449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idx="4294967295"/>
          </p:nvPr>
        </p:nvSpPr>
        <p:spPr bwMode="auto">
          <a:xfrm>
            <a:off x="495300" y="274638"/>
            <a:ext cx="8915400" cy="1143000"/>
          </a:xfrm>
          <a:prstGeom prst="rect">
            <a:avLst/>
          </a:prstGeom>
          <a:noFill/>
          <a:ln>
            <a:miter lim="800000"/>
            <a:headEnd/>
            <a:tailEnd/>
          </a:ln>
        </p:spPr>
        <p:txBody>
          <a:bodyPr/>
          <a:lstStyle/>
          <a:p>
            <a:r>
              <a:rPr lang="en-GB" sz="4000" smtClean="0">
                <a:solidFill>
                  <a:schemeClr val="accent1"/>
                </a:solidFill>
              </a:rPr>
              <a:t>In a time of still-rising energy demand</a:t>
            </a:r>
            <a:endParaRPr lang="en-US" sz="4000" smtClean="0">
              <a:solidFill>
                <a:schemeClr val="accent1"/>
              </a:solidFill>
            </a:endParaRPr>
          </a:p>
        </p:txBody>
      </p:sp>
      <p:sp>
        <p:nvSpPr>
          <p:cNvPr id="87042" name="Rectangle 3"/>
          <p:cNvSpPr>
            <a:spLocks noGrp="1" noChangeArrowheads="1"/>
          </p:cNvSpPr>
          <p:nvPr>
            <p:ph type="chart" idx="4294967295"/>
          </p:nvPr>
        </p:nvSpPr>
        <p:spPr bwMode="auto">
          <a:xfrm>
            <a:off x="495300" y="1600200"/>
            <a:ext cx="8915400" cy="4525963"/>
          </a:xfrm>
          <a:prstGeom prst="rect">
            <a:avLst/>
          </a:prstGeom>
          <a:noFill/>
          <a:ln>
            <a:miter lim="800000"/>
            <a:headEnd/>
            <a:tailEnd/>
          </a:ln>
        </p:spPr>
      </p:sp>
      <p:pic>
        <p:nvPicPr>
          <p:cNvPr id="87043" name="Picture 4"/>
          <p:cNvPicPr>
            <a:picLocks noChangeAspect="1" noChangeArrowheads="1"/>
          </p:cNvPicPr>
          <p:nvPr/>
        </p:nvPicPr>
        <p:blipFill>
          <a:blip r:embed="rId2" cstate="print"/>
          <a:srcRect/>
          <a:stretch>
            <a:fillRect/>
          </a:stretch>
        </p:blipFill>
        <p:spPr bwMode="auto">
          <a:xfrm>
            <a:off x="496888" y="1628775"/>
            <a:ext cx="8867775" cy="4452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914400" y="714375"/>
            <a:ext cx="7772400" cy="1143000"/>
          </a:xfrm>
          <a:prstGeom prst="rect">
            <a:avLst/>
          </a:prstGeom>
        </p:spPr>
        <p:txBody>
          <a:bodyPr/>
          <a:lstStyle/>
          <a:p>
            <a:pPr algn="ctr" fontAlgn="auto">
              <a:spcAft>
                <a:spcPts val="0"/>
              </a:spcAft>
              <a:defRPr/>
            </a:pPr>
            <a:r>
              <a:rPr lang="en-GB" sz="3600" dirty="0">
                <a:solidFill>
                  <a:schemeClr val="accent1"/>
                </a:solidFill>
                <a:latin typeface="+mn-lt"/>
                <a:ea typeface="+mj-ea"/>
                <a:cs typeface="+mj-cs"/>
              </a:rPr>
              <a:t>And a world trade rebound</a:t>
            </a:r>
            <a:endParaRPr lang="en-US" sz="3600" dirty="0">
              <a:solidFill>
                <a:schemeClr val="accent1"/>
              </a:solidFill>
              <a:latin typeface="+mn-lt"/>
              <a:ea typeface="+mj-ea"/>
              <a:cs typeface="+mj-cs"/>
            </a:endParaRPr>
          </a:p>
        </p:txBody>
      </p:sp>
      <p:pic>
        <p:nvPicPr>
          <p:cNvPr id="11266" name="Picture 3"/>
          <p:cNvPicPr>
            <a:picLocks noChangeAspect="1" noChangeArrowheads="1"/>
          </p:cNvPicPr>
          <p:nvPr/>
        </p:nvPicPr>
        <p:blipFill>
          <a:blip r:embed="rId2" cstate="print"/>
          <a:srcRect/>
          <a:stretch>
            <a:fillRect/>
          </a:stretch>
        </p:blipFill>
        <p:spPr bwMode="auto">
          <a:xfrm>
            <a:off x="827088" y="1628775"/>
            <a:ext cx="7859712" cy="4608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idx="4294967295"/>
          </p:nvPr>
        </p:nvSpPr>
        <p:spPr bwMode="auto">
          <a:xfrm>
            <a:off x="495300" y="274638"/>
            <a:ext cx="8915400" cy="1143000"/>
          </a:xfrm>
          <a:prstGeom prst="rect">
            <a:avLst/>
          </a:prstGeom>
          <a:noFill/>
          <a:ln>
            <a:miter lim="800000"/>
            <a:headEnd/>
            <a:tailEnd/>
          </a:ln>
        </p:spPr>
        <p:txBody>
          <a:bodyPr/>
          <a:lstStyle/>
          <a:p>
            <a:r>
              <a:rPr lang="en-GB" smtClean="0">
                <a:solidFill>
                  <a:schemeClr val="accent1"/>
                </a:solidFill>
              </a:rPr>
              <a:t>Particularly in the emerging world</a:t>
            </a:r>
            <a:endParaRPr lang="en-US" smtClean="0">
              <a:solidFill>
                <a:schemeClr val="accent1"/>
              </a:solidFill>
            </a:endParaRPr>
          </a:p>
        </p:txBody>
      </p:sp>
      <p:sp>
        <p:nvSpPr>
          <p:cNvPr id="88066" name="Rectangle 3"/>
          <p:cNvSpPr>
            <a:spLocks noGrp="1" noChangeArrowheads="1"/>
          </p:cNvSpPr>
          <p:nvPr>
            <p:ph type="chart" idx="4294967295"/>
          </p:nvPr>
        </p:nvSpPr>
        <p:spPr bwMode="auto">
          <a:xfrm>
            <a:off x="495300" y="1600200"/>
            <a:ext cx="8915400" cy="4525963"/>
          </a:xfrm>
          <a:prstGeom prst="rect">
            <a:avLst/>
          </a:prstGeom>
          <a:noFill/>
          <a:ln>
            <a:miter lim="800000"/>
            <a:headEnd/>
            <a:tailEnd/>
          </a:ln>
        </p:spPr>
      </p:sp>
      <p:pic>
        <p:nvPicPr>
          <p:cNvPr id="88067" name="Picture 4"/>
          <p:cNvPicPr>
            <a:picLocks noChangeAspect="1" noChangeArrowheads="1"/>
          </p:cNvPicPr>
          <p:nvPr/>
        </p:nvPicPr>
        <p:blipFill>
          <a:blip r:embed="rId2" cstate="print"/>
          <a:srcRect/>
          <a:stretch>
            <a:fillRect/>
          </a:stretch>
        </p:blipFill>
        <p:spPr bwMode="auto">
          <a:xfrm>
            <a:off x="517525" y="1590675"/>
            <a:ext cx="8874125" cy="448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idx="4294967295"/>
          </p:nvPr>
        </p:nvSpPr>
        <p:spPr bwMode="auto">
          <a:xfrm>
            <a:off x="495300" y="274638"/>
            <a:ext cx="8915400" cy="1143000"/>
          </a:xfrm>
          <a:prstGeom prst="rect">
            <a:avLst/>
          </a:prstGeom>
          <a:solidFill>
            <a:srgbClr val="FFFFFF"/>
          </a:solidFill>
          <a:ln>
            <a:solidFill>
              <a:srgbClr val="000000"/>
            </a:solidFill>
            <a:miter lim="800000"/>
            <a:headEnd/>
            <a:tailEnd/>
          </a:ln>
        </p:spPr>
        <p:txBody>
          <a:bodyPr/>
          <a:lstStyle/>
          <a:p>
            <a:r>
              <a:rPr lang="en-GB" sz="4000" smtClean="0">
                <a:solidFill>
                  <a:schemeClr val="accent1"/>
                </a:solidFill>
              </a:rPr>
              <a:t>What could go wrong (short-term)?</a:t>
            </a:r>
            <a:endParaRPr lang="en-US" sz="4000" smtClean="0">
              <a:solidFill>
                <a:schemeClr val="accent1"/>
              </a:solidFill>
            </a:endParaRPr>
          </a:p>
        </p:txBody>
      </p:sp>
      <p:sp>
        <p:nvSpPr>
          <p:cNvPr id="89090" name="Rectangle 3"/>
          <p:cNvSpPr>
            <a:spLocks noGrp="1" noChangeArrowheads="1"/>
          </p:cNvSpPr>
          <p:nvPr>
            <p:ph type="body" idx="4294967295"/>
          </p:nvPr>
        </p:nvSpPr>
        <p:spPr bwMode="auto">
          <a:xfrm>
            <a:off x="495300" y="1600200"/>
            <a:ext cx="8915400" cy="4525963"/>
          </a:xfrm>
          <a:prstGeom prst="rect">
            <a:avLst/>
          </a:prstGeom>
          <a:solidFill>
            <a:srgbClr val="FFFFFF"/>
          </a:solidFill>
          <a:ln>
            <a:solidFill>
              <a:srgbClr val="000000"/>
            </a:solidFill>
            <a:miter lim="800000"/>
            <a:headEnd/>
            <a:tailEnd/>
          </a:ln>
        </p:spPr>
        <p:txBody>
          <a:bodyPr/>
          <a:lstStyle/>
          <a:p>
            <a:pPr>
              <a:lnSpc>
                <a:spcPct val="90000"/>
              </a:lnSpc>
            </a:pPr>
            <a:r>
              <a:rPr lang="en-GB" sz="2800" smtClean="0"/>
              <a:t>Credit Crunch II – refinancing and deleveraging by the banks.</a:t>
            </a:r>
          </a:p>
          <a:p>
            <a:pPr>
              <a:lnSpc>
                <a:spcPct val="90000"/>
              </a:lnSpc>
            </a:pPr>
            <a:r>
              <a:rPr lang="en-GB" sz="2800" smtClean="0"/>
              <a:t>Sovereign debt – the euro zone and beyond.</a:t>
            </a:r>
          </a:p>
          <a:p>
            <a:pPr>
              <a:lnSpc>
                <a:spcPct val="90000"/>
              </a:lnSpc>
            </a:pPr>
            <a:r>
              <a:rPr lang="en-GB" sz="2800" smtClean="0"/>
              <a:t>Currency wars – China versus America as the new heavyweight bout but also others.</a:t>
            </a:r>
          </a:p>
          <a:p>
            <a:pPr>
              <a:lnSpc>
                <a:spcPct val="90000"/>
              </a:lnSpc>
            </a:pPr>
            <a:r>
              <a:rPr lang="en-GB" sz="2800" smtClean="0"/>
              <a:t>Protectionism – either provoked by or in addition to currency manipulation.</a:t>
            </a:r>
          </a:p>
          <a:p>
            <a:pPr>
              <a:lnSpc>
                <a:spcPct val="90000"/>
              </a:lnSpc>
            </a:pPr>
            <a:r>
              <a:rPr lang="en-GB" sz="2800" smtClean="0"/>
              <a:t>Fiscal consolidation and the economic and political reaction to it.</a:t>
            </a:r>
          </a:p>
          <a:p>
            <a:pPr>
              <a:lnSpc>
                <a:spcPct val="90000"/>
              </a:lnSpc>
            </a:pPr>
            <a:r>
              <a:rPr lang="en-GB" sz="2800" smtClean="0"/>
              <a:t>The unknown unknowns.</a:t>
            </a:r>
            <a:endParaRPr lang="en-US" sz="280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idx="4294967295"/>
          </p:nvPr>
        </p:nvSpPr>
        <p:spPr bwMode="auto">
          <a:xfrm>
            <a:off x="495300" y="274638"/>
            <a:ext cx="8915400" cy="1143000"/>
          </a:xfrm>
          <a:prstGeom prst="rect">
            <a:avLst/>
          </a:prstGeom>
          <a:solidFill>
            <a:srgbClr val="FFFFFF"/>
          </a:solidFill>
          <a:ln>
            <a:solidFill>
              <a:srgbClr val="000000"/>
            </a:solidFill>
            <a:miter lim="800000"/>
            <a:headEnd/>
            <a:tailEnd/>
          </a:ln>
        </p:spPr>
        <p:txBody>
          <a:bodyPr/>
          <a:lstStyle/>
          <a:p>
            <a:r>
              <a:rPr lang="en-GB" smtClean="0">
                <a:solidFill>
                  <a:schemeClr val="accent1"/>
                </a:solidFill>
              </a:rPr>
              <a:t>What could go wrong (long-term?)</a:t>
            </a:r>
            <a:endParaRPr lang="en-US" smtClean="0">
              <a:solidFill>
                <a:schemeClr val="accent1"/>
              </a:solidFill>
            </a:endParaRPr>
          </a:p>
        </p:txBody>
      </p:sp>
      <p:sp>
        <p:nvSpPr>
          <p:cNvPr id="90114" name="Rectangle 3"/>
          <p:cNvSpPr>
            <a:spLocks noGrp="1" noChangeArrowheads="1"/>
          </p:cNvSpPr>
          <p:nvPr>
            <p:ph type="body" idx="4294967295"/>
          </p:nvPr>
        </p:nvSpPr>
        <p:spPr bwMode="auto">
          <a:xfrm>
            <a:off x="495300" y="1600200"/>
            <a:ext cx="8915400" cy="4525963"/>
          </a:xfrm>
          <a:prstGeom prst="rect">
            <a:avLst/>
          </a:prstGeom>
          <a:solidFill>
            <a:srgbClr val="FFFFFF"/>
          </a:solidFill>
          <a:ln>
            <a:solidFill>
              <a:srgbClr val="000000"/>
            </a:solidFill>
            <a:miter lim="800000"/>
            <a:headEnd/>
            <a:tailEnd/>
          </a:ln>
        </p:spPr>
        <p:txBody>
          <a:bodyPr/>
          <a:lstStyle/>
          <a:p>
            <a:r>
              <a:rPr lang="en-GB" smtClean="0">
                <a:latin typeface="Tahoma" charset="0"/>
              </a:rPr>
              <a:t>Politics </a:t>
            </a:r>
            <a:r>
              <a:rPr lang="en-GB" smtClean="0"/>
              <a:t>–</a:t>
            </a:r>
            <a:r>
              <a:rPr lang="en-GB" smtClean="0">
                <a:latin typeface="Tahoma" charset="0"/>
              </a:rPr>
              <a:t> a backlash against capitalism; pressures for greater democracy; inequality.</a:t>
            </a:r>
          </a:p>
          <a:p>
            <a:r>
              <a:rPr lang="en-GB" smtClean="0">
                <a:latin typeface="Tahoma" charset="0"/>
              </a:rPr>
              <a:t>Growth momentum fades dramatically as the easy catch-up phase comes to an end.</a:t>
            </a:r>
          </a:p>
          <a:p>
            <a:r>
              <a:rPr lang="en-GB" smtClean="0">
                <a:latin typeface="Tahoma" charset="0"/>
              </a:rPr>
              <a:t>Globalisation goes into reverse, led by the actions of the advanced economies.</a:t>
            </a:r>
          </a:p>
          <a:p>
            <a:r>
              <a:rPr lang="en-GB" smtClean="0">
                <a:latin typeface="Tahoma" charset="0"/>
              </a:rPr>
              <a:t>Resource constraints.</a:t>
            </a:r>
          </a:p>
          <a:p>
            <a:pPr>
              <a:buFont typeface="Arial" charset="0"/>
              <a:buNone/>
            </a:pPr>
            <a:endParaRPr lang="en-US" smtClean="0">
              <a:latin typeface="Tahoma"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idx="4294967295"/>
          </p:nvPr>
        </p:nvSpPr>
        <p:spPr bwMode="auto">
          <a:xfrm>
            <a:off x="495300" y="274638"/>
            <a:ext cx="8915400" cy="1143000"/>
          </a:xfrm>
          <a:prstGeom prst="rect">
            <a:avLst/>
          </a:prstGeom>
          <a:solidFill>
            <a:srgbClr val="FFFFFF"/>
          </a:solidFill>
          <a:ln>
            <a:solidFill>
              <a:srgbClr val="000000"/>
            </a:solidFill>
            <a:miter lim="800000"/>
            <a:headEnd/>
            <a:tailEnd/>
          </a:ln>
        </p:spPr>
        <p:txBody>
          <a:bodyPr/>
          <a:lstStyle/>
          <a:p>
            <a:r>
              <a:rPr lang="en-GB" smtClean="0">
                <a:solidFill>
                  <a:schemeClr val="accent1"/>
                </a:solidFill>
              </a:rPr>
              <a:t>Summing up</a:t>
            </a:r>
            <a:endParaRPr lang="en-US" smtClean="0">
              <a:solidFill>
                <a:schemeClr val="accent1"/>
              </a:solidFill>
            </a:endParaRPr>
          </a:p>
        </p:txBody>
      </p:sp>
      <p:sp>
        <p:nvSpPr>
          <p:cNvPr id="91138" name="Rectangle 3"/>
          <p:cNvSpPr>
            <a:spLocks noGrp="1" noChangeArrowheads="1"/>
          </p:cNvSpPr>
          <p:nvPr>
            <p:ph type="body" idx="4294967295"/>
          </p:nvPr>
        </p:nvSpPr>
        <p:spPr bwMode="auto">
          <a:xfrm>
            <a:off x="495300" y="1600200"/>
            <a:ext cx="8915400" cy="4525963"/>
          </a:xfrm>
          <a:prstGeom prst="rect">
            <a:avLst/>
          </a:prstGeom>
          <a:solidFill>
            <a:srgbClr val="FFFFFF"/>
          </a:solidFill>
          <a:ln>
            <a:solidFill>
              <a:srgbClr val="000000"/>
            </a:solidFill>
            <a:miter lim="800000"/>
            <a:headEnd/>
            <a:tailEnd/>
          </a:ln>
        </p:spPr>
        <p:txBody>
          <a:bodyPr/>
          <a:lstStyle/>
          <a:p>
            <a:pPr>
              <a:lnSpc>
                <a:spcPct val="90000"/>
              </a:lnSpc>
            </a:pPr>
            <a:r>
              <a:rPr lang="en-GB" sz="2800" smtClean="0"/>
              <a:t>Global crisis has been a big moment for the BRICs and emerging economies in general</a:t>
            </a:r>
          </a:p>
          <a:p>
            <a:pPr>
              <a:lnSpc>
                <a:spcPct val="90000"/>
              </a:lnSpc>
            </a:pPr>
            <a:r>
              <a:rPr lang="en-GB" sz="2800" smtClean="0"/>
              <a:t>They </a:t>
            </a:r>
            <a:r>
              <a:rPr lang="en-GB" sz="2800" u="sng" smtClean="0"/>
              <a:t>can</a:t>
            </a:r>
            <a:r>
              <a:rPr lang="en-GB" sz="2800" smtClean="0"/>
              <a:t> meet the growth challenge.</a:t>
            </a:r>
          </a:p>
          <a:p>
            <a:pPr>
              <a:lnSpc>
                <a:spcPct val="90000"/>
              </a:lnSpc>
            </a:pPr>
            <a:r>
              <a:rPr lang="en-GB" sz="2800" smtClean="0"/>
              <a:t>Shift to the East advanced by 5-10 years – maybe more - as a result of the crisis</a:t>
            </a:r>
          </a:p>
          <a:p>
            <a:pPr>
              <a:lnSpc>
                <a:spcPct val="90000"/>
              </a:lnSpc>
            </a:pPr>
            <a:r>
              <a:rPr lang="en-GB" sz="2800" smtClean="0"/>
              <a:t>In the short to medium-term, powerful industrial impetus, strong demand for energy, commodities.</a:t>
            </a:r>
          </a:p>
          <a:p>
            <a:pPr>
              <a:lnSpc>
                <a:spcPct val="90000"/>
              </a:lnSpc>
            </a:pPr>
            <a:r>
              <a:rPr lang="en-GB" sz="2800" smtClean="0"/>
              <a:t>Biggest danger is a second advanced-world financial crisis. Financial linkages ensure an emerging-economy effect.</a:t>
            </a:r>
            <a:endParaRPr lang="en-US" sz="28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Number Placeholder 2"/>
          <p:cNvSpPr txBox="1">
            <a:spLocks noGrp="1"/>
          </p:cNvSpPr>
          <p:nvPr/>
        </p:nvSpPr>
        <p:spPr bwMode="auto">
          <a:xfrm>
            <a:off x="7315200" y="6594475"/>
            <a:ext cx="2311400" cy="230188"/>
          </a:xfrm>
          <a:prstGeom prst="rect">
            <a:avLst/>
          </a:prstGeom>
          <a:noFill/>
          <a:ln w="9525">
            <a:noFill/>
            <a:miter lim="800000"/>
            <a:headEnd/>
            <a:tailEnd/>
          </a:ln>
        </p:spPr>
        <p:txBody>
          <a:bodyPr/>
          <a:lstStyle/>
          <a:p>
            <a:fld id="{37DC727D-49AB-435C-82EB-5A578C60532F}" type="slidenum">
              <a:rPr lang="en-US"/>
              <a:pPr/>
              <a:t>7</a:t>
            </a:fld>
            <a:endParaRPr lang="en-US"/>
          </a:p>
        </p:txBody>
      </p:sp>
      <p:sp>
        <p:nvSpPr>
          <p:cNvPr id="12290" name="Rectangle 2"/>
          <p:cNvSpPr txBox="1">
            <a:spLocks noChangeArrowheads="1"/>
          </p:cNvSpPr>
          <p:nvPr/>
        </p:nvSpPr>
        <p:spPr bwMode="auto">
          <a:xfrm>
            <a:off x="914400" y="400050"/>
            <a:ext cx="7772400" cy="1143000"/>
          </a:xfrm>
          <a:prstGeom prst="rect">
            <a:avLst/>
          </a:prstGeom>
          <a:noFill/>
          <a:ln w="9525">
            <a:noFill/>
            <a:miter lim="800000"/>
            <a:headEnd/>
            <a:tailEnd/>
          </a:ln>
        </p:spPr>
        <p:txBody>
          <a:bodyPr anchor="ctr"/>
          <a:lstStyle/>
          <a:p>
            <a:pPr algn="ctr"/>
            <a:r>
              <a:rPr lang="en-GB" sz="3600">
                <a:solidFill>
                  <a:schemeClr val="accent1"/>
                </a:solidFill>
              </a:rPr>
              <a:t>But stock markets tell the story</a:t>
            </a:r>
            <a:endParaRPr lang="en-US" sz="3600">
              <a:solidFill>
                <a:schemeClr val="accent1"/>
              </a:solidFill>
            </a:endParaRPr>
          </a:p>
        </p:txBody>
      </p:sp>
      <p:pic>
        <p:nvPicPr>
          <p:cNvPr id="12291" name="Picture 4"/>
          <p:cNvPicPr>
            <a:picLocks noChangeAspect="1" noChangeArrowheads="1"/>
          </p:cNvPicPr>
          <p:nvPr/>
        </p:nvPicPr>
        <p:blipFill>
          <a:blip r:embed="rId2" cstate="print"/>
          <a:srcRect/>
          <a:stretch>
            <a:fillRect/>
          </a:stretch>
        </p:blipFill>
        <p:spPr bwMode="auto">
          <a:xfrm>
            <a:off x="971550" y="1628775"/>
            <a:ext cx="7704138" cy="446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4"/>
          <p:cNvSpPr txBox="1">
            <a:spLocks noChangeArrowheads="1"/>
          </p:cNvSpPr>
          <p:nvPr/>
        </p:nvSpPr>
        <p:spPr bwMode="auto">
          <a:xfrm>
            <a:off x="914400" y="714375"/>
            <a:ext cx="7772400" cy="1143000"/>
          </a:xfrm>
          <a:prstGeom prst="rect">
            <a:avLst/>
          </a:prstGeom>
          <a:noFill/>
          <a:ln w="9525">
            <a:noFill/>
            <a:miter lim="800000"/>
            <a:headEnd/>
            <a:tailEnd/>
          </a:ln>
        </p:spPr>
        <p:txBody>
          <a:bodyPr/>
          <a:lstStyle/>
          <a:p>
            <a:pPr algn="ctr"/>
            <a:r>
              <a:rPr lang="en-GB" sz="3600">
                <a:solidFill>
                  <a:schemeClr val="accent1"/>
                </a:solidFill>
              </a:rPr>
              <a:t>Of a world that’s lost momentum</a:t>
            </a:r>
            <a:endParaRPr lang="en-US" sz="3600">
              <a:solidFill>
                <a:schemeClr val="accent1"/>
              </a:solidFill>
            </a:endParaRPr>
          </a:p>
        </p:txBody>
      </p:sp>
      <p:pic>
        <p:nvPicPr>
          <p:cNvPr id="13314" name="Picture 4"/>
          <p:cNvPicPr>
            <a:picLocks noChangeAspect="1" noChangeArrowheads="1"/>
          </p:cNvPicPr>
          <p:nvPr/>
        </p:nvPicPr>
        <p:blipFill>
          <a:blip r:embed="rId2" cstate="print"/>
          <a:srcRect/>
          <a:stretch>
            <a:fillRect/>
          </a:stretch>
        </p:blipFill>
        <p:spPr bwMode="auto">
          <a:xfrm>
            <a:off x="882650" y="1547813"/>
            <a:ext cx="8042275" cy="4392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a:xfrm>
            <a:off x="914400" y="277813"/>
            <a:ext cx="7772400" cy="1143000"/>
          </a:xfrm>
          <a:prstGeom prst="rect">
            <a:avLst/>
          </a:prstGeom>
        </p:spPr>
        <p:txBody>
          <a:bodyPr/>
          <a:lstStyle/>
          <a:p>
            <a:pPr algn="ctr" fontAlgn="auto">
              <a:spcAft>
                <a:spcPts val="0"/>
              </a:spcAft>
              <a:defRPr/>
            </a:pPr>
            <a:r>
              <a:rPr lang="en-GB" sz="3600" dirty="0">
                <a:solidFill>
                  <a:schemeClr val="accent1"/>
                </a:solidFill>
                <a:latin typeface="+mn-lt"/>
                <a:ea typeface="+mj-ea"/>
                <a:cs typeface="+mj-cs"/>
              </a:rPr>
              <a:t>Particularly in advanced economies</a:t>
            </a:r>
            <a:endParaRPr lang="en-US" sz="3600" dirty="0">
              <a:solidFill>
                <a:schemeClr val="accent1"/>
              </a:solidFill>
              <a:latin typeface="+mn-lt"/>
              <a:ea typeface="+mj-ea"/>
              <a:cs typeface="+mj-cs"/>
            </a:endParaRPr>
          </a:p>
        </p:txBody>
      </p:sp>
      <p:pic>
        <p:nvPicPr>
          <p:cNvPr id="14338" name="Picture 6"/>
          <p:cNvPicPr>
            <a:picLocks noChangeAspect="1" noChangeArrowheads="1"/>
          </p:cNvPicPr>
          <p:nvPr/>
        </p:nvPicPr>
        <p:blipFill>
          <a:blip r:embed="rId2" cstate="print"/>
          <a:srcRect/>
          <a:stretch>
            <a:fillRect/>
          </a:stretch>
        </p:blipFill>
        <p:spPr bwMode="auto">
          <a:xfrm>
            <a:off x="900113" y="1557338"/>
            <a:ext cx="7704137" cy="446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IL blue &amp; orange">
      <a:dk1>
        <a:sysClr val="windowText" lastClr="000000"/>
      </a:dk1>
      <a:lt1>
        <a:sysClr val="window" lastClr="FFFFFF"/>
      </a:lt1>
      <a:dk2>
        <a:srgbClr val="354D6D"/>
      </a:dk2>
      <a:lt2>
        <a:srgbClr val="93835B"/>
      </a:lt2>
      <a:accent1>
        <a:srgbClr val="354D6D"/>
      </a:accent1>
      <a:accent2>
        <a:srgbClr val="667E9F"/>
      </a:accent2>
      <a:accent3>
        <a:srgbClr val="859DBD"/>
      </a:accent3>
      <a:accent4>
        <a:srgbClr val="CED9E9"/>
      </a:accent4>
      <a:accent5>
        <a:srgbClr val="FF9900"/>
      </a:accent5>
      <a:accent6>
        <a:srgbClr val="FFCC00"/>
      </a:accent6>
      <a:hlink>
        <a:srgbClr val="4F6128"/>
      </a:hlink>
      <a:folHlink>
        <a:srgbClr val="FFFF00"/>
      </a:folHlink>
    </a:clrScheme>
    <a:fontScheme name="CIL - arial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176213" indent="-176213">
          <a:spcBef>
            <a:spcPts val="600"/>
          </a:spcBef>
          <a:buClr>
            <a:schemeClr val="accent2"/>
          </a:buClr>
          <a:buFont typeface="Wingdings" pitchFamily="2" charset="2"/>
          <a:buChar char="§"/>
          <a:defRPr sz="1000"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4058</TotalTime>
  <Words>798</Words>
  <Application>Microsoft Office PowerPoint</Application>
  <PresentationFormat>A4 Paper (210x297 mm)</PresentationFormat>
  <Paragraphs>101</Paragraphs>
  <Slides>63</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5" baseType="lpstr">
      <vt:lpstr>Office Theme</vt:lpstr>
      <vt:lpstr>Bitmap Image</vt:lpstr>
      <vt:lpstr>Slide 1</vt:lpstr>
      <vt:lpstr>Slide 2</vt:lpstr>
      <vt:lpstr>Slide 3</vt:lpstr>
      <vt:lpstr>Slide 4</vt:lpstr>
      <vt:lpstr>Slide 5</vt:lpstr>
      <vt:lpstr>Slide 6</vt:lpstr>
      <vt:lpstr>Slide 7</vt:lpstr>
      <vt:lpstr>Slide 8</vt:lpstr>
      <vt:lpstr>Slide 9</vt:lpstr>
      <vt:lpstr>But even China is not immune</vt:lpstr>
      <vt:lpstr>Slide 11</vt:lpstr>
      <vt:lpstr>Hitting Chinese exports</vt:lpstr>
      <vt:lpstr>Slide 13</vt:lpstr>
      <vt:lpstr>Slide 14</vt:lpstr>
      <vt:lpstr>Slide 15</vt:lpstr>
      <vt:lpstr>Slide 16</vt:lpstr>
      <vt:lpstr>Slide 17</vt:lpstr>
      <vt:lpstr>Slide 18</vt:lpstr>
      <vt:lpstr>A short-term eurozone ‘bazooka’</vt:lpstr>
      <vt:lpstr>Slide 20</vt:lpstr>
      <vt:lpstr>An emerging economy locomotive?</vt:lpstr>
      <vt:lpstr>How interdependent is the world?</vt:lpstr>
      <vt:lpstr>An emerging/advanced growth gap</vt:lpstr>
      <vt:lpstr>2008 gave decoupling a bad name</vt:lpstr>
      <vt:lpstr>But in fact the growth gap widened</vt:lpstr>
      <vt:lpstr>And was maintained in the upturn</vt:lpstr>
      <vt:lpstr>Trade dependency has declined</vt:lpstr>
      <vt:lpstr>More dependent on other emerging</vt:lpstr>
      <vt:lpstr>But financial linkages are stronger</vt:lpstr>
      <vt:lpstr>Financial coupling/real decoupling</vt:lpstr>
      <vt:lpstr>Fiscal divergence (1)</vt:lpstr>
      <vt:lpstr>Fiscal divergence (2)</vt:lpstr>
      <vt:lpstr>Generally lower levels of public debt</vt:lpstr>
      <vt:lpstr>And lower budget deficits</vt:lpstr>
      <vt:lpstr>Economic divergence to persist</vt:lpstr>
      <vt:lpstr>The global economy’s shifting sands</vt:lpstr>
      <vt:lpstr>China and India were mighty before</vt:lpstr>
      <vt:lpstr>And they’re becoming mighty again</vt:lpstr>
      <vt:lpstr>Start of the great divergence</vt:lpstr>
      <vt:lpstr>Can anything stop their rise?</vt:lpstr>
      <vt:lpstr>BRICs’ firms start to show their power</vt:lpstr>
      <vt:lpstr>Back to the future</vt:lpstr>
      <vt:lpstr>But how quickly will it happen?</vt:lpstr>
      <vt:lpstr>Driving the rest of the world</vt:lpstr>
      <vt:lpstr>China reformed earlier</vt:lpstr>
      <vt:lpstr>And barely missed a beat in the crisis</vt:lpstr>
      <vt:lpstr>India’s demographic advantage</vt:lpstr>
      <vt:lpstr>Where the growth will come from</vt:lpstr>
      <vt:lpstr>Mainly but not just Asia</vt:lpstr>
      <vt:lpstr>Closing the per capita gap</vt:lpstr>
      <vt:lpstr>A rising Asian middle class</vt:lpstr>
      <vt:lpstr>Closing the innovation gap?</vt:lpstr>
      <vt:lpstr>Accelerating the global shift</vt:lpstr>
      <vt:lpstr>Agriculture to manufacturing to services </vt:lpstr>
      <vt:lpstr>Emerging world will shift to services</vt:lpstr>
      <vt:lpstr>Which are the growth sectors? (1)</vt:lpstr>
      <vt:lpstr>Which are the growth sectors? (2)</vt:lpstr>
      <vt:lpstr>Dash for gas to prevent energy gap</vt:lpstr>
      <vt:lpstr>In a time of still-rising energy demand</vt:lpstr>
      <vt:lpstr>Particularly in the emerging world</vt:lpstr>
      <vt:lpstr>What could go wrong (short-term)?</vt:lpstr>
      <vt:lpstr>What could go wrong (long-term?)</vt:lpstr>
      <vt:lpstr>Summing up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tfletcher</dc:creator>
  <cp:lastModifiedBy>Information Services</cp:lastModifiedBy>
  <cp:revision>531</cp:revision>
  <dcterms:created xsi:type="dcterms:W3CDTF">2008-03-12T17:16:49Z</dcterms:created>
  <dcterms:modified xsi:type="dcterms:W3CDTF">2011-11-08T10:47:46Z</dcterms:modified>
</cp:coreProperties>
</file>