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80" r:id="rId4"/>
    <p:sldId id="281" r:id="rId5"/>
    <p:sldId id="268" r:id="rId6"/>
    <p:sldId id="261" r:id="rId7"/>
    <p:sldId id="258" r:id="rId8"/>
    <p:sldId id="270" r:id="rId9"/>
    <p:sldId id="275" r:id="rId10"/>
    <p:sldId id="276" r:id="rId11"/>
    <p:sldId id="277" r:id="rId12"/>
    <p:sldId id="279" r:id="rId13"/>
    <p:sldId id="260" r:id="rId14"/>
    <p:sldId id="284" r:id="rId15"/>
    <p:sldId id="285" r:id="rId16"/>
    <p:sldId id="264" r:id="rId17"/>
    <p:sldId id="272" r:id="rId18"/>
    <p:sldId id="286" r:id="rId19"/>
    <p:sldId id="287" r:id="rId20"/>
    <p:sldId id="283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2234218-3B0D-47C7-BAF3-CA8C63587D20}" type="datetimeFigureOut">
              <a:rPr lang="en-US" smtClean="0"/>
              <a:pPr/>
              <a:t>7/3/2009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A39DF97-33A4-4B21-BCC1-37F019AC8BA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234218-3B0D-47C7-BAF3-CA8C63587D20}" type="datetimeFigureOut">
              <a:rPr lang="en-US" smtClean="0"/>
              <a:pPr/>
              <a:t>7/3/2009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9DF97-33A4-4B21-BCC1-37F019AC8BA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234218-3B0D-47C7-BAF3-CA8C63587D20}" type="datetimeFigureOut">
              <a:rPr lang="en-US" smtClean="0"/>
              <a:pPr/>
              <a:t>7/3/2009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9DF97-33A4-4B21-BCC1-37F019AC8BA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234218-3B0D-47C7-BAF3-CA8C63587D20}" type="datetimeFigureOut">
              <a:rPr lang="en-US" smtClean="0"/>
              <a:pPr/>
              <a:t>7/3/2009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9DF97-33A4-4B21-BCC1-37F019AC8BAF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234218-3B0D-47C7-BAF3-CA8C63587D20}" type="datetimeFigureOut">
              <a:rPr lang="en-US" smtClean="0"/>
              <a:pPr/>
              <a:t>7/3/2009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9DF97-33A4-4B21-BCC1-37F019AC8BAF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234218-3B0D-47C7-BAF3-CA8C63587D20}" type="datetimeFigureOut">
              <a:rPr lang="en-US" smtClean="0"/>
              <a:pPr/>
              <a:t>7/3/2009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9DF97-33A4-4B21-BCC1-37F019AC8BAF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234218-3B0D-47C7-BAF3-CA8C63587D20}" type="datetimeFigureOut">
              <a:rPr lang="en-US" smtClean="0"/>
              <a:pPr/>
              <a:t>7/3/2009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9DF97-33A4-4B21-BCC1-37F019AC8BA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234218-3B0D-47C7-BAF3-CA8C63587D20}" type="datetimeFigureOut">
              <a:rPr lang="en-US" smtClean="0"/>
              <a:pPr/>
              <a:t>7/3/2009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9DF97-33A4-4B21-BCC1-37F019AC8BAF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234218-3B0D-47C7-BAF3-CA8C63587D20}" type="datetimeFigureOut">
              <a:rPr lang="en-US" smtClean="0"/>
              <a:pPr/>
              <a:t>7/3/2009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9DF97-33A4-4B21-BCC1-37F019AC8BA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2234218-3B0D-47C7-BAF3-CA8C63587D20}" type="datetimeFigureOut">
              <a:rPr lang="en-US" smtClean="0"/>
              <a:pPr/>
              <a:t>7/3/2009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39DF97-33A4-4B21-BCC1-37F019AC8BA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2234218-3B0D-47C7-BAF3-CA8C63587D20}" type="datetimeFigureOut">
              <a:rPr lang="en-US" smtClean="0"/>
              <a:pPr/>
              <a:t>7/3/2009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A39DF97-33A4-4B21-BCC1-37F019AC8BAF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2234218-3B0D-47C7-BAF3-CA8C63587D20}" type="datetimeFigureOut">
              <a:rPr lang="en-US" smtClean="0"/>
              <a:pPr/>
              <a:t>7/3/2009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A39DF97-33A4-4B21-BCC1-37F019AC8BA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body" sz="half" idx="2"/>
          </p:nvPr>
        </p:nvSpPr>
        <p:spPr>
          <a:xfrm>
            <a:off x="1141232" y="5929330"/>
            <a:ext cx="7162800" cy="785818"/>
          </a:xfrm>
        </p:spPr>
        <p:txBody>
          <a:bodyPr>
            <a:normAutofit lnSpcReduction="10000"/>
          </a:bodyPr>
          <a:lstStyle/>
          <a:p>
            <a:r>
              <a:rPr lang="en-GB" dirty="0" err="1" smtClean="0"/>
              <a:t>Dr.Sarah</a:t>
            </a:r>
            <a:r>
              <a:rPr lang="en-GB" dirty="0" smtClean="0"/>
              <a:t> Speight</a:t>
            </a:r>
          </a:p>
          <a:p>
            <a:r>
              <a:rPr lang="en-GB" dirty="0" smtClean="0"/>
              <a:t>School of Education</a:t>
            </a:r>
          </a:p>
          <a:p>
            <a:r>
              <a:rPr lang="en-GB" dirty="0" smtClean="0"/>
              <a:t>University of Nottingha</a:t>
            </a:r>
            <a:r>
              <a:rPr lang="en-GB" dirty="0"/>
              <a:t>m</a:t>
            </a:r>
          </a:p>
        </p:txBody>
      </p:sp>
      <p:pic>
        <p:nvPicPr>
          <p:cNvPr id="6" name="Picture Placeholder 5" descr="Laxton Castle motte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224" b="12224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58176" cy="56267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Castles and Communities: Exploring </a:t>
            </a:r>
            <a:r>
              <a:rPr lang="en-GB" dirty="0" err="1" smtClean="0"/>
              <a:t>Laxton</a:t>
            </a:r>
            <a:r>
              <a:rPr lang="en-GB" dirty="0" smtClean="0"/>
              <a:t> </a:t>
            </a:r>
            <a:br>
              <a:rPr lang="en-GB" dirty="0" smtClean="0"/>
            </a:br>
            <a:r>
              <a:rPr lang="en-GB" dirty="0" smtClean="0"/>
              <a:t>via Lifelong Learning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GB" dirty="0" smtClean="0"/>
          </a:p>
          <a:p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Forest Courts</a:t>
            </a:r>
          </a:p>
          <a:p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‘Fur Collar’ Crime</a:t>
            </a:r>
          </a:p>
          <a:p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Bad King John</a:t>
            </a:r>
          </a:p>
          <a:p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Lords and Peasants</a:t>
            </a:r>
          </a:p>
          <a:p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Who gets invited in?</a:t>
            </a:r>
          </a:p>
          <a:p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‘</a:t>
            </a:r>
            <a:r>
              <a:rPr lang="en-GB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Identicide</a:t>
            </a:r>
            <a:r>
              <a:rPr lang="en-GB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’</a:t>
            </a:r>
          </a:p>
          <a:p>
            <a:endParaRPr lang="en-GB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GB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Reconstruction of </a:t>
            </a:r>
            <a:r>
              <a:rPr lang="en-GB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Laxton</a:t>
            </a:r>
            <a:r>
              <a:rPr lang="en-GB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Castle, late 12</a:t>
            </a:r>
            <a:r>
              <a:rPr lang="en-GB" sz="14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</a:t>
            </a:r>
            <a:r>
              <a:rPr lang="en-GB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century. </a:t>
            </a:r>
            <a:r>
              <a:rPr lang="en-GB" sz="140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Copyright</a:t>
            </a:r>
            <a:r>
              <a:rPr lang="en-GB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en-GB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 Speight</a:t>
            </a:r>
            <a:endParaRPr lang="en-GB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Content Placeholder 4" descr="LaxtonReconstruction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357298"/>
            <a:ext cx="4214841" cy="442915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Impact: Issues of Inclusion and Access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How to make it relevant?</a:t>
            </a:r>
          </a:p>
          <a:p>
            <a:r>
              <a:rPr lang="en-GB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Find the analogies</a:t>
            </a:r>
          </a:p>
          <a:p>
            <a:r>
              <a:rPr lang="en-GB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Exploring the differences</a:t>
            </a:r>
          </a:p>
          <a:p>
            <a:r>
              <a:rPr lang="en-GB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Putting </a:t>
            </a:r>
            <a:r>
              <a:rPr lang="en-GB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Laxton</a:t>
            </a:r>
            <a:r>
              <a:rPr lang="en-GB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in a broader context – how aware would the community of </a:t>
            </a:r>
            <a:r>
              <a:rPr lang="en-GB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Laxton</a:t>
            </a:r>
            <a:r>
              <a:rPr lang="en-GB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be of the wars in the east?</a:t>
            </a:r>
            <a:endParaRPr lang="en-GB" sz="3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Ethnicity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4294967295"/>
          </p:nvPr>
        </p:nvSpPr>
        <p:spPr>
          <a:xfrm flipH="1">
            <a:off x="45719" y="5410200"/>
            <a:ext cx="1525885" cy="762000"/>
          </a:xfrm>
        </p:spPr>
        <p:txBody>
          <a:bodyPr>
            <a:normAutofit/>
          </a:bodyPr>
          <a:lstStyle/>
          <a:p>
            <a:pPr>
              <a:buNone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De </a:t>
            </a:r>
            <a:r>
              <a:rPr lang="en-GB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Everingham</a:t>
            </a:r>
            <a:r>
              <a:rPr lang="en-GB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lords of </a:t>
            </a:r>
            <a:r>
              <a:rPr lang="en-GB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Laxton</a:t>
            </a:r>
            <a:r>
              <a:rPr lang="en-GB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wider careers</a:t>
            </a:r>
          </a:p>
          <a:p>
            <a:r>
              <a:rPr lang="en-GB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Reserved occupation or crusaders?</a:t>
            </a:r>
          </a:p>
          <a:p>
            <a:r>
              <a:rPr lang="en-GB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Patronage?</a:t>
            </a:r>
            <a:endParaRPr lang="en-GB" sz="3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What does </a:t>
            </a:r>
            <a:r>
              <a:rPr lang="en-GB" dirty="0" err="1" smtClean="0"/>
              <a:t>Laxton</a:t>
            </a:r>
            <a:r>
              <a:rPr lang="en-GB" dirty="0" smtClean="0"/>
              <a:t> know of the wider world in the 12</a:t>
            </a:r>
            <a:r>
              <a:rPr lang="en-GB" baseline="30000" dirty="0" smtClean="0"/>
              <a:t>th</a:t>
            </a:r>
            <a:r>
              <a:rPr lang="en-GB" dirty="0" smtClean="0"/>
              <a:t> Century</a:t>
            </a:r>
            <a:r>
              <a:rPr lang="en-GB" baseline="30000" dirty="0" smtClean="0"/>
              <a:t>?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What past and whose past are we seeking? </a:t>
            </a:r>
          </a:p>
          <a:p>
            <a:endParaRPr lang="en-GB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How and Why does that past survive in the form of memory, fabric, landscape, cultural identity....</a:t>
            </a:r>
          </a:p>
          <a:p>
            <a:endParaRPr lang="en-GB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How, why, should and can the past be adapted, interpreted in order to make it relevant and inclusive....</a:t>
            </a:r>
            <a:endParaRPr lang="en-GB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Who owns the past?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GB" sz="3200" dirty="0" smtClean="0"/>
          </a:p>
          <a:p>
            <a:r>
              <a:rPr lang="en-GB" sz="4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Familiarity</a:t>
            </a:r>
          </a:p>
          <a:p>
            <a:r>
              <a:rPr lang="en-GB" sz="4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Identity</a:t>
            </a:r>
          </a:p>
          <a:p>
            <a:r>
              <a:rPr lang="en-GB" sz="4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Guidance</a:t>
            </a:r>
          </a:p>
          <a:p>
            <a:r>
              <a:rPr lang="en-GB" sz="4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Enrichment</a:t>
            </a:r>
          </a:p>
          <a:p>
            <a:r>
              <a:rPr lang="en-GB" sz="4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Escapism</a:t>
            </a:r>
            <a:endParaRPr lang="en-GB" sz="4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‘Validating Comforts’ </a:t>
            </a:r>
            <a:br>
              <a:rPr lang="en-GB" dirty="0" smtClean="0"/>
            </a:br>
            <a:r>
              <a:rPr lang="en-GB" sz="3100" dirty="0" smtClean="0"/>
              <a:t>(</a:t>
            </a:r>
            <a:r>
              <a:rPr lang="en-GB" sz="3100" dirty="0" err="1" smtClean="0"/>
              <a:t>Lowenthal</a:t>
            </a:r>
            <a:r>
              <a:rPr lang="en-GB" sz="3100" dirty="0" smtClean="0"/>
              <a:t> 1985)</a:t>
            </a:r>
            <a:endParaRPr lang="en-GB" sz="3100" dirty="0"/>
          </a:p>
        </p:txBody>
      </p:sp>
      <p:pic>
        <p:nvPicPr>
          <p:cNvPr id="7" name="Content Placeholder 6" descr="scan000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19638" y="2000240"/>
            <a:ext cx="4352956" cy="36433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The castle is a familiar monument – it is recognised &amp; interpreted according to a series of signals that individuals have grown up with</a:t>
            </a:r>
          </a:p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The castle can be linked to a national or local past</a:t>
            </a:r>
          </a:p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The castle represents a society that CAN be linked to modern society – we can explore the use of space and consider if this is similar to our modern experience</a:t>
            </a:r>
          </a:p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The castle enables us to touch ‘a’ past – to link with the continuum of human history</a:t>
            </a:r>
          </a:p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The castle MAY indicate stability through time</a:t>
            </a:r>
            <a:endParaRPr lang="en-GB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Validating </a:t>
            </a:r>
            <a:r>
              <a:rPr lang="en-GB" dirty="0" err="1" smtClean="0"/>
              <a:t>Laxton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Academic interest in castles declines once they are complete whereas general interest grows once they are in ruins.</a:t>
            </a:r>
          </a:p>
          <a:p>
            <a:r>
              <a:rPr lang="en-GB" sz="2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‘we lose interest in castles once they are complete’ (O’Keefe 2001)</a:t>
            </a:r>
          </a:p>
          <a:p>
            <a:endParaRPr lang="en-GB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GB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The ruins are more accessible, inclusive, flexible</a:t>
            </a:r>
          </a:p>
          <a:p>
            <a:r>
              <a:rPr lang="en-GB" sz="2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‘physical access is not enough’ (</a:t>
            </a:r>
            <a:r>
              <a:rPr lang="en-GB" sz="2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Attingham</a:t>
            </a:r>
            <a:r>
              <a:rPr lang="en-GB" sz="2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Trust 2004)</a:t>
            </a:r>
          </a:p>
          <a:p>
            <a:endParaRPr lang="en-GB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GB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Does value for academics have to be at variance with value for local communities?</a:t>
            </a:r>
          </a:p>
          <a:p>
            <a:r>
              <a:rPr lang="en-GB" sz="2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‘Archaeology provides ‘high octane fuel to the imagination’ (Henson 2004)</a:t>
            </a:r>
            <a:endParaRPr lang="en-GB" sz="28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Paradox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dirty="0" smtClean="0"/>
              <a:t>‘</a:t>
            </a:r>
            <a:r>
              <a:rPr lang="en-GB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The interrelationship between any given castle &amp; its surroundings can be essentially understood from 2 perspectives: the impact of the castle on the </a:t>
            </a:r>
            <a:r>
              <a:rPr lang="en-GB" sz="3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landscape</a:t>
            </a:r>
            <a:r>
              <a:rPr lang="en-GB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&amp; the impact of the </a:t>
            </a:r>
            <a:r>
              <a:rPr lang="en-GB" sz="3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landscape</a:t>
            </a:r>
            <a:r>
              <a:rPr lang="en-GB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on the castle.’ (Creighton 2002)</a:t>
            </a:r>
            <a:endParaRPr lang="en-GB" sz="3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From Landscape to Community?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Community &amp; Landscape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3D image of post-medieval manor overlaying inner bailey, reproduced with permission from: </a:t>
            </a:r>
            <a:r>
              <a:rPr lang="en-GB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http://www.laxtoncastle.org.uk/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Detail from Mark Pierce map, 1635, from </a:t>
            </a:r>
            <a:r>
              <a:rPr lang="en-GB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Orwin</a:t>
            </a:r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1938</a:t>
            </a:r>
            <a:endParaRPr lang="en-GB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Content Placeholder 4" descr="Laxton 3D model with outline of post-medieval manor superimposed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1543035"/>
            <a:ext cx="4040188" cy="3744943"/>
          </a:xfrm>
        </p:spPr>
      </p:pic>
      <p:pic>
        <p:nvPicPr>
          <p:cNvPr id="6" name="Content Placeholder 5" descr="Laxton detail Mark Pierce map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286380" y="1785926"/>
            <a:ext cx="2643206" cy="335758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GB" dirty="0" smtClean="0"/>
          </a:p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From Private to Public</a:t>
            </a:r>
          </a:p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Landscape of Lordship, Landscape of Leisure</a:t>
            </a:r>
          </a:p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Changing Meaning: symbol of status, aspect of community identity</a:t>
            </a:r>
          </a:p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Relationship of castle to a settlement whose morphology is largely fixed by the 13</a:t>
            </a:r>
            <a:r>
              <a:rPr lang="en-GB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</a:t>
            </a:r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century</a:t>
            </a:r>
          </a:p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Relationship of castle to a settlement that grows and contracts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Conclusion: Exploring </a:t>
            </a:r>
            <a:r>
              <a:rPr lang="en-GB" dirty="0" err="1" smtClean="0"/>
              <a:t>Laxton</a:t>
            </a:r>
            <a:r>
              <a:rPr lang="en-GB" dirty="0" smtClean="0"/>
              <a:t> via Lifelong Learning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*	</a:t>
            </a:r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2003-2008 Joint project between the Universities of Nottingham and Birmingham to investigate the development of </a:t>
            </a:r>
            <a:r>
              <a:rPr lang="en-GB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Laxton</a:t>
            </a:r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Castle</a:t>
            </a:r>
          </a:p>
          <a:p>
            <a:pPr>
              <a:buNone/>
            </a:pPr>
            <a:r>
              <a:rPr lang="en-GB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http://www.laxtoncastle.org.uk/</a:t>
            </a:r>
          </a:p>
          <a:p>
            <a:endParaRPr lang="en-GB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	2004-2007 EMEP including survey of neighbouring </a:t>
            </a:r>
            <a:r>
              <a:rPr lang="en-GB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Egmanton</a:t>
            </a:r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Castle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Research &amp; Training</a:t>
            </a:r>
            <a:br>
              <a:rPr lang="en-GB" dirty="0" smtClean="0"/>
            </a:br>
            <a:endParaRPr lang="en-GB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Laxton Motte and GPS bas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643050"/>
            <a:ext cx="4286280" cy="4000528"/>
          </a:xfr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Arial" charset="0"/>
              <a:buChar char="•"/>
            </a:pPr>
            <a:r>
              <a:rPr lang="en-GB" sz="2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Laxton</a:t>
            </a:r>
            <a:r>
              <a:rPr lang="en-GB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Castle is about people – how they lived and how they live, what the castle meant or means to them.</a:t>
            </a:r>
          </a:p>
          <a:p>
            <a:pPr>
              <a:buFont typeface="Arial" charset="0"/>
              <a:buChar char="•"/>
            </a:pPr>
            <a:endParaRPr lang="en-GB" sz="2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Arial" charset="0"/>
              <a:buChar char="•"/>
            </a:pPr>
            <a:r>
              <a:rPr lang="en-GB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And one day, we too will be ‘medieval’ </a:t>
            </a:r>
          </a:p>
          <a:p>
            <a:pPr>
              <a:buFont typeface="Arial" charset="0"/>
              <a:buChar char="•"/>
            </a:pPr>
            <a:endParaRPr lang="en-GB" sz="2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Arial" charset="0"/>
              <a:buChar char="•"/>
            </a:pPr>
            <a:endParaRPr lang="en-GB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Arial" charset="0"/>
              <a:buChar char="•"/>
            </a:pPr>
            <a:endParaRPr lang="en-GB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Arial" charset="0"/>
              <a:buChar char="•"/>
            </a:pPr>
            <a:r>
              <a:rPr lang="en-GB" sz="17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Total Station survey point, </a:t>
            </a:r>
            <a:r>
              <a:rPr lang="en-GB" sz="17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Laxton</a:t>
            </a:r>
            <a:r>
              <a:rPr lang="en-GB" sz="17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reproduced with permission from: </a:t>
            </a:r>
            <a:r>
              <a:rPr lang="en-GB" sz="1700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http://www.laxtoncastle.org.uk/</a:t>
            </a:r>
            <a:endParaRPr lang="en-GB" sz="17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And Finally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Laxton</a:t>
            </a:r>
            <a:r>
              <a:rPr lang="en-GB" dirty="0" smtClean="0"/>
              <a:t> Castle in Context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Reproduced with permission:</a:t>
            </a:r>
            <a:endParaRPr lang="en-GB" sz="1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25000" lnSpcReduction="20000"/>
          </a:bodyPr>
          <a:lstStyle/>
          <a:p>
            <a:endParaRPr lang="en-GB" dirty="0" smtClean="0"/>
          </a:p>
          <a:p>
            <a:r>
              <a:rPr lang="en-GB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K.Challis</a:t>
            </a:r>
            <a:r>
              <a:rPr lang="en-GB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‘Settlement Morphology and Medieval Village Planning: A Case Study at </a:t>
            </a:r>
            <a:r>
              <a:rPr lang="en-GB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Laxton</a:t>
            </a:r>
            <a:r>
              <a:rPr lang="en-GB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Nottinghamshire’, Transactions of the </a:t>
            </a:r>
            <a:r>
              <a:rPr lang="en-GB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Thoroton</a:t>
            </a:r>
            <a:r>
              <a:rPr lang="en-GB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Society 106, 2002, 61-69</a:t>
            </a:r>
          </a:p>
          <a:p>
            <a:endParaRPr lang="en-GB" sz="4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Content Placeholder 7" descr="Laxton Interpretative Plan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96342"/>
            <a:ext cx="4040188" cy="2638329"/>
          </a:xfrm>
        </p:spPr>
      </p:pic>
      <p:pic>
        <p:nvPicPr>
          <p:cNvPr id="7" name="Content Placeholder 6" descr="Laxton Village Plan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3438" y="1428736"/>
            <a:ext cx="3643338" cy="37147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Egmanton</a:t>
            </a:r>
            <a:r>
              <a:rPr lang="en-GB" dirty="0" smtClean="0"/>
              <a:t> Castle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Reproduced from </a:t>
            </a:r>
            <a:r>
              <a:rPr lang="en-GB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S.Speight</a:t>
            </a:r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&amp; </a:t>
            </a:r>
            <a:r>
              <a:rPr lang="en-GB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G.Franklin</a:t>
            </a:r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‘</a:t>
            </a:r>
            <a:r>
              <a:rPr lang="en-GB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Egmanton</a:t>
            </a:r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, near </a:t>
            </a:r>
            <a:r>
              <a:rPr lang="en-GB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Laxton</a:t>
            </a:r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Nottinghamshire’s Second Finest </a:t>
            </a:r>
            <a:r>
              <a:rPr lang="en-GB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Motte</a:t>
            </a:r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and Bailey Castle’, Transactions of the </a:t>
            </a:r>
            <a:r>
              <a:rPr lang="en-GB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Thoroton</a:t>
            </a:r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Society 107, 2003, 65-81 </a:t>
            </a:r>
            <a:endParaRPr lang="en-GB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Content Placeholder 6" descr="Egmanton Plan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25550" y="274638"/>
            <a:ext cx="685800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GB" dirty="0" smtClean="0"/>
          </a:p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Lifelong Learning feeds on the past....</a:t>
            </a:r>
          </a:p>
          <a:p>
            <a:endParaRPr lang="en-GB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Lifelong Learning as ‘full life learning’</a:t>
            </a:r>
          </a:p>
          <a:p>
            <a:endParaRPr lang="en-GB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Lifelong Learning: informal, formal, non formal....</a:t>
            </a:r>
          </a:p>
          <a:p>
            <a:endParaRPr lang="en-GB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Exploring </a:t>
            </a:r>
            <a:r>
              <a:rPr lang="en-GB" dirty="0" err="1" smtClean="0"/>
              <a:t>Laxton</a:t>
            </a:r>
            <a:r>
              <a:rPr lang="en-GB" dirty="0" smtClean="0"/>
              <a:t> via </a:t>
            </a:r>
            <a:r>
              <a:rPr lang="en-GB" i="1" dirty="0" smtClean="0"/>
              <a:t>Lifelong Learning</a:t>
            </a:r>
            <a:endParaRPr lang="en-GB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What has also been removed, &amp; perhaps this is far more important, was the direct relationship between the local community &amp; their monument. In very many cases the ruins had become sources of local memory, story &amp; intimate relationship, most of which was sacrificed to sanitise &amp; capture the walls as discrete objects of professional architectural history.’</a:t>
            </a:r>
            <a:endParaRPr lang="en-GB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Austen, Barnard Castle, 2007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Geophyscis at Laxton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71858" y="1481138"/>
            <a:ext cx="3009283" cy="4525962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Ownership legal and otherwise</a:t>
            </a:r>
          </a:p>
          <a:p>
            <a:r>
              <a:rPr lang="en-GB" dirty="0" smtClean="0"/>
              <a:t>Place of memory</a:t>
            </a:r>
          </a:p>
          <a:p>
            <a:r>
              <a:rPr lang="en-GB" dirty="0" smtClean="0"/>
              <a:t>Economic resource</a:t>
            </a:r>
          </a:p>
          <a:p>
            <a:r>
              <a:rPr lang="en-GB" dirty="0" smtClean="0"/>
              <a:t>Place of leisure</a:t>
            </a:r>
          </a:p>
          <a:p>
            <a:r>
              <a:rPr lang="en-GB" dirty="0" smtClean="0"/>
              <a:t>Place of knowledge (real &amp; potential)</a:t>
            </a:r>
          </a:p>
          <a:p>
            <a:r>
              <a:rPr lang="en-GB" dirty="0" smtClean="0"/>
              <a:t>Place of tradition</a:t>
            </a:r>
          </a:p>
          <a:p>
            <a:endParaRPr lang="en-GB" dirty="0" smtClean="0"/>
          </a:p>
          <a:p>
            <a:pPr>
              <a:buNone/>
            </a:pPr>
            <a:r>
              <a:rPr lang="en-GB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Nottingham University students being taught geophysical surveying at </a:t>
            </a:r>
            <a:r>
              <a:rPr lang="en-GB" sz="15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Laxton</a:t>
            </a:r>
            <a:r>
              <a:rPr lang="en-GB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reproduced with permission from: </a:t>
            </a:r>
            <a:r>
              <a:rPr lang="en-GB" sz="1500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http://www.laxtoncastle.org.uk/</a:t>
            </a:r>
          </a:p>
          <a:p>
            <a:pPr>
              <a:buNone/>
            </a:pPr>
            <a:endParaRPr lang="en-GB" dirty="0" smtClean="0"/>
          </a:p>
          <a:p>
            <a:endParaRPr lang="en-GB" dirty="0" smtClean="0"/>
          </a:p>
          <a:p>
            <a:pPr>
              <a:buNone/>
            </a:pPr>
            <a:endParaRPr lang="en-GB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Whose castle is it anyway?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GB" sz="13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endParaRPr lang="en-GB" sz="13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endParaRPr lang="en-GB" sz="13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endParaRPr lang="en-GB" sz="13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endParaRPr lang="en-GB" sz="13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endParaRPr lang="en-GB" sz="13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endParaRPr lang="en-GB" sz="13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endParaRPr lang="en-GB" sz="13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endParaRPr lang="en-GB" sz="13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rmAutofit fontScale="90000"/>
          </a:bodyPr>
          <a:lstStyle/>
          <a:p>
            <a:r>
              <a:rPr lang="en-GB" i="1" dirty="0" smtClean="0"/>
              <a:t/>
            </a:r>
            <a:br>
              <a:rPr lang="en-GB" i="1" dirty="0" smtClean="0"/>
            </a:br>
            <a:r>
              <a:rPr lang="en-GB" i="1" dirty="0" smtClean="0"/>
              <a:t/>
            </a:r>
            <a:br>
              <a:rPr lang="en-GB" i="1" dirty="0" smtClean="0"/>
            </a:br>
            <a:r>
              <a:rPr lang="en-GB" i="1" dirty="0" smtClean="0"/>
              <a:t>‘</a:t>
            </a:r>
            <a:r>
              <a:rPr lang="en-GB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The survival of earthworks is itself a factor of </a:t>
            </a:r>
            <a:br>
              <a:rPr lang="en-GB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the history of the individual community’</a:t>
            </a:r>
            <a:br>
              <a:rPr lang="en-GB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(Bishop &amp; Challis 1998</a:t>
            </a:r>
            <a:r>
              <a:rPr lang="en-GB" sz="1800" dirty="0" smtClean="0"/>
              <a:t>)</a:t>
            </a:r>
            <a:br>
              <a:rPr lang="en-GB" sz="1800" dirty="0" smtClean="0"/>
            </a:b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Nottingham University students marking the inner bailey ditch at </a:t>
            </a:r>
            <a:r>
              <a:rPr lang="en-GB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Laxton</a:t>
            </a:r>
            <a:r>
              <a:rPr lang="en-GB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reproduced with permission from: </a:t>
            </a:r>
            <a:r>
              <a:rPr lang="en-GB" sz="1800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http://www.laxtoncastle.org.uk/</a:t>
            </a:r>
            <a:br>
              <a:rPr lang="en-GB" sz="1800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GB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GB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Content Placeholder 6" descr="Laxton Inner Bailey Ditch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071670" y="2857496"/>
            <a:ext cx="4786312" cy="35004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l"/>
            <a:r>
              <a:rPr lang="en-GB" sz="2000" dirty="0" smtClean="0"/>
              <a:t>			Moral Geography</a:t>
            </a:r>
          </a:p>
          <a:p>
            <a:pPr algn="l"/>
            <a:r>
              <a:rPr lang="en-GB" sz="2000" dirty="0" smtClean="0"/>
              <a:t>					Emotional </a:t>
            </a:r>
            <a:r>
              <a:rPr lang="en-GB" sz="2000" dirty="0" err="1" smtClean="0"/>
              <a:t>Ruralism</a:t>
            </a:r>
            <a:endParaRPr lang="en-GB" sz="2000" dirty="0" smtClean="0"/>
          </a:p>
        </p:txBody>
      </p:sp>
      <p:pic>
        <p:nvPicPr>
          <p:cNvPr id="8" name="Content Placeholder 7" descr="Bill Knight at Laxton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4868" b="14868"/>
          <a:stretch>
            <a:fillRect/>
          </a:stretch>
        </p:blipFill>
        <p:spPr/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GB" sz="13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Nottingham University student conducting geophysical surveying at </a:t>
            </a:r>
            <a:r>
              <a:rPr lang="en-GB" sz="13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Laxton</a:t>
            </a:r>
            <a:r>
              <a:rPr lang="en-GB" sz="13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reproduced with permission from: </a:t>
            </a:r>
            <a:r>
              <a:rPr lang="en-GB" sz="1300" dirty="0" smtClean="0">
                <a:solidFill>
                  <a:schemeClr val="accent4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http://www.laxtoncastle.org.uk/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	Impact: Benevolent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331</TotalTime>
  <Words>779</Words>
  <Application>Microsoft Office PowerPoint</Application>
  <PresentationFormat>On-screen Show (4:3)</PresentationFormat>
  <Paragraphs>117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Concourse</vt:lpstr>
      <vt:lpstr>Castles and Communities: Exploring Laxton  via Lifelong Learning</vt:lpstr>
      <vt:lpstr> Research &amp; Training </vt:lpstr>
      <vt:lpstr>Laxton Castle in Context</vt:lpstr>
      <vt:lpstr>Egmanton Castle</vt:lpstr>
      <vt:lpstr>Exploring Laxton via Lifelong Learning</vt:lpstr>
      <vt:lpstr>Austen, Barnard Castle, 2007</vt:lpstr>
      <vt:lpstr>Whose castle is it anyway?</vt:lpstr>
      <vt:lpstr>  ‘The survival of earthworks is itself a factor of  the history of the individual community’ (Bishop &amp; Challis 1998)   Nottingham University students marking the inner bailey ditch at Laxton, reproduced with permission from: http://www.laxtoncastle.org.uk/      </vt:lpstr>
      <vt:lpstr>Nottingham University student conducting geophysical surveying at Laxton, reproduced with permission from: http://www.laxtoncastle.org.uk/   Impact: Benevolent</vt:lpstr>
      <vt:lpstr>Impact: Issues of Inclusion and Access</vt:lpstr>
      <vt:lpstr>Ethnicity</vt:lpstr>
      <vt:lpstr>What does Laxton know of the wider world in the 12th Century?</vt:lpstr>
      <vt:lpstr>Who owns the past?</vt:lpstr>
      <vt:lpstr>‘Validating Comforts’  (Lowenthal 1985)</vt:lpstr>
      <vt:lpstr>Validating Laxton</vt:lpstr>
      <vt:lpstr>Paradox</vt:lpstr>
      <vt:lpstr>From Landscape to Community?</vt:lpstr>
      <vt:lpstr>Community &amp; Landscape</vt:lpstr>
      <vt:lpstr>Conclusion: Exploring Laxton via Lifelong Learning</vt:lpstr>
      <vt:lpstr>And Finally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Castles and Communities: Exploring Laxton via Lifelong Learning</dc:title>
  <dc:creator>Staples</dc:creator>
  <cp:lastModifiedBy>Summerwill Kathryn</cp:lastModifiedBy>
  <cp:revision>49</cp:revision>
  <dcterms:created xsi:type="dcterms:W3CDTF">2009-06-12T11:40:09Z</dcterms:created>
  <dcterms:modified xsi:type="dcterms:W3CDTF">2009-07-03T09:40:55Z</dcterms:modified>
</cp:coreProperties>
</file>