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CC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763" autoAdjust="0"/>
  </p:normalViewPr>
  <p:slideViewPr>
    <p:cSldViewPr>
      <p:cViewPr varScale="1">
        <p:scale>
          <a:sx n="115" d="100"/>
          <a:sy n="115" d="100"/>
        </p:scale>
        <p:origin x="1932" y="1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820" y="-96"/>
      </p:cViewPr>
      <p:guideLst>
        <p:guide orient="horz" pos="3132"/>
        <p:guide pos="2145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B60D1-45E2-47B9-8634-609CEFBE0027}" type="datetimeFigureOut">
              <a:rPr lang="en-GB" smtClean="0"/>
              <a:pPr/>
              <a:t>24/11/2017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9DD25-E5DF-4847-81BB-270A64CD27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96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D731F-F6B0-4BA2-9B94-FF010D70E6C2}" type="datetimeFigureOut">
              <a:rPr lang="en-GB" smtClean="0"/>
              <a:pPr/>
              <a:t>24/11/2017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6125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0AE9D-719B-481F-B5CC-76CCF151043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57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4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338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3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556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2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56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10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71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17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91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3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D48A9-F38B-46F0-8BED-B7E0B19DE9E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24/11/2017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15AB0-0B86-48C3-A4BD-FFF0345E1E0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9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Rectangle 510"/>
          <p:cNvSpPr/>
          <p:nvPr/>
        </p:nvSpPr>
        <p:spPr>
          <a:xfrm>
            <a:off x="789003" y="4045646"/>
            <a:ext cx="82895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0" name="Rectangle 509"/>
          <p:cNvSpPr/>
          <p:nvPr/>
        </p:nvSpPr>
        <p:spPr>
          <a:xfrm>
            <a:off x="1625574" y="4048334"/>
            <a:ext cx="225499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9" name="Rectangle 508"/>
          <p:cNvSpPr/>
          <p:nvPr/>
        </p:nvSpPr>
        <p:spPr>
          <a:xfrm>
            <a:off x="1858693" y="4048649"/>
            <a:ext cx="26844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7" name="Rectangle 506"/>
          <p:cNvSpPr/>
          <p:nvPr/>
        </p:nvSpPr>
        <p:spPr>
          <a:xfrm>
            <a:off x="2645342" y="4049667"/>
            <a:ext cx="257179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6" name="Rectangle 505"/>
          <p:cNvSpPr/>
          <p:nvPr/>
        </p:nvSpPr>
        <p:spPr>
          <a:xfrm>
            <a:off x="2918262" y="4049113"/>
            <a:ext cx="270077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3" name="Rectangle 502"/>
          <p:cNvSpPr/>
          <p:nvPr/>
        </p:nvSpPr>
        <p:spPr>
          <a:xfrm>
            <a:off x="3713828" y="4050184"/>
            <a:ext cx="237981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2" name="Rectangle 501"/>
          <p:cNvSpPr/>
          <p:nvPr/>
        </p:nvSpPr>
        <p:spPr>
          <a:xfrm>
            <a:off x="5012292" y="4048230"/>
            <a:ext cx="255751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1" name="Rectangle 500"/>
          <p:cNvSpPr/>
          <p:nvPr/>
        </p:nvSpPr>
        <p:spPr>
          <a:xfrm>
            <a:off x="3964153" y="4055768"/>
            <a:ext cx="1043273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0" name="Rectangle 499"/>
          <p:cNvSpPr/>
          <p:nvPr/>
        </p:nvSpPr>
        <p:spPr>
          <a:xfrm>
            <a:off x="6846823" y="4046825"/>
            <a:ext cx="245089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99" name="Rectangle 498"/>
          <p:cNvSpPr/>
          <p:nvPr/>
        </p:nvSpPr>
        <p:spPr>
          <a:xfrm>
            <a:off x="5264738" y="4049668"/>
            <a:ext cx="784258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98" name="Rectangle 497"/>
          <p:cNvSpPr/>
          <p:nvPr/>
        </p:nvSpPr>
        <p:spPr>
          <a:xfrm>
            <a:off x="6055917" y="4046825"/>
            <a:ext cx="784258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28" name="Rectangle 427"/>
          <p:cNvSpPr/>
          <p:nvPr/>
        </p:nvSpPr>
        <p:spPr>
          <a:xfrm rot="16200000">
            <a:off x="5237255" y="3097961"/>
            <a:ext cx="244423" cy="747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Table</a:t>
            </a:r>
            <a:endParaRPr lang="en-GB" sz="100" dirty="0"/>
          </a:p>
        </p:txBody>
      </p:sp>
      <p:sp>
        <p:nvSpPr>
          <p:cNvPr id="380" name="Rectangle 379"/>
          <p:cNvSpPr/>
          <p:nvPr/>
        </p:nvSpPr>
        <p:spPr>
          <a:xfrm>
            <a:off x="2807660" y="3620736"/>
            <a:ext cx="237052" cy="747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Table</a:t>
            </a:r>
            <a:endParaRPr lang="en-GB" sz="100" dirty="0"/>
          </a:p>
        </p:txBody>
      </p:sp>
      <p:sp>
        <p:nvSpPr>
          <p:cNvPr id="339" name="Rectangle 338"/>
          <p:cNvSpPr/>
          <p:nvPr/>
        </p:nvSpPr>
        <p:spPr>
          <a:xfrm>
            <a:off x="8121354" y="2083485"/>
            <a:ext cx="1008112" cy="6842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8" name="Rectangle 337"/>
          <p:cNvSpPr/>
          <p:nvPr/>
        </p:nvSpPr>
        <p:spPr>
          <a:xfrm>
            <a:off x="7113242" y="2085826"/>
            <a:ext cx="1008112" cy="6608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35199" y="2085422"/>
            <a:ext cx="693466" cy="7410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39962" y="2088842"/>
            <a:ext cx="688702" cy="588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811461" y="2096561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38190" y="2088842"/>
            <a:ext cx="719094" cy="5944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72625" y="2089446"/>
            <a:ext cx="700835" cy="588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73461" y="2088842"/>
            <a:ext cx="857351" cy="5640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904983" y="2089434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25010" y="2083486"/>
            <a:ext cx="1008112" cy="4879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07100" y="2083486"/>
            <a:ext cx="1018877" cy="617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077916" y="2094180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9124702" y="2094180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9124702" y="3051135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994446" y="3065999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948240" y="3065999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860008" y="3068380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823324" y="3065999"/>
            <a:ext cx="58391" cy="6183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102599" y="3428420"/>
            <a:ext cx="426913" cy="588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prstClr val="white"/>
                </a:solidFill>
                <a:latin typeface="Verdana" pitchFamily="34" charset="0"/>
              </a:rPr>
              <a:t>Stairs</a:t>
            </a:r>
            <a:endParaRPr lang="en-GB" sz="600" dirty="0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8175" y="2191268"/>
            <a:ext cx="585157" cy="588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prstClr val="white"/>
                </a:solidFill>
                <a:latin typeface="Verdana" pitchFamily="34" charset="0"/>
              </a:rPr>
              <a:t>Stair / Lift</a:t>
            </a:r>
            <a:endParaRPr lang="en-GB" sz="600" dirty="0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55094" y="3068384"/>
            <a:ext cx="352425" cy="34860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 smtClean="0">
                <a:solidFill>
                  <a:prstClr val="white"/>
                </a:solidFill>
              </a:rPr>
              <a:t>WC</a:t>
            </a:r>
          </a:p>
          <a:p>
            <a:pPr algn="ctr"/>
            <a:r>
              <a:rPr lang="en-GB" sz="400" dirty="0" smtClean="0">
                <a:solidFill>
                  <a:prstClr val="white"/>
                </a:solidFill>
              </a:rPr>
              <a:t>Female</a:t>
            </a:r>
          </a:p>
          <a:p>
            <a:pPr algn="ctr"/>
            <a:r>
              <a:rPr lang="en-GB" sz="300" dirty="0" smtClean="0">
                <a:solidFill>
                  <a:prstClr val="white"/>
                </a:solidFill>
              </a:rPr>
              <a:t>D1036</a:t>
            </a:r>
            <a:endParaRPr lang="en-GB" sz="300" dirty="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928663" y="2084083"/>
            <a:ext cx="728621" cy="742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663576" y="2084951"/>
            <a:ext cx="709885" cy="742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68824" y="2085422"/>
            <a:ext cx="1638275" cy="78228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07100" y="2083486"/>
            <a:ext cx="2090296" cy="7873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48997" y="2083486"/>
            <a:ext cx="1008112" cy="6905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990262" y="2090729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432926" y="2883585"/>
            <a:ext cx="371425" cy="3415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816330" y="2880931"/>
            <a:ext cx="371425" cy="3415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76535" y="3068383"/>
            <a:ext cx="846014" cy="102773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776538" y="3063622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778250" y="4004488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822747" y="4016374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22549" y="3068060"/>
            <a:ext cx="1026195" cy="10280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866482" y="4021155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655759" y="3611124"/>
            <a:ext cx="533047" cy="4849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440908" y="3606352"/>
            <a:ext cx="274848" cy="48976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400" dirty="0" err="1" smtClean="0">
                <a:solidFill>
                  <a:prstClr val="black"/>
                </a:solidFill>
                <a:latin typeface="Verdana" pitchFamily="34" charset="0"/>
              </a:rPr>
              <a:t>Coffice</a:t>
            </a:r>
            <a:endParaRPr lang="en-GB" sz="400" dirty="0" smtClean="0">
              <a:solidFill>
                <a:prstClr val="black"/>
              </a:solidFill>
              <a:latin typeface="Verdana" pitchFamily="34" charset="0"/>
            </a:endParaRPr>
          </a:p>
          <a:p>
            <a:pPr algn="ctr"/>
            <a:r>
              <a:rPr lang="en-GB" sz="400" dirty="0" smtClean="0">
                <a:solidFill>
                  <a:prstClr val="black"/>
                </a:solidFill>
                <a:latin typeface="Verdana" pitchFamily="34" charset="0"/>
              </a:rPr>
              <a:t> Room D1010</a:t>
            </a:r>
            <a:endParaRPr lang="en-GB" sz="4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708104" y="3606353"/>
            <a:ext cx="1296613" cy="4916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910978" y="4020562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954714" y="4023536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36037" y="3610429"/>
            <a:ext cx="292908" cy="4857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828946" y="3608629"/>
            <a:ext cx="1263718" cy="4875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7035803" y="4016393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998542" y="4023536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95043" y="2873519"/>
            <a:ext cx="364306" cy="2410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594868" y="3121340"/>
            <a:ext cx="364306" cy="2410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3890120" y="3068380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59174" y="2871407"/>
            <a:ext cx="727127" cy="49098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299800" y="2878548"/>
            <a:ext cx="380400" cy="4749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rgbClr val="FFC000"/>
              </a:solidFill>
              <a:latin typeface="Verdana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700638" y="2881474"/>
            <a:ext cx="674886" cy="4749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388572" y="2868234"/>
            <a:ext cx="383828" cy="4869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rgbClr val="FFC000"/>
              </a:solidFill>
              <a:latin typeface="Verdana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113240" y="2085423"/>
            <a:ext cx="1008534" cy="113789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rgbClr val="FFC000"/>
              </a:solidFill>
              <a:latin typeface="Verdana" pitchFamily="34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8080297" y="3065999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121352" y="2083485"/>
            <a:ext cx="1060872" cy="7969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dirty="0">
              <a:solidFill>
                <a:srgbClr val="FFC000"/>
              </a:solidFill>
              <a:latin typeface="Verdana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2858197" y="2091799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2" name="sink1"/>
          <p:cNvSpPr>
            <a:spLocks noEditPoints="1" noChangeArrowheads="1"/>
          </p:cNvSpPr>
          <p:nvPr/>
        </p:nvSpPr>
        <p:spPr bwMode="auto">
          <a:xfrm rot="5400000" flipV="1">
            <a:off x="753918" y="3212980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cxnSp>
        <p:nvCxnSpPr>
          <p:cNvPr id="84" name="Straight Connector 83"/>
          <p:cNvCxnSpPr>
            <a:endCxn id="73" idx="0"/>
          </p:cNvCxnSpPr>
          <p:nvPr/>
        </p:nvCxnSpPr>
        <p:spPr>
          <a:xfrm>
            <a:off x="6033122" y="2660545"/>
            <a:ext cx="4959" cy="220929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5819775" y="2852738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331830" y="2833690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422473" y="2824163"/>
            <a:ext cx="144016" cy="80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951588" y="3320802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747144" y="2889229"/>
            <a:ext cx="45719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232920" y="2830461"/>
            <a:ext cx="144016" cy="80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 rot="16200000">
            <a:off x="2007837" y="3516413"/>
            <a:ext cx="251821" cy="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825208" y="2852936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056753" y="2866080"/>
            <a:ext cx="224542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8193360" y="2852936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905328" y="3212976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872880" y="2924944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872880" y="3212976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808984" y="2852936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987165" y="2836488"/>
            <a:ext cx="592276" cy="69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448048" y="1849972"/>
            <a:ext cx="14966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 smtClean="0">
                <a:solidFill>
                  <a:srgbClr val="FF0000"/>
                </a:solidFill>
              </a:rPr>
              <a:t>CLINICAL SKILLS STORE &amp; STAFF BASE</a:t>
            </a:r>
            <a:endParaRPr lang="en-GB" sz="600" b="1" dirty="0">
              <a:solidFill>
                <a:srgbClr val="FF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402165" y="2838647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259386" y="3037659"/>
            <a:ext cx="299539" cy="779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5" name="sink1"/>
          <p:cNvSpPr>
            <a:spLocks noEditPoints="1" noChangeArrowheads="1"/>
          </p:cNvSpPr>
          <p:nvPr/>
        </p:nvSpPr>
        <p:spPr bwMode="auto">
          <a:xfrm flipV="1">
            <a:off x="1678728" y="3068964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16" name="sink1"/>
          <p:cNvSpPr>
            <a:spLocks noEditPoints="1" noChangeArrowheads="1"/>
          </p:cNvSpPr>
          <p:nvPr/>
        </p:nvSpPr>
        <p:spPr bwMode="auto">
          <a:xfrm rot="16200000" flipV="1">
            <a:off x="2554116" y="3226110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389289" y="3027169"/>
            <a:ext cx="210700" cy="748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9" name="sink1"/>
          <p:cNvSpPr>
            <a:spLocks noEditPoints="1" noChangeArrowheads="1"/>
          </p:cNvSpPr>
          <p:nvPr/>
        </p:nvSpPr>
        <p:spPr bwMode="auto">
          <a:xfrm rot="16200000" flipV="1">
            <a:off x="3281953" y="2204868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0" name="sink1"/>
          <p:cNvSpPr>
            <a:spLocks noEditPoints="1" noChangeArrowheads="1"/>
          </p:cNvSpPr>
          <p:nvPr/>
        </p:nvSpPr>
        <p:spPr bwMode="auto">
          <a:xfrm rot="16200000" flipV="1">
            <a:off x="3284334" y="2636916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2" name="sink1"/>
          <p:cNvSpPr>
            <a:spLocks noEditPoints="1" noChangeArrowheads="1"/>
          </p:cNvSpPr>
          <p:nvPr/>
        </p:nvSpPr>
        <p:spPr bwMode="auto">
          <a:xfrm rot="5400000" flipV="1">
            <a:off x="1208584" y="2204868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3" name="sink1"/>
          <p:cNvSpPr>
            <a:spLocks noEditPoints="1" noChangeArrowheads="1"/>
          </p:cNvSpPr>
          <p:nvPr/>
        </p:nvSpPr>
        <p:spPr bwMode="auto">
          <a:xfrm rot="16200000" flipV="1">
            <a:off x="2566634" y="2204868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6" name="sink1"/>
          <p:cNvSpPr>
            <a:spLocks noEditPoints="1" noChangeArrowheads="1"/>
          </p:cNvSpPr>
          <p:nvPr/>
        </p:nvSpPr>
        <p:spPr bwMode="auto">
          <a:xfrm rot="5400000" flipV="1">
            <a:off x="1208584" y="2648243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8" name="sink1"/>
          <p:cNvSpPr>
            <a:spLocks noEditPoints="1" noChangeArrowheads="1"/>
          </p:cNvSpPr>
          <p:nvPr/>
        </p:nvSpPr>
        <p:spPr bwMode="auto">
          <a:xfrm rot="5400000" flipV="1">
            <a:off x="3296816" y="2276874"/>
            <a:ext cx="216024" cy="7200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29" name="sink1"/>
          <p:cNvSpPr>
            <a:spLocks noEditPoints="1" noChangeArrowheads="1"/>
          </p:cNvSpPr>
          <p:nvPr/>
        </p:nvSpPr>
        <p:spPr bwMode="auto">
          <a:xfrm rot="16200000" flipV="1">
            <a:off x="5585196" y="3240182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31" name="sink1"/>
          <p:cNvSpPr>
            <a:spLocks noEditPoints="1" noChangeArrowheads="1"/>
          </p:cNvSpPr>
          <p:nvPr/>
        </p:nvSpPr>
        <p:spPr bwMode="auto">
          <a:xfrm rot="10638164" flipV="1">
            <a:off x="5681966" y="2166874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32" name="sink1"/>
          <p:cNvSpPr>
            <a:spLocks noEditPoints="1" noChangeArrowheads="1"/>
          </p:cNvSpPr>
          <p:nvPr/>
        </p:nvSpPr>
        <p:spPr bwMode="auto">
          <a:xfrm rot="16032593" flipV="1">
            <a:off x="7007320" y="2525770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33" name="sink1"/>
          <p:cNvSpPr>
            <a:spLocks noEditPoints="1" noChangeArrowheads="1"/>
          </p:cNvSpPr>
          <p:nvPr/>
        </p:nvSpPr>
        <p:spPr bwMode="auto">
          <a:xfrm rot="16200000" flipV="1">
            <a:off x="6680002" y="3002909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>
            <a:off x="1683498" y="3400422"/>
            <a:ext cx="432049" cy="0"/>
          </a:xfrm>
          <a:prstGeom prst="line">
            <a:avLst/>
          </a:prstGeom>
          <a:ln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sink1"/>
          <p:cNvSpPr>
            <a:spLocks noEditPoints="1" noChangeArrowheads="1"/>
          </p:cNvSpPr>
          <p:nvPr/>
        </p:nvSpPr>
        <p:spPr bwMode="auto">
          <a:xfrm rot="10800000" flipV="1">
            <a:off x="6697432" y="2150534"/>
            <a:ext cx="87537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59" name="sink1"/>
          <p:cNvSpPr>
            <a:spLocks noEditPoints="1" noChangeArrowheads="1"/>
          </p:cNvSpPr>
          <p:nvPr/>
        </p:nvSpPr>
        <p:spPr bwMode="auto">
          <a:xfrm rot="10603859" flipV="1">
            <a:off x="5327126" y="2160066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6464610" y="2174763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6" name="Rounded Rectangle 165"/>
          <p:cNvSpPr/>
          <p:nvPr/>
        </p:nvSpPr>
        <p:spPr>
          <a:xfrm>
            <a:off x="7042626" y="2614981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5127391" y="2160766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0" name="Rounded Rectangle 169"/>
          <p:cNvSpPr/>
          <p:nvPr/>
        </p:nvSpPr>
        <p:spPr>
          <a:xfrm>
            <a:off x="5464092" y="2162077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1" name="Rounded Rectangle 170"/>
          <p:cNvSpPr/>
          <p:nvPr/>
        </p:nvSpPr>
        <p:spPr>
          <a:xfrm>
            <a:off x="926466" y="3088008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2" name="Rounded Rectangle 171"/>
          <p:cNvSpPr/>
          <p:nvPr/>
        </p:nvSpPr>
        <p:spPr>
          <a:xfrm>
            <a:off x="2692174" y="2276872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3" name="Rounded Rectangle 172"/>
          <p:cNvSpPr/>
          <p:nvPr/>
        </p:nvSpPr>
        <p:spPr>
          <a:xfrm>
            <a:off x="2570162" y="2290665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4" name="Rounded Rectangle 173"/>
          <p:cNvSpPr/>
          <p:nvPr/>
        </p:nvSpPr>
        <p:spPr>
          <a:xfrm>
            <a:off x="1352600" y="2756617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6" name="Rounded Rectangle 175"/>
          <p:cNvSpPr/>
          <p:nvPr/>
        </p:nvSpPr>
        <p:spPr>
          <a:xfrm>
            <a:off x="1648308" y="3332118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7" name="Rounded Rectangle 176"/>
          <p:cNvSpPr/>
          <p:nvPr/>
        </p:nvSpPr>
        <p:spPr>
          <a:xfrm>
            <a:off x="2154108" y="3326125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81" name="Rounded Rectangle 180"/>
          <p:cNvSpPr/>
          <p:nvPr/>
        </p:nvSpPr>
        <p:spPr>
          <a:xfrm>
            <a:off x="8769426" y="2204864"/>
            <a:ext cx="360040" cy="14401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>
                <a:solidFill>
                  <a:srgbClr val="FFC000"/>
                </a:solidFill>
                <a:latin typeface="Verdana" pitchFamily="34" charset="0"/>
              </a:rPr>
              <a:t>Bed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8913442" y="2492896"/>
            <a:ext cx="216024" cy="14401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rgbClr val="FFC000"/>
                </a:solidFill>
                <a:latin typeface="Verdana" pitchFamily="34" charset="0"/>
              </a:rPr>
              <a:t>Cot</a:t>
            </a:r>
          </a:p>
        </p:txBody>
      </p:sp>
      <p:sp>
        <p:nvSpPr>
          <p:cNvPr id="183" name="Rounded Rectangle 182"/>
          <p:cNvSpPr/>
          <p:nvPr/>
        </p:nvSpPr>
        <p:spPr>
          <a:xfrm rot="16200000">
            <a:off x="8589404" y="2600908"/>
            <a:ext cx="360040" cy="14401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>
                <a:solidFill>
                  <a:srgbClr val="FFC000"/>
                </a:solidFill>
                <a:latin typeface="Verdana" pitchFamily="34" charset="0"/>
              </a:rPr>
              <a:t>Bed</a:t>
            </a:r>
          </a:p>
        </p:txBody>
      </p:sp>
      <p:sp>
        <p:nvSpPr>
          <p:cNvPr id="184" name="Rounded Rectangle 183"/>
          <p:cNvSpPr/>
          <p:nvPr/>
        </p:nvSpPr>
        <p:spPr>
          <a:xfrm rot="16200000">
            <a:off x="8396920" y="2644341"/>
            <a:ext cx="216024" cy="144016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GB" sz="400" dirty="0">
                <a:solidFill>
                  <a:srgbClr val="FFC000"/>
                </a:solidFill>
                <a:latin typeface="Verdana" pitchFamily="34" charset="0"/>
              </a:rPr>
              <a:t>Cot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2792762" y="3068380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194" name="Straight Arrow Connector 193"/>
          <p:cNvCxnSpPr/>
          <p:nvPr/>
        </p:nvCxnSpPr>
        <p:spPr>
          <a:xfrm>
            <a:off x="1280592" y="2285256"/>
            <a:ext cx="0" cy="279648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 flipH="1" flipV="1">
            <a:off x="3336136" y="2378769"/>
            <a:ext cx="3549" cy="210517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 flipH="1">
            <a:off x="2288704" y="2803601"/>
            <a:ext cx="288034" cy="0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>
            <a:off x="810440" y="3429000"/>
            <a:ext cx="0" cy="247550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/>
          <p:nvPr/>
        </p:nvCxnSpPr>
        <p:spPr>
          <a:xfrm>
            <a:off x="2107406" y="3153094"/>
            <a:ext cx="0" cy="166416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2176463" y="3097533"/>
            <a:ext cx="180014" cy="2855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>
            <a:off x="5542521" y="2845435"/>
            <a:ext cx="197244" cy="0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/>
          <p:nvPr/>
        </p:nvCxnSpPr>
        <p:spPr>
          <a:xfrm flipH="1">
            <a:off x="6579684" y="2846227"/>
            <a:ext cx="213994" cy="635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/>
          <p:nvPr/>
        </p:nvCxnSpPr>
        <p:spPr>
          <a:xfrm>
            <a:off x="7483600" y="3195148"/>
            <a:ext cx="349761" cy="895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 flipH="1">
            <a:off x="8148640" y="2357268"/>
            <a:ext cx="6618" cy="314499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Rounded Rectangle 229"/>
          <p:cNvSpPr/>
          <p:nvPr/>
        </p:nvSpPr>
        <p:spPr>
          <a:xfrm>
            <a:off x="7132322" y="2807874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1" name="sink1"/>
          <p:cNvSpPr>
            <a:spLocks noEditPoints="1" noChangeArrowheads="1"/>
          </p:cNvSpPr>
          <p:nvPr/>
        </p:nvSpPr>
        <p:spPr bwMode="auto">
          <a:xfrm rot="5400000" flipV="1">
            <a:off x="7101330" y="2223916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32" name="sink1"/>
          <p:cNvSpPr>
            <a:spLocks noEditPoints="1" noChangeArrowheads="1"/>
          </p:cNvSpPr>
          <p:nvPr/>
        </p:nvSpPr>
        <p:spPr bwMode="auto">
          <a:xfrm rot="5400000" flipV="1">
            <a:off x="7096003" y="2715488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33" name="sink1"/>
          <p:cNvSpPr>
            <a:spLocks noEditPoints="1" noChangeArrowheads="1"/>
          </p:cNvSpPr>
          <p:nvPr/>
        </p:nvSpPr>
        <p:spPr bwMode="auto">
          <a:xfrm rot="5400000" flipV="1">
            <a:off x="7098384" y="2483374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 rot="16200000">
            <a:off x="4606391" y="2998114"/>
            <a:ext cx="5040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 smtClean="0">
                <a:solidFill>
                  <a:prstClr val="black"/>
                </a:solidFill>
                <a:latin typeface="Verdana" pitchFamily="34" charset="0"/>
              </a:rPr>
              <a:t>Reception D1042</a:t>
            </a:r>
            <a:endParaRPr lang="en-GB" sz="400" dirty="0">
              <a:solidFill>
                <a:prstClr val="black"/>
              </a:solidFill>
              <a:latin typeface="Verdana" pitchFamily="34" charset="0"/>
            </a:endParaRPr>
          </a:p>
        </p:txBody>
      </p:sp>
      <p:cxnSp>
        <p:nvCxnSpPr>
          <p:cNvPr id="236" name="Straight Arrow Connector 235"/>
          <p:cNvCxnSpPr/>
          <p:nvPr/>
        </p:nvCxnSpPr>
        <p:spPr>
          <a:xfrm>
            <a:off x="3569998" y="2899678"/>
            <a:ext cx="1879" cy="210493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sink1"/>
          <p:cNvSpPr>
            <a:spLocks noEditPoints="1" noChangeArrowheads="1"/>
          </p:cNvSpPr>
          <p:nvPr/>
        </p:nvSpPr>
        <p:spPr bwMode="auto">
          <a:xfrm rot="16200000" flipV="1">
            <a:off x="9087050" y="2200104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42" name="sink1"/>
          <p:cNvSpPr>
            <a:spLocks noEditPoints="1" noChangeArrowheads="1"/>
          </p:cNvSpPr>
          <p:nvPr/>
        </p:nvSpPr>
        <p:spPr bwMode="auto">
          <a:xfrm rot="16200000" flipV="1">
            <a:off x="9088637" y="2708924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9003937" y="2852936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5" name="Rounded Rectangle 234"/>
          <p:cNvSpPr/>
          <p:nvPr/>
        </p:nvSpPr>
        <p:spPr>
          <a:xfrm rot="5400000">
            <a:off x="6110058" y="2267985"/>
            <a:ext cx="301290" cy="10304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rgbClr val="FF0066"/>
                </a:solidFill>
                <a:latin typeface="Verdana" pitchFamily="34" charset="0"/>
              </a:rPr>
              <a:t>Bed</a:t>
            </a:r>
          </a:p>
        </p:txBody>
      </p:sp>
      <p:sp>
        <p:nvSpPr>
          <p:cNvPr id="1026" name="toilet"/>
          <p:cNvSpPr>
            <a:spLocks noEditPoints="1" noChangeArrowheads="1"/>
          </p:cNvSpPr>
          <p:nvPr/>
        </p:nvSpPr>
        <p:spPr bwMode="auto">
          <a:xfrm rot="10800000">
            <a:off x="6422472" y="3267326"/>
            <a:ext cx="83666" cy="7550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10800 w 21600"/>
              <a:gd name="T7" fmla="*/ 21600 h 21600"/>
              <a:gd name="T8" fmla="*/ 931 w 21600"/>
              <a:gd name="T9" fmla="*/ 538 h 21600"/>
              <a:gd name="T10" fmla="*/ 20729 w 21600"/>
              <a:gd name="T11" fmla="*/ 660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21600" y="7298"/>
                </a:moveTo>
                <a:lnTo>
                  <a:pt x="21600" y="0"/>
                </a:lnTo>
                <a:lnTo>
                  <a:pt x="10679" y="0"/>
                </a:lnTo>
                <a:lnTo>
                  <a:pt x="0" y="0"/>
                </a:lnTo>
                <a:lnTo>
                  <a:pt x="0" y="7298"/>
                </a:lnTo>
                <a:lnTo>
                  <a:pt x="6033" y="7298"/>
                </a:lnTo>
                <a:lnTo>
                  <a:pt x="6206" y="7616"/>
                </a:lnTo>
                <a:lnTo>
                  <a:pt x="6310" y="7935"/>
                </a:lnTo>
                <a:lnTo>
                  <a:pt x="6345" y="8302"/>
                </a:lnTo>
                <a:lnTo>
                  <a:pt x="6310" y="8620"/>
                </a:lnTo>
                <a:lnTo>
                  <a:pt x="6206" y="8963"/>
                </a:lnTo>
                <a:lnTo>
                  <a:pt x="6102" y="9331"/>
                </a:lnTo>
                <a:lnTo>
                  <a:pt x="5894" y="9722"/>
                </a:lnTo>
                <a:lnTo>
                  <a:pt x="5513" y="10163"/>
                </a:lnTo>
                <a:lnTo>
                  <a:pt x="4577" y="11339"/>
                </a:lnTo>
                <a:lnTo>
                  <a:pt x="3848" y="12539"/>
                </a:lnTo>
                <a:lnTo>
                  <a:pt x="3363" y="13641"/>
                </a:lnTo>
                <a:lnTo>
                  <a:pt x="3086" y="14718"/>
                </a:lnTo>
                <a:lnTo>
                  <a:pt x="3051" y="15649"/>
                </a:lnTo>
                <a:lnTo>
                  <a:pt x="3086" y="16580"/>
                </a:lnTo>
                <a:lnTo>
                  <a:pt x="3467" y="17510"/>
                </a:lnTo>
                <a:lnTo>
                  <a:pt x="3952" y="18294"/>
                </a:lnTo>
                <a:lnTo>
                  <a:pt x="4577" y="19029"/>
                </a:lnTo>
                <a:lnTo>
                  <a:pt x="5270" y="19616"/>
                </a:lnTo>
                <a:lnTo>
                  <a:pt x="6137" y="20229"/>
                </a:lnTo>
                <a:lnTo>
                  <a:pt x="6969" y="20718"/>
                </a:lnTo>
                <a:lnTo>
                  <a:pt x="7905" y="21061"/>
                </a:lnTo>
                <a:lnTo>
                  <a:pt x="8876" y="21331"/>
                </a:lnTo>
                <a:lnTo>
                  <a:pt x="9812" y="21600"/>
                </a:lnTo>
                <a:lnTo>
                  <a:pt x="10817" y="21600"/>
                </a:lnTo>
                <a:lnTo>
                  <a:pt x="11753" y="21600"/>
                </a:lnTo>
                <a:lnTo>
                  <a:pt x="12690" y="21331"/>
                </a:lnTo>
                <a:lnTo>
                  <a:pt x="13695" y="21061"/>
                </a:lnTo>
                <a:lnTo>
                  <a:pt x="14492" y="20718"/>
                </a:lnTo>
                <a:lnTo>
                  <a:pt x="15359" y="20229"/>
                </a:lnTo>
                <a:lnTo>
                  <a:pt x="16157" y="19616"/>
                </a:lnTo>
                <a:lnTo>
                  <a:pt x="16781" y="19029"/>
                </a:lnTo>
                <a:lnTo>
                  <a:pt x="17335" y="18294"/>
                </a:lnTo>
                <a:lnTo>
                  <a:pt x="17717" y="17510"/>
                </a:lnTo>
                <a:lnTo>
                  <a:pt x="18098" y="16580"/>
                </a:lnTo>
                <a:lnTo>
                  <a:pt x="18237" y="15649"/>
                </a:lnTo>
                <a:lnTo>
                  <a:pt x="18098" y="14718"/>
                </a:lnTo>
                <a:lnTo>
                  <a:pt x="17856" y="13641"/>
                </a:lnTo>
                <a:lnTo>
                  <a:pt x="17231" y="12539"/>
                </a:lnTo>
                <a:lnTo>
                  <a:pt x="16538" y="11339"/>
                </a:lnTo>
                <a:lnTo>
                  <a:pt x="15533" y="10163"/>
                </a:lnTo>
                <a:lnTo>
                  <a:pt x="15221" y="9722"/>
                </a:lnTo>
                <a:lnTo>
                  <a:pt x="14978" y="9404"/>
                </a:lnTo>
                <a:lnTo>
                  <a:pt x="14804" y="9012"/>
                </a:lnTo>
                <a:lnTo>
                  <a:pt x="14735" y="8620"/>
                </a:lnTo>
                <a:lnTo>
                  <a:pt x="14700" y="8302"/>
                </a:lnTo>
                <a:lnTo>
                  <a:pt x="14735" y="7959"/>
                </a:lnTo>
                <a:lnTo>
                  <a:pt x="14874" y="7616"/>
                </a:lnTo>
                <a:lnTo>
                  <a:pt x="14978" y="7298"/>
                </a:lnTo>
                <a:lnTo>
                  <a:pt x="21600" y="7298"/>
                </a:lnTo>
                <a:close/>
              </a:path>
              <a:path w="21600" h="21600" extrusionOk="0">
                <a:moveTo>
                  <a:pt x="21600" y="7298"/>
                </a:moveTo>
                <a:lnTo>
                  <a:pt x="6033" y="7298"/>
                </a:lnTo>
                <a:lnTo>
                  <a:pt x="11164" y="7298"/>
                </a:lnTo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48" name="sink1"/>
          <p:cNvSpPr>
            <a:spLocks noEditPoints="1" noChangeArrowheads="1"/>
          </p:cNvSpPr>
          <p:nvPr/>
        </p:nvSpPr>
        <p:spPr bwMode="auto">
          <a:xfrm rot="5400000" flipV="1">
            <a:off x="2116116" y="3946767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49" name="sink1"/>
          <p:cNvSpPr>
            <a:spLocks noEditPoints="1" noChangeArrowheads="1"/>
          </p:cNvSpPr>
          <p:nvPr/>
        </p:nvSpPr>
        <p:spPr bwMode="auto">
          <a:xfrm rot="5400000" flipV="1">
            <a:off x="1612578" y="3946223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50" name="sink1"/>
          <p:cNvSpPr>
            <a:spLocks noEditPoints="1" noChangeArrowheads="1"/>
          </p:cNvSpPr>
          <p:nvPr/>
        </p:nvSpPr>
        <p:spPr bwMode="auto">
          <a:xfrm rot="16200000" flipV="1">
            <a:off x="1531753" y="3947346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4796497" y="2810069"/>
            <a:ext cx="92782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5249416" y="2924944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1" name="Rectangle 340"/>
          <p:cNvSpPr/>
          <p:nvPr/>
        </p:nvSpPr>
        <p:spPr>
          <a:xfrm rot="16200000">
            <a:off x="2515119" y="2462894"/>
            <a:ext cx="273743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1625574" y="3068964"/>
            <a:ext cx="504825" cy="102715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928664" y="3035619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 rot="16200000">
            <a:off x="1476224" y="3516413"/>
            <a:ext cx="251821" cy="7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2" name="Rectangle 261"/>
          <p:cNvSpPr/>
          <p:nvPr/>
        </p:nvSpPr>
        <p:spPr>
          <a:xfrm rot="16200000">
            <a:off x="2036677" y="3461832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63" name="Rectangle 262"/>
          <p:cNvSpPr/>
          <p:nvPr/>
        </p:nvSpPr>
        <p:spPr>
          <a:xfrm rot="16200000">
            <a:off x="2057884" y="3578290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65" name="Straight Connector 264"/>
          <p:cNvCxnSpPr/>
          <p:nvPr/>
        </p:nvCxnSpPr>
        <p:spPr>
          <a:xfrm>
            <a:off x="2134146" y="3716019"/>
            <a:ext cx="526504" cy="10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Rectangle 266"/>
          <p:cNvSpPr/>
          <p:nvPr/>
        </p:nvSpPr>
        <p:spPr>
          <a:xfrm>
            <a:off x="2202407" y="3678928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 rot="16200000">
            <a:off x="8373380" y="3005338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72362" y="2924944"/>
            <a:ext cx="486031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" dirty="0" err="1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Resus</a:t>
            </a:r>
            <a:r>
              <a:rPr lang="en-GB" sz="40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store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1556794" y="3754304"/>
            <a:ext cx="4555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Consulting</a:t>
            </a:r>
          </a:p>
          <a:p>
            <a:pPr algn="ctr"/>
            <a:r>
              <a:rPr lang="en-GB" sz="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Room</a:t>
            </a:r>
            <a:endParaRPr lang="en-GB" sz="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74" name="Straight Connector 273"/>
          <p:cNvCxnSpPr/>
          <p:nvPr/>
        </p:nvCxnSpPr>
        <p:spPr>
          <a:xfrm>
            <a:off x="1597202" y="3717036"/>
            <a:ext cx="526504" cy="10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Rectangle 274"/>
          <p:cNvSpPr/>
          <p:nvPr/>
        </p:nvSpPr>
        <p:spPr>
          <a:xfrm>
            <a:off x="1640632" y="3678928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77" name="Straight Connector 276"/>
          <p:cNvCxnSpPr/>
          <p:nvPr/>
        </p:nvCxnSpPr>
        <p:spPr>
          <a:xfrm>
            <a:off x="2173265" y="3399859"/>
            <a:ext cx="432049" cy="0"/>
          </a:xfrm>
          <a:prstGeom prst="line">
            <a:avLst/>
          </a:prstGeom>
          <a:ln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/>
          <p:cNvSpPr/>
          <p:nvPr/>
        </p:nvSpPr>
        <p:spPr>
          <a:xfrm rot="16200000">
            <a:off x="1652539" y="2442321"/>
            <a:ext cx="585590" cy="110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78" name="Straight Connector 277"/>
          <p:cNvCxnSpPr/>
          <p:nvPr/>
        </p:nvCxnSpPr>
        <p:spPr>
          <a:xfrm>
            <a:off x="1928666" y="2089989"/>
            <a:ext cx="8905" cy="748170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/>
          <p:cNvSpPr txBox="1"/>
          <p:nvPr/>
        </p:nvSpPr>
        <p:spPr>
          <a:xfrm>
            <a:off x="8724932" y="2852936"/>
            <a:ext cx="54854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" dirty="0" err="1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Sim</a:t>
            </a:r>
            <a:r>
              <a:rPr lang="en-GB" sz="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Control</a:t>
            </a:r>
          </a:p>
          <a:p>
            <a:pPr algn="ctr"/>
            <a:r>
              <a:rPr lang="en-GB" sz="4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Gas / Vacuum</a:t>
            </a:r>
          </a:p>
        </p:txBody>
      </p:sp>
      <p:grpSp>
        <p:nvGrpSpPr>
          <p:cNvPr id="308" name="Group 307"/>
          <p:cNvGrpSpPr/>
          <p:nvPr/>
        </p:nvGrpSpPr>
        <p:grpSpPr>
          <a:xfrm rot="16200000">
            <a:off x="6717198" y="2096852"/>
            <a:ext cx="360039" cy="432049"/>
            <a:chOff x="8193360" y="3501008"/>
            <a:chExt cx="438670" cy="371475"/>
          </a:xfrm>
        </p:grpSpPr>
        <p:cxnSp>
          <p:nvCxnSpPr>
            <p:cNvPr id="309" name="Straight Connector 308"/>
            <p:cNvCxnSpPr/>
            <p:nvPr/>
          </p:nvCxnSpPr>
          <p:spPr>
            <a:xfrm flipH="1">
              <a:off x="8193360" y="3501008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flipH="1">
              <a:off x="8199982" y="3871143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>
              <a:off x="8193360" y="3501008"/>
              <a:ext cx="0" cy="371475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2" name="Group 311"/>
          <p:cNvGrpSpPr/>
          <p:nvPr/>
        </p:nvGrpSpPr>
        <p:grpSpPr>
          <a:xfrm rot="16200000">
            <a:off x="6325314" y="2137015"/>
            <a:ext cx="360039" cy="351722"/>
            <a:chOff x="8193360" y="3501008"/>
            <a:chExt cx="438670" cy="371475"/>
          </a:xfrm>
        </p:grpSpPr>
        <p:cxnSp>
          <p:nvCxnSpPr>
            <p:cNvPr id="313" name="Straight Connector 312"/>
            <p:cNvCxnSpPr/>
            <p:nvPr/>
          </p:nvCxnSpPr>
          <p:spPr>
            <a:xfrm flipH="1">
              <a:off x="8193360" y="3501008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 flipH="1">
              <a:off x="8199982" y="3871143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>
              <a:off x="8193360" y="3501008"/>
              <a:ext cx="0" cy="371475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0" name="Group 319"/>
          <p:cNvGrpSpPr/>
          <p:nvPr/>
        </p:nvGrpSpPr>
        <p:grpSpPr>
          <a:xfrm rot="16200000">
            <a:off x="5637078" y="2168861"/>
            <a:ext cx="432048" cy="360040"/>
            <a:chOff x="8193360" y="3501008"/>
            <a:chExt cx="438670" cy="371475"/>
          </a:xfrm>
        </p:grpSpPr>
        <p:cxnSp>
          <p:nvCxnSpPr>
            <p:cNvPr id="321" name="Straight Connector 320"/>
            <p:cNvCxnSpPr/>
            <p:nvPr/>
          </p:nvCxnSpPr>
          <p:spPr>
            <a:xfrm flipH="1">
              <a:off x="8193360" y="3501008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/>
            <p:nvPr/>
          </p:nvCxnSpPr>
          <p:spPr>
            <a:xfrm flipH="1">
              <a:off x="8199982" y="3871143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/>
          </p:nvCxnSpPr>
          <p:spPr>
            <a:xfrm>
              <a:off x="8193360" y="3501008"/>
              <a:ext cx="0" cy="371475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4" name="Group 323"/>
          <p:cNvGrpSpPr/>
          <p:nvPr/>
        </p:nvGrpSpPr>
        <p:grpSpPr>
          <a:xfrm rot="16200000">
            <a:off x="5277036" y="2168862"/>
            <a:ext cx="432048" cy="360040"/>
            <a:chOff x="8193360" y="3501008"/>
            <a:chExt cx="438670" cy="371475"/>
          </a:xfrm>
        </p:grpSpPr>
        <p:cxnSp>
          <p:nvCxnSpPr>
            <p:cNvPr id="325" name="Straight Connector 324"/>
            <p:cNvCxnSpPr/>
            <p:nvPr/>
          </p:nvCxnSpPr>
          <p:spPr>
            <a:xfrm flipH="1">
              <a:off x="8193360" y="3501008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 flipH="1">
              <a:off x="8199982" y="3871143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/>
          </p:nvCxnSpPr>
          <p:spPr>
            <a:xfrm>
              <a:off x="8193360" y="3501008"/>
              <a:ext cx="0" cy="371475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8" name="Group 327"/>
          <p:cNvGrpSpPr/>
          <p:nvPr/>
        </p:nvGrpSpPr>
        <p:grpSpPr>
          <a:xfrm rot="16200000">
            <a:off x="4953002" y="2204865"/>
            <a:ext cx="432047" cy="288032"/>
            <a:chOff x="8193360" y="3501008"/>
            <a:chExt cx="438670" cy="371475"/>
          </a:xfrm>
        </p:grpSpPr>
        <p:cxnSp>
          <p:nvCxnSpPr>
            <p:cNvPr id="329" name="Straight Connector 328"/>
            <p:cNvCxnSpPr/>
            <p:nvPr/>
          </p:nvCxnSpPr>
          <p:spPr>
            <a:xfrm flipH="1">
              <a:off x="8193360" y="3501008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/>
            <p:nvPr/>
          </p:nvCxnSpPr>
          <p:spPr>
            <a:xfrm flipH="1">
              <a:off x="8199982" y="3871143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/>
          </p:nvCxnSpPr>
          <p:spPr>
            <a:xfrm>
              <a:off x="8193360" y="3501008"/>
              <a:ext cx="0" cy="371475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3" name="Group 332"/>
          <p:cNvGrpSpPr/>
          <p:nvPr/>
        </p:nvGrpSpPr>
        <p:grpSpPr>
          <a:xfrm rot="10800000">
            <a:off x="5025010" y="2564906"/>
            <a:ext cx="340991" cy="288029"/>
            <a:chOff x="8193360" y="3501008"/>
            <a:chExt cx="438670" cy="371475"/>
          </a:xfrm>
        </p:grpSpPr>
        <p:cxnSp>
          <p:nvCxnSpPr>
            <p:cNvPr id="334" name="Straight Connector 333"/>
            <p:cNvCxnSpPr/>
            <p:nvPr/>
          </p:nvCxnSpPr>
          <p:spPr>
            <a:xfrm flipH="1">
              <a:off x="8193360" y="3501008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/>
          </p:nvCxnSpPr>
          <p:spPr>
            <a:xfrm flipH="1">
              <a:off x="8199982" y="3871143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>
              <a:off x="8193360" y="3501008"/>
              <a:ext cx="0" cy="371475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1216372" y="1764492"/>
            <a:ext cx="76005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>
                <a:solidFill>
                  <a:prstClr val="black"/>
                </a:solidFill>
              </a:rPr>
              <a:t>D1032</a:t>
            </a:r>
          </a:p>
          <a:p>
            <a:pPr algn="ctr"/>
            <a:r>
              <a:rPr lang="en-GB" sz="800" b="1" dirty="0" smtClean="0">
                <a:solidFill>
                  <a:srgbClr val="FF0000"/>
                </a:solidFill>
              </a:rPr>
              <a:t>ZONE </a:t>
            </a:r>
            <a:r>
              <a:rPr lang="en-GB" sz="800" b="1" dirty="0">
                <a:solidFill>
                  <a:srgbClr val="FF0000"/>
                </a:solidFill>
              </a:rPr>
              <a:t>2A</a:t>
            </a:r>
          </a:p>
        </p:txBody>
      </p:sp>
      <p:sp>
        <p:nvSpPr>
          <p:cNvPr id="281" name="TextBox 280"/>
          <p:cNvSpPr txBox="1"/>
          <p:nvPr/>
        </p:nvSpPr>
        <p:spPr>
          <a:xfrm>
            <a:off x="1934077" y="1757574"/>
            <a:ext cx="73533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>
                <a:solidFill>
                  <a:prstClr val="black"/>
                </a:solidFill>
              </a:rPr>
              <a:t>D1031</a:t>
            </a:r>
          </a:p>
          <a:p>
            <a:pPr algn="ctr"/>
            <a:r>
              <a:rPr lang="en-GB" sz="800" b="1" dirty="0" smtClean="0">
                <a:solidFill>
                  <a:srgbClr val="FF0000"/>
                </a:solidFill>
              </a:rPr>
              <a:t>ZONE </a:t>
            </a:r>
            <a:r>
              <a:rPr lang="en-GB" sz="800" b="1" dirty="0">
                <a:solidFill>
                  <a:srgbClr val="FF0000"/>
                </a:solidFill>
              </a:rPr>
              <a:t>2B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2681288" y="1741722"/>
            <a:ext cx="56646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D1030</a:t>
            </a:r>
            <a:endParaRPr lang="en-GB" sz="500" dirty="0">
              <a:solidFill>
                <a:prstClr val="black"/>
              </a:solidFill>
            </a:endParaRPr>
          </a:p>
          <a:p>
            <a:pPr algn="ctr"/>
            <a:r>
              <a:rPr lang="en-GB" sz="800" b="1" dirty="0">
                <a:solidFill>
                  <a:srgbClr val="FF0000"/>
                </a:solidFill>
              </a:rPr>
              <a:t>ZONE </a:t>
            </a:r>
            <a:r>
              <a:rPr lang="en-GB" sz="800" b="1" dirty="0" smtClean="0">
                <a:solidFill>
                  <a:srgbClr val="FF0000"/>
                </a:solidFill>
              </a:rPr>
              <a:t>2C</a:t>
            </a:r>
            <a:endParaRPr lang="en-GB" sz="800" b="1" dirty="0">
              <a:solidFill>
                <a:srgbClr val="FF0000"/>
              </a:solidFill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3598311" y="2915225"/>
            <a:ext cx="37105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>
                <a:solidFill>
                  <a:prstClr val="black"/>
                </a:solidFill>
              </a:rPr>
              <a:t>D102a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3591669" y="3156852"/>
            <a:ext cx="37105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>
                <a:solidFill>
                  <a:prstClr val="black"/>
                </a:solidFill>
              </a:rPr>
              <a:t>D102b</a:t>
            </a:r>
          </a:p>
        </p:txBody>
      </p:sp>
      <p:sp>
        <p:nvSpPr>
          <p:cNvPr id="293" name="TextBox 292"/>
          <p:cNvSpPr txBox="1"/>
          <p:nvPr/>
        </p:nvSpPr>
        <p:spPr>
          <a:xfrm>
            <a:off x="796426" y="4116375"/>
            <a:ext cx="76244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D1033</a:t>
            </a:r>
            <a:endParaRPr lang="en-GB" sz="500" dirty="0">
              <a:solidFill>
                <a:prstClr val="black"/>
              </a:solidFill>
            </a:endParaRPr>
          </a:p>
          <a:p>
            <a:pPr algn="ctr"/>
            <a:r>
              <a:rPr lang="en-GB" sz="800" b="1" dirty="0" smtClean="0">
                <a:solidFill>
                  <a:srgbClr val="FF0000"/>
                </a:solidFill>
              </a:rPr>
              <a:t>ZONE </a:t>
            </a:r>
            <a:r>
              <a:rPr lang="en-GB" sz="800" b="1" dirty="0">
                <a:solidFill>
                  <a:srgbClr val="FF0000"/>
                </a:solidFill>
              </a:rPr>
              <a:t>1A</a:t>
            </a:r>
          </a:p>
        </p:txBody>
      </p:sp>
      <p:sp>
        <p:nvSpPr>
          <p:cNvPr id="294" name="TextBox 293"/>
          <p:cNvSpPr txBox="1"/>
          <p:nvPr/>
        </p:nvSpPr>
        <p:spPr>
          <a:xfrm>
            <a:off x="1572808" y="4116307"/>
            <a:ext cx="58187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D1034</a:t>
            </a:r>
            <a:endParaRPr lang="en-GB" sz="500" dirty="0">
              <a:solidFill>
                <a:prstClr val="black"/>
              </a:solidFill>
            </a:endParaRPr>
          </a:p>
          <a:p>
            <a:pPr algn="ctr"/>
            <a:r>
              <a:rPr lang="en-GB" sz="800" b="1" dirty="0">
                <a:solidFill>
                  <a:srgbClr val="FF0000"/>
                </a:solidFill>
              </a:rPr>
              <a:t>ZONE 1B</a:t>
            </a:r>
          </a:p>
        </p:txBody>
      </p:sp>
      <p:sp>
        <p:nvSpPr>
          <p:cNvPr id="296" name="TextBox 295"/>
          <p:cNvSpPr txBox="1"/>
          <p:nvPr/>
        </p:nvSpPr>
        <p:spPr>
          <a:xfrm>
            <a:off x="5558802" y="1762111"/>
            <a:ext cx="82809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D1026</a:t>
            </a:r>
            <a:endParaRPr lang="en-GB" sz="500" dirty="0">
              <a:solidFill>
                <a:prstClr val="black"/>
              </a:solidFill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5286891" y="2899678"/>
            <a:ext cx="40621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D1043</a:t>
            </a:r>
            <a:endParaRPr lang="en-GB" sz="500" dirty="0">
              <a:solidFill>
                <a:prstClr val="black"/>
              </a:solidFill>
            </a:endParaRPr>
          </a:p>
        </p:txBody>
      </p:sp>
      <p:sp>
        <p:nvSpPr>
          <p:cNvPr id="302" name="TextBox 301"/>
          <p:cNvSpPr txBox="1"/>
          <p:nvPr/>
        </p:nvSpPr>
        <p:spPr>
          <a:xfrm>
            <a:off x="5810240" y="2845954"/>
            <a:ext cx="58294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D1044</a:t>
            </a:r>
            <a:endParaRPr lang="en-GB" sz="500" dirty="0">
              <a:solidFill>
                <a:prstClr val="black"/>
              </a:solidFill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6278050" y="2954395"/>
            <a:ext cx="45136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 D1045</a:t>
            </a:r>
            <a:endParaRPr lang="en-GB" sz="500" dirty="0">
              <a:solidFill>
                <a:prstClr val="black"/>
              </a:solidFill>
            </a:endParaRPr>
          </a:p>
        </p:txBody>
      </p:sp>
      <p:sp>
        <p:nvSpPr>
          <p:cNvPr id="337" name="TextBox 336"/>
          <p:cNvSpPr txBox="1"/>
          <p:nvPr/>
        </p:nvSpPr>
        <p:spPr>
          <a:xfrm>
            <a:off x="8231590" y="1779285"/>
            <a:ext cx="7254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D2501</a:t>
            </a:r>
          </a:p>
          <a:p>
            <a:pPr algn="ctr"/>
            <a:r>
              <a:rPr lang="en-GB" sz="800" b="1" dirty="0" smtClean="0">
                <a:solidFill>
                  <a:srgbClr val="FF0000"/>
                </a:solidFill>
              </a:rPr>
              <a:t>ZONE </a:t>
            </a:r>
            <a:r>
              <a:rPr lang="en-GB" sz="800" b="1" dirty="0">
                <a:solidFill>
                  <a:srgbClr val="FF0000"/>
                </a:solidFill>
              </a:rPr>
              <a:t>4B</a:t>
            </a:r>
          </a:p>
        </p:txBody>
      </p:sp>
      <p:sp>
        <p:nvSpPr>
          <p:cNvPr id="340" name="Rectangle 339"/>
          <p:cNvSpPr/>
          <p:nvPr/>
        </p:nvSpPr>
        <p:spPr>
          <a:xfrm>
            <a:off x="3224808" y="3573016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3119468" y="3534342"/>
            <a:ext cx="72008" cy="110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3" name="Rectangle 342"/>
          <p:cNvSpPr/>
          <p:nvPr/>
        </p:nvSpPr>
        <p:spPr>
          <a:xfrm>
            <a:off x="3622944" y="3576286"/>
            <a:ext cx="72008" cy="56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6" name="Rectangle 345"/>
          <p:cNvSpPr/>
          <p:nvPr/>
        </p:nvSpPr>
        <p:spPr>
          <a:xfrm>
            <a:off x="3188806" y="3606352"/>
            <a:ext cx="252102" cy="48976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347" name="Rectangle 346"/>
          <p:cNvSpPr/>
          <p:nvPr/>
        </p:nvSpPr>
        <p:spPr>
          <a:xfrm>
            <a:off x="3335483" y="3573016"/>
            <a:ext cx="72008" cy="110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51" name="Rectangle 350"/>
          <p:cNvSpPr/>
          <p:nvPr/>
        </p:nvSpPr>
        <p:spPr>
          <a:xfrm>
            <a:off x="2657284" y="3414713"/>
            <a:ext cx="329095" cy="19343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" dirty="0" smtClean="0">
                <a:solidFill>
                  <a:prstClr val="white"/>
                </a:solidFill>
              </a:rPr>
              <a:t>WC </a:t>
            </a:r>
            <a:r>
              <a:rPr lang="en-GB" sz="400" dirty="0" smtClean="0">
                <a:solidFill>
                  <a:prstClr val="white"/>
                </a:solidFill>
              </a:rPr>
              <a:t>D1038</a:t>
            </a:r>
            <a:endParaRPr lang="en-GB" sz="600" dirty="0">
              <a:solidFill>
                <a:prstClr val="white"/>
              </a:solidFill>
            </a:endParaRPr>
          </a:p>
        </p:txBody>
      </p:sp>
      <p:sp>
        <p:nvSpPr>
          <p:cNvPr id="352" name="Rectangle 351"/>
          <p:cNvSpPr/>
          <p:nvPr/>
        </p:nvSpPr>
        <p:spPr>
          <a:xfrm>
            <a:off x="6354584" y="2905896"/>
            <a:ext cx="45719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53" name="Rectangle 352"/>
          <p:cNvSpPr/>
          <p:nvPr/>
        </p:nvSpPr>
        <p:spPr>
          <a:xfrm>
            <a:off x="5665937" y="2901427"/>
            <a:ext cx="45719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8" name="Rectangle 347"/>
          <p:cNvSpPr/>
          <p:nvPr/>
        </p:nvSpPr>
        <p:spPr>
          <a:xfrm>
            <a:off x="1345014" y="214141"/>
            <a:ext cx="85058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Verdana" pitchFamily="34" charset="0"/>
              </a:rPr>
              <a:t>University of Nottingham </a:t>
            </a:r>
            <a:r>
              <a:rPr lang="en-GB" b="1" dirty="0" smtClean="0">
                <a:solidFill>
                  <a:prstClr val="black"/>
                </a:solidFill>
                <a:latin typeface="Verdana" pitchFamily="34" charset="0"/>
              </a:rPr>
              <a:t>        Clinical </a:t>
            </a:r>
            <a:r>
              <a:rPr lang="en-GB" b="1" dirty="0">
                <a:solidFill>
                  <a:prstClr val="black"/>
                </a:solidFill>
                <a:latin typeface="Verdana" pitchFamily="34" charset="0"/>
              </a:rPr>
              <a:t>Skills </a:t>
            </a:r>
            <a:r>
              <a:rPr lang="en-GB" b="1" dirty="0" smtClean="0">
                <a:solidFill>
                  <a:prstClr val="black"/>
                </a:solidFill>
                <a:latin typeface="Verdana" pitchFamily="34" charset="0"/>
              </a:rPr>
              <a:t>Centre</a:t>
            </a:r>
            <a:r>
              <a:rPr lang="en-GB" b="1" dirty="0" smtClean="0">
                <a:solidFill>
                  <a:prstClr val="black"/>
                </a:solidFill>
                <a:latin typeface="Verdana" pitchFamily="34" charset="0"/>
              </a:rPr>
              <a:t>:</a:t>
            </a:r>
            <a:endParaRPr lang="en-GB" b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algn="r"/>
            <a:r>
              <a:rPr lang="en-GB" sz="1200" dirty="0" smtClean="0">
                <a:solidFill>
                  <a:prstClr val="black"/>
                </a:solidFill>
                <a:latin typeface="Verdana" pitchFamily="34" charset="0"/>
              </a:rPr>
              <a:t>D-Floor</a:t>
            </a:r>
            <a:r>
              <a:rPr lang="en-GB" sz="1200" dirty="0" smtClean="0">
                <a:solidFill>
                  <a:prstClr val="black"/>
                </a:solidFill>
                <a:latin typeface="Verdana" pitchFamily="34" charset="0"/>
              </a:rPr>
              <a:t>, South Block Link Corridor</a:t>
            </a:r>
          </a:p>
          <a:p>
            <a:pPr algn="r"/>
            <a:r>
              <a:rPr lang="en-GB" sz="1200" dirty="0" smtClean="0">
                <a:solidFill>
                  <a:prstClr val="black"/>
                </a:solidFill>
                <a:latin typeface="Verdana" pitchFamily="34" charset="0"/>
              </a:rPr>
              <a:t>Queens Medical Centre,</a:t>
            </a:r>
          </a:p>
          <a:p>
            <a:pPr algn="r"/>
            <a:r>
              <a:rPr lang="en-GB" sz="1200" dirty="0" smtClean="0">
                <a:solidFill>
                  <a:prstClr val="black"/>
                </a:solidFill>
                <a:latin typeface="Verdana" pitchFamily="34" charset="0"/>
              </a:rPr>
              <a:t>(between Medical School and South Blocks)</a:t>
            </a:r>
            <a:endParaRPr lang="en-GB" sz="1000" dirty="0">
              <a:solidFill>
                <a:prstClr val="black"/>
              </a:solidFill>
            </a:endParaRPr>
          </a:p>
        </p:txBody>
      </p:sp>
      <p:sp>
        <p:nvSpPr>
          <p:cNvPr id="350" name="TextBox 349"/>
          <p:cNvSpPr txBox="1"/>
          <p:nvPr/>
        </p:nvSpPr>
        <p:spPr>
          <a:xfrm>
            <a:off x="5113582" y="1850648"/>
            <a:ext cx="576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FF0000"/>
                </a:solidFill>
              </a:rPr>
              <a:t>ZONE 3A</a:t>
            </a:r>
          </a:p>
        </p:txBody>
      </p:sp>
      <p:sp>
        <p:nvSpPr>
          <p:cNvPr id="354" name="TextBox 353"/>
          <p:cNvSpPr txBox="1"/>
          <p:nvPr/>
        </p:nvSpPr>
        <p:spPr>
          <a:xfrm>
            <a:off x="6191311" y="1860303"/>
            <a:ext cx="576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FF0000"/>
                </a:solidFill>
              </a:rPr>
              <a:t>ZONE 3B</a:t>
            </a:r>
          </a:p>
        </p:txBody>
      </p:sp>
      <p:sp>
        <p:nvSpPr>
          <p:cNvPr id="355" name="TextBox 354"/>
          <p:cNvSpPr txBox="1"/>
          <p:nvPr/>
        </p:nvSpPr>
        <p:spPr>
          <a:xfrm>
            <a:off x="5180211" y="3058727"/>
            <a:ext cx="57606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solidFill>
                  <a:srgbClr val="FF0000"/>
                </a:solidFill>
              </a:rPr>
              <a:t>ZONE 3C</a:t>
            </a:r>
          </a:p>
        </p:txBody>
      </p:sp>
      <p:sp>
        <p:nvSpPr>
          <p:cNvPr id="356" name="TextBox 355"/>
          <p:cNvSpPr txBox="1"/>
          <p:nvPr/>
        </p:nvSpPr>
        <p:spPr>
          <a:xfrm>
            <a:off x="5745090" y="2918219"/>
            <a:ext cx="57606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solidFill>
                  <a:srgbClr val="FF0000"/>
                </a:solidFill>
              </a:rPr>
              <a:t>ZONE 3D</a:t>
            </a:r>
          </a:p>
        </p:txBody>
      </p:sp>
      <p:sp>
        <p:nvSpPr>
          <p:cNvPr id="357" name="TextBox 356"/>
          <p:cNvSpPr txBox="1"/>
          <p:nvPr/>
        </p:nvSpPr>
        <p:spPr>
          <a:xfrm>
            <a:off x="6324814" y="3003364"/>
            <a:ext cx="47127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solidFill>
                  <a:srgbClr val="FF0000"/>
                </a:solidFill>
              </a:rPr>
              <a:t>ZONE 3E</a:t>
            </a:r>
          </a:p>
        </p:txBody>
      </p:sp>
      <p:sp>
        <p:nvSpPr>
          <p:cNvPr id="359" name="TextBox 358"/>
          <p:cNvSpPr txBox="1"/>
          <p:nvPr/>
        </p:nvSpPr>
        <p:spPr>
          <a:xfrm rot="16200000">
            <a:off x="-335267" y="718126"/>
            <a:ext cx="1493245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/>
              <a:t>D96</a:t>
            </a:r>
            <a:r>
              <a:rPr lang="en-GB" sz="800" b="1" dirty="0" smtClean="0"/>
              <a:t> </a:t>
            </a:r>
          </a:p>
          <a:p>
            <a:pPr algn="ctr"/>
            <a:r>
              <a:rPr lang="en-GB" sz="800" b="1" dirty="0" smtClean="0"/>
              <a:t>(not part of Clinical Skills)</a:t>
            </a:r>
            <a:endParaRPr lang="en-GB" sz="800" b="1" dirty="0"/>
          </a:p>
        </p:txBody>
      </p:sp>
      <p:sp>
        <p:nvSpPr>
          <p:cNvPr id="360" name="Rounded Rectangle 359"/>
          <p:cNvSpPr/>
          <p:nvPr/>
        </p:nvSpPr>
        <p:spPr>
          <a:xfrm rot="16200000">
            <a:off x="4861566" y="3222784"/>
            <a:ext cx="228599" cy="4571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rgbClr val="FFC000"/>
              </a:solidFill>
              <a:latin typeface="Verdana" pitchFamily="34" charset="0"/>
            </a:endParaRPr>
          </a:p>
        </p:txBody>
      </p:sp>
      <p:sp>
        <p:nvSpPr>
          <p:cNvPr id="361" name="Rounded Rectangle 360"/>
          <p:cNvSpPr/>
          <p:nvPr/>
        </p:nvSpPr>
        <p:spPr>
          <a:xfrm rot="16200000">
            <a:off x="4915291" y="2968467"/>
            <a:ext cx="121142" cy="5029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rgbClr val="FFC000"/>
              </a:solidFill>
              <a:latin typeface="Verdana" pitchFamily="34" charset="0"/>
            </a:endParaRPr>
          </a:p>
        </p:txBody>
      </p:sp>
      <p:sp>
        <p:nvSpPr>
          <p:cNvPr id="362" name="Rounded Rectangle 361"/>
          <p:cNvSpPr/>
          <p:nvPr/>
        </p:nvSpPr>
        <p:spPr>
          <a:xfrm rot="16200000">
            <a:off x="4947665" y="2880859"/>
            <a:ext cx="56202" cy="5029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" dirty="0">
              <a:solidFill>
                <a:srgbClr val="FFC000"/>
              </a:solidFill>
              <a:latin typeface="Verdana" pitchFamily="34" charset="0"/>
            </a:endParaRPr>
          </a:p>
        </p:txBody>
      </p:sp>
      <p:pic>
        <p:nvPicPr>
          <p:cNvPr id="47" name="Picture 2" descr="http://t3.gstatic.com/images?q=tbn:ANd9GcSn0EgFo5uXlhIysZqA2XH-BYiZ3-xFSVTkyBK1MaisNU530hs-h6t5y1C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184" y="3212976"/>
            <a:ext cx="157154" cy="14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AutoShape 4" descr="data:image/jpeg;base64,/9j/4AAQSkZJRgABAQAAAQABAAD/2wCEAAkGBxQSEhUUEhQUFhUVFhUVFxUYFxQUFRUWFRUXFxQVFBUYHyggGBwlHBQUITEhJSkrLi4uFx8zODMsNygtLisBCgoKDg0OGhAQGi4kICQtLCwsLCwsLCw0LCwyMCwsLCwsLCwsLCwsLCwsLCwsLCwsLCwsLCwsLCwsLCwsLCwsLP/AABEIALsBDgMBIgACEQEDEQH/xAAcAAABBQEBAQAAAAAAAAAAAAAFAgMEBgcBAAj/xABVEAACAQIDAwcHBQoJCwUBAAABAgMAEQQSIQUxQQYTIlFhcZEHFDJSgaHRQpKxwdIVIzNTYnJzk7LhFiRDVIKis8LwJTRVY3R1g5S00+JEhKTE8TX/xAAaAQACAwEBAAAAAAAAAAAAAAAAAwECBAUG/8QAMhEAAgECAwQHCAMBAAAAAAAAAAECAxEEIVESEzHRBRQzQVKRoRUiQmFxscHwMoHxI//aAAwDAQACEQMRAD8AsxhpBhrjYg9lMvi27K8YoyPSjvm9NPh6YbaLDgPfWccveUOIixVopXQGNDlUkLe76gX0NacPhp1ZbKdhVatuo7TNJfD1GkwvbWMnlVjD/wCpl+ca5/CnGfziX51b10XVXxIz+0oaM2BsETxpr7nmsmHKvF/ziT51O/wsxeW/Pyb7el2Cp9nVl8S9SfaVPwv0NTOzz2UtcCR1Vk38L8Z+Pk8a9/DDGfj393wo9nVvEvXkT7Tp+F+nM2BMKaY21hiYHFt+X9oVlA5ZY3+cP4J8Kl4XldjHBDzFgxRdQunTU3Fhv4dxqF0bWTTuvXkD6Sp6P9/s+nUp1RTMG6pKCu2ccWtVPlsDzseh/B/3mq3KKoPlF200E8ahVYGLNrm9dxw7qyY2nOpScYK7NGFqxp1FKXAEzKbbjQ9lPUfCuLykdvkR/Of4UuLabt8lPFvhXJjgsSvh9VzOqsfQ19HyGSf8WpJaiUed+C+LfCpX3Fkcb1FMWEr+H1RPXaHi9HyK88w66TFOL76NtyImbdIvzf8AyqmcrM+zp+alGYlA4IK6qbjcCbaqd/VTeqVbcCHjaGvo+RYudHWKZllFUwcsV3c23itcblch+Q3ivxqqwtb5k9boaotc0wqHJiDVc/hMhNsjeK/GrpsPYC4k6zhPYD9LCnRw9X9YuWKoaryArznrNMvK3C57LnWtJXyYREXONPsRPt1nnKjDeZ4iSFSW5srZ2st7qGuF9vupsaNRf6JniaLT5D0RAALDtOnxopstjl4dfifhWe4rlJKCVslvbx1666nLCYA2WPXjZr/tU7dMxb1GwR4si2QDUgEKCcth32HhV4wOBjRIyVYl0zbzwy3vu4tWR+TPlHJPz4kKKERSuVTcli1957BW0DVYf0TH3w1MIWeZE5XWQuOQD0UA7dL+007z7dlIiTWpQHdThFzOZKjSVIkph68lE9IiDLWY+Udr4peyJB72P11p01Zf5RP86H6Nfrrq9H9r/XIx4/sl9eZV65Xa5XaOMeqW+FcR6xuLWckqQAjhcjHqBzLY7jcVErQ9qD+LYn/duzPpwVAGeV6vV6gD1FtmEHKLbpI/e6/ChVFdhLd0HXLEPGQUAfWGDSyKOoD6KlrTKOKdVxQWHlrK/Ktri4x/qF/tJK1NWrKPKm489XUfgE4/lyUEFZgSp2FGvtP01Ew7DrHjUzCMOsbzxHWakgO7PFWHBmq5gXHWPEVYMFIOseIoAOYasV8uxHnydfm0d/1klq2bDSDrHjWJ+XBr49f9nj/bkqAMz40mlHfSaAJGzxeWMdbqP6wr635MIApFhvPAddfJeyR9/i/SR/tivrTk9x7z9NAFjtWF8q8T/HtoA8HhA/UKfrrcybCvn/lkf8obQ/Sw/wDTpQBlO1DeV/zjUSpO0fwj99RqANC8kls2Iu1tIuF76v4V9DQJ0YeoQke0mIj9k+FfPHknnKHEEW/kr36gJd3XravpOKMc2ptrZR7qWv5MY/4oTGtOeFJUU4BVipmslR5DUmSokteTiejRElrL/KIf43/w0+utQkrLvKH/AJ2fzI/orqdHdr/XIx9IdkvrzKxXK7XK7Rxj1XraWORsPiArob4DZ6aMpu0fmedRrqwKm44WNUanW9Bfzn+hKAGhR/Z2wYGjWWfHQRBvkKsk0w7GjUCx9tAK9QBfti7B2VI1jiZjpcNLlw8T9gNmIPfbfVhwuzdixEHnRdGVrocROQynMNV6PDqrPsNH0Ra+4VIjG/vH0GgDaT5QMEN0s7d0Vv268vlEwnXifmRfarIIjRPCYFnXMpj326UsSHh8l2BtrvoC5rOH5e4M/wArMvfED+zQ/bMWCx0ol8+VGyhLPGyLZSSLlra9I1RoNjyncYv1+H+3ThgKMVa1x1MrDdfRlJB38DQBZNo8nuYQSLPBMhYKObYE3IJ3dwPGh+FXTW3HqtvvTOGTWn8COiO4UAFcIB1DwFHMLGvqr4CgUDAC53DXwqwYbDyAA5GqQJ0caeqvzRWI+V+xx7WAFo4hoAOBPDvra8j29FvA1h3lWe+Oe3qR+OWoAoxpNKak0AWbYGGQwRPlGc4/Dpm45SrEr3XsfZX0VyXxt/f9NfPvJ4fxbD9u04vci/arauSMlBKNCMlxWAeUWbLj5gABmILEDVjkAux7ALVu8J0rAvKX/wD0JPZ9AoAzHGn743fTFPYv027zTNBBoPkmjBOJubECK3b+Er6VAPNrY23fRXzP5LMEJPOWLZcgjIHrX5zT3V9Np6C9w+il/Exj/iji0sUkUqrFGZpJuqHLU2WoU1eTiekREkqNsfD58RiuhG+UYe4aIykXRuI3CpMlDcDtF48RiVUjKfNiQQCLiM2OvHWup0d2v9cjH0h2S+vMJYjZ68cIp7oJBQdtjnNdoIyvUuHxSm3ZdbX+NVWXHzzSSCOPDGzHfHClzfrsKZw3OPEZSkQUAEnKi7yBoLdu6uu6kTlKLLsNmR/zRvbG3wprzGLcYFNi105sZhcLv0uOFEtg7J2ccLI7KzzCPMLhRzbFdACgselcX7OFV/GQgKoAFrtp4UQntq6CS2eJOGzYP5p7TH/4VEj2MmbpYeHLrcKJL7tLAwWvfrNU+DHEm2WL2IKsXJ7CrLMqSKQDqciglRxa3UKiU7cSYq+SNBw+wsNlH8Vw24er9mqTyq2WnnZRFjjCxRm0Wi3LSb7cdB7q1fH8ncHDhc6RoXUKQzAMWJtqQd+81T9myCTGzkhNIYFACgAANLw9tJxNV06Mpru5jKEIyqqLKZBsLMLhvEmp0XJ8j5YrR4YFt6K+Ap8QL6q+Arh+1KvczpvD0V8JnSbEPr08uySP5Q+ArQPNF9VfAUnzRPUXwFR7Tra/YruKHhKOmCYfyh8F+FLiw5UABjppw+FXbzJPUX5opS4CP1F+aKn2nW1+3INxQ8P3KcsjDifEfZpYx5HA/OX7FWHaXm0Q++c0l7gZiq3IG4X31U0xcUjFUkQkG1gwv106njsRJXu/JciVhqD7vV8yX92mHyD89fsVUOU+yGxkxlHRJABB6W4WGoAqzPBUcQEsFA1NzqbAAbyTTo4ys8k/REvB0ErterKK/IiX118P30zJyNlHyl8P31dsZijExVgbqdbAkC+4k9W7WkHFBgbUzrVdcfsV6pQfBepT9h7GlXEwAt0Fmje1za4YagddhvraOR26s82ZriYvz1+mtB5J6b63Uakpq7MNelGDsi/wHSsQ8o2x8QMZNIUvGZCYyCmiFV0sNd4bfW2YZtKpnL+xNOk7GZK586zbPlZ3yxubHWysbX67dx8KaGzpTuik13dBtfdWt8m4FvPcep/fonhsMiIuVWUXBB3269ao5tK5aNNNlM8mOyHzS86HjF4x0gVv6XX1XHjX0eXIsOwHxuPqNZpgIVLEl7EsOFr2IrQdqzFFJG/Kg8S9RTltNsmotlJEvnbGxIva+/hup0NVW2exZxfXfoT2UfhXLuT+tTRVzP5KhzVIkaoczV5KJ6VEaQ0Bj/zrE/8At/7Ojjmn+SEETS44yBCQ+GUBrXtzF7gHvrqdHdq/pyMXSHZL68zJpdnc6ZObdLr0iOeUXBY3Cq+UsQPki9RBhXVbFZPC3ttffX0LsDYuC++KYMPlsWtlQXbdfvqhY/ARCRhkW1zauzbI4/ErfJvG2CoWKk6FTpmsL9f+LUbxZ9H2/VTD4SJHDKihgDY216qcla4F7cfqqsbRuXcW7FZwOzoN7zlSb6ZCw4WzG+7U7uqrJhp8NHlKYixt0gqvwt0RfTXXXdTUOzYbfg08KiyYKLORza7+2kyp7XFjYzcOBYsbyjZ3McUxeJ2uFzG6gDQW69BwtuNM7C2mkWJxTPf8HAAAN9jLfsHCu4XZGHVgyxAML2N246HjQ3GIBiMQqKLNFBxOhu5vVcRSToOL+X3Rag/+yf7wZetncoIpBa+Xf6RW3jep2ysQ8ss3SXmoo1KhQCZHIu13J0ABX31miYdsuXTXv+NWrkztFoEkUqvSTKCdNQmXd7K4k8NGneUM/k/udN3mtCyx7XjZMwYDQ9EkA6C9qcXGGOCKSXpGS4bKAAjbwBc3I3i/5PbVDOGbomwOW53HqtwNH8XjjLhok6IKsSbG/C26+g6RqvVoxdlmn36fQGsk/QJT7ZLSrHFbXISxtopIzWHXYnfxpvb07RTNGzGwAK3YdIEb7DdrmHsquYJGjm5ywN8o+UNBfr7/AHUS5SPNPMXVLjKqiwLbtdSB2mrRoRUti2XG/f8AQHk1JeRROVUoeVFLAC7EsbsABbgoJ91XLZfKuGfAQ4KGJudygltDYQsJGOa3SNlI0qo7V5K4qWUOImtfWwcGx32OU8L1M2RyYlwz84sMoJDDe4AVt49HS/f412KbhGjs3MFVTlW2raB2OYWFyPEUieVdDcadvuoZPDOv8ixHX0j/AHaGz4h+MZHsb4VgWHV7qR0N93NBwYlmzlW0kyI6ixBCAgaG9rAMb9h6qHXTLpbjbXdUTAc6I3VULFr7r8fyeNre809s/kziJ4w8ZgNx6Jd1cEcCCtvfWmcFZe8IhV2W8hOy3HnEZFtGv4Amr9yUnuL1VuTPImVJSZww0OUx9Jd3E5TrrVg5L4OWO+eKZbdam50voLdnC9Mp16cLq/D8ia1OU3fVGhYaXQeyqby8l6RqxYbFJlUlmXccrqUOnA3tVI5dYsMxII8a2Sd1kY0rMD8nW0m7Sv0NRbZ24iQuLHcDpYdnfVQ2ZtDm4J2DJmDoApI1FtbC9zT2zOVWlnQ3vvVt46sppU3khkItmkbNwyelmW2ZFXNYam5Y8Nyrv/K7Kt2JiRgVSxUqNAb6jMSR3A1lUPKCB7ffCp4Bxl9+6j2zMeiksCCGCi6kG1yADcVEJ2yCcG8y04HZ0iPqlwAdTuOu8URZbfI48GNVvCbdKgXlIuVHS7QDvPs8aInbjKLgRtc793iRTVVTEum0VGU1ClNSpGobtPHxQIHm53LmAYxqHsp4m5FteOteYpxbdkeibUVdiZDWVctj/HZf+H/ZJWnJtXCzM4w7TMFHpMihM28DNmub9grMeWf+eS/8P+ySurgIuNVp6flHPx01KkmteYCrteqwckNhJincSFlRFGq2vmY6bwdLBq60pKKuzlxi5OyK/UzEYULntfo83bd8sXN61TCeTPZ7RO7z4nMNwBS3tvHQnGckoTmGaWzZeKfIFhbo0jrMHwY1YeehmtLhiLGwtftIH01ehyKg9ebxT7NOw8iMMTrLNbvX7FT1mBPVqhSJcHKu9W7CLsD3Mtwa8jzJcqZV6yM69dr2rbcPyQw2zsMssckrJiQFPOPHlBPSBXKoINkYa9ZpWGwWziS0kcFiLWuLE67+HGkVcdCm7OL8htPBVJw24tGIfdOf8dL89/jT2H2lKb5sTMu63SkN+vceH11f+Umz8M+Ncwxq4lFhEpAQsoVVRMvSW5JNxxA7Qa//AAUuAyQYs6j+TLqAb2zaKdbGx0van06kKkFJLj8hE4Tg7NicLg55ELx42Z1G8rzpy/nDNceFqcwG1ZMOy3d8UhJDKQ4dLermN+vTso7sVI8ACylmaVgrKebsuTNICoBIHoqL3t76sK8pQ0Wg0YsrHnMOrL0SDmDSCw06qRPENP3YXWpqhhlKKcqiT0/WL2LPBiIxJF0h7bqeojgaPYJemwBYAKhADONTnvuPYPCqbyc2NFAhEYMgchrvY20tYWA6qNxwAEkKNQBazW0v1DtpjxdFcfsK6vWf+h/buCdUAXPrlN7sxN1Jstz2HjQuCUBsuSQncSpkBubadF7E7qk8oeUeHCRq7qGURkx5irXykFlF7kBlA9H5VN4DlZhBIMzqFtmuWy2a2h1Hfa1Z3OW84e6++1xV6idju1jDJhJnjlVXjRgXZnvFbTMyoGJsTxvuNZDtfaM8bAJixKCLlkDADXVTziKb2tw41oe1Xwvm2LWKRQJLZ5lR5TrJmfPzSk+io1sB0uysq2oYUa0UyzAi+ZUkQA69GzgE7gb9tasPJThe37+6k1rxlkxcnKTFWyid7dXR+FWrkQzzgB5HF+IyA7+F1Nqz5nFaH5Nty95+mmuEbcELhUnfizQMPyZka2TFyjd6QzfslasGE2HjF9HFRH86Jx/fNStkR3IqwqtqVuKb4oc609TGMdy6xmCxEkE0izc22UsFCXtY3Ft2/iDXMRyiwePOacEPbLmJ3AajpJu3neKrvlFX+O4g9cr+42qvRbKj82E95BISoBVwo6ck6i4yncIOBF71SWGi/wCLsTGu1xVy8S8lomBMMwy2vdhnRvyQ8d9e9aGfwRlILKhKgkZ1D5PnWqiR7YkRjchrEi50b5w1qy7F5aKoyyxqyn0gxZb/ANJCLnvU1Xdzgs8xiqQlwdvqFJOSmICZ1CsOoSRlh3oTm91Stl4R4MPMzQSjpQnMFe7gPdQvYrLmNuBovsja+zJiGdZYj1h2kjv+cmviorRdmBHithJ1ygcCJgO+xBG/jS1Vhe0rotLaSMM+7s6nKzXCsCokGot6Nzv3VZ8FyzYDpxA39U2+m9WrlBsDFyAZhHMF3EKjG2uhD9/uqh4vk+0ZsVkQ9RBX3VDlF8GXjZ8UFsfi2ihZ+bklKkE5XsVUWzdG1m0v3VCh5TQYorHDhpcgTLLmdcsgYalzlJvckab7cN4mJhZwTlkQg/6sg26tCfopqDBSRKREIEv1R2HfpYmlR2EvmbNlXT27arMHJI0QMUIRFuT6PSF/bv3VHfDoxLOkbsd7Mq3OnZRTzWU6ySB+oWsovv62PtJpDYI9g9n7qupJO9xdVueXd+9wMGEh/ExfMX4Ud2LsW8ZaJFUEn0bLcjTUcagtgmH/AOXoJytjlhEZDst+c9FmXcl+FM7T3UzNL/n71jRsDjBHDJGWOY2FyG4HwoLPhHO59O23xrNBiZPxknz3+NLGKk/GSfPf41ZYNrvFdcj4TQxs6Xgw91PRbNYHV/cprOBipPxknz3+NOx4qT8ZJ+sf40dUl4vQOuR8PqafteLFPHHHA6mNemAz5SrnMGHo7iGb51CZNhY1kdSuGIcAX6GbRg3piO/Dr8aq8fnHMmbnZObEnM352S/OZOctlvuy8aQuOl/HTfrZPtUyNGolZSXkKdWm3ez8yz/cedY3Ro8MZSyESkvziWtojAAKDbq66nybNlZpXWHDDPCI1AaUJEQXJeMbwxLkm5OtVnAYHG4hS0KYmVQcpZXcgNYG1y2+xFTk2HtIaczjPnP9qrqnUS4ryIdSm+5h7BbIlV4ScNhGVEyuLydMkAc44vctb6TpQ/A8m8bH8nDNYnUrGdCb26SnrplNj7S/FY357/bprEedQsFmbERsRmytJIDYkgHRuw1Cp1NV5E72Hen5k6Lk5jReyRLc3JSTJfTiAKN4Xk9ML5mJuBqWJK/m2YVVztGYC4mm9JP5WTi4HrURXHYgJEzSSDnYo5lHOMehKoZLm++xGlLlhXJ3uMWJsrWHdr+TxpyM0shtfLcg2v1EnThpUGDyYBDZpGYdV0B7t26py7Tm/GyfPb40pcU5NyzE9eY3qVh5pWU/3yKutBu7iHNn7J5pAkaAAdu/vJ30A5Q+TmLE3ZF5mU/KSxVj+Wm72ix76nR4t/XbxNdxc72WzMCZYQSCRcGRQR3EXqkMG4vaUnctLERkrNGK8othy4KYwzZcwAa6m4KncezuNXLyevYLVG2pi3llZpHZ2va7EsbA2UXPUKt/INvRrZnbMyq21kbpsGfdR2TEaiqHsrHFWowm0SzVRPMY4mNcvJ74mc/66X9s0zEg+58J65Ih4z7Q/dQvlTi82In/AE037bVGi24vmqwsGDRyxupADKwQzEg6gqbzseO7hVooo3mAZfSPefppNeNdFXKHY5CpupIPWDarHsjaONVRJGrutyAy3z3Fs1ivS0zDxqtXrQuTUJXBK6kg+b49rjQj77hIxYiqTjGXFF4TlHgwhsbytYmMgSNmHVKtz+sWzeN6u+B8psUq9OP2qRIvssLj218+406r+Yn7IplXI3Eju0pEsJB8Mhqr+Jfgt+KxkkLMA5BBykXuO/W4IIolhNnhQGkLEkejnIUX4WFN7ewTZ3OXT7xr/Qt9VWDC7Hlf0Iy/C/RAHtNqmUZTSSdh1OUKbk5K9nZEbzvSwIsNw0qh8o8QxxMlmI1XcSB6C1sGB5AZ9Z5UjHqp98bx3D30ewPkx2UDnkjaZt5LyMAT+amUeyijht3K5GIxSqxUUrHzdz7+u3zj8afw87NozEizHU31ItW6eU9cHhME0WGw2HR5TYBI4wxG4liBcjXieFYniMzTSO8aRl2JyIoRFJOqqnyQOqtGRktK1x4UoCvAUsCpFngKdWkgU4i1JIehP+Sm/wB4f/TX40FUt1DxPwo2g/yWf94H/pI/jQlVoA8jt1D5x+FOq79Q+cfhU7APhgtpoJJGv6S4iSEW4DIoI69e2piyYL+aTf8AOz/ZoJBiM/qr84/ZqRGz+qvzj9miKPgv5pN/z0/wpM7RkjmY2jW3otI0xvrc52147uygCOWawuotmTcxPy14WFHsYfveD/2DBf8ATrQWb0fav7Yo3tMWGGHVg8GP/jpQAylSI6jR1IjNAEuOlYj+T/Sxe5gfqpuM0rEH8H+lT6TUkmGTHpHvP01d/J96S9lU2JSGDMmYXvlOYA95Ug+BrkMrxm6MyHrUlT4iqE2aNwWWzUTwc1mF6xXA8q8UtyZybC4Dor5jcdEki40ub34USh8o2JG9IW9jj6Gqmy7jN4gHteW+Im/Syn+u1CaenxBZmbixYn+kbn6aZq6QpnKUONJrtSQcrTthADZYPVhMT/X2hhV/u1mVW7YnKeNcI+GmV1vCY0kQB7XxKznNGWXitrg9VQyUVjG+kPzI/wBhT9dR6excgZri9gqLrp6KBb29lM1JBr+1EJXvMQ69zON/spbZus92cgeFM43Fm0RaMKGfXKS0VkLZbmwtdmcbh6PHhxZWf0xHH+ZmY912H1Vz6jklHO2R16Ki5TTV7sJbJxM2bLmJHDX6bUS2ntCWHd7Oq9tdaRybdDOoAG40Q5dRi8YWw0Zj7hWmnUbpbT4mOpSSr7K4FSwyGfExvPdukt79QYaW3AUK8p+GUY6V0Fg8rnvOYXNuG+iUchRgbjf10E5YYgu4JtqxN/au+l0pXeev4H4mnaLa0/KAQWu5a9zg6xXucHWK2HLFBacUUzzy9Y8RSufXrHiKCQ154gwPMa8552ZrW0yGBIxr15lOlQAaitilt6Q8e2k+fD1k8aACCmnVahgxo9ZPGnBjR6yeNABVHqQjUGGOHrJ404u0R6yeJoJDErXFu1f2hRfaOMV2jy3ssEEeotrFEqNbsupqpjaANuku8HQ/vqYuPXrHiKALAh0p2NqDQ7TX1h41ITaKesPGgA1G9Jxcv4P9Iv0NQ1Npp6w8RTGL2kpMdmHp33jgj0ElH2XMI5EdhmAvdSBY3Uj67+ymI8OxHX7KlNEN1qK7Fi13Vl2joOFgAMKtnzXDZRk0+VnW9/6Ob3VDfDf4savM+CBOq++op2UDew99SpsW6aKS8ZpUihmtGrWJ6Kk5m7rgC/hU6WI3OlexuEUu3NA5cxyi+uW+l+21NUxMqWgLrtO83Y9K9rHdbfY5fZe1NVcS1Y9Xr1yvUEHa5Xq9QBsO1MdmlgMpLk8+ihQqxInNgJGoAsRdi1731NVnzgpo0olsLZQcxzdYOuVezXspWIdcqAqtySb2HX+6uKY3UgSshvboRRvY8b5nXs4VizaSeh01FRba437iw8hsUTiY72BIOg4cd9G/KZiSJIgDboN9Iqu7ExEKYmBwVAQlSEjxGZ8+mZ7s4JHYRpUvymYwNiECnRYkOotfPdha/ZanQSVNoVNt1k2u4q0uJkBuGH+PZQLlBi2fLmINs31VOxE57KD7UPo+36qIRzCtK8GgfXK9XqeYT1er1eoAUnHuNeBry/VSaADOz9pwIgWTBwzMCfvjSYhGIO4WjdRp3VKG3MN/o3C/rcb/AN6q9Xb0BcsQ27hv9GYT9Zjf+9Q7aGMWR8yQxwrYDm4zIyiw33kZmue+h4NLBoAeVqUGpgGlKaAJIelCSo4NLDVAEgPXS+q9/wBRpgNXQdV7/qNBJY3wQ/J94onsvD5fV9hNRJHPBRU7AMfVH+PbXOTZ3ZRViTKndXYY9G3bu2pCKSfRFSChVSbCmK4hxRnmJjGY7t566YAtuopjEBY6LvqLJhz1DxqVIHTIXmym9+o+PVUU4dluUO8EEdYO8USOHPVXFBF9BqCPG3wpkalhE6N+4Cxw3zXKrlBPSuL2t0V7dfdTVHXwWdToOiL342uB9YoakARwZVZkv0spCsR2Eg2Psp0ZpmOdJxIderteq4sueLXRd+l6VFKVV0FwshQuNOkUuUJ7szeNO4gmu4uZYSokIJZA+VbEgNuv1nQ6b/YRWHN8DrvZgryIsb9Ib9CD32IonyvUDESsdbmK3WbYaEfVTH3VfD4qI4cMChBZzHcElRoEb5IDi5PHqtq35R9vGfFgFy/NRiN3AWNWkuxLIq6ZekoFxrbtp9OL2bmWtWW3ZAyOMNv0FD9uxhcljvv9VH8XgJo0icz4WaJ1AujBXSwvaQWFm6zqNN9Cdq4J3K2HXrcabqE7SzIfvwaSzK/XqJfcd+tfGvfcZ+tPE/CmbyOojc1NCJicG8YQujKJEEiXFsyEkBl6xdWHspiikmzZWtmYHKMouxNhvsOoa7u2kfch+tfGjbjqG5noRcHhXlbLGjO1mOVQSbKCzGw4AAn2UzRKPZ0qG6sAdRcMQdRYi46xSPuU/Z41O3HUjcz0IFPS4Z1RHZGCSZsjEEK+U2bKeNjoak/cl/yfGnH2dMVUE3Vb5RmJC3OuUcLmjbjqG5noDL1IwWHeV1jjRndtFRQSzG24Ab6f+5L/AJPjS4dnSqQysFYahg1iO4jdRtx1Dcz0IBa2hHZ3V7PU87Gk45fGursOU8B76jbjqTuamhHweHklJEasxVWdgBeyILsx7AKZ52ikewZxqLi4tpmFwd43Uk8nZhqV07j8KN5DUNxU8LBvPGn4nOZB21IXZLDeVpX3PYMpBB9vvo246kbqehYGAvuaiezlt1+H7qDJpva576n4LE24++sNjtXyLPgxc/uqZtNQE3cOqoGzZ9x99T9r4olNBw66YuAh8ShYsgMdD4Uw0wtuNScUrkno/wBZaiuj+r7xVB400nYaRzg9U09ZvV94rhgc7h7xUlWhkTAX0NjwpEcIdgpOUG+p3DQ76k+Zyer71pD4STq94qydikoXAk+GG8adlMYmUs1yFB0FlUKNABuGnDxo62EY8Ne8V7amy15xhGGKA9Em17WG/wBt6dGqu8yVMK7+6GTh7nfS8Pg8hJQqGPysisw/NJ3VzORU7DrffWNyZ1nSi+KGMZsQ4hlvNIQoJUMEPTJW+oAGuUa24DgKYm5JRmRjK0l9BZco3KBvIPVVjwMYzL3ipO1UHOv3/VTFWlsmN4WntZ/cqsGwI4jdSw0sd9j36607JhB6x8BRR0H+L1HmWqSlJ8WPhCEVZIHjZ6+sfAU6myweJ8BXWp/Dre376o2y9oj+28AmWDKLZYFU6WuwZySe2xFApMNbr8KsOOF7XoZLEL7vpq13coopI9yehAn6QBHNyjpDS7RMoPsJFDGwN953aUWwC2fTqPE1Gyi57zTL5C9n3mRotnLxqyybLjOHh0QFRICbC5u9xfxoFlFGwg5tfbxNVu2mWaSaIy7Pj9ZB7BU3ZixRyozMhANyCosaGZBSVUXpaTvxGN5WJ4aIH8JSvOYh8smg+IQXrxQDdRu/mG8ZYcBtGFS+YZrxuuvWykA61A84hI3N41BiGvspPA91W2EV23dkbExRkm3vpjzVb7yPZcVw76dRbgU1IoIbCL6/upUGHUfK91LCDqr0SA1XMtZBjZZCn0r9lqJYuUFdDQSBRUxhpUoowRi01JDH3VFYdtS8SouahSLUWL3sdsOuvADrqJKKbvU2DaCiwj1hSWjHrCh5c1IQ3GtRYlO44yj1hSCo66TXqkmx/9k="/>
          <p:cNvSpPr>
            <a:spLocks noChangeAspect="1" noChangeArrowheads="1"/>
          </p:cNvSpPr>
          <p:nvPr/>
        </p:nvSpPr>
        <p:spPr bwMode="auto">
          <a:xfrm>
            <a:off x="2" y="-862013"/>
            <a:ext cx="25717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cxnSp>
        <p:nvCxnSpPr>
          <p:cNvPr id="365" name="Straight Arrow Connector 364"/>
          <p:cNvCxnSpPr/>
          <p:nvPr/>
        </p:nvCxnSpPr>
        <p:spPr>
          <a:xfrm flipV="1">
            <a:off x="2792730" y="3643875"/>
            <a:ext cx="258625" cy="1153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Rectangle 367"/>
          <p:cNvSpPr/>
          <p:nvPr/>
        </p:nvSpPr>
        <p:spPr>
          <a:xfrm>
            <a:off x="3856198" y="3762854"/>
            <a:ext cx="72008" cy="110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69" name="TextBox 368"/>
          <p:cNvSpPr txBox="1"/>
          <p:nvPr/>
        </p:nvSpPr>
        <p:spPr>
          <a:xfrm rot="16200000">
            <a:off x="2900329" y="3438978"/>
            <a:ext cx="28433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 smtClean="0">
                <a:solidFill>
                  <a:prstClr val="black"/>
                </a:solidFill>
              </a:rPr>
              <a:t>Print</a:t>
            </a:r>
            <a:endParaRPr lang="en-GB" sz="400" dirty="0">
              <a:solidFill>
                <a:prstClr val="black"/>
              </a:solidFill>
            </a:endParaRPr>
          </a:p>
        </p:txBody>
      </p:sp>
      <p:sp>
        <p:nvSpPr>
          <p:cNvPr id="370" name="sink1"/>
          <p:cNvSpPr>
            <a:spLocks noEditPoints="1" noChangeArrowheads="1"/>
          </p:cNvSpPr>
          <p:nvPr/>
        </p:nvSpPr>
        <p:spPr bwMode="auto">
          <a:xfrm rot="10603859" flipV="1">
            <a:off x="5014479" y="2157847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71" name="sink1"/>
          <p:cNvSpPr>
            <a:spLocks noEditPoints="1" noChangeArrowheads="1"/>
          </p:cNvSpPr>
          <p:nvPr/>
        </p:nvSpPr>
        <p:spPr bwMode="auto">
          <a:xfrm rot="5400000" flipV="1">
            <a:off x="5013844" y="2600808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72" name="sink1"/>
          <p:cNvSpPr>
            <a:spLocks noEditPoints="1" noChangeArrowheads="1"/>
          </p:cNvSpPr>
          <p:nvPr/>
        </p:nvSpPr>
        <p:spPr bwMode="auto">
          <a:xfrm rot="10603859" flipV="1">
            <a:off x="6333241" y="2169591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73" name="sink1"/>
          <p:cNvSpPr>
            <a:spLocks noEditPoints="1" noChangeArrowheads="1"/>
          </p:cNvSpPr>
          <p:nvPr/>
        </p:nvSpPr>
        <p:spPr bwMode="auto">
          <a:xfrm rot="10603859" flipV="1">
            <a:off x="6097020" y="2167738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74" name="Rounded Rectangle 373"/>
          <p:cNvSpPr/>
          <p:nvPr/>
        </p:nvSpPr>
        <p:spPr>
          <a:xfrm rot="5400000">
            <a:off x="6455180" y="2268918"/>
            <a:ext cx="301290" cy="10304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rgbClr val="FF0066"/>
                </a:solidFill>
                <a:latin typeface="Verdana" pitchFamily="34" charset="0"/>
              </a:rPr>
              <a:t>Bed</a:t>
            </a:r>
          </a:p>
        </p:txBody>
      </p:sp>
      <p:sp>
        <p:nvSpPr>
          <p:cNvPr id="375" name="Rounded Rectangle 374"/>
          <p:cNvSpPr/>
          <p:nvPr/>
        </p:nvSpPr>
        <p:spPr>
          <a:xfrm rot="5400000">
            <a:off x="6825349" y="2272094"/>
            <a:ext cx="301290" cy="10304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rgbClr val="FF0066"/>
                </a:solidFill>
                <a:latin typeface="Verdana" pitchFamily="34" charset="0"/>
              </a:rPr>
              <a:t>Bed</a:t>
            </a:r>
          </a:p>
        </p:txBody>
      </p:sp>
      <p:sp>
        <p:nvSpPr>
          <p:cNvPr id="377" name="Rounded Rectangle 376"/>
          <p:cNvSpPr/>
          <p:nvPr/>
        </p:nvSpPr>
        <p:spPr>
          <a:xfrm rot="5400000">
            <a:off x="5094873" y="2264810"/>
            <a:ext cx="301290" cy="10304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rgbClr val="FF0066"/>
                </a:solidFill>
                <a:latin typeface="Verdana" pitchFamily="34" charset="0"/>
              </a:rPr>
              <a:t>Bed</a:t>
            </a:r>
          </a:p>
        </p:txBody>
      </p:sp>
      <p:sp>
        <p:nvSpPr>
          <p:cNvPr id="378" name="Rounded Rectangle 377"/>
          <p:cNvSpPr/>
          <p:nvPr/>
        </p:nvSpPr>
        <p:spPr>
          <a:xfrm rot="5400000">
            <a:off x="5447276" y="2261635"/>
            <a:ext cx="301290" cy="10304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rgbClr val="FF0066"/>
                </a:solidFill>
                <a:latin typeface="Verdana" pitchFamily="34" charset="0"/>
              </a:rPr>
              <a:t>Bed</a:t>
            </a:r>
          </a:p>
        </p:txBody>
      </p:sp>
      <p:sp>
        <p:nvSpPr>
          <p:cNvPr id="379" name="Rounded Rectangle 378"/>
          <p:cNvSpPr/>
          <p:nvPr/>
        </p:nvSpPr>
        <p:spPr>
          <a:xfrm rot="5400000">
            <a:off x="5794622" y="2260997"/>
            <a:ext cx="301290" cy="10304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>
                <a:solidFill>
                  <a:srgbClr val="FF0066"/>
                </a:solidFill>
                <a:latin typeface="Verdana" pitchFamily="34" charset="0"/>
              </a:rPr>
              <a:t>Bed</a:t>
            </a:r>
          </a:p>
        </p:txBody>
      </p:sp>
      <p:sp>
        <p:nvSpPr>
          <p:cNvPr id="381" name="Rectangle 380"/>
          <p:cNvSpPr/>
          <p:nvPr/>
        </p:nvSpPr>
        <p:spPr>
          <a:xfrm>
            <a:off x="6102985" y="2827338"/>
            <a:ext cx="144016" cy="80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3" name="Cube 112"/>
          <p:cNvSpPr/>
          <p:nvPr/>
        </p:nvSpPr>
        <p:spPr>
          <a:xfrm>
            <a:off x="5713125" y="3104966"/>
            <a:ext cx="75401" cy="225086"/>
          </a:xfrm>
          <a:prstGeom prst="cube">
            <a:avLst/>
          </a:prstGeom>
          <a:solidFill>
            <a:srgbClr val="CC99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sink1"/>
          <p:cNvSpPr>
            <a:spLocks noEditPoints="1" noChangeArrowheads="1"/>
          </p:cNvSpPr>
          <p:nvPr/>
        </p:nvSpPr>
        <p:spPr bwMode="auto">
          <a:xfrm rot="5400000" flipV="1">
            <a:off x="5688571" y="3151900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grpSp>
        <p:nvGrpSpPr>
          <p:cNvPr id="383" name="Group 382"/>
          <p:cNvGrpSpPr/>
          <p:nvPr/>
        </p:nvGrpSpPr>
        <p:grpSpPr>
          <a:xfrm>
            <a:off x="6753231" y="2493999"/>
            <a:ext cx="360039" cy="301218"/>
            <a:chOff x="8193360" y="3501008"/>
            <a:chExt cx="438670" cy="371475"/>
          </a:xfrm>
        </p:grpSpPr>
        <p:cxnSp>
          <p:nvCxnSpPr>
            <p:cNvPr id="384" name="Straight Connector 383"/>
            <p:cNvCxnSpPr/>
            <p:nvPr/>
          </p:nvCxnSpPr>
          <p:spPr>
            <a:xfrm flipH="1">
              <a:off x="8193360" y="3501008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/>
          </p:nvCxnSpPr>
          <p:spPr>
            <a:xfrm flipH="1">
              <a:off x="8199982" y="3871143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/>
          </p:nvCxnSpPr>
          <p:spPr>
            <a:xfrm>
              <a:off x="8193360" y="3501008"/>
              <a:ext cx="0" cy="371475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7" name="Group 386"/>
          <p:cNvGrpSpPr/>
          <p:nvPr/>
        </p:nvGrpSpPr>
        <p:grpSpPr>
          <a:xfrm rot="16200000">
            <a:off x="6021321" y="2184743"/>
            <a:ext cx="360039" cy="256265"/>
            <a:chOff x="8193360" y="3501008"/>
            <a:chExt cx="438670" cy="371475"/>
          </a:xfrm>
        </p:grpSpPr>
        <p:cxnSp>
          <p:nvCxnSpPr>
            <p:cNvPr id="388" name="Straight Connector 387"/>
            <p:cNvCxnSpPr/>
            <p:nvPr/>
          </p:nvCxnSpPr>
          <p:spPr>
            <a:xfrm flipH="1">
              <a:off x="8193360" y="3501008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/>
          </p:nvCxnSpPr>
          <p:spPr>
            <a:xfrm flipH="1">
              <a:off x="8199982" y="3871143"/>
              <a:ext cx="432048" cy="0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/>
          </p:nvCxnSpPr>
          <p:spPr>
            <a:xfrm>
              <a:off x="8193360" y="3501008"/>
              <a:ext cx="0" cy="371475"/>
            </a:xfrm>
            <a:prstGeom prst="line">
              <a:avLst/>
            </a:prstGeom>
            <a:ln>
              <a:solidFill>
                <a:srgbClr val="00B05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Rounded Rectangle 113"/>
          <p:cNvSpPr/>
          <p:nvPr/>
        </p:nvSpPr>
        <p:spPr>
          <a:xfrm>
            <a:off x="7299328" y="3152775"/>
            <a:ext cx="76758" cy="60205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1" name="Rectangle 390"/>
          <p:cNvSpPr/>
          <p:nvPr/>
        </p:nvSpPr>
        <p:spPr>
          <a:xfrm>
            <a:off x="3071297" y="2788029"/>
            <a:ext cx="186308" cy="58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2" name="Rectangle 391"/>
          <p:cNvSpPr/>
          <p:nvPr/>
        </p:nvSpPr>
        <p:spPr>
          <a:xfrm>
            <a:off x="1993265" y="2791204"/>
            <a:ext cx="186308" cy="58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3" name="Rectangle 392"/>
          <p:cNvSpPr/>
          <p:nvPr/>
        </p:nvSpPr>
        <p:spPr>
          <a:xfrm>
            <a:off x="1710437" y="2797554"/>
            <a:ext cx="186308" cy="58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4" name="Rectangle 393"/>
          <p:cNvSpPr/>
          <p:nvPr/>
        </p:nvSpPr>
        <p:spPr>
          <a:xfrm>
            <a:off x="4147194" y="3332668"/>
            <a:ext cx="254402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5" name="Rectangle 394"/>
          <p:cNvSpPr/>
          <p:nvPr/>
        </p:nvSpPr>
        <p:spPr>
          <a:xfrm>
            <a:off x="5026893" y="3319968"/>
            <a:ext cx="254402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7" name="Rectangle 396"/>
          <p:cNvSpPr/>
          <p:nvPr/>
        </p:nvSpPr>
        <p:spPr>
          <a:xfrm>
            <a:off x="2621280" y="3632326"/>
            <a:ext cx="72008" cy="67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8" name="Rectangle 397"/>
          <p:cNvSpPr/>
          <p:nvPr/>
        </p:nvSpPr>
        <p:spPr>
          <a:xfrm>
            <a:off x="2633980" y="3476625"/>
            <a:ext cx="72008" cy="67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99" name="Rectangle 398"/>
          <p:cNvSpPr/>
          <p:nvPr/>
        </p:nvSpPr>
        <p:spPr>
          <a:xfrm rot="16200000">
            <a:off x="8050468" y="2744915"/>
            <a:ext cx="144016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01" name="sink1"/>
          <p:cNvSpPr>
            <a:spLocks noEditPoints="1" noChangeArrowheads="1"/>
          </p:cNvSpPr>
          <p:nvPr/>
        </p:nvSpPr>
        <p:spPr bwMode="auto">
          <a:xfrm rot="5400000" flipV="1">
            <a:off x="2635618" y="3954525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32" name="TextBox 331"/>
          <p:cNvSpPr txBox="1"/>
          <p:nvPr/>
        </p:nvSpPr>
        <p:spPr>
          <a:xfrm>
            <a:off x="2105718" y="3775629"/>
            <a:ext cx="4555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Consulting</a:t>
            </a:r>
          </a:p>
          <a:p>
            <a:pPr algn="ctr"/>
            <a:r>
              <a:rPr lang="en-GB" sz="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Room</a:t>
            </a:r>
            <a:endParaRPr lang="en-GB" sz="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 rot="16200000">
            <a:off x="3071107" y="3749414"/>
            <a:ext cx="5164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Consulting</a:t>
            </a:r>
          </a:p>
          <a:p>
            <a:pPr algn="ctr"/>
            <a:r>
              <a:rPr lang="en-GB" sz="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Room D1009</a:t>
            </a:r>
            <a:endParaRPr lang="en-GB" sz="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4" name="TextBox 363"/>
          <p:cNvSpPr txBox="1"/>
          <p:nvPr/>
        </p:nvSpPr>
        <p:spPr>
          <a:xfrm>
            <a:off x="5713125" y="3096009"/>
            <a:ext cx="7333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 smtClean="0">
                <a:ea typeface="Verdana" pitchFamily="34" charset="0"/>
                <a:cs typeface="Verdana" pitchFamily="34" charset="0"/>
              </a:rPr>
              <a:t>Community Setting / </a:t>
            </a:r>
          </a:p>
          <a:p>
            <a:pPr algn="ctr"/>
            <a:r>
              <a:rPr lang="en-GB" sz="400" dirty="0" smtClean="0">
                <a:ea typeface="Verdana" pitchFamily="34" charset="0"/>
                <a:cs typeface="Verdana" pitchFamily="34" charset="0"/>
              </a:rPr>
              <a:t>Simulated Patient Area</a:t>
            </a:r>
            <a:endParaRPr lang="en-GB" sz="4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5295241" y="3162489"/>
            <a:ext cx="3769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 smtClean="0">
                <a:ea typeface="Verdana" pitchFamily="34" charset="0"/>
                <a:cs typeface="Verdana" pitchFamily="34" charset="0"/>
              </a:rPr>
              <a:t>Ward Annex</a:t>
            </a:r>
            <a:endParaRPr lang="en-GB" sz="4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67" name="TextBox 366"/>
          <p:cNvSpPr txBox="1"/>
          <p:nvPr/>
        </p:nvSpPr>
        <p:spPr>
          <a:xfrm>
            <a:off x="2648744" y="3780151"/>
            <a:ext cx="59467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Communication Skills Suite</a:t>
            </a:r>
            <a:endParaRPr lang="en-GB" sz="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2" name="TextBox 401"/>
          <p:cNvSpPr txBox="1"/>
          <p:nvPr/>
        </p:nvSpPr>
        <p:spPr>
          <a:xfrm>
            <a:off x="2084778" y="3068955"/>
            <a:ext cx="59467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Communication Skills Suite</a:t>
            </a:r>
            <a:endParaRPr lang="en-GB" sz="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3" name="TextBox 402"/>
          <p:cNvSpPr txBox="1"/>
          <p:nvPr/>
        </p:nvSpPr>
        <p:spPr>
          <a:xfrm>
            <a:off x="1583800" y="3191328"/>
            <a:ext cx="59467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Communication Skills Suite</a:t>
            </a:r>
            <a:endParaRPr lang="en-GB" sz="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04" name="Straight Connector 403"/>
          <p:cNvCxnSpPr/>
          <p:nvPr/>
        </p:nvCxnSpPr>
        <p:spPr>
          <a:xfrm>
            <a:off x="6023596" y="2156659"/>
            <a:ext cx="9526" cy="298899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TextBox 404"/>
          <p:cNvSpPr txBox="1"/>
          <p:nvPr/>
        </p:nvSpPr>
        <p:spPr>
          <a:xfrm>
            <a:off x="5812790" y="2443453"/>
            <a:ext cx="56915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600" dirty="0" smtClean="0">
                <a:solidFill>
                  <a:prstClr val="black"/>
                </a:solidFill>
              </a:rPr>
              <a:t>Simulated Ward Area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06" name="TextBox 405"/>
          <p:cNvSpPr txBox="1"/>
          <p:nvPr/>
        </p:nvSpPr>
        <p:spPr>
          <a:xfrm>
            <a:off x="6367463" y="2848051"/>
            <a:ext cx="3997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" dirty="0" smtClean="0">
                <a:ea typeface="Verdana" pitchFamily="34" charset="0"/>
                <a:cs typeface="Verdana" pitchFamily="34" charset="0"/>
              </a:rPr>
              <a:t>Teaching WC &amp; Shower</a:t>
            </a:r>
            <a:endParaRPr lang="en-GB" sz="3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407" name="TextBox 406"/>
          <p:cNvSpPr txBox="1"/>
          <p:nvPr/>
        </p:nvSpPr>
        <p:spPr>
          <a:xfrm>
            <a:off x="8160811" y="2344117"/>
            <a:ext cx="5691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solidFill>
                  <a:prstClr val="black"/>
                </a:solidFill>
              </a:rPr>
              <a:t>Simulation Suite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08" name="Rectangle 407"/>
          <p:cNvSpPr/>
          <p:nvPr/>
        </p:nvSpPr>
        <p:spPr>
          <a:xfrm>
            <a:off x="4230812" y="2084318"/>
            <a:ext cx="776288" cy="6093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943476" y="2089418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09" name="Rectangle 408"/>
          <p:cNvSpPr/>
          <p:nvPr/>
        </p:nvSpPr>
        <p:spPr>
          <a:xfrm>
            <a:off x="7096574" y="2085826"/>
            <a:ext cx="1024777" cy="6608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7041232" y="2086459"/>
            <a:ext cx="54769" cy="5345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99" name="Straight Arrow Connector 298"/>
          <p:cNvCxnSpPr/>
          <p:nvPr/>
        </p:nvCxnSpPr>
        <p:spPr>
          <a:xfrm>
            <a:off x="632460" y="4509135"/>
            <a:ext cx="0" cy="279648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extBox 299"/>
          <p:cNvSpPr txBox="1"/>
          <p:nvPr/>
        </p:nvSpPr>
        <p:spPr>
          <a:xfrm>
            <a:off x="632460" y="4509135"/>
            <a:ext cx="45397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" dirty="0" smtClean="0">
                <a:latin typeface="Verdana" pitchFamily="34" charset="0"/>
              </a:rPr>
              <a:t>AV display</a:t>
            </a:r>
            <a:endParaRPr lang="en-GB" sz="400" dirty="0">
              <a:latin typeface="Verdana" pitchFamily="34" charset="0"/>
            </a:endParaRPr>
          </a:p>
        </p:txBody>
      </p:sp>
      <p:sp>
        <p:nvSpPr>
          <p:cNvPr id="344" name="Rectangle 343"/>
          <p:cNvSpPr/>
          <p:nvPr/>
        </p:nvSpPr>
        <p:spPr>
          <a:xfrm>
            <a:off x="3872865" y="3569844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4015305" y="1790971"/>
            <a:ext cx="40621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D1028</a:t>
            </a:r>
            <a:endParaRPr lang="en-GB" sz="500" dirty="0">
              <a:solidFill>
                <a:prstClr val="black"/>
              </a:solidFill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7118538" y="1790716"/>
            <a:ext cx="10028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 D2504</a:t>
            </a:r>
            <a:endParaRPr lang="en-GB" sz="500" dirty="0">
              <a:solidFill>
                <a:prstClr val="black"/>
              </a:solidFill>
            </a:endParaRPr>
          </a:p>
          <a:p>
            <a:pPr algn="ctr"/>
            <a:r>
              <a:rPr lang="en-GB" sz="800" b="1" dirty="0">
                <a:solidFill>
                  <a:srgbClr val="FF0000"/>
                </a:solidFill>
              </a:rPr>
              <a:t>ZONE 4A</a:t>
            </a:r>
          </a:p>
        </p:txBody>
      </p:sp>
      <p:sp>
        <p:nvSpPr>
          <p:cNvPr id="318" name="TextBox 317"/>
          <p:cNvSpPr txBox="1"/>
          <p:nvPr/>
        </p:nvSpPr>
        <p:spPr>
          <a:xfrm>
            <a:off x="2119316" y="4114364"/>
            <a:ext cx="58102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 smtClean="0">
                <a:solidFill>
                  <a:prstClr val="black"/>
                </a:solidFill>
              </a:rPr>
              <a:t>D1035</a:t>
            </a:r>
            <a:endParaRPr lang="en-GB" sz="500" dirty="0">
              <a:solidFill>
                <a:prstClr val="black"/>
              </a:solidFill>
            </a:endParaRPr>
          </a:p>
          <a:p>
            <a:pPr algn="ctr"/>
            <a:r>
              <a:rPr lang="en-GB" sz="800" b="1" dirty="0">
                <a:solidFill>
                  <a:srgbClr val="FF0000"/>
                </a:solidFill>
              </a:rPr>
              <a:t>ZONE 1C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705245" y="4101356"/>
            <a:ext cx="566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solidFill>
                  <a:prstClr val="black"/>
                </a:solidFill>
              </a:rPr>
              <a:t>D1007</a:t>
            </a:r>
          </a:p>
          <a:p>
            <a:pPr algn="ctr"/>
            <a:r>
              <a:rPr lang="en-GB" sz="800" b="1" dirty="0" smtClean="0">
                <a:solidFill>
                  <a:srgbClr val="FF0000"/>
                </a:solidFill>
              </a:rPr>
              <a:t>ZONE 1D</a:t>
            </a:r>
            <a:endParaRPr lang="en-GB" sz="800" b="1" dirty="0">
              <a:solidFill>
                <a:srgbClr val="FF0000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3012280" y="3068400"/>
            <a:ext cx="307373" cy="34860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" dirty="0" smtClean="0">
                <a:solidFill>
                  <a:prstClr val="white"/>
                </a:solidFill>
              </a:rPr>
              <a:t>WC Male</a:t>
            </a:r>
          </a:p>
          <a:p>
            <a:pPr algn="ctr"/>
            <a:r>
              <a:rPr lang="en-GB" sz="300" dirty="0" smtClean="0">
                <a:solidFill>
                  <a:prstClr val="white"/>
                </a:solidFill>
              </a:rPr>
              <a:t>D1037</a:t>
            </a:r>
            <a:endParaRPr lang="en-GB" sz="300" dirty="0">
              <a:solidFill>
                <a:prstClr val="white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3061125" y="3015538"/>
            <a:ext cx="98781" cy="748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5" name="Rectangle 294"/>
          <p:cNvSpPr/>
          <p:nvPr/>
        </p:nvSpPr>
        <p:spPr>
          <a:xfrm>
            <a:off x="2870661" y="3017935"/>
            <a:ext cx="98781" cy="748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7833360" y="3429000"/>
            <a:ext cx="12234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latin typeface="Verdana" pitchFamily="34" charset="0"/>
              </a:rPr>
              <a:t>South Block</a:t>
            </a:r>
          </a:p>
          <a:p>
            <a:r>
              <a:rPr lang="en-GB" sz="500" dirty="0" smtClean="0">
                <a:latin typeface="Verdana" pitchFamily="34" charset="0"/>
              </a:rPr>
              <a:t>Nottingham University Hospitals</a:t>
            </a:r>
          </a:p>
          <a:p>
            <a:pPr algn="ctr"/>
            <a:r>
              <a:rPr lang="en-GB" sz="500" dirty="0" smtClean="0">
                <a:latin typeface="Verdana" pitchFamily="34" charset="0"/>
              </a:rPr>
              <a:t>NHS Trust</a:t>
            </a:r>
            <a:endParaRPr lang="en-GB" sz="500" dirty="0">
              <a:latin typeface="Verdana" pitchFamily="34" charset="0"/>
            </a:endParaRPr>
          </a:p>
        </p:txBody>
      </p:sp>
      <p:sp>
        <p:nvSpPr>
          <p:cNvPr id="286" name="TextBox 285"/>
          <p:cNvSpPr txBox="1"/>
          <p:nvPr/>
        </p:nvSpPr>
        <p:spPr>
          <a:xfrm rot="16200000">
            <a:off x="-637162" y="2804268"/>
            <a:ext cx="198483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latin typeface="Verdana" pitchFamily="34" charset="0"/>
              </a:rPr>
              <a:t>Medical School Block</a:t>
            </a:r>
          </a:p>
          <a:p>
            <a:pPr algn="ctr"/>
            <a:r>
              <a:rPr lang="en-GB" sz="500" b="1" dirty="0" smtClean="0">
                <a:latin typeface="Verdana" pitchFamily="34" charset="0"/>
              </a:rPr>
              <a:t>The University of Nottingham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627697" y="2084080"/>
            <a:ext cx="605791" cy="6857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04" name="Rectangle 303"/>
          <p:cNvSpPr/>
          <p:nvPr/>
        </p:nvSpPr>
        <p:spPr>
          <a:xfrm rot="5400000">
            <a:off x="317530" y="1712262"/>
            <a:ext cx="688702" cy="588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06" name="Rectangle 305"/>
          <p:cNvSpPr/>
          <p:nvPr/>
        </p:nvSpPr>
        <p:spPr>
          <a:xfrm rot="5400000">
            <a:off x="318092" y="1021586"/>
            <a:ext cx="688702" cy="588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413" name="Straight Connector 412"/>
          <p:cNvCxnSpPr/>
          <p:nvPr/>
        </p:nvCxnSpPr>
        <p:spPr>
          <a:xfrm flipV="1">
            <a:off x="4691825" y="3362325"/>
            <a:ext cx="339756" cy="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Connector 357"/>
          <p:cNvCxnSpPr/>
          <p:nvPr/>
        </p:nvCxnSpPr>
        <p:spPr>
          <a:xfrm flipV="1">
            <a:off x="5225006" y="3352819"/>
            <a:ext cx="380238" cy="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Rounded Rectangle 315"/>
          <p:cNvSpPr/>
          <p:nvPr/>
        </p:nvSpPr>
        <p:spPr>
          <a:xfrm>
            <a:off x="1593097" y="2756530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82" name="Rounded Rectangle 381"/>
          <p:cNvSpPr/>
          <p:nvPr/>
        </p:nvSpPr>
        <p:spPr>
          <a:xfrm>
            <a:off x="2576053" y="2655458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00" name="Rounded Rectangle 399"/>
          <p:cNvSpPr/>
          <p:nvPr/>
        </p:nvSpPr>
        <p:spPr>
          <a:xfrm>
            <a:off x="2699865" y="2649385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0" name="Rounded Rectangle 409"/>
          <p:cNvSpPr/>
          <p:nvPr/>
        </p:nvSpPr>
        <p:spPr>
          <a:xfrm>
            <a:off x="1545540" y="3744244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1" name="Rounded Rectangle 410"/>
          <p:cNvSpPr/>
          <p:nvPr/>
        </p:nvSpPr>
        <p:spPr>
          <a:xfrm>
            <a:off x="1919736" y="3735593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2" name="Rounded Rectangle 411"/>
          <p:cNvSpPr/>
          <p:nvPr/>
        </p:nvSpPr>
        <p:spPr>
          <a:xfrm>
            <a:off x="2413631" y="3737990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4" name="Rounded Rectangle 413"/>
          <p:cNvSpPr/>
          <p:nvPr/>
        </p:nvSpPr>
        <p:spPr>
          <a:xfrm>
            <a:off x="2678436" y="3733228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5" name="Rounded Rectangle 414"/>
          <p:cNvSpPr/>
          <p:nvPr/>
        </p:nvSpPr>
        <p:spPr>
          <a:xfrm>
            <a:off x="5811188" y="2165528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6" name="Rounded Rectangle 415"/>
          <p:cNvSpPr/>
          <p:nvPr/>
        </p:nvSpPr>
        <p:spPr>
          <a:xfrm>
            <a:off x="5025008" y="2710138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7" name="Rounded Rectangle 416"/>
          <p:cNvSpPr/>
          <p:nvPr/>
        </p:nvSpPr>
        <p:spPr>
          <a:xfrm>
            <a:off x="5604035" y="2994074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8" name="Rounded Rectangle 417"/>
          <p:cNvSpPr/>
          <p:nvPr/>
        </p:nvSpPr>
        <p:spPr>
          <a:xfrm>
            <a:off x="6815131" y="2162633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9" name="Rounded Rectangle 418"/>
          <p:cNvSpPr/>
          <p:nvPr/>
        </p:nvSpPr>
        <p:spPr>
          <a:xfrm>
            <a:off x="6223615" y="2167270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20" name="Rounded Rectangle 419"/>
          <p:cNvSpPr/>
          <p:nvPr/>
        </p:nvSpPr>
        <p:spPr>
          <a:xfrm>
            <a:off x="9106356" y="2360786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21" name="Rounded Rectangle 420"/>
          <p:cNvSpPr/>
          <p:nvPr/>
        </p:nvSpPr>
        <p:spPr>
          <a:xfrm>
            <a:off x="9104483" y="2451264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22" name="Rounded Rectangle 421"/>
          <p:cNvSpPr/>
          <p:nvPr/>
        </p:nvSpPr>
        <p:spPr>
          <a:xfrm>
            <a:off x="8569613" y="2804150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23" name="Rounded Rectangle 422"/>
          <p:cNvSpPr/>
          <p:nvPr/>
        </p:nvSpPr>
        <p:spPr>
          <a:xfrm>
            <a:off x="8667738" y="2803652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24" name="Rounded Rectangle 423"/>
          <p:cNvSpPr/>
          <p:nvPr/>
        </p:nvSpPr>
        <p:spPr>
          <a:xfrm>
            <a:off x="780160" y="4986512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25" name="TextBox 424"/>
          <p:cNvSpPr txBox="1"/>
          <p:nvPr/>
        </p:nvSpPr>
        <p:spPr>
          <a:xfrm>
            <a:off x="805733" y="4937421"/>
            <a:ext cx="692818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" dirty="0" smtClean="0">
                <a:latin typeface="Verdana" pitchFamily="34" charset="0"/>
              </a:rPr>
              <a:t>Air + Suction outlet</a:t>
            </a:r>
            <a:endParaRPr lang="en-GB" sz="400" dirty="0">
              <a:latin typeface="Verdan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83665" y="3731044"/>
            <a:ext cx="237052" cy="747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Table</a:t>
            </a:r>
            <a:endParaRPr lang="en-GB" sz="100" dirty="0"/>
          </a:p>
        </p:txBody>
      </p:sp>
      <p:sp>
        <p:nvSpPr>
          <p:cNvPr id="376" name="Rectangle 375"/>
          <p:cNvSpPr/>
          <p:nvPr/>
        </p:nvSpPr>
        <p:spPr>
          <a:xfrm>
            <a:off x="2397398" y="3733228"/>
            <a:ext cx="237052" cy="747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Table</a:t>
            </a:r>
            <a:endParaRPr lang="en-GB" sz="100" dirty="0"/>
          </a:p>
        </p:txBody>
      </p:sp>
      <p:sp>
        <p:nvSpPr>
          <p:cNvPr id="426" name="Rectangle 425"/>
          <p:cNvSpPr/>
          <p:nvPr/>
        </p:nvSpPr>
        <p:spPr>
          <a:xfrm rot="16200000">
            <a:off x="3113438" y="3700321"/>
            <a:ext cx="244423" cy="747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Table</a:t>
            </a:r>
            <a:endParaRPr lang="en-GB" sz="100" dirty="0"/>
          </a:p>
        </p:txBody>
      </p:sp>
      <p:sp>
        <p:nvSpPr>
          <p:cNvPr id="427" name="Rectangle 426"/>
          <p:cNvSpPr/>
          <p:nvPr/>
        </p:nvSpPr>
        <p:spPr>
          <a:xfrm rot="16200000">
            <a:off x="3365848" y="3703226"/>
            <a:ext cx="244423" cy="747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Table</a:t>
            </a:r>
            <a:endParaRPr lang="en-GB" sz="100" dirty="0"/>
          </a:p>
        </p:txBody>
      </p:sp>
      <p:sp>
        <p:nvSpPr>
          <p:cNvPr id="429" name="Rectangle 428"/>
          <p:cNvSpPr/>
          <p:nvPr/>
        </p:nvSpPr>
        <p:spPr>
          <a:xfrm>
            <a:off x="2375171" y="4867828"/>
            <a:ext cx="244423" cy="747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Table</a:t>
            </a:r>
            <a:endParaRPr lang="en-GB" sz="100" dirty="0"/>
          </a:p>
        </p:txBody>
      </p:sp>
      <p:sp>
        <p:nvSpPr>
          <p:cNvPr id="430" name="Rectangle 429"/>
          <p:cNvSpPr/>
          <p:nvPr/>
        </p:nvSpPr>
        <p:spPr>
          <a:xfrm>
            <a:off x="1806451" y="5426197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431" name="TextBox 430"/>
          <p:cNvSpPr txBox="1"/>
          <p:nvPr/>
        </p:nvSpPr>
        <p:spPr>
          <a:xfrm>
            <a:off x="2268485" y="4483199"/>
            <a:ext cx="823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solidFill>
                  <a:prstClr val="black"/>
                </a:solidFill>
              </a:rPr>
              <a:t>Table / Couch elements for layout design</a:t>
            </a:r>
          </a:p>
        </p:txBody>
      </p:sp>
      <p:sp>
        <p:nvSpPr>
          <p:cNvPr id="432" name="Rectangle 431"/>
          <p:cNvSpPr/>
          <p:nvPr/>
        </p:nvSpPr>
        <p:spPr>
          <a:xfrm>
            <a:off x="2389245" y="3935546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433" name="Rectangle 432"/>
          <p:cNvSpPr/>
          <p:nvPr/>
        </p:nvSpPr>
        <p:spPr>
          <a:xfrm>
            <a:off x="1874485" y="3917337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434" name="Rectangle 433"/>
          <p:cNvSpPr/>
          <p:nvPr/>
        </p:nvSpPr>
        <p:spPr>
          <a:xfrm>
            <a:off x="1637292" y="3159238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435" name="Rectangle 434"/>
          <p:cNvSpPr/>
          <p:nvPr/>
        </p:nvSpPr>
        <p:spPr>
          <a:xfrm>
            <a:off x="2154108" y="3211478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436" name="Rectangle 435"/>
          <p:cNvSpPr/>
          <p:nvPr/>
        </p:nvSpPr>
        <p:spPr>
          <a:xfrm>
            <a:off x="2944873" y="3739888"/>
            <a:ext cx="22869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437" name="TextBox 436"/>
          <p:cNvSpPr txBox="1"/>
          <p:nvPr/>
        </p:nvSpPr>
        <p:spPr>
          <a:xfrm>
            <a:off x="7246386" y="2126095"/>
            <a:ext cx="9660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solidFill>
                  <a:prstClr val="black"/>
                </a:solidFill>
              </a:rPr>
              <a:t>Sim Manikin Store area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21003" y="2904357"/>
            <a:ext cx="220593" cy="31614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7007833" y="2977791"/>
            <a:ext cx="380152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00" dirty="0" smtClean="0">
                <a:solidFill>
                  <a:schemeClr val="bg1"/>
                </a:solidFill>
              </a:rPr>
              <a:t>Cleaner</a:t>
            </a:r>
            <a:endParaRPr lang="en-GB" sz="500" dirty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5760407" y="5589270"/>
            <a:ext cx="96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991891" y="5589270"/>
            <a:ext cx="7791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TextBox 344"/>
          <p:cNvSpPr txBox="1"/>
          <p:nvPr/>
        </p:nvSpPr>
        <p:spPr>
          <a:xfrm>
            <a:off x="7113270" y="5878473"/>
            <a:ext cx="12234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latin typeface="Verdana" pitchFamily="34" charset="0"/>
              </a:rPr>
              <a:t>South Block</a:t>
            </a:r>
          </a:p>
          <a:p>
            <a:r>
              <a:rPr lang="en-GB" sz="500" dirty="0" smtClean="0">
                <a:latin typeface="Verdana" pitchFamily="34" charset="0"/>
              </a:rPr>
              <a:t>Nottingham University Hospitals</a:t>
            </a:r>
          </a:p>
          <a:p>
            <a:pPr algn="ctr"/>
            <a:r>
              <a:rPr lang="en-GB" sz="500" dirty="0" smtClean="0">
                <a:latin typeface="Verdana" pitchFamily="34" charset="0"/>
              </a:rPr>
              <a:t>NHS Trust</a:t>
            </a:r>
            <a:endParaRPr lang="en-GB" sz="500" dirty="0">
              <a:latin typeface="Verdana" pitchFamily="34" charset="0"/>
            </a:endParaRPr>
          </a:p>
        </p:txBody>
      </p:sp>
      <p:sp>
        <p:nvSpPr>
          <p:cNvPr id="438" name="TextBox 437"/>
          <p:cNvSpPr txBox="1"/>
          <p:nvPr/>
        </p:nvSpPr>
        <p:spPr>
          <a:xfrm>
            <a:off x="5405399" y="5749963"/>
            <a:ext cx="167545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 smtClean="0">
                <a:latin typeface="Verdana" pitchFamily="34" charset="0"/>
              </a:rPr>
              <a:t>Medical School / </a:t>
            </a:r>
          </a:p>
          <a:p>
            <a:pPr algn="ctr"/>
            <a:r>
              <a:rPr lang="en-GB" sz="1200" b="1" dirty="0" smtClean="0">
                <a:latin typeface="Verdana" pitchFamily="34" charset="0"/>
              </a:rPr>
              <a:t>South Block</a:t>
            </a:r>
          </a:p>
          <a:p>
            <a:pPr algn="ctr"/>
            <a:r>
              <a:rPr lang="en-GB" sz="1200" b="1" dirty="0" smtClean="0">
                <a:latin typeface="Verdana" pitchFamily="34" charset="0"/>
              </a:rPr>
              <a:t>Link Corridor</a:t>
            </a:r>
          </a:p>
          <a:p>
            <a:pPr algn="ctr"/>
            <a:r>
              <a:rPr lang="en-GB" sz="500" dirty="0" smtClean="0">
                <a:latin typeface="Verdana" pitchFamily="34" charset="0"/>
              </a:rPr>
              <a:t>Nottingham University Hospitals</a:t>
            </a:r>
          </a:p>
          <a:p>
            <a:pPr algn="ctr"/>
            <a:r>
              <a:rPr lang="en-GB" sz="500" dirty="0" smtClean="0">
                <a:latin typeface="Verdana" pitchFamily="34" charset="0"/>
              </a:rPr>
              <a:t>NHS Trust</a:t>
            </a:r>
            <a:endParaRPr lang="en-GB" sz="500" dirty="0">
              <a:latin typeface="Verdana" pitchFamily="34" charset="0"/>
            </a:endParaRPr>
          </a:p>
        </p:txBody>
      </p:sp>
      <p:sp>
        <p:nvSpPr>
          <p:cNvPr id="439" name="Rectangle 438"/>
          <p:cNvSpPr/>
          <p:nvPr/>
        </p:nvSpPr>
        <p:spPr>
          <a:xfrm>
            <a:off x="4120421" y="3585502"/>
            <a:ext cx="72008" cy="5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1" name="Rectangle 440"/>
          <p:cNvSpPr/>
          <p:nvPr/>
        </p:nvSpPr>
        <p:spPr>
          <a:xfrm>
            <a:off x="4382102" y="3585502"/>
            <a:ext cx="162653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42" name="Rectangle 441"/>
          <p:cNvSpPr/>
          <p:nvPr/>
        </p:nvSpPr>
        <p:spPr>
          <a:xfrm>
            <a:off x="4650102" y="3581755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3" name="Rectangle 442"/>
          <p:cNvSpPr/>
          <p:nvPr/>
        </p:nvSpPr>
        <p:spPr>
          <a:xfrm>
            <a:off x="4910142" y="3579007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6" name="Rectangle 445"/>
          <p:cNvSpPr/>
          <p:nvPr/>
        </p:nvSpPr>
        <p:spPr>
          <a:xfrm>
            <a:off x="5694519" y="3578933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7" name="Rectangle 446"/>
          <p:cNvSpPr/>
          <p:nvPr/>
        </p:nvSpPr>
        <p:spPr>
          <a:xfrm>
            <a:off x="5944544" y="3588473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8" name="Rectangle 447"/>
          <p:cNvSpPr/>
          <p:nvPr/>
        </p:nvSpPr>
        <p:spPr>
          <a:xfrm>
            <a:off x="6214027" y="3579006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9" name="Rectangle 448"/>
          <p:cNvSpPr/>
          <p:nvPr/>
        </p:nvSpPr>
        <p:spPr>
          <a:xfrm>
            <a:off x="6422473" y="3581387"/>
            <a:ext cx="128432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50" name="Rectangle 449"/>
          <p:cNvSpPr/>
          <p:nvPr/>
        </p:nvSpPr>
        <p:spPr>
          <a:xfrm>
            <a:off x="6745504" y="3581326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51" name="Rectangle 450"/>
          <p:cNvSpPr/>
          <p:nvPr/>
        </p:nvSpPr>
        <p:spPr>
          <a:xfrm>
            <a:off x="7007928" y="3588470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62" name="TextBox 461"/>
          <p:cNvSpPr txBox="1"/>
          <p:nvPr/>
        </p:nvSpPr>
        <p:spPr>
          <a:xfrm>
            <a:off x="1765407" y="5650041"/>
            <a:ext cx="40297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solidFill>
                  <a:prstClr val="black"/>
                </a:solidFill>
              </a:rPr>
              <a:t>Chair</a:t>
            </a:r>
          </a:p>
        </p:txBody>
      </p:sp>
      <p:cxnSp>
        <p:nvCxnSpPr>
          <p:cNvPr id="469" name="Straight Arrow Connector 468"/>
          <p:cNvCxnSpPr/>
          <p:nvPr/>
        </p:nvCxnSpPr>
        <p:spPr>
          <a:xfrm flipV="1">
            <a:off x="4982150" y="3692724"/>
            <a:ext cx="0" cy="205194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Arrow Connector 481"/>
          <p:cNvCxnSpPr/>
          <p:nvPr/>
        </p:nvCxnSpPr>
        <p:spPr>
          <a:xfrm flipH="1">
            <a:off x="7113240" y="3240944"/>
            <a:ext cx="6201" cy="1816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Arrow Connector 486"/>
          <p:cNvCxnSpPr/>
          <p:nvPr/>
        </p:nvCxnSpPr>
        <p:spPr>
          <a:xfrm flipV="1">
            <a:off x="5854033" y="3692724"/>
            <a:ext cx="0" cy="205194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Arrow Connector 487"/>
          <p:cNvCxnSpPr/>
          <p:nvPr/>
        </p:nvCxnSpPr>
        <p:spPr>
          <a:xfrm flipV="1">
            <a:off x="5501002" y="3707104"/>
            <a:ext cx="0" cy="205194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Straight Connector 495"/>
          <p:cNvCxnSpPr/>
          <p:nvPr/>
        </p:nvCxnSpPr>
        <p:spPr>
          <a:xfrm>
            <a:off x="722941" y="5570129"/>
            <a:ext cx="243219" cy="1"/>
          </a:xfrm>
          <a:prstGeom prst="line">
            <a:avLst/>
          </a:prstGeom>
          <a:ln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840177" y="4096118"/>
            <a:ext cx="4076" cy="149315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4" name="Rectangle 503"/>
          <p:cNvSpPr/>
          <p:nvPr/>
        </p:nvSpPr>
        <p:spPr>
          <a:xfrm>
            <a:off x="3439507" y="4049668"/>
            <a:ext cx="270077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5" name="Rectangle 504"/>
          <p:cNvSpPr/>
          <p:nvPr/>
        </p:nvSpPr>
        <p:spPr>
          <a:xfrm>
            <a:off x="3189759" y="4052016"/>
            <a:ext cx="253532" cy="457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49" name="Rectangle 348"/>
          <p:cNvSpPr/>
          <p:nvPr/>
        </p:nvSpPr>
        <p:spPr>
          <a:xfrm>
            <a:off x="3152802" y="3964926"/>
            <a:ext cx="68827" cy="76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08" name="Rectangle 507"/>
          <p:cNvSpPr/>
          <p:nvPr/>
        </p:nvSpPr>
        <p:spPr>
          <a:xfrm>
            <a:off x="2137376" y="4046824"/>
            <a:ext cx="50700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4" name="Rounded Rectangle 513"/>
          <p:cNvSpPr/>
          <p:nvPr/>
        </p:nvSpPr>
        <p:spPr>
          <a:xfrm>
            <a:off x="4568584" y="3628829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5" name="Rounded Rectangle 514"/>
          <p:cNvSpPr/>
          <p:nvPr/>
        </p:nvSpPr>
        <p:spPr>
          <a:xfrm>
            <a:off x="7013377" y="3919448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16" name="TextBox 515"/>
          <p:cNvSpPr txBox="1"/>
          <p:nvPr/>
        </p:nvSpPr>
        <p:spPr>
          <a:xfrm>
            <a:off x="914758" y="5496937"/>
            <a:ext cx="5257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solidFill>
                  <a:prstClr val="black"/>
                </a:solidFill>
              </a:rPr>
              <a:t>Curtains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4502689" y="3625702"/>
            <a:ext cx="38299" cy="40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>
            <a:endCxn id="441" idx="2"/>
          </p:cNvCxnSpPr>
          <p:nvPr/>
        </p:nvCxnSpPr>
        <p:spPr>
          <a:xfrm>
            <a:off x="4383792" y="3620435"/>
            <a:ext cx="79637" cy="27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152" y="3584621"/>
            <a:ext cx="79482" cy="60965"/>
          </a:xfrm>
          <a:prstGeom prst="rect">
            <a:avLst/>
          </a:prstGeom>
        </p:spPr>
      </p:pic>
      <p:cxnSp>
        <p:nvCxnSpPr>
          <p:cNvPr id="463" name="Straight Connector 462"/>
          <p:cNvCxnSpPr/>
          <p:nvPr/>
        </p:nvCxnSpPr>
        <p:spPr>
          <a:xfrm>
            <a:off x="6411356" y="3625240"/>
            <a:ext cx="73878" cy="41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H="1">
            <a:off x="6511168" y="3616743"/>
            <a:ext cx="38299" cy="40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0" name="sink1"/>
          <p:cNvSpPr>
            <a:spLocks noEditPoints="1" noChangeArrowheads="1"/>
          </p:cNvSpPr>
          <p:nvPr/>
        </p:nvSpPr>
        <p:spPr bwMode="auto">
          <a:xfrm rot="10800000" flipV="1">
            <a:off x="5313848" y="3629903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396" name="Rectangle 395"/>
          <p:cNvSpPr/>
          <p:nvPr/>
        </p:nvSpPr>
        <p:spPr>
          <a:xfrm rot="5400000">
            <a:off x="6134030" y="4821166"/>
            <a:ext cx="1488197" cy="4801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71" name="Rounded Rectangle 470"/>
          <p:cNvSpPr/>
          <p:nvPr/>
        </p:nvSpPr>
        <p:spPr>
          <a:xfrm>
            <a:off x="6868020" y="4671010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72" name="Rounded Rectangle 471"/>
          <p:cNvSpPr/>
          <p:nvPr/>
        </p:nvSpPr>
        <p:spPr>
          <a:xfrm>
            <a:off x="6868019" y="5330418"/>
            <a:ext cx="58391" cy="6783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73" name="Rectangle 472"/>
          <p:cNvSpPr/>
          <p:nvPr/>
        </p:nvSpPr>
        <p:spPr>
          <a:xfrm>
            <a:off x="5788526" y="3923603"/>
            <a:ext cx="68827" cy="1059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74" name="Rectangle 473"/>
          <p:cNvSpPr/>
          <p:nvPr/>
        </p:nvSpPr>
        <p:spPr>
          <a:xfrm>
            <a:off x="5007426" y="3611589"/>
            <a:ext cx="517059" cy="4897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00" dirty="0">
              <a:solidFill>
                <a:prstClr val="black"/>
              </a:solidFill>
              <a:latin typeface="Verdana" pitchFamily="34" charset="0"/>
            </a:endParaRPr>
          </a:p>
        </p:txBody>
      </p:sp>
      <p:cxnSp>
        <p:nvCxnSpPr>
          <p:cNvPr id="477" name="Straight Connector 476"/>
          <p:cNvCxnSpPr/>
          <p:nvPr/>
        </p:nvCxnSpPr>
        <p:spPr>
          <a:xfrm>
            <a:off x="4266062" y="3625104"/>
            <a:ext cx="7748" cy="325080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Rectangle 444"/>
          <p:cNvSpPr/>
          <p:nvPr/>
        </p:nvSpPr>
        <p:spPr>
          <a:xfrm>
            <a:off x="5429715" y="3588905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44" name="Rectangle 443"/>
          <p:cNvSpPr/>
          <p:nvPr/>
        </p:nvSpPr>
        <p:spPr>
          <a:xfrm>
            <a:off x="5167226" y="3586080"/>
            <a:ext cx="72008" cy="6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92" name="Rounded Rectangle 491"/>
          <p:cNvSpPr/>
          <p:nvPr/>
        </p:nvSpPr>
        <p:spPr>
          <a:xfrm>
            <a:off x="3749327" y="3926371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494" name="Straight Arrow Connector 493"/>
          <p:cNvCxnSpPr/>
          <p:nvPr/>
        </p:nvCxnSpPr>
        <p:spPr>
          <a:xfrm flipV="1">
            <a:off x="3744256" y="3711992"/>
            <a:ext cx="0" cy="205194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Straight Arrow Connector 494"/>
          <p:cNvCxnSpPr/>
          <p:nvPr/>
        </p:nvCxnSpPr>
        <p:spPr>
          <a:xfrm flipV="1">
            <a:off x="7071971" y="3709798"/>
            <a:ext cx="0" cy="205194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Box 511"/>
          <p:cNvSpPr txBox="1"/>
          <p:nvPr/>
        </p:nvSpPr>
        <p:spPr>
          <a:xfrm>
            <a:off x="3987165" y="4133920"/>
            <a:ext cx="5134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>
                <a:solidFill>
                  <a:srgbClr val="FF0000"/>
                </a:solidFill>
              </a:rPr>
              <a:t>Zone </a:t>
            </a:r>
            <a:r>
              <a:rPr lang="en-GB" sz="800" b="1" dirty="0">
                <a:solidFill>
                  <a:srgbClr val="FF0000"/>
                </a:solidFill>
              </a:rPr>
              <a:t>6</a:t>
            </a:r>
            <a:endParaRPr lang="en-GB" sz="800" b="1" dirty="0" smtClean="0">
              <a:solidFill>
                <a:srgbClr val="FF0000"/>
              </a:solidFill>
            </a:endParaRPr>
          </a:p>
        </p:txBody>
      </p:sp>
      <p:sp>
        <p:nvSpPr>
          <p:cNvPr id="518" name="sink1"/>
          <p:cNvSpPr>
            <a:spLocks noEditPoints="1" noChangeArrowheads="1"/>
          </p:cNvSpPr>
          <p:nvPr/>
        </p:nvSpPr>
        <p:spPr bwMode="auto">
          <a:xfrm rot="10800000" flipV="1">
            <a:off x="5855785" y="3624911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19" name="sink1"/>
          <p:cNvSpPr>
            <a:spLocks noEditPoints="1" noChangeArrowheads="1"/>
          </p:cNvSpPr>
          <p:nvPr/>
        </p:nvSpPr>
        <p:spPr bwMode="auto">
          <a:xfrm rot="10800000" flipV="1">
            <a:off x="6898651" y="3618368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20" name="sink1"/>
          <p:cNvSpPr>
            <a:spLocks noEditPoints="1" noChangeArrowheads="1"/>
          </p:cNvSpPr>
          <p:nvPr/>
        </p:nvSpPr>
        <p:spPr bwMode="auto">
          <a:xfrm rot="10800000" flipV="1">
            <a:off x="3968741" y="3620387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21" name="sink1"/>
          <p:cNvSpPr>
            <a:spLocks noEditPoints="1" noChangeArrowheads="1"/>
          </p:cNvSpPr>
          <p:nvPr/>
        </p:nvSpPr>
        <p:spPr bwMode="auto">
          <a:xfrm rot="10800000" flipV="1">
            <a:off x="4782304" y="3623017"/>
            <a:ext cx="105920" cy="6068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968 w 21600"/>
              <a:gd name="T17" fmla="*/ 23215 h 21600"/>
              <a:gd name="T18" fmla="*/ 20654 w 21600"/>
              <a:gd name="T19" fmla="*/ 2797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595" y="21600"/>
                </a:moveTo>
                <a:lnTo>
                  <a:pt x="21600" y="21600"/>
                </a:lnTo>
                <a:lnTo>
                  <a:pt x="21600" y="10800"/>
                </a:lnTo>
                <a:lnTo>
                  <a:pt x="21600" y="0"/>
                </a:lnTo>
                <a:lnTo>
                  <a:pt x="10709" y="0"/>
                </a:lnTo>
                <a:lnTo>
                  <a:pt x="0" y="0"/>
                </a:lnTo>
                <a:lnTo>
                  <a:pt x="0" y="10545"/>
                </a:lnTo>
                <a:lnTo>
                  <a:pt x="0" y="21600"/>
                </a:lnTo>
                <a:lnTo>
                  <a:pt x="10595" y="21600"/>
                </a:lnTo>
                <a:close/>
              </a:path>
              <a:path w="21600" h="21600" extrusionOk="0">
                <a:moveTo>
                  <a:pt x="9478" y="6945"/>
                </a:moveTo>
                <a:lnTo>
                  <a:pt x="8157" y="7200"/>
                </a:lnTo>
                <a:lnTo>
                  <a:pt x="6835" y="7625"/>
                </a:lnTo>
                <a:lnTo>
                  <a:pt x="5787" y="8249"/>
                </a:lnTo>
                <a:lnTo>
                  <a:pt x="4762" y="9014"/>
                </a:lnTo>
                <a:lnTo>
                  <a:pt x="4375" y="9524"/>
                </a:lnTo>
                <a:lnTo>
                  <a:pt x="3987" y="10006"/>
                </a:lnTo>
                <a:lnTo>
                  <a:pt x="3646" y="10431"/>
                </a:lnTo>
                <a:lnTo>
                  <a:pt x="3349" y="10913"/>
                </a:lnTo>
                <a:lnTo>
                  <a:pt x="3144" y="11537"/>
                </a:lnTo>
                <a:lnTo>
                  <a:pt x="2962" y="12076"/>
                </a:lnTo>
                <a:lnTo>
                  <a:pt x="2848" y="12557"/>
                </a:lnTo>
                <a:lnTo>
                  <a:pt x="2848" y="13124"/>
                </a:lnTo>
                <a:lnTo>
                  <a:pt x="2962" y="13861"/>
                </a:lnTo>
                <a:lnTo>
                  <a:pt x="3053" y="14400"/>
                </a:lnTo>
                <a:lnTo>
                  <a:pt x="3258" y="14995"/>
                </a:lnTo>
                <a:lnTo>
                  <a:pt x="3532" y="15619"/>
                </a:lnTo>
                <a:lnTo>
                  <a:pt x="3828" y="16157"/>
                </a:lnTo>
                <a:lnTo>
                  <a:pt x="4170" y="16781"/>
                </a:lnTo>
                <a:lnTo>
                  <a:pt x="4671" y="17263"/>
                </a:lnTo>
                <a:lnTo>
                  <a:pt x="5104" y="17688"/>
                </a:lnTo>
                <a:lnTo>
                  <a:pt x="5696" y="18057"/>
                </a:lnTo>
                <a:lnTo>
                  <a:pt x="6334" y="18425"/>
                </a:lnTo>
                <a:lnTo>
                  <a:pt x="6927" y="18794"/>
                </a:lnTo>
                <a:lnTo>
                  <a:pt x="7656" y="18964"/>
                </a:lnTo>
                <a:lnTo>
                  <a:pt x="8339" y="19219"/>
                </a:lnTo>
                <a:lnTo>
                  <a:pt x="9091" y="19332"/>
                </a:lnTo>
                <a:lnTo>
                  <a:pt x="9866" y="19474"/>
                </a:lnTo>
                <a:lnTo>
                  <a:pt x="10709" y="19474"/>
                </a:lnTo>
                <a:lnTo>
                  <a:pt x="11438" y="19474"/>
                </a:lnTo>
                <a:lnTo>
                  <a:pt x="12213" y="19332"/>
                </a:lnTo>
                <a:lnTo>
                  <a:pt x="12965" y="19219"/>
                </a:lnTo>
                <a:lnTo>
                  <a:pt x="13739" y="18964"/>
                </a:lnTo>
                <a:lnTo>
                  <a:pt x="14377" y="18794"/>
                </a:lnTo>
                <a:lnTo>
                  <a:pt x="15061" y="18425"/>
                </a:lnTo>
                <a:lnTo>
                  <a:pt x="15608" y="18057"/>
                </a:lnTo>
                <a:lnTo>
                  <a:pt x="16200" y="17688"/>
                </a:lnTo>
                <a:lnTo>
                  <a:pt x="16724" y="17263"/>
                </a:lnTo>
                <a:lnTo>
                  <a:pt x="17134" y="16781"/>
                </a:lnTo>
                <a:lnTo>
                  <a:pt x="17613" y="16157"/>
                </a:lnTo>
                <a:lnTo>
                  <a:pt x="17863" y="15619"/>
                </a:lnTo>
                <a:lnTo>
                  <a:pt x="18159" y="14995"/>
                </a:lnTo>
                <a:lnTo>
                  <a:pt x="18342" y="14400"/>
                </a:lnTo>
                <a:lnTo>
                  <a:pt x="18456" y="13861"/>
                </a:lnTo>
                <a:lnTo>
                  <a:pt x="18547" y="13124"/>
                </a:lnTo>
                <a:lnTo>
                  <a:pt x="18456" y="12557"/>
                </a:lnTo>
                <a:lnTo>
                  <a:pt x="18342" y="12076"/>
                </a:lnTo>
                <a:lnTo>
                  <a:pt x="18251" y="11537"/>
                </a:lnTo>
                <a:lnTo>
                  <a:pt x="17954" y="10913"/>
                </a:lnTo>
                <a:lnTo>
                  <a:pt x="17704" y="10431"/>
                </a:lnTo>
                <a:lnTo>
                  <a:pt x="17430" y="10006"/>
                </a:lnTo>
                <a:lnTo>
                  <a:pt x="17020" y="9524"/>
                </a:lnTo>
                <a:lnTo>
                  <a:pt x="16633" y="9014"/>
                </a:lnTo>
                <a:lnTo>
                  <a:pt x="15699" y="8362"/>
                </a:lnTo>
                <a:lnTo>
                  <a:pt x="14582" y="7625"/>
                </a:lnTo>
                <a:lnTo>
                  <a:pt x="13352" y="7200"/>
                </a:lnTo>
                <a:lnTo>
                  <a:pt x="12030" y="6945"/>
                </a:lnTo>
                <a:moveTo>
                  <a:pt x="10800" y="12557"/>
                </a:moveTo>
                <a:lnTo>
                  <a:pt x="11096" y="12444"/>
                </a:lnTo>
                <a:lnTo>
                  <a:pt x="11301" y="12444"/>
                </a:lnTo>
                <a:lnTo>
                  <a:pt x="11438" y="12331"/>
                </a:lnTo>
                <a:lnTo>
                  <a:pt x="11643" y="12076"/>
                </a:lnTo>
                <a:lnTo>
                  <a:pt x="11825" y="11820"/>
                </a:lnTo>
                <a:lnTo>
                  <a:pt x="11939" y="11594"/>
                </a:lnTo>
                <a:lnTo>
                  <a:pt x="11939" y="11282"/>
                </a:lnTo>
                <a:lnTo>
                  <a:pt x="12030" y="11055"/>
                </a:lnTo>
                <a:lnTo>
                  <a:pt x="12030" y="3912"/>
                </a:lnTo>
                <a:lnTo>
                  <a:pt x="11939" y="3543"/>
                </a:lnTo>
                <a:lnTo>
                  <a:pt x="11939" y="3288"/>
                </a:lnTo>
                <a:lnTo>
                  <a:pt x="11825" y="3061"/>
                </a:lnTo>
                <a:lnTo>
                  <a:pt x="11643" y="2806"/>
                </a:lnTo>
                <a:lnTo>
                  <a:pt x="11438" y="2636"/>
                </a:lnTo>
                <a:lnTo>
                  <a:pt x="11301" y="2494"/>
                </a:lnTo>
                <a:lnTo>
                  <a:pt x="11096" y="2381"/>
                </a:lnTo>
                <a:lnTo>
                  <a:pt x="10800" y="2381"/>
                </a:lnTo>
                <a:lnTo>
                  <a:pt x="10595" y="2381"/>
                </a:lnTo>
                <a:lnTo>
                  <a:pt x="10299" y="2494"/>
                </a:lnTo>
                <a:lnTo>
                  <a:pt x="10162" y="2636"/>
                </a:lnTo>
                <a:lnTo>
                  <a:pt x="9957" y="2806"/>
                </a:lnTo>
                <a:lnTo>
                  <a:pt x="9775" y="3061"/>
                </a:lnTo>
                <a:lnTo>
                  <a:pt x="9661" y="3288"/>
                </a:lnTo>
                <a:lnTo>
                  <a:pt x="9661" y="3543"/>
                </a:lnTo>
                <a:lnTo>
                  <a:pt x="9570" y="3912"/>
                </a:lnTo>
                <a:lnTo>
                  <a:pt x="9570" y="11055"/>
                </a:lnTo>
                <a:lnTo>
                  <a:pt x="9661" y="11282"/>
                </a:lnTo>
                <a:lnTo>
                  <a:pt x="9661" y="11594"/>
                </a:lnTo>
                <a:lnTo>
                  <a:pt x="9775" y="11820"/>
                </a:lnTo>
                <a:lnTo>
                  <a:pt x="9957" y="12076"/>
                </a:lnTo>
                <a:lnTo>
                  <a:pt x="10162" y="12331"/>
                </a:lnTo>
                <a:lnTo>
                  <a:pt x="10299" y="12444"/>
                </a:lnTo>
                <a:lnTo>
                  <a:pt x="10595" y="12444"/>
                </a:lnTo>
                <a:lnTo>
                  <a:pt x="10800" y="12557"/>
                </a:lnTo>
                <a:moveTo>
                  <a:pt x="6289" y="6463"/>
                </a:moveTo>
                <a:lnTo>
                  <a:pt x="6539" y="6350"/>
                </a:lnTo>
                <a:lnTo>
                  <a:pt x="6722" y="6350"/>
                </a:lnTo>
                <a:lnTo>
                  <a:pt x="7018" y="6094"/>
                </a:lnTo>
                <a:lnTo>
                  <a:pt x="7223" y="5981"/>
                </a:lnTo>
                <a:lnTo>
                  <a:pt x="7405" y="5669"/>
                </a:lnTo>
                <a:lnTo>
                  <a:pt x="7519" y="5414"/>
                </a:lnTo>
                <a:lnTo>
                  <a:pt x="7610" y="5074"/>
                </a:lnTo>
                <a:lnTo>
                  <a:pt x="7610" y="4706"/>
                </a:lnTo>
                <a:lnTo>
                  <a:pt x="7610" y="4337"/>
                </a:lnTo>
                <a:lnTo>
                  <a:pt x="7519" y="4139"/>
                </a:lnTo>
                <a:lnTo>
                  <a:pt x="7405" y="3770"/>
                </a:lnTo>
                <a:lnTo>
                  <a:pt x="7223" y="3543"/>
                </a:lnTo>
                <a:lnTo>
                  <a:pt x="7018" y="3288"/>
                </a:lnTo>
                <a:lnTo>
                  <a:pt x="6722" y="3175"/>
                </a:lnTo>
                <a:lnTo>
                  <a:pt x="6539" y="3061"/>
                </a:lnTo>
                <a:lnTo>
                  <a:pt x="6289" y="3061"/>
                </a:lnTo>
                <a:lnTo>
                  <a:pt x="5992" y="3061"/>
                </a:lnTo>
                <a:lnTo>
                  <a:pt x="5696" y="3175"/>
                </a:lnTo>
                <a:lnTo>
                  <a:pt x="5514" y="3288"/>
                </a:lnTo>
                <a:lnTo>
                  <a:pt x="5309" y="3543"/>
                </a:lnTo>
                <a:lnTo>
                  <a:pt x="5104" y="3770"/>
                </a:lnTo>
                <a:lnTo>
                  <a:pt x="4967" y="4139"/>
                </a:lnTo>
                <a:lnTo>
                  <a:pt x="4967" y="4337"/>
                </a:lnTo>
                <a:lnTo>
                  <a:pt x="4876" y="4706"/>
                </a:lnTo>
                <a:lnTo>
                  <a:pt x="4967" y="5074"/>
                </a:lnTo>
                <a:lnTo>
                  <a:pt x="4967" y="5414"/>
                </a:lnTo>
                <a:lnTo>
                  <a:pt x="5104" y="5669"/>
                </a:lnTo>
                <a:lnTo>
                  <a:pt x="5309" y="5981"/>
                </a:lnTo>
                <a:lnTo>
                  <a:pt x="5514" y="6094"/>
                </a:lnTo>
                <a:lnTo>
                  <a:pt x="5696" y="6350"/>
                </a:lnTo>
                <a:lnTo>
                  <a:pt x="5992" y="6350"/>
                </a:lnTo>
                <a:lnTo>
                  <a:pt x="6289" y="6463"/>
                </a:lnTo>
                <a:moveTo>
                  <a:pt x="15311" y="6463"/>
                </a:moveTo>
                <a:lnTo>
                  <a:pt x="15061" y="6350"/>
                </a:lnTo>
                <a:lnTo>
                  <a:pt x="14878" y="6350"/>
                </a:lnTo>
                <a:lnTo>
                  <a:pt x="14582" y="6094"/>
                </a:lnTo>
                <a:lnTo>
                  <a:pt x="14377" y="5981"/>
                </a:lnTo>
                <a:lnTo>
                  <a:pt x="14195" y="5669"/>
                </a:lnTo>
                <a:lnTo>
                  <a:pt x="14081" y="5414"/>
                </a:lnTo>
                <a:lnTo>
                  <a:pt x="13990" y="5074"/>
                </a:lnTo>
                <a:lnTo>
                  <a:pt x="13990" y="4706"/>
                </a:lnTo>
                <a:lnTo>
                  <a:pt x="13990" y="4337"/>
                </a:lnTo>
                <a:lnTo>
                  <a:pt x="14081" y="4139"/>
                </a:lnTo>
                <a:lnTo>
                  <a:pt x="14195" y="3770"/>
                </a:lnTo>
                <a:lnTo>
                  <a:pt x="14377" y="3543"/>
                </a:lnTo>
                <a:lnTo>
                  <a:pt x="14582" y="3288"/>
                </a:lnTo>
                <a:lnTo>
                  <a:pt x="14878" y="3175"/>
                </a:lnTo>
                <a:lnTo>
                  <a:pt x="15061" y="3061"/>
                </a:lnTo>
                <a:lnTo>
                  <a:pt x="15311" y="3061"/>
                </a:lnTo>
                <a:lnTo>
                  <a:pt x="15608" y="3061"/>
                </a:lnTo>
                <a:lnTo>
                  <a:pt x="15904" y="3175"/>
                </a:lnTo>
                <a:lnTo>
                  <a:pt x="16086" y="3288"/>
                </a:lnTo>
                <a:lnTo>
                  <a:pt x="16382" y="3543"/>
                </a:lnTo>
                <a:lnTo>
                  <a:pt x="16496" y="3770"/>
                </a:lnTo>
                <a:lnTo>
                  <a:pt x="16633" y="4139"/>
                </a:lnTo>
                <a:lnTo>
                  <a:pt x="16633" y="4337"/>
                </a:lnTo>
                <a:lnTo>
                  <a:pt x="16724" y="4706"/>
                </a:lnTo>
                <a:lnTo>
                  <a:pt x="16633" y="5074"/>
                </a:lnTo>
                <a:lnTo>
                  <a:pt x="16633" y="5414"/>
                </a:lnTo>
                <a:lnTo>
                  <a:pt x="16496" y="5669"/>
                </a:lnTo>
                <a:lnTo>
                  <a:pt x="16382" y="5981"/>
                </a:lnTo>
                <a:lnTo>
                  <a:pt x="16086" y="6094"/>
                </a:lnTo>
                <a:lnTo>
                  <a:pt x="15904" y="6350"/>
                </a:lnTo>
                <a:lnTo>
                  <a:pt x="15608" y="6350"/>
                </a:lnTo>
                <a:lnTo>
                  <a:pt x="15311" y="6463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23" name="Rounded Rectangle 522"/>
          <p:cNvSpPr/>
          <p:nvPr/>
        </p:nvSpPr>
        <p:spPr>
          <a:xfrm>
            <a:off x="6228769" y="3636070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24" name="Rectangle 523"/>
          <p:cNvSpPr/>
          <p:nvPr/>
        </p:nvSpPr>
        <p:spPr>
          <a:xfrm rot="5400000">
            <a:off x="3936647" y="3858601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525" name="Rectangle 524"/>
          <p:cNvSpPr/>
          <p:nvPr/>
        </p:nvSpPr>
        <p:spPr>
          <a:xfrm rot="5400000">
            <a:off x="4507738" y="3867062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527" name="Rectangle 526"/>
          <p:cNvSpPr/>
          <p:nvPr/>
        </p:nvSpPr>
        <p:spPr>
          <a:xfrm rot="5400000">
            <a:off x="6671627" y="3835017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528" name="Rectangle 527"/>
          <p:cNvSpPr/>
          <p:nvPr/>
        </p:nvSpPr>
        <p:spPr>
          <a:xfrm rot="5400000">
            <a:off x="6031745" y="3853256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  <p:sp>
        <p:nvSpPr>
          <p:cNvPr id="529" name="Rectangle 528"/>
          <p:cNvSpPr/>
          <p:nvPr/>
        </p:nvSpPr>
        <p:spPr>
          <a:xfrm rot="5400000">
            <a:off x="5474758" y="3723873"/>
            <a:ext cx="244423" cy="747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Table</a:t>
            </a:r>
            <a:endParaRPr lang="en-GB" sz="100" dirty="0"/>
          </a:p>
        </p:txBody>
      </p:sp>
      <p:sp>
        <p:nvSpPr>
          <p:cNvPr id="530" name="Rectangle 529"/>
          <p:cNvSpPr/>
          <p:nvPr/>
        </p:nvSpPr>
        <p:spPr>
          <a:xfrm rot="5400000">
            <a:off x="4950924" y="3715065"/>
            <a:ext cx="244423" cy="7470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Table</a:t>
            </a:r>
            <a:endParaRPr lang="en-GB" sz="100" dirty="0"/>
          </a:p>
        </p:txBody>
      </p:sp>
      <p:cxnSp>
        <p:nvCxnSpPr>
          <p:cNvPr id="531" name="Straight Connector 530"/>
          <p:cNvCxnSpPr/>
          <p:nvPr/>
        </p:nvCxnSpPr>
        <p:spPr>
          <a:xfrm>
            <a:off x="1485539" y="4514909"/>
            <a:ext cx="7748" cy="325080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TextBox 531"/>
          <p:cNvSpPr txBox="1"/>
          <p:nvPr/>
        </p:nvSpPr>
        <p:spPr>
          <a:xfrm>
            <a:off x="1577546" y="4571438"/>
            <a:ext cx="4029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solidFill>
                  <a:prstClr val="black"/>
                </a:solidFill>
              </a:rPr>
              <a:t>Sliding wall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120421" y="3606352"/>
            <a:ext cx="7894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/>
          <p:cNvCxnSpPr/>
          <p:nvPr/>
        </p:nvCxnSpPr>
        <p:spPr>
          <a:xfrm>
            <a:off x="4649070" y="3606352"/>
            <a:ext cx="7894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Rounded Rectangle 490"/>
          <p:cNvSpPr/>
          <p:nvPr/>
        </p:nvSpPr>
        <p:spPr>
          <a:xfrm>
            <a:off x="5118453" y="3634729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454" name="Straight Connector 453"/>
          <p:cNvCxnSpPr/>
          <p:nvPr/>
        </p:nvCxnSpPr>
        <p:spPr>
          <a:xfrm>
            <a:off x="6746264" y="3606352"/>
            <a:ext cx="7894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>
            <a:off x="6211152" y="3606816"/>
            <a:ext cx="7894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>
            <a:off x="5160290" y="3613767"/>
            <a:ext cx="7894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Rectangle 465"/>
          <p:cNvSpPr/>
          <p:nvPr/>
        </p:nvSpPr>
        <p:spPr>
          <a:xfrm>
            <a:off x="5505053" y="3923603"/>
            <a:ext cx="68827" cy="1059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68" name="Rectangle 467"/>
          <p:cNvSpPr/>
          <p:nvPr/>
        </p:nvSpPr>
        <p:spPr>
          <a:xfrm>
            <a:off x="4969351" y="3902690"/>
            <a:ext cx="68827" cy="1059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2514717" y="5443069"/>
            <a:ext cx="8386" cy="32977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5" name="TextBox 474"/>
          <p:cNvSpPr txBox="1"/>
          <p:nvPr/>
        </p:nvSpPr>
        <p:spPr>
          <a:xfrm>
            <a:off x="2565264" y="5430684"/>
            <a:ext cx="402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>
                <a:solidFill>
                  <a:prstClr val="black"/>
                </a:solidFill>
              </a:rPr>
              <a:t>Power / data / AV</a:t>
            </a:r>
          </a:p>
        </p:txBody>
      </p:sp>
      <p:sp>
        <p:nvSpPr>
          <p:cNvPr id="513" name="Rounded Rectangle 512"/>
          <p:cNvSpPr/>
          <p:nvPr/>
        </p:nvSpPr>
        <p:spPr>
          <a:xfrm>
            <a:off x="5616633" y="3629903"/>
            <a:ext cx="54769" cy="53452"/>
          </a:xfrm>
          <a:prstGeom prst="round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452" name="Straight Connector 451"/>
          <p:cNvCxnSpPr/>
          <p:nvPr/>
        </p:nvCxnSpPr>
        <p:spPr>
          <a:xfrm flipH="1">
            <a:off x="4235346" y="3973414"/>
            <a:ext cx="40422" cy="53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>
            <a:off x="6608160" y="3973444"/>
            <a:ext cx="73878" cy="41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9" name="TextBox 548"/>
          <p:cNvSpPr txBox="1"/>
          <p:nvPr/>
        </p:nvSpPr>
        <p:spPr>
          <a:xfrm>
            <a:off x="6222595" y="4139385"/>
            <a:ext cx="5134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 smtClean="0">
                <a:solidFill>
                  <a:srgbClr val="FF0000"/>
                </a:solidFill>
              </a:rPr>
              <a:t>Zone </a:t>
            </a:r>
            <a:r>
              <a:rPr lang="en-GB" sz="800" b="1" dirty="0" smtClean="0">
                <a:solidFill>
                  <a:srgbClr val="FF0000"/>
                </a:solidFill>
              </a:rPr>
              <a:t>5</a:t>
            </a:r>
            <a:endParaRPr lang="en-GB" sz="800" b="1" dirty="0" smtClean="0">
              <a:solidFill>
                <a:srgbClr val="FF0000"/>
              </a:solidFill>
            </a:endParaRPr>
          </a:p>
        </p:txBody>
      </p:sp>
      <p:sp>
        <p:nvSpPr>
          <p:cNvPr id="550" name="TextBox 549"/>
          <p:cNvSpPr txBox="1"/>
          <p:nvPr/>
        </p:nvSpPr>
        <p:spPr>
          <a:xfrm>
            <a:off x="4994754" y="3786508"/>
            <a:ext cx="5241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" dirty="0" smtClean="0">
                <a:ea typeface="Verdana" pitchFamily="34" charset="0"/>
                <a:cs typeface="Verdana" pitchFamily="34" charset="0"/>
              </a:rPr>
              <a:t>Community Setting</a:t>
            </a:r>
          </a:p>
        </p:txBody>
      </p:sp>
      <p:cxnSp>
        <p:nvCxnSpPr>
          <p:cNvPr id="551" name="Straight Connector 550"/>
          <p:cNvCxnSpPr/>
          <p:nvPr/>
        </p:nvCxnSpPr>
        <p:spPr>
          <a:xfrm flipH="1" flipV="1">
            <a:off x="5836751" y="3926760"/>
            <a:ext cx="35583" cy="19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Straight Connector 551"/>
          <p:cNvCxnSpPr/>
          <p:nvPr/>
        </p:nvCxnSpPr>
        <p:spPr>
          <a:xfrm flipH="1" flipV="1">
            <a:off x="5477422" y="3982957"/>
            <a:ext cx="35583" cy="19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3" name="Straight Connector 552"/>
          <p:cNvCxnSpPr/>
          <p:nvPr/>
        </p:nvCxnSpPr>
        <p:spPr>
          <a:xfrm flipH="1" flipV="1">
            <a:off x="4944013" y="3974763"/>
            <a:ext cx="37562" cy="25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/>
          <p:cNvCxnSpPr/>
          <p:nvPr/>
        </p:nvCxnSpPr>
        <p:spPr>
          <a:xfrm flipV="1">
            <a:off x="5845969" y="3984470"/>
            <a:ext cx="35071" cy="20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/>
          <p:nvPr/>
        </p:nvCxnSpPr>
        <p:spPr>
          <a:xfrm flipH="1">
            <a:off x="5476875" y="3936116"/>
            <a:ext cx="40154" cy="16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6" name="Straight Connector 555"/>
          <p:cNvCxnSpPr/>
          <p:nvPr/>
        </p:nvCxnSpPr>
        <p:spPr>
          <a:xfrm flipH="1">
            <a:off x="4953000" y="3924300"/>
            <a:ext cx="30956" cy="26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/>
          <p:cNvCxnSpPr/>
          <p:nvPr/>
        </p:nvCxnSpPr>
        <p:spPr>
          <a:xfrm>
            <a:off x="6607350" y="3613593"/>
            <a:ext cx="7748" cy="325080"/>
          </a:xfrm>
          <a:prstGeom prst="line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8" name="Rectangle 557"/>
          <p:cNvSpPr/>
          <p:nvPr/>
        </p:nvSpPr>
        <p:spPr>
          <a:xfrm rot="5400000">
            <a:off x="2753400" y="4853673"/>
            <a:ext cx="244423" cy="74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" dirty="0" smtClean="0"/>
              <a:t>Couch</a:t>
            </a:r>
            <a:endParaRPr lang="en-GB" sz="100" dirty="0"/>
          </a:p>
        </p:txBody>
      </p:sp>
    </p:spTree>
    <p:extLst>
      <p:ext uri="{BB962C8B-B14F-4D97-AF65-F5344CB8AC3E}">
        <p14:creationId xmlns:p14="http://schemas.microsoft.com/office/powerpoint/2010/main" val="180800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</TotalTime>
  <Words>240</Words>
  <Application>Microsoft Office PowerPoint</Application>
  <PresentationFormat>A4 Paper (210x297 mm)</PresentationFormat>
  <Paragraphs>122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1_Office Theme</vt:lpstr>
      <vt:lpstr>PowerPoint Presentation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Cable Roderick</dc:creator>
  <cp:lastModifiedBy>Roderick Cable</cp:lastModifiedBy>
  <cp:revision>269</cp:revision>
  <cp:lastPrinted>2017-09-01T07:44:47Z</cp:lastPrinted>
  <dcterms:created xsi:type="dcterms:W3CDTF">2013-05-30T07:38:02Z</dcterms:created>
  <dcterms:modified xsi:type="dcterms:W3CDTF">2017-11-24T12:16:30Z</dcterms:modified>
</cp:coreProperties>
</file>