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61" r:id="rId5"/>
    <p:sldId id="260" r:id="rId6"/>
    <p:sldId id="268" r:id="rId7"/>
    <p:sldId id="262" r:id="rId8"/>
    <p:sldId id="263" r:id="rId9"/>
    <p:sldId id="264" r:id="rId10"/>
    <p:sldId id="266" r:id="rId11"/>
    <p:sldId id="265" r:id="rId12"/>
    <p:sldId id="267" r:id="rId13"/>
    <p:sldId id="258" r:id="rId14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E5CBA-7483-4BC9-8B1C-24E0319AC82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6B7A2-FC42-4525-B5AA-B5AC6F67A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5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833BF6-60B8-4EFE-A69E-B8F52C4F2DE5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62D017-4AE5-4ABB-8721-F25842D1C0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60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FEA03D-E094-4B79-86E7-A32885E1AAF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C0B944-66C7-48AA-8F53-58657E766BBB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EBC11D-F70A-4DEC-B35C-7FC7A10F52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B93D5-6187-4F96-9DB4-93E0B2DE2EB9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53FF-0017-4A87-B147-CDC3D718F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C6A51-2B0E-4C7E-88BF-4C66EC32A606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CCA7-F874-4D7D-8CF4-69AB688CD6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2E44-FBB8-47AA-89B5-8BA61EEFC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1DE0-67AE-4D95-9B2F-B030781F245B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C60E-E1BD-42F2-96D5-2371F18DF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D2E062-6200-47C0-82BF-C3344CFBD409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998225-0CCF-40D4-AA86-962A1FAA8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9D91C6-5AF9-44D0-8AA9-6D881EDE2AA1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1562B6-EA93-4187-A54B-7AF19F470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E8914-24F3-4751-9CD7-865F479547F2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B530BA-7EE4-4ABF-8C9B-B1C9C92EA9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4EA56-29D4-4F8B-A8D8-26DCE7A3A676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B2FEB4-815A-4D5A-AC42-ABD75FE132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133A-6BDC-483D-B060-961ED68ED5A8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467EF-A444-4890-86E3-67B77A74A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F4FB95-035D-415E-8099-661CE5E5D0D3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54DED4-9127-4641-B063-846F461A3E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EA27AE5-DA00-48D3-9B0F-04A46D5D534B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3FFB3F-4BC2-4258-A5E9-7CBA9D581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1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89543BE-5220-4F81-974B-14DFF4A85DBD}" type="datetimeFigureOut">
              <a:rPr lang="en-GB"/>
              <a:pPr>
                <a:defRPr/>
              </a:pPr>
              <a:t>03/12/2013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92FCAA-3E4F-4A66-A496-C6BADCFF2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2" r:id="rId7"/>
    <p:sldLayoutId id="2147483679" r:id="rId8"/>
    <p:sldLayoutId id="2147483680" r:id="rId9"/>
    <p:sldLayoutId id="2147483671" r:id="rId10"/>
    <p:sldLayoutId id="2147483670" r:id="rId11"/>
    <p:sldLayoutId id="214748368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Care planning: the law, accountability and the patient.</a:t>
            </a:r>
            <a:endParaRPr lang="en-GB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GB" smtClean="0"/>
              <a:t>Richard Pitt and Nigel Plant</a:t>
            </a:r>
          </a:p>
          <a:p>
            <a:pPr marR="0"/>
            <a:r>
              <a:rPr lang="en-GB" smtClean="0"/>
              <a:t>November 2013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333375"/>
            <a:ext cx="18097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Professional standards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Duty of care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Standards for record keeping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Local policy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Patients preferences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Evidence based intervention/care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NMC; GMC; HCPC; GPC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Professional accountability</a:t>
            </a:r>
            <a:endParaRPr lang="en-GB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811338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297113"/>
            <a:ext cx="8229600" cy="45259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Autonomy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Beneficence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Non maleficence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Justice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(</a:t>
            </a:r>
            <a:r>
              <a:rPr lang="en-GB" dirty="0" err="1" smtClean="0"/>
              <a:t>Beuchamp</a:t>
            </a:r>
            <a:r>
              <a:rPr lang="en-GB" dirty="0" smtClean="0"/>
              <a:t> and Childress 1981)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Truth telling and honesty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Over to you……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Accountability and Ethics</a:t>
            </a:r>
            <a:endParaRPr lang="en-GB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8113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Personal Values</a:t>
            </a:r>
          </a:p>
          <a:p>
            <a:r>
              <a:rPr lang="en-GB" smtClean="0"/>
              <a:t>Beliefs</a:t>
            </a:r>
          </a:p>
          <a:p>
            <a:r>
              <a:rPr lang="en-GB" smtClean="0"/>
              <a:t>Attitudes</a:t>
            </a:r>
          </a:p>
          <a:p>
            <a:r>
              <a:rPr lang="en-GB" smtClean="0"/>
              <a:t>Responsibility</a:t>
            </a:r>
          </a:p>
          <a:p>
            <a:r>
              <a:rPr lang="en-GB" smtClean="0"/>
              <a:t>Standards</a:t>
            </a:r>
          </a:p>
          <a:p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self: expectations</a:t>
            </a:r>
            <a:endParaRPr lang="en-GB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33375"/>
            <a:ext cx="18113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algn="ctr">
              <a:buFont typeface="Wingdings 3" pitchFamily="18" charset="2"/>
              <a:buNone/>
            </a:pPr>
            <a:r>
              <a:rPr lang="en-GB" sz="6000" smtClean="0"/>
              <a:t>Discussion</a:t>
            </a:r>
          </a:p>
          <a:p>
            <a:pPr marL="109538" indent="0" algn="ctr">
              <a:buFont typeface="Wingdings 3" pitchFamily="18" charset="2"/>
              <a:buNone/>
            </a:pPr>
            <a:r>
              <a:rPr lang="en-GB" sz="4800" smtClean="0"/>
              <a:t>And</a:t>
            </a:r>
          </a:p>
          <a:p>
            <a:pPr marL="109538" indent="0" algn="ctr">
              <a:buFont typeface="Wingdings 3" pitchFamily="18" charset="2"/>
              <a:buNone/>
            </a:pPr>
            <a:r>
              <a:rPr lang="en-GB" sz="5400" smtClean="0"/>
              <a:t>Questions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3708400" y="4221163"/>
            <a:ext cx="2193925" cy="140176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76250"/>
            <a:ext cx="18113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Service user involvement</a:t>
            </a:r>
          </a:p>
          <a:p>
            <a:r>
              <a:rPr lang="en-GB" smtClean="0"/>
              <a:t>Expert patients</a:t>
            </a:r>
          </a:p>
          <a:p>
            <a:r>
              <a:rPr lang="en-GB" smtClean="0"/>
              <a:t>Partnership working</a:t>
            </a:r>
          </a:p>
          <a:p>
            <a:r>
              <a:rPr lang="en-GB" smtClean="0"/>
              <a:t>Interprofessional working</a:t>
            </a:r>
          </a:p>
          <a:p>
            <a:r>
              <a:rPr lang="en-GB" smtClean="0"/>
              <a:t>Compassionate care</a:t>
            </a:r>
          </a:p>
          <a:p>
            <a:r>
              <a:rPr lang="en-GB" smtClean="0"/>
              <a:t>Accountable practice</a:t>
            </a:r>
          </a:p>
          <a:p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Agenda’s of care</a:t>
            </a:r>
            <a:endParaRPr lang="en-GB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8097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464050"/>
          </a:xfrm>
        </p:spPr>
        <p:txBody>
          <a:bodyPr/>
          <a:lstStyle/>
          <a:p>
            <a:r>
              <a:rPr lang="en-GB" smtClean="0"/>
              <a:t>Reflect the needs of the patient</a:t>
            </a:r>
          </a:p>
          <a:p>
            <a:r>
              <a:rPr lang="en-GB" smtClean="0"/>
              <a:t>Communicate nursing actions </a:t>
            </a:r>
          </a:p>
          <a:p>
            <a:r>
              <a:rPr lang="en-GB" smtClean="0"/>
              <a:t>Demonstrate our philosophy and values of care</a:t>
            </a:r>
          </a:p>
          <a:p>
            <a:pPr lvl="1"/>
            <a:r>
              <a:rPr lang="en-GB" smtClean="0"/>
              <a:t>Patient centred</a:t>
            </a:r>
          </a:p>
          <a:p>
            <a:pPr lvl="1"/>
            <a:r>
              <a:rPr lang="en-GB" smtClean="0"/>
              <a:t>Individualised</a:t>
            </a:r>
          </a:p>
          <a:p>
            <a:pPr lvl="1"/>
            <a:r>
              <a:rPr lang="en-GB" smtClean="0"/>
              <a:t>Recovery focussed- personalised and negotiated</a:t>
            </a:r>
          </a:p>
          <a:p>
            <a:pPr lvl="1"/>
            <a:r>
              <a:rPr lang="en-GB" smtClean="0"/>
              <a:t>Reflect the context of care , the patients support etc</a:t>
            </a:r>
          </a:p>
          <a:p>
            <a:pPr lvl="1"/>
            <a:endParaRPr lang="en-GB" smtClean="0"/>
          </a:p>
          <a:p>
            <a:endParaRPr lang="en-GB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5370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purpose of care plans</a:t>
            </a:r>
            <a:endParaRPr lang="en-GB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0350"/>
            <a:ext cx="18097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3141663"/>
            <a:ext cx="4191000" cy="3384550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1570038"/>
            <a:ext cx="8229600" cy="1143000"/>
          </a:xfrm>
          <a:prstGeom prst="rect">
            <a:avLst/>
          </a:prstGeom>
        </p:spPr>
        <p:txBody>
          <a:bodyPr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GB" sz="4400" dirty="0" smtClean="0"/>
              <a:t>‘Production line mentality’ </a:t>
            </a:r>
            <a:r>
              <a:rPr lang="en-GB" sz="3100" b="0" dirty="0" smtClean="0"/>
              <a:t>(Crawford &amp; Brown, 2010)</a:t>
            </a:r>
            <a:endParaRPr lang="en-US" sz="3100" b="0" dirty="0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260350"/>
            <a:ext cx="181133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565400"/>
            <a:ext cx="8229600" cy="2955925"/>
          </a:xfrm>
        </p:spPr>
        <p:txBody>
          <a:bodyPr/>
          <a:lstStyle/>
          <a:p>
            <a:r>
              <a:rPr lang="en-GB" smtClean="0"/>
              <a:t>Defensive accounts</a:t>
            </a:r>
          </a:p>
          <a:p>
            <a:r>
              <a:rPr lang="en-GB" smtClean="0"/>
              <a:t>Records for the coroner</a:t>
            </a:r>
          </a:p>
          <a:p>
            <a:r>
              <a:rPr lang="en-GB" smtClean="0"/>
              <a:t>Not an audit tool</a:t>
            </a:r>
          </a:p>
          <a:p>
            <a:r>
              <a:rPr lang="en-GB" smtClean="0"/>
              <a:t>A check list of tasks completed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85" y="121054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Care plans aren’t -</a:t>
            </a:r>
            <a:endParaRPr lang="en-GB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33375"/>
            <a:ext cx="18113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Poor communication</a:t>
            </a:r>
            <a:endParaRPr lang="en-US" dirty="0" smtClean="0"/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smtClean="0"/>
              <a:t>Fatalities</a:t>
            </a:r>
          </a:p>
          <a:p>
            <a:pPr>
              <a:lnSpc>
                <a:spcPct val="90000"/>
              </a:lnSpc>
            </a:pPr>
            <a:r>
              <a:rPr lang="en-GB" sz="3200" smtClean="0"/>
              <a:t>Poor compliance</a:t>
            </a:r>
          </a:p>
          <a:p>
            <a:pPr>
              <a:lnSpc>
                <a:spcPct val="90000"/>
              </a:lnSpc>
            </a:pPr>
            <a:r>
              <a:rPr lang="en-GB" sz="3200" smtClean="0"/>
              <a:t>Patient dissatisfaction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Poor outcomes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Litigation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Patient disempowerment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  <p:graphicFrame>
        <p:nvGraphicFramePr>
          <p:cNvPr id="103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9163" y="1773238"/>
          <a:ext cx="3959225" cy="314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Image" r:id="rId4" imgW="3959360" imgH="3148590" progId="">
                  <p:embed/>
                </p:oleObj>
              </mc:Choice>
              <mc:Fallback>
                <p:oleObj name="Image" r:id="rId4" imgW="3959360" imgH="3148590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1773238"/>
                        <a:ext cx="3959225" cy="314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5"/>
          <p:cNvSpPr txBox="1">
            <a:spLocks noChangeArrowheads="1"/>
          </p:cNvSpPr>
          <p:nvPr/>
        </p:nvSpPr>
        <p:spPr bwMode="auto">
          <a:xfrm>
            <a:off x="6891338" y="50260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3300"/>
                </a:solidFill>
                <a:latin typeface="Lucida Sans Unicode" pitchFamily="34" charset="0"/>
                <a:cs typeface="Tahoma" pitchFamily="34" charset="0"/>
              </a:rPr>
              <a:t>© Nelson Thornes 2006</a:t>
            </a:r>
          </a:p>
        </p:txBody>
      </p:sp>
      <p:pic>
        <p:nvPicPr>
          <p:cNvPr id="103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7050" y="476250"/>
            <a:ext cx="181133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Box 1"/>
          <p:cNvSpPr txBox="1">
            <a:spLocks noChangeArrowheads="1"/>
          </p:cNvSpPr>
          <p:nvPr/>
        </p:nvSpPr>
        <p:spPr bwMode="auto">
          <a:xfrm>
            <a:off x="2627313" y="5516563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Lucida Sans Unicode" pitchFamily="34" charset="0"/>
              </a:rPr>
              <a:t>Francis Report 2013, Berwick Report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539750" y="2492375"/>
            <a:ext cx="8229600" cy="3532188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en-GB" smtClean="0"/>
              <a:t>What is it to be accountable?</a:t>
            </a:r>
          </a:p>
          <a:p>
            <a:pPr marL="0" indent="0">
              <a:buFont typeface="Wingdings 3" pitchFamily="18" charset="2"/>
              <a:buNone/>
            </a:pPr>
            <a:r>
              <a:rPr lang="en-GB" b="1" smtClean="0"/>
              <a:t>Common themes:</a:t>
            </a:r>
            <a:endParaRPr lang="en-GB" smtClean="0"/>
          </a:p>
          <a:p>
            <a:pPr marL="0" indent="0">
              <a:buFont typeface="Wingdings 3" pitchFamily="18" charset="2"/>
              <a:buNone/>
            </a:pPr>
            <a:r>
              <a:rPr lang="en-GB" smtClean="0"/>
              <a:t>Accountability v responsibility</a:t>
            </a:r>
          </a:p>
          <a:p>
            <a:pPr marL="0" indent="0">
              <a:buFont typeface="Wingdings 3" pitchFamily="18" charset="2"/>
              <a:buNone/>
            </a:pPr>
            <a:r>
              <a:rPr lang="en-GB" smtClean="0"/>
              <a:t>Answerability</a:t>
            </a:r>
          </a:p>
          <a:p>
            <a:pPr marL="0" indent="0">
              <a:buFont typeface="Wingdings 3" pitchFamily="18" charset="2"/>
              <a:buNone/>
            </a:pPr>
            <a:r>
              <a:rPr lang="en-GB" smtClean="0"/>
              <a:t>Blame</a:t>
            </a:r>
          </a:p>
          <a:p>
            <a:pPr marL="0" indent="0">
              <a:buFont typeface="Wingdings 3" pitchFamily="18" charset="2"/>
              <a:buNone/>
            </a:pPr>
            <a:r>
              <a:rPr lang="en-GB" smtClean="0"/>
              <a:t>To give account of ones actions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72" y="115561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Accountable practice</a:t>
            </a:r>
            <a:endParaRPr lang="en-GB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81133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Professional practice/professional standing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Best evidence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The patients experience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Improving service delivery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Quality of care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(Care Quality Commission)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But also:</a:t>
            </a:r>
            <a:endParaRPr lang="en-GB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33375"/>
            <a:ext cx="181133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276475"/>
            <a:ext cx="8229600" cy="316865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Duty of care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Confidentiality/ sharing of information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Data protection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Safeguarding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GB" dirty="0" smtClean="0"/>
              <a:t>(MHA 1983; MCA 2005;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Accountability and the Law:</a:t>
            </a:r>
            <a:endParaRPr lang="en-GB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33375"/>
            <a:ext cx="181133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</TotalTime>
  <Words>258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Image</vt:lpstr>
      <vt:lpstr>Care planning: the law, accountability and the patient.</vt:lpstr>
      <vt:lpstr>Agenda’s of care</vt:lpstr>
      <vt:lpstr>The purpose of care plans</vt:lpstr>
      <vt:lpstr>PowerPoint Presentation</vt:lpstr>
      <vt:lpstr>Care plans aren’t -</vt:lpstr>
      <vt:lpstr>Poor communication</vt:lpstr>
      <vt:lpstr>Accountable practice</vt:lpstr>
      <vt:lpstr>But also:</vt:lpstr>
      <vt:lpstr>Accountability and the Law:</vt:lpstr>
      <vt:lpstr>Professional accountability</vt:lpstr>
      <vt:lpstr>Accountability and Ethics</vt:lpstr>
      <vt:lpstr>The self: expectations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planning: the law, accountability and the patient.</dc:title>
  <dc:creator>Plant Nigel</dc:creator>
  <cp:lastModifiedBy>Kelly Anthony</cp:lastModifiedBy>
  <cp:revision>12</cp:revision>
  <cp:lastPrinted>2013-12-03T08:06:52Z</cp:lastPrinted>
  <dcterms:created xsi:type="dcterms:W3CDTF">2013-11-12T13:25:54Z</dcterms:created>
  <dcterms:modified xsi:type="dcterms:W3CDTF">2013-12-03T08:07:50Z</dcterms:modified>
</cp:coreProperties>
</file>