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0" r:id="rId2"/>
    <p:sldId id="274" r:id="rId3"/>
    <p:sldId id="273" r:id="rId4"/>
    <p:sldId id="272" r:id="rId5"/>
    <p:sldId id="279" r:id="rId6"/>
    <p:sldId id="283" r:id="rId7"/>
    <p:sldId id="270" r:id="rId8"/>
    <p:sldId id="275" r:id="rId9"/>
    <p:sldId id="282" r:id="rId10"/>
    <p:sldId id="284" r:id="rId11"/>
    <p:sldId id="269" r:id="rId12"/>
    <p:sldId id="281" r:id="rId13"/>
    <p:sldId id="278" r:id="rId14"/>
    <p:sldId id="277" r:id="rId15"/>
    <p:sldId id="280" r:id="rId16"/>
    <p:sldId id="276" r:id="rId17"/>
  </p:sldIdLst>
  <p:sldSz cx="9144000" cy="6858000" type="screen4x3"/>
  <p:notesSz cx="6810375" cy="9942513"/>
  <p:defaultTextStyle>
    <a:defPPr>
      <a:defRPr lang="en-US"/>
    </a:defPPr>
    <a:lvl1pPr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1pPr>
    <a:lvl2pPr marL="4572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2pPr>
    <a:lvl3pPr marL="9144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3pPr>
    <a:lvl4pPr marL="13716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4pPr>
    <a:lvl5pPr marL="1828800" algn="l" rtl="0" fontAlgn="base">
      <a:spcBef>
        <a:spcPct val="0"/>
      </a:spcBef>
      <a:spcAft>
        <a:spcPct val="0"/>
      </a:spcAft>
      <a:defRPr sz="2400" kern="1200" baseline="-25000">
        <a:solidFill>
          <a:schemeClr val="tx1"/>
        </a:solidFill>
        <a:latin typeface="Times" pitchFamily="18" charset="0"/>
        <a:ea typeface="ＭＳ Ｐゴシック" pitchFamily="34" charset="-128"/>
        <a:cs typeface="Arial" charset="0"/>
      </a:defRPr>
    </a:lvl5pPr>
    <a:lvl6pPr marL="22860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6pPr>
    <a:lvl7pPr marL="27432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7pPr>
    <a:lvl8pPr marL="32004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8pPr>
    <a:lvl9pPr marL="3657600" algn="l" defTabSz="914400" rtl="0" eaLnBrk="1" latinLnBrk="0" hangingPunct="1">
      <a:defRPr sz="2400" kern="1200" baseline="-25000">
        <a:solidFill>
          <a:schemeClr val="tx1"/>
        </a:solidFill>
        <a:latin typeface="Times" pitchFamily="18"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55"/>
    <a:srgbClr val="14406B"/>
    <a:srgbClr val="F2F2F2"/>
    <a:srgbClr val="E9E9E8"/>
    <a:srgbClr val="4D3A31"/>
    <a:srgbClr val="193367"/>
    <a:srgbClr val="032553"/>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7513" autoAdjust="0"/>
  </p:normalViewPr>
  <p:slideViewPr>
    <p:cSldViewPr snapToGrid="0">
      <p:cViewPr>
        <p:scale>
          <a:sx n="107" d="100"/>
          <a:sy n="107" d="100"/>
        </p:scale>
        <p:origin x="-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5" d="100"/>
          <a:sy n="55" d="100"/>
        </p:scale>
        <p:origin x="-1980" y="-96"/>
      </p:cViewPr>
      <p:guideLst>
        <p:guide orient="horz" pos="3132"/>
        <p:guide pos="2145"/>
      </p:guideLst>
    </p:cSldViewPr>
  </p:notes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70E539-0898-4967-8DAB-A451B2A484AB}" type="doc">
      <dgm:prSet loTypeId="urn:microsoft.com/office/officeart/2005/8/layout/venn1" loCatId="relationship" qsTypeId="urn:microsoft.com/office/officeart/2005/8/quickstyle/simple1" qsCatId="simple" csTypeId="urn:microsoft.com/office/officeart/2005/8/colors/accent1_2" csCatId="accent1"/>
      <dgm:spPr/>
    </dgm:pt>
    <dgm:pt modelId="{708247C1-B610-4AFC-8946-82EBDB3E4BD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rPr>
            <a:t>Person-Centred Care</a:t>
          </a:r>
          <a:endPar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endParaRPr>
        </a:p>
      </dgm:t>
    </dgm:pt>
    <dgm:pt modelId="{E502028E-4785-4E52-8BBA-2148970E3180}" type="parTrans" cxnId="{E2C21211-E457-4C68-BE79-4530FB2FDB8A}">
      <dgm:prSet/>
      <dgm:spPr/>
    </dgm:pt>
    <dgm:pt modelId="{2420CACB-E5DB-4FBB-AA32-293D23E1FDDC}" type="sibTrans" cxnId="{E2C21211-E457-4C68-BE79-4530FB2FDB8A}">
      <dgm:prSet/>
      <dgm:spPr/>
    </dgm:pt>
    <dgm:pt modelId="{53F43201-97EF-4715-9580-100EC26B44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rPr>
            <a:t>Care Planning</a:t>
          </a:r>
          <a:endPar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endParaRPr>
        </a:p>
      </dgm:t>
    </dgm:pt>
    <dgm:pt modelId="{FD35390B-A3BC-4BCE-95F6-5F85BB0DF7E4}" type="parTrans" cxnId="{3C41A623-4048-4CC4-8B0F-E757CCDBB402}">
      <dgm:prSet/>
      <dgm:spPr/>
    </dgm:pt>
    <dgm:pt modelId="{D9E7206F-9C46-4667-9962-09DC0C3A14CD}" type="sibTrans" cxnId="{3C41A623-4048-4CC4-8B0F-E757CCDBB402}">
      <dgm:prSet/>
      <dgm:spPr/>
    </dgm:pt>
    <dgm:pt modelId="{5DCDBECF-DF7B-4851-B5D6-E4DB2677D58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rPr>
            <a:t>Partnership Working</a:t>
          </a:r>
          <a:endParaRPr kumimoji="0" lang="en-GB" altLang="en-US" b="0" i="0" u="none" strike="noStrike" cap="none" normalizeH="0" baseline="-25000" smtClean="0">
            <a:ln>
              <a:noFill/>
            </a:ln>
            <a:solidFill>
              <a:schemeClr val="tx1"/>
            </a:solidFill>
            <a:effectLst/>
            <a:latin typeface="Times" pitchFamily="18" charset="0"/>
            <a:ea typeface="ＭＳ Ｐゴシック" pitchFamily="34" charset="-128"/>
            <a:cs typeface="Arial" charset="0"/>
          </a:endParaRPr>
        </a:p>
      </dgm:t>
    </dgm:pt>
    <dgm:pt modelId="{A94728D2-40F7-4C02-95F8-42079C6A3366}" type="parTrans" cxnId="{436D1106-72A8-4DAB-9443-E44D4A04BC3C}">
      <dgm:prSet/>
      <dgm:spPr/>
    </dgm:pt>
    <dgm:pt modelId="{48404D3F-44FC-4A19-AE92-D26CF9D13000}" type="sibTrans" cxnId="{436D1106-72A8-4DAB-9443-E44D4A04BC3C}">
      <dgm:prSet/>
      <dgm:spPr/>
    </dgm:pt>
    <dgm:pt modelId="{70A46282-0707-4A2C-BC14-5B98F66D140F}" type="pres">
      <dgm:prSet presAssocID="{DC70E539-0898-4967-8DAB-A451B2A484AB}" presName="compositeShape" presStyleCnt="0">
        <dgm:presLayoutVars>
          <dgm:chMax val="7"/>
          <dgm:dir/>
          <dgm:resizeHandles val="exact"/>
        </dgm:presLayoutVars>
      </dgm:prSet>
      <dgm:spPr/>
    </dgm:pt>
    <dgm:pt modelId="{B1D1CB83-7C79-4B2E-AB47-1DA04FCDCA7D}" type="pres">
      <dgm:prSet presAssocID="{708247C1-B610-4AFC-8946-82EBDB3E4BD6}" presName="circ1" presStyleLbl="vennNode1" presStyleIdx="0" presStyleCnt="3"/>
      <dgm:spPr/>
    </dgm:pt>
    <dgm:pt modelId="{7E29AD5E-8EDA-4091-BCBB-9952E6517DC5}" type="pres">
      <dgm:prSet presAssocID="{708247C1-B610-4AFC-8946-82EBDB3E4BD6}" presName="circ1Tx" presStyleLbl="revTx" presStyleIdx="0" presStyleCnt="0">
        <dgm:presLayoutVars>
          <dgm:chMax val="0"/>
          <dgm:chPref val="0"/>
          <dgm:bulletEnabled val="1"/>
        </dgm:presLayoutVars>
      </dgm:prSet>
      <dgm:spPr/>
    </dgm:pt>
    <dgm:pt modelId="{995D55AE-07AC-48DC-8860-520F337AA37C}" type="pres">
      <dgm:prSet presAssocID="{53F43201-97EF-4715-9580-100EC26B44F3}" presName="circ2" presStyleLbl="vennNode1" presStyleIdx="1" presStyleCnt="3"/>
      <dgm:spPr/>
    </dgm:pt>
    <dgm:pt modelId="{C873A439-6A49-4BAD-8920-7B3CD2505401}" type="pres">
      <dgm:prSet presAssocID="{53F43201-97EF-4715-9580-100EC26B44F3}" presName="circ2Tx" presStyleLbl="revTx" presStyleIdx="0" presStyleCnt="0">
        <dgm:presLayoutVars>
          <dgm:chMax val="0"/>
          <dgm:chPref val="0"/>
          <dgm:bulletEnabled val="1"/>
        </dgm:presLayoutVars>
      </dgm:prSet>
      <dgm:spPr/>
    </dgm:pt>
    <dgm:pt modelId="{ADA0CA65-94A7-4A26-8AD2-AB011B4BBA4A}" type="pres">
      <dgm:prSet presAssocID="{5DCDBECF-DF7B-4851-B5D6-E4DB2677D58B}" presName="circ3" presStyleLbl="vennNode1" presStyleIdx="2" presStyleCnt="3"/>
      <dgm:spPr/>
    </dgm:pt>
    <dgm:pt modelId="{03F5AC70-B4E7-41E0-80DD-94E7BD6AA53E}" type="pres">
      <dgm:prSet presAssocID="{5DCDBECF-DF7B-4851-B5D6-E4DB2677D58B}" presName="circ3Tx" presStyleLbl="revTx" presStyleIdx="0" presStyleCnt="0">
        <dgm:presLayoutVars>
          <dgm:chMax val="0"/>
          <dgm:chPref val="0"/>
          <dgm:bulletEnabled val="1"/>
        </dgm:presLayoutVars>
      </dgm:prSet>
      <dgm:spPr/>
    </dgm:pt>
  </dgm:ptLst>
  <dgm:cxnLst>
    <dgm:cxn modelId="{3C41A623-4048-4CC4-8B0F-E757CCDBB402}" srcId="{DC70E539-0898-4967-8DAB-A451B2A484AB}" destId="{53F43201-97EF-4715-9580-100EC26B44F3}" srcOrd="1" destOrd="0" parTransId="{FD35390B-A3BC-4BCE-95F6-5F85BB0DF7E4}" sibTransId="{D9E7206F-9C46-4667-9962-09DC0C3A14CD}"/>
    <dgm:cxn modelId="{61DA7359-F597-474C-88B4-6AEEB4EE10D0}" type="presOf" srcId="{708247C1-B610-4AFC-8946-82EBDB3E4BD6}" destId="{B1D1CB83-7C79-4B2E-AB47-1DA04FCDCA7D}" srcOrd="0" destOrd="0" presId="urn:microsoft.com/office/officeart/2005/8/layout/venn1"/>
    <dgm:cxn modelId="{9B5F5CEE-DD1E-48E0-999D-86F15A5ED74A}" type="presOf" srcId="{5DCDBECF-DF7B-4851-B5D6-E4DB2677D58B}" destId="{ADA0CA65-94A7-4A26-8AD2-AB011B4BBA4A}" srcOrd="0" destOrd="0" presId="urn:microsoft.com/office/officeart/2005/8/layout/venn1"/>
    <dgm:cxn modelId="{B9BBF208-E924-495B-BA21-039AABD3C767}" type="presOf" srcId="{53F43201-97EF-4715-9580-100EC26B44F3}" destId="{995D55AE-07AC-48DC-8860-520F337AA37C}" srcOrd="0" destOrd="0" presId="urn:microsoft.com/office/officeart/2005/8/layout/venn1"/>
    <dgm:cxn modelId="{436D1106-72A8-4DAB-9443-E44D4A04BC3C}" srcId="{DC70E539-0898-4967-8DAB-A451B2A484AB}" destId="{5DCDBECF-DF7B-4851-B5D6-E4DB2677D58B}" srcOrd="2" destOrd="0" parTransId="{A94728D2-40F7-4C02-95F8-42079C6A3366}" sibTransId="{48404D3F-44FC-4A19-AE92-D26CF9D13000}"/>
    <dgm:cxn modelId="{7BD195EE-3D0A-4530-86C8-8749A9256A6A}" type="presOf" srcId="{53F43201-97EF-4715-9580-100EC26B44F3}" destId="{C873A439-6A49-4BAD-8920-7B3CD2505401}" srcOrd="1" destOrd="0" presId="urn:microsoft.com/office/officeart/2005/8/layout/venn1"/>
    <dgm:cxn modelId="{E2C21211-E457-4C68-BE79-4530FB2FDB8A}" srcId="{DC70E539-0898-4967-8DAB-A451B2A484AB}" destId="{708247C1-B610-4AFC-8946-82EBDB3E4BD6}" srcOrd="0" destOrd="0" parTransId="{E502028E-4785-4E52-8BBA-2148970E3180}" sibTransId="{2420CACB-E5DB-4FBB-AA32-293D23E1FDDC}"/>
    <dgm:cxn modelId="{9F632950-A28A-4CBD-979A-A6E6CB4284A4}" type="presOf" srcId="{DC70E539-0898-4967-8DAB-A451B2A484AB}" destId="{70A46282-0707-4A2C-BC14-5B98F66D140F}" srcOrd="0" destOrd="0" presId="urn:microsoft.com/office/officeart/2005/8/layout/venn1"/>
    <dgm:cxn modelId="{C8CB353C-DB91-400C-8A15-C09BD579D25D}" type="presOf" srcId="{708247C1-B610-4AFC-8946-82EBDB3E4BD6}" destId="{7E29AD5E-8EDA-4091-BCBB-9952E6517DC5}" srcOrd="1" destOrd="0" presId="urn:microsoft.com/office/officeart/2005/8/layout/venn1"/>
    <dgm:cxn modelId="{187AC181-01E1-408A-AF55-8B44B10E4B1B}" type="presOf" srcId="{5DCDBECF-DF7B-4851-B5D6-E4DB2677D58B}" destId="{03F5AC70-B4E7-41E0-80DD-94E7BD6AA53E}" srcOrd="1" destOrd="0" presId="urn:microsoft.com/office/officeart/2005/8/layout/venn1"/>
    <dgm:cxn modelId="{14A38844-F348-477F-B0BD-B02785EDBA86}" type="presParOf" srcId="{70A46282-0707-4A2C-BC14-5B98F66D140F}" destId="{B1D1CB83-7C79-4B2E-AB47-1DA04FCDCA7D}" srcOrd="0" destOrd="0" presId="urn:microsoft.com/office/officeart/2005/8/layout/venn1"/>
    <dgm:cxn modelId="{14F8AEB8-45A4-4919-8D70-1D821A2FF1CB}" type="presParOf" srcId="{70A46282-0707-4A2C-BC14-5B98F66D140F}" destId="{7E29AD5E-8EDA-4091-BCBB-9952E6517DC5}" srcOrd="1" destOrd="0" presId="urn:microsoft.com/office/officeart/2005/8/layout/venn1"/>
    <dgm:cxn modelId="{D994FD28-2DAC-4ABC-8EEC-B1478C6FA529}" type="presParOf" srcId="{70A46282-0707-4A2C-BC14-5B98F66D140F}" destId="{995D55AE-07AC-48DC-8860-520F337AA37C}" srcOrd="2" destOrd="0" presId="urn:microsoft.com/office/officeart/2005/8/layout/venn1"/>
    <dgm:cxn modelId="{33295BE0-EBC8-44CE-BB90-C33E048A70A0}" type="presParOf" srcId="{70A46282-0707-4A2C-BC14-5B98F66D140F}" destId="{C873A439-6A49-4BAD-8920-7B3CD2505401}" srcOrd="3" destOrd="0" presId="urn:microsoft.com/office/officeart/2005/8/layout/venn1"/>
    <dgm:cxn modelId="{0C4E564B-9AB8-4F81-ACEB-CDE801A0EC8D}" type="presParOf" srcId="{70A46282-0707-4A2C-BC14-5B98F66D140F}" destId="{ADA0CA65-94A7-4A26-8AD2-AB011B4BBA4A}" srcOrd="4" destOrd="0" presId="urn:microsoft.com/office/officeart/2005/8/layout/venn1"/>
    <dgm:cxn modelId="{EDE55669-B4DD-4878-A3C5-575A5EFF0BAE}" type="presParOf" srcId="{70A46282-0707-4A2C-BC14-5B98F66D140F}" destId="{03F5AC70-B4E7-41E0-80DD-94E7BD6AA53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5" name="Rectangle 3"/>
          <p:cNvSpPr>
            <a:spLocks noGrp="1" noChangeArrowheads="1"/>
          </p:cNvSpPr>
          <p:nvPr>
            <p:ph type="dt" sz="quarter"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6" name="Rectangle 4"/>
          <p:cNvSpPr>
            <a:spLocks noGrp="1" noChangeArrowheads="1"/>
          </p:cNvSpPr>
          <p:nvPr>
            <p:ph type="ftr" sz="quarter" idx="2"/>
          </p:nvPr>
        </p:nvSpPr>
        <p:spPr bwMode="auto">
          <a:xfrm>
            <a:off x="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13317" name="Rectangle 5"/>
          <p:cNvSpPr>
            <a:spLocks noGrp="1" noChangeArrowheads="1"/>
          </p:cNvSpPr>
          <p:nvPr>
            <p:ph type="sldNum" sz="quarter" idx="3"/>
          </p:nvPr>
        </p:nvSpPr>
        <p:spPr bwMode="auto">
          <a:xfrm>
            <a:off x="3859213" y="9445625"/>
            <a:ext cx="29511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fld id="{8F75DFAD-E340-44C4-9046-FBC2B9581144}" type="slidenum">
              <a:rPr lang="en-US"/>
              <a:pPr>
                <a:defRPr/>
              </a:pPr>
              <a:t>‹#›</a:t>
            </a:fld>
            <a:endParaRPr lang="en-US"/>
          </a:p>
        </p:txBody>
      </p:sp>
    </p:spTree>
    <p:extLst>
      <p:ext uri="{BB962C8B-B14F-4D97-AF65-F5344CB8AC3E}">
        <p14:creationId xmlns:p14="http://schemas.microsoft.com/office/powerpoint/2010/main" val="3163244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3075" name="Rectangle 3"/>
          <p:cNvSpPr>
            <a:spLocks noGrp="1" noChangeArrowheads="1"/>
          </p:cNvSpPr>
          <p:nvPr>
            <p:ph type="dt" idx="1"/>
          </p:nvPr>
        </p:nvSpPr>
        <p:spPr bwMode="auto">
          <a:xfrm>
            <a:off x="3859213" y="0"/>
            <a:ext cx="29511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8050" y="4722813"/>
            <a:ext cx="4994275"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45625"/>
            <a:ext cx="29511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baseline="0">
                <a:latin typeface="Times" pitchFamily="-28" charset="0"/>
                <a:ea typeface="ＭＳ Ｐゴシック" pitchFamily="-28"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59213" y="9445625"/>
            <a:ext cx="29511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aseline="0">
                <a:latin typeface="Times" pitchFamily="-28" charset="0"/>
                <a:ea typeface="ＭＳ Ｐゴシック" pitchFamily="-28" charset="-128"/>
                <a:cs typeface="+mn-cs"/>
              </a:defRPr>
            </a:lvl1pPr>
          </a:lstStyle>
          <a:p>
            <a:pPr>
              <a:defRPr/>
            </a:pPr>
            <a:fld id="{73FC76F6-B424-49DB-A1C4-D64694A30CAF}" type="slidenum">
              <a:rPr lang="en-US"/>
              <a:pPr>
                <a:defRPr/>
              </a:pPr>
              <a:t>‹#›</a:t>
            </a:fld>
            <a:endParaRPr lang="en-US"/>
          </a:p>
        </p:txBody>
      </p:sp>
    </p:spTree>
    <p:extLst>
      <p:ext uri="{BB962C8B-B14F-4D97-AF65-F5344CB8AC3E}">
        <p14:creationId xmlns:p14="http://schemas.microsoft.com/office/powerpoint/2010/main" val="47321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ＭＳ Ｐゴシック" pitchFamily="-8" charset="-128"/>
      </a:defRPr>
    </a:lvl1pPr>
    <a:lvl2pPr marL="4572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2pPr>
    <a:lvl3pPr marL="9144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3pPr>
    <a:lvl4pPr marL="13716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4pPr>
    <a:lvl5pPr marL="1828800" algn="l" rtl="0" eaLnBrk="0" fontAlgn="base" hangingPunct="0">
      <a:spcBef>
        <a:spcPct val="30000"/>
      </a:spcBef>
      <a:spcAft>
        <a:spcPct val="0"/>
      </a:spcAft>
      <a:defRPr sz="1200" kern="1200">
        <a:solidFill>
          <a:schemeClr val="tx1"/>
        </a:solidFill>
        <a:latin typeface="Times" pitchFamily="-8" charset="0"/>
        <a:ea typeface="ＭＳ Ｐゴシック" pitchFamily="-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p:spPr>
        <p:txBody>
          <a:bodyPr/>
          <a:lstStyle/>
          <a:p>
            <a:endParaRPr lang="en-GB" smtClean="0">
              <a:latin typeface="Times" pitchFamily="18" charset="0"/>
              <a:ea typeface="ＭＳ Ｐゴシック" pitchFamily="34" charset="-128"/>
            </a:endParaRPr>
          </a:p>
        </p:txBody>
      </p:sp>
      <p:sp>
        <p:nvSpPr>
          <p:cNvPr id="8195" name="Slide Number Placeholder 3"/>
          <p:cNvSpPr>
            <a:spLocks noGrp="1"/>
          </p:cNvSpPr>
          <p:nvPr>
            <p:ph type="sldNum" sz="quarter" idx="5"/>
          </p:nvPr>
        </p:nvSpPr>
        <p:spPr/>
        <p:txBody>
          <a:bodyPr/>
          <a:lstStyle/>
          <a:p>
            <a:pPr>
              <a:defRPr/>
            </a:pPr>
            <a:fld id="{328950F3-7893-4536-8D6B-5F44ABF155B3}" type="slidenum">
              <a:rPr lang="en-US" smtClean="0">
                <a:latin typeface="Times" charset="0"/>
                <a:ea typeface="ＭＳ Ｐゴシック" pitchFamily="34" charset="-128"/>
              </a:rPr>
              <a:pPr>
                <a:defRPr/>
              </a:pPr>
              <a:t>1</a:t>
            </a:fld>
            <a:endParaRPr lang="en-US" smtClean="0">
              <a:latin typeface="Times"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a:ln/>
        </p:spPr>
      </p:sp>
      <p:sp>
        <p:nvSpPr>
          <p:cNvPr id="12290" name="Rectangle 3"/>
          <p:cNvSpPr>
            <a:spLocks noGrp="1" noChangeArrowheads="1"/>
          </p:cNvSpPr>
          <p:nvPr>
            <p:ph type="body" idx="1"/>
          </p:nvPr>
        </p:nvSpPr>
        <p:spPr>
          <a:noFill/>
          <a:ln/>
        </p:spPr>
        <p:txBody>
          <a:bodyPr/>
          <a:lstStyle/>
          <a:p>
            <a:endParaRPr lang="en-GB" smtClean="0">
              <a:latin typeface="Times"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endParaRPr lang="en-GB" smtClean="0">
              <a:latin typeface="Times"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n-GB" smtClean="0">
              <a:latin typeface="Times"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r>
              <a:rPr lang="en-GB" smtClean="0">
                <a:latin typeface="Times" pitchFamily="18" charset="0"/>
                <a:ea typeface="ＭＳ Ｐゴシック" pitchFamily="34" charset="-128"/>
              </a:rPr>
              <a:t>Person-centred planning is the result of nearly 30 years’ dialogue and investigation.</a:t>
            </a:r>
          </a:p>
          <a:p>
            <a:r>
              <a:rPr lang="en-GB" smtClean="0">
                <a:latin typeface="Times" pitchFamily="18" charset="0"/>
                <a:ea typeface="ＭＳ Ｐゴシック" pitchFamily="34" charset="-128"/>
              </a:rPr>
              <a:t>Having been developed in the US and Canada it has grown in importance in the UK.</a:t>
            </a:r>
          </a:p>
          <a:p>
            <a:r>
              <a:rPr lang="en-GB" smtClean="0">
                <a:latin typeface="Times" pitchFamily="18" charset="0"/>
                <a:ea typeface="ＭＳ Ｐゴシック" pitchFamily="34" charset="-128"/>
              </a:rPr>
              <a:t>Its origins can be traced to changes that took place in the early 1970s as part of a move to ‘normalisation’ or ordinary living when long-stay institutions for disabled</a:t>
            </a:r>
          </a:p>
          <a:p>
            <a:r>
              <a:rPr lang="en-GB" smtClean="0">
                <a:latin typeface="Times" pitchFamily="18" charset="0"/>
                <a:ea typeface="ＭＳ Ｐゴシック" pitchFamily="34" charset="-128"/>
              </a:rPr>
              <a:t>people began to close down. However, the trend towards a person-centred approach can be found in the work of Carl Rogers (1958) and his approaches to client-centred psychotherapy (Brooker, 2004). Initially developed to support people with learning</a:t>
            </a:r>
          </a:p>
          <a:p>
            <a:r>
              <a:rPr lang="en-GB" smtClean="0">
                <a:latin typeface="Times" pitchFamily="18" charset="0"/>
                <a:ea typeface="ＭＳ Ｐゴシック" pitchFamily="34" charset="-128"/>
              </a:rPr>
              <a:t>difficulties, person-centred planning has since influenced work across the range of social care services.</a:t>
            </a:r>
          </a:p>
          <a:p>
            <a:endParaRPr lang="en-GB" smtClean="0">
              <a:latin typeface="Times" pitchFamily="18" charset="0"/>
              <a:ea typeface="ＭＳ Ｐゴシック" pitchFamily="34" charset="-128"/>
            </a:endParaRPr>
          </a:p>
          <a:p>
            <a:r>
              <a:rPr lang="en-GB" smtClean="0">
                <a:latin typeface="Times" pitchFamily="18" charset="0"/>
                <a:ea typeface="ＭＳ Ｐゴシック" pitchFamily="34" charset="-128"/>
              </a:rPr>
              <a:t>in the field of dementia care and services for older people, personcentred care is the term that tends to prevail.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endParaRPr lang="en-GB" smtClean="0">
              <a:latin typeface="Times"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n-GB" smtClean="0">
              <a:latin typeface="Times"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6"/>
          <p:cNvSpPr>
            <a:spLocks noChangeArrowheads="1"/>
          </p:cNvSpPr>
          <p:nvPr userDrawn="1"/>
        </p:nvSpPr>
        <p:spPr bwMode="auto">
          <a:xfrm>
            <a:off x="255588" y="1066800"/>
            <a:ext cx="8610600" cy="5029200"/>
          </a:xfrm>
          <a:prstGeom prst="rect">
            <a:avLst/>
          </a:prstGeom>
          <a:solidFill>
            <a:srgbClr val="F2F2F2"/>
          </a:solidFill>
          <a:ln>
            <a:noFill/>
          </a:ln>
          <a:extLst/>
        </p:spPr>
        <p:txBody>
          <a:bodyPr wrap="none" anchor="ctr"/>
          <a:lstStyle/>
          <a:p>
            <a:pPr algn="ctr" eaLnBrk="0" hangingPunct="0">
              <a:defRPr/>
            </a:pPr>
            <a:endParaRPr lang="en-US" baseline="0">
              <a:solidFill>
                <a:srgbClr val="E9E9E8"/>
              </a:solidFill>
              <a:latin typeface="Times" pitchFamily="-28" charset="0"/>
              <a:ea typeface="ＭＳ Ｐゴシック" pitchFamily="-28" charset="-128"/>
              <a:cs typeface="+mn-cs"/>
            </a:endParaRPr>
          </a:p>
        </p:txBody>
      </p:sp>
      <p:pic>
        <p:nvPicPr>
          <p:cNvPr id="5" name="Picture 10" descr="Bar_header_Blue.jpg"/>
          <p:cNvPicPr>
            <a:picLocks noChangeAspect="1"/>
          </p:cNvPicPr>
          <p:nvPr userDrawn="1"/>
        </p:nvPicPr>
        <p:blipFill>
          <a:blip r:embed="rId2"/>
          <a:srcRect/>
          <a:stretch>
            <a:fillRect/>
          </a:stretch>
        </p:blipFill>
        <p:spPr bwMode="auto">
          <a:xfrm>
            <a:off x="252413" y="0"/>
            <a:ext cx="8605837" cy="1004888"/>
          </a:xfrm>
          <a:prstGeom prst="rect">
            <a:avLst/>
          </a:prstGeom>
          <a:noFill/>
          <a:ln w="9525">
            <a:noFill/>
            <a:miter lim="800000"/>
            <a:headEnd/>
            <a:tailEnd/>
          </a:ln>
        </p:spPr>
      </p:pic>
      <p:sp>
        <p:nvSpPr>
          <p:cNvPr id="6" name="TextBox 5"/>
          <p:cNvSpPr txBox="1">
            <a:spLocks noChangeArrowheads="1"/>
          </p:cNvSpPr>
          <p:nvPr userDrawn="1"/>
        </p:nvSpPr>
        <p:spPr bwMode="auto">
          <a:xfrm>
            <a:off x="250825" y="595313"/>
            <a:ext cx="4332288" cy="338137"/>
          </a:xfrm>
          <a:prstGeom prst="rect">
            <a:avLst/>
          </a:prstGeom>
          <a:noFill/>
          <a:ln>
            <a:noFill/>
          </a:ln>
          <a:extLst/>
        </p:spPr>
        <p:txBody>
          <a:bodyPr>
            <a:spAutoFit/>
          </a:bodyPr>
          <a:lstStyle>
            <a:lvl1pPr>
              <a:defRPr sz="2400" baseline="-25000">
                <a:solidFill>
                  <a:schemeClr val="tx1"/>
                </a:solidFill>
                <a:latin typeface="Times" pitchFamily="-28" charset="0"/>
                <a:ea typeface="ＭＳ Ｐゴシック" pitchFamily="-28" charset="-128"/>
              </a:defRPr>
            </a:lvl1pPr>
            <a:lvl2pPr marL="742950" indent="-285750">
              <a:defRPr sz="2400" baseline="-25000">
                <a:solidFill>
                  <a:schemeClr val="tx1"/>
                </a:solidFill>
                <a:latin typeface="Times" pitchFamily="-28" charset="0"/>
                <a:ea typeface="ＭＳ Ｐゴシック" pitchFamily="-28" charset="-128"/>
              </a:defRPr>
            </a:lvl2pPr>
            <a:lvl3pPr marL="1143000" indent="-228600">
              <a:defRPr sz="2400" baseline="-25000">
                <a:solidFill>
                  <a:schemeClr val="tx1"/>
                </a:solidFill>
                <a:latin typeface="Times" pitchFamily="-28" charset="0"/>
                <a:ea typeface="ＭＳ Ｐゴシック" pitchFamily="-28" charset="-128"/>
              </a:defRPr>
            </a:lvl3pPr>
            <a:lvl4pPr marL="1600200" indent="-228600">
              <a:defRPr sz="2400" baseline="-25000">
                <a:solidFill>
                  <a:schemeClr val="tx1"/>
                </a:solidFill>
                <a:latin typeface="Times" pitchFamily="-28" charset="0"/>
                <a:ea typeface="ＭＳ Ｐゴシック" pitchFamily="-28" charset="-128"/>
              </a:defRPr>
            </a:lvl4pPr>
            <a:lvl5pPr marL="2057400" indent="-228600">
              <a:defRPr sz="2400" baseline="-25000">
                <a:solidFill>
                  <a:schemeClr val="tx1"/>
                </a:solidFill>
                <a:latin typeface="Times" pitchFamily="-28" charset="0"/>
                <a:ea typeface="ＭＳ Ｐゴシック" pitchFamily="-28" charset="-128"/>
              </a:defRPr>
            </a:lvl5pPr>
            <a:lvl6pPr marL="25146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6pPr>
            <a:lvl7pPr marL="29718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7pPr>
            <a:lvl8pPr marL="34290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8pPr>
            <a:lvl9pPr marL="38862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9pPr>
          </a:lstStyle>
          <a:p>
            <a:pPr eaLnBrk="0" hangingPunct="0">
              <a:defRPr/>
            </a:pPr>
            <a:r>
              <a:rPr lang="en-GB" smtClean="0">
                <a:solidFill>
                  <a:schemeClr val="bg1"/>
                </a:solidFill>
                <a:latin typeface="Arial" charset="0"/>
                <a:cs typeface="+mn-cs"/>
              </a:rPr>
              <a:t>School of Medicine</a:t>
            </a:r>
          </a:p>
        </p:txBody>
      </p:sp>
      <p:sp>
        <p:nvSpPr>
          <p:cNvPr id="6161" name="Rectangle 17"/>
          <p:cNvSpPr>
            <a:spLocks noGrp="1" noChangeArrowheads="1"/>
          </p:cNvSpPr>
          <p:nvPr>
            <p:ph type="ctrTitle"/>
          </p:nvPr>
        </p:nvSpPr>
        <p:spPr>
          <a:xfrm>
            <a:off x="381000" y="1219200"/>
            <a:ext cx="7772400" cy="2286000"/>
          </a:xfrm>
        </p:spPr>
        <p:txBody>
          <a:bodyPr/>
          <a:lstStyle>
            <a:lvl1pPr>
              <a:lnSpc>
                <a:spcPct val="85000"/>
              </a:lnSpc>
              <a:defRPr sz="5000" baseline="0">
                <a:solidFill>
                  <a:srgbClr val="006579"/>
                </a:solidFill>
              </a:defRPr>
            </a:lvl1pPr>
          </a:lstStyle>
          <a:p>
            <a:r>
              <a:rPr lang="en-US" dirty="0"/>
              <a:t>Click to edit Master title style</a:t>
            </a:r>
          </a:p>
        </p:txBody>
      </p:sp>
      <p:sp>
        <p:nvSpPr>
          <p:cNvPr id="6162" name="Rectangle 18"/>
          <p:cNvSpPr>
            <a:spLocks noGrp="1" noChangeArrowheads="1"/>
          </p:cNvSpPr>
          <p:nvPr>
            <p:ph type="subTitle" idx="1"/>
          </p:nvPr>
        </p:nvSpPr>
        <p:spPr>
          <a:xfrm>
            <a:off x="381000" y="5334000"/>
            <a:ext cx="6400800" cy="609600"/>
          </a:xfrm>
          <a:ln>
            <a:solidFill>
              <a:srgbClr val="032553"/>
            </a:solidFill>
          </a:ln>
        </p:spPr>
        <p:txBody>
          <a:bodyPr/>
          <a:lstStyle>
            <a:lvl1pPr marL="0" indent="0">
              <a:buFontTx/>
              <a:buNone/>
              <a:defRPr sz="2200"/>
            </a:lvl1pPr>
          </a:lstStyle>
          <a:p>
            <a:r>
              <a:rPr lang="en-US"/>
              <a:t>Click to edit Master subtitle style</a:t>
            </a:r>
          </a:p>
        </p:txBody>
      </p:sp>
      <p:sp>
        <p:nvSpPr>
          <p:cNvPr id="7" name="Rectangle 19"/>
          <p:cNvSpPr>
            <a:spLocks noGrp="1" noChangeArrowheads="1"/>
          </p:cNvSpPr>
          <p:nvPr>
            <p:ph type="dt" sz="half" idx="10"/>
          </p:nvPr>
        </p:nvSpPr>
        <p:spPr/>
        <p:txBody>
          <a:bodyPr/>
          <a:lstStyle>
            <a:lvl1pPr>
              <a:defRPr/>
            </a:lvl1pPr>
          </a:lstStyle>
          <a:p>
            <a:pPr>
              <a:defRPr/>
            </a:pPr>
            <a:fld id="{3F196BB4-4297-402C-B311-36A15706FA05}" type="datetime1">
              <a:rPr lang="en-US"/>
              <a:pPr>
                <a:defRPr/>
              </a:pPr>
              <a:t>12/3/2013</a:t>
            </a:fld>
            <a:endParaRPr lang="en-US"/>
          </a:p>
        </p:txBody>
      </p:sp>
      <p:sp>
        <p:nvSpPr>
          <p:cNvPr id="8" name="Rectangle 21"/>
          <p:cNvSpPr>
            <a:spLocks noGrp="1" noChangeArrowheads="1"/>
          </p:cNvSpPr>
          <p:nvPr>
            <p:ph type="sldNum" sz="quarter" idx="11"/>
          </p:nvPr>
        </p:nvSpPr>
        <p:spPr/>
        <p:txBody>
          <a:bodyPr/>
          <a:lstStyle>
            <a:lvl1pPr>
              <a:defRPr/>
            </a:lvl1pPr>
          </a:lstStyle>
          <a:p>
            <a:pPr>
              <a:defRPr/>
            </a:pPr>
            <a:fld id="{8510AE6D-73A9-4461-AB5C-5144F30F6760}" type="slidenum">
              <a:rPr lang="en-US"/>
              <a:pPr>
                <a:defRPr/>
              </a:pPr>
              <a:t>‹#›</a:t>
            </a:fld>
            <a:endParaRPr lang="en-US"/>
          </a:p>
        </p:txBody>
      </p:sp>
      <p:sp>
        <p:nvSpPr>
          <p:cNvPr id="9" name="Rectangle 23"/>
          <p:cNvSpPr>
            <a:spLocks noGrp="1" noChangeArrowheads="1"/>
          </p:cNvSpPr>
          <p:nvPr>
            <p:ph type="ftr" sz="quarter" idx="12"/>
          </p:nvPr>
        </p:nvSpPr>
        <p:spPr/>
        <p:txBody>
          <a:bodyPr/>
          <a:lstStyle>
            <a:lvl1pPr>
              <a:defRPr/>
            </a:lvl1pPr>
          </a:lstStyle>
          <a:p>
            <a:pPr>
              <a:defRPr/>
            </a:pPr>
            <a:r>
              <a:rPr lang="en-US"/>
              <a:t>Event Name and Venue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9F8240C-AFE5-4E5D-98A6-0E17CC37CB4D}" type="datetime1">
              <a:rPr lang="en-US"/>
              <a:pPr>
                <a:defRPr/>
              </a:pPr>
              <a:t>12/3/2013</a:t>
            </a:fld>
            <a:endParaRPr lang="en-US" sz="900"/>
          </a:p>
        </p:txBody>
      </p:sp>
      <p:sp>
        <p:nvSpPr>
          <p:cNvPr id="3"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4" name="Rectangle 6"/>
          <p:cNvSpPr>
            <a:spLocks noGrp="1" noChangeArrowheads="1"/>
          </p:cNvSpPr>
          <p:nvPr>
            <p:ph type="sldNum" sz="quarter" idx="12"/>
          </p:nvPr>
        </p:nvSpPr>
        <p:spPr>
          <a:ln/>
        </p:spPr>
        <p:txBody>
          <a:bodyPr/>
          <a:lstStyle>
            <a:lvl1pPr>
              <a:defRPr/>
            </a:lvl1pPr>
          </a:lstStyle>
          <a:p>
            <a:pPr>
              <a:defRPr/>
            </a:pPr>
            <a:fld id="{34CF2379-2E9B-43C6-AAFB-0581F5B5D0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CCE1F4-250A-46E6-B2F7-7BB97067DEE2}" type="datetime1">
              <a:rPr lang="en-US"/>
              <a:pPr>
                <a:defRPr/>
              </a:pPr>
              <a:t>12/3/2013</a:t>
            </a:fld>
            <a:endParaRPr lang="en-US" sz="900"/>
          </a:p>
        </p:txBody>
      </p:sp>
      <p:sp>
        <p:nvSpPr>
          <p:cNvPr id="3"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4" name="Rectangle 6"/>
          <p:cNvSpPr>
            <a:spLocks noGrp="1" noChangeArrowheads="1"/>
          </p:cNvSpPr>
          <p:nvPr>
            <p:ph type="sldNum" sz="quarter" idx="12"/>
          </p:nvPr>
        </p:nvSpPr>
        <p:spPr>
          <a:ln/>
        </p:spPr>
        <p:txBody>
          <a:bodyPr/>
          <a:lstStyle>
            <a:lvl1pPr>
              <a:defRPr/>
            </a:lvl1pPr>
          </a:lstStyle>
          <a:p>
            <a:pPr>
              <a:defRPr/>
            </a:pPr>
            <a:fld id="{961295E0-E86E-46B2-BC20-2F9035E2B4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7772400" cy="1143000"/>
          </a:xfrm>
        </p:spPr>
        <p:txBody>
          <a:bodyPr/>
          <a:lstStyle/>
          <a:p>
            <a:r>
              <a:rPr lang="en-US"/>
              <a:t>Click to edit Master title style</a:t>
            </a:r>
          </a:p>
        </p:txBody>
      </p:sp>
      <p:sp>
        <p:nvSpPr>
          <p:cNvPr id="3" name="Content Placeholder 2"/>
          <p:cNvSpPr>
            <a:spLocks noGrp="1"/>
          </p:cNvSpPr>
          <p:nvPr>
            <p:ph idx="1"/>
          </p:nvPr>
        </p:nvSpPr>
        <p:spPr>
          <a:xfrm>
            <a:off x="381000" y="2362200"/>
            <a:ext cx="77724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AB87C3D-C255-4FA1-8EB7-09574C80A22A}" type="datetime1">
              <a:rPr lang="en-US"/>
              <a:pPr>
                <a:defRPr/>
              </a:pPr>
              <a:t>12/3/2013</a:t>
            </a:fld>
            <a:endParaRPr lang="en-US" sz="900"/>
          </a:p>
        </p:txBody>
      </p:sp>
      <p:sp>
        <p:nvSpPr>
          <p:cNvPr id="5"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6" name="Rectangle 6"/>
          <p:cNvSpPr>
            <a:spLocks noGrp="1" noChangeArrowheads="1"/>
          </p:cNvSpPr>
          <p:nvPr>
            <p:ph type="sldNum" sz="quarter" idx="12"/>
          </p:nvPr>
        </p:nvSpPr>
        <p:spPr>
          <a:ln/>
        </p:spPr>
        <p:txBody>
          <a:bodyPr/>
          <a:lstStyle>
            <a:lvl1pPr>
              <a:defRPr/>
            </a:lvl1pPr>
          </a:lstStyle>
          <a:p>
            <a:pPr>
              <a:defRPr/>
            </a:pPr>
            <a:fld id="{0C7ECEBA-9308-4391-9971-125FEDDF4F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1219200"/>
            <a:ext cx="77724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6D444B15-1ABA-456F-99CA-8386777508BE}" type="datetime1">
              <a:rPr lang="en-US"/>
              <a:pPr>
                <a:defRPr/>
              </a:pPr>
              <a:t>12/3/2013</a:t>
            </a:fld>
            <a:endParaRPr lang="en-US" sz="900"/>
          </a:p>
        </p:txBody>
      </p:sp>
      <p:sp>
        <p:nvSpPr>
          <p:cNvPr id="4" name="Rectangle 5"/>
          <p:cNvSpPr>
            <a:spLocks noGrp="1" noChangeArrowheads="1"/>
          </p:cNvSpPr>
          <p:nvPr>
            <p:ph type="ftr" sz="quarter" idx="11"/>
          </p:nvPr>
        </p:nvSpPr>
        <p:spPr>
          <a:ln/>
        </p:spPr>
        <p:txBody>
          <a:bodyPr/>
          <a:lstStyle>
            <a:lvl1pPr>
              <a:defRPr/>
            </a:lvl1pPr>
          </a:lstStyle>
          <a:p>
            <a:pPr>
              <a:defRPr/>
            </a:pPr>
            <a:r>
              <a:rPr lang="en-US"/>
              <a:t>Event Name and Venue</a:t>
            </a:r>
          </a:p>
        </p:txBody>
      </p:sp>
      <p:sp>
        <p:nvSpPr>
          <p:cNvPr id="5" name="Rectangle 6"/>
          <p:cNvSpPr>
            <a:spLocks noGrp="1" noChangeArrowheads="1"/>
          </p:cNvSpPr>
          <p:nvPr>
            <p:ph type="sldNum" sz="quarter" idx="12"/>
          </p:nvPr>
        </p:nvSpPr>
        <p:spPr>
          <a:ln/>
        </p:spPr>
        <p:txBody>
          <a:bodyPr/>
          <a:lstStyle>
            <a:lvl1pPr>
              <a:defRPr/>
            </a:lvl1pPr>
          </a:lstStyle>
          <a:p>
            <a:pPr>
              <a:defRPr/>
            </a:pPr>
            <a:fld id="{93183911-D5F4-40A3-B76A-187B11EB53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52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800" baseline="0">
                <a:solidFill>
                  <a:srgbClr val="999999"/>
                </a:solidFill>
                <a:latin typeface="Arial" charset="0"/>
                <a:ea typeface="ＭＳ Ｐゴシック" pitchFamily="-28" charset="-128"/>
                <a:cs typeface="+mn-cs"/>
              </a:defRPr>
            </a:lvl1pPr>
          </a:lstStyle>
          <a:p>
            <a:pPr>
              <a:defRPr/>
            </a:pPr>
            <a:fld id="{ACC16630-9191-475C-86C0-2F7B9C404FC4}" type="datetime1">
              <a:rPr lang="en-US"/>
              <a:pPr>
                <a:defRPr/>
              </a:pPr>
              <a:t>12/3/2013</a:t>
            </a:fld>
            <a:endParaRPr lang="en-US" sz="900"/>
          </a:p>
        </p:txBody>
      </p:sp>
      <p:sp>
        <p:nvSpPr>
          <p:cNvPr id="1029" name="Rectangle 5"/>
          <p:cNvSpPr>
            <a:spLocks noGrp="1" noChangeArrowheads="1"/>
          </p:cNvSpPr>
          <p:nvPr>
            <p:ph type="ftr" sz="quarter" idx="3"/>
          </p:nvPr>
        </p:nvSpPr>
        <p:spPr bwMode="auto">
          <a:xfrm>
            <a:off x="5867400" y="624840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800" baseline="0">
                <a:solidFill>
                  <a:schemeClr val="bg2"/>
                </a:solidFill>
                <a:latin typeface="Arial" charset="0"/>
                <a:ea typeface="ＭＳ Ｐゴシック" pitchFamily="-28" charset="-128"/>
                <a:cs typeface="+mn-cs"/>
              </a:defRPr>
            </a:lvl1pPr>
          </a:lstStyle>
          <a:p>
            <a:pPr>
              <a:defRPr/>
            </a:pPr>
            <a:r>
              <a:rPr lang="en-US"/>
              <a:t>Event Name and Venue</a:t>
            </a:r>
          </a:p>
        </p:txBody>
      </p:sp>
      <p:sp>
        <p:nvSpPr>
          <p:cNvPr id="1030" name="Rectangle 6"/>
          <p:cNvSpPr>
            <a:spLocks noGrp="1" noChangeArrowheads="1"/>
          </p:cNvSpPr>
          <p:nvPr>
            <p:ph type="sldNum" sz="quarter" idx="4"/>
          </p:nvPr>
        </p:nvSpPr>
        <p:spPr bwMode="auto">
          <a:xfrm>
            <a:off x="8534400" y="6248400"/>
            <a:ext cx="38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800" baseline="0">
                <a:solidFill>
                  <a:schemeClr val="bg2"/>
                </a:solidFill>
                <a:latin typeface="Arial" charset="0"/>
                <a:ea typeface="ＭＳ Ｐゴシック" pitchFamily="-28" charset="-128"/>
                <a:cs typeface="+mn-cs"/>
              </a:defRPr>
            </a:lvl1pPr>
          </a:lstStyle>
          <a:p>
            <a:pPr>
              <a:defRPr/>
            </a:pPr>
            <a:fld id="{165657C0-A9D2-4C98-8A3B-F06F490411CD}" type="slidenum">
              <a:rPr lang="en-US"/>
              <a:pPr>
                <a:defRPr/>
              </a:pPr>
              <a:t>‹#›</a:t>
            </a:fld>
            <a:endParaRPr lang="en-US"/>
          </a:p>
        </p:txBody>
      </p:sp>
      <p:sp>
        <p:nvSpPr>
          <p:cNvPr id="2" name="Rectangle 48"/>
          <p:cNvSpPr>
            <a:spLocks noChangeArrowheads="1"/>
          </p:cNvSpPr>
          <p:nvPr userDrawn="1"/>
        </p:nvSpPr>
        <p:spPr bwMode="auto">
          <a:xfrm>
            <a:off x="255588" y="1066800"/>
            <a:ext cx="8610600" cy="5029200"/>
          </a:xfrm>
          <a:prstGeom prst="rect">
            <a:avLst/>
          </a:prstGeom>
          <a:solidFill>
            <a:srgbClr val="F2F2F2"/>
          </a:solidFill>
          <a:ln>
            <a:noFill/>
          </a:ln>
          <a:extLst/>
        </p:spPr>
        <p:txBody>
          <a:bodyPr wrap="none" anchor="ctr"/>
          <a:lstStyle/>
          <a:p>
            <a:pPr algn="ctr" eaLnBrk="0" hangingPunct="0">
              <a:defRPr/>
            </a:pPr>
            <a:endParaRPr lang="en-US" baseline="0">
              <a:solidFill>
                <a:srgbClr val="E9E9E8"/>
              </a:solidFill>
              <a:latin typeface="Times" pitchFamily="-28" charset="0"/>
              <a:ea typeface="ＭＳ Ｐゴシック" pitchFamily="-28" charset="-128"/>
              <a:cs typeface="+mn-cs"/>
            </a:endParaRPr>
          </a:p>
        </p:txBody>
      </p:sp>
      <p:sp>
        <p:nvSpPr>
          <p:cNvPr id="3" name="Rectangle 52"/>
          <p:cNvSpPr>
            <a:spLocks noGrp="1" noChangeArrowheads="1"/>
          </p:cNvSpPr>
          <p:nvPr>
            <p:ph type="title"/>
          </p:nvPr>
        </p:nvSpPr>
        <p:spPr bwMode="auto">
          <a:xfrm>
            <a:off x="381000" y="12192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1" name="Rectangle 53"/>
          <p:cNvSpPr>
            <a:spLocks noGrp="1" noChangeArrowheads="1"/>
          </p:cNvSpPr>
          <p:nvPr>
            <p:ph type="body" idx="1"/>
          </p:nvPr>
        </p:nvSpPr>
        <p:spPr bwMode="auto">
          <a:xfrm>
            <a:off x="381000" y="2362200"/>
            <a:ext cx="77724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2" name="Picture 10" descr="Bar_header_Blue.jpg"/>
          <p:cNvPicPr>
            <a:picLocks noChangeAspect="1"/>
          </p:cNvPicPr>
          <p:nvPr userDrawn="1"/>
        </p:nvPicPr>
        <p:blipFill>
          <a:blip r:embed="rId7"/>
          <a:srcRect/>
          <a:stretch>
            <a:fillRect/>
          </a:stretch>
        </p:blipFill>
        <p:spPr bwMode="auto">
          <a:xfrm>
            <a:off x="252413" y="0"/>
            <a:ext cx="8605837" cy="1004888"/>
          </a:xfrm>
          <a:prstGeom prst="rect">
            <a:avLst/>
          </a:prstGeom>
          <a:noFill/>
          <a:ln w="9525">
            <a:noFill/>
            <a:miter lim="800000"/>
            <a:headEnd/>
            <a:tailEnd/>
          </a:ln>
        </p:spPr>
      </p:pic>
      <p:sp>
        <p:nvSpPr>
          <p:cNvPr id="1033" name="TextBox 8"/>
          <p:cNvSpPr txBox="1">
            <a:spLocks noChangeArrowheads="1"/>
          </p:cNvSpPr>
          <p:nvPr userDrawn="1"/>
        </p:nvSpPr>
        <p:spPr bwMode="auto">
          <a:xfrm>
            <a:off x="250825" y="595313"/>
            <a:ext cx="4332288" cy="338137"/>
          </a:xfrm>
          <a:prstGeom prst="rect">
            <a:avLst/>
          </a:prstGeom>
          <a:noFill/>
          <a:ln>
            <a:noFill/>
          </a:ln>
          <a:extLst/>
        </p:spPr>
        <p:txBody>
          <a:bodyPr>
            <a:spAutoFit/>
          </a:bodyPr>
          <a:lstStyle>
            <a:lvl1pPr>
              <a:defRPr sz="2400" baseline="-25000">
                <a:solidFill>
                  <a:schemeClr val="tx1"/>
                </a:solidFill>
                <a:latin typeface="Times" pitchFamily="-28" charset="0"/>
                <a:ea typeface="ＭＳ Ｐゴシック" pitchFamily="-28" charset="-128"/>
              </a:defRPr>
            </a:lvl1pPr>
            <a:lvl2pPr marL="742950" indent="-285750">
              <a:defRPr sz="2400" baseline="-25000">
                <a:solidFill>
                  <a:schemeClr val="tx1"/>
                </a:solidFill>
                <a:latin typeface="Times" pitchFamily="-28" charset="0"/>
                <a:ea typeface="ＭＳ Ｐゴシック" pitchFamily="-28" charset="-128"/>
              </a:defRPr>
            </a:lvl2pPr>
            <a:lvl3pPr marL="1143000" indent="-228600">
              <a:defRPr sz="2400" baseline="-25000">
                <a:solidFill>
                  <a:schemeClr val="tx1"/>
                </a:solidFill>
                <a:latin typeface="Times" pitchFamily="-28" charset="0"/>
                <a:ea typeface="ＭＳ Ｐゴシック" pitchFamily="-28" charset="-128"/>
              </a:defRPr>
            </a:lvl3pPr>
            <a:lvl4pPr marL="1600200" indent="-228600">
              <a:defRPr sz="2400" baseline="-25000">
                <a:solidFill>
                  <a:schemeClr val="tx1"/>
                </a:solidFill>
                <a:latin typeface="Times" pitchFamily="-28" charset="0"/>
                <a:ea typeface="ＭＳ Ｐゴシック" pitchFamily="-28" charset="-128"/>
              </a:defRPr>
            </a:lvl4pPr>
            <a:lvl5pPr marL="2057400" indent="-228600">
              <a:defRPr sz="2400" baseline="-25000">
                <a:solidFill>
                  <a:schemeClr val="tx1"/>
                </a:solidFill>
                <a:latin typeface="Times" pitchFamily="-28" charset="0"/>
                <a:ea typeface="ＭＳ Ｐゴシック" pitchFamily="-28" charset="-128"/>
              </a:defRPr>
            </a:lvl5pPr>
            <a:lvl6pPr marL="25146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6pPr>
            <a:lvl7pPr marL="29718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7pPr>
            <a:lvl8pPr marL="34290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8pPr>
            <a:lvl9pPr marL="3886200" indent="-228600" eaLnBrk="0" fontAlgn="base" hangingPunct="0">
              <a:spcBef>
                <a:spcPct val="0"/>
              </a:spcBef>
              <a:spcAft>
                <a:spcPct val="0"/>
              </a:spcAft>
              <a:defRPr sz="2400" baseline="-25000">
                <a:solidFill>
                  <a:schemeClr val="tx1"/>
                </a:solidFill>
                <a:latin typeface="Times" pitchFamily="-28" charset="0"/>
                <a:ea typeface="ＭＳ Ｐゴシック" pitchFamily="-28" charset="-128"/>
              </a:defRPr>
            </a:lvl9pPr>
          </a:lstStyle>
          <a:p>
            <a:pPr eaLnBrk="0" hangingPunct="0">
              <a:defRPr/>
            </a:pPr>
            <a:r>
              <a:rPr lang="en-GB" smtClean="0">
                <a:solidFill>
                  <a:schemeClr val="bg1"/>
                </a:solidFill>
                <a:latin typeface="Arial" charset="0"/>
                <a:cs typeface="+mn-cs"/>
              </a:rPr>
              <a:t>School of Medicine</a:t>
            </a: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 id="2147483652" r:id="rId3"/>
    <p:sldLayoutId id="2147483651" r:id="rId4"/>
    <p:sldLayoutId id="2147483650" r:id="rId5"/>
  </p:sldLayoutIdLst>
  <p:hf hdr="0"/>
  <p:txStyles>
    <p:title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p:titleStyle>
    <p:body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journals.cambridge.org/action/displayJournal?jid=RC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nuffieldtrust.org.uk/"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www.nationalvoices.org.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1"/>
          <p:cNvSpPr>
            <a:spLocks noGrp="1" noChangeArrowheads="1"/>
          </p:cNvSpPr>
          <p:nvPr>
            <p:ph type="sldNum" sz="quarter" idx="11"/>
          </p:nvPr>
        </p:nvSpPr>
        <p:spPr/>
        <p:txBody>
          <a:bodyPr/>
          <a:lstStyle/>
          <a:p>
            <a:pPr>
              <a:defRPr/>
            </a:pPr>
            <a:fld id="{C98C9150-31DE-4944-AC7F-E0E6E3988800}" type="slidenum">
              <a:rPr lang="en-US" smtClean="0">
                <a:ea typeface="ＭＳ Ｐゴシック" pitchFamily="34" charset="-128"/>
              </a:rPr>
              <a:pPr>
                <a:defRPr/>
              </a:pPr>
              <a:t>1</a:t>
            </a:fld>
            <a:endParaRPr lang="en-US" smtClean="0">
              <a:ea typeface="ＭＳ Ｐゴシック" pitchFamily="34" charset="-128"/>
            </a:endParaRPr>
          </a:p>
        </p:txBody>
      </p:sp>
      <p:sp>
        <p:nvSpPr>
          <p:cNvPr id="9219" name="Rectangle 2"/>
          <p:cNvSpPr>
            <a:spLocks noGrp="1" noChangeArrowheads="1"/>
          </p:cNvSpPr>
          <p:nvPr>
            <p:ph type="ctrTitle"/>
          </p:nvPr>
        </p:nvSpPr>
        <p:spPr>
          <a:xfrm>
            <a:off x="372477" y="2881698"/>
            <a:ext cx="7924800" cy="1797050"/>
          </a:xfrm>
        </p:spPr>
        <p:txBody>
          <a:bodyPr/>
          <a:lstStyle/>
          <a:p>
            <a:pPr algn="ctr" eaLnBrk="1" hangingPunct="1"/>
            <a:r>
              <a:rPr lang="en-US" sz="3600" b="1" dirty="0" smtClean="0">
                <a:solidFill>
                  <a:srgbClr val="6D0012"/>
                </a:solidFill>
                <a:ea typeface="ＭＳ Ｐゴシック" pitchFamily="34" charset="-128"/>
              </a:rPr>
              <a:t>Partnership Working – The Role of the Person </a:t>
            </a:r>
            <a:r>
              <a:rPr lang="en-US" sz="3600" b="1" dirty="0" err="1" smtClean="0">
                <a:solidFill>
                  <a:srgbClr val="6D0012"/>
                </a:solidFill>
                <a:ea typeface="ＭＳ Ｐゴシック" pitchFamily="34" charset="-128"/>
              </a:rPr>
              <a:t>Centred</a:t>
            </a:r>
            <a:r>
              <a:rPr lang="en-US" sz="3600" b="1" dirty="0" smtClean="0">
                <a:solidFill>
                  <a:srgbClr val="6D0012"/>
                </a:solidFill>
                <a:ea typeface="ＭＳ Ｐゴシック" pitchFamily="34" charset="-128"/>
              </a:rPr>
              <a:t> Care </a:t>
            </a:r>
            <a:r>
              <a:rPr lang="en-US" sz="3600" b="1" dirty="0" smtClean="0">
                <a:solidFill>
                  <a:srgbClr val="6D0012"/>
                </a:solidFill>
                <a:ea typeface="ＭＳ Ｐゴシック" pitchFamily="34" charset="-128"/>
              </a:rPr>
              <a:t>Plan</a:t>
            </a:r>
            <a:br>
              <a:rPr lang="en-US" sz="3600" b="1" dirty="0" smtClean="0">
                <a:solidFill>
                  <a:srgbClr val="6D0012"/>
                </a:solidFill>
                <a:ea typeface="ＭＳ Ｐゴシック" pitchFamily="34" charset="-128"/>
              </a:rPr>
            </a:br>
            <a:r>
              <a:rPr lang="en-US" sz="3600" b="1" dirty="0">
                <a:solidFill>
                  <a:srgbClr val="6D0012"/>
                </a:solidFill>
                <a:ea typeface="ＭＳ Ｐゴシック" pitchFamily="34" charset="-128"/>
              </a:rPr>
              <a:t/>
            </a:r>
            <a:br>
              <a:rPr lang="en-US" sz="3600" b="1" dirty="0">
                <a:solidFill>
                  <a:srgbClr val="6D0012"/>
                </a:solidFill>
                <a:ea typeface="ＭＳ Ｐゴシック" pitchFamily="34" charset="-128"/>
              </a:rPr>
            </a:br>
            <a:r>
              <a:rPr lang="en-US" sz="1400" b="1" dirty="0" smtClean="0">
                <a:solidFill>
                  <a:srgbClr val="6D0012"/>
                </a:solidFill>
                <a:ea typeface="ＭＳ Ｐゴシック" pitchFamily="34" charset="-128"/>
              </a:rPr>
              <a:t>Tony Kelly</a:t>
            </a:r>
            <a:endParaRPr lang="en-US" sz="1400" b="1" dirty="0" smtClean="0">
              <a:solidFill>
                <a:srgbClr val="6D0012"/>
              </a:solidFill>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46088" y="2063750"/>
            <a:ext cx="8399462" cy="4565650"/>
          </a:xfrm>
        </p:spPr>
        <p:txBody>
          <a:bodyPr/>
          <a:lstStyle/>
          <a:p>
            <a:pPr>
              <a:lnSpc>
                <a:spcPct val="80000"/>
              </a:lnSpc>
              <a:defRPr/>
            </a:pPr>
            <a:r>
              <a:rPr lang="en-GB" sz="1600" dirty="0" smtClean="0">
                <a:solidFill>
                  <a:schemeClr val="tx1"/>
                </a:solidFill>
                <a:ea typeface="ＭＳ Ｐゴシック" pitchFamily="34" charset="-128"/>
              </a:rPr>
              <a:t>Accountability for our practice is increasingly evident in the public reports that result when things go wrong</a:t>
            </a:r>
          </a:p>
          <a:p>
            <a:pPr marL="0" indent="0">
              <a:lnSpc>
                <a:spcPct val="80000"/>
              </a:lnSpc>
              <a:buFontTx/>
              <a:buNone/>
              <a:defRPr/>
            </a:pPr>
            <a:endParaRPr lang="en-GB" sz="1600" b="1" dirty="0" smtClean="0">
              <a:solidFill>
                <a:schemeClr val="tx1"/>
              </a:solidFill>
              <a:ea typeface="ＭＳ Ｐゴシック" pitchFamily="34" charset="-128"/>
            </a:endParaRPr>
          </a:p>
          <a:p>
            <a:pPr>
              <a:lnSpc>
                <a:spcPct val="80000"/>
              </a:lnSpc>
              <a:defRPr/>
            </a:pPr>
            <a:r>
              <a:rPr lang="en-GB" sz="1600" b="1" dirty="0" smtClean="0">
                <a:solidFill>
                  <a:schemeClr val="tx1"/>
                </a:solidFill>
                <a:ea typeface="ＭＳ Ｐゴシック" pitchFamily="34" charset="-128"/>
              </a:rPr>
              <a:t>NICE Guidance</a:t>
            </a:r>
            <a:r>
              <a:rPr lang="en-GB" sz="1600" dirty="0" smtClean="0">
                <a:solidFill>
                  <a:schemeClr val="tx1"/>
                </a:solidFill>
                <a:ea typeface="ＭＳ Ｐゴシック" pitchFamily="34" charset="-128"/>
              </a:rPr>
              <a:t>: “</a:t>
            </a:r>
            <a:r>
              <a:rPr lang="en-US" sz="1600" dirty="0" smtClean="0">
                <a:solidFill>
                  <a:schemeClr val="tx1"/>
                </a:solidFill>
                <a:ea typeface="ＭＳ Ｐゴシック" pitchFamily="34" charset="-128"/>
              </a:rPr>
              <a:t>Good communication </a:t>
            </a:r>
            <a:r>
              <a:rPr lang="en-US" sz="1600" b="1" dirty="0" smtClean="0">
                <a:solidFill>
                  <a:schemeClr val="tx1"/>
                </a:solidFill>
                <a:ea typeface="ＭＳ Ｐゴシック" pitchFamily="34" charset="-128"/>
              </a:rPr>
              <a:t>between care providers </a:t>
            </a:r>
            <a:r>
              <a:rPr lang="en-US" sz="1600" dirty="0" smtClean="0">
                <a:solidFill>
                  <a:schemeClr val="tx1"/>
                </a:solidFill>
                <a:ea typeface="ＭＳ Ｐゴシック" pitchFamily="34" charset="-128"/>
              </a:rPr>
              <a:t>and people with dementia and their families and </a:t>
            </a:r>
            <a:r>
              <a:rPr lang="en-US" sz="1600" dirty="0" err="1" smtClean="0">
                <a:solidFill>
                  <a:schemeClr val="tx1"/>
                </a:solidFill>
                <a:ea typeface="ＭＳ Ｐゴシック" pitchFamily="34" charset="-128"/>
              </a:rPr>
              <a:t>carers</a:t>
            </a:r>
            <a:r>
              <a:rPr lang="en-US" sz="1600" dirty="0" smtClean="0">
                <a:solidFill>
                  <a:schemeClr val="tx1"/>
                </a:solidFill>
                <a:ea typeface="ＭＳ Ｐゴシック" pitchFamily="34" charset="-128"/>
              </a:rPr>
              <a:t> is essential…..” </a:t>
            </a:r>
            <a:r>
              <a:rPr lang="en-GB" sz="1600" dirty="0" smtClean="0">
                <a:solidFill>
                  <a:schemeClr val="tx1"/>
                </a:solidFill>
                <a:ea typeface="ＭＳ Ｐゴシック" pitchFamily="34" charset="-128"/>
              </a:rPr>
              <a:t>(nice.org.uk)  </a:t>
            </a:r>
          </a:p>
          <a:p>
            <a:pPr>
              <a:lnSpc>
                <a:spcPct val="80000"/>
              </a:lnSpc>
              <a:defRPr/>
            </a:pPr>
            <a:endParaRPr lang="en-US" sz="1600" b="1" dirty="0" smtClean="0">
              <a:solidFill>
                <a:schemeClr val="tx1"/>
              </a:solidFill>
              <a:ea typeface="ＭＳ Ｐゴシック" pitchFamily="34" charset="-128"/>
            </a:endParaRPr>
          </a:p>
          <a:p>
            <a:pPr>
              <a:lnSpc>
                <a:spcPct val="80000"/>
              </a:lnSpc>
              <a:defRPr/>
            </a:pPr>
            <a:r>
              <a:rPr lang="en-US" sz="1600" b="1" dirty="0" smtClean="0">
                <a:solidFill>
                  <a:schemeClr val="tx1"/>
                </a:solidFill>
                <a:ea typeface="ＭＳ Ｐゴシック" pitchFamily="34" charset="-128"/>
              </a:rPr>
              <a:t>The Care Quality Commission’s ‘Essential Standards of Quality and Safety’</a:t>
            </a:r>
            <a:r>
              <a:rPr lang="en-US" sz="1600" dirty="0" smtClean="0">
                <a:solidFill>
                  <a:schemeClr val="tx1"/>
                </a:solidFill>
                <a:ea typeface="ＭＳ Ｐゴシック" pitchFamily="34" charset="-128"/>
              </a:rPr>
              <a:t> Outcome 4: The assessment, planning and delivery of care, treatment and support is </a:t>
            </a:r>
            <a:r>
              <a:rPr lang="en-US" sz="1600" dirty="0" err="1" smtClean="0">
                <a:solidFill>
                  <a:schemeClr val="tx1"/>
                </a:solidFill>
                <a:ea typeface="ＭＳ Ｐゴシック" pitchFamily="34" charset="-128"/>
              </a:rPr>
              <a:t>centred</a:t>
            </a:r>
            <a:r>
              <a:rPr lang="en-US" sz="1600" dirty="0" smtClean="0">
                <a:solidFill>
                  <a:schemeClr val="tx1"/>
                </a:solidFill>
                <a:ea typeface="ＭＳ Ｐゴシック" pitchFamily="34" charset="-128"/>
              </a:rPr>
              <a:t> on the individual and considers all aspects of their individual circumstances</a:t>
            </a:r>
          </a:p>
          <a:p>
            <a:pPr marL="0" indent="0">
              <a:lnSpc>
                <a:spcPct val="80000"/>
              </a:lnSpc>
              <a:buFontTx/>
              <a:buNone/>
              <a:defRPr/>
            </a:pPr>
            <a:endParaRPr lang="en-GB" sz="1600" dirty="0" smtClean="0">
              <a:solidFill>
                <a:schemeClr val="tx1"/>
              </a:solidFill>
              <a:ea typeface="ＭＳ Ｐゴシック" pitchFamily="34" charset="-128"/>
            </a:endParaRPr>
          </a:p>
          <a:p>
            <a:pPr>
              <a:lnSpc>
                <a:spcPct val="80000"/>
              </a:lnSpc>
              <a:defRPr/>
            </a:pPr>
            <a:r>
              <a:rPr lang="en-GB" sz="1600" b="1" dirty="0" smtClean="0">
                <a:solidFill>
                  <a:schemeClr val="tx1"/>
                </a:solidFill>
                <a:ea typeface="ＭＳ Ｐゴシック" pitchFamily="34" charset="-128"/>
              </a:rPr>
              <a:t>The National Dementia Strategy </a:t>
            </a:r>
            <a:r>
              <a:rPr lang="en-GB" sz="1600" dirty="0" smtClean="0">
                <a:solidFill>
                  <a:schemeClr val="tx1"/>
                </a:solidFill>
                <a:ea typeface="ＭＳ Ｐゴシック" pitchFamily="34" charset="-128"/>
              </a:rPr>
              <a:t>promotes person-centred care planning</a:t>
            </a:r>
          </a:p>
          <a:p>
            <a:pPr>
              <a:lnSpc>
                <a:spcPct val="80000"/>
              </a:lnSpc>
              <a:buFontTx/>
              <a:buNone/>
              <a:defRPr/>
            </a:pPr>
            <a:endParaRPr lang="en-GB" sz="1600" dirty="0" smtClean="0">
              <a:solidFill>
                <a:schemeClr val="tx1"/>
              </a:solidFill>
              <a:ea typeface="ＭＳ Ｐゴシック" pitchFamily="34" charset="-128"/>
            </a:endParaRPr>
          </a:p>
          <a:p>
            <a:pPr>
              <a:lnSpc>
                <a:spcPct val="80000"/>
              </a:lnSpc>
              <a:defRPr/>
            </a:pPr>
            <a:r>
              <a:rPr lang="en-GB" sz="1600" b="1" u="sng" dirty="0" smtClean="0">
                <a:solidFill>
                  <a:schemeClr val="tx1"/>
                </a:solidFill>
                <a:ea typeface="ＭＳ Ｐゴシック" pitchFamily="34" charset="-128"/>
              </a:rPr>
              <a:t>‘Enriched Care Planning is Communication’</a:t>
            </a:r>
            <a:r>
              <a:rPr lang="en-GB" sz="1600" b="1" dirty="0" smtClean="0">
                <a:solidFill>
                  <a:schemeClr val="tx1"/>
                </a:solidFill>
                <a:ea typeface="ＭＳ Ｐゴシック" pitchFamily="34" charset="-128"/>
              </a:rPr>
              <a:t> </a:t>
            </a:r>
            <a:r>
              <a:rPr lang="en-GB" sz="1600" dirty="0" smtClean="0">
                <a:solidFill>
                  <a:schemeClr val="tx1"/>
                </a:solidFill>
                <a:ea typeface="ＭＳ Ｐゴシック" pitchFamily="34" charset="-128"/>
              </a:rPr>
              <a:t>(</a:t>
            </a:r>
            <a:r>
              <a:rPr lang="en-GB" sz="1600" dirty="0" err="1" smtClean="0">
                <a:solidFill>
                  <a:schemeClr val="tx1"/>
                </a:solidFill>
                <a:ea typeface="ＭＳ Ｐゴシック" pitchFamily="34" charset="-128"/>
              </a:rPr>
              <a:t>Brooker</a:t>
            </a:r>
            <a:r>
              <a:rPr lang="en-GB" sz="1600" dirty="0" smtClean="0">
                <a:solidFill>
                  <a:schemeClr val="tx1"/>
                </a:solidFill>
                <a:ea typeface="ＭＳ Ｐゴシック" pitchFamily="34" charset="-128"/>
              </a:rPr>
              <a:t>, Edwards and May, 2009)</a:t>
            </a:r>
          </a:p>
          <a:p>
            <a:pPr>
              <a:lnSpc>
                <a:spcPct val="80000"/>
              </a:lnSpc>
              <a:defRPr/>
            </a:pPr>
            <a:endParaRPr lang="en-GB" sz="1600" dirty="0" smtClean="0">
              <a:solidFill>
                <a:schemeClr val="tx1"/>
              </a:solidFill>
              <a:ea typeface="ＭＳ Ｐゴシック" pitchFamily="34" charset="-128"/>
            </a:endParaRPr>
          </a:p>
          <a:p>
            <a:pPr>
              <a:lnSpc>
                <a:spcPct val="80000"/>
              </a:lnSpc>
              <a:defRPr/>
            </a:pPr>
            <a:r>
              <a:rPr lang="en-GB" sz="1800" dirty="0">
                <a:solidFill>
                  <a:schemeClr val="tx1"/>
                </a:solidFill>
                <a:ea typeface="ＭＳ Ｐゴシック" pitchFamily="34" charset="-128"/>
              </a:rPr>
              <a:t>C</a:t>
            </a:r>
            <a:r>
              <a:rPr lang="en-GB" sz="1800" dirty="0" smtClean="0">
                <a:solidFill>
                  <a:schemeClr val="tx1"/>
                </a:solidFill>
                <a:ea typeface="ＭＳ Ｐゴシック" pitchFamily="34" charset="-128"/>
              </a:rPr>
              <a:t>are plans are used as communication tools (National Care Forum)</a:t>
            </a:r>
          </a:p>
          <a:p>
            <a:pPr>
              <a:lnSpc>
                <a:spcPct val="80000"/>
              </a:lnSpc>
              <a:defRPr/>
            </a:pPr>
            <a:endParaRPr lang="en-GB" sz="1800" dirty="0">
              <a:solidFill>
                <a:schemeClr val="tx1"/>
              </a:solidFill>
              <a:ea typeface="ＭＳ Ｐゴシック" pitchFamily="34" charset="-128"/>
            </a:endParaRPr>
          </a:p>
          <a:p>
            <a:pPr>
              <a:lnSpc>
                <a:spcPct val="80000"/>
              </a:lnSpc>
              <a:defRPr/>
            </a:pPr>
            <a:r>
              <a:rPr lang="en-GB" sz="1800" dirty="0" smtClean="0">
                <a:solidFill>
                  <a:schemeClr val="tx1"/>
                </a:solidFill>
                <a:ea typeface="ＭＳ Ｐゴシック" pitchFamily="34" charset="-128"/>
              </a:rPr>
              <a:t>Care </a:t>
            </a:r>
            <a:r>
              <a:rPr lang="en-GB" sz="1800" dirty="0">
                <a:solidFill>
                  <a:schemeClr val="tx1"/>
                </a:solidFill>
                <a:ea typeface="ＭＳ Ｐゴシック" pitchFamily="34" charset="-128"/>
              </a:rPr>
              <a:t>plans </a:t>
            </a:r>
            <a:r>
              <a:rPr lang="en-GB" sz="1800" dirty="0" smtClean="0">
                <a:solidFill>
                  <a:schemeClr val="tx1"/>
                </a:solidFill>
                <a:ea typeface="ＭＳ Ｐゴシック" pitchFamily="34" charset="-128"/>
              </a:rPr>
              <a:t>might, however, </a:t>
            </a:r>
            <a:r>
              <a:rPr lang="en-GB" sz="1800" dirty="0">
                <a:solidFill>
                  <a:schemeClr val="tx1"/>
                </a:solidFill>
                <a:ea typeface="ＭＳ Ｐゴシック" pitchFamily="34" charset="-128"/>
              </a:rPr>
              <a:t>tend to focus on </a:t>
            </a:r>
            <a:r>
              <a:rPr lang="en-GB" sz="1800" dirty="0" smtClean="0">
                <a:solidFill>
                  <a:schemeClr val="tx1"/>
                </a:solidFill>
                <a:ea typeface="ＭＳ Ｐゴシック" pitchFamily="34" charset="-128"/>
              </a:rPr>
              <a:t>‘secondary purposes’ </a:t>
            </a:r>
            <a:endParaRPr lang="en-GB" sz="1800" dirty="0">
              <a:solidFill>
                <a:schemeClr val="tx1"/>
              </a:solidFill>
              <a:ea typeface="ＭＳ Ｐゴシック" pitchFamily="34" charset="-128"/>
            </a:endParaRPr>
          </a:p>
          <a:p>
            <a:pPr marL="0" indent="0">
              <a:lnSpc>
                <a:spcPct val="80000"/>
              </a:lnSpc>
              <a:buFontTx/>
              <a:buNone/>
              <a:defRPr/>
            </a:pPr>
            <a:endParaRPr lang="en-GB" sz="1800" dirty="0" smtClean="0">
              <a:solidFill>
                <a:schemeClr val="tx1"/>
              </a:solidFill>
              <a:ea typeface="ＭＳ Ｐゴシック" pitchFamily="34" charset="-128"/>
            </a:endParaRPr>
          </a:p>
          <a:p>
            <a:pPr>
              <a:lnSpc>
                <a:spcPct val="80000"/>
              </a:lnSpc>
              <a:defRPr/>
            </a:pPr>
            <a:endParaRPr lang="en-GB" sz="1800" dirty="0" smtClean="0">
              <a:solidFill>
                <a:schemeClr val="tx1"/>
              </a:solidFill>
              <a:ea typeface="ＭＳ Ｐゴシック" pitchFamily="34" charset="-128"/>
            </a:endParaRPr>
          </a:p>
        </p:txBody>
      </p:sp>
      <p:sp>
        <p:nvSpPr>
          <p:cNvPr id="32770" name="Title 1"/>
          <p:cNvSpPr>
            <a:spLocks noGrp="1"/>
          </p:cNvSpPr>
          <p:nvPr>
            <p:ph type="title"/>
          </p:nvPr>
        </p:nvSpPr>
        <p:spPr>
          <a:xfrm>
            <a:off x="381000" y="1219200"/>
            <a:ext cx="7772400" cy="839788"/>
          </a:xfrm>
        </p:spPr>
        <p:txBody>
          <a:bodyPr/>
          <a:lstStyle/>
          <a:p>
            <a:r>
              <a:rPr lang="en-GB" b="1" smtClean="0">
                <a:ea typeface="ＭＳ Ｐゴシック" pitchFamily="34" charset="-128"/>
              </a:rPr>
              <a:t>The Care Plan</a:t>
            </a:r>
          </a:p>
        </p:txBody>
      </p:sp>
    </p:spTree>
    <p:extLst>
      <p:ext uri="{BB962C8B-B14F-4D97-AF65-F5344CB8AC3E}">
        <p14:creationId xmlns:p14="http://schemas.microsoft.com/office/powerpoint/2010/main" val="3287658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type="body" idx="1"/>
          </p:nvPr>
        </p:nvSpPr>
        <p:spPr>
          <a:xfrm>
            <a:off x="381000" y="2362200"/>
            <a:ext cx="8531225" cy="4148138"/>
          </a:xfrm>
        </p:spPr>
        <p:txBody>
          <a:bodyPr/>
          <a:lstStyle/>
          <a:p>
            <a:pPr>
              <a:lnSpc>
                <a:spcPct val="80000"/>
              </a:lnSpc>
              <a:buFontTx/>
              <a:buNone/>
            </a:pPr>
            <a:endParaRPr lang="en-GB" sz="2200" smtClean="0">
              <a:solidFill>
                <a:schemeClr val="tx1"/>
              </a:solidFill>
              <a:ea typeface="ＭＳ Ｐゴシック" pitchFamily="34" charset="-128"/>
            </a:endParaRPr>
          </a:p>
          <a:p>
            <a:pPr>
              <a:lnSpc>
                <a:spcPct val="80000"/>
              </a:lnSpc>
            </a:pPr>
            <a:r>
              <a:rPr lang="en-GB" sz="2000" smtClean="0">
                <a:solidFill>
                  <a:schemeClr val="tx1"/>
                </a:solidFill>
                <a:ea typeface="ＭＳ Ｐゴシック" pitchFamily="34" charset="-128"/>
              </a:rPr>
              <a:t>Providing a link between services (especially ‘out of hours’)</a:t>
            </a:r>
          </a:p>
          <a:p>
            <a:pPr>
              <a:lnSpc>
                <a:spcPct val="80000"/>
              </a:lnSpc>
            </a:pPr>
            <a:endParaRPr lang="en-GB" sz="2000" smtClean="0">
              <a:solidFill>
                <a:schemeClr val="tx1"/>
              </a:solidFill>
              <a:ea typeface="ＭＳ Ｐゴシック" pitchFamily="34" charset="-128"/>
            </a:endParaRPr>
          </a:p>
          <a:p>
            <a:pPr>
              <a:lnSpc>
                <a:spcPct val="80000"/>
              </a:lnSpc>
            </a:pPr>
            <a:r>
              <a:rPr lang="en-GB" sz="2000" smtClean="0">
                <a:solidFill>
                  <a:schemeClr val="tx1"/>
                </a:solidFill>
                <a:ea typeface="ＭＳ Ｐゴシック" pitchFamily="34" charset="-128"/>
              </a:rPr>
              <a:t>Life story work, or biographical approaches, promote person centred care which strengthens relationships between stakeholders. </a:t>
            </a:r>
          </a:p>
          <a:p>
            <a:pPr>
              <a:lnSpc>
                <a:spcPct val="80000"/>
              </a:lnSpc>
            </a:pPr>
            <a:endParaRPr lang="en-GB" sz="2000" smtClean="0">
              <a:solidFill>
                <a:schemeClr val="tx1"/>
              </a:solidFill>
              <a:ea typeface="ＭＳ Ｐゴシック" pitchFamily="34" charset="-128"/>
            </a:endParaRPr>
          </a:p>
          <a:p>
            <a:pPr>
              <a:lnSpc>
                <a:spcPct val="80000"/>
              </a:lnSpc>
            </a:pPr>
            <a:r>
              <a:rPr lang="en-GB" sz="2000" smtClean="0">
                <a:solidFill>
                  <a:schemeClr val="tx1"/>
                </a:solidFill>
                <a:ea typeface="ＭＳ Ｐゴシック" pitchFamily="34" charset="-128"/>
              </a:rPr>
              <a:t>Provides a real sense of team working and shared goals</a:t>
            </a:r>
          </a:p>
          <a:p>
            <a:pPr>
              <a:lnSpc>
                <a:spcPct val="80000"/>
              </a:lnSpc>
            </a:pPr>
            <a:endParaRPr lang="en-GB" sz="2000" smtClean="0">
              <a:solidFill>
                <a:schemeClr val="tx1"/>
              </a:solidFill>
              <a:ea typeface="ＭＳ Ｐゴシック" pitchFamily="34" charset="-128"/>
            </a:endParaRPr>
          </a:p>
          <a:p>
            <a:pPr>
              <a:lnSpc>
                <a:spcPct val="80000"/>
              </a:lnSpc>
            </a:pPr>
            <a:r>
              <a:rPr lang="en-GB" sz="2000" smtClean="0">
                <a:solidFill>
                  <a:schemeClr val="tx1"/>
                </a:solidFill>
                <a:ea typeface="ＭＳ Ｐゴシック" pitchFamily="34" charset="-128"/>
              </a:rPr>
              <a:t>“If person-centred care is going to work then it is not just about individual change but a whole culture change” (Sheard, 2004)</a:t>
            </a:r>
          </a:p>
          <a:p>
            <a:pPr>
              <a:lnSpc>
                <a:spcPct val="80000"/>
              </a:lnSpc>
              <a:buFontTx/>
              <a:buNone/>
            </a:pPr>
            <a:endParaRPr lang="en-GB" sz="2000" smtClean="0">
              <a:solidFill>
                <a:schemeClr val="tx1"/>
              </a:solidFill>
              <a:ea typeface="ＭＳ Ｐゴシック" pitchFamily="34" charset="-128"/>
            </a:endParaRPr>
          </a:p>
          <a:p>
            <a:pPr>
              <a:lnSpc>
                <a:spcPct val="80000"/>
              </a:lnSpc>
            </a:pPr>
            <a:r>
              <a:rPr lang="en-GB" sz="2000" smtClean="0">
                <a:solidFill>
                  <a:schemeClr val="tx1"/>
                </a:solidFill>
                <a:ea typeface="ＭＳ Ｐゴシック" pitchFamily="34" charset="-128"/>
              </a:rPr>
              <a:t>A fundamental change in the culture that governs services is a prerequisite to the successful delivery of person-centred planning – </a:t>
            </a:r>
            <a:r>
              <a:rPr lang="en-GB" sz="2000" b="1" smtClean="0">
                <a:solidFill>
                  <a:schemeClr val="tx1"/>
                </a:solidFill>
                <a:ea typeface="ＭＳ Ｐゴシック" pitchFamily="34" charset="-128"/>
              </a:rPr>
              <a:t>part of the focus of today</a:t>
            </a:r>
            <a:r>
              <a:rPr lang="en-GB" sz="2000" smtClean="0">
                <a:solidFill>
                  <a:schemeClr val="tx1"/>
                </a:solidFill>
                <a:ea typeface="ＭＳ Ｐゴシック" pitchFamily="34" charset="-128"/>
              </a:rPr>
              <a:t>!</a:t>
            </a:r>
          </a:p>
        </p:txBody>
      </p:sp>
      <p:sp>
        <p:nvSpPr>
          <p:cNvPr id="4" name="Title 1"/>
          <p:cNvSpPr txBox="1">
            <a:spLocks/>
          </p:cNvSpPr>
          <p:nvPr/>
        </p:nvSpPr>
        <p:spPr bwMode="auto">
          <a:xfrm>
            <a:off x="452438" y="1263650"/>
            <a:ext cx="8291512" cy="1143000"/>
          </a:xfrm>
          <a:prstGeom prst="rect">
            <a:avLst/>
          </a:prstGeom>
          <a:noFill/>
          <a:ln w="9525">
            <a:noFill/>
            <a:miter lim="800000"/>
            <a:headEnd/>
            <a:tailEnd/>
          </a:ln>
        </p:spPr>
        <p:txBody>
          <a:bodyPr/>
          <a:lst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a:defRPr/>
            </a:pPr>
            <a:r>
              <a:rPr lang="en-GB" b="1" kern="0" baseline="0" dirty="0" smtClean="0"/>
              <a:t>How might a good person-centred care plan help with partnership working? </a:t>
            </a:r>
            <a:endParaRPr lang="en-GB" b="1" kern="0" baseline="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GB" b="1" smtClean="0">
                <a:ea typeface="ＭＳ Ｐゴシック" pitchFamily="34" charset="-128"/>
              </a:rPr>
              <a:t>Barriers to partnership working</a:t>
            </a:r>
          </a:p>
        </p:txBody>
      </p:sp>
      <p:sp>
        <p:nvSpPr>
          <p:cNvPr id="40962" name="Content Placeholder 2"/>
          <p:cNvSpPr>
            <a:spLocks noGrp="1"/>
          </p:cNvSpPr>
          <p:nvPr>
            <p:ph idx="1"/>
          </p:nvPr>
        </p:nvSpPr>
        <p:spPr>
          <a:xfrm>
            <a:off x="239713" y="2051050"/>
            <a:ext cx="8558212" cy="4154488"/>
          </a:xfrm>
        </p:spPr>
        <p:txBody>
          <a:bodyPr/>
          <a:lstStyle/>
          <a:p>
            <a:r>
              <a:rPr lang="en-US" smtClean="0">
                <a:ea typeface="ＭＳ Ｐゴシック" pitchFamily="34" charset="-128"/>
              </a:rPr>
              <a:t>Research on national initiatives designed to promote multi-agency working has drawn attention to a number of factors inhibiting data-sharing in specific fields, including absence of trust, inter-professional rivalries, non compatible IT systems and conflicting organisational objectives, as well as uncertainties about data-protection legislation (Bellamy, </a:t>
            </a:r>
            <a:r>
              <a:rPr lang="en-US" i="1" smtClean="0">
                <a:ea typeface="ＭＳ Ｐゴシック" pitchFamily="34" charset="-128"/>
              </a:rPr>
              <a:t>et al</a:t>
            </a:r>
            <a:r>
              <a:rPr lang="en-US" smtClean="0">
                <a:ea typeface="ＭＳ Ｐゴシック" pitchFamily="34" charset="-128"/>
              </a:rPr>
              <a:t>)</a:t>
            </a:r>
          </a:p>
          <a:p>
            <a:endParaRPr lang="en-US" smtClean="0">
              <a:ea typeface="ＭＳ Ｐゴシック" pitchFamily="34" charset="-128"/>
            </a:endParaRPr>
          </a:p>
          <a:p>
            <a:r>
              <a:rPr lang="en-US" smtClean="0">
                <a:ea typeface="ＭＳ Ｐゴシック" pitchFamily="34" charset="-128"/>
              </a:rPr>
              <a:t>However, where there’s a will, there is (probably) a way!</a:t>
            </a:r>
            <a:endParaRPr lang="en-GB" smtClean="0">
              <a:ea typeface="ＭＳ Ｐゴシック" pitchFamily="34" charset="-128"/>
            </a:endParaRPr>
          </a:p>
        </p:txBody>
      </p:sp>
      <p:sp>
        <p:nvSpPr>
          <p:cNvPr id="4" name="Date Placeholder 3"/>
          <p:cNvSpPr>
            <a:spLocks noGrp="1"/>
          </p:cNvSpPr>
          <p:nvPr>
            <p:ph type="dt" sz="quarter" idx="10"/>
          </p:nvPr>
        </p:nvSpPr>
        <p:spPr/>
        <p:txBody>
          <a:bodyPr/>
          <a:lstStyle/>
          <a:p>
            <a:pPr>
              <a:defRPr/>
            </a:pPr>
            <a:fld id="{C151D8B6-4882-484D-A8E0-1B307C42FAB0}" type="datetime1">
              <a:rPr lang="en-US" smtClean="0"/>
              <a:pPr>
                <a:defRPr/>
              </a:pPr>
              <a:t>12/3/2013</a:t>
            </a:fld>
            <a:endParaRPr lang="en-US" sz="900"/>
          </a:p>
        </p:txBody>
      </p:sp>
      <p:sp>
        <p:nvSpPr>
          <p:cNvPr id="5" name="Footer Placeholder 4"/>
          <p:cNvSpPr>
            <a:spLocks noGrp="1"/>
          </p:cNvSpPr>
          <p:nvPr>
            <p:ph type="ftr" sz="quarter" idx="11"/>
          </p:nvPr>
        </p:nvSpPr>
        <p:spPr/>
        <p:txBody>
          <a:bodyPr/>
          <a:lstStyle/>
          <a:p>
            <a:pPr>
              <a:defRPr/>
            </a:pPr>
            <a:r>
              <a:rPr lang="en-US" smtClean="0"/>
              <a:t>Event Name and Venue</a:t>
            </a:r>
            <a:endParaRPr lang="en-US"/>
          </a:p>
        </p:txBody>
      </p:sp>
      <p:sp>
        <p:nvSpPr>
          <p:cNvPr id="6" name="Slide Number Placeholder 5"/>
          <p:cNvSpPr>
            <a:spLocks noGrp="1"/>
          </p:cNvSpPr>
          <p:nvPr>
            <p:ph type="sldNum" sz="quarter" idx="12"/>
          </p:nvPr>
        </p:nvSpPr>
        <p:spPr/>
        <p:txBody>
          <a:bodyPr/>
          <a:lstStyle/>
          <a:p>
            <a:pPr>
              <a:defRPr/>
            </a:pPr>
            <a:fld id="{15B18100-DFC4-4907-9ECF-CC240AC827B2}"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GB" b="1" smtClean="0">
                <a:ea typeface="ＭＳ Ｐゴシック" pitchFamily="34" charset="-128"/>
              </a:rPr>
              <a:t>The Vision</a:t>
            </a:r>
          </a:p>
        </p:txBody>
      </p:sp>
      <p:sp>
        <p:nvSpPr>
          <p:cNvPr id="41986" name="Rectangle 3"/>
          <p:cNvSpPr>
            <a:spLocks noGrp="1" noChangeArrowheads="1"/>
          </p:cNvSpPr>
          <p:nvPr>
            <p:ph type="body" idx="1"/>
          </p:nvPr>
        </p:nvSpPr>
        <p:spPr>
          <a:xfrm>
            <a:off x="381000" y="1957388"/>
            <a:ext cx="8464550" cy="4225925"/>
          </a:xfrm>
        </p:spPr>
        <p:txBody>
          <a:bodyPr/>
          <a:lstStyle/>
          <a:p>
            <a:pPr>
              <a:lnSpc>
                <a:spcPct val="90000"/>
              </a:lnSpc>
            </a:pPr>
            <a:r>
              <a:rPr lang="en-GB" smtClean="0">
                <a:solidFill>
                  <a:schemeClr val="tx1"/>
                </a:solidFill>
                <a:ea typeface="ＭＳ Ｐゴシック" pitchFamily="34" charset="-128"/>
              </a:rPr>
              <a:t>A person-centred ‘passport’ to services </a:t>
            </a:r>
          </a:p>
          <a:p>
            <a:pPr>
              <a:lnSpc>
                <a:spcPct val="90000"/>
              </a:lnSpc>
            </a:pPr>
            <a:endParaRPr lang="en-GB" smtClean="0">
              <a:solidFill>
                <a:schemeClr val="tx1"/>
              </a:solidFill>
              <a:ea typeface="ＭＳ Ｐゴシック" pitchFamily="34" charset="-128"/>
            </a:endParaRPr>
          </a:p>
          <a:p>
            <a:pPr>
              <a:lnSpc>
                <a:spcPct val="90000"/>
              </a:lnSpc>
            </a:pPr>
            <a:r>
              <a:rPr lang="en-GB" smtClean="0">
                <a:solidFill>
                  <a:schemeClr val="tx1"/>
                </a:solidFill>
                <a:ea typeface="ＭＳ Ｐゴシック" pitchFamily="34" charset="-128"/>
              </a:rPr>
              <a:t>An accessible ‘biography’ that helps services to understand their client’s care needs</a:t>
            </a:r>
          </a:p>
          <a:p>
            <a:pPr>
              <a:lnSpc>
                <a:spcPct val="90000"/>
              </a:lnSpc>
            </a:pPr>
            <a:endParaRPr lang="en-GB" smtClean="0">
              <a:solidFill>
                <a:schemeClr val="tx1"/>
              </a:solidFill>
              <a:ea typeface="ＭＳ Ｐゴシック" pitchFamily="34" charset="-128"/>
            </a:endParaRPr>
          </a:p>
          <a:p>
            <a:pPr>
              <a:lnSpc>
                <a:spcPct val="90000"/>
              </a:lnSpc>
            </a:pPr>
            <a:r>
              <a:rPr lang="en-GB" smtClean="0">
                <a:solidFill>
                  <a:schemeClr val="tx1"/>
                </a:solidFill>
                <a:ea typeface="ＭＳ Ｐゴシック" pitchFamily="34" charset="-128"/>
              </a:rPr>
              <a:t>A mechanism to share important information between services</a:t>
            </a:r>
          </a:p>
          <a:p>
            <a:pPr>
              <a:lnSpc>
                <a:spcPct val="90000"/>
              </a:lnSpc>
            </a:pPr>
            <a:endParaRPr lang="en-GB" smtClean="0">
              <a:solidFill>
                <a:schemeClr val="tx1"/>
              </a:solidFill>
              <a:ea typeface="ＭＳ Ｐゴシック" pitchFamily="34" charset="-128"/>
            </a:endParaRPr>
          </a:p>
          <a:p>
            <a:pPr>
              <a:lnSpc>
                <a:spcPct val="90000"/>
              </a:lnSpc>
            </a:pPr>
            <a:r>
              <a:rPr lang="en-GB" smtClean="0">
                <a:solidFill>
                  <a:schemeClr val="tx1"/>
                </a:solidFill>
                <a:ea typeface="ＭＳ Ｐゴシック" pitchFamily="34" charset="-128"/>
              </a:rPr>
              <a:t>A ‘cloud’ based resource that can be used to facilitate person-centred care</a:t>
            </a:r>
            <a:r>
              <a:rPr lang="en-GB" smtClean="0">
                <a:ea typeface="ＭＳ Ｐゴシック" pitchFamily="34" charset="-128"/>
              </a:rPr>
              <a:t> </a:t>
            </a:r>
          </a:p>
          <a:p>
            <a:pPr>
              <a:lnSpc>
                <a:spcPct val="90000"/>
              </a:lnSpc>
            </a:pPr>
            <a:endParaRPr lang="en-GB"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GB" b="1" smtClean="0">
                <a:ea typeface="ＭＳ Ｐゴシック" pitchFamily="34" charset="-128"/>
              </a:rPr>
              <a:t>A way forward?</a:t>
            </a:r>
          </a:p>
        </p:txBody>
      </p:sp>
      <p:sp>
        <p:nvSpPr>
          <p:cNvPr id="32771" name="Rectangle 3"/>
          <p:cNvSpPr>
            <a:spLocks noGrp="1" noChangeArrowheads="1"/>
          </p:cNvSpPr>
          <p:nvPr>
            <p:ph type="body" idx="1"/>
          </p:nvPr>
        </p:nvSpPr>
        <p:spPr>
          <a:xfrm>
            <a:off x="381000" y="2139950"/>
            <a:ext cx="8516938" cy="4003675"/>
          </a:xfrm>
        </p:spPr>
        <p:txBody>
          <a:bodyPr/>
          <a:lstStyle/>
          <a:p>
            <a:pPr>
              <a:defRPr/>
            </a:pPr>
            <a:r>
              <a:rPr lang="en-GB" sz="2200" dirty="0" smtClean="0">
                <a:solidFill>
                  <a:schemeClr val="tx1"/>
                </a:solidFill>
                <a:ea typeface="ＭＳ Ｐゴシック" pitchFamily="34" charset="-128"/>
              </a:rPr>
              <a:t>There is currently no legal requirement to base services on person-centred care planning – so it is up to us</a:t>
            </a:r>
          </a:p>
          <a:p>
            <a:pPr>
              <a:buFontTx/>
              <a:buNone/>
              <a:defRPr/>
            </a:pPr>
            <a:endParaRPr lang="en-GB" sz="2200" dirty="0" smtClean="0">
              <a:solidFill>
                <a:schemeClr val="tx1"/>
              </a:solidFill>
              <a:ea typeface="ＭＳ Ｐゴシック" pitchFamily="34" charset="-128"/>
            </a:endParaRPr>
          </a:p>
          <a:p>
            <a:pPr>
              <a:defRPr/>
            </a:pPr>
            <a:r>
              <a:rPr lang="en-GB" sz="2200" dirty="0" smtClean="0">
                <a:solidFill>
                  <a:schemeClr val="tx1"/>
                </a:solidFill>
                <a:ea typeface="ＭＳ Ｐゴシック" pitchFamily="34" charset="-128"/>
              </a:rPr>
              <a:t>If we want to move forward to make incremental improvements, we should be willing to cooperate at local level</a:t>
            </a:r>
          </a:p>
          <a:p>
            <a:pPr>
              <a:buFontTx/>
              <a:buNone/>
              <a:defRPr/>
            </a:pPr>
            <a:endParaRPr lang="en-GB" sz="2200" dirty="0" smtClean="0">
              <a:solidFill>
                <a:schemeClr val="tx1"/>
              </a:solidFill>
              <a:ea typeface="ＭＳ Ｐゴシック" pitchFamily="34" charset="-128"/>
            </a:endParaRPr>
          </a:p>
          <a:p>
            <a:pPr>
              <a:defRPr/>
            </a:pPr>
            <a:r>
              <a:rPr lang="en-GB" sz="2200" dirty="0" smtClean="0">
                <a:solidFill>
                  <a:schemeClr val="tx1"/>
                </a:solidFill>
                <a:ea typeface="ＭＳ Ｐゴシック" pitchFamily="34" charset="-128"/>
              </a:rPr>
              <a:t>A shared vision helps!</a:t>
            </a:r>
          </a:p>
          <a:p>
            <a:pPr>
              <a:buFontTx/>
              <a:buNone/>
              <a:defRPr/>
            </a:pPr>
            <a:endParaRPr lang="en-GB" sz="2200" dirty="0" smtClean="0">
              <a:solidFill>
                <a:schemeClr val="tx1"/>
              </a:solidFill>
              <a:ea typeface="ＭＳ Ｐゴシック" pitchFamily="34" charset="-128"/>
            </a:endParaRPr>
          </a:p>
          <a:p>
            <a:pPr>
              <a:defRPr/>
            </a:pPr>
            <a:r>
              <a:rPr lang="en-GB" sz="2200" dirty="0" smtClean="0">
                <a:solidFill>
                  <a:schemeClr val="tx1"/>
                </a:solidFill>
                <a:ea typeface="ＭＳ Ｐゴシック" pitchFamily="34" charset="-128"/>
              </a:rPr>
              <a:t>Understanding the barriers to progress helps!</a:t>
            </a:r>
          </a:p>
          <a:p>
            <a:pPr marL="0" indent="0">
              <a:buFontTx/>
              <a:buNone/>
              <a:defRPr/>
            </a:pPr>
            <a:endParaRPr lang="en-GB" sz="2200" dirty="0">
              <a:solidFill>
                <a:schemeClr val="tx1"/>
              </a:solidFill>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63538" y="1147763"/>
            <a:ext cx="7772400" cy="1143000"/>
          </a:xfrm>
        </p:spPr>
        <p:txBody>
          <a:bodyPr/>
          <a:lstStyle/>
          <a:p>
            <a:r>
              <a:rPr lang="en-GB" smtClean="0">
                <a:ea typeface="ＭＳ Ｐゴシック" pitchFamily="34" charset="-128"/>
              </a:rPr>
              <a:t>Would you like to help?</a:t>
            </a:r>
          </a:p>
        </p:txBody>
      </p:sp>
      <p:sp>
        <p:nvSpPr>
          <p:cNvPr id="3" name="Content Placeholder 2"/>
          <p:cNvSpPr>
            <a:spLocks noGrp="1"/>
          </p:cNvSpPr>
          <p:nvPr>
            <p:ph idx="1"/>
          </p:nvPr>
        </p:nvSpPr>
        <p:spPr>
          <a:xfrm>
            <a:off x="388938" y="2051050"/>
            <a:ext cx="8355012" cy="3941763"/>
          </a:xfrm>
        </p:spPr>
        <p:txBody>
          <a:bodyPr/>
          <a:lstStyle/>
          <a:p>
            <a:pPr>
              <a:defRPr/>
            </a:pPr>
            <a:r>
              <a:rPr lang="en-GB" sz="1800" dirty="0" smtClean="0"/>
              <a:t>Share your </a:t>
            </a:r>
            <a:r>
              <a:rPr lang="en-GB" sz="1800" smtClean="0"/>
              <a:t>knowledge of </a:t>
            </a:r>
            <a:r>
              <a:rPr lang="en-GB" sz="1800" dirty="0" smtClean="0"/>
              <a:t>good practice</a:t>
            </a:r>
          </a:p>
          <a:p>
            <a:pPr marL="0" indent="0">
              <a:buFontTx/>
              <a:buNone/>
              <a:defRPr/>
            </a:pPr>
            <a:endParaRPr lang="en-GB" sz="1800" dirty="0" smtClean="0"/>
          </a:p>
          <a:p>
            <a:pPr>
              <a:defRPr/>
            </a:pPr>
            <a:r>
              <a:rPr lang="en-GB" sz="1800" dirty="0" smtClean="0"/>
              <a:t>Highlight areas of poor practice needing improvement</a:t>
            </a:r>
          </a:p>
          <a:p>
            <a:pPr marL="0" indent="0">
              <a:buFontTx/>
              <a:buNone/>
              <a:defRPr/>
            </a:pPr>
            <a:endParaRPr lang="en-GB" sz="1800" dirty="0" smtClean="0"/>
          </a:p>
          <a:p>
            <a:pPr>
              <a:defRPr/>
            </a:pPr>
            <a:r>
              <a:rPr lang="en-GB" sz="1800" dirty="0" smtClean="0"/>
              <a:t>Identify the barriers to good practice</a:t>
            </a:r>
          </a:p>
          <a:p>
            <a:pPr marL="0" indent="0">
              <a:buFontTx/>
              <a:buNone/>
              <a:defRPr/>
            </a:pPr>
            <a:endParaRPr lang="en-GB" sz="1800" dirty="0" smtClean="0"/>
          </a:p>
          <a:p>
            <a:pPr>
              <a:defRPr/>
            </a:pPr>
            <a:r>
              <a:rPr lang="en-GB" sz="1800" dirty="0" smtClean="0"/>
              <a:t>Identify </a:t>
            </a:r>
            <a:r>
              <a:rPr lang="en-GB" sz="1800" dirty="0"/>
              <a:t>the barriers </a:t>
            </a:r>
            <a:r>
              <a:rPr lang="en-GB" sz="1800" dirty="0" smtClean="0"/>
              <a:t>to good partnership working</a:t>
            </a:r>
          </a:p>
          <a:p>
            <a:pPr marL="0" indent="0">
              <a:buFontTx/>
              <a:buNone/>
              <a:defRPr/>
            </a:pPr>
            <a:endParaRPr lang="en-GB" sz="1800" dirty="0" smtClean="0"/>
          </a:p>
          <a:p>
            <a:pPr>
              <a:defRPr/>
            </a:pPr>
            <a:r>
              <a:rPr lang="en-GB" sz="1800" dirty="0" smtClean="0"/>
              <a:t>Help to design a way forward</a:t>
            </a:r>
            <a:endParaRPr lang="en-GB" sz="1800" dirty="0"/>
          </a:p>
        </p:txBody>
      </p:sp>
      <p:sp>
        <p:nvSpPr>
          <p:cNvPr id="4" name="Date Placeholder 3"/>
          <p:cNvSpPr>
            <a:spLocks noGrp="1"/>
          </p:cNvSpPr>
          <p:nvPr>
            <p:ph type="dt" sz="quarter" idx="10"/>
          </p:nvPr>
        </p:nvSpPr>
        <p:spPr/>
        <p:txBody>
          <a:bodyPr/>
          <a:lstStyle/>
          <a:p>
            <a:pPr>
              <a:defRPr/>
            </a:pPr>
            <a:fld id="{C151D8B6-4882-484D-A8E0-1B307C42FAB0}" type="datetime1">
              <a:rPr lang="en-US" smtClean="0"/>
              <a:pPr>
                <a:defRPr/>
              </a:pPr>
              <a:t>12/3/2013</a:t>
            </a:fld>
            <a:endParaRPr lang="en-US" sz="900"/>
          </a:p>
        </p:txBody>
      </p:sp>
      <p:sp>
        <p:nvSpPr>
          <p:cNvPr id="5" name="Footer Placeholder 4"/>
          <p:cNvSpPr>
            <a:spLocks noGrp="1"/>
          </p:cNvSpPr>
          <p:nvPr>
            <p:ph type="ftr" sz="quarter" idx="11"/>
          </p:nvPr>
        </p:nvSpPr>
        <p:spPr/>
        <p:txBody>
          <a:bodyPr/>
          <a:lstStyle/>
          <a:p>
            <a:pPr>
              <a:defRPr/>
            </a:pPr>
            <a:r>
              <a:rPr lang="en-US" smtClean="0">
                <a:ea typeface="ＭＳ Ｐゴシック" pitchFamily="34" charset="-128"/>
              </a:rPr>
              <a:t>Homecare Conference for Service managers</a:t>
            </a:r>
          </a:p>
        </p:txBody>
      </p:sp>
      <p:sp>
        <p:nvSpPr>
          <p:cNvPr id="6" name="Slide Number Placeholder 5"/>
          <p:cNvSpPr>
            <a:spLocks noGrp="1"/>
          </p:cNvSpPr>
          <p:nvPr>
            <p:ph type="sldNum" sz="quarter" idx="12"/>
          </p:nvPr>
        </p:nvSpPr>
        <p:spPr/>
        <p:txBody>
          <a:bodyPr/>
          <a:lstStyle/>
          <a:p>
            <a:pPr>
              <a:defRPr/>
            </a:pPr>
            <a:fld id="{0AFA101E-4AB8-4552-A2C8-6AB1681B3C18}"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GB" smtClean="0">
                <a:ea typeface="ＭＳ Ｐゴシック" pitchFamily="34" charset="-128"/>
              </a:rPr>
              <a:t>References</a:t>
            </a:r>
          </a:p>
        </p:txBody>
      </p:sp>
      <p:sp>
        <p:nvSpPr>
          <p:cNvPr id="45058" name="Rectangle 3"/>
          <p:cNvSpPr>
            <a:spLocks noGrp="1" noChangeArrowheads="1"/>
          </p:cNvSpPr>
          <p:nvPr>
            <p:ph type="body" idx="1"/>
          </p:nvPr>
        </p:nvSpPr>
        <p:spPr>
          <a:xfrm>
            <a:off x="381000" y="1997075"/>
            <a:ext cx="8320088" cy="4421188"/>
          </a:xfrm>
        </p:spPr>
        <p:txBody>
          <a:bodyPr/>
          <a:lstStyle/>
          <a:p>
            <a:r>
              <a:rPr lang="en-US" sz="1600" smtClean="0">
                <a:solidFill>
                  <a:schemeClr val="tx1"/>
                </a:solidFill>
                <a:ea typeface="ＭＳ Ｐゴシック" pitchFamily="34" charset="-128"/>
              </a:rPr>
              <a:t>Bellamy, C. 6, P and Raab, C. (2006), Joined-up Public Services: Data-sharing and Privacy in Multi-Agency </a:t>
            </a:r>
            <a:r>
              <a:rPr lang="en-GB" sz="1600" smtClean="0">
                <a:solidFill>
                  <a:schemeClr val="tx1"/>
                </a:solidFill>
                <a:ea typeface="ＭＳ Ｐゴシック" pitchFamily="34" charset="-128"/>
              </a:rPr>
              <a:t>Working, </a:t>
            </a:r>
            <a:r>
              <a:rPr lang="en-US" sz="1600" smtClean="0">
                <a:solidFill>
                  <a:schemeClr val="tx1"/>
                </a:solidFill>
                <a:ea typeface="ＭＳ Ｐゴシック" pitchFamily="34" charset="-128"/>
              </a:rPr>
              <a:t>Economic and Social Research Council , Swindon: RES-000-23-0158.</a:t>
            </a:r>
            <a:endParaRPr lang="en-GB" sz="1600" smtClean="0">
              <a:solidFill>
                <a:schemeClr val="tx1"/>
              </a:solidFill>
              <a:ea typeface="ＭＳ Ｐゴシック" pitchFamily="34" charset="-128"/>
            </a:endParaRPr>
          </a:p>
          <a:p>
            <a:pPr>
              <a:lnSpc>
                <a:spcPct val="80000"/>
              </a:lnSpc>
            </a:pPr>
            <a:endParaRPr lang="en-GB" sz="1600" smtClean="0">
              <a:solidFill>
                <a:schemeClr val="tx1"/>
              </a:solidFill>
              <a:ea typeface="ＭＳ Ｐゴシック" pitchFamily="34" charset="-128"/>
            </a:endParaRPr>
          </a:p>
          <a:p>
            <a:pPr>
              <a:lnSpc>
                <a:spcPct val="80000"/>
              </a:lnSpc>
            </a:pPr>
            <a:r>
              <a:rPr lang="en-GB" sz="1600" smtClean="0">
                <a:solidFill>
                  <a:schemeClr val="tx1"/>
                </a:solidFill>
                <a:ea typeface="ＭＳ Ｐゴシック" pitchFamily="34" charset="-128"/>
              </a:rPr>
              <a:t>Brooker, D. (2003), </a:t>
            </a:r>
            <a:r>
              <a:rPr lang="en-US" sz="1600" b="1" smtClean="0">
                <a:solidFill>
                  <a:schemeClr val="tx1"/>
                </a:solidFill>
                <a:ea typeface="ＭＳ Ｐゴシック" pitchFamily="34" charset="-128"/>
              </a:rPr>
              <a:t>What is person-centred care in dementia? </a:t>
            </a:r>
            <a:r>
              <a:rPr lang="en-US" sz="1600" i="1" smtClean="0">
                <a:solidFill>
                  <a:schemeClr val="tx1"/>
                </a:solidFill>
                <a:ea typeface="ＭＳ Ｐゴシック" pitchFamily="34" charset="-128"/>
                <a:hlinkClick r:id="rId2" action="ppaction://hlinkfile" tooltip="Reviews in Clinical Gerontology"/>
              </a:rPr>
              <a:t>Reviews in Clinical Gerontology</a:t>
            </a:r>
            <a:r>
              <a:rPr lang="en-US" sz="1600" smtClean="0">
                <a:solidFill>
                  <a:schemeClr val="tx1"/>
                </a:solidFill>
                <a:ea typeface="ＭＳ Ｐゴシック" pitchFamily="34" charset="-128"/>
              </a:rPr>
              <a:t> / Volume 13 / Issue 03 / August 2003, pp 215-222 Cambridge University Press</a:t>
            </a:r>
          </a:p>
          <a:p>
            <a:pPr>
              <a:lnSpc>
                <a:spcPct val="80000"/>
              </a:lnSpc>
            </a:pPr>
            <a:endParaRPr lang="en-US" sz="1600" smtClean="0">
              <a:solidFill>
                <a:schemeClr val="tx1"/>
              </a:solidFill>
              <a:ea typeface="ＭＳ Ｐゴシック" pitchFamily="34" charset="-128"/>
            </a:endParaRPr>
          </a:p>
          <a:p>
            <a:pPr>
              <a:lnSpc>
                <a:spcPct val="80000"/>
              </a:lnSpc>
            </a:pPr>
            <a:r>
              <a:rPr lang="en-GB" sz="1600" smtClean="0">
                <a:solidFill>
                  <a:schemeClr val="tx1"/>
                </a:solidFill>
                <a:ea typeface="ＭＳ Ｐゴシック" pitchFamily="34" charset="-128"/>
              </a:rPr>
              <a:t>Brooker, Edawrds and May (2009), </a:t>
            </a:r>
            <a:r>
              <a:rPr lang="en-US" sz="1600" smtClean="0">
                <a:solidFill>
                  <a:schemeClr val="tx1"/>
                </a:solidFill>
                <a:ea typeface="ＭＳ Ｐゴシック" pitchFamily="34" charset="-128"/>
              </a:rPr>
              <a:t>Enriched Care Planning for People with Dementia: A Good Practice Guide to Delivering Person-Centred Care</a:t>
            </a:r>
          </a:p>
          <a:p>
            <a:pPr>
              <a:lnSpc>
                <a:spcPct val="80000"/>
              </a:lnSpc>
            </a:pPr>
            <a:endParaRPr lang="en-US" sz="1600" smtClean="0">
              <a:solidFill>
                <a:schemeClr val="tx1"/>
              </a:solidFill>
              <a:ea typeface="ＭＳ Ｐゴシック" pitchFamily="34" charset="-128"/>
            </a:endParaRPr>
          </a:p>
          <a:p>
            <a:pPr>
              <a:lnSpc>
                <a:spcPct val="80000"/>
              </a:lnSpc>
            </a:pPr>
            <a:r>
              <a:rPr lang="en-GB" sz="1600" smtClean="0">
                <a:solidFill>
                  <a:schemeClr val="tx1"/>
                </a:solidFill>
                <a:ea typeface="ＭＳ Ｐゴシック" pitchFamily="34" charset="-128"/>
              </a:rPr>
              <a:t>Ericson, I., Hellstrom, I., Lundh, U. and Nolan, M. (2001) ‘What constitutes good care for people with dementia?’, British Journal of Nursing, Vol. 10, No. 11, pp. 710–14</a:t>
            </a:r>
          </a:p>
          <a:p>
            <a:pPr>
              <a:lnSpc>
                <a:spcPct val="80000"/>
              </a:lnSpc>
            </a:pPr>
            <a:endParaRPr lang="en-GB" sz="1600" smtClean="0">
              <a:solidFill>
                <a:schemeClr val="tx1"/>
              </a:solidFill>
              <a:ea typeface="ＭＳ Ｐゴシック" pitchFamily="34" charset="-128"/>
            </a:endParaRPr>
          </a:p>
          <a:p>
            <a:pPr>
              <a:lnSpc>
                <a:spcPct val="80000"/>
              </a:lnSpc>
            </a:pPr>
            <a:r>
              <a:rPr lang="en-GB" sz="1600" smtClean="0">
                <a:solidFill>
                  <a:schemeClr val="tx1"/>
                </a:solidFill>
                <a:ea typeface="ＭＳ Ｐゴシック" pitchFamily="34" charset="-128"/>
              </a:rPr>
              <a:t>Sheard, D. (2004) ‘Person-centred care: the emperor’s new clothes?’, Journal of Dementia Care, March/April, Vol. 12, Issue 2, pp. 22–4</a:t>
            </a:r>
          </a:p>
          <a:p>
            <a:pPr>
              <a:lnSpc>
                <a:spcPct val="80000"/>
              </a:lnSpc>
            </a:pPr>
            <a:endParaRPr lang="en-GB" sz="1600" smtClean="0">
              <a:solidFill>
                <a:schemeClr val="tx1"/>
              </a:solidFill>
              <a:ea typeface="ＭＳ Ｐゴシック" pitchFamily="34" charset="-128"/>
            </a:endParaRPr>
          </a:p>
          <a:p>
            <a:pPr>
              <a:lnSpc>
                <a:spcPct val="80000"/>
              </a:lnSpc>
            </a:pPr>
            <a:r>
              <a:rPr lang="en-GB" sz="1600" smtClean="0">
                <a:solidFill>
                  <a:schemeClr val="tx1"/>
                </a:solidFill>
                <a:ea typeface="ＭＳ Ｐゴシック" pitchFamily="34" charset="-128"/>
              </a:rPr>
              <a:t>Stokes, G. (1997) ‘Reacting to a real threat’, Journal of Dementia Care, January/ February, Vol. 5, Issue 1, pp. 14–15</a:t>
            </a:r>
          </a:p>
          <a:p>
            <a:pPr>
              <a:lnSpc>
                <a:spcPct val="80000"/>
              </a:lnSpc>
            </a:pPr>
            <a:endParaRPr lang="en-GB" sz="170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en-GB" b="1" smtClean="0">
                <a:ea typeface="ＭＳ Ｐゴシック" pitchFamily="34" charset="-128"/>
              </a:rPr>
              <a:t>Ten things the literature suggest enable a ‘good’ service: </a:t>
            </a:r>
          </a:p>
        </p:txBody>
      </p:sp>
      <p:sp>
        <p:nvSpPr>
          <p:cNvPr id="11266" name="Rectangle 3"/>
          <p:cNvSpPr>
            <a:spLocks noGrp="1" noChangeArrowheads="1"/>
          </p:cNvSpPr>
          <p:nvPr>
            <p:ph type="body" idx="1"/>
          </p:nvPr>
        </p:nvSpPr>
        <p:spPr>
          <a:xfrm>
            <a:off x="330200" y="2566988"/>
            <a:ext cx="8489950" cy="3963987"/>
          </a:xfrm>
        </p:spPr>
        <p:txBody>
          <a:bodyPr/>
          <a:lstStyle/>
          <a:p>
            <a:pPr>
              <a:lnSpc>
                <a:spcPct val="80000"/>
              </a:lnSpc>
            </a:pPr>
            <a:r>
              <a:rPr lang="en-GB" altLang="en-US" sz="1600" b="1" smtClean="0">
                <a:ea typeface="ＭＳ Ｐゴシック" pitchFamily="34" charset="-128"/>
              </a:rPr>
              <a:t>Commissioning</a:t>
            </a:r>
            <a:r>
              <a:rPr lang="en-GB" altLang="en-US" sz="1600" smtClean="0">
                <a:ea typeface="ＭＳ Ｐゴシック" pitchFamily="34" charset="-128"/>
              </a:rPr>
              <a:t> (a dementia specific service)</a:t>
            </a:r>
          </a:p>
          <a:p>
            <a:pPr>
              <a:lnSpc>
                <a:spcPct val="80000"/>
              </a:lnSpc>
            </a:pPr>
            <a:r>
              <a:rPr lang="en-GB" altLang="en-US" sz="1600" b="1" smtClean="0">
                <a:solidFill>
                  <a:srgbClr val="FF0000"/>
                </a:solidFill>
                <a:ea typeface="ＭＳ Ｐゴシック" pitchFamily="34" charset="-128"/>
              </a:rPr>
              <a:t>Integration, coordination and care management </a:t>
            </a:r>
            <a:r>
              <a:rPr lang="en-GB" altLang="en-US" sz="1600" smtClean="0">
                <a:ea typeface="ＭＳ Ｐゴシック" pitchFamily="34" charset="-128"/>
              </a:rPr>
              <a:t>(joined up care)</a:t>
            </a:r>
            <a:endParaRPr lang="en-GB" altLang="en-US" sz="1600" b="1" smtClean="0">
              <a:ea typeface="ＭＳ Ｐゴシック" pitchFamily="34" charset="-128"/>
            </a:endParaRPr>
          </a:p>
          <a:p>
            <a:pPr>
              <a:lnSpc>
                <a:spcPct val="80000"/>
              </a:lnSpc>
            </a:pPr>
            <a:r>
              <a:rPr lang="en-GB" altLang="en-US" sz="1600" b="1" smtClean="0">
                <a:solidFill>
                  <a:srgbClr val="FF0000"/>
                </a:solidFill>
                <a:ea typeface="ＭＳ Ｐゴシック" pitchFamily="34" charset="-128"/>
              </a:rPr>
              <a:t>Person and relationship centred care </a:t>
            </a:r>
            <a:r>
              <a:rPr lang="en-GB" altLang="en-US" sz="1600" smtClean="0">
                <a:ea typeface="ＭＳ Ｐゴシック" pitchFamily="34" charset="-128"/>
              </a:rPr>
              <a:t>(services </a:t>
            </a:r>
            <a:r>
              <a:rPr lang="en-GB" altLang="zh-CN" sz="1600" smtClean="0">
                <a:ea typeface="ＭＳ Ｐゴシック" pitchFamily="34" charset="-128"/>
              </a:rPr>
              <a:t>designed around the client and carer rather than the commissioner and embrace the person’s unique biography). </a:t>
            </a:r>
            <a:endParaRPr lang="en-GB" altLang="en-US" sz="1600" smtClean="0">
              <a:ea typeface="ＭＳ Ｐゴシック" pitchFamily="34" charset="-128"/>
            </a:endParaRPr>
          </a:p>
          <a:p>
            <a:pPr>
              <a:lnSpc>
                <a:spcPct val="80000"/>
              </a:lnSpc>
            </a:pPr>
            <a:r>
              <a:rPr lang="en-GB" altLang="en-US" sz="1600" b="1" smtClean="0">
                <a:solidFill>
                  <a:srgbClr val="FF0000"/>
                </a:solidFill>
                <a:ea typeface="ＭＳ Ｐゴシック" pitchFamily="34" charset="-128"/>
              </a:rPr>
              <a:t>Continuity of care</a:t>
            </a:r>
            <a:r>
              <a:rPr lang="en-GB" altLang="en-US" sz="1600" b="1" smtClean="0">
                <a:ea typeface="ＭＳ Ｐゴシック" pitchFamily="34" charset="-128"/>
              </a:rPr>
              <a:t> </a:t>
            </a:r>
            <a:r>
              <a:rPr lang="en-GB" altLang="en-US" sz="1600" smtClean="0">
                <a:ea typeface="ＭＳ Ｐゴシック" pitchFamily="34" charset="-128"/>
              </a:rPr>
              <a:t>(</a:t>
            </a:r>
            <a:r>
              <a:rPr lang="en-GB" altLang="zh-CN" sz="1600" smtClean="0">
                <a:solidFill>
                  <a:schemeClr val="tx2"/>
                </a:solidFill>
                <a:ea typeface="ＭＳ Ｐゴシック" pitchFamily="34" charset="-128"/>
              </a:rPr>
              <a:t>Allocation of the same care worker(s) to the client in order to build a trusting relationship). </a:t>
            </a:r>
          </a:p>
          <a:p>
            <a:pPr>
              <a:lnSpc>
                <a:spcPct val="80000"/>
              </a:lnSpc>
            </a:pPr>
            <a:r>
              <a:rPr lang="en-GB" altLang="en-US" sz="1600" b="1" smtClean="0">
                <a:ea typeface="ＭＳ Ｐゴシック" pitchFamily="34" charset="-128"/>
              </a:rPr>
              <a:t>Support for carers </a:t>
            </a:r>
            <a:r>
              <a:rPr lang="en-GB" altLang="en-US" sz="1600" smtClean="0">
                <a:ea typeface="ＭＳ Ｐゴシック" pitchFamily="34" charset="-128"/>
              </a:rPr>
              <a:t>(</a:t>
            </a:r>
            <a:r>
              <a:rPr lang="en-GB" altLang="zh-CN" sz="1600" smtClean="0">
                <a:ea typeface="ＭＳ Ｐゴシック" pitchFamily="34" charset="-128"/>
              </a:rPr>
              <a:t>Early home care may allow the carer to acclimate to the range of demands placed upon them and can be extremely cost effective). </a:t>
            </a:r>
            <a:endParaRPr lang="en-GB" altLang="en-US" sz="1600" smtClean="0">
              <a:ea typeface="ＭＳ Ｐゴシック" pitchFamily="34" charset="-128"/>
            </a:endParaRPr>
          </a:p>
          <a:p>
            <a:pPr>
              <a:lnSpc>
                <a:spcPct val="80000"/>
              </a:lnSpc>
            </a:pPr>
            <a:r>
              <a:rPr lang="en-GB" altLang="en-US" sz="1600" b="1" smtClean="0">
                <a:solidFill>
                  <a:srgbClr val="FF0000"/>
                </a:solidFill>
                <a:ea typeface="ＭＳ Ｐゴシック" pitchFamily="34" charset="-128"/>
              </a:rPr>
              <a:t>Care planning </a:t>
            </a:r>
            <a:r>
              <a:rPr lang="en-GB" altLang="en-US" sz="1600" smtClean="0">
                <a:ea typeface="ＭＳ Ｐゴシック" pitchFamily="34" charset="-128"/>
              </a:rPr>
              <a:t>(the communication of important information)</a:t>
            </a:r>
          </a:p>
          <a:p>
            <a:pPr>
              <a:lnSpc>
                <a:spcPct val="80000"/>
              </a:lnSpc>
            </a:pPr>
            <a:r>
              <a:rPr lang="en-GB" altLang="en-US" sz="1600" b="1" smtClean="0">
                <a:solidFill>
                  <a:srgbClr val="FF0000"/>
                </a:solidFill>
                <a:ea typeface="ＭＳ Ｐゴシック" pitchFamily="34" charset="-128"/>
              </a:rPr>
              <a:t>Training </a:t>
            </a:r>
            <a:r>
              <a:rPr lang="en-GB" altLang="en-US" sz="1600" smtClean="0">
                <a:ea typeface="ＭＳ Ｐゴシック" pitchFamily="34" charset="-128"/>
              </a:rPr>
              <a:t>(One of the attributes regarded as being of most value in supporting someone with dementia)</a:t>
            </a:r>
            <a:endParaRPr lang="en-GB" altLang="en-US" sz="1600" b="1" smtClean="0">
              <a:ea typeface="ＭＳ Ｐゴシック" pitchFamily="34" charset="-128"/>
            </a:endParaRPr>
          </a:p>
          <a:p>
            <a:pPr>
              <a:lnSpc>
                <a:spcPct val="80000"/>
              </a:lnSpc>
            </a:pPr>
            <a:r>
              <a:rPr lang="en-GB" altLang="en-US" sz="1600" b="1" smtClean="0">
                <a:solidFill>
                  <a:srgbClr val="FF0000"/>
                </a:solidFill>
                <a:ea typeface="ＭＳ Ｐゴシック" pitchFamily="34" charset="-128"/>
              </a:rPr>
              <a:t>Support for staff</a:t>
            </a:r>
          </a:p>
          <a:p>
            <a:pPr>
              <a:lnSpc>
                <a:spcPct val="80000"/>
              </a:lnSpc>
            </a:pPr>
            <a:r>
              <a:rPr lang="en-GB" altLang="en-US" sz="1600" b="1" smtClean="0">
                <a:solidFill>
                  <a:srgbClr val="FF0000"/>
                </a:solidFill>
                <a:ea typeface="ＭＳ Ｐゴシック" pitchFamily="34" charset="-128"/>
              </a:rPr>
              <a:t>Flexible and responsive services </a:t>
            </a:r>
            <a:r>
              <a:rPr lang="en-GB" altLang="en-US" sz="1600" smtClean="0">
                <a:ea typeface="ＭＳ Ｐゴシック" pitchFamily="34" charset="-128"/>
              </a:rPr>
              <a:t>(</a:t>
            </a:r>
            <a:r>
              <a:rPr lang="en-GB" altLang="zh-CN" sz="1600" smtClean="0">
                <a:ea typeface="ＭＳ Ｐゴシック" pitchFamily="34" charset="-128"/>
              </a:rPr>
              <a:t>Staff are afforded the necessary time and flexibility)</a:t>
            </a:r>
            <a:endParaRPr lang="en-GB" altLang="en-US" sz="1600" b="1" smtClean="0">
              <a:ea typeface="ＭＳ Ｐゴシック" pitchFamily="34" charset="-128"/>
            </a:endParaRPr>
          </a:p>
          <a:p>
            <a:pPr>
              <a:lnSpc>
                <a:spcPct val="80000"/>
              </a:lnSpc>
            </a:pPr>
            <a:r>
              <a:rPr lang="en-GB" altLang="en-US" sz="1600" b="1" smtClean="0">
                <a:solidFill>
                  <a:srgbClr val="FF0000"/>
                </a:solidFill>
                <a:ea typeface="ＭＳ Ｐゴシック" pitchFamily="34" charset="-128"/>
              </a:rPr>
              <a:t>Organisational factors</a:t>
            </a:r>
            <a:r>
              <a:rPr lang="en-GB" altLang="en-US" sz="1600" smtClean="0">
                <a:solidFill>
                  <a:srgbClr val="FF0000"/>
                </a:solidFill>
                <a:ea typeface="ＭＳ Ｐゴシック" pitchFamily="34" charset="-128"/>
              </a:rPr>
              <a:t> </a:t>
            </a:r>
            <a:r>
              <a:rPr lang="en-GB" altLang="en-US" sz="1600" smtClean="0">
                <a:ea typeface="ＭＳ Ｐゴシック" pitchFamily="34" charset="-128"/>
              </a:rPr>
              <a:t>(culture)</a:t>
            </a:r>
          </a:p>
          <a:p>
            <a:pPr>
              <a:lnSpc>
                <a:spcPct val="80000"/>
              </a:lnSpc>
            </a:pPr>
            <a:endParaRPr lang="en-GB" sz="160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81000" y="1219200"/>
            <a:ext cx="7772400" cy="1143000"/>
          </a:xfrm>
          <a:prstGeom prst="rect">
            <a:avLst/>
          </a:prstGeom>
          <a:noFill/>
          <a:ln w="9525">
            <a:noFill/>
            <a:miter lim="800000"/>
            <a:headEnd/>
            <a:tailEnd/>
          </a:ln>
        </p:spPr>
        <p:txBody>
          <a:bodyPr/>
          <a:lstStyle>
            <a:lvl1pPr algn="l" rtl="0" eaLnBrk="0" fontAlgn="base" hangingPunct="0">
              <a:spcBef>
                <a:spcPct val="0"/>
              </a:spcBef>
              <a:spcAft>
                <a:spcPct val="0"/>
              </a:spcAft>
              <a:defRPr sz="3200">
                <a:solidFill>
                  <a:srgbClr val="006579"/>
                </a:solidFill>
                <a:latin typeface="+mj-lt"/>
                <a:ea typeface="ＭＳ Ｐゴシック" pitchFamily="-8" charset="-128"/>
                <a:cs typeface="ＭＳ Ｐゴシック" pitchFamily="-8" charset="-128"/>
              </a:defRPr>
            </a:lvl1pPr>
            <a:lvl2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2pPr>
            <a:lvl3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3pPr>
            <a:lvl4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4pPr>
            <a:lvl5pPr algn="l" rtl="0" eaLnBrk="0" fontAlgn="base" hangingPunct="0">
              <a:spcBef>
                <a:spcPct val="0"/>
              </a:spcBef>
              <a:spcAft>
                <a:spcPct val="0"/>
              </a:spcAft>
              <a:defRPr sz="3200">
                <a:solidFill>
                  <a:srgbClr val="006579"/>
                </a:solidFill>
                <a:latin typeface="Arial" pitchFamily="-8" charset="0"/>
                <a:ea typeface="ＭＳ Ｐゴシック" pitchFamily="-8" charset="-128"/>
                <a:cs typeface="ＭＳ Ｐゴシック" pitchFamily="-8" charset="-128"/>
              </a:defRPr>
            </a:lvl5pPr>
            <a:lvl6pPr marL="457200" algn="l" rtl="0" fontAlgn="base">
              <a:spcBef>
                <a:spcPct val="0"/>
              </a:spcBef>
              <a:spcAft>
                <a:spcPct val="0"/>
              </a:spcAft>
              <a:defRPr sz="3200">
                <a:solidFill>
                  <a:srgbClr val="003366"/>
                </a:solidFill>
                <a:latin typeface="Arial" pitchFamily="-8" charset="0"/>
              </a:defRPr>
            </a:lvl6pPr>
            <a:lvl7pPr marL="914400" algn="l" rtl="0" fontAlgn="base">
              <a:spcBef>
                <a:spcPct val="0"/>
              </a:spcBef>
              <a:spcAft>
                <a:spcPct val="0"/>
              </a:spcAft>
              <a:defRPr sz="3200">
                <a:solidFill>
                  <a:srgbClr val="003366"/>
                </a:solidFill>
                <a:latin typeface="Arial" pitchFamily="-8" charset="0"/>
              </a:defRPr>
            </a:lvl7pPr>
            <a:lvl8pPr marL="1371600" algn="l" rtl="0" fontAlgn="base">
              <a:spcBef>
                <a:spcPct val="0"/>
              </a:spcBef>
              <a:spcAft>
                <a:spcPct val="0"/>
              </a:spcAft>
              <a:defRPr sz="3200">
                <a:solidFill>
                  <a:srgbClr val="003366"/>
                </a:solidFill>
                <a:latin typeface="Arial" pitchFamily="-8" charset="0"/>
              </a:defRPr>
            </a:lvl8pPr>
            <a:lvl9pPr marL="1828800" algn="l" rtl="0" fontAlgn="base">
              <a:spcBef>
                <a:spcPct val="0"/>
              </a:spcBef>
              <a:spcAft>
                <a:spcPct val="0"/>
              </a:spcAft>
              <a:defRPr sz="3200">
                <a:solidFill>
                  <a:srgbClr val="003366"/>
                </a:solidFill>
                <a:latin typeface="Arial" pitchFamily="-8" charset="0"/>
              </a:defRPr>
            </a:lvl9pPr>
          </a:lstStyle>
          <a:p>
            <a:pPr>
              <a:defRPr/>
            </a:pPr>
            <a:r>
              <a:rPr lang="en-GB" b="1" kern="0" baseline="0" dirty="0" smtClean="0">
                <a:ea typeface="ＭＳ Ｐゴシック" pitchFamily="34" charset="-128"/>
              </a:rPr>
              <a:t>Characteristics of good care (‘Not just a number’ CQC, 2013</a:t>
            </a:r>
          </a:p>
        </p:txBody>
      </p:sp>
      <p:sp>
        <p:nvSpPr>
          <p:cNvPr id="7" name="Rectangle 3"/>
          <p:cNvSpPr txBox="1">
            <a:spLocks noChangeArrowheads="1"/>
          </p:cNvSpPr>
          <p:nvPr/>
        </p:nvSpPr>
        <p:spPr bwMode="auto">
          <a:xfrm>
            <a:off x="381000" y="2520950"/>
            <a:ext cx="8529638" cy="3959225"/>
          </a:xfrm>
          <a:prstGeom prst="rect">
            <a:avLst/>
          </a:prstGeom>
          <a:noFill/>
          <a:ln w="9525">
            <a:noFill/>
            <a:miter lim="800000"/>
            <a:headEnd/>
            <a:tailEnd/>
          </a:ln>
        </p:spPr>
        <p:txBody>
          <a:bodyPr/>
          <a:lstStyle>
            <a:lvl1pPr marL="342900" indent="-342900" algn="l" rtl="0" eaLnBrk="0" fontAlgn="base" hangingPunct="0">
              <a:spcBef>
                <a:spcPct val="20000"/>
              </a:spcBef>
              <a:spcAft>
                <a:spcPct val="0"/>
              </a:spcAft>
              <a:buClr>
                <a:srgbClr val="032553"/>
              </a:buClr>
              <a:buChar char="•"/>
              <a:defRPr sz="2600">
                <a:solidFill>
                  <a:srgbClr val="4D3A31"/>
                </a:solidFill>
                <a:latin typeface="+mn-lt"/>
                <a:ea typeface="ＭＳ Ｐゴシック" pitchFamily="-8" charset="-128"/>
                <a:cs typeface="ＭＳ Ｐゴシック" pitchFamily="-8" charset="-128"/>
              </a:defRPr>
            </a:lvl1pPr>
            <a:lvl2pPr marL="742950" indent="-285750" algn="l" rtl="0" eaLnBrk="0" fontAlgn="base" hangingPunct="0">
              <a:spcBef>
                <a:spcPct val="20000"/>
              </a:spcBef>
              <a:spcAft>
                <a:spcPct val="0"/>
              </a:spcAft>
              <a:buChar char="–"/>
              <a:defRPr sz="2400">
                <a:solidFill>
                  <a:srgbClr val="4D3A31"/>
                </a:solidFill>
                <a:latin typeface="+mn-lt"/>
                <a:ea typeface="ＭＳ Ｐゴシック" pitchFamily="-8" charset="-128"/>
              </a:defRPr>
            </a:lvl2pPr>
            <a:lvl3pPr marL="1143000" indent="-228600" algn="l" rtl="0" eaLnBrk="0" fontAlgn="base" hangingPunct="0">
              <a:spcBef>
                <a:spcPct val="20000"/>
              </a:spcBef>
              <a:spcAft>
                <a:spcPct val="0"/>
              </a:spcAft>
              <a:buChar char="•"/>
              <a:defRPr sz="2200">
                <a:solidFill>
                  <a:srgbClr val="4D3A31"/>
                </a:solidFill>
                <a:latin typeface="+mn-lt"/>
                <a:ea typeface="ＭＳ Ｐゴシック" pitchFamily="-8" charset="-128"/>
              </a:defRPr>
            </a:lvl3pPr>
            <a:lvl4pPr marL="15621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4pPr>
            <a:lvl5pPr marL="1981200" indent="-228600" algn="l" rtl="0" eaLnBrk="0" fontAlgn="base" hangingPunct="0">
              <a:spcBef>
                <a:spcPct val="20000"/>
              </a:spcBef>
              <a:spcAft>
                <a:spcPct val="0"/>
              </a:spcAft>
              <a:buChar char="»"/>
              <a:defRPr sz="2000">
                <a:solidFill>
                  <a:srgbClr val="4D3A31"/>
                </a:solidFill>
                <a:latin typeface="+mn-lt"/>
                <a:ea typeface="ＭＳ Ｐゴシック" pitchFamily="-8" charset="-128"/>
              </a:defRPr>
            </a:lvl5pPr>
            <a:lvl6pPr marL="2438400" indent="-228600" algn="l" rtl="0" fontAlgn="base">
              <a:spcBef>
                <a:spcPct val="20000"/>
              </a:spcBef>
              <a:spcAft>
                <a:spcPct val="0"/>
              </a:spcAft>
              <a:buChar char="»"/>
              <a:defRPr sz="2000">
                <a:solidFill>
                  <a:srgbClr val="4D3A31"/>
                </a:solidFill>
                <a:latin typeface="+mn-lt"/>
                <a:ea typeface="ＭＳ Ｐゴシック" pitchFamily="-8" charset="-128"/>
              </a:defRPr>
            </a:lvl6pPr>
            <a:lvl7pPr marL="2895600" indent="-228600" algn="l" rtl="0" fontAlgn="base">
              <a:spcBef>
                <a:spcPct val="20000"/>
              </a:spcBef>
              <a:spcAft>
                <a:spcPct val="0"/>
              </a:spcAft>
              <a:buChar char="»"/>
              <a:defRPr sz="2000">
                <a:solidFill>
                  <a:srgbClr val="4D3A31"/>
                </a:solidFill>
                <a:latin typeface="+mn-lt"/>
                <a:ea typeface="ＭＳ Ｐゴシック" pitchFamily="-8" charset="-128"/>
              </a:defRPr>
            </a:lvl7pPr>
            <a:lvl8pPr marL="3352800" indent="-228600" algn="l" rtl="0" fontAlgn="base">
              <a:spcBef>
                <a:spcPct val="20000"/>
              </a:spcBef>
              <a:spcAft>
                <a:spcPct val="0"/>
              </a:spcAft>
              <a:buChar char="»"/>
              <a:defRPr sz="2000">
                <a:solidFill>
                  <a:srgbClr val="4D3A31"/>
                </a:solidFill>
                <a:latin typeface="+mn-lt"/>
                <a:ea typeface="ＭＳ Ｐゴシック" pitchFamily="-8" charset="-128"/>
              </a:defRPr>
            </a:lvl8pPr>
            <a:lvl9pPr marL="3810000" indent="-228600" algn="l" rtl="0" fontAlgn="base">
              <a:spcBef>
                <a:spcPct val="20000"/>
              </a:spcBef>
              <a:spcAft>
                <a:spcPct val="0"/>
              </a:spcAft>
              <a:buChar char="»"/>
              <a:defRPr sz="2000">
                <a:solidFill>
                  <a:srgbClr val="4D3A31"/>
                </a:solidFill>
                <a:latin typeface="+mn-lt"/>
                <a:ea typeface="ＭＳ Ｐゴシック" pitchFamily="-8" charset="-128"/>
              </a:defRPr>
            </a:lvl9pPr>
          </a:lstStyle>
          <a:p>
            <a:pPr>
              <a:lnSpc>
                <a:spcPct val="90000"/>
              </a:lnSpc>
              <a:defRPr/>
            </a:pPr>
            <a:r>
              <a:rPr lang="en-GB" altLang="en-US" sz="2000" kern="0" baseline="0" dirty="0" smtClean="0">
                <a:solidFill>
                  <a:srgbClr val="FF0000"/>
                </a:solidFill>
                <a:ea typeface="ＭＳ Ｐゴシック" pitchFamily="34" charset="-128"/>
              </a:rPr>
              <a:t>Providers and commissioners manage  identified issues together</a:t>
            </a:r>
          </a:p>
          <a:p>
            <a:pPr>
              <a:lnSpc>
                <a:spcPct val="90000"/>
              </a:lnSpc>
              <a:defRPr/>
            </a:pPr>
            <a:r>
              <a:rPr lang="en-GB" altLang="en-US" sz="2000" kern="0" baseline="0" dirty="0" smtClean="0">
                <a:solidFill>
                  <a:srgbClr val="FF0000"/>
                </a:solidFill>
                <a:ea typeface="ＭＳ Ｐゴシック" pitchFamily="34" charset="-128"/>
              </a:rPr>
              <a:t>Relatives and carers are routinely involved in decisions about care</a:t>
            </a:r>
          </a:p>
          <a:p>
            <a:pPr>
              <a:lnSpc>
                <a:spcPct val="90000"/>
              </a:lnSpc>
              <a:defRPr/>
            </a:pPr>
            <a:r>
              <a:rPr lang="en-GB" altLang="en-US" sz="2000" kern="0" baseline="0" dirty="0" smtClean="0">
                <a:solidFill>
                  <a:srgbClr val="FF0000"/>
                </a:solidFill>
                <a:ea typeface="ＭＳ Ｐゴシック" pitchFamily="34" charset="-128"/>
              </a:rPr>
              <a:t>Care plans are kept up to date, reviewed and adjusted in response to changing needs and preferences</a:t>
            </a:r>
          </a:p>
          <a:p>
            <a:pPr>
              <a:lnSpc>
                <a:spcPct val="90000"/>
              </a:lnSpc>
              <a:defRPr/>
            </a:pPr>
            <a:r>
              <a:rPr lang="en-GB" altLang="en-US" sz="2000" kern="0" baseline="0" dirty="0" smtClean="0">
                <a:solidFill>
                  <a:srgbClr val="FF0000"/>
                </a:solidFill>
                <a:ea typeface="ＭＳ Ｐゴシック" pitchFamily="34" charset="-128"/>
              </a:rPr>
              <a:t>There is continuity of care workers</a:t>
            </a:r>
          </a:p>
          <a:p>
            <a:pPr>
              <a:lnSpc>
                <a:spcPct val="90000"/>
              </a:lnSpc>
              <a:defRPr/>
            </a:pPr>
            <a:r>
              <a:rPr lang="en-GB" altLang="en-US" sz="2000" kern="0" baseline="0" dirty="0" smtClean="0">
                <a:solidFill>
                  <a:srgbClr val="FF0000"/>
                </a:solidFill>
                <a:ea typeface="ＭＳ Ｐゴシック" pitchFamily="34" charset="-128"/>
              </a:rPr>
              <a:t>Staff have a good understanding of dementia and are not asked to undertake tasks unless they have the necessary knowledge and skills</a:t>
            </a:r>
            <a:r>
              <a:rPr lang="en-GB" altLang="en-US" sz="2000" kern="0" baseline="0" dirty="0" smtClean="0">
                <a:ea typeface="ＭＳ Ｐゴシック" pitchFamily="34" charset="-128"/>
              </a:rPr>
              <a:t>.</a:t>
            </a:r>
          </a:p>
          <a:p>
            <a:pPr>
              <a:lnSpc>
                <a:spcPct val="90000"/>
              </a:lnSpc>
              <a:defRPr/>
            </a:pPr>
            <a:r>
              <a:rPr lang="en-GB" altLang="en-US" sz="2000" kern="0" baseline="0" dirty="0" smtClean="0">
                <a:solidFill>
                  <a:srgbClr val="FF0000"/>
                </a:solidFill>
                <a:ea typeface="ＭＳ Ｐゴシック" pitchFamily="34" charset="-128"/>
              </a:rPr>
              <a:t>There are regular staff and team meetings, and regular information and updates for staff</a:t>
            </a:r>
          </a:p>
          <a:p>
            <a:pPr>
              <a:lnSpc>
                <a:spcPct val="90000"/>
              </a:lnSpc>
              <a:defRPr/>
            </a:pPr>
            <a:r>
              <a:rPr lang="en-GB" altLang="en-US" sz="2000" kern="0" baseline="0" dirty="0" smtClean="0">
                <a:ea typeface="ＭＳ Ｐゴシック" pitchFamily="34" charset="-128"/>
              </a:rPr>
              <a:t>Managers carry out systematic quality checking. They capture feedback from staff and use it to improve services, survey results are acted on and inform improvements</a:t>
            </a:r>
          </a:p>
          <a:p>
            <a:pPr>
              <a:lnSpc>
                <a:spcPct val="90000"/>
              </a:lnSpc>
              <a:defRPr/>
            </a:pPr>
            <a:endParaRPr lang="en-GB" sz="2000" kern="0" baseline="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GB" b="1" smtClean="0">
                <a:ea typeface="ＭＳ Ｐゴシック" pitchFamily="34" charset="-128"/>
              </a:rPr>
              <a:t>Partnership working / Integrated care – is about working together?</a:t>
            </a:r>
          </a:p>
        </p:txBody>
      </p:sp>
      <p:sp>
        <p:nvSpPr>
          <p:cNvPr id="15362" name="Rectangle 3"/>
          <p:cNvSpPr>
            <a:spLocks noGrp="1" noChangeArrowheads="1"/>
          </p:cNvSpPr>
          <p:nvPr>
            <p:ph type="body" idx="1"/>
          </p:nvPr>
        </p:nvSpPr>
        <p:spPr>
          <a:xfrm>
            <a:off x="284163" y="2532063"/>
            <a:ext cx="8566150" cy="4037012"/>
          </a:xfrm>
        </p:spPr>
        <p:txBody>
          <a:bodyPr/>
          <a:lstStyle/>
          <a:p>
            <a:pPr>
              <a:lnSpc>
                <a:spcPct val="80000"/>
              </a:lnSpc>
            </a:pPr>
            <a:r>
              <a:rPr lang="en-US" sz="1600" smtClean="0">
                <a:solidFill>
                  <a:schemeClr val="tx1"/>
                </a:solidFill>
                <a:ea typeface="ＭＳ Ｐゴシック" pitchFamily="34" charset="-128"/>
              </a:rPr>
              <a:t>“We need to move beyond arguing for integration to making it happen, whilst exploring the barriers” (NHS Future Forum)</a:t>
            </a:r>
          </a:p>
          <a:p>
            <a:pPr>
              <a:lnSpc>
                <a:spcPct val="80000"/>
              </a:lnSpc>
            </a:pPr>
            <a:endParaRPr lang="en-US" sz="1600" smtClean="0">
              <a:solidFill>
                <a:schemeClr val="tx1"/>
              </a:solidFill>
              <a:ea typeface="ＭＳ Ｐゴシック" pitchFamily="34" charset="-128"/>
            </a:endParaRPr>
          </a:p>
          <a:p>
            <a:pPr>
              <a:lnSpc>
                <a:spcPct val="80000"/>
              </a:lnSpc>
            </a:pPr>
            <a:r>
              <a:rPr lang="en-US" sz="1600" smtClean="0">
                <a:solidFill>
                  <a:schemeClr val="tx1"/>
                </a:solidFill>
                <a:ea typeface="ＭＳ Ｐゴシック" pitchFamily="34" charset="-128"/>
              </a:rPr>
              <a:t>“Numerous reports and commissions have highlighted the lack of dignity and compassion afforded to many (often elderly) frail patients in need of multiple services, and a lack of co-ordination of care is typically a feature of such analyses” (</a:t>
            </a:r>
            <a:r>
              <a:rPr lang="en-US" sz="1600" smtClean="0">
                <a:solidFill>
                  <a:schemeClr val="tx1"/>
                </a:solidFill>
                <a:ea typeface="ＭＳ Ｐゴシック" pitchFamily="34" charset="-128"/>
                <a:hlinkClick r:id="rId3"/>
              </a:rPr>
              <a:t>www.nuffieldtrust.org.uk</a:t>
            </a:r>
            <a:r>
              <a:rPr lang="en-US" sz="1600" smtClean="0">
                <a:solidFill>
                  <a:schemeClr val="tx1"/>
                </a:solidFill>
                <a:ea typeface="ＭＳ Ｐゴシック" pitchFamily="34" charset="-128"/>
              </a:rPr>
              <a:t>)</a:t>
            </a:r>
          </a:p>
          <a:p>
            <a:pPr>
              <a:lnSpc>
                <a:spcPct val="80000"/>
              </a:lnSpc>
            </a:pPr>
            <a:endParaRPr lang="en-US" sz="1600" smtClean="0">
              <a:solidFill>
                <a:schemeClr val="tx1"/>
              </a:solidFill>
              <a:ea typeface="ＭＳ Ｐゴシック" pitchFamily="34" charset="-128"/>
            </a:endParaRPr>
          </a:p>
          <a:p>
            <a:pPr>
              <a:lnSpc>
                <a:spcPct val="80000"/>
              </a:lnSpc>
            </a:pPr>
            <a:r>
              <a:rPr lang="en-US" sz="1600" smtClean="0">
                <a:solidFill>
                  <a:schemeClr val="tx1"/>
                </a:solidFill>
                <a:ea typeface="ＭＳ Ｐゴシック" pitchFamily="34" charset="-128"/>
              </a:rPr>
              <a:t>“The lack of joined-up care is the biggest frustration for patients, service users and carers. Conversely, achieving integrated care would be the biggest contribution the health and care services could make to improving quality and safety” (</a:t>
            </a:r>
            <a:r>
              <a:rPr lang="en-US" sz="1600" smtClean="0">
                <a:solidFill>
                  <a:schemeClr val="tx1"/>
                </a:solidFill>
                <a:ea typeface="ＭＳ Ｐゴシック" pitchFamily="34" charset="-128"/>
                <a:hlinkClick r:id="rId4"/>
              </a:rPr>
              <a:t>www.nationalvoices.org.uk</a:t>
            </a:r>
            <a:r>
              <a:rPr lang="en-US" sz="1600" smtClean="0">
                <a:solidFill>
                  <a:schemeClr val="tx1"/>
                </a:solidFill>
                <a:ea typeface="ＭＳ Ｐゴシック" pitchFamily="34" charset="-128"/>
              </a:rPr>
              <a:t>)</a:t>
            </a:r>
          </a:p>
          <a:p>
            <a:pPr>
              <a:lnSpc>
                <a:spcPct val="80000"/>
              </a:lnSpc>
            </a:pPr>
            <a:endParaRPr lang="en-US" sz="1600" smtClean="0">
              <a:solidFill>
                <a:schemeClr val="tx1"/>
              </a:solidFill>
              <a:ea typeface="ＭＳ Ｐゴシック" pitchFamily="34" charset="-128"/>
            </a:endParaRPr>
          </a:p>
          <a:p>
            <a:pPr>
              <a:lnSpc>
                <a:spcPct val="80000"/>
              </a:lnSpc>
            </a:pPr>
            <a:r>
              <a:rPr lang="en-US" sz="1600" smtClean="0">
                <a:solidFill>
                  <a:schemeClr val="tx1"/>
                </a:solidFill>
                <a:ea typeface="ＭＳ Ｐゴシック" pitchFamily="34" charset="-128"/>
              </a:rPr>
              <a:t>The needs of service users have not always been central to the planning of services. Person-centred planning is now at the heart of the Government’s strategy for people who use health and social care services (Department of Health, 2005 and 2006)</a:t>
            </a:r>
          </a:p>
          <a:p>
            <a:pPr>
              <a:lnSpc>
                <a:spcPct val="80000"/>
              </a:lnSpc>
            </a:pPr>
            <a:endParaRPr lang="en-US" sz="1600" smtClean="0">
              <a:solidFill>
                <a:schemeClr val="tx1"/>
              </a:solidFill>
              <a:ea typeface="ＭＳ Ｐゴシック" pitchFamily="34" charset="-128"/>
            </a:endParaRPr>
          </a:p>
          <a:p>
            <a:pPr>
              <a:lnSpc>
                <a:spcPct val="80000"/>
              </a:lnSpc>
            </a:pPr>
            <a:endParaRPr lang="en-US" sz="1600" smtClean="0">
              <a:solidFill>
                <a:schemeClr val="tx1"/>
              </a:solidFill>
              <a:ea typeface="ＭＳ Ｐゴシック" pitchFamily="34" charset="-128"/>
            </a:endParaRPr>
          </a:p>
          <a:p>
            <a:pPr>
              <a:lnSpc>
                <a:spcPct val="80000"/>
              </a:lnSpc>
            </a:pPr>
            <a:endParaRPr lang="en-GB" sz="1600"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1219200"/>
            <a:ext cx="7772400" cy="893763"/>
          </a:xfrm>
        </p:spPr>
        <p:txBody>
          <a:bodyPr/>
          <a:lstStyle/>
          <a:p>
            <a:r>
              <a:rPr lang="en-GB" b="1" smtClean="0">
                <a:ea typeface="ＭＳ Ｐゴシック" pitchFamily="34" charset="-128"/>
              </a:rPr>
              <a:t>Feedback from previous conferences:</a:t>
            </a:r>
          </a:p>
        </p:txBody>
      </p:sp>
      <p:sp>
        <p:nvSpPr>
          <p:cNvPr id="17410" name="Content Placeholder 2"/>
          <p:cNvSpPr>
            <a:spLocks noGrp="1"/>
          </p:cNvSpPr>
          <p:nvPr>
            <p:ph idx="1"/>
          </p:nvPr>
        </p:nvSpPr>
        <p:spPr>
          <a:xfrm>
            <a:off x="381000" y="2362200"/>
            <a:ext cx="7772400" cy="3381375"/>
          </a:xfrm>
        </p:spPr>
        <p:txBody>
          <a:bodyPr/>
          <a:lstStyle/>
          <a:p>
            <a:r>
              <a:rPr lang="en-GB" sz="1600" smtClean="0">
                <a:ea typeface="ＭＳ Ｐゴシック" pitchFamily="34" charset="-128"/>
              </a:rPr>
              <a:t>“Live care plan” (Pregnant red book) ask for advice  (</a:t>
            </a:r>
            <a:r>
              <a:rPr lang="en-GB" sz="1600" i="1" smtClean="0">
                <a:ea typeface="ＭＳ Ｐゴシック" pitchFamily="34" charset="-128"/>
              </a:rPr>
              <a:t>cf. Tom Dening’s analogy to a passport to support</a:t>
            </a:r>
            <a:r>
              <a:rPr lang="en-GB" sz="1600" smtClean="0">
                <a:ea typeface="ＭＳ Ｐゴシック" pitchFamily="34" charset="-128"/>
              </a:rPr>
              <a:t>) </a:t>
            </a:r>
          </a:p>
          <a:p>
            <a:r>
              <a:rPr lang="en-GB" sz="1600" smtClean="0">
                <a:ea typeface="ＭＳ Ｐゴシック" pitchFamily="34" charset="-128"/>
              </a:rPr>
              <a:t>Communication: Passing on information / effective handover </a:t>
            </a:r>
          </a:p>
          <a:p>
            <a:r>
              <a:rPr lang="en-GB" sz="1600" smtClean="0">
                <a:ea typeface="ＭＳ Ｐゴシック" pitchFamily="34" charset="-128"/>
              </a:rPr>
              <a:t>Communication – timing of visit </a:t>
            </a:r>
          </a:p>
          <a:p>
            <a:r>
              <a:rPr lang="en-GB" sz="1600" smtClean="0">
                <a:ea typeface="ＭＳ Ｐゴシック" pitchFamily="34" charset="-128"/>
              </a:rPr>
              <a:t>Provide more information (the full care plan) on admission and discharge for everyone to follow the same one, written by the person. </a:t>
            </a:r>
          </a:p>
          <a:p>
            <a:r>
              <a:rPr lang="en-GB" sz="1600" smtClean="0">
                <a:ea typeface="ＭＳ Ｐゴシック" pitchFamily="34" charset="-128"/>
              </a:rPr>
              <a:t>Shared assessments and records / Homecare providers sharing information </a:t>
            </a:r>
          </a:p>
          <a:p>
            <a:r>
              <a:rPr lang="en-GB" sz="1600" smtClean="0">
                <a:ea typeface="ＭＳ Ｐゴシック" pitchFamily="34" charset="-128"/>
              </a:rPr>
              <a:t>Homecare can assist with discharge transition, ensuring settled, transport, meds and information </a:t>
            </a:r>
          </a:p>
          <a:p>
            <a:r>
              <a:rPr lang="en-GB" sz="1600" smtClean="0">
                <a:ea typeface="ＭＳ Ｐゴシック" pitchFamily="34" charset="-128"/>
              </a:rPr>
              <a:t>Better communication / Sharing of information and knowing what is available </a:t>
            </a:r>
          </a:p>
          <a:p>
            <a:r>
              <a:rPr lang="en-GB" sz="1600" smtClean="0">
                <a:ea typeface="ＭＳ Ｐゴシック" pitchFamily="34" charset="-128"/>
              </a:rPr>
              <a:t>IT systems</a:t>
            </a:r>
          </a:p>
          <a:p>
            <a:endParaRPr lang="en-GB" smtClean="0">
              <a:ea typeface="ＭＳ Ｐゴシック" pitchFamily="34" charset="-128"/>
            </a:endParaRPr>
          </a:p>
        </p:txBody>
      </p:sp>
      <p:sp>
        <p:nvSpPr>
          <p:cNvPr id="4" name="Date Placeholder 3"/>
          <p:cNvSpPr>
            <a:spLocks noGrp="1"/>
          </p:cNvSpPr>
          <p:nvPr>
            <p:ph type="dt" sz="quarter" idx="10"/>
          </p:nvPr>
        </p:nvSpPr>
        <p:spPr/>
        <p:txBody>
          <a:bodyPr/>
          <a:lstStyle/>
          <a:p>
            <a:pPr>
              <a:defRPr/>
            </a:pPr>
            <a:fld id="{C151D8B6-4882-484D-A8E0-1B307C42FAB0}" type="datetime1">
              <a:rPr lang="en-US" smtClean="0"/>
              <a:pPr>
                <a:defRPr/>
              </a:pPr>
              <a:t>12/3/2013</a:t>
            </a:fld>
            <a:endParaRPr lang="en-US" sz="900"/>
          </a:p>
        </p:txBody>
      </p:sp>
      <p:sp>
        <p:nvSpPr>
          <p:cNvPr id="6" name="Slide Number Placeholder 5"/>
          <p:cNvSpPr>
            <a:spLocks noGrp="1"/>
          </p:cNvSpPr>
          <p:nvPr>
            <p:ph type="sldNum" sz="quarter" idx="12"/>
          </p:nvPr>
        </p:nvSpPr>
        <p:spPr/>
        <p:txBody>
          <a:bodyPr/>
          <a:lstStyle/>
          <a:p>
            <a:pPr>
              <a:defRPr/>
            </a:pPr>
            <a:fld id="{D90BCBB5-6C16-4AE9-9A8B-BE9420110D38}"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2106613"/>
          <a:ext cx="7772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en-GB" sz="2800" b="1" smtClean="0">
                <a:ea typeface="ＭＳ Ｐゴシック" pitchFamily="34" charset="-128"/>
              </a:rPr>
              <a:t>We all talk about ‘person-centred care’ but what does it mean?</a:t>
            </a:r>
            <a:r>
              <a:rPr lang="en-GB" sz="2800" b="1" smtClean="0">
                <a:solidFill>
                  <a:schemeClr val="tx1"/>
                </a:solidFill>
                <a:ea typeface="ＭＳ Ｐゴシック" pitchFamily="34" charset="-128"/>
              </a:rPr>
              <a:t/>
            </a:r>
            <a:br>
              <a:rPr lang="en-GB" sz="2800" b="1" smtClean="0">
                <a:solidFill>
                  <a:schemeClr val="tx1"/>
                </a:solidFill>
                <a:ea typeface="ＭＳ Ｐゴシック" pitchFamily="34" charset="-128"/>
              </a:rPr>
            </a:br>
            <a:endParaRPr lang="en-GB" sz="2800" b="1" smtClean="0">
              <a:solidFill>
                <a:schemeClr val="tx1"/>
              </a:solidFill>
              <a:ea typeface="ＭＳ Ｐゴシック" pitchFamily="34" charset="-128"/>
            </a:endParaRPr>
          </a:p>
        </p:txBody>
      </p:sp>
      <p:sp>
        <p:nvSpPr>
          <p:cNvPr id="34818" name="Rectangle 3"/>
          <p:cNvSpPr>
            <a:spLocks noGrp="1" noChangeArrowheads="1"/>
          </p:cNvSpPr>
          <p:nvPr>
            <p:ph type="body" idx="1"/>
          </p:nvPr>
        </p:nvSpPr>
        <p:spPr>
          <a:xfrm>
            <a:off x="381000" y="2362200"/>
            <a:ext cx="8424863" cy="3821113"/>
          </a:xfrm>
        </p:spPr>
        <p:txBody>
          <a:bodyPr/>
          <a:lstStyle/>
          <a:p>
            <a:pPr>
              <a:lnSpc>
                <a:spcPct val="80000"/>
              </a:lnSpc>
            </a:pPr>
            <a:r>
              <a:rPr lang="en-GB" sz="2200" smtClean="0">
                <a:solidFill>
                  <a:schemeClr val="tx1"/>
                </a:solidFill>
                <a:ea typeface="ＭＳ Ｐゴシック" pitchFamily="34" charset="-128"/>
              </a:rPr>
              <a:t>“The term person-centred care has become all-pervasive on the UK dementia care scene. It has been suggested that it has become synonymous with good quality care. It seems that any new approach in dementia care has to claim to be pc (person-centred)…………..although what lies behind the rhetoric in terms of practice may be questionable” (Dawn Brooker)</a:t>
            </a:r>
          </a:p>
          <a:p>
            <a:pPr>
              <a:lnSpc>
                <a:spcPct val="80000"/>
              </a:lnSpc>
            </a:pPr>
            <a:endParaRPr lang="en-GB" sz="2200" smtClean="0">
              <a:solidFill>
                <a:schemeClr val="tx1"/>
              </a:solidFill>
              <a:ea typeface="ＭＳ Ｐゴシック" pitchFamily="34" charset="-128"/>
            </a:endParaRPr>
          </a:p>
          <a:p>
            <a:pPr>
              <a:lnSpc>
                <a:spcPct val="80000"/>
              </a:lnSpc>
            </a:pPr>
            <a:endParaRPr lang="en-GB" sz="2200" smtClean="0">
              <a:solidFill>
                <a:schemeClr val="tx1"/>
              </a:solidFill>
              <a:ea typeface="ＭＳ Ｐゴシック" pitchFamily="34" charset="-128"/>
            </a:endParaRPr>
          </a:p>
          <a:p>
            <a:pPr>
              <a:lnSpc>
                <a:spcPct val="80000"/>
              </a:lnSpc>
            </a:pPr>
            <a:r>
              <a:rPr lang="en-GB" sz="2200" smtClean="0">
                <a:solidFill>
                  <a:schemeClr val="tx1"/>
                </a:solidFill>
                <a:ea typeface="ＭＳ Ｐゴシック" pitchFamily="34" charset="-128"/>
              </a:rPr>
              <a:t>The World Health Organization’s (1978: 1) definition of health, provides a good starting point as it includes a whole-person or holistic approach to care: ‘</a:t>
            </a:r>
            <a:r>
              <a:rPr lang="en-GB" sz="2200" b="1" smtClean="0">
                <a:solidFill>
                  <a:schemeClr val="tx1"/>
                </a:solidFill>
                <a:ea typeface="ＭＳ Ｐゴシック" pitchFamily="34" charset="-128"/>
              </a:rPr>
              <a:t>a state of complete physical, mental</a:t>
            </a:r>
            <a:r>
              <a:rPr lang="en-GB" sz="2200" b="1" i="1" smtClean="0">
                <a:solidFill>
                  <a:schemeClr val="tx1"/>
                </a:solidFill>
                <a:ea typeface="ＭＳ Ｐゴシック" pitchFamily="34" charset="-128"/>
              </a:rPr>
              <a:t> </a:t>
            </a:r>
            <a:r>
              <a:rPr lang="en-GB" sz="2200" b="1" smtClean="0">
                <a:solidFill>
                  <a:schemeClr val="tx1"/>
                </a:solidFill>
                <a:ea typeface="ＭＳ Ｐゴシック" pitchFamily="34" charset="-128"/>
              </a:rPr>
              <a:t>and social well-being and not merely the absence of disease or infirmity</a:t>
            </a:r>
            <a:r>
              <a:rPr lang="en-GB" sz="2200" smtClean="0">
                <a:solidFill>
                  <a:schemeClr val="tx1"/>
                </a:solidFill>
                <a:ea typeface="ＭＳ Ｐゴシック" pitchFamily="34" charset="-128"/>
              </a:rPr>
              <a:t>’.</a:t>
            </a:r>
          </a:p>
          <a:p>
            <a:pPr>
              <a:lnSpc>
                <a:spcPct val="80000"/>
              </a:lnSpc>
              <a:buFontTx/>
              <a:buNone/>
            </a:pPr>
            <a:endParaRPr lang="en-GB" sz="2200" smtClean="0">
              <a:solidFill>
                <a:schemeClr val="tx1"/>
              </a:solidFill>
              <a:ea typeface="ＭＳ Ｐゴシック" pitchFamily="34" charset="-128"/>
            </a:endParaRPr>
          </a:p>
          <a:p>
            <a:pPr>
              <a:lnSpc>
                <a:spcPct val="80000"/>
              </a:lnSpc>
            </a:pPr>
            <a:endParaRPr lang="en-GB" sz="220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type="body" idx="1"/>
          </p:nvPr>
        </p:nvSpPr>
        <p:spPr>
          <a:xfrm>
            <a:off x="407988" y="2611438"/>
            <a:ext cx="8347075" cy="3665537"/>
          </a:xfrm>
        </p:spPr>
        <p:txBody>
          <a:bodyPr/>
          <a:lstStyle/>
          <a:p>
            <a:r>
              <a:rPr lang="en-GB" smtClean="0">
                <a:solidFill>
                  <a:schemeClr val="tx1"/>
                </a:solidFill>
                <a:ea typeface="ＭＳ Ｐゴシック" pitchFamily="34" charset="-128"/>
              </a:rPr>
              <a:t>Assisting people to maintain their individuality is important in person-centred care </a:t>
            </a:r>
            <a:r>
              <a:rPr lang="en-GB" sz="2400" smtClean="0">
                <a:solidFill>
                  <a:schemeClr val="tx1"/>
                </a:solidFill>
                <a:ea typeface="ＭＳ Ｐゴシック" pitchFamily="34" charset="-128"/>
              </a:rPr>
              <a:t>(Ericson </a:t>
            </a:r>
            <a:r>
              <a:rPr lang="en-GB" sz="2400" i="1" smtClean="0">
                <a:solidFill>
                  <a:schemeClr val="tx1"/>
                </a:solidFill>
                <a:ea typeface="ＭＳ Ｐゴシック" pitchFamily="34" charset="-128"/>
              </a:rPr>
              <a:t>et al,</a:t>
            </a:r>
            <a:r>
              <a:rPr lang="en-GB" sz="2400" smtClean="0">
                <a:solidFill>
                  <a:schemeClr val="tx1"/>
                </a:solidFill>
                <a:ea typeface="ＭＳ Ｐゴシック" pitchFamily="34" charset="-128"/>
              </a:rPr>
              <a:t> 2001)</a:t>
            </a:r>
            <a:r>
              <a:rPr lang="en-GB" smtClean="0">
                <a:solidFill>
                  <a:schemeClr val="tx1"/>
                </a:solidFill>
                <a:ea typeface="ＭＳ Ｐゴシック" pitchFamily="34" charset="-128"/>
              </a:rPr>
              <a:t> </a:t>
            </a:r>
          </a:p>
          <a:p>
            <a:pPr>
              <a:buFontTx/>
              <a:buNone/>
            </a:pPr>
            <a:endParaRPr lang="en-GB" smtClean="0">
              <a:solidFill>
                <a:schemeClr val="tx1"/>
              </a:solidFill>
              <a:ea typeface="ＭＳ Ｐゴシック" pitchFamily="34" charset="-128"/>
            </a:endParaRPr>
          </a:p>
          <a:p>
            <a:r>
              <a:rPr lang="en-GB" smtClean="0">
                <a:solidFill>
                  <a:schemeClr val="tx1"/>
                </a:solidFill>
                <a:ea typeface="ＭＳ Ｐゴシック" pitchFamily="34" charset="-128"/>
              </a:rPr>
              <a:t>This involves </a:t>
            </a:r>
            <a:r>
              <a:rPr lang="en-GB" b="1" smtClean="0">
                <a:solidFill>
                  <a:schemeClr val="tx1"/>
                </a:solidFill>
                <a:ea typeface="ＭＳ Ｐゴシック" pitchFamily="34" charset="-128"/>
              </a:rPr>
              <a:t>an awareness of the individual’s life before dementia</a:t>
            </a:r>
            <a:r>
              <a:rPr lang="en-GB" smtClean="0">
                <a:solidFill>
                  <a:schemeClr val="tx1"/>
                </a:solidFill>
                <a:ea typeface="ＭＳ Ｐゴシック" pitchFamily="34" charset="-128"/>
              </a:rPr>
              <a:t>, so as to be able to understand the individual in his or her own biographical context </a:t>
            </a:r>
            <a:r>
              <a:rPr lang="en-GB" sz="2400" smtClean="0">
                <a:solidFill>
                  <a:schemeClr val="tx1"/>
                </a:solidFill>
                <a:ea typeface="ＭＳ Ｐゴシック" pitchFamily="34" charset="-128"/>
              </a:rPr>
              <a:t>(Stokes, 1997)</a:t>
            </a:r>
            <a:r>
              <a:rPr lang="en-GB" smtClean="0">
                <a:solidFill>
                  <a:schemeClr val="tx1"/>
                </a:solidFill>
                <a:ea typeface="ＭＳ Ｐゴシック" pitchFamily="34" charset="-128"/>
              </a:rPr>
              <a:t> </a:t>
            </a:r>
          </a:p>
        </p:txBody>
      </p:sp>
      <p:sp>
        <p:nvSpPr>
          <p:cNvPr id="36866" name="Title 1"/>
          <p:cNvSpPr>
            <a:spLocks noGrp="1"/>
          </p:cNvSpPr>
          <p:nvPr>
            <p:ph type="title"/>
          </p:nvPr>
        </p:nvSpPr>
        <p:spPr/>
        <p:txBody>
          <a:bodyPr/>
          <a:lstStyle/>
          <a:p>
            <a:r>
              <a:rPr lang="en-GB" b="1" smtClean="0">
                <a:ea typeface="ＭＳ Ｐゴシック" pitchFamily="34" charset="-128"/>
              </a:rPr>
              <a:t>We all talk about ‘person-centred care’ but what does it mean(2)?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GB" smtClean="0">
                <a:ea typeface="ＭＳ Ｐゴシック" pitchFamily="34" charset="-128"/>
              </a:rPr>
              <a:t>What does a good person-centred care plan look like?</a:t>
            </a:r>
          </a:p>
        </p:txBody>
      </p:sp>
      <p:sp>
        <p:nvSpPr>
          <p:cNvPr id="37890" name="Content Placeholder 2"/>
          <p:cNvSpPr>
            <a:spLocks noGrp="1"/>
          </p:cNvSpPr>
          <p:nvPr>
            <p:ph idx="1"/>
          </p:nvPr>
        </p:nvSpPr>
        <p:spPr/>
        <p:txBody>
          <a:bodyPr/>
          <a:lstStyle/>
          <a:p>
            <a:r>
              <a:rPr lang="en-GB" smtClean="0">
                <a:ea typeface="ＭＳ Ｐゴシック" pitchFamily="34" charset="-128"/>
              </a:rPr>
              <a:t>What does a good person-centred care plan look like? Think about this during the syndicate work</a:t>
            </a:r>
          </a:p>
        </p:txBody>
      </p:sp>
      <p:sp>
        <p:nvSpPr>
          <p:cNvPr id="4" name="Date Placeholder 3"/>
          <p:cNvSpPr>
            <a:spLocks noGrp="1"/>
          </p:cNvSpPr>
          <p:nvPr>
            <p:ph type="dt" sz="quarter" idx="10"/>
          </p:nvPr>
        </p:nvSpPr>
        <p:spPr/>
        <p:txBody>
          <a:bodyPr/>
          <a:lstStyle/>
          <a:p>
            <a:pPr>
              <a:defRPr/>
            </a:pPr>
            <a:fld id="{C151D8B6-4882-484D-A8E0-1B307C42FAB0}" type="datetime1">
              <a:rPr lang="en-US" smtClean="0"/>
              <a:pPr>
                <a:defRPr/>
              </a:pPr>
              <a:t>12/3/2013</a:t>
            </a:fld>
            <a:endParaRPr lang="en-US" sz="900"/>
          </a:p>
        </p:txBody>
      </p:sp>
      <p:sp>
        <p:nvSpPr>
          <p:cNvPr id="6" name="Slide Number Placeholder 5"/>
          <p:cNvSpPr>
            <a:spLocks noGrp="1"/>
          </p:cNvSpPr>
          <p:nvPr>
            <p:ph type="sldNum" sz="quarter" idx="12"/>
          </p:nvPr>
        </p:nvSpPr>
        <p:spPr/>
        <p:txBody>
          <a:bodyPr/>
          <a:lstStyle/>
          <a:p>
            <a:pPr>
              <a:defRPr/>
            </a:pPr>
            <a:fld id="{9A92BBB0-EFEF-421B-AAB4-8EC020E39291}"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a:ln>
              <a:noFill/>
            </a:ln>
            <a:solidFill>
              <a:schemeClr val="tx1"/>
            </a:solidFill>
            <a:effectLst/>
            <a:latin typeface="Times" pitchFamily="-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4847</TotalTime>
  <Words>1366</Words>
  <Application>Microsoft Office PowerPoint</Application>
  <PresentationFormat>On-screen Show (4:3)</PresentationFormat>
  <Paragraphs>138</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vt:lpstr>
      <vt:lpstr>ＭＳ Ｐゴシック</vt:lpstr>
      <vt:lpstr>Arial</vt:lpstr>
      <vt:lpstr>Blank Presentation</vt:lpstr>
      <vt:lpstr>Partnership Working – The Role of the Person Centred Care Plan  Tony Kelly</vt:lpstr>
      <vt:lpstr>Ten things the literature suggest enable a ‘good’ service: </vt:lpstr>
      <vt:lpstr>PowerPoint Presentation</vt:lpstr>
      <vt:lpstr>Partnership working / Integrated care – is about working together?</vt:lpstr>
      <vt:lpstr>Feedback from previous conferences:</vt:lpstr>
      <vt:lpstr>PowerPoint Presentation</vt:lpstr>
      <vt:lpstr>We all talk about ‘person-centred care’ but what does it mean? </vt:lpstr>
      <vt:lpstr>We all talk about ‘person-centred care’ but what does it mean(2)?</vt:lpstr>
      <vt:lpstr>What does a good person-centred care plan look like?</vt:lpstr>
      <vt:lpstr>The Care Plan</vt:lpstr>
      <vt:lpstr>PowerPoint Presentation</vt:lpstr>
      <vt:lpstr>Barriers to partnership working</vt:lpstr>
      <vt:lpstr>The Vision</vt:lpstr>
      <vt:lpstr>A way forward?</vt:lpstr>
      <vt:lpstr>Would you like to help?</vt:lpstr>
      <vt:lpstr>References</vt:lpstr>
    </vt:vector>
  </TitlesOfParts>
  <Company>campbell rowley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sdvfaskldnfglkasdnffgknafkgnkfn</dc:title>
  <dc:creator>phil silk</dc:creator>
  <cp:lastModifiedBy>Kelly Anthony</cp:lastModifiedBy>
  <cp:revision>126</cp:revision>
  <cp:lastPrinted>2013-12-03T15:15:56Z</cp:lastPrinted>
  <dcterms:created xsi:type="dcterms:W3CDTF">2010-08-27T09:58:20Z</dcterms:created>
  <dcterms:modified xsi:type="dcterms:W3CDTF">2013-12-03T15:26:10Z</dcterms:modified>
</cp:coreProperties>
</file>