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302" r:id="rId3"/>
    <p:sldId id="304" r:id="rId4"/>
    <p:sldId id="307" r:id="rId5"/>
    <p:sldId id="305" r:id="rId6"/>
    <p:sldId id="306" r:id="rId7"/>
    <p:sldId id="303" r:id="rId8"/>
    <p:sldId id="258" r:id="rId9"/>
    <p:sldId id="308" r:id="rId10"/>
    <p:sldId id="257" r:id="rId11"/>
    <p:sldId id="259" r:id="rId12"/>
    <p:sldId id="299" r:id="rId13"/>
    <p:sldId id="260" r:id="rId14"/>
    <p:sldId id="261" r:id="rId15"/>
    <p:sldId id="262" r:id="rId16"/>
    <p:sldId id="263" r:id="rId17"/>
    <p:sldId id="289" r:id="rId18"/>
    <p:sldId id="293" r:id="rId19"/>
    <p:sldId id="286" r:id="rId20"/>
    <p:sldId id="264" r:id="rId21"/>
    <p:sldId id="265" r:id="rId22"/>
    <p:sldId id="266" r:id="rId23"/>
    <p:sldId id="267" r:id="rId24"/>
    <p:sldId id="284" r:id="rId25"/>
    <p:sldId id="268" r:id="rId26"/>
    <p:sldId id="269" r:id="rId27"/>
    <p:sldId id="271" r:id="rId28"/>
    <p:sldId id="272" r:id="rId29"/>
    <p:sldId id="273" r:id="rId30"/>
    <p:sldId id="270" r:id="rId31"/>
    <p:sldId id="274" r:id="rId32"/>
    <p:sldId id="275" r:id="rId33"/>
    <p:sldId id="276" r:id="rId34"/>
    <p:sldId id="287" r:id="rId35"/>
    <p:sldId id="277" r:id="rId36"/>
    <p:sldId id="290" r:id="rId37"/>
    <p:sldId id="291" r:id="rId38"/>
    <p:sldId id="285" r:id="rId39"/>
    <p:sldId id="281" r:id="rId40"/>
    <p:sldId id="282" r:id="rId41"/>
    <p:sldId id="283" r:id="rId42"/>
    <p:sldId id="278" r:id="rId43"/>
    <p:sldId id="279" r:id="rId44"/>
    <p:sldId id="295" r:id="rId45"/>
    <p:sldId id="296" r:id="rId46"/>
    <p:sldId id="297" r:id="rId47"/>
    <p:sldId id="298" r:id="rId48"/>
    <p:sldId id="280" r:id="rId49"/>
    <p:sldId id="301" r:id="rId50"/>
    <p:sldId id="288" r:id="rId51"/>
    <p:sldId id="300" r:id="rId52"/>
    <p:sldId id="309" r:id="rId53"/>
    <p:sldId id="312" r:id="rId54"/>
    <p:sldId id="310" r:id="rId55"/>
    <p:sldId id="311" r:id="rId56"/>
    <p:sldId id="313"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4660"/>
  </p:normalViewPr>
  <p:slideViewPr>
    <p:cSldViewPr snapToGrid="0" snapToObjects="1" showGuides="1">
      <p:cViewPr varScale="1">
        <p:scale>
          <a:sx n="120" d="100"/>
          <a:sy n="120" d="100"/>
        </p:scale>
        <p:origin x="-688" y="-96"/>
      </p:cViewPr>
      <p:guideLst>
        <p:guide orient="horz" pos="2160"/>
        <p:guide pos="2880"/>
      </p:guideLst>
    </p:cSldViewPr>
  </p:slideViewPr>
  <p:notesTextViewPr>
    <p:cViewPr>
      <p:scale>
        <a:sx n="100" d="100"/>
        <a:sy n="100" d="100"/>
      </p:scale>
      <p:origin x="0" y="0"/>
    </p:cViewPr>
  </p:notesTextViewPr>
  <p:sorterViewPr>
    <p:cViewPr>
      <p:scale>
        <a:sx n="132" d="100"/>
        <a:sy n="13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12E0AE-9AAC-114D-A2E8-18096A097FD1}" type="datetimeFigureOut">
              <a:rPr lang="en-US" smtClean="0"/>
              <a:pPr/>
              <a:t>04/10/2012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44C0C8-BC6A-5842-90A4-A25C89D23EB8}" type="slidenum">
              <a:rPr lang="en-US" smtClean="0"/>
              <a:pPr/>
              <a:t>‹#›</a:t>
            </a:fld>
            <a:endParaRPr lang="en-US"/>
          </a:p>
        </p:txBody>
      </p:sp>
    </p:spTree>
    <p:extLst>
      <p:ext uri="{BB962C8B-B14F-4D97-AF65-F5344CB8AC3E}">
        <p14:creationId xmlns:p14="http://schemas.microsoft.com/office/powerpoint/2010/main" val="4102143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technological imaginary</a:t>
            </a:r>
            <a:endParaRPr lang="en-US" dirty="0"/>
          </a:p>
        </p:txBody>
      </p:sp>
      <p:sp>
        <p:nvSpPr>
          <p:cNvPr id="4" name="Slide Number Placeholder 3"/>
          <p:cNvSpPr>
            <a:spLocks noGrp="1"/>
          </p:cNvSpPr>
          <p:nvPr>
            <p:ph type="sldNum" sz="quarter" idx="10"/>
          </p:nvPr>
        </p:nvSpPr>
        <p:spPr/>
        <p:txBody>
          <a:bodyPr/>
          <a:lstStyle/>
          <a:p>
            <a:fld id="{8744C0C8-BC6A-5842-90A4-A25C89D23EB8}" type="slidenum">
              <a:rPr lang="en-US" smtClean="0"/>
              <a:pPr/>
              <a:t>7</a:t>
            </a:fld>
            <a:endParaRPr lang="en-US"/>
          </a:p>
        </p:txBody>
      </p:sp>
    </p:spTree>
    <p:extLst>
      <p:ext uri="{BB962C8B-B14F-4D97-AF65-F5344CB8AC3E}">
        <p14:creationId xmlns:p14="http://schemas.microsoft.com/office/powerpoint/2010/main" val="1097913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27E258-4B64-E64C-8BE6-743CD1554BCB}" type="slidenum">
              <a:rPr lang="en-GB"/>
              <a:pPr/>
              <a:t>44</a:t>
            </a:fld>
            <a:endParaRPr lang="en-GB"/>
          </a:p>
        </p:txBody>
      </p:sp>
      <p:sp>
        <p:nvSpPr>
          <p:cNvPr id="679938" name="Rectangle 2"/>
          <p:cNvSpPr>
            <a:spLocks noGrp="1" noRot="1" noChangeAspect="1" noChangeArrowheads="1"/>
          </p:cNvSpPr>
          <p:nvPr>
            <p:ph type="sldImg"/>
          </p:nvPr>
        </p:nvSpPr>
        <p:spPr bwMode="auto">
          <a:xfrm>
            <a:off x="1144588" y="685800"/>
            <a:ext cx="4570412" cy="3427413"/>
          </a:xfrm>
          <a:prstGeom prst="rect">
            <a:avLst/>
          </a:prstGeom>
          <a:solidFill>
            <a:srgbClr val="FFFFFF"/>
          </a:solidFill>
          <a:ln>
            <a:solidFill>
              <a:srgbClr val="000000"/>
            </a:solidFill>
            <a:miter lim="800000"/>
            <a:headEnd/>
            <a:tailEnd/>
          </a:ln>
        </p:spPr>
      </p:sp>
      <p:sp>
        <p:nvSpPr>
          <p:cNvPr id="679939" name="Rectangle 3"/>
          <p:cNvSpPr>
            <a:spLocks noGrp="1" noChangeArrowheads="1"/>
          </p:cNvSpPr>
          <p:nvPr>
            <p:ph type="body" idx="1"/>
          </p:nvPr>
        </p:nvSpPr>
        <p:spPr bwMode="auto">
          <a:xfrm>
            <a:off x="685480" y="4343144"/>
            <a:ext cx="5487041" cy="4115019"/>
          </a:xfrm>
          <a:prstGeom prst="rect">
            <a:avLst/>
          </a:prstGeom>
          <a:solidFill>
            <a:srgbClr val="FFFFFF"/>
          </a:solidFill>
          <a:ln>
            <a:solidFill>
              <a:srgbClr val="000000"/>
            </a:solidFill>
            <a:miter lim="800000"/>
            <a:headEnd/>
            <a:tailEnd/>
          </a:ln>
        </p:spPr>
        <p:txBody>
          <a:bodyPr lIns="91458" tIns="45729" rIns="91458" bIns="45729">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93BA59-796B-7F40-A1AB-B262F287CEA7}" type="slidenum">
              <a:rPr lang="en-GB"/>
              <a:pPr/>
              <a:t>45</a:t>
            </a:fld>
            <a:endParaRPr lang="en-GB"/>
          </a:p>
        </p:txBody>
      </p:sp>
      <p:sp>
        <p:nvSpPr>
          <p:cNvPr id="681986" name="Rectangle 2"/>
          <p:cNvSpPr>
            <a:spLocks noGrp="1" noRot="1" noChangeAspect="1" noChangeArrowheads="1"/>
          </p:cNvSpPr>
          <p:nvPr>
            <p:ph type="sldImg"/>
          </p:nvPr>
        </p:nvSpPr>
        <p:spPr bwMode="auto">
          <a:xfrm>
            <a:off x="1144588" y="685800"/>
            <a:ext cx="4570412" cy="3427413"/>
          </a:xfrm>
          <a:prstGeom prst="rect">
            <a:avLst/>
          </a:prstGeom>
          <a:solidFill>
            <a:srgbClr val="FFFFFF"/>
          </a:solidFill>
          <a:ln>
            <a:solidFill>
              <a:srgbClr val="000000"/>
            </a:solidFill>
            <a:miter lim="800000"/>
            <a:headEnd/>
            <a:tailEnd/>
          </a:ln>
        </p:spPr>
      </p:sp>
      <p:sp>
        <p:nvSpPr>
          <p:cNvPr id="681987" name="Rectangle 3"/>
          <p:cNvSpPr>
            <a:spLocks noGrp="1" noChangeArrowheads="1"/>
          </p:cNvSpPr>
          <p:nvPr>
            <p:ph type="body" idx="1"/>
          </p:nvPr>
        </p:nvSpPr>
        <p:spPr bwMode="auto">
          <a:xfrm>
            <a:off x="685480" y="4343144"/>
            <a:ext cx="5487041" cy="4115019"/>
          </a:xfrm>
          <a:prstGeom prst="rect">
            <a:avLst/>
          </a:prstGeom>
          <a:solidFill>
            <a:srgbClr val="FFFFFF"/>
          </a:solidFill>
          <a:ln>
            <a:solidFill>
              <a:srgbClr val="000000"/>
            </a:solidFill>
            <a:miter lim="800000"/>
            <a:headEnd/>
            <a:tailEnd/>
          </a:ln>
        </p:spPr>
        <p:txBody>
          <a:bodyPr lIns="91458" tIns="45729" rIns="91458" bIns="45729">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CE5DD-F833-224D-9D9B-25528527C446}" type="slidenum">
              <a:rPr lang="en-GB"/>
              <a:pPr/>
              <a:t>46</a:t>
            </a:fld>
            <a:endParaRPr lang="en-GB"/>
          </a:p>
        </p:txBody>
      </p:sp>
      <p:sp>
        <p:nvSpPr>
          <p:cNvPr id="686082" name="Rectangle 2"/>
          <p:cNvSpPr>
            <a:spLocks noGrp="1" noRot="1" noChangeAspect="1" noChangeArrowheads="1"/>
          </p:cNvSpPr>
          <p:nvPr>
            <p:ph type="sldImg"/>
          </p:nvPr>
        </p:nvSpPr>
        <p:spPr bwMode="auto">
          <a:xfrm>
            <a:off x="1131888" y="703263"/>
            <a:ext cx="4595812" cy="3446462"/>
          </a:xfrm>
          <a:prstGeom prst="rect">
            <a:avLst/>
          </a:prstGeom>
          <a:solidFill>
            <a:srgbClr val="FFFFFF"/>
          </a:solidFill>
          <a:ln>
            <a:solidFill>
              <a:srgbClr val="000000"/>
            </a:solidFill>
            <a:miter lim="800000"/>
            <a:headEnd/>
            <a:tailEnd/>
          </a:ln>
        </p:spPr>
      </p:sp>
      <p:sp>
        <p:nvSpPr>
          <p:cNvPr id="686083" name="Rectangle 3"/>
          <p:cNvSpPr>
            <a:spLocks noGrp="1" noChangeArrowheads="1"/>
          </p:cNvSpPr>
          <p:nvPr>
            <p:ph type="body" idx="1"/>
          </p:nvPr>
        </p:nvSpPr>
        <p:spPr bwMode="auto">
          <a:xfrm>
            <a:off x="914508" y="4360692"/>
            <a:ext cx="5028986" cy="4079923"/>
          </a:xfrm>
          <a:prstGeom prst="rect">
            <a:avLst/>
          </a:prstGeom>
          <a:solidFill>
            <a:srgbClr val="FFFFFF"/>
          </a:solidFill>
          <a:ln>
            <a:solidFill>
              <a:srgbClr val="000000"/>
            </a:solidFill>
            <a:miter lim="800000"/>
            <a:headEnd/>
            <a:tailEnd/>
          </a:ln>
        </p:spPr>
        <p:txBody>
          <a:bodyPr lIns="91431" tIns="45715" rIns="91431" bIns="45715">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70219-01F3-384D-9DE8-92F99F3513B1}" type="slidenum">
              <a:rPr lang="en-GB"/>
              <a:pPr/>
              <a:t>47</a:t>
            </a:fld>
            <a:endParaRPr lang="en-GB"/>
          </a:p>
        </p:txBody>
      </p:sp>
      <p:sp>
        <p:nvSpPr>
          <p:cNvPr id="688130" name="Rectangle 2"/>
          <p:cNvSpPr>
            <a:spLocks noGrp="1" noRot="1" noChangeAspect="1" noChangeArrowheads="1"/>
          </p:cNvSpPr>
          <p:nvPr>
            <p:ph type="sldImg"/>
          </p:nvPr>
        </p:nvSpPr>
        <p:spPr bwMode="auto">
          <a:xfrm>
            <a:off x="1131888" y="703263"/>
            <a:ext cx="4595812" cy="3446462"/>
          </a:xfrm>
          <a:prstGeom prst="rect">
            <a:avLst/>
          </a:prstGeom>
          <a:solidFill>
            <a:srgbClr val="FFFFFF"/>
          </a:solidFill>
          <a:ln>
            <a:solidFill>
              <a:srgbClr val="000000"/>
            </a:solidFill>
            <a:miter lim="800000"/>
            <a:headEnd/>
            <a:tailEnd/>
          </a:ln>
        </p:spPr>
      </p:sp>
      <p:sp>
        <p:nvSpPr>
          <p:cNvPr id="688131" name="Rectangle 3"/>
          <p:cNvSpPr>
            <a:spLocks noGrp="1" noChangeArrowheads="1"/>
          </p:cNvSpPr>
          <p:nvPr>
            <p:ph type="body" idx="1"/>
          </p:nvPr>
        </p:nvSpPr>
        <p:spPr bwMode="auto">
          <a:xfrm>
            <a:off x="914508" y="4360692"/>
            <a:ext cx="5028986" cy="4079923"/>
          </a:xfrm>
          <a:prstGeom prst="rect">
            <a:avLst/>
          </a:prstGeom>
          <a:solidFill>
            <a:srgbClr val="FFFFFF"/>
          </a:solidFill>
          <a:ln>
            <a:solidFill>
              <a:srgbClr val="000000"/>
            </a:solidFill>
            <a:miter lim="800000"/>
            <a:headEnd/>
            <a:tailEnd/>
          </a:ln>
        </p:spPr>
        <p:txBody>
          <a:bodyPr lIns="91431" tIns="45715" rIns="91431" bIns="45715">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BB44B5C-EB4E-0547-9AAE-33705AE87C55}" type="datetimeFigureOut">
              <a:rPr lang="en-US" smtClean="0"/>
              <a:pPr/>
              <a:t>04/10/2012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F9E4A-9FA8-764C-8826-A05E02729D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BB44B5C-EB4E-0547-9AAE-33705AE87C55}" type="datetimeFigureOut">
              <a:rPr lang="en-US" smtClean="0"/>
              <a:pPr/>
              <a:t>04/10/2012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F9E4A-9FA8-764C-8826-A05E02729D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BB44B5C-EB4E-0547-9AAE-33705AE87C55}" type="datetimeFigureOut">
              <a:rPr lang="en-US" smtClean="0"/>
              <a:pPr/>
              <a:t>04/10/2012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F9E4A-9FA8-764C-8826-A05E02729DC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BB44B5C-EB4E-0547-9AAE-33705AE87C55}" type="datetimeFigureOut">
              <a:rPr lang="en-US" smtClean="0"/>
              <a:pPr/>
              <a:t>04/10/2012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F9E4A-9FA8-764C-8826-A05E02729D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BB44B5C-EB4E-0547-9AAE-33705AE87C55}" type="datetimeFigureOut">
              <a:rPr lang="en-US" smtClean="0"/>
              <a:pPr/>
              <a:t>04/10/2012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F9E4A-9FA8-764C-8826-A05E02729D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BB44B5C-EB4E-0547-9AAE-33705AE87C55}" type="datetimeFigureOut">
              <a:rPr lang="en-US" smtClean="0"/>
              <a:pPr/>
              <a:t>04/10/2012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F9E4A-9FA8-764C-8826-A05E02729D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BB44B5C-EB4E-0547-9AAE-33705AE87C55}" type="datetimeFigureOut">
              <a:rPr lang="en-US" smtClean="0"/>
              <a:pPr/>
              <a:t>04/10/2012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3F9E4A-9FA8-764C-8826-A05E02729D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BB44B5C-EB4E-0547-9AAE-33705AE87C55}" type="datetimeFigureOut">
              <a:rPr lang="en-US" smtClean="0"/>
              <a:pPr/>
              <a:t>04/10/2012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F9E4A-9FA8-764C-8826-A05E02729D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44B5C-EB4E-0547-9AAE-33705AE87C55}" type="datetimeFigureOut">
              <a:rPr lang="en-US" smtClean="0"/>
              <a:pPr/>
              <a:t>04/10/2012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3F9E4A-9FA8-764C-8826-A05E02729D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BB44B5C-EB4E-0547-9AAE-33705AE87C55}" type="datetimeFigureOut">
              <a:rPr lang="en-US" smtClean="0"/>
              <a:pPr/>
              <a:t>04/10/2012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F9E4A-9FA8-764C-8826-A05E02729D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BB44B5C-EB4E-0547-9AAE-33705AE87C55}" type="datetimeFigureOut">
              <a:rPr lang="en-US" smtClean="0"/>
              <a:pPr/>
              <a:t>04/10/2012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F9E4A-9FA8-764C-8826-A05E02729D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44B5C-EB4E-0547-9AAE-33705AE87C55}" type="datetimeFigureOut">
              <a:rPr lang="en-US" smtClean="0"/>
              <a:pPr/>
              <a:t>04/10/2012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F9E4A-9FA8-764C-8826-A05E02729D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emf"/><Relationship Id="rId5" Type="http://schemas.openxmlformats.org/officeDocument/2006/relationships/image" Target="../media/image3.png"/><Relationship Id="rId1" Type="http://schemas.microsoft.com/office/2007/relationships/media" Target="file://localhost/Users/richardjones/Documents/Working%20documents/Talks/COmposite%20swimmer%20movies/Perptranslator.avi" TargetMode="External"/><Relationship Id="rId2" Type="http://schemas.openxmlformats.org/officeDocument/2006/relationships/video" Target="file://localhost/Users/richardjones/Documents/Working%20documents/Talks/COmposite%20swimmer%20movies/Perptranslator.av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latin typeface="Gill Sans"/>
                <a:cs typeface="Gill Sans"/>
              </a:rPr>
              <a:t>Responsible innovation – some lessons from nanotechnology</a:t>
            </a:r>
            <a:endParaRPr lang="en-US" dirty="0">
              <a:latin typeface="Gill Sans"/>
              <a:cs typeface="Gill Sans"/>
            </a:endParaRPr>
          </a:p>
        </p:txBody>
      </p:sp>
      <p:sp>
        <p:nvSpPr>
          <p:cNvPr id="3" name="Subtitle 2"/>
          <p:cNvSpPr>
            <a:spLocks noGrp="1"/>
          </p:cNvSpPr>
          <p:nvPr>
            <p:ph type="subTitle" idx="1"/>
          </p:nvPr>
        </p:nvSpPr>
        <p:spPr/>
        <p:txBody>
          <a:bodyPr/>
          <a:lstStyle/>
          <a:p>
            <a:r>
              <a:rPr lang="en-US" dirty="0" smtClean="0">
                <a:latin typeface="Gill Sans"/>
                <a:cs typeface="Gill Sans"/>
              </a:rPr>
              <a:t>Richard Jones</a:t>
            </a:r>
          </a:p>
          <a:p>
            <a:r>
              <a:rPr lang="en-US" dirty="0" smtClean="0">
                <a:latin typeface="Gill Sans"/>
                <a:cs typeface="Gill Sans"/>
              </a:rPr>
              <a:t>University of Sheffield</a:t>
            </a:r>
            <a:endParaRPr lang="en-US" dirty="0">
              <a:latin typeface="Gill Sans"/>
              <a:cs typeface="Gill Sans"/>
            </a:endParaRPr>
          </a:p>
        </p:txBody>
      </p:sp>
      <p:pic>
        <p:nvPicPr>
          <p:cNvPr id="4" name="Picture 3" descr="newcrestnobackdrop"/>
          <p:cNvPicPr>
            <a:picLocks noChangeAspect="1" noChangeArrowheads="1"/>
          </p:cNvPicPr>
          <p:nvPr/>
        </p:nvPicPr>
        <p:blipFill>
          <a:blip r:embed="rId2"/>
          <a:srcRect/>
          <a:stretch>
            <a:fillRect/>
          </a:stretch>
        </p:blipFill>
        <p:spPr bwMode="auto">
          <a:xfrm>
            <a:off x="228600" y="228600"/>
            <a:ext cx="3429000" cy="1477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a:cs typeface="Gill Sans"/>
              </a:rPr>
              <a:t>Some disclaimers</a:t>
            </a:r>
            <a:endParaRPr lang="en-US" dirty="0">
              <a:latin typeface="Gill Sans"/>
              <a:cs typeface="Gill Sans"/>
            </a:endParaRPr>
          </a:p>
        </p:txBody>
      </p:sp>
      <p:sp>
        <p:nvSpPr>
          <p:cNvPr id="3" name="Content Placeholder 2"/>
          <p:cNvSpPr>
            <a:spLocks noGrp="1"/>
          </p:cNvSpPr>
          <p:nvPr>
            <p:ph idx="1"/>
          </p:nvPr>
        </p:nvSpPr>
        <p:spPr>
          <a:xfrm>
            <a:off x="457200" y="1600201"/>
            <a:ext cx="8229600" cy="3860800"/>
          </a:xfrm>
        </p:spPr>
        <p:txBody>
          <a:bodyPr/>
          <a:lstStyle/>
          <a:p>
            <a:pPr>
              <a:buNone/>
            </a:pPr>
            <a:r>
              <a:rPr lang="en-US" dirty="0" smtClean="0">
                <a:latin typeface="Gill Sans"/>
                <a:cs typeface="Gill Sans"/>
              </a:rPr>
              <a:t>This is a personal view…</a:t>
            </a:r>
          </a:p>
          <a:p>
            <a:pPr>
              <a:buNone/>
            </a:pPr>
            <a:r>
              <a:rPr lang="en-US" dirty="0" smtClean="0">
                <a:latin typeface="Gill Sans"/>
                <a:cs typeface="Gill Sans"/>
              </a:rPr>
              <a:t>My views are:</a:t>
            </a:r>
          </a:p>
          <a:p>
            <a:r>
              <a:rPr lang="en-US" dirty="0" smtClean="0">
                <a:latin typeface="Gill Sans"/>
                <a:cs typeface="Gill Sans"/>
              </a:rPr>
              <a:t>Not systematically supported by evidence</a:t>
            </a:r>
          </a:p>
          <a:p>
            <a:r>
              <a:rPr lang="en-US" dirty="0" smtClean="0">
                <a:latin typeface="Gill Sans"/>
                <a:cs typeface="Gill Sans"/>
              </a:rPr>
              <a:t>Based on my experience primarily in the UK</a:t>
            </a:r>
          </a:p>
          <a:p>
            <a:r>
              <a:rPr lang="en-US" dirty="0" smtClean="0">
                <a:latin typeface="Gill Sans"/>
                <a:cs typeface="Gill Sans"/>
              </a:rPr>
              <a:t>Not objective in that I was a participant, not an observer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ill Sans"/>
                <a:cs typeface="Gill Sans"/>
              </a:rPr>
              <a:t>1987-now: experimental soft matter physicist</a:t>
            </a:r>
            <a:endParaRPr lang="en-US" dirty="0">
              <a:latin typeface="Gill Sans"/>
              <a:cs typeface="Gill Sans"/>
            </a:endParaRPr>
          </a:p>
        </p:txBody>
      </p:sp>
      <p:pic>
        <p:nvPicPr>
          <p:cNvPr id="4" name="Picture 4"/>
          <p:cNvPicPr>
            <a:picLocks noChangeAspect="1" noChangeArrowheads="1"/>
          </p:cNvPicPr>
          <p:nvPr/>
        </p:nvPicPr>
        <p:blipFill>
          <a:blip r:embed="rId2"/>
          <a:srcRect t="17174" r="10134"/>
          <a:stretch>
            <a:fillRect/>
          </a:stretch>
        </p:blipFill>
        <p:spPr bwMode="auto">
          <a:xfrm>
            <a:off x="-38787" y="2286000"/>
            <a:ext cx="4345241" cy="3417455"/>
          </a:xfrm>
          <a:prstGeom prst="rect">
            <a:avLst/>
          </a:prstGeom>
          <a:noFill/>
          <a:ln w="9525">
            <a:noFill/>
            <a:miter lim="800000"/>
            <a:headEnd/>
            <a:tailEnd/>
          </a:ln>
          <a:effectLst/>
        </p:spPr>
      </p:pic>
      <p:sp>
        <p:nvSpPr>
          <p:cNvPr id="5" name="TextBox 4"/>
          <p:cNvSpPr txBox="1"/>
          <p:nvPr/>
        </p:nvSpPr>
        <p:spPr>
          <a:xfrm>
            <a:off x="0" y="1766577"/>
            <a:ext cx="4461829" cy="369332"/>
          </a:xfrm>
          <a:prstGeom prst="rect">
            <a:avLst/>
          </a:prstGeom>
          <a:noFill/>
        </p:spPr>
        <p:txBody>
          <a:bodyPr wrap="none" rtlCol="0">
            <a:spAutoFit/>
          </a:bodyPr>
          <a:lstStyle/>
          <a:p>
            <a:r>
              <a:rPr lang="en-US" dirty="0" smtClean="0">
                <a:latin typeface="Gill Sans"/>
                <a:cs typeface="Gill Sans"/>
              </a:rPr>
              <a:t>1994 – size dependent properties in polymers</a:t>
            </a:r>
            <a:endParaRPr lang="en-US" dirty="0">
              <a:latin typeface="Gill Sans"/>
              <a:cs typeface="Gill Sans"/>
            </a:endParaRPr>
          </a:p>
        </p:txBody>
      </p:sp>
      <p:sp>
        <p:nvSpPr>
          <p:cNvPr id="6" name="TextBox 5"/>
          <p:cNvSpPr txBox="1"/>
          <p:nvPr/>
        </p:nvSpPr>
        <p:spPr>
          <a:xfrm>
            <a:off x="692727" y="5842061"/>
            <a:ext cx="3879273" cy="646331"/>
          </a:xfrm>
          <a:prstGeom prst="rect">
            <a:avLst/>
          </a:prstGeom>
          <a:noFill/>
        </p:spPr>
        <p:txBody>
          <a:bodyPr wrap="square" rtlCol="0">
            <a:spAutoFit/>
          </a:bodyPr>
          <a:lstStyle/>
          <a:p>
            <a:r>
              <a:rPr lang="en-US" dirty="0" smtClean="0">
                <a:latin typeface="Gill Sans"/>
                <a:cs typeface="Gill Sans"/>
              </a:rPr>
              <a:t>Glassy polymers become melt-like when confined to </a:t>
            </a:r>
            <a:r>
              <a:rPr lang="en-US" dirty="0" err="1" smtClean="0">
                <a:latin typeface="Gill Sans"/>
                <a:cs typeface="Gill Sans"/>
              </a:rPr>
              <a:t>nanoscale</a:t>
            </a:r>
            <a:r>
              <a:rPr lang="en-US" dirty="0" smtClean="0">
                <a:latin typeface="Gill Sans"/>
                <a:cs typeface="Gill Sans"/>
              </a:rPr>
              <a:t> dimensions</a:t>
            </a:r>
            <a:endParaRPr lang="en-US" dirty="0">
              <a:latin typeface="Gill Sans"/>
              <a:cs typeface="Gill San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ill Sans"/>
                <a:cs typeface="Gill Sans"/>
              </a:rPr>
              <a:t>1987-now: experimental soft matter physicist</a:t>
            </a:r>
            <a:endParaRPr lang="en-US" dirty="0">
              <a:latin typeface="Gill Sans"/>
              <a:cs typeface="Gill Sans"/>
            </a:endParaRPr>
          </a:p>
        </p:txBody>
      </p:sp>
      <p:pic>
        <p:nvPicPr>
          <p:cNvPr id="4" name="Picture 4"/>
          <p:cNvPicPr>
            <a:picLocks noChangeAspect="1" noChangeArrowheads="1"/>
          </p:cNvPicPr>
          <p:nvPr/>
        </p:nvPicPr>
        <p:blipFill>
          <a:blip r:embed="rId4"/>
          <a:srcRect t="17174" r="10134"/>
          <a:stretch>
            <a:fillRect/>
          </a:stretch>
        </p:blipFill>
        <p:spPr bwMode="auto">
          <a:xfrm>
            <a:off x="-38787" y="2286000"/>
            <a:ext cx="4345241" cy="3417455"/>
          </a:xfrm>
          <a:prstGeom prst="rect">
            <a:avLst/>
          </a:prstGeom>
          <a:noFill/>
          <a:ln w="9525">
            <a:noFill/>
            <a:miter lim="800000"/>
            <a:headEnd/>
            <a:tailEnd/>
          </a:ln>
          <a:effectLst/>
        </p:spPr>
      </p:pic>
      <p:sp>
        <p:nvSpPr>
          <p:cNvPr id="5" name="TextBox 4"/>
          <p:cNvSpPr txBox="1"/>
          <p:nvPr/>
        </p:nvSpPr>
        <p:spPr>
          <a:xfrm>
            <a:off x="0" y="1766577"/>
            <a:ext cx="4461829" cy="369332"/>
          </a:xfrm>
          <a:prstGeom prst="rect">
            <a:avLst/>
          </a:prstGeom>
          <a:noFill/>
        </p:spPr>
        <p:txBody>
          <a:bodyPr wrap="none" rtlCol="0">
            <a:spAutoFit/>
          </a:bodyPr>
          <a:lstStyle/>
          <a:p>
            <a:r>
              <a:rPr lang="en-US" dirty="0" smtClean="0">
                <a:latin typeface="Gill Sans"/>
                <a:cs typeface="Gill Sans"/>
              </a:rPr>
              <a:t>1994 – size dependent properties in polymers</a:t>
            </a:r>
            <a:endParaRPr lang="en-US" dirty="0">
              <a:latin typeface="Gill Sans"/>
              <a:cs typeface="Gill Sans"/>
            </a:endParaRPr>
          </a:p>
        </p:txBody>
      </p:sp>
      <p:sp>
        <p:nvSpPr>
          <p:cNvPr id="6" name="TextBox 5"/>
          <p:cNvSpPr txBox="1"/>
          <p:nvPr/>
        </p:nvSpPr>
        <p:spPr>
          <a:xfrm>
            <a:off x="692727" y="5842061"/>
            <a:ext cx="3879273" cy="646331"/>
          </a:xfrm>
          <a:prstGeom prst="rect">
            <a:avLst/>
          </a:prstGeom>
          <a:noFill/>
        </p:spPr>
        <p:txBody>
          <a:bodyPr wrap="square" rtlCol="0">
            <a:spAutoFit/>
          </a:bodyPr>
          <a:lstStyle/>
          <a:p>
            <a:r>
              <a:rPr lang="en-US" dirty="0" smtClean="0">
                <a:latin typeface="Gill Sans"/>
                <a:cs typeface="Gill Sans"/>
              </a:rPr>
              <a:t>Glassy polymers become melt-like when confined to </a:t>
            </a:r>
            <a:r>
              <a:rPr lang="en-US" dirty="0" err="1" smtClean="0">
                <a:latin typeface="Gill Sans"/>
                <a:cs typeface="Gill Sans"/>
              </a:rPr>
              <a:t>nanoscale</a:t>
            </a:r>
            <a:r>
              <a:rPr lang="en-US" dirty="0" smtClean="0">
                <a:latin typeface="Gill Sans"/>
                <a:cs typeface="Gill Sans"/>
              </a:rPr>
              <a:t> dimensions</a:t>
            </a:r>
            <a:endParaRPr lang="en-US" dirty="0">
              <a:latin typeface="Gill Sans"/>
              <a:cs typeface="Gill Sans"/>
            </a:endParaRPr>
          </a:p>
        </p:txBody>
      </p:sp>
      <p:sp>
        <p:nvSpPr>
          <p:cNvPr id="7" name="TextBox 6"/>
          <p:cNvSpPr txBox="1"/>
          <p:nvPr/>
        </p:nvSpPr>
        <p:spPr>
          <a:xfrm>
            <a:off x="4618212" y="1766577"/>
            <a:ext cx="4338973" cy="369332"/>
          </a:xfrm>
          <a:prstGeom prst="rect">
            <a:avLst/>
          </a:prstGeom>
          <a:noFill/>
        </p:spPr>
        <p:txBody>
          <a:bodyPr wrap="none" rtlCol="0">
            <a:spAutoFit/>
          </a:bodyPr>
          <a:lstStyle/>
          <a:p>
            <a:r>
              <a:rPr lang="en-US" dirty="0" smtClean="0">
                <a:latin typeface="Gill Sans"/>
                <a:cs typeface="Gill Sans"/>
              </a:rPr>
              <a:t>2010 – swimming micro- and </a:t>
            </a:r>
            <a:r>
              <a:rPr lang="en-US" dirty="0" err="1" smtClean="0">
                <a:latin typeface="Gill Sans"/>
                <a:cs typeface="Gill Sans"/>
              </a:rPr>
              <a:t>nano</a:t>
            </a:r>
            <a:r>
              <a:rPr lang="en-US" dirty="0" smtClean="0">
                <a:latin typeface="Gill Sans"/>
                <a:cs typeface="Gill Sans"/>
              </a:rPr>
              <a:t>- particles</a:t>
            </a:r>
            <a:endParaRPr lang="en-US" dirty="0">
              <a:latin typeface="Gill Sans"/>
              <a:cs typeface="Gill Sans"/>
            </a:endParaRPr>
          </a:p>
        </p:txBody>
      </p:sp>
      <p:sp>
        <p:nvSpPr>
          <p:cNvPr id="9" name="TextBox 8"/>
          <p:cNvSpPr txBox="1"/>
          <p:nvPr/>
        </p:nvSpPr>
        <p:spPr>
          <a:xfrm>
            <a:off x="5264727" y="5842061"/>
            <a:ext cx="3422073" cy="923330"/>
          </a:xfrm>
          <a:prstGeom prst="rect">
            <a:avLst/>
          </a:prstGeom>
          <a:noFill/>
        </p:spPr>
        <p:txBody>
          <a:bodyPr wrap="square" rtlCol="0">
            <a:spAutoFit/>
          </a:bodyPr>
          <a:lstStyle/>
          <a:p>
            <a:r>
              <a:rPr lang="en-US" dirty="0" smtClean="0">
                <a:latin typeface="Gill Sans"/>
                <a:cs typeface="Gill Sans"/>
              </a:rPr>
              <a:t>Randomly aggregated self-motile particles exhibit different swimming </a:t>
            </a:r>
            <a:r>
              <a:rPr lang="en-US" dirty="0" err="1" smtClean="0">
                <a:latin typeface="Gill Sans"/>
                <a:cs typeface="Gill Sans"/>
              </a:rPr>
              <a:t>behaviours</a:t>
            </a:r>
            <a:endParaRPr lang="en-US" dirty="0">
              <a:latin typeface="Gill Sans"/>
              <a:cs typeface="Gill Sans"/>
            </a:endParaRPr>
          </a:p>
        </p:txBody>
      </p:sp>
      <p:pic>
        <p:nvPicPr>
          <p:cNvPr id="10" name="Perptranslator.avi">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5073073" y="2135909"/>
            <a:ext cx="3613727" cy="36137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ill Sans"/>
                <a:cs typeface="Gill Sans"/>
              </a:rPr>
              <a:t>1998 – now: “soft nanotechnology” advocate</a:t>
            </a:r>
            <a:endParaRPr lang="en-US" dirty="0">
              <a:latin typeface="Gill Sans"/>
              <a:cs typeface="Gill Sans"/>
            </a:endParaRPr>
          </a:p>
        </p:txBody>
      </p:sp>
      <p:sp>
        <p:nvSpPr>
          <p:cNvPr id="3" name="Content Placeholder 2"/>
          <p:cNvSpPr>
            <a:spLocks noGrp="1"/>
          </p:cNvSpPr>
          <p:nvPr>
            <p:ph idx="1"/>
          </p:nvPr>
        </p:nvSpPr>
        <p:spPr>
          <a:xfrm>
            <a:off x="237837" y="5167745"/>
            <a:ext cx="4114800" cy="1690255"/>
          </a:xfrm>
        </p:spPr>
        <p:txBody>
          <a:bodyPr>
            <a:normAutofit/>
          </a:bodyPr>
          <a:lstStyle/>
          <a:p>
            <a:r>
              <a:rPr lang="en-US" sz="2800" dirty="0" smtClean="0">
                <a:latin typeface="Gill Sans"/>
                <a:cs typeface="Gill Sans"/>
              </a:rPr>
              <a:t>“Nanotechnology should be more like biology than engineering”</a:t>
            </a:r>
            <a:endParaRPr lang="en-US" sz="2800" dirty="0">
              <a:latin typeface="Gill Sans"/>
              <a:cs typeface="Gill Sans"/>
            </a:endParaRPr>
          </a:p>
        </p:txBody>
      </p:sp>
      <p:pic>
        <p:nvPicPr>
          <p:cNvPr id="4" name="Picture 3" descr="Soft_jacket.jpg                                                0008B812Macintosh HD                   BA9221D4:"/>
          <p:cNvPicPr>
            <a:picLocks noChangeAspect="1" noChangeArrowheads="1"/>
          </p:cNvPicPr>
          <p:nvPr/>
        </p:nvPicPr>
        <p:blipFill>
          <a:blip r:embed="rId2"/>
          <a:srcRect/>
          <a:stretch>
            <a:fillRect/>
          </a:stretch>
        </p:blipFill>
        <p:spPr bwMode="auto">
          <a:xfrm>
            <a:off x="457200" y="1417638"/>
            <a:ext cx="2582715" cy="3085089"/>
          </a:xfrm>
          <a:prstGeom prst="rect">
            <a:avLst/>
          </a:prstGeom>
          <a:noFill/>
        </p:spPr>
      </p:pic>
      <p:sp>
        <p:nvSpPr>
          <p:cNvPr id="5" name="TextBox 4"/>
          <p:cNvSpPr txBox="1"/>
          <p:nvPr/>
        </p:nvSpPr>
        <p:spPr>
          <a:xfrm>
            <a:off x="457200" y="4613747"/>
            <a:ext cx="1216891" cy="369332"/>
          </a:xfrm>
          <a:prstGeom prst="rect">
            <a:avLst/>
          </a:prstGeom>
          <a:noFill/>
        </p:spPr>
        <p:txBody>
          <a:bodyPr wrap="square" rtlCol="0">
            <a:spAutoFit/>
          </a:bodyPr>
          <a:lstStyle/>
          <a:p>
            <a:r>
              <a:rPr lang="en-US" dirty="0" smtClean="0"/>
              <a:t>OUP, 2004</a:t>
            </a:r>
            <a:endParaRPr lang="en-US" dirty="0"/>
          </a:p>
        </p:txBody>
      </p:sp>
      <p:grpSp>
        <p:nvGrpSpPr>
          <p:cNvPr id="10" name="Group 9"/>
          <p:cNvGrpSpPr/>
          <p:nvPr/>
        </p:nvGrpSpPr>
        <p:grpSpPr>
          <a:xfrm>
            <a:off x="4572000" y="1801091"/>
            <a:ext cx="4572000" cy="5045149"/>
            <a:chOff x="4572000" y="1801091"/>
            <a:chExt cx="4572000" cy="5045149"/>
          </a:xfrm>
        </p:grpSpPr>
        <p:pic>
          <p:nvPicPr>
            <p:cNvPr id="6" name="Picture 5"/>
            <p:cNvPicPr>
              <a:picLocks noChangeAspect="1"/>
            </p:cNvPicPr>
            <p:nvPr/>
          </p:nvPicPr>
          <p:blipFill>
            <a:blip r:embed="rId3"/>
            <a:stretch>
              <a:fillRect/>
            </a:stretch>
          </p:blipFill>
          <p:spPr>
            <a:xfrm>
              <a:off x="5126182" y="4405038"/>
              <a:ext cx="3135344" cy="1794871"/>
            </a:xfrm>
            <a:prstGeom prst="rect">
              <a:avLst/>
            </a:prstGeom>
          </p:spPr>
        </p:pic>
        <p:sp>
          <p:nvSpPr>
            <p:cNvPr id="7" name="TextBox 6"/>
            <p:cNvSpPr txBox="1"/>
            <p:nvPr/>
          </p:nvSpPr>
          <p:spPr>
            <a:xfrm>
              <a:off x="5126182" y="6199909"/>
              <a:ext cx="2388282" cy="646331"/>
            </a:xfrm>
            <a:prstGeom prst="rect">
              <a:avLst/>
            </a:prstGeom>
            <a:noFill/>
          </p:spPr>
          <p:txBody>
            <a:bodyPr wrap="none" rtlCol="0">
              <a:spAutoFit/>
            </a:bodyPr>
            <a:lstStyle/>
            <a:p>
              <a:r>
                <a:rPr lang="en-US" dirty="0" smtClean="0">
                  <a:latin typeface="Gill Sans"/>
                  <a:cs typeface="Gill Sans"/>
                </a:rPr>
                <a:t>2008 IEEE Spectrum</a:t>
              </a:r>
            </a:p>
            <a:p>
              <a:r>
                <a:rPr lang="en-US" dirty="0" smtClean="0">
                  <a:latin typeface="Gill Sans"/>
                  <a:cs typeface="Gill Sans"/>
                </a:rPr>
                <a:t>Singularity special issue</a:t>
              </a:r>
              <a:endParaRPr lang="en-US" dirty="0">
                <a:latin typeface="Gill Sans"/>
                <a:cs typeface="Gill Sans"/>
              </a:endParaRPr>
            </a:p>
          </p:txBody>
        </p:sp>
        <p:pic>
          <p:nvPicPr>
            <p:cNvPr id="8" name="Picture 4"/>
            <p:cNvPicPr>
              <a:picLocks noChangeAspect="1" noChangeArrowheads="1"/>
            </p:cNvPicPr>
            <p:nvPr/>
          </p:nvPicPr>
          <p:blipFill>
            <a:blip r:embed="rId4"/>
            <a:srcRect/>
            <a:stretch>
              <a:fillRect/>
            </a:stretch>
          </p:blipFill>
          <p:spPr bwMode="auto">
            <a:xfrm>
              <a:off x="4572000" y="1801091"/>
              <a:ext cx="2285675" cy="2303765"/>
            </a:xfrm>
            <a:prstGeom prst="rect">
              <a:avLst/>
            </a:prstGeom>
            <a:noFill/>
            <a:ln w="9525">
              <a:noFill/>
              <a:miter lim="800000"/>
              <a:headEnd/>
              <a:tailEnd/>
            </a:ln>
          </p:spPr>
        </p:pic>
        <p:sp>
          <p:nvSpPr>
            <p:cNvPr id="9" name="TextBox 8"/>
            <p:cNvSpPr txBox="1"/>
            <p:nvPr/>
          </p:nvSpPr>
          <p:spPr>
            <a:xfrm>
              <a:off x="7270431" y="1801091"/>
              <a:ext cx="1873569" cy="2308324"/>
            </a:xfrm>
            <a:prstGeom prst="rect">
              <a:avLst/>
            </a:prstGeom>
            <a:noFill/>
          </p:spPr>
          <p:txBody>
            <a:bodyPr wrap="square" rtlCol="0">
              <a:spAutoFit/>
            </a:bodyPr>
            <a:lstStyle/>
            <a:p>
              <a:r>
                <a:rPr lang="en-US" dirty="0" smtClean="0">
                  <a:latin typeface="Gill Sans"/>
                  <a:cs typeface="Gill Sans"/>
                </a:rPr>
                <a:t>A critique of Drexler’s vision of nanotechnology as “the principles of mechanical engineering applied to chemistry”</a:t>
              </a:r>
              <a:endParaRPr lang="en-US" dirty="0">
                <a:latin typeface="Gill Sans"/>
                <a:cs typeface="Gill Sans"/>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2005 – now: advocate for public engagement</a:t>
            </a:r>
            <a:endParaRPr lang="en-US" dirty="0"/>
          </a:p>
        </p:txBody>
      </p:sp>
      <p:grpSp>
        <p:nvGrpSpPr>
          <p:cNvPr id="7" name="Group 6"/>
          <p:cNvGrpSpPr/>
          <p:nvPr/>
        </p:nvGrpSpPr>
        <p:grpSpPr>
          <a:xfrm>
            <a:off x="377588" y="1701707"/>
            <a:ext cx="2778689" cy="1727293"/>
            <a:chOff x="446656" y="2763335"/>
            <a:chExt cx="2778689" cy="1727293"/>
          </a:xfrm>
        </p:grpSpPr>
        <p:pic>
          <p:nvPicPr>
            <p:cNvPr id="6" name="Picture 5"/>
            <p:cNvPicPr>
              <a:picLocks noChangeAspect="1"/>
            </p:cNvPicPr>
            <p:nvPr/>
          </p:nvPicPr>
          <p:blipFill>
            <a:blip r:embed="rId2"/>
            <a:stretch>
              <a:fillRect/>
            </a:stretch>
          </p:blipFill>
          <p:spPr>
            <a:xfrm>
              <a:off x="446656" y="2763335"/>
              <a:ext cx="2778689" cy="1727293"/>
            </a:xfrm>
            <a:prstGeom prst="rect">
              <a:avLst/>
            </a:prstGeom>
          </p:spPr>
        </p:pic>
        <p:pic>
          <p:nvPicPr>
            <p:cNvPr id="5" name="Picture 4"/>
            <p:cNvPicPr>
              <a:picLocks noChangeAspect="1"/>
            </p:cNvPicPr>
            <p:nvPr/>
          </p:nvPicPr>
          <p:blipFill>
            <a:blip r:embed="rId3"/>
            <a:stretch>
              <a:fillRect/>
            </a:stretch>
          </p:blipFill>
          <p:spPr>
            <a:xfrm>
              <a:off x="2241347" y="2763335"/>
              <a:ext cx="983998" cy="792665"/>
            </a:xfrm>
            <a:prstGeom prst="rect">
              <a:avLst/>
            </a:prstGeom>
          </p:spPr>
        </p:pic>
      </p:grpSp>
      <p:sp>
        <p:nvSpPr>
          <p:cNvPr id="8" name="TextBox 7"/>
          <p:cNvSpPr txBox="1"/>
          <p:nvPr/>
        </p:nvSpPr>
        <p:spPr>
          <a:xfrm>
            <a:off x="377588" y="3533093"/>
            <a:ext cx="2709621" cy="369332"/>
          </a:xfrm>
          <a:prstGeom prst="rect">
            <a:avLst/>
          </a:prstGeom>
          <a:noFill/>
        </p:spPr>
        <p:txBody>
          <a:bodyPr wrap="none" rtlCol="0">
            <a:spAutoFit/>
          </a:bodyPr>
          <a:lstStyle/>
          <a:p>
            <a:r>
              <a:rPr lang="en-US" dirty="0" smtClean="0"/>
              <a:t>Wood, Jones, </a:t>
            </a:r>
            <a:r>
              <a:rPr lang="en-US" dirty="0" err="1" smtClean="0"/>
              <a:t>Geldart</a:t>
            </a:r>
            <a:r>
              <a:rPr lang="en-US" dirty="0" smtClean="0"/>
              <a:t> 2003</a:t>
            </a:r>
            <a:endParaRPr lang="en-US" dirty="0"/>
          </a:p>
        </p:txBody>
      </p:sp>
      <p:grpSp>
        <p:nvGrpSpPr>
          <p:cNvPr id="12" name="Group 11"/>
          <p:cNvGrpSpPr/>
          <p:nvPr/>
        </p:nvGrpSpPr>
        <p:grpSpPr>
          <a:xfrm>
            <a:off x="6182266" y="1701707"/>
            <a:ext cx="2794000" cy="3898900"/>
            <a:chOff x="5437909" y="1966698"/>
            <a:chExt cx="2794000" cy="3898900"/>
          </a:xfrm>
        </p:grpSpPr>
        <p:pic>
          <p:nvPicPr>
            <p:cNvPr id="9" name="Picture 5"/>
            <p:cNvPicPr>
              <a:picLocks noChangeAspect="1" noChangeArrowheads="1"/>
            </p:cNvPicPr>
            <p:nvPr/>
          </p:nvPicPr>
          <p:blipFill>
            <a:blip r:embed="rId4"/>
            <a:srcRect/>
            <a:stretch>
              <a:fillRect/>
            </a:stretch>
          </p:blipFill>
          <p:spPr bwMode="auto">
            <a:xfrm>
              <a:off x="5437909" y="1966698"/>
              <a:ext cx="2794000" cy="3898900"/>
            </a:xfrm>
            <a:prstGeom prst="rect">
              <a:avLst/>
            </a:prstGeom>
            <a:noFill/>
            <a:ln w="9525">
              <a:noFill/>
              <a:miter lim="800000"/>
              <a:headEnd/>
              <a:tailEnd/>
            </a:ln>
          </p:spPr>
        </p:pic>
        <p:sp>
          <p:nvSpPr>
            <p:cNvPr id="10" name="TextBox 9"/>
            <p:cNvSpPr txBox="1"/>
            <p:nvPr/>
          </p:nvSpPr>
          <p:spPr>
            <a:xfrm>
              <a:off x="7579266" y="1966698"/>
              <a:ext cx="652643" cy="369332"/>
            </a:xfrm>
            <a:prstGeom prst="rect">
              <a:avLst/>
            </a:prstGeom>
            <a:noFill/>
          </p:spPr>
          <p:txBody>
            <a:bodyPr wrap="none" rtlCol="0">
              <a:spAutoFit/>
            </a:bodyPr>
            <a:lstStyle/>
            <a:p>
              <a:r>
                <a:rPr lang="en-US" dirty="0" smtClean="0"/>
                <a:t>2007</a:t>
              </a:r>
              <a:endParaRPr lang="en-US" dirty="0"/>
            </a:p>
          </p:txBody>
        </p:sp>
      </p:grpSp>
      <p:pic>
        <p:nvPicPr>
          <p:cNvPr id="11" name="Picture 4"/>
          <p:cNvPicPr>
            <a:picLocks noChangeAspect="1" noChangeArrowheads="1"/>
          </p:cNvPicPr>
          <p:nvPr/>
        </p:nvPicPr>
        <p:blipFill>
          <a:blip r:embed="rId5"/>
          <a:srcRect/>
          <a:stretch>
            <a:fillRect/>
          </a:stretch>
        </p:blipFill>
        <p:spPr bwMode="auto">
          <a:xfrm>
            <a:off x="2388227" y="4142560"/>
            <a:ext cx="4648200" cy="2454275"/>
          </a:xfrm>
          <a:prstGeom prst="rect">
            <a:avLst/>
          </a:prstGeom>
          <a:noFill/>
          <a:ln w="9525">
            <a:noFill/>
            <a:miter lim="800000"/>
            <a:headEnd/>
            <a:tailEnd/>
          </a:ln>
          <a:effectLst/>
        </p:spPr>
      </p:pic>
      <p:sp>
        <p:nvSpPr>
          <p:cNvPr id="13" name="TextBox 12"/>
          <p:cNvSpPr txBox="1"/>
          <p:nvPr/>
        </p:nvSpPr>
        <p:spPr>
          <a:xfrm>
            <a:off x="1018178" y="5950504"/>
            <a:ext cx="1370049" cy="646331"/>
          </a:xfrm>
          <a:prstGeom prst="rect">
            <a:avLst/>
          </a:prstGeom>
          <a:noFill/>
        </p:spPr>
        <p:txBody>
          <a:bodyPr wrap="none" rtlCol="0">
            <a:spAutoFit/>
          </a:bodyPr>
          <a:lstStyle/>
          <a:p>
            <a:r>
              <a:rPr lang="en-US" dirty="0" err="1" smtClean="0"/>
              <a:t>Nanojury</a:t>
            </a:r>
            <a:r>
              <a:rPr lang="en-US" dirty="0" smtClean="0"/>
              <a:t> UK</a:t>
            </a:r>
          </a:p>
          <a:p>
            <a:r>
              <a:rPr lang="en-US" dirty="0" smtClean="0"/>
              <a:t>2005</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ill Sans"/>
                <a:cs typeface="Gill Sans"/>
              </a:rPr>
              <a:t>2007 -  2009: </a:t>
            </a:r>
            <a:r>
              <a:rPr lang="en-US" dirty="0" err="1" smtClean="0">
                <a:latin typeface="Gill Sans"/>
                <a:cs typeface="Gill Sans"/>
              </a:rPr>
              <a:t>Programme</a:t>
            </a:r>
            <a:r>
              <a:rPr lang="en-US" dirty="0" smtClean="0">
                <a:latin typeface="Gill Sans"/>
                <a:cs typeface="Gill Sans"/>
              </a:rPr>
              <a:t> Director RCUK “</a:t>
            </a:r>
            <a:r>
              <a:rPr lang="en-US" dirty="0" err="1" smtClean="0">
                <a:latin typeface="Gill Sans"/>
                <a:cs typeface="Gill Sans"/>
              </a:rPr>
              <a:t>Nanoscience</a:t>
            </a:r>
            <a:r>
              <a:rPr lang="en-US" dirty="0" smtClean="0">
                <a:latin typeface="Gill Sans"/>
                <a:cs typeface="Gill Sans"/>
              </a:rPr>
              <a:t> engineering through application”</a:t>
            </a:r>
            <a:endParaRPr lang="en-US" dirty="0">
              <a:latin typeface="Gill Sans"/>
              <a:cs typeface="Gill Sans"/>
            </a:endParaRPr>
          </a:p>
        </p:txBody>
      </p:sp>
      <p:sp>
        <p:nvSpPr>
          <p:cNvPr id="4" name="Rectangle 3"/>
          <p:cNvSpPr/>
          <p:nvPr/>
        </p:nvSpPr>
        <p:spPr>
          <a:xfrm>
            <a:off x="678114" y="4498821"/>
            <a:ext cx="7293750" cy="1592744"/>
          </a:xfrm>
          <a:prstGeom prst="rect">
            <a:avLst/>
          </a:prstGeom>
        </p:spPr>
        <p:txBody>
          <a:bodyPr wrap="square">
            <a:spAutoFit/>
          </a:bodyPr>
          <a:lstStyle/>
          <a:p>
            <a:pPr>
              <a:lnSpc>
                <a:spcPct val="90000"/>
              </a:lnSpc>
            </a:pPr>
            <a:r>
              <a:rPr lang="en-US" i="1" dirty="0" smtClean="0">
                <a:latin typeface="Gill Sans"/>
                <a:cs typeface="Gill Sans"/>
              </a:rPr>
              <a:t>“EPSRC will lead a focused </a:t>
            </a:r>
            <a:r>
              <a:rPr lang="en-US" i="1" dirty="0" err="1" smtClean="0">
                <a:latin typeface="Gill Sans"/>
                <a:cs typeface="Gill Sans"/>
              </a:rPr>
              <a:t>programme</a:t>
            </a:r>
            <a:r>
              <a:rPr lang="en-US" i="1" dirty="0" smtClean="0">
                <a:latin typeface="Gill Sans"/>
                <a:cs typeface="Gill Sans"/>
              </a:rPr>
              <a:t>, committing £40m, designed to pull basic research through to application. This will consolidate earlier investments, support goal-driven research </a:t>
            </a:r>
            <a:r>
              <a:rPr lang="en-US" i="1" dirty="0" err="1" smtClean="0">
                <a:latin typeface="Gill Sans"/>
                <a:cs typeface="Gill Sans"/>
              </a:rPr>
              <a:t>programmes</a:t>
            </a:r>
            <a:r>
              <a:rPr lang="en-US" i="1" dirty="0" smtClean="0">
                <a:latin typeface="Gill Sans"/>
                <a:cs typeface="Gill Sans"/>
              </a:rPr>
              <a:t> and generate critical mass in required skills in this interdisciplinary subject.</a:t>
            </a:r>
            <a:r>
              <a:rPr lang="en-US" dirty="0" smtClean="0">
                <a:latin typeface="Gill Sans"/>
                <a:cs typeface="Gill Sans"/>
              </a:rPr>
              <a:t>”</a:t>
            </a:r>
          </a:p>
          <a:p>
            <a:pPr>
              <a:lnSpc>
                <a:spcPct val="90000"/>
              </a:lnSpc>
            </a:pPr>
            <a:endParaRPr lang="en-US" dirty="0" smtClean="0">
              <a:latin typeface="Gill Sans"/>
              <a:cs typeface="Gill Sans"/>
            </a:endParaRPr>
          </a:p>
          <a:p>
            <a:pPr>
              <a:lnSpc>
                <a:spcPct val="90000"/>
              </a:lnSpc>
            </a:pPr>
            <a:r>
              <a:rPr lang="en-US" dirty="0" smtClean="0">
                <a:latin typeface="Gill Sans"/>
                <a:cs typeface="Gill Sans"/>
              </a:rPr>
              <a:t>New research through goal-oriented “Grand Challenges”</a:t>
            </a:r>
            <a:endParaRPr lang="en-US" dirty="0">
              <a:latin typeface="Gill Sans"/>
              <a:cs typeface="Gill Sans"/>
            </a:endParaRPr>
          </a:p>
        </p:txBody>
      </p:sp>
      <p:sp>
        <p:nvSpPr>
          <p:cNvPr id="5" name="Rectangle 4"/>
          <p:cNvSpPr/>
          <p:nvPr/>
        </p:nvSpPr>
        <p:spPr>
          <a:xfrm>
            <a:off x="678114" y="2499345"/>
            <a:ext cx="7293751" cy="1094146"/>
          </a:xfrm>
          <a:prstGeom prst="rect">
            <a:avLst/>
          </a:prstGeom>
        </p:spPr>
        <p:txBody>
          <a:bodyPr wrap="square">
            <a:spAutoFit/>
          </a:bodyPr>
          <a:lstStyle/>
          <a:p>
            <a:pPr>
              <a:lnSpc>
                <a:spcPct val="90000"/>
              </a:lnSpc>
              <a:buFontTx/>
              <a:buNone/>
            </a:pPr>
            <a:r>
              <a:rPr lang="en-US" dirty="0" smtClean="0">
                <a:latin typeface="Gill Sans"/>
                <a:cs typeface="Gill Sans"/>
              </a:rPr>
              <a:t>2005 Physics International Review:</a:t>
            </a:r>
          </a:p>
          <a:p>
            <a:pPr>
              <a:lnSpc>
                <a:spcPct val="90000"/>
              </a:lnSpc>
            </a:pPr>
            <a:r>
              <a:rPr lang="en-US" dirty="0" smtClean="0">
                <a:latin typeface="Gill Sans"/>
                <a:cs typeface="Gill Sans"/>
              </a:rPr>
              <a:t>‘</a:t>
            </a:r>
            <a:r>
              <a:rPr lang="en-US" i="1" dirty="0" smtClean="0">
                <a:latin typeface="Gill Sans"/>
                <a:cs typeface="Gill Sans"/>
              </a:rPr>
              <a:t>One particular area still requiring attention is </a:t>
            </a:r>
            <a:r>
              <a:rPr lang="en-US" i="1" dirty="0" err="1" smtClean="0">
                <a:latin typeface="Gill Sans"/>
                <a:cs typeface="Gill Sans"/>
              </a:rPr>
              <a:t>nanoscience</a:t>
            </a:r>
            <a:r>
              <a:rPr lang="en-US" i="1" dirty="0" smtClean="0">
                <a:latin typeface="Gill Sans"/>
                <a:cs typeface="Gill Sans"/>
              </a:rPr>
              <a:t>. This area of research has become a very large area of emphasis worldwide, yet </a:t>
            </a:r>
            <a:r>
              <a:rPr lang="en-US" b="1" i="1" dirty="0" smtClean="0">
                <a:latin typeface="Gill Sans"/>
                <a:cs typeface="Gill Sans"/>
              </a:rPr>
              <a:t>the UK lacks coherence and international visibility in the field</a:t>
            </a:r>
            <a:r>
              <a:rPr lang="en-US" i="1" dirty="0" smtClean="0">
                <a:latin typeface="Gill Sans"/>
                <a:cs typeface="Gill Sans"/>
              </a:rPr>
              <a:t>.</a:t>
            </a:r>
            <a:r>
              <a:rPr lang="en-US" dirty="0" smtClean="0">
                <a:latin typeface="Gill Sans"/>
                <a:cs typeface="Gill Sans"/>
              </a:rPr>
              <a:t>’ </a:t>
            </a:r>
            <a:endParaRPr lang="en-US" dirty="0">
              <a:latin typeface="Gill Sans"/>
              <a:cs typeface="Gill Sans"/>
            </a:endParaRPr>
          </a:p>
        </p:txBody>
      </p:sp>
      <p:sp>
        <p:nvSpPr>
          <p:cNvPr id="6" name="TextBox 5"/>
          <p:cNvSpPr txBox="1"/>
          <p:nvPr/>
        </p:nvSpPr>
        <p:spPr>
          <a:xfrm>
            <a:off x="678114" y="3962896"/>
            <a:ext cx="1364476" cy="369332"/>
          </a:xfrm>
          <a:prstGeom prst="rect">
            <a:avLst/>
          </a:prstGeom>
          <a:noFill/>
        </p:spPr>
        <p:txBody>
          <a:bodyPr wrap="none" rtlCol="0">
            <a:spAutoFit/>
          </a:bodyPr>
          <a:lstStyle/>
          <a:p>
            <a:r>
              <a:rPr lang="en-US" b="1" dirty="0" smtClean="0">
                <a:latin typeface="Gill Sans"/>
                <a:cs typeface="Gill Sans"/>
              </a:rPr>
              <a:t>Response:</a:t>
            </a:r>
            <a:endParaRPr lang="en-US" b="1" dirty="0">
              <a:latin typeface="Gill Sans"/>
              <a:cs typeface="Gill San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ill Sans"/>
                <a:cs typeface="Gill Sans"/>
              </a:rPr>
              <a:t>Where did nanotechnology come from?</a:t>
            </a:r>
            <a:endParaRPr lang="en-US" dirty="0">
              <a:latin typeface="Gill Sans"/>
              <a:cs typeface="Gill Sans"/>
            </a:endParaRPr>
          </a:p>
        </p:txBody>
      </p:sp>
      <p:sp>
        <p:nvSpPr>
          <p:cNvPr id="4" name="TextBox 3"/>
          <p:cNvSpPr txBox="1"/>
          <p:nvPr/>
        </p:nvSpPr>
        <p:spPr>
          <a:xfrm>
            <a:off x="4823654" y="1675952"/>
            <a:ext cx="3618098" cy="584776"/>
          </a:xfrm>
          <a:prstGeom prst="rect">
            <a:avLst/>
          </a:prstGeom>
          <a:noFill/>
        </p:spPr>
        <p:txBody>
          <a:bodyPr wrap="none" rtlCol="0">
            <a:spAutoFit/>
          </a:bodyPr>
          <a:lstStyle/>
          <a:p>
            <a:r>
              <a:rPr lang="en-US" sz="3200" dirty="0" smtClean="0">
                <a:latin typeface="Gill Sans"/>
                <a:cs typeface="Gill Sans"/>
              </a:rPr>
              <a:t>From within science:</a:t>
            </a:r>
            <a:endParaRPr lang="en-US" sz="3200" dirty="0">
              <a:latin typeface="Gill Sans"/>
              <a:cs typeface="Gill Sans"/>
            </a:endParaRPr>
          </a:p>
        </p:txBody>
      </p:sp>
      <p:sp>
        <p:nvSpPr>
          <p:cNvPr id="5" name="TextBox 4"/>
          <p:cNvSpPr txBox="1"/>
          <p:nvPr/>
        </p:nvSpPr>
        <p:spPr>
          <a:xfrm>
            <a:off x="457200" y="1675952"/>
            <a:ext cx="3817872" cy="584776"/>
          </a:xfrm>
          <a:prstGeom prst="rect">
            <a:avLst/>
          </a:prstGeom>
          <a:noFill/>
        </p:spPr>
        <p:txBody>
          <a:bodyPr wrap="none" rtlCol="0">
            <a:spAutoFit/>
          </a:bodyPr>
          <a:lstStyle/>
          <a:p>
            <a:r>
              <a:rPr lang="en-US" sz="3200" dirty="0" smtClean="0">
                <a:latin typeface="Gill Sans"/>
                <a:cs typeface="Gill Sans"/>
              </a:rPr>
              <a:t>From outside science:</a:t>
            </a:r>
            <a:endParaRPr lang="en-US" sz="3200" dirty="0">
              <a:latin typeface="Gill Sans"/>
              <a:cs typeface="Gill Sans"/>
            </a:endParaRPr>
          </a:p>
        </p:txBody>
      </p:sp>
      <p:sp>
        <p:nvSpPr>
          <p:cNvPr id="6" name="TextBox 5"/>
          <p:cNvSpPr txBox="1"/>
          <p:nvPr/>
        </p:nvSpPr>
        <p:spPr>
          <a:xfrm>
            <a:off x="4823654" y="2444114"/>
            <a:ext cx="3434151" cy="1323439"/>
          </a:xfrm>
          <a:prstGeom prst="rect">
            <a:avLst/>
          </a:prstGeom>
          <a:noFill/>
        </p:spPr>
        <p:txBody>
          <a:bodyPr wrap="square" rtlCol="0">
            <a:spAutoFit/>
          </a:bodyPr>
          <a:lstStyle/>
          <a:p>
            <a:r>
              <a:rPr lang="en-US" sz="2000" b="1" dirty="0" smtClean="0">
                <a:latin typeface="Gill Sans"/>
                <a:cs typeface="Gill Sans"/>
              </a:rPr>
              <a:t>Many </a:t>
            </a:r>
            <a:r>
              <a:rPr lang="en-US" sz="2000" dirty="0" smtClean="0">
                <a:latin typeface="Gill Sans"/>
                <a:cs typeface="Gill Sans"/>
              </a:rPr>
              <a:t>pre-existing fields whose existing rhetoric could be adapted, contending to inherit the label</a:t>
            </a:r>
            <a:endParaRPr lang="en-US" sz="2000" dirty="0">
              <a:latin typeface="Gill Sans"/>
              <a:cs typeface="Gill Sans"/>
            </a:endParaRPr>
          </a:p>
        </p:txBody>
      </p:sp>
      <p:sp>
        <p:nvSpPr>
          <p:cNvPr id="7" name="TextBox 6"/>
          <p:cNvSpPr txBox="1"/>
          <p:nvPr/>
        </p:nvSpPr>
        <p:spPr>
          <a:xfrm>
            <a:off x="4823654" y="4090719"/>
            <a:ext cx="4158206" cy="707886"/>
          </a:xfrm>
          <a:prstGeom prst="rect">
            <a:avLst/>
          </a:prstGeom>
          <a:noFill/>
        </p:spPr>
        <p:txBody>
          <a:bodyPr wrap="square" rtlCol="0">
            <a:spAutoFit/>
          </a:bodyPr>
          <a:lstStyle/>
          <a:p>
            <a:r>
              <a:rPr lang="en-US" sz="2000" dirty="0" smtClean="0">
                <a:latin typeface="Gill Sans"/>
                <a:cs typeface="Gill Sans"/>
              </a:rPr>
              <a:t>Move from discovering phenomena and testing theories to making gizmos</a:t>
            </a:r>
            <a:endParaRPr lang="en-US" sz="2000" dirty="0">
              <a:latin typeface="Gill Sans"/>
              <a:cs typeface="Gill Sans"/>
            </a:endParaRPr>
          </a:p>
        </p:txBody>
      </p:sp>
      <p:sp>
        <p:nvSpPr>
          <p:cNvPr id="8" name="TextBox 7"/>
          <p:cNvSpPr txBox="1"/>
          <p:nvPr/>
        </p:nvSpPr>
        <p:spPr>
          <a:xfrm>
            <a:off x="457200" y="2767280"/>
            <a:ext cx="3312547" cy="1323439"/>
          </a:xfrm>
          <a:prstGeom prst="rect">
            <a:avLst/>
          </a:prstGeom>
          <a:noFill/>
        </p:spPr>
        <p:txBody>
          <a:bodyPr wrap="square" rtlCol="0">
            <a:spAutoFit/>
          </a:bodyPr>
          <a:lstStyle/>
          <a:p>
            <a:r>
              <a:rPr lang="en-US" sz="2000" dirty="0" smtClean="0">
                <a:latin typeface="Gill Sans"/>
                <a:cs typeface="Gill Sans"/>
              </a:rPr>
              <a:t>New images and metaphors from popular science writers, science fiction gain wide currency</a:t>
            </a:r>
            <a:endParaRPr lang="en-US" sz="2000" dirty="0">
              <a:latin typeface="Gill Sans"/>
              <a:cs typeface="Gill Sans"/>
            </a:endParaRPr>
          </a:p>
        </p:txBody>
      </p:sp>
      <p:sp>
        <p:nvSpPr>
          <p:cNvPr id="9" name="TextBox 8"/>
          <p:cNvSpPr txBox="1"/>
          <p:nvPr/>
        </p:nvSpPr>
        <p:spPr>
          <a:xfrm>
            <a:off x="457200" y="4136885"/>
            <a:ext cx="3312547" cy="1323439"/>
          </a:xfrm>
          <a:prstGeom prst="rect">
            <a:avLst/>
          </a:prstGeom>
          <a:noFill/>
        </p:spPr>
        <p:txBody>
          <a:bodyPr wrap="square" rtlCol="0">
            <a:spAutoFit/>
          </a:bodyPr>
          <a:lstStyle/>
          <a:p>
            <a:r>
              <a:rPr lang="en-US" sz="2000" dirty="0" smtClean="0">
                <a:latin typeface="Gill Sans"/>
                <a:cs typeface="Gill Sans"/>
              </a:rPr>
              <a:t>Major changes in the (Anglo-American) innovation system follow from 1980s political re-alignment</a:t>
            </a:r>
            <a:endParaRPr lang="en-US" sz="2000" dirty="0">
              <a:latin typeface="Gill Sans"/>
              <a:cs typeface="Gill Sans"/>
            </a:endParaRPr>
          </a:p>
        </p:txBody>
      </p:sp>
      <p:sp>
        <p:nvSpPr>
          <p:cNvPr id="10" name="TextBox 9"/>
          <p:cNvSpPr txBox="1"/>
          <p:nvPr/>
        </p:nvSpPr>
        <p:spPr>
          <a:xfrm>
            <a:off x="4823654" y="4948945"/>
            <a:ext cx="3312547" cy="707886"/>
          </a:xfrm>
          <a:prstGeom prst="rect">
            <a:avLst/>
          </a:prstGeom>
          <a:noFill/>
        </p:spPr>
        <p:txBody>
          <a:bodyPr wrap="square" rtlCol="0">
            <a:spAutoFit/>
          </a:bodyPr>
          <a:lstStyle/>
          <a:p>
            <a:r>
              <a:rPr lang="en-US" sz="2000" dirty="0" smtClean="0">
                <a:latin typeface="Gill Sans"/>
                <a:cs typeface="Gill Sans"/>
              </a:rPr>
              <a:t>Biotechnology envy from the physical sciences </a:t>
            </a:r>
            <a:endParaRPr lang="en-US" sz="2000" dirty="0">
              <a:latin typeface="Gill Sans"/>
              <a:cs typeface="Gill Sans"/>
            </a:endParaRPr>
          </a:p>
        </p:txBody>
      </p:sp>
      <p:sp>
        <p:nvSpPr>
          <p:cNvPr id="11" name="TextBox 10"/>
          <p:cNvSpPr txBox="1"/>
          <p:nvPr/>
        </p:nvSpPr>
        <p:spPr>
          <a:xfrm>
            <a:off x="457200" y="2260728"/>
            <a:ext cx="1147094" cy="400110"/>
          </a:xfrm>
          <a:prstGeom prst="rect">
            <a:avLst/>
          </a:prstGeom>
          <a:noFill/>
        </p:spPr>
        <p:txBody>
          <a:bodyPr wrap="none" rtlCol="0">
            <a:spAutoFit/>
          </a:bodyPr>
          <a:lstStyle/>
          <a:p>
            <a:r>
              <a:rPr lang="en-US" sz="2000" dirty="0" smtClean="0">
                <a:latin typeface="Gill Sans"/>
                <a:cs typeface="Gill Sans"/>
              </a:rPr>
              <a:t>A </a:t>
            </a:r>
            <a:r>
              <a:rPr lang="en-US" sz="2000" b="1" dirty="0" smtClean="0">
                <a:latin typeface="Gill Sans"/>
                <a:cs typeface="Gill Sans"/>
              </a:rPr>
              <a:t>name</a:t>
            </a:r>
            <a:endParaRPr lang="en-US" sz="2000" b="1" dirty="0">
              <a:latin typeface="Gill Sans"/>
              <a:cs typeface="Gill Sans"/>
            </a:endParaRPr>
          </a:p>
        </p:txBody>
      </p:sp>
      <p:sp>
        <p:nvSpPr>
          <p:cNvPr id="12" name="TextBox 11"/>
          <p:cNvSpPr txBox="1"/>
          <p:nvPr/>
        </p:nvSpPr>
        <p:spPr>
          <a:xfrm>
            <a:off x="457200" y="5842337"/>
            <a:ext cx="3817872" cy="1015663"/>
          </a:xfrm>
          <a:prstGeom prst="rect">
            <a:avLst/>
          </a:prstGeom>
          <a:noFill/>
        </p:spPr>
        <p:txBody>
          <a:bodyPr wrap="square" rtlCol="0">
            <a:spAutoFit/>
          </a:bodyPr>
          <a:lstStyle/>
          <a:p>
            <a:r>
              <a:rPr lang="en-US" sz="2000" dirty="0" smtClean="0">
                <a:latin typeface="Gill Sans"/>
                <a:cs typeface="Gill Sans"/>
              </a:rPr>
              <a:t>Discourse of national competitiveness – the “China threat”</a:t>
            </a:r>
            <a:endParaRPr lang="en-US" sz="2000" dirty="0">
              <a:latin typeface="Gill Sans"/>
              <a:cs typeface="Gill Sans"/>
            </a:endParaRPr>
          </a:p>
        </p:txBody>
      </p:sp>
      <p:sp>
        <p:nvSpPr>
          <p:cNvPr id="13" name="TextBox 12"/>
          <p:cNvSpPr txBox="1"/>
          <p:nvPr/>
        </p:nvSpPr>
        <p:spPr>
          <a:xfrm>
            <a:off x="4823654" y="5856885"/>
            <a:ext cx="3312547" cy="707886"/>
          </a:xfrm>
          <a:prstGeom prst="rect">
            <a:avLst/>
          </a:prstGeom>
          <a:noFill/>
        </p:spPr>
        <p:txBody>
          <a:bodyPr wrap="square" rtlCol="0">
            <a:spAutoFit/>
          </a:bodyPr>
          <a:lstStyle/>
          <a:p>
            <a:r>
              <a:rPr lang="en-US" sz="2000" dirty="0" smtClean="0">
                <a:latin typeface="Gill Sans"/>
                <a:cs typeface="Gill Sans"/>
              </a:rPr>
              <a:t>An unerring nose for funding opportunities</a:t>
            </a:r>
            <a:endParaRPr lang="en-US" sz="2000" dirty="0">
              <a:latin typeface="Gill Sans"/>
              <a:cs typeface="Gill Sans"/>
            </a:endParaRPr>
          </a:p>
        </p:txBody>
      </p:sp>
      <p:sp>
        <p:nvSpPr>
          <p:cNvPr id="14" name="TextBox 13"/>
          <p:cNvSpPr txBox="1"/>
          <p:nvPr/>
        </p:nvSpPr>
        <p:spPr>
          <a:xfrm>
            <a:off x="457200" y="5460324"/>
            <a:ext cx="3189921" cy="400110"/>
          </a:xfrm>
          <a:prstGeom prst="rect">
            <a:avLst/>
          </a:prstGeom>
          <a:noFill/>
        </p:spPr>
        <p:txBody>
          <a:bodyPr wrap="none" rtlCol="0">
            <a:spAutoFit/>
          </a:bodyPr>
          <a:lstStyle/>
          <a:p>
            <a:r>
              <a:rPr lang="en-US" sz="2000" dirty="0" smtClean="0">
                <a:latin typeface="Gill Sans"/>
                <a:cs typeface="Gill Sans"/>
              </a:rPr>
              <a:t>Promoters of “</a:t>
            </a:r>
            <a:r>
              <a:rPr lang="en-US" sz="2000" dirty="0" err="1" smtClean="0">
                <a:latin typeface="Gill Sans"/>
                <a:cs typeface="Gill Sans"/>
              </a:rPr>
              <a:t>nanobusiness</a:t>
            </a:r>
            <a:r>
              <a:rPr lang="en-US" sz="2000" dirty="0" smtClean="0">
                <a:latin typeface="Gill Sans"/>
                <a:cs typeface="Gill Sans"/>
              </a:rPr>
              <a:t>”</a:t>
            </a:r>
            <a:endParaRPr lang="en-US" sz="2000" dirty="0">
              <a:latin typeface="Gill Sans"/>
              <a:cs typeface="Gill San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pic>
          <p:nvPicPr>
            <p:cNvPr id="7" name="Picture 6" descr="Fig6_6.jpg"/>
            <p:cNvPicPr>
              <a:picLocks noChangeAspect="1"/>
            </p:cNvPicPr>
            <p:nvPr/>
          </p:nvPicPr>
          <p:blipFill>
            <a:blip r:embed="rId2"/>
            <a:stretch>
              <a:fillRect/>
            </a:stretch>
          </p:blipFill>
          <p:spPr>
            <a:xfrm>
              <a:off x="0" y="3429000"/>
              <a:ext cx="4286250" cy="3429000"/>
            </a:xfrm>
            <a:prstGeom prst="rect">
              <a:avLst/>
            </a:prstGeom>
          </p:spPr>
        </p:pic>
        <p:pic>
          <p:nvPicPr>
            <p:cNvPr id="8" name="Picture 2"/>
            <p:cNvPicPr>
              <a:picLocks noChangeAspect="1" noChangeArrowheads="1"/>
            </p:cNvPicPr>
            <p:nvPr/>
          </p:nvPicPr>
          <p:blipFill>
            <a:blip r:embed="rId3"/>
            <a:srcRect/>
            <a:stretch>
              <a:fillRect/>
            </a:stretch>
          </p:blipFill>
          <p:spPr bwMode="auto">
            <a:xfrm>
              <a:off x="4445457" y="0"/>
              <a:ext cx="4698543" cy="3012724"/>
            </a:xfrm>
            <a:prstGeom prst="rect">
              <a:avLst/>
            </a:prstGeom>
            <a:noFill/>
            <a:ln w="9525">
              <a:noFill/>
              <a:miter lim="800000"/>
              <a:headEnd/>
              <a:tailEnd/>
            </a:ln>
          </p:spPr>
        </p:pic>
        <p:sp>
          <p:nvSpPr>
            <p:cNvPr id="5" name="TextBox 4"/>
            <p:cNvSpPr txBox="1"/>
            <p:nvPr/>
          </p:nvSpPr>
          <p:spPr>
            <a:xfrm>
              <a:off x="3392081" y="3294285"/>
              <a:ext cx="3215109" cy="954107"/>
            </a:xfrm>
            <a:prstGeom prst="rect">
              <a:avLst/>
            </a:prstGeom>
            <a:noFill/>
          </p:spPr>
          <p:txBody>
            <a:bodyPr wrap="square" rtlCol="0">
              <a:spAutoFit/>
            </a:bodyPr>
            <a:lstStyle/>
            <a:p>
              <a:r>
                <a:rPr lang="en-US" sz="2800" b="1" dirty="0" smtClean="0">
                  <a:latin typeface="Gill Sans"/>
                  <a:cs typeface="Gill Sans"/>
                </a:rPr>
                <a:t>A stock of images</a:t>
              </a:r>
              <a:endParaRPr lang="en-US" sz="2800" b="1" dirty="0">
                <a:latin typeface="Gill Sans"/>
                <a:cs typeface="Gill Sans"/>
              </a:endParaRPr>
            </a:p>
          </p:txBody>
        </p:sp>
      </p:grpSp>
      <p:sp>
        <p:nvSpPr>
          <p:cNvPr id="4" name="TextBox 3"/>
          <p:cNvSpPr txBox="1"/>
          <p:nvPr/>
        </p:nvSpPr>
        <p:spPr>
          <a:xfrm>
            <a:off x="510653" y="361727"/>
            <a:ext cx="2608406" cy="954107"/>
          </a:xfrm>
          <a:prstGeom prst="rect">
            <a:avLst/>
          </a:prstGeom>
          <a:noFill/>
        </p:spPr>
        <p:txBody>
          <a:bodyPr wrap="none" rtlCol="0">
            <a:spAutoFit/>
          </a:bodyPr>
          <a:lstStyle/>
          <a:p>
            <a:r>
              <a:rPr lang="en-US" sz="2800" b="1" dirty="0" smtClean="0">
                <a:latin typeface="Gill Sans"/>
                <a:cs typeface="Gill Sans"/>
              </a:rPr>
              <a:t>A name:</a:t>
            </a:r>
          </a:p>
          <a:p>
            <a:r>
              <a:rPr lang="en-US" sz="2800" dirty="0" smtClean="0">
                <a:latin typeface="Gill Sans"/>
                <a:cs typeface="Gill Sans"/>
              </a:rPr>
              <a:t>Nanotechnology</a:t>
            </a:r>
            <a:endParaRPr lang="en-US" sz="2800" dirty="0">
              <a:latin typeface="Gill Sans"/>
              <a:cs typeface="Gill Sans"/>
            </a:endParaRPr>
          </a:p>
        </p:txBody>
      </p:sp>
      <p:sp>
        <p:nvSpPr>
          <p:cNvPr id="6" name="TextBox 5"/>
          <p:cNvSpPr txBox="1"/>
          <p:nvPr/>
        </p:nvSpPr>
        <p:spPr>
          <a:xfrm>
            <a:off x="3742723" y="5042118"/>
            <a:ext cx="5401277" cy="1815882"/>
          </a:xfrm>
          <a:prstGeom prst="rect">
            <a:avLst/>
          </a:prstGeom>
          <a:noFill/>
        </p:spPr>
        <p:txBody>
          <a:bodyPr wrap="square" rtlCol="0">
            <a:spAutoFit/>
          </a:bodyPr>
          <a:lstStyle/>
          <a:p>
            <a:r>
              <a:rPr lang="en-US" sz="2800" b="1" dirty="0" smtClean="0">
                <a:latin typeface="Gill Sans"/>
                <a:cs typeface="Gill Sans"/>
              </a:rPr>
              <a:t>A set of slogans:</a:t>
            </a:r>
          </a:p>
          <a:p>
            <a:r>
              <a:rPr lang="en-US" sz="2800" dirty="0" smtClean="0">
                <a:latin typeface="Gill Sans"/>
                <a:cs typeface="Gill Sans"/>
              </a:rPr>
              <a:t>“engines of creation”</a:t>
            </a:r>
          </a:p>
          <a:p>
            <a:r>
              <a:rPr lang="en-US" sz="2800" dirty="0" smtClean="0">
                <a:latin typeface="Gill Sans"/>
                <a:cs typeface="Gill Sans"/>
              </a:rPr>
              <a:t>“shaping the world atom by atom</a:t>
            </a:r>
          </a:p>
          <a:p>
            <a:r>
              <a:rPr lang="en-US" sz="2800" dirty="0" smtClean="0">
                <a:latin typeface="Gill Sans"/>
                <a:cs typeface="Gill Sans"/>
              </a:rPr>
              <a:t>“Software control of matter”</a:t>
            </a:r>
            <a:endParaRPr lang="en-US" sz="2800" dirty="0">
              <a:latin typeface="Gill Sans"/>
              <a:cs typeface="Gill San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a:cs typeface="Gill Sans"/>
              </a:rPr>
              <a:t>“We made a </a:t>
            </a:r>
            <a:r>
              <a:rPr lang="en-US" dirty="0" err="1" smtClean="0">
                <a:latin typeface="Gill Sans"/>
                <a:cs typeface="Gill Sans"/>
              </a:rPr>
              <a:t>nanowidget</a:t>
            </a:r>
            <a:r>
              <a:rPr lang="en-US" dirty="0" smtClean="0">
                <a:latin typeface="Gill Sans"/>
                <a:cs typeface="Gill Sans"/>
              </a:rPr>
              <a:t>”</a:t>
            </a:r>
            <a:endParaRPr lang="en-US" dirty="0">
              <a:latin typeface="Gill Sans"/>
              <a:cs typeface="Gill Sans"/>
            </a:endParaRPr>
          </a:p>
        </p:txBody>
      </p:sp>
      <p:sp>
        <p:nvSpPr>
          <p:cNvPr id="3" name="Content Placeholder 2"/>
          <p:cNvSpPr>
            <a:spLocks noGrp="1"/>
          </p:cNvSpPr>
          <p:nvPr>
            <p:ph idx="1"/>
          </p:nvPr>
        </p:nvSpPr>
        <p:spPr>
          <a:xfrm>
            <a:off x="0" y="1417638"/>
            <a:ext cx="6553145" cy="2086511"/>
          </a:xfrm>
        </p:spPr>
        <p:txBody>
          <a:bodyPr>
            <a:noAutofit/>
          </a:bodyPr>
          <a:lstStyle/>
          <a:p>
            <a:r>
              <a:rPr lang="en-US" sz="2400" dirty="0" smtClean="0">
                <a:latin typeface="Gill Sans"/>
                <a:cs typeface="Gill Sans"/>
              </a:rPr>
              <a:t>We report the world’s first/smallest </a:t>
            </a:r>
            <a:r>
              <a:rPr lang="en-US" sz="2400" dirty="0" err="1" smtClean="0">
                <a:latin typeface="Gill Sans"/>
                <a:cs typeface="Gill Sans"/>
              </a:rPr>
              <a:t>nanowidget</a:t>
            </a:r>
            <a:endParaRPr lang="en-US" sz="2400" dirty="0" smtClean="0">
              <a:latin typeface="Gill Sans"/>
              <a:cs typeface="Gill Sans"/>
            </a:endParaRPr>
          </a:p>
          <a:p>
            <a:r>
              <a:rPr lang="en-US" sz="2400" dirty="0" smtClean="0">
                <a:latin typeface="Gill Sans"/>
                <a:cs typeface="Gill Sans"/>
              </a:rPr>
              <a:t>We describe a complex set of operations to make the </a:t>
            </a:r>
            <a:r>
              <a:rPr lang="en-US" sz="2400" dirty="0" err="1" smtClean="0">
                <a:latin typeface="Gill Sans"/>
                <a:cs typeface="Gill Sans"/>
              </a:rPr>
              <a:t>nanowidget</a:t>
            </a:r>
            <a:endParaRPr lang="en-US" sz="2400" dirty="0" smtClean="0">
              <a:latin typeface="Gill Sans"/>
              <a:cs typeface="Gill Sans"/>
            </a:endParaRPr>
          </a:p>
          <a:p>
            <a:r>
              <a:rPr lang="en-US" sz="2400" dirty="0" smtClean="0">
                <a:latin typeface="Gill Sans"/>
                <a:cs typeface="Gill Sans"/>
              </a:rPr>
              <a:t>We carried out a series of rather indirect measurements to demonstrate the </a:t>
            </a:r>
            <a:r>
              <a:rPr lang="en-US" sz="2400" dirty="0" err="1" smtClean="0">
                <a:latin typeface="Gill Sans"/>
                <a:cs typeface="Gill Sans"/>
              </a:rPr>
              <a:t>nanowidget</a:t>
            </a:r>
            <a:r>
              <a:rPr lang="en-US" sz="2400" dirty="0" smtClean="0">
                <a:latin typeface="Gill Sans"/>
                <a:cs typeface="Gill Sans"/>
              </a:rPr>
              <a:t> working</a:t>
            </a:r>
          </a:p>
        </p:txBody>
      </p:sp>
      <p:grpSp>
        <p:nvGrpSpPr>
          <p:cNvPr id="9" name="Group 8"/>
          <p:cNvGrpSpPr/>
          <p:nvPr/>
        </p:nvGrpSpPr>
        <p:grpSpPr>
          <a:xfrm>
            <a:off x="0" y="2373280"/>
            <a:ext cx="9144000" cy="3300318"/>
            <a:chOff x="0" y="2373280"/>
            <a:chExt cx="9144000" cy="3300318"/>
          </a:xfrm>
        </p:grpSpPr>
        <p:pic>
          <p:nvPicPr>
            <p:cNvPr id="4" name="Picture 1029"/>
            <p:cNvPicPr>
              <a:picLocks noChangeAspect="1" noChangeArrowheads="1"/>
            </p:cNvPicPr>
            <p:nvPr/>
          </p:nvPicPr>
          <p:blipFill>
            <a:blip r:embed="rId2"/>
            <a:srcRect/>
            <a:stretch>
              <a:fillRect/>
            </a:stretch>
          </p:blipFill>
          <p:spPr bwMode="auto">
            <a:xfrm>
              <a:off x="6651235" y="2373280"/>
              <a:ext cx="2492765" cy="3300318"/>
            </a:xfrm>
            <a:prstGeom prst="rect">
              <a:avLst/>
            </a:prstGeom>
            <a:noFill/>
            <a:ln w="9525">
              <a:noFill/>
              <a:miter lim="800000"/>
              <a:headEnd/>
              <a:tailEnd/>
            </a:ln>
            <a:effectLst/>
          </p:spPr>
        </p:pic>
        <p:sp>
          <p:nvSpPr>
            <p:cNvPr id="7" name="Content Placeholder 2"/>
            <p:cNvSpPr txBox="1">
              <a:spLocks/>
            </p:cNvSpPr>
            <p:nvPr/>
          </p:nvSpPr>
          <p:spPr>
            <a:xfrm>
              <a:off x="0" y="3742262"/>
              <a:ext cx="6553145" cy="932349"/>
            </a:xfrm>
            <a:prstGeom prst="rect">
              <a:avLst/>
            </a:prstGeom>
          </p:spPr>
          <p:txBody>
            <a:bodyPr vert="horz" lIns="91440" tIns="45720" rIns="91440" bIns="45720" rtlCol="0">
              <a:noAutofit/>
            </a:bodyPr>
            <a:lstStyle/>
            <a:p>
              <a:pPr marL="342900" lvl="0" indent="-342900">
                <a:spcBef>
                  <a:spcPct val="20000"/>
                </a:spcBef>
                <a:buFont typeface="Arial"/>
                <a:buChar char="•"/>
              </a:pPr>
              <a:r>
                <a:rPr lang="en-US" sz="2400" dirty="0" smtClean="0">
                  <a:latin typeface="Gill Sans"/>
                  <a:cs typeface="Gill Sans"/>
                </a:rPr>
                <a:t>We </a:t>
              </a:r>
              <a:r>
                <a:rPr lang="en-US" sz="2400" dirty="0" err="1" smtClean="0">
                  <a:latin typeface="Gill Sans"/>
                  <a:cs typeface="Gill Sans"/>
                </a:rPr>
                <a:t>summarise</a:t>
              </a:r>
              <a:r>
                <a:rPr lang="en-US" sz="2400" dirty="0" smtClean="0">
                  <a:latin typeface="Gill Sans"/>
                  <a:cs typeface="Gill Sans"/>
                </a:rPr>
                <a:t> it all in this attractive cartoon, (ideal for </a:t>
              </a:r>
              <a:r>
                <a:rPr lang="en-US" sz="2400" dirty="0" err="1" smtClean="0">
                  <a:latin typeface="Gill Sans"/>
                  <a:cs typeface="Gill Sans"/>
                </a:rPr>
                <a:t>powerpoint</a:t>
              </a:r>
              <a:r>
                <a:rPr lang="en-US" sz="2400" dirty="0" smtClean="0">
                  <a:latin typeface="Gill Sans"/>
                  <a:cs typeface="Gill Sans"/>
                </a:rPr>
                <a:t>)</a:t>
              </a:r>
            </a:p>
          </p:txBody>
        </p:sp>
      </p:grpSp>
      <p:sp>
        <p:nvSpPr>
          <p:cNvPr id="8" name="Content Placeholder 2"/>
          <p:cNvSpPr txBox="1">
            <a:spLocks/>
          </p:cNvSpPr>
          <p:nvPr/>
        </p:nvSpPr>
        <p:spPr>
          <a:xfrm>
            <a:off x="0" y="4630342"/>
            <a:ext cx="6553145" cy="2086511"/>
          </a:xfrm>
          <a:prstGeom prst="rect">
            <a:avLst/>
          </a:prstGeom>
        </p:spPr>
        <p:txBody>
          <a:bodyPr vert="horz" lIns="91440" tIns="45720" rIns="91440" bIns="45720" rtlCol="0">
            <a:noAutofit/>
          </a:bodyPr>
          <a:lstStyle/>
          <a:p>
            <a:pPr marL="342900" lvl="0" indent="-342900">
              <a:spcBef>
                <a:spcPct val="20000"/>
              </a:spcBef>
              <a:buFont typeface="Arial"/>
              <a:buChar char="•"/>
            </a:pPr>
            <a:r>
              <a:rPr lang="en-US" sz="2400" dirty="0" smtClean="0">
                <a:latin typeface="Gill Sans"/>
                <a:cs typeface="Gill Sans"/>
              </a:rPr>
              <a:t>We promise that in the future, when such </a:t>
            </a:r>
            <a:r>
              <a:rPr lang="en-US" sz="2400" dirty="0" err="1" smtClean="0">
                <a:latin typeface="Gill Sans"/>
                <a:cs typeface="Gill Sans"/>
              </a:rPr>
              <a:t>nanowidgets</a:t>
            </a:r>
            <a:r>
              <a:rPr lang="en-US" sz="2400" dirty="0" smtClean="0">
                <a:latin typeface="Gill Sans"/>
                <a:cs typeface="Gill Sans"/>
              </a:rPr>
              <a:t> can be mass produced, something will be </a:t>
            </a:r>
            <a:r>
              <a:rPr lang="en-US" sz="2400" dirty="0" err="1" smtClean="0">
                <a:latin typeface="Gill Sans"/>
                <a:cs typeface="Gill Sans"/>
              </a:rPr>
              <a:t>revolutionised</a:t>
            </a:r>
            <a:endParaRPr lang="en-US" sz="2400" dirty="0" smtClean="0">
              <a:latin typeface="Gill Sans"/>
              <a:cs typeface="Gill Sans"/>
            </a:endParaRPr>
          </a:p>
          <a:p>
            <a:pPr marL="342900" lvl="0" indent="-342900">
              <a:spcBef>
                <a:spcPct val="20000"/>
              </a:spcBef>
              <a:buFont typeface="Arial"/>
              <a:buChar char="•"/>
            </a:pPr>
            <a:r>
              <a:rPr lang="en-US" sz="2400" dirty="0" smtClean="0">
                <a:latin typeface="Gill Sans"/>
                <a:cs typeface="Gill Sans"/>
              </a:rPr>
              <a:t>In the meantime, we have this nice paper in Nature/Science/</a:t>
            </a:r>
            <a:r>
              <a:rPr lang="en-US" sz="2400" dirty="0" err="1" smtClean="0">
                <a:latin typeface="Gill Sans"/>
                <a:cs typeface="Gill Sans"/>
              </a:rPr>
              <a:t>Nano</a:t>
            </a:r>
            <a:r>
              <a:rPr lang="en-US" sz="2400" dirty="0" smtClean="0">
                <a:latin typeface="Gill Sans"/>
                <a:cs typeface="Gill Sans"/>
              </a:rPr>
              <a:t> Letters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ill Sans"/>
                <a:cs typeface="Gill Sans"/>
              </a:rPr>
              <a:t>Between promises and applications…</a:t>
            </a:r>
            <a:endParaRPr lang="en-US" dirty="0">
              <a:latin typeface="Gill Sans"/>
              <a:cs typeface="Gill Sans"/>
            </a:endParaRPr>
          </a:p>
        </p:txBody>
      </p:sp>
      <p:sp>
        <p:nvSpPr>
          <p:cNvPr id="3" name="Content Placeholder 2"/>
          <p:cNvSpPr>
            <a:spLocks noGrp="1"/>
          </p:cNvSpPr>
          <p:nvPr>
            <p:ph idx="1"/>
          </p:nvPr>
        </p:nvSpPr>
        <p:spPr/>
        <p:txBody>
          <a:bodyPr/>
          <a:lstStyle/>
          <a:p>
            <a:r>
              <a:rPr lang="en-US" dirty="0" smtClean="0">
                <a:latin typeface="Gill Sans"/>
                <a:cs typeface="Gill Sans"/>
              </a:rPr>
              <a:t>Nanotechnology was forged from many already-existing fields</a:t>
            </a:r>
          </a:p>
          <a:p>
            <a:pPr lvl="1"/>
            <a:r>
              <a:rPr lang="en-US" dirty="0" smtClean="0">
                <a:latin typeface="Gill Sans"/>
                <a:cs typeface="Gill Sans"/>
              </a:rPr>
              <a:t>Some were rich in promises</a:t>
            </a:r>
          </a:p>
          <a:p>
            <a:pPr lvl="1"/>
            <a:r>
              <a:rPr lang="en-US" dirty="0" smtClean="0">
                <a:latin typeface="Gill Sans"/>
                <a:cs typeface="Gill Sans"/>
              </a:rPr>
              <a:t>Some already had applications </a:t>
            </a:r>
          </a:p>
          <a:p>
            <a:r>
              <a:rPr lang="en-US" dirty="0" smtClean="0">
                <a:latin typeface="Gill Sans"/>
                <a:cs typeface="Gill Sans"/>
              </a:rPr>
              <a:t>Each field had its own:</a:t>
            </a:r>
          </a:p>
          <a:p>
            <a:pPr lvl="1"/>
            <a:r>
              <a:rPr lang="en-US" dirty="0" smtClean="0">
                <a:latin typeface="Gill Sans"/>
                <a:cs typeface="Gill Sans"/>
              </a:rPr>
              <a:t>Symbolic breakthroughs and famous victories</a:t>
            </a:r>
          </a:p>
          <a:p>
            <a:pPr lvl="1"/>
            <a:r>
              <a:rPr lang="en-US" dirty="0" smtClean="0">
                <a:latin typeface="Gill Sans"/>
                <a:cs typeface="Gill Sans"/>
              </a:rPr>
              <a:t>Leaders, spokespeople, hierarchies</a:t>
            </a:r>
          </a:p>
          <a:p>
            <a:pPr lvl="1"/>
            <a:r>
              <a:rPr lang="en-US" dirty="0" smtClean="0">
                <a:latin typeface="Gill Sans"/>
                <a:cs typeface="Gill Sans"/>
              </a:rPr>
              <a:t>Shared narratives</a:t>
            </a:r>
            <a:endParaRPr lang="en-US" dirty="0">
              <a:latin typeface="Gill Sans"/>
              <a:cs typeface="Gill San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we mean by “responsible innovation”?</a:t>
            </a:r>
            <a:endParaRPr lang="en-US" dirty="0"/>
          </a:p>
        </p:txBody>
      </p:sp>
      <p:sp>
        <p:nvSpPr>
          <p:cNvPr id="3" name="Content Placeholder 2"/>
          <p:cNvSpPr>
            <a:spLocks noGrp="1"/>
          </p:cNvSpPr>
          <p:nvPr>
            <p:ph idx="1"/>
          </p:nvPr>
        </p:nvSpPr>
        <p:spPr/>
        <p:txBody>
          <a:bodyPr/>
          <a:lstStyle/>
          <a:p>
            <a:r>
              <a:rPr lang="en-US" dirty="0" smtClean="0"/>
              <a:t>(How) can we steer the development of science and technology so that it meets widely shared societal goals?</a:t>
            </a:r>
          </a:p>
          <a:p>
            <a:r>
              <a:rPr lang="en-US" dirty="0" smtClean="0"/>
              <a:t>An old idea – but every generation needs to re-examine it in a new science and innovation policy context</a:t>
            </a:r>
            <a:endParaRPr lang="en-US" dirty="0"/>
          </a:p>
        </p:txBody>
      </p:sp>
    </p:spTree>
    <p:extLst>
      <p:ext uri="{BB962C8B-B14F-4D97-AF65-F5344CB8AC3E}">
        <p14:creationId xmlns:p14="http://schemas.microsoft.com/office/powerpoint/2010/main" val="3151992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a:cs typeface="Gill Sans"/>
              </a:rPr>
              <a:t>The many roots of nanotechnology </a:t>
            </a:r>
            <a:endParaRPr lang="en-US" dirty="0">
              <a:latin typeface="Gill Sans"/>
              <a:cs typeface="Gill Sans"/>
            </a:endParaRPr>
          </a:p>
        </p:txBody>
      </p:sp>
      <p:sp>
        <p:nvSpPr>
          <p:cNvPr id="3" name="Content Placeholder 2"/>
          <p:cNvSpPr>
            <a:spLocks noGrp="1"/>
          </p:cNvSpPr>
          <p:nvPr>
            <p:ph idx="1"/>
          </p:nvPr>
        </p:nvSpPr>
        <p:spPr/>
        <p:txBody>
          <a:bodyPr/>
          <a:lstStyle/>
          <a:p>
            <a:r>
              <a:rPr lang="en-US" dirty="0" smtClean="0"/>
              <a:t>Precision engineering</a:t>
            </a:r>
          </a:p>
          <a:p>
            <a:r>
              <a:rPr lang="en-US" dirty="0" smtClean="0"/>
              <a:t>The original sense introduced by Taniguchi, 1974</a:t>
            </a:r>
          </a:p>
          <a:p>
            <a:pPr>
              <a:buNone/>
            </a:pPr>
            <a:endParaRPr lang="en-US" dirty="0"/>
          </a:p>
        </p:txBody>
      </p:sp>
      <p:pic>
        <p:nvPicPr>
          <p:cNvPr id="4" name="Picture 3" descr="Fig6_5.jpg"/>
          <p:cNvPicPr>
            <a:picLocks noChangeAspect="1"/>
          </p:cNvPicPr>
          <p:nvPr/>
        </p:nvPicPr>
        <p:blipFill>
          <a:blip r:embed="rId2"/>
          <a:stretch>
            <a:fillRect/>
          </a:stretch>
        </p:blipFill>
        <p:spPr>
          <a:xfrm>
            <a:off x="4834924" y="2962532"/>
            <a:ext cx="4309076" cy="36644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smtClean="0"/>
              <a:t>Microfabrication</a:t>
            </a:r>
            <a:r>
              <a:rPr lang="en-US" dirty="0" smtClean="0"/>
              <a:t> for microelectronics</a:t>
            </a:r>
          </a:p>
          <a:p>
            <a:r>
              <a:rPr lang="en-US" dirty="0" smtClean="0"/>
              <a:t>Phase shift photolithography</a:t>
            </a:r>
          </a:p>
          <a:p>
            <a:r>
              <a:rPr lang="en-US" dirty="0" smtClean="0"/>
              <a:t>E-beam lithography</a:t>
            </a:r>
          </a:p>
          <a:p>
            <a:r>
              <a:rPr lang="en-US" dirty="0" smtClean="0"/>
              <a:t>Alec </a:t>
            </a:r>
            <a:r>
              <a:rPr lang="en-US" dirty="0" err="1" smtClean="0"/>
              <a:t>Broers</a:t>
            </a:r>
            <a:endParaRPr lang="en-US" dirty="0" smtClean="0"/>
          </a:p>
          <a:p>
            <a:pPr>
              <a:buNone/>
            </a:pPr>
            <a:endParaRPr lang="en-US" dirty="0"/>
          </a:p>
        </p:txBody>
      </p:sp>
      <p:sp>
        <p:nvSpPr>
          <p:cNvPr id="4" name="Title 1"/>
          <p:cNvSpPr>
            <a:spLocks noGrp="1"/>
          </p:cNvSpPr>
          <p:nvPr>
            <p:ph type="title"/>
          </p:nvPr>
        </p:nvSpPr>
        <p:spPr/>
        <p:txBody>
          <a:bodyPr/>
          <a:lstStyle/>
          <a:p>
            <a:r>
              <a:rPr lang="en-US" dirty="0" smtClean="0">
                <a:latin typeface="Gill Sans"/>
                <a:cs typeface="Gill Sans"/>
              </a:rPr>
              <a:t>The many roots of nanotechnology </a:t>
            </a:r>
            <a:endParaRPr lang="en-US" dirty="0">
              <a:latin typeface="Gill Sans"/>
              <a:cs typeface="Gill Sans"/>
            </a:endParaRPr>
          </a:p>
        </p:txBody>
      </p:sp>
      <p:pic>
        <p:nvPicPr>
          <p:cNvPr id="5" name="Picture 4" descr="Fig3_3.GIF"/>
          <p:cNvPicPr>
            <a:picLocks noChangeAspect="1"/>
          </p:cNvPicPr>
          <p:nvPr/>
        </p:nvPicPr>
        <p:blipFill>
          <a:blip r:embed="rId2"/>
          <a:stretch>
            <a:fillRect/>
          </a:stretch>
        </p:blipFill>
        <p:spPr>
          <a:xfrm>
            <a:off x="3445466" y="3643798"/>
            <a:ext cx="4973869" cy="28100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err="1" smtClean="0"/>
              <a:t>Mesoscale</a:t>
            </a:r>
            <a:r>
              <a:rPr lang="en-US" dirty="0" smtClean="0"/>
              <a:t> physics” and low-dimensional semiconductors</a:t>
            </a:r>
          </a:p>
          <a:p>
            <a:r>
              <a:rPr lang="en-US" dirty="0" smtClean="0"/>
              <a:t>Molecular beam </a:t>
            </a:r>
            <a:r>
              <a:rPr lang="en-US" dirty="0" err="1" smtClean="0"/>
              <a:t>epitaxy</a:t>
            </a:r>
            <a:endParaRPr lang="en-US" dirty="0" smtClean="0"/>
          </a:p>
          <a:p>
            <a:r>
              <a:rPr lang="en-US" dirty="0" smtClean="0"/>
              <a:t>Klaus von Klitzing</a:t>
            </a:r>
          </a:p>
          <a:p>
            <a:endParaRPr lang="en-US" dirty="0"/>
          </a:p>
        </p:txBody>
      </p:sp>
      <p:sp>
        <p:nvSpPr>
          <p:cNvPr id="4" name="Title 1"/>
          <p:cNvSpPr>
            <a:spLocks noGrp="1"/>
          </p:cNvSpPr>
          <p:nvPr>
            <p:ph type="title"/>
          </p:nvPr>
        </p:nvSpPr>
        <p:spPr/>
        <p:txBody>
          <a:bodyPr/>
          <a:lstStyle/>
          <a:p>
            <a:r>
              <a:rPr lang="en-US" dirty="0" smtClean="0">
                <a:latin typeface="Gill Sans"/>
                <a:cs typeface="Gill Sans"/>
              </a:rPr>
              <a:t>The many roots of nanotechnology </a:t>
            </a:r>
            <a:endParaRPr lang="en-US" dirty="0">
              <a:latin typeface="Gill Sans"/>
              <a:cs typeface="Gill Sans"/>
            </a:endParaRPr>
          </a:p>
        </p:txBody>
      </p:sp>
      <p:pic>
        <p:nvPicPr>
          <p:cNvPr id="5" name="Picture 4"/>
          <p:cNvPicPr>
            <a:picLocks noChangeAspect="1"/>
          </p:cNvPicPr>
          <p:nvPr/>
        </p:nvPicPr>
        <p:blipFill>
          <a:blip r:embed="rId2"/>
          <a:stretch>
            <a:fillRect/>
          </a:stretch>
        </p:blipFill>
        <p:spPr>
          <a:xfrm>
            <a:off x="4401293" y="3429000"/>
            <a:ext cx="4742707" cy="3429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Molecular electronics</a:t>
            </a:r>
          </a:p>
          <a:p>
            <a:r>
              <a:rPr lang="en-US" dirty="0" err="1" smtClean="0"/>
              <a:t>Aviram</a:t>
            </a:r>
            <a:r>
              <a:rPr lang="en-US" dirty="0" smtClean="0"/>
              <a:t>, </a:t>
            </a:r>
            <a:r>
              <a:rPr lang="en-US" dirty="0" err="1" smtClean="0"/>
              <a:t>Ratner</a:t>
            </a:r>
            <a:endParaRPr lang="en-US" dirty="0" smtClean="0"/>
          </a:p>
          <a:p>
            <a:r>
              <a:rPr lang="en-US" strike="sngStrike" dirty="0" err="1" smtClean="0"/>
              <a:t>Schön</a:t>
            </a:r>
            <a:endParaRPr lang="en-US" strike="sngStrike" dirty="0"/>
          </a:p>
        </p:txBody>
      </p:sp>
      <p:sp>
        <p:nvSpPr>
          <p:cNvPr id="4" name="Title 1"/>
          <p:cNvSpPr>
            <a:spLocks noGrp="1"/>
          </p:cNvSpPr>
          <p:nvPr>
            <p:ph type="title"/>
          </p:nvPr>
        </p:nvSpPr>
        <p:spPr/>
        <p:txBody>
          <a:bodyPr/>
          <a:lstStyle/>
          <a:p>
            <a:r>
              <a:rPr lang="en-US" dirty="0" smtClean="0">
                <a:latin typeface="Gill Sans"/>
                <a:cs typeface="Gill Sans"/>
              </a:rPr>
              <a:t>The many roots of nanotechnology </a:t>
            </a:r>
            <a:endParaRPr lang="en-US" dirty="0">
              <a:latin typeface="Gill Sans"/>
              <a:cs typeface="Gill Sans"/>
            </a:endParaRPr>
          </a:p>
        </p:txBody>
      </p:sp>
      <p:pic>
        <p:nvPicPr>
          <p:cNvPr id="5" name="Picture 4" descr="Fig8_4.pict"/>
          <p:cNvPicPr>
            <a:picLocks noChangeAspect="1"/>
          </p:cNvPicPr>
          <p:nvPr/>
        </p:nvPicPr>
        <p:blipFill>
          <a:blip r:embed="rId2"/>
          <a:stretch>
            <a:fillRect/>
          </a:stretch>
        </p:blipFill>
        <p:spPr>
          <a:xfrm>
            <a:off x="5267342" y="1600200"/>
            <a:ext cx="2905002" cy="3866692"/>
          </a:xfrm>
          <a:prstGeom prst="rect">
            <a:avLst/>
          </a:prstGeom>
        </p:spPr>
      </p:pic>
      <p:sp>
        <p:nvSpPr>
          <p:cNvPr id="6" name="TextBox 5"/>
          <p:cNvSpPr txBox="1"/>
          <p:nvPr/>
        </p:nvSpPr>
        <p:spPr>
          <a:xfrm>
            <a:off x="32976" y="5728229"/>
            <a:ext cx="8449223" cy="1323439"/>
          </a:xfrm>
          <a:prstGeom prst="rect">
            <a:avLst/>
          </a:prstGeom>
          <a:noFill/>
        </p:spPr>
        <p:txBody>
          <a:bodyPr wrap="none" rtlCol="0">
            <a:spAutoFit/>
          </a:bodyPr>
          <a:lstStyle/>
          <a:p>
            <a:r>
              <a:rPr lang="en-US" sz="2000" dirty="0" smtClean="0">
                <a:latin typeface="Gill Sans"/>
                <a:cs typeface="Gill Sans"/>
              </a:rPr>
              <a:t>In the USA, a persistent </a:t>
            </a:r>
            <a:r>
              <a:rPr lang="en-US" sz="2000" dirty="0" err="1" smtClean="0">
                <a:latin typeface="Gill Sans"/>
                <a:cs typeface="Gill Sans"/>
              </a:rPr>
              <a:t>louche</a:t>
            </a:r>
            <a:r>
              <a:rPr lang="en-US" sz="2000" dirty="0" smtClean="0">
                <a:latin typeface="Gill Sans"/>
                <a:cs typeface="Gill Sans"/>
              </a:rPr>
              <a:t> reputation:</a:t>
            </a:r>
          </a:p>
          <a:p>
            <a:r>
              <a:rPr lang="en-US" sz="2000" i="1" dirty="0" smtClean="0">
                <a:latin typeface="Gill Sans"/>
                <a:cs typeface="Gill Sans"/>
              </a:rPr>
              <a:t>“The field suffers from an excess of imagination and a deficiency of accomplishment”</a:t>
            </a:r>
          </a:p>
          <a:p>
            <a:r>
              <a:rPr lang="en-US" sz="2000" dirty="0" smtClean="0">
                <a:latin typeface="Gill Sans"/>
                <a:cs typeface="Gill Sans"/>
              </a:rPr>
              <a:t>J. Hopfield, 1992</a:t>
            </a:r>
          </a:p>
          <a:p>
            <a:endParaRPr lang="en-US" sz="2000" dirty="0">
              <a:latin typeface="Gill Sans"/>
              <a:cs typeface="Gill San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114800" cy="4525963"/>
          </a:xfrm>
        </p:spPr>
        <p:txBody>
          <a:bodyPr/>
          <a:lstStyle/>
          <a:p>
            <a:r>
              <a:rPr lang="en-US" dirty="0" smtClean="0"/>
              <a:t>Plastic electronics</a:t>
            </a:r>
          </a:p>
          <a:p>
            <a:r>
              <a:rPr lang="en-US" dirty="0" smtClean="0"/>
              <a:t>Alan </a:t>
            </a:r>
            <a:r>
              <a:rPr lang="en-US" dirty="0" err="1" smtClean="0"/>
              <a:t>Heeger</a:t>
            </a:r>
            <a:r>
              <a:rPr lang="en-US" dirty="0" smtClean="0"/>
              <a:t>, Richard Friend</a:t>
            </a:r>
          </a:p>
        </p:txBody>
      </p:sp>
      <p:sp>
        <p:nvSpPr>
          <p:cNvPr id="5" name="Title 1"/>
          <p:cNvSpPr>
            <a:spLocks noGrp="1"/>
          </p:cNvSpPr>
          <p:nvPr>
            <p:ph type="title"/>
          </p:nvPr>
        </p:nvSpPr>
        <p:spPr>
          <a:xfrm>
            <a:off x="457200" y="274638"/>
            <a:ext cx="8229600" cy="1143000"/>
          </a:xfrm>
        </p:spPr>
        <p:txBody>
          <a:bodyPr/>
          <a:lstStyle/>
          <a:p>
            <a:r>
              <a:rPr lang="en-US" dirty="0" smtClean="0">
                <a:latin typeface="Gill Sans"/>
                <a:cs typeface="Gill Sans"/>
              </a:rPr>
              <a:t>The many roots of nanotechnology </a:t>
            </a:r>
            <a:endParaRPr lang="en-US" dirty="0">
              <a:latin typeface="Gill Sans"/>
              <a:cs typeface="Gill Sans"/>
            </a:endParaRPr>
          </a:p>
        </p:txBody>
      </p:sp>
      <p:pic>
        <p:nvPicPr>
          <p:cNvPr id="6" name="Picture 5" descr="Fig8_3.jpeg"/>
          <p:cNvPicPr>
            <a:picLocks noChangeAspect="1"/>
          </p:cNvPicPr>
          <p:nvPr/>
        </p:nvPicPr>
        <p:blipFill>
          <a:blip r:embed="rId2"/>
          <a:stretch>
            <a:fillRect/>
          </a:stretch>
        </p:blipFill>
        <p:spPr>
          <a:xfrm>
            <a:off x="4828715" y="2472325"/>
            <a:ext cx="3858085" cy="32508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Cluster chemistry</a:t>
            </a:r>
          </a:p>
          <a:p>
            <a:r>
              <a:rPr lang="en-US" dirty="0" smtClean="0"/>
              <a:t>Smalley and </a:t>
            </a:r>
            <a:r>
              <a:rPr lang="en-US" dirty="0" err="1" smtClean="0"/>
              <a:t>Kroto</a:t>
            </a:r>
            <a:endParaRPr lang="en-US" dirty="0"/>
          </a:p>
        </p:txBody>
      </p:sp>
      <p:sp>
        <p:nvSpPr>
          <p:cNvPr id="4" name="Title 1"/>
          <p:cNvSpPr>
            <a:spLocks noGrp="1"/>
          </p:cNvSpPr>
          <p:nvPr>
            <p:ph type="title"/>
          </p:nvPr>
        </p:nvSpPr>
        <p:spPr/>
        <p:txBody>
          <a:bodyPr/>
          <a:lstStyle/>
          <a:p>
            <a:r>
              <a:rPr lang="en-US" dirty="0" smtClean="0">
                <a:latin typeface="Gill Sans"/>
                <a:cs typeface="Gill Sans"/>
              </a:rPr>
              <a:t>The many roots of nanotechnology </a:t>
            </a:r>
            <a:endParaRPr lang="en-US" dirty="0">
              <a:latin typeface="Gill Sans"/>
              <a:cs typeface="Gill Sans"/>
            </a:endParaRPr>
          </a:p>
        </p:txBody>
      </p:sp>
      <p:pic>
        <p:nvPicPr>
          <p:cNvPr id="5" name="Picture 4" descr="Fig4_2"/>
          <p:cNvPicPr>
            <a:picLocks noChangeAspect="1"/>
          </p:cNvPicPr>
          <p:nvPr/>
        </p:nvPicPr>
        <p:blipFill>
          <a:blip r:embed="rId2"/>
          <a:stretch>
            <a:fillRect/>
          </a:stretch>
        </p:blipFill>
        <p:spPr>
          <a:xfrm>
            <a:off x="2790674" y="3429000"/>
            <a:ext cx="5154168" cy="29382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Colloid science and powder technology</a:t>
            </a:r>
          </a:p>
          <a:p>
            <a:r>
              <a:rPr lang="en-US" dirty="0" smtClean="0"/>
              <a:t>Quantum dots</a:t>
            </a:r>
          </a:p>
          <a:p>
            <a:r>
              <a:rPr lang="en-US" dirty="0" err="1" smtClean="0"/>
              <a:t>Nanoscale</a:t>
            </a:r>
            <a:r>
              <a:rPr lang="en-US" dirty="0" smtClean="0"/>
              <a:t> titanium dioxide</a:t>
            </a:r>
            <a:endParaRPr lang="en-US" dirty="0"/>
          </a:p>
        </p:txBody>
      </p:sp>
      <p:sp>
        <p:nvSpPr>
          <p:cNvPr id="4" name="Title 1"/>
          <p:cNvSpPr>
            <a:spLocks noGrp="1"/>
          </p:cNvSpPr>
          <p:nvPr>
            <p:ph type="title"/>
          </p:nvPr>
        </p:nvSpPr>
        <p:spPr/>
        <p:txBody>
          <a:bodyPr/>
          <a:lstStyle/>
          <a:p>
            <a:r>
              <a:rPr lang="en-US" dirty="0" smtClean="0">
                <a:latin typeface="Gill Sans"/>
                <a:cs typeface="Gill Sans"/>
              </a:rPr>
              <a:t>The many roots of nanotechnology </a:t>
            </a:r>
            <a:endParaRPr lang="en-US" dirty="0">
              <a:latin typeface="Gill Sans"/>
              <a:cs typeface="Gill Sans"/>
            </a:endParaRPr>
          </a:p>
        </p:txBody>
      </p:sp>
      <p:pic>
        <p:nvPicPr>
          <p:cNvPr id="5" name="Picture 4" descr="Fig4_3.pict"/>
          <p:cNvPicPr>
            <a:picLocks noChangeAspect="1"/>
          </p:cNvPicPr>
          <p:nvPr/>
        </p:nvPicPr>
        <p:blipFill>
          <a:blip r:embed="rId2"/>
          <a:stretch>
            <a:fillRect/>
          </a:stretch>
        </p:blipFill>
        <p:spPr>
          <a:xfrm>
            <a:off x="2578100" y="3263731"/>
            <a:ext cx="6108700" cy="3314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3928" y="1547929"/>
            <a:ext cx="5310072" cy="5310072"/>
          </a:xfrm>
          <a:prstGeom prst="ellipse">
            <a:avLst/>
          </a:prstGeom>
        </p:spPr>
      </p:pic>
      <p:sp>
        <p:nvSpPr>
          <p:cNvPr id="3" name="Content Placeholder 2"/>
          <p:cNvSpPr>
            <a:spLocks noGrp="1"/>
          </p:cNvSpPr>
          <p:nvPr>
            <p:ph idx="1"/>
          </p:nvPr>
        </p:nvSpPr>
        <p:spPr>
          <a:xfrm>
            <a:off x="1" y="1417638"/>
            <a:ext cx="4256164" cy="4525963"/>
          </a:xfrm>
        </p:spPr>
        <p:txBody>
          <a:bodyPr>
            <a:normAutofit fontScale="92500" lnSpcReduction="20000"/>
          </a:bodyPr>
          <a:lstStyle/>
          <a:p>
            <a:r>
              <a:rPr lang="en-US" dirty="0" err="1" smtClean="0"/>
              <a:t>Supramolecular</a:t>
            </a:r>
            <a:r>
              <a:rPr lang="en-US" dirty="0" smtClean="0"/>
              <a:t> chemistry</a:t>
            </a:r>
          </a:p>
          <a:p>
            <a:r>
              <a:rPr lang="en-US" dirty="0" smtClean="0"/>
              <a:t>Complicated molecular architectures through weak bonding </a:t>
            </a:r>
          </a:p>
          <a:p>
            <a:r>
              <a:rPr lang="en-US" dirty="0" err="1" smtClean="0"/>
              <a:t>Catenanes</a:t>
            </a:r>
            <a:r>
              <a:rPr lang="en-US" dirty="0" smtClean="0"/>
              <a:t> and </a:t>
            </a:r>
            <a:r>
              <a:rPr lang="en-US" dirty="0" err="1" smtClean="0"/>
              <a:t>rotaxanes</a:t>
            </a:r>
            <a:endParaRPr lang="en-US" dirty="0" smtClean="0"/>
          </a:p>
          <a:p>
            <a:r>
              <a:rPr lang="en-US" dirty="0" smtClean="0"/>
              <a:t>“Molecular machines”</a:t>
            </a:r>
          </a:p>
          <a:p>
            <a:r>
              <a:rPr lang="en-US" dirty="0" smtClean="0"/>
              <a:t>Jean-Marie Lehn</a:t>
            </a:r>
          </a:p>
          <a:p>
            <a:r>
              <a:rPr lang="en-US" dirty="0" smtClean="0"/>
              <a:t>Fraser </a:t>
            </a:r>
            <a:r>
              <a:rPr lang="en-US" dirty="0" err="1" smtClean="0"/>
              <a:t>Stoddart</a:t>
            </a:r>
            <a:endParaRPr lang="en-US" dirty="0"/>
          </a:p>
        </p:txBody>
      </p:sp>
      <p:sp>
        <p:nvSpPr>
          <p:cNvPr id="5" name="Title 1"/>
          <p:cNvSpPr txBox="1">
            <a:spLocks/>
          </p:cNvSpPr>
          <p:nvPr/>
        </p:nvSpPr>
        <p:spPr>
          <a:xfrm>
            <a:off x="609600" y="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Gill Sans"/>
                <a:ea typeface="+mj-ea"/>
                <a:cs typeface="Gill Sans"/>
              </a:rPr>
              <a:t>The many roots of nanotechnology </a:t>
            </a:r>
            <a:endParaRPr kumimoji="0" lang="en-US" sz="4400" b="0" i="0" u="none" strike="noStrike" kern="1200" cap="none" spc="0" normalizeH="0" baseline="0" noProof="0" dirty="0">
              <a:ln>
                <a:noFill/>
              </a:ln>
              <a:solidFill>
                <a:schemeClr val="tx1"/>
              </a:solidFill>
              <a:effectLst/>
              <a:uLnTx/>
              <a:uFillTx/>
              <a:latin typeface="Gill Sans"/>
              <a:ea typeface="+mj-ea"/>
              <a:cs typeface="Gill Sans"/>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Surface science</a:t>
            </a:r>
          </a:p>
          <a:p>
            <a:r>
              <a:rPr lang="en-US" dirty="0" smtClean="0"/>
              <a:t>STM and AFM</a:t>
            </a:r>
          </a:p>
          <a:p>
            <a:r>
              <a:rPr lang="en-US" dirty="0" smtClean="0"/>
              <a:t>Binnig and Rohrer, </a:t>
            </a:r>
            <a:r>
              <a:rPr lang="en-US" dirty="0" err="1" smtClean="0"/>
              <a:t>Eigler</a:t>
            </a:r>
            <a:endParaRPr lang="en-US" dirty="0" smtClean="0"/>
          </a:p>
          <a:p>
            <a:endParaRPr lang="en-US" dirty="0"/>
          </a:p>
        </p:txBody>
      </p:sp>
      <p:sp>
        <p:nvSpPr>
          <p:cNvPr id="4" name="Title 1"/>
          <p:cNvSpPr>
            <a:spLocks noGrp="1"/>
          </p:cNvSpPr>
          <p:nvPr>
            <p:ph type="title"/>
          </p:nvPr>
        </p:nvSpPr>
        <p:spPr/>
        <p:txBody>
          <a:bodyPr/>
          <a:lstStyle/>
          <a:p>
            <a:r>
              <a:rPr lang="en-US" dirty="0" smtClean="0">
                <a:latin typeface="Gill Sans"/>
                <a:cs typeface="Gill Sans"/>
              </a:rPr>
              <a:t>The many roots of nanotechnology </a:t>
            </a:r>
            <a:endParaRPr lang="en-US" dirty="0">
              <a:latin typeface="Gill Sans"/>
              <a:cs typeface="Gill Sans"/>
            </a:endParaRPr>
          </a:p>
        </p:txBody>
      </p:sp>
      <p:pic>
        <p:nvPicPr>
          <p:cNvPr id="5" name="Picture 4" descr="Fig3_3.tif"/>
          <p:cNvPicPr>
            <a:picLocks noChangeAspect="1"/>
          </p:cNvPicPr>
          <p:nvPr/>
        </p:nvPicPr>
        <p:blipFill>
          <a:blip r:embed="rId2"/>
          <a:stretch>
            <a:fillRect/>
          </a:stretch>
        </p:blipFill>
        <p:spPr>
          <a:xfrm>
            <a:off x="289099" y="3429000"/>
            <a:ext cx="4282901" cy="3429000"/>
          </a:xfrm>
          <a:prstGeom prst="rect">
            <a:avLst/>
          </a:prstGeom>
        </p:spPr>
      </p:pic>
      <p:pic>
        <p:nvPicPr>
          <p:cNvPr id="6" name="Picture 1027"/>
          <p:cNvPicPr>
            <a:picLocks noChangeAspect="1" noChangeArrowheads="1"/>
          </p:cNvPicPr>
          <p:nvPr/>
        </p:nvPicPr>
        <p:blipFill>
          <a:blip r:embed="rId3"/>
          <a:srcRect/>
          <a:stretch>
            <a:fillRect/>
          </a:stretch>
        </p:blipFill>
        <p:spPr bwMode="auto">
          <a:xfrm>
            <a:off x="5232400" y="1417638"/>
            <a:ext cx="3911600" cy="3810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Materials science</a:t>
            </a:r>
          </a:p>
          <a:p>
            <a:r>
              <a:rPr lang="en-US" dirty="0" smtClean="0"/>
              <a:t>Size dependent strength – “whiskers”</a:t>
            </a:r>
          </a:p>
          <a:p>
            <a:r>
              <a:rPr lang="en-US" dirty="0" smtClean="0"/>
              <a:t>Griffith</a:t>
            </a:r>
          </a:p>
          <a:p>
            <a:r>
              <a:rPr lang="en-US" dirty="0" smtClean="0"/>
              <a:t>“Molecular composites”</a:t>
            </a:r>
            <a:endParaRPr lang="en-US" dirty="0"/>
          </a:p>
        </p:txBody>
      </p:sp>
      <p:sp>
        <p:nvSpPr>
          <p:cNvPr id="4" name="Title 1"/>
          <p:cNvSpPr>
            <a:spLocks noGrp="1"/>
          </p:cNvSpPr>
          <p:nvPr>
            <p:ph type="title"/>
          </p:nvPr>
        </p:nvSpPr>
        <p:spPr>
          <a:xfrm>
            <a:off x="457200" y="274638"/>
            <a:ext cx="8229600" cy="1143000"/>
          </a:xfrm>
        </p:spPr>
        <p:txBody>
          <a:bodyPr/>
          <a:lstStyle/>
          <a:p>
            <a:r>
              <a:rPr lang="en-US" dirty="0" smtClean="0">
                <a:latin typeface="Gill Sans"/>
                <a:cs typeface="Gill Sans"/>
              </a:rPr>
              <a:t>The many roots of nanotechnology </a:t>
            </a:r>
            <a:endParaRPr lang="en-US" dirty="0">
              <a:latin typeface="Gill Sans"/>
              <a:cs typeface="Gill Sans"/>
            </a:endParaRPr>
          </a:p>
        </p:txBody>
      </p:sp>
      <p:pic>
        <p:nvPicPr>
          <p:cNvPr id="5" name="Picture 4"/>
          <p:cNvPicPr>
            <a:picLocks noChangeAspect="1"/>
          </p:cNvPicPr>
          <p:nvPr/>
        </p:nvPicPr>
        <p:blipFill>
          <a:blip r:embed="rId2"/>
          <a:stretch>
            <a:fillRect/>
          </a:stretch>
        </p:blipFill>
        <p:spPr>
          <a:xfrm>
            <a:off x="5367087" y="2864113"/>
            <a:ext cx="3776913" cy="424902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“Responsible innovation” now</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 term of art in science policy discourse, e.g. </a:t>
            </a:r>
          </a:p>
          <a:p>
            <a:r>
              <a:rPr lang="en-US" dirty="0" smtClean="0"/>
              <a:t>Owen, </a:t>
            </a:r>
            <a:r>
              <a:rPr lang="en-US" dirty="0" err="1" smtClean="0"/>
              <a:t>Stilgoe</a:t>
            </a:r>
            <a:r>
              <a:rPr lang="en-US" dirty="0" smtClean="0"/>
              <a:t>, </a:t>
            </a:r>
            <a:r>
              <a:rPr lang="en-US" dirty="0" err="1" smtClean="0"/>
              <a:t>Macnaghten</a:t>
            </a:r>
            <a:r>
              <a:rPr lang="en-US" dirty="0"/>
              <a:t> </a:t>
            </a:r>
            <a:r>
              <a:rPr lang="en-US" dirty="0" smtClean="0"/>
              <a:t>(for EPSRC)</a:t>
            </a:r>
          </a:p>
          <a:p>
            <a:pPr marL="0" indent="0">
              <a:buNone/>
            </a:pPr>
            <a:r>
              <a:rPr lang="en-US" i="1" dirty="0" smtClean="0"/>
              <a:t>“A commitment </a:t>
            </a:r>
            <a:r>
              <a:rPr lang="en-US" i="1" dirty="0"/>
              <a:t>to care for the future through collective stewardship of science and innovation in the </a:t>
            </a:r>
            <a:r>
              <a:rPr lang="en-US" i="1" dirty="0" smtClean="0"/>
              <a:t>present”</a:t>
            </a:r>
          </a:p>
          <a:p>
            <a:r>
              <a:rPr lang="en-US" dirty="0" smtClean="0"/>
              <a:t>Von </a:t>
            </a:r>
            <a:r>
              <a:rPr lang="en-US" dirty="0" err="1" smtClean="0"/>
              <a:t>Schomberg</a:t>
            </a:r>
            <a:r>
              <a:rPr lang="en-US" dirty="0" smtClean="0"/>
              <a:t> (for EU Framework Program)</a:t>
            </a:r>
          </a:p>
          <a:p>
            <a:pPr marL="0" indent="0">
              <a:buNone/>
            </a:pPr>
            <a:r>
              <a:rPr lang="en-US" dirty="0"/>
              <a:t>“</a:t>
            </a:r>
            <a:r>
              <a:rPr lang="en-US" i="1" dirty="0"/>
              <a:t>Responsible Research and Innovation is a transparent, interactive process by which societal actors and innovators become mutually responsive to each other with a view to the (ethical) acceptability, sustainability and societal desirability of the innovation process and its marketable products( in order to allow a proper embedding of scientific and technological advances in our society)</a:t>
            </a:r>
            <a:r>
              <a:rPr lang="en-US" i="1" dirty="0" smtClean="0"/>
              <a:t>.”</a:t>
            </a:r>
            <a:endParaRPr lang="en-US" i="1" dirty="0"/>
          </a:p>
        </p:txBody>
      </p:sp>
    </p:spTree>
    <p:extLst>
      <p:ext uri="{BB962C8B-B14F-4D97-AF65-F5344CB8AC3E}">
        <p14:creationId xmlns:p14="http://schemas.microsoft.com/office/powerpoint/2010/main" val="3466040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741972" cy="4525963"/>
          </a:xfrm>
        </p:spPr>
        <p:txBody>
          <a:bodyPr/>
          <a:lstStyle/>
          <a:p>
            <a:r>
              <a:rPr lang="en-US" dirty="0" smtClean="0"/>
              <a:t>Single molecule biophysics</a:t>
            </a:r>
          </a:p>
          <a:p>
            <a:r>
              <a:rPr lang="en-US" dirty="0" smtClean="0"/>
              <a:t>Optical tweezers, SPM</a:t>
            </a:r>
          </a:p>
          <a:p>
            <a:r>
              <a:rPr lang="en-US" dirty="0" smtClean="0"/>
              <a:t>Steve Chu</a:t>
            </a:r>
            <a:endParaRPr lang="en-US" dirty="0"/>
          </a:p>
        </p:txBody>
      </p:sp>
      <p:sp>
        <p:nvSpPr>
          <p:cNvPr id="4" name="Title 1"/>
          <p:cNvSpPr>
            <a:spLocks noGrp="1"/>
          </p:cNvSpPr>
          <p:nvPr>
            <p:ph type="title"/>
          </p:nvPr>
        </p:nvSpPr>
        <p:spPr>
          <a:xfrm>
            <a:off x="457200" y="274638"/>
            <a:ext cx="8229600" cy="1143000"/>
          </a:xfrm>
        </p:spPr>
        <p:txBody>
          <a:bodyPr/>
          <a:lstStyle/>
          <a:p>
            <a:r>
              <a:rPr lang="en-US" dirty="0" smtClean="0">
                <a:latin typeface="Gill Sans"/>
                <a:cs typeface="Gill Sans"/>
              </a:rPr>
              <a:t>The many roots of nanotechnology </a:t>
            </a:r>
            <a:endParaRPr lang="en-US" dirty="0">
              <a:latin typeface="Gill Sans"/>
              <a:cs typeface="Gill Sans"/>
            </a:endParaRPr>
          </a:p>
        </p:txBody>
      </p:sp>
      <p:pic>
        <p:nvPicPr>
          <p:cNvPr id="6" name="Picture 5" descr="rept_cov.jpg"/>
          <p:cNvPicPr>
            <a:picLocks noChangeAspect="1"/>
          </p:cNvPicPr>
          <p:nvPr/>
        </p:nvPicPr>
        <p:blipFill>
          <a:blip r:embed="rId2"/>
          <a:stretch>
            <a:fillRect/>
          </a:stretch>
        </p:blipFill>
        <p:spPr>
          <a:xfrm>
            <a:off x="5199172" y="2613623"/>
            <a:ext cx="3487628" cy="35125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38144" cy="4525963"/>
          </a:xfrm>
        </p:spPr>
        <p:txBody>
          <a:bodyPr/>
          <a:lstStyle/>
          <a:p>
            <a:r>
              <a:rPr lang="en-US" dirty="0" smtClean="0"/>
              <a:t>Soft matter physics</a:t>
            </a:r>
          </a:p>
          <a:p>
            <a:r>
              <a:rPr lang="en-US" dirty="0" smtClean="0"/>
              <a:t>Self-assembly, block copolymers</a:t>
            </a:r>
          </a:p>
          <a:p>
            <a:r>
              <a:rPr lang="en-US" dirty="0" smtClean="0"/>
              <a:t>Pierre-Gilles de </a:t>
            </a:r>
            <a:r>
              <a:rPr lang="en-US" dirty="0" err="1" smtClean="0"/>
              <a:t>Gennes</a:t>
            </a:r>
            <a:endParaRPr lang="en-US" dirty="0"/>
          </a:p>
        </p:txBody>
      </p:sp>
      <p:sp>
        <p:nvSpPr>
          <p:cNvPr id="4" name="Title 1"/>
          <p:cNvSpPr>
            <a:spLocks noGrp="1"/>
          </p:cNvSpPr>
          <p:nvPr>
            <p:ph type="title"/>
          </p:nvPr>
        </p:nvSpPr>
        <p:spPr/>
        <p:txBody>
          <a:bodyPr/>
          <a:lstStyle/>
          <a:p>
            <a:r>
              <a:rPr lang="en-US" dirty="0" smtClean="0">
                <a:latin typeface="Gill Sans"/>
                <a:cs typeface="Gill Sans"/>
              </a:rPr>
              <a:t>The many roots of nanotechnology </a:t>
            </a:r>
            <a:endParaRPr lang="en-US" dirty="0">
              <a:latin typeface="Gill Sans"/>
              <a:cs typeface="Gill Sans"/>
            </a:endParaRPr>
          </a:p>
        </p:txBody>
      </p:sp>
      <p:pic>
        <p:nvPicPr>
          <p:cNvPr id="5" name="Picture 4" descr="Fig5_4.pict"/>
          <p:cNvPicPr>
            <a:picLocks noChangeAspect="1"/>
          </p:cNvPicPr>
          <p:nvPr/>
        </p:nvPicPr>
        <p:blipFill>
          <a:blip r:embed="rId2"/>
          <a:stretch>
            <a:fillRect/>
          </a:stretch>
        </p:blipFill>
        <p:spPr>
          <a:xfrm>
            <a:off x="4295344" y="2296694"/>
            <a:ext cx="4391456" cy="433539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a:cs typeface="Gill Sans"/>
              </a:rPr>
              <a:t>Which field prevails?</a:t>
            </a:r>
            <a:endParaRPr lang="en-US" dirty="0">
              <a:latin typeface="Gill Sans"/>
              <a:cs typeface="Gill Sans"/>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Gill Sans"/>
                <a:cs typeface="Gill Sans"/>
              </a:rPr>
              <a:t>None has, ultimately none will</a:t>
            </a:r>
          </a:p>
          <a:p>
            <a:r>
              <a:rPr lang="en-US" dirty="0" smtClean="0">
                <a:latin typeface="Gill Sans"/>
                <a:cs typeface="Gill Sans"/>
              </a:rPr>
              <a:t>Different in different countries</a:t>
            </a:r>
          </a:p>
          <a:p>
            <a:r>
              <a:rPr lang="en-US" dirty="0" smtClean="0">
                <a:latin typeface="Gill Sans"/>
                <a:cs typeface="Gill Sans"/>
              </a:rPr>
              <a:t>Tension between:</a:t>
            </a:r>
          </a:p>
          <a:p>
            <a:pPr lvl="1"/>
            <a:r>
              <a:rPr lang="en-US" dirty="0" smtClean="0">
                <a:latin typeface="Gill Sans"/>
                <a:cs typeface="Gill Sans"/>
              </a:rPr>
              <a:t>High status academic champions</a:t>
            </a:r>
          </a:p>
          <a:p>
            <a:pPr lvl="1"/>
            <a:r>
              <a:rPr lang="en-US" dirty="0" smtClean="0">
                <a:latin typeface="Gill Sans"/>
                <a:cs typeface="Gill Sans"/>
              </a:rPr>
              <a:t>Connection to actual products</a:t>
            </a:r>
          </a:p>
          <a:p>
            <a:r>
              <a:rPr lang="en-US" dirty="0" smtClean="0">
                <a:latin typeface="Gill Sans"/>
                <a:cs typeface="Gill Sans"/>
              </a:rPr>
              <a:t>These fields are tough, self-confident, transnational – they resist socio-political projects</a:t>
            </a:r>
          </a:p>
          <a:p>
            <a:r>
              <a:rPr lang="en-US" dirty="0" smtClean="0">
                <a:latin typeface="Gill Sans"/>
                <a:cs typeface="Gill Sans"/>
              </a:rPr>
              <a:t>They will outlive nanotechnology, but will have been changed by it </a:t>
            </a:r>
          </a:p>
          <a:p>
            <a:pPr>
              <a:buNone/>
            </a:pPr>
            <a:endParaRPr lang="en-US" dirty="0">
              <a:latin typeface="Gill Sans"/>
              <a:cs typeface="Gill San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161723" y="2197563"/>
            <a:ext cx="5525077" cy="342258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latin typeface="Gill Sans"/>
                <a:cs typeface="Gill Sans"/>
              </a:rPr>
              <a:t>Changing national innovation systems in the Anglo-American world</a:t>
            </a:r>
            <a:endParaRPr lang="en-US" dirty="0">
              <a:latin typeface="Gill Sans"/>
              <a:cs typeface="Gill Sans"/>
            </a:endParaRPr>
          </a:p>
        </p:txBody>
      </p:sp>
      <p:sp>
        <p:nvSpPr>
          <p:cNvPr id="5" name="TextBox 4"/>
          <p:cNvSpPr txBox="1"/>
          <p:nvPr/>
        </p:nvSpPr>
        <p:spPr>
          <a:xfrm>
            <a:off x="1909657" y="1828231"/>
            <a:ext cx="1768258" cy="400110"/>
          </a:xfrm>
          <a:prstGeom prst="rect">
            <a:avLst/>
          </a:prstGeom>
          <a:noFill/>
        </p:spPr>
        <p:txBody>
          <a:bodyPr wrap="none" rtlCol="0">
            <a:spAutoFit/>
          </a:bodyPr>
          <a:lstStyle/>
          <a:p>
            <a:r>
              <a:rPr lang="en-US" sz="2000" dirty="0" smtClean="0">
                <a:latin typeface="Gill Sans"/>
                <a:cs typeface="Gill Sans"/>
              </a:rPr>
              <a:t>“Basic Science”</a:t>
            </a:r>
            <a:endParaRPr lang="en-US" sz="2000" dirty="0">
              <a:latin typeface="Gill Sans"/>
              <a:cs typeface="Gill Sans"/>
            </a:endParaRPr>
          </a:p>
        </p:txBody>
      </p:sp>
      <p:sp>
        <p:nvSpPr>
          <p:cNvPr id="11" name="Rectangle 10"/>
          <p:cNvSpPr/>
          <p:nvPr/>
        </p:nvSpPr>
        <p:spPr>
          <a:xfrm>
            <a:off x="6607190" y="2382229"/>
            <a:ext cx="1621397" cy="4458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Business Unit</a:t>
            </a:r>
            <a:endParaRPr lang="en-US" dirty="0"/>
          </a:p>
        </p:txBody>
      </p:sp>
      <p:sp>
        <p:nvSpPr>
          <p:cNvPr id="12" name="Rectangle 11"/>
          <p:cNvSpPr/>
          <p:nvPr/>
        </p:nvSpPr>
        <p:spPr>
          <a:xfrm>
            <a:off x="6607190" y="3206085"/>
            <a:ext cx="1621397" cy="4458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Business Unit</a:t>
            </a:r>
            <a:endParaRPr lang="en-US" dirty="0"/>
          </a:p>
        </p:txBody>
      </p:sp>
      <p:sp>
        <p:nvSpPr>
          <p:cNvPr id="13" name="Rectangle 12"/>
          <p:cNvSpPr/>
          <p:nvPr/>
        </p:nvSpPr>
        <p:spPr>
          <a:xfrm>
            <a:off x="6607190" y="4029941"/>
            <a:ext cx="1621397" cy="4458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Business Unit</a:t>
            </a:r>
            <a:endParaRPr lang="en-US" dirty="0"/>
          </a:p>
        </p:txBody>
      </p:sp>
      <p:sp>
        <p:nvSpPr>
          <p:cNvPr id="14" name="Rectangle 13"/>
          <p:cNvSpPr/>
          <p:nvPr/>
        </p:nvSpPr>
        <p:spPr>
          <a:xfrm>
            <a:off x="6607190" y="4853797"/>
            <a:ext cx="1621397" cy="4458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Business Unit</a:t>
            </a:r>
            <a:endParaRPr lang="en-US" dirty="0"/>
          </a:p>
        </p:txBody>
      </p:sp>
      <p:sp>
        <p:nvSpPr>
          <p:cNvPr id="15" name="TextBox 14"/>
          <p:cNvSpPr txBox="1"/>
          <p:nvPr/>
        </p:nvSpPr>
        <p:spPr>
          <a:xfrm>
            <a:off x="4866438" y="1828231"/>
            <a:ext cx="692242" cy="400110"/>
          </a:xfrm>
          <a:prstGeom prst="rect">
            <a:avLst/>
          </a:prstGeom>
          <a:noFill/>
        </p:spPr>
        <p:txBody>
          <a:bodyPr wrap="none" rtlCol="0">
            <a:spAutoFit/>
          </a:bodyPr>
          <a:lstStyle/>
          <a:p>
            <a:r>
              <a:rPr lang="en-US" sz="2000" dirty="0" smtClean="0">
                <a:latin typeface="Gill Sans"/>
                <a:cs typeface="Gill Sans"/>
              </a:rPr>
              <a:t>R&amp;D</a:t>
            </a:r>
            <a:endParaRPr lang="en-US" sz="2000" dirty="0">
              <a:latin typeface="Gill Sans"/>
              <a:cs typeface="Gill Sans"/>
            </a:endParaRPr>
          </a:p>
        </p:txBody>
      </p:sp>
      <p:sp>
        <p:nvSpPr>
          <p:cNvPr id="17" name="TextBox 16"/>
          <p:cNvSpPr txBox="1"/>
          <p:nvPr/>
        </p:nvSpPr>
        <p:spPr>
          <a:xfrm>
            <a:off x="3517865" y="5957898"/>
            <a:ext cx="4354853" cy="400110"/>
          </a:xfrm>
          <a:prstGeom prst="rect">
            <a:avLst/>
          </a:prstGeom>
          <a:noFill/>
        </p:spPr>
        <p:txBody>
          <a:bodyPr wrap="none" rtlCol="0">
            <a:spAutoFit/>
          </a:bodyPr>
          <a:lstStyle/>
          <a:p>
            <a:r>
              <a:rPr lang="en-US" sz="2000" dirty="0" smtClean="0">
                <a:latin typeface="Gill Sans"/>
                <a:cs typeface="Gill Sans"/>
              </a:rPr>
              <a:t>Conglomerate – IBM,  ICI, GE, GEC, Bell</a:t>
            </a:r>
            <a:endParaRPr lang="en-US" sz="2000" dirty="0">
              <a:latin typeface="Gill Sans"/>
              <a:cs typeface="Gill Sans"/>
            </a:endParaRPr>
          </a:p>
        </p:txBody>
      </p:sp>
      <p:sp>
        <p:nvSpPr>
          <p:cNvPr id="18" name="Rectangle 17"/>
          <p:cNvSpPr/>
          <p:nvPr/>
        </p:nvSpPr>
        <p:spPr>
          <a:xfrm>
            <a:off x="3517865" y="3429000"/>
            <a:ext cx="1958047" cy="8238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Corporate laboratory</a:t>
            </a:r>
            <a:endParaRPr lang="en-US" dirty="0"/>
          </a:p>
        </p:txBody>
      </p:sp>
      <p:sp>
        <p:nvSpPr>
          <p:cNvPr id="19" name="Rectangle 18"/>
          <p:cNvSpPr/>
          <p:nvPr/>
        </p:nvSpPr>
        <p:spPr>
          <a:xfrm>
            <a:off x="1270957" y="3429000"/>
            <a:ext cx="1539463" cy="8238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Universities</a:t>
            </a:r>
            <a:endParaRPr lang="en-US" dirty="0"/>
          </a:p>
        </p:txBody>
      </p:sp>
      <p:cxnSp>
        <p:nvCxnSpPr>
          <p:cNvPr id="21" name="Straight Arrow Connector 20"/>
          <p:cNvCxnSpPr/>
          <p:nvPr/>
        </p:nvCxnSpPr>
        <p:spPr>
          <a:xfrm flipV="1">
            <a:off x="5475912" y="2634445"/>
            <a:ext cx="1131278" cy="101746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5475912" y="3429000"/>
            <a:ext cx="1131278" cy="2229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0800000">
            <a:off x="5475912" y="4029942"/>
            <a:ext cx="1131278" cy="22291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a:off x="5475912" y="4029942"/>
            <a:ext cx="1131279" cy="104980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810420" y="3836832"/>
            <a:ext cx="707445"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ill Sans"/>
                <a:cs typeface="Gill Sans"/>
              </a:rPr>
              <a:t>Changing national innovation systems in the Anglo-American world</a:t>
            </a:r>
            <a:endParaRPr lang="en-US" dirty="0">
              <a:latin typeface="Gill Sans"/>
              <a:cs typeface="Gill Sans"/>
            </a:endParaRPr>
          </a:p>
        </p:txBody>
      </p:sp>
      <p:sp>
        <p:nvSpPr>
          <p:cNvPr id="5" name="TextBox 4"/>
          <p:cNvSpPr txBox="1"/>
          <p:nvPr/>
        </p:nvSpPr>
        <p:spPr>
          <a:xfrm>
            <a:off x="1909657" y="1828231"/>
            <a:ext cx="1768258" cy="400110"/>
          </a:xfrm>
          <a:prstGeom prst="rect">
            <a:avLst/>
          </a:prstGeom>
          <a:noFill/>
        </p:spPr>
        <p:txBody>
          <a:bodyPr wrap="none" rtlCol="0">
            <a:spAutoFit/>
          </a:bodyPr>
          <a:lstStyle/>
          <a:p>
            <a:r>
              <a:rPr lang="en-US" sz="2000" dirty="0" smtClean="0">
                <a:latin typeface="Gill Sans"/>
                <a:cs typeface="Gill Sans"/>
              </a:rPr>
              <a:t>“Basic Science”</a:t>
            </a:r>
            <a:endParaRPr lang="en-US" sz="2000" dirty="0">
              <a:latin typeface="Gill Sans"/>
              <a:cs typeface="Gill Sans"/>
            </a:endParaRPr>
          </a:p>
        </p:txBody>
      </p:sp>
      <p:sp>
        <p:nvSpPr>
          <p:cNvPr id="11" name="Rectangle 10"/>
          <p:cNvSpPr/>
          <p:nvPr/>
        </p:nvSpPr>
        <p:spPr>
          <a:xfrm>
            <a:off x="6607190" y="2382229"/>
            <a:ext cx="1621397" cy="4458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Business Unit</a:t>
            </a:r>
            <a:endParaRPr lang="en-US" dirty="0"/>
          </a:p>
        </p:txBody>
      </p:sp>
      <p:sp>
        <p:nvSpPr>
          <p:cNvPr id="12" name="Rectangle 11"/>
          <p:cNvSpPr/>
          <p:nvPr/>
        </p:nvSpPr>
        <p:spPr>
          <a:xfrm>
            <a:off x="6607190" y="3206085"/>
            <a:ext cx="1621397" cy="4458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Business Unit</a:t>
            </a:r>
            <a:endParaRPr lang="en-US" dirty="0"/>
          </a:p>
        </p:txBody>
      </p:sp>
      <p:sp>
        <p:nvSpPr>
          <p:cNvPr id="13" name="Rectangle 12"/>
          <p:cNvSpPr/>
          <p:nvPr/>
        </p:nvSpPr>
        <p:spPr>
          <a:xfrm>
            <a:off x="6607190" y="4029941"/>
            <a:ext cx="1621397" cy="4458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Business Unit</a:t>
            </a:r>
            <a:endParaRPr lang="en-US" dirty="0"/>
          </a:p>
        </p:txBody>
      </p:sp>
      <p:sp>
        <p:nvSpPr>
          <p:cNvPr id="14" name="Rectangle 13"/>
          <p:cNvSpPr/>
          <p:nvPr/>
        </p:nvSpPr>
        <p:spPr>
          <a:xfrm>
            <a:off x="6607190" y="4853797"/>
            <a:ext cx="1621397" cy="4458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Business Unit</a:t>
            </a:r>
            <a:endParaRPr lang="en-US" dirty="0"/>
          </a:p>
        </p:txBody>
      </p:sp>
      <p:sp>
        <p:nvSpPr>
          <p:cNvPr id="15" name="TextBox 14"/>
          <p:cNvSpPr txBox="1"/>
          <p:nvPr/>
        </p:nvSpPr>
        <p:spPr>
          <a:xfrm>
            <a:off x="4866438" y="1828231"/>
            <a:ext cx="777652" cy="400110"/>
          </a:xfrm>
          <a:prstGeom prst="rect">
            <a:avLst/>
          </a:prstGeom>
          <a:noFill/>
        </p:spPr>
        <p:txBody>
          <a:bodyPr wrap="none" rtlCol="0">
            <a:spAutoFit/>
          </a:bodyPr>
          <a:lstStyle/>
          <a:p>
            <a:r>
              <a:rPr lang="en-US" sz="2000" dirty="0" smtClean="0">
                <a:latin typeface="Gill Sans"/>
                <a:cs typeface="Gill Sans"/>
              </a:rPr>
              <a:t>R&amp;D?</a:t>
            </a:r>
            <a:endParaRPr lang="en-US" sz="2000" dirty="0">
              <a:latin typeface="Gill Sans"/>
              <a:cs typeface="Gill Sans"/>
            </a:endParaRPr>
          </a:p>
        </p:txBody>
      </p:sp>
      <p:sp>
        <p:nvSpPr>
          <p:cNvPr id="19" name="Rectangle 18"/>
          <p:cNvSpPr/>
          <p:nvPr/>
        </p:nvSpPr>
        <p:spPr>
          <a:xfrm>
            <a:off x="1270957" y="3429000"/>
            <a:ext cx="1539463" cy="8238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Universities</a:t>
            </a:r>
            <a:endParaRPr lang="en-US" dirty="0"/>
          </a:p>
        </p:txBody>
      </p:sp>
      <p:sp>
        <p:nvSpPr>
          <p:cNvPr id="20" name="TextBox 19"/>
          <p:cNvSpPr txBox="1"/>
          <p:nvPr/>
        </p:nvSpPr>
        <p:spPr>
          <a:xfrm>
            <a:off x="241014" y="5288340"/>
            <a:ext cx="7580320" cy="1569660"/>
          </a:xfrm>
          <a:prstGeom prst="rect">
            <a:avLst/>
          </a:prstGeom>
          <a:noFill/>
        </p:spPr>
        <p:txBody>
          <a:bodyPr wrap="none" rtlCol="0">
            <a:spAutoFit/>
          </a:bodyPr>
          <a:lstStyle/>
          <a:p>
            <a:r>
              <a:rPr lang="en-US" sz="2400" dirty="0" smtClean="0">
                <a:latin typeface="Gill Sans"/>
                <a:cs typeface="Gill Sans"/>
              </a:rPr>
              <a:t>Deregulation and “unlocking shareholder value”</a:t>
            </a:r>
          </a:p>
          <a:p>
            <a:r>
              <a:rPr lang="en-US" sz="2400" dirty="0" smtClean="0">
                <a:latin typeface="Gill Sans"/>
                <a:cs typeface="Gill Sans"/>
              </a:rPr>
              <a:t>Disappearance of monopoly rents sustaining corporate labs</a:t>
            </a:r>
          </a:p>
          <a:p>
            <a:r>
              <a:rPr lang="en-US" sz="2400" dirty="0" smtClean="0">
                <a:latin typeface="Gill Sans"/>
                <a:cs typeface="Gill Sans"/>
              </a:rPr>
              <a:t>Breakup of conglomerates into independent business units</a:t>
            </a:r>
          </a:p>
          <a:p>
            <a:endParaRPr lang="en-US" sz="2400" dirty="0">
              <a:latin typeface="Gill Sans"/>
              <a:cs typeface="Gill Sans"/>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ill Sans"/>
                <a:cs typeface="Gill Sans"/>
              </a:rPr>
              <a:t>The ascendancy of intellectual property</a:t>
            </a:r>
            <a:endParaRPr lang="en-US" dirty="0">
              <a:latin typeface="Gill Sans"/>
              <a:cs typeface="Gill Sans"/>
            </a:endParaRPr>
          </a:p>
        </p:txBody>
      </p:sp>
      <p:sp>
        <p:nvSpPr>
          <p:cNvPr id="4" name="TextBox 3"/>
          <p:cNvSpPr txBox="1"/>
          <p:nvPr/>
        </p:nvSpPr>
        <p:spPr>
          <a:xfrm>
            <a:off x="4023987" y="3705998"/>
            <a:ext cx="2076836" cy="1015663"/>
          </a:xfrm>
          <a:prstGeom prst="rect">
            <a:avLst/>
          </a:prstGeom>
          <a:noFill/>
          <a:ln>
            <a:solidFill>
              <a:schemeClr val="tx1"/>
            </a:solidFill>
          </a:ln>
        </p:spPr>
        <p:txBody>
          <a:bodyPr wrap="square" rtlCol="0">
            <a:spAutoFit/>
          </a:bodyPr>
          <a:lstStyle/>
          <a:p>
            <a:r>
              <a:rPr lang="en-US" sz="2000" dirty="0" smtClean="0">
                <a:latin typeface="Gill Sans"/>
                <a:cs typeface="Gill Sans"/>
              </a:rPr>
              <a:t>Nanotech </a:t>
            </a:r>
          </a:p>
          <a:p>
            <a:r>
              <a:rPr lang="en-US" sz="2000" dirty="0" smtClean="0">
                <a:latin typeface="Gill Sans"/>
                <a:cs typeface="Gill Sans"/>
              </a:rPr>
              <a:t>Company:</a:t>
            </a:r>
          </a:p>
          <a:p>
            <a:r>
              <a:rPr lang="en-US" sz="2000" dirty="0" smtClean="0">
                <a:latin typeface="Gill Sans"/>
                <a:cs typeface="Gill Sans"/>
              </a:rPr>
              <a:t>A patent portfolio</a:t>
            </a:r>
            <a:endParaRPr lang="en-US" sz="2000" dirty="0">
              <a:latin typeface="Gill Sans"/>
              <a:cs typeface="Gill Sans"/>
            </a:endParaRPr>
          </a:p>
        </p:txBody>
      </p:sp>
      <p:sp>
        <p:nvSpPr>
          <p:cNvPr id="5" name="TextBox 4"/>
          <p:cNvSpPr txBox="1"/>
          <p:nvPr/>
        </p:nvSpPr>
        <p:spPr>
          <a:xfrm>
            <a:off x="7107819" y="3719894"/>
            <a:ext cx="1646605" cy="400110"/>
          </a:xfrm>
          <a:prstGeom prst="rect">
            <a:avLst/>
          </a:prstGeom>
          <a:noFill/>
          <a:ln>
            <a:solidFill>
              <a:schemeClr val="tx1"/>
            </a:solidFill>
          </a:ln>
        </p:spPr>
        <p:txBody>
          <a:bodyPr wrap="square" rtlCol="0">
            <a:spAutoFit/>
          </a:bodyPr>
          <a:lstStyle/>
          <a:p>
            <a:r>
              <a:rPr lang="en-US" sz="2000" dirty="0" smtClean="0">
                <a:latin typeface="Gill Sans"/>
                <a:cs typeface="Gill Sans"/>
              </a:rPr>
              <a:t>Manufacturing</a:t>
            </a:r>
            <a:endParaRPr lang="en-US" sz="2000" dirty="0">
              <a:latin typeface="Gill Sans"/>
              <a:cs typeface="Gill Sans"/>
            </a:endParaRPr>
          </a:p>
        </p:txBody>
      </p:sp>
      <p:sp>
        <p:nvSpPr>
          <p:cNvPr id="6" name="TextBox 5"/>
          <p:cNvSpPr txBox="1"/>
          <p:nvPr/>
        </p:nvSpPr>
        <p:spPr>
          <a:xfrm>
            <a:off x="7107819" y="2796564"/>
            <a:ext cx="1755118" cy="707886"/>
          </a:xfrm>
          <a:prstGeom prst="rect">
            <a:avLst/>
          </a:prstGeom>
          <a:noFill/>
          <a:ln>
            <a:solidFill>
              <a:schemeClr val="tx1"/>
            </a:solidFill>
          </a:ln>
        </p:spPr>
        <p:txBody>
          <a:bodyPr wrap="square" rtlCol="0">
            <a:spAutoFit/>
          </a:bodyPr>
          <a:lstStyle/>
          <a:p>
            <a:r>
              <a:rPr lang="en-US" sz="2000" dirty="0" smtClean="0">
                <a:latin typeface="Gill Sans"/>
                <a:cs typeface="Gill Sans"/>
              </a:rPr>
              <a:t>Identification of market need</a:t>
            </a:r>
            <a:endParaRPr lang="en-US" sz="2000" dirty="0">
              <a:latin typeface="Gill Sans"/>
              <a:cs typeface="Gill Sans"/>
            </a:endParaRPr>
          </a:p>
        </p:txBody>
      </p:sp>
      <p:sp>
        <p:nvSpPr>
          <p:cNvPr id="7" name="TextBox 6"/>
          <p:cNvSpPr txBox="1"/>
          <p:nvPr/>
        </p:nvSpPr>
        <p:spPr>
          <a:xfrm>
            <a:off x="7107819" y="5491938"/>
            <a:ext cx="1223412" cy="400110"/>
          </a:xfrm>
          <a:prstGeom prst="rect">
            <a:avLst/>
          </a:prstGeom>
          <a:noFill/>
          <a:ln>
            <a:solidFill>
              <a:schemeClr val="tx1"/>
            </a:solidFill>
          </a:ln>
        </p:spPr>
        <p:txBody>
          <a:bodyPr wrap="square" rtlCol="0">
            <a:spAutoFit/>
          </a:bodyPr>
          <a:lstStyle/>
          <a:p>
            <a:r>
              <a:rPr lang="en-US" sz="2000" dirty="0" smtClean="0">
                <a:latin typeface="Gill Sans"/>
                <a:cs typeface="Gill Sans"/>
              </a:rPr>
              <a:t>Marketing</a:t>
            </a:r>
            <a:endParaRPr lang="en-US" sz="2000" dirty="0">
              <a:latin typeface="Gill Sans"/>
              <a:cs typeface="Gill Sans"/>
            </a:endParaRPr>
          </a:p>
        </p:txBody>
      </p:sp>
      <p:sp>
        <p:nvSpPr>
          <p:cNvPr id="9" name="TextBox 8"/>
          <p:cNvSpPr txBox="1"/>
          <p:nvPr/>
        </p:nvSpPr>
        <p:spPr>
          <a:xfrm>
            <a:off x="457199" y="2796564"/>
            <a:ext cx="2094305" cy="1323439"/>
          </a:xfrm>
          <a:prstGeom prst="rect">
            <a:avLst/>
          </a:prstGeom>
          <a:noFill/>
          <a:ln>
            <a:solidFill>
              <a:schemeClr val="tx1"/>
            </a:solidFill>
          </a:ln>
        </p:spPr>
        <p:txBody>
          <a:bodyPr wrap="square" rtlCol="0">
            <a:spAutoFit/>
          </a:bodyPr>
          <a:lstStyle/>
          <a:p>
            <a:r>
              <a:rPr lang="en-US" sz="2000" dirty="0" smtClean="0">
                <a:latin typeface="Gill Sans"/>
                <a:cs typeface="Gill Sans"/>
              </a:rPr>
              <a:t>University:</a:t>
            </a:r>
          </a:p>
          <a:p>
            <a:r>
              <a:rPr lang="en-US" sz="2000" dirty="0" smtClean="0">
                <a:latin typeface="Gill Sans"/>
                <a:cs typeface="Gill Sans"/>
              </a:rPr>
              <a:t>Protectable intellectual property</a:t>
            </a:r>
            <a:endParaRPr lang="en-US" sz="2000" dirty="0">
              <a:latin typeface="Gill Sans"/>
              <a:cs typeface="Gill Sans"/>
            </a:endParaRPr>
          </a:p>
        </p:txBody>
      </p:sp>
      <p:sp>
        <p:nvSpPr>
          <p:cNvPr id="10" name="TextBox 9"/>
          <p:cNvSpPr txBox="1"/>
          <p:nvPr/>
        </p:nvSpPr>
        <p:spPr>
          <a:xfrm>
            <a:off x="457200" y="4845607"/>
            <a:ext cx="1793304" cy="707886"/>
          </a:xfrm>
          <a:prstGeom prst="rect">
            <a:avLst/>
          </a:prstGeom>
          <a:noFill/>
          <a:ln>
            <a:solidFill>
              <a:schemeClr val="tx1"/>
            </a:solidFill>
          </a:ln>
        </p:spPr>
        <p:txBody>
          <a:bodyPr wrap="square" rtlCol="0">
            <a:spAutoFit/>
          </a:bodyPr>
          <a:lstStyle/>
          <a:p>
            <a:r>
              <a:rPr lang="en-US" sz="2000" dirty="0" smtClean="0">
                <a:latin typeface="Gill Sans"/>
                <a:cs typeface="Gill Sans"/>
              </a:rPr>
              <a:t>Markets:</a:t>
            </a:r>
          </a:p>
          <a:p>
            <a:r>
              <a:rPr lang="en-US" sz="2000" dirty="0" smtClean="0">
                <a:latin typeface="Gill Sans"/>
                <a:cs typeface="Gill Sans"/>
              </a:rPr>
              <a:t>Venture Capital</a:t>
            </a:r>
            <a:endParaRPr lang="en-US" sz="2000" dirty="0">
              <a:latin typeface="Gill Sans"/>
              <a:cs typeface="Gill Sans"/>
            </a:endParaRPr>
          </a:p>
        </p:txBody>
      </p:sp>
      <p:sp>
        <p:nvSpPr>
          <p:cNvPr id="11" name="TextBox 10"/>
          <p:cNvSpPr txBox="1"/>
          <p:nvPr/>
        </p:nvSpPr>
        <p:spPr>
          <a:xfrm>
            <a:off x="7107819" y="4306162"/>
            <a:ext cx="2036181" cy="1015663"/>
          </a:xfrm>
          <a:prstGeom prst="rect">
            <a:avLst/>
          </a:prstGeom>
          <a:noFill/>
          <a:ln>
            <a:solidFill>
              <a:schemeClr val="tx1"/>
            </a:solidFill>
          </a:ln>
        </p:spPr>
        <p:txBody>
          <a:bodyPr wrap="square" rtlCol="0">
            <a:spAutoFit/>
          </a:bodyPr>
          <a:lstStyle/>
          <a:p>
            <a:r>
              <a:rPr lang="en-US" sz="2000" dirty="0" smtClean="0">
                <a:latin typeface="Gill Sans"/>
                <a:cs typeface="Gill Sans"/>
              </a:rPr>
              <a:t>Incorporation into finished product</a:t>
            </a:r>
            <a:endParaRPr lang="en-US" sz="2000" dirty="0">
              <a:latin typeface="Gill Sans"/>
              <a:cs typeface="Gill Sans"/>
            </a:endParaRPr>
          </a:p>
        </p:txBody>
      </p:sp>
      <p:sp>
        <p:nvSpPr>
          <p:cNvPr id="12" name="TextBox 11"/>
          <p:cNvSpPr txBox="1"/>
          <p:nvPr/>
        </p:nvSpPr>
        <p:spPr>
          <a:xfrm>
            <a:off x="7107819" y="2242566"/>
            <a:ext cx="1549260" cy="369332"/>
          </a:xfrm>
          <a:prstGeom prst="rect">
            <a:avLst/>
          </a:prstGeom>
          <a:noFill/>
        </p:spPr>
        <p:txBody>
          <a:bodyPr wrap="none" rtlCol="0">
            <a:spAutoFit/>
          </a:bodyPr>
          <a:lstStyle/>
          <a:p>
            <a:r>
              <a:rPr lang="en-US" b="1" dirty="0" smtClean="0">
                <a:latin typeface="Gill Sans"/>
                <a:cs typeface="Gill Sans"/>
              </a:rPr>
              <a:t>Outsourced</a:t>
            </a:r>
            <a:endParaRPr lang="en-US" b="1" dirty="0">
              <a:latin typeface="Gill Sans"/>
              <a:cs typeface="Gill Sans"/>
            </a:endParaRPr>
          </a:p>
        </p:txBody>
      </p:sp>
      <p:sp>
        <p:nvSpPr>
          <p:cNvPr id="13" name="TextBox 12"/>
          <p:cNvSpPr txBox="1"/>
          <p:nvPr/>
        </p:nvSpPr>
        <p:spPr>
          <a:xfrm>
            <a:off x="5323171" y="5153383"/>
            <a:ext cx="777652" cy="400110"/>
          </a:xfrm>
          <a:prstGeom prst="rect">
            <a:avLst/>
          </a:prstGeom>
          <a:noFill/>
          <a:ln>
            <a:solidFill>
              <a:schemeClr val="tx1"/>
            </a:solidFill>
          </a:ln>
        </p:spPr>
        <p:txBody>
          <a:bodyPr wrap="square" rtlCol="0">
            <a:spAutoFit/>
          </a:bodyPr>
          <a:lstStyle/>
          <a:p>
            <a:r>
              <a:rPr lang="en-US" sz="2000" dirty="0" smtClean="0">
                <a:latin typeface="Gill Sans"/>
                <a:cs typeface="Gill Sans"/>
              </a:rPr>
              <a:t>R&amp;D?</a:t>
            </a:r>
            <a:endParaRPr lang="en-US" sz="2000" dirty="0">
              <a:latin typeface="Gill Sans"/>
              <a:cs typeface="Gill Sans"/>
            </a:endParaRPr>
          </a:p>
        </p:txBody>
      </p:sp>
      <p:sp>
        <p:nvSpPr>
          <p:cNvPr id="14" name="TextBox 13"/>
          <p:cNvSpPr txBox="1"/>
          <p:nvPr/>
        </p:nvSpPr>
        <p:spPr>
          <a:xfrm>
            <a:off x="4023987" y="5861270"/>
            <a:ext cx="2076836" cy="1015663"/>
          </a:xfrm>
          <a:prstGeom prst="rect">
            <a:avLst/>
          </a:prstGeom>
          <a:noFill/>
          <a:ln>
            <a:solidFill>
              <a:schemeClr val="tx1"/>
            </a:solidFill>
          </a:ln>
        </p:spPr>
        <p:txBody>
          <a:bodyPr wrap="square" rtlCol="0">
            <a:spAutoFit/>
          </a:bodyPr>
          <a:lstStyle/>
          <a:p>
            <a:r>
              <a:rPr lang="en-US" sz="2000" dirty="0" smtClean="0">
                <a:latin typeface="Gill Sans"/>
                <a:cs typeface="Gill Sans"/>
              </a:rPr>
              <a:t>National Nanotechnology </a:t>
            </a:r>
            <a:r>
              <a:rPr lang="en-US" sz="2000" dirty="0" err="1" smtClean="0">
                <a:latin typeface="Gill Sans"/>
                <a:cs typeface="Gill Sans"/>
              </a:rPr>
              <a:t>Centres</a:t>
            </a:r>
            <a:r>
              <a:rPr lang="en-US" sz="2000" dirty="0" smtClean="0">
                <a:latin typeface="Gill Sans"/>
                <a:cs typeface="Gill Sans"/>
              </a:rPr>
              <a:t>?</a:t>
            </a:r>
            <a:endParaRPr lang="en-US" sz="2000" dirty="0">
              <a:latin typeface="Gill Sans"/>
              <a:cs typeface="Gill Sans"/>
            </a:endParaRPr>
          </a:p>
        </p:txBody>
      </p:sp>
      <p:cxnSp>
        <p:nvCxnSpPr>
          <p:cNvPr id="16" name="Straight Arrow Connector 15"/>
          <p:cNvCxnSpPr/>
          <p:nvPr/>
        </p:nvCxnSpPr>
        <p:spPr>
          <a:xfrm>
            <a:off x="2551504" y="3429000"/>
            <a:ext cx="1472483" cy="691003"/>
          </a:xfrm>
          <a:prstGeom prst="straightConnector1">
            <a:avLst/>
          </a:prstGeom>
          <a:ln w="38100" cap="flat" cmpd="sng" algn="ctr">
            <a:solidFill>
              <a:schemeClr val="accent1"/>
            </a:solidFill>
            <a:round/>
            <a:headEnd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0" idx="3"/>
          </p:cNvCxnSpPr>
          <p:nvPr/>
        </p:nvCxnSpPr>
        <p:spPr>
          <a:xfrm flipV="1">
            <a:off x="2250504" y="4306162"/>
            <a:ext cx="1773483" cy="893388"/>
          </a:xfrm>
          <a:prstGeom prst="straightConnector1">
            <a:avLst/>
          </a:prstGeom>
          <a:ln w="38100" cap="flat" cmpd="sng" algn="ctr">
            <a:solidFill>
              <a:schemeClr val="accent1"/>
            </a:solidFill>
            <a:round/>
            <a:headEnd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4" idx="3"/>
            <a:endCxn id="6" idx="1"/>
          </p:cNvCxnSpPr>
          <p:nvPr/>
        </p:nvCxnSpPr>
        <p:spPr>
          <a:xfrm flipV="1">
            <a:off x="6100823" y="3150507"/>
            <a:ext cx="1006996" cy="1063323"/>
          </a:xfrm>
          <a:prstGeom prst="straightConnector1">
            <a:avLst/>
          </a:prstGeom>
          <a:ln w="38100" cap="flat" cmpd="sng" algn="ctr">
            <a:solidFill>
              <a:schemeClr val="accent1"/>
            </a:solidFill>
            <a:round/>
            <a:headEnd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4" idx="3"/>
            <a:endCxn id="5" idx="1"/>
          </p:cNvCxnSpPr>
          <p:nvPr/>
        </p:nvCxnSpPr>
        <p:spPr>
          <a:xfrm flipV="1">
            <a:off x="6100823" y="3919949"/>
            <a:ext cx="1006996" cy="293881"/>
          </a:xfrm>
          <a:prstGeom prst="straightConnector1">
            <a:avLst/>
          </a:prstGeom>
          <a:ln w="38100" cap="flat" cmpd="sng" algn="ctr">
            <a:solidFill>
              <a:schemeClr val="accent1"/>
            </a:solidFill>
            <a:round/>
            <a:headEnd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4" idx="3"/>
            <a:endCxn id="11" idx="1"/>
          </p:cNvCxnSpPr>
          <p:nvPr/>
        </p:nvCxnSpPr>
        <p:spPr>
          <a:xfrm>
            <a:off x="6100823" y="4213830"/>
            <a:ext cx="1006996" cy="600164"/>
          </a:xfrm>
          <a:prstGeom prst="straightConnector1">
            <a:avLst/>
          </a:prstGeom>
          <a:ln w="38100" cap="flat" cmpd="sng" algn="ctr">
            <a:solidFill>
              <a:schemeClr val="accent1"/>
            </a:solidFill>
            <a:round/>
            <a:headEnd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4" idx="3"/>
            <a:endCxn id="7" idx="1"/>
          </p:cNvCxnSpPr>
          <p:nvPr/>
        </p:nvCxnSpPr>
        <p:spPr>
          <a:xfrm>
            <a:off x="6100823" y="4213830"/>
            <a:ext cx="1006996" cy="1478163"/>
          </a:xfrm>
          <a:prstGeom prst="straightConnector1">
            <a:avLst/>
          </a:prstGeom>
          <a:ln w="38100" cap="flat" cmpd="sng" algn="ctr">
            <a:solidFill>
              <a:schemeClr val="accent1"/>
            </a:solidFill>
            <a:round/>
            <a:headEnd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4" idx="2"/>
            <a:endCxn id="14" idx="0"/>
          </p:cNvCxnSpPr>
          <p:nvPr/>
        </p:nvCxnSpPr>
        <p:spPr>
          <a:xfrm rot="5400000">
            <a:off x="4492601" y="5291465"/>
            <a:ext cx="1139609" cy="1588"/>
          </a:xfrm>
          <a:prstGeom prst="straightConnector1">
            <a:avLst/>
          </a:prstGeom>
          <a:ln w="38100" cap="flat" cmpd="sng" algn="ctr">
            <a:solidFill>
              <a:schemeClr val="accent1"/>
            </a:solidFill>
            <a:prstDash val="sysDash"/>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a:cs typeface="Gill Sans"/>
              </a:rPr>
              <a:t>The end of the endless frontier</a:t>
            </a:r>
            <a:endParaRPr lang="en-US" dirty="0">
              <a:latin typeface="Gill Sans"/>
              <a:cs typeface="Gill Sans"/>
            </a:endParaRPr>
          </a:p>
        </p:txBody>
      </p:sp>
      <p:grpSp>
        <p:nvGrpSpPr>
          <p:cNvPr id="4" name="Group 13"/>
          <p:cNvGrpSpPr>
            <a:grpSpLocks/>
          </p:cNvGrpSpPr>
          <p:nvPr/>
        </p:nvGrpSpPr>
        <p:grpSpPr bwMode="auto">
          <a:xfrm>
            <a:off x="457200" y="2738437"/>
            <a:ext cx="8686800" cy="707886"/>
            <a:chOff x="457200" y="5486400"/>
            <a:chExt cx="8686800" cy="707886"/>
          </a:xfrm>
        </p:grpSpPr>
        <p:sp>
          <p:nvSpPr>
            <p:cNvPr id="5" name="Text Box 5"/>
            <p:cNvSpPr txBox="1">
              <a:spLocks noChangeArrowheads="1"/>
            </p:cNvSpPr>
            <p:nvPr/>
          </p:nvSpPr>
          <p:spPr bwMode="auto">
            <a:xfrm>
              <a:off x="457200" y="5486400"/>
              <a:ext cx="1423988" cy="707886"/>
            </a:xfrm>
            <a:prstGeom prst="rect">
              <a:avLst/>
            </a:prstGeom>
            <a:noFill/>
            <a:ln w="9525">
              <a:noFill/>
              <a:miter lim="800000"/>
              <a:headEnd/>
              <a:tailEnd/>
            </a:ln>
          </p:spPr>
          <p:txBody>
            <a:bodyPr>
              <a:prstTxWarp prst="textNoShape">
                <a:avLst/>
              </a:prstTxWarp>
              <a:spAutoFit/>
            </a:bodyPr>
            <a:lstStyle/>
            <a:p>
              <a:pPr eaLnBrk="1" hangingPunct="1"/>
              <a:r>
                <a:rPr lang="en-US" sz="2000" dirty="0" smtClean="0">
                  <a:solidFill>
                    <a:schemeClr val="accent1"/>
                  </a:solidFill>
                  <a:latin typeface="Gill Sans"/>
                  <a:cs typeface="Gill Sans"/>
                </a:rPr>
                <a:t>Basic</a:t>
              </a:r>
            </a:p>
            <a:p>
              <a:pPr eaLnBrk="1" hangingPunct="1"/>
              <a:r>
                <a:rPr lang="en-US" sz="2000" dirty="0" smtClean="0">
                  <a:solidFill>
                    <a:schemeClr val="accent1"/>
                  </a:solidFill>
                  <a:latin typeface="Gill Sans"/>
                  <a:cs typeface="Gill Sans"/>
                </a:rPr>
                <a:t>science</a:t>
              </a:r>
              <a:endParaRPr lang="en-US" sz="2000" dirty="0">
                <a:solidFill>
                  <a:schemeClr val="accent1"/>
                </a:solidFill>
                <a:latin typeface="Gill Sans"/>
                <a:cs typeface="Gill Sans"/>
              </a:endParaRPr>
            </a:p>
          </p:txBody>
        </p:sp>
        <p:sp>
          <p:nvSpPr>
            <p:cNvPr id="6" name="Text Box 6"/>
            <p:cNvSpPr txBox="1">
              <a:spLocks noChangeArrowheads="1"/>
            </p:cNvSpPr>
            <p:nvPr/>
          </p:nvSpPr>
          <p:spPr bwMode="auto">
            <a:xfrm>
              <a:off x="1905000" y="5486400"/>
              <a:ext cx="1692275" cy="707886"/>
            </a:xfrm>
            <a:prstGeom prst="rect">
              <a:avLst/>
            </a:prstGeom>
            <a:noFill/>
            <a:ln w="9525">
              <a:noFill/>
              <a:miter lim="800000"/>
              <a:headEnd/>
              <a:tailEnd/>
            </a:ln>
          </p:spPr>
          <p:txBody>
            <a:bodyPr>
              <a:prstTxWarp prst="textNoShape">
                <a:avLst/>
              </a:prstTxWarp>
              <a:spAutoFit/>
            </a:bodyPr>
            <a:lstStyle/>
            <a:p>
              <a:pPr eaLnBrk="1" hangingPunct="1"/>
              <a:r>
                <a:rPr lang="en-US" sz="2000">
                  <a:solidFill>
                    <a:schemeClr val="accent1"/>
                  </a:solidFill>
                  <a:latin typeface="Gill Sans"/>
                  <a:cs typeface="Gill Sans"/>
                </a:rPr>
                <a:t>Applied science</a:t>
              </a:r>
            </a:p>
          </p:txBody>
        </p:sp>
        <p:sp>
          <p:nvSpPr>
            <p:cNvPr id="7" name="Text Box 7"/>
            <p:cNvSpPr txBox="1">
              <a:spLocks noChangeArrowheads="1"/>
            </p:cNvSpPr>
            <p:nvPr/>
          </p:nvSpPr>
          <p:spPr bwMode="auto">
            <a:xfrm>
              <a:off x="3311525" y="5486400"/>
              <a:ext cx="1870075" cy="707886"/>
            </a:xfrm>
            <a:prstGeom prst="rect">
              <a:avLst/>
            </a:prstGeom>
            <a:noFill/>
            <a:ln w="9525">
              <a:noFill/>
              <a:miter lim="800000"/>
              <a:headEnd/>
              <a:tailEnd/>
            </a:ln>
          </p:spPr>
          <p:txBody>
            <a:bodyPr>
              <a:prstTxWarp prst="textNoShape">
                <a:avLst/>
              </a:prstTxWarp>
              <a:spAutoFit/>
            </a:bodyPr>
            <a:lstStyle/>
            <a:p>
              <a:pPr eaLnBrk="1" hangingPunct="1"/>
              <a:r>
                <a:rPr lang="en-US" sz="2000" dirty="0">
                  <a:solidFill>
                    <a:schemeClr val="accent1"/>
                  </a:solidFill>
                  <a:latin typeface="Gill Sans"/>
                  <a:cs typeface="Gill Sans"/>
                </a:rPr>
                <a:t>Technological development</a:t>
              </a:r>
            </a:p>
          </p:txBody>
        </p:sp>
        <p:sp>
          <p:nvSpPr>
            <p:cNvPr id="8" name="Text Box 8"/>
            <p:cNvSpPr txBox="1">
              <a:spLocks noChangeArrowheads="1"/>
            </p:cNvSpPr>
            <p:nvPr/>
          </p:nvSpPr>
          <p:spPr bwMode="auto">
            <a:xfrm>
              <a:off x="5562600" y="5486400"/>
              <a:ext cx="1828800" cy="707886"/>
            </a:xfrm>
            <a:prstGeom prst="rect">
              <a:avLst/>
            </a:prstGeom>
            <a:noFill/>
            <a:ln w="9525">
              <a:noFill/>
              <a:miter lim="800000"/>
              <a:headEnd/>
              <a:tailEnd/>
            </a:ln>
          </p:spPr>
          <p:txBody>
            <a:bodyPr>
              <a:prstTxWarp prst="textNoShape">
                <a:avLst/>
              </a:prstTxWarp>
              <a:spAutoFit/>
            </a:bodyPr>
            <a:lstStyle/>
            <a:p>
              <a:pPr eaLnBrk="1" hangingPunct="1"/>
              <a:r>
                <a:rPr lang="en-US" sz="2000">
                  <a:solidFill>
                    <a:schemeClr val="accent1"/>
                  </a:solidFill>
                  <a:latin typeface="Gill Sans"/>
                  <a:cs typeface="Gill Sans"/>
                </a:rPr>
                <a:t>New products and services</a:t>
              </a:r>
            </a:p>
          </p:txBody>
        </p:sp>
        <p:sp>
          <p:nvSpPr>
            <p:cNvPr id="9" name="Text Box 9"/>
            <p:cNvSpPr txBox="1">
              <a:spLocks noChangeArrowheads="1"/>
            </p:cNvSpPr>
            <p:nvPr/>
          </p:nvSpPr>
          <p:spPr bwMode="auto">
            <a:xfrm>
              <a:off x="7696200" y="5638800"/>
              <a:ext cx="1447800" cy="400110"/>
            </a:xfrm>
            <a:prstGeom prst="rect">
              <a:avLst/>
            </a:prstGeom>
            <a:noFill/>
            <a:ln w="9525">
              <a:noFill/>
              <a:miter lim="800000"/>
              <a:headEnd/>
              <a:tailEnd/>
            </a:ln>
          </p:spPr>
          <p:txBody>
            <a:bodyPr>
              <a:prstTxWarp prst="textNoShape">
                <a:avLst/>
              </a:prstTxWarp>
              <a:spAutoFit/>
            </a:bodyPr>
            <a:lstStyle/>
            <a:p>
              <a:pPr eaLnBrk="1" hangingPunct="1"/>
              <a:r>
                <a:rPr lang="en-US" sz="2000" dirty="0">
                  <a:solidFill>
                    <a:schemeClr val="accent1"/>
                  </a:solidFill>
                  <a:latin typeface="Gill Sans"/>
                  <a:cs typeface="Gill Sans"/>
                </a:rPr>
                <a:t>Prosperity!</a:t>
              </a:r>
            </a:p>
          </p:txBody>
        </p:sp>
        <p:sp>
          <p:nvSpPr>
            <p:cNvPr id="10" name="AutoShape 10"/>
            <p:cNvSpPr>
              <a:spLocks noChangeArrowheads="1"/>
            </p:cNvSpPr>
            <p:nvPr/>
          </p:nvSpPr>
          <p:spPr bwMode="auto">
            <a:xfrm>
              <a:off x="1524000" y="5791200"/>
              <a:ext cx="381000" cy="1524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000">
                <a:latin typeface="Gill Sans"/>
                <a:cs typeface="Gill Sans"/>
              </a:endParaRPr>
            </a:p>
          </p:txBody>
        </p:sp>
        <p:sp>
          <p:nvSpPr>
            <p:cNvPr id="11" name="AutoShape 11"/>
            <p:cNvSpPr>
              <a:spLocks noChangeArrowheads="1"/>
            </p:cNvSpPr>
            <p:nvPr/>
          </p:nvSpPr>
          <p:spPr bwMode="auto">
            <a:xfrm>
              <a:off x="2895600" y="5791200"/>
              <a:ext cx="381000" cy="1524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000">
                <a:latin typeface="Gill Sans"/>
                <a:cs typeface="Gill Sans"/>
              </a:endParaRPr>
            </a:p>
          </p:txBody>
        </p:sp>
        <p:sp>
          <p:nvSpPr>
            <p:cNvPr id="12" name="AutoShape 12"/>
            <p:cNvSpPr>
              <a:spLocks noChangeArrowheads="1"/>
            </p:cNvSpPr>
            <p:nvPr/>
          </p:nvSpPr>
          <p:spPr bwMode="auto">
            <a:xfrm>
              <a:off x="5105400" y="5791200"/>
              <a:ext cx="381000" cy="1524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000">
                <a:latin typeface="Gill Sans"/>
                <a:cs typeface="Gill Sans"/>
              </a:endParaRPr>
            </a:p>
          </p:txBody>
        </p:sp>
        <p:sp>
          <p:nvSpPr>
            <p:cNvPr id="13" name="AutoShape 13"/>
            <p:cNvSpPr>
              <a:spLocks noChangeArrowheads="1"/>
            </p:cNvSpPr>
            <p:nvPr/>
          </p:nvSpPr>
          <p:spPr bwMode="auto">
            <a:xfrm>
              <a:off x="7391400" y="5791200"/>
              <a:ext cx="381000" cy="1524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000">
                <a:latin typeface="Gill Sans"/>
                <a:cs typeface="Gill Sans"/>
              </a:endParaRPr>
            </a:p>
          </p:txBody>
        </p:sp>
      </p:grpSp>
      <p:sp>
        <p:nvSpPr>
          <p:cNvPr id="14" name="TextBox 14"/>
          <p:cNvSpPr txBox="1">
            <a:spLocks noChangeArrowheads="1"/>
          </p:cNvSpPr>
          <p:nvPr/>
        </p:nvSpPr>
        <p:spPr bwMode="auto">
          <a:xfrm>
            <a:off x="609600" y="2052637"/>
            <a:ext cx="6690203" cy="461665"/>
          </a:xfrm>
          <a:prstGeom prst="rect">
            <a:avLst/>
          </a:prstGeom>
          <a:noFill/>
          <a:ln w="9525">
            <a:noFill/>
            <a:miter lim="800000"/>
            <a:headEnd/>
            <a:tailEnd/>
          </a:ln>
        </p:spPr>
        <p:txBody>
          <a:bodyPr wrap="none">
            <a:prstTxWarp prst="textNoShape">
              <a:avLst/>
            </a:prstTxWarp>
            <a:spAutoFit/>
          </a:bodyPr>
          <a:lstStyle/>
          <a:p>
            <a:r>
              <a:rPr lang="en-US" sz="2400" dirty="0">
                <a:latin typeface="Gill Sans"/>
                <a:cs typeface="Gill Sans"/>
              </a:rPr>
              <a:t>“Science: The Endless Frontier”, </a:t>
            </a:r>
            <a:r>
              <a:rPr lang="en-US" sz="2400" dirty="0" err="1">
                <a:latin typeface="Gill Sans"/>
                <a:cs typeface="Gill Sans"/>
              </a:rPr>
              <a:t>Vannevar</a:t>
            </a:r>
            <a:r>
              <a:rPr lang="en-US" sz="2400" dirty="0">
                <a:latin typeface="Gill Sans"/>
                <a:cs typeface="Gill Sans"/>
              </a:rPr>
              <a:t> Bush, 1945</a:t>
            </a:r>
          </a:p>
        </p:txBody>
      </p:sp>
      <p:sp>
        <p:nvSpPr>
          <p:cNvPr id="15" name="TextBox 15"/>
          <p:cNvSpPr txBox="1">
            <a:spLocks noChangeArrowheads="1"/>
          </p:cNvSpPr>
          <p:nvPr/>
        </p:nvSpPr>
        <p:spPr bwMode="auto">
          <a:xfrm>
            <a:off x="5105400" y="3724572"/>
            <a:ext cx="2899427" cy="369332"/>
          </a:xfrm>
          <a:prstGeom prst="rect">
            <a:avLst/>
          </a:prstGeom>
          <a:noFill/>
          <a:ln w="9525">
            <a:noFill/>
            <a:miter lim="800000"/>
            <a:headEnd/>
            <a:tailEnd/>
          </a:ln>
        </p:spPr>
        <p:txBody>
          <a:bodyPr wrap="none">
            <a:prstTxWarp prst="textNoShape">
              <a:avLst/>
            </a:prstTxWarp>
            <a:spAutoFit/>
          </a:bodyPr>
          <a:lstStyle/>
          <a:p>
            <a:r>
              <a:rPr lang="en-US" dirty="0">
                <a:latin typeface="Gill Sans"/>
                <a:cs typeface="Gill Sans"/>
              </a:rPr>
              <a:t>“Linear model” of innovation</a:t>
            </a:r>
          </a:p>
        </p:txBody>
      </p:sp>
      <p:sp>
        <p:nvSpPr>
          <p:cNvPr id="16" name="TextBox 15"/>
          <p:cNvSpPr txBox="1"/>
          <p:nvPr/>
        </p:nvSpPr>
        <p:spPr>
          <a:xfrm>
            <a:off x="4756727" y="5863618"/>
            <a:ext cx="4235805" cy="830997"/>
          </a:xfrm>
          <a:prstGeom prst="rect">
            <a:avLst/>
          </a:prstGeom>
          <a:noFill/>
        </p:spPr>
        <p:txBody>
          <a:bodyPr wrap="none" rtlCol="0">
            <a:spAutoFit/>
          </a:bodyPr>
          <a:lstStyle/>
          <a:p>
            <a:r>
              <a:rPr lang="en-US" sz="2400" dirty="0" smtClean="0">
                <a:latin typeface="Gill Sans"/>
                <a:cs typeface="Gill Sans"/>
              </a:rPr>
              <a:t>Was science really ever like this?</a:t>
            </a:r>
          </a:p>
          <a:p>
            <a:r>
              <a:rPr lang="en-US" sz="2400" dirty="0" smtClean="0">
                <a:latin typeface="Gill Sans"/>
                <a:cs typeface="Gill Sans"/>
              </a:rPr>
              <a:t>Should it be?</a:t>
            </a:r>
            <a:endParaRPr lang="en-US" sz="2400" dirty="0">
              <a:latin typeface="Gill Sans"/>
              <a:cs typeface="Gill Sans"/>
            </a:endParaRPr>
          </a:p>
        </p:txBody>
      </p:sp>
      <p:sp>
        <p:nvSpPr>
          <p:cNvPr id="17" name="TextBox 16"/>
          <p:cNvSpPr txBox="1"/>
          <p:nvPr/>
        </p:nvSpPr>
        <p:spPr>
          <a:xfrm>
            <a:off x="215467" y="3724572"/>
            <a:ext cx="4114800" cy="2554545"/>
          </a:xfrm>
          <a:prstGeom prst="rect">
            <a:avLst/>
          </a:prstGeom>
          <a:noFill/>
        </p:spPr>
        <p:txBody>
          <a:bodyPr wrap="square" rtlCol="0">
            <a:spAutoFit/>
          </a:bodyPr>
          <a:lstStyle/>
          <a:p>
            <a:pPr marL="342900" indent="-342900">
              <a:buFont typeface="+mj-lt"/>
              <a:buAutoNum type="arabicPeriod"/>
            </a:pPr>
            <a:r>
              <a:rPr lang="en-US" sz="2000" dirty="0" smtClean="0">
                <a:latin typeface="Gill Sans"/>
                <a:cs typeface="Gill Sans"/>
              </a:rPr>
              <a:t>Basic scientists </a:t>
            </a:r>
            <a:r>
              <a:rPr lang="en-US" sz="2000" b="1" dirty="0" smtClean="0">
                <a:latin typeface="Gill Sans"/>
                <a:cs typeface="Gill Sans"/>
              </a:rPr>
              <a:t>do not </a:t>
            </a:r>
            <a:r>
              <a:rPr lang="en-US" sz="2000" dirty="0" smtClean="0">
                <a:latin typeface="Gill Sans"/>
                <a:cs typeface="Gill Sans"/>
              </a:rPr>
              <a:t>and </a:t>
            </a:r>
            <a:r>
              <a:rPr lang="en-US" sz="2000" b="1" dirty="0" smtClean="0">
                <a:latin typeface="Gill Sans"/>
                <a:cs typeface="Gill Sans"/>
              </a:rPr>
              <a:t>should not </a:t>
            </a:r>
            <a:r>
              <a:rPr lang="en-US" sz="2000" dirty="0" smtClean="0">
                <a:latin typeface="Gill Sans"/>
                <a:cs typeface="Gill Sans"/>
              </a:rPr>
              <a:t>consider applications</a:t>
            </a:r>
          </a:p>
          <a:p>
            <a:pPr marL="342900" indent="-342900">
              <a:buFont typeface="+mj-lt"/>
              <a:buAutoNum type="arabicPeriod"/>
            </a:pPr>
            <a:r>
              <a:rPr lang="en-US" sz="2000" dirty="0" smtClean="0">
                <a:latin typeface="Gill Sans"/>
                <a:cs typeface="Gill Sans"/>
              </a:rPr>
              <a:t>But applications will emerge from basic science</a:t>
            </a:r>
          </a:p>
          <a:p>
            <a:pPr marL="342900" indent="-342900">
              <a:buFont typeface="+mj-lt"/>
              <a:buAutoNum type="arabicPeriod"/>
            </a:pPr>
            <a:r>
              <a:rPr lang="en-US" sz="2000" dirty="0" smtClean="0">
                <a:latin typeface="Gill Sans"/>
                <a:cs typeface="Gill Sans"/>
              </a:rPr>
              <a:t>And the nations that support the basic science will gain economic rewards</a:t>
            </a:r>
          </a:p>
          <a:p>
            <a:pPr marL="342900" indent="-342900">
              <a:buAutoNum type="arabicPeriod" startAt="2"/>
            </a:pPr>
            <a:endParaRPr lang="en-US" sz="2000" dirty="0">
              <a:latin typeface="Gill Sans"/>
              <a:cs typeface="Gill San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a:cs typeface="Gill Sans"/>
              </a:rPr>
              <a:t>A new context</a:t>
            </a:r>
            <a:endParaRPr lang="en-US" dirty="0">
              <a:latin typeface="Gill Sans"/>
              <a:cs typeface="Gill Sans"/>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Gill Sans"/>
                <a:cs typeface="Gill Sans"/>
              </a:rPr>
              <a:t>Pressure from governments for publicly funded science to deliver clearer economic and societal benefits</a:t>
            </a:r>
          </a:p>
          <a:p>
            <a:r>
              <a:rPr lang="en-US" dirty="0" smtClean="0">
                <a:latin typeface="Gill Sans"/>
                <a:cs typeface="Gill Sans"/>
              </a:rPr>
              <a:t>Emphasis on </a:t>
            </a:r>
            <a:r>
              <a:rPr lang="en-US" i="1" dirty="0" smtClean="0">
                <a:latin typeface="Gill Sans"/>
                <a:cs typeface="Gill Sans"/>
              </a:rPr>
              <a:t>goal-oriented</a:t>
            </a:r>
            <a:r>
              <a:rPr lang="en-US" dirty="0" smtClean="0">
                <a:latin typeface="Gill Sans"/>
                <a:cs typeface="Gill Sans"/>
              </a:rPr>
              <a:t>, intrinsically interdisciplinary science, with agenda set by a societal and economic context rather than by an academic discipline - “</a:t>
            </a:r>
            <a:r>
              <a:rPr lang="en-US" i="1" dirty="0" smtClean="0">
                <a:latin typeface="Gill Sans"/>
                <a:cs typeface="Gill Sans"/>
              </a:rPr>
              <a:t>Mode II Knowledge Production” (Gibbons)</a:t>
            </a:r>
          </a:p>
          <a:p>
            <a:r>
              <a:rPr lang="en-US" dirty="0" smtClean="0">
                <a:latin typeface="Gill Sans"/>
                <a:cs typeface="Gill Sans"/>
              </a:rPr>
              <a:t>Science </a:t>
            </a:r>
            <a:r>
              <a:rPr lang="en-US" dirty="0" err="1" smtClean="0">
                <a:latin typeface="Gill Sans"/>
                <a:cs typeface="Gill Sans"/>
              </a:rPr>
              <a:t>contextualised</a:t>
            </a:r>
            <a:r>
              <a:rPr lang="en-US" dirty="0" smtClean="0">
                <a:latin typeface="Gill Sans"/>
                <a:cs typeface="Gill Sans"/>
              </a:rPr>
              <a:t> by societal challenges – e.g. </a:t>
            </a:r>
            <a:r>
              <a:rPr lang="en-US" i="1" dirty="0" smtClean="0">
                <a:latin typeface="Gill Sans"/>
                <a:cs typeface="Gill Sans"/>
              </a:rPr>
              <a:t>energy, ageing population</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Gill Sans"/>
                <a:cs typeface="Gill Sans"/>
              </a:rPr>
              <a:t>Some problems</a:t>
            </a:r>
            <a:endParaRPr lang="en-US" dirty="0">
              <a:latin typeface="Gill Sans"/>
              <a:cs typeface="Gill Sans"/>
            </a:endParaRPr>
          </a:p>
        </p:txBody>
      </p:sp>
      <p:sp>
        <p:nvSpPr>
          <p:cNvPr id="3" name="Content Placeholder 2"/>
          <p:cNvSpPr>
            <a:spLocks noGrp="1"/>
          </p:cNvSpPr>
          <p:nvPr>
            <p:ph idx="1"/>
          </p:nvPr>
        </p:nvSpPr>
        <p:spPr/>
        <p:txBody>
          <a:bodyPr/>
          <a:lstStyle/>
          <a:p>
            <a:r>
              <a:rPr lang="en-US" dirty="0" smtClean="0">
                <a:latin typeface="Gill Sans"/>
                <a:cs typeface="Gill Sans"/>
              </a:rPr>
              <a:t>Who defines the societal need?</a:t>
            </a:r>
          </a:p>
          <a:p>
            <a:r>
              <a:rPr lang="en-US" dirty="0" smtClean="0">
                <a:latin typeface="Gill Sans"/>
                <a:cs typeface="Gill Sans"/>
              </a:rPr>
              <a:t>Who has the expertise to define the technically possible in strongly multidisciplinary projects?</a:t>
            </a:r>
          </a:p>
          <a:p>
            <a:r>
              <a:rPr lang="en-US" dirty="0" smtClean="0">
                <a:latin typeface="Gill Sans"/>
                <a:cs typeface="Gill Sans"/>
              </a:rPr>
              <a:t>Who subjects the social theories of scientists to critical scrutiny?</a:t>
            </a:r>
          </a:p>
          <a:p>
            <a:pPr>
              <a:buNone/>
            </a:pPr>
            <a:endParaRPr lang="en-US" dirty="0">
              <a:latin typeface="Gill Sans"/>
              <a:cs typeface="Gill Sans"/>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a:cs typeface="Gill Sans"/>
              </a:rPr>
              <a:t>The rise of upstream engagement</a:t>
            </a:r>
            <a:endParaRPr lang="en-US" dirty="0">
              <a:latin typeface="Gill Sans"/>
              <a:cs typeface="Gill Sans"/>
            </a:endParaRPr>
          </a:p>
        </p:txBody>
      </p:sp>
      <p:sp>
        <p:nvSpPr>
          <p:cNvPr id="3" name="Content Placeholder 2"/>
          <p:cNvSpPr>
            <a:spLocks noGrp="1"/>
          </p:cNvSpPr>
          <p:nvPr>
            <p:ph idx="1"/>
          </p:nvPr>
        </p:nvSpPr>
        <p:spPr>
          <a:xfrm>
            <a:off x="457200" y="1600201"/>
            <a:ext cx="4114800" cy="2344712"/>
          </a:xfrm>
        </p:spPr>
        <p:txBody>
          <a:bodyPr>
            <a:normAutofit fontScale="85000" lnSpcReduction="20000"/>
          </a:bodyPr>
          <a:lstStyle/>
          <a:p>
            <a:r>
              <a:rPr lang="en-US" dirty="0" smtClean="0">
                <a:latin typeface="Gill Sans"/>
                <a:cs typeface="Gill Sans"/>
              </a:rPr>
              <a:t>Public Understanding of Science – “</a:t>
            </a:r>
            <a:r>
              <a:rPr lang="en-US" dirty="0" err="1" smtClean="0">
                <a:latin typeface="Gill Sans"/>
                <a:cs typeface="Gill Sans"/>
              </a:rPr>
              <a:t>Bodmer</a:t>
            </a:r>
            <a:r>
              <a:rPr lang="en-US" dirty="0" smtClean="0">
                <a:latin typeface="Gill Sans"/>
                <a:cs typeface="Gill Sans"/>
              </a:rPr>
              <a:t> report”, 1985</a:t>
            </a:r>
          </a:p>
          <a:p>
            <a:r>
              <a:rPr lang="en-US" dirty="0" smtClean="0">
                <a:latin typeface="Gill Sans"/>
                <a:cs typeface="Gill Sans"/>
              </a:rPr>
              <a:t>Lancaster critique of the </a:t>
            </a:r>
            <a:r>
              <a:rPr lang="en-US" i="1" dirty="0" smtClean="0">
                <a:latin typeface="Gill Sans"/>
                <a:cs typeface="Gill Sans"/>
              </a:rPr>
              <a:t>“deficit model”</a:t>
            </a:r>
            <a:r>
              <a:rPr lang="en-US" dirty="0" smtClean="0">
                <a:latin typeface="Gill Sans"/>
                <a:cs typeface="Gill Sans"/>
              </a:rPr>
              <a:t>, Brian Wynne</a:t>
            </a:r>
          </a:p>
          <a:p>
            <a:pPr>
              <a:buNone/>
            </a:pPr>
            <a:endParaRPr lang="en-US" dirty="0">
              <a:latin typeface="Gill Sans"/>
              <a:cs typeface="Gill Sans"/>
            </a:endParaRPr>
          </a:p>
        </p:txBody>
      </p:sp>
      <p:grpSp>
        <p:nvGrpSpPr>
          <p:cNvPr id="4" name="Group 4"/>
          <p:cNvGrpSpPr>
            <a:grpSpLocks/>
          </p:cNvGrpSpPr>
          <p:nvPr/>
        </p:nvGrpSpPr>
        <p:grpSpPr bwMode="auto">
          <a:xfrm>
            <a:off x="5429697" y="1600201"/>
            <a:ext cx="2906713" cy="3946525"/>
            <a:chOff x="3216" y="1200"/>
            <a:chExt cx="2034" cy="2822"/>
          </a:xfrm>
        </p:grpSpPr>
        <p:pic>
          <p:nvPicPr>
            <p:cNvPr id="5" name="Picture 5"/>
            <p:cNvPicPr>
              <a:picLocks noChangeAspect="1" noChangeArrowheads="1"/>
            </p:cNvPicPr>
            <p:nvPr/>
          </p:nvPicPr>
          <p:blipFill>
            <a:blip r:embed="rId2"/>
            <a:srcRect/>
            <a:stretch>
              <a:fillRect/>
            </a:stretch>
          </p:blipFill>
          <p:spPr bwMode="auto">
            <a:xfrm>
              <a:off x="3216" y="1200"/>
              <a:ext cx="1941" cy="2822"/>
            </a:xfrm>
            <a:prstGeom prst="rect">
              <a:avLst/>
            </a:prstGeom>
            <a:noFill/>
            <a:ln w="9525">
              <a:noFill/>
              <a:miter lim="800000"/>
              <a:headEnd/>
              <a:tailEnd/>
            </a:ln>
            <a:effectLst/>
          </p:spPr>
        </p:pic>
        <p:sp>
          <p:nvSpPr>
            <p:cNvPr id="6" name="Text Box 6"/>
            <p:cNvSpPr txBox="1">
              <a:spLocks noChangeArrowheads="1"/>
            </p:cNvSpPr>
            <p:nvPr/>
          </p:nvSpPr>
          <p:spPr bwMode="auto">
            <a:xfrm>
              <a:off x="4646" y="3678"/>
              <a:ext cx="604" cy="327"/>
            </a:xfrm>
            <a:prstGeom prst="rect">
              <a:avLst/>
            </a:prstGeom>
            <a:noFill/>
            <a:ln w="9525">
              <a:noFill/>
              <a:miter lim="800000"/>
              <a:headEnd/>
              <a:tailEnd/>
            </a:ln>
          </p:spPr>
          <p:txBody>
            <a:bodyPr wrap="none">
              <a:prstTxWarp prst="textNoShape">
                <a:avLst/>
              </a:prstTxWarp>
              <a:spAutoFit/>
            </a:bodyPr>
            <a:lstStyle/>
            <a:p>
              <a:r>
                <a:rPr lang="en-US" sz="2400">
                  <a:latin typeface="Arial" pitchFamily="36" charset="0"/>
                  <a:ea typeface="ＭＳ Ｐゴシック" pitchFamily="36" charset="-128"/>
                  <a:cs typeface="ＭＳ Ｐゴシック" pitchFamily="36" charset="-128"/>
                </a:rPr>
                <a:t>2004</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Von </a:t>
            </a:r>
            <a:r>
              <a:rPr lang="en-US" dirty="0" err="1" smtClean="0"/>
              <a:t>Schomberg’s</a:t>
            </a:r>
            <a:r>
              <a:rPr lang="en-US" dirty="0" smtClean="0"/>
              <a:t> four signatures of irresponsible innovation</a:t>
            </a:r>
            <a:endParaRPr lang="en-US" dirty="0"/>
          </a:p>
        </p:txBody>
      </p:sp>
      <p:sp>
        <p:nvSpPr>
          <p:cNvPr id="3" name="Content Placeholder 2"/>
          <p:cNvSpPr>
            <a:spLocks noGrp="1"/>
          </p:cNvSpPr>
          <p:nvPr>
            <p:ph idx="1"/>
          </p:nvPr>
        </p:nvSpPr>
        <p:spPr/>
        <p:txBody>
          <a:bodyPr>
            <a:normAutofit lnSpcReduction="10000"/>
          </a:bodyPr>
          <a:lstStyle/>
          <a:p>
            <a:r>
              <a:rPr lang="en-US" dirty="0" smtClean="0"/>
              <a:t>Technology push</a:t>
            </a:r>
          </a:p>
          <a:p>
            <a:pPr lvl="1"/>
            <a:r>
              <a:rPr lang="en-US" i="1" dirty="0" smtClean="0"/>
              <a:t>GMOs in Europe</a:t>
            </a:r>
          </a:p>
          <a:p>
            <a:r>
              <a:rPr lang="en-US" dirty="0" smtClean="0"/>
              <a:t>Neglect </a:t>
            </a:r>
            <a:r>
              <a:rPr lang="en-US" dirty="0"/>
              <a:t>of fundamental ethical </a:t>
            </a:r>
            <a:r>
              <a:rPr lang="en-US" dirty="0" smtClean="0"/>
              <a:t>principles</a:t>
            </a:r>
          </a:p>
          <a:p>
            <a:pPr lvl="1"/>
            <a:r>
              <a:rPr lang="en-US" dirty="0" smtClean="0"/>
              <a:t> </a:t>
            </a:r>
            <a:r>
              <a:rPr lang="en-US" i="1" dirty="0" smtClean="0"/>
              <a:t>E-patient records in the Netherlands</a:t>
            </a:r>
            <a:endParaRPr lang="en-US" dirty="0" smtClean="0"/>
          </a:p>
          <a:p>
            <a:r>
              <a:rPr lang="en-US" dirty="0" smtClean="0"/>
              <a:t>Policy Pull</a:t>
            </a:r>
          </a:p>
          <a:p>
            <a:pPr lvl="1"/>
            <a:r>
              <a:rPr lang="en-US" i="1" dirty="0"/>
              <a:t>Security theatre</a:t>
            </a:r>
            <a:endParaRPr lang="en-US" i="1" dirty="0" smtClean="0"/>
          </a:p>
          <a:p>
            <a:r>
              <a:rPr lang="en-US" dirty="0" smtClean="0"/>
              <a:t>Lack </a:t>
            </a:r>
            <a:r>
              <a:rPr lang="en-US" dirty="0"/>
              <a:t>of precautionary measures and technology </a:t>
            </a:r>
            <a:r>
              <a:rPr lang="en-US" dirty="0" smtClean="0"/>
              <a:t>foresight</a:t>
            </a:r>
          </a:p>
          <a:p>
            <a:pPr marL="857250" lvl="1" indent="-457200"/>
            <a:r>
              <a:rPr lang="en-US" i="1" dirty="0" smtClean="0"/>
              <a:t>Asbestos, hormones as growth promoters</a:t>
            </a:r>
          </a:p>
          <a:p>
            <a:pPr lvl="1"/>
            <a:endParaRPr lang="en-US" i="1" dirty="0"/>
          </a:p>
        </p:txBody>
      </p:sp>
    </p:spTree>
    <p:extLst>
      <p:ext uri="{BB962C8B-B14F-4D97-AF65-F5344CB8AC3E}">
        <p14:creationId xmlns:p14="http://schemas.microsoft.com/office/powerpoint/2010/main" val="1992761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a:cs typeface="Gill Sans"/>
              </a:rPr>
              <a:t>Enter nanotechnology</a:t>
            </a:r>
            <a:endParaRPr lang="en-US" dirty="0">
              <a:latin typeface="Gill Sans"/>
              <a:cs typeface="Gill Sans"/>
            </a:endParaRPr>
          </a:p>
        </p:txBody>
      </p:sp>
      <p:grpSp>
        <p:nvGrpSpPr>
          <p:cNvPr id="4" name="Group 3"/>
          <p:cNvGrpSpPr>
            <a:grpSpLocks/>
          </p:cNvGrpSpPr>
          <p:nvPr/>
        </p:nvGrpSpPr>
        <p:grpSpPr bwMode="auto">
          <a:xfrm>
            <a:off x="762000" y="2590800"/>
            <a:ext cx="2286000" cy="3276600"/>
            <a:chOff x="240" y="1008"/>
            <a:chExt cx="2195" cy="3072"/>
          </a:xfrm>
        </p:grpSpPr>
        <p:grpSp>
          <p:nvGrpSpPr>
            <p:cNvPr id="5" name="Group 4"/>
            <p:cNvGrpSpPr>
              <a:grpSpLocks/>
            </p:cNvGrpSpPr>
            <p:nvPr/>
          </p:nvGrpSpPr>
          <p:grpSpPr bwMode="auto">
            <a:xfrm>
              <a:off x="240" y="1008"/>
              <a:ext cx="2195" cy="3072"/>
              <a:chOff x="240" y="1008"/>
              <a:chExt cx="2195" cy="3072"/>
            </a:xfrm>
          </p:grpSpPr>
          <p:pic>
            <p:nvPicPr>
              <p:cNvPr id="7" name="Picture 5"/>
              <p:cNvPicPr>
                <a:picLocks noChangeAspect="1" noChangeArrowheads="1"/>
              </p:cNvPicPr>
              <p:nvPr/>
            </p:nvPicPr>
            <p:blipFill>
              <a:blip r:embed="rId2"/>
              <a:srcRect/>
              <a:stretch>
                <a:fillRect/>
              </a:stretch>
            </p:blipFill>
            <p:spPr bwMode="auto">
              <a:xfrm>
                <a:off x="672" y="1344"/>
                <a:ext cx="1763" cy="2736"/>
              </a:xfrm>
              <a:prstGeom prst="rect">
                <a:avLst/>
              </a:prstGeom>
              <a:noFill/>
              <a:ln w="9525">
                <a:noFill/>
                <a:miter lim="800000"/>
                <a:headEnd/>
                <a:tailEnd/>
              </a:ln>
              <a:effectLst/>
            </p:spPr>
          </p:pic>
          <p:sp>
            <p:nvSpPr>
              <p:cNvPr id="8" name="Text Box 6"/>
              <p:cNvSpPr txBox="1">
                <a:spLocks noChangeArrowheads="1"/>
              </p:cNvSpPr>
              <p:nvPr/>
            </p:nvSpPr>
            <p:spPr bwMode="auto">
              <a:xfrm>
                <a:off x="240" y="1008"/>
                <a:ext cx="829" cy="429"/>
              </a:xfrm>
              <a:prstGeom prst="rect">
                <a:avLst/>
              </a:prstGeom>
              <a:noFill/>
              <a:ln w="9525">
                <a:noFill/>
                <a:miter lim="800000"/>
                <a:headEnd/>
                <a:tailEnd/>
              </a:ln>
            </p:spPr>
            <p:txBody>
              <a:bodyPr wrap="none">
                <a:prstTxWarp prst="textNoShape">
                  <a:avLst/>
                </a:prstTxWarp>
                <a:spAutoFit/>
              </a:bodyPr>
              <a:lstStyle/>
              <a:p>
                <a:r>
                  <a:rPr lang="en-US" sz="2400">
                    <a:latin typeface="Arial" pitchFamily="36" charset="0"/>
                    <a:ea typeface="ＭＳ Ｐゴシック" pitchFamily="36" charset="-128"/>
                    <a:cs typeface="ＭＳ Ｐゴシック" pitchFamily="36" charset="-128"/>
                  </a:rPr>
                  <a:t>2003</a:t>
                </a:r>
              </a:p>
            </p:txBody>
          </p:sp>
        </p:grpSp>
        <p:pic>
          <p:nvPicPr>
            <p:cNvPr id="6" name="Picture 7"/>
            <p:cNvPicPr>
              <a:picLocks noChangeAspect="1" noChangeArrowheads="1"/>
            </p:cNvPicPr>
            <p:nvPr/>
          </p:nvPicPr>
          <p:blipFill>
            <a:blip r:embed="rId3"/>
            <a:srcRect/>
            <a:stretch>
              <a:fillRect/>
            </a:stretch>
          </p:blipFill>
          <p:spPr bwMode="auto">
            <a:xfrm>
              <a:off x="672" y="3456"/>
              <a:ext cx="927" cy="545"/>
            </a:xfrm>
            <a:prstGeom prst="rect">
              <a:avLst/>
            </a:prstGeom>
            <a:noFill/>
            <a:ln w="9525">
              <a:noFill/>
              <a:miter lim="800000"/>
              <a:headEnd/>
              <a:tailEnd/>
            </a:ln>
            <a:effectLst/>
          </p:spPr>
        </p:pic>
      </p:grpSp>
      <p:grpSp>
        <p:nvGrpSpPr>
          <p:cNvPr id="9" name="Group 8"/>
          <p:cNvGrpSpPr>
            <a:grpSpLocks/>
          </p:cNvGrpSpPr>
          <p:nvPr/>
        </p:nvGrpSpPr>
        <p:grpSpPr bwMode="auto">
          <a:xfrm>
            <a:off x="5410200" y="2362200"/>
            <a:ext cx="2971800" cy="4038600"/>
            <a:chOff x="182" y="1041"/>
            <a:chExt cx="2298" cy="3279"/>
          </a:xfrm>
        </p:grpSpPr>
        <p:pic>
          <p:nvPicPr>
            <p:cNvPr id="10" name="Picture 9"/>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240" y="1248"/>
              <a:ext cx="2240" cy="2112"/>
            </a:xfrm>
            <a:prstGeom prst="rect">
              <a:avLst/>
            </a:prstGeom>
            <a:noFill/>
            <a:ln w="9525">
              <a:noFill/>
              <a:miter lim="800000"/>
              <a:headEnd/>
              <a:tailEnd/>
            </a:ln>
            <a:effectLst/>
          </p:spPr>
        </p:pic>
        <p:pic>
          <p:nvPicPr>
            <p:cNvPr id="11" name="Picture 10"/>
            <p:cNvPicPr>
              <a:picLocks noChangeAspect="1" noChangeArrowheads="1"/>
            </p:cNvPicPr>
            <p:nvPr/>
          </p:nvPicPr>
          <p:blipFill>
            <a:blip r:embed="rId5">
              <a:clrChange>
                <a:clrFrom>
                  <a:srgbClr val="FFFFFE"/>
                </a:clrFrom>
                <a:clrTo>
                  <a:srgbClr val="FFFFFE">
                    <a:alpha val="0"/>
                  </a:srgbClr>
                </a:clrTo>
              </a:clrChange>
            </a:blip>
            <a:srcRect/>
            <a:stretch>
              <a:fillRect/>
            </a:stretch>
          </p:blipFill>
          <p:spPr bwMode="auto">
            <a:xfrm>
              <a:off x="240" y="2912"/>
              <a:ext cx="2192" cy="1408"/>
            </a:xfrm>
            <a:prstGeom prst="rect">
              <a:avLst/>
            </a:prstGeom>
            <a:noFill/>
            <a:ln w="9525">
              <a:noFill/>
              <a:miter lim="800000"/>
              <a:headEnd/>
              <a:tailEnd/>
            </a:ln>
            <a:effectLst/>
          </p:spPr>
        </p:pic>
        <p:sp>
          <p:nvSpPr>
            <p:cNvPr id="12" name="Text Box 11"/>
            <p:cNvSpPr txBox="1">
              <a:spLocks noChangeArrowheads="1"/>
            </p:cNvSpPr>
            <p:nvPr/>
          </p:nvSpPr>
          <p:spPr bwMode="auto">
            <a:xfrm>
              <a:off x="182" y="1041"/>
              <a:ext cx="1085" cy="298"/>
            </a:xfrm>
            <a:prstGeom prst="rect">
              <a:avLst/>
            </a:prstGeom>
            <a:noFill/>
            <a:ln w="9525">
              <a:noFill/>
              <a:miter lim="800000"/>
              <a:headEnd/>
              <a:tailEnd/>
            </a:ln>
            <a:effectLst/>
          </p:spPr>
          <p:txBody>
            <a:bodyPr wrap="none">
              <a:prstTxWarp prst="textNoShape">
                <a:avLst/>
              </a:prstTxWarp>
              <a:spAutoFit/>
            </a:bodyPr>
            <a:lstStyle/>
            <a:p>
              <a:r>
                <a:rPr lang="en-US" sz="1800" b="1">
                  <a:latin typeface="Times" pitchFamily="36" charset="0"/>
                </a:rPr>
                <a:t>11 July 2004</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8" y="675499"/>
            <a:ext cx="8229600" cy="1143000"/>
          </a:xfrm>
        </p:spPr>
        <p:txBody>
          <a:bodyPr>
            <a:normAutofit fontScale="90000"/>
          </a:bodyPr>
          <a:lstStyle/>
          <a:p>
            <a:r>
              <a:rPr lang="en-US" dirty="0" smtClean="0">
                <a:latin typeface="Gill Sans"/>
                <a:cs typeface="Gill Sans"/>
              </a:rPr>
              <a:t>“</a:t>
            </a:r>
            <a:r>
              <a:rPr lang="en-US" dirty="0" err="1" smtClean="0">
                <a:latin typeface="Gill Sans"/>
                <a:cs typeface="Gill Sans"/>
              </a:rPr>
              <a:t>Nanoscale</a:t>
            </a:r>
            <a:r>
              <a:rPr lang="en-US" dirty="0" smtClean="0">
                <a:latin typeface="Gill Sans"/>
                <a:cs typeface="Gill Sans"/>
              </a:rPr>
              <a:t> science: opportunities and uncertainties”</a:t>
            </a:r>
            <a:br>
              <a:rPr lang="en-US" dirty="0" smtClean="0">
                <a:latin typeface="Gill Sans"/>
                <a:cs typeface="Gill Sans"/>
              </a:rPr>
            </a:br>
            <a:r>
              <a:rPr lang="en-US" sz="3556" dirty="0" smtClean="0">
                <a:latin typeface="Gill Sans"/>
                <a:cs typeface="Gill Sans"/>
              </a:rPr>
              <a:t>Royal Society/Royal Academy of Engineering report, 2004</a:t>
            </a:r>
            <a:endParaRPr lang="en-US" sz="3556" dirty="0">
              <a:latin typeface="Gill Sans"/>
              <a:cs typeface="Gill Sans"/>
            </a:endParaRPr>
          </a:p>
        </p:txBody>
      </p:sp>
      <p:sp>
        <p:nvSpPr>
          <p:cNvPr id="4" name="Rectangle 3"/>
          <p:cNvSpPr txBox="1">
            <a:spLocks noChangeArrowheads="1"/>
          </p:cNvSpPr>
          <p:nvPr/>
        </p:nvSpPr>
        <p:spPr bwMode="auto">
          <a:xfrm>
            <a:off x="458788" y="3124200"/>
            <a:ext cx="4113212" cy="189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82600" marR="0" lvl="0" indent="-482600" algn="l" defTabSz="914400" rtl="0" eaLnBrk="0" fontAlgn="base" latinLnBrk="0" hangingPunct="0">
              <a:lnSpc>
                <a:spcPct val="100000"/>
              </a:lnSpc>
              <a:spcBef>
                <a:spcPct val="0"/>
              </a:spcBef>
              <a:spcAft>
                <a:spcPct val="0"/>
              </a:spcAft>
              <a:buClrTx/>
              <a:buSzPct val="145000"/>
              <a:buFontTx/>
              <a:buNone/>
              <a:tabLst/>
              <a:defRPr/>
            </a:pPr>
            <a:r>
              <a:rPr kumimoji="0" lang="en-US" sz="1900" b="0" i="0" u="none" strike="noStrike" kern="0" cap="none" spc="0" normalizeH="0" baseline="0" noProof="0" smtClean="0">
                <a:ln>
                  <a:noFill/>
                </a:ln>
                <a:solidFill>
                  <a:schemeClr val="tx1"/>
                </a:solidFill>
                <a:effectLst/>
                <a:uLnTx/>
                <a:uFillTx/>
                <a:latin typeface="Gill Sans"/>
                <a:ea typeface="ＭＳ Ｐゴシック" pitchFamily="36" charset="-128"/>
                <a:cs typeface="Gill Sans"/>
              </a:rPr>
              <a:t>Working group included:</a:t>
            </a:r>
          </a:p>
          <a:p>
            <a:pPr marL="482600" marR="0" lvl="0" indent="-482600" algn="l" defTabSz="914400" rtl="0" eaLnBrk="0" fontAlgn="base" latinLnBrk="0" hangingPunct="0">
              <a:lnSpc>
                <a:spcPct val="100000"/>
              </a:lnSpc>
              <a:spcBef>
                <a:spcPct val="0"/>
              </a:spcBef>
              <a:spcAft>
                <a:spcPct val="0"/>
              </a:spcAft>
              <a:buClrTx/>
              <a:buSzPct val="145000"/>
              <a:buFontTx/>
              <a:buChar char="›"/>
              <a:tabLst/>
              <a:defRPr/>
            </a:pPr>
            <a:r>
              <a:rPr kumimoji="0" lang="en-US" sz="1900" b="0" i="0" u="none" strike="noStrike" kern="0" cap="none" spc="0" normalizeH="0" baseline="0" noProof="0" smtClean="0">
                <a:ln>
                  <a:noFill/>
                </a:ln>
                <a:solidFill>
                  <a:schemeClr val="tx1"/>
                </a:solidFill>
                <a:effectLst/>
                <a:uLnTx/>
                <a:uFillTx/>
                <a:latin typeface="Gill Sans"/>
                <a:ea typeface="ＭＳ Ｐゴシック" pitchFamily="36" charset="-128"/>
                <a:cs typeface="Gill Sans"/>
              </a:rPr>
              <a:t>Scientists and engineers</a:t>
            </a:r>
          </a:p>
          <a:p>
            <a:pPr marL="482600" marR="0" lvl="0" indent="-482600" algn="l" defTabSz="914400" rtl="0" eaLnBrk="0" fontAlgn="base" latinLnBrk="0" hangingPunct="0">
              <a:lnSpc>
                <a:spcPct val="100000"/>
              </a:lnSpc>
              <a:spcBef>
                <a:spcPct val="0"/>
              </a:spcBef>
              <a:spcAft>
                <a:spcPct val="0"/>
              </a:spcAft>
              <a:buClrTx/>
              <a:buSzPct val="145000"/>
              <a:buFontTx/>
              <a:buChar char="›"/>
              <a:tabLst/>
              <a:defRPr/>
            </a:pPr>
            <a:r>
              <a:rPr kumimoji="0" lang="en-US" sz="1900" b="0" i="0" u="none" strike="noStrike" kern="0" cap="none" spc="0" normalizeH="0" baseline="0" noProof="0" smtClean="0">
                <a:ln>
                  <a:noFill/>
                </a:ln>
                <a:solidFill>
                  <a:schemeClr val="tx1"/>
                </a:solidFill>
                <a:effectLst/>
                <a:uLnTx/>
                <a:uFillTx/>
                <a:latin typeface="Gill Sans"/>
                <a:ea typeface="ＭＳ Ｐゴシック" pitchFamily="36" charset="-128"/>
                <a:cs typeface="Gill Sans"/>
              </a:rPr>
              <a:t>Social scientists and philosophers</a:t>
            </a:r>
          </a:p>
          <a:p>
            <a:pPr marL="482600" marR="0" lvl="0" indent="-482600" algn="l" defTabSz="914400" rtl="0" eaLnBrk="0" fontAlgn="base" latinLnBrk="0" hangingPunct="0">
              <a:lnSpc>
                <a:spcPct val="100000"/>
              </a:lnSpc>
              <a:spcBef>
                <a:spcPct val="0"/>
              </a:spcBef>
              <a:spcAft>
                <a:spcPct val="0"/>
              </a:spcAft>
              <a:buClrTx/>
              <a:buSzPct val="145000"/>
              <a:buFontTx/>
              <a:buChar char="›"/>
              <a:tabLst/>
              <a:defRPr/>
            </a:pPr>
            <a:r>
              <a:rPr kumimoji="0" lang="en-US" sz="1900" b="0" i="0" u="none" strike="noStrike" kern="0" cap="none" spc="0" normalizeH="0" baseline="0" noProof="0" smtClean="0">
                <a:ln>
                  <a:noFill/>
                </a:ln>
                <a:solidFill>
                  <a:schemeClr val="tx1"/>
                </a:solidFill>
                <a:effectLst/>
                <a:uLnTx/>
                <a:uFillTx/>
                <a:latin typeface="Gill Sans"/>
                <a:ea typeface="ＭＳ Ｐゴシック" pitchFamily="36" charset="-128"/>
                <a:cs typeface="Gill Sans"/>
              </a:rPr>
              <a:t>Representatives of NGOs</a:t>
            </a:r>
            <a:endParaRPr kumimoji="0" lang="en-US" sz="1900" b="0" i="0" u="none" strike="noStrike" kern="0" cap="none" spc="0" normalizeH="0" baseline="0" noProof="0">
              <a:ln>
                <a:noFill/>
              </a:ln>
              <a:solidFill>
                <a:schemeClr val="tx1"/>
              </a:solidFill>
              <a:effectLst/>
              <a:uLnTx/>
              <a:uFillTx/>
              <a:latin typeface="Gill Sans"/>
              <a:ea typeface="ＭＳ Ｐゴシック" pitchFamily="36" charset="-128"/>
              <a:cs typeface="Gill Sans"/>
            </a:endParaRPr>
          </a:p>
        </p:txBody>
      </p:sp>
      <p:grpSp>
        <p:nvGrpSpPr>
          <p:cNvPr id="5" name="Group 4"/>
          <p:cNvGrpSpPr>
            <a:grpSpLocks/>
          </p:cNvGrpSpPr>
          <p:nvPr/>
        </p:nvGrpSpPr>
        <p:grpSpPr bwMode="auto">
          <a:xfrm>
            <a:off x="5029200" y="3048000"/>
            <a:ext cx="3597275" cy="3289074"/>
            <a:chOff x="192" y="1344"/>
            <a:chExt cx="2266" cy="1713"/>
          </a:xfrm>
        </p:grpSpPr>
        <p:sp>
          <p:nvSpPr>
            <p:cNvPr id="6" name="Text Box 5"/>
            <p:cNvSpPr txBox="1">
              <a:spLocks noChangeArrowheads="1"/>
            </p:cNvSpPr>
            <p:nvPr/>
          </p:nvSpPr>
          <p:spPr bwMode="auto">
            <a:xfrm>
              <a:off x="192" y="1344"/>
              <a:ext cx="2266" cy="1058"/>
            </a:xfrm>
            <a:prstGeom prst="rect">
              <a:avLst/>
            </a:prstGeom>
            <a:noFill/>
            <a:ln w="9525">
              <a:noFill/>
              <a:miter lim="800000"/>
              <a:headEnd/>
              <a:tailEnd/>
            </a:ln>
            <a:effectLst/>
          </p:spPr>
          <p:txBody>
            <a:bodyPr>
              <a:prstTxWarp prst="textNoShape">
                <a:avLst/>
              </a:prstTxWarp>
              <a:spAutoFit/>
            </a:bodyPr>
            <a:lstStyle/>
            <a:p>
              <a:r>
                <a:rPr lang="en-US" i="1" dirty="0">
                  <a:latin typeface="Gill Sans"/>
                  <a:cs typeface="Gill Sans"/>
                </a:rPr>
                <a:t> “a constructive and proactive debate about the future of nanotechnologies should be undertaken now – at a stage when it can inform key decisions about their development and before deeply entrenched or </a:t>
              </a:r>
              <a:r>
                <a:rPr lang="en-US" i="1" dirty="0" err="1">
                  <a:latin typeface="Gill Sans"/>
                  <a:cs typeface="Gill Sans"/>
                </a:rPr>
                <a:t>polarised</a:t>
              </a:r>
              <a:r>
                <a:rPr lang="en-US" i="1" dirty="0">
                  <a:latin typeface="Gill Sans"/>
                  <a:cs typeface="Gill Sans"/>
                </a:rPr>
                <a:t> positions appear.” </a:t>
              </a:r>
            </a:p>
          </p:txBody>
        </p:sp>
        <p:sp>
          <p:nvSpPr>
            <p:cNvPr id="7" name="Text Box 6"/>
            <p:cNvSpPr txBox="1">
              <a:spLocks noChangeArrowheads="1"/>
            </p:cNvSpPr>
            <p:nvPr/>
          </p:nvSpPr>
          <p:spPr bwMode="auto">
            <a:xfrm>
              <a:off x="192" y="2865"/>
              <a:ext cx="1679" cy="192"/>
            </a:xfrm>
            <a:prstGeom prst="rect">
              <a:avLst/>
            </a:prstGeom>
            <a:noFill/>
            <a:ln w="9525">
              <a:noFill/>
              <a:miter lim="800000"/>
              <a:headEnd/>
              <a:tailEnd/>
            </a:ln>
            <a:effectLst/>
          </p:spPr>
          <p:txBody>
            <a:bodyPr wrap="none">
              <a:prstTxWarp prst="textNoShape">
                <a:avLst/>
              </a:prstTxWarp>
              <a:spAutoFit/>
            </a:bodyPr>
            <a:lstStyle/>
            <a:p>
              <a:r>
                <a:rPr lang="en-US">
                  <a:latin typeface="Gill Sans"/>
                  <a:cs typeface="Gill Sans"/>
                </a:rPr>
                <a:t>Royal Society report, 2004</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ill Sans"/>
                <a:cs typeface="Gill Sans"/>
              </a:rPr>
              <a:t>What problem was public engagement trying to solve ? </a:t>
            </a:r>
            <a:endParaRPr lang="en-US" dirty="0">
              <a:latin typeface="Gill Sans"/>
              <a:cs typeface="Gill Sans"/>
            </a:endParaRPr>
          </a:p>
        </p:txBody>
      </p:sp>
      <p:sp>
        <p:nvSpPr>
          <p:cNvPr id="3" name="Content Placeholder 2"/>
          <p:cNvSpPr>
            <a:spLocks noGrp="1"/>
          </p:cNvSpPr>
          <p:nvPr>
            <p:ph idx="1"/>
          </p:nvPr>
        </p:nvSpPr>
        <p:spPr/>
        <p:txBody>
          <a:bodyPr/>
          <a:lstStyle/>
          <a:p>
            <a:pPr>
              <a:buNone/>
            </a:pPr>
            <a:r>
              <a:rPr lang="en-US" dirty="0" smtClean="0">
                <a:latin typeface="Gill Sans"/>
                <a:cs typeface="Gill Sans"/>
              </a:rPr>
              <a:t>1.  Fear of an “anticipatory backlash”</a:t>
            </a:r>
          </a:p>
          <a:p>
            <a:pPr lvl="1"/>
            <a:r>
              <a:rPr lang="en-US" dirty="0" smtClean="0">
                <a:latin typeface="Gill Sans"/>
                <a:cs typeface="Gill Sans"/>
              </a:rPr>
              <a:t>The shadow of GM</a:t>
            </a:r>
          </a:p>
          <a:p>
            <a:pPr lvl="1"/>
            <a:r>
              <a:rPr lang="en-US" dirty="0" smtClean="0">
                <a:latin typeface="Gill Sans"/>
                <a:cs typeface="Gill Sans"/>
              </a:rPr>
              <a:t>Grey goo and “The future doesn’t need us”</a:t>
            </a:r>
          </a:p>
          <a:p>
            <a:pPr lvl="1"/>
            <a:r>
              <a:rPr lang="en-US" dirty="0" err="1" smtClean="0">
                <a:latin typeface="Gill Sans"/>
                <a:cs typeface="Gill Sans"/>
              </a:rPr>
              <a:t>Nanoparticle</a:t>
            </a:r>
            <a:r>
              <a:rPr lang="en-US" dirty="0" smtClean="0">
                <a:latin typeface="Gill Sans"/>
                <a:cs typeface="Gill Sans"/>
              </a:rPr>
              <a:t> toxicity and the shadow of asbestos</a:t>
            </a:r>
            <a:endParaRPr lang="en-US" dirty="0">
              <a:latin typeface="Gill Sans"/>
              <a:cs typeface="Gill Sans"/>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ill Sans"/>
                <a:cs typeface="Gill Sans"/>
              </a:rPr>
              <a:t>What problem was public engagement trying to solve?</a:t>
            </a:r>
            <a:endParaRPr lang="en-US" dirty="0">
              <a:latin typeface="Gill Sans"/>
              <a:cs typeface="Gill Sans"/>
            </a:endParaRPr>
          </a:p>
        </p:txBody>
      </p:sp>
      <p:sp>
        <p:nvSpPr>
          <p:cNvPr id="3" name="Content Placeholder 2"/>
          <p:cNvSpPr>
            <a:spLocks noGrp="1"/>
          </p:cNvSpPr>
          <p:nvPr>
            <p:ph idx="1"/>
          </p:nvPr>
        </p:nvSpPr>
        <p:spPr/>
        <p:txBody>
          <a:bodyPr/>
          <a:lstStyle/>
          <a:p>
            <a:pPr marL="514350" indent="-514350">
              <a:buAutoNum type="arabicPeriod" startAt="2"/>
            </a:pPr>
            <a:r>
              <a:rPr lang="en-US" dirty="0" smtClean="0">
                <a:latin typeface="Gill Sans"/>
                <a:cs typeface="Gill Sans"/>
              </a:rPr>
              <a:t>Helping to make sounder decisions about highly interdisciplinary science in the context of societal needs</a:t>
            </a:r>
          </a:p>
          <a:p>
            <a:pPr marL="514350" indent="-514350">
              <a:buAutoNum type="arabicPeriod" startAt="2"/>
            </a:pPr>
            <a:r>
              <a:rPr lang="en-US" dirty="0" smtClean="0">
                <a:latin typeface="Gill Sans"/>
                <a:cs typeface="Gill Sans"/>
              </a:rPr>
              <a:t>Keeping hold of the public value of science in the face of growing </a:t>
            </a:r>
            <a:r>
              <a:rPr lang="en-US" dirty="0" err="1" smtClean="0">
                <a:latin typeface="Gill Sans"/>
                <a:cs typeface="Gill Sans"/>
              </a:rPr>
              <a:t>marketisation</a:t>
            </a:r>
            <a:endParaRPr lang="en-US" dirty="0" smtClean="0">
              <a:latin typeface="Gill Sans"/>
              <a:cs typeface="Gill Sans"/>
            </a:endParaRPr>
          </a:p>
          <a:p>
            <a:pPr marL="514350" indent="-514350">
              <a:buNone/>
            </a:pPr>
            <a:endParaRPr lang="en-US" dirty="0">
              <a:latin typeface="Gill Sans"/>
              <a:cs typeface="Gill Sans"/>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a:xfrm>
            <a:off x="219075" y="587375"/>
            <a:ext cx="8226425" cy="1381125"/>
          </a:xfrm>
        </p:spPr>
        <p:txBody>
          <a:bodyPr>
            <a:normAutofit fontScale="90000"/>
          </a:bodyPr>
          <a:lstStyle/>
          <a:p>
            <a:r>
              <a:rPr lang="en-US" dirty="0">
                <a:latin typeface="Gill Sans"/>
                <a:cs typeface="Gill Sans"/>
              </a:rPr>
              <a:t>Nanotechnology for medicine and healthcare - a case study</a:t>
            </a:r>
          </a:p>
        </p:txBody>
      </p:sp>
      <p:sp>
        <p:nvSpPr>
          <p:cNvPr id="678915" name="Rectangle 3"/>
          <p:cNvSpPr>
            <a:spLocks noGrp="1" noChangeArrowheads="1"/>
          </p:cNvSpPr>
          <p:nvPr>
            <p:ph type="body" idx="1"/>
          </p:nvPr>
        </p:nvSpPr>
        <p:spPr>
          <a:xfrm>
            <a:off x="152400" y="2327275"/>
            <a:ext cx="8226425" cy="2203450"/>
          </a:xfrm>
        </p:spPr>
        <p:txBody>
          <a:bodyPr>
            <a:noAutofit/>
          </a:bodyPr>
          <a:lstStyle/>
          <a:p>
            <a:r>
              <a:rPr lang="en-US" sz="2400" dirty="0" smtClean="0">
                <a:latin typeface="Gill Sans"/>
                <a:cs typeface="Gill Sans"/>
              </a:rPr>
              <a:t>EPSRC </a:t>
            </a:r>
            <a:r>
              <a:rPr lang="en-US" sz="2400" dirty="0">
                <a:latin typeface="Gill Sans"/>
                <a:cs typeface="Gill Sans"/>
              </a:rPr>
              <a:t>- “Grand </a:t>
            </a:r>
            <a:r>
              <a:rPr lang="en-US" sz="2400" dirty="0" smtClean="0">
                <a:latin typeface="Gill Sans"/>
                <a:cs typeface="Gill Sans"/>
              </a:rPr>
              <a:t>Challenge” in Nanotechnology for Medicine and Healthcare</a:t>
            </a:r>
          </a:p>
          <a:p>
            <a:r>
              <a:rPr lang="en-US" sz="2400" dirty="0">
                <a:latin typeface="Gill Sans"/>
                <a:cs typeface="Gill Sans"/>
              </a:rPr>
              <a:t>Large scale, integrated, goal-oriented, interdisciplinary activities (~£30 million over 6 years)</a:t>
            </a:r>
          </a:p>
          <a:p>
            <a:r>
              <a:rPr lang="en-US" sz="2400" dirty="0">
                <a:latin typeface="Gill Sans"/>
                <a:cs typeface="Gill Sans"/>
              </a:rPr>
              <a:t>Need to focus on a narrower area…</a:t>
            </a:r>
          </a:p>
          <a:p>
            <a:r>
              <a:rPr lang="en-US" sz="2400" dirty="0">
                <a:latin typeface="Gill Sans"/>
                <a:cs typeface="Gill Sans"/>
              </a:rPr>
              <a:t>… How to decide on the program’s scope?</a:t>
            </a:r>
          </a:p>
        </p:txBody>
      </p:sp>
      <p:sp>
        <p:nvSpPr>
          <p:cNvPr id="678916" name="Text Box 4"/>
          <p:cNvSpPr txBox="1">
            <a:spLocks noChangeArrowheads="1"/>
          </p:cNvSpPr>
          <p:nvPr/>
        </p:nvSpPr>
        <p:spPr bwMode="auto">
          <a:xfrm>
            <a:off x="304800" y="5103813"/>
            <a:ext cx="6545382" cy="1569660"/>
          </a:xfrm>
          <a:prstGeom prst="rect">
            <a:avLst/>
          </a:prstGeom>
          <a:noFill/>
          <a:ln w="9525">
            <a:noFill/>
            <a:miter lim="800000"/>
            <a:headEnd/>
            <a:tailEnd/>
          </a:ln>
          <a:effectLst/>
        </p:spPr>
        <p:txBody>
          <a:bodyPr wrap="none">
            <a:prstTxWarp prst="textNoShape">
              <a:avLst/>
            </a:prstTxWarp>
            <a:spAutoFit/>
          </a:bodyPr>
          <a:lstStyle/>
          <a:p>
            <a:pPr eaLnBrk="1" hangingPunct="1"/>
            <a:r>
              <a:rPr lang="en-US" sz="2400">
                <a:solidFill>
                  <a:srgbClr val="E3284A"/>
                </a:solidFill>
                <a:latin typeface="Gill Sans"/>
                <a:cs typeface="Gill Sans"/>
              </a:rPr>
              <a:t>General intention announced November 2007</a:t>
            </a:r>
          </a:p>
          <a:p>
            <a:pPr eaLnBrk="1" hangingPunct="1"/>
            <a:r>
              <a:rPr lang="en-US" sz="2400">
                <a:solidFill>
                  <a:srgbClr val="E3284A"/>
                </a:solidFill>
                <a:latin typeface="Gill Sans"/>
                <a:cs typeface="Gill Sans"/>
              </a:rPr>
              <a:t>Consultation period Jan - May 2008</a:t>
            </a:r>
          </a:p>
          <a:p>
            <a:pPr eaLnBrk="1" hangingPunct="1"/>
            <a:r>
              <a:rPr lang="en-US" sz="2400">
                <a:solidFill>
                  <a:srgbClr val="E3284A"/>
                </a:solidFill>
                <a:latin typeface="Gill Sans"/>
                <a:cs typeface="Gill Sans"/>
              </a:rPr>
              <a:t>Outline call issued June 2008</a:t>
            </a:r>
          </a:p>
          <a:p>
            <a:pPr eaLnBrk="1" hangingPunct="1"/>
            <a:r>
              <a:rPr lang="en-US" sz="2400">
                <a:solidFill>
                  <a:srgbClr val="E3284A"/>
                </a:solidFill>
                <a:latin typeface="Gill Sans"/>
                <a:cs typeface="Gill Sans"/>
              </a:rPr>
              <a:t>Full proposals by October 2008 for May 2009 start</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0962" name="Rectangle 2"/>
          <p:cNvSpPr>
            <a:spLocks noGrp="1" noChangeArrowheads="1"/>
          </p:cNvSpPr>
          <p:nvPr>
            <p:ph type="title"/>
          </p:nvPr>
        </p:nvSpPr>
        <p:spPr/>
        <p:txBody>
          <a:bodyPr/>
          <a:lstStyle/>
          <a:p>
            <a:r>
              <a:rPr lang="en-US" dirty="0">
                <a:latin typeface="Gill Sans"/>
                <a:cs typeface="Gill Sans"/>
              </a:rPr>
              <a:t>The consultation process</a:t>
            </a:r>
          </a:p>
        </p:txBody>
      </p:sp>
      <p:sp>
        <p:nvSpPr>
          <p:cNvPr id="680963" name="Rectangle 3"/>
          <p:cNvSpPr>
            <a:spLocks noGrp="1" noChangeArrowheads="1"/>
          </p:cNvSpPr>
          <p:nvPr>
            <p:ph type="body" idx="1"/>
          </p:nvPr>
        </p:nvSpPr>
        <p:spPr>
          <a:xfrm>
            <a:off x="219075" y="2479675"/>
            <a:ext cx="8226425" cy="2965450"/>
          </a:xfrm>
        </p:spPr>
        <p:txBody>
          <a:bodyPr>
            <a:normAutofit fontScale="92500" lnSpcReduction="20000"/>
          </a:bodyPr>
          <a:lstStyle/>
          <a:p>
            <a:r>
              <a:rPr lang="en-US">
                <a:latin typeface="Gill Sans"/>
                <a:cs typeface="Gill Sans"/>
              </a:rPr>
              <a:t>Strategic Advisory Team - committee of ~12 experts, including academics, industry, with international representation.</a:t>
            </a:r>
          </a:p>
          <a:p>
            <a:r>
              <a:rPr lang="en-US">
                <a:latin typeface="Gill Sans"/>
                <a:cs typeface="Gill Sans"/>
              </a:rPr>
              <a:t>Wider consultation with academics, “users” (clinicians, pharmaceutical industry)</a:t>
            </a:r>
          </a:p>
          <a:p>
            <a:r>
              <a:rPr lang="en-US">
                <a:latin typeface="Gill Sans"/>
                <a:cs typeface="Gill Sans"/>
              </a:rPr>
              <a:t>“Town meeting”</a:t>
            </a:r>
          </a:p>
          <a:p>
            <a:r>
              <a:rPr lang="en-US">
                <a:latin typeface="Gill Sans"/>
                <a:cs typeface="Gill Sans"/>
              </a:rPr>
              <a:t>Why not seek public views too?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8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80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p:cNvSpPr>
            <a:spLocks noGrp="1" noChangeArrowheads="1"/>
          </p:cNvSpPr>
          <p:nvPr>
            <p:ph type="title"/>
          </p:nvPr>
        </p:nvSpPr>
        <p:spPr>
          <a:xfrm>
            <a:off x="396875" y="274638"/>
            <a:ext cx="8229600" cy="1143000"/>
          </a:xfrm>
        </p:spPr>
        <p:txBody>
          <a:bodyPr>
            <a:normAutofit fontScale="90000"/>
          </a:bodyPr>
          <a:lstStyle/>
          <a:p>
            <a:r>
              <a:rPr lang="en-US">
                <a:latin typeface="Gill Sans"/>
                <a:cs typeface="Gill Sans"/>
              </a:rPr>
              <a:t>Public dialogue on Nanotechnology for healthcare - general points</a:t>
            </a:r>
          </a:p>
        </p:txBody>
      </p:sp>
      <p:sp>
        <p:nvSpPr>
          <p:cNvPr id="685059" name="Text Box 3"/>
          <p:cNvSpPr txBox="1">
            <a:spLocks noChangeArrowheads="1"/>
          </p:cNvSpPr>
          <p:nvPr/>
        </p:nvSpPr>
        <p:spPr bwMode="auto">
          <a:xfrm>
            <a:off x="396875" y="2556801"/>
            <a:ext cx="6873875" cy="3970318"/>
          </a:xfrm>
          <a:prstGeom prst="rect">
            <a:avLst/>
          </a:prstGeom>
          <a:noFill/>
          <a:ln w="9525">
            <a:noFill/>
            <a:miter lim="800000"/>
            <a:headEnd/>
            <a:tailEnd/>
          </a:ln>
          <a:effectLst/>
        </p:spPr>
        <p:txBody>
          <a:bodyPr>
            <a:prstTxWarp prst="textNoShape">
              <a:avLst/>
            </a:prstTxWarp>
            <a:spAutoFit/>
          </a:bodyPr>
          <a:lstStyle/>
          <a:p>
            <a:pPr>
              <a:buFontTx/>
              <a:buChar char="•"/>
            </a:pPr>
            <a:r>
              <a:rPr lang="en-US" sz="2800" dirty="0">
                <a:latin typeface="Gill Sans"/>
                <a:cs typeface="Gill Sans"/>
              </a:rPr>
              <a:t>Strong support for medicine/healthcare as a priority for nanotechnology</a:t>
            </a:r>
          </a:p>
          <a:p>
            <a:pPr>
              <a:buFontTx/>
              <a:buChar char="•"/>
            </a:pPr>
            <a:r>
              <a:rPr lang="en-US" sz="2800" dirty="0">
                <a:latin typeface="Gill Sans"/>
                <a:cs typeface="Gill Sans"/>
              </a:rPr>
              <a:t>Explicit rejection of an unduly precautionary approach</a:t>
            </a:r>
          </a:p>
          <a:p>
            <a:pPr>
              <a:buFontTx/>
              <a:buChar char="•"/>
            </a:pPr>
            <a:r>
              <a:rPr lang="en-US" sz="2800" dirty="0">
                <a:latin typeface="Gill Sans"/>
                <a:cs typeface="Gill Sans"/>
              </a:rPr>
              <a:t>Preference for technology that </a:t>
            </a:r>
            <a:r>
              <a:rPr lang="en-US" sz="2800" i="1" dirty="0">
                <a:latin typeface="Gill Sans"/>
                <a:cs typeface="Gill Sans"/>
              </a:rPr>
              <a:t>empowers</a:t>
            </a:r>
            <a:r>
              <a:rPr lang="en-US" sz="2800" dirty="0">
                <a:latin typeface="Gill Sans"/>
                <a:cs typeface="Gill Sans"/>
              </a:rPr>
              <a:t> people to take control of their own health and lives</a:t>
            </a:r>
          </a:p>
          <a:p>
            <a:pPr>
              <a:buFontTx/>
              <a:buChar char="•"/>
            </a:pPr>
            <a:r>
              <a:rPr lang="en-US" sz="2800" dirty="0">
                <a:latin typeface="Gill Sans"/>
                <a:cs typeface="Gill Sans"/>
              </a:rPr>
              <a:t>Concerns about who benefits</a:t>
            </a:r>
          </a:p>
          <a:p>
            <a:pPr>
              <a:buFontTx/>
              <a:buChar char="•"/>
            </a:pPr>
            <a:r>
              <a:rPr lang="en-US" sz="2800" dirty="0">
                <a:latin typeface="Gill Sans"/>
                <a:cs typeface="Gill Sans"/>
              </a:rPr>
              <a:t>Concerns about risk and governance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8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85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85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a:xfrm>
            <a:off x="1371600" y="150813"/>
            <a:ext cx="7620000" cy="2036762"/>
          </a:xfrm>
        </p:spPr>
        <p:txBody>
          <a:bodyPr>
            <a:normAutofit fontScale="90000"/>
          </a:bodyPr>
          <a:lstStyle/>
          <a:p>
            <a:r>
              <a:rPr lang="en-US" dirty="0">
                <a:latin typeface="Gill Sans"/>
                <a:cs typeface="Gill Sans"/>
              </a:rPr>
              <a:t>Public dialogue on Nanotechnology for healthcare - specific issues</a:t>
            </a:r>
          </a:p>
        </p:txBody>
      </p:sp>
      <p:sp>
        <p:nvSpPr>
          <p:cNvPr id="687107" name="Text Box 3"/>
          <p:cNvSpPr txBox="1">
            <a:spLocks noChangeArrowheads="1"/>
          </p:cNvSpPr>
          <p:nvPr/>
        </p:nvSpPr>
        <p:spPr bwMode="auto">
          <a:xfrm>
            <a:off x="0" y="2133600"/>
            <a:ext cx="3147278" cy="369332"/>
          </a:xfrm>
          <a:prstGeom prst="rect">
            <a:avLst/>
          </a:prstGeom>
          <a:noFill/>
          <a:ln w="9525">
            <a:noFill/>
            <a:miter lim="800000"/>
            <a:headEnd/>
            <a:tailEnd/>
          </a:ln>
          <a:effectLst/>
        </p:spPr>
        <p:txBody>
          <a:bodyPr wrap="none">
            <a:prstTxWarp prst="textNoShape">
              <a:avLst/>
            </a:prstTxWarp>
            <a:spAutoFit/>
          </a:bodyPr>
          <a:lstStyle/>
          <a:p>
            <a:r>
              <a:rPr lang="en-US" dirty="0">
                <a:latin typeface="Gill Sans"/>
                <a:cs typeface="Gill Sans"/>
              </a:rPr>
              <a:t>Rank order for potential topics:</a:t>
            </a:r>
          </a:p>
        </p:txBody>
      </p:sp>
      <p:graphicFrame>
        <p:nvGraphicFramePr>
          <p:cNvPr id="687108" name="Group 4"/>
          <p:cNvGraphicFramePr>
            <a:graphicFrameLocks noGrp="1"/>
          </p:cNvGraphicFramePr>
          <p:nvPr/>
        </p:nvGraphicFramePr>
        <p:xfrm>
          <a:off x="0" y="2743200"/>
          <a:ext cx="8915400" cy="3553144"/>
        </p:xfrm>
        <a:graphic>
          <a:graphicData uri="http://schemas.openxmlformats.org/drawingml/2006/table">
            <a:tbl>
              <a:tblPr/>
              <a:tblGrid>
                <a:gridCol w="892175"/>
                <a:gridCol w="3984625"/>
                <a:gridCol w="4038600"/>
              </a:tblGrid>
              <a:tr h="685800">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chemeClr val="tx1"/>
                          </a:solidFill>
                          <a:effectLst/>
                          <a:latin typeface="Gill Sans"/>
                          <a:cs typeface="Gill Sans"/>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dirty="0">
                          <a:ln>
                            <a:noFill/>
                          </a:ln>
                          <a:solidFill>
                            <a:schemeClr val="tx1"/>
                          </a:solidFill>
                          <a:effectLst/>
                          <a:latin typeface="Gill Sans"/>
                          <a:cs typeface="Gill Sans"/>
                        </a:rPr>
                        <a:t>Early diagnosis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GB" sz="2000" b="0" i="0" u="none" strike="noStrike" cap="none" normalizeH="0" baseline="0">
                          <a:ln>
                            <a:noFill/>
                          </a:ln>
                          <a:solidFill>
                            <a:srgbClr val="0000FF"/>
                          </a:solidFill>
                          <a:effectLst/>
                          <a:latin typeface="Gill Sans"/>
                          <a:cs typeface="Gill Sans"/>
                        </a:rPr>
                        <a:t>Information that enables people to make changes</a:t>
                      </a:r>
                      <a:endParaRPr kumimoji="0" lang="en-US" sz="2000" b="0" i="0" u="none" strike="noStrike" cap="none" normalizeH="0" baseline="0">
                        <a:ln>
                          <a:noFill/>
                        </a:ln>
                        <a:solidFill>
                          <a:srgbClr val="0000FF"/>
                        </a:solidFill>
                        <a:effectLst/>
                        <a:latin typeface="Gill Sans"/>
                        <a:cs typeface="Gill San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chemeClr val="tx1"/>
                          </a:solidFill>
                          <a:effectLst/>
                          <a:latin typeface="Gill Sans"/>
                          <a:cs typeface="Gill Sans"/>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chemeClr val="tx1"/>
                          </a:solidFill>
                          <a:effectLst/>
                          <a:latin typeface="Gill Sans"/>
                          <a:cs typeface="Gill Sans"/>
                        </a:rPr>
                        <a:t>Targeted drug delivery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GB" sz="2000" b="0" i="0" u="none" strike="noStrike" cap="none" normalizeH="0" baseline="0" dirty="0">
                          <a:ln>
                            <a:noFill/>
                          </a:ln>
                          <a:solidFill>
                            <a:srgbClr val="0000FF"/>
                          </a:solidFill>
                          <a:effectLst/>
                          <a:latin typeface="Gill Sans"/>
                          <a:cs typeface="Gill Sans"/>
                        </a:rPr>
                        <a:t>Treating serious diseases and reduce side effects</a:t>
                      </a:r>
                      <a:endParaRPr kumimoji="0" lang="en-US" sz="2000" b="0" i="0" u="none" strike="noStrike" cap="none" normalizeH="0" baseline="0" dirty="0">
                        <a:ln>
                          <a:noFill/>
                        </a:ln>
                        <a:solidFill>
                          <a:srgbClr val="0000FF"/>
                        </a:solidFill>
                        <a:effectLst/>
                        <a:latin typeface="Gill Sans"/>
                        <a:cs typeface="Gill San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chemeClr val="tx1"/>
                          </a:solidFill>
                          <a:effectLst/>
                          <a:latin typeface="Gill Sans"/>
                          <a:cs typeface="Gill Sans"/>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chemeClr val="tx1"/>
                          </a:solidFill>
                          <a:effectLst/>
                          <a:latin typeface="Gill Sans"/>
                          <a:cs typeface="Gill Sans"/>
                        </a:rPr>
                        <a:t>Controlling pathogens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rgbClr val="990033"/>
                          </a:solidFill>
                          <a:effectLst/>
                          <a:latin typeface="Gill Sans"/>
                          <a:cs typeface="Gill Sans"/>
                        </a:rPr>
                        <a:t>Low tech solution more effective?</a:t>
                      </a:r>
                      <a:endParaRPr kumimoji="0" lang="en-US" sz="2000" b="0" i="0" u="none" strike="noStrike" cap="none" normalizeH="0" baseline="0">
                        <a:ln>
                          <a:noFill/>
                        </a:ln>
                        <a:solidFill>
                          <a:schemeClr val="tx1"/>
                        </a:solidFill>
                        <a:effectLst/>
                        <a:latin typeface="Gill Sans"/>
                        <a:cs typeface="Gill San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chemeClr val="tx1"/>
                          </a:solidFill>
                          <a:effectLst/>
                          <a:latin typeface="Gill Sans"/>
                          <a:cs typeface="Gill Sans"/>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chemeClr val="tx1"/>
                          </a:solidFill>
                          <a:effectLst/>
                          <a:latin typeface="Gill Sans"/>
                          <a:cs typeface="Gill Sans"/>
                        </a:rPr>
                        <a:t>Regenerative medicine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GB" sz="2000" b="0" i="0" u="none" strike="noStrike" cap="none" normalizeH="0" baseline="0">
                          <a:ln>
                            <a:noFill/>
                          </a:ln>
                          <a:solidFill>
                            <a:srgbClr val="990033"/>
                          </a:solidFill>
                          <a:effectLst/>
                          <a:latin typeface="Gill Sans"/>
                          <a:cs typeface="Gill Sans"/>
                        </a:rPr>
                        <a:t>Toxicity, Fate, Human enhancement</a:t>
                      </a:r>
                      <a:endParaRPr kumimoji="0" lang="en-US" sz="2000" b="0" i="0" u="none" strike="noStrike" cap="none" normalizeH="0" baseline="0">
                        <a:ln>
                          <a:noFill/>
                        </a:ln>
                        <a:solidFill>
                          <a:schemeClr val="tx1"/>
                        </a:solidFill>
                        <a:effectLst/>
                        <a:latin typeface="Gill Sans"/>
                        <a:cs typeface="Gill San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6575">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chemeClr val="tx1"/>
                          </a:solidFill>
                          <a:effectLst/>
                          <a:latin typeface="Gill Sans"/>
                          <a:cs typeface="Gill Sans"/>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chemeClr val="tx1"/>
                          </a:solidFill>
                          <a:effectLst/>
                          <a:latin typeface="Gill Sans"/>
                          <a:cs typeface="Gill Sans"/>
                        </a:rPr>
                        <a:t>Accelerating drug discovery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GB" sz="2000" b="0" i="0" u="none" strike="noStrike" cap="none" normalizeH="0" baseline="0">
                          <a:ln>
                            <a:noFill/>
                          </a:ln>
                          <a:solidFill>
                            <a:srgbClr val="990033"/>
                          </a:solidFill>
                          <a:effectLst/>
                          <a:latin typeface="Gill Sans"/>
                          <a:cs typeface="Gill Sans"/>
                        </a:rPr>
                        <a:t>Who benefits from public purse?</a:t>
                      </a:r>
                      <a:endParaRPr kumimoji="0" lang="en-US" sz="2000" b="0" i="0" u="none" strike="noStrike" cap="none" normalizeH="0" baseline="0">
                        <a:ln>
                          <a:noFill/>
                        </a:ln>
                        <a:solidFill>
                          <a:schemeClr val="tx1"/>
                        </a:solidFill>
                        <a:effectLst/>
                        <a:latin typeface="Gill Sans"/>
                        <a:cs typeface="Gill San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chemeClr val="tx1"/>
                          </a:solidFill>
                          <a:effectLst/>
                          <a:latin typeface="Gill Sans"/>
                          <a:cs typeface="Gill Sans"/>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US" sz="2000" b="0" i="0" u="none" strike="noStrike" cap="none" normalizeH="0" baseline="0">
                          <a:ln>
                            <a:noFill/>
                          </a:ln>
                          <a:solidFill>
                            <a:schemeClr val="tx1"/>
                          </a:solidFill>
                          <a:effectLst/>
                          <a:latin typeface="Gill Sans"/>
                          <a:cs typeface="Gill Sans"/>
                        </a:rPr>
                        <a:t>Theranostics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45000"/>
                        <a:buFontTx/>
                        <a:buNone/>
                        <a:tabLst/>
                      </a:pPr>
                      <a:r>
                        <a:rPr kumimoji="0" lang="en-GB" sz="2000" b="0" i="0" u="none" strike="noStrike" cap="none" normalizeH="0" baseline="0" dirty="0">
                          <a:ln>
                            <a:noFill/>
                          </a:ln>
                          <a:solidFill>
                            <a:srgbClr val="990033"/>
                          </a:solidFill>
                          <a:effectLst/>
                          <a:latin typeface="Gill Sans"/>
                          <a:cs typeface="Gill Sans"/>
                        </a:rPr>
                        <a:t>Disempowering</a:t>
                      </a:r>
                      <a:endParaRPr kumimoji="0" lang="en-US" sz="2000" b="0" i="0" u="none" strike="noStrike" cap="none" normalizeH="0" baseline="0" dirty="0">
                        <a:ln>
                          <a:noFill/>
                        </a:ln>
                        <a:solidFill>
                          <a:schemeClr val="tx1"/>
                        </a:solidFill>
                        <a:effectLst/>
                        <a:latin typeface="Gill Sans"/>
                        <a:cs typeface="Gill San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87138" name="Text Box 34"/>
          <p:cNvSpPr txBox="1">
            <a:spLocks noChangeArrowheads="1"/>
          </p:cNvSpPr>
          <p:nvPr/>
        </p:nvSpPr>
        <p:spPr bwMode="auto">
          <a:xfrm>
            <a:off x="4953000" y="2133600"/>
            <a:ext cx="1980831" cy="369332"/>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FF"/>
                </a:solidFill>
                <a:latin typeface="Gill Sans"/>
                <a:cs typeface="Gill Sans"/>
              </a:rPr>
              <a:t>Aspiration</a:t>
            </a:r>
            <a:r>
              <a:rPr lang="en-US" dirty="0">
                <a:latin typeface="Gill Sans"/>
                <a:cs typeface="Gill Sans"/>
              </a:rPr>
              <a:t>/</a:t>
            </a:r>
            <a:r>
              <a:rPr lang="en-US" dirty="0">
                <a:solidFill>
                  <a:srgbClr val="990033"/>
                </a:solidFill>
                <a:latin typeface="Gill Sans"/>
                <a:cs typeface="Gill Sans"/>
              </a:rPr>
              <a:t>concern</a:t>
            </a:r>
            <a:endParaRPr lang="en-US" dirty="0">
              <a:latin typeface="Gill Sans"/>
              <a:cs typeface="Gill San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ill Sans"/>
                <a:cs typeface="Gill Sans"/>
              </a:rPr>
              <a:t>Who could be against public engagement?</a:t>
            </a:r>
            <a:endParaRPr lang="en-US" dirty="0">
              <a:latin typeface="Gill Sans"/>
              <a:cs typeface="Gill Sans"/>
            </a:endParaRPr>
          </a:p>
        </p:txBody>
      </p:sp>
      <p:sp>
        <p:nvSpPr>
          <p:cNvPr id="3" name="Content Placeholder 2"/>
          <p:cNvSpPr>
            <a:spLocks noGrp="1"/>
          </p:cNvSpPr>
          <p:nvPr>
            <p:ph idx="1"/>
          </p:nvPr>
        </p:nvSpPr>
        <p:spPr/>
        <p:txBody>
          <a:bodyPr>
            <a:normAutofit fontScale="92500" lnSpcReduction="20000"/>
          </a:bodyPr>
          <a:lstStyle/>
          <a:p>
            <a:r>
              <a:rPr lang="en-US" dirty="0" smtClean="0">
                <a:latin typeface="Gill Sans"/>
                <a:cs typeface="Gill Sans"/>
              </a:rPr>
              <a:t>Scientists</a:t>
            </a:r>
          </a:p>
          <a:p>
            <a:pPr lvl="1"/>
            <a:r>
              <a:rPr lang="en-US" dirty="0" smtClean="0">
                <a:latin typeface="Gill Sans"/>
                <a:cs typeface="Gill Sans"/>
              </a:rPr>
              <a:t>An infringement of the sovereignty of the</a:t>
            </a:r>
            <a:r>
              <a:rPr lang="en-US" i="1" dirty="0" smtClean="0">
                <a:latin typeface="Gill Sans"/>
                <a:cs typeface="Gill Sans"/>
              </a:rPr>
              <a:t> independent republic of science</a:t>
            </a:r>
          </a:p>
          <a:p>
            <a:pPr lvl="1"/>
            <a:endParaRPr lang="en-US" i="1" dirty="0" smtClean="0">
              <a:latin typeface="Gill Sans"/>
              <a:cs typeface="Gill Sans"/>
            </a:endParaRPr>
          </a:p>
          <a:p>
            <a:r>
              <a:rPr lang="en-US" dirty="0" smtClean="0">
                <a:latin typeface="Gill Sans"/>
                <a:cs typeface="Gill Sans"/>
              </a:rPr>
              <a:t>Politicians</a:t>
            </a:r>
          </a:p>
          <a:p>
            <a:pPr lvl="1"/>
            <a:r>
              <a:rPr lang="en-US" dirty="0" smtClean="0">
                <a:latin typeface="Gill Sans"/>
                <a:cs typeface="Gill Sans"/>
              </a:rPr>
              <a:t>Contrary to the principles of representative democracy </a:t>
            </a:r>
            <a:r>
              <a:rPr lang="en-US" i="1" dirty="0" smtClean="0">
                <a:latin typeface="Gill Sans"/>
                <a:cs typeface="Gill Sans"/>
              </a:rPr>
              <a:t>and/or</a:t>
            </a:r>
          </a:p>
          <a:p>
            <a:pPr lvl="1"/>
            <a:r>
              <a:rPr lang="en-US" dirty="0" smtClean="0">
                <a:latin typeface="Gill Sans"/>
                <a:cs typeface="Gill Sans"/>
              </a:rPr>
              <a:t>Contrary to the principle that the market is the only viable way of aggregating peoples’ preferences</a:t>
            </a:r>
          </a:p>
          <a:p>
            <a:pPr marL="457200" lvl="1" indent="0">
              <a:buNone/>
            </a:pPr>
            <a:endParaRPr lang="en-US" dirty="0" smtClean="0">
              <a:latin typeface="Gill Sans"/>
              <a:cs typeface="Gill Sans"/>
            </a:endParaRPr>
          </a:p>
          <a:p>
            <a:pPr>
              <a:buNone/>
            </a:pPr>
            <a:r>
              <a:rPr lang="en-US" dirty="0" smtClean="0">
                <a:latin typeface="Gill Sans"/>
                <a:cs typeface="Gill Sans"/>
              </a:rPr>
              <a:t>…and it costs a lot of money</a:t>
            </a:r>
            <a:endParaRPr lang="en-US" dirty="0">
              <a:latin typeface="Gill Sans"/>
              <a:cs typeface="Gill San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“independent republic of science”</a:t>
            </a:r>
            <a:endParaRPr lang="en-US" dirty="0"/>
          </a:p>
        </p:txBody>
      </p:sp>
      <p:sp>
        <p:nvSpPr>
          <p:cNvPr id="3" name="Content Placeholder 2"/>
          <p:cNvSpPr>
            <a:spLocks noGrp="1"/>
          </p:cNvSpPr>
          <p:nvPr>
            <p:ph idx="1"/>
          </p:nvPr>
        </p:nvSpPr>
        <p:spPr/>
        <p:txBody>
          <a:bodyPr>
            <a:noAutofit/>
          </a:bodyPr>
          <a:lstStyle/>
          <a:p>
            <a:r>
              <a:rPr lang="en-US" sz="1800" dirty="0"/>
              <a:t>Michael Polanyi (Minerva 1:54-74, </a:t>
            </a:r>
            <a:r>
              <a:rPr lang="en-US" sz="1800" dirty="0" smtClean="0"/>
              <a:t>1962)</a:t>
            </a:r>
          </a:p>
          <a:p>
            <a:pPr marL="457200" lvl="1" indent="0">
              <a:buNone/>
            </a:pPr>
            <a:r>
              <a:rPr lang="en-US" sz="1800" i="1" dirty="0" smtClean="0"/>
              <a:t>“</a:t>
            </a:r>
            <a:r>
              <a:rPr lang="en-US" sz="1600" i="1" dirty="0" smtClean="0"/>
              <a:t>the </a:t>
            </a:r>
            <a:r>
              <a:rPr lang="en-US" sz="1600" i="1" dirty="0"/>
              <a:t>pursuit of science by independent self-</a:t>
            </a:r>
            <a:r>
              <a:rPr lang="en-US" sz="1600" i="1" dirty="0" err="1"/>
              <a:t>co-ordinated</a:t>
            </a:r>
            <a:r>
              <a:rPr lang="en-US" sz="1600" i="1" dirty="0"/>
              <a:t> initiatives assures the most efficient possible organization of scientific progress. And we may add, again, that any authority which would undertake to direct the work of the scientist centrally would bring the progress of science virtually to a standstill</a:t>
            </a:r>
            <a:r>
              <a:rPr lang="en-US" sz="1600" dirty="0" smtClean="0"/>
              <a:t>.”</a:t>
            </a:r>
          </a:p>
          <a:p>
            <a:pPr marL="457200" lvl="1" indent="0">
              <a:buNone/>
            </a:pPr>
            <a:r>
              <a:rPr lang="en-US" sz="1600" i="1" dirty="0" smtClean="0"/>
              <a:t>“You </a:t>
            </a:r>
            <a:r>
              <a:rPr lang="en-US" sz="1600" i="1" dirty="0"/>
              <a:t>can kill or mutilate the advance of science, you cannot shape it. For it can advance only by essentially unpredictable steps, pursuing problems of its own, and the practical benefits of these advances will be incidental and hence doubly unpredictable</a:t>
            </a:r>
            <a:r>
              <a:rPr lang="en-US" sz="1600" i="1" dirty="0" smtClean="0"/>
              <a:t>.”</a:t>
            </a:r>
            <a:endParaRPr lang="en-US" sz="1600" i="1" dirty="0"/>
          </a:p>
          <a:p>
            <a:r>
              <a:rPr lang="en-US" sz="1800" dirty="0" smtClean="0"/>
              <a:t>Division of moral </a:t>
            </a:r>
            <a:r>
              <a:rPr lang="en-US" sz="1800" dirty="0" err="1" smtClean="0"/>
              <a:t>labour</a:t>
            </a:r>
            <a:r>
              <a:rPr lang="en-US" sz="1800" dirty="0" smtClean="0"/>
              <a:t> between basic science, who can’t/shouldn’t consider the ethics of potential applications, and applied scientists, who should</a:t>
            </a:r>
          </a:p>
          <a:p>
            <a:pPr marL="857250" lvl="2" indent="0">
              <a:buNone/>
            </a:pPr>
            <a:r>
              <a:rPr lang="en-US" sz="1800" i="1" dirty="0"/>
              <a:t>"Once the rockets are up, who cares where they come down</a:t>
            </a:r>
          </a:p>
          <a:p>
            <a:pPr marL="857250" lvl="2" indent="0">
              <a:buNone/>
            </a:pPr>
            <a:r>
              <a:rPr lang="en-US" sz="1800" i="1" dirty="0"/>
              <a:t>That's not my department," says </a:t>
            </a:r>
            <a:r>
              <a:rPr lang="en-US" sz="1800" i="1" dirty="0" err="1"/>
              <a:t>Wernher</a:t>
            </a:r>
            <a:r>
              <a:rPr lang="en-US" sz="1800" i="1" dirty="0"/>
              <a:t> von </a:t>
            </a:r>
            <a:r>
              <a:rPr lang="en-US" sz="1800" i="1" dirty="0" smtClean="0"/>
              <a:t>Braun</a:t>
            </a:r>
            <a:r>
              <a:rPr lang="en-US" sz="1800" dirty="0" smtClean="0"/>
              <a:t>.  </a:t>
            </a:r>
          </a:p>
          <a:p>
            <a:pPr marL="857250" lvl="2" indent="0">
              <a:buNone/>
            </a:pPr>
            <a:r>
              <a:rPr lang="en-US" sz="1800" dirty="0" smtClean="0"/>
              <a:t>Tom Lehrer</a:t>
            </a:r>
          </a:p>
          <a:p>
            <a:r>
              <a:rPr lang="en-US" sz="1800" dirty="0" smtClean="0"/>
              <a:t>Against the direction of science – by politicians, or by the public</a:t>
            </a:r>
          </a:p>
          <a:p>
            <a:r>
              <a:rPr lang="en-US" sz="1800" dirty="0" smtClean="0"/>
              <a:t>Science as a Hayekian self-made order</a:t>
            </a:r>
          </a:p>
          <a:p>
            <a:r>
              <a:rPr lang="en-US" sz="1800" dirty="0"/>
              <a:t>A</a:t>
            </a:r>
            <a:r>
              <a:rPr lang="en-US" sz="1800" dirty="0" smtClean="0"/>
              <a:t> widely held view in the scientific community</a:t>
            </a:r>
          </a:p>
        </p:txBody>
      </p:sp>
    </p:spTree>
    <p:extLst>
      <p:ext uri="{BB962C8B-B14F-4D97-AF65-F5344CB8AC3E}">
        <p14:creationId xmlns:p14="http://schemas.microsoft.com/office/powerpoint/2010/main" val="4181645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Collingridge’s</a:t>
            </a:r>
            <a:r>
              <a:rPr lang="en-US" dirty="0" smtClean="0"/>
              <a:t> control dilemma</a:t>
            </a:r>
            <a:endParaRPr lang="en-US" dirty="0"/>
          </a:p>
        </p:txBody>
      </p:sp>
      <p:sp>
        <p:nvSpPr>
          <p:cNvPr id="3" name="Content Placeholder 2"/>
          <p:cNvSpPr>
            <a:spLocks noGrp="1"/>
          </p:cNvSpPr>
          <p:nvPr>
            <p:ph idx="1"/>
          </p:nvPr>
        </p:nvSpPr>
        <p:spPr/>
        <p:txBody>
          <a:bodyPr/>
          <a:lstStyle/>
          <a:p>
            <a:endParaRPr lang="en-US" dirty="0" smtClean="0"/>
          </a:p>
          <a:p>
            <a:r>
              <a:rPr lang="en-US" dirty="0" smtClean="0"/>
              <a:t>When a technology is young enough to influence its future trajectory, you can’t know where it will lead</a:t>
            </a:r>
          </a:p>
          <a:p>
            <a:r>
              <a:rPr lang="en-US" dirty="0" smtClean="0"/>
              <a:t>When a technology is mature enough for you to have a good idea of its consequences, it’s too late to change it – it’s </a:t>
            </a:r>
            <a:r>
              <a:rPr lang="en-US" i="1" dirty="0" smtClean="0"/>
              <a:t>locked-in</a:t>
            </a:r>
            <a:endParaRPr lang="en-US" dirty="0"/>
          </a:p>
        </p:txBody>
      </p:sp>
    </p:spTree>
    <p:extLst>
      <p:ext uri="{BB962C8B-B14F-4D97-AF65-F5344CB8AC3E}">
        <p14:creationId xmlns:p14="http://schemas.microsoft.com/office/powerpoint/2010/main" val="2423854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a:cs typeface="Gill Sans"/>
              </a:rPr>
              <a:t>After nanotechnology?</a:t>
            </a:r>
            <a:endParaRPr lang="en-US" dirty="0">
              <a:latin typeface="Gill Sans"/>
              <a:cs typeface="Gill Sans"/>
            </a:endParaRPr>
          </a:p>
        </p:txBody>
      </p:sp>
      <p:grpSp>
        <p:nvGrpSpPr>
          <p:cNvPr id="7" name="Group 6"/>
          <p:cNvGrpSpPr/>
          <p:nvPr/>
        </p:nvGrpSpPr>
        <p:grpSpPr>
          <a:xfrm>
            <a:off x="457200" y="1417638"/>
            <a:ext cx="7556500" cy="2967132"/>
            <a:chOff x="793750" y="1242918"/>
            <a:chExt cx="7556500" cy="2967132"/>
          </a:xfrm>
        </p:grpSpPr>
        <p:pic>
          <p:nvPicPr>
            <p:cNvPr id="5" name="Picture 4"/>
            <p:cNvPicPr>
              <a:picLocks noChangeAspect="1"/>
            </p:cNvPicPr>
            <p:nvPr/>
          </p:nvPicPr>
          <p:blipFill>
            <a:blip r:embed="rId2"/>
            <a:stretch>
              <a:fillRect/>
            </a:stretch>
          </p:blipFill>
          <p:spPr>
            <a:xfrm>
              <a:off x="793750" y="2647950"/>
              <a:ext cx="7556500" cy="1562100"/>
            </a:xfrm>
            <a:prstGeom prst="rect">
              <a:avLst/>
            </a:prstGeom>
          </p:spPr>
        </p:pic>
        <p:pic>
          <p:nvPicPr>
            <p:cNvPr id="6" name="Picture 5"/>
            <p:cNvPicPr>
              <a:picLocks noChangeAspect="1"/>
            </p:cNvPicPr>
            <p:nvPr/>
          </p:nvPicPr>
          <p:blipFill>
            <a:blip r:embed="rId3"/>
            <a:stretch>
              <a:fillRect/>
            </a:stretch>
          </p:blipFill>
          <p:spPr>
            <a:xfrm>
              <a:off x="793750" y="1242918"/>
              <a:ext cx="2806700" cy="1917700"/>
            </a:xfrm>
            <a:prstGeom prst="rect">
              <a:avLst/>
            </a:prstGeom>
          </p:spPr>
        </p:pic>
      </p:grpSp>
      <p:grpSp>
        <p:nvGrpSpPr>
          <p:cNvPr id="10" name="Group 9"/>
          <p:cNvGrpSpPr/>
          <p:nvPr/>
        </p:nvGrpSpPr>
        <p:grpSpPr>
          <a:xfrm>
            <a:off x="5080375" y="4186069"/>
            <a:ext cx="3053975" cy="2644842"/>
            <a:chOff x="5080375" y="4186069"/>
            <a:chExt cx="3053975" cy="2644842"/>
          </a:xfrm>
        </p:grpSpPr>
        <p:pic>
          <p:nvPicPr>
            <p:cNvPr id="8" name="Picture 7"/>
            <p:cNvPicPr>
              <a:picLocks noChangeAspect="1"/>
            </p:cNvPicPr>
            <p:nvPr/>
          </p:nvPicPr>
          <p:blipFill>
            <a:blip r:embed="rId4"/>
            <a:stretch>
              <a:fillRect/>
            </a:stretch>
          </p:blipFill>
          <p:spPr>
            <a:xfrm>
              <a:off x="5080375" y="4186069"/>
              <a:ext cx="3053975" cy="2275510"/>
            </a:xfrm>
            <a:prstGeom prst="rect">
              <a:avLst/>
            </a:prstGeom>
          </p:spPr>
        </p:pic>
        <p:sp>
          <p:nvSpPr>
            <p:cNvPr id="9" name="TextBox 8"/>
            <p:cNvSpPr txBox="1"/>
            <p:nvPr/>
          </p:nvSpPr>
          <p:spPr>
            <a:xfrm>
              <a:off x="5080375" y="6461579"/>
              <a:ext cx="3006389" cy="369332"/>
            </a:xfrm>
            <a:prstGeom prst="rect">
              <a:avLst/>
            </a:prstGeom>
            <a:noFill/>
          </p:spPr>
          <p:txBody>
            <a:bodyPr wrap="none" rtlCol="0">
              <a:spAutoFit/>
            </a:bodyPr>
            <a:lstStyle/>
            <a:p>
              <a:r>
                <a:rPr lang="en-US" dirty="0" smtClean="0">
                  <a:latin typeface="Gill Sans"/>
                  <a:cs typeface="Gill Sans"/>
                </a:rPr>
                <a:t>EPSRC/BBSRC Dialogue, 2010</a:t>
              </a:r>
              <a:endParaRPr lang="en-US" dirty="0">
                <a:latin typeface="Gill Sans"/>
                <a:cs typeface="Gill Sans"/>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Three lessons from nanotechnology for synthetic biology</a:t>
            </a:r>
            <a:endParaRPr lang="en-US" dirty="0"/>
          </a:p>
        </p:txBody>
      </p:sp>
      <p:sp>
        <p:nvSpPr>
          <p:cNvPr id="3" name="Content Placeholder 2"/>
          <p:cNvSpPr>
            <a:spLocks noGrp="1"/>
          </p:cNvSpPr>
          <p:nvPr>
            <p:ph idx="1"/>
          </p:nvPr>
        </p:nvSpPr>
        <p:spPr/>
        <p:txBody>
          <a:bodyPr/>
          <a:lstStyle/>
          <a:p>
            <a:r>
              <a:rPr lang="en-US" dirty="0"/>
              <a:t>It’s not about risk, it’s about </a:t>
            </a:r>
            <a:r>
              <a:rPr lang="en-US" dirty="0" smtClean="0"/>
              <a:t>trust</a:t>
            </a:r>
          </a:p>
          <a:p>
            <a:r>
              <a:rPr lang="en-US" dirty="0" smtClean="0"/>
              <a:t>Blowing bubbles in the economy of promises</a:t>
            </a:r>
          </a:p>
          <a:p>
            <a:r>
              <a:rPr lang="en-US" dirty="0"/>
              <a:t>Mind that metaphor</a:t>
            </a:r>
          </a:p>
          <a:p>
            <a:endParaRPr lang="en-US" dirty="0" smtClean="0"/>
          </a:p>
        </p:txBody>
      </p:sp>
    </p:spTree>
    <p:extLst>
      <p:ext uri="{BB962C8B-B14F-4D97-AF65-F5344CB8AC3E}">
        <p14:creationId xmlns:p14="http://schemas.microsoft.com/office/powerpoint/2010/main" val="2977428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 that metaphor…</a:t>
            </a:r>
            <a:endParaRPr lang="en-US" dirty="0"/>
          </a:p>
        </p:txBody>
      </p:sp>
      <p:pic>
        <p:nvPicPr>
          <p:cNvPr id="4" name="Picture 3"/>
          <p:cNvPicPr>
            <a:picLocks noChangeAspect="1"/>
          </p:cNvPicPr>
          <p:nvPr/>
        </p:nvPicPr>
        <p:blipFill>
          <a:blip r:embed="rId2"/>
          <a:stretch>
            <a:fillRect/>
          </a:stretch>
        </p:blipFill>
        <p:spPr>
          <a:xfrm>
            <a:off x="0" y="2283609"/>
            <a:ext cx="5511800" cy="2806700"/>
          </a:xfrm>
          <a:prstGeom prst="rect">
            <a:avLst/>
          </a:prstGeom>
        </p:spPr>
      </p:pic>
      <p:pic>
        <p:nvPicPr>
          <p:cNvPr id="5" name="Picture 4"/>
          <p:cNvPicPr>
            <a:picLocks noChangeAspect="1"/>
          </p:cNvPicPr>
          <p:nvPr/>
        </p:nvPicPr>
        <p:blipFill>
          <a:blip r:embed="rId3"/>
          <a:stretch>
            <a:fillRect/>
          </a:stretch>
        </p:blipFill>
        <p:spPr>
          <a:xfrm>
            <a:off x="1663700" y="4876800"/>
            <a:ext cx="7480300" cy="1981200"/>
          </a:xfrm>
          <a:prstGeom prst="rect">
            <a:avLst/>
          </a:prstGeom>
        </p:spPr>
      </p:pic>
      <p:pic>
        <p:nvPicPr>
          <p:cNvPr id="6" name="Picture 5"/>
          <p:cNvPicPr>
            <a:picLocks noChangeAspect="1"/>
          </p:cNvPicPr>
          <p:nvPr/>
        </p:nvPicPr>
        <p:blipFill>
          <a:blip r:embed="rId4"/>
          <a:stretch>
            <a:fillRect/>
          </a:stretch>
        </p:blipFill>
        <p:spPr>
          <a:xfrm>
            <a:off x="5854700" y="4102100"/>
            <a:ext cx="2832100" cy="1346200"/>
          </a:xfrm>
          <a:prstGeom prst="rect">
            <a:avLst/>
          </a:prstGeom>
        </p:spPr>
      </p:pic>
      <p:pic>
        <p:nvPicPr>
          <p:cNvPr id="7" name="Picture 6"/>
          <p:cNvPicPr>
            <a:picLocks noChangeAspect="1"/>
          </p:cNvPicPr>
          <p:nvPr/>
        </p:nvPicPr>
        <p:blipFill>
          <a:blip r:embed="rId5"/>
          <a:stretch>
            <a:fillRect/>
          </a:stretch>
        </p:blipFill>
        <p:spPr>
          <a:xfrm>
            <a:off x="0" y="1417638"/>
            <a:ext cx="2273300" cy="787400"/>
          </a:xfrm>
          <a:prstGeom prst="rect">
            <a:avLst/>
          </a:prstGeom>
        </p:spPr>
      </p:pic>
    </p:spTree>
    <p:extLst>
      <p:ext uri="{BB962C8B-B14F-4D97-AF65-F5344CB8AC3E}">
        <p14:creationId xmlns:p14="http://schemas.microsoft.com/office/powerpoint/2010/main" val="298642415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Metaphors from ICT</a:t>
            </a:r>
            <a:endParaRPr lang="en-US" dirty="0"/>
          </a:p>
        </p:txBody>
      </p:sp>
      <p:sp>
        <p:nvSpPr>
          <p:cNvPr id="3" name="Content Placeholder 2"/>
          <p:cNvSpPr>
            <a:spLocks noGrp="1"/>
          </p:cNvSpPr>
          <p:nvPr>
            <p:ph idx="1"/>
          </p:nvPr>
        </p:nvSpPr>
        <p:spPr/>
        <p:txBody>
          <a:bodyPr/>
          <a:lstStyle/>
          <a:p>
            <a:r>
              <a:rPr lang="en-US" dirty="0" smtClean="0"/>
              <a:t>Nanotechnology – “</a:t>
            </a:r>
            <a:r>
              <a:rPr lang="en-US" dirty="0" err="1" smtClean="0"/>
              <a:t>digitising</a:t>
            </a:r>
            <a:r>
              <a:rPr lang="en-US" dirty="0" smtClean="0"/>
              <a:t> matter”</a:t>
            </a:r>
          </a:p>
          <a:p>
            <a:r>
              <a:rPr lang="en-US" dirty="0" smtClean="0"/>
              <a:t>Synthetic biology – “</a:t>
            </a:r>
            <a:r>
              <a:rPr lang="en-US" dirty="0" err="1" smtClean="0"/>
              <a:t>digitising</a:t>
            </a:r>
            <a:r>
              <a:rPr lang="en-US" dirty="0" smtClean="0"/>
              <a:t> biology”</a:t>
            </a:r>
          </a:p>
          <a:p>
            <a:endParaRPr lang="en-US" dirty="0"/>
          </a:p>
          <a:p>
            <a:r>
              <a:rPr lang="en-US" dirty="0" smtClean="0"/>
              <a:t>Innovation in ICT is easy, cheap and fast…</a:t>
            </a:r>
          </a:p>
          <a:p>
            <a:r>
              <a:rPr lang="en-US" dirty="0" smtClean="0"/>
              <a:t>But innovation in the material world takes longer and costs more</a:t>
            </a:r>
          </a:p>
          <a:p>
            <a:r>
              <a:rPr lang="en-US" dirty="0" smtClean="0"/>
              <a:t>And the biological world is even more difficult</a:t>
            </a:r>
            <a:endParaRPr lang="en-US" dirty="0"/>
          </a:p>
        </p:txBody>
      </p:sp>
    </p:spTree>
    <p:extLst>
      <p:ext uri="{BB962C8B-B14F-4D97-AF65-F5344CB8AC3E}">
        <p14:creationId xmlns:p14="http://schemas.microsoft.com/office/powerpoint/2010/main" val="2064214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 innovation isn’t accelerating</a:t>
            </a:r>
            <a:endParaRPr lang="en-US" dirty="0"/>
          </a:p>
        </p:txBody>
      </p:sp>
      <p:pic>
        <p:nvPicPr>
          <p:cNvPr id="4" name="Picture 3"/>
          <p:cNvPicPr>
            <a:picLocks noChangeAspect="1"/>
          </p:cNvPicPr>
          <p:nvPr/>
        </p:nvPicPr>
        <p:blipFill>
          <a:blip r:embed="rId2"/>
          <a:stretch>
            <a:fillRect/>
          </a:stretch>
        </p:blipFill>
        <p:spPr>
          <a:xfrm>
            <a:off x="188596" y="1603147"/>
            <a:ext cx="6449342" cy="2025818"/>
          </a:xfrm>
          <a:prstGeom prst="rect">
            <a:avLst/>
          </a:prstGeom>
        </p:spPr>
      </p:pic>
      <p:pic>
        <p:nvPicPr>
          <p:cNvPr id="5" name="Picture 4"/>
          <p:cNvPicPr>
            <a:picLocks noChangeAspect="1"/>
          </p:cNvPicPr>
          <p:nvPr/>
        </p:nvPicPr>
        <p:blipFill>
          <a:blip r:embed="rId3"/>
          <a:stretch>
            <a:fillRect/>
          </a:stretch>
        </p:blipFill>
        <p:spPr>
          <a:xfrm>
            <a:off x="2717800" y="3628965"/>
            <a:ext cx="5969000" cy="3124200"/>
          </a:xfrm>
          <a:prstGeom prst="rect">
            <a:avLst/>
          </a:prstGeom>
        </p:spPr>
      </p:pic>
      <p:sp>
        <p:nvSpPr>
          <p:cNvPr id="6" name="Rectangle 5"/>
          <p:cNvSpPr/>
          <p:nvPr/>
        </p:nvSpPr>
        <p:spPr>
          <a:xfrm>
            <a:off x="4572000" y="6611779"/>
            <a:ext cx="4572000" cy="246221"/>
          </a:xfrm>
          <a:prstGeom prst="rect">
            <a:avLst/>
          </a:prstGeom>
        </p:spPr>
        <p:txBody>
          <a:bodyPr>
            <a:spAutoFit/>
          </a:bodyPr>
          <a:lstStyle/>
          <a:p>
            <a:r>
              <a:rPr lang="en-US" sz="1000" dirty="0"/>
              <a:t>http://</a:t>
            </a:r>
            <a:r>
              <a:rPr lang="en-US" sz="1000" dirty="0" err="1"/>
              <a:t>www.ft.com</a:t>
            </a:r>
            <a:r>
              <a:rPr lang="en-US" sz="1000" dirty="0"/>
              <a:t>/</a:t>
            </a:r>
            <a:r>
              <a:rPr lang="en-US" sz="1000" dirty="0" err="1"/>
              <a:t>cms</a:t>
            </a:r>
            <a:r>
              <a:rPr lang="en-US" sz="1000" dirty="0"/>
              <a:t>/s/0/46d4a950-348e-11e0-9ebc-00144feabdc0.html</a:t>
            </a:r>
          </a:p>
        </p:txBody>
      </p:sp>
    </p:spTree>
    <p:extLst>
      <p:ext uri="{BB962C8B-B14F-4D97-AF65-F5344CB8AC3E}">
        <p14:creationId xmlns:p14="http://schemas.microsoft.com/office/powerpoint/2010/main" val="220668218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Energy innovation (mostly</a:t>
            </a:r>
            <a:r>
              <a:rPr lang="en-US" dirty="0"/>
              <a:t>)</a:t>
            </a:r>
            <a:r>
              <a:rPr lang="en-US" dirty="0" smtClean="0"/>
              <a:t> isn’t happening</a:t>
            </a:r>
            <a:endParaRPr lang="en-US" dirty="0"/>
          </a:p>
        </p:txBody>
      </p:sp>
      <p:grpSp>
        <p:nvGrpSpPr>
          <p:cNvPr id="8" name="Group 7"/>
          <p:cNvGrpSpPr/>
          <p:nvPr/>
        </p:nvGrpSpPr>
        <p:grpSpPr>
          <a:xfrm>
            <a:off x="768615" y="1370210"/>
            <a:ext cx="7702849" cy="4909937"/>
            <a:chOff x="0" y="802781"/>
            <a:chExt cx="9499600" cy="6055219"/>
          </a:xfrm>
        </p:grpSpPr>
        <p:pic>
          <p:nvPicPr>
            <p:cNvPr id="4" name="Picture 3"/>
            <p:cNvPicPr>
              <a:picLocks noChangeAspect="1"/>
            </p:cNvPicPr>
            <p:nvPr/>
          </p:nvPicPr>
          <p:blipFill>
            <a:blip r:embed="rId2"/>
            <a:stretch>
              <a:fillRect/>
            </a:stretch>
          </p:blipFill>
          <p:spPr>
            <a:xfrm>
              <a:off x="4749800" y="3771900"/>
              <a:ext cx="4749800" cy="3086100"/>
            </a:xfrm>
            <a:prstGeom prst="rect">
              <a:avLst/>
            </a:prstGeom>
          </p:spPr>
        </p:pic>
        <p:pic>
          <p:nvPicPr>
            <p:cNvPr id="5" name="Picture 4"/>
            <p:cNvPicPr>
              <a:picLocks noChangeAspect="1"/>
            </p:cNvPicPr>
            <p:nvPr/>
          </p:nvPicPr>
          <p:blipFill>
            <a:blip r:embed="rId3"/>
            <a:stretch>
              <a:fillRect/>
            </a:stretch>
          </p:blipFill>
          <p:spPr>
            <a:xfrm>
              <a:off x="0" y="802781"/>
              <a:ext cx="4749800" cy="3086100"/>
            </a:xfrm>
            <a:prstGeom prst="rect">
              <a:avLst/>
            </a:prstGeom>
          </p:spPr>
        </p:pic>
        <p:pic>
          <p:nvPicPr>
            <p:cNvPr id="6" name="Picture 5"/>
            <p:cNvPicPr>
              <a:picLocks noChangeAspect="1"/>
            </p:cNvPicPr>
            <p:nvPr/>
          </p:nvPicPr>
          <p:blipFill>
            <a:blip r:embed="rId4"/>
            <a:stretch>
              <a:fillRect/>
            </a:stretch>
          </p:blipFill>
          <p:spPr>
            <a:xfrm>
              <a:off x="0" y="3771900"/>
              <a:ext cx="4749800" cy="3086100"/>
            </a:xfrm>
            <a:prstGeom prst="rect">
              <a:avLst/>
            </a:prstGeom>
          </p:spPr>
        </p:pic>
        <p:pic>
          <p:nvPicPr>
            <p:cNvPr id="7" name="Picture 6"/>
            <p:cNvPicPr>
              <a:picLocks noChangeAspect="1"/>
            </p:cNvPicPr>
            <p:nvPr/>
          </p:nvPicPr>
          <p:blipFill>
            <a:blip r:embed="rId5"/>
            <a:stretch>
              <a:fillRect/>
            </a:stretch>
          </p:blipFill>
          <p:spPr>
            <a:xfrm>
              <a:off x="4749800" y="802781"/>
              <a:ext cx="4749800" cy="3086100"/>
            </a:xfrm>
            <a:prstGeom prst="rect">
              <a:avLst/>
            </a:prstGeom>
          </p:spPr>
        </p:pic>
      </p:grpSp>
      <p:sp>
        <p:nvSpPr>
          <p:cNvPr id="9" name="Rectangle 8"/>
          <p:cNvSpPr/>
          <p:nvPr/>
        </p:nvSpPr>
        <p:spPr>
          <a:xfrm>
            <a:off x="6035381" y="6581001"/>
            <a:ext cx="3108619" cy="276999"/>
          </a:xfrm>
          <a:prstGeom prst="rect">
            <a:avLst/>
          </a:prstGeom>
        </p:spPr>
        <p:txBody>
          <a:bodyPr wrap="none">
            <a:spAutoFit/>
          </a:bodyPr>
          <a:lstStyle/>
          <a:p>
            <a:r>
              <a:rPr lang="en-US" sz="1200" dirty="0"/>
              <a:t>http://</a:t>
            </a:r>
            <a:r>
              <a:rPr lang="en-US" sz="1200" dirty="0" err="1"/>
              <a:t>www.issues.org</a:t>
            </a:r>
            <a:r>
              <a:rPr lang="en-US" sz="1200" dirty="0"/>
              <a:t>/22.1/</a:t>
            </a:r>
            <a:r>
              <a:rPr lang="en-US" sz="1200" dirty="0" err="1"/>
              <a:t>realnumbers.html</a:t>
            </a:r>
            <a:endParaRPr lang="en-US" sz="1200" dirty="0"/>
          </a:p>
        </p:txBody>
      </p:sp>
      <p:sp>
        <p:nvSpPr>
          <p:cNvPr id="10" name="TextBox 9"/>
          <p:cNvSpPr txBox="1"/>
          <p:nvPr/>
        </p:nvSpPr>
        <p:spPr>
          <a:xfrm flipH="1">
            <a:off x="1951969" y="6280147"/>
            <a:ext cx="7192031" cy="369332"/>
          </a:xfrm>
          <a:prstGeom prst="rect">
            <a:avLst/>
          </a:prstGeom>
          <a:noFill/>
        </p:spPr>
        <p:txBody>
          <a:bodyPr wrap="square" rtlCol="0">
            <a:spAutoFit/>
          </a:bodyPr>
          <a:lstStyle/>
          <a:p>
            <a:r>
              <a:rPr lang="en-US" dirty="0" err="1" smtClean="0"/>
              <a:t>Kammer</a:t>
            </a:r>
            <a:r>
              <a:rPr lang="en-US" dirty="0" smtClean="0"/>
              <a:t> and </a:t>
            </a:r>
            <a:r>
              <a:rPr lang="en-US" dirty="0" err="1" smtClean="0"/>
              <a:t>Nemet</a:t>
            </a:r>
            <a:r>
              <a:rPr lang="en-US" dirty="0" smtClean="0"/>
              <a:t>, Reversing the incredible shrinking energy R&amp;D budget</a:t>
            </a:r>
            <a:endParaRPr lang="en-US" dirty="0"/>
          </a:p>
        </p:txBody>
      </p:sp>
    </p:spTree>
    <p:extLst>
      <p:ext uri="{BB962C8B-B14F-4D97-AF65-F5344CB8AC3E}">
        <p14:creationId xmlns:p14="http://schemas.microsoft.com/office/powerpoint/2010/main" val="41991035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Responsible innovation</a:t>
            </a:r>
            <a:endParaRPr lang="en-US" dirty="0"/>
          </a:p>
        </p:txBody>
      </p:sp>
      <p:sp>
        <p:nvSpPr>
          <p:cNvPr id="3" name="Content Placeholder 2"/>
          <p:cNvSpPr>
            <a:spLocks noGrp="1"/>
          </p:cNvSpPr>
          <p:nvPr>
            <p:ph idx="1"/>
          </p:nvPr>
        </p:nvSpPr>
        <p:spPr/>
        <p:txBody>
          <a:bodyPr/>
          <a:lstStyle/>
          <a:p>
            <a:r>
              <a:rPr lang="en-US" dirty="0" smtClean="0"/>
              <a:t>How can we get the innovation we need…</a:t>
            </a:r>
          </a:p>
          <a:p>
            <a:r>
              <a:rPr lang="en-US" dirty="0" smtClean="0"/>
              <a:t>…rather </a:t>
            </a:r>
            <a:r>
              <a:rPr lang="en-US" dirty="0" smtClean="0"/>
              <a:t>than innovation that damages society and the environment?</a:t>
            </a:r>
          </a:p>
          <a:p>
            <a:r>
              <a:rPr lang="en-US" dirty="0" smtClean="0"/>
              <a:t>Science policy that uses </a:t>
            </a:r>
            <a:r>
              <a:rPr lang="en-US" i="1" dirty="0" smtClean="0"/>
              <a:t>“</a:t>
            </a:r>
            <a:r>
              <a:rPr lang="en-US" i="1" dirty="0"/>
              <a:t>anticipation, reflection and inclusive deliberation” </a:t>
            </a:r>
            <a:r>
              <a:rPr lang="en-US" dirty="0" smtClean="0"/>
              <a:t>to steer the innovation process may help…</a:t>
            </a:r>
          </a:p>
          <a:p>
            <a:r>
              <a:rPr lang="en-US" dirty="0" smtClean="0"/>
              <a:t>But there may be wider issues of political economy at stake as well.</a:t>
            </a:r>
            <a:endParaRPr lang="en-US" dirty="0"/>
          </a:p>
        </p:txBody>
      </p:sp>
    </p:spTree>
    <p:extLst>
      <p:ext uri="{BB962C8B-B14F-4D97-AF65-F5344CB8AC3E}">
        <p14:creationId xmlns:p14="http://schemas.microsoft.com/office/powerpoint/2010/main" val="3139482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is responsible innovation difficult?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Because we don’t know the future</a:t>
            </a:r>
          </a:p>
          <a:p>
            <a:r>
              <a:rPr lang="en-US" dirty="0" smtClean="0"/>
              <a:t>Can we be responsible in the way we think about the future?</a:t>
            </a:r>
          </a:p>
          <a:p>
            <a:pPr lvl="1"/>
            <a:r>
              <a:rPr lang="en-US" dirty="0" smtClean="0"/>
              <a:t>No</a:t>
            </a:r>
          </a:p>
          <a:p>
            <a:pPr lvl="2"/>
            <a:r>
              <a:rPr lang="en-US" dirty="0" smtClean="0"/>
              <a:t>Because the future is essentially pre-ordained (Technological determinists)</a:t>
            </a:r>
          </a:p>
          <a:p>
            <a:pPr lvl="2"/>
            <a:r>
              <a:rPr lang="en-US" dirty="0" smtClean="0"/>
              <a:t>Because of the radical limits to our knowledge (</a:t>
            </a:r>
            <a:r>
              <a:rPr lang="en-US" dirty="0" err="1" smtClean="0"/>
              <a:t>Hayekians</a:t>
            </a:r>
            <a:r>
              <a:rPr lang="en-US" dirty="0"/>
              <a:t>)</a:t>
            </a:r>
            <a:endParaRPr lang="en-US" dirty="0" smtClean="0"/>
          </a:p>
          <a:p>
            <a:pPr lvl="1"/>
            <a:r>
              <a:rPr lang="en-US" dirty="0" smtClean="0"/>
              <a:t>Yes</a:t>
            </a:r>
          </a:p>
          <a:p>
            <a:pPr lvl="2"/>
            <a:r>
              <a:rPr lang="en-US" dirty="0" smtClean="0"/>
              <a:t>Because we can rationally plan the outcomes we desire (State planners)</a:t>
            </a:r>
          </a:p>
          <a:p>
            <a:pPr lvl="2"/>
            <a:r>
              <a:rPr lang="en-US" dirty="0" smtClean="0"/>
              <a:t>Because we can reflexively adjust the process of innovation as it happens through </a:t>
            </a:r>
            <a:r>
              <a:rPr lang="en-US" dirty="0"/>
              <a:t>a process of </a:t>
            </a:r>
            <a:r>
              <a:rPr lang="en-US" i="1" dirty="0" smtClean="0"/>
              <a:t>“anticipation</a:t>
            </a:r>
            <a:r>
              <a:rPr lang="en-US" i="1" dirty="0"/>
              <a:t>, reflection and inclusive </a:t>
            </a:r>
            <a:r>
              <a:rPr lang="en-US" i="1" dirty="0" smtClean="0"/>
              <a:t>deliberation” </a:t>
            </a:r>
            <a:r>
              <a:rPr lang="en-US" dirty="0" smtClean="0"/>
              <a:t>(Responsible innovators)</a:t>
            </a:r>
            <a:endParaRPr lang="en-US" i="1" dirty="0" smtClean="0"/>
          </a:p>
          <a:p>
            <a:pPr lvl="2"/>
            <a:endParaRPr lang="en-US" dirty="0"/>
          </a:p>
        </p:txBody>
      </p:sp>
    </p:spTree>
    <p:extLst>
      <p:ext uri="{BB962C8B-B14F-4D97-AF65-F5344CB8AC3E}">
        <p14:creationId xmlns:p14="http://schemas.microsoft.com/office/powerpoint/2010/main" val="360263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dimensions of responsibility</a:t>
            </a:r>
            <a:endParaRPr lang="en-US" dirty="0"/>
          </a:p>
        </p:txBody>
      </p:sp>
      <p:sp>
        <p:nvSpPr>
          <p:cNvPr id="3" name="Content Placeholder 2"/>
          <p:cNvSpPr>
            <a:spLocks noGrp="1"/>
          </p:cNvSpPr>
          <p:nvPr>
            <p:ph idx="1"/>
          </p:nvPr>
        </p:nvSpPr>
        <p:spPr/>
        <p:txBody>
          <a:bodyPr/>
          <a:lstStyle/>
          <a:p>
            <a:r>
              <a:rPr lang="en-US" dirty="0" smtClean="0"/>
              <a:t>Responsible </a:t>
            </a:r>
            <a:r>
              <a:rPr lang="en-US" dirty="0" err="1" smtClean="0"/>
              <a:t>practise</a:t>
            </a:r>
            <a:r>
              <a:rPr lang="en-US" dirty="0" smtClean="0"/>
              <a:t> of science</a:t>
            </a:r>
          </a:p>
          <a:p>
            <a:r>
              <a:rPr lang="en-US" dirty="0" smtClean="0"/>
              <a:t>Responsibility about potential consequences – health, environmental </a:t>
            </a:r>
            <a:r>
              <a:rPr lang="en-US" dirty="0" err="1" smtClean="0"/>
              <a:t>etc</a:t>
            </a:r>
            <a:endParaRPr lang="en-US" dirty="0" smtClean="0"/>
          </a:p>
          <a:p>
            <a:r>
              <a:rPr lang="en-US" dirty="0" smtClean="0"/>
              <a:t>Responsibility about visions of the future</a:t>
            </a:r>
          </a:p>
          <a:p>
            <a:r>
              <a:rPr lang="en-US" dirty="0" smtClean="0"/>
              <a:t>Responsible salesmanship</a:t>
            </a:r>
          </a:p>
          <a:p>
            <a:pPr lvl="1"/>
            <a:r>
              <a:rPr lang="en-US" dirty="0" smtClean="0"/>
              <a:t>To governments and funding agencies</a:t>
            </a:r>
          </a:p>
          <a:p>
            <a:pPr lvl="1"/>
            <a:r>
              <a:rPr lang="en-US" dirty="0" smtClean="0"/>
              <a:t>To investors</a:t>
            </a:r>
          </a:p>
          <a:p>
            <a:pPr lvl="1"/>
            <a:r>
              <a:rPr lang="en-US" dirty="0" smtClean="0"/>
              <a:t>To the public</a:t>
            </a:r>
            <a:endParaRPr lang="en-US" dirty="0"/>
          </a:p>
        </p:txBody>
      </p:sp>
    </p:spTree>
    <p:extLst>
      <p:ext uri="{BB962C8B-B14F-4D97-AF65-F5344CB8AC3E}">
        <p14:creationId xmlns:p14="http://schemas.microsoft.com/office/powerpoint/2010/main" val="1234497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a:cs typeface="Gill Sans"/>
              </a:rPr>
              <a:t>“Emerging technologies”</a:t>
            </a:r>
            <a:endParaRPr lang="en-US" dirty="0">
              <a:latin typeface="Gill Sans"/>
              <a:cs typeface="Gill Sans"/>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Gill Sans"/>
                <a:cs typeface="Gill Sans"/>
              </a:rPr>
              <a:t>The focus has been on “emergin</a:t>
            </a:r>
            <a:r>
              <a:rPr lang="en-US" dirty="0" smtClean="0">
                <a:latin typeface="Gill Sans"/>
                <a:cs typeface="Gill Sans"/>
              </a:rPr>
              <a:t>g technologies” </a:t>
            </a:r>
            <a:endParaRPr lang="en-US" dirty="0" smtClean="0">
              <a:latin typeface="Gill Sans"/>
              <a:cs typeface="Gill Sans"/>
            </a:endParaRPr>
          </a:p>
          <a:p>
            <a:pPr lvl="1"/>
            <a:r>
              <a:rPr lang="en-US" dirty="0" smtClean="0">
                <a:latin typeface="Gill Sans"/>
                <a:cs typeface="Gill Sans"/>
              </a:rPr>
              <a:t>Nanotechnology </a:t>
            </a:r>
            <a:endParaRPr lang="en-US" dirty="0" smtClean="0">
              <a:latin typeface="Gill Sans"/>
              <a:cs typeface="Gill Sans"/>
            </a:endParaRPr>
          </a:p>
          <a:p>
            <a:pPr lvl="1"/>
            <a:r>
              <a:rPr lang="en-US" dirty="0" smtClean="0">
                <a:latin typeface="Gill Sans"/>
                <a:cs typeface="Gill Sans"/>
              </a:rPr>
              <a:t>Synthetic biology</a:t>
            </a:r>
          </a:p>
          <a:p>
            <a:pPr lvl="1"/>
            <a:r>
              <a:rPr lang="en-US" dirty="0" err="1" smtClean="0">
                <a:latin typeface="Gill Sans"/>
                <a:cs typeface="Gill Sans"/>
              </a:rPr>
              <a:t>Geoengineering</a:t>
            </a:r>
            <a:endParaRPr lang="en-US" dirty="0" smtClean="0">
              <a:latin typeface="Gill Sans"/>
              <a:cs typeface="Gill Sans"/>
            </a:endParaRPr>
          </a:p>
          <a:p>
            <a:pPr lvl="1"/>
            <a:r>
              <a:rPr lang="en-US" dirty="0" smtClean="0">
                <a:latin typeface="Gill Sans"/>
                <a:cs typeface="Gill Sans"/>
              </a:rPr>
              <a:t>Stem cell </a:t>
            </a:r>
            <a:r>
              <a:rPr lang="en-US" dirty="0" smtClean="0">
                <a:latin typeface="Gill Sans"/>
                <a:cs typeface="Gill Sans"/>
              </a:rPr>
              <a:t>science</a:t>
            </a:r>
          </a:p>
          <a:p>
            <a:pPr lvl="1"/>
            <a:r>
              <a:rPr lang="en-US" dirty="0" smtClean="0">
                <a:latin typeface="Gill Sans"/>
                <a:cs typeface="Gill Sans"/>
              </a:rPr>
              <a:t>etc.</a:t>
            </a:r>
          </a:p>
          <a:p>
            <a:r>
              <a:rPr lang="en-US" dirty="0" smtClean="0">
                <a:latin typeface="Gill Sans"/>
                <a:cs typeface="Gill Sans"/>
              </a:rPr>
              <a:t>Potentially controversial areas at an early stage of development…</a:t>
            </a:r>
          </a:p>
          <a:p>
            <a:r>
              <a:rPr lang="en-US" dirty="0" smtClean="0">
                <a:latin typeface="Gill Sans"/>
                <a:cs typeface="Gill Sans"/>
              </a:rPr>
              <a:t>… but i</a:t>
            </a:r>
            <a:r>
              <a:rPr lang="en-US" dirty="0" smtClean="0">
                <a:latin typeface="Gill Sans"/>
                <a:cs typeface="Gill Sans"/>
              </a:rPr>
              <a:t>s it right to think about </a:t>
            </a:r>
            <a:r>
              <a:rPr lang="en-US" dirty="0" smtClean="0">
                <a:latin typeface="Gill Sans"/>
                <a:cs typeface="Gill Sans"/>
              </a:rPr>
              <a:t>such areas as</a:t>
            </a:r>
            <a:r>
              <a:rPr lang="en-US" dirty="0" smtClean="0">
                <a:latin typeface="Gill Sans"/>
                <a:cs typeface="Gill Sans"/>
              </a:rPr>
              <a:t> “things” that “emerge”?</a:t>
            </a:r>
            <a:endParaRPr lang="en-US" dirty="0" smtClean="0">
              <a:latin typeface="Gill Sans"/>
              <a:cs typeface="Gill Sans"/>
            </a:endParaRPr>
          </a:p>
          <a:p>
            <a:pPr marL="0" indent="0">
              <a:buNone/>
            </a:pPr>
            <a:endParaRPr lang="en-US" dirty="0">
              <a:latin typeface="Gill Sans"/>
              <a:cs typeface="Gill San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nanotechnology?</a:t>
            </a:r>
            <a:endParaRPr lang="en-US" dirty="0"/>
          </a:p>
        </p:txBody>
      </p:sp>
      <p:sp>
        <p:nvSpPr>
          <p:cNvPr id="3" name="Content Placeholder 2"/>
          <p:cNvSpPr>
            <a:spLocks noGrp="1"/>
          </p:cNvSpPr>
          <p:nvPr>
            <p:ph idx="1"/>
          </p:nvPr>
        </p:nvSpPr>
        <p:spPr/>
        <p:txBody>
          <a:bodyPr/>
          <a:lstStyle/>
          <a:p>
            <a:r>
              <a:rPr lang="en-US" dirty="0" smtClean="0"/>
              <a:t>A new interdisciplinary branch of applied science which creates useful materials and devices by control of matter on length scales from 1 - 100 nm</a:t>
            </a:r>
          </a:p>
          <a:p>
            <a:r>
              <a:rPr lang="en-US" dirty="0" smtClean="0"/>
              <a:t>A socio-political </a:t>
            </a:r>
            <a:r>
              <a:rPr lang="en-US" dirty="0" smtClean="0"/>
              <a:t>project to reshape the physical scienc</a:t>
            </a:r>
            <a:r>
              <a:rPr lang="en-US" dirty="0" smtClean="0"/>
              <a:t>e research community,</a:t>
            </a:r>
            <a:r>
              <a:rPr lang="en-US" dirty="0" smtClean="0"/>
              <a:t> driven by changes in science policy and the wider innovation landscape</a:t>
            </a:r>
            <a:endParaRPr lang="en-US" dirty="0"/>
          </a:p>
        </p:txBody>
      </p:sp>
    </p:spTree>
    <p:extLst>
      <p:ext uri="{BB962C8B-B14F-4D97-AF65-F5344CB8AC3E}">
        <p14:creationId xmlns:p14="http://schemas.microsoft.com/office/powerpoint/2010/main" val="545279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8334</TotalTime>
  <Words>2512</Words>
  <Application>Microsoft Macintosh PowerPoint</Application>
  <PresentationFormat>On-screen Show (4:3)</PresentationFormat>
  <Paragraphs>352</Paragraphs>
  <Slides>56</Slides>
  <Notes>5</Notes>
  <HiddenSlides>6</HiddenSlides>
  <MMClips>1</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Responsible innovation – some lessons from nanotechnology</vt:lpstr>
      <vt:lpstr>What do we mean by “responsible innovation”?</vt:lpstr>
      <vt:lpstr>“Responsible innovation” now</vt:lpstr>
      <vt:lpstr>Von Schomberg’s four signatures of irresponsible innovation</vt:lpstr>
      <vt:lpstr>Collingridge’s control dilemma</vt:lpstr>
      <vt:lpstr>Why is responsible innovation difficult?</vt:lpstr>
      <vt:lpstr>Many dimensions of responsibility</vt:lpstr>
      <vt:lpstr>“Emerging technologies”</vt:lpstr>
      <vt:lpstr>What is nanotechnology?</vt:lpstr>
      <vt:lpstr>Some disclaimers</vt:lpstr>
      <vt:lpstr>1987-now: experimental soft matter physicist</vt:lpstr>
      <vt:lpstr>1987-now: experimental soft matter physicist</vt:lpstr>
      <vt:lpstr>1998 – now: “soft nanotechnology” advocate</vt:lpstr>
      <vt:lpstr>2005 – now: advocate for public engagement</vt:lpstr>
      <vt:lpstr>2007 -  2009: Programme Director RCUK “Nanoscience engineering through application”</vt:lpstr>
      <vt:lpstr>Where did nanotechnology come from?</vt:lpstr>
      <vt:lpstr>PowerPoint Presentation</vt:lpstr>
      <vt:lpstr>“We made a nanowidget”</vt:lpstr>
      <vt:lpstr>Between promises and applications…</vt:lpstr>
      <vt:lpstr>The many roots of nanotechnology </vt:lpstr>
      <vt:lpstr>The many roots of nanotechnology </vt:lpstr>
      <vt:lpstr>The many roots of nanotechnology </vt:lpstr>
      <vt:lpstr>The many roots of nanotechnology </vt:lpstr>
      <vt:lpstr>The many roots of nanotechnology </vt:lpstr>
      <vt:lpstr>The many roots of nanotechnology </vt:lpstr>
      <vt:lpstr>The many roots of nanotechnology </vt:lpstr>
      <vt:lpstr>PowerPoint Presentation</vt:lpstr>
      <vt:lpstr>The many roots of nanotechnology </vt:lpstr>
      <vt:lpstr>The many roots of nanotechnology </vt:lpstr>
      <vt:lpstr>The many roots of nanotechnology </vt:lpstr>
      <vt:lpstr>The many roots of nanotechnology </vt:lpstr>
      <vt:lpstr>Which field prevails?</vt:lpstr>
      <vt:lpstr>Changing national innovation systems in the Anglo-American world</vt:lpstr>
      <vt:lpstr>Changing national innovation systems in the Anglo-American world</vt:lpstr>
      <vt:lpstr>The ascendancy of intellectual property</vt:lpstr>
      <vt:lpstr>The end of the endless frontier</vt:lpstr>
      <vt:lpstr>A new context</vt:lpstr>
      <vt:lpstr>Some problems</vt:lpstr>
      <vt:lpstr>The rise of upstream engagement</vt:lpstr>
      <vt:lpstr>Enter nanotechnology</vt:lpstr>
      <vt:lpstr>“Nanoscale science: opportunities and uncertainties” Royal Society/Royal Academy of Engineering report, 2004</vt:lpstr>
      <vt:lpstr>What problem was public engagement trying to solve ? </vt:lpstr>
      <vt:lpstr>What problem was public engagement trying to solve?</vt:lpstr>
      <vt:lpstr>Nanotechnology for medicine and healthcare - a case study</vt:lpstr>
      <vt:lpstr>The consultation process</vt:lpstr>
      <vt:lpstr>Public dialogue on Nanotechnology for healthcare - general points</vt:lpstr>
      <vt:lpstr>Public dialogue on Nanotechnology for healthcare - specific issues</vt:lpstr>
      <vt:lpstr>Who could be against public engagement?</vt:lpstr>
      <vt:lpstr>The “independent republic of science”</vt:lpstr>
      <vt:lpstr>After nanotechnology?</vt:lpstr>
      <vt:lpstr>Three lessons from nanotechnology for synthetic biology</vt:lpstr>
      <vt:lpstr>Mind that metaphor…</vt:lpstr>
      <vt:lpstr>Metaphors from ICT</vt:lpstr>
      <vt:lpstr>Bio innovation isn’t accelerating</vt:lpstr>
      <vt:lpstr>Energy innovation (mostly) isn’t happening</vt:lpstr>
      <vt:lpstr>Responsible innovation</vt:lpstr>
    </vt:vector>
  </TitlesOfParts>
  <Company>University of Sheffield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has nanotechnology taught us about contemporary technoscience?</dc:title>
  <dc:creator>Richard Jones</dc:creator>
  <cp:lastModifiedBy>Richard Jones</cp:lastModifiedBy>
  <cp:revision>64</cp:revision>
  <cp:lastPrinted>2010-10-03T08:51:46Z</cp:lastPrinted>
  <dcterms:created xsi:type="dcterms:W3CDTF">2010-09-30T12:32:13Z</dcterms:created>
  <dcterms:modified xsi:type="dcterms:W3CDTF">2012-10-04T12:43:33Z</dcterms:modified>
</cp:coreProperties>
</file>