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handoutMasterIdLst>
    <p:handoutMasterId r:id="rId37"/>
  </p:handoutMasterIdLst>
  <p:sldIdLst>
    <p:sldId id="289" r:id="rId5"/>
    <p:sldId id="298" r:id="rId6"/>
    <p:sldId id="299" r:id="rId7"/>
    <p:sldId id="301" r:id="rId8"/>
    <p:sldId id="305" r:id="rId9"/>
    <p:sldId id="302" r:id="rId10"/>
    <p:sldId id="304" r:id="rId11"/>
    <p:sldId id="303" r:id="rId12"/>
    <p:sldId id="306" r:id="rId13"/>
    <p:sldId id="307" r:id="rId14"/>
    <p:sldId id="308" r:id="rId15"/>
    <p:sldId id="309" r:id="rId16"/>
    <p:sldId id="314" r:id="rId17"/>
    <p:sldId id="326" r:id="rId18"/>
    <p:sldId id="310" r:id="rId19"/>
    <p:sldId id="311" r:id="rId20"/>
    <p:sldId id="313" r:id="rId21"/>
    <p:sldId id="327" r:id="rId22"/>
    <p:sldId id="312" r:id="rId23"/>
    <p:sldId id="315" r:id="rId24"/>
    <p:sldId id="318" r:id="rId25"/>
    <p:sldId id="317" r:id="rId26"/>
    <p:sldId id="316" r:id="rId27"/>
    <p:sldId id="319" r:id="rId28"/>
    <p:sldId id="323" r:id="rId29"/>
    <p:sldId id="322" r:id="rId30"/>
    <p:sldId id="321" r:id="rId31"/>
    <p:sldId id="320" r:id="rId32"/>
    <p:sldId id="324" r:id="rId33"/>
    <p:sldId id="325" r:id="rId34"/>
    <p:sldId id="30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0B4A74C-F69A-40BF-868C-AE17408811A6}">
          <p14:sldIdLst>
            <p14:sldId id="289"/>
            <p14:sldId id="298"/>
            <p14:sldId id="299"/>
            <p14:sldId id="301"/>
            <p14:sldId id="305"/>
            <p14:sldId id="302"/>
            <p14:sldId id="304"/>
            <p14:sldId id="303"/>
            <p14:sldId id="306"/>
            <p14:sldId id="307"/>
            <p14:sldId id="308"/>
            <p14:sldId id="309"/>
            <p14:sldId id="314"/>
            <p14:sldId id="326"/>
            <p14:sldId id="310"/>
            <p14:sldId id="311"/>
            <p14:sldId id="313"/>
            <p14:sldId id="327"/>
            <p14:sldId id="312"/>
            <p14:sldId id="315"/>
            <p14:sldId id="318"/>
            <p14:sldId id="317"/>
            <p14:sldId id="316"/>
            <p14:sldId id="319"/>
            <p14:sldId id="323"/>
            <p14:sldId id="322"/>
            <p14:sldId id="321"/>
            <p14:sldId id="320"/>
            <p14:sldId id="324"/>
            <p14:sldId id="325"/>
            <p14:sldId id="30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A159"/>
    <a:srgbClr val="112C0B"/>
    <a:srgbClr val="B92121"/>
    <a:srgbClr val="D92A2B"/>
    <a:srgbClr val="004648"/>
    <a:srgbClr val="005E60"/>
    <a:srgbClr val="00766E"/>
    <a:srgbClr val="009186"/>
    <a:srgbClr val="009BBD"/>
    <a:srgbClr val="5540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16" autoAdjust="0"/>
    <p:restoredTop sz="84771" autoAdjust="0"/>
  </p:normalViewPr>
  <p:slideViewPr>
    <p:cSldViewPr snapToGrid="0" snapToObjects="1">
      <p:cViewPr varScale="1">
        <p:scale>
          <a:sx n="61" d="100"/>
          <a:sy n="61" d="100"/>
        </p:scale>
        <p:origin x="1158" y="66"/>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napToObjects="1" showGuides="1">
      <p:cViewPr varScale="1">
        <p:scale>
          <a:sx n="98" d="100"/>
          <a:sy n="98" d="100"/>
        </p:scale>
        <p:origin x="-364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8732D1-0119-4424-ADB1-6A88624C9257}" type="datetimeFigureOut">
              <a:rPr lang="en-GB" smtClean="0"/>
              <a:t>24/11/2021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F026BA-B8A7-4B5A-A3B0-0B7D31088B83}" type="slidenum">
              <a:rPr lang="en-GB" smtClean="0"/>
              <a:t>‹#›</a:t>
            </a:fld>
            <a:endParaRPr lang="en-GB"/>
          </a:p>
        </p:txBody>
      </p:sp>
    </p:spTree>
    <p:extLst>
      <p:ext uri="{BB962C8B-B14F-4D97-AF65-F5344CB8AC3E}">
        <p14:creationId xmlns:p14="http://schemas.microsoft.com/office/powerpoint/2010/main" val="2594197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54FE6-3F31-4904-9137-AFF662B7D702}" type="datetimeFigureOut">
              <a:rPr lang="en-GB" smtClean="0"/>
              <a:t>24/11/2021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B9E1F4-77C1-461E-ABFF-BFE7DD57AFD2}" type="slidenum">
              <a:rPr lang="en-GB" smtClean="0"/>
              <a:t>‹#›</a:t>
            </a:fld>
            <a:endParaRPr lang="en-GB"/>
          </a:p>
        </p:txBody>
      </p:sp>
    </p:spTree>
    <p:extLst>
      <p:ext uri="{BB962C8B-B14F-4D97-AF65-F5344CB8AC3E}">
        <p14:creationId xmlns:p14="http://schemas.microsoft.com/office/powerpoint/2010/main" val="2151753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Where the student has approved extenuating circumstances claims satisfying each of the following. The claims</a:t>
            </a:r>
          </a:p>
          <a:p>
            <a:r>
              <a:rPr lang="en-GB" sz="1200" b="1" dirty="0" err="1"/>
              <a:t>i</a:t>
            </a:r>
            <a:r>
              <a:rPr lang="en-GB" sz="1200" b="1" dirty="0"/>
              <a:t>)</a:t>
            </a:r>
            <a:r>
              <a:rPr lang="en-GB" sz="1200" dirty="0"/>
              <a:t>   Are for modules attracting no more than 20 credits</a:t>
            </a:r>
          </a:p>
          <a:p>
            <a:r>
              <a:rPr lang="en-GB" sz="1200" b="1" dirty="0"/>
              <a:t>ii)</a:t>
            </a:r>
            <a:r>
              <a:rPr lang="en-GB" sz="1200" dirty="0"/>
              <a:t>   Are in the final stage/year for which a further attempt at the assessment has not been possible by the time of the Examination Board’s meeting. </a:t>
            </a:r>
          </a:p>
          <a:p>
            <a:r>
              <a:rPr lang="en-GB" sz="1200" b="1" dirty="0"/>
              <a:t>iii)</a:t>
            </a:r>
            <a:r>
              <a:rPr lang="en-GB" sz="1200" dirty="0"/>
              <a:t>   Are not due to examination absences covered by the self-certification policy</a:t>
            </a:r>
          </a:p>
          <a:p>
            <a:endParaRPr lang="en-GB" dirty="0"/>
          </a:p>
        </p:txBody>
      </p:sp>
      <p:sp>
        <p:nvSpPr>
          <p:cNvPr id="4" name="Slide Number Placeholder 3"/>
          <p:cNvSpPr>
            <a:spLocks noGrp="1"/>
          </p:cNvSpPr>
          <p:nvPr>
            <p:ph type="sldNum" sz="quarter" idx="10"/>
          </p:nvPr>
        </p:nvSpPr>
        <p:spPr/>
        <p:txBody>
          <a:bodyPr/>
          <a:lstStyle/>
          <a:p>
            <a:fld id="{7DB9E1F4-77C1-461E-ABFF-BFE7DD57AFD2}" type="slidenum">
              <a:rPr lang="en-GB" smtClean="0"/>
              <a:t>27</a:t>
            </a:fld>
            <a:endParaRPr lang="en-GB"/>
          </a:p>
        </p:txBody>
      </p:sp>
    </p:spTree>
    <p:extLst>
      <p:ext uri="{BB962C8B-B14F-4D97-AF65-F5344CB8AC3E}">
        <p14:creationId xmlns:p14="http://schemas.microsoft.com/office/powerpoint/2010/main" val="27535423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7" name="Rectangle 6"/>
          <p:cNvSpPr/>
          <p:nvPr userDrawn="1"/>
        </p:nvSpPr>
        <p:spPr>
          <a:xfrm flipH="1">
            <a:off x="0" y="-1"/>
            <a:ext cx="12192000" cy="6858001"/>
          </a:xfrm>
          <a:prstGeom prst="rect">
            <a:avLst/>
          </a:prstGeom>
          <a:blipFill>
            <a:blip r:embed="rId2"/>
            <a:srcRect/>
            <a:stretch>
              <a:fillRect t="-45" b="-4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0" y="-2"/>
            <a:ext cx="12192000" cy="6858001"/>
          </a:xfrm>
          <a:prstGeom prst="rect">
            <a:avLst/>
          </a:prstGeom>
          <a:gradFill flip="none" rotWithShape="1">
            <a:gsLst>
              <a:gs pos="50000">
                <a:srgbClr val="0E6394">
                  <a:alpha val="45000"/>
                </a:srgbClr>
              </a:gs>
              <a:gs pos="17000">
                <a:schemeClr val="tx2">
                  <a:alpha val="45000"/>
                </a:schemeClr>
              </a:gs>
              <a:gs pos="100000">
                <a:schemeClr val="accent2">
                  <a:alpha val="4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416300" y="1742900"/>
            <a:ext cx="5359400" cy="2387600"/>
          </a:xfrm>
        </p:spPr>
        <p:txBody>
          <a:bodyPr anchor="ctr">
            <a:normAutofit/>
          </a:bodyPr>
          <a:lstStyle>
            <a:lvl1pPr algn="ctr">
              <a:lnSpc>
                <a:spcPct val="100000"/>
              </a:lnSpc>
              <a:defRPr sz="5400" b="1">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0" hasCustomPrompt="1"/>
          </p:nvPr>
        </p:nvSpPr>
        <p:spPr>
          <a:xfrm>
            <a:off x="3416398" y="4161275"/>
            <a:ext cx="5359206" cy="1079795"/>
          </a:xfrm>
          <a:prstGeom prst="rect">
            <a:avLst/>
          </a:prstGeom>
        </p:spPr>
        <p:txBody>
          <a:bodyPr anchor="ctr">
            <a:normAutofit/>
          </a:bodyPr>
          <a:lstStyle>
            <a:lvl1pPr marL="0" indent="0" algn="ctr">
              <a:buNone/>
              <a:defRPr sz="2800" b="1" baseline="0">
                <a:solidFill>
                  <a:schemeClr val="bg1"/>
                </a:solidFill>
                <a:latin typeface="+mj-lt"/>
              </a:defRPr>
            </a:lvl1pPr>
          </a:lstStyle>
          <a:p>
            <a:pPr lvl="0"/>
            <a:r>
              <a:rPr lang="en-GB" dirty="0"/>
              <a:t>Insert Text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793878" cy="1030941"/>
          </a:xfrm>
          <a:prstGeom prst="rect">
            <a:avLst/>
          </a:prstGeom>
        </p:spPr>
      </p:pic>
      <p:sp>
        <p:nvSpPr>
          <p:cNvPr id="8" name="Rectangle 7"/>
          <p:cNvSpPr/>
          <p:nvPr userDrawn="1"/>
        </p:nvSpPr>
        <p:spPr>
          <a:xfrm>
            <a:off x="3396000" y="729000"/>
            <a:ext cx="5400000" cy="5400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b="1" dirty="0">
              <a:latin typeface="+mj-lt"/>
            </a:endParaRPr>
          </a:p>
        </p:txBody>
      </p:sp>
    </p:spTree>
    <p:extLst>
      <p:ext uri="{BB962C8B-B14F-4D97-AF65-F5344CB8AC3E}">
        <p14:creationId xmlns:p14="http://schemas.microsoft.com/office/powerpoint/2010/main" val="258949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Joint Client Slide">
    <p:spTree>
      <p:nvGrpSpPr>
        <p:cNvPr id="1" name=""/>
        <p:cNvGrpSpPr/>
        <p:nvPr/>
      </p:nvGrpSpPr>
      <p:grpSpPr>
        <a:xfrm>
          <a:off x="0" y="0"/>
          <a:ext cx="0" cy="0"/>
          <a:chOff x="0" y="0"/>
          <a:chExt cx="0" cy="0"/>
        </a:xfrm>
      </p:grpSpPr>
      <p:sp>
        <p:nvSpPr>
          <p:cNvPr id="7" name="Rectangle 6"/>
          <p:cNvSpPr/>
          <p:nvPr userDrawn="1"/>
        </p:nvSpPr>
        <p:spPr>
          <a:xfrm flipH="1">
            <a:off x="0" y="-1"/>
            <a:ext cx="12192000" cy="6858001"/>
          </a:xfrm>
          <a:prstGeom prst="rect">
            <a:avLst/>
          </a:prstGeom>
          <a:blipFill>
            <a:blip r:embed="rId2"/>
            <a:srcRect/>
            <a:stretch>
              <a:fillRect t="-45" b="-4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0" y="0"/>
            <a:ext cx="12192000" cy="6858000"/>
          </a:xfrm>
          <a:prstGeom prst="rect">
            <a:avLst/>
          </a:prstGeom>
          <a:gradFill flip="none" rotWithShape="1">
            <a:gsLst>
              <a:gs pos="50000">
                <a:srgbClr val="0E6394">
                  <a:alpha val="45000"/>
                </a:srgbClr>
              </a:gs>
              <a:gs pos="17000">
                <a:schemeClr val="tx2">
                  <a:alpha val="45000"/>
                </a:schemeClr>
              </a:gs>
              <a:gs pos="100000">
                <a:schemeClr val="accent2">
                  <a:alpha val="4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396000" y="1742900"/>
            <a:ext cx="5400000" cy="2387600"/>
          </a:xfrm>
        </p:spPr>
        <p:txBody>
          <a:bodyPr anchor="ctr">
            <a:normAutofit/>
          </a:bodyPr>
          <a:lstStyle>
            <a:lvl1pPr algn="ctr">
              <a:lnSpc>
                <a:spcPct val="100000"/>
              </a:lnSpc>
              <a:defRPr sz="5400" b="1">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0" hasCustomPrompt="1"/>
          </p:nvPr>
        </p:nvSpPr>
        <p:spPr>
          <a:xfrm>
            <a:off x="3396099" y="4161275"/>
            <a:ext cx="5399803" cy="1079795"/>
          </a:xfrm>
          <a:prstGeom prst="rect">
            <a:avLst/>
          </a:prstGeom>
        </p:spPr>
        <p:txBody>
          <a:bodyPr anchor="ctr">
            <a:normAutofit/>
          </a:bodyPr>
          <a:lstStyle>
            <a:lvl1pPr marL="0" indent="0" algn="ctr">
              <a:buNone/>
              <a:defRPr sz="2800" b="1" baseline="0">
                <a:solidFill>
                  <a:schemeClr val="bg1"/>
                </a:solidFill>
                <a:latin typeface="+mj-lt"/>
              </a:defRPr>
            </a:lvl1pPr>
          </a:lstStyle>
          <a:p>
            <a:pPr lvl="0"/>
            <a:r>
              <a:rPr lang="en-GB" dirty="0"/>
              <a:t>Insert Text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793878" cy="1030941"/>
          </a:xfrm>
          <a:prstGeom prst="rect">
            <a:avLst/>
          </a:prstGeom>
        </p:spPr>
      </p:pic>
      <p:sp>
        <p:nvSpPr>
          <p:cNvPr id="10" name="Rectangle 9"/>
          <p:cNvSpPr/>
          <p:nvPr userDrawn="1"/>
        </p:nvSpPr>
        <p:spPr>
          <a:xfrm>
            <a:off x="3396000" y="729000"/>
            <a:ext cx="5400000" cy="5400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b="1" dirty="0">
              <a:latin typeface="+mj-lt"/>
            </a:endParaRPr>
          </a:p>
        </p:txBody>
      </p:sp>
    </p:spTree>
    <p:extLst>
      <p:ext uri="{BB962C8B-B14F-4D97-AF65-F5344CB8AC3E}">
        <p14:creationId xmlns:p14="http://schemas.microsoft.com/office/powerpoint/2010/main" val="125853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gradFill flip="none" rotWithShape="1">
            <a:gsLst>
              <a:gs pos="37000">
                <a:schemeClr val="accent4"/>
              </a:gs>
              <a:gs pos="7000">
                <a:schemeClr val="accent4"/>
              </a:gs>
              <a:gs pos="63000">
                <a:schemeClr val="accent2"/>
              </a:gs>
              <a:gs pos="100000">
                <a:schemeClr val="accent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flipH="1">
            <a:off x="0" y="0"/>
            <a:ext cx="12190412" cy="6858000"/>
          </a:xfrm>
          <a:prstGeom prst="rect">
            <a:avLst/>
          </a:prstGeom>
          <a:blipFill dpi="0" rotWithShape="1">
            <a:blip r:embed="rId2">
              <a:alphaModFix amt="40000"/>
            </a:blip>
            <a:srcRect/>
            <a:stretch>
              <a:fillRect l="-20940" t="-1372" b="-228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latin typeface="+mj-lt"/>
            </a:endParaRPr>
          </a:p>
        </p:txBody>
      </p:sp>
      <p:sp>
        <p:nvSpPr>
          <p:cNvPr id="2" name="Title 1"/>
          <p:cNvSpPr>
            <a:spLocks noGrp="1"/>
          </p:cNvSpPr>
          <p:nvPr>
            <p:ph type="ctrTitle"/>
          </p:nvPr>
        </p:nvSpPr>
        <p:spPr>
          <a:xfrm>
            <a:off x="4471876" y="2409650"/>
            <a:ext cx="7262923" cy="2387600"/>
          </a:xfrm>
        </p:spPr>
        <p:txBody>
          <a:bodyPr anchor="ctr">
            <a:noAutofit/>
          </a:bodyPr>
          <a:lstStyle>
            <a:lvl1pPr algn="r">
              <a:lnSpc>
                <a:spcPct val="100000"/>
              </a:lnSpc>
              <a:defRPr sz="8000" b="1">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0" hasCustomPrompt="1"/>
          </p:nvPr>
        </p:nvSpPr>
        <p:spPr>
          <a:xfrm>
            <a:off x="209550" y="5562600"/>
            <a:ext cx="11525096" cy="947797"/>
          </a:xfrm>
          <a:prstGeom prst="rect">
            <a:avLst/>
          </a:prstGeom>
        </p:spPr>
        <p:txBody>
          <a:bodyPr anchor="ctr">
            <a:normAutofit/>
          </a:bodyPr>
          <a:lstStyle>
            <a:lvl1pPr marL="0" indent="0" algn="r">
              <a:buNone/>
              <a:defRPr sz="3600" b="0" baseline="0">
                <a:solidFill>
                  <a:schemeClr val="bg1"/>
                </a:solidFill>
                <a:latin typeface="+mn-lt"/>
              </a:defRPr>
            </a:lvl1pPr>
          </a:lstStyle>
          <a:p>
            <a:pPr lvl="0"/>
            <a:r>
              <a:rPr lang="en-GB" dirty="0"/>
              <a:t>Insert Text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793878" cy="1030941"/>
          </a:xfrm>
          <a:prstGeom prst="rect">
            <a:avLst/>
          </a:prstGeom>
        </p:spPr>
      </p:pic>
    </p:spTree>
    <p:extLst>
      <p:ext uri="{BB962C8B-B14F-4D97-AF65-F5344CB8AC3E}">
        <p14:creationId xmlns:p14="http://schemas.microsoft.com/office/powerpoint/2010/main" val="171507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nimating TItle Bar">
    <p:spTree>
      <p:nvGrpSpPr>
        <p:cNvPr id="1" name=""/>
        <p:cNvGrpSpPr/>
        <p:nvPr/>
      </p:nvGrpSpPr>
      <p:grpSpPr>
        <a:xfrm>
          <a:off x="0" y="0"/>
          <a:ext cx="0" cy="0"/>
          <a:chOff x="0" y="0"/>
          <a:chExt cx="0" cy="0"/>
        </a:xfrm>
      </p:grpSpPr>
      <p:sp>
        <p:nvSpPr>
          <p:cNvPr id="7" name="Rectangle 6"/>
          <p:cNvSpPr/>
          <p:nvPr userDrawn="1"/>
        </p:nvSpPr>
        <p:spPr>
          <a:xfrm flipH="1" flipV="1">
            <a:off x="2005009" y="-2"/>
            <a:ext cx="10185395" cy="896472"/>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005012" y="98984"/>
            <a:ext cx="10185400" cy="698501"/>
          </a:xfrm>
        </p:spPr>
        <p:txBody>
          <a:bodyPr>
            <a:normAutofit/>
          </a:bodyPr>
          <a:lstStyle>
            <a:lvl1pPr>
              <a:defRPr sz="2400" b="1">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73062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extLst>
    <p:ext uri="{DCECCB84-F9BA-43D5-87BE-67443E8EF086}">
      <p15:sldGuideLst xmlns:p15="http://schemas.microsoft.com/office/powerpoint/2012/main">
        <p15:guide id="2" pos="7" userDrawn="1">
          <p15:clr>
            <a:srgbClr val="FBAE40"/>
          </p15:clr>
        </p15:guide>
        <p15:guide id="3" pos="753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n-Animating TItle Bar">
    <p:spTree>
      <p:nvGrpSpPr>
        <p:cNvPr id="1" name=""/>
        <p:cNvGrpSpPr/>
        <p:nvPr/>
      </p:nvGrpSpPr>
      <p:grpSpPr>
        <a:xfrm>
          <a:off x="0" y="0"/>
          <a:ext cx="0" cy="0"/>
          <a:chOff x="0" y="0"/>
          <a:chExt cx="0" cy="0"/>
        </a:xfrm>
      </p:grpSpPr>
      <p:sp>
        <p:nvSpPr>
          <p:cNvPr id="7" name="Rectangle 6"/>
          <p:cNvSpPr/>
          <p:nvPr userDrawn="1"/>
        </p:nvSpPr>
        <p:spPr>
          <a:xfrm flipH="1" flipV="1">
            <a:off x="2005010" y="-1"/>
            <a:ext cx="10185395" cy="896471"/>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005012" y="98984"/>
            <a:ext cx="10185400" cy="698501"/>
          </a:xfrm>
        </p:spPr>
        <p:txBody>
          <a:bodyPr>
            <a:normAutofit/>
          </a:bodyPr>
          <a:lstStyle>
            <a:lvl1pPr>
              <a:defRPr sz="2400" b="1">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39841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753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Beacons of Excellence">
    <p:spTree>
      <p:nvGrpSpPr>
        <p:cNvPr id="1" name=""/>
        <p:cNvGrpSpPr/>
        <p:nvPr/>
      </p:nvGrpSpPr>
      <p:grpSpPr>
        <a:xfrm>
          <a:off x="0" y="0"/>
          <a:ext cx="0" cy="0"/>
          <a:chOff x="0" y="0"/>
          <a:chExt cx="0" cy="0"/>
        </a:xfrm>
      </p:grpSpPr>
      <p:sp>
        <p:nvSpPr>
          <p:cNvPr id="7" name="Rectangle 6"/>
          <p:cNvSpPr/>
          <p:nvPr userDrawn="1"/>
        </p:nvSpPr>
        <p:spPr>
          <a:xfrm flipH="1" flipV="1">
            <a:off x="0" y="-1"/>
            <a:ext cx="12192000" cy="6857999"/>
          </a:xfrm>
          <a:prstGeom prst="rect">
            <a:avLst/>
          </a:prstGeom>
          <a:gradFill flip="none" rotWithShape="1">
            <a:gsLst>
              <a:gs pos="50000">
                <a:srgbClr val="0E6394"/>
              </a:gs>
              <a:gs pos="17000">
                <a:srgbClr val="009BBD"/>
              </a:gs>
              <a:gs pos="100000">
                <a:srgbClr val="1B2A6B"/>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443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flipV="1">
            <a:off x="-3" y="0"/>
            <a:ext cx="12190413" cy="896471"/>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002004" y="1"/>
            <a:ext cx="10194758" cy="8964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2002004" y="98987"/>
            <a:ext cx="10189995" cy="698498"/>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4E112F-1B58-4F80-8548-230F871317D2}" type="datetimeFigureOut">
              <a:rPr lang="en-GB" smtClean="0"/>
              <a:t>24/11/2021</a:t>
            </a:fld>
            <a:endParaRPr lang="en-GB"/>
          </a:p>
        </p:txBody>
      </p:sp>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 y="0"/>
            <a:ext cx="1696455" cy="625991"/>
          </a:xfrm>
          <a:prstGeom prst="rect">
            <a:avLst/>
          </a:prstGeom>
        </p:spPr>
      </p:pic>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72D6D5-F6C2-4C88-B07F-0F9DC0B2C389}" type="slidenum">
              <a:rPr lang="en-GB" smtClean="0"/>
              <a:t>‹#›</a:t>
            </a:fld>
            <a:endParaRPr lang="en-GB"/>
          </a:p>
        </p:txBody>
      </p:sp>
      <p:cxnSp>
        <p:nvCxnSpPr>
          <p:cNvPr id="8" name="Straight Connector 7"/>
          <p:cNvCxnSpPr>
            <a:cxnSpLocks/>
          </p:cNvCxnSpPr>
          <p:nvPr/>
        </p:nvCxnSpPr>
        <p:spPr>
          <a:xfrm>
            <a:off x="1997242" y="0"/>
            <a:ext cx="0" cy="8964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49141"/>
      </p:ext>
    </p:extLst>
  </p:cSld>
  <p:clrMap bg1="lt1" tx1="dk1" bg2="lt2" tx2="dk2" accent1="accent1" accent2="accent2" accent3="accent3" accent4="accent4" accent5="accent5" accent6="accent6" hlink="hlink" folHlink="folHlink"/>
  <p:sldLayoutIdLst>
    <p:sldLayoutId id="2147483657" r:id="rId1"/>
    <p:sldLayoutId id="2147483661" r:id="rId2"/>
    <p:sldLayoutId id="2147483662" r:id="rId3"/>
    <p:sldLayoutId id="2147483650" r:id="rId4"/>
    <p:sldLayoutId id="2147483658" r:id="rId5"/>
    <p:sldLayoutId id="214748365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s://www.nottingham.ac.uk/academicservices/informationforformerstudents/programme-specifications.aspx"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www.nottingham.ac.uk/qualitymanual/quality-manual.aspx"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hyperlink" Target="https://www.nottingham.ac.uk/qualitymanual/assessment-awards-and-deg-classification/deg-classification.aspx"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nottingham.ac.uk/qualitymanual/academic-regulations/pgt-study-regs.aspx" TargetMode="External"/><Relationship Id="rId2" Type="http://schemas.openxmlformats.org/officeDocument/2006/relationships/hyperlink" Target="https://www.nottingham.ac.uk/qualitymanual/academic-regulations/ug-study-regs.aspx" TargetMode="Externa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nottingham.ac.uk/qualitymanual/governance/external-examiners-examinations-roles.aspx" TargetMode="External"/><Relationship Id="rId2" Type="http://schemas.openxmlformats.org/officeDocument/2006/relationships/hyperlink" Target="https://www.nottingham.ac.uk/qualitymanual/assessment-awards-and-deg-classification/index.aspx"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www.nottingham.ac.uk/qualitymanual/assessment-awards-and-deg-classification/assessment-and-marking-policies.aspx"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www.nottingham.ac.uk/qualitymanual/governance/school-examination-boards.aspx"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www.nottingham.ac.uk/qualitymanual/exceptional-regulations-covid-19.aspx"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tLang="en-US" dirty="0">
                <a:ea typeface="ＭＳ Ｐゴシック" panose="020B0600070205080204" pitchFamily="34" charset="-128"/>
              </a:rPr>
              <a:t>Academic Regulations</a:t>
            </a:r>
            <a:br>
              <a:rPr lang="en-US" altLang="en-US" dirty="0">
                <a:ea typeface="ＭＳ Ｐゴシック" panose="020B0600070205080204" pitchFamily="34" charset="-128"/>
              </a:rPr>
            </a:br>
            <a:br>
              <a:rPr lang="en-US" altLang="en-US" dirty="0">
                <a:ea typeface="ＭＳ Ｐゴシック" panose="020B0600070205080204" pitchFamily="34" charset="-128"/>
              </a:rPr>
            </a:br>
            <a:endParaRPr lang="en-GB" dirty="0"/>
          </a:p>
        </p:txBody>
      </p:sp>
      <p:sp>
        <p:nvSpPr>
          <p:cNvPr id="3" name="Text Placeholder 2"/>
          <p:cNvSpPr>
            <a:spLocks noGrp="1"/>
          </p:cNvSpPr>
          <p:nvPr>
            <p:ph type="body" sz="quarter" idx="10"/>
          </p:nvPr>
        </p:nvSpPr>
        <p:spPr/>
        <p:txBody>
          <a:bodyPr>
            <a:noAutofit/>
          </a:bodyPr>
          <a:lstStyle/>
          <a:p>
            <a:r>
              <a:rPr lang="en-US" altLang="en-US" dirty="0" err="1">
                <a:ea typeface="ＭＳ Ｐゴシック" panose="020B0600070205080204" pitchFamily="34" charset="-128"/>
              </a:rPr>
              <a:t>Dr</a:t>
            </a:r>
            <a:r>
              <a:rPr lang="en-US" altLang="en-US" dirty="0">
                <a:ea typeface="ＭＳ Ｐゴシック" panose="020B0600070205080204" pitchFamily="34" charset="-128"/>
              </a:rPr>
              <a:t> Sandra Mienczakowski</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r>
              <a:rPr lang="en-US" dirty="0">
                <a:ea typeface="ＭＳ Ｐゴシック" panose="020B0600070205080204" pitchFamily="34" charset="-128"/>
              </a:rPr>
              <a:t>Associate Director</a:t>
            </a:r>
          </a:p>
          <a:p>
            <a:r>
              <a:rPr lang="en-US" dirty="0">
                <a:ea typeface="ＭＳ Ｐゴシック" panose="020B0600070205080204" pitchFamily="34" charset="-128"/>
              </a:rPr>
              <a:t>Registry and Academic Affairs</a:t>
            </a:r>
            <a:endParaRPr lang="en-GB" dirty="0"/>
          </a:p>
        </p:txBody>
      </p:sp>
    </p:spTree>
    <p:extLst>
      <p:ext uri="{BB962C8B-B14F-4D97-AF65-F5344CB8AC3E}">
        <p14:creationId xmlns:p14="http://schemas.microsoft.com/office/powerpoint/2010/main" val="285465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Academic Misconduct </a:t>
            </a:r>
          </a:p>
        </p:txBody>
      </p:sp>
      <p:sp>
        <p:nvSpPr>
          <p:cNvPr id="3" name="TextBox 1"/>
          <p:cNvSpPr txBox="1">
            <a:spLocks noChangeArrowheads="1"/>
          </p:cNvSpPr>
          <p:nvPr/>
        </p:nvSpPr>
        <p:spPr bwMode="auto">
          <a:xfrm>
            <a:off x="777875" y="1536700"/>
            <a:ext cx="10285236"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32553"/>
              </a:buClr>
              <a:buChar char="•"/>
              <a:defRPr sz="2600">
                <a:solidFill>
                  <a:srgbClr val="4D3A3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rgbClr val="4D3A3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rgbClr val="4D3A3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3200" b="0" i="0" u="none" strike="noStrike" kern="0" cap="none" spc="0" normalizeH="0" baseline="-25000" noProof="0" dirty="0">
                <a:ln>
                  <a:noFill/>
                </a:ln>
                <a:solidFill>
                  <a:srgbClr val="000000"/>
                </a:solidFill>
                <a:effectLst/>
                <a:uLnTx/>
                <a:uFillTx/>
              </a:rPr>
              <a:t>Policy at:</a:t>
            </a:r>
          </a:p>
          <a:p>
            <a:pPr marL="0" marR="0" lvl="0" indent="0" defTabSz="914400" eaLnBrk="0" fontAlgn="base" latinLnBrk="0" hangingPunct="0">
              <a:lnSpc>
                <a:spcPct val="100000"/>
              </a:lnSpc>
              <a:spcBef>
                <a:spcPct val="0"/>
              </a:spcBef>
              <a:spcAft>
                <a:spcPct val="0"/>
              </a:spcAft>
              <a:buClrTx/>
              <a:buSzTx/>
              <a:buFontTx/>
              <a:buNone/>
              <a:tabLst/>
              <a:defRPr/>
            </a:pPr>
            <a:endParaRPr lang="en-GB" altLang="en-US" sz="3200" kern="0" baseline="-25000" dirty="0">
              <a:solidFill>
                <a:srgbClr val="000000"/>
              </a:solidFill>
            </a:endParaRPr>
          </a:p>
          <a:p>
            <a:pPr lvl="0" eaLnBrk="0" fontAlgn="base" hangingPunct="0">
              <a:spcBef>
                <a:spcPct val="0"/>
              </a:spcBef>
              <a:spcAft>
                <a:spcPct val="0"/>
              </a:spcAft>
              <a:buClrTx/>
              <a:buNone/>
              <a:defRPr/>
            </a:pPr>
            <a:r>
              <a:rPr lang="en-GB" altLang="en-US" sz="3200" kern="0" baseline="-25000" dirty="0">
                <a:solidFill>
                  <a:srgbClr val="000000"/>
                </a:solidFill>
              </a:rPr>
              <a:t>https://www.nottingham.ac.uk/qualitymanual/assessment-awards-and-deg-classification/pol-academic-misconduct.aspx</a:t>
            </a:r>
            <a:endParaRPr kumimoji="0" lang="en-GB" altLang="en-US" sz="3200" b="0" i="0" u="none" strike="noStrike" kern="0" cap="none" spc="0" normalizeH="0" baseline="-25000" noProof="0" dirty="0">
              <a:ln>
                <a:noFill/>
              </a:ln>
              <a:solidFill>
                <a:srgbClr val="000000"/>
              </a:solidFill>
              <a:effectLst/>
              <a:uLnTx/>
              <a:uFillTx/>
            </a:endParaRPr>
          </a:p>
          <a:p>
            <a:pPr lvl="0" eaLnBrk="0" fontAlgn="base" hangingPunct="0">
              <a:spcBef>
                <a:spcPct val="0"/>
              </a:spcBef>
              <a:spcAft>
                <a:spcPct val="0"/>
              </a:spcAft>
              <a:buClrTx/>
              <a:buNone/>
            </a:pPr>
            <a:endParaRPr kumimoji="0" lang="en-GB" altLang="en-US" sz="14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endParaRPr>
          </a:p>
          <a:p>
            <a:pPr lvl="0" eaLnBrk="0" fontAlgn="base" hangingPunct="0">
              <a:spcBef>
                <a:spcPct val="0"/>
              </a:spcBef>
              <a:spcAft>
                <a:spcPct val="0"/>
              </a:spcAft>
              <a:buClrTx/>
              <a:buNone/>
            </a:pPr>
            <a:endParaRPr lang="en-GB" altLang="en-US" sz="1400" kern="0" baseline="-25000" dirty="0">
              <a:solidFill>
                <a:srgbClr val="000000"/>
              </a:solidFill>
            </a:endParaRPr>
          </a:p>
          <a:p>
            <a:pPr lvl="0" eaLnBrk="0" fontAlgn="base" hangingPunct="0">
              <a:spcBef>
                <a:spcPct val="0"/>
              </a:spcBef>
              <a:spcAft>
                <a:spcPct val="0"/>
              </a:spcAft>
              <a:buClrTx/>
              <a:buNone/>
            </a:pPr>
            <a:endParaRPr kumimoji="0" lang="en-GB" altLang="en-US" sz="14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Two levels:	School</a:t>
            </a:r>
          </a:p>
          <a:p>
            <a:pPr marL="0" marR="0" lvl="0" indent="0" defTabSz="914400" eaLnBrk="0" fontAlgn="base" latinLnBrk="0" hangingPunct="0">
              <a:lnSpc>
                <a:spcPct val="100000"/>
              </a:lnSpc>
              <a:spcBef>
                <a:spcPct val="0"/>
              </a:spcBef>
              <a:spcAft>
                <a:spcPts val="600"/>
              </a:spcAft>
              <a:buClrTx/>
              <a:buSzTx/>
              <a:buFontTx/>
              <a:buNone/>
              <a:tabLst/>
              <a:defRPr/>
            </a:pPr>
            <a:r>
              <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		Central</a:t>
            </a:r>
          </a:p>
          <a:p>
            <a:pPr marL="0" marR="0" lvl="0" indent="0" defTabSz="914400" eaLnBrk="0" fontAlgn="base" latinLnBrk="0" hangingPunct="0">
              <a:lnSpc>
                <a:spcPct val="100000"/>
              </a:lnSpc>
              <a:spcBef>
                <a:spcPct val="0"/>
              </a:spcBef>
              <a:spcAft>
                <a:spcPts val="600"/>
              </a:spcAft>
              <a:buClrTx/>
              <a:buSzTx/>
              <a:buFontTx/>
              <a:buNone/>
              <a:tabLst/>
              <a:defRPr/>
            </a:pPr>
            <a:r>
              <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Management depends on initial School consideration and whether or not it is a first offence</a:t>
            </a: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Range of penalties</a:t>
            </a:r>
          </a:p>
        </p:txBody>
      </p:sp>
    </p:spTree>
    <p:extLst>
      <p:ext uri="{BB962C8B-B14F-4D97-AF65-F5344CB8AC3E}">
        <p14:creationId xmlns:p14="http://schemas.microsoft.com/office/powerpoint/2010/main" val="106840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Programme Structures</a:t>
            </a:r>
          </a:p>
        </p:txBody>
      </p:sp>
      <p:sp>
        <p:nvSpPr>
          <p:cNvPr id="3" name="TextBox 1"/>
          <p:cNvSpPr txBox="1">
            <a:spLocks noChangeArrowheads="1"/>
          </p:cNvSpPr>
          <p:nvPr/>
        </p:nvSpPr>
        <p:spPr bwMode="auto">
          <a:xfrm>
            <a:off x="803275" y="1563688"/>
            <a:ext cx="10124369" cy="411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32553"/>
              </a:buClr>
              <a:buChar char="•"/>
              <a:defRPr sz="2600">
                <a:solidFill>
                  <a:srgbClr val="4D3A3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rgbClr val="4D3A3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rgbClr val="4D3A3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9pPr>
          </a:lstStyle>
          <a:p>
            <a:pPr lvl="0" eaLnBrk="0" fontAlgn="base" hangingPunct="0">
              <a:spcBef>
                <a:spcPct val="0"/>
              </a:spcBef>
              <a:spcAft>
                <a:spcPct val="0"/>
              </a:spcAft>
              <a:buClrTx/>
              <a:buNone/>
              <a:defRPr/>
            </a:pPr>
            <a:r>
              <a:rPr lang="en-GB" altLang="en-US" sz="3200" kern="0" baseline="-25000" dirty="0">
                <a:solidFill>
                  <a:srgbClr val="000000"/>
                </a:solidFill>
                <a:hlinkClick r:id="rId2"/>
              </a:rPr>
              <a:t>https://www.nottingham.ac.uk/academicservices/informationforformerstudents/programme-specifications.aspx</a:t>
            </a:r>
            <a:endParaRPr lang="en-GB" altLang="en-US" sz="3200" kern="0" baseline="-25000" dirty="0">
              <a:solidFill>
                <a:srgbClr val="000000"/>
              </a:solidFill>
            </a:endParaRPr>
          </a:p>
          <a:p>
            <a:pPr marL="0" marR="0" lvl="0" indent="0" defTabSz="914400" eaLnBrk="0" fontAlgn="base" latinLnBrk="0" hangingPunct="0">
              <a:lnSpc>
                <a:spcPct val="100000"/>
              </a:lnSpc>
              <a:spcBef>
                <a:spcPct val="0"/>
              </a:spcBef>
              <a:spcAft>
                <a:spcPct val="0"/>
              </a:spcAft>
              <a:buClrTx/>
              <a:buSzTx/>
              <a:buFontTx/>
              <a:buNone/>
              <a:tabLst/>
              <a:defRPr/>
            </a:pPr>
            <a:endParaRPr lang="en-GB" altLang="en-US" sz="3200" kern="0" baseline="-25000" dirty="0">
              <a:solidFill>
                <a:srgbClr val="000000"/>
              </a:solidFill>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Essentially standard structures but may vary - defined in programme specifications</a:t>
            </a:r>
          </a:p>
          <a:p>
            <a:pPr marL="0" marR="0" lvl="0" indent="0" defTabSz="914400" eaLnBrk="0" fontAlgn="base" latinLnBrk="0" hangingPunct="0">
              <a:lnSpc>
                <a:spcPct val="100000"/>
              </a:lnSpc>
              <a:spcBef>
                <a:spcPct val="0"/>
              </a:spcBef>
              <a:spcAft>
                <a:spcPct val="0"/>
              </a:spcAft>
              <a:buClrTx/>
              <a:buSzTx/>
              <a:buFontTx/>
              <a:buNone/>
              <a:tabLst/>
              <a:defRPr/>
            </a:pPr>
            <a:endPar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These should include information on compulsory modules, non-</a:t>
            </a:r>
            <a:r>
              <a:rPr kumimoji="0" lang="en-GB" altLang="en-US" sz="3200" b="0" i="0" u="none" strike="noStrike" kern="0" cap="none" spc="0" normalizeH="0" baseline="-25000" noProof="0" dirty="0" err="1">
                <a:ln>
                  <a:noFill/>
                </a:ln>
                <a:solidFill>
                  <a:srgbClr val="000000"/>
                </a:solidFill>
                <a:effectLst/>
                <a:uLnTx/>
                <a:uFillTx/>
                <a:latin typeface="Arial" panose="020B0604020202020204" pitchFamily="34" charset="0"/>
                <a:ea typeface="ＭＳ Ｐゴシック" panose="020B0600070205080204" pitchFamily="34" charset="-128"/>
              </a:rPr>
              <a:t>compensatable</a:t>
            </a:r>
            <a:r>
              <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 modules and other required elements</a:t>
            </a:r>
          </a:p>
          <a:p>
            <a:pPr marL="0" marR="0" lvl="0" indent="0" defTabSz="914400" eaLnBrk="0" fontAlgn="base" latinLnBrk="0" hangingPunct="0">
              <a:lnSpc>
                <a:spcPct val="100000"/>
              </a:lnSpc>
              <a:spcBef>
                <a:spcPct val="0"/>
              </a:spcBef>
              <a:spcAft>
                <a:spcPct val="0"/>
              </a:spcAft>
              <a:buClrTx/>
              <a:buSzTx/>
              <a:buFontTx/>
              <a:buNone/>
              <a:tabLst/>
              <a:defRPr/>
            </a:pPr>
            <a:endPar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Where a PSRB requires it, regulations may be amended in many ways </a:t>
            </a:r>
            <a:r>
              <a:rPr kumimoji="0" lang="en-GB" altLang="en-US" sz="3200" b="0" i="0" u="none" strike="noStrike" kern="0" cap="none" spc="0" normalizeH="0" baseline="-25000" noProof="0" dirty="0" err="1">
                <a:ln>
                  <a:noFill/>
                </a:ln>
                <a:solidFill>
                  <a:srgbClr val="000000"/>
                </a:solidFill>
                <a:effectLst/>
                <a:uLnTx/>
                <a:uFillTx/>
                <a:latin typeface="Arial" panose="020B0604020202020204" pitchFamily="34" charset="0"/>
                <a:ea typeface="ＭＳ Ｐゴシック" panose="020B0600070205080204" pitchFamily="34" charset="-128"/>
              </a:rPr>
              <a:t>eg</a:t>
            </a:r>
            <a:r>
              <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 non-standard progression</a:t>
            </a:r>
          </a:p>
          <a:p>
            <a:pPr marL="0" marR="0" lvl="0" indent="0" defTabSz="914400" eaLnBrk="0" fontAlgn="base" latinLnBrk="0" hangingPunct="0">
              <a:lnSpc>
                <a:spcPct val="100000"/>
              </a:lnSpc>
              <a:spcBef>
                <a:spcPct val="0"/>
              </a:spcBef>
              <a:spcAft>
                <a:spcPct val="0"/>
              </a:spcAft>
              <a:buClrTx/>
              <a:buSzTx/>
              <a:buFontTx/>
              <a:buNone/>
              <a:tabLst/>
              <a:defRPr/>
            </a:pPr>
            <a:endParaRPr kumimoji="0" lang="en-GB" altLang="en-US" sz="36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GB" altLang="en-US" sz="36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6749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Basics </a:t>
            </a:r>
          </a:p>
        </p:txBody>
      </p:sp>
      <p:sp>
        <p:nvSpPr>
          <p:cNvPr id="3" name="TextBox 3"/>
          <p:cNvSpPr txBox="1">
            <a:spLocks noChangeArrowheads="1"/>
          </p:cNvSpPr>
          <p:nvPr/>
        </p:nvSpPr>
        <p:spPr bwMode="auto">
          <a:xfrm>
            <a:off x="982663" y="1401763"/>
            <a:ext cx="10069159"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32553"/>
              </a:buClr>
              <a:buChar char="•"/>
              <a:defRPr sz="2600">
                <a:solidFill>
                  <a:srgbClr val="4D3A3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rgbClr val="4D3A3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rgbClr val="4D3A3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GB" altLang="en-US" sz="2400" dirty="0">
                <a:solidFill>
                  <a:schemeClr val="tx1"/>
                </a:solidFill>
              </a:rPr>
              <a:t>UG pass mark – 40%</a:t>
            </a:r>
          </a:p>
          <a:p>
            <a:pPr>
              <a:spcBef>
                <a:spcPct val="0"/>
              </a:spcBef>
              <a:buClrTx/>
              <a:buFontTx/>
              <a:buNone/>
            </a:pPr>
            <a:r>
              <a:rPr lang="en-GB" altLang="en-US" sz="2400" dirty="0">
                <a:solidFill>
                  <a:schemeClr val="tx1"/>
                </a:solidFill>
              </a:rPr>
              <a:t>PGT pass mark – 50%</a:t>
            </a:r>
          </a:p>
          <a:p>
            <a:pPr>
              <a:spcBef>
                <a:spcPct val="0"/>
              </a:spcBef>
              <a:buClrTx/>
              <a:buFontTx/>
              <a:buNone/>
            </a:pPr>
            <a:endParaRPr lang="en-GB" altLang="en-US" sz="2400" dirty="0">
              <a:solidFill>
                <a:schemeClr val="tx1"/>
              </a:solidFill>
            </a:endParaRPr>
          </a:p>
          <a:p>
            <a:pPr marL="342900" indent="-342900">
              <a:spcBef>
                <a:spcPct val="0"/>
              </a:spcBef>
              <a:buClrTx/>
            </a:pPr>
            <a:r>
              <a:rPr lang="en-GB" altLang="en-US" sz="2400" dirty="0">
                <a:solidFill>
                  <a:schemeClr val="tx1"/>
                </a:solidFill>
              </a:rPr>
              <a:t>Progression/Award – based on weighted average for the stage/programme – 40% for UG, 50% for PG – different requirements may apply where an external body requires it or for Foundation Year progression</a:t>
            </a:r>
          </a:p>
          <a:p>
            <a:pPr marL="342900" indent="-342900">
              <a:spcBef>
                <a:spcPct val="0"/>
              </a:spcBef>
              <a:buClrTx/>
            </a:pPr>
            <a:endParaRPr lang="en-GB" altLang="en-US" sz="2400" dirty="0">
              <a:solidFill>
                <a:schemeClr val="tx1"/>
              </a:solidFill>
            </a:endParaRPr>
          </a:p>
          <a:p>
            <a:pPr marL="342900" indent="-342900">
              <a:spcBef>
                <a:spcPct val="0"/>
              </a:spcBef>
              <a:spcAft>
                <a:spcPts val="600"/>
              </a:spcAft>
              <a:buClrTx/>
            </a:pPr>
            <a:r>
              <a:rPr lang="en-GB" altLang="en-US" sz="2400" dirty="0">
                <a:solidFill>
                  <a:schemeClr val="tx1"/>
                </a:solidFill>
              </a:rPr>
              <a:t>Some modules may be defined in the programme specification as being non-</a:t>
            </a:r>
            <a:r>
              <a:rPr lang="en-GB" altLang="en-US" sz="2400" dirty="0" err="1">
                <a:solidFill>
                  <a:schemeClr val="tx1"/>
                </a:solidFill>
              </a:rPr>
              <a:t>compensatable</a:t>
            </a:r>
            <a:endParaRPr lang="en-GB" altLang="en-US" sz="2400" dirty="0">
              <a:solidFill>
                <a:schemeClr val="tx1"/>
              </a:solidFill>
            </a:endParaRPr>
          </a:p>
          <a:p>
            <a:pPr>
              <a:spcBef>
                <a:spcPct val="0"/>
              </a:spcBef>
              <a:spcAft>
                <a:spcPts val="600"/>
              </a:spcAft>
              <a:buClrTx/>
              <a:buNone/>
            </a:pPr>
            <a:endParaRPr lang="en-GB" altLang="en-US" sz="2400" dirty="0">
              <a:solidFill>
                <a:schemeClr val="tx1"/>
              </a:solidFill>
            </a:endParaRPr>
          </a:p>
          <a:p>
            <a:pPr marL="342900" indent="-342900">
              <a:spcBef>
                <a:spcPct val="0"/>
              </a:spcBef>
              <a:buClrTx/>
            </a:pPr>
            <a:r>
              <a:rPr lang="en-GB" altLang="en-US" sz="2400" dirty="0">
                <a:solidFill>
                  <a:schemeClr val="tx1"/>
                </a:solidFill>
              </a:rPr>
              <a:t>Elements of assessment within modules may be non-</a:t>
            </a:r>
            <a:r>
              <a:rPr lang="en-GB" altLang="en-US" sz="2400" dirty="0" err="1">
                <a:solidFill>
                  <a:schemeClr val="tx1"/>
                </a:solidFill>
              </a:rPr>
              <a:t>compensatable</a:t>
            </a:r>
            <a:endParaRPr lang="en-GB" altLang="en-US" sz="2400" dirty="0">
              <a:solidFill>
                <a:schemeClr val="tx1"/>
              </a:solidFill>
            </a:endParaRPr>
          </a:p>
          <a:p>
            <a:pPr>
              <a:spcBef>
                <a:spcPct val="0"/>
              </a:spcBef>
              <a:buClrTx/>
              <a:buFontTx/>
              <a:buNone/>
            </a:pPr>
            <a:endParaRPr lang="en-GB" altLang="en-US" sz="2400" dirty="0">
              <a:solidFill>
                <a:schemeClr val="tx1"/>
              </a:solidFill>
            </a:endParaRPr>
          </a:p>
        </p:txBody>
      </p:sp>
    </p:spTree>
    <p:extLst>
      <p:ext uri="{BB962C8B-B14F-4D97-AF65-F5344CB8AC3E}">
        <p14:creationId xmlns:p14="http://schemas.microsoft.com/office/powerpoint/2010/main" val="85646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Compensation Regulations – Undergraduate </a:t>
            </a:r>
          </a:p>
        </p:txBody>
      </p:sp>
      <p:sp>
        <p:nvSpPr>
          <p:cNvPr id="3" name="TextBox 1"/>
          <p:cNvSpPr txBox="1">
            <a:spLocks noChangeArrowheads="1"/>
          </p:cNvSpPr>
          <p:nvPr/>
        </p:nvSpPr>
        <p:spPr bwMode="auto">
          <a:xfrm>
            <a:off x="530225" y="1308100"/>
            <a:ext cx="10623197"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32553"/>
              </a:buClr>
              <a:buChar char="•"/>
              <a:defRPr sz="2600">
                <a:solidFill>
                  <a:srgbClr val="4D3A3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rgbClr val="4D3A3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rgbClr val="4D3A3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GB" altLang="en-US" sz="1200" dirty="0">
              <a:solidFill>
                <a:schemeClr val="tx1"/>
              </a:solidFill>
            </a:endParaRPr>
          </a:p>
          <a:p>
            <a:pPr>
              <a:spcBef>
                <a:spcPct val="0"/>
              </a:spcBef>
              <a:buClrTx/>
              <a:buFontTx/>
              <a:buNone/>
            </a:pPr>
            <a:r>
              <a:rPr lang="en-GB" altLang="en-US" sz="2400" dirty="0">
                <a:solidFill>
                  <a:schemeClr val="tx1"/>
                </a:solidFill>
              </a:rPr>
              <a:t>Undergraduate Regulation 10:</a:t>
            </a:r>
          </a:p>
          <a:p>
            <a:pPr>
              <a:spcBef>
                <a:spcPct val="0"/>
              </a:spcBef>
              <a:buClrTx/>
              <a:buFontTx/>
              <a:buNone/>
            </a:pPr>
            <a:endParaRPr lang="en-GB" altLang="en-US" sz="2400" dirty="0">
              <a:solidFill>
                <a:schemeClr val="tx1"/>
              </a:solidFill>
            </a:endParaRPr>
          </a:p>
          <a:p>
            <a:pPr>
              <a:spcBef>
                <a:spcPct val="0"/>
              </a:spcBef>
              <a:buClrTx/>
              <a:buFontTx/>
              <a:buNone/>
            </a:pPr>
            <a:r>
              <a:rPr lang="en-US" altLang="en-US" sz="2400" dirty="0">
                <a:solidFill>
                  <a:schemeClr val="tx1"/>
                </a:solidFill>
              </a:rPr>
              <a:t>A student who fails one or more modules will still complete that stage (subject to Regulation 11 below), and so be awarded the total credit for that stage provided that they have:  </a:t>
            </a:r>
          </a:p>
          <a:p>
            <a:pPr>
              <a:spcBef>
                <a:spcPct val="0"/>
              </a:spcBef>
              <a:buClrTx/>
              <a:buFontTx/>
              <a:buNone/>
            </a:pPr>
            <a:r>
              <a:rPr lang="en-US" altLang="en-US" sz="2400" dirty="0">
                <a:solidFill>
                  <a:schemeClr val="tx1"/>
                </a:solidFill>
              </a:rPr>
              <a:t>(a) passed modules worth at least 80* credits and have a weighted average for the stage of at least 40% with no module marks of less than 30% </a:t>
            </a:r>
          </a:p>
          <a:p>
            <a:pPr>
              <a:spcBef>
                <a:spcPct val="0"/>
              </a:spcBef>
              <a:buClrTx/>
              <a:buFontTx/>
              <a:buNone/>
            </a:pPr>
            <a:r>
              <a:rPr lang="en-US" altLang="en-US" sz="2400" dirty="0">
                <a:solidFill>
                  <a:schemeClr val="tx1"/>
                </a:solidFill>
              </a:rPr>
              <a:t>or  </a:t>
            </a:r>
          </a:p>
          <a:p>
            <a:pPr>
              <a:spcBef>
                <a:spcPct val="0"/>
              </a:spcBef>
              <a:buClrTx/>
              <a:buFontTx/>
              <a:buNone/>
            </a:pPr>
            <a:r>
              <a:rPr lang="en-US" altLang="en-US" sz="2400" dirty="0">
                <a:solidFill>
                  <a:schemeClr val="tx1"/>
                </a:solidFill>
              </a:rPr>
              <a:t>(b) passed modules worth at least 100* credits and have a weighted average for the stage of at least 50% </a:t>
            </a:r>
          </a:p>
          <a:p>
            <a:pPr>
              <a:spcBef>
                <a:spcPct val="0"/>
              </a:spcBef>
              <a:buClrTx/>
              <a:buFontTx/>
              <a:buNone/>
            </a:pPr>
            <a:r>
              <a:rPr lang="en-US" altLang="en-US" sz="2400" dirty="0">
                <a:solidFill>
                  <a:schemeClr val="tx1"/>
                </a:solidFill>
              </a:rPr>
              <a:t>or  </a:t>
            </a:r>
          </a:p>
          <a:p>
            <a:pPr>
              <a:spcBef>
                <a:spcPct val="0"/>
              </a:spcBef>
              <a:buClrTx/>
              <a:buFontTx/>
              <a:buNone/>
            </a:pPr>
            <a:r>
              <a:rPr lang="en-US" altLang="en-US" sz="2400" dirty="0">
                <a:solidFill>
                  <a:schemeClr val="tx1"/>
                </a:solidFill>
              </a:rPr>
              <a:t>(c) passed modules worth at least 90* credits, have marks of 30% or more in modules worth at least 110* credits, and have a weighted average for the stage of at least 45%. </a:t>
            </a:r>
          </a:p>
        </p:txBody>
      </p:sp>
    </p:spTree>
    <p:extLst>
      <p:ext uri="{BB962C8B-B14F-4D97-AF65-F5344CB8AC3E}">
        <p14:creationId xmlns:p14="http://schemas.microsoft.com/office/powerpoint/2010/main" val="397032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Compensation Regulations (COVID Exceptions) – Undergraduate </a:t>
            </a:r>
          </a:p>
        </p:txBody>
      </p:sp>
      <p:sp>
        <p:nvSpPr>
          <p:cNvPr id="3" name="TextBox 1"/>
          <p:cNvSpPr txBox="1">
            <a:spLocks noChangeArrowheads="1"/>
          </p:cNvSpPr>
          <p:nvPr/>
        </p:nvSpPr>
        <p:spPr bwMode="auto">
          <a:xfrm>
            <a:off x="530225" y="1308100"/>
            <a:ext cx="10623197"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32553"/>
              </a:buClr>
              <a:buChar char="•"/>
              <a:defRPr sz="2600">
                <a:solidFill>
                  <a:srgbClr val="4D3A3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rgbClr val="4D3A3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rgbClr val="4D3A3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GB" altLang="en-US" sz="1200" dirty="0">
              <a:solidFill>
                <a:schemeClr val="tx1"/>
              </a:solidFill>
            </a:endParaRPr>
          </a:p>
          <a:p>
            <a:pPr>
              <a:spcBef>
                <a:spcPct val="0"/>
              </a:spcBef>
              <a:buClrTx/>
              <a:buFontTx/>
              <a:buNone/>
            </a:pPr>
            <a:r>
              <a:rPr lang="en-GB" altLang="en-US" sz="2400" dirty="0">
                <a:solidFill>
                  <a:schemeClr val="tx1"/>
                </a:solidFill>
              </a:rPr>
              <a:t>Undergraduate Regulation 10:</a:t>
            </a:r>
          </a:p>
          <a:p>
            <a:pPr>
              <a:spcBef>
                <a:spcPct val="0"/>
              </a:spcBef>
              <a:buClrTx/>
              <a:buFontTx/>
              <a:buNone/>
            </a:pPr>
            <a:endParaRPr lang="en-GB" altLang="en-US" sz="2400" dirty="0">
              <a:solidFill>
                <a:schemeClr val="tx1"/>
              </a:solidFill>
            </a:endParaRPr>
          </a:p>
          <a:p>
            <a:pPr>
              <a:spcBef>
                <a:spcPct val="0"/>
              </a:spcBef>
              <a:buClrTx/>
              <a:buFontTx/>
              <a:buNone/>
            </a:pPr>
            <a:r>
              <a:rPr lang="en-US" altLang="en-US" sz="2400" dirty="0">
                <a:solidFill>
                  <a:schemeClr val="tx1"/>
                </a:solidFill>
              </a:rPr>
              <a:t>A student who fails one or more modules will still complete that stage (subject to Regulation 11 below), and so be awarded the total credit for that stage provided that they have:  </a:t>
            </a:r>
          </a:p>
          <a:p>
            <a:pPr>
              <a:spcBef>
                <a:spcPct val="0"/>
              </a:spcBef>
              <a:buClrTx/>
              <a:buFontTx/>
              <a:buNone/>
            </a:pPr>
            <a:endParaRPr lang="en-US" altLang="en-US" sz="2400" dirty="0">
              <a:solidFill>
                <a:schemeClr val="tx1"/>
              </a:solidFill>
            </a:endParaRPr>
          </a:p>
          <a:p>
            <a:pPr>
              <a:spcBef>
                <a:spcPct val="0"/>
              </a:spcBef>
              <a:buClrTx/>
              <a:buFontTx/>
              <a:buNone/>
            </a:pPr>
            <a:r>
              <a:rPr lang="en-GB" sz="2400" dirty="0"/>
              <a:t>(d) up to 40 credits of modules that are COVID-incomplete, and otherwise satisfy any of regulation UGPR5, or UGPR6 (a)-(c) on a pro rata basis, when those COVID-incomplete module credits are ignored.</a:t>
            </a:r>
            <a:endParaRPr lang="en-US" altLang="en-US" sz="2400" dirty="0">
              <a:solidFill>
                <a:schemeClr val="tx1"/>
              </a:solidFill>
            </a:endParaRPr>
          </a:p>
          <a:p>
            <a:pPr>
              <a:spcBef>
                <a:spcPct val="0"/>
              </a:spcBef>
              <a:buClrTx/>
              <a:buFontTx/>
              <a:buNone/>
            </a:pPr>
            <a:endParaRPr lang="en-US" altLang="en-US" sz="2400" dirty="0">
              <a:solidFill>
                <a:schemeClr val="tx1"/>
              </a:solidFill>
            </a:endParaRPr>
          </a:p>
          <a:p>
            <a:pPr>
              <a:spcBef>
                <a:spcPct val="0"/>
              </a:spcBef>
              <a:buClrTx/>
              <a:buFontTx/>
              <a:buNone/>
            </a:pPr>
            <a:endParaRPr lang="en-US" altLang="en-US" sz="2400" dirty="0">
              <a:solidFill>
                <a:schemeClr val="tx1"/>
              </a:solidFill>
            </a:endParaRPr>
          </a:p>
        </p:txBody>
      </p:sp>
    </p:spTree>
    <p:extLst>
      <p:ext uri="{BB962C8B-B14F-4D97-AF65-F5344CB8AC3E}">
        <p14:creationId xmlns:p14="http://schemas.microsoft.com/office/powerpoint/2010/main" val="243554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*Ordinary Degrees </a:t>
            </a:r>
          </a:p>
        </p:txBody>
      </p:sp>
      <p:sp>
        <p:nvSpPr>
          <p:cNvPr id="3" name="TextBox 1"/>
          <p:cNvSpPr txBox="1">
            <a:spLocks noChangeArrowheads="1"/>
          </p:cNvSpPr>
          <p:nvPr/>
        </p:nvSpPr>
        <p:spPr bwMode="auto">
          <a:xfrm>
            <a:off x="658813" y="1206500"/>
            <a:ext cx="10099498"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32553"/>
              </a:buClr>
              <a:buChar char="•"/>
              <a:defRPr sz="2600">
                <a:solidFill>
                  <a:srgbClr val="4D3A3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rgbClr val="4D3A3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rgbClr val="4D3A3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GB" altLang="en-US" sz="2400" dirty="0">
                <a:solidFill>
                  <a:schemeClr val="tx1"/>
                </a:solidFill>
              </a:rPr>
              <a:t>Additional rules in the regulations cover how compensation applies to ordinary degrees and how weighted averages are calculated for ordinary degrees </a:t>
            </a:r>
            <a:r>
              <a:rPr lang="en-GB" altLang="en-US" sz="2400" dirty="0">
                <a:solidFill>
                  <a:srgbClr val="FF0000"/>
                </a:solidFill>
              </a:rPr>
              <a:t>[Ordinary degrees can only be awarded at exit, students are not able to transfer to an Ordinary degree]</a:t>
            </a:r>
            <a:endParaRPr lang="en-GB" altLang="en-US" sz="2400" dirty="0">
              <a:solidFill>
                <a:schemeClr val="tx1"/>
              </a:solidFill>
            </a:endParaRPr>
          </a:p>
          <a:p>
            <a:pPr>
              <a:spcBef>
                <a:spcPct val="0"/>
              </a:spcBef>
              <a:buClrTx/>
              <a:buFontTx/>
              <a:buNone/>
            </a:pPr>
            <a:endParaRPr lang="en-GB" altLang="en-US" sz="2400" baseline="0" dirty="0">
              <a:solidFill>
                <a:schemeClr val="tx1"/>
              </a:solidFill>
            </a:endParaRPr>
          </a:p>
          <a:p>
            <a:pPr>
              <a:spcBef>
                <a:spcPct val="0"/>
              </a:spcBef>
              <a:buClrTx/>
              <a:buFontTx/>
              <a:buNone/>
            </a:pPr>
            <a:r>
              <a:rPr lang="en-GB" altLang="en-US" sz="2400" baseline="0" dirty="0">
                <a:solidFill>
                  <a:schemeClr val="tx1"/>
                </a:solidFill>
              </a:rPr>
              <a:t>Regulation 11 states:</a:t>
            </a:r>
          </a:p>
          <a:p>
            <a:pPr>
              <a:spcBef>
                <a:spcPct val="0"/>
              </a:spcBef>
              <a:buClrTx/>
              <a:buFontTx/>
              <a:buNone/>
            </a:pPr>
            <a:endParaRPr lang="en-GB" altLang="en-US" sz="2400" baseline="0" dirty="0">
              <a:solidFill>
                <a:schemeClr val="tx1"/>
              </a:solidFill>
            </a:endParaRPr>
          </a:p>
          <a:p>
            <a:pPr>
              <a:spcBef>
                <a:spcPct val="0"/>
              </a:spcBef>
              <a:buClrTx/>
              <a:buFontTx/>
              <a:buNone/>
            </a:pPr>
            <a:r>
              <a:rPr lang="en-US" altLang="en-US" sz="2400" dirty="0">
                <a:solidFill>
                  <a:schemeClr val="tx1"/>
                </a:solidFill>
              </a:rPr>
              <a:t>Regulation 10 does not apply to the final stage of any degree </a:t>
            </a:r>
            <a:r>
              <a:rPr lang="en-US" altLang="en-US" sz="2400" dirty="0" err="1">
                <a:solidFill>
                  <a:schemeClr val="tx1"/>
                </a:solidFill>
              </a:rPr>
              <a:t>programme</a:t>
            </a:r>
            <a:r>
              <a:rPr lang="en-US" altLang="en-US" sz="2400" dirty="0">
                <a:solidFill>
                  <a:schemeClr val="tx1"/>
                </a:solidFill>
              </a:rPr>
              <a:t> nor to any module which is listed in the relevant </a:t>
            </a:r>
            <a:r>
              <a:rPr lang="en-US" altLang="en-US" sz="2400" dirty="0" err="1">
                <a:solidFill>
                  <a:schemeClr val="tx1"/>
                </a:solidFill>
              </a:rPr>
              <a:t>programme</a:t>
            </a:r>
            <a:r>
              <a:rPr lang="en-US" altLang="en-US" sz="2400" dirty="0">
                <a:solidFill>
                  <a:schemeClr val="tx1"/>
                </a:solidFill>
              </a:rPr>
              <a:t> specification as not </a:t>
            </a:r>
            <a:r>
              <a:rPr lang="en-US" altLang="en-US" sz="2400" dirty="0" err="1">
                <a:solidFill>
                  <a:schemeClr val="tx1"/>
                </a:solidFill>
              </a:rPr>
              <a:t>compensatable</a:t>
            </a:r>
            <a:r>
              <a:rPr lang="en-US" altLang="en-US" sz="2400" dirty="0">
                <a:solidFill>
                  <a:schemeClr val="tx1"/>
                </a:solidFill>
              </a:rPr>
              <a:t>. A student who fails a non-</a:t>
            </a:r>
            <a:r>
              <a:rPr lang="en-US" altLang="en-US" sz="2400" dirty="0" err="1">
                <a:solidFill>
                  <a:schemeClr val="tx1"/>
                </a:solidFill>
              </a:rPr>
              <a:t>compensatable</a:t>
            </a:r>
            <a:r>
              <a:rPr lang="en-US" altLang="en-US" sz="2400" dirty="0">
                <a:solidFill>
                  <a:schemeClr val="tx1"/>
                </a:solidFill>
              </a:rPr>
              <a:t> module will not complete that stage without successfully undertaking re-assessment in that module. </a:t>
            </a:r>
          </a:p>
          <a:p>
            <a:pPr>
              <a:spcBef>
                <a:spcPct val="0"/>
              </a:spcBef>
              <a:buClrTx/>
              <a:buFontTx/>
              <a:buNone/>
            </a:pPr>
            <a:r>
              <a:rPr lang="en-GB" altLang="en-US" sz="3200" baseline="0" dirty="0">
                <a:solidFill>
                  <a:schemeClr val="tx1"/>
                </a:solidFill>
              </a:rPr>
              <a:t> </a:t>
            </a:r>
            <a:endParaRPr lang="en-GB" altLang="en-US" sz="3200" dirty="0">
              <a:solidFill>
                <a:schemeClr val="tx1"/>
              </a:solidFill>
            </a:endParaRPr>
          </a:p>
        </p:txBody>
      </p:sp>
    </p:spTree>
    <p:extLst>
      <p:ext uri="{BB962C8B-B14F-4D97-AF65-F5344CB8AC3E}">
        <p14:creationId xmlns:p14="http://schemas.microsoft.com/office/powerpoint/2010/main" val="110665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Compensation Regulations – Postgraduate </a:t>
            </a:r>
          </a:p>
        </p:txBody>
      </p:sp>
      <p:sp>
        <p:nvSpPr>
          <p:cNvPr id="3" name="TextBox 1"/>
          <p:cNvSpPr txBox="1">
            <a:spLocks noChangeArrowheads="1"/>
          </p:cNvSpPr>
          <p:nvPr/>
        </p:nvSpPr>
        <p:spPr bwMode="auto">
          <a:xfrm>
            <a:off x="438150" y="1454150"/>
            <a:ext cx="10658828" cy="453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32553"/>
              </a:buClr>
              <a:buChar char="•"/>
              <a:defRPr sz="2600">
                <a:solidFill>
                  <a:srgbClr val="4D3A3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rgbClr val="4D3A3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rgbClr val="4D3A3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9pPr>
          </a:lstStyle>
          <a:p>
            <a:pPr>
              <a:spcBef>
                <a:spcPct val="0"/>
              </a:spcBef>
              <a:spcAft>
                <a:spcPts val="600"/>
              </a:spcAft>
              <a:buClrTx/>
              <a:buFontTx/>
              <a:buNone/>
            </a:pPr>
            <a:r>
              <a:rPr lang="en-US" altLang="en-US" sz="2400" dirty="0">
                <a:solidFill>
                  <a:schemeClr val="tx1"/>
                </a:solidFill>
              </a:rPr>
              <a:t>Postgraduate Regulation 11:</a:t>
            </a:r>
          </a:p>
          <a:p>
            <a:pPr>
              <a:spcBef>
                <a:spcPct val="0"/>
              </a:spcBef>
              <a:spcAft>
                <a:spcPts val="600"/>
              </a:spcAft>
              <a:buClrTx/>
              <a:buFontTx/>
              <a:buNone/>
            </a:pPr>
            <a:endParaRPr lang="en-US" altLang="en-US" sz="2400" dirty="0">
              <a:solidFill>
                <a:schemeClr val="tx1"/>
              </a:solidFill>
            </a:endParaRPr>
          </a:p>
          <a:p>
            <a:pPr>
              <a:spcBef>
                <a:spcPct val="0"/>
              </a:spcBef>
              <a:spcAft>
                <a:spcPts val="600"/>
              </a:spcAft>
              <a:buClrTx/>
              <a:buFontTx/>
              <a:buNone/>
            </a:pPr>
            <a:r>
              <a:rPr lang="en-US" altLang="en-US" sz="2400" dirty="0">
                <a:solidFill>
                  <a:schemeClr val="tx1"/>
                </a:solidFill>
              </a:rPr>
              <a:t>A student who fails one or more modules for the taught stage of the course will still complete that stage and so be awarded the total credit for that stage provided that: </a:t>
            </a:r>
          </a:p>
          <a:p>
            <a:pPr>
              <a:spcBef>
                <a:spcPct val="0"/>
              </a:spcBef>
              <a:spcAft>
                <a:spcPts val="600"/>
              </a:spcAft>
              <a:buClrTx/>
              <a:buFontTx/>
              <a:buNone/>
            </a:pPr>
            <a:r>
              <a:rPr lang="en-US" altLang="en-US" sz="2400" dirty="0">
                <a:solidFill>
                  <a:schemeClr val="tx1"/>
                </a:solidFill>
              </a:rPr>
              <a:t>-	they have passed modules worth at least two-thirds of credits, and</a:t>
            </a:r>
          </a:p>
          <a:p>
            <a:pPr>
              <a:spcBef>
                <a:spcPct val="0"/>
              </a:spcBef>
              <a:spcAft>
                <a:spcPts val="600"/>
              </a:spcAft>
              <a:buClrTx/>
              <a:buFontTx/>
              <a:buNone/>
            </a:pPr>
            <a:r>
              <a:rPr lang="en-US" altLang="en-US" sz="2400" dirty="0">
                <a:solidFill>
                  <a:schemeClr val="tx1"/>
                </a:solidFill>
              </a:rPr>
              <a:t>-	they have a weighted average for the taught stage of at least 50% 	with no module marks of less than 40% </a:t>
            </a:r>
          </a:p>
          <a:p>
            <a:pPr>
              <a:spcBef>
                <a:spcPct val="0"/>
              </a:spcBef>
              <a:buClrTx/>
              <a:buFontTx/>
              <a:buNone/>
            </a:pPr>
            <a:r>
              <a:rPr lang="en-US" altLang="en-US" sz="2400" dirty="0">
                <a:solidFill>
                  <a:schemeClr val="tx1"/>
                </a:solidFill>
              </a:rPr>
              <a:t>Notwithstanding the above, module marks below 40% for up to 20 credits will be compensated if the student has passed modules worth at least 80 credits  and has a weighted average of at least 50%</a:t>
            </a:r>
            <a:endParaRPr lang="en-GB" altLang="en-US" sz="2400" dirty="0">
              <a:solidFill>
                <a:schemeClr val="tx1"/>
              </a:solidFill>
              <a:latin typeface="Times" panose="02020603050405020304" pitchFamily="18" charset="0"/>
            </a:endParaRPr>
          </a:p>
        </p:txBody>
      </p:sp>
    </p:spTree>
    <p:extLst>
      <p:ext uri="{BB962C8B-B14F-4D97-AF65-F5344CB8AC3E}">
        <p14:creationId xmlns:p14="http://schemas.microsoft.com/office/powerpoint/2010/main" val="21599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Extenuating Circumstances</a:t>
            </a:r>
          </a:p>
        </p:txBody>
      </p:sp>
      <p:sp>
        <p:nvSpPr>
          <p:cNvPr id="3" name="TextBox 1"/>
          <p:cNvSpPr txBox="1">
            <a:spLocks noChangeArrowheads="1"/>
          </p:cNvSpPr>
          <p:nvPr/>
        </p:nvSpPr>
        <p:spPr bwMode="auto">
          <a:xfrm>
            <a:off x="519290" y="1517185"/>
            <a:ext cx="10408356"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rgbClr val="032553"/>
              </a:buClr>
              <a:buChar char="•"/>
              <a:defRPr sz="2600">
                <a:solidFill>
                  <a:srgbClr val="4D3A3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rgbClr val="4D3A3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rgbClr val="4D3A3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9pPr>
          </a:lstStyle>
          <a:p>
            <a:pPr>
              <a:spcBef>
                <a:spcPct val="0"/>
              </a:spcBef>
              <a:spcAft>
                <a:spcPts val="600"/>
              </a:spcAft>
              <a:buClrTx/>
              <a:buFontTx/>
              <a:buNone/>
            </a:pPr>
            <a:r>
              <a:rPr lang="en-GB" altLang="en-US" sz="2400" dirty="0">
                <a:solidFill>
                  <a:schemeClr val="tx1"/>
                </a:solidFill>
              </a:rPr>
              <a:t>3 categories:</a:t>
            </a:r>
          </a:p>
          <a:p>
            <a:pPr>
              <a:spcBef>
                <a:spcPct val="0"/>
              </a:spcBef>
              <a:buClrTx/>
              <a:buFontTx/>
              <a:buNone/>
            </a:pPr>
            <a:r>
              <a:rPr lang="en-GB" altLang="en-US" sz="2400" dirty="0">
                <a:solidFill>
                  <a:schemeClr val="tx1"/>
                </a:solidFill>
              </a:rPr>
              <a:t>	Long-term circumstances – dealt with by 			appropriate adjustment</a:t>
            </a:r>
          </a:p>
          <a:p>
            <a:pPr>
              <a:spcBef>
                <a:spcPct val="0"/>
              </a:spcBef>
              <a:buClrTx/>
              <a:buFontTx/>
              <a:buNone/>
            </a:pPr>
            <a:r>
              <a:rPr lang="en-GB" altLang="en-US" sz="2400" dirty="0">
                <a:solidFill>
                  <a:schemeClr val="tx1"/>
                </a:solidFill>
              </a:rPr>
              <a:t>	Circumstances affecting assessments</a:t>
            </a:r>
          </a:p>
          <a:p>
            <a:pPr>
              <a:spcBef>
                <a:spcPct val="0"/>
              </a:spcBef>
              <a:spcAft>
                <a:spcPts val="600"/>
              </a:spcAft>
              <a:buClrTx/>
              <a:buFontTx/>
              <a:buNone/>
            </a:pPr>
            <a:r>
              <a:rPr lang="en-GB" altLang="en-US" sz="2400" dirty="0">
                <a:solidFill>
                  <a:schemeClr val="tx1"/>
                </a:solidFill>
              </a:rPr>
              <a:t>	Circumstances affecting study</a:t>
            </a:r>
          </a:p>
          <a:p>
            <a:pPr>
              <a:spcBef>
                <a:spcPct val="0"/>
              </a:spcBef>
              <a:buClrTx/>
              <a:buFontTx/>
              <a:buNone/>
            </a:pPr>
            <a:r>
              <a:rPr lang="en-GB" altLang="en-US" sz="2400" dirty="0">
                <a:solidFill>
                  <a:schemeClr val="tx1"/>
                </a:solidFill>
              </a:rPr>
              <a:t>Generally considered prior to the main examination board and outcomes confirmed by exam board – not expected that individual cases will be discussed with the External Examiners and </a:t>
            </a:r>
            <a:r>
              <a:rPr lang="en-GB" altLang="en-US" sz="2400" dirty="0" err="1">
                <a:solidFill>
                  <a:schemeClr val="tx1"/>
                </a:solidFill>
              </a:rPr>
              <a:t>vivas</a:t>
            </a:r>
            <a:r>
              <a:rPr lang="en-GB" altLang="en-US" sz="2400" dirty="0">
                <a:solidFill>
                  <a:schemeClr val="tx1"/>
                </a:solidFill>
              </a:rPr>
              <a:t> are not allowed in making decision</a:t>
            </a:r>
          </a:p>
        </p:txBody>
      </p:sp>
    </p:spTree>
    <p:extLst>
      <p:ext uri="{BB962C8B-B14F-4D97-AF65-F5344CB8AC3E}">
        <p14:creationId xmlns:p14="http://schemas.microsoft.com/office/powerpoint/2010/main" val="234645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Extenuating Circumstances</a:t>
            </a:r>
          </a:p>
        </p:txBody>
      </p:sp>
      <p:sp>
        <p:nvSpPr>
          <p:cNvPr id="3" name="TextBox 1"/>
          <p:cNvSpPr txBox="1">
            <a:spLocks noChangeArrowheads="1"/>
          </p:cNvSpPr>
          <p:nvPr/>
        </p:nvSpPr>
        <p:spPr bwMode="auto">
          <a:xfrm>
            <a:off x="519290" y="1809572"/>
            <a:ext cx="10408356"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rgbClr val="032553"/>
              </a:buClr>
              <a:buChar char="•"/>
              <a:defRPr sz="2600">
                <a:solidFill>
                  <a:srgbClr val="4D3A3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rgbClr val="4D3A3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rgbClr val="4D3A3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9pPr>
          </a:lstStyle>
          <a:p>
            <a:pPr marL="342900" indent="-342900">
              <a:spcBef>
                <a:spcPct val="0"/>
              </a:spcBef>
              <a:spcAft>
                <a:spcPts val="600"/>
              </a:spcAft>
              <a:buClrTx/>
            </a:pPr>
            <a:r>
              <a:rPr lang="en-GB" altLang="en-US" sz="2400" dirty="0">
                <a:solidFill>
                  <a:schemeClr val="tx1"/>
                </a:solidFill>
              </a:rPr>
              <a:t>Must be out of the student’s control – the student could not have prevented them</a:t>
            </a:r>
          </a:p>
          <a:p>
            <a:pPr>
              <a:spcBef>
                <a:spcPct val="0"/>
              </a:spcBef>
              <a:spcAft>
                <a:spcPts val="600"/>
              </a:spcAft>
              <a:buClrTx/>
              <a:buNone/>
            </a:pPr>
            <a:endParaRPr lang="en-GB" altLang="en-US" sz="2400" dirty="0">
              <a:solidFill>
                <a:schemeClr val="tx1"/>
              </a:solidFill>
            </a:endParaRPr>
          </a:p>
          <a:p>
            <a:pPr marL="342900" indent="-342900">
              <a:spcBef>
                <a:spcPct val="0"/>
              </a:spcBef>
              <a:spcAft>
                <a:spcPts val="600"/>
              </a:spcAft>
              <a:buClrTx/>
            </a:pPr>
            <a:r>
              <a:rPr lang="en-GB" altLang="en-US" sz="2400" dirty="0">
                <a:solidFill>
                  <a:schemeClr val="tx1"/>
                </a:solidFill>
              </a:rPr>
              <a:t>They must have had an impact – they must have had a demonstrably negative impact on the student’s ability to study or to take an assessment</a:t>
            </a:r>
          </a:p>
          <a:p>
            <a:pPr>
              <a:spcBef>
                <a:spcPct val="0"/>
              </a:spcBef>
              <a:spcAft>
                <a:spcPts val="600"/>
              </a:spcAft>
              <a:buClrTx/>
              <a:buNone/>
            </a:pPr>
            <a:endParaRPr lang="en-GB" altLang="en-US" sz="2400" dirty="0">
              <a:solidFill>
                <a:schemeClr val="tx1"/>
              </a:solidFill>
            </a:endParaRPr>
          </a:p>
          <a:p>
            <a:pPr marL="342900" indent="-342900">
              <a:spcBef>
                <a:spcPct val="0"/>
              </a:spcBef>
              <a:spcAft>
                <a:spcPts val="600"/>
              </a:spcAft>
              <a:buClrTx/>
            </a:pPr>
            <a:r>
              <a:rPr lang="en-GB" altLang="en-US" sz="2400" dirty="0">
                <a:solidFill>
                  <a:schemeClr val="tx1"/>
                </a:solidFill>
              </a:rPr>
              <a:t>The timing of the circumstances must be relevant to the claimed impact</a:t>
            </a:r>
          </a:p>
        </p:txBody>
      </p:sp>
    </p:spTree>
    <p:extLst>
      <p:ext uri="{BB962C8B-B14F-4D97-AF65-F5344CB8AC3E}">
        <p14:creationId xmlns:p14="http://schemas.microsoft.com/office/powerpoint/2010/main" val="386165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Outcomes from accepted ECs claims </a:t>
            </a:r>
          </a:p>
        </p:txBody>
      </p:sp>
      <p:sp>
        <p:nvSpPr>
          <p:cNvPr id="3" name="TextBox 1"/>
          <p:cNvSpPr txBox="1">
            <a:spLocks noChangeArrowheads="1"/>
          </p:cNvSpPr>
          <p:nvPr/>
        </p:nvSpPr>
        <p:spPr bwMode="auto">
          <a:xfrm>
            <a:off x="598488" y="1358900"/>
            <a:ext cx="10148534" cy="4929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32553"/>
              </a:buClr>
              <a:buChar char="•"/>
              <a:defRPr sz="2600">
                <a:solidFill>
                  <a:srgbClr val="4D3A3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rgbClr val="4D3A3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rgbClr val="4D3A3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9pPr>
          </a:lstStyle>
          <a:p>
            <a:pPr marL="457200" indent="-457200" eaLnBrk="0" fontAlgn="base" hangingPunct="0">
              <a:spcBef>
                <a:spcPct val="0"/>
              </a:spcBef>
              <a:spcAft>
                <a:spcPts val="600"/>
              </a:spcAft>
              <a:buClrTx/>
              <a:defRPr/>
            </a:pPr>
            <a:r>
              <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Waive late submission penalties</a:t>
            </a:r>
          </a:p>
          <a:p>
            <a:pPr marL="457200" indent="-457200" eaLnBrk="0" fontAlgn="base" hangingPunct="0">
              <a:spcBef>
                <a:spcPct val="0"/>
              </a:spcBef>
              <a:spcAft>
                <a:spcPts val="600"/>
              </a:spcAft>
              <a:buClrTx/>
              <a:defRPr/>
            </a:pPr>
            <a:r>
              <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Allow a ‘first sit’ of an assessment</a:t>
            </a:r>
          </a:p>
          <a:p>
            <a:pPr marL="457200" indent="-457200" eaLnBrk="0" fontAlgn="base" hangingPunct="0">
              <a:spcBef>
                <a:spcPct val="0"/>
              </a:spcBef>
              <a:spcAft>
                <a:spcPts val="600"/>
              </a:spcAft>
              <a:buClrTx/>
              <a:defRPr/>
            </a:pPr>
            <a:r>
              <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Allow repeat registration</a:t>
            </a:r>
          </a:p>
          <a:p>
            <a:pPr marL="457200" indent="-457200" eaLnBrk="0" fontAlgn="base" hangingPunct="0">
              <a:spcBef>
                <a:spcPct val="0"/>
              </a:spcBef>
              <a:spcAft>
                <a:spcPts val="600"/>
              </a:spcAft>
              <a:buClrTx/>
              <a:defRPr/>
            </a:pPr>
            <a:r>
              <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Grant an extension to a coursework submission date</a:t>
            </a:r>
          </a:p>
          <a:p>
            <a:pPr marL="457200" indent="-457200" eaLnBrk="0" fontAlgn="base" hangingPunct="0">
              <a:spcBef>
                <a:spcPct val="0"/>
              </a:spcBef>
              <a:spcAft>
                <a:spcPts val="600"/>
              </a:spcAft>
              <a:buClrTx/>
              <a:defRPr/>
            </a:pPr>
            <a:r>
              <a:rPr lang="en-GB" altLang="en-US" sz="3200" kern="0" baseline="-25000" dirty="0">
                <a:solidFill>
                  <a:srgbClr val="000000"/>
                </a:solidFill>
              </a:rPr>
              <a:t>Recommend a different form of re-assessment</a:t>
            </a:r>
            <a:endPar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endParaRPr>
          </a:p>
          <a:p>
            <a:pPr marL="457200" indent="-457200" eaLnBrk="0" fontAlgn="base" hangingPunct="0">
              <a:spcBef>
                <a:spcPct val="0"/>
              </a:spcBef>
              <a:spcAft>
                <a:spcPts val="600"/>
              </a:spcAft>
              <a:buClrTx/>
              <a:defRPr/>
            </a:pPr>
            <a:r>
              <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Where the student has completed at least 50% of the required assessment for the module, the marks obtained may be scaled to create a module mark so long as the learning outcomes have been appropriately assessed</a:t>
            </a:r>
          </a:p>
          <a:p>
            <a:pPr marL="457200" indent="-457200" eaLnBrk="0" fontAlgn="base" hangingPunct="0">
              <a:spcBef>
                <a:spcPct val="0"/>
              </a:spcBef>
              <a:spcAft>
                <a:spcPts val="600"/>
              </a:spcAft>
              <a:buClrTx/>
              <a:defRPr/>
            </a:pPr>
            <a:r>
              <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Manage through the attendance policy</a:t>
            </a:r>
          </a:p>
          <a:p>
            <a:pPr marL="457200" indent="-457200" eaLnBrk="0" fontAlgn="base" hangingPunct="0">
              <a:spcBef>
                <a:spcPct val="0"/>
              </a:spcBef>
              <a:spcAft>
                <a:spcPts val="600"/>
              </a:spcAft>
              <a:buClrTx/>
              <a:defRPr/>
            </a:pPr>
            <a:r>
              <a:rPr lang="en-GB" altLang="en-US" sz="3200" kern="0" baseline="-25000" dirty="0">
                <a:solidFill>
                  <a:srgbClr val="000000"/>
                </a:solidFill>
              </a:rPr>
              <a:t>Consideration at exam board</a:t>
            </a:r>
            <a:endPar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endParaRPr>
          </a:p>
          <a:p>
            <a:pPr eaLnBrk="0" fontAlgn="base" hangingPunct="0">
              <a:spcBef>
                <a:spcPct val="0"/>
              </a:spcBef>
              <a:spcAft>
                <a:spcPts val="600"/>
              </a:spcAft>
              <a:buClrTx/>
              <a:buNone/>
              <a:defRPr/>
            </a:pPr>
            <a:endPar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GB" altLang="en-US" sz="36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1484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Context</a:t>
            </a:r>
          </a:p>
        </p:txBody>
      </p:sp>
      <p:sp>
        <p:nvSpPr>
          <p:cNvPr id="6" name="Rectangle 2"/>
          <p:cNvSpPr txBox="1">
            <a:spLocks noChangeArrowheads="1"/>
          </p:cNvSpPr>
          <p:nvPr/>
        </p:nvSpPr>
        <p:spPr bwMode="auto">
          <a:xfrm>
            <a:off x="381000" y="1238250"/>
            <a:ext cx="7772400"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a:solidFill>
                  <a:srgbClr val="003366"/>
                </a:solidFill>
                <a:latin typeface="+mj-lt"/>
                <a:ea typeface="ＭＳ Ｐゴシック" pitchFamily="-8" charset="-128"/>
                <a:cs typeface="ＭＳ Ｐゴシック" pitchFamily="-8" charset="-128"/>
              </a:defRPr>
            </a:lvl1pPr>
            <a:lvl2pPr algn="l" rtl="0" eaLnBrk="0" fontAlgn="base" hangingPunct="0">
              <a:spcBef>
                <a:spcPct val="0"/>
              </a:spcBef>
              <a:spcAft>
                <a:spcPct val="0"/>
              </a:spcAft>
              <a:defRPr sz="3200">
                <a:solidFill>
                  <a:srgbClr val="003366"/>
                </a:solidFill>
                <a:latin typeface="Arial" pitchFamily="-8" charset="0"/>
                <a:ea typeface="ＭＳ Ｐゴシック" pitchFamily="-8" charset="-128"/>
                <a:cs typeface="ＭＳ Ｐゴシック" pitchFamily="-8" charset="-128"/>
              </a:defRPr>
            </a:lvl2pPr>
            <a:lvl3pPr algn="l" rtl="0" eaLnBrk="0" fontAlgn="base" hangingPunct="0">
              <a:spcBef>
                <a:spcPct val="0"/>
              </a:spcBef>
              <a:spcAft>
                <a:spcPct val="0"/>
              </a:spcAft>
              <a:defRPr sz="3200">
                <a:solidFill>
                  <a:srgbClr val="003366"/>
                </a:solidFill>
                <a:latin typeface="Arial" pitchFamily="-8" charset="0"/>
                <a:ea typeface="ＭＳ Ｐゴシック" pitchFamily="-8" charset="-128"/>
                <a:cs typeface="ＭＳ Ｐゴシック" pitchFamily="-8" charset="-128"/>
              </a:defRPr>
            </a:lvl3pPr>
            <a:lvl4pPr algn="l" rtl="0" eaLnBrk="0" fontAlgn="base" hangingPunct="0">
              <a:spcBef>
                <a:spcPct val="0"/>
              </a:spcBef>
              <a:spcAft>
                <a:spcPct val="0"/>
              </a:spcAft>
              <a:defRPr sz="3200">
                <a:solidFill>
                  <a:srgbClr val="003366"/>
                </a:solidFill>
                <a:latin typeface="Arial" pitchFamily="-8" charset="0"/>
                <a:ea typeface="ＭＳ Ｐゴシック" pitchFamily="-8" charset="-128"/>
                <a:cs typeface="ＭＳ Ｐゴシック" pitchFamily="-8" charset="-128"/>
              </a:defRPr>
            </a:lvl4pPr>
            <a:lvl5pPr algn="l" rtl="0" eaLnBrk="0" fontAlgn="base" hangingPunct="0">
              <a:spcBef>
                <a:spcPct val="0"/>
              </a:spcBef>
              <a:spcAft>
                <a:spcPct val="0"/>
              </a:spcAft>
              <a:defRPr sz="3200">
                <a:solidFill>
                  <a:srgbClr val="003366"/>
                </a:solidFill>
                <a:latin typeface="Arial" pitchFamily="-8" charset="0"/>
                <a:ea typeface="ＭＳ Ｐゴシック" pitchFamily="-8" charset="-128"/>
                <a:cs typeface="ＭＳ Ｐゴシック" pitchFamily="-8" charset="-128"/>
              </a:defRPr>
            </a:lvl5pPr>
            <a:lvl6pPr marL="457200" algn="l" rtl="0" fontAlgn="base">
              <a:spcBef>
                <a:spcPct val="0"/>
              </a:spcBef>
              <a:spcAft>
                <a:spcPct val="0"/>
              </a:spcAft>
              <a:defRPr sz="3200">
                <a:solidFill>
                  <a:srgbClr val="003366"/>
                </a:solidFill>
                <a:latin typeface="Arial" pitchFamily="-8" charset="0"/>
              </a:defRPr>
            </a:lvl6pPr>
            <a:lvl7pPr marL="914400" algn="l" rtl="0" fontAlgn="base">
              <a:spcBef>
                <a:spcPct val="0"/>
              </a:spcBef>
              <a:spcAft>
                <a:spcPct val="0"/>
              </a:spcAft>
              <a:defRPr sz="3200">
                <a:solidFill>
                  <a:srgbClr val="003366"/>
                </a:solidFill>
                <a:latin typeface="Arial" pitchFamily="-8" charset="0"/>
              </a:defRPr>
            </a:lvl7pPr>
            <a:lvl8pPr marL="1371600" algn="l" rtl="0" fontAlgn="base">
              <a:spcBef>
                <a:spcPct val="0"/>
              </a:spcBef>
              <a:spcAft>
                <a:spcPct val="0"/>
              </a:spcAft>
              <a:defRPr sz="3200">
                <a:solidFill>
                  <a:srgbClr val="003366"/>
                </a:solidFill>
                <a:latin typeface="Arial" pitchFamily="-8" charset="0"/>
              </a:defRPr>
            </a:lvl8pPr>
            <a:lvl9pPr marL="1828800" algn="l" rtl="0" fontAlgn="base">
              <a:spcBef>
                <a:spcPct val="0"/>
              </a:spcBef>
              <a:spcAft>
                <a:spcPct val="0"/>
              </a:spcAft>
              <a:defRPr sz="3200">
                <a:solidFill>
                  <a:srgbClr val="003366"/>
                </a:solidFill>
                <a:latin typeface="Arial" pitchFamily="-8" charset="0"/>
              </a:defRPr>
            </a:lvl9pPr>
          </a:lstStyle>
          <a:p>
            <a:pPr eaLnBrk="1" hangingPunct="1">
              <a:spcAft>
                <a:spcPts val="600"/>
              </a:spcAft>
            </a:pPr>
            <a:endParaRPr lang="en-US" altLang="en-US" sz="4800" kern="0" dirty="0">
              <a:ea typeface="ＭＳ Ｐゴシック" panose="020B0600070205080204" pitchFamily="34" charset="-128"/>
            </a:endParaRPr>
          </a:p>
        </p:txBody>
      </p:sp>
      <p:sp>
        <p:nvSpPr>
          <p:cNvPr id="7" name="Rectangle 3"/>
          <p:cNvSpPr txBox="1">
            <a:spLocks noChangeArrowheads="1"/>
          </p:cNvSpPr>
          <p:nvPr/>
        </p:nvSpPr>
        <p:spPr>
          <a:xfrm>
            <a:off x="354012" y="1238250"/>
            <a:ext cx="10618788" cy="37274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endParaRPr lang="en-US" altLang="en-US" dirty="0">
              <a:ea typeface="ＭＳ Ｐゴシック" panose="020B0600070205080204" pitchFamily="34" charset="-128"/>
            </a:endParaRPr>
          </a:p>
          <a:p>
            <a:pPr marL="0" indent="0">
              <a:buNone/>
            </a:pPr>
            <a:r>
              <a:rPr lang="en-US" altLang="en-US" sz="3200" dirty="0">
                <a:latin typeface="+mj-lt"/>
                <a:ea typeface="ＭＳ Ｐゴシック" panose="020B0600070205080204" pitchFamily="34" charset="-128"/>
              </a:rPr>
              <a:t>The Quality Manual </a:t>
            </a:r>
          </a:p>
          <a:p>
            <a:pPr marL="0" indent="0">
              <a:buNone/>
            </a:pPr>
            <a:endParaRPr lang="en-US" altLang="en-US" dirty="0">
              <a:latin typeface="+mj-lt"/>
              <a:ea typeface="ＭＳ Ｐゴシック" panose="020B0600070205080204" pitchFamily="34" charset="-128"/>
            </a:endParaRPr>
          </a:p>
          <a:p>
            <a:pPr>
              <a:buFontTx/>
              <a:buNone/>
            </a:pPr>
            <a:r>
              <a:rPr lang="en-US" altLang="en-US" dirty="0">
                <a:latin typeface="+mj-lt"/>
                <a:ea typeface="ＭＳ Ｐゴシック" panose="020B0600070205080204" pitchFamily="34" charset="-128"/>
                <a:hlinkClick r:id="rId2"/>
              </a:rPr>
              <a:t>https://www.nottingham.ac.uk/qualitymanual/quality-manual.aspx</a:t>
            </a:r>
            <a:endParaRPr lang="en-US" altLang="en-US" dirty="0">
              <a:latin typeface="+mj-lt"/>
              <a:ea typeface="ＭＳ Ｐゴシック" panose="020B0600070205080204" pitchFamily="34" charset="-128"/>
            </a:endParaRPr>
          </a:p>
          <a:p>
            <a:pPr>
              <a:buFontTx/>
              <a:buNone/>
            </a:pPr>
            <a:endParaRPr lang="en-US" altLang="en-US" dirty="0">
              <a:latin typeface="+mj-lt"/>
              <a:ea typeface="ＭＳ Ｐゴシック" panose="020B0600070205080204" pitchFamily="34" charset="-128"/>
            </a:endParaRPr>
          </a:p>
          <a:p>
            <a:pPr>
              <a:buFontTx/>
              <a:buNone/>
            </a:pPr>
            <a:endParaRPr lang="en-US" altLang="en-US" sz="2000" dirty="0">
              <a:latin typeface="+mj-lt"/>
              <a:ea typeface="ＭＳ Ｐゴシック" panose="020B0600070205080204" pitchFamily="34" charset="-128"/>
            </a:endParaRPr>
          </a:p>
          <a:p>
            <a:pPr>
              <a:buFontTx/>
              <a:buNone/>
            </a:pPr>
            <a:endParaRPr lang="en-US" altLang="en-US" sz="2000" dirty="0">
              <a:ea typeface="ＭＳ Ｐゴシック" panose="020B0600070205080204" pitchFamily="34" charset="-128"/>
            </a:endParaRPr>
          </a:p>
        </p:txBody>
      </p:sp>
    </p:spTree>
    <p:extLst>
      <p:ext uri="{BB962C8B-B14F-4D97-AF65-F5344CB8AC3E}">
        <p14:creationId xmlns:p14="http://schemas.microsoft.com/office/powerpoint/2010/main" val="322092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Marks</a:t>
            </a:r>
          </a:p>
        </p:txBody>
      </p:sp>
      <p:sp>
        <p:nvSpPr>
          <p:cNvPr id="3" name="TextBox 2"/>
          <p:cNvSpPr txBox="1">
            <a:spLocks noChangeArrowheads="1"/>
          </p:cNvSpPr>
          <p:nvPr/>
        </p:nvSpPr>
        <p:spPr bwMode="auto">
          <a:xfrm>
            <a:off x="717550" y="1384300"/>
            <a:ext cx="10187517" cy="239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32553"/>
              </a:buClr>
              <a:buChar char="•"/>
              <a:defRPr sz="2600">
                <a:solidFill>
                  <a:srgbClr val="4D3A3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rgbClr val="4D3A3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rgbClr val="4D3A3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Marks are not altered as the result of an individual EC </a:t>
            </a:r>
          </a:p>
          <a:p>
            <a:pPr marL="0" marR="0" lvl="0" indent="0" defTabSz="914400" eaLnBrk="0" fontAlgn="base" latinLnBrk="0" hangingPunct="0">
              <a:lnSpc>
                <a:spcPct val="100000"/>
              </a:lnSpc>
              <a:spcBef>
                <a:spcPct val="0"/>
              </a:spcBef>
              <a:spcAft>
                <a:spcPct val="0"/>
              </a:spcAft>
              <a:buClrTx/>
              <a:buSzTx/>
              <a:buFontTx/>
              <a:buNone/>
              <a:tabLst/>
              <a:defRPr/>
            </a:pPr>
            <a:endPar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Where there has been disruption in the assessment process (</a:t>
            </a:r>
            <a:r>
              <a:rPr kumimoji="0" lang="en-GB" altLang="en-US" sz="3200" b="0" i="0" u="none" strike="noStrike" kern="0" cap="none" spc="0" normalizeH="0" baseline="-25000" noProof="0" dirty="0" err="1">
                <a:ln>
                  <a:noFill/>
                </a:ln>
                <a:solidFill>
                  <a:srgbClr val="000000"/>
                </a:solidFill>
                <a:effectLst/>
                <a:uLnTx/>
                <a:uFillTx/>
                <a:latin typeface="Arial" panose="020B0604020202020204" pitchFamily="34" charset="0"/>
                <a:ea typeface="ＭＳ Ｐゴシック" panose="020B0600070205080204" pitchFamily="34" charset="-128"/>
              </a:rPr>
              <a:t>eg</a:t>
            </a:r>
            <a:r>
              <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 a problem with an examination), appropriate adjustments may be made to the outcomes for the affected cohort, including potentially to marks, by following the University’s marks adjustment process.</a:t>
            </a:r>
          </a:p>
          <a:p>
            <a:pPr marL="0" marR="0" lvl="0" indent="0" defTabSz="914400" eaLnBrk="0" fontAlgn="base" latinLnBrk="0" hangingPunct="0">
              <a:lnSpc>
                <a:spcPct val="100000"/>
              </a:lnSpc>
              <a:spcBef>
                <a:spcPct val="0"/>
              </a:spcBef>
              <a:spcAft>
                <a:spcPct val="0"/>
              </a:spcAft>
              <a:buClrTx/>
              <a:buSzTx/>
              <a:buFontTx/>
              <a:buNone/>
              <a:tabLst/>
              <a:defRPr/>
            </a:pPr>
            <a:endPar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65245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EC review </a:t>
            </a:r>
          </a:p>
        </p:txBody>
      </p:sp>
      <p:sp>
        <p:nvSpPr>
          <p:cNvPr id="3" name="TextBox 1"/>
          <p:cNvSpPr txBox="1">
            <a:spLocks noChangeArrowheads="1"/>
          </p:cNvSpPr>
          <p:nvPr/>
        </p:nvSpPr>
        <p:spPr bwMode="auto">
          <a:xfrm>
            <a:off x="598488" y="1358900"/>
            <a:ext cx="10690401"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32553"/>
              </a:buClr>
              <a:buChar char="•"/>
              <a:defRPr sz="2600">
                <a:solidFill>
                  <a:srgbClr val="4D3A3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rgbClr val="4D3A3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rgbClr val="4D3A3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GB" altLang="en-US" sz="2400" dirty="0">
                <a:solidFill>
                  <a:schemeClr val="tx1"/>
                </a:solidFill>
              </a:rPr>
              <a:t>A student who is dissatisfied with an EC outcome should discuss with their School in the first instance and can then ask for a</a:t>
            </a:r>
            <a:r>
              <a:rPr lang="en-GB" altLang="en-US" sz="2400" baseline="0" dirty="0">
                <a:solidFill>
                  <a:schemeClr val="tx1"/>
                </a:solidFill>
              </a:rPr>
              <a:t> </a:t>
            </a:r>
            <a:r>
              <a:rPr lang="en-GB" altLang="en-US" sz="2400" dirty="0">
                <a:solidFill>
                  <a:schemeClr val="tx1"/>
                </a:solidFill>
              </a:rPr>
              <a:t>review</a:t>
            </a:r>
          </a:p>
          <a:p>
            <a:pPr>
              <a:spcBef>
                <a:spcPct val="0"/>
              </a:spcBef>
              <a:buClrTx/>
              <a:buFontTx/>
              <a:buNone/>
            </a:pPr>
            <a:endParaRPr lang="en-GB" altLang="en-US" sz="2400" dirty="0">
              <a:solidFill>
                <a:schemeClr val="tx1"/>
              </a:solidFill>
            </a:endParaRPr>
          </a:p>
          <a:p>
            <a:pPr>
              <a:spcBef>
                <a:spcPct val="0"/>
              </a:spcBef>
              <a:buClrTx/>
              <a:buFontTx/>
              <a:buNone/>
            </a:pPr>
            <a:r>
              <a:rPr lang="en-GB" altLang="en-US" sz="2400" dirty="0">
                <a:solidFill>
                  <a:schemeClr val="tx1"/>
                </a:solidFill>
              </a:rPr>
              <a:t>Managed centrally through the Appeals process</a:t>
            </a:r>
          </a:p>
          <a:p>
            <a:pPr>
              <a:spcBef>
                <a:spcPct val="0"/>
              </a:spcBef>
              <a:buClrTx/>
              <a:buFontTx/>
              <a:buNone/>
            </a:pPr>
            <a:endParaRPr lang="en-GB" altLang="en-US" sz="2400" dirty="0">
              <a:solidFill>
                <a:schemeClr val="tx1"/>
              </a:solidFill>
            </a:endParaRPr>
          </a:p>
          <a:p>
            <a:pPr>
              <a:spcBef>
                <a:spcPct val="0"/>
              </a:spcBef>
              <a:buClrTx/>
              <a:buFontTx/>
              <a:buNone/>
            </a:pPr>
            <a:r>
              <a:rPr lang="en-GB" altLang="en-US" sz="2400" dirty="0">
                <a:solidFill>
                  <a:schemeClr val="tx1"/>
                </a:solidFill>
              </a:rPr>
              <a:t>At end of internal procedures student is issued with Completion of Procedures Letter and may complain to the Office of the Independent Adjudicator</a:t>
            </a:r>
          </a:p>
          <a:p>
            <a:pPr>
              <a:spcBef>
                <a:spcPct val="0"/>
              </a:spcBef>
              <a:buClrTx/>
              <a:buFontTx/>
              <a:buNone/>
            </a:pPr>
            <a:endParaRPr lang="en-GB" altLang="en-US" sz="3600" dirty="0">
              <a:solidFill>
                <a:schemeClr val="tx1"/>
              </a:solidFill>
            </a:endParaRPr>
          </a:p>
        </p:txBody>
      </p:sp>
    </p:spTree>
    <p:extLst>
      <p:ext uri="{BB962C8B-B14F-4D97-AF65-F5344CB8AC3E}">
        <p14:creationId xmlns:p14="http://schemas.microsoft.com/office/powerpoint/2010/main" val="47739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Reassessments (1)</a:t>
            </a:r>
          </a:p>
        </p:txBody>
      </p:sp>
      <p:sp>
        <p:nvSpPr>
          <p:cNvPr id="3" name="TextBox 1"/>
          <p:cNvSpPr txBox="1">
            <a:spLocks noChangeArrowheads="1"/>
          </p:cNvSpPr>
          <p:nvPr/>
        </p:nvSpPr>
        <p:spPr bwMode="auto">
          <a:xfrm>
            <a:off x="785813" y="1555750"/>
            <a:ext cx="10356320" cy="339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32553"/>
              </a:buClr>
              <a:buChar char="•"/>
              <a:defRPr sz="2600">
                <a:solidFill>
                  <a:srgbClr val="4D3A3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rgbClr val="4D3A3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rgbClr val="4D3A3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9pPr>
          </a:lstStyle>
          <a:p>
            <a:pPr marL="0" marR="0" lvl="0" indent="0" defTabSz="914400" eaLnBrk="0" fontAlgn="base" latinLnBrk="0" hangingPunct="0">
              <a:lnSpc>
                <a:spcPct val="100000"/>
              </a:lnSpc>
              <a:spcBef>
                <a:spcPct val="0"/>
              </a:spcBef>
              <a:spcAft>
                <a:spcPts val="1200"/>
              </a:spcAft>
              <a:buClrTx/>
              <a:buSzTx/>
              <a:buFontTx/>
              <a:buNone/>
              <a:tabLst/>
              <a:defRPr/>
            </a:pPr>
            <a:r>
              <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Students other than in the final year of a UG programme who fail at the first attempt have the right to one reassessment – in some circumstances they may be allowed a second reassessment</a:t>
            </a:r>
          </a:p>
          <a:p>
            <a:pPr marL="0" marR="0" lvl="0" indent="0" defTabSz="914400" eaLnBrk="0" fontAlgn="base" latinLnBrk="0" hangingPunct="0">
              <a:lnSpc>
                <a:spcPct val="100000"/>
              </a:lnSpc>
              <a:spcBef>
                <a:spcPct val="0"/>
              </a:spcBef>
              <a:spcAft>
                <a:spcPts val="1200"/>
              </a:spcAft>
              <a:buClrTx/>
              <a:buSzTx/>
              <a:buFontTx/>
              <a:buNone/>
              <a:tabLst/>
              <a:defRPr/>
            </a:pPr>
            <a:r>
              <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Final year UGs who fail a non-</a:t>
            </a:r>
            <a:r>
              <a:rPr kumimoji="0" lang="en-GB" altLang="en-US" sz="3200" b="0" i="0" u="none" strike="noStrike" kern="0" cap="none" spc="0" normalizeH="0" baseline="-25000" noProof="0" dirty="0" err="1">
                <a:ln>
                  <a:noFill/>
                </a:ln>
                <a:solidFill>
                  <a:srgbClr val="000000"/>
                </a:solidFill>
                <a:effectLst/>
                <a:uLnTx/>
                <a:uFillTx/>
                <a:latin typeface="Arial" panose="020B0604020202020204" pitchFamily="34" charset="0"/>
                <a:ea typeface="ＭＳ Ｐゴシック" panose="020B0600070205080204" pitchFamily="34" charset="-128"/>
              </a:rPr>
              <a:t>compensatable</a:t>
            </a:r>
            <a:r>
              <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 module but otherwise satisfy requirements for the award of a degree have the right to a reassessment in the failed module in order to gain the credits</a:t>
            </a: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In other circumstances final year UG students who fail are only allowed to resit for a Pass degree or an Ordinary degree</a:t>
            </a:r>
          </a:p>
          <a:p>
            <a:pPr marL="0" marR="0" lvl="0" indent="0" defTabSz="914400" eaLnBrk="0" fontAlgn="base" latinLnBrk="0" hangingPunct="0">
              <a:lnSpc>
                <a:spcPct val="100000"/>
              </a:lnSpc>
              <a:spcBef>
                <a:spcPct val="0"/>
              </a:spcBef>
              <a:spcAft>
                <a:spcPct val="0"/>
              </a:spcAft>
              <a:buClrTx/>
              <a:buSzTx/>
              <a:buFontTx/>
              <a:buNone/>
              <a:tabLst/>
              <a:defRPr/>
            </a:pPr>
            <a:endParaRPr kumimoji="0" lang="en-GB" altLang="en-US" sz="36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1233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Reassessments (2)</a:t>
            </a:r>
          </a:p>
        </p:txBody>
      </p:sp>
      <p:sp>
        <p:nvSpPr>
          <p:cNvPr id="3" name="TextBox 1"/>
          <p:cNvSpPr txBox="1">
            <a:spLocks noChangeArrowheads="1"/>
          </p:cNvSpPr>
          <p:nvPr/>
        </p:nvSpPr>
        <p:spPr bwMode="auto">
          <a:xfrm>
            <a:off x="623888" y="1452563"/>
            <a:ext cx="10394068" cy="419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32553"/>
              </a:buClr>
              <a:buChar char="•"/>
              <a:defRPr sz="2600">
                <a:solidFill>
                  <a:srgbClr val="4D3A3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rgbClr val="4D3A3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rgbClr val="4D3A3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Normally taken during summer but School may allow or require a student to take them during the following session</a:t>
            </a:r>
          </a:p>
          <a:p>
            <a:pPr marL="0" marR="0" lvl="0" indent="0" defTabSz="914400" eaLnBrk="0" fontAlgn="base" latinLnBrk="0" hangingPunct="0">
              <a:lnSpc>
                <a:spcPct val="100000"/>
              </a:lnSpc>
              <a:spcBef>
                <a:spcPct val="0"/>
              </a:spcBef>
              <a:spcAft>
                <a:spcPct val="0"/>
              </a:spcAft>
              <a:buClrTx/>
              <a:buSzTx/>
              <a:buFontTx/>
              <a:buNone/>
              <a:tabLst/>
              <a:defRPr/>
            </a:pPr>
            <a:endPar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A student</a:t>
            </a:r>
            <a:r>
              <a:rPr kumimoji="0" lang="en-GB" altLang="en-US" sz="3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rPr>
              <a:t> </a:t>
            </a:r>
            <a:r>
              <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may request</a:t>
            </a:r>
            <a:r>
              <a:rPr kumimoji="0" lang="en-GB" altLang="en-US" sz="3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rPr>
              <a:t> </a:t>
            </a:r>
            <a:r>
              <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reassessments to be taken in attendance</a:t>
            </a:r>
          </a:p>
          <a:p>
            <a:pPr marL="0" marR="0" lvl="0" indent="0" defTabSz="914400" eaLnBrk="0" fontAlgn="base" latinLnBrk="0" hangingPunct="0">
              <a:lnSpc>
                <a:spcPct val="100000"/>
              </a:lnSpc>
              <a:spcBef>
                <a:spcPct val="0"/>
              </a:spcBef>
              <a:spcAft>
                <a:spcPct val="0"/>
              </a:spcAft>
              <a:buClrTx/>
              <a:buSzTx/>
              <a:buFontTx/>
              <a:buNone/>
              <a:tabLst/>
              <a:defRPr/>
            </a:pPr>
            <a:endPar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Failure in some modules may require a student to be reassessed in attendance</a:t>
            </a:r>
          </a:p>
          <a:p>
            <a:pPr marL="0" marR="0" lvl="0" indent="0" defTabSz="914400" eaLnBrk="0" fontAlgn="base" latinLnBrk="0" hangingPunct="0">
              <a:lnSpc>
                <a:spcPct val="100000"/>
              </a:lnSpc>
              <a:spcBef>
                <a:spcPct val="0"/>
              </a:spcBef>
              <a:spcAft>
                <a:spcPct val="0"/>
              </a:spcAft>
              <a:buClrTx/>
              <a:buSzTx/>
              <a:buFontTx/>
              <a:buNone/>
              <a:tabLst/>
              <a:defRPr/>
            </a:pPr>
            <a:endPar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Reassessment marks do not contribute to most UG award calculations but do contribute to PGT calculations of weighted average but not for the purposes of award of Merit or Distinction</a:t>
            </a:r>
          </a:p>
          <a:p>
            <a:pPr marL="0" marR="0" lvl="0" indent="0" defTabSz="914400" eaLnBrk="0" fontAlgn="base" latinLnBrk="0" hangingPunct="0">
              <a:lnSpc>
                <a:spcPct val="100000"/>
              </a:lnSpc>
              <a:spcBef>
                <a:spcPct val="0"/>
              </a:spcBef>
              <a:spcAft>
                <a:spcPct val="0"/>
              </a:spcAft>
              <a:buClrTx/>
              <a:buSzTx/>
              <a:buFontTx/>
              <a:buNone/>
              <a:tabLst/>
              <a:defRPr/>
            </a:pPr>
            <a:endPar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6257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Degree Classification </a:t>
            </a:r>
          </a:p>
        </p:txBody>
      </p:sp>
      <p:sp>
        <p:nvSpPr>
          <p:cNvPr id="3" name="TextBox 1"/>
          <p:cNvSpPr txBox="1">
            <a:spLocks noChangeArrowheads="1"/>
          </p:cNvSpPr>
          <p:nvPr/>
        </p:nvSpPr>
        <p:spPr bwMode="auto">
          <a:xfrm>
            <a:off x="615950" y="1392238"/>
            <a:ext cx="1061649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32553"/>
              </a:buClr>
              <a:buChar char="•"/>
              <a:defRPr sz="2600">
                <a:solidFill>
                  <a:srgbClr val="4D3A3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rgbClr val="4D3A3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rgbClr val="4D3A3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GB" altLang="en-US" sz="2400" dirty="0">
                <a:solidFill>
                  <a:schemeClr val="tx1"/>
                </a:solidFill>
                <a:hlinkClick r:id="rId2"/>
              </a:rPr>
              <a:t>https://www.nottingham.ac.uk/qualitymanual/assessment-awards-and-deg-classification/deg-classification.aspx</a:t>
            </a:r>
            <a:endParaRPr lang="en-GB" altLang="en-US" sz="2400" dirty="0">
              <a:solidFill>
                <a:schemeClr val="tx1"/>
              </a:solidFill>
            </a:endParaRPr>
          </a:p>
          <a:p>
            <a:pPr>
              <a:spcBef>
                <a:spcPct val="0"/>
              </a:spcBef>
              <a:buClrTx/>
              <a:buFontTx/>
              <a:buNone/>
            </a:pPr>
            <a:endParaRPr lang="en-GB" altLang="en-US" sz="2400" dirty="0">
              <a:solidFill>
                <a:schemeClr val="tx1"/>
              </a:solidFill>
            </a:endParaRPr>
          </a:p>
          <a:p>
            <a:pPr>
              <a:spcBef>
                <a:spcPct val="0"/>
              </a:spcBef>
              <a:buClrTx/>
              <a:buFontTx/>
              <a:buNone/>
            </a:pPr>
            <a:r>
              <a:rPr lang="en-GB" altLang="en-US" sz="2400" dirty="0">
                <a:solidFill>
                  <a:schemeClr val="tx1"/>
                </a:solidFill>
              </a:rPr>
              <a:t>Based on an arithmetic mean model – </a:t>
            </a:r>
            <a:r>
              <a:rPr lang="en-GB" altLang="en-US" sz="2400" dirty="0" err="1">
                <a:solidFill>
                  <a:schemeClr val="tx1"/>
                </a:solidFill>
              </a:rPr>
              <a:t>ie</a:t>
            </a:r>
            <a:r>
              <a:rPr lang="en-GB" altLang="en-US" sz="2400" dirty="0">
                <a:solidFill>
                  <a:schemeClr val="tx1"/>
                </a:solidFill>
              </a:rPr>
              <a:t> final weighted average calculated using stage averages for overall Classification</a:t>
            </a:r>
          </a:p>
          <a:p>
            <a:pPr>
              <a:spcBef>
                <a:spcPct val="0"/>
              </a:spcBef>
              <a:buClrTx/>
              <a:buFontTx/>
              <a:buNone/>
            </a:pPr>
            <a:endParaRPr lang="en-GB" altLang="en-US" sz="2400" dirty="0">
              <a:solidFill>
                <a:schemeClr val="tx1"/>
              </a:solidFill>
            </a:endParaRPr>
          </a:p>
          <a:p>
            <a:pPr>
              <a:spcBef>
                <a:spcPct val="0"/>
              </a:spcBef>
              <a:spcAft>
                <a:spcPts val="600"/>
              </a:spcAft>
              <a:buClrTx/>
              <a:buFontTx/>
              <a:buNone/>
            </a:pPr>
            <a:r>
              <a:rPr lang="en-GB" altLang="en-US" sz="2400" dirty="0">
                <a:solidFill>
                  <a:schemeClr val="tx1"/>
                </a:solidFill>
              </a:rPr>
              <a:t>For Undergraduate degrees, with the exception of Pass degrees and Ordinary degrees, only first sit marks contribute to the final weighted average </a:t>
            </a:r>
          </a:p>
          <a:p>
            <a:pPr>
              <a:spcBef>
                <a:spcPct val="0"/>
              </a:spcBef>
              <a:spcAft>
                <a:spcPts val="600"/>
              </a:spcAft>
              <a:buClrTx/>
              <a:buFontTx/>
              <a:buNone/>
            </a:pPr>
            <a:endParaRPr lang="en-GB" altLang="en-US" dirty="0">
              <a:solidFill>
                <a:schemeClr val="tx1"/>
              </a:solidFill>
            </a:endParaRPr>
          </a:p>
          <a:p>
            <a:pPr>
              <a:spcBef>
                <a:spcPct val="0"/>
              </a:spcBef>
              <a:buClrTx/>
              <a:buFontTx/>
              <a:buNone/>
            </a:pPr>
            <a:endParaRPr lang="en-GB" altLang="en-US" sz="3600" dirty="0">
              <a:solidFill>
                <a:schemeClr val="tx1"/>
              </a:solidFill>
            </a:endParaRPr>
          </a:p>
        </p:txBody>
      </p:sp>
    </p:spTree>
    <p:extLst>
      <p:ext uri="{BB962C8B-B14F-4D97-AF65-F5344CB8AC3E}">
        <p14:creationId xmlns:p14="http://schemas.microsoft.com/office/powerpoint/2010/main" val="293531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Degree Classification </a:t>
            </a:r>
          </a:p>
        </p:txBody>
      </p:sp>
      <p:sp>
        <p:nvSpPr>
          <p:cNvPr id="3" name="TextBox 1"/>
          <p:cNvSpPr txBox="1">
            <a:spLocks noChangeArrowheads="1"/>
          </p:cNvSpPr>
          <p:nvPr/>
        </p:nvSpPr>
        <p:spPr bwMode="auto">
          <a:xfrm>
            <a:off x="593725" y="1325563"/>
            <a:ext cx="10491964"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32553"/>
              </a:buClr>
              <a:buChar char="•"/>
              <a:defRPr sz="2600">
                <a:solidFill>
                  <a:srgbClr val="4D3A3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rgbClr val="4D3A3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rgbClr val="4D3A3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9pPr>
          </a:lstStyle>
          <a:p>
            <a:pPr>
              <a:spcBef>
                <a:spcPct val="0"/>
              </a:spcBef>
              <a:spcAft>
                <a:spcPts val="600"/>
              </a:spcAft>
              <a:buClrTx/>
              <a:buFontTx/>
              <a:buNone/>
            </a:pPr>
            <a:r>
              <a:rPr lang="en-GB" altLang="en-US" sz="2400" dirty="0">
                <a:solidFill>
                  <a:schemeClr val="tx1"/>
                </a:solidFill>
              </a:rPr>
              <a:t>Undergraduate Pass degrees, Ordinary degrees, UG Diplomas and UG Certificates are awarded as Pass, Merit or Distinction with borderlines at  58/59 and 68/69 (pre-September 2020 entry to Qualifying and Part I) and 59 and 69 (post-September 2020 entry to Qualifying and Part I) </a:t>
            </a:r>
            <a:endParaRPr lang="en-GB" altLang="en-US" sz="2400" dirty="0">
              <a:solidFill>
                <a:srgbClr val="FF0000"/>
              </a:solidFill>
            </a:endParaRPr>
          </a:p>
          <a:p>
            <a:pPr>
              <a:spcBef>
                <a:spcPct val="0"/>
              </a:spcBef>
              <a:spcAft>
                <a:spcPts val="600"/>
              </a:spcAft>
              <a:buClrTx/>
              <a:buFontTx/>
              <a:buNone/>
            </a:pPr>
            <a:endParaRPr lang="en-GB" altLang="en-US" sz="2400" dirty="0">
              <a:solidFill>
                <a:schemeClr val="tx1"/>
              </a:solidFill>
            </a:endParaRPr>
          </a:p>
          <a:p>
            <a:pPr>
              <a:spcBef>
                <a:spcPct val="0"/>
              </a:spcBef>
              <a:spcAft>
                <a:spcPts val="600"/>
              </a:spcAft>
              <a:buClrTx/>
              <a:buFontTx/>
              <a:buNone/>
            </a:pPr>
            <a:r>
              <a:rPr lang="en-GB" altLang="en-US" sz="2400" dirty="0">
                <a:solidFill>
                  <a:schemeClr val="tx1"/>
                </a:solidFill>
              </a:rPr>
              <a:t>For Postgraduate degrees reassessment marks contribute to the final weighted average in order to qualify for the award but may not be used for the award of Merit or Distinction</a:t>
            </a:r>
          </a:p>
          <a:p>
            <a:pPr>
              <a:spcBef>
                <a:spcPct val="0"/>
              </a:spcBef>
              <a:spcAft>
                <a:spcPts val="600"/>
              </a:spcAft>
              <a:buClrTx/>
              <a:buFontTx/>
              <a:buNone/>
            </a:pPr>
            <a:endParaRPr lang="en-GB" altLang="en-US" sz="3200" dirty="0">
              <a:solidFill>
                <a:schemeClr val="tx1"/>
              </a:solidFill>
            </a:endParaRPr>
          </a:p>
        </p:txBody>
      </p:sp>
    </p:spTree>
    <p:extLst>
      <p:ext uri="{BB962C8B-B14F-4D97-AF65-F5344CB8AC3E}">
        <p14:creationId xmlns:p14="http://schemas.microsoft.com/office/powerpoint/2010/main" val="121987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Degree Classifications </a:t>
            </a:r>
          </a:p>
        </p:txBody>
      </p:sp>
      <p:sp>
        <p:nvSpPr>
          <p:cNvPr id="3" name="TextBox 1"/>
          <p:cNvSpPr txBox="1">
            <a:spLocks noChangeArrowheads="1"/>
          </p:cNvSpPr>
          <p:nvPr/>
        </p:nvSpPr>
        <p:spPr bwMode="auto">
          <a:xfrm>
            <a:off x="622300" y="1352550"/>
            <a:ext cx="10294056" cy="3652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32553"/>
              </a:buClr>
              <a:buChar char="•"/>
              <a:defRPr sz="2600">
                <a:solidFill>
                  <a:srgbClr val="4D3A3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rgbClr val="4D3A3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rgbClr val="4D3A3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Final weighted averages are used to decide on classification:</a:t>
            </a: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Honours degree:	70+</a:t>
            </a:r>
            <a:r>
              <a:rPr kumimoji="0" lang="en-GB" altLang="en-US" sz="3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rPr>
              <a:t> </a:t>
            </a:r>
            <a:r>
              <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	I	Borderline 69</a:t>
            </a: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			60-69	</a:t>
            </a:r>
            <a:r>
              <a:rPr kumimoji="0" lang="en-GB" altLang="en-US" sz="3200" b="0" i="0" u="none" strike="noStrike" kern="0" cap="none" spc="0" normalizeH="0" baseline="-25000" noProof="0" dirty="0" err="1">
                <a:ln>
                  <a:noFill/>
                </a:ln>
                <a:solidFill>
                  <a:srgbClr val="000000"/>
                </a:solidFill>
                <a:effectLst/>
                <a:uLnTx/>
                <a:uFillTx/>
                <a:latin typeface="Arial" panose="020B0604020202020204" pitchFamily="34" charset="0"/>
                <a:ea typeface="ＭＳ Ｐゴシック" panose="020B0600070205080204" pitchFamily="34" charset="-128"/>
              </a:rPr>
              <a:t>IIi</a:t>
            </a:r>
            <a:r>
              <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	Borderline 59 </a:t>
            </a: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			50-59	</a:t>
            </a:r>
            <a:r>
              <a:rPr kumimoji="0" lang="en-GB" altLang="en-US" sz="3200" b="0" i="0" u="none" strike="noStrike" kern="0" cap="none" spc="0" normalizeH="0" baseline="-25000" noProof="0" dirty="0" err="1">
                <a:ln>
                  <a:noFill/>
                </a:ln>
                <a:solidFill>
                  <a:srgbClr val="000000"/>
                </a:solidFill>
                <a:effectLst/>
                <a:uLnTx/>
                <a:uFillTx/>
                <a:latin typeface="Arial" panose="020B0604020202020204" pitchFamily="34" charset="0"/>
                <a:ea typeface="ＭＳ Ｐゴシック" panose="020B0600070205080204" pitchFamily="34" charset="-128"/>
              </a:rPr>
              <a:t>IIii</a:t>
            </a:r>
            <a:r>
              <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	Borderline 49 </a:t>
            </a: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			40-49	III	No Borderline</a:t>
            </a:r>
          </a:p>
          <a:p>
            <a:pPr marL="0" marR="0" lvl="0" indent="0" defTabSz="914400" eaLnBrk="0" fontAlgn="base" latinLnBrk="0" hangingPunct="0">
              <a:lnSpc>
                <a:spcPct val="100000"/>
              </a:lnSpc>
              <a:spcBef>
                <a:spcPct val="0"/>
              </a:spcBef>
              <a:spcAft>
                <a:spcPct val="0"/>
              </a:spcAft>
              <a:buClrTx/>
              <a:buSzTx/>
              <a:buFontTx/>
              <a:buNone/>
              <a:tabLst/>
              <a:defRPr/>
            </a:pPr>
            <a:endPar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PGT awards:	70+	Distinction	Borderline 69</a:t>
            </a: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		60-69	Merit		Borderline 59</a:t>
            </a:r>
          </a:p>
          <a:p>
            <a:pPr marL="0" marR="0" lvl="0" indent="0" defTabSz="914400" eaLnBrk="0" fontAlgn="base" latinLnBrk="0" hangingPunct="0">
              <a:lnSpc>
                <a:spcPct val="100000"/>
              </a:lnSpc>
              <a:spcBef>
                <a:spcPct val="0"/>
              </a:spcBef>
              <a:spcAft>
                <a:spcPts val="1200"/>
              </a:spcAft>
              <a:buClrTx/>
              <a:buSzTx/>
              <a:buFontTx/>
              <a:buNone/>
              <a:tabLst/>
              <a:defRPr/>
            </a:pPr>
            <a:r>
              <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		50-59	Pass		No Borderline</a:t>
            </a:r>
          </a:p>
          <a:p>
            <a:pPr marL="0" marR="0" lvl="0" indent="0" defTabSz="914400" eaLnBrk="0" fontAlgn="base" latinLnBrk="0" hangingPunct="0">
              <a:lnSpc>
                <a:spcPct val="100000"/>
              </a:lnSpc>
              <a:spcBef>
                <a:spcPct val="0"/>
              </a:spcBef>
              <a:spcAft>
                <a:spcPts val="600"/>
              </a:spcAft>
              <a:buClrTx/>
              <a:buSzTx/>
              <a:buFontTx/>
              <a:buNone/>
              <a:tabLst/>
              <a:defRPr/>
            </a:pPr>
            <a:r>
              <a:rPr kumimoji="0" lang="en-GB" altLang="en-US" sz="28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			</a:t>
            </a:r>
          </a:p>
        </p:txBody>
      </p:sp>
    </p:spTree>
    <p:extLst>
      <p:ext uri="{BB962C8B-B14F-4D97-AF65-F5344CB8AC3E}">
        <p14:creationId xmlns:p14="http://schemas.microsoft.com/office/powerpoint/2010/main" val="403240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 Board Discretion – Borderlines </a:t>
            </a:r>
          </a:p>
        </p:txBody>
      </p:sp>
      <p:sp>
        <p:nvSpPr>
          <p:cNvPr id="3" name="TextBox 1"/>
          <p:cNvSpPr txBox="1">
            <a:spLocks noChangeArrowheads="1"/>
          </p:cNvSpPr>
          <p:nvPr/>
        </p:nvSpPr>
        <p:spPr bwMode="auto">
          <a:xfrm>
            <a:off x="593725" y="1335088"/>
            <a:ext cx="10333919" cy="44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32553"/>
              </a:buClr>
              <a:buChar char="•"/>
              <a:defRPr sz="2600">
                <a:solidFill>
                  <a:srgbClr val="4D3A31"/>
                </a:solidFill>
                <a:latin typeface="Arial" charset="0"/>
                <a:ea typeface="ＭＳ Ｐゴシック" pitchFamily="-28" charset="-128"/>
              </a:defRPr>
            </a:lvl1pPr>
            <a:lvl2pPr marL="742950" indent="-285750">
              <a:spcBef>
                <a:spcPct val="20000"/>
              </a:spcBef>
              <a:buChar char="–"/>
              <a:defRPr sz="2400">
                <a:solidFill>
                  <a:srgbClr val="4D3A31"/>
                </a:solidFill>
                <a:latin typeface="Arial" charset="0"/>
                <a:ea typeface="ＭＳ Ｐゴシック" pitchFamily="-28" charset="-128"/>
              </a:defRPr>
            </a:lvl2pPr>
            <a:lvl3pPr marL="1143000" indent="-228600">
              <a:spcBef>
                <a:spcPct val="20000"/>
              </a:spcBef>
              <a:buChar char="•"/>
              <a:defRPr sz="2200">
                <a:solidFill>
                  <a:srgbClr val="4D3A31"/>
                </a:solidFill>
                <a:latin typeface="Arial" charset="0"/>
                <a:ea typeface="ＭＳ Ｐゴシック" pitchFamily="-28" charset="-128"/>
              </a:defRPr>
            </a:lvl3pPr>
            <a:lvl4pPr marL="1600200" indent="-228600">
              <a:spcBef>
                <a:spcPct val="20000"/>
              </a:spcBef>
              <a:buChar char="–"/>
              <a:defRPr sz="2000">
                <a:solidFill>
                  <a:srgbClr val="4D3A31"/>
                </a:solidFill>
                <a:latin typeface="Arial" charset="0"/>
                <a:ea typeface="ＭＳ Ｐゴシック" pitchFamily="-28" charset="-128"/>
              </a:defRPr>
            </a:lvl4pPr>
            <a:lvl5pPr marL="2057400" indent="-228600">
              <a:spcBef>
                <a:spcPct val="20000"/>
              </a:spcBef>
              <a:buChar char="»"/>
              <a:defRPr sz="2000">
                <a:solidFill>
                  <a:srgbClr val="4D3A31"/>
                </a:solidFill>
                <a:latin typeface="Arial" charset="0"/>
                <a:ea typeface="ＭＳ Ｐゴシック" pitchFamily="-28" charset="-128"/>
              </a:defRPr>
            </a:lvl5pPr>
            <a:lvl6pPr marL="2514600" indent="-228600" eaLnBrk="0" fontAlgn="base" hangingPunct="0">
              <a:spcBef>
                <a:spcPct val="20000"/>
              </a:spcBef>
              <a:spcAft>
                <a:spcPct val="0"/>
              </a:spcAft>
              <a:buChar char="»"/>
              <a:defRPr sz="2000">
                <a:solidFill>
                  <a:srgbClr val="4D3A31"/>
                </a:solidFill>
                <a:latin typeface="Arial" charset="0"/>
                <a:ea typeface="ＭＳ Ｐゴシック" pitchFamily="-28" charset="-128"/>
              </a:defRPr>
            </a:lvl6pPr>
            <a:lvl7pPr marL="2971800" indent="-228600" eaLnBrk="0" fontAlgn="base" hangingPunct="0">
              <a:spcBef>
                <a:spcPct val="20000"/>
              </a:spcBef>
              <a:spcAft>
                <a:spcPct val="0"/>
              </a:spcAft>
              <a:buChar char="»"/>
              <a:defRPr sz="2000">
                <a:solidFill>
                  <a:srgbClr val="4D3A31"/>
                </a:solidFill>
                <a:latin typeface="Arial" charset="0"/>
                <a:ea typeface="ＭＳ Ｐゴシック" pitchFamily="-28" charset="-128"/>
              </a:defRPr>
            </a:lvl7pPr>
            <a:lvl8pPr marL="3429000" indent="-228600" eaLnBrk="0" fontAlgn="base" hangingPunct="0">
              <a:spcBef>
                <a:spcPct val="20000"/>
              </a:spcBef>
              <a:spcAft>
                <a:spcPct val="0"/>
              </a:spcAft>
              <a:buChar char="»"/>
              <a:defRPr sz="2000">
                <a:solidFill>
                  <a:srgbClr val="4D3A31"/>
                </a:solidFill>
                <a:latin typeface="Arial" charset="0"/>
                <a:ea typeface="ＭＳ Ｐゴシック" pitchFamily="-28" charset="-128"/>
              </a:defRPr>
            </a:lvl8pPr>
            <a:lvl9pPr marL="3886200" indent="-228600" eaLnBrk="0" fontAlgn="base" hangingPunct="0">
              <a:spcBef>
                <a:spcPct val="20000"/>
              </a:spcBef>
              <a:spcAft>
                <a:spcPct val="0"/>
              </a:spcAft>
              <a:buChar char="»"/>
              <a:defRPr sz="2000">
                <a:solidFill>
                  <a:srgbClr val="4D3A31"/>
                </a:solidFill>
                <a:latin typeface="Arial" charset="0"/>
                <a:ea typeface="ＭＳ Ｐゴシック" pitchFamily="-28" charset="-128"/>
              </a:defRPr>
            </a:lvl9pPr>
          </a:lstStyle>
          <a:p>
            <a:pPr marL="0" marR="0" lvl="0" indent="0" defTabSz="914400" eaLnBrk="0" fontAlgn="base" latinLnBrk="0" hangingPunct="0">
              <a:lnSpc>
                <a:spcPct val="100000"/>
              </a:lnSpc>
              <a:spcBef>
                <a:spcPct val="0"/>
              </a:spcBef>
              <a:spcAft>
                <a:spcPts val="600"/>
              </a:spcAft>
              <a:buClrTx/>
              <a:buSzTx/>
              <a:buFontTx/>
              <a:buNone/>
              <a:tabLst/>
              <a:defRPr/>
            </a:pPr>
            <a:r>
              <a:rPr kumimoji="0" lang="en-GB" altLang="en-US" sz="2400" b="0" i="0" u="none" strike="noStrike" kern="0" cap="none" spc="0" normalizeH="0" baseline="0" noProof="0" dirty="0">
                <a:ln>
                  <a:noFill/>
                </a:ln>
                <a:solidFill>
                  <a:srgbClr val="000000"/>
                </a:solidFill>
                <a:effectLst/>
                <a:uLnTx/>
                <a:uFillTx/>
                <a:latin typeface="Arial"/>
                <a:ea typeface="ＭＳ Ｐゴシック" pitchFamily="-28" charset="-128"/>
              </a:rPr>
              <a:t>For undergraduate degrees Regulation 26</a:t>
            </a:r>
          </a:p>
          <a:p>
            <a:pPr marL="0" marR="0" lvl="0" indent="0" defTabSz="914400" eaLnBrk="0" fontAlgn="base" latinLnBrk="0" hangingPunct="0">
              <a:lnSpc>
                <a:spcPct val="100000"/>
              </a:lnSpc>
              <a:spcBef>
                <a:spcPct val="0"/>
              </a:spcBef>
              <a:spcAft>
                <a:spcPts val="600"/>
              </a:spcAft>
              <a:buClrTx/>
              <a:buSzTx/>
              <a:buFontTx/>
              <a:buNone/>
              <a:tabLst/>
              <a:defRPr/>
            </a:pPr>
            <a:endParaRPr kumimoji="0" lang="en-GB" altLang="en-US" sz="2400" b="0" i="0" u="none" strike="noStrike" kern="0" cap="none" spc="0" normalizeH="0" baseline="0" noProof="0" dirty="0">
              <a:ln>
                <a:noFill/>
              </a:ln>
              <a:solidFill>
                <a:srgbClr val="000000"/>
              </a:solidFill>
              <a:effectLst/>
              <a:uLnTx/>
              <a:uFillTx/>
              <a:latin typeface="Arial"/>
              <a:ea typeface="ＭＳ Ｐゴシック" pitchFamily="-28" charset="-128"/>
            </a:endParaRPr>
          </a:p>
          <a:p>
            <a:pPr marL="457200" marR="0" lvl="0" indent="-457200" defTabSz="914400" eaLnBrk="0" fontAlgn="base" latinLnBrk="0" hangingPunct="0">
              <a:lnSpc>
                <a:spcPct val="100000"/>
              </a:lnSpc>
              <a:spcBef>
                <a:spcPct val="0"/>
              </a:spcBef>
              <a:spcAft>
                <a:spcPts val="600"/>
              </a:spcAft>
              <a:buClrTx/>
              <a:buSzTx/>
              <a:buFontTx/>
              <a:buAutoNum type="alphaLcParenBoth"/>
              <a:tabLst/>
              <a:defRPr/>
            </a:pPr>
            <a:r>
              <a:rPr kumimoji="0" lang="en-GB" altLang="en-US" sz="2400" b="0" i="0" u="none" strike="noStrike" kern="0" cap="none" spc="0" normalizeH="0" baseline="0" noProof="0" dirty="0">
                <a:ln>
                  <a:noFill/>
                </a:ln>
                <a:solidFill>
                  <a:srgbClr val="000000"/>
                </a:solidFill>
                <a:effectLst/>
                <a:uLnTx/>
                <a:uFillTx/>
                <a:latin typeface="Arial"/>
                <a:ea typeface="ＭＳ Ｐゴシック" pitchFamily="-28" charset="-128"/>
              </a:rPr>
              <a:t>application of metrics</a:t>
            </a:r>
          </a:p>
          <a:p>
            <a:pPr marL="0" marR="0" lvl="0" indent="0" defTabSz="914400" eaLnBrk="0" fontAlgn="base" latinLnBrk="0" hangingPunct="0">
              <a:lnSpc>
                <a:spcPct val="100000"/>
              </a:lnSpc>
              <a:spcBef>
                <a:spcPct val="0"/>
              </a:spcBef>
              <a:spcAft>
                <a:spcPts val="600"/>
              </a:spcAft>
              <a:buClrTx/>
              <a:buSzTx/>
              <a:buFontTx/>
              <a:buNone/>
              <a:tabLst/>
              <a:defRPr/>
            </a:pPr>
            <a:endParaRPr lang="en-GB" altLang="en-US" sz="2400" kern="0" dirty="0">
              <a:solidFill>
                <a:schemeClr val="tx1"/>
              </a:solidFill>
              <a:latin typeface="Arial"/>
            </a:endParaRPr>
          </a:p>
          <a:p>
            <a:pPr marL="0" marR="0" lvl="0" indent="0" defTabSz="914400" eaLnBrk="0" fontAlgn="base" latinLnBrk="0" hangingPunct="0">
              <a:lnSpc>
                <a:spcPct val="100000"/>
              </a:lnSpc>
              <a:spcBef>
                <a:spcPct val="0"/>
              </a:spcBef>
              <a:spcAft>
                <a:spcPts val="600"/>
              </a:spcAft>
              <a:buClrTx/>
              <a:buSzTx/>
              <a:buFontTx/>
              <a:buNone/>
              <a:tabLst/>
              <a:defRPr/>
            </a:pPr>
            <a:r>
              <a:rPr lang="en-GB" altLang="en-US" sz="2400" kern="0" dirty="0">
                <a:solidFill>
                  <a:schemeClr val="tx1"/>
                </a:solidFill>
                <a:latin typeface="Arial"/>
              </a:rPr>
              <a:t>Two thirds or more of the final year credits at the higher level or two thirds or more of the final and penultimate year credits at the higher level</a:t>
            </a:r>
            <a:endParaRPr kumimoji="0" lang="en-GB" altLang="en-US" sz="2400" b="0" i="0" u="none" strike="noStrike" kern="0" cap="none" spc="0" normalizeH="0" baseline="0" noProof="0" dirty="0">
              <a:ln>
                <a:noFill/>
              </a:ln>
              <a:solidFill>
                <a:schemeClr val="tx1"/>
              </a:solidFill>
              <a:effectLst/>
              <a:uLnTx/>
              <a:uFillTx/>
              <a:latin typeface="Arial"/>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GB" altLang="en-US" sz="2400" b="0" i="0" u="none" strike="noStrike" kern="0" cap="none" spc="0" normalizeH="0" baseline="-25000" noProof="0" dirty="0">
              <a:ln>
                <a:noFill/>
              </a:ln>
              <a:solidFill>
                <a:srgbClr val="000000"/>
              </a:solidFill>
              <a:effectLst/>
              <a:uLnTx/>
              <a:uFillTx/>
              <a:ea typeface="ＭＳ Ｐゴシック" pitchFamily="-28" charset="-128"/>
            </a:endParaRPr>
          </a:p>
          <a:p>
            <a:pPr marL="0" marR="0" lvl="0" indent="0" defTabSz="914400" eaLnBrk="0" fontAlgn="base" latinLnBrk="0" hangingPunct="0">
              <a:lnSpc>
                <a:spcPct val="100000"/>
              </a:lnSpc>
              <a:spcBef>
                <a:spcPct val="0"/>
              </a:spcBef>
              <a:spcAft>
                <a:spcPts val="600"/>
              </a:spcAft>
              <a:buClrTx/>
              <a:buSzTx/>
              <a:buFontTx/>
              <a:buNone/>
              <a:tabLst/>
              <a:defRPr/>
            </a:pPr>
            <a:r>
              <a:rPr kumimoji="0" lang="en-GB" altLang="en-US" sz="2400" b="0" i="0" u="none" strike="noStrike" kern="0" cap="none" spc="0" normalizeH="0" baseline="0" noProof="0" dirty="0">
                <a:ln>
                  <a:noFill/>
                </a:ln>
                <a:solidFill>
                  <a:srgbClr val="000000"/>
                </a:solidFill>
                <a:effectLst/>
                <a:uLnTx/>
                <a:uFillTx/>
                <a:ea typeface="ＭＳ Ｐゴシック" pitchFamily="-28" charset="-128"/>
              </a:rPr>
              <a:t>(b) student ECs</a:t>
            </a:r>
          </a:p>
          <a:p>
            <a:pPr marL="0" marR="0" lvl="0" indent="0" defTabSz="914400" eaLnBrk="0" fontAlgn="base" latinLnBrk="0" hangingPunct="0">
              <a:lnSpc>
                <a:spcPct val="100000"/>
              </a:lnSpc>
              <a:spcBef>
                <a:spcPct val="0"/>
              </a:spcBef>
              <a:spcAft>
                <a:spcPts val="600"/>
              </a:spcAft>
              <a:buClrTx/>
              <a:buSzTx/>
              <a:buFontTx/>
              <a:buNone/>
              <a:tabLst/>
              <a:defRPr/>
            </a:pPr>
            <a:endParaRPr lang="en-GB" altLang="en-US" sz="3200" kern="0" dirty="0">
              <a:solidFill>
                <a:srgbClr val="000000"/>
              </a:solidFill>
            </a:endParaRPr>
          </a:p>
          <a:p>
            <a:pPr marL="0" marR="0" lvl="0" indent="0" defTabSz="914400" eaLnBrk="0" fontAlgn="base" latinLnBrk="0" hangingPunct="0">
              <a:lnSpc>
                <a:spcPct val="100000"/>
              </a:lnSpc>
              <a:spcBef>
                <a:spcPct val="0"/>
              </a:spcBef>
              <a:spcAft>
                <a:spcPts val="600"/>
              </a:spcAft>
              <a:buClrTx/>
              <a:buSzTx/>
              <a:buFontTx/>
              <a:buNone/>
              <a:tabLst/>
              <a:defRPr/>
            </a:pPr>
            <a:endParaRPr kumimoji="0" lang="en-GB" altLang="en-US" sz="3200" b="0" i="0" u="none" strike="noStrike" kern="0" cap="none" spc="0" normalizeH="0" baseline="0" noProof="0" dirty="0">
              <a:ln>
                <a:noFill/>
              </a:ln>
              <a:solidFill>
                <a:srgbClr val="000000"/>
              </a:solidFill>
              <a:effectLst/>
              <a:uLnTx/>
              <a:uFillTx/>
              <a:latin typeface="Arial" charset="0"/>
              <a:ea typeface="ＭＳ Ｐゴシック" pitchFamily="-28" charset="-128"/>
            </a:endParaRPr>
          </a:p>
        </p:txBody>
      </p:sp>
    </p:spTree>
    <p:extLst>
      <p:ext uri="{BB962C8B-B14F-4D97-AF65-F5344CB8AC3E}">
        <p14:creationId xmlns:p14="http://schemas.microsoft.com/office/powerpoint/2010/main" val="280232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 Board Discretion – Borderlines </a:t>
            </a:r>
          </a:p>
        </p:txBody>
      </p:sp>
      <p:sp>
        <p:nvSpPr>
          <p:cNvPr id="3" name="TextBox 1"/>
          <p:cNvSpPr txBox="1">
            <a:spLocks noChangeArrowheads="1"/>
          </p:cNvSpPr>
          <p:nvPr/>
        </p:nvSpPr>
        <p:spPr bwMode="auto">
          <a:xfrm>
            <a:off x="593725" y="1335088"/>
            <a:ext cx="10672586"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32553"/>
              </a:buClr>
              <a:buChar char="•"/>
              <a:defRPr sz="2600">
                <a:solidFill>
                  <a:srgbClr val="4D3A31"/>
                </a:solidFill>
                <a:latin typeface="Arial" charset="0"/>
                <a:ea typeface="ＭＳ Ｐゴシック" pitchFamily="-28" charset="-128"/>
              </a:defRPr>
            </a:lvl1pPr>
            <a:lvl2pPr marL="742950" indent="-285750">
              <a:spcBef>
                <a:spcPct val="20000"/>
              </a:spcBef>
              <a:buChar char="–"/>
              <a:defRPr sz="2400">
                <a:solidFill>
                  <a:srgbClr val="4D3A31"/>
                </a:solidFill>
                <a:latin typeface="Arial" charset="0"/>
                <a:ea typeface="ＭＳ Ｐゴシック" pitchFamily="-28" charset="-128"/>
              </a:defRPr>
            </a:lvl2pPr>
            <a:lvl3pPr marL="1143000" indent="-228600">
              <a:spcBef>
                <a:spcPct val="20000"/>
              </a:spcBef>
              <a:buChar char="•"/>
              <a:defRPr sz="2200">
                <a:solidFill>
                  <a:srgbClr val="4D3A31"/>
                </a:solidFill>
                <a:latin typeface="Arial" charset="0"/>
                <a:ea typeface="ＭＳ Ｐゴシック" pitchFamily="-28" charset="-128"/>
              </a:defRPr>
            </a:lvl3pPr>
            <a:lvl4pPr marL="1600200" indent="-228600">
              <a:spcBef>
                <a:spcPct val="20000"/>
              </a:spcBef>
              <a:buChar char="–"/>
              <a:defRPr sz="2000">
                <a:solidFill>
                  <a:srgbClr val="4D3A31"/>
                </a:solidFill>
                <a:latin typeface="Arial" charset="0"/>
                <a:ea typeface="ＭＳ Ｐゴシック" pitchFamily="-28" charset="-128"/>
              </a:defRPr>
            </a:lvl4pPr>
            <a:lvl5pPr marL="2057400" indent="-228600">
              <a:spcBef>
                <a:spcPct val="20000"/>
              </a:spcBef>
              <a:buChar char="»"/>
              <a:defRPr sz="2000">
                <a:solidFill>
                  <a:srgbClr val="4D3A31"/>
                </a:solidFill>
                <a:latin typeface="Arial" charset="0"/>
                <a:ea typeface="ＭＳ Ｐゴシック" pitchFamily="-28" charset="-128"/>
              </a:defRPr>
            </a:lvl5pPr>
            <a:lvl6pPr marL="2514600" indent="-228600" eaLnBrk="0" fontAlgn="base" hangingPunct="0">
              <a:spcBef>
                <a:spcPct val="20000"/>
              </a:spcBef>
              <a:spcAft>
                <a:spcPct val="0"/>
              </a:spcAft>
              <a:buChar char="»"/>
              <a:defRPr sz="2000">
                <a:solidFill>
                  <a:srgbClr val="4D3A31"/>
                </a:solidFill>
                <a:latin typeface="Arial" charset="0"/>
                <a:ea typeface="ＭＳ Ｐゴシック" pitchFamily="-28" charset="-128"/>
              </a:defRPr>
            </a:lvl6pPr>
            <a:lvl7pPr marL="2971800" indent="-228600" eaLnBrk="0" fontAlgn="base" hangingPunct="0">
              <a:spcBef>
                <a:spcPct val="20000"/>
              </a:spcBef>
              <a:spcAft>
                <a:spcPct val="0"/>
              </a:spcAft>
              <a:buChar char="»"/>
              <a:defRPr sz="2000">
                <a:solidFill>
                  <a:srgbClr val="4D3A31"/>
                </a:solidFill>
                <a:latin typeface="Arial" charset="0"/>
                <a:ea typeface="ＭＳ Ｐゴシック" pitchFamily="-28" charset="-128"/>
              </a:defRPr>
            </a:lvl7pPr>
            <a:lvl8pPr marL="3429000" indent="-228600" eaLnBrk="0" fontAlgn="base" hangingPunct="0">
              <a:spcBef>
                <a:spcPct val="20000"/>
              </a:spcBef>
              <a:spcAft>
                <a:spcPct val="0"/>
              </a:spcAft>
              <a:buChar char="»"/>
              <a:defRPr sz="2000">
                <a:solidFill>
                  <a:srgbClr val="4D3A31"/>
                </a:solidFill>
                <a:latin typeface="Arial" charset="0"/>
                <a:ea typeface="ＭＳ Ｐゴシック" pitchFamily="-28" charset="-128"/>
              </a:defRPr>
            </a:lvl8pPr>
            <a:lvl9pPr marL="3886200" indent="-228600" eaLnBrk="0" fontAlgn="base" hangingPunct="0">
              <a:spcBef>
                <a:spcPct val="20000"/>
              </a:spcBef>
              <a:spcAft>
                <a:spcPct val="0"/>
              </a:spcAft>
              <a:buChar char="»"/>
              <a:defRPr sz="2000">
                <a:solidFill>
                  <a:srgbClr val="4D3A31"/>
                </a:solidFill>
                <a:latin typeface="Arial" charset="0"/>
                <a:ea typeface="ＭＳ Ｐゴシック" pitchFamily="-28" charset="-128"/>
              </a:defRPr>
            </a:lvl9pPr>
          </a:lstStyle>
          <a:p>
            <a:pPr marL="0" marR="0" lvl="0" indent="0" defTabSz="914400" eaLnBrk="0" fontAlgn="base" latinLnBrk="0" hangingPunct="0">
              <a:lnSpc>
                <a:spcPct val="100000"/>
              </a:lnSpc>
              <a:spcBef>
                <a:spcPct val="0"/>
              </a:spcBef>
              <a:spcAft>
                <a:spcPts val="600"/>
              </a:spcAft>
              <a:buClrTx/>
              <a:buSzTx/>
              <a:buFontTx/>
              <a:buNone/>
              <a:tabLst/>
              <a:defRPr/>
            </a:pPr>
            <a:r>
              <a:rPr kumimoji="0" lang="en-GB" altLang="en-US" sz="2400" b="0" i="0" u="none" strike="noStrike" kern="0" cap="none" spc="0" normalizeH="0" baseline="0" noProof="0" dirty="0">
                <a:ln>
                  <a:noFill/>
                </a:ln>
                <a:solidFill>
                  <a:srgbClr val="000000"/>
                </a:solidFill>
                <a:effectLst/>
                <a:uLnTx/>
                <a:uFillTx/>
                <a:latin typeface="Arial"/>
              </a:rPr>
              <a:t>For postgraduate degrees Regulation 22 </a:t>
            </a:r>
          </a:p>
          <a:p>
            <a:pPr marL="0" marR="0" lvl="0" indent="0" defTabSz="914400" eaLnBrk="0" fontAlgn="base" latinLnBrk="0" hangingPunct="0">
              <a:lnSpc>
                <a:spcPct val="100000"/>
              </a:lnSpc>
              <a:spcBef>
                <a:spcPct val="0"/>
              </a:spcBef>
              <a:spcAft>
                <a:spcPts val="600"/>
              </a:spcAft>
              <a:buClrTx/>
              <a:buSzTx/>
              <a:buFontTx/>
              <a:buNone/>
              <a:tabLst/>
              <a:defRPr/>
            </a:pPr>
            <a:endParaRPr kumimoji="0" lang="en-GB" altLang="en-US" sz="2400" b="0" i="0" u="none" strike="noStrike" kern="0" cap="none" spc="0" normalizeH="0" baseline="0" noProof="0" dirty="0">
              <a:ln>
                <a:noFill/>
              </a:ln>
              <a:solidFill>
                <a:srgbClr val="000000"/>
              </a:solidFill>
              <a:effectLst/>
              <a:uLnTx/>
              <a:uFillTx/>
              <a:latin typeface="Arial"/>
            </a:endParaRPr>
          </a:p>
          <a:p>
            <a:pPr marL="342900" indent="-342900" eaLnBrk="0" fontAlgn="base" hangingPunct="0">
              <a:spcBef>
                <a:spcPct val="0"/>
              </a:spcBef>
              <a:spcAft>
                <a:spcPts val="600"/>
              </a:spcAft>
              <a:buClrTx/>
              <a:defRPr/>
            </a:pPr>
            <a:r>
              <a:rPr kumimoji="0" lang="en-GB" altLang="en-US" sz="2400" b="0" i="0" u="none" strike="noStrike" kern="0" cap="none" spc="0" normalizeH="0" baseline="0" noProof="0" dirty="0">
                <a:ln>
                  <a:noFill/>
                </a:ln>
                <a:solidFill>
                  <a:srgbClr val="000000"/>
                </a:solidFill>
                <a:effectLst/>
                <a:uLnTx/>
                <a:uFillTx/>
                <a:latin typeface="Arial"/>
              </a:rPr>
              <a:t>Half or more of the total credits at the higher level [Pre-September</a:t>
            </a:r>
            <a:r>
              <a:rPr kumimoji="0" lang="en-GB" altLang="en-US" sz="2400" b="0" i="0" u="none" strike="noStrike" kern="0" cap="none" spc="0" normalizeH="0" noProof="0" dirty="0">
                <a:ln>
                  <a:noFill/>
                </a:ln>
                <a:solidFill>
                  <a:srgbClr val="000000"/>
                </a:solidFill>
                <a:effectLst/>
                <a:uLnTx/>
                <a:uFillTx/>
                <a:latin typeface="Arial"/>
              </a:rPr>
              <a:t> 2021 entry]</a:t>
            </a:r>
          </a:p>
          <a:p>
            <a:pPr marL="342900" indent="-342900" eaLnBrk="0" fontAlgn="base" hangingPunct="0">
              <a:spcBef>
                <a:spcPct val="0"/>
              </a:spcBef>
              <a:spcAft>
                <a:spcPts val="600"/>
              </a:spcAft>
              <a:buClrTx/>
              <a:defRPr/>
            </a:pPr>
            <a:r>
              <a:rPr lang="en-GB" altLang="en-US" sz="2400" kern="0" baseline="0" dirty="0">
                <a:solidFill>
                  <a:srgbClr val="000000"/>
                </a:solidFill>
                <a:latin typeface="Arial"/>
              </a:rPr>
              <a:t>Two</a:t>
            </a:r>
            <a:r>
              <a:rPr lang="en-GB" altLang="en-US" sz="2400" kern="0" dirty="0">
                <a:solidFill>
                  <a:srgbClr val="000000"/>
                </a:solidFill>
                <a:latin typeface="Arial"/>
              </a:rPr>
              <a:t> thirds or more of the total credits at the higher level [September 2021 entry onwards]</a:t>
            </a:r>
            <a:endParaRPr kumimoji="0" lang="en-GB" altLang="en-US" sz="2400" b="0" i="0" u="none" strike="noStrike" kern="0" cap="none" spc="0" normalizeH="0" baseline="0" noProof="0" dirty="0">
              <a:ln>
                <a:noFill/>
              </a:ln>
              <a:solidFill>
                <a:srgbClr val="000000"/>
              </a:solidFill>
              <a:effectLst/>
              <a:uLnTx/>
              <a:uFillTx/>
              <a:latin typeface="Arial"/>
            </a:endParaRPr>
          </a:p>
          <a:p>
            <a:pPr marL="342900" indent="-342900" eaLnBrk="0" fontAlgn="base" hangingPunct="0">
              <a:spcBef>
                <a:spcPct val="0"/>
              </a:spcBef>
              <a:spcAft>
                <a:spcPts val="600"/>
              </a:spcAft>
              <a:buClrTx/>
              <a:defRPr/>
            </a:pPr>
            <a:r>
              <a:rPr lang="en-GB" altLang="en-US" sz="2400" kern="0" dirty="0">
                <a:solidFill>
                  <a:srgbClr val="000000"/>
                </a:solidFill>
                <a:latin typeface="Arial"/>
              </a:rPr>
              <a:t>Borderline criteria must be metrics, not a viva or other subjective measure </a:t>
            </a:r>
            <a:r>
              <a:rPr lang="en-GB" altLang="en-US" sz="2400" kern="0" dirty="0" err="1">
                <a:solidFill>
                  <a:srgbClr val="000000"/>
                </a:solidFill>
                <a:latin typeface="Arial"/>
              </a:rPr>
              <a:t>eg</a:t>
            </a:r>
            <a:r>
              <a:rPr lang="en-GB" altLang="en-US" sz="2400" kern="0" dirty="0">
                <a:solidFill>
                  <a:srgbClr val="000000"/>
                </a:solidFill>
                <a:latin typeface="Arial"/>
              </a:rPr>
              <a:t> a further review of scripts</a:t>
            </a:r>
          </a:p>
          <a:p>
            <a:pPr marL="0" marR="0" lvl="0" indent="0" defTabSz="914400" eaLnBrk="0" fontAlgn="base" latinLnBrk="0" hangingPunct="0">
              <a:lnSpc>
                <a:spcPct val="100000"/>
              </a:lnSpc>
              <a:spcBef>
                <a:spcPct val="0"/>
              </a:spcBef>
              <a:spcAft>
                <a:spcPts val="600"/>
              </a:spcAft>
              <a:buClrTx/>
              <a:buSzTx/>
              <a:buFontTx/>
              <a:buNone/>
              <a:tabLst/>
              <a:defRPr/>
            </a:pPr>
            <a:endParaRPr kumimoji="0" lang="en-GB" altLang="en-US" sz="2800" b="0" i="0" u="none" strike="noStrike" kern="0" cap="none" spc="0" normalizeH="0" baseline="0" noProof="0" dirty="0">
              <a:ln>
                <a:noFill/>
              </a:ln>
              <a:solidFill>
                <a:srgbClr val="000000"/>
              </a:solidFill>
              <a:effectLst/>
              <a:uLnTx/>
              <a:uFillTx/>
              <a:latin typeface="Arial"/>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GB" altLang="en-US" sz="2400" b="0" i="0" u="none" strike="noStrike" kern="0" cap="none" spc="0" normalizeH="0" baseline="-25000" noProof="0" dirty="0">
              <a:ln>
                <a:noFill/>
              </a:ln>
              <a:solidFill>
                <a:srgbClr val="000000"/>
              </a:solidFill>
              <a:effectLst/>
              <a:uLnTx/>
              <a:uFillTx/>
              <a:ea typeface="ＭＳ Ｐゴシック" pitchFamily="-28" charset="-128"/>
            </a:endParaRPr>
          </a:p>
          <a:p>
            <a:pPr marL="0" marR="0" lvl="0" indent="0" defTabSz="914400" eaLnBrk="0" fontAlgn="base" latinLnBrk="0" hangingPunct="0">
              <a:lnSpc>
                <a:spcPct val="100000"/>
              </a:lnSpc>
              <a:spcBef>
                <a:spcPct val="0"/>
              </a:spcBef>
              <a:spcAft>
                <a:spcPts val="600"/>
              </a:spcAft>
              <a:buClrTx/>
              <a:buSzTx/>
              <a:buFontTx/>
              <a:buNone/>
              <a:tabLst/>
              <a:defRPr/>
            </a:pPr>
            <a:endParaRPr kumimoji="0" lang="en-GB" altLang="en-US" sz="2400" b="0" i="0" u="none" strike="noStrike" kern="0" cap="none" spc="0" normalizeH="0" baseline="0" noProof="0" dirty="0">
              <a:ln>
                <a:noFill/>
              </a:ln>
              <a:solidFill>
                <a:srgbClr val="000000"/>
              </a:solidFill>
              <a:effectLst/>
              <a:uLnTx/>
              <a:uFillTx/>
              <a:ea typeface="ＭＳ Ｐゴシック" pitchFamily="-28" charset="-128"/>
            </a:endParaRPr>
          </a:p>
        </p:txBody>
      </p:sp>
    </p:spTree>
    <p:extLst>
      <p:ext uri="{BB962C8B-B14F-4D97-AF65-F5344CB8AC3E}">
        <p14:creationId xmlns:p14="http://schemas.microsoft.com/office/powerpoint/2010/main" val="96609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Hierarchy of Awards </a:t>
            </a:r>
          </a:p>
        </p:txBody>
      </p:sp>
      <p:sp>
        <p:nvSpPr>
          <p:cNvPr id="3" name="TextBox 1"/>
          <p:cNvSpPr txBox="1">
            <a:spLocks noChangeArrowheads="1"/>
          </p:cNvSpPr>
          <p:nvPr/>
        </p:nvSpPr>
        <p:spPr bwMode="auto">
          <a:xfrm>
            <a:off x="347663" y="1289050"/>
            <a:ext cx="11020248" cy="551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32553"/>
              </a:buClr>
              <a:buChar char="•"/>
              <a:defRPr sz="2600">
                <a:solidFill>
                  <a:srgbClr val="4D3A3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rgbClr val="4D3A3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rgbClr val="4D3A3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9pPr>
          </a:lstStyle>
          <a:p>
            <a:pPr marL="0" marR="0" lvl="0" indent="0" defTabSz="914400" eaLnBrk="0" fontAlgn="base" latinLnBrk="0" hangingPunct="0">
              <a:lnSpc>
                <a:spcPct val="100000"/>
              </a:lnSpc>
              <a:spcBef>
                <a:spcPct val="0"/>
              </a:spcBef>
              <a:spcAft>
                <a:spcPts val="1200"/>
              </a:spcAft>
              <a:buClrTx/>
              <a:buSzTx/>
              <a:buFontTx/>
              <a:buNone/>
              <a:tabLst/>
              <a:defRPr/>
            </a:pPr>
            <a:r>
              <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Where a student does not qualify for the award on which they were registered they should be awarded the highest level of award available to them based on their achievement (sometimes subject to availability of that award)</a:t>
            </a: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28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Undergraduate Hierarchy:		Integrated Masters</a:t>
            </a: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28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				Bachelor’s Honours</a:t>
            </a: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28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				Pass Degree</a:t>
            </a: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28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				Ordinary Degree </a:t>
            </a:r>
            <a:r>
              <a:rPr kumimoji="0" lang="en-GB" altLang="en-US" sz="2800" b="0" i="0" u="none" strike="noStrike" kern="0" cap="none" spc="0" normalizeH="0" baseline="-25000" noProof="0" dirty="0">
                <a:ln>
                  <a:noFill/>
                </a:ln>
                <a:solidFill>
                  <a:srgbClr val="FF0000"/>
                </a:solidFill>
                <a:effectLst/>
                <a:uLnTx/>
                <a:uFillTx/>
                <a:latin typeface="Arial" panose="020B0604020202020204" pitchFamily="34" charset="0"/>
                <a:ea typeface="ＭＳ Ｐゴシック" panose="020B0600070205080204" pitchFamily="34" charset="-128"/>
              </a:rPr>
              <a:t>[exit only]</a:t>
            </a:r>
            <a:endParaRPr kumimoji="0" lang="en-GB" altLang="en-US" sz="28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28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				Undergraduate Diploma</a:t>
            </a: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28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				Undergraduate Certificate</a:t>
            </a:r>
          </a:p>
          <a:p>
            <a:pPr marL="0" marR="0" lvl="0" indent="0" defTabSz="914400" eaLnBrk="0" fontAlgn="base" latinLnBrk="0" hangingPunct="0">
              <a:lnSpc>
                <a:spcPct val="100000"/>
              </a:lnSpc>
              <a:spcBef>
                <a:spcPct val="0"/>
              </a:spcBef>
              <a:spcAft>
                <a:spcPct val="0"/>
              </a:spcAft>
              <a:buClrTx/>
              <a:buSzTx/>
              <a:buFontTx/>
              <a:buNone/>
              <a:tabLst/>
              <a:defRPr/>
            </a:pPr>
            <a:endParaRPr kumimoji="0" lang="en-GB" altLang="en-US" sz="28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28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Postgraduate Hierarchy: 		Masters</a:t>
            </a: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28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				Postgraduate Diploma</a:t>
            </a: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28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				Postgraduate Certificate</a:t>
            </a: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28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				</a:t>
            </a:r>
            <a:r>
              <a:rPr kumimoji="0" lang="en-GB" altLang="en-US" sz="2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rPr>
              <a:t>		</a:t>
            </a:r>
            <a:endParaRPr kumimoji="0" lang="en-GB" altLang="en-US" sz="28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2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rPr>
              <a:t> </a:t>
            </a:r>
            <a:endParaRPr kumimoji="0" lang="en-GB" altLang="en-US" sz="28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36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 </a:t>
            </a:r>
            <a:endParaRPr kumimoji="0" lang="en-GB" altLang="en-US" sz="3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0308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Regulations</a:t>
            </a:r>
          </a:p>
        </p:txBody>
      </p:sp>
      <p:sp>
        <p:nvSpPr>
          <p:cNvPr id="4" name="Rectangle 3"/>
          <p:cNvSpPr/>
          <p:nvPr/>
        </p:nvSpPr>
        <p:spPr>
          <a:xfrm>
            <a:off x="790222" y="1365957"/>
            <a:ext cx="10261600" cy="3096232"/>
          </a:xfrm>
          <a:prstGeom prst="rect">
            <a:avLst/>
          </a:prstGeom>
        </p:spPr>
        <p:txBody>
          <a:bodyPr wrap="square">
            <a:spAutoFit/>
          </a:bodyPr>
          <a:lstStyle/>
          <a:p>
            <a:pPr marL="342900" lvl="0" indent="-342900" fontAlgn="base">
              <a:spcBef>
                <a:spcPct val="20000"/>
              </a:spcBef>
              <a:spcAft>
                <a:spcPct val="0"/>
              </a:spcAft>
              <a:buClr>
                <a:srgbClr val="032553"/>
              </a:buClr>
            </a:pPr>
            <a:r>
              <a:rPr lang="en-US" altLang="en-US" sz="3200" kern="0" dirty="0">
                <a:solidFill>
                  <a:srgbClr val="4D3A31"/>
                </a:solidFill>
                <a:latin typeface="Arial"/>
                <a:ea typeface="ＭＳ Ｐゴシック" panose="020B0600070205080204" pitchFamily="34" charset="-128"/>
              </a:rPr>
              <a:t>Undergraduate Taught Course regulations</a:t>
            </a:r>
            <a:r>
              <a:rPr lang="en-US" altLang="en-US" sz="2400" kern="0" dirty="0">
                <a:solidFill>
                  <a:srgbClr val="4D3A31"/>
                </a:solidFill>
                <a:latin typeface="Arial"/>
                <a:ea typeface="ＭＳ Ｐゴシック" panose="020B0600070205080204" pitchFamily="34" charset="-128"/>
              </a:rPr>
              <a:t>:</a:t>
            </a:r>
          </a:p>
          <a:p>
            <a:pPr marL="342900" lvl="0" indent="-342900" fontAlgn="base">
              <a:spcBef>
                <a:spcPct val="20000"/>
              </a:spcBef>
              <a:spcAft>
                <a:spcPct val="0"/>
              </a:spcAft>
              <a:buClr>
                <a:srgbClr val="032553"/>
              </a:buClr>
            </a:pPr>
            <a:r>
              <a:rPr lang="en-US" altLang="en-US" sz="2000" kern="0" dirty="0">
                <a:solidFill>
                  <a:srgbClr val="4D3A31"/>
                </a:solidFill>
                <a:latin typeface="Arial"/>
                <a:ea typeface="ＭＳ Ｐゴシック" panose="020B0600070205080204" pitchFamily="34" charset="-128"/>
                <a:hlinkClick r:id="rId2"/>
              </a:rPr>
              <a:t>https://www.nottingham.ac.uk/qualitymanual/academic-regulations/ug-study-regs.aspx</a:t>
            </a:r>
            <a:endParaRPr lang="en-US" altLang="en-US" sz="2000" kern="0" dirty="0">
              <a:solidFill>
                <a:srgbClr val="4D3A31"/>
              </a:solidFill>
              <a:latin typeface="Arial"/>
              <a:ea typeface="ＭＳ Ｐゴシック" panose="020B0600070205080204" pitchFamily="34" charset="-128"/>
            </a:endParaRPr>
          </a:p>
          <a:p>
            <a:pPr marL="342900" lvl="0" indent="-342900" fontAlgn="base">
              <a:spcBef>
                <a:spcPct val="20000"/>
              </a:spcBef>
              <a:spcAft>
                <a:spcPct val="0"/>
              </a:spcAft>
              <a:buClr>
                <a:srgbClr val="032553"/>
              </a:buClr>
            </a:pPr>
            <a:endParaRPr lang="en-US" altLang="en-US" sz="2000" kern="0" dirty="0">
              <a:solidFill>
                <a:srgbClr val="4D3A31"/>
              </a:solidFill>
              <a:latin typeface="Arial"/>
              <a:ea typeface="ＭＳ Ｐゴシック" panose="020B0600070205080204" pitchFamily="34" charset="-128"/>
            </a:endParaRPr>
          </a:p>
          <a:p>
            <a:pPr marL="342900" lvl="0" indent="-342900" fontAlgn="base">
              <a:spcBef>
                <a:spcPct val="20000"/>
              </a:spcBef>
              <a:spcAft>
                <a:spcPct val="0"/>
              </a:spcAft>
              <a:buClr>
                <a:srgbClr val="032553"/>
              </a:buClr>
            </a:pPr>
            <a:endParaRPr lang="en-US" altLang="en-US" sz="2000" kern="0" dirty="0">
              <a:solidFill>
                <a:srgbClr val="4D3A31"/>
              </a:solidFill>
              <a:latin typeface="Arial"/>
              <a:ea typeface="ＭＳ Ｐゴシック" panose="020B0600070205080204" pitchFamily="34" charset="-128"/>
            </a:endParaRPr>
          </a:p>
          <a:p>
            <a:pPr marL="342900" lvl="0" indent="-342900" fontAlgn="base">
              <a:spcBef>
                <a:spcPct val="20000"/>
              </a:spcBef>
              <a:spcAft>
                <a:spcPct val="0"/>
              </a:spcAft>
              <a:buClr>
                <a:srgbClr val="032553"/>
              </a:buClr>
            </a:pPr>
            <a:r>
              <a:rPr lang="en-US" altLang="en-US" sz="3200" kern="0" dirty="0">
                <a:solidFill>
                  <a:srgbClr val="4D3A31"/>
                </a:solidFill>
                <a:latin typeface="Arial"/>
                <a:ea typeface="ＭＳ Ｐゴシック" panose="020B0600070205080204" pitchFamily="34" charset="-128"/>
              </a:rPr>
              <a:t>Postgraduate Taught Course regulations</a:t>
            </a:r>
            <a:r>
              <a:rPr lang="en-US" altLang="en-US" sz="2400" kern="0" dirty="0">
                <a:solidFill>
                  <a:srgbClr val="4D3A31"/>
                </a:solidFill>
                <a:latin typeface="Arial"/>
                <a:ea typeface="ＭＳ Ｐゴシック" panose="020B0600070205080204" pitchFamily="34" charset="-128"/>
              </a:rPr>
              <a:t>: </a:t>
            </a:r>
          </a:p>
          <a:p>
            <a:pPr marL="342900" lvl="0" indent="-342900" fontAlgn="base">
              <a:spcBef>
                <a:spcPct val="20000"/>
              </a:spcBef>
              <a:spcAft>
                <a:spcPct val="0"/>
              </a:spcAft>
              <a:buClr>
                <a:srgbClr val="032553"/>
              </a:buClr>
            </a:pPr>
            <a:r>
              <a:rPr lang="en-US" altLang="en-US" sz="2000" kern="0" dirty="0">
                <a:solidFill>
                  <a:srgbClr val="4D3A31"/>
                </a:solidFill>
                <a:latin typeface="Arial"/>
                <a:ea typeface="ＭＳ Ｐゴシック" panose="020B0600070205080204" pitchFamily="34" charset="-128"/>
                <a:hlinkClick r:id="rId3"/>
              </a:rPr>
              <a:t>https://www.nottingham.ac.uk/qualitymanual/academic-regulations/pgt-study-regs.aspx</a:t>
            </a:r>
            <a:endParaRPr lang="en-US" altLang="en-US" sz="2000" kern="0" dirty="0">
              <a:solidFill>
                <a:srgbClr val="4D3A31"/>
              </a:solidFill>
              <a:latin typeface="Arial"/>
              <a:ea typeface="ＭＳ Ｐゴシック" panose="020B0600070205080204" pitchFamily="34" charset="-128"/>
            </a:endParaRPr>
          </a:p>
          <a:p>
            <a:pPr marL="342900" lvl="0" indent="-342900" fontAlgn="base">
              <a:spcBef>
                <a:spcPct val="20000"/>
              </a:spcBef>
              <a:spcAft>
                <a:spcPct val="0"/>
              </a:spcAft>
              <a:buClr>
                <a:srgbClr val="032553"/>
              </a:buClr>
            </a:pPr>
            <a:endParaRPr lang="en-US" altLang="en-US" sz="2400" kern="0" dirty="0">
              <a:solidFill>
                <a:srgbClr val="4D3A31"/>
              </a:solidFill>
              <a:latin typeface="Arial"/>
              <a:ea typeface="ＭＳ Ｐゴシック" panose="020B0600070205080204" pitchFamily="34" charset="-128"/>
            </a:endParaRPr>
          </a:p>
        </p:txBody>
      </p:sp>
    </p:spTree>
    <p:extLst>
      <p:ext uri="{BB962C8B-B14F-4D97-AF65-F5344CB8AC3E}">
        <p14:creationId xmlns:p14="http://schemas.microsoft.com/office/powerpoint/2010/main" val="407860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Appeals/Complaints/Review</a:t>
            </a:r>
          </a:p>
        </p:txBody>
      </p:sp>
      <p:sp>
        <p:nvSpPr>
          <p:cNvPr id="3" name="TextBox 1"/>
          <p:cNvSpPr txBox="1">
            <a:spLocks noChangeArrowheads="1"/>
          </p:cNvSpPr>
          <p:nvPr/>
        </p:nvSpPr>
        <p:spPr bwMode="auto">
          <a:xfrm>
            <a:off x="493712" y="1352550"/>
            <a:ext cx="10659709"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32553"/>
              </a:buClr>
              <a:buChar char="•"/>
              <a:defRPr sz="2600">
                <a:solidFill>
                  <a:srgbClr val="4D3A3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rgbClr val="4D3A3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rgbClr val="4D3A3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9pPr>
          </a:lstStyle>
          <a:p>
            <a:pPr>
              <a:spcBef>
                <a:spcPct val="0"/>
              </a:spcBef>
              <a:spcAft>
                <a:spcPts val="1200"/>
              </a:spcAft>
              <a:buClrTx/>
              <a:buFontTx/>
              <a:buNone/>
            </a:pPr>
            <a:r>
              <a:rPr lang="en-GB" altLang="en-US" sz="2400" dirty="0">
                <a:solidFill>
                  <a:schemeClr val="tx1"/>
                </a:solidFill>
              </a:rPr>
              <a:t>Range of actions available to students who are unhappy with their outcomes</a:t>
            </a:r>
          </a:p>
          <a:p>
            <a:pPr>
              <a:spcBef>
                <a:spcPct val="0"/>
              </a:spcBef>
              <a:spcAft>
                <a:spcPts val="1200"/>
              </a:spcAft>
              <a:buClrTx/>
              <a:buFontTx/>
              <a:buNone/>
            </a:pPr>
            <a:r>
              <a:rPr lang="en-GB" altLang="en-US" sz="2400" dirty="0">
                <a:solidFill>
                  <a:schemeClr val="tx1"/>
                </a:solidFill>
              </a:rPr>
              <a:t>Mainly managed centrally</a:t>
            </a:r>
          </a:p>
          <a:p>
            <a:pPr>
              <a:spcBef>
                <a:spcPct val="0"/>
              </a:spcBef>
              <a:spcAft>
                <a:spcPts val="1200"/>
              </a:spcAft>
              <a:buClrTx/>
              <a:buFontTx/>
              <a:buNone/>
            </a:pPr>
            <a:r>
              <a:rPr lang="en-GB" altLang="en-US" sz="2400" dirty="0">
                <a:solidFill>
                  <a:schemeClr val="tx1"/>
                </a:solidFill>
              </a:rPr>
              <a:t>Review process, through Chair of Academic Appeals and Offences Committee (a member of Teaching and Learning Board), may overturn a School decision where the outcome is deemed to be unreasonable even if all procedures have been followed</a:t>
            </a:r>
          </a:p>
          <a:p>
            <a:pPr>
              <a:spcBef>
                <a:spcPct val="0"/>
              </a:spcBef>
              <a:spcAft>
                <a:spcPts val="600"/>
              </a:spcAft>
              <a:buClrTx/>
              <a:buFontTx/>
              <a:buNone/>
            </a:pPr>
            <a:r>
              <a:rPr lang="en-GB" altLang="en-US" sz="2400" dirty="0">
                <a:solidFill>
                  <a:schemeClr val="tx1"/>
                </a:solidFill>
              </a:rPr>
              <a:t>At end of internal procedures student is issued with Completion of Procedures Letter and may complain to the Office of the Independent Adjudicator</a:t>
            </a:r>
          </a:p>
        </p:txBody>
      </p:sp>
    </p:spTree>
    <p:extLst>
      <p:ext uri="{BB962C8B-B14F-4D97-AF65-F5344CB8AC3E}">
        <p14:creationId xmlns:p14="http://schemas.microsoft.com/office/powerpoint/2010/main" val="242802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Contact Information </a:t>
            </a:r>
          </a:p>
        </p:txBody>
      </p:sp>
      <p:sp>
        <p:nvSpPr>
          <p:cNvPr id="3" name="Rectangle 2"/>
          <p:cNvSpPr/>
          <p:nvPr/>
        </p:nvSpPr>
        <p:spPr>
          <a:xfrm>
            <a:off x="0" y="962616"/>
            <a:ext cx="12190412" cy="5895384"/>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Rectangle 3"/>
          <p:cNvSpPr/>
          <p:nvPr/>
        </p:nvSpPr>
        <p:spPr>
          <a:xfrm>
            <a:off x="0" y="962616"/>
            <a:ext cx="12190412" cy="5895386"/>
          </a:xfrm>
          <a:prstGeom prst="rect">
            <a:avLst/>
          </a:prstGeom>
          <a:blipFill dpi="0" rotWithShape="1">
            <a:blip r:embed="rId2">
              <a:alphaModFix amt="20000"/>
            </a:blip>
            <a:srcRect/>
            <a:stretch>
              <a:fillRect t="-16328" b="53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06359"/>
            <a:endParaRPr lang="en-US" sz="1806" dirty="0">
              <a:solidFill>
                <a:srgbClr val="FFFFFF"/>
              </a:solidFill>
              <a:latin typeface="Calibri"/>
            </a:endParaRPr>
          </a:p>
        </p:txBody>
      </p:sp>
      <p:sp>
        <p:nvSpPr>
          <p:cNvPr id="6" name="TextBox 1"/>
          <p:cNvSpPr txBox="1">
            <a:spLocks noChangeArrowheads="1"/>
          </p:cNvSpPr>
          <p:nvPr/>
        </p:nvSpPr>
        <p:spPr bwMode="auto">
          <a:xfrm>
            <a:off x="906462" y="1530350"/>
            <a:ext cx="10066337"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32553"/>
              </a:buClr>
              <a:buChar char="•"/>
              <a:defRPr sz="2600">
                <a:solidFill>
                  <a:srgbClr val="4D3A3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rgbClr val="4D3A3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rgbClr val="4D3A3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GB" altLang="en-US" sz="3200" dirty="0">
                <a:solidFill>
                  <a:schemeClr val="bg1"/>
                </a:solidFill>
              </a:rPr>
              <a:t>Dr Sandra Mienczakowski</a:t>
            </a:r>
          </a:p>
          <a:p>
            <a:pPr>
              <a:spcBef>
                <a:spcPct val="0"/>
              </a:spcBef>
              <a:buClrTx/>
              <a:buFontTx/>
              <a:buNone/>
            </a:pPr>
            <a:r>
              <a:rPr lang="en-GB" altLang="en-US" sz="3200" dirty="0">
                <a:solidFill>
                  <a:schemeClr val="bg1"/>
                </a:solidFill>
              </a:rPr>
              <a:t>Associate Director, Quality and Student Management System</a:t>
            </a:r>
          </a:p>
          <a:p>
            <a:pPr>
              <a:spcBef>
                <a:spcPct val="0"/>
              </a:spcBef>
              <a:buClrTx/>
              <a:buFontTx/>
              <a:buNone/>
            </a:pPr>
            <a:r>
              <a:rPr lang="en-GB" altLang="en-US" sz="3200" dirty="0">
                <a:solidFill>
                  <a:schemeClr val="bg1"/>
                </a:solidFill>
              </a:rPr>
              <a:t>Registry and Academic Affairs</a:t>
            </a:r>
          </a:p>
          <a:p>
            <a:pPr>
              <a:spcBef>
                <a:spcPct val="0"/>
              </a:spcBef>
              <a:buClrTx/>
              <a:buFontTx/>
              <a:buNone/>
            </a:pPr>
            <a:r>
              <a:rPr lang="en-GB" altLang="en-US" sz="3200" dirty="0">
                <a:solidFill>
                  <a:schemeClr val="bg1"/>
                </a:solidFill>
              </a:rPr>
              <a:t>E Floor, Portland Building</a:t>
            </a:r>
          </a:p>
          <a:p>
            <a:pPr>
              <a:spcBef>
                <a:spcPct val="0"/>
              </a:spcBef>
              <a:buClrTx/>
              <a:buFontTx/>
              <a:buNone/>
            </a:pPr>
            <a:r>
              <a:rPr lang="en-GB" altLang="en-US" sz="3200" dirty="0">
                <a:solidFill>
                  <a:schemeClr val="bg1"/>
                </a:solidFill>
              </a:rPr>
              <a:t>University of Nottingham</a:t>
            </a:r>
          </a:p>
          <a:p>
            <a:pPr>
              <a:spcBef>
                <a:spcPct val="0"/>
              </a:spcBef>
              <a:buClrTx/>
              <a:buFontTx/>
              <a:buNone/>
            </a:pPr>
            <a:r>
              <a:rPr lang="en-GB" altLang="en-US" sz="3200" dirty="0">
                <a:solidFill>
                  <a:schemeClr val="bg1"/>
                </a:solidFill>
              </a:rPr>
              <a:t>University Park</a:t>
            </a:r>
          </a:p>
          <a:p>
            <a:pPr>
              <a:spcBef>
                <a:spcPct val="0"/>
              </a:spcBef>
              <a:buClrTx/>
              <a:buFontTx/>
              <a:buNone/>
            </a:pPr>
            <a:r>
              <a:rPr lang="en-GB" altLang="en-US" sz="3200" dirty="0">
                <a:solidFill>
                  <a:schemeClr val="bg1"/>
                </a:solidFill>
              </a:rPr>
              <a:t>Nottingham NG7 2RD</a:t>
            </a:r>
          </a:p>
          <a:p>
            <a:pPr>
              <a:spcBef>
                <a:spcPct val="0"/>
              </a:spcBef>
              <a:buClrTx/>
              <a:buFontTx/>
              <a:buNone/>
            </a:pPr>
            <a:endParaRPr lang="en-GB" altLang="en-US" sz="3200" dirty="0">
              <a:solidFill>
                <a:schemeClr val="bg1"/>
              </a:solidFill>
            </a:endParaRPr>
          </a:p>
          <a:p>
            <a:pPr>
              <a:spcBef>
                <a:spcPct val="0"/>
              </a:spcBef>
              <a:buClrTx/>
              <a:buFontTx/>
              <a:buNone/>
            </a:pPr>
            <a:r>
              <a:rPr lang="en-GB" altLang="en-US" sz="3200" dirty="0">
                <a:solidFill>
                  <a:schemeClr val="bg1"/>
                </a:solidFill>
              </a:rPr>
              <a:t>email:  sandra.mienczakowski@nottingham.ac.uk  </a:t>
            </a:r>
          </a:p>
          <a:p>
            <a:pPr>
              <a:spcBef>
                <a:spcPct val="0"/>
              </a:spcBef>
              <a:buClrTx/>
              <a:buFontTx/>
              <a:buNone/>
            </a:pPr>
            <a:r>
              <a:rPr lang="en-GB" altLang="en-US" sz="3200" dirty="0">
                <a:solidFill>
                  <a:schemeClr val="bg1"/>
                </a:solidFill>
              </a:rPr>
              <a:t>Tel:  0115 951 4789</a:t>
            </a:r>
          </a:p>
        </p:txBody>
      </p:sp>
    </p:spTree>
    <p:extLst>
      <p:ext uri="{BB962C8B-B14F-4D97-AF65-F5344CB8AC3E}">
        <p14:creationId xmlns:p14="http://schemas.microsoft.com/office/powerpoint/2010/main" val="150642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Regulations </a:t>
            </a:r>
          </a:p>
        </p:txBody>
      </p:sp>
      <p:sp>
        <p:nvSpPr>
          <p:cNvPr id="4" name="Rectangle 3"/>
          <p:cNvSpPr/>
          <p:nvPr/>
        </p:nvSpPr>
        <p:spPr>
          <a:xfrm>
            <a:off x="722489" y="1377244"/>
            <a:ext cx="9911644" cy="4351961"/>
          </a:xfrm>
          <a:prstGeom prst="rect">
            <a:avLst/>
          </a:prstGeom>
        </p:spPr>
        <p:txBody>
          <a:bodyPr wrap="square">
            <a:spAutoFit/>
          </a:bodyPr>
          <a:lstStyle/>
          <a:p>
            <a:pPr marL="342900" lvl="0" indent="-342900" fontAlgn="base">
              <a:spcBef>
                <a:spcPct val="20000"/>
              </a:spcBef>
              <a:spcAft>
                <a:spcPct val="0"/>
              </a:spcAft>
              <a:buClr>
                <a:srgbClr val="032553"/>
              </a:buClr>
            </a:pPr>
            <a:r>
              <a:rPr lang="en-US" altLang="en-US" sz="3200" kern="0" dirty="0">
                <a:solidFill>
                  <a:srgbClr val="4D3A31"/>
                </a:solidFill>
                <a:latin typeface="Arial"/>
                <a:ea typeface="ＭＳ Ｐゴシック" panose="020B0600070205080204" pitchFamily="34" charset="-128"/>
              </a:rPr>
              <a:t>Undergraduate Taught Course regulations:</a:t>
            </a:r>
          </a:p>
          <a:p>
            <a:pPr marL="342900" lvl="0" indent="-342900" fontAlgn="base">
              <a:spcBef>
                <a:spcPct val="20000"/>
              </a:spcBef>
              <a:spcAft>
                <a:spcPct val="0"/>
              </a:spcAft>
              <a:buClr>
                <a:srgbClr val="032553"/>
              </a:buClr>
            </a:pPr>
            <a:r>
              <a:rPr lang="en-US" altLang="en-US" sz="2400" kern="0" dirty="0">
                <a:solidFill>
                  <a:srgbClr val="FF0000"/>
                </a:solidFill>
                <a:latin typeface="Arial"/>
                <a:ea typeface="ＭＳ Ｐゴシック" panose="020B0600070205080204" pitchFamily="34" charset="-128"/>
              </a:rPr>
              <a:t>Changes from  September 2020 affecting students entering Qualifying or Part I. </a:t>
            </a:r>
          </a:p>
          <a:p>
            <a:pPr marL="342900" lvl="0" indent="-342900" fontAlgn="base">
              <a:spcBef>
                <a:spcPct val="20000"/>
              </a:spcBef>
              <a:spcAft>
                <a:spcPct val="0"/>
              </a:spcAft>
              <a:buClr>
                <a:srgbClr val="032553"/>
              </a:buClr>
            </a:pPr>
            <a:r>
              <a:rPr lang="en-US" altLang="en-US" sz="3200" kern="0" dirty="0">
                <a:solidFill>
                  <a:srgbClr val="4D3A31"/>
                </a:solidFill>
                <a:latin typeface="Arial"/>
                <a:ea typeface="ＭＳ Ｐゴシック" panose="020B0600070205080204" pitchFamily="34" charset="-128"/>
              </a:rPr>
              <a:t>Postgraduate Taught Course regulations:  </a:t>
            </a:r>
            <a:r>
              <a:rPr lang="en-US" altLang="en-US" sz="2400" kern="0" dirty="0">
                <a:solidFill>
                  <a:srgbClr val="4D3A31"/>
                </a:solidFill>
                <a:latin typeface="Arial"/>
                <a:ea typeface="ＭＳ Ｐゴシック" panose="020B0600070205080204" pitchFamily="34" charset="-128"/>
              </a:rPr>
              <a:t>	</a:t>
            </a:r>
          </a:p>
          <a:p>
            <a:pPr marL="342900" lvl="0" indent="-342900" fontAlgn="base">
              <a:spcBef>
                <a:spcPct val="20000"/>
              </a:spcBef>
              <a:spcAft>
                <a:spcPct val="0"/>
              </a:spcAft>
              <a:buClr>
                <a:srgbClr val="032553"/>
              </a:buClr>
            </a:pPr>
            <a:r>
              <a:rPr lang="en-US" altLang="en-US" sz="2400" kern="0" dirty="0">
                <a:solidFill>
                  <a:srgbClr val="FF0000"/>
                </a:solidFill>
                <a:latin typeface="Arial"/>
                <a:ea typeface="ＭＳ Ｐゴシック" panose="020B0600070205080204" pitchFamily="34" charset="-128"/>
              </a:rPr>
              <a:t>Changes from 21/22 for students entering from September 2021.  </a:t>
            </a:r>
          </a:p>
          <a:p>
            <a:pPr marL="342900" lvl="0" indent="-342900" fontAlgn="base">
              <a:spcBef>
                <a:spcPct val="20000"/>
              </a:spcBef>
              <a:spcAft>
                <a:spcPct val="0"/>
              </a:spcAft>
              <a:buClr>
                <a:srgbClr val="032553"/>
              </a:buClr>
            </a:pPr>
            <a:endParaRPr lang="en-US" altLang="en-US" sz="2400" kern="0" dirty="0">
              <a:solidFill>
                <a:srgbClr val="FF0000"/>
              </a:solidFill>
              <a:latin typeface="Arial"/>
              <a:ea typeface="ＭＳ Ｐゴシック" panose="020B0600070205080204" pitchFamily="34" charset="-128"/>
            </a:endParaRPr>
          </a:p>
          <a:p>
            <a:pPr marL="342900" lvl="0" indent="-342900" fontAlgn="base">
              <a:spcBef>
                <a:spcPct val="20000"/>
              </a:spcBef>
              <a:spcAft>
                <a:spcPct val="0"/>
              </a:spcAft>
              <a:buClr>
                <a:srgbClr val="032553"/>
              </a:buClr>
            </a:pPr>
            <a:r>
              <a:rPr lang="en-US" altLang="en-US" sz="3200" kern="0" dirty="0">
                <a:latin typeface="Arial"/>
                <a:ea typeface="ＭＳ Ｐゴシック" panose="020B0600070205080204" pitchFamily="34" charset="-128"/>
              </a:rPr>
              <a:t>COVID-19 Exceptional regulations:</a:t>
            </a:r>
          </a:p>
          <a:p>
            <a:pPr marL="342900" lvl="0" indent="-342900" fontAlgn="base">
              <a:spcBef>
                <a:spcPct val="20000"/>
              </a:spcBef>
              <a:spcAft>
                <a:spcPct val="0"/>
              </a:spcAft>
              <a:buClr>
                <a:srgbClr val="032553"/>
              </a:buClr>
              <a:buFont typeface="Arial" panose="020B0604020202020204" pitchFamily="34" charset="0"/>
              <a:buChar char="•"/>
            </a:pPr>
            <a:r>
              <a:rPr lang="en-US" altLang="en-US" sz="2400" kern="0" dirty="0">
                <a:solidFill>
                  <a:srgbClr val="FF0000"/>
                </a:solidFill>
                <a:latin typeface="Arial"/>
                <a:ea typeface="ＭＳ Ｐゴシック" panose="020B0600070205080204" pitchFamily="34" charset="-128"/>
              </a:rPr>
              <a:t>Applicable only in 19/20</a:t>
            </a:r>
          </a:p>
          <a:p>
            <a:pPr marL="342900" lvl="0" indent="-342900" fontAlgn="base">
              <a:spcBef>
                <a:spcPct val="20000"/>
              </a:spcBef>
              <a:spcAft>
                <a:spcPct val="0"/>
              </a:spcAft>
              <a:buClr>
                <a:srgbClr val="032553"/>
              </a:buClr>
              <a:buFont typeface="Arial" panose="020B0604020202020204" pitchFamily="34" charset="0"/>
              <a:buChar char="•"/>
            </a:pPr>
            <a:r>
              <a:rPr lang="en-US" altLang="en-US" sz="2400" kern="0" dirty="0">
                <a:solidFill>
                  <a:srgbClr val="FF0000"/>
                </a:solidFill>
                <a:latin typeface="Arial"/>
                <a:ea typeface="ＭＳ Ｐゴシック" panose="020B0600070205080204" pitchFamily="34" charset="-128"/>
              </a:rPr>
              <a:t>Applicable in 19/20 and 20/21</a:t>
            </a:r>
          </a:p>
        </p:txBody>
      </p:sp>
    </p:spTree>
    <p:extLst>
      <p:ext uri="{BB962C8B-B14F-4D97-AF65-F5344CB8AC3E}">
        <p14:creationId xmlns:p14="http://schemas.microsoft.com/office/powerpoint/2010/main" val="62709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Regulations</a:t>
            </a:r>
          </a:p>
        </p:txBody>
      </p:sp>
      <p:sp>
        <p:nvSpPr>
          <p:cNvPr id="3" name="TextBox 2"/>
          <p:cNvSpPr txBox="1">
            <a:spLocks noChangeArrowheads="1"/>
          </p:cNvSpPr>
          <p:nvPr/>
        </p:nvSpPr>
        <p:spPr bwMode="auto">
          <a:xfrm>
            <a:off x="721042" y="1470025"/>
            <a:ext cx="10601713" cy="419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32553"/>
              </a:buClr>
              <a:buChar char="•"/>
              <a:defRPr sz="2600">
                <a:solidFill>
                  <a:srgbClr val="4D3A3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rgbClr val="4D3A3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rgbClr val="4D3A3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9pPr>
          </a:lstStyle>
          <a:p>
            <a:pPr lvl="0" eaLnBrk="0" fontAlgn="base" hangingPunct="0">
              <a:spcBef>
                <a:spcPct val="0"/>
              </a:spcBef>
              <a:spcAft>
                <a:spcPct val="0"/>
              </a:spcAft>
              <a:buClrTx/>
              <a:buNone/>
            </a:pPr>
            <a:r>
              <a:rPr lang="en-GB" altLang="en-US" sz="3200" kern="0" baseline="-25000" dirty="0">
                <a:solidFill>
                  <a:srgbClr val="000000"/>
                </a:solidFill>
                <a:hlinkClick r:id="rId2"/>
              </a:rPr>
              <a:t>https://www.nottingham.ac.uk/qualitymanual/assessment-awards-and-deg-classification/index.aspx</a:t>
            </a:r>
            <a:endParaRPr lang="en-GB" altLang="en-US" sz="3200" kern="0" baseline="-25000" dirty="0">
              <a:solidFill>
                <a:srgbClr val="000000"/>
              </a:solidFill>
            </a:endParaRPr>
          </a:p>
          <a:p>
            <a:pPr lvl="0" eaLnBrk="0" fontAlgn="base" hangingPunct="0">
              <a:spcBef>
                <a:spcPct val="0"/>
              </a:spcBef>
              <a:spcAft>
                <a:spcPct val="0"/>
              </a:spcAft>
              <a:buClrTx/>
              <a:buNone/>
            </a:pPr>
            <a:endPar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48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	</a:t>
            </a:r>
            <a:r>
              <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Includes:	Assessment Policies</a:t>
            </a:r>
          </a:p>
          <a:p>
            <a:pPr marL="0" marR="0" lvl="0" indent="0" defTabSz="914400" eaLnBrk="0" fontAlgn="base" latinLnBrk="0" hangingPunct="0">
              <a:lnSpc>
                <a:spcPct val="100000"/>
              </a:lnSpc>
              <a:spcBef>
                <a:spcPct val="0"/>
              </a:spcBef>
              <a:spcAft>
                <a:spcPct val="0"/>
              </a:spcAft>
              <a:buClrTx/>
              <a:buSzTx/>
              <a:buFontTx/>
              <a:buNone/>
              <a:tabLst/>
              <a:defRPr/>
            </a:pPr>
            <a:r>
              <a:rPr lang="en-GB" altLang="en-US" sz="3200" kern="0" baseline="-25000" dirty="0">
                <a:solidFill>
                  <a:srgbClr val="000000"/>
                </a:solidFill>
              </a:rPr>
              <a:t>			Extenuating Circumstances</a:t>
            </a:r>
            <a:endPar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			Marking and Classification</a:t>
            </a: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32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			Academic Misconduct</a:t>
            </a:r>
          </a:p>
          <a:p>
            <a:pPr marL="0" marR="0" lvl="0" indent="0" defTabSz="914400" eaLnBrk="0" fontAlgn="base" latinLnBrk="0" hangingPunct="0">
              <a:lnSpc>
                <a:spcPct val="100000"/>
              </a:lnSpc>
              <a:spcBef>
                <a:spcPct val="0"/>
              </a:spcBef>
              <a:spcAft>
                <a:spcPct val="0"/>
              </a:spcAft>
              <a:buClrTx/>
              <a:buSzTx/>
              <a:buFontTx/>
              <a:buNone/>
              <a:tabLst/>
              <a:defRPr/>
            </a:pPr>
            <a:endParaRPr kumimoji="0" lang="en-GB" altLang="en-US" sz="48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endParaRPr>
          </a:p>
          <a:p>
            <a:pPr lvl="0" eaLnBrk="0" fontAlgn="base" hangingPunct="0">
              <a:spcBef>
                <a:spcPct val="0"/>
              </a:spcBef>
              <a:spcAft>
                <a:spcPct val="0"/>
              </a:spcAft>
              <a:buClrTx/>
              <a:buNone/>
              <a:defRPr/>
            </a:pPr>
            <a:r>
              <a:rPr lang="en-GB" altLang="en-US" sz="3200" kern="0" baseline="-25000" dirty="0">
                <a:solidFill>
                  <a:srgbClr val="000000"/>
                </a:solidFill>
                <a:hlinkClick r:id="rId3"/>
              </a:rPr>
              <a:t>https://www.nottingham.ac.uk/qualitymanual/governance/external-examiners-examinations-roles.aspx</a:t>
            </a:r>
            <a:endParaRPr lang="en-GB" altLang="en-US" sz="3200" kern="0" baseline="-25000" dirty="0">
              <a:solidFill>
                <a:srgbClr val="000000"/>
              </a:solidFill>
            </a:endParaRPr>
          </a:p>
          <a:p>
            <a:pPr lvl="0" eaLnBrk="0" fontAlgn="base" hangingPunct="0">
              <a:spcBef>
                <a:spcPct val="0"/>
              </a:spcBef>
              <a:spcAft>
                <a:spcPct val="0"/>
              </a:spcAft>
              <a:buClrTx/>
              <a:buNone/>
              <a:defRPr/>
            </a:pPr>
            <a:endParaRPr kumimoji="0" lang="en-GB" altLang="en-US" sz="48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419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Moderation </a:t>
            </a:r>
          </a:p>
        </p:txBody>
      </p:sp>
      <p:sp>
        <p:nvSpPr>
          <p:cNvPr id="3" name="TextBox 1"/>
          <p:cNvSpPr txBox="1">
            <a:spLocks noChangeArrowheads="1"/>
          </p:cNvSpPr>
          <p:nvPr/>
        </p:nvSpPr>
        <p:spPr bwMode="auto">
          <a:xfrm>
            <a:off x="588962" y="1392238"/>
            <a:ext cx="1064348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32553"/>
              </a:buClr>
              <a:buChar char="•"/>
              <a:defRPr sz="2600">
                <a:solidFill>
                  <a:srgbClr val="4D3A3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rgbClr val="4D3A3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rgbClr val="4D3A3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GB" altLang="en-US" sz="2400" dirty="0">
                <a:solidFill>
                  <a:schemeClr val="tx1"/>
                </a:solidFill>
              </a:rPr>
              <a:t>Key part of the process in assuring standards</a:t>
            </a:r>
          </a:p>
          <a:p>
            <a:pPr>
              <a:spcBef>
                <a:spcPct val="0"/>
              </a:spcBef>
              <a:buClrTx/>
              <a:buFontTx/>
              <a:buNone/>
            </a:pPr>
            <a:endParaRPr lang="en-GB" altLang="en-US" sz="2400" dirty="0">
              <a:solidFill>
                <a:schemeClr val="tx1"/>
              </a:solidFill>
            </a:endParaRPr>
          </a:p>
          <a:p>
            <a:pPr>
              <a:spcBef>
                <a:spcPct val="0"/>
              </a:spcBef>
              <a:buClrTx/>
              <a:buFontTx/>
              <a:buNone/>
            </a:pPr>
            <a:r>
              <a:rPr lang="en-GB" altLang="en-US" sz="2400" dirty="0">
                <a:solidFill>
                  <a:schemeClr val="tx1"/>
                </a:solidFill>
                <a:hlinkClick r:id="rId2"/>
              </a:rPr>
              <a:t>https://www.nottingham.ac.uk/qualitymanual/assessment-awards-and-deg-classification/assessment-and-marking-policies.aspx</a:t>
            </a:r>
            <a:endParaRPr lang="en-GB" altLang="en-US" sz="2400" dirty="0">
              <a:solidFill>
                <a:schemeClr val="tx1"/>
              </a:solidFill>
            </a:endParaRPr>
          </a:p>
          <a:p>
            <a:pPr>
              <a:spcBef>
                <a:spcPct val="0"/>
              </a:spcBef>
              <a:buClrTx/>
              <a:buFontTx/>
              <a:buNone/>
            </a:pPr>
            <a:endParaRPr lang="en-GB" altLang="en-US" sz="2400" dirty="0">
              <a:solidFill>
                <a:schemeClr val="tx1"/>
              </a:solidFill>
            </a:endParaRPr>
          </a:p>
          <a:p>
            <a:pPr>
              <a:spcBef>
                <a:spcPct val="0"/>
              </a:spcBef>
              <a:buClrTx/>
              <a:buFontTx/>
              <a:buNone/>
            </a:pPr>
            <a:r>
              <a:rPr lang="en-GB" altLang="en-US" sz="2400" dirty="0">
                <a:solidFill>
                  <a:schemeClr val="tx1"/>
                </a:solidFill>
              </a:rPr>
              <a:t>External examiners should be involved – School’s will vary and will provide information on their process and expectations</a:t>
            </a:r>
          </a:p>
          <a:p>
            <a:pPr>
              <a:spcBef>
                <a:spcPct val="0"/>
              </a:spcBef>
              <a:buClrTx/>
              <a:buFontTx/>
              <a:buNone/>
            </a:pPr>
            <a:endParaRPr lang="en-GB" altLang="en-US" sz="2400" dirty="0">
              <a:solidFill>
                <a:schemeClr val="tx1"/>
              </a:solidFill>
            </a:endParaRPr>
          </a:p>
          <a:p>
            <a:pPr>
              <a:spcBef>
                <a:spcPct val="0"/>
              </a:spcBef>
              <a:buClrTx/>
              <a:buFontTx/>
              <a:buNone/>
            </a:pPr>
            <a:r>
              <a:rPr lang="en-GB" altLang="en-US" sz="2400" dirty="0">
                <a:solidFill>
                  <a:schemeClr val="tx1"/>
                </a:solidFill>
              </a:rPr>
              <a:t>The University does not use normalisation – </a:t>
            </a:r>
            <a:r>
              <a:rPr lang="en-GB" altLang="en-US" sz="2400" dirty="0" err="1">
                <a:solidFill>
                  <a:schemeClr val="tx1"/>
                </a:solidFill>
              </a:rPr>
              <a:t>ie</a:t>
            </a:r>
            <a:r>
              <a:rPr lang="en-GB" altLang="en-US" sz="2400" dirty="0">
                <a:solidFill>
                  <a:schemeClr val="tx1"/>
                </a:solidFill>
              </a:rPr>
              <a:t> we do not manipulate marks to fit an expected mark distribution</a:t>
            </a:r>
          </a:p>
        </p:txBody>
      </p:sp>
    </p:spTree>
    <p:extLst>
      <p:ext uri="{BB962C8B-B14F-4D97-AF65-F5344CB8AC3E}">
        <p14:creationId xmlns:p14="http://schemas.microsoft.com/office/powerpoint/2010/main" val="179975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 Examination Boards</a:t>
            </a:r>
          </a:p>
        </p:txBody>
      </p:sp>
      <p:sp>
        <p:nvSpPr>
          <p:cNvPr id="3" name="TextBox 3"/>
          <p:cNvSpPr txBox="1">
            <a:spLocks noChangeArrowheads="1"/>
          </p:cNvSpPr>
          <p:nvPr/>
        </p:nvSpPr>
        <p:spPr bwMode="auto">
          <a:xfrm>
            <a:off x="828675" y="1447800"/>
            <a:ext cx="1032474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32553"/>
              </a:buClr>
              <a:buChar char="•"/>
              <a:defRPr sz="2600">
                <a:solidFill>
                  <a:srgbClr val="4D3A3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rgbClr val="4D3A3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rgbClr val="4D3A3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GB" altLang="en-US" sz="2400" dirty="0">
                <a:solidFill>
                  <a:schemeClr val="tx1"/>
                </a:solidFill>
                <a:hlinkClick r:id="rId2"/>
              </a:rPr>
              <a:t>https://www.nottingham.ac.uk/qualitymanual/governance/school-examination-boards.aspx</a:t>
            </a:r>
            <a:endParaRPr lang="en-GB" altLang="en-US" sz="2400" dirty="0">
              <a:solidFill>
                <a:schemeClr val="tx1"/>
              </a:solidFill>
            </a:endParaRPr>
          </a:p>
          <a:p>
            <a:pPr>
              <a:spcBef>
                <a:spcPct val="0"/>
              </a:spcBef>
              <a:buClrTx/>
              <a:buFontTx/>
              <a:buNone/>
            </a:pPr>
            <a:endParaRPr lang="en-GB" altLang="en-US" sz="2400" b="1" dirty="0">
              <a:solidFill>
                <a:schemeClr val="tx1"/>
              </a:solidFill>
            </a:endParaRPr>
          </a:p>
          <a:p>
            <a:pPr>
              <a:spcBef>
                <a:spcPct val="0"/>
              </a:spcBef>
              <a:buClrTx/>
              <a:buFontTx/>
              <a:buNone/>
            </a:pPr>
            <a:r>
              <a:rPr lang="en-GB" altLang="en-US" sz="2400" dirty="0">
                <a:solidFill>
                  <a:schemeClr val="tx1"/>
                </a:solidFill>
              </a:rPr>
              <a:t>	Confirm relevant assessment marks</a:t>
            </a:r>
          </a:p>
          <a:p>
            <a:pPr>
              <a:spcBef>
                <a:spcPct val="0"/>
              </a:spcBef>
              <a:buClrTx/>
              <a:buFontTx/>
              <a:buNone/>
            </a:pPr>
            <a:r>
              <a:rPr lang="en-GB" altLang="en-US" sz="2400" dirty="0">
                <a:solidFill>
                  <a:schemeClr val="tx1"/>
                </a:solidFill>
              </a:rPr>
              <a:t>	Recommend student progression</a:t>
            </a:r>
          </a:p>
          <a:p>
            <a:pPr>
              <a:spcBef>
                <a:spcPct val="0"/>
              </a:spcBef>
              <a:buClrTx/>
              <a:buFontTx/>
              <a:buNone/>
            </a:pPr>
            <a:r>
              <a:rPr lang="en-GB" altLang="en-US" sz="2400" dirty="0">
                <a:solidFill>
                  <a:schemeClr val="tx1"/>
                </a:solidFill>
              </a:rPr>
              <a:t>	Recommend degree awards</a:t>
            </a:r>
          </a:p>
          <a:p>
            <a:pPr>
              <a:spcBef>
                <a:spcPct val="0"/>
              </a:spcBef>
              <a:buClrTx/>
              <a:buFontTx/>
              <a:buNone/>
            </a:pPr>
            <a:r>
              <a:rPr lang="en-GB" altLang="en-US" sz="2400" dirty="0">
                <a:solidFill>
                  <a:schemeClr val="tx1"/>
                </a:solidFill>
              </a:rPr>
              <a:t>	Recommend reassessments as appropriate</a:t>
            </a:r>
          </a:p>
          <a:p>
            <a:pPr>
              <a:spcBef>
                <a:spcPct val="0"/>
              </a:spcBef>
              <a:buClrTx/>
              <a:buFontTx/>
              <a:buNone/>
            </a:pPr>
            <a:r>
              <a:rPr lang="en-GB" altLang="en-US" sz="2400" dirty="0">
                <a:solidFill>
                  <a:schemeClr val="tx1"/>
                </a:solidFill>
              </a:rPr>
              <a:t>	Recommend outcomes relating to students with extenuating 	circumstances</a:t>
            </a:r>
          </a:p>
          <a:p>
            <a:pPr>
              <a:spcBef>
                <a:spcPct val="0"/>
              </a:spcBef>
              <a:buClrTx/>
              <a:buFontTx/>
              <a:buNone/>
            </a:pPr>
            <a:endParaRPr lang="en-GB" altLang="en-US" sz="2400" dirty="0">
              <a:solidFill>
                <a:schemeClr val="tx1"/>
              </a:solidFill>
            </a:endParaRPr>
          </a:p>
        </p:txBody>
      </p:sp>
    </p:spTree>
    <p:extLst>
      <p:ext uri="{BB962C8B-B14F-4D97-AF65-F5344CB8AC3E}">
        <p14:creationId xmlns:p14="http://schemas.microsoft.com/office/powerpoint/2010/main" val="92732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 Exam Boards</a:t>
            </a:r>
          </a:p>
        </p:txBody>
      </p:sp>
      <p:sp>
        <p:nvSpPr>
          <p:cNvPr id="3" name="TextBox 1"/>
          <p:cNvSpPr txBox="1">
            <a:spLocks noChangeArrowheads="1"/>
          </p:cNvSpPr>
          <p:nvPr/>
        </p:nvSpPr>
        <p:spPr bwMode="auto">
          <a:xfrm>
            <a:off x="717550" y="1452563"/>
            <a:ext cx="10402006"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32553"/>
              </a:buClr>
              <a:buChar char="•"/>
              <a:defRPr sz="2600">
                <a:solidFill>
                  <a:srgbClr val="4D3A3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rgbClr val="4D3A3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rgbClr val="4D3A3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GB" altLang="en-US" sz="2400" dirty="0">
                <a:solidFill>
                  <a:schemeClr val="tx1"/>
                </a:solidFill>
              </a:rPr>
              <a:t>Normally within the regulatory framework which aims to ensure academic rigour, consistency and simplicity</a:t>
            </a:r>
          </a:p>
          <a:p>
            <a:pPr>
              <a:spcBef>
                <a:spcPct val="0"/>
              </a:spcBef>
              <a:buClrTx/>
              <a:buFontTx/>
              <a:buNone/>
            </a:pPr>
            <a:endParaRPr lang="en-GB" altLang="en-US" sz="2400" dirty="0">
              <a:solidFill>
                <a:schemeClr val="tx1"/>
              </a:solidFill>
            </a:endParaRPr>
          </a:p>
          <a:p>
            <a:pPr>
              <a:spcBef>
                <a:spcPct val="0"/>
              </a:spcBef>
              <a:buClrTx/>
              <a:buFontTx/>
              <a:buNone/>
            </a:pPr>
            <a:r>
              <a:rPr lang="en-GB" altLang="en-US" sz="2400" dirty="0">
                <a:solidFill>
                  <a:schemeClr val="tx1"/>
                </a:solidFill>
              </a:rPr>
              <a:t>Where special circumstances exist that fall outside any current regulation, recommendations can be made notwithstanding the regulations – in this case these must be approved by the Quality and Standards Committee</a:t>
            </a:r>
          </a:p>
          <a:p>
            <a:pPr>
              <a:spcBef>
                <a:spcPct val="0"/>
              </a:spcBef>
              <a:buClrTx/>
              <a:buFontTx/>
              <a:buNone/>
            </a:pPr>
            <a:endParaRPr lang="en-GB" altLang="en-US" sz="2400" dirty="0">
              <a:solidFill>
                <a:schemeClr val="tx1"/>
              </a:solidFill>
            </a:endParaRPr>
          </a:p>
          <a:p>
            <a:pPr>
              <a:spcBef>
                <a:spcPct val="0"/>
              </a:spcBef>
              <a:buClrTx/>
              <a:buFontTx/>
              <a:buNone/>
            </a:pPr>
            <a:r>
              <a:rPr lang="en-GB" altLang="en-US" sz="2400" dirty="0">
                <a:solidFill>
                  <a:schemeClr val="tx1"/>
                </a:solidFill>
              </a:rPr>
              <a:t>Regulations are regularly updated in the light of experience and requirements </a:t>
            </a:r>
            <a:endParaRPr lang="en-GB" altLang="en-US" sz="2400" dirty="0">
              <a:solidFill>
                <a:srgbClr val="FF0000"/>
              </a:solidFill>
            </a:endParaRPr>
          </a:p>
          <a:p>
            <a:pPr>
              <a:spcBef>
                <a:spcPct val="0"/>
              </a:spcBef>
              <a:buClrTx/>
              <a:buFontTx/>
              <a:buNone/>
            </a:pPr>
            <a:endParaRPr lang="en-GB" altLang="en-US" sz="3600" dirty="0">
              <a:solidFill>
                <a:srgbClr val="FF0000"/>
              </a:solidFill>
            </a:endParaRPr>
          </a:p>
        </p:txBody>
      </p:sp>
    </p:spTree>
    <p:extLst>
      <p:ext uri="{BB962C8B-B14F-4D97-AF65-F5344CB8AC3E}">
        <p14:creationId xmlns:p14="http://schemas.microsoft.com/office/powerpoint/2010/main" val="35455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Standardised Regulation </a:t>
            </a:r>
          </a:p>
        </p:txBody>
      </p:sp>
      <p:sp>
        <p:nvSpPr>
          <p:cNvPr id="3" name="TextBox 1"/>
          <p:cNvSpPr txBox="1">
            <a:spLocks noChangeArrowheads="1"/>
          </p:cNvSpPr>
          <p:nvPr/>
        </p:nvSpPr>
        <p:spPr bwMode="auto">
          <a:xfrm>
            <a:off x="606425" y="1316038"/>
            <a:ext cx="10479264"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32553"/>
              </a:buClr>
              <a:buChar char="•"/>
              <a:defRPr sz="2600">
                <a:solidFill>
                  <a:srgbClr val="4D3A3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rgbClr val="4D3A3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rgbClr val="4D3A3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4D3A3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4D3A31"/>
                </a:solidFill>
                <a:latin typeface="Arial" panose="020B0604020202020204" pitchFamily="34" charset="0"/>
                <a:ea typeface="ＭＳ Ｐゴシック" panose="020B0600070205080204" pitchFamily="34"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36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The majority of</a:t>
            </a:r>
            <a:r>
              <a:rPr kumimoji="0" lang="en-GB" altLang="en-US" sz="3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rPr>
              <a:t> </a:t>
            </a:r>
            <a:r>
              <a:rPr kumimoji="0" lang="en-GB" altLang="en-US" sz="36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our regulations are standardised unless there is a PSRB or other approved exemption permitted– </a:t>
            </a:r>
            <a:r>
              <a:rPr kumimoji="0" lang="en-GB" altLang="en-US" sz="3600" b="0" i="0" u="none" strike="noStrike" kern="0" cap="none" spc="0" normalizeH="0" baseline="-25000" noProof="0" dirty="0" err="1">
                <a:ln>
                  <a:noFill/>
                </a:ln>
                <a:solidFill>
                  <a:srgbClr val="000000"/>
                </a:solidFill>
                <a:effectLst/>
                <a:uLnTx/>
                <a:uFillTx/>
                <a:latin typeface="Arial" panose="020B0604020202020204" pitchFamily="34" charset="0"/>
                <a:ea typeface="ＭＳ Ｐゴシック" panose="020B0600070205080204" pitchFamily="34" charset="-128"/>
              </a:rPr>
              <a:t>eg</a:t>
            </a:r>
            <a:r>
              <a:rPr kumimoji="0" lang="en-GB" altLang="en-US" sz="36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 whether or not to allow a second reassessment, the weighting of degree classifications, borderline criteria </a:t>
            </a:r>
          </a:p>
          <a:p>
            <a:pPr marL="0" marR="0" lvl="0" indent="0" defTabSz="914400" eaLnBrk="0" fontAlgn="base" latinLnBrk="0" hangingPunct="0">
              <a:lnSpc>
                <a:spcPct val="100000"/>
              </a:lnSpc>
              <a:spcBef>
                <a:spcPct val="0"/>
              </a:spcBef>
              <a:spcAft>
                <a:spcPct val="0"/>
              </a:spcAft>
              <a:buClrTx/>
              <a:buSzTx/>
              <a:buFontTx/>
              <a:buNone/>
              <a:tabLst/>
              <a:defRPr/>
            </a:pPr>
            <a:endParaRPr kumimoji="0" lang="en-GB" altLang="en-US" sz="36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36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Within a School, decision-making should be consistent and supportable if challenged</a:t>
            </a:r>
          </a:p>
          <a:p>
            <a:pPr marL="0" marR="0" lvl="0" indent="0" defTabSz="914400" eaLnBrk="0" fontAlgn="base" latinLnBrk="0" hangingPunct="0">
              <a:lnSpc>
                <a:spcPct val="100000"/>
              </a:lnSpc>
              <a:spcBef>
                <a:spcPct val="0"/>
              </a:spcBef>
              <a:spcAft>
                <a:spcPct val="0"/>
              </a:spcAft>
              <a:buClrTx/>
              <a:buSzTx/>
              <a:buFontTx/>
              <a:buNone/>
              <a:tabLst/>
              <a:defRPr/>
            </a:pPr>
            <a:endParaRPr kumimoji="0" lang="en-GB" altLang="en-US" sz="36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36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Overarching consideration should be whether the outcome is reasonable for the individual student</a:t>
            </a:r>
          </a:p>
          <a:p>
            <a:pPr marL="0" marR="0" lvl="0" indent="0" defTabSz="914400" eaLnBrk="0" fontAlgn="base" latinLnBrk="0" hangingPunct="0">
              <a:lnSpc>
                <a:spcPct val="100000"/>
              </a:lnSpc>
              <a:spcBef>
                <a:spcPct val="0"/>
              </a:spcBef>
              <a:spcAft>
                <a:spcPct val="0"/>
              </a:spcAft>
              <a:buClrTx/>
              <a:buSzTx/>
              <a:buFontTx/>
              <a:buNone/>
              <a:tabLst/>
              <a:defRPr/>
            </a:pPr>
            <a:endParaRPr lang="en-GB" altLang="en-US" sz="3600" kern="0" baseline="-25000" dirty="0">
              <a:solidFill>
                <a:srgbClr val="000000"/>
              </a:solidFill>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36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Exceptional regulations:  COVID-19</a:t>
            </a:r>
          </a:p>
          <a:p>
            <a:pPr lvl="0" eaLnBrk="0" fontAlgn="base" hangingPunct="0">
              <a:spcBef>
                <a:spcPct val="0"/>
              </a:spcBef>
              <a:spcAft>
                <a:spcPct val="0"/>
              </a:spcAft>
              <a:buClrTx/>
              <a:buNone/>
              <a:defRPr/>
            </a:pPr>
            <a:r>
              <a:rPr lang="en-GB" altLang="en-US" sz="3600" kern="0" baseline="-25000" dirty="0">
                <a:solidFill>
                  <a:srgbClr val="000000"/>
                </a:solidFill>
                <a:hlinkClick r:id="rId2"/>
              </a:rPr>
              <a:t>https://www.nottingham.ac.uk/qualitymanual/exceptional-regulations-covid-19.aspx</a:t>
            </a:r>
            <a:endParaRPr lang="en-GB" altLang="en-US" sz="3600" kern="0" baseline="-25000" dirty="0">
              <a:solidFill>
                <a:srgbClr val="000000"/>
              </a:solidFill>
            </a:endParaRPr>
          </a:p>
          <a:p>
            <a:pPr lvl="0" eaLnBrk="0" fontAlgn="base" hangingPunct="0">
              <a:spcBef>
                <a:spcPct val="0"/>
              </a:spcBef>
              <a:spcAft>
                <a:spcPct val="0"/>
              </a:spcAft>
              <a:buClrTx/>
              <a:buNone/>
              <a:defRPr/>
            </a:pPr>
            <a:endParaRPr kumimoji="0" lang="en-GB" altLang="en-US" sz="36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5138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OTT_6103 (PowerPoint Guidelines) POT_Widescreen_002">
  <a:themeElements>
    <a:clrScheme name="Notts">
      <a:dk1>
        <a:sysClr val="windowText" lastClr="000000"/>
      </a:dk1>
      <a:lt1>
        <a:sysClr val="window" lastClr="FFFFFF"/>
      </a:lt1>
      <a:dk2>
        <a:srgbClr val="007DA8"/>
      </a:dk2>
      <a:lt2>
        <a:srgbClr val="009BBD"/>
      </a:lt2>
      <a:accent1>
        <a:srgbClr val="005697"/>
      </a:accent1>
      <a:accent2>
        <a:srgbClr val="1B2A6B"/>
      </a:accent2>
      <a:accent3>
        <a:srgbClr val="191A4F"/>
      </a:accent3>
      <a:accent4>
        <a:srgbClr val="B32C76"/>
      </a:accent4>
      <a:accent5>
        <a:srgbClr val="D27826"/>
      </a:accent5>
      <a:accent6>
        <a:srgbClr val="38A159"/>
      </a:accent6>
      <a:hlink>
        <a:srgbClr val="0563C1"/>
      </a:hlink>
      <a:folHlink>
        <a:srgbClr val="954F72"/>
      </a:folHlink>
    </a:clrScheme>
    <a:fontScheme name="Notts">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70000">
              <a:srgbClr val="00487E">
                <a:lumMod val="85000"/>
                <a:lumOff val="15000"/>
              </a:srgbClr>
            </a:gs>
            <a:gs pos="17000">
              <a:schemeClr val="accent1"/>
            </a:gs>
            <a:gs pos="100000">
              <a:schemeClr val="accent1">
                <a:lumMod val="75000"/>
              </a:schemeClr>
            </a:gs>
          </a:gsLst>
          <a:lin ang="0" scaled="1"/>
          <a:tileRect/>
        </a:gradFill>
        <a:ln>
          <a:noFill/>
        </a:ln>
      </a:spPr>
      <a:bodyPr rtlCol="0" anchor="ctr"/>
      <a:lstStyle>
        <a:defPPr algn="ctr">
          <a:defRPr sz="2400" b="1" dirty="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400" dirty="0" err="1" smtClean="0">
            <a:latin typeface="+mj-lt"/>
          </a:defRPr>
        </a:defPPr>
      </a:lstStyle>
    </a:txDef>
  </a:objectDefaults>
  <a:extraClrSchemeLst/>
  <a:extLst>
    <a:ext uri="{05A4C25C-085E-4340-85A3-A5531E510DB2}">
      <thm15:themeFamily xmlns:thm15="http://schemas.microsoft.com/office/thememl/2012/main" name="NOTT_6103 (PowerPoint Guidelines) POT_Widescreen_001" id="{81F3E3EA-E64F-4445-9547-4C0E98DD302B}" vid="{B96464EC-35CD-433F-A30D-F35B5417D5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67EF8650D49D24C938657F99477E87D" ma:contentTypeVersion="15" ma:contentTypeDescription="Create a new document." ma:contentTypeScope="" ma:versionID="41131735237f3771fabe86d08e7db2ab">
  <xsd:schema xmlns:xsd="http://www.w3.org/2001/XMLSchema" xmlns:xs="http://www.w3.org/2001/XMLSchema" xmlns:p="http://schemas.microsoft.com/office/2006/metadata/properties" xmlns:ns3="9e62e2c5-3732-4b09-9426-b03e08c9397d" xmlns:ns4="d1dd1329-482c-4034-b317-c41f3cbb73a7" targetNamespace="http://schemas.microsoft.com/office/2006/metadata/properties" ma:root="true" ma:fieldsID="033c2f7541f9566f4bd58ae028ec7e49" ns3:_="" ns4:_="">
    <xsd:import namespace="9e62e2c5-3732-4b09-9426-b03e08c9397d"/>
    <xsd:import namespace="d1dd1329-482c-4034-b317-c41f3cbb73a7"/>
    <xsd:element name="properties">
      <xsd:complexType>
        <xsd:sequence>
          <xsd:element name="documentManagement">
            <xsd:complexType>
              <xsd:all>
                <xsd:element ref="ns3:SharedWithUsers" minOccurs="0"/>
                <xsd:element ref="ns3:SharedWithDetails" minOccurs="0"/>
                <xsd:element ref="ns3:SharingHintHash" minOccurs="0"/>
                <xsd:element ref="ns4:UniqueSourceRef" minOccurs="0"/>
                <xsd:element ref="ns4:File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62e2c5-3732-4b09-9426-b03e08c9397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dd1329-482c-4034-b317-c41f3cbb73a7" elementFormDefault="qualified">
    <xsd:import namespace="http://schemas.microsoft.com/office/2006/documentManagement/types"/>
    <xsd:import namespace="http://schemas.microsoft.com/office/infopath/2007/PartnerControls"/>
    <xsd:element name="UniqueSourceRef" ma:index="11" nillable="true" ma:displayName="UniqueSourceRef" ma:internalName="UniqueSourceRef">
      <xsd:simpleType>
        <xsd:restriction base="dms:Note">
          <xsd:maxLength value="255"/>
        </xsd:restriction>
      </xsd:simpleType>
    </xsd:element>
    <xsd:element name="FileHash" ma:index="12" nillable="true" ma:displayName="FileHash" ma:internalName="FileHash">
      <xsd:simpleType>
        <xsd:restriction base="dms:Note">
          <xsd:maxLength value="255"/>
        </xsd:restriction>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UniqueSourceRef xmlns="d1dd1329-482c-4034-b317-c41f3cbb73a7" xsi:nil="true"/>
    <FileHash xmlns="d1dd1329-482c-4034-b317-c41f3cbb73a7" xsi:nil="true"/>
  </documentManagement>
</p:properties>
</file>

<file path=customXml/itemProps1.xml><?xml version="1.0" encoding="utf-8"?>
<ds:datastoreItem xmlns:ds="http://schemas.openxmlformats.org/officeDocument/2006/customXml" ds:itemID="{D2E7427D-4B0F-402E-9210-25AC173535D7}">
  <ds:schemaRefs>
    <ds:schemaRef ds:uri="http://schemas.microsoft.com/sharepoint/v3/contenttype/forms"/>
  </ds:schemaRefs>
</ds:datastoreItem>
</file>

<file path=customXml/itemProps2.xml><?xml version="1.0" encoding="utf-8"?>
<ds:datastoreItem xmlns:ds="http://schemas.openxmlformats.org/officeDocument/2006/customXml" ds:itemID="{D98B1F49-5FC7-4769-A7FD-8008AC17BC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62e2c5-3732-4b09-9426-b03e08c9397d"/>
    <ds:schemaRef ds:uri="d1dd1329-482c-4034-b317-c41f3cbb73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37DA88-2F47-4E50-BF35-E7BB296AB605}">
  <ds:schemaRefs>
    <ds:schemaRef ds:uri="http://purl.org/dc/elements/1.1/"/>
    <ds:schemaRef ds:uri="9e62e2c5-3732-4b09-9426-b03e08c9397d"/>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d1dd1329-482c-4034-b317-c41f3cbb73a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NOTT_6103 (PowerPoint Guidelines) POT_Widescreen_002</Template>
  <TotalTime>1670</TotalTime>
  <Words>2190</Words>
  <Application>Microsoft Office PowerPoint</Application>
  <PresentationFormat>Widescreen</PresentationFormat>
  <Paragraphs>240</Paragraphs>
  <Slides>31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Georgia</vt:lpstr>
      <vt:lpstr>Times</vt:lpstr>
      <vt:lpstr>NOTT_6103 (PowerPoint Guidelines) POT_Widescreen_002</vt:lpstr>
      <vt:lpstr>Academic Regulations  </vt:lpstr>
      <vt:lpstr>Context</vt:lpstr>
      <vt:lpstr>Regulations</vt:lpstr>
      <vt:lpstr>Regulations </vt:lpstr>
      <vt:lpstr>Assessment Regulations</vt:lpstr>
      <vt:lpstr>Moderation </vt:lpstr>
      <vt:lpstr>School Examination Boards</vt:lpstr>
      <vt:lpstr>School Exam Boards</vt:lpstr>
      <vt:lpstr>Standardised Regulation </vt:lpstr>
      <vt:lpstr>Academic Misconduct </vt:lpstr>
      <vt:lpstr>Programme Structures</vt:lpstr>
      <vt:lpstr>Some Basics </vt:lpstr>
      <vt:lpstr>Compensation Regulations – Undergraduate </vt:lpstr>
      <vt:lpstr>Compensation Regulations (COVID Exceptions) – Undergraduate </vt:lpstr>
      <vt:lpstr>*Ordinary Degrees </vt:lpstr>
      <vt:lpstr>Compensation Regulations – Postgraduate </vt:lpstr>
      <vt:lpstr>Extenuating Circumstances</vt:lpstr>
      <vt:lpstr>Extenuating Circumstances</vt:lpstr>
      <vt:lpstr>Outcomes from accepted ECs claims </vt:lpstr>
      <vt:lpstr>Marks</vt:lpstr>
      <vt:lpstr>EC review </vt:lpstr>
      <vt:lpstr>Reassessments (1)</vt:lpstr>
      <vt:lpstr>Reassessments (2)</vt:lpstr>
      <vt:lpstr>Degree Classification </vt:lpstr>
      <vt:lpstr>Degree Classification </vt:lpstr>
      <vt:lpstr>Degree Classifications </vt:lpstr>
      <vt:lpstr>Exam Board Discretion – Borderlines </vt:lpstr>
      <vt:lpstr>Exam Board Discretion – Borderlines </vt:lpstr>
      <vt:lpstr>Hierarchy of Awards </vt:lpstr>
      <vt:lpstr>Appeals/Complaints/Review</vt:lpstr>
      <vt:lpstr>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Regulations</dc:title>
  <dc:creator>adam</dc:creator>
  <cp:lastModifiedBy>James Smith (Staff)</cp:lastModifiedBy>
  <cp:revision>14</cp:revision>
  <dcterms:created xsi:type="dcterms:W3CDTF">2018-02-19T16:12:31Z</dcterms:created>
  <dcterms:modified xsi:type="dcterms:W3CDTF">2021-11-24T16:24:52Z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0x010100067EF8650D49D24C938657F99477E87D</vt:lpwstr>
  </property>
</Properties>
</file>