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handoutMasterIdLst>
    <p:handoutMasterId r:id="rId18"/>
  </p:handoutMasterIdLst>
  <p:sldIdLst>
    <p:sldId id="281" r:id="rId2"/>
    <p:sldId id="258" r:id="rId3"/>
    <p:sldId id="285" r:id="rId4"/>
    <p:sldId id="307" r:id="rId5"/>
    <p:sldId id="310" r:id="rId6"/>
    <p:sldId id="297" r:id="rId7"/>
    <p:sldId id="309" r:id="rId8"/>
    <p:sldId id="295" r:id="rId9"/>
    <p:sldId id="260" r:id="rId10"/>
    <p:sldId id="269" r:id="rId11"/>
    <p:sldId id="270" r:id="rId12"/>
    <p:sldId id="311" r:id="rId13"/>
    <p:sldId id="312" r:id="rId14"/>
    <p:sldId id="313" r:id="rId15"/>
    <p:sldId id="305" r:id="rId16"/>
  </p:sldIdLst>
  <p:sldSz cx="9144000" cy="6858000" type="screen4x3"/>
  <p:notesSz cx="6761163" cy="99425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2356" autoAdjust="0"/>
  </p:normalViewPr>
  <p:slideViewPr>
    <p:cSldViewPr>
      <p:cViewPr varScale="1">
        <p:scale>
          <a:sx n="107" d="100"/>
          <a:sy n="107" d="100"/>
        </p:scale>
        <p:origin x="174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BE9907-6365-473F-AE76-349F4B7B8A26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1FCF449E-B74B-4839-88EA-0505BCBB5386}">
      <dgm:prSet phldrT="[文字]" custT="1"/>
      <dgm:spPr/>
      <dgm:t>
        <a:bodyPr/>
        <a:lstStyle/>
        <a:p>
          <a:pPr algn="l"/>
          <a:r>
            <a:rPr lang="en-US" altLang="zh-TW" sz="2000" dirty="0" smtClean="0"/>
            <a:t>A</a:t>
          </a:r>
          <a:r>
            <a:rPr lang="en-US" altLang="en-US" sz="2000" dirty="0" smtClean="0"/>
            <a:t>pplications submitted to the Education Division</a:t>
          </a:r>
          <a:endParaRPr lang="zh-TW" altLang="en-US" sz="2000" dirty="0" smtClean="0"/>
        </a:p>
        <a:p>
          <a:pPr algn="l"/>
          <a:r>
            <a:rPr lang="en-US" altLang="en-US" sz="2000" dirty="0" smtClean="0"/>
            <a:t>Taipei Representative Office in the UK</a:t>
          </a:r>
          <a:endParaRPr lang="zh-TW" altLang="en-US" sz="2000" dirty="0" smtClean="0"/>
        </a:p>
      </dgm:t>
    </dgm:pt>
    <dgm:pt modelId="{912064C1-C61C-45E2-8EA0-15DFFE1076E0}" type="parTrans" cxnId="{F29944C3-689A-4D54-A924-BC104E01898B}">
      <dgm:prSet/>
      <dgm:spPr/>
      <dgm:t>
        <a:bodyPr/>
        <a:lstStyle/>
        <a:p>
          <a:endParaRPr lang="zh-TW" altLang="en-US"/>
        </a:p>
      </dgm:t>
    </dgm:pt>
    <dgm:pt modelId="{352BA24E-7232-4AA9-A989-B8D04C3BBC7B}" type="sibTrans" cxnId="{F29944C3-689A-4D54-A924-BC104E01898B}">
      <dgm:prSet/>
      <dgm:spPr/>
      <dgm:t>
        <a:bodyPr/>
        <a:lstStyle/>
        <a:p>
          <a:endParaRPr lang="zh-TW" altLang="en-US"/>
        </a:p>
      </dgm:t>
    </dgm:pt>
    <dgm:pt modelId="{3A212276-93E3-4EDC-A5A5-0249954570E2}">
      <dgm:prSet phldrT="[文字]" custT="1"/>
      <dgm:spPr/>
      <dgm:t>
        <a:bodyPr/>
        <a:lstStyle/>
        <a:p>
          <a:pPr algn="ctr"/>
          <a:r>
            <a:rPr lang="en-US" altLang="en-US" sz="3200" b="1" dirty="0" smtClean="0">
              <a:solidFill>
                <a:schemeClr val="tx2">
                  <a:lumMod val="75000"/>
                </a:schemeClr>
              </a:solidFill>
            </a:rPr>
            <a:t>By </a:t>
          </a:r>
          <a:r>
            <a:rPr lang="en-US" altLang="en-US" sz="3200" b="1" dirty="0" smtClean="0">
              <a:solidFill>
                <a:schemeClr val="tx2">
                  <a:lumMod val="75000"/>
                </a:schemeClr>
              </a:solidFill>
            </a:rPr>
            <a:t>Tuesday 31</a:t>
          </a:r>
          <a:r>
            <a:rPr lang="en-US" altLang="en-US" sz="3200" b="1" baseline="30000" dirty="0" smtClean="0">
              <a:solidFill>
                <a:schemeClr val="tx2">
                  <a:lumMod val="75000"/>
                </a:schemeClr>
              </a:solidFill>
            </a:rPr>
            <a:t>st</a:t>
          </a:r>
          <a:r>
            <a:rPr lang="en-US" altLang="en-US" sz="3200" b="1" dirty="0" smtClean="0">
              <a:solidFill>
                <a:schemeClr val="tx2">
                  <a:lumMod val="75000"/>
                </a:schemeClr>
              </a:solidFill>
            </a:rPr>
            <a:t> March, </a:t>
          </a:r>
          <a:r>
            <a:rPr lang="en-US" altLang="en-US" sz="3200" b="1" dirty="0" smtClean="0">
              <a:solidFill>
                <a:schemeClr val="tx2">
                  <a:lumMod val="75000"/>
                </a:schemeClr>
              </a:solidFill>
            </a:rPr>
            <a:t>2020</a:t>
          </a:r>
          <a:endParaRPr lang="zh-TW" altLang="en-US" sz="3200" b="1" dirty="0">
            <a:solidFill>
              <a:schemeClr val="tx2">
                <a:lumMod val="60000"/>
                <a:lumOff val="40000"/>
              </a:schemeClr>
            </a:solidFill>
          </a:endParaRPr>
        </a:p>
      </dgm:t>
    </dgm:pt>
    <dgm:pt modelId="{E5EE10BA-FC3A-401D-A09A-74E5BA5003FB}" type="parTrans" cxnId="{07CE1D81-F898-4C4F-B3E3-A1331D696480}">
      <dgm:prSet/>
      <dgm:spPr/>
      <dgm:t>
        <a:bodyPr/>
        <a:lstStyle/>
        <a:p>
          <a:endParaRPr lang="zh-TW" altLang="en-US"/>
        </a:p>
      </dgm:t>
    </dgm:pt>
    <dgm:pt modelId="{FA3AD714-261C-4BCE-90E4-F707324B4A84}" type="sibTrans" cxnId="{07CE1D81-F898-4C4F-B3E3-A1331D696480}">
      <dgm:prSet/>
      <dgm:spPr/>
      <dgm:t>
        <a:bodyPr/>
        <a:lstStyle/>
        <a:p>
          <a:endParaRPr lang="zh-TW" altLang="en-US"/>
        </a:p>
      </dgm:t>
    </dgm:pt>
    <dgm:pt modelId="{CCD9AAB6-B61E-4796-8359-AE0110DCC87C}">
      <dgm:prSet phldrT="[文字]" custT="1"/>
      <dgm:spPr/>
      <dgm:t>
        <a:bodyPr/>
        <a:lstStyle/>
        <a:p>
          <a:pPr algn="l"/>
          <a:r>
            <a:rPr lang="en-US" altLang="en-US" sz="2400" dirty="0" smtClean="0"/>
            <a:t>Apply for admission to a university</a:t>
          </a:r>
          <a:endParaRPr lang="zh-TW" altLang="en-US" sz="2400" dirty="0"/>
        </a:p>
      </dgm:t>
    </dgm:pt>
    <dgm:pt modelId="{457AEA6A-CFC5-4175-B165-A4F64C9DB929}" type="parTrans" cxnId="{F637B328-614E-4A53-ABC5-ED74AEE6835D}">
      <dgm:prSet/>
      <dgm:spPr/>
      <dgm:t>
        <a:bodyPr/>
        <a:lstStyle/>
        <a:p>
          <a:endParaRPr lang="zh-TW" altLang="en-US"/>
        </a:p>
      </dgm:t>
    </dgm:pt>
    <dgm:pt modelId="{0B1F5B7D-60F0-44F0-BF40-F3E928DF5063}" type="sibTrans" cxnId="{F637B328-614E-4A53-ABC5-ED74AEE6835D}">
      <dgm:prSet/>
      <dgm:spPr/>
      <dgm:t>
        <a:bodyPr/>
        <a:lstStyle/>
        <a:p>
          <a:endParaRPr lang="zh-TW" altLang="en-US"/>
        </a:p>
      </dgm:t>
    </dgm:pt>
    <dgm:pt modelId="{3CFDC7A0-2D2B-4FB4-9A7F-F685FE84A28F}">
      <dgm:prSet phldrT="[文字]" custT="1"/>
      <dgm:spPr/>
      <dgm:t>
        <a:bodyPr/>
        <a:lstStyle/>
        <a:p>
          <a:r>
            <a:rPr lang="en-US" altLang="zh-TW" sz="3600" b="1" dirty="0" smtClean="0">
              <a:solidFill>
                <a:schemeClr val="tx2">
                  <a:lumMod val="75000"/>
                </a:schemeClr>
              </a:solidFill>
            </a:rPr>
            <a:t>Deadlines vary by university</a:t>
          </a:r>
          <a:endParaRPr lang="zh-TW" altLang="en-US" sz="3600" b="1" dirty="0">
            <a:solidFill>
              <a:schemeClr val="tx2">
                <a:lumMod val="75000"/>
              </a:schemeClr>
            </a:solidFill>
          </a:endParaRPr>
        </a:p>
      </dgm:t>
    </dgm:pt>
    <dgm:pt modelId="{9737321D-7894-4EF8-ABE3-129925C36F51}" type="parTrans" cxnId="{56CC075D-4286-4CB0-B996-8753471AD6B1}">
      <dgm:prSet/>
      <dgm:spPr/>
      <dgm:t>
        <a:bodyPr/>
        <a:lstStyle/>
        <a:p>
          <a:endParaRPr lang="zh-TW" altLang="en-US"/>
        </a:p>
      </dgm:t>
    </dgm:pt>
    <dgm:pt modelId="{DF497355-B66A-4DBB-8535-497A1D923E60}" type="sibTrans" cxnId="{56CC075D-4286-4CB0-B996-8753471AD6B1}">
      <dgm:prSet/>
      <dgm:spPr/>
      <dgm:t>
        <a:bodyPr/>
        <a:lstStyle/>
        <a:p>
          <a:endParaRPr lang="zh-TW" altLang="en-US"/>
        </a:p>
      </dgm:t>
    </dgm:pt>
    <dgm:pt modelId="{88C76322-9328-44D7-A535-CA6C909C80EE}" type="pres">
      <dgm:prSet presAssocID="{34BE9907-6365-473F-AE76-349F4B7B8A2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94FF7CDD-6CDC-4F23-B618-44690BB8C939}" type="pres">
      <dgm:prSet presAssocID="{1FCF449E-B74B-4839-88EA-0505BCBB5386}" presName="linNode" presStyleCnt="0"/>
      <dgm:spPr/>
    </dgm:pt>
    <dgm:pt modelId="{5DBD1F27-F4AC-46AB-AFBF-A02878FCFF8A}" type="pres">
      <dgm:prSet presAssocID="{1FCF449E-B74B-4839-88EA-0505BCBB5386}" presName="parentShp" presStyleLbl="node1" presStyleIdx="0" presStyleCnt="2" custLinFactNeighborY="79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5B9B8CF-B19C-4126-BB5A-3A0954002FDF}" type="pres">
      <dgm:prSet presAssocID="{1FCF449E-B74B-4839-88EA-0505BCBB5386}" presName="childShp" presStyleLbl="bgAccFollowNode1" presStyleIdx="0" presStyleCnt="2" custScaleY="53759" custLinFactNeighborX="0" custLinFactNeighborY="-1198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C50B947-9E9E-4A8C-A3B5-A2B72518F158}" type="pres">
      <dgm:prSet presAssocID="{352BA24E-7232-4AA9-A989-B8D04C3BBC7B}" presName="spacing" presStyleCnt="0"/>
      <dgm:spPr/>
    </dgm:pt>
    <dgm:pt modelId="{B0C5D90B-91B2-4D34-A56C-C9585262A1CE}" type="pres">
      <dgm:prSet presAssocID="{CCD9AAB6-B61E-4796-8359-AE0110DCC87C}" presName="linNode" presStyleCnt="0"/>
      <dgm:spPr/>
    </dgm:pt>
    <dgm:pt modelId="{77324E49-83AB-42E5-B53C-31872453B024}" type="pres">
      <dgm:prSet presAssocID="{CCD9AAB6-B61E-4796-8359-AE0110DCC87C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D565C24-E7FD-4E81-8F2C-3CE1E4FBB55A}" type="pres">
      <dgm:prSet presAssocID="{CCD9AAB6-B61E-4796-8359-AE0110DCC87C}" presName="childShp" presStyleLbl="bgAccFollowNode1" presStyleIdx="1" presStyleCnt="2" custScaleY="6120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6D7B302-3888-4724-9BC3-A7388BDB4D3B}" type="presOf" srcId="{34BE9907-6365-473F-AE76-349F4B7B8A26}" destId="{88C76322-9328-44D7-A535-CA6C909C80EE}" srcOrd="0" destOrd="0" presId="urn:microsoft.com/office/officeart/2005/8/layout/vList6"/>
    <dgm:cxn modelId="{56CC075D-4286-4CB0-B996-8753471AD6B1}" srcId="{CCD9AAB6-B61E-4796-8359-AE0110DCC87C}" destId="{3CFDC7A0-2D2B-4FB4-9A7F-F685FE84A28F}" srcOrd="0" destOrd="0" parTransId="{9737321D-7894-4EF8-ABE3-129925C36F51}" sibTransId="{DF497355-B66A-4DBB-8535-497A1D923E60}"/>
    <dgm:cxn modelId="{8551C826-590E-4FA6-BAA1-550DAABB6B68}" type="presOf" srcId="{3CFDC7A0-2D2B-4FB4-9A7F-F685FE84A28F}" destId="{BD565C24-E7FD-4E81-8F2C-3CE1E4FBB55A}" srcOrd="0" destOrd="0" presId="urn:microsoft.com/office/officeart/2005/8/layout/vList6"/>
    <dgm:cxn modelId="{52274F70-2986-4DDC-8D6F-712F70A6C7A1}" type="presOf" srcId="{3A212276-93E3-4EDC-A5A5-0249954570E2}" destId="{35B9B8CF-B19C-4126-BB5A-3A0954002FDF}" srcOrd="0" destOrd="0" presId="urn:microsoft.com/office/officeart/2005/8/layout/vList6"/>
    <dgm:cxn modelId="{F637B328-614E-4A53-ABC5-ED74AEE6835D}" srcId="{34BE9907-6365-473F-AE76-349F4B7B8A26}" destId="{CCD9AAB6-B61E-4796-8359-AE0110DCC87C}" srcOrd="1" destOrd="0" parTransId="{457AEA6A-CFC5-4175-B165-A4F64C9DB929}" sibTransId="{0B1F5B7D-60F0-44F0-BF40-F3E928DF5063}"/>
    <dgm:cxn modelId="{F29944C3-689A-4D54-A924-BC104E01898B}" srcId="{34BE9907-6365-473F-AE76-349F4B7B8A26}" destId="{1FCF449E-B74B-4839-88EA-0505BCBB5386}" srcOrd="0" destOrd="0" parTransId="{912064C1-C61C-45E2-8EA0-15DFFE1076E0}" sibTransId="{352BA24E-7232-4AA9-A989-B8D04C3BBC7B}"/>
    <dgm:cxn modelId="{F4B7ECBC-966F-4E4A-9C67-D4659EFECA6F}" type="presOf" srcId="{CCD9AAB6-B61E-4796-8359-AE0110DCC87C}" destId="{77324E49-83AB-42E5-B53C-31872453B024}" srcOrd="0" destOrd="0" presId="urn:microsoft.com/office/officeart/2005/8/layout/vList6"/>
    <dgm:cxn modelId="{07CE1D81-F898-4C4F-B3E3-A1331D696480}" srcId="{1FCF449E-B74B-4839-88EA-0505BCBB5386}" destId="{3A212276-93E3-4EDC-A5A5-0249954570E2}" srcOrd="0" destOrd="0" parTransId="{E5EE10BA-FC3A-401D-A09A-74E5BA5003FB}" sibTransId="{FA3AD714-261C-4BCE-90E4-F707324B4A84}"/>
    <dgm:cxn modelId="{99647219-137E-49F7-B836-3AAA95F49A66}" type="presOf" srcId="{1FCF449E-B74B-4839-88EA-0505BCBB5386}" destId="{5DBD1F27-F4AC-46AB-AFBF-A02878FCFF8A}" srcOrd="0" destOrd="0" presId="urn:microsoft.com/office/officeart/2005/8/layout/vList6"/>
    <dgm:cxn modelId="{38835957-79E2-4296-84E7-C25DE435B088}" type="presParOf" srcId="{88C76322-9328-44D7-A535-CA6C909C80EE}" destId="{94FF7CDD-6CDC-4F23-B618-44690BB8C939}" srcOrd="0" destOrd="0" presId="urn:microsoft.com/office/officeart/2005/8/layout/vList6"/>
    <dgm:cxn modelId="{379920FD-3B2F-4D5F-BA29-AF2A2117D5A8}" type="presParOf" srcId="{94FF7CDD-6CDC-4F23-B618-44690BB8C939}" destId="{5DBD1F27-F4AC-46AB-AFBF-A02878FCFF8A}" srcOrd="0" destOrd="0" presId="urn:microsoft.com/office/officeart/2005/8/layout/vList6"/>
    <dgm:cxn modelId="{002F376D-6175-48B0-9450-BB042F97C9C1}" type="presParOf" srcId="{94FF7CDD-6CDC-4F23-B618-44690BB8C939}" destId="{35B9B8CF-B19C-4126-BB5A-3A0954002FDF}" srcOrd="1" destOrd="0" presId="urn:microsoft.com/office/officeart/2005/8/layout/vList6"/>
    <dgm:cxn modelId="{54947185-27A4-45AC-8A65-7763FF477FB1}" type="presParOf" srcId="{88C76322-9328-44D7-A535-CA6C909C80EE}" destId="{CC50B947-9E9E-4A8C-A3B5-A2B72518F158}" srcOrd="1" destOrd="0" presId="urn:microsoft.com/office/officeart/2005/8/layout/vList6"/>
    <dgm:cxn modelId="{95686A10-29A7-4534-BAEB-2B7A1E363F5E}" type="presParOf" srcId="{88C76322-9328-44D7-A535-CA6C909C80EE}" destId="{B0C5D90B-91B2-4D34-A56C-C9585262A1CE}" srcOrd="2" destOrd="0" presId="urn:microsoft.com/office/officeart/2005/8/layout/vList6"/>
    <dgm:cxn modelId="{F3FD856A-EC23-4E81-9CB4-31B17C3BF178}" type="presParOf" srcId="{B0C5D90B-91B2-4D34-A56C-C9585262A1CE}" destId="{77324E49-83AB-42E5-B53C-31872453B024}" srcOrd="0" destOrd="0" presId="urn:microsoft.com/office/officeart/2005/8/layout/vList6"/>
    <dgm:cxn modelId="{6DE48E42-77DE-4110-8BF8-BB5874846F2D}" type="presParOf" srcId="{B0C5D90B-91B2-4D34-A56C-C9585262A1CE}" destId="{BD565C24-E7FD-4E81-8F2C-3CE1E4FBB55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BE9907-6365-473F-AE76-349F4B7B8A26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1FCF449E-B74B-4839-88EA-0505BCBB5386}">
      <dgm:prSet phldrT="[文字]" custT="1"/>
      <dgm:spPr/>
      <dgm:t>
        <a:bodyPr/>
        <a:lstStyle/>
        <a:p>
          <a:r>
            <a:rPr lang="en-US" altLang="zh-TW" sz="2400" dirty="0" smtClean="0"/>
            <a:t>A</a:t>
          </a:r>
          <a:r>
            <a:rPr lang="en-US" altLang="en-US" sz="2400" dirty="0" smtClean="0"/>
            <a:t>pplications submitted to the British Association for Chinese Studies (BACS)</a:t>
          </a:r>
          <a:endParaRPr lang="zh-TW" altLang="en-US" sz="1800" dirty="0" smtClean="0"/>
        </a:p>
      </dgm:t>
    </dgm:pt>
    <dgm:pt modelId="{912064C1-C61C-45E2-8EA0-15DFFE1076E0}" type="parTrans" cxnId="{F29944C3-689A-4D54-A924-BC104E01898B}">
      <dgm:prSet/>
      <dgm:spPr/>
      <dgm:t>
        <a:bodyPr/>
        <a:lstStyle/>
        <a:p>
          <a:endParaRPr lang="zh-TW" altLang="en-US"/>
        </a:p>
      </dgm:t>
    </dgm:pt>
    <dgm:pt modelId="{352BA24E-7232-4AA9-A989-B8D04C3BBC7B}" type="sibTrans" cxnId="{F29944C3-689A-4D54-A924-BC104E01898B}">
      <dgm:prSet/>
      <dgm:spPr/>
      <dgm:t>
        <a:bodyPr/>
        <a:lstStyle/>
        <a:p>
          <a:endParaRPr lang="zh-TW" altLang="en-US"/>
        </a:p>
      </dgm:t>
    </dgm:pt>
    <dgm:pt modelId="{3A212276-93E3-4EDC-A5A5-0249954570E2}">
      <dgm:prSet phldrT="[文字]" custT="1"/>
      <dgm:spPr/>
      <dgm:t>
        <a:bodyPr/>
        <a:lstStyle/>
        <a:p>
          <a:pPr algn="ctr"/>
          <a:r>
            <a:rPr lang="en-US" altLang="en-US" sz="3200" dirty="0" smtClean="0">
              <a:solidFill>
                <a:schemeClr val="tx2">
                  <a:lumMod val="75000"/>
                </a:schemeClr>
              </a:solidFill>
            </a:rPr>
            <a:t>By Sunday 29</a:t>
          </a:r>
          <a:r>
            <a:rPr lang="en-US" altLang="en-US" sz="3200" baseline="30000" dirty="0" smtClean="0">
              <a:solidFill>
                <a:schemeClr val="tx2">
                  <a:lumMod val="75000"/>
                </a:schemeClr>
              </a:solidFill>
            </a:rPr>
            <a:t>th</a:t>
          </a:r>
          <a:r>
            <a:rPr lang="en-US" altLang="en-US" sz="3200" dirty="0" smtClean="0">
              <a:solidFill>
                <a:schemeClr val="tx2">
                  <a:lumMod val="75000"/>
                </a:schemeClr>
              </a:solidFill>
            </a:rPr>
            <a:t> March, 2020 (17.00 GMT)</a:t>
          </a:r>
          <a:endParaRPr lang="zh-TW" altLang="en-US" sz="3200" dirty="0">
            <a:solidFill>
              <a:schemeClr val="tx2">
                <a:lumMod val="75000"/>
              </a:schemeClr>
            </a:solidFill>
          </a:endParaRPr>
        </a:p>
      </dgm:t>
    </dgm:pt>
    <dgm:pt modelId="{E5EE10BA-FC3A-401D-A09A-74E5BA5003FB}" type="parTrans" cxnId="{07CE1D81-F898-4C4F-B3E3-A1331D696480}">
      <dgm:prSet/>
      <dgm:spPr/>
      <dgm:t>
        <a:bodyPr/>
        <a:lstStyle/>
        <a:p>
          <a:endParaRPr lang="zh-TW" altLang="en-US"/>
        </a:p>
      </dgm:t>
    </dgm:pt>
    <dgm:pt modelId="{FA3AD714-261C-4BCE-90E4-F707324B4A84}" type="sibTrans" cxnId="{07CE1D81-F898-4C4F-B3E3-A1331D696480}">
      <dgm:prSet/>
      <dgm:spPr/>
      <dgm:t>
        <a:bodyPr/>
        <a:lstStyle/>
        <a:p>
          <a:endParaRPr lang="zh-TW" altLang="en-US"/>
        </a:p>
      </dgm:t>
    </dgm:pt>
    <dgm:pt modelId="{CCD9AAB6-B61E-4796-8359-AE0110DCC87C}">
      <dgm:prSet phldrT="[文字]" custT="1"/>
      <dgm:spPr/>
      <dgm:t>
        <a:bodyPr/>
        <a:lstStyle/>
        <a:p>
          <a:r>
            <a:rPr lang="en-US" altLang="en-US" sz="2400" dirty="0" smtClean="0"/>
            <a:t>Apply for admission to a language </a:t>
          </a:r>
          <a:r>
            <a:rPr lang="en-US" altLang="en-US" sz="2400" dirty="0" err="1" smtClean="0"/>
            <a:t>centre</a:t>
          </a:r>
          <a:endParaRPr lang="zh-TW" altLang="en-US" sz="2400" dirty="0"/>
        </a:p>
      </dgm:t>
    </dgm:pt>
    <dgm:pt modelId="{457AEA6A-CFC5-4175-B165-A4F64C9DB929}" type="parTrans" cxnId="{F637B328-614E-4A53-ABC5-ED74AEE6835D}">
      <dgm:prSet/>
      <dgm:spPr/>
      <dgm:t>
        <a:bodyPr/>
        <a:lstStyle/>
        <a:p>
          <a:endParaRPr lang="zh-TW" altLang="en-US"/>
        </a:p>
      </dgm:t>
    </dgm:pt>
    <dgm:pt modelId="{0B1F5B7D-60F0-44F0-BF40-F3E928DF5063}" type="sibTrans" cxnId="{F637B328-614E-4A53-ABC5-ED74AEE6835D}">
      <dgm:prSet/>
      <dgm:spPr/>
      <dgm:t>
        <a:bodyPr/>
        <a:lstStyle/>
        <a:p>
          <a:endParaRPr lang="zh-TW" altLang="en-US"/>
        </a:p>
      </dgm:t>
    </dgm:pt>
    <dgm:pt modelId="{3CFDC7A0-2D2B-4FB4-9A7F-F685FE84A28F}">
      <dgm:prSet phldrT="[文字]" custT="1"/>
      <dgm:spPr/>
      <dgm:t>
        <a:bodyPr/>
        <a:lstStyle/>
        <a:p>
          <a:r>
            <a:rPr lang="en-US" altLang="zh-TW" sz="3600" dirty="0" smtClean="0">
              <a:solidFill>
                <a:schemeClr val="tx2">
                  <a:lumMod val="75000"/>
                </a:schemeClr>
              </a:solidFill>
            </a:rPr>
            <a:t>Deadlines vary by university</a:t>
          </a:r>
          <a:endParaRPr lang="zh-TW" altLang="en-US" sz="3600" dirty="0">
            <a:solidFill>
              <a:schemeClr val="tx2">
                <a:lumMod val="75000"/>
              </a:schemeClr>
            </a:solidFill>
          </a:endParaRPr>
        </a:p>
      </dgm:t>
    </dgm:pt>
    <dgm:pt modelId="{9737321D-7894-4EF8-ABE3-129925C36F51}" type="parTrans" cxnId="{56CC075D-4286-4CB0-B996-8753471AD6B1}">
      <dgm:prSet/>
      <dgm:spPr/>
      <dgm:t>
        <a:bodyPr/>
        <a:lstStyle/>
        <a:p>
          <a:endParaRPr lang="zh-TW" altLang="en-US"/>
        </a:p>
      </dgm:t>
    </dgm:pt>
    <dgm:pt modelId="{DF497355-B66A-4DBB-8535-497A1D923E60}" type="sibTrans" cxnId="{56CC075D-4286-4CB0-B996-8753471AD6B1}">
      <dgm:prSet/>
      <dgm:spPr/>
      <dgm:t>
        <a:bodyPr/>
        <a:lstStyle/>
        <a:p>
          <a:endParaRPr lang="zh-TW" altLang="en-US"/>
        </a:p>
      </dgm:t>
    </dgm:pt>
    <dgm:pt modelId="{88C76322-9328-44D7-A535-CA6C909C80EE}" type="pres">
      <dgm:prSet presAssocID="{34BE9907-6365-473F-AE76-349F4B7B8A2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94FF7CDD-6CDC-4F23-B618-44690BB8C939}" type="pres">
      <dgm:prSet presAssocID="{1FCF449E-B74B-4839-88EA-0505BCBB5386}" presName="linNode" presStyleCnt="0"/>
      <dgm:spPr/>
    </dgm:pt>
    <dgm:pt modelId="{5DBD1F27-F4AC-46AB-AFBF-A02878FCFF8A}" type="pres">
      <dgm:prSet presAssocID="{1FCF449E-B74B-4839-88EA-0505BCBB5386}" presName="parentShp" presStyleLbl="node1" presStyleIdx="0" presStyleCnt="2" custLinFactNeighborY="79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5B9B8CF-B19C-4126-BB5A-3A0954002FDF}" type="pres">
      <dgm:prSet presAssocID="{1FCF449E-B74B-4839-88EA-0505BCBB5386}" presName="childShp" presStyleLbl="bgAccFollowNode1" presStyleIdx="0" presStyleCnt="2" custScaleY="53759" custLinFactNeighborX="223" custLinFactNeighborY="-1942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C50B947-9E9E-4A8C-A3B5-A2B72518F158}" type="pres">
      <dgm:prSet presAssocID="{352BA24E-7232-4AA9-A989-B8D04C3BBC7B}" presName="spacing" presStyleCnt="0"/>
      <dgm:spPr/>
    </dgm:pt>
    <dgm:pt modelId="{B0C5D90B-91B2-4D34-A56C-C9585262A1CE}" type="pres">
      <dgm:prSet presAssocID="{CCD9AAB6-B61E-4796-8359-AE0110DCC87C}" presName="linNode" presStyleCnt="0"/>
      <dgm:spPr/>
    </dgm:pt>
    <dgm:pt modelId="{77324E49-83AB-42E5-B53C-31872453B024}" type="pres">
      <dgm:prSet presAssocID="{CCD9AAB6-B61E-4796-8359-AE0110DCC87C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D565C24-E7FD-4E81-8F2C-3CE1E4FBB55A}" type="pres">
      <dgm:prSet presAssocID="{CCD9AAB6-B61E-4796-8359-AE0110DCC87C}" presName="childShp" presStyleLbl="bgAccFollowNode1" presStyleIdx="1" presStyleCnt="2" custScaleY="6120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6B71A903-CF7D-4C54-B8B6-65783AD96CFC}" type="presOf" srcId="{CCD9AAB6-B61E-4796-8359-AE0110DCC87C}" destId="{77324E49-83AB-42E5-B53C-31872453B024}" srcOrd="0" destOrd="0" presId="urn:microsoft.com/office/officeart/2005/8/layout/vList6"/>
    <dgm:cxn modelId="{56CC075D-4286-4CB0-B996-8753471AD6B1}" srcId="{CCD9AAB6-B61E-4796-8359-AE0110DCC87C}" destId="{3CFDC7A0-2D2B-4FB4-9A7F-F685FE84A28F}" srcOrd="0" destOrd="0" parTransId="{9737321D-7894-4EF8-ABE3-129925C36F51}" sibTransId="{DF497355-B66A-4DBB-8535-497A1D923E60}"/>
    <dgm:cxn modelId="{D8DFF390-4B54-4F3D-BF9E-5A854B2B9B5B}" type="presOf" srcId="{1FCF449E-B74B-4839-88EA-0505BCBB5386}" destId="{5DBD1F27-F4AC-46AB-AFBF-A02878FCFF8A}" srcOrd="0" destOrd="0" presId="urn:microsoft.com/office/officeart/2005/8/layout/vList6"/>
    <dgm:cxn modelId="{9BCB74FC-01A1-4E6C-9FEB-786A02CD9C72}" type="presOf" srcId="{3A212276-93E3-4EDC-A5A5-0249954570E2}" destId="{35B9B8CF-B19C-4126-BB5A-3A0954002FDF}" srcOrd="0" destOrd="0" presId="urn:microsoft.com/office/officeart/2005/8/layout/vList6"/>
    <dgm:cxn modelId="{F637B328-614E-4A53-ABC5-ED74AEE6835D}" srcId="{34BE9907-6365-473F-AE76-349F4B7B8A26}" destId="{CCD9AAB6-B61E-4796-8359-AE0110DCC87C}" srcOrd="1" destOrd="0" parTransId="{457AEA6A-CFC5-4175-B165-A4F64C9DB929}" sibTransId="{0B1F5B7D-60F0-44F0-BF40-F3E928DF5063}"/>
    <dgm:cxn modelId="{F29944C3-689A-4D54-A924-BC104E01898B}" srcId="{34BE9907-6365-473F-AE76-349F4B7B8A26}" destId="{1FCF449E-B74B-4839-88EA-0505BCBB5386}" srcOrd="0" destOrd="0" parTransId="{912064C1-C61C-45E2-8EA0-15DFFE1076E0}" sibTransId="{352BA24E-7232-4AA9-A989-B8D04C3BBC7B}"/>
    <dgm:cxn modelId="{9BB0C935-8794-4266-90FD-40DAEA0D05ED}" type="presOf" srcId="{3CFDC7A0-2D2B-4FB4-9A7F-F685FE84A28F}" destId="{BD565C24-E7FD-4E81-8F2C-3CE1E4FBB55A}" srcOrd="0" destOrd="0" presId="urn:microsoft.com/office/officeart/2005/8/layout/vList6"/>
    <dgm:cxn modelId="{EFAFCB20-5673-4004-82F9-A37A069355E5}" type="presOf" srcId="{34BE9907-6365-473F-AE76-349F4B7B8A26}" destId="{88C76322-9328-44D7-A535-CA6C909C80EE}" srcOrd="0" destOrd="0" presId="urn:microsoft.com/office/officeart/2005/8/layout/vList6"/>
    <dgm:cxn modelId="{07CE1D81-F898-4C4F-B3E3-A1331D696480}" srcId="{1FCF449E-B74B-4839-88EA-0505BCBB5386}" destId="{3A212276-93E3-4EDC-A5A5-0249954570E2}" srcOrd="0" destOrd="0" parTransId="{E5EE10BA-FC3A-401D-A09A-74E5BA5003FB}" sibTransId="{FA3AD714-261C-4BCE-90E4-F707324B4A84}"/>
    <dgm:cxn modelId="{180E76ED-5A25-46EB-A2DE-0686FFDFC966}" type="presParOf" srcId="{88C76322-9328-44D7-A535-CA6C909C80EE}" destId="{94FF7CDD-6CDC-4F23-B618-44690BB8C939}" srcOrd="0" destOrd="0" presId="urn:microsoft.com/office/officeart/2005/8/layout/vList6"/>
    <dgm:cxn modelId="{839D1734-7279-4C98-A59A-C95FE5D701DA}" type="presParOf" srcId="{94FF7CDD-6CDC-4F23-B618-44690BB8C939}" destId="{5DBD1F27-F4AC-46AB-AFBF-A02878FCFF8A}" srcOrd="0" destOrd="0" presId="urn:microsoft.com/office/officeart/2005/8/layout/vList6"/>
    <dgm:cxn modelId="{D71EA909-C335-48CB-822B-572A8F953FD5}" type="presParOf" srcId="{94FF7CDD-6CDC-4F23-B618-44690BB8C939}" destId="{35B9B8CF-B19C-4126-BB5A-3A0954002FDF}" srcOrd="1" destOrd="0" presId="urn:microsoft.com/office/officeart/2005/8/layout/vList6"/>
    <dgm:cxn modelId="{334BE81A-BDE6-4F2E-A9EA-94C9402B9D8A}" type="presParOf" srcId="{88C76322-9328-44D7-A535-CA6C909C80EE}" destId="{CC50B947-9E9E-4A8C-A3B5-A2B72518F158}" srcOrd="1" destOrd="0" presId="urn:microsoft.com/office/officeart/2005/8/layout/vList6"/>
    <dgm:cxn modelId="{6A81347D-312B-44CA-86A1-C328ED7869A0}" type="presParOf" srcId="{88C76322-9328-44D7-A535-CA6C909C80EE}" destId="{B0C5D90B-91B2-4D34-A56C-C9585262A1CE}" srcOrd="2" destOrd="0" presId="urn:microsoft.com/office/officeart/2005/8/layout/vList6"/>
    <dgm:cxn modelId="{0AAE4412-A6BF-4568-BF36-459222EE9FED}" type="presParOf" srcId="{B0C5D90B-91B2-4D34-A56C-C9585262A1CE}" destId="{77324E49-83AB-42E5-B53C-31872453B024}" srcOrd="0" destOrd="0" presId="urn:microsoft.com/office/officeart/2005/8/layout/vList6"/>
    <dgm:cxn modelId="{196EF7A9-08AD-4B5D-B420-55BA20500627}" type="presParOf" srcId="{B0C5D90B-91B2-4D34-A56C-C9585262A1CE}" destId="{BD565C24-E7FD-4E81-8F2C-3CE1E4FBB55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B9B8CF-B19C-4126-BB5A-3A0954002FDF}">
      <dsp:nvSpPr>
        <dsp:cNvPr id="0" name=""/>
        <dsp:cNvSpPr/>
      </dsp:nvSpPr>
      <dsp:spPr>
        <a:xfrm>
          <a:off x="3225958" y="216019"/>
          <a:ext cx="4838937" cy="104011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3200" b="1" kern="1200" dirty="0" smtClean="0">
              <a:solidFill>
                <a:schemeClr val="tx2">
                  <a:lumMod val="75000"/>
                </a:schemeClr>
              </a:solidFill>
            </a:rPr>
            <a:t>By </a:t>
          </a:r>
          <a:r>
            <a:rPr lang="en-US" altLang="en-US" sz="3200" b="1" kern="1200" dirty="0" smtClean="0">
              <a:solidFill>
                <a:schemeClr val="tx2">
                  <a:lumMod val="75000"/>
                </a:schemeClr>
              </a:solidFill>
            </a:rPr>
            <a:t>Tuesday 31</a:t>
          </a:r>
          <a:r>
            <a:rPr lang="en-US" altLang="en-US" sz="3200" b="1" kern="1200" baseline="30000" dirty="0" smtClean="0">
              <a:solidFill>
                <a:schemeClr val="tx2">
                  <a:lumMod val="75000"/>
                </a:schemeClr>
              </a:solidFill>
            </a:rPr>
            <a:t>st</a:t>
          </a:r>
          <a:r>
            <a:rPr lang="en-US" altLang="en-US" sz="3200" b="1" kern="1200" dirty="0" smtClean="0">
              <a:solidFill>
                <a:schemeClr val="tx2">
                  <a:lumMod val="75000"/>
                </a:schemeClr>
              </a:solidFill>
            </a:rPr>
            <a:t> March, </a:t>
          </a:r>
          <a:r>
            <a:rPr lang="en-US" altLang="en-US" sz="3200" b="1" kern="1200" dirty="0" smtClean="0">
              <a:solidFill>
                <a:schemeClr val="tx2">
                  <a:lumMod val="75000"/>
                </a:schemeClr>
              </a:solidFill>
            </a:rPr>
            <a:t>2020</a:t>
          </a:r>
          <a:endParaRPr lang="zh-TW" altLang="en-US" sz="3200" b="1" kern="1200" dirty="0">
            <a:solidFill>
              <a:schemeClr val="tx2">
                <a:lumMod val="60000"/>
                <a:lumOff val="40000"/>
              </a:schemeClr>
            </a:solidFill>
          </a:endParaRPr>
        </a:p>
      </dsp:txBody>
      <dsp:txXfrm>
        <a:off x="3225958" y="346033"/>
        <a:ext cx="4448896" cy="780082"/>
      </dsp:txXfrm>
    </dsp:sp>
    <dsp:sp modelId="{5DBD1F27-F4AC-46AB-AFBF-A02878FCFF8A}">
      <dsp:nvSpPr>
        <dsp:cNvPr id="0" name=""/>
        <dsp:cNvSpPr/>
      </dsp:nvSpPr>
      <dsp:spPr>
        <a:xfrm>
          <a:off x="0" y="15780"/>
          <a:ext cx="3225958" cy="19347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/>
            <a:t>A</a:t>
          </a:r>
          <a:r>
            <a:rPr lang="en-US" altLang="en-US" sz="2000" kern="1200" dirty="0" smtClean="0"/>
            <a:t>pplications submitted to the Education Division</a:t>
          </a:r>
          <a:endParaRPr lang="zh-TW" altLang="en-US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000" kern="1200" dirty="0" smtClean="0"/>
            <a:t>Taipei Representative Office in the UK</a:t>
          </a:r>
          <a:endParaRPr lang="zh-TW" altLang="en-US" sz="2000" kern="1200" dirty="0" smtClean="0"/>
        </a:p>
      </dsp:txBody>
      <dsp:txXfrm>
        <a:off x="94447" y="110227"/>
        <a:ext cx="3037064" cy="1745871"/>
      </dsp:txXfrm>
    </dsp:sp>
    <dsp:sp modelId="{BD565C24-E7FD-4E81-8F2C-3CE1E4FBB55A}">
      <dsp:nvSpPr>
        <dsp:cNvPr id="0" name=""/>
        <dsp:cNvSpPr/>
      </dsp:nvSpPr>
      <dsp:spPr>
        <a:xfrm>
          <a:off x="3225958" y="2504053"/>
          <a:ext cx="4838937" cy="118413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3600" b="1" kern="1200" dirty="0" smtClean="0">
              <a:solidFill>
                <a:schemeClr val="tx2">
                  <a:lumMod val="75000"/>
                </a:schemeClr>
              </a:solidFill>
            </a:rPr>
            <a:t>Deadlines vary by university</a:t>
          </a:r>
          <a:endParaRPr lang="zh-TW" altLang="en-US" sz="36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225958" y="2652070"/>
        <a:ext cx="4394887" cy="888100"/>
      </dsp:txXfrm>
    </dsp:sp>
    <dsp:sp modelId="{77324E49-83AB-42E5-B53C-31872453B024}">
      <dsp:nvSpPr>
        <dsp:cNvPr id="0" name=""/>
        <dsp:cNvSpPr/>
      </dsp:nvSpPr>
      <dsp:spPr>
        <a:xfrm>
          <a:off x="0" y="2128738"/>
          <a:ext cx="3225958" cy="19347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400" kern="1200" dirty="0" smtClean="0"/>
            <a:t>Apply for admission to a university</a:t>
          </a:r>
          <a:endParaRPr lang="zh-TW" altLang="en-US" sz="2400" kern="1200" dirty="0"/>
        </a:p>
      </dsp:txBody>
      <dsp:txXfrm>
        <a:off x="94447" y="2223185"/>
        <a:ext cx="3037064" cy="17458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B9B8CF-B19C-4126-BB5A-3A0954002FDF}">
      <dsp:nvSpPr>
        <dsp:cNvPr id="0" name=""/>
        <dsp:cNvSpPr/>
      </dsp:nvSpPr>
      <dsp:spPr>
        <a:xfrm>
          <a:off x="3225958" y="72014"/>
          <a:ext cx="4838937" cy="104011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3200" kern="1200" dirty="0" smtClean="0">
              <a:solidFill>
                <a:schemeClr val="tx2">
                  <a:lumMod val="75000"/>
                </a:schemeClr>
              </a:solidFill>
            </a:rPr>
            <a:t>By Sunday 29</a:t>
          </a:r>
          <a:r>
            <a:rPr lang="en-US" altLang="en-US" sz="3200" kern="1200" baseline="30000" dirty="0" smtClean="0">
              <a:solidFill>
                <a:schemeClr val="tx2">
                  <a:lumMod val="75000"/>
                </a:schemeClr>
              </a:solidFill>
            </a:rPr>
            <a:t>th</a:t>
          </a:r>
          <a:r>
            <a:rPr lang="en-US" altLang="en-US" sz="3200" kern="1200" dirty="0" smtClean="0">
              <a:solidFill>
                <a:schemeClr val="tx2">
                  <a:lumMod val="75000"/>
                </a:schemeClr>
              </a:solidFill>
            </a:rPr>
            <a:t> March, 2020 (17.00 GMT)</a:t>
          </a:r>
          <a:endParaRPr lang="zh-TW" altLang="en-US" sz="32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225958" y="202028"/>
        <a:ext cx="4448896" cy="780082"/>
      </dsp:txXfrm>
    </dsp:sp>
    <dsp:sp modelId="{5DBD1F27-F4AC-46AB-AFBF-A02878FCFF8A}">
      <dsp:nvSpPr>
        <dsp:cNvPr id="0" name=""/>
        <dsp:cNvSpPr/>
      </dsp:nvSpPr>
      <dsp:spPr>
        <a:xfrm>
          <a:off x="0" y="15780"/>
          <a:ext cx="3225958" cy="19347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kern="1200" dirty="0" smtClean="0"/>
            <a:t>A</a:t>
          </a:r>
          <a:r>
            <a:rPr lang="en-US" altLang="en-US" sz="2400" kern="1200" dirty="0" smtClean="0"/>
            <a:t>pplications submitted to the British Association for Chinese Studies (BACS)</a:t>
          </a:r>
          <a:endParaRPr lang="zh-TW" altLang="en-US" sz="1800" kern="1200" dirty="0" smtClean="0"/>
        </a:p>
      </dsp:txBody>
      <dsp:txXfrm>
        <a:off x="94447" y="110227"/>
        <a:ext cx="3037064" cy="1745871"/>
      </dsp:txXfrm>
    </dsp:sp>
    <dsp:sp modelId="{BD565C24-E7FD-4E81-8F2C-3CE1E4FBB55A}">
      <dsp:nvSpPr>
        <dsp:cNvPr id="0" name=""/>
        <dsp:cNvSpPr/>
      </dsp:nvSpPr>
      <dsp:spPr>
        <a:xfrm>
          <a:off x="3225958" y="2504053"/>
          <a:ext cx="4838937" cy="118413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3600" kern="1200" dirty="0" smtClean="0">
              <a:solidFill>
                <a:schemeClr val="tx2">
                  <a:lumMod val="75000"/>
                </a:schemeClr>
              </a:solidFill>
            </a:rPr>
            <a:t>Deadlines vary by university</a:t>
          </a:r>
          <a:endParaRPr lang="zh-TW" altLang="en-US" sz="36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225958" y="2652070"/>
        <a:ext cx="4394887" cy="888100"/>
      </dsp:txXfrm>
    </dsp:sp>
    <dsp:sp modelId="{77324E49-83AB-42E5-B53C-31872453B024}">
      <dsp:nvSpPr>
        <dsp:cNvPr id="0" name=""/>
        <dsp:cNvSpPr/>
      </dsp:nvSpPr>
      <dsp:spPr>
        <a:xfrm>
          <a:off x="0" y="2128738"/>
          <a:ext cx="3225958" cy="19347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400" kern="1200" dirty="0" smtClean="0"/>
            <a:t>Apply for admission to a language </a:t>
          </a:r>
          <a:r>
            <a:rPr lang="en-US" altLang="en-US" sz="2400" kern="1200" dirty="0" err="1" smtClean="0"/>
            <a:t>centre</a:t>
          </a:r>
          <a:endParaRPr lang="zh-TW" altLang="en-US" sz="2400" kern="1200" dirty="0"/>
        </a:p>
      </dsp:txBody>
      <dsp:txXfrm>
        <a:off x="94447" y="2223185"/>
        <a:ext cx="3037064" cy="17458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D44A7-88F8-4645-A5A6-618F240AA10E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8BA26-BA9F-4534-96CA-F80C86DF2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723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69A5BC-48A9-4E5E-8F6C-1C86D9EB395B}" type="datetimeFigureOut">
              <a:rPr lang="zh-TW" altLang="en-US" smtClean="0"/>
              <a:pPr/>
              <a:t>2020/1/21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2347B-9479-4BD9-9C40-09CBA43DE6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2243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2355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D53184-FA55-4973-BBEA-627548301B91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1140202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zh-TW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Recipients are expected to remain at their language courses until the very end of the final semester covered by the scholarship period</a:t>
            </a:r>
            <a:r>
              <a:rPr lang="en-GB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2347B-9479-4BD9-9C40-09CBA43DE67C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6976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zh-TW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recipient should study at a registered Mandarin Language Centre approved by the MOE</a:t>
            </a:r>
            <a:endParaRPr lang="zh-TW" altLang="en-US" u="none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2347B-9479-4BD9-9C40-09CBA43DE67C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1490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>
              <a:ea typeface="新細明體" panose="02020500000000000000" pitchFamily="18" charset="-120"/>
            </a:endParaRPr>
          </a:p>
          <a:p>
            <a:endParaRPr lang="en-GB" altLang="en-US" smtClean="0">
              <a:ea typeface="新細明體" panose="02020500000000000000" pitchFamily="18" charset="-120"/>
            </a:endParaRPr>
          </a:p>
          <a:p>
            <a:endParaRPr lang="en-GB" altLang="en-US" smtClean="0">
              <a:ea typeface="新細明體" panose="02020500000000000000" pitchFamily="18" charset="-120"/>
            </a:endParaRPr>
          </a:p>
        </p:txBody>
      </p:sp>
      <p:sp>
        <p:nvSpPr>
          <p:cNvPr id="3277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41E6E69-B561-46E0-A557-4D21CED6C9B9}" type="slidenum">
              <a:rPr lang="zh-TW" altLang="en-US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15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4474F-CDB0-44A5-8AC2-F7CBB3D4C6F2}" type="datetimeFigureOut">
              <a:rPr lang="zh-TW" altLang="en-US" smtClean="0"/>
              <a:pPr/>
              <a:t>2020/1/21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531D4-53E4-46DD-8ED5-3AEB1FD8C6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5018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4474F-CDB0-44A5-8AC2-F7CBB3D4C6F2}" type="datetimeFigureOut">
              <a:rPr lang="zh-TW" altLang="en-US" smtClean="0"/>
              <a:pPr/>
              <a:t>2020/1/21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531D4-53E4-46DD-8ED5-3AEB1FD8C6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467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4474F-CDB0-44A5-8AC2-F7CBB3D4C6F2}" type="datetimeFigureOut">
              <a:rPr lang="zh-TW" altLang="en-US" smtClean="0"/>
              <a:pPr/>
              <a:t>2020/1/21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531D4-53E4-46DD-8ED5-3AEB1FD8C67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4750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4474F-CDB0-44A5-8AC2-F7CBB3D4C6F2}" type="datetimeFigureOut">
              <a:rPr lang="zh-TW" altLang="en-US" smtClean="0"/>
              <a:pPr/>
              <a:t>2020/1/21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531D4-53E4-46DD-8ED5-3AEB1FD8C6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6975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4474F-CDB0-44A5-8AC2-F7CBB3D4C6F2}" type="datetimeFigureOut">
              <a:rPr lang="zh-TW" altLang="en-US" smtClean="0"/>
              <a:pPr/>
              <a:t>2020/1/21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531D4-53E4-46DD-8ED5-3AEB1FD8C67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4762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4474F-CDB0-44A5-8AC2-F7CBB3D4C6F2}" type="datetimeFigureOut">
              <a:rPr lang="zh-TW" altLang="en-US" smtClean="0"/>
              <a:pPr/>
              <a:t>2020/1/21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531D4-53E4-46DD-8ED5-3AEB1FD8C6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1307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4474F-CDB0-44A5-8AC2-F7CBB3D4C6F2}" type="datetimeFigureOut">
              <a:rPr lang="zh-TW" altLang="en-US" smtClean="0"/>
              <a:pPr/>
              <a:t>2020/1/21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531D4-53E4-46DD-8ED5-3AEB1FD8C6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53026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4474F-CDB0-44A5-8AC2-F7CBB3D4C6F2}" type="datetimeFigureOut">
              <a:rPr lang="zh-TW" altLang="en-US" smtClean="0"/>
              <a:pPr/>
              <a:t>2020/1/21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531D4-53E4-46DD-8ED5-3AEB1FD8C6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5907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4474F-CDB0-44A5-8AC2-F7CBB3D4C6F2}" type="datetimeFigureOut">
              <a:rPr lang="zh-TW" altLang="en-US" smtClean="0"/>
              <a:pPr/>
              <a:t>2020/1/21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531D4-53E4-46DD-8ED5-3AEB1FD8C6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8050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4474F-CDB0-44A5-8AC2-F7CBB3D4C6F2}" type="datetimeFigureOut">
              <a:rPr lang="zh-TW" altLang="en-US" smtClean="0"/>
              <a:pPr/>
              <a:t>2020/1/21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531D4-53E4-46DD-8ED5-3AEB1FD8C6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4962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4474F-CDB0-44A5-8AC2-F7CBB3D4C6F2}" type="datetimeFigureOut">
              <a:rPr lang="zh-TW" altLang="en-US" smtClean="0"/>
              <a:pPr/>
              <a:t>2020/1/21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531D4-53E4-46DD-8ED5-3AEB1FD8C6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2023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4474F-CDB0-44A5-8AC2-F7CBB3D4C6F2}" type="datetimeFigureOut">
              <a:rPr lang="zh-TW" altLang="en-US" smtClean="0"/>
              <a:pPr/>
              <a:t>2020/1/21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531D4-53E4-46DD-8ED5-3AEB1FD8C6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7941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4474F-CDB0-44A5-8AC2-F7CBB3D4C6F2}" type="datetimeFigureOut">
              <a:rPr lang="zh-TW" altLang="en-US" smtClean="0"/>
              <a:pPr/>
              <a:t>2020/1/21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531D4-53E4-46DD-8ED5-3AEB1FD8C6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6254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4474F-CDB0-44A5-8AC2-F7CBB3D4C6F2}" type="datetimeFigureOut">
              <a:rPr lang="zh-TW" altLang="en-US" smtClean="0"/>
              <a:pPr/>
              <a:t>2020/1/21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531D4-53E4-46DD-8ED5-3AEB1FD8C6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8204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4474F-CDB0-44A5-8AC2-F7CBB3D4C6F2}" type="datetimeFigureOut">
              <a:rPr lang="zh-TW" altLang="en-US" smtClean="0"/>
              <a:pPr/>
              <a:t>2020/1/21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531D4-53E4-46DD-8ED5-3AEB1FD8C6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7054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4474F-CDB0-44A5-8AC2-F7CBB3D4C6F2}" type="datetimeFigureOut">
              <a:rPr lang="zh-TW" altLang="en-US" smtClean="0"/>
              <a:pPr/>
              <a:t>2020/1/21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531D4-53E4-46DD-8ED5-3AEB1FD8C6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6305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4474F-CDB0-44A5-8AC2-F7CBB3D4C6F2}" type="datetimeFigureOut">
              <a:rPr lang="zh-TW" altLang="en-US" smtClean="0"/>
              <a:pPr/>
              <a:t>2020/1/21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80531D4-53E4-46DD-8ED5-3AEB1FD8C6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8274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bacsuk.org.uk/funding-2/bacs-taiwan-studentships" TargetMode="Externa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youthtaiwan.net/mp.asp?mp=1603" TargetMode="External"/><Relationship Id="rId3" Type="http://schemas.openxmlformats.org/officeDocument/2006/relationships/hyperlink" Target="http://www.studyintaiwan.org/" TargetMode="External"/><Relationship Id="rId7" Type="http://schemas.openxmlformats.org/officeDocument/2006/relationships/hyperlink" Target="http://tafs.mofa.gov.tw/" TargetMode="External"/><Relationship Id="rId12" Type="http://schemas.openxmlformats.org/officeDocument/2006/relationships/hyperlink" Target="mailto:Olivia.saunders@mofa.gov.tw/0207436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outhtravel.tw/travelspot.php" TargetMode="External"/><Relationship Id="rId11" Type="http://schemas.openxmlformats.org/officeDocument/2006/relationships/hyperlink" Target="http://www.mgt.org.tw/en/" TargetMode="External"/><Relationship Id="rId5" Type="http://schemas.openxmlformats.org/officeDocument/2006/relationships/hyperlink" Target="https://www.immigration.gov.tw/np.asp?ctNode=36879&amp;mp=2" TargetMode="External"/><Relationship Id="rId10" Type="http://schemas.openxmlformats.org/officeDocument/2006/relationships/hyperlink" Target="https://international.thenewslens.com/article/87270" TargetMode="External"/><Relationship Id="rId4" Type="http://schemas.openxmlformats.org/officeDocument/2006/relationships/hyperlink" Target="https://taiwanscholarship.moe.gov.tw/web/" TargetMode="External"/><Relationship Id="rId9" Type="http://schemas.openxmlformats.org/officeDocument/2006/relationships/hyperlink" Target="http://www.boca.gov.tw/mp?mp=1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971600" y="1988840"/>
            <a:ext cx="5829300" cy="1728192"/>
          </a:xfrm>
        </p:spPr>
        <p:txBody>
          <a:bodyPr/>
          <a:lstStyle/>
          <a:p>
            <a:pPr algn="ctr"/>
            <a:r>
              <a:rPr lang="en-US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</a:rPr>
              <a:t>2020 MOE SCHOLARSHIPS</a:t>
            </a:r>
            <a:endParaRPr lang="en-GB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55776" y="4509120"/>
            <a:ext cx="3525044" cy="1194870"/>
          </a:xfrm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GB" altLang="zh-TW" sz="1600" b="1" spc="150" dirty="0" smtClean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Education Division </a:t>
            </a:r>
          </a:p>
          <a:p>
            <a:r>
              <a:rPr lang="en-GB" altLang="zh-TW" sz="1600" b="1" spc="150" dirty="0" smtClean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TRO, UK</a:t>
            </a:r>
          </a:p>
          <a:p>
            <a:endParaRPr lang="en-US" altLang="zh-TW" sz="1600" b="1" spc="150" dirty="0" smtClean="0">
              <a:ln w="11430"/>
              <a:solidFill>
                <a:srgbClr val="00206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en-US" altLang="zh-TW" sz="1600" b="1" spc="150" dirty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Ministry of </a:t>
            </a:r>
            <a:r>
              <a:rPr lang="en-US" altLang="zh-TW" sz="1600" b="1" spc="150" dirty="0" smtClean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Education </a:t>
            </a:r>
          </a:p>
          <a:p>
            <a:r>
              <a:rPr lang="en-US" altLang="zh-TW" sz="1600" b="1" spc="150" dirty="0" smtClean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Taiwan</a:t>
            </a:r>
            <a:r>
              <a:rPr lang="en-US" altLang="zh-TW" sz="1600" b="1" spc="150" dirty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ROC</a:t>
            </a:r>
            <a:endParaRPr lang="zh-TW" altLang="en-US" sz="1600" b="1" spc="150" dirty="0">
              <a:ln w="11430"/>
              <a:solidFill>
                <a:srgbClr val="00206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2110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94521" y="620688"/>
            <a:ext cx="7128792" cy="1219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altLang="zh-TW" sz="6000" b="1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Eligibility</a:t>
            </a:r>
            <a:endParaRPr lang="zh-TW" altLang="en-US" sz="6000" b="1" spc="150" dirty="0">
              <a:ln w="11430"/>
              <a:solidFill>
                <a:srgbClr val="C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94520" y="2204864"/>
            <a:ext cx="8469967" cy="3339752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u"/>
            </a:pPr>
            <a:r>
              <a:rPr lang="en-US" altLang="zh-TW" sz="4500" dirty="0" smtClean="0">
                <a:solidFill>
                  <a:srgbClr val="002060"/>
                </a:solidFill>
              </a:rPr>
              <a:t> </a:t>
            </a:r>
            <a:r>
              <a:rPr lang="en-US" altLang="zh-TW" sz="4500" dirty="0">
                <a:solidFill>
                  <a:srgbClr val="002060"/>
                </a:solidFill>
              </a:rPr>
              <a:t>UK passport-holder </a:t>
            </a:r>
          </a:p>
          <a:p>
            <a:pPr>
              <a:buFont typeface="Wingdings" pitchFamily="2" charset="2"/>
              <a:buChar char="u"/>
            </a:pPr>
            <a:r>
              <a:rPr lang="en-US" altLang="zh-TW" sz="4500" dirty="0" smtClean="0">
                <a:solidFill>
                  <a:srgbClr val="002060"/>
                </a:solidFill>
              </a:rPr>
              <a:t> Above the age of 18 years old</a:t>
            </a:r>
          </a:p>
          <a:p>
            <a:pPr marL="514350" indent="-514350">
              <a:buFont typeface="Wingdings" pitchFamily="2" charset="2"/>
              <a:buChar char="u"/>
            </a:pPr>
            <a:r>
              <a:rPr lang="en-US" altLang="zh-TW" sz="4500" dirty="0">
                <a:solidFill>
                  <a:srgbClr val="002060"/>
                </a:solidFill>
              </a:rPr>
              <a:t>P</a:t>
            </a:r>
            <a:r>
              <a:rPr lang="en-US" altLang="zh-TW" sz="4500" dirty="0" smtClean="0">
                <a:solidFill>
                  <a:srgbClr val="002060"/>
                </a:solidFill>
              </a:rPr>
              <a:t>ossess </a:t>
            </a:r>
            <a:r>
              <a:rPr lang="en-US" altLang="zh-TW" sz="4500" dirty="0">
                <a:solidFill>
                  <a:srgbClr val="002060"/>
                </a:solidFill>
              </a:rPr>
              <a:t>A-Levels (or equivalent qualifications) </a:t>
            </a:r>
            <a:endParaRPr lang="en-US" altLang="zh-TW" sz="45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altLang="zh-TW" sz="4500" dirty="0" smtClean="0">
                <a:solidFill>
                  <a:srgbClr val="002060"/>
                </a:solidFill>
              </a:rPr>
              <a:t>      or above</a:t>
            </a:r>
          </a:p>
          <a:p>
            <a:pPr marL="514350" indent="-514350">
              <a:buFont typeface="Wingdings" pitchFamily="2" charset="2"/>
              <a:buChar char="u"/>
            </a:pPr>
            <a:r>
              <a:rPr lang="en-US" altLang="zh-TW" sz="4500" dirty="0">
                <a:solidFill>
                  <a:srgbClr val="002060"/>
                </a:solidFill>
              </a:rPr>
              <a:t>E</a:t>
            </a:r>
            <a:r>
              <a:rPr lang="en-US" altLang="zh-TW" sz="4500" dirty="0" smtClean="0">
                <a:solidFill>
                  <a:srgbClr val="002060"/>
                </a:solidFill>
              </a:rPr>
              <a:t>xcellent academic performance</a:t>
            </a:r>
          </a:p>
          <a:p>
            <a:pPr>
              <a:buFont typeface="Wingdings" pitchFamily="2" charset="2"/>
              <a:buChar char="u"/>
            </a:pPr>
            <a:r>
              <a:rPr lang="en-US" altLang="zh-TW" sz="4500" dirty="0" smtClean="0">
                <a:solidFill>
                  <a:srgbClr val="002060"/>
                </a:solidFill>
              </a:rPr>
              <a:t>  Good moral character</a:t>
            </a:r>
            <a:r>
              <a:rPr lang="en-US" altLang="zh-TW" sz="4200" dirty="0" smtClean="0">
                <a:latin typeface="+mj-lt"/>
              </a:rPr>
              <a:t> </a:t>
            </a:r>
          </a:p>
          <a:p>
            <a:pPr>
              <a:buNone/>
            </a:pPr>
            <a:endParaRPr lang="en-US" altLang="zh-TW" sz="2400" dirty="0" smtClean="0">
              <a:latin typeface="+mj-lt"/>
            </a:endParaRPr>
          </a:p>
          <a:p>
            <a:pPr>
              <a:buNone/>
            </a:pPr>
            <a:endParaRPr lang="en-US" altLang="zh-TW" sz="4200" dirty="0" smtClean="0">
              <a:latin typeface="+mj-lt"/>
            </a:endParaRPr>
          </a:p>
          <a:p>
            <a:pPr>
              <a:buNone/>
            </a:pPr>
            <a:endParaRPr lang="en-US" altLang="zh-TW" sz="4200" dirty="0" smtClean="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6840760" cy="1219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altLang="zh-TW" sz="5400" b="1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Disqualification</a:t>
            </a:r>
            <a:endParaRPr lang="zh-TW" altLang="en-US" sz="5400" b="1" spc="150" dirty="0">
              <a:ln w="11430"/>
              <a:solidFill>
                <a:srgbClr val="C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07504" y="1844824"/>
            <a:ext cx="8856984" cy="4680520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u"/>
            </a:pPr>
            <a:r>
              <a:rPr lang="en-US" altLang="zh-TW" sz="51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zh-TW" sz="5100" b="1" dirty="0">
                <a:solidFill>
                  <a:srgbClr val="002060"/>
                </a:solidFill>
              </a:rPr>
              <a:t>Are R.O.C. nationals or overseas Chinese students</a:t>
            </a:r>
            <a:r>
              <a:rPr lang="en-US" altLang="zh-TW" sz="5100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>
              <a:buFont typeface="Wingdings" pitchFamily="2" charset="2"/>
              <a:buChar char="u"/>
            </a:pPr>
            <a:r>
              <a:rPr lang="en-US" altLang="zh-TW" sz="51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zh-TW" sz="5100" dirty="0" smtClean="0">
                <a:solidFill>
                  <a:schemeClr val="tx2">
                    <a:lumMod val="75000"/>
                  </a:schemeClr>
                </a:solidFill>
              </a:rPr>
              <a:t>Currently </a:t>
            </a:r>
            <a:r>
              <a:rPr lang="en-US" altLang="zh-TW" sz="5100" dirty="0">
                <a:solidFill>
                  <a:schemeClr val="tx2">
                    <a:lumMod val="75000"/>
                  </a:schemeClr>
                </a:solidFill>
              </a:rPr>
              <a:t>studying Mandarin in </a:t>
            </a:r>
            <a:r>
              <a:rPr lang="en-US" altLang="zh-TW" sz="5100" dirty="0" smtClean="0">
                <a:solidFill>
                  <a:schemeClr val="tx2">
                    <a:lumMod val="75000"/>
                  </a:schemeClr>
                </a:solidFill>
              </a:rPr>
              <a:t>Taiwan.</a:t>
            </a:r>
          </a:p>
          <a:p>
            <a:pPr>
              <a:buFont typeface="Wingdings" pitchFamily="2" charset="2"/>
              <a:buChar char="u"/>
            </a:pPr>
            <a:r>
              <a:rPr lang="en-US" altLang="zh-TW" sz="51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zh-TW" sz="5100" dirty="0" smtClean="0">
                <a:solidFill>
                  <a:schemeClr val="tx2">
                    <a:lumMod val="75000"/>
                  </a:schemeClr>
                </a:solidFill>
              </a:rPr>
              <a:t>Have </a:t>
            </a:r>
            <a:r>
              <a:rPr lang="en-US" altLang="zh-TW" sz="5100" dirty="0">
                <a:solidFill>
                  <a:schemeClr val="tx2">
                    <a:lumMod val="75000"/>
                  </a:schemeClr>
                </a:solidFill>
              </a:rPr>
              <a:t>studied a degree </a:t>
            </a:r>
            <a:r>
              <a:rPr lang="en-US" altLang="zh-TW" sz="5100" dirty="0" err="1">
                <a:solidFill>
                  <a:schemeClr val="tx2">
                    <a:lumMod val="75000"/>
                  </a:schemeClr>
                </a:solidFill>
              </a:rPr>
              <a:t>programme</a:t>
            </a:r>
            <a:r>
              <a:rPr lang="en-US" altLang="zh-TW" sz="5100" dirty="0">
                <a:solidFill>
                  <a:schemeClr val="tx2">
                    <a:lumMod val="75000"/>
                  </a:schemeClr>
                </a:solidFill>
              </a:rPr>
              <a:t> in </a:t>
            </a:r>
            <a:r>
              <a:rPr lang="en-US" altLang="zh-TW" sz="5100" dirty="0" smtClean="0">
                <a:solidFill>
                  <a:schemeClr val="tx2">
                    <a:lumMod val="75000"/>
                  </a:schemeClr>
                </a:solidFill>
              </a:rPr>
              <a:t>Taiwan.</a:t>
            </a:r>
          </a:p>
          <a:p>
            <a:pPr>
              <a:buFont typeface="Wingdings" pitchFamily="2" charset="2"/>
              <a:buChar char="u"/>
            </a:pPr>
            <a:r>
              <a:rPr lang="en-US" altLang="zh-TW" sz="5100" dirty="0" smtClean="0">
                <a:solidFill>
                  <a:schemeClr val="tx2">
                    <a:lumMod val="75000"/>
                  </a:schemeClr>
                </a:solidFill>
              </a:rPr>
              <a:t> Already </a:t>
            </a:r>
            <a:r>
              <a:rPr lang="en-US" altLang="zh-TW" sz="5100" dirty="0">
                <a:solidFill>
                  <a:schemeClr val="tx2">
                    <a:lumMod val="75000"/>
                  </a:schemeClr>
                </a:solidFill>
              </a:rPr>
              <a:t>received </a:t>
            </a:r>
            <a:r>
              <a:rPr lang="en-US" altLang="zh-TW" sz="5100" dirty="0" smtClean="0">
                <a:solidFill>
                  <a:schemeClr val="tx2">
                    <a:lumMod val="75000"/>
                  </a:schemeClr>
                </a:solidFill>
              </a:rPr>
              <a:t>an </a:t>
            </a:r>
            <a:r>
              <a:rPr lang="en-US" altLang="zh-TW" sz="5100" dirty="0">
                <a:solidFill>
                  <a:schemeClr val="tx2">
                    <a:lumMod val="75000"/>
                  </a:schemeClr>
                </a:solidFill>
              </a:rPr>
              <a:t>HES or a Taiwan </a:t>
            </a:r>
            <a:r>
              <a:rPr lang="en-US" altLang="zh-TW" sz="5100" dirty="0" smtClean="0">
                <a:solidFill>
                  <a:schemeClr val="tx2">
                    <a:lumMod val="75000"/>
                  </a:schemeClr>
                </a:solidFill>
              </a:rPr>
              <a:t>Scholarship </a:t>
            </a:r>
            <a:endParaRPr lang="en-US" altLang="zh-TW" sz="51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altLang="zh-TW" sz="5100" dirty="0" smtClean="0">
                <a:solidFill>
                  <a:schemeClr val="tx2">
                    <a:lumMod val="75000"/>
                  </a:schemeClr>
                </a:solidFill>
              </a:rPr>
              <a:t>     in </a:t>
            </a:r>
            <a:r>
              <a:rPr lang="en-US" altLang="zh-TW" sz="5100" dirty="0">
                <a:solidFill>
                  <a:schemeClr val="tx2">
                    <a:lumMod val="75000"/>
                  </a:schemeClr>
                </a:solidFill>
              </a:rPr>
              <a:t>the past.</a:t>
            </a:r>
          </a:p>
          <a:p>
            <a:pPr>
              <a:buFont typeface="Wingdings" pitchFamily="2" charset="2"/>
              <a:buChar char="u"/>
            </a:pPr>
            <a:r>
              <a:rPr lang="en-US" altLang="zh-TW" sz="5100" dirty="0" smtClean="0">
                <a:solidFill>
                  <a:schemeClr val="tx2">
                    <a:lumMod val="75000"/>
                  </a:schemeClr>
                </a:solidFill>
              </a:rPr>
              <a:t> Exchange </a:t>
            </a:r>
            <a:r>
              <a:rPr lang="en-US" altLang="zh-TW" sz="5100" dirty="0">
                <a:solidFill>
                  <a:schemeClr val="tx2">
                    <a:lumMod val="75000"/>
                  </a:schemeClr>
                </a:solidFill>
              </a:rPr>
              <a:t>student to </a:t>
            </a:r>
            <a:r>
              <a:rPr lang="en-US" altLang="zh-TW" sz="5100" dirty="0" smtClean="0">
                <a:solidFill>
                  <a:schemeClr val="tx2">
                    <a:lumMod val="75000"/>
                  </a:schemeClr>
                </a:solidFill>
              </a:rPr>
              <a:t>Taiwan </a:t>
            </a:r>
            <a:r>
              <a:rPr lang="en-US" altLang="zh-TW" sz="5100" dirty="0">
                <a:solidFill>
                  <a:schemeClr val="tx2">
                    <a:lumMod val="75000"/>
                  </a:schemeClr>
                </a:solidFill>
              </a:rPr>
              <a:t>during the scholarship period.</a:t>
            </a:r>
          </a:p>
          <a:p>
            <a:pPr>
              <a:buFont typeface="Wingdings" pitchFamily="2" charset="2"/>
              <a:buChar char="u"/>
            </a:pPr>
            <a:r>
              <a:rPr lang="en-US" altLang="zh-TW" sz="5100" dirty="0">
                <a:solidFill>
                  <a:schemeClr val="tx2">
                    <a:lumMod val="75000"/>
                  </a:schemeClr>
                </a:solidFill>
              </a:rPr>
              <a:t> Currently receiving financial benefits from the Taiwan government or another educational institution</a:t>
            </a:r>
            <a:r>
              <a:rPr lang="en-US" altLang="zh-TW" sz="51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>
              <a:buFont typeface="Wingdings" pitchFamily="2" charset="2"/>
              <a:buChar char="u"/>
            </a:pPr>
            <a:endParaRPr lang="en-US" altLang="zh-TW" sz="3200" dirty="0" smtClean="0"/>
          </a:p>
          <a:p>
            <a:pPr>
              <a:buNone/>
            </a:pPr>
            <a:endParaRPr lang="zh-TW" altLang="en-US" sz="3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128792" cy="1196752"/>
          </a:xfrm>
        </p:spPr>
        <p:txBody>
          <a:bodyPr rtlCol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5400" b="1" spc="150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Application Process</a:t>
            </a:r>
            <a:endParaRPr lang="zh-TW" altLang="en-US" sz="5400" b="1" spc="150" dirty="0">
              <a:ln w="11430"/>
              <a:solidFill>
                <a:srgbClr val="C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4233447880"/>
              </p:ext>
            </p:extLst>
          </p:nvPr>
        </p:nvGraphicFramePr>
        <p:xfrm>
          <a:off x="251520" y="1916832"/>
          <a:ext cx="806489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文字方塊 2"/>
          <p:cNvSpPr txBox="1"/>
          <p:nvPr/>
        </p:nvSpPr>
        <p:spPr>
          <a:xfrm>
            <a:off x="3851920" y="3140968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Email</a:t>
            </a:r>
            <a:r>
              <a:rPr lang="en-US" altLang="zh-TW"/>
              <a:t>: bacs.huayuscholarship@gmail.com</a:t>
            </a:r>
            <a:endParaRPr lang="en-US" altLang="zh-TW" dirty="0" smtClean="0"/>
          </a:p>
          <a:p>
            <a:r>
              <a:rPr lang="en-US" u="sng" dirty="0">
                <a:hlinkClick r:id="rId8"/>
              </a:rPr>
              <a:t>http://bacsuk.org.uk/funding-2/bacs-taiwan-studentships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19438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2880" y="692696"/>
            <a:ext cx="82296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zh-TW" sz="4400" b="1" spc="150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Selection Procedure &amp; Dates</a:t>
            </a:r>
            <a:endParaRPr lang="zh-TW" altLang="en-US" sz="4400" b="1" spc="150" dirty="0">
              <a:ln w="11430"/>
              <a:solidFill>
                <a:srgbClr val="C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31520" y="2103120"/>
            <a:ext cx="7680960" cy="2622024"/>
          </a:xfrm>
        </p:spPr>
        <p:txBody>
          <a:bodyPr vert="horz">
            <a:noAutofit/>
          </a:bodyPr>
          <a:lstStyle/>
          <a:p>
            <a:r>
              <a:rPr lang="en-US" altLang="zh-TW" sz="3100" dirty="0">
                <a:solidFill>
                  <a:srgbClr val="002060"/>
                </a:solidFill>
              </a:rPr>
              <a:t>Successful applicants are selected by the British Association for Chinese Studies (BACS) and the Education Division, Taipei Representative Office in the UK (TRO)</a:t>
            </a:r>
          </a:p>
          <a:p>
            <a:r>
              <a:rPr lang="en-US" altLang="zh-TW" sz="3100" dirty="0">
                <a:solidFill>
                  <a:srgbClr val="002060"/>
                </a:solidFill>
              </a:rPr>
              <a:t>Recipients will be contacted by the end of April </a:t>
            </a:r>
            <a:r>
              <a:rPr lang="en-US" altLang="zh-TW" sz="3100" dirty="0" smtClean="0">
                <a:solidFill>
                  <a:srgbClr val="002060"/>
                </a:solidFill>
              </a:rPr>
              <a:t>2020</a:t>
            </a:r>
            <a:endParaRPr lang="en-US" altLang="zh-TW" sz="31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30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515013" cy="102645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zh-TW" sz="5400" b="1" spc="150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References</a:t>
            </a:r>
            <a:endParaRPr lang="zh-TW" altLang="en-US" sz="5400" b="1" spc="150" dirty="0">
              <a:ln w="11430"/>
              <a:solidFill>
                <a:srgbClr val="C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8915" name="內容版面配置區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976664"/>
          </a:xfrm>
        </p:spPr>
        <p:txBody>
          <a:bodyPr>
            <a:normAutofit fontScale="47500" lnSpcReduction="20000"/>
          </a:bodyPr>
          <a:lstStyle/>
          <a:p>
            <a:pPr eaLnBrk="1" hangingPunct="1">
              <a:buClrTx/>
              <a:buFont typeface="Arial" charset="0"/>
              <a:buChar char="•"/>
              <a:defRPr/>
            </a:pPr>
            <a:r>
              <a:rPr lang="en-US" altLang="zh-TW" sz="4500" dirty="0" smtClean="0"/>
              <a:t>Study in Taiwan   </a:t>
            </a:r>
            <a:r>
              <a:rPr lang="en-US" altLang="zh-TW" sz="4500" dirty="0" smtClean="0">
                <a:hlinkClick r:id="rId3"/>
              </a:rPr>
              <a:t>http://www.studyintaiwan.org/</a:t>
            </a:r>
            <a:endParaRPr lang="en-US" altLang="zh-TW" sz="4500" dirty="0" smtClean="0"/>
          </a:p>
          <a:p>
            <a:pPr>
              <a:buClrTx/>
              <a:buFont typeface="Arial" charset="0"/>
              <a:buChar char="•"/>
              <a:defRPr/>
            </a:pPr>
            <a:r>
              <a:rPr lang="en-US" altLang="zh-TW" sz="4500" dirty="0"/>
              <a:t>Taiwan Scholarship and </a:t>
            </a:r>
            <a:r>
              <a:rPr lang="en-US" altLang="zh-TW" sz="4500" dirty="0" err="1"/>
              <a:t>Huayu</a:t>
            </a:r>
            <a:r>
              <a:rPr lang="en-US" altLang="zh-TW" sz="4500" dirty="0"/>
              <a:t> Enrichment Scholarship Program </a:t>
            </a:r>
          </a:p>
          <a:p>
            <a:pPr marL="0" indent="0">
              <a:buNone/>
              <a:defRPr/>
            </a:pPr>
            <a:r>
              <a:rPr lang="en-US" altLang="zh-TW" sz="4500" dirty="0"/>
              <a:t>       </a:t>
            </a:r>
            <a:r>
              <a:rPr lang="en-US" altLang="zh-TW" sz="4500" dirty="0">
                <a:hlinkClick r:id="rId4"/>
              </a:rPr>
              <a:t> https://taiwanscholarship.moe.gov.tw/web/</a:t>
            </a:r>
            <a:r>
              <a:rPr lang="en-US" altLang="zh-TW" sz="4500" dirty="0"/>
              <a:t>    </a:t>
            </a:r>
          </a:p>
          <a:p>
            <a:pPr eaLnBrk="1" hangingPunct="1">
              <a:buClrTx/>
              <a:buFont typeface="Arial" charset="0"/>
              <a:buChar char="•"/>
              <a:defRPr/>
            </a:pPr>
            <a:r>
              <a:rPr lang="en-GB" altLang="zh-TW" sz="4500" dirty="0" smtClean="0"/>
              <a:t>Information </a:t>
            </a:r>
            <a:r>
              <a:rPr lang="en-GB" altLang="zh-TW" sz="4500" dirty="0"/>
              <a:t>for Foreigners </a:t>
            </a:r>
            <a:r>
              <a:rPr lang="en-GB" altLang="zh-TW" sz="4500" dirty="0" smtClean="0"/>
              <a:t>in Taiwan : </a:t>
            </a:r>
            <a:r>
              <a:rPr lang="en-GB" altLang="zh-TW" sz="4500" dirty="0" smtClean="0">
                <a:hlinkClick r:id="rId5"/>
              </a:rPr>
              <a:t>https</a:t>
            </a:r>
            <a:r>
              <a:rPr lang="en-GB" altLang="zh-TW" sz="4500" dirty="0">
                <a:hlinkClick r:id="rId5"/>
              </a:rPr>
              <a:t>://</a:t>
            </a:r>
            <a:r>
              <a:rPr lang="en-GB" altLang="zh-TW" sz="4500" dirty="0" smtClean="0">
                <a:hlinkClick r:id="rId5"/>
              </a:rPr>
              <a:t>www.immigration.gov.tw/np.asp?ctNode=36879&amp;mp=2</a:t>
            </a:r>
            <a:r>
              <a:rPr lang="en-GB" altLang="zh-TW" sz="4500" dirty="0" smtClean="0"/>
              <a:t> </a:t>
            </a:r>
            <a:endParaRPr lang="en-US" altLang="zh-TW" sz="4500" dirty="0"/>
          </a:p>
          <a:p>
            <a:pPr eaLnBrk="1" hangingPunct="1">
              <a:buClrTx/>
              <a:buFont typeface="Arial" charset="0"/>
              <a:buChar char="•"/>
              <a:defRPr/>
            </a:pPr>
            <a:r>
              <a:rPr lang="en-US" altLang="zh-TW" sz="4500" dirty="0" smtClean="0"/>
              <a:t>Youth </a:t>
            </a:r>
            <a:r>
              <a:rPr lang="en-US" altLang="zh-TW" sz="4500" dirty="0"/>
              <a:t>T</a:t>
            </a:r>
            <a:r>
              <a:rPr lang="en-US" altLang="zh-TW" sz="4500" dirty="0" smtClean="0"/>
              <a:t>ravel in Taiwan </a:t>
            </a:r>
            <a:r>
              <a:rPr lang="en-US" altLang="zh-TW" sz="4500" dirty="0" smtClean="0">
                <a:hlinkClick r:id="rId6"/>
              </a:rPr>
              <a:t>https://youthtravel.tw/travelspot.php</a:t>
            </a:r>
            <a:endParaRPr lang="en-US" altLang="zh-TW" sz="4500" dirty="0" smtClean="0"/>
          </a:p>
          <a:p>
            <a:pPr eaLnBrk="1" hangingPunct="1">
              <a:buClrTx/>
              <a:buFont typeface="Arial" charset="0"/>
              <a:buChar char="•"/>
              <a:defRPr/>
            </a:pPr>
            <a:r>
              <a:rPr lang="en-US" altLang="zh-TW" sz="4500" dirty="0" smtClean="0"/>
              <a:t>Taiwan Fellowships and Scholarships </a:t>
            </a:r>
            <a:r>
              <a:rPr lang="zh-TW" altLang="en-US" sz="4500" dirty="0" smtClean="0"/>
              <a:t> </a:t>
            </a:r>
            <a:r>
              <a:rPr lang="en-US" altLang="zh-TW" sz="4500" dirty="0" smtClean="0">
                <a:hlinkClick r:id="rId7"/>
              </a:rPr>
              <a:t>http</a:t>
            </a:r>
            <a:r>
              <a:rPr lang="en-US" altLang="zh-TW" sz="4500" dirty="0" smtClean="0">
                <a:hlinkClick r:id="rId7"/>
              </a:rPr>
              <a:t>://tafs.mofa.gov.tw/</a:t>
            </a:r>
            <a:endParaRPr lang="en-US" altLang="zh-TW" sz="4500" dirty="0" smtClean="0"/>
          </a:p>
          <a:p>
            <a:pPr eaLnBrk="1" hangingPunct="1">
              <a:buClrTx/>
              <a:buFont typeface="Arial" charset="0"/>
              <a:buChar char="•"/>
              <a:defRPr/>
            </a:pPr>
            <a:r>
              <a:rPr lang="en-US" altLang="zh-TW" sz="4500" dirty="0" err="1" smtClean="0"/>
              <a:t>Youthtaiwan</a:t>
            </a:r>
            <a:r>
              <a:rPr lang="en-US" altLang="zh-TW" sz="4500" dirty="0" smtClean="0"/>
              <a:t> </a:t>
            </a:r>
            <a:r>
              <a:rPr lang="zh-TW" altLang="en-US" sz="4500" dirty="0" smtClean="0"/>
              <a:t> </a:t>
            </a:r>
            <a:r>
              <a:rPr lang="en-US" altLang="zh-TW" sz="4500" dirty="0" smtClean="0">
                <a:hlinkClick r:id="rId8"/>
              </a:rPr>
              <a:t>http://youthtaiwan.net/mp.asp?mp=1603</a:t>
            </a:r>
            <a:endParaRPr lang="en-US" altLang="zh-TW" sz="4500" dirty="0" smtClean="0"/>
          </a:p>
          <a:p>
            <a:pPr eaLnBrk="1" hangingPunct="1">
              <a:buClrTx/>
              <a:buFont typeface="Arial" charset="0"/>
              <a:buChar char="•"/>
              <a:defRPr/>
            </a:pPr>
            <a:r>
              <a:rPr lang="en-US" altLang="zh-TW" sz="4500" dirty="0" smtClean="0"/>
              <a:t>Bureau </a:t>
            </a:r>
            <a:r>
              <a:rPr lang="en-US" altLang="zh-TW" sz="4500" dirty="0" smtClean="0"/>
              <a:t>of Consular Affairs </a:t>
            </a:r>
            <a:r>
              <a:rPr lang="en-US" altLang="zh-TW" sz="4500" dirty="0" smtClean="0">
                <a:hlinkClick r:id="rId9"/>
              </a:rPr>
              <a:t>http://www.boca.gov.tw/mp?mp=1</a:t>
            </a:r>
            <a:endParaRPr lang="en-US" altLang="zh-TW" sz="4500" dirty="0" smtClean="0"/>
          </a:p>
          <a:p>
            <a:pPr eaLnBrk="1" hangingPunct="1">
              <a:buClrTx/>
              <a:buFont typeface="Arial" charset="0"/>
              <a:buChar char="•"/>
              <a:defRPr/>
            </a:pPr>
            <a:r>
              <a:rPr lang="en-US" altLang="zh-TW" sz="4500" dirty="0" smtClean="0"/>
              <a:t>Guide to Study in Taiwan ( </a:t>
            </a:r>
            <a:r>
              <a:rPr lang="en-US" altLang="zh-TW" sz="4500" dirty="0"/>
              <a:t>article) </a:t>
            </a:r>
            <a:r>
              <a:rPr lang="en-US" altLang="zh-TW" sz="4500" dirty="0">
                <a:hlinkClick r:id="rId10"/>
              </a:rPr>
              <a:t>https://</a:t>
            </a:r>
            <a:r>
              <a:rPr lang="en-US" altLang="zh-TW" sz="4500" dirty="0" smtClean="0">
                <a:hlinkClick r:id="rId10"/>
              </a:rPr>
              <a:t>international.thenewslens.com/article/87270</a:t>
            </a:r>
            <a:endParaRPr lang="en-US" altLang="zh-TW" sz="4500" dirty="0" smtClean="0"/>
          </a:p>
          <a:p>
            <a:pPr eaLnBrk="1" hangingPunct="1">
              <a:buClrTx/>
              <a:buFont typeface="Arial" charset="0"/>
              <a:buChar char="•"/>
              <a:defRPr/>
            </a:pPr>
            <a:r>
              <a:rPr lang="en-GB" altLang="zh-TW" sz="4500" dirty="0"/>
              <a:t>Mandarin On-the-Go in Taiwan </a:t>
            </a:r>
            <a:r>
              <a:rPr lang="en-GB" altLang="zh-TW" sz="4500" dirty="0">
                <a:hlinkClick r:id="rId11"/>
              </a:rPr>
              <a:t>http://www.mgt.org.tw/en</a:t>
            </a:r>
            <a:r>
              <a:rPr lang="en-GB" altLang="zh-TW" sz="4500" dirty="0" smtClean="0">
                <a:hlinkClick r:id="rId11"/>
              </a:rPr>
              <a:t>/</a:t>
            </a:r>
            <a:r>
              <a:rPr lang="en-US" altLang="zh-TW" sz="4500" dirty="0" smtClean="0"/>
              <a:t>     </a:t>
            </a:r>
          </a:p>
          <a:p>
            <a:pPr marL="0" indent="0">
              <a:buNone/>
              <a:defRPr/>
            </a:pPr>
            <a:r>
              <a:rPr lang="en-US" altLang="zh-TW" sz="5100" b="1" dirty="0" smtClean="0">
                <a:solidFill>
                  <a:srgbClr val="002060"/>
                </a:solidFill>
              </a:rPr>
              <a:t>Contact: </a:t>
            </a:r>
            <a:r>
              <a:rPr lang="en-US" altLang="zh-TW" sz="5100" b="1" dirty="0">
                <a:solidFill>
                  <a:srgbClr val="002060"/>
                </a:solidFill>
              </a:rPr>
              <a:t>Olivia Saunders, Education Officer at the Education Division, Taipei Representative Office in the UK:  </a:t>
            </a:r>
            <a:endParaRPr lang="en-US" altLang="zh-TW" sz="5100" b="1" dirty="0" smtClean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r>
              <a:rPr lang="en-US" altLang="zh-TW" sz="5100" b="1" dirty="0">
                <a:solidFill>
                  <a:srgbClr val="002060"/>
                </a:solidFill>
              </a:rPr>
              <a:t> </a:t>
            </a:r>
            <a:r>
              <a:rPr lang="en-US" altLang="zh-TW" sz="5100" b="1" dirty="0" smtClean="0">
                <a:solidFill>
                  <a:srgbClr val="002060"/>
                </a:solidFill>
              </a:rPr>
              <a:t>   </a:t>
            </a:r>
            <a:r>
              <a:rPr lang="en-US" altLang="zh-TW" sz="5100" b="1" u="sng" dirty="0" smtClean="0">
                <a:solidFill>
                  <a:srgbClr val="002060"/>
                </a:solidFill>
                <a:hlinkClick r:id="rId12"/>
              </a:rPr>
              <a:t>olivia.saunders@mofa.gov.tw</a:t>
            </a:r>
            <a:r>
              <a:rPr lang="en-US" altLang="zh-TW" sz="5100" b="1" dirty="0" smtClean="0">
                <a:solidFill>
                  <a:srgbClr val="002060"/>
                </a:solidFill>
                <a:hlinkClick r:id="rId12"/>
              </a:rPr>
              <a:t> </a:t>
            </a:r>
            <a:r>
              <a:rPr lang="en-US" altLang="zh-TW" sz="5100" b="1" dirty="0" smtClean="0">
                <a:solidFill>
                  <a:srgbClr val="002060"/>
                </a:solidFill>
              </a:rPr>
              <a:t>        </a:t>
            </a:r>
            <a:r>
              <a:rPr lang="en-US" altLang="zh-TW" sz="5100" b="1" dirty="0">
                <a:solidFill>
                  <a:srgbClr val="002060"/>
                </a:solidFill>
              </a:rPr>
              <a:t>0207 436 5888           </a:t>
            </a:r>
          </a:p>
          <a:p>
            <a:pPr eaLnBrk="1" hangingPunct="1">
              <a:buClrTx/>
              <a:buFont typeface="Arial" charset="0"/>
              <a:buChar char="•"/>
              <a:defRPr/>
            </a:pPr>
            <a:endParaRPr lang="en-US" altLang="zh-TW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69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altLang="zh-TW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Adobe Gothic Std B" pitchFamily="34" charset="-128"/>
                <a:ea typeface="Adobe Gothic Std B" pitchFamily="34" charset="-128"/>
              </a:rPr>
              <a:t>Thanks for your attention!</a:t>
            </a:r>
            <a:endParaRPr lang="zh-TW" alt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755576" y="1916832"/>
            <a:ext cx="8229600" cy="4309939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altLang="zh-TW" sz="2800" b="1" dirty="0" smtClean="0">
                <a:solidFill>
                  <a:srgbClr val="FF0000"/>
                </a:solidFill>
              </a:rPr>
              <a:t>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GB" altLang="zh-TW" sz="2800" b="1" dirty="0" smtClean="0">
                <a:solidFill>
                  <a:srgbClr val="002060"/>
                </a:solidFill>
              </a:rPr>
              <a:t>Taiwan Scholarship</a:t>
            </a:r>
          </a:p>
          <a:p>
            <a:pPr lvl="0">
              <a:buNone/>
            </a:pPr>
            <a:r>
              <a:rPr lang="en-GB" altLang="zh-TW" sz="2800" b="1" dirty="0" smtClean="0">
                <a:solidFill>
                  <a:srgbClr val="002060"/>
                </a:solidFill>
              </a:rPr>
              <a:t>  Contact: Olivia Saunders</a:t>
            </a:r>
          </a:p>
          <a:p>
            <a:pPr lvl="0">
              <a:buNone/>
            </a:pPr>
            <a:r>
              <a:rPr lang="en-GB" altLang="zh-TW" sz="2800" b="1" dirty="0" smtClean="0">
                <a:solidFill>
                  <a:srgbClr val="002060"/>
                </a:solidFill>
              </a:rPr>
              <a:t>  olivia.saunders@mofa.gov.tw</a:t>
            </a:r>
            <a:endParaRPr lang="en-US" altLang="zh-TW" sz="2800" b="1" dirty="0" smtClean="0">
              <a:solidFill>
                <a:srgbClr val="002060"/>
              </a:solidFill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en-US" altLang="zh-TW" sz="2800" b="1" dirty="0" err="1" smtClean="0">
                <a:solidFill>
                  <a:srgbClr val="002060"/>
                </a:solidFill>
              </a:rPr>
              <a:t>Huayu</a:t>
            </a:r>
            <a:r>
              <a:rPr lang="en-US" altLang="zh-TW" sz="2800" b="1" dirty="0" smtClean="0">
                <a:solidFill>
                  <a:srgbClr val="002060"/>
                </a:solidFill>
              </a:rPr>
              <a:t> Enrichment  Scholarship</a:t>
            </a:r>
          </a:p>
          <a:p>
            <a:pPr lvl="0">
              <a:buNone/>
            </a:pPr>
            <a:r>
              <a:rPr lang="en-US" altLang="zh-TW" sz="2800" b="1" dirty="0" smtClean="0">
                <a:solidFill>
                  <a:srgbClr val="002060"/>
                </a:solidFill>
              </a:rPr>
              <a:t>  Contact</a:t>
            </a:r>
            <a:r>
              <a:rPr lang="en-US" altLang="zh-TW" sz="2800" b="1" dirty="0">
                <a:solidFill>
                  <a:srgbClr val="002060"/>
                </a:solidFill>
              </a:rPr>
              <a:t>: </a:t>
            </a:r>
            <a:r>
              <a:rPr lang="en-US" altLang="zh-TW" sz="2800" b="1" dirty="0" smtClean="0">
                <a:solidFill>
                  <a:srgbClr val="002060"/>
                </a:solidFill>
              </a:rPr>
              <a:t>bacs.huayuscholarship@gmail.com</a:t>
            </a:r>
            <a:endParaRPr lang="en-US" altLang="zh-TW" sz="2800" b="1" dirty="0">
              <a:solidFill>
                <a:srgbClr val="002060"/>
              </a:solidFill>
            </a:endParaRPr>
          </a:p>
          <a:p>
            <a:pPr lvl="0">
              <a:buNone/>
            </a:pPr>
            <a:r>
              <a:rPr lang="en-US" altLang="zh-TW" sz="2800" b="1" dirty="0">
                <a:solidFill>
                  <a:srgbClr val="002060"/>
                </a:solidFill>
              </a:rPr>
              <a:t>http://</a:t>
            </a:r>
            <a:r>
              <a:rPr lang="en-US" altLang="zh-TW" sz="2800" b="1" dirty="0" smtClean="0">
                <a:solidFill>
                  <a:srgbClr val="002060"/>
                </a:solidFill>
              </a:rPr>
              <a:t>bacsuk.org.uk/funding-2/bacs-taiwan-studentships</a:t>
            </a:r>
            <a:endParaRPr lang="zh-TW" alt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442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-4260" y="836712"/>
            <a:ext cx="8424936" cy="1143000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altLang="zh-TW" sz="6000" b="1" spc="150" dirty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Scholarship </a:t>
            </a:r>
            <a:r>
              <a:rPr lang="en-US" altLang="zh-TW" sz="6000" b="1" spc="150" dirty="0" err="1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Programmes</a:t>
            </a:r>
            <a:endParaRPr lang="zh-TW" altLang="en-US" sz="6000" b="1" spc="150" dirty="0">
              <a:ln w="11430"/>
              <a:solidFill>
                <a:srgbClr val="00206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98376" y="2564904"/>
            <a:ext cx="8229600" cy="345638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zh-TW" sz="2800" b="1" dirty="0">
                <a:solidFill>
                  <a:srgbClr val="C00000"/>
                </a:solidFill>
              </a:rPr>
              <a:t>Taiwan Scholarship</a:t>
            </a:r>
            <a:endParaRPr lang="en-US" altLang="zh-TW" sz="28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altLang="zh-TW" sz="2800" dirty="0" smtClean="0">
                <a:solidFill>
                  <a:schemeClr val="tx2">
                    <a:lumMod val="75000"/>
                  </a:schemeClr>
                </a:solidFill>
              </a:rPr>
              <a:t>  To </a:t>
            </a:r>
            <a:r>
              <a:rPr lang="en-US" altLang="zh-TW" sz="2800" dirty="0">
                <a:solidFill>
                  <a:schemeClr val="tx2">
                    <a:lumMod val="75000"/>
                  </a:schemeClr>
                </a:solidFill>
              </a:rPr>
              <a:t>encourage international students </a:t>
            </a:r>
            <a:r>
              <a:rPr lang="en-US" altLang="zh-TW" sz="2800" dirty="0" smtClean="0">
                <a:solidFill>
                  <a:schemeClr val="tx2">
                    <a:lumMod val="75000"/>
                  </a:schemeClr>
                </a:solidFill>
              </a:rPr>
              <a:t>to undertake </a:t>
            </a:r>
            <a:r>
              <a:rPr lang="en-US" altLang="zh-TW" sz="2800" dirty="0">
                <a:solidFill>
                  <a:schemeClr val="tx2">
                    <a:lumMod val="75000"/>
                  </a:schemeClr>
                </a:solidFill>
              </a:rPr>
              <a:t>degree study in Taiwan</a:t>
            </a:r>
            <a:endParaRPr lang="zh-TW" altLang="en-US" sz="28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TW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zh-TW" sz="2800" b="1" dirty="0" err="1">
                <a:solidFill>
                  <a:srgbClr val="C00000"/>
                </a:solidFill>
              </a:rPr>
              <a:t>Huayu</a:t>
            </a:r>
            <a:r>
              <a:rPr lang="en-US" altLang="zh-TW" sz="2800" b="1" dirty="0">
                <a:solidFill>
                  <a:srgbClr val="C00000"/>
                </a:solidFill>
              </a:rPr>
              <a:t> Enrichment Scholarship</a:t>
            </a:r>
            <a:endParaRPr lang="en-US" altLang="zh-TW" sz="28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altLang="zh-TW" sz="2800" dirty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n-US" altLang="zh-TW" sz="2800" dirty="0" smtClean="0">
                <a:solidFill>
                  <a:schemeClr val="tx2">
                    <a:lumMod val="75000"/>
                  </a:schemeClr>
                </a:solidFill>
              </a:rPr>
              <a:t>To </a:t>
            </a:r>
            <a:r>
              <a:rPr lang="en-US" altLang="zh-TW" sz="2800" dirty="0">
                <a:solidFill>
                  <a:schemeClr val="tx2">
                    <a:lumMod val="75000"/>
                  </a:schemeClr>
                </a:solidFill>
              </a:rPr>
              <a:t>encourage international students to undertake Mandarin Chinese language study in Taiwan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188" y="260648"/>
            <a:ext cx="7201172" cy="1340768"/>
          </a:xfrm>
        </p:spPr>
        <p:txBody>
          <a:bodyPr rtlCol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5400" b="1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Taiwan Scholarship </a:t>
            </a:r>
            <a:endParaRPr lang="zh-TW" altLang="en-US" sz="5400" b="1" spc="150" dirty="0">
              <a:ln w="11430"/>
              <a:solidFill>
                <a:srgbClr val="C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188" y="1772816"/>
            <a:ext cx="7993260" cy="4608512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zh-TW" sz="3600" kern="100" dirty="0" smtClean="0">
                <a:solidFill>
                  <a:schemeClr val="tx2">
                    <a:lumMod val="75000"/>
                  </a:schemeClr>
                </a:solidFill>
                <a:ea typeface="標楷體"/>
              </a:rPr>
              <a:t> Award Value 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altLang="zh-TW" sz="3400" kern="100" dirty="0" smtClean="0">
                <a:solidFill>
                  <a:schemeClr val="tx2">
                    <a:lumMod val="75000"/>
                  </a:schemeClr>
                </a:solidFill>
                <a:ea typeface="標楷體"/>
              </a:rPr>
              <a:t>Monthly </a:t>
            </a:r>
            <a:r>
              <a:rPr lang="en-US" altLang="zh-TW" sz="3400" kern="100" dirty="0">
                <a:solidFill>
                  <a:schemeClr val="tx2">
                    <a:lumMod val="75000"/>
                  </a:schemeClr>
                </a:solidFill>
                <a:ea typeface="標楷體"/>
              </a:rPr>
              <a:t>Stipends</a:t>
            </a:r>
          </a:p>
          <a:p>
            <a:pPr marL="457200" lvl="1" indent="0">
              <a:buNone/>
              <a:defRPr/>
            </a:pPr>
            <a:r>
              <a:rPr lang="en-US" altLang="zh-TW" sz="3400" kern="100" dirty="0">
                <a:solidFill>
                  <a:schemeClr val="tx2">
                    <a:lumMod val="75000"/>
                  </a:schemeClr>
                </a:solidFill>
                <a:ea typeface="標楷體"/>
              </a:rPr>
              <a:t>TWD$15,000/month (Undergraduate</a:t>
            </a:r>
            <a:r>
              <a:rPr lang="en-US" altLang="zh-TW" sz="3400" kern="100" dirty="0" smtClean="0">
                <a:solidFill>
                  <a:schemeClr val="tx2">
                    <a:lumMod val="75000"/>
                  </a:schemeClr>
                </a:solidFill>
                <a:ea typeface="標楷體"/>
              </a:rPr>
              <a:t>)=£375</a:t>
            </a:r>
            <a:endParaRPr lang="en-US" altLang="zh-TW" sz="3400" kern="100" dirty="0">
              <a:solidFill>
                <a:schemeClr val="tx2">
                  <a:lumMod val="75000"/>
                </a:schemeClr>
              </a:solidFill>
              <a:ea typeface="標楷體"/>
            </a:endParaRPr>
          </a:p>
          <a:p>
            <a:pPr marL="457200" lvl="1" indent="0">
              <a:buNone/>
              <a:defRPr/>
            </a:pPr>
            <a:r>
              <a:rPr lang="en-US" altLang="zh-TW" sz="3400" kern="100" dirty="0">
                <a:solidFill>
                  <a:schemeClr val="tx2">
                    <a:lumMod val="75000"/>
                  </a:schemeClr>
                </a:solidFill>
                <a:ea typeface="標楷體"/>
              </a:rPr>
              <a:t>TWD$20,000/month (Master, </a:t>
            </a:r>
            <a:r>
              <a:rPr lang="en-US" altLang="zh-TW" sz="3400" kern="100" dirty="0" smtClean="0">
                <a:solidFill>
                  <a:schemeClr val="tx2">
                    <a:lumMod val="75000"/>
                  </a:schemeClr>
                </a:solidFill>
                <a:ea typeface="標楷體"/>
              </a:rPr>
              <a:t>PhD)=£500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altLang="zh-TW" sz="3800" kern="100" dirty="0" smtClean="0">
                <a:solidFill>
                  <a:schemeClr val="tx2">
                    <a:lumMod val="75000"/>
                  </a:schemeClr>
                </a:solidFill>
                <a:ea typeface="標楷體"/>
              </a:rPr>
              <a:t>Waiver </a:t>
            </a:r>
            <a:r>
              <a:rPr lang="en-US" altLang="zh-TW" sz="3800" kern="100" dirty="0">
                <a:solidFill>
                  <a:schemeClr val="tx2">
                    <a:lumMod val="75000"/>
                  </a:schemeClr>
                </a:solidFill>
                <a:ea typeface="標楷體"/>
              </a:rPr>
              <a:t>of tuition fee</a:t>
            </a:r>
          </a:p>
          <a:p>
            <a:pPr marL="457200" lvl="1" indent="0">
              <a:buNone/>
              <a:defRPr/>
            </a:pPr>
            <a:r>
              <a:rPr lang="en-US" altLang="zh-TW" sz="3400" kern="100" dirty="0">
                <a:solidFill>
                  <a:schemeClr val="tx2">
                    <a:lumMod val="75000"/>
                  </a:schemeClr>
                </a:solidFill>
                <a:ea typeface="標楷體"/>
              </a:rPr>
              <a:t>up to TWD 40,000 per semester</a:t>
            </a:r>
          </a:p>
        </p:txBody>
      </p:sp>
    </p:spTree>
    <p:extLst>
      <p:ext uri="{BB962C8B-B14F-4D97-AF65-F5344CB8AC3E}">
        <p14:creationId xmlns:p14="http://schemas.microsoft.com/office/powerpoint/2010/main" val="3948400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zh-TW" sz="5400" b="1" spc="150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Eligibility</a:t>
            </a:r>
            <a:endParaRPr lang="zh-TW" altLang="en-US" sz="5400" b="1" spc="150" dirty="0">
              <a:ln w="11430"/>
              <a:solidFill>
                <a:srgbClr val="C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67544" y="1988840"/>
            <a:ext cx="8373616" cy="3600400"/>
          </a:xfrm>
        </p:spPr>
        <p:txBody>
          <a:bodyPr vert="horz">
            <a:noAutofit/>
          </a:bodyPr>
          <a:lstStyle/>
          <a:p>
            <a:r>
              <a:rPr lang="en-US" altLang="zh-TW" sz="2800" dirty="0" smtClean="0">
                <a:solidFill>
                  <a:schemeClr val="tx2">
                    <a:lumMod val="75000"/>
                  </a:schemeClr>
                </a:solidFill>
              </a:rPr>
              <a:t>UK </a:t>
            </a:r>
            <a:r>
              <a:rPr lang="en-US" altLang="zh-TW" sz="2800" dirty="0">
                <a:solidFill>
                  <a:schemeClr val="tx2">
                    <a:lumMod val="75000"/>
                  </a:schemeClr>
                </a:solidFill>
              </a:rPr>
              <a:t>passport-holder </a:t>
            </a:r>
            <a:r>
              <a:rPr lang="en-US" altLang="zh-TW" sz="2800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r>
              <a:rPr lang="en-US" altLang="zh-TW" sz="2800" dirty="0" smtClean="0">
                <a:solidFill>
                  <a:schemeClr val="tx2">
                    <a:lumMod val="75000"/>
                  </a:schemeClr>
                </a:solidFill>
              </a:rPr>
              <a:t>with </a:t>
            </a:r>
            <a:r>
              <a:rPr lang="en-US" altLang="zh-TW" sz="2800" dirty="0">
                <a:solidFill>
                  <a:schemeClr val="tx2">
                    <a:lumMod val="75000"/>
                  </a:schemeClr>
                </a:solidFill>
              </a:rPr>
              <a:t>a high-school diploma (A-Level or equivalent) / post-secondary degree(s</a:t>
            </a:r>
            <a:r>
              <a:rPr lang="en-US" altLang="zh-TW" sz="2800" dirty="0" smtClean="0">
                <a:solidFill>
                  <a:schemeClr val="tx2">
                    <a:lumMod val="75000"/>
                  </a:schemeClr>
                </a:solidFill>
              </a:rPr>
              <a:t>);</a:t>
            </a:r>
          </a:p>
          <a:p>
            <a:r>
              <a:rPr lang="en-US" altLang="zh-TW" sz="2800" dirty="0" smtClean="0">
                <a:solidFill>
                  <a:schemeClr val="tx2">
                    <a:lumMod val="75000"/>
                  </a:schemeClr>
                </a:solidFill>
              </a:rPr>
              <a:t>possess </a:t>
            </a:r>
            <a:r>
              <a:rPr lang="en-US" altLang="zh-TW" sz="2800" dirty="0">
                <a:solidFill>
                  <a:schemeClr val="tx2">
                    <a:lumMod val="75000"/>
                  </a:schemeClr>
                </a:solidFill>
              </a:rPr>
              <a:t>an excellent academic </a:t>
            </a:r>
            <a:r>
              <a:rPr lang="en-US" altLang="zh-TW" sz="2800" dirty="0" smtClean="0">
                <a:solidFill>
                  <a:schemeClr val="tx2">
                    <a:lumMod val="75000"/>
                  </a:schemeClr>
                </a:solidFill>
              </a:rPr>
              <a:t>record; </a:t>
            </a:r>
            <a:r>
              <a:rPr lang="en-US" altLang="zh-TW" sz="2800" dirty="0">
                <a:solidFill>
                  <a:schemeClr val="tx2">
                    <a:lumMod val="75000"/>
                  </a:schemeClr>
                </a:solidFill>
              </a:rPr>
              <a:t>and </a:t>
            </a:r>
            <a:endParaRPr lang="en-US" altLang="zh-TW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altLang="zh-TW" sz="2800" dirty="0" smtClean="0">
                <a:solidFill>
                  <a:schemeClr val="tx2">
                    <a:lumMod val="75000"/>
                  </a:schemeClr>
                </a:solidFill>
              </a:rPr>
              <a:t>be </a:t>
            </a:r>
            <a:r>
              <a:rPr lang="en-US" altLang="zh-TW" sz="2800" dirty="0">
                <a:solidFill>
                  <a:schemeClr val="tx2">
                    <a:lumMod val="75000"/>
                  </a:schemeClr>
                </a:solidFill>
              </a:rPr>
              <a:t>of good moral </a:t>
            </a:r>
            <a:r>
              <a:rPr lang="en-US" altLang="zh-TW" sz="2800" dirty="0" smtClean="0">
                <a:solidFill>
                  <a:schemeClr val="tx2">
                    <a:lumMod val="75000"/>
                  </a:schemeClr>
                </a:solidFill>
              </a:rPr>
              <a:t>character</a:t>
            </a:r>
          </a:p>
        </p:txBody>
      </p:sp>
    </p:spTree>
    <p:extLst>
      <p:ext uri="{BB962C8B-B14F-4D97-AF65-F5344CB8AC3E}">
        <p14:creationId xmlns:p14="http://schemas.microsoft.com/office/powerpoint/2010/main" val="391170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7" y="130831"/>
            <a:ext cx="8026355" cy="106592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zh-TW" sz="5400" b="1" spc="150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Disqualification</a:t>
            </a:r>
            <a:endParaRPr lang="zh-TW" altLang="en-US" sz="5400" b="1" spc="150" dirty="0">
              <a:ln w="11430"/>
              <a:solidFill>
                <a:srgbClr val="C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3568" y="1268760"/>
            <a:ext cx="8003232" cy="5472608"/>
          </a:xfrm>
        </p:spPr>
        <p:txBody>
          <a:bodyPr vert="horz">
            <a:normAutofit fontScale="25000" lnSpcReduction="20000"/>
          </a:bodyPr>
          <a:lstStyle/>
          <a:p>
            <a:pPr marL="0" indent="0">
              <a:buNone/>
            </a:pPr>
            <a:r>
              <a:rPr lang="en-US" altLang="zh-TW" sz="7200" b="1" dirty="0">
                <a:solidFill>
                  <a:schemeClr val="tx2">
                    <a:lumMod val="50000"/>
                  </a:schemeClr>
                </a:solidFill>
              </a:rPr>
              <a:t>Applicants are ineligible if they meet the following criteria:</a:t>
            </a:r>
          </a:p>
          <a:p>
            <a:pPr marL="0" indent="0">
              <a:buNone/>
            </a:pPr>
            <a:r>
              <a:rPr lang="en-US" altLang="zh-TW" sz="7200" dirty="0">
                <a:solidFill>
                  <a:schemeClr val="tx2">
                    <a:lumMod val="50000"/>
                  </a:schemeClr>
                </a:solidFill>
              </a:rPr>
              <a:t>1. Are R.O.C. nationals or overseas Chinese students.</a:t>
            </a:r>
          </a:p>
          <a:p>
            <a:pPr marL="0" indent="0">
              <a:buNone/>
            </a:pPr>
            <a:r>
              <a:rPr lang="en-US" altLang="zh-TW" sz="7200" dirty="0">
                <a:solidFill>
                  <a:schemeClr val="tx2">
                    <a:lumMod val="50000"/>
                  </a:schemeClr>
                </a:solidFill>
              </a:rPr>
              <a:t>2. Are already registered or have previously enrolled and retained student status at any university/college in Taiwan. Graduating students pursuing further studies are exempt from this rule.</a:t>
            </a:r>
          </a:p>
          <a:p>
            <a:pPr marL="0" indent="0">
              <a:buNone/>
            </a:pPr>
            <a:r>
              <a:rPr lang="en-US" altLang="zh-TW" sz="7200" dirty="0">
                <a:solidFill>
                  <a:schemeClr val="tx2">
                    <a:lumMod val="50000"/>
                  </a:schemeClr>
                </a:solidFill>
              </a:rPr>
              <a:t>3. Have already studied in Taiwan for the same level of degree as the one in which they currently intend to </a:t>
            </a:r>
            <a:r>
              <a:rPr lang="en-GB" altLang="zh-TW" sz="7200" dirty="0" smtClean="0">
                <a:solidFill>
                  <a:schemeClr val="tx2">
                    <a:lumMod val="50000"/>
                  </a:schemeClr>
                </a:solidFill>
              </a:rPr>
              <a:t>enrol</a:t>
            </a:r>
            <a:r>
              <a:rPr lang="en-US" altLang="zh-TW" sz="72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altLang="zh-TW" sz="72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altLang="zh-TW" sz="7200" dirty="0">
                <a:solidFill>
                  <a:schemeClr val="tx2">
                    <a:lumMod val="50000"/>
                  </a:schemeClr>
                </a:solidFill>
              </a:rPr>
              <a:t>4. Are exchange or dual/joint degree students admitted in accordance with academic cooperation agreements between local universities/colleges and international universities/colleges.</a:t>
            </a:r>
          </a:p>
          <a:p>
            <a:pPr marL="0" indent="0">
              <a:buNone/>
            </a:pPr>
            <a:r>
              <a:rPr lang="en-US" altLang="zh-TW" sz="7200" dirty="0">
                <a:solidFill>
                  <a:schemeClr val="tx2">
                    <a:lumMod val="50000"/>
                  </a:schemeClr>
                </a:solidFill>
              </a:rPr>
              <a:t>5. Have already received the Taiwan Scholarship for five years in total or will exceed the five year limit if awarded a Taiwan Scholarship for the </a:t>
            </a:r>
            <a:r>
              <a:rPr lang="en-GB" altLang="zh-TW" sz="7200" dirty="0" smtClean="0">
                <a:solidFill>
                  <a:schemeClr val="tx2">
                    <a:lumMod val="50000"/>
                  </a:schemeClr>
                </a:solidFill>
              </a:rPr>
              <a:t>programme</a:t>
            </a:r>
            <a:r>
              <a:rPr lang="en-US" altLang="zh-TW" sz="7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zh-TW" sz="7200" dirty="0">
                <a:solidFill>
                  <a:schemeClr val="tx2">
                    <a:lumMod val="50000"/>
                  </a:schemeClr>
                </a:solidFill>
              </a:rPr>
              <a:t>to which they intend to apply.</a:t>
            </a:r>
          </a:p>
          <a:p>
            <a:pPr marL="0" indent="0">
              <a:buNone/>
            </a:pPr>
            <a:r>
              <a:rPr lang="en-US" altLang="zh-TW" sz="7200" dirty="0">
                <a:solidFill>
                  <a:schemeClr val="tx2">
                    <a:lumMod val="50000"/>
                  </a:schemeClr>
                </a:solidFill>
              </a:rPr>
              <a:t>6. Have had, in the past, their Taiwan Scholarship or </a:t>
            </a:r>
            <a:r>
              <a:rPr lang="en-US" altLang="zh-TW" sz="7200" dirty="0" err="1">
                <a:solidFill>
                  <a:schemeClr val="tx2">
                    <a:lumMod val="50000"/>
                  </a:schemeClr>
                </a:solidFill>
              </a:rPr>
              <a:t>Huayu</a:t>
            </a:r>
            <a:r>
              <a:rPr lang="en-US" altLang="zh-TW" sz="7200" dirty="0">
                <a:solidFill>
                  <a:schemeClr val="tx2">
                    <a:lumMod val="50000"/>
                  </a:schemeClr>
                </a:solidFill>
              </a:rPr>
              <a:t> Enrichment Scholarship from the MOE revoked.</a:t>
            </a:r>
          </a:p>
          <a:p>
            <a:pPr marL="0" indent="0">
              <a:buNone/>
            </a:pPr>
            <a:r>
              <a:rPr lang="en-US" altLang="zh-TW" sz="7200" dirty="0">
                <a:solidFill>
                  <a:schemeClr val="tx2">
                    <a:lumMod val="50000"/>
                  </a:schemeClr>
                </a:solidFill>
              </a:rPr>
              <a:t>7. Will be receiving any other scholarship or subsidy offered by the Taiwan government or education institutions in Taiwan while studying under the Taiwan Scholarship. This excludes subsidies offered by universities/colleges to cover tuition and other fees exceeding the scholarship limit</a:t>
            </a:r>
            <a:r>
              <a:rPr lang="en-US" altLang="zh-TW" sz="72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zh-TW" altLang="en-US" sz="7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86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4256" y="620688"/>
            <a:ext cx="7396136" cy="1196752"/>
          </a:xfrm>
        </p:spPr>
        <p:txBody>
          <a:bodyPr rtlCol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5400" b="1" spc="150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Application Process</a:t>
            </a:r>
            <a:endParaRPr lang="zh-TW" altLang="en-US" sz="5400" b="1" spc="150" dirty="0">
              <a:ln w="11430"/>
              <a:solidFill>
                <a:srgbClr val="C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3838695679"/>
              </p:ext>
            </p:extLst>
          </p:nvPr>
        </p:nvGraphicFramePr>
        <p:xfrm>
          <a:off x="704256" y="2060848"/>
          <a:ext cx="806489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文字方塊 2"/>
          <p:cNvSpPr txBox="1"/>
          <p:nvPr/>
        </p:nvSpPr>
        <p:spPr>
          <a:xfrm>
            <a:off x="3933865" y="3212976"/>
            <a:ext cx="48245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Contact : Olivia Saunders, Education </a:t>
            </a:r>
            <a:r>
              <a:rPr lang="en-US" altLang="zh-TW" sz="2000" dirty="0"/>
              <a:t>Division, Taipei </a:t>
            </a:r>
            <a:r>
              <a:rPr lang="en-US" altLang="zh-TW" sz="2000" dirty="0" smtClean="0"/>
              <a:t>Representative Office</a:t>
            </a:r>
          </a:p>
          <a:p>
            <a:r>
              <a:rPr lang="en-US" altLang="zh-TW" sz="2000" dirty="0" smtClean="0"/>
              <a:t>Email : olivia.saunders@mofa.gov.tw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906632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899" y="548680"/>
            <a:ext cx="8373616" cy="1196752"/>
          </a:xfrm>
        </p:spPr>
        <p:txBody>
          <a:bodyPr rtlCol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>
              <a:defRPr/>
            </a:pPr>
            <a:r>
              <a:rPr lang="en-US" altLang="zh-TW" sz="5400" b="1" spc="150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Applying for Admission</a:t>
            </a:r>
            <a:endParaRPr lang="zh-TW" altLang="en-US" sz="5400" b="1" spc="150" dirty="0">
              <a:ln w="11430"/>
              <a:solidFill>
                <a:srgbClr val="C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988840"/>
            <a:ext cx="8352159" cy="446422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zh-TW" dirty="0" smtClean="0">
              <a:solidFill>
                <a:srgbClr val="0070C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>
                <a:solidFill>
                  <a:srgbClr val="0070C0"/>
                </a:solidFill>
              </a:rPr>
              <a:t> </a:t>
            </a:r>
            <a:r>
              <a:rPr lang="en-US" altLang="zh-TW" sz="3000" dirty="0" smtClean="0">
                <a:solidFill>
                  <a:schemeClr val="tx2">
                    <a:lumMod val="75000"/>
                  </a:schemeClr>
                </a:solidFill>
              </a:rPr>
              <a:t>(1) </a:t>
            </a:r>
            <a:r>
              <a:rPr lang="en-US" altLang="zh-TW" sz="3400" dirty="0" smtClean="0">
                <a:solidFill>
                  <a:schemeClr val="tx2">
                    <a:lumMod val="75000"/>
                  </a:schemeClr>
                </a:solidFill>
              </a:rPr>
              <a:t>Apply for </a:t>
            </a:r>
            <a:r>
              <a:rPr lang="en-US" altLang="zh-TW" sz="3400" dirty="0" smtClean="0">
                <a:solidFill>
                  <a:srgbClr val="7030A0"/>
                </a:solidFill>
              </a:rPr>
              <a:t>Chinese-taught </a:t>
            </a:r>
            <a:r>
              <a:rPr lang="en-US" altLang="zh-TW" sz="3400" dirty="0" err="1" smtClean="0">
                <a:solidFill>
                  <a:srgbClr val="7030A0"/>
                </a:solidFill>
              </a:rPr>
              <a:t>programmes</a:t>
            </a:r>
            <a:r>
              <a:rPr lang="en-US" altLang="zh-TW" sz="3400" dirty="0" smtClean="0">
                <a:solidFill>
                  <a:srgbClr val="7030A0"/>
                </a:solidFill>
              </a:rPr>
              <a:t> </a:t>
            </a:r>
            <a:r>
              <a:rPr lang="en-US" altLang="zh-TW" sz="340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sz="3400" dirty="0" smtClean="0">
                <a:solidFill>
                  <a:schemeClr val="tx2">
                    <a:lumMod val="75000"/>
                  </a:schemeClr>
                </a:solidFill>
              </a:rPr>
              <a:t>     </a:t>
            </a:r>
            <a:r>
              <a:rPr lang="en-US" altLang="zh-TW" dirty="0" smtClean="0">
                <a:solidFill>
                  <a:schemeClr val="tx2">
                    <a:lumMod val="75000"/>
                  </a:schemeClr>
                </a:solidFill>
              </a:rPr>
              <a:t>A copy of results or certificate for the “ Test of Chinese as a Foreign Language” </a:t>
            </a:r>
            <a:r>
              <a:rPr lang="en-US" altLang="zh-TW" dirty="0" smtClean="0">
                <a:solidFill>
                  <a:srgbClr val="FF0000"/>
                </a:solidFill>
              </a:rPr>
              <a:t> (TOCFL) Band B or above</a:t>
            </a:r>
            <a:r>
              <a:rPr lang="en-US" altLang="zh-TW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zh-TW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zh-TW" sz="3000" dirty="0" smtClean="0">
                <a:solidFill>
                  <a:schemeClr val="tx2">
                    <a:lumMod val="75000"/>
                  </a:schemeClr>
                </a:solidFill>
              </a:rPr>
              <a:t>(2) </a:t>
            </a:r>
            <a:r>
              <a:rPr lang="en-US" altLang="zh-TW" sz="3400" dirty="0" smtClean="0">
                <a:solidFill>
                  <a:schemeClr val="tx2">
                    <a:lumMod val="75000"/>
                  </a:schemeClr>
                </a:solidFill>
              </a:rPr>
              <a:t>Apply for </a:t>
            </a:r>
            <a:r>
              <a:rPr lang="en-US" altLang="zh-TW" sz="3400" dirty="0" smtClean="0">
                <a:solidFill>
                  <a:srgbClr val="7030A0"/>
                </a:solidFill>
              </a:rPr>
              <a:t>all-English </a:t>
            </a:r>
            <a:r>
              <a:rPr lang="en-US" altLang="zh-TW" sz="3400" dirty="0" err="1" smtClean="0">
                <a:solidFill>
                  <a:srgbClr val="7030A0"/>
                </a:solidFill>
              </a:rPr>
              <a:t>programmes</a:t>
            </a:r>
            <a:r>
              <a:rPr lang="en-US" altLang="zh-TW" sz="3400" dirty="0" smtClean="0">
                <a:solidFill>
                  <a:srgbClr val="7030A0"/>
                </a:solidFill>
              </a:rPr>
              <a:t> </a:t>
            </a:r>
            <a:r>
              <a:rPr lang="en-US" altLang="zh-TW" sz="340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>
              <a:buNone/>
              <a:defRPr/>
            </a:pPr>
            <a:r>
              <a:rPr lang="en-US" altLang="zh-TW" dirty="0" smtClean="0">
                <a:solidFill>
                  <a:schemeClr val="tx2">
                    <a:lumMod val="75000"/>
                  </a:schemeClr>
                </a:solidFill>
              </a:rPr>
              <a:t>       Please contact our office!</a:t>
            </a:r>
            <a:endParaRPr lang="zh-TW" alt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679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/>
          <p:cNvSpPr txBox="1"/>
          <p:nvPr/>
        </p:nvSpPr>
        <p:spPr>
          <a:xfrm>
            <a:off x="433097" y="1213406"/>
            <a:ext cx="8459788" cy="104644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altLang="zh-TW" sz="3000" dirty="0">
                <a:solidFill>
                  <a:schemeClr val="tx2"/>
                </a:solidFill>
                <a:latin typeface="Calibri" pitchFamily="34" charset="0"/>
              </a:rPr>
              <a:t>For applications to </a:t>
            </a:r>
            <a:r>
              <a:rPr lang="en-US" altLang="zh-TW" sz="3000" dirty="0" err="1" smtClean="0">
                <a:solidFill>
                  <a:schemeClr val="tx2"/>
                </a:solidFill>
                <a:latin typeface="Calibri" pitchFamily="34" charset="0"/>
              </a:rPr>
              <a:t>programmes</a:t>
            </a:r>
            <a:r>
              <a:rPr lang="en-US" altLang="zh-TW" sz="3000" dirty="0" smtClean="0">
                <a:latin typeface="Calibri" pitchFamily="34" charset="0"/>
              </a:rPr>
              <a:t> </a:t>
            </a:r>
            <a:r>
              <a:rPr lang="en-US" altLang="zh-TW" sz="3000" dirty="0" smtClean="0">
                <a:solidFill>
                  <a:srgbClr val="FF0000"/>
                </a:solidFill>
                <a:latin typeface="Calibri" pitchFamily="34" charset="0"/>
              </a:rPr>
              <a:t>taught in Mandarin</a:t>
            </a:r>
            <a:r>
              <a:rPr lang="en-US" altLang="zh-TW" sz="3000" dirty="0" smtClean="0">
                <a:latin typeface="Calibri" pitchFamily="34" charset="0"/>
              </a:rPr>
              <a:t>:</a:t>
            </a:r>
          </a:p>
          <a:p>
            <a:endParaRPr lang="zh-TW" altLang="en-US" sz="3000" dirty="0">
              <a:latin typeface="Calibri" pitchFamily="34" charset="0"/>
            </a:endParaRPr>
          </a:p>
        </p:txBody>
      </p:sp>
      <p:graphicFrame>
        <p:nvGraphicFramePr>
          <p:cNvPr id="7" name="Group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756703"/>
              </p:ext>
            </p:extLst>
          </p:nvPr>
        </p:nvGraphicFramePr>
        <p:xfrm>
          <a:off x="323528" y="1772816"/>
          <a:ext cx="8568952" cy="2103120"/>
        </p:xfrm>
        <a:graphic>
          <a:graphicData uri="http://schemas.openxmlformats.org/drawingml/2006/table">
            <a:tbl>
              <a:tblPr/>
              <a:tblGrid>
                <a:gridCol w="8568952"/>
              </a:tblGrid>
              <a:tr h="1440160">
                <a:tc>
                  <a:txBody>
                    <a:bodyPr/>
                    <a:lstStyle/>
                    <a:p>
                      <a:pPr marL="3175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zh-TW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Submit a copy of results or certificate indicating pass has been achieved at</a:t>
                      </a:r>
                    </a:p>
                    <a:p>
                      <a:pPr marL="3175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 </a:t>
                      </a:r>
                      <a:r>
                        <a:rPr kumimoji="0" lang="en-US" altLang="zh-TW" sz="23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Band B or above.</a:t>
                      </a:r>
                      <a:endParaRPr kumimoji="0" lang="en-US" altLang="zh-TW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  <a:p>
                      <a:pPr marL="3175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zh-TW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Unless</a:t>
                      </a:r>
                      <a:r>
                        <a:rPr kumimoji="0" lang="en-US" altLang="zh-TW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 t</a:t>
                      </a: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he </a:t>
                      </a: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TOCFL</a:t>
                      </a: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 has not taken effect in your country; then you should:</a:t>
                      </a:r>
                      <a:endParaRPr kumimoji="0" lang="en-US" altLang="zh-TW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16047" marR="1604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810793"/>
              </p:ext>
            </p:extLst>
          </p:nvPr>
        </p:nvGraphicFramePr>
        <p:xfrm>
          <a:off x="323528" y="4941168"/>
          <a:ext cx="8208912" cy="1584176"/>
        </p:xfrm>
        <a:graphic>
          <a:graphicData uri="http://schemas.openxmlformats.org/drawingml/2006/table">
            <a:tbl>
              <a:tblPr/>
              <a:tblGrid>
                <a:gridCol w="8208912"/>
              </a:tblGrid>
              <a:tr h="1584176">
                <a:tc>
                  <a:txBody>
                    <a:bodyPr/>
                    <a:lstStyle/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zh-TW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zh-TW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Apply for the</a:t>
                      </a:r>
                      <a:r>
                        <a:rPr kumimoji="0" lang="en-US" altLang="zh-TW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 TOCFL </a:t>
                      </a:r>
                      <a:r>
                        <a:rPr kumimoji="0" lang="en-US" altLang="zh-TW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test </a:t>
                      </a:r>
                      <a:r>
                        <a:rPr kumimoji="0" lang="en-US" altLang="zh-TW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at your own expense during the first semester </a:t>
                      </a:r>
                      <a:endParaRPr kumimoji="0" lang="zh-TW" altLang="zh-TW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zh-TW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zh-TW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Submit</a:t>
                      </a:r>
                      <a:r>
                        <a:rPr kumimoji="0" lang="en-US" altLang="zh-TW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 the results (confirming passed) / certificate </a:t>
                      </a:r>
                      <a:r>
                        <a:rPr kumimoji="0" lang="en-US" altLang="zh-TW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to the school </a:t>
                      </a:r>
                      <a:endParaRPr kumimoji="0" lang="zh-TW" altLang="zh-TW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zh-TW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zh-TW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Deadline: before the end of the first semester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向下箭號 8"/>
          <p:cNvSpPr/>
          <p:nvPr/>
        </p:nvSpPr>
        <p:spPr>
          <a:xfrm>
            <a:off x="4104134" y="4111496"/>
            <a:ext cx="647700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672209" y="308025"/>
            <a:ext cx="62646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5400" b="1" spc="150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TOCFL TEST</a:t>
            </a:r>
            <a:endParaRPr lang="zh-TW" altLang="en-US" sz="5400" b="1" spc="150" dirty="0">
              <a:ln w="11430"/>
              <a:solidFill>
                <a:srgbClr val="C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3226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107504" y="481608"/>
            <a:ext cx="8964488" cy="1219200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altLang="zh-TW" sz="4900" b="1" kern="100" spc="150" dirty="0" err="1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Huayu</a:t>
            </a:r>
            <a:r>
              <a:rPr lang="en-US" altLang="zh-TW" sz="4900" b="1" kern="100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Enrichment Scholarship</a:t>
            </a:r>
            <a:endParaRPr lang="zh-TW" altLang="en-US" b="1" spc="150" dirty="0">
              <a:ln w="11430"/>
              <a:solidFill>
                <a:srgbClr val="C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07504" y="1700808"/>
            <a:ext cx="8964488" cy="43924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u"/>
            </a:pPr>
            <a:r>
              <a:rPr lang="en-US" altLang="zh-TW" b="1" dirty="0" smtClean="0">
                <a:solidFill>
                  <a:srgbClr val="002060"/>
                </a:solidFill>
              </a:rPr>
              <a:t>Award Value</a:t>
            </a:r>
          </a:p>
          <a:p>
            <a:pPr lvl="1">
              <a:buFont typeface="Wingdings" pitchFamily="2" charset="2"/>
              <a:buChar char="l"/>
            </a:pPr>
            <a:r>
              <a:rPr lang="en-US" altLang="zh-TW" sz="3000" dirty="0" smtClean="0">
                <a:solidFill>
                  <a:srgbClr val="002060"/>
                </a:solidFill>
              </a:rPr>
              <a:t> Monthly stipend of </a:t>
            </a:r>
            <a:r>
              <a:rPr lang="en-US" altLang="zh-TW" sz="3000" dirty="0" smtClean="0">
                <a:solidFill>
                  <a:srgbClr val="FF0000"/>
                </a:solidFill>
              </a:rPr>
              <a:t>25,000 NTD = </a:t>
            </a:r>
            <a:r>
              <a:rPr lang="en-GB" altLang="zh-TW" sz="3000" dirty="0" smtClean="0">
                <a:solidFill>
                  <a:srgbClr val="FF0000"/>
                </a:solidFill>
              </a:rPr>
              <a:t>£</a:t>
            </a:r>
            <a:r>
              <a:rPr lang="en-US" altLang="zh-TW" sz="3000" dirty="0" smtClean="0">
                <a:solidFill>
                  <a:srgbClr val="FF0000"/>
                </a:solidFill>
              </a:rPr>
              <a:t>625</a:t>
            </a:r>
          </a:p>
          <a:p>
            <a:pPr>
              <a:buFont typeface="Wingdings" pitchFamily="2" charset="2"/>
              <a:buChar char="u"/>
            </a:pPr>
            <a:r>
              <a:rPr lang="en-US" altLang="zh-TW" b="1" dirty="0" smtClean="0">
                <a:solidFill>
                  <a:srgbClr val="002060"/>
                </a:solidFill>
              </a:rPr>
              <a:t>Duration</a:t>
            </a:r>
          </a:p>
          <a:p>
            <a:pPr lvl="1">
              <a:buFont typeface="Wingdings" pitchFamily="2" charset="2"/>
              <a:buChar char="l"/>
            </a:pPr>
            <a:r>
              <a:rPr lang="en-US" altLang="zh-TW" sz="3000" kern="100" dirty="0" smtClean="0">
                <a:solidFill>
                  <a:srgbClr val="002060"/>
                </a:solidFill>
              </a:rPr>
              <a:t> Summer course : </a:t>
            </a:r>
            <a:r>
              <a:rPr lang="en-US" altLang="zh-TW" sz="3000" kern="100" dirty="0" smtClean="0">
                <a:solidFill>
                  <a:srgbClr val="FF0000"/>
                </a:solidFill>
              </a:rPr>
              <a:t>2 months</a:t>
            </a:r>
          </a:p>
          <a:p>
            <a:pPr lvl="1">
              <a:buNone/>
            </a:pPr>
            <a:r>
              <a:rPr lang="en-US" altLang="zh-TW" sz="3000" kern="100" dirty="0" smtClean="0"/>
              <a:t>   </a:t>
            </a:r>
            <a:r>
              <a:rPr lang="en-US" altLang="zh-TW" sz="3000" kern="100" dirty="0" smtClean="0">
                <a:solidFill>
                  <a:srgbClr val="002060"/>
                </a:solidFill>
              </a:rPr>
              <a:t>( </a:t>
            </a:r>
            <a:r>
              <a:rPr lang="en-US" altLang="zh-TW" sz="3000" kern="100" dirty="0" err="1" smtClean="0">
                <a:solidFill>
                  <a:srgbClr val="002060"/>
                </a:solidFill>
              </a:rPr>
              <a:t>June~July</a:t>
            </a:r>
            <a:r>
              <a:rPr lang="en-US" altLang="zh-TW" sz="3000" kern="100" dirty="0" smtClean="0">
                <a:solidFill>
                  <a:srgbClr val="002060"/>
                </a:solidFill>
              </a:rPr>
              <a:t> or </a:t>
            </a:r>
            <a:r>
              <a:rPr lang="en-US" altLang="zh-TW" sz="3000" kern="100" dirty="0" err="1" smtClean="0">
                <a:solidFill>
                  <a:srgbClr val="002060"/>
                </a:solidFill>
              </a:rPr>
              <a:t>July~August</a:t>
            </a:r>
            <a:r>
              <a:rPr lang="en-US" altLang="zh-TW" sz="3000" kern="100" dirty="0" smtClean="0">
                <a:solidFill>
                  <a:srgbClr val="002060"/>
                </a:solidFill>
              </a:rPr>
              <a:t> 2020)</a:t>
            </a:r>
          </a:p>
          <a:p>
            <a:pPr lvl="1">
              <a:buFont typeface="Wingdings" pitchFamily="2" charset="2"/>
              <a:buChar char="l"/>
            </a:pPr>
            <a:r>
              <a:rPr lang="en-US" altLang="zh-TW" sz="3000" kern="100" dirty="0" smtClean="0">
                <a:solidFill>
                  <a:srgbClr val="002060"/>
                </a:solidFill>
              </a:rPr>
              <a:t> Short-term course: </a:t>
            </a:r>
            <a:r>
              <a:rPr lang="en-US" altLang="zh-TW" sz="3000" kern="100" dirty="0" smtClean="0">
                <a:solidFill>
                  <a:srgbClr val="FF0000"/>
                </a:solidFill>
              </a:rPr>
              <a:t>3, 6, 9 </a:t>
            </a:r>
            <a:r>
              <a:rPr lang="en-US" altLang="zh-TW" sz="3000" kern="100" dirty="0" smtClean="0">
                <a:solidFill>
                  <a:srgbClr val="002060"/>
                </a:solidFill>
              </a:rPr>
              <a:t>months</a:t>
            </a:r>
            <a:endParaRPr lang="en-US" altLang="zh-TW" sz="3000" kern="100" dirty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r>
              <a:rPr lang="en-US" altLang="zh-TW" sz="3000" kern="100" dirty="0" smtClean="0">
                <a:solidFill>
                  <a:srgbClr val="002060"/>
                </a:solidFill>
              </a:rPr>
              <a:t>   (between September 2020 and August 2021)</a:t>
            </a:r>
            <a:endParaRPr lang="en-US" altLang="zh-TW" sz="3500" kern="1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3121</TotalTime>
  <Words>868</Words>
  <Application>Microsoft Office PowerPoint</Application>
  <PresentationFormat>如螢幕大小 (4:3)</PresentationFormat>
  <Paragraphs>117</Paragraphs>
  <Slides>15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6" baseType="lpstr">
      <vt:lpstr>Adobe Gothic Std B</vt:lpstr>
      <vt:lpstr>標楷體</vt:lpstr>
      <vt:lpstr>微軟正黑體</vt:lpstr>
      <vt:lpstr>新細明體</vt:lpstr>
      <vt:lpstr>Arial</vt:lpstr>
      <vt:lpstr>Calibri</vt:lpstr>
      <vt:lpstr>Times New Roman</vt:lpstr>
      <vt:lpstr>Trebuchet MS</vt:lpstr>
      <vt:lpstr>Wingdings</vt:lpstr>
      <vt:lpstr>Wingdings 3</vt:lpstr>
      <vt:lpstr>多面向</vt:lpstr>
      <vt:lpstr>2020 MOE SCHOLARSHIPS</vt:lpstr>
      <vt:lpstr>Scholarship Programmes</vt:lpstr>
      <vt:lpstr>Taiwan Scholarship </vt:lpstr>
      <vt:lpstr>Eligibility</vt:lpstr>
      <vt:lpstr>Disqualification</vt:lpstr>
      <vt:lpstr>Application Process</vt:lpstr>
      <vt:lpstr>Applying for Admission</vt:lpstr>
      <vt:lpstr>PowerPoint 簡報</vt:lpstr>
      <vt:lpstr>Huayu Enrichment Scholarship</vt:lpstr>
      <vt:lpstr>Eligibility</vt:lpstr>
      <vt:lpstr>Disqualification</vt:lpstr>
      <vt:lpstr>Application Process</vt:lpstr>
      <vt:lpstr>Selection Procedure &amp; Dates</vt:lpstr>
      <vt:lpstr>References</vt:lpstr>
      <vt:lpstr>Thanks for your attention!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Important Notes For Huayu Enrichment Scholarship</dc:title>
  <dc:creator>SHU Users</dc:creator>
  <cp:lastModifiedBy>Olivia Saunders</cp:lastModifiedBy>
  <cp:revision>291</cp:revision>
  <cp:lastPrinted>2019-12-06T14:10:42Z</cp:lastPrinted>
  <dcterms:created xsi:type="dcterms:W3CDTF">2012-09-06T01:26:41Z</dcterms:created>
  <dcterms:modified xsi:type="dcterms:W3CDTF">2020-01-21T16:08:04Z</dcterms:modified>
</cp:coreProperties>
</file>