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64" r:id="rId5"/>
    <p:sldId id="265" r:id="rId6"/>
    <p:sldId id="274" r:id="rId7"/>
    <p:sldId id="286" r:id="rId8"/>
    <p:sldId id="266" r:id="rId9"/>
    <p:sldId id="278" r:id="rId10"/>
    <p:sldId id="280" r:id="rId11"/>
    <p:sldId id="281" r:id="rId12"/>
    <p:sldId id="282" r:id="rId13"/>
    <p:sldId id="283" r:id="rId14"/>
    <p:sldId id="284" r:id="rId15"/>
    <p:sldId id="275" r:id="rId16"/>
    <p:sldId id="268" r:id="rId17"/>
    <p:sldId id="269"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iller (staff)" initials="AM(" lastIdx="15" clrIdx="0">
    <p:extLst>
      <p:ext uri="{19B8F6BF-5375-455C-9EA6-DF929625EA0E}">
        <p15:presenceInfo xmlns:p15="http://schemas.microsoft.com/office/powerpoint/2012/main" userId="S::Amanda.Miller1@nottingham.ac.uk::768a34a0-1cc5-4458-b44b-565375181472" providerId="AD"/>
      </p:ext>
    </p:extLst>
  </p:cmAuthor>
  <p:cmAuthor id="2" name="Cherry Anderson" initials="CA" lastIdx="4" clrIdx="1">
    <p:extLst>
      <p:ext uri="{19B8F6BF-5375-455C-9EA6-DF929625EA0E}">
        <p15:presenceInfo xmlns:p15="http://schemas.microsoft.com/office/powerpoint/2012/main" userId="6aab7c6634fc8ccf" providerId="Windows Live"/>
      </p:ext>
    </p:extLst>
  </p:cmAuthor>
  <p:cmAuthor id="3" name="Sam Rosen (staff)" initials="SR(" lastIdx="1" clrIdx="2">
    <p:extLst>
      <p:ext uri="{19B8F6BF-5375-455C-9EA6-DF929625EA0E}">
        <p15:presenceInfo xmlns:p15="http://schemas.microsoft.com/office/powerpoint/2012/main" userId="S::Sam.Rosen3@nottingham.ac.uk::a1eb82e6-da0b-495e-b1be-3bb3afd423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00"/>
    <a:srgbClr val="06263D"/>
    <a:srgbClr val="009EC6"/>
    <a:srgbClr val="009FC3"/>
    <a:srgbClr val="009BBD"/>
    <a:srgbClr val="707D89"/>
    <a:srgbClr val="9DA9B2"/>
    <a:srgbClr val="191A4F"/>
    <a:srgbClr val="005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7" autoAdjust="0"/>
    <p:restoredTop sz="93792" autoAdjust="0"/>
  </p:normalViewPr>
  <p:slideViewPr>
    <p:cSldViewPr snapToGrid="0" snapToObjects="1">
      <p:cViewPr varScale="1">
        <p:scale>
          <a:sx n="60" d="100"/>
          <a:sy n="60" d="100"/>
        </p:scale>
        <p:origin x="95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286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C9892B-C8E4-B542-63CA-CF103FAB51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E00C2A-CE3E-D956-F162-F2A209435F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7F0549-4E4A-9444-A494-48B3627DC695}" type="datetimeFigureOut">
              <a:rPr lang="en-US" smtClean="0"/>
              <a:t>11/25/2024</a:t>
            </a:fld>
            <a:endParaRPr lang="en-US"/>
          </a:p>
        </p:txBody>
      </p:sp>
      <p:sp>
        <p:nvSpPr>
          <p:cNvPr id="4" name="Footer Placeholder 3">
            <a:extLst>
              <a:ext uri="{FF2B5EF4-FFF2-40B4-BE49-F238E27FC236}">
                <a16:creationId xmlns:a16="http://schemas.microsoft.com/office/drawing/2014/main" id="{9104B692-A11E-10C0-6B39-6C2090A8CB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Slide Number Placeholder 5">
            <a:extLst>
              <a:ext uri="{FF2B5EF4-FFF2-40B4-BE49-F238E27FC236}">
                <a16:creationId xmlns:a16="http://schemas.microsoft.com/office/drawing/2014/main" id="{528FDD07-A52C-9C49-C008-80F11437A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926DC-20A4-5547-B664-CEC0A3ED86F1}" type="slidenum">
              <a:rPr lang="en-US" smtClean="0"/>
              <a:t>‹#›</a:t>
            </a:fld>
            <a:endParaRPr lang="en-US"/>
          </a:p>
        </p:txBody>
      </p:sp>
    </p:spTree>
    <p:extLst>
      <p:ext uri="{BB962C8B-B14F-4D97-AF65-F5344CB8AC3E}">
        <p14:creationId xmlns:p14="http://schemas.microsoft.com/office/powerpoint/2010/main" val="37570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3B5FE-7C0F-554F-97E7-D024BF9C9FE4}"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2057A-9939-B346-B5ED-52259E334431}" type="slidenum">
              <a:rPr lang="en-US" smtClean="0"/>
              <a:t>‹#›</a:t>
            </a:fld>
            <a:endParaRPr lang="en-US"/>
          </a:p>
        </p:txBody>
      </p:sp>
    </p:spTree>
    <p:extLst>
      <p:ext uri="{BB962C8B-B14F-4D97-AF65-F5344CB8AC3E}">
        <p14:creationId xmlns:p14="http://schemas.microsoft.com/office/powerpoint/2010/main" val="1037816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1</a:t>
            </a:fld>
            <a:endParaRPr lang="en-US"/>
          </a:p>
        </p:txBody>
      </p:sp>
    </p:spTree>
    <p:extLst>
      <p:ext uri="{BB962C8B-B14F-4D97-AF65-F5344CB8AC3E}">
        <p14:creationId xmlns:p14="http://schemas.microsoft.com/office/powerpoint/2010/main" val="2038343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10</a:t>
            </a:fld>
            <a:endParaRPr lang="en-US"/>
          </a:p>
        </p:txBody>
      </p:sp>
    </p:spTree>
    <p:extLst>
      <p:ext uri="{BB962C8B-B14F-4D97-AF65-F5344CB8AC3E}">
        <p14:creationId xmlns:p14="http://schemas.microsoft.com/office/powerpoint/2010/main" val="738626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11</a:t>
            </a:fld>
            <a:endParaRPr lang="en-US"/>
          </a:p>
        </p:txBody>
      </p:sp>
    </p:spTree>
    <p:extLst>
      <p:ext uri="{BB962C8B-B14F-4D97-AF65-F5344CB8AC3E}">
        <p14:creationId xmlns:p14="http://schemas.microsoft.com/office/powerpoint/2010/main" val="134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2057A-9939-B346-B5ED-52259E334431}" type="slidenum">
              <a:rPr lang="en-US" smtClean="0"/>
              <a:t>12</a:t>
            </a:fld>
            <a:endParaRPr lang="en-US"/>
          </a:p>
        </p:txBody>
      </p:sp>
    </p:spTree>
    <p:extLst>
      <p:ext uri="{BB962C8B-B14F-4D97-AF65-F5344CB8AC3E}">
        <p14:creationId xmlns:p14="http://schemas.microsoft.com/office/powerpoint/2010/main" val="246327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2</a:t>
            </a:fld>
            <a:endParaRPr lang="en-US"/>
          </a:p>
        </p:txBody>
      </p:sp>
    </p:spTree>
    <p:extLst>
      <p:ext uri="{BB962C8B-B14F-4D97-AF65-F5344CB8AC3E}">
        <p14:creationId xmlns:p14="http://schemas.microsoft.com/office/powerpoint/2010/main" val="2842359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3</a:t>
            </a:fld>
            <a:endParaRPr lang="en-US"/>
          </a:p>
        </p:txBody>
      </p:sp>
    </p:spTree>
    <p:extLst>
      <p:ext uri="{BB962C8B-B14F-4D97-AF65-F5344CB8AC3E}">
        <p14:creationId xmlns:p14="http://schemas.microsoft.com/office/powerpoint/2010/main" val="3264833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4</a:t>
            </a:fld>
            <a:endParaRPr lang="en-US"/>
          </a:p>
        </p:txBody>
      </p:sp>
    </p:spTree>
    <p:extLst>
      <p:ext uri="{BB962C8B-B14F-4D97-AF65-F5344CB8AC3E}">
        <p14:creationId xmlns:p14="http://schemas.microsoft.com/office/powerpoint/2010/main" val="2525530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5</a:t>
            </a:fld>
            <a:endParaRPr lang="en-US"/>
          </a:p>
        </p:txBody>
      </p:sp>
    </p:spTree>
    <p:extLst>
      <p:ext uri="{BB962C8B-B14F-4D97-AF65-F5344CB8AC3E}">
        <p14:creationId xmlns:p14="http://schemas.microsoft.com/office/powerpoint/2010/main" val="403845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6</a:t>
            </a:fld>
            <a:endParaRPr lang="en-US"/>
          </a:p>
        </p:txBody>
      </p:sp>
    </p:spTree>
    <p:extLst>
      <p:ext uri="{BB962C8B-B14F-4D97-AF65-F5344CB8AC3E}">
        <p14:creationId xmlns:p14="http://schemas.microsoft.com/office/powerpoint/2010/main" val="68497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7</a:t>
            </a:fld>
            <a:endParaRPr lang="en-US"/>
          </a:p>
        </p:txBody>
      </p:sp>
    </p:spTree>
    <p:extLst>
      <p:ext uri="{BB962C8B-B14F-4D97-AF65-F5344CB8AC3E}">
        <p14:creationId xmlns:p14="http://schemas.microsoft.com/office/powerpoint/2010/main" val="698732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8</a:t>
            </a:fld>
            <a:endParaRPr lang="en-US"/>
          </a:p>
        </p:txBody>
      </p:sp>
    </p:spTree>
    <p:extLst>
      <p:ext uri="{BB962C8B-B14F-4D97-AF65-F5344CB8AC3E}">
        <p14:creationId xmlns:p14="http://schemas.microsoft.com/office/powerpoint/2010/main" val="2236356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9</a:t>
            </a:fld>
            <a:endParaRPr lang="en-US"/>
          </a:p>
        </p:txBody>
      </p:sp>
    </p:spTree>
    <p:extLst>
      <p:ext uri="{BB962C8B-B14F-4D97-AF65-F5344CB8AC3E}">
        <p14:creationId xmlns:p14="http://schemas.microsoft.com/office/powerpoint/2010/main" val="508849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cover">
    <p:spTree>
      <p:nvGrpSpPr>
        <p:cNvPr id="1" name=""/>
        <p:cNvGrpSpPr/>
        <p:nvPr/>
      </p:nvGrpSpPr>
      <p:grpSpPr>
        <a:xfrm>
          <a:off x="0" y="0"/>
          <a:ext cx="0" cy="0"/>
          <a:chOff x="0" y="0"/>
          <a:chExt cx="0" cy="0"/>
        </a:xfrm>
      </p:grpSpPr>
      <p:pic>
        <p:nvPicPr>
          <p:cNvPr id="3" name="Picture 2" descr="A blue planet with dots&#10;&#10;Description automatically generated with medium confidence">
            <a:extLst>
              <a:ext uri="{FF2B5EF4-FFF2-40B4-BE49-F238E27FC236}">
                <a16:creationId xmlns:a16="http://schemas.microsoft.com/office/drawing/2014/main" id="{91A7D0AF-AE22-6263-0282-322C5C1FC612}"/>
              </a:ext>
            </a:extLst>
          </p:cNvPr>
          <p:cNvPicPr>
            <a:picLocks noChangeAspect="1"/>
          </p:cNvPicPr>
          <p:nvPr userDrawn="1"/>
        </p:nvPicPr>
        <p:blipFill rotWithShape="1">
          <a:blip r:embed="rId2"/>
          <a:srcRect r="6047" b="6047"/>
          <a:stretch/>
        </p:blipFill>
        <p:spPr>
          <a:xfrm>
            <a:off x="0" y="0"/>
            <a:ext cx="12192000" cy="6858000"/>
          </a:xfrm>
          <a:prstGeom prst="rect">
            <a:avLst/>
          </a:prstGeom>
        </p:spPr>
      </p:pic>
      <p:pic>
        <p:nvPicPr>
          <p:cNvPr id="13" name="object 6">
            <a:extLst>
              <a:ext uri="{FF2B5EF4-FFF2-40B4-BE49-F238E27FC236}">
                <a16:creationId xmlns:a16="http://schemas.microsoft.com/office/drawing/2014/main" id="{70F67B44-6998-42B6-73B6-4E76D3510070}"/>
              </a:ext>
            </a:extLst>
          </p:cNvPr>
          <p:cNvPicPr/>
          <p:nvPr userDrawn="1"/>
        </p:nvPicPr>
        <p:blipFill>
          <a:blip r:embed="rId3"/>
          <a:srcRect/>
          <a:stretch/>
        </p:blipFill>
        <p:spPr>
          <a:xfrm>
            <a:off x="457202" y="445596"/>
            <a:ext cx="3055047" cy="926980"/>
          </a:xfrm>
          <a:prstGeom prst="rect">
            <a:avLst/>
          </a:prstGeom>
        </p:spPr>
      </p:pic>
    </p:spTree>
    <p:extLst>
      <p:ext uri="{BB962C8B-B14F-4D97-AF65-F5344CB8AC3E}">
        <p14:creationId xmlns:p14="http://schemas.microsoft.com/office/powerpoint/2010/main" val="335042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layout 1">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198546-72D6-362D-3547-AA165F568D32}"/>
              </a:ext>
            </a:extLst>
          </p:cNvPr>
          <p:cNvSpPr>
            <a:spLocks noGrp="1"/>
          </p:cNvSpPr>
          <p:nvPr>
            <p:ph type="pic" idx="14"/>
          </p:nvPr>
        </p:nvSpPr>
        <p:spPr>
          <a:xfrm>
            <a:off x="7896224" y="0"/>
            <a:ext cx="429577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5" name="Content Placeholder 2">
            <a:extLst>
              <a:ext uri="{FF2B5EF4-FFF2-40B4-BE49-F238E27FC236}">
                <a16:creationId xmlns:a16="http://schemas.microsoft.com/office/drawing/2014/main" id="{246EC504-D59F-C245-7A2C-C8C727E121CC}"/>
              </a:ext>
            </a:extLst>
          </p:cNvPr>
          <p:cNvSpPr>
            <a:spLocks noGrp="1"/>
          </p:cNvSpPr>
          <p:nvPr>
            <p:ph sz="half" idx="1"/>
          </p:nvPr>
        </p:nvSpPr>
        <p:spPr>
          <a:xfrm>
            <a:off x="623889" y="1281112"/>
            <a:ext cx="7057071" cy="4897437"/>
          </a:xfrm>
        </p:spPr>
        <p:txBody>
          <a:bodyPr numCol="2"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GB" dirty="0"/>
          </a:p>
        </p:txBody>
      </p:sp>
    </p:spTree>
    <p:extLst>
      <p:ext uri="{BB962C8B-B14F-4D97-AF65-F5344CB8AC3E}">
        <p14:creationId xmlns:p14="http://schemas.microsoft.com/office/powerpoint/2010/main" val="1636523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layout 2">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198546-72D6-362D-3547-AA165F568D32}"/>
              </a:ext>
            </a:extLst>
          </p:cNvPr>
          <p:cNvSpPr>
            <a:spLocks noGrp="1"/>
          </p:cNvSpPr>
          <p:nvPr>
            <p:ph type="pic" idx="14"/>
          </p:nvPr>
        </p:nvSpPr>
        <p:spPr>
          <a:xfrm>
            <a:off x="7896224" y="1268413"/>
            <a:ext cx="4295776" cy="4897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5" name="Content Placeholder 2">
            <a:extLst>
              <a:ext uri="{FF2B5EF4-FFF2-40B4-BE49-F238E27FC236}">
                <a16:creationId xmlns:a16="http://schemas.microsoft.com/office/drawing/2014/main" id="{246EC504-D59F-C245-7A2C-C8C727E121CC}"/>
              </a:ext>
            </a:extLst>
          </p:cNvPr>
          <p:cNvSpPr>
            <a:spLocks noGrp="1"/>
          </p:cNvSpPr>
          <p:nvPr>
            <p:ph sz="half" idx="1"/>
          </p:nvPr>
        </p:nvSpPr>
        <p:spPr>
          <a:xfrm>
            <a:off x="623889" y="1268412"/>
            <a:ext cx="7057071" cy="4897437"/>
          </a:xfrm>
        </p:spPr>
        <p:txBody>
          <a:bodyPr numCol="2"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Tree>
    <p:extLst>
      <p:ext uri="{BB962C8B-B14F-4D97-AF65-F5344CB8AC3E}">
        <p14:creationId xmlns:p14="http://schemas.microsoft.com/office/powerpoint/2010/main" val="98657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thway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12" name="Picture Placeholder 2">
            <a:extLst>
              <a:ext uri="{FF2B5EF4-FFF2-40B4-BE49-F238E27FC236}">
                <a16:creationId xmlns:a16="http://schemas.microsoft.com/office/drawing/2014/main" id="{BBB9C9B5-1160-3246-63A4-C98B2DBEEA1A}"/>
              </a:ext>
            </a:extLst>
          </p:cNvPr>
          <p:cNvSpPr>
            <a:spLocks noGrp="1" noChangeAspect="1"/>
          </p:cNvSpPr>
          <p:nvPr>
            <p:ph type="pic" idx="14"/>
          </p:nvPr>
        </p:nvSpPr>
        <p:spPr>
          <a:xfrm>
            <a:off x="1353" y="126841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05F22B4D-EEB5-3276-E040-25992507BBE2}"/>
              </a:ext>
            </a:extLst>
          </p:cNvPr>
          <p:cNvSpPr>
            <a:spLocks noChangeAspect="1"/>
          </p:cNvSpPr>
          <p:nvPr userDrawn="1"/>
        </p:nvSpPr>
        <p:spPr>
          <a:xfrm>
            <a:off x="1864548" y="1268413"/>
            <a:ext cx="1863196" cy="1863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39DC22EF-35AE-A78A-EE02-4199BA6508DA}"/>
              </a:ext>
            </a:extLst>
          </p:cNvPr>
          <p:cNvSpPr/>
          <p:nvPr userDrawn="1"/>
        </p:nvSpPr>
        <p:spPr>
          <a:xfrm rot="5400000">
            <a:off x="1399596" y="1733365"/>
            <a:ext cx="1863196" cy="9332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A1104C-4BD6-BD85-05D0-0EAC17C97DB2}"/>
              </a:ext>
            </a:extLst>
          </p:cNvPr>
          <p:cNvSpPr>
            <a:spLocks noChangeAspect="1"/>
          </p:cNvSpPr>
          <p:nvPr userDrawn="1"/>
        </p:nvSpPr>
        <p:spPr>
          <a:xfrm rot="5400000">
            <a:off x="3720647" y="3131609"/>
            <a:ext cx="1863196" cy="1863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EA6DFF-F571-FEA6-41D0-4C5CFEB6EAAC}"/>
              </a:ext>
            </a:extLst>
          </p:cNvPr>
          <p:cNvSpPr/>
          <p:nvPr userDrawn="1"/>
        </p:nvSpPr>
        <p:spPr>
          <a:xfrm rot="10800000">
            <a:off x="3720648" y="3131610"/>
            <a:ext cx="1863196" cy="93329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AFF5BEC-E159-4E1D-0725-D113FBB8DEC7}"/>
              </a:ext>
            </a:extLst>
          </p:cNvPr>
          <p:cNvSpPr>
            <a:spLocks noChangeAspect="1"/>
          </p:cNvSpPr>
          <p:nvPr userDrawn="1"/>
        </p:nvSpPr>
        <p:spPr>
          <a:xfrm>
            <a:off x="5590638" y="4994804"/>
            <a:ext cx="1863196" cy="1863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43E3FAE8-EA04-685F-B648-845540205D82}"/>
              </a:ext>
            </a:extLst>
          </p:cNvPr>
          <p:cNvSpPr/>
          <p:nvPr userDrawn="1"/>
        </p:nvSpPr>
        <p:spPr>
          <a:xfrm rot="5400000">
            <a:off x="5125686" y="5459756"/>
            <a:ext cx="1863196" cy="9332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29AF48C-41C5-7223-5F50-A2B71FDE27B2}"/>
              </a:ext>
            </a:extLst>
          </p:cNvPr>
          <p:cNvSpPr>
            <a:spLocks noChangeAspect="1"/>
          </p:cNvSpPr>
          <p:nvPr userDrawn="1"/>
        </p:nvSpPr>
        <p:spPr>
          <a:xfrm rot="5400000">
            <a:off x="9317030" y="4994804"/>
            <a:ext cx="1863196" cy="18631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73CDD80A-66CE-27E2-065A-08DB09ED3CED}"/>
              </a:ext>
            </a:extLst>
          </p:cNvPr>
          <p:cNvSpPr/>
          <p:nvPr userDrawn="1"/>
        </p:nvSpPr>
        <p:spPr>
          <a:xfrm rot="10800000">
            <a:off x="9317031" y="4994805"/>
            <a:ext cx="1863196" cy="93329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594BC17-8B2F-3ED3-963E-7FA8918B94BA}"/>
              </a:ext>
            </a:extLst>
          </p:cNvPr>
          <p:cNvSpPr>
            <a:spLocks noGrp="1"/>
          </p:cNvSpPr>
          <p:nvPr userDrawn="1">
            <p:ph sz="half" idx="1"/>
          </p:nvPr>
        </p:nvSpPr>
        <p:spPr>
          <a:xfrm>
            <a:off x="623889" y="3429000"/>
            <a:ext cx="2811381" cy="2736849"/>
          </a:xfrm>
        </p:spPr>
        <p:txBody>
          <a:bodyPr numCol="1"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38" name="Content Placeholder 2">
            <a:extLst>
              <a:ext uri="{FF2B5EF4-FFF2-40B4-BE49-F238E27FC236}">
                <a16:creationId xmlns:a16="http://schemas.microsoft.com/office/drawing/2014/main" id="{76599153-C151-66C3-3CFE-44910EEBFEB5}"/>
              </a:ext>
            </a:extLst>
          </p:cNvPr>
          <p:cNvSpPr>
            <a:spLocks noGrp="1"/>
          </p:cNvSpPr>
          <p:nvPr userDrawn="1">
            <p:ph sz="half" idx="18"/>
          </p:nvPr>
        </p:nvSpPr>
        <p:spPr>
          <a:xfrm>
            <a:off x="5869220" y="1269205"/>
            <a:ext cx="5311006" cy="3367563"/>
          </a:xfrm>
        </p:spPr>
        <p:txBody>
          <a:bodyPr numCol="2"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40" name="Picture Placeholder 2">
            <a:extLst>
              <a:ext uri="{FF2B5EF4-FFF2-40B4-BE49-F238E27FC236}">
                <a16:creationId xmlns:a16="http://schemas.microsoft.com/office/drawing/2014/main" id="{1E0B5C68-A1C1-8D82-4757-612865956D35}"/>
              </a:ext>
            </a:extLst>
          </p:cNvPr>
          <p:cNvSpPr>
            <a:spLocks noGrp="1" noChangeAspect="1"/>
          </p:cNvSpPr>
          <p:nvPr userDrawn="1">
            <p:ph type="pic" idx="19"/>
          </p:nvPr>
        </p:nvSpPr>
        <p:spPr>
          <a:xfrm>
            <a:off x="3727442" y="126841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1" name="Picture Placeholder 2">
            <a:extLst>
              <a:ext uri="{FF2B5EF4-FFF2-40B4-BE49-F238E27FC236}">
                <a16:creationId xmlns:a16="http://schemas.microsoft.com/office/drawing/2014/main" id="{FAB64FA0-BD46-B516-FEDE-5285DE32A231}"/>
              </a:ext>
            </a:extLst>
          </p:cNvPr>
          <p:cNvSpPr>
            <a:spLocks noGrp="1" noChangeAspect="1"/>
          </p:cNvSpPr>
          <p:nvPr userDrawn="1">
            <p:ph type="pic" idx="20"/>
          </p:nvPr>
        </p:nvSpPr>
        <p:spPr>
          <a:xfrm>
            <a:off x="3727442" y="4997834"/>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2" name="Picture Placeholder 2">
            <a:extLst>
              <a:ext uri="{FF2B5EF4-FFF2-40B4-BE49-F238E27FC236}">
                <a16:creationId xmlns:a16="http://schemas.microsoft.com/office/drawing/2014/main" id="{4EB6C4F5-6BAB-F0C0-59E5-AF03D19EC2C2}"/>
              </a:ext>
            </a:extLst>
          </p:cNvPr>
          <p:cNvSpPr>
            <a:spLocks noGrp="1" noChangeAspect="1"/>
          </p:cNvSpPr>
          <p:nvPr userDrawn="1">
            <p:ph type="pic" idx="21"/>
          </p:nvPr>
        </p:nvSpPr>
        <p:spPr>
          <a:xfrm>
            <a:off x="7446919" y="4997834"/>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516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thway layout 2">
    <p:spTree>
      <p:nvGrpSpPr>
        <p:cNvPr id="1" name=""/>
        <p:cNvGrpSpPr/>
        <p:nvPr/>
      </p:nvGrpSpPr>
      <p:grpSpPr>
        <a:xfrm>
          <a:off x="0" y="0"/>
          <a:ext cx="0" cy="0"/>
          <a:chOff x="0" y="0"/>
          <a:chExt cx="0" cy="0"/>
        </a:xfrm>
      </p:grpSpPr>
      <p:sp>
        <p:nvSpPr>
          <p:cNvPr id="37" name="Content Placeholder 2">
            <a:extLst>
              <a:ext uri="{FF2B5EF4-FFF2-40B4-BE49-F238E27FC236}">
                <a16:creationId xmlns:a16="http://schemas.microsoft.com/office/drawing/2014/main" id="{3594BC17-8B2F-3ED3-963E-7FA8918B94BA}"/>
              </a:ext>
            </a:extLst>
          </p:cNvPr>
          <p:cNvSpPr>
            <a:spLocks noGrp="1"/>
          </p:cNvSpPr>
          <p:nvPr>
            <p:ph sz="half" idx="1"/>
          </p:nvPr>
        </p:nvSpPr>
        <p:spPr>
          <a:xfrm>
            <a:off x="623889" y="1268413"/>
            <a:ext cx="2811381" cy="2736849"/>
          </a:xfrm>
        </p:spPr>
        <p:txBody>
          <a:bodyPr numCol="1" spcCol="216000"/>
          <a:lstStyle>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6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marL="9525"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GB" dirty="0"/>
              <a:t>Highlighted paragraph</a:t>
            </a:r>
          </a:p>
          <a:p>
            <a:pPr lvl="6"/>
            <a:r>
              <a:rPr lang="en-GB" dirty="0" err="1"/>
              <a:t>Bulletpoint</a:t>
            </a:r>
            <a:endParaRPr lang="en-US" dirty="0"/>
          </a:p>
        </p:txBody>
      </p:sp>
      <p:sp>
        <p:nvSpPr>
          <p:cNvPr id="38" name="Content Placeholder 2">
            <a:extLst>
              <a:ext uri="{FF2B5EF4-FFF2-40B4-BE49-F238E27FC236}">
                <a16:creationId xmlns:a16="http://schemas.microsoft.com/office/drawing/2014/main" id="{76599153-C151-66C3-3CFE-44910EEBFEB5}"/>
              </a:ext>
            </a:extLst>
          </p:cNvPr>
          <p:cNvSpPr>
            <a:spLocks noGrp="1"/>
          </p:cNvSpPr>
          <p:nvPr>
            <p:ph sz="half" idx="18"/>
          </p:nvPr>
        </p:nvSpPr>
        <p:spPr>
          <a:xfrm>
            <a:off x="5869220" y="3429000"/>
            <a:ext cx="5311006" cy="3367563"/>
          </a:xfrm>
        </p:spPr>
        <p:txBody>
          <a:bodyPr numCol="2"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12" name="Picture Placeholder 2">
            <a:extLst>
              <a:ext uri="{FF2B5EF4-FFF2-40B4-BE49-F238E27FC236}">
                <a16:creationId xmlns:a16="http://schemas.microsoft.com/office/drawing/2014/main" id="{BBB9C9B5-1160-3246-63A4-C98B2DBEEA1A}"/>
              </a:ext>
            </a:extLst>
          </p:cNvPr>
          <p:cNvSpPr>
            <a:spLocks noGrp="1" noChangeAspect="1"/>
          </p:cNvSpPr>
          <p:nvPr>
            <p:ph type="pic" idx="14"/>
          </p:nvPr>
        </p:nvSpPr>
        <p:spPr>
          <a:xfrm>
            <a:off x="1353" y="4996138"/>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30" name="Group 29">
            <a:extLst>
              <a:ext uri="{FF2B5EF4-FFF2-40B4-BE49-F238E27FC236}">
                <a16:creationId xmlns:a16="http://schemas.microsoft.com/office/drawing/2014/main" id="{6164EC86-297D-6AE1-B3D7-4B2445769CA7}"/>
              </a:ext>
            </a:extLst>
          </p:cNvPr>
          <p:cNvGrpSpPr/>
          <p:nvPr userDrawn="1"/>
        </p:nvGrpSpPr>
        <p:grpSpPr>
          <a:xfrm>
            <a:off x="1864548" y="4996138"/>
            <a:ext cx="1863196" cy="1863196"/>
            <a:chOff x="1440000" y="1282268"/>
            <a:chExt cx="1440000" cy="1440000"/>
          </a:xfrm>
        </p:grpSpPr>
        <p:sp>
          <p:nvSpPr>
            <p:cNvPr id="7" name="Rectangle 6">
              <a:extLst>
                <a:ext uri="{FF2B5EF4-FFF2-40B4-BE49-F238E27FC236}">
                  <a16:creationId xmlns:a16="http://schemas.microsoft.com/office/drawing/2014/main" id="{05F22B4D-EEB5-3276-E040-25992507BBE2}"/>
                </a:ext>
              </a:extLst>
            </p:cNvPr>
            <p:cNvSpPr>
              <a:spLocks noChangeAspect="1"/>
            </p:cNvSpPr>
            <p:nvPr userDrawn="1"/>
          </p:nvSpPr>
          <p:spPr>
            <a:xfrm>
              <a:off x="1440000" y="128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39DC22EF-35AE-A78A-EE02-4199BA6508DA}"/>
                </a:ext>
              </a:extLst>
            </p:cNvPr>
            <p:cNvSpPr/>
            <p:nvPr userDrawn="1"/>
          </p:nvSpPr>
          <p:spPr>
            <a:xfrm rot="5400000">
              <a:off x="1080655" y="1641613"/>
              <a:ext cx="1440000" cy="72130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EBED4A0F-D09B-87CD-DB0C-8B70ABC70E06}"/>
              </a:ext>
            </a:extLst>
          </p:cNvPr>
          <p:cNvGrpSpPr/>
          <p:nvPr userDrawn="1"/>
        </p:nvGrpSpPr>
        <p:grpSpPr>
          <a:xfrm rot="16200000">
            <a:off x="3720647" y="3131609"/>
            <a:ext cx="1863197" cy="1863196"/>
            <a:chOff x="2874515" y="2722268"/>
            <a:chExt cx="1440001" cy="1440000"/>
          </a:xfrm>
        </p:grpSpPr>
        <p:sp>
          <p:nvSpPr>
            <p:cNvPr id="16" name="Rectangle 15">
              <a:extLst>
                <a:ext uri="{FF2B5EF4-FFF2-40B4-BE49-F238E27FC236}">
                  <a16:creationId xmlns:a16="http://schemas.microsoft.com/office/drawing/2014/main" id="{DCA1104C-4BD6-BD85-05D0-0EAC17C97DB2}"/>
                </a:ext>
              </a:extLst>
            </p:cNvPr>
            <p:cNvSpPr>
              <a:spLocks noChangeAspect="1"/>
            </p:cNvSpPr>
            <p:nvPr userDrawn="1"/>
          </p:nvSpPr>
          <p:spPr>
            <a:xfrm rot="5400000">
              <a:off x="2874515" y="272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C3EA6DFF-F571-FEA6-41D0-4C5CFEB6EAAC}"/>
                </a:ext>
              </a:extLst>
            </p:cNvPr>
            <p:cNvSpPr/>
            <p:nvPr userDrawn="1"/>
          </p:nvSpPr>
          <p:spPr>
            <a:xfrm rot="10800000">
              <a:off x="2874516" y="2722269"/>
              <a:ext cx="1440000" cy="7213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F3B0A65-0452-30C3-2305-274DD7E203E7}"/>
              </a:ext>
            </a:extLst>
          </p:cNvPr>
          <p:cNvGrpSpPr/>
          <p:nvPr userDrawn="1"/>
        </p:nvGrpSpPr>
        <p:grpSpPr>
          <a:xfrm>
            <a:off x="5590638" y="1268413"/>
            <a:ext cx="1863196" cy="1863196"/>
            <a:chOff x="4319767" y="4162268"/>
            <a:chExt cx="1440000" cy="1440000"/>
          </a:xfrm>
        </p:grpSpPr>
        <p:sp>
          <p:nvSpPr>
            <p:cNvPr id="22" name="Rectangle 21">
              <a:extLst>
                <a:ext uri="{FF2B5EF4-FFF2-40B4-BE49-F238E27FC236}">
                  <a16:creationId xmlns:a16="http://schemas.microsoft.com/office/drawing/2014/main" id="{BAFF5BEC-E159-4E1D-0725-D113FBB8DEC7}"/>
                </a:ext>
              </a:extLst>
            </p:cNvPr>
            <p:cNvSpPr>
              <a:spLocks noChangeAspect="1"/>
            </p:cNvSpPr>
            <p:nvPr userDrawn="1"/>
          </p:nvSpPr>
          <p:spPr>
            <a:xfrm>
              <a:off x="4319767" y="416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43E3FAE8-EA04-685F-B648-845540205D82}"/>
                </a:ext>
              </a:extLst>
            </p:cNvPr>
            <p:cNvSpPr/>
            <p:nvPr userDrawn="1"/>
          </p:nvSpPr>
          <p:spPr>
            <a:xfrm rot="5400000">
              <a:off x="3960422" y="4521613"/>
              <a:ext cx="1440000" cy="72130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ABC1F2FB-51BA-676E-4FD3-FE96BFA7B3B2}"/>
              </a:ext>
            </a:extLst>
          </p:cNvPr>
          <p:cNvGrpSpPr/>
          <p:nvPr userDrawn="1"/>
        </p:nvGrpSpPr>
        <p:grpSpPr>
          <a:xfrm rot="16200000">
            <a:off x="9317030" y="1268412"/>
            <a:ext cx="1863197" cy="1863196"/>
            <a:chOff x="7199768" y="4162268"/>
            <a:chExt cx="1440001" cy="1440000"/>
          </a:xfrm>
        </p:grpSpPr>
        <p:sp>
          <p:nvSpPr>
            <p:cNvPr id="26" name="Rectangle 25">
              <a:extLst>
                <a:ext uri="{FF2B5EF4-FFF2-40B4-BE49-F238E27FC236}">
                  <a16:creationId xmlns:a16="http://schemas.microsoft.com/office/drawing/2014/main" id="{529AF48C-41C5-7223-5F50-A2B71FDE27B2}"/>
                </a:ext>
              </a:extLst>
            </p:cNvPr>
            <p:cNvSpPr>
              <a:spLocks noChangeAspect="1"/>
            </p:cNvSpPr>
            <p:nvPr userDrawn="1"/>
          </p:nvSpPr>
          <p:spPr>
            <a:xfrm rot="5400000">
              <a:off x="7199769" y="416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73CDD80A-66CE-27E2-065A-08DB09ED3CED}"/>
                </a:ext>
              </a:extLst>
            </p:cNvPr>
            <p:cNvSpPr/>
            <p:nvPr userDrawn="1"/>
          </p:nvSpPr>
          <p:spPr>
            <a:xfrm rot="10800000">
              <a:off x="7199768" y="4162269"/>
              <a:ext cx="1440000" cy="7213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Picture Placeholder 2">
            <a:extLst>
              <a:ext uri="{FF2B5EF4-FFF2-40B4-BE49-F238E27FC236}">
                <a16:creationId xmlns:a16="http://schemas.microsoft.com/office/drawing/2014/main" id="{1E0B5C68-A1C1-8D82-4757-612865956D35}"/>
              </a:ext>
            </a:extLst>
          </p:cNvPr>
          <p:cNvSpPr>
            <a:spLocks noGrp="1" noChangeAspect="1"/>
          </p:cNvSpPr>
          <p:nvPr>
            <p:ph type="pic" idx="19"/>
          </p:nvPr>
        </p:nvSpPr>
        <p:spPr>
          <a:xfrm>
            <a:off x="3727442" y="126841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1" name="Picture Placeholder 2">
            <a:extLst>
              <a:ext uri="{FF2B5EF4-FFF2-40B4-BE49-F238E27FC236}">
                <a16:creationId xmlns:a16="http://schemas.microsoft.com/office/drawing/2014/main" id="{FAB64FA0-BD46-B516-FEDE-5285DE32A231}"/>
              </a:ext>
            </a:extLst>
          </p:cNvPr>
          <p:cNvSpPr>
            <a:spLocks noGrp="1" noChangeAspect="1"/>
          </p:cNvSpPr>
          <p:nvPr>
            <p:ph type="pic" idx="20"/>
          </p:nvPr>
        </p:nvSpPr>
        <p:spPr>
          <a:xfrm>
            <a:off x="3727442" y="4997834"/>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2" name="Picture Placeholder 2">
            <a:extLst>
              <a:ext uri="{FF2B5EF4-FFF2-40B4-BE49-F238E27FC236}">
                <a16:creationId xmlns:a16="http://schemas.microsoft.com/office/drawing/2014/main" id="{4EB6C4F5-6BAB-F0C0-59E5-AF03D19EC2C2}"/>
              </a:ext>
            </a:extLst>
          </p:cNvPr>
          <p:cNvSpPr>
            <a:spLocks noGrp="1" noChangeAspect="1"/>
          </p:cNvSpPr>
          <p:nvPr>
            <p:ph type="pic" idx="21"/>
          </p:nvPr>
        </p:nvSpPr>
        <p:spPr>
          <a:xfrm>
            <a:off x="7446919" y="127144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9499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s box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7" name="Rectangle 6">
            <a:extLst>
              <a:ext uri="{FF2B5EF4-FFF2-40B4-BE49-F238E27FC236}">
                <a16:creationId xmlns:a16="http://schemas.microsoft.com/office/drawing/2014/main" id="{67480A9A-1F33-4085-D57F-FC0D30D3C8CE}"/>
              </a:ext>
            </a:extLst>
          </p:cNvPr>
          <p:cNvSpPr>
            <a:spLocks noChangeAspect="1"/>
          </p:cNvSpPr>
          <p:nvPr userDrawn="1"/>
        </p:nvSpPr>
        <p:spPr>
          <a:xfrm>
            <a:off x="623887" y="1268412"/>
            <a:ext cx="3635376" cy="2447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9795517-EEF9-7D21-41A6-4BA4D64386AC}"/>
              </a:ext>
            </a:extLst>
          </p:cNvPr>
          <p:cNvSpPr>
            <a:spLocks noChangeAspect="1"/>
          </p:cNvSpPr>
          <p:nvPr userDrawn="1"/>
        </p:nvSpPr>
        <p:spPr>
          <a:xfrm>
            <a:off x="623887" y="3716338"/>
            <a:ext cx="3635376" cy="2449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EA17D9-5E78-B04A-3200-6014F59E76F3}"/>
              </a:ext>
            </a:extLst>
          </p:cNvPr>
          <p:cNvSpPr>
            <a:spLocks noChangeAspect="1"/>
          </p:cNvSpPr>
          <p:nvPr userDrawn="1"/>
        </p:nvSpPr>
        <p:spPr>
          <a:xfrm>
            <a:off x="4259263" y="1268413"/>
            <a:ext cx="3635376" cy="2447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114725E-8715-B039-33DC-03275F1C9449}"/>
              </a:ext>
            </a:extLst>
          </p:cNvPr>
          <p:cNvSpPr>
            <a:spLocks noChangeAspect="1"/>
          </p:cNvSpPr>
          <p:nvPr userDrawn="1"/>
        </p:nvSpPr>
        <p:spPr>
          <a:xfrm>
            <a:off x="4259263" y="3716338"/>
            <a:ext cx="3635376" cy="2449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82FAD595-2897-45F6-EC4E-253EA943FA08}"/>
              </a:ext>
            </a:extLst>
          </p:cNvPr>
          <p:cNvSpPr>
            <a:spLocks noGrp="1"/>
          </p:cNvSpPr>
          <p:nvPr>
            <p:ph sz="half" idx="1"/>
          </p:nvPr>
        </p:nvSpPr>
        <p:spPr>
          <a:xfrm>
            <a:off x="731520" y="1432560"/>
            <a:ext cx="3398520" cy="2133601"/>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16" name="Content Placeholder 2">
            <a:extLst>
              <a:ext uri="{FF2B5EF4-FFF2-40B4-BE49-F238E27FC236}">
                <a16:creationId xmlns:a16="http://schemas.microsoft.com/office/drawing/2014/main" id="{9B42B9E9-4EE1-D427-DADF-AD007A40102E}"/>
              </a:ext>
            </a:extLst>
          </p:cNvPr>
          <p:cNvSpPr>
            <a:spLocks noGrp="1"/>
          </p:cNvSpPr>
          <p:nvPr>
            <p:ph sz="half" idx="12"/>
          </p:nvPr>
        </p:nvSpPr>
        <p:spPr>
          <a:xfrm>
            <a:off x="4259263" y="1268413"/>
            <a:ext cx="3649343" cy="2454218"/>
          </a:xfrm>
        </p:spPr>
        <p:txBody>
          <a:bodyPr lIns="180000" tIns="180000" rIns="216000" bIns="180000"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err="1"/>
              <a:t>Djfsnjvnd</a:t>
            </a:r>
            <a:endParaRPr lang="en-GB" dirty="0"/>
          </a:p>
          <a:p>
            <a:pPr lvl="6"/>
            <a:r>
              <a:rPr lang="en-GB" dirty="0" err="1"/>
              <a:t>Bulletpoint</a:t>
            </a:r>
            <a:endParaRPr lang="en-US" dirty="0"/>
          </a:p>
        </p:txBody>
      </p:sp>
      <p:sp>
        <p:nvSpPr>
          <p:cNvPr id="17" name="Content Placeholder 2">
            <a:extLst>
              <a:ext uri="{FF2B5EF4-FFF2-40B4-BE49-F238E27FC236}">
                <a16:creationId xmlns:a16="http://schemas.microsoft.com/office/drawing/2014/main" id="{2B132C56-AEF9-EB75-C26E-F5A93BB9CC1D}"/>
              </a:ext>
            </a:extLst>
          </p:cNvPr>
          <p:cNvSpPr>
            <a:spLocks noGrp="1"/>
          </p:cNvSpPr>
          <p:nvPr>
            <p:ph sz="half" idx="13"/>
          </p:nvPr>
        </p:nvSpPr>
        <p:spPr>
          <a:xfrm>
            <a:off x="731520" y="3870960"/>
            <a:ext cx="3398520" cy="2133601"/>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18" name="Content Placeholder 2">
            <a:extLst>
              <a:ext uri="{FF2B5EF4-FFF2-40B4-BE49-F238E27FC236}">
                <a16:creationId xmlns:a16="http://schemas.microsoft.com/office/drawing/2014/main" id="{4A32D287-F427-6D75-08CB-E72C52D3E54D}"/>
              </a:ext>
            </a:extLst>
          </p:cNvPr>
          <p:cNvSpPr>
            <a:spLocks noGrp="1"/>
          </p:cNvSpPr>
          <p:nvPr>
            <p:ph sz="half" idx="14"/>
          </p:nvPr>
        </p:nvSpPr>
        <p:spPr>
          <a:xfrm>
            <a:off x="4404360" y="3880485"/>
            <a:ext cx="3398520" cy="2133601"/>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19" name="Content Placeholder 2">
            <a:extLst>
              <a:ext uri="{FF2B5EF4-FFF2-40B4-BE49-F238E27FC236}">
                <a16:creationId xmlns:a16="http://schemas.microsoft.com/office/drawing/2014/main" id="{309B2AEA-E75B-44AA-9CBB-B17A83A45006}"/>
              </a:ext>
            </a:extLst>
          </p:cNvPr>
          <p:cNvSpPr>
            <a:spLocks noGrp="1"/>
          </p:cNvSpPr>
          <p:nvPr>
            <p:ph sz="half" idx="15"/>
          </p:nvPr>
        </p:nvSpPr>
        <p:spPr>
          <a:xfrm>
            <a:off x="8122920" y="1268413"/>
            <a:ext cx="3398520" cy="4897437"/>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Tree>
    <p:extLst>
      <p:ext uri="{BB962C8B-B14F-4D97-AF65-F5344CB8AC3E}">
        <p14:creationId xmlns:p14="http://schemas.microsoft.com/office/powerpoint/2010/main" val="20073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198546-72D6-362D-3547-AA165F568D32}"/>
              </a:ext>
            </a:extLst>
          </p:cNvPr>
          <p:cNvSpPr>
            <a:spLocks noGrp="1"/>
          </p:cNvSpPr>
          <p:nvPr>
            <p:ph type="pic" idx="14"/>
          </p:nvPr>
        </p:nvSpPr>
        <p:spPr>
          <a:xfrm>
            <a:off x="7896224" y="1281111"/>
            <a:ext cx="4295776" cy="48847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5" name="Content Placeholder 2">
            <a:extLst>
              <a:ext uri="{FF2B5EF4-FFF2-40B4-BE49-F238E27FC236}">
                <a16:creationId xmlns:a16="http://schemas.microsoft.com/office/drawing/2014/main" id="{246EC504-D59F-C245-7A2C-C8C727E121CC}"/>
              </a:ext>
            </a:extLst>
          </p:cNvPr>
          <p:cNvSpPr>
            <a:spLocks noGrp="1"/>
          </p:cNvSpPr>
          <p:nvPr>
            <p:ph sz="half" idx="1"/>
          </p:nvPr>
        </p:nvSpPr>
        <p:spPr>
          <a:xfrm>
            <a:off x="623890" y="1281112"/>
            <a:ext cx="3484284" cy="3568631"/>
          </a:xfrm>
        </p:spPr>
        <p:txBody>
          <a:bodyPr numCol="1" spcCol="216000"/>
          <a:lstStyle>
            <a:lvl4pPr>
              <a:lnSpc>
                <a:spcPts val="1200"/>
              </a:lnSpc>
              <a:defRPr/>
            </a:lvl4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6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marL="9525"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GB" dirty="0"/>
              <a:t>Highlighted paragraph</a:t>
            </a:r>
          </a:p>
          <a:p>
            <a:pPr lvl="6"/>
            <a:r>
              <a:rPr lang="en-GB" dirty="0" err="1"/>
              <a:t>Bulletpoint</a:t>
            </a:r>
            <a:endParaRPr lang="en-US" dirty="0"/>
          </a:p>
        </p:txBody>
      </p:sp>
      <p:sp>
        <p:nvSpPr>
          <p:cNvPr id="7" name="Content Placeholder 2">
            <a:extLst>
              <a:ext uri="{FF2B5EF4-FFF2-40B4-BE49-F238E27FC236}">
                <a16:creationId xmlns:a16="http://schemas.microsoft.com/office/drawing/2014/main" id="{629047CC-AF9D-3EFF-F00B-B49C9DE96AA2}"/>
              </a:ext>
            </a:extLst>
          </p:cNvPr>
          <p:cNvSpPr>
            <a:spLocks noGrp="1"/>
          </p:cNvSpPr>
          <p:nvPr>
            <p:ph sz="half" idx="15"/>
          </p:nvPr>
        </p:nvSpPr>
        <p:spPr>
          <a:xfrm>
            <a:off x="4281490" y="1281112"/>
            <a:ext cx="3484284" cy="3568631"/>
          </a:xfrm>
        </p:spPr>
        <p:txBody>
          <a:bodyPr numCol="1" spcCol="216000"/>
          <a:lstStyle>
            <a:lvl4pPr>
              <a:lnSpc>
                <a:spcPts val="1200"/>
              </a:lnSpc>
              <a:defRPr/>
            </a:lvl4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6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marL="9525"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GB" dirty="0"/>
              <a:t>Highlighted paragraph</a:t>
            </a:r>
          </a:p>
          <a:p>
            <a:pPr lvl="6"/>
            <a:r>
              <a:rPr lang="en-GB" dirty="0" err="1"/>
              <a:t>Bulletpoint</a:t>
            </a:r>
            <a:endParaRPr lang="en-US" dirty="0"/>
          </a:p>
        </p:txBody>
      </p:sp>
    </p:spTree>
    <p:extLst>
      <p:ext uri="{BB962C8B-B14F-4D97-AF65-F5344CB8AC3E}">
        <p14:creationId xmlns:p14="http://schemas.microsoft.com/office/powerpoint/2010/main" val="18868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D3BB7-3DCB-DBA4-AD6B-12810EC2432B}"/>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AA23F603-8341-A485-F04C-AD054D47976B}"/>
              </a:ext>
            </a:extLst>
          </p:cNvPr>
          <p:cNvSpPr>
            <a:spLocks noGrp="1"/>
          </p:cNvSpPr>
          <p:nvPr>
            <p:ph type="ftr" sz="quarter" idx="10"/>
          </p:nvPr>
        </p:nvSpPr>
        <p:spPr/>
        <p:txBody>
          <a:bodyPr/>
          <a:lstStyle/>
          <a:p>
            <a:r>
              <a:rPr lang="en-GB" b="1" kern="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endPar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1AD3D11-C459-36C5-076A-E983A7D017FD}"/>
              </a:ext>
            </a:extLst>
          </p:cNvPr>
          <p:cNvSpPr>
            <a:spLocks noGrp="1"/>
          </p:cNvSpPr>
          <p:nvPr>
            <p:ph type="sldNum" sz="quarter" idx="11"/>
          </p:nvPr>
        </p:nvSpPr>
        <p:spPr/>
        <p:txBody>
          <a:bodyPr/>
          <a:lstStyle/>
          <a:p>
            <a:fld id="{7309F885-7B73-8E42-803C-87EC681E010B}" type="slidenum">
              <a:rPr lang="en-US" smtClean="0"/>
              <a:pPr/>
              <a:t>‹#›</a:t>
            </a:fld>
            <a:endParaRPr lang="en-US" dirty="0"/>
          </a:p>
        </p:txBody>
      </p:sp>
    </p:spTree>
    <p:extLst>
      <p:ext uri="{BB962C8B-B14F-4D97-AF65-F5344CB8AC3E}">
        <p14:creationId xmlns:p14="http://schemas.microsoft.com/office/powerpoint/2010/main" val="252675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67A3A-FC37-5C11-2104-F4F7574BABD9}"/>
              </a:ext>
            </a:extLst>
          </p:cNvPr>
          <p:cNvSpPr>
            <a:spLocks noGrp="1"/>
          </p:cNvSpPr>
          <p:nvPr>
            <p:ph type="body" idx="1"/>
          </p:nvPr>
        </p:nvSpPr>
        <p:spPr>
          <a:xfrm>
            <a:off x="635765" y="1277839"/>
            <a:ext cx="3514477" cy="4897437"/>
          </a:xfrm>
          <a:prstGeom prst="rect">
            <a:avLst/>
          </a:prstGeom>
        </p:spPr>
        <p:txBody>
          <a:bodyPr vert="horz" wrap="square" lIns="0" tIns="0" rIns="0" bIns="0" rtlCol="0">
            <a:noAutofit/>
          </a:body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5" name="Footer Placeholder 4">
            <a:extLst>
              <a:ext uri="{FF2B5EF4-FFF2-40B4-BE49-F238E27FC236}">
                <a16:creationId xmlns:a16="http://schemas.microsoft.com/office/drawing/2014/main" id="{45FCDC5A-745A-12FA-297E-FAC4BDA11C2D}"/>
              </a:ext>
            </a:extLst>
          </p:cNvPr>
          <p:cNvSpPr>
            <a:spLocks noGrp="1"/>
          </p:cNvSpPr>
          <p:nvPr>
            <p:ph type="ftr" sz="quarter" idx="3"/>
          </p:nvPr>
        </p:nvSpPr>
        <p:spPr>
          <a:xfrm>
            <a:off x="7480140" y="315912"/>
            <a:ext cx="36333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6" name="Slide Number Placeholder 5">
            <a:extLst>
              <a:ext uri="{FF2B5EF4-FFF2-40B4-BE49-F238E27FC236}">
                <a16:creationId xmlns:a16="http://schemas.microsoft.com/office/drawing/2014/main" id="{8EBDAEE8-CB49-9193-BA0F-0E1AC5E61BD2}"/>
              </a:ext>
            </a:extLst>
          </p:cNvPr>
          <p:cNvSpPr>
            <a:spLocks noGrp="1"/>
          </p:cNvSpPr>
          <p:nvPr>
            <p:ph type="sldNum" sz="quarter" idx="4"/>
          </p:nvPr>
        </p:nvSpPr>
        <p:spPr>
          <a:xfrm>
            <a:off x="11147357" y="315913"/>
            <a:ext cx="420756"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7309F885-7B73-8E42-803C-87EC681E010B}" type="slidenum">
              <a:rPr lang="en-US" smtClean="0"/>
              <a:pPr/>
              <a:t>‹#›</a:t>
            </a:fld>
            <a:endParaRPr lang="en-US" dirty="0"/>
          </a:p>
        </p:txBody>
      </p:sp>
      <p:sp>
        <p:nvSpPr>
          <p:cNvPr id="7" name="Rectangle 6">
            <a:extLst>
              <a:ext uri="{FF2B5EF4-FFF2-40B4-BE49-F238E27FC236}">
                <a16:creationId xmlns:a16="http://schemas.microsoft.com/office/drawing/2014/main" id="{E68421D4-7466-80DA-D1E5-2E2AD68D4BE0}"/>
              </a:ext>
            </a:extLst>
          </p:cNvPr>
          <p:cNvSpPr/>
          <p:nvPr userDrawn="1"/>
        </p:nvSpPr>
        <p:spPr>
          <a:xfrm>
            <a:off x="0" y="0"/>
            <a:ext cx="6949440" cy="693540"/>
          </a:xfrm>
          <a:prstGeom prst="rect">
            <a:avLst/>
          </a:prstGeom>
          <a:solidFill>
            <a:srgbClr val="06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263D"/>
              </a:solidFill>
            </a:endParaRPr>
          </a:p>
        </p:txBody>
      </p:sp>
      <p:sp>
        <p:nvSpPr>
          <p:cNvPr id="2" name="Title Placeholder 1">
            <a:extLst>
              <a:ext uri="{FF2B5EF4-FFF2-40B4-BE49-F238E27FC236}">
                <a16:creationId xmlns:a16="http://schemas.microsoft.com/office/drawing/2014/main" id="{A99CD24E-7D66-0E26-4FED-8BFEFAC5E5C9}"/>
              </a:ext>
            </a:extLst>
          </p:cNvPr>
          <p:cNvSpPr>
            <a:spLocks noGrp="1"/>
          </p:cNvSpPr>
          <p:nvPr>
            <p:ph type="title"/>
          </p:nvPr>
        </p:nvSpPr>
        <p:spPr>
          <a:xfrm>
            <a:off x="162339" y="0"/>
            <a:ext cx="3038061" cy="681038"/>
          </a:xfrm>
          <a:prstGeom prst="rect">
            <a:avLst/>
          </a:prstGeom>
        </p:spPr>
        <p:txBody>
          <a:bodyPr vert="horz" lIns="91440" tIns="45720" rIns="91440" bIns="45720" rtlCol="0" anchor="ctr">
            <a:noAutofit/>
          </a:bodyPr>
          <a:lstStyle/>
          <a:p>
            <a:r>
              <a:rPr lang="en-GB" dirty="0"/>
              <a:t>About the programme</a:t>
            </a:r>
            <a:endParaRPr lang="en-US" dirty="0"/>
          </a:p>
        </p:txBody>
      </p:sp>
    </p:spTree>
    <p:extLst>
      <p:ext uri="{BB962C8B-B14F-4D97-AF65-F5344CB8AC3E}">
        <p14:creationId xmlns:p14="http://schemas.microsoft.com/office/powerpoint/2010/main" val="1214629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8" r:id="rId5"/>
    <p:sldLayoutId id="2147483666" r:id="rId6"/>
    <p:sldLayoutId id="2147483667" r:id="rId7"/>
    <p:sldLayoutId id="2147483678" r:id="rId8"/>
  </p:sldLayoutIdLst>
  <p:txStyles>
    <p:title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1" userDrawn="1">
          <p15:clr>
            <a:srgbClr val="F26B43"/>
          </p15:clr>
        </p15:guide>
        <p15:guide id="2" pos="4974" userDrawn="1">
          <p15:clr>
            <a:srgbClr val="F26B43"/>
          </p15:clr>
        </p15:guide>
        <p15:guide id="3" pos="393" userDrawn="1">
          <p15:clr>
            <a:srgbClr val="F26B43"/>
          </p15:clr>
        </p15:guide>
        <p15:guide id="4" pos="7287" userDrawn="1">
          <p15:clr>
            <a:srgbClr val="F26B43"/>
          </p15:clr>
        </p15:guide>
        <p15:guide id="5" orient="horz" pos="3884" userDrawn="1">
          <p15:clr>
            <a:srgbClr val="F26B43"/>
          </p15:clr>
        </p15:guide>
        <p15:guide id="6" orient="horz" pos="436" userDrawn="1">
          <p15:clr>
            <a:srgbClr val="F26B43"/>
          </p15:clr>
        </p15:guide>
        <p15:guide id="7" orient="horz" pos="799" userDrawn="1">
          <p15:clr>
            <a:srgbClr val="F26B43"/>
          </p15:clr>
        </p15:guide>
        <p15:guide id="8" pos="26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sv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266AC7-389D-95BB-D954-1111EB4507C2}"/>
              </a:ext>
            </a:extLst>
          </p:cNvPr>
          <p:cNvSpPr>
            <a:spLocks noGrp="1"/>
          </p:cNvSpPr>
          <p:nvPr>
            <p:ph type="title" idx="4294967295"/>
          </p:nvPr>
        </p:nvSpPr>
        <p:spPr>
          <a:xfrm>
            <a:off x="162339" y="-681038"/>
            <a:ext cx="6225761" cy="681038"/>
          </a:xfrm>
        </p:spPr>
        <p:txBody>
          <a:bodyPr vert="horz" lIns="91440" tIns="45720" rIns="91440" bIns="45720" rtlCol="0" anchor="b">
            <a:noAutofit/>
          </a:bodyPr>
          <a:lstStyle/>
          <a:p>
            <a:r>
              <a:rPr lang="en-GB" dirty="0"/>
              <a:t>Title page – Ultimate Scale Up programme brochure</a:t>
            </a:r>
          </a:p>
        </p:txBody>
      </p:sp>
      <p:sp>
        <p:nvSpPr>
          <p:cNvPr id="3" name="TextBox 2">
            <a:extLst>
              <a:ext uri="{FF2B5EF4-FFF2-40B4-BE49-F238E27FC236}">
                <a16:creationId xmlns:a16="http://schemas.microsoft.com/office/drawing/2014/main" id="{F1332554-F4CE-1B3A-D4A5-CE73C642DBFF}"/>
              </a:ext>
            </a:extLst>
          </p:cNvPr>
          <p:cNvSpPr txBox="1"/>
          <p:nvPr/>
        </p:nvSpPr>
        <p:spPr>
          <a:xfrm>
            <a:off x="859524" y="2370738"/>
            <a:ext cx="4316055" cy="1636345"/>
          </a:xfrm>
          <a:prstGeom prst="rect">
            <a:avLst/>
          </a:prstGeom>
          <a:noFill/>
        </p:spPr>
        <p:txBody>
          <a:bodyPr wrap="square" lIns="0" tIns="0" rIns="0" bIns="0" rtlCol="0">
            <a:noAutofit/>
          </a:bodyPr>
          <a:lstStyle/>
          <a:p>
            <a:pPr lvl="0"/>
            <a:r>
              <a:rPr lang="en-GB" sz="40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The U</a:t>
            </a:r>
            <a:r>
              <a:rPr lang="en-GB" sz="4000" b="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ltimate Scale Up programme</a:t>
            </a:r>
          </a:p>
        </p:txBody>
      </p:sp>
      <p:sp>
        <p:nvSpPr>
          <p:cNvPr id="4" name="TextBox 3">
            <a:extLst>
              <a:ext uri="{FF2B5EF4-FFF2-40B4-BE49-F238E27FC236}">
                <a16:creationId xmlns:a16="http://schemas.microsoft.com/office/drawing/2014/main" id="{972F0F86-6B1E-49BB-21FD-D09DE352AC8D}"/>
              </a:ext>
            </a:extLst>
          </p:cNvPr>
          <p:cNvSpPr txBox="1"/>
          <p:nvPr/>
        </p:nvSpPr>
        <p:spPr>
          <a:xfrm>
            <a:off x="859525" y="5232142"/>
            <a:ext cx="3934237" cy="929902"/>
          </a:xfrm>
          <a:prstGeom prst="rect">
            <a:avLst/>
          </a:prstGeom>
          <a:noFill/>
        </p:spPr>
        <p:txBody>
          <a:bodyPr wrap="square" lIns="0" tIns="0" rIns="0" bIns="0" rtlCol="0">
            <a:noAutofit/>
          </a:bodyPr>
          <a:lstStyle/>
          <a:p>
            <a:pPr lvl="0"/>
            <a:r>
              <a:rPr lang="en-GB"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a:t>
            </a:r>
            <a:r>
              <a:rPr lang="en-GB" sz="18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quips you and your team with the skills, discipline and entrepreneurial passion to grow.</a:t>
            </a:r>
          </a:p>
        </p:txBody>
      </p:sp>
      <p:pic>
        <p:nvPicPr>
          <p:cNvPr id="18" name="Picture 17" descr="Logos&#10;Nottingham University Business School logo - white text on a dark background with stylised castle image.&#10;Scaling Up coaches logo. Purple text on a white background with coloured S curve image">
            <a:extLst>
              <a:ext uri="{FF2B5EF4-FFF2-40B4-BE49-F238E27FC236}">
                <a16:creationId xmlns:a16="http://schemas.microsoft.com/office/drawing/2014/main" id="{25104B7D-9282-CA05-DCD9-AFAB562AAB6C}"/>
              </a:ext>
            </a:extLst>
          </p:cNvPr>
          <p:cNvPicPr>
            <a:picLocks noChangeAspect="1"/>
          </p:cNvPicPr>
          <p:nvPr/>
        </p:nvPicPr>
        <p:blipFill>
          <a:blip r:embed="rId3"/>
          <a:stretch>
            <a:fillRect/>
          </a:stretch>
        </p:blipFill>
        <p:spPr>
          <a:xfrm>
            <a:off x="8011039" y="435760"/>
            <a:ext cx="3934237" cy="944904"/>
          </a:xfrm>
          <a:prstGeom prst="rect">
            <a:avLst/>
          </a:prstGeom>
        </p:spPr>
      </p:pic>
      <p:pic>
        <p:nvPicPr>
          <p:cNvPr id="14" name="Picture 13" descr="Photo of a previous Ultimate Scale Up programme cohort sitting in the hotel atrium listening to after-dinner speakers.">
            <a:extLst>
              <a:ext uri="{FF2B5EF4-FFF2-40B4-BE49-F238E27FC236}">
                <a16:creationId xmlns:a16="http://schemas.microsoft.com/office/drawing/2014/main" id="{81E7F938-831B-C7CC-6E3A-186A21DF90C4}"/>
              </a:ext>
            </a:extLst>
          </p:cNvPr>
          <p:cNvPicPr>
            <a:picLocks noChangeAspect="1"/>
          </p:cNvPicPr>
          <p:nvPr/>
        </p:nvPicPr>
        <p:blipFill>
          <a:blip r:embed="rId4"/>
          <a:stretch>
            <a:fillRect/>
          </a:stretch>
        </p:blipFill>
        <p:spPr>
          <a:xfrm>
            <a:off x="7749114" y="2408332"/>
            <a:ext cx="3339478" cy="3339478"/>
          </a:xfrm>
          <a:prstGeom prst="rect">
            <a:avLst/>
          </a:prstGeom>
        </p:spPr>
      </p:pic>
      <p:grpSp>
        <p:nvGrpSpPr>
          <p:cNvPr id="8" name="Group 7">
            <a:extLst>
              <a:ext uri="{FF2B5EF4-FFF2-40B4-BE49-F238E27FC236}">
                <a16:creationId xmlns:a16="http://schemas.microsoft.com/office/drawing/2014/main" id="{0739A418-8DD9-F243-5616-808BC040D08A}"/>
              </a:ext>
              <a:ext uri="{C183D7F6-B498-43B3-948B-1728B52AA6E4}">
                <adec:decorative xmlns:adec="http://schemas.microsoft.com/office/drawing/2017/decorative" val="1"/>
              </a:ext>
            </a:extLst>
          </p:cNvPr>
          <p:cNvGrpSpPr/>
          <p:nvPr/>
        </p:nvGrpSpPr>
        <p:grpSpPr>
          <a:xfrm>
            <a:off x="8867726" y="4635063"/>
            <a:ext cx="3331296" cy="2222937"/>
            <a:chOff x="6460607" y="5416655"/>
            <a:chExt cx="2160000" cy="1441344"/>
          </a:xfrm>
        </p:grpSpPr>
        <p:sp>
          <p:nvSpPr>
            <p:cNvPr id="9" name="Rectangle 8">
              <a:extLst>
                <a:ext uri="{FF2B5EF4-FFF2-40B4-BE49-F238E27FC236}">
                  <a16:creationId xmlns:a16="http://schemas.microsoft.com/office/drawing/2014/main" id="{4B6CD689-69C4-7DCD-96C8-47AFFC983ACA}"/>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A5AAC39-B46E-3EE5-2713-AEAEB9157548}"/>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6B67869-5069-F0A3-CF7C-0EF8FF0FD3AB}"/>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C7A04ECA-9BDF-2310-8EC3-7AD0E5E67115}"/>
              </a:ext>
              <a:ext uri="{C183D7F6-B498-43B3-948B-1728B52AA6E4}">
                <adec:decorative xmlns:adec="http://schemas.microsoft.com/office/drawing/2017/decorative" val="1"/>
              </a:ext>
            </a:extLst>
          </p:cNvPr>
          <p:cNvSpPr/>
          <p:nvPr/>
        </p:nvSpPr>
        <p:spPr>
          <a:xfrm>
            <a:off x="7016421" y="2408332"/>
            <a:ext cx="726639" cy="7266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C9700EA-2C88-51D2-E141-ADE4236359EA}"/>
              </a:ext>
              <a:ext uri="{C183D7F6-B498-43B3-948B-1728B52AA6E4}">
                <adec:decorative xmlns:adec="http://schemas.microsoft.com/office/drawing/2017/decorative" val="1"/>
              </a:ext>
            </a:extLst>
          </p:cNvPr>
          <p:cNvSpPr/>
          <p:nvPr/>
        </p:nvSpPr>
        <p:spPr>
          <a:xfrm>
            <a:off x="7746018" y="1674939"/>
            <a:ext cx="726639" cy="7266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hoto of the course leader standing at the front of a classroom next to a slideshow. Delegates from a previous cohort watch him talk.">
            <a:extLst>
              <a:ext uri="{FF2B5EF4-FFF2-40B4-BE49-F238E27FC236}">
                <a16:creationId xmlns:a16="http://schemas.microsoft.com/office/drawing/2014/main" id="{928AEA6A-621A-61E1-2120-4D07B9D1B92B}"/>
              </a:ext>
            </a:extLst>
          </p:cNvPr>
          <p:cNvPicPr>
            <a:picLocks noChangeAspect="1"/>
          </p:cNvPicPr>
          <p:nvPr/>
        </p:nvPicPr>
        <p:blipFill rotWithShape="1">
          <a:blip r:embed="rId5"/>
          <a:srcRect l="3603" r="20935"/>
          <a:stretch/>
        </p:blipFill>
        <p:spPr>
          <a:xfrm>
            <a:off x="5718641" y="4078071"/>
            <a:ext cx="2024138" cy="2019600"/>
          </a:xfrm>
          <a:prstGeom prst="rect">
            <a:avLst/>
          </a:prstGeom>
        </p:spPr>
      </p:pic>
    </p:spTree>
    <p:extLst>
      <p:ext uri="{BB962C8B-B14F-4D97-AF65-F5344CB8AC3E}">
        <p14:creationId xmlns:p14="http://schemas.microsoft.com/office/powerpoint/2010/main" val="219468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43DEBB-22CC-27E0-7900-7CF2829F0796}"/>
              </a:ext>
              <a:ext uri="{C183D7F6-B498-43B3-948B-1728B52AA6E4}">
                <adec:decorative xmlns:adec="http://schemas.microsoft.com/office/drawing/2017/decorative" val="1"/>
              </a:ext>
            </a:extLst>
          </p:cNvPr>
          <p:cNvPicPr>
            <a:picLocks noChangeAspect="1"/>
          </p:cNvPicPr>
          <p:nvPr/>
        </p:nvPicPr>
        <p:blipFill rotWithShape="1">
          <a:blip r:embed="rId3"/>
          <a:srcRect l="16814" t="10933" r="30786"/>
          <a:stretch/>
        </p:blipFill>
        <p:spPr>
          <a:xfrm>
            <a:off x="7899735" y="675125"/>
            <a:ext cx="4292265" cy="5493271"/>
          </a:xfrm>
          <a:prstGeom prst="rect">
            <a:avLst/>
          </a:prstGeom>
        </p:spPr>
      </p:pic>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Areas to be covered - Execution</a:t>
            </a:r>
          </a:p>
        </p:txBody>
      </p:sp>
      <p:sp>
        <p:nvSpPr>
          <p:cNvPr id="4" name="Content Placeholder 3">
            <a:extLst>
              <a:ext uri="{FF2B5EF4-FFF2-40B4-BE49-F238E27FC236}">
                <a16:creationId xmlns:a16="http://schemas.microsoft.com/office/drawing/2014/main" id="{235319E6-CB02-A52D-CB7E-61AF715E840F}"/>
              </a:ext>
            </a:extLst>
          </p:cNvPr>
          <p:cNvSpPr>
            <a:spLocks noGrp="1"/>
          </p:cNvSpPr>
          <p:nvPr>
            <p:ph sz="half" idx="1"/>
          </p:nvPr>
        </p:nvSpPr>
        <p:spPr>
          <a:xfrm>
            <a:off x="2575034" y="1268413"/>
            <a:ext cx="4635945" cy="5089857"/>
          </a:xfrm>
        </p:spPr>
        <p:txBody>
          <a:bodyPr numCol="1"/>
          <a:lstStyle/>
          <a:p>
            <a:pPr marL="12700" lvl="6" indent="0">
              <a:lnSpc>
                <a:spcPct val="100000"/>
              </a:lnSpc>
              <a:buNone/>
            </a:pPr>
            <a:r>
              <a:rPr lang="en-GB" sz="1600" b="1" dirty="0">
                <a:solidFill>
                  <a:schemeClr val="accent1"/>
                </a:solidFill>
              </a:rPr>
              <a:t>Starting position</a:t>
            </a:r>
          </a:p>
          <a:p>
            <a:pPr marL="12700" lvl="6" indent="0">
              <a:lnSpc>
                <a:spcPct val="100000"/>
              </a:lnSpc>
              <a:buNone/>
            </a:pPr>
            <a:r>
              <a:rPr lang="en-GB" dirty="0"/>
              <a:t>Company diagnostic: Strategic clarity, execution capabilities, Rockefeller habits checklist</a:t>
            </a:r>
          </a:p>
          <a:p>
            <a:pPr marL="12700" lvl="6" indent="0">
              <a:lnSpc>
                <a:spcPct val="100000"/>
              </a:lnSpc>
              <a:buNone/>
            </a:pPr>
            <a:endParaRPr lang="en-GB" dirty="0"/>
          </a:p>
          <a:p>
            <a:pPr marL="12700" lvl="6" indent="0">
              <a:lnSpc>
                <a:spcPct val="100000"/>
              </a:lnSpc>
              <a:buNone/>
            </a:pPr>
            <a:r>
              <a:rPr lang="en-GB" sz="1600" b="1" dirty="0">
                <a:solidFill>
                  <a:schemeClr val="accent1"/>
                </a:solidFill>
              </a:rPr>
              <a:t>Corporate identity</a:t>
            </a:r>
          </a:p>
          <a:p>
            <a:pPr marL="12700" lvl="6" indent="0">
              <a:lnSpc>
                <a:spcPct val="100000"/>
              </a:lnSpc>
              <a:buNone/>
            </a:pPr>
            <a:r>
              <a:rPr lang="en-GB" dirty="0"/>
              <a:t>Bringing the core to life, cool and non-cool behaviours</a:t>
            </a:r>
          </a:p>
          <a:p>
            <a:pPr marL="12700" lvl="6" indent="0">
              <a:lnSpc>
                <a:spcPct val="100000"/>
              </a:lnSpc>
              <a:buNone/>
            </a:pPr>
            <a:endParaRPr lang="en-GB" dirty="0"/>
          </a:p>
          <a:p>
            <a:pPr marL="12700" lvl="6" indent="0">
              <a:lnSpc>
                <a:spcPct val="100000"/>
              </a:lnSpc>
              <a:buNone/>
            </a:pPr>
            <a:r>
              <a:rPr lang="en-GB" sz="1600" b="1" dirty="0">
                <a:solidFill>
                  <a:schemeClr val="accent1"/>
                </a:solidFill>
              </a:rPr>
              <a:t>Doing the right thing in the right way</a:t>
            </a:r>
          </a:p>
          <a:p>
            <a:pPr marL="12700" lvl="6" indent="0">
              <a:lnSpc>
                <a:spcPct val="100000"/>
              </a:lnSpc>
              <a:buNone/>
            </a:pPr>
            <a:r>
              <a:rPr lang="en-GB" dirty="0"/>
              <a:t>Establishing a strict meeting rhythm, daily huddles, key meeting agendas</a:t>
            </a:r>
          </a:p>
          <a:p>
            <a:pPr marL="12700" lvl="6" indent="0">
              <a:lnSpc>
                <a:spcPct val="100000"/>
              </a:lnSpc>
              <a:buNone/>
            </a:pPr>
            <a:endParaRPr lang="en-GB" dirty="0"/>
          </a:p>
          <a:p>
            <a:pPr marL="12700" lvl="6" indent="0">
              <a:lnSpc>
                <a:spcPct val="100000"/>
              </a:lnSpc>
              <a:buNone/>
            </a:pPr>
            <a:r>
              <a:rPr lang="en-GB" sz="1600" b="1" dirty="0">
                <a:solidFill>
                  <a:schemeClr val="accent1"/>
                </a:solidFill>
              </a:rPr>
              <a:t>Keep the main thing the main thing</a:t>
            </a:r>
          </a:p>
          <a:p>
            <a:pPr marL="12700" lvl="6" indent="0">
              <a:lnSpc>
                <a:spcPct val="100000"/>
              </a:lnSpc>
              <a:buNone/>
            </a:pPr>
            <a:r>
              <a:rPr lang="en-GB" dirty="0"/>
              <a:t>Priorities, quarterly themes, celebration and reward</a:t>
            </a:r>
          </a:p>
          <a:p>
            <a:pPr marL="12700" lvl="6" indent="0">
              <a:lnSpc>
                <a:spcPct val="100000"/>
              </a:lnSpc>
              <a:buNone/>
            </a:pPr>
            <a:endParaRPr lang="en-GB" dirty="0"/>
          </a:p>
          <a:p>
            <a:pPr marL="12700" lvl="6" indent="0">
              <a:lnSpc>
                <a:spcPct val="100000"/>
              </a:lnSpc>
              <a:buNone/>
            </a:pPr>
            <a:r>
              <a:rPr lang="en-GB" sz="1600" b="1" dirty="0">
                <a:solidFill>
                  <a:schemeClr val="accent1"/>
                </a:solidFill>
              </a:rPr>
              <a:t>Metrics everywhere</a:t>
            </a:r>
          </a:p>
          <a:p>
            <a:pPr marL="12700" lvl="6" indent="0">
              <a:lnSpc>
                <a:spcPct val="100000"/>
              </a:lnSpc>
              <a:buNone/>
            </a:pPr>
            <a:r>
              <a:rPr lang="en-GB" dirty="0"/>
              <a:t>Company and department KPIs, company dashboard, individual performance programme</a:t>
            </a:r>
          </a:p>
        </p:txBody>
      </p:sp>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A06658E1-E98F-3A12-2F57-E9D86A30F3D6}"/>
              </a:ext>
              <a:ext uri="{C183D7F6-B498-43B3-948B-1728B52AA6E4}">
                <adec:decorative xmlns:adec="http://schemas.microsoft.com/office/drawing/2017/decorative" val="1"/>
              </a:ext>
            </a:extLst>
          </p:cNvPr>
          <p:cNvSpPr txBox="1"/>
          <p:nvPr/>
        </p:nvSpPr>
        <p:spPr>
          <a:xfrm>
            <a:off x="335417" y="1268413"/>
            <a:ext cx="1894540" cy="2339102"/>
          </a:xfrm>
          <a:prstGeom prst="rect">
            <a:avLst/>
          </a:prstGeom>
          <a:solidFill>
            <a:srgbClr val="06263D"/>
          </a:solidFill>
        </p:spPr>
        <p:txBody>
          <a:bodyPr wrap="square" rtlCol="0">
            <a:spAutoFit/>
          </a:bodyPr>
          <a:lstStyle/>
          <a:p>
            <a:pPr marL="12700" lvl="6" indent="0">
              <a:lnSpc>
                <a:spcPct val="100000"/>
              </a:lnSpc>
              <a:buNone/>
            </a:pPr>
            <a:r>
              <a:rPr lang="en-GB" sz="1600" dirty="0">
                <a:solidFill>
                  <a:schemeClr val="bg1"/>
                </a:solidFill>
                <a:latin typeface="Arial" panose="020B0604020202020204" pitchFamily="34" charset="0"/>
                <a:cs typeface="Arial" panose="020B0604020202020204" pitchFamily="34" charset="0"/>
              </a:rPr>
              <a:t>Some of the areas that will be covered:</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Leadership</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People</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Strategy</a:t>
            </a:r>
          </a:p>
          <a:p>
            <a:pPr marL="298450" lvl="6" indent="-285750">
              <a:lnSpc>
                <a:spcPct val="100000"/>
              </a:lnSpc>
              <a:buFont typeface="Wingdings" panose="05000000000000000000" pitchFamily="2" charset="2"/>
              <a:buChar char="§"/>
            </a:pPr>
            <a:r>
              <a:rPr lang="en-GB" sz="1600" b="1" dirty="0">
                <a:solidFill>
                  <a:schemeClr val="accent1"/>
                </a:solidFill>
                <a:latin typeface="Arial" panose="020B0604020202020204" pitchFamily="34" charset="0"/>
                <a:cs typeface="Arial" panose="020B0604020202020204" pitchFamily="34" charset="0"/>
              </a:rPr>
              <a:t>Execution</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Cash</a:t>
            </a:r>
          </a:p>
          <a:p>
            <a:endParaRPr lang="en-GB" dirty="0"/>
          </a:p>
        </p:txBody>
      </p:sp>
    </p:spTree>
    <p:extLst>
      <p:ext uri="{BB962C8B-B14F-4D97-AF65-F5344CB8AC3E}">
        <p14:creationId xmlns:p14="http://schemas.microsoft.com/office/powerpoint/2010/main" val="400567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8536B06-C1B6-A883-A14A-6A0720785DD1}"/>
              </a:ext>
              <a:ext uri="{C183D7F6-B498-43B3-948B-1728B52AA6E4}">
                <adec:decorative xmlns:adec="http://schemas.microsoft.com/office/drawing/2017/decorative" val="1"/>
              </a:ext>
            </a:extLst>
          </p:cNvPr>
          <p:cNvPicPr>
            <a:picLocks noChangeAspect="1"/>
          </p:cNvPicPr>
          <p:nvPr/>
        </p:nvPicPr>
        <p:blipFill rotWithShape="1">
          <a:blip r:embed="rId3"/>
          <a:srcRect l="16814" t="10933" r="30786"/>
          <a:stretch/>
        </p:blipFill>
        <p:spPr>
          <a:xfrm>
            <a:off x="7899735" y="675125"/>
            <a:ext cx="4292265" cy="5493271"/>
          </a:xfrm>
          <a:prstGeom prst="rect">
            <a:avLst/>
          </a:prstGeom>
        </p:spPr>
      </p:pic>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Areas to be covered - Cash</a:t>
            </a:r>
          </a:p>
        </p:txBody>
      </p:sp>
      <p:sp>
        <p:nvSpPr>
          <p:cNvPr id="4" name="Content Placeholder 3">
            <a:extLst>
              <a:ext uri="{FF2B5EF4-FFF2-40B4-BE49-F238E27FC236}">
                <a16:creationId xmlns:a16="http://schemas.microsoft.com/office/drawing/2014/main" id="{235319E6-CB02-A52D-CB7E-61AF715E840F}"/>
              </a:ext>
            </a:extLst>
          </p:cNvPr>
          <p:cNvSpPr>
            <a:spLocks noGrp="1"/>
          </p:cNvSpPr>
          <p:nvPr>
            <p:ph sz="half" idx="1"/>
          </p:nvPr>
        </p:nvSpPr>
        <p:spPr>
          <a:xfrm>
            <a:off x="2575034" y="1268413"/>
            <a:ext cx="4635945" cy="5089857"/>
          </a:xfrm>
        </p:spPr>
        <p:txBody>
          <a:bodyPr numCol="1"/>
          <a:lstStyle/>
          <a:p>
            <a:pPr marL="12700" lvl="6" indent="0">
              <a:lnSpc>
                <a:spcPct val="100000"/>
              </a:lnSpc>
              <a:buNone/>
            </a:pPr>
            <a:r>
              <a:rPr lang="en-GB" sz="1600" b="1" dirty="0">
                <a:solidFill>
                  <a:schemeClr val="accent1"/>
                </a:solidFill>
              </a:rPr>
              <a:t>Starting position</a:t>
            </a:r>
          </a:p>
          <a:p>
            <a:pPr marL="12700" lvl="6" indent="0">
              <a:lnSpc>
                <a:spcPct val="100000"/>
              </a:lnSpc>
              <a:buNone/>
            </a:pPr>
            <a:r>
              <a:rPr lang="en-GB" dirty="0"/>
              <a:t>The importance of knowing your numbers, why growth sucks cash</a:t>
            </a:r>
          </a:p>
          <a:p>
            <a:pPr marL="12700" lvl="6" indent="0">
              <a:lnSpc>
                <a:spcPct val="100000"/>
              </a:lnSpc>
              <a:buNone/>
            </a:pPr>
            <a:endParaRPr lang="en-GB" dirty="0"/>
          </a:p>
          <a:p>
            <a:pPr marL="12700" lvl="6" indent="0">
              <a:lnSpc>
                <a:spcPct val="100000"/>
              </a:lnSpc>
              <a:buNone/>
            </a:pPr>
            <a:r>
              <a:rPr lang="en-GB" sz="1600" b="1" dirty="0">
                <a:solidFill>
                  <a:schemeClr val="accent1"/>
                </a:solidFill>
              </a:rPr>
              <a:t>Accelerating cashflow</a:t>
            </a:r>
          </a:p>
          <a:p>
            <a:pPr marL="12700" lvl="6" indent="0">
              <a:lnSpc>
                <a:spcPct val="100000"/>
              </a:lnSpc>
              <a:buNone/>
            </a:pPr>
            <a:r>
              <a:rPr lang="en-GB" dirty="0"/>
              <a:t>Cash conversion strategies, the customer funded business, four drivers of cashflow</a:t>
            </a:r>
          </a:p>
          <a:p>
            <a:pPr marL="12700" lvl="6" indent="0">
              <a:lnSpc>
                <a:spcPct val="100000"/>
              </a:lnSpc>
              <a:buNone/>
            </a:pPr>
            <a:endParaRPr lang="en-GB" dirty="0"/>
          </a:p>
          <a:p>
            <a:pPr marL="12700" lvl="6" indent="0">
              <a:lnSpc>
                <a:spcPct val="100000"/>
              </a:lnSpc>
              <a:buNone/>
            </a:pPr>
            <a:r>
              <a:rPr lang="en-GB" sz="1600" b="1" dirty="0">
                <a:solidFill>
                  <a:schemeClr val="accent1"/>
                </a:solidFill>
              </a:rPr>
              <a:t>The power of one</a:t>
            </a:r>
          </a:p>
          <a:p>
            <a:pPr marL="12700" lvl="6" indent="0">
              <a:lnSpc>
                <a:spcPct val="100000"/>
              </a:lnSpc>
              <a:buNone/>
            </a:pPr>
            <a:r>
              <a:rPr lang="en-GB" dirty="0"/>
              <a:t>The seven levers, implementing the power of one</a:t>
            </a:r>
          </a:p>
          <a:p>
            <a:pPr marL="12700" lvl="6" indent="0">
              <a:lnSpc>
                <a:spcPct val="100000"/>
              </a:lnSpc>
              <a:buNone/>
            </a:pPr>
            <a:endParaRPr lang="en-GB" dirty="0"/>
          </a:p>
          <a:p>
            <a:pPr marL="12700" lvl="6" indent="0">
              <a:lnSpc>
                <a:spcPct val="100000"/>
              </a:lnSpc>
              <a:buNone/>
            </a:pPr>
            <a:r>
              <a:rPr lang="en-GB" sz="1600" b="1" dirty="0">
                <a:solidFill>
                  <a:schemeClr val="accent1"/>
                </a:solidFill>
              </a:rPr>
              <a:t>Critical Numbers</a:t>
            </a:r>
          </a:p>
          <a:p>
            <a:pPr marL="12700" lvl="6" indent="0">
              <a:lnSpc>
                <a:spcPct val="100000"/>
              </a:lnSpc>
              <a:buNone/>
            </a:pPr>
            <a:r>
              <a:rPr lang="en-GB" dirty="0"/>
              <a:t>Measuring financial success, improving profitability, financial dashboard chart</a:t>
            </a:r>
          </a:p>
          <a:p>
            <a:pPr marL="12700" lvl="6" indent="0">
              <a:lnSpc>
                <a:spcPct val="100000"/>
              </a:lnSpc>
              <a:buNone/>
            </a:pPr>
            <a:endParaRPr lang="en-GB" dirty="0"/>
          </a:p>
          <a:p>
            <a:pPr marL="12700" lvl="6" indent="0">
              <a:lnSpc>
                <a:spcPct val="100000"/>
              </a:lnSpc>
              <a:buNone/>
            </a:pPr>
            <a:r>
              <a:rPr lang="en-GB" sz="1600" b="1" dirty="0">
                <a:solidFill>
                  <a:schemeClr val="accent1"/>
                </a:solidFill>
              </a:rPr>
              <a:t>Board pack</a:t>
            </a:r>
          </a:p>
          <a:p>
            <a:pPr marL="12700" lvl="6" indent="0">
              <a:lnSpc>
                <a:spcPct val="100000"/>
              </a:lnSpc>
              <a:buNone/>
            </a:pPr>
            <a:r>
              <a:rPr lang="en-GB" dirty="0"/>
              <a:t>Management board pack</a:t>
            </a:r>
          </a:p>
        </p:txBody>
      </p:sp>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A06658E1-E98F-3A12-2F57-E9D86A30F3D6}"/>
              </a:ext>
              <a:ext uri="{C183D7F6-B498-43B3-948B-1728B52AA6E4}">
                <adec:decorative xmlns:adec="http://schemas.microsoft.com/office/drawing/2017/decorative" val="1"/>
              </a:ext>
            </a:extLst>
          </p:cNvPr>
          <p:cNvSpPr txBox="1"/>
          <p:nvPr/>
        </p:nvSpPr>
        <p:spPr>
          <a:xfrm>
            <a:off x="335417" y="1268413"/>
            <a:ext cx="1894540" cy="2339102"/>
          </a:xfrm>
          <a:prstGeom prst="rect">
            <a:avLst/>
          </a:prstGeom>
          <a:solidFill>
            <a:srgbClr val="06263D"/>
          </a:solidFill>
        </p:spPr>
        <p:txBody>
          <a:bodyPr wrap="square" rtlCol="0">
            <a:spAutoFit/>
          </a:bodyPr>
          <a:lstStyle/>
          <a:p>
            <a:pPr marL="12700" lvl="6" indent="0">
              <a:lnSpc>
                <a:spcPct val="100000"/>
              </a:lnSpc>
              <a:buNone/>
            </a:pPr>
            <a:r>
              <a:rPr lang="en-GB" sz="1600" dirty="0">
                <a:solidFill>
                  <a:schemeClr val="bg1"/>
                </a:solidFill>
                <a:latin typeface="Arial" panose="020B0604020202020204" pitchFamily="34" charset="0"/>
                <a:cs typeface="Arial" panose="020B0604020202020204" pitchFamily="34" charset="0"/>
              </a:rPr>
              <a:t>Some of the areas that will be covered:</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Leadership</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People</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Strategy</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Execution</a:t>
            </a:r>
          </a:p>
          <a:p>
            <a:pPr marL="298450" lvl="6" indent="-285750">
              <a:lnSpc>
                <a:spcPct val="100000"/>
              </a:lnSpc>
              <a:buFont typeface="Wingdings" panose="05000000000000000000" pitchFamily="2" charset="2"/>
              <a:buChar char="§"/>
            </a:pPr>
            <a:r>
              <a:rPr lang="en-GB" sz="1600" b="1" dirty="0">
                <a:solidFill>
                  <a:schemeClr val="accent1"/>
                </a:solidFill>
                <a:latin typeface="Arial" panose="020B0604020202020204" pitchFamily="34" charset="0"/>
                <a:cs typeface="Arial" panose="020B0604020202020204" pitchFamily="34" charset="0"/>
              </a:rPr>
              <a:t>Cash</a:t>
            </a:r>
          </a:p>
          <a:p>
            <a:endParaRPr lang="en-GB" dirty="0"/>
          </a:p>
        </p:txBody>
      </p:sp>
    </p:spTree>
    <p:extLst>
      <p:ext uri="{BB962C8B-B14F-4D97-AF65-F5344CB8AC3E}">
        <p14:creationId xmlns:p14="http://schemas.microsoft.com/office/powerpoint/2010/main" val="693292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9920A9-AF1A-9A89-C041-B0487F98D18B}"/>
              </a:ext>
            </a:extLst>
          </p:cNvPr>
          <p:cNvSpPr>
            <a:spLocks noGrp="1"/>
          </p:cNvSpPr>
          <p:nvPr>
            <p:ph type="title"/>
          </p:nvPr>
        </p:nvSpPr>
        <p:spPr>
          <a:xfrm>
            <a:off x="162339" y="0"/>
            <a:ext cx="3782340" cy="681038"/>
          </a:xfrm>
        </p:spPr>
        <p:txBody>
          <a:bodyPr/>
          <a:lstStyle/>
          <a:p>
            <a:r>
              <a:rPr lang="en-US" dirty="0"/>
              <a:t>Programme components - 1</a:t>
            </a:r>
          </a:p>
        </p:txBody>
      </p:sp>
      <p:pic>
        <p:nvPicPr>
          <p:cNvPr id="10" name="Picture Placeholder 9">
            <a:extLst>
              <a:ext uri="{FF2B5EF4-FFF2-40B4-BE49-F238E27FC236}">
                <a16:creationId xmlns:a16="http://schemas.microsoft.com/office/drawing/2014/main" id="{3EAFC0C3-419C-F03B-300A-9F9C13BB6558}"/>
              </a:ext>
              <a:ext uri="{C183D7F6-B498-43B3-948B-1728B52AA6E4}">
                <adec:decorative xmlns:adec="http://schemas.microsoft.com/office/drawing/2017/decorative" val="1"/>
              </a:ext>
            </a:extLst>
          </p:cNvPr>
          <p:cNvPicPr>
            <a:picLocks noGrp="1" noChangeAspect="1"/>
          </p:cNvPicPr>
          <p:nvPr>
            <p:ph type="pic" idx="14"/>
          </p:nvPr>
        </p:nvPicPr>
        <p:blipFill rotWithShape="1">
          <a:blip r:embed="rId3" cstate="screen">
            <a:extLst>
              <a:ext uri="{28A0092B-C50C-407E-A947-70E740481C1C}">
                <a14:useLocalDpi xmlns:a14="http://schemas.microsoft.com/office/drawing/2010/main"/>
              </a:ext>
            </a:extLst>
          </a:blip>
          <a:srcRect l="42396" t="31587" r="15356" b="4987"/>
          <a:stretch/>
        </p:blipFill>
        <p:spPr>
          <a:xfrm>
            <a:off x="7450841" y="1268413"/>
            <a:ext cx="1863196" cy="1863196"/>
          </a:xfrm>
        </p:spPr>
      </p:pic>
      <p:pic>
        <p:nvPicPr>
          <p:cNvPr id="12" name="Picture Placeholder 11">
            <a:extLst>
              <a:ext uri="{FF2B5EF4-FFF2-40B4-BE49-F238E27FC236}">
                <a16:creationId xmlns:a16="http://schemas.microsoft.com/office/drawing/2014/main" id="{F8A8983C-488C-EEAC-BAEE-4FBCAA0BBF71}"/>
              </a:ext>
              <a:ext uri="{C183D7F6-B498-43B3-948B-1728B52AA6E4}">
                <adec:decorative xmlns:adec="http://schemas.microsoft.com/office/drawing/2017/decorative" val="1"/>
              </a:ext>
            </a:extLst>
          </p:cNvPr>
          <p:cNvPicPr>
            <a:picLocks noGrp="1" noChangeAspect="1"/>
          </p:cNvPicPr>
          <p:nvPr>
            <p:ph type="pic" idx="19"/>
          </p:nvPr>
        </p:nvPicPr>
        <p:blipFill rotWithShape="1">
          <a:blip r:embed="rId4" cstate="screen">
            <a:extLst>
              <a:ext uri="{28A0092B-C50C-407E-A947-70E740481C1C}">
                <a14:useLocalDpi xmlns:a14="http://schemas.microsoft.com/office/drawing/2010/main"/>
              </a:ext>
            </a:extLst>
          </a:blip>
          <a:srcRect/>
          <a:stretch/>
        </p:blipFill>
        <p:spPr>
          <a:xfrm>
            <a:off x="3721092" y="1268413"/>
            <a:ext cx="1869546" cy="1863196"/>
          </a:xfrm>
        </p:spPr>
      </p:pic>
      <p:pic>
        <p:nvPicPr>
          <p:cNvPr id="16" name="Picture Placeholder 15">
            <a:extLst>
              <a:ext uri="{FF2B5EF4-FFF2-40B4-BE49-F238E27FC236}">
                <a16:creationId xmlns:a16="http://schemas.microsoft.com/office/drawing/2014/main" id="{1C140870-4501-FB33-FA5C-4B62CAC77772}"/>
              </a:ext>
              <a:ext uri="{C183D7F6-B498-43B3-948B-1728B52AA6E4}">
                <adec:decorative xmlns:adec="http://schemas.microsoft.com/office/drawing/2017/decorative" val="1"/>
              </a:ext>
            </a:extLst>
          </p:cNvPr>
          <p:cNvPicPr>
            <a:picLocks noGrp="1" noChangeAspect="1"/>
          </p:cNvPicPr>
          <p:nvPr>
            <p:ph type="pic" idx="20"/>
          </p:nvPr>
        </p:nvPicPr>
        <p:blipFill rotWithShape="1">
          <a:blip r:embed="rId5" cstate="screen">
            <a:extLst>
              <a:ext uri="{28A0092B-C50C-407E-A947-70E740481C1C}">
                <a14:useLocalDpi xmlns:a14="http://schemas.microsoft.com/office/drawing/2010/main"/>
              </a:ext>
            </a:extLst>
          </a:blip>
          <a:srcRect/>
          <a:stretch/>
        </p:blipFill>
        <p:spPr>
          <a:xfrm>
            <a:off x="0" y="4994804"/>
            <a:ext cx="1863196" cy="1863196"/>
          </a:xfrm>
        </p:spPr>
      </p:pic>
      <p:pic>
        <p:nvPicPr>
          <p:cNvPr id="14" name="Picture Placeholder 13">
            <a:extLst>
              <a:ext uri="{FF2B5EF4-FFF2-40B4-BE49-F238E27FC236}">
                <a16:creationId xmlns:a16="http://schemas.microsoft.com/office/drawing/2014/main" id="{B3A5AED1-9B53-5451-B0B9-44E496C8B28F}"/>
              </a:ext>
              <a:ext uri="{C183D7F6-B498-43B3-948B-1728B52AA6E4}">
                <adec:decorative xmlns:adec="http://schemas.microsoft.com/office/drawing/2017/decorative" val="1"/>
              </a:ext>
            </a:extLst>
          </p:cNvPr>
          <p:cNvPicPr>
            <a:picLocks noGrp="1" noChangeAspect="1"/>
          </p:cNvPicPr>
          <p:nvPr>
            <p:ph type="pic" idx="21"/>
          </p:nvPr>
        </p:nvPicPr>
        <p:blipFill rotWithShape="1">
          <a:blip r:embed="rId6" cstate="screen">
            <a:extLst>
              <a:ext uri="{28A0092B-C50C-407E-A947-70E740481C1C}">
                <a14:useLocalDpi xmlns:a14="http://schemas.microsoft.com/office/drawing/2010/main"/>
              </a:ext>
            </a:extLst>
          </a:blip>
          <a:srcRect b="-163"/>
          <a:stretch/>
        </p:blipFill>
        <p:spPr>
          <a:xfrm>
            <a:off x="3727442" y="4997834"/>
            <a:ext cx="1863196" cy="1863196"/>
          </a:xfrm>
        </p:spPr>
      </p:pic>
      <p:sp>
        <p:nvSpPr>
          <p:cNvPr id="9" name="Content Placeholder 1">
            <a:extLst>
              <a:ext uri="{FF2B5EF4-FFF2-40B4-BE49-F238E27FC236}">
                <a16:creationId xmlns:a16="http://schemas.microsoft.com/office/drawing/2014/main" id="{10B88822-9139-B06E-1A0E-B65BF0367822}"/>
              </a:ext>
            </a:extLst>
          </p:cNvPr>
          <p:cNvSpPr txBox="1">
            <a:spLocks/>
          </p:cNvSpPr>
          <p:nvPr/>
        </p:nvSpPr>
        <p:spPr>
          <a:xfrm>
            <a:off x="455198" y="1842276"/>
            <a:ext cx="2811381" cy="2645641"/>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GB" sz="1600" i="0" u="none" strike="noStrike" baseline="0" dirty="0"/>
              <a:t>This three-month accelerated programme is hosted by Nottingham University Business School and will be split into three components. These include a face-to-face residential, as well as one-to-</a:t>
            </a:r>
            <a:r>
              <a:rPr lang="en-GB" sz="1600" dirty="0"/>
              <a:t>one</a:t>
            </a:r>
            <a:r>
              <a:rPr lang="en-GB" sz="1600" i="0" u="none" strike="noStrike" baseline="0" dirty="0"/>
              <a:t> coaching and Scale Up forums which are delivered online.</a:t>
            </a:r>
            <a:br>
              <a:rPr lang="en-GB" dirty="0"/>
            </a:br>
            <a:endParaRPr lang="en-GB" dirty="0"/>
          </a:p>
          <a:p>
            <a:endParaRPr lang="en-US" dirty="0"/>
          </a:p>
        </p:txBody>
      </p:sp>
      <p:sp>
        <p:nvSpPr>
          <p:cNvPr id="15" name="Content Placeholder 1">
            <a:extLst>
              <a:ext uri="{FF2B5EF4-FFF2-40B4-BE49-F238E27FC236}">
                <a16:creationId xmlns:a16="http://schemas.microsoft.com/office/drawing/2014/main" id="{40865FD2-EEC6-A337-9E04-391E26CD6850}"/>
              </a:ext>
            </a:extLst>
          </p:cNvPr>
          <p:cNvSpPr txBox="1">
            <a:spLocks/>
          </p:cNvSpPr>
          <p:nvPr/>
        </p:nvSpPr>
        <p:spPr>
          <a:xfrm>
            <a:off x="5896293" y="3495613"/>
            <a:ext cx="5395483" cy="3152528"/>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GB" sz="1600" b="1" i="0" u="none" strike="noStrike" baseline="0" dirty="0">
                <a:solidFill>
                  <a:schemeClr val="accent1"/>
                </a:solidFill>
              </a:rPr>
              <a:t>1) Face-to-face programme with residential</a:t>
            </a:r>
          </a:p>
          <a:p>
            <a:pPr marL="285750" indent="-285750" algn="l">
              <a:buFont typeface="Wingdings" panose="05000000000000000000" pitchFamily="2" charset="2"/>
              <a:buChar char="§"/>
            </a:pPr>
            <a:r>
              <a:rPr lang="en-GB" sz="1400" dirty="0"/>
              <a:t>A</a:t>
            </a:r>
            <a:r>
              <a:rPr lang="en-GB" sz="1400" b="0" i="0" u="none" strike="noStrike" baseline="0" dirty="0"/>
              <a:t> 2-day residential (including 1-night stay) and 1 standalone day</a:t>
            </a:r>
          </a:p>
          <a:p>
            <a:pPr marL="285750" indent="-285750">
              <a:buFont typeface="Wingdings" panose="05000000000000000000" pitchFamily="2" charset="2"/>
              <a:buChar char="§"/>
            </a:pPr>
            <a:r>
              <a:rPr lang="en-GB" sz="1400" dirty="0"/>
              <a:t>A </a:t>
            </a:r>
            <a:r>
              <a:rPr lang="en-GB" sz="1400" b="0" i="0" u="none" strike="noStrike" baseline="0" dirty="0"/>
              <a:t>masterminding session will follow the evening meal of the residential</a:t>
            </a:r>
          </a:p>
          <a:p>
            <a:pPr marL="285750" indent="-285750" algn="l">
              <a:buFont typeface="Wingdings" panose="05000000000000000000" pitchFamily="2" charset="2"/>
              <a:buChar char="§"/>
            </a:pPr>
            <a:r>
              <a:rPr lang="en-GB" sz="1400" b="0" i="0" u="none" strike="noStrike" baseline="0" dirty="0"/>
              <a:t>These will be held at Jubilee Campus, University of Nottingham.</a:t>
            </a:r>
            <a:br>
              <a:rPr lang="en-GB" dirty="0"/>
            </a:br>
            <a:endParaRPr lang="en-GB" dirty="0"/>
          </a:p>
          <a:p>
            <a:pPr lvl="1"/>
            <a:r>
              <a:rPr lang="en-GB" dirty="0"/>
              <a:t>2) One-to-one coaching</a:t>
            </a:r>
          </a:p>
          <a:p>
            <a:r>
              <a:rPr lang="en-GB" sz="1400" dirty="0"/>
              <a:t>Three one-to-one coaching sessions from a certified Scale Up Coach.</a:t>
            </a:r>
          </a:p>
          <a:p>
            <a:r>
              <a:rPr lang="en-GB" sz="1400" dirty="0"/>
              <a:t>Each virtual coaching session will be one hour and will cover:</a:t>
            </a:r>
          </a:p>
          <a:p>
            <a:pPr marL="285750" indent="-285750">
              <a:buFont typeface="Wingdings" panose="05000000000000000000" pitchFamily="2" charset="2"/>
              <a:buChar char="§"/>
            </a:pPr>
            <a:r>
              <a:rPr lang="en-GB" sz="1400" dirty="0"/>
              <a:t>Accountability</a:t>
            </a:r>
          </a:p>
          <a:p>
            <a:pPr marL="285750" indent="-285750">
              <a:buFont typeface="Wingdings" panose="05000000000000000000" pitchFamily="2" charset="2"/>
              <a:buChar char="§"/>
            </a:pPr>
            <a:r>
              <a:rPr lang="en-GB" sz="1400" dirty="0"/>
              <a:t>Leadership coaching addressing the key barriers of success</a:t>
            </a:r>
          </a:p>
          <a:p>
            <a:endParaRPr lang="en-GB" dirty="0"/>
          </a:p>
          <a:p>
            <a:endParaRPr lang="en-US" dirty="0"/>
          </a:p>
        </p:txBody>
      </p:sp>
    </p:spTree>
    <p:extLst>
      <p:ext uri="{BB962C8B-B14F-4D97-AF65-F5344CB8AC3E}">
        <p14:creationId xmlns:p14="http://schemas.microsoft.com/office/powerpoint/2010/main" val="2519282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EA137DBE-D3AF-28F8-3F5F-40F7F93E4F86}"/>
              </a:ext>
            </a:extLst>
          </p:cNvPr>
          <p:cNvSpPr>
            <a:spLocks noGrp="1"/>
          </p:cNvSpPr>
          <p:nvPr>
            <p:ph type="title"/>
          </p:nvPr>
        </p:nvSpPr>
        <p:spPr>
          <a:xfrm>
            <a:off x="162339" y="0"/>
            <a:ext cx="3782340" cy="681038"/>
          </a:xfrm>
        </p:spPr>
        <p:txBody>
          <a:bodyPr/>
          <a:lstStyle/>
          <a:p>
            <a:r>
              <a:rPr lang="en-US" dirty="0"/>
              <a:t>Programme components - 2</a:t>
            </a:r>
          </a:p>
        </p:txBody>
      </p:sp>
      <p:pic>
        <p:nvPicPr>
          <p:cNvPr id="12" name="Picture Placeholder 13">
            <a:extLst>
              <a:ext uri="{FF2B5EF4-FFF2-40B4-BE49-F238E27FC236}">
                <a16:creationId xmlns:a16="http://schemas.microsoft.com/office/drawing/2014/main" id="{6D77C605-4EC4-65CA-0BE1-DE3F7657E8CC}"/>
              </a:ext>
              <a:ext uri="{C183D7F6-B498-43B3-948B-1728B52AA6E4}">
                <adec:decorative xmlns:adec="http://schemas.microsoft.com/office/drawing/2017/decorative" val="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a:ext>
            </a:extLst>
          </a:blip>
          <a:srcRect/>
          <a:stretch/>
        </p:blipFill>
        <p:spPr>
          <a:xfrm>
            <a:off x="0" y="1259056"/>
            <a:ext cx="1864800" cy="1864800"/>
          </a:xfrm>
          <a:prstGeom prst="rect">
            <a:avLst/>
          </a:prstGeom>
        </p:spPr>
      </p:pic>
      <p:pic>
        <p:nvPicPr>
          <p:cNvPr id="10" name="Picture Placeholder 9">
            <a:extLst>
              <a:ext uri="{FF2B5EF4-FFF2-40B4-BE49-F238E27FC236}">
                <a16:creationId xmlns:a16="http://schemas.microsoft.com/office/drawing/2014/main" id="{77C06E2B-6FCA-6B04-A774-9E05D9DE7720}"/>
              </a:ext>
              <a:ext uri="{C183D7F6-B498-43B3-948B-1728B52AA6E4}">
                <adec:decorative xmlns:adec="http://schemas.microsoft.com/office/drawing/2017/decorative" val="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585"/>
                    </a14:imgEffect>
                  </a14:imgLayer>
                </a14:imgProps>
              </a:ext>
              <a:ext uri="{28A0092B-C50C-407E-A947-70E740481C1C}">
                <a14:useLocalDpi xmlns:a14="http://schemas.microsoft.com/office/drawing/2010/main"/>
              </a:ext>
            </a:extLst>
          </a:blip>
          <a:srcRect/>
          <a:stretch/>
        </p:blipFill>
        <p:spPr>
          <a:xfrm>
            <a:off x="7450926" y="4993200"/>
            <a:ext cx="1864800" cy="1864800"/>
          </a:xfrm>
          <a:prstGeom prst="rect">
            <a:avLst/>
          </a:prstGeom>
        </p:spPr>
      </p:pic>
      <p:pic>
        <p:nvPicPr>
          <p:cNvPr id="11" name="Picture Placeholder 11">
            <a:extLst>
              <a:ext uri="{FF2B5EF4-FFF2-40B4-BE49-F238E27FC236}">
                <a16:creationId xmlns:a16="http://schemas.microsoft.com/office/drawing/2014/main" id="{5E4E9FFC-DB6B-1EE7-2B87-A158A2DFF95E}"/>
              </a:ext>
              <a:ext uri="{C183D7F6-B498-43B3-948B-1728B52AA6E4}">
                <adec:decorative xmlns:adec="http://schemas.microsoft.com/office/drawing/2017/decorative" val="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1000"/>
                    </a14:imgEffect>
                  </a14:imgLayer>
                </a14:imgProps>
              </a:ext>
              <a:ext uri="{28A0092B-C50C-407E-A947-70E740481C1C}">
                <a14:useLocalDpi xmlns:a14="http://schemas.microsoft.com/office/drawing/2010/main"/>
              </a:ext>
            </a:extLst>
          </a:blip>
          <a:srcRect/>
          <a:stretch/>
        </p:blipFill>
        <p:spPr>
          <a:xfrm>
            <a:off x="3721633" y="4993200"/>
            <a:ext cx="1871150" cy="1864800"/>
          </a:xfrm>
          <a:prstGeom prst="rect">
            <a:avLst/>
          </a:prstGeom>
        </p:spPr>
      </p:pic>
      <p:sp>
        <p:nvSpPr>
          <p:cNvPr id="7" name="Content Placeholder 2">
            <a:extLst>
              <a:ext uri="{FF2B5EF4-FFF2-40B4-BE49-F238E27FC236}">
                <a16:creationId xmlns:a16="http://schemas.microsoft.com/office/drawing/2014/main" id="{4523B414-2C84-98E1-F776-014EA27B28DA}"/>
              </a:ext>
            </a:extLst>
          </p:cNvPr>
          <p:cNvSpPr txBox="1">
            <a:spLocks/>
          </p:cNvSpPr>
          <p:nvPr/>
        </p:nvSpPr>
        <p:spPr>
          <a:xfrm>
            <a:off x="6096000" y="1864800"/>
            <a:ext cx="5311006" cy="2063085"/>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3) Scale Up forums</a:t>
            </a:r>
          </a:p>
          <a:p>
            <a:r>
              <a:rPr lang="en-GB" sz="1400" dirty="0"/>
              <a:t>For three months following the residential, Scale Up Forums will bring together the attendees to maintain momentum. Each of the three virtual sessions will be three hours and will cover:</a:t>
            </a:r>
          </a:p>
          <a:p>
            <a:pPr marL="285750" indent="-285750">
              <a:buFont typeface="Wingdings" panose="05000000000000000000" pitchFamily="2" charset="2"/>
              <a:buChar char="§"/>
            </a:pPr>
            <a:r>
              <a:rPr lang="en-GB" sz="1400" dirty="0"/>
              <a:t>Accountability</a:t>
            </a:r>
          </a:p>
          <a:p>
            <a:pPr marL="285750" indent="-285750">
              <a:buFont typeface="Wingdings" panose="05000000000000000000" pitchFamily="2" charset="2"/>
              <a:buChar char="§"/>
            </a:pPr>
            <a:r>
              <a:rPr lang="en-GB" sz="1400" dirty="0"/>
              <a:t>Masterminding – addressing key challenges of members</a:t>
            </a:r>
          </a:p>
          <a:p>
            <a:pPr marL="285750" indent="-285750">
              <a:buFont typeface="Wingdings" panose="05000000000000000000" pitchFamily="2" charset="2"/>
              <a:buChar char="§"/>
            </a:pPr>
            <a:r>
              <a:rPr lang="en-GB" sz="1400" dirty="0"/>
              <a:t>Learning – additional insights to accelerate success</a:t>
            </a:r>
          </a:p>
        </p:txBody>
      </p:sp>
      <p:sp>
        <p:nvSpPr>
          <p:cNvPr id="13" name="Content Placeholder 2">
            <a:extLst>
              <a:ext uri="{FF2B5EF4-FFF2-40B4-BE49-F238E27FC236}">
                <a16:creationId xmlns:a16="http://schemas.microsoft.com/office/drawing/2014/main" id="{FB7306D2-2529-D009-F9C1-FACA75C6BDD8}"/>
              </a:ext>
            </a:extLst>
          </p:cNvPr>
          <p:cNvSpPr txBox="1">
            <a:spLocks/>
          </p:cNvSpPr>
          <p:nvPr/>
        </p:nvSpPr>
        <p:spPr>
          <a:xfrm>
            <a:off x="428846" y="3797644"/>
            <a:ext cx="3038061" cy="2391112"/>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Additional benefits of joining the programme</a:t>
            </a:r>
          </a:p>
          <a:p>
            <a:pPr marL="285750" indent="-285750">
              <a:buFont typeface="Wingdings" panose="05000000000000000000" pitchFamily="2" charset="2"/>
              <a:buChar char="§"/>
            </a:pPr>
            <a:r>
              <a:rPr lang="en-GB" sz="1400" dirty="0"/>
              <a:t>Invited to monthly webinars</a:t>
            </a:r>
          </a:p>
          <a:p>
            <a:pPr marL="285750" indent="-285750">
              <a:buFont typeface="Wingdings" panose="05000000000000000000" pitchFamily="2" charset="2"/>
              <a:buChar char="§"/>
            </a:pPr>
            <a:r>
              <a:rPr lang="en-GB" sz="1400" dirty="0"/>
              <a:t>Receive a monthly newsletter</a:t>
            </a:r>
          </a:p>
          <a:p>
            <a:pPr marL="285750" indent="-285750">
              <a:buFont typeface="Wingdings" panose="05000000000000000000" pitchFamily="2" charset="2"/>
              <a:buChar char="§"/>
            </a:pPr>
            <a:r>
              <a:rPr lang="en-GB" sz="1400" dirty="0"/>
              <a:t>Scale Up assessment</a:t>
            </a:r>
          </a:p>
          <a:p>
            <a:pPr marL="285750" indent="-285750">
              <a:buFont typeface="Wingdings" panose="05000000000000000000" pitchFamily="2" charset="2"/>
              <a:buChar char="§"/>
            </a:pPr>
            <a:r>
              <a:rPr lang="en-GB" sz="1400" dirty="0"/>
              <a:t>Access to online resources</a:t>
            </a:r>
          </a:p>
          <a:p>
            <a:pPr marL="285750" indent="-285750">
              <a:buFont typeface="Wingdings" panose="05000000000000000000" pitchFamily="2" charset="2"/>
              <a:buChar char="§"/>
            </a:pPr>
            <a:r>
              <a:rPr lang="en-GB" sz="1400" dirty="0"/>
              <a:t>Access to the Scale Up book club</a:t>
            </a:r>
          </a:p>
          <a:p>
            <a:pPr marL="285750" indent="-285750">
              <a:buFont typeface="Wingdings" panose="05000000000000000000" pitchFamily="2" charset="2"/>
              <a:buChar char="§"/>
            </a:pPr>
            <a:r>
              <a:rPr lang="en-GB" sz="1400" dirty="0"/>
              <a:t>Free books</a:t>
            </a:r>
          </a:p>
        </p:txBody>
      </p:sp>
    </p:spTree>
    <p:extLst>
      <p:ext uri="{BB962C8B-B14F-4D97-AF65-F5344CB8AC3E}">
        <p14:creationId xmlns:p14="http://schemas.microsoft.com/office/powerpoint/2010/main" val="2099614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8525D-6430-E4D1-9A79-CEF602F0E155}"/>
              </a:ext>
            </a:extLst>
          </p:cNvPr>
          <p:cNvSpPr>
            <a:spLocks noGrp="1"/>
          </p:cNvSpPr>
          <p:nvPr>
            <p:ph type="title"/>
          </p:nvPr>
        </p:nvSpPr>
        <p:spPr>
          <a:xfrm>
            <a:off x="162339" y="0"/>
            <a:ext cx="5534268" cy="681038"/>
          </a:xfrm>
        </p:spPr>
        <p:txBody>
          <a:bodyPr/>
          <a:lstStyle/>
          <a:p>
            <a:r>
              <a:rPr lang="en-US" dirty="0"/>
              <a:t>About Nottingham University Business School</a:t>
            </a:r>
          </a:p>
        </p:txBody>
      </p:sp>
      <p:sp>
        <p:nvSpPr>
          <p:cNvPr id="32" name="Content Placeholder 10">
            <a:extLst>
              <a:ext uri="{FF2B5EF4-FFF2-40B4-BE49-F238E27FC236}">
                <a16:creationId xmlns:a16="http://schemas.microsoft.com/office/drawing/2014/main" id="{CC2DDCE2-250D-EB29-0AB1-5D5B23C47952}"/>
              </a:ext>
            </a:extLst>
          </p:cNvPr>
          <p:cNvSpPr txBox="1">
            <a:spLocks/>
          </p:cNvSpPr>
          <p:nvPr/>
        </p:nvSpPr>
        <p:spPr>
          <a:xfrm>
            <a:off x="1558497" y="1435067"/>
            <a:ext cx="2637599" cy="825180"/>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800"/>
              </a:lnSpc>
            </a:pPr>
            <a:r>
              <a:rPr lang="en-GB" sz="1700" dirty="0">
                <a:solidFill>
                  <a:schemeClr val="tx2"/>
                </a:solidFill>
              </a:rPr>
              <a:t>Among an e</a:t>
            </a:r>
            <a:r>
              <a:rPr lang="en-GB" sz="1700" b="1" dirty="0">
                <a:solidFill>
                  <a:schemeClr val="tx2"/>
                </a:solidFill>
              </a:rPr>
              <a:t>lite group of business schools</a:t>
            </a:r>
            <a:endParaRPr lang="en-GB" sz="1700" dirty="0">
              <a:solidFill>
                <a:schemeClr val="tx2"/>
              </a:solidFill>
            </a:endParaRPr>
          </a:p>
        </p:txBody>
      </p:sp>
      <p:sp>
        <p:nvSpPr>
          <p:cNvPr id="13" name="Content Placeholder 12">
            <a:extLst>
              <a:ext uri="{FF2B5EF4-FFF2-40B4-BE49-F238E27FC236}">
                <a16:creationId xmlns:a16="http://schemas.microsoft.com/office/drawing/2014/main" id="{BFAF9495-AF83-3381-06A7-26337799F608}"/>
              </a:ext>
            </a:extLst>
          </p:cNvPr>
          <p:cNvSpPr>
            <a:spLocks noGrp="1"/>
          </p:cNvSpPr>
          <p:nvPr>
            <p:ph sz="half" idx="13"/>
          </p:nvPr>
        </p:nvSpPr>
        <p:spPr>
          <a:xfrm>
            <a:off x="628033" y="2145964"/>
            <a:ext cx="3588702" cy="1498916"/>
          </a:xfrm>
        </p:spPr>
        <p:txBody>
          <a:bodyPr lIns="180000" tIns="180000" rIns="180000" bIns="180000"/>
          <a:lstStyle/>
          <a:p>
            <a:pPr>
              <a:lnSpc>
                <a:spcPts val="1400"/>
              </a:lnSpc>
            </a:pPr>
            <a:r>
              <a:rPr lang="en-GB" sz="1200" b="1" dirty="0">
                <a:solidFill>
                  <a:schemeClr val="tx2"/>
                </a:solidFill>
              </a:rPr>
              <a:t>Nottingham University Business School </a:t>
            </a:r>
            <a:r>
              <a:rPr lang="en-GB" sz="1200" dirty="0">
                <a:solidFill>
                  <a:schemeClr val="tx2"/>
                </a:solidFill>
              </a:rPr>
              <a:t>is among an elite group of business schools worldwide that hold ‘triple crown’ accreditation from the three most influential accrediting organisations: AACSB, AMBA, and EQUIS. Employers recognise the accolade as a mark of high standards, quality, and reputation.</a:t>
            </a:r>
          </a:p>
          <a:p>
            <a:pPr>
              <a:lnSpc>
                <a:spcPts val="1400"/>
              </a:lnSpc>
            </a:pPr>
            <a:endParaRPr lang="en-US" sz="1200" dirty="0">
              <a:solidFill>
                <a:schemeClr val="tx2"/>
              </a:solidFill>
            </a:endParaRPr>
          </a:p>
        </p:txBody>
      </p:sp>
      <p:sp>
        <p:nvSpPr>
          <p:cNvPr id="40" name="Content Placeholder 10">
            <a:extLst>
              <a:ext uri="{FF2B5EF4-FFF2-40B4-BE49-F238E27FC236}">
                <a16:creationId xmlns:a16="http://schemas.microsoft.com/office/drawing/2014/main" id="{B9B7234C-D67B-EB8C-4B75-9140BA2E0144}"/>
              </a:ext>
            </a:extLst>
          </p:cNvPr>
          <p:cNvSpPr txBox="1">
            <a:spLocks/>
          </p:cNvSpPr>
          <p:nvPr/>
        </p:nvSpPr>
        <p:spPr>
          <a:xfrm>
            <a:off x="5371973" y="1410209"/>
            <a:ext cx="2637599" cy="619996"/>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dirty="0">
                <a:solidFill>
                  <a:schemeClr val="bg1"/>
                </a:solidFill>
              </a:rPr>
              <a:t>Ingenuity Lab</a:t>
            </a:r>
          </a:p>
        </p:txBody>
      </p:sp>
      <p:sp>
        <p:nvSpPr>
          <p:cNvPr id="29" name="Content Placeholder 10">
            <a:extLst>
              <a:ext uri="{FF2B5EF4-FFF2-40B4-BE49-F238E27FC236}">
                <a16:creationId xmlns:a16="http://schemas.microsoft.com/office/drawing/2014/main" id="{DE46DEBE-A3F7-64B0-B3D3-94A147E3040D}"/>
              </a:ext>
            </a:extLst>
          </p:cNvPr>
          <p:cNvSpPr txBox="1">
            <a:spLocks/>
          </p:cNvSpPr>
          <p:nvPr/>
        </p:nvSpPr>
        <p:spPr>
          <a:xfrm>
            <a:off x="4259263" y="2293143"/>
            <a:ext cx="3636962" cy="1440734"/>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400"/>
              </a:lnSpc>
            </a:pPr>
            <a:r>
              <a:rPr lang="en-GB" sz="1200" dirty="0">
                <a:solidFill>
                  <a:schemeClr val="bg1"/>
                </a:solidFill>
              </a:rPr>
              <a:t>The Ingenuity Lab is a bespoke incubator and accelerator which is situated on the Jubilee Campus. It is home to over 300 start-ups and 70 Entrepreneurs-in-residence and hosts regular networking and KX events related to entrepreneurship.</a:t>
            </a:r>
            <a:endParaRPr lang="en-GB" sz="1100" dirty="0">
              <a:solidFill>
                <a:schemeClr val="bg1"/>
              </a:solidFill>
            </a:endParaRPr>
          </a:p>
        </p:txBody>
      </p:sp>
      <p:sp>
        <p:nvSpPr>
          <p:cNvPr id="37" name="Content Placeholder 10">
            <a:extLst>
              <a:ext uri="{FF2B5EF4-FFF2-40B4-BE49-F238E27FC236}">
                <a16:creationId xmlns:a16="http://schemas.microsoft.com/office/drawing/2014/main" id="{6D001443-A35F-C6CA-09BC-EA1EFBF7D338}"/>
              </a:ext>
            </a:extLst>
          </p:cNvPr>
          <p:cNvSpPr txBox="1">
            <a:spLocks/>
          </p:cNvSpPr>
          <p:nvPr/>
        </p:nvSpPr>
        <p:spPr>
          <a:xfrm>
            <a:off x="1501588" y="3955210"/>
            <a:ext cx="2637599" cy="825180"/>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800"/>
              </a:lnSpc>
            </a:pPr>
            <a:r>
              <a:rPr lang="en-GB" sz="1700" dirty="0">
                <a:solidFill>
                  <a:schemeClr val="bg1"/>
                </a:solidFill>
              </a:rPr>
              <a:t>Small Business Charter Award</a:t>
            </a:r>
          </a:p>
        </p:txBody>
      </p:sp>
      <p:sp>
        <p:nvSpPr>
          <p:cNvPr id="19" name="Content Placeholder 18">
            <a:extLst>
              <a:ext uri="{FF2B5EF4-FFF2-40B4-BE49-F238E27FC236}">
                <a16:creationId xmlns:a16="http://schemas.microsoft.com/office/drawing/2014/main" id="{EE960560-570E-1D6F-6CE4-FC5A0E4F3BE4}"/>
              </a:ext>
            </a:extLst>
          </p:cNvPr>
          <p:cNvSpPr>
            <a:spLocks noGrp="1"/>
          </p:cNvSpPr>
          <p:nvPr>
            <p:ph sz="half" idx="14"/>
          </p:nvPr>
        </p:nvSpPr>
        <p:spPr>
          <a:xfrm>
            <a:off x="648751" y="4678375"/>
            <a:ext cx="3636962" cy="1485886"/>
          </a:xfrm>
        </p:spPr>
        <p:txBody>
          <a:bodyPr lIns="180000" tIns="180000" rIns="180000" bIns="180000"/>
          <a:lstStyle/>
          <a:p>
            <a:r>
              <a:rPr lang="en-GB" sz="1200" dirty="0">
                <a:solidFill>
                  <a:schemeClr val="bg1"/>
                </a:solidFill>
              </a:rPr>
              <a:t>The School also holds a Small Business Charter (SBC) Award in recognition of its role in engaging with the needs of the regional business community and its leadership in providing enterprise skills development.</a:t>
            </a:r>
          </a:p>
        </p:txBody>
      </p:sp>
      <p:sp>
        <p:nvSpPr>
          <p:cNvPr id="35" name="Content Placeholder 10">
            <a:extLst>
              <a:ext uri="{FF2B5EF4-FFF2-40B4-BE49-F238E27FC236}">
                <a16:creationId xmlns:a16="http://schemas.microsoft.com/office/drawing/2014/main" id="{11047DAF-531C-400C-CCAC-DB3CCAE1F9A1}"/>
              </a:ext>
            </a:extLst>
          </p:cNvPr>
          <p:cNvSpPr txBox="1">
            <a:spLocks/>
          </p:cNvSpPr>
          <p:nvPr/>
        </p:nvSpPr>
        <p:spPr>
          <a:xfrm>
            <a:off x="5235953" y="3864918"/>
            <a:ext cx="2637599" cy="825180"/>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800"/>
              </a:lnSpc>
            </a:pPr>
            <a:r>
              <a:rPr lang="en-GB" sz="1700" dirty="0">
                <a:solidFill>
                  <a:schemeClr val="tx2"/>
                </a:solidFill>
              </a:rPr>
              <a:t>World top 100* university</a:t>
            </a:r>
          </a:p>
        </p:txBody>
      </p:sp>
      <p:sp>
        <p:nvSpPr>
          <p:cNvPr id="9" name="Content Placeholder 8">
            <a:extLst>
              <a:ext uri="{FF2B5EF4-FFF2-40B4-BE49-F238E27FC236}">
                <a16:creationId xmlns:a16="http://schemas.microsoft.com/office/drawing/2014/main" id="{11F8C69D-215A-05C2-6B26-F5A1381195A7}"/>
              </a:ext>
            </a:extLst>
          </p:cNvPr>
          <p:cNvSpPr>
            <a:spLocks noGrp="1"/>
          </p:cNvSpPr>
          <p:nvPr>
            <p:ph sz="half" idx="1"/>
          </p:nvPr>
        </p:nvSpPr>
        <p:spPr>
          <a:xfrm>
            <a:off x="4269407" y="4681858"/>
            <a:ext cx="3783408" cy="1440734"/>
          </a:xfrm>
        </p:spPr>
        <p:txBody>
          <a:bodyPr lIns="180000" tIns="180000" rIns="180000" bIns="180000"/>
          <a:lstStyle/>
          <a:p>
            <a:pPr>
              <a:lnSpc>
                <a:spcPts val="1400"/>
              </a:lnSpc>
            </a:pPr>
            <a:r>
              <a:rPr lang="en-GB" b="1" dirty="0">
                <a:solidFill>
                  <a:schemeClr val="bg1"/>
                </a:solidFill>
              </a:rPr>
              <a:t>The University of Nottingham </a:t>
            </a:r>
            <a:r>
              <a:rPr lang="en-GB" dirty="0">
                <a:solidFill>
                  <a:schemeClr val="bg1"/>
                </a:solidFill>
              </a:rPr>
              <a:t>is ranked in the global top 100 in the 2024 QS World University Rankings. It has award-winning campuses in the UK, China and Malaysia and hosts a global academic community in all three countries.</a:t>
            </a:r>
          </a:p>
        </p:txBody>
      </p:sp>
      <p:sp>
        <p:nvSpPr>
          <p:cNvPr id="7" name="Content Placeholder 6">
            <a:extLst>
              <a:ext uri="{FF2B5EF4-FFF2-40B4-BE49-F238E27FC236}">
                <a16:creationId xmlns:a16="http://schemas.microsoft.com/office/drawing/2014/main" id="{68B1535E-E577-59EE-E3B2-51CC0D0F9A70}"/>
              </a:ext>
            </a:extLst>
          </p:cNvPr>
          <p:cNvSpPr>
            <a:spLocks noGrp="1"/>
          </p:cNvSpPr>
          <p:nvPr>
            <p:ph sz="half" idx="15"/>
          </p:nvPr>
        </p:nvSpPr>
        <p:spPr>
          <a:xfrm>
            <a:off x="8122919" y="1869605"/>
            <a:ext cx="3380325" cy="1440735"/>
          </a:xfrm>
        </p:spPr>
        <p:txBody>
          <a:bodyPr numCol="1"/>
          <a:lstStyle/>
          <a:p>
            <a:pPr lvl="1"/>
            <a:r>
              <a:rPr lang="en-GB" b="1" dirty="0"/>
              <a:t>Location</a:t>
            </a:r>
            <a:endParaRPr lang="en-GB" dirty="0"/>
          </a:p>
          <a:p>
            <a:r>
              <a:rPr lang="en-GB" dirty="0"/>
              <a:t>The programme will be partially hosted at the Jubilee Conference Centre, located on our award-winning Jubilee Campus, and at the new Executive Education suite at our Castle Meadow Campus in Nottingham City Centre.</a:t>
            </a:r>
          </a:p>
        </p:txBody>
      </p:sp>
      <p:pic>
        <p:nvPicPr>
          <p:cNvPr id="28" name="Graphic 27">
            <a:extLst>
              <a:ext uri="{FF2B5EF4-FFF2-40B4-BE49-F238E27FC236}">
                <a16:creationId xmlns:a16="http://schemas.microsoft.com/office/drawing/2014/main" id="{A8518A92-7DB1-DA5C-5ECE-64A90FC693C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6225" y="1166494"/>
            <a:ext cx="729615" cy="729615"/>
          </a:xfrm>
          <a:prstGeom prst="rect">
            <a:avLst/>
          </a:prstGeom>
        </p:spPr>
      </p:pic>
      <p:sp>
        <p:nvSpPr>
          <p:cNvPr id="34" name="Rectangle 33">
            <a:extLst>
              <a:ext uri="{FF2B5EF4-FFF2-40B4-BE49-F238E27FC236}">
                <a16:creationId xmlns:a16="http://schemas.microsoft.com/office/drawing/2014/main" id="{9F587BD8-D503-D52F-3FF8-A68914B971DC}"/>
              </a:ext>
              <a:ext uri="{C183D7F6-B498-43B3-948B-1728B52AA6E4}">
                <adec:decorative xmlns:adec="http://schemas.microsoft.com/office/drawing/2017/decorative" val="1"/>
              </a:ext>
            </a:extLst>
          </p:cNvPr>
          <p:cNvSpPr/>
          <p:nvPr/>
        </p:nvSpPr>
        <p:spPr>
          <a:xfrm>
            <a:off x="5026815" y="6273405"/>
            <a:ext cx="2101857" cy="246221"/>
          </a:xfrm>
          <a:prstGeom prst="rect">
            <a:avLst/>
          </a:prstGeom>
        </p:spPr>
        <p:txBody>
          <a:bodyPr wrap="none">
            <a:spAutoFit/>
          </a:bodyPr>
          <a:lstStyle/>
          <a:p>
            <a:r>
              <a:rPr lang="en-GB" sz="1000" dirty="0">
                <a:latin typeface="Arial" panose="020B0604020202020204" pitchFamily="34" charset="0"/>
                <a:cs typeface="Arial" panose="020B0604020202020204" pitchFamily="34" charset="0"/>
              </a:rPr>
              <a:t>* </a:t>
            </a:r>
            <a:r>
              <a:rPr lang="en-GB" sz="1000" b="0" i="0" dirty="0">
                <a:solidFill>
                  <a:srgbClr val="434341"/>
                </a:solidFill>
                <a:effectLst/>
                <a:latin typeface="Circular"/>
              </a:rPr>
              <a:t>QS World University Rankings 2024</a:t>
            </a:r>
            <a:endParaRPr lang="en-GB" sz="1000" dirty="0">
              <a:latin typeface="Arial" panose="020B0604020202020204" pitchFamily="34" charset="0"/>
              <a:cs typeface="Arial" panose="020B0604020202020204" pitchFamily="34" charset="0"/>
            </a:endParaRPr>
          </a:p>
        </p:txBody>
      </p:sp>
      <p:pic>
        <p:nvPicPr>
          <p:cNvPr id="25" name="Picture 24" descr="Photograph of the Jubilee campus lake with buildings in the background. It is a sunny day and the sky and buildings are reflected in the lake.">
            <a:extLst>
              <a:ext uri="{FF2B5EF4-FFF2-40B4-BE49-F238E27FC236}">
                <a16:creationId xmlns:a16="http://schemas.microsoft.com/office/drawing/2014/main" id="{F6413142-4135-0D36-3A36-0DAC4D51613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970"/>
                    </a14:imgEffect>
                    <a14:imgEffect>
                      <a14:saturation sat="184000"/>
                    </a14:imgEffect>
                  </a14:imgLayer>
                </a14:imgProps>
              </a:ext>
              <a:ext uri="{28A0092B-C50C-407E-A947-70E740481C1C}">
                <a14:useLocalDpi xmlns:a14="http://schemas.microsoft.com/office/drawing/2010/main"/>
              </a:ext>
            </a:extLst>
          </a:blip>
          <a:srcRect l="3079" t="5136" r="8215"/>
          <a:stretch/>
        </p:blipFill>
        <p:spPr>
          <a:xfrm>
            <a:off x="8118957" y="3715696"/>
            <a:ext cx="3445194" cy="2447923"/>
          </a:xfrm>
          <a:prstGeom prst="rect">
            <a:avLst/>
          </a:prstGeom>
        </p:spPr>
      </p:pic>
      <p:pic>
        <p:nvPicPr>
          <p:cNvPr id="27" name="Picture 26">
            <a:extLst>
              <a:ext uri="{FF2B5EF4-FFF2-40B4-BE49-F238E27FC236}">
                <a16:creationId xmlns:a16="http://schemas.microsoft.com/office/drawing/2014/main" id="{FF62891B-F101-94B2-EEF3-CA796FEE72A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375" y="3820349"/>
            <a:ext cx="1048419" cy="1044728"/>
          </a:xfrm>
          <a:prstGeom prst="rect">
            <a:avLst/>
          </a:prstGeom>
        </p:spPr>
      </p:pic>
      <p:pic>
        <p:nvPicPr>
          <p:cNvPr id="38" name="Graphic 21">
            <a:extLst>
              <a:ext uri="{FF2B5EF4-FFF2-40B4-BE49-F238E27FC236}">
                <a16:creationId xmlns:a16="http://schemas.microsoft.com/office/drawing/2014/main" id="{118B04BB-D1B2-3D00-0FBD-C0D5EFC9CD7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18604" y="3742184"/>
            <a:ext cx="976864" cy="976864"/>
          </a:xfrm>
          <a:prstGeom prst="rect">
            <a:avLst/>
          </a:prstGeom>
        </p:spPr>
      </p:pic>
      <p:pic>
        <p:nvPicPr>
          <p:cNvPr id="39" name="Graphic 21">
            <a:extLst>
              <a:ext uri="{FF2B5EF4-FFF2-40B4-BE49-F238E27FC236}">
                <a16:creationId xmlns:a16="http://schemas.microsoft.com/office/drawing/2014/main" id="{B1CFAE94-FBE3-9B61-3FDE-0DF0D63F1B8A}"/>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02389" y="1286558"/>
            <a:ext cx="1079258" cy="1079258"/>
          </a:xfrm>
          <a:prstGeom prst="rect">
            <a:avLst/>
          </a:prstGeom>
        </p:spPr>
      </p:pic>
      <p:pic>
        <p:nvPicPr>
          <p:cNvPr id="36" name="Graphic 21">
            <a:extLst>
              <a:ext uri="{FF2B5EF4-FFF2-40B4-BE49-F238E27FC236}">
                <a16:creationId xmlns:a16="http://schemas.microsoft.com/office/drawing/2014/main" id="{58322F0E-9B53-5822-4A1A-60DF63E44C7D}"/>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39527" y="1345174"/>
            <a:ext cx="1013442" cy="1013442"/>
          </a:xfrm>
          <a:prstGeom prst="rect">
            <a:avLst/>
          </a:prstGeom>
        </p:spPr>
      </p:pic>
      <p:grpSp>
        <p:nvGrpSpPr>
          <p:cNvPr id="8" name="Group 7">
            <a:extLst>
              <a:ext uri="{FF2B5EF4-FFF2-40B4-BE49-F238E27FC236}">
                <a16:creationId xmlns:a16="http://schemas.microsoft.com/office/drawing/2014/main" id="{5D8C98FE-B183-B1B9-DA10-0EB89243DAC1}"/>
              </a:ext>
              <a:ext uri="{C183D7F6-B498-43B3-948B-1728B52AA6E4}">
                <adec:decorative xmlns:adec="http://schemas.microsoft.com/office/drawing/2017/decorative" val="1"/>
              </a:ext>
            </a:extLst>
          </p:cNvPr>
          <p:cNvGrpSpPr/>
          <p:nvPr/>
        </p:nvGrpSpPr>
        <p:grpSpPr>
          <a:xfrm>
            <a:off x="10125731" y="4339"/>
            <a:ext cx="2066269" cy="1378799"/>
            <a:chOff x="6460607" y="5416655"/>
            <a:chExt cx="2160000" cy="1441344"/>
          </a:xfrm>
        </p:grpSpPr>
        <p:sp>
          <p:nvSpPr>
            <p:cNvPr id="10" name="Rectangle 9">
              <a:extLst>
                <a:ext uri="{FF2B5EF4-FFF2-40B4-BE49-F238E27FC236}">
                  <a16:creationId xmlns:a16="http://schemas.microsoft.com/office/drawing/2014/main" id="{108F555A-8D0B-2543-E846-05B05B1A2DC4}"/>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5083720-2838-EB3D-49F1-813B4CEEEC2D}"/>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D6EB72-5BF3-80E5-6137-1C8E02216BE8}"/>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61510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B8EB3A-1C3D-86E3-7456-56DDCEEAD4DF}"/>
              </a:ext>
            </a:extLst>
          </p:cNvPr>
          <p:cNvSpPr>
            <a:spLocks noGrp="1"/>
          </p:cNvSpPr>
          <p:nvPr>
            <p:ph type="title"/>
          </p:nvPr>
        </p:nvSpPr>
        <p:spPr/>
        <p:txBody>
          <a:bodyPr/>
          <a:lstStyle/>
          <a:p>
            <a:r>
              <a:rPr lang="en-US" dirty="0"/>
              <a:t>How to apply</a:t>
            </a:r>
          </a:p>
        </p:txBody>
      </p:sp>
      <p:sp>
        <p:nvSpPr>
          <p:cNvPr id="17" name="Rectangle 16">
            <a:extLst>
              <a:ext uri="{FF2B5EF4-FFF2-40B4-BE49-F238E27FC236}">
                <a16:creationId xmlns:a16="http://schemas.microsoft.com/office/drawing/2014/main" id="{F94250D4-22EF-F7F9-8E28-7587D0B9A9EB}"/>
              </a:ext>
              <a:ext uri="{C183D7F6-B498-43B3-948B-1728B52AA6E4}">
                <adec:decorative xmlns:adec="http://schemas.microsoft.com/office/drawing/2017/decorative" val="1"/>
              </a:ext>
            </a:extLst>
          </p:cNvPr>
          <p:cNvSpPr/>
          <p:nvPr/>
        </p:nvSpPr>
        <p:spPr>
          <a:xfrm>
            <a:off x="633012" y="5392234"/>
            <a:ext cx="7079753" cy="7826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B91FC3-A654-F03E-0458-3BEA6E6C1300}"/>
              </a:ext>
              <a:ext uri="{C183D7F6-B498-43B3-948B-1728B52AA6E4}">
                <adec:decorative xmlns:adec="http://schemas.microsoft.com/office/drawing/2017/decorative" val="1"/>
              </a:ext>
            </a:extLst>
          </p:cNvPr>
          <p:cNvSpPr/>
          <p:nvPr/>
        </p:nvSpPr>
        <p:spPr>
          <a:xfrm>
            <a:off x="637139" y="2568540"/>
            <a:ext cx="3457779" cy="2684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6F8E905-3B7C-51EF-7589-68624EDC487F}"/>
              </a:ext>
            </a:extLst>
          </p:cNvPr>
          <p:cNvSpPr>
            <a:spLocks noGrp="1"/>
          </p:cNvSpPr>
          <p:nvPr>
            <p:ph sz="half" idx="1"/>
          </p:nvPr>
        </p:nvSpPr>
        <p:spPr>
          <a:xfrm>
            <a:off x="633012" y="1275025"/>
            <a:ext cx="3457779" cy="1414021"/>
          </a:xfrm>
        </p:spPr>
        <p:txBody>
          <a:bodyPr/>
          <a:lstStyle/>
          <a:p>
            <a:pPr lvl="1"/>
            <a:r>
              <a:rPr lang="en-GB" b="1" dirty="0"/>
              <a:t>Apply now</a:t>
            </a:r>
          </a:p>
          <a:p>
            <a:pPr lvl="1">
              <a:lnSpc>
                <a:spcPts val="1600"/>
              </a:lnSpc>
              <a:spcBef>
                <a:spcPts val="600"/>
              </a:spcBef>
            </a:pPr>
            <a:r>
              <a:rPr lang="en-GB" sz="1300" b="0" dirty="0">
                <a:solidFill>
                  <a:schemeClr val="tx1"/>
                </a:solidFill>
              </a:rPr>
              <a:t>To find out more information about the programme, and to book your place on our next cohort, please visit our website (below) and follow the link to ‘Book your place’.</a:t>
            </a:r>
          </a:p>
        </p:txBody>
      </p:sp>
      <p:sp>
        <p:nvSpPr>
          <p:cNvPr id="5" name="Content Placeholder 4">
            <a:extLst>
              <a:ext uri="{FF2B5EF4-FFF2-40B4-BE49-F238E27FC236}">
                <a16:creationId xmlns:a16="http://schemas.microsoft.com/office/drawing/2014/main" id="{F55B6910-E132-5385-D8E2-5D5E071D43D7}"/>
              </a:ext>
            </a:extLst>
          </p:cNvPr>
          <p:cNvSpPr>
            <a:spLocks noGrp="1"/>
          </p:cNvSpPr>
          <p:nvPr>
            <p:ph sz="half" idx="15"/>
          </p:nvPr>
        </p:nvSpPr>
        <p:spPr>
          <a:xfrm>
            <a:off x="4281491" y="1268412"/>
            <a:ext cx="2929838" cy="2015830"/>
          </a:xfrm>
        </p:spPr>
        <p:txBody>
          <a:bodyPr/>
          <a:lstStyle/>
          <a:p>
            <a:pPr lvl="1"/>
            <a:r>
              <a:rPr lang="en-GB" dirty="0"/>
              <a:t>Accessibility</a:t>
            </a:r>
          </a:p>
          <a:p>
            <a:r>
              <a:rPr lang="en-GB" dirty="0"/>
              <a:t>We believe that all delegates should be able to participate in Executive Education programmes and we aim to make them accessible. We commit to ensuring this as far as possible and we will work with you to accommodate any adjustments that you require. </a:t>
            </a:r>
          </a:p>
          <a:p>
            <a:endParaRPr lang="en-US" dirty="0"/>
          </a:p>
        </p:txBody>
      </p:sp>
      <p:pic>
        <p:nvPicPr>
          <p:cNvPr id="9" name="Picture Placeholder 5">
            <a:extLst>
              <a:ext uri="{FF2B5EF4-FFF2-40B4-BE49-F238E27FC236}">
                <a16:creationId xmlns:a16="http://schemas.microsoft.com/office/drawing/2014/main" id="{0C0A8432-9DAD-05C8-71DF-20784129739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96224" y="1268412"/>
            <a:ext cx="4295776" cy="4906491"/>
          </a:xfrm>
          <a:prstGeom prst="rect">
            <a:avLst/>
          </a:prstGeom>
        </p:spPr>
      </p:pic>
      <p:sp>
        <p:nvSpPr>
          <p:cNvPr id="15" name="Content Placeholder 3">
            <a:extLst>
              <a:ext uri="{FF2B5EF4-FFF2-40B4-BE49-F238E27FC236}">
                <a16:creationId xmlns:a16="http://schemas.microsoft.com/office/drawing/2014/main" id="{A9CFCD9E-4B48-9392-7D67-D44522B72CE2}"/>
              </a:ext>
            </a:extLst>
          </p:cNvPr>
          <p:cNvSpPr txBox="1">
            <a:spLocks/>
          </p:cNvSpPr>
          <p:nvPr/>
        </p:nvSpPr>
        <p:spPr>
          <a:xfrm>
            <a:off x="776490" y="2655656"/>
            <a:ext cx="3179075" cy="2597606"/>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GB" dirty="0">
                <a:solidFill>
                  <a:schemeClr val="tx1"/>
                </a:solidFill>
              </a:rPr>
              <a:t>Fee</a:t>
            </a:r>
          </a:p>
          <a:p>
            <a:r>
              <a:rPr lang="en-GB" dirty="0">
                <a:solidFill>
                  <a:schemeClr val="tx1"/>
                </a:solidFill>
              </a:rPr>
              <a:t>The programme fee will be announced in early 2025.</a:t>
            </a:r>
          </a:p>
          <a:p>
            <a:r>
              <a:rPr lang="en-GB" dirty="0">
                <a:solidFill>
                  <a:schemeClr val="tx1"/>
                </a:solidFill>
              </a:rPr>
              <a:t>This will include study materials, meals refreshments, and accommodation for the residential.</a:t>
            </a:r>
          </a:p>
          <a:p>
            <a:pPr lvl="2"/>
            <a:endParaRPr lang="en-GB" dirty="0">
              <a:solidFill>
                <a:schemeClr val="tx1"/>
              </a:solidFill>
            </a:endParaRPr>
          </a:p>
          <a:p>
            <a:pPr lvl="2"/>
            <a:r>
              <a:rPr lang="en-GB" dirty="0">
                <a:solidFill>
                  <a:schemeClr val="tx1"/>
                </a:solidFill>
              </a:rPr>
              <a:t>Alumni discount </a:t>
            </a:r>
          </a:p>
          <a:p>
            <a:pPr>
              <a:lnSpc>
                <a:spcPts val="1500"/>
              </a:lnSpc>
            </a:pPr>
            <a:r>
              <a:rPr lang="en-GB" dirty="0">
                <a:solidFill>
                  <a:schemeClr val="tx1"/>
                </a:solidFill>
              </a:rPr>
              <a:t>All University of Nottingham alumni are entitled to a </a:t>
            </a:r>
            <a:r>
              <a:rPr lang="en-GB" b="1" dirty="0">
                <a:solidFill>
                  <a:schemeClr val="tx1"/>
                </a:solidFill>
              </a:rPr>
              <a:t>20%</a:t>
            </a:r>
            <a:r>
              <a:rPr lang="en-GB" dirty="0">
                <a:solidFill>
                  <a:schemeClr val="tx1"/>
                </a:solidFill>
              </a:rPr>
              <a:t> fee reduction. Please provide details on registration.</a:t>
            </a:r>
          </a:p>
        </p:txBody>
      </p:sp>
      <p:sp>
        <p:nvSpPr>
          <p:cNvPr id="11" name="Content Placeholder 3">
            <a:extLst>
              <a:ext uri="{FF2B5EF4-FFF2-40B4-BE49-F238E27FC236}">
                <a16:creationId xmlns:a16="http://schemas.microsoft.com/office/drawing/2014/main" id="{4F30038E-5A79-08F8-DFEC-172A7D29A6ED}"/>
              </a:ext>
            </a:extLst>
          </p:cNvPr>
          <p:cNvSpPr txBox="1">
            <a:spLocks/>
          </p:cNvSpPr>
          <p:nvPr/>
        </p:nvSpPr>
        <p:spPr>
          <a:xfrm>
            <a:off x="4244214" y="3238025"/>
            <a:ext cx="3468551" cy="2015830"/>
          </a:xfrm>
          <a:prstGeom prst="rect">
            <a:avLst/>
          </a:prstGeom>
          <a:ln w="25400">
            <a:solidFill>
              <a:schemeClr val="accent1"/>
            </a:solidFill>
          </a:ln>
        </p:spPr>
        <p:txBody>
          <a:bodyPr vert="horz" wrap="square" lIns="108000" tIns="180000" rIns="360000" bIns="18000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For an informal discussion about the programme, please contact our Senior Operations Manager, Nick Proverbs.</a:t>
            </a:r>
          </a:p>
          <a:p>
            <a:pPr lvl="0"/>
            <a:r>
              <a:rPr lang="en-GB" b="1" dirty="0">
                <a:solidFill>
                  <a:schemeClr val="tx1"/>
                </a:solidFill>
              </a:rPr>
              <a:t>Email: </a:t>
            </a:r>
            <a:r>
              <a:rPr lang="en-GB" dirty="0">
                <a:solidFill>
                  <a:schemeClr val="tx1"/>
                </a:solidFill>
              </a:rPr>
              <a:t>Nick.Proverbs@nottingham.ac.uk</a:t>
            </a:r>
          </a:p>
          <a:p>
            <a:pPr lvl="0"/>
            <a:r>
              <a:rPr lang="en-GB" b="1" dirty="0">
                <a:solidFill>
                  <a:schemeClr val="tx1"/>
                </a:solidFill>
              </a:rPr>
              <a:t>Phone: </a:t>
            </a:r>
            <a:r>
              <a:rPr lang="en-GB" b="0" i="0" dirty="0">
                <a:solidFill>
                  <a:schemeClr val="tx1"/>
                </a:solidFill>
                <a:effectLst/>
              </a:rPr>
              <a:t>07739039858</a:t>
            </a:r>
            <a:endParaRPr lang="en-GB" b="1" dirty="0">
              <a:solidFill>
                <a:schemeClr val="tx1"/>
              </a:solidFill>
            </a:endParaRPr>
          </a:p>
          <a:p>
            <a:pPr lvl="0"/>
            <a:endParaRPr lang="en-GB" dirty="0">
              <a:solidFill>
                <a:schemeClr val="tx1"/>
              </a:solidFill>
              <a:highlight>
                <a:srgbClr val="FFFF00"/>
              </a:highlight>
            </a:endParaRPr>
          </a:p>
        </p:txBody>
      </p:sp>
      <p:pic>
        <p:nvPicPr>
          <p:cNvPr id="7" name="Picture 6" descr="Nick Proverbs headshot. Nick wears a shirt and suit jacket and is smiling.">
            <a:extLst>
              <a:ext uri="{FF2B5EF4-FFF2-40B4-BE49-F238E27FC236}">
                <a16:creationId xmlns:a16="http://schemas.microsoft.com/office/drawing/2014/main" id="{72F9A6DF-E992-5C37-8E43-2E22832CBB9D}"/>
              </a:ext>
            </a:extLst>
          </p:cNvPr>
          <p:cNvPicPr>
            <a:picLocks noChangeAspect="1"/>
          </p:cNvPicPr>
          <p:nvPr/>
        </p:nvPicPr>
        <p:blipFill>
          <a:blip r:embed="rId3"/>
          <a:stretch>
            <a:fillRect/>
          </a:stretch>
        </p:blipFill>
        <p:spPr>
          <a:xfrm>
            <a:off x="6768662" y="4324450"/>
            <a:ext cx="847718" cy="847718"/>
          </a:xfrm>
          <a:prstGeom prst="rect">
            <a:avLst/>
          </a:prstGeom>
        </p:spPr>
      </p:pic>
      <p:sp>
        <p:nvSpPr>
          <p:cNvPr id="25" name="Content Placeholder 4">
            <a:extLst>
              <a:ext uri="{FF2B5EF4-FFF2-40B4-BE49-F238E27FC236}">
                <a16:creationId xmlns:a16="http://schemas.microsoft.com/office/drawing/2014/main" id="{E52506BE-98FF-39C3-F9CB-820C6DA0719D}"/>
              </a:ext>
            </a:extLst>
          </p:cNvPr>
          <p:cNvSpPr txBox="1">
            <a:spLocks/>
          </p:cNvSpPr>
          <p:nvPr/>
        </p:nvSpPr>
        <p:spPr>
          <a:xfrm>
            <a:off x="1201815" y="5670179"/>
            <a:ext cx="7079753" cy="495671"/>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solidFill>
                  <a:schemeClr val="bg2"/>
                </a:solidFill>
              </a:rPr>
              <a:t>Website: </a:t>
            </a:r>
            <a:r>
              <a:rPr lang="en-GB" sz="1400" dirty="0">
                <a:solidFill>
                  <a:schemeClr val="bg1"/>
                </a:solidFill>
              </a:rPr>
              <a:t>nott.ac/</a:t>
            </a:r>
            <a:r>
              <a:rPr lang="en-GB" sz="1400" dirty="0" err="1">
                <a:solidFill>
                  <a:schemeClr val="bg1"/>
                </a:solidFill>
              </a:rPr>
              <a:t>UltimateScaleUp</a:t>
            </a:r>
            <a:r>
              <a:rPr lang="en-GB" sz="1400" dirty="0">
                <a:solidFill>
                  <a:schemeClr val="bg1"/>
                </a:solidFill>
              </a:rPr>
              <a:t>           </a:t>
            </a:r>
            <a:r>
              <a:rPr lang="en-GB" sz="1400" dirty="0">
                <a:solidFill>
                  <a:schemeClr val="bg2"/>
                </a:solidFill>
              </a:rPr>
              <a:t>ExecutiveEducation@Nottingham.ac.uk</a:t>
            </a:r>
          </a:p>
          <a:p>
            <a:r>
              <a:rPr lang="en-GB" b="1" dirty="0">
                <a:solidFill>
                  <a:schemeClr val="bg2"/>
                </a:solidFill>
              </a:rPr>
              <a:t> </a:t>
            </a:r>
            <a:endParaRPr lang="en-GB" dirty="0">
              <a:solidFill>
                <a:schemeClr val="bg2"/>
              </a:solidFill>
            </a:endParaRPr>
          </a:p>
        </p:txBody>
      </p:sp>
      <p:pic>
        <p:nvPicPr>
          <p:cNvPr id="26" name="Picture 25">
            <a:extLst>
              <a:ext uri="{FF2B5EF4-FFF2-40B4-BE49-F238E27FC236}">
                <a16:creationId xmlns:a16="http://schemas.microsoft.com/office/drawing/2014/main" id="{A56BEB56-AFF4-3440-96E7-3053B1E944F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925" y="5629226"/>
            <a:ext cx="288788" cy="288788"/>
          </a:xfrm>
          <a:prstGeom prst="rect">
            <a:avLst/>
          </a:prstGeom>
        </p:spPr>
      </p:pic>
      <p:pic>
        <p:nvPicPr>
          <p:cNvPr id="27" name="Picture 26">
            <a:extLst>
              <a:ext uri="{FF2B5EF4-FFF2-40B4-BE49-F238E27FC236}">
                <a16:creationId xmlns:a16="http://schemas.microsoft.com/office/drawing/2014/main" id="{463BF4AA-2283-1524-752B-C79F6A4B660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1451" y="5629226"/>
            <a:ext cx="288788" cy="288788"/>
          </a:xfrm>
          <a:prstGeom prst="rect">
            <a:avLst/>
          </a:prstGeom>
        </p:spPr>
      </p:pic>
      <p:grpSp>
        <p:nvGrpSpPr>
          <p:cNvPr id="14" name="Group 13">
            <a:extLst>
              <a:ext uri="{FF2B5EF4-FFF2-40B4-BE49-F238E27FC236}">
                <a16:creationId xmlns:a16="http://schemas.microsoft.com/office/drawing/2014/main" id="{18D80E96-19F7-7A4C-A3CE-B64FCA805C2F}"/>
              </a:ext>
              <a:ext uri="{C183D7F6-B498-43B3-948B-1728B52AA6E4}">
                <adec:decorative xmlns:adec="http://schemas.microsoft.com/office/drawing/2017/decorative" val="1"/>
              </a:ext>
            </a:extLst>
          </p:cNvPr>
          <p:cNvGrpSpPr/>
          <p:nvPr/>
        </p:nvGrpSpPr>
        <p:grpSpPr>
          <a:xfrm>
            <a:off x="7211328" y="584983"/>
            <a:ext cx="2066269" cy="1378799"/>
            <a:chOff x="6460607" y="5416655"/>
            <a:chExt cx="2160000" cy="1441344"/>
          </a:xfrm>
        </p:grpSpPr>
        <p:sp>
          <p:nvSpPr>
            <p:cNvPr id="18" name="Rectangle 17">
              <a:extLst>
                <a:ext uri="{FF2B5EF4-FFF2-40B4-BE49-F238E27FC236}">
                  <a16:creationId xmlns:a16="http://schemas.microsoft.com/office/drawing/2014/main" id="{AB7DE9E9-3B1D-7354-A081-6AEB0D648EB6}"/>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43BD696-98AF-A748-3A8D-BE053868E41C}"/>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368055-CE26-42CB-0D3F-79AAF2D441C5}"/>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5275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C373-C027-E940-852E-F7A6FF32854B}"/>
              </a:ext>
            </a:extLst>
          </p:cNvPr>
          <p:cNvSpPr>
            <a:spLocks noGrp="1"/>
          </p:cNvSpPr>
          <p:nvPr>
            <p:ph type="title"/>
          </p:nvPr>
        </p:nvSpPr>
        <p:spPr/>
        <p:txBody>
          <a:bodyPr/>
          <a:lstStyle/>
          <a:p>
            <a:r>
              <a:rPr lang="en-US" dirty="0"/>
              <a:t>Programme overview</a:t>
            </a:r>
          </a:p>
        </p:txBody>
      </p:sp>
      <p:sp>
        <p:nvSpPr>
          <p:cNvPr id="3" name="Content Placeholder 2">
            <a:extLst>
              <a:ext uri="{FF2B5EF4-FFF2-40B4-BE49-F238E27FC236}">
                <a16:creationId xmlns:a16="http://schemas.microsoft.com/office/drawing/2014/main" id="{A02C164B-9601-E247-6B77-ABAF675B442D}"/>
              </a:ext>
            </a:extLst>
          </p:cNvPr>
          <p:cNvSpPr>
            <a:spLocks noGrp="1"/>
          </p:cNvSpPr>
          <p:nvPr>
            <p:ph sz="half" idx="1"/>
          </p:nvPr>
        </p:nvSpPr>
        <p:spPr>
          <a:xfrm>
            <a:off x="623888" y="1662574"/>
            <a:ext cx="6155283" cy="3977938"/>
          </a:xfrm>
        </p:spPr>
        <p:txBody>
          <a:bodyPr numCol="1"/>
          <a:lstStyle/>
          <a:p>
            <a:pPr marL="12700" lvl="5">
              <a:lnSpc>
                <a:spcPct val="100000"/>
              </a:lnSpc>
            </a:pPr>
            <a:r>
              <a:rPr lang="en-GB" sz="1600" dirty="0"/>
              <a:t>We provide the very best business education and coaching support to ambitious scale up companies.</a:t>
            </a:r>
          </a:p>
          <a:p>
            <a:pPr marL="12700" lvl="5">
              <a:lnSpc>
                <a:spcPct val="100000"/>
              </a:lnSpc>
            </a:pPr>
            <a:endParaRPr lang="en-GB" sz="1600" dirty="0"/>
          </a:p>
          <a:p>
            <a:pPr indent="-2273300"/>
            <a:r>
              <a:rPr lang="en-GB" dirty="0"/>
              <a:t>This programme puts together hands-on experience and the latest cutting-edge management tools, as well as peer-to-peer and individual one-to-one support, to equip high-potential companies with the skills, instruments, and entrepreneurial passion to grow.</a:t>
            </a:r>
          </a:p>
          <a:p>
            <a:pPr indent="-2273300"/>
            <a:endParaRPr lang="en-GB" dirty="0"/>
          </a:p>
          <a:p>
            <a:pPr indent="-2273300"/>
            <a:r>
              <a:rPr lang="en-GB" dirty="0"/>
              <a:t>Many courses or programmes about scaling complicate things. In most cases, the ultimate efficiency hack is the Pareto effect – 20% of efforts yield 80% of results. We are committed to identifying the 20% and doing it in the most efficient way.</a:t>
            </a:r>
          </a:p>
          <a:p>
            <a:pPr indent="-2273300"/>
            <a:endParaRPr lang="en-GB" dirty="0"/>
          </a:p>
          <a:p>
            <a:pPr indent="-2273300"/>
            <a:r>
              <a:rPr lang="en-GB" dirty="0"/>
              <a:t>We are not consultants or pure academics. We are entrepreneurs at heart. Between your Scaling Up Coaches and experts from Nottingham University Business School, we have started, managed and advised thousands of businesses internationally. We are passionate about what we do, and we treat your business as if it were ours.</a:t>
            </a:r>
          </a:p>
        </p:txBody>
      </p:sp>
      <p:pic>
        <p:nvPicPr>
          <p:cNvPr id="5" name="Picture 4" descr="Stuart Ross stands casually at the front of the classroom with two participants sitting at tables in front of him. They watch him as he talks.">
            <a:extLst>
              <a:ext uri="{FF2B5EF4-FFF2-40B4-BE49-F238E27FC236}">
                <a16:creationId xmlns:a16="http://schemas.microsoft.com/office/drawing/2014/main" id="{D98B53F9-38F4-2DB3-3F2F-83FD69AF2BDE}"/>
              </a:ext>
            </a:extLst>
          </p:cNvPr>
          <p:cNvPicPr>
            <a:picLocks noChangeAspect="1"/>
          </p:cNvPicPr>
          <p:nvPr/>
        </p:nvPicPr>
        <p:blipFill rotWithShape="1">
          <a:blip r:embed="rId3"/>
          <a:srcRect l="299"/>
          <a:stretch/>
        </p:blipFill>
        <p:spPr>
          <a:xfrm>
            <a:off x="7903244" y="0"/>
            <a:ext cx="4288756" cy="6169242"/>
          </a:xfrm>
          <a:prstGeom prst="rect">
            <a:avLst/>
          </a:prstGeom>
        </p:spPr>
      </p:pic>
      <p:sp>
        <p:nvSpPr>
          <p:cNvPr id="13" name="Rectangle 12">
            <a:extLst>
              <a:ext uri="{FF2B5EF4-FFF2-40B4-BE49-F238E27FC236}">
                <a16:creationId xmlns:a16="http://schemas.microsoft.com/office/drawing/2014/main" id="{0CF38017-2506-0263-BC60-09E6A93F33B9}"/>
              </a:ext>
              <a:ext uri="{C183D7F6-B498-43B3-948B-1728B52AA6E4}">
                <adec:decorative xmlns:adec="http://schemas.microsoft.com/office/drawing/2017/decorative" val="1"/>
              </a:ext>
            </a:extLst>
          </p:cNvPr>
          <p:cNvSpPr/>
          <p:nvPr/>
        </p:nvSpPr>
        <p:spPr>
          <a:xfrm>
            <a:off x="8592000" y="4943061"/>
            <a:ext cx="3600000" cy="19149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33C4BF0C-BD6A-AB49-B05A-3185E79835B7}"/>
              </a:ext>
              <a:ext uri="{C183D7F6-B498-43B3-948B-1728B52AA6E4}">
                <adec:decorative xmlns:adec="http://schemas.microsoft.com/office/drawing/2017/decorative" val="1"/>
              </a:ext>
            </a:extLst>
          </p:cNvPr>
          <p:cNvGrpSpPr/>
          <p:nvPr/>
        </p:nvGrpSpPr>
        <p:grpSpPr>
          <a:xfrm>
            <a:off x="6525731" y="5479200"/>
            <a:ext cx="2066269" cy="1378799"/>
            <a:chOff x="6460607" y="5416655"/>
            <a:chExt cx="2160000" cy="1441344"/>
          </a:xfrm>
        </p:grpSpPr>
        <p:sp>
          <p:nvSpPr>
            <p:cNvPr id="14" name="Rectangle 13">
              <a:extLst>
                <a:ext uri="{FF2B5EF4-FFF2-40B4-BE49-F238E27FC236}">
                  <a16:creationId xmlns:a16="http://schemas.microsoft.com/office/drawing/2014/main" id="{2D8CC1FA-73A1-CCC6-96B0-7B1A817D60BA}"/>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C4338B0-25D9-210F-A7B8-47902D2E8379}"/>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83281E-29C6-68C2-701A-C132316286CD}"/>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ntent Placeholder 2">
            <a:extLst>
              <a:ext uri="{FF2B5EF4-FFF2-40B4-BE49-F238E27FC236}">
                <a16:creationId xmlns:a16="http://schemas.microsoft.com/office/drawing/2014/main" id="{B2765DA3-ECA0-1D94-67E1-345F297299B5}"/>
              </a:ext>
              <a:ext uri="{C183D7F6-B498-43B3-948B-1728B52AA6E4}">
                <adec:decorative xmlns:adec="http://schemas.microsoft.com/office/drawing/2017/decorative" val="0"/>
              </a:ext>
            </a:extLst>
          </p:cNvPr>
          <p:cNvSpPr txBox="1">
            <a:spLocks/>
          </p:cNvSpPr>
          <p:nvPr/>
        </p:nvSpPr>
        <p:spPr>
          <a:xfrm>
            <a:off x="8859716" y="5215758"/>
            <a:ext cx="3186509" cy="1472121"/>
          </a:xfrm>
          <a:prstGeom prst="rect">
            <a:avLst/>
          </a:prstGeom>
        </p:spPr>
        <p:txBody>
          <a:bodyPr wrap="square" numCol="1" spcCol="216000"/>
          <a:lstStyle>
            <a:lvl1pPr marL="0" indent="0" algn="l" defTabSz="914400" rtl="0" eaLnBrk="1" latinLnBrk="0" hangingPunct="1">
              <a:lnSpc>
                <a:spcPts val="1600"/>
              </a:lnSpc>
              <a:spcBef>
                <a:spcPts val="600"/>
              </a:spcBef>
              <a:buFont typeface="Arial" panose="020B0604020202020204" pitchFamily="34" charset="0"/>
              <a:buNone/>
              <a:defRPr sz="12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4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2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GB" sz="1600" b="1" dirty="0">
                <a:solidFill>
                  <a:schemeClr val="accent1"/>
                </a:solidFill>
              </a:rPr>
              <a:t>“A real inspirational few days with lots of useful information for me to take away and implement into my company.”</a:t>
            </a:r>
          </a:p>
          <a:p>
            <a:pPr>
              <a:lnSpc>
                <a:spcPts val="1800"/>
              </a:lnSpc>
              <a:spcBef>
                <a:spcPts val="400"/>
              </a:spcBef>
            </a:pPr>
            <a:r>
              <a:rPr lang="en-GB" dirty="0">
                <a:solidFill>
                  <a:schemeClr val="bg1"/>
                </a:solidFill>
              </a:rPr>
              <a:t>Mathew Pallet, CoMech Metrology</a:t>
            </a:r>
          </a:p>
          <a:p>
            <a:pPr>
              <a:lnSpc>
                <a:spcPts val="1800"/>
              </a:lnSpc>
              <a:spcBef>
                <a:spcPts val="0"/>
              </a:spcBef>
            </a:pPr>
            <a:r>
              <a:rPr lang="en-GB" dirty="0">
                <a:solidFill>
                  <a:schemeClr val="bg1"/>
                </a:solidFill>
              </a:rPr>
              <a:t>(Cohort 1)</a:t>
            </a:r>
            <a:endParaRPr lang="en-US" dirty="0">
              <a:solidFill>
                <a:schemeClr val="bg1"/>
              </a:solidFill>
            </a:endParaRPr>
          </a:p>
        </p:txBody>
      </p:sp>
    </p:spTree>
    <p:extLst>
      <p:ext uri="{BB962C8B-B14F-4D97-AF65-F5344CB8AC3E}">
        <p14:creationId xmlns:p14="http://schemas.microsoft.com/office/powerpoint/2010/main" val="139877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Who is it for?</a:t>
            </a:r>
          </a:p>
        </p:txBody>
      </p:sp>
      <p:sp>
        <p:nvSpPr>
          <p:cNvPr id="4" name="Content Placeholder 3">
            <a:extLst>
              <a:ext uri="{FF2B5EF4-FFF2-40B4-BE49-F238E27FC236}">
                <a16:creationId xmlns:a16="http://schemas.microsoft.com/office/drawing/2014/main" id="{235319E6-CB02-A52D-CB7E-61AF715E840F}"/>
              </a:ext>
            </a:extLst>
          </p:cNvPr>
          <p:cNvSpPr>
            <a:spLocks noGrp="1"/>
          </p:cNvSpPr>
          <p:nvPr>
            <p:ph sz="half" idx="1"/>
          </p:nvPr>
        </p:nvSpPr>
        <p:spPr>
          <a:xfrm>
            <a:off x="498286" y="1529644"/>
            <a:ext cx="7057071" cy="2704474"/>
          </a:xfrm>
        </p:spPr>
        <p:txBody>
          <a:bodyPr numCol="1"/>
          <a:lstStyle/>
          <a:p>
            <a:pPr marL="12700" lvl="6" indent="0">
              <a:lnSpc>
                <a:spcPct val="100000"/>
              </a:lnSpc>
              <a:buNone/>
            </a:pPr>
            <a:r>
              <a:rPr lang="en-GB" dirty="0"/>
              <a:t>This course is designed for those with a growth mindset who recognise that, to achieve success, they must be growing faster than their competitors.</a:t>
            </a:r>
          </a:p>
          <a:p>
            <a:pPr marL="12700" lvl="6" indent="0">
              <a:lnSpc>
                <a:spcPct val="100000"/>
              </a:lnSpc>
              <a:buNone/>
            </a:pPr>
            <a:endParaRPr lang="en-GB" dirty="0"/>
          </a:p>
          <a:p>
            <a:r>
              <a:rPr lang="en-GB" dirty="0"/>
              <a:t>It is aimed at CEOs and managing directors of ambitious businesses (not start ups) who are committed to the growth of themselves as leaders, their teams, and their businesses.</a:t>
            </a:r>
          </a:p>
          <a:p>
            <a:endParaRPr lang="en-GB" dirty="0"/>
          </a:p>
          <a:p>
            <a:r>
              <a:rPr lang="en-GB" dirty="0"/>
              <a:t>The programme is open to all industry sectors. There are limited places available, each for a different business.</a:t>
            </a:r>
          </a:p>
          <a:p>
            <a:endParaRPr lang="en-GB" dirty="0"/>
          </a:p>
          <a:p>
            <a:pPr marL="12700" lvl="6" indent="0">
              <a:lnSpc>
                <a:spcPct val="100000"/>
              </a:lnSpc>
              <a:buNone/>
            </a:pPr>
            <a:r>
              <a:rPr lang="en-GB" dirty="0"/>
              <a:t>If you believe that real life is the best classroom, we are keen to welcome you into the programme. We will create a relaxed environment for you to explore your business challenges and we will work together to increase the value of your business.</a:t>
            </a:r>
          </a:p>
        </p:txBody>
      </p:sp>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817041FF-361F-B2F9-B620-D836372B4F0E}"/>
              </a:ext>
              <a:ext uri="{C183D7F6-B498-43B3-948B-1728B52AA6E4}">
                <adec:decorative xmlns:adec="http://schemas.microsoft.com/office/drawing/2017/decorative" val="1"/>
              </a:ext>
            </a:extLst>
          </p:cNvPr>
          <p:cNvSpPr/>
          <p:nvPr/>
        </p:nvSpPr>
        <p:spPr>
          <a:xfrm>
            <a:off x="-1" y="4922874"/>
            <a:ext cx="4287579" cy="19351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AE0783E0-BF69-063E-025F-401D53BA5244}"/>
              </a:ext>
            </a:extLst>
          </p:cNvPr>
          <p:cNvSpPr txBox="1">
            <a:spLocks/>
          </p:cNvSpPr>
          <p:nvPr/>
        </p:nvSpPr>
        <p:spPr>
          <a:xfrm>
            <a:off x="162339" y="5036898"/>
            <a:ext cx="3941828" cy="1725409"/>
          </a:xfrm>
          <a:prstGeom prst="rect">
            <a:avLst/>
          </a:prstGeom>
        </p:spPr>
        <p:txBody>
          <a:bodyPr wrap="square" numCol="1" spcCol="216000"/>
          <a:lstStyle>
            <a:lvl1pPr marL="0" indent="0" algn="l" defTabSz="914400" rtl="0" eaLnBrk="1" latinLnBrk="0" hangingPunct="1">
              <a:lnSpc>
                <a:spcPts val="1600"/>
              </a:lnSpc>
              <a:spcBef>
                <a:spcPts val="600"/>
              </a:spcBef>
              <a:buFont typeface="Arial" panose="020B0604020202020204" pitchFamily="34" charset="0"/>
              <a:buNone/>
              <a:defRPr sz="12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4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2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GB" sz="1600" b="1" dirty="0">
                <a:solidFill>
                  <a:schemeClr val="accent1"/>
                </a:solidFill>
              </a:rPr>
              <a:t>“Stuart led this programme with energy and enthusiasm. He established a bond between members of the cohort which led to an extremely constructive and supportive learning environment.”</a:t>
            </a:r>
          </a:p>
          <a:p>
            <a:pPr>
              <a:lnSpc>
                <a:spcPts val="1800"/>
              </a:lnSpc>
              <a:spcBef>
                <a:spcPts val="400"/>
              </a:spcBef>
            </a:pPr>
            <a:r>
              <a:rPr lang="en-GB" dirty="0">
                <a:solidFill>
                  <a:schemeClr val="bg1"/>
                </a:solidFill>
              </a:rPr>
              <a:t>Sam Bowles, Stencil UK (Cohort 1)</a:t>
            </a:r>
            <a:endParaRPr lang="en-US" dirty="0">
              <a:solidFill>
                <a:schemeClr val="bg1"/>
              </a:solidFill>
            </a:endParaRPr>
          </a:p>
        </p:txBody>
      </p:sp>
      <p:pic>
        <p:nvPicPr>
          <p:cNvPr id="11" name="Picture 10" descr="Three participants of a previous Ultimate Scale Up cohort sit around tables. One gestures as he talks and the other two watch him with amusement. A whiteboard is visible in the background and the tables are adorned with study materials, cups and glass water bottles.">
            <a:extLst>
              <a:ext uri="{FF2B5EF4-FFF2-40B4-BE49-F238E27FC236}">
                <a16:creationId xmlns:a16="http://schemas.microsoft.com/office/drawing/2014/main" id="{6A4820D1-79C5-C3F9-6FF7-0E1B89FBEB58}"/>
              </a:ext>
            </a:extLst>
          </p:cNvPr>
          <p:cNvPicPr>
            <a:picLocks noChangeAspect="1"/>
          </p:cNvPicPr>
          <p:nvPr/>
        </p:nvPicPr>
        <p:blipFill>
          <a:blip r:embed="rId3"/>
          <a:stretch>
            <a:fillRect/>
          </a:stretch>
        </p:blipFill>
        <p:spPr>
          <a:xfrm>
            <a:off x="7899735" y="1528436"/>
            <a:ext cx="4295775" cy="4638675"/>
          </a:xfrm>
          <a:prstGeom prst="rect">
            <a:avLst/>
          </a:prstGeom>
        </p:spPr>
      </p:pic>
    </p:spTree>
    <p:extLst>
      <p:ext uri="{BB962C8B-B14F-4D97-AF65-F5344CB8AC3E}">
        <p14:creationId xmlns:p14="http://schemas.microsoft.com/office/powerpoint/2010/main" val="2099485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C373-C027-E940-852E-F7A6FF32854B}"/>
              </a:ext>
            </a:extLst>
          </p:cNvPr>
          <p:cNvSpPr>
            <a:spLocks noGrp="1"/>
          </p:cNvSpPr>
          <p:nvPr>
            <p:ph type="title"/>
          </p:nvPr>
        </p:nvSpPr>
        <p:spPr>
          <a:xfrm>
            <a:off x="162339" y="0"/>
            <a:ext cx="6630847" cy="681038"/>
          </a:xfrm>
        </p:spPr>
        <p:txBody>
          <a:bodyPr/>
          <a:lstStyle/>
          <a:p>
            <a:r>
              <a:rPr lang="en-US" dirty="0"/>
              <a:t>Delivery team</a:t>
            </a:r>
          </a:p>
        </p:txBody>
      </p:sp>
      <p:sp>
        <p:nvSpPr>
          <p:cNvPr id="3" name="Content Placeholder 2">
            <a:extLst>
              <a:ext uri="{FF2B5EF4-FFF2-40B4-BE49-F238E27FC236}">
                <a16:creationId xmlns:a16="http://schemas.microsoft.com/office/drawing/2014/main" id="{A02C164B-9601-E247-6B77-ABAF675B442D}"/>
              </a:ext>
            </a:extLst>
          </p:cNvPr>
          <p:cNvSpPr>
            <a:spLocks noGrp="1"/>
          </p:cNvSpPr>
          <p:nvPr>
            <p:ph sz="half" idx="1"/>
          </p:nvPr>
        </p:nvSpPr>
        <p:spPr>
          <a:xfrm>
            <a:off x="708991" y="1875009"/>
            <a:ext cx="4689824" cy="4062651"/>
          </a:xfrm>
        </p:spPr>
        <p:txBody>
          <a:bodyPr numCol="1">
            <a:spAutoFit/>
          </a:bodyPr>
          <a:lstStyle/>
          <a:p>
            <a:pPr marL="12700" lvl="5">
              <a:lnSpc>
                <a:spcPct val="100000"/>
              </a:lnSpc>
            </a:pPr>
            <a:r>
              <a:rPr lang="en-GB" sz="1800" dirty="0"/>
              <a:t>Stuart Ross,</a:t>
            </a:r>
          </a:p>
          <a:p>
            <a:pPr marL="12700" lvl="5">
              <a:lnSpc>
                <a:spcPct val="100000"/>
              </a:lnSpc>
            </a:pPr>
            <a:r>
              <a:rPr lang="en-GB" sz="1800" dirty="0"/>
              <a:t>High Growth</a:t>
            </a:r>
          </a:p>
          <a:p>
            <a:pPr marL="12700" lvl="5" algn="r">
              <a:lnSpc>
                <a:spcPct val="100000"/>
              </a:lnSpc>
            </a:pPr>
            <a:endParaRPr lang="en-GB" sz="1800" dirty="0"/>
          </a:p>
          <a:p>
            <a:pPr algn="l"/>
            <a:r>
              <a:rPr lang="en-GB" sz="1600" b="0" i="0" u="none" strike="noStrike" baseline="0" dirty="0"/>
              <a:t>With more than thirty years of experience in marketing, starting new businesses, business development and scaling businesses, Stuart is an experienced director, strategist, business coach, author and non-executive director.</a:t>
            </a:r>
          </a:p>
          <a:p>
            <a:pPr algn="l"/>
            <a:endParaRPr lang="en-GB" sz="1600" b="0" i="0" u="none" strike="noStrike" baseline="0" dirty="0"/>
          </a:p>
          <a:p>
            <a:pPr algn="l"/>
            <a:r>
              <a:rPr lang="en-GB" sz="1600" b="0" i="0" u="none" strike="noStrike" baseline="0" dirty="0"/>
              <a:t>Stuart is CEO of High Growth one of the UK’s leading business coaching practices with an amazing track record of delivering to clients, through coaching and training (offline and online), substantial business growth and performance improvements easily and rapidly. Stuart is also Goldman Sachs 10K Growth Expert and international best-selling author.</a:t>
            </a:r>
            <a:endParaRPr lang="en-GB" sz="1600" dirty="0"/>
          </a:p>
        </p:txBody>
      </p:sp>
      <p:pic>
        <p:nvPicPr>
          <p:cNvPr id="6" name="Picture 5" descr="Profile photo of Stuart Ross. Stuart sits at a table, leaning forwards, wearing a white shirt.">
            <a:extLst>
              <a:ext uri="{FF2B5EF4-FFF2-40B4-BE49-F238E27FC236}">
                <a16:creationId xmlns:a16="http://schemas.microsoft.com/office/drawing/2014/main" id="{B5E32FAC-7A05-DCDC-8C54-8CEF1B250336}"/>
              </a:ext>
            </a:extLst>
          </p:cNvPr>
          <p:cNvPicPr>
            <a:picLocks noChangeAspect="1"/>
          </p:cNvPicPr>
          <p:nvPr/>
        </p:nvPicPr>
        <p:blipFill>
          <a:blip r:embed="rId3"/>
          <a:stretch>
            <a:fillRect/>
          </a:stretch>
        </p:blipFill>
        <p:spPr>
          <a:xfrm>
            <a:off x="3475180" y="1076232"/>
            <a:ext cx="1597554" cy="1597554"/>
          </a:xfrm>
          <a:prstGeom prst="rect">
            <a:avLst/>
          </a:prstGeom>
        </p:spPr>
      </p:pic>
      <p:grpSp>
        <p:nvGrpSpPr>
          <p:cNvPr id="18" name="Group 17">
            <a:extLst>
              <a:ext uri="{FF2B5EF4-FFF2-40B4-BE49-F238E27FC236}">
                <a16:creationId xmlns:a16="http://schemas.microsoft.com/office/drawing/2014/main" id="{33C4BF0C-BD6A-AB49-B05A-3185E79835B7}"/>
              </a:ext>
              <a:ext uri="{C183D7F6-B498-43B3-948B-1728B52AA6E4}">
                <adec:decorative xmlns:adec="http://schemas.microsoft.com/office/drawing/2017/decorative" val="1"/>
              </a:ext>
            </a:extLst>
          </p:cNvPr>
          <p:cNvGrpSpPr/>
          <p:nvPr/>
        </p:nvGrpSpPr>
        <p:grpSpPr>
          <a:xfrm>
            <a:off x="4450741" y="5479201"/>
            <a:ext cx="2066269" cy="1378799"/>
            <a:chOff x="6460607" y="5416655"/>
            <a:chExt cx="2160000" cy="1441344"/>
          </a:xfrm>
        </p:grpSpPr>
        <p:sp>
          <p:nvSpPr>
            <p:cNvPr id="14" name="Rectangle 13">
              <a:extLst>
                <a:ext uri="{FF2B5EF4-FFF2-40B4-BE49-F238E27FC236}">
                  <a16:creationId xmlns:a16="http://schemas.microsoft.com/office/drawing/2014/main" id="{2D8CC1FA-73A1-CCC6-96B0-7B1A817D60BA}"/>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C4338B0-25D9-210F-A7B8-47902D2E8379}"/>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83281E-29C6-68C2-701A-C132316286CD}"/>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Content Placeholder 2">
            <a:extLst>
              <a:ext uri="{FF2B5EF4-FFF2-40B4-BE49-F238E27FC236}">
                <a16:creationId xmlns:a16="http://schemas.microsoft.com/office/drawing/2014/main" id="{B527086B-DFB3-9526-340F-83E66C98A45E}"/>
              </a:ext>
            </a:extLst>
          </p:cNvPr>
          <p:cNvSpPr txBox="1">
            <a:spLocks/>
          </p:cNvSpPr>
          <p:nvPr/>
        </p:nvSpPr>
        <p:spPr>
          <a:xfrm>
            <a:off x="6813420" y="1875008"/>
            <a:ext cx="4689824" cy="4062651"/>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5">
              <a:lnSpc>
                <a:spcPct val="100000"/>
              </a:lnSpc>
            </a:pPr>
            <a:r>
              <a:rPr lang="en-GB" sz="1800" dirty="0"/>
              <a:t>Professor Simon Mosey,</a:t>
            </a:r>
          </a:p>
          <a:p>
            <a:pPr marL="12700" lvl="5">
              <a:lnSpc>
                <a:spcPct val="100000"/>
              </a:lnSpc>
            </a:pPr>
            <a:r>
              <a:rPr lang="en-GB" sz="1800" dirty="0"/>
              <a:t>Nottingham University</a:t>
            </a:r>
          </a:p>
          <a:p>
            <a:pPr marL="12700" lvl="5">
              <a:lnSpc>
                <a:spcPct val="100000"/>
              </a:lnSpc>
            </a:pPr>
            <a:r>
              <a:rPr lang="en-GB" sz="1800" dirty="0"/>
              <a:t>Business School</a:t>
            </a:r>
          </a:p>
          <a:p>
            <a:r>
              <a:rPr lang="en-GB" sz="1600" dirty="0"/>
              <a:t>Simon’s research addresses technology entrepreneurship and building a culture of innovation. He is co-author of the popular books, Ingenuity and Building an Entrepreneurial Organisation and has published his research within leading academic journals and periodicals such as the Washington Post and the Financial Times. He is chair of YES and Ingenuity that have developed the entrepreneurial skills of over 9000 student, academic and community entrepreneurs. Simon has led research projects, executive education and community events within the areas of impact led entrepreneurship and social, organisational and environmental innovation. He is also Visiting Professor at Ghent University and editor of the Journal of Technology Transfer. </a:t>
            </a:r>
          </a:p>
        </p:txBody>
      </p:sp>
      <p:sp>
        <p:nvSpPr>
          <p:cNvPr id="4" name="TextBox 3">
            <a:extLst>
              <a:ext uri="{FF2B5EF4-FFF2-40B4-BE49-F238E27FC236}">
                <a16:creationId xmlns:a16="http://schemas.microsoft.com/office/drawing/2014/main" id="{DC5AA952-4973-A4B8-5B1A-B49649097043}"/>
              </a:ext>
            </a:extLst>
          </p:cNvPr>
          <p:cNvSpPr txBox="1"/>
          <p:nvPr/>
        </p:nvSpPr>
        <p:spPr>
          <a:xfrm>
            <a:off x="9601494" y="6393125"/>
            <a:ext cx="2310248" cy="292388"/>
          </a:xfrm>
          <a:prstGeom prst="rect">
            <a:avLst/>
          </a:prstGeom>
          <a:noFill/>
        </p:spPr>
        <p:txBody>
          <a:bodyPr wrap="none" rtlCol="0">
            <a:spAutoFit/>
          </a:bodyPr>
          <a:lstStyle/>
          <a:p>
            <a:r>
              <a:rPr lang="en-GB" sz="1300" dirty="0">
                <a:latin typeface="Arial" panose="020B0604020202020204" pitchFamily="34" charset="0"/>
                <a:cs typeface="Arial" panose="020B0604020202020204" pitchFamily="34" charset="0"/>
              </a:rPr>
              <a:t>*Speakers subject to change</a:t>
            </a:r>
          </a:p>
        </p:txBody>
      </p:sp>
      <p:pic>
        <p:nvPicPr>
          <p:cNvPr id="1026" name="Picture 1" descr="Simon-Mosey-new">
            <a:extLst>
              <a:ext uri="{FF2B5EF4-FFF2-40B4-BE49-F238E27FC236}">
                <a16:creationId xmlns:a16="http://schemas.microsoft.com/office/drawing/2014/main" id="{F064F3B7-165D-9C9C-4ED6-2D5E12963A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35" r="8835"/>
          <a:stretch/>
        </p:blipFill>
        <p:spPr bwMode="auto">
          <a:xfrm>
            <a:off x="9911383" y="1076232"/>
            <a:ext cx="1571625" cy="159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067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Programme aims</a:t>
            </a:r>
          </a:p>
        </p:txBody>
      </p:sp>
      <p:sp>
        <p:nvSpPr>
          <p:cNvPr id="4" name="Content Placeholder 3">
            <a:extLst>
              <a:ext uri="{FF2B5EF4-FFF2-40B4-BE49-F238E27FC236}">
                <a16:creationId xmlns:a16="http://schemas.microsoft.com/office/drawing/2014/main" id="{235319E6-CB02-A52D-CB7E-61AF715E840F}"/>
              </a:ext>
            </a:extLst>
          </p:cNvPr>
          <p:cNvSpPr>
            <a:spLocks noGrp="1"/>
          </p:cNvSpPr>
          <p:nvPr>
            <p:ph sz="half" idx="1"/>
          </p:nvPr>
        </p:nvSpPr>
        <p:spPr>
          <a:xfrm>
            <a:off x="496530" y="1268413"/>
            <a:ext cx="7057071" cy="2925215"/>
          </a:xfrm>
        </p:spPr>
        <p:txBody>
          <a:bodyPr numCol="1"/>
          <a:lstStyle/>
          <a:p>
            <a:pPr lvl="1">
              <a:lnSpc>
                <a:spcPct val="100000"/>
              </a:lnSpc>
            </a:pPr>
            <a:r>
              <a:rPr lang="en-GB" dirty="0"/>
              <a:t>By completing this programme, you will:</a:t>
            </a:r>
          </a:p>
          <a:p>
            <a:pPr marL="222250" lvl="6" indent="-209550">
              <a:lnSpc>
                <a:spcPct val="100000"/>
              </a:lnSpc>
            </a:pPr>
            <a:r>
              <a:rPr lang="en-GB" sz="1400" dirty="0"/>
              <a:t>Gain an understanding of the driving forces and future scenarios of your industry</a:t>
            </a:r>
          </a:p>
          <a:p>
            <a:pPr marL="222250" lvl="6" indent="-209550">
              <a:lnSpc>
                <a:spcPct val="100000"/>
              </a:lnSpc>
            </a:pPr>
            <a:r>
              <a:rPr lang="en-GB" sz="1400" dirty="0"/>
              <a:t>Discover future growth opportunities and set clear targets</a:t>
            </a:r>
          </a:p>
          <a:p>
            <a:pPr marL="222250" lvl="6" indent="-209550">
              <a:lnSpc>
                <a:spcPct val="100000"/>
              </a:lnSpc>
            </a:pPr>
            <a:r>
              <a:rPr lang="en-GB" sz="1400" dirty="0"/>
              <a:t>Define a clear strategy</a:t>
            </a:r>
          </a:p>
          <a:p>
            <a:pPr marL="222250" lvl="6" indent="-209550">
              <a:lnSpc>
                <a:spcPct val="100000"/>
              </a:lnSpc>
            </a:pPr>
            <a:r>
              <a:rPr lang="en-GB" sz="1400" dirty="0"/>
              <a:t>Develop business resilience to an uncertain market</a:t>
            </a:r>
          </a:p>
          <a:p>
            <a:pPr marL="222250" lvl="6" indent="-209550">
              <a:lnSpc>
                <a:spcPct val="100000"/>
              </a:lnSpc>
            </a:pPr>
            <a:r>
              <a:rPr lang="en-GB" sz="1400" dirty="0"/>
              <a:t>Design organisational structures and processes to enable fast and efficient strategy execution</a:t>
            </a:r>
          </a:p>
          <a:p>
            <a:pPr marL="222250" lvl="6" indent="-209550">
              <a:lnSpc>
                <a:spcPct val="100000"/>
              </a:lnSpc>
            </a:pPr>
            <a:r>
              <a:rPr lang="en-GB" sz="1400" dirty="0"/>
              <a:t>Establish habits and routines to enhance personal and team efficiency and execution capabilities</a:t>
            </a:r>
          </a:p>
          <a:p>
            <a:pPr marL="222250" lvl="6" indent="-209550">
              <a:lnSpc>
                <a:spcPct val="100000"/>
              </a:lnSpc>
            </a:pPr>
            <a:r>
              <a:rPr lang="en-GB" sz="1400" dirty="0"/>
              <a:t>Receive a guide to enjoy the quest of Scale Up</a:t>
            </a:r>
          </a:p>
        </p:txBody>
      </p:sp>
      <p:sp>
        <p:nvSpPr>
          <p:cNvPr id="7" name="Rectangle 6">
            <a:extLst>
              <a:ext uri="{FF2B5EF4-FFF2-40B4-BE49-F238E27FC236}">
                <a16:creationId xmlns:a16="http://schemas.microsoft.com/office/drawing/2014/main" id="{8C1EA8A2-71CF-9F8E-AE1F-1BA164B911B2}"/>
              </a:ext>
              <a:ext uri="{C183D7F6-B498-43B3-948B-1728B52AA6E4}">
                <adec:decorative xmlns:adec="http://schemas.microsoft.com/office/drawing/2017/decorative" val="1"/>
              </a:ext>
            </a:extLst>
          </p:cNvPr>
          <p:cNvSpPr/>
          <p:nvPr/>
        </p:nvSpPr>
        <p:spPr>
          <a:xfrm>
            <a:off x="-1" y="5047784"/>
            <a:ext cx="4287579" cy="18102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Content Placeholder 2">
            <a:extLst>
              <a:ext uri="{FF2B5EF4-FFF2-40B4-BE49-F238E27FC236}">
                <a16:creationId xmlns:a16="http://schemas.microsoft.com/office/drawing/2014/main" id="{805D6E77-8B6E-CEDA-39CC-68A17A6097D2}"/>
              </a:ext>
            </a:extLst>
          </p:cNvPr>
          <p:cNvSpPr txBox="1">
            <a:spLocks/>
          </p:cNvSpPr>
          <p:nvPr/>
        </p:nvSpPr>
        <p:spPr>
          <a:xfrm>
            <a:off x="162339" y="5216831"/>
            <a:ext cx="3941828" cy="1472121"/>
          </a:xfrm>
          <a:prstGeom prst="rect">
            <a:avLst/>
          </a:prstGeom>
        </p:spPr>
        <p:txBody>
          <a:bodyPr wrap="square" numCol="1" spcCol="216000"/>
          <a:lstStyle>
            <a:lvl1pPr marL="0" indent="0" algn="l" defTabSz="914400" rtl="0" eaLnBrk="1" latinLnBrk="0" hangingPunct="1">
              <a:lnSpc>
                <a:spcPts val="1600"/>
              </a:lnSpc>
              <a:spcBef>
                <a:spcPts val="600"/>
              </a:spcBef>
              <a:buFont typeface="Arial" panose="020B0604020202020204" pitchFamily="34" charset="0"/>
              <a:buNone/>
              <a:defRPr sz="12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4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2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GB" sz="1600" b="1" dirty="0">
                <a:solidFill>
                  <a:schemeClr val="accent1"/>
                </a:solidFill>
              </a:rPr>
              <a:t>“An incredibly intensive three days, but extremely well spent. So pleased I put the time aside for it. Arrived questioning much of what I do, leaving with direction &amp; focus.”</a:t>
            </a:r>
          </a:p>
          <a:p>
            <a:pPr>
              <a:lnSpc>
                <a:spcPts val="1800"/>
              </a:lnSpc>
              <a:spcBef>
                <a:spcPts val="400"/>
              </a:spcBef>
            </a:pPr>
            <a:r>
              <a:rPr lang="en-GB" dirty="0">
                <a:solidFill>
                  <a:schemeClr val="bg1"/>
                </a:solidFill>
              </a:rPr>
              <a:t>Nikki Newcombe, Bliss of London (Cohort 1)</a:t>
            </a:r>
            <a:endParaRPr lang="en-US" dirty="0">
              <a:solidFill>
                <a:schemeClr val="bg1"/>
              </a:solidFill>
            </a:endParaRPr>
          </a:p>
        </p:txBody>
      </p:sp>
      <p:pic>
        <p:nvPicPr>
          <p:cNvPr id="11" name="Picture 10" descr="Three participants from an Ultimate Scale Up cohort sit around tables. Stuart Ross stands at the front of the room next to a flipchart on which he has drawn a diagram. He gestures to a participant, inviting them to speak.">
            <a:extLst>
              <a:ext uri="{FF2B5EF4-FFF2-40B4-BE49-F238E27FC236}">
                <a16:creationId xmlns:a16="http://schemas.microsoft.com/office/drawing/2014/main" id="{E2A3F6C3-41CE-58F0-B433-D777A19E7EB4}"/>
              </a:ext>
            </a:extLst>
          </p:cNvPr>
          <p:cNvPicPr>
            <a:picLocks noChangeAspect="1"/>
          </p:cNvPicPr>
          <p:nvPr/>
        </p:nvPicPr>
        <p:blipFill rotWithShape="1">
          <a:blip r:embed="rId3"/>
          <a:srcRect t="22635" b="18483"/>
          <a:stretch/>
        </p:blipFill>
        <p:spPr>
          <a:xfrm>
            <a:off x="7899734" y="977462"/>
            <a:ext cx="4288754" cy="5190934"/>
          </a:xfrm>
          <a:prstGeom prst="rect">
            <a:avLst/>
          </a:prstGeom>
        </p:spPr>
      </p:pic>
    </p:spTree>
    <p:extLst>
      <p:ext uri="{BB962C8B-B14F-4D97-AF65-F5344CB8AC3E}">
        <p14:creationId xmlns:p14="http://schemas.microsoft.com/office/powerpoint/2010/main" val="77573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Programme outcomes</a:t>
            </a:r>
          </a:p>
        </p:txBody>
      </p:sp>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817041FF-361F-B2F9-B620-D836372B4F0E}"/>
              </a:ext>
              <a:ext uri="{C183D7F6-B498-43B3-948B-1728B52AA6E4}">
                <adec:decorative xmlns:adec="http://schemas.microsoft.com/office/drawing/2017/decorative" val="1"/>
              </a:ext>
            </a:extLst>
          </p:cNvPr>
          <p:cNvSpPr/>
          <p:nvPr/>
        </p:nvSpPr>
        <p:spPr>
          <a:xfrm>
            <a:off x="-1" y="4922874"/>
            <a:ext cx="4287579" cy="19351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a:extLst>
              <a:ext uri="{FF2B5EF4-FFF2-40B4-BE49-F238E27FC236}">
                <a16:creationId xmlns:a16="http://schemas.microsoft.com/office/drawing/2014/main" id="{DA382A39-77E6-7A09-8D57-6E14FE09AB76}"/>
              </a:ext>
            </a:extLst>
          </p:cNvPr>
          <p:cNvSpPr>
            <a:spLocks noGrp="1"/>
          </p:cNvSpPr>
          <p:nvPr>
            <p:ph sz="half" idx="1"/>
          </p:nvPr>
        </p:nvSpPr>
        <p:spPr>
          <a:xfrm>
            <a:off x="496530" y="1268413"/>
            <a:ext cx="7057071" cy="3779371"/>
          </a:xfrm>
        </p:spPr>
        <p:txBody>
          <a:bodyPr numCol="1"/>
          <a:lstStyle/>
          <a:p>
            <a:pPr marL="12700" lvl="6" indent="0">
              <a:lnSpc>
                <a:spcPct val="100000"/>
              </a:lnSpc>
              <a:buNone/>
            </a:pPr>
            <a:r>
              <a:rPr lang="en-GB" sz="1600" b="1" dirty="0">
                <a:solidFill>
                  <a:schemeClr val="accent1"/>
                </a:solidFill>
              </a:rPr>
              <a:t>Outcomes:</a:t>
            </a:r>
          </a:p>
          <a:p>
            <a:pPr marL="298450" lvl="6" indent="-285750">
              <a:lnSpc>
                <a:spcPct val="100000"/>
              </a:lnSpc>
            </a:pPr>
            <a:r>
              <a:rPr lang="en-GB" dirty="0"/>
              <a:t>The executive team is healthy and aligned.</a:t>
            </a:r>
          </a:p>
          <a:p>
            <a:pPr marL="298450" lvl="6" indent="-285750">
              <a:lnSpc>
                <a:spcPct val="100000"/>
              </a:lnSpc>
            </a:pPr>
            <a:r>
              <a:rPr lang="en-GB" dirty="0"/>
              <a:t>Everyone is aligned with the number one goal for the year and the quarter.</a:t>
            </a:r>
          </a:p>
          <a:p>
            <a:pPr marL="298450" lvl="6" indent="-285750">
              <a:lnSpc>
                <a:spcPct val="100000"/>
              </a:lnSpc>
            </a:pPr>
            <a:r>
              <a:rPr lang="en-GB" dirty="0"/>
              <a:t>Communication rhythm is established, and information moves throughout the organisation fast.</a:t>
            </a:r>
          </a:p>
          <a:p>
            <a:pPr marL="298450" lvl="6" indent="-285750">
              <a:lnSpc>
                <a:spcPct val="100000"/>
              </a:lnSpc>
            </a:pPr>
            <a:r>
              <a:rPr lang="en-GB" dirty="0"/>
              <a:t>Every facet of your business has a person assigned with accountability, and goals are met.</a:t>
            </a:r>
          </a:p>
          <a:p>
            <a:pPr marL="298450" lvl="6" indent="-285750">
              <a:lnSpc>
                <a:spcPct val="100000"/>
              </a:lnSpc>
            </a:pPr>
            <a:r>
              <a:rPr lang="en-GB" dirty="0"/>
              <a:t>Ongoing employee feedback is collected to identify obstacles and opportunities.</a:t>
            </a:r>
          </a:p>
          <a:p>
            <a:pPr marL="298450" lvl="6" indent="-285750">
              <a:lnSpc>
                <a:spcPct val="100000"/>
              </a:lnSpc>
            </a:pPr>
            <a:r>
              <a:rPr lang="en-GB" dirty="0"/>
              <a:t>Reporting and analysis of customer feedback is frequent and accurate.</a:t>
            </a:r>
          </a:p>
          <a:p>
            <a:pPr marL="298450" lvl="6" indent="-285750">
              <a:lnSpc>
                <a:spcPct val="100000"/>
              </a:lnSpc>
            </a:pPr>
            <a:r>
              <a:rPr lang="en-GB" dirty="0"/>
              <a:t>Core values and purpose are alive in your business.</a:t>
            </a:r>
          </a:p>
          <a:p>
            <a:pPr marL="298450" lvl="6" indent="-285750">
              <a:lnSpc>
                <a:spcPct val="100000"/>
              </a:lnSpc>
            </a:pPr>
            <a:r>
              <a:rPr lang="en-GB" dirty="0"/>
              <a:t>Employees can clearly articulate the company strategy, including long-term goals, core customer profiles, and brand promise.</a:t>
            </a:r>
          </a:p>
          <a:p>
            <a:pPr marL="298450" lvl="6" indent="-285750">
              <a:lnSpc>
                <a:spcPct val="100000"/>
              </a:lnSpc>
            </a:pPr>
            <a:r>
              <a:rPr lang="en-GB" dirty="0"/>
              <a:t>Everyone has priorities and Key Performance Indicators (KPIs).</a:t>
            </a:r>
          </a:p>
          <a:p>
            <a:pPr marL="298450" lvl="6" indent="-285750">
              <a:lnSpc>
                <a:spcPct val="100000"/>
              </a:lnSpc>
            </a:pPr>
            <a:r>
              <a:rPr lang="en-GB" dirty="0"/>
              <a:t>The company plans and performance are transparent and visible to everyone.</a:t>
            </a:r>
          </a:p>
        </p:txBody>
      </p:sp>
      <p:sp>
        <p:nvSpPr>
          <p:cNvPr id="5" name="Content Placeholder 2">
            <a:extLst>
              <a:ext uri="{FF2B5EF4-FFF2-40B4-BE49-F238E27FC236}">
                <a16:creationId xmlns:a16="http://schemas.microsoft.com/office/drawing/2014/main" id="{AE0783E0-BF69-063E-025F-401D53BA5244}"/>
              </a:ext>
            </a:extLst>
          </p:cNvPr>
          <p:cNvSpPr txBox="1">
            <a:spLocks/>
          </p:cNvSpPr>
          <p:nvPr/>
        </p:nvSpPr>
        <p:spPr>
          <a:xfrm>
            <a:off x="162339" y="5144812"/>
            <a:ext cx="3941828" cy="1491249"/>
          </a:xfrm>
          <a:prstGeom prst="rect">
            <a:avLst/>
          </a:prstGeom>
        </p:spPr>
        <p:txBody>
          <a:bodyPr wrap="square" numCol="1" spcCol="216000"/>
          <a:lstStyle>
            <a:lvl1pPr marL="0" indent="0" algn="l" defTabSz="914400" rtl="0" eaLnBrk="1" latinLnBrk="0" hangingPunct="1">
              <a:lnSpc>
                <a:spcPts val="1600"/>
              </a:lnSpc>
              <a:spcBef>
                <a:spcPts val="600"/>
              </a:spcBef>
              <a:buFont typeface="Arial" panose="020B0604020202020204" pitchFamily="34" charset="0"/>
              <a:buNone/>
              <a:defRPr sz="12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4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2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GB" sz="1600" b="1" dirty="0">
                <a:solidFill>
                  <a:schemeClr val="accent1"/>
                </a:solidFill>
              </a:rPr>
              <a:t>“This has been an exceptional out of the box experience. It has led me through a forest of confusion to show a clear path that I can now believe is achievable.”</a:t>
            </a:r>
          </a:p>
          <a:p>
            <a:pPr>
              <a:lnSpc>
                <a:spcPts val="1800"/>
              </a:lnSpc>
              <a:spcBef>
                <a:spcPts val="400"/>
              </a:spcBef>
            </a:pPr>
            <a:r>
              <a:rPr lang="en-GB" dirty="0">
                <a:solidFill>
                  <a:schemeClr val="bg1"/>
                </a:solidFill>
              </a:rPr>
              <a:t>Faye Murch, Kingsgate Nutrition (Cohort 2)</a:t>
            </a:r>
            <a:endParaRPr lang="en-US" dirty="0">
              <a:solidFill>
                <a:schemeClr val="bg1"/>
              </a:solidFill>
            </a:endParaRPr>
          </a:p>
        </p:txBody>
      </p:sp>
      <p:pic>
        <p:nvPicPr>
          <p:cNvPr id="11" name="Picture 10" descr="Participants from an Ultimate Scale Up cohort sit in a semi-circle of chairs in a hotel foyer during an evening talk. In front of them sit Stuart Ross, Laura Bond and Simon Mosey. They look at one of the participants as he talks. The foyer is softly lit and everyone looks relaxed.">
            <a:extLst>
              <a:ext uri="{FF2B5EF4-FFF2-40B4-BE49-F238E27FC236}">
                <a16:creationId xmlns:a16="http://schemas.microsoft.com/office/drawing/2014/main" id="{4A81417E-551D-FE94-0D7E-FBFF030B22EA}"/>
              </a:ext>
            </a:extLst>
          </p:cNvPr>
          <p:cNvPicPr>
            <a:picLocks noChangeAspect="1"/>
          </p:cNvPicPr>
          <p:nvPr/>
        </p:nvPicPr>
        <p:blipFill>
          <a:blip r:embed="rId3"/>
          <a:stretch>
            <a:fillRect/>
          </a:stretch>
        </p:blipFill>
        <p:spPr>
          <a:xfrm>
            <a:off x="7899734" y="800707"/>
            <a:ext cx="4292266" cy="5374290"/>
          </a:xfrm>
          <a:prstGeom prst="rect">
            <a:avLst/>
          </a:prstGeom>
        </p:spPr>
      </p:pic>
    </p:spTree>
    <p:extLst>
      <p:ext uri="{BB962C8B-B14F-4D97-AF65-F5344CB8AC3E}">
        <p14:creationId xmlns:p14="http://schemas.microsoft.com/office/powerpoint/2010/main" val="2076871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Areas to be covered - Leadership</a:t>
            </a:r>
          </a:p>
        </p:txBody>
      </p:sp>
      <p:sp>
        <p:nvSpPr>
          <p:cNvPr id="11" name="Content Placeholder 3">
            <a:extLst>
              <a:ext uri="{FF2B5EF4-FFF2-40B4-BE49-F238E27FC236}">
                <a16:creationId xmlns:a16="http://schemas.microsoft.com/office/drawing/2014/main" id="{F7B4544B-A644-7E7D-C4F4-47F6867BF727}"/>
              </a:ext>
            </a:extLst>
          </p:cNvPr>
          <p:cNvSpPr txBox="1">
            <a:spLocks/>
          </p:cNvSpPr>
          <p:nvPr/>
        </p:nvSpPr>
        <p:spPr>
          <a:xfrm>
            <a:off x="2575034" y="1268413"/>
            <a:ext cx="4635945" cy="5089857"/>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6" indent="0">
              <a:lnSpc>
                <a:spcPct val="100000"/>
              </a:lnSpc>
              <a:buFont typeface="Wingdings" pitchFamily="2" charset="2"/>
              <a:buNone/>
            </a:pPr>
            <a:r>
              <a:rPr lang="en-GB" sz="1600" b="1" dirty="0">
                <a:solidFill>
                  <a:schemeClr val="accent1"/>
                </a:solidFill>
              </a:rPr>
              <a:t>Starting position</a:t>
            </a:r>
          </a:p>
          <a:p>
            <a:pPr marL="12700" lvl="6" indent="0">
              <a:lnSpc>
                <a:spcPct val="100000"/>
              </a:lnSpc>
              <a:buFont typeface="Wingdings" pitchFamily="2" charset="2"/>
              <a:buNone/>
            </a:pPr>
            <a:r>
              <a:rPr lang="en-GB" dirty="0"/>
              <a:t>Key personal drivers, definition of success</a:t>
            </a:r>
          </a:p>
          <a:p>
            <a:pPr marL="12700" lvl="6" indent="0">
              <a:lnSpc>
                <a:spcPct val="100000"/>
              </a:lnSpc>
              <a:buFont typeface="Wingdings" pitchFamily="2" charset="2"/>
              <a:buNone/>
            </a:pPr>
            <a:endParaRPr lang="en-GB" dirty="0"/>
          </a:p>
          <a:p>
            <a:pPr marL="12700" lvl="6" indent="0">
              <a:lnSpc>
                <a:spcPct val="100000"/>
              </a:lnSpc>
              <a:buFont typeface="Wingdings" pitchFamily="2" charset="2"/>
              <a:buNone/>
            </a:pPr>
            <a:r>
              <a:rPr lang="en-GB" sz="1600" b="1" dirty="0">
                <a:solidFill>
                  <a:schemeClr val="accent1"/>
                </a:solidFill>
              </a:rPr>
              <a:t>Right habits</a:t>
            </a:r>
          </a:p>
          <a:p>
            <a:pPr marL="12700" lvl="6" indent="0">
              <a:lnSpc>
                <a:spcPct val="100000"/>
              </a:lnSpc>
              <a:buFont typeface="Wingdings" pitchFamily="2" charset="2"/>
              <a:buNone/>
            </a:pPr>
            <a:r>
              <a:rPr lang="en-GB" dirty="0"/>
              <a:t>Energy management, time management, the right mindset</a:t>
            </a:r>
          </a:p>
          <a:p>
            <a:pPr marL="12700" lvl="6" indent="0">
              <a:lnSpc>
                <a:spcPct val="100000"/>
              </a:lnSpc>
              <a:buFont typeface="Wingdings" pitchFamily="2" charset="2"/>
              <a:buNone/>
            </a:pPr>
            <a:endParaRPr lang="en-GB" dirty="0"/>
          </a:p>
          <a:p>
            <a:pPr marL="12700" lvl="6" indent="0">
              <a:lnSpc>
                <a:spcPct val="100000"/>
              </a:lnSpc>
              <a:buFont typeface="Wingdings" pitchFamily="2" charset="2"/>
              <a:buNone/>
            </a:pPr>
            <a:r>
              <a:rPr lang="en-GB" sz="1600" b="1" dirty="0">
                <a:solidFill>
                  <a:schemeClr val="accent1"/>
                </a:solidFill>
              </a:rPr>
              <a:t>Communication challenge</a:t>
            </a:r>
          </a:p>
          <a:p>
            <a:pPr marL="12700" lvl="6" indent="0">
              <a:lnSpc>
                <a:spcPct val="100000"/>
              </a:lnSpc>
              <a:buFont typeface="Wingdings" pitchFamily="2" charset="2"/>
              <a:buNone/>
            </a:pPr>
            <a:r>
              <a:rPr lang="en-GB" dirty="0"/>
              <a:t>Being a storyteller, mastering meetings, the communication cycle</a:t>
            </a:r>
          </a:p>
          <a:p>
            <a:pPr marL="12700" lvl="6" indent="0">
              <a:lnSpc>
                <a:spcPct val="100000"/>
              </a:lnSpc>
              <a:buFont typeface="Wingdings" pitchFamily="2" charset="2"/>
              <a:buNone/>
            </a:pPr>
            <a:endParaRPr lang="en-GB" dirty="0"/>
          </a:p>
          <a:p>
            <a:pPr marL="12700" lvl="6" indent="0">
              <a:lnSpc>
                <a:spcPct val="100000"/>
              </a:lnSpc>
              <a:buFont typeface="Wingdings" pitchFamily="2" charset="2"/>
              <a:buNone/>
            </a:pPr>
            <a:r>
              <a:rPr lang="en-GB" sz="1600" b="1" dirty="0">
                <a:solidFill>
                  <a:schemeClr val="accent1"/>
                </a:solidFill>
              </a:rPr>
              <a:t>Being an extraordinary leader</a:t>
            </a:r>
          </a:p>
          <a:p>
            <a:pPr marL="12700" lvl="6" indent="0">
              <a:lnSpc>
                <a:spcPct val="100000"/>
              </a:lnSpc>
              <a:buFont typeface="Wingdings" pitchFamily="2" charset="2"/>
              <a:buNone/>
            </a:pPr>
            <a:r>
              <a:rPr lang="en-GB" dirty="0"/>
              <a:t>Multiplier vs diminisher, situational leadership, leading through change</a:t>
            </a:r>
          </a:p>
          <a:p>
            <a:pPr marL="12700" lvl="6" indent="0">
              <a:lnSpc>
                <a:spcPct val="100000"/>
              </a:lnSpc>
              <a:buFont typeface="Wingdings" pitchFamily="2" charset="2"/>
              <a:buNone/>
            </a:pPr>
            <a:endParaRPr lang="en-GB" dirty="0"/>
          </a:p>
          <a:p>
            <a:pPr marL="12700" lvl="6" indent="0">
              <a:lnSpc>
                <a:spcPct val="100000"/>
              </a:lnSpc>
              <a:buFont typeface="Wingdings" pitchFamily="2" charset="2"/>
              <a:buNone/>
            </a:pPr>
            <a:r>
              <a:rPr lang="en-GB" sz="1600" b="1" dirty="0">
                <a:solidFill>
                  <a:schemeClr val="accent1"/>
                </a:solidFill>
              </a:rPr>
              <a:t>Building a high-performance team</a:t>
            </a:r>
          </a:p>
          <a:p>
            <a:pPr marL="12700" lvl="6" indent="0">
              <a:lnSpc>
                <a:spcPct val="100000"/>
              </a:lnSpc>
              <a:buFont typeface="Wingdings" pitchFamily="2" charset="2"/>
              <a:buNone/>
            </a:pPr>
            <a:r>
              <a:rPr lang="en-GB" dirty="0"/>
              <a:t>Culture, top grading, 20-mile march</a:t>
            </a:r>
          </a:p>
          <a:p>
            <a:pPr marL="12700" lvl="6" indent="0">
              <a:lnSpc>
                <a:spcPct val="100000"/>
              </a:lnSpc>
              <a:buFont typeface="Wingdings" pitchFamily="2" charset="2"/>
              <a:buNone/>
            </a:pPr>
            <a:endParaRPr lang="en-GB" dirty="0"/>
          </a:p>
        </p:txBody>
      </p:sp>
      <p:pic>
        <p:nvPicPr>
          <p:cNvPr id="15" name="Picture 14" descr="An introduction session from an Ultimate Scale Up cohort. Participants sit around tables in groups, watching Stuart Ross at the front of the room. Stuart stands next to a screen with a slideshow showing the title 'The Ultimate Scale Up programme'. A whiteboard is visible behind him and a flipchart is off to one side.">
            <a:extLst>
              <a:ext uri="{FF2B5EF4-FFF2-40B4-BE49-F238E27FC236}">
                <a16:creationId xmlns:a16="http://schemas.microsoft.com/office/drawing/2014/main" id="{2FAE9856-2AA6-0BB0-7CD5-53B9D127F3BD}"/>
              </a:ext>
            </a:extLst>
          </p:cNvPr>
          <p:cNvPicPr>
            <a:picLocks noChangeAspect="1"/>
          </p:cNvPicPr>
          <p:nvPr/>
        </p:nvPicPr>
        <p:blipFill rotWithShape="1">
          <a:blip r:embed="rId3"/>
          <a:srcRect l="16814" t="10933" r="30786"/>
          <a:stretch/>
        </p:blipFill>
        <p:spPr>
          <a:xfrm>
            <a:off x="7899735" y="675125"/>
            <a:ext cx="4292265" cy="5493271"/>
          </a:xfrm>
          <a:prstGeom prst="rect">
            <a:avLst/>
          </a:prstGeom>
        </p:spPr>
      </p:pic>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01234060-E12A-AE09-9304-13CF9AD3DE0E}"/>
              </a:ext>
              <a:ext uri="{C183D7F6-B498-43B3-948B-1728B52AA6E4}">
                <adec:decorative xmlns:adec="http://schemas.microsoft.com/office/drawing/2017/decorative" val="1"/>
              </a:ext>
            </a:extLst>
          </p:cNvPr>
          <p:cNvSpPr txBox="1"/>
          <p:nvPr/>
        </p:nvSpPr>
        <p:spPr>
          <a:xfrm>
            <a:off x="335417" y="1268413"/>
            <a:ext cx="1894540" cy="2339102"/>
          </a:xfrm>
          <a:prstGeom prst="rect">
            <a:avLst/>
          </a:prstGeom>
          <a:solidFill>
            <a:srgbClr val="06263D"/>
          </a:solidFill>
        </p:spPr>
        <p:txBody>
          <a:bodyPr wrap="square" rtlCol="0">
            <a:spAutoFit/>
          </a:bodyPr>
          <a:lstStyle/>
          <a:p>
            <a:pPr marL="12700" lvl="6" indent="0">
              <a:lnSpc>
                <a:spcPct val="100000"/>
              </a:lnSpc>
              <a:buNone/>
            </a:pPr>
            <a:r>
              <a:rPr lang="en-GB" sz="1600" dirty="0">
                <a:solidFill>
                  <a:schemeClr val="bg1"/>
                </a:solidFill>
                <a:latin typeface="Arial" panose="020B0604020202020204" pitchFamily="34" charset="0"/>
                <a:cs typeface="Arial" panose="020B0604020202020204" pitchFamily="34" charset="0"/>
              </a:rPr>
              <a:t>Some of the areas that will be covered:</a:t>
            </a:r>
          </a:p>
          <a:p>
            <a:pPr marL="298450" lvl="6" indent="-285750">
              <a:lnSpc>
                <a:spcPct val="100000"/>
              </a:lnSpc>
              <a:buFont typeface="Wingdings" panose="05000000000000000000" pitchFamily="2" charset="2"/>
              <a:buChar char="§"/>
            </a:pPr>
            <a:r>
              <a:rPr lang="en-GB" sz="1600" b="1" dirty="0">
                <a:solidFill>
                  <a:schemeClr val="accent1"/>
                </a:solidFill>
                <a:latin typeface="Arial" panose="020B0604020202020204" pitchFamily="34" charset="0"/>
                <a:cs typeface="Arial" panose="020B0604020202020204" pitchFamily="34" charset="0"/>
              </a:rPr>
              <a:t>Leadership</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People</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Strategy</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Execution</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Cash</a:t>
            </a:r>
          </a:p>
          <a:p>
            <a:endParaRPr lang="en-GB" dirty="0"/>
          </a:p>
        </p:txBody>
      </p:sp>
    </p:spTree>
    <p:extLst>
      <p:ext uri="{BB962C8B-B14F-4D97-AF65-F5344CB8AC3E}">
        <p14:creationId xmlns:p14="http://schemas.microsoft.com/office/powerpoint/2010/main" val="1337745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411EFF-C854-2321-3688-23478A2EB939}"/>
              </a:ext>
              <a:ext uri="{C183D7F6-B498-43B3-948B-1728B52AA6E4}">
                <adec:decorative xmlns:adec="http://schemas.microsoft.com/office/drawing/2017/decorative" val="1"/>
              </a:ext>
            </a:extLst>
          </p:cNvPr>
          <p:cNvPicPr>
            <a:picLocks noChangeAspect="1"/>
          </p:cNvPicPr>
          <p:nvPr/>
        </p:nvPicPr>
        <p:blipFill rotWithShape="1">
          <a:blip r:embed="rId3"/>
          <a:srcRect l="16814" t="10933" r="30786"/>
          <a:stretch/>
        </p:blipFill>
        <p:spPr>
          <a:xfrm>
            <a:off x="7899735" y="675125"/>
            <a:ext cx="4292265" cy="5493271"/>
          </a:xfrm>
          <a:prstGeom prst="rect">
            <a:avLst/>
          </a:prstGeom>
        </p:spPr>
      </p:pic>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Areas to be covered - People</a:t>
            </a:r>
          </a:p>
        </p:txBody>
      </p:sp>
      <p:sp>
        <p:nvSpPr>
          <p:cNvPr id="4" name="Content Placeholder 3">
            <a:extLst>
              <a:ext uri="{FF2B5EF4-FFF2-40B4-BE49-F238E27FC236}">
                <a16:creationId xmlns:a16="http://schemas.microsoft.com/office/drawing/2014/main" id="{235319E6-CB02-A52D-CB7E-61AF715E840F}"/>
              </a:ext>
            </a:extLst>
          </p:cNvPr>
          <p:cNvSpPr>
            <a:spLocks noGrp="1"/>
          </p:cNvSpPr>
          <p:nvPr>
            <p:ph sz="half" idx="1"/>
          </p:nvPr>
        </p:nvSpPr>
        <p:spPr>
          <a:xfrm>
            <a:off x="2575034" y="1268413"/>
            <a:ext cx="4635945" cy="5089857"/>
          </a:xfrm>
        </p:spPr>
        <p:txBody>
          <a:bodyPr numCol="1"/>
          <a:lstStyle/>
          <a:p>
            <a:pPr marL="12700" lvl="6" indent="0">
              <a:lnSpc>
                <a:spcPct val="100000"/>
              </a:lnSpc>
              <a:buNone/>
            </a:pPr>
            <a:r>
              <a:rPr lang="en-GB" sz="1600" b="1" dirty="0">
                <a:solidFill>
                  <a:schemeClr val="accent1"/>
                </a:solidFill>
              </a:rPr>
              <a:t>Starting position</a:t>
            </a:r>
          </a:p>
          <a:p>
            <a:pPr marL="12700" lvl="6" indent="0">
              <a:lnSpc>
                <a:spcPct val="100000"/>
              </a:lnSpc>
              <a:buNone/>
            </a:pPr>
            <a:r>
              <a:rPr lang="en-GB" dirty="0"/>
              <a:t>Roles and responsibilities, key performance indicators</a:t>
            </a:r>
          </a:p>
          <a:p>
            <a:pPr marL="12700" lvl="6" indent="0">
              <a:lnSpc>
                <a:spcPct val="100000"/>
              </a:lnSpc>
              <a:buNone/>
            </a:pPr>
            <a:endParaRPr lang="en-GB" dirty="0"/>
          </a:p>
          <a:p>
            <a:pPr marL="12700" lvl="6" indent="0">
              <a:lnSpc>
                <a:spcPct val="100000"/>
              </a:lnSpc>
              <a:buNone/>
            </a:pPr>
            <a:r>
              <a:rPr lang="en-GB" sz="1600" b="1" dirty="0">
                <a:solidFill>
                  <a:schemeClr val="accent1"/>
                </a:solidFill>
              </a:rPr>
              <a:t>Right people</a:t>
            </a:r>
          </a:p>
          <a:p>
            <a:pPr marL="12700" lvl="6" indent="0">
              <a:lnSpc>
                <a:spcPct val="100000"/>
              </a:lnSpc>
              <a:buNone/>
            </a:pPr>
            <a:r>
              <a:rPr lang="en-GB" dirty="0"/>
              <a:t>ABC analyses, talent magnet programme, recruitment and retention strategy</a:t>
            </a:r>
          </a:p>
          <a:p>
            <a:pPr marL="12700" lvl="6" indent="0">
              <a:lnSpc>
                <a:spcPct val="100000"/>
              </a:lnSpc>
              <a:buNone/>
            </a:pPr>
            <a:endParaRPr lang="en-GB" dirty="0"/>
          </a:p>
          <a:p>
            <a:pPr marL="12700" lvl="6" indent="0">
              <a:lnSpc>
                <a:spcPct val="100000"/>
              </a:lnSpc>
              <a:buNone/>
            </a:pPr>
            <a:r>
              <a:rPr lang="en-GB" sz="1600" b="1" dirty="0">
                <a:solidFill>
                  <a:schemeClr val="accent1"/>
                </a:solidFill>
              </a:rPr>
              <a:t>Growing and developing the team</a:t>
            </a:r>
          </a:p>
          <a:p>
            <a:pPr marL="12700" lvl="6" indent="0">
              <a:lnSpc>
                <a:spcPct val="100000"/>
              </a:lnSpc>
              <a:buNone/>
            </a:pPr>
            <a:r>
              <a:rPr lang="en-GB" dirty="0"/>
              <a:t>Creating a high-performance culture, a player development programme, employee net promoter score</a:t>
            </a:r>
          </a:p>
          <a:p>
            <a:pPr marL="12700" lvl="6" indent="0">
              <a:lnSpc>
                <a:spcPct val="100000"/>
              </a:lnSpc>
              <a:buNone/>
            </a:pPr>
            <a:endParaRPr lang="en-GB" dirty="0"/>
          </a:p>
          <a:p>
            <a:pPr marL="12700" lvl="6" indent="0">
              <a:lnSpc>
                <a:spcPct val="100000"/>
              </a:lnSpc>
              <a:buNone/>
            </a:pPr>
            <a:r>
              <a:rPr lang="en-GB" sz="1600" b="1" dirty="0">
                <a:solidFill>
                  <a:schemeClr val="accent1"/>
                </a:solidFill>
              </a:rPr>
              <a:t>Right people in the right seats</a:t>
            </a:r>
          </a:p>
          <a:p>
            <a:pPr marL="12700" lvl="6" indent="0">
              <a:lnSpc>
                <a:spcPct val="100000"/>
              </a:lnSpc>
              <a:buNone/>
            </a:pPr>
            <a:r>
              <a:rPr lang="en-GB" dirty="0"/>
              <a:t>Organisational structure, core processes, core capabilities functional accountability chart.</a:t>
            </a:r>
          </a:p>
          <a:p>
            <a:pPr marL="12700" lvl="6" indent="0">
              <a:lnSpc>
                <a:spcPct val="100000"/>
              </a:lnSpc>
              <a:buNone/>
            </a:pPr>
            <a:endParaRPr lang="en-GB" dirty="0"/>
          </a:p>
          <a:p>
            <a:pPr marL="12700" lvl="6" indent="0">
              <a:lnSpc>
                <a:spcPct val="100000"/>
              </a:lnSpc>
              <a:buNone/>
            </a:pPr>
            <a:r>
              <a:rPr lang="en-GB" sz="1600" b="1" dirty="0">
                <a:solidFill>
                  <a:schemeClr val="accent1"/>
                </a:solidFill>
              </a:rPr>
              <a:t>Right people in the right seats doing the right things</a:t>
            </a:r>
          </a:p>
          <a:p>
            <a:pPr marL="12700" lvl="6" indent="0">
              <a:lnSpc>
                <a:spcPct val="100000"/>
              </a:lnSpc>
              <a:buNone/>
            </a:pPr>
            <a:r>
              <a:rPr lang="en-GB" dirty="0"/>
              <a:t>Leadership, prediction, delegation, reputation</a:t>
            </a:r>
          </a:p>
          <a:p>
            <a:pPr marL="12700" lvl="6" indent="0">
              <a:lnSpc>
                <a:spcPct val="100000"/>
              </a:lnSpc>
              <a:buNone/>
            </a:pPr>
            <a:endParaRPr lang="en-GB" dirty="0"/>
          </a:p>
          <a:p>
            <a:pPr marL="12700" lvl="6" indent="0">
              <a:lnSpc>
                <a:spcPct val="100000"/>
              </a:lnSpc>
              <a:buNone/>
            </a:pPr>
            <a:endParaRPr lang="en-GB" dirty="0"/>
          </a:p>
        </p:txBody>
      </p:sp>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A06658E1-E98F-3A12-2F57-E9D86A30F3D6}"/>
              </a:ext>
              <a:ext uri="{C183D7F6-B498-43B3-948B-1728B52AA6E4}">
                <adec:decorative xmlns:adec="http://schemas.microsoft.com/office/drawing/2017/decorative" val="1"/>
              </a:ext>
            </a:extLst>
          </p:cNvPr>
          <p:cNvSpPr txBox="1"/>
          <p:nvPr/>
        </p:nvSpPr>
        <p:spPr>
          <a:xfrm>
            <a:off x="335417" y="1268413"/>
            <a:ext cx="1894540" cy="2339102"/>
          </a:xfrm>
          <a:prstGeom prst="rect">
            <a:avLst/>
          </a:prstGeom>
          <a:solidFill>
            <a:srgbClr val="06263D"/>
          </a:solidFill>
        </p:spPr>
        <p:txBody>
          <a:bodyPr wrap="square" rtlCol="0">
            <a:spAutoFit/>
          </a:bodyPr>
          <a:lstStyle/>
          <a:p>
            <a:pPr marL="12700" lvl="6" indent="0">
              <a:lnSpc>
                <a:spcPct val="100000"/>
              </a:lnSpc>
              <a:buNone/>
            </a:pPr>
            <a:r>
              <a:rPr lang="en-GB" sz="1600" dirty="0">
                <a:solidFill>
                  <a:schemeClr val="bg1"/>
                </a:solidFill>
                <a:latin typeface="Arial" panose="020B0604020202020204" pitchFamily="34" charset="0"/>
                <a:cs typeface="Arial" panose="020B0604020202020204" pitchFamily="34" charset="0"/>
              </a:rPr>
              <a:t>Some of the areas that will be covered:</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Leadership</a:t>
            </a:r>
          </a:p>
          <a:p>
            <a:pPr marL="298450" lvl="6" indent="-285750">
              <a:lnSpc>
                <a:spcPct val="100000"/>
              </a:lnSpc>
              <a:buFont typeface="Wingdings" panose="05000000000000000000" pitchFamily="2" charset="2"/>
              <a:buChar char="§"/>
            </a:pPr>
            <a:r>
              <a:rPr lang="en-GB" sz="1600" b="1" dirty="0">
                <a:solidFill>
                  <a:schemeClr val="accent1"/>
                </a:solidFill>
                <a:latin typeface="Arial" panose="020B0604020202020204" pitchFamily="34" charset="0"/>
                <a:cs typeface="Arial" panose="020B0604020202020204" pitchFamily="34" charset="0"/>
              </a:rPr>
              <a:t>People</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Strategy</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Execution</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Cash</a:t>
            </a:r>
          </a:p>
          <a:p>
            <a:endParaRPr lang="en-GB" dirty="0"/>
          </a:p>
        </p:txBody>
      </p:sp>
    </p:spTree>
    <p:extLst>
      <p:ext uri="{BB962C8B-B14F-4D97-AF65-F5344CB8AC3E}">
        <p14:creationId xmlns:p14="http://schemas.microsoft.com/office/powerpoint/2010/main" val="2259311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B0A4F0-29DE-5F57-5046-BD1EE9D171A2}"/>
              </a:ext>
              <a:ext uri="{C183D7F6-B498-43B3-948B-1728B52AA6E4}">
                <adec:decorative xmlns:adec="http://schemas.microsoft.com/office/drawing/2017/decorative" val="1"/>
              </a:ext>
            </a:extLst>
          </p:cNvPr>
          <p:cNvPicPr>
            <a:picLocks noChangeAspect="1"/>
          </p:cNvPicPr>
          <p:nvPr/>
        </p:nvPicPr>
        <p:blipFill rotWithShape="1">
          <a:blip r:embed="rId3"/>
          <a:srcRect l="16814" t="10933" r="30786"/>
          <a:stretch/>
        </p:blipFill>
        <p:spPr>
          <a:xfrm>
            <a:off x="7899735" y="675125"/>
            <a:ext cx="4292265" cy="5493271"/>
          </a:xfrm>
          <a:prstGeom prst="rect">
            <a:avLst/>
          </a:prstGeom>
        </p:spPr>
      </p:pic>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Areas to be covered - Strategy</a:t>
            </a:r>
          </a:p>
        </p:txBody>
      </p:sp>
      <p:sp>
        <p:nvSpPr>
          <p:cNvPr id="4" name="Content Placeholder 3">
            <a:extLst>
              <a:ext uri="{FF2B5EF4-FFF2-40B4-BE49-F238E27FC236}">
                <a16:creationId xmlns:a16="http://schemas.microsoft.com/office/drawing/2014/main" id="{235319E6-CB02-A52D-CB7E-61AF715E840F}"/>
              </a:ext>
            </a:extLst>
          </p:cNvPr>
          <p:cNvSpPr>
            <a:spLocks noGrp="1"/>
          </p:cNvSpPr>
          <p:nvPr>
            <p:ph sz="half" idx="1"/>
          </p:nvPr>
        </p:nvSpPr>
        <p:spPr>
          <a:xfrm>
            <a:off x="2575034" y="1268413"/>
            <a:ext cx="4635945" cy="5089857"/>
          </a:xfrm>
        </p:spPr>
        <p:txBody>
          <a:bodyPr numCol="1"/>
          <a:lstStyle/>
          <a:p>
            <a:pPr marL="12700" lvl="6" indent="0">
              <a:lnSpc>
                <a:spcPct val="100000"/>
              </a:lnSpc>
              <a:buNone/>
            </a:pPr>
            <a:r>
              <a:rPr lang="en-GB" sz="1600" b="1" dirty="0">
                <a:solidFill>
                  <a:schemeClr val="accent1"/>
                </a:solidFill>
              </a:rPr>
              <a:t>Starting position</a:t>
            </a:r>
          </a:p>
          <a:p>
            <a:pPr marL="12700" lvl="6" indent="0">
              <a:lnSpc>
                <a:spcPct val="100000"/>
              </a:lnSpc>
              <a:buNone/>
            </a:pPr>
            <a:r>
              <a:rPr lang="en-GB" dirty="0"/>
              <a:t>Industry analyses: Driving forces, scenarios, sales and profit pools</a:t>
            </a:r>
          </a:p>
          <a:p>
            <a:pPr marL="12700" lvl="6" indent="0">
              <a:lnSpc>
                <a:spcPct val="100000"/>
              </a:lnSpc>
              <a:buNone/>
            </a:pPr>
            <a:endParaRPr lang="en-GB" dirty="0"/>
          </a:p>
          <a:p>
            <a:pPr marL="12700" lvl="6" indent="0">
              <a:lnSpc>
                <a:spcPct val="100000"/>
              </a:lnSpc>
              <a:buNone/>
            </a:pPr>
            <a:r>
              <a:rPr lang="en-GB" sz="1600" b="1" dirty="0">
                <a:solidFill>
                  <a:schemeClr val="accent1"/>
                </a:solidFill>
              </a:rPr>
              <a:t>The core</a:t>
            </a:r>
          </a:p>
          <a:p>
            <a:pPr marL="12700" lvl="6" indent="0">
              <a:lnSpc>
                <a:spcPct val="100000"/>
              </a:lnSpc>
              <a:buNone/>
            </a:pPr>
            <a:r>
              <a:rPr lang="en-GB" dirty="0"/>
              <a:t>Core purpose, core values, core competencies</a:t>
            </a:r>
          </a:p>
          <a:p>
            <a:pPr marL="12700" lvl="6" indent="0">
              <a:lnSpc>
                <a:spcPct val="100000"/>
              </a:lnSpc>
              <a:buNone/>
            </a:pPr>
            <a:endParaRPr lang="en-GB" dirty="0"/>
          </a:p>
          <a:p>
            <a:pPr marL="12700" lvl="6" indent="0">
              <a:lnSpc>
                <a:spcPct val="100000"/>
              </a:lnSpc>
              <a:buNone/>
            </a:pPr>
            <a:r>
              <a:rPr lang="en-GB" sz="1600" b="1" dirty="0">
                <a:solidFill>
                  <a:schemeClr val="accent1"/>
                </a:solidFill>
              </a:rPr>
              <a:t>The sandbox</a:t>
            </a:r>
          </a:p>
          <a:p>
            <a:pPr marL="12700" lvl="6" indent="0">
              <a:lnSpc>
                <a:spcPct val="100000"/>
              </a:lnSpc>
              <a:buNone/>
            </a:pPr>
            <a:r>
              <a:rPr lang="en-GB" dirty="0"/>
              <a:t>Core customer: Segmentation, core customer selection, customer analysis, quality and quantity</a:t>
            </a:r>
          </a:p>
          <a:p>
            <a:pPr marL="12700" lvl="6" indent="0">
              <a:lnSpc>
                <a:spcPct val="100000"/>
              </a:lnSpc>
              <a:buNone/>
            </a:pPr>
            <a:endParaRPr lang="en-GB" dirty="0"/>
          </a:p>
          <a:p>
            <a:pPr marL="12700" lvl="6" indent="0">
              <a:lnSpc>
                <a:spcPct val="100000"/>
              </a:lnSpc>
              <a:buNone/>
            </a:pPr>
            <a:r>
              <a:rPr lang="en-GB" sz="1600" b="1" dirty="0">
                <a:solidFill>
                  <a:schemeClr val="accent1"/>
                </a:solidFill>
              </a:rPr>
              <a:t>Targets</a:t>
            </a:r>
          </a:p>
          <a:p>
            <a:pPr marL="12700" lvl="6" indent="0">
              <a:lnSpc>
                <a:spcPct val="100000"/>
              </a:lnSpc>
              <a:buNone/>
            </a:pPr>
            <a:r>
              <a:rPr lang="en-GB" dirty="0"/>
              <a:t>Goal-setting, three- to five-year thrusts, one-year targets</a:t>
            </a:r>
          </a:p>
          <a:p>
            <a:pPr marL="12700" lvl="6" indent="0">
              <a:lnSpc>
                <a:spcPct val="100000"/>
              </a:lnSpc>
              <a:buNone/>
            </a:pPr>
            <a:endParaRPr lang="en-GB" dirty="0"/>
          </a:p>
          <a:p>
            <a:pPr marL="12700" lvl="6" indent="0">
              <a:lnSpc>
                <a:spcPct val="100000"/>
              </a:lnSpc>
              <a:buNone/>
            </a:pPr>
            <a:r>
              <a:rPr lang="en-GB" sz="1600" b="1" dirty="0">
                <a:solidFill>
                  <a:schemeClr val="accent1"/>
                </a:solidFill>
              </a:rPr>
              <a:t>The value proposition</a:t>
            </a:r>
          </a:p>
          <a:p>
            <a:pPr marL="12700" lvl="6" indent="0">
              <a:lnSpc>
                <a:spcPct val="100000"/>
              </a:lnSpc>
              <a:buNone/>
            </a:pPr>
            <a:r>
              <a:rPr lang="en-GB" dirty="0"/>
              <a:t>Brand promise, main products and services, price strategy, distribution strategy, value proposition design</a:t>
            </a:r>
          </a:p>
          <a:p>
            <a:pPr marL="12700" lvl="6" indent="0">
              <a:lnSpc>
                <a:spcPct val="100000"/>
              </a:lnSpc>
              <a:buNone/>
            </a:pPr>
            <a:endParaRPr lang="en-GB" dirty="0"/>
          </a:p>
          <a:p>
            <a:pPr marL="12700" lvl="6" indent="0">
              <a:lnSpc>
                <a:spcPct val="100000"/>
              </a:lnSpc>
              <a:buNone/>
            </a:pPr>
            <a:r>
              <a:rPr lang="en-GB" sz="1600" b="1" dirty="0">
                <a:solidFill>
                  <a:schemeClr val="accent1"/>
                </a:solidFill>
              </a:rPr>
              <a:t>The plan</a:t>
            </a:r>
          </a:p>
          <a:p>
            <a:pPr marL="12700" lvl="6" indent="0">
              <a:lnSpc>
                <a:spcPct val="100000"/>
              </a:lnSpc>
              <a:buNone/>
            </a:pPr>
            <a:r>
              <a:rPr lang="en-GB" dirty="0"/>
              <a:t>Seven strata of strategy, one-page strategic plan</a:t>
            </a:r>
          </a:p>
          <a:p>
            <a:pPr marL="12700" lvl="6" indent="0">
              <a:lnSpc>
                <a:spcPct val="100000"/>
              </a:lnSpc>
              <a:buNone/>
            </a:pPr>
            <a:endParaRPr lang="en-GB" dirty="0"/>
          </a:p>
        </p:txBody>
      </p:sp>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A06658E1-E98F-3A12-2F57-E9D86A30F3D6}"/>
              </a:ext>
              <a:ext uri="{C183D7F6-B498-43B3-948B-1728B52AA6E4}">
                <adec:decorative xmlns:adec="http://schemas.microsoft.com/office/drawing/2017/decorative" val="1"/>
              </a:ext>
            </a:extLst>
          </p:cNvPr>
          <p:cNvSpPr txBox="1"/>
          <p:nvPr/>
        </p:nvSpPr>
        <p:spPr>
          <a:xfrm>
            <a:off x="335417" y="1268413"/>
            <a:ext cx="1894540" cy="2339102"/>
          </a:xfrm>
          <a:prstGeom prst="rect">
            <a:avLst/>
          </a:prstGeom>
          <a:solidFill>
            <a:srgbClr val="06263D"/>
          </a:solidFill>
        </p:spPr>
        <p:txBody>
          <a:bodyPr wrap="square" rtlCol="0">
            <a:spAutoFit/>
          </a:bodyPr>
          <a:lstStyle/>
          <a:p>
            <a:pPr marL="12700" lvl="6" indent="0">
              <a:lnSpc>
                <a:spcPct val="100000"/>
              </a:lnSpc>
              <a:buNone/>
            </a:pPr>
            <a:r>
              <a:rPr lang="en-GB" sz="1600" dirty="0">
                <a:solidFill>
                  <a:schemeClr val="bg1"/>
                </a:solidFill>
                <a:latin typeface="Arial" panose="020B0604020202020204" pitchFamily="34" charset="0"/>
                <a:cs typeface="Arial" panose="020B0604020202020204" pitchFamily="34" charset="0"/>
              </a:rPr>
              <a:t>Some of the areas that will be covered:</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Leadership</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People</a:t>
            </a:r>
          </a:p>
          <a:p>
            <a:pPr marL="298450" lvl="6" indent="-285750">
              <a:lnSpc>
                <a:spcPct val="100000"/>
              </a:lnSpc>
              <a:buFont typeface="Wingdings" panose="05000000000000000000" pitchFamily="2" charset="2"/>
              <a:buChar char="§"/>
            </a:pPr>
            <a:r>
              <a:rPr lang="en-GB" sz="1600" b="1" dirty="0">
                <a:solidFill>
                  <a:schemeClr val="accent1"/>
                </a:solidFill>
                <a:latin typeface="Arial" panose="020B0604020202020204" pitchFamily="34" charset="0"/>
                <a:cs typeface="Arial" panose="020B0604020202020204" pitchFamily="34" charset="0"/>
              </a:rPr>
              <a:t>Strategy</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Execution</a:t>
            </a:r>
          </a:p>
          <a:p>
            <a:pPr marL="298450" lvl="6" indent="-285750">
              <a:lnSpc>
                <a:spcPct val="100000"/>
              </a:lnSpc>
              <a:buFont typeface="Wingdings" panose="05000000000000000000" pitchFamily="2" charset="2"/>
              <a:buChar char="§"/>
            </a:pPr>
            <a:r>
              <a:rPr lang="en-GB" sz="1600" dirty="0">
                <a:solidFill>
                  <a:schemeClr val="bg1"/>
                </a:solidFill>
                <a:latin typeface="Arial" panose="020B0604020202020204" pitchFamily="34" charset="0"/>
                <a:cs typeface="Arial" panose="020B0604020202020204" pitchFamily="34" charset="0"/>
              </a:rPr>
              <a:t>Cash</a:t>
            </a:r>
          </a:p>
          <a:p>
            <a:endParaRPr lang="en-GB" dirty="0"/>
          </a:p>
        </p:txBody>
      </p:sp>
    </p:spTree>
    <p:extLst>
      <p:ext uri="{BB962C8B-B14F-4D97-AF65-F5344CB8AC3E}">
        <p14:creationId xmlns:p14="http://schemas.microsoft.com/office/powerpoint/2010/main" val="2761715213"/>
      </p:ext>
    </p:extLst>
  </p:cSld>
  <p:clrMapOvr>
    <a:masterClrMapping/>
  </p:clrMapOvr>
</p:sld>
</file>

<file path=ppt/theme/theme1.xml><?xml version="1.0" encoding="utf-8"?>
<a:theme xmlns:a="http://schemas.openxmlformats.org/drawingml/2006/main" name="Office Theme">
  <a:themeElements>
    <a:clrScheme name="Exec Ed – new for 2024">
      <a:dk1>
        <a:srgbClr val="06263C"/>
      </a:dk1>
      <a:lt1>
        <a:srgbClr val="FFFFFF"/>
      </a:lt1>
      <a:dk2>
        <a:srgbClr val="06263C"/>
      </a:dk2>
      <a:lt2>
        <a:srgbClr val="FFFFFF"/>
      </a:lt2>
      <a:accent1>
        <a:srgbClr val="009DC5"/>
      </a:accent1>
      <a:accent2>
        <a:srgbClr val="85D9E8"/>
      </a:accent2>
      <a:accent3>
        <a:srgbClr val="FF7800"/>
      </a:accent3>
      <a:accent4>
        <a:srgbClr val="FFCA95"/>
      </a:accent4>
      <a:accent5>
        <a:srgbClr val="832589"/>
      </a:accent5>
      <a:accent6>
        <a:srgbClr val="CEA9D0"/>
      </a:accent6>
      <a:hlink>
        <a:srgbClr val="009DC5"/>
      </a:hlink>
      <a:folHlink>
        <a:srgbClr val="1919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cfa013-fbdb-4f41-91b3-846495f6bf7c">
      <Terms xmlns="http://schemas.microsoft.com/office/infopath/2007/PartnerControls"/>
    </lcf76f155ced4ddcb4097134ff3c332f>
    <TaxCatchAll xmlns="afc71914-40bd-4730-811f-5fb1272fa14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EE272BDCBDA446A81B26D8C9A06959" ma:contentTypeVersion="14" ma:contentTypeDescription="Create a new document." ma:contentTypeScope="" ma:versionID="69eac6cb214197fce2a859aec51bd96b">
  <xsd:schema xmlns:xsd="http://www.w3.org/2001/XMLSchema" xmlns:xs="http://www.w3.org/2001/XMLSchema" xmlns:p="http://schemas.microsoft.com/office/2006/metadata/properties" xmlns:ns2="94cfa013-fbdb-4f41-91b3-846495f6bf7c" xmlns:ns3="afc71914-40bd-4730-811f-5fb1272fa142" targetNamespace="http://schemas.microsoft.com/office/2006/metadata/properties" ma:root="true" ma:fieldsID="fc979a7355094734237463c62b997c43" ns2:_="" ns3:_="">
    <xsd:import namespace="94cfa013-fbdb-4f41-91b3-846495f6bf7c"/>
    <xsd:import namespace="afc71914-40bd-4730-811f-5fb1272fa14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fa013-fbdb-4f41-91b3-846495f6bf7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6624216-d583-4636-a04d-17921d6eaf67"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c71914-40bd-4730-811f-5fb1272fa14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ef0c266-0ebb-42b9-9e0d-a4899c96000f}" ma:internalName="TaxCatchAll" ma:showField="CatchAllData" ma:web="afc71914-40bd-4730-811f-5fb1272fa14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606A55-5E00-42A5-B505-89F5DAC2B44B}">
  <ds:schemaRefs>
    <ds:schemaRef ds:uri="http://schemas.microsoft.com/office/2006/metadata/properties"/>
    <ds:schemaRef ds:uri="http://schemas.microsoft.com/office/infopath/2007/PartnerControls"/>
    <ds:schemaRef ds:uri="94cfa013-fbdb-4f41-91b3-846495f6bf7c"/>
    <ds:schemaRef ds:uri="afc71914-40bd-4730-811f-5fb1272fa142"/>
  </ds:schemaRefs>
</ds:datastoreItem>
</file>

<file path=customXml/itemProps2.xml><?xml version="1.0" encoding="utf-8"?>
<ds:datastoreItem xmlns:ds="http://schemas.openxmlformats.org/officeDocument/2006/customXml" ds:itemID="{F37536C0-484C-48A8-A816-96384872268C}">
  <ds:schemaRefs>
    <ds:schemaRef ds:uri="http://schemas.microsoft.com/sharepoint/v3/contenttype/forms"/>
  </ds:schemaRefs>
</ds:datastoreItem>
</file>

<file path=customXml/itemProps3.xml><?xml version="1.0" encoding="utf-8"?>
<ds:datastoreItem xmlns:ds="http://schemas.openxmlformats.org/officeDocument/2006/customXml" ds:itemID="{251680BF-940F-42A5-9E5B-14F054F4CB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fa013-fbdb-4f41-91b3-846495f6bf7c"/>
    <ds:schemaRef ds:uri="afc71914-40bd-4730-811f-5fb1272fa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72856</TotalTime>
  <Words>1999</Words>
  <Application>Microsoft Office PowerPoint</Application>
  <PresentationFormat>Widescreen</PresentationFormat>
  <Paragraphs>233</Paragraphs>
  <Slides>15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Circular</vt:lpstr>
      <vt:lpstr>Georgia</vt:lpstr>
      <vt:lpstr>Wingdings</vt:lpstr>
      <vt:lpstr>Office Theme</vt:lpstr>
      <vt:lpstr>Title page – Ultimate Scale Up programme brochure</vt:lpstr>
      <vt:lpstr>Programme overview</vt:lpstr>
      <vt:lpstr>Who is it for?</vt:lpstr>
      <vt:lpstr>Delivery team</vt:lpstr>
      <vt:lpstr>Programme aims</vt:lpstr>
      <vt:lpstr>Programme outcomes</vt:lpstr>
      <vt:lpstr>Areas to be covered - Leadership</vt:lpstr>
      <vt:lpstr>Areas to be covered - People</vt:lpstr>
      <vt:lpstr>Areas to be covered - Strategy</vt:lpstr>
      <vt:lpstr>Areas to be covered - Execution</vt:lpstr>
      <vt:lpstr>Areas to be covered - Cash</vt:lpstr>
      <vt:lpstr>Programme components - 1</vt:lpstr>
      <vt:lpstr>Programme components - 2</vt:lpstr>
      <vt:lpstr>About Nottingham University Business School</vt:lpstr>
      <vt:lpstr>How to apply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Cherry Anderson</dc:creator>
  <cp:lastModifiedBy>Sam Rosen (staff)</cp:lastModifiedBy>
  <cp:revision>178</cp:revision>
  <dcterms:created xsi:type="dcterms:W3CDTF">2022-06-06T16:03:25Z</dcterms:created>
  <dcterms:modified xsi:type="dcterms:W3CDTF">2024-11-25T17:57:07Z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0x01010003EE272BDCBDA446A81B26D8C9A06959</vt:lpwstr>
  </property>
</Properties>
</file>