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rawings/drawing9.xml" ContentType="application/vnd.openxmlformats-officedocument.drawingml.chartshapes+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drawings/drawing11.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349" r:id="rId2"/>
    <p:sldId id="257" r:id="rId3"/>
    <p:sldId id="337" r:id="rId4"/>
    <p:sldId id="338" r:id="rId5"/>
    <p:sldId id="339" r:id="rId6"/>
    <p:sldId id="340" r:id="rId7"/>
    <p:sldId id="341" r:id="rId8"/>
    <p:sldId id="342" r:id="rId9"/>
    <p:sldId id="343" r:id="rId10"/>
    <p:sldId id="344" r:id="rId11"/>
    <p:sldId id="345" r:id="rId12"/>
    <p:sldId id="346" r:id="rId13"/>
    <p:sldId id="336" r:id="rId14"/>
    <p:sldId id="327" r:id="rId15"/>
    <p:sldId id="328" r:id="rId16"/>
    <p:sldId id="329" r:id="rId17"/>
    <p:sldId id="334" r:id="rId18"/>
    <p:sldId id="335" r:id="rId19"/>
    <p:sldId id="330" r:id="rId20"/>
    <p:sldId id="331" r:id="rId21"/>
    <p:sldId id="332" r:id="rId22"/>
    <p:sldId id="333" r:id="rId23"/>
    <p:sldId id="301" r:id="rId24"/>
    <p:sldId id="325" r:id="rId25"/>
    <p:sldId id="326" r:id="rId26"/>
    <p:sldId id="304" r:id="rId27"/>
    <p:sldId id="305" r:id="rId28"/>
    <p:sldId id="314" r:id="rId29"/>
    <p:sldId id="303" r:id="rId30"/>
    <p:sldId id="320" r:id="rId31"/>
    <p:sldId id="321" r:id="rId32"/>
    <p:sldId id="313" r:id="rId33"/>
    <p:sldId id="311" r:id="rId34"/>
    <p:sldId id="312" r:id="rId35"/>
    <p:sldId id="306" r:id="rId36"/>
    <p:sldId id="258" r:id="rId37"/>
    <p:sldId id="347" r:id="rId38"/>
    <p:sldId id="350" r:id="rId39"/>
    <p:sldId id="348" r:id="rId40"/>
    <p:sldId id="260" r:id="rId41"/>
    <p:sldId id="295" r:id="rId42"/>
    <p:sldId id="294" r:id="rId43"/>
    <p:sldId id="261" r:id="rId44"/>
    <p:sldId id="282" r:id="rId45"/>
    <p:sldId id="262" r:id="rId46"/>
    <p:sldId id="284" r:id="rId47"/>
    <p:sldId id="285" r:id="rId48"/>
    <p:sldId id="287" r:id="rId49"/>
    <p:sldId id="279" r:id="rId50"/>
    <p:sldId id="280" r:id="rId51"/>
    <p:sldId id="264" r:id="rId52"/>
    <p:sldId id="268" r:id="rId53"/>
    <p:sldId id="269" r:id="rId54"/>
    <p:sldId id="288" r:id="rId55"/>
    <p:sldId id="272" r:id="rId56"/>
    <p:sldId id="273" r:id="rId57"/>
    <p:sldId id="275" r:id="rId58"/>
    <p:sldId id="276" r:id="rId5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3" autoAdjust="0"/>
    <p:restoredTop sz="94595" autoAdjust="0"/>
  </p:normalViewPr>
  <p:slideViewPr>
    <p:cSldViewPr>
      <p:cViewPr>
        <p:scale>
          <a:sx n="80" d="100"/>
          <a:sy n="80" d="100"/>
        </p:scale>
        <p:origin x="-1416" y="-78"/>
      </p:cViewPr>
      <p:guideLst>
        <p:guide orient="horz" pos="2160"/>
        <p:guide pos="2880"/>
      </p:guideLst>
    </p:cSldViewPr>
  </p:slideViewPr>
  <p:outlineViewPr>
    <p:cViewPr>
      <p:scale>
        <a:sx n="33" d="100"/>
        <a:sy n="33" d="100"/>
      </p:scale>
      <p:origin x="48" y="316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h1rsrchpfs01\RsrchHome\Accounts\H1RGA00\Liu\Professor's%20Conference\rate_chart.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Documents%20and%20Settings\h1yxl01\Desktop\Monetary%20velocity%20chart%20with%20updated%20data.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h1rsrchpfs01\RsrchHome\Accounts\H1RGA00\Liu\Professor's%20Conference\Monetary%20velocity%20chart%20with%20updated%20data--2.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h1rsrchpfs01\RsrchHome\Accounts\H1RGA00\Liu\Professor's%20Conference\quarterly%20base%20velocity.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h1rsrchpfs01\RsrchHome\Accounts\H1RGA00\Liu\Professor's%20Conference\rate_chart.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h1rsrchpfs01\RsrchHome\Accounts\H1RGA00\Liu\Professor's%20Conference\Household%20Balance%20Sheet%20T%20Account.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h1rsrchpfs01\RsrchHome\Accounts\H1RGA00\Liu\Professor's%20Conference\Household%20Balance%20Sheet%20T%20Account.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h1yxl01\Desktop\Monetary%20velocity%20chart%20with%20updated%20data--2.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ocuments%20and%20Settings\h1yxl01\Desktop\Monetary%20velocity%20chart%20with%20updated%20data--2.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Documents%20and%20Settings\h1yxl01\Desktop\Monetary%20velocity%20chart%20with%20updated%20data--2.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Documents%20and%20Settings\h1yxl01\Desktop\Monetary%20velocity%20chart%20with%20updated%20data--2.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Documents%20and%20Settings\h1yxl01\Desktop\Monetary%20velocity%20chart%20with%20updated%20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726776799958825E-2"/>
          <c:y val="0.17177092446777489"/>
          <c:w val="0.87217667644486052"/>
          <c:h val="0.68886555847185815"/>
        </c:manualLayout>
      </c:layout>
      <c:lineChart>
        <c:grouping val="standard"/>
        <c:ser>
          <c:idx val="0"/>
          <c:order val="0"/>
          <c:marker>
            <c:symbol val="none"/>
          </c:marker>
          <c:cat>
            <c:numRef>
              <c:f>'MB YOY'!$B$5:$B$49</c:f>
              <c:numCache>
                <c:formatCode>mmm\-yy</c:formatCode>
                <c:ptCount val="4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numCache>
            </c:numRef>
          </c:cat>
          <c:val>
            <c:numRef>
              <c:f>'MB YOY'!$F$5:$F$49</c:f>
              <c:numCache>
                <c:formatCode>General</c:formatCode>
                <c:ptCount val="45"/>
                <c:pt idx="0">
                  <c:v>14.236000000000001</c:v>
                </c:pt>
                <c:pt idx="1">
                  <c:v>10.489000000000004</c:v>
                </c:pt>
                <c:pt idx="2">
                  <c:v>2.3519999999999968</c:v>
                </c:pt>
                <c:pt idx="3">
                  <c:v>1.84</c:v>
                </c:pt>
                <c:pt idx="4">
                  <c:v>2.3609999999999998</c:v>
                </c:pt>
                <c:pt idx="5">
                  <c:v>-0.11799999999999998</c:v>
                </c:pt>
                <c:pt idx="6">
                  <c:v>-2.7170000000000001</c:v>
                </c:pt>
                <c:pt idx="7">
                  <c:v>-0.51</c:v>
                </c:pt>
                <c:pt idx="8">
                  <c:v>-0.60500000000000065</c:v>
                </c:pt>
                <c:pt idx="9">
                  <c:v>5.2720000000000002</c:v>
                </c:pt>
                <c:pt idx="10">
                  <c:v>3.4670000000000001</c:v>
                </c:pt>
                <c:pt idx="11">
                  <c:v>-3.7440000000000002</c:v>
                </c:pt>
                <c:pt idx="12">
                  <c:v>8.2860000000000014</c:v>
                </c:pt>
                <c:pt idx="13">
                  <c:v>5.343</c:v>
                </c:pt>
                <c:pt idx="14">
                  <c:v>1.296999999999995</c:v>
                </c:pt>
                <c:pt idx="15">
                  <c:v>1.1200000000000001</c:v>
                </c:pt>
                <c:pt idx="16">
                  <c:v>0.92</c:v>
                </c:pt>
                <c:pt idx="17">
                  <c:v>2.19</c:v>
                </c:pt>
                <c:pt idx="18">
                  <c:v>0.98199999999999998</c:v>
                </c:pt>
                <c:pt idx="19">
                  <c:v>2.177</c:v>
                </c:pt>
                <c:pt idx="20">
                  <c:v>-2.7450000000000001</c:v>
                </c:pt>
                <c:pt idx="21">
                  <c:v>6.9740000000000002</c:v>
                </c:pt>
                <c:pt idx="22">
                  <c:v>1.476</c:v>
                </c:pt>
                <c:pt idx="23">
                  <c:v>-14.114000000000001</c:v>
                </c:pt>
                <c:pt idx="24">
                  <c:v>5.5819999999999999</c:v>
                </c:pt>
                <c:pt idx="25">
                  <c:v>7.81</c:v>
                </c:pt>
                <c:pt idx="26">
                  <c:v>4.9859999999999998</c:v>
                </c:pt>
                <c:pt idx="27">
                  <c:v>-7.4279999999999955</c:v>
                </c:pt>
                <c:pt idx="28">
                  <c:v>6.5739999999999998</c:v>
                </c:pt>
                <c:pt idx="29">
                  <c:v>4.3469999999999995</c:v>
                </c:pt>
                <c:pt idx="30">
                  <c:v>10.7</c:v>
                </c:pt>
                <c:pt idx="31">
                  <c:v>1.046</c:v>
                </c:pt>
                <c:pt idx="32">
                  <c:v>85.856999999999999</c:v>
                </c:pt>
                <c:pt idx="33">
                  <c:v>238.69800000000001</c:v>
                </c:pt>
                <c:pt idx="34">
                  <c:v>311.51599999999894</c:v>
                </c:pt>
                <c:pt idx="35">
                  <c:v>143.785</c:v>
                </c:pt>
                <c:pt idx="36">
                  <c:v>43.215000000000003</c:v>
                </c:pt>
                <c:pt idx="37">
                  <c:v>-101.39100000000002</c:v>
                </c:pt>
                <c:pt idx="38">
                  <c:v>57.65</c:v>
                </c:pt>
                <c:pt idx="39">
                  <c:v>82.867999999999995</c:v>
                </c:pt>
                <c:pt idx="40">
                  <c:v>7.7380000000000004</c:v>
                </c:pt>
                <c:pt idx="41">
                  <c:v>-65.260999999999996</c:v>
                </c:pt>
                <c:pt idx="42">
                  <c:v>-7.3679999999999781</c:v>
                </c:pt>
                <c:pt idx="43">
                  <c:v>24.137000000000096</c:v>
                </c:pt>
                <c:pt idx="44">
                  <c:v>61.950999999999993</c:v>
                </c:pt>
              </c:numCache>
            </c:numRef>
          </c:val>
        </c:ser>
        <c:marker val="1"/>
        <c:axId val="69420160"/>
        <c:axId val="69421696"/>
      </c:lineChart>
      <c:dateAx>
        <c:axId val="69420160"/>
        <c:scaling>
          <c:orientation val="minMax"/>
          <c:max val="40148"/>
        </c:scaling>
        <c:axPos val="b"/>
        <c:numFmt formatCode="dd/mm/yyyy" sourceLinked="0"/>
        <c:tickLblPos val="none"/>
        <c:txPr>
          <a:bodyPr/>
          <a:lstStyle/>
          <a:p>
            <a:pPr>
              <a:defRPr lang="en-US"/>
            </a:pPr>
            <a:endParaRPr lang="en-US"/>
          </a:p>
        </c:txPr>
        <c:crossAx val="69421696"/>
        <c:crosses val="autoZero"/>
        <c:auto val="1"/>
        <c:lblOffset val="100"/>
        <c:majorUnit val="12"/>
        <c:majorTimeUnit val="months"/>
      </c:dateAx>
      <c:valAx>
        <c:axId val="69421696"/>
        <c:scaling>
          <c:orientation val="minMax"/>
          <c:min val="-140"/>
        </c:scaling>
        <c:axPos val="l"/>
        <c:majorGridlines/>
        <c:numFmt formatCode="General" sourceLinked="1"/>
        <c:tickLblPos val="nextTo"/>
        <c:txPr>
          <a:bodyPr/>
          <a:lstStyle/>
          <a:p>
            <a:pPr>
              <a:defRPr lang="en-US"/>
            </a:pPr>
            <a:endParaRPr lang="en-US"/>
          </a:p>
        </c:txPr>
        <c:crossAx val="69420160"/>
        <c:crosses val="autoZero"/>
        <c:crossBetween val="between"/>
        <c:majorUnit val="70"/>
      </c:valAx>
      <c:spPr>
        <a:ln>
          <a:noFill/>
        </a:ln>
      </c:spPr>
    </c:plotArea>
    <c:plotVisOnly val="1"/>
  </c:chart>
  <c:spPr>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sz="2000" dirty="0"/>
              <a:t>New </a:t>
            </a:r>
            <a:r>
              <a:rPr lang="en-US" sz="2000" dirty="0" smtClean="0"/>
              <a:t>Defaults</a:t>
            </a:r>
            <a:endParaRPr lang="en-US" sz="2000" dirty="0"/>
          </a:p>
        </c:rich>
      </c:tx>
      <c:layout>
        <c:manualLayout>
          <c:xMode val="edge"/>
          <c:yMode val="edge"/>
          <c:x val="9.2751774083795081E-3"/>
          <c:y val="2.3924282191998608E-3"/>
        </c:manualLayout>
      </c:layout>
    </c:title>
    <c:plotArea>
      <c:layout>
        <c:manualLayout>
          <c:layoutTarget val="inner"/>
          <c:xMode val="edge"/>
          <c:yMode val="edge"/>
          <c:x val="8.3693618158841548E-2"/>
          <c:y val="0.14930921863788651"/>
          <c:w val="0.89627539613103913"/>
          <c:h val="0.7516138689773515"/>
        </c:manualLayout>
      </c:layout>
      <c:lineChart>
        <c:grouping val="standard"/>
        <c:ser>
          <c:idx val="0"/>
          <c:order val="0"/>
          <c:marker>
            <c:symbol val="none"/>
          </c:marker>
          <c:cat>
            <c:numRef>
              <c:f>Sheet3!$H$2:$H$91</c:f>
              <c:numCache>
                <c:formatCode>General</c:formatCode>
                <c:ptCount val="90"/>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numCache>
            </c:numRef>
          </c:cat>
          <c:val>
            <c:numRef>
              <c:f>Sheet3!$K$2:$K$91</c:f>
              <c:numCache>
                <c:formatCode>General</c:formatCode>
                <c:ptCount val="90"/>
                <c:pt idx="0">
                  <c:v>494.40000000000003</c:v>
                </c:pt>
                <c:pt idx="1">
                  <c:v>205.3</c:v>
                </c:pt>
                <c:pt idx="2">
                  <c:v>179.5</c:v>
                </c:pt>
                <c:pt idx="3">
                  <c:v>213.5</c:v>
                </c:pt>
                <c:pt idx="4">
                  <c:v>197.1</c:v>
                </c:pt>
                <c:pt idx="5">
                  <c:v>303.40000000000003</c:v>
                </c:pt>
                <c:pt idx="6">
                  <c:v>292.3</c:v>
                </c:pt>
                <c:pt idx="7">
                  <c:v>125.4</c:v>
                </c:pt>
                <c:pt idx="8">
                  <c:v>284</c:v>
                </c:pt>
                <c:pt idx="9">
                  <c:v>57.1</c:v>
                </c:pt>
                <c:pt idx="10">
                  <c:v>96.8</c:v>
                </c:pt>
                <c:pt idx="11">
                  <c:v>228.1</c:v>
                </c:pt>
                <c:pt idx="12">
                  <c:v>940.2</c:v>
                </c:pt>
                <c:pt idx="13">
                  <c:v>1352.7</c:v>
                </c:pt>
                <c:pt idx="14">
                  <c:v>1901.4</c:v>
                </c:pt>
                <c:pt idx="15">
                  <c:v>710.4</c:v>
                </c:pt>
                <c:pt idx="16">
                  <c:v>1055.9000000000001</c:v>
                </c:pt>
                <c:pt idx="17">
                  <c:v>288.5</c:v>
                </c:pt>
                <c:pt idx="18">
                  <c:v>253.4</c:v>
                </c:pt>
                <c:pt idx="19">
                  <c:v>620.20000000000005</c:v>
                </c:pt>
                <c:pt idx="20">
                  <c:v>698.9</c:v>
                </c:pt>
                <c:pt idx="21">
                  <c:v>420.6</c:v>
                </c:pt>
                <c:pt idx="22">
                  <c:v>106.8</c:v>
                </c:pt>
                <c:pt idx="23">
                  <c:v>145.30000000000001</c:v>
                </c:pt>
                <c:pt idx="24">
                  <c:v>82.100000000000009</c:v>
                </c:pt>
                <c:pt idx="25">
                  <c:v>34.1</c:v>
                </c:pt>
                <c:pt idx="26">
                  <c:v>19.600000000000001</c:v>
                </c:pt>
                <c:pt idx="27">
                  <c:v>1.7</c:v>
                </c:pt>
                <c:pt idx="28">
                  <c:v>18.900000000000002</c:v>
                </c:pt>
                <c:pt idx="29">
                  <c:v>33.200000000000003</c:v>
                </c:pt>
                <c:pt idx="30">
                  <c:v>25.6</c:v>
                </c:pt>
                <c:pt idx="31">
                  <c:v>0.8</c:v>
                </c:pt>
                <c:pt idx="32">
                  <c:v>1.6</c:v>
                </c:pt>
                <c:pt idx="33">
                  <c:v>1.1000000000000001</c:v>
                </c:pt>
                <c:pt idx="34">
                  <c:v>2.1</c:v>
                </c:pt>
                <c:pt idx="35">
                  <c:v>1.9000000000000001</c:v>
                </c:pt>
                <c:pt idx="36">
                  <c:v>30.3</c:v>
                </c:pt>
                <c:pt idx="37">
                  <c:v>3.2</c:v>
                </c:pt>
                <c:pt idx="38">
                  <c:v>10.3</c:v>
                </c:pt>
                <c:pt idx="39">
                  <c:v>28.7</c:v>
                </c:pt>
                <c:pt idx="40">
                  <c:v>13.1</c:v>
                </c:pt>
                <c:pt idx="41">
                  <c:v>7.3</c:v>
                </c:pt>
                <c:pt idx="42">
                  <c:v>103.2</c:v>
                </c:pt>
                <c:pt idx="43">
                  <c:v>0.05</c:v>
                </c:pt>
                <c:pt idx="44">
                  <c:v>2.4</c:v>
                </c:pt>
                <c:pt idx="45">
                  <c:v>0</c:v>
                </c:pt>
                <c:pt idx="46">
                  <c:v>7.1000000000000005</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numCache>
            </c:numRef>
          </c:val>
        </c:ser>
        <c:marker val="1"/>
        <c:axId val="71115904"/>
        <c:axId val="71117440"/>
      </c:lineChart>
      <c:catAx>
        <c:axId val="71115904"/>
        <c:scaling>
          <c:orientation val="minMax"/>
        </c:scaling>
        <c:axPos val="b"/>
        <c:numFmt formatCode="General" sourceLinked="0"/>
        <c:tickLblPos val="nextTo"/>
        <c:txPr>
          <a:bodyPr/>
          <a:lstStyle/>
          <a:p>
            <a:pPr>
              <a:defRPr lang="en-US"/>
            </a:pPr>
            <a:endParaRPr lang="en-US"/>
          </a:p>
        </c:txPr>
        <c:crossAx val="71117440"/>
        <c:crosses val="autoZero"/>
        <c:auto val="1"/>
        <c:lblAlgn val="ctr"/>
        <c:lblOffset val="100"/>
        <c:tickLblSkip val="5"/>
      </c:catAx>
      <c:valAx>
        <c:axId val="71117440"/>
        <c:scaling>
          <c:orientation val="minMax"/>
        </c:scaling>
        <c:axPos val="l"/>
        <c:majorGridlines>
          <c:spPr>
            <a:ln>
              <a:solidFill>
                <a:schemeClr val="bg1">
                  <a:lumMod val="50000"/>
                  <a:alpha val="30000"/>
                </a:schemeClr>
              </a:solidFill>
            </a:ln>
          </c:spPr>
        </c:majorGridlines>
        <c:numFmt formatCode="General" sourceLinked="0"/>
        <c:tickLblPos val="nextTo"/>
        <c:txPr>
          <a:bodyPr/>
          <a:lstStyle/>
          <a:p>
            <a:pPr>
              <a:defRPr lang="en-US"/>
            </a:pPr>
            <a:endParaRPr lang="en-US"/>
          </a:p>
        </c:txPr>
        <c:crossAx val="71115904"/>
        <c:crosses val="autoZero"/>
        <c:crossBetween val="between"/>
      </c:valAx>
    </c:plotArea>
    <c:plotVisOnly val="1"/>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2200" b="1" i="0" u="none" strike="noStrike" baseline="0">
                <a:solidFill>
                  <a:srgbClr val="000000"/>
                </a:solidFill>
                <a:latin typeface="Arial"/>
                <a:ea typeface="Arial"/>
                <a:cs typeface="Arial"/>
              </a:defRPr>
            </a:pPr>
            <a:r>
              <a:rPr lang="en-US" sz="1600" dirty="0"/>
              <a:t>Log Base Velocity and Inverse </a:t>
            </a:r>
            <a:r>
              <a:rPr lang="en-US" sz="1600" dirty="0" err="1"/>
              <a:t>Aaa</a:t>
            </a:r>
            <a:r>
              <a:rPr lang="en-US" sz="1600" dirty="0"/>
              <a:t> Bond Rate
Annual 1919-2008</a:t>
            </a:r>
            <a:r>
              <a:rPr lang="en-US" sz="1600" baseline="0" dirty="0"/>
              <a:t> (Adjusted for New Defaults)</a:t>
            </a:r>
            <a:endParaRPr lang="en-US" sz="1600" dirty="0"/>
          </a:p>
        </c:rich>
      </c:tx>
      <c:layout>
        <c:manualLayout>
          <c:xMode val="edge"/>
          <c:yMode val="edge"/>
          <c:x val="5.0431621743876835E-3"/>
          <c:y val="2.1609296985651526E-3"/>
        </c:manualLayout>
      </c:layout>
      <c:spPr>
        <a:noFill/>
        <a:ln w="25400">
          <a:noFill/>
        </a:ln>
      </c:spPr>
    </c:title>
    <c:plotArea>
      <c:layout>
        <c:manualLayout>
          <c:layoutTarget val="inner"/>
          <c:xMode val="edge"/>
          <c:yMode val="edge"/>
          <c:x val="0.13604121466240957"/>
          <c:y val="0.11752307097129472"/>
          <c:w val="0.84461709211987002"/>
          <c:h val="0.72439721682813885"/>
        </c:manualLayout>
      </c:layout>
      <c:scatterChart>
        <c:scatterStyle val="lineMarker"/>
        <c:ser>
          <c:idx val="0"/>
          <c:order val="0"/>
          <c:spPr>
            <a:ln w="28575">
              <a:noFill/>
            </a:ln>
          </c:spPr>
          <c:marker>
            <c:symbol val="diamond"/>
            <c:size val="5"/>
            <c:spPr>
              <a:solidFill>
                <a:srgbClr val="002060"/>
              </a:solidFill>
              <a:ln>
                <a:solidFill>
                  <a:srgbClr val="002060"/>
                </a:solidFill>
                <a:prstDash val="solid"/>
              </a:ln>
            </c:spPr>
          </c:marker>
          <c:dPt>
            <c:idx val="12"/>
            <c:marker>
              <c:spPr>
                <a:solidFill>
                  <a:schemeClr val="bg1">
                    <a:lumMod val="65000"/>
                  </a:schemeClr>
                </a:solidFill>
                <a:ln>
                  <a:solidFill>
                    <a:schemeClr val="bg1">
                      <a:lumMod val="65000"/>
                    </a:schemeClr>
                  </a:solidFill>
                  <a:prstDash val="solid"/>
                </a:ln>
              </c:spPr>
            </c:marker>
          </c:dPt>
          <c:dPt>
            <c:idx val="13"/>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4"/>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5"/>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6"/>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7"/>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8"/>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9"/>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0"/>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1"/>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2"/>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82"/>
            <c:spPr>
              <a:ln w="25400">
                <a:noFill/>
                <a:prstDash val="solid"/>
              </a:ln>
            </c:spPr>
          </c:dPt>
          <c:dPt>
            <c:idx val="83"/>
            <c:spPr>
              <a:ln w="25400">
                <a:noFill/>
                <a:prstDash val="solid"/>
              </a:ln>
            </c:spPr>
          </c:dPt>
          <c:dPt>
            <c:idx val="84"/>
            <c:spPr>
              <a:ln w="25400">
                <a:noFill/>
                <a:prstDash val="solid"/>
              </a:ln>
            </c:spPr>
          </c:dPt>
          <c:dPt>
            <c:idx val="85"/>
            <c:spPr>
              <a:ln w="25400">
                <a:solidFill>
                  <a:srgbClr val="993366"/>
                </a:solidFill>
                <a:prstDash val="solid"/>
              </a:ln>
            </c:spPr>
          </c:dPt>
          <c:dPt>
            <c:idx val="86"/>
            <c:spPr>
              <a:ln w="25400">
                <a:noFill/>
                <a:prstDash val="solid"/>
              </a:ln>
            </c:spPr>
          </c:dPt>
          <c:dPt>
            <c:idx val="87"/>
            <c:spPr>
              <a:ln w="25400">
                <a:noFill/>
                <a:prstDash val="solid"/>
              </a:ln>
            </c:spPr>
          </c:dPt>
          <c:dPt>
            <c:idx val="88"/>
            <c:marker>
              <c:spPr>
                <a:solidFill>
                  <a:srgbClr val="FF0000"/>
                </a:solidFill>
                <a:ln>
                  <a:solidFill>
                    <a:srgbClr val="FF0000"/>
                  </a:solidFill>
                  <a:prstDash val="solid"/>
                </a:ln>
              </c:spPr>
            </c:marker>
            <c:spPr>
              <a:ln w="25400">
                <a:noFill/>
                <a:prstDash val="solid"/>
              </a:ln>
            </c:spPr>
          </c:dPt>
          <c:dPt>
            <c:idx val="89"/>
            <c:marker>
              <c:spPr>
                <a:solidFill>
                  <a:srgbClr val="FF0000"/>
                </a:solidFill>
                <a:ln>
                  <a:solidFill>
                    <a:srgbClr val="FF0000"/>
                  </a:solidFill>
                  <a:prstDash val="solid"/>
                </a:ln>
              </c:spPr>
            </c:marker>
            <c:spPr>
              <a:ln w="25400">
                <a:solidFill>
                  <a:srgbClr val="FF0000"/>
                </a:solidFill>
                <a:prstDash val="solid"/>
              </a:ln>
            </c:spPr>
          </c:dPt>
          <c:dPt>
            <c:idx val="90"/>
            <c:marker>
              <c:spPr>
                <a:solidFill>
                  <a:srgbClr val="FF0000"/>
                </a:solidFill>
                <a:ln>
                  <a:solidFill>
                    <a:srgbClr val="FF0000"/>
                  </a:solidFill>
                  <a:prstDash val="solid"/>
                </a:ln>
              </c:spPr>
            </c:marker>
            <c:spPr>
              <a:ln w="19050">
                <a:solidFill>
                  <a:srgbClr val="FF0000"/>
                </a:solidFill>
                <a:prstDash val="dash"/>
              </a:ln>
            </c:spPr>
          </c:dPt>
          <c:dPt>
            <c:idx val="91"/>
            <c:marker>
              <c:spPr>
                <a:solidFill>
                  <a:srgbClr val="FF0000"/>
                </a:solidFill>
                <a:ln>
                  <a:solidFill>
                    <a:srgbClr val="FF0000"/>
                  </a:solidFill>
                  <a:prstDash val="solid"/>
                </a:ln>
              </c:spPr>
            </c:marker>
            <c:spPr>
              <a:ln w="19050">
                <a:solidFill>
                  <a:srgbClr val="FF0000"/>
                </a:solidFill>
                <a:prstDash val="dash"/>
              </a:ln>
            </c:spPr>
          </c:dPt>
          <c:xVal>
            <c:numRef>
              <c:f>'Data for updated Chart 6'!$F$2:$F$93</c:f>
              <c:numCache>
                <c:formatCode>General</c:formatCode>
                <c:ptCount val="92"/>
                <c:pt idx="0">
                  <c:v>18.223234624145782</c:v>
                </c:pt>
                <c:pt idx="1">
                  <c:v>16.337644656228733</c:v>
                </c:pt>
                <c:pt idx="2">
                  <c:v>16.752757224626556</c:v>
                </c:pt>
                <c:pt idx="3">
                  <c:v>19.591836734693878</c:v>
                </c:pt>
                <c:pt idx="4">
                  <c:v>19.54397394136808</c:v>
                </c:pt>
                <c:pt idx="5">
                  <c:v>19.983347210657669</c:v>
                </c:pt>
                <c:pt idx="6">
                  <c:v>20.505809979494192</c:v>
                </c:pt>
                <c:pt idx="7">
                  <c:v>21.137924960366391</c:v>
                </c:pt>
                <c:pt idx="8">
                  <c:v>21.881838074398249</c:v>
                </c:pt>
                <c:pt idx="9">
                  <c:v>21.99413489736061</c:v>
                </c:pt>
                <c:pt idx="10">
                  <c:v>21.164021164021165</c:v>
                </c:pt>
                <c:pt idx="11">
                  <c:v>21.994134897360606</c:v>
                </c:pt>
                <c:pt idx="12">
                  <c:v>21.845985800109229</c:v>
                </c:pt>
                <c:pt idx="13">
                  <c:v>19.973368841544602</c:v>
                </c:pt>
                <c:pt idx="14">
                  <c:v>22.275849266753191</c:v>
                </c:pt>
                <c:pt idx="15">
                  <c:v>24.979184013322229</c:v>
                </c:pt>
                <c:pt idx="16">
                  <c:v>27.758501040943699</c:v>
                </c:pt>
                <c:pt idx="17">
                  <c:v>30.903940252382093</c:v>
                </c:pt>
                <c:pt idx="18">
                  <c:v>30.643513789581117</c:v>
                </c:pt>
                <c:pt idx="19">
                  <c:v>31.323414252153487</c:v>
                </c:pt>
                <c:pt idx="20">
                  <c:v>33.268644302744654</c:v>
                </c:pt>
                <c:pt idx="21">
                  <c:v>35.200938691698454</c:v>
                </c:pt>
                <c:pt idx="22">
                  <c:v>36.133694670279993</c:v>
                </c:pt>
                <c:pt idx="23">
                  <c:v>35.38779121203185</c:v>
                </c:pt>
                <c:pt idx="24">
                  <c:v>36.630036630036628</c:v>
                </c:pt>
                <c:pt idx="25">
                  <c:v>36.708473539308656</c:v>
                </c:pt>
                <c:pt idx="26">
                  <c:v>38.119440914866544</c:v>
                </c:pt>
                <c:pt idx="27">
                  <c:v>39.577836411609283</c:v>
                </c:pt>
                <c:pt idx="28">
                  <c:v>38.301947015639747</c:v>
                </c:pt>
                <c:pt idx="29">
                  <c:v>35.502958579881657</c:v>
                </c:pt>
                <c:pt idx="30">
                  <c:v>37.593984962406005</c:v>
                </c:pt>
                <c:pt idx="31">
                  <c:v>38.131553860819913</c:v>
                </c:pt>
                <c:pt idx="32">
                  <c:v>34.965034965034967</c:v>
                </c:pt>
                <c:pt idx="33">
                  <c:v>33.831406822666878</c:v>
                </c:pt>
                <c:pt idx="34">
                  <c:v>31.258140140661546</c:v>
                </c:pt>
                <c:pt idx="35">
                  <c:v>34.472852628555223</c:v>
                </c:pt>
                <c:pt idx="36">
                  <c:v>32.760032760032921</c:v>
                </c:pt>
                <c:pt idx="37">
                  <c:v>29.72504334902143</c:v>
                </c:pt>
                <c:pt idx="38">
                  <c:v>25.740025740025729</c:v>
                </c:pt>
                <c:pt idx="39">
                  <c:v>26.40264026402625</c:v>
                </c:pt>
                <c:pt idx="40">
                  <c:v>22.82236591860023</c:v>
                </c:pt>
                <c:pt idx="41">
                  <c:v>22.675736961451229</c:v>
                </c:pt>
                <c:pt idx="42">
                  <c:v>22.988505747126325</c:v>
                </c:pt>
                <c:pt idx="43">
                  <c:v>23.121387283236992</c:v>
                </c:pt>
                <c:pt idx="44">
                  <c:v>23.478771277636472</c:v>
                </c:pt>
                <c:pt idx="45">
                  <c:v>22.697181766597335</c:v>
                </c:pt>
                <c:pt idx="46">
                  <c:v>22.255192878338129</c:v>
                </c:pt>
                <c:pt idx="47">
                  <c:v>19.493177387914226</c:v>
                </c:pt>
                <c:pt idx="48">
                  <c:v>18.15980629539953</c:v>
                </c:pt>
                <c:pt idx="49">
                  <c:v>16.194331983805665</c:v>
                </c:pt>
                <c:pt idx="50">
                  <c:v>14.226437462951987</c:v>
                </c:pt>
                <c:pt idx="51">
                  <c:v>12.437810945273633</c:v>
                </c:pt>
                <c:pt idx="52">
                  <c:v>13.537906137184116</c:v>
                </c:pt>
                <c:pt idx="53">
                  <c:v>13.863216266173756</c:v>
                </c:pt>
                <c:pt idx="54">
                  <c:v>13.439354910964274</c:v>
                </c:pt>
                <c:pt idx="55">
                  <c:v>11.674287382041053</c:v>
                </c:pt>
                <c:pt idx="56">
                  <c:v>11.330374846567842</c:v>
                </c:pt>
                <c:pt idx="57">
                  <c:v>11.85653591542347</c:v>
                </c:pt>
                <c:pt idx="58">
                  <c:v>12.462353307716272</c:v>
                </c:pt>
                <c:pt idx="59">
                  <c:v>11.461318051575931</c:v>
                </c:pt>
                <c:pt idx="60">
                  <c:v>10.38511466897447</c:v>
                </c:pt>
                <c:pt idx="61">
                  <c:v>8.3763786123132729</c:v>
                </c:pt>
                <c:pt idx="62">
                  <c:v>7.0567480152896538</c:v>
                </c:pt>
                <c:pt idx="63">
                  <c:v>7.2529465095194672</c:v>
                </c:pt>
                <c:pt idx="64">
                  <c:v>8.3044982698961967</c:v>
                </c:pt>
                <c:pt idx="65">
                  <c:v>7.868336502524425</c:v>
                </c:pt>
                <c:pt idx="66">
                  <c:v>8.7924970691676894</c:v>
                </c:pt>
                <c:pt idx="67">
                  <c:v>11.085450346420375</c:v>
                </c:pt>
                <c:pt idx="68">
                  <c:v>10.665718602790863</c:v>
                </c:pt>
                <c:pt idx="69">
                  <c:v>10.298661174047368</c:v>
                </c:pt>
                <c:pt idx="70">
                  <c:v>10.802052389954104</c:v>
                </c:pt>
                <c:pt idx="71">
                  <c:v>10.727695333452518</c:v>
                </c:pt>
                <c:pt idx="72">
                  <c:v>11.403592131521471</c:v>
                </c:pt>
                <c:pt idx="73">
                  <c:v>12.285012285012289</c:v>
                </c:pt>
                <c:pt idx="74">
                  <c:v>13.852014313748199</c:v>
                </c:pt>
                <c:pt idx="75">
                  <c:v>12.558869701726843</c:v>
                </c:pt>
                <c:pt idx="76">
                  <c:v>13.17523056653496</c:v>
                </c:pt>
                <c:pt idx="77">
                  <c:v>13.568521031207599</c:v>
                </c:pt>
                <c:pt idx="78">
                  <c:v>13.770943309616705</c:v>
                </c:pt>
                <c:pt idx="79">
                  <c:v>15.310028068384794</c:v>
                </c:pt>
                <c:pt idx="80">
                  <c:v>14.201183431952661</c:v>
                </c:pt>
                <c:pt idx="81">
                  <c:v>13.119055428009183</c:v>
                </c:pt>
                <c:pt idx="82">
                  <c:v>14.119308153900448</c:v>
                </c:pt>
                <c:pt idx="83">
                  <c:v>15.404364569961492</c:v>
                </c:pt>
                <c:pt idx="84">
                  <c:v>17.647058823529431</c:v>
                </c:pt>
                <c:pt idx="85">
                  <c:v>17.767249037607204</c:v>
                </c:pt>
                <c:pt idx="86">
                  <c:v>19.102196752626551</c:v>
                </c:pt>
                <c:pt idx="87">
                  <c:v>17.897091722595135</c:v>
                </c:pt>
                <c:pt idx="88">
                  <c:v>17.999100044997729</c:v>
                </c:pt>
                <c:pt idx="89">
                  <c:v>17.756732761171811</c:v>
                </c:pt>
                <c:pt idx="90">
                  <c:v>18.903591682419659</c:v>
                </c:pt>
                <c:pt idx="91">
                  <c:v>19.011406844106464</c:v>
                </c:pt>
              </c:numCache>
            </c:numRef>
          </c:xVal>
          <c:yVal>
            <c:numRef>
              <c:f>'Data for updated Chart 6'!$E$2:$E$93</c:f>
              <c:numCache>
                <c:formatCode>General</c:formatCode>
                <c:ptCount val="92"/>
                <c:pt idx="0">
                  <c:v>-3.9826790321992567</c:v>
                </c:pt>
                <c:pt idx="1">
                  <c:v>-4.1047327259805462</c:v>
                </c:pt>
                <c:pt idx="2">
                  <c:v>-4.2905148423211275</c:v>
                </c:pt>
                <c:pt idx="3">
                  <c:v>-4.1667200733963696</c:v>
                </c:pt>
                <c:pt idx="4">
                  <c:v>-4.1193782122626912</c:v>
                </c:pt>
                <c:pt idx="5">
                  <c:v>-4.1013386560273695</c:v>
                </c:pt>
                <c:pt idx="6">
                  <c:v>-4.0355424901832118</c:v>
                </c:pt>
                <c:pt idx="7">
                  <c:v>-4.0659072449560245</c:v>
                </c:pt>
                <c:pt idx="8">
                  <c:v>-4.0503791974777883</c:v>
                </c:pt>
                <c:pt idx="9">
                  <c:v>-4.0894671746424516</c:v>
                </c:pt>
                <c:pt idx="10">
                  <c:v>-4.0145857023829645</c:v>
                </c:pt>
                <c:pt idx="11">
                  <c:v>-4.0800908916618184</c:v>
                </c:pt>
                <c:pt idx="12">
                  <c:v>-4.1328972491486251</c:v>
                </c:pt>
                <c:pt idx="13">
                  <c:v>-4.3548653697737265</c:v>
                </c:pt>
                <c:pt idx="14">
                  <c:v>-4.2956134480012693</c:v>
                </c:pt>
                <c:pt idx="15">
                  <c:v>-4.5752428661810898</c:v>
                </c:pt>
                <c:pt idx="16">
                  <c:v>-4.5176603753102125</c:v>
                </c:pt>
                <c:pt idx="17">
                  <c:v>-4.6934479148474555</c:v>
                </c:pt>
                <c:pt idx="18">
                  <c:v>-4.5374233544462301</c:v>
                </c:pt>
                <c:pt idx="19">
                  <c:v>-4.5994982931465591</c:v>
                </c:pt>
                <c:pt idx="20">
                  <c:v>-4.7210726604166409</c:v>
                </c:pt>
                <c:pt idx="21">
                  <c:v>-4.912039610059181</c:v>
                </c:pt>
                <c:pt idx="22">
                  <c:v>-4.8575058413586802</c:v>
                </c:pt>
                <c:pt idx="23">
                  <c:v>-4.6581058323291655</c:v>
                </c:pt>
                <c:pt idx="24">
                  <c:v>-4.6905637437623904</c:v>
                </c:pt>
                <c:pt idx="25">
                  <c:v>-4.7899631432932095</c:v>
                </c:pt>
                <c:pt idx="26">
                  <c:v>-4.9466243912929988</c:v>
                </c:pt>
                <c:pt idx="27">
                  <c:v>-5.0096306966821897</c:v>
                </c:pt>
                <c:pt idx="28">
                  <c:v>-4.919302744923594</c:v>
                </c:pt>
                <c:pt idx="29">
                  <c:v>-4.8130466545781898</c:v>
                </c:pt>
                <c:pt idx="30">
                  <c:v>-4.8070806776700126</c:v>
                </c:pt>
                <c:pt idx="31">
                  <c:v>-4.717199682216469</c:v>
                </c:pt>
                <c:pt idx="32">
                  <c:v>-4.6042589133724681</c:v>
                </c:pt>
                <c:pt idx="33">
                  <c:v>-4.5938034790372475</c:v>
                </c:pt>
                <c:pt idx="34">
                  <c:v>-4.5651706029986228</c:v>
                </c:pt>
                <c:pt idx="35">
                  <c:v>-4.5694177018336424</c:v>
                </c:pt>
                <c:pt idx="36">
                  <c:v>-4.487925960927539</c:v>
                </c:pt>
                <c:pt idx="37">
                  <c:v>-4.4502220618848423</c:v>
                </c:pt>
                <c:pt idx="38">
                  <c:v>-4.4046679414852683</c:v>
                </c:pt>
                <c:pt idx="39">
                  <c:v>-4.4049790331920304</c:v>
                </c:pt>
                <c:pt idx="40">
                  <c:v>-4.3432137756824734</c:v>
                </c:pt>
                <c:pt idx="41">
                  <c:v>-4.3109890949644614</c:v>
                </c:pt>
                <c:pt idx="42">
                  <c:v>-4.2880958334088799</c:v>
                </c:pt>
                <c:pt idx="43">
                  <c:v>-4.2619432410639311</c:v>
                </c:pt>
                <c:pt idx="44">
                  <c:v>-4.2531698347951572</c:v>
                </c:pt>
                <c:pt idx="45">
                  <c:v>-4.23605052146854</c:v>
                </c:pt>
                <c:pt idx="46">
                  <c:v>-4.2098959855648861</c:v>
                </c:pt>
                <c:pt idx="47">
                  <c:v>-4.1756915790163642</c:v>
                </c:pt>
                <c:pt idx="48">
                  <c:v>-4.1720038754381106</c:v>
                </c:pt>
                <c:pt idx="49">
                  <c:v>-4.1468706891553095</c:v>
                </c:pt>
                <c:pt idx="50">
                  <c:v>-4.1219685990581763</c:v>
                </c:pt>
                <c:pt idx="51">
                  <c:v>-4.1218801586531795</c:v>
                </c:pt>
                <c:pt idx="52">
                  <c:v>-4.1159827424667617</c:v>
                </c:pt>
                <c:pt idx="53">
                  <c:v>-4.0929370740190345</c:v>
                </c:pt>
                <c:pt idx="54">
                  <c:v>-4.0677490691293068</c:v>
                </c:pt>
                <c:pt idx="55">
                  <c:v>-4.0701543234208826</c:v>
                </c:pt>
                <c:pt idx="56">
                  <c:v>-4.0496604858129324</c:v>
                </c:pt>
                <c:pt idx="57">
                  <c:v>-4.0033999952345001</c:v>
                </c:pt>
                <c:pt idx="58">
                  <c:v>-3.9709765383203792</c:v>
                </c:pt>
                <c:pt idx="59">
                  <c:v>-3.9367386471377772</c:v>
                </c:pt>
                <c:pt idx="60">
                  <c:v>-3.8992669241669389</c:v>
                </c:pt>
                <c:pt idx="61">
                  <c:v>-3.8929652162832484</c:v>
                </c:pt>
                <c:pt idx="62">
                  <c:v>-3.841556936691636</c:v>
                </c:pt>
                <c:pt idx="63">
                  <c:v>-3.8717774149889577</c:v>
                </c:pt>
                <c:pt idx="64">
                  <c:v>-3.8891563112842737</c:v>
                </c:pt>
                <c:pt idx="65">
                  <c:v>-3.8669088284888606</c:v>
                </c:pt>
                <c:pt idx="66">
                  <c:v>-3.8674815568584293</c:v>
                </c:pt>
                <c:pt idx="67">
                  <c:v>-3.8999319628188487</c:v>
                </c:pt>
                <c:pt idx="68">
                  <c:v>-3.930185647504103</c:v>
                </c:pt>
                <c:pt idx="69">
                  <c:v>-3.9266779516425481</c:v>
                </c:pt>
                <c:pt idx="70">
                  <c:v>-3.9008505243144067</c:v>
                </c:pt>
                <c:pt idx="71">
                  <c:v>-3.9131539447736197</c:v>
                </c:pt>
                <c:pt idx="72">
                  <c:v>-3.9715379532738413</c:v>
                </c:pt>
                <c:pt idx="73">
                  <c:v>-4.0055696881037131</c:v>
                </c:pt>
                <c:pt idx="74">
                  <c:v>-4.0617365589544248</c:v>
                </c:pt>
                <c:pt idx="75">
                  <c:v>-4.0936811429522724</c:v>
                </c:pt>
                <c:pt idx="76">
                  <c:v>-4.1035015019683545</c:v>
                </c:pt>
                <c:pt idx="77">
                  <c:v>-4.0886524785712428</c:v>
                </c:pt>
                <c:pt idx="78">
                  <c:v>-4.0855618080320495</c:v>
                </c:pt>
                <c:pt idx="79">
                  <c:v>-4.0950380516164655</c:v>
                </c:pt>
                <c:pt idx="80">
                  <c:v>-4.1263339127271887</c:v>
                </c:pt>
                <c:pt idx="81">
                  <c:v>-4.1245986721644536</c:v>
                </c:pt>
                <c:pt idx="82">
                  <c:v>-4.1478639074857755</c:v>
                </c:pt>
                <c:pt idx="83">
                  <c:v>-4.1984170696825345</c:v>
                </c:pt>
                <c:pt idx="84">
                  <c:v>-4.2135916795234865</c:v>
                </c:pt>
                <c:pt idx="85">
                  <c:v>-4.1967591637647423</c:v>
                </c:pt>
                <c:pt idx="86">
                  <c:v>-4.173401448267466</c:v>
                </c:pt>
                <c:pt idx="87">
                  <c:v>-4.148899803674893</c:v>
                </c:pt>
                <c:pt idx="88">
                  <c:v>-4.1207049793763249</c:v>
                </c:pt>
                <c:pt idx="89">
                  <c:v>-4.2596877569730474</c:v>
                </c:pt>
                <c:pt idx="90">
                  <c:v>-4.8917791502159895</c:v>
                </c:pt>
                <c:pt idx="91">
                  <c:v>-4.9982599132558834</c:v>
                </c:pt>
              </c:numCache>
            </c:numRef>
          </c:yVal>
        </c:ser>
        <c:axId val="71191168"/>
        <c:axId val="71193344"/>
      </c:scatterChart>
      <c:valAx>
        <c:axId val="71191168"/>
        <c:scaling>
          <c:orientation val="minMax"/>
        </c:scaling>
        <c:axPos val="b"/>
        <c:title>
          <c:tx>
            <c:rich>
              <a:bodyPr/>
              <a:lstStyle/>
              <a:p>
                <a:pPr>
                  <a:defRPr lang="en-US" sz="1800" b="1" i="0" u="none" strike="noStrike" baseline="0">
                    <a:solidFill>
                      <a:srgbClr val="000000"/>
                    </a:solidFill>
                    <a:latin typeface="Arial"/>
                    <a:ea typeface="Arial"/>
                    <a:cs typeface="Arial"/>
                  </a:defRPr>
                </a:pPr>
                <a:r>
                  <a:rPr lang="en-US"/>
                  <a:t>100*(Inverse Aaa Rate)</a:t>
                </a:r>
              </a:p>
            </c:rich>
          </c:tx>
          <c:layout>
            <c:manualLayout>
              <c:xMode val="edge"/>
              <c:yMode val="edge"/>
              <c:x val="0.40510546088859634"/>
              <c:y val="0.91190868255562063"/>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1193344"/>
        <c:crossesAt val="-5.25"/>
        <c:crossBetween val="midCat"/>
      </c:valAx>
      <c:valAx>
        <c:axId val="71193344"/>
        <c:scaling>
          <c:orientation val="minMax"/>
          <c:max val="-3.5"/>
          <c:min val="-5.25"/>
        </c:scaling>
        <c:axPos val="l"/>
        <c:majorGridlines>
          <c:spPr>
            <a:ln w="3175">
              <a:solidFill>
                <a:srgbClr val="000000"/>
              </a:solidFill>
              <a:prstDash val="solid"/>
            </a:ln>
          </c:spPr>
        </c:majorGridlines>
        <c:title>
          <c:tx>
            <c:rich>
              <a:bodyPr/>
              <a:lstStyle/>
              <a:p>
                <a:pPr>
                  <a:defRPr lang="en-US" sz="1800" b="1" i="0" u="none" strike="noStrike" baseline="0">
                    <a:solidFill>
                      <a:srgbClr val="000000"/>
                    </a:solidFill>
                    <a:latin typeface="Arial"/>
                    <a:ea typeface="Arial"/>
                    <a:cs typeface="Arial"/>
                  </a:defRPr>
                </a:pPr>
                <a:r>
                  <a:rPr lang="en-US"/>
                  <a:t>log(Nominal GDP/Base)</a:t>
                </a:r>
              </a:p>
            </c:rich>
          </c:tx>
          <c:layout>
            <c:manualLayout>
              <c:xMode val="edge"/>
              <c:yMode val="edge"/>
              <c:x val="1.2208706109878679E-2"/>
              <c:y val="0.30668836865190685"/>
            </c:manualLayout>
          </c:layout>
          <c:spPr>
            <a:noFill/>
            <a:ln w="25400">
              <a:noFill/>
            </a:ln>
          </c:spPr>
        </c:title>
        <c:numFmt formatCode="0.00" sourceLinked="0"/>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1191168"/>
        <c:crosses val="autoZero"/>
        <c:crossBetween val="midCat"/>
        <c:majorUnit val="0.25"/>
      </c:valAx>
      <c:spPr>
        <a:noFill/>
        <a:ln w="12700">
          <a:solidFill>
            <a:srgbClr val="808080"/>
          </a:solidFill>
          <a:prstDash val="solid"/>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lang="en-US" sz="2200" b="1" i="0" u="none" strike="noStrike" baseline="0">
                <a:solidFill>
                  <a:srgbClr val="000000"/>
                </a:solidFill>
                <a:latin typeface="Arial"/>
                <a:ea typeface="Arial"/>
                <a:cs typeface="Arial"/>
              </a:defRPr>
            </a:pPr>
            <a:r>
              <a:rPr lang="en-US" sz="1600" b="1" i="0" baseline="0" dirty="0"/>
              <a:t>Log Base Velocity and Inverse </a:t>
            </a:r>
            <a:r>
              <a:rPr lang="en-US" sz="1600" b="1" i="0" baseline="0" dirty="0" err="1"/>
              <a:t>Aaa</a:t>
            </a:r>
            <a:r>
              <a:rPr lang="en-US" sz="1600" b="1" i="0" baseline="0" dirty="0"/>
              <a:t> Bond Rate</a:t>
            </a:r>
            <a:br>
              <a:rPr lang="en-US" sz="1600" b="1" i="0" baseline="0" dirty="0"/>
            </a:br>
            <a:r>
              <a:rPr lang="en-US" sz="1600" b="1" i="0" baseline="0" dirty="0"/>
              <a:t>Quarterly 1947Q1-2010Q2</a:t>
            </a:r>
          </a:p>
        </c:rich>
      </c:tx>
      <c:layout>
        <c:manualLayout>
          <c:xMode val="edge"/>
          <c:yMode val="edge"/>
          <c:x val="4.8995856640313374E-3"/>
          <c:y val="8.4192820967802313E-4"/>
        </c:manualLayout>
      </c:layout>
      <c:spPr>
        <a:noFill/>
        <a:ln w="25400">
          <a:noFill/>
        </a:ln>
      </c:spPr>
    </c:title>
    <c:plotArea>
      <c:layout>
        <c:manualLayout>
          <c:layoutTarget val="inner"/>
          <c:xMode val="edge"/>
          <c:yMode val="edge"/>
          <c:x val="0.13466522567032074"/>
          <c:y val="0.11896377952755968"/>
          <c:w val="0.84461709211987179"/>
          <c:h val="0.73369466316710785"/>
        </c:manualLayout>
      </c:layout>
      <c:scatterChart>
        <c:scatterStyle val="lineMarker"/>
        <c:ser>
          <c:idx val="0"/>
          <c:order val="0"/>
          <c:spPr>
            <a:ln w="28575">
              <a:noFill/>
            </a:ln>
          </c:spPr>
          <c:marker>
            <c:symbol val="diamond"/>
            <c:size val="5"/>
            <c:spPr>
              <a:solidFill>
                <a:srgbClr val="002060"/>
              </a:solidFill>
              <a:ln>
                <a:solidFill>
                  <a:srgbClr val="002060"/>
                </a:solidFill>
              </a:ln>
            </c:spPr>
          </c:marker>
          <c:dPt>
            <c:idx val="247"/>
            <c:marker>
              <c:spPr>
                <a:solidFill>
                  <a:schemeClr val="tx2"/>
                </a:solidFill>
                <a:ln>
                  <a:solidFill>
                    <a:schemeClr val="tx2"/>
                  </a:solidFill>
                </a:ln>
              </c:spPr>
            </c:marker>
            <c:spPr>
              <a:ln w="19050">
                <a:solidFill>
                  <a:srgbClr val="FF0000"/>
                </a:solidFill>
                <a:prstDash val="dash"/>
              </a:ln>
            </c:spPr>
          </c:dPt>
          <c:dPt>
            <c:idx val="248"/>
            <c:marker>
              <c:spPr>
                <a:solidFill>
                  <a:schemeClr val="tx2"/>
                </a:solidFill>
                <a:ln>
                  <a:solidFill>
                    <a:schemeClr val="tx2"/>
                  </a:solidFill>
                </a:ln>
              </c:spPr>
            </c:marker>
            <c:spPr>
              <a:ln w="19050">
                <a:solidFill>
                  <a:srgbClr val="FF0000"/>
                </a:solidFill>
                <a:prstDash val="dash"/>
              </a:ln>
            </c:spPr>
          </c:dPt>
          <c:dPt>
            <c:idx val="249"/>
            <c:marker>
              <c:spPr>
                <a:solidFill>
                  <a:schemeClr val="tx2"/>
                </a:solidFill>
                <a:ln>
                  <a:solidFill>
                    <a:schemeClr val="tx2"/>
                  </a:solidFill>
                </a:ln>
              </c:spPr>
            </c:marker>
            <c:spPr>
              <a:ln w="19050">
                <a:solidFill>
                  <a:srgbClr val="FF0000"/>
                </a:solidFill>
                <a:prstDash val="dash"/>
              </a:ln>
            </c:spPr>
          </c:dPt>
          <c:dPt>
            <c:idx val="250"/>
            <c:marker>
              <c:spPr>
                <a:solidFill>
                  <a:schemeClr val="tx2"/>
                </a:solidFill>
                <a:ln>
                  <a:solidFill>
                    <a:schemeClr val="tx2"/>
                  </a:solidFill>
                </a:ln>
              </c:spPr>
            </c:marker>
            <c:spPr>
              <a:ln w="19050">
                <a:solidFill>
                  <a:srgbClr val="FF0000"/>
                </a:solidFill>
                <a:prstDash val="dash"/>
              </a:ln>
            </c:spPr>
          </c:dPt>
          <c:dPt>
            <c:idx val="251"/>
            <c:marker>
              <c:spPr>
                <a:solidFill>
                  <a:schemeClr val="tx2"/>
                </a:solidFill>
                <a:ln>
                  <a:solidFill>
                    <a:schemeClr val="tx2"/>
                  </a:solidFill>
                </a:ln>
              </c:spPr>
            </c:marker>
            <c:spPr>
              <a:ln w="19050">
                <a:solidFill>
                  <a:srgbClr val="FF0000"/>
                </a:solidFill>
                <a:prstDash val="dash"/>
              </a:ln>
            </c:spPr>
          </c:dPt>
          <c:dPt>
            <c:idx val="252"/>
            <c:marker>
              <c:spPr>
                <a:solidFill>
                  <a:schemeClr val="tx2"/>
                </a:solidFill>
                <a:ln>
                  <a:solidFill>
                    <a:schemeClr val="tx2"/>
                  </a:solidFill>
                </a:ln>
              </c:spPr>
            </c:marker>
            <c:spPr>
              <a:ln w="19050">
                <a:solidFill>
                  <a:srgbClr val="FF0000"/>
                </a:solidFill>
                <a:prstDash val="dash"/>
              </a:ln>
            </c:spPr>
          </c:dPt>
          <c:dPt>
            <c:idx val="253"/>
            <c:marker>
              <c:spPr>
                <a:solidFill>
                  <a:schemeClr val="tx2"/>
                </a:solidFill>
                <a:ln>
                  <a:solidFill>
                    <a:schemeClr val="tx2"/>
                  </a:solidFill>
                </a:ln>
              </c:spPr>
            </c:marker>
            <c:spPr>
              <a:ln w="19050">
                <a:solidFill>
                  <a:srgbClr val="FF0000"/>
                </a:solidFill>
                <a:prstDash val="dash"/>
              </a:ln>
            </c:spPr>
          </c:dPt>
          <c:trendline>
            <c:spPr>
              <a:ln w="25400">
                <a:solidFill>
                  <a:srgbClr val="00B0F0"/>
                </a:solidFill>
              </a:ln>
            </c:spPr>
            <c:trendlineType val="linear"/>
          </c:trendline>
          <c:trendline>
            <c:trendlineType val="linear"/>
          </c:trendline>
          <c:xVal>
            <c:numRef>
              <c:f>Quarterly!$O$2:$O$255</c:f>
              <c:numCache>
                <c:formatCode>General</c:formatCode>
                <c:ptCount val="254"/>
                <c:pt idx="0">
                  <c:v>39.062500000000156</c:v>
                </c:pt>
                <c:pt idx="1">
                  <c:v>39.370078740157481</c:v>
                </c:pt>
                <c:pt idx="2">
                  <c:v>38.9105058365761</c:v>
                </c:pt>
                <c:pt idx="3">
                  <c:v>35.971223021582503</c:v>
                </c:pt>
                <c:pt idx="4">
                  <c:v>35.087719298245595</c:v>
                </c:pt>
                <c:pt idx="5">
                  <c:v>36.101083032490976</c:v>
                </c:pt>
                <c:pt idx="6">
                  <c:v>35.335689045936221</c:v>
                </c:pt>
                <c:pt idx="7">
                  <c:v>35.460992907801419</c:v>
                </c:pt>
                <c:pt idx="8">
                  <c:v>36.900369003689974</c:v>
                </c:pt>
                <c:pt idx="9">
                  <c:v>36.900369003689974</c:v>
                </c:pt>
                <c:pt idx="10">
                  <c:v>38.022813688212928</c:v>
                </c:pt>
                <c:pt idx="11">
                  <c:v>38.461538461538446</c:v>
                </c:pt>
                <c:pt idx="12">
                  <c:v>38.759689922480604</c:v>
                </c:pt>
                <c:pt idx="13">
                  <c:v>38.314176245210724</c:v>
                </c:pt>
                <c:pt idx="14">
                  <c:v>38.022813688212928</c:v>
                </c:pt>
                <c:pt idx="15">
                  <c:v>37.453183520599254</c:v>
                </c:pt>
                <c:pt idx="16">
                  <c:v>37.037037037037024</c:v>
                </c:pt>
                <c:pt idx="17">
                  <c:v>34.482758620689658</c:v>
                </c:pt>
                <c:pt idx="18">
                  <c:v>34.602076124567482</c:v>
                </c:pt>
                <c:pt idx="19">
                  <c:v>33.898305084745914</c:v>
                </c:pt>
                <c:pt idx="20">
                  <c:v>33.783783783783775</c:v>
                </c:pt>
                <c:pt idx="21">
                  <c:v>34.129692832764512</c:v>
                </c:pt>
                <c:pt idx="22">
                  <c:v>33.898305084745914</c:v>
                </c:pt>
                <c:pt idx="23">
                  <c:v>33.444816053511438</c:v>
                </c:pt>
                <c:pt idx="24">
                  <c:v>32.573289902280095</c:v>
                </c:pt>
                <c:pt idx="25">
                  <c:v>30.120481927710845</c:v>
                </c:pt>
                <c:pt idx="26">
                  <c:v>30.581039755351682</c:v>
                </c:pt>
                <c:pt idx="27">
                  <c:v>31.9488817891373</c:v>
                </c:pt>
                <c:pt idx="28">
                  <c:v>33.783783783783775</c:v>
                </c:pt>
                <c:pt idx="29">
                  <c:v>34.722222222222378</c:v>
                </c:pt>
                <c:pt idx="30">
                  <c:v>34.722222222222378</c:v>
                </c:pt>
                <c:pt idx="31">
                  <c:v>34.602076124567482</c:v>
                </c:pt>
                <c:pt idx="32">
                  <c:v>33.783783783783775</c:v>
                </c:pt>
                <c:pt idx="33">
                  <c:v>33.003300330033063</c:v>
                </c:pt>
                <c:pt idx="34">
                  <c:v>32.258064516129032</c:v>
                </c:pt>
                <c:pt idx="35">
                  <c:v>32.051282051281753</c:v>
                </c:pt>
                <c:pt idx="36">
                  <c:v>32.258064516129032</c:v>
                </c:pt>
                <c:pt idx="37">
                  <c:v>30.674846625766875</c:v>
                </c:pt>
                <c:pt idx="38">
                  <c:v>29.239766081871252</c:v>
                </c:pt>
                <c:pt idx="39">
                  <c:v>27.173913043478258</c:v>
                </c:pt>
                <c:pt idx="40">
                  <c:v>27.027027027027025</c:v>
                </c:pt>
                <c:pt idx="41">
                  <c:v>26.525198938992027</c:v>
                </c:pt>
                <c:pt idx="42">
                  <c:v>24.570024570024529</c:v>
                </c:pt>
                <c:pt idx="43">
                  <c:v>25</c:v>
                </c:pt>
                <c:pt idx="44">
                  <c:v>27.70083102493075</c:v>
                </c:pt>
                <c:pt idx="45">
                  <c:v>27.932960893854748</c:v>
                </c:pt>
                <c:pt idx="46">
                  <c:v>25.839793281653726</c:v>
                </c:pt>
                <c:pt idx="47">
                  <c:v>24.449877750611247</c:v>
                </c:pt>
                <c:pt idx="48">
                  <c:v>24.213075060532695</c:v>
                </c:pt>
                <c:pt idx="49">
                  <c:v>22.988505747126332</c:v>
                </c:pt>
                <c:pt idx="50">
                  <c:v>22.371364653243848</c:v>
                </c:pt>
                <c:pt idx="51">
                  <c:v>21.881838074398249</c:v>
                </c:pt>
                <c:pt idx="52">
                  <c:v>21.978021978021832</c:v>
                </c:pt>
                <c:pt idx="53">
                  <c:v>22.471910112359591</c:v>
                </c:pt>
                <c:pt idx="54">
                  <c:v>23.201856148491895</c:v>
                </c:pt>
                <c:pt idx="55">
                  <c:v>23.148148148148142</c:v>
                </c:pt>
                <c:pt idx="56">
                  <c:v>23.419203747072601</c:v>
                </c:pt>
                <c:pt idx="57">
                  <c:v>23.36448598130843</c:v>
                </c:pt>
                <c:pt idx="58">
                  <c:v>22.522522522522383</c:v>
                </c:pt>
                <c:pt idx="59">
                  <c:v>22.675736961451229</c:v>
                </c:pt>
                <c:pt idx="60">
                  <c:v>22.675736961451229</c:v>
                </c:pt>
                <c:pt idx="61">
                  <c:v>23.255813953488374</c:v>
                </c:pt>
                <c:pt idx="62">
                  <c:v>23.041474654377883</c:v>
                </c:pt>
                <c:pt idx="63">
                  <c:v>23.474178403755868</c:v>
                </c:pt>
                <c:pt idx="64">
                  <c:v>23.809523809523668</c:v>
                </c:pt>
                <c:pt idx="65">
                  <c:v>23.696682464454991</c:v>
                </c:pt>
                <c:pt idx="66">
                  <c:v>23.310023310023286</c:v>
                </c:pt>
                <c:pt idx="67">
                  <c:v>23.094688221709006</c:v>
                </c:pt>
                <c:pt idx="68">
                  <c:v>22.83105022831063</c:v>
                </c:pt>
                <c:pt idx="69">
                  <c:v>22.675736961451229</c:v>
                </c:pt>
                <c:pt idx="70">
                  <c:v>22.675736961451229</c:v>
                </c:pt>
                <c:pt idx="71">
                  <c:v>22.573363431151229</c:v>
                </c:pt>
                <c:pt idx="72">
                  <c:v>22.624434389140273</c:v>
                </c:pt>
                <c:pt idx="73">
                  <c:v>22.522522522522383</c:v>
                </c:pt>
                <c:pt idx="74">
                  <c:v>22.222222222222083</c:v>
                </c:pt>
                <c:pt idx="75">
                  <c:v>21.691973969631235</c:v>
                </c:pt>
                <c:pt idx="76">
                  <c:v>20.790020790020787</c:v>
                </c:pt>
                <c:pt idx="77">
                  <c:v>20</c:v>
                </c:pt>
                <c:pt idx="78">
                  <c:v>18.796992481203006</c:v>
                </c:pt>
                <c:pt idx="79">
                  <c:v>18.587360594795527</c:v>
                </c:pt>
                <c:pt idx="80">
                  <c:v>19.531250000000078</c:v>
                </c:pt>
                <c:pt idx="81">
                  <c:v>19.011406844106464</c:v>
                </c:pt>
                <c:pt idx="82">
                  <c:v>17.793594306049823</c:v>
                </c:pt>
                <c:pt idx="83">
                  <c:v>16.583747927031489</c:v>
                </c:pt>
                <c:pt idx="84">
                  <c:v>16.313213703099535</c:v>
                </c:pt>
                <c:pt idx="85">
                  <c:v>16</c:v>
                </c:pt>
                <c:pt idx="86">
                  <c:v>16.447368421052737</c:v>
                </c:pt>
                <c:pt idx="87">
                  <c:v>16.025641025641026</c:v>
                </c:pt>
                <c:pt idx="88">
                  <c:v>14.925373134328359</c:v>
                </c:pt>
                <c:pt idx="89">
                  <c:v>14.513788098693762</c:v>
                </c:pt>
                <c:pt idx="90">
                  <c:v>14.164305949008499</c:v>
                </c:pt>
                <c:pt idx="91">
                  <c:v>13.386880856760445</c:v>
                </c:pt>
                <c:pt idx="92">
                  <c:v>12.67427122940431</c:v>
                </c:pt>
                <c:pt idx="93">
                  <c:v>12.285012285012284</c:v>
                </c:pt>
                <c:pt idx="94">
                  <c:v>12.1654501216545</c:v>
                </c:pt>
                <c:pt idx="95">
                  <c:v>12.642225031605561</c:v>
                </c:pt>
                <c:pt idx="96">
                  <c:v>13.850415512465457</c:v>
                </c:pt>
                <c:pt idx="97">
                  <c:v>13.386880856760445</c:v>
                </c:pt>
                <c:pt idx="98">
                  <c:v>13.227513227513228</c:v>
                </c:pt>
                <c:pt idx="99">
                  <c:v>13.698630136986306</c:v>
                </c:pt>
                <c:pt idx="100">
                  <c:v>13.831258644536648</c:v>
                </c:pt>
                <c:pt idx="101">
                  <c:v>13.736263736263718</c:v>
                </c:pt>
                <c:pt idx="102">
                  <c:v>13.86962552011097</c:v>
                </c:pt>
                <c:pt idx="103">
                  <c:v>14.005602240896376</c:v>
                </c:pt>
                <c:pt idx="104">
                  <c:v>13.850415512465457</c:v>
                </c:pt>
                <c:pt idx="105">
                  <c:v>13.679890560875513</c:v>
                </c:pt>
                <c:pt idx="106">
                  <c:v>13.175230566534958</c:v>
                </c:pt>
                <c:pt idx="107">
                  <c:v>13.071895424836601</c:v>
                </c:pt>
                <c:pt idx="108">
                  <c:v>12.658227848101266</c:v>
                </c:pt>
                <c:pt idx="109">
                  <c:v>11.961722488038278</c:v>
                </c:pt>
                <c:pt idx="110">
                  <c:v>11.123470522803114</c:v>
                </c:pt>
                <c:pt idx="111">
                  <c:v>11.086474501108706</c:v>
                </c:pt>
                <c:pt idx="112">
                  <c:v>11.481056257175709</c:v>
                </c:pt>
                <c:pt idx="113">
                  <c:v>11.2739571589628</c:v>
                </c:pt>
                <c:pt idx="114">
                  <c:v>11.22334455667789</c:v>
                </c:pt>
                <c:pt idx="115">
                  <c:v>11.350737797956874</c:v>
                </c:pt>
                <c:pt idx="116">
                  <c:v>11.682242990654204</c:v>
                </c:pt>
                <c:pt idx="117">
                  <c:v>11.723329425556795</c:v>
                </c:pt>
                <c:pt idx="118">
                  <c:v>11.82033096926715</c:v>
                </c:pt>
                <c:pt idx="119">
                  <c:v>12.224938875305623</c:v>
                </c:pt>
                <c:pt idx="120">
                  <c:v>12.453300124533003</c:v>
                </c:pt>
                <c:pt idx="121">
                  <c:v>12.484394506866424</c:v>
                </c:pt>
                <c:pt idx="122">
                  <c:v>12.578616352201276</c:v>
                </c:pt>
                <c:pt idx="123">
                  <c:v>12.34567901234573</c:v>
                </c:pt>
                <c:pt idx="124">
                  <c:v>11.834319526627224</c:v>
                </c:pt>
                <c:pt idx="125">
                  <c:v>11.534025374855798</c:v>
                </c:pt>
                <c:pt idx="126">
                  <c:v>11.428571428571372</c:v>
                </c:pt>
                <c:pt idx="127">
                  <c:v>11.07419712070875</c:v>
                </c:pt>
                <c:pt idx="128">
                  <c:v>10.764262648008614</c:v>
                </c:pt>
                <c:pt idx="129">
                  <c:v>10.649627263045792</c:v>
                </c:pt>
                <c:pt idx="130">
                  <c:v>10.764262648008614</c:v>
                </c:pt>
                <c:pt idx="131">
                  <c:v>9.4876660341556267</c:v>
                </c:pt>
                <c:pt idx="132">
                  <c:v>8.2372322899505619</c:v>
                </c:pt>
                <c:pt idx="133">
                  <c:v>8.9285714285713631</c:v>
                </c:pt>
                <c:pt idx="134">
                  <c:v>8.6355785837651116</c:v>
                </c:pt>
                <c:pt idx="135">
                  <c:v>7.7942322681215845</c:v>
                </c:pt>
                <c:pt idx="136">
                  <c:v>7.5987841945288794</c:v>
                </c:pt>
                <c:pt idx="137">
                  <c:v>7.1530758226037046</c:v>
                </c:pt>
                <c:pt idx="138">
                  <c:v>6.7024128686326945</c:v>
                </c:pt>
                <c:pt idx="139">
                  <c:v>6.8399452804377567</c:v>
                </c:pt>
                <c:pt idx="140">
                  <c:v>6.6622251832111923</c:v>
                </c:pt>
                <c:pt idx="141">
                  <c:v>6.8917987594762238</c:v>
                </c:pt>
                <c:pt idx="142">
                  <c:v>7.2727272727272725</c:v>
                </c:pt>
                <c:pt idx="143">
                  <c:v>8.4175084175084205</c:v>
                </c:pt>
                <c:pt idx="144">
                  <c:v>8.4459459459459527</c:v>
                </c:pt>
                <c:pt idx="145">
                  <c:v>8.6430423509075194</c:v>
                </c:pt>
                <c:pt idx="146">
                  <c:v>8.1037277147487838</c:v>
                </c:pt>
                <c:pt idx="147">
                  <c:v>8.058017727639001</c:v>
                </c:pt>
                <c:pt idx="148">
                  <c:v>8.1433224755699971</c:v>
                </c:pt>
                <c:pt idx="149">
                  <c:v>7.5700227100681516</c:v>
                </c:pt>
                <c:pt idx="150">
                  <c:v>7.6982294072363384</c:v>
                </c:pt>
                <c:pt idx="151">
                  <c:v>8.097165991902818</c:v>
                </c:pt>
                <c:pt idx="152">
                  <c:v>8.156606851549828</c:v>
                </c:pt>
                <c:pt idx="153">
                  <c:v>8.5984522785898747</c:v>
                </c:pt>
                <c:pt idx="154">
                  <c:v>9.0661831368993706</c:v>
                </c:pt>
                <c:pt idx="155">
                  <c:v>9.4517958412098295</c:v>
                </c:pt>
                <c:pt idx="156">
                  <c:v>10.449320794148369</c:v>
                </c:pt>
                <c:pt idx="157">
                  <c:v>11.111111111111049</c:v>
                </c:pt>
                <c:pt idx="158">
                  <c:v>11.325028312570781</c:v>
                </c:pt>
                <c:pt idx="159">
                  <c:v>11.520737327188989</c:v>
                </c:pt>
                <c:pt idx="160">
                  <c:v>11.947431302270013</c:v>
                </c:pt>
                <c:pt idx="161">
                  <c:v>10.905125408942206</c:v>
                </c:pt>
                <c:pt idx="162">
                  <c:v>10.245901639344266</c:v>
                </c:pt>
                <c:pt idx="163">
                  <c:v>9.7943192948090108</c:v>
                </c:pt>
                <c:pt idx="164">
                  <c:v>10.460251046025103</c:v>
                </c:pt>
                <c:pt idx="165">
                  <c:v>10.19367991845056</c:v>
                </c:pt>
                <c:pt idx="166">
                  <c:v>10.040160642570248</c:v>
                </c:pt>
                <c:pt idx="167">
                  <c:v>10.515247108307054</c:v>
                </c:pt>
                <c:pt idx="168">
                  <c:v>10.319917440660468</c:v>
                </c:pt>
                <c:pt idx="169">
                  <c:v>10.537407797681769</c:v>
                </c:pt>
                <c:pt idx="170">
                  <c:v>11.148272017837233</c:v>
                </c:pt>
                <c:pt idx="171">
                  <c:v>11.248593925759268</c:v>
                </c:pt>
                <c:pt idx="172">
                  <c:v>10.881392818280776</c:v>
                </c:pt>
                <c:pt idx="173">
                  <c:v>10.638297872340418</c:v>
                </c:pt>
                <c:pt idx="174">
                  <c:v>10.638297872340418</c:v>
                </c:pt>
                <c:pt idx="175">
                  <c:v>10.764262648008614</c:v>
                </c:pt>
                <c:pt idx="176">
                  <c:v>11.198208286674083</c:v>
                </c:pt>
                <c:pt idx="177">
                  <c:v>11.22334455667789</c:v>
                </c:pt>
                <c:pt idx="178">
                  <c:v>11.376564277588276</c:v>
                </c:pt>
                <c:pt idx="179">
                  <c:v>11.834319526627224</c:v>
                </c:pt>
                <c:pt idx="180">
                  <c:v>12.077294685990339</c:v>
                </c:pt>
                <c:pt idx="181">
                  <c:v>12.077294685990339</c:v>
                </c:pt>
                <c:pt idx="182">
                  <c:v>12.531328320801949</c:v>
                </c:pt>
                <c:pt idx="183">
                  <c:v>12.468827930174561</c:v>
                </c:pt>
                <c:pt idx="184">
                  <c:v>12.9366106080207</c:v>
                </c:pt>
                <c:pt idx="185">
                  <c:v>13.495276653171389</c:v>
                </c:pt>
                <c:pt idx="186">
                  <c:v>14.513788098693762</c:v>
                </c:pt>
                <c:pt idx="187">
                  <c:v>14.619883040935671</c:v>
                </c:pt>
                <c:pt idx="188">
                  <c:v>13.966480446927434</c:v>
                </c:pt>
                <c:pt idx="189">
                  <c:v>12.578616352201276</c:v>
                </c:pt>
                <c:pt idx="190">
                  <c:v>12.239902080783351</c:v>
                </c:pt>
                <c:pt idx="191">
                  <c:v>11.668611435239207</c:v>
                </c:pt>
                <c:pt idx="192">
                  <c:v>12.077294685990339</c:v>
                </c:pt>
                <c:pt idx="193">
                  <c:v>13.054830287206324</c:v>
                </c:pt>
                <c:pt idx="194">
                  <c:v>13.458950201884274</c:v>
                </c:pt>
                <c:pt idx="195">
                  <c:v>14.306151645207439</c:v>
                </c:pt>
                <c:pt idx="196">
                  <c:v>14.184397163120517</c:v>
                </c:pt>
                <c:pt idx="197">
                  <c:v>13.140604467805518</c:v>
                </c:pt>
                <c:pt idx="198">
                  <c:v>13.175230566534958</c:v>
                </c:pt>
                <c:pt idx="199">
                  <c:v>13.831258644536648</c:v>
                </c:pt>
                <c:pt idx="200">
                  <c:v>13.458950201884274</c:v>
                </c:pt>
                <c:pt idx="201">
                  <c:v>13.21003963011889</c:v>
                </c:pt>
                <c:pt idx="202">
                  <c:v>13.947001394700138</c:v>
                </c:pt>
                <c:pt idx="203">
                  <c:v>14.534883720930218</c:v>
                </c:pt>
                <c:pt idx="204">
                  <c:v>14.992503748125976</c:v>
                </c:pt>
                <c:pt idx="205">
                  <c:v>15.060240963855421</c:v>
                </c:pt>
                <c:pt idx="206">
                  <c:v>15.408320493066253</c:v>
                </c:pt>
                <c:pt idx="207">
                  <c:v>15.797788309636651</c:v>
                </c:pt>
                <c:pt idx="208">
                  <c:v>15.576323987538942</c:v>
                </c:pt>
                <c:pt idx="209">
                  <c:v>14.430014430014431</c:v>
                </c:pt>
                <c:pt idx="210">
                  <c:v>13.642564802182816</c:v>
                </c:pt>
                <c:pt idx="211">
                  <c:v>13.351134846462022</c:v>
                </c:pt>
                <c:pt idx="212">
                  <c:v>12.970168612191959</c:v>
                </c:pt>
                <c:pt idx="213">
                  <c:v>12.870012870012872</c:v>
                </c:pt>
                <c:pt idx="214">
                  <c:v>13.140604467805518</c:v>
                </c:pt>
                <c:pt idx="215">
                  <c:v>13.513513513513512</c:v>
                </c:pt>
                <c:pt idx="216">
                  <c:v>14.124293785310662</c:v>
                </c:pt>
                <c:pt idx="217">
                  <c:v>13.850415512465457</c:v>
                </c:pt>
                <c:pt idx="218">
                  <c:v>14.064697609001406</c:v>
                </c:pt>
                <c:pt idx="219">
                  <c:v>14.450867052023122</c:v>
                </c:pt>
                <c:pt idx="220">
                  <c:v>15.105740181268882</c:v>
                </c:pt>
                <c:pt idx="221">
                  <c:v>14.903129657228062</c:v>
                </c:pt>
                <c:pt idx="222">
                  <c:v>15.748031496062993</c:v>
                </c:pt>
                <c:pt idx="223">
                  <c:v>15.923566878980964</c:v>
                </c:pt>
                <c:pt idx="224">
                  <c:v>16.666666666666668</c:v>
                </c:pt>
                <c:pt idx="225">
                  <c:v>18.832391713747647</c:v>
                </c:pt>
                <c:pt idx="226">
                  <c:v>17.543859649122787</c:v>
                </c:pt>
                <c:pt idx="227">
                  <c:v>17.667844522968199</c:v>
                </c:pt>
                <c:pt idx="228">
                  <c:v>18.315018315018335</c:v>
                </c:pt>
                <c:pt idx="229">
                  <c:v>16.863406408094434</c:v>
                </c:pt>
                <c:pt idx="230">
                  <c:v>17.730496453900709</c:v>
                </c:pt>
                <c:pt idx="231">
                  <c:v>18.214936247723045</c:v>
                </c:pt>
                <c:pt idx="232">
                  <c:v>18.796992481203006</c:v>
                </c:pt>
                <c:pt idx="233">
                  <c:v>19.417475728155338</c:v>
                </c:pt>
                <c:pt idx="234">
                  <c:v>19.646365422396961</c:v>
                </c:pt>
                <c:pt idx="235">
                  <c:v>18.587360594795527</c:v>
                </c:pt>
                <c:pt idx="236">
                  <c:v>18.55287569573284</c:v>
                </c:pt>
                <c:pt idx="237">
                  <c:v>16.977928692699535</c:v>
                </c:pt>
                <c:pt idx="238">
                  <c:v>17.605633802816889</c:v>
                </c:pt>
                <c:pt idx="239">
                  <c:v>18.55287569573284</c:v>
                </c:pt>
                <c:pt idx="240">
                  <c:v>18.656716417910445</c:v>
                </c:pt>
                <c:pt idx="241">
                  <c:v>17.921146953404989</c:v>
                </c:pt>
                <c:pt idx="242">
                  <c:v>17.39130434782609</c:v>
                </c:pt>
                <c:pt idx="243">
                  <c:v>18.083182640144589</c:v>
                </c:pt>
                <c:pt idx="244">
                  <c:v>18.315018315018335</c:v>
                </c:pt>
                <c:pt idx="245">
                  <c:v>17.857142857142829</c:v>
                </c:pt>
                <c:pt idx="246">
                  <c:v>17.69911504424779</c:v>
                </c:pt>
                <c:pt idx="247">
                  <c:v>17.123287671232877</c:v>
                </c:pt>
                <c:pt idx="248">
                  <c:v>18.975332068311072</c:v>
                </c:pt>
                <c:pt idx="249">
                  <c:v>18.148820326678791</c:v>
                </c:pt>
                <c:pt idx="250">
                  <c:v>18.975332068311072</c:v>
                </c:pt>
                <c:pt idx="251">
                  <c:v>19.569471624266143</c:v>
                </c:pt>
                <c:pt idx="252">
                  <c:v>19.34235976789169</c:v>
                </c:pt>
                <c:pt idx="253">
                  <c:v>19.157088122605533</c:v>
                </c:pt>
              </c:numCache>
            </c:numRef>
          </c:xVal>
          <c:yVal>
            <c:numRef>
              <c:f>Quarterly!$P$2:$P$255</c:f>
              <c:numCache>
                <c:formatCode>General</c:formatCode>
                <c:ptCount val="254"/>
                <c:pt idx="0">
                  <c:v>-4.9480859243819566</c:v>
                </c:pt>
                <c:pt idx="1">
                  <c:v>-4.9274344516074162</c:v>
                </c:pt>
                <c:pt idx="2">
                  <c:v>-4.9240450479730695</c:v>
                </c:pt>
                <c:pt idx="3">
                  <c:v>-4.9022614690051514</c:v>
                </c:pt>
                <c:pt idx="4">
                  <c:v>-4.8606574966281926</c:v>
                </c:pt>
                <c:pt idx="5">
                  <c:v>-4.8170824267238981</c:v>
                </c:pt>
                <c:pt idx="6">
                  <c:v>-4.8038873664965438</c:v>
                </c:pt>
                <c:pt idx="7">
                  <c:v>-4.8067455989198384</c:v>
                </c:pt>
                <c:pt idx="8">
                  <c:v>-4.8046583643706162</c:v>
                </c:pt>
                <c:pt idx="9">
                  <c:v>-4.8078503357699445</c:v>
                </c:pt>
                <c:pt idx="10">
                  <c:v>-4.8124748539945745</c:v>
                </c:pt>
                <c:pt idx="11">
                  <c:v>-4.8272171080693465</c:v>
                </c:pt>
                <c:pt idx="12">
                  <c:v>-4.7811225847298546</c:v>
                </c:pt>
                <c:pt idx="13">
                  <c:v>-4.7480945480616485</c:v>
                </c:pt>
                <c:pt idx="14">
                  <c:v>-4.6879600083769652</c:v>
                </c:pt>
                <c:pt idx="15">
                  <c:v>-4.6573883875521975</c:v>
                </c:pt>
                <c:pt idx="16">
                  <c:v>-4.618215424736726</c:v>
                </c:pt>
                <c:pt idx="17">
                  <c:v>-4.6063772583907845</c:v>
                </c:pt>
                <c:pt idx="18">
                  <c:v>-4.5959015203037055</c:v>
                </c:pt>
                <c:pt idx="19">
                  <c:v>-4.5980857636502295</c:v>
                </c:pt>
                <c:pt idx="20">
                  <c:v>-4.6029188634544047</c:v>
                </c:pt>
                <c:pt idx="21">
                  <c:v>-4.6025451270278896</c:v>
                </c:pt>
                <c:pt idx="22">
                  <c:v>-4.597113644233378</c:v>
                </c:pt>
                <c:pt idx="23">
                  <c:v>-4.5736519172288004</c:v>
                </c:pt>
                <c:pt idx="24">
                  <c:v>-4.5631251923235494</c:v>
                </c:pt>
                <c:pt idx="25">
                  <c:v>-4.5549142884702638</c:v>
                </c:pt>
                <c:pt idx="26">
                  <c:v>-4.5660614231849523</c:v>
                </c:pt>
                <c:pt idx="27">
                  <c:v>-4.5785167980282688</c:v>
                </c:pt>
                <c:pt idx="28">
                  <c:v>-4.5823157443700016</c:v>
                </c:pt>
                <c:pt idx="29">
                  <c:v>-4.5790337123829898</c:v>
                </c:pt>
                <c:pt idx="30">
                  <c:v>-4.5670308207404409</c:v>
                </c:pt>
                <c:pt idx="31">
                  <c:v>-4.550859032529754</c:v>
                </c:pt>
                <c:pt idx="32">
                  <c:v>-4.5185290606383459</c:v>
                </c:pt>
                <c:pt idx="33">
                  <c:v>-4.5007736647650995</c:v>
                </c:pt>
                <c:pt idx="34">
                  <c:v>-4.4815717036272424</c:v>
                </c:pt>
                <c:pt idx="35">
                  <c:v>-4.4691496707919454</c:v>
                </c:pt>
                <c:pt idx="36">
                  <c:v>-4.468683673592909</c:v>
                </c:pt>
                <c:pt idx="37">
                  <c:v>-4.4566691089516599</c:v>
                </c:pt>
                <c:pt idx="38">
                  <c:v>-4.4462022969062334</c:v>
                </c:pt>
                <c:pt idx="39">
                  <c:v>-4.4317798387245926</c:v>
                </c:pt>
                <c:pt idx="40">
                  <c:v>-4.4134255433998515</c:v>
                </c:pt>
                <c:pt idx="41">
                  <c:v>-4.4101463444553177</c:v>
                </c:pt>
                <c:pt idx="42">
                  <c:v>-4.39533815650897</c:v>
                </c:pt>
                <c:pt idx="43">
                  <c:v>-4.4051413133246893</c:v>
                </c:pt>
                <c:pt idx="44">
                  <c:v>-4.4249697260943961</c:v>
                </c:pt>
                <c:pt idx="45">
                  <c:v>-4.4277959866186105</c:v>
                </c:pt>
                <c:pt idx="46">
                  <c:v>-4.4035583997496524</c:v>
                </c:pt>
                <c:pt idx="47">
                  <c:v>-4.3775751607931186</c:v>
                </c:pt>
                <c:pt idx="48">
                  <c:v>-4.3620720983835142</c:v>
                </c:pt>
                <c:pt idx="49">
                  <c:v>-4.3414149729582352</c:v>
                </c:pt>
                <c:pt idx="50">
                  <c:v>-4.3427313065241293</c:v>
                </c:pt>
                <c:pt idx="51">
                  <c:v>-4.3325042753910745</c:v>
                </c:pt>
                <c:pt idx="52">
                  <c:v>-4.3061591309173313</c:v>
                </c:pt>
                <c:pt idx="53">
                  <c:v>-4.3080027319176724</c:v>
                </c:pt>
                <c:pt idx="54">
                  <c:v>-4.3080955985461289</c:v>
                </c:pt>
                <c:pt idx="55">
                  <c:v>-4.324710926299554</c:v>
                </c:pt>
                <c:pt idx="56">
                  <c:v>-4.3205521775173779</c:v>
                </c:pt>
                <c:pt idx="57">
                  <c:v>-4.3010184538661074</c:v>
                </c:pt>
                <c:pt idx="58">
                  <c:v>-4.2900221729205983</c:v>
                </c:pt>
                <c:pt idx="59">
                  <c:v>-4.2801087460404075</c:v>
                </c:pt>
                <c:pt idx="60">
                  <c:v>-4.2644144828535238</c:v>
                </c:pt>
                <c:pt idx="61">
                  <c:v>-4.2627555453981945</c:v>
                </c:pt>
                <c:pt idx="62">
                  <c:v>-4.2580939020628295</c:v>
                </c:pt>
                <c:pt idx="63">
                  <c:v>-4.2624115873390398</c:v>
                </c:pt>
                <c:pt idx="64">
                  <c:v>-4.2582965429121584</c:v>
                </c:pt>
                <c:pt idx="65">
                  <c:v>-4.2569362057718978</c:v>
                </c:pt>
                <c:pt idx="66">
                  <c:v>-4.2499824693315293</c:v>
                </c:pt>
                <c:pt idx="67">
                  <c:v>-4.2482321187746113</c:v>
                </c:pt>
                <c:pt idx="68">
                  <c:v>-4.2357323448116846</c:v>
                </c:pt>
                <c:pt idx="69">
                  <c:v>-4.2355602957008971</c:v>
                </c:pt>
                <c:pt idx="70">
                  <c:v>-4.2330792720334092</c:v>
                </c:pt>
                <c:pt idx="71">
                  <c:v>-4.2396243560157076</c:v>
                </c:pt>
                <c:pt idx="72">
                  <c:v>-4.222983831259282</c:v>
                </c:pt>
                <c:pt idx="73">
                  <c:v>-4.2170165881050066</c:v>
                </c:pt>
                <c:pt idx="74">
                  <c:v>-4.2069799855396184</c:v>
                </c:pt>
                <c:pt idx="75">
                  <c:v>-4.1955492973831809</c:v>
                </c:pt>
                <c:pt idx="76">
                  <c:v>-4.1797750423638824</c:v>
                </c:pt>
                <c:pt idx="77">
                  <c:v>-4.1822501221871953</c:v>
                </c:pt>
                <c:pt idx="78">
                  <c:v>-4.1755694062115136</c:v>
                </c:pt>
                <c:pt idx="79">
                  <c:v>-4.1654937272612775</c:v>
                </c:pt>
                <c:pt idx="80">
                  <c:v>-4.1680628621880746</c:v>
                </c:pt>
                <c:pt idx="81">
                  <c:v>-4.1753376403779265</c:v>
                </c:pt>
                <c:pt idx="82">
                  <c:v>-4.1730355393370084</c:v>
                </c:pt>
                <c:pt idx="83">
                  <c:v>-4.1716594945914283</c:v>
                </c:pt>
                <c:pt idx="84">
                  <c:v>-4.1557955852643582</c:v>
                </c:pt>
                <c:pt idx="85">
                  <c:v>-4.1433289802234023</c:v>
                </c:pt>
                <c:pt idx="86">
                  <c:v>-4.1442183520186759</c:v>
                </c:pt>
                <c:pt idx="87">
                  <c:v>-4.144672303449771</c:v>
                </c:pt>
                <c:pt idx="88">
                  <c:v>-4.1325742297411834</c:v>
                </c:pt>
                <c:pt idx="89">
                  <c:v>-4.1247702525802756</c:v>
                </c:pt>
                <c:pt idx="90">
                  <c:v>-4.1123451477018405</c:v>
                </c:pt>
                <c:pt idx="91">
                  <c:v>-4.1185369113137265</c:v>
                </c:pt>
                <c:pt idx="92">
                  <c:v>-4.1161621166588072</c:v>
                </c:pt>
                <c:pt idx="93">
                  <c:v>-4.1170186185390545</c:v>
                </c:pt>
                <c:pt idx="94">
                  <c:v>-4.1186391159824804</c:v>
                </c:pt>
                <c:pt idx="95">
                  <c:v>-4.1351931496074865</c:v>
                </c:pt>
                <c:pt idx="96">
                  <c:v>-4.1137509749592445</c:v>
                </c:pt>
                <c:pt idx="97">
                  <c:v>-4.1142310925143963</c:v>
                </c:pt>
                <c:pt idx="98">
                  <c:v>-4.117180798084239</c:v>
                </c:pt>
                <c:pt idx="99">
                  <c:v>-4.1186198890069345</c:v>
                </c:pt>
                <c:pt idx="100">
                  <c:v>-4.1040681186685335</c:v>
                </c:pt>
                <c:pt idx="101">
                  <c:v>-4.0922441261652756</c:v>
                </c:pt>
                <c:pt idx="102">
                  <c:v>-4.0914329631943334</c:v>
                </c:pt>
                <c:pt idx="103">
                  <c:v>-4.0846673961625823</c:v>
                </c:pt>
                <c:pt idx="104">
                  <c:v>-4.0728922534718173</c:v>
                </c:pt>
                <c:pt idx="105">
                  <c:v>-4.065734156398225</c:v>
                </c:pt>
                <c:pt idx="106">
                  <c:v>-4.0727281864202434</c:v>
                </c:pt>
                <c:pt idx="107">
                  <c:v>-4.059920444470257</c:v>
                </c:pt>
                <c:pt idx="108">
                  <c:v>-4.0719306039256153</c:v>
                </c:pt>
                <c:pt idx="109">
                  <c:v>-4.0709884215956595</c:v>
                </c:pt>
                <c:pt idx="110">
                  <c:v>-4.071296680061411</c:v>
                </c:pt>
                <c:pt idx="111">
                  <c:v>-4.0666444309915324</c:v>
                </c:pt>
                <c:pt idx="112">
                  <c:v>-4.0692372316594385</c:v>
                </c:pt>
                <c:pt idx="113">
                  <c:v>-4.0625333567079691</c:v>
                </c:pt>
                <c:pt idx="114">
                  <c:v>-4.0424916684663446</c:v>
                </c:pt>
                <c:pt idx="115">
                  <c:v>-4.0260187070143232</c:v>
                </c:pt>
                <c:pt idx="116">
                  <c:v>-4.0054988937434901</c:v>
                </c:pt>
                <c:pt idx="117">
                  <c:v>-4.0086636922042231</c:v>
                </c:pt>
                <c:pt idx="118">
                  <c:v>-4.0042342914688165</c:v>
                </c:pt>
                <c:pt idx="119">
                  <c:v>-3.9955806981580784</c:v>
                </c:pt>
                <c:pt idx="120">
                  <c:v>-3.9859600618414412</c:v>
                </c:pt>
                <c:pt idx="121">
                  <c:v>-3.9713354066220332</c:v>
                </c:pt>
                <c:pt idx="122">
                  <c:v>-3.9641468689322292</c:v>
                </c:pt>
                <c:pt idx="123">
                  <c:v>-3.9633567106932999</c:v>
                </c:pt>
                <c:pt idx="124">
                  <c:v>-3.969103552326132</c:v>
                </c:pt>
                <c:pt idx="125">
                  <c:v>-3.9349892195040725</c:v>
                </c:pt>
                <c:pt idx="126">
                  <c:v>-3.9297487154929782</c:v>
                </c:pt>
                <c:pt idx="127">
                  <c:v>-3.9156352844836619</c:v>
                </c:pt>
                <c:pt idx="128">
                  <c:v>-3.9099242835236825</c:v>
                </c:pt>
                <c:pt idx="129">
                  <c:v>-3.9003739439482437</c:v>
                </c:pt>
                <c:pt idx="130">
                  <c:v>-3.8939944792630947</c:v>
                </c:pt>
                <c:pt idx="131">
                  <c:v>-3.8934132765692637</c:v>
                </c:pt>
                <c:pt idx="132">
                  <c:v>-3.8885572723451411</c:v>
                </c:pt>
                <c:pt idx="133">
                  <c:v>-3.9003848111881991</c:v>
                </c:pt>
                <c:pt idx="134">
                  <c:v>-3.9033634032253408</c:v>
                </c:pt>
                <c:pt idx="135">
                  <c:v>-3.8800028818538772</c:v>
                </c:pt>
                <c:pt idx="136">
                  <c:v>-3.8410838265668308</c:v>
                </c:pt>
                <c:pt idx="137">
                  <c:v>-3.8504557508084027</c:v>
                </c:pt>
                <c:pt idx="138">
                  <c:v>-3.8343298248235067</c:v>
                </c:pt>
                <c:pt idx="139">
                  <c:v>-3.8405084990249967</c:v>
                </c:pt>
                <c:pt idx="140">
                  <c:v>-3.8622259959130743</c:v>
                </c:pt>
                <c:pt idx="141">
                  <c:v>-3.8636410596501198</c:v>
                </c:pt>
                <c:pt idx="142">
                  <c:v>-3.872643884840663</c:v>
                </c:pt>
                <c:pt idx="143">
                  <c:v>-3.8878289007930977</c:v>
                </c:pt>
                <c:pt idx="144">
                  <c:v>-3.8922117464473245</c:v>
                </c:pt>
                <c:pt idx="145">
                  <c:v>-3.8936604016194263</c:v>
                </c:pt>
                <c:pt idx="146">
                  <c:v>-3.8875370970183769</c:v>
                </c:pt>
                <c:pt idx="147">
                  <c:v>-3.883674973629522</c:v>
                </c:pt>
                <c:pt idx="148">
                  <c:v>-3.8736235984777005</c:v>
                </c:pt>
                <c:pt idx="149">
                  <c:v>-3.8684942660417052</c:v>
                </c:pt>
                <c:pt idx="150">
                  <c:v>-3.8647672825255692</c:v>
                </c:pt>
                <c:pt idx="151">
                  <c:v>-3.8611299454503252</c:v>
                </c:pt>
                <c:pt idx="152">
                  <c:v>-3.8574215961109792</c:v>
                </c:pt>
                <c:pt idx="153">
                  <c:v>-3.8632859702321807</c:v>
                </c:pt>
                <c:pt idx="154">
                  <c:v>-3.8703757396277187</c:v>
                </c:pt>
                <c:pt idx="155">
                  <c:v>-3.8782012385251043</c:v>
                </c:pt>
                <c:pt idx="156">
                  <c:v>-3.8772231273950837</c:v>
                </c:pt>
                <c:pt idx="157">
                  <c:v>-3.8942583840408891</c:v>
                </c:pt>
                <c:pt idx="158">
                  <c:v>-3.9055130657538961</c:v>
                </c:pt>
                <c:pt idx="159">
                  <c:v>-3.9213151735641367</c:v>
                </c:pt>
                <c:pt idx="160">
                  <c:v>-3.930898174248183</c:v>
                </c:pt>
                <c:pt idx="161">
                  <c:v>-3.9343240072975503</c:v>
                </c:pt>
                <c:pt idx="162">
                  <c:v>-3.9295235179049155</c:v>
                </c:pt>
                <c:pt idx="163">
                  <c:v>-3.9261906338306227</c:v>
                </c:pt>
                <c:pt idx="164">
                  <c:v>-3.9272129611993742</c:v>
                </c:pt>
                <c:pt idx="165">
                  <c:v>-3.927838393214377</c:v>
                </c:pt>
                <c:pt idx="166">
                  <c:v>-3.9297842576357884</c:v>
                </c:pt>
                <c:pt idx="167">
                  <c:v>-3.9220342061915012</c:v>
                </c:pt>
                <c:pt idx="168">
                  <c:v>-3.9076847658472493</c:v>
                </c:pt>
                <c:pt idx="169">
                  <c:v>-3.9017975164765408</c:v>
                </c:pt>
                <c:pt idx="170">
                  <c:v>-3.8958845114872505</c:v>
                </c:pt>
                <c:pt idx="171">
                  <c:v>-3.8982739698381539</c:v>
                </c:pt>
                <c:pt idx="172">
                  <c:v>-3.8912241504826341</c:v>
                </c:pt>
                <c:pt idx="173">
                  <c:v>-3.9016654647121527</c:v>
                </c:pt>
                <c:pt idx="174">
                  <c:v>-3.916943579174597</c:v>
                </c:pt>
                <c:pt idx="175">
                  <c:v>-3.9414915021048142</c:v>
                </c:pt>
                <c:pt idx="176">
                  <c:v>-3.9622409369470577</c:v>
                </c:pt>
                <c:pt idx="177">
                  <c:v>-3.9678470395593668</c:v>
                </c:pt>
                <c:pt idx="178">
                  <c:v>-3.9727445637017667</c:v>
                </c:pt>
                <c:pt idx="179">
                  <c:v>-3.9828055260729536</c:v>
                </c:pt>
                <c:pt idx="180">
                  <c:v>-3.9880798435736979</c:v>
                </c:pt>
                <c:pt idx="181">
                  <c:v>-3.9976313718404195</c:v>
                </c:pt>
                <c:pt idx="182">
                  <c:v>-4.0099717473604075</c:v>
                </c:pt>
                <c:pt idx="183">
                  <c:v>-4.0252402431902441</c:v>
                </c:pt>
                <c:pt idx="184">
                  <c:v>-4.037640076281928</c:v>
                </c:pt>
                <c:pt idx="185">
                  <c:v>-4.0534561538617089</c:v>
                </c:pt>
                <c:pt idx="186">
                  <c:v>-4.0724209585320308</c:v>
                </c:pt>
                <c:pt idx="187">
                  <c:v>-4.0819134027344424</c:v>
                </c:pt>
                <c:pt idx="188">
                  <c:v>-4.0894151509849985</c:v>
                </c:pt>
                <c:pt idx="189">
                  <c:v>-4.0923306954485374</c:v>
                </c:pt>
                <c:pt idx="190">
                  <c:v>-4.098129793136299</c:v>
                </c:pt>
                <c:pt idx="191">
                  <c:v>-4.0946602300638144</c:v>
                </c:pt>
                <c:pt idx="192">
                  <c:v>-4.0980106830141434</c:v>
                </c:pt>
                <c:pt idx="193">
                  <c:v>-4.1110822876315565</c:v>
                </c:pt>
                <c:pt idx="194">
                  <c:v>-4.1049690661706215</c:v>
                </c:pt>
                <c:pt idx="195">
                  <c:v>-4.099960754757495</c:v>
                </c:pt>
                <c:pt idx="196">
                  <c:v>-4.0941164582858489</c:v>
                </c:pt>
                <c:pt idx="197">
                  <c:v>-4.0850111630487778</c:v>
                </c:pt>
                <c:pt idx="198">
                  <c:v>-4.0895389641051354</c:v>
                </c:pt>
                <c:pt idx="199">
                  <c:v>-4.0861265738601995</c:v>
                </c:pt>
                <c:pt idx="200">
                  <c:v>-4.0866049153516411</c:v>
                </c:pt>
                <c:pt idx="201">
                  <c:v>-4.0833038987623489</c:v>
                </c:pt>
                <c:pt idx="202">
                  <c:v>-4.0825214431908927</c:v>
                </c:pt>
                <c:pt idx="203">
                  <c:v>-4.0897419570017188</c:v>
                </c:pt>
                <c:pt idx="204">
                  <c:v>-4.0925734622819485</c:v>
                </c:pt>
                <c:pt idx="205">
                  <c:v>-4.0964399999169165</c:v>
                </c:pt>
                <c:pt idx="206">
                  <c:v>-4.0937249443421084</c:v>
                </c:pt>
                <c:pt idx="207">
                  <c:v>-4.0973388018068375</c:v>
                </c:pt>
                <c:pt idx="208">
                  <c:v>-4.1081315385986645</c:v>
                </c:pt>
                <c:pt idx="209">
                  <c:v>-4.1184264265432455</c:v>
                </c:pt>
                <c:pt idx="210">
                  <c:v>-4.1210360884519375</c:v>
                </c:pt>
                <c:pt idx="211">
                  <c:v>-4.1558238232669655</c:v>
                </c:pt>
                <c:pt idx="212">
                  <c:v>-4.1436562511650745</c:v>
                </c:pt>
                <c:pt idx="213">
                  <c:v>-4.1185892474128956</c:v>
                </c:pt>
                <c:pt idx="214">
                  <c:v>-4.1184629968007762</c:v>
                </c:pt>
                <c:pt idx="215">
                  <c:v>-4.1179463179763758</c:v>
                </c:pt>
                <c:pt idx="216">
                  <c:v>-4.1241110408989687</c:v>
                </c:pt>
                <c:pt idx="217">
                  <c:v>-4.1294817646361945</c:v>
                </c:pt>
                <c:pt idx="218">
                  <c:v>-4.1638819273335645</c:v>
                </c:pt>
                <c:pt idx="219">
                  <c:v>-4.1726152532094858</c:v>
                </c:pt>
                <c:pt idx="220">
                  <c:v>-4.1870852575405717</c:v>
                </c:pt>
                <c:pt idx="221">
                  <c:v>-4.1965490276539166</c:v>
                </c:pt>
                <c:pt idx="222">
                  <c:v>-4.2009339708278057</c:v>
                </c:pt>
                <c:pt idx="223">
                  <c:v>-4.2086900940009837</c:v>
                </c:pt>
                <c:pt idx="224">
                  <c:v>-4.2181333733450295</c:v>
                </c:pt>
                <c:pt idx="225">
                  <c:v>-4.2220919691523964</c:v>
                </c:pt>
                <c:pt idx="226">
                  <c:v>-4.2068242089660055</c:v>
                </c:pt>
                <c:pt idx="227">
                  <c:v>-4.2076713906413259</c:v>
                </c:pt>
                <c:pt idx="228">
                  <c:v>-4.2011712770449305</c:v>
                </c:pt>
                <c:pt idx="229">
                  <c:v>-4.1960853635476765</c:v>
                </c:pt>
                <c:pt idx="230">
                  <c:v>-4.1968059953085621</c:v>
                </c:pt>
                <c:pt idx="231">
                  <c:v>-4.1931316517408055</c:v>
                </c:pt>
                <c:pt idx="232">
                  <c:v>-4.1665427958646042</c:v>
                </c:pt>
                <c:pt idx="233">
                  <c:v>-4.1607444293346294</c:v>
                </c:pt>
                <c:pt idx="234">
                  <c:v>-4.150957587974168</c:v>
                </c:pt>
                <c:pt idx="235">
                  <c:v>-4.146638793043703</c:v>
                </c:pt>
                <c:pt idx="236">
                  <c:v>-4.1431024183696588</c:v>
                </c:pt>
                <c:pt idx="237">
                  <c:v>-4.1377394488327868</c:v>
                </c:pt>
                <c:pt idx="238">
                  <c:v>-4.127769853683831</c:v>
                </c:pt>
                <c:pt idx="239">
                  <c:v>-4.1208514045423943</c:v>
                </c:pt>
                <c:pt idx="240">
                  <c:v>-4.1165344465360052</c:v>
                </c:pt>
                <c:pt idx="241">
                  <c:v>-4.1062837412133524</c:v>
                </c:pt>
                <c:pt idx="242">
                  <c:v>-4.0960743891247304</c:v>
                </c:pt>
                <c:pt idx="243">
                  <c:v>-4.0868144082084665</c:v>
                </c:pt>
                <c:pt idx="244">
                  <c:v>-4.0872292975179425</c:v>
                </c:pt>
                <c:pt idx="245">
                  <c:v>-4.0821498956653723</c:v>
                </c:pt>
                <c:pt idx="246">
                  <c:v>-4.1168610229576039</c:v>
                </c:pt>
                <c:pt idx="247">
                  <c:v>-4.6023897273349945</c:v>
                </c:pt>
                <c:pt idx="248">
                  <c:v>-4.76472850218018</c:v>
                </c:pt>
                <c:pt idx="249">
                  <c:v>-4.8254065815903608</c:v>
                </c:pt>
                <c:pt idx="250">
                  <c:v>-4.8055110044885545</c:v>
                </c:pt>
                <c:pt idx="251">
                  <c:v>-4.9936755309681713</c:v>
                </c:pt>
                <c:pt idx="252">
                  <c:v>-5.0419025886568374</c:v>
                </c:pt>
                <c:pt idx="253">
                  <c:v>-5.0154120090625796</c:v>
                </c:pt>
              </c:numCache>
            </c:numRef>
          </c:yVal>
        </c:ser>
        <c:axId val="71274496"/>
        <c:axId val="71276416"/>
      </c:scatterChart>
      <c:valAx>
        <c:axId val="71274496"/>
        <c:scaling>
          <c:orientation val="minMax"/>
        </c:scaling>
        <c:axPos val="b"/>
        <c:title>
          <c:tx>
            <c:rich>
              <a:bodyPr/>
              <a:lstStyle/>
              <a:p>
                <a:pPr>
                  <a:defRPr lang="en-US" sz="1800" b="1" i="0" u="none" strike="noStrike" baseline="0">
                    <a:solidFill>
                      <a:srgbClr val="000000"/>
                    </a:solidFill>
                    <a:latin typeface="Arial"/>
                    <a:ea typeface="Arial"/>
                    <a:cs typeface="Arial"/>
                  </a:defRPr>
                </a:pPr>
                <a:r>
                  <a:rPr lang="en-US"/>
                  <a:t>100*(Inverse Aaa Rate)</a:t>
                </a:r>
              </a:p>
            </c:rich>
          </c:tx>
          <c:layout>
            <c:manualLayout>
              <c:xMode val="edge"/>
              <c:yMode val="edge"/>
              <c:x val="0.40510546088859634"/>
              <c:y val="0.91190868255562063"/>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1276416"/>
        <c:crossesAt val="-5.25"/>
        <c:crossBetween val="midCat"/>
      </c:valAx>
      <c:valAx>
        <c:axId val="71276416"/>
        <c:scaling>
          <c:orientation val="minMax"/>
          <c:max val="-3.5"/>
          <c:min val="-5.25"/>
        </c:scaling>
        <c:axPos val="l"/>
        <c:majorGridlines>
          <c:spPr>
            <a:ln w="3175">
              <a:solidFill>
                <a:sysClr val="window" lastClr="FFFFFF">
                  <a:lumMod val="65000"/>
                  <a:alpha val="45000"/>
                </a:sysClr>
              </a:solidFill>
              <a:prstDash val="solid"/>
            </a:ln>
          </c:spPr>
        </c:majorGridlines>
        <c:title>
          <c:tx>
            <c:rich>
              <a:bodyPr/>
              <a:lstStyle/>
              <a:p>
                <a:pPr>
                  <a:defRPr lang="en-US" sz="1800" b="1" i="0" u="none" strike="noStrike" baseline="0">
                    <a:solidFill>
                      <a:srgbClr val="000000"/>
                    </a:solidFill>
                    <a:latin typeface="Arial"/>
                    <a:ea typeface="Arial"/>
                    <a:cs typeface="Arial"/>
                  </a:defRPr>
                </a:pPr>
                <a:r>
                  <a:rPr lang="en-US"/>
                  <a:t>log(Monetary Base</a:t>
                </a:r>
                <a:r>
                  <a:rPr lang="en-US" baseline="0"/>
                  <a:t> Velocity</a:t>
                </a:r>
                <a:r>
                  <a:rPr lang="en-US"/>
                  <a:t>)</a:t>
                </a:r>
              </a:p>
            </c:rich>
          </c:tx>
          <c:layout>
            <c:manualLayout>
              <c:xMode val="edge"/>
              <c:yMode val="edge"/>
              <c:x val="1.2208726173538026E-2"/>
              <c:y val="0.20668836395450568"/>
            </c:manualLayout>
          </c:layout>
          <c:spPr>
            <a:noFill/>
            <a:ln w="25400">
              <a:noFill/>
            </a:ln>
          </c:spPr>
        </c:title>
        <c:numFmt formatCode="0.00" sourceLinked="0"/>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1274496"/>
        <c:crosses val="autoZero"/>
        <c:crossBetween val="midCat"/>
        <c:majorUnit val="0.25"/>
      </c:valAx>
      <c:spPr>
        <a:noFill/>
        <a:ln w="12700">
          <a:solidFill>
            <a:srgbClr val="808080"/>
          </a:solidFill>
          <a:prstDash val="solid"/>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3240011665208483E-2"/>
          <c:y val="0.1312408254357427"/>
          <c:w val="0.85539880431613002"/>
          <c:h val="0.71838464802678104"/>
        </c:manualLayout>
      </c:layout>
      <c:lineChart>
        <c:grouping val="standard"/>
        <c:ser>
          <c:idx val="0"/>
          <c:order val="0"/>
          <c:tx>
            <c:v>Effective Federal Fund Rate</c:v>
          </c:tx>
          <c:marker>
            <c:symbol val="none"/>
          </c:marker>
          <c:cat>
            <c:numRef>
              <c:f>Sheet1!$B$5:$B$213</c:f>
              <c:numCache>
                <c:formatCode>yyyymmdd</c:formatCode>
                <c:ptCount val="209"/>
                <c:pt idx="0">
                  <c:v>38721</c:v>
                </c:pt>
                <c:pt idx="1">
                  <c:v>38728</c:v>
                </c:pt>
                <c:pt idx="2">
                  <c:v>38735</c:v>
                </c:pt>
                <c:pt idx="3">
                  <c:v>38742</c:v>
                </c:pt>
                <c:pt idx="4">
                  <c:v>38749</c:v>
                </c:pt>
                <c:pt idx="5">
                  <c:v>38756</c:v>
                </c:pt>
                <c:pt idx="6">
                  <c:v>38763</c:v>
                </c:pt>
                <c:pt idx="7">
                  <c:v>38770</c:v>
                </c:pt>
                <c:pt idx="8">
                  <c:v>38777</c:v>
                </c:pt>
                <c:pt idx="9">
                  <c:v>38784</c:v>
                </c:pt>
                <c:pt idx="10">
                  <c:v>38791</c:v>
                </c:pt>
                <c:pt idx="11">
                  <c:v>38798</c:v>
                </c:pt>
                <c:pt idx="12">
                  <c:v>38805</c:v>
                </c:pt>
                <c:pt idx="13">
                  <c:v>38812</c:v>
                </c:pt>
                <c:pt idx="14">
                  <c:v>38819</c:v>
                </c:pt>
                <c:pt idx="15">
                  <c:v>38826</c:v>
                </c:pt>
                <c:pt idx="16">
                  <c:v>38833</c:v>
                </c:pt>
                <c:pt idx="17">
                  <c:v>38840</c:v>
                </c:pt>
                <c:pt idx="18">
                  <c:v>38847</c:v>
                </c:pt>
                <c:pt idx="19">
                  <c:v>38854</c:v>
                </c:pt>
                <c:pt idx="20">
                  <c:v>38861</c:v>
                </c:pt>
                <c:pt idx="21">
                  <c:v>38868</c:v>
                </c:pt>
                <c:pt idx="22">
                  <c:v>38875</c:v>
                </c:pt>
                <c:pt idx="23">
                  <c:v>38882</c:v>
                </c:pt>
                <c:pt idx="24">
                  <c:v>38889</c:v>
                </c:pt>
                <c:pt idx="25">
                  <c:v>38896</c:v>
                </c:pt>
                <c:pt idx="26">
                  <c:v>38903</c:v>
                </c:pt>
                <c:pt idx="27">
                  <c:v>38910</c:v>
                </c:pt>
                <c:pt idx="28">
                  <c:v>38917</c:v>
                </c:pt>
                <c:pt idx="29">
                  <c:v>38924</c:v>
                </c:pt>
                <c:pt idx="30">
                  <c:v>38931</c:v>
                </c:pt>
                <c:pt idx="31">
                  <c:v>38938</c:v>
                </c:pt>
                <c:pt idx="32">
                  <c:v>38945</c:v>
                </c:pt>
                <c:pt idx="33">
                  <c:v>38952</c:v>
                </c:pt>
                <c:pt idx="34">
                  <c:v>38959</c:v>
                </c:pt>
                <c:pt idx="35">
                  <c:v>38966</c:v>
                </c:pt>
                <c:pt idx="36">
                  <c:v>38973</c:v>
                </c:pt>
                <c:pt idx="37">
                  <c:v>38980</c:v>
                </c:pt>
                <c:pt idx="38">
                  <c:v>38987</c:v>
                </c:pt>
                <c:pt idx="39">
                  <c:v>38994</c:v>
                </c:pt>
                <c:pt idx="40">
                  <c:v>39001</c:v>
                </c:pt>
                <c:pt idx="41">
                  <c:v>39008</c:v>
                </c:pt>
                <c:pt idx="42">
                  <c:v>39015</c:v>
                </c:pt>
                <c:pt idx="43">
                  <c:v>39022</c:v>
                </c:pt>
                <c:pt idx="44">
                  <c:v>39029</c:v>
                </c:pt>
                <c:pt idx="45">
                  <c:v>39036</c:v>
                </c:pt>
                <c:pt idx="46">
                  <c:v>39043</c:v>
                </c:pt>
                <c:pt idx="47">
                  <c:v>39050</c:v>
                </c:pt>
                <c:pt idx="48">
                  <c:v>39057</c:v>
                </c:pt>
                <c:pt idx="49">
                  <c:v>39064</c:v>
                </c:pt>
                <c:pt idx="50">
                  <c:v>39071</c:v>
                </c:pt>
                <c:pt idx="51">
                  <c:v>39078</c:v>
                </c:pt>
                <c:pt idx="52">
                  <c:v>39085</c:v>
                </c:pt>
                <c:pt idx="53">
                  <c:v>39092</c:v>
                </c:pt>
                <c:pt idx="54">
                  <c:v>39099</c:v>
                </c:pt>
                <c:pt idx="55">
                  <c:v>39106</c:v>
                </c:pt>
                <c:pt idx="56">
                  <c:v>39113</c:v>
                </c:pt>
                <c:pt idx="57">
                  <c:v>39120</c:v>
                </c:pt>
                <c:pt idx="58">
                  <c:v>39127</c:v>
                </c:pt>
                <c:pt idx="59">
                  <c:v>39134</c:v>
                </c:pt>
                <c:pt idx="60">
                  <c:v>39141</c:v>
                </c:pt>
                <c:pt idx="61">
                  <c:v>39148</c:v>
                </c:pt>
                <c:pt idx="62">
                  <c:v>39155</c:v>
                </c:pt>
                <c:pt idx="63">
                  <c:v>39162</c:v>
                </c:pt>
                <c:pt idx="64">
                  <c:v>39169</c:v>
                </c:pt>
                <c:pt idx="65">
                  <c:v>39176</c:v>
                </c:pt>
                <c:pt idx="66">
                  <c:v>39183</c:v>
                </c:pt>
                <c:pt idx="67">
                  <c:v>39190</c:v>
                </c:pt>
                <c:pt idx="68">
                  <c:v>39197</c:v>
                </c:pt>
                <c:pt idx="69">
                  <c:v>39204</c:v>
                </c:pt>
                <c:pt idx="70">
                  <c:v>39211</c:v>
                </c:pt>
                <c:pt idx="71">
                  <c:v>39218</c:v>
                </c:pt>
                <c:pt idx="72">
                  <c:v>39225</c:v>
                </c:pt>
                <c:pt idx="73">
                  <c:v>39232</c:v>
                </c:pt>
                <c:pt idx="74">
                  <c:v>39239</c:v>
                </c:pt>
                <c:pt idx="75">
                  <c:v>39246</c:v>
                </c:pt>
                <c:pt idx="76">
                  <c:v>39253</c:v>
                </c:pt>
                <c:pt idx="77">
                  <c:v>39260</c:v>
                </c:pt>
                <c:pt idx="78">
                  <c:v>39267</c:v>
                </c:pt>
                <c:pt idx="79">
                  <c:v>39274</c:v>
                </c:pt>
                <c:pt idx="80">
                  <c:v>39281</c:v>
                </c:pt>
                <c:pt idx="81">
                  <c:v>39288</c:v>
                </c:pt>
                <c:pt idx="82">
                  <c:v>39295</c:v>
                </c:pt>
                <c:pt idx="83">
                  <c:v>39302</c:v>
                </c:pt>
                <c:pt idx="84">
                  <c:v>39309</c:v>
                </c:pt>
                <c:pt idx="85">
                  <c:v>39316</c:v>
                </c:pt>
                <c:pt idx="86">
                  <c:v>39323</c:v>
                </c:pt>
                <c:pt idx="87">
                  <c:v>39330</c:v>
                </c:pt>
                <c:pt idx="88">
                  <c:v>39337</c:v>
                </c:pt>
                <c:pt idx="89">
                  <c:v>39344</c:v>
                </c:pt>
                <c:pt idx="90">
                  <c:v>39351</c:v>
                </c:pt>
                <c:pt idx="91">
                  <c:v>39358</c:v>
                </c:pt>
                <c:pt idx="92">
                  <c:v>39365</c:v>
                </c:pt>
                <c:pt idx="93">
                  <c:v>39372</c:v>
                </c:pt>
                <c:pt idx="94">
                  <c:v>39379</c:v>
                </c:pt>
                <c:pt idx="95">
                  <c:v>39386</c:v>
                </c:pt>
                <c:pt idx="96">
                  <c:v>39393</c:v>
                </c:pt>
                <c:pt idx="97">
                  <c:v>39400</c:v>
                </c:pt>
                <c:pt idx="98">
                  <c:v>39407</c:v>
                </c:pt>
                <c:pt idx="99">
                  <c:v>39414</c:v>
                </c:pt>
                <c:pt idx="100">
                  <c:v>39421</c:v>
                </c:pt>
                <c:pt idx="101">
                  <c:v>39428</c:v>
                </c:pt>
                <c:pt idx="102">
                  <c:v>39435</c:v>
                </c:pt>
                <c:pt idx="103">
                  <c:v>39442</c:v>
                </c:pt>
                <c:pt idx="104">
                  <c:v>39449</c:v>
                </c:pt>
                <c:pt idx="105">
                  <c:v>39456</c:v>
                </c:pt>
                <c:pt idx="106">
                  <c:v>39463</c:v>
                </c:pt>
                <c:pt idx="107">
                  <c:v>39470</c:v>
                </c:pt>
                <c:pt idx="108">
                  <c:v>39477</c:v>
                </c:pt>
                <c:pt idx="109">
                  <c:v>39484</c:v>
                </c:pt>
                <c:pt idx="110">
                  <c:v>39491</c:v>
                </c:pt>
                <c:pt idx="111">
                  <c:v>39498</c:v>
                </c:pt>
                <c:pt idx="112">
                  <c:v>39505</c:v>
                </c:pt>
                <c:pt idx="113">
                  <c:v>39512</c:v>
                </c:pt>
                <c:pt idx="114">
                  <c:v>39519</c:v>
                </c:pt>
                <c:pt idx="115">
                  <c:v>39526</c:v>
                </c:pt>
                <c:pt idx="116">
                  <c:v>39533</c:v>
                </c:pt>
                <c:pt idx="117">
                  <c:v>39540</c:v>
                </c:pt>
                <c:pt idx="118">
                  <c:v>39547</c:v>
                </c:pt>
                <c:pt idx="119">
                  <c:v>39554</c:v>
                </c:pt>
                <c:pt idx="120">
                  <c:v>39561</c:v>
                </c:pt>
                <c:pt idx="121">
                  <c:v>39568</c:v>
                </c:pt>
                <c:pt idx="122">
                  <c:v>39575</c:v>
                </c:pt>
                <c:pt idx="123">
                  <c:v>39582</c:v>
                </c:pt>
                <c:pt idx="124">
                  <c:v>39589</c:v>
                </c:pt>
                <c:pt idx="125">
                  <c:v>39596</c:v>
                </c:pt>
                <c:pt idx="126">
                  <c:v>39603</c:v>
                </c:pt>
                <c:pt idx="127">
                  <c:v>39610</c:v>
                </c:pt>
                <c:pt idx="128">
                  <c:v>39617</c:v>
                </c:pt>
                <c:pt idx="129">
                  <c:v>39624</c:v>
                </c:pt>
                <c:pt idx="130">
                  <c:v>39631</c:v>
                </c:pt>
                <c:pt idx="131">
                  <c:v>39638</c:v>
                </c:pt>
                <c:pt idx="132">
                  <c:v>39645</c:v>
                </c:pt>
                <c:pt idx="133">
                  <c:v>39652</c:v>
                </c:pt>
                <c:pt idx="134">
                  <c:v>39659</c:v>
                </c:pt>
                <c:pt idx="135">
                  <c:v>39666</c:v>
                </c:pt>
                <c:pt idx="136">
                  <c:v>39673</c:v>
                </c:pt>
                <c:pt idx="137">
                  <c:v>39680</c:v>
                </c:pt>
                <c:pt idx="138">
                  <c:v>39687</c:v>
                </c:pt>
                <c:pt idx="139">
                  <c:v>39694</c:v>
                </c:pt>
                <c:pt idx="140">
                  <c:v>39701</c:v>
                </c:pt>
                <c:pt idx="141">
                  <c:v>39708</c:v>
                </c:pt>
                <c:pt idx="142">
                  <c:v>39715</c:v>
                </c:pt>
                <c:pt idx="143">
                  <c:v>39722</c:v>
                </c:pt>
                <c:pt idx="144">
                  <c:v>39729</c:v>
                </c:pt>
                <c:pt idx="145">
                  <c:v>39736</c:v>
                </c:pt>
                <c:pt idx="146">
                  <c:v>39743</c:v>
                </c:pt>
                <c:pt idx="147">
                  <c:v>39750</c:v>
                </c:pt>
                <c:pt idx="148">
                  <c:v>39757</c:v>
                </c:pt>
                <c:pt idx="149">
                  <c:v>39764</c:v>
                </c:pt>
                <c:pt idx="150">
                  <c:v>39771</c:v>
                </c:pt>
                <c:pt idx="151">
                  <c:v>39778</c:v>
                </c:pt>
                <c:pt idx="152">
                  <c:v>39785</c:v>
                </c:pt>
                <c:pt idx="153">
                  <c:v>39792</c:v>
                </c:pt>
                <c:pt idx="154">
                  <c:v>39799</c:v>
                </c:pt>
                <c:pt idx="155">
                  <c:v>39806</c:v>
                </c:pt>
                <c:pt idx="156">
                  <c:v>39813</c:v>
                </c:pt>
                <c:pt idx="157">
                  <c:v>39820</c:v>
                </c:pt>
                <c:pt idx="158">
                  <c:v>39827</c:v>
                </c:pt>
                <c:pt idx="159">
                  <c:v>39834</c:v>
                </c:pt>
                <c:pt idx="160">
                  <c:v>39841</c:v>
                </c:pt>
                <c:pt idx="161">
                  <c:v>39848</c:v>
                </c:pt>
                <c:pt idx="162">
                  <c:v>39855</c:v>
                </c:pt>
                <c:pt idx="163">
                  <c:v>39862</c:v>
                </c:pt>
                <c:pt idx="164">
                  <c:v>39869</c:v>
                </c:pt>
                <c:pt idx="165">
                  <c:v>39876</c:v>
                </c:pt>
                <c:pt idx="166">
                  <c:v>39883</c:v>
                </c:pt>
                <c:pt idx="167">
                  <c:v>39890</c:v>
                </c:pt>
                <c:pt idx="168">
                  <c:v>39897</c:v>
                </c:pt>
                <c:pt idx="169">
                  <c:v>39904</c:v>
                </c:pt>
                <c:pt idx="170">
                  <c:v>39911</c:v>
                </c:pt>
                <c:pt idx="171">
                  <c:v>39918</c:v>
                </c:pt>
                <c:pt idx="172">
                  <c:v>39925</c:v>
                </c:pt>
                <c:pt idx="173">
                  <c:v>39932</c:v>
                </c:pt>
                <c:pt idx="174">
                  <c:v>39939</c:v>
                </c:pt>
                <c:pt idx="175">
                  <c:v>39946</c:v>
                </c:pt>
                <c:pt idx="176">
                  <c:v>39953</c:v>
                </c:pt>
                <c:pt idx="177">
                  <c:v>39960</c:v>
                </c:pt>
                <c:pt idx="178">
                  <c:v>39967</c:v>
                </c:pt>
                <c:pt idx="179">
                  <c:v>39974</c:v>
                </c:pt>
                <c:pt idx="180">
                  <c:v>39981</c:v>
                </c:pt>
                <c:pt idx="181">
                  <c:v>39988</c:v>
                </c:pt>
                <c:pt idx="182">
                  <c:v>39995</c:v>
                </c:pt>
                <c:pt idx="183">
                  <c:v>40002</c:v>
                </c:pt>
                <c:pt idx="184">
                  <c:v>40009</c:v>
                </c:pt>
                <c:pt idx="185">
                  <c:v>40016</c:v>
                </c:pt>
                <c:pt idx="186">
                  <c:v>40023</c:v>
                </c:pt>
                <c:pt idx="187">
                  <c:v>40030</c:v>
                </c:pt>
                <c:pt idx="188">
                  <c:v>40037</c:v>
                </c:pt>
                <c:pt idx="189">
                  <c:v>40044</c:v>
                </c:pt>
                <c:pt idx="190">
                  <c:v>40051</c:v>
                </c:pt>
                <c:pt idx="191">
                  <c:v>40058</c:v>
                </c:pt>
                <c:pt idx="192">
                  <c:v>40065</c:v>
                </c:pt>
                <c:pt idx="193">
                  <c:v>40072</c:v>
                </c:pt>
                <c:pt idx="194">
                  <c:v>40079</c:v>
                </c:pt>
                <c:pt idx="195">
                  <c:v>40086</c:v>
                </c:pt>
                <c:pt idx="196">
                  <c:v>40093</c:v>
                </c:pt>
                <c:pt idx="197">
                  <c:v>40100</c:v>
                </c:pt>
                <c:pt idx="198">
                  <c:v>40107</c:v>
                </c:pt>
                <c:pt idx="199">
                  <c:v>40114</c:v>
                </c:pt>
                <c:pt idx="200">
                  <c:v>40121</c:v>
                </c:pt>
                <c:pt idx="201">
                  <c:v>40128</c:v>
                </c:pt>
                <c:pt idx="202">
                  <c:v>40135</c:v>
                </c:pt>
                <c:pt idx="203">
                  <c:v>40142</c:v>
                </c:pt>
                <c:pt idx="204">
                  <c:v>40149</c:v>
                </c:pt>
                <c:pt idx="205">
                  <c:v>40156</c:v>
                </c:pt>
                <c:pt idx="206">
                  <c:v>40163</c:v>
                </c:pt>
                <c:pt idx="207">
                  <c:v>40170</c:v>
                </c:pt>
                <c:pt idx="208">
                  <c:v>40177</c:v>
                </c:pt>
              </c:numCache>
            </c:numRef>
          </c:cat>
          <c:val>
            <c:numRef>
              <c:f>Sheet1!$C$5:$C$213</c:f>
              <c:numCache>
                <c:formatCode>0.00</c:formatCode>
                <c:ptCount val="209"/>
                <c:pt idx="0">
                  <c:v>4.1599999999999975</c:v>
                </c:pt>
                <c:pt idx="1">
                  <c:v>4.2300000000000004</c:v>
                </c:pt>
                <c:pt idx="2">
                  <c:v>4.29</c:v>
                </c:pt>
                <c:pt idx="3">
                  <c:v>4.26</c:v>
                </c:pt>
                <c:pt idx="4">
                  <c:v>4.4400000000000004</c:v>
                </c:pt>
                <c:pt idx="5">
                  <c:v>4.5</c:v>
                </c:pt>
                <c:pt idx="6">
                  <c:v>4.49</c:v>
                </c:pt>
                <c:pt idx="7">
                  <c:v>4.49</c:v>
                </c:pt>
                <c:pt idx="8">
                  <c:v>4.5</c:v>
                </c:pt>
                <c:pt idx="9">
                  <c:v>4.51</c:v>
                </c:pt>
                <c:pt idx="10">
                  <c:v>4.51</c:v>
                </c:pt>
                <c:pt idx="11">
                  <c:v>4.57</c:v>
                </c:pt>
                <c:pt idx="12">
                  <c:v>4.7</c:v>
                </c:pt>
                <c:pt idx="13">
                  <c:v>4.88</c:v>
                </c:pt>
                <c:pt idx="14">
                  <c:v>4.76</c:v>
                </c:pt>
                <c:pt idx="15">
                  <c:v>4.7699999999999996</c:v>
                </c:pt>
                <c:pt idx="16">
                  <c:v>4.74</c:v>
                </c:pt>
                <c:pt idx="17">
                  <c:v>4.83</c:v>
                </c:pt>
                <c:pt idx="18">
                  <c:v>4.84</c:v>
                </c:pt>
                <c:pt idx="19">
                  <c:v>5</c:v>
                </c:pt>
                <c:pt idx="20">
                  <c:v>4.9800000000000004</c:v>
                </c:pt>
                <c:pt idx="21">
                  <c:v>5.01</c:v>
                </c:pt>
                <c:pt idx="22">
                  <c:v>4.99</c:v>
                </c:pt>
                <c:pt idx="23">
                  <c:v>5</c:v>
                </c:pt>
                <c:pt idx="24">
                  <c:v>4.95</c:v>
                </c:pt>
                <c:pt idx="25">
                  <c:v>5</c:v>
                </c:pt>
                <c:pt idx="26">
                  <c:v>5.14</c:v>
                </c:pt>
                <c:pt idx="27">
                  <c:v>5.24</c:v>
                </c:pt>
                <c:pt idx="28">
                  <c:v>5.25</c:v>
                </c:pt>
                <c:pt idx="29">
                  <c:v>5.24</c:v>
                </c:pt>
                <c:pt idx="30">
                  <c:v>5.2700000000000014</c:v>
                </c:pt>
                <c:pt idx="31">
                  <c:v>5.25</c:v>
                </c:pt>
                <c:pt idx="32">
                  <c:v>5.23</c:v>
                </c:pt>
                <c:pt idx="33">
                  <c:v>5.24</c:v>
                </c:pt>
                <c:pt idx="34">
                  <c:v>5.25</c:v>
                </c:pt>
                <c:pt idx="35">
                  <c:v>5.25</c:v>
                </c:pt>
                <c:pt idx="36">
                  <c:v>5.23</c:v>
                </c:pt>
                <c:pt idx="37">
                  <c:v>5.24</c:v>
                </c:pt>
                <c:pt idx="38">
                  <c:v>5.2700000000000014</c:v>
                </c:pt>
                <c:pt idx="39">
                  <c:v>5.3</c:v>
                </c:pt>
                <c:pt idx="40">
                  <c:v>5.23</c:v>
                </c:pt>
                <c:pt idx="41">
                  <c:v>5.23</c:v>
                </c:pt>
                <c:pt idx="42">
                  <c:v>5.24</c:v>
                </c:pt>
                <c:pt idx="43">
                  <c:v>5.25</c:v>
                </c:pt>
                <c:pt idx="44">
                  <c:v>5.24</c:v>
                </c:pt>
                <c:pt idx="45">
                  <c:v>5.25</c:v>
                </c:pt>
                <c:pt idx="46">
                  <c:v>5.24</c:v>
                </c:pt>
                <c:pt idx="47">
                  <c:v>5.26</c:v>
                </c:pt>
                <c:pt idx="48">
                  <c:v>5.25</c:v>
                </c:pt>
                <c:pt idx="49">
                  <c:v>5.24</c:v>
                </c:pt>
                <c:pt idx="50">
                  <c:v>5.25</c:v>
                </c:pt>
                <c:pt idx="51">
                  <c:v>5.24</c:v>
                </c:pt>
                <c:pt idx="52">
                  <c:v>5.22</c:v>
                </c:pt>
                <c:pt idx="53">
                  <c:v>5.23</c:v>
                </c:pt>
                <c:pt idx="54">
                  <c:v>5.24</c:v>
                </c:pt>
                <c:pt idx="55">
                  <c:v>5.25</c:v>
                </c:pt>
                <c:pt idx="56">
                  <c:v>5.2700000000000014</c:v>
                </c:pt>
                <c:pt idx="57">
                  <c:v>5.25</c:v>
                </c:pt>
                <c:pt idx="58">
                  <c:v>5.26</c:v>
                </c:pt>
                <c:pt idx="59">
                  <c:v>5.25</c:v>
                </c:pt>
                <c:pt idx="60">
                  <c:v>5.28</c:v>
                </c:pt>
                <c:pt idx="61">
                  <c:v>5.25</c:v>
                </c:pt>
                <c:pt idx="62">
                  <c:v>5.25</c:v>
                </c:pt>
                <c:pt idx="63">
                  <c:v>5.26</c:v>
                </c:pt>
                <c:pt idx="64">
                  <c:v>5.26</c:v>
                </c:pt>
                <c:pt idx="65">
                  <c:v>5.26</c:v>
                </c:pt>
                <c:pt idx="66">
                  <c:v>5.28</c:v>
                </c:pt>
                <c:pt idx="67">
                  <c:v>5.24</c:v>
                </c:pt>
                <c:pt idx="68">
                  <c:v>5.23</c:v>
                </c:pt>
                <c:pt idx="69">
                  <c:v>5.25</c:v>
                </c:pt>
                <c:pt idx="70">
                  <c:v>5.23</c:v>
                </c:pt>
                <c:pt idx="71">
                  <c:v>5.2700000000000014</c:v>
                </c:pt>
                <c:pt idx="72">
                  <c:v>5.24</c:v>
                </c:pt>
                <c:pt idx="73">
                  <c:v>5.28</c:v>
                </c:pt>
                <c:pt idx="74">
                  <c:v>5.24</c:v>
                </c:pt>
                <c:pt idx="75">
                  <c:v>5.26</c:v>
                </c:pt>
                <c:pt idx="76">
                  <c:v>5.25</c:v>
                </c:pt>
                <c:pt idx="77">
                  <c:v>5.25</c:v>
                </c:pt>
                <c:pt idx="78">
                  <c:v>5.28</c:v>
                </c:pt>
                <c:pt idx="79">
                  <c:v>5.23</c:v>
                </c:pt>
                <c:pt idx="80">
                  <c:v>5.2700000000000014</c:v>
                </c:pt>
                <c:pt idx="81">
                  <c:v>5.26</c:v>
                </c:pt>
                <c:pt idx="82">
                  <c:v>5.2700000000000014</c:v>
                </c:pt>
                <c:pt idx="83">
                  <c:v>5.25</c:v>
                </c:pt>
                <c:pt idx="84">
                  <c:v>4.79</c:v>
                </c:pt>
                <c:pt idx="85">
                  <c:v>4.91</c:v>
                </c:pt>
                <c:pt idx="86">
                  <c:v>5.1099999999999985</c:v>
                </c:pt>
                <c:pt idx="87">
                  <c:v>5.03</c:v>
                </c:pt>
                <c:pt idx="88">
                  <c:v>4.9800000000000004</c:v>
                </c:pt>
                <c:pt idx="89">
                  <c:v>5.1199999999999966</c:v>
                </c:pt>
                <c:pt idx="90">
                  <c:v>4.78</c:v>
                </c:pt>
                <c:pt idx="91">
                  <c:v>4.72</c:v>
                </c:pt>
                <c:pt idx="92">
                  <c:v>4.75</c:v>
                </c:pt>
                <c:pt idx="93">
                  <c:v>4.74</c:v>
                </c:pt>
                <c:pt idx="94">
                  <c:v>4.7300000000000004</c:v>
                </c:pt>
                <c:pt idx="95">
                  <c:v>4.78</c:v>
                </c:pt>
                <c:pt idx="96">
                  <c:v>4.33</c:v>
                </c:pt>
                <c:pt idx="97">
                  <c:v>4.54</c:v>
                </c:pt>
                <c:pt idx="98">
                  <c:v>4.51</c:v>
                </c:pt>
                <c:pt idx="99">
                  <c:v>4.53</c:v>
                </c:pt>
                <c:pt idx="100">
                  <c:v>4.55</c:v>
                </c:pt>
                <c:pt idx="101">
                  <c:v>4.3899999999999997</c:v>
                </c:pt>
                <c:pt idx="102">
                  <c:v>4.21</c:v>
                </c:pt>
                <c:pt idx="103">
                  <c:v>4.21</c:v>
                </c:pt>
                <c:pt idx="104">
                  <c:v>3.77</c:v>
                </c:pt>
                <c:pt idx="105">
                  <c:v>4.2300000000000004</c:v>
                </c:pt>
                <c:pt idx="106">
                  <c:v>4.24</c:v>
                </c:pt>
                <c:pt idx="107">
                  <c:v>4</c:v>
                </c:pt>
                <c:pt idx="108">
                  <c:v>3.5</c:v>
                </c:pt>
                <c:pt idx="109">
                  <c:v>3.01</c:v>
                </c:pt>
                <c:pt idx="110">
                  <c:v>3</c:v>
                </c:pt>
                <c:pt idx="111">
                  <c:v>2.98</c:v>
                </c:pt>
                <c:pt idx="112">
                  <c:v>2.96</c:v>
                </c:pt>
                <c:pt idx="113">
                  <c:v>3</c:v>
                </c:pt>
                <c:pt idx="114">
                  <c:v>2.9699999999999998</c:v>
                </c:pt>
                <c:pt idx="115">
                  <c:v>2.7</c:v>
                </c:pt>
                <c:pt idx="116">
                  <c:v>2.1800000000000002</c:v>
                </c:pt>
                <c:pt idx="117">
                  <c:v>2.23</c:v>
                </c:pt>
                <c:pt idx="118">
                  <c:v>2.23</c:v>
                </c:pt>
                <c:pt idx="119">
                  <c:v>2.34</c:v>
                </c:pt>
                <c:pt idx="120">
                  <c:v>2.25</c:v>
                </c:pt>
                <c:pt idx="121">
                  <c:v>2.2799999999999998</c:v>
                </c:pt>
                <c:pt idx="122">
                  <c:v>1.9400000000000044</c:v>
                </c:pt>
                <c:pt idx="123">
                  <c:v>1.9600000000000044</c:v>
                </c:pt>
                <c:pt idx="124">
                  <c:v>1.9600000000000044</c:v>
                </c:pt>
                <c:pt idx="125">
                  <c:v>2.0499999999999998</c:v>
                </c:pt>
                <c:pt idx="126">
                  <c:v>1.9900000000000049</c:v>
                </c:pt>
                <c:pt idx="127">
                  <c:v>1.9900000000000049</c:v>
                </c:pt>
                <c:pt idx="128">
                  <c:v>1.9800000000000049</c:v>
                </c:pt>
                <c:pt idx="129">
                  <c:v>1.9700000000000044</c:v>
                </c:pt>
                <c:pt idx="130">
                  <c:v>2.08</c:v>
                </c:pt>
                <c:pt idx="131">
                  <c:v>1.9500000000000044</c:v>
                </c:pt>
                <c:pt idx="132">
                  <c:v>2.0099999999999998</c:v>
                </c:pt>
                <c:pt idx="133">
                  <c:v>1.9900000000000049</c:v>
                </c:pt>
                <c:pt idx="134">
                  <c:v>2.08</c:v>
                </c:pt>
                <c:pt idx="135">
                  <c:v>2.02</c:v>
                </c:pt>
                <c:pt idx="136">
                  <c:v>1.9900000000000049</c:v>
                </c:pt>
                <c:pt idx="137">
                  <c:v>2.02</c:v>
                </c:pt>
                <c:pt idx="138">
                  <c:v>1.9900000000000049</c:v>
                </c:pt>
                <c:pt idx="139">
                  <c:v>1.9600000000000044</c:v>
                </c:pt>
                <c:pt idx="140">
                  <c:v>1.9900000000000049</c:v>
                </c:pt>
                <c:pt idx="141">
                  <c:v>2.25</c:v>
                </c:pt>
                <c:pt idx="142">
                  <c:v>1.54</c:v>
                </c:pt>
                <c:pt idx="143">
                  <c:v>1.32</c:v>
                </c:pt>
                <c:pt idx="144">
                  <c:v>1.59</c:v>
                </c:pt>
                <c:pt idx="145">
                  <c:v>0.96000000000000063</c:v>
                </c:pt>
                <c:pt idx="146">
                  <c:v>0.69000000000000061</c:v>
                </c:pt>
                <c:pt idx="147">
                  <c:v>0.82000000000000062</c:v>
                </c:pt>
                <c:pt idx="148">
                  <c:v>0.24000000000000021</c:v>
                </c:pt>
                <c:pt idx="149">
                  <c:v>0.28000000000000008</c:v>
                </c:pt>
                <c:pt idx="150">
                  <c:v>0.36000000000000032</c:v>
                </c:pt>
                <c:pt idx="151">
                  <c:v>0.56000000000000005</c:v>
                </c:pt>
                <c:pt idx="152">
                  <c:v>0.49000000000000032</c:v>
                </c:pt>
                <c:pt idx="153">
                  <c:v>0.13</c:v>
                </c:pt>
                <c:pt idx="154">
                  <c:v>0.15000000000000024</c:v>
                </c:pt>
                <c:pt idx="155">
                  <c:v>0.11</c:v>
                </c:pt>
                <c:pt idx="156">
                  <c:v>0.1</c:v>
                </c:pt>
                <c:pt idx="157">
                  <c:v>0.1</c:v>
                </c:pt>
                <c:pt idx="158">
                  <c:v>0.1</c:v>
                </c:pt>
                <c:pt idx="159">
                  <c:v>0.2</c:v>
                </c:pt>
                <c:pt idx="160">
                  <c:v>0.19</c:v>
                </c:pt>
                <c:pt idx="161">
                  <c:v>0.23</c:v>
                </c:pt>
                <c:pt idx="162">
                  <c:v>0.23</c:v>
                </c:pt>
                <c:pt idx="163">
                  <c:v>0.23</c:v>
                </c:pt>
                <c:pt idx="164">
                  <c:v>0.2</c:v>
                </c:pt>
                <c:pt idx="165">
                  <c:v>0.22</c:v>
                </c:pt>
                <c:pt idx="166">
                  <c:v>0.2</c:v>
                </c:pt>
                <c:pt idx="167">
                  <c:v>0.17</c:v>
                </c:pt>
                <c:pt idx="168">
                  <c:v>0.17</c:v>
                </c:pt>
                <c:pt idx="169">
                  <c:v>0.16</c:v>
                </c:pt>
                <c:pt idx="170">
                  <c:v>0.14000000000000001</c:v>
                </c:pt>
                <c:pt idx="171">
                  <c:v>0.15000000000000024</c:v>
                </c:pt>
                <c:pt idx="172">
                  <c:v>0.14000000000000001</c:v>
                </c:pt>
                <c:pt idx="173">
                  <c:v>0.17</c:v>
                </c:pt>
                <c:pt idx="174">
                  <c:v>0.21000000000000021</c:v>
                </c:pt>
                <c:pt idx="175">
                  <c:v>0.17</c:v>
                </c:pt>
                <c:pt idx="176">
                  <c:v>0.16</c:v>
                </c:pt>
                <c:pt idx="177">
                  <c:v>0.17</c:v>
                </c:pt>
                <c:pt idx="178">
                  <c:v>0.19</c:v>
                </c:pt>
                <c:pt idx="179">
                  <c:v>0.2</c:v>
                </c:pt>
                <c:pt idx="180">
                  <c:v>0.19</c:v>
                </c:pt>
                <c:pt idx="181">
                  <c:v>0.24000000000000021</c:v>
                </c:pt>
                <c:pt idx="182">
                  <c:v>0.19</c:v>
                </c:pt>
                <c:pt idx="183">
                  <c:v>0.17</c:v>
                </c:pt>
                <c:pt idx="184">
                  <c:v>0.14000000000000001</c:v>
                </c:pt>
                <c:pt idx="185">
                  <c:v>0.15000000000000024</c:v>
                </c:pt>
                <c:pt idx="186">
                  <c:v>0.15000000000000024</c:v>
                </c:pt>
                <c:pt idx="187">
                  <c:v>0.18000000000000024</c:v>
                </c:pt>
                <c:pt idx="188">
                  <c:v>0.17</c:v>
                </c:pt>
                <c:pt idx="189">
                  <c:v>0.16</c:v>
                </c:pt>
                <c:pt idx="190">
                  <c:v>0.16</c:v>
                </c:pt>
                <c:pt idx="191">
                  <c:v>0.15000000000000024</c:v>
                </c:pt>
                <c:pt idx="192">
                  <c:v>0.15000000000000024</c:v>
                </c:pt>
                <c:pt idx="193">
                  <c:v>0.16</c:v>
                </c:pt>
                <c:pt idx="194">
                  <c:v>0.16</c:v>
                </c:pt>
                <c:pt idx="195">
                  <c:v>0.12000000000000002</c:v>
                </c:pt>
                <c:pt idx="196">
                  <c:v>0.13</c:v>
                </c:pt>
                <c:pt idx="197">
                  <c:v>0.12000000000000002</c:v>
                </c:pt>
                <c:pt idx="198">
                  <c:v>0.12000000000000002</c:v>
                </c:pt>
              </c:numCache>
            </c:numRef>
          </c:val>
        </c:ser>
        <c:ser>
          <c:idx val="1"/>
          <c:order val="1"/>
          <c:tx>
            <c:v>Intended Federal Fund Rate</c:v>
          </c:tx>
          <c:marker>
            <c:symbol val="none"/>
          </c:marker>
          <c:cat>
            <c:numRef>
              <c:f>Sheet1!$B$5:$B$213</c:f>
              <c:numCache>
                <c:formatCode>yyyymmdd</c:formatCode>
                <c:ptCount val="209"/>
                <c:pt idx="0">
                  <c:v>38721</c:v>
                </c:pt>
                <c:pt idx="1">
                  <c:v>38728</c:v>
                </c:pt>
                <c:pt idx="2">
                  <c:v>38735</c:v>
                </c:pt>
                <c:pt idx="3">
                  <c:v>38742</c:v>
                </c:pt>
                <c:pt idx="4">
                  <c:v>38749</c:v>
                </c:pt>
                <c:pt idx="5">
                  <c:v>38756</c:v>
                </c:pt>
                <c:pt idx="6">
                  <c:v>38763</c:v>
                </c:pt>
                <c:pt idx="7">
                  <c:v>38770</c:v>
                </c:pt>
                <c:pt idx="8">
                  <c:v>38777</c:v>
                </c:pt>
                <c:pt idx="9">
                  <c:v>38784</c:v>
                </c:pt>
                <c:pt idx="10">
                  <c:v>38791</c:v>
                </c:pt>
                <c:pt idx="11">
                  <c:v>38798</c:v>
                </c:pt>
                <c:pt idx="12">
                  <c:v>38805</c:v>
                </c:pt>
                <c:pt idx="13">
                  <c:v>38812</c:v>
                </c:pt>
                <c:pt idx="14">
                  <c:v>38819</c:v>
                </c:pt>
                <c:pt idx="15">
                  <c:v>38826</c:v>
                </c:pt>
                <c:pt idx="16">
                  <c:v>38833</c:v>
                </c:pt>
                <c:pt idx="17">
                  <c:v>38840</c:v>
                </c:pt>
                <c:pt idx="18">
                  <c:v>38847</c:v>
                </c:pt>
                <c:pt idx="19">
                  <c:v>38854</c:v>
                </c:pt>
                <c:pt idx="20">
                  <c:v>38861</c:v>
                </c:pt>
                <c:pt idx="21">
                  <c:v>38868</c:v>
                </c:pt>
                <c:pt idx="22">
                  <c:v>38875</c:v>
                </c:pt>
                <c:pt idx="23">
                  <c:v>38882</c:v>
                </c:pt>
                <c:pt idx="24">
                  <c:v>38889</c:v>
                </c:pt>
                <c:pt idx="25">
                  <c:v>38896</c:v>
                </c:pt>
                <c:pt idx="26">
                  <c:v>38903</c:v>
                </c:pt>
                <c:pt idx="27">
                  <c:v>38910</c:v>
                </c:pt>
                <c:pt idx="28">
                  <c:v>38917</c:v>
                </c:pt>
                <c:pt idx="29">
                  <c:v>38924</c:v>
                </c:pt>
                <c:pt idx="30">
                  <c:v>38931</c:v>
                </c:pt>
                <c:pt idx="31">
                  <c:v>38938</c:v>
                </c:pt>
                <c:pt idx="32">
                  <c:v>38945</c:v>
                </c:pt>
                <c:pt idx="33">
                  <c:v>38952</c:v>
                </c:pt>
                <c:pt idx="34">
                  <c:v>38959</c:v>
                </c:pt>
                <c:pt idx="35">
                  <c:v>38966</c:v>
                </c:pt>
                <c:pt idx="36">
                  <c:v>38973</c:v>
                </c:pt>
                <c:pt idx="37">
                  <c:v>38980</c:v>
                </c:pt>
                <c:pt idx="38">
                  <c:v>38987</c:v>
                </c:pt>
                <c:pt idx="39">
                  <c:v>38994</c:v>
                </c:pt>
                <c:pt idx="40">
                  <c:v>39001</c:v>
                </c:pt>
                <c:pt idx="41">
                  <c:v>39008</c:v>
                </c:pt>
                <c:pt idx="42">
                  <c:v>39015</c:v>
                </c:pt>
                <c:pt idx="43">
                  <c:v>39022</c:v>
                </c:pt>
                <c:pt idx="44">
                  <c:v>39029</c:v>
                </c:pt>
                <c:pt idx="45">
                  <c:v>39036</c:v>
                </c:pt>
                <c:pt idx="46">
                  <c:v>39043</c:v>
                </c:pt>
                <c:pt idx="47">
                  <c:v>39050</c:v>
                </c:pt>
                <c:pt idx="48">
                  <c:v>39057</c:v>
                </c:pt>
                <c:pt idx="49">
                  <c:v>39064</c:v>
                </c:pt>
                <c:pt idx="50">
                  <c:v>39071</c:v>
                </c:pt>
                <c:pt idx="51">
                  <c:v>39078</c:v>
                </c:pt>
                <c:pt idx="52">
                  <c:v>39085</c:v>
                </c:pt>
                <c:pt idx="53">
                  <c:v>39092</c:v>
                </c:pt>
                <c:pt idx="54">
                  <c:v>39099</c:v>
                </c:pt>
                <c:pt idx="55">
                  <c:v>39106</c:v>
                </c:pt>
                <c:pt idx="56">
                  <c:v>39113</c:v>
                </c:pt>
                <c:pt idx="57">
                  <c:v>39120</c:v>
                </c:pt>
                <c:pt idx="58">
                  <c:v>39127</c:v>
                </c:pt>
                <c:pt idx="59">
                  <c:v>39134</c:v>
                </c:pt>
                <c:pt idx="60">
                  <c:v>39141</c:v>
                </c:pt>
                <c:pt idx="61">
                  <c:v>39148</c:v>
                </c:pt>
                <c:pt idx="62">
                  <c:v>39155</c:v>
                </c:pt>
                <c:pt idx="63">
                  <c:v>39162</c:v>
                </c:pt>
                <c:pt idx="64">
                  <c:v>39169</c:v>
                </c:pt>
                <c:pt idx="65">
                  <c:v>39176</c:v>
                </c:pt>
                <c:pt idx="66">
                  <c:v>39183</c:v>
                </c:pt>
                <c:pt idx="67">
                  <c:v>39190</c:v>
                </c:pt>
                <c:pt idx="68">
                  <c:v>39197</c:v>
                </c:pt>
                <c:pt idx="69">
                  <c:v>39204</c:v>
                </c:pt>
                <c:pt idx="70">
                  <c:v>39211</c:v>
                </c:pt>
                <c:pt idx="71">
                  <c:v>39218</c:v>
                </c:pt>
                <c:pt idx="72">
                  <c:v>39225</c:v>
                </c:pt>
                <c:pt idx="73">
                  <c:v>39232</c:v>
                </c:pt>
                <c:pt idx="74">
                  <c:v>39239</c:v>
                </c:pt>
                <c:pt idx="75">
                  <c:v>39246</c:v>
                </c:pt>
                <c:pt idx="76">
                  <c:v>39253</c:v>
                </c:pt>
                <c:pt idx="77">
                  <c:v>39260</c:v>
                </c:pt>
                <c:pt idx="78">
                  <c:v>39267</c:v>
                </c:pt>
                <c:pt idx="79">
                  <c:v>39274</c:v>
                </c:pt>
                <c:pt idx="80">
                  <c:v>39281</c:v>
                </c:pt>
                <c:pt idx="81">
                  <c:v>39288</c:v>
                </c:pt>
                <c:pt idx="82">
                  <c:v>39295</c:v>
                </c:pt>
                <c:pt idx="83">
                  <c:v>39302</c:v>
                </c:pt>
                <c:pt idx="84">
                  <c:v>39309</c:v>
                </c:pt>
                <c:pt idx="85">
                  <c:v>39316</c:v>
                </c:pt>
                <c:pt idx="86">
                  <c:v>39323</c:v>
                </c:pt>
                <c:pt idx="87">
                  <c:v>39330</c:v>
                </c:pt>
                <c:pt idx="88">
                  <c:v>39337</c:v>
                </c:pt>
                <c:pt idx="89">
                  <c:v>39344</c:v>
                </c:pt>
                <c:pt idx="90">
                  <c:v>39351</c:v>
                </c:pt>
                <c:pt idx="91">
                  <c:v>39358</c:v>
                </c:pt>
                <c:pt idx="92">
                  <c:v>39365</c:v>
                </c:pt>
                <c:pt idx="93">
                  <c:v>39372</c:v>
                </c:pt>
                <c:pt idx="94">
                  <c:v>39379</c:v>
                </c:pt>
                <c:pt idx="95">
                  <c:v>39386</c:v>
                </c:pt>
                <c:pt idx="96">
                  <c:v>39393</c:v>
                </c:pt>
                <c:pt idx="97">
                  <c:v>39400</c:v>
                </c:pt>
                <c:pt idx="98">
                  <c:v>39407</c:v>
                </c:pt>
                <c:pt idx="99">
                  <c:v>39414</c:v>
                </c:pt>
                <c:pt idx="100">
                  <c:v>39421</c:v>
                </c:pt>
                <c:pt idx="101">
                  <c:v>39428</c:v>
                </c:pt>
                <c:pt idx="102">
                  <c:v>39435</c:v>
                </c:pt>
                <c:pt idx="103">
                  <c:v>39442</c:v>
                </c:pt>
                <c:pt idx="104">
                  <c:v>39449</c:v>
                </c:pt>
                <c:pt idx="105">
                  <c:v>39456</c:v>
                </c:pt>
                <c:pt idx="106">
                  <c:v>39463</c:v>
                </c:pt>
                <c:pt idx="107">
                  <c:v>39470</c:v>
                </c:pt>
                <c:pt idx="108">
                  <c:v>39477</c:v>
                </c:pt>
                <c:pt idx="109">
                  <c:v>39484</c:v>
                </c:pt>
                <c:pt idx="110">
                  <c:v>39491</c:v>
                </c:pt>
                <c:pt idx="111">
                  <c:v>39498</c:v>
                </c:pt>
                <c:pt idx="112">
                  <c:v>39505</c:v>
                </c:pt>
                <c:pt idx="113">
                  <c:v>39512</c:v>
                </c:pt>
                <c:pt idx="114">
                  <c:v>39519</c:v>
                </c:pt>
                <c:pt idx="115">
                  <c:v>39526</c:v>
                </c:pt>
                <c:pt idx="116">
                  <c:v>39533</c:v>
                </c:pt>
                <c:pt idx="117">
                  <c:v>39540</c:v>
                </c:pt>
                <c:pt idx="118">
                  <c:v>39547</c:v>
                </c:pt>
                <c:pt idx="119">
                  <c:v>39554</c:v>
                </c:pt>
                <c:pt idx="120">
                  <c:v>39561</c:v>
                </c:pt>
                <c:pt idx="121">
                  <c:v>39568</c:v>
                </c:pt>
                <c:pt idx="122">
                  <c:v>39575</c:v>
                </c:pt>
                <c:pt idx="123">
                  <c:v>39582</c:v>
                </c:pt>
                <c:pt idx="124">
                  <c:v>39589</c:v>
                </c:pt>
                <c:pt idx="125">
                  <c:v>39596</c:v>
                </c:pt>
                <c:pt idx="126">
                  <c:v>39603</c:v>
                </c:pt>
                <c:pt idx="127">
                  <c:v>39610</c:v>
                </c:pt>
                <c:pt idx="128">
                  <c:v>39617</c:v>
                </c:pt>
                <c:pt idx="129">
                  <c:v>39624</c:v>
                </c:pt>
                <c:pt idx="130">
                  <c:v>39631</c:v>
                </c:pt>
                <c:pt idx="131">
                  <c:v>39638</c:v>
                </c:pt>
                <c:pt idx="132">
                  <c:v>39645</c:v>
                </c:pt>
                <c:pt idx="133">
                  <c:v>39652</c:v>
                </c:pt>
                <c:pt idx="134">
                  <c:v>39659</c:v>
                </c:pt>
                <c:pt idx="135">
                  <c:v>39666</c:v>
                </c:pt>
                <c:pt idx="136">
                  <c:v>39673</c:v>
                </c:pt>
                <c:pt idx="137">
                  <c:v>39680</c:v>
                </c:pt>
                <c:pt idx="138">
                  <c:v>39687</c:v>
                </c:pt>
                <c:pt idx="139">
                  <c:v>39694</c:v>
                </c:pt>
                <c:pt idx="140">
                  <c:v>39701</c:v>
                </c:pt>
                <c:pt idx="141">
                  <c:v>39708</c:v>
                </c:pt>
                <c:pt idx="142">
                  <c:v>39715</c:v>
                </c:pt>
                <c:pt idx="143">
                  <c:v>39722</c:v>
                </c:pt>
                <c:pt idx="144">
                  <c:v>39729</c:v>
                </c:pt>
                <c:pt idx="145">
                  <c:v>39736</c:v>
                </c:pt>
                <c:pt idx="146">
                  <c:v>39743</c:v>
                </c:pt>
                <c:pt idx="147">
                  <c:v>39750</c:v>
                </c:pt>
                <c:pt idx="148">
                  <c:v>39757</c:v>
                </c:pt>
                <c:pt idx="149">
                  <c:v>39764</c:v>
                </c:pt>
                <c:pt idx="150">
                  <c:v>39771</c:v>
                </c:pt>
                <c:pt idx="151">
                  <c:v>39778</c:v>
                </c:pt>
                <c:pt idx="152">
                  <c:v>39785</c:v>
                </c:pt>
                <c:pt idx="153">
                  <c:v>39792</c:v>
                </c:pt>
                <c:pt idx="154">
                  <c:v>39799</c:v>
                </c:pt>
                <c:pt idx="155">
                  <c:v>39806</c:v>
                </c:pt>
                <c:pt idx="156">
                  <c:v>39813</c:v>
                </c:pt>
                <c:pt idx="157">
                  <c:v>39820</c:v>
                </c:pt>
                <c:pt idx="158">
                  <c:v>39827</c:v>
                </c:pt>
                <c:pt idx="159">
                  <c:v>39834</c:v>
                </c:pt>
                <c:pt idx="160">
                  <c:v>39841</c:v>
                </c:pt>
                <c:pt idx="161">
                  <c:v>39848</c:v>
                </c:pt>
                <c:pt idx="162">
                  <c:v>39855</c:v>
                </c:pt>
                <c:pt idx="163">
                  <c:v>39862</c:v>
                </c:pt>
                <c:pt idx="164">
                  <c:v>39869</c:v>
                </c:pt>
                <c:pt idx="165">
                  <c:v>39876</c:v>
                </c:pt>
                <c:pt idx="166">
                  <c:v>39883</c:v>
                </c:pt>
                <c:pt idx="167">
                  <c:v>39890</c:v>
                </c:pt>
                <c:pt idx="168">
                  <c:v>39897</c:v>
                </c:pt>
                <c:pt idx="169">
                  <c:v>39904</c:v>
                </c:pt>
                <c:pt idx="170">
                  <c:v>39911</c:v>
                </c:pt>
                <c:pt idx="171">
                  <c:v>39918</c:v>
                </c:pt>
                <c:pt idx="172">
                  <c:v>39925</c:v>
                </c:pt>
                <c:pt idx="173">
                  <c:v>39932</c:v>
                </c:pt>
                <c:pt idx="174">
                  <c:v>39939</c:v>
                </c:pt>
                <c:pt idx="175">
                  <c:v>39946</c:v>
                </c:pt>
                <c:pt idx="176">
                  <c:v>39953</c:v>
                </c:pt>
                <c:pt idx="177">
                  <c:v>39960</c:v>
                </c:pt>
                <c:pt idx="178">
                  <c:v>39967</c:v>
                </c:pt>
                <c:pt idx="179">
                  <c:v>39974</c:v>
                </c:pt>
                <c:pt idx="180">
                  <c:v>39981</c:v>
                </c:pt>
                <c:pt idx="181">
                  <c:v>39988</c:v>
                </c:pt>
                <c:pt idx="182">
                  <c:v>39995</c:v>
                </c:pt>
                <c:pt idx="183">
                  <c:v>40002</c:v>
                </c:pt>
                <c:pt idx="184">
                  <c:v>40009</c:v>
                </c:pt>
                <c:pt idx="185">
                  <c:v>40016</c:v>
                </c:pt>
                <c:pt idx="186">
                  <c:v>40023</c:v>
                </c:pt>
                <c:pt idx="187">
                  <c:v>40030</c:v>
                </c:pt>
                <c:pt idx="188">
                  <c:v>40037</c:v>
                </c:pt>
                <c:pt idx="189">
                  <c:v>40044</c:v>
                </c:pt>
                <c:pt idx="190">
                  <c:v>40051</c:v>
                </c:pt>
                <c:pt idx="191">
                  <c:v>40058</c:v>
                </c:pt>
                <c:pt idx="192">
                  <c:v>40065</c:v>
                </c:pt>
                <c:pt idx="193">
                  <c:v>40072</c:v>
                </c:pt>
                <c:pt idx="194">
                  <c:v>40079</c:v>
                </c:pt>
                <c:pt idx="195">
                  <c:v>40086</c:v>
                </c:pt>
                <c:pt idx="196">
                  <c:v>40093</c:v>
                </c:pt>
                <c:pt idx="197">
                  <c:v>40100</c:v>
                </c:pt>
                <c:pt idx="198">
                  <c:v>40107</c:v>
                </c:pt>
                <c:pt idx="199">
                  <c:v>40114</c:v>
                </c:pt>
                <c:pt idx="200">
                  <c:v>40121</c:v>
                </c:pt>
                <c:pt idx="201">
                  <c:v>40128</c:v>
                </c:pt>
                <c:pt idx="202">
                  <c:v>40135</c:v>
                </c:pt>
                <c:pt idx="203">
                  <c:v>40142</c:v>
                </c:pt>
                <c:pt idx="204">
                  <c:v>40149</c:v>
                </c:pt>
                <c:pt idx="205">
                  <c:v>40156</c:v>
                </c:pt>
                <c:pt idx="206">
                  <c:v>40163</c:v>
                </c:pt>
                <c:pt idx="207">
                  <c:v>40170</c:v>
                </c:pt>
                <c:pt idx="208">
                  <c:v>40177</c:v>
                </c:pt>
              </c:numCache>
            </c:numRef>
          </c:cat>
          <c:val>
            <c:numRef>
              <c:f>Sheet1!$D$5:$D$213</c:f>
              <c:numCache>
                <c:formatCode>0.000</c:formatCode>
                <c:ptCount val="209"/>
                <c:pt idx="0">
                  <c:v>4.25</c:v>
                </c:pt>
                <c:pt idx="1">
                  <c:v>4.25</c:v>
                </c:pt>
                <c:pt idx="2">
                  <c:v>4.25</c:v>
                </c:pt>
                <c:pt idx="3">
                  <c:v>4.25</c:v>
                </c:pt>
                <c:pt idx="4">
                  <c:v>4.5</c:v>
                </c:pt>
                <c:pt idx="5">
                  <c:v>4.5</c:v>
                </c:pt>
                <c:pt idx="6">
                  <c:v>4.5</c:v>
                </c:pt>
                <c:pt idx="7">
                  <c:v>4.5</c:v>
                </c:pt>
                <c:pt idx="8">
                  <c:v>4.5</c:v>
                </c:pt>
                <c:pt idx="9">
                  <c:v>4.5</c:v>
                </c:pt>
                <c:pt idx="10">
                  <c:v>4.5</c:v>
                </c:pt>
                <c:pt idx="11">
                  <c:v>4.5</c:v>
                </c:pt>
                <c:pt idx="12">
                  <c:v>4.75</c:v>
                </c:pt>
                <c:pt idx="13">
                  <c:v>4.75</c:v>
                </c:pt>
                <c:pt idx="14">
                  <c:v>4.75</c:v>
                </c:pt>
                <c:pt idx="15">
                  <c:v>4.75</c:v>
                </c:pt>
                <c:pt idx="16">
                  <c:v>4.75</c:v>
                </c:pt>
                <c:pt idx="17">
                  <c:v>4.75</c:v>
                </c:pt>
                <c:pt idx="18">
                  <c:v>5</c:v>
                </c:pt>
                <c:pt idx="19">
                  <c:v>5</c:v>
                </c:pt>
                <c:pt idx="20">
                  <c:v>5</c:v>
                </c:pt>
                <c:pt idx="21">
                  <c:v>5</c:v>
                </c:pt>
                <c:pt idx="22">
                  <c:v>5</c:v>
                </c:pt>
                <c:pt idx="23">
                  <c:v>5</c:v>
                </c:pt>
                <c:pt idx="24">
                  <c:v>5</c:v>
                </c:pt>
                <c:pt idx="25">
                  <c:v>5</c:v>
                </c:pt>
                <c:pt idx="26">
                  <c:v>5.25</c:v>
                </c:pt>
                <c:pt idx="27">
                  <c:v>5.25</c:v>
                </c:pt>
                <c:pt idx="28">
                  <c:v>5.25</c:v>
                </c:pt>
                <c:pt idx="29">
                  <c:v>5.25</c:v>
                </c:pt>
                <c:pt idx="30">
                  <c:v>5.25</c:v>
                </c:pt>
                <c:pt idx="31">
                  <c:v>5.25</c:v>
                </c:pt>
                <c:pt idx="32">
                  <c:v>5.25</c:v>
                </c:pt>
                <c:pt idx="33">
                  <c:v>5.25</c:v>
                </c:pt>
                <c:pt idx="34">
                  <c:v>5.25</c:v>
                </c:pt>
                <c:pt idx="35">
                  <c:v>5.25</c:v>
                </c:pt>
                <c:pt idx="36">
                  <c:v>5.25</c:v>
                </c:pt>
                <c:pt idx="37">
                  <c:v>5.25</c:v>
                </c:pt>
                <c:pt idx="38">
                  <c:v>5.25</c:v>
                </c:pt>
                <c:pt idx="39">
                  <c:v>5.25</c:v>
                </c:pt>
                <c:pt idx="40">
                  <c:v>5.25</c:v>
                </c:pt>
                <c:pt idx="41">
                  <c:v>5.25</c:v>
                </c:pt>
                <c:pt idx="42">
                  <c:v>5.25</c:v>
                </c:pt>
                <c:pt idx="43">
                  <c:v>5.25</c:v>
                </c:pt>
                <c:pt idx="44">
                  <c:v>5.25</c:v>
                </c:pt>
                <c:pt idx="45">
                  <c:v>5.25</c:v>
                </c:pt>
                <c:pt idx="46">
                  <c:v>5.25</c:v>
                </c:pt>
                <c:pt idx="47">
                  <c:v>5.25</c:v>
                </c:pt>
                <c:pt idx="48">
                  <c:v>5.25</c:v>
                </c:pt>
                <c:pt idx="49">
                  <c:v>5.25</c:v>
                </c:pt>
                <c:pt idx="50">
                  <c:v>5.25</c:v>
                </c:pt>
                <c:pt idx="51">
                  <c:v>5.25</c:v>
                </c:pt>
                <c:pt idx="52">
                  <c:v>5.25</c:v>
                </c:pt>
                <c:pt idx="53">
                  <c:v>5.25</c:v>
                </c:pt>
                <c:pt idx="54">
                  <c:v>5.25</c:v>
                </c:pt>
                <c:pt idx="55">
                  <c:v>5.25</c:v>
                </c:pt>
                <c:pt idx="56">
                  <c:v>5.25</c:v>
                </c:pt>
                <c:pt idx="57">
                  <c:v>5.25</c:v>
                </c:pt>
                <c:pt idx="58">
                  <c:v>5.25</c:v>
                </c:pt>
                <c:pt idx="59">
                  <c:v>5.25</c:v>
                </c:pt>
                <c:pt idx="60">
                  <c:v>5.25</c:v>
                </c:pt>
                <c:pt idx="61">
                  <c:v>5.25</c:v>
                </c:pt>
                <c:pt idx="62">
                  <c:v>5.25</c:v>
                </c:pt>
                <c:pt idx="63">
                  <c:v>5.25</c:v>
                </c:pt>
                <c:pt idx="64">
                  <c:v>5.25</c:v>
                </c:pt>
                <c:pt idx="65">
                  <c:v>5.25</c:v>
                </c:pt>
                <c:pt idx="66">
                  <c:v>5.25</c:v>
                </c:pt>
                <c:pt idx="67">
                  <c:v>5.25</c:v>
                </c:pt>
                <c:pt idx="68">
                  <c:v>5.25</c:v>
                </c:pt>
                <c:pt idx="69">
                  <c:v>5.25</c:v>
                </c:pt>
                <c:pt idx="70">
                  <c:v>5.25</c:v>
                </c:pt>
                <c:pt idx="71">
                  <c:v>5.25</c:v>
                </c:pt>
                <c:pt idx="72">
                  <c:v>5.25</c:v>
                </c:pt>
                <c:pt idx="73">
                  <c:v>5.25</c:v>
                </c:pt>
                <c:pt idx="74">
                  <c:v>5.25</c:v>
                </c:pt>
                <c:pt idx="75">
                  <c:v>5.25</c:v>
                </c:pt>
                <c:pt idx="76">
                  <c:v>5.25</c:v>
                </c:pt>
                <c:pt idx="77">
                  <c:v>5.25</c:v>
                </c:pt>
                <c:pt idx="78">
                  <c:v>5.25</c:v>
                </c:pt>
                <c:pt idx="79">
                  <c:v>5.25</c:v>
                </c:pt>
                <c:pt idx="80">
                  <c:v>5.25</c:v>
                </c:pt>
                <c:pt idx="81">
                  <c:v>5.25</c:v>
                </c:pt>
                <c:pt idx="82">
                  <c:v>5.25</c:v>
                </c:pt>
                <c:pt idx="83">
                  <c:v>5.25</c:v>
                </c:pt>
                <c:pt idx="84">
                  <c:v>5.25</c:v>
                </c:pt>
                <c:pt idx="85">
                  <c:v>5.25</c:v>
                </c:pt>
                <c:pt idx="86">
                  <c:v>5.25</c:v>
                </c:pt>
                <c:pt idx="87">
                  <c:v>5.25</c:v>
                </c:pt>
                <c:pt idx="88">
                  <c:v>5.25</c:v>
                </c:pt>
                <c:pt idx="89">
                  <c:v>4.75</c:v>
                </c:pt>
                <c:pt idx="90">
                  <c:v>4.75</c:v>
                </c:pt>
                <c:pt idx="91">
                  <c:v>4.75</c:v>
                </c:pt>
                <c:pt idx="92">
                  <c:v>4.75</c:v>
                </c:pt>
                <c:pt idx="93">
                  <c:v>4.75</c:v>
                </c:pt>
                <c:pt idx="94">
                  <c:v>4.75</c:v>
                </c:pt>
                <c:pt idx="95">
                  <c:v>4.5</c:v>
                </c:pt>
                <c:pt idx="96">
                  <c:v>4.5</c:v>
                </c:pt>
                <c:pt idx="97">
                  <c:v>4.5</c:v>
                </c:pt>
                <c:pt idx="98">
                  <c:v>4.5</c:v>
                </c:pt>
                <c:pt idx="99">
                  <c:v>4.5</c:v>
                </c:pt>
                <c:pt idx="100">
                  <c:v>4.5</c:v>
                </c:pt>
                <c:pt idx="101">
                  <c:v>4.25</c:v>
                </c:pt>
                <c:pt idx="102">
                  <c:v>4.25</c:v>
                </c:pt>
                <c:pt idx="103">
                  <c:v>4.25</c:v>
                </c:pt>
                <c:pt idx="104">
                  <c:v>4.25</c:v>
                </c:pt>
                <c:pt idx="105">
                  <c:v>4.25</c:v>
                </c:pt>
                <c:pt idx="106">
                  <c:v>4.25</c:v>
                </c:pt>
                <c:pt idx="107">
                  <c:v>3.5</c:v>
                </c:pt>
                <c:pt idx="108">
                  <c:v>3</c:v>
                </c:pt>
                <c:pt idx="109">
                  <c:v>3</c:v>
                </c:pt>
                <c:pt idx="110">
                  <c:v>3</c:v>
                </c:pt>
                <c:pt idx="111">
                  <c:v>3</c:v>
                </c:pt>
                <c:pt idx="112">
                  <c:v>3</c:v>
                </c:pt>
                <c:pt idx="113">
                  <c:v>3</c:v>
                </c:pt>
                <c:pt idx="114">
                  <c:v>3</c:v>
                </c:pt>
                <c:pt idx="115">
                  <c:v>2.25</c:v>
                </c:pt>
                <c:pt idx="116">
                  <c:v>2.25</c:v>
                </c:pt>
                <c:pt idx="117">
                  <c:v>2.25</c:v>
                </c:pt>
                <c:pt idx="118">
                  <c:v>2.25</c:v>
                </c:pt>
                <c:pt idx="119">
                  <c:v>2.25</c:v>
                </c:pt>
                <c:pt idx="120">
                  <c:v>2.25</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1.5</c:v>
                </c:pt>
                <c:pt idx="145">
                  <c:v>1.5</c:v>
                </c:pt>
                <c:pt idx="146">
                  <c:v>1.5</c:v>
                </c:pt>
                <c:pt idx="147">
                  <c:v>1</c:v>
                </c:pt>
                <c:pt idx="148">
                  <c:v>1</c:v>
                </c:pt>
                <c:pt idx="149">
                  <c:v>1</c:v>
                </c:pt>
                <c:pt idx="150">
                  <c:v>1</c:v>
                </c:pt>
                <c:pt idx="151">
                  <c:v>1</c:v>
                </c:pt>
                <c:pt idx="152">
                  <c:v>1</c:v>
                </c:pt>
                <c:pt idx="153">
                  <c:v>1</c:v>
                </c:pt>
                <c:pt idx="154">
                  <c:v>0.125</c:v>
                </c:pt>
                <c:pt idx="155">
                  <c:v>0.125</c:v>
                </c:pt>
                <c:pt idx="156">
                  <c:v>0.125</c:v>
                </c:pt>
                <c:pt idx="157">
                  <c:v>0.125</c:v>
                </c:pt>
                <c:pt idx="158">
                  <c:v>0.125</c:v>
                </c:pt>
                <c:pt idx="159">
                  <c:v>0.125</c:v>
                </c:pt>
                <c:pt idx="160">
                  <c:v>0.125</c:v>
                </c:pt>
                <c:pt idx="161">
                  <c:v>0.125</c:v>
                </c:pt>
                <c:pt idx="162">
                  <c:v>0.125</c:v>
                </c:pt>
                <c:pt idx="163">
                  <c:v>0.125</c:v>
                </c:pt>
                <c:pt idx="164">
                  <c:v>0.125</c:v>
                </c:pt>
                <c:pt idx="165">
                  <c:v>0.125</c:v>
                </c:pt>
                <c:pt idx="166">
                  <c:v>0.125</c:v>
                </c:pt>
                <c:pt idx="167">
                  <c:v>0.125</c:v>
                </c:pt>
                <c:pt idx="168">
                  <c:v>0.125</c:v>
                </c:pt>
                <c:pt idx="169">
                  <c:v>0.125</c:v>
                </c:pt>
                <c:pt idx="170">
                  <c:v>0.125</c:v>
                </c:pt>
                <c:pt idx="171">
                  <c:v>0.125</c:v>
                </c:pt>
                <c:pt idx="172">
                  <c:v>0.125</c:v>
                </c:pt>
                <c:pt idx="173">
                  <c:v>0.125</c:v>
                </c:pt>
                <c:pt idx="174">
                  <c:v>0.125</c:v>
                </c:pt>
                <c:pt idx="175">
                  <c:v>0.125</c:v>
                </c:pt>
                <c:pt idx="176">
                  <c:v>0.125</c:v>
                </c:pt>
                <c:pt idx="177">
                  <c:v>0.125</c:v>
                </c:pt>
                <c:pt idx="178">
                  <c:v>0.125</c:v>
                </c:pt>
                <c:pt idx="179">
                  <c:v>0.125</c:v>
                </c:pt>
                <c:pt idx="180">
                  <c:v>0.125</c:v>
                </c:pt>
                <c:pt idx="181">
                  <c:v>0.125</c:v>
                </c:pt>
                <c:pt idx="182">
                  <c:v>0.125</c:v>
                </c:pt>
                <c:pt idx="183">
                  <c:v>0.125</c:v>
                </c:pt>
                <c:pt idx="184">
                  <c:v>0.125</c:v>
                </c:pt>
                <c:pt idx="185">
                  <c:v>0.125</c:v>
                </c:pt>
                <c:pt idx="186">
                  <c:v>0.125</c:v>
                </c:pt>
                <c:pt idx="187">
                  <c:v>0.125</c:v>
                </c:pt>
                <c:pt idx="188">
                  <c:v>0.125</c:v>
                </c:pt>
                <c:pt idx="189">
                  <c:v>0.125</c:v>
                </c:pt>
                <c:pt idx="190">
                  <c:v>0.125</c:v>
                </c:pt>
                <c:pt idx="191">
                  <c:v>0.125</c:v>
                </c:pt>
                <c:pt idx="192">
                  <c:v>0.125</c:v>
                </c:pt>
                <c:pt idx="193">
                  <c:v>0.125</c:v>
                </c:pt>
                <c:pt idx="194">
                  <c:v>0.125</c:v>
                </c:pt>
                <c:pt idx="195">
                  <c:v>0.125</c:v>
                </c:pt>
                <c:pt idx="196">
                  <c:v>0.125</c:v>
                </c:pt>
                <c:pt idx="197">
                  <c:v>0.125</c:v>
                </c:pt>
                <c:pt idx="198">
                  <c:v>0.125</c:v>
                </c:pt>
                <c:pt idx="199">
                  <c:v>0.125</c:v>
                </c:pt>
              </c:numCache>
            </c:numRef>
          </c:val>
        </c:ser>
        <c:ser>
          <c:idx val="2"/>
          <c:order val="2"/>
          <c:tx>
            <c:v>Primary Credit Rate</c:v>
          </c:tx>
          <c:marker>
            <c:symbol val="none"/>
          </c:marker>
          <c:cat>
            <c:numRef>
              <c:f>Sheet1!$B$5:$B$213</c:f>
              <c:numCache>
                <c:formatCode>yyyymmdd</c:formatCode>
                <c:ptCount val="209"/>
                <c:pt idx="0">
                  <c:v>38721</c:v>
                </c:pt>
                <c:pt idx="1">
                  <c:v>38728</c:v>
                </c:pt>
                <c:pt idx="2">
                  <c:v>38735</c:v>
                </c:pt>
                <c:pt idx="3">
                  <c:v>38742</c:v>
                </c:pt>
                <c:pt idx="4">
                  <c:v>38749</c:v>
                </c:pt>
                <c:pt idx="5">
                  <c:v>38756</c:v>
                </c:pt>
                <c:pt idx="6">
                  <c:v>38763</c:v>
                </c:pt>
                <c:pt idx="7">
                  <c:v>38770</c:v>
                </c:pt>
                <c:pt idx="8">
                  <c:v>38777</c:v>
                </c:pt>
                <c:pt idx="9">
                  <c:v>38784</c:v>
                </c:pt>
                <c:pt idx="10">
                  <c:v>38791</c:v>
                </c:pt>
                <c:pt idx="11">
                  <c:v>38798</c:v>
                </c:pt>
                <c:pt idx="12">
                  <c:v>38805</c:v>
                </c:pt>
                <c:pt idx="13">
                  <c:v>38812</c:v>
                </c:pt>
                <c:pt idx="14">
                  <c:v>38819</c:v>
                </c:pt>
                <c:pt idx="15">
                  <c:v>38826</c:v>
                </c:pt>
                <c:pt idx="16">
                  <c:v>38833</c:v>
                </c:pt>
                <c:pt idx="17">
                  <c:v>38840</c:v>
                </c:pt>
                <c:pt idx="18">
                  <c:v>38847</c:v>
                </c:pt>
                <c:pt idx="19">
                  <c:v>38854</c:v>
                </c:pt>
                <c:pt idx="20">
                  <c:v>38861</c:v>
                </c:pt>
                <c:pt idx="21">
                  <c:v>38868</c:v>
                </c:pt>
                <c:pt idx="22">
                  <c:v>38875</c:v>
                </c:pt>
                <c:pt idx="23">
                  <c:v>38882</c:v>
                </c:pt>
                <c:pt idx="24">
                  <c:v>38889</c:v>
                </c:pt>
                <c:pt idx="25">
                  <c:v>38896</c:v>
                </c:pt>
                <c:pt idx="26">
                  <c:v>38903</c:v>
                </c:pt>
                <c:pt idx="27">
                  <c:v>38910</c:v>
                </c:pt>
                <c:pt idx="28">
                  <c:v>38917</c:v>
                </c:pt>
                <c:pt idx="29">
                  <c:v>38924</c:v>
                </c:pt>
                <c:pt idx="30">
                  <c:v>38931</c:v>
                </c:pt>
                <c:pt idx="31">
                  <c:v>38938</c:v>
                </c:pt>
                <c:pt idx="32">
                  <c:v>38945</c:v>
                </c:pt>
                <c:pt idx="33">
                  <c:v>38952</c:v>
                </c:pt>
                <c:pt idx="34">
                  <c:v>38959</c:v>
                </c:pt>
                <c:pt idx="35">
                  <c:v>38966</c:v>
                </c:pt>
                <c:pt idx="36">
                  <c:v>38973</c:v>
                </c:pt>
                <c:pt idx="37">
                  <c:v>38980</c:v>
                </c:pt>
                <c:pt idx="38">
                  <c:v>38987</c:v>
                </c:pt>
                <c:pt idx="39">
                  <c:v>38994</c:v>
                </c:pt>
                <c:pt idx="40">
                  <c:v>39001</c:v>
                </c:pt>
                <c:pt idx="41">
                  <c:v>39008</c:v>
                </c:pt>
                <c:pt idx="42">
                  <c:v>39015</c:v>
                </c:pt>
                <c:pt idx="43">
                  <c:v>39022</c:v>
                </c:pt>
                <c:pt idx="44">
                  <c:v>39029</c:v>
                </c:pt>
                <c:pt idx="45">
                  <c:v>39036</c:v>
                </c:pt>
                <c:pt idx="46">
                  <c:v>39043</c:v>
                </c:pt>
                <c:pt idx="47">
                  <c:v>39050</c:v>
                </c:pt>
                <c:pt idx="48">
                  <c:v>39057</c:v>
                </c:pt>
                <c:pt idx="49">
                  <c:v>39064</c:v>
                </c:pt>
                <c:pt idx="50">
                  <c:v>39071</c:v>
                </c:pt>
                <c:pt idx="51">
                  <c:v>39078</c:v>
                </c:pt>
                <c:pt idx="52">
                  <c:v>39085</c:v>
                </c:pt>
                <c:pt idx="53">
                  <c:v>39092</c:v>
                </c:pt>
                <c:pt idx="54">
                  <c:v>39099</c:v>
                </c:pt>
                <c:pt idx="55">
                  <c:v>39106</c:v>
                </c:pt>
                <c:pt idx="56">
                  <c:v>39113</c:v>
                </c:pt>
                <c:pt idx="57">
                  <c:v>39120</c:v>
                </c:pt>
                <c:pt idx="58">
                  <c:v>39127</c:v>
                </c:pt>
                <c:pt idx="59">
                  <c:v>39134</c:v>
                </c:pt>
                <c:pt idx="60">
                  <c:v>39141</c:v>
                </c:pt>
                <c:pt idx="61">
                  <c:v>39148</c:v>
                </c:pt>
                <c:pt idx="62">
                  <c:v>39155</c:v>
                </c:pt>
                <c:pt idx="63">
                  <c:v>39162</c:v>
                </c:pt>
                <c:pt idx="64">
                  <c:v>39169</c:v>
                </c:pt>
                <c:pt idx="65">
                  <c:v>39176</c:v>
                </c:pt>
                <c:pt idx="66">
                  <c:v>39183</c:v>
                </c:pt>
                <c:pt idx="67">
                  <c:v>39190</c:v>
                </c:pt>
                <c:pt idx="68">
                  <c:v>39197</c:v>
                </c:pt>
                <c:pt idx="69">
                  <c:v>39204</c:v>
                </c:pt>
                <c:pt idx="70">
                  <c:v>39211</c:v>
                </c:pt>
                <c:pt idx="71">
                  <c:v>39218</c:v>
                </c:pt>
                <c:pt idx="72">
                  <c:v>39225</c:v>
                </c:pt>
                <c:pt idx="73">
                  <c:v>39232</c:v>
                </c:pt>
                <c:pt idx="74">
                  <c:v>39239</c:v>
                </c:pt>
                <c:pt idx="75">
                  <c:v>39246</c:v>
                </c:pt>
                <c:pt idx="76">
                  <c:v>39253</c:v>
                </c:pt>
                <c:pt idx="77">
                  <c:v>39260</c:v>
                </c:pt>
                <c:pt idx="78">
                  <c:v>39267</c:v>
                </c:pt>
                <c:pt idx="79">
                  <c:v>39274</c:v>
                </c:pt>
                <c:pt idx="80">
                  <c:v>39281</c:v>
                </c:pt>
                <c:pt idx="81">
                  <c:v>39288</c:v>
                </c:pt>
                <c:pt idx="82">
                  <c:v>39295</c:v>
                </c:pt>
                <c:pt idx="83">
                  <c:v>39302</c:v>
                </c:pt>
                <c:pt idx="84">
                  <c:v>39309</c:v>
                </c:pt>
                <c:pt idx="85">
                  <c:v>39316</c:v>
                </c:pt>
                <c:pt idx="86">
                  <c:v>39323</c:v>
                </c:pt>
                <c:pt idx="87">
                  <c:v>39330</c:v>
                </c:pt>
                <c:pt idx="88">
                  <c:v>39337</c:v>
                </c:pt>
                <c:pt idx="89">
                  <c:v>39344</c:v>
                </c:pt>
                <c:pt idx="90">
                  <c:v>39351</c:v>
                </c:pt>
                <c:pt idx="91">
                  <c:v>39358</c:v>
                </c:pt>
                <c:pt idx="92">
                  <c:v>39365</c:v>
                </c:pt>
                <c:pt idx="93">
                  <c:v>39372</c:v>
                </c:pt>
                <c:pt idx="94">
                  <c:v>39379</c:v>
                </c:pt>
                <c:pt idx="95">
                  <c:v>39386</c:v>
                </c:pt>
                <c:pt idx="96">
                  <c:v>39393</c:v>
                </c:pt>
                <c:pt idx="97">
                  <c:v>39400</c:v>
                </c:pt>
                <c:pt idx="98">
                  <c:v>39407</c:v>
                </c:pt>
                <c:pt idx="99">
                  <c:v>39414</c:v>
                </c:pt>
                <c:pt idx="100">
                  <c:v>39421</c:v>
                </c:pt>
                <c:pt idx="101">
                  <c:v>39428</c:v>
                </c:pt>
                <c:pt idx="102">
                  <c:v>39435</c:v>
                </c:pt>
                <c:pt idx="103">
                  <c:v>39442</c:v>
                </c:pt>
                <c:pt idx="104">
                  <c:v>39449</c:v>
                </c:pt>
                <c:pt idx="105">
                  <c:v>39456</c:v>
                </c:pt>
                <c:pt idx="106">
                  <c:v>39463</c:v>
                </c:pt>
                <c:pt idx="107">
                  <c:v>39470</c:v>
                </c:pt>
                <c:pt idx="108">
                  <c:v>39477</c:v>
                </c:pt>
                <c:pt idx="109">
                  <c:v>39484</c:v>
                </c:pt>
                <c:pt idx="110">
                  <c:v>39491</c:v>
                </c:pt>
                <c:pt idx="111">
                  <c:v>39498</c:v>
                </c:pt>
                <c:pt idx="112">
                  <c:v>39505</c:v>
                </c:pt>
                <c:pt idx="113">
                  <c:v>39512</c:v>
                </c:pt>
                <c:pt idx="114">
                  <c:v>39519</c:v>
                </c:pt>
                <c:pt idx="115">
                  <c:v>39526</c:v>
                </c:pt>
                <c:pt idx="116">
                  <c:v>39533</c:v>
                </c:pt>
                <c:pt idx="117">
                  <c:v>39540</c:v>
                </c:pt>
                <c:pt idx="118">
                  <c:v>39547</c:v>
                </c:pt>
                <c:pt idx="119">
                  <c:v>39554</c:v>
                </c:pt>
                <c:pt idx="120">
                  <c:v>39561</c:v>
                </c:pt>
                <c:pt idx="121">
                  <c:v>39568</c:v>
                </c:pt>
                <c:pt idx="122">
                  <c:v>39575</c:v>
                </c:pt>
                <c:pt idx="123">
                  <c:v>39582</c:v>
                </c:pt>
                <c:pt idx="124">
                  <c:v>39589</c:v>
                </c:pt>
                <c:pt idx="125">
                  <c:v>39596</c:v>
                </c:pt>
                <c:pt idx="126">
                  <c:v>39603</c:v>
                </c:pt>
                <c:pt idx="127">
                  <c:v>39610</c:v>
                </c:pt>
                <c:pt idx="128">
                  <c:v>39617</c:v>
                </c:pt>
                <c:pt idx="129">
                  <c:v>39624</c:v>
                </c:pt>
                <c:pt idx="130">
                  <c:v>39631</c:v>
                </c:pt>
                <c:pt idx="131">
                  <c:v>39638</c:v>
                </c:pt>
                <c:pt idx="132">
                  <c:v>39645</c:v>
                </c:pt>
                <c:pt idx="133">
                  <c:v>39652</c:v>
                </c:pt>
                <c:pt idx="134">
                  <c:v>39659</c:v>
                </c:pt>
                <c:pt idx="135">
                  <c:v>39666</c:v>
                </c:pt>
                <c:pt idx="136">
                  <c:v>39673</c:v>
                </c:pt>
                <c:pt idx="137">
                  <c:v>39680</c:v>
                </c:pt>
                <c:pt idx="138">
                  <c:v>39687</c:v>
                </c:pt>
                <c:pt idx="139">
                  <c:v>39694</c:v>
                </c:pt>
                <c:pt idx="140">
                  <c:v>39701</c:v>
                </c:pt>
                <c:pt idx="141">
                  <c:v>39708</c:v>
                </c:pt>
                <c:pt idx="142">
                  <c:v>39715</c:v>
                </c:pt>
                <c:pt idx="143">
                  <c:v>39722</c:v>
                </c:pt>
                <c:pt idx="144">
                  <c:v>39729</c:v>
                </c:pt>
                <c:pt idx="145">
                  <c:v>39736</c:v>
                </c:pt>
                <c:pt idx="146">
                  <c:v>39743</c:v>
                </c:pt>
                <c:pt idx="147">
                  <c:v>39750</c:v>
                </c:pt>
                <c:pt idx="148">
                  <c:v>39757</c:v>
                </c:pt>
                <c:pt idx="149">
                  <c:v>39764</c:v>
                </c:pt>
                <c:pt idx="150">
                  <c:v>39771</c:v>
                </c:pt>
                <c:pt idx="151">
                  <c:v>39778</c:v>
                </c:pt>
                <c:pt idx="152">
                  <c:v>39785</c:v>
                </c:pt>
                <c:pt idx="153">
                  <c:v>39792</c:v>
                </c:pt>
                <c:pt idx="154">
                  <c:v>39799</c:v>
                </c:pt>
                <c:pt idx="155">
                  <c:v>39806</c:v>
                </c:pt>
                <c:pt idx="156">
                  <c:v>39813</c:v>
                </c:pt>
                <c:pt idx="157">
                  <c:v>39820</c:v>
                </c:pt>
                <c:pt idx="158">
                  <c:v>39827</c:v>
                </c:pt>
                <c:pt idx="159">
                  <c:v>39834</c:v>
                </c:pt>
                <c:pt idx="160">
                  <c:v>39841</c:v>
                </c:pt>
                <c:pt idx="161">
                  <c:v>39848</c:v>
                </c:pt>
                <c:pt idx="162">
                  <c:v>39855</c:v>
                </c:pt>
                <c:pt idx="163">
                  <c:v>39862</c:v>
                </c:pt>
                <c:pt idx="164">
                  <c:v>39869</c:v>
                </c:pt>
                <c:pt idx="165">
                  <c:v>39876</c:v>
                </c:pt>
                <c:pt idx="166">
                  <c:v>39883</c:v>
                </c:pt>
                <c:pt idx="167">
                  <c:v>39890</c:v>
                </c:pt>
                <c:pt idx="168">
                  <c:v>39897</c:v>
                </c:pt>
                <c:pt idx="169">
                  <c:v>39904</c:v>
                </c:pt>
                <c:pt idx="170">
                  <c:v>39911</c:v>
                </c:pt>
                <c:pt idx="171">
                  <c:v>39918</c:v>
                </c:pt>
                <c:pt idx="172">
                  <c:v>39925</c:v>
                </c:pt>
                <c:pt idx="173">
                  <c:v>39932</c:v>
                </c:pt>
                <c:pt idx="174">
                  <c:v>39939</c:v>
                </c:pt>
                <c:pt idx="175">
                  <c:v>39946</c:v>
                </c:pt>
                <c:pt idx="176">
                  <c:v>39953</c:v>
                </c:pt>
                <c:pt idx="177">
                  <c:v>39960</c:v>
                </c:pt>
                <c:pt idx="178">
                  <c:v>39967</c:v>
                </c:pt>
                <c:pt idx="179">
                  <c:v>39974</c:v>
                </c:pt>
                <c:pt idx="180">
                  <c:v>39981</c:v>
                </c:pt>
                <c:pt idx="181">
                  <c:v>39988</c:v>
                </c:pt>
                <c:pt idx="182">
                  <c:v>39995</c:v>
                </c:pt>
                <c:pt idx="183">
                  <c:v>40002</c:v>
                </c:pt>
                <c:pt idx="184">
                  <c:v>40009</c:v>
                </c:pt>
                <c:pt idx="185">
                  <c:v>40016</c:v>
                </c:pt>
                <c:pt idx="186">
                  <c:v>40023</c:v>
                </c:pt>
                <c:pt idx="187">
                  <c:v>40030</c:v>
                </c:pt>
                <c:pt idx="188">
                  <c:v>40037</c:v>
                </c:pt>
                <c:pt idx="189">
                  <c:v>40044</c:v>
                </c:pt>
                <c:pt idx="190">
                  <c:v>40051</c:v>
                </c:pt>
                <c:pt idx="191">
                  <c:v>40058</c:v>
                </c:pt>
                <c:pt idx="192">
                  <c:v>40065</c:v>
                </c:pt>
                <c:pt idx="193">
                  <c:v>40072</c:v>
                </c:pt>
                <c:pt idx="194">
                  <c:v>40079</c:v>
                </c:pt>
                <c:pt idx="195">
                  <c:v>40086</c:v>
                </c:pt>
                <c:pt idx="196">
                  <c:v>40093</c:v>
                </c:pt>
                <c:pt idx="197">
                  <c:v>40100</c:v>
                </c:pt>
                <c:pt idx="198">
                  <c:v>40107</c:v>
                </c:pt>
                <c:pt idx="199">
                  <c:v>40114</c:v>
                </c:pt>
                <c:pt idx="200">
                  <c:v>40121</c:v>
                </c:pt>
                <c:pt idx="201">
                  <c:v>40128</c:v>
                </c:pt>
                <c:pt idx="202">
                  <c:v>40135</c:v>
                </c:pt>
                <c:pt idx="203">
                  <c:v>40142</c:v>
                </c:pt>
                <c:pt idx="204">
                  <c:v>40149</c:v>
                </c:pt>
                <c:pt idx="205">
                  <c:v>40156</c:v>
                </c:pt>
                <c:pt idx="206">
                  <c:v>40163</c:v>
                </c:pt>
                <c:pt idx="207">
                  <c:v>40170</c:v>
                </c:pt>
                <c:pt idx="208">
                  <c:v>40177</c:v>
                </c:pt>
              </c:numCache>
            </c:numRef>
          </c:cat>
          <c:val>
            <c:numRef>
              <c:f>Sheet1!$E$5:$E$213</c:f>
              <c:numCache>
                <c:formatCode>0.00</c:formatCode>
                <c:ptCount val="209"/>
                <c:pt idx="0">
                  <c:v>5.25</c:v>
                </c:pt>
                <c:pt idx="1">
                  <c:v>5.25</c:v>
                </c:pt>
                <c:pt idx="2">
                  <c:v>5.25</c:v>
                </c:pt>
                <c:pt idx="3">
                  <c:v>5.25</c:v>
                </c:pt>
                <c:pt idx="4">
                  <c:v>5.3199999999999985</c:v>
                </c:pt>
                <c:pt idx="5">
                  <c:v>5.5</c:v>
                </c:pt>
                <c:pt idx="6">
                  <c:v>5.5</c:v>
                </c:pt>
                <c:pt idx="7">
                  <c:v>5.5</c:v>
                </c:pt>
                <c:pt idx="8">
                  <c:v>5.5</c:v>
                </c:pt>
                <c:pt idx="9">
                  <c:v>5.5</c:v>
                </c:pt>
                <c:pt idx="10">
                  <c:v>5.5</c:v>
                </c:pt>
                <c:pt idx="11">
                  <c:v>5.5</c:v>
                </c:pt>
                <c:pt idx="12">
                  <c:v>5.57</c:v>
                </c:pt>
                <c:pt idx="13">
                  <c:v>5.75</c:v>
                </c:pt>
                <c:pt idx="14">
                  <c:v>5.75</c:v>
                </c:pt>
                <c:pt idx="15">
                  <c:v>5.75</c:v>
                </c:pt>
                <c:pt idx="16">
                  <c:v>5.75</c:v>
                </c:pt>
                <c:pt idx="17">
                  <c:v>5.75</c:v>
                </c:pt>
                <c:pt idx="18">
                  <c:v>5.79</c:v>
                </c:pt>
                <c:pt idx="19">
                  <c:v>6</c:v>
                </c:pt>
                <c:pt idx="20">
                  <c:v>6</c:v>
                </c:pt>
                <c:pt idx="21">
                  <c:v>6</c:v>
                </c:pt>
                <c:pt idx="22">
                  <c:v>6</c:v>
                </c:pt>
                <c:pt idx="23">
                  <c:v>6</c:v>
                </c:pt>
                <c:pt idx="24">
                  <c:v>6</c:v>
                </c:pt>
                <c:pt idx="25">
                  <c:v>6</c:v>
                </c:pt>
                <c:pt idx="26">
                  <c:v>6.25</c:v>
                </c:pt>
                <c:pt idx="27">
                  <c:v>6.25</c:v>
                </c:pt>
                <c:pt idx="28">
                  <c:v>6.25</c:v>
                </c:pt>
                <c:pt idx="29">
                  <c:v>6.25</c:v>
                </c:pt>
                <c:pt idx="30">
                  <c:v>6.25</c:v>
                </c:pt>
                <c:pt idx="31">
                  <c:v>6.25</c:v>
                </c:pt>
                <c:pt idx="32">
                  <c:v>6.25</c:v>
                </c:pt>
                <c:pt idx="33">
                  <c:v>6.25</c:v>
                </c:pt>
                <c:pt idx="34">
                  <c:v>6.25</c:v>
                </c:pt>
                <c:pt idx="35">
                  <c:v>6.25</c:v>
                </c:pt>
                <c:pt idx="36">
                  <c:v>6.25</c:v>
                </c:pt>
                <c:pt idx="37">
                  <c:v>6.25</c:v>
                </c:pt>
                <c:pt idx="38">
                  <c:v>6.25</c:v>
                </c:pt>
                <c:pt idx="39">
                  <c:v>6.25</c:v>
                </c:pt>
                <c:pt idx="40">
                  <c:v>6.25</c:v>
                </c:pt>
                <c:pt idx="41">
                  <c:v>6.25</c:v>
                </c:pt>
                <c:pt idx="42">
                  <c:v>6.25</c:v>
                </c:pt>
                <c:pt idx="43">
                  <c:v>6.25</c:v>
                </c:pt>
                <c:pt idx="44">
                  <c:v>6.25</c:v>
                </c:pt>
                <c:pt idx="45">
                  <c:v>6.25</c:v>
                </c:pt>
                <c:pt idx="46">
                  <c:v>6.25</c:v>
                </c:pt>
                <c:pt idx="47">
                  <c:v>6.25</c:v>
                </c:pt>
                <c:pt idx="48">
                  <c:v>6.25</c:v>
                </c:pt>
                <c:pt idx="49">
                  <c:v>6.25</c:v>
                </c:pt>
                <c:pt idx="50">
                  <c:v>6.25</c:v>
                </c:pt>
                <c:pt idx="51">
                  <c:v>6.25</c:v>
                </c:pt>
                <c:pt idx="52">
                  <c:v>6.25</c:v>
                </c:pt>
                <c:pt idx="53">
                  <c:v>6.25</c:v>
                </c:pt>
                <c:pt idx="54">
                  <c:v>6.25</c:v>
                </c:pt>
                <c:pt idx="55">
                  <c:v>6.25</c:v>
                </c:pt>
                <c:pt idx="56">
                  <c:v>6.25</c:v>
                </c:pt>
                <c:pt idx="57">
                  <c:v>6.25</c:v>
                </c:pt>
                <c:pt idx="58">
                  <c:v>6.25</c:v>
                </c:pt>
                <c:pt idx="59">
                  <c:v>6.25</c:v>
                </c:pt>
                <c:pt idx="60">
                  <c:v>6.25</c:v>
                </c:pt>
                <c:pt idx="61">
                  <c:v>6.25</c:v>
                </c:pt>
                <c:pt idx="62">
                  <c:v>6.25</c:v>
                </c:pt>
                <c:pt idx="63">
                  <c:v>6.25</c:v>
                </c:pt>
                <c:pt idx="64">
                  <c:v>6.25</c:v>
                </c:pt>
                <c:pt idx="65">
                  <c:v>6.25</c:v>
                </c:pt>
                <c:pt idx="66">
                  <c:v>6.25</c:v>
                </c:pt>
                <c:pt idx="67">
                  <c:v>6.25</c:v>
                </c:pt>
                <c:pt idx="68">
                  <c:v>6.25</c:v>
                </c:pt>
                <c:pt idx="69">
                  <c:v>6.25</c:v>
                </c:pt>
                <c:pt idx="70">
                  <c:v>6.25</c:v>
                </c:pt>
                <c:pt idx="71">
                  <c:v>6.25</c:v>
                </c:pt>
                <c:pt idx="72">
                  <c:v>6.25</c:v>
                </c:pt>
                <c:pt idx="73">
                  <c:v>6.25</c:v>
                </c:pt>
                <c:pt idx="74">
                  <c:v>6.25</c:v>
                </c:pt>
                <c:pt idx="75">
                  <c:v>6.25</c:v>
                </c:pt>
                <c:pt idx="76">
                  <c:v>6.25</c:v>
                </c:pt>
                <c:pt idx="77">
                  <c:v>6.25</c:v>
                </c:pt>
                <c:pt idx="78">
                  <c:v>6.25</c:v>
                </c:pt>
                <c:pt idx="79">
                  <c:v>6.25</c:v>
                </c:pt>
                <c:pt idx="80">
                  <c:v>6.25</c:v>
                </c:pt>
                <c:pt idx="81">
                  <c:v>6.25</c:v>
                </c:pt>
                <c:pt idx="82">
                  <c:v>6.25</c:v>
                </c:pt>
                <c:pt idx="83">
                  <c:v>6.25</c:v>
                </c:pt>
                <c:pt idx="84">
                  <c:v>6.25</c:v>
                </c:pt>
                <c:pt idx="85">
                  <c:v>5.8199999999999985</c:v>
                </c:pt>
                <c:pt idx="86">
                  <c:v>5.75</c:v>
                </c:pt>
                <c:pt idx="87">
                  <c:v>5.75</c:v>
                </c:pt>
                <c:pt idx="88">
                  <c:v>5.75</c:v>
                </c:pt>
                <c:pt idx="89">
                  <c:v>5.6099999999999985</c:v>
                </c:pt>
                <c:pt idx="90">
                  <c:v>5.25</c:v>
                </c:pt>
                <c:pt idx="91">
                  <c:v>5.25</c:v>
                </c:pt>
                <c:pt idx="92">
                  <c:v>5.25</c:v>
                </c:pt>
                <c:pt idx="93">
                  <c:v>5.25</c:v>
                </c:pt>
                <c:pt idx="94">
                  <c:v>5.25</c:v>
                </c:pt>
                <c:pt idx="95">
                  <c:v>5.21</c:v>
                </c:pt>
                <c:pt idx="96">
                  <c:v>5</c:v>
                </c:pt>
                <c:pt idx="97">
                  <c:v>5</c:v>
                </c:pt>
                <c:pt idx="98">
                  <c:v>5</c:v>
                </c:pt>
                <c:pt idx="99">
                  <c:v>5</c:v>
                </c:pt>
                <c:pt idx="100">
                  <c:v>5</c:v>
                </c:pt>
                <c:pt idx="101">
                  <c:v>4.9300000000000024</c:v>
                </c:pt>
                <c:pt idx="102">
                  <c:v>4.75</c:v>
                </c:pt>
                <c:pt idx="103">
                  <c:v>4.75</c:v>
                </c:pt>
                <c:pt idx="104">
                  <c:v>4.75</c:v>
                </c:pt>
                <c:pt idx="105">
                  <c:v>4.75</c:v>
                </c:pt>
                <c:pt idx="106">
                  <c:v>4.75</c:v>
                </c:pt>
                <c:pt idx="107">
                  <c:v>4.54</c:v>
                </c:pt>
                <c:pt idx="108">
                  <c:v>3.9299999999999997</c:v>
                </c:pt>
                <c:pt idx="109">
                  <c:v>3.5</c:v>
                </c:pt>
                <c:pt idx="110">
                  <c:v>3.5</c:v>
                </c:pt>
                <c:pt idx="111">
                  <c:v>3.5</c:v>
                </c:pt>
                <c:pt idx="112">
                  <c:v>3.5</c:v>
                </c:pt>
                <c:pt idx="113">
                  <c:v>3.5</c:v>
                </c:pt>
                <c:pt idx="114">
                  <c:v>3.5</c:v>
                </c:pt>
                <c:pt idx="115">
                  <c:v>3.18</c:v>
                </c:pt>
                <c:pt idx="116">
                  <c:v>2.5</c:v>
                </c:pt>
                <c:pt idx="117">
                  <c:v>2.5</c:v>
                </c:pt>
                <c:pt idx="118">
                  <c:v>2.5</c:v>
                </c:pt>
                <c:pt idx="119">
                  <c:v>2.5</c:v>
                </c:pt>
                <c:pt idx="120">
                  <c:v>2.5</c:v>
                </c:pt>
                <c:pt idx="121">
                  <c:v>2.46</c:v>
                </c:pt>
                <c:pt idx="122">
                  <c:v>2.25</c:v>
                </c:pt>
                <c:pt idx="123">
                  <c:v>2.25</c:v>
                </c:pt>
                <c:pt idx="124">
                  <c:v>2.25</c:v>
                </c:pt>
                <c:pt idx="125">
                  <c:v>2.25</c:v>
                </c:pt>
                <c:pt idx="126">
                  <c:v>2.25</c:v>
                </c:pt>
                <c:pt idx="127">
                  <c:v>2.25</c:v>
                </c:pt>
                <c:pt idx="128">
                  <c:v>2.25</c:v>
                </c:pt>
                <c:pt idx="129">
                  <c:v>2.25</c:v>
                </c:pt>
                <c:pt idx="130">
                  <c:v>2.25</c:v>
                </c:pt>
                <c:pt idx="131">
                  <c:v>2.25</c:v>
                </c:pt>
                <c:pt idx="132">
                  <c:v>2.25</c:v>
                </c:pt>
                <c:pt idx="133">
                  <c:v>2.25</c:v>
                </c:pt>
                <c:pt idx="134">
                  <c:v>2.25</c:v>
                </c:pt>
                <c:pt idx="135">
                  <c:v>2.25</c:v>
                </c:pt>
                <c:pt idx="136">
                  <c:v>2.25</c:v>
                </c:pt>
                <c:pt idx="137">
                  <c:v>2.25</c:v>
                </c:pt>
                <c:pt idx="138">
                  <c:v>2.25</c:v>
                </c:pt>
                <c:pt idx="139">
                  <c:v>2.25</c:v>
                </c:pt>
                <c:pt idx="140">
                  <c:v>2.25</c:v>
                </c:pt>
                <c:pt idx="141">
                  <c:v>2.25</c:v>
                </c:pt>
                <c:pt idx="142">
                  <c:v>2.25</c:v>
                </c:pt>
                <c:pt idx="143">
                  <c:v>2.25</c:v>
                </c:pt>
                <c:pt idx="144">
                  <c:v>2.1800000000000002</c:v>
                </c:pt>
                <c:pt idx="145">
                  <c:v>1.75</c:v>
                </c:pt>
                <c:pt idx="146">
                  <c:v>1.75</c:v>
                </c:pt>
                <c:pt idx="147">
                  <c:v>1.6800000000000044</c:v>
                </c:pt>
                <c:pt idx="148">
                  <c:v>1.25</c:v>
                </c:pt>
                <c:pt idx="149">
                  <c:v>1.25</c:v>
                </c:pt>
                <c:pt idx="150">
                  <c:v>1.25</c:v>
                </c:pt>
                <c:pt idx="151">
                  <c:v>1.25</c:v>
                </c:pt>
                <c:pt idx="152">
                  <c:v>1.25</c:v>
                </c:pt>
                <c:pt idx="153">
                  <c:v>1.25</c:v>
                </c:pt>
                <c:pt idx="154">
                  <c:v>1.04</c:v>
                </c:pt>
                <c:pt idx="155">
                  <c:v>0.5</c:v>
                </c:pt>
                <c:pt idx="156">
                  <c:v>0.5</c:v>
                </c:pt>
                <c:pt idx="157">
                  <c:v>0.5</c:v>
                </c:pt>
                <c:pt idx="158">
                  <c:v>0.5</c:v>
                </c:pt>
                <c:pt idx="159">
                  <c:v>0.5</c:v>
                </c:pt>
                <c:pt idx="160">
                  <c:v>0.5</c:v>
                </c:pt>
                <c:pt idx="161">
                  <c:v>0.5</c:v>
                </c:pt>
                <c:pt idx="162">
                  <c:v>0.5</c:v>
                </c:pt>
                <c:pt idx="163">
                  <c:v>0.5</c:v>
                </c:pt>
                <c:pt idx="164">
                  <c:v>0.5</c:v>
                </c:pt>
                <c:pt idx="165">
                  <c:v>0.5</c:v>
                </c:pt>
                <c:pt idx="166">
                  <c:v>0.5</c:v>
                </c:pt>
                <c:pt idx="167">
                  <c:v>0.5</c:v>
                </c:pt>
                <c:pt idx="168">
                  <c:v>0.5</c:v>
                </c:pt>
                <c:pt idx="169">
                  <c:v>0.5</c:v>
                </c:pt>
                <c:pt idx="170">
                  <c:v>0.5</c:v>
                </c:pt>
                <c:pt idx="171">
                  <c:v>0.5</c:v>
                </c:pt>
                <c:pt idx="172">
                  <c:v>0.5</c:v>
                </c:pt>
                <c:pt idx="173">
                  <c:v>0.5</c:v>
                </c:pt>
                <c:pt idx="174">
                  <c:v>0.5</c:v>
                </c:pt>
                <c:pt idx="175">
                  <c:v>0.5</c:v>
                </c:pt>
                <c:pt idx="176">
                  <c:v>0.5</c:v>
                </c:pt>
                <c:pt idx="177">
                  <c:v>0.5</c:v>
                </c:pt>
                <c:pt idx="178">
                  <c:v>0.5</c:v>
                </c:pt>
                <c:pt idx="179">
                  <c:v>0.5</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0.5</c:v>
                </c:pt>
                <c:pt idx="193">
                  <c:v>0.5</c:v>
                </c:pt>
                <c:pt idx="194">
                  <c:v>0.5</c:v>
                </c:pt>
                <c:pt idx="195">
                  <c:v>0.5</c:v>
                </c:pt>
                <c:pt idx="196">
                  <c:v>0.5</c:v>
                </c:pt>
                <c:pt idx="197">
                  <c:v>0.5</c:v>
                </c:pt>
                <c:pt idx="198">
                  <c:v>0.5</c:v>
                </c:pt>
              </c:numCache>
            </c:numRef>
          </c:val>
        </c:ser>
        <c:marker val="1"/>
        <c:axId val="69823872"/>
        <c:axId val="69854336"/>
      </c:lineChart>
      <c:dateAx>
        <c:axId val="69823872"/>
        <c:scaling>
          <c:orientation val="minMax"/>
        </c:scaling>
        <c:axPos val="b"/>
        <c:numFmt formatCode="yyyy" sourceLinked="0"/>
        <c:tickLblPos val="none"/>
        <c:txPr>
          <a:bodyPr/>
          <a:lstStyle/>
          <a:p>
            <a:pPr>
              <a:defRPr lang="en-US"/>
            </a:pPr>
            <a:endParaRPr lang="en-US"/>
          </a:p>
        </c:txPr>
        <c:crossAx val="69854336"/>
        <c:crosses val="autoZero"/>
        <c:auto val="1"/>
        <c:lblOffset val="100"/>
        <c:majorUnit val="1"/>
        <c:majorTimeUnit val="years"/>
        <c:minorUnit val="1"/>
        <c:minorTimeUnit val="years"/>
      </c:dateAx>
      <c:valAx>
        <c:axId val="69854336"/>
        <c:scaling>
          <c:orientation val="minMax"/>
          <c:max val="8"/>
        </c:scaling>
        <c:axPos val="l"/>
        <c:majorGridlines/>
        <c:numFmt formatCode="0.00" sourceLinked="1"/>
        <c:tickLblPos val="nextTo"/>
        <c:txPr>
          <a:bodyPr/>
          <a:lstStyle/>
          <a:p>
            <a:pPr>
              <a:defRPr lang="en-US"/>
            </a:pPr>
            <a:endParaRPr lang="en-US"/>
          </a:p>
        </c:txPr>
        <c:crossAx val="69823872"/>
        <c:crosses val="autoZero"/>
        <c:crossBetween val="between"/>
      </c:valAx>
    </c:plotArea>
    <c:legend>
      <c:legendPos val="t"/>
      <c:layout>
        <c:manualLayout>
          <c:xMode val="edge"/>
          <c:yMode val="edge"/>
          <c:x val="0.11051125651547078"/>
          <c:y val="0.15968063872255489"/>
          <c:w val="0.85618145149696667"/>
          <c:h val="7.2187278985336764E-2"/>
        </c:manualLayout>
      </c:layout>
      <c:spPr>
        <a:solidFill>
          <a:schemeClr val="bg1">
            <a:lumMod val="95000"/>
          </a:schemeClr>
        </a:solidFill>
      </c:spPr>
      <c:txPr>
        <a:bodyPr/>
        <a:lstStyle/>
        <a:p>
          <a:pPr>
            <a:defRPr lang="en-US"/>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1558141219608712E-2"/>
          <c:y val="0.13887481294426635"/>
          <c:w val="0.91287214894316548"/>
          <c:h val="0.79182868903793457"/>
        </c:manualLayout>
      </c:layout>
      <c:barChart>
        <c:barDir val="col"/>
        <c:grouping val="clustered"/>
        <c:ser>
          <c:idx val="0"/>
          <c:order val="0"/>
          <c:spPr>
            <a:solidFill>
              <a:srgbClr val="0070C0"/>
            </a:solidFill>
          </c:spPr>
          <c:cat>
            <c:numRef>
              <c:f>' Security and Loans at banks'!$B$710:$B$757</c:f>
              <c:numCache>
                <c:formatCode>yyyymm</c:formatCode>
                <c:ptCount val="48"/>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numCache>
            </c:numRef>
          </c:cat>
          <c:val>
            <c:numRef>
              <c:f>' Security and Loans at banks'!$C$710:$C$757</c:f>
              <c:numCache>
                <c:formatCode>0.0</c:formatCode>
                <c:ptCount val="48"/>
                <c:pt idx="0">
                  <c:v>5463.1</c:v>
                </c:pt>
                <c:pt idx="1">
                  <c:v>5501.1</c:v>
                </c:pt>
                <c:pt idx="2">
                  <c:v>5567.7</c:v>
                </c:pt>
                <c:pt idx="3">
                  <c:v>5616</c:v>
                </c:pt>
                <c:pt idx="4">
                  <c:v>5686.8</c:v>
                </c:pt>
                <c:pt idx="5">
                  <c:v>5717.2</c:v>
                </c:pt>
                <c:pt idx="6">
                  <c:v>5756.7</c:v>
                </c:pt>
                <c:pt idx="7">
                  <c:v>5801.9</c:v>
                </c:pt>
                <c:pt idx="8">
                  <c:v>5827.9</c:v>
                </c:pt>
                <c:pt idx="9">
                  <c:v>5965.7</c:v>
                </c:pt>
                <c:pt idx="10">
                  <c:v>6016.7</c:v>
                </c:pt>
                <c:pt idx="11">
                  <c:v>6076</c:v>
                </c:pt>
                <c:pt idx="12">
                  <c:v>6123.2</c:v>
                </c:pt>
                <c:pt idx="13">
                  <c:v>6169.2</c:v>
                </c:pt>
                <c:pt idx="14">
                  <c:v>6133.2</c:v>
                </c:pt>
                <c:pt idx="15">
                  <c:v>6199.6</c:v>
                </c:pt>
                <c:pt idx="16">
                  <c:v>6246.9</c:v>
                </c:pt>
                <c:pt idx="17">
                  <c:v>6281.7</c:v>
                </c:pt>
                <c:pt idx="18">
                  <c:v>6347.9</c:v>
                </c:pt>
                <c:pt idx="19">
                  <c:v>6443.7</c:v>
                </c:pt>
                <c:pt idx="20">
                  <c:v>6528.6</c:v>
                </c:pt>
                <c:pt idx="21">
                  <c:v>6628</c:v>
                </c:pt>
                <c:pt idx="22">
                  <c:v>6698.4</c:v>
                </c:pt>
                <c:pt idx="23">
                  <c:v>6761.1</c:v>
                </c:pt>
                <c:pt idx="24">
                  <c:v>6852.8</c:v>
                </c:pt>
                <c:pt idx="25">
                  <c:v>6885.2</c:v>
                </c:pt>
                <c:pt idx="26">
                  <c:v>6942.7</c:v>
                </c:pt>
                <c:pt idx="27">
                  <c:v>6910.4</c:v>
                </c:pt>
                <c:pt idx="28">
                  <c:v>6927</c:v>
                </c:pt>
                <c:pt idx="29">
                  <c:v>6908.3</c:v>
                </c:pt>
                <c:pt idx="30">
                  <c:v>6937.9</c:v>
                </c:pt>
                <c:pt idx="31">
                  <c:v>6966.5</c:v>
                </c:pt>
                <c:pt idx="32">
                  <c:v>7077.2</c:v>
                </c:pt>
                <c:pt idx="33">
                  <c:v>7299.7</c:v>
                </c:pt>
                <c:pt idx="34">
                  <c:v>7238.5</c:v>
                </c:pt>
                <c:pt idx="35">
                  <c:v>7260.4</c:v>
                </c:pt>
                <c:pt idx="36">
                  <c:v>7190.7</c:v>
                </c:pt>
                <c:pt idx="37">
                  <c:v>7183.8</c:v>
                </c:pt>
                <c:pt idx="38">
                  <c:v>7129.4</c:v>
                </c:pt>
                <c:pt idx="39">
                  <c:v>7086.7</c:v>
                </c:pt>
                <c:pt idx="40">
                  <c:v>7135.8</c:v>
                </c:pt>
                <c:pt idx="41">
                  <c:v>7070.5</c:v>
                </c:pt>
                <c:pt idx="42">
                  <c:v>6971.6</c:v>
                </c:pt>
                <c:pt idx="43">
                  <c:v>6894.2</c:v>
                </c:pt>
                <c:pt idx="44">
                  <c:v>6793.4</c:v>
                </c:pt>
              </c:numCache>
            </c:numRef>
          </c:val>
        </c:ser>
        <c:axId val="69502464"/>
        <c:axId val="69504000"/>
      </c:barChart>
      <c:dateAx>
        <c:axId val="69502464"/>
        <c:scaling>
          <c:orientation val="minMax"/>
          <c:max val="40148"/>
          <c:min val="38718"/>
        </c:scaling>
        <c:axPos val="b"/>
        <c:numFmt formatCode="yyyymm" sourceLinked="1"/>
        <c:minorTickMark val="out"/>
        <c:tickLblPos val="none"/>
        <c:txPr>
          <a:bodyPr/>
          <a:lstStyle/>
          <a:p>
            <a:pPr>
              <a:defRPr lang="en-US"/>
            </a:pPr>
            <a:endParaRPr lang="en-US"/>
          </a:p>
        </c:txPr>
        <c:crossAx val="69504000"/>
        <c:crosses val="autoZero"/>
        <c:auto val="1"/>
        <c:lblOffset val="100"/>
        <c:majorUnit val="12"/>
        <c:majorTimeUnit val="months"/>
        <c:minorUnit val="12"/>
        <c:minorTimeUnit val="months"/>
      </c:dateAx>
      <c:valAx>
        <c:axId val="69504000"/>
        <c:scaling>
          <c:orientation val="minMax"/>
          <c:max val="7600"/>
          <c:min val="5200"/>
        </c:scaling>
        <c:axPos val="l"/>
        <c:majorGridlines>
          <c:spPr>
            <a:ln>
              <a:solidFill>
                <a:sysClr val="window" lastClr="FFFFFF">
                  <a:lumMod val="50000"/>
                  <a:alpha val="30000"/>
                </a:sysClr>
              </a:solidFill>
            </a:ln>
          </c:spPr>
        </c:majorGridlines>
        <c:numFmt formatCode="0" sourceLinked="0"/>
        <c:tickLblPos val="nextTo"/>
        <c:txPr>
          <a:bodyPr/>
          <a:lstStyle/>
          <a:p>
            <a:pPr>
              <a:defRPr lang="en-US"/>
            </a:pPr>
            <a:endParaRPr lang="en-US"/>
          </a:p>
        </c:txPr>
        <c:crossAx val="69502464"/>
        <c:crosses val="autoZero"/>
        <c:crossBetween val="between"/>
        <c:majorUnit val="400"/>
      </c:valAx>
    </c:plotArea>
    <c:plotVisOnly val="1"/>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dirty="0">
                <a:latin typeface="+mj-lt"/>
              </a:rPr>
              <a:t>US Government Securities at All Commercial Banks</a:t>
            </a:r>
          </a:p>
        </c:rich>
      </c:tx>
      <c:layout>
        <c:manualLayout>
          <c:xMode val="edge"/>
          <c:yMode val="edge"/>
          <c:x val="1.0592846297800221E-2"/>
          <c:y val="1.9464725166765874E-2"/>
        </c:manualLayout>
      </c:layout>
    </c:title>
    <c:plotArea>
      <c:layout>
        <c:manualLayout>
          <c:layoutTarget val="inner"/>
          <c:xMode val="edge"/>
          <c:yMode val="edge"/>
          <c:x val="9.5521124556788545E-2"/>
          <c:y val="0.14251073337370443"/>
          <c:w val="0.8825555653086965"/>
          <c:h val="0.74181498234021004"/>
        </c:manualLayout>
      </c:layout>
      <c:barChart>
        <c:barDir val="col"/>
        <c:grouping val="clustered"/>
        <c:ser>
          <c:idx val="0"/>
          <c:order val="0"/>
          <c:tx>
            <c:v>US Government Securities at All Commercial Banks</c:v>
          </c:tx>
          <c:cat>
            <c:numRef>
              <c:f>' Security and Loans at banks'!$B$710:$B$754</c:f>
              <c:numCache>
                <c:formatCode>yyyymm</c:formatCode>
                <c:ptCount val="4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numCache>
            </c:numRef>
          </c:cat>
          <c:val>
            <c:numRef>
              <c:f>' Security and Loans at banks'!$D$710:$D$757</c:f>
              <c:numCache>
                <c:formatCode>0.0</c:formatCode>
                <c:ptCount val="48"/>
                <c:pt idx="0">
                  <c:v>1136</c:v>
                </c:pt>
                <c:pt idx="1">
                  <c:v>1145.7</c:v>
                </c:pt>
                <c:pt idx="2">
                  <c:v>1142.5</c:v>
                </c:pt>
                <c:pt idx="3">
                  <c:v>1167.5</c:v>
                </c:pt>
                <c:pt idx="4">
                  <c:v>1170.9000000000001</c:v>
                </c:pt>
                <c:pt idx="5">
                  <c:v>1175.5</c:v>
                </c:pt>
                <c:pt idx="6">
                  <c:v>1179.7</c:v>
                </c:pt>
                <c:pt idx="7">
                  <c:v>1186.5</c:v>
                </c:pt>
                <c:pt idx="8">
                  <c:v>1181.3</c:v>
                </c:pt>
                <c:pt idx="9">
                  <c:v>1199.5</c:v>
                </c:pt>
                <c:pt idx="10">
                  <c:v>1193.2</c:v>
                </c:pt>
                <c:pt idx="11">
                  <c:v>1186.4000000000001</c:v>
                </c:pt>
                <c:pt idx="12">
                  <c:v>1186.2</c:v>
                </c:pt>
                <c:pt idx="13">
                  <c:v>1181.5999999999999</c:v>
                </c:pt>
                <c:pt idx="14">
                  <c:v>1182.2</c:v>
                </c:pt>
                <c:pt idx="15">
                  <c:v>1170.8</c:v>
                </c:pt>
                <c:pt idx="16">
                  <c:v>1158.4000000000001</c:v>
                </c:pt>
                <c:pt idx="17">
                  <c:v>1155.0999999999999</c:v>
                </c:pt>
                <c:pt idx="18">
                  <c:v>1157.0999999999999</c:v>
                </c:pt>
                <c:pt idx="19">
                  <c:v>1160.5999999999999</c:v>
                </c:pt>
                <c:pt idx="20">
                  <c:v>1157.5999999999999</c:v>
                </c:pt>
                <c:pt idx="21">
                  <c:v>1133.8</c:v>
                </c:pt>
                <c:pt idx="22">
                  <c:v>1118.9000000000001</c:v>
                </c:pt>
                <c:pt idx="23">
                  <c:v>1110.4000000000001</c:v>
                </c:pt>
                <c:pt idx="24">
                  <c:v>1094.8</c:v>
                </c:pt>
                <c:pt idx="25">
                  <c:v>1089.7</c:v>
                </c:pt>
                <c:pt idx="26">
                  <c:v>1096.2</c:v>
                </c:pt>
                <c:pt idx="27">
                  <c:v>1093.7</c:v>
                </c:pt>
                <c:pt idx="28">
                  <c:v>1102.0999999999999</c:v>
                </c:pt>
                <c:pt idx="29">
                  <c:v>1115.4000000000001</c:v>
                </c:pt>
                <c:pt idx="30">
                  <c:v>1119.2</c:v>
                </c:pt>
                <c:pt idx="31">
                  <c:v>1130.7</c:v>
                </c:pt>
                <c:pt idx="32">
                  <c:v>1149.5999999999999</c:v>
                </c:pt>
                <c:pt idx="33">
                  <c:v>1222.4000000000001</c:v>
                </c:pt>
                <c:pt idx="34">
                  <c:v>1258.3</c:v>
                </c:pt>
                <c:pt idx="35">
                  <c:v>1242.5999999999999</c:v>
                </c:pt>
                <c:pt idx="36">
                  <c:v>1273.9000000000001</c:v>
                </c:pt>
                <c:pt idx="37">
                  <c:v>1260.2</c:v>
                </c:pt>
                <c:pt idx="38">
                  <c:v>1270.9000000000001</c:v>
                </c:pt>
                <c:pt idx="39">
                  <c:v>1258.4000000000001</c:v>
                </c:pt>
                <c:pt idx="40">
                  <c:v>1256.0999999999999</c:v>
                </c:pt>
                <c:pt idx="41">
                  <c:v>1290.7</c:v>
                </c:pt>
                <c:pt idx="42">
                  <c:v>1321.4</c:v>
                </c:pt>
                <c:pt idx="43">
                  <c:v>1366.9</c:v>
                </c:pt>
                <c:pt idx="44">
                  <c:v>1384.4</c:v>
                </c:pt>
              </c:numCache>
            </c:numRef>
          </c:val>
        </c:ser>
        <c:axId val="69919104"/>
        <c:axId val="70202112"/>
      </c:barChart>
      <c:dateAx>
        <c:axId val="69919104"/>
        <c:scaling>
          <c:orientation val="minMax"/>
          <c:max val="40148"/>
        </c:scaling>
        <c:axPos val="b"/>
        <c:numFmt formatCode="dd/mm/yyyy" sourceLinked="0"/>
        <c:tickLblPos val="none"/>
        <c:txPr>
          <a:bodyPr/>
          <a:lstStyle/>
          <a:p>
            <a:pPr>
              <a:defRPr lang="en-US"/>
            </a:pPr>
            <a:endParaRPr lang="en-US"/>
          </a:p>
        </c:txPr>
        <c:crossAx val="70202112"/>
        <c:crosses val="autoZero"/>
        <c:auto val="1"/>
        <c:lblOffset val="100"/>
        <c:baseTimeUnit val="months"/>
        <c:majorUnit val="12"/>
        <c:majorTimeUnit val="months"/>
        <c:minorUnit val="3"/>
        <c:minorTimeUnit val="months"/>
      </c:dateAx>
      <c:valAx>
        <c:axId val="70202112"/>
        <c:scaling>
          <c:orientation val="minMax"/>
          <c:max val="1400"/>
          <c:min val="1050"/>
        </c:scaling>
        <c:axPos val="l"/>
        <c:majorGridlines>
          <c:spPr>
            <a:ln>
              <a:solidFill>
                <a:sysClr val="window" lastClr="FFFFFF">
                  <a:lumMod val="50000"/>
                  <a:alpha val="30000"/>
                </a:sysClr>
              </a:solidFill>
            </a:ln>
          </c:spPr>
        </c:majorGridlines>
        <c:numFmt formatCode="0" sourceLinked="0"/>
        <c:tickLblPos val="nextTo"/>
        <c:txPr>
          <a:bodyPr/>
          <a:lstStyle/>
          <a:p>
            <a:pPr>
              <a:defRPr lang="en-US"/>
            </a:pPr>
            <a:endParaRPr lang="en-US"/>
          </a:p>
        </c:txPr>
        <c:crossAx val="69919104"/>
        <c:crosses val="autoZero"/>
        <c:crossBetween val="between"/>
      </c:valAx>
    </c:plotArea>
    <c:plotVisOnly val="1"/>
  </c:chart>
  <c:spPr>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lang="en-US" sz="2200" b="1" i="0" u="none" strike="noStrike" baseline="0">
                <a:solidFill>
                  <a:srgbClr val="000000"/>
                </a:solidFill>
                <a:latin typeface="Arial"/>
                <a:ea typeface="Arial"/>
                <a:cs typeface="Arial"/>
              </a:defRPr>
            </a:pPr>
            <a:r>
              <a:rPr lang="en-US" sz="1600" dirty="0"/>
              <a:t>Log </a:t>
            </a:r>
            <a:r>
              <a:rPr lang="en-US" sz="1600" dirty="0" smtClean="0"/>
              <a:t>Monetary Base </a:t>
            </a:r>
            <a:r>
              <a:rPr lang="en-US" sz="1600" dirty="0"/>
              <a:t>Velocity and  </a:t>
            </a:r>
            <a:r>
              <a:rPr lang="en-US" sz="1600" dirty="0" err="1"/>
              <a:t>Aaa</a:t>
            </a:r>
            <a:r>
              <a:rPr lang="en-US" sz="1600" dirty="0"/>
              <a:t> Bond Rate
Annual </a:t>
            </a:r>
            <a:r>
              <a:rPr lang="en-US" sz="1600" dirty="0" smtClean="0"/>
              <a:t>1919-2009</a:t>
            </a:r>
            <a:endParaRPr lang="en-US" sz="1600" dirty="0"/>
          </a:p>
        </c:rich>
      </c:tx>
      <c:layout>
        <c:manualLayout>
          <c:xMode val="edge"/>
          <c:yMode val="edge"/>
          <c:x val="9.4958442694664357E-4"/>
          <c:y val="3.7376018787125549E-2"/>
        </c:manualLayout>
      </c:layout>
      <c:spPr>
        <a:noFill/>
        <a:ln w="25400">
          <a:noFill/>
        </a:ln>
      </c:spPr>
    </c:title>
    <c:plotArea>
      <c:layout>
        <c:manualLayout>
          <c:layoutTarget val="inner"/>
          <c:xMode val="edge"/>
          <c:yMode val="edge"/>
          <c:x val="0.13327624671916041"/>
          <c:y val="0.13453624884727364"/>
          <c:w val="0.82517268153980761"/>
          <c:h val="0.70118730935660056"/>
        </c:manualLayout>
      </c:layout>
      <c:scatterChart>
        <c:scatterStyle val="lineMarker"/>
        <c:ser>
          <c:idx val="0"/>
          <c:order val="0"/>
          <c:spPr>
            <a:ln w="28575">
              <a:noFill/>
            </a:ln>
          </c:spPr>
          <c:marker>
            <c:symbol val="diamond"/>
            <c:size val="5"/>
            <c:spPr>
              <a:solidFill>
                <a:srgbClr val="002060"/>
              </a:solidFill>
              <a:ln>
                <a:solidFill>
                  <a:srgbClr val="002060"/>
                </a:solidFill>
                <a:prstDash val="solid"/>
              </a:ln>
            </c:spPr>
          </c:marker>
          <c:dPt>
            <c:idx val="12"/>
            <c:marker>
              <c:spPr>
                <a:solidFill>
                  <a:schemeClr val="bg1">
                    <a:lumMod val="65000"/>
                  </a:schemeClr>
                </a:solidFill>
                <a:ln>
                  <a:solidFill>
                    <a:schemeClr val="bg1">
                      <a:lumMod val="65000"/>
                    </a:schemeClr>
                  </a:solidFill>
                  <a:prstDash val="solid"/>
                </a:ln>
              </c:spPr>
            </c:marker>
          </c:dPt>
          <c:dPt>
            <c:idx val="13"/>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4"/>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5"/>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6"/>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7"/>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8"/>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9"/>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0"/>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1"/>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2"/>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82"/>
            <c:spPr>
              <a:ln w="25400">
                <a:noFill/>
                <a:prstDash val="solid"/>
              </a:ln>
            </c:spPr>
          </c:dPt>
          <c:dPt>
            <c:idx val="83"/>
            <c:spPr>
              <a:ln w="25400">
                <a:noFill/>
                <a:prstDash val="solid"/>
              </a:ln>
            </c:spPr>
          </c:dPt>
          <c:dPt>
            <c:idx val="84"/>
            <c:spPr>
              <a:ln w="25400">
                <a:noFill/>
                <a:prstDash val="solid"/>
              </a:ln>
            </c:spPr>
          </c:dPt>
          <c:dPt>
            <c:idx val="85"/>
            <c:spPr>
              <a:ln w="25400">
                <a:noFill/>
                <a:prstDash val="solid"/>
              </a:ln>
            </c:spPr>
          </c:dPt>
          <c:dPt>
            <c:idx val="86"/>
            <c:spPr>
              <a:ln w="25400">
                <a:noFill/>
                <a:prstDash val="solid"/>
              </a:ln>
            </c:spPr>
          </c:dPt>
          <c:dPt>
            <c:idx val="87"/>
            <c:spPr>
              <a:ln w="25400">
                <a:noFill/>
                <a:prstDash val="solid"/>
              </a:ln>
            </c:spPr>
          </c:dPt>
          <c:dPt>
            <c:idx val="88"/>
            <c:marker>
              <c:spPr>
                <a:solidFill>
                  <a:srgbClr val="FF0000"/>
                </a:solidFill>
                <a:ln>
                  <a:solidFill>
                    <a:srgbClr val="FF0000"/>
                  </a:solidFill>
                  <a:prstDash val="solid"/>
                </a:ln>
              </c:spPr>
            </c:marker>
            <c:spPr>
              <a:ln w="25400">
                <a:noFill/>
                <a:prstDash val="solid"/>
              </a:ln>
            </c:spPr>
          </c:dPt>
          <c:dPt>
            <c:idx val="89"/>
            <c:marker>
              <c:spPr>
                <a:solidFill>
                  <a:srgbClr val="FF0000"/>
                </a:solidFill>
                <a:ln>
                  <a:solidFill>
                    <a:srgbClr val="FF0000"/>
                  </a:solidFill>
                  <a:prstDash val="solid"/>
                </a:ln>
              </c:spPr>
            </c:marker>
            <c:spPr>
              <a:ln w="25400">
                <a:solidFill>
                  <a:srgbClr val="FF0000"/>
                </a:solidFill>
                <a:prstDash val="solid"/>
              </a:ln>
            </c:spPr>
          </c:dPt>
          <c:dPt>
            <c:idx val="90"/>
            <c:marker>
              <c:symbol val="diamond"/>
              <c:size val="6"/>
              <c:spPr>
                <a:solidFill>
                  <a:srgbClr val="FF0000"/>
                </a:solidFill>
                <a:ln>
                  <a:solidFill>
                    <a:srgbClr val="FF0000"/>
                  </a:solidFill>
                  <a:prstDash val="solid"/>
                </a:ln>
              </c:spPr>
            </c:marker>
            <c:spPr>
              <a:ln w="25400">
                <a:solidFill>
                  <a:srgbClr val="FF0000"/>
                </a:solidFill>
                <a:prstDash val="sysDot"/>
                <a:headEnd type="none"/>
                <a:tailEnd type="none"/>
              </a:ln>
            </c:spPr>
          </c:dPt>
          <c:xVal>
            <c:numRef>
              <c:f>COMBASE!$E$2:$E$92</c:f>
              <c:numCache>
                <c:formatCode>General</c:formatCode>
                <c:ptCount val="91"/>
                <c:pt idx="0">
                  <c:v>5.4874999999999998</c:v>
                </c:pt>
                <c:pt idx="1">
                  <c:v>6.1208333333333336</c:v>
                </c:pt>
                <c:pt idx="2">
                  <c:v>5.9691666666666654</c:v>
                </c:pt>
                <c:pt idx="3">
                  <c:v>5.104166666666627</c:v>
                </c:pt>
                <c:pt idx="4">
                  <c:v>5.1166666666666663</c:v>
                </c:pt>
                <c:pt idx="5">
                  <c:v>5.0041666666666655</c:v>
                </c:pt>
                <c:pt idx="6">
                  <c:v>4.8766666666666714</c:v>
                </c:pt>
                <c:pt idx="7">
                  <c:v>4.7308333333333534</c:v>
                </c:pt>
                <c:pt idx="8">
                  <c:v>4.57</c:v>
                </c:pt>
                <c:pt idx="9">
                  <c:v>4.5466666666666704</c:v>
                </c:pt>
                <c:pt idx="10">
                  <c:v>4.7249999999999845</c:v>
                </c:pt>
                <c:pt idx="11">
                  <c:v>4.5466666666666704</c:v>
                </c:pt>
                <c:pt idx="12">
                  <c:v>4.5774999999999997</c:v>
                </c:pt>
                <c:pt idx="13">
                  <c:v>5.0066666666666704</c:v>
                </c:pt>
                <c:pt idx="14">
                  <c:v>4.4891666666666694</c:v>
                </c:pt>
                <c:pt idx="15">
                  <c:v>4.0033333333333534</c:v>
                </c:pt>
                <c:pt idx="16">
                  <c:v>3.6024999999999987</c:v>
                </c:pt>
                <c:pt idx="17">
                  <c:v>3.2358333333333338</c:v>
                </c:pt>
                <c:pt idx="18">
                  <c:v>3.2633333333333412</c:v>
                </c:pt>
                <c:pt idx="19">
                  <c:v>3.1924999999999977</c:v>
                </c:pt>
                <c:pt idx="20">
                  <c:v>3.0058333333333329</c:v>
                </c:pt>
                <c:pt idx="21">
                  <c:v>2.8408333333333329</c:v>
                </c:pt>
                <c:pt idx="22">
                  <c:v>2.7675000000000187</c:v>
                </c:pt>
                <c:pt idx="23">
                  <c:v>2.8258333333333328</c:v>
                </c:pt>
                <c:pt idx="24">
                  <c:v>2.7300000000000004</c:v>
                </c:pt>
                <c:pt idx="25">
                  <c:v>2.7241666666666835</c:v>
                </c:pt>
                <c:pt idx="26">
                  <c:v>2.6233333333333402</c:v>
                </c:pt>
                <c:pt idx="27">
                  <c:v>2.5266666666666664</c:v>
                </c:pt>
                <c:pt idx="28">
                  <c:v>2.6108333333333329</c:v>
                </c:pt>
                <c:pt idx="29">
                  <c:v>2.8166666666666567</c:v>
                </c:pt>
                <c:pt idx="30">
                  <c:v>2.6600000000000006</c:v>
                </c:pt>
                <c:pt idx="31">
                  <c:v>2.6225000000000001</c:v>
                </c:pt>
                <c:pt idx="32">
                  <c:v>2.86</c:v>
                </c:pt>
                <c:pt idx="33">
                  <c:v>2.9558333333333167</c:v>
                </c:pt>
                <c:pt idx="34">
                  <c:v>3.1991666666666672</c:v>
                </c:pt>
                <c:pt idx="35">
                  <c:v>2.9008333333333334</c:v>
                </c:pt>
                <c:pt idx="36">
                  <c:v>3.0524999999999967</c:v>
                </c:pt>
                <c:pt idx="37">
                  <c:v>3.3641666666666672</c:v>
                </c:pt>
                <c:pt idx="38">
                  <c:v>3.8849999999999998</c:v>
                </c:pt>
                <c:pt idx="39">
                  <c:v>3.7875000000000187</c:v>
                </c:pt>
                <c:pt idx="40">
                  <c:v>4.3816666666666704</c:v>
                </c:pt>
                <c:pt idx="41">
                  <c:v>4.41</c:v>
                </c:pt>
                <c:pt idx="42">
                  <c:v>4.3500000000000005</c:v>
                </c:pt>
                <c:pt idx="43">
                  <c:v>4.3249999999999682</c:v>
                </c:pt>
                <c:pt idx="44">
                  <c:v>4.2591666666666663</c:v>
                </c:pt>
                <c:pt idx="45">
                  <c:v>4.4058333333333524</c:v>
                </c:pt>
                <c:pt idx="46">
                  <c:v>4.4933333333333723</c:v>
                </c:pt>
                <c:pt idx="47">
                  <c:v>5.1300000000000008</c:v>
                </c:pt>
                <c:pt idx="48">
                  <c:v>5.5066666666666704</c:v>
                </c:pt>
                <c:pt idx="49">
                  <c:v>6.1750000000000007</c:v>
                </c:pt>
                <c:pt idx="50">
                  <c:v>7.0291666666666659</c:v>
                </c:pt>
                <c:pt idx="51">
                  <c:v>8.0400000000000009</c:v>
                </c:pt>
                <c:pt idx="52">
                  <c:v>7.3866666666666694</c:v>
                </c:pt>
                <c:pt idx="53">
                  <c:v>7.2133333333333534</c:v>
                </c:pt>
                <c:pt idx="54">
                  <c:v>7.4408333333333534</c:v>
                </c:pt>
                <c:pt idx="55">
                  <c:v>8.5658333333333747</c:v>
                </c:pt>
                <c:pt idx="56">
                  <c:v>8.8258333333333567</c:v>
                </c:pt>
                <c:pt idx="57">
                  <c:v>8.4341666666666661</c:v>
                </c:pt>
                <c:pt idx="58">
                  <c:v>8.0241666666666678</c:v>
                </c:pt>
                <c:pt idx="59">
                  <c:v>8.7249999999999996</c:v>
                </c:pt>
                <c:pt idx="60">
                  <c:v>9.6291666666666664</c:v>
                </c:pt>
                <c:pt idx="61">
                  <c:v>11.938333333333333</c:v>
                </c:pt>
                <c:pt idx="62">
                  <c:v>14.170833333333334</c:v>
                </c:pt>
                <c:pt idx="63">
                  <c:v>13.787500000000001</c:v>
                </c:pt>
                <c:pt idx="64">
                  <c:v>12.041666666666666</c:v>
                </c:pt>
                <c:pt idx="65">
                  <c:v>12.70916666666667</c:v>
                </c:pt>
                <c:pt idx="66">
                  <c:v>11.373333333333354</c:v>
                </c:pt>
                <c:pt idx="67">
                  <c:v>9.0208333333333321</c:v>
                </c:pt>
                <c:pt idx="68">
                  <c:v>9.3758333333334107</c:v>
                </c:pt>
                <c:pt idx="69">
                  <c:v>9.7100000000000009</c:v>
                </c:pt>
                <c:pt idx="70">
                  <c:v>9.2575000000000003</c:v>
                </c:pt>
                <c:pt idx="71">
                  <c:v>9.3216666666666708</c:v>
                </c:pt>
                <c:pt idx="72">
                  <c:v>8.7691666666666706</c:v>
                </c:pt>
                <c:pt idx="73">
                  <c:v>8.1399999999999988</c:v>
                </c:pt>
                <c:pt idx="74">
                  <c:v>7.219166666666669</c:v>
                </c:pt>
                <c:pt idx="75">
                  <c:v>7.9624999999999995</c:v>
                </c:pt>
                <c:pt idx="76">
                  <c:v>7.589999999999999</c:v>
                </c:pt>
                <c:pt idx="77">
                  <c:v>7.37</c:v>
                </c:pt>
                <c:pt idx="78">
                  <c:v>7.2616666666666694</c:v>
                </c:pt>
                <c:pt idx="79">
                  <c:v>6.5316666666666734</c:v>
                </c:pt>
                <c:pt idx="80">
                  <c:v>7.0416666666666714</c:v>
                </c:pt>
                <c:pt idx="81">
                  <c:v>7.6224999999999845</c:v>
                </c:pt>
                <c:pt idx="82">
                  <c:v>7.0825000000000005</c:v>
                </c:pt>
                <c:pt idx="83">
                  <c:v>6.4916666666666734</c:v>
                </c:pt>
                <c:pt idx="84">
                  <c:v>5.666666666666667</c:v>
                </c:pt>
                <c:pt idx="85">
                  <c:v>5.628333333333333</c:v>
                </c:pt>
                <c:pt idx="86">
                  <c:v>5.2350000000000003</c:v>
                </c:pt>
                <c:pt idx="87">
                  <c:v>5.5874999999999995</c:v>
                </c:pt>
                <c:pt idx="88">
                  <c:v>5.5558333333333323</c:v>
                </c:pt>
                <c:pt idx="89">
                  <c:v>5.6316666666666704</c:v>
                </c:pt>
                <c:pt idx="90" formatCode="0.00">
                  <c:v>5.31</c:v>
                </c:pt>
              </c:numCache>
            </c:numRef>
          </c:xVal>
          <c:yVal>
            <c:numRef>
              <c:f>COMBASE!$Q$2:$Q$92</c:f>
              <c:numCache>
                <c:formatCode>General</c:formatCode>
                <c:ptCount val="91"/>
                <c:pt idx="0">
                  <c:v>-4.1852726420647404</c:v>
                </c:pt>
                <c:pt idx="1">
                  <c:v>-4.1887823462159437</c:v>
                </c:pt>
                <c:pt idx="2">
                  <c:v>-4.3612930065278324</c:v>
                </c:pt>
                <c:pt idx="3">
                  <c:v>-4.246571226123371</c:v>
                </c:pt>
                <c:pt idx="4">
                  <c:v>-4.1902235328533424</c:v>
                </c:pt>
                <c:pt idx="5">
                  <c:v>-4.2049467937912883</c:v>
                </c:pt>
                <c:pt idx="6">
                  <c:v>-4.1303181088189485</c:v>
                </c:pt>
                <c:pt idx="7">
                  <c:v>-4.1053485238460148</c:v>
                </c:pt>
                <c:pt idx="8">
                  <c:v>-4.1338764157900094</c:v>
                </c:pt>
                <c:pt idx="9">
                  <c:v>-4.1050328044492845</c:v>
                </c:pt>
                <c:pt idx="10">
                  <c:v>-4.0401671092913833</c:v>
                </c:pt>
                <c:pt idx="11">
                  <c:v>-4.140019230984965</c:v>
                </c:pt>
                <c:pt idx="12">
                  <c:v>-4.3680016869815486</c:v>
                </c:pt>
                <c:pt idx="13">
                  <c:v>-4.6958646190418465</c:v>
                </c:pt>
                <c:pt idx="14">
                  <c:v>-4.7997703620106424</c:v>
                </c:pt>
                <c:pt idx="15">
                  <c:v>-4.7793167907747742</c:v>
                </c:pt>
                <c:pt idx="16">
                  <c:v>-4.8297823463568967</c:v>
                </c:pt>
                <c:pt idx="17">
                  <c:v>-4.7831436562010294</c:v>
                </c:pt>
                <c:pt idx="18">
                  <c:v>-4.6158246629266646</c:v>
                </c:pt>
                <c:pt idx="19">
                  <c:v>-4.7980940488944555</c:v>
                </c:pt>
                <c:pt idx="20">
                  <c:v>-4.9436100662158955</c:v>
                </c:pt>
                <c:pt idx="21">
                  <c:v>-5.0495032645850761</c:v>
                </c:pt>
                <c:pt idx="22">
                  <c:v>-4.8926154014600858</c:v>
                </c:pt>
                <c:pt idx="23">
                  <c:v>-4.707031583573059</c:v>
                </c:pt>
                <c:pt idx="24">
                  <c:v>-4.7184816342863165</c:v>
                </c:pt>
                <c:pt idx="25">
                  <c:v>-4.8020304399308555</c:v>
                </c:pt>
                <c:pt idx="26">
                  <c:v>-4.9528400623277715</c:v>
                </c:pt>
                <c:pt idx="27">
                  <c:v>-5.0101853503316347</c:v>
                </c:pt>
                <c:pt idx="28">
                  <c:v>-4.9250747292577355</c:v>
                </c:pt>
                <c:pt idx="29">
                  <c:v>-4.8218790124250415</c:v>
                </c:pt>
                <c:pt idx="30">
                  <c:v>-4.8129500275556598</c:v>
                </c:pt>
                <c:pt idx="31">
                  <c:v>-4.7173682322014585</c:v>
                </c:pt>
                <c:pt idx="32">
                  <c:v>-4.6045805633294288</c:v>
                </c:pt>
                <c:pt idx="33">
                  <c:v>-4.5940047251269265</c:v>
                </c:pt>
                <c:pt idx="34">
                  <c:v>-4.5655125473141656</c:v>
                </c:pt>
                <c:pt idx="35">
                  <c:v>-4.5697037207096534</c:v>
                </c:pt>
                <c:pt idx="36">
                  <c:v>-4.4921619250709854</c:v>
                </c:pt>
                <c:pt idx="37">
                  <c:v>-4.4506438800666697</c:v>
                </c:pt>
                <c:pt idx="38">
                  <c:v>-4.4059312305450256</c:v>
                </c:pt>
                <c:pt idx="39">
                  <c:v>-4.4081629819748906</c:v>
                </c:pt>
                <c:pt idx="40">
                  <c:v>-4.3445477251891393</c:v>
                </c:pt>
                <c:pt idx="41">
                  <c:v>-4.3117005433744025</c:v>
                </c:pt>
                <c:pt idx="42">
                  <c:v>-4.2976924625330524</c:v>
                </c:pt>
                <c:pt idx="43">
                  <c:v>-4.2619476443767681</c:v>
                </c:pt>
                <c:pt idx="44">
                  <c:v>-4.2533708996154855</c:v>
                </c:pt>
                <c:pt idx="45">
                  <c:v>-4.23605052146854</c:v>
                </c:pt>
                <c:pt idx="46">
                  <c:v>-4.2104402542704715</c:v>
                </c:pt>
                <c:pt idx="47">
                  <c:v>-4.1756915790163642</c:v>
                </c:pt>
                <c:pt idx="48">
                  <c:v>-4.1720038754381106</c:v>
                </c:pt>
                <c:pt idx="49">
                  <c:v>-4.1468706891553095</c:v>
                </c:pt>
                <c:pt idx="50">
                  <c:v>-4.1219685990581763</c:v>
                </c:pt>
                <c:pt idx="51">
                  <c:v>-4.1218801586531795</c:v>
                </c:pt>
                <c:pt idx="52">
                  <c:v>-4.1159827424667466</c:v>
                </c:pt>
                <c:pt idx="53">
                  <c:v>-4.0929370740190345</c:v>
                </c:pt>
                <c:pt idx="54">
                  <c:v>-4.0677490691293068</c:v>
                </c:pt>
                <c:pt idx="55">
                  <c:v>-4.0701543234208826</c:v>
                </c:pt>
                <c:pt idx="56">
                  <c:v>-4.0496604858129537</c:v>
                </c:pt>
                <c:pt idx="57">
                  <c:v>-4.0033999952345178</c:v>
                </c:pt>
                <c:pt idx="58">
                  <c:v>-3.9709765383203792</c:v>
                </c:pt>
                <c:pt idx="59">
                  <c:v>-3.9367386471377772</c:v>
                </c:pt>
                <c:pt idx="60">
                  <c:v>-3.8992669241669367</c:v>
                </c:pt>
                <c:pt idx="61">
                  <c:v>-3.8929652162832404</c:v>
                </c:pt>
                <c:pt idx="62">
                  <c:v>-3.841556936691636</c:v>
                </c:pt>
                <c:pt idx="63">
                  <c:v>-3.8717774149889577</c:v>
                </c:pt>
                <c:pt idx="64">
                  <c:v>-3.8891563112842737</c:v>
                </c:pt>
                <c:pt idx="65">
                  <c:v>-3.8669088284888558</c:v>
                </c:pt>
                <c:pt idx="66">
                  <c:v>-3.8674815568584351</c:v>
                </c:pt>
                <c:pt idx="67">
                  <c:v>-3.8999319628188487</c:v>
                </c:pt>
                <c:pt idx="68">
                  <c:v>-3.930185647504103</c:v>
                </c:pt>
                <c:pt idx="69">
                  <c:v>-3.9266779516425481</c:v>
                </c:pt>
                <c:pt idx="70">
                  <c:v>-3.9008505243144067</c:v>
                </c:pt>
                <c:pt idx="71">
                  <c:v>-3.9131539447736197</c:v>
                </c:pt>
                <c:pt idx="72">
                  <c:v>-3.9715379532738377</c:v>
                </c:pt>
                <c:pt idx="73">
                  <c:v>-4.0055696881037131</c:v>
                </c:pt>
                <c:pt idx="74">
                  <c:v>-4.0617365589544248</c:v>
                </c:pt>
                <c:pt idx="75">
                  <c:v>-4.0936811429522724</c:v>
                </c:pt>
                <c:pt idx="76">
                  <c:v>-4.1035015019683545</c:v>
                </c:pt>
                <c:pt idx="77">
                  <c:v>-4.0886524785712428</c:v>
                </c:pt>
                <c:pt idx="78">
                  <c:v>-4.0855618080320495</c:v>
                </c:pt>
                <c:pt idx="79">
                  <c:v>-4.0950380516164655</c:v>
                </c:pt>
                <c:pt idx="80">
                  <c:v>-4.1263339127271887</c:v>
                </c:pt>
                <c:pt idx="81">
                  <c:v>-4.1245986721644385</c:v>
                </c:pt>
                <c:pt idx="82">
                  <c:v>-4.1478639074857755</c:v>
                </c:pt>
                <c:pt idx="83">
                  <c:v>-4.1984170696825345</c:v>
                </c:pt>
                <c:pt idx="84">
                  <c:v>-4.2135916795234865</c:v>
                </c:pt>
                <c:pt idx="85">
                  <c:v>-4.1967591637647423</c:v>
                </c:pt>
                <c:pt idx="86">
                  <c:v>-4.173401448267466</c:v>
                </c:pt>
                <c:pt idx="87">
                  <c:v>-4.148899803674893</c:v>
                </c:pt>
                <c:pt idx="88">
                  <c:v>-4.120704979376308</c:v>
                </c:pt>
                <c:pt idx="89">
                  <c:v>-4.2596877569730474</c:v>
                </c:pt>
                <c:pt idx="90">
                  <c:v>-4.8468879527386965</c:v>
                </c:pt>
              </c:numCache>
            </c:numRef>
          </c:yVal>
        </c:ser>
        <c:axId val="70139904"/>
        <c:axId val="70141824"/>
      </c:scatterChart>
      <c:valAx>
        <c:axId val="70139904"/>
        <c:scaling>
          <c:orientation val="minMax"/>
        </c:scaling>
        <c:axPos val="b"/>
        <c:title>
          <c:tx>
            <c:rich>
              <a:bodyPr/>
              <a:lstStyle/>
              <a:p>
                <a:pPr>
                  <a:defRPr lang="en-US" sz="1800" b="1" i="0" u="none" strike="noStrike" baseline="0">
                    <a:solidFill>
                      <a:srgbClr val="000000"/>
                    </a:solidFill>
                    <a:latin typeface="Arial"/>
                    <a:ea typeface="Arial"/>
                    <a:cs typeface="Arial"/>
                  </a:defRPr>
                </a:pPr>
                <a:r>
                  <a:rPr lang="en-US"/>
                  <a:t>Aaa Rate</a:t>
                </a:r>
              </a:p>
            </c:rich>
          </c:tx>
          <c:layout>
            <c:manualLayout>
              <c:xMode val="edge"/>
              <c:yMode val="edge"/>
              <c:x val="0.48288320209973939"/>
              <c:y val="0.91190870128575696"/>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0141824"/>
        <c:crossesAt val="-5.25"/>
        <c:crossBetween val="midCat"/>
      </c:valAx>
      <c:valAx>
        <c:axId val="70141824"/>
        <c:scaling>
          <c:orientation val="minMax"/>
          <c:max val="-3.5"/>
          <c:min val="-5.25"/>
        </c:scaling>
        <c:axPos val="l"/>
        <c:majorGridlines>
          <c:spPr>
            <a:ln w="3175">
              <a:solidFill>
                <a:srgbClr val="000000"/>
              </a:solidFill>
              <a:prstDash val="solid"/>
            </a:ln>
          </c:spPr>
        </c:majorGridlines>
        <c:title>
          <c:tx>
            <c:rich>
              <a:bodyPr/>
              <a:lstStyle/>
              <a:p>
                <a:pPr>
                  <a:defRPr lang="en-US" sz="1800" b="1" i="0" u="none" strike="noStrike" baseline="0">
                    <a:solidFill>
                      <a:srgbClr val="000000"/>
                    </a:solidFill>
                    <a:latin typeface="Arial"/>
                    <a:ea typeface="Arial"/>
                    <a:cs typeface="Arial"/>
                  </a:defRPr>
                </a:pPr>
                <a:r>
                  <a:rPr lang="en-US" dirty="0" smtClean="0"/>
                  <a:t>log(Monetary Base Velocity)</a:t>
                </a:r>
                <a:endParaRPr lang="en-US" dirty="0"/>
              </a:p>
            </c:rich>
          </c:tx>
          <c:layout>
            <c:manualLayout>
              <c:xMode val="edge"/>
              <c:yMode val="edge"/>
              <c:x val="1.220866141732284E-2"/>
              <c:y val="0.2448494966610201"/>
            </c:manualLayout>
          </c:layout>
          <c:spPr>
            <a:noFill/>
            <a:ln w="25400">
              <a:noFill/>
            </a:ln>
          </c:spPr>
        </c:title>
        <c:numFmt formatCode="0.00" sourceLinked="0"/>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0139904"/>
        <c:crosses val="autoZero"/>
        <c:crossBetween val="midCat"/>
        <c:majorUnit val="0.25"/>
      </c:valAx>
      <c:spPr>
        <a:noFill/>
        <a:ln w="12700">
          <a:solidFill>
            <a:schemeClr val="tx1"/>
          </a:solidFill>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lang="en-US" sz="2200" b="1" i="0" u="none" strike="noStrike" baseline="0">
                <a:solidFill>
                  <a:srgbClr val="000000"/>
                </a:solidFill>
                <a:latin typeface="Arial"/>
                <a:ea typeface="Arial"/>
                <a:cs typeface="Arial"/>
              </a:defRPr>
            </a:pPr>
            <a:r>
              <a:rPr lang="en-US" sz="1600" b="1" i="0" baseline="0" dirty="0"/>
              <a:t>Log Base Velocity and Log </a:t>
            </a:r>
            <a:r>
              <a:rPr lang="en-US" sz="1600" b="1" i="0" baseline="0" dirty="0" err="1"/>
              <a:t>Aaa</a:t>
            </a:r>
            <a:r>
              <a:rPr lang="en-US" sz="1600" b="1" i="0" baseline="0" dirty="0"/>
              <a:t> Bond </a:t>
            </a:r>
            <a:r>
              <a:rPr lang="en-US" sz="1600" b="1" i="0" baseline="0" dirty="0" smtClean="0"/>
              <a:t>Rate</a:t>
            </a:r>
            <a:br>
              <a:rPr lang="en-US" sz="1600" b="1" i="0" baseline="0" dirty="0" smtClean="0"/>
            </a:br>
            <a:r>
              <a:rPr lang="en-US" sz="1600" b="1" i="0" baseline="0" dirty="0" smtClean="0"/>
              <a:t>Annual 1919-2009 </a:t>
            </a:r>
            <a:endParaRPr lang="en-US" sz="1600" b="1" i="0" baseline="0" dirty="0"/>
          </a:p>
        </c:rich>
      </c:tx>
      <c:layout>
        <c:manualLayout>
          <c:xMode val="edge"/>
          <c:yMode val="edge"/>
          <c:x val="5.7086614173229007E-5"/>
          <c:y val="6.8715368912221215E-5"/>
        </c:manualLayout>
      </c:layout>
      <c:spPr>
        <a:noFill/>
        <a:ln w="25400">
          <a:noFill/>
        </a:ln>
      </c:spPr>
    </c:title>
    <c:plotArea>
      <c:layout>
        <c:manualLayout>
          <c:layoutTarget val="inner"/>
          <c:xMode val="edge"/>
          <c:yMode val="edge"/>
          <c:x val="0.13327624671916041"/>
          <c:y val="0.11805561988574957"/>
          <c:w val="0.82517268153980761"/>
          <c:h val="0.73497278832792956"/>
        </c:manualLayout>
      </c:layout>
      <c:scatterChart>
        <c:scatterStyle val="lineMarker"/>
        <c:ser>
          <c:idx val="0"/>
          <c:order val="0"/>
          <c:spPr>
            <a:ln w="28575">
              <a:noFill/>
            </a:ln>
          </c:spPr>
          <c:marker>
            <c:symbol val="diamond"/>
            <c:size val="5"/>
            <c:spPr>
              <a:solidFill>
                <a:srgbClr val="002060"/>
              </a:solidFill>
              <a:ln>
                <a:solidFill>
                  <a:srgbClr val="002060"/>
                </a:solidFill>
                <a:prstDash val="solid"/>
              </a:ln>
            </c:spPr>
          </c:marker>
          <c:dPt>
            <c:idx val="12"/>
            <c:marker>
              <c:spPr>
                <a:solidFill>
                  <a:schemeClr val="bg1">
                    <a:lumMod val="65000"/>
                  </a:schemeClr>
                </a:solidFill>
                <a:ln>
                  <a:solidFill>
                    <a:schemeClr val="bg1">
                      <a:lumMod val="65000"/>
                    </a:schemeClr>
                  </a:solidFill>
                  <a:prstDash val="solid"/>
                </a:ln>
              </c:spPr>
            </c:marker>
          </c:dPt>
          <c:dPt>
            <c:idx val="13"/>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4"/>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5"/>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6"/>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7"/>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8"/>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9"/>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0"/>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1"/>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2"/>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82"/>
            <c:spPr>
              <a:ln w="25400">
                <a:noFill/>
                <a:prstDash val="solid"/>
              </a:ln>
            </c:spPr>
          </c:dPt>
          <c:dPt>
            <c:idx val="83"/>
            <c:spPr>
              <a:ln w="25400">
                <a:noFill/>
                <a:prstDash val="solid"/>
              </a:ln>
            </c:spPr>
          </c:dPt>
          <c:dPt>
            <c:idx val="84"/>
            <c:spPr>
              <a:ln w="25400">
                <a:noFill/>
                <a:prstDash val="solid"/>
              </a:ln>
            </c:spPr>
          </c:dPt>
          <c:dPt>
            <c:idx val="85"/>
            <c:spPr>
              <a:ln w="25400">
                <a:noFill/>
                <a:prstDash val="solid"/>
              </a:ln>
            </c:spPr>
          </c:dPt>
          <c:dPt>
            <c:idx val="86"/>
            <c:spPr>
              <a:ln w="25400">
                <a:noFill/>
                <a:prstDash val="solid"/>
              </a:ln>
            </c:spPr>
          </c:dPt>
          <c:dPt>
            <c:idx val="87"/>
            <c:spPr>
              <a:ln w="25400">
                <a:noFill/>
                <a:prstDash val="solid"/>
              </a:ln>
            </c:spPr>
          </c:dPt>
          <c:dPt>
            <c:idx val="88"/>
            <c:marker>
              <c:spPr>
                <a:solidFill>
                  <a:srgbClr val="FF0000"/>
                </a:solidFill>
                <a:ln>
                  <a:solidFill>
                    <a:srgbClr val="FF0000"/>
                  </a:solidFill>
                  <a:prstDash val="solid"/>
                </a:ln>
              </c:spPr>
            </c:marker>
            <c:spPr>
              <a:ln w="25400">
                <a:noFill/>
                <a:prstDash val="solid"/>
              </a:ln>
            </c:spPr>
          </c:dPt>
          <c:dPt>
            <c:idx val="89"/>
            <c:marker>
              <c:spPr>
                <a:solidFill>
                  <a:srgbClr val="FF0000"/>
                </a:solidFill>
                <a:ln>
                  <a:solidFill>
                    <a:srgbClr val="FF0000"/>
                  </a:solidFill>
                  <a:prstDash val="solid"/>
                </a:ln>
              </c:spPr>
            </c:marker>
            <c:spPr>
              <a:ln w="25400">
                <a:solidFill>
                  <a:srgbClr val="FF0000"/>
                </a:solidFill>
                <a:prstDash val="solid"/>
              </a:ln>
            </c:spPr>
          </c:dPt>
          <c:dPt>
            <c:idx val="90"/>
            <c:marker>
              <c:symbol val="diamond"/>
              <c:size val="6"/>
              <c:spPr>
                <a:solidFill>
                  <a:srgbClr val="FF0000"/>
                </a:solidFill>
                <a:ln>
                  <a:solidFill>
                    <a:srgbClr val="FF0000"/>
                  </a:solidFill>
                  <a:prstDash val="solid"/>
                </a:ln>
              </c:spPr>
            </c:marker>
            <c:spPr>
              <a:ln w="25400">
                <a:solidFill>
                  <a:srgbClr val="FF0000"/>
                </a:solidFill>
                <a:prstDash val="sysDot"/>
                <a:headEnd type="none"/>
                <a:tailEnd type="none"/>
              </a:ln>
            </c:spPr>
          </c:dPt>
          <c:xVal>
            <c:numRef>
              <c:f>COMBASE!$S$2:$S$92</c:f>
              <c:numCache>
                <c:formatCode>General</c:formatCode>
                <c:ptCount val="91"/>
                <c:pt idx="0">
                  <c:v>1.7024727784012901</c:v>
                </c:pt>
                <c:pt idx="1">
                  <c:v>1.8116982528318781</c:v>
                </c:pt>
                <c:pt idx="2">
                  <c:v>1.7866073308383601</c:v>
                </c:pt>
                <c:pt idx="3">
                  <c:v>1.630057199636852</c:v>
                </c:pt>
                <c:pt idx="4">
                  <c:v>1.6325031853650964</c:v>
                </c:pt>
                <c:pt idx="5">
                  <c:v>1.6102708987379919</c:v>
                </c:pt>
                <c:pt idx="6">
                  <c:v>1.5844619263639241</c:v>
                </c:pt>
                <c:pt idx="7">
                  <c:v>1.5541013673946338</c:v>
                </c:pt>
                <c:pt idx="8">
                  <c:v>1.5195132049061133</c:v>
                </c:pt>
                <c:pt idx="9">
                  <c:v>1.5143943637472062</c:v>
                </c:pt>
                <c:pt idx="10">
                  <c:v>1.5528675609457165</c:v>
                </c:pt>
                <c:pt idx="11">
                  <c:v>1.5143943637472064</c:v>
                </c:pt>
                <c:pt idx="12">
                  <c:v>1.5211529975665301</c:v>
                </c:pt>
                <c:pt idx="13">
                  <c:v>1.6107703576678778</c:v>
                </c:pt>
                <c:pt idx="14">
                  <c:v>1.5016670869044351</c:v>
                </c:pt>
                <c:pt idx="15">
                  <c:v>1.3871273474237824</c:v>
                </c:pt>
                <c:pt idx="16">
                  <c:v>1.2816280488915399</c:v>
                </c:pt>
                <c:pt idx="17">
                  <c:v>1.1742864939555828</c:v>
                </c:pt>
                <c:pt idx="18">
                  <c:v>1.1827491678743101</c:v>
                </c:pt>
                <c:pt idx="19">
                  <c:v>1.1608043089245572</c:v>
                </c:pt>
                <c:pt idx="20">
                  <c:v>1.1005548451274472</c:v>
                </c:pt>
                <c:pt idx="21">
                  <c:v>1.0440974363618218</c:v>
                </c:pt>
                <c:pt idx="22">
                  <c:v>1.017944385600644</c:v>
                </c:pt>
                <c:pt idx="23">
                  <c:v>1.038803306349547</c:v>
                </c:pt>
                <c:pt idx="24">
                  <c:v>1.0043016091968686</c:v>
                </c:pt>
                <c:pt idx="25">
                  <c:v>1.0021625709481201</c:v>
                </c:pt>
                <c:pt idx="26">
                  <c:v>0.96444577376120222</c:v>
                </c:pt>
                <c:pt idx="27">
                  <c:v>0.92690091098617422</c:v>
                </c:pt>
                <c:pt idx="28">
                  <c:v>0.95966945517610436</c:v>
                </c:pt>
                <c:pt idx="29">
                  <c:v>1.0355541527009655</c:v>
                </c:pt>
                <c:pt idx="30">
                  <c:v>0.97832612279360798</c:v>
                </c:pt>
                <c:pt idx="31">
                  <c:v>0.96412806128831563</c:v>
                </c:pt>
                <c:pt idx="32">
                  <c:v>1.0508216248317621</c:v>
                </c:pt>
                <c:pt idx="33">
                  <c:v>1.0837806189975299</c:v>
                </c:pt>
                <c:pt idx="34">
                  <c:v>1.1628903592247062</c:v>
                </c:pt>
                <c:pt idx="35">
                  <c:v>1.0649980520353393</c:v>
                </c:pt>
                <c:pt idx="36">
                  <c:v>1.1159609270027226</c:v>
                </c:pt>
                <c:pt idx="37">
                  <c:v>1.2131802850768478</c:v>
                </c:pt>
                <c:pt idx="38">
                  <c:v>1.3571229838196108</c:v>
                </c:pt>
                <c:pt idx="39">
                  <c:v>1.3317061708354876</c:v>
                </c:pt>
                <c:pt idx="40">
                  <c:v>1.4774291695137349</c:v>
                </c:pt>
                <c:pt idx="41">
                  <c:v>1.4838746894587538</c:v>
                </c:pt>
                <c:pt idx="42">
                  <c:v>1.4701758451005928</c:v>
                </c:pt>
                <c:pt idx="43">
                  <c:v>1.4644121403838481</c:v>
                </c:pt>
                <c:pt idx="44">
                  <c:v>1.4490735229921878</c:v>
                </c:pt>
                <c:pt idx="45">
                  <c:v>1.4829294204593513</c:v>
                </c:pt>
                <c:pt idx="46">
                  <c:v>1.5025948168160512</c:v>
                </c:pt>
                <c:pt idx="47">
                  <c:v>1.6351056591826778</c:v>
                </c:pt>
                <c:pt idx="48">
                  <c:v>1.7059594794247224</c:v>
                </c:pt>
                <c:pt idx="49">
                  <c:v>1.820508882514041</c:v>
                </c:pt>
                <c:pt idx="50">
                  <c:v>1.9500681592039781</c:v>
                </c:pt>
                <c:pt idx="51">
                  <c:v>2.0844290831908747</c:v>
                </c:pt>
                <c:pt idx="52">
                  <c:v>1.999676573210974</c:v>
                </c:pt>
                <c:pt idx="53">
                  <c:v>1.9759311653101712</c:v>
                </c:pt>
                <c:pt idx="54">
                  <c:v>2.0069828497411248</c:v>
                </c:pt>
                <c:pt idx="55">
                  <c:v>2.1477814222368412</c:v>
                </c:pt>
                <c:pt idx="56">
                  <c:v>2.1776830270675802</c:v>
                </c:pt>
                <c:pt idx="57">
                  <c:v>2.1322909164128077</c:v>
                </c:pt>
                <c:pt idx="58">
                  <c:v>2.0824578214641924</c:v>
                </c:pt>
                <c:pt idx="59">
                  <c:v>2.1661924680884912</c:v>
                </c:pt>
                <c:pt idx="60">
                  <c:v>2.2647966869324185</c:v>
                </c:pt>
                <c:pt idx="61">
                  <c:v>2.4797545113983048</c:v>
                </c:pt>
                <c:pt idx="62">
                  <c:v>2.651185861665204</c:v>
                </c:pt>
                <c:pt idx="63">
                  <c:v>2.6237623845796207</c:v>
                </c:pt>
                <c:pt idx="64">
                  <c:v>2.4883728577644892</c:v>
                </c:pt>
                <c:pt idx="65">
                  <c:v>2.5423235178801002</c:v>
                </c:pt>
                <c:pt idx="66">
                  <c:v>2.4312714339553567</c:v>
                </c:pt>
                <c:pt idx="67">
                  <c:v>2.1995367170946012</c:v>
                </c:pt>
                <c:pt idx="68">
                  <c:v>2.2381354567949812</c:v>
                </c:pt>
                <c:pt idx="69">
                  <c:v>2.2731562823032352</c:v>
                </c:pt>
                <c:pt idx="70">
                  <c:v>2.2254340338056311</c:v>
                </c:pt>
                <c:pt idx="71">
                  <c:v>2.2323414396054377</c:v>
                </c:pt>
                <c:pt idx="72">
                  <c:v>2.1712417809647198</c:v>
                </c:pt>
                <c:pt idx="73">
                  <c:v>2.0967901800144477</c:v>
                </c:pt>
                <c:pt idx="74">
                  <c:v>1.9767395261140501</c:v>
                </c:pt>
                <c:pt idx="75">
                  <c:v>2.0747430208982767</c:v>
                </c:pt>
                <c:pt idx="76">
                  <c:v>2.0268315914075412</c:v>
                </c:pt>
                <c:pt idx="77">
                  <c:v>1.9974177062012581</c:v>
                </c:pt>
                <c:pt idx="78">
                  <c:v>1.9826093709013031</c:v>
                </c:pt>
                <c:pt idx="79">
                  <c:v>1.8766621429834851</c:v>
                </c:pt>
                <c:pt idx="80">
                  <c:v>1.9518448845751279</c:v>
                </c:pt>
                <c:pt idx="81">
                  <c:v>2.0311043998802729</c:v>
                </c:pt>
                <c:pt idx="82">
                  <c:v>1.9576269527225338</c:v>
                </c:pt>
                <c:pt idx="83">
                  <c:v>1.8705193030887093</c:v>
                </c:pt>
                <c:pt idx="84">
                  <c:v>1.7346010553880993</c:v>
                </c:pt>
                <c:pt idx="85">
                  <c:v>1.7278133651694121</c:v>
                </c:pt>
                <c:pt idx="86">
                  <c:v>1.6553668443225003</c:v>
                </c:pt>
                <c:pt idx="87">
                  <c:v>1.7205319599396858</c:v>
                </c:pt>
                <c:pt idx="88">
                  <c:v>1.7148484268419681</c:v>
                </c:pt>
                <c:pt idx="89">
                  <c:v>1.7284054314981441</c:v>
                </c:pt>
                <c:pt idx="90">
                  <c:v>1.6695918352538475</c:v>
                </c:pt>
              </c:numCache>
            </c:numRef>
          </c:xVal>
          <c:yVal>
            <c:numRef>
              <c:f>COMBASE!$Q$2:$Q$92</c:f>
              <c:numCache>
                <c:formatCode>General</c:formatCode>
                <c:ptCount val="91"/>
                <c:pt idx="0">
                  <c:v>-4.1852726420647404</c:v>
                </c:pt>
                <c:pt idx="1">
                  <c:v>-4.1887823462159437</c:v>
                </c:pt>
                <c:pt idx="2">
                  <c:v>-4.3612930065278324</c:v>
                </c:pt>
                <c:pt idx="3">
                  <c:v>-4.246571226123371</c:v>
                </c:pt>
                <c:pt idx="4">
                  <c:v>-4.1902235328533424</c:v>
                </c:pt>
                <c:pt idx="5">
                  <c:v>-4.2049467937912883</c:v>
                </c:pt>
                <c:pt idx="6">
                  <c:v>-4.1303181088189485</c:v>
                </c:pt>
                <c:pt idx="7">
                  <c:v>-4.1053485238460148</c:v>
                </c:pt>
                <c:pt idx="8">
                  <c:v>-4.1338764157900094</c:v>
                </c:pt>
                <c:pt idx="9">
                  <c:v>-4.1050328044492845</c:v>
                </c:pt>
                <c:pt idx="10">
                  <c:v>-4.0401671092913833</c:v>
                </c:pt>
                <c:pt idx="11">
                  <c:v>-4.140019230984965</c:v>
                </c:pt>
                <c:pt idx="12">
                  <c:v>-4.3680016869815486</c:v>
                </c:pt>
                <c:pt idx="13">
                  <c:v>-4.6958646190418465</c:v>
                </c:pt>
                <c:pt idx="14">
                  <c:v>-4.7997703620106424</c:v>
                </c:pt>
                <c:pt idx="15">
                  <c:v>-4.7793167907747742</c:v>
                </c:pt>
                <c:pt idx="16">
                  <c:v>-4.8297823463568967</c:v>
                </c:pt>
                <c:pt idx="17">
                  <c:v>-4.7831436562010294</c:v>
                </c:pt>
                <c:pt idx="18">
                  <c:v>-4.6158246629266646</c:v>
                </c:pt>
                <c:pt idx="19">
                  <c:v>-4.7980940488944555</c:v>
                </c:pt>
                <c:pt idx="20">
                  <c:v>-4.9436100662158955</c:v>
                </c:pt>
                <c:pt idx="21">
                  <c:v>-5.0495032645850761</c:v>
                </c:pt>
                <c:pt idx="22">
                  <c:v>-4.8926154014600858</c:v>
                </c:pt>
                <c:pt idx="23">
                  <c:v>-4.707031583573059</c:v>
                </c:pt>
                <c:pt idx="24">
                  <c:v>-4.7184816342863165</c:v>
                </c:pt>
                <c:pt idx="25">
                  <c:v>-4.8020304399308555</c:v>
                </c:pt>
                <c:pt idx="26">
                  <c:v>-4.9528400623277715</c:v>
                </c:pt>
                <c:pt idx="27">
                  <c:v>-5.0101853503316347</c:v>
                </c:pt>
                <c:pt idx="28">
                  <c:v>-4.9250747292577355</c:v>
                </c:pt>
                <c:pt idx="29">
                  <c:v>-4.8218790124250415</c:v>
                </c:pt>
                <c:pt idx="30">
                  <c:v>-4.8129500275556598</c:v>
                </c:pt>
                <c:pt idx="31">
                  <c:v>-4.7173682322014585</c:v>
                </c:pt>
                <c:pt idx="32">
                  <c:v>-4.6045805633294288</c:v>
                </c:pt>
                <c:pt idx="33">
                  <c:v>-4.5940047251269265</c:v>
                </c:pt>
                <c:pt idx="34">
                  <c:v>-4.5655125473141656</c:v>
                </c:pt>
                <c:pt idx="35">
                  <c:v>-4.5697037207096534</c:v>
                </c:pt>
                <c:pt idx="36">
                  <c:v>-4.4921619250709854</c:v>
                </c:pt>
                <c:pt idx="37">
                  <c:v>-4.4506438800666697</c:v>
                </c:pt>
                <c:pt idx="38">
                  <c:v>-4.4059312305450256</c:v>
                </c:pt>
                <c:pt idx="39">
                  <c:v>-4.4081629819748906</c:v>
                </c:pt>
                <c:pt idx="40">
                  <c:v>-4.3445477251891393</c:v>
                </c:pt>
                <c:pt idx="41">
                  <c:v>-4.3117005433744025</c:v>
                </c:pt>
                <c:pt idx="42">
                  <c:v>-4.2976924625330524</c:v>
                </c:pt>
                <c:pt idx="43">
                  <c:v>-4.2619476443767681</c:v>
                </c:pt>
                <c:pt idx="44">
                  <c:v>-4.2533708996154855</c:v>
                </c:pt>
                <c:pt idx="45">
                  <c:v>-4.23605052146854</c:v>
                </c:pt>
                <c:pt idx="46">
                  <c:v>-4.2104402542704715</c:v>
                </c:pt>
                <c:pt idx="47">
                  <c:v>-4.1756915790163642</c:v>
                </c:pt>
                <c:pt idx="48">
                  <c:v>-4.1720038754381106</c:v>
                </c:pt>
                <c:pt idx="49">
                  <c:v>-4.1468706891553095</c:v>
                </c:pt>
                <c:pt idx="50">
                  <c:v>-4.1219685990581763</c:v>
                </c:pt>
                <c:pt idx="51">
                  <c:v>-4.1218801586531795</c:v>
                </c:pt>
                <c:pt idx="52">
                  <c:v>-4.1159827424667466</c:v>
                </c:pt>
                <c:pt idx="53">
                  <c:v>-4.0929370740190345</c:v>
                </c:pt>
                <c:pt idx="54">
                  <c:v>-4.0677490691293068</c:v>
                </c:pt>
                <c:pt idx="55">
                  <c:v>-4.0701543234208826</c:v>
                </c:pt>
                <c:pt idx="56">
                  <c:v>-4.0496604858129537</c:v>
                </c:pt>
                <c:pt idx="57">
                  <c:v>-4.0033999952345178</c:v>
                </c:pt>
                <c:pt idx="58">
                  <c:v>-3.9709765383203792</c:v>
                </c:pt>
                <c:pt idx="59">
                  <c:v>-3.9367386471377772</c:v>
                </c:pt>
                <c:pt idx="60">
                  <c:v>-3.8992669241669367</c:v>
                </c:pt>
                <c:pt idx="61">
                  <c:v>-3.8929652162832404</c:v>
                </c:pt>
                <c:pt idx="62">
                  <c:v>-3.841556936691636</c:v>
                </c:pt>
                <c:pt idx="63">
                  <c:v>-3.8717774149889577</c:v>
                </c:pt>
                <c:pt idx="64">
                  <c:v>-3.8891563112842737</c:v>
                </c:pt>
                <c:pt idx="65">
                  <c:v>-3.8669088284888558</c:v>
                </c:pt>
                <c:pt idx="66">
                  <c:v>-3.8674815568584351</c:v>
                </c:pt>
                <c:pt idx="67">
                  <c:v>-3.8999319628188487</c:v>
                </c:pt>
                <c:pt idx="68">
                  <c:v>-3.930185647504103</c:v>
                </c:pt>
                <c:pt idx="69">
                  <c:v>-3.9266779516425481</c:v>
                </c:pt>
                <c:pt idx="70">
                  <c:v>-3.9008505243144067</c:v>
                </c:pt>
                <c:pt idx="71">
                  <c:v>-3.9131539447736197</c:v>
                </c:pt>
                <c:pt idx="72">
                  <c:v>-3.9715379532738377</c:v>
                </c:pt>
                <c:pt idx="73">
                  <c:v>-4.0055696881037131</c:v>
                </c:pt>
                <c:pt idx="74">
                  <c:v>-4.0617365589544248</c:v>
                </c:pt>
                <c:pt idx="75">
                  <c:v>-4.0936811429522724</c:v>
                </c:pt>
                <c:pt idx="76">
                  <c:v>-4.1035015019683545</c:v>
                </c:pt>
                <c:pt idx="77">
                  <c:v>-4.0886524785712428</c:v>
                </c:pt>
                <c:pt idx="78">
                  <c:v>-4.0855618080320495</c:v>
                </c:pt>
                <c:pt idx="79">
                  <c:v>-4.0950380516164655</c:v>
                </c:pt>
                <c:pt idx="80">
                  <c:v>-4.1263339127271887</c:v>
                </c:pt>
                <c:pt idx="81">
                  <c:v>-4.1245986721644385</c:v>
                </c:pt>
                <c:pt idx="82">
                  <c:v>-4.1478639074857755</c:v>
                </c:pt>
                <c:pt idx="83">
                  <c:v>-4.1984170696825345</c:v>
                </c:pt>
                <c:pt idx="84">
                  <c:v>-4.2135916795234865</c:v>
                </c:pt>
                <c:pt idx="85">
                  <c:v>-4.1967591637647423</c:v>
                </c:pt>
                <c:pt idx="86">
                  <c:v>-4.173401448267466</c:v>
                </c:pt>
                <c:pt idx="87">
                  <c:v>-4.148899803674893</c:v>
                </c:pt>
                <c:pt idx="88">
                  <c:v>-4.120704979376308</c:v>
                </c:pt>
                <c:pt idx="89">
                  <c:v>-4.2596877569730474</c:v>
                </c:pt>
                <c:pt idx="90">
                  <c:v>-4.8468879527386965</c:v>
                </c:pt>
              </c:numCache>
            </c:numRef>
          </c:yVal>
        </c:ser>
        <c:axId val="70676480"/>
        <c:axId val="70678400"/>
      </c:scatterChart>
      <c:valAx>
        <c:axId val="70676480"/>
        <c:scaling>
          <c:orientation val="minMax"/>
        </c:scaling>
        <c:axPos val="b"/>
        <c:title>
          <c:tx>
            <c:rich>
              <a:bodyPr/>
              <a:lstStyle/>
              <a:p>
                <a:pPr>
                  <a:defRPr lang="en-US" sz="1800" b="1" i="0" u="none" strike="noStrike" baseline="0">
                    <a:solidFill>
                      <a:srgbClr val="000000"/>
                    </a:solidFill>
                    <a:latin typeface="Arial"/>
                    <a:ea typeface="Arial"/>
                    <a:cs typeface="Arial"/>
                  </a:defRPr>
                </a:pPr>
                <a:r>
                  <a:rPr lang="en-US" dirty="0" smtClean="0"/>
                  <a:t>Log(Inverse </a:t>
                </a:r>
                <a:r>
                  <a:rPr lang="en-US" dirty="0" err="1"/>
                  <a:t>Aaa</a:t>
                </a:r>
                <a:r>
                  <a:rPr lang="en-US" dirty="0"/>
                  <a:t> Rate)</a:t>
                </a:r>
              </a:p>
            </c:rich>
          </c:tx>
          <c:layout>
            <c:manualLayout>
              <c:xMode val="edge"/>
              <c:yMode val="edge"/>
              <c:x val="0.40093875765529308"/>
              <c:y val="0.92416357881734923"/>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0678400"/>
        <c:crossesAt val="-5.25"/>
        <c:crossBetween val="midCat"/>
      </c:valAx>
      <c:valAx>
        <c:axId val="70678400"/>
        <c:scaling>
          <c:orientation val="minMax"/>
          <c:max val="-3.5"/>
          <c:min val="-5.25"/>
        </c:scaling>
        <c:axPos val="l"/>
        <c:majorGridlines>
          <c:spPr>
            <a:ln w="3175">
              <a:solidFill>
                <a:srgbClr val="000000"/>
              </a:solidFill>
              <a:prstDash val="solid"/>
            </a:ln>
          </c:spPr>
        </c:majorGridlines>
        <c:title>
          <c:tx>
            <c:rich>
              <a:bodyPr/>
              <a:lstStyle/>
              <a:p>
                <a:pPr>
                  <a:defRPr lang="en-US" sz="1800" b="1" i="0" u="none" strike="noStrike" baseline="0">
                    <a:solidFill>
                      <a:srgbClr val="000000"/>
                    </a:solidFill>
                    <a:latin typeface="Arial"/>
                    <a:ea typeface="Arial"/>
                    <a:cs typeface="Arial"/>
                  </a:defRPr>
                </a:pPr>
                <a:r>
                  <a:rPr lang="en-US" dirty="0" smtClean="0"/>
                  <a:t>log(Monetary</a:t>
                </a:r>
                <a:r>
                  <a:rPr lang="en-US" baseline="0" dirty="0" smtClean="0"/>
                  <a:t> Base Velocity</a:t>
                </a:r>
                <a:r>
                  <a:rPr lang="en-US" dirty="0" smtClean="0"/>
                  <a:t>)</a:t>
                </a:r>
                <a:endParaRPr lang="en-US" dirty="0"/>
              </a:p>
            </c:rich>
          </c:tx>
          <c:layout>
            <c:manualLayout>
              <c:xMode val="edge"/>
              <c:yMode val="edge"/>
              <c:x val="1.220866141732284E-2"/>
              <c:y val="0.25668848425196888"/>
            </c:manualLayout>
          </c:layout>
          <c:spPr>
            <a:noFill/>
            <a:ln w="25400">
              <a:noFill/>
            </a:ln>
          </c:spPr>
        </c:title>
        <c:numFmt formatCode="0.00" sourceLinked="0"/>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0676480"/>
        <c:crosses val="autoZero"/>
        <c:crossBetween val="midCat"/>
        <c:majorUnit val="0.25"/>
      </c:valAx>
      <c:spPr>
        <a:noFill/>
        <a:ln w="12700">
          <a:solidFill>
            <a:schemeClr val="tx1"/>
          </a:solidFill>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lang="en-US" sz="2200" b="1" i="0" u="none" strike="noStrike" baseline="0">
                <a:solidFill>
                  <a:srgbClr val="000000"/>
                </a:solidFill>
                <a:latin typeface="Arial"/>
                <a:ea typeface="Arial"/>
                <a:cs typeface="Arial"/>
              </a:defRPr>
            </a:pPr>
            <a:r>
              <a:rPr lang="en-US" sz="1600" dirty="0"/>
              <a:t>Log Base Velocity and Inverse </a:t>
            </a:r>
            <a:r>
              <a:rPr lang="en-US" sz="1600" dirty="0" err="1"/>
              <a:t>Aaa</a:t>
            </a:r>
            <a:r>
              <a:rPr lang="en-US" sz="1600" dirty="0"/>
              <a:t> Bond Rate
Annual </a:t>
            </a:r>
            <a:r>
              <a:rPr lang="en-US" sz="1600" dirty="0" smtClean="0"/>
              <a:t>1919-2008</a:t>
            </a:r>
            <a:endParaRPr lang="en-US" sz="1600" dirty="0"/>
          </a:p>
        </c:rich>
      </c:tx>
      <c:layout>
        <c:manualLayout>
          <c:xMode val="edge"/>
          <c:yMode val="edge"/>
          <c:x val="9.4958442694662558E-4"/>
          <c:y val="2.0460510617990842E-3"/>
        </c:manualLayout>
      </c:layout>
      <c:spPr>
        <a:noFill/>
        <a:ln w="25400">
          <a:noFill/>
        </a:ln>
      </c:spPr>
    </c:title>
    <c:plotArea>
      <c:layout>
        <c:manualLayout>
          <c:layoutTarget val="inner"/>
          <c:xMode val="edge"/>
          <c:yMode val="edge"/>
          <c:x val="0.13327624671916041"/>
          <c:y val="0.11733101544125205"/>
          <c:w val="0.82517268153980761"/>
          <c:h val="0.72932474349797183"/>
        </c:manualLayout>
      </c:layout>
      <c:scatterChart>
        <c:scatterStyle val="lineMarker"/>
        <c:ser>
          <c:idx val="0"/>
          <c:order val="0"/>
          <c:spPr>
            <a:ln w="28575">
              <a:noFill/>
            </a:ln>
          </c:spPr>
          <c:marker>
            <c:symbol val="diamond"/>
            <c:size val="5"/>
            <c:spPr>
              <a:solidFill>
                <a:srgbClr val="002060"/>
              </a:solidFill>
              <a:ln>
                <a:solidFill>
                  <a:srgbClr val="002060"/>
                </a:solidFill>
                <a:prstDash val="solid"/>
              </a:ln>
            </c:spPr>
          </c:marker>
          <c:dPt>
            <c:idx val="12"/>
            <c:marker>
              <c:spPr>
                <a:solidFill>
                  <a:schemeClr val="bg1">
                    <a:lumMod val="65000"/>
                  </a:schemeClr>
                </a:solidFill>
                <a:ln>
                  <a:solidFill>
                    <a:schemeClr val="bg1">
                      <a:lumMod val="65000"/>
                    </a:schemeClr>
                  </a:solidFill>
                  <a:prstDash val="solid"/>
                </a:ln>
              </c:spPr>
            </c:marker>
          </c:dPt>
          <c:dPt>
            <c:idx val="13"/>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4"/>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5"/>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6"/>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7"/>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8"/>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9"/>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0"/>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1"/>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2"/>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82"/>
            <c:spPr>
              <a:ln w="25400">
                <a:noFill/>
                <a:prstDash val="solid"/>
              </a:ln>
            </c:spPr>
          </c:dPt>
          <c:dPt>
            <c:idx val="83"/>
            <c:spPr>
              <a:ln w="25400">
                <a:noFill/>
                <a:prstDash val="solid"/>
              </a:ln>
            </c:spPr>
          </c:dPt>
          <c:dPt>
            <c:idx val="84"/>
            <c:spPr>
              <a:ln w="25400">
                <a:noFill/>
                <a:prstDash val="solid"/>
              </a:ln>
            </c:spPr>
          </c:dPt>
          <c:dPt>
            <c:idx val="85"/>
            <c:spPr>
              <a:ln w="25400">
                <a:noFill/>
                <a:prstDash val="solid"/>
              </a:ln>
            </c:spPr>
          </c:dPt>
          <c:dPt>
            <c:idx val="86"/>
            <c:spPr>
              <a:ln w="25400">
                <a:noFill/>
                <a:prstDash val="solid"/>
              </a:ln>
            </c:spPr>
          </c:dPt>
          <c:dPt>
            <c:idx val="87"/>
            <c:spPr>
              <a:ln w="25400">
                <a:noFill/>
                <a:prstDash val="solid"/>
              </a:ln>
            </c:spPr>
          </c:dPt>
          <c:dPt>
            <c:idx val="88"/>
            <c:marker>
              <c:spPr>
                <a:solidFill>
                  <a:srgbClr val="FF0000"/>
                </a:solidFill>
                <a:ln>
                  <a:solidFill>
                    <a:srgbClr val="FF0000"/>
                  </a:solidFill>
                  <a:prstDash val="solid"/>
                </a:ln>
              </c:spPr>
            </c:marker>
            <c:spPr>
              <a:ln w="25400">
                <a:noFill/>
                <a:prstDash val="solid"/>
              </a:ln>
            </c:spPr>
          </c:dPt>
          <c:dPt>
            <c:idx val="89"/>
            <c:marker>
              <c:spPr>
                <a:solidFill>
                  <a:srgbClr val="FF0000"/>
                </a:solidFill>
                <a:ln>
                  <a:solidFill>
                    <a:srgbClr val="FF0000"/>
                  </a:solidFill>
                  <a:prstDash val="solid"/>
                </a:ln>
              </c:spPr>
            </c:marker>
            <c:spPr>
              <a:ln w="25400">
                <a:solidFill>
                  <a:srgbClr val="FF0000"/>
                </a:solidFill>
                <a:prstDash val="solid"/>
              </a:ln>
            </c:spPr>
          </c:dPt>
          <c:dPt>
            <c:idx val="90"/>
            <c:marker>
              <c:symbol val="diamond"/>
              <c:size val="6"/>
              <c:spPr>
                <a:noFill/>
                <a:ln>
                  <a:noFill/>
                  <a:prstDash val="solid"/>
                </a:ln>
              </c:spPr>
            </c:marker>
            <c:spPr>
              <a:ln w="25400">
                <a:noFill/>
                <a:prstDash val="sysDot"/>
                <a:headEnd type="none"/>
                <a:tailEnd type="none"/>
              </a:ln>
            </c:spPr>
          </c:dPt>
          <c:xVal>
            <c:numRef>
              <c:f>COMBASE!$P$2:$P$92</c:f>
              <c:numCache>
                <c:formatCode>General</c:formatCode>
                <c:ptCount val="91"/>
                <c:pt idx="0">
                  <c:v>18.223234624145782</c:v>
                </c:pt>
                <c:pt idx="1">
                  <c:v>16.337644656228733</c:v>
                </c:pt>
                <c:pt idx="2">
                  <c:v>16.752757224626556</c:v>
                </c:pt>
                <c:pt idx="3">
                  <c:v>19.591836734693878</c:v>
                </c:pt>
                <c:pt idx="4">
                  <c:v>19.54397394136808</c:v>
                </c:pt>
                <c:pt idx="5">
                  <c:v>19.983347210657623</c:v>
                </c:pt>
                <c:pt idx="6">
                  <c:v>20.505809979494192</c:v>
                </c:pt>
                <c:pt idx="7">
                  <c:v>21.137924960366391</c:v>
                </c:pt>
                <c:pt idx="8">
                  <c:v>21.881838074398249</c:v>
                </c:pt>
                <c:pt idx="9">
                  <c:v>21.994134897360574</c:v>
                </c:pt>
                <c:pt idx="10">
                  <c:v>21.164021164021165</c:v>
                </c:pt>
                <c:pt idx="11">
                  <c:v>21.994134897360571</c:v>
                </c:pt>
                <c:pt idx="12">
                  <c:v>21.845985800109229</c:v>
                </c:pt>
                <c:pt idx="13">
                  <c:v>19.973368841544602</c:v>
                </c:pt>
                <c:pt idx="14">
                  <c:v>22.275849266753156</c:v>
                </c:pt>
                <c:pt idx="15">
                  <c:v>24.979184013322229</c:v>
                </c:pt>
                <c:pt idx="16">
                  <c:v>27.758501040943663</c:v>
                </c:pt>
                <c:pt idx="17">
                  <c:v>30.903940252382089</c:v>
                </c:pt>
                <c:pt idx="18">
                  <c:v>30.643513789581089</c:v>
                </c:pt>
                <c:pt idx="19">
                  <c:v>31.323414252153487</c:v>
                </c:pt>
                <c:pt idx="20">
                  <c:v>33.268644302744654</c:v>
                </c:pt>
                <c:pt idx="21">
                  <c:v>35.200938691698454</c:v>
                </c:pt>
                <c:pt idx="22">
                  <c:v>36.133694670279993</c:v>
                </c:pt>
                <c:pt idx="23">
                  <c:v>35.38779121203185</c:v>
                </c:pt>
                <c:pt idx="24">
                  <c:v>36.630036630036628</c:v>
                </c:pt>
                <c:pt idx="25">
                  <c:v>36.708473539308656</c:v>
                </c:pt>
                <c:pt idx="26">
                  <c:v>38.119440914866544</c:v>
                </c:pt>
                <c:pt idx="27">
                  <c:v>39.577836411609191</c:v>
                </c:pt>
                <c:pt idx="28">
                  <c:v>38.301947015639634</c:v>
                </c:pt>
                <c:pt idx="29">
                  <c:v>35.502958579881657</c:v>
                </c:pt>
                <c:pt idx="30">
                  <c:v>37.593984962406005</c:v>
                </c:pt>
                <c:pt idx="31">
                  <c:v>38.131553860819913</c:v>
                </c:pt>
                <c:pt idx="32">
                  <c:v>34.965034965034967</c:v>
                </c:pt>
                <c:pt idx="33">
                  <c:v>33.831406822666814</c:v>
                </c:pt>
                <c:pt idx="34">
                  <c:v>31.258140140661506</c:v>
                </c:pt>
                <c:pt idx="35">
                  <c:v>34.472852628555295</c:v>
                </c:pt>
                <c:pt idx="36">
                  <c:v>32.760032760032963</c:v>
                </c:pt>
                <c:pt idx="37">
                  <c:v>29.72504334902138</c:v>
                </c:pt>
                <c:pt idx="38">
                  <c:v>25.740025740025729</c:v>
                </c:pt>
                <c:pt idx="39">
                  <c:v>26.402640264026186</c:v>
                </c:pt>
                <c:pt idx="40">
                  <c:v>22.82236591860023</c:v>
                </c:pt>
                <c:pt idx="41">
                  <c:v>22.675736961451229</c:v>
                </c:pt>
                <c:pt idx="42">
                  <c:v>22.988505747126268</c:v>
                </c:pt>
                <c:pt idx="43">
                  <c:v>23.121387283236992</c:v>
                </c:pt>
                <c:pt idx="44">
                  <c:v>23.478771277636472</c:v>
                </c:pt>
                <c:pt idx="45">
                  <c:v>22.697181766597335</c:v>
                </c:pt>
                <c:pt idx="46">
                  <c:v>22.255192878338079</c:v>
                </c:pt>
                <c:pt idx="47">
                  <c:v>19.493177387914226</c:v>
                </c:pt>
                <c:pt idx="48">
                  <c:v>18.15980629539953</c:v>
                </c:pt>
                <c:pt idx="49">
                  <c:v>16.194331983805665</c:v>
                </c:pt>
                <c:pt idx="50">
                  <c:v>14.226437462951987</c:v>
                </c:pt>
                <c:pt idx="51">
                  <c:v>12.437810945273633</c:v>
                </c:pt>
                <c:pt idx="52">
                  <c:v>13.537906137184116</c:v>
                </c:pt>
                <c:pt idx="53">
                  <c:v>13.863216266173756</c:v>
                </c:pt>
                <c:pt idx="54">
                  <c:v>13.439354910964274</c:v>
                </c:pt>
                <c:pt idx="55">
                  <c:v>11.674287382041053</c:v>
                </c:pt>
                <c:pt idx="56">
                  <c:v>11.330374846567842</c:v>
                </c:pt>
                <c:pt idx="57">
                  <c:v>11.856535915423503</c:v>
                </c:pt>
                <c:pt idx="58">
                  <c:v>12.462353307716272</c:v>
                </c:pt>
                <c:pt idx="59">
                  <c:v>11.461318051575931</c:v>
                </c:pt>
                <c:pt idx="60">
                  <c:v>10.38511466897447</c:v>
                </c:pt>
                <c:pt idx="61">
                  <c:v>8.3763786123132729</c:v>
                </c:pt>
                <c:pt idx="62">
                  <c:v>7.0567480152896671</c:v>
                </c:pt>
                <c:pt idx="63">
                  <c:v>7.2529465095194645</c:v>
                </c:pt>
                <c:pt idx="64">
                  <c:v>8.3044982698961967</c:v>
                </c:pt>
                <c:pt idx="65">
                  <c:v>7.868336502524425</c:v>
                </c:pt>
                <c:pt idx="66">
                  <c:v>8.7924970691677089</c:v>
                </c:pt>
                <c:pt idx="67">
                  <c:v>11.085450346420391</c:v>
                </c:pt>
                <c:pt idx="68">
                  <c:v>10.665718602790863</c:v>
                </c:pt>
                <c:pt idx="69">
                  <c:v>10.298661174047368</c:v>
                </c:pt>
                <c:pt idx="70">
                  <c:v>10.802052389954104</c:v>
                </c:pt>
                <c:pt idx="71">
                  <c:v>10.727695333452518</c:v>
                </c:pt>
                <c:pt idx="72">
                  <c:v>11.403592131521474</c:v>
                </c:pt>
                <c:pt idx="73">
                  <c:v>12.285012285012289</c:v>
                </c:pt>
                <c:pt idx="74">
                  <c:v>13.852014313748244</c:v>
                </c:pt>
                <c:pt idx="75">
                  <c:v>12.558869701726843</c:v>
                </c:pt>
                <c:pt idx="76">
                  <c:v>13.175230566534974</c:v>
                </c:pt>
                <c:pt idx="77">
                  <c:v>13.568521031207599</c:v>
                </c:pt>
                <c:pt idx="78">
                  <c:v>13.770943309616705</c:v>
                </c:pt>
                <c:pt idx="79">
                  <c:v>15.310028068384794</c:v>
                </c:pt>
                <c:pt idx="80">
                  <c:v>14.201183431952661</c:v>
                </c:pt>
                <c:pt idx="81">
                  <c:v>13.119055428009183</c:v>
                </c:pt>
                <c:pt idx="82">
                  <c:v>14.119308153900448</c:v>
                </c:pt>
                <c:pt idx="83">
                  <c:v>15.404364569961492</c:v>
                </c:pt>
                <c:pt idx="84">
                  <c:v>17.647058823529431</c:v>
                </c:pt>
                <c:pt idx="85">
                  <c:v>17.767249037607158</c:v>
                </c:pt>
                <c:pt idx="86">
                  <c:v>19.102196752626551</c:v>
                </c:pt>
                <c:pt idx="87">
                  <c:v>17.897091722595135</c:v>
                </c:pt>
                <c:pt idx="88">
                  <c:v>17.999100044997729</c:v>
                </c:pt>
                <c:pt idx="89">
                  <c:v>17.756732761171765</c:v>
                </c:pt>
                <c:pt idx="90">
                  <c:v>18.832391713747647</c:v>
                </c:pt>
              </c:numCache>
            </c:numRef>
          </c:xVal>
          <c:yVal>
            <c:numRef>
              <c:f>COMBASE!$Q$2:$Q$92</c:f>
              <c:numCache>
                <c:formatCode>General</c:formatCode>
                <c:ptCount val="91"/>
                <c:pt idx="0">
                  <c:v>-4.1852726420647404</c:v>
                </c:pt>
                <c:pt idx="1">
                  <c:v>-4.1887823462159446</c:v>
                </c:pt>
                <c:pt idx="2">
                  <c:v>-4.3612930065278324</c:v>
                </c:pt>
                <c:pt idx="3">
                  <c:v>-4.246571226123371</c:v>
                </c:pt>
                <c:pt idx="4">
                  <c:v>-4.1902235328533424</c:v>
                </c:pt>
                <c:pt idx="5">
                  <c:v>-4.2049467937912883</c:v>
                </c:pt>
                <c:pt idx="6">
                  <c:v>-4.1303181088189485</c:v>
                </c:pt>
                <c:pt idx="7">
                  <c:v>-4.1053485238460148</c:v>
                </c:pt>
                <c:pt idx="8">
                  <c:v>-4.1338764157900094</c:v>
                </c:pt>
                <c:pt idx="9">
                  <c:v>-4.1050328044492845</c:v>
                </c:pt>
                <c:pt idx="10">
                  <c:v>-4.0401671092913833</c:v>
                </c:pt>
                <c:pt idx="11">
                  <c:v>-4.140019230984965</c:v>
                </c:pt>
                <c:pt idx="12">
                  <c:v>-4.3680016869815486</c:v>
                </c:pt>
                <c:pt idx="13">
                  <c:v>-4.6958646190418465</c:v>
                </c:pt>
                <c:pt idx="14">
                  <c:v>-4.7997703620106424</c:v>
                </c:pt>
                <c:pt idx="15">
                  <c:v>-4.7793167907747733</c:v>
                </c:pt>
                <c:pt idx="16">
                  <c:v>-4.8297823463568976</c:v>
                </c:pt>
                <c:pt idx="17">
                  <c:v>-4.7831436562010294</c:v>
                </c:pt>
                <c:pt idx="18">
                  <c:v>-4.6158246629266646</c:v>
                </c:pt>
                <c:pt idx="19">
                  <c:v>-4.7980940488944555</c:v>
                </c:pt>
                <c:pt idx="20">
                  <c:v>-4.9436100662158955</c:v>
                </c:pt>
                <c:pt idx="21">
                  <c:v>-5.0495032645850761</c:v>
                </c:pt>
                <c:pt idx="22">
                  <c:v>-4.8926154014600858</c:v>
                </c:pt>
                <c:pt idx="23">
                  <c:v>-4.707031583573059</c:v>
                </c:pt>
                <c:pt idx="24">
                  <c:v>-4.7184816342863165</c:v>
                </c:pt>
                <c:pt idx="25">
                  <c:v>-4.8020304399308555</c:v>
                </c:pt>
                <c:pt idx="26">
                  <c:v>-4.9528400623277715</c:v>
                </c:pt>
                <c:pt idx="27">
                  <c:v>-5.0101853503316347</c:v>
                </c:pt>
                <c:pt idx="28">
                  <c:v>-4.9250747292577355</c:v>
                </c:pt>
                <c:pt idx="29">
                  <c:v>-4.8218790124250415</c:v>
                </c:pt>
                <c:pt idx="30">
                  <c:v>-4.8129500275556607</c:v>
                </c:pt>
                <c:pt idx="31">
                  <c:v>-4.7173682322014585</c:v>
                </c:pt>
                <c:pt idx="32">
                  <c:v>-4.6045805633294306</c:v>
                </c:pt>
                <c:pt idx="33">
                  <c:v>-4.5940047251269265</c:v>
                </c:pt>
                <c:pt idx="34">
                  <c:v>-4.5655125473141656</c:v>
                </c:pt>
                <c:pt idx="35">
                  <c:v>-4.5697037207096534</c:v>
                </c:pt>
                <c:pt idx="36">
                  <c:v>-4.4921619250709854</c:v>
                </c:pt>
                <c:pt idx="37">
                  <c:v>-4.4506438800666679</c:v>
                </c:pt>
                <c:pt idx="38">
                  <c:v>-4.4059312305450256</c:v>
                </c:pt>
                <c:pt idx="39">
                  <c:v>-4.4081629819748889</c:v>
                </c:pt>
                <c:pt idx="40">
                  <c:v>-4.3445477251891393</c:v>
                </c:pt>
                <c:pt idx="41">
                  <c:v>-4.3117005433744025</c:v>
                </c:pt>
                <c:pt idx="42">
                  <c:v>-4.2976924625330524</c:v>
                </c:pt>
                <c:pt idx="43">
                  <c:v>-4.2619476443767681</c:v>
                </c:pt>
                <c:pt idx="44">
                  <c:v>-4.2533708996154855</c:v>
                </c:pt>
                <c:pt idx="45">
                  <c:v>-4.23605052146854</c:v>
                </c:pt>
                <c:pt idx="46">
                  <c:v>-4.2104402542704715</c:v>
                </c:pt>
                <c:pt idx="47">
                  <c:v>-4.1756915790163642</c:v>
                </c:pt>
                <c:pt idx="48">
                  <c:v>-4.1720038754381106</c:v>
                </c:pt>
                <c:pt idx="49">
                  <c:v>-4.1468706891553095</c:v>
                </c:pt>
                <c:pt idx="50">
                  <c:v>-4.1219685990581763</c:v>
                </c:pt>
                <c:pt idx="51">
                  <c:v>-4.1218801586531795</c:v>
                </c:pt>
                <c:pt idx="52">
                  <c:v>-4.1159827424667483</c:v>
                </c:pt>
                <c:pt idx="53">
                  <c:v>-4.0929370740190345</c:v>
                </c:pt>
                <c:pt idx="54">
                  <c:v>-4.0677490691293068</c:v>
                </c:pt>
                <c:pt idx="55">
                  <c:v>-4.0701543234208826</c:v>
                </c:pt>
                <c:pt idx="56">
                  <c:v>-4.0496604858129519</c:v>
                </c:pt>
                <c:pt idx="57">
                  <c:v>-4.0033999952345161</c:v>
                </c:pt>
                <c:pt idx="58">
                  <c:v>-3.9709765383203792</c:v>
                </c:pt>
                <c:pt idx="59">
                  <c:v>-3.9367386471377772</c:v>
                </c:pt>
                <c:pt idx="60">
                  <c:v>-3.8992669241669367</c:v>
                </c:pt>
                <c:pt idx="61">
                  <c:v>-3.8929652162832413</c:v>
                </c:pt>
                <c:pt idx="62">
                  <c:v>-3.841556936691636</c:v>
                </c:pt>
                <c:pt idx="63">
                  <c:v>-3.8717774149889577</c:v>
                </c:pt>
                <c:pt idx="64">
                  <c:v>-3.8891563112842737</c:v>
                </c:pt>
                <c:pt idx="65">
                  <c:v>-3.8669088284888562</c:v>
                </c:pt>
                <c:pt idx="66">
                  <c:v>-3.8674815568584346</c:v>
                </c:pt>
                <c:pt idx="67">
                  <c:v>-3.8999319628188487</c:v>
                </c:pt>
                <c:pt idx="68">
                  <c:v>-3.930185647504103</c:v>
                </c:pt>
                <c:pt idx="69">
                  <c:v>-3.9266779516425481</c:v>
                </c:pt>
                <c:pt idx="70">
                  <c:v>-3.9008505243144067</c:v>
                </c:pt>
                <c:pt idx="71">
                  <c:v>-3.9131539447736197</c:v>
                </c:pt>
                <c:pt idx="72">
                  <c:v>-3.9715379532738377</c:v>
                </c:pt>
                <c:pt idx="73">
                  <c:v>-4.0055696881037131</c:v>
                </c:pt>
                <c:pt idx="74">
                  <c:v>-4.0617365589544248</c:v>
                </c:pt>
                <c:pt idx="75">
                  <c:v>-4.0936811429522724</c:v>
                </c:pt>
                <c:pt idx="76">
                  <c:v>-4.1035015019683545</c:v>
                </c:pt>
                <c:pt idx="77">
                  <c:v>-4.0886524785712428</c:v>
                </c:pt>
                <c:pt idx="78">
                  <c:v>-4.0855618080320495</c:v>
                </c:pt>
                <c:pt idx="79">
                  <c:v>-4.0950380516164655</c:v>
                </c:pt>
                <c:pt idx="80">
                  <c:v>-4.1263339127271887</c:v>
                </c:pt>
                <c:pt idx="81">
                  <c:v>-4.1245986721644403</c:v>
                </c:pt>
                <c:pt idx="82">
                  <c:v>-4.1478639074857755</c:v>
                </c:pt>
                <c:pt idx="83">
                  <c:v>-4.1984170696825345</c:v>
                </c:pt>
                <c:pt idx="84">
                  <c:v>-4.2135916795234865</c:v>
                </c:pt>
                <c:pt idx="85">
                  <c:v>-4.1967591637647423</c:v>
                </c:pt>
                <c:pt idx="86">
                  <c:v>-4.173401448267466</c:v>
                </c:pt>
                <c:pt idx="87">
                  <c:v>-4.148899803674893</c:v>
                </c:pt>
                <c:pt idx="88">
                  <c:v>-4.1207049793763098</c:v>
                </c:pt>
                <c:pt idx="89">
                  <c:v>-4.2596877569730474</c:v>
                </c:pt>
                <c:pt idx="90">
                  <c:v>-4.8468879527386965</c:v>
                </c:pt>
              </c:numCache>
            </c:numRef>
          </c:yVal>
        </c:ser>
        <c:axId val="70504448"/>
        <c:axId val="70506368"/>
      </c:scatterChart>
      <c:valAx>
        <c:axId val="70504448"/>
        <c:scaling>
          <c:orientation val="minMax"/>
        </c:scaling>
        <c:axPos val="b"/>
        <c:title>
          <c:tx>
            <c:rich>
              <a:bodyPr/>
              <a:lstStyle/>
              <a:p>
                <a:pPr>
                  <a:defRPr lang="en-US" sz="1800" b="1" i="0" u="none" strike="noStrike" baseline="0">
                    <a:solidFill>
                      <a:srgbClr val="000000"/>
                    </a:solidFill>
                    <a:latin typeface="Arial"/>
                    <a:ea typeface="Arial"/>
                    <a:cs typeface="Arial"/>
                  </a:defRPr>
                </a:pPr>
                <a:r>
                  <a:rPr lang="en-US"/>
                  <a:t>100*(Inverse Aaa Rate)</a:t>
                </a:r>
              </a:p>
            </c:rich>
          </c:tx>
          <c:layout>
            <c:manualLayout>
              <c:xMode val="edge"/>
              <c:yMode val="edge"/>
              <c:x val="0.40510543840177371"/>
              <c:y val="0.9119086460032626"/>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0506368"/>
        <c:crossesAt val="-5.25"/>
        <c:crossBetween val="midCat"/>
      </c:valAx>
      <c:valAx>
        <c:axId val="70506368"/>
        <c:scaling>
          <c:orientation val="minMax"/>
          <c:max val="-3.5"/>
          <c:min val="-5.25"/>
        </c:scaling>
        <c:axPos val="l"/>
        <c:majorGridlines>
          <c:spPr>
            <a:ln w="3175">
              <a:solidFill>
                <a:srgbClr val="000000"/>
              </a:solidFill>
              <a:prstDash val="solid"/>
            </a:ln>
          </c:spPr>
        </c:majorGridlines>
        <c:title>
          <c:tx>
            <c:rich>
              <a:bodyPr/>
              <a:lstStyle/>
              <a:p>
                <a:pPr>
                  <a:defRPr lang="en-US" sz="1800" b="1" i="0" u="none" strike="noStrike" baseline="0">
                    <a:solidFill>
                      <a:srgbClr val="000000"/>
                    </a:solidFill>
                    <a:latin typeface="Arial"/>
                    <a:ea typeface="Arial"/>
                    <a:cs typeface="Arial"/>
                  </a:defRPr>
                </a:pPr>
                <a:r>
                  <a:rPr lang="en-US" dirty="0" smtClean="0"/>
                  <a:t>log(Monetary Base</a:t>
                </a:r>
                <a:r>
                  <a:rPr lang="en-US" baseline="0" dirty="0" smtClean="0"/>
                  <a:t> Velocity</a:t>
                </a:r>
                <a:r>
                  <a:rPr lang="en-US" dirty="0" smtClean="0"/>
                  <a:t>)</a:t>
                </a:r>
                <a:endParaRPr lang="en-US" dirty="0"/>
              </a:p>
            </c:rich>
          </c:tx>
          <c:layout>
            <c:manualLayout>
              <c:xMode val="edge"/>
              <c:yMode val="edge"/>
              <c:x val="1.220866141732284E-2"/>
              <c:y val="0.26759372671008713"/>
            </c:manualLayout>
          </c:layout>
          <c:spPr>
            <a:noFill/>
            <a:ln w="25400">
              <a:noFill/>
            </a:ln>
          </c:spPr>
        </c:title>
        <c:numFmt formatCode="0.00" sourceLinked="0"/>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0504448"/>
        <c:crosses val="autoZero"/>
        <c:crossBetween val="midCat"/>
        <c:majorUnit val="0.25"/>
      </c:valAx>
      <c:spPr>
        <a:noFill/>
        <a:ln w="12700">
          <a:solidFill>
            <a:schemeClr val="tx1"/>
          </a:solidFill>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ctr">
              <a:defRPr lang="en-US" sz="2200" b="1" i="0" u="none" strike="noStrike" baseline="0">
                <a:solidFill>
                  <a:srgbClr val="000000"/>
                </a:solidFill>
                <a:latin typeface="Arial"/>
                <a:ea typeface="Arial"/>
                <a:cs typeface="Arial"/>
              </a:defRPr>
            </a:pPr>
            <a:r>
              <a:rPr lang="en-US" sz="2400" dirty="0" smtClean="0">
                <a:latin typeface="+mj-lt"/>
              </a:rPr>
              <a:t>Log Base Velocity and Inverse </a:t>
            </a:r>
            <a:r>
              <a:rPr lang="en-US" sz="2400" dirty="0" err="1" smtClean="0">
                <a:latin typeface="+mj-lt"/>
              </a:rPr>
              <a:t>Aaa</a:t>
            </a:r>
            <a:r>
              <a:rPr lang="en-US" sz="2400" dirty="0" smtClean="0">
                <a:latin typeface="+mj-lt"/>
              </a:rPr>
              <a:t> Bond Rate
Annual 1919-2009</a:t>
            </a:r>
            <a:endParaRPr lang="en-US" sz="2400" dirty="0">
              <a:latin typeface="+mj-lt"/>
            </a:endParaRPr>
          </a:p>
        </c:rich>
      </c:tx>
      <c:layout>
        <c:manualLayout>
          <c:xMode val="edge"/>
          <c:yMode val="edge"/>
          <c:x val="0.1926162510936133"/>
          <c:y val="2.0460510617991002E-3"/>
        </c:manualLayout>
      </c:layout>
      <c:spPr>
        <a:noFill/>
        <a:ln w="25400">
          <a:noFill/>
        </a:ln>
      </c:spPr>
    </c:title>
    <c:plotArea>
      <c:layout>
        <c:manualLayout>
          <c:layoutTarget val="inner"/>
          <c:xMode val="edge"/>
          <c:yMode val="edge"/>
          <c:x val="0.13327624671916041"/>
          <c:y val="0.18226608037631781"/>
          <c:w val="0.82517268153980761"/>
          <c:h val="0.66438967856290765"/>
        </c:manualLayout>
      </c:layout>
      <c:scatterChart>
        <c:scatterStyle val="lineMarker"/>
        <c:ser>
          <c:idx val="0"/>
          <c:order val="0"/>
          <c:spPr>
            <a:ln w="28575">
              <a:noFill/>
            </a:ln>
          </c:spPr>
          <c:marker>
            <c:symbol val="diamond"/>
            <c:size val="5"/>
            <c:spPr>
              <a:solidFill>
                <a:srgbClr val="002060"/>
              </a:solidFill>
              <a:ln>
                <a:solidFill>
                  <a:srgbClr val="002060"/>
                </a:solidFill>
                <a:prstDash val="solid"/>
              </a:ln>
            </c:spPr>
          </c:marker>
          <c:dPt>
            <c:idx val="12"/>
            <c:marker>
              <c:spPr>
                <a:solidFill>
                  <a:schemeClr val="bg1">
                    <a:lumMod val="65000"/>
                  </a:schemeClr>
                </a:solidFill>
                <a:ln>
                  <a:solidFill>
                    <a:schemeClr val="bg1">
                      <a:lumMod val="65000"/>
                    </a:schemeClr>
                  </a:solidFill>
                  <a:prstDash val="solid"/>
                </a:ln>
              </c:spPr>
            </c:marker>
          </c:dPt>
          <c:dPt>
            <c:idx val="13"/>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4"/>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5"/>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6"/>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7"/>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8"/>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19"/>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0"/>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1"/>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22"/>
            <c:marker>
              <c:spPr>
                <a:solidFill>
                  <a:schemeClr val="bg1">
                    <a:lumMod val="65000"/>
                  </a:schemeClr>
                </a:solidFill>
                <a:ln>
                  <a:solidFill>
                    <a:schemeClr val="bg1">
                      <a:lumMod val="65000"/>
                    </a:schemeClr>
                  </a:solidFill>
                  <a:prstDash val="solid"/>
                </a:ln>
              </c:spPr>
            </c:marker>
            <c:spPr>
              <a:ln w="25400">
                <a:solidFill>
                  <a:schemeClr val="bg1">
                    <a:lumMod val="65000"/>
                  </a:schemeClr>
                </a:solidFill>
                <a:prstDash val="solid"/>
              </a:ln>
            </c:spPr>
          </c:dPt>
          <c:dPt>
            <c:idx val="82"/>
            <c:spPr>
              <a:ln w="25400">
                <a:noFill/>
                <a:prstDash val="solid"/>
              </a:ln>
            </c:spPr>
          </c:dPt>
          <c:dPt>
            <c:idx val="83"/>
            <c:spPr>
              <a:ln w="25400">
                <a:noFill/>
                <a:prstDash val="solid"/>
              </a:ln>
            </c:spPr>
          </c:dPt>
          <c:dPt>
            <c:idx val="84"/>
            <c:spPr>
              <a:ln w="25400">
                <a:noFill/>
                <a:prstDash val="solid"/>
              </a:ln>
            </c:spPr>
          </c:dPt>
          <c:dPt>
            <c:idx val="85"/>
            <c:spPr>
              <a:ln w="25400">
                <a:noFill/>
                <a:prstDash val="solid"/>
              </a:ln>
            </c:spPr>
          </c:dPt>
          <c:dPt>
            <c:idx val="86"/>
            <c:spPr>
              <a:ln w="25400">
                <a:noFill/>
                <a:prstDash val="solid"/>
              </a:ln>
            </c:spPr>
          </c:dPt>
          <c:dPt>
            <c:idx val="87"/>
            <c:spPr>
              <a:ln w="25400">
                <a:noFill/>
                <a:prstDash val="solid"/>
              </a:ln>
            </c:spPr>
          </c:dPt>
          <c:dPt>
            <c:idx val="88"/>
            <c:marker>
              <c:spPr>
                <a:solidFill>
                  <a:srgbClr val="FF0000"/>
                </a:solidFill>
                <a:ln>
                  <a:solidFill>
                    <a:srgbClr val="FF0000"/>
                  </a:solidFill>
                  <a:prstDash val="solid"/>
                </a:ln>
              </c:spPr>
            </c:marker>
            <c:spPr>
              <a:ln w="25400">
                <a:noFill/>
                <a:prstDash val="solid"/>
              </a:ln>
            </c:spPr>
          </c:dPt>
          <c:dPt>
            <c:idx val="89"/>
            <c:marker>
              <c:spPr>
                <a:solidFill>
                  <a:srgbClr val="FF0000"/>
                </a:solidFill>
                <a:ln>
                  <a:solidFill>
                    <a:srgbClr val="FF0000"/>
                  </a:solidFill>
                  <a:prstDash val="solid"/>
                </a:ln>
              </c:spPr>
            </c:marker>
            <c:spPr>
              <a:ln w="25400">
                <a:solidFill>
                  <a:srgbClr val="FF0000"/>
                </a:solidFill>
                <a:prstDash val="solid"/>
              </a:ln>
            </c:spPr>
          </c:dPt>
          <c:dPt>
            <c:idx val="90"/>
            <c:marker>
              <c:symbol val="diamond"/>
              <c:size val="6"/>
              <c:spPr>
                <a:solidFill>
                  <a:srgbClr val="FF0000"/>
                </a:solidFill>
                <a:ln>
                  <a:solidFill>
                    <a:srgbClr val="FF0000"/>
                  </a:solidFill>
                  <a:prstDash val="solid"/>
                </a:ln>
              </c:spPr>
            </c:marker>
            <c:spPr>
              <a:ln w="25400">
                <a:solidFill>
                  <a:srgbClr val="FF0000"/>
                </a:solidFill>
                <a:prstDash val="sysDot"/>
                <a:headEnd type="none"/>
                <a:tailEnd type="none"/>
              </a:ln>
            </c:spPr>
          </c:dPt>
          <c:xVal>
            <c:numRef>
              <c:f>COMBASE!$P$2:$P$92</c:f>
              <c:numCache>
                <c:formatCode>General</c:formatCode>
                <c:ptCount val="91"/>
                <c:pt idx="0">
                  <c:v>18.223234624145782</c:v>
                </c:pt>
                <c:pt idx="1">
                  <c:v>16.337644656228733</c:v>
                </c:pt>
                <c:pt idx="2">
                  <c:v>16.752757224626556</c:v>
                </c:pt>
                <c:pt idx="3">
                  <c:v>19.591836734693878</c:v>
                </c:pt>
                <c:pt idx="4">
                  <c:v>19.54397394136808</c:v>
                </c:pt>
                <c:pt idx="5">
                  <c:v>19.983347210657623</c:v>
                </c:pt>
                <c:pt idx="6">
                  <c:v>20.505809979494192</c:v>
                </c:pt>
                <c:pt idx="7">
                  <c:v>21.137924960366391</c:v>
                </c:pt>
                <c:pt idx="8">
                  <c:v>21.881838074398249</c:v>
                </c:pt>
                <c:pt idx="9">
                  <c:v>21.994134897360574</c:v>
                </c:pt>
                <c:pt idx="10">
                  <c:v>21.164021164021165</c:v>
                </c:pt>
                <c:pt idx="11">
                  <c:v>21.994134897360571</c:v>
                </c:pt>
                <c:pt idx="12">
                  <c:v>21.845985800109229</c:v>
                </c:pt>
                <c:pt idx="13">
                  <c:v>19.973368841544602</c:v>
                </c:pt>
                <c:pt idx="14">
                  <c:v>22.275849266753156</c:v>
                </c:pt>
                <c:pt idx="15">
                  <c:v>24.979184013322229</c:v>
                </c:pt>
                <c:pt idx="16">
                  <c:v>27.758501040943663</c:v>
                </c:pt>
                <c:pt idx="17">
                  <c:v>30.903940252382089</c:v>
                </c:pt>
                <c:pt idx="18">
                  <c:v>30.643513789581089</c:v>
                </c:pt>
                <c:pt idx="19">
                  <c:v>31.323414252153487</c:v>
                </c:pt>
                <c:pt idx="20">
                  <c:v>33.268644302744654</c:v>
                </c:pt>
                <c:pt idx="21">
                  <c:v>35.200938691698454</c:v>
                </c:pt>
                <c:pt idx="22">
                  <c:v>36.133694670279993</c:v>
                </c:pt>
                <c:pt idx="23">
                  <c:v>35.38779121203185</c:v>
                </c:pt>
                <c:pt idx="24">
                  <c:v>36.630036630036628</c:v>
                </c:pt>
                <c:pt idx="25">
                  <c:v>36.708473539308656</c:v>
                </c:pt>
                <c:pt idx="26">
                  <c:v>38.119440914866544</c:v>
                </c:pt>
                <c:pt idx="27">
                  <c:v>39.577836411609191</c:v>
                </c:pt>
                <c:pt idx="28">
                  <c:v>38.301947015639634</c:v>
                </c:pt>
                <c:pt idx="29">
                  <c:v>35.502958579881657</c:v>
                </c:pt>
                <c:pt idx="30">
                  <c:v>37.593984962406005</c:v>
                </c:pt>
                <c:pt idx="31">
                  <c:v>38.131553860819913</c:v>
                </c:pt>
                <c:pt idx="32">
                  <c:v>34.965034965034967</c:v>
                </c:pt>
                <c:pt idx="33">
                  <c:v>33.831406822666814</c:v>
                </c:pt>
                <c:pt idx="34">
                  <c:v>31.258140140661506</c:v>
                </c:pt>
                <c:pt idx="35">
                  <c:v>34.472852628555295</c:v>
                </c:pt>
                <c:pt idx="36">
                  <c:v>32.760032760032963</c:v>
                </c:pt>
                <c:pt idx="37">
                  <c:v>29.72504334902138</c:v>
                </c:pt>
                <c:pt idx="38">
                  <c:v>25.740025740025729</c:v>
                </c:pt>
                <c:pt idx="39">
                  <c:v>26.402640264026186</c:v>
                </c:pt>
                <c:pt idx="40">
                  <c:v>22.82236591860023</c:v>
                </c:pt>
                <c:pt idx="41">
                  <c:v>22.675736961451229</c:v>
                </c:pt>
                <c:pt idx="42">
                  <c:v>22.988505747126268</c:v>
                </c:pt>
                <c:pt idx="43">
                  <c:v>23.121387283236992</c:v>
                </c:pt>
                <c:pt idx="44">
                  <c:v>23.478771277636472</c:v>
                </c:pt>
                <c:pt idx="45">
                  <c:v>22.697181766597335</c:v>
                </c:pt>
                <c:pt idx="46">
                  <c:v>22.255192878338079</c:v>
                </c:pt>
                <c:pt idx="47">
                  <c:v>19.493177387914226</c:v>
                </c:pt>
                <c:pt idx="48">
                  <c:v>18.15980629539953</c:v>
                </c:pt>
                <c:pt idx="49">
                  <c:v>16.194331983805665</c:v>
                </c:pt>
                <c:pt idx="50">
                  <c:v>14.226437462951987</c:v>
                </c:pt>
                <c:pt idx="51">
                  <c:v>12.437810945273633</c:v>
                </c:pt>
                <c:pt idx="52">
                  <c:v>13.537906137184116</c:v>
                </c:pt>
                <c:pt idx="53">
                  <c:v>13.863216266173756</c:v>
                </c:pt>
                <c:pt idx="54">
                  <c:v>13.439354910964274</c:v>
                </c:pt>
                <c:pt idx="55">
                  <c:v>11.674287382041053</c:v>
                </c:pt>
                <c:pt idx="56">
                  <c:v>11.330374846567842</c:v>
                </c:pt>
                <c:pt idx="57">
                  <c:v>11.856535915423503</c:v>
                </c:pt>
                <c:pt idx="58">
                  <c:v>12.462353307716272</c:v>
                </c:pt>
                <c:pt idx="59">
                  <c:v>11.461318051575931</c:v>
                </c:pt>
                <c:pt idx="60">
                  <c:v>10.38511466897447</c:v>
                </c:pt>
                <c:pt idx="61">
                  <c:v>8.3763786123132729</c:v>
                </c:pt>
                <c:pt idx="62">
                  <c:v>7.0567480152896671</c:v>
                </c:pt>
                <c:pt idx="63">
                  <c:v>7.2529465095194645</c:v>
                </c:pt>
                <c:pt idx="64">
                  <c:v>8.3044982698961967</c:v>
                </c:pt>
                <c:pt idx="65">
                  <c:v>7.868336502524425</c:v>
                </c:pt>
                <c:pt idx="66">
                  <c:v>8.7924970691677089</c:v>
                </c:pt>
                <c:pt idx="67">
                  <c:v>11.085450346420391</c:v>
                </c:pt>
                <c:pt idx="68">
                  <c:v>10.665718602790863</c:v>
                </c:pt>
                <c:pt idx="69">
                  <c:v>10.298661174047368</c:v>
                </c:pt>
                <c:pt idx="70">
                  <c:v>10.802052389954104</c:v>
                </c:pt>
                <c:pt idx="71">
                  <c:v>10.727695333452518</c:v>
                </c:pt>
                <c:pt idx="72">
                  <c:v>11.403592131521474</c:v>
                </c:pt>
                <c:pt idx="73">
                  <c:v>12.285012285012289</c:v>
                </c:pt>
                <c:pt idx="74">
                  <c:v>13.852014313748244</c:v>
                </c:pt>
                <c:pt idx="75">
                  <c:v>12.558869701726843</c:v>
                </c:pt>
                <c:pt idx="76">
                  <c:v>13.175230566534974</c:v>
                </c:pt>
                <c:pt idx="77">
                  <c:v>13.568521031207599</c:v>
                </c:pt>
                <c:pt idx="78">
                  <c:v>13.770943309616705</c:v>
                </c:pt>
                <c:pt idx="79">
                  <c:v>15.310028068384794</c:v>
                </c:pt>
                <c:pt idx="80">
                  <c:v>14.201183431952661</c:v>
                </c:pt>
                <c:pt idx="81">
                  <c:v>13.119055428009183</c:v>
                </c:pt>
                <c:pt idx="82">
                  <c:v>14.119308153900448</c:v>
                </c:pt>
                <c:pt idx="83">
                  <c:v>15.404364569961492</c:v>
                </c:pt>
                <c:pt idx="84">
                  <c:v>17.647058823529431</c:v>
                </c:pt>
                <c:pt idx="85">
                  <c:v>17.767249037607158</c:v>
                </c:pt>
                <c:pt idx="86">
                  <c:v>19.102196752626551</c:v>
                </c:pt>
                <c:pt idx="87">
                  <c:v>17.897091722595135</c:v>
                </c:pt>
                <c:pt idx="88">
                  <c:v>17.999100044997729</c:v>
                </c:pt>
                <c:pt idx="89">
                  <c:v>17.756732761171765</c:v>
                </c:pt>
                <c:pt idx="90">
                  <c:v>18.832391713747647</c:v>
                </c:pt>
              </c:numCache>
            </c:numRef>
          </c:xVal>
          <c:yVal>
            <c:numRef>
              <c:f>COMBASE!$Q$2:$Q$92</c:f>
              <c:numCache>
                <c:formatCode>General</c:formatCode>
                <c:ptCount val="91"/>
                <c:pt idx="0">
                  <c:v>-4.1852726420647404</c:v>
                </c:pt>
                <c:pt idx="1">
                  <c:v>-4.1887823462159446</c:v>
                </c:pt>
                <c:pt idx="2">
                  <c:v>-4.3612930065278324</c:v>
                </c:pt>
                <c:pt idx="3">
                  <c:v>-4.246571226123371</c:v>
                </c:pt>
                <c:pt idx="4">
                  <c:v>-4.1902235328533424</c:v>
                </c:pt>
                <c:pt idx="5">
                  <c:v>-4.2049467937912883</c:v>
                </c:pt>
                <c:pt idx="6">
                  <c:v>-4.1303181088189485</c:v>
                </c:pt>
                <c:pt idx="7">
                  <c:v>-4.1053485238460148</c:v>
                </c:pt>
                <c:pt idx="8">
                  <c:v>-4.1338764157900094</c:v>
                </c:pt>
                <c:pt idx="9">
                  <c:v>-4.1050328044492845</c:v>
                </c:pt>
                <c:pt idx="10">
                  <c:v>-4.0401671092913833</c:v>
                </c:pt>
                <c:pt idx="11">
                  <c:v>-4.140019230984965</c:v>
                </c:pt>
                <c:pt idx="12">
                  <c:v>-4.3680016869815486</c:v>
                </c:pt>
                <c:pt idx="13">
                  <c:v>-4.6958646190418465</c:v>
                </c:pt>
                <c:pt idx="14">
                  <c:v>-4.7997703620106424</c:v>
                </c:pt>
                <c:pt idx="15">
                  <c:v>-4.7793167907747733</c:v>
                </c:pt>
                <c:pt idx="16">
                  <c:v>-4.8297823463568976</c:v>
                </c:pt>
                <c:pt idx="17">
                  <c:v>-4.7831436562010294</c:v>
                </c:pt>
                <c:pt idx="18">
                  <c:v>-4.6158246629266646</c:v>
                </c:pt>
                <c:pt idx="19">
                  <c:v>-4.7980940488944555</c:v>
                </c:pt>
                <c:pt idx="20">
                  <c:v>-4.9436100662158955</c:v>
                </c:pt>
                <c:pt idx="21">
                  <c:v>-5.0495032645850761</c:v>
                </c:pt>
                <c:pt idx="22">
                  <c:v>-4.8926154014600858</c:v>
                </c:pt>
                <c:pt idx="23">
                  <c:v>-4.707031583573059</c:v>
                </c:pt>
                <c:pt idx="24">
                  <c:v>-4.7184816342863165</c:v>
                </c:pt>
                <c:pt idx="25">
                  <c:v>-4.8020304399308555</c:v>
                </c:pt>
                <c:pt idx="26">
                  <c:v>-4.9528400623277715</c:v>
                </c:pt>
                <c:pt idx="27">
                  <c:v>-5.0101853503316347</c:v>
                </c:pt>
                <c:pt idx="28">
                  <c:v>-4.9250747292577355</c:v>
                </c:pt>
                <c:pt idx="29">
                  <c:v>-4.8218790124250415</c:v>
                </c:pt>
                <c:pt idx="30">
                  <c:v>-4.8129500275556607</c:v>
                </c:pt>
                <c:pt idx="31">
                  <c:v>-4.7173682322014585</c:v>
                </c:pt>
                <c:pt idx="32">
                  <c:v>-4.6045805633294306</c:v>
                </c:pt>
                <c:pt idx="33">
                  <c:v>-4.5940047251269265</c:v>
                </c:pt>
                <c:pt idx="34">
                  <c:v>-4.5655125473141656</c:v>
                </c:pt>
                <c:pt idx="35">
                  <c:v>-4.5697037207096534</c:v>
                </c:pt>
                <c:pt idx="36">
                  <c:v>-4.4921619250709854</c:v>
                </c:pt>
                <c:pt idx="37">
                  <c:v>-4.4506438800666679</c:v>
                </c:pt>
                <c:pt idx="38">
                  <c:v>-4.4059312305450256</c:v>
                </c:pt>
                <c:pt idx="39">
                  <c:v>-4.4081629819748889</c:v>
                </c:pt>
                <c:pt idx="40">
                  <c:v>-4.3445477251891393</c:v>
                </c:pt>
                <c:pt idx="41">
                  <c:v>-4.3117005433744025</c:v>
                </c:pt>
                <c:pt idx="42">
                  <c:v>-4.2976924625330524</c:v>
                </c:pt>
                <c:pt idx="43">
                  <c:v>-4.2619476443767681</c:v>
                </c:pt>
                <c:pt idx="44">
                  <c:v>-4.2533708996154855</c:v>
                </c:pt>
                <c:pt idx="45">
                  <c:v>-4.23605052146854</c:v>
                </c:pt>
                <c:pt idx="46">
                  <c:v>-4.2104402542704715</c:v>
                </c:pt>
                <c:pt idx="47">
                  <c:v>-4.1756915790163642</c:v>
                </c:pt>
                <c:pt idx="48">
                  <c:v>-4.1720038754381106</c:v>
                </c:pt>
                <c:pt idx="49">
                  <c:v>-4.1468706891553095</c:v>
                </c:pt>
                <c:pt idx="50">
                  <c:v>-4.1219685990581763</c:v>
                </c:pt>
                <c:pt idx="51">
                  <c:v>-4.1218801586531795</c:v>
                </c:pt>
                <c:pt idx="52">
                  <c:v>-4.1159827424667483</c:v>
                </c:pt>
                <c:pt idx="53">
                  <c:v>-4.0929370740190345</c:v>
                </c:pt>
                <c:pt idx="54">
                  <c:v>-4.0677490691293068</c:v>
                </c:pt>
                <c:pt idx="55">
                  <c:v>-4.0701543234208826</c:v>
                </c:pt>
                <c:pt idx="56">
                  <c:v>-4.0496604858129519</c:v>
                </c:pt>
                <c:pt idx="57">
                  <c:v>-4.0033999952345161</c:v>
                </c:pt>
                <c:pt idx="58">
                  <c:v>-3.9709765383203792</c:v>
                </c:pt>
                <c:pt idx="59">
                  <c:v>-3.9367386471377772</c:v>
                </c:pt>
                <c:pt idx="60">
                  <c:v>-3.8992669241669367</c:v>
                </c:pt>
                <c:pt idx="61">
                  <c:v>-3.8929652162832413</c:v>
                </c:pt>
                <c:pt idx="62">
                  <c:v>-3.841556936691636</c:v>
                </c:pt>
                <c:pt idx="63">
                  <c:v>-3.8717774149889577</c:v>
                </c:pt>
                <c:pt idx="64">
                  <c:v>-3.8891563112842737</c:v>
                </c:pt>
                <c:pt idx="65">
                  <c:v>-3.8669088284888562</c:v>
                </c:pt>
                <c:pt idx="66">
                  <c:v>-3.8674815568584346</c:v>
                </c:pt>
                <c:pt idx="67">
                  <c:v>-3.8999319628188487</c:v>
                </c:pt>
                <c:pt idx="68">
                  <c:v>-3.930185647504103</c:v>
                </c:pt>
                <c:pt idx="69">
                  <c:v>-3.9266779516425481</c:v>
                </c:pt>
                <c:pt idx="70">
                  <c:v>-3.9008505243144067</c:v>
                </c:pt>
                <c:pt idx="71">
                  <c:v>-3.9131539447736197</c:v>
                </c:pt>
                <c:pt idx="72">
                  <c:v>-3.9715379532738377</c:v>
                </c:pt>
                <c:pt idx="73">
                  <c:v>-4.0055696881037131</c:v>
                </c:pt>
                <c:pt idx="74">
                  <c:v>-4.0617365589544248</c:v>
                </c:pt>
                <c:pt idx="75">
                  <c:v>-4.0936811429522724</c:v>
                </c:pt>
                <c:pt idx="76">
                  <c:v>-4.1035015019683545</c:v>
                </c:pt>
                <c:pt idx="77">
                  <c:v>-4.0886524785712428</c:v>
                </c:pt>
                <c:pt idx="78">
                  <c:v>-4.0855618080320495</c:v>
                </c:pt>
                <c:pt idx="79">
                  <c:v>-4.0950380516164655</c:v>
                </c:pt>
                <c:pt idx="80">
                  <c:v>-4.1263339127271887</c:v>
                </c:pt>
                <c:pt idx="81">
                  <c:v>-4.1245986721644403</c:v>
                </c:pt>
                <c:pt idx="82">
                  <c:v>-4.1478639074857755</c:v>
                </c:pt>
                <c:pt idx="83">
                  <c:v>-4.1984170696825345</c:v>
                </c:pt>
                <c:pt idx="84">
                  <c:v>-4.2135916795234865</c:v>
                </c:pt>
                <c:pt idx="85">
                  <c:v>-4.1967591637647423</c:v>
                </c:pt>
                <c:pt idx="86">
                  <c:v>-4.173401448267466</c:v>
                </c:pt>
                <c:pt idx="87">
                  <c:v>-4.148899803674893</c:v>
                </c:pt>
                <c:pt idx="88">
                  <c:v>-4.1207049793763098</c:v>
                </c:pt>
                <c:pt idx="89">
                  <c:v>-4.2596877569730474</c:v>
                </c:pt>
                <c:pt idx="90">
                  <c:v>-4.8468879527386965</c:v>
                </c:pt>
              </c:numCache>
            </c:numRef>
          </c:yVal>
        </c:ser>
        <c:axId val="70930432"/>
        <c:axId val="70932352"/>
      </c:scatterChart>
      <c:valAx>
        <c:axId val="70930432"/>
        <c:scaling>
          <c:orientation val="minMax"/>
        </c:scaling>
        <c:axPos val="b"/>
        <c:title>
          <c:tx>
            <c:rich>
              <a:bodyPr/>
              <a:lstStyle/>
              <a:p>
                <a:pPr>
                  <a:defRPr lang="en-US" sz="1800" b="1" i="0" u="none" strike="noStrike" baseline="0">
                    <a:solidFill>
                      <a:srgbClr val="000000"/>
                    </a:solidFill>
                    <a:latin typeface="Arial"/>
                    <a:ea typeface="Arial"/>
                    <a:cs typeface="Arial"/>
                  </a:defRPr>
                </a:pPr>
                <a:r>
                  <a:rPr lang="en-US"/>
                  <a:t>100*(Inverse Aaa Rate)</a:t>
                </a:r>
              </a:p>
            </c:rich>
          </c:tx>
          <c:layout>
            <c:manualLayout>
              <c:xMode val="edge"/>
              <c:yMode val="edge"/>
              <c:x val="0.4051054384017736"/>
              <c:y val="0.9119086460032626"/>
            </c:manualLayout>
          </c:layout>
          <c:spPr>
            <a:noFill/>
            <a:ln w="25400">
              <a:noFill/>
            </a:ln>
          </c:spPr>
        </c:title>
        <c:numFmt formatCode="General" sourceLinked="1"/>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0932352"/>
        <c:crossesAt val="-5.25"/>
        <c:crossBetween val="midCat"/>
      </c:valAx>
      <c:valAx>
        <c:axId val="70932352"/>
        <c:scaling>
          <c:orientation val="minMax"/>
          <c:max val="-3.5"/>
          <c:min val="-5.25"/>
        </c:scaling>
        <c:axPos val="l"/>
        <c:majorGridlines>
          <c:spPr>
            <a:ln w="3175">
              <a:solidFill>
                <a:srgbClr val="000000"/>
              </a:solidFill>
              <a:prstDash val="solid"/>
            </a:ln>
          </c:spPr>
        </c:majorGridlines>
        <c:title>
          <c:tx>
            <c:rich>
              <a:bodyPr/>
              <a:lstStyle/>
              <a:p>
                <a:pPr>
                  <a:defRPr lang="en-US" sz="1800" b="1" i="0" u="none" strike="noStrike" baseline="0">
                    <a:solidFill>
                      <a:srgbClr val="000000"/>
                    </a:solidFill>
                    <a:latin typeface="Arial"/>
                    <a:ea typeface="Arial"/>
                    <a:cs typeface="Arial"/>
                  </a:defRPr>
                </a:pPr>
                <a:r>
                  <a:rPr lang="en-US" dirty="0" smtClean="0"/>
                  <a:t>log(Monetary</a:t>
                </a:r>
                <a:r>
                  <a:rPr lang="en-US" baseline="0" dirty="0" smtClean="0"/>
                  <a:t> Base Velocity</a:t>
                </a:r>
                <a:r>
                  <a:rPr lang="en-US" dirty="0" smtClean="0"/>
                  <a:t>)</a:t>
                </a:r>
                <a:endParaRPr lang="en-US" dirty="0"/>
              </a:p>
            </c:rich>
          </c:tx>
          <c:layout>
            <c:manualLayout>
              <c:xMode val="edge"/>
              <c:yMode val="edge"/>
              <c:x val="1.220866141732284E-2"/>
              <c:y val="0.26553611354136275"/>
            </c:manualLayout>
          </c:layout>
          <c:spPr>
            <a:noFill/>
            <a:ln w="25400">
              <a:noFill/>
            </a:ln>
          </c:spPr>
        </c:title>
        <c:numFmt formatCode="0.00" sourceLinked="0"/>
        <c:tickLblPos val="nextTo"/>
        <c:spPr>
          <a:ln w="3175">
            <a:solidFill>
              <a:srgbClr val="000000"/>
            </a:solidFill>
            <a:prstDash val="solid"/>
          </a:ln>
        </c:spPr>
        <c:txPr>
          <a:bodyPr rot="0" vert="horz"/>
          <a:lstStyle/>
          <a:p>
            <a:pPr>
              <a:defRPr lang="en-US" sz="1400" b="0" i="0" u="none" strike="noStrike" baseline="0">
                <a:solidFill>
                  <a:srgbClr val="000000"/>
                </a:solidFill>
                <a:latin typeface="Arial"/>
                <a:ea typeface="Arial"/>
                <a:cs typeface="Arial"/>
              </a:defRPr>
            </a:pPr>
            <a:endParaRPr lang="en-US"/>
          </a:p>
        </c:txPr>
        <c:crossAx val="70930432"/>
        <c:crosses val="autoZero"/>
        <c:crossBetween val="midCat"/>
        <c:majorUnit val="0.25"/>
      </c:valAx>
      <c:spPr>
        <a:noFill/>
        <a:ln w="12700">
          <a:solidFill>
            <a:schemeClr val="tx1"/>
          </a:solidFill>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sz="2000" dirty="0"/>
              <a:t>Default </a:t>
            </a:r>
            <a:r>
              <a:rPr lang="en-US" sz="2000" dirty="0" smtClean="0"/>
              <a:t>Rate</a:t>
            </a:r>
            <a:endParaRPr lang="en-US" sz="2000" dirty="0"/>
          </a:p>
        </c:rich>
      </c:tx>
      <c:layout>
        <c:manualLayout>
          <c:xMode val="edge"/>
          <c:yMode val="edge"/>
          <c:x val="1.0018226888305608E-2"/>
          <c:y val="2.7429139065456168E-3"/>
        </c:manualLayout>
      </c:layout>
    </c:title>
    <c:plotArea>
      <c:layout>
        <c:manualLayout>
          <c:layoutTarget val="inner"/>
          <c:xMode val="edge"/>
          <c:yMode val="edge"/>
          <c:x val="0.10068606007582392"/>
          <c:y val="0.14930924416057068"/>
          <c:w val="0.87775688644980776"/>
          <c:h val="0.7516138689773515"/>
        </c:manualLayout>
      </c:layout>
      <c:lineChart>
        <c:grouping val="standard"/>
        <c:ser>
          <c:idx val="0"/>
          <c:order val="0"/>
          <c:marker>
            <c:symbol val="none"/>
          </c:marker>
          <c:cat>
            <c:numRef>
              <c:f>Sheet3!$H$2:$H$91</c:f>
              <c:numCache>
                <c:formatCode>General</c:formatCode>
                <c:ptCount val="90"/>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numCache>
            </c:numRef>
          </c:cat>
          <c:val>
            <c:numRef>
              <c:f>Sheet3!$I$2:$I$91</c:f>
              <c:numCache>
                <c:formatCode>General</c:formatCode>
                <c:ptCount val="90"/>
                <c:pt idx="0">
                  <c:v>2.8867713004484312E-2</c:v>
                </c:pt>
                <c:pt idx="1">
                  <c:v>1.1976292424542918E-2</c:v>
                </c:pt>
                <c:pt idx="2">
                  <c:v>1.0085232859318026E-2</c:v>
                </c:pt>
                <c:pt idx="3">
                  <c:v>1.1378049690367951E-2</c:v>
                </c:pt>
                <c:pt idx="4">
                  <c:v>1.0094802022033399E-2</c:v>
                </c:pt>
                <c:pt idx="5">
                  <c:v>1.4763200023356416E-2</c:v>
                </c:pt>
                <c:pt idx="6">
                  <c:v>1.3504647853486353E-2</c:v>
                </c:pt>
                <c:pt idx="7">
                  <c:v>5.6200169407209215E-3</c:v>
                </c:pt>
                <c:pt idx="8">
                  <c:v>1.1897580266774035E-2</c:v>
                </c:pt>
                <c:pt idx="9">
                  <c:v>2.21795808020385E-3</c:v>
                </c:pt>
                <c:pt idx="10">
                  <c:v>3.6451135520652947E-3</c:v>
                </c:pt>
                <c:pt idx="11">
                  <c:v>8.5392333033842728E-3</c:v>
                </c:pt>
                <c:pt idx="12">
                  <c:v>3.3500204877875001E-2</c:v>
                </c:pt>
                <c:pt idx="13">
                  <c:v>4.8589234720451173E-2</c:v>
                </c:pt>
                <c:pt idx="14">
                  <c:v>7.1837690796433984E-2</c:v>
                </c:pt>
                <c:pt idx="15">
                  <c:v>2.9078644142724402E-2</c:v>
                </c:pt>
                <c:pt idx="16">
                  <c:v>4.4474490032306739E-2</c:v>
                </c:pt>
                <c:pt idx="17">
                  <c:v>1.2780812390078385E-2</c:v>
                </c:pt>
                <c:pt idx="18">
                  <c:v>1.1171460313541541E-2</c:v>
                </c:pt>
                <c:pt idx="19">
                  <c:v>2.8298055820447421E-2</c:v>
                </c:pt>
                <c:pt idx="20">
                  <c:v>3.1709519207647668E-2</c:v>
                </c:pt>
                <c:pt idx="21">
                  <c:v>1.9587297595596357E-2</c:v>
                </c:pt>
                <c:pt idx="22">
                  <c:v>5.0027871332811924E-3</c:v>
                </c:pt>
                <c:pt idx="23">
                  <c:v>6.9714664069360248E-3</c:v>
                </c:pt>
                <c:pt idx="24">
                  <c:v>3.9780408270061011E-3</c:v>
                </c:pt>
                <c:pt idx="25">
                  <c:v>1.7194780048004241E-3</c:v>
                </c:pt>
                <c:pt idx="26">
                  <c:v>8.8567555354723858E-4</c:v>
                </c:pt>
                <c:pt idx="27">
                  <c:v>7.9033007903302118E-5</c:v>
                </c:pt>
                <c:pt idx="28">
                  <c:v>8.2245430809399522E-4</c:v>
                </c:pt>
                <c:pt idx="29">
                  <c:v>1.2585291887793784E-3</c:v>
                </c:pt>
                <c:pt idx="30">
                  <c:v>8.363279973864847E-4</c:v>
                </c:pt>
                <c:pt idx="31">
                  <c:v>2.4016811768237792E-5</c:v>
                </c:pt>
                <c:pt idx="32">
                  <c:v>4.583213978802701E-5</c:v>
                </c:pt>
                <c:pt idx="33">
                  <c:v>2.8675703858185917E-5</c:v>
                </c:pt>
                <c:pt idx="34">
                  <c:v>4.8723897911833917E-5</c:v>
                </c:pt>
                <c:pt idx="35">
                  <c:v>4.0755040755040834E-5</c:v>
                </c:pt>
                <c:pt idx="36">
                  <c:v>6.0358565737051828E-4</c:v>
                </c:pt>
                <c:pt idx="37">
                  <c:v>6.0105184072126839E-5</c:v>
                </c:pt>
                <c:pt idx="38">
                  <c:v>1.8000699056274101E-4</c:v>
                </c:pt>
                <c:pt idx="39">
                  <c:v>4.5368321214038005E-4</c:v>
                </c:pt>
                <c:pt idx="40">
                  <c:v>1.9007544979686731E-4</c:v>
                </c:pt>
                <c:pt idx="41">
                  <c:v>1.0137480905429799E-4</c:v>
                </c:pt>
                <c:pt idx="42">
                  <c:v>1.3674307671922641E-3</c:v>
                </c:pt>
                <c:pt idx="43">
                  <c:v>6.2743129627306769E-7</c:v>
                </c:pt>
                <c:pt idx="44">
                  <c:v>2.8649874656798614E-5</c:v>
                </c:pt>
                <c:pt idx="45">
                  <c:v>0</c:v>
                </c:pt>
                <c:pt idx="46">
                  <c:v>7.7553249590387902E-5</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numCache>
            </c:numRef>
          </c:val>
        </c:ser>
        <c:marker val="1"/>
        <c:axId val="71028096"/>
        <c:axId val="71038080"/>
      </c:lineChart>
      <c:catAx>
        <c:axId val="71028096"/>
        <c:scaling>
          <c:orientation val="minMax"/>
        </c:scaling>
        <c:axPos val="b"/>
        <c:numFmt formatCode="General" sourceLinked="0"/>
        <c:tickLblPos val="nextTo"/>
        <c:txPr>
          <a:bodyPr/>
          <a:lstStyle/>
          <a:p>
            <a:pPr>
              <a:defRPr lang="en-US"/>
            </a:pPr>
            <a:endParaRPr lang="en-US"/>
          </a:p>
        </c:txPr>
        <c:crossAx val="71038080"/>
        <c:crosses val="autoZero"/>
        <c:auto val="1"/>
        <c:lblAlgn val="ctr"/>
        <c:lblOffset val="100"/>
        <c:tickLblSkip val="5"/>
      </c:catAx>
      <c:valAx>
        <c:axId val="71038080"/>
        <c:scaling>
          <c:orientation val="minMax"/>
        </c:scaling>
        <c:axPos val="l"/>
        <c:majorGridlines>
          <c:spPr>
            <a:ln>
              <a:solidFill>
                <a:prstClr val="white">
                  <a:lumMod val="50000"/>
                  <a:alpha val="30000"/>
                </a:prstClr>
              </a:solidFill>
            </a:ln>
          </c:spPr>
        </c:majorGridlines>
        <c:numFmt formatCode="0%" sourceLinked="0"/>
        <c:tickLblPos val="nextTo"/>
        <c:txPr>
          <a:bodyPr/>
          <a:lstStyle/>
          <a:p>
            <a:pPr>
              <a:defRPr lang="en-US"/>
            </a:pPr>
            <a:endParaRPr lang="en-US"/>
          </a:p>
        </c:txPr>
        <c:crossAx val="71028096"/>
        <c:crosses val="autoZero"/>
        <c:crossBetween val="between"/>
      </c:valAx>
    </c:plotArea>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drawing1.xml><?xml version="1.0" encoding="utf-8"?>
<c:userShapes xmlns:c="http://schemas.openxmlformats.org/drawingml/2006/chart">
  <cdr:relSizeAnchor xmlns:cdr="http://schemas.openxmlformats.org/drawingml/2006/chartDrawing">
    <cdr:from>
      <cdr:x>0.38333</cdr:x>
      <cdr:y>0.875</cdr:y>
    </cdr:from>
    <cdr:to>
      <cdr:x>0.50208</cdr:x>
      <cdr:y>0.96181</cdr:y>
    </cdr:to>
    <cdr:sp macro="" textlink="">
      <cdr:nvSpPr>
        <cdr:cNvPr id="3" name="TextBox 1"/>
        <cdr:cNvSpPr txBox="1"/>
      </cdr:nvSpPr>
      <cdr:spPr>
        <a:xfrm xmlns:a="http://schemas.openxmlformats.org/drawingml/2006/main">
          <a:off x="1752600" y="2400300"/>
          <a:ext cx="542925" cy="238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t>2007</a:t>
          </a:r>
        </a:p>
      </cdr:txBody>
    </cdr:sp>
  </cdr:relSizeAnchor>
  <cdr:relSizeAnchor xmlns:cdr="http://schemas.openxmlformats.org/drawingml/2006/chartDrawing">
    <cdr:from>
      <cdr:x>0.60625</cdr:x>
      <cdr:y>0.87847</cdr:y>
    </cdr:from>
    <cdr:to>
      <cdr:x>0.725</cdr:x>
      <cdr:y>0.96528</cdr:y>
    </cdr:to>
    <cdr:sp macro="" textlink="">
      <cdr:nvSpPr>
        <cdr:cNvPr id="4" name="TextBox 1"/>
        <cdr:cNvSpPr txBox="1"/>
      </cdr:nvSpPr>
      <cdr:spPr>
        <a:xfrm xmlns:a="http://schemas.openxmlformats.org/drawingml/2006/main">
          <a:off x="2771775" y="2409825"/>
          <a:ext cx="542925" cy="238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a:t>2008</a:t>
          </a:r>
        </a:p>
      </cdr:txBody>
    </cdr:sp>
  </cdr:relSizeAnchor>
  <cdr:relSizeAnchor xmlns:cdr="http://schemas.openxmlformats.org/drawingml/2006/chartDrawing">
    <cdr:from>
      <cdr:x>0.82708</cdr:x>
      <cdr:y>0.87847</cdr:y>
    </cdr:from>
    <cdr:to>
      <cdr:x>0.96042</cdr:x>
      <cdr:y>0.96875</cdr:y>
    </cdr:to>
    <cdr:sp macro="" textlink="">
      <cdr:nvSpPr>
        <cdr:cNvPr id="5" name="TextBox 1"/>
        <cdr:cNvSpPr txBox="1"/>
      </cdr:nvSpPr>
      <cdr:spPr>
        <a:xfrm xmlns:a="http://schemas.openxmlformats.org/drawingml/2006/main">
          <a:off x="3781425" y="2409826"/>
          <a:ext cx="609600" cy="2476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a:t>2009</a:t>
          </a:r>
        </a:p>
      </cdr:txBody>
    </cdr:sp>
  </cdr:relSizeAnchor>
  <cdr:relSizeAnchor xmlns:cdr="http://schemas.openxmlformats.org/drawingml/2006/chartDrawing">
    <cdr:from>
      <cdr:x>0</cdr:x>
      <cdr:y>0</cdr:y>
    </cdr:from>
    <cdr:to>
      <cdr:x>0.61752</cdr:x>
      <cdr:y>0.10803</cdr:y>
    </cdr:to>
    <cdr:sp macro="" textlink="">
      <cdr:nvSpPr>
        <cdr:cNvPr id="6" name="TextBox 5"/>
        <cdr:cNvSpPr txBox="1"/>
      </cdr:nvSpPr>
      <cdr:spPr>
        <a:xfrm xmlns:a="http://schemas.openxmlformats.org/drawingml/2006/main">
          <a:off x="0" y="0"/>
          <a:ext cx="4940778" cy="2304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Adjusted</a:t>
          </a:r>
          <a:r>
            <a:rPr lang="en-US" sz="1400" b="1" baseline="0" dirty="0"/>
            <a:t> Monetary </a:t>
          </a:r>
          <a:r>
            <a:rPr lang="en-US" sz="1400" b="1" baseline="0" dirty="0" smtClean="0"/>
            <a:t>Base</a:t>
          </a:r>
          <a:endParaRPr lang="en-US" sz="1400" b="1" baseline="0" dirty="0"/>
        </a:p>
      </cdr:txBody>
    </cdr:sp>
  </cdr:relSizeAnchor>
  <cdr:relSizeAnchor xmlns:cdr="http://schemas.openxmlformats.org/drawingml/2006/chartDrawing">
    <cdr:from>
      <cdr:x>2.49969E-7</cdr:x>
      <cdr:y>0.125</cdr:y>
    </cdr:from>
    <cdr:to>
      <cdr:x>0.05882</cdr:x>
      <cdr:y>0.97142</cdr:y>
    </cdr:to>
    <cdr:sp macro="" textlink="">
      <cdr:nvSpPr>
        <cdr:cNvPr id="7" name="TextBox 6"/>
        <cdr:cNvSpPr txBox="1"/>
      </cdr:nvSpPr>
      <cdr:spPr>
        <a:xfrm xmlns:a="http://schemas.openxmlformats.org/drawingml/2006/main" rot="16200000">
          <a:off x="-796645" y="1101446"/>
          <a:ext cx="2063911" cy="4706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dirty="0"/>
            <a:t>Percent change at an annual rate</a:t>
          </a:r>
        </a:p>
        <a:p xmlns:a="http://schemas.openxmlformats.org/drawingml/2006/main">
          <a:endParaRPr lang="en-US" sz="1100" dirty="0"/>
        </a:p>
      </cdr:txBody>
    </cdr:sp>
  </cdr:relSizeAnchor>
  <cdr:relSizeAnchor xmlns:cdr="http://schemas.openxmlformats.org/drawingml/2006/chartDrawing">
    <cdr:from>
      <cdr:x>0.16901</cdr:x>
      <cdr:y>0.87425</cdr:y>
    </cdr:from>
    <cdr:to>
      <cdr:x>0.32066</cdr:x>
      <cdr:y>0.92831</cdr:y>
    </cdr:to>
    <cdr:sp macro="" textlink="">
      <cdr:nvSpPr>
        <cdr:cNvPr id="12" name="TextBox 1"/>
        <cdr:cNvSpPr txBox="1"/>
      </cdr:nvSpPr>
      <cdr:spPr>
        <a:xfrm xmlns:a="http://schemas.openxmlformats.org/drawingml/2006/main">
          <a:off x="1028700" y="2781300"/>
          <a:ext cx="922973" cy="1719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t>2006</a:t>
          </a:r>
        </a:p>
      </cdr:txBody>
    </cdr:sp>
  </cdr:relSizeAnchor>
</c:userShapes>
</file>

<file path=ppt/drawings/drawing10.xml><?xml version="1.0" encoding="utf-8"?>
<c:userShapes xmlns:c="http://schemas.openxmlformats.org/drawingml/2006/chart">
  <cdr:relSizeAnchor xmlns:cdr="http://schemas.openxmlformats.org/drawingml/2006/chartDrawing">
    <cdr:from>
      <cdr:x>0.36434</cdr:x>
      <cdr:y>0.45267</cdr:y>
    </cdr:from>
    <cdr:to>
      <cdr:x>0.39884</cdr:x>
      <cdr:y>0.48267</cdr:y>
    </cdr:to>
    <cdr:sp macro="" textlink="">
      <cdr:nvSpPr>
        <cdr:cNvPr id="1030" name="Text Box 6"/>
        <cdr:cNvSpPr txBox="1">
          <a:spLocks xmlns:a="http://schemas.openxmlformats.org/drawingml/2006/main" noChangeArrowheads="1"/>
        </cdr:cNvSpPr>
      </cdr:nvSpPr>
      <cdr:spPr bwMode="auto">
        <a:xfrm xmlns:a="http://schemas.openxmlformats.org/drawingml/2006/main">
          <a:off x="3362758" y="3212199"/>
          <a:ext cx="318426" cy="2128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cdr:x>
      <cdr:y>0.21212</cdr:y>
    </cdr:from>
    <cdr:to>
      <cdr:x>0.03704</cdr:x>
      <cdr:y>0.75758</cdr:y>
    </cdr:to>
    <cdr:sp macro="" textlink="">
      <cdr:nvSpPr>
        <cdr:cNvPr id="3" name="TextBox 2"/>
        <cdr:cNvSpPr txBox="1"/>
      </cdr:nvSpPr>
      <cdr:spPr>
        <a:xfrm xmlns:a="http://schemas.openxmlformats.org/drawingml/2006/main" rot="16200000">
          <a:off x="-533400" y="1066800"/>
          <a:ext cx="1371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Millions of Dollars</a:t>
          </a:r>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0.42105</cdr:x>
      <cdr:y>0.44996</cdr:y>
    </cdr:from>
    <cdr:to>
      <cdr:x>0.45555</cdr:x>
      <cdr:y>0.47546</cdr:y>
    </cdr:to>
    <cdr:sp macro="" textlink="">
      <cdr:nvSpPr>
        <cdr:cNvPr id="1025" name="Text Box 1"/>
        <cdr:cNvSpPr txBox="1">
          <a:spLocks xmlns:a="http://schemas.openxmlformats.org/drawingml/2006/main" noChangeArrowheads="1"/>
        </cdr:cNvSpPr>
      </cdr:nvSpPr>
      <cdr:spPr bwMode="auto">
        <a:xfrm xmlns:a="http://schemas.openxmlformats.org/drawingml/2006/main">
          <a:off x="3657600" y="2590800"/>
          <a:ext cx="299694" cy="1468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1921</a:t>
          </a:r>
        </a:p>
      </cdr:txBody>
    </cdr:sp>
  </cdr:relSizeAnchor>
  <cdr:relSizeAnchor xmlns:cdr="http://schemas.openxmlformats.org/drawingml/2006/chartDrawing">
    <cdr:from>
      <cdr:x>0.55263</cdr:x>
      <cdr:y>0.35732</cdr:y>
    </cdr:from>
    <cdr:to>
      <cdr:x>0.58813</cdr:x>
      <cdr:y>0.38732</cdr:y>
    </cdr:to>
    <cdr:sp macro="" textlink="">
      <cdr:nvSpPr>
        <cdr:cNvPr id="1026" name="Text Box 2"/>
        <cdr:cNvSpPr txBox="1">
          <a:spLocks xmlns:a="http://schemas.openxmlformats.org/drawingml/2006/main" noChangeArrowheads="1"/>
        </cdr:cNvSpPr>
      </cdr:nvSpPr>
      <cdr:spPr bwMode="auto">
        <a:xfrm xmlns:a="http://schemas.openxmlformats.org/drawingml/2006/main">
          <a:off x="4800600" y="2057400"/>
          <a:ext cx="308382" cy="1727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1931</a:t>
          </a:r>
        </a:p>
      </cdr:txBody>
    </cdr:sp>
  </cdr:relSizeAnchor>
  <cdr:relSizeAnchor xmlns:cdr="http://schemas.openxmlformats.org/drawingml/2006/chartDrawing">
    <cdr:from>
      <cdr:x>0.64912</cdr:x>
      <cdr:y>0.50289</cdr:y>
    </cdr:from>
    <cdr:to>
      <cdr:x>0.69298</cdr:x>
      <cdr:y>0.54764</cdr:y>
    </cdr:to>
    <cdr:sp macro="" textlink="">
      <cdr:nvSpPr>
        <cdr:cNvPr id="1027" name="Text Box 3"/>
        <cdr:cNvSpPr txBox="1">
          <a:spLocks xmlns:a="http://schemas.openxmlformats.org/drawingml/2006/main" noChangeArrowheads="1"/>
        </cdr:cNvSpPr>
      </cdr:nvSpPr>
      <cdr:spPr bwMode="auto">
        <a:xfrm xmlns:a="http://schemas.openxmlformats.org/drawingml/2006/main">
          <a:off x="5638800" y="2895600"/>
          <a:ext cx="381000" cy="2576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1937</a:t>
          </a:r>
        </a:p>
      </cdr:txBody>
    </cdr:sp>
  </cdr:relSizeAnchor>
  <cdr:relSizeAnchor xmlns:cdr="http://schemas.openxmlformats.org/drawingml/2006/chartDrawing">
    <cdr:from>
      <cdr:x>0.81579</cdr:x>
      <cdr:y>0.67494</cdr:y>
    </cdr:from>
    <cdr:to>
      <cdr:x>0.85104</cdr:x>
      <cdr:y>0.70444</cdr:y>
    </cdr:to>
    <cdr:sp macro="" textlink="">
      <cdr:nvSpPr>
        <cdr:cNvPr id="1028" name="Text Box 4"/>
        <cdr:cNvSpPr txBox="1">
          <a:spLocks xmlns:a="http://schemas.openxmlformats.org/drawingml/2006/main" noChangeArrowheads="1"/>
        </cdr:cNvSpPr>
      </cdr:nvSpPr>
      <cdr:spPr bwMode="auto">
        <a:xfrm xmlns:a="http://schemas.openxmlformats.org/drawingml/2006/main">
          <a:off x="7086600" y="3886200"/>
          <a:ext cx="306210" cy="1698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1941</a:t>
          </a:r>
        </a:p>
      </cdr:txBody>
    </cdr:sp>
  </cdr:relSizeAnchor>
  <cdr:relSizeAnchor xmlns:cdr="http://schemas.openxmlformats.org/drawingml/2006/chartDrawing">
    <cdr:from>
      <cdr:x>0.45614</cdr:x>
      <cdr:y>0.34409</cdr:y>
    </cdr:from>
    <cdr:to>
      <cdr:x>0.49064</cdr:x>
      <cdr:y>0.36934</cdr:y>
    </cdr:to>
    <cdr:sp macro="" textlink="">
      <cdr:nvSpPr>
        <cdr:cNvPr id="1029" name="Text Box 5"/>
        <cdr:cNvSpPr txBox="1">
          <a:spLocks xmlns:a="http://schemas.openxmlformats.org/drawingml/2006/main" noChangeArrowheads="1"/>
        </cdr:cNvSpPr>
      </cdr:nvSpPr>
      <cdr:spPr bwMode="auto">
        <a:xfrm xmlns:a="http://schemas.openxmlformats.org/drawingml/2006/main">
          <a:off x="3962400" y="1981200"/>
          <a:ext cx="299695" cy="145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FF0000"/>
              </a:solidFill>
              <a:latin typeface="Arial"/>
              <a:cs typeface="Arial"/>
            </a:rPr>
            <a:t>2007</a:t>
          </a:r>
        </a:p>
      </cdr:txBody>
    </cdr:sp>
  </cdr:relSizeAnchor>
  <cdr:relSizeAnchor xmlns:cdr="http://schemas.openxmlformats.org/drawingml/2006/chartDrawing">
    <cdr:from>
      <cdr:x>0.36434</cdr:x>
      <cdr:y>0.45267</cdr:y>
    </cdr:from>
    <cdr:to>
      <cdr:x>0.39884</cdr:x>
      <cdr:y>0.48267</cdr:y>
    </cdr:to>
    <cdr:sp macro="" textlink="">
      <cdr:nvSpPr>
        <cdr:cNvPr id="1030" name="Text Box 6"/>
        <cdr:cNvSpPr txBox="1">
          <a:spLocks xmlns:a="http://schemas.openxmlformats.org/drawingml/2006/main" noChangeArrowheads="1"/>
        </cdr:cNvSpPr>
      </cdr:nvSpPr>
      <cdr:spPr bwMode="auto">
        <a:xfrm xmlns:a="http://schemas.openxmlformats.org/drawingml/2006/main">
          <a:off x="3362758" y="3212199"/>
          <a:ext cx="318426" cy="2128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0.47368</cdr:x>
      <cdr:y>0.43672</cdr:y>
    </cdr:from>
    <cdr:to>
      <cdr:x>0.50843</cdr:x>
      <cdr:y>0.46747</cdr:y>
    </cdr:to>
    <cdr:sp macro="" textlink="">
      <cdr:nvSpPr>
        <cdr:cNvPr id="1031" name="Text Box 7"/>
        <cdr:cNvSpPr txBox="1">
          <a:spLocks xmlns:a="http://schemas.openxmlformats.org/drawingml/2006/main" noChangeArrowheads="1"/>
        </cdr:cNvSpPr>
      </cdr:nvSpPr>
      <cdr:spPr bwMode="auto">
        <a:xfrm xmlns:a="http://schemas.openxmlformats.org/drawingml/2006/main">
          <a:off x="4114800" y="2514600"/>
          <a:ext cx="301866" cy="177054"/>
        </a:xfrm>
        <a:prstGeom xmlns:a="http://schemas.openxmlformats.org/drawingml/2006/main" prst="rect">
          <a:avLst/>
        </a:prstGeom>
        <a:noFill xmlns:a="http://schemas.openxmlformats.org/drawingml/2006/main"/>
        <a:ln xmlns:a="http://schemas.openxmlformats.org/drawingml/2006/main" w="19050">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800" b="0" i="0" strike="noStrike" dirty="0">
              <a:solidFill>
                <a:srgbClr val="FF0000"/>
              </a:solidFill>
              <a:latin typeface="Arial"/>
              <a:cs typeface="Arial"/>
            </a:rPr>
            <a:t>2008</a:t>
          </a:r>
        </a:p>
      </cdr:txBody>
    </cdr:sp>
  </cdr:relSizeAnchor>
  <cdr:relSizeAnchor xmlns:cdr="http://schemas.openxmlformats.org/drawingml/2006/chartDrawing">
    <cdr:from>
      <cdr:x>0.44737</cdr:x>
      <cdr:y>0.67494</cdr:y>
    </cdr:from>
    <cdr:to>
      <cdr:x>0.50354</cdr:x>
      <cdr:y>0.712</cdr:y>
    </cdr:to>
    <cdr:sp macro="" textlink="">
      <cdr:nvSpPr>
        <cdr:cNvPr id="10" name="TextBox 9"/>
        <cdr:cNvSpPr txBox="1"/>
      </cdr:nvSpPr>
      <cdr:spPr>
        <a:xfrm xmlns:a="http://schemas.openxmlformats.org/drawingml/2006/main">
          <a:off x="3886200" y="3886200"/>
          <a:ext cx="487921" cy="2134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solidFill>
                <a:srgbClr val="FF0000"/>
              </a:solidFill>
              <a:latin typeface="Arial" pitchFamily="34" charset="0"/>
              <a:cs typeface="Arial" pitchFamily="34" charset="0"/>
            </a:rPr>
            <a:t>2009</a:t>
          </a:r>
        </a:p>
      </cdr:txBody>
    </cdr:sp>
  </cdr:relSizeAnchor>
  <cdr:relSizeAnchor xmlns:cdr="http://schemas.openxmlformats.org/drawingml/2006/chartDrawing">
    <cdr:from>
      <cdr:x>0.48246</cdr:x>
      <cdr:y>0.74111</cdr:y>
    </cdr:from>
    <cdr:to>
      <cdr:x>0.5387</cdr:x>
      <cdr:y>0.7781</cdr:y>
    </cdr:to>
    <cdr:sp macro="" textlink="">
      <cdr:nvSpPr>
        <cdr:cNvPr id="11" name="TextBox 1"/>
        <cdr:cNvSpPr txBox="1"/>
      </cdr:nvSpPr>
      <cdr:spPr>
        <a:xfrm xmlns:a="http://schemas.openxmlformats.org/drawingml/2006/main">
          <a:off x="4191000" y="4267200"/>
          <a:ext cx="488546" cy="2130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dirty="0">
              <a:solidFill>
                <a:srgbClr val="FF0000"/>
              </a:solidFill>
              <a:latin typeface="Arial" pitchFamily="34" charset="0"/>
              <a:cs typeface="Arial" pitchFamily="34" charset="0"/>
            </a:rPr>
            <a:t>2010</a:t>
          </a:r>
        </a:p>
      </cdr:txBody>
    </cdr:sp>
  </cdr:relSizeAnchor>
</c:userShapes>
</file>

<file path=ppt/drawings/drawing12.xml><?xml version="1.0" encoding="utf-8"?>
<c:userShapes xmlns:c="http://schemas.openxmlformats.org/drawingml/2006/chart">
  <cdr:relSizeAnchor xmlns:cdr="http://schemas.openxmlformats.org/drawingml/2006/chartDrawing">
    <cdr:from>
      <cdr:x>0.36434</cdr:x>
      <cdr:y>0.45267</cdr:y>
    </cdr:from>
    <cdr:to>
      <cdr:x>0.39884</cdr:x>
      <cdr:y>0.48267</cdr:y>
    </cdr:to>
    <cdr:sp macro="" textlink="">
      <cdr:nvSpPr>
        <cdr:cNvPr id="1030" name="Text Box 6"/>
        <cdr:cNvSpPr txBox="1">
          <a:spLocks xmlns:a="http://schemas.openxmlformats.org/drawingml/2006/main" noChangeArrowheads="1"/>
        </cdr:cNvSpPr>
      </cdr:nvSpPr>
      <cdr:spPr bwMode="auto">
        <a:xfrm xmlns:a="http://schemas.openxmlformats.org/drawingml/2006/main">
          <a:off x="3362758" y="3212199"/>
          <a:ext cx="318426" cy="2128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0.39013</cdr:x>
      <cdr:y>0.56944</cdr:y>
    </cdr:from>
    <cdr:to>
      <cdr:x>0.45064</cdr:x>
      <cdr:y>0.60594</cdr:y>
    </cdr:to>
    <cdr:sp macro="" textlink="">
      <cdr:nvSpPr>
        <cdr:cNvPr id="2" name="Text 1"/>
        <cdr:cNvSpPr txBox="1">
          <a:spLocks xmlns:a="http://schemas.openxmlformats.org/drawingml/2006/main" noChangeArrowheads="1"/>
        </cdr:cNvSpPr>
      </cdr:nvSpPr>
      <cdr:spPr bwMode="auto">
        <a:xfrm xmlns:a="http://schemas.openxmlformats.org/drawingml/2006/main">
          <a:off x="3352800" y="3124200"/>
          <a:ext cx="520023" cy="2002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b="0" i="0" strike="noStrike" dirty="0">
              <a:solidFill>
                <a:srgbClr val="FF0000"/>
              </a:solidFill>
              <a:latin typeface="Arial"/>
              <a:cs typeface="Arial"/>
            </a:rPr>
            <a:t>2008Q4</a:t>
          </a:r>
        </a:p>
      </cdr:txBody>
    </cdr:sp>
  </cdr:relSizeAnchor>
  <cdr:relSizeAnchor xmlns:cdr="http://schemas.openxmlformats.org/drawingml/2006/chartDrawing">
    <cdr:from>
      <cdr:x>0.48767</cdr:x>
      <cdr:y>0.61111</cdr:y>
    </cdr:from>
    <cdr:to>
      <cdr:x>0.56692</cdr:x>
      <cdr:y>0.64986</cdr:y>
    </cdr:to>
    <cdr:sp macro="" textlink="">
      <cdr:nvSpPr>
        <cdr:cNvPr id="3" name="TextBox 5"/>
        <cdr:cNvSpPr txBox="1">
          <a:spLocks xmlns:a="http://schemas.openxmlformats.org/drawingml/2006/main" noChangeArrowheads="1"/>
        </cdr:cNvSpPr>
      </cdr:nvSpPr>
      <cdr:spPr bwMode="auto">
        <a:xfrm xmlns:a="http://schemas.openxmlformats.org/drawingml/2006/main">
          <a:off x="4191000" y="3352800"/>
          <a:ext cx="681073" cy="212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b="0" i="0" strike="noStrike" dirty="0">
              <a:solidFill>
                <a:srgbClr val="FF0000"/>
              </a:solidFill>
              <a:latin typeface="Arial"/>
              <a:cs typeface="Arial"/>
            </a:rPr>
            <a:t>2009Q1</a:t>
          </a:r>
        </a:p>
      </cdr:txBody>
    </cdr:sp>
  </cdr:relSizeAnchor>
  <cdr:relSizeAnchor xmlns:cdr="http://schemas.openxmlformats.org/drawingml/2006/chartDrawing">
    <cdr:from>
      <cdr:x>0.399</cdr:x>
      <cdr:y>0.65278</cdr:y>
    </cdr:from>
    <cdr:to>
      <cdr:x>0.48023</cdr:x>
      <cdr:y>0.69444</cdr:y>
    </cdr:to>
    <cdr:sp macro="" textlink="">
      <cdr:nvSpPr>
        <cdr:cNvPr id="4" name="TextBox 3"/>
        <cdr:cNvSpPr txBox="1"/>
      </cdr:nvSpPr>
      <cdr:spPr>
        <a:xfrm xmlns:a="http://schemas.openxmlformats.org/drawingml/2006/main">
          <a:off x="3429000" y="3581400"/>
          <a:ext cx="69809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solidFill>
                <a:srgbClr val="FF0000"/>
              </a:solidFill>
              <a:latin typeface="Arial" pitchFamily="34" charset="0"/>
              <a:cs typeface="Arial" pitchFamily="34" charset="0"/>
            </a:rPr>
            <a:t>2009Q2</a:t>
          </a:r>
        </a:p>
      </cdr:txBody>
    </cdr:sp>
  </cdr:relSizeAnchor>
  <cdr:relSizeAnchor xmlns:cdr="http://schemas.openxmlformats.org/drawingml/2006/chartDrawing">
    <cdr:from>
      <cdr:x>0.49653</cdr:x>
      <cdr:y>0.65278</cdr:y>
    </cdr:from>
    <cdr:to>
      <cdr:x>0.57578</cdr:x>
      <cdr:y>0.69153</cdr:y>
    </cdr:to>
    <cdr:sp macro="" textlink="">
      <cdr:nvSpPr>
        <cdr:cNvPr id="6" name="TextBox 5"/>
        <cdr:cNvSpPr txBox="1">
          <a:spLocks xmlns:a="http://schemas.openxmlformats.org/drawingml/2006/main" noChangeArrowheads="1"/>
        </cdr:cNvSpPr>
      </cdr:nvSpPr>
      <cdr:spPr bwMode="auto">
        <a:xfrm xmlns:a="http://schemas.openxmlformats.org/drawingml/2006/main">
          <a:off x="4267200" y="3581400"/>
          <a:ext cx="681073" cy="212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b="0" i="0" strike="noStrike" dirty="0">
              <a:solidFill>
                <a:srgbClr val="FF0000"/>
              </a:solidFill>
              <a:latin typeface="Arial"/>
              <a:cs typeface="Arial"/>
            </a:rPr>
            <a:t>2009Q3</a:t>
          </a:r>
        </a:p>
      </cdr:txBody>
    </cdr:sp>
  </cdr:relSizeAnchor>
  <cdr:relSizeAnchor xmlns:cdr="http://schemas.openxmlformats.org/drawingml/2006/chartDrawing">
    <cdr:from>
      <cdr:x>0.5054</cdr:x>
      <cdr:y>0.70833</cdr:y>
    </cdr:from>
    <cdr:to>
      <cdr:x>0.58465</cdr:x>
      <cdr:y>0.74708</cdr:y>
    </cdr:to>
    <cdr:sp macro="" textlink="">
      <cdr:nvSpPr>
        <cdr:cNvPr id="7" name="TextBox 1"/>
        <cdr:cNvSpPr txBox="1">
          <a:spLocks xmlns:a="http://schemas.openxmlformats.org/drawingml/2006/main" noChangeArrowheads="1"/>
        </cdr:cNvSpPr>
      </cdr:nvSpPr>
      <cdr:spPr bwMode="auto">
        <a:xfrm xmlns:a="http://schemas.openxmlformats.org/drawingml/2006/main">
          <a:off x="4343400" y="3886200"/>
          <a:ext cx="681074" cy="212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b="0" i="0" strike="noStrike" dirty="0">
              <a:solidFill>
                <a:srgbClr val="FF0000"/>
              </a:solidFill>
              <a:latin typeface="Arial"/>
              <a:cs typeface="Arial"/>
            </a:rPr>
            <a:t>2009Q4</a:t>
          </a:r>
        </a:p>
      </cdr:txBody>
    </cdr:sp>
  </cdr:relSizeAnchor>
  <cdr:relSizeAnchor xmlns:cdr="http://schemas.openxmlformats.org/drawingml/2006/chartDrawing">
    <cdr:from>
      <cdr:x>0.49653</cdr:x>
      <cdr:y>0.76389</cdr:y>
    </cdr:from>
    <cdr:to>
      <cdr:x>0.57578</cdr:x>
      <cdr:y>0.7972</cdr:y>
    </cdr:to>
    <cdr:sp macro="" textlink="">
      <cdr:nvSpPr>
        <cdr:cNvPr id="8" name="TextBox 1"/>
        <cdr:cNvSpPr txBox="1">
          <a:spLocks xmlns:a="http://schemas.openxmlformats.org/drawingml/2006/main" noChangeArrowheads="1"/>
        </cdr:cNvSpPr>
      </cdr:nvSpPr>
      <cdr:spPr bwMode="auto">
        <a:xfrm xmlns:a="http://schemas.openxmlformats.org/drawingml/2006/main">
          <a:off x="4267200" y="4191000"/>
          <a:ext cx="681074" cy="1827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b="0" i="0" strike="noStrike" dirty="0">
              <a:solidFill>
                <a:srgbClr val="FF0000"/>
              </a:solidFill>
              <a:latin typeface="Arial"/>
              <a:cs typeface="Arial"/>
            </a:rPr>
            <a:t>2010Q1</a:t>
          </a:r>
        </a:p>
      </cdr:txBody>
    </cdr:sp>
  </cdr:relSizeAnchor>
  <cdr:relSizeAnchor xmlns:cdr="http://schemas.openxmlformats.org/drawingml/2006/chartDrawing">
    <cdr:from>
      <cdr:x>0.4256</cdr:x>
      <cdr:y>0.73611</cdr:y>
    </cdr:from>
    <cdr:to>
      <cdr:x>0.48597</cdr:x>
      <cdr:y>0.77486</cdr:y>
    </cdr:to>
    <cdr:sp macro="" textlink="">
      <cdr:nvSpPr>
        <cdr:cNvPr id="9" name="TextBox 1"/>
        <cdr:cNvSpPr txBox="1">
          <a:spLocks xmlns:a="http://schemas.openxmlformats.org/drawingml/2006/main" noChangeArrowheads="1"/>
        </cdr:cNvSpPr>
      </cdr:nvSpPr>
      <cdr:spPr bwMode="auto">
        <a:xfrm xmlns:a="http://schemas.openxmlformats.org/drawingml/2006/main">
          <a:off x="3657600" y="4038600"/>
          <a:ext cx="518819" cy="2125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b="0" i="0" strike="noStrike" dirty="0">
              <a:solidFill>
                <a:srgbClr val="FF0000"/>
              </a:solidFill>
              <a:latin typeface="Arial"/>
              <a:cs typeface="Arial"/>
            </a:rPr>
            <a:t>2010Q2</a:t>
          </a:r>
        </a:p>
      </cdr:txBody>
    </cdr:sp>
  </cdr:relSizeAnchor>
  <cdr:relSizeAnchor xmlns:cdr="http://schemas.openxmlformats.org/drawingml/2006/chartDrawing">
    <cdr:from>
      <cdr:x>0.32807</cdr:x>
      <cdr:y>0.58333</cdr:y>
    </cdr:from>
    <cdr:to>
      <cdr:x>0.35467</cdr:x>
      <cdr:y>0.63889</cdr:y>
    </cdr:to>
    <cdr:sp macro="" textlink="">
      <cdr:nvSpPr>
        <cdr:cNvPr id="11" name="Straight Arrow Connector 10"/>
        <cdr:cNvSpPr/>
      </cdr:nvSpPr>
      <cdr:spPr>
        <a:xfrm xmlns:a="http://schemas.openxmlformats.org/drawingml/2006/main">
          <a:off x="2819400" y="3200400"/>
          <a:ext cx="228600" cy="3048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0.1862</cdr:x>
      <cdr:y>0.54167</cdr:y>
    </cdr:from>
    <cdr:to>
      <cdr:x>0.39013</cdr:x>
      <cdr:y>0.59722</cdr:y>
    </cdr:to>
    <cdr:sp macro="" textlink="">
      <cdr:nvSpPr>
        <cdr:cNvPr id="12" name="TextBox 11"/>
        <cdr:cNvSpPr txBox="1"/>
      </cdr:nvSpPr>
      <cdr:spPr>
        <a:xfrm xmlns:a="http://schemas.openxmlformats.org/drawingml/2006/main">
          <a:off x="1600200" y="2971800"/>
          <a:ext cx="1752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rgbClr val="FF0000"/>
              </a:solidFill>
            </a:rPr>
            <a:t>Quantitative Easing!</a:t>
          </a:r>
          <a:endParaRPr lang="en-US" sz="11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1.64299E-7</cdr:x>
      <cdr:y>0.34581</cdr:y>
    </cdr:from>
    <cdr:to>
      <cdr:x>0.05008</cdr:x>
      <cdr:y>0.59431</cdr:y>
    </cdr:to>
    <cdr:sp macro="" textlink="">
      <cdr:nvSpPr>
        <cdr:cNvPr id="2" name="TextBox 1"/>
        <cdr:cNvSpPr txBox="1"/>
      </cdr:nvSpPr>
      <cdr:spPr>
        <a:xfrm xmlns:a="http://schemas.openxmlformats.org/drawingml/2006/main" rot="16200000">
          <a:off x="-242887" y="1343028"/>
          <a:ext cx="7905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Percent</a:t>
          </a:r>
        </a:p>
      </cdr:txBody>
    </cdr:sp>
  </cdr:relSizeAnchor>
  <cdr:relSizeAnchor xmlns:cdr="http://schemas.openxmlformats.org/drawingml/2006/chartDrawing">
    <cdr:from>
      <cdr:x>0.01252</cdr:x>
      <cdr:y>0.00898</cdr:y>
    </cdr:from>
    <cdr:to>
      <cdr:x>0.28013</cdr:x>
      <cdr:y>0.11078</cdr:y>
    </cdr:to>
    <cdr:sp macro="" textlink="">
      <cdr:nvSpPr>
        <cdr:cNvPr id="3" name="TextBox 2"/>
        <cdr:cNvSpPr txBox="1"/>
      </cdr:nvSpPr>
      <cdr:spPr>
        <a:xfrm xmlns:a="http://schemas.openxmlformats.org/drawingml/2006/main">
          <a:off x="76201" y="28575"/>
          <a:ext cx="1628776" cy="323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Reserve</a:t>
          </a:r>
          <a:r>
            <a:rPr lang="en-US" sz="1400" b="1" baseline="0"/>
            <a:t> Market Rates</a:t>
          </a:r>
          <a:endParaRPr lang="en-US" sz="1400" b="1"/>
        </a:p>
      </cdr:txBody>
    </cdr:sp>
  </cdr:relSizeAnchor>
  <cdr:relSizeAnchor xmlns:cdr="http://schemas.openxmlformats.org/drawingml/2006/chartDrawing">
    <cdr:from>
      <cdr:x>0.37872</cdr:x>
      <cdr:y>0.87725</cdr:y>
    </cdr:from>
    <cdr:to>
      <cdr:x>0.53036</cdr:x>
      <cdr:y>0.93131</cdr:y>
    </cdr:to>
    <cdr:sp macro="" textlink="">
      <cdr:nvSpPr>
        <cdr:cNvPr id="8" name="TextBox 1"/>
        <cdr:cNvSpPr txBox="1"/>
      </cdr:nvSpPr>
      <cdr:spPr>
        <a:xfrm xmlns:a="http://schemas.openxmlformats.org/drawingml/2006/main">
          <a:off x="2305050" y="2790825"/>
          <a:ext cx="922973" cy="1719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t>2007</a:t>
          </a:r>
        </a:p>
      </cdr:txBody>
    </cdr:sp>
  </cdr:relSizeAnchor>
  <cdr:relSizeAnchor xmlns:cdr="http://schemas.openxmlformats.org/drawingml/2006/chartDrawing">
    <cdr:from>
      <cdr:x>0.16901</cdr:x>
      <cdr:y>0.87425</cdr:y>
    </cdr:from>
    <cdr:to>
      <cdr:x>0.32066</cdr:x>
      <cdr:y>0.92831</cdr:y>
    </cdr:to>
    <cdr:sp macro="" textlink="">
      <cdr:nvSpPr>
        <cdr:cNvPr id="9" name="TextBox 1"/>
        <cdr:cNvSpPr txBox="1"/>
      </cdr:nvSpPr>
      <cdr:spPr>
        <a:xfrm xmlns:a="http://schemas.openxmlformats.org/drawingml/2006/main">
          <a:off x="1028700" y="2781300"/>
          <a:ext cx="922973" cy="1719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t>2006</a:t>
          </a:r>
        </a:p>
      </cdr:txBody>
    </cdr:sp>
  </cdr:relSizeAnchor>
  <cdr:relSizeAnchor xmlns:cdr="http://schemas.openxmlformats.org/drawingml/2006/chartDrawing">
    <cdr:from>
      <cdr:x>0.59813</cdr:x>
      <cdr:y>0.87742</cdr:y>
    </cdr:from>
    <cdr:to>
      <cdr:x>0.74977</cdr:x>
      <cdr:y>0.93148</cdr:y>
    </cdr:to>
    <cdr:sp macro="" textlink="">
      <cdr:nvSpPr>
        <cdr:cNvPr id="10" name="TextBox 1"/>
        <cdr:cNvSpPr txBox="1"/>
      </cdr:nvSpPr>
      <cdr:spPr>
        <a:xfrm xmlns:a="http://schemas.openxmlformats.org/drawingml/2006/main">
          <a:off x="4876800" y="2590800"/>
          <a:ext cx="1236382" cy="1596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2008</a:t>
          </a:r>
        </a:p>
      </cdr:txBody>
    </cdr:sp>
  </cdr:relSizeAnchor>
  <cdr:relSizeAnchor xmlns:cdr="http://schemas.openxmlformats.org/drawingml/2006/chartDrawing">
    <cdr:from>
      <cdr:x>0.82786</cdr:x>
      <cdr:y>0.87725</cdr:y>
    </cdr:from>
    <cdr:to>
      <cdr:x>0.9795</cdr:x>
      <cdr:y>0.93131</cdr:y>
    </cdr:to>
    <cdr:sp macro="" textlink="">
      <cdr:nvSpPr>
        <cdr:cNvPr id="11" name="TextBox 1"/>
        <cdr:cNvSpPr txBox="1"/>
      </cdr:nvSpPr>
      <cdr:spPr>
        <a:xfrm xmlns:a="http://schemas.openxmlformats.org/drawingml/2006/main">
          <a:off x="5038725" y="2790825"/>
          <a:ext cx="922973" cy="1719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t>2009</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0.35949</cdr:y>
    </cdr:from>
    <cdr:to>
      <cdr:x>0.03079</cdr:x>
      <cdr:y>0.60493</cdr:y>
    </cdr:to>
    <cdr:sp macro="" textlink="">
      <cdr:nvSpPr>
        <cdr:cNvPr id="2" name="TextBox 1"/>
        <cdr:cNvSpPr txBox="1"/>
      </cdr:nvSpPr>
      <cdr:spPr>
        <a:xfrm xmlns:a="http://schemas.openxmlformats.org/drawingml/2006/main" rot="16200000">
          <a:off x="-502443" y="2378868"/>
          <a:ext cx="1281112"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Billions of Dollars</a:t>
          </a:r>
        </a:p>
      </cdr:txBody>
    </cdr:sp>
  </cdr:relSizeAnchor>
  <cdr:relSizeAnchor xmlns:cdr="http://schemas.openxmlformats.org/drawingml/2006/chartDrawing">
    <cdr:from>
      <cdr:x>0.64803</cdr:x>
      <cdr:y>0.19337</cdr:y>
    </cdr:from>
    <cdr:to>
      <cdr:x>0.6864</cdr:x>
      <cdr:y>0.30018</cdr:y>
    </cdr:to>
    <cdr:sp macro="" textlink="">
      <cdr:nvSpPr>
        <cdr:cNvPr id="32" name="Straight Arrow Connector 31"/>
        <cdr:cNvSpPr/>
      </cdr:nvSpPr>
      <cdr:spPr>
        <a:xfrm xmlns:a="http://schemas.openxmlformats.org/drawingml/2006/main">
          <a:off x="5629275" y="1000125"/>
          <a:ext cx="333374" cy="55245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0.60417</cdr:x>
      <cdr:y>0.26151</cdr:y>
    </cdr:from>
    <cdr:to>
      <cdr:x>0.6701</cdr:x>
      <cdr:y>0.34212</cdr:y>
    </cdr:to>
    <cdr:sp macro="" textlink="">
      <cdr:nvSpPr>
        <cdr:cNvPr id="34" name="Straight Arrow Connector 33"/>
        <cdr:cNvSpPr/>
      </cdr:nvSpPr>
      <cdr:spPr>
        <a:xfrm xmlns:a="http://schemas.openxmlformats.org/drawingml/2006/main">
          <a:off x="5248273" y="1352551"/>
          <a:ext cx="572751" cy="4169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0.52741</cdr:x>
      <cdr:y>0.31676</cdr:y>
    </cdr:from>
    <cdr:to>
      <cdr:x>0.56689</cdr:x>
      <cdr:y>0.35175</cdr:y>
    </cdr:to>
    <cdr:sp macro="" textlink="">
      <cdr:nvSpPr>
        <cdr:cNvPr id="37" name="Straight Arrow Connector 36"/>
        <cdr:cNvSpPr/>
      </cdr:nvSpPr>
      <cdr:spPr>
        <a:xfrm xmlns:a="http://schemas.openxmlformats.org/drawingml/2006/main" rot="16200000" flipH="1">
          <a:off x="4662487" y="1557340"/>
          <a:ext cx="180973" cy="3429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0.33054</cdr:x>
      <cdr:y>0.53139</cdr:y>
    </cdr:from>
    <cdr:to>
      <cdr:x>0.58298</cdr:x>
      <cdr:y>0.6009</cdr:y>
    </cdr:to>
    <cdr:sp macro="" textlink="">
      <cdr:nvSpPr>
        <cdr:cNvPr id="38" name="TextBox 37"/>
        <cdr:cNvSpPr txBox="1"/>
      </cdr:nvSpPr>
      <cdr:spPr>
        <a:xfrm xmlns:a="http://schemas.openxmlformats.org/drawingml/2006/main">
          <a:off x="2257425" y="2257425"/>
          <a:ext cx="17240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0.38596</cdr:x>
      <cdr:y>0.48987</cdr:y>
    </cdr:from>
    <cdr:to>
      <cdr:x>0.42325</cdr:x>
      <cdr:y>0.54696</cdr:y>
    </cdr:to>
    <cdr:sp macro="" textlink="">
      <cdr:nvSpPr>
        <cdr:cNvPr id="44" name="Straight Arrow Connector 43"/>
        <cdr:cNvSpPr/>
      </cdr:nvSpPr>
      <cdr:spPr>
        <a:xfrm xmlns:a="http://schemas.openxmlformats.org/drawingml/2006/main">
          <a:off x="3352799" y="2533650"/>
          <a:ext cx="323850" cy="29527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0.33673</cdr:x>
      <cdr:y>0.28435</cdr:y>
    </cdr:from>
    <cdr:to>
      <cdr:x>0.54055</cdr:x>
      <cdr:y>0.33085</cdr:y>
    </cdr:to>
    <cdr:sp macro="" textlink="">
      <cdr:nvSpPr>
        <cdr:cNvPr id="27" name="TextBox 1"/>
        <cdr:cNvSpPr txBox="1"/>
      </cdr:nvSpPr>
      <cdr:spPr>
        <a:xfrm xmlns:a="http://schemas.openxmlformats.org/drawingml/2006/main">
          <a:off x="2925085" y="1470691"/>
          <a:ext cx="1770600" cy="2404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r>
            <a:rPr lang="en-US" sz="1100" b="1" dirty="0"/>
            <a:t>Bear Stearns' rescue</a:t>
          </a:r>
        </a:p>
      </cdr:txBody>
    </cdr:sp>
  </cdr:relSizeAnchor>
  <cdr:relSizeAnchor xmlns:cdr="http://schemas.openxmlformats.org/drawingml/2006/chartDrawing">
    <cdr:from>
      <cdr:x>0.29299</cdr:x>
      <cdr:y>0.22611</cdr:y>
    </cdr:from>
    <cdr:to>
      <cdr:x>0.6276</cdr:x>
      <cdr:y>0.28208</cdr:y>
    </cdr:to>
    <cdr:sp macro="" textlink="">
      <cdr:nvSpPr>
        <cdr:cNvPr id="28" name="TextBox 1"/>
        <cdr:cNvSpPr txBox="1"/>
      </cdr:nvSpPr>
      <cdr:spPr>
        <a:xfrm xmlns:a="http://schemas.openxmlformats.org/drawingml/2006/main">
          <a:off x="2545177" y="1169454"/>
          <a:ext cx="2906618" cy="289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r>
            <a:rPr lang="en-US" sz="1100" b="1" dirty="0"/>
            <a:t>Fannie Mae &amp; Freddie Mac support</a:t>
          </a:r>
        </a:p>
      </cdr:txBody>
    </cdr:sp>
  </cdr:relSizeAnchor>
  <cdr:relSizeAnchor xmlns:cdr="http://schemas.openxmlformats.org/drawingml/2006/chartDrawing">
    <cdr:from>
      <cdr:x>0.36184</cdr:x>
      <cdr:y>0.15508</cdr:y>
    </cdr:from>
    <cdr:to>
      <cdr:x>0.66555</cdr:x>
      <cdr:y>0.20601</cdr:y>
    </cdr:to>
    <cdr:sp macro="" textlink="">
      <cdr:nvSpPr>
        <cdr:cNvPr id="29" name="TextBox 1"/>
        <cdr:cNvSpPr txBox="1"/>
      </cdr:nvSpPr>
      <cdr:spPr>
        <a:xfrm xmlns:a="http://schemas.openxmlformats.org/drawingml/2006/main">
          <a:off x="3143249" y="802064"/>
          <a:ext cx="2638277" cy="2634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r>
            <a:rPr lang="en-US" sz="1100" b="1" dirty="0" smtClean="0"/>
            <a:t>Lehman’s </a:t>
          </a:r>
          <a:r>
            <a:rPr lang="en-US" sz="1100" b="1" dirty="0"/>
            <a:t>collapse, Paulson</a:t>
          </a:r>
          <a:r>
            <a:rPr lang="en-US" sz="1100" b="1" baseline="0" dirty="0"/>
            <a:t> plan</a:t>
          </a:r>
          <a:endParaRPr lang="en-US" sz="1100" b="1" dirty="0"/>
        </a:p>
      </cdr:txBody>
    </cdr:sp>
  </cdr:relSizeAnchor>
  <cdr:relSizeAnchor xmlns:cdr="http://schemas.openxmlformats.org/drawingml/2006/chartDrawing">
    <cdr:from>
      <cdr:x>0.13907</cdr:x>
      <cdr:y>0.93613</cdr:y>
    </cdr:from>
    <cdr:to>
      <cdr:x>0.30467</cdr:x>
      <cdr:y>0.99453</cdr:y>
    </cdr:to>
    <cdr:sp macro="" textlink="">
      <cdr:nvSpPr>
        <cdr:cNvPr id="33" name="TextBox 32"/>
        <cdr:cNvSpPr txBox="1"/>
      </cdr:nvSpPr>
      <cdr:spPr>
        <a:xfrm xmlns:a="http://schemas.openxmlformats.org/drawingml/2006/main">
          <a:off x="1247774" y="4886325"/>
          <a:ext cx="14859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a:t>2006</a:t>
          </a:r>
        </a:p>
      </cdr:txBody>
    </cdr:sp>
  </cdr:relSizeAnchor>
  <cdr:relSizeAnchor xmlns:cdr="http://schemas.openxmlformats.org/drawingml/2006/chartDrawing">
    <cdr:from>
      <cdr:x>0.3896</cdr:x>
      <cdr:y>0.92883</cdr:y>
    </cdr:from>
    <cdr:to>
      <cdr:x>0.55308</cdr:x>
      <cdr:y>0.98175</cdr:y>
    </cdr:to>
    <cdr:sp macro="" textlink="">
      <cdr:nvSpPr>
        <cdr:cNvPr id="36" name="TextBox 35"/>
        <cdr:cNvSpPr txBox="1"/>
      </cdr:nvSpPr>
      <cdr:spPr>
        <a:xfrm xmlns:a="http://schemas.openxmlformats.org/drawingml/2006/main">
          <a:off x="3495674" y="4848225"/>
          <a:ext cx="146685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a:t>2007</a:t>
          </a:r>
        </a:p>
      </cdr:txBody>
    </cdr:sp>
  </cdr:relSizeAnchor>
  <cdr:relSizeAnchor xmlns:cdr="http://schemas.openxmlformats.org/drawingml/2006/chartDrawing">
    <cdr:from>
      <cdr:x>0.6189</cdr:x>
      <cdr:y>0.92883</cdr:y>
    </cdr:from>
    <cdr:to>
      <cdr:x>0.77919</cdr:x>
      <cdr:y>0.9854</cdr:y>
    </cdr:to>
    <cdr:sp macro="" textlink="">
      <cdr:nvSpPr>
        <cdr:cNvPr id="40" name="TextBox 39"/>
        <cdr:cNvSpPr txBox="1"/>
      </cdr:nvSpPr>
      <cdr:spPr>
        <a:xfrm xmlns:a="http://schemas.openxmlformats.org/drawingml/2006/main">
          <a:off x="5553074" y="4848225"/>
          <a:ext cx="143827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a:t>2008</a:t>
          </a:r>
        </a:p>
      </cdr:txBody>
    </cdr:sp>
  </cdr:relSizeAnchor>
  <cdr:relSizeAnchor xmlns:cdr="http://schemas.openxmlformats.org/drawingml/2006/chartDrawing">
    <cdr:from>
      <cdr:x>0.82059</cdr:x>
      <cdr:y>0.91788</cdr:y>
    </cdr:from>
    <cdr:to>
      <cdr:x>0.95117</cdr:x>
      <cdr:y>0.97263</cdr:y>
    </cdr:to>
    <cdr:sp macro="" textlink="">
      <cdr:nvSpPr>
        <cdr:cNvPr id="43" name="TextBox 42"/>
        <cdr:cNvSpPr txBox="1"/>
      </cdr:nvSpPr>
      <cdr:spPr>
        <a:xfrm xmlns:a="http://schemas.openxmlformats.org/drawingml/2006/main">
          <a:off x="7362824" y="4791075"/>
          <a:ext cx="11715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a:t>2009</a:t>
          </a:r>
        </a:p>
      </cdr:txBody>
    </cdr:sp>
  </cdr:relSizeAnchor>
  <cdr:relSizeAnchor xmlns:cdr="http://schemas.openxmlformats.org/drawingml/2006/chartDrawing">
    <cdr:from>
      <cdr:x>0.00849</cdr:x>
      <cdr:y>0.0146</cdr:y>
    </cdr:from>
    <cdr:to>
      <cdr:x>0.69745</cdr:x>
      <cdr:y>0.09854</cdr:y>
    </cdr:to>
    <cdr:sp macro="" textlink="">
      <cdr:nvSpPr>
        <cdr:cNvPr id="46" name="TextBox 45"/>
        <cdr:cNvSpPr txBox="1"/>
      </cdr:nvSpPr>
      <cdr:spPr>
        <a:xfrm xmlns:a="http://schemas.openxmlformats.org/drawingml/2006/main">
          <a:off x="76199" y="76200"/>
          <a:ext cx="6181725" cy="438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mj-lt"/>
              <a:cs typeface="Times New Roman" pitchFamily="18" charset="0"/>
            </a:rPr>
            <a:t>Total Loans and Leases</a:t>
          </a:r>
          <a:r>
            <a:rPr lang="en-US" sz="1800" b="1" baseline="0" dirty="0">
              <a:latin typeface="+mj-lt"/>
              <a:cs typeface="Times New Roman" pitchFamily="18" charset="0"/>
            </a:rPr>
            <a:t> at Commercial Banks</a:t>
          </a:r>
          <a:endParaRPr lang="en-US" sz="1800" b="1" dirty="0">
            <a:latin typeface="+mj-lt"/>
            <a:cs typeface="Times New Roman" pitchFamily="18" charset="0"/>
          </a:endParaRPr>
        </a:p>
      </cdr:txBody>
    </cdr:sp>
  </cdr:relSizeAnchor>
  <cdr:relSizeAnchor xmlns:cdr="http://schemas.openxmlformats.org/drawingml/2006/chartDrawing">
    <cdr:from>
      <cdr:x>0.19383</cdr:x>
      <cdr:y>0.45807</cdr:y>
    </cdr:from>
    <cdr:to>
      <cdr:x>0.3917</cdr:x>
      <cdr:y>0.50457</cdr:y>
    </cdr:to>
    <cdr:sp macro="" textlink="">
      <cdr:nvSpPr>
        <cdr:cNvPr id="48" name="TextBox 1"/>
        <cdr:cNvSpPr txBox="1"/>
      </cdr:nvSpPr>
      <cdr:spPr>
        <a:xfrm xmlns:a="http://schemas.openxmlformats.org/drawingml/2006/main">
          <a:off x="1637614" y="2596051"/>
          <a:ext cx="1671739" cy="2635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latin typeface="Georgia" pitchFamily="18" charset="0"/>
            </a:rPr>
            <a:t>Credit</a:t>
          </a:r>
          <a:r>
            <a:rPr lang="en-US" sz="1100" b="1" baseline="0" dirty="0">
              <a:latin typeface="Georgia" pitchFamily="18" charset="0"/>
            </a:rPr>
            <a:t> crunch starts</a:t>
          </a:r>
          <a:endParaRPr lang="en-US" sz="1100" b="1" dirty="0">
            <a:latin typeface="Georgia" pitchFamily="18" charset="0"/>
          </a:endParaRPr>
        </a:p>
      </cdr:txBody>
    </cdr:sp>
  </cdr:relSizeAnchor>
  <cdr:relSizeAnchor xmlns:cdr="http://schemas.openxmlformats.org/drawingml/2006/chartDrawing">
    <cdr:from>
      <cdr:x>0</cdr:x>
      <cdr:y>0.33898</cdr:y>
    </cdr:from>
    <cdr:to>
      <cdr:x>0.03079</cdr:x>
      <cdr:y>0.60493</cdr:y>
    </cdr:to>
    <cdr:sp macro="" textlink="">
      <cdr:nvSpPr>
        <cdr:cNvPr id="3" name="TextBox 1"/>
        <cdr:cNvSpPr txBox="1"/>
      </cdr:nvSpPr>
      <cdr:spPr>
        <a:xfrm xmlns:a="http://schemas.openxmlformats.org/drawingml/2006/main" rot="16200000">
          <a:off x="-467754" y="1991754"/>
          <a:ext cx="1195644" cy="2601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Billions of Dollars</a:t>
          </a:r>
        </a:p>
      </cdr:txBody>
    </cdr:sp>
  </cdr:relSizeAnchor>
  <cdr:relSizeAnchor xmlns:cdr="http://schemas.openxmlformats.org/drawingml/2006/chartDrawing">
    <cdr:from>
      <cdr:x>0.64803</cdr:x>
      <cdr:y>0.19337</cdr:y>
    </cdr:from>
    <cdr:to>
      <cdr:x>0.6864</cdr:x>
      <cdr:y>0.30018</cdr:y>
    </cdr:to>
    <cdr:sp macro="" textlink="">
      <cdr:nvSpPr>
        <cdr:cNvPr id="4" name="Straight Arrow Connector 31"/>
        <cdr:cNvSpPr/>
      </cdr:nvSpPr>
      <cdr:spPr>
        <a:xfrm xmlns:a="http://schemas.openxmlformats.org/drawingml/2006/main">
          <a:off x="5629275" y="1000125"/>
          <a:ext cx="333374" cy="55245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0.60417</cdr:x>
      <cdr:y>0.26151</cdr:y>
    </cdr:from>
    <cdr:to>
      <cdr:x>0.6701</cdr:x>
      <cdr:y>0.34212</cdr:y>
    </cdr:to>
    <cdr:sp macro="" textlink="">
      <cdr:nvSpPr>
        <cdr:cNvPr id="5" name="Straight Arrow Connector 33"/>
        <cdr:cNvSpPr/>
      </cdr:nvSpPr>
      <cdr:spPr>
        <a:xfrm xmlns:a="http://schemas.openxmlformats.org/drawingml/2006/main">
          <a:off x="5248273" y="1352551"/>
          <a:ext cx="572751" cy="4169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0.52741</cdr:x>
      <cdr:y>0.31676</cdr:y>
    </cdr:from>
    <cdr:to>
      <cdr:x>0.56689</cdr:x>
      <cdr:y>0.35175</cdr:y>
    </cdr:to>
    <cdr:sp macro="" textlink="">
      <cdr:nvSpPr>
        <cdr:cNvPr id="6" name="Straight Arrow Connector 36"/>
        <cdr:cNvSpPr/>
      </cdr:nvSpPr>
      <cdr:spPr>
        <a:xfrm xmlns:a="http://schemas.openxmlformats.org/drawingml/2006/main" rot="16200000" flipH="1">
          <a:off x="4662487" y="1557340"/>
          <a:ext cx="180973" cy="3429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0.33054</cdr:x>
      <cdr:y>0.53139</cdr:y>
    </cdr:from>
    <cdr:to>
      <cdr:x>0.58298</cdr:x>
      <cdr:y>0.6009</cdr:y>
    </cdr:to>
    <cdr:sp macro="" textlink="">
      <cdr:nvSpPr>
        <cdr:cNvPr id="7" name="TextBox 37"/>
        <cdr:cNvSpPr txBox="1"/>
      </cdr:nvSpPr>
      <cdr:spPr>
        <a:xfrm xmlns:a="http://schemas.openxmlformats.org/drawingml/2006/main">
          <a:off x="2257425" y="2257425"/>
          <a:ext cx="17240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0.38596</cdr:x>
      <cdr:y>0.48987</cdr:y>
    </cdr:from>
    <cdr:to>
      <cdr:x>0.42325</cdr:x>
      <cdr:y>0.54696</cdr:y>
    </cdr:to>
    <cdr:sp macro="" textlink="">
      <cdr:nvSpPr>
        <cdr:cNvPr id="8" name="Straight Arrow Connector 43"/>
        <cdr:cNvSpPr/>
      </cdr:nvSpPr>
      <cdr:spPr>
        <a:xfrm xmlns:a="http://schemas.openxmlformats.org/drawingml/2006/main">
          <a:off x="3352799" y="2533650"/>
          <a:ext cx="323850" cy="29527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0.68589</cdr:x>
      <cdr:y>0.17593</cdr:y>
    </cdr:from>
    <cdr:to>
      <cdr:x>0.77091</cdr:x>
      <cdr:y>0.29444</cdr:y>
    </cdr:to>
    <cdr:sp macro="" textlink="">
      <cdr:nvSpPr>
        <cdr:cNvPr id="35" name="Oval 34"/>
        <cdr:cNvSpPr/>
      </cdr:nvSpPr>
      <cdr:spPr>
        <a:xfrm xmlns:a="http://schemas.openxmlformats.org/drawingml/2006/main">
          <a:off x="5794895" y="997038"/>
          <a:ext cx="718272" cy="671689"/>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US" dirty="0">
            <a:solidFill>
              <a:sysClr val="window" lastClr="FFFFFF">
                <a:lumMod val="95000"/>
              </a:sysClr>
            </a:solidFill>
          </a:endParaRPr>
        </a:p>
      </cdr:txBody>
    </cdr:sp>
  </cdr:relSizeAnchor>
  <cdr:relSizeAnchor xmlns:cdr="http://schemas.openxmlformats.org/drawingml/2006/chartDrawing">
    <cdr:from>
      <cdr:x>0.70653</cdr:x>
      <cdr:y>0.09091</cdr:y>
    </cdr:from>
    <cdr:to>
      <cdr:x>1</cdr:x>
      <cdr:y>0.19461</cdr:y>
    </cdr:to>
    <cdr:sp macro="" textlink="">
      <cdr:nvSpPr>
        <cdr:cNvPr id="39" name="TextBox 1"/>
        <cdr:cNvSpPr txBox="1"/>
      </cdr:nvSpPr>
      <cdr:spPr>
        <a:xfrm xmlns:a="http://schemas.openxmlformats.org/drawingml/2006/main">
          <a:off x="6129338" y="457200"/>
          <a:ext cx="2479433" cy="5215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Georgia" pitchFamily="18" charset="0"/>
            </a:rPr>
            <a:t>Strong bank lending in 2008 Q4</a:t>
          </a:r>
          <a:endParaRPr lang="en-US" sz="1100" b="1" dirty="0">
            <a:latin typeface="Georgia" pitchFamily="18" charset="0"/>
          </a:endParaRPr>
        </a:p>
      </cdr:txBody>
    </cdr:sp>
  </cdr:relSizeAnchor>
  <cdr:relSizeAnchor xmlns:cdr="http://schemas.openxmlformats.org/drawingml/2006/chartDrawing">
    <cdr:from>
      <cdr:x>0.74382</cdr:x>
      <cdr:y>0.13636</cdr:y>
    </cdr:from>
    <cdr:to>
      <cdr:x>0.78861</cdr:x>
      <cdr:y>0.17493</cdr:y>
    </cdr:to>
    <cdr:sp macro="" textlink="">
      <cdr:nvSpPr>
        <cdr:cNvPr id="41" name="Straight Arrow Connector 40"/>
        <cdr:cNvSpPr/>
      </cdr:nvSpPr>
      <cdr:spPr>
        <a:xfrm xmlns:a="http://schemas.openxmlformats.org/drawingml/2006/main" flipH="1">
          <a:off x="6284292" y="685800"/>
          <a:ext cx="378445" cy="19395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0.12121</cdr:x>
      <cdr:y>0.8964</cdr:y>
    </cdr:from>
    <cdr:to>
      <cdr:x>0.25344</cdr:x>
      <cdr:y>0.97297</cdr:y>
    </cdr:to>
    <cdr:sp macro="" textlink="">
      <cdr:nvSpPr>
        <cdr:cNvPr id="2" name="TextBox 1"/>
        <cdr:cNvSpPr txBox="1"/>
      </cdr:nvSpPr>
      <cdr:spPr>
        <a:xfrm xmlns:a="http://schemas.openxmlformats.org/drawingml/2006/main">
          <a:off x="1052151" y="4781398"/>
          <a:ext cx="1147809" cy="408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500" b="1" dirty="0"/>
            <a:t>2006</a:t>
          </a:r>
        </a:p>
      </cdr:txBody>
    </cdr:sp>
  </cdr:relSizeAnchor>
  <cdr:relSizeAnchor xmlns:cdr="http://schemas.openxmlformats.org/drawingml/2006/chartDrawing">
    <cdr:from>
      <cdr:x>0.38154</cdr:x>
      <cdr:y>0.89189</cdr:y>
    </cdr:from>
    <cdr:to>
      <cdr:x>0.54959</cdr:x>
      <cdr:y>0.97072</cdr:y>
    </cdr:to>
    <cdr:sp macro="" textlink="">
      <cdr:nvSpPr>
        <cdr:cNvPr id="3" name="TextBox 2"/>
        <cdr:cNvSpPr txBox="1"/>
      </cdr:nvSpPr>
      <cdr:spPr>
        <a:xfrm xmlns:a="http://schemas.openxmlformats.org/drawingml/2006/main">
          <a:off x="2638426" y="3771900"/>
          <a:ext cx="116205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a:t>2007</a:t>
          </a:r>
        </a:p>
      </cdr:txBody>
    </cdr:sp>
  </cdr:relSizeAnchor>
  <cdr:relSizeAnchor xmlns:cdr="http://schemas.openxmlformats.org/drawingml/2006/chartDrawing">
    <cdr:from>
      <cdr:x>0.59642</cdr:x>
      <cdr:y>0.9009</cdr:y>
    </cdr:from>
    <cdr:to>
      <cdr:x>0.76309</cdr:x>
      <cdr:y>0.96847</cdr:y>
    </cdr:to>
    <cdr:sp macro="" textlink="">
      <cdr:nvSpPr>
        <cdr:cNvPr id="4" name="TextBox 3"/>
        <cdr:cNvSpPr txBox="1"/>
      </cdr:nvSpPr>
      <cdr:spPr>
        <a:xfrm xmlns:a="http://schemas.openxmlformats.org/drawingml/2006/main">
          <a:off x="4124326" y="3810000"/>
          <a:ext cx="11525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a:t>2008</a:t>
          </a:r>
        </a:p>
      </cdr:txBody>
    </cdr:sp>
  </cdr:relSizeAnchor>
  <cdr:relSizeAnchor xmlns:cdr="http://schemas.openxmlformats.org/drawingml/2006/chartDrawing">
    <cdr:from>
      <cdr:x>0.80716</cdr:x>
      <cdr:y>0.8964</cdr:y>
    </cdr:from>
    <cdr:to>
      <cdr:x>0.9876</cdr:x>
      <cdr:y>0.96847</cdr:y>
    </cdr:to>
    <cdr:sp macro="" textlink="">
      <cdr:nvSpPr>
        <cdr:cNvPr id="5" name="TextBox 4"/>
        <cdr:cNvSpPr txBox="1"/>
      </cdr:nvSpPr>
      <cdr:spPr>
        <a:xfrm xmlns:a="http://schemas.openxmlformats.org/drawingml/2006/main">
          <a:off x="5581651" y="3790950"/>
          <a:ext cx="12477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a:t>2009</a:t>
          </a:r>
        </a:p>
      </cdr:txBody>
    </cdr:sp>
  </cdr:relSizeAnchor>
  <cdr:relSizeAnchor xmlns:cdr="http://schemas.openxmlformats.org/drawingml/2006/chartDrawing">
    <cdr:from>
      <cdr:x>0.33832</cdr:x>
      <cdr:y>0.28516</cdr:y>
    </cdr:from>
    <cdr:to>
      <cdr:x>0.73197</cdr:x>
      <cdr:y>0.3471</cdr:y>
    </cdr:to>
    <cdr:sp macro="" textlink="">
      <cdr:nvSpPr>
        <cdr:cNvPr id="7" name="TextBox 1"/>
        <cdr:cNvSpPr txBox="1"/>
      </cdr:nvSpPr>
      <cdr:spPr>
        <a:xfrm xmlns:a="http://schemas.openxmlformats.org/drawingml/2006/main">
          <a:off x="2934545" y="1504722"/>
          <a:ext cx="3414519" cy="3268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smtClean="0">
              <a:latin typeface="Georgia" pitchFamily="18" charset="0"/>
            </a:rPr>
            <a:t>Lehman’s </a:t>
          </a:r>
          <a:r>
            <a:rPr lang="en-US" sz="1100" b="1" dirty="0">
              <a:latin typeface="Georgia" pitchFamily="18" charset="0"/>
            </a:rPr>
            <a:t>collapse, Paulson</a:t>
          </a:r>
          <a:r>
            <a:rPr lang="en-US" sz="1100" b="1" baseline="0" dirty="0">
              <a:latin typeface="Georgia" pitchFamily="18" charset="0"/>
            </a:rPr>
            <a:t> plan</a:t>
          </a:r>
          <a:endParaRPr lang="en-US" sz="1100" b="1" dirty="0">
            <a:latin typeface="Georgia" pitchFamily="18" charset="0"/>
          </a:endParaRPr>
        </a:p>
      </cdr:txBody>
    </cdr:sp>
  </cdr:relSizeAnchor>
  <cdr:relSizeAnchor xmlns:cdr="http://schemas.openxmlformats.org/drawingml/2006/chartDrawing">
    <cdr:from>
      <cdr:x>0.25792</cdr:x>
      <cdr:y>0.37929</cdr:y>
    </cdr:from>
    <cdr:to>
      <cdr:x>0.69163</cdr:x>
      <cdr:y>0.44737</cdr:y>
    </cdr:to>
    <cdr:sp macro="" textlink="">
      <cdr:nvSpPr>
        <cdr:cNvPr id="8" name="TextBox 1"/>
        <cdr:cNvSpPr txBox="1"/>
      </cdr:nvSpPr>
      <cdr:spPr>
        <a:xfrm xmlns:a="http://schemas.openxmlformats.org/drawingml/2006/main">
          <a:off x="2237195" y="2001431"/>
          <a:ext cx="3761999" cy="359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latin typeface="Georgia" pitchFamily="18" charset="0"/>
            </a:rPr>
            <a:t>Fannie Mae &amp; Freddie Mac support</a:t>
          </a:r>
        </a:p>
      </cdr:txBody>
    </cdr:sp>
  </cdr:relSizeAnchor>
  <cdr:relSizeAnchor xmlns:cdr="http://schemas.openxmlformats.org/drawingml/2006/chartDrawing">
    <cdr:from>
      <cdr:x>0.2388</cdr:x>
      <cdr:y>0.45045</cdr:y>
    </cdr:from>
    <cdr:to>
      <cdr:x>0.50298</cdr:x>
      <cdr:y>0.507</cdr:y>
    </cdr:to>
    <cdr:sp macro="" textlink="">
      <cdr:nvSpPr>
        <cdr:cNvPr id="9" name="TextBox 1"/>
        <cdr:cNvSpPr txBox="1"/>
      </cdr:nvSpPr>
      <cdr:spPr>
        <a:xfrm xmlns:a="http://schemas.openxmlformats.org/drawingml/2006/main">
          <a:off x="2071311" y="2376957"/>
          <a:ext cx="2291496" cy="2984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latin typeface="Georgia" pitchFamily="18" charset="0"/>
            </a:rPr>
            <a:t>Bear Stearns' rescue</a:t>
          </a:r>
        </a:p>
      </cdr:txBody>
    </cdr:sp>
  </cdr:relSizeAnchor>
  <cdr:relSizeAnchor xmlns:cdr="http://schemas.openxmlformats.org/drawingml/2006/chartDrawing">
    <cdr:from>
      <cdr:x>0.16017</cdr:x>
      <cdr:y>0.52165</cdr:y>
    </cdr:from>
    <cdr:to>
      <cdr:x>0.41664</cdr:x>
      <cdr:y>0.5782</cdr:y>
    </cdr:to>
    <cdr:sp macro="" textlink="">
      <cdr:nvSpPr>
        <cdr:cNvPr id="10" name="TextBox 1"/>
        <cdr:cNvSpPr txBox="1"/>
      </cdr:nvSpPr>
      <cdr:spPr>
        <a:xfrm xmlns:a="http://schemas.openxmlformats.org/drawingml/2006/main">
          <a:off x="1389303" y="2752644"/>
          <a:ext cx="2224620" cy="2984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latin typeface="Georgia" pitchFamily="18" charset="0"/>
            </a:rPr>
            <a:t>Credit</a:t>
          </a:r>
          <a:r>
            <a:rPr lang="en-US" sz="1100" b="1" baseline="0" dirty="0">
              <a:latin typeface="Georgia" pitchFamily="18" charset="0"/>
            </a:rPr>
            <a:t> crunch starts</a:t>
          </a:r>
          <a:endParaRPr lang="en-US" sz="1100" b="1" dirty="0">
            <a:latin typeface="Georgia" pitchFamily="18" charset="0"/>
          </a:endParaRPr>
        </a:p>
      </cdr:txBody>
    </cdr:sp>
  </cdr:relSizeAnchor>
  <cdr:relSizeAnchor xmlns:cdr="http://schemas.openxmlformats.org/drawingml/2006/chartDrawing">
    <cdr:from>
      <cdr:x>0.00138</cdr:x>
      <cdr:y>0.33784</cdr:y>
    </cdr:from>
    <cdr:to>
      <cdr:x>0.04129</cdr:x>
      <cdr:y>0.63635</cdr:y>
    </cdr:to>
    <cdr:sp macro="" textlink="">
      <cdr:nvSpPr>
        <cdr:cNvPr id="11" name="TextBox 1"/>
        <cdr:cNvSpPr txBox="1"/>
      </cdr:nvSpPr>
      <cdr:spPr>
        <a:xfrm xmlns:a="http://schemas.openxmlformats.org/drawingml/2006/main" rot="16200000">
          <a:off x="-483699" y="1921974"/>
          <a:ext cx="1262420" cy="2759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a:t>Billions of Dollars</a:t>
          </a:r>
        </a:p>
      </cdr:txBody>
    </cdr:sp>
  </cdr:relSizeAnchor>
  <cdr:relSizeAnchor xmlns:cdr="http://schemas.openxmlformats.org/drawingml/2006/chartDrawing">
    <cdr:from>
      <cdr:x>0.35262</cdr:x>
      <cdr:y>0.54955</cdr:y>
    </cdr:from>
    <cdr:to>
      <cdr:x>0.42975</cdr:x>
      <cdr:y>0.6464</cdr:y>
    </cdr:to>
    <cdr:sp macro="" textlink="">
      <cdr:nvSpPr>
        <cdr:cNvPr id="12" name="Straight Arrow Connector 11"/>
        <cdr:cNvSpPr/>
      </cdr:nvSpPr>
      <cdr:spPr>
        <a:xfrm xmlns:a="http://schemas.openxmlformats.org/drawingml/2006/main">
          <a:off x="2438401" y="2324100"/>
          <a:ext cx="533400" cy="409575"/>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hade val="95000"/>
              <a:satMod val="105000"/>
            </a:sysClr>
          </a:solidFill>
          <a:prstDash val="solid"/>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0.43485</cdr:x>
      <cdr:y>0.48736</cdr:y>
    </cdr:from>
    <cdr:to>
      <cdr:x>0.57851</cdr:x>
      <cdr:y>0.77252</cdr:y>
    </cdr:to>
    <cdr:sp macro="" textlink="">
      <cdr:nvSpPr>
        <cdr:cNvPr id="13" name="Straight Arrow Connector 12"/>
        <cdr:cNvSpPr/>
      </cdr:nvSpPr>
      <cdr:spPr>
        <a:xfrm xmlns:a="http://schemas.openxmlformats.org/drawingml/2006/main" rot="16200000" flipH="1">
          <a:off x="3642586" y="2701064"/>
          <a:ext cx="1504722" cy="124609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hade val="95000"/>
              <a:satMod val="105000"/>
            </a:sysClr>
          </a:solidFill>
          <a:prstDash val="solid"/>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0.57102</cdr:x>
      <cdr:y>0.43502</cdr:y>
    </cdr:from>
    <cdr:to>
      <cdr:x>0.66667</cdr:x>
      <cdr:y>0.70045</cdr:y>
    </cdr:to>
    <cdr:sp macro="" textlink="">
      <cdr:nvSpPr>
        <cdr:cNvPr id="14" name="Straight Arrow Connector 13"/>
        <cdr:cNvSpPr/>
      </cdr:nvSpPr>
      <cdr:spPr>
        <a:xfrm xmlns:a="http://schemas.openxmlformats.org/drawingml/2006/main" rot="16200000" flipH="1">
          <a:off x="4667525" y="2581003"/>
          <a:ext cx="1400643" cy="82969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0.62534</cdr:x>
      <cdr:y>0.32883</cdr:y>
    </cdr:from>
    <cdr:to>
      <cdr:x>0.69146</cdr:x>
      <cdr:y>0.63514</cdr:y>
    </cdr:to>
    <cdr:sp macro="" textlink="">
      <cdr:nvSpPr>
        <cdr:cNvPr id="15" name="Straight Arrow Connector 14"/>
        <cdr:cNvSpPr/>
      </cdr:nvSpPr>
      <cdr:spPr>
        <a:xfrm xmlns:a="http://schemas.openxmlformats.org/drawingml/2006/main" rot="16200000" flipH="1">
          <a:off x="3905251" y="1809750"/>
          <a:ext cx="1295403" cy="45720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0.4075</cdr:x>
      <cdr:y>0.51375</cdr:y>
    </cdr:from>
    <cdr:to>
      <cdr:x>0.442</cdr:x>
      <cdr:y>0.5445</cdr:y>
    </cdr:to>
    <cdr:sp macro="" textlink="">
      <cdr:nvSpPr>
        <cdr:cNvPr id="1025"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1028"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1029"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1030"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2"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0.4075</cdr:x>
      <cdr:y>0.51375</cdr:y>
    </cdr:from>
    <cdr:to>
      <cdr:x>0.442</cdr:x>
      <cdr:y>0.5445</cdr:y>
    </cdr:to>
    <cdr:sp macro="" textlink="">
      <cdr:nvSpPr>
        <cdr:cNvPr id="2"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5"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6"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7"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7"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0.40833</cdr:x>
      <cdr:y>0.65823</cdr:y>
    </cdr:from>
    <cdr:to>
      <cdr:x>0.4636</cdr:x>
      <cdr:y>0.69102</cdr:y>
    </cdr:to>
    <cdr:sp macro="" textlink="">
      <cdr:nvSpPr>
        <cdr:cNvPr id="18" name="TextBox 12"/>
        <cdr:cNvSpPr txBox="1"/>
      </cdr:nvSpPr>
      <cdr:spPr>
        <a:xfrm xmlns:a="http://schemas.openxmlformats.org/drawingml/2006/main">
          <a:off x="3733800" y="3962400"/>
          <a:ext cx="505331" cy="197404"/>
        </a:xfrm>
        <a:prstGeom xmlns:a="http://schemas.openxmlformats.org/drawingml/2006/main" prst="rect">
          <a:avLst/>
        </a:prstGeom>
        <a:noFill xmlns:a="http://schemas.openxmlformats.org/drawingml/2006/main"/>
        <a:ln xmlns:a="http://schemas.openxmlformats.org/drawingml/2006/main" w="19050">
          <a:noFill/>
          <a:miter lim="800000"/>
        </a:ln>
      </cdr:spPr>
      <cdr:txBody>
        <a:bodyPr xmlns:a="http://schemas.openxmlformats.org/drawingml/2006/main" vertOverflow="clip" wrap="square" rtlCol="0"/>
        <a:lstStyle xmlns:a="http://schemas.openxmlformats.org/drawingml/2006/main"/>
        <a:p xmlns:a="http://schemas.openxmlformats.org/drawingml/2006/main">
          <a:r>
            <a:rPr lang="en-US" sz="1000" b="1" dirty="0">
              <a:solidFill>
                <a:srgbClr val="FF0000"/>
              </a:solidFill>
              <a:latin typeface="Arial" pitchFamily="34" charset="0"/>
              <a:cs typeface="Arial" pitchFamily="34" charset="0"/>
            </a:rPr>
            <a:t>2009</a:t>
          </a:r>
        </a:p>
      </cdr:txBody>
    </cdr:sp>
  </cdr:relSizeAnchor>
  <cdr:relSizeAnchor xmlns:cdr="http://schemas.openxmlformats.org/drawingml/2006/chartDrawing">
    <cdr:from>
      <cdr:x>0.4075</cdr:x>
      <cdr:y>0.51375</cdr:y>
    </cdr:from>
    <cdr:to>
      <cdr:x>0.442</cdr:x>
      <cdr:y>0.5445</cdr:y>
    </cdr:to>
    <cdr:sp macro="" textlink="">
      <cdr:nvSpPr>
        <cdr:cNvPr id="20"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23"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24"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25"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30"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0.4075</cdr:x>
      <cdr:y>0.51375</cdr:y>
    </cdr:from>
    <cdr:to>
      <cdr:x>0.442</cdr:x>
      <cdr:y>0.5445</cdr:y>
    </cdr:to>
    <cdr:sp macro="" textlink="">
      <cdr:nvSpPr>
        <cdr:cNvPr id="1033"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0.24167</cdr:x>
      <cdr:y>0.67089</cdr:y>
    </cdr:from>
    <cdr:to>
      <cdr:x>0.27692</cdr:x>
      <cdr:y>0.70039</cdr:y>
    </cdr:to>
    <cdr:sp macro="" textlink="">
      <cdr:nvSpPr>
        <cdr:cNvPr id="1036" name="Text Box 4"/>
        <cdr:cNvSpPr txBox="1">
          <a:spLocks xmlns:a="http://schemas.openxmlformats.org/drawingml/2006/main" noChangeArrowheads="1"/>
        </cdr:cNvSpPr>
      </cdr:nvSpPr>
      <cdr:spPr bwMode="auto">
        <a:xfrm xmlns:a="http://schemas.openxmlformats.org/drawingml/2006/main">
          <a:off x="2209800" y="4038600"/>
          <a:ext cx="322326" cy="1775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1941</a:t>
          </a:r>
        </a:p>
      </cdr:txBody>
    </cdr:sp>
  </cdr:relSizeAnchor>
  <cdr:relSizeAnchor xmlns:cdr="http://schemas.openxmlformats.org/drawingml/2006/chartDrawing">
    <cdr:from>
      <cdr:x>0.44975</cdr:x>
      <cdr:y>0.412</cdr:y>
    </cdr:from>
    <cdr:to>
      <cdr:x>0.48425</cdr:x>
      <cdr:y>0.43725</cdr:y>
    </cdr:to>
    <cdr:sp macro="" textlink="">
      <cdr:nvSpPr>
        <cdr:cNvPr id="1037"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043"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0.36667</cdr:x>
      <cdr:y>0.4557</cdr:y>
    </cdr:from>
    <cdr:to>
      <cdr:x>0.40217</cdr:x>
      <cdr:y>0.4857</cdr:y>
    </cdr:to>
    <cdr:sp macro="" textlink="">
      <cdr:nvSpPr>
        <cdr:cNvPr id="1047" name="Text Box 2"/>
        <cdr:cNvSpPr txBox="1">
          <a:spLocks xmlns:a="http://schemas.openxmlformats.org/drawingml/2006/main" noChangeArrowheads="1"/>
        </cdr:cNvSpPr>
      </cdr:nvSpPr>
      <cdr:spPr bwMode="auto">
        <a:xfrm xmlns:a="http://schemas.openxmlformats.org/drawingml/2006/main">
          <a:off x="3352800" y="2743200"/>
          <a:ext cx="324612" cy="1805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1931</a:t>
          </a:r>
        </a:p>
      </cdr:txBody>
    </cdr:sp>
  </cdr:relSizeAnchor>
  <cdr:relSizeAnchor xmlns:cdr="http://schemas.openxmlformats.org/drawingml/2006/chartDrawing">
    <cdr:from>
      <cdr:x>0.30833</cdr:x>
      <cdr:y>0.55405</cdr:y>
    </cdr:from>
    <cdr:to>
      <cdr:x>0.34383</cdr:x>
      <cdr:y>0.5833</cdr:y>
    </cdr:to>
    <cdr:sp macro="" textlink="">
      <cdr:nvSpPr>
        <cdr:cNvPr id="1048" name="Text Box 3"/>
        <cdr:cNvSpPr txBox="1">
          <a:spLocks xmlns:a="http://schemas.openxmlformats.org/drawingml/2006/main" noChangeArrowheads="1"/>
        </cdr:cNvSpPr>
      </cdr:nvSpPr>
      <cdr:spPr bwMode="auto">
        <a:xfrm xmlns:a="http://schemas.openxmlformats.org/drawingml/2006/main">
          <a:off x="2819400" y="3124200"/>
          <a:ext cx="324612" cy="1649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1937</a:t>
          </a:r>
        </a:p>
      </cdr:txBody>
    </cdr:sp>
  </cdr:relSizeAnchor>
  <cdr:relSizeAnchor xmlns:cdr="http://schemas.openxmlformats.org/drawingml/2006/chartDrawing">
    <cdr:from>
      <cdr:x>0.8141</cdr:x>
      <cdr:y>0.71025</cdr:y>
    </cdr:from>
    <cdr:to>
      <cdr:x>0.84225</cdr:x>
      <cdr:y>0.73975</cdr:y>
    </cdr:to>
    <cdr:sp macro="" textlink="">
      <cdr:nvSpPr>
        <cdr:cNvPr id="1049" name="Text Box 4"/>
        <cdr:cNvSpPr txBox="1">
          <a:spLocks xmlns:a="http://schemas.openxmlformats.org/drawingml/2006/main" noChangeArrowheads="1"/>
        </cdr:cNvSpPr>
      </cdr:nvSpPr>
      <cdr:spPr bwMode="auto">
        <a:xfrm xmlns:a="http://schemas.openxmlformats.org/drawingml/2006/main">
          <a:off x="6986588" y="4147025"/>
          <a:ext cx="241623"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0.41667</cdr:x>
      <cdr:y>0.35135</cdr:y>
    </cdr:from>
    <cdr:to>
      <cdr:x>0.45117</cdr:x>
      <cdr:y>0.38933</cdr:y>
    </cdr:to>
    <cdr:sp macro="" textlink="">
      <cdr:nvSpPr>
        <cdr:cNvPr id="1050" name="Text Box 5"/>
        <cdr:cNvSpPr txBox="1">
          <a:spLocks xmlns:a="http://schemas.openxmlformats.org/drawingml/2006/main" noChangeArrowheads="1"/>
        </cdr:cNvSpPr>
      </cdr:nvSpPr>
      <cdr:spPr bwMode="auto">
        <a:xfrm xmlns:a="http://schemas.openxmlformats.org/drawingml/2006/main">
          <a:off x="3810000" y="1981200"/>
          <a:ext cx="315468" cy="2141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1" i="0" strike="noStrike" dirty="0">
              <a:solidFill>
                <a:srgbClr val="FF0000"/>
              </a:solidFill>
              <a:latin typeface="Arial"/>
              <a:cs typeface="Arial"/>
            </a:rPr>
            <a:t>2007</a:t>
          </a:r>
        </a:p>
      </cdr:txBody>
    </cdr:sp>
  </cdr:relSizeAnchor>
  <cdr:relSizeAnchor xmlns:cdr="http://schemas.openxmlformats.org/drawingml/2006/chartDrawing">
    <cdr:from>
      <cdr:x>0.35396</cdr:x>
      <cdr:y>0.46149</cdr:y>
    </cdr:from>
    <cdr:to>
      <cdr:x>0.38846</cdr:x>
      <cdr:y>0.49149</cdr:y>
    </cdr:to>
    <cdr:sp macro="" textlink="">
      <cdr:nvSpPr>
        <cdr:cNvPr id="1051"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056"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0.46504</cdr:x>
      <cdr:y>0.50245</cdr:y>
    </cdr:from>
    <cdr:to>
      <cdr:x>0.50943</cdr:x>
      <cdr:y>0.52692</cdr:y>
    </cdr:to>
    <cdr:sp macro="" textlink="">
      <cdr:nvSpPr>
        <cdr:cNvPr id="43" name="TextBox 42"/>
        <cdr:cNvSpPr txBox="1"/>
      </cdr:nvSpPr>
      <cdr:spPr>
        <a:xfrm xmlns:a="http://schemas.openxmlformats.org/drawingml/2006/main">
          <a:off x="3990976" y="2933700"/>
          <a:ext cx="381000" cy="142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0.41667</cdr:x>
      <cdr:y>0.43243</cdr:y>
    </cdr:from>
    <cdr:to>
      <cdr:x>0.48011</cdr:x>
      <cdr:y>0.47853</cdr:y>
    </cdr:to>
    <cdr:sp macro="" textlink="">
      <cdr:nvSpPr>
        <cdr:cNvPr id="44" name="TextBox 43"/>
        <cdr:cNvSpPr txBox="1"/>
      </cdr:nvSpPr>
      <cdr:spPr>
        <a:xfrm xmlns:a="http://schemas.openxmlformats.org/drawingml/2006/main">
          <a:off x="3810000" y="2438400"/>
          <a:ext cx="580096" cy="2599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solidFill>
                <a:srgbClr val="FF0000"/>
              </a:solidFill>
              <a:latin typeface="Arial" pitchFamily="34" charset="0"/>
              <a:cs typeface="Arial" pitchFamily="34" charset="0"/>
            </a:rPr>
            <a:t>2008</a:t>
          </a:r>
        </a:p>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0.4075</cdr:x>
      <cdr:y>0.51375</cdr:y>
    </cdr:from>
    <cdr:to>
      <cdr:x>0.442</cdr:x>
      <cdr:y>0.5445</cdr:y>
    </cdr:to>
    <cdr:sp macro="" textlink="">
      <cdr:nvSpPr>
        <cdr:cNvPr id="1025"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1028"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1029"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1030"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2"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0.4075</cdr:x>
      <cdr:y>0.51375</cdr:y>
    </cdr:from>
    <cdr:to>
      <cdr:x>0.442</cdr:x>
      <cdr:y>0.5445</cdr:y>
    </cdr:to>
    <cdr:sp macro="" textlink="">
      <cdr:nvSpPr>
        <cdr:cNvPr id="2"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5"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6"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7"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7"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0.58333</cdr:x>
      <cdr:y>0.67647</cdr:y>
    </cdr:from>
    <cdr:to>
      <cdr:x>0.65</cdr:x>
      <cdr:y>0.71397</cdr:y>
    </cdr:to>
    <cdr:sp macro="" textlink="">
      <cdr:nvSpPr>
        <cdr:cNvPr id="18" name="TextBox 12"/>
        <cdr:cNvSpPr txBox="1"/>
      </cdr:nvSpPr>
      <cdr:spPr>
        <a:xfrm xmlns:a="http://schemas.openxmlformats.org/drawingml/2006/main">
          <a:off x="5334000" y="3505200"/>
          <a:ext cx="609630" cy="194310"/>
        </a:xfrm>
        <a:prstGeom xmlns:a="http://schemas.openxmlformats.org/drawingml/2006/main" prst="rect">
          <a:avLst/>
        </a:prstGeom>
        <a:noFill xmlns:a="http://schemas.openxmlformats.org/drawingml/2006/main"/>
        <a:ln xmlns:a="http://schemas.openxmlformats.org/drawingml/2006/main" w="19050">
          <a:noFill/>
          <a:miter lim="800000"/>
        </a:ln>
      </cdr:spPr>
      <cdr:txBody>
        <a:bodyPr xmlns:a="http://schemas.openxmlformats.org/drawingml/2006/main" vertOverflow="clip" wrap="square" rtlCol="0"/>
        <a:lstStyle xmlns:a="http://schemas.openxmlformats.org/drawingml/2006/main"/>
        <a:p xmlns:a="http://schemas.openxmlformats.org/drawingml/2006/main">
          <a:r>
            <a:rPr lang="en-US" sz="1000" b="1" dirty="0">
              <a:solidFill>
                <a:srgbClr val="FF0000"/>
              </a:solidFill>
              <a:latin typeface="Arial" pitchFamily="34" charset="0"/>
              <a:cs typeface="Arial" pitchFamily="34" charset="0"/>
            </a:rPr>
            <a:t>2009</a:t>
          </a:r>
        </a:p>
      </cdr:txBody>
    </cdr:sp>
  </cdr:relSizeAnchor>
  <cdr:relSizeAnchor xmlns:cdr="http://schemas.openxmlformats.org/drawingml/2006/chartDrawing">
    <cdr:from>
      <cdr:x>0.4075</cdr:x>
      <cdr:y>0.51375</cdr:y>
    </cdr:from>
    <cdr:to>
      <cdr:x>0.442</cdr:x>
      <cdr:y>0.5445</cdr:y>
    </cdr:to>
    <cdr:sp macro="" textlink="">
      <cdr:nvSpPr>
        <cdr:cNvPr id="20"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23"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24"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25"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30"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0.4075</cdr:x>
      <cdr:y>0.51375</cdr:y>
    </cdr:from>
    <cdr:to>
      <cdr:x>0.442</cdr:x>
      <cdr:y>0.5445</cdr:y>
    </cdr:to>
    <cdr:sp macro="" textlink="">
      <cdr:nvSpPr>
        <cdr:cNvPr id="1033"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0.38333</cdr:x>
      <cdr:y>0.66176</cdr:y>
    </cdr:from>
    <cdr:to>
      <cdr:x>0.41858</cdr:x>
      <cdr:y>0.69126</cdr:y>
    </cdr:to>
    <cdr:sp macro="" textlink="">
      <cdr:nvSpPr>
        <cdr:cNvPr id="1036" name="Text Box 4"/>
        <cdr:cNvSpPr txBox="1">
          <a:spLocks xmlns:a="http://schemas.openxmlformats.org/drawingml/2006/main" noChangeArrowheads="1"/>
        </cdr:cNvSpPr>
      </cdr:nvSpPr>
      <cdr:spPr bwMode="auto">
        <a:xfrm xmlns:a="http://schemas.openxmlformats.org/drawingml/2006/main">
          <a:off x="3505200" y="3429000"/>
          <a:ext cx="322326" cy="1528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1941</a:t>
          </a:r>
        </a:p>
      </cdr:txBody>
    </cdr:sp>
  </cdr:relSizeAnchor>
  <cdr:relSizeAnchor xmlns:cdr="http://schemas.openxmlformats.org/drawingml/2006/chartDrawing">
    <cdr:from>
      <cdr:x>0.44975</cdr:x>
      <cdr:y>0.412</cdr:y>
    </cdr:from>
    <cdr:to>
      <cdr:x>0.48425</cdr:x>
      <cdr:y>0.43725</cdr:y>
    </cdr:to>
    <cdr:sp macro="" textlink="">
      <cdr:nvSpPr>
        <cdr:cNvPr id="1037"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043"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0.55</cdr:x>
      <cdr:y>0.45588</cdr:y>
    </cdr:from>
    <cdr:to>
      <cdr:x>0.5855</cdr:x>
      <cdr:y>0.48588</cdr:y>
    </cdr:to>
    <cdr:sp macro="" textlink="">
      <cdr:nvSpPr>
        <cdr:cNvPr id="1047" name="Text Box 2"/>
        <cdr:cNvSpPr txBox="1">
          <a:spLocks xmlns:a="http://schemas.openxmlformats.org/drawingml/2006/main" noChangeArrowheads="1"/>
        </cdr:cNvSpPr>
      </cdr:nvSpPr>
      <cdr:spPr bwMode="auto">
        <a:xfrm xmlns:a="http://schemas.openxmlformats.org/drawingml/2006/main">
          <a:off x="5029200" y="2362200"/>
          <a:ext cx="324612" cy="1554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1931</a:t>
          </a:r>
        </a:p>
      </cdr:txBody>
    </cdr:sp>
  </cdr:relSizeAnchor>
  <cdr:relSizeAnchor xmlns:cdr="http://schemas.openxmlformats.org/drawingml/2006/chartDrawing">
    <cdr:from>
      <cdr:x>0.45833</cdr:x>
      <cdr:y>0.55882</cdr:y>
    </cdr:from>
    <cdr:to>
      <cdr:x>0.49383</cdr:x>
      <cdr:y>0.58807</cdr:y>
    </cdr:to>
    <cdr:sp macro="" textlink="">
      <cdr:nvSpPr>
        <cdr:cNvPr id="1048" name="Text Box 3"/>
        <cdr:cNvSpPr txBox="1">
          <a:spLocks xmlns:a="http://schemas.openxmlformats.org/drawingml/2006/main" noChangeArrowheads="1"/>
        </cdr:cNvSpPr>
      </cdr:nvSpPr>
      <cdr:spPr bwMode="auto">
        <a:xfrm xmlns:a="http://schemas.openxmlformats.org/drawingml/2006/main">
          <a:off x="4191000" y="2895600"/>
          <a:ext cx="324612" cy="1515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1937</a:t>
          </a:r>
        </a:p>
      </cdr:txBody>
    </cdr:sp>
  </cdr:relSizeAnchor>
  <cdr:relSizeAnchor xmlns:cdr="http://schemas.openxmlformats.org/drawingml/2006/chartDrawing">
    <cdr:from>
      <cdr:x>0.38902</cdr:x>
      <cdr:y>0.6972</cdr:y>
    </cdr:from>
    <cdr:to>
      <cdr:x>0.41717</cdr:x>
      <cdr:y>0.7267</cdr:y>
    </cdr:to>
    <cdr:sp macro="" textlink="">
      <cdr:nvSpPr>
        <cdr:cNvPr id="1049" name="Text Box 4"/>
        <cdr:cNvSpPr txBox="1">
          <a:spLocks xmlns:a="http://schemas.openxmlformats.org/drawingml/2006/main" noChangeArrowheads="1"/>
        </cdr:cNvSpPr>
      </cdr:nvSpPr>
      <cdr:spPr bwMode="auto">
        <a:xfrm xmlns:a="http://schemas.openxmlformats.org/drawingml/2006/main">
          <a:off x="3338552" y="4070825"/>
          <a:ext cx="241584"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0.6</cdr:x>
      <cdr:y>0.32353</cdr:y>
    </cdr:from>
    <cdr:to>
      <cdr:x>0.6345</cdr:x>
      <cdr:y>0.36103</cdr:y>
    </cdr:to>
    <cdr:sp macro="" textlink="">
      <cdr:nvSpPr>
        <cdr:cNvPr id="1050" name="Text Box 5"/>
        <cdr:cNvSpPr txBox="1">
          <a:spLocks xmlns:a="http://schemas.openxmlformats.org/drawingml/2006/main" noChangeArrowheads="1"/>
        </cdr:cNvSpPr>
      </cdr:nvSpPr>
      <cdr:spPr bwMode="auto">
        <a:xfrm xmlns:a="http://schemas.openxmlformats.org/drawingml/2006/main">
          <a:off x="5486400" y="1676400"/>
          <a:ext cx="315468" cy="1943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000" b="1" i="0" strike="noStrike" dirty="0">
              <a:solidFill>
                <a:srgbClr val="FF0000"/>
              </a:solidFill>
              <a:latin typeface="Arial"/>
              <a:cs typeface="Arial"/>
            </a:rPr>
            <a:t>2007</a:t>
          </a:r>
        </a:p>
      </cdr:txBody>
    </cdr:sp>
  </cdr:relSizeAnchor>
  <cdr:relSizeAnchor xmlns:cdr="http://schemas.openxmlformats.org/drawingml/2006/chartDrawing">
    <cdr:from>
      <cdr:x>0.35396</cdr:x>
      <cdr:y>0.46149</cdr:y>
    </cdr:from>
    <cdr:to>
      <cdr:x>0.38846</cdr:x>
      <cdr:y>0.49149</cdr:y>
    </cdr:to>
    <cdr:sp macro="" textlink="">
      <cdr:nvSpPr>
        <cdr:cNvPr id="1051"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056"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0.46504</cdr:x>
      <cdr:y>0.50245</cdr:y>
    </cdr:from>
    <cdr:to>
      <cdr:x>0.50943</cdr:x>
      <cdr:y>0.52692</cdr:y>
    </cdr:to>
    <cdr:sp macro="" textlink="">
      <cdr:nvSpPr>
        <cdr:cNvPr id="43" name="TextBox 42"/>
        <cdr:cNvSpPr txBox="1"/>
      </cdr:nvSpPr>
      <cdr:spPr>
        <a:xfrm xmlns:a="http://schemas.openxmlformats.org/drawingml/2006/main">
          <a:off x="3990976" y="2933700"/>
          <a:ext cx="381000" cy="142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cdr:x>
      <cdr:y>0.42647</cdr:y>
    </cdr:from>
    <cdr:to>
      <cdr:x>0.6555</cdr:x>
      <cdr:y>0.46888</cdr:y>
    </cdr:to>
    <cdr:sp macro="" textlink="">
      <cdr:nvSpPr>
        <cdr:cNvPr id="44" name="TextBox 43"/>
        <cdr:cNvSpPr txBox="1"/>
      </cdr:nvSpPr>
      <cdr:spPr>
        <a:xfrm xmlns:a="http://schemas.openxmlformats.org/drawingml/2006/main">
          <a:off x="5486400" y="2209800"/>
          <a:ext cx="507492" cy="2197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solidFill>
                <a:srgbClr val="FF0000"/>
              </a:solidFill>
              <a:latin typeface="Arial" pitchFamily="34" charset="0"/>
              <a:cs typeface="Arial" pitchFamily="34" charset="0"/>
            </a:rPr>
            <a:t>2008</a:t>
          </a:r>
        </a:p>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0.4075</cdr:x>
      <cdr:y>0.51375</cdr:y>
    </cdr:from>
    <cdr:to>
      <cdr:x>0.442</cdr:x>
      <cdr:y>0.5445</cdr:y>
    </cdr:to>
    <cdr:sp macro="" textlink="">
      <cdr:nvSpPr>
        <cdr:cNvPr id="1025"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0.50375</cdr:x>
      <cdr:y>0.5335</cdr:y>
    </cdr:from>
    <cdr:to>
      <cdr:x>0.53925</cdr:x>
      <cdr:y>0.5635</cdr:y>
    </cdr:to>
    <cdr:sp macro="" textlink="">
      <cdr:nvSpPr>
        <cdr:cNvPr id="1026" name="Text Box 2"/>
        <cdr:cNvSpPr txBox="1">
          <a:spLocks xmlns:a="http://schemas.openxmlformats.org/drawingml/2006/main" noChangeArrowheads="1"/>
        </cdr:cNvSpPr>
      </cdr:nvSpPr>
      <cdr:spPr bwMode="auto">
        <a:xfrm xmlns:a="http://schemas.openxmlformats.org/drawingml/2006/main">
          <a:off x="4323195" y="3115013"/>
          <a:ext cx="304662"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0.6675</cdr:x>
      <cdr:y>0.61275</cdr:y>
    </cdr:from>
    <cdr:to>
      <cdr:x>0.703</cdr:x>
      <cdr:y>0.642</cdr:y>
    </cdr:to>
    <cdr:sp macro="" textlink="">
      <cdr:nvSpPr>
        <cdr:cNvPr id="1027" name="Text Box 3"/>
        <cdr:cNvSpPr txBox="1">
          <a:spLocks xmlns:a="http://schemas.openxmlformats.org/drawingml/2006/main" noChangeArrowheads="1"/>
        </cdr:cNvSpPr>
      </cdr:nvSpPr>
      <cdr:spPr bwMode="auto">
        <a:xfrm xmlns:a="http://schemas.openxmlformats.org/drawingml/2006/main">
          <a:off x="5728502" y="3577740"/>
          <a:ext cx="304662" cy="1707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1028"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1029"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1030"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2"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0.4075</cdr:x>
      <cdr:y>0.51375</cdr:y>
    </cdr:from>
    <cdr:to>
      <cdr:x>0.442</cdr:x>
      <cdr:y>0.5445</cdr:y>
    </cdr:to>
    <cdr:sp macro="" textlink="">
      <cdr:nvSpPr>
        <cdr:cNvPr id="2"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0.50375</cdr:x>
      <cdr:y>0.5335</cdr:y>
    </cdr:from>
    <cdr:to>
      <cdr:x>0.53925</cdr:x>
      <cdr:y>0.5635</cdr:y>
    </cdr:to>
    <cdr:sp macro="" textlink="">
      <cdr:nvSpPr>
        <cdr:cNvPr id="3" name="Text Box 2"/>
        <cdr:cNvSpPr txBox="1">
          <a:spLocks xmlns:a="http://schemas.openxmlformats.org/drawingml/2006/main" noChangeArrowheads="1"/>
        </cdr:cNvSpPr>
      </cdr:nvSpPr>
      <cdr:spPr bwMode="auto">
        <a:xfrm xmlns:a="http://schemas.openxmlformats.org/drawingml/2006/main">
          <a:off x="4323195" y="3115013"/>
          <a:ext cx="304662"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0.6675</cdr:x>
      <cdr:y>0.61275</cdr:y>
    </cdr:from>
    <cdr:to>
      <cdr:x>0.703</cdr:x>
      <cdr:y>0.642</cdr:y>
    </cdr:to>
    <cdr:sp macro="" textlink="">
      <cdr:nvSpPr>
        <cdr:cNvPr id="4" name="Text Box 3"/>
        <cdr:cNvSpPr txBox="1">
          <a:spLocks xmlns:a="http://schemas.openxmlformats.org/drawingml/2006/main" noChangeArrowheads="1"/>
        </cdr:cNvSpPr>
      </cdr:nvSpPr>
      <cdr:spPr bwMode="auto">
        <a:xfrm xmlns:a="http://schemas.openxmlformats.org/drawingml/2006/main">
          <a:off x="5728502" y="3577740"/>
          <a:ext cx="304662" cy="1707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5"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6"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7"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7"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0.4075</cdr:x>
      <cdr:y>0.51375</cdr:y>
    </cdr:from>
    <cdr:to>
      <cdr:x>0.442</cdr:x>
      <cdr:y>0.5445</cdr:y>
    </cdr:to>
    <cdr:sp macro="" textlink="">
      <cdr:nvSpPr>
        <cdr:cNvPr id="20"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0.50375</cdr:x>
      <cdr:y>0.5335</cdr:y>
    </cdr:from>
    <cdr:to>
      <cdr:x>0.53925</cdr:x>
      <cdr:y>0.5635</cdr:y>
    </cdr:to>
    <cdr:sp macro="" textlink="">
      <cdr:nvSpPr>
        <cdr:cNvPr id="21" name="Text Box 2"/>
        <cdr:cNvSpPr txBox="1">
          <a:spLocks xmlns:a="http://schemas.openxmlformats.org/drawingml/2006/main" noChangeArrowheads="1"/>
        </cdr:cNvSpPr>
      </cdr:nvSpPr>
      <cdr:spPr bwMode="auto">
        <a:xfrm xmlns:a="http://schemas.openxmlformats.org/drawingml/2006/main">
          <a:off x="4323195" y="3115013"/>
          <a:ext cx="304662"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0.6675</cdr:x>
      <cdr:y>0.61275</cdr:y>
    </cdr:from>
    <cdr:to>
      <cdr:x>0.703</cdr:x>
      <cdr:y>0.642</cdr:y>
    </cdr:to>
    <cdr:sp macro="" textlink="">
      <cdr:nvSpPr>
        <cdr:cNvPr id="22" name="Text Box 3"/>
        <cdr:cNvSpPr txBox="1">
          <a:spLocks xmlns:a="http://schemas.openxmlformats.org/drawingml/2006/main" noChangeArrowheads="1"/>
        </cdr:cNvSpPr>
      </cdr:nvSpPr>
      <cdr:spPr bwMode="auto">
        <a:xfrm xmlns:a="http://schemas.openxmlformats.org/drawingml/2006/main">
          <a:off x="5728502" y="3577740"/>
          <a:ext cx="304662" cy="1707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23"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24"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25"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30"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0.4075</cdr:x>
      <cdr:y>0.51375</cdr:y>
    </cdr:from>
    <cdr:to>
      <cdr:x>0.442</cdr:x>
      <cdr:y>0.5445</cdr:y>
    </cdr:to>
    <cdr:sp macro="" textlink="">
      <cdr:nvSpPr>
        <cdr:cNvPr id="1033"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0.50375</cdr:x>
      <cdr:y>0.5335</cdr:y>
    </cdr:from>
    <cdr:to>
      <cdr:x>0.53925</cdr:x>
      <cdr:y>0.5635</cdr:y>
    </cdr:to>
    <cdr:sp macro="" textlink="">
      <cdr:nvSpPr>
        <cdr:cNvPr id="1034" name="Text Box 2"/>
        <cdr:cNvSpPr txBox="1">
          <a:spLocks xmlns:a="http://schemas.openxmlformats.org/drawingml/2006/main" noChangeArrowheads="1"/>
        </cdr:cNvSpPr>
      </cdr:nvSpPr>
      <cdr:spPr bwMode="auto">
        <a:xfrm xmlns:a="http://schemas.openxmlformats.org/drawingml/2006/main">
          <a:off x="4323195" y="3115013"/>
          <a:ext cx="304662"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0.6675</cdr:x>
      <cdr:y>0.61275</cdr:y>
    </cdr:from>
    <cdr:to>
      <cdr:x>0.703</cdr:x>
      <cdr:y>0.642</cdr:y>
    </cdr:to>
    <cdr:sp macro="" textlink="">
      <cdr:nvSpPr>
        <cdr:cNvPr id="1035" name="Text Box 3"/>
        <cdr:cNvSpPr txBox="1">
          <a:spLocks xmlns:a="http://schemas.openxmlformats.org/drawingml/2006/main" noChangeArrowheads="1"/>
        </cdr:cNvSpPr>
      </cdr:nvSpPr>
      <cdr:spPr bwMode="auto">
        <a:xfrm xmlns:a="http://schemas.openxmlformats.org/drawingml/2006/main">
          <a:off x="5728502" y="3577740"/>
          <a:ext cx="304662" cy="1707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0.8</cdr:x>
      <cdr:y>0.69565</cdr:y>
    </cdr:from>
    <cdr:to>
      <cdr:x>0.83525</cdr:x>
      <cdr:y>0.72515</cdr:y>
    </cdr:to>
    <cdr:sp macro="" textlink="">
      <cdr:nvSpPr>
        <cdr:cNvPr id="1036" name="Text Box 4"/>
        <cdr:cNvSpPr txBox="1">
          <a:spLocks xmlns:a="http://schemas.openxmlformats.org/drawingml/2006/main" noChangeArrowheads="1"/>
        </cdr:cNvSpPr>
      </cdr:nvSpPr>
      <cdr:spPr bwMode="auto">
        <a:xfrm xmlns:a="http://schemas.openxmlformats.org/drawingml/2006/main">
          <a:off x="7315200" y="3657600"/>
          <a:ext cx="322326" cy="155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1941</a:t>
          </a:r>
        </a:p>
      </cdr:txBody>
    </cdr:sp>
  </cdr:relSizeAnchor>
  <cdr:relSizeAnchor xmlns:cdr="http://schemas.openxmlformats.org/drawingml/2006/chartDrawing">
    <cdr:from>
      <cdr:x>0.44975</cdr:x>
      <cdr:y>0.412</cdr:y>
    </cdr:from>
    <cdr:to>
      <cdr:x>0.48425</cdr:x>
      <cdr:y>0.43725</cdr:y>
    </cdr:to>
    <cdr:sp macro="" textlink="">
      <cdr:nvSpPr>
        <cdr:cNvPr id="1037"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043"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0.425</cdr:x>
      <cdr:y>0.47826</cdr:y>
    </cdr:from>
    <cdr:to>
      <cdr:x>0.4595</cdr:x>
      <cdr:y>0.50901</cdr:y>
    </cdr:to>
    <cdr:sp macro="" textlink="">
      <cdr:nvSpPr>
        <cdr:cNvPr id="1046" name="Text Box 1"/>
        <cdr:cNvSpPr txBox="1">
          <a:spLocks xmlns:a="http://schemas.openxmlformats.org/drawingml/2006/main" noChangeArrowheads="1"/>
        </cdr:cNvSpPr>
      </cdr:nvSpPr>
      <cdr:spPr bwMode="auto">
        <a:xfrm xmlns:a="http://schemas.openxmlformats.org/drawingml/2006/main">
          <a:off x="3886200" y="2514600"/>
          <a:ext cx="315468" cy="1616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1921</a:t>
          </a:r>
        </a:p>
      </cdr:txBody>
    </cdr:sp>
  </cdr:relSizeAnchor>
  <cdr:relSizeAnchor xmlns:cdr="http://schemas.openxmlformats.org/drawingml/2006/chartDrawing">
    <cdr:from>
      <cdr:x>0.5</cdr:x>
      <cdr:y>0.46377</cdr:y>
    </cdr:from>
    <cdr:to>
      <cdr:x>0.5355</cdr:x>
      <cdr:y>0.49377</cdr:y>
    </cdr:to>
    <cdr:sp macro="" textlink="">
      <cdr:nvSpPr>
        <cdr:cNvPr id="1047" name="Text Box 2"/>
        <cdr:cNvSpPr txBox="1">
          <a:spLocks xmlns:a="http://schemas.openxmlformats.org/drawingml/2006/main" noChangeArrowheads="1"/>
        </cdr:cNvSpPr>
      </cdr:nvSpPr>
      <cdr:spPr bwMode="auto">
        <a:xfrm xmlns:a="http://schemas.openxmlformats.org/drawingml/2006/main">
          <a:off x="4572000" y="2438400"/>
          <a:ext cx="324612" cy="1577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1931</a:t>
          </a:r>
        </a:p>
      </cdr:txBody>
    </cdr:sp>
  </cdr:relSizeAnchor>
  <cdr:relSizeAnchor xmlns:cdr="http://schemas.openxmlformats.org/drawingml/2006/chartDrawing">
    <cdr:from>
      <cdr:x>0.66667</cdr:x>
      <cdr:y>0.55072</cdr:y>
    </cdr:from>
    <cdr:to>
      <cdr:x>0.70217</cdr:x>
      <cdr:y>0.57997</cdr:y>
    </cdr:to>
    <cdr:sp macro="" textlink="">
      <cdr:nvSpPr>
        <cdr:cNvPr id="1048" name="Text Box 3"/>
        <cdr:cNvSpPr txBox="1">
          <a:spLocks xmlns:a="http://schemas.openxmlformats.org/drawingml/2006/main" noChangeArrowheads="1"/>
        </cdr:cNvSpPr>
      </cdr:nvSpPr>
      <cdr:spPr bwMode="auto">
        <a:xfrm xmlns:a="http://schemas.openxmlformats.org/drawingml/2006/main">
          <a:off x="6096000" y="2895600"/>
          <a:ext cx="324612" cy="1537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1937</a:t>
          </a:r>
        </a:p>
      </cdr:txBody>
    </cdr:sp>
  </cdr:relSizeAnchor>
  <cdr:relSizeAnchor xmlns:cdr="http://schemas.openxmlformats.org/drawingml/2006/chartDrawing">
    <cdr:from>
      <cdr:x>0.80833</cdr:x>
      <cdr:y>0.69136</cdr:y>
    </cdr:from>
    <cdr:to>
      <cdr:x>0.83648</cdr:x>
      <cdr:y>0.72086</cdr:y>
    </cdr:to>
    <cdr:sp macro="" textlink="">
      <cdr:nvSpPr>
        <cdr:cNvPr id="1049" name="Text Box 4"/>
        <cdr:cNvSpPr txBox="1">
          <a:spLocks xmlns:a="http://schemas.openxmlformats.org/drawingml/2006/main" noChangeArrowheads="1"/>
        </cdr:cNvSpPr>
      </cdr:nvSpPr>
      <cdr:spPr bwMode="auto">
        <a:xfrm xmlns:a="http://schemas.openxmlformats.org/drawingml/2006/main">
          <a:off x="7391400" y="4267200"/>
          <a:ext cx="257404" cy="1820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0.45833</cdr:x>
      <cdr:y>0.33333</cdr:y>
    </cdr:from>
    <cdr:to>
      <cdr:x>0.49283</cdr:x>
      <cdr:y>0.37037</cdr:y>
    </cdr:to>
    <cdr:sp macro="" textlink="">
      <cdr:nvSpPr>
        <cdr:cNvPr id="1050" name="Text Box 5"/>
        <cdr:cNvSpPr txBox="1">
          <a:spLocks xmlns:a="http://schemas.openxmlformats.org/drawingml/2006/main" noChangeArrowheads="1"/>
        </cdr:cNvSpPr>
      </cdr:nvSpPr>
      <cdr:spPr bwMode="auto">
        <a:xfrm xmlns:a="http://schemas.openxmlformats.org/drawingml/2006/main">
          <a:off x="4191000" y="1752600"/>
          <a:ext cx="315468" cy="1947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b="1" i="0" strike="noStrike" dirty="0">
              <a:solidFill>
                <a:srgbClr val="FF0000"/>
              </a:solidFill>
              <a:latin typeface="Arial" pitchFamily="34" charset="0"/>
              <a:cs typeface="Arial" pitchFamily="34" charset="0"/>
            </a:rPr>
            <a:t>2007</a:t>
          </a:r>
        </a:p>
      </cdr:txBody>
    </cdr:sp>
  </cdr:relSizeAnchor>
  <cdr:relSizeAnchor xmlns:cdr="http://schemas.openxmlformats.org/drawingml/2006/chartDrawing">
    <cdr:from>
      <cdr:x>0.35396</cdr:x>
      <cdr:y>0.46149</cdr:y>
    </cdr:from>
    <cdr:to>
      <cdr:x>0.38846</cdr:x>
      <cdr:y>0.49149</cdr:y>
    </cdr:to>
    <cdr:sp macro="" textlink="">
      <cdr:nvSpPr>
        <cdr:cNvPr id="1051"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056"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0.46504</cdr:x>
      <cdr:y>0.50245</cdr:y>
    </cdr:from>
    <cdr:to>
      <cdr:x>0.50943</cdr:x>
      <cdr:y>0.52692</cdr:y>
    </cdr:to>
    <cdr:sp macro="" textlink="">
      <cdr:nvSpPr>
        <cdr:cNvPr id="43" name="TextBox 42"/>
        <cdr:cNvSpPr txBox="1"/>
      </cdr:nvSpPr>
      <cdr:spPr>
        <a:xfrm xmlns:a="http://schemas.openxmlformats.org/drawingml/2006/main">
          <a:off x="3990976" y="2933700"/>
          <a:ext cx="381000" cy="142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0.40833</cdr:x>
      <cdr:y>0.42029</cdr:y>
    </cdr:from>
    <cdr:to>
      <cdr:x>0.46383</cdr:x>
      <cdr:y>0.4627</cdr:y>
    </cdr:to>
    <cdr:sp macro="" textlink="">
      <cdr:nvSpPr>
        <cdr:cNvPr id="44" name="TextBox 43"/>
        <cdr:cNvSpPr txBox="1"/>
      </cdr:nvSpPr>
      <cdr:spPr>
        <a:xfrm xmlns:a="http://schemas.openxmlformats.org/drawingml/2006/main">
          <a:off x="3733800" y="2209800"/>
          <a:ext cx="507492" cy="2229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solidFill>
                <a:srgbClr val="FF0000"/>
              </a:solidFill>
              <a:latin typeface="Arial" pitchFamily="34" charset="0"/>
              <a:cs typeface="Arial" pitchFamily="34" charset="0"/>
            </a:rPr>
            <a:t>2008</a:t>
          </a:r>
        </a:p>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0.4075</cdr:x>
      <cdr:y>0.51375</cdr:y>
    </cdr:from>
    <cdr:to>
      <cdr:x>0.442</cdr:x>
      <cdr:y>0.5445</cdr:y>
    </cdr:to>
    <cdr:sp macro="" textlink="">
      <cdr:nvSpPr>
        <cdr:cNvPr id="1025"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0.50375</cdr:x>
      <cdr:y>0.5335</cdr:y>
    </cdr:from>
    <cdr:to>
      <cdr:x>0.53925</cdr:x>
      <cdr:y>0.5635</cdr:y>
    </cdr:to>
    <cdr:sp macro="" textlink="">
      <cdr:nvSpPr>
        <cdr:cNvPr id="1026" name="Text Box 2"/>
        <cdr:cNvSpPr txBox="1">
          <a:spLocks xmlns:a="http://schemas.openxmlformats.org/drawingml/2006/main" noChangeArrowheads="1"/>
        </cdr:cNvSpPr>
      </cdr:nvSpPr>
      <cdr:spPr bwMode="auto">
        <a:xfrm xmlns:a="http://schemas.openxmlformats.org/drawingml/2006/main">
          <a:off x="4323195" y="3115013"/>
          <a:ext cx="304662"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0.6675</cdr:x>
      <cdr:y>0.61275</cdr:y>
    </cdr:from>
    <cdr:to>
      <cdr:x>0.703</cdr:x>
      <cdr:y>0.642</cdr:y>
    </cdr:to>
    <cdr:sp macro="" textlink="">
      <cdr:nvSpPr>
        <cdr:cNvPr id="1027" name="Text Box 3"/>
        <cdr:cNvSpPr txBox="1">
          <a:spLocks xmlns:a="http://schemas.openxmlformats.org/drawingml/2006/main" noChangeArrowheads="1"/>
        </cdr:cNvSpPr>
      </cdr:nvSpPr>
      <cdr:spPr bwMode="auto">
        <a:xfrm xmlns:a="http://schemas.openxmlformats.org/drawingml/2006/main">
          <a:off x="5728502" y="3577740"/>
          <a:ext cx="304662" cy="1707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1028"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1029"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1030"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2"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0.4075</cdr:x>
      <cdr:y>0.51375</cdr:y>
    </cdr:from>
    <cdr:to>
      <cdr:x>0.442</cdr:x>
      <cdr:y>0.5445</cdr:y>
    </cdr:to>
    <cdr:sp macro="" textlink="">
      <cdr:nvSpPr>
        <cdr:cNvPr id="2"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0.50375</cdr:x>
      <cdr:y>0.5335</cdr:y>
    </cdr:from>
    <cdr:to>
      <cdr:x>0.53925</cdr:x>
      <cdr:y>0.5635</cdr:y>
    </cdr:to>
    <cdr:sp macro="" textlink="">
      <cdr:nvSpPr>
        <cdr:cNvPr id="3" name="Text Box 2"/>
        <cdr:cNvSpPr txBox="1">
          <a:spLocks xmlns:a="http://schemas.openxmlformats.org/drawingml/2006/main" noChangeArrowheads="1"/>
        </cdr:cNvSpPr>
      </cdr:nvSpPr>
      <cdr:spPr bwMode="auto">
        <a:xfrm xmlns:a="http://schemas.openxmlformats.org/drawingml/2006/main">
          <a:off x="4323195" y="3115013"/>
          <a:ext cx="304662"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0.6675</cdr:x>
      <cdr:y>0.61275</cdr:y>
    </cdr:from>
    <cdr:to>
      <cdr:x>0.703</cdr:x>
      <cdr:y>0.642</cdr:y>
    </cdr:to>
    <cdr:sp macro="" textlink="">
      <cdr:nvSpPr>
        <cdr:cNvPr id="4" name="Text Box 3"/>
        <cdr:cNvSpPr txBox="1">
          <a:spLocks xmlns:a="http://schemas.openxmlformats.org/drawingml/2006/main" noChangeArrowheads="1"/>
        </cdr:cNvSpPr>
      </cdr:nvSpPr>
      <cdr:spPr bwMode="auto">
        <a:xfrm xmlns:a="http://schemas.openxmlformats.org/drawingml/2006/main">
          <a:off x="5728502" y="3577740"/>
          <a:ext cx="304662" cy="1707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5"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6"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7"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0.49057</cdr:x>
      <cdr:y>0.74878</cdr:y>
    </cdr:to>
    <cdr:sp macro="" textlink="">
      <cdr:nvSpPr>
        <cdr:cNvPr id="17" name="TextBox 11"/>
        <cdr:cNvSpPr txBox="1"/>
      </cdr:nvSpPr>
      <cdr:spPr>
        <a:xfrm xmlns:a="http://schemas.openxmlformats.org/drawingml/2006/main">
          <a:off x="3819525" y="4019550"/>
          <a:ext cx="39052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0.43333</cdr:x>
      <cdr:y>0.69136</cdr:y>
    </cdr:from>
    <cdr:to>
      <cdr:x>0.4916</cdr:x>
      <cdr:y>0.72072</cdr:y>
    </cdr:to>
    <cdr:sp macro="" textlink="">
      <cdr:nvSpPr>
        <cdr:cNvPr id="18" name="TextBox 12"/>
        <cdr:cNvSpPr txBox="1"/>
      </cdr:nvSpPr>
      <cdr:spPr>
        <a:xfrm xmlns:a="http://schemas.openxmlformats.org/drawingml/2006/main">
          <a:off x="3962400" y="4267200"/>
          <a:ext cx="532821" cy="181215"/>
        </a:xfrm>
        <a:prstGeom xmlns:a="http://schemas.openxmlformats.org/drawingml/2006/main" prst="rect">
          <a:avLst/>
        </a:prstGeom>
        <a:noFill xmlns:a="http://schemas.openxmlformats.org/drawingml/2006/main"/>
        <a:ln xmlns:a="http://schemas.openxmlformats.org/drawingml/2006/main" w="19050">
          <a:noFill/>
          <a:miter lim="800000"/>
        </a:ln>
      </cdr:spPr>
      <cdr:txBody>
        <a:bodyPr xmlns:a="http://schemas.openxmlformats.org/drawingml/2006/main" vertOverflow="clip" wrap="square" rtlCol="0"/>
        <a:lstStyle xmlns:a="http://schemas.openxmlformats.org/drawingml/2006/main"/>
        <a:p xmlns:a="http://schemas.openxmlformats.org/drawingml/2006/main">
          <a:r>
            <a:rPr lang="en-US" sz="1000" b="1" dirty="0">
              <a:solidFill>
                <a:srgbClr val="FF0000"/>
              </a:solidFill>
              <a:latin typeface="Arial" pitchFamily="34" charset="0"/>
              <a:cs typeface="Arial" pitchFamily="34" charset="0"/>
            </a:rPr>
            <a:t>2009</a:t>
          </a:r>
        </a:p>
      </cdr:txBody>
    </cdr:sp>
  </cdr:relSizeAnchor>
  <cdr:relSizeAnchor xmlns:cdr="http://schemas.openxmlformats.org/drawingml/2006/chartDrawing">
    <cdr:from>
      <cdr:x>0.4075</cdr:x>
      <cdr:y>0.51375</cdr:y>
    </cdr:from>
    <cdr:to>
      <cdr:x>0.442</cdr:x>
      <cdr:y>0.5445</cdr:y>
    </cdr:to>
    <cdr:sp macro="" textlink="">
      <cdr:nvSpPr>
        <cdr:cNvPr id="20"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0.50375</cdr:x>
      <cdr:y>0.5335</cdr:y>
    </cdr:from>
    <cdr:to>
      <cdr:x>0.53925</cdr:x>
      <cdr:y>0.5635</cdr:y>
    </cdr:to>
    <cdr:sp macro="" textlink="">
      <cdr:nvSpPr>
        <cdr:cNvPr id="21" name="Text Box 2"/>
        <cdr:cNvSpPr txBox="1">
          <a:spLocks xmlns:a="http://schemas.openxmlformats.org/drawingml/2006/main" noChangeArrowheads="1"/>
        </cdr:cNvSpPr>
      </cdr:nvSpPr>
      <cdr:spPr bwMode="auto">
        <a:xfrm xmlns:a="http://schemas.openxmlformats.org/drawingml/2006/main">
          <a:off x="4323195" y="3115013"/>
          <a:ext cx="304662"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0.6675</cdr:x>
      <cdr:y>0.61275</cdr:y>
    </cdr:from>
    <cdr:to>
      <cdr:x>0.703</cdr:x>
      <cdr:y>0.642</cdr:y>
    </cdr:to>
    <cdr:sp macro="" textlink="">
      <cdr:nvSpPr>
        <cdr:cNvPr id="22" name="Text Box 3"/>
        <cdr:cNvSpPr txBox="1">
          <a:spLocks xmlns:a="http://schemas.openxmlformats.org/drawingml/2006/main" noChangeArrowheads="1"/>
        </cdr:cNvSpPr>
      </cdr:nvSpPr>
      <cdr:spPr bwMode="auto">
        <a:xfrm xmlns:a="http://schemas.openxmlformats.org/drawingml/2006/main">
          <a:off x="5728502" y="3577740"/>
          <a:ext cx="304662" cy="1707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0.807</cdr:x>
      <cdr:y>0.71025</cdr:y>
    </cdr:from>
    <cdr:to>
      <cdr:x>0.84225</cdr:x>
      <cdr:y>0.73975</cdr:y>
    </cdr:to>
    <cdr:sp macro="" textlink="">
      <cdr:nvSpPr>
        <cdr:cNvPr id="23" name="Text Box 4"/>
        <cdr:cNvSpPr txBox="1">
          <a:spLocks xmlns:a="http://schemas.openxmlformats.org/drawingml/2006/main" noChangeArrowheads="1"/>
        </cdr:cNvSpPr>
      </cdr:nvSpPr>
      <cdr:spPr bwMode="auto">
        <a:xfrm xmlns:a="http://schemas.openxmlformats.org/drawingml/2006/main">
          <a:off x="6925694" y="4147025"/>
          <a:ext cx="302517" cy="1722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0.44975</cdr:x>
      <cdr:y>0.412</cdr:y>
    </cdr:from>
    <cdr:to>
      <cdr:x>0.48425</cdr:x>
      <cdr:y>0.43725</cdr:y>
    </cdr:to>
    <cdr:sp macro="" textlink="">
      <cdr:nvSpPr>
        <cdr:cNvPr id="24"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0.35396</cdr:x>
      <cdr:y>0.46149</cdr:y>
    </cdr:from>
    <cdr:to>
      <cdr:x>0.38846</cdr:x>
      <cdr:y>0.49149</cdr:y>
    </cdr:to>
    <cdr:sp macro="" textlink="">
      <cdr:nvSpPr>
        <cdr:cNvPr id="25"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0.4075</cdr:x>
      <cdr:y>0.51375</cdr:y>
    </cdr:from>
    <cdr:to>
      <cdr:x>0.442</cdr:x>
      <cdr:y>0.5445</cdr:y>
    </cdr:to>
    <cdr:sp macro="" textlink="">
      <cdr:nvSpPr>
        <cdr:cNvPr id="1033" name="Text Box 1"/>
        <cdr:cNvSpPr txBox="1">
          <a:spLocks xmlns:a="http://schemas.openxmlformats.org/drawingml/2006/main" noChangeArrowheads="1"/>
        </cdr:cNvSpPr>
      </cdr:nvSpPr>
      <cdr:spPr bwMode="auto">
        <a:xfrm xmlns:a="http://schemas.openxmlformats.org/drawingml/2006/main">
          <a:off x="3497175" y="2999696"/>
          <a:ext cx="296080" cy="1795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0.50375</cdr:x>
      <cdr:y>0.5335</cdr:y>
    </cdr:from>
    <cdr:to>
      <cdr:x>0.53925</cdr:x>
      <cdr:y>0.5635</cdr:y>
    </cdr:to>
    <cdr:sp macro="" textlink="">
      <cdr:nvSpPr>
        <cdr:cNvPr id="1034" name="Text Box 2"/>
        <cdr:cNvSpPr txBox="1">
          <a:spLocks xmlns:a="http://schemas.openxmlformats.org/drawingml/2006/main" noChangeArrowheads="1"/>
        </cdr:cNvSpPr>
      </cdr:nvSpPr>
      <cdr:spPr bwMode="auto">
        <a:xfrm xmlns:a="http://schemas.openxmlformats.org/drawingml/2006/main">
          <a:off x="4323195" y="3115013"/>
          <a:ext cx="304662"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0.6675</cdr:x>
      <cdr:y>0.61275</cdr:y>
    </cdr:from>
    <cdr:to>
      <cdr:x>0.703</cdr:x>
      <cdr:y>0.642</cdr:y>
    </cdr:to>
    <cdr:sp macro="" textlink="">
      <cdr:nvSpPr>
        <cdr:cNvPr id="1035" name="Text Box 3"/>
        <cdr:cNvSpPr txBox="1">
          <a:spLocks xmlns:a="http://schemas.openxmlformats.org/drawingml/2006/main" noChangeArrowheads="1"/>
        </cdr:cNvSpPr>
      </cdr:nvSpPr>
      <cdr:spPr bwMode="auto">
        <a:xfrm xmlns:a="http://schemas.openxmlformats.org/drawingml/2006/main">
          <a:off x="5728502" y="3577740"/>
          <a:ext cx="304662" cy="1707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dirty="0">
            <a:solidFill>
              <a:srgbClr val="000000"/>
            </a:solidFill>
            <a:latin typeface="Arial"/>
            <a:cs typeface="Arial"/>
          </a:endParaRPr>
        </a:p>
      </cdr:txBody>
    </cdr:sp>
  </cdr:relSizeAnchor>
  <cdr:relSizeAnchor xmlns:cdr="http://schemas.openxmlformats.org/drawingml/2006/chartDrawing">
    <cdr:from>
      <cdr:x>0.8</cdr:x>
      <cdr:y>0.69136</cdr:y>
    </cdr:from>
    <cdr:to>
      <cdr:x>0.83525</cdr:x>
      <cdr:y>0.72086</cdr:y>
    </cdr:to>
    <cdr:sp macro="" textlink="">
      <cdr:nvSpPr>
        <cdr:cNvPr id="1036" name="Text Box 4"/>
        <cdr:cNvSpPr txBox="1">
          <a:spLocks xmlns:a="http://schemas.openxmlformats.org/drawingml/2006/main" noChangeArrowheads="1"/>
        </cdr:cNvSpPr>
      </cdr:nvSpPr>
      <cdr:spPr bwMode="auto">
        <a:xfrm xmlns:a="http://schemas.openxmlformats.org/drawingml/2006/main">
          <a:off x="7315200" y="4267200"/>
          <a:ext cx="322326" cy="1820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1941</a:t>
          </a:r>
        </a:p>
      </cdr:txBody>
    </cdr:sp>
  </cdr:relSizeAnchor>
  <cdr:relSizeAnchor xmlns:cdr="http://schemas.openxmlformats.org/drawingml/2006/chartDrawing">
    <cdr:from>
      <cdr:x>0.44975</cdr:x>
      <cdr:y>0.412</cdr:y>
    </cdr:from>
    <cdr:to>
      <cdr:x>0.48425</cdr:x>
      <cdr:y>0.43725</cdr:y>
    </cdr:to>
    <cdr:sp macro="" textlink="">
      <cdr:nvSpPr>
        <cdr:cNvPr id="1037" name="Text Box 5"/>
        <cdr:cNvSpPr txBox="1">
          <a:spLocks xmlns:a="http://schemas.openxmlformats.org/drawingml/2006/main" noChangeArrowheads="1"/>
        </cdr:cNvSpPr>
      </cdr:nvSpPr>
      <cdr:spPr bwMode="auto">
        <a:xfrm xmlns:a="http://schemas.openxmlformats.org/drawingml/2006/main">
          <a:off x="3859766" y="2405596"/>
          <a:ext cx="296080" cy="1474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0.69136</cdr:y>
    </cdr:from>
    <cdr:to>
      <cdr:x>0.48333</cdr:x>
      <cdr:y>0.7284</cdr:y>
    </cdr:to>
    <cdr:sp macro="" textlink="">
      <cdr:nvSpPr>
        <cdr:cNvPr id="1043" name="TextBox 11"/>
        <cdr:cNvSpPr txBox="1"/>
      </cdr:nvSpPr>
      <cdr:spPr>
        <a:xfrm xmlns:a="http://schemas.openxmlformats.org/drawingml/2006/main">
          <a:off x="4069629" y="4267200"/>
          <a:ext cx="349971"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0.41667</cdr:x>
      <cdr:y>0.50617</cdr:y>
    </cdr:from>
    <cdr:to>
      <cdr:x>0.45117</cdr:x>
      <cdr:y>0.53692</cdr:y>
    </cdr:to>
    <cdr:sp macro="" textlink="">
      <cdr:nvSpPr>
        <cdr:cNvPr id="1046" name="Text Box 1"/>
        <cdr:cNvSpPr txBox="1">
          <a:spLocks xmlns:a="http://schemas.openxmlformats.org/drawingml/2006/main" noChangeArrowheads="1"/>
        </cdr:cNvSpPr>
      </cdr:nvSpPr>
      <cdr:spPr bwMode="auto">
        <a:xfrm xmlns:a="http://schemas.openxmlformats.org/drawingml/2006/main">
          <a:off x="3810000" y="3124200"/>
          <a:ext cx="315468" cy="1897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1921</a:t>
          </a:r>
        </a:p>
      </cdr:txBody>
    </cdr:sp>
  </cdr:relSizeAnchor>
  <cdr:relSizeAnchor xmlns:cdr="http://schemas.openxmlformats.org/drawingml/2006/chartDrawing">
    <cdr:from>
      <cdr:x>0.51667</cdr:x>
      <cdr:y>0.48148</cdr:y>
    </cdr:from>
    <cdr:to>
      <cdr:x>0.55217</cdr:x>
      <cdr:y>0.51148</cdr:y>
    </cdr:to>
    <cdr:sp macro="" textlink="">
      <cdr:nvSpPr>
        <cdr:cNvPr id="1047" name="Text Box 2"/>
        <cdr:cNvSpPr txBox="1">
          <a:spLocks xmlns:a="http://schemas.openxmlformats.org/drawingml/2006/main" noChangeArrowheads="1"/>
        </cdr:cNvSpPr>
      </cdr:nvSpPr>
      <cdr:spPr bwMode="auto">
        <a:xfrm xmlns:a="http://schemas.openxmlformats.org/drawingml/2006/main">
          <a:off x="4724400" y="2971800"/>
          <a:ext cx="324612" cy="1851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1931</a:t>
          </a:r>
        </a:p>
      </cdr:txBody>
    </cdr:sp>
  </cdr:relSizeAnchor>
  <cdr:relSizeAnchor xmlns:cdr="http://schemas.openxmlformats.org/drawingml/2006/chartDrawing">
    <cdr:from>
      <cdr:x>0.66667</cdr:x>
      <cdr:y>0.58025</cdr:y>
    </cdr:from>
    <cdr:to>
      <cdr:x>0.70217</cdr:x>
      <cdr:y>0.6095</cdr:y>
    </cdr:to>
    <cdr:sp macro="" textlink="">
      <cdr:nvSpPr>
        <cdr:cNvPr id="1048" name="Text Box 3"/>
        <cdr:cNvSpPr txBox="1">
          <a:spLocks xmlns:a="http://schemas.openxmlformats.org/drawingml/2006/main" noChangeArrowheads="1"/>
        </cdr:cNvSpPr>
      </cdr:nvSpPr>
      <cdr:spPr bwMode="auto">
        <a:xfrm xmlns:a="http://schemas.openxmlformats.org/drawingml/2006/main">
          <a:off x="6096000" y="3581400"/>
          <a:ext cx="324612" cy="1805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strike="noStrike" dirty="0">
              <a:solidFill>
                <a:srgbClr val="000000"/>
              </a:solidFill>
              <a:latin typeface="Arial"/>
              <a:cs typeface="Arial"/>
            </a:rPr>
            <a:t>1937</a:t>
          </a:r>
        </a:p>
      </cdr:txBody>
    </cdr:sp>
  </cdr:relSizeAnchor>
  <cdr:relSizeAnchor xmlns:cdr="http://schemas.openxmlformats.org/drawingml/2006/chartDrawing">
    <cdr:from>
      <cdr:x>0.80833</cdr:x>
      <cdr:y>0.69136</cdr:y>
    </cdr:from>
    <cdr:to>
      <cdr:x>0.83648</cdr:x>
      <cdr:y>0.72086</cdr:y>
    </cdr:to>
    <cdr:sp macro="" textlink="">
      <cdr:nvSpPr>
        <cdr:cNvPr id="1049" name="Text Box 4"/>
        <cdr:cNvSpPr txBox="1">
          <a:spLocks xmlns:a="http://schemas.openxmlformats.org/drawingml/2006/main" noChangeArrowheads="1"/>
        </cdr:cNvSpPr>
      </cdr:nvSpPr>
      <cdr:spPr bwMode="auto">
        <a:xfrm xmlns:a="http://schemas.openxmlformats.org/drawingml/2006/main">
          <a:off x="7391400" y="4267200"/>
          <a:ext cx="257404" cy="1820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0.45</cdr:x>
      <cdr:y>0.37037</cdr:y>
    </cdr:from>
    <cdr:to>
      <cdr:x>0.4845</cdr:x>
      <cdr:y>0.40741</cdr:y>
    </cdr:to>
    <cdr:sp macro="" textlink="">
      <cdr:nvSpPr>
        <cdr:cNvPr id="1050" name="Text Box 5"/>
        <cdr:cNvSpPr txBox="1">
          <a:spLocks xmlns:a="http://schemas.openxmlformats.org/drawingml/2006/main" noChangeArrowheads="1"/>
        </cdr:cNvSpPr>
      </cdr:nvSpPr>
      <cdr:spPr bwMode="auto">
        <a:xfrm xmlns:a="http://schemas.openxmlformats.org/drawingml/2006/main">
          <a:off x="4114800" y="2285998"/>
          <a:ext cx="315468" cy="2286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b="1" i="0" strike="noStrike" dirty="0">
              <a:solidFill>
                <a:srgbClr val="FF0000"/>
              </a:solidFill>
              <a:latin typeface="Arial" pitchFamily="34" charset="0"/>
              <a:cs typeface="Arial" pitchFamily="34" charset="0"/>
            </a:rPr>
            <a:t>2007</a:t>
          </a:r>
        </a:p>
      </cdr:txBody>
    </cdr:sp>
  </cdr:relSizeAnchor>
  <cdr:relSizeAnchor xmlns:cdr="http://schemas.openxmlformats.org/drawingml/2006/chartDrawing">
    <cdr:from>
      <cdr:x>0.35396</cdr:x>
      <cdr:y>0.46149</cdr:y>
    </cdr:from>
    <cdr:to>
      <cdr:x>0.38846</cdr:x>
      <cdr:y>0.49149</cdr:y>
    </cdr:to>
    <cdr:sp macro="" textlink="">
      <cdr:nvSpPr>
        <cdr:cNvPr id="1051" name="Text Box 6"/>
        <cdr:cNvSpPr txBox="1">
          <a:spLocks xmlns:a="http://schemas.openxmlformats.org/drawingml/2006/main" noChangeArrowheads="1"/>
        </cdr:cNvSpPr>
      </cdr:nvSpPr>
      <cdr:spPr bwMode="auto">
        <a:xfrm xmlns:a="http://schemas.openxmlformats.org/drawingml/2006/main">
          <a:off x="3037708" y="2694544"/>
          <a:ext cx="296080" cy="175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0.44506</cdr:x>
      <cdr:y>0.68842</cdr:y>
    </cdr:from>
    <cdr:to>
      <cdr:x>0.475</cdr:x>
      <cdr:y>0.7284</cdr:y>
    </cdr:to>
    <cdr:sp macro="" textlink="">
      <cdr:nvSpPr>
        <cdr:cNvPr id="1056" name="TextBox 11"/>
        <cdr:cNvSpPr txBox="1"/>
      </cdr:nvSpPr>
      <cdr:spPr>
        <a:xfrm xmlns:a="http://schemas.openxmlformats.org/drawingml/2006/main">
          <a:off x="4069629" y="4249066"/>
          <a:ext cx="273771" cy="2467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0.46504</cdr:x>
      <cdr:y>0.50245</cdr:y>
    </cdr:from>
    <cdr:to>
      <cdr:x>0.50943</cdr:x>
      <cdr:y>0.52692</cdr:y>
    </cdr:to>
    <cdr:sp macro="" textlink="">
      <cdr:nvSpPr>
        <cdr:cNvPr id="43" name="TextBox 42"/>
        <cdr:cNvSpPr txBox="1"/>
      </cdr:nvSpPr>
      <cdr:spPr>
        <a:xfrm xmlns:a="http://schemas.openxmlformats.org/drawingml/2006/main">
          <a:off x="3990976" y="2933700"/>
          <a:ext cx="381000" cy="142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0.40833</cdr:x>
      <cdr:y>0.46753</cdr:y>
    </cdr:from>
    <cdr:to>
      <cdr:x>0.46383</cdr:x>
      <cdr:y>0.50994</cdr:y>
    </cdr:to>
    <cdr:sp macro="" textlink="">
      <cdr:nvSpPr>
        <cdr:cNvPr id="44" name="TextBox 43"/>
        <cdr:cNvSpPr txBox="1"/>
      </cdr:nvSpPr>
      <cdr:spPr>
        <a:xfrm xmlns:a="http://schemas.openxmlformats.org/drawingml/2006/main">
          <a:off x="3733800" y="2743200"/>
          <a:ext cx="507492" cy="248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solidFill>
                <a:srgbClr val="FF0000"/>
              </a:solidFill>
              <a:latin typeface="Arial" pitchFamily="34" charset="0"/>
              <a:cs typeface="Arial" pitchFamily="34" charset="0"/>
            </a:rPr>
            <a:t>2008</a:t>
          </a:r>
        </a:p>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0.36434</cdr:x>
      <cdr:y>0.45267</cdr:y>
    </cdr:from>
    <cdr:to>
      <cdr:x>0.39884</cdr:x>
      <cdr:y>0.48267</cdr:y>
    </cdr:to>
    <cdr:sp macro="" textlink="">
      <cdr:nvSpPr>
        <cdr:cNvPr id="1030" name="Text Box 6"/>
        <cdr:cNvSpPr txBox="1">
          <a:spLocks xmlns:a="http://schemas.openxmlformats.org/drawingml/2006/main" noChangeArrowheads="1"/>
        </cdr:cNvSpPr>
      </cdr:nvSpPr>
      <cdr:spPr bwMode="auto">
        <a:xfrm xmlns:a="http://schemas.openxmlformats.org/drawingml/2006/main">
          <a:off x="3362758" y="3212199"/>
          <a:ext cx="318426" cy="2128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endParaRPr lang="en-US" sz="800" b="0" i="0" strike="noStrike">
            <a:solidFill>
              <a:srgbClr val="000000"/>
            </a:solidFill>
            <a:latin typeface="Arial"/>
            <a:cs typeface="Arial"/>
          </a:endParaRPr>
        </a:p>
      </cdr:txBody>
    </cdr:sp>
  </cdr:relSizeAnchor>
  <cdr:relSizeAnchor xmlns:cdr="http://schemas.openxmlformats.org/drawingml/2006/chartDrawing">
    <cdr:from>
      <cdr:x>0</cdr:x>
      <cdr:y>0</cdr:y>
    </cdr:from>
    <cdr:to>
      <cdr:x>0.05556</cdr:x>
      <cdr:y>1</cdr:y>
    </cdr:to>
    <cdr:sp macro="" textlink="">
      <cdr:nvSpPr>
        <cdr:cNvPr id="3" name="TextBox 2"/>
        <cdr:cNvSpPr txBox="1"/>
      </cdr:nvSpPr>
      <cdr:spPr>
        <a:xfrm xmlns:a="http://schemas.openxmlformats.org/drawingml/2006/main" rot="16200000">
          <a:off x="-1052512" y="1052512"/>
          <a:ext cx="2562224"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New default as percentage of bonds outstanding</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3164" tIns="46582" rIns="93164" bIns="4658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2775" y="0"/>
            <a:ext cx="3170717" cy="480598"/>
          </a:xfrm>
          <a:prstGeom prst="rect">
            <a:avLst/>
          </a:prstGeom>
        </p:spPr>
        <p:txBody>
          <a:bodyPr vert="horz" lIns="93164" tIns="46582" rIns="93164" bIns="46582" rtlCol="0"/>
          <a:lstStyle>
            <a:lvl1pPr algn="r" fontAlgn="auto">
              <a:spcBef>
                <a:spcPts val="0"/>
              </a:spcBef>
              <a:spcAft>
                <a:spcPts val="0"/>
              </a:spcAft>
              <a:defRPr sz="1200" smtClean="0">
                <a:latin typeface="+mn-lt"/>
                <a:cs typeface="+mn-cs"/>
              </a:defRPr>
            </a:lvl1pPr>
          </a:lstStyle>
          <a:p>
            <a:pPr>
              <a:defRPr/>
            </a:pPr>
            <a:fld id="{8604A6F9-25C0-4013-8CEA-47449EDEC2E4}" type="datetimeFigureOut">
              <a:rPr lang="en-US"/>
              <a:pPr>
                <a:defRPr/>
              </a:pPr>
              <a:t>11/30/2009</a:t>
            </a:fld>
            <a:endParaRPr lang="en-US"/>
          </a:p>
        </p:txBody>
      </p:sp>
      <p:sp>
        <p:nvSpPr>
          <p:cNvPr id="4" name="Footer Placeholder 3"/>
          <p:cNvSpPr>
            <a:spLocks noGrp="1"/>
          </p:cNvSpPr>
          <p:nvPr>
            <p:ph type="ftr" sz="quarter" idx="2"/>
          </p:nvPr>
        </p:nvSpPr>
        <p:spPr>
          <a:xfrm>
            <a:off x="0" y="9119068"/>
            <a:ext cx="3170717" cy="480597"/>
          </a:xfrm>
          <a:prstGeom prst="rect">
            <a:avLst/>
          </a:prstGeom>
        </p:spPr>
        <p:txBody>
          <a:bodyPr vert="horz" lIns="93164" tIns="46582" rIns="93164" bIns="4658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2775" y="9119068"/>
            <a:ext cx="3170717" cy="480597"/>
          </a:xfrm>
          <a:prstGeom prst="rect">
            <a:avLst/>
          </a:prstGeom>
        </p:spPr>
        <p:txBody>
          <a:bodyPr vert="horz" lIns="93164" tIns="46582" rIns="93164" bIns="46582" rtlCol="0" anchor="b"/>
          <a:lstStyle>
            <a:lvl1pPr algn="r" fontAlgn="auto">
              <a:spcBef>
                <a:spcPts val="0"/>
              </a:spcBef>
              <a:spcAft>
                <a:spcPts val="0"/>
              </a:spcAft>
              <a:defRPr sz="1200" smtClean="0">
                <a:latin typeface="+mn-lt"/>
                <a:cs typeface="+mn-cs"/>
              </a:defRPr>
            </a:lvl1pPr>
          </a:lstStyle>
          <a:p>
            <a:pPr>
              <a:defRPr/>
            </a:pPr>
            <a:fld id="{1BFBB463-AF81-4BFC-854F-E389CAEAB81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3164" tIns="46582" rIns="93164" bIns="4658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2775" y="0"/>
            <a:ext cx="3170717" cy="480598"/>
          </a:xfrm>
          <a:prstGeom prst="rect">
            <a:avLst/>
          </a:prstGeom>
        </p:spPr>
        <p:txBody>
          <a:bodyPr vert="horz" lIns="93164" tIns="46582" rIns="93164" bIns="46582" rtlCol="0"/>
          <a:lstStyle>
            <a:lvl1pPr algn="r" fontAlgn="auto">
              <a:spcBef>
                <a:spcPts val="0"/>
              </a:spcBef>
              <a:spcAft>
                <a:spcPts val="0"/>
              </a:spcAft>
              <a:defRPr sz="1200" smtClean="0">
                <a:latin typeface="+mn-lt"/>
                <a:cs typeface="+mn-cs"/>
              </a:defRPr>
            </a:lvl1pPr>
          </a:lstStyle>
          <a:p>
            <a:pPr>
              <a:defRPr/>
            </a:pPr>
            <a:fld id="{5A8A0C4F-5740-47B2-B047-2F6C6917B32D}" type="datetimeFigureOut">
              <a:rPr lang="en-US"/>
              <a:pPr>
                <a:defRPr/>
              </a:pPr>
              <a:t>11/30/2009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3164" tIns="46582" rIns="93164" bIns="46582" rtlCol="0" anchor="ctr"/>
          <a:lstStyle/>
          <a:p>
            <a:pPr lvl="0"/>
            <a:endParaRPr lang="en-US" noProof="0"/>
          </a:p>
        </p:txBody>
      </p:sp>
      <p:sp>
        <p:nvSpPr>
          <p:cNvPr id="5" name="Notes Placeholder 4"/>
          <p:cNvSpPr>
            <a:spLocks noGrp="1"/>
          </p:cNvSpPr>
          <p:nvPr>
            <p:ph type="body" sz="quarter" idx="3"/>
          </p:nvPr>
        </p:nvSpPr>
        <p:spPr>
          <a:xfrm>
            <a:off x="731179" y="4560302"/>
            <a:ext cx="5852843" cy="4320770"/>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068"/>
            <a:ext cx="3170717" cy="480597"/>
          </a:xfrm>
          <a:prstGeom prst="rect">
            <a:avLst/>
          </a:prstGeom>
        </p:spPr>
        <p:txBody>
          <a:bodyPr vert="horz" lIns="93164" tIns="46582" rIns="93164" bIns="4658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2775" y="9119068"/>
            <a:ext cx="3170717" cy="480597"/>
          </a:xfrm>
          <a:prstGeom prst="rect">
            <a:avLst/>
          </a:prstGeom>
        </p:spPr>
        <p:txBody>
          <a:bodyPr vert="horz" lIns="93164" tIns="46582" rIns="93164" bIns="46582" rtlCol="0" anchor="b"/>
          <a:lstStyle>
            <a:lvl1pPr algn="r" fontAlgn="auto">
              <a:spcBef>
                <a:spcPts val="0"/>
              </a:spcBef>
              <a:spcAft>
                <a:spcPts val="0"/>
              </a:spcAft>
              <a:defRPr sz="1200" smtClean="0">
                <a:latin typeface="+mn-lt"/>
                <a:cs typeface="+mn-cs"/>
              </a:defRPr>
            </a:lvl1pPr>
          </a:lstStyle>
          <a:p>
            <a:pPr>
              <a:defRPr/>
            </a:pPr>
            <a:fld id="{D7DF2BF7-F5F4-44FC-86C7-DE87C2AA6E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03722A-0A8F-4C7C-A68C-B369CFC56570}" type="datetime1">
              <a:rPr lang="en-US"/>
              <a:pPr>
                <a:defRPr/>
              </a:pPr>
              <a:t>11/30/2009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Demand for the Monetary Base</a:t>
            </a:r>
          </a:p>
        </p:txBody>
      </p:sp>
      <p:sp>
        <p:nvSpPr>
          <p:cNvPr id="6" name="Slide Number Placeholder 5"/>
          <p:cNvSpPr>
            <a:spLocks noGrp="1"/>
          </p:cNvSpPr>
          <p:nvPr>
            <p:ph type="sldNum" sz="quarter" idx="12"/>
          </p:nvPr>
        </p:nvSpPr>
        <p:spPr/>
        <p:txBody>
          <a:bodyPr/>
          <a:lstStyle>
            <a:lvl1pPr>
              <a:defRPr/>
            </a:lvl1pPr>
          </a:lstStyle>
          <a:p>
            <a:pPr>
              <a:defRPr/>
            </a:pPr>
            <a:fld id="{F7B576C2-BBEA-4896-AB3C-E5AE8A69FF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78C8C4-EEFA-4F87-87F5-9FF4B29DBE15}" type="datetime1">
              <a:rPr lang="en-US"/>
              <a:pPr>
                <a:defRPr/>
              </a:pPr>
              <a:t>11/30/2009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Demand for the Monetary Base</a:t>
            </a:r>
          </a:p>
        </p:txBody>
      </p:sp>
      <p:sp>
        <p:nvSpPr>
          <p:cNvPr id="6" name="Slide Number Placeholder 5"/>
          <p:cNvSpPr>
            <a:spLocks noGrp="1"/>
          </p:cNvSpPr>
          <p:nvPr>
            <p:ph type="sldNum" sz="quarter" idx="12"/>
          </p:nvPr>
        </p:nvSpPr>
        <p:spPr/>
        <p:txBody>
          <a:bodyPr/>
          <a:lstStyle>
            <a:lvl1pPr>
              <a:defRPr/>
            </a:lvl1pPr>
          </a:lstStyle>
          <a:p>
            <a:pPr>
              <a:defRPr/>
            </a:pPr>
            <a:fld id="{3DC51F42-553F-4E17-994D-EE0A5441AE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4EF94B-BAD5-4079-8DD8-5C273E65192B}" type="datetime1">
              <a:rPr lang="en-US"/>
              <a:pPr>
                <a:defRPr/>
              </a:pPr>
              <a:t>11/30/2009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Demand for the Monetary Base</a:t>
            </a:r>
          </a:p>
        </p:txBody>
      </p:sp>
      <p:sp>
        <p:nvSpPr>
          <p:cNvPr id="6" name="Slide Number Placeholder 5"/>
          <p:cNvSpPr>
            <a:spLocks noGrp="1"/>
          </p:cNvSpPr>
          <p:nvPr>
            <p:ph type="sldNum" sz="quarter" idx="12"/>
          </p:nvPr>
        </p:nvSpPr>
        <p:spPr/>
        <p:txBody>
          <a:bodyPr/>
          <a:lstStyle>
            <a:lvl1pPr>
              <a:defRPr/>
            </a:lvl1pPr>
          </a:lstStyle>
          <a:p>
            <a:pPr>
              <a:defRPr/>
            </a:pPr>
            <a:fld id="{F5FF9DEE-9F8C-40D5-8551-369A9B1E8E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37CE03-EDFA-4C98-B0A0-9EFC002A893C}" type="datetime1">
              <a:rPr lang="en-US"/>
              <a:pPr>
                <a:defRPr/>
              </a:pPr>
              <a:t>11/30/2009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Demand for the Monetary Base</a:t>
            </a:r>
          </a:p>
        </p:txBody>
      </p:sp>
      <p:sp>
        <p:nvSpPr>
          <p:cNvPr id="6" name="Slide Number Placeholder 5"/>
          <p:cNvSpPr>
            <a:spLocks noGrp="1"/>
          </p:cNvSpPr>
          <p:nvPr>
            <p:ph type="sldNum" sz="quarter" idx="12"/>
          </p:nvPr>
        </p:nvSpPr>
        <p:spPr/>
        <p:txBody>
          <a:bodyPr/>
          <a:lstStyle>
            <a:lvl1pPr>
              <a:defRPr/>
            </a:lvl1pPr>
          </a:lstStyle>
          <a:p>
            <a:pPr>
              <a:defRPr/>
            </a:pPr>
            <a:fld id="{ACEA75B4-AF64-4EB3-8040-3EE76569A2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B779B9-70A5-4E43-B209-7D1E4A9F7346}" type="datetime1">
              <a:rPr lang="en-US"/>
              <a:pPr>
                <a:defRPr/>
              </a:pPr>
              <a:t>11/30/2009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Demand for the Monetary Base</a:t>
            </a:r>
          </a:p>
        </p:txBody>
      </p:sp>
      <p:sp>
        <p:nvSpPr>
          <p:cNvPr id="6" name="Slide Number Placeholder 5"/>
          <p:cNvSpPr>
            <a:spLocks noGrp="1"/>
          </p:cNvSpPr>
          <p:nvPr>
            <p:ph type="sldNum" sz="quarter" idx="12"/>
          </p:nvPr>
        </p:nvSpPr>
        <p:spPr/>
        <p:txBody>
          <a:bodyPr/>
          <a:lstStyle>
            <a:lvl1pPr>
              <a:defRPr/>
            </a:lvl1pPr>
          </a:lstStyle>
          <a:p>
            <a:pPr>
              <a:defRPr/>
            </a:pPr>
            <a:fld id="{2D0ABEF3-230E-4BB9-A5B3-F27FC91D796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9C5968-BC23-4DA4-97BD-DCD6C06F7D84}" type="datetime1">
              <a:rPr lang="en-US"/>
              <a:pPr>
                <a:defRPr/>
              </a:pPr>
              <a:t>11/30/2009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Demand for the Monetary Base</a:t>
            </a:r>
          </a:p>
        </p:txBody>
      </p:sp>
      <p:sp>
        <p:nvSpPr>
          <p:cNvPr id="7" name="Slide Number Placeholder 5"/>
          <p:cNvSpPr>
            <a:spLocks noGrp="1"/>
          </p:cNvSpPr>
          <p:nvPr>
            <p:ph type="sldNum" sz="quarter" idx="12"/>
          </p:nvPr>
        </p:nvSpPr>
        <p:spPr/>
        <p:txBody>
          <a:bodyPr/>
          <a:lstStyle>
            <a:lvl1pPr>
              <a:defRPr/>
            </a:lvl1pPr>
          </a:lstStyle>
          <a:p>
            <a:pPr>
              <a:defRPr/>
            </a:pPr>
            <a:fld id="{30891F00-288F-407C-8F8E-5158143266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A1920C-8468-4F0F-92B0-6180AEB769A0}" type="datetime1">
              <a:rPr lang="en-US"/>
              <a:pPr>
                <a:defRPr/>
              </a:pPr>
              <a:t>11/30/2009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Demand for the Monetary Base</a:t>
            </a:r>
          </a:p>
        </p:txBody>
      </p:sp>
      <p:sp>
        <p:nvSpPr>
          <p:cNvPr id="9" name="Slide Number Placeholder 5"/>
          <p:cNvSpPr>
            <a:spLocks noGrp="1"/>
          </p:cNvSpPr>
          <p:nvPr>
            <p:ph type="sldNum" sz="quarter" idx="12"/>
          </p:nvPr>
        </p:nvSpPr>
        <p:spPr/>
        <p:txBody>
          <a:bodyPr/>
          <a:lstStyle>
            <a:lvl1pPr>
              <a:defRPr/>
            </a:lvl1pPr>
          </a:lstStyle>
          <a:p>
            <a:pPr>
              <a:defRPr/>
            </a:pPr>
            <a:fld id="{E1458C72-FB75-429C-ABC7-4BA75F76D9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EE86DDD-F9B7-4C8A-BD8C-EC3D39211938}" type="datetime1">
              <a:rPr lang="en-US"/>
              <a:pPr>
                <a:defRPr/>
              </a:pPr>
              <a:t>11/30/2009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Demand for the Monetary Base</a:t>
            </a:r>
          </a:p>
        </p:txBody>
      </p:sp>
      <p:sp>
        <p:nvSpPr>
          <p:cNvPr id="5" name="Slide Number Placeholder 5"/>
          <p:cNvSpPr>
            <a:spLocks noGrp="1"/>
          </p:cNvSpPr>
          <p:nvPr>
            <p:ph type="sldNum" sz="quarter" idx="12"/>
          </p:nvPr>
        </p:nvSpPr>
        <p:spPr/>
        <p:txBody>
          <a:bodyPr/>
          <a:lstStyle>
            <a:lvl1pPr>
              <a:defRPr/>
            </a:lvl1pPr>
          </a:lstStyle>
          <a:p>
            <a:pPr>
              <a:defRPr/>
            </a:pPr>
            <a:fld id="{D8E10471-645F-40F7-AE0F-C6B200E713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D95B94-3D1D-417C-A1F1-DB2F12E645F0}" type="datetime1">
              <a:rPr lang="en-US"/>
              <a:pPr>
                <a:defRPr/>
              </a:pPr>
              <a:t>11/30/2009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Demand for the Monetary Base</a:t>
            </a:r>
          </a:p>
        </p:txBody>
      </p:sp>
      <p:sp>
        <p:nvSpPr>
          <p:cNvPr id="4" name="Slide Number Placeholder 5"/>
          <p:cNvSpPr>
            <a:spLocks noGrp="1"/>
          </p:cNvSpPr>
          <p:nvPr>
            <p:ph type="sldNum" sz="quarter" idx="12"/>
          </p:nvPr>
        </p:nvSpPr>
        <p:spPr/>
        <p:txBody>
          <a:bodyPr/>
          <a:lstStyle>
            <a:lvl1pPr>
              <a:defRPr/>
            </a:lvl1pPr>
          </a:lstStyle>
          <a:p>
            <a:pPr>
              <a:defRPr/>
            </a:pPr>
            <a:fld id="{B8FA6DFA-AAD3-44BC-ACC4-31B5812FE5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E1A8C0-98D9-4960-A8EC-B492B7CA2E02}" type="datetime1">
              <a:rPr lang="en-US"/>
              <a:pPr>
                <a:defRPr/>
              </a:pPr>
              <a:t>11/30/2009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Demand for the Monetary Base</a:t>
            </a:r>
          </a:p>
        </p:txBody>
      </p:sp>
      <p:sp>
        <p:nvSpPr>
          <p:cNvPr id="7" name="Slide Number Placeholder 5"/>
          <p:cNvSpPr>
            <a:spLocks noGrp="1"/>
          </p:cNvSpPr>
          <p:nvPr>
            <p:ph type="sldNum" sz="quarter" idx="12"/>
          </p:nvPr>
        </p:nvSpPr>
        <p:spPr/>
        <p:txBody>
          <a:bodyPr/>
          <a:lstStyle>
            <a:lvl1pPr>
              <a:defRPr/>
            </a:lvl1pPr>
          </a:lstStyle>
          <a:p>
            <a:pPr>
              <a:defRPr/>
            </a:pPr>
            <a:fld id="{156B7D92-626F-4048-8DFC-F7AC3905C0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F1CD2F-CF38-49C0-B057-6C9A5D7F6F61}" type="datetime1">
              <a:rPr lang="en-US"/>
              <a:pPr>
                <a:defRPr/>
              </a:pPr>
              <a:t>11/30/2009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Demand for the Monetary Base</a:t>
            </a:r>
          </a:p>
        </p:txBody>
      </p:sp>
      <p:sp>
        <p:nvSpPr>
          <p:cNvPr id="7" name="Slide Number Placeholder 5"/>
          <p:cNvSpPr>
            <a:spLocks noGrp="1"/>
          </p:cNvSpPr>
          <p:nvPr>
            <p:ph type="sldNum" sz="quarter" idx="12"/>
          </p:nvPr>
        </p:nvSpPr>
        <p:spPr/>
        <p:txBody>
          <a:bodyPr/>
          <a:lstStyle>
            <a:lvl1pPr>
              <a:defRPr/>
            </a:lvl1pPr>
          </a:lstStyle>
          <a:p>
            <a:pPr>
              <a:defRPr/>
            </a:pPr>
            <a:fld id="{BF4A01C4-56A7-4EA9-BD64-CAA4094CB8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F3DCC68-1B30-4FC1-95D5-EDC26B4574A0}" type="datetime1">
              <a:rPr lang="en-US"/>
              <a:pPr>
                <a:defRPr/>
              </a:pPr>
              <a:t>11/30/2009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t>Demand for the Monetary Base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131A5C7-117D-4CBE-B9F2-A107488510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1447800"/>
            <a:ext cx="8229600" cy="1143000"/>
          </a:xfrm>
        </p:spPr>
        <p:txBody>
          <a:bodyPr/>
          <a:lstStyle/>
          <a:p>
            <a:r>
              <a:rPr lang="en-US" sz="2800" dirty="0" smtClean="0"/>
              <a:t>Quantitative Easing and Recent Monetary Policy</a:t>
            </a:r>
          </a:p>
        </p:txBody>
      </p:sp>
      <p:sp>
        <p:nvSpPr>
          <p:cNvPr id="15362" name="Content Placeholder 2"/>
          <p:cNvSpPr>
            <a:spLocks noGrp="1"/>
          </p:cNvSpPr>
          <p:nvPr>
            <p:ph idx="1"/>
          </p:nvPr>
        </p:nvSpPr>
        <p:spPr>
          <a:xfrm>
            <a:off x="457200" y="2133600"/>
            <a:ext cx="8229600" cy="4525963"/>
          </a:xfrm>
        </p:spPr>
        <p:txBody>
          <a:bodyPr/>
          <a:lstStyle/>
          <a:p>
            <a:pPr algn="ctr">
              <a:buFont typeface="Arial" charset="0"/>
              <a:buNone/>
            </a:pPr>
            <a:endParaRPr lang="en-US" dirty="0" smtClean="0"/>
          </a:p>
          <a:p>
            <a:pPr algn="ctr">
              <a:buFont typeface="Arial" charset="0"/>
              <a:buNone/>
            </a:pPr>
            <a:r>
              <a:rPr lang="en-US" sz="2400" dirty="0" smtClean="0"/>
              <a:t>November </a:t>
            </a:r>
            <a:r>
              <a:rPr lang="en-US" sz="2400" dirty="0" smtClean="0"/>
              <a:t>30, </a:t>
            </a:r>
            <a:r>
              <a:rPr lang="en-US" sz="2400" dirty="0" smtClean="0"/>
              <a:t>2009</a:t>
            </a:r>
          </a:p>
          <a:p>
            <a:pPr algn="ctr">
              <a:buFont typeface="Arial" charset="0"/>
              <a:buNone/>
            </a:pPr>
            <a:r>
              <a:rPr lang="en-US" sz="2400" dirty="0" smtClean="0"/>
              <a:t>Nottingham University</a:t>
            </a:r>
            <a:endParaRPr lang="en-US" sz="2400" dirty="0" smtClean="0"/>
          </a:p>
          <a:p>
            <a:pPr algn="ctr">
              <a:buFont typeface="Arial" charset="0"/>
              <a:buNone/>
            </a:pPr>
            <a:endParaRPr lang="en-US" sz="2400" dirty="0" smtClean="0"/>
          </a:p>
          <a:p>
            <a:pPr algn="ctr">
              <a:buFont typeface="Arial" charset="0"/>
              <a:buNone/>
            </a:pPr>
            <a:r>
              <a:rPr lang="en-US" sz="2400" dirty="0" smtClean="0"/>
              <a:t>Richard Anderson</a:t>
            </a:r>
          </a:p>
          <a:p>
            <a:pPr algn="ctr">
              <a:buFont typeface="Arial" charset="0"/>
              <a:buNone/>
            </a:pPr>
            <a:r>
              <a:rPr lang="en-US" sz="2400" dirty="0" smtClean="0"/>
              <a:t>Economist, Federal Reserve Bank of St Louis</a:t>
            </a:r>
          </a:p>
          <a:p>
            <a:pPr algn="ctr">
              <a:buFont typeface="Arial" charset="0"/>
              <a:buNone/>
            </a:pPr>
            <a:r>
              <a:rPr lang="en-US" sz="2400" dirty="0" err="1" smtClean="0"/>
              <a:t>Leverhulme</a:t>
            </a:r>
            <a:r>
              <a:rPr lang="en-US" sz="2400" dirty="0" smtClean="0"/>
              <a:t> Visiting Professor, Aston University </a:t>
            </a:r>
          </a:p>
          <a:p>
            <a:endParaRPr lang="en-US" sz="2400" dirty="0" smtClean="0"/>
          </a:p>
        </p:txBody>
      </p:sp>
      <p:grpSp>
        <p:nvGrpSpPr>
          <p:cNvPr id="2" name="Group 5"/>
          <p:cNvGrpSpPr>
            <a:grpSpLocks/>
          </p:cNvGrpSpPr>
          <p:nvPr/>
        </p:nvGrpSpPr>
        <p:grpSpPr bwMode="auto">
          <a:xfrm>
            <a:off x="0" y="0"/>
            <a:ext cx="9144000" cy="685800"/>
            <a:chOff x="0" y="0"/>
            <a:chExt cx="9144000" cy="685800"/>
          </a:xfrm>
        </p:grpSpPr>
        <p:pic>
          <p:nvPicPr>
            <p:cNvPr id="15364" name="Picture 2"/>
            <p:cNvPicPr preferRelativeResize="0">
              <a:picLocks noChangeArrowheads="1"/>
            </p:cNvPicPr>
            <p:nvPr/>
          </p:nvPicPr>
          <p:blipFill>
            <a:blip r:embed="rId2" cstate="print"/>
            <a:srcRect/>
            <a:stretch>
              <a:fillRect/>
            </a:stretch>
          </p:blipFill>
          <p:spPr bwMode="auto">
            <a:xfrm>
              <a:off x="5105400" y="3"/>
              <a:ext cx="4038600" cy="685797"/>
            </a:xfrm>
            <a:prstGeom prst="rect">
              <a:avLst/>
            </a:prstGeom>
            <a:noFill/>
            <a:ln w="9525">
              <a:noFill/>
              <a:miter lim="800000"/>
              <a:headEnd/>
              <a:tailEnd/>
            </a:ln>
          </p:spPr>
        </p:pic>
        <p:pic>
          <p:nvPicPr>
            <p:cNvPr id="15365" name="Picture 3"/>
            <p:cNvPicPr preferRelativeResize="0">
              <a:picLocks noChangeArrowheads="1"/>
            </p:cNvPicPr>
            <p:nvPr/>
          </p:nvPicPr>
          <p:blipFill>
            <a:blip r:embed="rId3" cstate="print"/>
            <a:srcRect/>
            <a:stretch>
              <a:fillRect/>
            </a:stretch>
          </p:blipFill>
          <p:spPr bwMode="auto">
            <a:xfrm>
              <a:off x="0" y="0"/>
              <a:ext cx="5105400" cy="685800"/>
            </a:xfrm>
            <a:prstGeom prst="rect">
              <a:avLst/>
            </a:prstGeom>
            <a:noFill/>
            <a:ln w="9525">
              <a:noFill/>
              <a:miter lim="800000"/>
              <a:headEnd/>
              <a:tailEnd/>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Demand for the Monetary Base</a:t>
            </a:r>
            <a:endParaRPr lang="en-US"/>
          </a:p>
        </p:txBody>
      </p:sp>
      <p:sp>
        <p:nvSpPr>
          <p:cNvPr id="5" name="Slide Number Placeholder 4"/>
          <p:cNvSpPr>
            <a:spLocks noGrp="1"/>
          </p:cNvSpPr>
          <p:nvPr>
            <p:ph type="sldNum" sz="quarter" idx="12"/>
          </p:nvPr>
        </p:nvSpPr>
        <p:spPr/>
        <p:txBody>
          <a:bodyPr/>
          <a:lstStyle/>
          <a:p>
            <a:pPr>
              <a:defRPr/>
            </a:pPr>
            <a:fld id="{ACEA75B4-AF64-4EB3-8040-3EE76569A237}" type="slidenum">
              <a:rPr lang="en-US" smtClean="0"/>
              <a:pPr>
                <a:defRPr/>
              </a:pPr>
              <a:t>10</a:t>
            </a:fld>
            <a:endParaRPr lang="en-US"/>
          </a:p>
        </p:txBody>
      </p:sp>
      <p:sp>
        <p:nvSpPr>
          <p:cNvPr id="1003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113" algn="l" defTabSz="914400" rtl="0" eaLnBrk="1" fontAlgn="base" latinLnBrk="0" hangingPunct="1">
              <a:lnSpc>
                <a:spcPct val="100000"/>
              </a:lnSpc>
              <a:spcBef>
                <a:spcPct val="0"/>
              </a:spcBef>
              <a:spcAft>
                <a:spcPct val="0"/>
              </a:spcAft>
              <a:buClrTx/>
              <a:buSzTx/>
              <a:buFontTx/>
              <a:buNone/>
              <a:tabLst>
                <a:tab pos="549275" algn="l"/>
              </a:tabLst>
            </a:pPr>
            <a:r>
              <a:rPr kumimoji="0" lang="en-US" sz="14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Countries with Major Increases in the Monetary Base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11113" algn="l" defTabSz="914400" rtl="0" eaLnBrk="0" fontAlgn="base" latinLnBrk="0" hangingPunct="0">
              <a:lnSpc>
                <a:spcPct val="100000"/>
              </a:lnSpc>
              <a:spcBef>
                <a:spcPct val="0"/>
              </a:spcBef>
              <a:spcAft>
                <a:spcPct val="0"/>
              </a:spcAft>
              <a:buClrTx/>
              <a:buSzTx/>
              <a:buFontTx/>
              <a:buNone/>
              <a:tabLst>
                <a:tab pos="54927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Content Placeholder 8"/>
          <p:cNvGraphicFramePr>
            <a:graphicFrameLocks noGrp="1"/>
          </p:cNvGraphicFramePr>
          <p:nvPr>
            <p:ph idx="1"/>
          </p:nvPr>
        </p:nvGraphicFramePr>
        <p:xfrm>
          <a:off x="762002" y="381000"/>
          <a:ext cx="7696198" cy="6429554"/>
        </p:xfrm>
        <a:graphic>
          <a:graphicData uri="http://schemas.openxmlformats.org/drawingml/2006/table">
            <a:tbl>
              <a:tblPr/>
              <a:tblGrid>
                <a:gridCol w="808262"/>
                <a:gridCol w="1106935"/>
                <a:gridCol w="1257810"/>
                <a:gridCol w="652768"/>
                <a:gridCol w="702033"/>
                <a:gridCol w="1962923"/>
                <a:gridCol w="552699"/>
                <a:gridCol w="652768"/>
              </a:tblGrid>
              <a:tr h="448573">
                <a:tc>
                  <a:txBody>
                    <a:bodyPr/>
                    <a:lstStyle/>
                    <a:p>
                      <a:pPr marL="0" marR="0">
                        <a:spcBef>
                          <a:spcPts val="0"/>
                        </a:spcBef>
                        <a:spcAft>
                          <a:spcPts val="0"/>
                        </a:spcAft>
                      </a:pPr>
                      <a:r>
                        <a:rPr lang="en-US" sz="1000" b="1" dirty="0">
                          <a:latin typeface="Times New Roman"/>
                          <a:ea typeface="Calibri"/>
                          <a:cs typeface="Times New Roman"/>
                        </a:rPr>
                        <a:t>Country</a:t>
                      </a:r>
                      <a:endParaRPr lang="en-US" sz="1000" dirty="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Measure of Monetary Base</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Reference Date Range</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Starting</a:t>
                      </a:r>
                      <a:endParaRPr lang="en-US" sz="1000">
                        <a:latin typeface="Times New Roman"/>
                        <a:ea typeface="Calibri"/>
                        <a:cs typeface="Times New Roman"/>
                      </a:endParaRPr>
                    </a:p>
                    <a:p>
                      <a:pPr marL="0" marR="0">
                        <a:spcBef>
                          <a:spcPts val="0"/>
                        </a:spcBef>
                        <a:spcAft>
                          <a:spcPts val="0"/>
                        </a:spcAft>
                      </a:pPr>
                      <a:r>
                        <a:rPr lang="en-US" sz="1000" b="1">
                          <a:latin typeface="Times New Roman"/>
                          <a:ea typeface="Calibri"/>
                          <a:cs typeface="Times New Roman"/>
                        </a:rPr>
                        <a:t>quantity</a:t>
                      </a:r>
                      <a:r>
                        <a:rPr lang="en-US" sz="1000">
                          <a:latin typeface="Times New Roman"/>
                          <a:ea typeface="Calibri"/>
                          <a:cs typeface="Times New Roman"/>
                        </a:rPr>
                        <a:t> </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Ending </a:t>
                      </a:r>
                      <a:endParaRPr lang="en-US" sz="1000">
                        <a:latin typeface="Times New Roman"/>
                        <a:ea typeface="Calibri"/>
                        <a:cs typeface="Times New Roman"/>
                      </a:endParaRPr>
                    </a:p>
                    <a:p>
                      <a:pPr marL="0" marR="0">
                        <a:spcBef>
                          <a:spcPts val="0"/>
                        </a:spcBef>
                        <a:spcAft>
                          <a:spcPts val="0"/>
                        </a:spcAft>
                      </a:pPr>
                      <a:r>
                        <a:rPr lang="en-US" sz="1000" b="1">
                          <a:latin typeface="Times New Roman"/>
                          <a:ea typeface="Calibri"/>
                          <a:cs typeface="Times New Roman"/>
                        </a:rPr>
                        <a:t>quantity</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dirty="0">
                          <a:latin typeface="Times New Roman"/>
                          <a:ea typeface="Calibri"/>
                          <a:cs typeface="Times New Roman"/>
                        </a:rPr>
                        <a:t>Reason</a:t>
                      </a:r>
                      <a:endParaRPr lang="en-US" sz="1000" dirty="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a:t>
                      </a:r>
                      <a:endParaRPr lang="en-US" sz="1000">
                        <a:latin typeface="Times New Roman"/>
                        <a:ea typeface="Calibri"/>
                        <a:cs typeface="Times New Roman"/>
                      </a:endParaRPr>
                    </a:p>
                    <a:p>
                      <a:pPr marL="0" marR="0">
                        <a:spcBef>
                          <a:spcPts val="0"/>
                        </a:spcBef>
                        <a:spcAft>
                          <a:spcPts val="0"/>
                        </a:spcAft>
                      </a:pPr>
                      <a:r>
                        <a:rPr lang="en-US" sz="1000" b="1">
                          <a:latin typeface="Times New Roman"/>
                          <a:ea typeface="Calibri"/>
                          <a:cs typeface="Times New Roman"/>
                        </a:rPr>
                        <a:t>Increase</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Following</a:t>
                      </a:r>
                      <a:endParaRPr lang="en-US" sz="1000">
                        <a:latin typeface="Times New Roman"/>
                        <a:ea typeface="Calibri"/>
                        <a:cs typeface="Times New Roman"/>
                      </a:endParaRPr>
                    </a:p>
                    <a:p>
                      <a:pPr marL="0" marR="0">
                        <a:spcBef>
                          <a:spcPts val="0"/>
                        </a:spcBef>
                        <a:spcAft>
                          <a:spcPts val="0"/>
                        </a:spcAft>
                      </a:pPr>
                      <a:r>
                        <a:rPr lang="en-US" sz="1000" b="1">
                          <a:latin typeface="Times New Roman"/>
                          <a:ea typeface="Calibri"/>
                          <a:cs typeface="Times New Roman"/>
                        </a:rPr>
                        <a:t>Inflation</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36431">
                <a:tc>
                  <a:txBody>
                    <a:bodyPr/>
                    <a:lstStyle/>
                    <a:p>
                      <a:pPr marL="0" marR="0">
                        <a:spcBef>
                          <a:spcPts val="0"/>
                        </a:spcBef>
                        <a:spcAft>
                          <a:spcPts val="0"/>
                        </a:spcAft>
                      </a:pPr>
                      <a:r>
                        <a:rPr lang="en-US" sz="1000" b="1">
                          <a:latin typeface="Times New Roman"/>
                          <a:ea typeface="Calibri"/>
                          <a:cs typeface="Times New Roman"/>
                        </a:rPr>
                        <a:t>Argentina</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Monetary Base</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Dec 2001 – Jun 2008</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11,981M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102,223M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political meltdown,  high inflation, and expansionary policy</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753.21%</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11.88%</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573">
                <a:tc>
                  <a:txBody>
                    <a:bodyPr/>
                    <a:lstStyle/>
                    <a:p>
                      <a:pPr marL="0" marR="0">
                        <a:spcBef>
                          <a:spcPts val="0"/>
                        </a:spcBef>
                        <a:spcAft>
                          <a:spcPts val="0"/>
                        </a:spcAft>
                      </a:pPr>
                      <a:r>
                        <a:rPr lang="en-US" sz="1000" b="1" dirty="0">
                          <a:latin typeface="Times New Roman"/>
                          <a:ea typeface="Calibri"/>
                          <a:cs typeface="Times New Roman"/>
                        </a:rPr>
                        <a:t>Belgium</a:t>
                      </a:r>
                      <a:endParaRPr lang="en-US" sz="1000" dirty="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Currency and Liability to banking Institutions</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5410" marR="0" indent="-105410">
                        <a:spcBef>
                          <a:spcPts val="0"/>
                        </a:spcBef>
                        <a:spcAft>
                          <a:spcPts val="0"/>
                        </a:spcAft>
                      </a:pPr>
                      <a:r>
                        <a:rPr lang="en-US" sz="1000">
                          <a:latin typeface="Times New Roman"/>
                          <a:ea typeface="Calibri"/>
                          <a:cs typeface="Times New Roman"/>
                        </a:rPr>
                        <a:t>Aug 2008 – Sep 2008</a:t>
                      </a:r>
                    </a:p>
                    <a:p>
                      <a:pPr marL="105410" marR="0" indent="-105410">
                        <a:spcBef>
                          <a:spcPts val="0"/>
                        </a:spcBef>
                        <a:spcAft>
                          <a:spcPts val="0"/>
                        </a:spcAft>
                      </a:pPr>
                      <a:r>
                        <a:rPr lang="en-US" sz="1000">
                          <a:latin typeface="Times New Roman"/>
                          <a:ea typeface="Calibri"/>
                          <a:cs typeface="Times New Roman"/>
                        </a:rPr>
                        <a:t>Dec 2008 – Jun 2009 </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90,431M </a:t>
                      </a:r>
                    </a:p>
                    <a:p>
                      <a:pPr marL="0" marR="0">
                        <a:spcBef>
                          <a:spcPts val="0"/>
                        </a:spcBef>
                        <a:spcAft>
                          <a:spcPts val="0"/>
                        </a:spcAft>
                      </a:pPr>
                      <a:r>
                        <a:rPr lang="en-US" sz="1000">
                          <a:latin typeface="Times New Roman"/>
                          <a:ea typeface="Calibri"/>
                          <a:cs typeface="Times New Roman"/>
                        </a:rPr>
                        <a:t>141,216M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166,316M</a:t>
                      </a:r>
                    </a:p>
                    <a:p>
                      <a:pPr marL="0" marR="0">
                        <a:spcBef>
                          <a:spcPts val="0"/>
                        </a:spcBef>
                        <a:spcAft>
                          <a:spcPts val="0"/>
                        </a:spcAft>
                      </a:pPr>
                      <a:r>
                        <a:rPr lang="en-US" sz="1000">
                          <a:latin typeface="Times New Roman"/>
                          <a:ea typeface="Calibri"/>
                          <a:cs typeface="Times New Roman"/>
                        </a:rPr>
                        <a:t>102,704M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likely to be a quantitative easing related to the current global recession</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83.91%</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N/A</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573">
                <a:tc>
                  <a:txBody>
                    <a:bodyPr/>
                    <a:lstStyle/>
                    <a:p>
                      <a:pPr marL="0" marR="0">
                        <a:spcBef>
                          <a:spcPts val="0"/>
                        </a:spcBef>
                        <a:spcAft>
                          <a:spcPts val="0"/>
                        </a:spcAft>
                      </a:pPr>
                      <a:r>
                        <a:rPr lang="en-US" sz="1000" b="1">
                          <a:latin typeface="Times New Roman"/>
                          <a:ea typeface="Calibri"/>
                          <a:cs typeface="Times New Roman"/>
                        </a:rPr>
                        <a:t>Finland</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Currency and Reserves of depository banks</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Jul 1994 – Aug 1994</a:t>
                      </a:r>
                    </a:p>
                    <a:p>
                      <a:pPr marL="0" marR="0">
                        <a:spcBef>
                          <a:spcPts val="0"/>
                        </a:spcBef>
                        <a:spcAft>
                          <a:spcPts val="0"/>
                        </a:spcAft>
                      </a:pPr>
                      <a:r>
                        <a:rPr lang="en-US" sz="1000">
                          <a:latin typeface="Times New Roman"/>
                          <a:ea typeface="Calibri"/>
                          <a:cs typeface="Times New Roman"/>
                        </a:rPr>
                        <a:t>Dec 1998 – Jan 1999</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9,658M</a:t>
                      </a:r>
                    </a:p>
                    <a:p>
                      <a:pPr marL="0" marR="0">
                        <a:spcBef>
                          <a:spcPts val="0"/>
                        </a:spcBef>
                        <a:spcAft>
                          <a:spcPts val="0"/>
                        </a:spcAft>
                      </a:pPr>
                      <a:r>
                        <a:rPr lang="en-US" sz="1000">
                          <a:latin typeface="Times New Roman"/>
                          <a:ea typeface="Calibri"/>
                          <a:cs typeface="Times New Roman"/>
                        </a:rPr>
                        <a:t>20,698M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21,304M</a:t>
                      </a:r>
                    </a:p>
                    <a:p>
                      <a:pPr marL="0" marR="0">
                        <a:spcBef>
                          <a:spcPts val="0"/>
                        </a:spcBef>
                        <a:spcAft>
                          <a:spcPts val="0"/>
                        </a:spcAft>
                      </a:pPr>
                      <a:r>
                        <a:rPr lang="en-US" sz="1000">
                          <a:latin typeface="Times New Roman"/>
                          <a:ea typeface="Calibri"/>
                          <a:cs typeface="Times New Roman"/>
                        </a:rPr>
                        <a:t>3,844M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related to the 1990s Finnish banking crisis</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120.58%</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1.55%</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431">
                <a:tc>
                  <a:txBody>
                    <a:bodyPr/>
                    <a:lstStyle/>
                    <a:p>
                      <a:pPr marL="0" marR="0">
                        <a:spcBef>
                          <a:spcPts val="0"/>
                        </a:spcBef>
                        <a:spcAft>
                          <a:spcPts val="0"/>
                        </a:spcAft>
                      </a:pPr>
                      <a:r>
                        <a:rPr lang="en-US" sz="1000" b="1">
                          <a:latin typeface="Times New Roman"/>
                          <a:ea typeface="Calibri"/>
                          <a:cs typeface="Times New Roman"/>
                        </a:rPr>
                        <a:t>Hong Kong</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Monetary Base</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Oct 2008 – Jul 2009</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363.35B</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771.17B</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likely to be a quantitative easing related to the current global recession</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N/A</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573">
                <a:tc>
                  <a:txBody>
                    <a:bodyPr/>
                    <a:lstStyle/>
                    <a:p>
                      <a:pPr marL="0" marR="0">
                        <a:spcBef>
                          <a:spcPts val="0"/>
                        </a:spcBef>
                        <a:spcAft>
                          <a:spcPts val="0"/>
                        </a:spcAft>
                      </a:pPr>
                      <a:r>
                        <a:rPr lang="en-US" sz="1000" b="1">
                          <a:latin typeface="Times New Roman"/>
                          <a:ea typeface="Calibri"/>
                          <a:cs typeface="Times New Roman"/>
                        </a:rPr>
                        <a:t>Iceland</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Monetary Base</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Q1 2006 – Q3 2007</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35,825M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111,175M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related to the Icelandic financial crisis, and the nationalization of failed banks</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210.33%</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8.13%</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573">
                <a:tc>
                  <a:txBody>
                    <a:bodyPr/>
                    <a:lstStyle/>
                    <a:p>
                      <a:pPr marL="0" marR="0">
                        <a:spcBef>
                          <a:spcPts val="0"/>
                        </a:spcBef>
                        <a:spcAft>
                          <a:spcPts val="0"/>
                        </a:spcAft>
                      </a:pPr>
                      <a:r>
                        <a:rPr lang="en-US" sz="1000" b="1">
                          <a:latin typeface="Times New Roman"/>
                          <a:ea typeface="Calibri"/>
                          <a:cs typeface="Times New Roman"/>
                        </a:rPr>
                        <a:t>Ireland </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Currency and Liability to banking Institutions</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Jun 2008 – Mar 2009</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38,194M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125,349M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likely to be a quantitative easing related to the current global recession</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228.19%</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N/A</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87">
                <a:tc>
                  <a:txBody>
                    <a:bodyPr/>
                    <a:lstStyle/>
                    <a:p>
                      <a:pPr marL="0" marR="0">
                        <a:spcBef>
                          <a:spcPts val="0"/>
                        </a:spcBef>
                        <a:spcAft>
                          <a:spcPts val="0"/>
                        </a:spcAft>
                      </a:pPr>
                      <a:r>
                        <a:rPr lang="en-US" sz="1000" b="1">
                          <a:latin typeface="Times New Roman"/>
                          <a:ea typeface="Calibri"/>
                          <a:cs typeface="Times New Roman"/>
                        </a:rPr>
                        <a:t>Israel</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Reserve Money (M0)</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Jan 1997 – Dec 1997</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28,095M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56,659M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not clear</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101.67%</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4.39%</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573">
                <a:tc>
                  <a:txBody>
                    <a:bodyPr/>
                    <a:lstStyle/>
                    <a:p>
                      <a:pPr marL="0" marR="0">
                        <a:spcBef>
                          <a:spcPts val="0"/>
                        </a:spcBef>
                        <a:spcAft>
                          <a:spcPts val="0"/>
                        </a:spcAft>
                      </a:pPr>
                      <a:r>
                        <a:rPr lang="en-US" sz="1000" b="1">
                          <a:latin typeface="Times New Roman"/>
                          <a:ea typeface="Calibri"/>
                          <a:cs typeface="Times New Roman"/>
                        </a:rPr>
                        <a:t>Japan</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Reserve Money (M0)</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Mar 2001 – Mar 2003</a:t>
                      </a:r>
                    </a:p>
                    <a:p>
                      <a:pPr marL="0" marR="0" indent="11430">
                        <a:spcBef>
                          <a:spcPts val="0"/>
                        </a:spcBef>
                        <a:spcAft>
                          <a:spcPts val="0"/>
                        </a:spcAft>
                      </a:pPr>
                      <a:r>
                        <a:rPr lang="en-US" sz="1000">
                          <a:latin typeface="Times New Roman"/>
                          <a:ea typeface="Calibri"/>
                          <a:cs typeface="Times New Roman"/>
                        </a:rPr>
                        <a:t>Mar 2006 – May 2006</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68.64T</a:t>
                      </a:r>
                    </a:p>
                    <a:p>
                      <a:pPr marL="0" marR="0">
                        <a:spcBef>
                          <a:spcPts val="0"/>
                        </a:spcBef>
                        <a:spcAft>
                          <a:spcPts val="0"/>
                        </a:spcAft>
                      </a:pPr>
                      <a:r>
                        <a:rPr lang="en-US" sz="1000">
                          <a:latin typeface="Times New Roman"/>
                          <a:ea typeface="Calibri"/>
                          <a:cs typeface="Times New Roman"/>
                        </a:rPr>
                        <a:t>110.63T</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106.29T</a:t>
                      </a:r>
                    </a:p>
                    <a:p>
                      <a:pPr marL="0" marR="0">
                        <a:spcBef>
                          <a:spcPts val="0"/>
                        </a:spcBef>
                        <a:spcAft>
                          <a:spcPts val="0"/>
                        </a:spcAft>
                      </a:pPr>
                      <a:r>
                        <a:rPr lang="en-US" sz="1000">
                          <a:latin typeface="Times New Roman"/>
                          <a:ea typeface="Calibri"/>
                          <a:cs typeface="Times New Roman"/>
                        </a:rPr>
                        <a:t>93.04T</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the Japanese quantitative easing</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54.85%</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-0.27%</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573">
                <a:tc>
                  <a:txBody>
                    <a:bodyPr/>
                    <a:lstStyle/>
                    <a:p>
                      <a:pPr marL="0" marR="0">
                        <a:spcBef>
                          <a:spcPts val="0"/>
                        </a:spcBef>
                        <a:spcAft>
                          <a:spcPts val="0"/>
                        </a:spcAft>
                      </a:pPr>
                      <a:r>
                        <a:rPr lang="en-US" sz="1000" b="1">
                          <a:latin typeface="Times New Roman"/>
                          <a:ea typeface="Calibri"/>
                          <a:cs typeface="Times New Roman"/>
                        </a:rPr>
                        <a:t>Netherland</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Currency and Liability to banking Institutions</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May 2008 – Oct 2008</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59.74B</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113.53B</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likely to be a quantitative easing related to the current global recession</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90.04%</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N/A</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431">
                <a:tc>
                  <a:txBody>
                    <a:bodyPr/>
                    <a:lstStyle/>
                    <a:p>
                      <a:pPr marL="0" marR="0">
                        <a:spcBef>
                          <a:spcPts val="0"/>
                        </a:spcBef>
                        <a:spcAft>
                          <a:spcPts val="0"/>
                        </a:spcAft>
                      </a:pPr>
                      <a:r>
                        <a:rPr lang="en-US" sz="1000" b="1">
                          <a:latin typeface="Times New Roman"/>
                          <a:ea typeface="Calibri"/>
                          <a:cs typeface="Times New Roman"/>
                        </a:rPr>
                        <a:t>New Zealand</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Reserve Money (M0)</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Jun 2006 – Oct 2006</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5,333M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10,661M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started paying interest on reserve to create a liquidity management regime</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99.91%</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3.24%</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573">
                <a:tc>
                  <a:txBody>
                    <a:bodyPr/>
                    <a:lstStyle/>
                    <a:p>
                      <a:pPr marL="0" marR="0">
                        <a:spcBef>
                          <a:spcPts val="0"/>
                        </a:spcBef>
                        <a:spcAft>
                          <a:spcPts val="0"/>
                        </a:spcAft>
                      </a:pPr>
                      <a:r>
                        <a:rPr lang="en-US" sz="1000" b="1">
                          <a:latin typeface="Times New Roman"/>
                          <a:ea typeface="Calibri"/>
                          <a:cs typeface="Times New Roman"/>
                        </a:rPr>
                        <a:t>Country</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Measure of Monetary Base</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Reference Date Range</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Starting</a:t>
                      </a:r>
                      <a:endParaRPr lang="en-US" sz="1000">
                        <a:latin typeface="Times New Roman"/>
                        <a:ea typeface="Calibri"/>
                        <a:cs typeface="Times New Roman"/>
                      </a:endParaRPr>
                    </a:p>
                    <a:p>
                      <a:pPr marL="0" marR="0">
                        <a:spcBef>
                          <a:spcPts val="0"/>
                        </a:spcBef>
                        <a:spcAft>
                          <a:spcPts val="0"/>
                        </a:spcAft>
                      </a:pPr>
                      <a:r>
                        <a:rPr lang="en-US" sz="1000" b="1">
                          <a:latin typeface="Times New Roman"/>
                          <a:ea typeface="Calibri"/>
                          <a:cs typeface="Times New Roman"/>
                        </a:rPr>
                        <a:t>quantity</a:t>
                      </a:r>
                      <a:r>
                        <a:rPr lang="en-US" sz="1000">
                          <a:latin typeface="Times New Roman"/>
                          <a:ea typeface="Calibri"/>
                          <a:cs typeface="Times New Roman"/>
                        </a:rPr>
                        <a:t> </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Ending </a:t>
                      </a:r>
                      <a:endParaRPr lang="en-US" sz="1000">
                        <a:latin typeface="Times New Roman"/>
                        <a:ea typeface="Calibri"/>
                        <a:cs typeface="Times New Roman"/>
                      </a:endParaRPr>
                    </a:p>
                    <a:p>
                      <a:pPr marL="0" marR="0">
                        <a:spcBef>
                          <a:spcPts val="0"/>
                        </a:spcBef>
                        <a:spcAft>
                          <a:spcPts val="0"/>
                        </a:spcAft>
                      </a:pPr>
                      <a:r>
                        <a:rPr lang="en-US" sz="1000" b="1">
                          <a:latin typeface="Times New Roman"/>
                          <a:ea typeface="Calibri"/>
                          <a:cs typeface="Times New Roman"/>
                        </a:rPr>
                        <a:t>quantity</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Reason</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a:t>
                      </a:r>
                      <a:endParaRPr lang="en-US" sz="1000">
                        <a:latin typeface="Times New Roman"/>
                        <a:ea typeface="Calibri"/>
                        <a:cs typeface="Times New Roman"/>
                      </a:endParaRPr>
                    </a:p>
                    <a:p>
                      <a:pPr marL="0" marR="0">
                        <a:spcBef>
                          <a:spcPts val="0"/>
                        </a:spcBef>
                        <a:spcAft>
                          <a:spcPts val="0"/>
                        </a:spcAft>
                      </a:pPr>
                      <a:r>
                        <a:rPr lang="en-US" sz="1000" b="1">
                          <a:latin typeface="Times New Roman"/>
                          <a:ea typeface="Calibri"/>
                          <a:cs typeface="Times New Roman"/>
                        </a:rPr>
                        <a:t>Increase</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b="1">
                          <a:latin typeface="Times New Roman"/>
                          <a:ea typeface="Calibri"/>
                          <a:cs typeface="Times New Roman"/>
                        </a:rPr>
                        <a:t>Following</a:t>
                      </a:r>
                      <a:endParaRPr lang="en-US" sz="1000">
                        <a:latin typeface="Times New Roman"/>
                        <a:ea typeface="Calibri"/>
                        <a:cs typeface="Times New Roman"/>
                      </a:endParaRPr>
                    </a:p>
                    <a:p>
                      <a:pPr marL="0" marR="0">
                        <a:spcBef>
                          <a:spcPts val="0"/>
                        </a:spcBef>
                        <a:spcAft>
                          <a:spcPts val="0"/>
                        </a:spcAft>
                      </a:pPr>
                      <a:r>
                        <a:rPr lang="en-US" sz="1000" b="1">
                          <a:latin typeface="Times New Roman"/>
                          <a:ea typeface="Calibri"/>
                          <a:cs typeface="Times New Roman"/>
                        </a:rPr>
                        <a:t>Inflation</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431">
                <a:tc>
                  <a:txBody>
                    <a:bodyPr/>
                    <a:lstStyle/>
                    <a:p>
                      <a:pPr marL="0" marR="0">
                        <a:spcBef>
                          <a:spcPts val="0"/>
                        </a:spcBef>
                        <a:spcAft>
                          <a:spcPts val="0"/>
                        </a:spcAft>
                      </a:pPr>
                      <a:r>
                        <a:rPr lang="en-US" sz="1000" b="1">
                          <a:latin typeface="Times New Roman"/>
                          <a:ea typeface="Calibri"/>
                          <a:cs typeface="Times New Roman"/>
                        </a:rPr>
                        <a:t>Qatar</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Reserve Money (M0)</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Oct 2007 – Jul 2009</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14,379M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41,107M</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likely to be a quantitative easing related to the current global recession</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185.88%</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14.4%</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431">
                <a:tc>
                  <a:txBody>
                    <a:bodyPr/>
                    <a:lstStyle/>
                    <a:p>
                      <a:pPr marL="0" marR="0">
                        <a:spcBef>
                          <a:spcPts val="0"/>
                        </a:spcBef>
                        <a:spcAft>
                          <a:spcPts val="0"/>
                        </a:spcAft>
                      </a:pPr>
                      <a:r>
                        <a:rPr lang="en-US" sz="1000" b="1">
                          <a:latin typeface="Times New Roman"/>
                          <a:ea typeface="Calibri"/>
                          <a:cs typeface="Times New Roman"/>
                        </a:rPr>
                        <a:t>Russia</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Monetary Base</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Apr 2006 – May 2007</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2,864.8B</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5,350.8B</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likely to be a budget stimulus plan (fiscal policy)                  </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86.78%</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10.93%</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573">
                <a:tc>
                  <a:txBody>
                    <a:bodyPr/>
                    <a:lstStyle/>
                    <a:p>
                      <a:pPr marL="0" marR="0">
                        <a:spcBef>
                          <a:spcPts val="0"/>
                        </a:spcBef>
                        <a:spcAft>
                          <a:spcPts val="0"/>
                        </a:spcAft>
                      </a:pPr>
                      <a:r>
                        <a:rPr lang="en-US" sz="1000" b="1">
                          <a:latin typeface="Times New Roman"/>
                          <a:ea typeface="Calibri"/>
                          <a:cs typeface="Times New Roman"/>
                        </a:rPr>
                        <a:t>Sweden</a:t>
                      </a:r>
                      <a:endParaRPr lang="en-US" sz="1000">
                        <a:latin typeface="Times New Roman"/>
                        <a:ea typeface="Calibri"/>
                        <a:cs typeface="Times New Roman"/>
                      </a:endParaRP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Reserve Money (M0)</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spcBef>
                          <a:spcPts val="0"/>
                        </a:spcBef>
                        <a:spcAft>
                          <a:spcPts val="0"/>
                        </a:spcAft>
                      </a:pPr>
                      <a:r>
                        <a:rPr lang="en-US" sz="1000">
                          <a:latin typeface="Times New Roman"/>
                          <a:ea typeface="Calibri"/>
                          <a:cs typeface="Times New Roman"/>
                        </a:rPr>
                        <a:t>Oct 1993 – Mar 1994</a:t>
                      </a:r>
                    </a:p>
                    <a:p>
                      <a:pPr marL="0" marR="0" indent="11430">
                        <a:spcBef>
                          <a:spcPts val="0"/>
                        </a:spcBef>
                        <a:spcAft>
                          <a:spcPts val="0"/>
                        </a:spcAft>
                      </a:pPr>
                      <a:r>
                        <a:rPr lang="en-US" sz="1000">
                          <a:latin typeface="Times New Roman"/>
                          <a:ea typeface="Calibri"/>
                          <a:cs typeface="Times New Roman"/>
                        </a:rPr>
                        <a:t>May 1996 – Feb 1997</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95.52B</a:t>
                      </a:r>
                    </a:p>
                    <a:p>
                      <a:pPr marL="0" marR="0">
                        <a:spcBef>
                          <a:spcPts val="0"/>
                        </a:spcBef>
                        <a:spcAft>
                          <a:spcPts val="0"/>
                        </a:spcAft>
                      </a:pPr>
                      <a:r>
                        <a:rPr lang="en-US" sz="1000">
                          <a:latin typeface="Times New Roman"/>
                          <a:ea typeface="Calibri"/>
                          <a:cs typeface="Times New Roman"/>
                        </a:rPr>
                        <a:t>156.68B</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Calibri"/>
                          <a:cs typeface="Times New Roman"/>
                        </a:rPr>
                        <a:t>204.69B</a:t>
                      </a:r>
                    </a:p>
                    <a:p>
                      <a:pPr marL="0" marR="0">
                        <a:spcBef>
                          <a:spcPts val="0"/>
                        </a:spcBef>
                        <a:spcAft>
                          <a:spcPts val="0"/>
                        </a:spcAft>
                      </a:pPr>
                      <a:r>
                        <a:rPr lang="en-US" sz="1000" dirty="0">
                          <a:latin typeface="Times New Roman"/>
                          <a:ea typeface="Calibri"/>
                          <a:cs typeface="Times New Roman"/>
                        </a:rPr>
                        <a:t>81.11B</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Calibri"/>
                          <a:cs typeface="Times New Roman"/>
                        </a:rPr>
                        <a:t>related to the government bailout of early 1990s credit crunch</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Calibri"/>
                          <a:cs typeface="Times New Roman"/>
                        </a:rPr>
                        <a:t>114.29%</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Calibri"/>
                          <a:cs typeface="Times New Roman"/>
                        </a:rPr>
                        <a:t>2.07%</a:t>
                      </a:r>
                    </a:p>
                  </a:txBody>
                  <a:tcPr marL="39167" marR="391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03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1113"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Countries with Major Increases in the Monetary Base</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11113"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CEA75B4-AF64-4EB3-8040-3EE76569A237}" type="slidenum">
              <a:rPr lang="en-US" smtClean="0"/>
              <a:pPr>
                <a:defRPr/>
              </a:pPr>
              <a:t>11</a:t>
            </a:fld>
            <a:endParaRPr lang="en-US"/>
          </a:p>
        </p:txBody>
      </p:sp>
      <p:graphicFrame>
        <p:nvGraphicFramePr>
          <p:cNvPr id="111618" name="Object 2"/>
          <p:cNvGraphicFramePr>
            <a:graphicFrameLocks noChangeAspect="1"/>
          </p:cNvGraphicFramePr>
          <p:nvPr/>
        </p:nvGraphicFramePr>
        <p:xfrm>
          <a:off x="152400" y="2133600"/>
          <a:ext cx="8766175" cy="2713037"/>
        </p:xfrm>
        <a:graphic>
          <a:graphicData uri="http://schemas.openxmlformats.org/presentationml/2006/ole">
            <p:oleObj spid="_x0000_s111618" name="Document" r:id="rId3" imgW="8766327" imgH="2712586" progId="Word.Document.12">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CEA75B4-AF64-4EB3-8040-3EE76569A237}" type="slidenum">
              <a:rPr lang="en-US" smtClean="0"/>
              <a:pPr>
                <a:defRPr/>
              </a:pPr>
              <a:t>12</a:t>
            </a:fld>
            <a:endParaRPr lang="en-US"/>
          </a:p>
        </p:txBody>
      </p:sp>
      <p:graphicFrame>
        <p:nvGraphicFramePr>
          <p:cNvPr id="112642" name="Object 2"/>
          <p:cNvGraphicFramePr>
            <a:graphicFrameLocks noChangeAspect="1"/>
          </p:cNvGraphicFramePr>
          <p:nvPr/>
        </p:nvGraphicFramePr>
        <p:xfrm>
          <a:off x="152400" y="457200"/>
          <a:ext cx="8766175" cy="5800725"/>
        </p:xfrm>
        <a:graphic>
          <a:graphicData uri="http://schemas.openxmlformats.org/presentationml/2006/ole">
            <p:oleObj spid="_x0000_s112642" name="Document" r:id="rId3" imgW="8766327" imgH="5801021" progId="Word.Document.12">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en-GB" sz="2400" dirty="0" smtClean="0"/>
              <a:t>Overview of Recent U.K. and U.S. QE</a:t>
            </a:r>
          </a:p>
        </p:txBody>
      </p:sp>
      <p:sp>
        <p:nvSpPr>
          <p:cNvPr id="73731" name="Rectangle 3"/>
          <p:cNvSpPr>
            <a:spLocks noGrp="1"/>
          </p:cNvSpPr>
          <p:nvPr>
            <p:ph type="body" idx="1"/>
          </p:nvPr>
        </p:nvSpPr>
        <p:spPr/>
        <p:txBody>
          <a:bodyPr/>
          <a:lstStyle/>
          <a:p>
            <a:r>
              <a:rPr lang="en-GB" sz="2400" dirty="0" smtClean="0"/>
              <a:t>Both the BOE and the Fed have purchased approximately one-quarter of their countries’ respective privately held, interest-bearing, central government debt</a:t>
            </a:r>
          </a:p>
          <a:p>
            <a:pPr lvl="1"/>
            <a:r>
              <a:rPr lang="en-GB" sz="2400" dirty="0" smtClean="0"/>
              <a:t>US: $2-1/2 T of $1T</a:t>
            </a:r>
          </a:p>
          <a:p>
            <a:pPr lvl="1"/>
            <a:r>
              <a:rPr lang="en-GB" sz="2400" dirty="0" smtClean="0"/>
              <a:t>UK: </a:t>
            </a:r>
            <a:r>
              <a:rPr lang="en-US" sz="2400" dirty="0" smtClean="0"/>
              <a:t>£180B of £600B</a:t>
            </a:r>
          </a:p>
          <a:p>
            <a:r>
              <a:rPr lang="en-US" sz="2400" dirty="0" smtClean="0"/>
              <a:t>Both suggest longer-term market yields are 120 to 150 bps lower than they otherwise would be</a:t>
            </a:r>
          </a:p>
          <a:p>
            <a:r>
              <a:rPr lang="en-US" sz="2400" dirty="0" smtClean="0"/>
              <a:t>Neither (?) has a model to support this conclusion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457200" y="381000"/>
            <a:ext cx="8382000" cy="5943600"/>
          </a:xfrm>
        </p:spPr>
        <p:txBody>
          <a:bodyPr/>
          <a:lstStyle/>
          <a:p>
            <a:pPr algn="ctr">
              <a:buFont typeface="Arial" charset="0"/>
              <a:buNone/>
            </a:pPr>
            <a:r>
              <a:rPr lang="en-US" sz="2400" b="1" smtClean="0"/>
              <a:t>U.K.: Bank of England QE</a:t>
            </a:r>
          </a:p>
          <a:p>
            <a:r>
              <a:rPr lang="en-US" sz="2400" smtClean="0"/>
              <a:t>January 2009: Chancellor of the Exchequer authorizes BOE to create Asset Purchase Facility </a:t>
            </a:r>
          </a:p>
          <a:p>
            <a:pPr lvl="1"/>
            <a:r>
              <a:rPr lang="en-US" sz="2000" smtClean="0"/>
              <a:t>Purchase assets financed by issue of Treasury Bills.</a:t>
            </a:r>
          </a:p>
          <a:p>
            <a:pPr lvl="1"/>
            <a:r>
              <a:rPr lang="en-US" sz="2000" smtClean="0"/>
              <a:t>To improve liquidity in financial markets</a:t>
            </a:r>
          </a:p>
          <a:p>
            <a:r>
              <a:rPr lang="en-US" sz="2400" smtClean="0"/>
              <a:t>MPC reduced Bank Rate to 0.5 percent (frictionally above zero), risk that inflation might undershoot 2 percent target</a:t>
            </a:r>
          </a:p>
          <a:p>
            <a:r>
              <a:rPr lang="en-US" sz="2400" smtClean="0"/>
              <a:t>First QE purchase: 1</a:t>
            </a:r>
            <a:r>
              <a:rPr lang="en-US" sz="2400" baseline="30000" smtClean="0"/>
              <a:t>st</a:t>
            </a:r>
            <a:r>
              <a:rPr lang="en-US" sz="2400" smtClean="0"/>
              <a:t> week of March</a:t>
            </a:r>
            <a:endParaRPr lang="en-US" sz="2400" smtClean="0">
              <a:cs typeface="Times New Roman" pitchFamily="18" charset="0"/>
            </a:endParaRPr>
          </a:p>
          <a:p>
            <a:r>
              <a:rPr lang="en-US" sz="2400" smtClean="0"/>
              <a:t>Later in March: </a:t>
            </a:r>
            <a:r>
              <a:rPr lang="en-US" sz="2400" smtClean="0">
                <a:cs typeface="Times New Roman" pitchFamily="18" charset="0"/>
              </a:rPr>
              <a:t>₤75B gilts</a:t>
            </a:r>
            <a:endParaRPr lang="en-US" sz="2400" smtClean="0"/>
          </a:p>
          <a:p>
            <a:pPr lvl="1"/>
            <a:r>
              <a:rPr lang="en-US" sz="2000" smtClean="0">
                <a:cs typeface="Times New Roman" pitchFamily="18" charset="0"/>
              </a:rPr>
              <a:t>₤12.9B gilts, ₤982M commercial paper, ₤128M commercial bonds</a:t>
            </a:r>
          </a:p>
          <a:p>
            <a:r>
              <a:rPr lang="en-US" sz="2400" smtClean="0">
                <a:cs typeface="Times New Roman" pitchFamily="18" charset="0"/>
              </a:rPr>
              <a:t>May: set target of ₤125B [August MPC: full ₤175B</a:t>
            </a:r>
          </a:p>
          <a:p>
            <a:pPr lvl="1"/>
            <a:r>
              <a:rPr lang="en-US" sz="2000" smtClean="0">
                <a:cs typeface="Times New Roman" pitchFamily="18" charset="0"/>
              </a:rPr>
              <a:t>Owned ₤93.3B gilts, ₤2.1B c.p., and ₤0.75 commercial bonds</a:t>
            </a:r>
          </a:p>
          <a:p>
            <a:r>
              <a:rPr lang="en-US" sz="2400" smtClean="0">
                <a:cs typeface="Times New Roman" pitchFamily="18" charset="0"/>
              </a:rPr>
              <a:t>November: ₤178.3B </a:t>
            </a:r>
          </a:p>
          <a:p>
            <a:pPr lvl="1"/>
            <a:r>
              <a:rPr lang="en-US" sz="2000" smtClean="0">
                <a:cs typeface="Times New Roman" pitchFamily="18" charset="0"/>
              </a:rPr>
              <a:t>Purchased ₤1.7B gilts   17 Nov 2009  approx 4.3% yield</a:t>
            </a:r>
            <a:endParaRPr lang="en-US" sz="2000" smtClean="0"/>
          </a:p>
        </p:txBody>
      </p:sp>
      <p:sp>
        <p:nvSpPr>
          <p:cNvPr id="5" name="Slide Number Placeholder 4"/>
          <p:cNvSpPr>
            <a:spLocks noGrp="1"/>
          </p:cNvSpPr>
          <p:nvPr>
            <p:ph type="sldNum" sz="quarter" idx="12"/>
          </p:nvPr>
        </p:nvSpPr>
        <p:spPr/>
        <p:txBody>
          <a:bodyPr/>
          <a:lstStyle/>
          <a:p>
            <a:pPr>
              <a:defRPr/>
            </a:pPr>
            <a:fld id="{7ABA4A6F-FB94-43E5-AA54-38636391DFA6}"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Demand for the Monetary Base</a:t>
            </a:r>
          </a:p>
        </p:txBody>
      </p:sp>
      <p:sp>
        <p:nvSpPr>
          <p:cNvPr id="5" name="Slide Number Placeholder 4"/>
          <p:cNvSpPr>
            <a:spLocks noGrp="1"/>
          </p:cNvSpPr>
          <p:nvPr>
            <p:ph type="sldNum" sz="quarter" idx="12"/>
          </p:nvPr>
        </p:nvSpPr>
        <p:spPr/>
        <p:txBody>
          <a:bodyPr/>
          <a:lstStyle/>
          <a:p>
            <a:pPr>
              <a:defRPr/>
            </a:pPr>
            <a:fld id="{176CD82E-9CED-4EB9-BBA9-0292AF92C8AF}" type="slidenum">
              <a:rPr lang="en-US"/>
              <a:pPr>
                <a:defRPr/>
              </a:pPr>
              <a:t>15</a:t>
            </a:fld>
            <a:endParaRPr lang="en-US"/>
          </a:p>
        </p:txBody>
      </p:sp>
      <p:pic>
        <p:nvPicPr>
          <p:cNvPr id="22531" name="Picture 2"/>
          <p:cNvPicPr>
            <a:picLocks noChangeAspect="1" noChangeArrowheads="1"/>
          </p:cNvPicPr>
          <p:nvPr/>
        </p:nvPicPr>
        <p:blipFill>
          <a:blip r:embed="rId2" cstate="print"/>
          <a:srcRect/>
          <a:stretch>
            <a:fillRect/>
          </a:stretch>
        </p:blipFill>
        <p:spPr bwMode="auto">
          <a:xfrm>
            <a:off x="871538" y="0"/>
            <a:ext cx="7510462" cy="6858000"/>
          </a:xfrm>
          <a:prstGeom prst="rect">
            <a:avLst/>
          </a:prstGeom>
          <a:noFill/>
          <a:ln w="9525">
            <a:noFill/>
            <a:miter lim="800000"/>
            <a:headEnd/>
            <a:tailEnd/>
          </a:ln>
        </p:spPr>
      </p:pic>
      <p:sp>
        <p:nvSpPr>
          <p:cNvPr id="6" name="Oval 5"/>
          <p:cNvSpPr/>
          <p:nvPr/>
        </p:nvSpPr>
        <p:spPr>
          <a:xfrm>
            <a:off x="5538788" y="5726113"/>
            <a:ext cx="784225" cy="717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Demand for the Monetary Base</a:t>
            </a:r>
          </a:p>
        </p:txBody>
      </p:sp>
      <p:sp>
        <p:nvSpPr>
          <p:cNvPr id="5" name="Slide Number Placeholder 4"/>
          <p:cNvSpPr>
            <a:spLocks noGrp="1"/>
          </p:cNvSpPr>
          <p:nvPr>
            <p:ph type="sldNum" sz="quarter" idx="12"/>
          </p:nvPr>
        </p:nvSpPr>
        <p:spPr/>
        <p:txBody>
          <a:bodyPr/>
          <a:lstStyle/>
          <a:p>
            <a:pPr>
              <a:defRPr/>
            </a:pPr>
            <a:fld id="{F4870117-2255-41E1-9457-85BC44610814}" type="slidenum">
              <a:rPr lang="en-US"/>
              <a:pPr>
                <a:defRPr/>
              </a:pPr>
              <a:t>16</a:t>
            </a:fld>
            <a:endParaRPr lang="en-US"/>
          </a:p>
        </p:txBody>
      </p:sp>
      <p:pic>
        <p:nvPicPr>
          <p:cNvPr id="23555" name="Picture 2"/>
          <p:cNvPicPr>
            <a:picLocks noGrp="1" noChangeAspect="1" noChangeArrowheads="1"/>
          </p:cNvPicPr>
          <p:nvPr>
            <p:ph idx="1"/>
          </p:nvPr>
        </p:nvPicPr>
        <p:blipFill>
          <a:blip r:embed="rId2" cstate="print"/>
          <a:srcRect/>
          <a:stretch>
            <a:fillRect/>
          </a:stretch>
        </p:blipFill>
        <p:spPr>
          <a:xfrm>
            <a:off x="0" y="152400"/>
            <a:ext cx="9134475" cy="6553200"/>
          </a:xfrm>
        </p:spPr>
      </p:pic>
      <p:sp>
        <p:nvSpPr>
          <p:cNvPr id="6" name="Oval 5"/>
          <p:cNvSpPr/>
          <p:nvPr/>
        </p:nvSpPr>
        <p:spPr>
          <a:xfrm>
            <a:off x="6748463" y="3821113"/>
            <a:ext cx="685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Demand for the Monetary Base</a:t>
            </a:r>
          </a:p>
        </p:txBody>
      </p:sp>
      <p:sp>
        <p:nvSpPr>
          <p:cNvPr id="5" name="Slide Number Placeholder 4"/>
          <p:cNvSpPr>
            <a:spLocks noGrp="1"/>
          </p:cNvSpPr>
          <p:nvPr>
            <p:ph type="sldNum" sz="quarter" idx="12"/>
          </p:nvPr>
        </p:nvSpPr>
        <p:spPr/>
        <p:txBody>
          <a:bodyPr/>
          <a:lstStyle/>
          <a:p>
            <a:pPr>
              <a:defRPr/>
            </a:pPr>
            <a:fld id="{49989CC8-F731-4C6C-8529-83415D55C6D9}" type="slidenum">
              <a:rPr lang="en-US"/>
              <a:pPr>
                <a:defRPr/>
              </a:pPr>
              <a:t>17</a:t>
            </a:fld>
            <a:endParaRPr lang="en-US"/>
          </a:p>
        </p:txBody>
      </p:sp>
      <p:pic>
        <p:nvPicPr>
          <p:cNvPr id="24579" name="Picture 2"/>
          <p:cNvPicPr>
            <a:picLocks noGrp="1" noChangeAspect="1" noChangeArrowheads="1"/>
          </p:cNvPicPr>
          <p:nvPr>
            <p:ph idx="1"/>
          </p:nvPr>
        </p:nvPicPr>
        <p:blipFill>
          <a:blip r:embed="rId2" cstate="print"/>
          <a:srcRect/>
          <a:stretch>
            <a:fillRect/>
          </a:stretch>
        </p:blipFill>
        <p:spPr>
          <a:xfrm>
            <a:off x="609600" y="76200"/>
            <a:ext cx="7927975" cy="6705600"/>
          </a:xfrm>
        </p:spPr>
      </p:pic>
      <p:sp>
        <p:nvSpPr>
          <p:cNvPr id="7" name="Oval 6"/>
          <p:cNvSpPr/>
          <p:nvPr/>
        </p:nvSpPr>
        <p:spPr>
          <a:xfrm>
            <a:off x="2562225" y="6289675"/>
            <a:ext cx="685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137A54C-90F7-43ED-BA12-EE9C81053219}" type="slidenum">
              <a:rPr lang="en-US"/>
              <a:pPr>
                <a:defRPr/>
              </a:pPr>
              <a:t>18</a:t>
            </a:fld>
            <a:endParaRPr lang="en-US"/>
          </a:p>
        </p:txBody>
      </p:sp>
      <p:pic>
        <p:nvPicPr>
          <p:cNvPr id="25603" name="Picture 2"/>
          <p:cNvPicPr>
            <a:picLocks noGrp="1" noChangeAspect="1" noChangeArrowheads="1"/>
          </p:cNvPicPr>
          <p:nvPr>
            <p:ph idx="1"/>
          </p:nvPr>
        </p:nvPicPr>
        <p:blipFill>
          <a:blip r:embed="rId2" cstate="print"/>
          <a:srcRect/>
          <a:stretch>
            <a:fillRect/>
          </a:stretch>
        </p:blipFill>
        <p:spPr>
          <a:xfrm>
            <a:off x="304800" y="990600"/>
            <a:ext cx="8501063" cy="5121275"/>
          </a:xfrm>
        </p:spPr>
      </p:pic>
      <p:sp>
        <p:nvSpPr>
          <p:cNvPr id="4" name="TextBox 3"/>
          <p:cNvSpPr txBox="1"/>
          <p:nvPr/>
        </p:nvSpPr>
        <p:spPr>
          <a:xfrm>
            <a:off x="457200" y="5943600"/>
            <a:ext cx="8382000" cy="646331"/>
          </a:xfrm>
          <a:prstGeom prst="rect">
            <a:avLst/>
          </a:prstGeom>
          <a:solidFill>
            <a:schemeClr val="bg1"/>
          </a:solidFill>
        </p:spPr>
        <p:txBody>
          <a:bodyPr wrap="square" rtlCol="0">
            <a:spAutoFit/>
          </a:bodyPr>
          <a:lstStyle/>
          <a:p>
            <a:r>
              <a:rPr lang="en-US" dirty="0" smtClean="0"/>
              <a:t>Calculated by author as the sum of currency in circulation plus deposits (current accounts) of banks at the BOE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Demand for the Monetary Base</a:t>
            </a:r>
          </a:p>
        </p:txBody>
      </p:sp>
      <p:sp>
        <p:nvSpPr>
          <p:cNvPr id="5" name="Slide Number Placeholder 4"/>
          <p:cNvSpPr>
            <a:spLocks noGrp="1"/>
          </p:cNvSpPr>
          <p:nvPr>
            <p:ph type="sldNum" sz="quarter" idx="12"/>
          </p:nvPr>
        </p:nvSpPr>
        <p:spPr/>
        <p:txBody>
          <a:bodyPr/>
          <a:lstStyle/>
          <a:p>
            <a:pPr>
              <a:defRPr/>
            </a:pPr>
            <a:fld id="{2202D8D6-2C4A-4E38-9DA8-7157FC66C115}" type="slidenum">
              <a:rPr lang="en-US"/>
              <a:pPr>
                <a:defRPr/>
              </a:pPr>
              <a:t>19</a:t>
            </a:fld>
            <a:endParaRPr lang="en-US"/>
          </a:p>
        </p:txBody>
      </p:sp>
      <p:pic>
        <p:nvPicPr>
          <p:cNvPr id="26627" name="Picture 2"/>
          <p:cNvPicPr>
            <a:picLocks noGrp="1" noChangeAspect="1" noChangeArrowheads="1"/>
          </p:cNvPicPr>
          <p:nvPr>
            <p:ph idx="1"/>
          </p:nvPr>
        </p:nvPicPr>
        <p:blipFill>
          <a:blip r:embed="rId2" cstate="print"/>
          <a:srcRect/>
          <a:stretch>
            <a:fillRect/>
          </a:stretch>
        </p:blipFill>
        <p:spPr>
          <a:xfrm>
            <a:off x="457200" y="0"/>
            <a:ext cx="8077200"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381000"/>
            <a:ext cx="8229600" cy="884238"/>
          </a:xfrm>
        </p:spPr>
        <p:txBody>
          <a:bodyPr/>
          <a:lstStyle/>
          <a:p>
            <a:r>
              <a:rPr lang="en-US" sz="3200" b="1" dirty="0" smtClean="0"/>
              <a:t>Outline</a:t>
            </a:r>
          </a:p>
        </p:txBody>
      </p:sp>
      <p:sp>
        <p:nvSpPr>
          <p:cNvPr id="20482" name="Content Placeholder 2"/>
          <p:cNvSpPr>
            <a:spLocks noGrp="1"/>
          </p:cNvSpPr>
          <p:nvPr>
            <p:ph idx="1"/>
          </p:nvPr>
        </p:nvSpPr>
        <p:spPr>
          <a:xfrm>
            <a:off x="457200" y="1447800"/>
            <a:ext cx="8229600" cy="3657600"/>
          </a:xfrm>
        </p:spPr>
        <p:txBody>
          <a:bodyPr/>
          <a:lstStyle/>
          <a:p>
            <a:r>
              <a:rPr lang="en-US" sz="2400" dirty="0" smtClean="0"/>
              <a:t>Discuss “conventional” and “unconventional” monetary policy</a:t>
            </a:r>
          </a:p>
          <a:p>
            <a:r>
              <a:rPr lang="en-US" sz="2400" dirty="0" smtClean="0"/>
              <a:t>Discuss Quantitative easing</a:t>
            </a:r>
          </a:p>
          <a:p>
            <a:r>
              <a:rPr lang="en-US" sz="2400" dirty="0" smtClean="0"/>
              <a:t>Discuss U.K. </a:t>
            </a:r>
            <a:r>
              <a:rPr lang="en-US" sz="2400" dirty="0" smtClean="0"/>
              <a:t>Asset Purchase Facility </a:t>
            </a:r>
            <a:r>
              <a:rPr lang="en-US" sz="2400" dirty="0" smtClean="0"/>
              <a:t>and QE</a:t>
            </a:r>
          </a:p>
          <a:p>
            <a:r>
              <a:rPr lang="en-US" sz="2400" dirty="0" smtClean="0"/>
              <a:t>Discuss Federal Reserve implementation of quantitative easing</a:t>
            </a:r>
          </a:p>
          <a:p>
            <a:r>
              <a:rPr lang="en-US" sz="2400" dirty="0" smtClean="0"/>
              <a:t>Discuss “exit strategy” </a:t>
            </a:r>
          </a:p>
          <a:p>
            <a:r>
              <a:rPr lang="en-US" sz="2400" dirty="0" smtClean="0"/>
              <a:t>Examine a simple putative long-run demand for the adjusted monetary base in the United States, 1919 – 2008.</a:t>
            </a:r>
          </a:p>
        </p:txBody>
      </p:sp>
      <p:sp>
        <p:nvSpPr>
          <p:cNvPr id="4" name="Slide Number Placeholder 3"/>
          <p:cNvSpPr>
            <a:spLocks noGrp="1"/>
          </p:cNvSpPr>
          <p:nvPr>
            <p:ph type="sldNum" sz="quarter" idx="12"/>
          </p:nvPr>
        </p:nvSpPr>
        <p:spPr/>
        <p:txBody>
          <a:bodyPr/>
          <a:lstStyle/>
          <a:p>
            <a:pPr>
              <a:defRPr/>
            </a:pPr>
            <a:fld id="{DAB01B32-FD04-413E-BDE8-5B8B877A6131}" type="slidenum">
              <a:rPr lang="en-US"/>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a:t>QE and Demand for the Monetary Base</a:t>
            </a:r>
          </a:p>
        </p:txBody>
      </p:sp>
      <p:sp>
        <p:nvSpPr>
          <p:cNvPr id="6" name="TextBox 5"/>
          <p:cNvSpPr txBox="1"/>
          <p:nvPr/>
        </p:nvSpPr>
        <p:spPr>
          <a:xfrm>
            <a:off x="381000" y="5181600"/>
            <a:ext cx="8382000" cy="1200329"/>
          </a:xfrm>
          <a:prstGeom prst="rect">
            <a:avLst/>
          </a:prstGeom>
          <a:noFill/>
          <a:ln>
            <a:solidFill>
              <a:srgbClr val="FF0000"/>
            </a:solidFill>
          </a:ln>
        </p:spPr>
        <p:txBody>
          <a:bodyPr wrap="square" rtlCol="0">
            <a:spAutoFit/>
          </a:bodyPr>
          <a:lstStyle/>
          <a:p>
            <a:r>
              <a:rPr lang="en-US" dirty="0" smtClean="0"/>
              <a:t>Additional background on the financial crisis and US financial markets is available on my web page in two presentations from November 2008 at Aston University (research.stlouisfed.org/economists/</a:t>
            </a:r>
            <a:r>
              <a:rPr lang="en-US" dirty="0" err="1" smtClean="0"/>
              <a:t>anderson</a:t>
            </a:r>
            <a:r>
              <a:rPr lang="en-US" dirty="0" smtClean="0"/>
              <a:t>) or something close to that… try a Google search</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Demand for the Monetary Base</a:t>
            </a:r>
          </a:p>
        </p:txBody>
      </p:sp>
      <p:sp>
        <p:nvSpPr>
          <p:cNvPr id="5" name="Slide Number Placeholder 4"/>
          <p:cNvSpPr>
            <a:spLocks noGrp="1"/>
          </p:cNvSpPr>
          <p:nvPr>
            <p:ph type="sldNum" sz="quarter" idx="12"/>
          </p:nvPr>
        </p:nvSpPr>
        <p:spPr/>
        <p:txBody>
          <a:bodyPr/>
          <a:lstStyle/>
          <a:p>
            <a:pPr>
              <a:defRPr/>
            </a:pPr>
            <a:fld id="{DD723A60-7297-4C31-9362-B3CD5AD900CF}" type="slidenum">
              <a:rPr lang="en-US"/>
              <a:pPr>
                <a:defRPr/>
              </a:pPr>
              <a:t>20</a:t>
            </a:fld>
            <a:endParaRPr lang="en-US"/>
          </a:p>
        </p:txBody>
      </p:sp>
      <p:pic>
        <p:nvPicPr>
          <p:cNvPr id="27651" name="Picture 2"/>
          <p:cNvPicPr>
            <a:picLocks noGrp="1" noChangeAspect="1" noChangeArrowheads="1"/>
          </p:cNvPicPr>
          <p:nvPr>
            <p:ph idx="1"/>
          </p:nvPr>
        </p:nvPicPr>
        <p:blipFill>
          <a:blip r:embed="rId2" cstate="print"/>
          <a:srcRect/>
          <a:stretch>
            <a:fillRect/>
          </a:stretch>
        </p:blipFill>
        <p:spPr>
          <a:xfrm>
            <a:off x="882650" y="0"/>
            <a:ext cx="7566025"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Demand for the Monetary Base</a:t>
            </a:r>
          </a:p>
        </p:txBody>
      </p:sp>
      <p:sp>
        <p:nvSpPr>
          <p:cNvPr id="5" name="Slide Number Placeholder 4"/>
          <p:cNvSpPr>
            <a:spLocks noGrp="1"/>
          </p:cNvSpPr>
          <p:nvPr>
            <p:ph type="sldNum" sz="quarter" idx="12"/>
          </p:nvPr>
        </p:nvSpPr>
        <p:spPr/>
        <p:txBody>
          <a:bodyPr/>
          <a:lstStyle/>
          <a:p>
            <a:pPr>
              <a:defRPr/>
            </a:pPr>
            <a:fld id="{919D1D3F-F846-481E-9322-AEB52337B9F0}" type="slidenum">
              <a:rPr lang="en-US"/>
              <a:pPr>
                <a:defRPr/>
              </a:pPr>
              <a:t>21</a:t>
            </a:fld>
            <a:endParaRPr lang="en-US"/>
          </a:p>
        </p:txBody>
      </p:sp>
      <p:pic>
        <p:nvPicPr>
          <p:cNvPr id="28675" name="Picture 2"/>
          <p:cNvPicPr>
            <a:picLocks noGrp="1" noChangeAspect="1" noChangeArrowheads="1"/>
          </p:cNvPicPr>
          <p:nvPr>
            <p:ph idx="1"/>
          </p:nvPr>
        </p:nvPicPr>
        <p:blipFill>
          <a:blip r:embed="rId2" cstate="print"/>
          <a:srcRect/>
          <a:stretch>
            <a:fillRect/>
          </a:stretch>
        </p:blipFill>
        <p:spPr>
          <a:xfrm>
            <a:off x="838200" y="0"/>
            <a:ext cx="7272338"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Demand for the Monetary Base</a:t>
            </a:r>
          </a:p>
        </p:txBody>
      </p:sp>
      <p:sp>
        <p:nvSpPr>
          <p:cNvPr id="5" name="Slide Number Placeholder 4"/>
          <p:cNvSpPr>
            <a:spLocks noGrp="1"/>
          </p:cNvSpPr>
          <p:nvPr>
            <p:ph type="sldNum" sz="quarter" idx="12"/>
          </p:nvPr>
        </p:nvSpPr>
        <p:spPr/>
        <p:txBody>
          <a:bodyPr/>
          <a:lstStyle/>
          <a:p>
            <a:pPr>
              <a:defRPr/>
            </a:pPr>
            <a:fld id="{61BE8F38-E109-441B-ACAF-28FF62C7B0F8}" type="slidenum">
              <a:rPr lang="en-US"/>
              <a:pPr>
                <a:defRPr/>
              </a:pPr>
              <a:t>22</a:t>
            </a:fld>
            <a:endParaRPr lang="en-US"/>
          </a:p>
        </p:txBody>
      </p:sp>
      <p:pic>
        <p:nvPicPr>
          <p:cNvPr id="29699" name="Picture 2"/>
          <p:cNvPicPr>
            <a:picLocks noGrp="1" noChangeAspect="1" noChangeArrowheads="1"/>
          </p:cNvPicPr>
          <p:nvPr>
            <p:ph idx="1"/>
          </p:nvPr>
        </p:nvPicPr>
        <p:blipFill>
          <a:blip r:embed="rId2" cstate="print"/>
          <a:srcRect/>
          <a:stretch>
            <a:fillRect/>
          </a:stretch>
        </p:blipFill>
        <p:spPr>
          <a:xfrm>
            <a:off x="1066800" y="315913"/>
            <a:ext cx="6780213" cy="654208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381000"/>
            <a:ext cx="8229600" cy="808038"/>
          </a:xfrm>
        </p:spPr>
        <p:txBody>
          <a:bodyPr/>
          <a:lstStyle/>
          <a:p>
            <a:r>
              <a:rPr lang="en-US" sz="3200" b="1" dirty="0" smtClean="0"/>
              <a:t>Federal Reserve</a:t>
            </a:r>
          </a:p>
        </p:txBody>
      </p:sp>
      <p:sp>
        <p:nvSpPr>
          <p:cNvPr id="30722" name="Content Placeholder 2"/>
          <p:cNvSpPr>
            <a:spLocks noGrp="1"/>
          </p:cNvSpPr>
          <p:nvPr>
            <p:ph idx="1"/>
          </p:nvPr>
        </p:nvSpPr>
        <p:spPr>
          <a:xfrm>
            <a:off x="457200" y="1143000"/>
            <a:ext cx="8229600" cy="5105400"/>
          </a:xfrm>
        </p:spPr>
        <p:txBody>
          <a:bodyPr/>
          <a:lstStyle/>
          <a:p>
            <a:r>
              <a:rPr lang="en-US" sz="2000" dirty="0" smtClean="0"/>
              <a:t>The Federal Reserve has pursued “unconventional” monetary policy since August 2007</a:t>
            </a:r>
          </a:p>
          <a:p>
            <a:pPr lvl="1"/>
            <a:r>
              <a:rPr lang="en-US" sz="2000" dirty="0" smtClean="0"/>
              <a:t>Reduction in policy target rate (overnight interbank rate)</a:t>
            </a:r>
          </a:p>
          <a:p>
            <a:pPr lvl="1"/>
            <a:r>
              <a:rPr lang="en-US" sz="2000" dirty="0" smtClean="0"/>
              <a:t>Direct lending and discounting</a:t>
            </a:r>
          </a:p>
          <a:p>
            <a:pPr lvl="2"/>
            <a:r>
              <a:rPr lang="en-US" sz="2000" dirty="0" smtClean="0"/>
              <a:t>On balance sheet (TAF, TALF, central bank currency swaps)</a:t>
            </a:r>
          </a:p>
          <a:p>
            <a:pPr lvl="2"/>
            <a:r>
              <a:rPr lang="en-US" sz="2000" dirty="0" smtClean="0"/>
              <a:t>Off balance sheet via special purpose entities</a:t>
            </a:r>
          </a:p>
          <a:p>
            <a:r>
              <a:rPr lang="en-US" sz="2000" dirty="0" smtClean="0"/>
              <a:t>“Credit easing”</a:t>
            </a:r>
          </a:p>
          <a:p>
            <a:pPr lvl="2"/>
            <a:r>
              <a:rPr lang="en-US" sz="2000" dirty="0" smtClean="0"/>
              <a:t>Focus on composition of assets, not quantity</a:t>
            </a:r>
          </a:p>
          <a:p>
            <a:r>
              <a:rPr lang="en-US" sz="2000" dirty="0" smtClean="0"/>
              <a:t>“Quantitative Easing” since early 2009</a:t>
            </a:r>
          </a:p>
          <a:p>
            <a:pPr lvl="1"/>
            <a:r>
              <a:rPr lang="en-US" sz="2000" dirty="0" smtClean="0"/>
              <a:t>large scale asset purchase program</a:t>
            </a:r>
          </a:p>
          <a:p>
            <a:pPr lvl="2"/>
            <a:r>
              <a:rPr lang="en-US" sz="2000" dirty="0" smtClean="0"/>
              <a:t>“Agency” (housing GSEs) debt, MBS</a:t>
            </a:r>
          </a:p>
          <a:p>
            <a:pPr lvl="2"/>
            <a:r>
              <a:rPr lang="en-US" sz="2000" dirty="0" smtClean="0"/>
              <a:t>Longer-dated Treasuries</a:t>
            </a:r>
          </a:p>
          <a:p>
            <a:r>
              <a:rPr lang="en-US" sz="2000" dirty="0" smtClean="0"/>
              <a:t>Monetary base will be $2.4T 2010 Q1, with reserves balances &gt; $1.4T (</a:t>
            </a:r>
            <a:r>
              <a:rPr lang="en-US" sz="2000" dirty="0" err="1" smtClean="0"/>
              <a:t>vs</a:t>
            </a:r>
            <a:r>
              <a:rPr lang="en-US" sz="2000" dirty="0" smtClean="0"/>
              <a:t> $10B in 2007 Q1)</a:t>
            </a:r>
          </a:p>
        </p:txBody>
      </p:sp>
      <p:sp>
        <p:nvSpPr>
          <p:cNvPr id="4" name="Slide Number Placeholder 3"/>
          <p:cNvSpPr>
            <a:spLocks noGrp="1"/>
          </p:cNvSpPr>
          <p:nvPr>
            <p:ph type="sldNum" sz="quarter" idx="12"/>
          </p:nvPr>
        </p:nvSpPr>
        <p:spPr/>
        <p:txBody>
          <a:bodyPr/>
          <a:lstStyle/>
          <a:p>
            <a:pPr>
              <a:defRPr/>
            </a:pPr>
            <a:fld id="{E03F8B1B-4E7C-4D5B-B92A-2454CBF21A2C}" type="slidenum">
              <a:rPr lang="en-US"/>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440363"/>
          </a:xfrm>
        </p:spPr>
        <p:txBody>
          <a:bodyPr rtlCol="0">
            <a:normAutofit lnSpcReduction="10000"/>
          </a:bodyPr>
          <a:lstStyle/>
          <a:p>
            <a:pPr algn="ctr" fontAlgn="auto">
              <a:spcAft>
                <a:spcPts val="0"/>
              </a:spcAft>
              <a:buFont typeface="Arial" pitchFamily="34" charset="0"/>
              <a:buNone/>
              <a:defRPr/>
            </a:pPr>
            <a:r>
              <a:rPr lang="en-US" sz="2400" dirty="0" smtClean="0"/>
              <a:t>Background in US financial instruments</a:t>
            </a:r>
          </a:p>
          <a:p>
            <a:pPr algn="ctr" fontAlgn="auto">
              <a:spcAft>
                <a:spcPts val="0"/>
              </a:spcAft>
              <a:buFont typeface="Arial" pitchFamily="34" charset="0"/>
              <a:buNone/>
              <a:defRPr/>
            </a:pPr>
            <a:endParaRPr lang="en-US" sz="2400" dirty="0" smtClean="0"/>
          </a:p>
          <a:p>
            <a:pPr fontAlgn="auto">
              <a:spcAft>
                <a:spcPts val="0"/>
              </a:spcAft>
              <a:buFont typeface="Arial" pitchFamily="34" charset="0"/>
              <a:buChar char="•"/>
              <a:defRPr/>
            </a:pPr>
            <a:r>
              <a:rPr lang="en-US" sz="2400" dirty="0" smtClean="0"/>
              <a:t>Treasury securities (US Treasury)</a:t>
            </a:r>
          </a:p>
          <a:p>
            <a:pPr lvl="1" fontAlgn="auto">
              <a:spcAft>
                <a:spcPts val="0"/>
              </a:spcAft>
              <a:buFont typeface="Arial" pitchFamily="34" charset="0"/>
              <a:buChar char="–"/>
              <a:defRPr/>
            </a:pPr>
            <a:r>
              <a:rPr lang="en-US" sz="2000" dirty="0" smtClean="0"/>
              <a:t>Full faith and credit of US government</a:t>
            </a:r>
          </a:p>
          <a:p>
            <a:pPr lvl="1" fontAlgn="auto">
              <a:spcAft>
                <a:spcPts val="0"/>
              </a:spcAft>
              <a:buFont typeface="Arial" pitchFamily="34" charset="0"/>
              <a:buChar char="–"/>
              <a:defRPr/>
            </a:pPr>
            <a:r>
              <a:rPr lang="en-US" sz="2000" dirty="0" smtClean="0"/>
              <a:t>Bills (discount issues, no coupon, up to 52 weeks)</a:t>
            </a:r>
          </a:p>
          <a:p>
            <a:pPr lvl="1" fontAlgn="auto">
              <a:spcAft>
                <a:spcPts val="0"/>
              </a:spcAft>
              <a:buFont typeface="Arial" pitchFamily="34" charset="0"/>
              <a:buChar char="–"/>
              <a:defRPr/>
            </a:pPr>
            <a:r>
              <a:rPr lang="en-US" sz="2000" dirty="0" smtClean="0"/>
              <a:t>Notes (coupons, 1-10 year)</a:t>
            </a:r>
          </a:p>
          <a:p>
            <a:pPr lvl="1" fontAlgn="auto">
              <a:spcAft>
                <a:spcPts val="0"/>
              </a:spcAft>
              <a:buFont typeface="Arial" pitchFamily="34" charset="0"/>
              <a:buChar char="–"/>
              <a:defRPr/>
            </a:pPr>
            <a:r>
              <a:rPr lang="en-US" sz="2000" dirty="0" smtClean="0"/>
              <a:t>Bonds (coupons, &gt;10 years)</a:t>
            </a:r>
          </a:p>
          <a:p>
            <a:pPr fontAlgn="auto">
              <a:spcAft>
                <a:spcPts val="0"/>
              </a:spcAft>
              <a:buFont typeface="Arial" pitchFamily="34" charset="0"/>
              <a:buChar char="•"/>
              <a:defRPr/>
            </a:pPr>
            <a:r>
              <a:rPr lang="en-US" sz="2400" dirty="0" smtClean="0"/>
              <a:t>Mortgage-backed securities (MBS)</a:t>
            </a:r>
          </a:p>
          <a:p>
            <a:pPr lvl="1" fontAlgn="auto">
              <a:spcAft>
                <a:spcPts val="0"/>
              </a:spcAft>
              <a:buFont typeface="Arial" pitchFamily="34" charset="0"/>
              <a:buChar char="–"/>
              <a:defRPr/>
            </a:pPr>
            <a:r>
              <a:rPr lang="en-US" sz="2000" dirty="0" smtClean="0"/>
              <a:t>Purchase mortgages, bundle into legal trust, sell shares in trust</a:t>
            </a:r>
          </a:p>
          <a:p>
            <a:pPr lvl="1" fontAlgn="auto">
              <a:spcAft>
                <a:spcPts val="0"/>
              </a:spcAft>
              <a:buFont typeface="Arial" pitchFamily="34" charset="0"/>
              <a:buChar char="–"/>
              <a:defRPr/>
            </a:pPr>
            <a:r>
              <a:rPr lang="en-US" sz="2000" dirty="0" smtClean="0"/>
              <a:t>Amortized (shorter McCauley duration)</a:t>
            </a:r>
          </a:p>
          <a:p>
            <a:pPr lvl="1" fontAlgn="auto">
              <a:spcAft>
                <a:spcPts val="0"/>
              </a:spcAft>
              <a:buFont typeface="Arial" pitchFamily="34" charset="0"/>
              <a:buChar char="–"/>
              <a:defRPr/>
            </a:pPr>
            <a:r>
              <a:rPr lang="en-US" sz="2000" dirty="0" smtClean="0"/>
              <a:t>Private issuers and federal government issuers</a:t>
            </a:r>
          </a:p>
          <a:p>
            <a:pPr fontAlgn="auto">
              <a:spcAft>
                <a:spcPts val="0"/>
              </a:spcAft>
              <a:buFont typeface="Arial" pitchFamily="34" charset="0"/>
              <a:buChar char="•"/>
              <a:defRPr/>
            </a:pPr>
            <a:r>
              <a:rPr lang="en-US" sz="2400" dirty="0" smtClean="0"/>
              <a:t>Private issues (investment banks as packagers)</a:t>
            </a:r>
          </a:p>
          <a:p>
            <a:pPr lvl="2" fontAlgn="auto">
              <a:spcAft>
                <a:spcPts val="0"/>
              </a:spcAft>
              <a:buFont typeface="Arial" pitchFamily="34" charset="0"/>
              <a:buChar char="•"/>
              <a:defRPr/>
            </a:pPr>
            <a:r>
              <a:rPr lang="en-US" sz="2000" dirty="0" smtClean="0"/>
              <a:t>First MBS issued privately 1970s</a:t>
            </a:r>
          </a:p>
          <a:p>
            <a:pPr lvl="2" fontAlgn="auto">
              <a:spcAft>
                <a:spcPts val="0"/>
              </a:spcAft>
              <a:buFont typeface="Arial" pitchFamily="34" charset="0"/>
              <a:buChar char="•"/>
              <a:defRPr/>
            </a:pPr>
            <a:r>
              <a:rPr lang="en-US" sz="2000" dirty="0" smtClean="0"/>
              <a:t>Few private issues until 1999-2000</a:t>
            </a:r>
          </a:p>
          <a:p>
            <a:pPr lvl="2" fontAlgn="auto">
              <a:spcAft>
                <a:spcPts val="0"/>
              </a:spcAft>
              <a:buFont typeface="Arial" pitchFamily="34" charset="0"/>
              <a:buChar char="•"/>
              <a:defRPr/>
            </a:pPr>
            <a:r>
              <a:rPr lang="en-US" sz="2000" dirty="0" smtClean="0"/>
              <a:t>Strong private issuance through 2007, few now</a:t>
            </a:r>
          </a:p>
        </p:txBody>
      </p:sp>
      <p:sp>
        <p:nvSpPr>
          <p:cNvPr id="5" name="Slide Number Placeholder 4"/>
          <p:cNvSpPr>
            <a:spLocks noGrp="1"/>
          </p:cNvSpPr>
          <p:nvPr>
            <p:ph type="sldNum" sz="quarter" idx="12"/>
          </p:nvPr>
        </p:nvSpPr>
        <p:spPr/>
        <p:txBody>
          <a:bodyPr/>
          <a:lstStyle/>
          <a:p>
            <a:pPr>
              <a:defRPr/>
            </a:pPr>
            <a:fld id="{E45D9547-BF89-4F15-AD8B-7243E963A5AC}"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5943600"/>
          </a:xfrm>
        </p:spPr>
        <p:txBody>
          <a:bodyPr rtlCol="0">
            <a:normAutofit lnSpcReduction="10000"/>
          </a:bodyPr>
          <a:lstStyle/>
          <a:p>
            <a:pPr algn="ctr" fontAlgn="auto">
              <a:spcAft>
                <a:spcPts val="0"/>
              </a:spcAft>
              <a:buFont typeface="Arial" pitchFamily="34" charset="0"/>
              <a:buNone/>
              <a:defRPr/>
            </a:pPr>
            <a:r>
              <a:rPr lang="en-US" sz="2400" dirty="0" smtClean="0"/>
              <a:t>U.S. Mortgage-backed securities: Government issue</a:t>
            </a:r>
          </a:p>
          <a:p>
            <a:pPr algn="ctr" fontAlgn="auto">
              <a:spcAft>
                <a:spcPts val="0"/>
              </a:spcAft>
              <a:buFont typeface="Arial" pitchFamily="34" charset="0"/>
              <a:buNone/>
              <a:defRPr/>
            </a:pPr>
            <a:endParaRPr lang="en-US" sz="2400" dirty="0" smtClean="0"/>
          </a:p>
          <a:p>
            <a:pPr fontAlgn="auto">
              <a:spcAft>
                <a:spcPts val="0"/>
              </a:spcAft>
              <a:buFont typeface="Arial" pitchFamily="34" charset="0"/>
              <a:buChar char="•"/>
              <a:defRPr/>
            </a:pPr>
            <a:r>
              <a:rPr lang="en-US" sz="2400" dirty="0" smtClean="0"/>
              <a:t>Government National Mortgage Association </a:t>
            </a:r>
          </a:p>
          <a:p>
            <a:pPr lvl="1" fontAlgn="auto">
              <a:spcAft>
                <a:spcPts val="0"/>
              </a:spcAft>
              <a:buFont typeface="Arial" pitchFamily="34" charset="0"/>
              <a:buNone/>
              <a:defRPr/>
            </a:pPr>
            <a:r>
              <a:rPr lang="en-US" sz="2200" dirty="0" smtClean="0"/>
              <a:t>(GNMA, </a:t>
            </a:r>
            <a:r>
              <a:rPr lang="en-US" sz="2200" dirty="0" err="1" smtClean="0"/>
              <a:t>Ginnie</a:t>
            </a:r>
            <a:r>
              <a:rPr lang="en-US" sz="2200" dirty="0" smtClean="0"/>
              <a:t> Mae)</a:t>
            </a:r>
          </a:p>
          <a:p>
            <a:pPr lvl="1" fontAlgn="auto">
              <a:spcAft>
                <a:spcPts val="0"/>
              </a:spcAft>
              <a:buFont typeface="Arial" pitchFamily="34" charset="0"/>
              <a:buChar char="–"/>
              <a:defRPr/>
            </a:pPr>
            <a:r>
              <a:rPr lang="en-US" sz="2200" dirty="0" smtClean="0"/>
              <a:t>Government agency</a:t>
            </a:r>
          </a:p>
          <a:p>
            <a:pPr lvl="1" fontAlgn="auto">
              <a:spcAft>
                <a:spcPts val="0"/>
              </a:spcAft>
              <a:buFont typeface="Arial" pitchFamily="34" charset="0"/>
              <a:buChar char="–"/>
              <a:defRPr/>
            </a:pPr>
            <a:r>
              <a:rPr lang="en-US" sz="2200" dirty="0" smtClean="0"/>
              <a:t>Issues backed by full faith and credit of the US government</a:t>
            </a:r>
          </a:p>
          <a:p>
            <a:pPr lvl="3" fontAlgn="auto">
              <a:spcAft>
                <a:spcPts val="0"/>
              </a:spcAft>
              <a:buFont typeface="Arial" pitchFamily="34" charset="0"/>
              <a:buChar char="–"/>
              <a:defRPr/>
            </a:pPr>
            <a:endParaRPr lang="en-US" sz="1600" dirty="0" smtClean="0"/>
          </a:p>
          <a:p>
            <a:pPr fontAlgn="auto">
              <a:spcAft>
                <a:spcPts val="0"/>
              </a:spcAft>
              <a:buFont typeface="Arial" pitchFamily="34" charset="0"/>
              <a:buChar char="•"/>
              <a:defRPr/>
            </a:pPr>
            <a:r>
              <a:rPr lang="en-US" sz="2400" dirty="0" smtClean="0"/>
              <a:t>Federal National Mortgage Association (FNMA, Fannie Mae); Federal Home Loan Mortgage Corporation (FHMLC, Freddie Mac</a:t>
            </a:r>
            <a:r>
              <a:rPr lang="en-US" dirty="0" smtClean="0"/>
              <a:t>)</a:t>
            </a:r>
          </a:p>
          <a:p>
            <a:pPr lvl="1" fontAlgn="auto">
              <a:spcAft>
                <a:spcPts val="0"/>
              </a:spcAft>
              <a:buFont typeface="Arial" pitchFamily="34" charset="0"/>
              <a:buChar char="–"/>
              <a:defRPr/>
            </a:pPr>
            <a:r>
              <a:rPr lang="en-US" sz="2200" dirty="0" smtClean="0"/>
              <a:t>Government-sponsored enterprises (GSEs)</a:t>
            </a:r>
          </a:p>
          <a:p>
            <a:pPr lvl="1" fontAlgn="auto">
              <a:spcAft>
                <a:spcPts val="0"/>
              </a:spcAft>
              <a:buFont typeface="Arial" pitchFamily="34" charset="0"/>
              <a:buChar char="–"/>
              <a:defRPr/>
            </a:pPr>
            <a:r>
              <a:rPr lang="en-US" sz="2200" dirty="0" smtClean="0"/>
              <a:t>Charter from the Congress</a:t>
            </a:r>
          </a:p>
          <a:p>
            <a:pPr lvl="1" fontAlgn="auto">
              <a:spcAft>
                <a:spcPts val="0"/>
              </a:spcAft>
              <a:buFont typeface="Arial" pitchFamily="34" charset="0"/>
              <a:buChar char="–"/>
              <a:defRPr/>
            </a:pPr>
            <a:r>
              <a:rPr lang="en-US" sz="2200" dirty="0" smtClean="0"/>
              <a:t>No explicit Congressional guarantee</a:t>
            </a:r>
          </a:p>
          <a:p>
            <a:pPr lvl="1" fontAlgn="auto">
              <a:spcAft>
                <a:spcPts val="0"/>
              </a:spcAft>
              <a:buFont typeface="Arial" pitchFamily="34" charset="0"/>
              <a:buChar char="–"/>
              <a:defRPr/>
            </a:pPr>
            <a:r>
              <a:rPr lang="en-US" sz="2200" dirty="0" smtClean="0"/>
              <a:t>Subsidies since Sept 2008</a:t>
            </a:r>
          </a:p>
          <a:p>
            <a:pPr lvl="1" fontAlgn="auto">
              <a:spcAft>
                <a:spcPts val="0"/>
              </a:spcAft>
              <a:buFont typeface="Arial" pitchFamily="34" charset="0"/>
              <a:buChar char="–"/>
              <a:defRPr/>
            </a:pPr>
            <a:r>
              <a:rPr lang="en-US" sz="2200" dirty="0" smtClean="0"/>
              <a:t>Almost equivalent to Treasury debt</a:t>
            </a:r>
          </a:p>
          <a:p>
            <a:pPr lvl="2" fontAlgn="auto">
              <a:spcAft>
                <a:spcPts val="0"/>
              </a:spcAft>
              <a:buFont typeface="Arial" pitchFamily="34" charset="0"/>
              <a:buChar char="•"/>
              <a:defRPr/>
            </a:pPr>
            <a:endParaRPr lang="en-US" sz="2000" dirty="0"/>
          </a:p>
        </p:txBody>
      </p:sp>
      <p:sp>
        <p:nvSpPr>
          <p:cNvPr id="5" name="Slide Number Placeholder 4"/>
          <p:cNvSpPr>
            <a:spLocks noGrp="1"/>
          </p:cNvSpPr>
          <p:nvPr>
            <p:ph type="sldNum" sz="quarter" idx="12"/>
          </p:nvPr>
        </p:nvSpPr>
        <p:spPr/>
        <p:txBody>
          <a:bodyPr/>
          <a:lstStyle/>
          <a:p>
            <a:pPr>
              <a:defRPr/>
            </a:pPr>
            <a:fld id="{E196B4EC-A606-4C5F-B25E-5A0F1512ADB3}"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381000"/>
            <a:ext cx="8229600" cy="808038"/>
          </a:xfrm>
        </p:spPr>
        <p:txBody>
          <a:bodyPr/>
          <a:lstStyle/>
          <a:p>
            <a:r>
              <a:rPr lang="en-US" sz="3200" b="1" dirty="0" smtClean="0"/>
              <a:t>Quantitative Easing I</a:t>
            </a:r>
          </a:p>
        </p:txBody>
      </p:sp>
      <p:sp>
        <p:nvSpPr>
          <p:cNvPr id="33794" name="Content Placeholder 2"/>
          <p:cNvSpPr>
            <a:spLocks noGrp="1"/>
          </p:cNvSpPr>
          <p:nvPr>
            <p:ph idx="1"/>
          </p:nvPr>
        </p:nvSpPr>
        <p:spPr>
          <a:xfrm>
            <a:off x="228600" y="1295400"/>
            <a:ext cx="8610600" cy="4953000"/>
          </a:xfrm>
        </p:spPr>
        <p:txBody>
          <a:bodyPr/>
          <a:lstStyle/>
          <a:p>
            <a:r>
              <a:rPr lang="en-US" sz="2200" smtClean="0"/>
              <a:t>New Keynesian models (sticky prices/wages, imperfect competition in product and labor markets, all financial assets perfect substitutes, inflation forecast-targeting monetary policy)</a:t>
            </a:r>
          </a:p>
          <a:p>
            <a:r>
              <a:rPr lang="en-US" sz="2200" smtClean="0"/>
              <a:t>Policy rate at zero bound</a:t>
            </a:r>
          </a:p>
          <a:p>
            <a:r>
              <a:rPr lang="en-US" sz="2200" smtClean="0"/>
              <a:t>Policy effect due to promise to maintain policy rate at zero for an “extended period”</a:t>
            </a:r>
          </a:p>
          <a:p>
            <a:r>
              <a:rPr lang="en-US" sz="2200" smtClean="0"/>
              <a:t>What is an extended period?</a:t>
            </a:r>
          </a:p>
          <a:p>
            <a:pPr lvl="1"/>
            <a:r>
              <a:rPr lang="en-US" sz="2200" smtClean="0"/>
              <a:t>When aggregate demand strengthens and forecasts suggest higher inflation, delay increasing policy rate =&gt; future higher actual inflation (above policy goal) </a:t>
            </a:r>
          </a:p>
          <a:p>
            <a:pPr lvl="1"/>
            <a:r>
              <a:rPr lang="en-US" sz="2200" smtClean="0"/>
              <a:t>Sustaining the nominal rate and increasing future expected inflation =&gt; lowering future real rates =&gt; shifting spending forward</a:t>
            </a:r>
          </a:p>
          <a:p>
            <a:r>
              <a:rPr lang="en-US" sz="2200" smtClean="0"/>
              <a:t>Balance sheet increases are a commitment mechanism to increase the cost of policymakers reneging on the “extended period” promise</a:t>
            </a:r>
          </a:p>
        </p:txBody>
      </p:sp>
      <p:sp>
        <p:nvSpPr>
          <p:cNvPr id="5" name="Slide Number Placeholder 4"/>
          <p:cNvSpPr>
            <a:spLocks noGrp="1"/>
          </p:cNvSpPr>
          <p:nvPr>
            <p:ph type="sldNum" sz="quarter" idx="12"/>
          </p:nvPr>
        </p:nvSpPr>
        <p:spPr/>
        <p:txBody>
          <a:bodyPr/>
          <a:lstStyle/>
          <a:p>
            <a:pPr>
              <a:defRPr/>
            </a:pPr>
            <a:fld id="{0245F927-0CC4-4888-96D2-7B2B78ED9587}"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E8876E1-DBC9-40D9-B117-5485B5515120}" type="slidenum">
              <a:rPr lang="en-US"/>
              <a:pPr>
                <a:defRPr/>
              </a:pPr>
              <a:t>27</a:t>
            </a:fld>
            <a:endParaRPr lang="en-US"/>
          </a:p>
        </p:txBody>
      </p:sp>
      <p:sp>
        <p:nvSpPr>
          <p:cNvPr id="4" name="Title 1"/>
          <p:cNvSpPr txBox="1">
            <a:spLocks/>
          </p:cNvSpPr>
          <p:nvPr/>
        </p:nvSpPr>
        <p:spPr>
          <a:xfrm>
            <a:off x="457200" y="533400"/>
            <a:ext cx="8229600" cy="579438"/>
          </a:xfrm>
          <a:prstGeom prst="rect">
            <a:avLst/>
          </a:prstGeom>
        </p:spPr>
        <p:txBody>
          <a:bodyPr>
            <a:normAutofit/>
          </a:bodyPr>
          <a:lstStyle/>
          <a:p>
            <a:pPr algn="ctr" fontAlgn="auto">
              <a:spcAft>
                <a:spcPts val="0"/>
              </a:spcAft>
              <a:defRPr/>
            </a:pPr>
            <a:r>
              <a:rPr lang="en-US" sz="3200" b="1" dirty="0">
                <a:latin typeface="+mj-lt"/>
                <a:ea typeface="+mj-ea"/>
                <a:cs typeface="+mj-cs"/>
              </a:rPr>
              <a:t>Quantitative </a:t>
            </a:r>
            <a:r>
              <a:rPr lang="en-US" sz="3200" b="1" dirty="0" smtClean="0">
                <a:latin typeface="+mj-lt"/>
                <a:ea typeface="+mj-ea"/>
                <a:cs typeface="+mj-cs"/>
              </a:rPr>
              <a:t>Easing II</a:t>
            </a:r>
            <a:endParaRPr lang="en-US" sz="3200" b="1" dirty="0">
              <a:latin typeface="+mj-lt"/>
              <a:ea typeface="+mj-ea"/>
              <a:cs typeface="+mj-cs"/>
            </a:endParaRPr>
          </a:p>
        </p:txBody>
      </p:sp>
      <p:sp>
        <p:nvSpPr>
          <p:cNvPr id="38916" name="Content Placeholder 2"/>
          <p:cNvSpPr txBox="1">
            <a:spLocks/>
          </p:cNvSpPr>
          <p:nvPr/>
        </p:nvSpPr>
        <p:spPr bwMode="auto">
          <a:xfrm>
            <a:off x="304800" y="1143000"/>
            <a:ext cx="8458200" cy="50292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dirty="0">
                <a:latin typeface="Calibri" pitchFamily="34" charset="0"/>
              </a:rPr>
              <a:t>But central bankers pledge no future higher inflation</a:t>
            </a:r>
          </a:p>
          <a:p>
            <a:pPr marL="800100" lvl="1" indent="-342900">
              <a:spcBef>
                <a:spcPct val="20000"/>
              </a:spcBef>
              <a:buFont typeface="Arial" charset="0"/>
              <a:buChar char="•"/>
            </a:pPr>
            <a:r>
              <a:rPr lang="en-US" sz="2000" dirty="0">
                <a:latin typeface="Calibri" pitchFamily="34" charset="0"/>
              </a:rPr>
              <a:t>What channel remains?</a:t>
            </a:r>
          </a:p>
          <a:p>
            <a:pPr marL="342900" indent="-342900">
              <a:spcBef>
                <a:spcPct val="20000"/>
              </a:spcBef>
              <a:buFont typeface="Arial" charset="0"/>
              <a:buChar char="•"/>
            </a:pPr>
            <a:r>
              <a:rPr lang="en-US" sz="2000" dirty="0">
                <a:latin typeface="Calibri" pitchFamily="34" charset="0"/>
              </a:rPr>
              <a:t>Credit channel (Bernanke and others)</a:t>
            </a:r>
          </a:p>
          <a:p>
            <a:pPr marL="800100" lvl="1" indent="-342900">
              <a:spcBef>
                <a:spcPct val="20000"/>
              </a:spcBef>
              <a:buFont typeface="Arial" charset="0"/>
              <a:buChar char="•"/>
            </a:pPr>
            <a:r>
              <a:rPr lang="en-US" sz="2000" dirty="0">
                <a:latin typeface="Calibri" pitchFamily="34" charset="0"/>
              </a:rPr>
              <a:t>In Bernanke’s writing, an </a:t>
            </a:r>
            <a:r>
              <a:rPr lang="en-US" sz="2000" i="1" dirty="0">
                <a:latin typeface="Calibri" pitchFamily="34" charset="0"/>
              </a:rPr>
              <a:t>amplifier </a:t>
            </a:r>
            <a:r>
              <a:rPr lang="en-US" sz="2000" dirty="0">
                <a:latin typeface="Calibri" pitchFamily="34" charset="0"/>
              </a:rPr>
              <a:t>to the interest rate channel, not a substitute or alternative</a:t>
            </a:r>
          </a:p>
          <a:p>
            <a:pPr marL="800100" lvl="1" indent="-342900">
              <a:spcBef>
                <a:spcPct val="20000"/>
              </a:spcBef>
              <a:buFont typeface="Arial" charset="0"/>
              <a:buChar char="•"/>
            </a:pPr>
            <a:r>
              <a:rPr lang="en-US" sz="2000" dirty="0">
                <a:latin typeface="Calibri" pitchFamily="34" charset="0"/>
              </a:rPr>
              <a:t>Bank lending channel</a:t>
            </a:r>
          </a:p>
          <a:p>
            <a:pPr marL="1257300" lvl="2" indent="-342900">
              <a:spcBef>
                <a:spcPct val="20000"/>
              </a:spcBef>
              <a:buFont typeface="Arial" charset="0"/>
              <a:buChar char="•"/>
            </a:pPr>
            <a:r>
              <a:rPr lang="en-US" sz="2000" dirty="0" smtClean="0">
                <a:latin typeface="Calibri" pitchFamily="34" charset="0"/>
              </a:rPr>
              <a:t>Operating in the US, loans </a:t>
            </a:r>
            <a:r>
              <a:rPr lang="en-US" sz="2000" dirty="0">
                <a:latin typeface="Calibri" pitchFamily="34" charset="0"/>
              </a:rPr>
              <a:t>readily available for good </a:t>
            </a:r>
            <a:r>
              <a:rPr lang="en-US" sz="2000" dirty="0" smtClean="0">
                <a:latin typeface="Calibri" pitchFamily="34" charset="0"/>
              </a:rPr>
              <a:t>credit</a:t>
            </a:r>
          </a:p>
          <a:p>
            <a:pPr marL="1257300" lvl="2" indent="-342900">
              <a:spcBef>
                <a:spcPct val="20000"/>
              </a:spcBef>
              <a:buFont typeface="Arial" charset="0"/>
              <a:buChar char="•"/>
            </a:pPr>
            <a:r>
              <a:rPr lang="en-US" sz="2000" dirty="0" smtClean="0">
                <a:latin typeface="Calibri" pitchFamily="34" charset="0"/>
              </a:rPr>
              <a:t>Off-balance sheet bank lending (ABCP conduits) (Anderson &amp; </a:t>
            </a:r>
            <a:r>
              <a:rPr lang="en-US" sz="2000" dirty="0" err="1" smtClean="0">
                <a:latin typeface="Calibri" pitchFamily="34" charset="0"/>
              </a:rPr>
              <a:t>Gascon</a:t>
            </a:r>
            <a:r>
              <a:rPr lang="en-US" sz="2000" dirty="0" smtClean="0">
                <a:latin typeface="Calibri" pitchFamily="34" charset="0"/>
              </a:rPr>
              <a:t>, FRB </a:t>
            </a:r>
            <a:r>
              <a:rPr lang="en-US" sz="2000" dirty="0" err="1" smtClean="0">
                <a:latin typeface="Calibri" pitchFamily="34" charset="0"/>
              </a:rPr>
              <a:t>StL</a:t>
            </a:r>
            <a:r>
              <a:rPr lang="en-US" sz="2000" dirty="0" smtClean="0">
                <a:latin typeface="Calibri" pitchFamily="34" charset="0"/>
              </a:rPr>
              <a:t> Review, 2009)</a:t>
            </a:r>
            <a:endParaRPr lang="en-US" sz="2000" dirty="0">
              <a:latin typeface="Calibri" pitchFamily="34" charset="0"/>
            </a:endParaRPr>
          </a:p>
          <a:p>
            <a:pPr marL="1257300" lvl="2" indent="-342900">
              <a:spcBef>
                <a:spcPct val="20000"/>
              </a:spcBef>
              <a:buFont typeface="Arial" charset="0"/>
              <a:buChar char="•"/>
            </a:pPr>
            <a:r>
              <a:rPr lang="en-US" sz="2000" dirty="0">
                <a:latin typeface="Calibri" pitchFamily="34" charset="0"/>
              </a:rPr>
              <a:t>Strong bank lending 2008 Q4</a:t>
            </a:r>
          </a:p>
          <a:p>
            <a:pPr marL="1257300" lvl="2" indent="-342900">
              <a:spcBef>
                <a:spcPct val="20000"/>
              </a:spcBef>
              <a:buFont typeface="Arial" charset="0"/>
              <a:buChar char="•"/>
            </a:pPr>
            <a:r>
              <a:rPr lang="en-US" sz="2000" dirty="0">
                <a:latin typeface="Calibri" pitchFamily="34" charset="0"/>
              </a:rPr>
              <a:t>Contraction in 2009 likely a good thing</a:t>
            </a:r>
          </a:p>
          <a:p>
            <a:pPr marL="800100" lvl="1" indent="-342900">
              <a:spcBef>
                <a:spcPct val="20000"/>
              </a:spcBef>
              <a:buFont typeface="Arial" charset="0"/>
              <a:buChar char="•"/>
            </a:pPr>
            <a:r>
              <a:rPr lang="en-US" sz="2000" dirty="0">
                <a:latin typeface="Calibri" pitchFamily="34" charset="0"/>
              </a:rPr>
              <a:t>Balance sheet channel</a:t>
            </a:r>
          </a:p>
          <a:p>
            <a:pPr marL="1257300" lvl="2" indent="-342900">
              <a:spcBef>
                <a:spcPct val="20000"/>
              </a:spcBef>
              <a:buFont typeface="Arial" charset="0"/>
              <a:buChar char="•"/>
            </a:pPr>
            <a:r>
              <a:rPr lang="en-US" sz="2000" dirty="0">
                <a:latin typeface="Calibri" pitchFamily="34" charset="0"/>
              </a:rPr>
              <a:t>Massively alter the balance sheet of the private sector (because the </a:t>
            </a:r>
            <a:r>
              <a:rPr lang="en-US" sz="2000" dirty="0" err="1">
                <a:latin typeface="Calibri" pitchFamily="34" charset="0"/>
              </a:rPr>
              <a:t>elasticities</a:t>
            </a:r>
            <a:r>
              <a:rPr lang="en-US" sz="2000" dirty="0">
                <a:latin typeface="Calibri" pitchFamily="34" charset="0"/>
              </a:rPr>
              <a:t> of substitution among high-quality financial assets are </a:t>
            </a:r>
            <a:r>
              <a:rPr lang="en-US" sz="2000" dirty="0" smtClean="0">
                <a:latin typeface="Calibri" pitchFamily="34" charset="0"/>
              </a:rPr>
              <a:t>large =&gt; small price impact)</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75210DF-385A-4194-8070-592ED667382B}" type="slidenum">
              <a:rPr lang="en-US"/>
              <a:pPr>
                <a:defRPr/>
              </a:pPr>
              <a:t>28</a:t>
            </a:fld>
            <a:endParaRPr lang="en-US"/>
          </a:p>
        </p:txBody>
      </p:sp>
      <p:graphicFrame>
        <p:nvGraphicFramePr>
          <p:cNvPr id="6" name="Chart 5"/>
          <p:cNvGraphicFramePr/>
          <p:nvPr/>
        </p:nvGraphicFramePr>
        <p:xfrm>
          <a:off x="533400" y="1219200"/>
          <a:ext cx="8001000" cy="2438400"/>
        </p:xfrm>
        <a:graphic>
          <a:graphicData uri="http://schemas.openxmlformats.org/drawingml/2006/chart">
            <c:chart xmlns:c="http://schemas.openxmlformats.org/drawingml/2006/chart" xmlns:r="http://schemas.openxmlformats.org/officeDocument/2006/relationships" r:id="rId2"/>
          </a:graphicData>
        </a:graphic>
      </p:graphicFrame>
      <p:sp>
        <p:nvSpPr>
          <p:cNvPr id="34820" name="TextBox 7"/>
          <p:cNvSpPr txBox="1">
            <a:spLocks noChangeArrowheads="1"/>
          </p:cNvSpPr>
          <p:nvPr/>
        </p:nvSpPr>
        <p:spPr bwMode="auto">
          <a:xfrm>
            <a:off x="914400" y="685800"/>
            <a:ext cx="7086600" cy="461963"/>
          </a:xfrm>
          <a:prstGeom prst="rect">
            <a:avLst/>
          </a:prstGeom>
          <a:noFill/>
          <a:ln w="9525">
            <a:noFill/>
            <a:miter lim="800000"/>
            <a:headEnd/>
            <a:tailEnd/>
          </a:ln>
        </p:spPr>
        <p:txBody>
          <a:bodyPr>
            <a:spAutoFit/>
          </a:bodyPr>
          <a:lstStyle/>
          <a:p>
            <a:pPr algn="ctr"/>
            <a:r>
              <a:rPr lang="en-US" sz="2400" b="1">
                <a:latin typeface="Calibri" pitchFamily="34" charset="0"/>
              </a:rPr>
              <a:t>Targeted Interest Rate and Monetary Base Growth</a:t>
            </a:r>
          </a:p>
        </p:txBody>
      </p:sp>
      <p:graphicFrame>
        <p:nvGraphicFramePr>
          <p:cNvPr id="10" name="Chart 9"/>
          <p:cNvGraphicFramePr/>
          <p:nvPr/>
        </p:nvGraphicFramePr>
        <p:xfrm>
          <a:off x="457200" y="3581400"/>
          <a:ext cx="8153400" cy="2952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2" cstate="print"/>
          <a:srcRect/>
          <a:stretch>
            <a:fillRect/>
          </a:stretch>
        </p:blipFill>
        <p:spPr bwMode="auto">
          <a:xfrm>
            <a:off x="1295400" y="1295400"/>
            <a:ext cx="7086600" cy="5257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0BA25B3B-7FCF-4C3C-B720-EA4FC4994362}" type="slidenum">
              <a:rPr lang="en-US"/>
              <a:pPr>
                <a:defRPr/>
              </a:pPr>
              <a:t>29</a:t>
            </a:fld>
            <a:endParaRPr lang="en-US"/>
          </a:p>
        </p:txBody>
      </p:sp>
      <p:sp>
        <p:nvSpPr>
          <p:cNvPr id="4" name="Footer Placeholder 3"/>
          <p:cNvSpPr>
            <a:spLocks noGrp="1"/>
          </p:cNvSpPr>
          <p:nvPr>
            <p:ph type="ftr" sz="quarter" idx="11"/>
          </p:nvPr>
        </p:nvSpPr>
        <p:spPr/>
        <p:txBody>
          <a:bodyPr/>
          <a:lstStyle/>
          <a:p>
            <a:pPr>
              <a:defRPr/>
            </a:pPr>
            <a:r>
              <a:rPr lang="en-US"/>
              <a:t>Demand for the Monetary Base</a:t>
            </a:r>
          </a:p>
        </p:txBody>
      </p:sp>
      <p:sp>
        <p:nvSpPr>
          <p:cNvPr id="35844" name="TextBox 6"/>
          <p:cNvSpPr txBox="1">
            <a:spLocks noChangeArrowheads="1"/>
          </p:cNvSpPr>
          <p:nvPr/>
        </p:nvSpPr>
        <p:spPr bwMode="auto">
          <a:xfrm>
            <a:off x="914400" y="685800"/>
            <a:ext cx="7086600" cy="461963"/>
          </a:xfrm>
          <a:prstGeom prst="rect">
            <a:avLst/>
          </a:prstGeom>
          <a:noFill/>
          <a:ln w="9525">
            <a:noFill/>
            <a:miter lim="800000"/>
            <a:headEnd/>
            <a:tailEnd/>
          </a:ln>
        </p:spPr>
        <p:txBody>
          <a:bodyPr>
            <a:spAutoFit/>
          </a:bodyPr>
          <a:lstStyle/>
          <a:p>
            <a:pPr algn="ctr"/>
            <a:r>
              <a:rPr lang="en-US" sz="2400" b="1">
                <a:latin typeface="Calibri" pitchFamily="34" charset="0"/>
              </a:rPr>
              <a:t>Composition of Federal Reserve Assets and Liabilities</a:t>
            </a:r>
          </a:p>
        </p:txBody>
      </p:sp>
      <p:sp>
        <p:nvSpPr>
          <p:cNvPr id="6" name="TextBox 5"/>
          <p:cNvSpPr txBox="1"/>
          <p:nvPr/>
        </p:nvSpPr>
        <p:spPr>
          <a:xfrm>
            <a:off x="381000" y="0"/>
            <a:ext cx="8229600" cy="646331"/>
          </a:xfrm>
          <a:prstGeom prst="rect">
            <a:avLst/>
          </a:prstGeom>
          <a:noFill/>
          <a:ln>
            <a:solidFill>
              <a:srgbClr val="FF0000"/>
            </a:solidFill>
          </a:ln>
        </p:spPr>
        <p:txBody>
          <a:bodyPr wrap="square" rtlCol="0">
            <a:spAutoFit/>
          </a:bodyPr>
          <a:lstStyle/>
          <a:p>
            <a:r>
              <a:rPr lang="en-US" dirty="0" smtClean="0"/>
              <a:t>Up-to-date and easier to read versions are available in </a:t>
            </a:r>
            <a:r>
              <a:rPr lang="en-US" i="1" dirty="0" smtClean="0"/>
              <a:t>US Financial Data</a:t>
            </a:r>
            <a:r>
              <a:rPr lang="en-US" dirty="0" smtClean="0"/>
              <a:t>, a weekly web publication of the Federal Reserve Bank of St Louis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Conventional and Unconventional Monetary Policy</a:t>
            </a:r>
            <a:endParaRPr lang="en-US" sz="2800" dirty="0"/>
          </a:p>
        </p:txBody>
      </p:sp>
      <p:sp>
        <p:nvSpPr>
          <p:cNvPr id="3" name="Content Placeholder 2"/>
          <p:cNvSpPr>
            <a:spLocks noGrp="1"/>
          </p:cNvSpPr>
          <p:nvPr>
            <p:ph idx="1"/>
          </p:nvPr>
        </p:nvSpPr>
        <p:spPr>
          <a:xfrm>
            <a:off x="457200" y="1219200"/>
            <a:ext cx="8229600" cy="5029200"/>
          </a:xfrm>
        </p:spPr>
        <p:txBody>
          <a:bodyPr/>
          <a:lstStyle/>
          <a:p>
            <a:pPr>
              <a:buNone/>
            </a:pPr>
            <a:r>
              <a:rPr lang="en-US" sz="2400" dirty="0" smtClean="0"/>
              <a:t>Conventional:</a:t>
            </a:r>
          </a:p>
          <a:p>
            <a:pPr lvl="1"/>
            <a:r>
              <a:rPr lang="en-US" sz="2400" dirty="0" smtClean="0"/>
              <a:t>“The key purpose of monetary policy is to preserve price stability.” [A. Meier, 2009, IMF]</a:t>
            </a:r>
          </a:p>
          <a:p>
            <a:pPr lvl="1"/>
            <a:r>
              <a:rPr lang="en-US" sz="2400" dirty="0" smtClean="0"/>
              <a:t>Monetary policy implementation is via targeting a short-term interest rate (almost always, the overnight cost-of-carry on central government debt)</a:t>
            </a:r>
          </a:p>
          <a:p>
            <a:pPr lvl="1"/>
            <a:r>
              <a:rPr lang="en-US" sz="2400" dirty="0" smtClean="0"/>
              <a:t>Mainstay of New Keynesian macro models (and RBC models)</a:t>
            </a:r>
          </a:p>
          <a:p>
            <a:pPr>
              <a:buNone/>
            </a:pPr>
            <a:r>
              <a:rPr lang="en-US" sz="2400" dirty="0" smtClean="0"/>
              <a:t>Does this mix objectives and constraints?</a:t>
            </a:r>
          </a:p>
          <a:p>
            <a:pPr lvl="1"/>
            <a:r>
              <a:rPr lang="en-US" sz="2400" dirty="0" smtClean="0"/>
              <a:t>Inflation of the 1970s: peak 24 (26?) percent Britain, 10-13 percent U.S.</a:t>
            </a:r>
          </a:p>
          <a:p>
            <a:pPr lvl="1"/>
            <a:r>
              <a:rPr lang="en-US" sz="2400" dirty="0" smtClean="0"/>
              <a:t>Fiscal pressures on monetary policy</a:t>
            </a:r>
          </a:p>
          <a:p>
            <a:pPr lvl="1"/>
            <a:endParaRPr lang="en-US" sz="2400" dirty="0" smtClean="0"/>
          </a:p>
          <a:p>
            <a:endParaRPr lang="en-US" dirty="0"/>
          </a:p>
        </p:txBody>
      </p:sp>
      <p:sp>
        <p:nvSpPr>
          <p:cNvPr id="4" name="Footer Placeholder 3"/>
          <p:cNvSpPr>
            <a:spLocks noGrp="1"/>
          </p:cNvSpPr>
          <p:nvPr>
            <p:ph type="ftr" sz="quarter" idx="11"/>
          </p:nvPr>
        </p:nvSpPr>
        <p:spPr/>
        <p:txBody>
          <a:bodyPr/>
          <a:lstStyle/>
          <a:p>
            <a:pPr>
              <a:defRPr/>
            </a:pPr>
            <a:r>
              <a:rPr lang="en-US" dirty="0" smtClean="0"/>
              <a:t>QE and Recent  Monetary Policy</a:t>
            </a:r>
            <a:endParaRPr lang="en-US" dirty="0"/>
          </a:p>
        </p:txBody>
      </p:sp>
      <p:sp>
        <p:nvSpPr>
          <p:cNvPr id="5" name="Slide Number Placeholder 4"/>
          <p:cNvSpPr>
            <a:spLocks noGrp="1"/>
          </p:cNvSpPr>
          <p:nvPr>
            <p:ph type="sldNum" sz="quarter" idx="12"/>
          </p:nvPr>
        </p:nvSpPr>
        <p:spPr/>
        <p:txBody>
          <a:bodyPr/>
          <a:lstStyle/>
          <a:p>
            <a:pPr>
              <a:defRPr/>
            </a:pPr>
            <a:fld id="{ACEA75B4-AF64-4EB3-8040-3EE76569A237}"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52400"/>
            <a:ext cx="8229600" cy="1143000"/>
          </a:xfrm>
        </p:spPr>
        <p:txBody>
          <a:bodyPr/>
          <a:lstStyle/>
          <a:p>
            <a:r>
              <a:rPr lang="en-US" sz="2800" b="1" dirty="0" smtClean="0"/>
              <a:t>The Federal Reserve Balance Sheet: Assets</a:t>
            </a:r>
          </a:p>
        </p:txBody>
      </p:sp>
      <p:sp>
        <p:nvSpPr>
          <p:cNvPr id="3" name="Content Placeholder 2"/>
          <p:cNvSpPr>
            <a:spLocks noGrp="1"/>
          </p:cNvSpPr>
          <p:nvPr>
            <p:ph idx="1"/>
          </p:nvPr>
        </p:nvSpPr>
        <p:spPr>
          <a:xfrm>
            <a:off x="457200" y="1371600"/>
            <a:ext cx="8229600" cy="4754563"/>
          </a:xfrm>
        </p:spPr>
        <p:txBody>
          <a:bodyPr rtlCol="0">
            <a:normAutofit fontScale="62500" lnSpcReduction="20000"/>
          </a:bodyPr>
          <a:lstStyle/>
          <a:p>
            <a:pPr fontAlgn="auto">
              <a:spcAft>
                <a:spcPts val="0"/>
              </a:spcAft>
              <a:buFont typeface="Arial" pitchFamily="34" charset="0"/>
              <a:buNone/>
              <a:defRPr/>
            </a:pPr>
            <a:r>
              <a:rPr lang="en-US" sz="2800" b="1" dirty="0" smtClean="0"/>
              <a:t>Total assets</a:t>
            </a:r>
            <a:r>
              <a:rPr lang="en-US" sz="2800" dirty="0" smtClean="0"/>
              <a:t>: 2.164 Trillion (↑193 billion </a:t>
            </a:r>
            <a:r>
              <a:rPr lang="en-US" sz="2800" u="sng" dirty="0" smtClean="0"/>
              <a:t>from 1 year ago </a:t>
            </a:r>
            <a:r>
              <a:rPr lang="en-US" sz="2800" dirty="0" smtClean="0"/>
              <a:t>/ ↑1.28 trillion </a:t>
            </a:r>
            <a:r>
              <a:rPr lang="en-US" sz="2800" u="sng" dirty="0" smtClean="0"/>
              <a:t>from 2 years ago</a:t>
            </a:r>
            <a:r>
              <a:rPr lang="en-US" sz="2800" dirty="0" smtClean="0"/>
              <a:t>)</a:t>
            </a:r>
          </a:p>
          <a:p>
            <a:pPr fontAlgn="auto">
              <a:spcAft>
                <a:spcPts val="0"/>
              </a:spcAft>
              <a:buFont typeface="Arial" pitchFamily="34" charset="0"/>
              <a:buNone/>
              <a:defRPr/>
            </a:pPr>
            <a:r>
              <a:rPr lang="en-US" sz="2800" dirty="0" smtClean="0"/>
              <a:t>                       </a:t>
            </a:r>
          </a:p>
          <a:p>
            <a:pPr fontAlgn="auto">
              <a:spcAft>
                <a:spcPts val="0"/>
              </a:spcAft>
              <a:buFont typeface="Arial" pitchFamily="34" charset="0"/>
              <a:buChar char="•"/>
              <a:defRPr/>
            </a:pPr>
            <a:r>
              <a:rPr lang="en-US" sz="2800" b="1" dirty="0" smtClean="0"/>
              <a:t>Securities held outright</a:t>
            </a:r>
            <a:r>
              <a:rPr lang="en-US" sz="2800" dirty="0" smtClean="0"/>
              <a:t>: 1.69 Trillion Dollars (↑1.2 trillion)</a:t>
            </a:r>
          </a:p>
          <a:p>
            <a:pPr fontAlgn="auto">
              <a:spcAft>
                <a:spcPts val="0"/>
              </a:spcAft>
              <a:buFont typeface="Arial" pitchFamily="34" charset="0"/>
              <a:buNone/>
              <a:defRPr/>
            </a:pPr>
            <a:r>
              <a:rPr lang="en-US" sz="2800" dirty="0" smtClean="0"/>
              <a:t>                   </a:t>
            </a:r>
          </a:p>
          <a:p>
            <a:pPr lvl="1" fontAlgn="auto">
              <a:lnSpc>
                <a:spcPct val="145000"/>
              </a:lnSpc>
              <a:spcAft>
                <a:spcPts val="0"/>
              </a:spcAft>
              <a:buFont typeface="Arial" pitchFamily="34" charset="0"/>
              <a:buChar char="–"/>
              <a:defRPr/>
            </a:pPr>
            <a:r>
              <a:rPr lang="en-US" b="1" dirty="0" smtClean="0"/>
              <a:t>U.S. Treasury securities</a:t>
            </a:r>
            <a:r>
              <a:rPr lang="en-US" dirty="0" smtClean="0"/>
              <a:t>: 775 Billion (↑298 billion)</a:t>
            </a:r>
          </a:p>
          <a:p>
            <a:pPr lvl="1" fontAlgn="auto">
              <a:lnSpc>
                <a:spcPct val="145000"/>
              </a:lnSpc>
              <a:spcAft>
                <a:spcPts val="0"/>
              </a:spcAft>
              <a:buFont typeface="Arial" pitchFamily="34" charset="0"/>
              <a:buChar char="–"/>
              <a:defRPr/>
            </a:pPr>
            <a:r>
              <a:rPr lang="en-US" b="1" dirty="0" smtClean="0"/>
              <a:t>Federal agency debt</a:t>
            </a:r>
            <a:r>
              <a:rPr lang="en-US" dirty="0" smtClean="0"/>
              <a:t>: 142 Billion (↑128 billion)</a:t>
            </a:r>
          </a:p>
          <a:p>
            <a:pPr lvl="1" fontAlgn="auto">
              <a:lnSpc>
                <a:spcPct val="145000"/>
              </a:lnSpc>
              <a:spcAft>
                <a:spcPts val="0"/>
              </a:spcAft>
              <a:buFont typeface="Arial" pitchFamily="34" charset="0"/>
              <a:buChar char="–"/>
              <a:defRPr/>
            </a:pPr>
            <a:r>
              <a:rPr lang="en-US" b="1" dirty="0" smtClean="0"/>
              <a:t>Mortgage backed securities</a:t>
            </a:r>
            <a:r>
              <a:rPr lang="en-US" dirty="0" smtClean="0"/>
              <a:t>: 774 Billion (↑774 billion)</a:t>
            </a:r>
          </a:p>
          <a:p>
            <a:pPr lvl="1"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sz="2800" b="1" dirty="0" smtClean="0"/>
              <a:t>Term Auction Credit</a:t>
            </a:r>
            <a:r>
              <a:rPr lang="en-US" sz="2800" dirty="0" smtClean="0"/>
              <a:t>: 139 Billion (↓162 billion)</a:t>
            </a:r>
          </a:p>
          <a:p>
            <a:pPr fontAlgn="auto">
              <a:spcAft>
                <a:spcPts val="0"/>
              </a:spcAft>
              <a:buFont typeface="Arial" pitchFamily="34" charset="0"/>
              <a:buChar char="•"/>
              <a:defRPr/>
            </a:pPr>
            <a:endParaRPr lang="en-US" sz="2800" dirty="0" smtClean="0"/>
          </a:p>
          <a:p>
            <a:pPr fontAlgn="auto">
              <a:spcAft>
                <a:spcPts val="0"/>
              </a:spcAft>
              <a:buFont typeface="Arial" pitchFamily="34" charset="0"/>
              <a:buChar char="•"/>
              <a:defRPr/>
            </a:pPr>
            <a:r>
              <a:rPr lang="en-US" sz="2800" b="1" dirty="0" smtClean="0"/>
              <a:t>Other loans</a:t>
            </a:r>
            <a:r>
              <a:rPr lang="en-US" sz="2800" dirty="0" smtClean="0"/>
              <a:t>: 109 Billion (↓260 billion) </a:t>
            </a:r>
          </a:p>
          <a:p>
            <a:pPr fontAlgn="auto">
              <a:spcAft>
                <a:spcPts val="0"/>
              </a:spcAft>
              <a:buFont typeface="Arial" pitchFamily="34" charset="0"/>
              <a:buChar char="•"/>
              <a:defRPr/>
            </a:pPr>
            <a:endParaRPr lang="en-US" sz="2800" dirty="0" smtClean="0"/>
          </a:p>
          <a:p>
            <a:pPr fontAlgn="auto">
              <a:spcAft>
                <a:spcPts val="0"/>
              </a:spcAft>
              <a:buFont typeface="Arial" pitchFamily="34" charset="0"/>
              <a:buChar char="•"/>
              <a:defRPr/>
            </a:pPr>
            <a:r>
              <a:rPr lang="en-US" sz="2800" b="1" dirty="0" smtClean="0"/>
              <a:t>Commercial Paper Funding Facility</a:t>
            </a:r>
            <a:r>
              <a:rPr lang="en-US" sz="2800" dirty="0" smtClean="0"/>
              <a:t>: 19 Billion (↓126 Billion)</a:t>
            </a:r>
          </a:p>
          <a:p>
            <a:pPr fontAlgn="auto">
              <a:spcAft>
                <a:spcPts val="0"/>
              </a:spcAft>
              <a:buFont typeface="Arial" pitchFamily="34" charset="0"/>
              <a:buChar char="•"/>
              <a:defRPr/>
            </a:pPr>
            <a:endParaRPr lang="en-US" sz="2800" dirty="0" smtClean="0"/>
          </a:p>
          <a:p>
            <a:pPr fontAlgn="auto">
              <a:spcAft>
                <a:spcPts val="0"/>
              </a:spcAft>
              <a:buFont typeface="Arial" pitchFamily="34" charset="0"/>
              <a:buChar char="•"/>
              <a:defRPr/>
            </a:pPr>
            <a:r>
              <a:rPr lang="en-US" sz="2800" b="1" dirty="0" smtClean="0"/>
              <a:t>Central Bank Liquidity Swaps</a:t>
            </a:r>
            <a:r>
              <a:rPr lang="en-US" sz="2800" dirty="0" smtClean="0"/>
              <a:t>: 33 Billion (↓466 billion) </a:t>
            </a:r>
            <a:endParaRPr lang="en-US" sz="2800" dirty="0"/>
          </a:p>
        </p:txBody>
      </p:sp>
      <p:sp>
        <p:nvSpPr>
          <p:cNvPr id="5" name="Slide Number Placeholder 4"/>
          <p:cNvSpPr>
            <a:spLocks noGrp="1"/>
          </p:cNvSpPr>
          <p:nvPr>
            <p:ph type="sldNum" sz="quarter" idx="12"/>
          </p:nvPr>
        </p:nvSpPr>
        <p:spPr/>
        <p:txBody>
          <a:bodyPr/>
          <a:lstStyle/>
          <a:p>
            <a:pPr>
              <a:defRPr/>
            </a:pPr>
            <a:fld id="{E6B84AFE-EF4D-4337-9EBA-2A7FA538D8EA}" type="slidenum">
              <a:rPr lang="en-US"/>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p:txBody>
          <a:bodyPr/>
          <a:lstStyle/>
          <a:p>
            <a:pPr>
              <a:buFont typeface="Arial" charset="0"/>
              <a:buNone/>
            </a:pPr>
            <a:r>
              <a:rPr lang="en-US" sz="2000" b="1" dirty="0" smtClean="0"/>
              <a:t>Total Liabilities</a:t>
            </a:r>
            <a:r>
              <a:rPr lang="en-US" sz="2000" dirty="0" smtClean="0"/>
              <a:t>: 2.112 Trillion (↑182 billion </a:t>
            </a:r>
            <a:r>
              <a:rPr lang="en-US" sz="2000" u="sng" dirty="0" smtClean="0"/>
              <a:t>from 1 year ago </a:t>
            </a:r>
            <a:r>
              <a:rPr lang="en-US" sz="2000" dirty="0" smtClean="0"/>
              <a:t>/ ↑1.26 trillion </a:t>
            </a:r>
            <a:r>
              <a:rPr lang="en-US" sz="2000" u="sng" dirty="0" smtClean="0"/>
              <a:t>from 2 years ago</a:t>
            </a:r>
            <a:r>
              <a:rPr lang="en-US" sz="2000" dirty="0" smtClean="0"/>
              <a:t>) </a:t>
            </a:r>
          </a:p>
          <a:p>
            <a:endParaRPr lang="en-US" sz="2000" dirty="0" smtClean="0"/>
          </a:p>
          <a:p>
            <a:r>
              <a:rPr lang="en-US" sz="2000" b="1" dirty="0" smtClean="0"/>
              <a:t>Federal Reserve Notes: </a:t>
            </a:r>
            <a:r>
              <a:rPr lang="en-US" sz="2000" dirty="0" smtClean="0"/>
              <a:t>875 Billion (↑51 billion) </a:t>
            </a:r>
          </a:p>
          <a:p>
            <a:endParaRPr lang="en-US" sz="2000" dirty="0" smtClean="0"/>
          </a:p>
          <a:p>
            <a:r>
              <a:rPr lang="en-US" sz="2000" b="1" dirty="0" smtClean="0"/>
              <a:t>Deposits: </a:t>
            </a:r>
            <a:r>
              <a:rPr lang="en-US" sz="2000" dirty="0" smtClean="0"/>
              <a:t>1.159 Trillion (↑153 billion / ↑1.133 trillion)</a:t>
            </a:r>
          </a:p>
          <a:p>
            <a:endParaRPr lang="en-US" sz="2000" dirty="0" smtClean="0"/>
          </a:p>
          <a:p>
            <a:pPr lvl="1">
              <a:lnSpc>
                <a:spcPct val="150000"/>
              </a:lnSpc>
            </a:pPr>
            <a:r>
              <a:rPr lang="en-US" sz="2000" b="1" dirty="0" smtClean="0"/>
              <a:t>Depository institutions</a:t>
            </a:r>
            <a:r>
              <a:rPr lang="en-US" sz="2000" dirty="0" smtClean="0"/>
              <a:t>: 1.083 Trillion (↑657 billion / ↑1.063 trillion)</a:t>
            </a:r>
          </a:p>
          <a:p>
            <a:pPr lvl="1">
              <a:lnSpc>
                <a:spcPct val="150000"/>
              </a:lnSpc>
            </a:pPr>
            <a:r>
              <a:rPr lang="en-US" sz="2000" b="1" dirty="0" smtClean="0"/>
              <a:t>U.S. Treasury, general account</a:t>
            </a:r>
            <a:r>
              <a:rPr lang="en-US" sz="2000" dirty="0" smtClean="0"/>
              <a:t>: 31 Billion (↑11 billion / ↑26 billion)</a:t>
            </a:r>
          </a:p>
          <a:p>
            <a:pPr lvl="1">
              <a:lnSpc>
                <a:spcPct val="150000"/>
              </a:lnSpc>
            </a:pPr>
            <a:r>
              <a:rPr lang="en-US" sz="2000" b="1" dirty="0" smtClean="0"/>
              <a:t>U.S. Treasury, supplementary financing account</a:t>
            </a:r>
            <a:r>
              <a:rPr lang="en-US" sz="2000" dirty="0" smtClean="0"/>
              <a:t>: 30 Billion (↓529 billion)</a:t>
            </a:r>
          </a:p>
          <a:p>
            <a:endParaRPr lang="en-US" sz="1500" dirty="0" smtClean="0"/>
          </a:p>
        </p:txBody>
      </p:sp>
      <p:sp>
        <p:nvSpPr>
          <p:cNvPr id="4" name="Footer Placeholder 3"/>
          <p:cNvSpPr>
            <a:spLocks noGrp="1"/>
          </p:cNvSpPr>
          <p:nvPr>
            <p:ph type="ftr" sz="quarter" idx="11"/>
          </p:nvPr>
        </p:nvSpPr>
        <p:spPr/>
        <p:txBody>
          <a:bodyPr/>
          <a:lstStyle/>
          <a:p>
            <a:pPr>
              <a:defRPr/>
            </a:pPr>
            <a:r>
              <a:rPr lang="en-US"/>
              <a:t>Demand for the Monetary Base</a:t>
            </a:r>
          </a:p>
        </p:txBody>
      </p:sp>
      <p:sp>
        <p:nvSpPr>
          <p:cNvPr id="5" name="Slide Number Placeholder 4"/>
          <p:cNvSpPr>
            <a:spLocks noGrp="1"/>
          </p:cNvSpPr>
          <p:nvPr>
            <p:ph type="sldNum" sz="quarter" idx="12"/>
          </p:nvPr>
        </p:nvSpPr>
        <p:spPr/>
        <p:txBody>
          <a:bodyPr/>
          <a:lstStyle/>
          <a:p>
            <a:pPr>
              <a:defRPr/>
            </a:pPr>
            <a:fld id="{892E019E-C812-42D8-8F0E-EA34021D8290}" type="slidenum">
              <a:rPr lang="en-US"/>
              <a:pPr>
                <a:defRPr/>
              </a:pPr>
              <a:t>31</a:t>
            </a:fld>
            <a:endParaRPr lang="en-US"/>
          </a:p>
        </p:txBody>
      </p:sp>
      <p:sp>
        <p:nvSpPr>
          <p:cNvPr id="37892" name="Title 1"/>
          <p:cNvSpPr>
            <a:spLocks noGrp="1"/>
          </p:cNvSpPr>
          <p:nvPr>
            <p:ph type="title"/>
          </p:nvPr>
        </p:nvSpPr>
        <p:spPr/>
        <p:txBody>
          <a:bodyPr/>
          <a:lstStyle/>
          <a:p>
            <a:r>
              <a:rPr lang="en-US" sz="2800" b="1" dirty="0" smtClean="0"/>
              <a:t>The Federal Reserve Balance Sheet: Liabilities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Demand for the Monetary Base</a:t>
            </a:r>
          </a:p>
        </p:txBody>
      </p:sp>
      <p:sp>
        <p:nvSpPr>
          <p:cNvPr id="3" name="Slide Number Placeholder 2"/>
          <p:cNvSpPr>
            <a:spLocks noGrp="1"/>
          </p:cNvSpPr>
          <p:nvPr>
            <p:ph type="sldNum" sz="quarter" idx="12"/>
          </p:nvPr>
        </p:nvSpPr>
        <p:spPr/>
        <p:txBody>
          <a:bodyPr/>
          <a:lstStyle/>
          <a:p>
            <a:pPr>
              <a:defRPr/>
            </a:pPr>
            <a:fld id="{D48D5C60-901D-4D44-859B-37CBE97257D0}" type="slidenum">
              <a:rPr lang="en-US"/>
              <a:pPr>
                <a:defRPr/>
              </a:pPr>
              <a:t>32</a:t>
            </a:fld>
            <a:endParaRPr lang="en-US"/>
          </a:p>
        </p:txBody>
      </p:sp>
      <p:graphicFrame>
        <p:nvGraphicFramePr>
          <p:cNvPr id="7" name="Chart 6"/>
          <p:cNvGraphicFramePr>
            <a:graphicFrameLocks noGrp="1"/>
          </p:cNvGraphicFramePr>
          <p:nvPr/>
        </p:nvGraphicFramePr>
        <p:xfrm>
          <a:off x="347662" y="1447800"/>
          <a:ext cx="8448675"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66800" y="685800"/>
            <a:ext cx="7010400" cy="584200"/>
          </a:xfrm>
          <a:prstGeom prst="rect">
            <a:avLst/>
          </a:prstGeom>
          <a:noFill/>
        </p:spPr>
        <p:txBody>
          <a:bodyPr>
            <a:spAutoFit/>
          </a:bodyPr>
          <a:lstStyle/>
          <a:p>
            <a:pPr algn="ctr" fontAlgn="auto">
              <a:spcBef>
                <a:spcPts val="0"/>
              </a:spcBef>
              <a:spcAft>
                <a:spcPts val="0"/>
              </a:spcAft>
              <a:defRPr/>
            </a:pPr>
            <a:r>
              <a:rPr lang="en-US" sz="3200" b="1" dirty="0">
                <a:latin typeface="+mj-lt"/>
                <a:cs typeface="+mn-cs"/>
              </a:rPr>
              <a:t>Bank Lending Channel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Demand for the Monetary Base</a:t>
            </a:r>
          </a:p>
        </p:txBody>
      </p:sp>
      <p:sp>
        <p:nvSpPr>
          <p:cNvPr id="3" name="Slide Number Placeholder 2"/>
          <p:cNvSpPr>
            <a:spLocks noGrp="1"/>
          </p:cNvSpPr>
          <p:nvPr>
            <p:ph type="sldNum" sz="quarter" idx="12"/>
          </p:nvPr>
        </p:nvSpPr>
        <p:spPr/>
        <p:txBody>
          <a:bodyPr/>
          <a:lstStyle/>
          <a:p>
            <a:pPr>
              <a:defRPr/>
            </a:pPr>
            <a:fld id="{33EE43E5-FF58-44E6-AF7D-260CB2BD8202}" type="slidenum">
              <a:rPr lang="en-US"/>
              <a:pPr>
                <a:defRPr/>
              </a:pPr>
              <a:t>33</a:t>
            </a:fld>
            <a:endParaRPr lang="en-US"/>
          </a:p>
        </p:txBody>
      </p:sp>
      <p:graphicFrame>
        <p:nvGraphicFramePr>
          <p:cNvPr id="4" name="Chart 3"/>
          <p:cNvGraphicFramePr>
            <a:graphicFrameLocks noGrp="1"/>
          </p:cNvGraphicFramePr>
          <p:nvPr/>
        </p:nvGraphicFramePr>
        <p:xfrm>
          <a:off x="235002" y="1447800"/>
          <a:ext cx="8680398"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6800" y="685800"/>
            <a:ext cx="7010400" cy="584200"/>
          </a:xfrm>
          <a:prstGeom prst="rect">
            <a:avLst/>
          </a:prstGeom>
          <a:noFill/>
        </p:spPr>
        <p:txBody>
          <a:bodyPr>
            <a:spAutoFit/>
          </a:bodyPr>
          <a:lstStyle/>
          <a:p>
            <a:pPr algn="ctr" fontAlgn="auto">
              <a:spcBef>
                <a:spcPts val="0"/>
              </a:spcBef>
              <a:spcAft>
                <a:spcPts val="0"/>
              </a:spcAft>
              <a:defRPr/>
            </a:pPr>
            <a:r>
              <a:rPr lang="en-US" sz="3200" b="1" dirty="0">
                <a:latin typeface="+mj-lt"/>
                <a:cs typeface="+mn-cs"/>
              </a:rPr>
              <a:t>Balance Sheet Channel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Demand for the Monetary Base</a:t>
            </a:r>
          </a:p>
        </p:txBody>
      </p:sp>
      <p:sp>
        <p:nvSpPr>
          <p:cNvPr id="3" name="Slide Number Placeholder 2"/>
          <p:cNvSpPr>
            <a:spLocks noGrp="1"/>
          </p:cNvSpPr>
          <p:nvPr>
            <p:ph type="sldNum" sz="quarter" idx="12"/>
          </p:nvPr>
        </p:nvSpPr>
        <p:spPr/>
        <p:txBody>
          <a:bodyPr/>
          <a:lstStyle/>
          <a:p>
            <a:pPr>
              <a:defRPr/>
            </a:pPr>
            <a:fld id="{BC2D28DB-10AD-4474-ABBA-6BCEF8801C6C}" type="slidenum">
              <a:rPr lang="en-US"/>
              <a:pPr>
                <a:defRPr/>
              </a:pPr>
              <a:t>34</a:t>
            </a:fld>
            <a:endParaRPr lang="en-US"/>
          </a:p>
        </p:txBody>
      </p:sp>
      <p:graphicFrame>
        <p:nvGraphicFramePr>
          <p:cNvPr id="4" name="Table 3"/>
          <p:cNvGraphicFramePr>
            <a:graphicFrameLocks noGrp="1"/>
          </p:cNvGraphicFramePr>
          <p:nvPr/>
        </p:nvGraphicFramePr>
        <p:xfrm>
          <a:off x="1143000" y="1143000"/>
          <a:ext cx="6248400" cy="2362200"/>
        </p:xfrm>
        <a:graphic>
          <a:graphicData uri="http://schemas.openxmlformats.org/drawingml/2006/table">
            <a:tbl>
              <a:tblPr/>
              <a:tblGrid>
                <a:gridCol w="1041400"/>
                <a:gridCol w="1041400"/>
                <a:gridCol w="1041400"/>
                <a:gridCol w="1041400"/>
                <a:gridCol w="1041400"/>
                <a:gridCol w="1041400"/>
              </a:tblGrid>
              <a:tr h="196850">
                <a:tc gridSpan="6">
                  <a:txBody>
                    <a:bodyPr/>
                    <a:lstStyle/>
                    <a:p>
                      <a:pPr algn="ctr" fontAlgn="b"/>
                      <a:r>
                        <a:rPr lang="en-US" sz="1100" b="0" i="0" u="none" strike="noStrike" dirty="0">
                          <a:solidFill>
                            <a:srgbClr val="000000"/>
                          </a:solidFill>
                          <a:latin typeface="Calibri"/>
                        </a:rPr>
                        <a:t> </a:t>
                      </a:r>
                      <a:r>
                        <a:rPr lang="en-US" sz="1100" b="1" i="0" u="none" strike="noStrike" dirty="0" smtClean="0">
                          <a:solidFill>
                            <a:srgbClr val="000000"/>
                          </a:solidFill>
                          <a:latin typeface="Calibri"/>
                        </a:rPr>
                        <a:t>2007</a:t>
                      </a:r>
                      <a:r>
                        <a:rPr lang="en-US" sz="1100" b="1" i="0" u="none" strike="noStrike" baseline="0" dirty="0" smtClean="0">
                          <a:solidFill>
                            <a:srgbClr val="000000"/>
                          </a:solidFill>
                          <a:latin typeface="Calibri"/>
                        </a:rPr>
                        <a:t> Fourth Quarter </a:t>
                      </a:r>
                      <a:endParaRPr lang="en-US"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850">
                <a:tc gridSpan="2">
                  <a:txBody>
                    <a:bodyPr/>
                    <a:lstStyle/>
                    <a:p>
                      <a:pPr algn="l" fontAlgn="b"/>
                      <a:r>
                        <a:rPr lang="en-US" sz="1100" b="0" i="0" u="none" strike="noStrike">
                          <a:solidFill>
                            <a:srgbClr val="000000"/>
                          </a:solidFill>
                          <a:latin typeface="Calibri"/>
                        </a:rPr>
                        <a:t>Real Estate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20477.39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100" b="0" i="0" u="none" strike="noStrike" dirty="0" smtClean="0">
                          <a:solidFill>
                            <a:srgbClr val="000000"/>
                          </a:solidFill>
                          <a:latin typeface="Calibri"/>
                        </a:rPr>
                        <a:t> Home </a:t>
                      </a:r>
                      <a:r>
                        <a:rPr lang="en-US" sz="1100" b="0" i="0" u="none" strike="noStrike" dirty="0">
                          <a:solidFill>
                            <a:srgbClr val="000000"/>
                          </a:solidFill>
                          <a:latin typeface="Calibri"/>
                        </a:rPr>
                        <a:t>Mortgage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10485.21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6850">
                <a:tc>
                  <a:txBody>
                    <a:bodyPr/>
                    <a:lstStyle/>
                    <a:p>
                      <a:pPr algn="l" fontAlgn="b"/>
                      <a:r>
                        <a:rPr lang="en-US" sz="1100" b="0" i="0" u="none" strike="noStrike" dirty="0">
                          <a:solidFill>
                            <a:srgbClr val="000000"/>
                          </a:solidFill>
                          <a:latin typeface="Calibri"/>
                        </a:rPr>
                        <a:t>Deposits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7381.34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100" b="0" i="0" u="none" strike="noStrike" dirty="0" smtClean="0">
                          <a:solidFill>
                            <a:srgbClr val="000000"/>
                          </a:solidFill>
                          <a:latin typeface="Calibri"/>
                        </a:rPr>
                        <a:t> Consumer </a:t>
                      </a:r>
                      <a:r>
                        <a:rPr lang="en-US" sz="1100" b="0" i="0" u="none" strike="noStrike" dirty="0">
                          <a:solidFill>
                            <a:srgbClr val="000000"/>
                          </a:solidFill>
                          <a:latin typeface="Calibri"/>
                        </a:rPr>
                        <a:t>Credit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2551.95</a:t>
                      </a:r>
                    </a:p>
                  </a:txBody>
                  <a:tcPr marL="9525" marR="9525" marT="9525" marB="0" anchor="b">
                    <a:lnL>
                      <a:noFill/>
                    </a:lnL>
                    <a:lnR>
                      <a:noFill/>
                    </a:lnR>
                    <a:lnT>
                      <a:noFill/>
                    </a:lnT>
                    <a:lnB>
                      <a:noFill/>
                    </a:lnB>
                  </a:tcPr>
                </a:tc>
              </a:tr>
              <a:tr h="196850">
                <a:tc>
                  <a:txBody>
                    <a:bodyPr/>
                    <a:lstStyle/>
                    <a:p>
                      <a:pPr algn="l" fontAlgn="b"/>
                      <a:r>
                        <a:rPr lang="en-US" sz="1100" b="0" i="0" u="none" strike="noStrike">
                          <a:solidFill>
                            <a:srgbClr val="FF0000"/>
                          </a:solidFill>
                          <a:latin typeface="Calibri"/>
                        </a:rPr>
                        <a:t>Treasury</a:t>
                      </a:r>
                    </a:p>
                  </a:txBody>
                  <a:tcPr marL="9525" marR="9525" marT="9525" marB="0" anchor="b">
                    <a:lnL>
                      <a:noFill/>
                    </a:lnL>
                    <a:lnR>
                      <a:noFill/>
                    </a:lnR>
                    <a:lnT>
                      <a:noFill/>
                    </a:lnT>
                    <a:lnB>
                      <a:noFill/>
                    </a:lnB>
                  </a:tcPr>
                </a:tc>
                <a:tc>
                  <a:txBody>
                    <a:bodyPr/>
                    <a:lstStyle/>
                    <a:p>
                      <a:pPr algn="l" fontAlgn="b"/>
                      <a:endParaRPr lang="en-US" sz="1100" b="0" i="0" u="none" strike="noStrike">
                        <a:solidFill>
                          <a:srgbClr val="FF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dirty="0">
                          <a:solidFill>
                            <a:srgbClr val="FF0000"/>
                          </a:solidFill>
                          <a:latin typeface="Calibri"/>
                        </a:rPr>
                        <a:t>252.31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100" b="0" i="0" u="none" strike="noStrike" dirty="0" smtClean="0">
                          <a:solidFill>
                            <a:srgbClr val="000000"/>
                          </a:solidFill>
                          <a:latin typeface="Calibri"/>
                        </a:rPr>
                        <a:t> Bank </a:t>
                      </a:r>
                      <a:r>
                        <a:rPr lang="en-US" sz="1100" b="0" i="0" u="none" strike="noStrike" dirty="0">
                          <a:solidFill>
                            <a:srgbClr val="000000"/>
                          </a:solidFill>
                          <a:latin typeface="Calibri"/>
                        </a:rPr>
                        <a:t>Loan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126.99</a:t>
                      </a:r>
                    </a:p>
                  </a:txBody>
                  <a:tcPr marL="9525" marR="9525" marT="9525" marB="0" anchor="b">
                    <a:lnL>
                      <a:noFill/>
                    </a:lnL>
                    <a:lnR>
                      <a:noFill/>
                    </a:lnR>
                    <a:lnT>
                      <a:noFill/>
                    </a:lnT>
                    <a:lnB>
                      <a:noFill/>
                    </a:lnB>
                  </a:tcPr>
                </a:tc>
              </a:tr>
              <a:tr h="196850">
                <a:tc>
                  <a:txBody>
                    <a:bodyPr/>
                    <a:lstStyle/>
                    <a:p>
                      <a:pPr algn="l" fontAlgn="b"/>
                      <a:r>
                        <a:rPr lang="en-US" sz="1100" b="0" i="0" u="none" strike="noStrike">
                          <a:solidFill>
                            <a:srgbClr val="FF0000"/>
                          </a:solidFill>
                          <a:latin typeface="Calibri"/>
                        </a:rPr>
                        <a:t>MBS</a:t>
                      </a:r>
                    </a:p>
                  </a:txBody>
                  <a:tcPr marL="9525" marR="9525" marT="9525" marB="0" anchor="b">
                    <a:lnL>
                      <a:noFill/>
                    </a:lnL>
                    <a:lnR>
                      <a:noFill/>
                    </a:lnR>
                    <a:lnT>
                      <a:noFill/>
                    </a:lnT>
                    <a:lnB>
                      <a:noFill/>
                    </a:lnB>
                  </a:tcPr>
                </a:tc>
                <a:tc>
                  <a:txBody>
                    <a:bodyPr/>
                    <a:lstStyle/>
                    <a:p>
                      <a:pPr algn="l" fontAlgn="b"/>
                      <a:endParaRPr lang="en-US" sz="1100" b="0" i="0" u="none" strike="noStrike">
                        <a:solidFill>
                          <a:srgbClr val="FF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dirty="0">
                          <a:solidFill>
                            <a:srgbClr val="FF0000"/>
                          </a:solidFill>
                          <a:latin typeface="Calibri"/>
                        </a:rPr>
                        <a:t>689.82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100" b="0" i="0" u="none" strike="noStrike" dirty="0" smtClean="0">
                          <a:solidFill>
                            <a:srgbClr val="000000"/>
                          </a:solidFill>
                          <a:latin typeface="Calibri"/>
                        </a:rPr>
                        <a:t> Other </a:t>
                      </a:r>
                      <a:r>
                        <a:rPr lang="en-US" sz="1100" b="0" i="0" u="none" strike="noStrike" dirty="0">
                          <a:solidFill>
                            <a:srgbClr val="000000"/>
                          </a:solidFill>
                          <a:latin typeface="Calibri"/>
                        </a:rPr>
                        <a:t>Loan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126.99</a:t>
                      </a:r>
                    </a:p>
                  </a:txBody>
                  <a:tcPr marL="9525" marR="9525" marT="9525" marB="0" anchor="b">
                    <a:lnL>
                      <a:noFill/>
                    </a:lnL>
                    <a:lnR>
                      <a:noFill/>
                    </a:lnR>
                    <a:lnT>
                      <a:noFill/>
                    </a:lnT>
                    <a:lnB>
                      <a:noFill/>
                    </a:lnB>
                  </a:tcPr>
                </a:tc>
              </a:tr>
              <a:tr h="196850">
                <a:tc gridSpan="2">
                  <a:txBody>
                    <a:bodyPr/>
                    <a:lstStyle/>
                    <a:p>
                      <a:pPr algn="l" fontAlgn="b"/>
                      <a:r>
                        <a:rPr lang="en-US" sz="1100" b="0" i="0" u="none" strike="noStrike">
                          <a:solidFill>
                            <a:srgbClr val="000000"/>
                          </a:solidFill>
                          <a:latin typeface="Calibri"/>
                        </a:rPr>
                        <a:t>Corporate Equities</a:t>
                      </a:r>
                    </a:p>
                  </a:txBody>
                  <a:tcPr marL="9525" marR="9525" marT="9525" marB="0" anchor="b">
                    <a:lnL>
                      <a:noFill/>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9453.03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100" b="0" i="0" u="none" strike="noStrike" dirty="0" smtClean="0">
                          <a:solidFill>
                            <a:srgbClr val="000000"/>
                          </a:solidFill>
                          <a:latin typeface="Calibri"/>
                        </a:rPr>
                        <a:t> Security </a:t>
                      </a:r>
                      <a:r>
                        <a:rPr lang="en-US" sz="1100" b="0" i="0" u="none" strike="noStrike" dirty="0">
                          <a:solidFill>
                            <a:srgbClr val="000000"/>
                          </a:solidFill>
                          <a:latin typeface="Calibri"/>
                        </a:rPr>
                        <a:t>Credit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325.53</a:t>
                      </a:r>
                    </a:p>
                  </a:txBody>
                  <a:tcPr marL="9525" marR="9525" marT="9525" marB="0" anchor="b">
                    <a:lnL>
                      <a:noFill/>
                    </a:lnL>
                    <a:lnR>
                      <a:noFill/>
                    </a:lnR>
                    <a:lnT>
                      <a:noFill/>
                    </a:lnT>
                    <a:lnB>
                      <a:noFill/>
                    </a:lnB>
                  </a:tcPr>
                </a:tc>
              </a:tr>
              <a:tr h="196850">
                <a:tc gridSpan="2">
                  <a:txBody>
                    <a:bodyPr/>
                    <a:lstStyle/>
                    <a:p>
                      <a:pPr algn="l" fontAlgn="b"/>
                      <a:r>
                        <a:rPr lang="en-US" sz="1100" b="0" i="0" u="none" strike="noStrike" dirty="0">
                          <a:solidFill>
                            <a:srgbClr val="000000"/>
                          </a:solidFill>
                          <a:latin typeface="Calibri"/>
                        </a:rPr>
                        <a:t>Mutual Fund</a:t>
                      </a:r>
                    </a:p>
                  </a:txBody>
                  <a:tcPr marL="9525" marR="9525" marT="9525" marB="0" anchor="b">
                    <a:lnL>
                      <a:noFill/>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4575.24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smtClean="0">
                          <a:solidFill>
                            <a:srgbClr val="000000"/>
                          </a:solidFill>
                          <a:latin typeface="Calibri"/>
                        </a:rPr>
                        <a:t> Other </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728.71</a:t>
                      </a:r>
                    </a:p>
                  </a:txBody>
                  <a:tcPr marL="9525" marR="9525" marT="9525" marB="0" anchor="b">
                    <a:lnL>
                      <a:noFill/>
                    </a:lnL>
                    <a:lnR>
                      <a:noFill/>
                    </a:lnR>
                    <a:lnT>
                      <a:noFill/>
                    </a:lnT>
                    <a:lnB>
                      <a:noFill/>
                    </a:lnB>
                  </a:tcPr>
                </a:tc>
              </a:tr>
              <a:tr h="196850">
                <a:tc>
                  <a:txBody>
                    <a:bodyPr/>
                    <a:lstStyle/>
                    <a:p>
                      <a:pPr algn="l" fontAlgn="b"/>
                      <a:r>
                        <a:rPr lang="en-US" sz="1100" b="0" i="0" u="none" strike="noStrike">
                          <a:solidFill>
                            <a:srgbClr val="000000"/>
                          </a:solidFill>
                          <a:latin typeface="Calibri"/>
                        </a:rPr>
                        <a:t>Pension</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13375.89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6850">
                <a:tc>
                  <a:txBody>
                    <a:bodyPr/>
                    <a:lstStyle/>
                    <a:p>
                      <a:pPr algn="l" fontAlgn="b"/>
                      <a:r>
                        <a:rPr lang="en-US" sz="1100" b="0" i="0" u="none" strike="noStrike">
                          <a:solidFill>
                            <a:srgbClr val="000000"/>
                          </a:solidFill>
                          <a:latin typeface="Calibri"/>
                        </a:rPr>
                        <a:t>Other</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21767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6850">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6850">
                <a:tc>
                  <a:txBody>
                    <a:bodyPr/>
                    <a:lstStyle/>
                    <a:p>
                      <a:pPr algn="l" fontAlgn="b"/>
                      <a:r>
                        <a:rPr lang="en-US" sz="1100" b="1" i="0" u="none" strike="noStrike">
                          <a:solidFill>
                            <a:srgbClr val="000000"/>
                          </a:solidFill>
                          <a:latin typeface="Calibri"/>
                        </a:rPr>
                        <a:t>Assests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78228.75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1100" b="1" i="0" u="none" strike="noStrike" dirty="0" smtClean="0">
                          <a:solidFill>
                            <a:srgbClr val="000000"/>
                          </a:solidFill>
                          <a:latin typeface="Calibri"/>
                        </a:rPr>
                        <a:t> Liabilities</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100" b="0" i="0" u="none" strike="noStrike">
                          <a:solidFill>
                            <a:srgbClr val="000000"/>
                          </a:solidFill>
                          <a:latin typeface="Calibri"/>
                        </a:rPr>
                        <a:t>14318.12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6850">
                <a:tc gridSpan="2">
                  <a:txBody>
                    <a:bodyPr/>
                    <a:lstStyle/>
                    <a:p>
                      <a:pPr algn="l" fontAlgn="b"/>
                      <a:r>
                        <a:rPr lang="en-US" sz="1100" b="1" i="0" u="none" strike="noStrike" dirty="0">
                          <a:solidFill>
                            <a:srgbClr val="000000"/>
                          </a:solidFill>
                          <a:latin typeface="Calibri"/>
                        </a:rPr>
                        <a:t>Net Worth</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Calibri"/>
                        </a:rPr>
                        <a:t>63910.63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5" name="Table 4"/>
          <p:cNvGraphicFramePr>
            <a:graphicFrameLocks noGrp="1"/>
          </p:cNvGraphicFramePr>
          <p:nvPr/>
        </p:nvGraphicFramePr>
        <p:xfrm>
          <a:off x="1143000" y="3733800"/>
          <a:ext cx="6248400" cy="2430780"/>
        </p:xfrm>
        <a:graphic>
          <a:graphicData uri="http://schemas.openxmlformats.org/drawingml/2006/table">
            <a:tbl>
              <a:tblPr/>
              <a:tblGrid>
                <a:gridCol w="1041400"/>
                <a:gridCol w="1041400"/>
                <a:gridCol w="1041400"/>
                <a:gridCol w="1041400"/>
                <a:gridCol w="1041400"/>
                <a:gridCol w="1041400"/>
              </a:tblGrid>
              <a:tr h="202565">
                <a:tc gridSpan="6">
                  <a:txBody>
                    <a:bodyPr/>
                    <a:lstStyle/>
                    <a:p>
                      <a:pPr algn="ctr" fontAlgn="b"/>
                      <a:r>
                        <a:rPr lang="en-US" sz="1100" b="1" i="0" u="none" strike="noStrike" dirty="0" smtClean="0">
                          <a:solidFill>
                            <a:srgbClr val="000000"/>
                          </a:solidFill>
                          <a:latin typeface="Calibri"/>
                        </a:rPr>
                        <a:t> 2009 Second</a:t>
                      </a:r>
                      <a:r>
                        <a:rPr lang="en-US" sz="1100" b="1" i="0" u="none" strike="noStrike" baseline="0" dirty="0" smtClean="0">
                          <a:solidFill>
                            <a:srgbClr val="000000"/>
                          </a:solidFill>
                          <a:latin typeface="Calibri"/>
                        </a:rPr>
                        <a:t> Quarter</a:t>
                      </a:r>
                      <a:endParaRPr lang="en-US"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100" b="1"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2565">
                <a:tc gridSpan="2">
                  <a:txBody>
                    <a:bodyPr/>
                    <a:lstStyle/>
                    <a:p>
                      <a:pPr algn="l" fontAlgn="b"/>
                      <a:r>
                        <a:rPr lang="en-US" sz="1100" b="0" i="0" u="none" strike="noStrike">
                          <a:solidFill>
                            <a:srgbClr val="000000"/>
                          </a:solidFill>
                          <a:latin typeface="Calibri"/>
                        </a:rPr>
                        <a:t>Real Estate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18272.03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100" b="0" i="0" u="none" strike="noStrike" dirty="0" smtClean="0">
                          <a:solidFill>
                            <a:srgbClr val="000000"/>
                          </a:solidFill>
                          <a:latin typeface="Calibri"/>
                        </a:rPr>
                        <a:t> Home </a:t>
                      </a:r>
                      <a:r>
                        <a:rPr lang="en-US" sz="1100" b="0" i="0" u="none" strike="noStrike" dirty="0">
                          <a:solidFill>
                            <a:srgbClr val="000000"/>
                          </a:solidFill>
                          <a:latin typeface="Calibri"/>
                        </a:rPr>
                        <a:t>Mortgage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10401.67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02565">
                <a:tc>
                  <a:txBody>
                    <a:bodyPr/>
                    <a:lstStyle/>
                    <a:p>
                      <a:pPr algn="l" fontAlgn="b"/>
                      <a:r>
                        <a:rPr lang="en-US" sz="1100" b="0" i="0" u="none" strike="noStrike">
                          <a:solidFill>
                            <a:srgbClr val="000000"/>
                          </a:solidFill>
                          <a:latin typeface="Calibri"/>
                        </a:rPr>
                        <a:t>Deposits</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7760.17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100" b="0" i="0" u="none" strike="noStrike" dirty="0" smtClean="0">
                          <a:solidFill>
                            <a:srgbClr val="000000"/>
                          </a:solidFill>
                          <a:latin typeface="Calibri"/>
                        </a:rPr>
                        <a:t> Consumer </a:t>
                      </a:r>
                      <a:r>
                        <a:rPr lang="en-US" sz="1100" b="0" i="0" u="none" strike="noStrike" dirty="0">
                          <a:solidFill>
                            <a:srgbClr val="000000"/>
                          </a:solidFill>
                          <a:latin typeface="Calibri"/>
                        </a:rPr>
                        <a:t>Credit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2475.51</a:t>
                      </a:r>
                    </a:p>
                  </a:txBody>
                  <a:tcPr marL="9525" marR="9525" marT="9525" marB="0" anchor="b">
                    <a:lnL>
                      <a:noFill/>
                    </a:lnL>
                    <a:lnR>
                      <a:noFill/>
                    </a:lnR>
                    <a:lnT>
                      <a:noFill/>
                    </a:lnT>
                    <a:lnB>
                      <a:noFill/>
                    </a:lnB>
                  </a:tcPr>
                </a:tc>
              </a:tr>
              <a:tr h="202565">
                <a:tc>
                  <a:txBody>
                    <a:bodyPr/>
                    <a:lstStyle/>
                    <a:p>
                      <a:pPr algn="l" fontAlgn="b"/>
                      <a:r>
                        <a:rPr lang="en-US" sz="1100" b="0" i="0" u="none" strike="noStrike">
                          <a:solidFill>
                            <a:srgbClr val="FF0000"/>
                          </a:solidFill>
                          <a:latin typeface="Calibri"/>
                        </a:rPr>
                        <a:t>Treasury</a:t>
                      </a:r>
                    </a:p>
                  </a:txBody>
                  <a:tcPr marL="9525" marR="9525" marT="9525" marB="0" anchor="b">
                    <a:lnL>
                      <a:noFill/>
                    </a:lnL>
                    <a:lnR>
                      <a:noFill/>
                    </a:lnR>
                    <a:lnT>
                      <a:noFill/>
                    </a:lnT>
                    <a:lnB>
                      <a:noFill/>
                    </a:lnB>
                  </a:tcPr>
                </a:tc>
                <a:tc>
                  <a:txBody>
                    <a:bodyPr/>
                    <a:lstStyle/>
                    <a:p>
                      <a:pPr algn="l" fontAlgn="b"/>
                      <a:endParaRPr lang="en-US" sz="1100" b="0" i="0" u="none" strike="noStrike">
                        <a:solidFill>
                          <a:srgbClr val="FF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dirty="0">
                          <a:solidFill>
                            <a:srgbClr val="FF0000"/>
                          </a:solidFill>
                          <a:latin typeface="Calibri"/>
                        </a:rPr>
                        <a:t>605.86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100" b="0" i="0" u="none" strike="noStrike" dirty="0" smtClean="0">
                          <a:solidFill>
                            <a:srgbClr val="000000"/>
                          </a:solidFill>
                          <a:latin typeface="Calibri"/>
                        </a:rPr>
                        <a:t> Bank </a:t>
                      </a:r>
                      <a:r>
                        <a:rPr lang="en-US" sz="1100" b="0" i="0" u="none" strike="noStrike" dirty="0">
                          <a:solidFill>
                            <a:srgbClr val="000000"/>
                          </a:solidFill>
                          <a:latin typeface="Calibri"/>
                        </a:rPr>
                        <a:t>Loan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118.53</a:t>
                      </a:r>
                    </a:p>
                  </a:txBody>
                  <a:tcPr marL="9525" marR="9525" marT="9525" marB="0" anchor="b">
                    <a:lnL>
                      <a:noFill/>
                    </a:lnL>
                    <a:lnR>
                      <a:noFill/>
                    </a:lnR>
                    <a:lnT>
                      <a:noFill/>
                    </a:lnT>
                    <a:lnB>
                      <a:noFill/>
                    </a:lnB>
                  </a:tcPr>
                </a:tc>
              </a:tr>
              <a:tr h="202565">
                <a:tc>
                  <a:txBody>
                    <a:bodyPr/>
                    <a:lstStyle/>
                    <a:p>
                      <a:pPr algn="l" fontAlgn="b"/>
                      <a:r>
                        <a:rPr lang="en-US" sz="1100" b="0" i="0" u="none" strike="noStrike">
                          <a:solidFill>
                            <a:srgbClr val="FF0000"/>
                          </a:solidFill>
                          <a:latin typeface="Calibri"/>
                        </a:rPr>
                        <a:t>MBS</a:t>
                      </a:r>
                    </a:p>
                  </a:txBody>
                  <a:tcPr marL="9525" marR="9525" marT="9525" marB="0" anchor="b">
                    <a:lnL>
                      <a:noFill/>
                    </a:lnL>
                    <a:lnR>
                      <a:noFill/>
                    </a:lnR>
                    <a:lnT>
                      <a:noFill/>
                    </a:lnT>
                    <a:lnB>
                      <a:noFill/>
                    </a:lnB>
                  </a:tcPr>
                </a:tc>
                <a:tc>
                  <a:txBody>
                    <a:bodyPr/>
                    <a:lstStyle/>
                    <a:p>
                      <a:pPr algn="l" fontAlgn="b"/>
                      <a:endParaRPr lang="en-US" sz="1100" b="0" i="0" u="none" strike="noStrike">
                        <a:solidFill>
                          <a:srgbClr val="FF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FF0000"/>
                          </a:solidFill>
                          <a:latin typeface="Calibri"/>
                        </a:rPr>
                        <a:t>129.53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100" b="0" i="0" u="none" strike="noStrike" dirty="0" smtClean="0">
                          <a:solidFill>
                            <a:srgbClr val="000000"/>
                          </a:solidFill>
                          <a:latin typeface="Calibri"/>
                        </a:rPr>
                        <a:t> Other </a:t>
                      </a:r>
                      <a:r>
                        <a:rPr lang="en-US" sz="1100" b="0" i="0" u="none" strike="noStrike" dirty="0">
                          <a:solidFill>
                            <a:srgbClr val="000000"/>
                          </a:solidFill>
                          <a:latin typeface="Calibri"/>
                        </a:rPr>
                        <a:t>Loan</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100" b="0" i="0" u="none" strike="noStrike" dirty="0">
                          <a:solidFill>
                            <a:srgbClr val="000000"/>
                          </a:solidFill>
                          <a:latin typeface="Calibri"/>
                        </a:rPr>
                        <a:t>134.01</a:t>
                      </a:r>
                    </a:p>
                  </a:txBody>
                  <a:tcPr marL="9525" marR="9525" marT="9525" marB="0" anchor="b">
                    <a:lnL>
                      <a:noFill/>
                    </a:lnL>
                    <a:lnR>
                      <a:noFill/>
                    </a:lnR>
                    <a:lnT>
                      <a:noFill/>
                    </a:lnT>
                    <a:lnB>
                      <a:noFill/>
                    </a:lnB>
                  </a:tcPr>
                </a:tc>
              </a:tr>
              <a:tr h="202565">
                <a:tc gridSpan="2">
                  <a:txBody>
                    <a:bodyPr/>
                    <a:lstStyle/>
                    <a:p>
                      <a:pPr algn="l" fontAlgn="b"/>
                      <a:r>
                        <a:rPr lang="en-US" sz="1100" b="0" i="0" u="none" strike="noStrike">
                          <a:solidFill>
                            <a:srgbClr val="000000"/>
                          </a:solidFill>
                          <a:latin typeface="Calibri"/>
                        </a:rPr>
                        <a:t>Corporate Equities</a:t>
                      </a:r>
                    </a:p>
                  </a:txBody>
                  <a:tcPr marL="9525" marR="9525" marT="9525" marB="0" anchor="b">
                    <a:lnL>
                      <a:noFill/>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6266.29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100" b="0" i="0" u="none" strike="noStrike" dirty="0" smtClean="0">
                          <a:solidFill>
                            <a:srgbClr val="000000"/>
                          </a:solidFill>
                          <a:latin typeface="Calibri"/>
                        </a:rPr>
                        <a:t> Security </a:t>
                      </a:r>
                      <a:r>
                        <a:rPr lang="en-US" sz="1100" b="0" i="0" u="none" strike="noStrike" dirty="0">
                          <a:solidFill>
                            <a:srgbClr val="000000"/>
                          </a:solidFill>
                          <a:latin typeface="Calibri"/>
                        </a:rPr>
                        <a:t>Credit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100" b="0" i="0" u="none" strike="noStrike" dirty="0">
                          <a:solidFill>
                            <a:srgbClr val="000000"/>
                          </a:solidFill>
                          <a:latin typeface="Calibri"/>
                        </a:rPr>
                        <a:t>147.59</a:t>
                      </a:r>
                    </a:p>
                  </a:txBody>
                  <a:tcPr marL="9525" marR="9525" marT="9525" marB="0" anchor="b">
                    <a:lnL>
                      <a:noFill/>
                    </a:lnL>
                    <a:lnR>
                      <a:noFill/>
                    </a:lnR>
                    <a:lnT>
                      <a:noFill/>
                    </a:lnT>
                    <a:lnB>
                      <a:noFill/>
                    </a:lnB>
                  </a:tcPr>
                </a:tc>
              </a:tr>
              <a:tr h="202565">
                <a:tc gridSpan="2">
                  <a:txBody>
                    <a:bodyPr/>
                    <a:lstStyle/>
                    <a:p>
                      <a:pPr algn="l" fontAlgn="b"/>
                      <a:r>
                        <a:rPr lang="en-US" sz="1100" b="0" i="0" u="none" strike="noStrike">
                          <a:solidFill>
                            <a:srgbClr val="000000"/>
                          </a:solidFill>
                          <a:latin typeface="Calibri"/>
                        </a:rPr>
                        <a:t>Mutual Fund</a:t>
                      </a:r>
                    </a:p>
                  </a:txBody>
                  <a:tcPr marL="9525" marR="9525" marT="9525" marB="0" anchor="b">
                    <a:lnL>
                      <a:noFill/>
                    </a:lnL>
                    <a:lnR>
                      <a:noFill/>
                    </a:lnR>
                    <a:lnT>
                      <a:noFill/>
                    </a:lnT>
                    <a:lnB>
                      <a:noFill/>
                    </a:lnB>
                  </a:tcPr>
                </a:tc>
                <a:tc hMerge="1">
                  <a:txBody>
                    <a:bodyPr/>
                    <a:lstStyle/>
                    <a:p>
                      <a:endParaRPr lang="en-US"/>
                    </a:p>
                  </a:txBody>
                  <a:tcPr/>
                </a:tc>
                <a:tc>
                  <a:txBody>
                    <a:bodyPr/>
                    <a:lstStyle/>
                    <a:p>
                      <a:pPr algn="r" fontAlgn="b"/>
                      <a:r>
                        <a:rPr lang="en-US" sz="1100" b="0" i="0" u="none" strike="noStrike">
                          <a:solidFill>
                            <a:srgbClr val="000000"/>
                          </a:solidFill>
                          <a:latin typeface="Calibri"/>
                        </a:rPr>
                        <a:t>3740.53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smtClean="0">
                          <a:solidFill>
                            <a:srgbClr val="000000"/>
                          </a:solidFill>
                          <a:latin typeface="Calibri"/>
                        </a:rPr>
                        <a:t> Other</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790.67</a:t>
                      </a:r>
                    </a:p>
                  </a:txBody>
                  <a:tcPr marL="9525" marR="9525" marT="9525" marB="0" anchor="b">
                    <a:lnL>
                      <a:noFill/>
                    </a:lnL>
                    <a:lnR>
                      <a:noFill/>
                    </a:lnR>
                    <a:lnT>
                      <a:noFill/>
                    </a:lnT>
                    <a:lnB>
                      <a:noFill/>
                    </a:lnB>
                  </a:tcPr>
                </a:tc>
              </a:tr>
              <a:tr h="202565">
                <a:tc>
                  <a:txBody>
                    <a:bodyPr/>
                    <a:lstStyle/>
                    <a:p>
                      <a:pPr algn="l" fontAlgn="b"/>
                      <a:r>
                        <a:rPr lang="en-US" sz="1100" b="0" i="0" u="none" strike="noStrike">
                          <a:solidFill>
                            <a:srgbClr val="000000"/>
                          </a:solidFill>
                          <a:latin typeface="Calibri"/>
                        </a:rPr>
                        <a:t>Pension</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10656.29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02565">
                <a:tc>
                  <a:txBody>
                    <a:bodyPr/>
                    <a:lstStyle/>
                    <a:p>
                      <a:pPr algn="l" fontAlgn="b"/>
                      <a:r>
                        <a:rPr lang="en-US" sz="1100" b="0" i="0" u="none" strike="noStrike">
                          <a:solidFill>
                            <a:srgbClr val="000000"/>
                          </a:solidFill>
                          <a:latin typeface="Calibri"/>
                        </a:rPr>
                        <a:t>Other</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19777.2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02565">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202565">
                <a:tc>
                  <a:txBody>
                    <a:bodyPr/>
                    <a:lstStyle/>
                    <a:p>
                      <a:pPr algn="l" fontAlgn="b"/>
                      <a:r>
                        <a:rPr lang="en-US" sz="1100" b="1" i="0" u="none" strike="noStrike">
                          <a:solidFill>
                            <a:srgbClr val="000000"/>
                          </a:solidFill>
                          <a:latin typeface="Calibri"/>
                        </a:rPr>
                        <a:t>Assests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67207.9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1100" b="1" i="0" u="none" strike="noStrike" dirty="0" smtClean="0">
                          <a:solidFill>
                            <a:srgbClr val="000000"/>
                          </a:solidFill>
                          <a:latin typeface="Calibri"/>
                        </a:rPr>
                        <a:t> Liabilities</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b"/>
                      <a:r>
                        <a:rPr lang="en-US" sz="1100" b="0" i="0" u="none" strike="noStrike">
                          <a:solidFill>
                            <a:srgbClr val="000000"/>
                          </a:solidFill>
                          <a:latin typeface="Calibri"/>
                        </a:rPr>
                        <a:t>14067.98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02565">
                <a:tc gridSpan="2">
                  <a:txBody>
                    <a:bodyPr/>
                    <a:lstStyle/>
                    <a:p>
                      <a:pPr algn="l" fontAlgn="b"/>
                      <a:r>
                        <a:rPr lang="en-US" sz="1100" b="1" i="0" u="none" strike="noStrike">
                          <a:solidFill>
                            <a:srgbClr val="000000"/>
                          </a:solidFill>
                          <a:latin typeface="Calibri"/>
                        </a:rPr>
                        <a:t>Net Worth</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latin typeface="Calibri"/>
                        </a:rPr>
                        <a:t>53139.92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42109" name="TextBox 5"/>
          <p:cNvSpPr txBox="1">
            <a:spLocks noChangeArrowheads="1"/>
          </p:cNvSpPr>
          <p:nvPr/>
        </p:nvSpPr>
        <p:spPr bwMode="auto">
          <a:xfrm>
            <a:off x="1371600" y="533400"/>
            <a:ext cx="6324600" cy="461963"/>
          </a:xfrm>
          <a:prstGeom prst="rect">
            <a:avLst/>
          </a:prstGeom>
          <a:noFill/>
          <a:ln w="9525">
            <a:noFill/>
            <a:miter lim="800000"/>
            <a:headEnd/>
            <a:tailEnd/>
          </a:ln>
        </p:spPr>
        <p:txBody>
          <a:bodyPr>
            <a:spAutoFit/>
          </a:bodyPr>
          <a:lstStyle/>
          <a:p>
            <a:pPr algn="ctr"/>
            <a:r>
              <a:rPr lang="en-US" sz="2400" b="1">
                <a:latin typeface="Calibri" pitchFamily="34" charset="0"/>
              </a:rPr>
              <a:t>Household Balance Sheet (Billions of Dollars)</a:t>
            </a:r>
          </a:p>
        </p:txBody>
      </p:sp>
      <p:sp>
        <p:nvSpPr>
          <p:cNvPr id="7" name="Oval 6"/>
          <p:cNvSpPr/>
          <p:nvPr/>
        </p:nvSpPr>
        <p:spPr>
          <a:xfrm>
            <a:off x="3733800" y="17526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3733800" y="4343400"/>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112" name="TextBox 8"/>
          <p:cNvSpPr txBox="1">
            <a:spLocks noChangeArrowheads="1"/>
          </p:cNvSpPr>
          <p:nvPr/>
        </p:nvSpPr>
        <p:spPr bwMode="auto">
          <a:xfrm>
            <a:off x="7543800" y="2895600"/>
            <a:ext cx="1447800" cy="646113"/>
          </a:xfrm>
          <a:prstGeom prst="rect">
            <a:avLst/>
          </a:prstGeom>
          <a:noFill/>
          <a:ln w="9525">
            <a:noFill/>
            <a:miter lim="800000"/>
            <a:headEnd/>
            <a:tailEnd/>
          </a:ln>
        </p:spPr>
        <p:txBody>
          <a:bodyPr>
            <a:spAutoFit/>
          </a:bodyPr>
          <a:lstStyle/>
          <a:p>
            <a:r>
              <a:rPr lang="en-US">
                <a:latin typeface="Calibri" pitchFamily="34" charset="0"/>
              </a:rPr>
              <a:t>Perfect Substitutes !</a:t>
            </a:r>
          </a:p>
        </p:txBody>
      </p:sp>
      <p:cxnSp>
        <p:nvCxnSpPr>
          <p:cNvPr id="11" name="Straight Arrow Connector 10"/>
          <p:cNvCxnSpPr/>
          <p:nvPr/>
        </p:nvCxnSpPr>
        <p:spPr>
          <a:xfrm>
            <a:off x="4495800" y="2057400"/>
            <a:ext cx="29718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19600" y="3505200"/>
            <a:ext cx="31242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4"/>
          <p:cNvSpPr>
            <a:spLocks noGrp="1"/>
          </p:cNvSpPr>
          <p:nvPr>
            <p:ph idx="1"/>
          </p:nvPr>
        </p:nvSpPr>
        <p:spPr/>
        <p:txBody>
          <a:bodyPr/>
          <a:lstStyle/>
          <a:p>
            <a:r>
              <a:rPr lang="en-US" sz="2000" dirty="0" smtClean="0"/>
              <a:t>Many countries have done QE before (forthcoming FRBSTL Review article)</a:t>
            </a:r>
          </a:p>
          <a:p>
            <a:endParaRPr lang="en-US" sz="2000" dirty="0" smtClean="0"/>
          </a:p>
          <a:p>
            <a:r>
              <a:rPr lang="en-US" sz="2000" dirty="0" smtClean="0"/>
              <a:t>Best way  (?): Cold turkey</a:t>
            </a:r>
          </a:p>
          <a:p>
            <a:endParaRPr lang="en-US" sz="2000" dirty="0" smtClean="0"/>
          </a:p>
          <a:p>
            <a:r>
              <a:rPr lang="en-US" sz="2000" dirty="0" smtClean="0"/>
              <a:t>How?</a:t>
            </a:r>
          </a:p>
          <a:p>
            <a:pPr lvl="1"/>
            <a:r>
              <a:rPr lang="en-US" sz="2000" dirty="0" smtClean="0"/>
              <a:t>Sell assets to the public [potential losses]</a:t>
            </a:r>
          </a:p>
          <a:p>
            <a:pPr lvl="1"/>
            <a:r>
              <a:rPr lang="en-US" sz="2000" dirty="0" smtClean="0"/>
              <a:t>RP assets to the public [losses]</a:t>
            </a:r>
          </a:p>
          <a:p>
            <a:pPr lvl="1"/>
            <a:r>
              <a:rPr lang="en-US" sz="2000" dirty="0" smtClean="0"/>
              <a:t>Sequester in central bank “time deposits”</a:t>
            </a:r>
          </a:p>
          <a:p>
            <a:pPr lvl="1"/>
            <a:r>
              <a:rPr lang="en-US" sz="2000" dirty="0" smtClean="0"/>
              <a:t>Sell central bank securities</a:t>
            </a:r>
          </a:p>
          <a:p>
            <a:pPr lvl="1"/>
            <a:endParaRPr lang="en-US" sz="2000" dirty="0" smtClean="0"/>
          </a:p>
          <a:p>
            <a:r>
              <a:rPr lang="en-US" sz="2000" dirty="0" smtClean="0"/>
              <a:t>Raise remuneration rate (</a:t>
            </a:r>
            <a:r>
              <a:rPr lang="en-US" sz="2000" dirty="0" err="1" smtClean="0"/>
              <a:t>Goodfriend</a:t>
            </a:r>
            <a:r>
              <a:rPr lang="en-US" sz="2000" dirty="0" smtClean="0"/>
              <a:t>, Woodford, FRBNY Review, 2002)</a:t>
            </a:r>
          </a:p>
        </p:txBody>
      </p:sp>
      <p:sp>
        <p:nvSpPr>
          <p:cNvPr id="2" name="Footer Placeholder 1"/>
          <p:cNvSpPr>
            <a:spLocks noGrp="1"/>
          </p:cNvSpPr>
          <p:nvPr>
            <p:ph type="ftr" sz="quarter" idx="11"/>
          </p:nvPr>
        </p:nvSpPr>
        <p:spPr/>
        <p:txBody>
          <a:bodyPr/>
          <a:lstStyle/>
          <a:p>
            <a:pPr>
              <a:defRPr/>
            </a:pPr>
            <a:r>
              <a:rPr lang="en-US"/>
              <a:t>Demand for the Monetary Base</a:t>
            </a:r>
          </a:p>
        </p:txBody>
      </p:sp>
      <p:sp>
        <p:nvSpPr>
          <p:cNvPr id="3" name="Slide Number Placeholder 2"/>
          <p:cNvSpPr>
            <a:spLocks noGrp="1"/>
          </p:cNvSpPr>
          <p:nvPr>
            <p:ph type="sldNum" sz="quarter" idx="12"/>
          </p:nvPr>
        </p:nvSpPr>
        <p:spPr/>
        <p:txBody>
          <a:bodyPr/>
          <a:lstStyle/>
          <a:p>
            <a:pPr>
              <a:defRPr/>
            </a:pPr>
            <a:fld id="{9933F126-610A-435C-94A6-8DF9FC442F67}" type="slidenum">
              <a:rPr lang="en-US"/>
              <a:pPr>
                <a:defRPr/>
              </a:pPr>
              <a:t>35</a:t>
            </a:fld>
            <a:endParaRPr lang="en-US"/>
          </a:p>
        </p:txBody>
      </p:sp>
      <p:sp>
        <p:nvSpPr>
          <p:cNvPr id="6" name="TextBox 5"/>
          <p:cNvSpPr txBox="1"/>
          <p:nvPr/>
        </p:nvSpPr>
        <p:spPr>
          <a:xfrm>
            <a:off x="1066800" y="685800"/>
            <a:ext cx="7010400" cy="584200"/>
          </a:xfrm>
          <a:prstGeom prst="rect">
            <a:avLst/>
          </a:prstGeom>
          <a:noFill/>
        </p:spPr>
        <p:txBody>
          <a:bodyPr>
            <a:spAutoFit/>
          </a:bodyPr>
          <a:lstStyle/>
          <a:p>
            <a:pPr algn="ctr" fontAlgn="auto">
              <a:spcBef>
                <a:spcPts val="0"/>
              </a:spcBef>
              <a:spcAft>
                <a:spcPts val="0"/>
              </a:spcAft>
              <a:defRPr/>
            </a:pPr>
            <a:r>
              <a:rPr lang="en-US" sz="3200" b="1" dirty="0">
                <a:latin typeface="+mj-lt"/>
                <a:cs typeface="+mn-cs"/>
              </a:rPr>
              <a:t>How to End Quantitative Easing?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35563"/>
          </a:xfrm>
        </p:spPr>
        <p:txBody>
          <a:bodyPr rtlCol="0">
            <a:normAutofit/>
          </a:bodyPr>
          <a:lstStyle/>
          <a:p>
            <a:pPr fontAlgn="auto">
              <a:spcAft>
                <a:spcPts val="0"/>
              </a:spcAft>
              <a:buFont typeface="Arial" pitchFamily="34" charset="0"/>
              <a:buChar char="•"/>
              <a:defRPr/>
            </a:pPr>
            <a:endParaRPr lang="en-US" sz="1800" b="1" dirty="0" smtClean="0"/>
          </a:p>
          <a:p>
            <a:pPr fontAlgn="auto">
              <a:spcAft>
                <a:spcPts val="0"/>
              </a:spcAft>
              <a:buFont typeface="Arial" pitchFamily="34" charset="0"/>
              <a:buChar char="•"/>
              <a:defRPr/>
            </a:pPr>
            <a:r>
              <a:rPr lang="en-US" sz="2100" b="1" dirty="0" smtClean="0"/>
              <a:t>How far from a long-rate equilibrium are we?</a:t>
            </a:r>
          </a:p>
          <a:p>
            <a:pPr fontAlgn="auto">
              <a:spcAft>
                <a:spcPts val="0"/>
              </a:spcAft>
              <a:buFont typeface="Arial" pitchFamily="34" charset="0"/>
              <a:buChar char="•"/>
              <a:defRPr/>
            </a:pPr>
            <a:r>
              <a:rPr lang="en-US" sz="2100" b="1" dirty="0" smtClean="0"/>
              <a:t>What does demand for base money look like along a balance growth path?</a:t>
            </a:r>
          </a:p>
          <a:p>
            <a:pPr fontAlgn="auto">
              <a:spcAft>
                <a:spcPts val="0"/>
              </a:spcAft>
              <a:buFont typeface="Arial" pitchFamily="34" charset="0"/>
              <a:buChar char="•"/>
              <a:defRPr/>
            </a:pPr>
            <a:r>
              <a:rPr lang="en-US" sz="2100" b="1" dirty="0" smtClean="0"/>
              <a:t>Does a Stable Demand Relationship Exist? </a:t>
            </a:r>
          </a:p>
          <a:p>
            <a:pPr fontAlgn="auto">
              <a:spcAft>
                <a:spcPts val="0"/>
              </a:spcAft>
              <a:buFont typeface="Arial" pitchFamily="34" charset="0"/>
              <a:buNone/>
              <a:defRPr/>
            </a:pPr>
            <a:endParaRPr lang="en-US" sz="2100" b="1" dirty="0" smtClean="0"/>
          </a:p>
          <a:p>
            <a:pPr fontAlgn="auto">
              <a:spcAft>
                <a:spcPts val="0"/>
              </a:spcAft>
              <a:buFont typeface="Arial" pitchFamily="34" charset="0"/>
              <a:buChar char="•"/>
              <a:defRPr/>
            </a:pPr>
            <a:r>
              <a:rPr lang="en-US" sz="2100" b="1" dirty="0" smtClean="0"/>
              <a:t>What does “demand” </a:t>
            </a:r>
            <a:r>
              <a:rPr lang="en-US" sz="2100" b="1" i="1" dirty="0" smtClean="0"/>
              <a:t>mean</a:t>
            </a:r>
            <a:r>
              <a:rPr lang="en-US" sz="2100" b="1" dirty="0" smtClean="0"/>
              <a:t> when the quantity demanded </a:t>
            </a:r>
            <a:r>
              <a:rPr lang="en-US" sz="2100" b="1" i="1" dirty="0" smtClean="0"/>
              <a:t>always </a:t>
            </a:r>
            <a:r>
              <a:rPr lang="en-US" sz="2100" b="1" dirty="0" smtClean="0"/>
              <a:t>equals the quantity supplied?   </a:t>
            </a:r>
          </a:p>
          <a:p>
            <a:pPr lvl="1" fontAlgn="auto">
              <a:spcAft>
                <a:spcPts val="0"/>
              </a:spcAft>
              <a:buFont typeface="Arial" pitchFamily="34" charset="0"/>
              <a:buChar char="–"/>
              <a:defRPr/>
            </a:pPr>
            <a:r>
              <a:rPr lang="en-US" sz="2100" dirty="0" smtClean="0"/>
              <a:t>Corollary: The private sector cannot change the size of the monetary base.</a:t>
            </a:r>
          </a:p>
          <a:p>
            <a:pPr lvl="1" fontAlgn="auto">
              <a:spcAft>
                <a:spcPts val="0"/>
              </a:spcAft>
              <a:buFont typeface="Arial" pitchFamily="34" charset="0"/>
              <a:buChar char="–"/>
              <a:defRPr/>
            </a:pPr>
            <a:r>
              <a:rPr lang="en-US" sz="2100" dirty="0" smtClean="0"/>
              <a:t>Identification is not possible.</a:t>
            </a:r>
          </a:p>
          <a:p>
            <a:pPr fontAlgn="auto">
              <a:spcAft>
                <a:spcPts val="0"/>
              </a:spcAft>
              <a:buNone/>
              <a:defRPr/>
            </a:pPr>
            <a:endParaRPr lang="en-US" sz="2100" dirty="0" smtClean="0"/>
          </a:p>
          <a:p>
            <a:pPr fontAlgn="auto">
              <a:spcAft>
                <a:spcPts val="0"/>
              </a:spcAft>
              <a:defRPr/>
            </a:pPr>
            <a:r>
              <a:rPr lang="en-US" sz="2100" b="1" dirty="0" smtClean="0"/>
              <a:t>Instability of money demand curves, it has been argued, is an issue of  incorrect functional form.   </a:t>
            </a:r>
          </a:p>
          <a:p>
            <a:pPr fontAlgn="auto">
              <a:spcAft>
                <a:spcPts val="0"/>
              </a:spcAft>
              <a:buFont typeface="Arial" pitchFamily="34" charset="0"/>
              <a:buNone/>
              <a:defRPr/>
            </a:pPr>
            <a:endParaRPr lang="en-US" sz="1800" dirty="0" smtClean="0"/>
          </a:p>
        </p:txBody>
      </p:sp>
      <p:sp>
        <p:nvSpPr>
          <p:cNvPr id="4" name="Slide Number Placeholder 3"/>
          <p:cNvSpPr>
            <a:spLocks noGrp="1"/>
          </p:cNvSpPr>
          <p:nvPr>
            <p:ph type="sldNum" sz="quarter" idx="12"/>
          </p:nvPr>
        </p:nvSpPr>
        <p:spPr/>
        <p:txBody>
          <a:bodyPr/>
          <a:lstStyle/>
          <a:p>
            <a:pPr>
              <a:defRPr/>
            </a:pPr>
            <a:fld id="{990B7EBB-6FE5-44BA-B573-B5B0A5DCC80C}" type="slidenum">
              <a:rPr lang="en-US"/>
              <a:pPr>
                <a:defRPr/>
              </a:pPr>
              <a:t>36</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
        <p:nvSpPr>
          <p:cNvPr id="44036" name="Title 1"/>
          <p:cNvSpPr>
            <a:spLocks noGrp="1"/>
          </p:cNvSpPr>
          <p:nvPr>
            <p:ph type="title"/>
          </p:nvPr>
        </p:nvSpPr>
        <p:spPr>
          <a:xfrm>
            <a:off x="457200" y="533400"/>
            <a:ext cx="8229600" cy="533400"/>
          </a:xfrm>
        </p:spPr>
        <p:txBody>
          <a:bodyPr/>
          <a:lstStyle/>
          <a:p>
            <a:r>
              <a:rPr lang="en-US" sz="2800" b="1" dirty="0" smtClean="0"/>
              <a:t>Demand for the Monetary Base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35563"/>
          </a:xfrm>
        </p:spPr>
        <p:txBody>
          <a:bodyPr rtlCol="0">
            <a:normAutofit fontScale="92500" lnSpcReduction="10000"/>
          </a:bodyPr>
          <a:lstStyle/>
          <a:p>
            <a:pPr fontAlgn="auto">
              <a:spcAft>
                <a:spcPts val="0"/>
              </a:spcAft>
              <a:buNone/>
              <a:defRPr/>
            </a:pPr>
            <a:r>
              <a:rPr lang="en-US" sz="1800" dirty="0" smtClean="0"/>
              <a:t>The slides after this one discuss seeking to estimate an empirical demand curve for the monetary base. The ideas are these:</a:t>
            </a:r>
          </a:p>
          <a:p>
            <a:pPr fontAlgn="auto">
              <a:spcAft>
                <a:spcPts val="0"/>
              </a:spcAft>
              <a:buFontTx/>
              <a:buChar char="-"/>
              <a:defRPr/>
            </a:pPr>
            <a:r>
              <a:rPr lang="en-US" sz="1800" dirty="0" smtClean="0"/>
              <a:t>a “demand” curve might be difficult to conceptualize because the private sector (banks, especially, for current accounts at the BOE) must hold whatever quantity of base money the central bank forces on them – they cannot alter the total with an action by the central bank</a:t>
            </a:r>
          </a:p>
          <a:p>
            <a:pPr fontAlgn="auto">
              <a:spcAft>
                <a:spcPts val="0"/>
              </a:spcAft>
              <a:buFontTx/>
              <a:buChar char="-"/>
              <a:defRPr/>
            </a:pPr>
            <a:r>
              <a:rPr lang="en-US" sz="1800" dirty="0" smtClean="0"/>
              <a:t>Money demand curves have a terrible reputation. They do not fit well statistically and they tend to shift a great deal. Perhaps this is due to using a poorly chosen functional form. We compare and contract three functional forms: in the first, the level of a long-term interest rate is on the right hand side (RHS) of the equation—the result is a nonlinear scatter plot plus an interest elasticity of money demand that </a:t>
            </a:r>
            <a:r>
              <a:rPr lang="en-US" sz="1800" i="1" dirty="0" smtClean="0"/>
              <a:t>increases in the level of the interest rate—What does this say? That the more you have already economized on cash balances, the easier it is to economize further</a:t>
            </a:r>
            <a:r>
              <a:rPr lang="en-US" sz="1800" dirty="0" smtClean="0"/>
              <a:t>. We find this backwards. In the second curve, the RHS includes the log of the interest rate—so, the interest elasticity of money demand is constant. The third includes the </a:t>
            </a:r>
            <a:r>
              <a:rPr lang="en-US" sz="1800" i="1" dirty="0" smtClean="0"/>
              <a:t>inverse</a:t>
            </a:r>
            <a:r>
              <a:rPr lang="en-US" sz="1800" dirty="0" smtClean="0"/>
              <a:t> of the interest rate- the scatter is more linear and,  better, the interest elasticity of money demand is a decreasing function of the interest rate level—this says: as households and firms (including banks) have reduced the quantity of base money demanded, it becomes increasingly difficult to economize further (and further).  This seems more sensible, to us. </a:t>
            </a:r>
            <a:endParaRPr lang="en-US" sz="2100" dirty="0" smtClean="0"/>
          </a:p>
          <a:p>
            <a:pPr fontAlgn="auto">
              <a:spcAft>
                <a:spcPts val="0"/>
              </a:spcAft>
              <a:buFont typeface="Arial" pitchFamily="34" charset="0"/>
              <a:buNone/>
              <a:defRPr/>
            </a:pPr>
            <a:endParaRPr lang="en-US" sz="1800" dirty="0" smtClean="0"/>
          </a:p>
        </p:txBody>
      </p:sp>
      <p:sp>
        <p:nvSpPr>
          <p:cNvPr id="4" name="Slide Number Placeholder 3"/>
          <p:cNvSpPr>
            <a:spLocks noGrp="1"/>
          </p:cNvSpPr>
          <p:nvPr>
            <p:ph type="sldNum" sz="quarter" idx="12"/>
          </p:nvPr>
        </p:nvSpPr>
        <p:spPr/>
        <p:txBody>
          <a:bodyPr/>
          <a:lstStyle/>
          <a:p>
            <a:pPr>
              <a:defRPr/>
            </a:pPr>
            <a:fld id="{990B7EBB-6FE5-44BA-B573-B5B0A5DCC80C}" type="slidenum">
              <a:rPr lang="en-US"/>
              <a:pPr>
                <a:defRPr/>
              </a:pPr>
              <a:t>37</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
        <p:nvSpPr>
          <p:cNvPr id="44036" name="Title 1"/>
          <p:cNvSpPr>
            <a:spLocks noGrp="1"/>
          </p:cNvSpPr>
          <p:nvPr>
            <p:ph type="title"/>
          </p:nvPr>
        </p:nvSpPr>
        <p:spPr>
          <a:xfrm>
            <a:off x="457200" y="533400"/>
            <a:ext cx="8229600" cy="533400"/>
          </a:xfrm>
        </p:spPr>
        <p:txBody>
          <a:bodyPr/>
          <a:lstStyle/>
          <a:p>
            <a:r>
              <a:rPr lang="en-US" sz="2800" b="1" dirty="0" smtClean="0"/>
              <a:t>Note added by author after lecture, 1</a:t>
            </a:r>
            <a:endParaRPr lang="en-US" sz="2800"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35563"/>
          </a:xfrm>
        </p:spPr>
        <p:txBody>
          <a:bodyPr rtlCol="0">
            <a:normAutofit/>
          </a:bodyPr>
          <a:lstStyle/>
          <a:p>
            <a:pPr fontAlgn="auto">
              <a:spcAft>
                <a:spcPts val="0"/>
              </a:spcAft>
              <a:buNone/>
              <a:defRPr/>
            </a:pPr>
            <a:r>
              <a:rPr lang="en-US" sz="1800" dirty="0" smtClean="0"/>
              <a:t>The current US monetary base is so large that the points fall far off the main locus.  But there is one other episode with points far from the center: the 1930s, the Great Depression.  Our hypothesis: financial markets became scared due to the high rate of firms defaulting on their debts and there was a “flight to quality” that caused the Federal Reserve to increase the monetary base.</a:t>
            </a:r>
          </a:p>
          <a:p>
            <a:pPr fontAlgn="auto">
              <a:spcAft>
                <a:spcPts val="0"/>
              </a:spcAft>
              <a:buNone/>
              <a:defRPr/>
            </a:pPr>
            <a:r>
              <a:rPr lang="en-US" sz="1800" dirty="0" smtClean="0"/>
              <a:t>We test our flight to quality story by locating a variable that perhaps measures concern with asset quality—here, the actual default rate on high-grade corporate bonds.  We regress the log of the inverse of monetary base velocity (that is, said more simply, the log of the ratio of the monetary base divided by GDP) on this default rate variable and subtract the product of the regression coefficient times the default rate from the regression’s left-hand-side variable (that is, we filter out the effect of default rates).  After we do this and redraw the chart, the outliers vanish—nice job!</a:t>
            </a:r>
          </a:p>
          <a:p>
            <a:pPr fontAlgn="auto">
              <a:spcAft>
                <a:spcPts val="0"/>
              </a:spcAft>
              <a:buNone/>
              <a:defRPr/>
            </a:pPr>
            <a:r>
              <a:rPr lang="en-US" sz="1800" dirty="0" smtClean="0"/>
              <a:t>So, is it possible that today people also are nervous regarding </a:t>
            </a:r>
            <a:r>
              <a:rPr lang="en-US" sz="1800" dirty="0" smtClean="0"/>
              <a:t> financial markets and quite willing to hold large quantities of base money (that is, currency and deposits at the central bank) at very low interest rates?  Yes, it seems that way…</a:t>
            </a:r>
            <a:endParaRPr lang="en-US" sz="2100" dirty="0" smtClean="0"/>
          </a:p>
          <a:p>
            <a:pPr fontAlgn="auto">
              <a:spcAft>
                <a:spcPts val="0"/>
              </a:spcAft>
              <a:buFont typeface="Arial" pitchFamily="34" charset="0"/>
              <a:buNone/>
              <a:defRPr/>
            </a:pPr>
            <a:endParaRPr lang="en-US" sz="1800" dirty="0" smtClean="0"/>
          </a:p>
        </p:txBody>
      </p:sp>
      <p:sp>
        <p:nvSpPr>
          <p:cNvPr id="4" name="Slide Number Placeholder 3"/>
          <p:cNvSpPr>
            <a:spLocks noGrp="1"/>
          </p:cNvSpPr>
          <p:nvPr>
            <p:ph type="sldNum" sz="quarter" idx="12"/>
          </p:nvPr>
        </p:nvSpPr>
        <p:spPr/>
        <p:txBody>
          <a:bodyPr/>
          <a:lstStyle/>
          <a:p>
            <a:pPr>
              <a:defRPr/>
            </a:pPr>
            <a:fld id="{990B7EBB-6FE5-44BA-B573-B5B0A5DCC80C}" type="slidenum">
              <a:rPr lang="en-US"/>
              <a:pPr>
                <a:defRPr/>
              </a:pPr>
              <a:t>38</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
        <p:nvSpPr>
          <p:cNvPr id="44036" name="Title 1"/>
          <p:cNvSpPr>
            <a:spLocks noGrp="1"/>
          </p:cNvSpPr>
          <p:nvPr>
            <p:ph type="title"/>
          </p:nvPr>
        </p:nvSpPr>
        <p:spPr>
          <a:xfrm>
            <a:off x="457200" y="533400"/>
            <a:ext cx="8229600" cy="533400"/>
          </a:xfrm>
        </p:spPr>
        <p:txBody>
          <a:bodyPr/>
          <a:lstStyle/>
          <a:p>
            <a:r>
              <a:rPr lang="en-US" sz="2800" b="1" dirty="0" smtClean="0"/>
              <a:t>Note added by author after lecture, 2</a:t>
            </a:r>
            <a:endParaRPr lang="en-US" sz="2800"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35563"/>
          </a:xfrm>
        </p:spPr>
        <p:txBody>
          <a:bodyPr rtlCol="0">
            <a:normAutofit lnSpcReduction="10000"/>
          </a:bodyPr>
          <a:lstStyle/>
          <a:p>
            <a:pPr fontAlgn="auto">
              <a:spcAft>
                <a:spcPts val="0"/>
              </a:spcAft>
              <a:buFont typeface="Arial" pitchFamily="34" charset="0"/>
              <a:buNone/>
              <a:defRPr/>
            </a:pPr>
            <a:r>
              <a:rPr lang="en-US" sz="1800" dirty="0" smtClean="0"/>
              <a:t>We proceed by using a Box-Cox test to examine how well the three functional forms match the data. The Box-Cox equation is nice because as a single parameter (</a:t>
            </a:r>
            <a:r>
              <a:rPr lang="el-GR" sz="1800" dirty="0" smtClean="0">
                <a:cs typeface="Times New Roman"/>
              </a:rPr>
              <a:t>λ</a:t>
            </a:r>
            <a:r>
              <a:rPr lang="en-US" sz="1800" dirty="0" smtClean="0">
                <a:cs typeface="Times New Roman"/>
              </a:rPr>
              <a:t>) moves between -1 and +1, it mimics the scatter we had on the previous slides: -1 matches the inverse rate, 0 matches the log interest rate (number 2), and +1 matches the level interest rate (</a:t>
            </a:r>
            <a:r>
              <a:rPr lang="en-US" sz="1800" dirty="0" smtClean="0">
                <a:cs typeface="Times New Roman"/>
              </a:rPr>
              <a:t>example 1). </a:t>
            </a:r>
            <a:r>
              <a:rPr lang="en-US" sz="1800" dirty="0" smtClean="0"/>
              <a:t>The third wins because it is more linear.  </a:t>
            </a:r>
          </a:p>
          <a:p>
            <a:pPr fontAlgn="auto">
              <a:spcAft>
                <a:spcPts val="0"/>
              </a:spcAft>
              <a:buFont typeface="Arial" pitchFamily="34" charset="0"/>
              <a:buNone/>
              <a:defRPr/>
            </a:pPr>
            <a:r>
              <a:rPr lang="en-US" sz="1800" dirty="0" smtClean="0"/>
              <a:t>But, now, we have a different problem—in equation 3 (the inverse one) the interest elasticity of money demand is a function of the level of the rate– the regression coefficient estimate is a constant but the elasticity is not. So, we draw some charts of how the interest elasticity varies with </a:t>
            </a:r>
            <a:r>
              <a:rPr lang="el-GR" sz="1800" dirty="0" smtClean="0">
                <a:cs typeface="Times New Roman"/>
              </a:rPr>
              <a:t>λ</a:t>
            </a:r>
            <a:r>
              <a:rPr lang="en-US" sz="1800" dirty="0" smtClean="0">
                <a:cs typeface="Times New Roman"/>
              </a:rPr>
              <a:t> when the interest rate is held constant at each of three values: the minimum in the dataset, the maximum in the dataset, and the median. </a:t>
            </a:r>
            <a:r>
              <a:rPr lang="en-US" sz="1800" dirty="0" smtClean="0"/>
              <a:t> When the interest rate is at the median, the interest elasticity of monetary base demand changes very little as </a:t>
            </a:r>
            <a:r>
              <a:rPr lang="el-GR" sz="1800" dirty="0" smtClean="0">
                <a:cs typeface="Times New Roman"/>
              </a:rPr>
              <a:t>λ</a:t>
            </a:r>
            <a:r>
              <a:rPr lang="en-US" sz="1800" dirty="0" smtClean="0">
                <a:cs typeface="Times New Roman"/>
              </a:rPr>
              <a:t> varies between -1 and +1.  But if the interest rate is far from the median value, the interest elasticity changes dramatically as </a:t>
            </a:r>
            <a:r>
              <a:rPr lang="el-GR" sz="1800" dirty="0" smtClean="0">
                <a:cs typeface="Times New Roman"/>
              </a:rPr>
              <a:t>λ</a:t>
            </a:r>
            <a:r>
              <a:rPr lang="en-US" sz="1800" dirty="0" smtClean="0">
                <a:cs typeface="Times New Roman"/>
              </a:rPr>
              <a:t> moves from -1 to 0 to +1.  Lesson: Functional form matters!</a:t>
            </a:r>
          </a:p>
          <a:p>
            <a:pPr fontAlgn="auto">
              <a:spcAft>
                <a:spcPts val="0"/>
              </a:spcAft>
              <a:buFont typeface="Arial" pitchFamily="34" charset="0"/>
              <a:buNone/>
              <a:defRPr/>
            </a:pPr>
            <a:r>
              <a:rPr lang="en-US" sz="1800" dirty="0" smtClean="0">
                <a:cs typeface="Times New Roman"/>
              </a:rPr>
              <a:t>The final slides estimate a 3-equation structural VAR model, in which the third equation might be a demand curve for the monetary base. Too much econometrics to explain here…  but we like the result. </a:t>
            </a:r>
            <a:endParaRPr lang="en-US" sz="1800" dirty="0" smtClean="0"/>
          </a:p>
        </p:txBody>
      </p:sp>
      <p:sp>
        <p:nvSpPr>
          <p:cNvPr id="4" name="Slide Number Placeholder 3"/>
          <p:cNvSpPr>
            <a:spLocks noGrp="1"/>
          </p:cNvSpPr>
          <p:nvPr>
            <p:ph type="sldNum" sz="quarter" idx="12"/>
          </p:nvPr>
        </p:nvSpPr>
        <p:spPr/>
        <p:txBody>
          <a:bodyPr/>
          <a:lstStyle/>
          <a:p>
            <a:pPr>
              <a:defRPr/>
            </a:pPr>
            <a:fld id="{990B7EBB-6FE5-44BA-B573-B5B0A5DCC80C}" type="slidenum">
              <a:rPr lang="en-US"/>
              <a:pPr>
                <a:defRPr/>
              </a:pPr>
              <a:t>39</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
        <p:nvSpPr>
          <p:cNvPr id="44036" name="Title 1"/>
          <p:cNvSpPr>
            <a:spLocks noGrp="1"/>
          </p:cNvSpPr>
          <p:nvPr>
            <p:ph type="title"/>
          </p:nvPr>
        </p:nvSpPr>
        <p:spPr>
          <a:xfrm>
            <a:off x="457200" y="533400"/>
            <a:ext cx="8229600" cy="533400"/>
          </a:xfrm>
        </p:spPr>
        <p:txBody>
          <a:bodyPr/>
          <a:lstStyle/>
          <a:p>
            <a:r>
              <a:rPr lang="en-US" sz="2800" b="1" dirty="0" smtClean="0"/>
              <a:t>Note added by author after lecture, 3</a:t>
            </a:r>
            <a:endParaRPr lang="en-US" sz="28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172200"/>
          </a:xfrm>
        </p:spPr>
        <p:txBody>
          <a:bodyPr/>
          <a:lstStyle/>
          <a:p>
            <a:pPr>
              <a:buNone/>
            </a:pPr>
            <a:r>
              <a:rPr lang="en-US" sz="2400" dirty="0" smtClean="0"/>
              <a:t>“Traditional” (Historical) Monetary Policy</a:t>
            </a:r>
          </a:p>
          <a:p>
            <a:r>
              <a:rPr lang="en-US" sz="2400" dirty="0" smtClean="0"/>
              <a:t>Provide means of payment that is irrevocable/final, efficient, honest (above corruption or debasement)</a:t>
            </a:r>
          </a:p>
          <a:p>
            <a:r>
              <a:rPr lang="en-US" sz="2400" dirty="0" smtClean="0"/>
              <a:t>Monitor/assure financial stability (avoid and/or temper financial panics)</a:t>
            </a:r>
          </a:p>
          <a:p>
            <a:r>
              <a:rPr lang="en-US" sz="2400" dirty="0" smtClean="0"/>
              <a:t>Emphasis on CB’s balance sheet</a:t>
            </a:r>
          </a:p>
          <a:p>
            <a:pPr>
              <a:buNone/>
            </a:pPr>
            <a:r>
              <a:rPr lang="en-US" sz="2400" dirty="0" smtClean="0"/>
              <a:t>Bank of England in the 19</a:t>
            </a:r>
            <a:r>
              <a:rPr lang="en-US" sz="2400" baseline="30000" dirty="0" smtClean="0"/>
              <a:t>th</a:t>
            </a:r>
            <a:r>
              <a:rPr lang="en-US" sz="2400" dirty="0" smtClean="0"/>
              <a:t> century, especially beginning 1825</a:t>
            </a:r>
          </a:p>
          <a:p>
            <a:pPr lvl="1"/>
            <a:r>
              <a:rPr lang="en-US" sz="2000" dirty="0" smtClean="0"/>
              <a:t>Specie or BOE notes as prime assets during panic: flight to quality and liquidity (counterparty risk, opaque balance sheets)</a:t>
            </a:r>
          </a:p>
          <a:p>
            <a:pPr lvl="1"/>
            <a:r>
              <a:rPr lang="en-US" sz="2000" dirty="0" smtClean="0"/>
              <a:t>As country banks held fewer and fewer notes, burden on BOE increased</a:t>
            </a:r>
          </a:p>
          <a:p>
            <a:pPr lvl="1"/>
            <a:r>
              <a:rPr lang="en-US" sz="2000" dirty="0" smtClean="0"/>
              <a:t>BOE policy: Halt panic at any cost, then lend only against good collateral to avoid itself failing [modern fiat money central banks cannot fail in that fashion]</a:t>
            </a:r>
          </a:p>
          <a:p>
            <a:pPr>
              <a:buNone/>
            </a:pPr>
            <a:r>
              <a:rPr lang="en-US" sz="2400" dirty="0" smtClean="0"/>
              <a:t>Federal Reserve at its founding after Panic of 1907</a:t>
            </a:r>
          </a:p>
          <a:p>
            <a:r>
              <a:rPr lang="en-US" sz="2400" dirty="0" smtClean="0"/>
              <a:t>Gold standard was to provide price stability (nominal anchor)</a:t>
            </a:r>
          </a:p>
          <a:p>
            <a:endParaRPr lang="en-US" sz="2400" dirty="0" smtClean="0"/>
          </a:p>
          <a:p>
            <a:pPr>
              <a:buNone/>
            </a:pPr>
            <a:endParaRPr lang="en-US" dirty="0"/>
          </a:p>
        </p:txBody>
      </p:sp>
      <p:sp>
        <p:nvSpPr>
          <p:cNvPr id="5" name="Slide Number Placeholder 4"/>
          <p:cNvSpPr>
            <a:spLocks noGrp="1"/>
          </p:cNvSpPr>
          <p:nvPr>
            <p:ph type="sldNum" sz="quarter" idx="12"/>
          </p:nvPr>
        </p:nvSpPr>
        <p:spPr/>
        <p:txBody>
          <a:bodyPr/>
          <a:lstStyle/>
          <a:p>
            <a:pPr>
              <a:defRPr/>
            </a:pPr>
            <a:fld id="{ACEA75B4-AF64-4EB3-8040-3EE76569A237}"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533400"/>
            <a:ext cx="8229600" cy="533400"/>
          </a:xfrm>
        </p:spPr>
        <p:txBody>
          <a:bodyPr/>
          <a:lstStyle/>
          <a:p>
            <a:r>
              <a:rPr lang="en-US" sz="3200" b="1" smtClean="0"/>
              <a:t>Data Selection 1919-present</a:t>
            </a:r>
          </a:p>
        </p:txBody>
      </p:sp>
      <p:sp>
        <p:nvSpPr>
          <p:cNvPr id="45058" name="Content Placeholder 2"/>
          <p:cNvSpPr>
            <a:spLocks noGrp="1"/>
          </p:cNvSpPr>
          <p:nvPr>
            <p:ph idx="1"/>
          </p:nvPr>
        </p:nvSpPr>
        <p:spPr/>
        <p:txBody>
          <a:bodyPr/>
          <a:lstStyle/>
          <a:p>
            <a:r>
              <a:rPr lang="en-US" sz="2000" b="1" smtClean="0"/>
              <a:t>Monetary Base</a:t>
            </a:r>
            <a:r>
              <a:rPr lang="en-US" sz="2000" smtClean="0"/>
              <a:t>: The Federal Reserve Bank of St. Louis’  adjusted monetary Base.</a:t>
            </a:r>
          </a:p>
          <a:p>
            <a:endParaRPr lang="en-US" sz="2000" smtClean="0"/>
          </a:p>
          <a:p>
            <a:r>
              <a:rPr lang="en-US" sz="2000" b="1" smtClean="0"/>
              <a:t>GDP</a:t>
            </a:r>
            <a:r>
              <a:rPr lang="en-US" sz="2000" smtClean="0"/>
              <a:t>: BEA’S annual GDP series (1929 -2008) is spliced with Balke and Gordon’s GDP series (1919 - 1946) via an index number method (splice using average of the  period-by-period growth rates of the two series)  </a:t>
            </a:r>
          </a:p>
          <a:p>
            <a:endParaRPr lang="en-US" sz="2000" smtClean="0"/>
          </a:p>
          <a:p>
            <a:r>
              <a:rPr lang="en-US" sz="2000" b="1" smtClean="0"/>
              <a:t>Interest Rates</a:t>
            </a:r>
            <a:r>
              <a:rPr lang="en-US" sz="2000" smtClean="0"/>
              <a:t>: Moody’s Aaa-rated corporate bond yields</a:t>
            </a:r>
          </a:p>
          <a:p>
            <a:pPr>
              <a:buFont typeface="Arial" charset="0"/>
              <a:buNone/>
            </a:pPr>
            <a:endParaRPr lang="en-US" sz="2000" smtClean="0"/>
          </a:p>
          <a:p>
            <a:r>
              <a:rPr lang="en-US" sz="2000" b="1" smtClean="0"/>
              <a:t>Default rate: </a:t>
            </a:r>
            <a:r>
              <a:rPr lang="en-US" sz="2000" smtClean="0"/>
              <a:t>Moody’s series on defaults on investment grade corporate bonds</a:t>
            </a:r>
            <a:r>
              <a:rPr lang="en-US" sz="1800" smtClean="0"/>
              <a:t>.</a:t>
            </a:r>
          </a:p>
        </p:txBody>
      </p:sp>
      <p:sp>
        <p:nvSpPr>
          <p:cNvPr id="4" name="Slide Number Placeholder 3"/>
          <p:cNvSpPr>
            <a:spLocks noGrp="1"/>
          </p:cNvSpPr>
          <p:nvPr>
            <p:ph type="sldNum" sz="quarter" idx="12"/>
          </p:nvPr>
        </p:nvSpPr>
        <p:spPr/>
        <p:txBody>
          <a:bodyPr/>
          <a:lstStyle/>
          <a:p>
            <a:pPr>
              <a:defRPr/>
            </a:pPr>
            <a:fld id="{D7742E6D-36D4-4114-BCB7-F8C73218CC78}" type="slidenum">
              <a:rPr lang="en-US"/>
              <a:pPr>
                <a:defRPr/>
              </a:pPr>
              <a:t>40</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143000"/>
          <a:ext cx="9144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6082" name="TextBox 4"/>
          <p:cNvSpPr txBox="1">
            <a:spLocks noChangeArrowheads="1"/>
          </p:cNvSpPr>
          <p:nvPr/>
        </p:nvSpPr>
        <p:spPr bwMode="auto">
          <a:xfrm>
            <a:off x="1447800" y="609600"/>
            <a:ext cx="6248400" cy="461963"/>
          </a:xfrm>
          <a:prstGeom prst="rect">
            <a:avLst/>
          </a:prstGeom>
          <a:noFill/>
          <a:ln w="9525">
            <a:noFill/>
            <a:miter lim="800000"/>
            <a:headEnd/>
            <a:tailEnd/>
          </a:ln>
        </p:spPr>
        <p:txBody>
          <a:bodyPr>
            <a:spAutoFit/>
          </a:bodyPr>
          <a:lstStyle/>
          <a:p>
            <a:r>
              <a:rPr lang="en-US" sz="2400" b="1">
                <a:latin typeface="Calibri" pitchFamily="34" charset="0"/>
              </a:rPr>
              <a:t>Level of Bond Rate (Lucas, 1988) – poor model</a:t>
            </a:r>
          </a:p>
        </p:txBody>
      </p:sp>
      <p:sp>
        <p:nvSpPr>
          <p:cNvPr id="46083" name="TextBox 4"/>
          <p:cNvSpPr txBox="1">
            <a:spLocks noChangeArrowheads="1"/>
          </p:cNvSpPr>
          <p:nvPr/>
        </p:nvSpPr>
        <p:spPr bwMode="auto">
          <a:xfrm>
            <a:off x="5105400" y="3733800"/>
            <a:ext cx="3581400" cy="830263"/>
          </a:xfrm>
          <a:prstGeom prst="rect">
            <a:avLst/>
          </a:prstGeom>
          <a:solidFill>
            <a:schemeClr val="bg1"/>
          </a:solidFill>
          <a:ln w="9525">
            <a:noFill/>
            <a:miter lim="800000"/>
            <a:headEnd/>
            <a:tailEnd/>
          </a:ln>
        </p:spPr>
        <p:txBody>
          <a:bodyPr>
            <a:spAutoFit/>
          </a:bodyPr>
          <a:lstStyle/>
          <a:p>
            <a:pPr>
              <a:buFont typeface="Arial" charset="0"/>
              <a:buChar char="•"/>
            </a:pPr>
            <a:r>
              <a:rPr lang="en-US" sz="1100" b="1">
                <a:latin typeface="Calibri" pitchFamily="34" charset="0"/>
              </a:rPr>
              <a:t> </a:t>
            </a:r>
            <a:r>
              <a:rPr lang="en-US" sz="1600" b="1">
                <a:latin typeface="Calibri" pitchFamily="34" charset="0"/>
              </a:rPr>
              <a:t>Nonlinear</a:t>
            </a:r>
          </a:p>
          <a:p>
            <a:pPr>
              <a:buFont typeface="Arial" charset="0"/>
              <a:buChar char="•"/>
            </a:pPr>
            <a:r>
              <a:rPr lang="en-US" sz="1600" b="1">
                <a:latin typeface="Calibri" pitchFamily="34" charset="0"/>
              </a:rPr>
              <a:t> Interest elasticity is an increasing function of the level of the interest rate</a:t>
            </a:r>
          </a:p>
        </p:txBody>
      </p:sp>
      <p:sp>
        <p:nvSpPr>
          <p:cNvPr id="8" name="Slide Number Placeholder 7"/>
          <p:cNvSpPr>
            <a:spLocks noGrp="1"/>
          </p:cNvSpPr>
          <p:nvPr>
            <p:ph type="sldNum" sz="quarter" idx="12"/>
          </p:nvPr>
        </p:nvSpPr>
        <p:spPr/>
        <p:txBody>
          <a:bodyPr/>
          <a:lstStyle/>
          <a:p>
            <a:pPr>
              <a:defRPr/>
            </a:pPr>
            <a:fld id="{8A7D6594-7210-4CA3-A139-082ECC8DDB1F}" type="slidenum">
              <a:rPr lang="en-US"/>
              <a:pPr>
                <a:defRPr/>
              </a:pPr>
              <a:t>41</a:t>
            </a:fld>
            <a:endParaRPr lang="en-US"/>
          </a:p>
        </p:txBody>
      </p:sp>
      <p:sp>
        <p:nvSpPr>
          <p:cNvPr id="9" name="Footer Placeholder 8"/>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295400"/>
          <a:ext cx="9144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47106" name="TextBox 3"/>
          <p:cNvSpPr txBox="1">
            <a:spLocks noChangeArrowheads="1"/>
          </p:cNvSpPr>
          <p:nvPr/>
        </p:nvSpPr>
        <p:spPr bwMode="auto">
          <a:xfrm>
            <a:off x="1981200" y="609600"/>
            <a:ext cx="6324600" cy="461963"/>
          </a:xfrm>
          <a:prstGeom prst="rect">
            <a:avLst/>
          </a:prstGeom>
          <a:noFill/>
          <a:ln w="9525">
            <a:noFill/>
            <a:miter lim="800000"/>
            <a:headEnd/>
            <a:tailEnd/>
          </a:ln>
        </p:spPr>
        <p:txBody>
          <a:bodyPr>
            <a:spAutoFit/>
          </a:bodyPr>
          <a:lstStyle/>
          <a:p>
            <a:r>
              <a:rPr lang="en-US" sz="2400" b="1">
                <a:latin typeface="Calibri" pitchFamily="34" charset="0"/>
              </a:rPr>
              <a:t>Log Constant Elasticity Model (Cagan, 1956) </a:t>
            </a:r>
          </a:p>
        </p:txBody>
      </p:sp>
      <p:sp>
        <p:nvSpPr>
          <p:cNvPr id="47107" name="TextBox 4"/>
          <p:cNvSpPr txBox="1">
            <a:spLocks noChangeArrowheads="1"/>
          </p:cNvSpPr>
          <p:nvPr/>
        </p:nvSpPr>
        <p:spPr bwMode="auto">
          <a:xfrm>
            <a:off x="1447800" y="2057400"/>
            <a:ext cx="2895600" cy="584200"/>
          </a:xfrm>
          <a:prstGeom prst="rect">
            <a:avLst/>
          </a:prstGeom>
          <a:solidFill>
            <a:schemeClr val="bg1"/>
          </a:solidFill>
          <a:ln w="9525">
            <a:noFill/>
            <a:miter lim="800000"/>
            <a:headEnd/>
            <a:tailEnd/>
          </a:ln>
        </p:spPr>
        <p:txBody>
          <a:bodyPr>
            <a:spAutoFit/>
          </a:bodyPr>
          <a:lstStyle/>
          <a:p>
            <a:pPr>
              <a:buFont typeface="Arial" charset="0"/>
              <a:buChar char="•"/>
            </a:pPr>
            <a:r>
              <a:rPr lang="en-US" sz="1100" b="1">
                <a:latin typeface="Calibri" pitchFamily="34" charset="0"/>
              </a:rPr>
              <a:t> </a:t>
            </a:r>
            <a:r>
              <a:rPr lang="en-US" sz="1600" b="1">
                <a:latin typeface="Calibri" pitchFamily="34" charset="0"/>
              </a:rPr>
              <a:t>Less Nonlinear</a:t>
            </a:r>
          </a:p>
          <a:p>
            <a:pPr>
              <a:buFont typeface="Arial" charset="0"/>
              <a:buChar char="•"/>
            </a:pPr>
            <a:r>
              <a:rPr lang="en-US" sz="1600" b="1">
                <a:latin typeface="Calibri" pitchFamily="34" charset="0"/>
              </a:rPr>
              <a:t> Interest elasticity is constant</a:t>
            </a:r>
          </a:p>
        </p:txBody>
      </p:sp>
      <p:sp>
        <p:nvSpPr>
          <p:cNvPr id="8" name="Slide Number Placeholder 7"/>
          <p:cNvSpPr>
            <a:spLocks noGrp="1"/>
          </p:cNvSpPr>
          <p:nvPr>
            <p:ph type="sldNum" sz="quarter" idx="12"/>
          </p:nvPr>
        </p:nvSpPr>
        <p:spPr/>
        <p:txBody>
          <a:bodyPr/>
          <a:lstStyle/>
          <a:p>
            <a:pPr>
              <a:defRPr/>
            </a:pPr>
            <a:fld id="{5E5A0760-8C6D-41C0-8083-34F2E2C90E9C}" type="slidenum">
              <a:rPr lang="en-US"/>
              <a:pPr>
                <a:defRPr/>
              </a:pPr>
              <a:t>42</a:t>
            </a:fld>
            <a:endParaRPr lang="en-US"/>
          </a:p>
        </p:txBody>
      </p:sp>
      <p:sp>
        <p:nvSpPr>
          <p:cNvPr id="9" name="Footer Placeholder 8"/>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0" y="1295400"/>
          <a:ext cx="9144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48130" name="TextBox 3"/>
          <p:cNvSpPr txBox="1">
            <a:spLocks noChangeArrowheads="1"/>
          </p:cNvSpPr>
          <p:nvPr/>
        </p:nvSpPr>
        <p:spPr bwMode="auto">
          <a:xfrm>
            <a:off x="2362200" y="609600"/>
            <a:ext cx="5334000" cy="461963"/>
          </a:xfrm>
          <a:prstGeom prst="rect">
            <a:avLst/>
          </a:prstGeom>
          <a:noFill/>
          <a:ln w="9525">
            <a:noFill/>
            <a:miter lim="800000"/>
            <a:headEnd/>
            <a:tailEnd/>
          </a:ln>
        </p:spPr>
        <p:txBody>
          <a:bodyPr>
            <a:spAutoFit/>
          </a:bodyPr>
          <a:lstStyle/>
          <a:p>
            <a:r>
              <a:rPr lang="en-US" sz="2400" b="1">
                <a:latin typeface="Calibri" pitchFamily="34" charset="0"/>
              </a:rPr>
              <a:t>Log price model (inverse interest rate)  </a:t>
            </a:r>
          </a:p>
        </p:txBody>
      </p:sp>
      <p:sp>
        <p:nvSpPr>
          <p:cNvPr id="48131" name="TextBox 4"/>
          <p:cNvSpPr txBox="1">
            <a:spLocks noChangeArrowheads="1"/>
          </p:cNvSpPr>
          <p:nvPr/>
        </p:nvSpPr>
        <p:spPr bwMode="auto">
          <a:xfrm>
            <a:off x="1295400" y="4495800"/>
            <a:ext cx="2895600" cy="830263"/>
          </a:xfrm>
          <a:prstGeom prst="rect">
            <a:avLst/>
          </a:prstGeom>
          <a:solidFill>
            <a:schemeClr val="bg1"/>
          </a:solidFill>
          <a:ln w="9525">
            <a:noFill/>
            <a:miter lim="800000"/>
            <a:headEnd/>
            <a:tailEnd/>
          </a:ln>
        </p:spPr>
        <p:txBody>
          <a:bodyPr>
            <a:spAutoFit/>
          </a:bodyPr>
          <a:lstStyle/>
          <a:p>
            <a:pPr>
              <a:buFont typeface="Arial" charset="0"/>
              <a:buChar char="•"/>
            </a:pPr>
            <a:r>
              <a:rPr lang="en-US" sz="1400" b="1">
                <a:latin typeface="Calibri" pitchFamily="34" charset="0"/>
              </a:rPr>
              <a:t>  </a:t>
            </a:r>
            <a:r>
              <a:rPr lang="en-US" sz="1600" b="1">
                <a:latin typeface="Calibri" pitchFamily="34" charset="0"/>
              </a:rPr>
              <a:t>Almost linear</a:t>
            </a:r>
          </a:p>
          <a:p>
            <a:pPr>
              <a:buFont typeface="Arial" charset="0"/>
              <a:buChar char="•"/>
            </a:pPr>
            <a:r>
              <a:rPr lang="en-US" sz="1600" b="1">
                <a:latin typeface="Calibri" pitchFamily="34" charset="0"/>
              </a:rPr>
              <a:t> Interest elasticity is decreasing function of level of interest rate</a:t>
            </a:r>
          </a:p>
        </p:txBody>
      </p:sp>
      <p:sp>
        <p:nvSpPr>
          <p:cNvPr id="7" name="Slide Number Placeholder 6"/>
          <p:cNvSpPr>
            <a:spLocks noGrp="1"/>
          </p:cNvSpPr>
          <p:nvPr>
            <p:ph type="sldNum" sz="quarter" idx="12"/>
          </p:nvPr>
        </p:nvSpPr>
        <p:spPr/>
        <p:txBody>
          <a:bodyPr/>
          <a:lstStyle/>
          <a:p>
            <a:pPr>
              <a:defRPr/>
            </a:pPr>
            <a:fld id="{90F1BD33-9E82-4A6E-B8D1-A87F06C97ED7}" type="slidenum">
              <a:rPr lang="en-US"/>
              <a:pPr>
                <a:defRPr/>
              </a:pPr>
              <a:t>43</a:t>
            </a:fld>
            <a:endParaRPr lang="en-US"/>
          </a:p>
        </p:txBody>
      </p:sp>
      <p:sp>
        <p:nvSpPr>
          <p:cNvPr id="9" name="Footer Placeholder 8"/>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0" y="685800"/>
          <a:ext cx="91440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8B47BD8E-2C8B-4CE7-A8C2-F6702B3F334B}" type="slidenum">
              <a:rPr lang="en-US"/>
              <a:pPr>
                <a:defRPr/>
              </a:pPr>
              <a:t>44</a:t>
            </a:fld>
            <a:endParaRPr lang="en-US"/>
          </a:p>
        </p:txBody>
      </p:sp>
      <p:sp>
        <p:nvSpPr>
          <p:cNvPr id="6" name="Footer Placeholder 5"/>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81000" y="457200"/>
            <a:ext cx="8229600" cy="457200"/>
          </a:xfrm>
        </p:spPr>
        <p:txBody>
          <a:bodyPr/>
          <a:lstStyle/>
          <a:p>
            <a:r>
              <a:rPr lang="en-US" sz="2400" b="1" smtClean="0"/>
              <a:t>Default on Investment-Grade Corporate Bonds</a:t>
            </a:r>
          </a:p>
        </p:txBody>
      </p:sp>
      <p:graphicFrame>
        <p:nvGraphicFramePr>
          <p:cNvPr id="5" name="Chart 4"/>
          <p:cNvGraphicFramePr/>
          <p:nvPr/>
        </p:nvGraphicFramePr>
        <p:xfrm>
          <a:off x="533400" y="3733800"/>
          <a:ext cx="8229600" cy="2562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idx="1"/>
          </p:nvPr>
        </p:nvGraphicFramePr>
        <p:xfrm>
          <a:off x="533400" y="1066800"/>
          <a:ext cx="822960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pPr>
              <a:defRPr/>
            </a:pPr>
            <a:fld id="{EAD547DC-B4CA-4824-8AF3-0026FA3D9869}" type="slidenum">
              <a:rPr lang="en-US"/>
              <a:pPr>
                <a:defRPr/>
              </a:pPr>
              <a:t>45</a:t>
            </a:fld>
            <a:endParaRPr lang="en-US"/>
          </a:p>
        </p:txBody>
      </p:sp>
      <p:sp>
        <p:nvSpPr>
          <p:cNvPr id="8" name="Footer Placeholder 7"/>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381000"/>
            <a:ext cx="8229600" cy="533400"/>
          </a:xfrm>
        </p:spPr>
        <p:txBody>
          <a:bodyPr/>
          <a:lstStyle/>
          <a:p>
            <a:r>
              <a:rPr lang="en-US" sz="3200" b="1" smtClean="0"/>
              <a:t>A Forecast of Monetary Base Velocity </a:t>
            </a:r>
          </a:p>
        </p:txBody>
      </p:sp>
      <p:sp>
        <p:nvSpPr>
          <p:cNvPr id="4" name="Slide Number Placeholder 3"/>
          <p:cNvSpPr>
            <a:spLocks noGrp="1"/>
          </p:cNvSpPr>
          <p:nvPr>
            <p:ph type="sldNum" sz="quarter" idx="12"/>
          </p:nvPr>
        </p:nvSpPr>
        <p:spPr/>
        <p:txBody>
          <a:bodyPr/>
          <a:lstStyle/>
          <a:p>
            <a:pPr>
              <a:defRPr/>
            </a:pPr>
            <a:fld id="{78D8055E-F5CB-4D6E-AF89-58C5C86CE9FE}" type="slidenum">
              <a:rPr lang="en-US"/>
              <a:pPr>
                <a:defRPr/>
              </a:pPr>
              <a:t>46</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graphicFrame>
        <p:nvGraphicFramePr>
          <p:cNvPr id="8" name="Chart 7"/>
          <p:cNvGraphicFramePr>
            <a:graphicFrameLocks noGrp="1"/>
          </p:cNvGraphicFramePr>
          <p:nvPr/>
        </p:nvGraphicFramePr>
        <p:xfrm>
          <a:off x="228600" y="1219201"/>
          <a:ext cx="8686799" cy="5410199"/>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3886200" y="4572000"/>
            <a:ext cx="1066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06" name="TextBox 1"/>
          <p:cNvSpPr txBox="1">
            <a:spLocks noChangeArrowheads="1"/>
          </p:cNvSpPr>
          <p:nvPr/>
        </p:nvSpPr>
        <p:spPr bwMode="auto">
          <a:xfrm>
            <a:off x="2286000" y="4648200"/>
            <a:ext cx="1752600" cy="300038"/>
          </a:xfrm>
          <a:prstGeom prst="rect">
            <a:avLst/>
          </a:prstGeom>
          <a:noFill/>
          <a:ln w="9525">
            <a:noFill/>
            <a:miter lim="800000"/>
            <a:headEnd/>
            <a:tailEnd/>
          </a:ln>
        </p:spPr>
        <p:txBody>
          <a:bodyPr/>
          <a:lstStyle/>
          <a:p>
            <a:r>
              <a:rPr lang="en-US" sz="1100" b="1">
                <a:solidFill>
                  <a:srgbClr val="FF0000"/>
                </a:solidFill>
                <a:latin typeface="Calibri" pitchFamily="34" charset="0"/>
              </a:rPr>
              <a:t>Quantitative Easing!</a:t>
            </a:r>
          </a:p>
        </p:txBody>
      </p:sp>
      <p:sp>
        <p:nvSpPr>
          <p:cNvPr id="11" name="Straight Arrow Connector 10"/>
          <p:cNvSpPr/>
          <p:nvPr/>
        </p:nvSpPr>
        <p:spPr>
          <a:xfrm>
            <a:off x="3581400" y="4876800"/>
            <a:ext cx="2286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457200"/>
            <a:ext cx="8229600" cy="381000"/>
          </a:xfrm>
        </p:spPr>
        <p:txBody>
          <a:bodyPr/>
          <a:lstStyle/>
          <a:p>
            <a:r>
              <a:rPr lang="en-US" sz="3200" b="1" smtClean="0"/>
              <a:t>A Forecast of Quarterly Monetary Base Velocity</a:t>
            </a:r>
          </a:p>
        </p:txBody>
      </p:sp>
      <p:sp>
        <p:nvSpPr>
          <p:cNvPr id="4" name="Slide Number Placeholder 3"/>
          <p:cNvSpPr>
            <a:spLocks noGrp="1"/>
          </p:cNvSpPr>
          <p:nvPr>
            <p:ph type="sldNum" sz="quarter" idx="12"/>
          </p:nvPr>
        </p:nvSpPr>
        <p:spPr/>
        <p:txBody>
          <a:bodyPr/>
          <a:lstStyle/>
          <a:p>
            <a:pPr>
              <a:defRPr/>
            </a:pPr>
            <a:fld id="{31C6B563-AFC6-4E6E-866B-9E5567AD85ED}" type="slidenum">
              <a:rPr lang="en-US"/>
              <a:pPr>
                <a:defRPr/>
              </a:pPr>
              <a:t>47</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graphicFrame>
        <p:nvGraphicFramePr>
          <p:cNvPr id="8" name="Chart 7"/>
          <p:cNvGraphicFramePr>
            <a:graphicFrameLocks noGrp="1"/>
          </p:cNvGraphicFramePr>
          <p:nvPr/>
        </p:nvGraphicFramePr>
        <p:xfrm>
          <a:off x="304800" y="1219200"/>
          <a:ext cx="8593992"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3352800" y="4038600"/>
            <a:ext cx="2133600" cy="16764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152400"/>
            <a:ext cx="8229600" cy="1143000"/>
          </a:xfrm>
        </p:spPr>
        <p:txBody>
          <a:bodyPr/>
          <a:lstStyle/>
          <a:p>
            <a:r>
              <a:rPr lang="en-US" sz="3200" b="1" smtClean="0"/>
              <a:t>Functional Form and Velocity Restriction</a:t>
            </a:r>
          </a:p>
        </p:txBody>
      </p:sp>
      <p:sp>
        <p:nvSpPr>
          <p:cNvPr id="53250" name="Content Placeholder 2"/>
          <p:cNvSpPr>
            <a:spLocks noGrp="1"/>
          </p:cNvSpPr>
          <p:nvPr>
            <p:ph idx="1"/>
          </p:nvPr>
        </p:nvSpPr>
        <p:spPr/>
        <p:txBody>
          <a:bodyPr/>
          <a:lstStyle/>
          <a:p>
            <a:r>
              <a:rPr lang="en-US" sz="2200" smtClean="0"/>
              <a:t>We applied Box-Cox transformation to the base money demand function, and the general functional form is:</a:t>
            </a:r>
          </a:p>
          <a:p>
            <a:pPr>
              <a:buFont typeface="Arial" charset="0"/>
              <a:buNone/>
            </a:pPr>
            <a:endParaRPr lang="en-US" sz="2200" smtClean="0"/>
          </a:p>
          <a:p>
            <a:pPr>
              <a:buFont typeface="Arial" charset="0"/>
              <a:buNone/>
            </a:pPr>
            <a:endParaRPr lang="en-US" sz="2200" smtClean="0"/>
          </a:p>
          <a:p>
            <a:pPr>
              <a:buFont typeface="Arial" charset="0"/>
              <a:buNone/>
            </a:pPr>
            <a:endParaRPr lang="en-US" sz="2200" smtClean="0"/>
          </a:p>
          <a:p>
            <a:endParaRPr lang="en-US" sz="2200" smtClean="0"/>
          </a:p>
          <a:p>
            <a:r>
              <a:rPr lang="en-US" sz="2200" smtClean="0"/>
              <a:t>We also imposed a restriction on monetary base velocity (</a:t>
            </a:r>
            <a:r>
              <a:rPr lang="el-GR" sz="2200" smtClean="0"/>
              <a:t>γ</a:t>
            </a:r>
            <a:r>
              <a:rPr lang="en-US" sz="2200" smtClean="0"/>
              <a:t> = 1), and set  </a:t>
            </a:r>
            <a:r>
              <a:rPr lang="el-GR" sz="2200" smtClean="0"/>
              <a:t>λ</a:t>
            </a:r>
            <a:r>
              <a:rPr lang="en-US" sz="2200" smtClean="0"/>
              <a:t>0 = </a:t>
            </a:r>
            <a:r>
              <a:rPr lang="el-GR" sz="2200" smtClean="0"/>
              <a:t>λ</a:t>
            </a:r>
            <a:r>
              <a:rPr lang="en-US" sz="2200" smtClean="0"/>
              <a:t>2 = 0; then the general functional form becomes:</a:t>
            </a:r>
          </a:p>
          <a:p>
            <a:endParaRPr lang="en-US" sz="2200" smtClean="0"/>
          </a:p>
          <a:p>
            <a:pPr>
              <a:buFont typeface="Arial" charset="0"/>
              <a:buNone/>
            </a:pPr>
            <a:r>
              <a:rPr lang="en-US" sz="2200" smtClean="0"/>
              <a:t> </a:t>
            </a:r>
          </a:p>
          <a:p>
            <a:endParaRPr lang="en-US" smtClean="0"/>
          </a:p>
        </p:txBody>
      </p:sp>
      <p:pic>
        <p:nvPicPr>
          <p:cNvPr id="53251" name="Picture 1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0400" y="5105400"/>
            <a:ext cx="1905000" cy="361950"/>
          </a:xfrm>
          <a:prstGeom prst="rect">
            <a:avLst/>
          </a:prstGeom>
          <a:noFill/>
          <a:ln w="9525">
            <a:noFill/>
            <a:miter lim="800000"/>
            <a:headEnd/>
            <a:tailEnd/>
          </a:ln>
        </p:spPr>
      </p:pic>
      <p:pic>
        <p:nvPicPr>
          <p:cNvPr id="53252"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2895600"/>
            <a:ext cx="2962275" cy="4000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1C35D325-8E1B-412B-B4A7-C1A243B2146A}" type="slidenum">
              <a:rPr lang="en-US"/>
              <a:pPr>
                <a:defRPr/>
              </a:pPr>
              <a:t>48</a:t>
            </a:fld>
            <a:endParaRPr lang="en-US"/>
          </a:p>
        </p:txBody>
      </p:sp>
      <p:sp>
        <p:nvSpPr>
          <p:cNvPr id="9" name="Footer Placeholder 8"/>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457200"/>
            <a:ext cx="8229600" cy="533400"/>
          </a:xfrm>
        </p:spPr>
        <p:txBody>
          <a:bodyPr/>
          <a:lstStyle/>
          <a:p>
            <a:r>
              <a:rPr lang="en-US" sz="3200" b="1" smtClean="0"/>
              <a:t>Box – Cox Transformation on Aaa Rate Variable</a:t>
            </a:r>
          </a:p>
        </p:txBody>
      </p:sp>
      <p:pic>
        <p:nvPicPr>
          <p:cNvPr id="54274" name="Picture 4"/>
          <p:cNvPicPr>
            <a:picLocks noGrp="1" noChangeAspect="1" noChangeArrowheads="1"/>
          </p:cNvPicPr>
          <p:nvPr>
            <p:ph idx="1"/>
          </p:nvPr>
        </p:nvPicPr>
        <p:blipFill>
          <a:blip r:embed="rId2" cstate="print"/>
          <a:srcRect/>
          <a:stretch>
            <a:fillRect/>
          </a:stretch>
        </p:blipFill>
        <p:spPr>
          <a:xfrm>
            <a:off x="0" y="1143000"/>
            <a:ext cx="9144000" cy="5715000"/>
          </a:xfrm>
        </p:spPr>
      </p:pic>
      <p:sp>
        <p:nvSpPr>
          <p:cNvPr id="4" name="Slide Number Placeholder 3"/>
          <p:cNvSpPr>
            <a:spLocks noGrp="1"/>
          </p:cNvSpPr>
          <p:nvPr>
            <p:ph type="sldNum" sz="quarter" idx="12"/>
          </p:nvPr>
        </p:nvSpPr>
        <p:spPr/>
        <p:txBody>
          <a:bodyPr/>
          <a:lstStyle/>
          <a:p>
            <a:pPr>
              <a:defRPr/>
            </a:pPr>
            <a:fld id="{232BF6CB-6E7F-4156-8F0C-0B261FCA73DC}" type="slidenum">
              <a:rPr lang="en-US"/>
              <a:pPr>
                <a:defRPr/>
              </a:pPr>
              <a:t>49</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53400" cy="6096000"/>
          </a:xfrm>
        </p:spPr>
        <p:txBody>
          <a:bodyPr/>
          <a:lstStyle/>
          <a:p>
            <a:pPr>
              <a:buNone/>
            </a:pPr>
            <a:r>
              <a:rPr lang="en-US" sz="2400" dirty="0" smtClean="0"/>
              <a:t>“Unconventional” Policy</a:t>
            </a:r>
          </a:p>
          <a:p>
            <a:r>
              <a:rPr lang="en-US" sz="2400" dirty="0" smtClean="0"/>
              <a:t>Everything except conventional policy</a:t>
            </a:r>
          </a:p>
          <a:p>
            <a:r>
              <a:rPr lang="en-US" sz="2400" dirty="0" smtClean="0"/>
              <a:t>Lending to banks against collateral [nice or not], foreign and domestic (Federal Reserve)</a:t>
            </a:r>
          </a:p>
          <a:p>
            <a:r>
              <a:rPr lang="en-US" sz="2400" dirty="0" smtClean="0"/>
              <a:t>Equity interests in banks (ring-fencing assets on-balance sheet)</a:t>
            </a:r>
          </a:p>
          <a:p>
            <a:r>
              <a:rPr lang="en-US" sz="2400" dirty="0" smtClean="0"/>
              <a:t>Purchasing private assets (with default risk)</a:t>
            </a:r>
          </a:p>
          <a:p>
            <a:r>
              <a:rPr lang="en-US" sz="2400" dirty="0" smtClean="0"/>
              <a:t>Purchasing large quantities of government debt (no default risk)</a:t>
            </a:r>
          </a:p>
          <a:p>
            <a:endParaRPr lang="en-US" sz="2400" dirty="0" smtClean="0"/>
          </a:p>
          <a:p>
            <a:pPr>
              <a:buNone/>
            </a:pPr>
            <a:r>
              <a:rPr lang="en-US" sz="2400" dirty="0" smtClean="0"/>
              <a:t>Rather conventional when compared to BOE in 19</a:t>
            </a:r>
            <a:r>
              <a:rPr lang="en-US" sz="2400" baseline="30000" dirty="0" smtClean="0"/>
              <a:t>th</a:t>
            </a:r>
            <a:r>
              <a:rPr lang="en-US" sz="2400" dirty="0" smtClean="0"/>
              <a:t> century…</a:t>
            </a:r>
          </a:p>
          <a:p>
            <a:r>
              <a:rPr lang="en-US" sz="2400" dirty="0" smtClean="0"/>
              <a:t>Halt the panic</a:t>
            </a:r>
          </a:p>
          <a:p>
            <a:r>
              <a:rPr lang="en-US" sz="2400" dirty="0" smtClean="0"/>
              <a:t>Extend credit against good collateral [usually]</a:t>
            </a:r>
          </a:p>
          <a:p>
            <a:r>
              <a:rPr lang="en-US" sz="2400" dirty="0" smtClean="0"/>
              <a:t>Two years or so for things to get sorted</a:t>
            </a:r>
          </a:p>
          <a:p>
            <a:endParaRPr lang="en-US" sz="2400" dirty="0"/>
          </a:p>
        </p:txBody>
      </p:sp>
      <p:sp>
        <p:nvSpPr>
          <p:cNvPr id="5" name="Slide Number Placeholder 4"/>
          <p:cNvSpPr>
            <a:spLocks noGrp="1"/>
          </p:cNvSpPr>
          <p:nvPr>
            <p:ph type="sldNum" sz="quarter" idx="12"/>
          </p:nvPr>
        </p:nvSpPr>
        <p:spPr/>
        <p:txBody>
          <a:bodyPr/>
          <a:lstStyle/>
          <a:p>
            <a:pPr>
              <a:defRPr/>
            </a:pPr>
            <a:fld id="{ACEA75B4-AF64-4EB3-8040-3EE76569A237}"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457200"/>
            <a:ext cx="8229600" cy="457200"/>
          </a:xfrm>
        </p:spPr>
        <p:txBody>
          <a:bodyPr/>
          <a:lstStyle/>
          <a:p>
            <a:r>
              <a:rPr lang="en-US" sz="3200" b="1" smtClean="0"/>
              <a:t>Interest Rate Elasticity Estimates</a:t>
            </a:r>
          </a:p>
        </p:txBody>
      </p:sp>
      <p:pic>
        <p:nvPicPr>
          <p:cNvPr id="55298" name="Picture 4"/>
          <p:cNvPicPr>
            <a:picLocks noGrp="1" noChangeAspect="1" noChangeArrowheads="1"/>
          </p:cNvPicPr>
          <p:nvPr>
            <p:ph idx="1"/>
          </p:nvPr>
        </p:nvPicPr>
        <p:blipFill>
          <a:blip r:embed="rId2" cstate="print"/>
          <a:srcRect/>
          <a:stretch>
            <a:fillRect/>
          </a:stretch>
        </p:blipFill>
        <p:spPr>
          <a:xfrm>
            <a:off x="0" y="1143000"/>
            <a:ext cx="8763000" cy="5410200"/>
          </a:xfrm>
        </p:spPr>
      </p:pic>
      <p:sp>
        <p:nvSpPr>
          <p:cNvPr id="4" name="Slide Number Placeholder 3"/>
          <p:cNvSpPr>
            <a:spLocks noGrp="1"/>
          </p:cNvSpPr>
          <p:nvPr>
            <p:ph type="sldNum" sz="quarter" idx="12"/>
          </p:nvPr>
        </p:nvSpPr>
        <p:spPr/>
        <p:txBody>
          <a:bodyPr/>
          <a:lstStyle/>
          <a:p>
            <a:pPr>
              <a:defRPr/>
            </a:pPr>
            <a:fld id="{B9B02B52-32BA-4D8A-BDA5-DF96D7728141}" type="slidenum">
              <a:rPr lang="en-US"/>
              <a:pPr>
                <a:defRPr/>
              </a:pPr>
              <a:t>50</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533400"/>
            <a:ext cx="8229600" cy="533400"/>
          </a:xfrm>
        </p:spPr>
        <p:txBody>
          <a:bodyPr/>
          <a:lstStyle/>
          <a:p>
            <a:r>
              <a:rPr lang="en-US" sz="2800" b="1" smtClean="0"/>
              <a:t>Forward and Backward Recursive Estimations</a:t>
            </a:r>
          </a:p>
        </p:txBody>
      </p:sp>
      <p:pic>
        <p:nvPicPr>
          <p:cNvPr id="57346" name="Picture 2"/>
          <p:cNvPicPr>
            <a:picLocks noGrp="1" noChangeAspect="1" noChangeArrowheads="1"/>
          </p:cNvPicPr>
          <p:nvPr>
            <p:ph idx="1"/>
          </p:nvPr>
        </p:nvPicPr>
        <p:blipFill>
          <a:blip r:embed="rId2" cstate="print"/>
          <a:srcRect/>
          <a:stretch>
            <a:fillRect/>
          </a:stretch>
        </p:blipFill>
        <p:spPr>
          <a:xfrm>
            <a:off x="838200" y="1066800"/>
            <a:ext cx="7620000" cy="5562600"/>
          </a:xfrm>
        </p:spPr>
      </p:pic>
      <p:sp>
        <p:nvSpPr>
          <p:cNvPr id="4" name="Slide Number Placeholder 3"/>
          <p:cNvSpPr>
            <a:spLocks noGrp="1"/>
          </p:cNvSpPr>
          <p:nvPr>
            <p:ph type="sldNum" sz="quarter" idx="12"/>
          </p:nvPr>
        </p:nvSpPr>
        <p:spPr/>
        <p:txBody>
          <a:bodyPr/>
          <a:lstStyle/>
          <a:p>
            <a:pPr>
              <a:defRPr/>
            </a:pPr>
            <a:fld id="{E3F369FE-0BA3-437D-A263-1508A87CAE01}" type="slidenum">
              <a:rPr lang="en-US"/>
              <a:pPr>
                <a:defRPr/>
              </a:pPr>
              <a:t>51</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533400"/>
            <a:ext cx="8229600" cy="533400"/>
          </a:xfrm>
        </p:spPr>
        <p:txBody>
          <a:bodyPr/>
          <a:lstStyle/>
          <a:p>
            <a:r>
              <a:rPr lang="en-US" sz="2800" b="1" smtClean="0"/>
              <a:t>Forward and Backward Recursive Estimations</a:t>
            </a:r>
            <a:endParaRPr lang="en-US" sz="2800" smtClean="0"/>
          </a:p>
        </p:txBody>
      </p:sp>
      <p:pic>
        <p:nvPicPr>
          <p:cNvPr id="59394" name="Picture 2"/>
          <p:cNvPicPr>
            <a:picLocks noGrp="1" noChangeAspect="1" noChangeArrowheads="1"/>
          </p:cNvPicPr>
          <p:nvPr>
            <p:ph idx="1"/>
          </p:nvPr>
        </p:nvPicPr>
        <p:blipFill>
          <a:blip r:embed="rId2" cstate="print"/>
          <a:srcRect/>
          <a:stretch>
            <a:fillRect/>
          </a:stretch>
        </p:blipFill>
        <p:spPr>
          <a:xfrm>
            <a:off x="533400" y="1143000"/>
            <a:ext cx="8153400" cy="5334000"/>
          </a:xfrm>
        </p:spPr>
      </p:pic>
      <p:sp>
        <p:nvSpPr>
          <p:cNvPr id="4" name="Slide Number Placeholder 3"/>
          <p:cNvSpPr>
            <a:spLocks noGrp="1"/>
          </p:cNvSpPr>
          <p:nvPr>
            <p:ph type="sldNum" sz="quarter" idx="12"/>
          </p:nvPr>
        </p:nvSpPr>
        <p:spPr/>
        <p:txBody>
          <a:bodyPr/>
          <a:lstStyle/>
          <a:p>
            <a:pPr>
              <a:defRPr/>
            </a:pPr>
            <a:fld id="{E9BA0F59-801E-41CC-8804-3F2050FA8CE3}" type="slidenum">
              <a:rPr lang="en-US"/>
              <a:pPr>
                <a:defRPr/>
              </a:pPr>
              <a:t>52</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304800"/>
            <a:ext cx="8229600" cy="1036638"/>
          </a:xfrm>
        </p:spPr>
        <p:txBody>
          <a:bodyPr/>
          <a:lstStyle/>
          <a:p>
            <a:r>
              <a:rPr lang="en-US" sz="2000" b="1" smtClean="0"/>
              <a:t>Residual Diagnostics for Log-Inverse Model with Velocity Restriction</a:t>
            </a:r>
            <a:endParaRPr lang="en-US" sz="2000" smtClean="0"/>
          </a:p>
        </p:txBody>
      </p:sp>
      <p:pic>
        <p:nvPicPr>
          <p:cNvPr id="61442" name="Picture 2"/>
          <p:cNvPicPr>
            <a:picLocks noGrp="1" noChangeAspect="1" noChangeArrowheads="1"/>
          </p:cNvPicPr>
          <p:nvPr>
            <p:ph idx="1"/>
          </p:nvPr>
        </p:nvPicPr>
        <p:blipFill>
          <a:blip r:embed="rId2" cstate="print"/>
          <a:srcRect/>
          <a:stretch>
            <a:fillRect/>
          </a:stretch>
        </p:blipFill>
        <p:spPr>
          <a:xfrm>
            <a:off x="1108075" y="1066800"/>
            <a:ext cx="6851650" cy="5059363"/>
          </a:xfrm>
        </p:spPr>
      </p:pic>
      <p:sp>
        <p:nvSpPr>
          <p:cNvPr id="4" name="Slide Number Placeholder 3"/>
          <p:cNvSpPr>
            <a:spLocks noGrp="1"/>
          </p:cNvSpPr>
          <p:nvPr>
            <p:ph type="sldNum" sz="quarter" idx="12"/>
          </p:nvPr>
        </p:nvSpPr>
        <p:spPr/>
        <p:txBody>
          <a:bodyPr/>
          <a:lstStyle/>
          <a:p>
            <a:pPr>
              <a:defRPr/>
            </a:pPr>
            <a:fld id="{A50C961E-68D4-4EB9-B3A5-66A5016BAF24}" type="slidenum">
              <a:rPr lang="en-US"/>
              <a:pPr>
                <a:defRPr/>
              </a:pPr>
              <a:t>53</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533400"/>
            <a:ext cx="8229600" cy="533400"/>
          </a:xfrm>
        </p:spPr>
        <p:txBody>
          <a:bodyPr/>
          <a:lstStyle/>
          <a:p>
            <a:r>
              <a:rPr lang="en-US" sz="3200" b="1" smtClean="0"/>
              <a:t>SVAR Empirical Model</a:t>
            </a:r>
            <a:endParaRPr lang="en-US" sz="3200" smtClean="0"/>
          </a:p>
        </p:txBody>
      </p:sp>
      <p:sp>
        <p:nvSpPr>
          <p:cNvPr id="64514" name="Content Placeholder 2"/>
          <p:cNvSpPr>
            <a:spLocks noGrp="1"/>
          </p:cNvSpPr>
          <p:nvPr>
            <p:ph idx="1"/>
          </p:nvPr>
        </p:nvSpPr>
        <p:spPr>
          <a:xfrm>
            <a:off x="457200" y="1447800"/>
            <a:ext cx="8229600" cy="4678363"/>
          </a:xfrm>
        </p:spPr>
        <p:txBody>
          <a:bodyPr/>
          <a:lstStyle/>
          <a:p>
            <a:pPr>
              <a:buFont typeface="Arial" charset="0"/>
              <a:buNone/>
            </a:pPr>
            <a:endParaRPr lang="en-US" sz="1800" smtClean="0"/>
          </a:p>
          <a:p>
            <a:r>
              <a:rPr lang="en-US" sz="2000" smtClean="0"/>
              <a:t>Three variable VAR: nominal GDP, Aaa bond rate, monetary base (plus default rate as exogenous)</a:t>
            </a:r>
          </a:p>
          <a:p>
            <a:r>
              <a:rPr lang="en-US" sz="2000" smtClean="0"/>
              <a:t>One cointegrating vector (unitary income elasticity, ‘price’ of monetary base)</a:t>
            </a:r>
          </a:p>
          <a:p>
            <a:r>
              <a:rPr lang="en-US" sz="2000" smtClean="0"/>
              <a:t>Order the equations such that the two equations with permanent shocks are at the top and the equation with the transitory shock is at the bottom. </a:t>
            </a:r>
          </a:p>
          <a:p>
            <a:r>
              <a:rPr lang="en-US" sz="2000" smtClean="0"/>
              <a:t>Write the first two equations as a KPSW common-trends model. Identification as a Wold recursive system. </a:t>
            </a:r>
          </a:p>
          <a:p>
            <a:r>
              <a:rPr lang="en-US" sz="2000" smtClean="0"/>
              <a:t>Estimate the coefficients of the third equation via instrument variables, using the residuals from the first two equations (consistent estimates of the permanent shocks) as instruments.</a:t>
            </a:r>
          </a:p>
        </p:txBody>
      </p:sp>
      <p:sp>
        <p:nvSpPr>
          <p:cNvPr id="4" name="Slide Number Placeholder 3"/>
          <p:cNvSpPr>
            <a:spLocks noGrp="1"/>
          </p:cNvSpPr>
          <p:nvPr>
            <p:ph type="sldNum" sz="quarter" idx="12"/>
          </p:nvPr>
        </p:nvSpPr>
        <p:spPr/>
        <p:txBody>
          <a:bodyPr/>
          <a:lstStyle/>
          <a:p>
            <a:pPr>
              <a:defRPr/>
            </a:pPr>
            <a:fld id="{69125510-51E0-4063-93A9-58BC9E41179A}" type="slidenum">
              <a:rPr lang="en-US"/>
              <a:pPr>
                <a:defRPr/>
              </a:pPr>
              <a:t>54</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8" name="Title 1"/>
          <p:cNvSpPr>
            <a:spLocks noGrp="1"/>
          </p:cNvSpPr>
          <p:nvPr>
            <p:ph type="title"/>
          </p:nvPr>
        </p:nvSpPr>
        <p:spPr>
          <a:xfrm>
            <a:off x="457200" y="457200"/>
            <a:ext cx="8229600" cy="685800"/>
          </a:xfrm>
        </p:spPr>
        <p:txBody>
          <a:bodyPr/>
          <a:lstStyle/>
          <a:p>
            <a:r>
              <a:rPr lang="en-US" sz="3200" b="1" smtClean="0"/>
              <a:t>VECM Model</a:t>
            </a:r>
          </a:p>
        </p:txBody>
      </p:sp>
      <p:sp>
        <p:nvSpPr>
          <p:cNvPr id="43019" name="Content Placeholder 2"/>
          <p:cNvSpPr>
            <a:spLocks noGrp="1"/>
          </p:cNvSpPr>
          <p:nvPr>
            <p:ph idx="1"/>
          </p:nvPr>
        </p:nvSpPr>
        <p:spPr>
          <a:xfrm>
            <a:off x="457200" y="1371600"/>
            <a:ext cx="8229600" cy="4953000"/>
          </a:xfrm>
        </p:spPr>
        <p:txBody>
          <a:bodyPr/>
          <a:lstStyle/>
          <a:p>
            <a:pPr>
              <a:buFont typeface="Arial" charset="0"/>
              <a:buNone/>
            </a:pPr>
            <a:endParaRPr lang="en-US" sz="1800" smtClean="0"/>
          </a:p>
          <a:p>
            <a:endParaRPr lang="en-US" sz="1800" smtClean="0"/>
          </a:p>
          <a:p>
            <a:pPr lvl="1">
              <a:buFont typeface="Wingdings" pitchFamily="2" charset="2"/>
              <a:buChar char="Ø"/>
            </a:pPr>
            <a:r>
              <a:rPr lang="en-US" sz="1800" smtClean="0"/>
              <a:t>The Reduced-form VECM is: </a:t>
            </a:r>
          </a:p>
          <a:p>
            <a:pPr>
              <a:buFont typeface="Arial" charset="0"/>
              <a:buNone/>
            </a:pPr>
            <a:r>
              <a:rPr lang="en-US" sz="1800" smtClean="0"/>
              <a:t> </a:t>
            </a:r>
          </a:p>
          <a:p>
            <a:pPr>
              <a:buFont typeface="Arial" charset="0"/>
              <a:buNone/>
            </a:pPr>
            <a:endParaRPr lang="en-US" sz="1800" smtClean="0"/>
          </a:p>
          <a:p>
            <a:pPr lvl="1">
              <a:buFont typeface="Wingdings" pitchFamily="2" charset="2"/>
              <a:buChar char="Ø"/>
            </a:pPr>
            <a:r>
              <a:rPr lang="en-US" sz="1800" smtClean="0"/>
              <a:t>After Imposing the restrictions, the VECM becomes:</a:t>
            </a:r>
          </a:p>
          <a:p>
            <a:pPr>
              <a:buFont typeface="Arial" charset="0"/>
              <a:buNone/>
            </a:pPr>
            <a:endParaRPr lang="en-US" sz="1800" smtClean="0"/>
          </a:p>
          <a:p>
            <a:pPr>
              <a:buFont typeface="Arial" charset="0"/>
              <a:buNone/>
            </a:pPr>
            <a:endParaRPr lang="en-US" sz="1800" smtClean="0"/>
          </a:p>
          <a:p>
            <a:pPr>
              <a:buFont typeface="Arial" charset="0"/>
              <a:buNone/>
            </a:pPr>
            <a:endParaRPr lang="en-US" sz="1800" smtClean="0"/>
          </a:p>
          <a:p>
            <a:pPr>
              <a:buFont typeface="Arial" charset="0"/>
              <a:buNone/>
            </a:pPr>
            <a:r>
              <a:rPr lang="en-US" sz="1800" smtClean="0"/>
              <a:t>          </a:t>
            </a:r>
          </a:p>
          <a:p>
            <a:pPr>
              <a:buFont typeface="Arial" charset="0"/>
              <a:buNone/>
            </a:pPr>
            <a:r>
              <a:rPr lang="en-US" sz="1800" smtClean="0"/>
              <a:t>           </a:t>
            </a:r>
          </a:p>
          <a:p>
            <a:pPr>
              <a:buFont typeface="Arial" charset="0"/>
              <a:buNone/>
            </a:pPr>
            <a:r>
              <a:rPr lang="en-US" sz="1800" smtClean="0"/>
              <a:t>           where  </a:t>
            </a:r>
          </a:p>
          <a:p>
            <a:pPr>
              <a:buFont typeface="Arial" charset="0"/>
              <a:buNone/>
            </a:pPr>
            <a:r>
              <a:rPr lang="en-US" sz="1800" smtClean="0"/>
              <a:t>           defines the contemporaneous (simultaneous) relationships.</a:t>
            </a:r>
          </a:p>
          <a:p>
            <a:pPr>
              <a:buFont typeface="Arial" charset="0"/>
              <a:buNone/>
            </a:pPr>
            <a:endParaRPr lang="en-US" sz="1800" smtClean="0"/>
          </a:p>
        </p:txBody>
      </p:sp>
      <p:sp>
        <p:nvSpPr>
          <p:cNvPr id="4302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3021" name="Rectangle 3"/>
          <p:cNvSpPr>
            <a:spLocks noChangeArrowheads="1"/>
          </p:cNvSpPr>
          <p:nvPr/>
        </p:nvSpPr>
        <p:spPr bwMode="auto">
          <a:xfrm>
            <a:off x="0" y="895350"/>
            <a:ext cx="9144000" cy="0"/>
          </a:xfrm>
          <a:prstGeom prst="rect">
            <a:avLst/>
          </a:prstGeom>
          <a:noFill/>
          <a:ln w="9525">
            <a:noFill/>
            <a:miter lim="800000"/>
            <a:headEnd/>
            <a:tailEnd/>
          </a:ln>
        </p:spPr>
        <p:txBody>
          <a:bodyPr wrap="none" anchor="ctr">
            <a:spAutoFit/>
          </a:bodyPr>
          <a:lstStyle/>
          <a:p>
            <a:endParaRPr lang="en-GB"/>
          </a:p>
        </p:txBody>
      </p:sp>
      <p:sp>
        <p:nvSpPr>
          <p:cNvPr id="4302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43023" name="Rectangle 6"/>
          <p:cNvSpPr>
            <a:spLocks noChangeArrowheads="1"/>
          </p:cNvSpPr>
          <p:nvPr/>
        </p:nvSpPr>
        <p:spPr bwMode="auto">
          <a:xfrm>
            <a:off x="0" y="809625"/>
            <a:ext cx="9144000" cy="0"/>
          </a:xfrm>
          <a:prstGeom prst="rect">
            <a:avLst/>
          </a:prstGeom>
          <a:noFill/>
          <a:ln w="9525">
            <a:noFill/>
            <a:miter lim="800000"/>
            <a:headEnd/>
            <a:tailEnd/>
          </a:ln>
        </p:spPr>
        <p:txBody>
          <a:bodyPr wrap="none" anchor="ctr">
            <a:spAutoFit/>
          </a:bodyPr>
          <a:lstStyle/>
          <a:p>
            <a:endParaRPr lang="en-GB"/>
          </a:p>
        </p:txBody>
      </p:sp>
      <p:graphicFrame>
        <p:nvGraphicFramePr>
          <p:cNvPr id="43015" name="Object 7"/>
          <p:cNvGraphicFramePr>
            <a:graphicFrameLocks noChangeAspect="1"/>
          </p:cNvGraphicFramePr>
          <p:nvPr/>
        </p:nvGraphicFramePr>
        <p:xfrm>
          <a:off x="1676400" y="3505200"/>
          <a:ext cx="5981700" cy="838200"/>
        </p:xfrm>
        <a:graphic>
          <a:graphicData uri="http://schemas.openxmlformats.org/presentationml/2006/ole">
            <p:oleObj spid="_x0000_s43015" name="Equation" r:id="rId3" imgW="2400120" imgH="482400" progId="Equation.3">
              <p:embed/>
            </p:oleObj>
          </a:graphicData>
        </a:graphic>
      </p:graphicFrame>
      <p:graphicFrame>
        <p:nvGraphicFramePr>
          <p:cNvPr id="43016" name="Object 8"/>
          <p:cNvGraphicFramePr>
            <a:graphicFrameLocks noChangeAspect="1"/>
          </p:cNvGraphicFramePr>
          <p:nvPr/>
        </p:nvGraphicFramePr>
        <p:xfrm>
          <a:off x="1600200" y="2590800"/>
          <a:ext cx="4343400" cy="381000"/>
        </p:xfrm>
        <a:graphic>
          <a:graphicData uri="http://schemas.openxmlformats.org/presentationml/2006/ole">
            <p:oleObj spid="_x0000_s43016" name="Equation" r:id="rId4" imgW="1815840" imgH="241200" progId="Equation.3">
              <p:embed/>
            </p:oleObj>
          </a:graphicData>
        </a:graphic>
      </p:graphicFrame>
      <p:graphicFrame>
        <p:nvGraphicFramePr>
          <p:cNvPr id="43017" name="Object 9"/>
          <p:cNvGraphicFramePr>
            <a:graphicFrameLocks noChangeAspect="1"/>
          </p:cNvGraphicFramePr>
          <p:nvPr/>
        </p:nvGraphicFramePr>
        <p:xfrm>
          <a:off x="2133600" y="4495800"/>
          <a:ext cx="6019800" cy="762000"/>
        </p:xfrm>
        <a:graphic>
          <a:graphicData uri="http://schemas.openxmlformats.org/presentationml/2006/ole">
            <p:oleObj spid="_x0000_s43017" name="Equation" r:id="rId5" imgW="2387520" imgH="482400" progId="Equation.3">
              <p:embed/>
            </p:oleObj>
          </a:graphicData>
        </a:graphic>
      </p:graphicFrame>
      <p:sp>
        <p:nvSpPr>
          <p:cNvPr id="11" name="Slide Number Placeholder 10"/>
          <p:cNvSpPr>
            <a:spLocks noGrp="1"/>
          </p:cNvSpPr>
          <p:nvPr>
            <p:ph type="sldNum" sz="quarter" idx="12"/>
          </p:nvPr>
        </p:nvSpPr>
        <p:spPr/>
        <p:txBody>
          <a:bodyPr/>
          <a:lstStyle/>
          <a:p>
            <a:pPr>
              <a:defRPr/>
            </a:pPr>
            <a:fld id="{F0EFB117-29AE-45CC-AA2C-B09D4650FCC5}" type="slidenum">
              <a:rPr lang="en-US"/>
              <a:pPr>
                <a:defRPr/>
              </a:pPr>
              <a:t>55</a:t>
            </a:fld>
            <a:endParaRPr lang="en-US"/>
          </a:p>
        </p:txBody>
      </p:sp>
      <p:sp>
        <p:nvSpPr>
          <p:cNvPr id="12" name="Footer Placeholder 11"/>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533400"/>
            <a:ext cx="8229600" cy="838200"/>
          </a:xfrm>
        </p:spPr>
        <p:txBody>
          <a:bodyPr/>
          <a:lstStyle/>
          <a:p>
            <a:r>
              <a:rPr lang="en-US" sz="2400" b="1" smtClean="0"/>
              <a:t>Impulse response functions, Inverse Interest Rate Shock</a:t>
            </a:r>
            <a:br>
              <a:rPr lang="en-US" sz="2400" b="1" smtClean="0"/>
            </a:br>
            <a:r>
              <a:rPr lang="en-US" sz="2400" b="1" smtClean="0"/>
              <a:t>Model with Velocity Restriction</a:t>
            </a:r>
          </a:p>
        </p:txBody>
      </p:sp>
      <p:pic>
        <p:nvPicPr>
          <p:cNvPr id="67586" name="Picture 2"/>
          <p:cNvPicPr>
            <a:picLocks noGrp="1" noChangeAspect="1" noChangeArrowheads="1"/>
          </p:cNvPicPr>
          <p:nvPr>
            <p:ph idx="1"/>
          </p:nvPr>
        </p:nvPicPr>
        <p:blipFill>
          <a:blip r:embed="rId2" cstate="print"/>
          <a:srcRect/>
          <a:stretch>
            <a:fillRect/>
          </a:stretch>
        </p:blipFill>
        <p:spPr>
          <a:xfrm>
            <a:off x="152400" y="1524000"/>
            <a:ext cx="8474075" cy="5105400"/>
          </a:xfrm>
        </p:spPr>
      </p:pic>
      <p:sp>
        <p:nvSpPr>
          <p:cNvPr id="4" name="Slide Number Placeholder 3"/>
          <p:cNvSpPr>
            <a:spLocks noGrp="1"/>
          </p:cNvSpPr>
          <p:nvPr>
            <p:ph type="sldNum" sz="quarter" idx="12"/>
          </p:nvPr>
        </p:nvSpPr>
        <p:spPr/>
        <p:txBody>
          <a:bodyPr/>
          <a:lstStyle/>
          <a:p>
            <a:pPr>
              <a:defRPr/>
            </a:pPr>
            <a:fld id="{491FDC42-B312-4557-8EA2-89096AA27644}" type="slidenum">
              <a:rPr lang="en-US"/>
              <a:pPr>
                <a:defRPr/>
              </a:pPr>
              <a:t>56</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533400"/>
            <a:ext cx="8229600" cy="838200"/>
          </a:xfrm>
        </p:spPr>
        <p:txBody>
          <a:bodyPr/>
          <a:lstStyle/>
          <a:p>
            <a:r>
              <a:rPr lang="en-US" sz="2400" b="1" smtClean="0"/>
              <a:t>Impulse Response Functions, Real Output Shock</a:t>
            </a:r>
            <a:br>
              <a:rPr lang="en-US" sz="2400" b="1" smtClean="0"/>
            </a:br>
            <a:r>
              <a:rPr lang="en-US" sz="2400" b="1" smtClean="0"/>
              <a:t>Model with Velocity Restriction</a:t>
            </a:r>
          </a:p>
        </p:txBody>
      </p:sp>
      <p:pic>
        <p:nvPicPr>
          <p:cNvPr id="68610" name="Picture 2"/>
          <p:cNvPicPr>
            <a:picLocks noGrp="1" noChangeAspect="1" noChangeArrowheads="1"/>
          </p:cNvPicPr>
          <p:nvPr>
            <p:ph idx="1"/>
          </p:nvPr>
        </p:nvPicPr>
        <p:blipFill>
          <a:blip r:embed="rId2" cstate="print"/>
          <a:srcRect/>
          <a:stretch>
            <a:fillRect/>
          </a:stretch>
        </p:blipFill>
        <p:spPr>
          <a:xfrm>
            <a:off x="0" y="1600200"/>
            <a:ext cx="8716963" cy="5105400"/>
          </a:xfrm>
        </p:spPr>
      </p:pic>
      <p:sp>
        <p:nvSpPr>
          <p:cNvPr id="4" name="Slide Number Placeholder 3"/>
          <p:cNvSpPr>
            <a:spLocks noGrp="1"/>
          </p:cNvSpPr>
          <p:nvPr>
            <p:ph type="sldNum" sz="quarter" idx="12"/>
          </p:nvPr>
        </p:nvSpPr>
        <p:spPr/>
        <p:txBody>
          <a:bodyPr/>
          <a:lstStyle/>
          <a:p>
            <a:pPr>
              <a:defRPr/>
            </a:pPr>
            <a:fld id="{911BFE33-BD54-4864-93E2-C8842A801125}" type="slidenum">
              <a:rPr lang="en-US"/>
              <a:pPr>
                <a:defRPr/>
              </a:pPr>
              <a:t>57</a:t>
            </a:fld>
            <a:endParaRPr lang="en-US"/>
          </a:p>
        </p:txBody>
      </p:sp>
      <p:sp>
        <p:nvSpPr>
          <p:cNvPr id="5" name="Footer Placeholder 4"/>
          <p:cNvSpPr>
            <a:spLocks noGrp="1"/>
          </p:cNvSpPr>
          <p:nvPr>
            <p:ph type="ftr" sz="quarter" idx="11"/>
          </p:nvPr>
        </p:nvSpPr>
        <p:spPr/>
        <p:txBody>
          <a:bodyPr/>
          <a:lstStyle/>
          <a:p>
            <a:pPr>
              <a:defRPr/>
            </a:pPr>
            <a:r>
              <a:rPr lang="en-US"/>
              <a:t>Demand for the Monetary Base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533400"/>
            <a:ext cx="8229600" cy="838200"/>
          </a:xfrm>
        </p:spPr>
        <p:txBody>
          <a:bodyPr/>
          <a:lstStyle/>
          <a:p>
            <a:r>
              <a:rPr lang="en-US" sz="2400" b="1" smtClean="0"/>
              <a:t>Impulse Response Functions, Real Monetary-Base Shock</a:t>
            </a:r>
            <a:br>
              <a:rPr lang="en-US" sz="2400" b="1" smtClean="0"/>
            </a:br>
            <a:r>
              <a:rPr lang="en-US" sz="2400" b="1" smtClean="0"/>
              <a:t>Model with Velocity Restriction</a:t>
            </a:r>
          </a:p>
        </p:txBody>
      </p:sp>
      <p:pic>
        <p:nvPicPr>
          <p:cNvPr id="69634" name="Picture 2"/>
          <p:cNvPicPr>
            <a:picLocks noGrp="1" noChangeAspect="1" noChangeArrowheads="1"/>
          </p:cNvPicPr>
          <p:nvPr>
            <p:ph idx="1"/>
          </p:nvPr>
        </p:nvPicPr>
        <p:blipFill>
          <a:blip r:embed="rId2" cstate="print"/>
          <a:srcRect/>
          <a:stretch>
            <a:fillRect/>
          </a:stretch>
        </p:blipFill>
        <p:spPr>
          <a:xfrm>
            <a:off x="0" y="1600200"/>
            <a:ext cx="8686800" cy="5029200"/>
          </a:xfrm>
        </p:spPr>
      </p:pic>
      <p:sp>
        <p:nvSpPr>
          <p:cNvPr id="4" name="Slide Number Placeholder 3"/>
          <p:cNvSpPr>
            <a:spLocks noGrp="1"/>
          </p:cNvSpPr>
          <p:nvPr>
            <p:ph type="sldNum" sz="quarter" idx="12"/>
          </p:nvPr>
        </p:nvSpPr>
        <p:spPr/>
        <p:txBody>
          <a:bodyPr/>
          <a:lstStyle/>
          <a:p>
            <a:pPr>
              <a:defRPr/>
            </a:pPr>
            <a:fld id="{68E9F9B0-7620-4FB7-8817-0E2C2E9CD959}" type="slidenum">
              <a:rPr lang="en-US"/>
              <a:pPr>
                <a:defRPr/>
              </a:pPr>
              <a:t>58</a:t>
            </a:fld>
            <a:endParaRPr lang="en-US"/>
          </a:p>
        </p:txBody>
      </p:sp>
      <p:sp>
        <p:nvSpPr>
          <p:cNvPr id="5" name="Footer Placeholder 4"/>
          <p:cNvSpPr>
            <a:spLocks noGrp="1"/>
          </p:cNvSpPr>
          <p:nvPr>
            <p:ph type="ftr" sz="quarter" idx="11"/>
          </p:nvPr>
        </p:nvSpPr>
        <p:spPr/>
        <p:txBody>
          <a:bodyPr/>
          <a:lstStyle/>
          <a:p>
            <a:pPr>
              <a:defRPr/>
            </a:pPr>
            <a:r>
              <a:rPr lang="en-US" dirty="0"/>
              <a:t>Demand for the Monetary Base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334000"/>
          </a:xfrm>
        </p:spPr>
        <p:txBody>
          <a:bodyPr/>
          <a:lstStyle/>
          <a:p>
            <a:pPr>
              <a:buNone/>
            </a:pPr>
            <a:endParaRPr lang="en-US" sz="2400" dirty="0" smtClean="0"/>
          </a:p>
          <a:p>
            <a:pPr>
              <a:buNone/>
            </a:pPr>
            <a:endParaRPr lang="en-US" sz="2400" dirty="0" smtClean="0"/>
          </a:p>
          <a:p>
            <a:pPr>
              <a:buNone/>
            </a:pPr>
            <a:r>
              <a:rPr lang="en-US" sz="2400" dirty="0" smtClean="0"/>
              <a:t>Large balance sheet changes are more “conventional” than one might think.</a:t>
            </a:r>
          </a:p>
          <a:p>
            <a:pPr>
              <a:buNone/>
            </a:pPr>
            <a:endParaRPr lang="en-US" sz="2400" dirty="0" smtClean="0"/>
          </a:p>
          <a:p>
            <a:r>
              <a:rPr lang="en-US" sz="2400" dirty="0" err="1" smtClean="0"/>
              <a:t>Goodfriend</a:t>
            </a:r>
            <a:r>
              <a:rPr lang="en-US" sz="2400" dirty="0" smtClean="0"/>
              <a:t> and King (JME, 1981) noted in a simple RE model that large balance sheet changes could be an effective monetary policy instrument so long as the central bank could credibly commit to the increases being temporary (rather than financing fiscal deficit)</a:t>
            </a:r>
          </a:p>
          <a:p>
            <a:r>
              <a:rPr lang="en-US" sz="2400" dirty="0" smtClean="0"/>
              <a:t>A number of central banks have embraced  this lesson</a:t>
            </a:r>
            <a:endParaRPr lang="en-US" sz="2400" dirty="0"/>
          </a:p>
        </p:txBody>
      </p:sp>
      <p:sp>
        <p:nvSpPr>
          <p:cNvPr id="5" name="Slide Number Placeholder 4"/>
          <p:cNvSpPr>
            <a:spLocks noGrp="1"/>
          </p:cNvSpPr>
          <p:nvPr>
            <p:ph type="sldNum" sz="quarter" idx="12"/>
          </p:nvPr>
        </p:nvSpPr>
        <p:spPr/>
        <p:txBody>
          <a:bodyPr/>
          <a:lstStyle/>
          <a:p>
            <a:pPr>
              <a:defRPr/>
            </a:pPr>
            <a:fld id="{ACEA75B4-AF64-4EB3-8040-3EE76569A237}"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Demand for the Monetary Base</a:t>
            </a:r>
            <a:endParaRPr lang="en-US"/>
          </a:p>
        </p:txBody>
      </p:sp>
      <p:sp>
        <p:nvSpPr>
          <p:cNvPr id="5" name="Slide Number Placeholder 4"/>
          <p:cNvSpPr>
            <a:spLocks noGrp="1"/>
          </p:cNvSpPr>
          <p:nvPr>
            <p:ph type="sldNum" sz="quarter" idx="12"/>
          </p:nvPr>
        </p:nvSpPr>
        <p:spPr/>
        <p:txBody>
          <a:bodyPr/>
          <a:lstStyle/>
          <a:p>
            <a:pPr>
              <a:defRPr/>
            </a:pPr>
            <a:fld id="{ACEA75B4-AF64-4EB3-8040-3EE76569A237}" type="slidenum">
              <a:rPr lang="en-US" smtClean="0"/>
              <a:pPr>
                <a:defRPr/>
              </a:pPr>
              <a:t>7</a:t>
            </a:fld>
            <a:endParaRPr lang="en-US"/>
          </a:p>
        </p:txBody>
      </p:sp>
      <p:pic>
        <p:nvPicPr>
          <p:cNvPr id="6" name="Content Placeholder 5" descr="V:\H1RGA00\Liu\Possible Quantitative Easing Cases\Dataset\MB.jpg"/>
          <p:cNvPicPr>
            <a:picLocks noGrp="1"/>
          </p:cNvPicPr>
          <p:nvPr>
            <p:ph idx="1"/>
          </p:nvPr>
        </p:nvPicPr>
        <p:blipFill>
          <a:blip r:embed="rId2" cstate="print"/>
          <a:srcRect t="5565"/>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304800" y="3657600"/>
            <a:ext cx="3886200" cy="646331"/>
          </a:xfrm>
          <a:prstGeom prst="rect">
            <a:avLst/>
          </a:prstGeom>
          <a:noFill/>
        </p:spPr>
        <p:txBody>
          <a:bodyPr wrap="square" rtlCol="0">
            <a:spAutoFit/>
          </a:bodyPr>
          <a:lstStyle/>
          <a:p>
            <a:r>
              <a:rPr lang="en-US" dirty="0" smtClean="0"/>
              <a:t>All are normalized to 100 at first observation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some cases, these increases were accompanied by the policy rate nearing zero, but not all </a:t>
            </a:r>
            <a:r>
              <a:rPr lang="en-US" dirty="0" smtClean="0"/>
              <a:t>… the next slide shows policy rates </a:t>
            </a:r>
          </a:p>
          <a:p>
            <a:endParaRPr lang="en-US" dirty="0" smtClean="0"/>
          </a:p>
          <a:p>
            <a:pPr>
              <a:buNone/>
            </a:pPr>
            <a:r>
              <a:rPr lang="en-US" dirty="0" smtClean="0"/>
              <a:t>	(be careful, scales differ on some panels)</a:t>
            </a:r>
            <a:endParaRPr lang="en-US" dirty="0"/>
          </a:p>
        </p:txBody>
      </p:sp>
      <p:sp>
        <p:nvSpPr>
          <p:cNvPr id="5" name="Slide Number Placeholder 4"/>
          <p:cNvSpPr>
            <a:spLocks noGrp="1"/>
          </p:cNvSpPr>
          <p:nvPr>
            <p:ph type="sldNum" sz="quarter" idx="12"/>
          </p:nvPr>
        </p:nvSpPr>
        <p:spPr/>
        <p:txBody>
          <a:bodyPr/>
          <a:lstStyle/>
          <a:p>
            <a:pPr>
              <a:defRPr/>
            </a:pPr>
            <a:fld id="{ACEA75B4-AF64-4EB3-8040-3EE76569A237}"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Demand for the Monetary Base</a:t>
            </a:r>
            <a:endParaRPr lang="en-US"/>
          </a:p>
        </p:txBody>
      </p:sp>
      <p:sp>
        <p:nvSpPr>
          <p:cNvPr id="5" name="Slide Number Placeholder 4"/>
          <p:cNvSpPr>
            <a:spLocks noGrp="1"/>
          </p:cNvSpPr>
          <p:nvPr>
            <p:ph type="sldNum" sz="quarter" idx="12"/>
          </p:nvPr>
        </p:nvSpPr>
        <p:spPr/>
        <p:txBody>
          <a:bodyPr/>
          <a:lstStyle/>
          <a:p>
            <a:pPr>
              <a:defRPr/>
            </a:pPr>
            <a:fld id="{ACEA75B4-AF64-4EB3-8040-3EE76569A237}" type="slidenum">
              <a:rPr lang="en-US" smtClean="0"/>
              <a:pPr>
                <a:defRPr/>
              </a:pPr>
              <a:t>9</a:t>
            </a:fld>
            <a:endParaRPr lang="en-US"/>
          </a:p>
        </p:txBody>
      </p:sp>
      <p:pic>
        <p:nvPicPr>
          <p:cNvPr id="6" name="Content Placeholder 5" descr="D:\Work\QE_project\Pocily Rates.jpg"/>
          <p:cNvPicPr>
            <a:picLocks noGrp="1"/>
          </p:cNvPicPr>
          <p:nvPr>
            <p:ph idx="1"/>
          </p:nvPr>
        </p:nvPicPr>
        <p:blipFill>
          <a:blip r:embed="rId2" cstate="print"/>
          <a:srcRect t="4267"/>
          <a:stretch>
            <a:fillRect/>
          </a:stretch>
        </p:blipFill>
        <p:spPr bwMode="auto">
          <a:xfrm>
            <a:off x="152400" y="76200"/>
            <a:ext cx="8839200" cy="6629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6497</TotalTime>
  <Words>4001</Words>
  <Application>Microsoft Office PowerPoint</Application>
  <PresentationFormat>On-screen Show (4:3)</PresentationFormat>
  <Paragraphs>690</Paragraphs>
  <Slides>58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Office Theme</vt:lpstr>
      <vt:lpstr>Document</vt:lpstr>
      <vt:lpstr>Equation</vt:lpstr>
      <vt:lpstr>Quantitative Easing and Recent Monetary Policy</vt:lpstr>
      <vt:lpstr>Outline</vt:lpstr>
      <vt:lpstr>Conventional and Unconventional Monetary Policy</vt:lpstr>
      <vt:lpstr>Slide 4</vt:lpstr>
      <vt:lpstr>Slide 5</vt:lpstr>
      <vt:lpstr>Slide 6</vt:lpstr>
      <vt:lpstr>Slide 7</vt:lpstr>
      <vt:lpstr>Slide 8</vt:lpstr>
      <vt:lpstr>Slide 9</vt:lpstr>
      <vt:lpstr>Slide 10</vt:lpstr>
      <vt:lpstr>Slide 11</vt:lpstr>
      <vt:lpstr>Slide 12</vt:lpstr>
      <vt:lpstr>Overview of Recent U.K. and U.S. QE</vt:lpstr>
      <vt:lpstr>Slide 14</vt:lpstr>
      <vt:lpstr>Slide 15</vt:lpstr>
      <vt:lpstr>Slide 16</vt:lpstr>
      <vt:lpstr>Slide 17</vt:lpstr>
      <vt:lpstr>Slide 18</vt:lpstr>
      <vt:lpstr>Slide 19</vt:lpstr>
      <vt:lpstr>Slide 20</vt:lpstr>
      <vt:lpstr>Slide 21</vt:lpstr>
      <vt:lpstr>Slide 22</vt:lpstr>
      <vt:lpstr>Federal Reserve</vt:lpstr>
      <vt:lpstr>Slide 24</vt:lpstr>
      <vt:lpstr>Slide 25</vt:lpstr>
      <vt:lpstr>Quantitative Easing I</vt:lpstr>
      <vt:lpstr>Slide 27</vt:lpstr>
      <vt:lpstr>Slide 28</vt:lpstr>
      <vt:lpstr>Slide 29</vt:lpstr>
      <vt:lpstr>The Federal Reserve Balance Sheet: Assets</vt:lpstr>
      <vt:lpstr>The Federal Reserve Balance Sheet: Liabilities</vt:lpstr>
      <vt:lpstr>Slide 32</vt:lpstr>
      <vt:lpstr>Slide 33</vt:lpstr>
      <vt:lpstr>Slide 34</vt:lpstr>
      <vt:lpstr>Slide 35</vt:lpstr>
      <vt:lpstr>Demand for the Monetary Base</vt:lpstr>
      <vt:lpstr>Note added by author after lecture, 1</vt:lpstr>
      <vt:lpstr>Note added by author after lecture, 2</vt:lpstr>
      <vt:lpstr>Note added by author after lecture, 3</vt:lpstr>
      <vt:lpstr>Data Selection 1919-present</vt:lpstr>
      <vt:lpstr>Slide 41</vt:lpstr>
      <vt:lpstr>Slide 42</vt:lpstr>
      <vt:lpstr>Slide 43</vt:lpstr>
      <vt:lpstr>Slide 44</vt:lpstr>
      <vt:lpstr>Default on Investment-Grade Corporate Bonds</vt:lpstr>
      <vt:lpstr>A Forecast of Monetary Base Velocity </vt:lpstr>
      <vt:lpstr>A Forecast of Quarterly Monetary Base Velocity</vt:lpstr>
      <vt:lpstr>Functional Form and Velocity Restriction</vt:lpstr>
      <vt:lpstr>Box – Cox Transformation on Aaa Rate Variable</vt:lpstr>
      <vt:lpstr>Interest Rate Elasticity Estimates</vt:lpstr>
      <vt:lpstr>Forward and Backward Recursive Estimations</vt:lpstr>
      <vt:lpstr>Forward and Backward Recursive Estimations</vt:lpstr>
      <vt:lpstr>Residual Diagnostics for Log-Inverse Model with Velocity Restriction</vt:lpstr>
      <vt:lpstr>SVAR Empirical Model</vt:lpstr>
      <vt:lpstr>VECM Model</vt:lpstr>
      <vt:lpstr>Impulse response functions, Inverse Interest Rate Shock Model with Velocity Restriction</vt:lpstr>
      <vt:lpstr>Impulse Response Functions, Real Output Shock Model with Velocity Restriction</vt:lpstr>
      <vt:lpstr>Impulse Response Functions, Real Monetary-Base Shock Model with Velocity Restriction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
  <cp:lastModifiedBy>Richard</cp:lastModifiedBy>
  <cp:revision>552</cp:revision>
  <dcterms:created xsi:type="dcterms:W3CDTF">2006-08-16T00:00:00Z</dcterms:created>
  <dcterms:modified xsi:type="dcterms:W3CDTF">2009-11-30T23:33:40Z</dcterms:modified>
</cp:coreProperties>
</file>