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78" r:id="rId5"/>
    <p:sldId id="279" r:id="rId6"/>
    <p:sldId id="280" r:id="rId7"/>
    <p:sldId id="284" r:id="rId8"/>
    <p:sldId id="281" r:id="rId9"/>
    <p:sldId id="261" r:id="rId10"/>
    <p:sldId id="262" r:id="rId11"/>
    <p:sldId id="266" r:id="rId12"/>
    <p:sldId id="285" r:id="rId13"/>
    <p:sldId id="263" r:id="rId14"/>
    <p:sldId id="265" r:id="rId15"/>
    <p:sldId id="267" r:id="rId16"/>
    <p:sldId id="271" r:id="rId17"/>
    <p:sldId id="272" r:id="rId18"/>
    <p:sldId id="282" r:id="rId19"/>
    <p:sldId id="269" r:id="rId20"/>
    <p:sldId id="275"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A220EA-850E-4379-BF79-631266AA3B93}">
          <p14:sldIdLst>
            <p14:sldId id="257"/>
            <p14:sldId id="259"/>
            <p14:sldId id="260"/>
            <p14:sldId id="278"/>
            <p14:sldId id="279"/>
            <p14:sldId id="280"/>
            <p14:sldId id="284"/>
            <p14:sldId id="281"/>
            <p14:sldId id="261"/>
            <p14:sldId id="262"/>
            <p14:sldId id="266"/>
            <p14:sldId id="285"/>
            <p14:sldId id="263"/>
            <p14:sldId id="265"/>
            <p14:sldId id="267"/>
            <p14:sldId id="271"/>
            <p14:sldId id="272"/>
            <p14:sldId id="282"/>
            <p14:sldId id="269"/>
            <p14:sldId id="275"/>
          </p14:sldIdLst>
        </p14:section>
        <p14:section name="Untitled Section" id="{A0087367-257B-4516-9A60-8B1B3FFFD7EB}">
          <p14:sldIdLst>
            <p14:sldId id="283"/>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8" d="100"/>
          <a:sy n="78" d="100"/>
        </p:scale>
        <p:origin x="-12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32DE95-6FAD-4C6B-9E30-2FA3C9BF706E}" type="datetimeFigureOut">
              <a:rPr lang="en-GB" smtClean="0"/>
              <a:t>23/06/2016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DEA5A-04FE-4DBB-8954-436E094A349F}" type="slidenum">
              <a:rPr lang="en-GB" smtClean="0"/>
              <a:t>‹#›</a:t>
            </a:fld>
            <a:endParaRPr lang="en-GB"/>
          </a:p>
        </p:txBody>
      </p:sp>
    </p:spTree>
    <p:extLst>
      <p:ext uri="{BB962C8B-B14F-4D97-AF65-F5344CB8AC3E}">
        <p14:creationId xmlns:p14="http://schemas.microsoft.com/office/powerpoint/2010/main" val="157512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32DE95-6FAD-4C6B-9E30-2FA3C9BF706E}" type="datetimeFigureOut">
              <a:rPr lang="en-GB" smtClean="0"/>
              <a:t>23/06/2016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DEA5A-04FE-4DBB-8954-436E094A349F}" type="slidenum">
              <a:rPr lang="en-GB" smtClean="0"/>
              <a:t>‹#›</a:t>
            </a:fld>
            <a:endParaRPr lang="en-GB"/>
          </a:p>
        </p:txBody>
      </p:sp>
    </p:spTree>
    <p:extLst>
      <p:ext uri="{BB962C8B-B14F-4D97-AF65-F5344CB8AC3E}">
        <p14:creationId xmlns:p14="http://schemas.microsoft.com/office/powerpoint/2010/main" val="175798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32DE95-6FAD-4C6B-9E30-2FA3C9BF706E}" type="datetimeFigureOut">
              <a:rPr lang="en-GB" smtClean="0"/>
              <a:t>23/06/2016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DEA5A-04FE-4DBB-8954-436E094A349F}" type="slidenum">
              <a:rPr lang="en-GB" smtClean="0"/>
              <a:t>‹#›</a:t>
            </a:fld>
            <a:endParaRPr lang="en-GB"/>
          </a:p>
        </p:txBody>
      </p:sp>
    </p:spTree>
    <p:extLst>
      <p:ext uri="{BB962C8B-B14F-4D97-AF65-F5344CB8AC3E}">
        <p14:creationId xmlns:p14="http://schemas.microsoft.com/office/powerpoint/2010/main" val="200513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32DE95-6FAD-4C6B-9E30-2FA3C9BF706E}" type="datetimeFigureOut">
              <a:rPr lang="en-GB" smtClean="0"/>
              <a:t>23/06/2016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DEA5A-04FE-4DBB-8954-436E094A349F}" type="slidenum">
              <a:rPr lang="en-GB" smtClean="0"/>
              <a:t>‹#›</a:t>
            </a:fld>
            <a:endParaRPr lang="en-GB"/>
          </a:p>
        </p:txBody>
      </p:sp>
    </p:spTree>
    <p:extLst>
      <p:ext uri="{BB962C8B-B14F-4D97-AF65-F5344CB8AC3E}">
        <p14:creationId xmlns:p14="http://schemas.microsoft.com/office/powerpoint/2010/main" val="315249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2DE95-6FAD-4C6B-9E30-2FA3C9BF706E}" type="datetimeFigureOut">
              <a:rPr lang="en-GB" smtClean="0"/>
              <a:t>23/06/2016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DEA5A-04FE-4DBB-8954-436E094A349F}" type="slidenum">
              <a:rPr lang="en-GB" smtClean="0"/>
              <a:t>‹#›</a:t>
            </a:fld>
            <a:endParaRPr lang="en-GB"/>
          </a:p>
        </p:txBody>
      </p:sp>
    </p:spTree>
    <p:extLst>
      <p:ext uri="{BB962C8B-B14F-4D97-AF65-F5344CB8AC3E}">
        <p14:creationId xmlns:p14="http://schemas.microsoft.com/office/powerpoint/2010/main" val="360073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32DE95-6FAD-4C6B-9E30-2FA3C9BF706E}" type="datetimeFigureOut">
              <a:rPr lang="en-GB" smtClean="0"/>
              <a:t>23/06/2016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DEA5A-04FE-4DBB-8954-436E094A349F}" type="slidenum">
              <a:rPr lang="en-GB" smtClean="0"/>
              <a:t>‹#›</a:t>
            </a:fld>
            <a:endParaRPr lang="en-GB"/>
          </a:p>
        </p:txBody>
      </p:sp>
    </p:spTree>
    <p:extLst>
      <p:ext uri="{BB962C8B-B14F-4D97-AF65-F5344CB8AC3E}">
        <p14:creationId xmlns:p14="http://schemas.microsoft.com/office/powerpoint/2010/main" val="295479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32DE95-6FAD-4C6B-9E30-2FA3C9BF706E}" type="datetimeFigureOut">
              <a:rPr lang="en-GB" smtClean="0"/>
              <a:t>23/06/2016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8DEA5A-04FE-4DBB-8954-436E094A349F}" type="slidenum">
              <a:rPr lang="en-GB" smtClean="0"/>
              <a:t>‹#›</a:t>
            </a:fld>
            <a:endParaRPr lang="en-GB"/>
          </a:p>
        </p:txBody>
      </p:sp>
    </p:spTree>
    <p:extLst>
      <p:ext uri="{BB962C8B-B14F-4D97-AF65-F5344CB8AC3E}">
        <p14:creationId xmlns:p14="http://schemas.microsoft.com/office/powerpoint/2010/main" val="304092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32DE95-6FAD-4C6B-9E30-2FA3C9BF706E}" type="datetimeFigureOut">
              <a:rPr lang="en-GB" smtClean="0"/>
              <a:t>23/06/2016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8DEA5A-04FE-4DBB-8954-436E094A349F}" type="slidenum">
              <a:rPr lang="en-GB" smtClean="0"/>
              <a:t>‹#›</a:t>
            </a:fld>
            <a:endParaRPr lang="en-GB"/>
          </a:p>
        </p:txBody>
      </p:sp>
    </p:spTree>
    <p:extLst>
      <p:ext uri="{BB962C8B-B14F-4D97-AF65-F5344CB8AC3E}">
        <p14:creationId xmlns:p14="http://schemas.microsoft.com/office/powerpoint/2010/main" val="347147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2DE95-6FAD-4C6B-9E30-2FA3C9BF706E}" type="datetimeFigureOut">
              <a:rPr lang="en-GB" smtClean="0"/>
              <a:t>23/06/2016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8DEA5A-04FE-4DBB-8954-436E094A349F}" type="slidenum">
              <a:rPr lang="en-GB" smtClean="0"/>
              <a:t>‹#›</a:t>
            </a:fld>
            <a:endParaRPr lang="en-GB"/>
          </a:p>
        </p:txBody>
      </p:sp>
    </p:spTree>
    <p:extLst>
      <p:ext uri="{BB962C8B-B14F-4D97-AF65-F5344CB8AC3E}">
        <p14:creationId xmlns:p14="http://schemas.microsoft.com/office/powerpoint/2010/main" val="19470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2DE95-6FAD-4C6B-9E30-2FA3C9BF706E}" type="datetimeFigureOut">
              <a:rPr lang="en-GB" smtClean="0"/>
              <a:t>23/06/2016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DEA5A-04FE-4DBB-8954-436E094A349F}" type="slidenum">
              <a:rPr lang="en-GB" smtClean="0"/>
              <a:t>‹#›</a:t>
            </a:fld>
            <a:endParaRPr lang="en-GB"/>
          </a:p>
        </p:txBody>
      </p:sp>
    </p:spTree>
    <p:extLst>
      <p:ext uri="{BB962C8B-B14F-4D97-AF65-F5344CB8AC3E}">
        <p14:creationId xmlns:p14="http://schemas.microsoft.com/office/powerpoint/2010/main" val="44458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2DE95-6FAD-4C6B-9E30-2FA3C9BF706E}" type="datetimeFigureOut">
              <a:rPr lang="en-GB" smtClean="0"/>
              <a:t>23/06/2016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DEA5A-04FE-4DBB-8954-436E094A349F}" type="slidenum">
              <a:rPr lang="en-GB" smtClean="0"/>
              <a:t>‹#›</a:t>
            </a:fld>
            <a:endParaRPr lang="en-GB"/>
          </a:p>
        </p:txBody>
      </p:sp>
    </p:spTree>
    <p:extLst>
      <p:ext uri="{BB962C8B-B14F-4D97-AF65-F5344CB8AC3E}">
        <p14:creationId xmlns:p14="http://schemas.microsoft.com/office/powerpoint/2010/main" val="281729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2DE95-6FAD-4C6B-9E30-2FA3C9BF706E}" type="datetimeFigureOut">
              <a:rPr lang="en-GB" smtClean="0"/>
              <a:t>23/06/2016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DEA5A-04FE-4DBB-8954-436E094A349F}" type="slidenum">
              <a:rPr lang="en-GB" smtClean="0"/>
              <a:t>‹#›</a:t>
            </a:fld>
            <a:endParaRPr lang="en-GB"/>
          </a:p>
        </p:txBody>
      </p:sp>
    </p:spTree>
    <p:extLst>
      <p:ext uri="{BB962C8B-B14F-4D97-AF65-F5344CB8AC3E}">
        <p14:creationId xmlns:p14="http://schemas.microsoft.com/office/powerpoint/2010/main" val="2106795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C:\Documents and Settings\user\My Documents\My Pictures\Adobe\Digital Camera Photos\Coop pamphlets 1921-present\Pictures nikon sd card 6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423566"/>
            <a:ext cx="11313860" cy="6351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63040" y="4242816"/>
            <a:ext cx="9192768" cy="1600438"/>
          </a:xfrm>
          <a:prstGeom prst="rect">
            <a:avLst/>
          </a:prstGeom>
          <a:noFill/>
        </p:spPr>
        <p:txBody>
          <a:bodyPr wrap="square" rtlCol="0">
            <a:spAutoFit/>
          </a:bodyPr>
          <a:lstStyle/>
          <a:p>
            <a:pPr algn="ctr"/>
            <a:r>
              <a:rPr lang="en-GB" sz="4000" b="1" dirty="0" smtClean="0">
                <a:solidFill>
                  <a:schemeClr val="bg1"/>
                </a:solidFill>
              </a:rPr>
              <a:t>Education, culture and co-operation</a:t>
            </a:r>
          </a:p>
          <a:p>
            <a:pPr algn="ctr"/>
            <a:r>
              <a:rPr lang="en-GB" sz="4000" b="1" dirty="0" smtClean="0">
                <a:solidFill>
                  <a:schemeClr val="bg1"/>
                </a:solidFill>
              </a:rPr>
              <a:t>Tom </a:t>
            </a:r>
            <a:r>
              <a:rPr lang="en-GB" sz="4000" b="1" dirty="0" err="1" smtClean="0">
                <a:solidFill>
                  <a:schemeClr val="bg1"/>
                </a:solidFill>
              </a:rPr>
              <a:t>Woodin</a:t>
            </a:r>
            <a:endParaRPr lang="en-GB" sz="4000" b="1" dirty="0" smtClean="0">
              <a:solidFill>
                <a:schemeClr val="bg1"/>
              </a:solidFill>
            </a:endParaRPr>
          </a:p>
          <a:p>
            <a:endParaRPr lang="en-GB" dirty="0"/>
          </a:p>
        </p:txBody>
      </p:sp>
    </p:spTree>
    <p:extLst>
      <p:ext uri="{BB962C8B-B14F-4D97-AF65-F5344CB8AC3E}">
        <p14:creationId xmlns:p14="http://schemas.microsoft.com/office/powerpoint/2010/main" val="629075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State and alternatives</a:t>
            </a:r>
            <a:endParaRPr lang="en-GB" b="1" dirty="0"/>
          </a:p>
        </p:txBody>
      </p:sp>
      <p:sp>
        <p:nvSpPr>
          <p:cNvPr id="3" name="Content Placeholder 2"/>
          <p:cNvSpPr>
            <a:spLocks noGrp="1"/>
          </p:cNvSpPr>
          <p:nvPr>
            <p:ph idx="1"/>
          </p:nvPr>
        </p:nvSpPr>
        <p:spPr>
          <a:xfrm>
            <a:off x="658368" y="1524000"/>
            <a:ext cx="10695432" cy="4652963"/>
          </a:xfrm>
        </p:spPr>
        <p:txBody>
          <a:bodyPr>
            <a:normAutofit fontScale="62500" lnSpcReduction="20000"/>
          </a:bodyPr>
          <a:lstStyle/>
          <a:p>
            <a:r>
              <a:rPr lang="en-GB" dirty="0" smtClean="0"/>
              <a:t>Libraries, reading rooms, social and economic classes all taken over by the (local) state. Freed up resources but loss of identity</a:t>
            </a:r>
          </a:p>
          <a:p>
            <a:r>
              <a:rPr lang="en-GB" dirty="0"/>
              <a:t>Politics: ‘intensive education’ for a ‘co-operative consciousness… He weakens his influence when he applies co-operation to his meal tables and lets capitalism run amuck through his house, garden and workshop.’ WH Brown 1919</a:t>
            </a:r>
          </a:p>
          <a:p>
            <a:r>
              <a:rPr lang="en-GB" dirty="0"/>
              <a:t>‘the nationalisation movement, the municipalisation movement, and the co-operative movement… are all tending in the same directions’ (Alf Barnes, </a:t>
            </a:r>
            <a:r>
              <a:rPr lang="en-GB" dirty="0" smtClean="0"/>
              <a:t>chair LCS and later MP)</a:t>
            </a:r>
          </a:p>
          <a:p>
            <a:r>
              <a:rPr lang="en-GB" dirty="0" smtClean="0"/>
              <a:t>‘That the workers have to develop their own culture no sympathetic observer can possibly deny, and the more they use the educational funds of the State for the purpose of developing their own system of education, the greater will be their chances of building a new system of society.’ Joseph Reeves, RACS, 1918</a:t>
            </a:r>
            <a:endParaRPr lang="en-GB" dirty="0"/>
          </a:p>
          <a:p>
            <a:pPr marL="0" indent="0">
              <a:buNone/>
            </a:pPr>
            <a:endParaRPr lang="en-GB" dirty="0" smtClean="0"/>
          </a:p>
          <a:p>
            <a:pPr marL="0" indent="0">
              <a:buNone/>
            </a:pPr>
            <a:r>
              <a:rPr lang="en-GB" dirty="0" smtClean="0"/>
              <a:t>Concentration upon co-operation ‘has… a tendency to restrict the place given to Co-operation in other educational institutions of the workers’ movement, and so to separate Co-operation and its problems from the rest of the Labour movement’</a:t>
            </a:r>
          </a:p>
          <a:p>
            <a:pPr marL="0" indent="0">
              <a:buNone/>
            </a:pPr>
            <a:r>
              <a:rPr lang="en-GB" dirty="0" smtClean="0"/>
              <a:t>It is curious that in Great Britain co-operation has no recognised place in the public educational system, though Paris and Brussels Universities have their Chairs of Co-operation provided and maintained by Co-operative Societies, and in several countries Co-operation forms a subject in the curriculum of certain types of schools’ Honora Enfield</a:t>
            </a:r>
          </a:p>
          <a:p>
            <a:endParaRPr lang="en-GB" dirty="0" smtClean="0"/>
          </a:p>
          <a:p>
            <a:endParaRPr lang="en-GB" dirty="0"/>
          </a:p>
        </p:txBody>
      </p:sp>
    </p:spTree>
    <p:extLst>
      <p:ext uri="{BB962C8B-B14F-4D97-AF65-F5344CB8AC3E}">
        <p14:creationId xmlns:p14="http://schemas.microsoft.com/office/powerpoint/2010/main" val="1903241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Democracy, participation and structure</a:t>
            </a:r>
            <a:r>
              <a:rPr lang="en-GB" dirty="0" smtClean="0"/>
              <a:t> </a:t>
            </a:r>
            <a:endParaRPr lang="en-GB" dirty="0"/>
          </a:p>
        </p:txBody>
      </p:sp>
      <p:sp>
        <p:nvSpPr>
          <p:cNvPr id="3" name="Content Placeholder 2"/>
          <p:cNvSpPr>
            <a:spLocks noGrp="1"/>
          </p:cNvSpPr>
          <p:nvPr>
            <p:ph idx="1"/>
          </p:nvPr>
        </p:nvSpPr>
        <p:spPr/>
        <p:txBody>
          <a:bodyPr>
            <a:normAutofit/>
          </a:bodyPr>
          <a:lstStyle/>
          <a:p>
            <a:r>
              <a:rPr lang="en-GB" dirty="0" smtClean="0"/>
              <a:t>Growth led to problems of democracy, participation and loyalty</a:t>
            </a:r>
          </a:p>
          <a:p>
            <a:r>
              <a:rPr lang="en-GB" dirty="0" smtClean="0"/>
              <a:t>Education could be </a:t>
            </a:r>
            <a:r>
              <a:rPr lang="en-GB" dirty="0" smtClean="0"/>
              <a:t>isolated. Education </a:t>
            </a:r>
            <a:r>
              <a:rPr lang="en-GB" dirty="0" smtClean="0"/>
              <a:t>committees stepping stones, dumping grounds, limited power</a:t>
            </a:r>
          </a:p>
          <a:p>
            <a:r>
              <a:rPr lang="en-GB" dirty="0" smtClean="0"/>
              <a:t>Collective force of ‘working class culture’ (Williams 1958) but lost out to other organisations</a:t>
            </a:r>
          </a:p>
          <a:p>
            <a:r>
              <a:rPr lang="en-GB" dirty="0"/>
              <a:t>‘Vast funds of enthusiasm, which are ours by right, are secured by other bodies… [classes] should not exhaust the missionary spirit’. </a:t>
            </a:r>
          </a:p>
          <a:p>
            <a:r>
              <a:rPr lang="en-GB" dirty="0" smtClean="0"/>
              <a:t>Problems with capturing zeal and interest of individuals but led to further </a:t>
            </a:r>
            <a:r>
              <a:rPr lang="en-GB" dirty="0" smtClean="0"/>
              <a:t>structural innovations. </a:t>
            </a:r>
            <a:r>
              <a:rPr lang="en-GB" dirty="0" smtClean="0"/>
              <a:t>Co-operators’ Educational Fellowship</a:t>
            </a:r>
          </a:p>
          <a:p>
            <a:endParaRPr lang="en-GB" dirty="0" smtClean="0"/>
          </a:p>
          <a:p>
            <a:endParaRPr lang="en-GB" dirty="0"/>
          </a:p>
        </p:txBody>
      </p:sp>
    </p:spTree>
    <p:extLst>
      <p:ext uri="{BB962C8B-B14F-4D97-AF65-F5344CB8AC3E}">
        <p14:creationId xmlns:p14="http://schemas.microsoft.com/office/powerpoint/2010/main" val="2434714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Co-operative College</a:t>
            </a:r>
          </a:p>
        </p:txBody>
      </p:sp>
      <p:sp>
        <p:nvSpPr>
          <p:cNvPr id="3" name="Content Placeholder 2"/>
          <p:cNvSpPr>
            <a:spLocks noGrp="1"/>
          </p:cNvSpPr>
          <p:nvPr>
            <p:ph idx="1"/>
          </p:nvPr>
        </p:nvSpPr>
        <p:spPr>
          <a:xfrm>
            <a:off x="838200" y="1487424"/>
            <a:ext cx="10695432" cy="4689539"/>
          </a:xfrm>
        </p:spPr>
        <p:txBody>
          <a:bodyPr>
            <a:normAutofit fontScale="85000" lnSpcReduction="20000"/>
          </a:bodyPr>
          <a:lstStyle/>
          <a:p>
            <a:r>
              <a:rPr lang="en-GB" dirty="0" smtClean="0"/>
              <a:t>‘Evolutionary method’ </a:t>
            </a:r>
            <a:r>
              <a:rPr lang="en-GB" dirty="0" smtClean="0"/>
              <a:t>1919</a:t>
            </a:r>
          </a:p>
          <a:p>
            <a:r>
              <a:rPr lang="en-GB" dirty="0" smtClean="0"/>
              <a:t>College label was a challenge</a:t>
            </a:r>
          </a:p>
          <a:p>
            <a:r>
              <a:rPr lang="en-GB" dirty="0" smtClean="0"/>
              <a:t>One takes it for granted that the college would be established in some country district, where the work could be carried on under the best conditions.’ Fred Hall 1914</a:t>
            </a:r>
          </a:p>
          <a:p>
            <a:r>
              <a:rPr lang="en-GB" dirty="0" smtClean="0"/>
              <a:t>‘The presence of the College in Manchester has had certain advantages, such as proximity to the warehouses and many factories of the C.W.S., and contact with the day-by-day life of co-operators and co-operative societies. These advantages are much appreciated by the students, particularly by employee-students, who are attending the College in order to increase their knowledge of the trade, and the technical subjects bearing upon it.’ Fred Hall 1928</a:t>
            </a:r>
            <a:endParaRPr lang="en-GB" dirty="0" smtClean="0"/>
          </a:p>
          <a:p>
            <a:r>
              <a:rPr lang="en-GB" dirty="0" smtClean="0"/>
              <a:t>‘the nearest thing to a rural area enjoyed by the present college is the green area of the Manchester racecourse, in the Irwell valley below the College Hostel! Is it better to study in the thick of co-operative headquarter activities, or far away in some parkland…?’ Percy Redfern 1939</a:t>
            </a:r>
          </a:p>
          <a:p>
            <a:endParaRPr lang="en-GB" dirty="0" smtClean="0"/>
          </a:p>
          <a:p>
            <a:endParaRPr lang="en-GB" dirty="0"/>
          </a:p>
        </p:txBody>
      </p:sp>
    </p:spTree>
    <p:extLst>
      <p:ext uri="{BB962C8B-B14F-4D97-AF65-F5344CB8AC3E}">
        <p14:creationId xmlns:p14="http://schemas.microsoft.com/office/powerpoint/2010/main" val="2032014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78" y="128059"/>
            <a:ext cx="10515600" cy="1016530"/>
          </a:xfrm>
        </p:spPr>
        <p:txBody>
          <a:bodyPr/>
          <a:lstStyle/>
          <a:p>
            <a:r>
              <a:rPr lang="en-GB" b="1" dirty="0"/>
              <a:t>Amateurs and </a:t>
            </a:r>
            <a:r>
              <a:rPr lang="en-GB" b="1" dirty="0" smtClean="0"/>
              <a:t>professionals</a:t>
            </a:r>
            <a:endParaRPr lang="en-GB" b="1" dirty="0"/>
          </a:p>
        </p:txBody>
      </p:sp>
      <p:sp>
        <p:nvSpPr>
          <p:cNvPr id="3" name="Content Placeholder 2"/>
          <p:cNvSpPr>
            <a:spLocks noGrp="1"/>
          </p:cNvSpPr>
          <p:nvPr>
            <p:ph idx="1"/>
          </p:nvPr>
        </p:nvSpPr>
        <p:spPr>
          <a:xfrm>
            <a:off x="838200" y="948267"/>
            <a:ext cx="11207044" cy="2946205"/>
          </a:xfrm>
        </p:spPr>
        <p:txBody>
          <a:bodyPr>
            <a:normAutofit fontScale="92500" lnSpcReduction="10000"/>
          </a:bodyPr>
          <a:lstStyle/>
          <a:p>
            <a:r>
              <a:rPr lang="en-GB" dirty="0" smtClean="0"/>
              <a:t>‘</a:t>
            </a:r>
            <a:r>
              <a:rPr lang="en-GB" dirty="0" smtClean="0"/>
              <a:t>Drama… implies very practical co-operation between different groups of people – dramatists, actors, producers and stage craftsmen. Drama originally belonged to the people… at the market place or in the churchyard, and the whole community attended… </a:t>
            </a:r>
          </a:p>
          <a:p>
            <a:pPr marL="0" indent="0">
              <a:buNone/>
            </a:pPr>
            <a:r>
              <a:rPr lang="en-GB" dirty="0"/>
              <a:t>	</a:t>
            </a:r>
            <a:r>
              <a:rPr lang="en-GB" dirty="0" smtClean="0"/>
              <a:t>If drama is worth organising on a co-operative basis through amateur societies then it is worth organising properly, and co-operative societies should see to it that drama is presented at its best.’ April 1936</a:t>
            </a:r>
          </a:p>
          <a:p>
            <a:pPr marL="0" indent="0">
              <a:buNone/>
            </a:pPr>
            <a:r>
              <a:rPr lang="en-GB" dirty="0" smtClean="0"/>
              <a:t>Occupying theatres – and centres; Wembley Pageant 1938</a:t>
            </a:r>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758" t="18868" r="4074" b="31651"/>
          <a:stretch/>
        </p:blipFill>
        <p:spPr>
          <a:xfrm>
            <a:off x="1194816" y="3894472"/>
            <a:ext cx="9518339" cy="2965215"/>
          </a:xfrm>
          <a:prstGeom prst="rect">
            <a:avLst/>
          </a:prstGeom>
        </p:spPr>
      </p:pic>
    </p:spTree>
    <p:extLst>
      <p:ext uri="{BB962C8B-B14F-4D97-AF65-F5344CB8AC3E}">
        <p14:creationId xmlns:p14="http://schemas.microsoft.com/office/powerpoint/2010/main" val="1862561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397978" cy="1325563"/>
          </a:xfrm>
        </p:spPr>
        <p:txBody>
          <a:bodyPr/>
          <a:lstStyle/>
          <a:p>
            <a:pPr algn="l"/>
            <a:r>
              <a:rPr lang="en-GB" sz="4000" b="1" dirty="0"/>
              <a:t>Business </a:t>
            </a:r>
            <a:r>
              <a:rPr lang="en-GB" sz="4000" b="1" dirty="0" smtClean="0"/>
              <a:t>response and new technology</a:t>
            </a:r>
            <a:endParaRPr lang="en-GB" b="1" dirty="0"/>
          </a:p>
        </p:txBody>
      </p:sp>
      <p:sp>
        <p:nvSpPr>
          <p:cNvPr id="5" name="Content Placeholder 4"/>
          <p:cNvSpPr>
            <a:spLocks noGrp="1"/>
          </p:cNvSpPr>
          <p:nvPr>
            <p:ph idx="1"/>
          </p:nvPr>
        </p:nvSpPr>
        <p:spPr>
          <a:xfrm>
            <a:off x="838199" y="1825625"/>
            <a:ext cx="6160911" cy="4351338"/>
          </a:xfrm>
        </p:spPr>
        <p:txBody>
          <a:bodyPr>
            <a:normAutofit lnSpcReduction="10000"/>
          </a:bodyPr>
          <a:lstStyle/>
          <a:p>
            <a:r>
              <a:rPr lang="en-GB" dirty="0" smtClean="0"/>
              <a:t>Co-opera: ‘</a:t>
            </a:r>
            <a:r>
              <a:rPr lang="en-GB" dirty="0"/>
              <a:t>one society’s educational </a:t>
            </a:r>
            <a:r>
              <a:rPr lang="en-GB" dirty="0" smtClean="0"/>
              <a:t>committee</a:t>
            </a:r>
            <a:r>
              <a:rPr lang="en-GB" dirty="0"/>
              <a:t>… made a considerable </a:t>
            </a:r>
            <a:r>
              <a:rPr lang="en-GB" dirty="0" smtClean="0"/>
              <a:t>financial </a:t>
            </a:r>
            <a:r>
              <a:rPr lang="en-GB" dirty="0"/>
              <a:t>gain by transferring it </a:t>
            </a:r>
            <a:r>
              <a:rPr lang="en-GB" dirty="0" smtClean="0"/>
              <a:t>show </a:t>
            </a:r>
            <a:r>
              <a:rPr lang="en-GB" dirty="0"/>
              <a:t>from a school room </a:t>
            </a:r>
            <a:r>
              <a:rPr lang="en-GB" dirty="0" smtClean="0"/>
              <a:t>to </a:t>
            </a:r>
            <a:r>
              <a:rPr lang="en-GB" dirty="0"/>
              <a:t>a super cinema</a:t>
            </a:r>
            <a:r>
              <a:rPr lang="en-GB" dirty="0" smtClean="0"/>
              <a:t>’</a:t>
            </a:r>
          </a:p>
          <a:p>
            <a:r>
              <a:rPr lang="en-GB" dirty="0"/>
              <a:t>Technology – investment and scale </a:t>
            </a:r>
            <a:r>
              <a:rPr lang="en-GB" dirty="0" err="1"/>
              <a:t>eg</a:t>
            </a:r>
            <a:r>
              <a:rPr lang="en-GB" dirty="0"/>
              <a:t> film, radio</a:t>
            </a:r>
          </a:p>
          <a:p>
            <a:r>
              <a:rPr lang="en-GB" dirty="0" smtClean="0"/>
              <a:t>Technical </a:t>
            </a:r>
            <a:r>
              <a:rPr lang="en-GB" dirty="0"/>
              <a:t>issues and local variation vs representation in </a:t>
            </a:r>
            <a:r>
              <a:rPr lang="en-GB" dirty="0" smtClean="0"/>
              <a:t>film</a:t>
            </a:r>
          </a:p>
          <a:p>
            <a:pPr marL="0" indent="0">
              <a:buNone/>
            </a:pPr>
            <a:r>
              <a:rPr lang="en-GB" dirty="0" smtClean="0"/>
              <a:t>Appealing to a ‘vast middle class public… on grounds of commercial merit… not… social revolution’</a:t>
            </a:r>
            <a:endParaRPr lang="en-GB" dirty="0"/>
          </a:p>
          <a:p>
            <a:pPr marL="0" indent="0">
              <a:buNone/>
            </a:pPr>
            <a:endParaRPr lang="en-GB" sz="2000" dirty="0"/>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49161" t="29773" r="10752" b="26603"/>
          <a:stretch/>
        </p:blipFill>
        <p:spPr>
          <a:xfrm>
            <a:off x="7371645" y="180621"/>
            <a:ext cx="4323644" cy="6344357"/>
          </a:xfrm>
          <a:prstGeom prst="rect">
            <a:avLst/>
          </a:prstGeom>
        </p:spPr>
      </p:pic>
    </p:spTree>
    <p:extLst>
      <p:ext uri="{BB962C8B-B14F-4D97-AF65-F5344CB8AC3E}">
        <p14:creationId xmlns:p14="http://schemas.microsoft.com/office/powerpoint/2010/main" val="2688379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Culture and experience</a:t>
            </a:r>
            <a:r>
              <a:rPr lang="en-GB" dirty="0" smtClean="0"/>
              <a:t>	</a:t>
            </a:r>
            <a:endParaRPr lang="en-GB" dirty="0"/>
          </a:p>
        </p:txBody>
      </p:sp>
      <p:sp>
        <p:nvSpPr>
          <p:cNvPr id="3" name="Content Placeholder 2"/>
          <p:cNvSpPr>
            <a:spLocks noGrp="1"/>
          </p:cNvSpPr>
          <p:nvPr>
            <p:ph idx="1"/>
          </p:nvPr>
        </p:nvSpPr>
        <p:spPr/>
        <p:txBody>
          <a:bodyPr>
            <a:normAutofit/>
          </a:bodyPr>
          <a:lstStyle/>
          <a:p>
            <a:r>
              <a:rPr lang="en-US" altLang="en-US" dirty="0" smtClean="0"/>
              <a:t>‘co-operators were too apt to accept the fruit without inquiring into the growth of the tree.’ He wanted lecture lists and classes ‘but you prefer the tea, buns and funny men.’ WR Rae, 1903</a:t>
            </a:r>
            <a:r>
              <a:rPr lang="en-GB" altLang="en-US" dirty="0" smtClean="0"/>
              <a:t> </a:t>
            </a:r>
          </a:p>
          <a:p>
            <a:r>
              <a:rPr lang="en-GB" dirty="0" smtClean="0"/>
              <a:t>Elocution, jazz</a:t>
            </a:r>
          </a:p>
          <a:p>
            <a:r>
              <a:rPr lang="en-GB" dirty="0"/>
              <a:t>Classes on co-operation 1920-21: 21,366 junior students enrolled, 2,716 </a:t>
            </a:r>
            <a:r>
              <a:rPr lang="en-GB" dirty="0" smtClean="0"/>
              <a:t>intermediate: 8,300 </a:t>
            </a:r>
            <a:r>
              <a:rPr lang="en-GB" dirty="0"/>
              <a:t>exam entries, 3026 certificates of merit, 5505 attendance certificates issued.</a:t>
            </a:r>
          </a:p>
          <a:p>
            <a:r>
              <a:rPr lang="en-GB" dirty="0" smtClean="0"/>
              <a:t>Internal cultural judgements </a:t>
            </a:r>
            <a:r>
              <a:rPr lang="en-GB" dirty="0" err="1" smtClean="0"/>
              <a:t>eg</a:t>
            </a:r>
            <a:r>
              <a:rPr lang="en-GB" dirty="0" smtClean="0"/>
              <a:t> Choirs</a:t>
            </a:r>
          </a:p>
          <a:p>
            <a:r>
              <a:rPr lang="en-GB" dirty="0"/>
              <a:t>Debate on beauty (</a:t>
            </a:r>
            <a:r>
              <a:rPr lang="en-GB" dirty="0" smtClean="0"/>
              <a:t>Pevsner)</a:t>
            </a:r>
            <a:endParaRPr lang="en-GB" dirty="0"/>
          </a:p>
          <a:p>
            <a:endParaRPr lang="en-GB" dirty="0" smtClean="0"/>
          </a:p>
          <a:p>
            <a:endParaRPr lang="en-GB" dirty="0"/>
          </a:p>
        </p:txBody>
      </p:sp>
    </p:spTree>
    <p:extLst>
      <p:ext uri="{BB962C8B-B14F-4D97-AF65-F5344CB8AC3E}">
        <p14:creationId xmlns:p14="http://schemas.microsoft.com/office/powerpoint/2010/main" val="690583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13705" cy="1325563"/>
          </a:xfrm>
        </p:spPr>
        <p:txBody>
          <a:bodyPr/>
          <a:lstStyle/>
          <a:p>
            <a:r>
              <a:rPr lang="en-GB" b="1" dirty="0" smtClean="0"/>
              <a:t>Children’s writing: exposure and aspiration</a:t>
            </a:r>
            <a:endParaRPr lang="en-GB" b="1" dirty="0"/>
          </a:p>
        </p:txBody>
      </p:sp>
      <p:sp>
        <p:nvSpPr>
          <p:cNvPr id="3" name="Content Placeholder 2"/>
          <p:cNvSpPr>
            <a:spLocks noGrp="1"/>
          </p:cNvSpPr>
          <p:nvPr>
            <p:ph idx="1"/>
          </p:nvPr>
        </p:nvSpPr>
        <p:spPr>
          <a:xfrm>
            <a:off x="838201" y="1825625"/>
            <a:ext cx="5269992" cy="4351338"/>
          </a:xfrm>
        </p:spPr>
        <p:txBody>
          <a:bodyPr/>
          <a:lstStyle/>
          <a:p>
            <a:pPr marL="0" indent="0">
              <a:buNone/>
            </a:pPr>
            <a:r>
              <a:rPr lang="en-GB" dirty="0"/>
              <a:t>‘By “co-operation” is meant the action of “working together,” from the Latin co, meaning “with” or “together,” and opera, meaning “I work,” while the word “Nature,” in its fullest sense, signifies the universe. Therefore, “Co-operation in Nature” means “working together in the whole of the universe.”’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0048" t="436" r="25371" b="1737"/>
          <a:stretch/>
        </p:blipFill>
        <p:spPr>
          <a:xfrm>
            <a:off x="6851905" y="547081"/>
            <a:ext cx="4391352" cy="5436337"/>
          </a:xfrm>
          <a:prstGeom prst="rect">
            <a:avLst/>
          </a:prstGeom>
        </p:spPr>
      </p:pic>
    </p:spTree>
    <p:extLst>
      <p:ext uri="{BB962C8B-B14F-4D97-AF65-F5344CB8AC3E}">
        <p14:creationId xmlns:p14="http://schemas.microsoft.com/office/powerpoint/2010/main" val="2833506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110" t="22676" r="45112" b="57679"/>
          <a:stretch/>
        </p:blipFill>
        <p:spPr>
          <a:xfrm>
            <a:off x="871655" y="3661772"/>
            <a:ext cx="3334585" cy="3009109"/>
          </a:xfrm>
        </p:spPr>
      </p:pic>
      <p:sp>
        <p:nvSpPr>
          <p:cNvPr id="5" name="TextBox 4"/>
          <p:cNvSpPr txBox="1"/>
          <p:nvPr/>
        </p:nvSpPr>
        <p:spPr>
          <a:xfrm>
            <a:off x="419563" y="365124"/>
            <a:ext cx="6104525" cy="3139321"/>
          </a:xfrm>
          <a:prstGeom prst="rect">
            <a:avLst/>
          </a:prstGeom>
          <a:noFill/>
        </p:spPr>
        <p:txBody>
          <a:bodyPr wrap="square" rtlCol="0">
            <a:spAutoFit/>
          </a:bodyPr>
          <a:lstStyle/>
          <a:p>
            <a:r>
              <a:rPr lang="en-GB" dirty="0" smtClean="0"/>
              <a:t>the “Fisher Girls”… was acted very well indeed. The girls… were dressed in costumes to represent the fisher folk… They sang very nicely, and accomplished their work remarkably well.’</a:t>
            </a:r>
          </a:p>
          <a:p>
            <a:endParaRPr lang="en-GB" dirty="0"/>
          </a:p>
          <a:p>
            <a:r>
              <a:rPr lang="en-GB" dirty="0" smtClean="0"/>
              <a:t>‘“Urchins We” was a little sketch performed by a number of boys, who were the cause of much merriment. They were dressed in rags, with many a large patch  sewn here and there on their clothes. They had no boots or stockings on, and were not at all clean-looking.’</a:t>
            </a:r>
          </a:p>
          <a:p>
            <a:endParaRPr lang="en-GB" dirty="0" smtClean="0"/>
          </a:p>
          <a:p>
            <a:r>
              <a:rPr lang="en-GB" dirty="0" smtClean="0"/>
              <a:t>Nellie Dawson, Abbey Wood Junior Guild</a:t>
            </a:r>
            <a:endParaRPr lang="en-GB"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970" t="4301" r="14024" b="21407"/>
          <a:stretch/>
        </p:blipFill>
        <p:spPr>
          <a:xfrm>
            <a:off x="6724185" y="167032"/>
            <a:ext cx="4995747" cy="341538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6341" t="19941" r="18964" b="32649"/>
          <a:stretch/>
        </p:blipFill>
        <p:spPr>
          <a:xfrm>
            <a:off x="6524088" y="3938832"/>
            <a:ext cx="5363111" cy="2609808"/>
          </a:xfrm>
          <a:prstGeom prst="rect">
            <a:avLst/>
          </a:prstGeom>
        </p:spPr>
      </p:pic>
    </p:spTree>
    <p:extLst>
      <p:ext uri="{BB962C8B-B14F-4D97-AF65-F5344CB8AC3E}">
        <p14:creationId xmlns:p14="http://schemas.microsoft.com/office/powerpoint/2010/main" val="3716368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Co-operative Women’s Guild – practice and experience</a:t>
            </a:r>
            <a:endParaRPr lang="en-GB" b="1" dirty="0"/>
          </a:p>
        </p:txBody>
      </p:sp>
      <p:sp>
        <p:nvSpPr>
          <p:cNvPr id="3" name="Content Placeholder 2"/>
          <p:cNvSpPr>
            <a:spLocks noGrp="1"/>
          </p:cNvSpPr>
          <p:nvPr>
            <p:ph idx="1"/>
          </p:nvPr>
        </p:nvSpPr>
        <p:spPr/>
        <p:txBody>
          <a:bodyPr>
            <a:normAutofit fontScale="85000" lnSpcReduction="20000"/>
          </a:bodyPr>
          <a:lstStyle/>
          <a:p>
            <a:r>
              <a:rPr lang="en-GB" dirty="0" smtClean="0"/>
              <a:t>‘the kind of education which these adult women need is not of an intensive, neutral, and university type. It should proceed from what is concrete and affecting their everyday-life as married women, co-operators, trade-unionists, and political citizens. It should only be abstract in so far as general ideas and principles are needed as a background for giving the power to make intelligent judgements and criticisms on the problems of working class life. It must be frankly biased in favour of a society organised on a basis of fellowship, and it should be severely practical… [the Guild’s] members are at once Co-operators pledged to Co-operative ideals, and married working women whose experiences and spheres are those of mothers and housewives, and in these two capacities they desire to secure reforms and to take part in administrative work, co-operative and national.’ Margaret Llewelyn Davies to Board of Education, 1922</a:t>
            </a:r>
          </a:p>
          <a:p>
            <a:r>
              <a:rPr lang="en-GB" dirty="0" smtClean="0"/>
              <a:t>Campaigns and conferences, personal experience, radical commitment</a:t>
            </a:r>
          </a:p>
          <a:p>
            <a:r>
              <a:rPr lang="en-GB" dirty="0" smtClean="0"/>
              <a:t>Danger of emphasising the concrete, containing and limiting</a:t>
            </a:r>
            <a:endParaRPr lang="en-GB" dirty="0"/>
          </a:p>
        </p:txBody>
      </p:sp>
    </p:spTree>
    <p:extLst>
      <p:ext uri="{BB962C8B-B14F-4D97-AF65-F5344CB8AC3E}">
        <p14:creationId xmlns:p14="http://schemas.microsoft.com/office/powerpoint/2010/main" val="1303106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Progressivism and differentiation</a:t>
            </a:r>
            <a:endParaRPr lang="en-GB" b="1" dirty="0"/>
          </a:p>
        </p:txBody>
      </p:sp>
      <p:sp>
        <p:nvSpPr>
          <p:cNvPr id="3" name="Content Placeholder 2"/>
          <p:cNvSpPr>
            <a:spLocks noGrp="1"/>
          </p:cNvSpPr>
          <p:nvPr>
            <p:ph idx="1"/>
          </p:nvPr>
        </p:nvSpPr>
        <p:spPr/>
        <p:txBody>
          <a:bodyPr>
            <a:normAutofit fontScale="85000" lnSpcReduction="20000"/>
          </a:bodyPr>
          <a:lstStyle/>
          <a:p>
            <a:r>
              <a:rPr lang="en-GB" dirty="0" smtClean="0"/>
              <a:t>Play, drawing </a:t>
            </a:r>
            <a:r>
              <a:rPr lang="en-GB" dirty="0" err="1" smtClean="0"/>
              <a:t>etc</a:t>
            </a:r>
            <a:r>
              <a:rPr lang="en-GB" dirty="0" smtClean="0"/>
              <a:t>, ‘new methods of teaching juniors through action… Singing, dancing, drawing, modelling, and other activities are employed, so that the children may play themselves into knowledge.’ Fred Hall, 1918</a:t>
            </a:r>
          </a:p>
          <a:p>
            <a:r>
              <a:rPr lang="en-GB" dirty="0" smtClean="0"/>
              <a:t>I </a:t>
            </a:r>
            <a:r>
              <a:rPr lang="en-GB" dirty="0"/>
              <a:t>would put all children, rich or poor, through a form of elementary school, and let those of all classes who have the ability to proceed together to higher schools and the university. Brains and not cash should be the determining factor as to which pursuit in life persons should be employed’ Thomas </a:t>
            </a:r>
            <a:r>
              <a:rPr lang="en-GB" dirty="0" err="1"/>
              <a:t>Killon</a:t>
            </a:r>
            <a:r>
              <a:rPr lang="en-GB" dirty="0"/>
              <a:t> 1918 </a:t>
            </a:r>
            <a:r>
              <a:rPr lang="en-GB" dirty="0" smtClean="0"/>
              <a:t>Congress</a:t>
            </a:r>
          </a:p>
          <a:p>
            <a:r>
              <a:rPr lang="en-GB" dirty="0"/>
              <a:t>Following </a:t>
            </a:r>
            <a:r>
              <a:rPr lang="en-GB" dirty="0" err="1"/>
              <a:t>Hadow</a:t>
            </a:r>
            <a:r>
              <a:rPr lang="en-GB" dirty="0"/>
              <a:t> Reports 1926-33, all children, not just a selected few, ‘may receive an education suited to their age and special needs, practical in the broadest sense, and so organised as to allow of classification and differentiation  between pupils of different types of capacities and different aptitudes... The significance of this new and revolutionary educational development lies in the fact that this second stage in the education of the child will be organised as a single whole within which there will be a great variety of types of schools, including modern, central, technical, and secondary</a:t>
            </a:r>
            <a:r>
              <a:rPr lang="en-GB" dirty="0" smtClean="0"/>
              <a:t>.’ Joseph Reeves</a:t>
            </a:r>
            <a:endParaRPr lang="en-GB" dirty="0"/>
          </a:p>
          <a:p>
            <a:endParaRPr lang="en-GB" dirty="0"/>
          </a:p>
          <a:p>
            <a:endParaRPr lang="en-GB" dirty="0" smtClean="0"/>
          </a:p>
        </p:txBody>
      </p:sp>
    </p:spTree>
    <p:extLst>
      <p:ext uri="{BB962C8B-B14F-4D97-AF65-F5344CB8AC3E}">
        <p14:creationId xmlns:p14="http://schemas.microsoft.com/office/powerpoint/2010/main" val="2464001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Co-operative movement</a:t>
            </a:r>
            <a:endParaRPr lang="en-GB" dirty="0"/>
          </a:p>
        </p:txBody>
      </p:sp>
      <p:sp>
        <p:nvSpPr>
          <p:cNvPr id="3" name="Content Placeholder 2"/>
          <p:cNvSpPr>
            <a:spLocks noGrp="1"/>
          </p:cNvSpPr>
          <p:nvPr>
            <p:ph idx="1"/>
          </p:nvPr>
        </p:nvSpPr>
        <p:spPr/>
        <p:txBody>
          <a:bodyPr>
            <a:normAutofit fontScale="92500" lnSpcReduction="20000"/>
          </a:bodyPr>
          <a:lstStyle/>
          <a:p>
            <a:r>
              <a:rPr lang="en-GB" dirty="0" err="1" smtClean="0"/>
              <a:t>Owenism</a:t>
            </a:r>
            <a:r>
              <a:rPr lang="en-GB" dirty="0" smtClean="0"/>
              <a:t> and co-operation</a:t>
            </a:r>
          </a:p>
          <a:p>
            <a:r>
              <a:rPr lang="en-GB" dirty="0" smtClean="0"/>
              <a:t>Rochdale Pioneers 1844</a:t>
            </a:r>
          </a:p>
          <a:p>
            <a:r>
              <a:rPr lang="en-GB" dirty="0" smtClean="0"/>
              <a:t>Gradual then dramatic growth as a basis for co-operative visions</a:t>
            </a:r>
          </a:p>
          <a:p>
            <a:r>
              <a:rPr lang="en-GB" dirty="0"/>
              <a:t>Turn c20 – 1500 independent co-operative societies</a:t>
            </a:r>
          </a:p>
          <a:p>
            <a:r>
              <a:rPr lang="en-GB" dirty="0"/>
              <a:t>Membership 1914 3m; 1939 8m</a:t>
            </a:r>
          </a:p>
          <a:p>
            <a:r>
              <a:rPr lang="en-GB" dirty="0"/>
              <a:t>National spread </a:t>
            </a:r>
            <a:r>
              <a:rPr lang="en-GB" dirty="0" err="1"/>
              <a:t>eg</a:t>
            </a:r>
            <a:r>
              <a:rPr lang="en-GB" dirty="0"/>
              <a:t> </a:t>
            </a:r>
            <a:r>
              <a:rPr lang="en-GB" dirty="0" smtClean="0"/>
              <a:t>North West and industrial areas to London and South East</a:t>
            </a:r>
            <a:endParaRPr lang="en-GB" dirty="0"/>
          </a:p>
          <a:p>
            <a:pPr marL="0" indent="0">
              <a:buNone/>
            </a:pPr>
            <a:endParaRPr lang="en-GB" dirty="0"/>
          </a:p>
          <a:p>
            <a:pPr marL="0" indent="0">
              <a:buNone/>
            </a:pPr>
            <a:r>
              <a:rPr lang="en-GB" dirty="0" smtClean="0"/>
              <a:t>‘We want to put the profits of trade into the pockets of the people… Co-operators want to use the best means to get the entire wealth of this country, land and everything else, into the possession of the entire body politic.’ In S. Yeo, Who was JTW Mitchell</a:t>
            </a:r>
            <a:endParaRPr lang="en-GB" dirty="0"/>
          </a:p>
        </p:txBody>
      </p:sp>
    </p:spTree>
    <p:extLst>
      <p:ext uri="{BB962C8B-B14F-4D97-AF65-F5344CB8AC3E}">
        <p14:creationId xmlns:p14="http://schemas.microsoft.com/office/powerpoint/2010/main" val="169724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84" y="182879"/>
            <a:ext cx="6888607" cy="1325563"/>
          </a:xfrm>
        </p:spPr>
        <p:txBody>
          <a:bodyPr/>
          <a:lstStyle/>
          <a:p>
            <a:r>
              <a:rPr lang="en-GB" b="1" dirty="0" smtClean="0"/>
              <a:t>Evolution, progress and progressivism</a:t>
            </a:r>
            <a:endParaRPr lang="en-GB" b="1" dirty="0"/>
          </a:p>
        </p:txBody>
      </p:sp>
      <p:sp>
        <p:nvSpPr>
          <p:cNvPr id="3" name="Content Placeholder 2"/>
          <p:cNvSpPr>
            <a:spLocks noGrp="1"/>
          </p:cNvSpPr>
          <p:nvPr>
            <p:ph idx="1"/>
          </p:nvPr>
        </p:nvSpPr>
        <p:spPr>
          <a:xfrm>
            <a:off x="134112" y="1606168"/>
            <a:ext cx="7592695" cy="4867783"/>
          </a:xfrm>
        </p:spPr>
        <p:txBody>
          <a:bodyPr>
            <a:noAutofit/>
          </a:bodyPr>
          <a:lstStyle/>
          <a:p>
            <a:pPr marL="228600" lvl="1">
              <a:spcBef>
                <a:spcPts val="1000"/>
              </a:spcBef>
            </a:pPr>
            <a:r>
              <a:rPr lang="en-GB" sz="2200" dirty="0" smtClean="0"/>
              <a:t>a </a:t>
            </a:r>
            <a:r>
              <a:rPr lang="en-GB" sz="2200" dirty="0"/>
              <a:t>broad humanistic system of education for the children, so helping to rectify the narrow and utilitarian methods now adopted in our elementary schools… inculcating knowledge of human progress… </a:t>
            </a:r>
            <a:r>
              <a:rPr lang="en-GB" sz="2200" dirty="0" smtClean="0"/>
              <a:t>We </a:t>
            </a:r>
            <a:r>
              <a:rPr lang="en-GB" sz="2200" dirty="0"/>
              <a:t>should not set too much store on whether the child knows where and when Robert Owen was born, but upon the interest the child takes in the beauty of a noble life.</a:t>
            </a:r>
          </a:p>
          <a:p>
            <a:r>
              <a:rPr lang="en-GB" sz="2200" dirty="0" smtClean="0"/>
              <a:t>Co-operation was tied to evolutionary ideas: ‘the </a:t>
            </a:r>
            <a:r>
              <a:rPr lang="en-GB" sz="2200" dirty="0"/>
              <a:t>altruistic dynamic at the heart of nature, which will ultimately transcend the mere selfish desire for personal </a:t>
            </a:r>
            <a:r>
              <a:rPr lang="en-GB" sz="2200" dirty="0" smtClean="0"/>
              <a:t>gratification’</a:t>
            </a:r>
          </a:p>
          <a:p>
            <a:r>
              <a:rPr lang="en-GB" sz="2200" dirty="0" smtClean="0"/>
              <a:t>Woodcraft: The </a:t>
            </a:r>
            <a:r>
              <a:rPr lang="en-GB" sz="2200" dirty="0"/>
              <a:t>theory being that as we as individuals in our pre-natal life express the various stages of development through which life has travelled, so boys and girls express the gradual development of mankind from savagery to civilisation. In other words, individual life is a recapitulation of racial life. </a:t>
            </a:r>
            <a:endParaRPr lang="en-GB" sz="2200" dirty="0" smtClean="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24146" t="9106" r="8269" b="10457"/>
          <a:stretch/>
        </p:blipFill>
        <p:spPr>
          <a:xfrm rot="5400000">
            <a:off x="6852926" y="1056760"/>
            <a:ext cx="5920345" cy="4172583"/>
          </a:xfrm>
          <a:prstGeom prst="rect">
            <a:avLst/>
          </a:prstGeom>
        </p:spPr>
      </p:pic>
    </p:spTree>
    <p:extLst>
      <p:ext uri="{BB962C8B-B14F-4D97-AF65-F5344CB8AC3E}">
        <p14:creationId xmlns:p14="http://schemas.microsoft.com/office/powerpoint/2010/main" val="3527133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Conclusions	</a:t>
            </a:r>
            <a:endParaRPr lang="en-GB" b="1" dirty="0"/>
          </a:p>
        </p:txBody>
      </p:sp>
      <p:sp>
        <p:nvSpPr>
          <p:cNvPr id="3" name="Content Placeholder 2"/>
          <p:cNvSpPr>
            <a:spLocks noGrp="1"/>
          </p:cNvSpPr>
          <p:nvPr>
            <p:ph idx="1"/>
          </p:nvPr>
        </p:nvSpPr>
        <p:spPr/>
        <p:txBody>
          <a:bodyPr/>
          <a:lstStyle/>
          <a:p>
            <a:r>
              <a:rPr lang="en-GB" dirty="0"/>
              <a:t>Alternatives </a:t>
            </a:r>
            <a:r>
              <a:rPr lang="en-GB" dirty="0" smtClean="0"/>
              <a:t>reproduced </a:t>
            </a:r>
            <a:r>
              <a:rPr lang="en-GB" dirty="0"/>
              <a:t>and </a:t>
            </a:r>
            <a:r>
              <a:rPr lang="en-GB" dirty="0" smtClean="0"/>
              <a:t>changed </a:t>
            </a:r>
            <a:r>
              <a:rPr lang="en-GB" dirty="0"/>
              <a:t>elements of mainstream practices</a:t>
            </a:r>
          </a:p>
          <a:p>
            <a:r>
              <a:rPr lang="en-GB" dirty="0" smtClean="0"/>
              <a:t>Educational activities were for minority but involved large numbers</a:t>
            </a:r>
          </a:p>
          <a:p>
            <a:r>
              <a:rPr lang="en-GB" dirty="0"/>
              <a:t>Unique elements incorporating co-operative history, business, resources of the movement</a:t>
            </a:r>
          </a:p>
          <a:p>
            <a:r>
              <a:rPr lang="en-GB" dirty="0" smtClean="0"/>
              <a:t>Tension </a:t>
            </a:r>
            <a:r>
              <a:rPr lang="en-GB" dirty="0" smtClean="0"/>
              <a:t>between internal provision and external </a:t>
            </a:r>
            <a:r>
              <a:rPr lang="en-GB" dirty="0" smtClean="0"/>
              <a:t>involvement/representation</a:t>
            </a:r>
            <a:endParaRPr lang="en-GB" dirty="0" smtClean="0"/>
          </a:p>
          <a:p>
            <a:r>
              <a:rPr lang="en-GB" dirty="0" smtClean="0"/>
              <a:t>Class </a:t>
            </a:r>
            <a:r>
              <a:rPr lang="en-GB" dirty="0" smtClean="0"/>
              <a:t>and space helped to define activities. Blurring into lower middle class? Or a different social classification </a:t>
            </a:r>
            <a:r>
              <a:rPr lang="en-GB" dirty="0" smtClean="0"/>
              <a:t>required?</a:t>
            </a:r>
            <a:endParaRPr lang="en-GB" dirty="0" smtClean="0"/>
          </a:p>
        </p:txBody>
      </p:sp>
    </p:spTree>
    <p:extLst>
      <p:ext uri="{BB962C8B-B14F-4D97-AF65-F5344CB8AC3E}">
        <p14:creationId xmlns:p14="http://schemas.microsoft.com/office/powerpoint/2010/main" val="691455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C20 challenges</a:t>
            </a:r>
            <a:endParaRPr lang="en-GB" dirty="0"/>
          </a:p>
        </p:txBody>
      </p:sp>
      <p:sp>
        <p:nvSpPr>
          <p:cNvPr id="3" name="Content Placeholder 2"/>
          <p:cNvSpPr>
            <a:spLocks noGrp="1"/>
          </p:cNvSpPr>
          <p:nvPr>
            <p:ph idx="1"/>
          </p:nvPr>
        </p:nvSpPr>
        <p:spPr/>
        <p:txBody>
          <a:bodyPr>
            <a:normAutofit/>
          </a:bodyPr>
          <a:lstStyle/>
          <a:p>
            <a:r>
              <a:rPr lang="en-GB" dirty="0" smtClean="0"/>
              <a:t>Intensification of capitalist competition – profiteering, trusts and attacks on co-operation</a:t>
            </a:r>
          </a:p>
          <a:p>
            <a:r>
              <a:rPr lang="en-GB" dirty="0"/>
              <a:t>Other forms of mutuality and </a:t>
            </a:r>
            <a:r>
              <a:rPr lang="en-GB" dirty="0" smtClean="0"/>
              <a:t>co-partnership: </a:t>
            </a:r>
            <a:r>
              <a:rPr lang="en-GB" dirty="0"/>
              <a:t>WH Lever, John </a:t>
            </a:r>
            <a:r>
              <a:rPr lang="en-GB" dirty="0" err="1" smtClean="0"/>
              <a:t>Speedan</a:t>
            </a:r>
            <a:r>
              <a:rPr lang="en-GB" dirty="0" smtClean="0"/>
              <a:t> Lewis</a:t>
            </a:r>
            <a:endParaRPr lang="en-GB" dirty="0"/>
          </a:p>
          <a:p>
            <a:r>
              <a:rPr lang="en-GB" dirty="0" smtClean="0"/>
              <a:t>State and welfare state undermines mutuality</a:t>
            </a:r>
          </a:p>
          <a:p>
            <a:r>
              <a:rPr lang="en-GB" dirty="0" smtClean="0"/>
              <a:t>Commercial forms of organised leisure</a:t>
            </a:r>
          </a:p>
          <a:p>
            <a:r>
              <a:rPr lang="en-GB" dirty="0" smtClean="0"/>
              <a:t>Polarisation of politics – fascism, growth labour movement</a:t>
            </a:r>
          </a:p>
          <a:p>
            <a:r>
              <a:rPr lang="en-GB" dirty="0"/>
              <a:t>Democracy and membership as key co-operative values</a:t>
            </a:r>
          </a:p>
          <a:p>
            <a:pPr marL="0" indent="0">
              <a:buNone/>
            </a:pPr>
            <a:endParaRPr lang="en-GB" dirty="0" smtClean="0"/>
          </a:p>
          <a:p>
            <a:endParaRPr lang="en-GB" dirty="0"/>
          </a:p>
        </p:txBody>
      </p:sp>
    </p:spTree>
    <p:extLst>
      <p:ext uri="{BB962C8B-B14F-4D97-AF65-F5344CB8AC3E}">
        <p14:creationId xmlns:p14="http://schemas.microsoft.com/office/powerpoint/2010/main" val="4175640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7693" t="43117" r="3463" b="11700"/>
          <a:stretch/>
        </p:blipFill>
        <p:spPr>
          <a:xfrm rot="16200000">
            <a:off x="2482251" y="-290526"/>
            <a:ext cx="6773561" cy="7354613"/>
          </a:xfrm>
        </p:spPr>
      </p:pic>
    </p:spTree>
    <p:extLst>
      <p:ext uri="{BB962C8B-B14F-4D97-AF65-F5344CB8AC3E}">
        <p14:creationId xmlns:p14="http://schemas.microsoft.com/office/powerpoint/2010/main" val="2283200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My Documents\My Pictures\Adobe\Digital Camera Photos\Coop pamphlets 1921-present\Pictures nikon sd card 7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5" y="51096"/>
            <a:ext cx="10262920" cy="662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801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9173" t="67514" r="8512" b="8481"/>
          <a:stretch/>
        </p:blipFill>
        <p:spPr>
          <a:xfrm>
            <a:off x="2167003" y="114754"/>
            <a:ext cx="8730641" cy="6423833"/>
          </a:xfrm>
        </p:spPr>
      </p:pic>
    </p:spTree>
    <p:extLst>
      <p:ext uri="{BB962C8B-B14F-4D97-AF65-F5344CB8AC3E}">
        <p14:creationId xmlns:p14="http://schemas.microsoft.com/office/powerpoint/2010/main" val="3162634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Brislington</a:t>
            </a:r>
            <a:r>
              <a:rPr lang="en-GB" dirty="0" smtClean="0"/>
              <a:t> Clothing Factory Discussion Group</a:t>
            </a: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306" t="12267" r="4120" b="25728"/>
          <a:stretch/>
        </p:blipFill>
        <p:spPr>
          <a:xfrm>
            <a:off x="355466" y="2074899"/>
            <a:ext cx="11299988" cy="4391378"/>
          </a:xfrm>
        </p:spPr>
      </p:pic>
    </p:spTree>
    <p:extLst>
      <p:ext uri="{BB962C8B-B14F-4D97-AF65-F5344CB8AC3E}">
        <p14:creationId xmlns:p14="http://schemas.microsoft.com/office/powerpoint/2010/main" val="22113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My Documents\My Pictures\Adobe\Digital Camera Photos\Coop pamphlets 1921-present\Pictures nikon sd card 6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6" t="10839" r="2445" b="13961"/>
          <a:stretch/>
        </p:blipFill>
        <p:spPr bwMode="auto">
          <a:xfrm>
            <a:off x="3608832" y="414528"/>
            <a:ext cx="4294826" cy="601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211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51044" cy="1325563"/>
          </a:xfrm>
        </p:spPr>
        <p:txBody>
          <a:bodyPr/>
          <a:lstStyle/>
          <a:p>
            <a:r>
              <a:rPr lang="en-GB" b="1" dirty="0" smtClean="0"/>
              <a:t>Education and culture – a state within a state?</a:t>
            </a:r>
            <a:endParaRPr lang="en-GB" b="1" dirty="0"/>
          </a:p>
        </p:txBody>
      </p:sp>
      <p:sp>
        <p:nvSpPr>
          <p:cNvPr id="3" name="Content Placeholder 2"/>
          <p:cNvSpPr>
            <a:spLocks noGrp="1"/>
          </p:cNvSpPr>
          <p:nvPr>
            <p:ph idx="1"/>
          </p:nvPr>
        </p:nvSpPr>
        <p:spPr>
          <a:xfrm>
            <a:off x="838201" y="1825625"/>
            <a:ext cx="7549444" cy="4351338"/>
          </a:xfrm>
        </p:spPr>
        <p:txBody>
          <a:bodyPr>
            <a:normAutofit fontScale="85000" lnSpcReduction="20000"/>
          </a:bodyPr>
          <a:lstStyle/>
          <a:p>
            <a:r>
              <a:rPr lang="en-US" altLang="en-US" dirty="0"/>
              <a:t>The main aim of co-operative education was defined as ‘primarily the formation of co-operative character and opinion, and secondarily, though not necessarily of less import, the training of men and women to take part in industrial and social reforms and municipal life generally.’</a:t>
            </a:r>
            <a:endParaRPr lang="en-GB" altLang="en-US" dirty="0"/>
          </a:p>
          <a:p>
            <a:r>
              <a:rPr lang="en-GB" dirty="0" smtClean="0"/>
              <a:t>Alternative – co-operative, labour movement, anti war, internationalist outlook</a:t>
            </a:r>
          </a:p>
          <a:p>
            <a:r>
              <a:rPr lang="en-GB" dirty="0" smtClean="0"/>
              <a:t>Size and range of activity: classes, reading rooms, libraries, lectures, social activities and entertainment, propaganda and press, literature, </a:t>
            </a:r>
            <a:r>
              <a:rPr lang="en-GB" dirty="0" err="1" smtClean="0"/>
              <a:t>auxilliaries</a:t>
            </a:r>
            <a:r>
              <a:rPr lang="en-GB" dirty="0" smtClean="0"/>
              <a:t>, children’s groups, cultural provision. Sport, cultural (drama, choirs, pageants </a:t>
            </a:r>
            <a:r>
              <a:rPr lang="en-GB" dirty="0" err="1" smtClean="0"/>
              <a:t>etc</a:t>
            </a:r>
            <a:r>
              <a:rPr lang="en-GB" dirty="0" smtClean="0"/>
              <a:t>), classes, examinations</a:t>
            </a:r>
          </a:p>
          <a:p>
            <a:r>
              <a:rPr lang="en-GB" dirty="0" smtClean="0"/>
              <a:t>50k students; 100,000s in guilds and auxiliaries </a:t>
            </a:r>
          </a:p>
          <a:p>
            <a:r>
              <a:rPr lang="en-GB" dirty="0" smtClean="0"/>
              <a:t>Tensions and contradictions</a:t>
            </a:r>
          </a:p>
          <a:p>
            <a:endParaRPr lang="en-GB" dirty="0"/>
          </a:p>
        </p:txBody>
      </p:sp>
      <p:pic>
        <p:nvPicPr>
          <p:cNvPr id="4"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4988" t="25727" r="11044" b="23354"/>
          <a:stretch/>
        </p:blipFill>
        <p:spPr>
          <a:xfrm>
            <a:off x="8201435" y="1027906"/>
            <a:ext cx="3640609" cy="3063805"/>
          </a:xfrm>
          <a:prstGeom prst="rect">
            <a:avLst/>
          </a:prstGeom>
        </p:spPr>
      </p:pic>
    </p:spTree>
    <p:extLst>
      <p:ext uri="{BB962C8B-B14F-4D97-AF65-F5344CB8AC3E}">
        <p14:creationId xmlns:p14="http://schemas.microsoft.com/office/powerpoint/2010/main" val="1359446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TotalTime>
  <Words>1810</Words>
  <Application>Microsoft Office PowerPoint</Application>
  <PresentationFormat>Custom</PresentationFormat>
  <Paragraphs>85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Co-operative movement</vt:lpstr>
      <vt:lpstr>C20 challenges</vt:lpstr>
      <vt:lpstr>PowerPoint Presentation</vt:lpstr>
      <vt:lpstr>PowerPoint Presentation</vt:lpstr>
      <vt:lpstr>PowerPoint Presentation</vt:lpstr>
      <vt:lpstr>Brislington Clothing Factory Discussion Group</vt:lpstr>
      <vt:lpstr>PowerPoint Presentation</vt:lpstr>
      <vt:lpstr>Education and culture – a state within a state?</vt:lpstr>
      <vt:lpstr>State and alternatives</vt:lpstr>
      <vt:lpstr>Democracy, participation and structure </vt:lpstr>
      <vt:lpstr>Co-operative College</vt:lpstr>
      <vt:lpstr>Amateurs and professionals</vt:lpstr>
      <vt:lpstr>Business response and new technology</vt:lpstr>
      <vt:lpstr>Culture and experience </vt:lpstr>
      <vt:lpstr>Children’s writing: exposure and aspiration</vt:lpstr>
      <vt:lpstr>PowerPoint Presentation</vt:lpstr>
      <vt:lpstr>Co-operative Women’s Guild – practice and experience</vt:lpstr>
      <vt:lpstr>Progressivism and differentiation</vt:lpstr>
      <vt:lpstr>Evolution, progress and progressivism</vt:lpstr>
      <vt:lpstr>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localuser</cp:lastModifiedBy>
  <cp:revision>36</cp:revision>
  <dcterms:created xsi:type="dcterms:W3CDTF">2016-06-17T12:58:20Z</dcterms:created>
  <dcterms:modified xsi:type="dcterms:W3CDTF">2016-06-23T12:08:03Z</dcterms:modified>
</cp:coreProperties>
</file>