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257" r:id="rId3"/>
    <p:sldId id="263" r:id="rId4"/>
    <p:sldId id="258" r:id="rId5"/>
    <p:sldId id="260" r:id="rId6"/>
    <p:sldId id="264" r:id="rId7"/>
    <p:sldId id="262" r:id="rId8"/>
    <p:sldId id="265" r:id="rId9"/>
    <p:sldId id="259"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200" y="-7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B0B458-A3C0-4E37-A027-B79EAA512843}" type="datetimeFigureOut">
              <a:rPr lang="en-GB" smtClean="0"/>
              <a:t>21/06/2016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E27B74-7299-45D7-BA6B-9E50B5FE9318}" type="slidenum">
              <a:rPr lang="en-GB" smtClean="0"/>
              <a:t>‹#›</a:t>
            </a:fld>
            <a:endParaRPr lang="en-GB"/>
          </a:p>
        </p:txBody>
      </p:sp>
    </p:spTree>
    <p:extLst>
      <p:ext uri="{BB962C8B-B14F-4D97-AF65-F5344CB8AC3E}">
        <p14:creationId xmlns:p14="http://schemas.microsoft.com/office/powerpoint/2010/main" val="26360213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8EE27B74-7299-45D7-BA6B-9E50B5FE9318}" type="slidenum">
              <a:rPr lang="en-GB" smtClean="0"/>
              <a:t>1</a:t>
            </a:fld>
            <a:endParaRPr lang="en-GB"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Part of an action research project to improve participation</a:t>
            </a:r>
            <a:endParaRPr lang="en-GB" dirty="0"/>
          </a:p>
        </p:txBody>
      </p:sp>
      <p:sp>
        <p:nvSpPr>
          <p:cNvPr id="4" name="Slide Number Placeholder 3"/>
          <p:cNvSpPr>
            <a:spLocks noGrp="1"/>
          </p:cNvSpPr>
          <p:nvPr>
            <p:ph type="sldNum" sz="quarter" idx="10"/>
          </p:nvPr>
        </p:nvSpPr>
        <p:spPr/>
        <p:txBody>
          <a:bodyPr/>
          <a:lstStyle/>
          <a:p>
            <a:fld id="{8EE27B74-7299-45D7-BA6B-9E50B5FE9318}" type="slidenum">
              <a:rPr lang="en-GB" smtClean="0"/>
              <a:t>2</a:t>
            </a:fld>
            <a:endParaRPr lang="en-GB"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Meetings</a:t>
            </a:r>
            <a:r>
              <a:rPr lang="en-GB" baseline="0" dirty="0" smtClean="0"/>
              <a:t> took place in a seminar room at the university</a:t>
            </a:r>
          </a:p>
          <a:p>
            <a:r>
              <a:rPr lang="en-GB" baseline="0" dirty="0" smtClean="0"/>
              <a:t>Described by Cox and others in 2012 as ‘a classroom layout affirming a teacher-centric, </a:t>
            </a:r>
            <a:r>
              <a:rPr lang="en-GB" baseline="0" dirty="0" err="1" smtClean="0"/>
              <a:t>transmissive</a:t>
            </a:r>
            <a:r>
              <a:rPr lang="en-GB" baseline="0" dirty="0" smtClean="0"/>
              <a:t> micro-design’</a:t>
            </a:r>
            <a:endParaRPr lang="en-GB" dirty="0"/>
          </a:p>
        </p:txBody>
      </p:sp>
      <p:sp>
        <p:nvSpPr>
          <p:cNvPr id="4" name="Slide Number Placeholder 3"/>
          <p:cNvSpPr>
            <a:spLocks noGrp="1"/>
          </p:cNvSpPr>
          <p:nvPr>
            <p:ph type="sldNum" sz="quarter" idx="10"/>
          </p:nvPr>
        </p:nvSpPr>
        <p:spPr/>
        <p:txBody>
          <a:bodyPr/>
          <a:lstStyle/>
          <a:p>
            <a:fld id="{8EE27B74-7299-45D7-BA6B-9E50B5FE9318}" type="slidenum">
              <a:rPr lang="en-GB" smtClean="0"/>
              <a:t>4</a:t>
            </a:fld>
            <a:endParaRPr lang="en-GB"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err="1" smtClean="0"/>
              <a:t>Lewin</a:t>
            </a:r>
            <a:r>
              <a:rPr lang="en-GB" dirty="0" smtClean="0"/>
              <a:t> coined the term ‘psychological ecology’ to describe the interaction of a person with their environment</a:t>
            </a:r>
            <a:r>
              <a:rPr lang="en-GB" baseline="0" dirty="0" smtClean="0"/>
              <a:t> in 1943.  ‘</a:t>
            </a:r>
            <a:r>
              <a:rPr lang="en-GB" baseline="0" dirty="0" err="1" smtClean="0"/>
              <a:t>Lifespace</a:t>
            </a:r>
            <a:r>
              <a:rPr lang="en-GB" baseline="0" dirty="0" smtClean="0"/>
              <a:t>’ was understood by </a:t>
            </a:r>
            <a:r>
              <a:rPr lang="en-GB" baseline="0" dirty="0" err="1" smtClean="0"/>
              <a:t>Lewin</a:t>
            </a:r>
            <a:r>
              <a:rPr lang="en-GB" baseline="0" dirty="0" smtClean="0"/>
              <a:t> to describe the individual’s subjective experience of </a:t>
            </a:r>
            <a:r>
              <a:rPr lang="en-GB" baseline="0" dirty="0" err="1" smtClean="0"/>
              <a:t>themself</a:t>
            </a:r>
            <a:r>
              <a:rPr lang="en-GB" baseline="0" dirty="0" smtClean="0"/>
              <a:t> within their environment at a given moment in time</a:t>
            </a:r>
            <a:endParaRPr lang="en-GB" dirty="0"/>
          </a:p>
        </p:txBody>
      </p:sp>
      <p:sp>
        <p:nvSpPr>
          <p:cNvPr id="4" name="Slide Number Placeholder 3"/>
          <p:cNvSpPr>
            <a:spLocks noGrp="1"/>
          </p:cNvSpPr>
          <p:nvPr>
            <p:ph type="sldNum" sz="quarter" idx="10"/>
          </p:nvPr>
        </p:nvSpPr>
        <p:spPr/>
        <p:txBody>
          <a:bodyPr/>
          <a:lstStyle/>
          <a:p>
            <a:fld id="{8EE27B74-7299-45D7-BA6B-9E50B5FE9318}" type="slidenum">
              <a:rPr lang="en-GB" smtClean="0"/>
              <a:t>5</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Found that human behaviour was predicted by environment especially when formal settings were involved ‘physical settings are not neutral... (they broadcast messages of</a:t>
            </a:r>
            <a:r>
              <a:rPr lang="en-GB" baseline="0" dirty="0" smtClean="0"/>
              <a:t> reassurance and threat’ (1993:150)</a:t>
            </a:r>
            <a:endParaRPr lang="en-GB" dirty="0"/>
          </a:p>
        </p:txBody>
      </p:sp>
      <p:sp>
        <p:nvSpPr>
          <p:cNvPr id="4" name="Slide Number Placeholder 3"/>
          <p:cNvSpPr>
            <a:spLocks noGrp="1"/>
          </p:cNvSpPr>
          <p:nvPr>
            <p:ph type="sldNum" sz="quarter" idx="10"/>
          </p:nvPr>
        </p:nvSpPr>
        <p:spPr/>
        <p:txBody>
          <a:bodyPr/>
          <a:lstStyle/>
          <a:p>
            <a:fld id="{8EE27B74-7299-45D7-BA6B-9E50B5FE9318}" type="slidenum">
              <a:rPr lang="en-GB" smtClean="0"/>
              <a:t>6</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err="1" smtClean="0"/>
              <a:t>Habitus</a:t>
            </a:r>
            <a:r>
              <a:rPr lang="en-GB" dirty="0" smtClean="0"/>
              <a:t> provides a useful</a:t>
            </a:r>
            <a:r>
              <a:rPr lang="en-GB" baseline="0" dirty="0" smtClean="0"/>
              <a:t> framework for appreciating how individuals’ life-histories can shape our responses.  People are shaped by their life experiences and influences such as socio-economic background and education.  Although we are free to make choices these may be determined partly by our own sense of what is possible and so the status quo tends to be reproduced..  </a:t>
            </a:r>
            <a:r>
              <a:rPr lang="en-GB" baseline="0" dirty="0" err="1" smtClean="0"/>
              <a:t>Habitus</a:t>
            </a:r>
            <a:r>
              <a:rPr lang="en-GB" baseline="0" dirty="0" smtClean="0"/>
              <a:t> implies ‘a sense of  one’s place’ and also a ‘sense of the place of others.’</a:t>
            </a:r>
          </a:p>
          <a:p>
            <a:r>
              <a:rPr lang="en-GB" baseline="0" dirty="0" smtClean="0"/>
              <a:t>‘Strategies of condescension ... By which (people) who occupy a higher position  ... symbolically deny the social distance between themselves and others’</a:t>
            </a:r>
          </a:p>
          <a:p>
            <a:r>
              <a:rPr lang="en-GB" baseline="0" dirty="0" smtClean="0"/>
              <a:t>‘Symbolic violence’ is often enacted without being perceived by those whom it disadvantages, because to the disadvantaged, the education system may </a:t>
            </a:r>
            <a:r>
              <a:rPr lang="en-GB" baseline="0" dirty="0" err="1" smtClean="0"/>
              <a:t>appearr</a:t>
            </a:r>
            <a:r>
              <a:rPr lang="en-GB" baseline="0" dirty="0" smtClean="0"/>
              <a:t> to be a largely neutral system which affords opportunities to all’ (Jenkins, 2002)</a:t>
            </a:r>
            <a:endParaRPr lang="en-GB" dirty="0"/>
          </a:p>
        </p:txBody>
      </p:sp>
      <p:sp>
        <p:nvSpPr>
          <p:cNvPr id="4" name="Slide Number Placeholder 3"/>
          <p:cNvSpPr>
            <a:spLocks noGrp="1"/>
          </p:cNvSpPr>
          <p:nvPr>
            <p:ph type="sldNum" sz="quarter" idx="10"/>
          </p:nvPr>
        </p:nvSpPr>
        <p:spPr/>
        <p:txBody>
          <a:bodyPr/>
          <a:lstStyle/>
          <a:p>
            <a:fld id="{8EE27B74-7299-45D7-BA6B-9E50B5FE9318}" type="slidenum">
              <a:rPr lang="en-GB" smtClean="0"/>
              <a:t>7</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6/21/2016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6/21/2016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6/21/2016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6/21/2016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6/21/2016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6/21/2016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mailto:csimpson@marjon.ac.uk"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Your Place or Mine:</a:t>
            </a:r>
            <a:br>
              <a:rPr lang="en-GB" dirty="0" smtClean="0"/>
            </a:br>
            <a:r>
              <a:rPr lang="en-GB" dirty="0" smtClean="0"/>
              <a:t>status and identity, space &amp; place</a:t>
            </a:r>
            <a:endParaRPr lang="en-GB" dirty="0"/>
          </a:p>
        </p:txBody>
      </p:sp>
      <p:sp>
        <p:nvSpPr>
          <p:cNvPr id="3" name="Subtitle 2"/>
          <p:cNvSpPr>
            <a:spLocks noGrp="1"/>
          </p:cNvSpPr>
          <p:nvPr>
            <p:ph type="subTitle" idx="1"/>
          </p:nvPr>
        </p:nvSpPr>
        <p:spPr/>
        <p:txBody>
          <a:bodyPr>
            <a:normAutofit/>
          </a:bodyPr>
          <a:lstStyle/>
          <a:p>
            <a:r>
              <a:rPr lang="en-GB" dirty="0" smtClean="0"/>
              <a:t>Chris Simpson</a:t>
            </a:r>
          </a:p>
          <a:p>
            <a:r>
              <a:rPr lang="en-GB" dirty="0" smtClean="0"/>
              <a:t>University of St Mark &amp; St John (Plymouth)</a:t>
            </a:r>
            <a:endParaRPr lang="en-GB"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14400"/>
            <a:ext cx="8229600" cy="1782762"/>
          </a:xfrm>
        </p:spPr>
        <p:txBody>
          <a:bodyPr>
            <a:normAutofit fontScale="90000"/>
          </a:bodyPr>
          <a:lstStyle/>
          <a:p>
            <a:r>
              <a:rPr lang="en-GB" dirty="0" smtClean="0"/>
              <a:t>Investigating the influence of the learning environment on meetings of a research and practice network</a:t>
            </a:r>
            <a:endParaRPr lang="en-GB" dirty="0"/>
          </a:p>
        </p:txBody>
      </p:sp>
      <p:sp>
        <p:nvSpPr>
          <p:cNvPr id="3" name="Content Placeholder 2"/>
          <p:cNvSpPr>
            <a:spLocks noGrp="1"/>
          </p:cNvSpPr>
          <p:nvPr>
            <p:ph idx="1"/>
          </p:nvPr>
        </p:nvSpPr>
        <p:spPr>
          <a:xfrm>
            <a:off x="457200" y="4114800"/>
            <a:ext cx="8229600" cy="2011363"/>
          </a:xfrm>
        </p:spPr>
        <p:txBody>
          <a:bodyPr/>
          <a:lstStyle/>
          <a:p>
            <a:pPr>
              <a:buNone/>
            </a:pPr>
            <a:r>
              <a:rPr lang="en-GB" dirty="0" smtClean="0"/>
              <a:t>Members: academic staff, ex-students practising locally in education, health and welfare</a:t>
            </a:r>
            <a:endParaRPr lang="en-GB"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362200"/>
            <a:ext cx="8229600" cy="1143000"/>
          </a:xfrm>
        </p:spPr>
        <p:txBody>
          <a:bodyPr>
            <a:normAutofit fontScale="90000"/>
          </a:bodyPr>
          <a:lstStyle/>
          <a:p>
            <a:r>
              <a:rPr lang="en-GB" dirty="0" smtClean="0"/>
              <a:t>Spaces shaped by social relations and the physical materiality of the setting</a:t>
            </a:r>
            <a:br>
              <a:rPr lang="en-GB" dirty="0" smtClean="0"/>
            </a:br>
            <a:endParaRPr lang="en-GB" dirty="0"/>
          </a:p>
        </p:txBody>
      </p:sp>
      <p:sp>
        <p:nvSpPr>
          <p:cNvPr id="3" name="Content Placeholder 2"/>
          <p:cNvSpPr>
            <a:spLocks noGrp="1"/>
          </p:cNvSpPr>
          <p:nvPr>
            <p:ph idx="1"/>
          </p:nvPr>
        </p:nvSpPr>
        <p:spPr>
          <a:xfrm>
            <a:off x="457200" y="4800600"/>
            <a:ext cx="8229600" cy="1325563"/>
          </a:xfrm>
        </p:spPr>
        <p:txBody>
          <a:bodyPr/>
          <a:lstStyle/>
          <a:p>
            <a:pPr>
              <a:buNone/>
            </a:pPr>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143000"/>
          </a:xfrm>
        </p:spPr>
        <p:txBody>
          <a:bodyPr>
            <a:normAutofit fontScale="90000"/>
          </a:bodyPr>
          <a:lstStyle/>
          <a:p>
            <a:r>
              <a:rPr lang="en-GB" dirty="0" smtClean="0"/>
              <a:t>Vignette</a:t>
            </a:r>
            <a:br>
              <a:rPr lang="en-GB" dirty="0" smtClean="0"/>
            </a:br>
            <a:r>
              <a:rPr lang="en-GB" dirty="0" smtClean="0"/>
              <a:t>reflection and analysis</a:t>
            </a:r>
            <a:endParaRPr lang="en-GB" dirty="0"/>
          </a:p>
        </p:txBody>
      </p:sp>
      <p:pic>
        <p:nvPicPr>
          <p:cNvPr id="1026" name="Picture 2" descr="C:\Users\Chris\Pictures\whiteboard.jpg"/>
          <p:cNvPicPr>
            <a:picLocks noGrp="1" noChangeAspect="1" noChangeArrowheads="1"/>
          </p:cNvPicPr>
          <p:nvPr>
            <p:ph idx="1"/>
          </p:nvPr>
        </p:nvPicPr>
        <p:blipFill>
          <a:blip r:embed="rId3" cstate="print"/>
          <a:srcRect/>
          <a:stretch>
            <a:fillRect/>
          </a:stretch>
        </p:blipFill>
        <p:spPr bwMode="auto">
          <a:xfrm>
            <a:off x="2362200" y="2514600"/>
            <a:ext cx="4419600" cy="2895600"/>
          </a:xfrm>
          <a:prstGeom prst="rect">
            <a:avLst/>
          </a:prstGeom>
          <a:noFill/>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514600"/>
            <a:ext cx="8229600" cy="2286000"/>
          </a:xfrm>
        </p:spPr>
        <p:txBody>
          <a:bodyPr>
            <a:normAutofit/>
          </a:bodyPr>
          <a:lstStyle/>
          <a:p>
            <a:r>
              <a:rPr lang="en-GB" dirty="0" err="1" smtClean="0"/>
              <a:t>Lewin</a:t>
            </a:r>
            <a:r>
              <a:rPr lang="en-GB" dirty="0" smtClean="0"/>
              <a:t> (1948) ‘</a:t>
            </a:r>
            <a:r>
              <a:rPr lang="en-GB" dirty="0" err="1" smtClean="0"/>
              <a:t>lifespace</a:t>
            </a:r>
            <a:r>
              <a:rPr lang="en-GB" dirty="0" smtClean="0"/>
              <a:t>’ including emotional tone </a:t>
            </a:r>
            <a:br>
              <a:rPr lang="en-GB" dirty="0" smtClean="0"/>
            </a:br>
            <a:endParaRPr lang="en-GB" dirty="0"/>
          </a:p>
        </p:txBody>
      </p:sp>
      <p:sp>
        <p:nvSpPr>
          <p:cNvPr id="3" name="Content Placeholder 2"/>
          <p:cNvSpPr>
            <a:spLocks noGrp="1"/>
          </p:cNvSpPr>
          <p:nvPr>
            <p:ph idx="1"/>
          </p:nvPr>
        </p:nvSpPr>
        <p:spPr/>
        <p:txBody>
          <a:bodyPr/>
          <a:lstStyle/>
          <a:p>
            <a:endParaRPr lang="en-GB" dirty="0" smtClean="0"/>
          </a:p>
          <a:p>
            <a:endParaRPr lang="en-GB"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438400"/>
            <a:ext cx="8229600" cy="2971800"/>
          </a:xfrm>
        </p:spPr>
        <p:txBody>
          <a:bodyPr>
            <a:normAutofit fontScale="90000"/>
          </a:bodyPr>
          <a:lstStyle/>
          <a:p>
            <a:pPr algn="l"/>
            <a:r>
              <a:rPr lang="en-GB" dirty="0" smtClean="0"/>
              <a:t>Barker (1968) behaviour setting analysis; </a:t>
            </a:r>
            <a:br>
              <a:rPr lang="en-GB" dirty="0" smtClean="0"/>
            </a:br>
            <a:r>
              <a:rPr lang="en-GB" dirty="0" smtClean="0"/>
              <a:t/>
            </a:r>
            <a:br>
              <a:rPr lang="en-GB" dirty="0" smtClean="0"/>
            </a:br>
            <a:r>
              <a:rPr lang="en-GB" dirty="0" err="1" smtClean="0"/>
              <a:t>Harre</a:t>
            </a:r>
            <a:r>
              <a:rPr lang="en-GB" dirty="0" smtClean="0"/>
              <a:t> (1993) role-rule contexts</a:t>
            </a:r>
            <a:br>
              <a:rPr lang="en-GB" dirty="0" smtClean="0"/>
            </a:br>
            <a:endParaRPr lang="en-GB" dirty="0"/>
          </a:p>
        </p:txBody>
      </p:sp>
      <p:sp>
        <p:nvSpPr>
          <p:cNvPr id="3" name="Content Placeholder 2"/>
          <p:cNvSpPr>
            <a:spLocks noGrp="1"/>
          </p:cNvSpPr>
          <p:nvPr>
            <p:ph idx="1"/>
          </p:nvPr>
        </p:nvSpPr>
        <p:spPr>
          <a:xfrm>
            <a:off x="457200" y="5181600"/>
            <a:ext cx="8229600" cy="944563"/>
          </a:xfrm>
        </p:spPr>
        <p:txBody>
          <a:bodyPr/>
          <a:lstStyle/>
          <a:p>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371600"/>
            <a:ext cx="8229600" cy="1325562"/>
          </a:xfrm>
        </p:spPr>
        <p:txBody>
          <a:bodyPr/>
          <a:lstStyle/>
          <a:p>
            <a:r>
              <a:rPr lang="en-GB" dirty="0" err="1" smtClean="0"/>
              <a:t>Bourdieu</a:t>
            </a:r>
            <a:r>
              <a:rPr lang="en-GB" dirty="0" smtClean="0"/>
              <a:t>:</a:t>
            </a:r>
            <a:endParaRPr lang="en-GB" dirty="0"/>
          </a:p>
        </p:txBody>
      </p:sp>
      <p:sp>
        <p:nvSpPr>
          <p:cNvPr id="3" name="Content Placeholder 2"/>
          <p:cNvSpPr>
            <a:spLocks noGrp="1"/>
          </p:cNvSpPr>
          <p:nvPr>
            <p:ph idx="1"/>
          </p:nvPr>
        </p:nvSpPr>
        <p:spPr>
          <a:xfrm>
            <a:off x="457200" y="2514600"/>
            <a:ext cx="8229600" cy="3611563"/>
          </a:xfrm>
        </p:spPr>
        <p:txBody>
          <a:bodyPr/>
          <a:lstStyle/>
          <a:p>
            <a:pPr>
              <a:buNone/>
            </a:pPr>
            <a:endParaRPr lang="en-GB" dirty="0" smtClean="0"/>
          </a:p>
          <a:p>
            <a:r>
              <a:rPr lang="en-GB" dirty="0" smtClean="0"/>
              <a:t>‘</a:t>
            </a:r>
            <a:r>
              <a:rPr lang="en-GB" i="1" dirty="0" err="1" smtClean="0"/>
              <a:t>habitus</a:t>
            </a:r>
            <a:r>
              <a:rPr lang="en-GB" dirty="0" smtClean="0"/>
              <a:t>’ (1977) </a:t>
            </a:r>
          </a:p>
          <a:p>
            <a:r>
              <a:rPr lang="en-GB" dirty="0" smtClean="0"/>
              <a:t>‘strategies of condescension’ (1989) </a:t>
            </a:r>
          </a:p>
          <a:p>
            <a:r>
              <a:rPr lang="en-GB" dirty="0" smtClean="0"/>
              <a:t>‘symbolic violence’ (2002)</a:t>
            </a:r>
            <a:endParaRPr lang="en-GB"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066800"/>
            <a:ext cx="8229600" cy="4525962"/>
          </a:xfrm>
        </p:spPr>
        <p:txBody>
          <a:bodyPr/>
          <a:lstStyle/>
          <a:p>
            <a:r>
              <a:rPr lang="en-GB" dirty="0" smtClean="0"/>
              <a:t>What practical steps can we take to reduce a power imbalance and encourage participation and learning?</a:t>
            </a:r>
            <a:endParaRPr lang="en-GB" dirty="0"/>
          </a:p>
        </p:txBody>
      </p:sp>
      <p:sp>
        <p:nvSpPr>
          <p:cNvPr id="3" name="Content Placeholder 2"/>
          <p:cNvSpPr>
            <a:spLocks noGrp="1"/>
          </p:cNvSpPr>
          <p:nvPr>
            <p:ph idx="1"/>
          </p:nvPr>
        </p:nvSpPr>
        <p:spPr>
          <a:xfrm>
            <a:off x="457200" y="4876800"/>
            <a:ext cx="8229600" cy="1249363"/>
          </a:xfrm>
        </p:spPr>
        <p:txBody>
          <a:bodyPr/>
          <a:lstStyle/>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43000"/>
            <a:ext cx="8229600" cy="1143000"/>
          </a:xfrm>
        </p:spPr>
        <p:txBody>
          <a:bodyPr/>
          <a:lstStyle/>
          <a:p>
            <a:r>
              <a:rPr lang="en-GB" dirty="0" smtClean="0"/>
              <a:t> </a:t>
            </a:r>
            <a:endParaRPr lang="en-GB" dirty="0"/>
          </a:p>
        </p:txBody>
      </p:sp>
      <p:sp>
        <p:nvSpPr>
          <p:cNvPr id="3" name="Content Placeholder 2"/>
          <p:cNvSpPr>
            <a:spLocks noGrp="1"/>
          </p:cNvSpPr>
          <p:nvPr>
            <p:ph idx="1"/>
          </p:nvPr>
        </p:nvSpPr>
        <p:spPr>
          <a:xfrm>
            <a:off x="457200" y="2667000"/>
            <a:ext cx="8229600" cy="3459163"/>
          </a:xfrm>
        </p:spPr>
        <p:txBody>
          <a:bodyPr/>
          <a:lstStyle/>
          <a:p>
            <a:pPr>
              <a:buNone/>
            </a:pPr>
            <a:r>
              <a:rPr lang="en-GB" dirty="0" smtClean="0"/>
              <a:t>Widening Participation and Lifelong Learning Volume 18, Number 1, UALL Special Edition February 2016</a:t>
            </a:r>
          </a:p>
          <a:p>
            <a:pPr>
              <a:buNone/>
            </a:pPr>
            <a:endParaRPr lang="en-GB" dirty="0" smtClean="0"/>
          </a:p>
          <a:p>
            <a:pPr>
              <a:buNone/>
            </a:pPr>
            <a:r>
              <a:rPr lang="en-GB" dirty="0" smtClean="0">
                <a:hlinkClick r:id="rId2"/>
              </a:rPr>
              <a:t>csimpson@marjon.ac.uk</a:t>
            </a:r>
            <a:r>
              <a:rPr lang="en-GB" dirty="0" smtClean="0"/>
              <a:t> </a:t>
            </a:r>
            <a:endParaRPr lang="en-GB" dirty="0"/>
          </a:p>
        </p:txBody>
      </p:sp>
    </p:spTree>
  </p:cSld>
  <p:clrMapOvr>
    <a:masterClrMapping/>
  </p:clrMapOvr>
</p:sld>
</file>

<file path=ppt/theme/theme1.xml><?xml version="1.0" encoding="utf-8"?>
<a:theme xmlns:a="http://schemas.openxmlformats.org/drawingml/2006/main" name="Office Theme">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TotalTime>
  <Words>408</Words>
  <Application>Microsoft Office PowerPoint</Application>
  <PresentationFormat>On-screen Show (4:3)</PresentationFormat>
  <Paragraphs>33</Paragraphs>
  <Slides>9</Slides>
  <Notes>6</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Your Place or Mine: status and identity, space &amp; place</vt:lpstr>
      <vt:lpstr>Investigating the influence of the learning environment on meetings of a research and practice network</vt:lpstr>
      <vt:lpstr>Spaces shaped by social relations and the physical materiality of the setting </vt:lpstr>
      <vt:lpstr>Vignette reflection and analysis</vt:lpstr>
      <vt:lpstr>Lewin (1948) ‘lifespace’ including emotional tone  </vt:lpstr>
      <vt:lpstr>Barker (1968) behaviour setting analysis;   Harre (1993) role-rule contexts </vt:lpstr>
      <vt:lpstr>Bourdieu:</vt:lpstr>
      <vt:lpstr>What practical steps can we take to reduce a power imbalance and encourage participation and learning?</vt:lpstr>
      <vt:lpst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Your Place or Mine: status and identity, space &amp; place</dc:title>
  <dc:creator>Chris</dc:creator>
  <cp:lastModifiedBy>Chris Simpson</cp:lastModifiedBy>
  <cp:revision>11</cp:revision>
  <dcterms:created xsi:type="dcterms:W3CDTF">2006-08-16T00:00:00Z</dcterms:created>
  <dcterms:modified xsi:type="dcterms:W3CDTF">2016-06-21T09:41:11Z</dcterms:modified>
</cp:coreProperties>
</file>