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5" r:id="rId10"/>
    <p:sldId id="27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B71A-16C1-4418-A004-79D87EA409D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1E19-50BA-48D7-80C5-1E98BE309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B71A-16C1-4418-A004-79D87EA409D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1E19-50BA-48D7-80C5-1E98BE309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B71A-16C1-4418-A004-79D87EA409D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1E19-50BA-48D7-80C5-1E98BE309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B71A-16C1-4418-A004-79D87EA409D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1E19-50BA-48D7-80C5-1E98BE309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B71A-16C1-4418-A004-79D87EA409D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1E19-50BA-48D7-80C5-1E98BE309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B71A-16C1-4418-A004-79D87EA409D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1E19-50BA-48D7-80C5-1E98BE309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B71A-16C1-4418-A004-79D87EA409D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1E19-50BA-48D7-80C5-1E98BE309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B71A-16C1-4418-A004-79D87EA409D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1E19-50BA-48D7-80C5-1E98BE309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B71A-16C1-4418-A004-79D87EA409D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1E19-50BA-48D7-80C5-1E98BE309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B71A-16C1-4418-A004-79D87EA409D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1E19-50BA-48D7-80C5-1E98BE309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B71A-16C1-4418-A004-79D87EA409D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1E19-50BA-48D7-80C5-1E98BE309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1B71A-16C1-4418-A004-79D87EA409D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A1E19-50BA-48D7-80C5-1E98BE309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82Z0Bl7CY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Place in Indigenous Learning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1828800" y="762000"/>
            <a:ext cx="5486400" cy="4114800"/>
          </a:xfrm>
        </p:spPr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Jim Sharpe</a:t>
            </a:r>
          </a:p>
          <a:p>
            <a:r>
              <a:rPr lang="en-US" dirty="0" smtClean="0"/>
              <a:t>Mount Saint Vincent University</a:t>
            </a:r>
          </a:p>
          <a:p>
            <a:r>
              <a:rPr lang="en-US" dirty="0" smtClean="0"/>
              <a:t>Halifax, Nova Scotia, Canada</a:t>
            </a:r>
          </a:p>
          <a:p>
            <a:endParaRPr lang="en-US" dirty="0"/>
          </a:p>
        </p:txBody>
      </p:sp>
      <p:pic>
        <p:nvPicPr>
          <p:cNvPr id="4" name="Picture 3" descr="28 Caribou Hunting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1" y="762001"/>
            <a:ext cx="5562599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Late winter walks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497358"/>
              </p:ext>
            </p:extLst>
          </p:nvPr>
        </p:nvGraphicFramePr>
        <p:xfrm>
          <a:off x="762000" y="1608138"/>
          <a:ext cx="7532688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6963709" imgH="5055518" progId="Word.Document.12">
                  <p:embed/>
                </p:oleObj>
              </mc:Choice>
              <mc:Fallback>
                <p:oleObj name="Document" r:id="rId3" imgW="6963709" imgH="50555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608138"/>
                        <a:ext cx="7532688" cy="491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98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Kettle Films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film (22 minutes) by US filmmaker Andrew Madge on 2009 walk</a:t>
            </a:r>
          </a:p>
          <a:p>
            <a:r>
              <a:rPr lang="en-US" dirty="0" smtClean="0"/>
              <a:t>Available on Elizabeth’s blog 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elizabethpenashue.blogspot.ca</a:t>
            </a:r>
            <a:r>
              <a:rPr lang="pt-BR" dirty="0"/>
              <a:t>/</a:t>
            </a:r>
            <a:endParaRPr lang="en-US" dirty="0" smtClean="0"/>
          </a:p>
          <a:p>
            <a:r>
              <a:rPr lang="en-US" dirty="0" smtClean="0"/>
              <a:t>Shows the purpose of the walk is to teach natural way of life</a:t>
            </a:r>
          </a:p>
          <a:p>
            <a:r>
              <a:rPr lang="en-US" dirty="0" smtClean="0"/>
              <a:t>Special interest in involving children with the language of the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from the walk</a:t>
            </a:r>
            <a:endParaRPr lang="en-US" dirty="0"/>
          </a:p>
        </p:txBody>
      </p:sp>
      <p:pic>
        <p:nvPicPr>
          <p:cNvPr id="4" name="Content Placeholder 3" descr="HV Winter, Halid 7 Months 3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56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Family/Group </a:t>
            </a:r>
            <a:r>
              <a:rPr lang="en-US" dirty="0" smtClean="0"/>
              <a:t>Photo</a:t>
            </a:r>
            <a:endParaRPr lang="en-US" dirty="0"/>
          </a:p>
        </p:txBody>
      </p:sp>
      <p:pic>
        <p:nvPicPr>
          <p:cNvPr id="4" name="Content Placeholder 3" descr="P30900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87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Winter </a:t>
            </a:r>
            <a:r>
              <a:rPr lang="en-US" dirty="0" smtClean="0"/>
              <a:t>walks </a:t>
            </a:r>
            <a:r>
              <a:rPr lang="en-US" dirty="0" smtClean="0"/>
              <a:t>and summer canoe </a:t>
            </a:r>
            <a:br>
              <a:rPr lang="en-US" dirty="0" smtClean="0"/>
            </a:br>
            <a:r>
              <a:rPr lang="en-US" dirty="0" smtClean="0"/>
              <a:t>trips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to learn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 smtClean="0"/>
              <a:t> </a:t>
            </a:r>
            <a:r>
              <a:rPr lang="en-US" dirty="0" smtClean="0"/>
              <a:t>the land</a:t>
            </a:r>
          </a:p>
          <a:p>
            <a:r>
              <a:rPr lang="en-US" dirty="0" smtClean="0"/>
              <a:t>Protest the development of the lower Churchill Falls Dam and power station</a:t>
            </a:r>
          </a:p>
          <a:p>
            <a:r>
              <a:rPr lang="en-US" dirty="0" smtClean="0"/>
              <a:t>Long tradition of protests, including camping on runway to protest low-level flying training for NATO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07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Elispogtog</a:t>
            </a:r>
            <a:r>
              <a:rPr lang="en-US" dirty="0" smtClean="0"/>
              <a:t> Anti-</a:t>
            </a:r>
            <a:r>
              <a:rPr lang="en-US" dirty="0" err="1" smtClean="0"/>
              <a:t>Fracking</a:t>
            </a:r>
            <a:r>
              <a:rPr lang="en-US" dirty="0" smtClean="0"/>
              <a:t> 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 years of opposition to </a:t>
            </a:r>
            <a:r>
              <a:rPr lang="en-US" dirty="0" err="1" smtClean="0"/>
              <a:t>fracking</a:t>
            </a:r>
            <a:r>
              <a:rPr lang="en-US" dirty="0" smtClean="0"/>
              <a:t> in southern New Brunswick</a:t>
            </a:r>
          </a:p>
          <a:p>
            <a:r>
              <a:rPr lang="en-US" dirty="0" smtClean="0"/>
              <a:t>In Fall of 2013 Government pushing </a:t>
            </a:r>
            <a:r>
              <a:rPr lang="en-US" dirty="0" err="1" smtClean="0"/>
              <a:t>fracking</a:t>
            </a:r>
            <a:r>
              <a:rPr lang="en-US" dirty="0" smtClean="0"/>
              <a:t> as the economic salvation for the province</a:t>
            </a:r>
          </a:p>
          <a:p>
            <a:r>
              <a:rPr lang="en-US" dirty="0" err="1" smtClean="0"/>
              <a:t>Elispogtog</a:t>
            </a:r>
            <a:r>
              <a:rPr lang="en-US" dirty="0" smtClean="0"/>
              <a:t>, largest First Nation in New Brunswick, calls for stop of </a:t>
            </a:r>
            <a:r>
              <a:rPr lang="en-US" dirty="0" err="1" smtClean="0"/>
              <a:t>fracking</a:t>
            </a:r>
            <a:r>
              <a:rPr lang="en-US" dirty="0" smtClean="0"/>
              <a:t> on traditional territory</a:t>
            </a:r>
          </a:p>
          <a:p>
            <a:r>
              <a:rPr lang="en-US" dirty="0" smtClean="0"/>
              <a:t>Occupation of Company equipment 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Started as Peaceful Protest</a:t>
            </a:r>
            <a:endParaRPr lang="en-US" dirty="0"/>
          </a:p>
        </p:txBody>
      </p:sp>
      <p:pic>
        <p:nvPicPr>
          <p:cNvPr id="4" name="Content Placeholder 3" descr="new-brunswick-oct-7-rall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34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RCMP moved in</a:t>
            </a:r>
            <a:endParaRPr lang="en-US" dirty="0"/>
          </a:p>
        </p:txBody>
      </p:sp>
      <p:pic>
        <p:nvPicPr>
          <p:cNvPr id="4" name="Content Placeholder 3" descr="new-brunswick-rcmp-pepper-spra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b="4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10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Showdown at Highway 134</a:t>
            </a:r>
            <a:endParaRPr lang="en-CA" dirty="0"/>
          </a:p>
        </p:txBody>
      </p:sp>
      <p:pic>
        <p:nvPicPr>
          <p:cNvPr id="6" name="482Z0Bl7CY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417638"/>
            <a:ext cx="7848600" cy="52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 of the Protest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South West Resources left and did not return</a:t>
            </a:r>
          </a:p>
          <a:p>
            <a:r>
              <a:rPr lang="en-CA" dirty="0" smtClean="0"/>
              <a:t>Election the next year defeated government that supported fracking</a:t>
            </a:r>
          </a:p>
          <a:p>
            <a:r>
              <a:rPr lang="en-CA" dirty="0" smtClean="0"/>
              <a:t>New government place moratorium on fracking recently extended</a:t>
            </a:r>
          </a:p>
          <a:p>
            <a:r>
              <a:rPr lang="en-CA" dirty="0" smtClean="0"/>
              <a:t>Ongoing court cases against protesters</a:t>
            </a:r>
          </a:p>
          <a:p>
            <a:r>
              <a:rPr lang="en-CA" dirty="0" smtClean="0"/>
              <a:t>Ongoing court challenge from </a:t>
            </a:r>
            <a:r>
              <a:rPr lang="en-CA" dirty="0" err="1" smtClean="0"/>
              <a:t>Elispogtog</a:t>
            </a:r>
            <a:r>
              <a:rPr lang="en-CA" dirty="0" smtClean="0"/>
              <a:t> on ownership and development of resource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2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Canadian Residential Adult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Antigonish</a:t>
            </a:r>
            <a:r>
              <a:rPr lang="en-US" dirty="0" smtClean="0"/>
              <a:t> Movement: People’s School</a:t>
            </a:r>
          </a:p>
          <a:p>
            <a:r>
              <a:rPr lang="en-US" dirty="0" smtClean="0"/>
              <a:t>Religious and community </a:t>
            </a:r>
            <a:r>
              <a:rPr lang="en-US" dirty="0" smtClean="0"/>
              <a:t>conference </a:t>
            </a:r>
            <a:r>
              <a:rPr lang="en-US" dirty="0" err="1" smtClean="0"/>
              <a:t>centres</a:t>
            </a:r>
            <a:endParaRPr lang="en-US" dirty="0" smtClean="0"/>
          </a:p>
          <a:p>
            <a:r>
              <a:rPr lang="en-US" dirty="0" smtClean="0"/>
              <a:t>Residential training </a:t>
            </a:r>
            <a:r>
              <a:rPr lang="en-US" dirty="0" err="1" smtClean="0"/>
              <a:t>centres</a:t>
            </a:r>
            <a:endParaRPr lang="en-US" dirty="0" smtClean="0"/>
          </a:p>
          <a:p>
            <a:r>
              <a:rPr lang="en-US" dirty="0" smtClean="0"/>
              <a:t>Summer retreat, camping or canoeing adventure</a:t>
            </a:r>
            <a:endParaRPr lang="en-US" dirty="0" smtClean="0"/>
          </a:p>
          <a:p>
            <a:r>
              <a:rPr lang="en-US" dirty="0" smtClean="0"/>
              <a:t>University programs: summer institutes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Learning from the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need for recovery </a:t>
            </a:r>
            <a:r>
              <a:rPr lang="en-US" smtClean="0"/>
              <a:t>of language of the land</a:t>
            </a:r>
          </a:p>
          <a:p>
            <a:r>
              <a:rPr lang="en-US" dirty="0" smtClean="0"/>
              <a:t>Land </a:t>
            </a:r>
            <a:r>
              <a:rPr lang="en-US" dirty="0" smtClean="0"/>
              <a:t>based graduate degrees in education at University of Saskatchewan</a:t>
            </a:r>
          </a:p>
          <a:p>
            <a:r>
              <a:rPr lang="en-US" dirty="0" smtClean="0"/>
              <a:t>Learning through collective action to both interact with the land and protect the land</a:t>
            </a:r>
          </a:p>
          <a:p>
            <a:r>
              <a:rPr lang="en-US" dirty="0" smtClean="0"/>
              <a:t>Learning is dynamic, involves protest and builds community.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Indigenous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Recovery from Residential Schools: Truth and Reconciliation Commission</a:t>
            </a:r>
          </a:p>
          <a:p>
            <a:r>
              <a:rPr lang="en-US" dirty="0" smtClean="0"/>
              <a:t>Policy of “Cultural Genocide” to take the Indian out of the child</a:t>
            </a:r>
          </a:p>
          <a:p>
            <a:r>
              <a:rPr lang="en-US" dirty="0" smtClean="0"/>
              <a:t>Resurgence based on survival of spiritual and cultural practices</a:t>
            </a:r>
          </a:p>
          <a:p>
            <a:r>
              <a:rPr lang="en-US" dirty="0" smtClean="0"/>
              <a:t>Grass-roots, decentralized, cultural response:</a:t>
            </a:r>
          </a:p>
          <a:p>
            <a:r>
              <a:rPr lang="en-US" dirty="0" smtClean="0"/>
              <a:t>Idle No More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Theorists </a:t>
            </a:r>
            <a:r>
              <a:rPr lang="en-US" dirty="0" smtClean="0"/>
              <a:t>of </a:t>
            </a:r>
            <a:r>
              <a:rPr lang="en-US" dirty="0" smtClean="0"/>
              <a:t>Indigenous </a:t>
            </a:r>
            <a:r>
              <a:rPr lang="en-US" dirty="0" smtClean="0"/>
              <a:t>Renaissance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Glen </a:t>
            </a:r>
            <a:r>
              <a:rPr lang="en-US" dirty="0" err="1" smtClean="0"/>
              <a:t>Coulthard</a:t>
            </a:r>
            <a:r>
              <a:rPr lang="en-US" dirty="0" smtClean="0"/>
              <a:t>, </a:t>
            </a:r>
            <a:r>
              <a:rPr lang="en-US" dirty="0" smtClean="0"/>
              <a:t>“Red Skins, White </a:t>
            </a:r>
            <a:r>
              <a:rPr lang="en-US" dirty="0" smtClean="0"/>
              <a:t>Masks”</a:t>
            </a:r>
            <a:endParaRPr lang="en-US" dirty="0" smtClean="0"/>
          </a:p>
          <a:p>
            <a:r>
              <a:rPr lang="en-US" dirty="0" smtClean="0"/>
              <a:t>Margaret Kovacs, “Indigenous Research Methods”</a:t>
            </a:r>
            <a:endParaRPr lang="en-US" dirty="0" smtClean="0"/>
          </a:p>
          <a:p>
            <a:r>
              <a:rPr lang="en-US" dirty="0" smtClean="0"/>
              <a:t>Marie </a:t>
            </a:r>
            <a:r>
              <a:rPr lang="en-US" dirty="0" err="1" smtClean="0"/>
              <a:t>Battiste</a:t>
            </a:r>
            <a:r>
              <a:rPr lang="en-US" dirty="0" smtClean="0"/>
              <a:t>, “Decolonizing Education: Nourishing </a:t>
            </a:r>
            <a:r>
              <a:rPr lang="en-US" dirty="0" smtClean="0"/>
              <a:t>the Learning </a:t>
            </a:r>
            <a:r>
              <a:rPr lang="en-US" dirty="0" smtClean="0"/>
              <a:t>Spirit” </a:t>
            </a:r>
            <a:endParaRPr lang="en-US" dirty="0" smtClean="0"/>
          </a:p>
          <a:p>
            <a:r>
              <a:rPr lang="en-US" dirty="0" smtClean="0"/>
              <a:t>All call for pedagogy of decolonization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Duchinta</a:t>
            </a:r>
            <a:r>
              <a:rPr lang="en-US" dirty="0" smtClean="0"/>
              <a:t> Bush University</a:t>
            </a:r>
            <a:endParaRPr lang="en-US" dirty="0"/>
          </a:p>
        </p:txBody>
      </p:sp>
      <p:pic>
        <p:nvPicPr>
          <p:cNvPr id="4" name="Content Placeholder 3" descr="timthumb2.ph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82296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Duchinta</a:t>
            </a:r>
            <a:r>
              <a:rPr lang="en-US" dirty="0" smtClean="0"/>
              <a:t>=Learning from the Bush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20 minutes by plane from Yellowknife on Blatchford Lake in </a:t>
            </a:r>
            <a:r>
              <a:rPr lang="en-US" dirty="0" err="1" smtClean="0"/>
              <a:t>Akaitcho</a:t>
            </a:r>
            <a:r>
              <a:rPr lang="en-US" dirty="0" smtClean="0"/>
              <a:t> territory</a:t>
            </a:r>
          </a:p>
          <a:p>
            <a:r>
              <a:rPr lang="en-US" dirty="0" smtClean="0"/>
              <a:t>Offers both semester long programs and shorter professional development for teachers</a:t>
            </a:r>
          </a:p>
          <a:p>
            <a:r>
              <a:rPr lang="en-US" dirty="0" smtClean="0"/>
              <a:t>Accredited by University of Alberta and other universities</a:t>
            </a:r>
          </a:p>
          <a:p>
            <a:r>
              <a:rPr lang="en-US" dirty="0" smtClean="0"/>
              <a:t>All courses involve learning from the 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8" name="Content Placeholder 7" descr="Blachford Lake - Wikipedia, the free encyclo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0960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Erin </a:t>
            </a:r>
            <a:r>
              <a:rPr lang="en-US" dirty="0" err="1" smtClean="0"/>
              <a:t>Ballantyne</a:t>
            </a:r>
            <a:r>
              <a:rPr lang="en-US" dirty="0" smtClean="0"/>
              <a:t>: first Rhodes scholar from NWT</a:t>
            </a:r>
          </a:p>
          <a:p>
            <a:r>
              <a:rPr lang="en-US" dirty="0" smtClean="0"/>
              <a:t>Way of moving decolonization theory into practice</a:t>
            </a:r>
          </a:p>
          <a:p>
            <a:r>
              <a:rPr lang="en-US" dirty="0" smtClean="0"/>
              <a:t>Learning from the Elders and the land</a:t>
            </a:r>
          </a:p>
          <a:p>
            <a:r>
              <a:rPr lang="en-US" dirty="0" smtClean="0"/>
              <a:t>“Reciprocity with the land results in the crumbling of settler capitalism”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Elizabeth “</a:t>
            </a:r>
            <a:r>
              <a:rPr lang="en-US" dirty="0" err="1" smtClean="0"/>
              <a:t>Tshaukuesh</a:t>
            </a:r>
            <a:r>
              <a:rPr lang="en-US" dirty="0" smtClean="0"/>
              <a:t>” </a:t>
            </a:r>
            <a:r>
              <a:rPr lang="en-US" dirty="0" err="1" smtClean="0"/>
              <a:t>Penashue’s</a:t>
            </a:r>
            <a:r>
              <a:rPr lang="en-US" dirty="0" smtClean="0"/>
              <a:t> Walks</a:t>
            </a:r>
            <a:endParaRPr lang="en-US" dirty="0"/>
          </a:p>
        </p:txBody>
      </p:sp>
      <p:pic>
        <p:nvPicPr>
          <p:cNvPr id="2" name="Content Placeholder 1" descr="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14" r="-69214"/>
          <a:stretch>
            <a:fillRect/>
          </a:stretch>
        </p:blipFill>
        <p:spPr>
          <a:xfrm>
            <a:off x="457200" y="1524000"/>
            <a:ext cx="8229600" cy="4602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473</Words>
  <Application>Microsoft Office PowerPoint</Application>
  <PresentationFormat>On-screen Show (4:3)</PresentationFormat>
  <Paragraphs>65</Paragraphs>
  <Slides>20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Microsoft Word Document</vt:lpstr>
      <vt:lpstr>Power of Place in Indigenous Learning</vt:lpstr>
      <vt:lpstr>Canadian Residential Adult Education</vt:lpstr>
      <vt:lpstr>Indigenous Education</vt:lpstr>
      <vt:lpstr>Theorists of Indigenous Renaissance </vt:lpstr>
      <vt:lpstr>Duchinta Bush University</vt:lpstr>
      <vt:lpstr>Duchinta=Learning from the Bush</vt:lpstr>
      <vt:lpstr>Location</vt:lpstr>
      <vt:lpstr>Founder</vt:lpstr>
      <vt:lpstr>Elizabeth “Tshaukuesh” Penashue’s Walks</vt:lpstr>
      <vt:lpstr>Late winter walks</vt:lpstr>
      <vt:lpstr>Black Kettle Films</vt:lpstr>
      <vt:lpstr>Images from the walk</vt:lpstr>
      <vt:lpstr>Family/Group Photo</vt:lpstr>
      <vt:lpstr>Winter walks and summer canoe  trips </vt:lpstr>
      <vt:lpstr>Elispogtog Anti-Fracking Protest</vt:lpstr>
      <vt:lpstr>Started as Peaceful Protest</vt:lpstr>
      <vt:lpstr>Then RCMP moved in</vt:lpstr>
      <vt:lpstr>Showdown at Highway 134</vt:lpstr>
      <vt:lpstr>Result of the Protest </vt:lpstr>
      <vt:lpstr>Conclusion: Learning from the land</vt:lpstr>
    </vt:vector>
  </TitlesOfParts>
  <Company>Mount Saint Vincent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Place in Indigenous Learning</dc:title>
  <dc:creator>Jim Sharpe</dc:creator>
  <cp:lastModifiedBy>Jim Sharpe</cp:lastModifiedBy>
  <cp:revision>40</cp:revision>
  <dcterms:created xsi:type="dcterms:W3CDTF">2016-06-13T15:55:44Z</dcterms:created>
  <dcterms:modified xsi:type="dcterms:W3CDTF">2016-06-15T14:16:34Z</dcterms:modified>
</cp:coreProperties>
</file>