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3"/>
  </p:handoutMasterIdLst>
  <p:sldIdLst>
    <p:sldId id="264" r:id="rId2"/>
    <p:sldId id="256" r:id="rId3"/>
    <p:sldId id="257" r:id="rId4"/>
    <p:sldId id="265" r:id="rId5"/>
    <p:sldId id="266" r:id="rId6"/>
    <p:sldId id="267" r:id="rId7"/>
    <p:sldId id="258" r:id="rId8"/>
    <p:sldId id="259" r:id="rId9"/>
    <p:sldId id="260" r:id="rId10"/>
    <p:sldId id="261" r:id="rId11"/>
    <p:sldId id="262" r:id="rId12"/>
  </p:sldIdLst>
  <p:sldSz cx="9144000" cy="6858000" type="screen4x3"/>
  <p:notesSz cx="6877050" cy="96567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0" autoAdjust="0"/>
    <p:restoredTop sz="86477" autoAdjust="0"/>
  </p:normalViewPr>
  <p:slideViewPr>
    <p:cSldViewPr>
      <p:cViewPr varScale="1">
        <p:scale>
          <a:sx n="63" d="100"/>
          <a:sy n="63" d="100"/>
        </p:scale>
        <p:origin x="-132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06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5404" y="0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r">
              <a:defRPr sz="1200"/>
            </a:lvl1pPr>
          </a:lstStyle>
          <a:p>
            <a:fld id="{BCC00EFB-FF11-4B51-972B-850250282083}" type="datetimeFigureOut">
              <a:rPr lang="en-GB" smtClean="0"/>
              <a:t>14/06/2016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72249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5404" y="9172249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r">
              <a:defRPr sz="1200"/>
            </a:lvl1pPr>
          </a:lstStyle>
          <a:p>
            <a:fld id="{51DA33C0-4A23-4D3D-8CA1-4B42EE2E0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7229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2B99-4871-478E-9C34-6F38371559D8}" type="datetimeFigureOut">
              <a:rPr lang="en-GB" smtClean="0"/>
              <a:t>14/06/2016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13A3-3E41-41FC-BB20-443ECF3BEDCC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2B99-4871-478E-9C34-6F38371559D8}" type="datetimeFigureOut">
              <a:rPr lang="en-GB" smtClean="0"/>
              <a:t>14/06/2016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13A3-3E41-41FC-BB20-443ECF3BEDC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2B99-4871-478E-9C34-6F38371559D8}" type="datetimeFigureOut">
              <a:rPr lang="en-GB" smtClean="0"/>
              <a:t>14/06/2016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13A3-3E41-41FC-BB20-443ECF3BEDC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2B99-4871-478E-9C34-6F38371559D8}" type="datetimeFigureOut">
              <a:rPr lang="en-GB" smtClean="0"/>
              <a:t>14/06/2016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13A3-3E41-41FC-BB20-443ECF3BEDC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2B99-4871-478E-9C34-6F38371559D8}" type="datetimeFigureOut">
              <a:rPr lang="en-GB" smtClean="0"/>
              <a:t>14/06/2016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13A3-3E41-41FC-BB20-443ECF3BEDCC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2B99-4871-478E-9C34-6F38371559D8}" type="datetimeFigureOut">
              <a:rPr lang="en-GB" smtClean="0"/>
              <a:t>14/06/2016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13A3-3E41-41FC-BB20-443ECF3BEDC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2B99-4871-478E-9C34-6F38371559D8}" type="datetimeFigureOut">
              <a:rPr lang="en-GB" smtClean="0"/>
              <a:t>14/06/2016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13A3-3E41-41FC-BB20-443ECF3BEDCC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2B99-4871-478E-9C34-6F38371559D8}" type="datetimeFigureOut">
              <a:rPr lang="en-GB" smtClean="0"/>
              <a:t>14/06/2016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13A3-3E41-41FC-BB20-443ECF3BEDC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2B99-4871-478E-9C34-6F38371559D8}" type="datetimeFigureOut">
              <a:rPr lang="en-GB" smtClean="0"/>
              <a:t>14/06/2016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13A3-3E41-41FC-BB20-443ECF3BEDC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2B99-4871-478E-9C34-6F38371559D8}" type="datetimeFigureOut">
              <a:rPr lang="en-GB" smtClean="0"/>
              <a:t>14/06/2016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13A3-3E41-41FC-BB20-443ECF3BEDCC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2B99-4871-478E-9C34-6F38371559D8}" type="datetimeFigureOut">
              <a:rPr lang="en-GB" smtClean="0"/>
              <a:t>14/06/2016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13A3-3E41-41FC-BB20-443ECF3BEDC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F832B99-4871-478E-9C34-6F38371559D8}" type="datetimeFigureOut">
              <a:rPr lang="en-GB" smtClean="0"/>
              <a:t>14/06/2016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8C113A3-3E41-41FC-BB20-443ECF3BEDCC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pen.ac.uk/Arts/building-on-history-project" TargetMode="External"/><Relationship Id="rId3" Type="http://schemas.openxmlformats.org/officeDocument/2006/relationships/hyperlink" Target="http://www.churchcare.co.uk/" TargetMode="External"/><Relationship Id="rId7" Type="http://schemas.openxmlformats.org/officeDocument/2006/relationships/hyperlink" Target="http://www.lookingatbuildings.org.uk/" TargetMode="External"/><Relationship Id="rId2" Type="http://schemas.openxmlformats.org/officeDocument/2006/relationships/hyperlink" Target="http://www.christianityandculture.org.uk/church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uildinghistory.org/buildings/churches" TargetMode="External"/><Relationship Id="rId5" Type="http://schemas.openxmlformats.org/officeDocument/2006/relationships/hyperlink" Target="http://www.engagingplaces.org.uk/" TargetMode="External"/><Relationship Id="rId4" Type="http://schemas.openxmlformats.org/officeDocument/2006/relationships/hyperlink" Target="http://www.arthurrankcentre.org.uk/library-of-good-practice/item/6674-divine-inspiration" TargetMode="External"/><Relationship Id="rId9" Type="http://schemas.openxmlformats.org/officeDocument/2006/relationships/hyperlink" Target="http://www.nottsopenchurches.org.uk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239416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/>
              <a:t>History and </a:t>
            </a:r>
            <a:r>
              <a:rPr lang="en-GB" b="1" dirty="0" smtClean="0"/>
              <a:t>Spirituality</a:t>
            </a:r>
            <a:br>
              <a:rPr lang="en-GB" b="1" dirty="0" smtClean="0"/>
            </a:br>
            <a:r>
              <a:rPr lang="en-GB" b="1" dirty="0" smtClean="0"/>
              <a:t>in </a:t>
            </a:r>
            <a:r>
              <a:rPr lang="en-GB" b="1" dirty="0"/>
              <a:t>the House of God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704184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The experience of running local history courses for adults </a:t>
            </a:r>
            <a:r>
              <a:rPr lang="en-GB" dirty="0" smtClean="0"/>
              <a:t>using the church building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 descr="http://static.panoramio.com/photos/large/8466222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782384"/>
            <a:ext cx="5406072" cy="37666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730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/>
              <a:t>Challenges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b="1" dirty="0" smtClean="0"/>
              <a:t>Partial</a:t>
            </a:r>
          </a:p>
          <a:p>
            <a:pPr marL="0" indent="0">
              <a:buNone/>
            </a:pPr>
            <a:endParaRPr lang="en-GB" sz="3200" b="1" dirty="0" smtClean="0"/>
          </a:p>
          <a:p>
            <a:r>
              <a:rPr lang="en-GB" sz="3200" b="1" dirty="0" smtClean="0"/>
              <a:t>Static</a:t>
            </a:r>
          </a:p>
          <a:p>
            <a:pPr marL="0" indent="0">
              <a:buNone/>
            </a:pPr>
            <a:endParaRPr lang="en-GB" sz="3200" b="1" dirty="0" smtClean="0"/>
          </a:p>
          <a:p>
            <a:r>
              <a:rPr lang="en-GB" sz="3200" b="1" dirty="0" smtClean="0"/>
              <a:t>Nostalgic</a:t>
            </a:r>
          </a:p>
          <a:p>
            <a:pPr marL="0" indent="0">
              <a:buNone/>
            </a:pPr>
            <a:endParaRPr lang="en-GB" sz="3200" b="1" dirty="0" smtClean="0"/>
          </a:p>
          <a:p>
            <a:r>
              <a:rPr lang="en-GB" sz="3200" b="1" dirty="0" smtClean="0"/>
              <a:t>Spiritual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313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7448"/>
          </a:xfrm>
        </p:spPr>
        <p:txBody>
          <a:bodyPr>
            <a:normAutofit/>
          </a:bodyPr>
          <a:lstStyle/>
          <a:p>
            <a:pPr algn="ctr"/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Adult education in church buildings</a:t>
            </a:r>
          </a:p>
          <a:p>
            <a:pPr marL="0" indent="0" algn="ctr">
              <a:buNone/>
            </a:pPr>
            <a:r>
              <a:rPr lang="en-GB" dirty="0" smtClean="0"/>
              <a:t>depends on a developed historiography of </a:t>
            </a:r>
            <a:r>
              <a:rPr lang="en-GB" dirty="0" smtClean="0"/>
              <a:t>sacred space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620688"/>
            <a:ext cx="3946471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872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John Tomlinson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80248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Born </a:t>
            </a:r>
            <a:r>
              <a:rPr lang="en-GB" dirty="0"/>
              <a:t>and brought up in Shropshire</a:t>
            </a:r>
          </a:p>
          <a:p>
            <a:endParaRPr lang="en-GB" dirty="0"/>
          </a:p>
          <a:p>
            <a:r>
              <a:rPr lang="en-GB" dirty="0"/>
              <a:t>BA in History and Welsh History (University of Wales, Aberystwyth) </a:t>
            </a:r>
          </a:p>
          <a:p>
            <a:r>
              <a:rPr lang="en-GB" dirty="0"/>
              <a:t>Dissertation on the development of vernacular timber-framed buildings in Shropshire 1550-1620</a:t>
            </a:r>
          </a:p>
          <a:p>
            <a:endParaRPr lang="en-GB" dirty="0"/>
          </a:p>
          <a:p>
            <a:r>
              <a:rPr lang="en-GB" dirty="0"/>
              <a:t>MA in Social and Pastoral Theology (University of Manchester)</a:t>
            </a:r>
          </a:p>
          <a:p>
            <a:r>
              <a:rPr lang="en-GB" dirty="0"/>
              <a:t>Dissertation on the theology of the church building</a:t>
            </a:r>
          </a:p>
          <a:p>
            <a:endParaRPr lang="en-GB" dirty="0"/>
          </a:p>
          <a:p>
            <a:r>
              <a:rPr lang="en-GB" dirty="0"/>
              <a:t>PhD (University of Birmingham)</a:t>
            </a:r>
          </a:p>
          <a:p>
            <a:r>
              <a:rPr lang="en-GB" dirty="0"/>
              <a:t>Development of church within communities in Staffordshire, 1830-1960</a:t>
            </a:r>
          </a:p>
          <a:p>
            <a:endParaRPr lang="en-GB" dirty="0"/>
          </a:p>
          <a:p>
            <a:r>
              <a:rPr lang="en-GB" dirty="0"/>
              <a:t>At present vicar of Carrington, Nottingham and associate lecturer in theology at Bishop Grosseteste University, Lincoln</a:t>
            </a:r>
          </a:p>
          <a:p>
            <a:endParaRPr lang="en-GB" b="1" dirty="0"/>
          </a:p>
          <a:p>
            <a:r>
              <a:rPr lang="en-GB" b="1" dirty="0"/>
              <a:t>Observations </a:t>
            </a:r>
            <a:r>
              <a:rPr lang="en-GB" b="1" dirty="0" smtClean="0"/>
              <a:t>and feedback from </a:t>
            </a:r>
            <a:r>
              <a:rPr lang="en-GB" b="1" dirty="0"/>
              <a:t>creating, developing and leading history courses for adults in four different church buildings over </a:t>
            </a:r>
            <a:r>
              <a:rPr lang="en-GB" b="1" dirty="0" smtClean="0"/>
              <a:t>twenty </a:t>
            </a:r>
            <a:r>
              <a:rPr lang="en-GB" b="1" dirty="0"/>
              <a:t>years. </a:t>
            </a:r>
          </a:p>
        </p:txBody>
      </p:sp>
    </p:spTree>
    <p:extLst>
      <p:ext uri="{BB962C8B-B14F-4D97-AF65-F5344CB8AC3E}">
        <p14:creationId xmlns:p14="http://schemas.microsoft.com/office/powerpoint/2010/main" val="372728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28320"/>
          </a:xfrm>
        </p:spPr>
        <p:txBody>
          <a:bodyPr>
            <a:normAutofit lnSpcReduction="10000"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All </a:t>
            </a:r>
            <a:r>
              <a:rPr lang="en-GB" dirty="0"/>
              <a:t>Saints, </a:t>
            </a:r>
            <a:r>
              <a:rPr lang="en-GB" dirty="0" err="1"/>
              <a:t>Sawley</a:t>
            </a:r>
            <a:r>
              <a:rPr lang="en-GB" dirty="0"/>
              <a:t>, Derbyshire </a:t>
            </a:r>
          </a:p>
          <a:p>
            <a:r>
              <a:rPr lang="en-GB" dirty="0"/>
              <a:t>Saxon </a:t>
            </a:r>
            <a:r>
              <a:rPr lang="en-GB" dirty="0" smtClean="0"/>
              <a:t>foundation, </a:t>
            </a:r>
            <a:r>
              <a:rPr lang="en-GB" dirty="0"/>
              <a:t>11</a:t>
            </a:r>
            <a:r>
              <a:rPr lang="en-GB" baseline="30000" dirty="0"/>
              <a:t>th</a:t>
            </a:r>
            <a:r>
              <a:rPr lang="en-GB" dirty="0"/>
              <a:t> century parish church, extensively restored in 19</a:t>
            </a:r>
            <a:r>
              <a:rPr lang="en-GB" baseline="30000" dirty="0"/>
              <a:t>th</a:t>
            </a:r>
            <a:r>
              <a:rPr lang="en-GB" dirty="0"/>
              <a:t> century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 descr="Interior, All Saints, Sawle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64704"/>
            <a:ext cx="6260894" cy="40159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322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28320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smtClean="0"/>
              <a:t>St Chrysostom, </a:t>
            </a:r>
            <a:r>
              <a:rPr lang="en-GB" dirty="0"/>
              <a:t>Victoria Park, Manchester</a:t>
            </a:r>
          </a:p>
          <a:p>
            <a:r>
              <a:rPr lang="en-GB" dirty="0"/>
              <a:t>Late 19</a:t>
            </a:r>
            <a:r>
              <a:rPr lang="en-GB" baseline="30000" dirty="0"/>
              <a:t>th</a:t>
            </a:r>
            <a:r>
              <a:rPr lang="en-GB" dirty="0"/>
              <a:t> century, rebuilt after fire in early 20</a:t>
            </a:r>
            <a:r>
              <a:rPr lang="en-GB" baseline="30000" dirty="0"/>
              <a:t>th</a:t>
            </a:r>
            <a:r>
              <a:rPr lang="en-GB" dirty="0"/>
              <a:t> century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 descr="File:St Chrysostoms Church outside revise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620688"/>
            <a:ext cx="4214390" cy="4573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363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28320"/>
          </a:xfrm>
        </p:spPr>
        <p:txBody>
          <a:bodyPr>
            <a:normAutofit lnSpcReduction="10000"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Christchurch</a:t>
            </a:r>
            <a:r>
              <a:rPr lang="en-GB" dirty="0"/>
              <a:t>, Oxon, Shrewsbury </a:t>
            </a:r>
          </a:p>
          <a:p>
            <a:r>
              <a:rPr lang="en-GB" dirty="0"/>
              <a:t>Mid-19</a:t>
            </a:r>
            <a:r>
              <a:rPr lang="en-GB" baseline="30000" dirty="0"/>
              <a:t>th</a:t>
            </a:r>
            <a:r>
              <a:rPr lang="en-GB" dirty="0"/>
              <a:t> century small country church, substantially </a:t>
            </a:r>
            <a:r>
              <a:rPr lang="en-GB" dirty="0" smtClean="0"/>
              <a:t>unaltered</a:t>
            </a:r>
            <a:endParaRPr lang="en-GB" dirty="0"/>
          </a:p>
        </p:txBody>
      </p:sp>
      <p:pic>
        <p:nvPicPr>
          <p:cNvPr id="6" name="Picture 5" descr="http://176.32.230.42/oxonchurch.co.uk/wp-content/uploads/2016/01/Church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013" y="836712"/>
            <a:ext cx="5731510" cy="381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955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28320"/>
          </a:xfrm>
        </p:spPr>
        <p:txBody>
          <a:bodyPr>
            <a:normAutofit lnSpcReduction="10000"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St </a:t>
            </a:r>
            <a:r>
              <a:rPr lang="en-GB" dirty="0"/>
              <a:t>John, Carrington, Nottingham</a:t>
            </a:r>
          </a:p>
          <a:p>
            <a:r>
              <a:rPr lang="en-GB" dirty="0"/>
              <a:t>Mid-19</a:t>
            </a:r>
            <a:r>
              <a:rPr lang="en-GB" baseline="30000" dirty="0"/>
              <a:t>th</a:t>
            </a:r>
            <a:r>
              <a:rPr lang="en-GB" dirty="0"/>
              <a:t> century, extended in 1920s and extensively re-ordered in 2009</a:t>
            </a: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92696"/>
            <a:ext cx="5635724" cy="4226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275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/>
              <a:t>Resources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 dirty="0" smtClean="0">
                <a:hlinkClick r:id="rId2"/>
              </a:rPr>
              <a:t>www.christianityandculture.org.uk/churches</a:t>
            </a:r>
            <a:endParaRPr lang="en-GB" b="1" dirty="0" smtClean="0"/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r>
              <a:rPr lang="en-GB" b="1" dirty="0" smtClean="0">
                <a:hlinkClick r:id="rId3"/>
              </a:rPr>
              <a:t>www.churchcare.co.uk</a:t>
            </a:r>
            <a:endParaRPr lang="en-GB" b="1" dirty="0" smtClean="0"/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r>
              <a:rPr lang="en-GB" b="1" dirty="0" smtClean="0">
                <a:hlinkClick r:id="rId4"/>
              </a:rPr>
              <a:t>www.arthurrankcentre.org.uk</a:t>
            </a:r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r>
              <a:rPr lang="en-GB" b="1" dirty="0" smtClean="0">
                <a:hlinkClick r:id="rId5"/>
              </a:rPr>
              <a:t>www.engagingplaces.org.uk</a:t>
            </a:r>
            <a:endParaRPr lang="en-GB" b="1" dirty="0" smtClean="0"/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r>
              <a:rPr lang="en-GB" b="1" dirty="0" smtClean="0">
                <a:hlinkClick r:id="rId6"/>
              </a:rPr>
              <a:t>www.buildinghistory.org/buildings/churches</a:t>
            </a:r>
            <a:endParaRPr lang="en-GB" b="1" dirty="0" smtClean="0"/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r>
              <a:rPr lang="en-GB" b="1" dirty="0" smtClean="0">
                <a:hlinkClick r:id="rId7"/>
              </a:rPr>
              <a:t>www.lookingatbuildings.org.uk</a:t>
            </a:r>
            <a:endParaRPr lang="en-GB" b="1" dirty="0" smtClean="0"/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r>
              <a:rPr lang="en-GB" b="1" dirty="0" smtClean="0">
                <a:hlinkClick r:id="rId8"/>
              </a:rPr>
              <a:t>www.open.ac.uk/Arts/building-on-history-project</a:t>
            </a:r>
            <a:endParaRPr lang="en-GB" b="1" dirty="0" smtClean="0"/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r>
              <a:rPr lang="en-GB" b="1" dirty="0" smtClean="0">
                <a:hlinkClick r:id="rId9"/>
              </a:rPr>
              <a:t>www.nottsopenchurches.org.uk</a:t>
            </a:r>
            <a:endParaRPr lang="en-GB" b="1" dirty="0" smtClean="0"/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283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Practical Issues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b="1" dirty="0" smtClean="0"/>
              <a:t>Access</a:t>
            </a:r>
          </a:p>
          <a:p>
            <a:pPr marL="0" indent="0">
              <a:buNone/>
            </a:pPr>
            <a:endParaRPr lang="en-GB" sz="3200" b="1" dirty="0" smtClean="0"/>
          </a:p>
          <a:p>
            <a:r>
              <a:rPr lang="en-GB" sz="3200" b="1" dirty="0" smtClean="0"/>
              <a:t>Funding</a:t>
            </a:r>
          </a:p>
          <a:p>
            <a:pPr marL="0" indent="0">
              <a:buNone/>
            </a:pPr>
            <a:endParaRPr lang="en-GB" sz="3200" b="1" dirty="0" smtClean="0"/>
          </a:p>
          <a:p>
            <a:r>
              <a:rPr lang="en-GB" sz="3200" b="1" dirty="0" smtClean="0"/>
              <a:t>Ownership</a:t>
            </a:r>
          </a:p>
          <a:p>
            <a:pPr marL="0" indent="0">
              <a:buNone/>
            </a:pPr>
            <a:endParaRPr lang="en-GB" sz="3200" b="1" dirty="0" smtClean="0"/>
          </a:p>
          <a:p>
            <a:r>
              <a:rPr lang="en-GB" sz="3200" b="1" dirty="0" smtClean="0"/>
              <a:t>Context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665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Benefits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b="1" dirty="0" smtClean="0"/>
              <a:t>Availability</a:t>
            </a:r>
          </a:p>
          <a:p>
            <a:pPr marL="0" indent="0">
              <a:buNone/>
            </a:pPr>
            <a:endParaRPr lang="en-GB" sz="3200" b="1" dirty="0" smtClean="0"/>
          </a:p>
          <a:p>
            <a:r>
              <a:rPr lang="en-GB" sz="3200" b="1" dirty="0" smtClean="0"/>
              <a:t>Scope</a:t>
            </a:r>
          </a:p>
          <a:p>
            <a:pPr marL="0" indent="0">
              <a:buNone/>
            </a:pPr>
            <a:endParaRPr lang="en-GB" sz="3200" b="1" dirty="0" smtClean="0"/>
          </a:p>
          <a:p>
            <a:r>
              <a:rPr lang="en-GB" sz="3200" b="1" dirty="0" smtClean="0"/>
              <a:t>Variety and longevity</a:t>
            </a:r>
          </a:p>
          <a:p>
            <a:pPr marL="0" indent="0">
              <a:buNone/>
            </a:pPr>
            <a:endParaRPr lang="en-GB" sz="3200" b="1" dirty="0" smtClean="0"/>
          </a:p>
          <a:p>
            <a:r>
              <a:rPr lang="en-GB" sz="3200" b="1" dirty="0" smtClean="0"/>
              <a:t>Physicality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55934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72</TotalTime>
  <Words>229</Words>
  <Application>Microsoft Office PowerPoint</Application>
  <PresentationFormat>On-screen Show (4:3)</PresentationFormat>
  <Paragraphs>127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Clarity</vt:lpstr>
      <vt:lpstr>History and Spirituality in the House of God </vt:lpstr>
      <vt:lpstr>John Tomlinson</vt:lpstr>
      <vt:lpstr>PowerPoint Presentation</vt:lpstr>
      <vt:lpstr>PowerPoint Presentation</vt:lpstr>
      <vt:lpstr>PowerPoint Presentation</vt:lpstr>
      <vt:lpstr>PowerPoint Presentation</vt:lpstr>
      <vt:lpstr>Resources</vt:lpstr>
      <vt:lpstr>Practical Issues</vt:lpstr>
      <vt:lpstr>Benefits</vt:lpstr>
      <vt:lpstr>Challenges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and Spirituality in the House of God</dc:title>
  <dc:creator>John</dc:creator>
  <cp:lastModifiedBy>John</cp:lastModifiedBy>
  <cp:revision>9</cp:revision>
  <cp:lastPrinted>2016-06-12T16:53:44Z</cp:lastPrinted>
  <dcterms:created xsi:type="dcterms:W3CDTF">2016-06-12T16:21:58Z</dcterms:created>
  <dcterms:modified xsi:type="dcterms:W3CDTF">2016-06-14T18:32:29Z</dcterms:modified>
</cp:coreProperties>
</file>