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7" r:id="rId3"/>
    <p:sldId id="259" r:id="rId4"/>
    <p:sldId id="258" r:id="rId5"/>
    <p:sldId id="263" r:id="rId6"/>
    <p:sldId id="260" r:id="rId7"/>
    <p:sldId id="261" r:id="rId8"/>
    <p:sldId id="265" r:id="rId9"/>
    <p:sldId id="268" r:id="rId10"/>
    <p:sldId id="269" r:id="rId11"/>
    <p:sldId id="270" r:id="rId12"/>
    <p:sldId id="272" r:id="rId13"/>
    <p:sldId id="267" r:id="rId14"/>
    <p:sldId id="273" r:id="rId15"/>
    <p:sldId id="271" r:id="rId16"/>
    <p:sldId id="275" r:id="rId17"/>
    <p:sldId id="262" r:id="rId18"/>
    <p:sldId id="264" r:id="rId19"/>
    <p:sldId id="274" r:id="rId20"/>
    <p:sldId id="276" r:id="rId21"/>
    <p:sldId id="280" r:id="rId22"/>
    <p:sldId id="279" r:id="rId23"/>
    <p:sldId id="278" r:id="rId24"/>
    <p:sldId id="277" r:id="rId25"/>
    <p:sldId id="281"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manualLayout>
          <c:layoutTarget val="inner"/>
          <c:xMode val="edge"/>
          <c:yMode val="edge"/>
          <c:x val="0.17997084672078761"/>
          <c:y val="0.16252696291466892"/>
          <c:w val="0.64135869789523592"/>
          <c:h val="0.66009044543394746"/>
        </c:manualLayout>
      </c:layout>
      <c:pieChart>
        <c:varyColors val="1"/>
        <c:ser>
          <c:idx val="0"/>
          <c:order val="0"/>
          <c:tx>
            <c:strRef>
              <c:f>Sheet1!$B$1</c:f>
              <c:strCache>
                <c:ptCount val="1"/>
                <c:pt idx="0">
                  <c:v>Gender</c:v>
                </c:pt>
              </c:strCache>
            </c:strRef>
          </c:tx>
          <c:dLbls>
            <c:spPr>
              <a:noFill/>
              <a:ln>
                <a:noFill/>
              </a:ln>
              <a:effectLst/>
            </c:spPr>
            <c:txPr>
              <a:bodyPr/>
              <a:lstStyle/>
              <a:p>
                <a:pPr>
                  <a:defRPr sz="2400"/>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Sheet1!$A$2:$A$3</c:f>
              <c:strCache>
                <c:ptCount val="2"/>
                <c:pt idx="0">
                  <c:v>Male</c:v>
                </c:pt>
                <c:pt idx="1">
                  <c:v>Female</c:v>
                </c:pt>
              </c:strCache>
            </c:strRef>
          </c:cat>
          <c:val>
            <c:numRef>
              <c:f>Sheet1!$B$2:$B$3</c:f>
              <c:numCache>
                <c:formatCode>General</c:formatCode>
                <c:ptCount val="2"/>
                <c:pt idx="0">
                  <c:v>16</c:v>
                </c:pt>
                <c:pt idx="1">
                  <c:v>43</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8.4022664767305313E-2"/>
          <c:y val="0.87569529163069215"/>
          <c:w val="0.88421014123894559"/>
          <c:h val="0.10834465805247868"/>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7333843873447456"/>
          <c:y val="0"/>
        </c:manualLayout>
      </c:layout>
      <c:overlay val="0"/>
    </c:title>
    <c:autoTitleDeleted val="0"/>
    <c:plotArea>
      <c:layout>
        <c:manualLayout>
          <c:layoutTarget val="inner"/>
          <c:xMode val="edge"/>
          <c:yMode val="edge"/>
          <c:x val="0.47523749425849843"/>
          <c:y val="0.17933071119552149"/>
          <c:w val="0.4819313031261363"/>
          <c:h val="0.79669071675676539"/>
        </c:manualLayout>
      </c:layout>
      <c:barChart>
        <c:barDir val="bar"/>
        <c:grouping val="clustered"/>
        <c:varyColors val="0"/>
        <c:ser>
          <c:idx val="0"/>
          <c:order val="0"/>
          <c:tx>
            <c:strRef>
              <c:f>Sheet1!$B$1</c:f>
              <c:strCache>
                <c:ptCount val="1"/>
                <c:pt idx="0">
                  <c:v>Percentage choosing each option</c:v>
                </c:pt>
              </c:strCache>
            </c:strRef>
          </c:tx>
          <c:invertIfNegative val="0"/>
          <c:cat>
            <c:strRef>
              <c:f>Sheet1!$A$2:$A$14</c:f>
              <c:strCache>
                <c:ptCount val="13"/>
                <c:pt idx="0">
                  <c:v>Information panels or sheets</c:v>
                </c:pt>
                <c:pt idx="1">
                  <c:v>Soaking up the atmosphere</c:v>
                </c:pt>
                <c:pt idx="2">
                  <c:v>Asking my own questions</c:v>
                </c:pt>
                <c:pt idx="3">
                  <c:v>Listening to room guides, gardeners, other volunteers, staff</c:v>
                </c:pt>
                <c:pt idx="4">
                  <c:v>Comparing what I experienced with my existing knowledge or memories</c:v>
                </c:pt>
                <c:pt idx="5">
                  <c:v>Guidebook</c:v>
                </c:pt>
                <c:pt idx="6">
                  <c:v>From a guided tour</c:v>
                </c:pt>
                <c:pt idx="7">
                  <c:v>Searching for information after my visit</c:v>
                </c:pt>
                <c:pt idx="8">
                  <c:v>Interactive displays, apps etc</c:v>
                </c:pt>
                <c:pt idx="9">
                  <c:v>Other</c:v>
                </c:pt>
                <c:pt idx="10">
                  <c:v>Video presentation</c:v>
                </c:pt>
                <c:pt idx="11">
                  <c:v>Audio guide</c:v>
                </c:pt>
                <c:pt idx="12">
                  <c:v>I didn't learn anything new</c:v>
                </c:pt>
              </c:strCache>
            </c:strRef>
          </c:cat>
          <c:val>
            <c:numRef>
              <c:f>Sheet1!$B$2:$B$14</c:f>
              <c:numCache>
                <c:formatCode>General</c:formatCode>
                <c:ptCount val="13"/>
                <c:pt idx="0">
                  <c:v>0.73329999999999995</c:v>
                </c:pt>
                <c:pt idx="1">
                  <c:v>0.51670000000000005</c:v>
                </c:pt>
                <c:pt idx="2">
                  <c:v>0.4667</c:v>
                </c:pt>
                <c:pt idx="3">
                  <c:v>0.41670000000000001</c:v>
                </c:pt>
                <c:pt idx="4">
                  <c:v>0.36670000000000008</c:v>
                </c:pt>
                <c:pt idx="5">
                  <c:v>0.2</c:v>
                </c:pt>
                <c:pt idx="6">
                  <c:v>0.15000000000000002</c:v>
                </c:pt>
                <c:pt idx="7">
                  <c:v>0.1333</c:v>
                </c:pt>
                <c:pt idx="8">
                  <c:v>0.1333</c:v>
                </c:pt>
                <c:pt idx="9">
                  <c:v>0.11670000000000001</c:v>
                </c:pt>
                <c:pt idx="10">
                  <c:v>0.1</c:v>
                </c:pt>
                <c:pt idx="11">
                  <c:v>6.6699999999999995E-2</c:v>
                </c:pt>
                <c:pt idx="12">
                  <c:v>6.6699999999999995E-2</c:v>
                </c:pt>
              </c:numCache>
            </c:numRef>
          </c:val>
        </c:ser>
        <c:dLbls>
          <c:showLegendKey val="0"/>
          <c:showVal val="0"/>
          <c:showCatName val="0"/>
          <c:showSerName val="0"/>
          <c:showPercent val="0"/>
          <c:showBubbleSize val="0"/>
        </c:dLbls>
        <c:gapWidth val="150"/>
        <c:axId val="259573176"/>
        <c:axId val="259575136"/>
      </c:barChart>
      <c:catAx>
        <c:axId val="259573176"/>
        <c:scaling>
          <c:orientation val="maxMin"/>
        </c:scaling>
        <c:delete val="0"/>
        <c:axPos val="l"/>
        <c:numFmt formatCode="General" sourceLinked="0"/>
        <c:majorTickMark val="out"/>
        <c:minorTickMark val="none"/>
        <c:tickLblPos val="nextTo"/>
        <c:crossAx val="259575136"/>
        <c:crosses val="autoZero"/>
        <c:auto val="1"/>
        <c:lblAlgn val="ctr"/>
        <c:lblOffset val="100"/>
        <c:noMultiLvlLbl val="0"/>
      </c:catAx>
      <c:valAx>
        <c:axId val="259575136"/>
        <c:scaling>
          <c:orientation val="minMax"/>
        </c:scaling>
        <c:delete val="0"/>
        <c:axPos val="t"/>
        <c:majorGridlines/>
        <c:numFmt formatCode="0%" sourceLinked="0"/>
        <c:majorTickMark val="out"/>
        <c:minorTickMark val="none"/>
        <c:tickLblPos val="nextTo"/>
        <c:crossAx val="259573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rot="0" vert="horz" anchor="ctr" anchorCtr="1"/>
        <a:lstStyle/>
        <a:p>
          <a:pPr>
            <a:defRPr/>
          </a:pPr>
          <a:endParaRPr lang="en-US"/>
        </a:p>
      </c:txPr>
    </c:title>
    <c:autoTitleDeleted val="0"/>
    <c:plotArea>
      <c:layout/>
      <c:barChart>
        <c:barDir val="col"/>
        <c:grouping val="clustered"/>
        <c:varyColors val="0"/>
        <c:ser>
          <c:idx val="0"/>
          <c:order val="0"/>
          <c:tx>
            <c:strRef>
              <c:f>Sheet1!$B$1</c:f>
              <c:strCache>
                <c:ptCount val="1"/>
                <c:pt idx="0">
                  <c:v>To what extent did you experience this sense of place?</c:v>
                </c:pt>
              </c:strCache>
            </c:strRef>
          </c:tx>
          <c:invertIfNegative val="0"/>
          <c:cat>
            <c:strRef>
              <c:f>Sheet1!$A$2:$A$5</c:f>
              <c:strCache>
                <c:ptCount val="4"/>
                <c:pt idx="0">
                  <c:v>Not at all</c:v>
                </c:pt>
                <c:pt idx="1">
                  <c:v>To a little extent</c:v>
                </c:pt>
                <c:pt idx="2">
                  <c:v>To a moderate extent</c:v>
                </c:pt>
                <c:pt idx="3">
                  <c:v>To a large extent</c:v>
                </c:pt>
              </c:strCache>
            </c:strRef>
          </c:cat>
          <c:val>
            <c:numRef>
              <c:f>Sheet1!$B$2:$B$5</c:f>
              <c:numCache>
                <c:formatCode>General</c:formatCode>
                <c:ptCount val="4"/>
                <c:pt idx="0">
                  <c:v>1</c:v>
                </c:pt>
                <c:pt idx="1">
                  <c:v>8</c:v>
                </c:pt>
                <c:pt idx="2">
                  <c:v>18</c:v>
                </c:pt>
                <c:pt idx="3">
                  <c:v>33</c:v>
                </c:pt>
              </c:numCache>
            </c:numRef>
          </c:val>
        </c:ser>
        <c:dLbls>
          <c:showLegendKey val="0"/>
          <c:showVal val="0"/>
          <c:showCatName val="0"/>
          <c:showSerName val="0"/>
          <c:showPercent val="0"/>
          <c:showBubbleSize val="0"/>
        </c:dLbls>
        <c:gapWidth val="150"/>
        <c:axId val="258139368"/>
        <c:axId val="258144856"/>
      </c:barChart>
      <c:catAx>
        <c:axId val="258139368"/>
        <c:scaling>
          <c:orientation val="minMax"/>
        </c:scaling>
        <c:delete val="0"/>
        <c:axPos val="b"/>
        <c:numFmt formatCode="General" sourceLinked="0"/>
        <c:majorTickMark val="out"/>
        <c:minorTickMark val="none"/>
        <c:tickLblPos val="nextTo"/>
        <c:crossAx val="258144856"/>
        <c:crosses val="autoZero"/>
        <c:auto val="1"/>
        <c:lblAlgn val="ctr"/>
        <c:lblOffset val="100"/>
        <c:noMultiLvlLbl val="0"/>
      </c:catAx>
      <c:valAx>
        <c:axId val="258144856"/>
        <c:scaling>
          <c:orientation val="minMax"/>
        </c:scaling>
        <c:delete val="0"/>
        <c:axPos val="l"/>
        <c:majorGridlines/>
        <c:numFmt formatCode="General" sourceLinked="1"/>
        <c:majorTickMark val="out"/>
        <c:minorTickMark val="none"/>
        <c:tickLblPos val="nextTo"/>
        <c:crossAx val="2581393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itle>
    <c:autoTitleDeleted val="0"/>
    <c:plotArea>
      <c:layout/>
      <c:barChart>
        <c:barDir val="col"/>
        <c:grouping val="clustered"/>
        <c:varyColors val="0"/>
        <c:ser>
          <c:idx val="0"/>
          <c:order val="0"/>
          <c:tx>
            <c:strRef>
              <c:f>Sheet1!$B$1</c:f>
              <c:strCache>
                <c:ptCount val="1"/>
                <c:pt idx="0">
                  <c:v>Did you learn anything about this property's sense of place?</c:v>
                </c:pt>
              </c:strCache>
            </c:strRef>
          </c:tx>
          <c:invertIfNegative val="0"/>
          <c:cat>
            <c:strRef>
              <c:f>Sheet1!$A$2:$A$5</c:f>
              <c:strCache>
                <c:ptCount val="4"/>
                <c:pt idx="0">
                  <c:v>No</c:v>
                </c:pt>
                <c:pt idx="1">
                  <c:v>Not sure</c:v>
                </c:pt>
                <c:pt idx="2">
                  <c:v>Yes a little</c:v>
                </c:pt>
                <c:pt idx="3">
                  <c:v>Yes a lot</c:v>
                </c:pt>
              </c:strCache>
            </c:strRef>
          </c:cat>
          <c:val>
            <c:numRef>
              <c:f>Sheet1!$B$2:$B$5</c:f>
              <c:numCache>
                <c:formatCode>General</c:formatCode>
                <c:ptCount val="4"/>
                <c:pt idx="0">
                  <c:v>2</c:v>
                </c:pt>
                <c:pt idx="1">
                  <c:v>13</c:v>
                </c:pt>
                <c:pt idx="2">
                  <c:v>25</c:v>
                </c:pt>
                <c:pt idx="3">
                  <c:v>20</c:v>
                </c:pt>
              </c:numCache>
            </c:numRef>
          </c:val>
        </c:ser>
        <c:dLbls>
          <c:showLegendKey val="0"/>
          <c:showVal val="0"/>
          <c:showCatName val="0"/>
          <c:showSerName val="0"/>
          <c:showPercent val="0"/>
          <c:showBubbleSize val="0"/>
        </c:dLbls>
        <c:gapWidth val="150"/>
        <c:axId val="258141720"/>
        <c:axId val="258138192"/>
      </c:barChart>
      <c:catAx>
        <c:axId val="258141720"/>
        <c:scaling>
          <c:orientation val="minMax"/>
        </c:scaling>
        <c:delete val="0"/>
        <c:axPos val="b"/>
        <c:numFmt formatCode="General" sourceLinked="0"/>
        <c:majorTickMark val="out"/>
        <c:minorTickMark val="none"/>
        <c:tickLblPos val="nextTo"/>
        <c:crossAx val="258138192"/>
        <c:crosses val="autoZero"/>
        <c:auto val="1"/>
        <c:lblAlgn val="ctr"/>
        <c:lblOffset val="100"/>
        <c:noMultiLvlLbl val="0"/>
      </c:catAx>
      <c:valAx>
        <c:axId val="258138192"/>
        <c:scaling>
          <c:orientation val="minMax"/>
        </c:scaling>
        <c:delete val="0"/>
        <c:axPos val="l"/>
        <c:majorGridlines/>
        <c:numFmt formatCode="General" sourceLinked="1"/>
        <c:majorTickMark val="out"/>
        <c:minorTickMark val="none"/>
        <c:tickLblPos val="nextTo"/>
        <c:crossAx val="2581417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Sheet1!$B$1</c:f>
              <c:strCache>
                <c:ptCount val="1"/>
                <c:pt idx="0">
                  <c:v>Age</c:v>
                </c:pt>
              </c:strCache>
            </c:strRef>
          </c:tx>
          <c:invertIfNegative val="0"/>
          <c:cat>
            <c:strRef>
              <c:f>Sheet1!$A$2:$A$7</c:f>
              <c:strCache>
                <c:ptCount val="6"/>
                <c:pt idx="0">
                  <c:v>21 to 30</c:v>
                </c:pt>
                <c:pt idx="1">
                  <c:v>31 to 40</c:v>
                </c:pt>
                <c:pt idx="2">
                  <c:v>41 to 50</c:v>
                </c:pt>
                <c:pt idx="3">
                  <c:v>51 to 60</c:v>
                </c:pt>
                <c:pt idx="4">
                  <c:v>61 to 70</c:v>
                </c:pt>
                <c:pt idx="5">
                  <c:v>71 or more</c:v>
                </c:pt>
              </c:strCache>
            </c:strRef>
          </c:cat>
          <c:val>
            <c:numRef>
              <c:f>Sheet1!$B$2:$B$7</c:f>
              <c:numCache>
                <c:formatCode>General</c:formatCode>
                <c:ptCount val="6"/>
                <c:pt idx="0">
                  <c:v>4</c:v>
                </c:pt>
                <c:pt idx="1">
                  <c:v>13</c:v>
                </c:pt>
                <c:pt idx="2">
                  <c:v>11</c:v>
                </c:pt>
                <c:pt idx="3">
                  <c:v>26</c:v>
                </c:pt>
                <c:pt idx="4">
                  <c:v>4</c:v>
                </c:pt>
                <c:pt idx="5">
                  <c:v>1</c:v>
                </c:pt>
              </c:numCache>
            </c:numRef>
          </c:val>
        </c:ser>
        <c:dLbls>
          <c:showLegendKey val="0"/>
          <c:showVal val="0"/>
          <c:showCatName val="0"/>
          <c:showSerName val="0"/>
          <c:showPercent val="0"/>
          <c:showBubbleSize val="0"/>
        </c:dLbls>
        <c:gapWidth val="150"/>
        <c:axId val="257926368"/>
        <c:axId val="257923232"/>
      </c:barChart>
      <c:catAx>
        <c:axId val="257926368"/>
        <c:scaling>
          <c:orientation val="minMax"/>
        </c:scaling>
        <c:delete val="0"/>
        <c:axPos val="b"/>
        <c:numFmt formatCode="General" sourceLinked="0"/>
        <c:majorTickMark val="out"/>
        <c:minorTickMark val="none"/>
        <c:tickLblPos val="nextTo"/>
        <c:crossAx val="257923232"/>
        <c:crosses val="autoZero"/>
        <c:auto val="1"/>
        <c:lblAlgn val="ctr"/>
        <c:lblOffset val="100"/>
        <c:noMultiLvlLbl val="0"/>
      </c:catAx>
      <c:valAx>
        <c:axId val="257923232"/>
        <c:scaling>
          <c:orientation val="minMax"/>
        </c:scaling>
        <c:delete val="0"/>
        <c:axPos val="l"/>
        <c:majorGridlines/>
        <c:numFmt formatCode="General" sourceLinked="1"/>
        <c:majorTickMark val="out"/>
        <c:minorTickMark val="none"/>
        <c:tickLblPos val="nextTo"/>
        <c:crossAx val="257926368"/>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2.2188867825490958E-2"/>
          <c:y val="6.1435444811701441E-2"/>
        </c:manualLayout>
      </c:layout>
      <c:overlay val="0"/>
    </c:title>
    <c:autoTitleDeleted val="0"/>
    <c:plotArea>
      <c:layout/>
      <c:barChart>
        <c:barDir val="bar"/>
        <c:grouping val="clustered"/>
        <c:varyColors val="0"/>
        <c:ser>
          <c:idx val="0"/>
          <c:order val="0"/>
          <c:tx>
            <c:strRef>
              <c:f>Sheet1!$B$1</c:f>
              <c:strCache>
                <c:ptCount val="1"/>
                <c:pt idx="0">
                  <c:v>Place of residence</c:v>
                </c:pt>
              </c:strCache>
            </c:strRef>
          </c:tx>
          <c:invertIfNegative val="0"/>
          <c:cat>
            <c:strRef>
              <c:f>Sheet1!$A$2:$A$11</c:f>
              <c:strCache>
                <c:ptCount val="10"/>
                <c:pt idx="0">
                  <c:v>Scotland</c:v>
                </c:pt>
                <c:pt idx="1">
                  <c:v>Yorkshire and Humberside</c:v>
                </c:pt>
                <c:pt idx="2">
                  <c:v>East of England</c:v>
                </c:pt>
                <c:pt idx="3">
                  <c:v>West Midlands</c:v>
                </c:pt>
                <c:pt idx="4">
                  <c:v>East Midlands</c:v>
                </c:pt>
                <c:pt idx="5">
                  <c:v>London</c:v>
                </c:pt>
                <c:pt idx="6">
                  <c:v>South East England</c:v>
                </c:pt>
                <c:pt idx="7">
                  <c:v>South West England</c:v>
                </c:pt>
                <c:pt idx="8">
                  <c:v>Northern Ireland</c:v>
                </c:pt>
                <c:pt idx="9">
                  <c:v>Other</c:v>
                </c:pt>
              </c:strCache>
            </c:strRef>
          </c:cat>
          <c:val>
            <c:numRef>
              <c:f>Sheet1!$B$2:$B$11</c:f>
              <c:numCache>
                <c:formatCode>General</c:formatCode>
                <c:ptCount val="10"/>
                <c:pt idx="0">
                  <c:v>1</c:v>
                </c:pt>
                <c:pt idx="1">
                  <c:v>3</c:v>
                </c:pt>
                <c:pt idx="2">
                  <c:v>8</c:v>
                </c:pt>
                <c:pt idx="3">
                  <c:v>4</c:v>
                </c:pt>
                <c:pt idx="4">
                  <c:v>7</c:v>
                </c:pt>
                <c:pt idx="5">
                  <c:v>9</c:v>
                </c:pt>
                <c:pt idx="6">
                  <c:v>14</c:v>
                </c:pt>
                <c:pt idx="7">
                  <c:v>6</c:v>
                </c:pt>
                <c:pt idx="8">
                  <c:v>1</c:v>
                </c:pt>
                <c:pt idx="9">
                  <c:v>7</c:v>
                </c:pt>
              </c:numCache>
            </c:numRef>
          </c:val>
        </c:ser>
        <c:dLbls>
          <c:showLegendKey val="0"/>
          <c:showVal val="0"/>
          <c:showCatName val="0"/>
          <c:showSerName val="0"/>
          <c:showPercent val="0"/>
          <c:showBubbleSize val="0"/>
        </c:dLbls>
        <c:gapWidth val="150"/>
        <c:axId val="257924016"/>
        <c:axId val="257924800"/>
      </c:barChart>
      <c:catAx>
        <c:axId val="257924016"/>
        <c:scaling>
          <c:orientation val="maxMin"/>
        </c:scaling>
        <c:delete val="0"/>
        <c:axPos val="l"/>
        <c:majorGridlines>
          <c:spPr>
            <a:ln>
              <a:solidFill>
                <a:schemeClr val="bg1">
                  <a:lumMod val="85000"/>
                </a:schemeClr>
              </a:solidFill>
            </a:ln>
          </c:spPr>
        </c:majorGridlines>
        <c:numFmt formatCode="General" sourceLinked="0"/>
        <c:majorTickMark val="out"/>
        <c:minorTickMark val="none"/>
        <c:tickLblPos val="nextTo"/>
        <c:txPr>
          <a:bodyPr/>
          <a:lstStyle/>
          <a:p>
            <a:pPr>
              <a:defRPr sz="1600"/>
            </a:pPr>
            <a:endParaRPr lang="en-US"/>
          </a:p>
        </c:txPr>
        <c:crossAx val="257924800"/>
        <c:crosses val="autoZero"/>
        <c:auto val="1"/>
        <c:lblAlgn val="ctr"/>
        <c:lblOffset val="100"/>
        <c:tickLblSkip val="1"/>
        <c:noMultiLvlLbl val="0"/>
      </c:catAx>
      <c:valAx>
        <c:axId val="257924800"/>
        <c:scaling>
          <c:orientation val="minMax"/>
        </c:scaling>
        <c:delete val="0"/>
        <c:axPos val="t"/>
        <c:majorGridlines/>
        <c:numFmt formatCode="General" sourceLinked="1"/>
        <c:majorTickMark val="out"/>
        <c:minorTickMark val="none"/>
        <c:tickLblPos val="nextTo"/>
        <c:crossAx val="2579240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Sheet1!$B$1</c:f>
              <c:strCache>
                <c:ptCount val="1"/>
                <c:pt idx="0">
                  <c:v>When did you visit?</c:v>
                </c:pt>
              </c:strCache>
            </c:strRef>
          </c:tx>
          <c:invertIfNegative val="0"/>
          <c:cat>
            <c:strRef>
              <c:f>Sheet1!$A$2:$A$5</c:f>
              <c:strCache>
                <c:ptCount val="4"/>
                <c:pt idx="0">
                  <c:v>Within the last month</c:v>
                </c:pt>
                <c:pt idx="1">
                  <c:v>1 to 3 months ago</c:v>
                </c:pt>
                <c:pt idx="2">
                  <c:v>3 to 6 months ago</c:v>
                </c:pt>
                <c:pt idx="3">
                  <c:v>6 months or more</c:v>
                </c:pt>
              </c:strCache>
            </c:strRef>
          </c:cat>
          <c:val>
            <c:numRef>
              <c:f>Sheet1!$B$2:$B$5</c:f>
              <c:numCache>
                <c:formatCode>General</c:formatCode>
                <c:ptCount val="4"/>
                <c:pt idx="0">
                  <c:v>28</c:v>
                </c:pt>
                <c:pt idx="1">
                  <c:v>17</c:v>
                </c:pt>
                <c:pt idx="2">
                  <c:v>4</c:v>
                </c:pt>
                <c:pt idx="3">
                  <c:v>10</c:v>
                </c:pt>
              </c:numCache>
            </c:numRef>
          </c:val>
        </c:ser>
        <c:dLbls>
          <c:showLegendKey val="0"/>
          <c:showVal val="0"/>
          <c:showCatName val="0"/>
          <c:showSerName val="0"/>
          <c:showPercent val="0"/>
          <c:showBubbleSize val="0"/>
        </c:dLbls>
        <c:gapWidth val="150"/>
        <c:axId val="259570824"/>
        <c:axId val="259573568"/>
      </c:barChart>
      <c:catAx>
        <c:axId val="259570824"/>
        <c:scaling>
          <c:orientation val="minMax"/>
        </c:scaling>
        <c:delete val="0"/>
        <c:axPos val="b"/>
        <c:numFmt formatCode="General" sourceLinked="0"/>
        <c:majorTickMark val="out"/>
        <c:minorTickMark val="none"/>
        <c:tickLblPos val="nextTo"/>
        <c:crossAx val="259573568"/>
        <c:crosses val="autoZero"/>
        <c:auto val="1"/>
        <c:lblAlgn val="ctr"/>
        <c:lblOffset val="100"/>
        <c:noMultiLvlLbl val="0"/>
      </c:catAx>
      <c:valAx>
        <c:axId val="259573568"/>
        <c:scaling>
          <c:orientation val="minMax"/>
        </c:scaling>
        <c:delete val="0"/>
        <c:axPos val="l"/>
        <c:majorGridlines/>
        <c:numFmt formatCode="General" sourceLinked="1"/>
        <c:majorTickMark val="out"/>
        <c:minorTickMark val="none"/>
        <c:tickLblPos val="nextTo"/>
        <c:crossAx val="25957082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3.4642307687794222E-2"/>
          <c:y val="2.8608123097954019E-2"/>
        </c:manualLayout>
      </c:layout>
      <c:overlay val="0"/>
    </c:title>
    <c:autoTitleDeleted val="0"/>
    <c:plotArea>
      <c:layout>
        <c:manualLayout>
          <c:layoutTarget val="inner"/>
          <c:xMode val="edge"/>
          <c:yMode val="edge"/>
          <c:x val="2.3743667436099354E-2"/>
          <c:y val="0.23886785203196526"/>
          <c:w val="0.50030030088755539"/>
          <c:h val="0.65862303214568407"/>
        </c:manualLayout>
      </c:layout>
      <c:pieChart>
        <c:varyColors val="1"/>
        <c:ser>
          <c:idx val="0"/>
          <c:order val="0"/>
          <c:tx>
            <c:strRef>
              <c:f>Sheet1!$B$1</c:f>
              <c:strCache>
                <c:ptCount val="1"/>
                <c:pt idx="0">
                  <c:v>Property type</c:v>
                </c:pt>
              </c:strCache>
            </c:strRef>
          </c:tx>
          <c:dLbls>
            <c:spPr>
              <a:noFill/>
              <a:ln>
                <a:noFill/>
              </a:ln>
              <a:effectLst/>
            </c:spPr>
            <c:txPr>
              <a:bodyPr/>
              <a:lstStyle/>
              <a:p>
                <a:pPr>
                  <a:defRPr sz="2000"/>
                </a:pPr>
                <a:endParaRPr lang="en-US"/>
              </a:p>
            </c:txPr>
            <c:showLegendKey val="0"/>
            <c:showVal val="0"/>
            <c:showCatName val="0"/>
            <c:showSerName val="0"/>
            <c:showPercent val="1"/>
            <c:showBubbleSize val="0"/>
            <c:showLeaderLines val="1"/>
            <c:extLst>
              <c:ext xmlns:c15="http://schemas.microsoft.com/office/drawing/2012/chart" uri="{CE6537A1-D6FC-4f65-9D91-7224C49458BB}"/>
            </c:extLst>
          </c:dLbls>
          <c:cat>
            <c:strRef>
              <c:f>Sheet1!$A$2:$A$5</c:f>
              <c:strCache>
                <c:ptCount val="4"/>
                <c:pt idx="0">
                  <c:v>House and garden</c:v>
                </c:pt>
                <c:pt idx="1">
                  <c:v>Garden</c:v>
                </c:pt>
                <c:pt idx="2">
                  <c:v>Museum</c:v>
                </c:pt>
                <c:pt idx="3">
                  <c:v>Other</c:v>
                </c:pt>
              </c:strCache>
            </c:strRef>
          </c:cat>
          <c:val>
            <c:numRef>
              <c:f>Sheet1!$B$2:$B$5</c:f>
              <c:numCache>
                <c:formatCode>General</c:formatCode>
                <c:ptCount val="4"/>
                <c:pt idx="0">
                  <c:v>33</c:v>
                </c:pt>
                <c:pt idx="1">
                  <c:v>10</c:v>
                </c:pt>
                <c:pt idx="2">
                  <c:v>6</c:v>
                </c:pt>
                <c:pt idx="3">
                  <c:v>11</c:v>
                </c:pt>
              </c:numCache>
            </c:numRef>
          </c:val>
        </c:ser>
        <c:dLbls>
          <c:showLegendKey val="0"/>
          <c:showVal val="0"/>
          <c:showCatName val="0"/>
          <c:showSerName val="0"/>
          <c:showPercent val="1"/>
          <c:showBubbleSize val="0"/>
          <c:showLeaderLines val="1"/>
        </c:dLbls>
        <c:firstSliceAng val="0"/>
      </c:pieChart>
    </c:plotArea>
    <c:legend>
      <c:legendPos val="r"/>
      <c:layout>
        <c:manualLayout>
          <c:xMode val="edge"/>
          <c:yMode val="edge"/>
          <c:x val="0.4940988528555143"/>
          <c:y val="0.29018663043576354"/>
          <c:w val="0.37639637040591789"/>
          <c:h val="0.56007174878656829"/>
        </c:manualLayout>
      </c:layout>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2.2188867825490972E-2"/>
          <c:y val="6.1435444811701476E-2"/>
        </c:manualLayout>
      </c:layout>
      <c:overlay val="0"/>
    </c:title>
    <c:autoTitleDeleted val="0"/>
    <c:plotArea>
      <c:layout/>
      <c:barChart>
        <c:barDir val="bar"/>
        <c:grouping val="clustered"/>
        <c:varyColors val="0"/>
        <c:ser>
          <c:idx val="0"/>
          <c:order val="0"/>
          <c:tx>
            <c:strRef>
              <c:f>Sheet1!$B$1</c:f>
              <c:strCache>
                <c:ptCount val="1"/>
                <c:pt idx="0">
                  <c:v>Location of property</c:v>
                </c:pt>
              </c:strCache>
            </c:strRef>
          </c:tx>
          <c:invertIfNegative val="0"/>
          <c:cat>
            <c:strRef>
              <c:f>Sheet1!$A$2:$A$13</c:f>
              <c:strCache>
                <c:ptCount val="12"/>
                <c:pt idx="0">
                  <c:v>Scotland</c:v>
                </c:pt>
                <c:pt idx="1">
                  <c:v>North East England</c:v>
                </c:pt>
                <c:pt idx="2">
                  <c:v>Yorkshire and Humberside</c:v>
                </c:pt>
                <c:pt idx="3">
                  <c:v>East of England</c:v>
                </c:pt>
                <c:pt idx="4">
                  <c:v>West Midlands</c:v>
                </c:pt>
                <c:pt idx="5">
                  <c:v>East Midlands</c:v>
                </c:pt>
                <c:pt idx="6">
                  <c:v>London</c:v>
                </c:pt>
                <c:pt idx="7">
                  <c:v>South East England</c:v>
                </c:pt>
                <c:pt idx="8">
                  <c:v>South West England</c:v>
                </c:pt>
                <c:pt idx="9">
                  <c:v>Wales</c:v>
                </c:pt>
                <c:pt idx="10">
                  <c:v>Northern Ireland</c:v>
                </c:pt>
                <c:pt idx="11">
                  <c:v>Other</c:v>
                </c:pt>
              </c:strCache>
            </c:strRef>
          </c:cat>
          <c:val>
            <c:numRef>
              <c:f>Sheet1!$B$2:$B$13</c:f>
              <c:numCache>
                <c:formatCode>General</c:formatCode>
                <c:ptCount val="12"/>
                <c:pt idx="0">
                  <c:v>1</c:v>
                </c:pt>
                <c:pt idx="1">
                  <c:v>2</c:v>
                </c:pt>
                <c:pt idx="2">
                  <c:v>3</c:v>
                </c:pt>
                <c:pt idx="3">
                  <c:v>5</c:v>
                </c:pt>
                <c:pt idx="4">
                  <c:v>6</c:v>
                </c:pt>
                <c:pt idx="5">
                  <c:v>2</c:v>
                </c:pt>
                <c:pt idx="6">
                  <c:v>8</c:v>
                </c:pt>
                <c:pt idx="7">
                  <c:v>16</c:v>
                </c:pt>
                <c:pt idx="8">
                  <c:v>10</c:v>
                </c:pt>
                <c:pt idx="9">
                  <c:v>2</c:v>
                </c:pt>
                <c:pt idx="10">
                  <c:v>1</c:v>
                </c:pt>
                <c:pt idx="11">
                  <c:v>3</c:v>
                </c:pt>
              </c:numCache>
            </c:numRef>
          </c:val>
        </c:ser>
        <c:dLbls>
          <c:showLegendKey val="0"/>
          <c:showVal val="0"/>
          <c:showCatName val="0"/>
          <c:showSerName val="0"/>
          <c:showPercent val="0"/>
          <c:showBubbleSize val="0"/>
        </c:dLbls>
        <c:gapWidth val="150"/>
        <c:axId val="259572000"/>
        <c:axId val="259573960"/>
      </c:barChart>
      <c:catAx>
        <c:axId val="259572000"/>
        <c:scaling>
          <c:orientation val="maxMin"/>
        </c:scaling>
        <c:delete val="0"/>
        <c:axPos val="l"/>
        <c:majorGridlines>
          <c:spPr>
            <a:ln>
              <a:solidFill>
                <a:schemeClr val="bg1">
                  <a:lumMod val="85000"/>
                </a:schemeClr>
              </a:solidFill>
            </a:ln>
          </c:spPr>
        </c:majorGridlines>
        <c:numFmt formatCode="General" sourceLinked="0"/>
        <c:majorTickMark val="out"/>
        <c:minorTickMark val="none"/>
        <c:tickLblPos val="nextTo"/>
        <c:txPr>
          <a:bodyPr/>
          <a:lstStyle/>
          <a:p>
            <a:pPr>
              <a:defRPr sz="1600"/>
            </a:pPr>
            <a:endParaRPr lang="en-US"/>
          </a:p>
        </c:txPr>
        <c:crossAx val="259573960"/>
        <c:crosses val="autoZero"/>
        <c:auto val="1"/>
        <c:lblAlgn val="ctr"/>
        <c:lblOffset val="100"/>
        <c:tickLblSkip val="1"/>
        <c:noMultiLvlLbl val="0"/>
      </c:catAx>
      <c:valAx>
        <c:axId val="259573960"/>
        <c:scaling>
          <c:orientation val="minMax"/>
        </c:scaling>
        <c:delete val="0"/>
        <c:axPos val="t"/>
        <c:majorGridlines/>
        <c:numFmt formatCode="General" sourceLinked="1"/>
        <c:majorTickMark val="out"/>
        <c:minorTickMark val="none"/>
        <c:tickLblPos val="nextTo"/>
        <c:crossAx val="25957200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layout>
        <c:manualLayout>
          <c:xMode val="edge"/>
          <c:yMode val="edge"/>
          <c:x val="0.47333843873447445"/>
          <c:y val="0"/>
        </c:manualLayout>
      </c:layout>
      <c:overlay val="0"/>
    </c:title>
    <c:autoTitleDeleted val="0"/>
    <c:plotArea>
      <c:layout>
        <c:manualLayout>
          <c:layoutTarget val="inner"/>
          <c:xMode val="edge"/>
          <c:yMode val="edge"/>
          <c:x val="0.47523749425849843"/>
          <c:y val="0.17933071119552149"/>
          <c:w val="0.48193130312613641"/>
          <c:h val="0.79669071675676517"/>
        </c:manualLayout>
      </c:layout>
      <c:barChart>
        <c:barDir val="bar"/>
        <c:grouping val="clustered"/>
        <c:varyColors val="0"/>
        <c:ser>
          <c:idx val="0"/>
          <c:order val="0"/>
          <c:tx>
            <c:strRef>
              <c:f>Sheet1!$B$1</c:f>
              <c:strCache>
                <c:ptCount val="1"/>
                <c:pt idx="0">
                  <c:v>Percentage choosing each reason</c:v>
                </c:pt>
              </c:strCache>
            </c:strRef>
          </c:tx>
          <c:invertIfNegative val="0"/>
          <c:cat>
            <c:strRef>
              <c:f>Sheet1!$A$2:$A$12</c:f>
              <c:strCache>
                <c:ptCount val="11"/>
                <c:pt idx="0">
                  <c:v>I have an interest in historic buildings/architecture</c:v>
                </c:pt>
                <c:pt idx="1">
                  <c:v>For a day out</c:v>
                </c:pt>
                <c:pt idx="2">
                  <c:v>I have an interest in history</c:v>
                </c:pt>
                <c:pt idx="3">
                  <c:v>I am a member of an organisation that allows me free or discounted entry</c:v>
                </c:pt>
                <c:pt idx="4">
                  <c:v>It is near where we live</c:v>
                </c:pt>
                <c:pt idx="5">
                  <c:v>I have an interest in gardens</c:v>
                </c:pt>
                <c:pt idx="6">
                  <c:v>I have been before and liked it</c:v>
                </c:pt>
                <c:pt idx="7">
                  <c:v>On holiday in the area</c:v>
                </c:pt>
                <c:pt idx="8">
                  <c:v>To learn something new</c:v>
                </c:pt>
                <c:pt idx="9">
                  <c:v>So that my children could learn something new</c:v>
                </c:pt>
                <c:pt idx="10">
                  <c:v>Other</c:v>
                </c:pt>
              </c:strCache>
            </c:strRef>
          </c:cat>
          <c:val>
            <c:numRef>
              <c:f>Sheet1!$B$2:$B$12</c:f>
              <c:numCache>
                <c:formatCode>General</c:formatCode>
                <c:ptCount val="11"/>
                <c:pt idx="0">
                  <c:v>0.66670000000000018</c:v>
                </c:pt>
                <c:pt idx="1">
                  <c:v>0.63330000000000009</c:v>
                </c:pt>
                <c:pt idx="2">
                  <c:v>0.61670000000000014</c:v>
                </c:pt>
                <c:pt idx="3">
                  <c:v>0.5333</c:v>
                </c:pt>
                <c:pt idx="4">
                  <c:v>0.4667</c:v>
                </c:pt>
                <c:pt idx="5">
                  <c:v>0.43330000000000007</c:v>
                </c:pt>
                <c:pt idx="6">
                  <c:v>0.4</c:v>
                </c:pt>
                <c:pt idx="7">
                  <c:v>0.26670000000000005</c:v>
                </c:pt>
                <c:pt idx="8">
                  <c:v>0.25</c:v>
                </c:pt>
                <c:pt idx="9">
                  <c:v>0.23330000000000001</c:v>
                </c:pt>
                <c:pt idx="10">
                  <c:v>0.2</c:v>
                </c:pt>
              </c:numCache>
            </c:numRef>
          </c:val>
        </c:ser>
        <c:dLbls>
          <c:showLegendKey val="0"/>
          <c:showVal val="0"/>
          <c:showCatName val="0"/>
          <c:showSerName val="0"/>
          <c:showPercent val="0"/>
          <c:showBubbleSize val="0"/>
        </c:dLbls>
        <c:gapWidth val="150"/>
        <c:axId val="259571216"/>
        <c:axId val="259577880"/>
      </c:barChart>
      <c:catAx>
        <c:axId val="259571216"/>
        <c:scaling>
          <c:orientation val="maxMin"/>
        </c:scaling>
        <c:delete val="0"/>
        <c:axPos val="l"/>
        <c:numFmt formatCode="General" sourceLinked="0"/>
        <c:majorTickMark val="out"/>
        <c:minorTickMark val="none"/>
        <c:tickLblPos val="nextTo"/>
        <c:crossAx val="259577880"/>
        <c:crosses val="autoZero"/>
        <c:auto val="1"/>
        <c:lblAlgn val="ctr"/>
        <c:lblOffset val="100"/>
        <c:noMultiLvlLbl val="0"/>
      </c:catAx>
      <c:valAx>
        <c:axId val="259577880"/>
        <c:scaling>
          <c:orientation val="minMax"/>
        </c:scaling>
        <c:delete val="0"/>
        <c:axPos val="t"/>
        <c:majorGridlines/>
        <c:numFmt formatCode="0%" sourceLinked="0"/>
        <c:majorTickMark val="out"/>
        <c:minorTickMark val="none"/>
        <c:tickLblPos val="nextTo"/>
        <c:crossAx val="25957121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Sheet1!$B$1</c:f>
              <c:strCache>
                <c:ptCount val="1"/>
                <c:pt idx="0">
                  <c:v>How important was it to learn something new?</c:v>
                </c:pt>
              </c:strCache>
            </c:strRef>
          </c:tx>
          <c:invertIfNegative val="0"/>
          <c:cat>
            <c:strRef>
              <c:f>Sheet1!$A$2:$A$5</c:f>
              <c:strCache>
                <c:ptCount val="4"/>
                <c:pt idx="0">
                  <c:v>Not at all important</c:v>
                </c:pt>
                <c:pt idx="1">
                  <c:v>Somewhat important</c:v>
                </c:pt>
                <c:pt idx="2">
                  <c:v>Important</c:v>
                </c:pt>
                <c:pt idx="3">
                  <c:v>Very important</c:v>
                </c:pt>
              </c:strCache>
            </c:strRef>
          </c:cat>
          <c:val>
            <c:numRef>
              <c:f>Sheet1!$B$2:$B$5</c:f>
              <c:numCache>
                <c:formatCode>General</c:formatCode>
                <c:ptCount val="4"/>
                <c:pt idx="0">
                  <c:v>10</c:v>
                </c:pt>
                <c:pt idx="1">
                  <c:v>19</c:v>
                </c:pt>
                <c:pt idx="2">
                  <c:v>28</c:v>
                </c:pt>
                <c:pt idx="3">
                  <c:v>3</c:v>
                </c:pt>
              </c:numCache>
            </c:numRef>
          </c:val>
        </c:ser>
        <c:dLbls>
          <c:showLegendKey val="0"/>
          <c:showVal val="0"/>
          <c:showCatName val="0"/>
          <c:showSerName val="0"/>
          <c:showPercent val="0"/>
          <c:showBubbleSize val="0"/>
        </c:dLbls>
        <c:gapWidth val="150"/>
        <c:axId val="259572392"/>
        <c:axId val="259572784"/>
      </c:barChart>
      <c:catAx>
        <c:axId val="259572392"/>
        <c:scaling>
          <c:orientation val="minMax"/>
        </c:scaling>
        <c:delete val="0"/>
        <c:axPos val="b"/>
        <c:numFmt formatCode="General" sourceLinked="0"/>
        <c:majorTickMark val="out"/>
        <c:minorTickMark val="none"/>
        <c:tickLblPos val="nextTo"/>
        <c:crossAx val="259572784"/>
        <c:crosses val="autoZero"/>
        <c:auto val="1"/>
        <c:lblAlgn val="ctr"/>
        <c:lblOffset val="100"/>
        <c:noMultiLvlLbl val="0"/>
      </c:catAx>
      <c:valAx>
        <c:axId val="259572784"/>
        <c:scaling>
          <c:orientation val="minMax"/>
        </c:scaling>
        <c:delete val="0"/>
        <c:axPos val="l"/>
        <c:majorGridlines/>
        <c:numFmt formatCode="General" sourceLinked="1"/>
        <c:majorTickMark val="out"/>
        <c:minorTickMark val="none"/>
        <c:tickLblPos val="nextTo"/>
        <c:crossAx val="25957239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title>
    <c:autoTitleDeleted val="0"/>
    <c:plotArea>
      <c:layout/>
      <c:barChart>
        <c:barDir val="col"/>
        <c:grouping val="clustered"/>
        <c:varyColors val="0"/>
        <c:ser>
          <c:idx val="0"/>
          <c:order val="0"/>
          <c:tx>
            <c:strRef>
              <c:f>Sheet1!$B$1</c:f>
              <c:strCache>
                <c:ptCount val="1"/>
                <c:pt idx="0">
                  <c:v>Did you learn anything new?</c:v>
                </c:pt>
              </c:strCache>
            </c:strRef>
          </c:tx>
          <c:invertIfNegative val="0"/>
          <c:cat>
            <c:strRef>
              <c:f>Sheet1!$A$2:$A$5</c:f>
              <c:strCache>
                <c:ptCount val="4"/>
                <c:pt idx="0">
                  <c:v>No</c:v>
                </c:pt>
                <c:pt idx="1">
                  <c:v>Not sure</c:v>
                </c:pt>
                <c:pt idx="2">
                  <c:v>Yes a little</c:v>
                </c:pt>
                <c:pt idx="3">
                  <c:v>Yes a lot</c:v>
                </c:pt>
              </c:strCache>
            </c:strRef>
          </c:cat>
          <c:val>
            <c:numRef>
              <c:f>Sheet1!$B$2:$B$5</c:f>
              <c:numCache>
                <c:formatCode>General</c:formatCode>
                <c:ptCount val="4"/>
                <c:pt idx="0">
                  <c:v>1</c:v>
                </c:pt>
                <c:pt idx="1">
                  <c:v>8</c:v>
                </c:pt>
                <c:pt idx="2">
                  <c:v>33</c:v>
                </c:pt>
                <c:pt idx="3">
                  <c:v>18</c:v>
                </c:pt>
              </c:numCache>
            </c:numRef>
          </c:val>
        </c:ser>
        <c:dLbls>
          <c:showLegendKey val="0"/>
          <c:showVal val="0"/>
          <c:showCatName val="0"/>
          <c:showSerName val="0"/>
          <c:showPercent val="0"/>
          <c:showBubbleSize val="0"/>
        </c:dLbls>
        <c:gapWidth val="150"/>
        <c:axId val="259577096"/>
        <c:axId val="259576312"/>
      </c:barChart>
      <c:catAx>
        <c:axId val="259577096"/>
        <c:scaling>
          <c:orientation val="minMax"/>
        </c:scaling>
        <c:delete val="0"/>
        <c:axPos val="b"/>
        <c:numFmt formatCode="General" sourceLinked="0"/>
        <c:majorTickMark val="out"/>
        <c:minorTickMark val="none"/>
        <c:tickLblPos val="nextTo"/>
        <c:crossAx val="259576312"/>
        <c:crosses val="autoZero"/>
        <c:auto val="1"/>
        <c:lblAlgn val="ctr"/>
        <c:lblOffset val="100"/>
        <c:noMultiLvlLbl val="0"/>
      </c:catAx>
      <c:valAx>
        <c:axId val="259576312"/>
        <c:scaling>
          <c:orientation val="minMax"/>
        </c:scaling>
        <c:delete val="0"/>
        <c:axPos val="l"/>
        <c:majorGridlines/>
        <c:numFmt formatCode="General" sourceLinked="1"/>
        <c:majorTickMark val="out"/>
        <c:minorTickMark val="none"/>
        <c:tickLblPos val="nextTo"/>
        <c:crossAx val="25957709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smtClean="0"/>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5586B75A-687E-405C-8A0B-8D00578BA2C3}" type="datetimeFigureOut">
              <a:rPr lang="en-US" dirty="0"/>
              <a:pPr/>
              <a:t>6/17/2016</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6/17/2016</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2.xml"/><Relationship Id="rId4" Type="http://schemas.openxmlformats.org/officeDocument/2006/relationships/chart" Target="../charts/chart6.xml"/></Relationships>
</file>

<file path=ppt/slides/_rels/slide4.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What, if anything, do visitors to heritage properties learn?</a:t>
            </a:r>
            <a:endParaRPr lang="en-GB" dirty="0"/>
          </a:p>
        </p:txBody>
      </p:sp>
      <p:sp>
        <p:nvSpPr>
          <p:cNvPr id="3" name="Subtitle 2"/>
          <p:cNvSpPr>
            <a:spLocks noGrp="1"/>
          </p:cNvSpPr>
          <p:nvPr>
            <p:ph type="subTitle" idx="1"/>
          </p:nvPr>
        </p:nvSpPr>
        <p:spPr/>
        <p:txBody>
          <a:bodyPr/>
          <a:lstStyle/>
          <a:p>
            <a:r>
              <a:rPr lang="en-GB" dirty="0" smtClean="0"/>
              <a:t>Julie Charlesworth</a:t>
            </a:r>
          </a:p>
          <a:p>
            <a:r>
              <a:rPr lang="en-GB" dirty="0" smtClean="0"/>
              <a:t>John Hackston</a:t>
            </a:r>
            <a:endParaRPr lang="en-GB" dirty="0"/>
          </a:p>
        </p:txBody>
      </p:sp>
    </p:spTree>
    <p:extLst>
      <p:ext uri="{BB962C8B-B14F-4D97-AF65-F5344CB8AC3E}">
        <p14:creationId xmlns:p14="http://schemas.microsoft.com/office/powerpoint/2010/main" val="28021707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about the building or garden</a:t>
            </a:r>
            <a:endParaRPr lang="en-GB" dirty="0"/>
          </a:p>
        </p:txBody>
      </p:sp>
      <p:sp>
        <p:nvSpPr>
          <p:cNvPr id="3" name="Content Placeholder 2"/>
          <p:cNvSpPr>
            <a:spLocks noGrp="1"/>
          </p:cNvSpPr>
          <p:nvPr>
            <p:ph idx="1"/>
          </p:nvPr>
        </p:nvSpPr>
        <p:spPr/>
        <p:txBody>
          <a:bodyPr/>
          <a:lstStyle/>
          <a:p>
            <a:endParaRPr lang="en-GB" dirty="0"/>
          </a:p>
        </p:txBody>
      </p:sp>
      <p:sp>
        <p:nvSpPr>
          <p:cNvPr id="4" name="Rectangular Callout 3"/>
          <p:cNvSpPr/>
          <p:nvPr/>
        </p:nvSpPr>
        <p:spPr>
          <a:xfrm>
            <a:off x="4185634" y="1123837"/>
            <a:ext cx="3503053" cy="1652462"/>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Development of the site as it passed through generations of owners</a:t>
            </a:r>
            <a:endParaRPr lang="en-GB" dirty="0"/>
          </a:p>
        </p:txBody>
      </p:sp>
      <p:sp>
        <p:nvSpPr>
          <p:cNvPr id="5" name="Oval Callout 4"/>
          <p:cNvSpPr/>
          <p:nvPr/>
        </p:nvSpPr>
        <p:spPr>
          <a:xfrm>
            <a:off x="8171645" y="3780851"/>
            <a:ext cx="2820474" cy="1738648"/>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The more modern history of the house – it’s a Tudor building […]</a:t>
            </a:r>
            <a:endParaRPr lang="en-GB" dirty="0"/>
          </a:p>
        </p:txBody>
      </p:sp>
      <p:sp>
        <p:nvSpPr>
          <p:cNvPr id="6" name="Rounded Rectangular Callout 5"/>
          <p:cNvSpPr/>
          <p:nvPr/>
        </p:nvSpPr>
        <p:spPr>
          <a:xfrm>
            <a:off x="8879984" y="1123837"/>
            <a:ext cx="1983346" cy="145924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What the character of a Baroque mansion was like</a:t>
            </a:r>
            <a:endParaRPr lang="en-GB" dirty="0"/>
          </a:p>
        </p:txBody>
      </p:sp>
      <p:sp>
        <p:nvSpPr>
          <p:cNvPr id="7" name="Rounded Rectangular Callout 6"/>
          <p:cNvSpPr/>
          <p:nvPr/>
        </p:nvSpPr>
        <p:spPr>
          <a:xfrm>
            <a:off x="4185634" y="3696237"/>
            <a:ext cx="1880315" cy="1545464"/>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The changing layout of the formal gardens</a:t>
            </a:r>
            <a:endParaRPr lang="en-GB" dirty="0"/>
          </a:p>
        </p:txBody>
      </p:sp>
      <p:sp>
        <p:nvSpPr>
          <p:cNvPr id="8" name="Rectangular Callout 7"/>
          <p:cNvSpPr/>
          <p:nvPr/>
        </p:nvSpPr>
        <p:spPr>
          <a:xfrm>
            <a:off x="6194738" y="3036028"/>
            <a:ext cx="1848118" cy="2377054"/>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The role of the house (as a bank) during WW2 and also what happened to the art collection during the war</a:t>
            </a:r>
            <a:endParaRPr lang="en-GB" dirty="0"/>
          </a:p>
        </p:txBody>
      </p:sp>
    </p:spTree>
    <p:extLst>
      <p:ext uri="{BB962C8B-B14F-4D97-AF65-F5344CB8AC3E}">
        <p14:creationId xmlns:p14="http://schemas.microsoft.com/office/powerpoint/2010/main" val="38500920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story of the site (with more detail)</a:t>
            </a:r>
            <a:endParaRPr lang="en-GB" dirty="0"/>
          </a:p>
        </p:txBody>
      </p:sp>
      <p:sp>
        <p:nvSpPr>
          <p:cNvPr id="3" name="Content Placeholder 2"/>
          <p:cNvSpPr>
            <a:spLocks noGrp="1"/>
          </p:cNvSpPr>
          <p:nvPr>
            <p:ph idx="1"/>
          </p:nvPr>
        </p:nvSpPr>
        <p:spPr/>
        <p:txBody>
          <a:bodyPr/>
          <a:lstStyle/>
          <a:p>
            <a:pPr marL="0" indent="0">
              <a:buNone/>
            </a:pPr>
            <a:r>
              <a:rPr lang="en-GB" i="1" dirty="0" smtClean="0"/>
              <a:t>That </a:t>
            </a:r>
            <a:r>
              <a:rPr lang="en-GB" i="1" dirty="0"/>
              <a:t>the Court had changed appearance dramatically over its life. It was devastated by fire in the 1930s and then all remaining fittings were sold for salvage. Because the house was gutted some of the layout of the earlier incarnations became visible, including a Jacobean-style mansion</a:t>
            </a:r>
            <a:r>
              <a:rPr lang="en-GB" i="1" dirty="0" smtClean="0"/>
              <a:t>. The </a:t>
            </a:r>
            <a:r>
              <a:rPr lang="en-GB" i="1" dirty="0"/>
              <a:t>amount spent on it in the </a:t>
            </a:r>
            <a:r>
              <a:rPr lang="en-GB" i="1" dirty="0" smtClean="0"/>
              <a:t>mid-19th </a:t>
            </a:r>
            <a:r>
              <a:rPr lang="en-GB" i="1" dirty="0"/>
              <a:t>century was equivalent to </a:t>
            </a:r>
            <a:r>
              <a:rPr lang="en-GB" i="1" dirty="0" err="1"/>
              <a:t>approx</a:t>
            </a:r>
            <a:r>
              <a:rPr lang="en-GB" i="1" dirty="0"/>
              <a:t> £100m in today's </a:t>
            </a:r>
            <a:r>
              <a:rPr lang="en-GB" i="1" dirty="0" smtClean="0"/>
              <a:t>money.</a:t>
            </a:r>
          </a:p>
          <a:p>
            <a:pPr marL="0" indent="0">
              <a:buNone/>
            </a:pPr>
            <a:r>
              <a:rPr lang="en-GB" dirty="0" smtClean="0"/>
              <a:t>[house &amp; garden, visited 6 months ago or more]</a:t>
            </a:r>
          </a:p>
          <a:p>
            <a:pPr marL="0" indent="0">
              <a:buNone/>
            </a:pPr>
            <a:r>
              <a:rPr lang="en-GB" i="1" dirty="0"/>
              <a:t>That the Parliamentarians ordered the castle to be demolished, but the Great Hall was retained and used for a Court of Assizes, overseen by Judge </a:t>
            </a:r>
            <a:r>
              <a:rPr lang="en-GB" i="1" dirty="0" err="1"/>
              <a:t>Jeffreys</a:t>
            </a:r>
            <a:r>
              <a:rPr lang="en-GB" i="1" dirty="0"/>
              <a:t>, the "bloody judge". And that Walter Raleigh was tried here. Also I didn't know that it was still being used as a courthouse up until the late 20th </a:t>
            </a:r>
            <a:r>
              <a:rPr lang="en-GB" i="1" dirty="0" smtClean="0"/>
              <a:t>century.</a:t>
            </a:r>
          </a:p>
          <a:p>
            <a:pPr marL="0" indent="0">
              <a:buNone/>
            </a:pPr>
            <a:r>
              <a:rPr lang="en-GB" dirty="0" smtClean="0"/>
              <a:t>[castle, visited within the past month]</a:t>
            </a:r>
            <a:endParaRPr lang="en-GB" dirty="0"/>
          </a:p>
          <a:p>
            <a:endParaRPr lang="en-GB" dirty="0"/>
          </a:p>
        </p:txBody>
      </p:sp>
    </p:spTree>
    <p:extLst>
      <p:ext uri="{BB962C8B-B14F-4D97-AF65-F5344CB8AC3E}">
        <p14:creationId xmlns:p14="http://schemas.microsoft.com/office/powerpoint/2010/main" val="11968659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Surprising learning?</a:t>
            </a:r>
            <a:endParaRPr lang="en-GB" dirty="0"/>
          </a:p>
        </p:txBody>
      </p:sp>
      <p:sp>
        <p:nvSpPr>
          <p:cNvPr id="3" name="Content Placeholder 2"/>
          <p:cNvSpPr>
            <a:spLocks noGrp="1"/>
          </p:cNvSpPr>
          <p:nvPr>
            <p:ph idx="1"/>
          </p:nvPr>
        </p:nvSpPr>
        <p:spPr/>
        <p:txBody>
          <a:bodyPr/>
          <a:lstStyle/>
          <a:p>
            <a:r>
              <a:rPr lang="en-GB" i="1" dirty="0"/>
              <a:t>We learnt that the </a:t>
            </a:r>
            <a:r>
              <a:rPr lang="en-GB" i="1" dirty="0" smtClean="0"/>
              <a:t>house’s </a:t>
            </a:r>
            <a:r>
              <a:rPr lang="en-GB" i="1" dirty="0"/>
              <a:t>origins were much older than we thought predating the length of time the current family has lived there for 3 or 4 </a:t>
            </a:r>
            <a:r>
              <a:rPr lang="en-GB" i="1" dirty="0" smtClean="0"/>
              <a:t>centuries</a:t>
            </a:r>
          </a:p>
          <a:p>
            <a:r>
              <a:rPr lang="en-GB" i="1" dirty="0" smtClean="0"/>
              <a:t>Surprisingly </a:t>
            </a:r>
            <a:r>
              <a:rPr lang="en-GB" i="1" dirty="0"/>
              <a:t>that a lot of paid Heritage sector staff are history or curating graduates working on zero-hours contracts for as little as 11hrs per week. Not what I expected to learn at all, but it came up in conversation with someone working there</a:t>
            </a:r>
            <a:r>
              <a:rPr lang="en-GB" i="1" dirty="0" smtClean="0"/>
              <a:t>.</a:t>
            </a:r>
          </a:p>
          <a:p>
            <a:r>
              <a:rPr lang="en-GB" i="1" dirty="0" smtClean="0"/>
              <a:t>Not much to learn about at this site, more valuable for the views and impressive building </a:t>
            </a:r>
            <a:r>
              <a:rPr lang="en-GB" dirty="0" smtClean="0"/>
              <a:t>[but then respondent mentions 3 specific facts they learnt]</a:t>
            </a:r>
            <a:endParaRPr lang="en-GB" i="1" dirty="0" smtClean="0"/>
          </a:p>
          <a:p>
            <a:pPr marL="0" indent="0">
              <a:buNone/>
            </a:pPr>
            <a:r>
              <a:rPr lang="en-GB" dirty="0"/>
              <a:t/>
            </a:r>
            <a:br>
              <a:rPr lang="en-GB" dirty="0"/>
            </a:br>
            <a:endParaRPr lang="en-GB" dirty="0"/>
          </a:p>
        </p:txBody>
      </p:sp>
    </p:spTree>
    <p:extLst>
      <p:ext uri="{BB962C8B-B14F-4D97-AF65-F5344CB8AC3E}">
        <p14:creationId xmlns:p14="http://schemas.microsoft.com/office/powerpoint/2010/main" val="416164256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learned it (free response)</a:t>
            </a:r>
            <a:endParaRPr lang="en-GB" dirty="0"/>
          </a:p>
        </p:txBody>
      </p:sp>
      <p:sp>
        <p:nvSpPr>
          <p:cNvPr id="3" name="Content Placeholder 2"/>
          <p:cNvSpPr>
            <a:spLocks noGrp="1"/>
          </p:cNvSpPr>
          <p:nvPr>
            <p:ph idx="1"/>
          </p:nvPr>
        </p:nvSpPr>
        <p:spPr/>
        <p:txBody>
          <a:bodyPr/>
          <a:lstStyle/>
          <a:p>
            <a:r>
              <a:rPr lang="en-GB" dirty="0" smtClean="0"/>
              <a:t>Information sheets, panels, signs</a:t>
            </a:r>
          </a:p>
          <a:p>
            <a:r>
              <a:rPr lang="en-GB" dirty="0" smtClean="0"/>
              <a:t>Asking questions, listening to staff and volunteers</a:t>
            </a:r>
          </a:p>
          <a:p>
            <a:r>
              <a:rPr lang="en-GB" dirty="0" smtClean="0"/>
              <a:t>Formal talks and demonstrations, re-enactors</a:t>
            </a:r>
          </a:p>
          <a:p>
            <a:endParaRPr lang="en-GB" dirty="0"/>
          </a:p>
        </p:txBody>
      </p:sp>
    </p:spTree>
    <p:extLst>
      <p:ext uri="{BB962C8B-B14F-4D97-AF65-F5344CB8AC3E}">
        <p14:creationId xmlns:p14="http://schemas.microsoft.com/office/powerpoint/2010/main" val="91337852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Further methods of learning: visual</a:t>
            </a:r>
            <a:endParaRPr lang="en-GB" dirty="0"/>
          </a:p>
        </p:txBody>
      </p:sp>
      <p:sp>
        <p:nvSpPr>
          <p:cNvPr id="3" name="Content Placeholder 2"/>
          <p:cNvSpPr>
            <a:spLocks noGrp="1"/>
          </p:cNvSpPr>
          <p:nvPr>
            <p:ph idx="1"/>
          </p:nvPr>
        </p:nvSpPr>
        <p:spPr/>
        <p:txBody>
          <a:bodyPr/>
          <a:lstStyle/>
          <a:p>
            <a:pPr marL="0" indent="0">
              <a:buNone/>
            </a:pPr>
            <a:r>
              <a:rPr lang="en-GB" dirty="0" smtClean="0"/>
              <a:t>Visual methods [beyond looking at sheets of text]: </a:t>
            </a:r>
          </a:p>
          <a:p>
            <a:pPr marL="0" indent="0">
              <a:buNone/>
            </a:pPr>
            <a:r>
              <a:rPr lang="en-GB" dirty="0" smtClean="0"/>
              <a:t>Observing, looking at exhibits, animations, walking around and looking</a:t>
            </a:r>
          </a:p>
          <a:p>
            <a:pPr marL="0" indent="0">
              <a:buNone/>
            </a:pPr>
            <a:r>
              <a:rPr lang="en-GB" i="1" dirty="0" smtClean="0"/>
              <a:t>Seeing what plants thrive in this area </a:t>
            </a:r>
            <a:r>
              <a:rPr lang="en-GB" dirty="0" smtClean="0"/>
              <a:t>[also based on existing plant knowledge?]</a:t>
            </a:r>
            <a:endParaRPr lang="en-GB" i="1" dirty="0" smtClean="0"/>
          </a:p>
          <a:p>
            <a:pPr marL="0" indent="0">
              <a:buNone/>
            </a:pPr>
            <a:r>
              <a:rPr lang="en-GB" i="1" dirty="0"/>
              <a:t>O</a:t>
            </a:r>
            <a:r>
              <a:rPr lang="en-GB" i="1" dirty="0" smtClean="0"/>
              <a:t>ne room was dressed to reflect that period [1970s], with </a:t>
            </a:r>
            <a:r>
              <a:rPr lang="en-GB" i="1" dirty="0" err="1" smtClean="0"/>
              <a:t>graffitied</a:t>
            </a:r>
            <a:r>
              <a:rPr lang="en-GB" i="1" dirty="0" smtClean="0"/>
              <a:t> walls, mattress on the floor, even clothes strewn around.</a:t>
            </a:r>
            <a:r>
              <a:rPr lang="en-GB" dirty="0" smtClean="0"/>
              <a:t> </a:t>
            </a:r>
            <a:r>
              <a:rPr lang="en-GB" i="1" dirty="0"/>
              <a:t>A little theatrical maybe but it was a really easily understood visual reminder of that part of the building's </a:t>
            </a:r>
            <a:r>
              <a:rPr lang="en-GB" i="1" dirty="0" smtClean="0"/>
              <a:t>history.</a:t>
            </a:r>
            <a:endParaRPr lang="en-GB" i="1" dirty="0"/>
          </a:p>
        </p:txBody>
      </p:sp>
    </p:spTree>
    <p:extLst>
      <p:ext uri="{BB962C8B-B14F-4D97-AF65-F5344CB8AC3E}">
        <p14:creationId xmlns:p14="http://schemas.microsoft.com/office/powerpoint/2010/main" val="8494189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Comparing and contrasting with other learning experiences</a:t>
            </a:r>
            <a:endParaRPr lang="en-GB" dirty="0"/>
          </a:p>
        </p:txBody>
      </p:sp>
      <p:sp>
        <p:nvSpPr>
          <p:cNvPr id="3" name="Content Placeholder 2"/>
          <p:cNvSpPr>
            <a:spLocks noGrp="1"/>
          </p:cNvSpPr>
          <p:nvPr>
            <p:ph idx="1"/>
          </p:nvPr>
        </p:nvSpPr>
        <p:spPr/>
        <p:txBody>
          <a:bodyPr/>
          <a:lstStyle/>
          <a:p>
            <a:r>
              <a:rPr lang="en-GB" i="1" dirty="0" smtClean="0"/>
              <a:t>I felt seeing this major house was useful as a compare and contrast exercise with Castle Howard which is of the same period but conceived as a palace rather than a house.</a:t>
            </a:r>
          </a:p>
          <a:p>
            <a:r>
              <a:rPr lang="en-GB" i="1" dirty="0"/>
              <a:t>I gleaned more of an insight into what life must have been like for a medieval monk and that what it meant to be a monk changed over the centuries.  I learnt this through reading material at the visitor centre and synthesising this with what I already knew and especially with what I'd learnt about the same order at </a:t>
            </a:r>
            <a:r>
              <a:rPr lang="en-GB" i="1" dirty="0" err="1" smtClean="0"/>
              <a:t>Rievaulx</a:t>
            </a:r>
            <a:r>
              <a:rPr lang="en-GB" i="1" dirty="0" smtClean="0"/>
              <a:t> </a:t>
            </a:r>
            <a:r>
              <a:rPr lang="en-GB" i="1" dirty="0"/>
              <a:t>Abbey the day </a:t>
            </a:r>
            <a:r>
              <a:rPr lang="en-GB" i="1" dirty="0" smtClean="0"/>
              <a:t>before.</a:t>
            </a:r>
          </a:p>
          <a:p>
            <a:r>
              <a:rPr lang="en-GB" i="1" dirty="0" smtClean="0"/>
              <a:t>I </a:t>
            </a:r>
            <a:r>
              <a:rPr lang="en-GB" i="1" dirty="0"/>
              <a:t>was reminded of scenes within favourite dramas and enjoyed being in that atmosphere, as well as learning of other productions being filmed there.  I enjoyed viewing the varied architectural styles (predominantly Tudor) and talking to my son about the Tithe barn there (the oldest example in UK</a:t>
            </a:r>
            <a:r>
              <a:rPr lang="en-GB" i="1" dirty="0" smtClean="0"/>
              <a:t>).</a:t>
            </a:r>
          </a:p>
          <a:p>
            <a:pPr marL="0" indent="0">
              <a:buNone/>
            </a:pPr>
            <a:endParaRPr lang="en-GB" i="1" dirty="0"/>
          </a:p>
          <a:p>
            <a:endParaRPr lang="en-GB" i="1" dirty="0"/>
          </a:p>
        </p:txBody>
      </p:sp>
    </p:spTree>
    <p:extLst>
      <p:ext uri="{BB962C8B-B14F-4D97-AF65-F5344CB8AC3E}">
        <p14:creationId xmlns:p14="http://schemas.microsoft.com/office/powerpoint/2010/main" val="23978088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Questions about sense of place</a:t>
            </a:r>
            <a:endParaRPr lang="en-GB" dirty="0"/>
          </a:p>
        </p:txBody>
      </p:sp>
      <p:sp>
        <p:nvSpPr>
          <p:cNvPr id="3" name="Content Placeholder 2"/>
          <p:cNvSpPr>
            <a:spLocks noGrp="1"/>
          </p:cNvSpPr>
          <p:nvPr>
            <p:ph idx="1"/>
          </p:nvPr>
        </p:nvSpPr>
        <p:spPr/>
        <p:txBody>
          <a:bodyPr/>
          <a:lstStyle/>
          <a:p>
            <a:r>
              <a:rPr lang="en-GB" dirty="0" smtClean="0"/>
              <a:t>Many </a:t>
            </a:r>
            <a:r>
              <a:rPr lang="en-GB" dirty="0"/>
              <a:t>historic properties and gardens are said to have a strong 'sense of place', a unique combination of atmosphere, history, location, architecture, design and other characteristics which make it significant for many people. To what extent did you experience this </a:t>
            </a:r>
            <a:r>
              <a:rPr lang="en-GB" dirty="0" smtClean="0"/>
              <a:t>sense </a:t>
            </a:r>
            <a:r>
              <a:rPr lang="en-GB" dirty="0"/>
              <a:t>of place</a:t>
            </a:r>
            <a:r>
              <a:rPr lang="en-GB" dirty="0" smtClean="0"/>
              <a:t>?</a:t>
            </a:r>
          </a:p>
          <a:p>
            <a:r>
              <a:rPr lang="en-GB" dirty="0" smtClean="0"/>
              <a:t>Did you learn anything about this property’s sense of place?</a:t>
            </a:r>
          </a:p>
          <a:p>
            <a:r>
              <a:rPr lang="en-GB" dirty="0" smtClean="0"/>
              <a:t>How would you describe this property’s sense of place? (free response)</a:t>
            </a:r>
            <a:endParaRPr lang="en-GB" dirty="0"/>
          </a:p>
        </p:txBody>
      </p:sp>
    </p:spTree>
    <p:extLst>
      <p:ext uri="{BB962C8B-B14F-4D97-AF65-F5344CB8AC3E}">
        <p14:creationId xmlns:p14="http://schemas.microsoft.com/office/powerpoint/2010/main" val="3950148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Sense of place</a:t>
            </a:r>
            <a:endParaRPr lang="en-GB" dirty="0"/>
          </a:p>
        </p:txBody>
      </p:sp>
      <p:graphicFrame>
        <p:nvGraphicFramePr>
          <p:cNvPr id="4" name="Content Placeholder 3"/>
          <p:cNvGraphicFramePr>
            <a:graphicFrameLocks noGrp="1"/>
          </p:cNvGraphicFramePr>
          <p:nvPr>
            <p:ph idx="1"/>
          </p:nvPr>
        </p:nvGraphicFramePr>
        <p:xfrm>
          <a:off x="3907928" y="0"/>
          <a:ext cx="7315200" cy="343553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
          <p:cNvGraphicFramePr>
            <a:graphicFrameLocks/>
          </p:cNvGraphicFramePr>
          <p:nvPr/>
        </p:nvGraphicFramePr>
        <p:xfrm>
          <a:off x="3907928" y="3461657"/>
          <a:ext cx="7315200" cy="3396343"/>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something new with</a:t>
            </a:r>
            <a:br>
              <a:rPr lang="en-GB" dirty="0" smtClean="0"/>
            </a:br>
            <a:r>
              <a:rPr lang="en-GB" dirty="0" smtClean="0"/>
              <a:t>sense of place</a:t>
            </a:r>
            <a:endParaRPr lang="en-GB" dirty="0"/>
          </a:p>
        </p:txBody>
      </p:sp>
      <p:sp>
        <p:nvSpPr>
          <p:cNvPr id="3" name="Content Placeholder 2"/>
          <p:cNvSpPr>
            <a:spLocks noGrp="1"/>
          </p:cNvSpPr>
          <p:nvPr>
            <p:ph idx="1"/>
          </p:nvPr>
        </p:nvSpPr>
        <p:spPr>
          <a:xfrm>
            <a:off x="3869268" y="864108"/>
            <a:ext cx="7247223" cy="5120640"/>
          </a:xfrm>
        </p:spPr>
        <p:txBody>
          <a:bodyPr/>
          <a:lstStyle/>
          <a:p>
            <a:r>
              <a:rPr lang="en-GB" dirty="0" smtClean="0"/>
              <a:t>People for whom it was important to learn something new believed that they had learnt something new in their visit</a:t>
            </a:r>
          </a:p>
          <a:p>
            <a:r>
              <a:rPr lang="en-GB" dirty="0" smtClean="0"/>
              <a:t>They also were more likely to believe that they had learnt something about the property’s sense of place</a:t>
            </a:r>
          </a:p>
          <a:p>
            <a:r>
              <a:rPr lang="en-GB" dirty="0" smtClean="0"/>
              <a:t>They were also more likely to choose “To learn something new” as a reason for visiting, and to say “yes” to many of the options of “If you learnt something new, how did you learn it”</a:t>
            </a:r>
          </a:p>
          <a:p>
            <a:r>
              <a:rPr lang="en-GB" dirty="0" smtClean="0"/>
              <a:t>People who chose “Soaking up the atmosphere” as a way of learning something new were more likely to say that they had experienced the property’s sense of place more fully</a:t>
            </a:r>
            <a:endParaRPr lang="en-GB"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Describing sense of place at this property</a:t>
            </a:r>
            <a:endParaRPr lang="en-GB" dirty="0"/>
          </a:p>
        </p:txBody>
      </p:sp>
      <p:sp>
        <p:nvSpPr>
          <p:cNvPr id="3" name="Content Placeholder 2"/>
          <p:cNvSpPr>
            <a:spLocks noGrp="1"/>
          </p:cNvSpPr>
          <p:nvPr>
            <p:ph idx="1"/>
          </p:nvPr>
        </p:nvSpPr>
        <p:spPr/>
        <p:txBody>
          <a:bodyPr/>
          <a:lstStyle/>
          <a:p>
            <a:r>
              <a:rPr lang="en-GB" dirty="0" smtClean="0"/>
              <a:t>Fewer people answered this question than the one on learning.</a:t>
            </a:r>
          </a:p>
          <a:p>
            <a:r>
              <a:rPr lang="en-GB" dirty="0" smtClean="0"/>
              <a:t>Some respondents just repeated some basic facts about what they had learnt, or whether they liked it</a:t>
            </a:r>
          </a:p>
        </p:txBody>
      </p:sp>
    </p:spTree>
    <p:extLst>
      <p:ext uri="{BB962C8B-B14F-4D97-AF65-F5344CB8AC3E}">
        <p14:creationId xmlns:p14="http://schemas.microsoft.com/office/powerpoint/2010/main" val="12958818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sample</a:t>
            </a:r>
            <a:endParaRPr lang="en-GB" dirty="0"/>
          </a:p>
        </p:txBody>
      </p:sp>
      <p:graphicFrame>
        <p:nvGraphicFramePr>
          <p:cNvPr id="4" name="Content Placeholder 3"/>
          <p:cNvGraphicFramePr>
            <a:graphicFrameLocks noGrp="1"/>
          </p:cNvGraphicFramePr>
          <p:nvPr>
            <p:ph idx="1"/>
          </p:nvPr>
        </p:nvGraphicFramePr>
        <p:xfrm>
          <a:off x="3476852" y="39190"/>
          <a:ext cx="3198268" cy="30737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hart 4"/>
          <p:cNvGraphicFramePr/>
          <p:nvPr/>
        </p:nvGraphicFramePr>
        <p:xfrm>
          <a:off x="7040880" y="39189"/>
          <a:ext cx="4598125" cy="3448594"/>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7" name="Chart 6"/>
          <p:cNvGraphicFramePr/>
          <p:nvPr/>
        </p:nvGraphicFramePr>
        <p:xfrm>
          <a:off x="3487783" y="3474721"/>
          <a:ext cx="7981406" cy="338328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Themes on sense of place</a:t>
            </a:r>
            <a:endParaRPr lang="en-GB" dirty="0"/>
          </a:p>
        </p:txBody>
      </p:sp>
      <p:sp>
        <p:nvSpPr>
          <p:cNvPr id="3" name="Content Placeholder 2"/>
          <p:cNvSpPr>
            <a:spLocks noGrp="1"/>
          </p:cNvSpPr>
          <p:nvPr>
            <p:ph idx="1"/>
          </p:nvPr>
        </p:nvSpPr>
        <p:spPr/>
        <p:txBody>
          <a:bodyPr/>
          <a:lstStyle/>
          <a:p>
            <a:r>
              <a:rPr lang="en-GB" dirty="0" smtClean="0"/>
              <a:t>Descriptions</a:t>
            </a:r>
          </a:p>
          <a:p>
            <a:r>
              <a:rPr lang="en-GB" dirty="0" smtClean="0"/>
              <a:t>Glimpse into the past</a:t>
            </a:r>
          </a:p>
          <a:p>
            <a:r>
              <a:rPr lang="en-GB" dirty="0" smtClean="0"/>
              <a:t>Comparing and contrasting</a:t>
            </a:r>
          </a:p>
          <a:p>
            <a:r>
              <a:rPr lang="en-GB" dirty="0" smtClean="0"/>
              <a:t>How the property was presented</a:t>
            </a:r>
            <a:endParaRPr lang="en-GB" dirty="0"/>
          </a:p>
        </p:txBody>
      </p:sp>
    </p:spTree>
    <p:extLst>
      <p:ext uri="{BB962C8B-B14F-4D97-AF65-F5344CB8AC3E}">
        <p14:creationId xmlns:p14="http://schemas.microsoft.com/office/powerpoint/2010/main" val="30434090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Descriptions</a:t>
            </a:r>
            <a:endParaRPr lang="en-GB" dirty="0"/>
          </a:p>
        </p:txBody>
      </p:sp>
      <p:sp>
        <p:nvSpPr>
          <p:cNvPr id="3" name="Content Placeholder 2"/>
          <p:cNvSpPr>
            <a:spLocks noGrp="1"/>
          </p:cNvSpPr>
          <p:nvPr>
            <p:ph idx="1"/>
          </p:nvPr>
        </p:nvSpPr>
        <p:spPr/>
        <p:txBody>
          <a:bodyPr/>
          <a:lstStyle/>
          <a:p>
            <a:r>
              <a:rPr lang="en-GB" i="1" dirty="0"/>
              <a:t>High above the surrounding countryside, the house stands rather imperiously, with shining windows and pale stone</a:t>
            </a:r>
            <a:r>
              <a:rPr lang="en-GB" i="1" dirty="0" smtClean="0"/>
              <a:t>.</a:t>
            </a:r>
          </a:p>
          <a:p>
            <a:r>
              <a:rPr lang="en-GB" i="1" dirty="0"/>
              <a:t>It has a strong sense of place geographically, historically and philosophically.  This involves an exclusivity in terms of access - at different times it was restricted to apothecaries and therefore men and was only opened to the public in the 1980s.  </a:t>
            </a:r>
            <a:r>
              <a:rPr lang="en-GB" i="1" dirty="0" smtClean="0"/>
              <a:t>Its </a:t>
            </a:r>
            <a:r>
              <a:rPr lang="en-GB" i="1" dirty="0"/>
              <a:t>location in London, as an oasis of calm and peace, surrounded by bustle is a definite part of </a:t>
            </a:r>
            <a:r>
              <a:rPr lang="en-GB" i="1" dirty="0" smtClean="0"/>
              <a:t>its </a:t>
            </a:r>
            <a:r>
              <a:rPr lang="en-GB" i="1" dirty="0"/>
              <a:t>character</a:t>
            </a:r>
            <a:r>
              <a:rPr lang="en-GB" i="1" dirty="0" smtClean="0"/>
              <a:t>.</a:t>
            </a:r>
          </a:p>
          <a:p>
            <a:r>
              <a:rPr lang="en-GB" i="1" dirty="0" smtClean="0"/>
              <a:t>Feeling of desertion and abandonment</a:t>
            </a:r>
          </a:p>
          <a:p>
            <a:r>
              <a:rPr lang="en-GB" i="1" dirty="0" smtClean="0"/>
              <a:t>Very old, of lives lived, picturesque […]</a:t>
            </a:r>
          </a:p>
          <a:p>
            <a:r>
              <a:rPr lang="en-GB" i="1" dirty="0" smtClean="0"/>
              <a:t>It is a magnificent place. You could almost feel the history in the worn floors, architecture and monuments. All visitors spoke in hushed tones out of respect.</a:t>
            </a:r>
            <a:endParaRPr lang="en-GB" i="1" dirty="0"/>
          </a:p>
        </p:txBody>
      </p:sp>
    </p:spTree>
    <p:extLst>
      <p:ext uri="{BB962C8B-B14F-4D97-AF65-F5344CB8AC3E}">
        <p14:creationId xmlns:p14="http://schemas.microsoft.com/office/powerpoint/2010/main" val="39151713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Glimpse into the past, integrated</a:t>
            </a:r>
            <a:endParaRPr lang="en-GB" dirty="0"/>
          </a:p>
        </p:txBody>
      </p:sp>
      <p:sp>
        <p:nvSpPr>
          <p:cNvPr id="3" name="Content Placeholder 2"/>
          <p:cNvSpPr>
            <a:spLocks noGrp="1"/>
          </p:cNvSpPr>
          <p:nvPr>
            <p:ph idx="1"/>
          </p:nvPr>
        </p:nvSpPr>
        <p:spPr/>
        <p:txBody>
          <a:bodyPr/>
          <a:lstStyle/>
          <a:p>
            <a:r>
              <a:rPr lang="en-GB" i="1" dirty="0" smtClean="0"/>
              <a:t>The </a:t>
            </a:r>
            <a:r>
              <a:rPr lang="en-GB" i="1" dirty="0"/>
              <a:t>building was unique and reflected the architect and owner's passions and interest but the sense of place was limited by the loss of the landscape park and original setting by the </a:t>
            </a:r>
            <a:r>
              <a:rPr lang="en-GB" i="1" dirty="0" smtClean="0"/>
              <a:t>Thames</a:t>
            </a:r>
          </a:p>
          <a:p>
            <a:r>
              <a:rPr lang="en-GB" i="1" dirty="0"/>
              <a:t>Very integrated into the landscape, with sweeping drive, naturalised flowers </a:t>
            </a:r>
            <a:r>
              <a:rPr lang="en-GB" i="1" dirty="0" err="1" smtClean="0"/>
              <a:t>etc</a:t>
            </a:r>
            <a:endParaRPr lang="en-GB" i="1" dirty="0" smtClean="0"/>
          </a:p>
          <a:p>
            <a:r>
              <a:rPr lang="en-GB" i="1" dirty="0"/>
              <a:t>Unique glimpse into what life was like, opportunity to feel that you are living history for a day</a:t>
            </a:r>
            <a:r>
              <a:rPr lang="en-GB" i="1" dirty="0" smtClean="0"/>
              <a:t>.</a:t>
            </a:r>
          </a:p>
          <a:p>
            <a:r>
              <a:rPr lang="en-GB" i="1" dirty="0"/>
              <a:t>There was a strong sense of place at </a:t>
            </a:r>
            <a:r>
              <a:rPr lang="en-GB" i="1" dirty="0" smtClean="0"/>
              <a:t>Oak </a:t>
            </a:r>
            <a:r>
              <a:rPr lang="en-GB" i="1" dirty="0"/>
              <a:t>Alley which made it possible to imagine what life may have been like back in the 19th century</a:t>
            </a:r>
            <a:r>
              <a:rPr lang="en-GB" i="1" dirty="0" smtClean="0"/>
              <a:t>.</a:t>
            </a:r>
          </a:p>
          <a:p>
            <a:r>
              <a:rPr lang="en-GB" i="1" dirty="0" smtClean="0"/>
              <a:t>Beautiful gardens, relaxing atmosphere, was a family home and you could imagine the family living there.</a:t>
            </a:r>
          </a:p>
          <a:p>
            <a:endParaRPr lang="en-GB" dirty="0"/>
          </a:p>
        </p:txBody>
      </p:sp>
    </p:spTree>
    <p:extLst>
      <p:ext uri="{BB962C8B-B14F-4D97-AF65-F5344CB8AC3E}">
        <p14:creationId xmlns:p14="http://schemas.microsoft.com/office/powerpoint/2010/main" val="3594771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Compare with films, books, other places</a:t>
            </a:r>
            <a:endParaRPr lang="en-GB" dirty="0"/>
          </a:p>
        </p:txBody>
      </p:sp>
      <p:sp>
        <p:nvSpPr>
          <p:cNvPr id="3" name="Content Placeholder 2"/>
          <p:cNvSpPr>
            <a:spLocks noGrp="1"/>
          </p:cNvSpPr>
          <p:nvPr>
            <p:ph idx="1"/>
          </p:nvPr>
        </p:nvSpPr>
        <p:spPr>
          <a:xfrm>
            <a:off x="3786389" y="515155"/>
            <a:ext cx="7398079" cy="5469593"/>
          </a:xfrm>
        </p:spPr>
        <p:txBody>
          <a:bodyPr>
            <a:normAutofit/>
          </a:bodyPr>
          <a:lstStyle/>
          <a:p>
            <a:r>
              <a:rPr lang="en-GB" i="1" dirty="0"/>
              <a:t>It was quite redolent of atmosphere - made me think of the coloured rooms in the </a:t>
            </a:r>
            <a:r>
              <a:rPr lang="en-GB" i="1" dirty="0" smtClean="0"/>
              <a:t>‘Masque </a:t>
            </a:r>
            <a:r>
              <a:rPr lang="en-GB" i="1" dirty="0"/>
              <a:t>of the </a:t>
            </a:r>
            <a:r>
              <a:rPr lang="en-GB" i="1" dirty="0" smtClean="0"/>
              <a:t>Red Death’ </a:t>
            </a:r>
            <a:r>
              <a:rPr lang="en-GB" i="1" dirty="0"/>
              <a:t>film</a:t>
            </a:r>
            <a:r>
              <a:rPr lang="en-GB" i="1" dirty="0" smtClean="0"/>
              <a:t>.</a:t>
            </a:r>
          </a:p>
          <a:p>
            <a:r>
              <a:rPr lang="en-GB" i="1" dirty="0" smtClean="0"/>
              <a:t>[…] </a:t>
            </a:r>
            <a:r>
              <a:rPr lang="en-GB" i="1" dirty="0"/>
              <a:t>it is rather like walking through a visually intense, other-worldly space. It feels like taking a break from normal life and entering into a differ dimension. I suppose it's a bit like the </a:t>
            </a:r>
            <a:r>
              <a:rPr lang="en-GB" i="1" dirty="0" smtClean="0"/>
              <a:t>'Alice </a:t>
            </a:r>
            <a:r>
              <a:rPr lang="en-GB" i="1" dirty="0"/>
              <a:t>in Wonderland' film (I'm not sure which one, as I've only seen bits of it) - intensely coloured and slightly surreal. </a:t>
            </a:r>
            <a:r>
              <a:rPr lang="en-GB" i="1" dirty="0" smtClean="0"/>
              <a:t>The </a:t>
            </a:r>
            <a:r>
              <a:rPr lang="en-GB" i="1" dirty="0"/>
              <a:t>walk along the river is very tranquil, the mill has a sense of history and some fond associations with 'Windy Miller' from the television of my childhood. </a:t>
            </a:r>
            <a:r>
              <a:rPr lang="en-GB" i="1" dirty="0" smtClean="0"/>
              <a:t>The </a:t>
            </a:r>
            <a:r>
              <a:rPr lang="en-GB" i="1" dirty="0"/>
              <a:t>house is quite grand and again, feels a bit like a film set, particularly the stone stairs. I always </a:t>
            </a:r>
            <a:r>
              <a:rPr lang="en-GB" i="1" dirty="0" smtClean="0"/>
              <a:t>enjoy </a:t>
            </a:r>
            <a:r>
              <a:rPr lang="en-GB" i="1" dirty="0"/>
              <a:t>wandering through it.</a:t>
            </a:r>
            <a:endParaRPr lang="en-GB" i="1" dirty="0" smtClean="0"/>
          </a:p>
          <a:p>
            <a:r>
              <a:rPr lang="en-GB" i="1" dirty="0"/>
              <a:t>A place of peace and yet there was sadness here also...things did not end well for this community.  I couldn't help but compare the abbey with the castles I'd  seen on the previous day.  This place wasn't built to be defended and yet in some ways it was just as much a projection of wealth and power as the castles were</a:t>
            </a:r>
            <a:r>
              <a:rPr lang="en-GB" i="1" dirty="0" smtClean="0"/>
              <a:t>.</a:t>
            </a:r>
          </a:p>
          <a:p>
            <a:endParaRPr lang="en-GB" dirty="0"/>
          </a:p>
        </p:txBody>
      </p:sp>
    </p:spTree>
    <p:extLst>
      <p:ext uri="{BB962C8B-B14F-4D97-AF65-F5344CB8AC3E}">
        <p14:creationId xmlns:p14="http://schemas.microsoft.com/office/powerpoint/2010/main" val="109466089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influence on sense of place of how the property was presented</a:t>
            </a:r>
            <a:endParaRPr lang="en-GB" dirty="0"/>
          </a:p>
        </p:txBody>
      </p:sp>
      <p:sp>
        <p:nvSpPr>
          <p:cNvPr id="3" name="Content Placeholder 2"/>
          <p:cNvSpPr>
            <a:spLocks noGrp="1"/>
          </p:cNvSpPr>
          <p:nvPr>
            <p:ph idx="1"/>
          </p:nvPr>
        </p:nvSpPr>
        <p:spPr/>
        <p:txBody>
          <a:bodyPr/>
          <a:lstStyle/>
          <a:p>
            <a:r>
              <a:rPr lang="en-GB" i="1" dirty="0"/>
              <a:t>The </a:t>
            </a:r>
            <a:r>
              <a:rPr lang="en-GB" i="1" dirty="0" smtClean="0"/>
              <a:t>opulent </a:t>
            </a:r>
            <a:r>
              <a:rPr lang="en-GB" i="1" dirty="0"/>
              <a:t>interior design of the house, combined with the displays of Leighton's art and the minimal information displayed helped to form an excellent sense of place. It added to the feeling that Leighton was a very enigmatic man. All the public spaces were richly and flamboyantly decorated, it was just his own bedroom that was humble and understated - this seemed rather poignant</a:t>
            </a:r>
            <a:r>
              <a:rPr lang="en-GB" i="1" dirty="0" smtClean="0"/>
              <a:t>.</a:t>
            </a:r>
          </a:p>
          <a:p>
            <a:r>
              <a:rPr lang="en-GB" i="1" dirty="0"/>
              <a:t>Its owners/managers have respected the lie of the land and the soil </a:t>
            </a:r>
            <a:r>
              <a:rPr lang="en-GB" i="1" dirty="0" err="1"/>
              <a:t>etc</a:t>
            </a:r>
            <a:r>
              <a:rPr lang="en-GB" i="1" dirty="0"/>
              <a:t> to choose plants that flourish and enhance the natural </a:t>
            </a:r>
            <a:r>
              <a:rPr lang="en-GB" i="1" dirty="0" smtClean="0"/>
              <a:t>features</a:t>
            </a:r>
          </a:p>
          <a:p>
            <a:r>
              <a:rPr lang="en-GB" i="1" dirty="0"/>
              <a:t>The NT have done a really good job of bringing out both the sense of history in the house and </a:t>
            </a:r>
            <a:r>
              <a:rPr lang="en-GB" i="1" dirty="0" smtClean="0"/>
              <a:t>its </a:t>
            </a:r>
            <a:r>
              <a:rPr lang="en-GB" i="1" dirty="0"/>
              <a:t>role in modern day Hackney. So there was a real sense of age and significance, but with a kind of punk edge. Bizarre but exactly right for the house and the area</a:t>
            </a:r>
            <a:r>
              <a:rPr lang="en-GB" dirty="0"/>
              <a:t>.</a:t>
            </a:r>
          </a:p>
        </p:txBody>
      </p:sp>
    </p:spTree>
    <p:extLst>
      <p:ext uri="{BB962C8B-B14F-4D97-AF65-F5344CB8AC3E}">
        <p14:creationId xmlns:p14="http://schemas.microsoft.com/office/powerpoint/2010/main" val="96568361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Conclusions</a:t>
            </a:r>
            <a:endParaRPr lang="en-GB" dirty="0"/>
          </a:p>
        </p:txBody>
      </p:sp>
      <p:sp>
        <p:nvSpPr>
          <p:cNvPr id="3" name="Content Placeholder 2"/>
          <p:cNvSpPr>
            <a:spLocks noGrp="1"/>
          </p:cNvSpPr>
          <p:nvPr>
            <p:ph idx="1"/>
          </p:nvPr>
        </p:nvSpPr>
        <p:spPr/>
        <p:txBody>
          <a:bodyPr/>
          <a:lstStyle/>
          <a:p>
            <a:r>
              <a:rPr lang="en-GB" dirty="0" smtClean="0"/>
              <a:t>Traditional methods of providing information to visitors are </a:t>
            </a:r>
            <a:r>
              <a:rPr lang="en-GB" smtClean="0"/>
              <a:t>still used</a:t>
            </a:r>
            <a:endParaRPr lang="en-GB" dirty="0" smtClean="0"/>
          </a:p>
          <a:p>
            <a:r>
              <a:rPr lang="en-GB" dirty="0" smtClean="0"/>
              <a:t>Some people enjoy comparing and contrasting their different experiences</a:t>
            </a:r>
          </a:p>
          <a:p>
            <a:r>
              <a:rPr lang="en-GB" dirty="0" smtClean="0"/>
              <a:t>Learning is one part of the whole experience</a:t>
            </a:r>
          </a:p>
          <a:p>
            <a:r>
              <a:rPr lang="en-GB" dirty="0" smtClean="0"/>
              <a:t>People understand what is meant by sense of place</a:t>
            </a:r>
            <a:endParaRPr lang="en-GB" dirty="0"/>
          </a:p>
        </p:txBody>
      </p:sp>
    </p:spTree>
    <p:extLst>
      <p:ext uri="{BB962C8B-B14F-4D97-AF65-F5344CB8AC3E}">
        <p14:creationId xmlns:p14="http://schemas.microsoft.com/office/powerpoint/2010/main" val="223671291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Visiting the properties</a:t>
            </a:r>
            <a:endParaRPr lang="en-GB" dirty="0"/>
          </a:p>
        </p:txBody>
      </p:sp>
      <p:graphicFrame>
        <p:nvGraphicFramePr>
          <p:cNvPr id="4" name="Content Placeholder 3"/>
          <p:cNvGraphicFramePr>
            <a:graphicFrameLocks noGrp="1"/>
          </p:cNvGraphicFramePr>
          <p:nvPr>
            <p:ph idx="1"/>
          </p:nvPr>
        </p:nvGraphicFramePr>
        <p:xfrm>
          <a:off x="7680960" y="3775166"/>
          <a:ext cx="3987629" cy="308283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Content Placeholder 3"/>
          <p:cNvGraphicFramePr>
            <a:graphicFrameLocks/>
          </p:cNvGraphicFramePr>
          <p:nvPr/>
        </p:nvGraphicFramePr>
        <p:xfrm>
          <a:off x="3485559" y="3644537"/>
          <a:ext cx="5005298" cy="3213463"/>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p:cNvGraphicFramePr/>
          <p:nvPr/>
        </p:nvGraphicFramePr>
        <p:xfrm>
          <a:off x="3516214" y="0"/>
          <a:ext cx="7981406" cy="359805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Reasons for visiting</a:t>
            </a:r>
            <a:endParaRPr lang="en-GB" dirty="0"/>
          </a:p>
        </p:txBody>
      </p:sp>
      <p:graphicFrame>
        <p:nvGraphicFramePr>
          <p:cNvPr id="4" name="Content Placeholder 3"/>
          <p:cNvGraphicFramePr>
            <a:graphicFrameLocks noGrp="1"/>
          </p:cNvGraphicFramePr>
          <p:nvPr>
            <p:ph idx="1"/>
          </p:nvPr>
        </p:nvGraphicFramePr>
        <p:xfrm>
          <a:off x="3265714" y="444137"/>
          <a:ext cx="8427676" cy="582603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Group differences</a:t>
            </a:r>
            <a:endParaRPr lang="en-GB" dirty="0"/>
          </a:p>
        </p:txBody>
      </p:sp>
      <p:sp>
        <p:nvSpPr>
          <p:cNvPr id="3" name="Content Placeholder 2"/>
          <p:cNvSpPr>
            <a:spLocks noGrp="1"/>
          </p:cNvSpPr>
          <p:nvPr>
            <p:ph idx="1"/>
          </p:nvPr>
        </p:nvSpPr>
        <p:spPr>
          <a:xfrm>
            <a:off x="3869268" y="653143"/>
            <a:ext cx="7315200" cy="5447211"/>
          </a:xfrm>
        </p:spPr>
        <p:txBody>
          <a:bodyPr>
            <a:normAutofit fontScale="85000" lnSpcReduction="10000"/>
          </a:bodyPr>
          <a:lstStyle/>
          <a:p>
            <a:r>
              <a:rPr lang="en-GB" dirty="0" smtClean="0"/>
              <a:t>Women are more likely to choose “On holiday in the area”</a:t>
            </a:r>
          </a:p>
          <a:p>
            <a:pPr algn="r">
              <a:buNone/>
            </a:pPr>
            <a:r>
              <a:rPr lang="en-GB" dirty="0" smtClean="0"/>
              <a:t>(Chosen by 35% of women but only 6% of men)</a:t>
            </a:r>
          </a:p>
          <a:p>
            <a:pPr>
              <a:spcBef>
                <a:spcPts val="1800"/>
              </a:spcBef>
            </a:pPr>
            <a:r>
              <a:rPr lang="en-GB" dirty="0" smtClean="0"/>
              <a:t>Men are more likely to choose “I have an interest in historic buildings/architecture”</a:t>
            </a:r>
          </a:p>
          <a:p>
            <a:pPr algn="r">
              <a:buNone/>
            </a:pPr>
            <a:r>
              <a:rPr lang="en-GB" dirty="0" smtClean="0"/>
              <a:t>(Chosen by 88% of men but only 58% of women)</a:t>
            </a:r>
          </a:p>
          <a:p>
            <a:pPr>
              <a:spcBef>
                <a:spcPts val="1800"/>
              </a:spcBef>
            </a:pPr>
            <a:r>
              <a:rPr lang="en-GB" dirty="0" smtClean="0"/>
              <a:t>Men are more likely to choose “I have an interest in history”</a:t>
            </a:r>
          </a:p>
          <a:p>
            <a:pPr algn="r">
              <a:buNone/>
            </a:pPr>
            <a:r>
              <a:rPr lang="en-GB" dirty="0" smtClean="0"/>
              <a:t>(Chosen by 81% of men but only 53% of women)</a:t>
            </a:r>
          </a:p>
          <a:p>
            <a:pPr>
              <a:spcBef>
                <a:spcPts val="1800"/>
              </a:spcBef>
            </a:pPr>
            <a:r>
              <a:rPr lang="en-GB" dirty="0" smtClean="0"/>
              <a:t>The 51 to 60 year old age group more likely than other groups to choose “I have an interest in history”</a:t>
            </a:r>
          </a:p>
          <a:p>
            <a:pPr>
              <a:spcBef>
                <a:spcPts val="1800"/>
              </a:spcBef>
            </a:pPr>
            <a:r>
              <a:rPr lang="en-GB" dirty="0" smtClean="0"/>
              <a:t>Visitors to museums or other attractions are more likely than visitors to houses and gardens or gardens to choose “I have an interest in history”</a:t>
            </a:r>
          </a:p>
          <a:p>
            <a:pPr>
              <a:spcBef>
                <a:spcPts val="1800"/>
              </a:spcBef>
            </a:pPr>
            <a:r>
              <a:rPr lang="en-GB" dirty="0" smtClean="0"/>
              <a:t>Visitors to houses and gardens are particularly likely to choose “I am a member of an organisation that allows me free or discounted entry” (73%). </a:t>
            </a:r>
          </a:p>
          <a:p>
            <a:pPr>
              <a:spcBef>
                <a:spcPts val="4800"/>
              </a:spcBef>
              <a:buNone/>
            </a:pPr>
            <a:r>
              <a:rPr lang="en-GB" i="1" dirty="0" smtClean="0"/>
              <a:t>(Significant differences based on a </a:t>
            </a:r>
            <a:r>
              <a:rPr lang="el-GR" i="1" dirty="0" smtClean="0"/>
              <a:t>χ</a:t>
            </a:r>
            <a:r>
              <a:rPr lang="en-GB" i="1" baseline="30000" dirty="0" smtClean="0"/>
              <a:t>2</a:t>
            </a:r>
            <a:r>
              <a:rPr lang="en-GB" i="1" dirty="0" smtClean="0"/>
              <a:t> test)</a:t>
            </a:r>
            <a:endParaRPr lang="en-GB" i="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something new</a:t>
            </a:r>
            <a:endParaRPr lang="en-GB" dirty="0"/>
          </a:p>
        </p:txBody>
      </p:sp>
      <p:graphicFrame>
        <p:nvGraphicFramePr>
          <p:cNvPr id="4" name="Content Placeholder 3"/>
          <p:cNvGraphicFramePr>
            <a:graphicFrameLocks noGrp="1"/>
          </p:cNvGraphicFramePr>
          <p:nvPr>
            <p:ph idx="1"/>
          </p:nvPr>
        </p:nvGraphicFramePr>
        <p:xfrm>
          <a:off x="3907928" y="169818"/>
          <a:ext cx="7315200" cy="326571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Content Placeholder 3"/>
          <p:cNvGraphicFramePr>
            <a:graphicFrameLocks/>
          </p:cNvGraphicFramePr>
          <p:nvPr/>
        </p:nvGraphicFramePr>
        <p:xfrm>
          <a:off x="3907928" y="3592286"/>
          <a:ext cx="7315200" cy="326571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If you learnt something new, how did you learn it?</a:t>
            </a:r>
            <a:endParaRPr lang="en-GB" dirty="0"/>
          </a:p>
        </p:txBody>
      </p:sp>
      <p:graphicFrame>
        <p:nvGraphicFramePr>
          <p:cNvPr id="4" name="Content Placeholder 3"/>
          <p:cNvGraphicFramePr>
            <a:graphicFrameLocks noGrp="1"/>
          </p:cNvGraphicFramePr>
          <p:nvPr>
            <p:ph idx="1"/>
          </p:nvPr>
        </p:nvGraphicFramePr>
        <p:xfrm>
          <a:off x="3422468" y="444137"/>
          <a:ext cx="8270921" cy="582603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Most important thing learnt (free response)</a:t>
            </a:r>
            <a:endParaRPr lang="en-GB" dirty="0"/>
          </a:p>
        </p:txBody>
      </p:sp>
      <p:sp>
        <p:nvSpPr>
          <p:cNvPr id="3" name="Content Placeholder 2"/>
          <p:cNvSpPr>
            <a:spLocks noGrp="1"/>
          </p:cNvSpPr>
          <p:nvPr>
            <p:ph idx="1"/>
          </p:nvPr>
        </p:nvSpPr>
        <p:spPr/>
        <p:txBody>
          <a:bodyPr/>
          <a:lstStyle/>
          <a:p>
            <a:pPr marL="0" indent="0">
              <a:buNone/>
            </a:pPr>
            <a:r>
              <a:rPr lang="en-GB" b="1" dirty="0" smtClean="0"/>
              <a:t>Topics/themes:</a:t>
            </a:r>
          </a:p>
          <a:p>
            <a:r>
              <a:rPr lang="en-GB" dirty="0" smtClean="0"/>
              <a:t>About the people who lived there</a:t>
            </a:r>
          </a:p>
          <a:p>
            <a:r>
              <a:rPr lang="en-GB" dirty="0" smtClean="0"/>
              <a:t>Facts about the building or garden</a:t>
            </a:r>
          </a:p>
          <a:p>
            <a:r>
              <a:rPr lang="en-GB" dirty="0" smtClean="0"/>
              <a:t>More detail about the story of the site</a:t>
            </a:r>
          </a:p>
          <a:p>
            <a:r>
              <a:rPr lang="en-GB" dirty="0" smtClean="0"/>
              <a:t>Do respondents sound surprised about what they learned?</a:t>
            </a:r>
            <a:endParaRPr lang="en-GB" dirty="0"/>
          </a:p>
        </p:txBody>
      </p:sp>
    </p:spTree>
    <p:extLst>
      <p:ext uri="{BB962C8B-B14F-4D97-AF65-F5344CB8AC3E}">
        <p14:creationId xmlns:p14="http://schemas.microsoft.com/office/powerpoint/2010/main" val="15471326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about people</a:t>
            </a:r>
            <a:endParaRPr lang="en-GB" dirty="0"/>
          </a:p>
        </p:txBody>
      </p:sp>
      <p:sp>
        <p:nvSpPr>
          <p:cNvPr id="3" name="Content Placeholder 2"/>
          <p:cNvSpPr>
            <a:spLocks noGrp="1"/>
          </p:cNvSpPr>
          <p:nvPr>
            <p:ph idx="1"/>
          </p:nvPr>
        </p:nvSpPr>
        <p:spPr/>
        <p:txBody>
          <a:bodyPr/>
          <a:lstStyle/>
          <a:p>
            <a:pPr marL="0" indent="0">
              <a:buNone/>
            </a:pPr>
            <a:r>
              <a:rPr lang="en-GB" dirty="0" smtClean="0"/>
              <a:t>.</a:t>
            </a:r>
            <a:endParaRPr lang="en-GB" dirty="0"/>
          </a:p>
        </p:txBody>
      </p:sp>
      <p:sp>
        <p:nvSpPr>
          <p:cNvPr id="4" name="Rectangular Callout 3"/>
          <p:cNvSpPr/>
          <p:nvPr/>
        </p:nvSpPr>
        <p:spPr>
          <a:xfrm>
            <a:off x="7694294" y="1017430"/>
            <a:ext cx="2827745" cy="1429556"/>
          </a:xfrm>
          <a:prstGeom prst="wedge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t>I learnt about the life of the famous resident</a:t>
            </a:r>
            <a:endParaRPr lang="en-GB" dirty="0"/>
          </a:p>
        </p:txBody>
      </p:sp>
      <p:sp>
        <p:nvSpPr>
          <p:cNvPr id="5" name="Rounded Rectangular Callout 4"/>
          <p:cNvSpPr/>
          <p:nvPr/>
        </p:nvSpPr>
        <p:spPr>
          <a:xfrm>
            <a:off x="4107528" y="940157"/>
            <a:ext cx="1674253" cy="1584102"/>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dirty="0"/>
              <a:t>The weird world of Hugh Walpole</a:t>
            </a:r>
          </a:p>
        </p:txBody>
      </p:sp>
      <p:sp>
        <p:nvSpPr>
          <p:cNvPr id="6" name="Oval Callout 5"/>
          <p:cNvSpPr/>
          <p:nvPr/>
        </p:nvSpPr>
        <p:spPr>
          <a:xfrm>
            <a:off x="7694294" y="3541690"/>
            <a:ext cx="2827745" cy="218333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GB"/>
              <a:t>What an amazing philanthropist Lord Nuffield was.</a:t>
            </a:r>
            <a:endParaRPr lang="en-GB" dirty="0"/>
          </a:p>
        </p:txBody>
      </p:sp>
      <p:sp>
        <p:nvSpPr>
          <p:cNvPr id="7" name="Rounded Rectangular Callout 6"/>
          <p:cNvSpPr/>
          <p:nvPr/>
        </p:nvSpPr>
        <p:spPr>
          <a:xfrm>
            <a:off x="3979572" y="3883342"/>
            <a:ext cx="1944710" cy="1841679"/>
          </a:xfrm>
          <a:prstGeom prst="wedgeRoundRect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About Leighton as a person and an artist</a:t>
            </a:r>
          </a:p>
        </p:txBody>
      </p:sp>
      <p:sp>
        <p:nvSpPr>
          <p:cNvPr id="8" name="Oval Callout 7"/>
          <p:cNvSpPr/>
          <p:nvPr/>
        </p:nvSpPr>
        <p:spPr>
          <a:xfrm>
            <a:off x="5666704" y="2446986"/>
            <a:ext cx="2382592" cy="1532586"/>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A great example of a proto-feminist!</a:t>
            </a:r>
            <a:endParaRPr lang="en-GB" dirty="0"/>
          </a:p>
        </p:txBody>
      </p:sp>
    </p:spTree>
    <p:extLst>
      <p:ext uri="{BB962C8B-B14F-4D97-AF65-F5344CB8AC3E}">
        <p14:creationId xmlns:p14="http://schemas.microsoft.com/office/powerpoint/2010/main" val="447791976"/>
      </p:ext>
    </p:extLst>
  </p:cSld>
  <p:clrMapOvr>
    <a:masterClrMapping/>
  </p:clrMapOvr>
  <p:timing>
    <p:tnLst>
      <p:par>
        <p:cTn id="1" dur="indefinite" restart="never" nodeType="tmRoot"/>
      </p:par>
    </p:tnLst>
  </p:timing>
</p:sld>
</file>

<file path=ppt/theme/theme1.xml><?xml version="1.0" encoding="utf-8"?>
<a:theme xmlns:a="http://schemas.openxmlformats.org/drawingml/2006/main" name="Frame">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TM03457475[[fn=Frame]]</Template>
  <TotalTime>376</TotalTime>
  <Words>1878</Words>
  <Application>Microsoft Office PowerPoint</Application>
  <PresentationFormat>Widescreen</PresentationFormat>
  <Paragraphs>116</Paragraphs>
  <Slides>25</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Corbel</vt:lpstr>
      <vt:lpstr>Wingdings 2</vt:lpstr>
      <vt:lpstr>Frame</vt:lpstr>
      <vt:lpstr>What, if anything, do visitors to heritage properties learn?</vt:lpstr>
      <vt:lpstr>The sample</vt:lpstr>
      <vt:lpstr>Visiting the properties</vt:lpstr>
      <vt:lpstr>Reasons for visiting</vt:lpstr>
      <vt:lpstr>Group differences</vt:lpstr>
      <vt:lpstr>Learning something new</vt:lpstr>
      <vt:lpstr>If you learnt something new, how did you learn it?</vt:lpstr>
      <vt:lpstr>Most important thing learnt (free response)</vt:lpstr>
      <vt:lpstr>Learning about people</vt:lpstr>
      <vt:lpstr>Learning about the building or garden</vt:lpstr>
      <vt:lpstr>The story of the site (with more detail)</vt:lpstr>
      <vt:lpstr>Surprising learning?</vt:lpstr>
      <vt:lpstr>How learned it (free response)</vt:lpstr>
      <vt:lpstr>Further methods of learning: visual</vt:lpstr>
      <vt:lpstr>Comparing and contrasting with other learning experiences</vt:lpstr>
      <vt:lpstr>Questions about sense of place</vt:lpstr>
      <vt:lpstr>Sense of place</vt:lpstr>
      <vt:lpstr>Learning something new with sense of place</vt:lpstr>
      <vt:lpstr>Describing sense of place at this property</vt:lpstr>
      <vt:lpstr>Themes on sense of place</vt:lpstr>
      <vt:lpstr>Descriptions</vt:lpstr>
      <vt:lpstr>Glimpse into the past, integrated</vt:lpstr>
      <vt:lpstr>Compare with films, books, other places</vt:lpstr>
      <vt:lpstr>The influence on sense of place of how the property was presented</vt:lpstr>
      <vt:lpstr>Conclusions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Charlesworth</dc:creator>
  <cp:lastModifiedBy>Julie Charlesworth</cp:lastModifiedBy>
  <cp:revision>35</cp:revision>
  <dcterms:created xsi:type="dcterms:W3CDTF">2016-06-13T19:19:34Z</dcterms:created>
  <dcterms:modified xsi:type="dcterms:W3CDTF">2016-06-17T12:15:51Z</dcterms:modified>
</cp:coreProperties>
</file>