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71" r:id="rId3"/>
    <p:sldId id="276" r:id="rId4"/>
    <p:sldId id="269" r:id="rId5"/>
    <p:sldId id="270" r:id="rId6"/>
    <p:sldId id="277" r:id="rId7"/>
    <p:sldId id="278" r:id="rId8"/>
    <p:sldId id="273" r:id="rId9"/>
    <p:sldId id="274" r:id="rId10"/>
    <p:sldId id="279" r:id="rId11"/>
    <p:sldId id="281" r:id="rId12"/>
    <p:sldId id="272" r:id="rId13"/>
    <p:sldId id="282" r:id="rId14"/>
    <p:sldId id="280" r:id="rId15"/>
    <p:sldId id="275" r:id="rId16"/>
    <p:sldId id="28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55" d="100"/>
          <a:sy n="55" d="100"/>
        </p:scale>
        <p:origin x="108" y="13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6/20/2016</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6/20/2016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6/20/2016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6/20/2016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6/20/2016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6/20/2016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6/20/2016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6/20/2016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6/20/2016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6/20/2016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6/20/2016</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6/20/2016</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amazon.co.uk/dp/0143039881/ref=pd_lpo_sbs_dp_ss_1/278-5808566-1667647?pf_rd_m=A3P5ROKL5A1OLE&amp;pf_rd_s=lpo-top-stripe&amp;pf_rd_r=04JHT4CXY5M2G1N3XZ5R&amp;pf_rd_t=201&amp;pf_rd_p=569136327&amp;pf_rd_i=184902897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books.google.gr/books?id=tASVLbC0Q5cC&amp;vq="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uk/url?sa=i&amp;rct=j&amp;q=&amp;esrc=s&amp;source=images&amp;cd=&amp;cad=rja&amp;uact=8&amp;ved=0CAcQjRxqFQoTCPiYs8C1zsgCFYR_Ggodq9YJmg&amp;url=http://raymondwilliams.co.uk/&amp;psig=AFQjCNFV-aubET20UcPCpDBQ_rFBKlmkqg&amp;ust=144534004685260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wea.org.uk/about/vision"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145" y="612811"/>
            <a:ext cx="11066884" cy="4288373"/>
          </a:xfrm>
        </p:spPr>
        <p:txBody>
          <a:bodyPr/>
          <a:lstStyle/>
          <a:p>
            <a:r>
              <a:rPr lang="en-GB" sz="7200" dirty="0"/>
              <a:t>Creating space for the public domain through adult education:</a:t>
            </a:r>
            <a:br>
              <a:rPr lang="en-GB" sz="7200" dirty="0"/>
            </a:br>
            <a:r>
              <a:rPr lang="en-GB" sz="7200" dirty="0"/>
              <a:t>- </a:t>
            </a:r>
            <a:r>
              <a:rPr lang="en-GB" sz="5400" dirty="0"/>
              <a:t>a workshop</a:t>
            </a:r>
          </a:p>
        </p:txBody>
      </p:sp>
      <p:sp>
        <p:nvSpPr>
          <p:cNvPr id="3" name="Subtitle 2"/>
          <p:cNvSpPr>
            <a:spLocks noGrp="1"/>
          </p:cNvSpPr>
          <p:nvPr>
            <p:ph type="subTitle" idx="1"/>
          </p:nvPr>
        </p:nvSpPr>
        <p:spPr>
          <a:xfrm>
            <a:off x="493145" y="5533698"/>
            <a:ext cx="9228201" cy="709448"/>
          </a:xfrm>
        </p:spPr>
        <p:txBody>
          <a:bodyPr>
            <a:normAutofit/>
          </a:bodyPr>
          <a:lstStyle/>
          <a:p>
            <a:r>
              <a:rPr lang="en-GB" b="1" dirty="0">
                <a:solidFill>
                  <a:schemeClr val="tx1"/>
                </a:solidFill>
              </a:rPr>
              <a:t>Kevin Walker </a:t>
            </a:r>
            <a:r>
              <a:rPr lang="en-GB" dirty="0"/>
              <a:t>– Plymouth University UK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5323" y="4480611"/>
            <a:ext cx="3072390" cy="2106172"/>
          </a:xfrm>
          <a:prstGeom prst="rect">
            <a:avLst/>
          </a:prstGeom>
        </p:spPr>
      </p:pic>
    </p:spTree>
    <p:extLst>
      <p:ext uri="{BB962C8B-B14F-4D97-AF65-F5344CB8AC3E}">
        <p14:creationId xmlns:p14="http://schemas.microsoft.com/office/powerpoint/2010/main" val="2852750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764" y="555813"/>
            <a:ext cx="6530788" cy="1947769"/>
          </a:xfrm>
        </p:spPr>
        <p:txBody>
          <a:bodyPr>
            <a:normAutofit fontScale="90000"/>
          </a:bodyPr>
          <a:lstStyle/>
          <a:p>
            <a:pPr algn="ctr"/>
            <a:r>
              <a:rPr lang="en-GB" sz="6000" b="1" dirty="0"/>
              <a:t>Eichmann in Jerusalem</a:t>
            </a:r>
            <a:br>
              <a:rPr lang="en-GB" dirty="0"/>
            </a:br>
            <a:r>
              <a:rPr lang="en-GB" dirty="0"/>
              <a:t>a report on the</a:t>
            </a:r>
            <a:br>
              <a:rPr lang="en-GB" dirty="0"/>
            </a:br>
            <a:r>
              <a:rPr lang="en-GB" sz="6000" b="1" i="1" dirty="0"/>
              <a:t>Banality of Evil</a:t>
            </a:r>
          </a:p>
        </p:txBody>
      </p:sp>
      <p:sp>
        <p:nvSpPr>
          <p:cNvPr id="3" name="Content Placeholder 2"/>
          <p:cNvSpPr>
            <a:spLocks noGrp="1"/>
          </p:cNvSpPr>
          <p:nvPr>
            <p:ph idx="1"/>
          </p:nvPr>
        </p:nvSpPr>
        <p:spPr>
          <a:xfrm>
            <a:off x="515469" y="3433483"/>
            <a:ext cx="6710083" cy="2662517"/>
          </a:xfrm>
        </p:spPr>
        <p:txBody>
          <a:bodyPr>
            <a:normAutofit/>
          </a:bodyPr>
          <a:lstStyle/>
          <a:p>
            <a:pPr marL="0" indent="0">
              <a:buNone/>
            </a:pPr>
            <a:r>
              <a:rPr lang="en-GB" sz="3600" i="1" dirty="0"/>
              <a:t>[That] an average, “normal” person, neither feeble-minded nor indoctrinated nor cynical, could be perfectly incapable of telling right from wrong.</a:t>
            </a:r>
          </a:p>
        </p:txBody>
      </p:sp>
      <p:pic>
        <p:nvPicPr>
          <p:cNvPr id="6" name="Picture 5">
            <a:hlinkClick r:id="rId2"/>
          </p:cNvPr>
          <p:cNvPicPr>
            <a:picLocks noChangeAspect="1"/>
          </p:cNvPicPr>
          <p:nvPr/>
        </p:nvPicPr>
        <p:blipFill>
          <a:blip r:embed="rId3"/>
          <a:stretch>
            <a:fillRect/>
          </a:stretch>
        </p:blipFill>
        <p:spPr>
          <a:xfrm>
            <a:off x="8237912" y="264868"/>
            <a:ext cx="3552738" cy="5415187"/>
          </a:xfrm>
          <a:prstGeom prst="rect">
            <a:avLst/>
          </a:prstGeom>
        </p:spPr>
      </p:pic>
      <p:sp>
        <p:nvSpPr>
          <p:cNvPr id="5" name="TextBox 4"/>
          <p:cNvSpPr txBox="1"/>
          <p:nvPr/>
        </p:nvSpPr>
        <p:spPr>
          <a:xfrm>
            <a:off x="8418021" y="5772834"/>
            <a:ext cx="3435032" cy="36933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2937849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683" y="614855"/>
            <a:ext cx="6180083" cy="5562108"/>
          </a:xfrm>
        </p:spPr>
        <p:txBody>
          <a:bodyPr>
            <a:normAutofit/>
          </a:bodyPr>
          <a:lstStyle/>
          <a:p>
            <a:pPr marL="0" indent="0">
              <a:lnSpc>
                <a:spcPct val="100000"/>
              </a:lnSpc>
              <a:buNone/>
            </a:pPr>
            <a:r>
              <a:rPr lang="en-GB" dirty="0"/>
              <a:t>“What I propose in the following is a reconsideration of the human condition from the vantage point of our newest experiences and our most recent fears.</a:t>
            </a:r>
          </a:p>
          <a:p>
            <a:pPr marL="0" indent="0">
              <a:lnSpc>
                <a:spcPct val="100000"/>
              </a:lnSpc>
              <a:buNone/>
            </a:pPr>
            <a:r>
              <a:rPr lang="en-GB" dirty="0"/>
              <a:t>This, obviously, is a matter of thought, and thoughtlessness – the heedless restlessness or hopeless confusion or complacent repetition of “truths” which have become trivial and empty – seems to me among the outstanding characteristics of our time. What I propose, therefore, is very simple: it is nothing more than </a:t>
            </a:r>
            <a:r>
              <a:rPr lang="en-GB" b="1" dirty="0"/>
              <a:t>to think </a:t>
            </a:r>
            <a:r>
              <a:rPr lang="en-GB" dirty="0"/>
              <a:t>what we are doing. “ </a:t>
            </a:r>
          </a:p>
          <a:p>
            <a:pPr marL="0" indent="0">
              <a:lnSpc>
                <a:spcPct val="100000"/>
              </a:lnSpc>
              <a:buNone/>
            </a:pPr>
            <a:r>
              <a:rPr lang="en-GB" dirty="0"/>
              <a:t>(</a:t>
            </a:r>
            <a:r>
              <a:rPr lang="en-GB" i="1" dirty="0"/>
              <a:t>Human Condition</a:t>
            </a:r>
            <a:r>
              <a:rPr lang="en-GB" dirty="0"/>
              <a:t>, p. 5)</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1324" y="390634"/>
            <a:ext cx="4524703" cy="6032937"/>
          </a:xfrm>
          <a:prstGeom prst="rect">
            <a:avLst/>
          </a:prstGeom>
        </p:spPr>
      </p:pic>
    </p:spTree>
    <p:extLst>
      <p:ext uri="{BB962C8B-B14F-4D97-AF65-F5344CB8AC3E}">
        <p14:creationId xmlns:p14="http://schemas.microsoft.com/office/powerpoint/2010/main" val="375149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854" y="4083749"/>
            <a:ext cx="2320650" cy="1297736"/>
          </a:xfrm>
        </p:spPr>
        <p:txBody>
          <a:bodyPr>
            <a:normAutofit fontScale="90000"/>
          </a:bodyPr>
          <a:lstStyle/>
          <a:p>
            <a:r>
              <a:rPr lang="en-GB" dirty="0"/>
              <a:t>Hannah Arendt </a:t>
            </a:r>
          </a:p>
        </p:txBody>
      </p:sp>
      <p:sp>
        <p:nvSpPr>
          <p:cNvPr id="3" name="Content Placeholder 2"/>
          <p:cNvSpPr>
            <a:spLocks noGrp="1"/>
          </p:cNvSpPr>
          <p:nvPr>
            <p:ph idx="1"/>
          </p:nvPr>
        </p:nvSpPr>
        <p:spPr>
          <a:xfrm>
            <a:off x="3622950" y="268544"/>
            <a:ext cx="7752186" cy="6443152"/>
          </a:xfrm>
        </p:spPr>
        <p:txBody>
          <a:bodyPr>
            <a:normAutofit/>
          </a:bodyPr>
          <a:lstStyle/>
          <a:p>
            <a:r>
              <a:rPr lang="en-GB" sz="3200" dirty="0"/>
              <a:t>Education is the point at which we decide whether we love the world enough to assume responsibility for it and by the same token save it from the ruin which, except for renewal, except for the coming of the new and the young, would be inevitable. And education, too, is where we decide whether we love our children enough not to expel them from our world and leave them to their own devices, nor to strike from their hands their chance of undertaking something new, something unforeseen by us, but to prepare them in advance for the task of renewing a common world. </a:t>
            </a:r>
          </a:p>
          <a:p>
            <a:r>
              <a:rPr lang="en-GB" dirty="0"/>
              <a:t>(Arendt 1954:196) </a:t>
            </a:r>
          </a:p>
          <a:p>
            <a:endParaRPr lang="en-GB" dirty="0"/>
          </a:p>
        </p:txBody>
      </p:sp>
      <p:pic>
        <p:nvPicPr>
          <p:cNvPr id="4" name="Picture 3"/>
          <p:cNvPicPr>
            <a:picLocks noChangeAspect="1"/>
          </p:cNvPicPr>
          <p:nvPr/>
        </p:nvPicPr>
        <p:blipFill>
          <a:blip r:embed="rId2"/>
          <a:stretch>
            <a:fillRect/>
          </a:stretch>
        </p:blipFill>
        <p:spPr>
          <a:xfrm>
            <a:off x="0" y="0"/>
            <a:ext cx="3190371" cy="3115929"/>
          </a:xfrm>
          <a:prstGeom prst="rect">
            <a:avLst/>
          </a:prstGeom>
        </p:spPr>
      </p:pic>
    </p:spTree>
    <p:extLst>
      <p:ext uri="{BB962C8B-B14F-4D97-AF65-F5344CB8AC3E}">
        <p14:creationId xmlns:p14="http://schemas.microsoft.com/office/powerpoint/2010/main" val="745615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828" y="580148"/>
            <a:ext cx="7643648" cy="6025603"/>
          </a:xfrm>
        </p:spPr>
        <p:txBody>
          <a:bodyPr>
            <a:normAutofit/>
          </a:bodyPr>
          <a:lstStyle/>
          <a:p>
            <a:pPr marL="0" indent="0">
              <a:buNone/>
            </a:pPr>
            <a:r>
              <a:rPr lang="en-GB" sz="3200" dirty="0"/>
              <a:t>“The presupposition for this kind of judging is not a highly developed intelligence or sophistication in moral matters, but merely the habit of living together explicitly with oneself, that is, of being engaged in that silent dialogue between me and myself which since Socrates and Plato we usually call thinking.</a:t>
            </a:r>
          </a:p>
          <a:p>
            <a:pPr marL="0" indent="0">
              <a:buNone/>
            </a:pPr>
            <a:r>
              <a:rPr lang="en-GB" sz="3200" dirty="0"/>
              <a:t>This kind of thought, though at the root of all philosophical thinking, is not technical and does not concern theoretical problems.”</a:t>
            </a:r>
          </a:p>
          <a:p>
            <a:pPr marL="0" indent="0">
              <a:buNone/>
            </a:pPr>
            <a:endParaRPr lang="en-GB" sz="1800" dirty="0"/>
          </a:p>
          <a:p>
            <a:pPr marL="0" indent="0">
              <a:buNone/>
            </a:pPr>
            <a:r>
              <a:rPr lang="en-GB" sz="1800" dirty="0"/>
              <a:t>“Personal Responsibility under Dictatorship,” </a:t>
            </a:r>
            <a:r>
              <a:rPr lang="en-GB" sz="1800" i="1" dirty="0"/>
              <a:t>The Listener</a:t>
            </a:r>
            <a:r>
              <a:rPr lang="en-GB" sz="1800" dirty="0"/>
              <a:t>, August 6, 1964.</a:t>
            </a:r>
          </a:p>
        </p:txBody>
      </p:sp>
      <p:pic>
        <p:nvPicPr>
          <p:cNvPr id="4" name="Picture 3"/>
          <p:cNvPicPr>
            <a:picLocks noChangeAspect="1"/>
          </p:cNvPicPr>
          <p:nvPr/>
        </p:nvPicPr>
        <p:blipFill>
          <a:blip r:embed="rId2"/>
          <a:stretch>
            <a:fillRect/>
          </a:stretch>
        </p:blipFill>
        <p:spPr>
          <a:xfrm>
            <a:off x="8389909" y="580148"/>
            <a:ext cx="3576939" cy="4605501"/>
          </a:xfrm>
          <a:prstGeom prst="rect">
            <a:avLst/>
          </a:prstGeom>
        </p:spPr>
      </p:pic>
    </p:spTree>
    <p:extLst>
      <p:ext uri="{BB962C8B-B14F-4D97-AF65-F5344CB8AC3E}">
        <p14:creationId xmlns:p14="http://schemas.microsoft.com/office/powerpoint/2010/main" val="3033940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2861" y="400834"/>
            <a:ext cx="7643036" cy="6139048"/>
          </a:xfrm>
        </p:spPr>
        <p:txBody>
          <a:bodyPr>
            <a:normAutofit lnSpcReduction="10000"/>
          </a:bodyPr>
          <a:lstStyle/>
          <a:p>
            <a:pPr marL="0" indent="0">
              <a:lnSpc>
                <a:spcPct val="100000"/>
              </a:lnSpc>
              <a:buNone/>
            </a:pPr>
            <a:r>
              <a:rPr lang="en-GB" dirty="0"/>
              <a:t>“Thinking deals with invisibles, with representations of things that are absent; judging always concerns particulars and things close at hand. But the two are interrelated in a way similar to the way consciousness and conscience are interconnected.</a:t>
            </a:r>
          </a:p>
          <a:p>
            <a:pPr marL="0" indent="0">
              <a:lnSpc>
                <a:spcPct val="100000"/>
              </a:lnSpc>
              <a:buNone/>
            </a:pPr>
            <a:r>
              <a:rPr lang="en-GB" dirty="0"/>
              <a:t>If thinking, the two-in-one of the soundless dialogue, actualizes the difference within our identity as given in consciousness and thereby results in conscience as its by-product, then judging, the by-product of the liberating effect of thinking, realizes thinking, makes it manifest in the world of appearances, where I am never alone and always much too busy to be able to think.</a:t>
            </a:r>
          </a:p>
          <a:p>
            <a:pPr marL="0" indent="0">
              <a:lnSpc>
                <a:spcPct val="100000"/>
              </a:lnSpc>
              <a:buNone/>
            </a:pPr>
            <a:r>
              <a:rPr lang="en-GB" dirty="0"/>
              <a:t>The manifestation of the wind of thought is no knowledge; it is the ability to tell right from wrong, beautiful from ugly. And this indeed may prevent catastrophes, at least for myself, in the rare moments when the chips are down.” </a:t>
            </a:r>
          </a:p>
        </p:txBody>
      </p:sp>
      <p:pic>
        <p:nvPicPr>
          <p:cNvPr id="2" name="Picture 1"/>
          <p:cNvPicPr>
            <a:picLocks noChangeAspect="1"/>
          </p:cNvPicPr>
          <p:nvPr/>
        </p:nvPicPr>
        <p:blipFill>
          <a:blip r:embed="rId2"/>
          <a:stretch>
            <a:fillRect/>
          </a:stretch>
        </p:blipFill>
        <p:spPr>
          <a:xfrm>
            <a:off x="277660" y="242954"/>
            <a:ext cx="3188484" cy="3115326"/>
          </a:xfrm>
          <a:prstGeom prst="rect">
            <a:avLst/>
          </a:prstGeom>
        </p:spPr>
      </p:pic>
      <p:sp>
        <p:nvSpPr>
          <p:cNvPr id="6" name="TextBox 5"/>
          <p:cNvSpPr txBox="1"/>
          <p:nvPr/>
        </p:nvSpPr>
        <p:spPr>
          <a:xfrm>
            <a:off x="277660" y="4133589"/>
            <a:ext cx="2893513" cy="1754326"/>
          </a:xfrm>
          <a:prstGeom prst="rect">
            <a:avLst/>
          </a:prstGeom>
          <a:noFill/>
        </p:spPr>
        <p:txBody>
          <a:bodyPr wrap="square" rtlCol="0">
            <a:spAutoFit/>
          </a:bodyPr>
          <a:lstStyle/>
          <a:p>
            <a:r>
              <a:rPr lang="en-GB" b="1" dirty="0"/>
              <a:t>Hannah Arendt</a:t>
            </a:r>
          </a:p>
          <a:p>
            <a:r>
              <a:rPr lang="en-GB" dirty="0"/>
              <a:t>“Thinking and Moral Considerations: A Lecture,” </a:t>
            </a:r>
            <a:r>
              <a:rPr lang="en-GB" i="1" dirty="0"/>
              <a:t>Social Research </a:t>
            </a:r>
            <a:r>
              <a:rPr lang="en-GB" dirty="0"/>
              <a:t>38/3 (Fall 1971): 417–446.</a:t>
            </a:r>
          </a:p>
          <a:p>
            <a:endParaRPr lang="en-GB" dirty="0"/>
          </a:p>
        </p:txBody>
      </p:sp>
    </p:spTree>
    <p:extLst>
      <p:ext uri="{BB962C8B-B14F-4D97-AF65-F5344CB8AC3E}">
        <p14:creationId xmlns:p14="http://schemas.microsoft.com/office/powerpoint/2010/main" val="1496355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500" y="4556234"/>
            <a:ext cx="11577638" cy="2301766"/>
          </a:xfrm>
        </p:spPr>
        <p:txBody>
          <a:bodyPr/>
          <a:lstStyle/>
          <a:p>
            <a:pPr marL="0" indent="0">
              <a:buNone/>
            </a:pPr>
            <a:r>
              <a:rPr lang="en-GB" dirty="0"/>
              <a:t>Final word? </a:t>
            </a:r>
          </a:p>
        </p:txBody>
      </p:sp>
      <p:pic>
        <p:nvPicPr>
          <p:cNvPr id="4" name="Picture 3"/>
          <p:cNvPicPr>
            <a:picLocks noChangeAspect="1"/>
          </p:cNvPicPr>
          <p:nvPr/>
        </p:nvPicPr>
        <p:blipFill>
          <a:blip r:embed="rId2"/>
          <a:stretch>
            <a:fillRect/>
          </a:stretch>
        </p:blipFill>
        <p:spPr>
          <a:xfrm>
            <a:off x="246500" y="186723"/>
            <a:ext cx="15050273" cy="3928077"/>
          </a:xfrm>
          <a:prstGeom prst="rect">
            <a:avLst/>
          </a:prstGeom>
        </p:spPr>
      </p:pic>
    </p:spTree>
    <p:extLst>
      <p:ext uri="{BB962C8B-B14F-4D97-AF65-F5344CB8AC3E}">
        <p14:creationId xmlns:p14="http://schemas.microsoft.com/office/powerpoint/2010/main" val="1156782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161487"/>
          </a:xfrm>
        </p:spPr>
        <p:txBody>
          <a:bodyPr/>
          <a:lstStyle/>
          <a:p>
            <a:r>
              <a:rPr lang="en-GB" dirty="0"/>
              <a:t>References </a:t>
            </a:r>
          </a:p>
        </p:txBody>
      </p:sp>
      <p:sp>
        <p:nvSpPr>
          <p:cNvPr id="3" name="Content Placeholder 2"/>
          <p:cNvSpPr>
            <a:spLocks noGrp="1"/>
          </p:cNvSpPr>
          <p:nvPr>
            <p:ph idx="1"/>
          </p:nvPr>
        </p:nvSpPr>
        <p:spPr>
          <a:xfrm>
            <a:off x="676657" y="1661020"/>
            <a:ext cx="11175374" cy="4739780"/>
          </a:xfrm>
        </p:spPr>
        <p:txBody>
          <a:bodyPr>
            <a:normAutofit/>
          </a:bodyPr>
          <a:lstStyle/>
          <a:p>
            <a:r>
              <a:rPr lang="en-GB" dirty="0"/>
              <a:t>Arendt H (1958) </a:t>
            </a:r>
            <a:r>
              <a:rPr lang="en-GB" i="1" dirty="0"/>
              <a:t>The Human Condition</a:t>
            </a:r>
            <a:r>
              <a:rPr lang="en-GB" dirty="0"/>
              <a:t>. Chicago: University of Chicago Press  </a:t>
            </a:r>
          </a:p>
          <a:p>
            <a:r>
              <a:rPr lang="en-GB" dirty="0"/>
              <a:t>Arendt H (1963) </a:t>
            </a:r>
            <a:r>
              <a:rPr lang="en-GB" i="1" dirty="0" err="1"/>
              <a:t>Eichman</a:t>
            </a:r>
            <a:r>
              <a:rPr lang="en-GB" i="1" dirty="0"/>
              <a:t> and the Holocaust. </a:t>
            </a:r>
            <a:r>
              <a:rPr lang="en-GB" dirty="0"/>
              <a:t>New York: Penguin</a:t>
            </a:r>
          </a:p>
          <a:p>
            <a:r>
              <a:rPr lang="en-GB" dirty="0"/>
              <a:t>Arendt H (1970) </a:t>
            </a:r>
            <a:r>
              <a:rPr lang="en-GB" i="1" dirty="0"/>
              <a:t>On Violence</a:t>
            </a:r>
            <a:r>
              <a:rPr lang="en-GB" dirty="0"/>
              <a:t>. New York: Harvest Books.</a:t>
            </a:r>
          </a:p>
          <a:p>
            <a:r>
              <a:rPr lang="en-GB" dirty="0"/>
              <a:t>Arendt H (1977) </a:t>
            </a:r>
            <a:r>
              <a:rPr lang="en-GB" i="1" dirty="0"/>
              <a:t>Life of the Mind</a:t>
            </a:r>
            <a:r>
              <a:rPr lang="en-GB" dirty="0"/>
              <a:t>. New York: Hardcourt. </a:t>
            </a:r>
          </a:p>
          <a:p>
            <a:r>
              <a:rPr lang="en-GB" dirty="0"/>
              <a:t>Biesta G (2013) </a:t>
            </a:r>
            <a:r>
              <a:rPr lang="en-GB" i="1" dirty="0"/>
              <a:t>The Beautiful Risk of Education</a:t>
            </a:r>
            <a:r>
              <a:rPr lang="en-GB" dirty="0"/>
              <a:t>. Paradigm.</a:t>
            </a:r>
          </a:p>
          <a:p>
            <a:r>
              <a:rPr lang="en-GB" dirty="0"/>
              <a:t>Bolton G (2001) </a:t>
            </a:r>
            <a:r>
              <a:rPr lang="en-GB" i="1" dirty="0"/>
              <a:t>Reflective Practice: writing &amp; professional development</a:t>
            </a:r>
            <a:r>
              <a:rPr lang="en-GB" dirty="0"/>
              <a:t>. Sage. </a:t>
            </a:r>
          </a:p>
          <a:p>
            <a:r>
              <a:rPr lang="en-GB" dirty="0"/>
              <a:t>Crotty, M. (1998) </a:t>
            </a:r>
            <a:r>
              <a:rPr lang="en-GB" i="1" dirty="0"/>
              <a:t>The Foundations of Social Research: Meaning and Perspective in the Research Process</a:t>
            </a:r>
            <a:r>
              <a:rPr lang="en-GB" dirty="0"/>
              <a:t>. London: Sage</a:t>
            </a:r>
          </a:p>
          <a:p>
            <a:r>
              <a:rPr lang="en-GB" dirty="0">
                <a:solidFill>
                  <a:schemeClr val="tx1"/>
                </a:solidFill>
              </a:rPr>
              <a:t>Crick B (2005) </a:t>
            </a:r>
            <a:r>
              <a:rPr lang="en-GB" i="1" u="sng" dirty="0">
                <a:solidFill>
                  <a:schemeClr val="tx1"/>
                </a:solidFill>
                <a:hlinkClick r:id="rId2"/>
              </a:rPr>
              <a:t>In Defence of Politics</a:t>
            </a:r>
            <a:r>
              <a:rPr lang="en-GB" u="sng" dirty="0">
                <a:solidFill>
                  <a:schemeClr val="tx1"/>
                </a:solidFill>
              </a:rPr>
              <a:t>, </a:t>
            </a:r>
            <a:r>
              <a:rPr lang="en-GB" dirty="0"/>
              <a:t>Continuum.</a:t>
            </a:r>
          </a:p>
          <a:p>
            <a:r>
              <a:rPr lang="en-GB" dirty="0"/>
              <a:t>Williams R (1961) </a:t>
            </a:r>
            <a:r>
              <a:rPr lang="en-GB" i="1" dirty="0"/>
              <a:t>The Long Revolution</a:t>
            </a:r>
            <a:r>
              <a:rPr lang="en-GB" dirty="0"/>
              <a:t>, Penguin.</a:t>
            </a:r>
          </a:p>
          <a:p>
            <a:endParaRPr lang="en-GB" dirty="0"/>
          </a:p>
          <a:p>
            <a:endParaRPr lang="en-GB" dirty="0"/>
          </a:p>
        </p:txBody>
      </p:sp>
    </p:spTree>
    <p:extLst>
      <p:ext uri="{BB962C8B-B14F-4D97-AF65-F5344CB8AC3E}">
        <p14:creationId xmlns:p14="http://schemas.microsoft.com/office/powerpoint/2010/main" val="2939146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220" y="505395"/>
            <a:ext cx="8883818" cy="848004"/>
          </a:xfrm>
        </p:spPr>
        <p:txBody>
          <a:bodyPr/>
          <a:lstStyle/>
          <a:p>
            <a:r>
              <a:rPr lang="en-GB" dirty="0"/>
              <a:t>Educational Cultures in England. </a:t>
            </a:r>
          </a:p>
        </p:txBody>
      </p:sp>
      <p:sp>
        <p:nvSpPr>
          <p:cNvPr id="3" name="Content Placeholder 2"/>
          <p:cNvSpPr>
            <a:spLocks noGrp="1"/>
          </p:cNvSpPr>
          <p:nvPr>
            <p:ph idx="1"/>
          </p:nvPr>
        </p:nvSpPr>
        <p:spPr>
          <a:xfrm>
            <a:off x="4957011" y="6184232"/>
            <a:ext cx="3380874" cy="505326"/>
          </a:xfrm>
        </p:spPr>
        <p:txBody>
          <a:bodyPr>
            <a:normAutofit/>
          </a:bodyPr>
          <a:lstStyle/>
          <a:p>
            <a:r>
              <a:rPr lang="en-GB" dirty="0"/>
              <a:t>Raymond Williams 1961</a:t>
            </a:r>
          </a:p>
        </p:txBody>
      </p:sp>
      <p:pic>
        <p:nvPicPr>
          <p:cNvPr id="5" name="Picture 4"/>
          <p:cNvPicPr>
            <a:picLocks noChangeAspect="1"/>
          </p:cNvPicPr>
          <p:nvPr/>
        </p:nvPicPr>
        <p:blipFill>
          <a:blip r:embed="rId2"/>
          <a:stretch>
            <a:fillRect/>
          </a:stretch>
        </p:blipFill>
        <p:spPr>
          <a:xfrm>
            <a:off x="8554453" y="3734641"/>
            <a:ext cx="3252870" cy="2675908"/>
          </a:xfrm>
          <a:prstGeom prst="rect">
            <a:avLst/>
          </a:prstGeom>
        </p:spPr>
      </p:pic>
      <p:pic>
        <p:nvPicPr>
          <p:cNvPr id="6" name="Picture 5"/>
          <p:cNvPicPr>
            <a:picLocks noChangeAspect="1"/>
          </p:cNvPicPr>
          <p:nvPr/>
        </p:nvPicPr>
        <p:blipFill>
          <a:blip r:embed="rId3"/>
          <a:stretch>
            <a:fillRect/>
          </a:stretch>
        </p:blipFill>
        <p:spPr>
          <a:xfrm>
            <a:off x="9337508" y="219325"/>
            <a:ext cx="2092492" cy="3159663"/>
          </a:xfrm>
          <a:prstGeom prst="rect">
            <a:avLst/>
          </a:prstGeom>
        </p:spPr>
      </p:pic>
      <p:sp>
        <p:nvSpPr>
          <p:cNvPr id="7" name="Content Placeholder 2"/>
          <p:cNvSpPr txBox="1">
            <a:spLocks/>
          </p:cNvSpPr>
          <p:nvPr/>
        </p:nvSpPr>
        <p:spPr>
          <a:xfrm>
            <a:off x="355220" y="1687943"/>
            <a:ext cx="7907331" cy="4309203"/>
          </a:xfrm>
          <a:prstGeom prst="rect">
            <a:avLst/>
          </a:prstGeom>
        </p:spPr>
        <p:txBody>
          <a:bodyPr vert="horz" lIns="91440" tIns="45720" rIns="91440" bIns="45720" rtlCol="0">
            <a:normAutofit lnSpcReduction="1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buFont typeface="Wingdings" panose="05000000000000000000" pitchFamily="2" charset="2"/>
              <a:buChar char="v"/>
            </a:pPr>
            <a:r>
              <a:rPr lang="en-GB" sz="4000" dirty="0">
                <a:solidFill>
                  <a:schemeClr val="tx2">
                    <a:lumMod val="75000"/>
                    <a:lumOff val="25000"/>
                  </a:schemeClr>
                </a:solidFill>
                <a:effectLst>
                  <a:outerShdw blurRad="38100" dist="38100" dir="2700000" algn="tl">
                    <a:srgbClr val="000000">
                      <a:alpha val="43137"/>
                    </a:srgbClr>
                  </a:outerShdw>
                </a:effectLst>
              </a:rPr>
              <a:t> The Industrial Trainers </a:t>
            </a:r>
          </a:p>
          <a:p>
            <a:pPr marL="0" indent="0">
              <a:buFont typeface="Arial" pitchFamily="34" charset="0"/>
              <a:buNone/>
            </a:pPr>
            <a:r>
              <a:rPr lang="en-GB" dirty="0">
                <a:solidFill>
                  <a:schemeClr val="tx2">
                    <a:lumMod val="75000"/>
                    <a:lumOff val="25000"/>
                  </a:schemeClr>
                </a:solidFill>
              </a:rPr>
              <a:t>         education for industry – needs appropriate skills</a:t>
            </a:r>
          </a:p>
          <a:p>
            <a:pPr>
              <a:buFont typeface="Wingdings" panose="05000000000000000000" pitchFamily="2" charset="2"/>
              <a:buChar char="v"/>
            </a:pPr>
            <a:r>
              <a:rPr lang="en-GB" sz="4000" dirty="0">
                <a:solidFill>
                  <a:schemeClr val="tx2">
                    <a:lumMod val="75000"/>
                    <a:lumOff val="25000"/>
                  </a:schemeClr>
                </a:solidFill>
                <a:effectLst>
                  <a:outerShdw blurRad="38100" dist="38100" dir="2700000" algn="tl">
                    <a:srgbClr val="000000">
                      <a:alpha val="43137"/>
                    </a:srgbClr>
                  </a:outerShdw>
                </a:effectLst>
              </a:rPr>
              <a:t> The Old Humanists </a:t>
            </a:r>
          </a:p>
          <a:p>
            <a:pPr marL="0" indent="0">
              <a:buFont typeface="Arial" pitchFamily="34" charset="0"/>
              <a:buNone/>
            </a:pPr>
            <a:r>
              <a:rPr lang="en-GB" dirty="0">
                <a:solidFill>
                  <a:schemeClr val="tx2">
                    <a:lumMod val="75000"/>
                    <a:lumOff val="25000"/>
                  </a:schemeClr>
                </a:solidFill>
              </a:rPr>
              <a:t>         education as transmission of enlightenment culture</a:t>
            </a:r>
            <a:endParaRPr lang="en-GB" dirty="0">
              <a:solidFill>
                <a:schemeClr val="tx2">
                  <a:lumMod val="75000"/>
                  <a:lumOff val="25000"/>
                </a:schemeClr>
              </a:solidFill>
              <a:effectLst>
                <a:outerShdw blurRad="38100" dist="38100" dir="2700000" algn="tl">
                  <a:srgbClr val="000000">
                    <a:alpha val="43137"/>
                  </a:srgbClr>
                </a:outerShdw>
              </a:effectLst>
            </a:endParaRPr>
          </a:p>
          <a:p>
            <a:pPr>
              <a:buFont typeface="Wingdings" panose="05000000000000000000" pitchFamily="2" charset="2"/>
              <a:buChar char="v"/>
            </a:pPr>
            <a:r>
              <a:rPr lang="en-GB" sz="4000" dirty="0">
                <a:solidFill>
                  <a:schemeClr val="tx2">
                    <a:lumMod val="75000"/>
                    <a:lumOff val="25000"/>
                  </a:schemeClr>
                </a:solidFill>
                <a:effectLst>
                  <a:outerShdw blurRad="38100" dist="38100" dir="2700000" algn="tl">
                    <a:srgbClr val="000000">
                      <a:alpha val="43137"/>
                    </a:srgbClr>
                  </a:outerShdw>
                </a:effectLst>
              </a:rPr>
              <a:t> The Public Educators </a:t>
            </a:r>
          </a:p>
          <a:p>
            <a:pPr marL="256032" lvl="1" indent="0">
              <a:buNone/>
            </a:pPr>
            <a:r>
              <a:rPr lang="en-GB" dirty="0">
                <a:solidFill>
                  <a:schemeClr val="tx2">
                    <a:lumMod val="75000"/>
                    <a:lumOff val="25000"/>
                  </a:schemeClr>
                </a:solidFill>
              </a:rPr>
              <a:t>      education as conscious political action, linked with the development of universal franchise. </a:t>
            </a:r>
            <a:endParaRPr lang="en-GB" dirty="0">
              <a:solidFill>
                <a:schemeClr val="tx2">
                  <a:lumMod val="75000"/>
                  <a:lumOff val="25000"/>
                </a:schemeClr>
              </a:solidFill>
              <a:effectLst>
                <a:outerShdw blurRad="38100" dist="38100" dir="2700000" algn="tl">
                  <a:srgbClr val="000000">
                    <a:alpha val="43137"/>
                  </a:srgbClr>
                </a:outerShdw>
              </a:effectLst>
            </a:endParaRPr>
          </a:p>
          <a:p>
            <a:pPr marL="0" indent="0">
              <a:buFont typeface="Arial" pitchFamily="34" charset="0"/>
              <a:buNone/>
            </a:pPr>
            <a:endParaRPr lang="en-GB" dirty="0">
              <a:solidFill>
                <a:schemeClr val="tx2">
                  <a:lumMod val="75000"/>
                  <a:lumOff val="25000"/>
                </a:schemeClr>
              </a:solidFill>
            </a:endParaRPr>
          </a:p>
          <a:p>
            <a:pPr marL="0" indent="0">
              <a:buFont typeface="Arial" pitchFamily="34" charset="0"/>
              <a:buNone/>
            </a:pPr>
            <a:r>
              <a:rPr lang="en-GB" dirty="0">
                <a:solidFill>
                  <a:schemeClr val="tx2">
                    <a:lumMod val="75000"/>
                    <a:lumOff val="25000"/>
                  </a:schemeClr>
                </a:solidFill>
              </a:rPr>
              <a:t> </a:t>
            </a:r>
            <a:endParaRPr lang="en-GB" dirty="0">
              <a:solidFill>
                <a:schemeClr val="tx2">
                  <a:lumMod val="75000"/>
                  <a:lumOff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1188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aymondwilliamssociety.files.wordpress.com/2015/09/williams-again.jpg?w=262&amp;h=29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4020" y="137877"/>
            <a:ext cx="2934063" cy="32826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ular Callout 3"/>
          <p:cNvSpPr/>
          <p:nvPr/>
        </p:nvSpPr>
        <p:spPr>
          <a:xfrm>
            <a:off x="599607" y="629587"/>
            <a:ext cx="8109678" cy="5936105"/>
          </a:xfrm>
          <a:prstGeom prst="wedgeRectCallout">
            <a:avLst>
              <a:gd name="adj1" fmla="val 68631"/>
              <a:gd name="adj2" fmla="val 1113"/>
            </a:avLst>
          </a:prstGeom>
          <a:solidFill>
            <a:schemeClr val="accent6">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998963" y="5533766"/>
            <a:ext cx="3164175" cy="717132"/>
          </a:xfrm>
        </p:spPr>
        <p:txBody>
          <a:bodyPr>
            <a:normAutofit/>
          </a:bodyPr>
          <a:lstStyle/>
          <a:p>
            <a:r>
              <a:rPr lang="en-GB" sz="2000" dirty="0">
                <a:solidFill>
                  <a:schemeClr val="tx2">
                    <a:lumMod val="90000"/>
                    <a:lumOff val="10000"/>
                  </a:schemeClr>
                </a:solidFill>
              </a:rPr>
              <a:t>From the introduction to ‘The Long Revolution’. 1961</a:t>
            </a:r>
          </a:p>
        </p:txBody>
      </p:sp>
      <p:sp>
        <p:nvSpPr>
          <p:cNvPr id="3" name="Content Placeholder 2"/>
          <p:cNvSpPr>
            <a:spLocks noGrp="1"/>
          </p:cNvSpPr>
          <p:nvPr>
            <p:ph idx="1"/>
          </p:nvPr>
        </p:nvSpPr>
        <p:spPr>
          <a:xfrm>
            <a:off x="808220" y="899410"/>
            <a:ext cx="7646231" cy="5666282"/>
          </a:xfrm>
        </p:spPr>
        <p:txBody>
          <a:bodyPr>
            <a:normAutofit fontScale="85000" lnSpcReduction="20000"/>
          </a:bodyPr>
          <a:lstStyle/>
          <a:p>
            <a:pPr marL="0" indent="0">
              <a:buNone/>
            </a:pPr>
            <a:r>
              <a:rPr lang="en-GB" sz="3600" dirty="0"/>
              <a:t>It seems to me that we are living through a long revolution, which our best descriptions only in part interpret. It is a genuine revolution, transforming men and institutions; continually and variously opposed by explicit reaction and by the pressure of habitual forms and ideas. </a:t>
            </a:r>
          </a:p>
          <a:p>
            <a:pPr marL="0" indent="0">
              <a:buNone/>
            </a:pPr>
            <a:r>
              <a:rPr lang="en-GB" sz="3600" dirty="0"/>
              <a:t>… it is impossible to mistake the rising determination , almost everywhere, that people should govern themselves, and make their own decisions, without concession of this right to any particular group, nationality or class.   </a:t>
            </a:r>
          </a:p>
          <a:p>
            <a:pPr marL="0" indent="0">
              <a:buNone/>
            </a:pPr>
            <a:r>
              <a:rPr lang="en-GB" sz="3600" dirty="0"/>
              <a:t>… Yet the demand has been and is being very powerfully resisted, not only by the weight of other traditions, but by violence and fraud. … it is evident that the democratic revolution is still at a very early stage. </a:t>
            </a:r>
          </a:p>
        </p:txBody>
      </p:sp>
    </p:spTree>
    <p:extLst>
      <p:ext uri="{BB962C8B-B14F-4D97-AF65-F5344CB8AC3E}">
        <p14:creationId xmlns:p14="http://schemas.microsoft.com/office/powerpoint/2010/main" val="3982190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8618581" cy="1353981"/>
          </a:xfrm>
        </p:spPr>
        <p:txBody>
          <a:bodyPr/>
          <a:lstStyle/>
          <a:p>
            <a:r>
              <a:rPr lang="en-GB" dirty="0"/>
              <a:t>functional domains of education </a:t>
            </a:r>
          </a:p>
        </p:txBody>
      </p:sp>
      <p:sp>
        <p:nvSpPr>
          <p:cNvPr id="3" name="Content Placeholder 2"/>
          <p:cNvSpPr>
            <a:spLocks noGrp="1"/>
          </p:cNvSpPr>
          <p:nvPr>
            <p:ph idx="1"/>
          </p:nvPr>
        </p:nvSpPr>
        <p:spPr>
          <a:xfrm>
            <a:off x="657224" y="1932873"/>
            <a:ext cx="8599149" cy="4125509"/>
          </a:xfrm>
        </p:spPr>
        <p:txBody>
          <a:bodyPr>
            <a:normAutofit/>
          </a:bodyPr>
          <a:lstStyle/>
          <a:p>
            <a:pPr>
              <a:buFont typeface="Wingdings" panose="05000000000000000000" pitchFamily="2" charset="2"/>
              <a:buChar char="v"/>
            </a:pPr>
            <a:r>
              <a:rPr lang="en-GB" sz="4000" dirty="0">
                <a:solidFill>
                  <a:schemeClr val="tx2">
                    <a:lumMod val="75000"/>
                    <a:lumOff val="25000"/>
                  </a:schemeClr>
                </a:solidFill>
                <a:effectLst>
                  <a:outerShdw blurRad="38100" dist="38100" dir="2700000" algn="tl">
                    <a:srgbClr val="000000">
                      <a:alpha val="43137"/>
                    </a:srgbClr>
                  </a:outerShdw>
                </a:effectLst>
              </a:rPr>
              <a:t> Qualification</a:t>
            </a:r>
          </a:p>
          <a:p>
            <a:pPr marL="0" indent="0">
              <a:buNone/>
            </a:pPr>
            <a:r>
              <a:rPr lang="en-GB" dirty="0">
                <a:solidFill>
                  <a:schemeClr val="tx2">
                    <a:lumMod val="75000"/>
                    <a:lumOff val="25000"/>
                  </a:schemeClr>
                </a:solidFill>
              </a:rPr>
              <a:t>         acquisition of knowledge, skills, values &amp; dispositions.</a:t>
            </a:r>
          </a:p>
          <a:p>
            <a:pPr>
              <a:buFont typeface="Wingdings" panose="05000000000000000000" pitchFamily="2" charset="2"/>
              <a:buChar char="v"/>
            </a:pPr>
            <a:r>
              <a:rPr lang="en-GB" sz="4000" dirty="0">
                <a:solidFill>
                  <a:schemeClr val="tx2">
                    <a:lumMod val="75000"/>
                    <a:lumOff val="25000"/>
                  </a:schemeClr>
                </a:solidFill>
                <a:effectLst>
                  <a:outerShdw blurRad="38100" dist="38100" dir="2700000" algn="tl">
                    <a:srgbClr val="000000">
                      <a:alpha val="43137"/>
                    </a:srgbClr>
                  </a:outerShdw>
                </a:effectLst>
              </a:rPr>
              <a:t> Socialization</a:t>
            </a:r>
          </a:p>
          <a:p>
            <a:pPr marL="0" indent="0">
              <a:buNone/>
            </a:pPr>
            <a:r>
              <a:rPr lang="en-GB" dirty="0">
                <a:solidFill>
                  <a:schemeClr val="tx2">
                    <a:lumMod val="75000"/>
                    <a:lumOff val="25000"/>
                  </a:schemeClr>
                </a:solidFill>
              </a:rPr>
              <a:t>         becoming part of existing traditions and ways of doing &amp; being.</a:t>
            </a:r>
            <a:endParaRPr lang="en-GB" dirty="0">
              <a:solidFill>
                <a:schemeClr val="tx2">
                  <a:lumMod val="75000"/>
                  <a:lumOff val="25000"/>
                </a:schemeClr>
              </a:solidFill>
              <a:effectLst>
                <a:outerShdw blurRad="38100" dist="38100" dir="2700000" algn="tl">
                  <a:srgbClr val="000000">
                    <a:alpha val="43137"/>
                  </a:srgbClr>
                </a:outerShdw>
              </a:effectLst>
            </a:endParaRPr>
          </a:p>
          <a:p>
            <a:pPr>
              <a:buFont typeface="Wingdings" panose="05000000000000000000" pitchFamily="2" charset="2"/>
              <a:buChar char="v"/>
            </a:pPr>
            <a:r>
              <a:rPr lang="en-GB" sz="4000" dirty="0">
                <a:solidFill>
                  <a:schemeClr val="tx2">
                    <a:lumMod val="75000"/>
                    <a:lumOff val="25000"/>
                  </a:schemeClr>
                </a:solidFill>
                <a:effectLst>
                  <a:outerShdw blurRad="38100" dist="38100" dir="2700000" algn="tl">
                    <a:srgbClr val="000000">
                      <a:alpha val="43137"/>
                    </a:srgbClr>
                  </a:outerShdw>
                </a:effectLst>
              </a:rPr>
              <a:t> </a:t>
            </a:r>
            <a:r>
              <a:rPr lang="en-GB" sz="4000" dirty="0" err="1">
                <a:solidFill>
                  <a:schemeClr val="tx2">
                    <a:lumMod val="75000"/>
                    <a:lumOff val="25000"/>
                  </a:schemeClr>
                </a:solidFill>
                <a:effectLst>
                  <a:outerShdw blurRad="38100" dist="38100" dir="2700000" algn="tl">
                    <a:srgbClr val="000000">
                      <a:alpha val="43137"/>
                    </a:srgbClr>
                  </a:outerShdw>
                </a:effectLst>
              </a:rPr>
              <a:t>Subjectification</a:t>
            </a:r>
            <a:endParaRPr lang="en-GB" sz="4000" dirty="0">
              <a:solidFill>
                <a:schemeClr val="tx2">
                  <a:lumMod val="75000"/>
                  <a:lumOff val="25000"/>
                </a:schemeClr>
              </a:solidFill>
              <a:effectLst>
                <a:outerShdw blurRad="38100" dist="38100" dir="2700000" algn="tl">
                  <a:srgbClr val="000000">
                    <a:alpha val="43137"/>
                  </a:srgbClr>
                </a:outerShdw>
              </a:effectLst>
            </a:endParaRPr>
          </a:p>
          <a:p>
            <a:pPr marL="0" indent="0">
              <a:buNone/>
            </a:pPr>
            <a:r>
              <a:rPr lang="en-GB" dirty="0">
                <a:solidFill>
                  <a:schemeClr val="tx2">
                    <a:lumMod val="75000"/>
                    <a:lumOff val="25000"/>
                  </a:schemeClr>
                </a:solidFill>
              </a:rPr>
              <a:t>        the recognition of subject-ness in those we educate, </a:t>
            </a:r>
          </a:p>
          <a:p>
            <a:pPr marL="0" indent="0">
              <a:buNone/>
            </a:pPr>
            <a:r>
              <a:rPr lang="en-GB" dirty="0">
                <a:solidFill>
                  <a:schemeClr val="tx2">
                    <a:lumMod val="75000"/>
                    <a:lumOff val="25000"/>
                  </a:schemeClr>
                </a:solidFill>
              </a:rPr>
              <a:t>        - emancipation, freedom and responsibility.</a:t>
            </a:r>
            <a:endParaRPr lang="en-GB" dirty="0">
              <a:solidFill>
                <a:schemeClr val="tx2">
                  <a:lumMod val="75000"/>
                  <a:lumOff val="25000"/>
                </a:schemeClr>
              </a:solidFill>
              <a:effectLst>
                <a:outerShdw blurRad="38100" dist="38100" dir="2700000" algn="tl">
                  <a:srgbClr val="000000">
                    <a:alpha val="43137"/>
                  </a:srgbClr>
                </a:outerShdw>
              </a:effectLst>
            </a:endParaRPr>
          </a:p>
          <a:p>
            <a:pPr marL="0" indent="0">
              <a:buNone/>
            </a:pPr>
            <a:endParaRPr lang="en-GB" sz="4000" dirty="0">
              <a:solidFill>
                <a:schemeClr val="tx2">
                  <a:lumMod val="75000"/>
                  <a:lumOff val="25000"/>
                </a:schemeClr>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9564131" y="3696899"/>
            <a:ext cx="2179552" cy="2703320"/>
          </a:xfrm>
          <a:prstGeom prst="rect">
            <a:avLst/>
          </a:prstGeom>
        </p:spPr>
      </p:pic>
      <p:pic>
        <p:nvPicPr>
          <p:cNvPr id="5" name="Picture 4"/>
          <p:cNvPicPr>
            <a:picLocks noChangeAspect="1"/>
          </p:cNvPicPr>
          <p:nvPr/>
        </p:nvPicPr>
        <p:blipFill>
          <a:blip r:embed="rId3"/>
          <a:stretch>
            <a:fillRect/>
          </a:stretch>
        </p:blipFill>
        <p:spPr>
          <a:xfrm>
            <a:off x="9564130" y="298209"/>
            <a:ext cx="2179552" cy="3269328"/>
          </a:xfrm>
          <a:prstGeom prst="rect">
            <a:avLst/>
          </a:prstGeom>
        </p:spPr>
      </p:pic>
      <p:sp>
        <p:nvSpPr>
          <p:cNvPr id="6" name="TextBox 5"/>
          <p:cNvSpPr txBox="1"/>
          <p:nvPr/>
        </p:nvSpPr>
        <p:spPr>
          <a:xfrm>
            <a:off x="7232822" y="5937686"/>
            <a:ext cx="1949060" cy="400110"/>
          </a:xfrm>
          <a:prstGeom prst="rect">
            <a:avLst/>
          </a:prstGeom>
          <a:noFill/>
        </p:spPr>
        <p:txBody>
          <a:bodyPr wrap="none" rtlCol="0">
            <a:spAutoFit/>
          </a:bodyPr>
          <a:lstStyle/>
          <a:p>
            <a:r>
              <a:rPr lang="en-GB" sz="2000" dirty="0" err="1"/>
              <a:t>Biesta</a:t>
            </a:r>
            <a:r>
              <a:rPr lang="en-GB" sz="2000" dirty="0"/>
              <a:t> G (2013:4)</a:t>
            </a:r>
          </a:p>
        </p:txBody>
      </p:sp>
    </p:spTree>
    <p:extLst>
      <p:ext uri="{BB962C8B-B14F-4D97-AF65-F5344CB8AC3E}">
        <p14:creationId xmlns:p14="http://schemas.microsoft.com/office/powerpoint/2010/main" val="2314541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09" y="416929"/>
            <a:ext cx="5941284" cy="1082132"/>
          </a:xfrm>
        </p:spPr>
        <p:txBody>
          <a:bodyPr/>
          <a:lstStyle/>
          <a:p>
            <a:r>
              <a:rPr lang="en-GB" dirty="0"/>
              <a:t>Forms of Citizenship </a:t>
            </a:r>
          </a:p>
        </p:txBody>
      </p:sp>
      <p:pic>
        <p:nvPicPr>
          <p:cNvPr id="4" name="Picture 3"/>
          <p:cNvPicPr>
            <a:picLocks noChangeAspect="1"/>
          </p:cNvPicPr>
          <p:nvPr/>
        </p:nvPicPr>
        <p:blipFill>
          <a:blip r:embed="rId2"/>
          <a:stretch>
            <a:fillRect/>
          </a:stretch>
        </p:blipFill>
        <p:spPr>
          <a:xfrm>
            <a:off x="7709483" y="327512"/>
            <a:ext cx="4177717" cy="2444708"/>
          </a:xfrm>
          <a:prstGeom prst="rect">
            <a:avLst/>
          </a:prstGeom>
        </p:spPr>
      </p:pic>
      <p:sp>
        <p:nvSpPr>
          <p:cNvPr id="5" name="Content Placeholder 2"/>
          <p:cNvSpPr txBox="1">
            <a:spLocks/>
          </p:cNvSpPr>
          <p:nvPr/>
        </p:nvSpPr>
        <p:spPr>
          <a:xfrm>
            <a:off x="355220" y="2157731"/>
            <a:ext cx="8599149" cy="3822939"/>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buFont typeface="Wingdings" panose="05000000000000000000" pitchFamily="2" charset="2"/>
              <a:buChar char="v"/>
            </a:pPr>
            <a:r>
              <a:rPr lang="en-GB" sz="4000" dirty="0">
                <a:solidFill>
                  <a:schemeClr val="tx2">
                    <a:lumMod val="75000"/>
                    <a:lumOff val="25000"/>
                  </a:schemeClr>
                </a:solidFill>
                <a:effectLst>
                  <a:outerShdw blurRad="38100" dist="38100" dir="2700000" algn="tl">
                    <a:srgbClr val="000000">
                      <a:alpha val="43137"/>
                    </a:srgbClr>
                  </a:outerShdw>
                </a:effectLst>
              </a:rPr>
              <a:t> An Informed Citizen</a:t>
            </a:r>
          </a:p>
          <a:p>
            <a:pPr marL="0" indent="0">
              <a:buFont typeface="Arial" pitchFamily="34" charset="0"/>
              <a:buNone/>
            </a:pPr>
            <a:r>
              <a:rPr lang="en-GB" dirty="0">
                <a:solidFill>
                  <a:schemeClr val="tx2">
                    <a:lumMod val="75000"/>
                    <a:lumOff val="25000"/>
                  </a:schemeClr>
                </a:solidFill>
              </a:rPr>
              <a:t>         acquisition of knowledge, skills, values &amp; dispositions.</a:t>
            </a:r>
          </a:p>
          <a:p>
            <a:pPr>
              <a:buFont typeface="Wingdings" panose="05000000000000000000" pitchFamily="2" charset="2"/>
              <a:buChar char="v"/>
            </a:pPr>
            <a:r>
              <a:rPr lang="en-GB" sz="4000" dirty="0">
                <a:solidFill>
                  <a:schemeClr val="tx2">
                    <a:lumMod val="75000"/>
                    <a:lumOff val="25000"/>
                  </a:schemeClr>
                </a:solidFill>
                <a:effectLst>
                  <a:outerShdw blurRad="38100" dist="38100" dir="2700000" algn="tl">
                    <a:srgbClr val="000000">
                      <a:alpha val="43137"/>
                    </a:srgbClr>
                  </a:outerShdw>
                </a:effectLst>
              </a:rPr>
              <a:t> A Participating Citizen</a:t>
            </a:r>
          </a:p>
          <a:p>
            <a:pPr marL="0" indent="0">
              <a:buFont typeface="Arial" pitchFamily="34" charset="0"/>
              <a:buNone/>
            </a:pPr>
            <a:r>
              <a:rPr lang="en-GB" dirty="0">
                <a:solidFill>
                  <a:schemeClr val="tx2">
                    <a:lumMod val="75000"/>
                    <a:lumOff val="25000"/>
                  </a:schemeClr>
                </a:solidFill>
              </a:rPr>
              <a:t>         becoming part of society, a good citizen.</a:t>
            </a:r>
            <a:endParaRPr lang="en-GB" dirty="0">
              <a:solidFill>
                <a:schemeClr val="tx2">
                  <a:lumMod val="75000"/>
                  <a:lumOff val="25000"/>
                </a:schemeClr>
              </a:solidFill>
              <a:effectLst>
                <a:outerShdw blurRad="38100" dist="38100" dir="2700000" algn="tl">
                  <a:srgbClr val="000000">
                    <a:alpha val="43137"/>
                  </a:srgbClr>
                </a:outerShdw>
              </a:effectLst>
            </a:endParaRPr>
          </a:p>
          <a:p>
            <a:pPr>
              <a:buFont typeface="Wingdings" panose="05000000000000000000" pitchFamily="2" charset="2"/>
              <a:buChar char="v"/>
            </a:pPr>
            <a:r>
              <a:rPr lang="en-GB" sz="4000" dirty="0">
                <a:solidFill>
                  <a:schemeClr val="tx2">
                    <a:lumMod val="75000"/>
                    <a:lumOff val="25000"/>
                  </a:schemeClr>
                </a:solidFill>
                <a:effectLst>
                  <a:outerShdw blurRad="38100" dist="38100" dir="2700000" algn="tl">
                    <a:srgbClr val="000000">
                      <a:alpha val="43137"/>
                    </a:srgbClr>
                  </a:outerShdw>
                </a:effectLst>
              </a:rPr>
              <a:t> An Active Citizen</a:t>
            </a:r>
          </a:p>
          <a:p>
            <a:pPr marL="0" indent="0">
              <a:buFont typeface="Arial" pitchFamily="34" charset="0"/>
              <a:buNone/>
            </a:pPr>
            <a:r>
              <a:rPr lang="en-GB" dirty="0">
                <a:solidFill>
                  <a:schemeClr val="tx2">
                    <a:lumMod val="75000"/>
                    <a:lumOff val="25000"/>
                  </a:schemeClr>
                </a:solidFill>
              </a:rPr>
              <a:t>        exercises critical judgement and takes responsible action.</a:t>
            </a:r>
          </a:p>
          <a:p>
            <a:pPr marL="0" indent="0">
              <a:buFont typeface="Arial" pitchFamily="34" charset="0"/>
              <a:buNone/>
            </a:pPr>
            <a:endParaRPr lang="en-GB" sz="4000" dirty="0">
              <a:solidFill>
                <a:schemeClr val="tx2">
                  <a:lumMod val="75000"/>
                  <a:lumOff val="25000"/>
                </a:schemeClr>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a:stretch>
            <a:fillRect/>
          </a:stretch>
        </p:blipFill>
        <p:spPr>
          <a:xfrm>
            <a:off x="9481591" y="2820050"/>
            <a:ext cx="2405609" cy="3832937"/>
          </a:xfrm>
          <a:prstGeom prst="rect">
            <a:avLst/>
          </a:prstGeom>
        </p:spPr>
      </p:pic>
      <p:sp>
        <p:nvSpPr>
          <p:cNvPr id="3" name="Content Placeholder 2"/>
          <p:cNvSpPr>
            <a:spLocks noGrp="1"/>
          </p:cNvSpPr>
          <p:nvPr>
            <p:ph idx="1"/>
          </p:nvPr>
        </p:nvSpPr>
        <p:spPr>
          <a:xfrm>
            <a:off x="7709483" y="451703"/>
            <a:ext cx="1163047" cy="899302"/>
          </a:xfrm>
        </p:spPr>
        <p:txBody>
          <a:bodyPr>
            <a:noAutofit/>
          </a:bodyPr>
          <a:lstStyle/>
          <a:p>
            <a:r>
              <a:rPr lang="en-GB" sz="1800" b="1" dirty="0">
                <a:solidFill>
                  <a:schemeClr val="bg1"/>
                </a:solidFill>
              </a:rPr>
              <a:t>Sir Bernard Crick</a:t>
            </a:r>
          </a:p>
        </p:txBody>
      </p:sp>
    </p:spTree>
    <p:extLst>
      <p:ext uri="{BB962C8B-B14F-4D97-AF65-F5344CB8AC3E}">
        <p14:creationId xmlns:p14="http://schemas.microsoft.com/office/powerpoint/2010/main" val="4183941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7224" y="778934"/>
            <a:ext cx="11026776" cy="3241922"/>
          </a:xfrm>
        </p:spPr>
        <p:txBody>
          <a:bodyPr/>
          <a:lstStyle/>
          <a:p>
            <a:r>
              <a:rPr lang="en-GB" sz="3600" dirty="0"/>
              <a:t>- … our priorities for 2016 which include: ...supporting schools to develop pupils into well-rounded, confident, happy and resilient individuals to boost their academic attainment, employability and ability to engage in society as </a:t>
            </a:r>
            <a:r>
              <a:rPr lang="en-GB" sz="3600" b="1" dirty="0">
                <a:solidFill>
                  <a:schemeClr val="tx1"/>
                </a:solidFill>
              </a:rPr>
              <a:t>active citizens.</a:t>
            </a:r>
          </a:p>
          <a:p>
            <a:endParaRPr lang="en-GB" dirty="0"/>
          </a:p>
        </p:txBody>
      </p:sp>
      <p:sp>
        <p:nvSpPr>
          <p:cNvPr id="4" name="TextBox 3"/>
          <p:cNvSpPr txBox="1"/>
          <p:nvPr/>
        </p:nvSpPr>
        <p:spPr>
          <a:xfrm>
            <a:off x="1138884" y="6026666"/>
            <a:ext cx="4475456" cy="369332"/>
          </a:xfrm>
          <a:prstGeom prst="rect">
            <a:avLst/>
          </a:prstGeom>
          <a:noFill/>
        </p:spPr>
        <p:txBody>
          <a:bodyPr wrap="none" rtlCol="0">
            <a:spAutoFit/>
          </a:bodyPr>
          <a:lstStyle/>
          <a:p>
            <a:r>
              <a:rPr lang="en-GB" dirty="0"/>
              <a:t>Nicky Morgan, Secretary of state for Education</a:t>
            </a:r>
          </a:p>
        </p:txBody>
      </p:sp>
      <p:pic>
        <p:nvPicPr>
          <p:cNvPr id="5" name="Picture 4"/>
          <p:cNvPicPr>
            <a:picLocks noChangeAspect="1"/>
          </p:cNvPicPr>
          <p:nvPr/>
        </p:nvPicPr>
        <p:blipFill>
          <a:blip r:embed="rId2"/>
          <a:stretch>
            <a:fillRect/>
          </a:stretch>
        </p:blipFill>
        <p:spPr>
          <a:xfrm>
            <a:off x="5614340" y="3157498"/>
            <a:ext cx="5757333" cy="3238500"/>
          </a:xfrm>
          <a:prstGeom prst="rect">
            <a:avLst/>
          </a:prstGeom>
        </p:spPr>
      </p:pic>
    </p:spTree>
    <p:extLst>
      <p:ext uri="{BB962C8B-B14F-4D97-AF65-F5344CB8AC3E}">
        <p14:creationId xmlns:p14="http://schemas.microsoft.com/office/powerpoint/2010/main" val="1261719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42" y="499533"/>
            <a:ext cx="4930588" cy="1490632"/>
          </a:xfrm>
        </p:spPr>
        <p:txBody>
          <a:bodyPr/>
          <a:lstStyle/>
          <a:p>
            <a:r>
              <a:rPr lang="en-GB" b="1" dirty="0"/>
              <a:t>Active Citizens? </a:t>
            </a:r>
          </a:p>
        </p:txBody>
      </p:sp>
      <p:pic>
        <p:nvPicPr>
          <p:cNvPr id="4" name="Picture 3"/>
          <p:cNvPicPr>
            <a:picLocks noChangeAspect="1"/>
          </p:cNvPicPr>
          <p:nvPr/>
        </p:nvPicPr>
        <p:blipFill>
          <a:blip r:embed="rId2"/>
          <a:stretch>
            <a:fillRect/>
          </a:stretch>
        </p:blipFill>
        <p:spPr>
          <a:xfrm>
            <a:off x="6149788" y="355506"/>
            <a:ext cx="5678860" cy="4034102"/>
          </a:xfrm>
          <a:prstGeom prst="rect">
            <a:avLst/>
          </a:prstGeom>
        </p:spPr>
      </p:pic>
      <p:pic>
        <p:nvPicPr>
          <p:cNvPr id="5" name="Picture 4"/>
          <p:cNvPicPr>
            <a:picLocks noChangeAspect="1"/>
          </p:cNvPicPr>
          <p:nvPr/>
        </p:nvPicPr>
        <p:blipFill>
          <a:blip r:embed="rId3"/>
          <a:stretch>
            <a:fillRect/>
          </a:stretch>
        </p:blipFill>
        <p:spPr>
          <a:xfrm>
            <a:off x="183777" y="2544483"/>
            <a:ext cx="6127376" cy="4084917"/>
          </a:xfrm>
          <a:prstGeom prst="rect">
            <a:avLst/>
          </a:prstGeom>
        </p:spPr>
      </p:pic>
    </p:spTree>
    <p:extLst>
      <p:ext uri="{BB962C8B-B14F-4D97-AF65-F5344CB8AC3E}">
        <p14:creationId xmlns:p14="http://schemas.microsoft.com/office/powerpoint/2010/main" val="239786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8011" y="205717"/>
            <a:ext cx="7686188" cy="1325563"/>
          </a:xfrm>
        </p:spPr>
        <p:txBody>
          <a:bodyPr>
            <a:normAutofit fontScale="90000"/>
          </a:bodyPr>
          <a:lstStyle/>
          <a:p>
            <a:r>
              <a:rPr lang="en-GB" dirty="0"/>
              <a:t>education with a social purpose? </a:t>
            </a:r>
          </a:p>
        </p:txBody>
      </p:sp>
      <p:sp>
        <p:nvSpPr>
          <p:cNvPr id="4" name="TextBox 3"/>
          <p:cNvSpPr txBox="1"/>
          <p:nvPr/>
        </p:nvSpPr>
        <p:spPr>
          <a:xfrm>
            <a:off x="3072677" y="1837795"/>
            <a:ext cx="8781272" cy="1384995"/>
          </a:xfrm>
          <a:prstGeom prst="rect">
            <a:avLst/>
          </a:prstGeom>
          <a:noFill/>
        </p:spPr>
        <p:txBody>
          <a:bodyPr wrap="square" rtlCol="0">
            <a:spAutoFit/>
          </a:bodyPr>
          <a:lstStyle/>
          <a:p>
            <a:r>
              <a:rPr lang="en-GB" sz="2800" i="1" dirty="0"/>
              <a:t>A better world – equal, democratic and just; through adult education the WEA challenges and inspires individuals, communities and society.*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835" y="205716"/>
            <a:ext cx="3254564" cy="1419883"/>
          </a:xfrm>
          <a:prstGeom prst="rect">
            <a:avLst/>
          </a:prstGeom>
        </p:spPr>
      </p:pic>
      <p:sp>
        <p:nvSpPr>
          <p:cNvPr id="7" name="Content Placeholder 6"/>
          <p:cNvSpPr>
            <a:spLocks noGrp="1"/>
          </p:cNvSpPr>
          <p:nvPr>
            <p:ph idx="1"/>
          </p:nvPr>
        </p:nvSpPr>
        <p:spPr>
          <a:xfrm>
            <a:off x="716480" y="1837795"/>
            <a:ext cx="2109847" cy="523020"/>
          </a:xfrm>
        </p:spPr>
        <p:txBody>
          <a:bodyPr/>
          <a:lstStyle/>
          <a:p>
            <a:pPr marL="0" indent="0">
              <a:buNone/>
            </a:pPr>
            <a:r>
              <a:rPr lang="en-GB" i="1" dirty="0">
                <a:latin typeface="Comic Sans MS" panose="030F0702030302020204" pitchFamily="66" charset="0"/>
              </a:rPr>
              <a:t>Which is? </a:t>
            </a:r>
          </a:p>
        </p:txBody>
      </p:sp>
      <p:sp>
        <p:nvSpPr>
          <p:cNvPr id="8" name="TextBox 7"/>
          <p:cNvSpPr txBox="1"/>
          <p:nvPr/>
        </p:nvSpPr>
        <p:spPr>
          <a:xfrm>
            <a:off x="2635135" y="3267795"/>
            <a:ext cx="9096894" cy="1815882"/>
          </a:xfrm>
          <a:prstGeom prst="rect">
            <a:avLst/>
          </a:prstGeom>
          <a:noFill/>
        </p:spPr>
        <p:txBody>
          <a:bodyPr wrap="square" rtlCol="0">
            <a:spAutoFit/>
          </a:bodyPr>
          <a:lstStyle/>
          <a:p>
            <a:pPr marL="457200" indent="-457200">
              <a:buFont typeface="Arial" panose="020B0604020202020204" pitchFamily="34" charset="0"/>
              <a:buChar char="•"/>
            </a:pPr>
            <a:r>
              <a:rPr lang="en-GB" sz="2800" i="1" dirty="0"/>
              <a:t>By Inspiring students, teachers and members to become active citizens.*</a:t>
            </a:r>
          </a:p>
          <a:p>
            <a:pPr marL="457200" indent="-457200">
              <a:buFont typeface="Arial" panose="020B0604020202020204" pitchFamily="34" charset="0"/>
              <a:buChar char="•"/>
            </a:pPr>
            <a:r>
              <a:rPr lang="en-GB" sz="2800" i="1" dirty="0"/>
              <a:t>Using active learning and a student centred approach in which teachers and students work as equals.*</a:t>
            </a:r>
          </a:p>
        </p:txBody>
      </p:sp>
      <p:sp>
        <p:nvSpPr>
          <p:cNvPr id="9" name="Content Placeholder 6"/>
          <p:cNvSpPr txBox="1">
            <a:spLocks/>
          </p:cNvSpPr>
          <p:nvPr/>
        </p:nvSpPr>
        <p:spPr>
          <a:xfrm>
            <a:off x="972835" y="3267795"/>
            <a:ext cx="1363041" cy="5230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i="1" dirty="0">
                <a:latin typeface="Comic Sans MS" panose="030F0702030302020204" pitchFamily="66" charset="0"/>
              </a:rPr>
              <a:t>How? </a:t>
            </a:r>
          </a:p>
        </p:txBody>
      </p:sp>
      <p:sp>
        <p:nvSpPr>
          <p:cNvPr id="12" name="Content Placeholder 6"/>
          <p:cNvSpPr txBox="1">
            <a:spLocks/>
          </p:cNvSpPr>
          <p:nvPr/>
        </p:nvSpPr>
        <p:spPr>
          <a:xfrm>
            <a:off x="598516" y="5729147"/>
            <a:ext cx="3915295" cy="5230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i="1" dirty="0">
                <a:latin typeface="Comic Sans MS" panose="030F0702030302020204" pitchFamily="66" charset="0"/>
              </a:rPr>
              <a:t>So why you are here? </a:t>
            </a:r>
          </a:p>
        </p:txBody>
      </p:sp>
      <p:sp>
        <p:nvSpPr>
          <p:cNvPr id="13" name="TextBox 12"/>
          <p:cNvSpPr txBox="1"/>
          <p:nvPr/>
        </p:nvSpPr>
        <p:spPr>
          <a:xfrm>
            <a:off x="6672594" y="6252167"/>
            <a:ext cx="5181355" cy="369332"/>
          </a:xfrm>
          <a:prstGeom prst="rect">
            <a:avLst/>
          </a:prstGeom>
          <a:noFill/>
        </p:spPr>
        <p:txBody>
          <a:bodyPr wrap="none" rtlCol="0">
            <a:spAutoFit/>
          </a:bodyPr>
          <a:lstStyle/>
          <a:p>
            <a:r>
              <a:rPr lang="en-GB" dirty="0"/>
              <a:t>*Extracts from  </a:t>
            </a:r>
            <a:r>
              <a:rPr lang="en-GB" dirty="0">
                <a:hlinkClick r:id="rId3"/>
              </a:rPr>
              <a:t>http://www.wea.org.uk/about/vision</a:t>
            </a:r>
            <a:r>
              <a:rPr lang="en-GB" dirty="0"/>
              <a:t> </a:t>
            </a:r>
          </a:p>
        </p:txBody>
      </p:sp>
    </p:spTree>
    <p:extLst>
      <p:ext uri="{BB962C8B-B14F-4D97-AF65-F5344CB8AC3E}">
        <p14:creationId xmlns:p14="http://schemas.microsoft.com/office/powerpoint/2010/main" val="2769206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On the Public, Private &amp; Social Realms</a:t>
            </a:r>
            <a:br>
              <a:rPr lang="en-GB" dirty="0"/>
            </a:br>
            <a:endParaRPr lang="en-GB" dirty="0"/>
          </a:p>
        </p:txBody>
      </p:sp>
      <p:sp>
        <p:nvSpPr>
          <p:cNvPr id="3" name="Content Placeholder 2"/>
          <p:cNvSpPr>
            <a:spLocks noGrp="1"/>
          </p:cNvSpPr>
          <p:nvPr>
            <p:ph idx="1"/>
          </p:nvPr>
        </p:nvSpPr>
        <p:spPr>
          <a:xfrm>
            <a:off x="712076" y="1277007"/>
            <a:ext cx="8526517" cy="4808484"/>
          </a:xfrm>
        </p:spPr>
        <p:txBody>
          <a:bodyPr>
            <a:normAutofit/>
          </a:bodyPr>
          <a:lstStyle/>
          <a:p>
            <a:pPr marL="0" indent="0">
              <a:buNone/>
            </a:pPr>
            <a:r>
              <a:rPr lang="en-GB" sz="3200" dirty="0"/>
              <a:t>“The distinction between a private and a public sphere of life corresponds to the household and the political realms, which have existed as distinct, separate entities at least since the rise of the ancient city-state; but the emergence of the social realm, which is neither private nor public, strictly speaking, is a relatively new phenomenon whose origin coincided with the emergence of the modern age and which found its political form in the nation-state.”</a:t>
            </a:r>
          </a:p>
          <a:p>
            <a:pPr marL="0" indent="0">
              <a:buNone/>
            </a:pPr>
            <a:r>
              <a:rPr lang="en-GB" i="1" dirty="0"/>
              <a:t>From The Human Condition</a:t>
            </a:r>
            <a:endParaRPr lang="en-GB" dirty="0"/>
          </a:p>
        </p:txBody>
      </p:sp>
      <p:pic>
        <p:nvPicPr>
          <p:cNvPr id="5" name="Picture 4"/>
          <p:cNvPicPr>
            <a:picLocks noChangeAspect="1"/>
          </p:cNvPicPr>
          <p:nvPr/>
        </p:nvPicPr>
        <p:blipFill>
          <a:blip r:embed="rId2"/>
          <a:stretch>
            <a:fillRect/>
          </a:stretch>
        </p:blipFill>
        <p:spPr>
          <a:xfrm>
            <a:off x="9455216" y="1571408"/>
            <a:ext cx="2163415" cy="2874468"/>
          </a:xfrm>
          <a:prstGeom prst="rect">
            <a:avLst/>
          </a:prstGeom>
        </p:spPr>
      </p:pic>
    </p:spTree>
    <p:extLst>
      <p:ext uri="{BB962C8B-B14F-4D97-AF65-F5344CB8AC3E}">
        <p14:creationId xmlns:p14="http://schemas.microsoft.com/office/powerpoint/2010/main" val="130259780"/>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TC103457491[[fn=Metropolitan]]</Template>
  <TotalTime>1257</TotalTime>
  <Words>1198</Words>
  <Application>Microsoft Office PowerPoint</Application>
  <PresentationFormat>Widescreen</PresentationFormat>
  <Paragraphs>75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 Light</vt:lpstr>
      <vt:lpstr>Comic Sans MS</vt:lpstr>
      <vt:lpstr>Wingdings</vt:lpstr>
      <vt:lpstr>Metropolitan</vt:lpstr>
      <vt:lpstr>Creating space for the public domain through adult education: - a workshop</vt:lpstr>
      <vt:lpstr>Educational Cultures in England. </vt:lpstr>
      <vt:lpstr>From the introduction to ‘The Long Revolution’. 1961</vt:lpstr>
      <vt:lpstr>functional domains of education </vt:lpstr>
      <vt:lpstr>Forms of Citizenship </vt:lpstr>
      <vt:lpstr>PowerPoint Presentation</vt:lpstr>
      <vt:lpstr>Active Citizens? </vt:lpstr>
      <vt:lpstr>education with a social purpose? </vt:lpstr>
      <vt:lpstr>On the Public, Private &amp; Social Realms </vt:lpstr>
      <vt:lpstr>Eichmann in Jerusalem a report on the Banality of Evil</vt:lpstr>
      <vt:lpstr>PowerPoint Presentation</vt:lpstr>
      <vt:lpstr>Hannah Arendt </vt:lpstr>
      <vt:lpstr>PowerPoint Presentation</vt:lpstr>
      <vt:lpstr>PowerPoint Presentation</vt:lpstr>
      <vt:lpstr>PowerPoint Presentation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Volunteering is not the same as Active Citizenship: - shifting discourses in Citizenship Education.</dc:title>
  <dc:creator>Kevin Walker</dc:creator>
  <cp:lastModifiedBy>Kevin</cp:lastModifiedBy>
  <cp:revision>47</cp:revision>
  <dcterms:created xsi:type="dcterms:W3CDTF">2014-04-05T16:40:17Z</dcterms:created>
  <dcterms:modified xsi:type="dcterms:W3CDTF">2016-06-20T09:55:13Z</dcterms:modified>
</cp:coreProperties>
</file>