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bookmarkIdSeed="2">
  <p:sldMasterIdLst>
    <p:sldMasterId id="2147483648" r:id="rId1"/>
  </p:sldMasterIdLst>
  <p:notesMasterIdLst>
    <p:notesMasterId r:id="rId21"/>
  </p:notesMasterIdLst>
  <p:handoutMasterIdLst>
    <p:handoutMasterId r:id="rId22"/>
  </p:handoutMasterIdLst>
  <p:sldIdLst>
    <p:sldId id="374" r:id="rId2"/>
    <p:sldId id="388" r:id="rId3"/>
    <p:sldId id="424" r:id="rId4"/>
    <p:sldId id="406" r:id="rId5"/>
    <p:sldId id="419" r:id="rId6"/>
    <p:sldId id="420" r:id="rId7"/>
    <p:sldId id="421" r:id="rId8"/>
    <p:sldId id="423" r:id="rId9"/>
    <p:sldId id="426" r:id="rId10"/>
    <p:sldId id="417" r:id="rId11"/>
    <p:sldId id="427" r:id="rId12"/>
    <p:sldId id="414" r:id="rId13"/>
    <p:sldId id="411" r:id="rId14"/>
    <p:sldId id="391" r:id="rId15"/>
    <p:sldId id="412" r:id="rId16"/>
    <p:sldId id="358" r:id="rId17"/>
    <p:sldId id="415" r:id="rId18"/>
    <p:sldId id="428" r:id="rId19"/>
    <p:sldId id="385" r:id="rId20"/>
  </p:sldIdLst>
  <p:sldSz cx="9144000" cy="6858000" type="screen4x3"/>
  <p:notesSz cx="6810375" cy="9942513"/>
  <p:defaultTextStyle>
    <a:defPPr>
      <a:defRPr lang="en-US"/>
    </a:defPPr>
    <a:lvl1pPr algn="l" rtl="0" eaLnBrk="0" fontAlgn="base" hangingPunct="0">
      <a:spcBef>
        <a:spcPct val="0"/>
      </a:spcBef>
      <a:spcAft>
        <a:spcPct val="0"/>
      </a:spcAft>
      <a:defRPr sz="2400" kern="1200" baseline="-25000">
        <a:solidFill>
          <a:schemeClr val="tx1"/>
        </a:solidFill>
        <a:latin typeface="Times" pitchFamily="-28" charset="0"/>
        <a:ea typeface="ＭＳ Ｐゴシック" pitchFamily="-28" charset="-128"/>
        <a:cs typeface="+mn-cs"/>
      </a:defRPr>
    </a:lvl1pPr>
    <a:lvl2pPr marL="457200" algn="l" rtl="0" eaLnBrk="0" fontAlgn="base" hangingPunct="0">
      <a:spcBef>
        <a:spcPct val="0"/>
      </a:spcBef>
      <a:spcAft>
        <a:spcPct val="0"/>
      </a:spcAft>
      <a:defRPr sz="2400" kern="1200" baseline="-25000">
        <a:solidFill>
          <a:schemeClr val="tx1"/>
        </a:solidFill>
        <a:latin typeface="Times" pitchFamily="-28" charset="0"/>
        <a:ea typeface="ＭＳ Ｐゴシック" pitchFamily="-28" charset="-128"/>
        <a:cs typeface="+mn-cs"/>
      </a:defRPr>
    </a:lvl2pPr>
    <a:lvl3pPr marL="914400" algn="l" rtl="0" eaLnBrk="0" fontAlgn="base" hangingPunct="0">
      <a:spcBef>
        <a:spcPct val="0"/>
      </a:spcBef>
      <a:spcAft>
        <a:spcPct val="0"/>
      </a:spcAft>
      <a:defRPr sz="2400" kern="1200" baseline="-25000">
        <a:solidFill>
          <a:schemeClr val="tx1"/>
        </a:solidFill>
        <a:latin typeface="Times" pitchFamily="-28" charset="0"/>
        <a:ea typeface="ＭＳ Ｐゴシック" pitchFamily="-28" charset="-128"/>
        <a:cs typeface="+mn-cs"/>
      </a:defRPr>
    </a:lvl3pPr>
    <a:lvl4pPr marL="1371600" algn="l" rtl="0" eaLnBrk="0" fontAlgn="base" hangingPunct="0">
      <a:spcBef>
        <a:spcPct val="0"/>
      </a:spcBef>
      <a:spcAft>
        <a:spcPct val="0"/>
      </a:spcAft>
      <a:defRPr sz="2400" kern="1200" baseline="-25000">
        <a:solidFill>
          <a:schemeClr val="tx1"/>
        </a:solidFill>
        <a:latin typeface="Times" pitchFamily="-28" charset="0"/>
        <a:ea typeface="ＭＳ Ｐゴシック" pitchFamily="-28" charset="-128"/>
        <a:cs typeface="+mn-cs"/>
      </a:defRPr>
    </a:lvl4pPr>
    <a:lvl5pPr marL="1828800" algn="l" rtl="0" eaLnBrk="0" fontAlgn="base" hangingPunct="0">
      <a:spcBef>
        <a:spcPct val="0"/>
      </a:spcBef>
      <a:spcAft>
        <a:spcPct val="0"/>
      </a:spcAft>
      <a:defRPr sz="2400" kern="1200" baseline="-25000">
        <a:solidFill>
          <a:schemeClr val="tx1"/>
        </a:solidFill>
        <a:latin typeface="Times" pitchFamily="-28" charset="0"/>
        <a:ea typeface="ＭＳ Ｐゴシック" pitchFamily="-28" charset="-128"/>
        <a:cs typeface="+mn-cs"/>
      </a:defRPr>
    </a:lvl5pPr>
    <a:lvl6pPr marL="2286000" algn="l" defTabSz="914400" rtl="0" eaLnBrk="1" latinLnBrk="0" hangingPunct="1">
      <a:defRPr sz="2400" kern="1200" baseline="-25000">
        <a:solidFill>
          <a:schemeClr val="tx1"/>
        </a:solidFill>
        <a:latin typeface="Times" pitchFamily="-28" charset="0"/>
        <a:ea typeface="ＭＳ Ｐゴシック" pitchFamily="-28" charset="-128"/>
        <a:cs typeface="+mn-cs"/>
      </a:defRPr>
    </a:lvl6pPr>
    <a:lvl7pPr marL="2743200" algn="l" defTabSz="914400" rtl="0" eaLnBrk="1" latinLnBrk="0" hangingPunct="1">
      <a:defRPr sz="2400" kern="1200" baseline="-25000">
        <a:solidFill>
          <a:schemeClr val="tx1"/>
        </a:solidFill>
        <a:latin typeface="Times" pitchFamily="-28" charset="0"/>
        <a:ea typeface="ＭＳ Ｐゴシック" pitchFamily="-28" charset="-128"/>
        <a:cs typeface="+mn-cs"/>
      </a:defRPr>
    </a:lvl7pPr>
    <a:lvl8pPr marL="3200400" algn="l" defTabSz="914400" rtl="0" eaLnBrk="1" latinLnBrk="0" hangingPunct="1">
      <a:defRPr sz="2400" kern="1200" baseline="-25000">
        <a:solidFill>
          <a:schemeClr val="tx1"/>
        </a:solidFill>
        <a:latin typeface="Times" pitchFamily="-28" charset="0"/>
        <a:ea typeface="ＭＳ Ｐゴシック" pitchFamily="-28" charset="-128"/>
        <a:cs typeface="+mn-cs"/>
      </a:defRPr>
    </a:lvl8pPr>
    <a:lvl9pPr marL="3657600" algn="l" defTabSz="914400" rtl="0" eaLnBrk="1" latinLnBrk="0" hangingPunct="1">
      <a:defRPr sz="2400" kern="1200" baseline="-25000">
        <a:solidFill>
          <a:schemeClr val="tx1"/>
        </a:solidFill>
        <a:latin typeface="Times" pitchFamily="-28" charset="0"/>
        <a:ea typeface="ＭＳ Ｐゴシック" pitchFamily="-2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2">
          <p15:clr>
            <a:srgbClr val="A4A3A4"/>
          </p15:clr>
        </p15:guide>
        <p15:guide id="2" pos="214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93367"/>
    <a:srgbClr val="003155"/>
    <a:srgbClr val="14406B"/>
    <a:srgbClr val="F2F2F2"/>
    <a:srgbClr val="E9E9E8"/>
    <a:srgbClr val="4D3A31"/>
    <a:srgbClr val="032553"/>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4" autoAdjust="0"/>
    <p:restoredTop sz="75991" autoAdjust="0"/>
  </p:normalViewPr>
  <p:slideViewPr>
    <p:cSldViewPr snapToGrid="0">
      <p:cViewPr varScale="1">
        <p:scale>
          <a:sx n="88" d="100"/>
          <a:sy n="88" d="100"/>
        </p:scale>
        <p:origin x="2274" y="90"/>
      </p:cViewPr>
      <p:guideLst>
        <p:guide orient="horz" pos="2160"/>
        <p:guide pos="2880"/>
      </p:guideLst>
    </p:cSldViewPr>
  </p:slideViewPr>
  <p:outlineViewPr>
    <p:cViewPr>
      <p:scale>
        <a:sx n="33" d="100"/>
        <a:sy n="33" d="100"/>
      </p:scale>
      <p:origin x="0" y="2484"/>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110" d="100"/>
          <a:sy n="110" d="100"/>
        </p:scale>
        <p:origin x="-1596" y="2370"/>
      </p:cViewPr>
      <p:guideLst>
        <p:guide orient="horz" pos="3132"/>
        <p:guide pos="2146"/>
      </p:guideLst>
    </p:cSldViewPr>
  </p:notesViewPr>
  <p:gridSpacing cx="1828800" cy="18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1"/>
            <a:ext cx="2951162" cy="497126"/>
          </a:xfrm>
          <a:prstGeom prst="rect">
            <a:avLst/>
          </a:prstGeom>
          <a:noFill/>
          <a:ln w="9525">
            <a:noFill/>
            <a:miter lim="800000"/>
            <a:headEnd/>
            <a:tailEnd/>
          </a:ln>
          <a:effectLst/>
        </p:spPr>
        <p:txBody>
          <a:bodyPr vert="horz" wrap="square" lIns="92445" tIns="46222" rIns="92445" bIns="46222" numCol="1" anchor="t" anchorCtr="0" compatLnSpc="1">
            <a:prstTxWarp prst="textNoShape">
              <a:avLst/>
            </a:prstTxWarp>
          </a:bodyPr>
          <a:lstStyle>
            <a:lvl1pPr>
              <a:defRPr sz="1200" baseline="0" smtClean="0"/>
            </a:lvl1pPr>
          </a:lstStyle>
          <a:p>
            <a:pPr>
              <a:defRPr/>
            </a:pPr>
            <a:endParaRPr lang="en-US" dirty="0"/>
          </a:p>
        </p:txBody>
      </p:sp>
      <p:sp>
        <p:nvSpPr>
          <p:cNvPr id="13315" name="Rectangle 3"/>
          <p:cNvSpPr>
            <a:spLocks noGrp="1" noChangeArrowheads="1"/>
          </p:cNvSpPr>
          <p:nvPr>
            <p:ph type="dt" sz="quarter" idx="1"/>
          </p:nvPr>
        </p:nvSpPr>
        <p:spPr bwMode="auto">
          <a:xfrm>
            <a:off x="3859214" y="1"/>
            <a:ext cx="2951162" cy="497126"/>
          </a:xfrm>
          <a:prstGeom prst="rect">
            <a:avLst/>
          </a:prstGeom>
          <a:noFill/>
          <a:ln w="9525">
            <a:noFill/>
            <a:miter lim="800000"/>
            <a:headEnd/>
            <a:tailEnd/>
          </a:ln>
          <a:effectLst/>
        </p:spPr>
        <p:txBody>
          <a:bodyPr vert="horz" wrap="square" lIns="92445" tIns="46222" rIns="92445" bIns="46222" numCol="1" anchor="t" anchorCtr="0" compatLnSpc="1">
            <a:prstTxWarp prst="textNoShape">
              <a:avLst/>
            </a:prstTxWarp>
          </a:bodyPr>
          <a:lstStyle>
            <a:lvl1pPr algn="r">
              <a:defRPr sz="1200" baseline="0" smtClean="0"/>
            </a:lvl1pPr>
          </a:lstStyle>
          <a:p>
            <a:pPr>
              <a:defRPr/>
            </a:pPr>
            <a:endParaRPr lang="en-US" dirty="0"/>
          </a:p>
        </p:txBody>
      </p:sp>
      <p:sp>
        <p:nvSpPr>
          <p:cNvPr id="13316" name="Rectangle 4"/>
          <p:cNvSpPr>
            <a:spLocks noGrp="1" noChangeArrowheads="1"/>
          </p:cNvSpPr>
          <p:nvPr>
            <p:ph type="ftr" sz="quarter" idx="2"/>
          </p:nvPr>
        </p:nvSpPr>
        <p:spPr bwMode="auto">
          <a:xfrm>
            <a:off x="0" y="9445387"/>
            <a:ext cx="2951162" cy="497126"/>
          </a:xfrm>
          <a:prstGeom prst="rect">
            <a:avLst/>
          </a:prstGeom>
          <a:noFill/>
          <a:ln w="9525">
            <a:noFill/>
            <a:miter lim="800000"/>
            <a:headEnd/>
            <a:tailEnd/>
          </a:ln>
          <a:effectLst/>
        </p:spPr>
        <p:txBody>
          <a:bodyPr vert="horz" wrap="square" lIns="92445" tIns="46222" rIns="92445" bIns="46222" numCol="1" anchor="b" anchorCtr="0" compatLnSpc="1">
            <a:prstTxWarp prst="textNoShape">
              <a:avLst/>
            </a:prstTxWarp>
          </a:bodyPr>
          <a:lstStyle>
            <a:lvl1pPr>
              <a:defRPr sz="1200" baseline="0" smtClean="0"/>
            </a:lvl1pPr>
          </a:lstStyle>
          <a:p>
            <a:pPr>
              <a:defRPr/>
            </a:pPr>
            <a:r>
              <a:rPr lang="en-US" dirty="0" smtClean="0"/>
              <a:t>Martin.cussons@nottingham.ac.uk</a:t>
            </a:r>
            <a:endParaRPr lang="en-US" dirty="0"/>
          </a:p>
        </p:txBody>
      </p:sp>
      <p:sp>
        <p:nvSpPr>
          <p:cNvPr id="13317" name="Rectangle 5"/>
          <p:cNvSpPr>
            <a:spLocks noGrp="1" noChangeArrowheads="1"/>
          </p:cNvSpPr>
          <p:nvPr>
            <p:ph type="sldNum" sz="quarter" idx="3"/>
          </p:nvPr>
        </p:nvSpPr>
        <p:spPr bwMode="auto">
          <a:xfrm>
            <a:off x="3859214" y="9445387"/>
            <a:ext cx="2951162" cy="497126"/>
          </a:xfrm>
          <a:prstGeom prst="rect">
            <a:avLst/>
          </a:prstGeom>
          <a:noFill/>
          <a:ln w="9525">
            <a:noFill/>
            <a:miter lim="800000"/>
            <a:headEnd/>
            <a:tailEnd/>
          </a:ln>
          <a:effectLst/>
        </p:spPr>
        <p:txBody>
          <a:bodyPr vert="horz" wrap="square" lIns="92445" tIns="46222" rIns="92445" bIns="46222" numCol="1" anchor="b" anchorCtr="0" compatLnSpc="1">
            <a:prstTxWarp prst="textNoShape">
              <a:avLst/>
            </a:prstTxWarp>
          </a:bodyPr>
          <a:lstStyle>
            <a:lvl1pPr algn="r">
              <a:defRPr sz="1200" baseline="0" smtClean="0"/>
            </a:lvl1pPr>
          </a:lstStyle>
          <a:p>
            <a:pPr>
              <a:defRPr/>
            </a:pPr>
            <a:fld id="{ECD78552-40C5-4EBB-8C55-DF598124C756}" type="slidenum">
              <a:rPr lang="en-US"/>
              <a:pPr>
                <a:defRPr/>
              </a:pPr>
              <a:t>‹#›</a:t>
            </a:fld>
            <a:endParaRPr lang="en-US" dirty="0"/>
          </a:p>
        </p:txBody>
      </p:sp>
    </p:spTree>
    <p:extLst>
      <p:ext uri="{BB962C8B-B14F-4D97-AF65-F5344CB8AC3E}">
        <p14:creationId xmlns:p14="http://schemas.microsoft.com/office/powerpoint/2010/main" val="3741038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
            <a:ext cx="2951162" cy="497126"/>
          </a:xfrm>
          <a:prstGeom prst="rect">
            <a:avLst/>
          </a:prstGeom>
          <a:noFill/>
          <a:ln w="9525">
            <a:noFill/>
            <a:miter lim="800000"/>
            <a:headEnd/>
            <a:tailEnd/>
          </a:ln>
          <a:effectLst/>
        </p:spPr>
        <p:txBody>
          <a:bodyPr vert="horz" wrap="square" lIns="92445" tIns="46222" rIns="92445" bIns="46222" numCol="1" anchor="t" anchorCtr="0" compatLnSpc="1">
            <a:prstTxWarp prst="textNoShape">
              <a:avLst/>
            </a:prstTxWarp>
          </a:bodyPr>
          <a:lstStyle>
            <a:lvl1pPr>
              <a:defRPr sz="1200" baseline="0" smtClean="0"/>
            </a:lvl1pPr>
          </a:lstStyle>
          <a:p>
            <a:pPr>
              <a:defRPr/>
            </a:pPr>
            <a:endParaRPr lang="en-US"/>
          </a:p>
        </p:txBody>
      </p:sp>
      <p:sp>
        <p:nvSpPr>
          <p:cNvPr id="3075" name="Rectangle 3"/>
          <p:cNvSpPr>
            <a:spLocks noGrp="1" noChangeArrowheads="1"/>
          </p:cNvSpPr>
          <p:nvPr>
            <p:ph type="dt" idx="1"/>
          </p:nvPr>
        </p:nvSpPr>
        <p:spPr bwMode="auto">
          <a:xfrm>
            <a:off x="3859214" y="1"/>
            <a:ext cx="2951162" cy="497126"/>
          </a:xfrm>
          <a:prstGeom prst="rect">
            <a:avLst/>
          </a:prstGeom>
          <a:noFill/>
          <a:ln w="9525">
            <a:noFill/>
            <a:miter lim="800000"/>
            <a:headEnd/>
            <a:tailEnd/>
          </a:ln>
          <a:effectLst/>
        </p:spPr>
        <p:txBody>
          <a:bodyPr vert="horz" wrap="square" lIns="92445" tIns="46222" rIns="92445" bIns="46222" numCol="1" anchor="t" anchorCtr="0" compatLnSpc="1">
            <a:prstTxWarp prst="textNoShape">
              <a:avLst/>
            </a:prstTxWarp>
          </a:bodyPr>
          <a:lstStyle>
            <a:lvl1pPr algn="r">
              <a:defRPr sz="1200" baseline="0" smtClean="0"/>
            </a:lvl1pPr>
          </a:lstStyle>
          <a:p>
            <a:pPr>
              <a:defRPr/>
            </a:pPr>
            <a:endParaRPr lang="en-US"/>
          </a:p>
        </p:txBody>
      </p:sp>
      <p:sp>
        <p:nvSpPr>
          <p:cNvPr id="9220" name="Rectangle 4"/>
          <p:cNvSpPr>
            <a:spLocks noGrp="1" noRot="1" noChangeAspect="1" noChangeArrowheads="1" noTextEdit="1"/>
          </p:cNvSpPr>
          <p:nvPr>
            <p:ph type="sldImg" idx="2"/>
          </p:nvPr>
        </p:nvSpPr>
        <p:spPr bwMode="auto">
          <a:xfrm>
            <a:off x="922338" y="746125"/>
            <a:ext cx="4967287" cy="37274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1" y="4722695"/>
            <a:ext cx="4994275" cy="4474131"/>
          </a:xfrm>
          <a:prstGeom prst="rect">
            <a:avLst/>
          </a:prstGeom>
          <a:noFill/>
          <a:ln w="9525">
            <a:noFill/>
            <a:miter lim="800000"/>
            <a:headEnd/>
            <a:tailEnd/>
          </a:ln>
          <a:effectLst/>
        </p:spPr>
        <p:txBody>
          <a:bodyPr vert="horz" wrap="square" lIns="92445" tIns="46222" rIns="92445" bIns="462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445387"/>
            <a:ext cx="2951162" cy="497126"/>
          </a:xfrm>
          <a:prstGeom prst="rect">
            <a:avLst/>
          </a:prstGeom>
          <a:noFill/>
          <a:ln w="9525">
            <a:noFill/>
            <a:miter lim="800000"/>
            <a:headEnd/>
            <a:tailEnd/>
          </a:ln>
          <a:effectLst/>
        </p:spPr>
        <p:txBody>
          <a:bodyPr vert="horz" wrap="square" lIns="92445" tIns="46222" rIns="92445" bIns="46222" numCol="1" anchor="b" anchorCtr="0" compatLnSpc="1">
            <a:prstTxWarp prst="textNoShape">
              <a:avLst/>
            </a:prstTxWarp>
          </a:bodyPr>
          <a:lstStyle>
            <a:lvl1pPr>
              <a:defRPr sz="1200" baseline="0" smtClean="0"/>
            </a:lvl1pPr>
          </a:lstStyle>
          <a:p>
            <a:pPr>
              <a:defRPr/>
            </a:pPr>
            <a:endParaRPr lang="en-US" dirty="0"/>
          </a:p>
        </p:txBody>
      </p:sp>
      <p:sp>
        <p:nvSpPr>
          <p:cNvPr id="3079" name="Rectangle 7"/>
          <p:cNvSpPr>
            <a:spLocks noGrp="1" noChangeArrowheads="1"/>
          </p:cNvSpPr>
          <p:nvPr>
            <p:ph type="sldNum" sz="quarter" idx="5"/>
          </p:nvPr>
        </p:nvSpPr>
        <p:spPr bwMode="auto">
          <a:xfrm>
            <a:off x="3859214" y="9445387"/>
            <a:ext cx="2951162" cy="497126"/>
          </a:xfrm>
          <a:prstGeom prst="rect">
            <a:avLst/>
          </a:prstGeom>
          <a:noFill/>
          <a:ln w="9525">
            <a:noFill/>
            <a:miter lim="800000"/>
            <a:headEnd/>
            <a:tailEnd/>
          </a:ln>
          <a:effectLst/>
        </p:spPr>
        <p:txBody>
          <a:bodyPr vert="horz" wrap="square" lIns="92445" tIns="46222" rIns="92445" bIns="46222" numCol="1" anchor="b" anchorCtr="0" compatLnSpc="1">
            <a:prstTxWarp prst="textNoShape">
              <a:avLst/>
            </a:prstTxWarp>
          </a:bodyPr>
          <a:lstStyle>
            <a:lvl1pPr algn="r">
              <a:defRPr sz="1200" baseline="0" smtClean="0"/>
            </a:lvl1pPr>
          </a:lstStyle>
          <a:p>
            <a:pPr>
              <a:defRPr/>
            </a:pPr>
            <a:fld id="{EB493E6A-6F60-498E-AE2E-2B98A8780460}" type="slidenum">
              <a:rPr lang="en-US"/>
              <a:pPr>
                <a:defRPr/>
              </a:pPr>
              <a:t>‹#›</a:t>
            </a:fld>
            <a:endParaRPr lang="en-US"/>
          </a:p>
        </p:txBody>
      </p:sp>
    </p:spTree>
    <p:extLst>
      <p:ext uri="{BB962C8B-B14F-4D97-AF65-F5344CB8AC3E}">
        <p14:creationId xmlns:p14="http://schemas.microsoft.com/office/powerpoint/2010/main" val="2200322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8" charset="0"/>
        <a:ea typeface="ＭＳ Ｐゴシック" pitchFamily="-8" charset="-128"/>
        <a:cs typeface="ＭＳ Ｐゴシック" pitchFamily="-8" charset="-128"/>
      </a:defRPr>
    </a:lvl1pPr>
    <a:lvl2pPr marL="457200" algn="l" rtl="0" eaLnBrk="0" fontAlgn="base" hangingPunct="0">
      <a:spcBef>
        <a:spcPct val="30000"/>
      </a:spcBef>
      <a:spcAft>
        <a:spcPct val="0"/>
      </a:spcAft>
      <a:defRPr sz="1200" kern="1200">
        <a:solidFill>
          <a:schemeClr val="tx1"/>
        </a:solidFill>
        <a:latin typeface="Times" pitchFamily="-8" charset="0"/>
        <a:ea typeface="ＭＳ Ｐゴシック" pitchFamily="-8" charset="-128"/>
        <a:cs typeface="+mn-cs"/>
      </a:defRPr>
    </a:lvl2pPr>
    <a:lvl3pPr marL="914400" algn="l" rtl="0" eaLnBrk="0" fontAlgn="base" hangingPunct="0">
      <a:spcBef>
        <a:spcPct val="30000"/>
      </a:spcBef>
      <a:spcAft>
        <a:spcPct val="0"/>
      </a:spcAft>
      <a:defRPr sz="1200" kern="1200">
        <a:solidFill>
          <a:schemeClr val="tx1"/>
        </a:solidFill>
        <a:latin typeface="Times" pitchFamily="-8" charset="0"/>
        <a:ea typeface="ＭＳ Ｐゴシック" pitchFamily="-8" charset="-128"/>
        <a:cs typeface="+mn-cs"/>
      </a:defRPr>
    </a:lvl3pPr>
    <a:lvl4pPr marL="1371600" algn="l" rtl="0" eaLnBrk="0" fontAlgn="base" hangingPunct="0">
      <a:spcBef>
        <a:spcPct val="30000"/>
      </a:spcBef>
      <a:spcAft>
        <a:spcPct val="0"/>
      </a:spcAft>
      <a:defRPr sz="1200" kern="1200">
        <a:solidFill>
          <a:schemeClr val="tx1"/>
        </a:solidFill>
        <a:latin typeface="Times" pitchFamily="-8" charset="0"/>
        <a:ea typeface="ＭＳ Ｐゴシック" pitchFamily="-8" charset="-128"/>
        <a:cs typeface="+mn-cs"/>
      </a:defRPr>
    </a:lvl4pPr>
    <a:lvl5pPr marL="1828800" algn="l" rtl="0" eaLnBrk="0" fontAlgn="base" hangingPunct="0">
      <a:spcBef>
        <a:spcPct val="30000"/>
      </a:spcBef>
      <a:spcAft>
        <a:spcPct val="0"/>
      </a:spcAft>
      <a:defRPr sz="1200" kern="1200">
        <a:solidFill>
          <a:schemeClr val="tx1"/>
        </a:solidFill>
        <a:latin typeface="Times" pitchFamily="-8" charset="0"/>
        <a:ea typeface="ＭＳ Ｐゴシック" pitchFamily="-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a:t>
            </a:r>
            <a:r>
              <a:rPr lang="en-GB" baseline="0" dirty="0" smtClean="0"/>
              <a:t> as a practitioners of adult </a:t>
            </a:r>
            <a:r>
              <a:rPr lang="en-GB" baseline="0" dirty="0" err="1" smtClean="0"/>
              <a:t>ed</a:t>
            </a:r>
            <a:r>
              <a:rPr lang="en-GB" baseline="0" dirty="0" smtClean="0"/>
              <a:t> for c. 20 years – liberal arts tradition, but also field studies, much of this residential. My own career has moved through the 3 phases</a:t>
            </a:r>
            <a:endParaRPr lang="en-GB" dirty="0"/>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1</a:t>
            </a:fld>
            <a:endParaRPr lang="en-US"/>
          </a:p>
        </p:txBody>
      </p:sp>
    </p:spTree>
    <p:extLst>
      <p:ext uri="{BB962C8B-B14F-4D97-AF65-F5344CB8AC3E}">
        <p14:creationId xmlns:p14="http://schemas.microsoft.com/office/powerpoint/2010/main" val="3232841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Opening up of leisure time – car ownership,</a:t>
            </a:r>
            <a:r>
              <a:rPr lang="en-GB" baseline="0" dirty="0" smtClean="0"/>
              <a:t> YHA, ramblers, </a:t>
            </a:r>
          </a:p>
          <a:p>
            <a:r>
              <a:rPr lang="en-GB" baseline="0" dirty="0" smtClean="0"/>
              <a:t>Moral geography, citizens outdoors</a:t>
            </a:r>
            <a:endParaRPr lang="en-GB" dirty="0"/>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11</a:t>
            </a:fld>
            <a:endParaRPr lang="en-US"/>
          </a:p>
        </p:txBody>
      </p:sp>
    </p:spTree>
    <p:extLst>
      <p:ext uri="{BB962C8B-B14F-4D97-AF65-F5344CB8AC3E}">
        <p14:creationId xmlns:p14="http://schemas.microsoft.com/office/powerpoint/2010/main" val="4114349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always looked</a:t>
            </a:r>
            <a:r>
              <a:rPr lang="en-GB" baseline="0" dirty="0" smtClean="0"/>
              <a:t> beyond the hype – we’ve treated MOOCs and NOOCs as ‘skunkworks’ initiatives – experiments, trials, in low-risk spaces – not messing with people’s degrees</a:t>
            </a:r>
            <a:endParaRPr lang="en-GB" dirty="0"/>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12</a:t>
            </a:fld>
            <a:endParaRPr lang="en-US"/>
          </a:p>
        </p:txBody>
      </p:sp>
    </p:spTree>
    <p:extLst>
      <p:ext uri="{BB962C8B-B14F-4D97-AF65-F5344CB8AC3E}">
        <p14:creationId xmlns:p14="http://schemas.microsoft.com/office/powerpoint/2010/main" val="4015981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3300" y="439738"/>
            <a:ext cx="3040063" cy="2281237"/>
          </a:xfrm>
        </p:spPr>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13</a:t>
            </a:fld>
            <a:endParaRPr lang="en-US"/>
          </a:p>
        </p:txBody>
      </p:sp>
      <p:sp>
        <p:nvSpPr>
          <p:cNvPr id="3" name="Notes Placeholder 2"/>
          <p:cNvSpPr>
            <a:spLocks noGrp="1"/>
          </p:cNvSpPr>
          <p:nvPr>
            <p:ph type="body" idx="1"/>
          </p:nvPr>
        </p:nvSpPr>
        <p:spPr/>
        <p:txBody>
          <a:bodyPr/>
          <a:lstStyle/>
          <a:p>
            <a:r>
              <a:rPr lang="en-GB" dirty="0" smtClean="0"/>
              <a:t>What they are, how they are proliferating</a:t>
            </a:r>
            <a:endParaRPr lang="en-GB" dirty="0"/>
          </a:p>
        </p:txBody>
      </p:sp>
    </p:spTree>
    <p:extLst>
      <p:ext uri="{BB962C8B-B14F-4D97-AF65-F5344CB8AC3E}">
        <p14:creationId xmlns:p14="http://schemas.microsoft.com/office/powerpoint/2010/main" val="3684483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14</a:t>
            </a:fld>
            <a:endParaRPr lang="en-US"/>
          </a:p>
        </p:txBody>
      </p:sp>
    </p:spTree>
    <p:extLst>
      <p:ext uri="{BB962C8B-B14F-4D97-AF65-F5344CB8AC3E}">
        <p14:creationId xmlns:p14="http://schemas.microsoft.com/office/powerpoint/2010/main" val="3411336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15</a:t>
            </a:fld>
            <a:endParaRPr lang="en-US"/>
          </a:p>
        </p:txBody>
      </p:sp>
    </p:spTree>
    <p:extLst>
      <p:ext uri="{BB962C8B-B14F-4D97-AF65-F5344CB8AC3E}">
        <p14:creationId xmlns:p14="http://schemas.microsoft.com/office/powerpoint/2010/main" val="2614552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16</a:t>
            </a:fld>
            <a:endParaRPr lang="en-US"/>
          </a:p>
        </p:txBody>
      </p:sp>
    </p:spTree>
    <p:extLst>
      <p:ext uri="{BB962C8B-B14F-4D97-AF65-F5344CB8AC3E}">
        <p14:creationId xmlns:p14="http://schemas.microsoft.com/office/powerpoint/2010/main" val="3555943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17</a:t>
            </a:fld>
            <a:endParaRPr lang="en-US"/>
          </a:p>
        </p:txBody>
      </p:sp>
    </p:spTree>
    <p:extLst>
      <p:ext uri="{BB962C8B-B14F-4D97-AF65-F5344CB8AC3E}">
        <p14:creationId xmlns:p14="http://schemas.microsoft.com/office/powerpoint/2010/main" val="3674796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Nottingham establishes its Department of Extra-Mural Studies/Adult Education in 1920 and appoints Robert Peers as its first director and then professor </a:t>
            </a:r>
            <a:r>
              <a:rPr lang="en-GB" sz="1200" dirty="0" smtClean="0"/>
              <a:t> (reference to John)</a:t>
            </a:r>
            <a:endParaRPr lang="en-GB" sz="1200" dirty="0" smtClean="0"/>
          </a:p>
          <a:p>
            <a:endParaRPr lang="en-GB" sz="1200" dirty="0" smtClean="0"/>
          </a:p>
          <a:p>
            <a:r>
              <a:rPr lang="en-GB" sz="1200" dirty="0" smtClean="0"/>
              <a:t>Early programme of ‘liberal adult education’ focuses upon the 3-year tutorial class and the residential summer school</a:t>
            </a:r>
          </a:p>
          <a:p>
            <a:endParaRPr lang="en-GB" sz="1200" dirty="0" smtClean="0"/>
          </a:p>
          <a:p>
            <a:r>
              <a:rPr lang="en-GB" sz="1200" dirty="0" smtClean="0"/>
              <a:t>Curriculum including Literature, History, Economics, Psychology, Natural History, Trade Union Studies, Music</a:t>
            </a:r>
          </a:p>
          <a:p>
            <a:endParaRPr lang="en-GB" sz="1200" dirty="0" smtClean="0"/>
          </a:p>
          <a:p>
            <a:r>
              <a:rPr lang="en-GB" sz="1200" dirty="0" smtClean="0"/>
              <a:t>Major programmes for Miners’ Welfare Committee, </a:t>
            </a:r>
            <a:r>
              <a:rPr lang="en-GB" sz="1200" dirty="0" err="1" smtClean="0"/>
              <a:t>H.M.Forces</a:t>
            </a:r>
            <a:endParaRPr lang="en-GB" sz="1200" dirty="0" smtClean="0"/>
          </a:p>
          <a:p>
            <a:endParaRPr lang="en-GB" sz="1200" dirty="0" smtClean="0"/>
          </a:p>
          <a:p>
            <a:r>
              <a:rPr lang="en-GB" sz="1200" dirty="0" smtClean="0"/>
              <a:t>How</a:t>
            </a:r>
            <a:r>
              <a:rPr lang="en-GB" sz="1200" baseline="0" dirty="0" smtClean="0"/>
              <a:t> my own career connects – mention Shakespeare Street</a:t>
            </a:r>
            <a:endParaRPr lang="en-GB" sz="1200" dirty="0" smtClean="0"/>
          </a:p>
          <a:p>
            <a:endParaRPr lang="en-GB" dirty="0"/>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18</a:t>
            </a:fld>
            <a:endParaRPr lang="en-US"/>
          </a:p>
        </p:txBody>
      </p:sp>
    </p:spTree>
    <p:extLst>
      <p:ext uri="{BB962C8B-B14F-4D97-AF65-F5344CB8AC3E}">
        <p14:creationId xmlns:p14="http://schemas.microsoft.com/office/powerpoint/2010/main" val="1180450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 to who we are</a:t>
            </a:r>
          </a:p>
          <a:p>
            <a:r>
              <a:rPr lang="en-GB" dirty="0" smtClean="0"/>
              <a:t>Brief</a:t>
            </a:r>
            <a:r>
              <a:rPr lang="en-GB" baseline="0" dirty="0" smtClean="0"/>
              <a:t> explanation of MOOCs and NOOCs</a:t>
            </a:r>
            <a:endParaRPr lang="en-GB" dirty="0"/>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19</a:t>
            </a:fld>
            <a:endParaRPr lang="en-US"/>
          </a:p>
        </p:txBody>
      </p:sp>
    </p:spTree>
    <p:extLst>
      <p:ext uri="{BB962C8B-B14F-4D97-AF65-F5344CB8AC3E}">
        <p14:creationId xmlns:p14="http://schemas.microsoft.com/office/powerpoint/2010/main" val="147279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t>Nottingham establishes its Department of Extra-Mural Studies/Adult Education in 1920 and appoints Robert Peers as its first director and then professor </a:t>
            </a:r>
            <a:r>
              <a:rPr lang="en-GB" sz="1200" dirty="0" smtClean="0"/>
              <a:t> (reference to John)</a:t>
            </a:r>
            <a:endParaRPr lang="en-GB" sz="1200" dirty="0" smtClean="0"/>
          </a:p>
          <a:p>
            <a:endParaRPr lang="en-GB" sz="1200" dirty="0" smtClean="0"/>
          </a:p>
          <a:p>
            <a:r>
              <a:rPr lang="en-GB" sz="1200" dirty="0" smtClean="0"/>
              <a:t>Early programme of ‘liberal adult education’ focuses upon the 3-year tutorial class and the residential summer school</a:t>
            </a:r>
          </a:p>
          <a:p>
            <a:endParaRPr lang="en-GB" sz="1200" dirty="0" smtClean="0"/>
          </a:p>
          <a:p>
            <a:r>
              <a:rPr lang="en-GB" sz="1200" dirty="0" smtClean="0"/>
              <a:t>Curriculum including Literature, History, Economics, Psychology, Natural History, Trade Union Studies, Music</a:t>
            </a:r>
          </a:p>
          <a:p>
            <a:endParaRPr lang="en-GB" sz="1200" dirty="0" smtClean="0"/>
          </a:p>
          <a:p>
            <a:r>
              <a:rPr lang="en-GB" sz="1200" dirty="0" smtClean="0"/>
              <a:t>Major programmes for Miners’ Welfare Committee, </a:t>
            </a:r>
            <a:r>
              <a:rPr lang="en-GB" sz="1200" dirty="0" err="1" smtClean="0"/>
              <a:t>H.M.Forces</a:t>
            </a:r>
            <a:endParaRPr lang="en-GB" sz="1200" dirty="0" smtClean="0"/>
          </a:p>
          <a:p>
            <a:endParaRPr lang="en-GB" sz="1200" dirty="0" smtClean="0"/>
          </a:p>
          <a:p>
            <a:r>
              <a:rPr lang="en-GB" sz="1200" dirty="0" smtClean="0"/>
              <a:t>How</a:t>
            </a:r>
            <a:r>
              <a:rPr lang="en-GB" sz="1200" baseline="0" dirty="0" smtClean="0"/>
              <a:t> my own career connects – mention Shakespeare Street</a:t>
            </a:r>
            <a:endParaRPr lang="en-GB" sz="1200" dirty="0" smtClean="0"/>
          </a:p>
          <a:p>
            <a:endParaRPr lang="en-GB" dirty="0"/>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2</a:t>
            </a:fld>
            <a:endParaRPr lang="en-US"/>
          </a:p>
        </p:txBody>
      </p:sp>
    </p:spTree>
    <p:extLst>
      <p:ext uri="{BB962C8B-B14F-4D97-AF65-F5344CB8AC3E}">
        <p14:creationId xmlns:p14="http://schemas.microsoft.com/office/powerpoint/2010/main" val="2607699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Abbotsholme</a:t>
            </a:r>
            <a:r>
              <a:rPr lang="en-GB" dirty="0" smtClean="0"/>
              <a:t>, (Staffs/</a:t>
            </a:r>
            <a:r>
              <a:rPr lang="en-GB" dirty="0" err="1" smtClean="0"/>
              <a:t>Derbys</a:t>
            </a:r>
            <a:r>
              <a:rPr lang="en-GB" dirty="0" smtClean="0"/>
              <a:t> border – near </a:t>
            </a:r>
            <a:r>
              <a:rPr lang="en-GB" dirty="0" err="1" smtClean="0"/>
              <a:t>Rocester</a:t>
            </a:r>
            <a:r>
              <a:rPr lang="en-GB" dirty="0" smtClean="0"/>
              <a:t>) school for</a:t>
            </a:r>
            <a:r>
              <a:rPr lang="en-GB" baseline="0" dirty="0" smtClean="0"/>
              <a:t> boys </a:t>
            </a:r>
            <a:r>
              <a:rPr lang="en-GB" dirty="0" smtClean="0"/>
              <a:t>founded by Dr Cecil </a:t>
            </a:r>
            <a:r>
              <a:rPr lang="en-GB" dirty="0" err="1" smtClean="0"/>
              <a:t>Reddie</a:t>
            </a:r>
            <a:r>
              <a:rPr lang="en-GB" dirty="0" smtClean="0"/>
              <a:t>, progressive</a:t>
            </a:r>
            <a:r>
              <a:rPr lang="en-GB" baseline="0" dirty="0" smtClean="0"/>
              <a:t> educationalist – physical exercise and manual labour, modern languages, science, non-Christian religions, sex education, informal uniform. Still a school</a:t>
            </a:r>
          </a:p>
          <a:p>
            <a:endParaRPr lang="en-GB" baseline="0" dirty="0" smtClean="0"/>
          </a:p>
          <a:p>
            <a:r>
              <a:rPr lang="en-GB" baseline="0" dirty="0" smtClean="0"/>
              <a:t>Stoke Hall, </a:t>
            </a:r>
            <a:r>
              <a:rPr lang="en-GB" baseline="0" dirty="0" err="1" smtClean="0"/>
              <a:t>nr</a:t>
            </a:r>
            <a:r>
              <a:rPr lang="en-GB" baseline="0" dirty="0" smtClean="0"/>
              <a:t> Grantham – Victorian country mansion, taken over for education after WW2, still owned by NUT, now a hotel and conference venue</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3</a:t>
            </a:fld>
            <a:endParaRPr lang="en-US"/>
          </a:p>
        </p:txBody>
      </p:sp>
    </p:spTree>
    <p:extLst>
      <p:ext uri="{BB962C8B-B14F-4D97-AF65-F5344CB8AC3E}">
        <p14:creationId xmlns:p14="http://schemas.microsoft.com/office/powerpoint/2010/main" val="653780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4</a:t>
            </a:fld>
            <a:endParaRPr lang="en-US"/>
          </a:p>
        </p:txBody>
      </p:sp>
    </p:spTree>
    <p:extLst>
      <p:ext uri="{BB962C8B-B14F-4D97-AF65-F5344CB8AC3E}">
        <p14:creationId xmlns:p14="http://schemas.microsoft.com/office/powerpoint/2010/main" val="2305919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Romantic view of residential</a:t>
            </a:r>
          </a:p>
          <a:p>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latin typeface="Times" pitchFamily="-8" charset="0"/>
                <a:ea typeface="ＭＳ Ｐゴシック" pitchFamily="-8" charset="-128"/>
                <a:cs typeface="ＭＳ Ｐゴシック" pitchFamily="-8" charset="-128"/>
              </a:rPr>
              <a:t>Robert Peers,</a:t>
            </a:r>
            <a:r>
              <a:rPr lang="en-GB" sz="1200" kern="1200" baseline="0" dirty="0" smtClean="0">
                <a:solidFill>
                  <a:schemeClr val="tx1"/>
                </a:solidFill>
                <a:latin typeface="Times" pitchFamily="-8" charset="0"/>
                <a:ea typeface="ＭＳ Ｐゴシック" pitchFamily="-8" charset="-128"/>
                <a:cs typeface="ＭＳ Ｐゴシック" pitchFamily="-8" charset="-128"/>
              </a:rPr>
              <a:t> 1934 – “</a:t>
            </a:r>
            <a:r>
              <a:rPr lang="en-GB" sz="1200" kern="1200" dirty="0" smtClean="0">
                <a:solidFill>
                  <a:schemeClr val="tx1"/>
                </a:solidFill>
                <a:latin typeface="Times" pitchFamily="-8" charset="0"/>
                <a:ea typeface="ＭＳ Ｐゴシック" pitchFamily="-8" charset="-128"/>
                <a:cs typeface="ＭＳ Ｐゴシック" pitchFamily="-8" charset="-128"/>
              </a:rPr>
              <a:t>The work already covered in class provides a basis upon which progress, through the personal tuition received, becomes surprisingly rapid. Moreover, the atmosphere of intellectual alertness, and the constant opportunity for discussion with other students and with tutors, are extraordinarily stimulating, particularly to those who may be enjoying these conditions for the first time in their lives, so that students come away mentally invigorated”. (Peers, 1934, p 162) </a:t>
            </a:r>
          </a:p>
          <a:p>
            <a:endParaRPr lang="en-GB" dirty="0" smtClean="0"/>
          </a:p>
          <a:p>
            <a:pPr>
              <a:buNone/>
            </a:pPr>
            <a:r>
              <a:rPr lang="en-GB" dirty="0" smtClean="0"/>
              <a:t>Guy Hunter, 1953 - </a:t>
            </a:r>
            <a:r>
              <a:rPr lang="en-GB" sz="1200" dirty="0" smtClean="0"/>
              <a:t>‘The essential virtue of the resident course is not in putting over techniques, which the technical teacher can do; it is not in the methodological acquisition of some branch of ‘humane’ knowledge, which the Tutorial can do. It is in the impact on attitudes, in the revaluation of social, political and personal philosophy which is not only at the bottom of ‘citizenship’ but of all cultural life.’ </a:t>
            </a:r>
          </a:p>
          <a:p>
            <a:pPr>
              <a:buNone/>
            </a:pPr>
            <a:r>
              <a:rPr lang="en-GB" sz="1200" dirty="0" smtClean="0"/>
              <a:t>(</a:t>
            </a:r>
            <a:r>
              <a:rPr lang="en-GB" sz="1200" i="1" dirty="0" smtClean="0"/>
              <a:t>Guy Hunter, Warden of </a:t>
            </a:r>
            <a:r>
              <a:rPr lang="en-GB" sz="1200" i="1" dirty="0" err="1" smtClean="0"/>
              <a:t>Urchfont</a:t>
            </a:r>
            <a:r>
              <a:rPr lang="en-GB" sz="1200" i="1" dirty="0" smtClean="0"/>
              <a:t> Manor, Wiltshire, 1953</a:t>
            </a:r>
            <a:r>
              <a:rPr lang="en-GB" sz="1200" dirty="0" smtClean="0"/>
              <a:t>)</a:t>
            </a:r>
          </a:p>
          <a:p>
            <a:endParaRPr lang="en-GB" dirty="0"/>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5</a:t>
            </a:fld>
            <a:endParaRPr lang="en-US"/>
          </a:p>
        </p:txBody>
      </p:sp>
    </p:spTree>
    <p:extLst>
      <p:ext uri="{BB962C8B-B14F-4D97-AF65-F5344CB8AC3E}">
        <p14:creationId xmlns:p14="http://schemas.microsoft.com/office/powerpoint/2010/main" val="2347181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1924 Sutton </a:t>
            </a:r>
            <a:r>
              <a:rPr lang="en-GB" dirty="0" err="1" smtClean="0"/>
              <a:t>Bonington</a:t>
            </a:r>
            <a:r>
              <a:rPr lang="en-GB" dirty="0" smtClean="0"/>
              <a:t> prospectus:</a:t>
            </a:r>
            <a:r>
              <a:rPr lang="en-GB" baseline="0" dirty="0" smtClean="0"/>
              <a:t>  ‘It offers to students an opportunity to combine the highest academic work, under conditions of college life, with a delightful holiday in pleasant, healthful surroundings.’</a:t>
            </a:r>
            <a:endParaRPr lang="en-GB" dirty="0"/>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6</a:t>
            </a:fld>
            <a:endParaRPr lang="en-US"/>
          </a:p>
        </p:txBody>
      </p:sp>
    </p:spTree>
    <p:extLst>
      <p:ext uri="{BB962C8B-B14F-4D97-AF65-F5344CB8AC3E}">
        <p14:creationId xmlns:p14="http://schemas.microsoft.com/office/powerpoint/2010/main" val="2764199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latin typeface="Times" pitchFamily="-8" charset="0"/>
                <a:ea typeface="ＭＳ Ｐゴシック" pitchFamily="-8" charset="-128"/>
                <a:cs typeface="ＭＳ Ｐゴシック" pitchFamily="-8" charset="-128"/>
              </a:rPr>
              <a:t>The impact of war? Nottingham</a:t>
            </a:r>
            <a:r>
              <a:rPr lang="en-GB" sz="1200" kern="1200" baseline="0" dirty="0" smtClean="0">
                <a:solidFill>
                  <a:schemeClr val="tx1"/>
                </a:solidFill>
                <a:latin typeface="Times" pitchFamily="-8" charset="0"/>
                <a:ea typeface="ＭＳ Ｐゴシック" pitchFamily="-8" charset="-128"/>
                <a:cs typeface="ＭＳ Ｐゴシック" pitchFamily="-8" charset="-128"/>
              </a:rPr>
              <a:t> sees summer school numbers initially drop and then rise – reaching a record number in 1944-5:  “</a:t>
            </a:r>
            <a:r>
              <a:rPr lang="en-GB" sz="1200" kern="1200" dirty="0" smtClean="0">
                <a:solidFill>
                  <a:schemeClr val="tx1"/>
                </a:solidFill>
                <a:latin typeface="Times" pitchFamily="-8" charset="0"/>
                <a:ea typeface="ＭＳ Ｐゴシック" pitchFamily="-8" charset="-128"/>
                <a:cs typeface="ＭＳ Ｐゴシック" pitchFamily="-8" charset="-128"/>
              </a:rPr>
              <a:t>It </a:t>
            </a:r>
            <a:r>
              <a:rPr lang="en-GB" sz="1200" kern="1200" dirty="0" smtClean="0">
                <a:solidFill>
                  <a:schemeClr val="tx1"/>
                </a:solidFill>
                <a:latin typeface="Times" pitchFamily="-8" charset="0"/>
                <a:ea typeface="ＭＳ Ｐゴシック" pitchFamily="-8" charset="-128"/>
                <a:cs typeface="ＭＳ Ｐゴシック" pitchFamily="-8" charset="-128"/>
              </a:rPr>
              <a:t>would be foolish to pretend that love of learning was the only motive bringing students to the Summer School, or that the difficulty of securing other holiday accommodation was not an important factor governing their choice. It is nevertheless certain that such war-time experiences will result in a greater awareness of the place and importance of residential courses in </a:t>
            </a:r>
            <a:r>
              <a:rPr lang="en-GB" sz="1200" kern="1200" dirty="0" smtClean="0">
                <a:solidFill>
                  <a:schemeClr val="tx1"/>
                </a:solidFill>
                <a:latin typeface="Times" pitchFamily="-8" charset="0"/>
                <a:ea typeface="ＭＳ Ｐゴシック" pitchFamily="-8" charset="-128"/>
                <a:cs typeface="ＭＳ Ｐゴシック" pitchFamily="-8" charset="-128"/>
              </a:rPr>
              <a:t>the general provision of adult education.”  (universities Extra-Mural Consultative Committee 1947, report from</a:t>
            </a:r>
            <a:r>
              <a:rPr lang="en-GB" sz="1200" kern="1200" baseline="0" dirty="0" smtClean="0">
                <a:solidFill>
                  <a:schemeClr val="tx1"/>
                </a:solidFill>
                <a:latin typeface="Times" pitchFamily="-8" charset="0"/>
                <a:ea typeface="ＭＳ Ｐゴシック" pitchFamily="-8" charset="-128"/>
                <a:cs typeface="ＭＳ Ｐゴシック" pitchFamily="-8" charset="-128"/>
              </a:rPr>
              <a:t> Nottingham)</a:t>
            </a:r>
          </a:p>
          <a:p>
            <a:endParaRPr lang="en-GB" sz="1200" kern="1200" baseline="0" dirty="0" smtClean="0">
              <a:solidFill>
                <a:schemeClr val="tx1"/>
              </a:solidFill>
              <a:latin typeface="Times" pitchFamily="-8" charset="0"/>
              <a:ea typeface="ＭＳ Ｐゴシック" pitchFamily="-8" charset="-128"/>
              <a:cs typeface="ＭＳ Ｐゴシック" pitchFamily="-8" charset="-128"/>
            </a:endParaRPr>
          </a:p>
          <a:p>
            <a:r>
              <a:rPr lang="en-GB" sz="1200" kern="1200" baseline="0" dirty="0" smtClean="0">
                <a:solidFill>
                  <a:schemeClr val="tx1"/>
                </a:solidFill>
                <a:latin typeface="Times" pitchFamily="-8" charset="0"/>
                <a:ea typeface="ＭＳ Ｐゴシック" pitchFamily="-8" charset="-128"/>
                <a:cs typeface="ＭＳ Ｐゴシック" pitchFamily="-8" charset="-128"/>
              </a:rPr>
              <a:t>But not all about escapism – about practical responses to emerging agendas – for example in local history and archaeology due to the concern about war-time damage and irreversible loss of heritage -</a:t>
            </a:r>
            <a:endParaRPr lang="en-GB" sz="1200" kern="1200" dirty="0" smtClean="0">
              <a:solidFill>
                <a:schemeClr val="tx1"/>
              </a:solidFill>
              <a:latin typeface="Times" pitchFamily="-8" charset="0"/>
              <a:ea typeface="ＭＳ Ｐゴシック" pitchFamily="-8" charset="-128"/>
              <a:cs typeface="ＭＳ Ｐゴシック" pitchFamily="-8" charset="-128"/>
            </a:endParaRPr>
          </a:p>
          <a:p>
            <a:endParaRPr lang="en-GB" sz="1200" kern="1200" dirty="0" smtClean="0">
              <a:solidFill>
                <a:schemeClr val="tx1"/>
              </a:solidFill>
              <a:latin typeface="Times" pitchFamily="-8" charset="0"/>
              <a:ea typeface="ＭＳ Ｐゴシック" pitchFamily="-8" charset="-128"/>
              <a:cs typeface="ＭＳ Ｐゴシック" pitchFamily="-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t>1957 Tutor’s Conference report: the bond of living in a particular place has in the past twenty years been exploited more and more keenly by the organisers of adult classes, as the other bonds seemed to fail. Thus local studies, and particularly local history, now occupy a major place in the programme, and the old-fashioned attitude that local studies were unworthy of a group which ought rather to be studying trade unionism or economics, has disappeared or been reduced to silence. </a:t>
            </a:r>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7</a:t>
            </a:fld>
            <a:endParaRPr lang="en-US"/>
          </a:p>
        </p:txBody>
      </p:sp>
    </p:spTree>
    <p:extLst>
      <p:ext uri="{BB962C8B-B14F-4D97-AF65-F5344CB8AC3E}">
        <p14:creationId xmlns:p14="http://schemas.microsoft.com/office/powerpoint/2010/main" val="2289436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8</a:t>
            </a:fld>
            <a:endParaRPr lang="en-US"/>
          </a:p>
        </p:txBody>
      </p:sp>
    </p:spTree>
    <p:extLst>
      <p:ext uri="{BB962C8B-B14F-4D97-AF65-F5344CB8AC3E}">
        <p14:creationId xmlns:p14="http://schemas.microsoft.com/office/powerpoint/2010/main" val="148434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B493E6A-6F60-498E-AE2E-2B98A8780460}" type="slidenum">
              <a:rPr lang="en-US" smtClean="0"/>
              <a:pPr>
                <a:defRPr/>
              </a:pPr>
              <a:t>10</a:t>
            </a:fld>
            <a:endParaRPr lang="en-US"/>
          </a:p>
        </p:txBody>
      </p:sp>
    </p:spTree>
    <p:extLst>
      <p:ext uri="{BB962C8B-B14F-4D97-AF65-F5344CB8AC3E}">
        <p14:creationId xmlns:p14="http://schemas.microsoft.com/office/powerpoint/2010/main" val="24116349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6"/>
          <p:cNvSpPr>
            <a:spLocks noChangeArrowheads="1"/>
          </p:cNvSpPr>
          <p:nvPr userDrawn="1"/>
        </p:nvSpPr>
        <p:spPr bwMode="auto">
          <a:xfrm>
            <a:off x="255588" y="1066800"/>
            <a:ext cx="8610600" cy="5029200"/>
          </a:xfrm>
          <a:prstGeom prst="rect">
            <a:avLst/>
          </a:prstGeom>
          <a:solidFill>
            <a:srgbClr val="F2F2F2"/>
          </a:solidFill>
          <a:ln w="9525">
            <a:noFill/>
            <a:miter lim="800000"/>
            <a:headEnd/>
            <a:tailEnd/>
          </a:ln>
          <a:effectLst/>
        </p:spPr>
        <p:txBody>
          <a:bodyPr wrap="none" anchor="ctr"/>
          <a:lstStyle/>
          <a:p>
            <a:pPr algn="ctr">
              <a:defRPr/>
            </a:pPr>
            <a:endParaRPr lang="en-US" baseline="0">
              <a:solidFill>
                <a:srgbClr val="E9E9E8"/>
              </a:solidFill>
            </a:endParaRPr>
          </a:p>
        </p:txBody>
      </p:sp>
      <p:pic>
        <p:nvPicPr>
          <p:cNvPr id="5" name="Picture 10"/>
          <p:cNvPicPr>
            <a:picLocks noChangeArrowheads="1"/>
          </p:cNvPicPr>
          <p:nvPr userDrawn="1"/>
        </p:nvPicPr>
        <p:blipFill>
          <a:blip r:embed="rId2"/>
          <a:srcRect/>
          <a:stretch>
            <a:fillRect/>
          </a:stretch>
        </p:blipFill>
        <p:spPr bwMode="auto">
          <a:xfrm>
            <a:off x="250825" y="0"/>
            <a:ext cx="8604250" cy="1009650"/>
          </a:xfrm>
          <a:prstGeom prst="rect">
            <a:avLst/>
          </a:prstGeom>
          <a:noFill/>
          <a:ln w="9525">
            <a:noFill/>
            <a:miter lim="800000"/>
            <a:headEnd/>
            <a:tailEnd/>
          </a:ln>
        </p:spPr>
      </p:pic>
      <p:sp>
        <p:nvSpPr>
          <p:cNvPr id="6161" name="Rectangle 17"/>
          <p:cNvSpPr>
            <a:spLocks noGrp="1" noChangeArrowheads="1"/>
          </p:cNvSpPr>
          <p:nvPr>
            <p:ph type="ctrTitle"/>
          </p:nvPr>
        </p:nvSpPr>
        <p:spPr>
          <a:xfrm>
            <a:off x="381000" y="1219200"/>
            <a:ext cx="7772400" cy="2286000"/>
          </a:xfrm>
        </p:spPr>
        <p:txBody>
          <a:bodyPr/>
          <a:lstStyle>
            <a:lvl1pPr>
              <a:lnSpc>
                <a:spcPct val="85000"/>
              </a:lnSpc>
              <a:defRPr sz="5000"/>
            </a:lvl1pPr>
          </a:lstStyle>
          <a:p>
            <a:r>
              <a:rPr lang="en-US" dirty="0"/>
              <a:t>Click to edit Master title style</a:t>
            </a:r>
          </a:p>
        </p:txBody>
      </p:sp>
      <p:sp>
        <p:nvSpPr>
          <p:cNvPr id="6162" name="Rectangle 18"/>
          <p:cNvSpPr>
            <a:spLocks noGrp="1" noChangeArrowheads="1"/>
          </p:cNvSpPr>
          <p:nvPr>
            <p:ph type="subTitle" idx="1"/>
          </p:nvPr>
        </p:nvSpPr>
        <p:spPr>
          <a:xfrm>
            <a:off x="381000" y="5334000"/>
            <a:ext cx="6400800" cy="609600"/>
          </a:xfrm>
          <a:ln>
            <a:solidFill>
              <a:srgbClr val="032553"/>
            </a:solidFill>
          </a:ln>
        </p:spPr>
        <p:txBody>
          <a:bodyPr/>
          <a:lstStyle>
            <a:lvl1pPr marL="0" indent="0">
              <a:buFontTx/>
              <a:buNone/>
              <a:defRPr sz="2200"/>
            </a:lvl1pPr>
          </a:lstStyle>
          <a:p>
            <a:r>
              <a:rPr lang="en-US"/>
              <a:t>Click to edit Master subtitle style</a:t>
            </a:r>
          </a:p>
        </p:txBody>
      </p:sp>
      <p:sp>
        <p:nvSpPr>
          <p:cNvPr id="6" name="Rectangle 21"/>
          <p:cNvSpPr>
            <a:spLocks noGrp="1" noChangeArrowheads="1"/>
          </p:cNvSpPr>
          <p:nvPr>
            <p:ph type="sldNum" sz="quarter" idx="10"/>
          </p:nvPr>
        </p:nvSpPr>
        <p:spPr/>
        <p:txBody>
          <a:bodyPr/>
          <a:lstStyle>
            <a:lvl1pPr>
              <a:defRPr smtClean="0"/>
            </a:lvl1pPr>
          </a:lstStyle>
          <a:p>
            <a:pPr>
              <a:defRPr/>
            </a:pPr>
            <a:fld id="{3D8BDD1C-F875-4BD0-9EF6-A6ACB8830F8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lvl1pPr>
              <a:defRPr smtClean="0"/>
            </a:lvl1pPr>
          </a:lstStyle>
          <a:p>
            <a:pPr>
              <a:defRPr/>
            </a:pPr>
            <a:fld id="{E16EC450-AB0F-417C-ADD8-F7C50C7D846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2"/>
          </p:nvPr>
        </p:nvSpPr>
        <p:spPr/>
        <p:txBody>
          <a:bodyPr/>
          <a:lstStyle>
            <a:lvl1pPr>
              <a:defRPr smtClean="0"/>
            </a:lvl1pPr>
          </a:lstStyle>
          <a:p>
            <a:pPr>
              <a:defRPr/>
            </a:pPr>
            <a:fld id="{5A88A9B7-0111-4961-AEB6-0F7EC119E969}" type="slidenum">
              <a:rPr lang="en-US"/>
              <a:pPr>
                <a:defRPr/>
              </a:pPr>
              <a:t>‹#›</a:t>
            </a:fld>
            <a:endParaRPr lang="en-US"/>
          </a:p>
        </p:txBody>
      </p:sp>
      <p:pic>
        <p:nvPicPr>
          <p:cNvPr id="3" name="Picture 10" descr="Bar_header_Blu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888" y="0"/>
            <a:ext cx="860425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1E948A5-9158-439E-A246-CCA872A22AD4}" type="datetimeFigureOut">
              <a:rPr lang="en-GB" smtClean="0"/>
              <a:t>20/06/2016</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A381BE1F-5061-4152-8092-E4A20C0B9188}" type="slidenum">
              <a:rPr lang="en-GB" smtClean="0"/>
              <a:t>‹#›</a:t>
            </a:fld>
            <a:endParaRPr lang="en-GB"/>
          </a:p>
        </p:txBody>
      </p:sp>
    </p:spTree>
    <p:extLst>
      <p:ext uri="{BB962C8B-B14F-4D97-AF65-F5344CB8AC3E}">
        <p14:creationId xmlns:p14="http://schemas.microsoft.com/office/powerpoint/2010/main" val="1080561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534400" y="6248400"/>
            <a:ext cx="381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baseline="0" smtClean="0">
                <a:solidFill>
                  <a:schemeClr val="bg2"/>
                </a:solidFill>
                <a:latin typeface="Arial" charset="0"/>
              </a:defRPr>
            </a:lvl1pPr>
          </a:lstStyle>
          <a:p>
            <a:pPr>
              <a:defRPr/>
            </a:pPr>
            <a:fld id="{8DD5C1A1-29C0-483B-BFD4-BBF0575D786C}" type="slidenum">
              <a:rPr lang="en-US"/>
              <a:pPr>
                <a:defRPr/>
              </a:pPr>
              <a:t>‹#›</a:t>
            </a:fld>
            <a:endParaRPr lang="en-US"/>
          </a:p>
        </p:txBody>
      </p:sp>
      <p:sp>
        <p:nvSpPr>
          <p:cNvPr id="1072" name="Rectangle 48"/>
          <p:cNvSpPr>
            <a:spLocks noChangeArrowheads="1"/>
          </p:cNvSpPr>
          <p:nvPr userDrawn="1"/>
        </p:nvSpPr>
        <p:spPr bwMode="auto">
          <a:xfrm>
            <a:off x="255588" y="1066800"/>
            <a:ext cx="8610600" cy="5029200"/>
          </a:xfrm>
          <a:prstGeom prst="rect">
            <a:avLst/>
          </a:prstGeom>
          <a:solidFill>
            <a:srgbClr val="F2F2F2"/>
          </a:solidFill>
          <a:ln w="9525">
            <a:noFill/>
            <a:miter lim="800000"/>
            <a:headEnd/>
            <a:tailEnd/>
          </a:ln>
          <a:effectLst/>
        </p:spPr>
        <p:txBody>
          <a:bodyPr wrap="none" anchor="ctr"/>
          <a:lstStyle/>
          <a:p>
            <a:pPr algn="ctr">
              <a:defRPr/>
            </a:pPr>
            <a:endParaRPr lang="en-US" baseline="0">
              <a:solidFill>
                <a:srgbClr val="E9E9E8"/>
              </a:solidFill>
            </a:endParaRPr>
          </a:p>
        </p:txBody>
      </p:sp>
      <p:sp>
        <p:nvSpPr>
          <p:cNvPr id="1028" name="Rectangle 52"/>
          <p:cNvSpPr>
            <a:spLocks noGrp="1" noChangeArrowheads="1"/>
          </p:cNvSpPr>
          <p:nvPr>
            <p:ph type="title"/>
          </p:nvPr>
        </p:nvSpPr>
        <p:spPr bwMode="auto">
          <a:xfrm>
            <a:off x="381000" y="12192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9" name="Rectangle 53"/>
          <p:cNvSpPr>
            <a:spLocks noGrp="1" noChangeArrowheads="1"/>
          </p:cNvSpPr>
          <p:nvPr>
            <p:ph type="body" idx="1"/>
          </p:nvPr>
        </p:nvSpPr>
        <p:spPr bwMode="auto">
          <a:xfrm>
            <a:off x="381000" y="2362200"/>
            <a:ext cx="77724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7" name="Picture 10" descr="Bar_header_Blue.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42888" y="0"/>
            <a:ext cx="860425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iming>
    <p:tnLst>
      <p:par>
        <p:cTn id="1" dur="indefinite" restart="never" nodeType="tmRoot"/>
      </p:par>
    </p:tnLst>
  </p:timing>
  <p:hf hdr="0"/>
  <p:txStyles>
    <p:titleStyle>
      <a:lvl1pPr algn="l" rtl="0" eaLnBrk="0" fontAlgn="base" hangingPunct="0">
        <a:spcBef>
          <a:spcPct val="0"/>
        </a:spcBef>
        <a:spcAft>
          <a:spcPct val="0"/>
        </a:spcAft>
        <a:defRPr sz="3200">
          <a:solidFill>
            <a:srgbClr val="003366"/>
          </a:solidFill>
          <a:latin typeface="+mj-lt"/>
          <a:ea typeface="ＭＳ Ｐゴシック" pitchFamily="-8" charset="-128"/>
          <a:cs typeface="ＭＳ Ｐゴシック" pitchFamily="-8" charset="-128"/>
        </a:defRPr>
      </a:lvl1pPr>
      <a:lvl2pPr algn="l" rtl="0" eaLnBrk="0" fontAlgn="base" hangingPunct="0">
        <a:spcBef>
          <a:spcPct val="0"/>
        </a:spcBef>
        <a:spcAft>
          <a:spcPct val="0"/>
        </a:spcAft>
        <a:defRPr sz="3200">
          <a:solidFill>
            <a:srgbClr val="003366"/>
          </a:solidFill>
          <a:latin typeface="Arial" pitchFamily="-8" charset="0"/>
          <a:ea typeface="ＭＳ Ｐゴシック" pitchFamily="-8" charset="-128"/>
          <a:cs typeface="ＭＳ Ｐゴシック" pitchFamily="-8" charset="-128"/>
        </a:defRPr>
      </a:lvl2pPr>
      <a:lvl3pPr algn="l" rtl="0" eaLnBrk="0" fontAlgn="base" hangingPunct="0">
        <a:spcBef>
          <a:spcPct val="0"/>
        </a:spcBef>
        <a:spcAft>
          <a:spcPct val="0"/>
        </a:spcAft>
        <a:defRPr sz="3200">
          <a:solidFill>
            <a:srgbClr val="003366"/>
          </a:solidFill>
          <a:latin typeface="Arial" pitchFamily="-8" charset="0"/>
          <a:ea typeface="ＭＳ Ｐゴシック" pitchFamily="-8" charset="-128"/>
          <a:cs typeface="ＭＳ Ｐゴシック" pitchFamily="-8" charset="-128"/>
        </a:defRPr>
      </a:lvl3pPr>
      <a:lvl4pPr algn="l" rtl="0" eaLnBrk="0" fontAlgn="base" hangingPunct="0">
        <a:spcBef>
          <a:spcPct val="0"/>
        </a:spcBef>
        <a:spcAft>
          <a:spcPct val="0"/>
        </a:spcAft>
        <a:defRPr sz="3200">
          <a:solidFill>
            <a:srgbClr val="003366"/>
          </a:solidFill>
          <a:latin typeface="Arial" pitchFamily="-8" charset="0"/>
          <a:ea typeface="ＭＳ Ｐゴシック" pitchFamily="-8" charset="-128"/>
          <a:cs typeface="ＭＳ Ｐゴシック" pitchFamily="-8" charset="-128"/>
        </a:defRPr>
      </a:lvl4pPr>
      <a:lvl5pPr algn="l" rtl="0" eaLnBrk="0" fontAlgn="base" hangingPunct="0">
        <a:spcBef>
          <a:spcPct val="0"/>
        </a:spcBef>
        <a:spcAft>
          <a:spcPct val="0"/>
        </a:spcAft>
        <a:defRPr sz="3200">
          <a:solidFill>
            <a:srgbClr val="003366"/>
          </a:solidFill>
          <a:latin typeface="Arial" pitchFamily="-8" charset="0"/>
          <a:ea typeface="ＭＳ Ｐゴシック" pitchFamily="-8" charset="-128"/>
          <a:cs typeface="ＭＳ Ｐゴシック" pitchFamily="-8" charset="-128"/>
        </a:defRPr>
      </a:lvl5pPr>
      <a:lvl6pPr marL="457200" algn="l" rtl="0" fontAlgn="base">
        <a:spcBef>
          <a:spcPct val="0"/>
        </a:spcBef>
        <a:spcAft>
          <a:spcPct val="0"/>
        </a:spcAft>
        <a:defRPr sz="3200">
          <a:solidFill>
            <a:srgbClr val="003366"/>
          </a:solidFill>
          <a:latin typeface="Arial" pitchFamily="-8" charset="0"/>
        </a:defRPr>
      </a:lvl6pPr>
      <a:lvl7pPr marL="914400" algn="l" rtl="0" fontAlgn="base">
        <a:spcBef>
          <a:spcPct val="0"/>
        </a:spcBef>
        <a:spcAft>
          <a:spcPct val="0"/>
        </a:spcAft>
        <a:defRPr sz="3200">
          <a:solidFill>
            <a:srgbClr val="003366"/>
          </a:solidFill>
          <a:latin typeface="Arial" pitchFamily="-8" charset="0"/>
        </a:defRPr>
      </a:lvl7pPr>
      <a:lvl8pPr marL="1371600" algn="l" rtl="0" fontAlgn="base">
        <a:spcBef>
          <a:spcPct val="0"/>
        </a:spcBef>
        <a:spcAft>
          <a:spcPct val="0"/>
        </a:spcAft>
        <a:defRPr sz="3200">
          <a:solidFill>
            <a:srgbClr val="003366"/>
          </a:solidFill>
          <a:latin typeface="Arial" pitchFamily="-8" charset="0"/>
        </a:defRPr>
      </a:lvl8pPr>
      <a:lvl9pPr marL="1828800" algn="l" rtl="0" fontAlgn="base">
        <a:spcBef>
          <a:spcPct val="0"/>
        </a:spcBef>
        <a:spcAft>
          <a:spcPct val="0"/>
        </a:spcAft>
        <a:defRPr sz="3200">
          <a:solidFill>
            <a:srgbClr val="003366"/>
          </a:solidFill>
          <a:latin typeface="Arial" pitchFamily="-8" charset="0"/>
        </a:defRPr>
      </a:lvl9pPr>
    </p:titleStyle>
    <p:bodyStyle>
      <a:lvl1pPr marL="342900" indent="-342900" algn="l" rtl="0" eaLnBrk="0" fontAlgn="base" hangingPunct="0">
        <a:spcBef>
          <a:spcPct val="20000"/>
        </a:spcBef>
        <a:spcAft>
          <a:spcPct val="0"/>
        </a:spcAft>
        <a:buClr>
          <a:srgbClr val="032553"/>
        </a:buClr>
        <a:buChar char="•"/>
        <a:defRPr sz="2600">
          <a:solidFill>
            <a:srgbClr val="4D3A31"/>
          </a:solidFill>
          <a:latin typeface="+mn-lt"/>
          <a:ea typeface="ＭＳ Ｐゴシック" pitchFamily="-8" charset="-128"/>
          <a:cs typeface="ＭＳ Ｐゴシック" pitchFamily="-8" charset="-128"/>
        </a:defRPr>
      </a:lvl1pPr>
      <a:lvl2pPr marL="742950" indent="-285750" algn="l" rtl="0" eaLnBrk="0" fontAlgn="base" hangingPunct="0">
        <a:spcBef>
          <a:spcPct val="20000"/>
        </a:spcBef>
        <a:spcAft>
          <a:spcPct val="0"/>
        </a:spcAft>
        <a:buChar char="–"/>
        <a:defRPr sz="2400">
          <a:solidFill>
            <a:srgbClr val="4D3A31"/>
          </a:solidFill>
          <a:latin typeface="+mn-lt"/>
          <a:ea typeface="ＭＳ Ｐゴシック" pitchFamily="-8" charset="-128"/>
        </a:defRPr>
      </a:lvl2pPr>
      <a:lvl3pPr marL="1143000" indent="-228600" algn="l" rtl="0" eaLnBrk="0" fontAlgn="base" hangingPunct="0">
        <a:spcBef>
          <a:spcPct val="20000"/>
        </a:spcBef>
        <a:spcAft>
          <a:spcPct val="0"/>
        </a:spcAft>
        <a:buChar char="•"/>
        <a:defRPr sz="2200">
          <a:solidFill>
            <a:srgbClr val="4D3A31"/>
          </a:solidFill>
          <a:latin typeface="+mn-lt"/>
          <a:ea typeface="ＭＳ Ｐゴシック" pitchFamily="-8" charset="-128"/>
        </a:defRPr>
      </a:lvl3pPr>
      <a:lvl4pPr marL="1562100" indent="-228600" algn="l" rtl="0" eaLnBrk="0" fontAlgn="base" hangingPunct="0">
        <a:spcBef>
          <a:spcPct val="20000"/>
        </a:spcBef>
        <a:spcAft>
          <a:spcPct val="0"/>
        </a:spcAft>
        <a:buChar char="–"/>
        <a:defRPr sz="2000">
          <a:solidFill>
            <a:srgbClr val="4D3A31"/>
          </a:solidFill>
          <a:latin typeface="+mn-lt"/>
          <a:ea typeface="ＭＳ Ｐゴシック" pitchFamily="-8" charset="-128"/>
        </a:defRPr>
      </a:lvl4pPr>
      <a:lvl5pPr marL="1981200" indent="-228600" algn="l" rtl="0" eaLnBrk="0" fontAlgn="base" hangingPunct="0">
        <a:spcBef>
          <a:spcPct val="20000"/>
        </a:spcBef>
        <a:spcAft>
          <a:spcPct val="0"/>
        </a:spcAft>
        <a:buChar char="»"/>
        <a:defRPr sz="2000">
          <a:solidFill>
            <a:srgbClr val="4D3A31"/>
          </a:solidFill>
          <a:latin typeface="+mn-lt"/>
          <a:ea typeface="ＭＳ Ｐゴシック" pitchFamily="-8" charset="-128"/>
        </a:defRPr>
      </a:lvl5pPr>
      <a:lvl6pPr marL="2438400" indent="-228600" algn="l" rtl="0" fontAlgn="base">
        <a:spcBef>
          <a:spcPct val="20000"/>
        </a:spcBef>
        <a:spcAft>
          <a:spcPct val="0"/>
        </a:spcAft>
        <a:buChar char="»"/>
        <a:defRPr sz="2000">
          <a:solidFill>
            <a:srgbClr val="4D3A31"/>
          </a:solidFill>
          <a:latin typeface="+mn-lt"/>
          <a:ea typeface="ＭＳ Ｐゴシック" pitchFamily="-8" charset="-128"/>
        </a:defRPr>
      </a:lvl6pPr>
      <a:lvl7pPr marL="2895600" indent="-228600" algn="l" rtl="0" fontAlgn="base">
        <a:spcBef>
          <a:spcPct val="20000"/>
        </a:spcBef>
        <a:spcAft>
          <a:spcPct val="0"/>
        </a:spcAft>
        <a:buChar char="»"/>
        <a:defRPr sz="2000">
          <a:solidFill>
            <a:srgbClr val="4D3A31"/>
          </a:solidFill>
          <a:latin typeface="+mn-lt"/>
          <a:ea typeface="ＭＳ Ｐゴシック" pitchFamily="-8" charset="-128"/>
        </a:defRPr>
      </a:lvl7pPr>
      <a:lvl8pPr marL="3352800" indent="-228600" algn="l" rtl="0" fontAlgn="base">
        <a:spcBef>
          <a:spcPct val="20000"/>
        </a:spcBef>
        <a:spcAft>
          <a:spcPct val="0"/>
        </a:spcAft>
        <a:buChar char="»"/>
        <a:defRPr sz="2000">
          <a:solidFill>
            <a:srgbClr val="4D3A31"/>
          </a:solidFill>
          <a:latin typeface="+mn-lt"/>
          <a:ea typeface="ＭＳ Ｐゴシック" pitchFamily="-8" charset="-128"/>
        </a:defRPr>
      </a:lvl8pPr>
      <a:lvl9pPr marL="3810000" indent="-228600" algn="l" rtl="0" fontAlgn="base">
        <a:spcBef>
          <a:spcPct val="20000"/>
        </a:spcBef>
        <a:spcAft>
          <a:spcPct val="0"/>
        </a:spcAft>
        <a:buChar char="»"/>
        <a:defRPr sz="2000">
          <a:solidFill>
            <a:srgbClr val="4D3A31"/>
          </a:solidFill>
          <a:latin typeface="+mn-lt"/>
          <a:ea typeface="ＭＳ Ｐゴシック" pitchFamily="-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8.emf"/><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jpg"/><Relationship Id="rId12"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jpg"/><Relationship Id="rId5" Type="http://schemas.openxmlformats.org/officeDocument/2006/relationships/image" Target="../media/image20.png"/><Relationship Id="rId10"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hyperlink" Target="#_ednref1"/><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34.jp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mailto:Sarah.speight@nottingham.ac.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emf"/><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p:nvPr/>
        </p:nvPicPr>
        <p:blipFill rotWithShape="1">
          <a:blip r:embed="rId3">
            <a:extLst>
              <a:ext uri="{28A0092B-C50C-407E-A947-70E740481C1C}">
                <a14:useLocalDpi xmlns:a14="http://schemas.microsoft.com/office/drawing/2010/main" val="0"/>
              </a:ext>
            </a:extLst>
          </a:blip>
          <a:srcRect b="35445"/>
          <a:stretch/>
        </p:blipFill>
        <p:spPr bwMode="auto">
          <a:xfrm>
            <a:off x="-10634" y="980728"/>
            <a:ext cx="9154634" cy="5877272"/>
          </a:xfrm>
          <a:prstGeom prst="rect">
            <a:avLst/>
          </a:prstGeom>
          <a:ln>
            <a:noFill/>
          </a:ln>
          <a:extLst>
            <a:ext uri="{53640926-AAD7-44D8-BBD7-CCE9431645EC}">
              <a14:shadowObscured xmlns:a14="http://schemas.microsoft.com/office/drawing/2010/main"/>
            </a:ext>
          </a:extLst>
        </p:spPr>
      </p:pic>
      <p:sp>
        <p:nvSpPr>
          <p:cNvPr id="5" name="Rectangle 12"/>
          <p:cNvSpPr>
            <a:spLocks noChangeArrowheads="1"/>
          </p:cNvSpPr>
          <p:nvPr/>
        </p:nvSpPr>
        <p:spPr bwMode="auto">
          <a:xfrm>
            <a:off x="12464" y="0"/>
            <a:ext cx="1751249" cy="981075"/>
          </a:xfrm>
          <a:prstGeom prst="rect">
            <a:avLst/>
          </a:prstGeom>
          <a:solidFill>
            <a:srgbClr val="00336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2400" baseline="-25000">
              <a:latin typeface="Times" pitchFamily="18" charset="0"/>
            </a:endParaRPr>
          </a:p>
        </p:txBody>
      </p:sp>
      <p:sp>
        <p:nvSpPr>
          <p:cNvPr id="7" name="Rectangle 6"/>
          <p:cNvSpPr/>
          <p:nvPr/>
        </p:nvSpPr>
        <p:spPr>
          <a:xfrm>
            <a:off x="5693434" y="3919364"/>
            <a:ext cx="3329796" cy="2534027"/>
          </a:xfrm>
          <a:prstGeom prst="rect">
            <a:avLst/>
          </a:prstGeom>
          <a:solidFill>
            <a:srgbClr val="00B0F0"/>
          </a:solidFill>
        </p:spPr>
        <p:txBody>
          <a:bodyPr wrap="square">
            <a:spAutoFit/>
          </a:bodyPr>
          <a:lstStyle/>
          <a:p>
            <a:r>
              <a:rPr lang="en-GB" sz="3600" dirty="0" smtClean="0">
                <a:latin typeface="+mj-lt"/>
              </a:rPr>
              <a:t>From </a:t>
            </a:r>
            <a:r>
              <a:rPr lang="en-GB" sz="3600" dirty="0">
                <a:latin typeface="+mj-lt"/>
              </a:rPr>
              <a:t>place to space: an adult </a:t>
            </a:r>
            <a:r>
              <a:rPr lang="en-GB" sz="3600" dirty="0" smtClean="0">
                <a:latin typeface="+mj-lt"/>
              </a:rPr>
              <a:t>education</a:t>
            </a:r>
            <a:r>
              <a:rPr lang="en-GB" sz="3600" baseline="0" dirty="0" smtClean="0">
                <a:latin typeface="+mj-lt"/>
              </a:rPr>
              <a:t> </a:t>
            </a:r>
            <a:r>
              <a:rPr lang="en-GB" sz="3600" dirty="0" smtClean="0">
                <a:latin typeface="+mj-lt"/>
              </a:rPr>
              <a:t>journey</a:t>
            </a:r>
            <a:r>
              <a:rPr lang="en-GB" sz="3600" baseline="0" dirty="0" smtClean="0">
                <a:latin typeface="+mj-lt"/>
              </a:rPr>
              <a:t> </a:t>
            </a:r>
            <a:r>
              <a:rPr lang="en-GB" sz="3600" dirty="0" smtClean="0">
                <a:latin typeface="+mj-lt"/>
              </a:rPr>
              <a:t>through </a:t>
            </a:r>
            <a:r>
              <a:rPr lang="en-GB" sz="3600" dirty="0">
                <a:latin typeface="+mj-lt"/>
              </a:rPr>
              <a:t>a </a:t>
            </a:r>
            <a:r>
              <a:rPr lang="en-GB" sz="3600" dirty="0" smtClean="0">
                <a:latin typeface="+mj-lt"/>
              </a:rPr>
              <a:t>Nottingham</a:t>
            </a:r>
            <a:r>
              <a:rPr lang="en-GB" sz="3600" baseline="0" dirty="0" smtClean="0">
                <a:latin typeface="+mj-lt"/>
              </a:rPr>
              <a:t> </a:t>
            </a:r>
            <a:r>
              <a:rPr lang="en-GB" sz="3600" dirty="0" smtClean="0">
                <a:latin typeface="+mj-lt"/>
              </a:rPr>
              <a:t>lens</a:t>
            </a:r>
            <a:endParaRPr lang="en-GB" sz="3600" dirty="0">
              <a:latin typeface="+mj-lt"/>
            </a:endParaRPr>
          </a:p>
          <a:p>
            <a:endParaRPr lang="en-GB" sz="4000" b="1" dirty="0">
              <a:solidFill>
                <a:schemeClr val="bg1"/>
              </a:solidFill>
              <a:latin typeface="+mj-lt"/>
            </a:endParaRPr>
          </a:p>
        </p:txBody>
      </p:sp>
      <p:sp>
        <p:nvSpPr>
          <p:cNvPr id="6" name="TextBox 5"/>
          <p:cNvSpPr txBox="1"/>
          <p:nvPr/>
        </p:nvSpPr>
        <p:spPr>
          <a:xfrm>
            <a:off x="345583" y="6211019"/>
            <a:ext cx="1897283" cy="400110"/>
          </a:xfrm>
          <a:prstGeom prst="rect">
            <a:avLst/>
          </a:prstGeom>
          <a:solidFill>
            <a:srgbClr val="00B0F0"/>
          </a:solidFill>
        </p:spPr>
        <p:txBody>
          <a:bodyPr wrap="square" rtlCol="0">
            <a:spAutoFit/>
          </a:bodyPr>
          <a:lstStyle/>
          <a:p>
            <a:r>
              <a:rPr lang="en-GB" sz="2000" baseline="0" dirty="0" smtClean="0">
                <a:latin typeface="+mj-lt"/>
              </a:rPr>
              <a:t>Sarah Speight, </a:t>
            </a:r>
          </a:p>
        </p:txBody>
      </p:sp>
    </p:spTree>
    <p:extLst>
      <p:ext uri="{BB962C8B-B14F-4D97-AF65-F5344CB8AC3E}">
        <p14:creationId xmlns:p14="http://schemas.microsoft.com/office/powerpoint/2010/main" val="1624165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A88A9B7-0111-4961-AEB6-0F7EC119E969}" type="slidenum">
              <a:rPr lang="en-US" smtClean="0"/>
              <a:pPr>
                <a:defRPr/>
              </a:pPr>
              <a:t>10</a:t>
            </a:fld>
            <a:endParaRPr lang="en-US"/>
          </a:p>
        </p:txBody>
      </p:sp>
      <p:sp>
        <p:nvSpPr>
          <p:cNvPr id="3" name="TextBox 2"/>
          <p:cNvSpPr txBox="1"/>
          <p:nvPr/>
        </p:nvSpPr>
        <p:spPr>
          <a:xfrm>
            <a:off x="224287" y="69011"/>
            <a:ext cx="6659592" cy="420628"/>
          </a:xfrm>
          <a:prstGeom prst="rect">
            <a:avLst/>
          </a:prstGeom>
          <a:noFill/>
        </p:spPr>
        <p:txBody>
          <a:bodyPr wrap="square" rtlCol="0">
            <a:spAutoFit/>
          </a:bodyPr>
          <a:lstStyle/>
          <a:p>
            <a:r>
              <a:rPr lang="en-GB" sz="3200" b="1" dirty="0">
                <a:solidFill>
                  <a:schemeClr val="bg1"/>
                </a:solidFill>
                <a:latin typeface="+mn-lt"/>
              </a:rPr>
              <a:t>Phase 2</a:t>
            </a:r>
            <a:r>
              <a:rPr lang="en-GB" sz="3200" dirty="0" smtClean="0">
                <a:solidFill>
                  <a:schemeClr val="bg1"/>
                </a:solidFill>
                <a:latin typeface="+mn-lt"/>
              </a:rPr>
              <a:t>:</a:t>
            </a:r>
            <a:endParaRPr lang="en-GB" sz="3200" dirty="0">
              <a:solidFill>
                <a:schemeClr val="bg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7" y="1119488"/>
            <a:ext cx="3692881" cy="5586112"/>
          </a:xfrm>
          <a:prstGeom prst="rect">
            <a:avLst/>
          </a:prstGeom>
        </p:spPr>
      </p:pic>
      <p:sp>
        <p:nvSpPr>
          <p:cNvPr id="5" name="TextBox 4"/>
          <p:cNvSpPr txBox="1"/>
          <p:nvPr/>
        </p:nvSpPr>
        <p:spPr>
          <a:xfrm>
            <a:off x="4430486" y="1295400"/>
            <a:ext cx="3940628" cy="4688463"/>
          </a:xfrm>
          <a:prstGeom prst="rect">
            <a:avLst/>
          </a:prstGeom>
          <a:noFill/>
        </p:spPr>
        <p:txBody>
          <a:bodyPr wrap="square" rtlCol="0">
            <a:spAutoFit/>
          </a:bodyPr>
          <a:lstStyle/>
          <a:p>
            <a:r>
              <a:rPr lang="en-GB" sz="3200" dirty="0">
                <a:latin typeface="+mn-lt"/>
              </a:rPr>
              <a:t>HMI report, 1972: ‘adult students today….will recognise and respond to, courses which have specific objectives related to their needs and interests…..they will prefer them – to the extent of exclusiveness in a growing number of instances – to more general and less demanding courses’</a:t>
            </a:r>
          </a:p>
          <a:p>
            <a:r>
              <a:rPr lang="en-GB" sz="3200" dirty="0">
                <a:latin typeface="+mn-lt"/>
              </a:rPr>
              <a:t> </a:t>
            </a:r>
          </a:p>
          <a:p>
            <a:r>
              <a:rPr lang="en-GB" sz="3200" dirty="0">
                <a:latin typeface="+mn-lt"/>
              </a:rPr>
              <a:t>The ‘motive of personal culture’</a:t>
            </a:r>
          </a:p>
        </p:txBody>
      </p:sp>
    </p:spTree>
    <p:extLst>
      <p:ext uri="{BB962C8B-B14F-4D97-AF65-F5344CB8AC3E}">
        <p14:creationId xmlns:p14="http://schemas.microsoft.com/office/powerpoint/2010/main" val="6882186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A88A9B7-0111-4961-AEB6-0F7EC119E969}" type="slidenum">
              <a:rPr lang="en-US" smtClean="0"/>
              <a:pPr>
                <a:defRPr/>
              </a:pPr>
              <a:t>11</a:t>
            </a:fld>
            <a:endParaRPr lang="en-US"/>
          </a:p>
        </p:txBody>
      </p:sp>
      <p:sp>
        <p:nvSpPr>
          <p:cNvPr id="3" name="TextBox 2"/>
          <p:cNvSpPr txBox="1"/>
          <p:nvPr/>
        </p:nvSpPr>
        <p:spPr>
          <a:xfrm>
            <a:off x="446314" y="1240972"/>
            <a:ext cx="8011886" cy="1323439"/>
          </a:xfrm>
          <a:prstGeom prst="rect">
            <a:avLst/>
          </a:prstGeom>
          <a:noFill/>
        </p:spPr>
        <p:txBody>
          <a:bodyPr wrap="square" rtlCol="0">
            <a:spAutoFit/>
          </a:bodyPr>
          <a:lstStyle/>
          <a:p>
            <a:r>
              <a:rPr lang="en-GB" dirty="0">
                <a:latin typeface="+mn-lt"/>
              </a:rPr>
              <a:t>I</a:t>
            </a:r>
            <a:r>
              <a:rPr lang="en-GB" dirty="0" smtClean="0">
                <a:latin typeface="+mn-lt"/>
              </a:rPr>
              <a:t>n </a:t>
            </a:r>
            <a:r>
              <a:rPr lang="en-GB" dirty="0">
                <a:latin typeface="+mn-lt"/>
              </a:rPr>
              <a:t>the 1950s Maurice Barley could suggest that residential recruitment was threatened not by too little money, but by too much as potential recruits travelled abroad instead</a:t>
            </a:r>
            <a:r>
              <a:rPr lang="en-GB" dirty="0" smtClean="0">
                <a:latin typeface="+mn-lt"/>
              </a:rPr>
              <a:t>.</a:t>
            </a:r>
          </a:p>
          <a:p>
            <a:endParaRPr lang="en-GB" dirty="0">
              <a:latin typeface="+mn-lt"/>
            </a:endParaRPr>
          </a:p>
          <a:p>
            <a:r>
              <a:rPr lang="en-GB" dirty="0" smtClean="0">
                <a:latin typeface="+mn-lt"/>
              </a:rPr>
              <a:t>Differentiation between ‘field courses’ and ‘summer schools’ and ‘study tours’</a:t>
            </a:r>
            <a:endParaRPr lang="en-GB" dirty="0">
              <a:latin typeface="+mn-lt"/>
            </a:endParaRPr>
          </a:p>
          <a:p>
            <a:endParaRPr lang="en-GB" dirty="0"/>
          </a:p>
        </p:txBody>
      </p:sp>
      <p:sp>
        <p:nvSpPr>
          <p:cNvPr id="4" name="TextBox 3"/>
          <p:cNvSpPr txBox="1"/>
          <p:nvPr/>
        </p:nvSpPr>
        <p:spPr>
          <a:xfrm>
            <a:off x="598714" y="293914"/>
            <a:ext cx="5519057" cy="584775"/>
          </a:xfrm>
          <a:prstGeom prst="rect">
            <a:avLst/>
          </a:prstGeom>
          <a:noFill/>
        </p:spPr>
        <p:txBody>
          <a:bodyPr wrap="square" rtlCol="0">
            <a:spAutoFit/>
          </a:bodyPr>
          <a:lstStyle/>
          <a:p>
            <a:r>
              <a:rPr lang="en-GB" sz="3200" dirty="0" smtClean="0">
                <a:solidFill>
                  <a:schemeClr val="bg1"/>
                </a:solidFill>
                <a:latin typeface="+mn-lt"/>
              </a:rPr>
              <a:t>Phase 2:</a:t>
            </a:r>
            <a:r>
              <a:rPr lang="en-GB" sz="3200" baseline="0" dirty="0" smtClean="0">
                <a:solidFill>
                  <a:schemeClr val="bg1"/>
                </a:solidFill>
                <a:latin typeface="+mn-lt"/>
              </a:rPr>
              <a:t> Divergence</a:t>
            </a:r>
            <a:endParaRPr lang="en-GB" sz="3200" dirty="0">
              <a:solidFill>
                <a:schemeClr val="bg1"/>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6574" y="5257662"/>
            <a:ext cx="2257740" cy="990738"/>
          </a:xfrm>
          <a:prstGeom prst="rect">
            <a:avLst/>
          </a:prstGeom>
        </p:spPr>
      </p:pic>
      <p:pic>
        <p:nvPicPr>
          <p:cNvPr id="6" name="Picture 2" descr="2004_0102Greece20070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5127" y="2761483"/>
            <a:ext cx="3953958" cy="316751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5077701" y="2609178"/>
            <a:ext cx="3083086" cy="2383930"/>
          </a:xfrm>
          <a:prstGeom prst="rect">
            <a:avLst/>
          </a:prstGeom>
          <a:noFill/>
          <a:ln>
            <a:noFill/>
          </a:ln>
        </p:spPr>
      </p:pic>
    </p:spTree>
    <p:extLst>
      <p:ext uri="{BB962C8B-B14F-4D97-AF65-F5344CB8AC3E}">
        <p14:creationId xmlns:p14="http://schemas.microsoft.com/office/powerpoint/2010/main" val="812252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16EC450-AB0F-417C-ADD8-F7C50C7D846B}" type="slidenum">
              <a:rPr lang="en-US" smtClean="0"/>
              <a:pPr>
                <a:defRPr/>
              </a:pPr>
              <a:t>12</a:t>
            </a:fld>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9805" y="1464935"/>
            <a:ext cx="5574195" cy="435483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489" y="1029639"/>
            <a:ext cx="3387316" cy="5178062"/>
          </a:xfrm>
          <a:prstGeom prst="rect">
            <a:avLst/>
          </a:prstGeom>
        </p:spPr>
      </p:pic>
      <p:sp>
        <p:nvSpPr>
          <p:cNvPr id="5" name="TextBox 4"/>
          <p:cNvSpPr txBox="1"/>
          <p:nvPr/>
        </p:nvSpPr>
        <p:spPr>
          <a:xfrm>
            <a:off x="315687" y="87742"/>
            <a:ext cx="6455228" cy="420628"/>
          </a:xfrm>
          <a:prstGeom prst="rect">
            <a:avLst/>
          </a:prstGeom>
          <a:noFill/>
        </p:spPr>
        <p:txBody>
          <a:bodyPr wrap="square" rtlCol="0">
            <a:spAutoFit/>
          </a:bodyPr>
          <a:lstStyle/>
          <a:p>
            <a:r>
              <a:rPr lang="en-GB" sz="3200" dirty="0" smtClean="0">
                <a:solidFill>
                  <a:schemeClr val="bg1"/>
                </a:solidFill>
                <a:latin typeface="+mj-lt"/>
              </a:rPr>
              <a:t>Phase 3 </a:t>
            </a:r>
            <a:r>
              <a:rPr lang="en-GB" sz="3200" dirty="0" smtClean="0">
                <a:solidFill>
                  <a:schemeClr val="bg1"/>
                </a:solidFill>
                <a:latin typeface="+mj-lt"/>
              </a:rPr>
              <a:t>L</a:t>
            </a:r>
            <a:r>
              <a:rPr lang="en-GB" sz="3200" dirty="0" smtClean="0">
                <a:solidFill>
                  <a:schemeClr val="bg1"/>
                </a:solidFill>
                <a:latin typeface="+mj-lt"/>
              </a:rPr>
              <a:t>earning in the cloud</a:t>
            </a:r>
            <a:endParaRPr lang="en-GB" sz="3200" dirty="0">
              <a:solidFill>
                <a:schemeClr val="bg1"/>
              </a:solidFill>
              <a:latin typeface="+mj-lt"/>
            </a:endParaRPr>
          </a:p>
        </p:txBody>
      </p:sp>
    </p:spTree>
    <p:extLst>
      <p:ext uri="{BB962C8B-B14F-4D97-AF65-F5344CB8AC3E}">
        <p14:creationId xmlns:p14="http://schemas.microsoft.com/office/powerpoint/2010/main" val="2899729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1"/>
          <p:cNvSpPr>
            <a:spLocks noGrp="1" noChangeArrowheads="1"/>
          </p:cNvSpPr>
          <p:nvPr>
            <p:ph type="sldNum" sz="quarter" idx="12"/>
          </p:nvPr>
        </p:nvSpPr>
        <p:spPr>
          <a:noFill/>
        </p:spPr>
        <p:txBody>
          <a:bodyPr/>
          <a:lstStyle/>
          <a:p>
            <a:fld id="{5DC55EE4-EDBA-4EE5-B769-7485A94108C6}" type="slidenum">
              <a:rPr lang="en-US"/>
              <a:pPr/>
              <a:t>13</a:t>
            </a:fld>
            <a:endParaRPr lang="en-US"/>
          </a:p>
        </p:txBody>
      </p:sp>
      <p:sp>
        <p:nvSpPr>
          <p:cNvPr id="5125" name="Rectangle 2"/>
          <p:cNvSpPr>
            <a:spLocks noGrp="1" noChangeArrowheads="1"/>
          </p:cNvSpPr>
          <p:nvPr>
            <p:ph type="ctrTitle" idx="4294967295"/>
          </p:nvPr>
        </p:nvSpPr>
        <p:spPr>
          <a:xfrm>
            <a:off x="180870" y="1447800"/>
            <a:ext cx="7762980" cy="2808288"/>
          </a:xfrm>
        </p:spPr>
        <p:txBody>
          <a:bodyPr/>
          <a:lstStyle/>
          <a:p>
            <a:r>
              <a:rPr lang="en-GB" sz="2000" dirty="0"/>
              <a:t>Massive Open Online Courses (MOOCs) </a:t>
            </a:r>
            <a:br>
              <a:rPr lang="en-GB" sz="2000" dirty="0"/>
            </a:br>
            <a:r>
              <a:rPr lang="en-GB" sz="2000" dirty="0"/>
              <a:t/>
            </a:r>
            <a:br>
              <a:rPr lang="en-GB" sz="2000" dirty="0"/>
            </a:br>
            <a:r>
              <a:rPr lang="en-GB" sz="2000" dirty="0"/>
              <a:t>Nottingham Open Online  Courses (NOOCs) </a:t>
            </a:r>
            <a:br>
              <a:rPr lang="en-GB" sz="2000" dirty="0"/>
            </a:br>
            <a:r>
              <a:rPr lang="en-GB" sz="4800" dirty="0"/>
              <a:t/>
            </a:r>
            <a:br>
              <a:rPr lang="en-GB" sz="4800" dirty="0"/>
            </a:br>
            <a:r>
              <a:rPr lang="en-US" sz="4800" dirty="0" smtClean="0">
                <a:ea typeface="ＭＳ Ｐゴシック" pitchFamily="-28" charset="-128"/>
              </a:rPr>
              <a:t/>
            </a:r>
            <a:br>
              <a:rPr lang="en-US" sz="4800" dirty="0" smtClean="0">
                <a:ea typeface="ＭＳ Ｐゴシック" pitchFamily="-28" charset="-128"/>
              </a:rPr>
            </a:br>
            <a:endParaRPr lang="en-US" sz="4800" dirty="0" smtClean="0">
              <a:solidFill>
                <a:srgbClr val="6D0012"/>
              </a:solidFill>
              <a:ea typeface="ＭＳ Ｐゴシック" pitchFamily="-28" charset="-128"/>
            </a:endParaRPr>
          </a:p>
        </p:txBody>
      </p:sp>
      <p:pic>
        <p:nvPicPr>
          <p:cNvPr id="6" name="Picture 5" descr="NOOC_Logo_RGB.png"/>
          <p:cNvPicPr>
            <a:picLocks noChangeAspect="1"/>
          </p:cNvPicPr>
          <p:nvPr/>
        </p:nvPicPr>
        <p:blipFill>
          <a:blip r:embed="rId3" cstate="print">
            <a:extLst>
              <a:ext uri="{BEBA8EAE-BF5A-486C-A8C5-ECC9F3942E4B}">
                <a14:imgProps xmlns:a14="http://schemas.microsoft.com/office/drawing/2010/main">
                  <a14:imgLayer r:embed="rId4">
                    <a14:imgEffect>
                      <a14:saturation sat="183000"/>
                    </a14:imgEffect>
                    <a14:imgEffect>
                      <a14:brightnessContrast bright="13000"/>
                    </a14:imgEffect>
                  </a14:imgLayer>
                </a14:imgProps>
              </a:ext>
              <a:ext uri="{28A0092B-C50C-407E-A947-70E740481C1C}">
                <a14:useLocalDpi xmlns:a14="http://schemas.microsoft.com/office/drawing/2010/main" val="0"/>
              </a:ext>
            </a:extLst>
          </a:blip>
          <a:srcRect/>
          <a:stretch>
            <a:fillRect/>
          </a:stretch>
        </p:blipFill>
        <p:spPr bwMode="auto">
          <a:xfrm>
            <a:off x="5545345" y="3105135"/>
            <a:ext cx="2989055" cy="1549579"/>
          </a:xfrm>
          <a:prstGeom prst="rect">
            <a:avLst/>
          </a:prstGeom>
          <a:noFill/>
          <a:ln>
            <a:noFill/>
          </a:ln>
          <a:effectLst>
            <a:outerShdw blurRad="50800" dir="2700000" algn="tl" rotWithShape="0">
              <a:srgbClr val="000000">
                <a:alpha val="2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35528" y="5167745"/>
            <a:ext cx="3594386" cy="1606616"/>
          </a:xfrm>
          <a:prstGeom prst="rect">
            <a:avLst/>
          </a:prstGeom>
          <a:gradFill flip="none" rotWithShape="1">
            <a:gsLst>
              <a:gs pos="0">
                <a:srgbClr val="FF00FF"/>
              </a:gs>
              <a:gs pos="100000">
                <a:srgbClr val="FEFE51"/>
              </a:gs>
              <a:gs pos="51000">
                <a:srgbClr val="FC6297"/>
              </a:gs>
              <a:gs pos="74000">
                <a:srgbClr val="FD976D"/>
              </a:gs>
              <a:gs pos="14000">
                <a:srgbClr val="FB2BC6"/>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47633" tIns="23816" rIns="47633" bIns="23816" anchor="ctr"/>
          <a:lstStyle/>
          <a:p>
            <a:pPr algn="ctr" defTabSz="457276" fontAlgn="auto">
              <a:spcBef>
                <a:spcPts val="0"/>
              </a:spcBef>
              <a:spcAft>
                <a:spcPts val="0"/>
              </a:spcAft>
              <a:defRPr/>
            </a:pPr>
            <a:endParaRPr lang="en-US" dirty="0">
              <a:noFill/>
            </a:endParaRPr>
          </a:p>
        </p:txBody>
      </p:sp>
      <p:pic>
        <p:nvPicPr>
          <p:cNvPr id="12" name="Picture 11" descr="FL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0013"/>
            <a:ext cx="3091433" cy="142105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1433" y="4331779"/>
            <a:ext cx="2334491" cy="606968"/>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9914" y="5792932"/>
            <a:ext cx="1420091" cy="106506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3825" y="2945823"/>
            <a:ext cx="1276350" cy="476250"/>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2256" y="1536255"/>
            <a:ext cx="1181100" cy="1181100"/>
          </a:xfrm>
          <a:prstGeom prst="rect">
            <a:avLst/>
          </a:prstGeom>
        </p:spPr>
      </p:pic>
      <p:pic>
        <p:nvPicPr>
          <p:cNvPr id="15" name="Picture 3"/>
          <p:cNvPicPr>
            <a:picLocks noChangeAspect="1" noChangeArrowheads="1"/>
          </p:cNvPicPr>
          <p:nvPr/>
        </p:nvPicPr>
        <p:blipFill>
          <a:blip r:embed="rId10" cstate="print"/>
          <a:srcRect/>
          <a:stretch>
            <a:fillRect/>
          </a:stretch>
        </p:blipFill>
        <p:spPr bwMode="auto">
          <a:xfrm>
            <a:off x="1039090" y="3879925"/>
            <a:ext cx="815109" cy="903708"/>
          </a:xfrm>
          <a:prstGeom prst="rect">
            <a:avLst/>
          </a:prstGeom>
          <a:noFill/>
          <a:ln w="9525">
            <a:noFill/>
            <a:miter lim="800000"/>
            <a:headEnd/>
            <a:tailEnd/>
          </a:ln>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535" y="2539233"/>
            <a:ext cx="2609850" cy="1152525"/>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05224" y="4938747"/>
            <a:ext cx="3175163" cy="1682836"/>
          </a:xfrm>
          <a:prstGeom prst="rect">
            <a:avLst/>
          </a:prstGeom>
        </p:spPr>
      </p:pic>
    </p:spTree>
    <p:extLst>
      <p:ext uri="{BB962C8B-B14F-4D97-AF65-F5344CB8AC3E}">
        <p14:creationId xmlns:p14="http://schemas.microsoft.com/office/powerpoint/2010/main" val="3471783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16EC450-AB0F-417C-ADD8-F7C50C7D846B}" type="slidenum">
              <a:rPr lang="en-US" smtClean="0"/>
              <a:pPr>
                <a:defRPr/>
              </a:pPr>
              <a:t>14</a:t>
            </a:fld>
            <a:endParaRPr lang="en-US"/>
          </a:p>
        </p:txBody>
      </p:sp>
      <p:sp>
        <p:nvSpPr>
          <p:cNvPr id="4" name="Rectangle 2"/>
          <p:cNvSpPr>
            <a:spLocks noChangeArrowheads="1"/>
          </p:cNvSpPr>
          <p:nvPr/>
        </p:nvSpPr>
        <p:spPr bwMode="auto">
          <a:xfrm>
            <a:off x="642801" y="1673706"/>
            <a:ext cx="1532617" cy="1915885"/>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111111"/>
                </a:solidFill>
                <a:effectLst/>
                <a:latin typeface="Verdana" panose="020B0604030504040204" pitchFamily="34" charset="0"/>
                <a:ea typeface="Calibri" panose="020F0502020204030204" pitchFamily="34" charset="0"/>
                <a:cs typeface="Times New Roman" panose="02020603050405020304" pitchFamily="18" charset="0"/>
              </a:rPr>
              <a:t>100% Face to Face</a:t>
            </a:r>
            <a:endParaRPr kumimoji="0" lang="en-US" altLang="en-US" sz="1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endParaRPr>
          </a:p>
        </p:txBody>
      </p:sp>
      <p:sp>
        <p:nvSpPr>
          <p:cNvPr id="5" name="Rectangle 4"/>
          <p:cNvSpPr>
            <a:spLocks noChangeArrowheads="1"/>
          </p:cNvSpPr>
          <p:nvPr/>
        </p:nvSpPr>
        <p:spPr bwMode="auto">
          <a:xfrm>
            <a:off x="4527049" y="1717221"/>
            <a:ext cx="1524316" cy="1899556"/>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111111"/>
                </a:solidFill>
                <a:effectLst/>
                <a:latin typeface="Verdana" panose="020B0604030504040204" pitchFamily="34" charset="0"/>
                <a:ea typeface="Calibri" panose="020F0502020204030204" pitchFamily="34" charset="0"/>
                <a:cs typeface="Times New Roman" panose="02020603050405020304" pitchFamily="18" charset="0"/>
              </a:rPr>
              <a:t>Online </a:t>
            </a:r>
            <a:r>
              <a:rPr kumimoji="0" lang="en-US" altLang="en-US" sz="2000" b="0" i="0" u="none" strike="noStrike" cap="none" normalizeH="0" baseline="0" dirty="0" smtClean="0">
                <a:ln>
                  <a:noFill/>
                </a:ln>
                <a:solidFill>
                  <a:srgbClr val="111111"/>
                </a:solidFill>
                <a:effectLst/>
                <a:latin typeface="Verdana" panose="020B0604030504040204" pitchFamily="34" charset="0"/>
                <a:ea typeface="Calibri" panose="020F0502020204030204" pitchFamily="34" charset="0"/>
                <a:cs typeface="Times New Roman" panose="02020603050405020304" pitchFamily="18" charset="0"/>
              </a:rPr>
              <a:t>Plus</a:t>
            </a:r>
            <a:endParaRPr kumimoji="0" lang="en-US" altLang="en-US" sz="2000" b="0" i="0" u="none" strike="noStrike" cap="none" normalizeH="0" baseline="0" dirty="0" smtClean="0">
              <a:ln>
                <a:noFill/>
              </a:ln>
              <a:solidFill>
                <a:schemeClr val="tx1"/>
              </a:solidFill>
              <a:effectLst/>
            </a:endParaRPr>
          </a:p>
        </p:txBody>
      </p:sp>
      <p:sp>
        <p:nvSpPr>
          <p:cNvPr id="6" name="Rectangle 5"/>
          <p:cNvSpPr>
            <a:spLocks noChangeArrowheads="1"/>
          </p:cNvSpPr>
          <p:nvPr/>
        </p:nvSpPr>
        <p:spPr bwMode="auto">
          <a:xfrm>
            <a:off x="6631849" y="1725387"/>
            <a:ext cx="1546225" cy="1899555"/>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111111"/>
                </a:solidFill>
                <a:effectLst/>
                <a:latin typeface="Verdana" panose="020B0604030504040204" pitchFamily="34" charset="0"/>
                <a:ea typeface="Calibri" panose="020F0502020204030204" pitchFamily="34" charset="0"/>
                <a:cs typeface="Times New Roman" panose="02020603050405020304" pitchFamily="18" charset="0"/>
              </a:rPr>
              <a:t>100% </a:t>
            </a:r>
            <a:r>
              <a:rPr kumimoji="0" lang="en-US" altLang="en-US" sz="1800" b="0" i="0" u="none" strike="noStrike" cap="none" normalizeH="0" baseline="0" dirty="0" smtClean="0">
                <a:ln>
                  <a:noFill/>
                </a:ln>
                <a:solidFill>
                  <a:srgbClr val="111111"/>
                </a:solidFill>
                <a:effectLst/>
                <a:latin typeface="Verdana" panose="020B0604030504040204" pitchFamily="34" charset="0"/>
                <a:ea typeface="Calibri" panose="020F0502020204030204" pitchFamily="34" charset="0"/>
                <a:cs typeface="Times New Roman" panose="02020603050405020304" pitchFamily="18" charset="0"/>
              </a:rPr>
              <a:t>Online</a:t>
            </a:r>
            <a:endParaRPr kumimoji="0" lang="en-US" altLang="en-US" sz="1800" b="0" i="0" u="none" strike="noStrike" cap="none" normalizeH="0" baseline="0" dirty="0" smtClean="0">
              <a:ln>
                <a:noFill/>
              </a:ln>
              <a:solidFill>
                <a:schemeClr val="tx1"/>
              </a:solidFill>
              <a:effectLst/>
            </a:endParaRPr>
          </a:p>
        </p:txBody>
      </p:sp>
      <p:cxnSp>
        <p:nvCxnSpPr>
          <p:cNvPr id="7" name="Straight Arrow Connector 6"/>
          <p:cNvCxnSpPr/>
          <p:nvPr/>
        </p:nvCxnSpPr>
        <p:spPr>
          <a:xfrm flipV="1">
            <a:off x="2830739" y="11799570"/>
            <a:ext cx="4432935" cy="1460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8" name="Text Box 2"/>
          <p:cNvSpPr txBox="1">
            <a:spLocks noChangeArrowheads="1"/>
          </p:cNvSpPr>
          <p:nvPr/>
        </p:nvSpPr>
        <p:spPr bwMode="auto">
          <a:xfrm>
            <a:off x="925286" y="4929456"/>
            <a:ext cx="6498771" cy="79642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111111"/>
                </a:solidFill>
                <a:effectLst/>
                <a:latin typeface="Verdana" panose="020B0604030504040204" pitchFamily="34" charset="0"/>
                <a:ea typeface="Calibri" panose="020F0502020204030204" pitchFamily="34" charset="0"/>
                <a:cs typeface="Times New Roman" panose="02020603050405020304" pitchFamily="18" charset="0"/>
              </a:rPr>
              <a:t>Diminishing physical presence on </a:t>
            </a:r>
            <a:r>
              <a:rPr kumimoji="0" lang="en-US" altLang="en-US" sz="2000" b="0" i="0" u="none" strike="noStrike" cap="none" normalizeH="0" baseline="0" dirty="0" smtClean="0">
                <a:ln>
                  <a:noFill/>
                </a:ln>
                <a:solidFill>
                  <a:srgbClr val="111111"/>
                </a:solidFill>
                <a:effectLst/>
                <a:latin typeface="Verdana" panose="020B0604030504040204" pitchFamily="34" charset="0"/>
                <a:ea typeface="Calibri" panose="020F0502020204030204" pitchFamily="34" charset="0"/>
                <a:cs typeface="Times New Roman" panose="02020603050405020304" pitchFamily="18" charset="0"/>
              </a:rPr>
              <a:t>campus, </a:t>
            </a:r>
            <a:r>
              <a:rPr lang="en-US" altLang="en-US" sz="2000" baseline="0" dirty="0" smtClean="0">
                <a:solidFill>
                  <a:srgbClr val="111111"/>
                </a:solidFill>
                <a:latin typeface="Verdana" panose="020B0604030504040204" pitchFamily="34" charset="0"/>
                <a:ea typeface="Calibri" panose="020F0502020204030204" pitchFamily="34" charset="0"/>
                <a:cs typeface="Times New Roman" panose="02020603050405020304" pitchFamily="18" charset="0"/>
              </a:rPr>
              <a:t>interaction moves online</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sp>
        <p:nvSpPr>
          <p:cNvPr id="9" name="Rectangle 3"/>
          <p:cNvSpPr>
            <a:spLocks noChangeArrowheads="1"/>
          </p:cNvSpPr>
          <p:nvPr/>
        </p:nvSpPr>
        <p:spPr bwMode="auto">
          <a:xfrm>
            <a:off x="2636495" y="1660128"/>
            <a:ext cx="1423988" cy="1964814"/>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111111"/>
                </a:solidFill>
                <a:effectLst/>
                <a:latin typeface="Verdana" panose="020B0604030504040204" pitchFamily="34" charset="0"/>
                <a:ea typeface="Calibri" panose="020F0502020204030204" pitchFamily="34" charset="0"/>
                <a:cs typeface="Times New Roman" panose="02020603050405020304" pitchFamily="18" charset="0"/>
              </a:rPr>
              <a:t>Blended</a:t>
            </a:r>
            <a:endParaRPr kumimoji="0" lang="en-US" altLang="en-US" sz="20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13"/>
          <p:cNvSpPr>
            <a:spLocks noChangeArrowheads="1"/>
          </p:cNvSpPr>
          <p:nvPr/>
        </p:nvSpPr>
        <p:spPr bwMode="auto">
          <a:xfrm>
            <a:off x="1970314" y="2667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2" name="TextBox 11"/>
          <p:cNvSpPr txBox="1"/>
          <p:nvPr/>
        </p:nvSpPr>
        <p:spPr>
          <a:xfrm>
            <a:off x="555171" y="391886"/>
            <a:ext cx="5725886" cy="707886"/>
          </a:xfrm>
          <a:prstGeom prst="rect">
            <a:avLst/>
          </a:prstGeom>
          <a:noFill/>
        </p:spPr>
        <p:txBody>
          <a:bodyPr wrap="square" rtlCol="0">
            <a:spAutoFit/>
          </a:bodyPr>
          <a:lstStyle/>
          <a:p>
            <a:pPr lvl="0"/>
            <a:r>
              <a:rPr lang="en-GB" altLang="en-US" baseline="0" dirty="0">
                <a:solidFill>
                  <a:schemeClr val="bg1"/>
                </a:solidFill>
                <a:latin typeface="+mn-lt"/>
                <a:ea typeface="Times New Roman" panose="02020603050405020304" pitchFamily="18" charset="0"/>
                <a:cs typeface="Courier New" panose="02070309020205020404" pitchFamily="49" charset="0"/>
              </a:rPr>
              <a:t>The spectrum of learning modes</a:t>
            </a:r>
            <a:endParaRPr lang="en-GB" altLang="en-US" sz="800" baseline="0" dirty="0">
              <a:solidFill>
                <a:schemeClr val="bg1"/>
              </a:solidFill>
              <a:latin typeface="+mn-lt"/>
            </a:endParaRPr>
          </a:p>
          <a:p>
            <a:endParaRPr lang="en-GB" dirty="0">
              <a:solidFill>
                <a:schemeClr val="bg1"/>
              </a:solidFill>
              <a:latin typeface="+mn-lt"/>
            </a:endParaRPr>
          </a:p>
        </p:txBody>
      </p:sp>
      <p:sp>
        <p:nvSpPr>
          <p:cNvPr id="19" name="Right Arrow 18"/>
          <p:cNvSpPr/>
          <p:nvPr/>
        </p:nvSpPr>
        <p:spPr bwMode="auto">
          <a:xfrm>
            <a:off x="730928" y="4082143"/>
            <a:ext cx="7447145"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25000">
              <a:ln>
                <a:noFill/>
              </a:ln>
              <a:solidFill>
                <a:schemeClr val="tx1"/>
              </a:solidFill>
              <a:effectLst/>
              <a:latin typeface="Times" pitchFamily="-8" charset="0"/>
            </a:endParaRPr>
          </a:p>
        </p:txBody>
      </p:sp>
      <p:sp>
        <p:nvSpPr>
          <p:cNvPr id="14" name="Rectangle 3"/>
          <p:cNvSpPr>
            <a:spLocks noChangeArrowheads="1"/>
          </p:cNvSpPr>
          <p:nvPr/>
        </p:nvSpPr>
        <p:spPr bwMode="auto">
          <a:xfrm>
            <a:off x="1174750" y="2968853"/>
            <a:ext cx="23436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800" b="0" i="0" u="sng" strike="noStrike" cap="none" normalizeH="0" baseline="30000" dirty="0" smtClean="0">
                <a:ln>
                  <a:noFill/>
                </a:ln>
                <a:solidFill>
                  <a:srgbClr val="111111"/>
                </a:solidFill>
                <a:effectLst/>
                <a:latin typeface="Verdana" panose="020B0604030504040204" pitchFamily="34" charset="0"/>
                <a:ea typeface="Calibri" panose="020F0502020204030204" pitchFamily="34" charset="0"/>
                <a:cs typeface="Times New Roman" panose="02020603050405020304" pitchFamily="18" charset="0"/>
                <a:hlinkClick r:id="rId3"/>
              </a:rPr>
              <a:t>[</a:t>
            </a:r>
            <a:r>
              <a:rPr kumimoji="0" lang="en-GB" altLang="en-US" sz="800" b="0" i="0" u="sng" strike="noStrike" cap="none" normalizeH="0" baseline="30000" dirty="0" err="1" smtClean="0" bmk="">
                <a:ln>
                  <a:noFill/>
                </a:ln>
                <a:solidFill>
                  <a:srgbClr val="111111"/>
                </a:solidFill>
                <a:effectLst/>
                <a:latin typeface="Verdana" panose="020B0604030504040204" pitchFamily="34" charset="0"/>
                <a:ea typeface="Calibri" panose="020F0502020204030204" pitchFamily="34" charset="0"/>
                <a:cs typeface="Times New Roman" panose="02020603050405020304" pitchFamily="18" charset="0"/>
                <a:hlinkClick r:id="rId3"/>
              </a:rPr>
              <a:t>i</a:t>
            </a:r>
            <a:endParaRPr kumimoji="0" lang="en-GB"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666148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2"/>
          <p:cNvSpPr>
            <a:spLocks noChangeArrowheads="1"/>
          </p:cNvSpPr>
          <p:nvPr/>
        </p:nvSpPr>
        <p:spPr bwMode="auto">
          <a:xfrm>
            <a:off x="476249" y="0"/>
            <a:ext cx="1367831" cy="980728"/>
          </a:xfrm>
          <a:prstGeom prst="rect">
            <a:avLst/>
          </a:prstGeom>
          <a:solidFill>
            <a:srgbClr val="003366"/>
          </a:solidFill>
          <a:ln w="9525" algn="ctr">
            <a:noFill/>
            <a:round/>
            <a:headEnd/>
            <a:tailEnd/>
          </a:ln>
        </p:spPr>
        <p:txBody>
          <a:bodyPr/>
          <a:lstStyle/>
          <a:p>
            <a:pPr eaLnBrk="0" hangingPunct="0"/>
            <a:endParaRPr lang="en-US" sz="2400" baseline="-25000">
              <a:latin typeface="Times" pitchFamily="18" charset="0"/>
            </a:endParaRPr>
          </a:p>
        </p:txBody>
      </p:sp>
      <p:sp>
        <p:nvSpPr>
          <p:cNvPr id="4" name="Rectangle 12"/>
          <p:cNvSpPr>
            <a:spLocks noChangeArrowheads="1"/>
          </p:cNvSpPr>
          <p:nvPr/>
        </p:nvSpPr>
        <p:spPr bwMode="auto">
          <a:xfrm>
            <a:off x="323849" y="0"/>
            <a:ext cx="1367831" cy="980728"/>
          </a:xfrm>
          <a:prstGeom prst="rect">
            <a:avLst/>
          </a:prstGeom>
          <a:solidFill>
            <a:srgbClr val="003366"/>
          </a:solidFill>
          <a:ln w="9525" algn="ctr">
            <a:noFill/>
            <a:round/>
            <a:headEnd/>
            <a:tailEnd/>
          </a:ln>
        </p:spPr>
        <p:txBody>
          <a:bodyPr/>
          <a:lstStyle/>
          <a:p>
            <a:pPr eaLnBrk="0" hangingPunct="0"/>
            <a:endParaRPr lang="en-US" sz="2400" baseline="-25000">
              <a:latin typeface="Times" pitchFamily="18" charset="0"/>
            </a:endParaRPr>
          </a:p>
        </p:txBody>
      </p:sp>
      <p:sp>
        <p:nvSpPr>
          <p:cNvPr id="5" name="TextBox 4"/>
          <p:cNvSpPr txBox="1"/>
          <p:nvPr/>
        </p:nvSpPr>
        <p:spPr>
          <a:xfrm>
            <a:off x="467544" y="260350"/>
            <a:ext cx="6192688" cy="646331"/>
          </a:xfrm>
          <a:prstGeom prst="rect">
            <a:avLst/>
          </a:prstGeom>
          <a:noFill/>
        </p:spPr>
        <p:txBody>
          <a:bodyPr wrap="square">
            <a:spAutoFit/>
          </a:bodyPr>
          <a:lstStyle/>
          <a:p>
            <a:pPr>
              <a:defRPr/>
            </a:pPr>
            <a:r>
              <a:rPr lang="en-GB" sz="3600" b="1" dirty="0" smtClean="0">
                <a:solidFill>
                  <a:schemeClr val="accent3"/>
                </a:solidFill>
                <a:latin typeface="Arial" charset="0"/>
              </a:rPr>
              <a:t>Nottingham MOOCs</a:t>
            </a:r>
            <a:endParaRPr lang="en-GB" sz="3600" b="1" dirty="0">
              <a:solidFill>
                <a:schemeClr val="accent3"/>
              </a:solidFill>
              <a:latin typeface="Arial" charset="0"/>
            </a:endParaRPr>
          </a:p>
        </p:txBody>
      </p:sp>
      <p:pic>
        <p:nvPicPr>
          <p:cNvPr id="6" name="Picture 5" descr="Solar power and people "/>
          <p:cNvPicPr/>
          <p:nvPr/>
        </p:nvPicPr>
        <p:blipFill>
          <a:blip r:embed="rId3">
            <a:extLst>
              <a:ext uri="{28A0092B-C50C-407E-A947-70E740481C1C}">
                <a14:useLocalDpi xmlns:a14="http://schemas.microsoft.com/office/drawing/2010/main" val="0"/>
              </a:ext>
            </a:extLst>
          </a:blip>
          <a:srcRect/>
          <a:stretch>
            <a:fillRect/>
          </a:stretch>
        </p:blipFill>
        <p:spPr bwMode="auto">
          <a:xfrm>
            <a:off x="323849" y="1133324"/>
            <a:ext cx="3600400" cy="1656184"/>
          </a:xfrm>
          <a:prstGeom prst="rect">
            <a:avLst/>
          </a:prstGeom>
          <a:noFill/>
          <a:ln>
            <a:noFill/>
          </a:ln>
        </p:spPr>
      </p:pic>
      <p:pic>
        <p:nvPicPr>
          <p:cNvPr id="2050" name="Picture 2" descr="read a mi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49" y="2903745"/>
            <a:ext cx="3600400" cy="165618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bwMode="auto">
          <a:xfrm>
            <a:off x="4120721" y="1268760"/>
            <a:ext cx="4843768" cy="936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a:solidFill>
                  <a:srgbClr val="003366"/>
                </a:solidFill>
                <a:latin typeface="+mj-lt"/>
                <a:ea typeface="ＭＳ Ｐゴシック" pitchFamily="-8" charset="-128"/>
                <a:cs typeface="ＭＳ Ｐゴシック" pitchFamily="-8" charset="-128"/>
              </a:defRPr>
            </a:lvl1pPr>
            <a:lvl2pPr algn="l" rtl="0" eaLnBrk="0" fontAlgn="base" hangingPunct="0">
              <a:spcBef>
                <a:spcPct val="0"/>
              </a:spcBef>
              <a:spcAft>
                <a:spcPct val="0"/>
              </a:spcAft>
              <a:defRPr sz="3200">
                <a:solidFill>
                  <a:srgbClr val="003366"/>
                </a:solidFill>
                <a:latin typeface="Arial" pitchFamily="-8" charset="0"/>
                <a:ea typeface="ＭＳ Ｐゴシック" pitchFamily="-8" charset="-128"/>
                <a:cs typeface="ＭＳ Ｐゴシック" pitchFamily="-8" charset="-128"/>
              </a:defRPr>
            </a:lvl2pPr>
            <a:lvl3pPr algn="l" rtl="0" eaLnBrk="0" fontAlgn="base" hangingPunct="0">
              <a:spcBef>
                <a:spcPct val="0"/>
              </a:spcBef>
              <a:spcAft>
                <a:spcPct val="0"/>
              </a:spcAft>
              <a:defRPr sz="3200">
                <a:solidFill>
                  <a:srgbClr val="003366"/>
                </a:solidFill>
                <a:latin typeface="Arial" pitchFamily="-8" charset="0"/>
                <a:ea typeface="ＭＳ Ｐゴシック" pitchFamily="-8" charset="-128"/>
                <a:cs typeface="ＭＳ Ｐゴシック" pitchFamily="-8" charset="-128"/>
              </a:defRPr>
            </a:lvl3pPr>
            <a:lvl4pPr algn="l" rtl="0" eaLnBrk="0" fontAlgn="base" hangingPunct="0">
              <a:spcBef>
                <a:spcPct val="0"/>
              </a:spcBef>
              <a:spcAft>
                <a:spcPct val="0"/>
              </a:spcAft>
              <a:defRPr sz="3200">
                <a:solidFill>
                  <a:srgbClr val="003366"/>
                </a:solidFill>
                <a:latin typeface="Arial" pitchFamily="-8" charset="0"/>
                <a:ea typeface="ＭＳ Ｐゴシック" pitchFamily="-8" charset="-128"/>
                <a:cs typeface="ＭＳ Ｐゴシック" pitchFamily="-8" charset="-128"/>
              </a:defRPr>
            </a:lvl4pPr>
            <a:lvl5pPr algn="l" rtl="0" eaLnBrk="0" fontAlgn="base" hangingPunct="0">
              <a:spcBef>
                <a:spcPct val="0"/>
              </a:spcBef>
              <a:spcAft>
                <a:spcPct val="0"/>
              </a:spcAft>
              <a:defRPr sz="3200">
                <a:solidFill>
                  <a:srgbClr val="003366"/>
                </a:solidFill>
                <a:latin typeface="Arial" pitchFamily="-8" charset="0"/>
                <a:ea typeface="ＭＳ Ｐゴシック" pitchFamily="-8" charset="-128"/>
                <a:cs typeface="ＭＳ Ｐゴシック" pitchFamily="-8" charset="-128"/>
              </a:defRPr>
            </a:lvl5pPr>
            <a:lvl6pPr marL="457200" algn="l" rtl="0" eaLnBrk="1" fontAlgn="base" hangingPunct="1">
              <a:spcBef>
                <a:spcPct val="0"/>
              </a:spcBef>
              <a:spcAft>
                <a:spcPct val="0"/>
              </a:spcAft>
              <a:defRPr sz="3200">
                <a:solidFill>
                  <a:srgbClr val="003366"/>
                </a:solidFill>
                <a:latin typeface="Arial" pitchFamily="-8" charset="0"/>
              </a:defRPr>
            </a:lvl6pPr>
            <a:lvl7pPr marL="914400" algn="l" rtl="0" eaLnBrk="1" fontAlgn="base" hangingPunct="1">
              <a:spcBef>
                <a:spcPct val="0"/>
              </a:spcBef>
              <a:spcAft>
                <a:spcPct val="0"/>
              </a:spcAft>
              <a:defRPr sz="3200">
                <a:solidFill>
                  <a:srgbClr val="003366"/>
                </a:solidFill>
                <a:latin typeface="Arial" pitchFamily="-8" charset="0"/>
              </a:defRPr>
            </a:lvl7pPr>
            <a:lvl8pPr marL="1371600" algn="l" rtl="0" eaLnBrk="1" fontAlgn="base" hangingPunct="1">
              <a:spcBef>
                <a:spcPct val="0"/>
              </a:spcBef>
              <a:spcAft>
                <a:spcPct val="0"/>
              </a:spcAft>
              <a:defRPr sz="3200">
                <a:solidFill>
                  <a:srgbClr val="003366"/>
                </a:solidFill>
                <a:latin typeface="Arial" pitchFamily="-8" charset="0"/>
              </a:defRPr>
            </a:lvl8pPr>
            <a:lvl9pPr marL="1828800" algn="l" rtl="0" eaLnBrk="1" fontAlgn="base" hangingPunct="1">
              <a:spcBef>
                <a:spcPct val="0"/>
              </a:spcBef>
              <a:spcAft>
                <a:spcPct val="0"/>
              </a:spcAft>
              <a:defRPr sz="3200">
                <a:solidFill>
                  <a:srgbClr val="003366"/>
                </a:solidFill>
                <a:latin typeface="Arial" pitchFamily="-8" charset="0"/>
              </a:defRPr>
            </a:lvl9pPr>
          </a:lstStyle>
          <a:p>
            <a:pPr marL="285750" indent="-285750">
              <a:buFont typeface="Arial" panose="020B0604020202020204" pitchFamily="34" charset="0"/>
              <a:buChar char="•"/>
            </a:pPr>
            <a:endParaRPr lang="en-GB" sz="1600" dirty="0"/>
          </a:p>
        </p:txBody>
      </p:sp>
      <p:sp>
        <p:nvSpPr>
          <p:cNvPr id="9" name="Title 1"/>
          <p:cNvSpPr txBox="1">
            <a:spLocks/>
          </p:cNvSpPr>
          <p:nvPr/>
        </p:nvSpPr>
        <p:spPr bwMode="auto">
          <a:xfrm>
            <a:off x="4238348" y="3130225"/>
            <a:ext cx="4843768" cy="9361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a:solidFill>
                  <a:srgbClr val="003366"/>
                </a:solidFill>
                <a:latin typeface="+mj-lt"/>
                <a:ea typeface="ＭＳ Ｐゴシック" pitchFamily="-8" charset="-128"/>
                <a:cs typeface="ＭＳ Ｐゴシック" pitchFamily="-8" charset="-128"/>
              </a:defRPr>
            </a:lvl1pPr>
            <a:lvl2pPr algn="l" rtl="0" eaLnBrk="0" fontAlgn="base" hangingPunct="0">
              <a:spcBef>
                <a:spcPct val="0"/>
              </a:spcBef>
              <a:spcAft>
                <a:spcPct val="0"/>
              </a:spcAft>
              <a:defRPr sz="3200">
                <a:solidFill>
                  <a:srgbClr val="003366"/>
                </a:solidFill>
                <a:latin typeface="Arial" pitchFamily="-8" charset="0"/>
                <a:ea typeface="ＭＳ Ｐゴシック" pitchFamily="-8" charset="-128"/>
                <a:cs typeface="ＭＳ Ｐゴシック" pitchFamily="-8" charset="-128"/>
              </a:defRPr>
            </a:lvl2pPr>
            <a:lvl3pPr algn="l" rtl="0" eaLnBrk="0" fontAlgn="base" hangingPunct="0">
              <a:spcBef>
                <a:spcPct val="0"/>
              </a:spcBef>
              <a:spcAft>
                <a:spcPct val="0"/>
              </a:spcAft>
              <a:defRPr sz="3200">
                <a:solidFill>
                  <a:srgbClr val="003366"/>
                </a:solidFill>
                <a:latin typeface="Arial" pitchFamily="-8" charset="0"/>
                <a:ea typeface="ＭＳ Ｐゴシック" pitchFamily="-8" charset="-128"/>
                <a:cs typeface="ＭＳ Ｐゴシック" pitchFamily="-8" charset="-128"/>
              </a:defRPr>
            </a:lvl3pPr>
            <a:lvl4pPr algn="l" rtl="0" eaLnBrk="0" fontAlgn="base" hangingPunct="0">
              <a:spcBef>
                <a:spcPct val="0"/>
              </a:spcBef>
              <a:spcAft>
                <a:spcPct val="0"/>
              </a:spcAft>
              <a:defRPr sz="3200">
                <a:solidFill>
                  <a:srgbClr val="003366"/>
                </a:solidFill>
                <a:latin typeface="Arial" pitchFamily="-8" charset="0"/>
                <a:ea typeface="ＭＳ Ｐゴシック" pitchFamily="-8" charset="-128"/>
                <a:cs typeface="ＭＳ Ｐゴシック" pitchFamily="-8" charset="-128"/>
              </a:defRPr>
            </a:lvl4pPr>
            <a:lvl5pPr algn="l" rtl="0" eaLnBrk="0" fontAlgn="base" hangingPunct="0">
              <a:spcBef>
                <a:spcPct val="0"/>
              </a:spcBef>
              <a:spcAft>
                <a:spcPct val="0"/>
              </a:spcAft>
              <a:defRPr sz="3200">
                <a:solidFill>
                  <a:srgbClr val="003366"/>
                </a:solidFill>
                <a:latin typeface="Arial" pitchFamily="-8" charset="0"/>
                <a:ea typeface="ＭＳ Ｐゴシック" pitchFamily="-8" charset="-128"/>
                <a:cs typeface="ＭＳ Ｐゴシック" pitchFamily="-8" charset="-128"/>
              </a:defRPr>
            </a:lvl5pPr>
            <a:lvl6pPr marL="457200" algn="l" rtl="0" eaLnBrk="1" fontAlgn="base" hangingPunct="1">
              <a:spcBef>
                <a:spcPct val="0"/>
              </a:spcBef>
              <a:spcAft>
                <a:spcPct val="0"/>
              </a:spcAft>
              <a:defRPr sz="3200">
                <a:solidFill>
                  <a:srgbClr val="003366"/>
                </a:solidFill>
                <a:latin typeface="Arial" pitchFamily="-8" charset="0"/>
              </a:defRPr>
            </a:lvl6pPr>
            <a:lvl7pPr marL="914400" algn="l" rtl="0" eaLnBrk="1" fontAlgn="base" hangingPunct="1">
              <a:spcBef>
                <a:spcPct val="0"/>
              </a:spcBef>
              <a:spcAft>
                <a:spcPct val="0"/>
              </a:spcAft>
              <a:defRPr sz="3200">
                <a:solidFill>
                  <a:srgbClr val="003366"/>
                </a:solidFill>
                <a:latin typeface="Arial" pitchFamily="-8" charset="0"/>
              </a:defRPr>
            </a:lvl7pPr>
            <a:lvl8pPr marL="1371600" algn="l" rtl="0" eaLnBrk="1" fontAlgn="base" hangingPunct="1">
              <a:spcBef>
                <a:spcPct val="0"/>
              </a:spcBef>
              <a:spcAft>
                <a:spcPct val="0"/>
              </a:spcAft>
              <a:defRPr sz="3200">
                <a:solidFill>
                  <a:srgbClr val="003366"/>
                </a:solidFill>
                <a:latin typeface="Arial" pitchFamily="-8" charset="0"/>
              </a:defRPr>
            </a:lvl8pPr>
            <a:lvl9pPr marL="1828800" algn="l" rtl="0" eaLnBrk="1" fontAlgn="base" hangingPunct="1">
              <a:spcBef>
                <a:spcPct val="0"/>
              </a:spcBef>
              <a:spcAft>
                <a:spcPct val="0"/>
              </a:spcAft>
              <a:defRPr sz="3200">
                <a:solidFill>
                  <a:srgbClr val="003366"/>
                </a:solidFill>
                <a:latin typeface="Arial" pitchFamily="-8" charset="0"/>
              </a:defRPr>
            </a:lvl9pPr>
          </a:lstStyle>
          <a:p>
            <a:endParaRPr lang="en-GB" sz="1800" dirty="0" smtClean="0"/>
          </a:p>
          <a:p>
            <a:endParaRPr lang="en-GB" sz="1600" dirty="0"/>
          </a:p>
          <a:p>
            <a:pPr marL="285750" indent="-285750">
              <a:buFont typeface="Arial" panose="020B0604020202020204" pitchFamily="34" charset="0"/>
              <a:buChar char="•"/>
            </a:pPr>
            <a:endParaRPr lang="en-GB" sz="1600" dirty="0"/>
          </a:p>
        </p:txBody>
      </p:sp>
      <p:sp>
        <p:nvSpPr>
          <p:cNvPr id="11" name="Rectangle 10"/>
          <p:cNvSpPr/>
          <p:nvPr/>
        </p:nvSpPr>
        <p:spPr bwMode="auto">
          <a:xfrm>
            <a:off x="155576" y="6573354"/>
            <a:ext cx="1041400" cy="2606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25000">
              <a:ln>
                <a:noFill/>
              </a:ln>
              <a:solidFill>
                <a:schemeClr val="tx1"/>
              </a:solidFill>
              <a:effectLst/>
              <a:latin typeface="Times" pitchFamily="-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816" y="4690527"/>
            <a:ext cx="3696433" cy="147138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5048" y="1148322"/>
            <a:ext cx="4641751" cy="164753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1664" y="3009375"/>
            <a:ext cx="4368517" cy="1550554"/>
          </a:xfrm>
          <a:prstGeom prst="rect">
            <a:avLst/>
          </a:prstGeom>
        </p:spPr>
      </p:pic>
      <p:sp>
        <p:nvSpPr>
          <p:cNvPr id="12" name="TextBox 11"/>
          <p:cNvSpPr txBox="1"/>
          <p:nvPr/>
        </p:nvSpPr>
        <p:spPr>
          <a:xfrm>
            <a:off x="4238348" y="4959927"/>
            <a:ext cx="4545434" cy="1405513"/>
          </a:xfrm>
          <a:prstGeom prst="rect">
            <a:avLst/>
          </a:prstGeom>
          <a:noFill/>
        </p:spPr>
        <p:txBody>
          <a:bodyPr wrap="square" rtlCol="0">
            <a:spAutoFit/>
          </a:bodyPr>
          <a:lstStyle/>
          <a:p>
            <a:r>
              <a:rPr lang="en-GB" sz="3200" dirty="0" smtClean="0">
                <a:latin typeface="+mn-lt"/>
              </a:rPr>
              <a:t>Experiments in pedagogy</a:t>
            </a:r>
          </a:p>
          <a:p>
            <a:r>
              <a:rPr lang="en-GB" sz="3200" dirty="0" smtClean="0">
                <a:latin typeface="+mn-lt"/>
              </a:rPr>
              <a:t>Courses (in own right; as tasters)</a:t>
            </a:r>
          </a:p>
          <a:p>
            <a:r>
              <a:rPr lang="en-GB" sz="3200" dirty="0" smtClean="0">
                <a:latin typeface="+mn-lt"/>
              </a:rPr>
              <a:t>Research conversations</a:t>
            </a:r>
          </a:p>
          <a:p>
            <a:r>
              <a:rPr lang="en-GB" sz="3200" dirty="0" smtClean="0">
                <a:latin typeface="+mn-lt"/>
              </a:rPr>
              <a:t>Data collection tools</a:t>
            </a:r>
          </a:p>
        </p:txBody>
      </p:sp>
    </p:spTree>
    <p:extLst>
      <p:ext uri="{BB962C8B-B14F-4D97-AF65-F5344CB8AC3E}">
        <p14:creationId xmlns:p14="http://schemas.microsoft.com/office/powerpoint/2010/main" val="1913742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04800"/>
            <a:ext cx="7376864" cy="1143000"/>
          </a:xfrm>
        </p:spPr>
        <p:txBody>
          <a:bodyPr/>
          <a:lstStyle/>
          <a:p>
            <a:r>
              <a:rPr lang="en-GB" sz="2800" b="1" dirty="0" smtClean="0">
                <a:solidFill>
                  <a:schemeClr val="bg1"/>
                </a:solidFill>
              </a:rPr>
              <a:t>A model for </a:t>
            </a:r>
            <a:r>
              <a:rPr lang="en-GB" sz="2800" b="1" dirty="0" err="1" smtClean="0">
                <a:solidFill>
                  <a:schemeClr val="bg1"/>
                </a:solidFill>
              </a:rPr>
              <a:t>UoN</a:t>
            </a:r>
            <a:r>
              <a:rPr lang="en-GB" sz="2800" b="1" dirty="0" smtClean="0">
                <a:solidFill>
                  <a:schemeClr val="bg1"/>
                </a:solidFill>
              </a:rPr>
              <a:t> Online Learning</a:t>
            </a:r>
            <a:endParaRPr lang="en-GB" sz="2800" b="1" dirty="0">
              <a:solidFill>
                <a:schemeClr val="bg1"/>
              </a:solidFill>
            </a:endParaRPr>
          </a:p>
        </p:txBody>
      </p:sp>
      <p:pic>
        <p:nvPicPr>
          <p:cNvPr id="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679904" y="1299422"/>
            <a:ext cx="5300189" cy="4963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95536" y="3872051"/>
            <a:ext cx="3456384" cy="420628"/>
          </a:xfrm>
          <a:prstGeom prst="rect">
            <a:avLst/>
          </a:prstGeom>
          <a:noFill/>
        </p:spPr>
        <p:txBody>
          <a:bodyPr wrap="square" rtlCol="0">
            <a:spAutoFit/>
          </a:bodyPr>
          <a:lstStyle/>
          <a:p>
            <a:endParaRPr lang="en-GB" sz="3200" dirty="0">
              <a:latin typeface="+mn-lt"/>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1461929"/>
            <a:ext cx="3200106" cy="4820243"/>
          </a:xfrm>
          <a:prstGeom prst="rect">
            <a:avLst/>
          </a:prstGeom>
        </p:spPr>
      </p:pic>
    </p:spTree>
    <p:custDataLst>
      <p:tags r:id="rId1"/>
    </p:custDataLst>
    <p:extLst>
      <p:ext uri="{BB962C8B-B14F-4D97-AF65-F5344CB8AC3E}">
        <p14:creationId xmlns:p14="http://schemas.microsoft.com/office/powerpoint/2010/main" val="1735370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16EC450-AB0F-417C-ADD8-F7C50C7D846B}" type="slidenum">
              <a:rPr lang="en-US" smtClean="0"/>
              <a:pPr>
                <a:defRPr/>
              </a:pPr>
              <a:t>17</a:t>
            </a:fld>
            <a:endParaRPr lang="en-US"/>
          </a:p>
        </p:txBody>
      </p:sp>
      <p:sp>
        <p:nvSpPr>
          <p:cNvPr id="3" name="TextBox 2"/>
          <p:cNvSpPr txBox="1"/>
          <p:nvPr/>
        </p:nvSpPr>
        <p:spPr>
          <a:xfrm>
            <a:off x="276044" y="234099"/>
            <a:ext cx="6228273" cy="502702"/>
          </a:xfrm>
          <a:prstGeom prst="rect">
            <a:avLst/>
          </a:prstGeom>
          <a:noFill/>
        </p:spPr>
        <p:txBody>
          <a:bodyPr wrap="square" rtlCol="0">
            <a:spAutoFit/>
          </a:bodyPr>
          <a:lstStyle/>
          <a:p>
            <a:r>
              <a:rPr lang="en-GB" sz="4000" dirty="0" smtClean="0">
                <a:solidFill>
                  <a:schemeClr val="bg1"/>
                </a:solidFill>
                <a:latin typeface="+mj-lt"/>
              </a:rPr>
              <a:t>Case Study – RPA Rights and Justice</a:t>
            </a:r>
            <a:endParaRPr lang="en-GB" sz="4000" dirty="0">
              <a:solidFill>
                <a:schemeClr val="bg1"/>
              </a:solidFill>
              <a:latin typeface="+mj-lt"/>
            </a:endParaRPr>
          </a:p>
        </p:txBody>
      </p:sp>
      <p:sp>
        <p:nvSpPr>
          <p:cNvPr id="4" name="TextBox 3"/>
          <p:cNvSpPr txBox="1"/>
          <p:nvPr/>
        </p:nvSpPr>
        <p:spPr>
          <a:xfrm>
            <a:off x="276044" y="1121433"/>
            <a:ext cx="8177841" cy="5016758"/>
          </a:xfrm>
          <a:prstGeom prst="rect">
            <a:avLst/>
          </a:prstGeom>
          <a:noFill/>
        </p:spPr>
        <p:txBody>
          <a:bodyPr wrap="square" rtlCol="0">
            <a:spAutoFit/>
          </a:bodyPr>
          <a:lstStyle/>
          <a:p>
            <a:endParaRPr lang="en-GB" sz="3200" dirty="0" smtClean="0">
              <a:latin typeface="+mn-lt"/>
            </a:endParaRPr>
          </a:p>
          <a:p>
            <a:endParaRPr lang="en-GB" sz="3200" dirty="0">
              <a:latin typeface="+mn-lt"/>
            </a:endParaRPr>
          </a:p>
          <a:p>
            <a:endParaRPr lang="en-GB" sz="3200" dirty="0" smtClean="0">
              <a:latin typeface="+mn-lt"/>
            </a:endParaRPr>
          </a:p>
          <a:p>
            <a:endParaRPr lang="en-GB" sz="3200" dirty="0">
              <a:latin typeface="+mn-lt"/>
            </a:endParaRPr>
          </a:p>
          <a:p>
            <a:endParaRPr lang="en-GB" sz="3200" dirty="0" smtClean="0">
              <a:latin typeface="+mn-lt"/>
            </a:endParaRPr>
          </a:p>
          <a:p>
            <a:endParaRPr lang="en-GB" sz="3200" dirty="0" smtClean="0">
              <a:latin typeface="+mn-lt"/>
            </a:endParaRPr>
          </a:p>
          <a:p>
            <a:endParaRPr lang="en-GB" sz="3200" dirty="0">
              <a:latin typeface="+mn-lt"/>
            </a:endParaRPr>
          </a:p>
          <a:p>
            <a:endParaRPr lang="en-GB" sz="3200" dirty="0" smtClean="0">
              <a:latin typeface="+mn-lt"/>
            </a:endParaRPr>
          </a:p>
          <a:p>
            <a:endParaRPr lang="en-GB" sz="3200" dirty="0">
              <a:latin typeface="+mn-lt"/>
            </a:endParaRPr>
          </a:p>
          <a:p>
            <a:r>
              <a:rPr lang="en-GB" sz="3200" dirty="0">
                <a:latin typeface="+mn-lt"/>
              </a:rPr>
              <a:t>There are 45.8 million slaves alive today. How do we achieve a slavery-free world and what can we learn from past antislavery?</a:t>
            </a:r>
          </a:p>
          <a:p>
            <a:endParaRPr lang="en-GB" sz="1800" dirty="0" smtClean="0">
              <a:latin typeface="+mn-lt"/>
            </a:endParaRPr>
          </a:p>
          <a:p>
            <a:r>
              <a:rPr lang="en-GB" sz="2000" dirty="0" smtClean="0">
                <a:latin typeface="+mn-lt"/>
              </a:rPr>
              <a:t>MOOC </a:t>
            </a:r>
            <a:r>
              <a:rPr lang="en-GB" sz="2000" dirty="0" smtClean="0">
                <a:latin typeface="+mn-lt"/>
              </a:rPr>
              <a:t>-’ Ending Slavery: Strategies </a:t>
            </a:r>
            <a:r>
              <a:rPr lang="en-GB" sz="2000" dirty="0">
                <a:latin typeface="+mn-lt"/>
              </a:rPr>
              <a:t>for Contemporary Global </a:t>
            </a:r>
            <a:r>
              <a:rPr lang="en-GB" sz="2000" dirty="0" smtClean="0">
                <a:latin typeface="+mn-lt"/>
              </a:rPr>
              <a:t>Abolition’</a:t>
            </a:r>
            <a:endParaRPr lang="en-GB" sz="2000" dirty="0">
              <a:latin typeface="+mn-lt"/>
            </a:endParaRPr>
          </a:p>
          <a:p>
            <a:r>
              <a:rPr lang="en-GB" sz="2000" dirty="0" smtClean="0">
                <a:latin typeface="+mn-lt"/>
              </a:rPr>
              <a:t>Part-funded from AHRC - The Antislavery Usable Past</a:t>
            </a:r>
          </a:p>
          <a:p>
            <a:endParaRPr lang="en-GB" sz="2000" dirty="0">
              <a:latin typeface="+mn-lt"/>
            </a:endParaRPr>
          </a:p>
          <a:p>
            <a:r>
              <a:rPr lang="en-GB" sz="2000" dirty="0" smtClean="0">
                <a:latin typeface="+mn-lt"/>
              </a:rPr>
              <a:t>‘Online </a:t>
            </a:r>
            <a:r>
              <a:rPr lang="en-GB" sz="2000" dirty="0" err="1" smtClean="0">
                <a:latin typeface="+mn-lt"/>
              </a:rPr>
              <a:t>Plus’</a:t>
            </a:r>
            <a:r>
              <a:rPr lang="en-GB" sz="2000" dirty="0" smtClean="0">
                <a:latin typeface="+mn-lt"/>
              </a:rPr>
              <a:t> MA Slavery and Liberation </a:t>
            </a:r>
            <a:endParaRPr lang="en-GB" sz="2000" dirty="0">
              <a:latin typeface="+mn-lt"/>
            </a:endParaRPr>
          </a:p>
          <a:p>
            <a:r>
              <a:rPr lang="en-GB" sz="2000" b="1" dirty="0" smtClean="0">
                <a:latin typeface="+mn-lt"/>
              </a:rPr>
              <a:t>Vision </a:t>
            </a:r>
            <a:r>
              <a:rPr lang="en-GB" sz="2000" b="1" dirty="0" smtClean="0">
                <a:latin typeface="+mn-lt"/>
              </a:rPr>
              <a:t>to turn world-leading</a:t>
            </a:r>
            <a:r>
              <a:rPr lang="en-GB" sz="2000" b="1" baseline="0" dirty="0" smtClean="0">
                <a:latin typeface="+mn-lt"/>
              </a:rPr>
              <a:t> </a:t>
            </a:r>
            <a:r>
              <a:rPr lang="en-GB" sz="2000" b="1" dirty="0" smtClean="0">
                <a:latin typeface="+mn-lt"/>
              </a:rPr>
              <a:t>research into an intervention for NGOs blending</a:t>
            </a:r>
            <a:r>
              <a:rPr lang="en-GB" sz="2000" b="1" baseline="0" dirty="0" smtClean="0">
                <a:latin typeface="+mn-lt"/>
              </a:rPr>
              <a:t> </a:t>
            </a:r>
            <a:r>
              <a:rPr lang="en-GB" sz="2000" b="1" dirty="0" smtClean="0">
                <a:latin typeface="+mn-lt"/>
              </a:rPr>
              <a:t>theory and</a:t>
            </a:r>
            <a:r>
              <a:rPr lang="en-GB" sz="2000" b="1" baseline="0" dirty="0" smtClean="0">
                <a:latin typeface="+mn-lt"/>
              </a:rPr>
              <a:t> </a:t>
            </a:r>
            <a:r>
              <a:rPr lang="en-GB" sz="2000" b="1" dirty="0" smtClean="0">
                <a:latin typeface="+mn-lt"/>
              </a:rPr>
              <a:t>practice </a:t>
            </a:r>
            <a:endParaRPr lang="en-GB" sz="2000" b="1" dirty="0">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05" y="1032835"/>
            <a:ext cx="8229600" cy="2921000"/>
          </a:xfrm>
          <a:prstGeom prst="rect">
            <a:avLst/>
          </a:prstGeom>
        </p:spPr>
      </p:pic>
    </p:spTree>
    <p:extLst>
      <p:ext uri="{BB962C8B-B14F-4D97-AF65-F5344CB8AC3E}">
        <p14:creationId xmlns:p14="http://schemas.microsoft.com/office/powerpoint/2010/main" val="1746898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16EC450-AB0F-417C-ADD8-F7C50C7D846B}" type="slidenum">
              <a:rPr lang="en-US" smtClean="0"/>
              <a:pPr>
                <a:defRPr/>
              </a:pPr>
              <a:t>18</a:t>
            </a:fld>
            <a:endParaRPr lang="en-US"/>
          </a:p>
        </p:txBody>
      </p:sp>
      <p:sp>
        <p:nvSpPr>
          <p:cNvPr id="3" name="TextBox 2"/>
          <p:cNvSpPr txBox="1"/>
          <p:nvPr/>
        </p:nvSpPr>
        <p:spPr>
          <a:xfrm>
            <a:off x="310552" y="1099868"/>
            <a:ext cx="8626414" cy="3539430"/>
          </a:xfrm>
          <a:prstGeom prst="rect">
            <a:avLst/>
          </a:prstGeom>
          <a:noFill/>
        </p:spPr>
        <p:txBody>
          <a:bodyPr wrap="square" rtlCol="0">
            <a:spAutoFit/>
          </a:bodyPr>
          <a:lstStyle/>
          <a:p>
            <a:r>
              <a:rPr lang="en-GB" sz="3200" b="1" dirty="0">
                <a:latin typeface="+mn-lt"/>
              </a:rPr>
              <a:t>Phase 1</a:t>
            </a:r>
            <a:r>
              <a:rPr lang="en-GB" sz="3200" dirty="0">
                <a:latin typeface="+mn-lt"/>
              </a:rPr>
              <a:t>: Community learning </a:t>
            </a:r>
            <a:r>
              <a:rPr lang="en-GB" sz="3200" dirty="0" smtClean="0">
                <a:latin typeface="+mn-lt"/>
              </a:rPr>
              <a:t>- boarding </a:t>
            </a:r>
            <a:r>
              <a:rPr lang="en-GB" sz="3200" dirty="0">
                <a:latin typeface="+mn-lt"/>
              </a:rPr>
              <a:t>schools and country houses  (c.1920 </a:t>
            </a:r>
            <a:r>
              <a:rPr lang="en-GB" sz="3200" dirty="0" smtClean="0">
                <a:latin typeface="+mn-lt"/>
              </a:rPr>
              <a:t>to</a:t>
            </a:r>
            <a:r>
              <a:rPr lang="en-GB" sz="3200" baseline="0" dirty="0" smtClean="0">
                <a:latin typeface="+mn-lt"/>
              </a:rPr>
              <a:t> </a:t>
            </a:r>
            <a:r>
              <a:rPr lang="en-GB" sz="3200" dirty="0" smtClean="0">
                <a:latin typeface="+mn-lt"/>
              </a:rPr>
              <a:t>1945</a:t>
            </a:r>
            <a:r>
              <a:rPr lang="en-GB" sz="3200" dirty="0">
                <a:latin typeface="+mn-lt"/>
              </a:rPr>
              <a:t>)</a:t>
            </a:r>
            <a:br>
              <a:rPr lang="en-GB" sz="3200" dirty="0">
                <a:latin typeface="+mn-lt"/>
              </a:rPr>
            </a:br>
            <a:r>
              <a:rPr lang="en-GB" sz="3200" dirty="0">
                <a:latin typeface="+mn-lt"/>
              </a:rPr>
              <a:t/>
            </a:r>
            <a:br>
              <a:rPr lang="en-GB" sz="3200" dirty="0">
                <a:latin typeface="+mn-lt"/>
              </a:rPr>
            </a:br>
            <a:r>
              <a:rPr lang="en-GB" sz="3200" b="1" dirty="0">
                <a:latin typeface="+mn-lt"/>
              </a:rPr>
              <a:t>Phase 2</a:t>
            </a:r>
            <a:r>
              <a:rPr lang="en-GB" sz="3200" dirty="0">
                <a:latin typeface="+mn-lt"/>
              </a:rPr>
              <a:t>: Place-based learning - field schools and study tours (c. 1945 </a:t>
            </a:r>
            <a:r>
              <a:rPr lang="en-GB" sz="3200" dirty="0" smtClean="0">
                <a:latin typeface="+mn-lt"/>
              </a:rPr>
              <a:t>to</a:t>
            </a:r>
            <a:r>
              <a:rPr lang="en-GB" sz="3200" baseline="0" dirty="0" smtClean="0">
                <a:latin typeface="+mn-lt"/>
              </a:rPr>
              <a:t>  </a:t>
            </a:r>
            <a:r>
              <a:rPr lang="en-GB" sz="3200" dirty="0" smtClean="0">
                <a:latin typeface="+mn-lt"/>
              </a:rPr>
              <a:t>2008</a:t>
            </a:r>
            <a:r>
              <a:rPr lang="en-GB" sz="3200" dirty="0">
                <a:latin typeface="+mn-lt"/>
              </a:rPr>
              <a:t>)</a:t>
            </a:r>
            <a:br>
              <a:rPr lang="en-GB" sz="3200" dirty="0">
                <a:latin typeface="+mn-lt"/>
              </a:rPr>
            </a:br>
            <a:r>
              <a:rPr lang="en-GB" sz="3200" dirty="0">
                <a:latin typeface="+mn-lt"/>
              </a:rPr>
              <a:t/>
            </a:r>
            <a:br>
              <a:rPr lang="en-GB" sz="3200" dirty="0">
                <a:latin typeface="+mn-lt"/>
              </a:rPr>
            </a:br>
            <a:r>
              <a:rPr lang="en-GB" sz="3200" b="1" dirty="0">
                <a:latin typeface="+mn-lt"/>
              </a:rPr>
              <a:t>Phase 3</a:t>
            </a:r>
            <a:r>
              <a:rPr lang="en-GB" sz="3200" dirty="0">
                <a:latin typeface="+mn-lt"/>
              </a:rPr>
              <a:t>:  Social and self-help learning -  online education and </a:t>
            </a:r>
            <a:r>
              <a:rPr lang="en-GB" sz="3200" dirty="0" smtClean="0">
                <a:latin typeface="+mn-lt"/>
              </a:rPr>
              <a:t>MOOCs</a:t>
            </a:r>
            <a:r>
              <a:rPr lang="en-GB" sz="3200" baseline="0" dirty="0" smtClean="0">
                <a:latin typeface="+mn-lt"/>
              </a:rPr>
              <a:t>   </a:t>
            </a:r>
            <a:r>
              <a:rPr lang="en-GB" sz="3200" dirty="0" smtClean="0">
                <a:latin typeface="+mn-lt"/>
              </a:rPr>
              <a:t>(c.2008 </a:t>
            </a:r>
            <a:r>
              <a:rPr lang="en-GB" sz="3200" dirty="0">
                <a:latin typeface="+mn-lt"/>
              </a:rPr>
              <a:t>to present) </a:t>
            </a:r>
            <a:br>
              <a:rPr lang="en-GB" sz="3200" dirty="0">
                <a:latin typeface="+mn-lt"/>
              </a:rPr>
            </a:br>
            <a:endParaRPr lang="en-GB" sz="3200" dirty="0">
              <a:latin typeface="+mn-lt"/>
              <a:ea typeface="Verdana" panose="020B0604030504040204" pitchFamily="34" charset="0"/>
              <a:cs typeface="Verdana" panose="020B0604030504040204" pitchFamily="34" charset="0"/>
            </a:endParaRPr>
          </a:p>
        </p:txBody>
      </p:sp>
      <p:pic>
        <p:nvPicPr>
          <p:cNvPr id="5" name="Content Placeholder 8" descr="shakespearestreet-Cropped-700x180.png"/>
          <p:cNvPicPr>
            <a:picLocks noChangeAspect="1"/>
          </p:cNvPicPr>
          <p:nvPr/>
        </p:nvPicPr>
        <p:blipFill>
          <a:blip r:embed="rId3"/>
          <a:stretch>
            <a:fillRect/>
          </a:stretch>
        </p:blipFill>
        <p:spPr>
          <a:xfrm>
            <a:off x="414082" y="4537495"/>
            <a:ext cx="8091681" cy="2080718"/>
          </a:xfrm>
          <a:prstGeom prst="rect">
            <a:avLst/>
          </a:prstGeom>
        </p:spPr>
      </p:pic>
    </p:spTree>
    <p:extLst>
      <p:ext uri="{BB962C8B-B14F-4D97-AF65-F5344CB8AC3E}">
        <p14:creationId xmlns:p14="http://schemas.microsoft.com/office/powerpoint/2010/main" val="37290427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4" name="Picture 3"/>
          <p:cNvPicPr/>
          <p:nvPr/>
        </p:nvPicPr>
        <p:blipFill rotWithShape="1">
          <a:blip r:embed="rId3">
            <a:extLst>
              <a:ext uri="{28A0092B-C50C-407E-A947-70E740481C1C}">
                <a14:useLocalDpi xmlns:a14="http://schemas.microsoft.com/office/drawing/2010/main" val="0"/>
              </a:ext>
            </a:extLst>
          </a:blip>
          <a:srcRect b="35445"/>
          <a:stretch/>
        </p:blipFill>
        <p:spPr bwMode="auto">
          <a:xfrm>
            <a:off x="12464" y="980728"/>
            <a:ext cx="9154634" cy="5877272"/>
          </a:xfrm>
          <a:prstGeom prst="rect">
            <a:avLst/>
          </a:prstGeom>
          <a:ln>
            <a:noFill/>
          </a:ln>
          <a:extLst>
            <a:ext uri="{53640926-AAD7-44D8-BBD7-CCE9431645EC}">
              <a14:shadowObscured xmlns:a14="http://schemas.microsoft.com/office/drawing/2010/main"/>
            </a:ext>
          </a:extLst>
        </p:spPr>
      </p:pic>
      <p:sp>
        <p:nvSpPr>
          <p:cNvPr id="5" name="Rectangle 12"/>
          <p:cNvSpPr>
            <a:spLocks noChangeArrowheads="1"/>
          </p:cNvSpPr>
          <p:nvPr/>
        </p:nvSpPr>
        <p:spPr bwMode="auto">
          <a:xfrm>
            <a:off x="12464" y="0"/>
            <a:ext cx="1751249" cy="981075"/>
          </a:xfrm>
          <a:prstGeom prst="rect">
            <a:avLst/>
          </a:prstGeom>
          <a:solidFill>
            <a:srgbClr val="003366"/>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eaLnBrk="0" hangingPunct="0"/>
            <a:endParaRPr lang="en-US" sz="2400" baseline="-25000">
              <a:latin typeface="Times" pitchFamily="18" charset="0"/>
            </a:endParaRPr>
          </a:p>
        </p:txBody>
      </p:sp>
      <p:sp>
        <p:nvSpPr>
          <p:cNvPr id="7" name="Rectangle 6"/>
          <p:cNvSpPr/>
          <p:nvPr/>
        </p:nvSpPr>
        <p:spPr>
          <a:xfrm>
            <a:off x="589012" y="167371"/>
            <a:ext cx="5855196" cy="502702"/>
          </a:xfrm>
          <a:prstGeom prst="rect">
            <a:avLst/>
          </a:prstGeom>
        </p:spPr>
        <p:txBody>
          <a:bodyPr wrap="square">
            <a:spAutoFit/>
          </a:bodyPr>
          <a:lstStyle/>
          <a:p>
            <a:r>
              <a:rPr lang="en-GB" sz="4000" b="1" dirty="0" smtClean="0">
                <a:solidFill>
                  <a:schemeClr val="bg1"/>
                </a:solidFill>
                <a:latin typeface="+mj-lt"/>
              </a:rPr>
              <a:t>Thank you</a:t>
            </a:r>
          </a:p>
        </p:txBody>
      </p:sp>
      <p:sp>
        <p:nvSpPr>
          <p:cNvPr id="6" name="TextBox 5"/>
          <p:cNvSpPr txBox="1"/>
          <p:nvPr/>
        </p:nvSpPr>
        <p:spPr>
          <a:xfrm>
            <a:off x="2129027" y="6043941"/>
            <a:ext cx="4921508" cy="420628"/>
          </a:xfrm>
          <a:prstGeom prst="rect">
            <a:avLst/>
          </a:prstGeom>
          <a:solidFill>
            <a:schemeClr val="bg1"/>
          </a:solidFill>
        </p:spPr>
        <p:txBody>
          <a:bodyPr wrap="square" rtlCol="0">
            <a:spAutoFit/>
          </a:bodyPr>
          <a:lstStyle/>
          <a:p>
            <a:r>
              <a:rPr lang="en-GB" sz="3200" dirty="0">
                <a:latin typeface="Verdana" panose="020B0604030504040204" pitchFamily="34" charset="0"/>
                <a:ea typeface="Verdana" panose="020B0604030504040204" pitchFamily="34" charset="0"/>
                <a:cs typeface="Verdana" panose="020B0604030504040204" pitchFamily="34" charset="0"/>
                <a:hlinkClick r:id="rId4"/>
              </a:rPr>
              <a:t>Sarah.speight@nottingham.ac.uk</a:t>
            </a:r>
            <a:endParaRPr lang="en-GB" sz="3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32883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16EC450-AB0F-417C-ADD8-F7C50C7D846B}" type="slidenum">
              <a:rPr lang="en-US" smtClean="0"/>
              <a:pPr>
                <a:defRPr/>
              </a:pPr>
              <a:t>2</a:t>
            </a:fld>
            <a:endParaRPr lang="en-US"/>
          </a:p>
        </p:txBody>
      </p:sp>
      <p:sp>
        <p:nvSpPr>
          <p:cNvPr id="3" name="TextBox 2"/>
          <p:cNvSpPr txBox="1"/>
          <p:nvPr/>
        </p:nvSpPr>
        <p:spPr>
          <a:xfrm>
            <a:off x="310552" y="1099868"/>
            <a:ext cx="8626414" cy="3539430"/>
          </a:xfrm>
          <a:prstGeom prst="rect">
            <a:avLst/>
          </a:prstGeom>
          <a:noFill/>
        </p:spPr>
        <p:txBody>
          <a:bodyPr wrap="square" rtlCol="0">
            <a:spAutoFit/>
          </a:bodyPr>
          <a:lstStyle/>
          <a:p>
            <a:r>
              <a:rPr lang="en-GB" sz="3200" b="1" dirty="0">
                <a:latin typeface="+mn-lt"/>
              </a:rPr>
              <a:t>Phase 1</a:t>
            </a:r>
            <a:r>
              <a:rPr lang="en-GB" sz="3200" dirty="0">
                <a:latin typeface="+mn-lt"/>
              </a:rPr>
              <a:t>: Community learning </a:t>
            </a:r>
            <a:r>
              <a:rPr lang="en-GB" sz="3200" dirty="0" smtClean="0">
                <a:latin typeface="+mn-lt"/>
              </a:rPr>
              <a:t>- boarding </a:t>
            </a:r>
            <a:r>
              <a:rPr lang="en-GB" sz="3200" dirty="0">
                <a:latin typeface="+mn-lt"/>
              </a:rPr>
              <a:t>schools and country houses  (c.1920 </a:t>
            </a:r>
            <a:r>
              <a:rPr lang="en-GB" sz="3200" dirty="0" smtClean="0">
                <a:latin typeface="+mn-lt"/>
              </a:rPr>
              <a:t>to</a:t>
            </a:r>
            <a:r>
              <a:rPr lang="en-GB" sz="3200" baseline="0" dirty="0" smtClean="0">
                <a:latin typeface="+mn-lt"/>
              </a:rPr>
              <a:t> </a:t>
            </a:r>
            <a:r>
              <a:rPr lang="en-GB" sz="3200" dirty="0" smtClean="0">
                <a:latin typeface="+mn-lt"/>
              </a:rPr>
              <a:t>1945</a:t>
            </a:r>
            <a:r>
              <a:rPr lang="en-GB" sz="3200" dirty="0">
                <a:latin typeface="+mn-lt"/>
              </a:rPr>
              <a:t>)</a:t>
            </a:r>
            <a:br>
              <a:rPr lang="en-GB" sz="3200" dirty="0">
                <a:latin typeface="+mn-lt"/>
              </a:rPr>
            </a:br>
            <a:r>
              <a:rPr lang="en-GB" sz="3200" dirty="0">
                <a:latin typeface="+mn-lt"/>
              </a:rPr>
              <a:t/>
            </a:r>
            <a:br>
              <a:rPr lang="en-GB" sz="3200" dirty="0">
                <a:latin typeface="+mn-lt"/>
              </a:rPr>
            </a:br>
            <a:r>
              <a:rPr lang="en-GB" sz="3200" b="1" dirty="0">
                <a:latin typeface="+mn-lt"/>
              </a:rPr>
              <a:t>Phase 2</a:t>
            </a:r>
            <a:r>
              <a:rPr lang="en-GB" sz="3200" dirty="0">
                <a:latin typeface="+mn-lt"/>
              </a:rPr>
              <a:t>: Place-based learning - field schools and study tours (c. 1945 </a:t>
            </a:r>
            <a:r>
              <a:rPr lang="en-GB" sz="3200" dirty="0" smtClean="0">
                <a:latin typeface="+mn-lt"/>
              </a:rPr>
              <a:t>to</a:t>
            </a:r>
            <a:r>
              <a:rPr lang="en-GB" sz="3200" baseline="0" dirty="0" smtClean="0">
                <a:latin typeface="+mn-lt"/>
              </a:rPr>
              <a:t>  </a:t>
            </a:r>
            <a:r>
              <a:rPr lang="en-GB" sz="3200" dirty="0" smtClean="0">
                <a:latin typeface="+mn-lt"/>
              </a:rPr>
              <a:t>2008</a:t>
            </a:r>
            <a:r>
              <a:rPr lang="en-GB" sz="3200" dirty="0">
                <a:latin typeface="+mn-lt"/>
              </a:rPr>
              <a:t>)</a:t>
            </a:r>
            <a:br>
              <a:rPr lang="en-GB" sz="3200" dirty="0">
                <a:latin typeface="+mn-lt"/>
              </a:rPr>
            </a:br>
            <a:r>
              <a:rPr lang="en-GB" sz="3200" dirty="0">
                <a:latin typeface="+mn-lt"/>
              </a:rPr>
              <a:t/>
            </a:r>
            <a:br>
              <a:rPr lang="en-GB" sz="3200" dirty="0">
                <a:latin typeface="+mn-lt"/>
              </a:rPr>
            </a:br>
            <a:r>
              <a:rPr lang="en-GB" sz="3200" b="1" dirty="0">
                <a:latin typeface="+mn-lt"/>
              </a:rPr>
              <a:t>Phase 3</a:t>
            </a:r>
            <a:r>
              <a:rPr lang="en-GB" sz="3200" dirty="0">
                <a:latin typeface="+mn-lt"/>
              </a:rPr>
              <a:t>:  Social and self-help learning -  online education and </a:t>
            </a:r>
            <a:r>
              <a:rPr lang="en-GB" sz="3200" dirty="0" smtClean="0">
                <a:latin typeface="+mn-lt"/>
              </a:rPr>
              <a:t>MOOCs</a:t>
            </a:r>
            <a:r>
              <a:rPr lang="en-GB" sz="3200" baseline="0" dirty="0" smtClean="0">
                <a:latin typeface="+mn-lt"/>
              </a:rPr>
              <a:t>   </a:t>
            </a:r>
            <a:r>
              <a:rPr lang="en-GB" sz="3200" dirty="0" smtClean="0">
                <a:latin typeface="+mn-lt"/>
              </a:rPr>
              <a:t>(c.2008 </a:t>
            </a:r>
            <a:r>
              <a:rPr lang="en-GB" sz="3200" dirty="0">
                <a:latin typeface="+mn-lt"/>
              </a:rPr>
              <a:t>to present) </a:t>
            </a:r>
            <a:br>
              <a:rPr lang="en-GB" sz="3200" dirty="0">
                <a:latin typeface="+mn-lt"/>
              </a:rPr>
            </a:br>
            <a:endParaRPr lang="en-GB" sz="3200" dirty="0">
              <a:latin typeface="+mn-lt"/>
              <a:ea typeface="Verdana" panose="020B0604030504040204" pitchFamily="34" charset="0"/>
              <a:cs typeface="Verdana" panose="020B0604030504040204" pitchFamily="34" charset="0"/>
            </a:endParaRPr>
          </a:p>
        </p:txBody>
      </p:sp>
      <p:pic>
        <p:nvPicPr>
          <p:cNvPr id="5" name="Content Placeholder 8" descr="shakespearestreet-Cropped-700x180.png"/>
          <p:cNvPicPr>
            <a:picLocks noChangeAspect="1"/>
          </p:cNvPicPr>
          <p:nvPr/>
        </p:nvPicPr>
        <p:blipFill>
          <a:blip r:embed="rId3"/>
          <a:stretch>
            <a:fillRect/>
          </a:stretch>
        </p:blipFill>
        <p:spPr>
          <a:xfrm>
            <a:off x="414082" y="4537495"/>
            <a:ext cx="8091681" cy="2080718"/>
          </a:xfrm>
          <a:prstGeom prst="rect">
            <a:avLst/>
          </a:prstGeom>
        </p:spPr>
      </p:pic>
    </p:spTree>
    <p:extLst>
      <p:ext uri="{BB962C8B-B14F-4D97-AF65-F5344CB8AC3E}">
        <p14:creationId xmlns:p14="http://schemas.microsoft.com/office/powerpoint/2010/main" val="3296528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A88A9B7-0111-4961-AEB6-0F7EC119E969}" type="slidenum">
              <a:rPr lang="en-US" smtClean="0"/>
              <a:pPr>
                <a:defRPr/>
              </a:pPr>
              <a:t>3</a:t>
            </a:fld>
            <a:endParaRPr lang="en-US"/>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769" y="11205882"/>
            <a:ext cx="6107524" cy="9444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774" y="9610164"/>
            <a:ext cx="9406225" cy="145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5263710" y="1219200"/>
            <a:ext cx="3754783" cy="5289175"/>
          </a:xfrm>
          <a:prstGeom prst="rect">
            <a:avLst/>
          </a:prstGeom>
          <a:noFill/>
          <a:ln>
            <a:noFill/>
          </a:ln>
        </p:spPr>
      </p:pic>
      <p:sp>
        <p:nvSpPr>
          <p:cNvPr id="3" name="TextBox 2"/>
          <p:cNvSpPr txBox="1"/>
          <p:nvPr/>
        </p:nvSpPr>
        <p:spPr>
          <a:xfrm>
            <a:off x="526996" y="189841"/>
            <a:ext cx="5862917" cy="502702"/>
          </a:xfrm>
          <a:prstGeom prst="rect">
            <a:avLst/>
          </a:prstGeom>
          <a:noFill/>
        </p:spPr>
        <p:txBody>
          <a:bodyPr wrap="square" rtlCol="0">
            <a:spAutoFit/>
          </a:bodyPr>
          <a:lstStyle/>
          <a:p>
            <a:r>
              <a:rPr lang="en-GB" sz="4000" dirty="0" smtClean="0">
                <a:solidFill>
                  <a:schemeClr val="bg1"/>
                </a:solidFill>
                <a:latin typeface="+mn-lt"/>
              </a:rPr>
              <a:t>Phase </a:t>
            </a:r>
            <a:r>
              <a:rPr lang="en-GB" sz="4000" dirty="0" smtClean="0">
                <a:solidFill>
                  <a:schemeClr val="bg1"/>
                </a:solidFill>
                <a:latin typeface="+mn-lt"/>
              </a:rPr>
              <a:t>1: A </a:t>
            </a:r>
            <a:r>
              <a:rPr lang="en-GB" sz="4000" dirty="0" err="1" smtClean="0">
                <a:solidFill>
                  <a:schemeClr val="bg1"/>
                </a:solidFill>
                <a:latin typeface="+mn-lt"/>
              </a:rPr>
              <a:t>rarified</a:t>
            </a:r>
            <a:r>
              <a:rPr lang="en-GB" sz="4000" dirty="0" smtClean="0">
                <a:solidFill>
                  <a:schemeClr val="bg1"/>
                </a:solidFill>
                <a:latin typeface="+mn-lt"/>
              </a:rPr>
              <a:t> community?</a:t>
            </a:r>
            <a:endParaRPr lang="en-GB" sz="4000" dirty="0">
              <a:solidFill>
                <a:schemeClr val="bg1"/>
              </a:solidFill>
              <a:latin typeface="+mn-lt"/>
            </a:endParaRPr>
          </a:p>
        </p:txBody>
      </p:sp>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672" y="936635"/>
            <a:ext cx="5182552" cy="3287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p:nvPr/>
        </p:nvPicPr>
        <p:blipFill>
          <a:blip r:embed="rId6">
            <a:extLst>
              <a:ext uri="{28A0092B-C50C-407E-A947-70E740481C1C}">
                <a14:useLocalDpi xmlns:a14="http://schemas.microsoft.com/office/drawing/2010/main" val="0"/>
              </a:ext>
            </a:extLst>
          </a:blip>
          <a:srcRect/>
          <a:stretch>
            <a:fillRect/>
          </a:stretch>
        </p:blipFill>
        <p:spPr bwMode="auto">
          <a:xfrm>
            <a:off x="222672" y="4279748"/>
            <a:ext cx="3083086" cy="2383930"/>
          </a:xfrm>
          <a:prstGeom prst="rect">
            <a:avLst/>
          </a:prstGeom>
          <a:noFill/>
          <a:ln>
            <a:noFill/>
          </a:ln>
        </p:spPr>
      </p:pic>
      <p:sp>
        <p:nvSpPr>
          <p:cNvPr id="6" name="TextBox 5"/>
          <p:cNvSpPr txBox="1"/>
          <p:nvPr/>
        </p:nvSpPr>
        <p:spPr>
          <a:xfrm>
            <a:off x="3396343" y="5290457"/>
            <a:ext cx="1867367" cy="584775"/>
          </a:xfrm>
          <a:prstGeom prst="rect">
            <a:avLst/>
          </a:prstGeom>
          <a:noFill/>
        </p:spPr>
        <p:txBody>
          <a:bodyPr wrap="square" rtlCol="0">
            <a:spAutoFit/>
          </a:bodyPr>
          <a:lstStyle/>
          <a:p>
            <a:r>
              <a:rPr lang="en-GB" dirty="0" err="1" smtClean="0"/>
              <a:t>Abbotsholme</a:t>
            </a:r>
            <a:r>
              <a:rPr lang="en-GB" dirty="0" smtClean="0"/>
              <a:t>, 1880s</a:t>
            </a:r>
          </a:p>
          <a:p>
            <a:r>
              <a:rPr lang="en-GB" dirty="0" smtClean="0"/>
              <a:t>Stoke Hall, 1840s, </a:t>
            </a:r>
            <a:endParaRPr lang="en-GB" dirty="0"/>
          </a:p>
        </p:txBody>
      </p:sp>
    </p:spTree>
    <p:extLst>
      <p:ext uri="{BB962C8B-B14F-4D97-AF65-F5344CB8AC3E}">
        <p14:creationId xmlns:p14="http://schemas.microsoft.com/office/powerpoint/2010/main" val="34648743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32314" y="1047289"/>
            <a:ext cx="6234433" cy="3056626"/>
          </a:xfrm>
        </p:spPr>
        <p:txBody>
          <a:bodyPr/>
          <a:lstStyle/>
          <a:p>
            <a:pPr>
              <a:buNone/>
            </a:pPr>
            <a:r>
              <a:rPr lang="en-GB" sz="2400" b="1" dirty="0" smtClean="0"/>
              <a:t>1935</a:t>
            </a:r>
            <a:r>
              <a:rPr lang="en-GB" sz="2400" dirty="0" smtClean="0"/>
              <a:t> The Problem of International Understanding</a:t>
            </a:r>
          </a:p>
          <a:p>
            <a:pPr>
              <a:buNone/>
            </a:pPr>
            <a:r>
              <a:rPr lang="en-GB" sz="2400" b="1" dirty="0" smtClean="0"/>
              <a:t>1945</a:t>
            </a:r>
            <a:r>
              <a:rPr lang="en-GB" sz="2400" dirty="0" smtClean="0"/>
              <a:t> The Post-World War</a:t>
            </a:r>
          </a:p>
          <a:p>
            <a:pPr>
              <a:buNone/>
            </a:pPr>
            <a:r>
              <a:rPr lang="en-GB" sz="2400" b="1" dirty="0" smtClean="0"/>
              <a:t>1947</a:t>
            </a:r>
            <a:r>
              <a:rPr lang="en-GB" sz="2400" dirty="0" smtClean="0"/>
              <a:t> The Prospects of International Understanding</a:t>
            </a:r>
          </a:p>
          <a:p>
            <a:pPr>
              <a:buNone/>
            </a:pPr>
            <a:r>
              <a:rPr lang="en-GB" sz="2400" b="1" dirty="0" smtClean="0"/>
              <a:t>1948</a:t>
            </a:r>
            <a:r>
              <a:rPr lang="en-GB" sz="2400" dirty="0" smtClean="0"/>
              <a:t> The Character and Possibilities of Democratic Society</a:t>
            </a:r>
          </a:p>
          <a:p>
            <a:pPr>
              <a:buNone/>
            </a:pPr>
            <a:r>
              <a:rPr lang="en-GB" sz="2400" b="1" dirty="0" smtClean="0"/>
              <a:t>1949</a:t>
            </a:r>
            <a:r>
              <a:rPr lang="en-GB" sz="2400" dirty="0" smtClean="0"/>
              <a:t> Town and Country in English </a:t>
            </a:r>
            <a:r>
              <a:rPr lang="en-GB" sz="2400" dirty="0" smtClean="0"/>
              <a:t>Civilization</a:t>
            </a:r>
          </a:p>
          <a:p>
            <a:pPr>
              <a:buNone/>
            </a:pPr>
            <a:endParaRPr lang="en-GB" sz="2400" dirty="0" smtClean="0"/>
          </a:p>
          <a:p>
            <a:pPr>
              <a:buNone/>
            </a:pPr>
            <a:r>
              <a:rPr lang="en-GB" sz="2400" dirty="0" smtClean="0"/>
              <a:t>(</a:t>
            </a:r>
            <a:r>
              <a:rPr lang="en-GB" sz="2400" dirty="0" smtClean="0"/>
              <a:t>1941 Summer sees record recruitment ‘partly due to the lack of normal holiday facilities’)</a:t>
            </a:r>
            <a:endParaRPr lang="en-GB" sz="2400" dirty="0"/>
          </a:p>
        </p:txBody>
      </p:sp>
      <p:sp>
        <p:nvSpPr>
          <p:cNvPr id="5" name="Rectangle 4"/>
          <p:cNvSpPr/>
          <p:nvPr/>
        </p:nvSpPr>
        <p:spPr>
          <a:xfrm>
            <a:off x="439946" y="32533"/>
            <a:ext cx="6047117" cy="830997"/>
          </a:xfrm>
          <a:prstGeom prst="rect">
            <a:avLst/>
          </a:prstGeom>
        </p:spPr>
        <p:txBody>
          <a:bodyPr wrap="square">
            <a:spAutoFit/>
          </a:bodyPr>
          <a:lstStyle/>
          <a:p>
            <a:r>
              <a:rPr lang="en-GB" sz="3600" b="1" dirty="0">
                <a:solidFill>
                  <a:schemeClr val="bg1"/>
                </a:solidFill>
                <a:latin typeface="+mn-lt"/>
              </a:rPr>
              <a:t>Themes of East Midland University Summer Schools</a:t>
            </a:r>
            <a:endParaRPr lang="en-GB" sz="3600" dirty="0">
              <a:solidFill>
                <a:schemeClr val="bg1"/>
              </a:solidFill>
              <a:latin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66" y="1705818"/>
            <a:ext cx="2405391" cy="3683600"/>
          </a:xfrm>
          <a:prstGeom prst="rect">
            <a:avLst/>
          </a:prstGeom>
        </p:spPr>
      </p:pic>
      <p:sp>
        <p:nvSpPr>
          <p:cNvPr id="2" name="TextBox 1"/>
          <p:cNvSpPr txBox="1"/>
          <p:nvPr/>
        </p:nvSpPr>
        <p:spPr>
          <a:xfrm>
            <a:off x="326571" y="5802086"/>
            <a:ext cx="1752600" cy="338554"/>
          </a:xfrm>
          <a:prstGeom prst="rect">
            <a:avLst/>
          </a:prstGeom>
          <a:noFill/>
        </p:spPr>
        <p:txBody>
          <a:bodyPr wrap="square" rtlCol="0">
            <a:spAutoFit/>
          </a:bodyPr>
          <a:lstStyle/>
          <a:p>
            <a:r>
              <a:rPr lang="en-GB" dirty="0" smtClean="0"/>
              <a:t>POWs at SB, 1915</a:t>
            </a:r>
            <a:endParaRPr lang="en-GB" dirty="0"/>
          </a:p>
        </p:txBody>
      </p:sp>
    </p:spTree>
    <p:extLst>
      <p:ext uri="{BB962C8B-B14F-4D97-AF65-F5344CB8AC3E}">
        <p14:creationId xmlns:p14="http://schemas.microsoft.com/office/powerpoint/2010/main" val="25705156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07367" y="1052423"/>
            <a:ext cx="8074325" cy="5345053"/>
          </a:xfrm>
          <a:prstGeom prst="rect">
            <a:avLst/>
          </a:prstGeom>
          <a:noFill/>
        </p:spPr>
        <p:txBody>
          <a:bodyPr wrap="square" rtlCol="0">
            <a:spAutoFit/>
          </a:bodyPr>
          <a:lstStyle/>
          <a:p>
            <a:r>
              <a:rPr lang="en-GB" sz="4400" dirty="0" smtClean="0">
                <a:latin typeface="+mn-lt"/>
              </a:rPr>
              <a:t>3</a:t>
            </a:r>
            <a:r>
              <a:rPr lang="en-GB" sz="4400" baseline="0" dirty="0" smtClean="0">
                <a:latin typeface="+mn-lt"/>
              </a:rPr>
              <a:t> </a:t>
            </a:r>
            <a:r>
              <a:rPr lang="en-GB" sz="4400" dirty="0" smtClean="0">
                <a:latin typeface="+mn-lt"/>
              </a:rPr>
              <a:t>key variables of residential AE: </a:t>
            </a:r>
          </a:p>
          <a:p>
            <a:pPr marL="571500" indent="-571500">
              <a:buFont typeface="Arial" panose="020B0604020202020204" pitchFamily="34" charset="0"/>
              <a:buChar char="•"/>
            </a:pPr>
            <a:r>
              <a:rPr lang="en-GB" sz="4400" dirty="0" smtClean="0">
                <a:latin typeface="+mn-lt"/>
              </a:rPr>
              <a:t>isolation </a:t>
            </a:r>
            <a:r>
              <a:rPr lang="en-GB" sz="4400" dirty="0">
                <a:latin typeface="+mn-lt"/>
              </a:rPr>
              <a:t>from daily cares, </a:t>
            </a:r>
            <a:endParaRPr lang="en-GB" sz="4400" dirty="0" smtClean="0">
              <a:latin typeface="+mn-lt"/>
            </a:endParaRPr>
          </a:p>
          <a:p>
            <a:pPr marL="571500" indent="-571500">
              <a:buFont typeface="Arial" panose="020B0604020202020204" pitchFamily="34" charset="0"/>
              <a:buChar char="•"/>
            </a:pPr>
            <a:r>
              <a:rPr lang="en-GB" sz="4400" dirty="0" smtClean="0">
                <a:latin typeface="+mn-lt"/>
              </a:rPr>
              <a:t>continuity </a:t>
            </a:r>
            <a:r>
              <a:rPr lang="en-GB" sz="4400" dirty="0">
                <a:latin typeface="+mn-lt"/>
              </a:rPr>
              <a:t>of </a:t>
            </a:r>
            <a:r>
              <a:rPr lang="en-GB" sz="4400" dirty="0" smtClean="0">
                <a:latin typeface="+mn-lt"/>
              </a:rPr>
              <a:t>learning</a:t>
            </a:r>
          </a:p>
          <a:p>
            <a:pPr marL="571500" indent="-571500">
              <a:buFont typeface="Arial" panose="020B0604020202020204" pitchFamily="34" charset="0"/>
              <a:buChar char="•"/>
            </a:pPr>
            <a:r>
              <a:rPr lang="en-GB" sz="4400" dirty="0" smtClean="0">
                <a:latin typeface="+mn-lt"/>
              </a:rPr>
              <a:t>group </a:t>
            </a:r>
            <a:r>
              <a:rPr lang="en-GB" sz="4400" dirty="0">
                <a:latin typeface="+mn-lt"/>
              </a:rPr>
              <a:t>support via student and tutor interaction. </a:t>
            </a:r>
            <a:endParaRPr lang="en-GB" sz="4400" dirty="0" smtClean="0">
              <a:latin typeface="+mn-lt"/>
            </a:endParaRPr>
          </a:p>
          <a:p>
            <a:pPr marL="571500" indent="-571500">
              <a:buFont typeface="Arial" panose="020B0604020202020204" pitchFamily="34" charset="0"/>
              <a:buChar char="•"/>
            </a:pPr>
            <a:endParaRPr lang="en-GB" sz="4400" dirty="0">
              <a:latin typeface="+mn-lt"/>
            </a:endParaRPr>
          </a:p>
          <a:p>
            <a:r>
              <a:rPr lang="en-GB" sz="4400" dirty="0" smtClean="0">
                <a:latin typeface="+mn-lt"/>
              </a:rPr>
              <a:t>These </a:t>
            </a:r>
            <a:r>
              <a:rPr lang="en-GB" sz="4400" dirty="0">
                <a:latin typeface="+mn-lt"/>
              </a:rPr>
              <a:t>variables </a:t>
            </a:r>
            <a:r>
              <a:rPr lang="en-GB" sz="4400" dirty="0" smtClean="0">
                <a:latin typeface="+mn-lt"/>
              </a:rPr>
              <a:t>reinforce </a:t>
            </a:r>
            <a:r>
              <a:rPr lang="en-GB" sz="4400" dirty="0">
                <a:latin typeface="+mn-lt"/>
              </a:rPr>
              <a:t>student </a:t>
            </a:r>
            <a:r>
              <a:rPr lang="en-GB" sz="4400" dirty="0" smtClean="0">
                <a:latin typeface="+mn-lt"/>
              </a:rPr>
              <a:t>motivation + result</a:t>
            </a:r>
            <a:r>
              <a:rPr lang="en-GB" sz="4400" baseline="0" dirty="0" smtClean="0">
                <a:latin typeface="+mn-lt"/>
              </a:rPr>
              <a:t> </a:t>
            </a:r>
            <a:r>
              <a:rPr lang="en-GB" sz="4400" dirty="0" smtClean="0">
                <a:latin typeface="+mn-lt"/>
              </a:rPr>
              <a:t>in </a:t>
            </a:r>
            <a:r>
              <a:rPr lang="en-GB" sz="4400" dirty="0">
                <a:latin typeface="+mn-lt"/>
              </a:rPr>
              <a:t>higher levels of informal </a:t>
            </a:r>
            <a:r>
              <a:rPr lang="en-GB" sz="4400" dirty="0" smtClean="0">
                <a:latin typeface="+mn-lt"/>
              </a:rPr>
              <a:t>learning </a:t>
            </a:r>
          </a:p>
          <a:p>
            <a:endParaRPr lang="en-GB" sz="4400" dirty="0">
              <a:latin typeface="+mn-lt"/>
            </a:endParaRPr>
          </a:p>
          <a:p>
            <a:r>
              <a:rPr lang="en-GB" dirty="0" err="1">
                <a:latin typeface="+mn-lt"/>
              </a:rPr>
              <a:t>Lacognata</a:t>
            </a:r>
            <a:r>
              <a:rPr lang="en-GB" dirty="0">
                <a:latin typeface="+mn-lt"/>
              </a:rPr>
              <a:t>, AA (1961) ‘A comparison of the effectiveness of adult </a:t>
            </a:r>
            <a:r>
              <a:rPr lang="en-GB" dirty="0" smtClean="0">
                <a:latin typeface="+mn-lt"/>
              </a:rPr>
              <a:t>residential </a:t>
            </a:r>
            <a:r>
              <a:rPr lang="en-GB" dirty="0">
                <a:latin typeface="+mn-lt"/>
              </a:rPr>
              <a:t>and non-residential learning situations’, Centre for the Study of Liberal Education for Adults Research Report. </a:t>
            </a:r>
          </a:p>
        </p:txBody>
      </p:sp>
    </p:spTree>
    <p:extLst>
      <p:ext uri="{BB962C8B-B14F-4D97-AF65-F5344CB8AC3E}">
        <p14:creationId xmlns:p14="http://schemas.microsoft.com/office/powerpoint/2010/main" val="2549750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A88A9B7-0111-4961-AEB6-0F7EC119E969}" type="slidenum">
              <a:rPr lang="en-US" smtClean="0"/>
              <a:pPr>
                <a:defRPr/>
              </a:pPr>
              <a:t>6</a:t>
            </a:fld>
            <a:endParaRPr lang="en-US"/>
          </a:p>
        </p:txBody>
      </p:sp>
      <p:sp>
        <p:nvSpPr>
          <p:cNvPr id="3" name="TextBox 2"/>
          <p:cNvSpPr txBox="1"/>
          <p:nvPr/>
        </p:nvSpPr>
        <p:spPr>
          <a:xfrm>
            <a:off x="247651" y="1191344"/>
            <a:ext cx="8661762" cy="4031873"/>
          </a:xfrm>
          <a:prstGeom prst="rect">
            <a:avLst/>
          </a:prstGeom>
          <a:noFill/>
        </p:spPr>
        <p:txBody>
          <a:bodyPr wrap="square" rtlCol="0">
            <a:spAutoFit/>
          </a:bodyPr>
          <a:lstStyle/>
          <a:p>
            <a:pPr marL="342900" indent="-342900">
              <a:buFont typeface="Arial" panose="020B0604020202020204" pitchFamily="34" charset="0"/>
              <a:buChar char="•"/>
            </a:pPr>
            <a:r>
              <a:rPr lang="en-GB" sz="3200" dirty="0" smtClean="0">
                <a:latin typeface="+mn-lt"/>
              </a:rPr>
              <a:t>Reliance upon </a:t>
            </a:r>
            <a:r>
              <a:rPr lang="en-GB" sz="3200" dirty="0">
                <a:latin typeface="+mn-lt"/>
              </a:rPr>
              <a:t>goodwill and financial support of </a:t>
            </a:r>
            <a:r>
              <a:rPr lang="en-GB" sz="3200" dirty="0" smtClean="0">
                <a:latin typeface="+mn-lt"/>
              </a:rPr>
              <a:t>employers</a:t>
            </a:r>
          </a:p>
          <a:p>
            <a:pPr marL="342900" indent="-342900">
              <a:buFont typeface="Arial" panose="020B0604020202020204" pitchFamily="34" charset="0"/>
              <a:buChar char="•"/>
            </a:pPr>
            <a:endParaRPr lang="en-GB" sz="3200" dirty="0" smtClean="0">
              <a:latin typeface="+mn-lt"/>
            </a:endParaRPr>
          </a:p>
          <a:p>
            <a:pPr marL="342900" indent="-342900">
              <a:buFont typeface="Arial" panose="020B0604020202020204" pitchFamily="34" charset="0"/>
              <a:buChar char="•"/>
            </a:pPr>
            <a:r>
              <a:rPr lang="en-GB" sz="3200" dirty="0" smtClean="0">
                <a:latin typeface="+mn-lt"/>
              </a:rPr>
              <a:t>residential </a:t>
            </a:r>
            <a:r>
              <a:rPr lang="en-GB" sz="3200" dirty="0">
                <a:latin typeface="+mn-lt"/>
              </a:rPr>
              <a:t>colleges and Oxbridge summer schools </a:t>
            </a:r>
            <a:r>
              <a:rPr lang="en-GB" sz="3200" dirty="0" smtClean="0">
                <a:latin typeface="+mn-lt"/>
              </a:rPr>
              <a:t>creating unreal environment</a:t>
            </a:r>
            <a:r>
              <a:rPr lang="en-GB" sz="3200" dirty="0" smtClean="0">
                <a:latin typeface="+mn-lt"/>
              </a:rPr>
              <a:t>: problems </a:t>
            </a:r>
            <a:r>
              <a:rPr lang="en-GB" sz="3200" dirty="0">
                <a:latin typeface="+mn-lt"/>
              </a:rPr>
              <a:t>of readjustment on return to home and work </a:t>
            </a:r>
            <a:endParaRPr lang="en-GB" sz="3200" dirty="0" smtClean="0">
              <a:latin typeface="+mn-lt"/>
            </a:endParaRPr>
          </a:p>
          <a:p>
            <a:pPr marL="342900" indent="-342900">
              <a:buFont typeface="Arial" panose="020B0604020202020204" pitchFamily="34" charset="0"/>
              <a:buChar char="•"/>
            </a:pPr>
            <a:endParaRPr lang="en-GB" sz="3200" dirty="0" smtClean="0">
              <a:latin typeface="+mn-lt"/>
            </a:endParaRPr>
          </a:p>
          <a:p>
            <a:pPr marL="342900" indent="-342900">
              <a:buFont typeface="Arial" panose="020B0604020202020204" pitchFamily="34" charset="0"/>
              <a:buChar char="•"/>
            </a:pPr>
            <a:r>
              <a:rPr lang="en-GB" sz="3200" dirty="0" smtClean="0">
                <a:latin typeface="+mn-lt"/>
              </a:rPr>
              <a:t>Views of long-term </a:t>
            </a:r>
            <a:r>
              <a:rPr lang="en-GB" sz="3200" dirty="0">
                <a:latin typeface="+mn-lt"/>
              </a:rPr>
              <a:t>residential </a:t>
            </a:r>
            <a:r>
              <a:rPr lang="en-GB" sz="3200" dirty="0" smtClean="0">
                <a:latin typeface="+mn-lt"/>
              </a:rPr>
              <a:t>colleges: </a:t>
            </a:r>
            <a:r>
              <a:rPr lang="en-GB" sz="3200" dirty="0">
                <a:latin typeface="+mn-lt"/>
              </a:rPr>
              <a:t>‘Many members of working-class organizations regarded them as institutes for the political perversion of the proletariat’ </a:t>
            </a:r>
            <a:r>
              <a:rPr lang="en-GB" sz="3200" dirty="0" smtClean="0">
                <a:latin typeface="+mn-lt"/>
              </a:rPr>
              <a:t>(</a:t>
            </a:r>
            <a:r>
              <a:rPr lang="en-GB" dirty="0" err="1">
                <a:latin typeface="+mn-lt"/>
              </a:rPr>
              <a:t>Iphofen</a:t>
            </a:r>
            <a:r>
              <a:rPr lang="en-GB" dirty="0">
                <a:latin typeface="+mn-lt"/>
              </a:rPr>
              <a:t>, R (1996) ‘Aspiration and inspiration: Student motives in adult residential colleges’, Studies in the Education of Adults, </a:t>
            </a:r>
            <a:r>
              <a:rPr lang="en-GB" dirty="0" err="1">
                <a:latin typeface="+mn-lt"/>
              </a:rPr>
              <a:t>vol</a:t>
            </a:r>
            <a:r>
              <a:rPr lang="en-GB" dirty="0">
                <a:latin typeface="+mn-lt"/>
              </a:rPr>
              <a:t> </a:t>
            </a:r>
            <a:r>
              <a:rPr lang="en-GB" dirty="0" smtClean="0">
                <a:latin typeface="+mn-lt"/>
              </a:rPr>
              <a:t>28</a:t>
            </a:r>
            <a:r>
              <a:rPr lang="en-GB" sz="3200" dirty="0" smtClean="0">
                <a:latin typeface="+mn-lt"/>
              </a:rPr>
              <a:t>)</a:t>
            </a:r>
          </a:p>
          <a:p>
            <a:pPr marL="342900" indent="-342900">
              <a:buFont typeface="Arial" panose="020B0604020202020204" pitchFamily="34" charset="0"/>
              <a:buChar char="•"/>
            </a:pPr>
            <a:endParaRPr lang="en-GB" sz="3200" dirty="0" smtClean="0">
              <a:latin typeface="+mn-lt"/>
            </a:endParaRPr>
          </a:p>
          <a:p>
            <a:pPr marL="342900" indent="-342900">
              <a:buFont typeface="Arial" panose="020B0604020202020204" pitchFamily="34" charset="0"/>
              <a:buChar char="•"/>
            </a:pPr>
            <a:r>
              <a:rPr lang="en-GB" sz="3200" dirty="0" smtClean="0">
                <a:latin typeface="+mn-lt"/>
              </a:rPr>
              <a:t>block </a:t>
            </a:r>
            <a:r>
              <a:rPr lang="en-GB" sz="3200" dirty="0">
                <a:latin typeface="+mn-lt"/>
              </a:rPr>
              <a:t>teaching </a:t>
            </a:r>
            <a:r>
              <a:rPr lang="en-GB" sz="3200" dirty="0" smtClean="0">
                <a:latin typeface="+mn-lt"/>
              </a:rPr>
              <a:t>criticised </a:t>
            </a:r>
            <a:r>
              <a:rPr lang="en-GB" sz="3200" dirty="0">
                <a:latin typeface="+mn-lt"/>
              </a:rPr>
              <a:t>for its lack of ‘reflective’ and preparatory time between </a:t>
            </a:r>
            <a:r>
              <a:rPr lang="en-GB" sz="3200" dirty="0" smtClean="0">
                <a:latin typeface="+mn-lt"/>
              </a:rPr>
              <a:t>sessions - lessening </a:t>
            </a:r>
            <a:r>
              <a:rPr lang="en-GB" sz="3200" dirty="0">
                <a:latin typeface="+mn-lt"/>
              </a:rPr>
              <a:t>of academic </a:t>
            </a:r>
            <a:r>
              <a:rPr lang="en-GB" sz="3200" dirty="0" smtClean="0">
                <a:latin typeface="+mn-lt"/>
              </a:rPr>
              <a:t>achievement</a:t>
            </a:r>
            <a:endParaRPr lang="en-GB" sz="3200" dirty="0">
              <a:latin typeface="+mn-lt"/>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378280" y="5375275"/>
            <a:ext cx="2339340" cy="1482725"/>
          </a:xfrm>
          <a:prstGeom prst="rect">
            <a:avLst/>
          </a:prstGeom>
          <a:noFill/>
          <a:ln>
            <a:no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3037114" y="5356077"/>
            <a:ext cx="2075671" cy="1469266"/>
          </a:xfrm>
          <a:prstGeom prst="rect">
            <a:avLst/>
          </a:prstGeom>
          <a:noFill/>
          <a:ln>
            <a:noFill/>
          </a:ln>
        </p:spPr>
      </p:pic>
      <p:pic>
        <p:nvPicPr>
          <p:cNvPr id="6" name="Picture 5"/>
          <p:cNvPicPr/>
          <p:nvPr/>
        </p:nvPicPr>
        <p:blipFill>
          <a:blip r:embed="rId5">
            <a:extLst>
              <a:ext uri="{28A0092B-C50C-407E-A947-70E740481C1C}">
                <a14:useLocalDpi xmlns:a14="http://schemas.microsoft.com/office/drawing/2010/main" val="0"/>
              </a:ext>
            </a:extLst>
          </a:blip>
          <a:srcRect/>
          <a:stretch>
            <a:fillRect/>
          </a:stretch>
        </p:blipFill>
        <p:spPr bwMode="auto">
          <a:xfrm>
            <a:off x="5534025" y="5375275"/>
            <a:ext cx="3000375" cy="1165860"/>
          </a:xfrm>
          <a:prstGeom prst="rect">
            <a:avLst/>
          </a:prstGeom>
          <a:noFill/>
          <a:ln>
            <a:noFill/>
          </a:ln>
        </p:spPr>
      </p:pic>
    </p:spTree>
    <p:extLst>
      <p:ext uri="{BB962C8B-B14F-4D97-AF65-F5344CB8AC3E}">
        <p14:creationId xmlns:p14="http://schemas.microsoft.com/office/powerpoint/2010/main" val="2059199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A88A9B7-0111-4961-AEB6-0F7EC119E969}" type="slidenum">
              <a:rPr lang="en-US" smtClean="0"/>
              <a:pPr>
                <a:defRPr/>
              </a:pPr>
              <a:t>7</a:t>
            </a:fld>
            <a:endParaRPr lang="en-US"/>
          </a:p>
        </p:txBody>
      </p:sp>
      <p:sp>
        <p:nvSpPr>
          <p:cNvPr id="3" name="TextBox 2"/>
          <p:cNvSpPr txBox="1"/>
          <p:nvPr/>
        </p:nvSpPr>
        <p:spPr>
          <a:xfrm>
            <a:off x="310548" y="0"/>
            <a:ext cx="4658265" cy="420628"/>
          </a:xfrm>
          <a:prstGeom prst="rect">
            <a:avLst/>
          </a:prstGeom>
          <a:noFill/>
        </p:spPr>
        <p:txBody>
          <a:bodyPr wrap="square" rtlCol="0">
            <a:spAutoFit/>
          </a:bodyPr>
          <a:lstStyle/>
          <a:p>
            <a:r>
              <a:rPr lang="en-GB" sz="3200" dirty="0" smtClean="0">
                <a:solidFill>
                  <a:schemeClr val="bg1"/>
                </a:solidFill>
                <a:latin typeface="+mn-lt"/>
              </a:rPr>
              <a:t>Phase 2: The power of place</a:t>
            </a:r>
            <a:endParaRPr lang="en-GB" sz="3200" dirty="0">
              <a:solidFill>
                <a:schemeClr val="bg1"/>
              </a:solidFill>
              <a:latin typeface="+mn-lt"/>
            </a:endParaRPr>
          </a:p>
        </p:txBody>
      </p:sp>
      <p:pic>
        <p:nvPicPr>
          <p:cNvPr id="5" name="Content Placeholder 5"/>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10548" y="1025106"/>
            <a:ext cx="3864634" cy="5451894"/>
          </a:xfrm>
          <a:prstGeom prst="rect">
            <a:avLst/>
          </a:prstGeom>
          <a:noFill/>
          <a:ln>
            <a:noFill/>
          </a:ln>
          <a:extLst/>
        </p:spPr>
      </p:pic>
      <p:pic>
        <p:nvPicPr>
          <p:cNvPr id="6" name="Content Placeholder 5" descr="Geophyscis at Laxton.jpg"/>
          <p:cNvPicPr>
            <a:picLocks noChangeAspect="1"/>
          </p:cNvPicPr>
          <p:nvPr/>
        </p:nvPicPr>
        <p:blipFill>
          <a:blip r:embed="rId4"/>
          <a:stretch>
            <a:fillRect/>
          </a:stretch>
        </p:blipFill>
        <p:spPr bwMode="auto">
          <a:xfrm>
            <a:off x="5236337" y="1382486"/>
            <a:ext cx="3009283" cy="4525963"/>
          </a:xfrm>
          <a:prstGeom prst="rect">
            <a:avLst/>
          </a:prstGeom>
          <a:noFill/>
          <a:ln w="9525">
            <a:noFill/>
            <a:miter lim="800000"/>
            <a:headEnd/>
            <a:tailEnd/>
          </a:ln>
        </p:spPr>
      </p:pic>
    </p:spTree>
    <p:extLst>
      <p:ext uri="{BB962C8B-B14F-4D97-AF65-F5344CB8AC3E}">
        <p14:creationId xmlns:p14="http://schemas.microsoft.com/office/powerpoint/2010/main" val="1148578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A88A9B7-0111-4961-AEB6-0F7EC119E969}" type="slidenum">
              <a:rPr lang="en-US" smtClean="0"/>
              <a:pPr>
                <a:defRPr/>
              </a:pPr>
              <a:t>8</a:t>
            </a:fld>
            <a:endParaRPr lang="en-US"/>
          </a:p>
        </p:txBody>
      </p:sp>
      <p:sp>
        <p:nvSpPr>
          <p:cNvPr id="3" name="TextBox 2"/>
          <p:cNvSpPr txBox="1"/>
          <p:nvPr/>
        </p:nvSpPr>
        <p:spPr>
          <a:xfrm>
            <a:off x="258792" y="983411"/>
            <a:ext cx="7315200" cy="2144177"/>
          </a:xfrm>
          <a:prstGeom prst="rect">
            <a:avLst/>
          </a:prstGeom>
          <a:noFill/>
        </p:spPr>
        <p:txBody>
          <a:bodyPr wrap="square" rtlCol="0">
            <a:spAutoFit/>
          </a:bodyPr>
          <a:lstStyle/>
          <a:p>
            <a:pPr>
              <a:buNone/>
            </a:pPr>
            <a:r>
              <a:rPr lang="en-GB" sz="4000" dirty="0">
                <a:latin typeface="+mn-lt"/>
              </a:rPr>
              <a:t>Maurice Barley to Harold Wiltshire, 1948:</a:t>
            </a:r>
          </a:p>
          <a:p>
            <a:pPr>
              <a:buNone/>
            </a:pPr>
            <a:r>
              <a:rPr lang="en-GB" sz="4000" dirty="0">
                <a:latin typeface="+mn-lt"/>
              </a:rPr>
              <a:t>‘I wish very much that we could make some definite plans for a summer school in Archaeology next year.........we should be filling a real national need.’</a:t>
            </a:r>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392" y="2948796"/>
            <a:ext cx="4772048" cy="352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0486" y="3864429"/>
            <a:ext cx="2786743" cy="1733808"/>
          </a:xfrm>
          <a:prstGeom prst="rect">
            <a:avLst/>
          </a:prstGeom>
          <a:noFill/>
        </p:spPr>
        <p:txBody>
          <a:bodyPr wrap="square" rtlCol="0">
            <a:spAutoFit/>
          </a:bodyPr>
          <a:lstStyle/>
          <a:p>
            <a:r>
              <a:rPr lang="en-GB" sz="3200" i="1" dirty="0">
                <a:latin typeface="+mn-lt"/>
              </a:rPr>
              <a:t>Archaeology does not appear as a subsidiary course for Undergraduates until 1962</a:t>
            </a:r>
            <a:endParaRPr lang="en-GB" sz="3200" dirty="0">
              <a:latin typeface="+mn-lt"/>
            </a:endParaRPr>
          </a:p>
        </p:txBody>
      </p:sp>
    </p:spTree>
    <p:extLst>
      <p:ext uri="{BB962C8B-B14F-4D97-AF65-F5344CB8AC3E}">
        <p14:creationId xmlns:p14="http://schemas.microsoft.com/office/powerpoint/2010/main" val="1596315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sz="3600" b="1" dirty="0"/>
          </a:p>
        </p:txBody>
      </p:sp>
      <p:sp>
        <p:nvSpPr>
          <p:cNvPr id="3" name="Content Placeholder 2"/>
          <p:cNvSpPr>
            <a:spLocks noGrp="1"/>
          </p:cNvSpPr>
          <p:nvPr>
            <p:ph idx="1"/>
          </p:nvPr>
        </p:nvSpPr>
        <p:spPr>
          <a:xfrm>
            <a:off x="272143" y="1121229"/>
            <a:ext cx="8229600" cy="3905477"/>
          </a:xfrm>
        </p:spPr>
        <p:txBody>
          <a:bodyPr/>
          <a:lstStyle/>
          <a:p>
            <a:r>
              <a:rPr lang="en-GB" sz="2000" dirty="0" smtClean="0"/>
              <a:t>1940: London Blitz. Foundation of National Buildings Record. South sheet of OS Map of </a:t>
            </a:r>
            <a:r>
              <a:rPr lang="en-GB" sz="2000" dirty="0" smtClean="0"/>
              <a:t>Monastic Britain </a:t>
            </a:r>
            <a:r>
              <a:rPr lang="en-GB" sz="2000" dirty="0" smtClean="0"/>
              <a:t>published (but stock destroyed in air raid on Southampton)</a:t>
            </a:r>
          </a:p>
          <a:p>
            <a:r>
              <a:rPr lang="en-GB" sz="2000" dirty="0" smtClean="0"/>
              <a:t>1947: Town &amp; Country Planning Act</a:t>
            </a:r>
          </a:p>
          <a:p>
            <a:r>
              <a:rPr lang="en-GB" sz="2000" dirty="0" smtClean="0"/>
              <a:t>1948: Launch of the CBA</a:t>
            </a:r>
          </a:p>
          <a:p>
            <a:r>
              <a:rPr lang="en-GB" sz="2000" dirty="0" smtClean="0"/>
              <a:t>1949:  National Parks + Access to the Countryside Act</a:t>
            </a:r>
          </a:p>
          <a:p>
            <a:r>
              <a:rPr lang="en-GB" sz="2000" dirty="0" smtClean="0"/>
              <a:t>1949: HMSO publishes ‘War and Archaeology in Britain’</a:t>
            </a:r>
          </a:p>
          <a:p>
            <a:r>
              <a:rPr lang="en-GB" sz="2000" dirty="0" smtClean="0"/>
              <a:t>1951: The Countryside Code issued by the National Parks Commission</a:t>
            </a:r>
          </a:p>
          <a:p>
            <a:r>
              <a:rPr lang="en-GB" sz="2000" dirty="0" smtClean="0"/>
              <a:t>1950s/1960s: formation of regional committees to deal with specific threats to landscapes (e.g. gravel extraction in Trent Valley</a:t>
            </a:r>
            <a:r>
              <a:rPr lang="en-GB" sz="2000" dirty="0" smtClean="0"/>
              <a:t>)</a:t>
            </a:r>
          </a:p>
          <a:p>
            <a:pPr>
              <a:lnSpc>
                <a:spcPct val="80000"/>
              </a:lnSpc>
            </a:pPr>
            <a:r>
              <a:rPr lang="en-GB" altLang="en-US" sz="2000" dirty="0"/>
              <a:t>1950s/60s: recognition of Motorway danger. M5 corridor full of RB sites</a:t>
            </a:r>
          </a:p>
          <a:p>
            <a:pPr>
              <a:lnSpc>
                <a:spcPct val="80000"/>
              </a:lnSpc>
            </a:pPr>
            <a:r>
              <a:rPr lang="en-GB" altLang="en-US" sz="2000" dirty="0"/>
              <a:t>1960 RCME report, ‘A Matter of Time’ – the 1</a:t>
            </a:r>
            <a:r>
              <a:rPr lang="en-GB" altLang="en-US" sz="2000" baseline="30000" dirty="0"/>
              <a:t>st</a:t>
            </a:r>
            <a:r>
              <a:rPr lang="en-GB" altLang="en-US" sz="2000" dirty="0"/>
              <a:t> warning that the archaeological resource was a diminishing asset</a:t>
            </a:r>
          </a:p>
          <a:p>
            <a:pPr>
              <a:lnSpc>
                <a:spcPct val="80000"/>
              </a:lnSpc>
            </a:pPr>
            <a:r>
              <a:rPr lang="en-GB" altLang="en-US" sz="2000" dirty="0"/>
              <a:t>1971 RESCUE</a:t>
            </a:r>
          </a:p>
          <a:p>
            <a:endParaRPr lang="en-GB" sz="2400" dirty="0"/>
          </a:p>
        </p:txBody>
      </p:sp>
    </p:spTree>
    <p:extLst>
      <p:ext uri="{BB962C8B-B14F-4D97-AF65-F5344CB8AC3E}">
        <p14:creationId xmlns:p14="http://schemas.microsoft.com/office/powerpoint/2010/main" val="81636955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latin typeface="Time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25000">
            <a:ln>
              <a:noFill/>
            </a:ln>
            <a:solidFill>
              <a:schemeClr val="tx1"/>
            </a:solidFill>
            <a:effectLst/>
            <a:latin typeface="Time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112</TotalTime>
  <Words>1534</Words>
  <Application>Microsoft Office PowerPoint</Application>
  <PresentationFormat>On-screen Show (4:3)</PresentationFormat>
  <Paragraphs>158</Paragraphs>
  <Slides>19</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ＭＳ Ｐゴシック</vt:lpstr>
      <vt:lpstr>Arial</vt:lpstr>
      <vt:lpstr>Calibri</vt:lpstr>
      <vt:lpstr>Courier New</vt:lpstr>
      <vt:lpstr>Times</vt:lpstr>
      <vt:lpstr>Times New Roman</vt:lpstr>
      <vt:lpstr>Verdana</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Massive Open Online Courses (MOOCs)   Nottingham Open Online  Courses (NOOCs)    </vt:lpstr>
      <vt:lpstr>PowerPoint Presentation</vt:lpstr>
      <vt:lpstr>PowerPoint Presentation</vt:lpstr>
      <vt:lpstr>A model for UoN Online Learning</vt:lpstr>
      <vt:lpstr>PowerPoint Presentation</vt:lpstr>
      <vt:lpstr>PowerPoint Presentation</vt:lpstr>
      <vt:lpstr>PowerPoint Presentation</vt:lpstr>
    </vt:vector>
  </TitlesOfParts>
  <Company>campbell rowley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NOOCing Nottingham</dc:title>
  <dc:creator>Helen</dc:creator>
  <cp:lastModifiedBy>Patrick Epworth</cp:lastModifiedBy>
  <cp:revision>291</cp:revision>
  <cp:lastPrinted>2014-06-23T07:38:56Z</cp:lastPrinted>
  <dcterms:created xsi:type="dcterms:W3CDTF">2008-03-06T09:12:31Z</dcterms:created>
  <dcterms:modified xsi:type="dcterms:W3CDTF">2016-06-20T15:46:59Z</dcterms:modified>
</cp:coreProperties>
</file>