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57" r:id="rId5"/>
    <p:sldId id="273" r:id="rId6"/>
    <p:sldId id="271" r:id="rId7"/>
    <p:sldId id="27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F36A04F-61F1-4005-AB84-21631515C6EC}" type="datetimeFigureOut">
              <a:rPr lang="en-GB" smtClean="0"/>
              <a:pPr/>
              <a:t>15/06/2016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0A8E16-C356-40CB-81D8-571528004A0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F36A04F-61F1-4005-AB84-21631515C6EC}" type="datetimeFigureOut">
              <a:rPr lang="en-GB" smtClean="0"/>
              <a:pPr/>
              <a:t>15/06/2016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0A8E16-C356-40CB-81D8-571528004A0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F36A04F-61F1-4005-AB84-21631515C6EC}" type="datetimeFigureOut">
              <a:rPr lang="en-GB" smtClean="0"/>
              <a:pPr/>
              <a:t>15/06/2016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0A8E16-C356-40CB-81D8-571528004A0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F36A04F-61F1-4005-AB84-21631515C6EC}" type="datetimeFigureOut">
              <a:rPr lang="en-GB" smtClean="0"/>
              <a:pPr/>
              <a:t>15/06/2016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0A8E16-C356-40CB-81D8-571528004A0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36A04F-61F1-4005-AB84-21631515C6EC}" type="datetimeFigureOut">
              <a:rPr lang="en-GB" smtClean="0"/>
              <a:pPr/>
              <a:t>15/06/2016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0A8E16-C356-40CB-81D8-571528004A0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F36A04F-61F1-4005-AB84-21631515C6EC}" type="datetimeFigureOut">
              <a:rPr lang="en-GB" smtClean="0"/>
              <a:pPr/>
              <a:t>15/06/2016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0A8E16-C356-40CB-81D8-571528004A0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F36A04F-61F1-4005-AB84-21631515C6EC}" type="datetimeFigureOut">
              <a:rPr lang="en-GB" smtClean="0"/>
              <a:pPr/>
              <a:t>15/06/2016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20A8E16-C356-40CB-81D8-571528004A0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F36A04F-61F1-4005-AB84-21631515C6EC}" type="datetimeFigureOut">
              <a:rPr lang="en-GB" smtClean="0"/>
              <a:pPr/>
              <a:t>15/06/2016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0A8E16-C356-40CB-81D8-571528004A0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36A04F-61F1-4005-AB84-21631515C6EC}" type="datetimeFigureOut">
              <a:rPr lang="en-GB" smtClean="0"/>
              <a:pPr/>
              <a:t>15/06/2016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20A8E16-C356-40CB-81D8-571528004A0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36A04F-61F1-4005-AB84-21631515C6EC}" type="datetimeFigureOut">
              <a:rPr lang="en-GB" smtClean="0"/>
              <a:pPr/>
              <a:t>15/06/2016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0A8E16-C356-40CB-81D8-571528004A0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36A04F-61F1-4005-AB84-21631515C6EC}" type="datetimeFigureOut">
              <a:rPr lang="en-GB" smtClean="0"/>
              <a:pPr/>
              <a:t>15/06/2016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0A8E16-C356-40CB-81D8-571528004A0B}"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36A04F-61F1-4005-AB84-21631515C6EC}" type="datetimeFigureOut">
              <a:rPr lang="en-GB" smtClean="0"/>
              <a:pPr/>
              <a:t>15/06/2016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A8E16-C356-40CB-81D8-571528004A0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28801"/>
            <a:ext cx="7772400" cy="1971650"/>
          </a:xfrm>
        </p:spPr>
        <p:txBody>
          <a:bodyPr>
            <a:noAutofit/>
          </a:bodyPr>
          <a:lstStyle/>
          <a:p>
            <a:r>
              <a:rPr lang="en-GB" sz="3600" b="1" dirty="0" smtClean="0"/>
              <a:t>The </a:t>
            </a:r>
            <a:r>
              <a:rPr lang="en-GB" sz="3600" b="1" dirty="0"/>
              <a:t>Shropshire Adult Education College, </a:t>
            </a:r>
            <a:r>
              <a:rPr lang="en-GB" sz="3600" b="1" dirty="0" smtClean="0"/>
              <a:t>1948-76  </a:t>
            </a:r>
            <a:r>
              <a:rPr lang="en-GB" sz="3600" b="1" dirty="0" smtClean="0"/>
              <a:t>- Introduction to the Project</a:t>
            </a:r>
            <a:endParaRPr lang="en-GB" sz="3600" dirty="0"/>
          </a:p>
        </p:txBody>
      </p:sp>
      <p:sp>
        <p:nvSpPr>
          <p:cNvPr id="3" name="Subtitle 2"/>
          <p:cNvSpPr>
            <a:spLocks noGrp="1"/>
          </p:cNvSpPr>
          <p:nvPr>
            <p:ph type="subTitle" idx="1"/>
          </p:nvPr>
        </p:nvSpPr>
        <p:spPr/>
        <p:txBody>
          <a:bodyPr>
            <a:normAutofit fontScale="92500" lnSpcReduction="10000"/>
          </a:bodyPr>
          <a:lstStyle/>
          <a:p>
            <a:r>
              <a:rPr lang="en-GB" sz="2800" dirty="0" smtClean="0"/>
              <a:t>Sharon Clancy</a:t>
            </a:r>
          </a:p>
          <a:p>
            <a:r>
              <a:rPr lang="en-GB" sz="2800" dirty="0" smtClean="0"/>
              <a:t>Collaborative Doctoral Award </a:t>
            </a:r>
            <a:r>
              <a:rPr lang="en-GB" sz="2800" dirty="0" smtClean="0"/>
              <a:t>– </a:t>
            </a:r>
            <a:r>
              <a:rPr lang="en-GB" sz="2800" dirty="0" smtClean="0"/>
              <a:t>University of Nottingham/National Trust </a:t>
            </a:r>
            <a:endParaRPr lang="en-GB" sz="2800" dirty="0" smtClean="0"/>
          </a:p>
          <a:p>
            <a:r>
              <a:rPr lang="en-GB" sz="2800" dirty="0" smtClean="0"/>
              <a:t>23</a:t>
            </a:r>
            <a:r>
              <a:rPr lang="en-GB" sz="2800" baseline="30000" dirty="0" smtClean="0"/>
              <a:t>rd</a:t>
            </a:r>
            <a:r>
              <a:rPr lang="en-GB" sz="2800" dirty="0" smtClean="0"/>
              <a:t> June, 2016</a:t>
            </a:r>
            <a:endParaRPr lang="en-GB"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Project - 2014 </a:t>
            </a:r>
            <a:r>
              <a:rPr lang="en-GB" dirty="0" smtClean="0"/>
              <a:t>– </a:t>
            </a:r>
            <a:r>
              <a:rPr lang="en-GB" dirty="0" smtClean="0"/>
              <a:t>16</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3 year PhD – collaboration between University of Nottingham and National Trust. Now in </a:t>
            </a:r>
            <a:r>
              <a:rPr lang="en-GB" dirty="0" smtClean="0"/>
              <a:t>final year. </a:t>
            </a:r>
            <a:r>
              <a:rPr lang="en-GB" dirty="0" smtClean="0"/>
              <a:t>Completion date – December </a:t>
            </a:r>
            <a:r>
              <a:rPr lang="en-GB" dirty="0" smtClean="0"/>
              <a:t>31</a:t>
            </a:r>
            <a:r>
              <a:rPr lang="en-GB" baseline="30000" dirty="0" smtClean="0"/>
              <a:t>st</a:t>
            </a:r>
            <a:r>
              <a:rPr lang="en-GB" dirty="0" smtClean="0"/>
              <a:t> 2016</a:t>
            </a:r>
          </a:p>
          <a:p>
            <a:endParaRPr lang="en-GB" dirty="0" smtClean="0"/>
          </a:p>
          <a:p>
            <a:r>
              <a:rPr lang="en-GB" dirty="0" smtClean="0"/>
              <a:t>Analysed </a:t>
            </a:r>
            <a:r>
              <a:rPr lang="en-GB" dirty="0" smtClean="0"/>
              <a:t>existing oral history recordings – former staff, former students and tutors, recorded in the 80s and early </a:t>
            </a:r>
            <a:r>
              <a:rPr lang="en-GB" dirty="0" smtClean="0"/>
              <a:t>2000s</a:t>
            </a:r>
          </a:p>
          <a:p>
            <a:endParaRPr lang="en-GB" dirty="0" smtClean="0"/>
          </a:p>
          <a:p>
            <a:r>
              <a:rPr lang="en-GB" dirty="0" smtClean="0"/>
              <a:t>Undertook </a:t>
            </a:r>
            <a:r>
              <a:rPr lang="en-GB" dirty="0" smtClean="0"/>
              <a:t>30 new </a:t>
            </a:r>
            <a:r>
              <a:rPr lang="en-GB" dirty="0" smtClean="0"/>
              <a:t>interviews – former staff, students and tutors - and </a:t>
            </a:r>
            <a:r>
              <a:rPr lang="en-GB" dirty="0" smtClean="0"/>
              <a:t>received many more written memoirs which I have analysed for key </a:t>
            </a:r>
            <a:r>
              <a:rPr lang="en-GB" dirty="0" smtClean="0"/>
              <a:t>themes</a:t>
            </a:r>
          </a:p>
          <a:p>
            <a:endParaRPr lang="en-GB" dirty="0" smtClean="0"/>
          </a:p>
          <a:p>
            <a:r>
              <a:rPr lang="en-GB" dirty="0" smtClean="0"/>
              <a:t>I </a:t>
            </a:r>
            <a:r>
              <a:rPr lang="en-GB" dirty="0" smtClean="0"/>
              <a:t>have an overview of all archive materials e.g. course programmes; board of governors reports; detailed course materials; photographs and scrapbooks (extensive); visitors books </a:t>
            </a:r>
            <a:endParaRPr lang="en-GB" dirty="0" smtClean="0"/>
          </a:p>
          <a:p>
            <a:endParaRPr lang="en-GB" dirty="0" smtClean="0"/>
          </a:p>
          <a:p>
            <a:r>
              <a:rPr lang="en-GB" dirty="0" smtClean="0"/>
              <a:t>Helped extensively </a:t>
            </a:r>
            <a:r>
              <a:rPr lang="en-GB" dirty="0" smtClean="0"/>
              <a:t>in years 1 and 2 by </a:t>
            </a:r>
            <a:r>
              <a:rPr lang="en-GB" dirty="0" smtClean="0"/>
              <a:t>a brilliant team of College Volunteers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Shropshire Adult Education College – background and context </a:t>
            </a:r>
            <a:endParaRPr lang="en-GB" dirty="0"/>
          </a:p>
        </p:txBody>
      </p:sp>
      <p:pic>
        <p:nvPicPr>
          <p:cNvPr id="6" name="Content Placeholder 5" descr="Eyeimage.JPG"/>
          <p:cNvPicPr>
            <a:picLocks noGrp="1" noChangeAspect="1"/>
          </p:cNvPicPr>
          <p:nvPr>
            <p:ph idx="1"/>
          </p:nvPr>
        </p:nvPicPr>
        <p:blipFill>
          <a:blip r:embed="rId2" cstate="print"/>
          <a:stretch>
            <a:fillRect/>
          </a:stretch>
        </p:blipFill>
        <p:spPr>
          <a:xfrm>
            <a:off x="611560" y="1916832"/>
            <a:ext cx="3240360" cy="3384375"/>
          </a:xfr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8064" y="1916832"/>
            <a:ext cx="2880320" cy="338437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was </a:t>
            </a:r>
            <a:r>
              <a:rPr lang="en-GB" dirty="0" smtClean="0"/>
              <a:t>the SAEC</a:t>
            </a:r>
            <a:r>
              <a:rPr lang="en-GB" dirty="0" smtClean="0"/>
              <a:t>?</a:t>
            </a:r>
            <a:endParaRPr lang="en-GB" dirty="0"/>
          </a:p>
        </p:txBody>
      </p:sp>
      <p:sp>
        <p:nvSpPr>
          <p:cNvPr id="3" name="Content Placeholder 2"/>
          <p:cNvSpPr>
            <a:spLocks noGrp="1"/>
          </p:cNvSpPr>
          <p:nvPr>
            <p:ph idx="1"/>
          </p:nvPr>
        </p:nvSpPr>
        <p:spPr>
          <a:xfrm>
            <a:off x="457200" y="1412776"/>
            <a:ext cx="8229600" cy="4713387"/>
          </a:xfrm>
        </p:spPr>
        <p:txBody>
          <a:bodyPr>
            <a:noAutofit/>
          </a:bodyPr>
          <a:lstStyle/>
          <a:p>
            <a:r>
              <a:rPr lang="en-GB" sz="1600" dirty="0" smtClean="0"/>
              <a:t>Pioneering centre of short-term residential adult education at Attingham Park – one of around 30 similar colleges in stately homes post-war</a:t>
            </a:r>
          </a:p>
          <a:p>
            <a:endParaRPr lang="en-GB" sz="1600" dirty="0" smtClean="0"/>
          </a:p>
          <a:p>
            <a:r>
              <a:rPr lang="en-GB" sz="1600" dirty="0" smtClean="0"/>
              <a:t>Key areas of excellence and impact – e.g. organic farming and ecology, liberal arts,  – music, dance, creative Arts, spiritual and esoteric courses </a:t>
            </a:r>
            <a:endParaRPr lang="en-GB" sz="1600" dirty="0" smtClean="0"/>
          </a:p>
          <a:p>
            <a:endParaRPr lang="en-GB" sz="1600" dirty="0"/>
          </a:p>
          <a:p>
            <a:r>
              <a:rPr lang="en-GB" sz="1600" dirty="0" smtClean="0"/>
              <a:t>Attracted a range of influential and important speakers </a:t>
            </a:r>
            <a:endParaRPr lang="en-GB" sz="1600" dirty="0" smtClean="0"/>
          </a:p>
          <a:p>
            <a:endParaRPr lang="en-GB" sz="1600" dirty="0" smtClean="0"/>
          </a:p>
          <a:p>
            <a:r>
              <a:rPr lang="en-GB" sz="1600" dirty="0" smtClean="0"/>
              <a:t>Led by charismatic and influential Warden, Sir George Trevelyan </a:t>
            </a:r>
            <a:r>
              <a:rPr lang="en-GB" sz="1600" dirty="0" smtClean="0"/>
              <a:t>– 1948 – ’71. Followed by Geoffrey Toms</a:t>
            </a:r>
          </a:p>
          <a:p>
            <a:pPr marL="0" indent="0">
              <a:buNone/>
            </a:pPr>
            <a:endParaRPr lang="en-GB" sz="1600" dirty="0"/>
          </a:p>
          <a:p>
            <a:r>
              <a:rPr lang="en-GB" sz="1600" dirty="0" smtClean="0"/>
              <a:t>During 24 years of Sir George’s lead, ‘</a:t>
            </a:r>
            <a:r>
              <a:rPr lang="en-GB" sz="1600" dirty="0" smtClean="0"/>
              <a:t>I </a:t>
            </a:r>
            <a:r>
              <a:rPr lang="en-GB" sz="1600" dirty="0"/>
              <a:t>calculate that we laid on 1,033 open courses on an infinite variety of subjects. Often two courses were run at a weekend with closed conferences </a:t>
            </a:r>
            <a:r>
              <a:rPr lang="en-GB" sz="1600" dirty="0" smtClean="0"/>
              <a:t>midweek’ .</a:t>
            </a:r>
            <a:r>
              <a:rPr lang="en-GB" sz="1600" dirty="0"/>
              <a:t/>
            </a:r>
            <a:br>
              <a:rPr lang="en-GB" sz="1600" dirty="0"/>
            </a:br>
            <a:endParaRPr lang="en-GB" sz="1600" dirty="0" smtClean="0"/>
          </a:p>
          <a:p>
            <a:r>
              <a:rPr lang="en-GB" sz="1600" dirty="0" smtClean="0"/>
              <a:t>In its later years, became widely associated with New Age developments – Wrekin Trust and </a:t>
            </a:r>
            <a:r>
              <a:rPr lang="en-GB" sz="1600" dirty="0" smtClean="0"/>
              <a:t>Findhorn </a:t>
            </a:r>
            <a:r>
              <a:rPr lang="en-GB" sz="1600" dirty="0" smtClean="0"/>
              <a:t>Foundation </a:t>
            </a:r>
            <a:endParaRPr lang="en-GB"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themes from Research</a:t>
            </a:r>
            <a:endParaRPr lang="en-GB" dirty="0"/>
          </a:p>
        </p:txBody>
      </p:sp>
      <p:sp>
        <p:nvSpPr>
          <p:cNvPr id="3" name="Content Placeholder 2"/>
          <p:cNvSpPr>
            <a:spLocks noGrp="1"/>
          </p:cNvSpPr>
          <p:nvPr>
            <p:ph idx="1"/>
          </p:nvPr>
        </p:nvSpPr>
        <p:spPr/>
        <p:txBody>
          <a:bodyPr/>
          <a:lstStyle/>
          <a:p>
            <a:r>
              <a:rPr lang="en-GB" sz="2400" dirty="0"/>
              <a:t>Demographics – class, age and culture</a:t>
            </a:r>
          </a:p>
          <a:p>
            <a:r>
              <a:rPr lang="en-GB" sz="2400" dirty="0" smtClean="0"/>
              <a:t>Sense </a:t>
            </a:r>
            <a:r>
              <a:rPr lang="en-GB" sz="2400" dirty="0"/>
              <a:t>of Place  - </a:t>
            </a:r>
            <a:r>
              <a:rPr lang="en-GB" sz="2400" dirty="0" err="1"/>
              <a:t>Attingham</a:t>
            </a:r>
            <a:r>
              <a:rPr lang="en-GB" sz="2400" dirty="0"/>
              <a:t>, the </a:t>
            </a:r>
            <a:r>
              <a:rPr lang="en-GB" sz="2400" dirty="0" smtClean="0"/>
              <a:t>house and Space</a:t>
            </a:r>
            <a:r>
              <a:rPr lang="en-GB" sz="2400" dirty="0"/>
              <a:t>, Nature and Well-being  - the </a:t>
            </a:r>
            <a:r>
              <a:rPr lang="en-GB" sz="2400" dirty="0" smtClean="0"/>
              <a:t>gardens/park</a:t>
            </a:r>
          </a:p>
          <a:p>
            <a:r>
              <a:rPr lang="en-GB" sz="2400" dirty="0"/>
              <a:t>Transformational learning  - impact of courses/Sir George </a:t>
            </a:r>
            <a:r>
              <a:rPr lang="en-GB" sz="2400" dirty="0" smtClean="0"/>
              <a:t>Trevelyan</a:t>
            </a:r>
          </a:p>
          <a:p>
            <a:r>
              <a:rPr lang="en-GB" sz="2400" dirty="0" smtClean="0"/>
              <a:t>Personal </a:t>
            </a:r>
            <a:r>
              <a:rPr lang="en-GB" sz="2400" dirty="0"/>
              <a:t>and professional </a:t>
            </a:r>
            <a:r>
              <a:rPr lang="en-GB" sz="2400" dirty="0" smtClean="0"/>
              <a:t>development</a:t>
            </a:r>
          </a:p>
          <a:p>
            <a:r>
              <a:rPr lang="en-GB" sz="2400" dirty="0" smtClean="0"/>
              <a:t>Learning - Experiment </a:t>
            </a:r>
            <a:r>
              <a:rPr lang="en-GB" sz="2400" dirty="0"/>
              <a:t>and </a:t>
            </a:r>
            <a:r>
              <a:rPr lang="en-GB" sz="2400" dirty="0" smtClean="0"/>
              <a:t>Innovation</a:t>
            </a:r>
          </a:p>
          <a:p>
            <a:r>
              <a:rPr lang="en-GB" sz="2400" dirty="0"/>
              <a:t>Spiritual/esoteric </a:t>
            </a:r>
            <a:r>
              <a:rPr lang="en-GB" sz="2400" dirty="0" smtClean="0"/>
              <a:t>courses</a:t>
            </a:r>
          </a:p>
          <a:p>
            <a:r>
              <a:rPr lang="en-GB" sz="2400" dirty="0" smtClean="0"/>
              <a:t>Adult education context </a:t>
            </a:r>
          </a:p>
          <a:p>
            <a:endParaRPr lang="en-GB" dirty="0" smtClean="0"/>
          </a:p>
          <a:p>
            <a:endParaRPr lang="en-GB" dirty="0"/>
          </a:p>
        </p:txBody>
      </p:sp>
    </p:spTree>
    <p:extLst>
      <p:ext uri="{BB962C8B-B14F-4D97-AF65-F5344CB8AC3E}">
        <p14:creationId xmlns:p14="http://schemas.microsoft.com/office/powerpoint/2010/main" val="523727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Adult Education – Sir George’s concept</a:t>
            </a:r>
            <a:endParaRPr lang="en-GB" dirty="0"/>
          </a:p>
        </p:txBody>
      </p:sp>
      <p:sp>
        <p:nvSpPr>
          <p:cNvPr id="3" name="Content Placeholder 2"/>
          <p:cNvSpPr>
            <a:spLocks noGrp="1"/>
          </p:cNvSpPr>
          <p:nvPr>
            <p:ph idx="1"/>
          </p:nvPr>
        </p:nvSpPr>
        <p:spPr/>
        <p:txBody>
          <a:bodyPr>
            <a:normAutofit fontScale="47500" lnSpcReduction="20000"/>
          </a:bodyPr>
          <a:lstStyle/>
          <a:p>
            <a:r>
              <a:rPr lang="en-GB" sz="3800" dirty="0" smtClean="0"/>
              <a:t>For Sir George adult education itself was profoundly spiritual, as a means for ‘living </a:t>
            </a:r>
            <a:r>
              <a:rPr lang="en-GB" sz="3800" dirty="0" smtClean="0"/>
              <a:t>ideas’ </a:t>
            </a:r>
            <a:r>
              <a:rPr lang="en-GB" sz="3800" dirty="0" smtClean="0"/>
              <a:t>to work down into our society, and adult education has here a special, and in some sense, a priestly, task’ </a:t>
            </a:r>
            <a:endParaRPr lang="en-GB" sz="3800" dirty="0" smtClean="0"/>
          </a:p>
          <a:p>
            <a:endParaRPr lang="en-GB" sz="3800" dirty="0" smtClean="0"/>
          </a:p>
          <a:p>
            <a:r>
              <a:rPr lang="en-GB" sz="3800" dirty="0" smtClean="0"/>
              <a:t>‘In </a:t>
            </a:r>
            <a:r>
              <a:rPr lang="en-GB" sz="3800" dirty="0"/>
              <a:t>an age when so many values were slithering, we needed to do all we could to restore sense of meaning. This seemed to me the real task of adult education. We were not so much concerned with current affairs, sociology and economics. These had been the major themes in the great days of the Workers Educational </a:t>
            </a:r>
            <a:r>
              <a:rPr lang="en-GB" sz="3800" dirty="0" smtClean="0"/>
              <a:t>Association’</a:t>
            </a:r>
          </a:p>
          <a:p>
            <a:endParaRPr lang="en-GB" sz="3800" dirty="0" smtClean="0"/>
          </a:p>
          <a:p>
            <a:r>
              <a:rPr lang="en-GB" sz="3800" dirty="0" smtClean="0"/>
              <a:t>‘I </a:t>
            </a:r>
            <a:r>
              <a:rPr lang="en-GB" sz="3800" dirty="0"/>
              <a:t>now saw the need for a form of adult education which offered the spiritual world-view without commitment to any particular </a:t>
            </a:r>
            <a:r>
              <a:rPr lang="en-GB" sz="3800" dirty="0" smtClean="0"/>
              <a:t>approach’</a:t>
            </a:r>
            <a:r>
              <a:rPr lang="en-GB" sz="3800" dirty="0"/>
              <a:t/>
            </a:r>
            <a:br>
              <a:rPr lang="en-GB" sz="3800" dirty="0"/>
            </a:br>
            <a:endParaRPr lang="en-GB" sz="3800" dirty="0" smtClean="0"/>
          </a:p>
          <a:p>
            <a:r>
              <a:rPr lang="en-GB" sz="3800" dirty="0" smtClean="0"/>
              <a:t>Greatly </a:t>
            </a:r>
            <a:r>
              <a:rPr lang="en-GB" sz="3800" dirty="0" smtClean="0"/>
              <a:t>influenced by the teachings of the anthroposophist, Rudolf </a:t>
            </a:r>
            <a:r>
              <a:rPr lang="en-GB" sz="3800" dirty="0" smtClean="0"/>
              <a:t>Steiner</a:t>
            </a:r>
          </a:p>
          <a:p>
            <a:endParaRPr lang="en-GB" sz="3800" dirty="0" smtClean="0"/>
          </a:p>
          <a:p>
            <a:r>
              <a:rPr lang="en-GB" sz="3800" dirty="0" smtClean="0"/>
              <a:t>Series </a:t>
            </a:r>
            <a:r>
              <a:rPr lang="en-GB" sz="3800" dirty="0" smtClean="0"/>
              <a:t>of courses on the esoteric, from the late </a:t>
            </a:r>
            <a:r>
              <a:rPr lang="en-GB" sz="3800" dirty="0" smtClean="0"/>
              <a:t>‘50s </a:t>
            </a:r>
            <a:r>
              <a:rPr lang="en-GB" sz="3800" dirty="0" smtClean="0"/>
              <a:t>onwards, including </a:t>
            </a:r>
            <a:r>
              <a:rPr lang="en-GB" sz="3800" dirty="0"/>
              <a:t> </a:t>
            </a:r>
            <a:r>
              <a:rPr lang="en-GB" sz="3800" dirty="0" smtClean="0"/>
              <a:t>Death </a:t>
            </a:r>
            <a:r>
              <a:rPr lang="en-GB" sz="3800" dirty="0" smtClean="0"/>
              <a:t>and Becoming and the Darkness and the Light, both of which </a:t>
            </a:r>
            <a:r>
              <a:rPr lang="en-GB" sz="3800" dirty="0" smtClean="0"/>
              <a:t>dealt </a:t>
            </a:r>
            <a:r>
              <a:rPr lang="en-GB" sz="3800" dirty="0" smtClean="0"/>
              <a:t>with death and the </a:t>
            </a:r>
            <a:r>
              <a:rPr lang="en-GB" sz="3800" dirty="0" smtClean="0"/>
              <a:t>afterlife.</a:t>
            </a:r>
            <a:endParaRPr lang="en-GB" sz="3800"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Sir George Trevelyan – ‘a flow </a:t>
            </a:r>
            <a:r>
              <a:rPr lang="en-GB" dirty="0"/>
              <a:t>of </a:t>
            </a:r>
            <a:r>
              <a:rPr lang="en-GB" dirty="0" smtClean="0"/>
              <a:t>inspiration…the Living Word’ </a:t>
            </a:r>
            <a:endParaRPr lang="en-GB" dirty="0"/>
          </a:p>
        </p:txBody>
      </p:sp>
      <p:pic>
        <p:nvPicPr>
          <p:cNvPr id="4" name="Content Placeholder 3" descr="youngpeoplescourse7-180.jpg"/>
          <p:cNvPicPr>
            <a:picLocks noGrp="1" noChangeAspect="1"/>
          </p:cNvPicPr>
          <p:nvPr>
            <p:ph idx="1"/>
          </p:nvPr>
        </p:nvPicPr>
        <p:blipFill>
          <a:blip r:embed="rId2" cstate="print"/>
          <a:stretch>
            <a:fillRect/>
          </a:stretch>
        </p:blipFill>
        <p:spPr>
          <a:xfrm>
            <a:off x="1043608" y="1700808"/>
            <a:ext cx="3168352" cy="3816424"/>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9123" y="1700808"/>
            <a:ext cx="3168352" cy="3888432"/>
          </a:xfrm>
          <a:prstGeom prst="rect">
            <a:avLst/>
          </a:prstGeom>
        </p:spPr>
      </p:pic>
      <p:sp>
        <p:nvSpPr>
          <p:cNvPr id="6" name="TextBox 5"/>
          <p:cNvSpPr txBox="1"/>
          <p:nvPr/>
        </p:nvSpPr>
        <p:spPr>
          <a:xfrm>
            <a:off x="755576" y="6165304"/>
            <a:ext cx="7848872" cy="369332"/>
          </a:xfrm>
          <a:prstGeom prst="rect">
            <a:avLst/>
          </a:prstGeom>
          <a:noFill/>
        </p:spPr>
        <p:txBody>
          <a:bodyPr wrap="square" rtlCol="0">
            <a:spAutoFit/>
          </a:bodyPr>
          <a:lstStyle/>
          <a:p>
            <a:r>
              <a:rPr lang="en-GB" dirty="0" smtClean="0"/>
              <a:t>‘Thus </a:t>
            </a:r>
            <a:r>
              <a:rPr lang="en-GB" dirty="0"/>
              <a:t>my lectures at times lost in precision but always came over </a:t>
            </a:r>
            <a:r>
              <a:rPr lang="en-GB" dirty="0" smtClean="0"/>
              <a:t>'alive‘’</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490</Words>
  <Application>Microsoft Office PowerPoint</Application>
  <PresentationFormat>On-screen Show (4:3)</PresentationFormat>
  <Paragraphs>45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The Shropshire Adult Education College, 1948-76  - Introduction to the Project</vt:lpstr>
      <vt:lpstr>The Project - 2014 – 16</vt:lpstr>
      <vt:lpstr>Shropshire Adult Education College – background and context </vt:lpstr>
      <vt:lpstr>What was the SAEC?</vt:lpstr>
      <vt:lpstr>Key themes from Research</vt:lpstr>
      <vt:lpstr>Adult Education – Sir George’s concept</vt:lpstr>
      <vt:lpstr>Sir George Trevelyan – ‘a flow of inspiration…the Living Word’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Being ‘the Backward Traveller’ –Oral History and the Shropshire Adult Education College, 1948-76</dc:title>
  <dc:creator>Sharon</dc:creator>
  <cp:lastModifiedBy>Sharon</cp:lastModifiedBy>
  <cp:revision>44</cp:revision>
  <dcterms:created xsi:type="dcterms:W3CDTF">2014-07-01T09:23:45Z</dcterms:created>
  <dcterms:modified xsi:type="dcterms:W3CDTF">2016-06-15T16:47:32Z</dcterms:modified>
</cp:coreProperties>
</file>