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84" r:id="rId5"/>
  </p:sldMasterIdLst>
  <p:notesMasterIdLst>
    <p:notesMasterId r:id="rId25"/>
  </p:notesMasterIdLst>
  <p:handoutMasterIdLst>
    <p:handoutMasterId r:id="rId26"/>
  </p:handoutMasterIdLst>
  <p:sldIdLst>
    <p:sldId id="258" r:id="rId6"/>
    <p:sldId id="465" r:id="rId7"/>
    <p:sldId id="448" r:id="rId8"/>
    <p:sldId id="462" r:id="rId9"/>
    <p:sldId id="455" r:id="rId10"/>
    <p:sldId id="457" r:id="rId11"/>
    <p:sldId id="466" r:id="rId12"/>
    <p:sldId id="471" r:id="rId13"/>
    <p:sldId id="463" r:id="rId14"/>
    <p:sldId id="473" r:id="rId15"/>
    <p:sldId id="464" r:id="rId16"/>
    <p:sldId id="472" r:id="rId17"/>
    <p:sldId id="474" r:id="rId18"/>
    <p:sldId id="469" r:id="rId19"/>
    <p:sldId id="475" r:id="rId20"/>
    <p:sldId id="470" r:id="rId21"/>
    <p:sldId id="291" r:id="rId22"/>
    <p:sldId id="476" r:id="rId23"/>
    <p:sldId id="4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0B"/>
    <a:srgbClr val="0E6394"/>
    <a:srgbClr val="0E5B94"/>
    <a:srgbClr val="009BBD"/>
    <a:srgbClr val="00B1A7"/>
    <a:srgbClr val="FBFCFF"/>
    <a:srgbClr val="1816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CB7BB-AE19-4F9F-A122-7C6472C56296}" v="567" dt="2021-01-10T10:02:15.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18" autoAdjust="0"/>
  </p:normalViewPr>
  <p:slideViewPr>
    <p:cSldViewPr snapToGrid="0">
      <p:cViewPr varScale="1">
        <p:scale>
          <a:sx n="87" d="100"/>
          <a:sy n="87" d="100"/>
        </p:scale>
        <p:origin x="139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Steed" userId="b9f5c8c5-3451-4eeb-af78-e66138bfc6b3" providerId="ADAL" clId="{9FACB7BB-AE19-4F9F-A122-7C6472C56296}"/>
    <pc:docChg chg="custSel modSld">
      <pc:chgData name="Carol Steed" userId="b9f5c8c5-3451-4eeb-af78-e66138bfc6b3" providerId="ADAL" clId="{9FACB7BB-AE19-4F9F-A122-7C6472C56296}" dt="2021-01-10T10:10:05.726" v="1140" actId="20577"/>
      <pc:docMkLst>
        <pc:docMk/>
      </pc:docMkLst>
      <pc:sldChg chg="modSp mod">
        <pc:chgData name="Carol Steed" userId="b9f5c8c5-3451-4eeb-af78-e66138bfc6b3" providerId="ADAL" clId="{9FACB7BB-AE19-4F9F-A122-7C6472C56296}" dt="2021-01-10T10:08:08.081" v="1015" actId="20577"/>
        <pc:sldMkLst>
          <pc:docMk/>
          <pc:sldMk cId="9252583" sldId="469"/>
        </pc:sldMkLst>
        <pc:spChg chg="mod">
          <ac:chgData name="Carol Steed" userId="b9f5c8c5-3451-4eeb-af78-e66138bfc6b3" providerId="ADAL" clId="{9FACB7BB-AE19-4F9F-A122-7C6472C56296}" dt="2021-01-10T10:08:08.081" v="1015" actId="20577"/>
          <ac:spMkLst>
            <pc:docMk/>
            <pc:sldMk cId="9252583" sldId="469"/>
            <ac:spMk id="3" creationId="{0FD66130-1175-4822-88AD-C3E8C02397B5}"/>
          </ac:spMkLst>
        </pc:spChg>
        <pc:picChg chg="mod">
          <ac:chgData name="Carol Steed" userId="b9f5c8c5-3451-4eeb-af78-e66138bfc6b3" providerId="ADAL" clId="{9FACB7BB-AE19-4F9F-A122-7C6472C56296}" dt="2021-01-10T09:56:33.278" v="251" actId="14100"/>
          <ac:picMkLst>
            <pc:docMk/>
            <pc:sldMk cId="9252583" sldId="469"/>
            <ac:picMk id="1026" creationId="{E3ECF01E-DE64-4E00-9014-D249DD3009A2}"/>
          </ac:picMkLst>
        </pc:picChg>
        <pc:picChg chg="mod">
          <ac:chgData name="Carol Steed" userId="b9f5c8c5-3451-4eeb-af78-e66138bfc6b3" providerId="ADAL" clId="{9FACB7BB-AE19-4F9F-A122-7C6472C56296}" dt="2021-01-10T09:52:49.897" v="8" actId="14100"/>
          <ac:picMkLst>
            <pc:docMk/>
            <pc:sldMk cId="9252583" sldId="469"/>
            <ac:picMk id="1028" creationId="{5EF24943-E2F2-4042-ADEC-2E6E4479D6D1}"/>
          </ac:picMkLst>
        </pc:picChg>
      </pc:sldChg>
      <pc:sldChg chg="modSp mod">
        <pc:chgData name="Carol Steed" userId="b9f5c8c5-3451-4eeb-af78-e66138bfc6b3" providerId="ADAL" clId="{9FACB7BB-AE19-4F9F-A122-7C6472C56296}" dt="2021-01-10T10:10:05.726" v="1140" actId="20577"/>
        <pc:sldMkLst>
          <pc:docMk/>
          <pc:sldMk cId="1916979866" sldId="475"/>
        </pc:sldMkLst>
        <pc:spChg chg="mod">
          <ac:chgData name="Carol Steed" userId="b9f5c8c5-3451-4eeb-af78-e66138bfc6b3" providerId="ADAL" clId="{9FACB7BB-AE19-4F9F-A122-7C6472C56296}" dt="2021-01-10T10:10:05.726" v="1140" actId="20577"/>
          <ac:spMkLst>
            <pc:docMk/>
            <pc:sldMk cId="1916979866" sldId="475"/>
            <ac:spMk id="3" creationId="{CC0F1CFF-3FB1-4DEF-A765-0C6CD58018D0}"/>
          </ac:spMkLst>
        </pc:spChg>
      </pc:sldChg>
    </pc:docChg>
  </pc:docChgLst>
  <pc:docChgLst>
    <pc:chgData name="Carol Steed" userId="b9f5c8c5-3451-4eeb-af78-e66138bfc6b3" providerId="ADAL" clId="{4088B8E2-85FD-4142-A7E8-708AE0280F51}"/>
    <pc:docChg chg="undo custSel modSld">
      <pc:chgData name="Carol Steed" userId="b9f5c8c5-3451-4eeb-af78-e66138bfc6b3" providerId="ADAL" clId="{4088B8E2-85FD-4142-A7E8-708AE0280F51}" dt="2021-01-07T11:17:45.429" v="37" actId="404"/>
      <pc:docMkLst>
        <pc:docMk/>
      </pc:docMkLst>
      <pc:sldChg chg="modSp mod">
        <pc:chgData name="Carol Steed" userId="b9f5c8c5-3451-4eeb-af78-e66138bfc6b3" providerId="ADAL" clId="{4088B8E2-85FD-4142-A7E8-708AE0280F51}" dt="2021-01-07T11:16:28.689" v="11" actId="27636"/>
        <pc:sldMkLst>
          <pc:docMk/>
          <pc:sldMk cId="2709422588" sldId="473"/>
        </pc:sldMkLst>
        <pc:spChg chg="mod">
          <ac:chgData name="Carol Steed" userId="b9f5c8c5-3451-4eeb-af78-e66138bfc6b3" providerId="ADAL" clId="{4088B8E2-85FD-4142-A7E8-708AE0280F51}" dt="2021-01-07T11:16:28.689" v="11" actId="27636"/>
          <ac:spMkLst>
            <pc:docMk/>
            <pc:sldMk cId="2709422588" sldId="473"/>
            <ac:spMk id="2" creationId="{7CCBCC77-CB44-4CF1-8DEC-2CE5F8EC14EA}"/>
          </ac:spMkLst>
        </pc:spChg>
      </pc:sldChg>
      <pc:sldChg chg="modSp mod">
        <pc:chgData name="Carol Steed" userId="b9f5c8c5-3451-4eeb-af78-e66138bfc6b3" providerId="ADAL" clId="{4088B8E2-85FD-4142-A7E8-708AE0280F51}" dt="2021-01-07T11:17:05.126" v="21" actId="404"/>
        <pc:sldMkLst>
          <pc:docMk/>
          <pc:sldMk cId="4079299063" sldId="474"/>
        </pc:sldMkLst>
        <pc:spChg chg="mod">
          <ac:chgData name="Carol Steed" userId="b9f5c8c5-3451-4eeb-af78-e66138bfc6b3" providerId="ADAL" clId="{4088B8E2-85FD-4142-A7E8-708AE0280F51}" dt="2021-01-07T11:17:05.126" v="21" actId="404"/>
          <ac:spMkLst>
            <pc:docMk/>
            <pc:sldMk cId="4079299063" sldId="474"/>
            <ac:spMk id="2" creationId="{7CCBCC77-CB44-4CF1-8DEC-2CE5F8EC14EA}"/>
          </ac:spMkLst>
        </pc:spChg>
      </pc:sldChg>
      <pc:sldChg chg="modSp mod">
        <pc:chgData name="Carol Steed" userId="b9f5c8c5-3451-4eeb-af78-e66138bfc6b3" providerId="ADAL" clId="{4088B8E2-85FD-4142-A7E8-708AE0280F51}" dt="2021-01-07T11:17:21.734" v="29" actId="404"/>
        <pc:sldMkLst>
          <pc:docMk/>
          <pc:sldMk cId="1916979866" sldId="475"/>
        </pc:sldMkLst>
        <pc:spChg chg="mod">
          <ac:chgData name="Carol Steed" userId="b9f5c8c5-3451-4eeb-af78-e66138bfc6b3" providerId="ADAL" clId="{4088B8E2-85FD-4142-A7E8-708AE0280F51}" dt="2021-01-07T11:17:21.734" v="29" actId="404"/>
          <ac:spMkLst>
            <pc:docMk/>
            <pc:sldMk cId="1916979866" sldId="475"/>
            <ac:spMk id="2" creationId="{7CCBCC77-CB44-4CF1-8DEC-2CE5F8EC14EA}"/>
          </ac:spMkLst>
        </pc:spChg>
      </pc:sldChg>
      <pc:sldChg chg="modSp mod">
        <pc:chgData name="Carol Steed" userId="b9f5c8c5-3451-4eeb-af78-e66138bfc6b3" providerId="ADAL" clId="{4088B8E2-85FD-4142-A7E8-708AE0280F51}" dt="2021-01-07T11:17:45.429" v="37" actId="404"/>
        <pc:sldMkLst>
          <pc:docMk/>
          <pc:sldMk cId="128825103" sldId="476"/>
        </pc:sldMkLst>
        <pc:spChg chg="mod">
          <ac:chgData name="Carol Steed" userId="b9f5c8c5-3451-4eeb-af78-e66138bfc6b3" providerId="ADAL" clId="{4088B8E2-85FD-4142-A7E8-708AE0280F51}" dt="2021-01-07T11:17:45.429" v="37" actId="404"/>
          <ac:spMkLst>
            <pc:docMk/>
            <pc:sldMk cId="128825103" sldId="476"/>
            <ac:spMk id="2" creationId="{7CCBCC77-CB44-4CF1-8DEC-2CE5F8EC14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DDBF8-116F-4774-88D8-F4AFB47D1D4D}" type="doc">
      <dgm:prSet loTypeId="urn:microsoft.com/office/officeart/2005/8/layout/chevron1" loCatId="process" qsTypeId="urn:microsoft.com/office/officeart/2005/8/quickstyle/3d1" qsCatId="3D" csTypeId="urn:microsoft.com/office/officeart/2005/8/colors/accent0_3" csCatId="mainScheme" phldr="1"/>
      <dgm:spPr/>
    </dgm:pt>
    <dgm:pt modelId="{CB4E8931-89BB-44CD-A76E-A901FAA3725F}">
      <dgm:prSet phldrT="[Text]" custT="1"/>
      <dgm:spPr/>
      <dgm:t>
        <a:bodyPr/>
        <a:lstStyle/>
        <a:p>
          <a:r>
            <a:rPr lang="en-GB" sz="2000" b="1"/>
            <a:t>Stage 1</a:t>
          </a:r>
        </a:p>
        <a:p>
          <a:r>
            <a:rPr lang="en-GB" sz="2000"/>
            <a:t>October – December 2020</a:t>
          </a:r>
        </a:p>
        <a:p>
          <a:r>
            <a:rPr lang="en-GB" sz="1600" i="1"/>
            <a:t>Level 1 messages</a:t>
          </a:r>
        </a:p>
      </dgm:t>
    </dgm:pt>
    <dgm:pt modelId="{CDF7AB13-53EF-4C51-804E-B6BA8B62306F}" type="parTrans" cxnId="{8359C633-087A-4A0C-B013-3A6ABFC6EABD}">
      <dgm:prSet/>
      <dgm:spPr/>
      <dgm:t>
        <a:bodyPr/>
        <a:lstStyle/>
        <a:p>
          <a:endParaRPr lang="en-GB" sz="1000"/>
        </a:p>
      </dgm:t>
    </dgm:pt>
    <dgm:pt modelId="{BA406351-68E5-4FC1-84E5-E07D43E69203}" type="sibTrans" cxnId="{8359C633-087A-4A0C-B013-3A6ABFC6EABD}">
      <dgm:prSet/>
      <dgm:spPr/>
      <dgm:t>
        <a:bodyPr/>
        <a:lstStyle/>
        <a:p>
          <a:endParaRPr lang="en-GB" sz="1000"/>
        </a:p>
      </dgm:t>
    </dgm:pt>
    <dgm:pt modelId="{A6A6B286-060E-4020-864C-35248BC9C1F2}">
      <dgm:prSet phldrT="[Text]" custT="1"/>
      <dgm:spPr/>
      <dgm:t>
        <a:bodyPr/>
        <a:lstStyle/>
        <a:p>
          <a:r>
            <a:rPr lang="en-GB" sz="2000" b="1"/>
            <a:t>Stage 2</a:t>
          </a:r>
        </a:p>
        <a:p>
          <a:r>
            <a:rPr lang="en-GB" sz="2000"/>
            <a:t>January – April 2021</a:t>
          </a:r>
        </a:p>
        <a:p>
          <a:r>
            <a:rPr lang="en-GB" sz="1600" i="1"/>
            <a:t>Level 2 messages</a:t>
          </a:r>
        </a:p>
      </dgm:t>
    </dgm:pt>
    <dgm:pt modelId="{AB3654D5-4316-4ED1-BD30-022490E6A3E2}" type="parTrans" cxnId="{B2167A04-C334-4F78-BB15-9824DF306972}">
      <dgm:prSet/>
      <dgm:spPr/>
      <dgm:t>
        <a:bodyPr/>
        <a:lstStyle/>
        <a:p>
          <a:endParaRPr lang="en-GB" sz="1000"/>
        </a:p>
      </dgm:t>
    </dgm:pt>
    <dgm:pt modelId="{2FD5925E-2420-41DB-8075-7DCD419FA728}" type="sibTrans" cxnId="{B2167A04-C334-4F78-BB15-9824DF306972}">
      <dgm:prSet/>
      <dgm:spPr/>
      <dgm:t>
        <a:bodyPr/>
        <a:lstStyle/>
        <a:p>
          <a:endParaRPr lang="en-GB" sz="1000"/>
        </a:p>
      </dgm:t>
    </dgm:pt>
    <dgm:pt modelId="{AF9325A1-5A21-4901-80FF-5FB90AC4869C}">
      <dgm:prSet phldrT="[Text]" custT="1"/>
      <dgm:spPr>
        <a:solidFill>
          <a:schemeClr val="bg1"/>
        </a:solidFill>
      </dgm:spPr>
      <dgm:t>
        <a:bodyPr/>
        <a:lstStyle/>
        <a:p>
          <a:endParaRPr lang="en-GB" sz="2000"/>
        </a:p>
      </dgm:t>
    </dgm:pt>
    <dgm:pt modelId="{9ACA5DF7-0C6E-48F5-B123-CDC0C3632412}" type="parTrans" cxnId="{0E5EFB7A-B6F8-41E1-83B8-1C9B06C4ADBF}">
      <dgm:prSet/>
      <dgm:spPr/>
      <dgm:t>
        <a:bodyPr/>
        <a:lstStyle/>
        <a:p>
          <a:endParaRPr lang="en-GB"/>
        </a:p>
      </dgm:t>
    </dgm:pt>
    <dgm:pt modelId="{1094F04A-1409-440D-A338-5E625741DCE1}" type="sibTrans" cxnId="{0E5EFB7A-B6F8-41E1-83B8-1C9B06C4ADBF}">
      <dgm:prSet/>
      <dgm:spPr/>
      <dgm:t>
        <a:bodyPr/>
        <a:lstStyle/>
        <a:p>
          <a:endParaRPr lang="en-GB"/>
        </a:p>
      </dgm:t>
    </dgm:pt>
    <dgm:pt modelId="{46D68C1B-17AC-4B18-8C06-DC6B40CFA65F}" type="pres">
      <dgm:prSet presAssocID="{EB5DDBF8-116F-4774-88D8-F4AFB47D1D4D}" presName="Name0" presStyleCnt="0">
        <dgm:presLayoutVars>
          <dgm:dir/>
          <dgm:animLvl val="lvl"/>
          <dgm:resizeHandles val="exact"/>
        </dgm:presLayoutVars>
      </dgm:prSet>
      <dgm:spPr/>
    </dgm:pt>
    <dgm:pt modelId="{94788E33-6877-42D1-B969-6646B67C8598}" type="pres">
      <dgm:prSet presAssocID="{CB4E8931-89BB-44CD-A76E-A901FAA3725F}" presName="parTxOnly" presStyleLbl="node1" presStyleIdx="0" presStyleCnt="3" custScaleX="80835">
        <dgm:presLayoutVars>
          <dgm:chMax val="0"/>
          <dgm:chPref val="0"/>
          <dgm:bulletEnabled val="1"/>
        </dgm:presLayoutVars>
      </dgm:prSet>
      <dgm:spPr/>
    </dgm:pt>
    <dgm:pt modelId="{093E1936-144C-4291-AF60-F7466047D78D}" type="pres">
      <dgm:prSet presAssocID="{BA406351-68E5-4FC1-84E5-E07D43E69203}" presName="parTxOnlySpace" presStyleCnt="0"/>
      <dgm:spPr/>
    </dgm:pt>
    <dgm:pt modelId="{192D7C6E-DD61-4344-BC8C-03F205354B0C}" type="pres">
      <dgm:prSet presAssocID="{AF9325A1-5A21-4901-80FF-5FB90AC4869C}" presName="parTxOnly" presStyleLbl="node1" presStyleIdx="1" presStyleCnt="3" custScaleX="34868">
        <dgm:presLayoutVars>
          <dgm:chMax val="0"/>
          <dgm:chPref val="0"/>
          <dgm:bulletEnabled val="1"/>
        </dgm:presLayoutVars>
      </dgm:prSet>
      <dgm:spPr/>
    </dgm:pt>
    <dgm:pt modelId="{AA3E5046-F9AB-4765-B9CB-6147D04C25EC}" type="pres">
      <dgm:prSet presAssocID="{1094F04A-1409-440D-A338-5E625741DCE1}" presName="parTxOnlySpace" presStyleCnt="0"/>
      <dgm:spPr/>
    </dgm:pt>
    <dgm:pt modelId="{43FF055A-5F65-4CB8-8F85-00358C843E32}" type="pres">
      <dgm:prSet presAssocID="{A6A6B286-060E-4020-864C-35248BC9C1F2}" presName="parTxOnly" presStyleLbl="node1" presStyleIdx="2" presStyleCnt="3" custScaleX="83548">
        <dgm:presLayoutVars>
          <dgm:chMax val="0"/>
          <dgm:chPref val="0"/>
          <dgm:bulletEnabled val="1"/>
        </dgm:presLayoutVars>
      </dgm:prSet>
      <dgm:spPr/>
    </dgm:pt>
  </dgm:ptLst>
  <dgm:cxnLst>
    <dgm:cxn modelId="{B2167A04-C334-4F78-BB15-9824DF306972}" srcId="{EB5DDBF8-116F-4774-88D8-F4AFB47D1D4D}" destId="{A6A6B286-060E-4020-864C-35248BC9C1F2}" srcOrd="2" destOrd="0" parTransId="{AB3654D5-4316-4ED1-BD30-022490E6A3E2}" sibTransId="{2FD5925E-2420-41DB-8075-7DCD419FA728}"/>
    <dgm:cxn modelId="{8359C633-087A-4A0C-B013-3A6ABFC6EABD}" srcId="{EB5DDBF8-116F-4774-88D8-F4AFB47D1D4D}" destId="{CB4E8931-89BB-44CD-A76E-A901FAA3725F}" srcOrd="0" destOrd="0" parTransId="{CDF7AB13-53EF-4C51-804E-B6BA8B62306F}" sibTransId="{BA406351-68E5-4FC1-84E5-E07D43E69203}"/>
    <dgm:cxn modelId="{0EECAA40-D2BA-462F-8A1F-2EE757EB57C7}" type="presOf" srcId="{EB5DDBF8-116F-4774-88D8-F4AFB47D1D4D}" destId="{46D68C1B-17AC-4B18-8C06-DC6B40CFA65F}" srcOrd="0" destOrd="0" presId="urn:microsoft.com/office/officeart/2005/8/layout/chevron1"/>
    <dgm:cxn modelId="{0E5EFB7A-B6F8-41E1-83B8-1C9B06C4ADBF}" srcId="{EB5DDBF8-116F-4774-88D8-F4AFB47D1D4D}" destId="{AF9325A1-5A21-4901-80FF-5FB90AC4869C}" srcOrd="1" destOrd="0" parTransId="{9ACA5DF7-0C6E-48F5-B123-CDC0C3632412}" sibTransId="{1094F04A-1409-440D-A338-5E625741DCE1}"/>
    <dgm:cxn modelId="{75EF8E81-A411-4D0B-A5B3-7825F7E37416}" type="presOf" srcId="{CB4E8931-89BB-44CD-A76E-A901FAA3725F}" destId="{94788E33-6877-42D1-B969-6646B67C8598}" srcOrd="0" destOrd="0" presId="urn:microsoft.com/office/officeart/2005/8/layout/chevron1"/>
    <dgm:cxn modelId="{C1C44EEC-8C51-4828-8918-5687C7BD4061}" type="presOf" srcId="{A6A6B286-060E-4020-864C-35248BC9C1F2}" destId="{43FF055A-5F65-4CB8-8F85-00358C843E32}" srcOrd="0" destOrd="0" presId="urn:microsoft.com/office/officeart/2005/8/layout/chevron1"/>
    <dgm:cxn modelId="{1C41F6FB-8591-44FF-8A77-724AE6BFB728}" type="presOf" srcId="{AF9325A1-5A21-4901-80FF-5FB90AC4869C}" destId="{192D7C6E-DD61-4344-BC8C-03F205354B0C}" srcOrd="0" destOrd="0" presId="urn:microsoft.com/office/officeart/2005/8/layout/chevron1"/>
    <dgm:cxn modelId="{A6130004-2091-4900-9C96-6F237D2D9432}" type="presParOf" srcId="{46D68C1B-17AC-4B18-8C06-DC6B40CFA65F}" destId="{94788E33-6877-42D1-B969-6646B67C8598}" srcOrd="0" destOrd="0" presId="urn:microsoft.com/office/officeart/2005/8/layout/chevron1"/>
    <dgm:cxn modelId="{F23A1C5E-E0E4-4793-A9C2-30034424D3F4}" type="presParOf" srcId="{46D68C1B-17AC-4B18-8C06-DC6B40CFA65F}" destId="{093E1936-144C-4291-AF60-F7466047D78D}" srcOrd="1" destOrd="0" presId="urn:microsoft.com/office/officeart/2005/8/layout/chevron1"/>
    <dgm:cxn modelId="{DCF5EEA8-6F8A-49A6-A220-C19B2C9DB1E0}" type="presParOf" srcId="{46D68C1B-17AC-4B18-8C06-DC6B40CFA65F}" destId="{192D7C6E-DD61-4344-BC8C-03F205354B0C}" srcOrd="2" destOrd="0" presId="urn:microsoft.com/office/officeart/2005/8/layout/chevron1"/>
    <dgm:cxn modelId="{6FC4561A-426F-4EDE-B8D2-9402B3706E44}" type="presParOf" srcId="{46D68C1B-17AC-4B18-8C06-DC6B40CFA65F}" destId="{AA3E5046-F9AB-4765-B9CB-6147D04C25EC}" srcOrd="3" destOrd="0" presId="urn:microsoft.com/office/officeart/2005/8/layout/chevron1"/>
    <dgm:cxn modelId="{8B602258-3639-4FD1-828C-6244F4316B3C}" type="presParOf" srcId="{46D68C1B-17AC-4B18-8C06-DC6B40CFA65F}" destId="{43FF055A-5F65-4CB8-8F85-00358C843E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88E33-6877-42D1-B969-6646B67C8598}">
      <dsp:nvSpPr>
        <dsp:cNvPr id="0" name=""/>
        <dsp:cNvSpPr/>
      </dsp:nvSpPr>
      <dsp:spPr>
        <a:xfrm>
          <a:off x="2448" y="0"/>
          <a:ext cx="4739905"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1</a:t>
          </a:r>
        </a:p>
        <a:p>
          <a:pPr marL="0" lvl="0" indent="0" algn="ctr" defTabSz="889000">
            <a:lnSpc>
              <a:spcPct val="90000"/>
            </a:lnSpc>
            <a:spcBef>
              <a:spcPct val="0"/>
            </a:spcBef>
            <a:spcAft>
              <a:spcPct val="35000"/>
            </a:spcAft>
            <a:buNone/>
          </a:pPr>
          <a:r>
            <a:rPr lang="en-GB" sz="2000" kern="1200"/>
            <a:t>October – December 2020</a:t>
          </a:r>
        </a:p>
        <a:p>
          <a:pPr marL="0" lvl="0" indent="0" algn="ctr" defTabSz="889000">
            <a:lnSpc>
              <a:spcPct val="90000"/>
            </a:lnSpc>
            <a:spcBef>
              <a:spcPct val="0"/>
            </a:spcBef>
            <a:spcAft>
              <a:spcPct val="35000"/>
            </a:spcAft>
            <a:buNone/>
          </a:pPr>
          <a:r>
            <a:rPr lang="en-GB" sz="1600" i="1" kern="1200"/>
            <a:t>Level 1 messages</a:t>
          </a:r>
        </a:p>
      </dsp:txBody>
      <dsp:txXfrm>
        <a:off x="556630" y="0"/>
        <a:ext cx="3631542" cy="1108363"/>
      </dsp:txXfrm>
    </dsp:sp>
    <dsp:sp modelId="{192D7C6E-DD61-4344-BC8C-03F205354B0C}">
      <dsp:nvSpPr>
        <dsp:cNvPr id="0" name=""/>
        <dsp:cNvSpPr/>
      </dsp:nvSpPr>
      <dsp:spPr>
        <a:xfrm>
          <a:off x="4155985" y="0"/>
          <a:ext cx="2044547" cy="1108363"/>
        </a:xfrm>
        <a:prstGeom prst="chevron">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10167" y="0"/>
        <a:ext cx="936184" cy="1108363"/>
      </dsp:txXfrm>
    </dsp:sp>
    <dsp:sp modelId="{43FF055A-5F65-4CB8-8F85-00358C843E32}">
      <dsp:nvSpPr>
        <dsp:cNvPr id="0" name=""/>
        <dsp:cNvSpPr/>
      </dsp:nvSpPr>
      <dsp:spPr>
        <a:xfrm>
          <a:off x="5614165" y="0"/>
          <a:ext cx="4898986" cy="110836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a:t>Stage 2</a:t>
          </a:r>
        </a:p>
        <a:p>
          <a:pPr marL="0" lvl="0" indent="0" algn="ctr" defTabSz="889000">
            <a:lnSpc>
              <a:spcPct val="90000"/>
            </a:lnSpc>
            <a:spcBef>
              <a:spcPct val="0"/>
            </a:spcBef>
            <a:spcAft>
              <a:spcPct val="35000"/>
            </a:spcAft>
            <a:buNone/>
          </a:pPr>
          <a:r>
            <a:rPr lang="en-GB" sz="2000" kern="1200"/>
            <a:t>January – April 2021</a:t>
          </a:r>
        </a:p>
        <a:p>
          <a:pPr marL="0" lvl="0" indent="0" algn="ctr" defTabSz="889000">
            <a:lnSpc>
              <a:spcPct val="90000"/>
            </a:lnSpc>
            <a:spcBef>
              <a:spcPct val="0"/>
            </a:spcBef>
            <a:spcAft>
              <a:spcPct val="35000"/>
            </a:spcAft>
            <a:buNone/>
          </a:pPr>
          <a:r>
            <a:rPr lang="en-GB" sz="1600" i="1" kern="1200"/>
            <a:t>Level 2 messages</a:t>
          </a:r>
        </a:p>
      </dsp:txBody>
      <dsp:txXfrm>
        <a:off x="6168347" y="0"/>
        <a:ext cx="3790623" cy="110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B25374-604F-4919-BE61-11972B33FAF3}" type="datetimeFigureOut">
              <a:rPr lang="en-GB" smtClean="0"/>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32A54-B043-49E8-B363-89F04ACDBA7C}" type="slidenum">
              <a:rPr lang="en-GB" smtClean="0"/>
              <a:t>‹#›</a:t>
            </a:fld>
            <a:endParaRPr lang="en-GB"/>
          </a:p>
        </p:txBody>
      </p:sp>
    </p:spTree>
    <p:extLst>
      <p:ext uri="{BB962C8B-B14F-4D97-AF65-F5344CB8AC3E}">
        <p14:creationId xmlns:p14="http://schemas.microsoft.com/office/powerpoint/2010/main" val="2714613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998F9-194D-4EB0-8280-EE2A25A36E9E}" type="datetimeFigureOut">
              <a:rPr lang="en-GB" smtClean="0"/>
              <a:t>10/01/2021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EF80E-4275-4514-9ADB-8CCBAFC9CE18}" type="slidenum">
              <a:rPr lang="en-GB" smtClean="0"/>
              <a:t>‹#›</a:t>
            </a:fld>
            <a:endParaRPr lang="en-GB"/>
          </a:p>
        </p:txBody>
      </p:sp>
    </p:spTree>
    <p:extLst>
      <p:ext uri="{BB962C8B-B14F-4D97-AF65-F5344CB8AC3E}">
        <p14:creationId xmlns:p14="http://schemas.microsoft.com/office/powerpoint/2010/main" val="2685492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why we are doing this campaign and what the campaign is about.</a:t>
            </a:r>
          </a:p>
        </p:txBody>
      </p:sp>
      <p:sp>
        <p:nvSpPr>
          <p:cNvPr id="4" name="Slide Number Placeholder 3"/>
          <p:cNvSpPr>
            <a:spLocks noGrp="1"/>
          </p:cNvSpPr>
          <p:nvPr>
            <p:ph type="sldNum" sz="quarter" idx="10"/>
          </p:nvPr>
        </p:nvSpPr>
        <p:spPr/>
        <p:txBody>
          <a:bodyPr/>
          <a:lstStyle/>
          <a:p>
            <a:fld id="{8C856138-FBCA-ED4C-B551-54C288D43838}" type="slidenum">
              <a:rPr lang="en-GB" smtClean="0"/>
              <a:t>3</a:t>
            </a:fld>
            <a:endParaRPr lang="en-GB"/>
          </a:p>
        </p:txBody>
      </p:sp>
    </p:spTree>
    <p:extLst>
      <p:ext uri="{BB962C8B-B14F-4D97-AF65-F5344CB8AC3E}">
        <p14:creationId xmlns:p14="http://schemas.microsoft.com/office/powerpoint/2010/main" val="212644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Use this as a prompt to remind people of their personal obligations to take action for themselves. Understanding EDI matters is each of our responsibility, and if all us makes one change to encourage inclusivity and challenge inappropriate behaviours, then together we will move further forward towards being an inclusive University</a:t>
            </a:r>
          </a:p>
        </p:txBody>
      </p:sp>
      <p:sp>
        <p:nvSpPr>
          <p:cNvPr id="4" name="Slide Number Placeholder 3"/>
          <p:cNvSpPr>
            <a:spLocks noGrp="1"/>
          </p:cNvSpPr>
          <p:nvPr>
            <p:ph type="sldNum" sz="quarter" idx="10"/>
          </p:nvPr>
        </p:nvSpPr>
        <p:spPr/>
        <p:txBody>
          <a:bodyPr/>
          <a:lstStyle/>
          <a:p>
            <a:fld id="{8C856138-FBCA-ED4C-B551-54C288D43838}" type="slidenum">
              <a:rPr lang="en-GB" smtClean="0"/>
              <a:t>17</a:t>
            </a:fld>
            <a:endParaRPr lang="en-GB"/>
          </a:p>
        </p:txBody>
      </p:sp>
    </p:spTree>
    <p:extLst>
      <p:ext uri="{BB962C8B-B14F-4D97-AF65-F5344CB8AC3E}">
        <p14:creationId xmlns:p14="http://schemas.microsoft.com/office/powerpoint/2010/main" val="7116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B9E1F4-77C1-461E-ABFF-BFE7DD57AFD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Play this video if you haven’t watched it already – it’s the one that was shared in October so some teams may have seen it, others might not </a:t>
            </a:r>
          </a:p>
        </p:txBody>
      </p:sp>
      <p:sp>
        <p:nvSpPr>
          <p:cNvPr id="4" name="Slide Number Placeholder 3"/>
          <p:cNvSpPr>
            <a:spLocks noGrp="1"/>
          </p:cNvSpPr>
          <p:nvPr>
            <p:ph type="sldNum" sz="quarter" idx="5"/>
          </p:nvPr>
        </p:nvSpPr>
        <p:spPr/>
        <p:txBody>
          <a:bodyPr/>
          <a:lstStyle/>
          <a:p>
            <a:fld id="{EC0EF80E-4275-4514-9ADB-8CCBAFC9CE18}" type="slidenum">
              <a:rPr lang="en-GB" smtClean="0"/>
              <a:t>4</a:t>
            </a:fld>
            <a:endParaRPr lang="en-GB"/>
          </a:p>
        </p:txBody>
      </p:sp>
    </p:spTree>
    <p:extLst>
      <p:ext uri="{BB962C8B-B14F-4D97-AF65-F5344CB8AC3E}">
        <p14:creationId xmlns:p14="http://schemas.microsoft.com/office/powerpoint/2010/main" val="230243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provides an overview of the different stages of the campaign and resources available</a:t>
            </a:r>
          </a:p>
        </p:txBody>
      </p:sp>
      <p:sp>
        <p:nvSpPr>
          <p:cNvPr id="4" name="Slide Number Placeholder 3"/>
          <p:cNvSpPr>
            <a:spLocks noGrp="1"/>
          </p:cNvSpPr>
          <p:nvPr>
            <p:ph type="sldNum" sz="quarter" idx="5"/>
          </p:nvPr>
        </p:nvSpPr>
        <p:spPr/>
        <p:txBody>
          <a:bodyPr/>
          <a:lstStyle/>
          <a:p>
            <a:fld id="{EC0EF80E-4275-4514-9ADB-8CCBAFC9CE18}" type="slidenum">
              <a:rPr lang="en-GB" smtClean="0"/>
              <a:t>5</a:t>
            </a:fld>
            <a:endParaRPr lang="en-GB"/>
          </a:p>
        </p:txBody>
      </p:sp>
    </p:spTree>
    <p:extLst>
      <p:ext uri="{BB962C8B-B14F-4D97-AF65-F5344CB8AC3E}">
        <p14:creationId xmlns:p14="http://schemas.microsoft.com/office/powerpoint/2010/main" val="120418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the different messages that we have been exploring – don’t worry if you haven’t looked at everything, just starting a conversation where you feel most comfortable is fine</a:t>
            </a:r>
          </a:p>
        </p:txBody>
      </p:sp>
      <p:sp>
        <p:nvSpPr>
          <p:cNvPr id="4" name="Slide Number Placeholder 3"/>
          <p:cNvSpPr>
            <a:spLocks noGrp="1"/>
          </p:cNvSpPr>
          <p:nvPr>
            <p:ph type="sldNum" sz="quarter" idx="5"/>
          </p:nvPr>
        </p:nvSpPr>
        <p:spPr/>
        <p:txBody>
          <a:bodyPr/>
          <a:lstStyle/>
          <a:p>
            <a:fld id="{EC0EF80E-4275-4514-9ADB-8CCBAFC9CE18}" type="slidenum">
              <a:rPr lang="en-GB" smtClean="0"/>
              <a:t>6</a:t>
            </a:fld>
            <a:endParaRPr lang="en-GB"/>
          </a:p>
        </p:txBody>
      </p:sp>
    </p:spTree>
    <p:extLst>
      <p:ext uri="{BB962C8B-B14F-4D97-AF65-F5344CB8AC3E}">
        <p14:creationId xmlns:p14="http://schemas.microsoft.com/office/powerpoint/2010/main" val="375326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Age (all ages are protected)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Gender reassignment* (or Trans)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Marriage and civil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Pregnancy and Maternity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Religion or belief (this includes no belief of religion)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Sex (the law focuses on a binary definition of legal sex, men and women are both protected under the equality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Sexual orientation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t>
            </a:r>
            <a:r>
              <a:rPr lang="en-GB" dirty="0"/>
              <a:t>At the University, you will see the term trans being used rather than gender reassignment. We recognise that trans people hold a variety of identities, some of which may not be related to gender reassignment, and that some people may identify as neither male nor female. Trans is used at the University as an inclusive ‘umbrella’ term for anyone whose gender identity and/or gender expression differs from the sex they were assigned at birth</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Everyone belongs to a protected group, everyone has an age, a legal sex, a sexual orientation, a belief or no belief, an ethnicity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sign helps us to understand that disabilities can be hidden but still require someone to use an accessible toilet.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It’s important not to assume we know everything about someone’s identity just by looking at them. People will have aspects of their identity that we can’t see but that may require adjustments or for things to be done differently in order for them to have equal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UoN also recognises some specific additional elements of someone's identity that may need to be considered to avoid someone experiencing disadvantage, these are socio-economic background, temporary impairment, caring responsibilities and neurodiversity.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EC0EF80E-4275-4514-9ADB-8CCBAFC9CE18}" type="slidenum">
              <a:rPr lang="en-GB" smtClean="0"/>
              <a:t>9</a:t>
            </a:fld>
            <a:endParaRPr lang="en-GB"/>
          </a:p>
        </p:txBody>
      </p:sp>
    </p:spTree>
    <p:extLst>
      <p:ext uri="{BB962C8B-B14F-4D97-AF65-F5344CB8AC3E}">
        <p14:creationId xmlns:p14="http://schemas.microsoft.com/office/powerpoint/2010/main" val="66073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Being an authentic ally might include: talking to people about their experiences, educating yourself, taking action and hold others accountable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are looking for practical examples to show people have thought about what they could do more, less or differently for their allyship to be visible. How will they educate themselves? Where might they start? Consider looking at reading lists developed by the library in support of LGBT History Month, Black History month etc. Seek out news articles. Talk to others and learn about their experiences.</a:t>
            </a:r>
          </a:p>
        </p:txBody>
      </p:sp>
      <p:sp>
        <p:nvSpPr>
          <p:cNvPr id="4" name="Slide Number Placeholder 3"/>
          <p:cNvSpPr>
            <a:spLocks noGrp="1"/>
          </p:cNvSpPr>
          <p:nvPr>
            <p:ph type="sldNum" sz="quarter" idx="5"/>
          </p:nvPr>
        </p:nvSpPr>
        <p:spPr/>
        <p:txBody>
          <a:bodyPr/>
          <a:lstStyle/>
          <a:p>
            <a:fld id="{EC0EF80E-4275-4514-9ADB-8CCBAFC9CE18}" type="slidenum">
              <a:rPr lang="en-GB" smtClean="0"/>
              <a:t>11</a:t>
            </a:fld>
            <a:endParaRPr lang="en-GB"/>
          </a:p>
        </p:txBody>
      </p:sp>
    </p:spTree>
    <p:extLst>
      <p:ext uri="{BB962C8B-B14F-4D97-AF65-F5344CB8AC3E}">
        <p14:creationId xmlns:p14="http://schemas.microsoft.com/office/powerpoint/2010/main" val="72008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800">
                <a:effectLst/>
                <a:latin typeface="Calibri" panose="020F0502020204030204" pitchFamily="34" charset="0"/>
                <a:ea typeface="Calibri" panose="020F0502020204030204" pitchFamily="34" charset="0"/>
              </a:rPr>
              <a:t>Below are some suggested thoughts and phrases which address some of the common barriers.  Share some of these with the group after the discussion.</a:t>
            </a:r>
          </a:p>
          <a:p>
            <a:pPr>
              <a:spcAft>
                <a:spcPts val="0"/>
              </a:spcAft>
            </a:pPr>
            <a:endParaRPr lang="en-GB" sz="1800">
              <a:effectLst/>
              <a:latin typeface="Calibri" panose="020F0502020204030204" pitchFamily="34" charset="0"/>
              <a:ea typeface="Calibri" panose="020F0502020204030204" pitchFamily="34" charset="0"/>
            </a:endParaRPr>
          </a:p>
          <a:p>
            <a:pPr>
              <a:spcAft>
                <a:spcPts val="0"/>
              </a:spcAft>
            </a:pPr>
            <a:r>
              <a:rPr lang="en-GB" sz="1800">
                <a:effectLst/>
                <a:latin typeface="Calibri" panose="020F0502020204030204" pitchFamily="34" charset="0"/>
                <a:ea typeface="Calibri" panose="020F0502020204030204" pitchFamily="34" charset="0"/>
              </a:rPr>
              <a:t>Why can it be hard to challenge?</a:t>
            </a:r>
          </a:p>
          <a:p>
            <a:pPr>
              <a:spcAft>
                <a:spcPts val="0"/>
              </a:spcAft>
            </a:pPr>
            <a:r>
              <a:rPr lang="en-GB" sz="1800">
                <a:effectLst/>
                <a:latin typeface="Calibri" panose="020F0502020204030204" pitchFamily="34" charset="0"/>
                <a:ea typeface="Calibri" panose="020F0502020204030204" pitchFamily="34" charset="0"/>
              </a:rPr>
              <a:t>1 - Confrontation makes me anxious.</a:t>
            </a:r>
          </a:p>
          <a:p>
            <a:pPr>
              <a:spcAft>
                <a:spcPts val="0"/>
              </a:spcAft>
            </a:pPr>
            <a:endParaRPr lang="en-GB"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Even allies need allies sometimes!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Nudge the person next to you. "Did you see that? Do you think that was a bit off? Shall we say something?"</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Using "We..." deflects attention away from you as an individual and widens the discussion. It also means that others in the room who agree with you are likely to back you up.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"We wanted to pick up on the language you just used. That feels really uncomfortable and quite offensive."</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2 – I was shocked and didn’t have time to think.</a:t>
            </a:r>
          </a:p>
          <a:p>
            <a:endParaRPr lang="en-GB"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Come up with a few stock phrases you can pull out to buy yourself time to think. Even something as simple as, "Can you repeat that please?" can be really effective. Or:</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"Does anyone else find that uncomfortable?"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did you mean when you said..?"</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Having a chat with them at a later time is also an option, when you've thought about what you want to say.</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Even if you don't address it in the moment, checking in with the affected person afterwards will give them reassurance and support.</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3- I don’t want to end up the target</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It's tough to be the one to speak out, especially if it's your peers that you want to challenge.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Remember that many microaggressions are unintentional. Even intentional 'banter' rarely involves us stopping to think about the impact on others. Your role isn't to police your friends; it's to educate them.</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"Mate, have you actually thought about how Xxx feels when you say/do that?"</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If it's someone in a position of power, then that comes with its own challenges. Remain objective. State what you observed. </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a:t>
            </a:r>
            <a:r>
              <a:rPr lang="en-GB" sz="1800" err="1">
                <a:effectLst/>
                <a:latin typeface="Calibri" panose="020F0502020204030204" pitchFamily="34" charset="0"/>
                <a:ea typeface="Calibri" panose="020F0502020204030204" pitchFamily="34" charset="0"/>
              </a:rPr>
              <a:t>Xxxx</a:t>
            </a:r>
            <a:r>
              <a:rPr lang="en-GB" sz="1800">
                <a:effectLst/>
                <a:latin typeface="Calibri" panose="020F0502020204030204" pitchFamily="34" charset="0"/>
                <a:ea typeface="Calibri" panose="020F0502020204030204" pitchFamily="34" charset="0"/>
              </a:rPr>
              <a:t> has had their hand up for ages. They haven't been asked to contribute for the last 3 seminars."</a:t>
            </a:r>
          </a:p>
          <a:p>
            <a:pPr marL="285750" indent="-285750">
              <a:buFont typeface="Arial" panose="020B0604020202020204" pitchFamily="34" charset="0"/>
              <a:buChar char="•"/>
            </a:pPr>
            <a:r>
              <a:rPr lang="en-GB" sz="1800">
                <a:effectLst/>
                <a:latin typeface="Calibri" panose="020F0502020204030204" pitchFamily="34" charset="0"/>
                <a:ea typeface="Calibri" panose="020F0502020204030204" pitchFamily="34" charset="0"/>
              </a:rPr>
              <a:t>"You're still calling them </a:t>
            </a:r>
            <a:r>
              <a:rPr lang="en-GB" sz="1800" err="1">
                <a:effectLst/>
                <a:latin typeface="Calibri" panose="020F0502020204030204" pitchFamily="34" charset="0"/>
                <a:ea typeface="Calibri" panose="020F0502020204030204" pitchFamily="34" charset="0"/>
              </a:rPr>
              <a:t>Xxxxx</a:t>
            </a:r>
            <a:r>
              <a:rPr lang="en-GB" sz="1800">
                <a:effectLst/>
                <a:latin typeface="Calibri" panose="020F0502020204030204" pitchFamily="34" charset="0"/>
                <a:ea typeface="Calibri" panose="020F0502020204030204" pitchFamily="34" charset="0"/>
              </a:rPr>
              <a:t>. Their name is </a:t>
            </a:r>
            <a:r>
              <a:rPr lang="en-GB" sz="1800" err="1">
                <a:effectLst/>
                <a:latin typeface="Calibri" panose="020F0502020204030204" pitchFamily="34" charset="0"/>
                <a:ea typeface="Calibri" panose="020F0502020204030204" pitchFamily="34" charset="0"/>
              </a:rPr>
              <a:t>Yyyyyy</a:t>
            </a:r>
            <a:r>
              <a:rPr lang="en-GB" sz="1800">
                <a:effectLst/>
                <a:latin typeface="Calibri" panose="020F0502020204030204" pitchFamily="34" charset="0"/>
                <a:ea typeface="Calibri" panose="020F0502020204030204" pitchFamily="34" charset="0"/>
              </a:rPr>
              <a:t>."</a:t>
            </a:r>
          </a:p>
          <a:p>
            <a:r>
              <a:rPr lang="en-GB" sz="1800">
                <a:effectLst/>
                <a:latin typeface="Calibri" panose="020F0502020204030204" pitchFamily="34" charset="0"/>
                <a:ea typeface="Calibri" panose="020F0502020204030204" pitchFamily="34" charset="0"/>
              </a:rPr>
              <a:t> </a:t>
            </a:r>
          </a:p>
          <a:p>
            <a:r>
              <a:rPr lang="en-GB" sz="1800">
                <a:effectLst/>
                <a:latin typeface="Calibri" panose="020F0502020204030204" pitchFamily="34" charset="0"/>
                <a:ea typeface="Calibri" panose="020F0502020204030204" pitchFamily="34" charset="0"/>
              </a:rPr>
              <a:t>4 - I don't want to patronise people by speaking on their behalf.</a:t>
            </a:r>
          </a:p>
          <a:p>
            <a:r>
              <a:rPr lang="en-GB" sz="1800">
                <a:effectLst/>
                <a:latin typeface="Calibri" panose="020F0502020204030204" pitchFamily="34" charset="0"/>
                <a:ea typeface="Calibri" panose="020F0502020204030204" pitchFamily="34" charset="0"/>
              </a:rPr>
              <a:t>There is a difference between speaking on someone's behalf and speaking up for - or in solidarity with - an oppressed group. So long as you speak from your own perspective rather than someone else's, you'll be fine.</a:t>
            </a:r>
          </a:p>
          <a:p>
            <a:r>
              <a:rPr lang="en-GB" sz="1800" err="1">
                <a:effectLst/>
                <a:latin typeface="Calibri" panose="020F0502020204030204" pitchFamily="34" charset="0"/>
                <a:ea typeface="Calibri" panose="020F0502020204030204" pitchFamily="34" charset="0"/>
              </a:rPr>
              <a:t>Eg</a:t>
            </a:r>
            <a:r>
              <a:rPr lang="en-GB" sz="1800">
                <a:effectLst/>
                <a:latin typeface="Calibri" panose="020F0502020204030204" pitchFamily="34" charset="0"/>
                <a:ea typeface="Calibri" panose="020F0502020204030204" pitchFamily="34" charset="0"/>
              </a:rPr>
              <a:t>: "I find that phrase dismissive of disabled people."</a:t>
            </a:r>
          </a:p>
          <a:p>
            <a:r>
              <a:rPr lang="en-GB" sz="1800">
                <a:effectLst/>
                <a:latin typeface="Calibri" panose="020F0502020204030204" pitchFamily="34" charset="0"/>
                <a:ea typeface="Calibri" panose="020F0502020204030204" pitchFamily="34" charset="0"/>
              </a:rPr>
              <a:t>Not: "Disabled people find that phrase dismissive."</a:t>
            </a:r>
          </a:p>
          <a:p>
            <a:pPr>
              <a:spcAft>
                <a:spcPts val="0"/>
              </a:spcAft>
            </a:pPr>
            <a:r>
              <a:rPr lang="en-GB" sz="180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fld id="{EC0EF80E-4275-4514-9ADB-8CCBAFC9CE18}" type="slidenum">
              <a:rPr lang="en-GB" smtClean="0"/>
              <a:t>12</a:t>
            </a:fld>
            <a:endParaRPr lang="en-GB"/>
          </a:p>
        </p:txBody>
      </p:sp>
    </p:spTree>
    <p:extLst>
      <p:ext uri="{BB962C8B-B14F-4D97-AF65-F5344CB8AC3E}">
        <p14:creationId xmlns:p14="http://schemas.microsoft.com/office/powerpoint/2010/main" val="283283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simply, fairness means that when we design out facilities, teaching, and services we have in mind the diversity of our student and staff community.</a:t>
            </a:r>
          </a:p>
          <a:p>
            <a:endParaRPr lang="en-GB"/>
          </a:p>
          <a:p>
            <a:r>
              <a:rPr lang="en-GB"/>
              <a:t>This would include, considering the different needs of all our staff and students and particularly giving consideration to how protected characteristics may need to be taken into account and doing things differently if we need to.</a:t>
            </a:r>
          </a:p>
        </p:txBody>
      </p:sp>
      <p:sp>
        <p:nvSpPr>
          <p:cNvPr id="4" name="Slide Number Placeholder 3"/>
          <p:cNvSpPr>
            <a:spLocks noGrp="1"/>
          </p:cNvSpPr>
          <p:nvPr>
            <p:ph type="sldNum" sz="quarter" idx="5"/>
          </p:nvPr>
        </p:nvSpPr>
        <p:spPr/>
        <p:txBody>
          <a:bodyPr/>
          <a:lstStyle/>
          <a:p>
            <a:fld id="{EC0EF80E-4275-4514-9ADB-8CCBAFC9CE18}" type="slidenum">
              <a:rPr lang="en-GB" smtClean="0"/>
              <a:t>14</a:t>
            </a:fld>
            <a:endParaRPr lang="en-GB"/>
          </a:p>
        </p:txBody>
      </p:sp>
    </p:spTree>
    <p:extLst>
      <p:ext uri="{BB962C8B-B14F-4D97-AF65-F5344CB8AC3E}">
        <p14:creationId xmlns:p14="http://schemas.microsoft.com/office/powerpoint/2010/main" val="119641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of the above are link to webpages for further info.</a:t>
            </a:r>
          </a:p>
          <a:p>
            <a:endParaRPr lang="en-GB"/>
          </a:p>
          <a:p>
            <a:r>
              <a:rPr lang="en-GB"/>
              <a:t>Find out who your local EDI Lead is and if you have any local EDI groups.  Share their contact details on this slide before presenting. If you’re not sure contact the EDI Coordinators who can advise by emailing BR-EDICoordinators@exmail.nottingham.ac.uk</a:t>
            </a:r>
          </a:p>
        </p:txBody>
      </p:sp>
      <p:sp>
        <p:nvSpPr>
          <p:cNvPr id="4" name="Slide Number Placeholder 3"/>
          <p:cNvSpPr>
            <a:spLocks noGrp="1"/>
          </p:cNvSpPr>
          <p:nvPr>
            <p:ph type="sldNum" sz="quarter" idx="5"/>
          </p:nvPr>
        </p:nvSpPr>
        <p:spPr/>
        <p:txBody>
          <a:bodyPr/>
          <a:lstStyle/>
          <a:p>
            <a:fld id="{EC0EF80E-4275-4514-9ADB-8CCBAFC9CE18}" type="slidenum">
              <a:rPr lang="en-GB" smtClean="0"/>
              <a:t>16</a:t>
            </a:fld>
            <a:endParaRPr lang="en-GB"/>
          </a:p>
        </p:txBody>
      </p:sp>
    </p:spTree>
    <p:extLst>
      <p:ext uri="{BB962C8B-B14F-4D97-AF65-F5344CB8AC3E}">
        <p14:creationId xmlns:p14="http://schemas.microsoft.com/office/powerpoint/2010/main" val="1604962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99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320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923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55072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2574758" cy="956629"/>
          </a:xfrm>
          <a:prstGeom prst="rect">
            <a:avLst/>
          </a:prstGeom>
        </p:spPr>
      </p:pic>
      <p:sp>
        <p:nvSpPr>
          <p:cNvPr id="14" name="Rectangle 13"/>
          <p:cNvSpPr/>
          <p:nvPr userDrawn="1"/>
        </p:nvSpPr>
        <p:spPr>
          <a:xfrm>
            <a:off x="3415217" y="748217"/>
            <a:ext cx="5361567" cy="53615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ctrTitle"/>
          </p:nvPr>
        </p:nvSpPr>
        <p:spPr>
          <a:xfrm>
            <a:off x="3415216" y="1122362"/>
            <a:ext cx="5361567" cy="3817937"/>
          </a:xfrm>
        </p:spPr>
        <p:txBody>
          <a:bodyPr lIns="180000" tIns="46800" rIns="180000" anchor="ctr" anchorCtr="0"/>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07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291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0"/>
            <a:ext cx="9057293" cy="720000"/>
          </a:xfrm>
          <a:noFill/>
          <a:ln w="38100">
            <a:noFill/>
          </a:ln>
        </p:spPr>
        <p:txBody>
          <a:bodyPr>
            <a:spAutoFit/>
          </a:bodyPr>
          <a:lstStyle>
            <a:lvl1pPr algn="l">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01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77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310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23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10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6400" y="0"/>
            <a:ext cx="8827477" cy="720000"/>
          </a:xfrm>
        </p:spPr>
        <p:txBody>
          <a:bodyPr>
            <a:norm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1876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4266615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55868"/>
            <a:ext cx="3932236" cy="942975"/>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5183188" y="1155868"/>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22584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7826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28057"/>
            <a:ext cx="3932237" cy="943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p:cNvSpPr>
            <a:spLocks noGrp="1"/>
          </p:cNvSpPr>
          <p:nvPr>
            <p:ph type="pic" idx="1"/>
          </p:nvPr>
        </p:nvSpPr>
        <p:spPr>
          <a:xfrm>
            <a:off x="5183188" y="12280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298032"/>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4388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891251"/>
            <a:ext cx="5181600" cy="528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1890000" y="0"/>
            <a:ext cx="10515600" cy="720000"/>
          </a:xfrm>
        </p:spPr>
        <p:txBody>
          <a:bodyPr>
            <a:normAutofit/>
          </a:bodyPr>
          <a:lstStyle>
            <a:lvl1pPr>
              <a:defRPr sz="4000">
                <a:solidFill>
                  <a:schemeClr val="bg1"/>
                </a:solidFill>
              </a:defRPr>
            </a:lvl1pPr>
          </a:lstStyle>
          <a:p>
            <a:r>
              <a:rPr lang="en-US"/>
              <a:t>Click to edit Master title style</a:t>
            </a:r>
            <a:endParaRPr lang="en-GB"/>
          </a:p>
        </p:txBody>
      </p:sp>
      <p:sp>
        <p:nvSpPr>
          <p:cNvPr id="9" name="Date Placeholder 3"/>
          <p:cNvSpPr>
            <a:spLocks noGrp="1"/>
          </p:cNvSpPr>
          <p:nvPr>
            <p:ph type="dt" sz="half" idx="10"/>
          </p:nvPr>
        </p:nvSpPr>
        <p:spPr>
          <a:xfrm>
            <a:off x="0" y="6525945"/>
            <a:ext cx="1681264" cy="223779"/>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Nottingham.ac.uk/</a:t>
            </a:r>
            <a:r>
              <a:rPr lang="en-GB" err="1"/>
              <a:t>lma</a:t>
            </a:r>
            <a:endParaRPr lang="en-GB"/>
          </a:p>
        </p:txBody>
      </p:sp>
      <p:sp>
        <p:nvSpPr>
          <p:cNvPr id="10" name="Slide Number Placeholder 5"/>
          <p:cNvSpPr>
            <a:spLocks noGrp="1"/>
          </p:cNvSpPr>
          <p:nvPr>
            <p:ph type="sldNum" sz="quarter" idx="4"/>
          </p:nvPr>
        </p:nvSpPr>
        <p:spPr>
          <a:xfrm>
            <a:off x="10722980" y="6525945"/>
            <a:ext cx="1469020" cy="223200"/>
          </a:xfrm>
          <a:prstGeom prst="rect">
            <a:avLst/>
          </a:prstGeom>
        </p:spPr>
        <p:txBody>
          <a:bodyPr vert="horz" lIns="91440" tIns="45720" rIns="91440" bIns="45720" rtlCol="0" anchor="ctr"/>
          <a:lstStyle>
            <a:lvl1pPr algn="r">
              <a:defRPr sz="1000">
                <a:solidFill>
                  <a:schemeClr val="tx1">
                    <a:tint val="75000"/>
                  </a:schemeClr>
                </a:solidFill>
              </a:defRPr>
            </a:lvl1pPr>
          </a:lstStyle>
          <a:p>
            <a:fld id="{CAFA8513-49F6-4AF5-A036-02613A49C124}" type="slidenum">
              <a:rPr lang="en-GB" smtClean="0"/>
              <a:pPr/>
              <a:t>‹#›</a:t>
            </a:fld>
            <a:endParaRPr lang="en-GB"/>
          </a:p>
        </p:txBody>
      </p:sp>
    </p:spTree>
    <p:extLst>
      <p:ext uri="{BB962C8B-B14F-4D97-AF65-F5344CB8AC3E}">
        <p14:creationId xmlns:p14="http://schemas.microsoft.com/office/powerpoint/2010/main" val="1467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886400" y="36834"/>
            <a:ext cx="9057293" cy="646331"/>
          </a:xfrm>
          <a:noFill/>
          <a:ln w="38100">
            <a:noFill/>
          </a:ln>
        </p:spPr>
        <p:txBody>
          <a:bodyPr>
            <a:spAutoFit/>
          </a:bodyPr>
          <a:lstStyle>
            <a:lvl1pPr algn="l">
              <a:defRPr sz="40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solidFill>
            <a:schemeClr val="bg1">
              <a:alpha val="85000"/>
            </a:schemeClr>
          </a:solidFill>
        </p:spPr>
        <p:txBody>
          <a:bodyPr/>
          <a:lstStyle>
            <a:lvl1pPr>
              <a:defRPr>
                <a:solidFill>
                  <a:schemeClr val="accent1">
                    <a:alpha val="85000"/>
                  </a:schemeClr>
                </a:solidFill>
              </a:defRPr>
            </a:lvl1pPr>
            <a:lvl2pPr>
              <a:defRPr>
                <a:solidFill>
                  <a:schemeClr val="accent1">
                    <a:alpha val="85000"/>
                  </a:schemeClr>
                </a:solidFill>
              </a:defRPr>
            </a:lvl2pPr>
            <a:lvl3pPr>
              <a:defRPr>
                <a:solidFill>
                  <a:schemeClr val="accent1">
                    <a:alpha val="85000"/>
                  </a:schemeClr>
                </a:solidFill>
              </a:defRPr>
            </a:lvl3pPr>
            <a:lvl4pPr>
              <a:defRPr>
                <a:solidFill>
                  <a:schemeClr val="accent1">
                    <a:alpha val="85000"/>
                  </a:schemeClr>
                </a:solidFill>
              </a:defRPr>
            </a:lvl4pPr>
            <a:lvl5pPr>
              <a:defRPr>
                <a:solidFill>
                  <a:schemeClr val="accent1">
                    <a:alpha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6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50000">
              <a:schemeClr val="accent3"/>
            </a:gs>
            <a:gs pos="75000">
              <a:schemeClr val="accent2"/>
            </a:gs>
            <a:gs pos="100000">
              <a:schemeClr val="accent1"/>
            </a:gs>
            <a:gs pos="25000">
              <a:schemeClr val="accent5"/>
            </a:gs>
            <a:gs pos="0">
              <a:schemeClr val="tx2"/>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16" y="794084"/>
            <a:ext cx="5361567" cy="4295274"/>
          </a:xfrm>
        </p:spPr>
        <p:txBody>
          <a:bodyPr lIns="180000" tIns="180000" rIns="180000" bIns="180000" anchor="ctr" anchorCtr="0"/>
          <a:lstStyle>
            <a:lvl1pPr>
              <a:defRPr sz="6000" b="1"/>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3415217" y="794084"/>
            <a:ext cx="5361566" cy="536156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21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Break_ImageBackgroun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3415217" y="794084"/>
            <a:ext cx="5361566" cy="5361566"/>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415216" y="794084"/>
            <a:ext cx="5361567" cy="4295274"/>
          </a:xfrm>
          <a:ln>
            <a:noFill/>
          </a:ln>
        </p:spPr>
        <p:txBody>
          <a:bodyPr lIns="180000" tIns="180000" rIns="180000" bIns="180000" anchor="ctr" anchorCtr="0"/>
          <a:lstStyle>
            <a:lvl1pPr>
              <a:defRPr sz="6000" b="1">
                <a:solidFill>
                  <a:schemeClr val="accent3"/>
                </a:solidFill>
              </a:defRPr>
            </a:lvl1pPr>
          </a:lstStyle>
          <a:p>
            <a:r>
              <a:rPr lang="en-US"/>
              <a:t>Click to edit Master title style</a:t>
            </a:r>
            <a:endParaRPr lang="en-GB"/>
          </a:p>
        </p:txBody>
      </p:sp>
      <p:sp>
        <p:nvSpPr>
          <p:cNvPr id="3" name="Text Placeholder 2"/>
          <p:cNvSpPr>
            <a:spLocks noGrp="1"/>
          </p:cNvSpPr>
          <p:nvPr>
            <p:ph type="body" idx="1"/>
          </p:nvPr>
        </p:nvSpPr>
        <p:spPr>
          <a:xfrm>
            <a:off x="3415216" y="5305925"/>
            <a:ext cx="5361567" cy="783725"/>
          </a:xfrm>
        </p:spPr>
        <p:txBody>
          <a:bodyPr lIns="180000" tIns="180000" rIns="180000" bIns="180000" anchor="ctr" anchorCtr="0"/>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702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837525" cy="720000"/>
          </a:xfrm>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226127"/>
            <a:ext cx="5181600" cy="49508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863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790709" cy="720000"/>
          </a:xfrm>
        </p:spPr>
        <p:txBody>
          <a:bodyPr>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839788" y="1079584"/>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21305"/>
            <a:ext cx="5157787"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079584"/>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21305"/>
            <a:ext cx="5183188" cy="41683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80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0000" y="0"/>
            <a:ext cx="8974989" cy="720000"/>
          </a:xfrm>
        </p:spPr>
        <p:txBody>
          <a:bodyPr/>
          <a:lstStyle/>
          <a:p>
            <a:r>
              <a:rPr lang="en-US"/>
              <a:t>Click to edit Master title style</a:t>
            </a:r>
            <a:endParaRPr lang="en-GB"/>
          </a:p>
        </p:txBody>
      </p:sp>
    </p:spTree>
    <p:extLst>
      <p:ext uri="{BB962C8B-B14F-4D97-AF65-F5344CB8AC3E}">
        <p14:creationId xmlns:p14="http://schemas.microsoft.com/office/powerpoint/2010/main" val="72064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0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262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70" r:id="rId3"/>
    <p:sldLayoutId id="2147483661" r:id="rId4"/>
    <p:sldLayoutId id="2147483668" r:id="rId5"/>
    <p:sldLayoutId id="2147483662" r:id="rId6"/>
    <p:sldLayoutId id="2147483663" r:id="rId7"/>
    <p:sldLayoutId id="2147483664" r:id="rId8"/>
    <p:sldLayoutId id="2147483665" r:id="rId9"/>
    <p:sldLayoutId id="2147483666" r:id="rId10"/>
    <p:sldLayoutId id="2147483667" r:id="rId11"/>
    <p:sldLayoutId id="2147483652" r:id="rId12"/>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rot="10800000">
            <a:off x="0" y="-1"/>
            <a:ext cx="12192000" cy="720000"/>
          </a:xfrm>
          <a:prstGeom prst="rect">
            <a:avLst/>
          </a:prstGeom>
          <a:gradFill flip="none" rotWithShape="1">
            <a:gsLst>
              <a:gs pos="50000">
                <a:srgbClr val="0E6394"/>
              </a:gs>
              <a:gs pos="17000">
                <a:srgbClr val="009BBD"/>
              </a:gs>
              <a:gs pos="100000">
                <a:schemeClr val="accent2"/>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887428" y="0"/>
            <a:ext cx="8785986" cy="720000"/>
          </a:xfrm>
          <a:prstGeom prst="rect">
            <a:avLst/>
          </a:prstGeom>
        </p:spPr>
        <p:txBody>
          <a:bodyPr vert="horz" lIns="91440" tIns="45720" rIns="91440" bIns="45720" rtlCol="0" anchor="ctr">
            <a:normAutofit/>
          </a:bodyPr>
          <a:lstStyle/>
          <a:p>
            <a:r>
              <a:rPr lang="en-US"/>
              <a:t>Gradient background style</a:t>
            </a:r>
            <a:endParaRPr lang="en-GB"/>
          </a:p>
        </p:txBody>
      </p:sp>
      <p:sp>
        <p:nvSpPr>
          <p:cNvPr id="3" name="Text Placeholder 2"/>
          <p:cNvSpPr>
            <a:spLocks noGrp="1"/>
          </p:cNvSpPr>
          <p:nvPr>
            <p:ph type="body" idx="1"/>
          </p:nvPr>
        </p:nvSpPr>
        <p:spPr>
          <a:xfrm>
            <a:off x="838200" y="1122218"/>
            <a:ext cx="10515600" cy="5054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1"/>
            <a:ext cx="1685950" cy="626400"/>
          </a:xfrm>
          <a:prstGeom prst="rect">
            <a:avLst/>
          </a:prstGeom>
        </p:spPr>
      </p:pic>
      <p:cxnSp>
        <p:nvCxnSpPr>
          <p:cNvPr id="10" name="Straight Connector 9"/>
          <p:cNvCxnSpPr/>
          <p:nvPr userDrawn="1"/>
        </p:nvCxnSpPr>
        <p:spPr>
          <a:xfrm>
            <a:off x="1786689" y="0"/>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3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oodle.nottingham.ac.uk/mod/page/view.php?id=4049681" TargetMode="External"/><Relationship Id="rId2" Type="http://schemas.openxmlformats.org/officeDocument/2006/relationships/hyperlink" Target="https://moodle.nottingham.ac.uk/pluginfile.php/6127382/mod_resource/content/9/3_1_Our%20Approach_E_ThinkingTalkingUpdate.pdf" TargetMode="External"/><Relationship Id="rId1" Type="http://schemas.openxmlformats.org/officeDocument/2006/relationships/slideLayout" Target="../slideLayouts/slideLayout2.xml"/><Relationship Id="rId5" Type="http://schemas.openxmlformats.org/officeDocument/2006/relationships/hyperlink" Target="https://moodle.nottingham.ac.uk/pluginfile.php/6127387/mod_resource/content/12/11_3_Uniqueness_T_ThinkingTalkingUpdate.pdf" TargetMode="External"/><Relationship Id="rId4" Type="http://schemas.openxmlformats.org/officeDocument/2006/relationships/hyperlink" Target="https://moodle.nottingham.ac.uk/pluginfile.php/6124966/mod_resource/content/9/2_1_DidYouKnow_E_ThinkingTalkingUpdate.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hfaengland.org/my-whole-self/anti-raci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vogue.co.uk/arts-and-lifestyle/article/non-optical-ally-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_dg86g-QlM0" TargetMode="External"/><Relationship Id="rId2" Type="http://schemas.openxmlformats.org/officeDocument/2006/relationships/hyperlink" Target="https://www.edi.nih.gov/blog/communities/be-ally" TargetMode="External"/><Relationship Id="rId1" Type="http://schemas.openxmlformats.org/officeDocument/2006/relationships/slideLayout" Target="../slideLayouts/slideLayout2.xml"/><Relationship Id="rId4" Type="http://schemas.openxmlformats.org/officeDocument/2006/relationships/hyperlink" Target="https://moodle.nottingham.ac.uk/pluginfile.php/6127384/mod_resource/content/9/7_2_What%20can%20I%20do_E_ThinkingTalkingUpdat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moodle.nottingham.ac.uk/pluginfile.php/6149401/mod_resource/content/19/CoreConcepts-Privilege_ThinkingTalkingUpdate.pdf" TargetMode="External"/><Relationship Id="rId2" Type="http://schemas.openxmlformats.org/officeDocument/2006/relationships/hyperlink" Target="https://www.nottingham.ac.uk/edi/edi-blog/blog-022.aspx" TargetMode="External"/><Relationship Id="rId1" Type="http://schemas.openxmlformats.org/officeDocument/2006/relationships/slideLayout" Target="../slideLayouts/slideLayout2.xml"/><Relationship Id="rId4" Type="http://schemas.openxmlformats.org/officeDocument/2006/relationships/hyperlink" Target="https://moodle.nottingham.ac.uk/mod/scorm/player.php?a=2818&amp;currentorg=Having_an_Inclusive_Mindset_ORG&amp;scoid=16001&amp;sesskey=Sik7n2e38L&amp;display=popup&amp;mode=norma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training.nottingham.ac.uk/Course?courseref=eLEDUB&amp;dates=0" TargetMode="External"/><Relationship Id="rId3" Type="http://schemas.openxmlformats.org/officeDocument/2006/relationships/hyperlink" Target="https://moodle.nottingham.ac.uk/mod/page/view.php?id=3865400" TargetMode="External"/><Relationship Id="rId7" Type="http://schemas.openxmlformats.org/officeDocument/2006/relationships/hyperlink" Target="https://moodle.nottingham.ac.uk/mod/scorm/player.php?a=2818&amp;currentorg=Having_an_Inclusive_Mindset_ORG&amp;scoid=16001&amp;sesskey=Sik7n2e38L&amp;display=popup&amp;mode=normal" TargetMode="External"/><Relationship Id="rId12" Type="http://schemas.openxmlformats.org/officeDocument/2006/relationships/hyperlink" Target="https://sway.office.com/A1aAwn2ZUjhvDQGb?ref=Li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di-resourcebank.co.uk/" TargetMode="External"/><Relationship Id="rId11" Type="http://schemas.openxmlformats.org/officeDocument/2006/relationships/hyperlink" Target="https://www.nottingham.ac.uk/edi/student-and-staff-networks.aspx" TargetMode="External"/><Relationship Id="rId5" Type="http://schemas.openxmlformats.org/officeDocument/2006/relationships/hyperlink" Target="https://www.nottingham.ac.uk/edi/edi-blog/edi-blog.aspx" TargetMode="External"/><Relationship Id="rId10" Type="http://schemas.openxmlformats.org/officeDocument/2006/relationships/hyperlink" Target="https://twitter.com/STEMM_CHANGE/status/1275049808110268422" TargetMode="External"/><Relationship Id="rId4" Type="http://schemas.openxmlformats.org/officeDocument/2006/relationships/hyperlink" Target="https://www.nottingham.ac.uk/edi/equality-diversity-and-inclusion.aspx" TargetMode="External"/><Relationship Id="rId9" Type="http://schemas.openxmlformats.org/officeDocument/2006/relationships/hyperlink" Target="https://moodle.nottingham.ac.uk/mod/page/view.php?id=475647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ottingham.ac.uk/hr/documents/building-a-culture-for-succes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itservicedesk@nottingham.ac.uk" TargetMode="External"/><Relationship Id="rId2" Type="http://schemas.openxmlformats.org/officeDocument/2006/relationships/hyperlink" Target="https://www.nottingham.ac.uk/edi/documents/edi-conversation-guide-1-051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ottingham.ac.uk/edi/lets-be-clear-about-edi.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ww.nottingham.ac.uk/edi/lets-be-clear-about-edi.aspx" TargetMode="External"/><Relationship Id="rId13"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hyperlink" Target="https://uniofnottm.sharepoint.com/sites/EDICommsandEngagementCampaign2021/Shared%20Documents/Forms/AllItems.aspx?id=%2Fsites%2FEDICommsandEngagementCampaign2021%2FShared%20Documents%2FGeneral%2FCampaign%20design%2FPosters%20FINAL%2F493079%2DCOMMS%2DWEB%2DA4Poster%2DEDI%2DNJT%2DSEP2020%2Epdf&amp;parent=%2Fsites%2FEDICommsandEngagementCampaign2021%2FShared%20Documents%2FGeneral%2FCampaign%20design%2FPosters%20FINAL&amp;p=true&amp;originalPath=aHR0cHM6Ly91bmlvZm5vdHRtLnNoYXJlcG9pbnQuY29tLzpiOi9zL0VESUNvbW1zYW5kRW5nYWdlbWVudENhbXBhaWduMjAyMS9FU0xJSzdlWTlhNUFndmNndFlMTk5uVUJqT1hSbTFaZnVVMC1tUmJKNkpZWm53P3J0aW1lPWxYYUFmUy1qMkVn"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98982" y="1032421"/>
            <a:ext cx="5338618" cy="3817937"/>
          </a:xfrm>
        </p:spPr>
        <p:txBody>
          <a:bodyPr>
            <a:normAutofit fontScale="90000"/>
          </a:bodyPr>
          <a:lstStyle/>
          <a:p>
            <a:r>
              <a:rPr lang="en-GB" sz="4800"/>
              <a:t>‘Let’s be clear about EDI’</a:t>
            </a:r>
            <a:br>
              <a:rPr lang="en-GB" sz="4800"/>
            </a:br>
            <a:r>
              <a:rPr lang="en-GB" sz="4800"/>
              <a:t>campaign</a:t>
            </a:r>
            <a:br>
              <a:rPr lang="en-GB" sz="4800"/>
            </a:br>
            <a:br>
              <a:rPr lang="en-GB" sz="4800"/>
            </a:br>
            <a:r>
              <a:rPr lang="en-GB" sz="3100"/>
              <a:t>January – April 2021</a:t>
            </a:r>
            <a:br>
              <a:rPr lang="en-GB"/>
            </a:br>
            <a:br>
              <a:rPr lang="en-GB" sz="4000"/>
            </a:br>
            <a:r>
              <a:rPr lang="en-GB" sz="2800"/>
              <a:t>Conversation Aid</a:t>
            </a:r>
            <a:endParaRPr lang="en-GB"/>
          </a:p>
        </p:txBody>
      </p:sp>
    </p:spTree>
    <p:extLst>
      <p:ext uri="{BB962C8B-B14F-4D97-AF65-F5344CB8AC3E}">
        <p14:creationId xmlns:p14="http://schemas.microsoft.com/office/powerpoint/2010/main" val="124822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a:xfrm>
            <a:off x="1886400" y="0"/>
            <a:ext cx="8827477" cy="720000"/>
          </a:xfrm>
        </p:spPr>
        <p:txBody>
          <a:bodyPr>
            <a:normAutofit/>
          </a:bodyPr>
          <a:lstStyle/>
          <a:p>
            <a:r>
              <a:rPr lang="en-GB" dirty="0"/>
              <a:t>Ideas for holding conversation 1 </a:t>
            </a:r>
            <a:r>
              <a:rPr lang="en-GB" sz="2200" dirty="0"/>
              <a:t>(January)</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a:xfrm>
            <a:off x="594911" y="881349"/>
            <a:ext cx="10747872" cy="5855465"/>
          </a:xfrm>
        </p:spPr>
        <p:txBody>
          <a:bodyPr>
            <a:normAutofit fontScale="77500" lnSpcReduction="20000"/>
          </a:bodyPr>
          <a:lstStyle/>
          <a:p>
            <a:pPr marL="0" indent="0">
              <a:lnSpc>
                <a:spcPct val="120000"/>
              </a:lnSpc>
              <a:spcBef>
                <a:spcPts val="600"/>
              </a:spcBef>
              <a:buNone/>
            </a:pPr>
            <a:r>
              <a:rPr lang="en-GB" sz="2400" b="1" dirty="0"/>
              <a:t>Preparing yourself for this conversation</a:t>
            </a:r>
          </a:p>
          <a:p>
            <a:pPr>
              <a:lnSpc>
                <a:spcPct val="120000"/>
              </a:lnSpc>
              <a:spcBef>
                <a:spcPts val="600"/>
              </a:spcBef>
            </a:pPr>
            <a:r>
              <a:rPr lang="en-GB" sz="2400" dirty="0"/>
              <a:t>You might want to read the </a:t>
            </a:r>
            <a:r>
              <a:rPr lang="en-GB" sz="2400" dirty="0">
                <a:hlinkClick r:id="rId2"/>
              </a:rPr>
              <a:t>Essentials for EDI: Our Approach </a:t>
            </a:r>
            <a:r>
              <a:rPr lang="en-GB" sz="2400" dirty="0"/>
              <a:t>which will give you a grounded context for why EDI matters in the context of our university</a:t>
            </a:r>
          </a:p>
          <a:p>
            <a:pPr marL="0" indent="0">
              <a:lnSpc>
                <a:spcPct val="120000"/>
              </a:lnSpc>
              <a:spcBef>
                <a:spcPts val="600"/>
              </a:spcBef>
              <a:buNone/>
            </a:pPr>
            <a:endParaRPr lang="en-GB" sz="2400" b="1" dirty="0"/>
          </a:p>
          <a:p>
            <a:pPr marL="0" indent="0">
              <a:lnSpc>
                <a:spcPct val="120000"/>
              </a:lnSpc>
              <a:spcBef>
                <a:spcPts val="600"/>
              </a:spcBef>
              <a:buNone/>
            </a:pPr>
            <a:r>
              <a:rPr lang="en-GB" sz="2400" b="1" dirty="0"/>
              <a:t>Facilitating the conversation</a:t>
            </a:r>
          </a:p>
          <a:p>
            <a:pPr>
              <a:lnSpc>
                <a:spcPct val="120000"/>
              </a:lnSpc>
              <a:spcBef>
                <a:spcPts val="600"/>
              </a:spcBef>
            </a:pPr>
            <a:r>
              <a:rPr lang="en-GB" sz="2400" dirty="0"/>
              <a:t>Watch an </a:t>
            </a:r>
            <a:r>
              <a:rPr lang="en-GB" sz="2400" dirty="0">
                <a:hlinkClick r:id="rId3"/>
              </a:rPr>
              <a:t>EDI story </a:t>
            </a:r>
            <a:r>
              <a:rPr lang="en-GB" sz="2400" dirty="0"/>
              <a:t>on why this matters if this helps to set the context</a:t>
            </a:r>
          </a:p>
          <a:p>
            <a:pPr>
              <a:lnSpc>
                <a:spcPct val="120000"/>
              </a:lnSpc>
              <a:spcBef>
                <a:spcPts val="600"/>
              </a:spcBef>
            </a:pPr>
            <a:r>
              <a:rPr lang="en-GB" sz="2400" dirty="0"/>
              <a:t>First question:  invite responses in the chat</a:t>
            </a:r>
          </a:p>
          <a:p>
            <a:pPr>
              <a:lnSpc>
                <a:spcPct val="120000"/>
              </a:lnSpc>
              <a:spcBef>
                <a:spcPts val="600"/>
              </a:spcBef>
            </a:pPr>
            <a:r>
              <a:rPr lang="en-GB" sz="2400" dirty="0"/>
              <a:t>Second or third question:  use a poll (Polly / MS Forms / </a:t>
            </a:r>
            <a:r>
              <a:rPr lang="en-GB" sz="2400" dirty="0" err="1"/>
              <a:t>Polleverwhere</a:t>
            </a:r>
            <a:r>
              <a:rPr lang="en-GB" sz="2400" dirty="0"/>
              <a:t>)</a:t>
            </a:r>
          </a:p>
          <a:p>
            <a:pPr>
              <a:lnSpc>
                <a:spcPct val="120000"/>
              </a:lnSpc>
              <a:spcBef>
                <a:spcPts val="600"/>
              </a:spcBef>
            </a:pPr>
            <a:r>
              <a:rPr lang="en-GB" sz="2400" dirty="0"/>
              <a:t>Use breakout groups to stimulate smaller group discussions if in a large group</a:t>
            </a:r>
          </a:p>
          <a:p>
            <a:pPr>
              <a:lnSpc>
                <a:spcPct val="120000"/>
              </a:lnSpc>
              <a:spcBef>
                <a:spcPts val="600"/>
              </a:spcBef>
            </a:pPr>
            <a:r>
              <a:rPr lang="en-GB" sz="2400" dirty="0"/>
              <a:t>Invite individuals to reflect on their own situation, personal characteristics and identity, discussing this if they feel able to</a:t>
            </a:r>
          </a:p>
          <a:p>
            <a:pPr>
              <a:lnSpc>
                <a:spcPct val="120000"/>
              </a:lnSpc>
              <a:spcBef>
                <a:spcPts val="600"/>
              </a:spcBef>
            </a:pPr>
            <a:endParaRPr lang="en-GB" sz="1500" dirty="0"/>
          </a:p>
          <a:p>
            <a:pPr>
              <a:lnSpc>
                <a:spcPct val="120000"/>
              </a:lnSpc>
              <a:spcBef>
                <a:spcPts val="600"/>
              </a:spcBef>
            </a:pPr>
            <a:r>
              <a:rPr lang="en-GB" sz="2400" dirty="0"/>
              <a:t>You might wish to challenge some of the </a:t>
            </a:r>
            <a:r>
              <a:rPr lang="en-GB" sz="2400" dirty="0">
                <a:hlinkClick r:id="rId4"/>
              </a:rPr>
              <a:t>myths around EDI</a:t>
            </a:r>
            <a:endParaRPr lang="en-GB" sz="2400" dirty="0"/>
          </a:p>
          <a:p>
            <a:pPr marL="0" indent="0">
              <a:lnSpc>
                <a:spcPct val="120000"/>
              </a:lnSpc>
              <a:spcBef>
                <a:spcPts val="600"/>
              </a:spcBef>
              <a:buNone/>
            </a:pPr>
            <a:endParaRPr lang="en-GB" sz="2400" dirty="0"/>
          </a:p>
          <a:p>
            <a:pPr marL="0" indent="0">
              <a:lnSpc>
                <a:spcPct val="120000"/>
              </a:lnSpc>
              <a:spcBef>
                <a:spcPts val="600"/>
              </a:spcBef>
              <a:buNone/>
            </a:pPr>
            <a:r>
              <a:rPr lang="en-GB" sz="2400" b="1" dirty="0"/>
              <a:t>Take-away</a:t>
            </a:r>
          </a:p>
          <a:p>
            <a:pPr marL="0" indent="0">
              <a:lnSpc>
                <a:spcPct val="120000"/>
              </a:lnSpc>
              <a:spcBef>
                <a:spcPts val="600"/>
              </a:spcBef>
              <a:buNone/>
            </a:pPr>
            <a:r>
              <a:rPr lang="en-GB" sz="2400" dirty="0"/>
              <a:t>You might all like to read the fact sheet on </a:t>
            </a:r>
            <a:r>
              <a:rPr lang="en-GB" sz="2400" dirty="0">
                <a:hlinkClick r:id="rId5"/>
              </a:rPr>
              <a:t>uniqueness and difference</a:t>
            </a:r>
            <a:r>
              <a:rPr lang="en-GB" sz="2400" dirty="0"/>
              <a:t> before the next conversation</a:t>
            </a:r>
          </a:p>
        </p:txBody>
      </p:sp>
    </p:spTree>
    <p:extLst>
      <p:ext uri="{BB962C8B-B14F-4D97-AF65-F5344CB8AC3E}">
        <p14:creationId xmlns:p14="http://schemas.microsoft.com/office/powerpoint/2010/main" val="270942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FAB-D164-46E9-84A0-E91A5BF9EA77}"/>
              </a:ext>
            </a:extLst>
          </p:cNvPr>
          <p:cNvSpPr>
            <a:spLocks noGrp="1"/>
          </p:cNvSpPr>
          <p:nvPr>
            <p:ph type="title"/>
          </p:nvPr>
        </p:nvSpPr>
        <p:spPr/>
        <p:txBody>
          <a:bodyPr/>
          <a:lstStyle/>
          <a:p>
            <a:r>
              <a:rPr lang="en-GB" dirty="0"/>
              <a:t>EDI core message 2    </a:t>
            </a:r>
            <a:r>
              <a:rPr lang="en-GB" sz="2400" dirty="0"/>
              <a:t>(February)</a:t>
            </a:r>
            <a:endParaRPr lang="en-GB" dirty="0"/>
          </a:p>
        </p:txBody>
      </p:sp>
      <p:sp>
        <p:nvSpPr>
          <p:cNvPr id="4" name="Content Placeholder 2">
            <a:extLst>
              <a:ext uri="{FF2B5EF4-FFF2-40B4-BE49-F238E27FC236}">
                <a16:creationId xmlns:a16="http://schemas.microsoft.com/office/drawing/2014/main" id="{A4ADEF48-52F1-4A91-AB41-05C0F333CBFF}"/>
              </a:ext>
            </a:extLst>
          </p:cNvPr>
          <p:cNvSpPr txBox="1">
            <a:spLocks/>
          </p:cNvSpPr>
          <p:nvPr/>
        </p:nvSpPr>
        <p:spPr>
          <a:xfrm>
            <a:off x="654934" y="1147297"/>
            <a:ext cx="10515600" cy="5224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GB" sz="2400" b="1">
                <a:solidFill>
                  <a:schemeClr val="accent4"/>
                </a:solidFill>
              </a:rPr>
              <a:t>EDI is part of everyone’s responsibility, and strengthening diversity and inclusion makes us more effective</a:t>
            </a:r>
          </a:p>
          <a:p>
            <a:pPr>
              <a:lnSpc>
                <a:spcPct val="100000"/>
              </a:lnSpc>
              <a:spcBef>
                <a:spcPts val="600"/>
              </a:spcBef>
              <a:spcAft>
                <a:spcPts val="600"/>
              </a:spcAft>
            </a:pPr>
            <a:r>
              <a:rPr lang="en-GB" sz="2100"/>
              <a:t>We can all fulfil this responsibility by becoming an authentic ally</a:t>
            </a:r>
          </a:p>
          <a:p>
            <a:pPr marL="0" indent="0">
              <a:lnSpc>
                <a:spcPct val="100000"/>
              </a:lnSpc>
              <a:spcBef>
                <a:spcPts val="600"/>
              </a:spcBef>
              <a:spcAft>
                <a:spcPts val="600"/>
              </a:spcAft>
              <a:buNone/>
            </a:pPr>
            <a:endParaRPr lang="en-GB" sz="2100" b="1"/>
          </a:p>
          <a:p>
            <a:pPr marL="0" indent="0">
              <a:lnSpc>
                <a:spcPct val="100000"/>
              </a:lnSpc>
              <a:spcBef>
                <a:spcPts val="600"/>
              </a:spcBef>
              <a:spcAft>
                <a:spcPts val="600"/>
              </a:spcAft>
              <a:buNone/>
            </a:pPr>
            <a:r>
              <a:rPr lang="en-GB" sz="2100" b="1"/>
              <a:t>Discussion points</a:t>
            </a:r>
          </a:p>
          <a:p>
            <a:pPr>
              <a:lnSpc>
                <a:spcPct val="100000"/>
              </a:lnSpc>
              <a:spcBef>
                <a:spcPts val="600"/>
              </a:spcBef>
              <a:spcAft>
                <a:spcPts val="600"/>
              </a:spcAft>
            </a:pPr>
            <a:r>
              <a:rPr lang="en-GB" sz="2100"/>
              <a:t>What does it mean to be an authentic ally?</a:t>
            </a:r>
          </a:p>
          <a:p>
            <a:pPr>
              <a:lnSpc>
                <a:spcPct val="100000"/>
              </a:lnSpc>
              <a:spcBef>
                <a:spcPts val="600"/>
              </a:spcBef>
              <a:spcAft>
                <a:spcPts val="600"/>
              </a:spcAft>
            </a:pPr>
            <a:r>
              <a:rPr lang="en-GB" sz="2100"/>
              <a:t>What could you start doing now to be an authentic ally? Be specific! </a:t>
            </a:r>
          </a:p>
          <a:p>
            <a:pPr>
              <a:lnSpc>
                <a:spcPct val="100000"/>
              </a:lnSpc>
              <a:spcBef>
                <a:spcPts val="600"/>
              </a:spcBef>
              <a:spcAft>
                <a:spcPts val="600"/>
              </a:spcAft>
            </a:pPr>
            <a:r>
              <a:rPr lang="en-GB" sz="2100"/>
              <a:t>What support might you need?</a:t>
            </a:r>
          </a:p>
          <a:p>
            <a:pPr>
              <a:lnSpc>
                <a:spcPct val="100000"/>
              </a:lnSpc>
              <a:spcBef>
                <a:spcPts val="600"/>
              </a:spcBef>
              <a:spcAft>
                <a:spcPts val="600"/>
              </a:spcAft>
            </a:pPr>
            <a:r>
              <a:rPr lang="en-GB" sz="2100"/>
              <a:t>Take a look at the resources developed by </a:t>
            </a:r>
            <a:r>
              <a:rPr lang="en-GB" sz="2100">
                <a:hlinkClick r:id="rId3"/>
              </a:rPr>
              <a:t>MHFA England</a:t>
            </a:r>
            <a:r>
              <a:rPr lang="en-GB" sz="2100"/>
              <a:t>, and another on </a:t>
            </a:r>
            <a:r>
              <a:rPr lang="en-GB" sz="2100">
                <a:hlinkClick r:id="rId4"/>
              </a:rPr>
              <a:t>Non-Optical Allyship </a:t>
            </a:r>
            <a:r>
              <a:rPr lang="en-GB" sz="2100"/>
              <a:t>, developed to tackle racism and containing lots of ideas on how to become a more visible authentic ally.</a:t>
            </a:r>
          </a:p>
          <a:p>
            <a:pPr>
              <a:lnSpc>
                <a:spcPct val="100000"/>
              </a:lnSpc>
            </a:pPr>
            <a:endParaRPr lang="en-GB"/>
          </a:p>
        </p:txBody>
      </p:sp>
    </p:spTree>
    <p:extLst>
      <p:ext uri="{BB962C8B-B14F-4D97-AF65-F5344CB8AC3E}">
        <p14:creationId xmlns:p14="http://schemas.microsoft.com/office/powerpoint/2010/main" val="378116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ADEF48-52F1-4A91-AB41-05C0F333CBFF}"/>
              </a:ext>
            </a:extLst>
          </p:cNvPr>
          <p:cNvSpPr txBox="1">
            <a:spLocks/>
          </p:cNvSpPr>
          <p:nvPr/>
        </p:nvSpPr>
        <p:spPr>
          <a:xfrm>
            <a:off x="838200" y="1320799"/>
            <a:ext cx="5181600" cy="485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400"/>
              <a:t>An important aspect of being an authentic ally involves sensitively challenging words or actions that could be harmful or exclude people</a:t>
            </a:r>
          </a:p>
          <a:p>
            <a:pPr marL="0" indent="0">
              <a:spcBef>
                <a:spcPts val="600"/>
              </a:spcBef>
              <a:spcAft>
                <a:spcPts val="600"/>
              </a:spcAft>
              <a:buNone/>
            </a:pPr>
            <a:endParaRPr lang="en-GB" sz="2400"/>
          </a:p>
          <a:p>
            <a:pPr marL="0" indent="0">
              <a:spcBef>
                <a:spcPts val="600"/>
              </a:spcBef>
              <a:spcAft>
                <a:spcPts val="600"/>
              </a:spcAft>
              <a:buNone/>
            </a:pPr>
            <a:r>
              <a:rPr lang="en-GB" sz="2400" b="1"/>
              <a:t>Discussion points</a:t>
            </a:r>
          </a:p>
          <a:p>
            <a:pPr>
              <a:spcBef>
                <a:spcPts val="600"/>
              </a:spcBef>
              <a:spcAft>
                <a:spcPts val="600"/>
              </a:spcAft>
            </a:pPr>
            <a:r>
              <a:rPr lang="en-GB" sz="2400"/>
              <a:t>Why can it be difficult to sensitively challenge other people?</a:t>
            </a:r>
          </a:p>
          <a:p>
            <a:pPr>
              <a:spcBef>
                <a:spcPts val="600"/>
              </a:spcBef>
              <a:spcAft>
                <a:spcPts val="600"/>
              </a:spcAft>
            </a:pPr>
            <a:r>
              <a:rPr lang="en-GB" sz="2400"/>
              <a:t>How could these difficulties be overcome?</a:t>
            </a:r>
          </a:p>
          <a:p>
            <a:pPr>
              <a:spcBef>
                <a:spcPts val="600"/>
              </a:spcBef>
              <a:spcAft>
                <a:spcPts val="600"/>
              </a:spcAft>
            </a:pPr>
            <a:endParaRPr lang="en-GB" sz="2400" i="1"/>
          </a:p>
          <a:p>
            <a:pPr>
              <a:spcBef>
                <a:spcPts val="600"/>
              </a:spcBef>
              <a:spcAft>
                <a:spcPts val="600"/>
              </a:spcAft>
            </a:pPr>
            <a:endParaRPr lang="en-GB" sz="2400"/>
          </a:p>
          <a:p>
            <a:endParaRPr lang="en-GB" sz="2400"/>
          </a:p>
        </p:txBody>
      </p:sp>
      <p:pic>
        <p:nvPicPr>
          <p:cNvPr id="3" name="Picture 2">
            <a:extLst>
              <a:ext uri="{FF2B5EF4-FFF2-40B4-BE49-F238E27FC236}">
                <a16:creationId xmlns:a16="http://schemas.microsoft.com/office/drawing/2014/main" id="{CAB2EBF6-5F59-4326-A89A-B55C8E7AB091}"/>
              </a:ext>
            </a:extLst>
          </p:cNvPr>
          <p:cNvPicPr>
            <a:picLocks noChangeAspect="1"/>
          </p:cNvPicPr>
          <p:nvPr/>
        </p:nvPicPr>
        <p:blipFill>
          <a:blip r:embed="rId3"/>
          <a:stretch>
            <a:fillRect/>
          </a:stretch>
        </p:blipFill>
        <p:spPr>
          <a:xfrm>
            <a:off x="7147800" y="992851"/>
            <a:ext cx="3528212" cy="5285712"/>
          </a:xfrm>
          <a:prstGeom prst="rect">
            <a:avLst/>
          </a:prstGeom>
          <a:noFill/>
        </p:spPr>
      </p:pic>
      <p:sp>
        <p:nvSpPr>
          <p:cNvPr id="2" name="Title 1">
            <a:extLst>
              <a:ext uri="{FF2B5EF4-FFF2-40B4-BE49-F238E27FC236}">
                <a16:creationId xmlns:a16="http://schemas.microsoft.com/office/drawing/2014/main" id="{F72D9FAB-D164-46E9-84A0-E91A5BF9EA77}"/>
              </a:ext>
            </a:extLst>
          </p:cNvPr>
          <p:cNvSpPr>
            <a:spLocks noGrp="1"/>
          </p:cNvSpPr>
          <p:nvPr>
            <p:ph type="title"/>
          </p:nvPr>
        </p:nvSpPr>
        <p:spPr>
          <a:xfrm>
            <a:off x="1890000" y="0"/>
            <a:ext cx="10515600" cy="720000"/>
          </a:xfrm>
        </p:spPr>
        <p:txBody>
          <a:bodyPr vert="horz" lIns="91440" tIns="45720" rIns="91440" bIns="45720" rtlCol="0" anchor="ctr">
            <a:normAutofit/>
          </a:bodyPr>
          <a:lstStyle/>
          <a:p>
            <a:r>
              <a:rPr lang="en-GB"/>
              <a:t>EDI core message 2 cont’d  </a:t>
            </a:r>
            <a:r>
              <a:rPr lang="en-GB" sz="2400"/>
              <a:t>(February) </a:t>
            </a:r>
            <a:endParaRPr lang="en-GB"/>
          </a:p>
        </p:txBody>
      </p:sp>
    </p:spTree>
    <p:extLst>
      <p:ext uri="{BB962C8B-B14F-4D97-AF65-F5344CB8AC3E}">
        <p14:creationId xmlns:p14="http://schemas.microsoft.com/office/powerpoint/2010/main" val="323962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a:xfrm>
            <a:off x="1886400" y="0"/>
            <a:ext cx="8827477" cy="720000"/>
          </a:xfrm>
        </p:spPr>
        <p:txBody>
          <a:bodyPr>
            <a:normAutofit fontScale="90000"/>
          </a:bodyPr>
          <a:lstStyle/>
          <a:p>
            <a:r>
              <a:rPr lang="en-GB" dirty="0"/>
              <a:t>Ideas for holding conversation 2  </a:t>
            </a:r>
            <a:r>
              <a:rPr lang="en-GB" sz="2700" dirty="0"/>
              <a:t>(February)</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p:txBody>
          <a:bodyPr>
            <a:normAutofit fontScale="92500" lnSpcReduction="20000"/>
          </a:bodyPr>
          <a:lstStyle/>
          <a:p>
            <a:pPr marL="0" indent="0">
              <a:lnSpc>
                <a:spcPct val="100000"/>
              </a:lnSpc>
              <a:spcBef>
                <a:spcPts val="600"/>
              </a:spcBef>
              <a:buNone/>
            </a:pPr>
            <a:r>
              <a:rPr lang="en-GB" sz="2400" b="1" dirty="0"/>
              <a:t>Preparing yourself for this conversation</a:t>
            </a:r>
          </a:p>
          <a:p>
            <a:pPr>
              <a:lnSpc>
                <a:spcPct val="100000"/>
              </a:lnSpc>
              <a:spcBef>
                <a:spcPts val="600"/>
              </a:spcBef>
            </a:pPr>
            <a:r>
              <a:rPr lang="en-GB" sz="2400" dirty="0"/>
              <a:t>You might want to watch </a:t>
            </a:r>
            <a:r>
              <a:rPr lang="en-GB" sz="2400" dirty="0">
                <a:hlinkClick r:id="rId2"/>
              </a:rPr>
              <a:t>Melinda </a:t>
            </a:r>
            <a:r>
              <a:rPr lang="en-GB" sz="2400" dirty="0" err="1">
                <a:hlinkClick r:id="rId2"/>
              </a:rPr>
              <a:t>Epler’s</a:t>
            </a:r>
            <a:r>
              <a:rPr lang="en-GB" sz="2400" dirty="0">
                <a:hlinkClick r:id="rId2"/>
              </a:rPr>
              <a:t> TED talk </a:t>
            </a:r>
            <a:r>
              <a:rPr lang="en-GB" sz="2400" dirty="0"/>
              <a:t>on ‘Be an ally’ </a:t>
            </a:r>
          </a:p>
          <a:p>
            <a:pPr>
              <a:lnSpc>
                <a:spcPct val="100000"/>
              </a:lnSpc>
              <a:spcBef>
                <a:spcPts val="600"/>
              </a:spcBef>
            </a:pPr>
            <a:endParaRPr lang="en-GB" sz="2400" dirty="0"/>
          </a:p>
          <a:p>
            <a:pPr marL="0" indent="0">
              <a:lnSpc>
                <a:spcPct val="100000"/>
              </a:lnSpc>
              <a:spcBef>
                <a:spcPts val="600"/>
              </a:spcBef>
              <a:buNone/>
            </a:pPr>
            <a:r>
              <a:rPr lang="en-GB" sz="2400" b="1" dirty="0"/>
              <a:t>Facilitating the conversation</a:t>
            </a:r>
          </a:p>
          <a:p>
            <a:pPr>
              <a:lnSpc>
                <a:spcPct val="100000"/>
              </a:lnSpc>
              <a:spcBef>
                <a:spcPts val="600"/>
              </a:spcBef>
            </a:pPr>
            <a:r>
              <a:rPr lang="en-GB" sz="2400" dirty="0"/>
              <a:t>Here’s a short TED talk providing </a:t>
            </a:r>
            <a:r>
              <a:rPr lang="en-GB" sz="2400" dirty="0">
                <a:hlinkClick r:id="rId3"/>
              </a:rPr>
              <a:t>5 Tips for Being an Ally </a:t>
            </a:r>
            <a:r>
              <a:rPr lang="en-GB" sz="2400" dirty="0"/>
              <a:t>by comedian and activist </a:t>
            </a:r>
            <a:r>
              <a:rPr lang="en-GB" sz="2400" dirty="0" err="1"/>
              <a:t>Franchesca</a:t>
            </a:r>
            <a:r>
              <a:rPr lang="en-GB" sz="2400" dirty="0"/>
              <a:t> Ramsey, also known as </a:t>
            </a:r>
            <a:r>
              <a:rPr lang="en-GB" sz="2400" dirty="0" err="1"/>
              <a:t>Chescaleigh</a:t>
            </a:r>
            <a:r>
              <a:rPr lang="en-GB" sz="2400" dirty="0"/>
              <a:t>, which you might like to watch together</a:t>
            </a:r>
          </a:p>
          <a:p>
            <a:pPr>
              <a:lnSpc>
                <a:spcPct val="100000"/>
              </a:lnSpc>
              <a:spcBef>
                <a:spcPts val="600"/>
              </a:spcBef>
            </a:pPr>
            <a:r>
              <a:rPr lang="en-GB" sz="2400" dirty="0"/>
              <a:t>If you are working in a large group, create breakouts and go through the discussion points to come up with practical actions you can take</a:t>
            </a:r>
          </a:p>
          <a:p>
            <a:pPr>
              <a:lnSpc>
                <a:spcPct val="100000"/>
              </a:lnSpc>
              <a:spcBef>
                <a:spcPts val="600"/>
              </a:spcBef>
            </a:pPr>
            <a:r>
              <a:rPr lang="en-GB" sz="2400" dirty="0"/>
              <a:t>Use the chat, or a whiteboard, or Padlet to list the types of words or actions that you might not want to see/hear and that you should all be prepared to challenge</a:t>
            </a:r>
          </a:p>
          <a:p>
            <a:pPr>
              <a:lnSpc>
                <a:spcPct val="100000"/>
              </a:lnSpc>
              <a:spcBef>
                <a:spcPts val="600"/>
              </a:spcBef>
            </a:pPr>
            <a:endParaRPr lang="en-GB" sz="2400" dirty="0"/>
          </a:p>
          <a:p>
            <a:pPr marL="0" indent="0">
              <a:lnSpc>
                <a:spcPct val="100000"/>
              </a:lnSpc>
              <a:spcBef>
                <a:spcPts val="600"/>
              </a:spcBef>
              <a:buNone/>
            </a:pPr>
            <a:r>
              <a:rPr lang="en-GB" sz="2400" b="1" dirty="0"/>
              <a:t>Take-away</a:t>
            </a:r>
          </a:p>
          <a:p>
            <a:pPr marL="0" indent="0">
              <a:lnSpc>
                <a:spcPct val="100000"/>
              </a:lnSpc>
              <a:spcBef>
                <a:spcPts val="600"/>
              </a:spcBef>
              <a:buNone/>
            </a:pPr>
            <a:r>
              <a:rPr lang="en-GB" sz="2400" dirty="0"/>
              <a:t>You might all like to read the fact sheet on </a:t>
            </a:r>
            <a:r>
              <a:rPr lang="en-GB" sz="2400" dirty="0">
                <a:hlinkClick r:id="rId4"/>
              </a:rPr>
              <a:t>What can I do? </a:t>
            </a:r>
            <a:r>
              <a:rPr lang="en-GB" sz="2400" dirty="0"/>
              <a:t>reflecting on practical actions you can take collectively and personally</a:t>
            </a:r>
          </a:p>
        </p:txBody>
      </p:sp>
    </p:spTree>
    <p:extLst>
      <p:ext uri="{BB962C8B-B14F-4D97-AF65-F5344CB8AC3E}">
        <p14:creationId xmlns:p14="http://schemas.microsoft.com/office/powerpoint/2010/main" val="407929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3   </a:t>
            </a:r>
            <a:r>
              <a:rPr lang="en-GB" sz="2400" dirty="0"/>
              <a:t>(March)</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462709" y="1063223"/>
            <a:ext cx="7866044" cy="5470312"/>
          </a:xfrm>
        </p:spPr>
        <p:txBody>
          <a:bodyPr>
            <a:normAutofit lnSpcReduction="10000"/>
          </a:bodyPr>
          <a:lstStyle/>
          <a:p>
            <a:pPr marL="0" indent="0">
              <a:lnSpc>
                <a:spcPct val="100000"/>
              </a:lnSpc>
              <a:spcBef>
                <a:spcPts val="600"/>
              </a:spcBef>
              <a:spcAft>
                <a:spcPts val="600"/>
              </a:spcAft>
              <a:buNone/>
            </a:pPr>
            <a:r>
              <a:rPr lang="en-GB" sz="2400" b="1" dirty="0">
                <a:solidFill>
                  <a:schemeClr val="accent4"/>
                </a:solidFill>
              </a:rPr>
              <a:t>EDI is about fairness and respect, although it’s not about treating everyone the same</a:t>
            </a:r>
          </a:p>
          <a:p>
            <a:pPr>
              <a:lnSpc>
                <a:spcPct val="100000"/>
              </a:lnSpc>
              <a:spcBef>
                <a:spcPts val="600"/>
              </a:spcBef>
              <a:spcAft>
                <a:spcPts val="600"/>
              </a:spcAft>
            </a:pPr>
            <a:r>
              <a:rPr lang="en-GB" sz="1800" dirty="0"/>
              <a:t>We want staff and students to have access to the same opportunities so we can continue to nurture the growth of our University, although often systemic inequalities, behaviours and attitudes can make this difficult</a:t>
            </a:r>
          </a:p>
          <a:p>
            <a:pPr>
              <a:lnSpc>
                <a:spcPct val="100000"/>
              </a:lnSpc>
              <a:spcBef>
                <a:spcPts val="600"/>
              </a:spcBef>
              <a:spcAft>
                <a:spcPts val="600"/>
              </a:spcAft>
            </a:pPr>
            <a:endParaRPr lang="en-GB" sz="1000" dirty="0"/>
          </a:p>
          <a:p>
            <a:pPr marL="0" indent="0">
              <a:lnSpc>
                <a:spcPct val="100000"/>
              </a:lnSpc>
              <a:spcBef>
                <a:spcPts val="600"/>
              </a:spcBef>
              <a:spcAft>
                <a:spcPts val="600"/>
              </a:spcAft>
              <a:buNone/>
            </a:pPr>
            <a:r>
              <a:rPr lang="en-GB" sz="1800" b="1" dirty="0"/>
              <a:t>Discussion points</a:t>
            </a:r>
          </a:p>
          <a:p>
            <a:pPr>
              <a:lnSpc>
                <a:spcPct val="100000"/>
              </a:lnSpc>
              <a:spcBef>
                <a:spcPts val="600"/>
              </a:spcBef>
              <a:spcAft>
                <a:spcPts val="600"/>
              </a:spcAft>
            </a:pPr>
            <a:r>
              <a:rPr lang="en-GB" sz="1800" dirty="0"/>
              <a:t>What does fairness and respect look, feel and sound like at UoN?</a:t>
            </a:r>
          </a:p>
          <a:p>
            <a:pPr>
              <a:lnSpc>
                <a:spcPct val="100000"/>
              </a:lnSpc>
              <a:spcBef>
                <a:spcPts val="600"/>
              </a:spcBef>
              <a:spcAft>
                <a:spcPts val="600"/>
              </a:spcAft>
            </a:pPr>
            <a:r>
              <a:rPr lang="en-GB" sz="1800" dirty="0"/>
              <a:t>Are there inequalities that you experience at work, and how respected do you feel?</a:t>
            </a:r>
          </a:p>
          <a:p>
            <a:pPr>
              <a:lnSpc>
                <a:spcPct val="100000"/>
              </a:lnSpc>
              <a:spcBef>
                <a:spcPts val="600"/>
              </a:spcBef>
              <a:spcAft>
                <a:spcPts val="600"/>
              </a:spcAft>
            </a:pPr>
            <a:r>
              <a:rPr lang="en-GB" sz="1800" dirty="0"/>
              <a:t>What inequalities are brought to our workplace setting? It might help you to think about those around you and any privilege or disadvantage that others bring. Or you can think about yourself and your own situation.</a:t>
            </a:r>
          </a:p>
          <a:p>
            <a:pPr>
              <a:lnSpc>
                <a:spcPct val="100000"/>
              </a:lnSpc>
              <a:spcBef>
                <a:spcPts val="600"/>
              </a:spcBef>
              <a:spcAft>
                <a:spcPts val="600"/>
              </a:spcAft>
            </a:pPr>
            <a:r>
              <a:rPr lang="en-GB" sz="1800" dirty="0"/>
              <a:t>How can we develop our workplace diversity, including our own personal understanding and awareness, to incorporate those who may not have similar experiences of privilege?</a:t>
            </a:r>
          </a:p>
          <a:p>
            <a:pPr>
              <a:lnSpc>
                <a:spcPct val="100000"/>
              </a:lnSpc>
              <a:spcBef>
                <a:spcPts val="600"/>
              </a:spcBef>
              <a:spcAft>
                <a:spcPts val="600"/>
              </a:spcAft>
            </a:pPr>
            <a:endParaRPr lang="en-GB" sz="1800" dirty="0"/>
          </a:p>
          <a:p>
            <a:pPr marL="0" indent="0">
              <a:lnSpc>
                <a:spcPct val="100000"/>
              </a:lnSpc>
              <a:buNone/>
            </a:pPr>
            <a:endParaRPr lang="en-GB" dirty="0"/>
          </a:p>
        </p:txBody>
      </p:sp>
      <p:pic>
        <p:nvPicPr>
          <p:cNvPr id="1026" name="Picture 2">
            <a:extLst>
              <a:ext uri="{FF2B5EF4-FFF2-40B4-BE49-F238E27FC236}">
                <a16:creationId xmlns:a16="http://schemas.microsoft.com/office/drawing/2014/main" id="{E3ECF01E-DE64-4E00-9014-D249DD300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752" y="4487552"/>
            <a:ext cx="3638612" cy="20459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F24943-E2F2-4042-ADEC-2E6E4479D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071" y="859623"/>
            <a:ext cx="3429293" cy="308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p:txBody>
          <a:bodyPr>
            <a:normAutofit/>
          </a:bodyPr>
          <a:lstStyle/>
          <a:p>
            <a:r>
              <a:rPr lang="en-GB" dirty="0"/>
              <a:t>Ideas for holding conversation 3 </a:t>
            </a:r>
            <a:r>
              <a:rPr lang="en-GB" sz="2400" dirty="0"/>
              <a:t>(March)</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a:xfrm>
            <a:off x="838200" y="958467"/>
            <a:ext cx="10515600" cy="5596569"/>
          </a:xfrm>
        </p:spPr>
        <p:txBody>
          <a:bodyPr>
            <a:normAutofit fontScale="77500" lnSpcReduction="20000"/>
          </a:bodyPr>
          <a:lstStyle/>
          <a:p>
            <a:pPr marL="0" indent="0">
              <a:lnSpc>
                <a:spcPct val="120000"/>
              </a:lnSpc>
              <a:spcBef>
                <a:spcPts val="600"/>
              </a:spcBef>
              <a:buNone/>
            </a:pPr>
            <a:r>
              <a:rPr lang="en-GB" sz="2400" b="1" dirty="0"/>
              <a:t>Preparing yourself for this conversation</a:t>
            </a:r>
          </a:p>
          <a:p>
            <a:pPr>
              <a:lnSpc>
                <a:spcPct val="120000"/>
              </a:lnSpc>
              <a:spcBef>
                <a:spcPts val="600"/>
              </a:spcBef>
            </a:pPr>
            <a:r>
              <a:rPr lang="en-GB" sz="2400" dirty="0"/>
              <a:t>You might want to read the blog by Charlotte </a:t>
            </a:r>
            <a:r>
              <a:rPr lang="en-GB" sz="2400" dirty="0" err="1"/>
              <a:t>Caimino</a:t>
            </a:r>
            <a:r>
              <a:rPr lang="en-GB" sz="2400" dirty="0"/>
              <a:t>, Eszter Porter and Stephanie Pearson on </a:t>
            </a:r>
            <a:r>
              <a:rPr lang="en-GB" sz="2400" dirty="0">
                <a:hlinkClick r:id="rId2"/>
              </a:rPr>
              <a:t>Inclusivity in the Workplace</a:t>
            </a:r>
            <a:r>
              <a:rPr lang="en-GB" sz="2400" dirty="0"/>
              <a:t>. This could provide a prompt for a starting point to your discussion</a:t>
            </a:r>
            <a:endParaRPr lang="en-GB" sz="2400" b="1" dirty="0"/>
          </a:p>
          <a:p>
            <a:pPr marL="0" indent="0">
              <a:lnSpc>
                <a:spcPct val="120000"/>
              </a:lnSpc>
              <a:spcBef>
                <a:spcPts val="600"/>
              </a:spcBef>
              <a:buNone/>
            </a:pPr>
            <a:endParaRPr lang="en-GB" sz="2400" dirty="0"/>
          </a:p>
          <a:p>
            <a:pPr marL="0" indent="0">
              <a:lnSpc>
                <a:spcPct val="120000"/>
              </a:lnSpc>
              <a:spcBef>
                <a:spcPts val="600"/>
              </a:spcBef>
              <a:buNone/>
            </a:pPr>
            <a:r>
              <a:rPr lang="en-GB" sz="2400" b="1" dirty="0"/>
              <a:t>Facilitating the conversation</a:t>
            </a:r>
          </a:p>
          <a:p>
            <a:pPr>
              <a:lnSpc>
                <a:spcPct val="120000"/>
              </a:lnSpc>
              <a:spcBef>
                <a:spcPts val="600"/>
              </a:spcBef>
            </a:pPr>
            <a:r>
              <a:rPr lang="en-GB" sz="2400" dirty="0"/>
              <a:t>Invite an open conversation about the discussion points</a:t>
            </a:r>
          </a:p>
          <a:p>
            <a:pPr>
              <a:lnSpc>
                <a:spcPct val="120000"/>
              </a:lnSpc>
              <a:spcBef>
                <a:spcPts val="600"/>
              </a:spcBef>
            </a:pPr>
            <a:r>
              <a:rPr lang="en-GB" sz="2400" dirty="0"/>
              <a:t>Think about examples in your local work setting as well as wider across the University</a:t>
            </a:r>
          </a:p>
          <a:p>
            <a:pPr>
              <a:lnSpc>
                <a:spcPct val="120000"/>
              </a:lnSpc>
              <a:spcBef>
                <a:spcPts val="600"/>
              </a:spcBef>
            </a:pPr>
            <a:r>
              <a:rPr lang="en-GB" sz="2400" dirty="0"/>
              <a:t>Talk about the concept of privilege using this </a:t>
            </a:r>
            <a:r>
              <a:rPr lang="en-GB" sz="2400" dirty="0">
                <a:hlinkClick r:id="rId3"/>
              </a:rPr>
              <a:t>document on privilege </a:t>
            </a:r>
            <a:r>
              <a:rPr lang="en-GB" sz="2400" dirty="0"/>
              <a:t>as a guide</a:t>
            </a:r>
          </a:p>
          <a:p>
            <a:pPr>
              <a:lnSpc>
                <a:spcPct val="120000"/>
              </a:lnSpc>
              <a:spcBef>
                <a:spcPts val="600"/>
              </a:spcBef>
            </a:pPr>
            <a:r>
              <a:rPr lang="en-GB" sz="2400" dirty="0"/>
              <a:t>Identify areas of practice that could be improved, including in terms of behaviours, attitudes, </a:t>
            </a:r>
            <a:r>
              <a:rPr lang="en-GB" sz="2400"/>
              <a:t>decision making </a:t>
            </a:r>
            <a:r>
              <a:rPr lang="en-GB" sz="2400" dirty="0"/>
              <a:t>and actions</a:t>
            </a:r>
          </a:p>
          <a:p>
            <a:pPr>
              <a:lnSpc>
                <a:spcPct val="120000"/>
              </a:lnSpc>
              <a:spcBef>
                <a:spcPts val="600"/>
              </a:spcBef>
            </a:pPr>
            <a:r>
              <a:rPr lang="en-GB" sz="2400" dirty="0"/>
              <a:t>Commit to taking individual and collective action on these improvements</a:t>
            </a:r>
          </a:p>
          <a:p>
            <a:pPr>
              <a:lnSpc>
                <a:spcPct val="120000"/>
              </a:lnSpc>
              <a:spcBef>
                <a:spcPts val="600"/>
              </a:spcBef>
            </a:pPr>
            <a:endParaRPr lang="en-GB" sz="2400" dirty="0"/>
          </a:p>
          <a:p>
            <a:pPr marL="0" indent="0">
              <a:lnSpc>
                <a:spcPct val="120000"/>
              </a:lnSpc>
              <a:spcBef>
                <a:spcPts val="600"/>
              </a:spcBef>
              <a:buNone/>
            </a:pPr>
            <a:r>
              <a:rPr lang="en-GB" sz="2400" b="1" dirty="0"/>
              <a:t>Take-away</a:t>
            </a:r>
          </a:p>
          <a:p>
            <a:pPr marL="0" indent="0">
              <a:lnSpc>
                <a:spcPct val="120000"/>
              </a:lnSpc>
              <a:spcBef>
                <a:spcPts val="600"/>
              </a:spcBef>
              <a:buNone/>
            </a:pPr>
            <a:r>
              <a:rPr lang="en-GB" sz="2400" dirty="0"/>
              <a:t>You might all like to complete the </a:t>
            </a:r>
            <a:r>
              <a:rPr lang="en-GB" sz="2400" dirty="0">
                <a:hlinkClick r:id="rId4"/>
              </a:rPr>
              <a:t>Inclusive Mindset module </a:t>
            </a:r>
            <a:r>
              <a:rPr lang="en-GB" sz="2400" dirty="0"/>
              <a:t>on the LMA Hub (request a Moodle login if you need one)</a:t>
            </a:r>
          </a:p>
        </p:txBody>
      </p:sp>
    </p:spTree>
    <p:extLst>
      <p:ext uri="{BB962C8B-B14F-4D97-AF65-F5344CB8AC3E}">
        <p14:creationId xmlns:p14="http://schemas.microsoft.com/office/powerpoint/2010/main" val="191697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4     </a:t>
            </a:r>
            <a:r>
              <a:rPr lang="en-GB" sz="2400" dirty="0"/>
              <a:t>(April)</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504523" y="1000298"/>
            <a:ext cx="10774680" cy="5054745"/>
          </a:xfrm>
        </p:spPr>
        <p:txBody>
          <a:bodyPr>
            <a:normAutofit/>
          </a:bodyPr>
          <a:lstStyle/>
          <a:p>
            <a:pPr marL="0" indent="0">
              <a:lnSpc>
                <a:spcPct val="100000"/>
              </a:lnSpc>
              <a:spcBef>
                <a:spcPts val="600"/>
              </a:spcBef>
              <a:buNone/>
            </a:pPr>
            <a:r>
              <a:rPr lang="en-GB" sz="2000" b="1">
                <a:solidFill>
                  <a:schemeClr val="accent4"/>
                </a:solidFill>
              </a:rPr>
              <a:t>There is information and support for everyone so we can all work to ensure staff and students achieve their potential</a:t>
            </a:r>
          </a:p>
          <a:p>
            <a:pPr marL="0" indent="0">
              <a:lnSpc>
                <a:spcPct val="100000"/>
              </a:lnSpc>
              <a:spcBef>
                <a:spcPts val="600"/>
              </a:spcBef>
              <a:buNone/>
            </a:pPr>
            <a:r>
              <a:rPr lang="en-GB" sz="2000"/>
              <a:t>It’s our personal responsibility to take ownership for our learning and make sure we take time to understand experiences from other perspectives</a:t>
            </a:r>
          </a:p>
          <a:p>
            <a:pPr marL="0" indent="0">
              <a:lnSpc>
                <a:spcPct val="100000"/>
              </a:lnSpc>
              <a:spcBef>
                <a:spcPts val="600"/>
              </a:spcBef>
              <a:buNone/>
            </a:pPr>
            <a:endParaRPr lang="en-GB" sz="2000"/>
          </a:p>
          <a:p>
            <a:pPr marL="0" indent="0">
              <a:lnSpc>
                <a:spcPct val="100000"/>
              </a:lnSpc>
              <a:spcBef>
                <a:spcPts val="600"/>
              </a:spcBef>
              <a:buNone/>
            </a:pPr>
            <a:r>
              <a:rPr lang="en-GB" sz="2000" b="1"/>
              <a:t>Discussion point</a:t>
            </a:r>
            <a:endParaRPr lang="en-GB" sz="2000"/>
          </a:p>
          <a:p>
            <a:pPr>
              <a:lnSpc>
                <a:spcPct val="100000"/>
              </a:lnSpc>
              <a:spcBef>
                <a:spcPts val="600"/>
              </a:spcBef>
            </a:pPr>
            <a:r>
              <a:rPr lang="en-GB" sz="2000"/>
              <a:t>How will you continue to develop your understanding of EDI matters on an on-going basis?</a:t>
            </a:r>
          </a:p>
        </p:txBody>
      </p:sp>
      <p:sp>
        <p:nvSpPr>
          <p:cNvPr id="4" name="Content Placeholder 2">
            <a:extLst>
              <a:ext uri="{FF2B5EF4-FFF2-40B4-BE49-F238E27FC236}">
                <a16:creationId xmlns:a16="http://schemas.microsoft.com/office/drawing/2014/main" id="{3E464C38-25DA-45A0-A1EC-A48C1FA70101}"/>
              </a:ext>
            </a:extLst>
          </p:cNvPr>
          <p:cNvSpPr txBox="1">
            <a:spLocks/>
          </p:cNvSpPr>
          <p:nvPr/>
        </p:nvSpPr>
        <p:spPr>
          <a:xfrm>
            <a:off x="504523" y="3896019"/>
            <a:ext cx="5430520" cy="2596341"/>
          </a:xfrm>
          <a:prstGeom prst="rect">
            <a:avLst/>
          </a:prstGeom>
          <a:solidFill>
            <a:schemeClr val="bg2">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100">
                <a:solidFill>
                  <a:schemeClr val="accent2">
                    <a:lumMod val="60000"/>
                    <a:lumOff val="40000"/>
                  </a:schemeClr>
                </a:solidFill>
                <a:latin typeface="+mj-lt"/>
                <a:hlinkClick r:id="rId3">
                  <a:extLst>
                    <a:ext uri="{A12FA001-AC4F-418D-AE19-62706E023703}">
                      <ahyp:hlinkClr xmlns:ahyp="http://schemas.microsoft.com/office/drawing/2018/hyperlinkcolor" val="tx"/>
                    </a:ext>
                  </a:extLst>
                </a:hlinkClick>
              </a:rPr>
              <a:t>LMA EDI Resources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4">
                  <a:extLst>
                    <a:ext uri="{A12FA001-AC4F-418D-AE19-62706E023703}">
                      <ahyp:hlinkClr xmlns:ahyp="http://schemas.microsoft.com/office/drawing/2018/hyperlinkcolor" val="tx"/>
                    </a:ext>
                  </a:extLst>
                </a:hlinkClick>
              </a:rPr>
              <a:t>EDI Webpages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5">
                  <a:extLst>
                    <a:ext uri="{A12FA001-AC4F-418D-AE19-62706E023703}">
                      <ahyp:hlinkClr xmlns:ahyp="http://schemas.microsoft.com/office/drawing/2018/hyperlinkcolor" val="tx"/>
                    </a:ext>
                  </a:extLst>
                </a:hlinkClick>
              </a:rPr>
              <a:t>EDI blogs</a:t>
            </a:r>
            <a:endParaRPr lang="en-GB" sz="2100">
              <a:solidFill>
                <a:schemeClr val="accent2">
                  <a:lumMod val="60000"/>
                  <a:lumOff val="40000"/>
                </a:schemeClr>
              </a:solidFill>
              <a:latin typeface="+mj-lt"/>
            </a:endParaRPr>
          </a:p>
          <a:p>
            <a:pPr>
              <a:lnSpc>
                <a:spcPct val="100000"/>
              </a:lnSpc>
              <a:spcBef>
                <a:spcPts val="600"/>
              </a:spcBef>
              <a:spcAft>
                <a:spcPts val="600"/>
              </a:spcAft>
            </a:pPr>
            <a:r>
              <a:rPr lang="en-GB" sz="2100">
                <a:solidFill>
                  <a:schemeClr val="accent2">
                    <a:lumMod val="60000"/>
                    <a:lumOff val="40000"/>
                  </a:schemeClr>
                </a:solidFill>
                <a:latin typeface="+mj-lt"/>
                <a:hlinkClick r:id="rId6">
                  <a:extLst>
                    <a:ext uri="{A12FA001-AC4F-418D-AE19-62706E023703}">
                      <ahyp:hlinkClr xmlns:ahyp="http://schemas.microsoft.com/office/drawing/2018/hyperlinkcolor" val="tx"/>
                    </a:ext>
                  </a:extLst>
                </a:hlinkClick>
              </a:rPr>
              <a:t>EDI Resource Bank</a:t>
            </a:r>
            <a:r>
              <a:rPr lang="en-GB" sz="2100">
                <a:solidFill>
                  <a:schemeClr val="accent2">
                    <a:lumMod val="60000"/>
                    <a:lumOff val="40000"/>
                  </a:schemeClr>
                </a:solidFill>
                <a:latin typeface="+mj-lt"/>
              </a:rPr>
              <a:t> (launching Jan 2021)</a:t>
            </a:r>
          </a:p>
          <a:p>
            <a:pPr>
              <a:lnSpc>
                <a:spcPct val="100000"/>
              </a:lnSpc>
              <a:spcBef>
                <a:spcPts val="600"/>
              </a:spcBef>
              <a:spcAft>
                <a:spcPts val="600"/>
              </a:spcAft>
            </a:pPr>
            <a:r>
              <a:rPr lang="en-GB" sz="2100">
                <a:solidFill>
                  <a:schemeClr val="accent2">
                    <a:lumMod val="60000"/>
                    <a:lumOff val="40000"/>
                  </a:schemeClr>
                </a:solidFill>
                <a:latin typeface="+mj-lt"/>
                <a:hlinkClick r:id="rId7">
                  <a:extLst>
                    <a:ext uri="{A12FA001-AC4F-418D-AE19-62706E023703}">
                      <ahyp:hlinkClr xmlns:ahyp="http://schemas.microsoft.com/office/drawing/2018/hyperlinkcolor" val="tx"/>
                    </a:ext>
                  </a:extLst>
                </a:hlinkClick>
              </a:rPr>
              <a:t>Inclusive mindset online module</a:t>
            </a:r>
            <a:endParaRPr lang="en-GB" sz="2100">
              <a:solidFill>
                <a:schemeClr val="accent2">
                  <a:lumMod val="60000"/>
                  <a:lumOff val="40000"/>
                </a:schemeClr>
              </a:solidFill>
              <a:latin typeface="+mj-lt"/>
              <a:hlinkClick r:id="rId8">
                <a:extLst>
                  <a:ext uri="{A12FA001-AC4F-418D-AE19-62706E023703}">
                    <ahyp:hlinkClr xmlns:ahyp="http://schemas.microsoft.com/office/drawing/2018/hyperlinkcolor" val="tx"/>
                  </a:ext>
                </a:extLst>
              </a:hlinkClick>
            </a:endParaRPr>
          </a:p>
          <a:p>
            <a:pPr>
              <a:lnSpc>
                <a:spcPct val="100000"/>
              </a:lnSpc>
              <a:spcBef>
                <a:spcPts val="600"/>
              </a:spcBef>
              <a:spcAft>
                <a:spcPts val="600"/>
              </a:spcAft>
            </a:pPr>
            <a:r>
              <a:rPr lang="en-GB" sz="2100">
                <a:solidFill>
                  <a:schemeClr val="accent2">
                    <a:lumMod val="60000"/>
                    <a:lumOff val="40000"/>
                  </a:schemeClr>
                </a:solidFill>
                <a:latin typeface="+mj-lt"/>
                <a:hlinkClick r:id="rId8">
                  <a:extLst>
                    <a:ext uri="{A12FA001-AC4F-418D-AE19-62706E023703}">
                      <ahyp:hlinkClr xmlns:ahyp="http://schemas.microsoft.com/office/drawing/2018/hyperlinkcolor" val="tx"/>
                    </a:ext>
                  </a:extLst>
                </a:hlinkClick>
              </a:rPr>
              <a:t>Unconscious bias online training</a:t>
            </a:r>
            <a:endParaRPr lang="en-GB" sz="2100">
              <a:solidFill>
                <a:schemeClr val="accent2">
                  <a:lumMod val="60000"/>
                  <a:lumOff val="40000"/>
                </a:schemeClr>
              </a:solidFill>
              <a:latin typeface="+mj-lt"/>
            </a:endParaRPr>
          </a:p>
        </p:txBody>
      </p:sp>
      <p:sp>
        <p:nvSpPr>
          <p:cNvPr id="5" name="Content Placeholder 2">
            <a:extLst>
              <a:ext uri="{FF2B5EF4-FFF2-40B4-BE49-F238E27FC236}">
                <a16:creationId xmlns:a16="http://schemas.microsoft.com/office/drawing/2014/main" id="{044AB040-C0C2-4DC6-8218-346F12092BEE}"/>
              </a:ext>
            </a:extLst>
          </p:cNvPr>
          <p:cNvSpPr txBox="1">
            <a:spLocks/>
          </p:cNvSpPr>
          <p:nvPr/>
        </p:nvSpPr>
        <p:spPr>
          <a:xfrm>
            <a:off x="6300138" y="3910798"/>
            <a:ext cx="5217160" cy="2581562"/>
          </a:xfrm>
          <a:prstGeom prst="rect">
            <a:avLst/>
          </a:prstGeom>
          <a:solidFill>
            <a:schemeClr val="bg2">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GB" sz="2100" dirty="0">
                <a:solidFill>
                  <a:schemeClr val="accent2">
                    <a:lumMod val="60000"/>
                    <a:lumOff val="40000"/>
                  </a:schemeClr>
                </a:solidFill>
                <a:latin typeface="+mj-lt"/>
                <a:hlinkClick r:id="rId9">
                  <a:extLst>
                    <a:ext uri="{A12FA001-AC4F-418D-AE19-62706E023703}">
                      <ahyp:hlinkClr xmlns:ahyp="http://schemas.microsoft.com/office/drawing/2018/hyperlinkcolor" val="tx"/>
                    </a:ext>
                  </a:extLst>
                </a:hlinkClick>
              </a:rPr>
              <a:t>EDI free webinars </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dirty="0">
                <a:solidFill>
                  <a:schemeClr val="accent2">
                    <a:lumMod val="60000"/>
                    <a:lumOff val="40000"/>
                  </a:schemeClr>
                </a:solidFill>
                <a:latin typeface="+mj-lt"/>
                <a:hlinkClick r:id="rId10">
                  <a:extLst>
                    <a:ext uri="{A12FA001-AC4F-418D-AE19-62706E023703}">
                      <ahyp:hlinkClr xmlns:ahyp="http://schemas.microsoft.com/office/drawing/2018/hyperlinkcolor" val="tx"/>
                    </a:ext>
                  </a:extLst>
                </a:hlinkClick>
              </a:rPr>
              <a:t>Reverse mentoring insights</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dirty="0">
                <a:solidFill>
                  <a:schemeClr val="accent2">
                    <a:lumMod val="60000"/>
                    <a:lumOff val="40000"/>
                  </a:schemeClr>
                </a:solidFill>
                <a:latin typeface="+mj-lt"/>
              </a:rPr>
              <a:t>Local EDI Leads and EDI groups</a:t>
            </a:r>
          </a:p>
          <a:p>
            <a:pPr>
              <a:lnSpc>
                <a:spcPct val="100000"/>
              </a:lnSpc>
              <a:spcBef>
                <a:spcPts val="600"/>
              </a:spcBef>
              <a:spcAft>
                <a:spcPts val="600"/>
              </a:spcAft>
            </a:pPr>
            <a:r>
              <a:rPr lang="en-GB" sz="2100" dirty="0">
                <a:solidFill>
                  <a:schemeClr val="accent2">
                    <a:lumMod val="60000"/>
                    <a:lumOff val="40000"/>
                  </a:schemeClr>
                </a:solidFill>
                <a:latin typeface="+mj-lt"/>
                <a:hlinkClick r:id="rId11">
                  <a:extLst>
                    <a:ext uri="{A12FA001-AC4F-418D-AE19-62706E023703}">
                      <ahyp:hlinkClr xmlns:ahyp="http://schemas.microsoft.com/office/drawing/2018/hyperlinkcolor" val="tx"/>
                    </a:ext>
                  </a:extLst>
                </a:hlinkClick>
              </a:rPr>
              <a:t>Staff Networks</a:t>
            </a:r>
            <a:endParaRPr lang="en-GB" sz="2100" dirty="0">
              <a:solidFill>
                <a:schemeClr val="accent2">
                  <a:lumMod val="60000"/>
                  <a:lumOff val="40000"/>
                </a:schemeClr>
              </a:solidFill>
              <a:latin typeface="+mj-lt"/>
            </a:endParaRPr>
          </a:p>
          <a:p>
            <a:pPr>
              <a:lnSpc>
                <a:spcPct val="100000"/>
              </a:lnSpc>
              <a:spcBef>
                <a:spcPts val="600"/>
              </a:spcBef>
              <a:spcAft>
                <a:spcPts val="600"/>
              </a:spcAft>
            </a:pPr>
            <a:r>
              <a:rPr lang="en-GB" sz="2100" u="sng" dirty="0">
                <a:solidFill>
                  <a:schemeClr val="accent2">
                    <a:lumMod val="60000"/>
                    <a:lumOff val="40000"/>
                  </a:schemeClr>
                </a:solidFill>
                <a:latin typeface="+mj-lt"/>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EDI Coordinators</a:t>
            </a:r>
            <a:endParaRPr lang="en-GB" sz="2100" dirty="0">
              <a:solidFill>
                <a:schemeClr val="accent2">
                  <a:lumMod val="60000"/>
                  <a:lumOff val="40000"/>
                </a:schemeClr>
              </a:solidFill>
              <a:latin typeface="+mj-lt"/>
            </a:endParaRPr>
          </a:p>
        </p:txBody>
      </p:sp>
    </p:spTree>
    <p:extLst>
      <p:ext uri="{BB962C8B-B14F-4D97-AF65-F5344CB8AC3E}">
        <p14:creationId xmlns:p14="http://schemas.microsoft.com/office/powerpoint/2010/main" val="14656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0000" y="52223"/>
            <a:ext cx="7530465" cy="615553"/>
          </a:xfrm>
          <a:prstGeom prst="rect">
            <a:avLst/>
          </a:prstGeom>
        </p:spPr>
        <p:txBody>
          <a:bodyPr vert="horz" wrap="square" lIns="0" tIns="0" rIns="0" bIns="0" rtlCol="0">
            <a:spAutoFit/>
          </a:bodyPr>
          <a:lstStyle/>
          <a:p>
            <a:pPr marL="12700">
              <a:lnSpc>
                <a:spcPct val="100000"/>
              </a:lnSpc>
            </a:pPr>
            <a:r>
              <a:rPr lang="en-GB" sz="4000" spc="-65"/>
              <a:t>Your call to action    </a:t>
            </a:r>
            <a:endParaRPr sz="4000"/>
          </a:p>
        </p:txBody>
      </p:sp>
      <p:sp>
        <p:nvSpPr>
          <p:cNvPr id="3" name="object 3"/>
          <p:cNvSpPr txBox="1"/>
          <p:nvPr/>
        </p:nvSpPr>
        <p:spPr>
          <a:xfrm>
            <a:off x="3509479" y="1138535"/>
            <a:ext cx="8479855" cy="701731"/>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Keep the conversation about EDI going, formally and informally. That way you will learn more about what this means</a:t>
            </a:r>
            <a:endParaRPr sz="2000">
              <a:latin typeface="+mj-lt"/>
              <a:cs typeface="Arial" panose="020B0604020202020204" pitchFamily="34" charset="0"/>
            </a:endParaRPr>
          </a:p>
        </p:txBody>
      </p:sp>
      <p:sp>
        <p:nvSpPr>
          <p:cNvPr id="4" name="object 4"/>
          <p:cNvSpPr txBox="1"/>
          <p:nvPr/>
        </p:nvSpPr>
        <p:spPr>
          <a:xfrm>
            <a:off x="898570" y="2710114"/>
            <a:ext cx="190812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Reflection</a:t>
            </a:r>
            <a:r>
              <a:rPr sz="2800" b="1" spc="-5">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5" name="object 5"/>
          <p:cNvSpPr txBox="1"/>
          <p:nvPr/>
        </p:nvSpPr>
        <p:spPr>
          <a:xfrm>
            <a:off x="627073" y="4033215"/>
            <a:ext cx="2179615" cy="443865"/>
          </a:xfrm>
          <a:prstGeom prst="rect">
            <a:avLst/>
          </a:prstGeom>
        </p:spPr>
        <p:txBody>
          <a:bodyPr vert="horz" wrap="square" lIns="0" tIns="0" rIns="0" bIns="0" rtlCol="0">
            <a:spAutoFit/>
          </a:bodyPr>
          <a:lstStyle/>
          <a:p>
            <a:pPr marL="12700" algn="r">
              <a:lnSpc>
                <a:spcPct val="100000"/>
              </a:lnSpc>
              <a:tabLst>
                <a:tab pos="241300" algn="l"/>
              </a:tabLst>
            </a:pPr>
            <a:r>
              <a:rPr lang="en-GB" sz="2800" b="1" spc="-10">
                <a:solidFill>
                  <a:schemeClr val="tx2"/>
                </a:solidFill>
                <a:latin typeface="+mj-lt"/>
                <a:cs typeface="Arial" panose="020B0604020202020204" pitchFamily="34" charset="0"/>
              </a:rPr>
              <a:t>Challenge</a:t>
            </a:r>
            <a:r>
              <a:rPr sz="2800" b="1" spc="-10">
                <a:solidFill>
                  <a:schemeClr val="tx2"/>
                </a:solidFill>
                <a:latin typeface="+mj-lt"/>
                <a:cs typeface="Arial" panose="020B0604020202020204" pitchFamily="34" charset="0"/>
              </a:rPr>
              <a:t>:</a:t>
            </a:r>
            <a:endParaRPr sz="2800" b="1">
              <a:solidFill>
                <a:schemeClr val="tx2"/>
              </a:solidFill>
              <a:latin typeface="+mj-lt"/>
              <a:cs typeface="Arial" panose="020B0604020202020204" pitchFamily="34" charset="0"/>
            </a:endParaRPr>
          </a:p>
        </p:txBody>
      </p:sp>
      <p:sp>
        <p:nvSpPr>
          <p:cNvPr id="10" name="object 4"/>
          <p:cNvSpPr txBox="1"/>
          <p:nvPr/>
        </p:nvSpPr>
        <p:spPr>
          <a:xfrm>
            <a:off x="202666" y="1282520"/>
            <a:ext cx="2604033"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Conversation:</a:t>
            </a:r>
            <a:endParaRPr sz="2800" b="1">
              <a:solidFill>
                <a:schemeClr val="tx2"/>
              </a:solidFill>
              <a:latin typeface="+mj-lt"/>
              <a:cs typeface="Arial" panose="020B0604020202020204" pitchFamily="34" charset="0"/>
            </a:endParaRPr>
          </a:p>
        </p:txBody>
      </p:sp>
      <p:sp>
        <p:nvSpPr>
          <p:cNvPr id="11" name="object 5"/>
          <p:cNvSpPr txBox="1"/>
          <p:nvPr/>
        </p:nvSpPr>
        <p:spPr>
          <a:xfrm>
            <a:off x="467279" y="5258343"/>
            <a:ext cx="2339409" cy="430887"/>
          </a:xfrm>
          <a:prstGeom prst="rect">
            <a:avLst/>
          </a:prstGeom>
        </p:spPr>
        <p:txBody>
          <a:bodyPr vert="horz" wrap="square" lIns="0" tIns="0" rIns="0" bIns="0" rtlCol="0">
            <a:spAutoFit/>
          </a:bodyPr>
          <a:lstStyle/>
          <a:p>
            <a:pPr marL="12700" algn="r">
              <a:lnSpc>
                <a:spcPct val="100000"/>
              </a:lnSpc>
              <a:tabLst>
                <a:tab pos="241300" algn="l"/>
              </a:tabLst>
            </a:pPr>
            <a:r>
              <a:rPr lang="en-GB" sz="2800" b="1" spc="-5">
                <a:solidFill>
                  <a:schemeClr val="tx2"/>
                </a:solidFill>
                <a:latin typeface="+mj-lt"/>
                <a:cs typeface="Arial" panose="020B0604020202020204" pitchFamily="34" charset="0"/>
              </a:rPr>
              <a:t>Action:</a:t>
            </a:r>
            <a:endParaRPr sz="2800" b="1">
              <a:solidFill>
                <a:schemeClr val="tx2"/>
              </a:solidFill>
              <a:latin typeface="+mj-lt"/>
              <a:cs typeface="Arial" panose="020B0604020202020204" pitchFamily="34" charset="0"/>
            </a:endParaRPr>
          </a:p>
        </p:txBody>
      </p:sp>
      <p:cxnSp>
        <p:nvCxnSpPr>
          <p:cNvPr id="13" name="Straight Connector 12"/>
          <p:cNvCxnSpPr/>
          <p:nvPr/>
        </p:nvCxnSpPr>
        <p:spPr>
          <a:xfrm>
            <a:off x="2966483" y="1000566"/>
            <a:ext cx="0" cy="5252484"/>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 name="object 3">
            <a:extLst>
              <a:ext uri="{FF2B5EF4-FFF2-40B4-BE49-F238E27FC236}">
                <a16:creationId xmlns:a16="http://schemas.microsoft.com/office/drawing/2014/main" id="{8C1DA380-DDBB-480C-AD6D-900DC94B1E4C}"/>
              </a:ext>
            </a:extLst>
          </p:cNvPr>
          <p:cNvSpPr txBox="1"/>
          <p:nvPr/>
        </p:nvSpPr>
        <p:spPr>
          <a:xfrm>
            <a:off x="3509476" y="2311025"/>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Review the information about EDI for yourself and reflect on your own awareness, understanding, behaviours and actions. Make changes where you need to</a:t>
            </a:r>
            <a:endParaRPr sz="2000">
              <a:latin typeface="+mj-lt"/>
              <a:cs typeface="Arial" panose="020B0604020202020204" pitchFamily="34" charset="0"/>
            </a:endParaRPr>
          </a:p>
        </p:txBody>
      </p:sp>
      <p:sp>
        <p:nvSpPr>
          <p:cNvPr id="15" name="object 3">
            <a:extLst>
              <a:ext uri="{FF2B5EF4-FFF2-40B4-BE49-F238E27FC236}">
                <a16:creationId xmlns:a16="http://schemas.microsoft.com/office/drawing/2014/main" id="{74CDE407-1869-4938-B308-701476A2663F}"/>
              </a:ext>
            </a:extLst>
          </p:cNvPr>
          <p:cNvSpPr txBox="1"/>
          <p:nvPr/>
        </p:nvSpPr>
        <p:spPr>
          <a:xfrm>
            <a:off x="3509477" y="3784037"/>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Be consciously aware of those around you and challenge behaviours and actions which are not part of our inclusive culture. Let people see that it’s not OK</a:t>
            </a:r>
            <a:endParaRPr sz="2000">
              <a:latin typeface="+mj-lt"/>
              <a:cs typeface="Arial" panose="020B0604020202020204" pitchFamily="34" charset="0"/>
            </a:endParaRPr>
          </a:p>
        </p:txBody>
      </p:sp>
      <p:sp>
        <p:nvSpPr>
          <p:cNvPr id="16" name="object 3">
            <a:extLst>
              <a:ext uri="{FF2B5EF4-FFF2-40B4-BE49-F238E27FC236}">
                <a16:creationId xmlns:a16="http://schemas.microsoft.com/office/drawing/2014/main" id="{B22E10B0-AC71-4208-A7D5-4EFA0C8A8736}"/>
              </a:ext>
            </a:extLst>
          </p:cNvPr>
          <p:cNvSpPr txBox="1"/>
          <p:nvPr/>
        </p:nvSpPr>
        <p:spPr>
          <a:xfrm>
            <a:off x="3509476" y="5162932"/>
            <a:ext cx="8479855" cy="1052596"/>
          </a:xfrm>
          <a:prstGeom prst="rect">
            <a:avLst/>
          </a:prstGeom>
        </p:spPr>
        <p:txBody>
          <a:bodyPr vert="horz" wrap="square" lIns="0" tIns="0" rIns="0" bIns="0" rtlCol="0">
            <a:spAutoFit/>
          </a:bodyPr>
          <a:lstStyle/>
          <a:p>
            <a:pPr marL="12700">
              <a:lnSpc>
                <a:spcPct val="95000"/>
              </a:lnSpc>
              <a:tabLst>
                <a:tab pos="241300" algn="l"/>
              </a:tabLst>
            </a:pPr>
            <a:r>
              <a:rPr lang="en-GB" sz="2400" spc="-10">
                <a:latin typeface="+mj-lt"/>
                <a:cs typeface="Arial" panose="020B0604020202020204" pitchFamily="34" charset="0"/>
              </a:rPr>
              <a:t>Take actions based on your learning and reflections. Make sure you consider own language, actions and reactions and how inclusive you are being in practice</a:t>
            </a:r>
            <a:endParaRPr sz="2000">
              <a:latin typeface="+mj-lt"/>
              <a:cs typeface="Arial" panose="020B0604020202020204" pitchFamily="34" charset="0"/>
            </a:endParaRPr>
          </a:p>
        </p:txBody>
      </p:sp>
    </p:spTree>
    <p:extLst>
      <p:ext uri="{BB962C8B-B14F-4D97-AF65-F5344CB8AC3E}">
        <p14:creationId xmlns:p14="http://schemas.microsoft.com/office/powerpoint/2010/main" val="33933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CC77-CB44-4CF1-8DEC-2CE5F8EC14EA}"/>
              </a:ext>
            </a:extLst>
          </p:cNvPr>
          <p:cNvSpPr>
            <a:spLocks noGrp="1"/>
          </p:cNvSpPr>
          <p:nvPr>
            <p:ph type="title"/>
          </p:nvPr>
        </p:nvSpPr>
        <p:spPr/>
        <p:txBody>
          <a:bodyPr>
            <a:normAutofit/>
          </a:bodyPr>
          <a:lstStyle/>
          <a:p>
            <a:r>
              <a:rPr lang="en-GB" dirty="0"/>
              <a:t>Ideas for holding conversation 4 </a:t>
            </a:r>
            <a:r>
              <a:rPr lang="en-GB" sz="2400" dirty="0"/>
              <a:t>(April)</a:t>
            </a:r>
            <a:endParaRPr lang="en-GB" dirty="0"/>
          </a:p>
        </p:txBody>
      </p:sp>
      <p:sp>
        <p:nvSpPr>
          <p:cNvPr id="3" name="Content Placeholder 2">
            <a:extLst>
              <a:ext uri="{FF2B5EF4-FFF2-40B4-BE49-F238E27FC236}">
                <a16:creationId xmlns:a16="http://schemas.microsoft.com/office/drawing/2014/main" id="{CC0F1CFF-3FB1-4DEF-A765-0C6CD58018D0}"/>
              </a:ext>
            </a:extLst>
          </p:cNvPr>
          <p:cNvSpPr>
            <a:spLocks noGrp="1"/>
          </p:cNvSpPr>
          <p:nvPr>
            <p:ph idx="1"/>
          </p:nvPr>
        </p:nvSpPr>
        <p:spPr/>
        <p:txBody>
          <a:bodyPr>
            <a:normAutofit fontScale="92500" lnSpcReduction="20000"/>
          </a:bodyPr>
          <a:lstStyle/>
          <a:p>
            <a:pPr marL="0" indent="0">
              <a:lnSpc>
                <a:spcPct val="100000"/>
              </a:lnSpc>
              <a:spcBef>
                <a:spcPts val="600"/>
              </a:spcBef>
              <a:buNone/>
            </a:pPr>
            <a:r>
              <a:rPr lang="en-GB" sz="2400" b="1" dirty="0"/>
              <a:t>Preparing yourself for this conversation</a:t>
            </a:r>
          </a:p>
          <a:p>
            <a:pPr>
              <a:lnSpc>
                <a:spcPct val="100000"/>
              </a:lnSpc>
              <a:spcBef>
                <a:spcPts val="600"/>
              </a:spcBef>
            </a:pPr>
            <a:r>
              <a:rPr lang="en-GB" sz="2400" dirty="0"/>
              <a:t>Have a look through the different resources so you know what is available</a:t>
            </a:r>
            <a:endParaRPr lang="en-GB" sz="2400" b="1" dirty="0"/>
          </a:p>
          <a:p>
            <a:pPr marL="0" indent="0">
              <a:lnSpc>
                <a:spcPct val="100000"/>
              </a:lnSpc>
              <a:spcBef>
                <a:spcPts val="600"/>
              </a:spcBef>
              <a:buNone/>
            </a:pPr>
            <a:endParaRPr lang="en-GB" sz="2400" dirty="0"/>
          </a:p>
          <a:p>
            <a:pPr marL="0" indent="0">
              <a:lnSpc>
                <a:spcPct val="100000"/>
              </a:lnSpc>
              <a:spcBef>
                <a:spcPts val="600"/>
              </a:spcBef>
              <a:buNone/>
            </a:pPr>
            <a:r>
              <a:rPr lang="en-GB" sz="2400" b="1" dirty="0"/>
              <a:t>Facilitating the conversation</a:t>
            </a:r>
          </a:p>
          <a:p>
            <a:pPr>
              <a:lnSpc>
                <a:spcPct val="100000"/>
              </a:lnSpc>
              <a:spcBef>
                <a:spcPts val="600"/>
              </a:spcBef>
            </a:pPr>
            <a:r>
              <a:rPr lang="en-GB" sz="2400" dirty="0"/>
              <a:t>Invite discussion and ideas on what people might already be doing to improve their knowledge about EDI matters</a:t>
            </a:r>
          </a:p>
          <a:p>
            <a:pPr>
              <a:lnSpc>
                <a:spcPct val="100000"/>
              </a:lnSpc>
              <a:spcBef>
                <a:spcPts val="600"/>
              </a:spcBef>
            </a:pPr>
            <a:r>
              <a:rPr lang="en-GB" sz="2400" dirty="0"/>
              <a:t>Encourage individuals to consider any impact their behaviours might be having on others that they may wish to change</a:t>
            </a:r>
          </a:p>
          <a:p>
            <a:pPr>
              <a:lnSpc>
                <a:spcPct val="100000"/>
              </a:lnSpc>
              <a:spcBef>
                <a:spcPts val="600"/>
              </a:spcBef>
            </a:pPr>
            <a:r>
              <a:rPr lang="en-GB" sz="2400" dirty="0"/>
              <a:t>Consider the university’s value of </a:t>
            </a:r>
            <a:r>
              <a:rPr lang="en-GB" sz="2400" dirty="0">
                <a:hlinkClick r:id="rId2"/>
              </a:rPr>
              <a:t>Inclusivity</a:t>
            </a:r>
            <a:r>
              <a:rPr lang="en-GB" sz="2400" dirty="0"/>
              <a:t> (</a:t>
            </a:r>
            <a:r>
              <a:rPr lang="en-GB" sz="2400" dirty="0" err="1"/>
              <a:t>pg</a:t>
            </a:r>
            <a:r>
              <a:rPr lang="en-GB" sz="2400" dirty="0"/>
              <a:t> 5) and the expectation on our behaviour to be </a:t>
            </a:r>
            <a:r>
              <a:rPr lang="en-GB" sz="2400" dirty="0">
                <a:hlinkClick r:id="rId2"/>
              </a:rPr>
              <a:t>Always Inclusive </a:t>
            </a:r>
            <a:r>
              <a:rPr lang="en-GB" sz="2400" dirty="0"/>
              <a:t>(</a:t>
            </a:r>
            <a:r>
              <a:rPr lang="en-GB" sz="2400" dirty="0" err="1"/>
              <a:t>pg</a:t>
            </a:r>
            <a:r>
              <a:rPr lang="en-GB" sz="2400" dirty="0"/>
              <a:t> 8) – is this something being considered in 1:1 and ADC conversations on an on-going basis?</a:t>
            </a:r>
          </a:p>
          <a:p>
            <a:pPr>
              <a:lnSpc>
                <a:spcPct val="100000"/>
              </a:lnSpc>
              <a:spcBef>
                <a:spcPts val="600"/>
              </a:spcBef>
            </a:pPr>
            <a:endParaRPr lang="en-GB" sz="2400" dirty="0"/>
          </a:p>
          <a:p>
            <a:pPr marL="0" indent="0">
              <a:lnSpc>
                <a:spcPct val="100000"/>
              </a:lnSpc>
              <a:spcBef>
                <a:spcPts val="600"/>
              </a:spcBef>
              <a:buNone/>
            </a:pPr>
            <a:r>
              <a:rPr lang="en-GB" sz="2400" b="1" dirty="0"/>
              <a:t>Take-away</a:t>
            </a:r>
          </a:p>
          <a:p>
            <a:pPr marL="0" indent="0">
              <a:lnSpc>
                <a:spcPct val="100000"/>
              </a:lnSpc>
              <a:spcBef>
                <a:spcPts val="600"/>
              </a:spcBef>
              <a:buNone/>
            </a:pPr>
            <a:r>
              <a:rPr lang="en-GB" sz="2400" dirty="0"/>
              <a:t>Individually, and as a team, make at least one commitment to continue your EDI conversations, learning and action</a:t>
            </a:r>
          </a:p>
        </p:txBody>
      </p:sp>
    </p:spTree>
    <p:extLst>
      <p:ext uri="{BB962C8B-B14F-4D97-AF65-F5344CB8AC3E}">
        <p14:creationId xmlns:p14="http://schemas.microsoft.com/office/powerpoint/2010/main" val="12882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1595" y="1919194"/>
            <a:ext cx="39888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rgbClr val="FFFFFF">
                    <a:lumMod val="95000"/>
                  </a:srgbClr>
                </a:solidFill>
                <a:effectLst/>
                <a:uLnTx/>
                <a:uFillTx/>
                <a:latin typeface="Arial"/>
                <a:ea typeface="+mn-ea"/>
                <a:cs typeface="+mn-cs"/>
              </a:rPr>
              <a:t>Thank you!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848044"/>
            <a:ext cx="12192000" cy="2009955"/>
          </a:xfrm>
          <a:prstGeom prst="rect">
            <a:avLst/>
          </a:prstGeom>
        </p:spPr>
      </p:pic>
    </p:spTree>
    <p:extLst>
      <p:ext uri="{BB962C8B-B14F-4D97-AF65-F5344CB8AC3E}">
        <p14:creationId xmlns:p14="http://schemas.microsoft.com/office/powerpoint/2010/main" val="1623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32B8-49DA-4AEC-8C7E-4BAB0F3247CB}"/>
              </a:ext>
            </a:extLst>
          </p:cNvPr>
          <p:cNvSpPr>
            <a:spLocks noGrp="1"/>
          </p:cNvSpPr>
          <p:nvPr>
            <p:ph type="title"/>
          </p:nvPr>
        </p:nvSpPr>
        <p:spPr/>
        <p:txBody>
          <a:bodyPr/>
          <a:lstStyle/>
          <a:p>
            <a:r>
              <a:rPr lang="en-GB"/>
              <a:t>Read me first!</a:t>
            </a:r>
          </a:p>
        </p:txBody>
      </p:sp>
      <p:sp>
        <p:nvSpPr>
          <p:cNvPr id="3" name="Content Placeholder 2">
            <a:extLst>
              <a:ext uri="{FF2B5EF4-FFF2-40B4-BE49-F238E27FC236}">
                <a16:creationId xmlns:a16="http://schemas.microsoft.com/office/drawing/2014/main" id="{52337E98-2570-41F7-BA1C-3EED92F4A4F1}"/>
              </a:ext>
            </a:extLst>
          </p:cNvPr>
          <p:cNvSpPr>
            <a:spLocks noGrp="1"/>
          </p:cNvSpPr>
          <p:nvPr>
            <p:ph idx="1"/>
          </p:nvPr>
        </p:nvSpPr>
        <p:spPr>
          <a:xfrm>
            <a:off x="672029" y="925417"/>
            <a:ext cx="11027884" cy="5772838"/>
          </a:xfrm>
        </p:spPr>
        <p:txBody>
          <a:bodyPr>
            <a:normAutofit fontScale="70000" lnSpcReduction="20000"/>
          </a:bodyPr>
          <a:lstStyle/>
          <a:p>
            <a:pPr>
              <a:lnSpc>
                <a:spcPct val="110000"/>
              </a:lnSpc>
              <a:spcBef>
                <a:spcPts val="600"/>
              </a:spcBef>
            </a:pPr>
            <a:r>
              <a:rPr lang="en-GB" dirty="0"/>
              <a:t>There is no obligation for you to use this slide pack – it aims to provide resources and information should you feel they are helpful for you</a:t>
            </a:r>
          </a:p>
          <a:p>
            <a:pPr>
              <a:lnSpc>
                <a:spcPct val="110000"/>
              </a:lnSpc>
              <a:spcBef>
                <a:spcPts val="600"/>
              </a:spcBef>
            </a:pPr>
            <a:r>
              <a:rPr lang="en-GB" dirty="0"/>
              <a:t>It has been put together to provide a conversation aid which you can use as you want and personalise if you’d like to</a:t>
            </a:r>
          </a:p>
          <a:p>
            <a:pPr>
              <a:lnSpc>
                <a:spcPct val="110000"/>
              </a:lnSpc>
              <a:spcBef>
                <a:spcPts val="600"/>
              </a:spcBef>
            </a:pPr>
            <a:r>
              <a:rPr lang="en-GB" dirty="0"/>
              <a:t>Feel free to pick and choose any parts that are most helpful or that you think will help generate the best discussions</a:t>
            </a:r>
          </a:p>
          <a:p>
            <a:pPr>
              <a:lnSpc>
                <a:spcPct val="110000"/>
              </a:lnSpc>
              <a:spcBef>
                <a:spcPts val="600"/>
              </a:spcBef>
            </a:pPr>
            <a:r>
              <a:rPr lang="en-GB" dirty="0"/>
              <a:t>Save this master version as a new file and make adjustments as you want to, or just hide any slides you don’t want to present. They aim to be prompts and can be adapted</a:t>
            </a:r>
          </a:p>
          <a:p>
            <a:pPr>
              <a:lnSpc>
                <a:spcPct val="110000"/>
              </a:lnSpc>
              <a:spcBef>
                <a:spcPts val="600"/>
              </a:spcBef>
            </a:pPr>
            <a:r>
              <a:rPr lang="en-GB" dirty="0"/>
              <a:t>If you haven’t covered the stage 1 conversations, or used the </a:t>
            </a:r>
            <a:r>
              <a:rPr lang="en-GB" dirty="0">
                <a:hlinkClick r:id="rId2"/>
              </a:rPr>
              <a:t>conversation guide</a:t>
            </a:r>
            <a:r>
              <a:rPr lang="en-GB" dirty="0"/>
              <a:t>, you can start with this if you wish. Start at the place that will work best for your team</a:t>
            </a:r>
          </a:p>
          <a:p>
            <a:pPr>
              <a:lnSpc>
                <a:spcPct val="110000"/>
              </a:lnSpc>
              <a:spcBef>
                <a:spcPts val="600"/>
              </a:spcBef>
            </a:pPr>
            <a:endParaRPr lang="en-GB" dirty="0"/>
          </a:p>
          <a:p>
            <a:pPr>
              <a:lnSpc>
                <a:spcPct val="110000"/>
              </a:lnSpc>
              <a:spcBef>
                <a:spcPts val="600"/>
              </a:spcBef>
            </a:pPr>
            <a:r>
              <a:rPr lang="en-GB" dirty="0"/>
              <a:t>Hidden slides provide guidance and notes for you as a presenter</a:t>
            </a:r>
          </a:p>
          <a:p>
            <a:pPr>
              <a:lnSpc>
                <a:spcPct val="110000"/>
              </a:lnSpc>
              <a:spcBef>
                <a:spcPts val="600"/>
              </a:spcBef>
            </a:pPr>
            <a:r>
              <a:rPr lang="en-GB" dirty="0"/>
              <a:t>Notes underneath slides provide explanations to the slides – it’s up you whether you use these slides or not; you can also add to the notes with your own narrative or prompts</a:t>
            </a:r>
          </a:p>
          <a:p>
            <a:pPr>
              <a:lnSpc>
                <a:spcPct val="110000"/>
              </a:lnSpc>
              <a:spcBef>
                <a:spcPts val="600"/>
              </a:spcBef>
            </a:pPr>
            <a:endParaRPr lang="en-GB" dirty="0"/>
          </a:p>
          <a:p>
            <a:pPr>
              <a:lnSpc>
                <a:spcPct val="110000"/>
              </a:lnSpc>
              <a:spcBef>
                <a:spcPts val="600"/>
              </a:spcBef>
            </a:pPr>
            <a:r>
              <a:rPr lang="en-GB" dirty="0"/>
              <a:t>Some of the resources are located on the LMA Hub on Moodle. Staff will need a Moodle account to access these. This can be requested from the IT Service Desk:  0115 95 </a:t>
            </a:r>
            <a:r>
              <a:rPr lang="en-GB" b="1" dirty="0"/>
              <a:t>16677  </a:t>
            </a:r>
            <a:r>
              <a:rPr lang="en-GB" dirty="0">
                <a:hlinkClick r:id="rId3"/>
              </a:rPr>
              <a:t>itservicedesk@nottingham.ac.uk</a:t>
            </a:r>
            <a:r>
              <a:rPr lang="en-GB" dirty="0"/>
              <a:t> </a:t>
            </a:r>
          </a:p>
        </p:txBody>
      </p:sp>
    </p:spTree>
    <p:extLst>
      <p:ext uri="{BB962C8B-B14F-4D97-AF65-F5344CB8AC3E}">
        <p14:creationId xmlns:p14="http://schemas.microsoft.com/office/powerpoint/2010/main" val="17120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8"/>
          <p:cNvSpPr>
            <a:spLocks/>
          </p:cNvSpPr>
          <p:nvPr/>
        </p:nvSpPr>
        <p:spPr bwMode="auto">
          <a:xfrm>
            <a:off x="-1198384" y="399746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5</a:t>
            </a:r>
          </a:p>
        </p:txBody>
      </p:sp>
      <p:sp>
        <p:nvSpPr>
          <p:cNvPr id="28" name="Freeform 8"/>
          <p:cNvSpPr>
            <a:spLocks/>
          </p:cNvSpPr>
          <p:nvPr/>
        </p:nvSpPr>
        <p:spPr bwMode="auto">
          <a:xfrm>
            <a:off x="-1198384" y="4724146"/>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6</a:t>
            </a:r>
          </a:p>
        </p:txBody>
      </p:sp>
      <p:sp>
        <p:nvSpPr>
          <p:cNvPr id="18" name="Freeform 8"/>
          <p:cNvSpPr>
            <a:spLocks/>
          </p:cNvSpPr>
          <p:nvPr/>
        </p:nvSpPr>
        <p:spPr bwMode="auto">
          <a:xfrm>
            <a:off x="-1198384" y="109074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1</a:t>
            </a:r>
          </a:p>
        </p:txBody>
      </p:sp>
      <p:sp>
        <p:nvSpPr>
          <p:cNvPr id="19" name="Freeform 8"/>
          <p:cNvSpPr>
            <a:spLocks/>
          </p:cNvSpPr>
          <p:nvPr/>
        </p:nvSpPr>
        <p:spPr bwMode="auto">
          <a:xfrm>
            <a:off x="-1198384" y="1817429"/>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AE65"/>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2</a:t>
            </a:r>
          </a:p>
        </p:txBody>
      </p:sp>
      <p:sp>
        <p:nvSpPr>
          <p:cNvPr id="20" name="Freeform 8"/>
          <p:cNvSpPr>
            <a:spLocks/>
          </p:cNvSpPr>
          <p:nvPr/>
        </p:nvSpPr>
        <p:spPr bwMode="auto">
          <a:xfrm>
            <a:off x="-1198384" y="2544108"/>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B1A7"/>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3</a:t>
            </a:r>
          </a:p>
        </p:txBody>
      </p:sp>
      <p:sp>
        <p:nvSpPr>
          <p:cNvPr id="21" name="Freeform 8"/>
          <p:cNvSpPr>
            <a:spLocks/>
          </p:cNvSpPr>
          <p:nvPr/>
        </p:nvSpPr>
        <p:spPr bwMode="auto">
          <a:xfrm>
            <a:off x="-1198384" y="3270787"/>
            <a:ext cx="4924563" cy="697299"/>
          </a:xfrm>
          <a:custGeom>
            <a:avLst/>
            <a:gdLst>
              <a:gd name="T0" fmla="*/ 2129 w 2274"/>
              <a:gd name="T1" fmla="*/ 0 h 441"/>
              <a:gd name="T2" fmla="*/ 2274 w 2274"/>
              <a:gd name="T3" fmla="*/ 219 h 441"/>
              <a:gd name="T4" fmla="*/ 2129 w 2274"/>
              <a:gd name="T5" fmla="*/ 441 h 441"/>
              <a:gd name="T6" fmla="*/ 1066 w 2274"/>
              <a:gd name="T7" fmla="*/ 441 h 441"/>
              <a:gd name="T8" fmla="*/ 0 w 2274"/>
              <a:gd name="T9" fmla="*/ 441 h 441"/>
              <a:gd name="T10" fmla="*/ 0 w 2274"/>
              <a:gd name="T11" fmla="*/ 219 h 441"/>
              <a:gd name="T12" fmla="*/ 0 w 2274"/>
              <a:gd name="T13" fmla="*/ 0 h 441"/>
              <a:gd name="T14" fmla="*/ 1066 w 2274"/>
              <a:gd name="T15" fmla="*/ 0 h 441"/>
              <a:gd name="T16" fmla="*/ 2129 w 2274"/>
              <a:gd name="T1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441">
                <a:moveTo>
                  <a:pt x="2129" y="0"/>
                </a:moveTo>
                <a:lnTo>
                  <a:pt x="2274" y="219"/>
                </a:lnTo>
                <a:lnTo>
                  <a:pt x="2129" y="441"/>
                </a:lnTo>
                <a:lnTo>
                  <a:pt x="1066" y="441"/>
                </a:lnTo>
                <a:lnTo>
                  <a:pt x="0" y="441"/>
                </a:lnTo>
                <a:lnTo>
                  <a:pt x="0" y="219"/>
                </a:lnTo>
                <a:lnTo>
                  <a:pt x="0" y="0"/>
                </a:lnTo>
                <a:lnTo>
                  <a:pt x="1066" y="0"/>
                </a:lnTo>
                <a:lnTo>
                  <a:pt x="2129" y="0"/>
                </a:lnTo>
                <a:close/>
              </a:path>
            </a:pathLst>
          </a:custGeom>
          <a:solidFill>
            <a:srgbClr val="007166"/>
          </a:solidFill>
          <a:ln>
            <a:noFill/>
          </a:ln>
        </p:spPr>
        <p:txBody>
          <a:bodyPr vert="horz" wrap="square" lIns="108000" tIns="0" rIns="396000" bIns="0" numCol="1" anchor="ctr" anchorCtr="0" compatLnSpc="1">
            <a:prstTxWarp prst="textNoShape">
              <a:avLst/>
            </a:prstTxWarp>
          </a:bodyPr>
          <a:lstStyle/>
          <a:p>
            <a:pPr algn="r"/>
            <a:r>
              <a:rPr lang="en-US" sz="3200">
                <a:solidFill>
                  <a:srgbClr val="FFFFFF"/>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4" name="Group 3"/>
          <p:cNvGrpSpPr/>
          <p:nvPr/>
        </p:nvGrpSpPr>
        <p:grpSpPr>
          <a:xfrm>
            <a:off x="-928317" y="994411"/>
            <a:ext cx="3872953" cy="5937090"/>
            <a:chOff x="0" y="1238775"/>
            <a:chExt cx="3301623" cy="4710528"/>
          </a:xfrm>
        </p:grpSpPr>
        <p:sp>
          <p:nvSpPr>
            <p:cNvPr id="25" name="Freeform: Shape 24"/>
            <p:cNvSpPr/>
            <p:nvPr/>
          </p:nvSpPr>
          <p:spPr>
            <a:xfrm>
              <a:off x="0" y="1267204"/>
              <a:ext cx="1891492" cy="3517976"/>
            </a:xfrm>
            <a:custGeom>
              <a:avLst/>
              <a:gdLst>
                <a:gd name="connsiteX0" fmla="*/ 0 w 1891492"/>
                <a:gd name="connsiteY0" fmla="*/ 0 h 3517976"/>
                <a:gd name="connsiteX1" fmla="*/ 1891492 w 1891492"/>
                <a:gd name="connsiteY1" fmla="*/ 0 h 3517976"/>
                <a:gd name="connsiteX2" fmla="*/ 1065227 w 1891492"/>
                <a:gd name="connsiteY2" fmla="*/ 132463 h 3517976"/>
                <a:gd name="connsiteX3" fmla="*/ 216928 w 1891492"/>
                <a:gd name="connsiteY3" fmla="*/ 1476521 h 3517976"/>
                <a:gd name="connsiteX4" fmla="*/ 756753 w 1891492"/>
                <a:gd name="connsiteY4" fmla="*/ 2831596 h 3517976"/>
                <a:gd name="connsiteX5" fmla="*/ 1098278 w 1891492"/>
                <a:gd name="connsiteY5" fmla="*/ 3517976 h 3517976"/>
                <a:gd name="connsiteX6" fmla="*/ 0 w 1891492"/>
                <a:gd name="connsiteY6" fmla="*/ 3517976 h 351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492" h="3517976">
                  <a:moveTo>
                    <a:pt x="0" y="0"/>
                  </a:moveTo>
                  <a:lnTo>
                    <a:pt x="1891492" y="0"/>
                  </a:lnTo>
                  <a:cubicBezTo>
                    <a:pt x="1616070" y="44154"/>
                    <a:pt x="1483869" y="22208"/>
                    <a:pt x="1065227" y="132463"/>
                  </a:cubicBezTo>
                  <a:cubicBezTo>
                    <a:pt x="688817" y="406092"/>
                    <a:pt x="314243" y="596453"/>
                    <a:pt x="216928" y="1476521"/>
                  </a:cubicBezTo>
                  <a:cubicBezTo>
                    <a:pt x="187549" y="2031036"/>
                    <a:pt x="360146" y="2276524"/>
                    <a:pt x="756753" y="2831596"/>
                  </a:cubicBezTo>
                  <a:cubicBezTo>
                    <a:pt x="822854" y="3078196"/>
                    <a:pt x="710852" y="3508239"/>
                    <a:pt x="1098278" y="3517976"/>
                  </a:cubicBezTo>
                  <a:lnTo>
                    <a:pt x="0" y="3517976"/>
                  </a:lnTo>
                  <a:close/>
                </a:path>
              </a:pathLst>
            </a:custGeom>
            <a:solidFill>
              <a:schemeClr val="bg1"/>
            </a:solidFill>
            <a:ln>
              <a:noFill/>
            </a:ln>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eaLnBrk="1" latinLnBrk="1" hangingPunct="1"/>
              <a:endParaRPr lang="en-US" sz="3200">
                <a:latin typeface="Source Sans Pro" charset="0"/>
                <a:ea typeface="굴림" charset="-127"/>
              </a:endParaRPr>
            </a:p>
          </p:txBody>
        </p:sp>
        <p:sp>
          <p:nvSpPr>
            <p:cNvPr id="14" name="Freeform 13"/>
            <p:cNvSpPr/>
            <p:nvPr/>
          </p:nvSpPr>
          <p:spPr>
            <a:xfrm>
              <a:off x="163048" y="1238775"/>
              <a:ext cx="3138575" cy="3622470"/>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chemeClr val="bg1">
                <a:lumMod val="90000"/>
              </a:schemeClr>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grpSp>
          <p:nvGrpSpPr>
            <p:cNvPr id="5" name="Shape 2327"/>
            <p:cNvGrpSpPr/>
            <p:nvPr/>
          </p:nvGrpSpPr>
          <p:grpSpPr>
            <a:xfrm>
              <a:off x="1125031" y="4748796"/>
              <a:ext cx="1217259" cy="1200507"/>
              <a:chOff x="4178498" y="3597275"/>
              <a:chExt cx="779068" cy="768348"/>
            </a:xfrm>
          </p:grpSpPr>
          <p:sp>
            <p:nvSpPr>
              <p:cNvPr id="6" name="Shape 2328"/>
              <p:cNvSpPr/>
              <p:nvPr/>
            </p:nvSpPr>
            <p:spPr>
              <a:xfrm>
                <a:off x="4181475" y="3597275"/>
                <a:ext cx="773113" cy="138112"/>
              </a:xfrm>
              <a:prstGeom prst="rect">
                <a:avLst/>
              </a:prstGeom>
              <a:solidFill>
                <a:schemeClr val="tx1"/>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7" name="Shape 2329"/>
              <p:cNvSpPr/>
              <p:nvPr/>
            </p:nvSpPr>
            <p:spPr>
              <a:xfrm>
                <a:off x="4238625" y="3735387"/>
                <a:ext cx="644524" cy="384174"/>
              </a:xfrm>
              <a:prstGeom prst="rect">
                <a:avLst/>
              </a:prstGeom>
              <a:solidFill>
                <a:schemeClr val="tx1">
                  <a:lumMod val="75000"/>
                </a:schemeClr>
              </a:solidFill>
              <a:ln w="12700" cap="flat" cmpd="sng">
                <a:no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8" name="Shape 2330"/>
              <p:cNvSpPr/>
              <p:nvPr/>
            </p:nvSpPr>
            <p:spPr>
              <a:xfrm>
                <a:off x="4213225" y="3744912"/>
                <a:ext cx="695325" cy="139699"/>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9" name="Shape 2331"/>
              <p:cNvSpPr/>
              <p:nvPr/>
            </p:nvSpPr>
            <p:spPr>
              <a:xfrm>
                <a:off x="4213224" y="3857625"/>
                <a:ext cx="695325" cy="138112"/>
              </a:xfrm>
              <a:custGeom>
                <a:avLst/>
                <a:gdLst/>
                <a:ahLst/>
                <a:cxnLst/>
                <a:rect l="0" t="0" r="0" b="0"/>
                <a:pathLst>
                  <a:path w="120000" h="120000" extrusionOk="0">
                    <a:moveTo>
                      <a:pt x="4506" y="119999"/>
                    </a:moveTo>
                    <a:cubicBezTo>
                      <a:pt x="2410" y="119999"/>
                      <a:pt x="628" y="112663"/>
                      <a:pt x="314" y="102183"/>
                    </a:cubicBezTo>
                    <a:cubicBezTo>
                      <a:pt x="0" y="90655"/>
                      <a:pt x="1572" y="80174"/>
                      <a:pt x="3877" y="78602"/>
                    </a:cubicBezTo>
                    <a:cubicBezTo>
                      <a:pt x="115074" y="1572"/>
                      <a:pt x="115074" y="1572"/>
                      <a:pt x="115074" y="1572"/>
                    </a:cubicBezTo>
                    <a:cubicBezTo>
                      <a:pt x="117275" y="0"/>
                      <a:pt x="119371" y="7860"/>
                      <a:pt x="119685" y="19388"/>
                    </a:cubicBezTo>
                    <a:cubicBezTo>
                      <a:pt x="120000" y="30917"/>
                      <a:pt x="118427" y="41397"/>
                      <a:pt x="116227" y="42969"/>
                    </a:cubicBezTo>
                    <a:cubicBezTo>
                      <a:pt x="5030" y="119999"/>
                      <a:pt x="5030" y="119999"/>
                      <a:pt x="5030" y="119999"/>
                    </a:cubicBezTo>
                    <a:cubicBezTo>
                      <a:pt x="4820" y="119999"/>
                      <a:pt x="4611" y="119999"/>
                      <a:pt x="4506" y="119999"/>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0" name="Shape 2332"/>
              <p:cNvSpPr/>
              <p:nvPr/>
            </p:nvSpPr>
            <p:spPr>
              <a:xfrm>
                <a:off x="4213225" y="3968750"/>
                <a:ext cx="695325" cy="139699"/>
              </a:xfrm>
              <a:custGeom>
                <a:avLst/>
                <a:gdLst/>
                <a:ahLst/>
                <a:cxnLst/>
                <a:rect l="0" t="0" r="0" b="0"/>
                <a:pathLst>
                  <a:path w="120000" h="120000" extrusionOk="0">
                    <a:moveTo>
                      <a:pt x="4506" y="120000"/>
                    </a:moveTo>
                    <a:cubicBezTo>
                      <a:pt x="2410" y="120000"/>
                      <a:pt x="628" y="112173"/>
                      <a:pt x="314" y="101739"/>
                    </a:cubicBezTo>
                    <a:cubicBezTo>
                      <a:pt x="0" y="90782"/>
                      <a:pt x="1572" y="80347"/>
                      <a:pt x="3877" y="78260"/>
                    </a:cubicBezTo>
                    <a:cubicBezTo>
                      <a:pt x="115074" y="1565"/>
                      <a:pt x="115074" y="1565"/>
                      <a:pt x="115074" y="1565"/>
                    </a:cubicBezTo>
                    <a:cubicBezTo>
                      <a:pt x="117275" y="0"/>
                      <a:pt x="119371" y="7826"/>
                      <a:pt x="119685" y="19304"/>
                    </a:cubicBezTo>
                    <a:cubicBezTo>
                      <a:pt x="120000" y="30782"/>
                      <a:pt x="118427" y="41217"/>
                      <a:pt x="116227" y="42782"/>
                    </a:cubicBezTo>
                    <a:cubicBezTo>
                      <a:pt x="5030" y="119478"/>
                      <a:pt x="5030" y="119478"/>
                      <a:pt x="5030" y="119478"/>
                    </a:cubicBezTo>
                    <a:cubicBezTo>
                      <a:pt x="4820" y="119478"/>
                      <a:pt x="4611" y="120000"/>
                      <a:pt x="4506" y="120000"/>
                    </a:cubicBezTo>
                    <a:close/>
                  </a:path>
                </a:pathLst>
              </a:custGeom>
              <a:solidFill>
                <a:schemeClr val="tx2"/>
              </a:solidFill>
              <a:ln w="12700" cap="flat" cmpd="sng">
                <a:solidFill>
                  <a:srgbClr val="00B1A7"/>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
            <p:nvSpPr>
              <p:cNvPr id="11" name="Shape 2333"/>
              <p:cNvSpPr/>
              <p:nvPr/>
            </p:nvSpPr>
            <p:spPr>
              <a:xfrm>
                <a:off x="4178498" y="4116387"/>
                <a:ext cx="779068" cy="249236"/>
              </a:xfrm>
              <a:custGeom>
                <a:avLst/>
                <a:gdLst/>
                <a:ahLst/>
                <a:cxnLst/>
                <a:rect l="0" t="0" r="0" b="0"/>
                <a:pathLst>
                  <a:path w="120000" h="120000" extrusionOk="0">
                    <a:moveTo>
                      <a:pt x="0" y="0"/>
                    </a:moveTo>
                    <a:lnTo>
                      <a:pt x="120000" y="0"/>
                    </a:lnTo>
                    <a:lnTo>
                      <a:pt x="115049" y="28507"/>
                    </a:lnTo>
                    <a:cubicBezTo>
                      <a:pt x="103119" y="83707"/>
                      <a:pt x="82915" y="120000"/>
                      <a:pt x="59999" y="120000"/>
                    </a:cubicBezTo>
                    <a:cubicBezTo>
                      <a:pt x="37084" y="120000"/>
                      <a:pt x="16880" y="83707"/>
                      <a:pt x="4950" y="28507"/>
                    </a:cubicBezTo>
                    <a:lnTo>
                      <a:pt x="0" y="0"/>
                    </a:lnTo>
                    <a:close/>
                  </a:path>
                </a:pathLst>
              </a:custGeom>
              <a:solidFill>
                <a:schemeClr val="tx1"/>
              </a:solidFill>
              <a:ln w="12700" cap="flat" cmpd="sng">
                <a:no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350" b="0" i="0" u="none" strike="noStrike" cap="none" baseline="0">
                  <a:solidFill>
                    <a:schemeClr val="lt1"/>
                  </a:solidFill>
                  <a:latin typeface="Source Sans Pro" charset="0"/>
                  <a:ea typeface="Source Sans Pro" charset="0"/>
                  <a:cs typeface="Source Sans Pro" charset="0"/>
                  <a:sym typeface="Calibri"/>
                </a:endParaRPr>
              </a:p>
            </p:txBody>
          </p:sp>
        </p:grpSp>
      </p:grpSp>
      <p:sp>
        <p:nvSpPr>
          <p:cNvPr id="2" name="Title 1"/>
          <p:cNvSpPr>
            <a:spLocks noGrp="1"/>
          </p:cNvSpPr>
          <p:nvPr>
            <p:ph type="title"/>
          </p:nvPr>
        </p:nvSpPr>
        <p:spPr>
          <a:xfrm>
            <a:off x="1813835" y="90000"/>
            <a:ext cx="10193681" cy="544749"/>
          </a:xfrm>
        </p:spPr>
        <p:txBody>
          <a:bodyPr>
            <a:noAutofit/>
          </a:bodyPr>
          <a:lstStyle/>
          <a:p>
            <a:r>
              <a:rPr lang="en-GB"/>
              <a:t>What is ‘Let’s be clear about EDI’ about?</a:t>
            </a:r>
          </a:p>
        </p:txBody>
      </p:sp>
      <p:sp>
        <p:nvSpPr>
          <p:cNvPr id="29" name="TextBox 28"/>
          <p:cNvSpPr txBox="1"/>
          <p:nvPr/>
        </p:nvSpPr>
        <p:spPr>
          <a:xfrm>
            <a:off x="3737064" y="2544108"/>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 opportunity to have a University wide conversation at a local level</a:t>
            </a:r>
          </a:p>
          <a:p>
            <a:pPr>
              <a:lnSpc>
                <a:spcPct val="90000"/>
              </a:lnSpc>
            </a:pPr>
            <a:r>
              <a:rPr lang="en-GB" sz="1400" spc="-30">
                <a:solidFill>
                  <a:schemeClr val="bg2">
                    <a:lumMod val="50000"/>
                  </a:schemeClr>
                </a:solidFill>
              </a:rPr>
              <a:t>So we can understand what EDI means to us, and to others</a:t>
            </a:r>
          </a:p>
        </p:txBody>
      </p:sp>
      <p:sp>
        <p:nvSpPr>
          <p:cNvPr id="30" name="TextBox 29"/>
          <p:cNvSpPr txBox="1"/>
          <p:nvPr/>
        </p:nvSpPr>
        <p:spPr>
          <a:xfrm>
            <a:off x="3737064" y="1076029"/>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campaign focusing on fundamental Equality, Diversity and Inclusion (EDI) messages</a:t>
            </a:r>
          </a:p>
          <a:p>
            <a:pPr>
              <a:lnSpc>
                <a:spcPct val="90000"/>
              </a:lnSpc>
            </a:pPr>
            <a:r>
              <a:rPr lang="en-GB" sz="1400" spc="-30">
                <a:solidFill>
                  <a:schemeClr val="bg2">
                    <a:lumMod val="50000"/>
                  </a:schemeClr>
                </a:solidFill>
              </a:rPr>
              <a:t>So we are all clear on the basics</a:t>
            </a:r>
          </a:p>
        </p:txBody>
      </p:sp>
      <p:sp>
        <p:nvSpPr>
          <p:cNvPr id="39" name="TextBox 38"/>
          <p:cNvSpPr txBox="1"/>
          <p:nvPr/>
        </p:nvSpPr>
        <p:spPr>
          <a:xfrm>
            <a:off x="3737064" y="1802505"/>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about what protected characteristics are</a:t>
            </a:r>
          </a:p>
          <a:p>
            <a:pPr>
              <a:lnSpc>
                <a:spcPct val="90000"/>
              </a:lnSpc>
            </a:pPr>
            <a:r>
              <a:rPr lang="en-GB" sz="1400" spc="-30">
                <a:solidFill>
                  <a:schemeClr val="bg2">
                    <a:lumMod val="50000"/>
                  </a:schemeClr>
                </a:solidFill>
              </a:rPr>
              <a:t>And what they mean in terms of how we treat one another</a:t>
            </a:r>
          </a:p>
        </p:txBody>
      </p:sp>
      <p:sp>
        <p:nvSpPr>
          <p:cNvPr id="40" name="TextBox 39"/>
          <p:cNvSpPr txBox="1"/>
          <p:nvPr/>
        </p:nvSpPr>
        <p:spPr>
          <a:xfrm>
            <a:off x="3726179" y="3270617"/>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reminder that we have an EDI Strategic Delivery Plan</a:t>
            </a:r>
          </a:p>
          <a:p>
            <a:pPr>
              <a:lnSpc>
                <a:spcPct val="90000"/>
              </a:lnSpc>
            </a:pPr>
            <a:r>
              <a:rPr lang="en-GB" sz="1400" spc="-30">
                <a:solidFill>
                  <a:schemeClr val="bg2">
                    <a:lumMod val="50000"/>
                  </a:schemeClr>
                </a:solidFill>
              </a:rPr>
              <a:t>Which needs to be owned and acted on by everyone</a:t>
            </a:r>
          </a:p>
        </p:txBody>
      </p:sp>
      <p:sp>
        <p:nvSpPr>
          <p:cNvPr id="41" name="TextBox 40"/>
          <p:cNvSpPr txBox="1"/>
          <p:nvPr/>
        </p:nvSpPr>
        <p:spPr>
          <a:xfrm>
            <a:off x="3726179" y="4022814"/>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 call for individual awareness, ownership and action</a:t>
            </a:r>
          </a:p>
          <a:p>
            <a:pPr>
              <a:lnSpc>
                <a:spcPct val="90000"/>
              </a:lnSpc>
            </a:pPr>
            <a:r>
              <a:rPr lang="en-GB" sz="1400" spc="-30">
                <a:solidFill>
                  <a:schemeClr val="bg2">
                    <a:lumMod val="50000"/>
                  </a:schemeClr>
                </a:solidFill>
              </a:rPr>
              <a:t>As EDI relates to everyone and is part of everyone’s responsibility</a:t>
            </a:r>
          </a:p>
        </p:txBody>
      </p:sp>
      <p:sp>
        <p:nvSpPr>
          <p:cNvPr id="42" name="TextBox 41"/>
          <p:cNvSpPr txBox="1"/>
          <p:nvPr/>
        </p:nvSpPr>
        <p:spPr>
          <a:xfrm>
            <a:off x="3726179" y="4740901"/>
            <a:ext cx="8454936" cy="684000"/>
          </a:xfrm>
          <a:prstGeom prst="rect">
            <a:avLst/>
          </a:prstGeom>
          <a:noFill/>
        </p:spPr>
        <p:txBody>
          <a:bodyPr wrap="square" lIns="72000" tIns="36000" rIns="72000" bIns="36000" rtlCol="0" anchor="ctr">
            <a:noAutofit/>
          </a:bodyPr>
          <a:lstStyle/>
          <a:p>
            <a:pPr>
              <a:lnSpc>
                <a:spcPct val="90000"/>
              </a:lnSpc>
            </a:pPr>
            <a:r>
              <a:rPr lang="en-GB" sz="1600" b="1" spc="-30">
                <a:solidFill>
                  <a:schemeClr val="bg2">
                    <a:lumMod val="50000"/>
                  </a:schemeClr>
                </a:solidFill>
              </a:rPr>
              <a:t>Another building block on our journey towards an inclusive culture</a:t>
            </a:r>
          </a:p>
          <a:p>
            <a:pPr>
              <a:lnSpc>
                <a:spcPct val="90000"/>
              </a:lnSpc>
            </a:pPr>
            <a:r>
              <a:rPr lang="en-GB" sz="1400" spc="-30">
                <a:solidFill>
                  <a:schemeClr val="bg2">
                    <a:lumMod val="50000"/>
                  </a:schemeClr>
                </a:solidFill>
              </a:rPr>
              <a:t>Which is a priority for the University of Nottingham</a:t>
            </a:r>
          </a:p>
        </p:txBody>
      </p:sp>
      <p:sp>
        <p:nvSpPr>
          <p:cNvPr id="46" name="Freeform: Shape 45"/>
          <p:cNvSpPr/>
          <p:nvPr/>
        </p:nvSpPr>
        <p:spPr>
          <a:xfrm>
            <a:off x="-685800" y="1061536"/>
            <a:ext cx="3589020" cy="4411980"/>
          </a:xfrm>
          <a:custGeom>
            <a:avLst/>
            <a:gdLst>
              <a:gd name="connsiteX0" fmla="*/ 1748790 w 3589020"/>
              <a:gd name="connsiteY0" fmla="*/ 0 h 4411980"/>
              <a:gd name="connsiteX1" fmla="*/ 2125980 w 3589020"/>
              <a:gd name="connsiteY1" fmla="*/ 11430 h 4411980"/>
              <a:gd name="connsiteX2" fmla="*/ 2606040 w 3589020"/>
              <a:gd name="connsiteY2" fmla="*/ 171450 h 4411980"/>
              <a:gd name="connsiteX3" fmla="*/ 3108960 w 3589020"/>
              <a:gd name="connsiteY3" fmla="*/ 537210 h 4411980"/>
              <a:gd name="connsiteX4" fmla="*/ 3326130 w 3589020"/>
              <a:gd name="connsiteY4" fmla="*/ 868680 h 4411980"/>
              <a:gd name="connsiteX5" fmla="*/ 3497580 w 3589020"/>
              <a:gd name="connsiteY5" fmla="*/ 1303020 h 4411980"/>
              <a:gd name="connsiteX6" fmla="*/ 3589020 w 3589020"/>
              <a:gd name="connsiteY6" fmla="*/ 1714500 h 4411980"/>
              <a:gd name="connsiteX7" fmla="*/ 3577590 w 3589020"/>
              <a:gd name="connsiteY7" fmla="*/ 2217420 h 4411980"/>
              <a:gd name="connsiteX8" fmla="*/ 3509010 w 3589020"/>
              <a:gd name="connsiteY8" fmla="*/ 2571750 h 4411980"/>
              <a:gd name="connsiteX9" fmla="*/ 3326130 w 3589020"/>
              <a:gd name="connsiteY9" fmla="*/ 2937510 h 4411980"/>
              <a:gd name="connsiteX10" fmla="*/ 3028950 w 3589020"/>
              <a:gd name="connsiteY10" fmla="*/ 3348990 h 4411980"/>
              <a:gd name="connsiteX11" fmla="*/ 2903220 w 3589020"/>
              <a:gd name="connsiteY11" fmla="*/ 3589020 h 4411980"/>
              <a:gd name="connsiteX12" fmla="*/ 2903220 w 3589020"/>
              <a:gd name="connsiteY12" fmla="*/ 3691890 h 4411980"/>
              <a:gd name="connsiteX13" fmla="*/ 2914650 w 3589020"/>
              <a:gd name="connsiteY13" fmla="*/ 3897630 h 4411980"/>
              <a:gd name="connsiteX14" fmla="*/ 2880360 w 3589020"/>
              <a:gd name="connsiteY14" fmla="*/ 4149090 h 4411980"/>
              <a:gd name="connsiteX15" fmla="*/ 2731770 w 3589020"/>
              <a:gd name="connsiteY15" fmla="*/ 4343400 h 4411980"/>
              <a:gd name="connsiteX16" fmla="*/ 2537460 w 3589020"/>
              <a:gd name="connsiteY16" fmla="*/ 4411980 h 4411980"/>
              <a:gd name="connsiteX17" fmla="*/ 1005840 w 3589020"/>
              <a:gd name="connsiteY17" fmla="*/ 4411980 h 4411980"/>
              <a:gd name="connsiteX18" fmla="*/ 788670 w 3589020"/>
              <a:gd name="connsiteY18" fmla="*/ 4331970 h 4411980"/>
              <a:gd name="connsiteX19" fmla="*/ 708660 w 3589020"/>
              <a:gd name="connsiteY19" fmla="*/ 4034790 h 4411980"/>
              <a:gd name="connsiteX20" fmla="*/ 685800 w 3589020"/>
              <a:gd name="connsiteY20" fmla="*/ 3691890 h 4411980"/>
              <a:gd name="connsiteX21" fmla="*/ 651510 w 3589020"/>
              <a:gd name="connsiteY21" fmla="*/ 3520440 h 4411980"/>
              <a:gd name="connsiteX22" fmla="*/ 171450 w 3589020"/>
              <a:gd name="connsiteY22" fmla="*/ 2777490 h 4411980"/>
              <a:gd name="connsiteX23" fmla="*/ 11430 w 3589020"/>
              <a:gd name="connsiteY23" fmla="*/ 2286000 h 4411980"/>
              <a:gd name="connsiteX24" fmla="*/ 0 w 3589020"/>
              <a:gd name="connsiteY24" fmla="*/ 1714500 h 4411980"/>
              <a:gd name="connsiteX25" fmla="*/ 148590 w 3589020"/>
              <a:gd name="connsiteY25" fmla="*/ 1051560 h 4411980"/>
              <a:gd name="connsiteX26" fmla="*/ 388620 w 3589020"/>
              <a:gd name="connsiteY26" fmla="*/ 674370 h 4411980"/>
              <a:gd name="connsiteX27" fmla="*/ 754380 w 3589020"/>
              <a:gd name="connsiteY27" fmla="*/ 308610 h 4411980"/>
              <a:gd name="connsiteX28" fmla="*/ 1200150 w 3589020"/>
              <a:gd name="connsiteY28" fmla="*/ 80010 h 4411980"/>
              <a:gd name="connsiteX29" fmla="*/ 1748790 w 3589020"/>
              <a:gd name="connsiteY29" fmla="*/ 0 h 441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89020" h="4411980">
                <a:moveTo>
                  <a:pt x="1748790" y="0"/>
                </a:moveTo>
                <a:lnTo>
                  <a:pt x="2125980" y="11430"/>
                </a:lnTo>
                <a:lnTo>
                  <a:pt x="2606040" y="171450"/>
                </a:lnTo>
                <a:lnTo>
                  <a:pt x="3108960" y="537210"/>
                </a:lnTo>
                <a:lnTo>
                  <a:pt x="3326130" y="868680"/>
                </a:lnTo>
                <a:lnTo>
                  <a:pt x="3497580" y="1303020"/>
                </a:lnTo>
                <a:lnTo>
                  <a:pt x="3589020" y="1714500"/>
                </a:lnTo>
                <a:lnTo>
                  <a:pt x="3577590" y="2217420"/>
                </a:lnTo>
                <a:lnTo>
                  <a:pt x="3509010" y="2571750"/>
                </a:lnTo>
                <a:lnTo>
                  <a:pt x="3326130" y="2937510"/>
                </a:lnTo>
                <a:lnTo>
                  <a:pt x="3028950" y="3348990"/>
                </a:lnTo>
                <a:lnTo>
                  <a:pt x="2903220" y="3589020"/>
                </a:lnTo>
                <a:lnTo>
                  <a:pt x="2903220" y="3691890"/>
                </a:lnTo>
                <a:lnTo>
                  <a:pt x="2914650" y="3897630"/>
                </a:lnTo>
                <a:lnTo>
                  <a:pt x="2880360" y="4149090"/>
                </a:lnTo>
                <a:lnTo>
                  <a:pt x="2731770" y="4343400"/>
                </a:lnTo>
                <a:lnTo>
                  <a:pt x="2537460" y="4411980"/>
                </a:lnTo>
                <a:lnTo>
                  <a:pt x="1005840" y="4411980"/>
                </a:lnTo>
                <a:lnTo>
                  <a:pt x="788670" y="4331970"/>
                </a:lnTo>
                <a:lnTo>
                  <a:pt x="708660" y="4034790"/>
                </a:lnTo>
                <a:lnTo>
                  <a:pt x="685800" y="3691890"/>
                </a:lnTo>
                <a:lnTo>
                  <a:pt x="651510" y="3520440"/>
                </a:lnTo>
                <a:lnTo>
                  <a:pt x="171450" y="2777490"/>
                </a:lnTo>
                <a:lnTo>
                  <a:pt x="11430" y="2286000"/>
                </a:lnTo>
                <a:lnTo>
                  <a:pt x="0" y="1714500"/>
                </a:lnTo>
                <a:lnTo>
                  <a:pt x="148590" y="1051560"/>
                </a:lnTo>
                <a:lnTo>
                  <a:pt x="388620" y="674370"/>
                </a:lnTo>
                <a:lnTo>
                  <a:pt x="754380" y="308610"/>
                </a:lnTo>
                <a:lnTo>
                  <a:pt x="1200150" y="80010"/>
                </a:lnTo>
                <a:lnTo>
                  <a:pt x="1748790" y="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reeform 13"/>
          <p:cNvSpPr/>
          <p:nvPr/>
        </p:nvSpPr>
        <p:spPr>
          <a:xfrm>
            <a:off x="-737054" y="992957"/>
            <a:ext cx="3681690" cy="4565715"/>
          </a:xfrm>
          <a:custGeom>
            <a:avLst/>
            <a:gdLst>
              <a:gd name="connsiteX0" fmla="*/ 1578411 w 3138575"/>
              <a:gd name="connsiteY0" fmla="*/ 94556 h 3622470"/>
              <a:gd name="connsiteX1" fmla="*/ 1125622 w 3138575"/>
              <a:gd name="connsiteY1" fmla="*/ 167441 h 3622470"/>
              <a:gd name="connsiteX2" fmla="*/ 642534 w 3138575"/>
              <a:gd name="connsiteY2" fmla="*/ 411638 h 3622470"/>
              <a:gd name="connsiteX3" fmla="*/ 252276 w 3138575"/>
              <a:gd name="connsiteY3" fmla="*/ 884003 h 3622470"/>
              <a:gd name="connsiteX4" fmla="*/ 95034 w 3138575"/>
              <a:gd name="connsiteY4" fmla="*/ 1613823 h 3622470"/>
              <a:gd name="connsiteX5" fmla="*/ 468236 w 3138575"/>
              <a:gd name="connsiteY5" fmla="*/ 2567953 h 3622470"/>
              <a:gd name="connsiteX6" fmla="*/ 657684 w 3138575"/>
              <a:gd name="connsiteY6" fmla="*/ 2886006 h 3622470"/>
              <a:gd name="connsiteX7" fmla="*/ 670952 w 3138575"/>
              <a:gd name="connsiteY7" fmla="*/ 2992034 h 3622470"/>
              <a:gd name="connsiteX8" fmla="*/ 670952 w 3138575"/>
              <a:gd name="connsiteY8" fmla="*/ 2992977 h 3622470"/>
              <a:gd name="connsiteX9" fmla="*/ 670012 w 3138575"/>
              <a:gd name="connsiteY9" fmla="*/ 2999605 h 3622470"/>
              <a:gd name="connsiteX10" fmla="*/ 736305 w 3138575"/>
              <a:gd name="connsiteY10" fmla="*/ 3382972 h 3622470"/>
              <a:gd name="connsiteX11" fmla="*/ 961746 w 3138575"/>
              <a:gd name="connsiteY11" fmla="*/ 3521170 h 3622470"/>
              <a:gd name="connsiteX12" fmla="*/ 974074 w 3138575"/>
              <a:gd name="connsiteY12" fmla="*/ 3523084 h 3622470"/>
              <a:gd name="connsiteX13" fmla="*/ 987318 w 3138575"/>
              <a:gd name="connsiteY13" fmla="*/ 3523084 h 3622470"/>
              <a:gd name="connsiteX14" fmla="*/ 1580292 w 3138575"/>
              <a:gd name="connsiteY14" fmla="*/ 3523084 h 3622470"/>
              <a:gd name="connsiteX15" fmla="*/ 2173291 w 3138575"/>
              <a:gd name="connsiteY15" fmla="*/ 3523084 h 3622470"/>
              <a:gd name="connsiteX16" fmla="*/ 2185594 w 3138575"/>
              <a:gd name="connsiteY16" fmla="*/ 3523084 h 3622470"/>
              <a:gd name="connsiteX17" fmla="*/ 2198863 w 3138575"/>
              <a:gd name="connsiteY17" fmla="*/ 3521170 h 3622470"/>
              <a:gd name="connsiteX18" fmla="*/ 2424304 w 3138575"/>
              <a:gd name="connsiteY18" fmla="*/ 3382972 h 3622470"/>
              <a:gd name="connsiteX19" fmla="*/ 2490597 w 3138575"/>
              <a:gd name="connsiteY19" fmla="*/ 2999605 h 3622470"/>
              <a:gd name="connsiteX20" fmla="*/ 2489656 w 3138575"/>
              <a:gd name="connsiteY20" fmla="*/ 2992034 h 3622470"/>
              <a:gd name="connsiteX21" fmla="*/ 2488715 w 3138575"/>
              <a:gd name="connsiteY21" fmla="*/ 2990148 h 3622470"/>
              <a:gd name="connsiteX22" fmla="*/ 2501984 w 3138575"/>
              <a:gd name="connsiteY22" fmla="*/ 2884121 h 3622470"/>
              <a:gd name="connsiteX23" fmla="*/ 2690466 w 3138575"/>
              <a:gd name="connsiteY23" fmla="*/ 2569868 h 3622470"/>
              <a:gd name="connsiteX24" fmla="*/ 3065574 w 3138575"/>
              <a:gd name="connsiteY24" fmla="*/ 1613823 h 3622470"/>
              <a:gd name="connsiteX25" fmla="*/ 2527556 w 3138575"/>
              <a:gd name="connsiteY25" fmla="*/ 418266 h 3622470"/>
              <a:gd name="connsiteX26" fmla="*/ 1594501 w 3138575"/>
              <a:gd name="connsiteY26" fmla="*/ 94556 h 3622470"/>
              <a:gd name="connsiteX27" fmla="*/ 1578411 w 3138575"/>
              <a:gd name="connsiteY27" fmla="*/ 94556 h 3622470"/>
              <a:gd name="connsiteX28" fmla="*/ 1567287 w 3138575"/>
              <a:gd name="connsiteY28" fmla="*/ 0 h 3622470"/>
              <a:gd name="connsiteX29" fmla="*/ 1584288 w 3138575"/>
              <a:gd name="connsiteY29" fmla="*/ 0 h 3622470"/>
              <a:gd name="connsiteX30" fmla="*/ 2570122 w 3138575"/>
              <a:gd name="connsiteY30" fmla="*/ 342022 h 3622470"/>
              <a:gd name="connsiteX31" fmla="*/ 3138575 w 3138575"/>
              <a:gd name="connsiteY31" fmla="*/ 1605207 h 3622470"/>
              <a:gd name="connsiteX32" fmla="*/ 2742248 w 3138575"/>
              <a:gd name="connsiteY32" fmla="*/ 2615333 h 3622470"/>
              <a:gd name="connsiteX33" fmla="*/ 2543104 w 3138575"/>
              <a:gd name="connsiteY33" fmla="*/ 2947362 h 3622470"/>
              <a:gd name="connsiteX34" fmla="*/ 2529085 w 3138575"/>
              <a:gd name="connsiteY34" fmla="*/ 3059387 h 3622470"/>
              <a:gd name="connsiteX35" fmla="*/ 2530079 w 3138575"/>
              <a:gd name="connsiteY35" fmla="*/ 3061380 h 3622470"/>
              <a:gd name="connsiteX36" fmla="*/ 2531073 w 3138575"/>
              <a:gd name="connsiteY36" fmla="*/ 3069379 h 3622470"/>
              <a:gd name="connsiteX37" fmla="*/ 2461029 w 3138575"/>
              <a:gd name="connsiteY37" fmla="*/ 3474432 h 3622470"/>
              <a:gd name="connsiteX38" fmla="*/ 2222836 w 3138575"/>
              <a:gd name="connsiteY38" fmla="*/ 3620448 h 3622470"/>
              <a:gd name="connsiteX39" fmla="*/ 2208817 w 3138575"/>
              <a:gd name="connsiteY39" fmla="*/ 3622470 h 3622470"/>
              <a:gd name="connsiteX40" fmla="*/ 2195818 w 3138575"/>
              <a:gd name="connsiteY40" fmla="*/ 3622470 h 3622470"/>
              <a:gd name="connsiteX41" fmla="*/ 1569275 w 3138575"/>
              <a:gd name="connsiteY41" fmla="*/ 3622470 h 3622470"/>
              <a:gd name="connsiteX42" fmla="*/ 942757 w 3138575"/>
              <a:gd name="connsiteY42" fmla="*/ 3622470 h 3622470"/>
              <a:gd name="connsiteX43" fmla="*/ 928765 w 3138575"/>
              <a:gd name="connsiteY43" fmla="*/ 3622470 h 3622470"/>
              <a:gd name="connsiteX44" fmla="*/ 915739 w 3138575"/>
              <a:gd name="connsiteY44" fmla="*/ 3620448 h 3622470"/>
              <a:gd name="connsiteX45" fmla="*/ 677546 w 3138575"/>
              <a:gd name="connsiteY45" fmla="*/ 3474432 h 3622470"/>
              <a:gd name="connsiteX46" fmla="*/ 607503 w 3138575"/>
              <a:gd name="connsiteY46" fmla="*/ 3069379 h 3622470"/>
              <a:gd name="connsiteX47" fmla="*/ 608496 w 3138575"/>
              <a:gd name="connsiteY47" fmla="*/ 3062376 h 3622470"/>
              <a:gd name="connsiteX48" fmla="*/ 608496 w 3138575"/>
              <a:gd name="connsiteY48" fmla="*/ 3061380 h 3622470"/>
              <a:gd name="connsiteX49" fmla="*/ 594477 w 3138575"/>
              <a:gd name="connsiteY49" fmla="*/ 2949355 h 3622470"/>
              <a:gd name="connsiteX50" fmla="*/ 394313 w 3138575"/>
              <a:gd name="connsiteY50" fmla="*/ 2613310 h 3622470"/>
              <a:gd name="connsiteX51" fmla="*/ 0 w 3138575"/>
              <a:gd name="connsiteY51" fmla="*/ 1605207 h 3622470"/>
              <a:gd name="connsiteX52" fmla="*/ 166137 w 3138575"/>
              <a:gd name="connsiteY52" fmla="*/ 834104 h 3622470"/>
              <a:gd name="connsiteX53" fmla="*/ 578470 w 3138575"/>
              <a:gd name="connsiteY53" fmla="*/ 335018 h 3622470"/>
              <a:gd name="connsiteX54" fmla="*/ 1088885 w 3138575"/>
              <a:gd name="connsiteY54" fmla="*/ 77008 h 3622470"/>
              <a:gd name="connsiteX55" fmla="*/ 1567287 w 3138575"/>
              <a:gd name="connsiteY55" fmla="*/ 0 h 362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38575" h="3622470">
                <a:moveTo>
                  <a:pt x="1578411" y="94556"/>
                </a:moveTo>
                <a:cubicBezTo>
                  <a:pt x="1431590" y="96442"/>
                  <a:pt x="1275289" y="121984"/>
                  <a:pt x="1125622" y="167441"/>
                </a:cubicBezTo>
                <a:cubicBezTo>
                  <a:pt x="945655" y="222326"/>
                  <a:pt x="783661" y="304696"/>
                  <a:pt x="642534" y="411638"/>
                </a:cubicBezTo>
                <a:cubicBezTo>
                  <a:pt x="475811" y="538493"/>
                  <a:pt x="344141" y="697520"/>
                  <a:pt x="252276" y="884003"/>
                </a:cubicBezTo>
                <a:cubicBezTo>
                  <a:pt x="148059" y="1095086"/>
                  <a:pt x="95034" y="1340255"/>
                  <a:pt x="95034" y="1613823"/>
                </a:cubicBezTo>
                <a:cubicBezTo>
                  <a:pt x="95034" y="1877905"/>
                  <a:pt x="123428" y="2168501"/>
                  <a:pt x="468236" y="2567953"/>
                </a:cubicBezTo>
                <a:cubicBezTo>
                  <a:pt x="589485" y="2708066"/>
                  <a:pt x="637806" y="2817864"/>
                  <a:pt x="657684" y="2886006"/>
                </a:cubicBezTo>
                <a:cubicBezTo>
                  <a:pt x="674740" y="2946606"/>
                  <a:pt x="671893" y="2984462"/>
                  <a:pt x="670952" y="2992034"/>
                </a:cubicBezTo>
                <a:cubicBezTo>
                  <a:pt x="670952" y="2992977"/>
                  <a:pt x="670952" y="2992977"/>
                  <a:pt x="670952" y="2992977"/>
                </a:cubicBezTo>
                <a:cubicBezTo>
                  <a:pt x="670012" y="2999605"/>
                  <a:pt x="670012" y="2999605"/>
                  <a:pt x="670012" y="2999605"/>
                </a:cubicBezTo>
                <a:cubicBezTo>
                  <a:pt x="662412" y="3037462"/>
                  <a:pt x="632112" y="3235316"/>
                  <a:pt x="736305" y="3382972"/>
                </a:cubicBezTo>
                <a:cubicBezTo>
                  <a:pt x="789354" y="3457742"/>
                  <a:pt x="867034" y="3506027"/>
                  <a:pt x="961746" y="3521170"/>
                </a:cubicBezTo>
                <a:cubicBezTo>
                  <a:pt x="974074" y="3523084"/>
                  <a:pt x="974074" y="3523084"/>
                  <a:pt x="974074" y="3523084"/>
                </a:cubicBezTo>
                <a:cubicBezTo>
                  <a:pt x="987318" y="3523084"/>
                  <a:pt x="987318" y="3523084"/>
                  <a:pt x="987318" y="3523084"/>
                </a:cubicBezTo>
                <a:cubicBezTo>
                  <a:pt x="1580292" y="3523084"/>
                  <a:pt x="1580292" y="3523084"/>
                  <a:pt x="1580292" y="3523084"/>
                </a:cubicBezTo>
                <a:cubicBezTo>
                  <a:pt x="2173291" y="3523084"/>
                  <a:pt x="2173291" y="3523084"/>
                  <a:pt x="2173291" y="3523084"/>
                </a:cubicBezTo>
                <a:cubicBezTo>
                  <a:pt x="2185594" y="3523084"/>
                  <a:pt x="2185594" y="3523084"/>
                  <a:pt x="2185594" y="3523084"/>
                </a:cubicBezTo>
                <a:cubicBezTo>
                  <a:pt x="2198863" y="3521170"/>
                  <a:pt x="2198863" y="3521170"/>
                  <a:pt x="2198863" y="3521170"/>
                </a:cubicBezTo>
                <a:cubicBezTo>
                  <a:pt x="2293574" y="3506027"/>
                  <a:pt x="2371254" y="3457742"/>
                  <a:pt x="2424304" y="3382972"/>
                </a:cubicBezTo>
                <a:cubicBezTo>
                  <a:pt x="2528496" y="3235316"/>
                  <a:pt x="2498196" y="3037462"/>
                  <a:pt x="2490597" y="2999605"/>
                </a:cubicBezTo>
                <a:cubicBezTo>
                  <a:pt x="2489656" y="2992034"/>
                  <a:pt x="2489656" y="2992034"/>
                  <a:pt x="2489656" y="2992034"/>
                </a:cubicBezTo>
                <a:cubicBezTo>
                  <a:pt x="2488715" y="2990148"/>
                  <a:pt x="2488715" y="2990148"/>
                  <a:pt x="2488715" y="2990148"/>
                </a:cubicBezTo>
                <a:cubicBezTo>
                  <a:pt x="2487775" y="2982577"/>
                  <a:pt x="2484928" y="2945663"/>
                  <a:pt x="2501984" y="2884121"/>
                </a:cubicBezTo>
                <a:cubicBezTo>
                  <a:pt x="2520921" y="2816922"/>
                  <a:pt x="2569218" y="2708066"/>
                  <a:pt x="2690466" y="2569868"/>
                </a:cubicBezTo>
                <a:cubicBezTo>
                  <a:pt x="3021065" y="2194072"/>
                  <a:pt x="3065574" y="1875076"/>
                  <a:pt x="3065574" y="1613823"/>
                </a:cubicBezTo>
                <a:cubicBezTo>
                  <a:pt x="3065574" y="972974"/>
                  <a:pt x="2772899" y="609493"/>
                  <a:pt x="2527556" y="418266"/>
                </a:cubicBezTo>
                <a:cubicBezTo>
                  <a:pt x="2268943" y="215697"/>
                  <a:pt x="1920372" y="94556"/>
                  <a:pt x="1594501" y="94556"/>
                </a:cubicBezTo>
                <a:cubicBezTo>
                  <a:pt x="1588832" y="94556"/>
                  <a:pt x="1583139" y="94556"/>
                  <a:pt x="1578411" y="94556"/>
                </a:cubicBezTo>
                <a:close/>
                <a:moveTo>
                  <a:pt x="1567287" y="0"/>
                </a:moveTo>
                <a:cubicBezTo>
                  <a:pt x="1572282" y="0"/>
                  <a:pt x="1578298" y="0"/>
                  <a:pt x="1584288" y="0"/>
                </a:cubicBezTo>
                <a:cubicBezTo>
                  <a:pt x="1928592" y="0"/>
                  <a:pt x="2296881" y="127994"/>
                  <a:pt x="2570122" y="342022"/>
                </a:cubicBezTo>
                <a:cubicBezTo>
                  <a:pt x="2829344" y="544065"/>
                  <a:pt x="3138575" y="928107"/>
                  <a:pt x="3138575" y="1605207"/>
                </a:cubicBezTo>
                <a:cubicBezTo>
                  <a:pt x="3138575" y="1881239"/>
                  <a:pt x="3091548" y="2218280"/>
                  <a:pt x="2742248" y="2615333"/>
                </a:cubicBezTo>
                <a:cubicBezTo>
                  <a:pt x="2614141" y="2761349"/>
                  <a:pt x="2563112" y="2876362"/>
                  <a:pt x="2543104" y="2947362"/>
                </a:cubicBezTo>
                <a:cubicBezTo>
                  <a:pt x="2525083" y="3012386"/>
                  <a:pt x="2528091" y="3051388"/>
                  <a:pt x="2529085" y="3059387"/>
                </a:cubicBezTo>
                <a:cubicBezTo>
                  <a:pt x="2529085" y="3059387"/>
                  <a:pt x="2529085" y="3059387"/>
                  <a:pt x="2530079" y="3061380"/>
                </a:cubicBezTo>
                <a:cubicBezTo>
                  <a:pt x="2530079" y="3061380"/>
                  <a:pt x="2530079" y="3061380"/>
                  <a:pt x="2531073" y="3069379"/>
                </a:cubicBezTo>
                <a:cubicBezTo>
                  <a:pt x="2539102" y="3109377"/>
                  <a:pt x="2571116" y="3318424"/>
                  <a:pt x="2461029" y="3474432"/>
                </a:cubicBezTo>
                <a:cubicBezTo>
                  <a:pt x="2404979" y="3553432"/>
                  <a:pt x="2322905" y="3604448"/>
                  <a:pt x="2222836" y="3620448"/>
                </a:cubicBezTo>
                <a:cubicBezTo>
                  <a:pt x="2222836" y="3620448"/>
                  <a:pt x="2222836" y="3620448"/>
                  <a:pt x="2208817" y="3622470"/>
                </a:cubicBezTo>
                <a:cubicBezTo>
                  <a:pt x="2208817" y="3622470"/>
                  <a:pt x="2208817" y="3622470"/>
                  <a:pt x="2195818" y="3622470"/>
                </a:cubicBezTo>
                <a:cubicBezTo>
                  <a:pt x="2195818" y="3622470"/>
                  <a:pt x="2195818" y="3622470"/>
                  <a:pt x="1569275" y="3622470"/>
                </a:cubicBezTo>
                <a:cubicBezTo>
                  <a:pt x="1569275" y="3622470"/>
                  <a:pt x="1569275" y="3622470"/>
                  <a:pt x="942757" y="3622470"/>
                </a:cubicBezTo>
                <a:cubicBezTo>
                  <a:pt x="942757" y="3622470"/>
                  <a:pt x="942757" y="3622470"/>
                  <a:pt x="928765" y="3622470"/>
                </a:cubicBezTo>
                <a:cubicBezTo>
                  <a:pt x="928765" y="3622470"/>
                  <a:pt x="928765" y="3622470"/>
                  <a:pt x="915739" y="3620448"/>
                </a:cubicBezTo>
                <a:cubicBezTo>
                  <a:pt x="815670" y="3604448"/>
                  <a:pt x="733596" y="3553432"/>
                  <a:pt x="677546" y="3474432"/>
                </a:cubicBezTo>
                <a:cubicBezTo>
                  <a:pt x="567459" y="3318424"/>
                  <a:pt x="599473" y="3109377"/>
                  <a:pt x="607503" y="3069379"/>
                </a:cubicBezTo>
                <a:cubicBezTo>
                  <a:pt x="607503" y="3069379"/>
                  <a:pt x="607503" y="3069379"/>
                  <a:pt x="608496" y="3062376"/>
                </a:cubicBezTo>
                <a:cubicBezTo>
                  <a:pt x="608496" y="3062376"/>
                  <a:pt x="608496" y="3062376"/>
                  <a:pt x="608496" y="3061380"/>
                </a:cubicBezTo>
                <a:cubicBezTo>
                  <a:pt x="609490" y="3053380"/>
                  <a:pt x="612498" y="3013382"/>
                  <a:pt x="594477" y="2949355"/>
                </a:cubicBezTo>
                <a:cubicBezTo>
                  <a:pt x="573475" y="2877358"/>
                  <a:pt x="522420" y="2761349"/>
                  <a:pt x="394313" y="2613310"/>
                </a:cubicBezTo>
                <a:cubicBezTo>
                  <a:pt x="30000" y="2191262"/>
                  <a:pt x="0" y="1884228"/>
                  <a:pt x="0" y="1605207"/>
                </a:cubicBezTo>
                <a:cubicBezTo>
                  <a:pt x="0" y="1316164"/>
                  <a:pt x="56024" y="1057127"/>
                  <a:pt x="166137" y="834104"/>
                </a:cubicBezTo>
                <a:cubicBezTo>
                  <a:pt x="263198" y="637072"/>
                  <a:pt x="402316" y="469050"/>
                  <a:pt x="578470" y="335018"/>
                </a:cubicBezTo>
                <a:cubicBezTo>
                  <a:pt x="727580" y="222027"/>
                  <a:pt x="898739" y="134997"/>
                  <a:pt x="1088885" y="77008"/>
                </a:cubicBezTo>
                <a:cubicBezTo>
                  <a:pt x="1247019" y="28980"/>
                  <a:pt x="1412161" y="1992"/>
                  <a:pt x="1567287" y="0"/>
                </a:cubicBezTo>
                <a:close/>
              </a:path>
            </a:pathLst>
          </a:custGeom>
          <a:solidFill>
            <a:srgbClr val="E5E5E5"/>
          </a:solidFill>
          <a:ln>
            <a:noFill/>
          </a:ln>
        </p:spPr>
        <p:txBody>
          <a:bodyPr wrap="square" lIns="91425" tIns="45700" rIns="91425" bIns="45700" anchor="t" anchorCtr="0">
            <a:noAutofit/>
          </a:bodyPr>
          <a:lstStyle/>
          <a:p>
            <a:pPr marL="0" marR="0" lvl="0" indent="0" algn="l" rtl="0">
              <a:spcBef>
                <a:spcPts val="0"/>
              </a:spcBef>
              <a:buNone/>
            </a:pPr>
            <a:endParaRPr sz="1350" b="0" i="0" u="none" strike="noStrike" cap="none" baseline="0">
              <a:solidFill>
                <a:schemeClr val="dk1"/>
              </a:solidFill>
              <a:latin typeface="Source Sans Pro" charset="0"/>
              <a:ea typeface="Source Sans Pro" charset="0"/>
              <a:cs typeface="Source Sans Pro" charset="0"/>
              <a:sym typeface="Calibri"/>
            </a:endParaRPr>
          </a:p>
        </p:txBody>
      </p:sp>
    </p:spTree>
    <p:extLst>
      <p:ext uri="{BB962C8B-B14F-4D97-AF65-F5344CB8AC3E}">
        <p14:creationId xmlns:p14="http://schemas.microsoft.com/office/powerpoint/2010/main" val="24255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8" grpId="0" animBg="1"/>
      <p:bldP spid="19" grpId="0" animBg="1"/>
      <p:bldP spid="20" grpId="0" animBg="1"/>
      <p:bldP spid="21" grpId="0" animBg="1"/>
      <p:bldP spid="29" grpId="0"/>
      <p:bldP spid="30"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2510-9719-4124-AB36-7F286EC44146}"/>
              </a:ext>
            </a:extLst>
          </p:cNvPr>
          <p:cNvSpPr>
            <a:spLocks noGrp="1"/>
          </p:cNvSpPr>
          <p:nvPr>
            <p:ph type="title"/>
          </p:nvPr>
        </p:nvSpPr>
        <p:spPr/>
        <p:txBody>
          <a:bodyPr/>
          <a:lstStyle/>
          <a:p>
            <a:r>
              <a:rPr lang="en-GB"/>
              <a:t>So, Let’s be clear about EDI….</a:t>
            </a:r>
          </a:p>
        </p:txBody>
      </p:sp>
      <p:pic>
        <p:nvPicPr>
          <p:cNvPr id="6" name="Picture 5">
            <a:hlinkClick r:id="rId3"/>
            <a:extLst>
              <a:ext uri="{FF2B5EF4-FFF2-40B4-BE49-F238E27FC236}">
                <a16:creationId xmlns:a16="http://schemas.microsoft.com/office/drawing/2014/main" id="{C30B7259-2453-4724-83F3-CF2A717E8462}"/>
              </a:ext>
            </a:extLst>
          </p:cNvPr>
          <p:cNvPicPr>
            <a:picLocks noChangeAspect="1"/>
          </p:cNvPicPr>
          <p:nvPr/>
        </p:nvPicPr>
        <p:blipFill rotWithShape="1">
          <a:blip r:embed="rId4"/>
          <a:srcRect l="32579" t="29505" r="15702" b="12044"/>
          <a:stretch/>
        </p:blipFill>
        <p:spPr>
          <a:xfrm>
            <a:off x="1000125" y="779323"/>
            <a:ext cx="9936008" cy="6078677"/>
          </a:xfrm>
          <a:prstGeom prst="rect">
            <a:avLst/>
          </a:prstGeom>
        </p:spPr>
      </p:pic>
    </p:spTree>
    <p:extLst>
      <p:ext uri="{BB962C8B-B14F-4D97-AF65-F5344CB8AC3E}">
        <p14:creationId xmlns:p14="http://schemas.microsoft.com/office/powerpoint/2010/main" val="344095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stages and elements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2720756375"/>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334992" y="2769832"/>
            <a:ext cx="7247802" cy="37059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000"/>
              <a:t>New </a:t>
            </a:r>
            <a:r>
              <a:rPr lang="en-GB" sz="2000">
                <a:hlinkClick r:id="rId8"/>
              </a:rPr>
              <a:t>campaign web page</a:t>
            </a:r>
            <a:r>
              <a:rPr lang="en-GB" sz="2000"/>
              <a:t> which includes a short animation for all staff to view</a:t>
            </a:r>
          </a:p>
          <a:p>
            <a:pPr>
              <a:lnSpc>
                <a:spcPct val="120000"/>
              </a:lnSpc>
            </a:pPr>
            <a:r>
              <a:rPr lang="en-GB" sz="2000">
                <a:hlinkClick r:id="rId9"/>
              </a:rPr>
              <a:t>Posters</a:t>
            </a:r>
            <a:r>
              <a:rPr lang="en-GB" sz="2000"/>
              <a:t> to display or use as a conversation starter</a:t>
            </a:r>
          </a:p>
          <a:p>
            <a:pPr>
              <a:lnSpc>
                <a:spcPct val="120000"/>
              </a:lnSpc>
            </a:pPr>
            <a:r>
              <a:rPr lang="en-GB" sz="2000"/>
              <a:t>Team conversation cascade in October, November and December, with a supporting Conversation Guide</a:t>
            </a:r>
          </a:p>
          <a:p>
            <a:pPr>
              <a:lnSpc>
                <a:spcPct val="120000"/>
              </a:lnSpc>
            </a:pPr>
            <a:r>
              <a:rPr lang="en-GB" sz="2000"/>
              <a:t>Different conversations for January, February and March supported with a Conversation Aid</a:t>
            </a:r>
          </a:p>
          <a:p>
            <a:pPr>
              <a:lnSpc>
                <a:spcPct val="120000"/>
              </a:lnSpc>
            </a:pPr>
            <a:r>
              <a:rPr lang="en-GB" sz="2000"/>
              <a:t>Webinar series engaging representatives from all staff networks</a:t>
            </a:r>
          </a:p>
          <a:p>
            <a:pPr>
              <a:lnSpc>
                <a:spcPct val="120000"/>
              </a:lnSpc>
            </a:pPr>
            <a:r>
              <a:rPr lang="en-GB" sz="2000"/>
              <a:t>Blogs</a:t>
            </a:r>
          </a:p>
          <a:p>
            <a:pPr>
              <a:lnSpc>
                <a:spcPct val="120000"/>
              </a:lnSpc>
            </a:pPr>
            <a:r>
              <a:rPr lang="en-GB" sz="2000"/>
              <a:t>University wide and local communications channels</a:t>
            </a:r>
          </a:p>
          <a:p>
            <a:pPr>
              <a:lnSpc>
                <a:spcPct val="120000"/>
              </a:lnSpc>
            </a:pPr>
            <a:endParaRPr lang="en-GB" sz="2000"/>
          </a:p>
          <a:p>
            <a:pPr>
              <a:lnSpc>
                <a:spcPct val="120000"/>
              </a:lnSpc>
            </a:pPr>
            <a:endParaRPr lang="en-GB" sz="2000"/>
          </a:p>
        </p:txBody>
      </p:sp>
      <p:grpSp>
        <p:nvGrpSpPr>
          <p:cNvPr id="15" name="Group 14">
            <a:extLst>
              <a:ext uri="{FF2B5EF4-FFF2-40B4-BE49-F238E27FC236}">
                <a16:creationId xmlns:a16="http://schemas.microsoft.com/office/drawing/2014/main" id="{B11CAB4F-8642-4944-A673-100664594506}"/>
              </a:ext>
            </a:extLst>
          </p:cNvPr>
          <p:cNvGrpSpPr/>
          <p:nvPr/>
        </p:nvGrpSpPr>
        <p:grpSpPr>
          <a:xfrm>
            <a:off x="7211044" y="2506180"/>
            <a:ext cx="4740811" cy="4108105"/>
            <a:chOff x="7139970" y="2467109"/>
            <a:chExt cx="4740811" cy="4108105"/>
          </a:xfrm>
        </p:grpSpPr>
        <p:pic>
          <p:nvPicPr>
            <p:cNvPr id="14" name="Picture 13">
              <a:extLst>
                <a:ext uri="{FF2B5EF4-FFF2-40B4-BE49-F238E27FC236}">
                  <a16:creationId xmlns:a16="http://schemas.microsoft.com/office/drawing/2014/main" id="{50C84BFC-5AC1-4FA8-A9C4-BE886D36CC8D}"/>
                </a:ext>
              </a:extLst>
            </p:cNvPr>
            <p:cNvPicPr>
              <a:picLocks noChangeAspect="1"/>
            </p:cNvPicPr>
            <p:nvPr/>
          </p:nvPicPr>
          <p:blipFill rotWithShape="1">
            <a:blip r:embed="rId10"/>
            <a:srcRect l="32300" t="23001" r="33527" b="3522"/>
            <a:stretch/>
          </p:blipFill>
          <p:spPr>
            <a:xfrm>
              <a:off x="8264236" y="2467109"/>
              <a:ext cx="3181927" cy="3705938"/>
            </a:xfrm>
            <a:prstGeom prst="rect">
              <a:avLst/>
            </a:prstGeom>
          </p:spPr>
        </p:pic>
        <p:grpSp>
          <p:nvGrpSpPr>
            <p:cNvPr id="7" name="Group 6">
              <a:extLst>
                <a:ext uri="{FF2B5EF4-FFF2-40B4-BE49-F238E27FC236}">
                  <a16:creationId xmlns:a16="http://schemas.microsoft.com/office/drawing/2014/main" id="{4C9DD5F0-2E49-4B32-9C3D-B77C3F7A4CE7}"/>
                </a:ext>
              </a:extLst>
            </p:cNvPr>
            <p:cNvGrpSpPr/>
            <p:nvPr/>
          </p:nvGrpSpPr>
          <p:grpSpPr>
            <a:xfrm>
              <a:off x="7139970" y="3528518"/>
              <a:ext cx="4740811" cy="3046696"/>
              <a:chOff x="7139970" y="3528518"/>
              <a:chExt cx="4740811" cy="3046696"/>
            </a:xfrm>
          </p:grpSpPr>
          <p:pic>
            <p:nvPicPr>
              <p:cNvPr id="9" name="Picture 8">
                <a:extLst>
                  <a:ext uri="{FF2B5EF4-FFF2-40B4-BE49-F238E27FC236}">
                    <a16:creationId xmlns:a16="http://schemas.microsoft.com/office/drawing/2014/main" id="{32487FAF-8083-4F00-AB40-568273198E79}"/>
                  </a:ext>
                </a:extLst>
              </p:cNvPr>
              <p:cNvPicPr>
                <a:picLocks noChangeAspect="1"/>
              </p:cNvPicPr>
              <p:nvPr/>
            </p:nvPicPr>
            <p:blipFill rotWithShape="1">
              <a:blip r:embed="rId11"/>
              <a:srcRect l="26908" t="12347" r="40155"/>
              <a:stretch/>
            </p:blipFill>
            <p:spPr>
              <a:xfrm>
                <a:off x="10187659" y="3528518"/>
                <a:ext cx="1693122" cy="2440555"/>
              </a:xfrm>
              <a:prstGeom prst="rect">
                <a:avLst/>
              </a:prstGeom>
            </p:spPr>
          </p:pic>
          <p:pic>
            <p:nvPicPr>
              <p:cNvPr id="10" name="Picture 9">
                <a:extLst>
                  <a:ext uri="{FF2B5EF4-FFF2-40B4-BE49-F238E27FC236}">
                    <a16:creationId xmlns:a16="http://schemas.microsoft.com/office/drawing/2014/main" id="{BA0F5462-08A9-452E-B19F-246A37F307C3}"/>
                  </a:ext>
                </a:extLst>
              </p:cNvPr>
              <p:cNvPicPr>
                <a:picLocks noChangeAspect="1"/>
              </p:cNvPicPr>
              <p:nvPr/>
            </p:nvPicPr>
            <p:blipFill rotWithShape="1">
              <a:blip r:embed="rId12"/>
              <a:srcRect l="31469" t="18204" r="44485" b="19417"/>
              <a:stretch/>
            </p:blipFill>
            <p:spPr>
              <a:xfrm>
                <a:off x="8104312" y="5040751"/>
                <a:ext cx="1071988" cy="1506299"/>
              </a:xfrm>
              <a:prstGeom prst="rect">
                <a:avLst/>
              </a:prstGeom>
            </p:spPr>
          </p:pic>
          <p:pic>
            <p:nvPicPr>
              <p:cNvPr id="11" name="Picture 10">
                <a:extLst>
                  <a:ext uri="{FF2B5EF4-FFF2-40B4-BE49-F238E27FC236}">
                    <a16:creationId xmlns:a16="http://schemas.microsoft.com/office/drawing/2014/main" id="{68CFEE70-8EC9-4AFE-8C94-DDD9D490F9E0}"/>
                  </a:ext>
                </a:extLst>
              </p:cNvPr>
              <p:cNvPicPr>
                <a:picLocks noChangeAspect="1"/>
              </p:cNvPicPr>
              <p:nvPr/>
            </p:nvPicPr>
            <p:blipFill rotWithShape="1">
              <a:blip r:embed="rId13"/>
              <a:srcRect l="31855" t="25055" r="44330" b="12347"/>
              <a:stretch/>
            </p:blipFill>
            <p:spPr>
              <a:xfrm rot="20393952">
                <a:off x="7139970" y="5107274"/>
                <a:ext cx="1031046" cy="1467940"/>
              </a:xfrm>
              <a:prstGeom prst="rect">
                <a:avLst/>
              </a:prstGeom>
            </p:spPr>
          </p:pic>
          <p:pic>
            <p:nvPicPr>
              <p:cNvPr id="12" name="Picture 11">
                <a:extLst>
                  <a:ext uri="{FF2B5EF4-FFF2-40B4-BE49-F238E27FC236}">
                    <a16:creationId xmlns:a16="http://schemas.microsoft.com/office/drawing/2014/main" id="{7D100438-3E73-4472-8FCC-F65D7A7B3403}"/>
                  </a:ext>
                </a:extLst>
              </p:cNvPr>
              <p:cNvPicPr>
                <a:picLocks noChangeAspect="1"/>
              </p:cNvPicPr>
              <p:nvPr/>
            </p:nvPicPr>
            <p:blipFill rotWithShape="1">
              <a:blip r:embed="rId14"/>
              <a:srcRect l="27832" t="15140" r="41469" b="2430"/>
              <a:stretch/>
            </p:blipFill>
            <p:spPr>
              <a:xfrm rot="1155238">
                <a:off x="8971080" y="5111191"/>
                <a:ext cx="1003916" cy="1460105"/>
              </a:xfrm>
              <a:prstGeom prst="rect">
                <a:avLst/>
              </a:prstGeom>
            </p:spPr>
          </p:pic>
        </p:grpSp>
      </p:grpSp>
    </p:spTree>
    <p:extLst>
      <p:ext uri="{BB962C8B-B14F-4D97-AF65-F5344CB8AC3E}">
        <p14:creationId xmlns:p14="http://schemas.microsoft.com/office/powerpoint/2010/main" val="72076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A8DD-1AD7-43E5-BB2D-DE6340276DD3}"/>
              </a:ext>
            </a:extLst>
          </p:cNvPr>
          <p:cNvSpPr>
            <a:spLocks noGrp="1"/>
          </p:cNvSpPr>
          <p:nvPr>
            <p:ph type="title"/>
          </p:nvPr>
        </p:nvSpPr>
        <p:spPr>
          <a:xfrm>
            <a:off x="1886400" y="0"/>
            <a:ext cx="10065455" cy="720000"/>
          </a:xfrm>
        </p:spPr>
        <p:txBody>
          <a:bodyPr/>
          <a:lstStyle/>
          <a:p>
            <a:r>
              <a:rPr lang="en-GB"/>
              <a:t>Campaign messages</a:t>
            </a:r>
          </a:p>
        </p:txBody>
      </p:sp>
      <p:graphicFrame>
        <p:nvGraphicFramePr>
          <p:cNvPr id="4" name="Content Placeholder 3">
            <a:extLst>
              <a:ext uri="{FF2B5EF4-FFF2-40B4-BE49-F238E27FC236}">
                <a16:creationId xmlns:a16="http://schemas.microsoft.com/office/drawing/2014/main" id="{C2AFF24D-2402-4E0A-A5F6-112F628AA697}"/>
              </a:ext>
            </a:extLst>
          </p:cNvPr>
          <p:cNvGraphicFramePr>
            <a:graphicFrameLocks noGrp="1"/>
          </p:cNvGraphicFramePr>
          <p:nvPr>
            <p:ph idx="1"/>
            <p:extLst>
              <p:ext uri="{D42A27DB-BD31-4B8C-83A1-F6EECF244321}">
                <p14:modId xmlns:p14="http://schemas.microsoft.com/office/powerpoint/2010/main" val="46684286"/>
              </p:ext>
            </p:extLst>
          </p:nvPr>
        </p:nvGraphicFramePr>
        <p:xfrm>
          <a:off x="930563" y="1126837"/>
          <a:ext cx="10515600" cy="110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80C661F6-1971-4C0C-882B-8CD12C5B3B23}"/>
              </a:ext>
            </a:extLst>
          </p:cNvPr>
          <p:cNvSpPr txBox="1">
            <a:spLocks/>
          </p:cNvSpPr>
          <p:nvPr/>
        </p:nvSpPr>
        <p:spPr>
          <a:xfrm>
            <a:off x="640749" y="2566155"/>
            <a:ext cx="5113506" cy="3756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stands for Equality, Diversity and Inclusion</a:t>
            </a:r>
          </a:p>
          <a:p>
            <a:pPr lvl="0">
              <a:lnSpc>
                <a:spcPct val="120000"/>
              </a:lnSpc>
              <a:spcBef>
                <a:spcPts val="600"/>
              </a:spcBef>
              <a:spcAft>
                <a:spcPts val="600"/>
              </a:spcAft>
            </a:pPr>
            <a:r>
              <a:rPr lang="en-GB" sz="1200"/>
              <a:t>EDI relates to everyone and is part of everyone’s responsibility </a:t>
            </a:r>
            <a:r>
              <a:rPr lang="en-GB" sz="1200" i="1"/>
              <a:t>- achieving equality, diversity and inclusion is everyone's responsibility and a priority for the University of Nottingham  </a:t>
            </a:r>
            <a:endParaRPr lang="en-GB" sz="1200"/>
          </a:p>
          <a:p>
            <a:pPr>
              <a:lnSpc>
                <a:spcPct val="120000"/>
              </a:lnSpc>
              <a:spcBef>
                <a:spcPts val="600"/>
              </a:spcBef>
              <a:spcAft>
                <a:spcPts val="600"/>
              </a:spcAft>
            </a:pPr>
            <a:r>
              <a:rPr lang="en-GB" sz="1200"/>
              <a:t>EDI is about fairness and respect </a:t>
            </a:r>
            <a:r>
              <a:rPr lang="en-GB" sz="1200" i="1"/>
              <a:t>- our University strategy values fairness, inclusivity, and respect</a:t>
            </a:r>
            <a:endParaRPr lang="en-GB" sz="1200"/>
          </a:p>
          <a:p>
            <a:pPr>
              <a:lnSpc>
                <a:spcPct val="120000"/>
              </a:lnSpc>
              <a:spcBef>
                <a:spcPts val="600"/>
              </a:spcBef>
              <a:spcAft>
                <a:spcPts val="600"/>
              </a:spcAft>
            </a:pPr>
            <a:r>
              <a:rPr lang="en-GB" sz="1200"/>
              <a:t>EDI is about ensuring everyone has access to appropriate services, appreciates each other and feels included -</a:t>
            </a:r>
            <a:r>
              <a:rPr lang="en-GB" sz="1200" i="1"/>
              <a:t> we need to work together to remove the barriers many staff and students experience at the University </a:t>
            </a:r>
            <a:endParaRPr lang="en-GB" sz="1200"/>
          </a:p>
          <a:p>
            <a:pPr lvl="0">
              <a:lnSpc>
                <a:spcPct val="120000"/>
              </a:lnSpc>
              <a:spcBef>
                <a:spcPts val="600"/>
              </a:spcBef>
              <a:spcAft>
                <a:spcPts val="600"/>
              </a:spcAft>
            </a:pPr>
            <a:r>
              <a:rPr lang="en-GB" sz="1200"/>
              <a:t>There is information and support for all </a:t>
            </a:r>
            <a:r>
              <a:rPr lang="en-GB" sz="1200" i="1"/>
              <a:t>- we want to nurture, support and empower all staff and students to do their very best </a:t>
            </a:r>
            <a:endParaRPr lang="en-GB" sz="1200"/>
          </a:p>
          <a:p>
            <a:pPr>
              <a:lnSpc>
                <a:spcPct val="120000"/>
              </a:lnSpc>
              <a:spcBef>
                <a:spcPts val="600"/>
              </a:spcBef>
              <a:spcAft>
                <a:spcPts val="600"/>
              </a:spcAft>
            </a:pPr>
            <a:endParaRPr lang="en-GB" sz="1200"/>
          </a:p>
          <a:p>
            <a:pPr>
              <a:lnSpc>
                <a:spcPct val="120000"/>
              </a:lnSpc>
              <a:spcBef>
                <a:spcPts val="600"/>
              </a:spcBef>
              <a:spcAft>
                <a:spcPts val="600"/>
              </a:spcAft>
            </a:pPr>
            <a:endParaRPr lang="en-GB" sz="1200"/>
          </a:p>
        </p:txBody>
      </p:sp>
      <p:sp>
        <p:nvSpPr>
          <p:cNvPr id="7" name="Content Placeholder 2">
            <a:extLst>
              <a:ext uri="{FF2B5EF4-FFF2-40B4-BE49-F238E27FC236}">
                <a16:creationId xmlns:a16="http://schemas.microsoft.com/office/drawing/2014/main" id="{3CE7D499-CF18-4BDD-BB7E-4A240FBB69DA}"/>
              </a:ext>
            </a:extLst>
          </p:cNvPr>
          <p:cNvSpPr txBox="1">
            <a:spLocks/>
          </p:cNvSpPr>
          <p:nvPr/>
        </p:nvSpPr>
        <p:spPr>
          <a:xfrm>
            <a:off x="6332656" y="2566155"/>
            <a:ext cx="5443707" cy="4113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600"/>
              </a:spcBef>
              <a:spcAft>
                <a:spcPts val="600"/>
              </a:spcAft>
            </a:pPr>
            <a:r>
              <a:rPr lang="en-GB" sz="1200"/>
              <a:t>EDI is about everyone, not just specific groups – sometimes individual characteristics aren’t visible </a:t>
            </a:r>
            <a:r>
              <a:rPr lang="en-GB" sz="1200" i="1"/>
              <a:t>- the Equality Act 2010 details nine protected characteristics and it is illegal to discriminate against anyone, directly or indirectly based on these characteristics </a:t>
            </a:r>
            <a:endParaRPr lang="en-GB" sz="1200"/>
          </a:p>
          <a:p>
            <a:pPr>
              <a:lnSpc>
                <a:spcPct val="120000"/>
              </a:lnSpc>
              <a:spcBef>
                <a:spcPts val="600"/>
              </a:spcBef>
              <a:spcAft>
                <a:spcPts val="600"/>
              </a:spcAft>
            </a:pPr>
            <a:r>
              <a:rPr lang="en-GB" sz="1200"/>
              <a:t>EDI is part of everyone’s responsibility, and strengthening diversity and inclusion makes us more effective - </a:t>
            </a:r>
            <a:r>
              <a:rPr lang="en-GB" sz="1200" i="1"/>
              <a:t>be an authentic ally: talk to people about their experiences, educate yourself, take-action and hold others accountable </a:t>
            </a:r>
            <a:endParaRPr lang="en-GB" sz="1200"/>
          </a:p>
          <a:p>
            <a:pPr>
              <a:lnSpc>
                <a:spcPct val="120000"/>
              </a:lnSpc>
              <a:spcBef>
                <a:spcPts val="600"/>
              </a:spcBef>
              <a:spcAft>
                <a:spcPts val="600"/>
              </a:spcAft>
            </a:pPr>
            <a:r>
              <a:rPr lang="en-GB" sz="1200"/>
              <a:t>EDI is about fairness and respect, although it’s not about treating everyone the same -</a:t>
            </a:r>
            <a:r>
              <a:rPr lang="en-GB" sz="1200" i="1"/>
              <a:t> we want staff and students to have access to the same opportunities so we can continue to nurture the growth of our University </a:t>
            </a:r>
            <a:endParaRPr lang="en-GB" sz="1200"/>
          </a:p>
          <a:p>
            <a:pPr lvl="0">
              <a:lnSpc>
                <a:spcPct val="120000"/>
              </a:lnSpc>
              <a:spcBef>
                <a:spcPts val="600"/>
              </a:spcBef>
              <a:spcAft>
                <a:spcPts val="600"/>
              </a:spcAft>
            </a:pPr>
            <a:r>
              <a:rPr lang="en-GB" sz="1200"/>
              <a:t>There is information and support for everyone so we can all work to ensure staff and students achieve their potential -</a:t>
            </a:r>
            <a:r>
              <a:rPr lang="en-GB" sz="1200" i="1"/>
              <a:t> we will provide training and support for all staff so we can develop anti-racist and inclusive practices, empowering everyone to challenge inequality</a:t>
            </a:r>
            <a:endParaRPr lang="en-GB" sz="1200"/>
          </a:p>
        </p:txBody>
      </p:sp>
    </p:spTree>
    <p:extLst>
      <p:ext uri="{BB962C8B-B14F-4D97-AF65-F5344CB8AC3E}">
        <p14:creationId xmlns:p14="http://schemas.microsoft.com/office/powerpoint/2010/main" val="22840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74A0-9154-4861-A46F-52C8B857704A}"/>
              </a:ext>
            </a:extLst>
          </p:cNvPr>
          <p:cNvSpPr>
            <a:spLocks noGrp="1"/>
          </p:cNvSpPr>
          <p:nvPr>
            <p:ph type="title"/>
          </p:nvPr>
        </p:nvSpPr>
        <p:spPr/>
        <p:txBody>
          <a:bodyPr/>
          <a:lstStyle/>
          <a:p>
            <a:r>
              <a:rPr lang="en-GB"/>
              <a:t>Let’s talk about EDI</a:t>
            </a:r>
          </a:p>
        </p:txBody>
      </p:sp>
      <p:sp>
        <p:nvSpPr>
          <p:cNvPr id="3" name="Text Placeholder 2">
            <a:extLst>
              <a:ext uri="{FF2B5EF4-FFF2-40B4-BE49-F238E27FC236}">
                <a16:creationId xmlns:a16="http://schemas.microsoft.com/office/drawing/2014/main" id="{44D7F44D-083D-4946-968A-7E1104B37EA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8027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a:t>Supporting information for facilitators</a:t>
            </a:r>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25642" y="1058779"/>
            <a:ext cx="10728158" cy="5496025"/>
          </a:xfrm>
        </p:spPr>
        <p:txBody>
          <a:bodyPr>
            <a:normAutofit/>
          </a:bodyPr>
          <a:lstStyle/>
          <a:p>
            <a:pPr lvl="0">
              <a:lnSpc>
                <a:spcPct val="100000"/>
              </a:lnSpc>
              <a:spcBef>
                <a:spcPts val="600"/>
              </a:spcBef>
              <a:spcAft>
                <a:spcPts val="600"/>
              </a:spcAft>
            </a:pPr>
            <a:r>
              <a:rPr lang="en-GB" sz="1800"/>
              <a:t>By using this aid, you will be able to support a team conversation cascade</a:t>
            </a:r>
          </a:p>
          <a:p>
            <a:pPr lvl="0">
              <a:lnSpc>
                <a:spcPct val="100000"/>
              </a:lnSpc>
              <a:spcBef>
                <a:spcPts val="600"/>
              </a:spcBef>
              <a:spcAft>
                <a:spcPts val="600"/>
              </a:spcAft>
            </a:pPr>
            <a:r>
              <a:rPr lang="en-GB" sz="1800"/>
              <a:t>By </a:t>
            </a:r>
            <a:r>
              <a:rPr lang="en-GB" sz="1800" b="1"/>
              <a:t>adding ‘EDI conversation’ to meeting agendas </a:t>
            </a:r>
            <a:r>
              <a:rPr lang="en-GB" sz="1800"/>
              <a:t>between </a:t>
            </a:r>
            <a:r>
              <a:rPr lang="en-GB" sz="1800" b="1"/>
              <a:t>January and April</a:t>
            </a:r>
            <a:r>
              <a:rPr lang="en-GB" sz="1800"/>
              <a:t>, you will be encouraging honest conversations about EDI matters </a:t>
            </a:r>
          </a:p>
          <a:p>
            <a:pPr lvl="0">
              <a:lnSpc>
                <a:spcPct val="100000"/>
              </a:lnSpc>
              <a:spcBef>
                <a:spcPts val="600"/>
              </a:spcBef>
              <a:spcAft>
                <a:spcPts val="600"/>
              </a:spcAft>
            </a:pPr>
            <a:r>
              <a:rPr lang="en-GB" sz="1800"/>
              <a:t>As a guide you should allow </a:t>
            </a:r>
            <a:r>
              <a:rPr lang="en-GB" sz="1800" b="1"/>
              <a:t>20-30 minutes </a:t>
            </a:r>
            <a:r>
              <a:rPr lang="en-GB" sz="1800"/>
              <a:t>for these conversations </a:t>
            </a:r>
          </a:p>
          <a:p>
            <a:pPr lvl="0">
              <a:lnSpc>
                <a:spcPct val="100000"/>
              </a:lnSpc>
              <a:spcBef>
                <a:spcPts val="600"/>
              </a:spcBef>
              <a:spcAft>
                <a:spcPts val="600"/>
              </a:spcAft>
            </a:pPr>
            <a:r>
              <a:rPr lang="en-GB" sz="1800"/>
              <a:t>Set up a </a:t>
            </a:r>
            <a:r>
              <a:rPr lang="en-GB" sz="1800" b="1"/>
              <a:t>separate team catch up </a:t>
            </a:r>
            <a:r>
              <a:rPr lang="en-GB" sz="1800"/>
              <a:t>if you need to, if that fits better with your timing</a:t>
            </a:r>
          </a:p>
          <a:p>
            <a:pPr lvl="0">
              <a:lnSpc>
                <a:spcPct val="100000"/>
              </a:lnSpc>
              <a:spcBef>
                <a:spcPts val="600"/>
              </a:spcBef>
              <a:spcAft>
                <a:spcPts val="600"/>
              </a:spcAft>
            </a:pPr>
            <a:r>
              <a:rPr lang="en-GB" sz="1800"/>
              <a:t>A list of suggested questions, prompts and information is provided in the followings slides to support discussion around the core messages; </a:t>
            </a:r>
            <a:r>
              <a:rPr lang="en-GB" sz="1800" b="1"/>
              <a:t>focus on one slide per month</a:t>
            </a:r>
          </a:p>
          <a:p>
            <a:pPr lvl="0">
              <a:lnSpc>
                <a:spcPct val="100000"/>
              </a:lnSpc>
              <a:spcBef>
                <a:spcPts val="600"/>
              </a:spcBef>
              <a:spcAft>
                <a:spcPts val="600"/>
              </a:spcAft>
            </a:pPr>
            <a:r>
              <a:rPr lang="en-GB" sz="1800"/>
              <a:t>You may need to </a:t>
            </a:r>
            <a:r>
              <a:rPr lang="en-GB" sz="1800" b="1"/>
              <a:t>adapt your approach </a:t>
            </a:r>
            <a:r>
              <a:rPr lang="en-GB" sz="1800"/>
              <a:t>slightly dependent on the level of prior knowledge around EDI matters within your team </a:t>
            </a:r>
          </a:p>
          <a:p>
            <a:pPr lvl="0">
              <a:lnSpc>
                <a:spcPct val="100000"/>
              </a:lnSpc>
              <a:spcBef>
                <a:spcPts val="600"/>
              </a:spcBef>
              <a:spcAft>
                <a:spcPts val="600"/>
              </a:spcAft>
            </a:pPr>
            <a:r>
              <a:rPr lang="en-GB" sz="1800"/>
              <a:t>The core messages have been specifically chosen as it is recognised that they can sometimes be taken for granted, and not everyone will be familiar with them</a:t>
            </a:r>
          </a:p>
          <a:p>
            <a:pPr lvl="0">
              <a:lnSpc>
                <a:spcPct val="100000"/>
              </a:lnSpc>
              <a:spcBef>
                <a:spcPts val="600"/>
              </a:spcBef>
              <a:spcAft>
                <a:spcPts val="600"/>
              </a:spcAft>
            </a:pPr>
            <a:r>
              <a:rPr lang="en-GB" sz="1800"/>
              <a:t>Be assured, </a:t>
            </a:r>
            <a:r>
              <a:rPr lang="en-GB" sz="1800" b="1"/>
              <a:t>you are not expected to be the expert on EDI</a:t>
            </a:r>
            <a:r>
              <a:rPr lang="en-GB" sz="1800"/>
              <a:t>, just to help facilitate conversations, and steer the discussion to ensure key messages are understood, whilst being part of the learning process yourself </a:t>
            </a:r>
          </a:p>
          <a:p>
            <a:pPr>
              <a:lnSpc>
                <a:spcPct val="100000"/>
              </a:lnSpc>
              <a:spcAft>
                <a:spcPts val="600"/>
              </a:spcAft>
            </a:pPr>
            <a:endParaRPr lang="en-GB"/>
          </a:p>
        </p:txBody>
      </p:sp>
    </p:spTree>
    <p:extLst>
      <p:ext uri="{BB962C8B-B14F-4D97-AF65-F5344CB8AC3E}">
        <p14:creationId xmlns:p14="http://schemas.microsoft.com/office/powerpoint/2010/main" val="303574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47FA-951D-4C72-B0B3-196377A36FE4}"/>
              </a:ext>
            </a:extLst>
          </p:cNvPr>
          <p:cNvSpPr>
            <a:spLocks noGrp="1"/>
          </p:cNvSpPr>
          <p:nvPr>
            <p:ph type="title"/>
          </p:nvPr>
        </p:nvSpPr>
        <p:spPr/>
        <p:txBody>
          <a:bodyPr/>
          <a:lstStyle/>
          <a:p>
            <a:r>
              <a:rPr lang="en-GB" dirty="0"/>
              <a:t>EDI core message 1  </a:t>
            </a:r>
            <a:r>
              <a:rPr lang="en-GB" sz="2400" dirty="0"/>
              <a:t>(January)</a:t>
            </a:r>
            <a:endParaRPr lang="en-GB" dirty="0"/>
          </a:p>
        </p:txBody>
      </p:sp>
      <p:sp>
        <p:nvSpPr>
          <p:cNvPr id="3" name="Content Placeholder 2">
            <a:extLst>
              <a:ext uri="{FF2B5EF4-FFF2-40B4-BE49-F238E27FC236}">
                <a16:creationId xmlns:a16="http://schemas.microsoft.com/office/drawing/2014/main" id="{0FD66130-1175-4822-88AD-C3E8C02397B5}"/>
              </a:ext>
            </a:extLst>
          </p:cNvPr>
          <p:cNvSpPr>
            <a:spLocks noGrp="1"/>
          </p:cNvSpPr>
          <p:nvPr>
            <p:ph idx="1"/>
          </p:nvPr>
        </p:nvSpPr>
        <p:spPr>
          <a:xfrm>
            <a:off x="636976" y="1026968"/>
            <a:ext cx="10716824" cy="5054745"/>
          </a:xfrm>
        </p:spPr>
        <p:txBody>
          <a:bodyPr>
            <a:normAutofit lnSpcReduction="10000"/>
          </a:bodyPr>
          <a:lstStyle/>
          <a:p>
            <a:pPr marL="0" lvl="0" indent="0">
              <a:lnSpc>
                <a:spcPct val="120000"/>
              </a:lnSpc>
              <a:spcBef>
                <a:spcPts val="600"/>
              </a:spcBef>
              <a:buNone/>
            </a:pPr>
            <a:r>
              <a:rPr lang="en-GB" sz="2400" b="1">
                <a:solidFill>
                  <a:schemeClr val="accent4"/>
                </a:solidFill>
              </a:rPr>
              <a:t>EDI is about everyone, not just specific groups </a:t>
            </a:r>
          </a:p>
          <a:p>
            <a:pPr lvl="0">
              <a:lnSpc>
                <a:spcPct val="120000"/>
              </a:lnSpc>
              <a:spcBef>
                <a:spcPts val="600"/>
              </a:spcBef>
            </a:pPr>
            <a:r>
              <a:rPr lang="en-GB" sz="2000" b="1"/>
              <a:t>Sometimes individual characteristics aren’t visible </a:t>
            </a:r>
            <a:r>
              <a:rPr lang="en-GB" sz="2000"/>
              <a:t>- the Equality Act 2010 details nine protected characteristics and it is illegal to discriminate against anyone, directly or indirectly based on these characteristics </a:t>
            </a:r>
          </a:p>
          <a:p>
            <a:pPr lvl="0">
              <a:lnSpc>
                <a:spcPct val="120000"/>
              </a:lnSpc>
              <a:spcBef>
                <a:spcPts val="600"/>
              </a:spcBef>
            </a:pPr>
            <a:endParaRPr lang="en-GB" sz="2000"/>
          </a:p>
          <a:p>
            <a:pPr marL="0" indent="0">
              <a:lnSpc>
                <a:spcPct val="120000"/>
              </a:lnSpc>
              <a:spcBef>
                <a:spcPts val="600"/>
              </a:spcBef>
              <a:buNone/>
            </a:pPr>
            <a:r>
              <a:rPr lang="en-GB" sz="2000" b="1"/>
              <a:t>Discussion points</a:t>
            </a:r>
          </a:p>
          <a:p>
            <a:pPr>
              <a:lnSpc>
                <a:spcPct val="120000"/>
              </a:lnSpc>
              <a:spcBef>
                <a:spcPts val="600"/>
              </a:spcBef>
            </a:pPr>
            <a:r>
              <a:rPr lang="en-GB" sz="2000"/>
              <a:t>Can you name the nine protected characteristics?</a:t>
            </a:r>
          </a:p>
          <a:p>
            <a:pPr>
              <a:lnSpc>
                <a:spcPct val="120000"/>
              </a:lnSpc>
              <a:spcBef>
                <a:spcPts val="600"/>
              </a:spcBef>
            </a:pPr>
            <a:r>
              <a:rPr lang="en-GB" sz="2000"/>
              <a:t>Does everyone belong to a protected group?</a:t>
            </a:r>
          </a:p>
          <a:p>
            <a:pPr>
              <a:lnSpc>
                <a:spcPct val="120000"/>
              </a:lnSpc>
              <a:spcBef>
                <a:spcPts val="600"/>
              </a:spcBef>
            </a:pPr>
            <a:r>
              <a:rPr lang="en-GB" sz="2000"/>
              <a:t>Can protected characteristics change?</a:t>
            </a:r>
          </a:p>
          <a:p>
            <a:pPr>
              <a:lnSpc>
                <a:spcPct val="120000"/>
              </a:lnSpc>
              <a:spcBef>
                <a:spcPts val="600"/>
              </a:spcBef>
            </a:pPr>
            <a:r>
              <a:rPr lang="en-GB" sz="2000"/>
              <a:t>Why is this sign important? What does this tell us about why it’s </a:t>
            </a:r>
          </a:p>
          <a:p>
            <a:pPr marL="0" indent="0">
              <a:lnSpc>
                <a:spcPct val="120000"/>
              </a:lnSpc>
              <a:spcBef>
                <a:spcPts val="600"/>
              </a:spcBef>
              <a:buNone/>
            </a:pPr>
            <a:r>
              <a:rPr lang="en-GB" sz="2000"/>
              <a:t>    important not to make assumptions about someone’s identity?</a:t>
            </a:r>
          </a:p>
          <a:p>
            <a:pPr>
              <a:lnSpc>
                <a:spcPct val="120000"/>
              </a:lnSpc>
              <a:spcBef>
                <a:spcPts val="600"/>
              </a:spcBef>
            </a:pPr>
            <a:r>
              <a:rPr lang="en-GB" sz="2000"/>
              <a:t>What other characteristics aren’t always obvious or visible?</a:t>
            </a:r>
            <a:endParaRPr lang="en-GB" sz="1800"/>
          </a:p>
          <a:p>
            <a:pPr>
              <a:lnSpc>
                <a:spcPct val="120000"/>
              </a:lnSpc>
              <a:spcBef>
                <a:spcPts val="600"/>
              </a:spcBef>
            </a:pPr>
            <a:endParaRPr lang="en-GB" sz="1800"/>
          </a:p>
        </p:txBody>
      </p:sp>
      <p:pic>
        <p:nvPicPr>
          <p:cNvPr id="5" name="Picture 4" descr="Graphical user interface, application&#10;&#10;Description automatically generated">
            <a:extLst>
              <a:ext uri="{FF2B5EF4-FFF2-40B4-BE49-F238E27FC236}">
                <a16:creationId xmlns:a16="http://schemas.microsoft.com/office/drawing/2014/main" id="{E24060E5-219F-4B78-90E7-D035B142A9FC}"/>
              </a:ext>
            </a:extLst>
          </p:cNvPr>
          <p:cNvPicPr>
            <a:picLocks noChangeAspect="1"/>
          </p:cNvPicPr>
          <p:nvPr/>
        </p:nvPicPr>
        <p:blipFill rotWithShape="1">
          <a:blip r:embed="rId3">
            <a:extLst>
              <a:ext uri="{28A0092B-C50C-407E-A947-70E740481C1C}">
                <a14:useLocalDpi xmlns:a14="http://schemas.microsoft.com/office/drawing/2010/main" val="0"/>
              </a:ext>
            </a:extLst>
          </a:blip>
          <a:srcRect l="17545" r="14781"/>
          <a:stretch/>
        </p:blipFill>
        <p:spPr>
          <a:xfrm>
            <a:off x="8412009" y="3215821"/>
            <a:ext cx="3143015" cy="2615211"/>
          </a:xfrm>
          <a:prstGeom prst="rect">
            <a:avLst/>
          </a:prstGeom>
        </p:spPr>
      </p:pic>
    </p:spTree>
    <p:extLst>
      <p:ext uri="{BB962C8B-B14F-4D97-AF65-F5344CB8AC3E}">
        <p14:creationId xmlns:p14="http://schemas.microsoft.com/office/powerpoint/2010/main" val="1863666731"/>
      </p:ext>
    </p:extLst>
  </p:cSld>
  <p:clrMapOvr>
    <a:masterClrMapping/>
  </p:clrMapOvr>
</p:sld>
</file>

<file path=ppt/theme/theme1.xml><?xml version="1.0" encoding="utf-8"?>
<a:theme xmlns:a="http://schemas.openxmlformats.org/drawingml/2006/main" name="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C2753C7A-FC8B-44FF-BEB3-5D6B569152E0}" vid="{B5C21EBB-54C3-4E75-A684-253F979E0ED1}"/>
    </a:ext>
  </a:extLst>
</a:theme>
</file>

<file path=ppt/theme/theme2.xml><?xml version="1.0" encoding="utf-8"?>
<a:theme xmlns:a="http://schemas.openxmlformats.org/drawingml/2006/main" name="1_Style2_Gradient background">
  <a:themeElements>
    <a:clrScheme name="UoN Brand 2017 (Dark)">
      <a:dk1>
        <a:srgbClr val="454545"/>
      </a:dk1>
      <a:lt1>
        <a:srgbClr val="FFFFFF"/>
      </a:lt1>
      <a:dk2>
        <a:srgbClr val="009BBD"/>
      </a:dk2>
      <a:lt2>
        <a:srgbClr val="92928E"/>
      </a:lt2>
      <a:accent1>
        <a:srgbClr val="191A4F"/>
      </a:accent1>
      <a:accent2>
        <a:srgbClr val="1B2A6B"/>
      </a:accent2>
      <a:accent3>
        <a:srgbClr val="005697"/>
      </a:accent3>
      <a:accent4>
        <a:srgbClr val="0A6487"/>
      </a:accent4>
      <a:accent5>
        <a:srgbClr val="007DA8"/>
      </a:accent5>
      <a:accent6>
        <a:srgbClr val="005C5F"/>
      </a:accent6>
      <a:hlink>
        <a:srgbClr val="0563C1"/>
      </a:hlink>
      <a:folHlink>
        <a:srgbClr val="954F72"/>
      </a:folHlink>
    </a:clrScheme>
    <a:fontScheme name="New_UoN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N_PowerpointTemplate_Year2_Final" id="{9D4714EB-13B9-4568-8030-94ECC84704CB}" vid="{C7FEBF05-03D4-4765-952C-351B3C1461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148BC2BD62A94490E4F6D1F21EFB4A" ma:contentTypeVersion="12" ma:contentTypeDescription="Create a new document." ma:contentTypeScope="" ma:versionID="9caf63101ccf8362b9f505e9055cd557">
  <xsd:schema xmlns:xsd="http://www.w3.org/2001/XMLSchema" xmlns:xs="http://www.w3.org/2001/XMLSchema" xmlns:p="http://schemas.microsoft.com/office/2006/metadata/properties" xmlns:ns2="3b2ef878-209d-4b46-8923-55d07b2cd0ba" xmlns:ns3="bbad9336-2c82-4766-b93a-c5ab1a0d0b6e" targetNamespace="http://schemas.microsoft.com/office/2006/metadata/properties" ma:root="true" ma:fieldsID="f5230d4486cd5dbff805f789498aceaf" ns2:_="" ns3:_="">
    <xsd:import namespace="3b2ef878-209d-4b46-8923-55d07b2cd0ba"/>
    <xsd:import namespace="bbad9336-2c82-4766-b93a-c5ab1a0d0b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ef878-209d-4b46-8923-55d07b2cd0b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ad9336-2c82-4766-b93a-c5ab1a0d0b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B0E904-09DC-4B87-BC75-C888EEA8ED6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bbad9336-2c82-4766-b93a-c5ab1a0d0b6e"/>
    <ds:schemaRef ds:uri="http://schemas.microsoft.com/office/infopath/2007/PartnerControls"/>
    <ds:schemaRef ds:uri="3b2ef878-209d-4b46-8923-55d07b2cd0ba"/>
    <ds:schemaRef ds:uri="http://www.w3.org/XML/1998/namespace"/>
  </ds:schemaRefs>
</ds:datastoreItem>
</file>

<file path=customXml/itemProps2.xml><?xml version="1.0" encoding="utf-8"?>
<ds:datastoreItem xmlns:ds="http://schemas.openxmlformats.org/officeDocument/2006/customXml" ds:itemID="{BF716679-AC0E-47DB-B423-A56D9547E3D5}">
  <ds:schemaRefs>
    <ds:schemaRef ds:uri="http://schemas.microsoft.com/sharepoint/v3/contenttype/forms"/>
  </ds:schemaRefs>
</ds:datastoreItem>
</file>

<file path=customXml/itemProps3.xml><?xml version="1.0" encoding="utf-8"?>
<ds:datastoreItem xmlns:ds="http://schemas.openxmlformats.org/officeDocument/2006/customXml" ds:itemID="{EA56E285-823B-4C9B-BC21-BA59DDAAE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2ef878-209d-4b46-8923-55d07b2cd0ba"/>
    <ds:schemaRef ds:uri="bbad9336-2c82-4766-b93a-c5ab1a0d0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TotalTime>
  <Words>3308</Words>
  <Application>Microsoft Office PowerPoint</Application>
  <PresentationFormat>Widescreen</PresentationFormat>
  <Paragraphs>259</Paragraphs>
  <Slides>19</Slides>
  <Notes>11</Notes>
  <HiddenSlides>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Source Sans Pro</vt:lpstr>
      <vt:lpstr>Verdana</vt:lpstr>
      <vt:lpstr>Wingdings</vt:lpstr>
      <vt:lpstr>Style2_Gradient background</vt:lpstr>
      <vt:lpstr>1_Style2_Gradient background</vt:lpstr>
      <vt:lpstr>‘Let’s be clear about EDI’ campaign  January – April 2021  Conversation Aid</vt:lpstr>
      <vt:lpstr>Read me first!</vt:lpstr>
      <vt:lpstr>What is ‘Let’s be clear about EDI’ about?</vt:lpstr>
      <vt:lpstr>So, Let’s be clear about EDI….</vt:lpstr>
      <vt:lpstr>Campaign stages and elements</vt:lpstr>
      <vt:lpstr>Campaign messages</vt:lpstr>
      <vt:lpstr>Let’s talk about EDI</vt:lpstr>
      <vt:lpstr>Supporting information for facilitators</vt:lpstr>
      <vt:lpstr>EDI core message 1  (January)</vt:lpstr>
      <vt:lpstr>Ideas for holding conversation 1 (January)</vt:lpstr>
      <vt:lpstr>EDI core message 2    (February)</vt:lpstr>
      <vt:lpstr>EDI core message 2 cont’d  (February) </vt:lpstr>
      <vt:lpstr>Ideas for holding conversation 2  (February)</vt:lpstr>
      <vt:lpstr>EDI core message 3   (March)</vt:lpstr>
      <vt:lpstr>Ideas for holding conversation 3 (March)</vt:lpstr>
      <vt:lpstr>EDI core message 4     (April)</vt:lpstr>
      <vt:lpstr>Your call to action    </vt:lpstr>
      <vt:lpstr>Ideas for holding conversation 4 (April)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clear about EDI’ campaign  January – April 2021  Conversation Aid</dc:title>
  <dc:creator>Carol Steed</dc:creator>
  <cp:lastModifiedBy>Carol Steed</cp:lastModifiedBy>
  <cp:revision>3</cp:revision>
  <dcterms:created xsi:type="dcterms:W3CDTF">2020-12-18T08:45:59Z</dcterms:created>
  <dcterms:modified xsi:type="dcterms:W3CDTF">2021-01-10T10:10:07Z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0x0101007F148BC2BD62A94490E4F6D1F21EFB4A</vt:lpwstr>
  </property>
</Properties>
</file>