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4" r:id="rId5"/>
  </p:sldMasterIdLst>
  <p:notesMasterIdLst>
    <p:notesMasterId r:id="rId18"/>
  </p:notesMasterIdLst>
  <p:handoutMasterIdLst>
    <p:handoutMasterId r:id="rId19"/>
  </p:handoutMasterIdLst>
  <p:sldIdLst>
    <p:sldId id="258" r:id="rId6"/>
    <p:sldId id="465" r:id="rId7"/>
    <p:sldId id="448" r:id="rId8"/>
    <p:sldId id="462" r:id="rId9"/>
    <p:sldId id="455" r:id="rId10"/>
    <p:sldId id="457" r:id="rId11"/>
    <p:sldId id="466" r:id="rId12"/>
    <p:sldId id="471" r:id="rId13"/>
    <p:sldId id="470" r:id="rId14"/>
    <p:sldId id="291" r:id="rId15"/>
    <p:sldId id="476" r:id="rId16"/>
    <p:sldId id="4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B"/>
    <a:srgbClr val="0E6394"/>
    <a:srgbClr val="0E5B94"/>
    <a:srgbClr val="009BBD"/>
    <a:srgbClr val="00B1A7"/>
    <a:srgbClr val="FBFCFF"/>
    <a:srgbClr val="18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FE56C-F234-4D56-A2D6-73967CFCFB98}" v="1" dt="2021-03-11T18:27:50.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18"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Steed" userId="b9f5c8c5-3451-4eeb-af78-e66138bfc6b3" providerId="ADAL" clId="{2F7FE56C-F234-4D56-A2D6-73967CFCFB98}"/>
    <pc:docChg chg="modSld">
      <pc:chgData name="Carol Steed" userId="b9f5c8c5-3451-4eeb-af78-e66138bfc6b3" providerId="ADAL" clId="{2F7FE56C-F234-4D56-A2D6-73967CFCFB98}" dt="2021-03-11T18:27:50.785" v="0"/>
      <pc:docMkLst>
        <pc:docMk/>
      </pc:docMkLst>
      <pc:sldChg chg="modSp">
        <pc:chgData name="Carol Steed" userId="b9f5c8c5-3451-4eeb-af78-e66138bfc6b3" providerId="ADAL" clId="{2F7FE56C-F234-4D56-A2D6-73967CFCFB98}" dt="2021-03-11T18:27:50.785" v="0"/>
        <pc:sldMkLst>
          <pc:docMk/>
          <pc:sldMk cId="1712034447" sldId="465"/>
        </pc:sldMkLst>
        <pc:spChg chg="mod">
          <ac:chgData name="Carol Steed" userId="b9f5c8c5-3451-4eeb-af78-e66138bfc6b3" providerId="ADAL" clId="{2F7FE56C-F234-4D56-A2D6-73967CFCFB98}" dt="2021-03-11T18:27:50.785" v="0"/>
          <ac:spMkLst>
            <pc:docMk/>
            <pc:sldMk cId="1712034447" sldId="465"/>
            <ac:spMk id="3" creationId="{52337E98-2570-41F7-BA1C-3EED92F4A4F1}"/>
          </ac:spMkLst>
        </pc:spChg>
      </pc:sldChg>
    </pc:docChg>
  </pc:docChgLst>
  <pc:docChgLst>
    <pc:chgData name="Carol Steed" userId="b9f5c8c5-3451-4eeb-af78-e66138bfc6b3" providerId="ADAL" clId="{4088B8E2-85FD-4142-A7E8-708AE0280F51}"/>
    <pc:docChg chg="undo custSel modSld">
      <pc:chgData name="Carol Steed" userId="b9f5c8c5-3451-4eeb-af78-e66138bfc6b3" providerId="ADAL" clId="{4088B8E2-85FD-4142-A7E8-708AE0280F51}" dt="2021-01-07T11:17:45.429" v="37" actId="404"/>
      <pc:docMkLst>
        <pc:docMk/>
      </pc:docMkLst>
      <pc:sldChg chg="modSp mod">
        <pc:chgData name="Carol Steed" userId="b9f5c8c5-3451-4eeb-af78-e66138bfc6b3" providerId="ADAL" clId="{4088B8E2-85FD-4142-A7E8-708AE0280F51}" dt="2021-01-07T11:16:28.689" v="11" actId="27636"/>
        <pc:sldMkLst>
          <pc:docMk/>
          <pc:sldMk cId="2709422588" sldId="473"/>
        </pc:sldMkLst>
        <pc:spChg chg="mod">
          <ac:chgData name="Carol Steed" userId="b9f5c8c5-3451-4eeb-af78-e66138bfc6b3" providerId="ADAL" clId="{4088B8E2-85FD-4142-A7E8-708AE0280F51}" dt="2021-01-07T11:16:28.689" v="11" actId="27636"/>
          <ac:spMkLst>
            <pc:docMk/>
            <pc:sldMk cId="2709422588" sldId="473"/>
            <ac:spMk id="2" creationId="{7CCBCC77-CB44-4CF1-8DEC-2CE5F8EC14EA}"/>
          </ac:spMkLst>
        </pc:spChg>
      </pc:sldChg>
      <pc:sldChg chg="modSp mod">
        <pc:chgData name="Carol Steed" userId="b9f5c8c5-3451-4eeb-af78-e66138bfc6b3" providerId="ADAL" clId="{4088B8E2-85FD-4142-A7E8-708AE0280F51}" dt="2021-01-07T11:17:05.126" v="21" actId="404"/>
        <pc:sldMkLst>
          <pc:docMk/>
          <pc:sldMk cId="4079299063" sldId="474"/>
        </pc:sldMkLst>
        <pc:spChg chg="mod">
          <ac:chgData name="Carol Steed" userId="b9f5c8c5-3451-4eeb-af78-e66138bfc6b3" providerId="ADAL" clId="{4088B8E2-85FD-4142-A7E8-708AE0280F51}" dt="2021-01-07T11:17:05.126" v="21" actId="404"/>
          <ac:spMkLst>
            <pc:docMk/>
            <pc:sldMk cId="4079299063" sldId="474"/>
            <ac:spMk id="2" creationId="{7CCBCC77-CB44-4CF1-8DEC-2CE5F8EC14EA}"/>
          </ac:spMkLst>
        </pc:spChg>
      </pc:sldChg>
      <pc:sldChg chg="modSp mod">
        <pc:chgData name="Carol Steed" userId="b9f5c8c5-3451-4eeb-af78-e66138bfc6b3" providerId="ADAL" clId="{4088B8E2-85FD-4142-A7E8-708AE0280F51}" dt="2021-01-07T11:17:21.734" v="29" actId="404"/>
        <pc:sldMkLst>
          <pc:docMk/>
          <pc:sldMk cId="1916979866" sldId="475"/>
        </pc:sldMkLst>
        <pc:spChg chg="mod">
          <ac:chgData name="Carol Steed" userId="b9f5c8c5-3451-4eeb-af78-e66138bfc6b3" providerId="ADAL" clId="{4088B8E2-85FD-4142-A7E8-708AE0280F51}" dt="2021-01-07T11:17:21.734" v="29" actId="404"/>
          <ac:spMkLst>
            <pc:docMk/>
            <pc:sldMk cId="1916979866" sldId="475"/>
            <ac:spMk id="2" creationId="{7CCBCC77-CB44-4CF1-8DEC-2CE5F8EC14EA}"/>
          </ac:spMkLst>
        </pc:spChg>
      </pc:sldChg>
      <pc:sldChg chg="modSp mod">
        <pc:chgData name="Carol Steed" userId="b9f5c8c5-3451-4eeb-af78-e66138bfc6b3" providerId="ADAL" clId="{4088B8E2-85FD-4142-A7E8-708AE0280F51}" dt="2021-01-07T11:17:45.429" v="37" actId="404"/>
        <pc:sldMkLst>
          <pc:docMk/>
          <pc:sldMk cId="128825103" sldId="476"/>
        </pc:sldMkLst>
        <pc:spChg chg="mod">
          <ac:chgData name="Carol Steed" userId="b9f5c8c5-3451-4eeb-af78-e66138bfc6b3" providerId="ADAL" clId="{4088B8E2-85FD-4142-A7E8-708AE0280F51}" dt="2021-01-07T11:17:45.429" v="37" actId="404"/>
          <ac:spMkLst>
            <pc:docMk/>
            <pc:sldMk cId="128825103" sldId="476"/>
            <ac:spMk id="2" creationId="{7CCBCC77-CB44-4CF1-8DEC-2CE5F8EC14EA}"/>
          </ac:spMkLst>
        </pc:spChg>
      </pc:sldChg>
    </pc:docChg>
  </pc:docChgLst>
  <pc:docChgLst>
    <pc:chgData name="Carol Steed" userId="b9f5c8c5-3451-4eeb-af78-e66138bfc6b3" providerId="ADAL" clId="{597F6ABB-29A4-436E-A0F7-72A14C7DA7DE}"/>
    <pc:docChg chg="delSld modSld">
      <pc:chgData name="Carol Steed" userId="b9f5c8c5-3451-4eeb-af78-e66138bfc6b3" providerId="ADAL" clId="{597F6ABB-29A4-436E-A0F7-72A14C7DA7DE}" dt="2021-01-07T11:46:58.708" v="2" actId="47"/>
      <pc:docMkLst>
        <pc:docMk/>
      </pc:docMkLst>
      <pc:sldChg chg="modSp mod">
        <pc:chgData name="Carol Steed" userId="b9f5c8c5-3451-4eeb-af78-e66138bfc6b3" providerId="ADAL" clId="{597F6ABB-29A4-436E-A0F7-72A14C7DA7DE}" dt="2021-01-07T11:46:41.023" v="0" actId="6549"/>
        <pc:sldMkLst>
          <pc:docMk/>
          <pc:sldMk cId="1248225460" sldId="258"/>
        </pc:sldMkLst>
        <pc:spChg chg="mod">
          <ac:chgData name="Carol Steed" userId="b9f5c8c5-3451-4eeb-af78-e66138bfc6b3" providerId="ADAL" clId="{597F6ABB-29A4-436E-A0F7-72A14C7DA7DE}" dt="2021-01-07T11:46:41.023" v="0" actId="6549"/>
          <ac:spMkLst>
            <pc:docMk/>
            <pc:sldMk cId="1248225460" sldId="258"/>
            <ac:spMk id="3" creationId="{00000000-0000-0000-0000-000000000000}"/>
          </ac:spMkLst>
        </pc:spChg>
      </pc:sldChg>
      <pc:sldChg chg="mod modShow">
        <pc:chgData name="Carol Steed" userId="b9f5c8c5-3451-4eeb-af78-e66138bfc6b3" providerId="ADAL" clId="{597F6ABB-29A4-436E-A0F7-72A14C7DA7DE}" dt="2021-01-07T11:46:49.864" v="1" actId="729"/>
        <pc:sldMkLst>
          <pc:docMk/>
          <pc:sldMk cId="2425575320" sldId="448"/>
        </pc:sldMkLst>
      </pc:sldChg>
      <pc:sldChg chg="mod modShow">
        <pc:chgData name="Carol Steed" userId="b9f5c8c5-3451-4eeb-af78-e66138bfc6b3" providerId="ADAL" clId="{597F6ABB-29A4-436E-A0F7-72A14C7DA7DE}" dt="2021-01-07T11:46:49.864" v="1" actId="729"/>
        <pc:sldMkLst>
          <pc:docMk/>
          <pc:sldMk cId="720768408" sldId="455"/>
        </pc:sldMkLst>
      </pc:sldChg>
      <pc:sldChg chg="mod modShow">
        <pc:chgData name="Carol Steed" userId="b9f5c8c5-3451-4eeb-af78-e66138bfc6b3" providerId="ADAL" clId="{597F6ABB-29A4-436E-A0F7-72A14C7DA7DE}" dt="2021-01-07T11:46:49.864" v="1" actId="729"/>
        <pc:sldMkLst>
          <pc:docMk/>
          <pc:sldMk cId="2284089655" sldId="457"/>
        </pc:sldMkLst>
      </pc:sldChg>
      <pc:sldChg chg="mod modShow">
        <pc:chgData name="Carol Steed" userId="b9f5c8c5-3451-4eeb-af78-e66138bfc6b3" providerId="ADAL" clId="{597F6ABB-29A4-436E-A0F7-72A14C7DA7DE}" dt="2021-01-07T11:46:49.864" v="1" actId="729"/>
        <pc:sldMkLst>
          <pc:docMk/>
          <pc:sldMk cId="3440952468" sldId="462"/>
        </pc:sldMkLst>
      </pc:sldChg>
      <pc:sldChg chg="del">
        <pc:chgData name="Carol Steed" userId="b9f5c8c5-3451-4eeb-af78-e66138bfc6b3" providerId="ADAL" clId="{597F6ABB-29A4-436E-A0F7-72A14C7DA7DE}" dt="2021-01-07T11:46:58.708" v="2" actId="47"/>
        <pc:sldMkLst>
          <pc:docMk/>
          <pc:sldMk cId="1863666731" sldId="463"/>
        </pc:sldMkLst>
      </pc:sldChg>
      <pc:sldChg chg="del">
        <pc:chgData name="Carol Steed" userId="b9f5c8c5-3451-4eeb-af78-e66138bfc6b3" providerId="ADAL" clId="{597F6ABB-29A4-436E-A0F7-72A14C7DA7DE}" dt="2021-01-07T11:46:58.708" v="2" actId="47"/>
        <pc:sldMkLst>
          <pc:docMk/>
          <pc:sldMk cId="3781168949" sldId="464"/>
        </pc:sldMkLst>
      </pc:sldChg>
      <pc:sldChg chg="mod modShow">
        <pc:chgData name="Carol Steed" userId="b9f5c8c5-3451-4eeb-af78-e66138bfc6b3" providerId="ADAL" clId="{597F6ABB-29A4-436E-A0F7-72A14C7DA7DE}" dt="2021-01-07T11:46:49.864" v="1" actId="729"/>
        <pc:sldMkLst>
          <pc:docMk/>
          <pc:sldMk cId="980274036" sldId="466"/>
        </pc:sldMkLst>
      </pc:sldChg>
      <pc:sldChg chg="del">
        <pc:chgData name="Carol Steed" userId="b9f5c8c5-3451-4eeb-af78-e66138bfc6b3" providerId="ADAL" clId="{597F6ABB-29A4-436E-A0F7-72A14C7DA7DE}" dt="2021-01-07T11:46:58.708" v="2" actId="47"/>
        <pc:sldMkLst>
          <pc:docMk/>
          <pc:sldMk cId="9252583" sldId="469"/>
        </pc:sldMkLst>
      </pc:sldChg>
      <pc:sldChg chg="del">
        <pc:chgData name="Carol Steed" userId="b9f5c8c5-3451-4eeb-af78-e66138bfc6b3" providerId="ADAL" clId="{597F6ABB-29A4-436E-A0F7-72A14C7DA7DE}" dt="2021-01-07T11:46:58.708" v="2" actId="47"/>
        <pc:sldMkLst>
          <pc:docMk/>
          <pc:sldMk cId="3239621910" sldId="472"/>
        </pc:sldMkLst>
      </pc:sldChg>
      <pc:sldChg chg="del">
        <pc:chgData name="Carol Steed" userId="b9f5c8c5-3451-4eeb-af78-e66138bfc6b3" providerId="ADAL" clId="{597F6ABB-29A4-436E-A0F7-72A14C7DA7DE}" dt="2021-01-07T11:46:58.708" v="2" actId="47"/>
        <pc:sldMkLst>
          <pc:docMk/>
          <pc:sldMk cId="2709422588" sldId="473"/>
        </pc:sldMkLst>
      </pc:sldChg>
      <pc:sldChg chg="del">
        <pc:chgData name="Carol Steed" userId="b9f5c8c5-3451-4eeb-af78-e66138bfc6b3" providerId="ADAL" clId="{597F6ABB-29A4-436E-A0F7-72A14C7DA7DE}" dt="2021-01-07T11:46:58.708" v="2" actId="47"/>
        <pc:sldMkLst>
          <pc:docMk/>
          <pc:sldMk cId="4079299063" sldId="474"/>
        </pc:sldMkLst>
      </pc:sldChg>
      <pc:sldChg chg="del">
        <pc:chgData name="Carol Steed" userId="b9f5c8c5-3451-4eeb-af78-e66138bfc6b3" providerId="ADAL" clId="{597F6ABB-29A4-436E-A0F7-72A14C7DA7DE}" dt="2021-01-07T11:46:58.708" v="2" actId="47"/>
        <pc:sldMkLst>
          <pc:docMk/>
          <pc:sldMk cId="1916979866" sldId="4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25374-604F-4919-BE61-11972B33FAF3}" type="datetimeFigureOut">
              <a:rPr lang="en-GB" smtClean="0"/>
              <a:t>11/03/2021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32A54-B043-49E8-B363-89F04ACDBA7C}" type="slidenum">
              <a:rPr lang="en-GB" smtClean="0"/>
              <a:t>‹#›</a:t>
            </a:fld>
            <a:endParaRPr lang="en-GB"/>
          </a:p>
        </p:txBody>
      </p:sp>
    </p:spTree>
    <p:extLst>
      <p:ext uri="{BB962C8B-B14F-4D97-AF65-F5344CB8AC3E}">
        <p14:creationId xmlns:p14="http://schemas.microsoft.com/office/powerpoint/2010/main" val="271461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8F9-194D-4EB0-8280-EE2A25A36E9E}" type="datetimeFigureOut">
              <a:rPr lang="en-GB" smtClean="0"/>
              <a:t>11/03/2021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F80E-4275-4514-9ADB-8CCBAFC9CE18}" type="slidenum">
              <a:rPr lang="en-GB" smtClean="0"/>
              <a:t>‹#›</a:t>
            </a:fld>
            <a:endParaRPr lang="en-GB"/>
          </a:p>
        </p:txBody>
      </p:sp>
    </p:spTree>
    <p:extLst>
      <p:ext uri="{BB962C8B-B14F-4D97-AF65-F5344CB8AC3E}">
        <p14:creationId xmlns:p14="http://schemas.microsoft.com/office/powerpoint/2010/main" val="26854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why we are doing this campaign and what the campaign is about.</a:t>
            </a:r>
          </a:p>
        </p:txBody>
      </p:sp>
      <p:sp>
        <p:nvSpPr>
          <p:cNvPr id="4" name="Slide Number Placeholder 3"/>
          <p:cNvSpPr>
            <a:spLocks noGrp="1"/>
          </p:cNvSpPr>
          <p:nvPr>
            <p:ph type="sldNum" sz="quarter" idx="10"/>
          </p:nvPr>
        </p:nvSpPr>
        <p:spPr/>
        <p:txBody>
          <a:bodyPr/>
          <a:lstStyle/>
          <a:p>
            <a:fld id="{8C856138-FBCA-ED4C-B551-54C288D43838}" type="slidenum">
              <a:rPr lang="en-GB" smtClean="0"/>
              <a:t>3</a:t>
            </a:fld>
            <a:endParaRPr lang="en-GB"/>
          </a:p>
        </p:txBody>
      </p:sp>
    </p:spTree>
    <p:extLst>
      <p:ext uri="{BB962C8B-B14F-4D97-AF65-F5344CB8AC3E}">
        <p14:creationId xmlns:p14="http://schemas.microsoft.com/office/powerpoint/2010/main" val="21264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this video if you haven’t watched it already – it’s the one that was shared in October so some teams may have seen it, others might not </a:t>
            </a:r>
          </a:p>
        </p:txBody>
      </p:sp>
      <p:sp>
        <p:nvSpPr>
          <p:cNvPr id="4" name="Slide Number Placeholder 3"/>
          <p:cNvSpPr>
            <a:spLocks noGrp="1"/>
          </p:cNvSpPr>
          <p:nvPr>
            <p:ph type="sldNum" sz="quarter" idx="5"/>
          </p:nvPr>
        </p:nvSpPr>
        <p:spPr/>
        <p:txBody>
          <a:bodyPr/>
          <a:lstStyle/>
          <a:p>
            <a:fld id="{EC0EF80E-4275-4514-9ADB-8CCBAFC9CE18}" type="slidenum">
              <a:rPr lang="en-GB" smtClean="0"/>
              <a:t>4</a:t>
            </a:fld>
            <a:endParaRPr lang="en-GB"/>
          </a:p>
        </p:txBody>
      </p:sp>
    </p:spTree>
    <p:extLst>
      <p:ext uri="{BB962C8B-B14F-4D97-AF65-F5344CB8AC3E}">
        <p14:creationId xmlns:p14="http://schemas.microsoft.com/office/powerpoint/2010/main" val="23024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the different stages of the campaign and resources available</a:t>
            </a:r>
          </a:p>
        </p:txBody>
      </p:sp>
      <p:sp>
        <p:nvSpPr>
          <p:cNvPr id="4" name="Slide Number Placeholder 3"/>
          <p:cNvSpPr>
            <a:spLocks noGrp="1"/>
          </p:cNvSpPr>
          <p:nvPr>
            <p:ph type="sldNum" sz="quarter" idx="5"/>
          </p:nvPr>
        </p:nvSpPr>
        <p:spPr/>
        <p:txBody>
          <a:bodyPr/>
          <a:lstStyle/>
          <a:p>
            <a:fld id="{EC0EF80E-4275-4514-9ADB-8CCBAFC9CE18}" type="slidenum">
              <a:rPr lang="en-GB" smtClean="0"/>
              <a:t>5</a:t>
            </a:fld>
            <a:endParaRPr lang="en-GB"/>
          </a:p>
        </p:txBody>
      </p:sp>
    </p:spTree>
    <p:extLst>
      <p:ext uri="{BB962C8B-B14F-4D97-AF65-F5344CB8AC3E}">
        <p14:creationId xmlns:p14="http://schemas.microsoft.com/office/powerpoint/2010/main" val="120418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different messages that we have been exploring – don’t worry if you haven’t looked at everything, just starting a conversation where you feel most comfortable is fine</a:t>
            </a:r>
          </a:p>
        </p:txBody>
      </p:sp>
      <p:sp>
        <p:nvSpPr>
          <p:cNvPr id="4" name="Slide Number Placeholder 3"/>
          <p:cNvSpPr>
            <a:spLocks noGrp="1"/>
          </p:cNvSpPr>
          <p:nvPr>
            <p:ph type="sldNum" sz="quarter" idx="5"/>
          </p:nvPr>
        </p:nvSpPr>
        <p:spPr/>
        <p:txBody>
          <a:bodyPr/>
          <a:lstStyle/>
          <a:p>
            <a:fld id="{EC0EF80E-4275-4514-9ADB-8CCBAFC9CE18}" type="slidenum">
              <a:rPr lang="en-GB" smtClean="0"/>
              <a:t>6</a:t>
            </a:fld>
            <a:endParaRPr lang="en-GB"/>
          </a:p>
        </p:txBody>
      </p:sp>
    </p:spTree>
    <p:extLst>
      <p:ext uri="{BB962C8B-B14F-4D97-AF65-F5344CB8AC3E}">
        <p14:creationId xmlns:p14="http://schemas.microsoft.com/office/powerpoint/2010/main" val="3753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of the above are link to webpages for further info.</a:t>
            </a:r>
          </a:p>
          <a:p>
            <a:endParaRPr lang="en-GB"/>
          </a:p>
          <a:p>
            <a:r>
              <a:rPr lang="en-GB"/>
              <a:t>Find out who your local EDI Lead is and if you have any local EDI groups.  Share their contact details on this slide before presenting. If you’re not sure contact the EDI Coordinators who can advise by emailing BR-EDICoordinators@exmail.nottingham.ac.uk</a:t>
            </a:r>
          </a:p>
        </p:txBody>
      </p:sp>
      <p:sp>
        <p:nvSpPr>
          <p:cNvPr id="4" name="Slide Number Placeholder 3"/>
          <p:cNvSpPr>
            <a:spLocks noGrp="1"/>
          </p:cNvSpPr>
          <p:nvPr>
            <p:ph type="sldNum" sz="quarter" idx="5"/>
          </p:nvPr>
        </p:nvSpPr>
        <p:spPr/>
        <p:txBody>
          <a:bodyPr/>
          <a:lstStyle/>
          <a:p>
            <a:fld id="{EC0EF80E-4275-4514-9ADB-8CCBAFC9CE18}" type="slidenum">
              <a:rPr lang="en-GB" smtClean="0"/>
              <a:t>9</a:t>
            </a:fld>
            <a:endParaRPr lang="en-GB"/>
          </a:p>
        </p:txBody>
      </p:sp>
    </p:spTree>
    <p:extLst>
      <p:ext uri="{BB962C8B-B14F-4D97-AF65-F5344CB8AC3E}">
        <p14:creationId xmlns:p14="http://schemas.microsoft.com/office/powerpoint/2010/main" val="160496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as a prompt to remind people of their personal obligations to take action for themselves. Understanding EDI matters is each of our responsibility, and if all us makes one change to encourage inclusivity and challenge inappropriate behaviours, then together we will move further forward towards being an inclusive University</a:t>
            </a:r>
          </a:p>
        </p:txBody>
      </p:sp>
      <p:sp>
        <p:nvSpPr>
          <p:cNvPr id="4" name="Slide Number Placeholder 3"/>
          <p:cNvSpPr>
            <a:spLocks noGrp="1"/>
          </p:cNvSpPr>
          <p:nvPr>
            <p:ph type="sldNum" sz="quarter" idx="10"/>
          </p:nvPr>
        </p:nvSpPr>
        <p:spPr/>
        <p:txBody>
          <a:bodyPr/>
          <a:lstStyle/>
          <a:p>
            <a:fld id="{8C856138-FBCA-ED4C-B551-54C288D43838}" type="slidenum">
              <a:rPr lang="en-GB" smtClean="0"/>
              <a:t>10</a:t>
            </a:fld>
            <a:endParaRPr lang="en-GB"/>
          </a:p>
        </p:txBody>
      </p:sp>
    </p:spTree>
    <p:extLst>
      <p:ext uri="{BB962C8B-B14F-4D97-AF65-F5344CB8AC3E}">
        <p14:creationId xmlns:p14="http://schemas.microsoft.com/office/powerpoint/2010/main" val="7116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99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320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923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55072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07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9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0"/>
            <a:ext cx="9057293" cy="720000"/>
          </a:xfrm>
          <a:noFill/>
          <a:ln w="38100">
            <a:noFill/>
          </a:ln>
        </p:spPr>
        <p:txBody>
          <a:bodyPr>
            <a:spAutoFit/>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1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10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23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norm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187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426661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782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438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467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36834"/>
            <a:ext cx="9057293" cy="646331"/>
          </a:xfrm>
          <a:noFill/>
          <a:ln w="38100">
            <a:noFill/>
          </a:ln>
        </p:spPr>
        <p:txBody>
          <a:bodyPr>
            <a:sp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6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02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6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8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7206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2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52"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3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ottingham.ac.uk/hr/documents/building-a-culture-for-succes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elfservice.nottingham.ac.uk/" TargetMode="External"/><Relationship Id="rId2" Type="http://schemas.openxmlformats.org/officeDocument/2006/relationships/hyperlink" Target="https://www.nottingham.ac.uk/edi/documents/edi-conversation-guide-1-05102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ottingham.ac.uk/edi/lets-be-clear-about-edi.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nottingham.ac.uk/edi/lets-be-clear-about-edi.aspx" TargetMode="Externa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uniofnottm.sharepoint.com/sites/EDICommsandEngagementCampaign2021/Shared%20Documents/Forms/AllItems.aspx?id=%2Fsites%2FEDICommsandEngagementCampaign2021%2FShared%20Documents%2FGeneral%2FCampaign%20design%2FPosters%20FINAL%2F493079%2DCOMMS%2DWEB%2DA4Poster%2DEDI%2DNJT%2DSEP2020%2Epdf&amp;parent=%2Fsites%2FEDICommsandEngagementCampaign2021%2FShared%20Documents%2FGeneral%2FCampaign%20design%2FPosters%20FINAL&amp;p=true&amp;originalPath=aHR0cHM6Ly91bmlvZm5vdHRtLnNoYXJlcG9pbnQuY29tLzpiOi9zL0VESUNvbW1zYW5kRW5nYWdlbWVudENhbXBhaWduMjAyMS9FU0xJSzdlWTlhNUFndmNndFlMTk5uVUJqT1hSbTFaZnVVMC1tUmJKNkpZWm53P3J0aW1lPWxYYUFmUy1qMkVn" TargetMode="Externa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training.nottingham.ac.uk/Course?courseref=eLEDUB&amp;dates=0" TargetMode="External"/><Relationship Id="rId3" Type="http://schemas.openxmlformats.org/officeDocument/2006/relationships/hyperlink" Target="https://moodle.nottingham.ac.uk/mod/page/view.php?id=3865400" TargetMode="External"/><Relationship Id="rId7" Type="http://schemas.openxmlformats.org/officeDocument/2006/relationships/hyperlink" Target="https://moodle.nottingham.ac.uk/mod/scorm/player.php?a=2818&amp;currentorg=Having_an_Inclusive_Mindset_ORG&amp;scoid=16001&amp;sesskey=Sik7n2e38L&amp;display=popup&amp;mode=normal" TargetMode="External"/><Relationship Id="rId12" Type="http://schemas.openxmlformats.org/officeDocument/2006/relationships/hyperlink" Target="https://sway.office.com/A1aAwn2ZUjhvDQGb?ref=Li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di-resourcebank.co.uk/" TargetMode="External"/><Relationship Id="rId11" Type="http://schemas.openxmlformats.org/officeDocument/2006/relationships/hyperlink" Target="https://www.nottingham.ac.uk/edi/student-and-staff-networks.aspx" TargetMode="External"/><Relationship Id="rId5" Type="http://schemas.openxmlformats.org/officeDocument/2006/relationships/hyperlink" Target="https://www.nottingham.ac.uk/edi/edi-blog/edi-blog.aspx" TargetMode="External"/><Relationship Id="rId10" Type="http://schemas.openxmlformats.org/officeDocument/2006/relationships/hyperlink" Target="https://twitter.com/STEMM_CHANGE/status/1275049808110268422" TargetMode="External"/><Relationship Id="rId4" Type="http://schemas.openxmlformats.org/officeDocument/2006/relationships/hyperlink" Target="https://www.nottingham.ac.uk/edi/equality-diversity-and-inclusion.aspx" TargetMode="External"/><Relationship Id="rId9" Type="http://schemas.openxmlformats.org/officeDocument/2006/relationships/hyperlink" Target="https://moodle.nottingham.ac.uk/mod/page/view.php?id=47564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8982" y="1032421"/>
            <a:ext cx="5338618" cy="3817937"/>
          </a:xfrm>
        </p:spPr>
        <p:txBody>
          <a:bodyPr>
            <a:normAutofit fontScale="90000"/>
          </a:bodyPr>
          <a:lstStyle/>
          <a:p>
            <a:r>
              <a:rPr lang="en-GB" sz="4800" dirty="0"/>
              <a:t>‘Let’s be clear about EDI’</a:t>
            </a:r>
            <a:br>
              <a:rPr lang="en-GB" sz="4800" dirty="0"/>
            </a:br>
            <a:r>
              <a:rPr lang="en-GB" sz="4800" dirty="0"/>
              <a:t>campaign</a:t>
            </a:r>
            <a:br>
              <a:rPr lang="en-GB" sz="4800" dirty="0"/>
            </a:br>
            <a:br>
              <a:rPr lang="en-GB" sz="4800" dirty="0"/>
            </a:br>
            <a:r>
              <a:rPr lang="en-GB" sz="3100" dirty="0"/>
              <a:t>April 2021</a:t>
            </a:r>
            <a:br>
              <a:rPr lang="en-GB" dirty="0"/>
            </a:br>
            <a:br>
              <a:rPr lang="en-GB" sz="4000" dirty="0"/>
            </a:br>
            <a:r>
              <a:rPr lang="en-GB" sz="2800" dirty="0"/>
              <a:t>Conversation Aid</a:t>
            </a:r>
            <a:endParaRPr lang="en-GB" dirty="0"/>
          </a:p>
        </p:txBody>
      </p:sp>
    </p:spTree>
    <p:extLst>
      <p:ext uri="{BB962C8B-B14F-4D97-AF65-F5344CB8AC3E}">
        <p14:creationId xmlns:p14="http://schemas.microsoft.com/office/powerpoint/2010/main" val="124822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000" y="52223"/>
            <a:ext cx="7530465" cy="615553"/>
          </a:xfrm>
          <a:prstGeom prst="rect">
            <a:avLst/>
          </a:prstGeom>
        </p:spPr>
        <p:txBody>
          <a:bodyPr vert="horz" wrap="square" lIns="0" tIns="0" rIns="0" bIns="0" rtlCol="0">
            <a:spAutoFit/>
          </a:bodyPr>
          <a:lstStyle/>
          <a:p>
            <a:pPr marL="12700">
              <a:lnSpc>
                <a:spcPct val="100000"/>
              </a:lnSpc>
            </a:pPr>
            <a:r>
              <a:rPr lang="en-GB" sz="4000" spc="-65"/>
              <a:t>Your call to action    </a:t>
            </a:r>
            <a:endParaRPr sz="4000"/>
          </a:p>
        </p:txBody>
      </p:sp>
      <p:sp>
        <p:nvSpPr>
          <p:cNvPr id="3" name="object 3"/>
          <p:cNvSpPr txBox="1"/>
          <p:nvPr/>
        </p:nvSpPr>
        <p:spPr>
          <a:xfrm>
            <a:off x="3509479" y="1138535"/>
            <a:ext cx="8479855" cy="701731"/>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Keep the conversation about EDI going, formally and informally. That way you will learn more about what this means</a:t>
            </a:r>
            <a:endParaRPr sz="2000">
              <a:latin typeface="+mj-lt"/>
              <a:cs typeface="Arial" panose="020B0604020202020204" pitchFamily="34" charset="0"/>
            </a:endParaRPr>
          </a:p>
        </p:txBody>
      </p:sp>
      <p:sp>
        <p:nvSpPr>
          <p:cNvPr id="4" name="object 4"/>
          <p:cNvSpPr txBox="1"/>
          <p:nvPr/>
        </p:nvSpPr>
        <p:spPr>
          <a:xfrm>
            <a:off x="898570" y="2710114"/>
            <a:ext cx="1908125" cy="443865"/>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Reflection</a:t>
            </a:r>
            <a:r>
              <a:rPr sz="2800" b="1" spc="-5">
                <a:solidFill>
                  <a:schemeClr val="tx2"/>
                </a:solidFill>
                <a:latin typeface="+mj-lt"/>
                <a:cs typeface="Arial" panose="020B0604020202020204" pitchFamily="34" charset="0"/>
              </a:rPr>
              <a:t>:</a:t>
            </a:r>
            <a:endParaRPr sz="2800" b="1">
              <a:solidFill>
                <a:schemeClr val="tx2"/>
              </a:solidFill>
              <a:latin typeface="+mj-lt"/>
              <a:cs typeface="Arial" panose="020B0604020202020204" pitchFamily="34" charset="0"/>
            </a:endParaRPr>
          </a:p>
        </p:txBody>
      </p:sp>
      <p:sp>
        <p:nvSpPr>
          <p:cNvPr id="5" name="object 5"/>
          <p:cNvSpPr txBox="1"/>
          <p:nvPr/>
        </p:nvSpPr>
        <p:spPr>
          <a:xfrm>
            <a:off x="627073" y="4033215"/>
            <a:ext cx="2179615" cy="443865"/>
          </a:xfrm>
          <a:prstGeom prst="rect">
            <a:avLst/>
          </a:prstGeom>
        </p:spPr>
        <p:txBody>
          <a:bodyPr vert="horz" wrap="square" lIns="0" tIns="0" rIns="0" bIns="0" rtlCol="0">
            <a:spAutoFit/>
          </a:bodyPr>
          <a:lstStyle/>
          <a:p>
            <a:pPr marL="12700" algn="r">
              <a:lnSpc>
                <a:spcPct val="100000"/>
              </a:lnSpc>
              <a:tabLst>
                <a:tab pos="241300" algn="l"/>
              </a:tabLst>
            </a:pPr>
            <a:r>
              <a:rPr lang="en-GB" sz="2800" b="1" spc="-10">
                <a:solidFill>
                  <a:schemeClr val="tx2"/>
                </a:solidFill>
                <a:latin typeface="+mj-lt"/>
                <a:cs typeface="Arial" panose="020B0604020202020204" pitchFamily="34" charset="0"/>
              </a:rPr>
              <a:t>Challenge</a:t>
            </a:r>
            <a:r>
              <a:rPr sz="2800" b="1" spc="-10">
                <a:solidFill>
                  <a:schemeClr val="tx2"/>
                </a:solidFill>
                <a:latin typeface="+mj-lt"/>
                <a:cs typeface="Arial" panose="020B0604020202020204" pitchFamily="34" charset="0"/>
              </a:rPr>
              <a:t>:</a:t>
            </a:r>
            <a:endParaRPr sz="2800" b="1">
              <a:solidFill>
                <a:schemeClr val="tx2"/>
              </a:solidFill>
              <a:latin typeface="+mj-lt"/>
              <a:cs typeface="Arial" panose="020B0604020202020204" pitchFamily="34" charset="0"/>
            </a:endParaRPr>
          </a:p>
        </p:txBody>
      </p:sp>
      <p:sp>
        <p:nvSpPr>
          <p:cNvPr id="10" name="object 4"/>
          <p:cNvSpPr txBox="1"/>
          <p:nvPr/>
        </p:nvSpPr>
        <p:spPr>
          <a:xfrm>
            <a:off x="202666" y="1282520"/>
            <a:ext cx="2604033" cy="430887"/>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Conversation:</a:t>
            </a:r>
            <a:endParaRPr sz="2800" b="1">
              <a:solidFill>
                <a:schemeClr val="tx2"/>
              </a:solidFill>
              <a:latin typeface="+mj-lt"/>
              <a:cs typeface="Arial" panose="020B0604020202020204" pitchFamily="34" charset="0"/>
            </a:endParaRPr>
          </a:p>
        </p:txBody>
      </p:sp>
      <p:sp>
        <p:nvSpPr>
          <p:cNvPr id="11" name="object 5"/>
          <p:cNvSpPr txBox="1"/>
          <p:nvPr/>
        </p:nvSpPr>
        <p:spPr>
          <a:xfrm>
            <a:off x="467279" y="5258343"/>
            <a:ext cx="2339409" cy="430887"/>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Action:</a:t>
            </a:r>
            <a:endParaRPr sz="2800" b="1">
              <a:solidFill>
                <a:schemeClr val="tx2"/>
              </a:solidFill>
              <a:latin typeface="+mj-lt"/>
              <a:cs typeface="Arial" panose="020B0604020202020204" pitchFamily="34" charset="0"/>
            </a:endParaRPr>
          </a:p>
        </p:txBody>
      </p:sp>
      <p:cxnSp>
        <p:nvCxnSpPr>
          <p:cNvPr id="13" name="Straight Connector 12"/>
          <p:cNvCxnSpPr/>
          <p:nvPr/>
        </p:nvCxnSpPr>
        <p:spPr>
          <a:xfrm>
            <a:off x="2966483" y="1000566"/>
            <a:ext cx="0" cy="5252484"/>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4" name="object 3">
            <a:extLst>
              <a:ext uri="{FF2B5EF4-FFF2-40B4-BE49-F238E27FC236}">
                <a16:creationId xmlns:a16="http://schemas.microsoft.com/office/drawing/2014/main" id="{8C1DA380-DDBB-480C-AD6D-900DC94B1E4C}"/>
              </a:ext>
            </a:extLst>
          </p:cNvPr>
          <p:cNvSpPr txBox="1"/>
          <p:nvPr/>
        </p:nvSpPr>
        <p:spPr>
          <a:xfrm>
            <a:off x="3509476" y="2311025"/>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Review the information about EDI for yourself and reflect on your own awareness, understanding, behaviours and actions. Make changes where you need to</a:t>
            </a:r>
            <a:endParaRPr sz="2000">
              <a:latin typeface="+mj-lt"/>
              <a:cs typeface="Arial" panose="020B0604020202020204" pitchFamily="34" charset="0"/>
            </a:endParaRPr>
          </a:p>
        </p:txBody>
      </p:sp>
      <p:sp>
        <p:nvSpPr>
          <p:cNvPr id="15" name="object 3">
            <a:extLst>
              <a:ext uri="{FF2B5EF4-FFF2-40B4-BE49-F238E27FC236}">
                <a16:creationId xmlns:a16="http://schemas.microsoft.com/office/drawing/2014/main" id="{74CDE407-1869-4938-B308-701476A2663F}"/>
              </a:ext>
            </a:extLst>
          </p:cNvPr>
          <p:cNvSpPr txBox="1"/>
          <p:nvPr/>
        </p:nvSpPr>
        <p:spPr>
          <a:xfrm>
            <a:off x="3509477" y="3784037"/>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Be consciously aware of those around you and challenge behaviours and actions which are not part of our inclusive culture. Let people see that it’s not OK</a:t>
            </a:r>
            <a:endParaRPr sz="2000">
              <a:latin typeface="+mj-lt"/>
              <a:cs typeface="Arial" panose="020B0604020202020204" pitchFamily="34" charset="0"/>
            </a:endParaRPr>
          </a:p>
        </p:txBody>
      </p:sp>
      <p:sp>
        <p:nvSpPr>
          <p:cNvPr id="16" name="object 3">
            <a:extLst>
              <a:ext uri="{FF2B5EF4-FFF2-40B4-BE49-F238E27FC236}">
                <a16:creationId xmlns:a16="http://schemas.microsoft.com/office/drawing/2014/main" id="{B22E10B0-AC71-4208-A7D5-4EFA0C8A8736}"/>
              </a:ext>
            </a:extLst>
          </p:cNvPr>
          <p:cNvSpPr txBox="1"/>
          <p:nvPr/>
        </p:nvSpPr>
        <p:spPr>
          <a:xfrm>
            <a:off x="3509476" y="5162932"/>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Take actions based on your learning and reflections. Make sure you consider own language, actions and reactions and how inclusive you are being in practice</a:t>
            </a:r>
            <a:endParaRPr sz="2000">
              <a:latin typeface="+mj-lt"/>
              <a:cs typeface="Arial" panose="020B0604020202020204" pitchFamily="34" charset="0"/>
            </a:endParaRPr>
          </a:p>
        </p:txBody>
      </p:sp>
    </p:spTree>
    <p:extLst>
      <p:ext uri="{BB962C8B-B14F-4D97-AF65-F5344CB8AC3E}">
        <p14:creationId xmlns:p14="http://schemas.microsoft.com/office/powerpoint/2010/main" val="339330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CC77-CB44-4CF1-8DEC-2CE5F8EC14EA}"/>
              </a:ext>
            </a:extLst>
          </p:cNvPr>
          <p:cNvSpPr>
            <a:spLocks noGrp="1"/>
          </p:cNvSpPr>
          <p:nvPr>
            <p:ph type="title"/>
          </p:nvPr>
        </p:nvSpPr>
        <p:spPr/>
        <p:txBody>
          <a:bodyPr>
            <a:normAutofit/>
          </a:bodyPr>
          <a:lstStyle/>
          <a:p>
            <a:r>
              <a:rPr lang="en-GB" dirty="0"/>
              <a:t>Ideas for holding conversation 4 </a:t>
            </a:r>
            <a:r>
              <a:rPr lang="en-GB" sz="2400" dirty="0"/>
              <a:t>(April)</a:t>
            </a:r>
            <a:endParaRPr lang="en-GB" dirty="0"/>
          </a:p>
        </p:txBody>
      </p:sp>
      <p:sp>
        <p:nvSpPr>
          <p:cNvPr id="3" name="Content Placeholder 2">
            <a:extLst>
              <a:ext uri="{FF2B5EF4-FFF2-40B4-BE49-F238E27FC236}">
                <a16:creationId xmlns:a16="http://schemas.microsoft.com/office/drawing/2014/main" id="{CC0F1CFF-3FB1-4DEF-A765-0C6CD58018D0}"/>
              </a:ext>
            </a:extLst>
          </p:cNvPr>
          <p:cNvSpPr>
            <a:spLocks noGrp="1"/>
          </p:cNvSpPr>
          <p:nvPr>
            <p:ph idx="1"/>
          </p:nvPr>
        </p:nvSpPr>
        <p:spPr/>
        <p:txBody>
          <a:bodyPr>
            <a:normAutofit fontScale="92500" lnSpcReduction="20000"/>
          </a:bodyPr>
          <a:lstStyle/>
          <a:p>
            <a:pPr marL="0" indent="0">
              <a:lnSpc>
                <a:spcPct val="100000"/>
              </a:lnSpc>
              <a:spcBef>
                <a:spcPts val="600"/>
              </a:spcBef>
              <a:buNone/>
            </a:pPr>
            <a:r>
              <a:rPr lang="en-GB" sz="2400" b="1" dirty="0"/>
              <a:t>Preparing yourself for this conversation</a:t>
            </a:r>
          </a:p>
          <a:p>
            <a:pPr>
              <a:lnSpc>
                <a:spcPct val="100000"/>
              </a:lnSpc>
              <a:spcBef>
                <a:spcPts val="600"/>
              </a:spcBef>
            </a:pPr>
            <a:r>
              <a:rPr lang="en-GB" sz="2400" dirty="0"/>
              <a:t>Have a look through the different resources so you know what is available</a:t>
            </a:r>
            <a:endParaRPr lang="en-GB" sz="2400" b="1" dirty="0"/>
          </a:p>
          <a:p>
            <a:pPr marL="0" indent="0">
              <a:lnSpc>
                <a:spcPct val="100000"/>
              </a:lnSpc>
              <a:spcBef>
                <a:spcPts val="600"/>
              </a:spcBef>
              <a:buNone/>
            </a:pPr>
            <a:endParaRPr lang="en-GB" sz="2400" dirty="0"/>
          </a:p>
          <a:p>
            <a:pPr marL="0" indent="0">
              <a:lnSpc>
                <a:spcPct val="100000"/>
              </a:lnSpc>
              <a:spcBef>
                <a:spcPts val="600"/>
              </a:spcBef>
              <a:buNone/>
            </a:pPr>
            <a:r>
              <a:rPr lang="en-GB" sz="2400" b="1" dirty="0"/>
              <a:t>Facilitating the conversation</a:t>
            </a:r>
          </a:p>
          <a:p>
            <a:pPr>
              <a:lnSpc>
                <a:spcPct val="100000"/>
              </a:lnSpc>
              <a:spcBef>
                <a:spcPts val="600"/>
              </a:spcBef>
            </a:pPr>
            <a:r>
              <a:rPr lang="en-GB" sz="2400" dirty="0"/>
              <a:t>Invite discussion and ideas on what people might already be doing to improve their knowledge about EDI matters</a:t>
            </a:r>
          </a:p>
          <a:p>
            <a:pPr>
              <a:lnSpc>
                <a:spcPct val="100000"/>
              </a:lnSpc>
              <a:spcBef>
                <a:spcPts val="600"/>
              </a:spcBef>
            </a:pPr>
            <a:r>
              <a:rPr lang="en-GB" sz="2400" dirty="0"/>
              <a:t>Encourage individuals to consider any impact their behaviours might be having on others that they may wish to change</a:t>
            </a:r>
          </a:p>
          <a:p>
            <a:pPr>
              <a:lnSpc>
                <a:spcPct val="100000"/>
              </a:lnSpc>
              <a:spcBef>
                <a:spcPts val="600"/>
              </a:spcBef>
            </a:pPr>
            <a:r>
              <a:rPr lang="en-GB" sz="2400" dirty="0"/>
              <a:t>Consider the university’s value of </a:t>
            </a:r>
            <a:r>
              <a:rPr lang="en-GB" sz="2400" dirty="0">
                <a:hlinkClick r:id="rId2"/>
              </a:rPr>
              <a:t>Inclusivity</a:t>
            </a:r>
            <a:r>
              <a:rPr lang="en-GB" sz="2400" dirty="0"/>
              <a:t> (</a:t>
            </a:r>
            <a:r>
              <a:rPr lang="en-GB" sz="2400" dirty="0" err="1"/>
              <a:t>pg</a:t>
            </a:r>
            <a:r>
              <a:rPr lang="en-GB" sz="2400" dirty="0"/>
              <a:t> 5) and the expectation on our behaviour to be </a:t>
            </a:r>
            <a:r>
              <a:rPr lang="en-GB" sz="2400" dirty="0">
                <a:hlinkClick r:id="rId2"/>
              </a:rPr>
              <a:t>Always Inclusive </a:t>
            </a:r>
            <a:r>
              <a:rPr lang="en-GB" sz="2400" dirty="0"/>
              <a:t>(</a:t>
            </a:r>
            <a:r>
              <a:rPr lang="en-GB" sz="2400" dirty="0" err="1"/>
              <a:t>pg</a:t>
            </a:r>
            <a:r>
              <a:rPr lang="en-GB" sz="2400" dirty="0"/>
              <a:t> 8) – is this something being considered in 1:1 and ADC conversations on an on-going basis?</a:t>
            </a:r>
          </a:p>
          <a:p>
            <a:pPr>
              <a:lnSpc>
                <a:spcPct val="100000"/>
              </a:lnSpc>
              <a:spcBef>
                <a:spcPts val="600"/>
              </a:spcBef>
            </a:pPr>
            <a:endParaRPr lang="en-GB" sz="2400" dirty="0"/>
          </a:p>
          <a:p>
            <a:pPr marL="0" indent="0">
              <a:lnSpc>
                <a:spcPct val="100000"/>
              </a:lnSpc>
              <a:spcBef>
                <a:spcPts val="600"/>
              </a:spcBef>
              <a:buNone/>
            </a:pPr>
            <a:r>
              <a:rPr lang="en-GB" sz="2400" b="1" dirty="0"/>
              <a:t>Take-away</a:t>
            </a:r>
          </a:p>
          <a:p>
            <a:pPr marL="0" indent="0">
              <a:lnSpc>
                <a:spcPct val="100000"/>
              </a:lnSpc>
              <a:spcBef>
                <a:spcPts val="600"/>
              </a:spcBef>
              <a:buNone/>
            </a:pPr>
            <a:r>
              <a:rPr lang="en-GB" sz="2400" dirty="0"/>
              <a:t>Individually, and as a team, make at least one commitment to continue your EDI conversations, learning and action</a:t>
            </a:r>
          </a:p>
        </p:txBody>
      </p:sp>
    </p:spTree>
    <p:extLst>
      <p:ext uri="{BB962C8B-B14F-4D97-AF65-F5344CB8AC3E}">
        <p14:creationId xmlns:p14="http://schemas.microsoft.com/office/powerpoint/2010/main" val="12882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595" y="1919194"/>
            <a:ext cx="39888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FFFFFF">
                    <a:lumMod val="95000"/>
                  </a:srgbClr>
                </a:solidFill>
                <a:effectLst/>
                <a:uLnTx/>
                <a:uFillTx/>
                <a:latin typeface="Arial"/>
                <a:ea typeface="+mn-ea"/>
                <a:cs typeface="+mn-cs"/>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848044"/>
            <a:ext cx="12192000" cy="2009955"/>
          </a:xfrm>
          <a:prstGeom prst="rect">
            <a:avLst/>
          </a:prstGeom>
        </p:spPr>
      </p:pic>
    </p:spTree>
    <p:extLst>
      <p:ext uri="{BB962C8B-B14F-4D97-AF65-F5344CB8AC3E}">
        <p14:creationId xmlns:p14="http://schemas.microsoft.com/office/powerpoint/2010/main" val="1623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32B8-49DA-4AEC-8C7E-4BAB0F3247CB}"/>
              </a:ext>
            </a:extLst>
          </p:cNvPr>
          <p:cNvSpPr>
            <a:spLocks noGrp="1"/>
          </p:cNvSpPr>
          <p:nvPr>
            <p:ph type="title"/>
          </p:nvPr>
        </p:nvSpPr>
        <p:spPr/>
        <p:txBody>
          <a:bodyPr/>
          <a:lstStyle/>
          <a:p>
            <a:r>
              <a:rPr lang="en-GB"/>
              <a:t>Read me first!</a:t>
            </a:r>
          </a:p>
        </p:txBody>
      </p:sp>
      <p:sp>
        <p:nvSpPr>
          <p:cNvPr id="3" name="Content Placeholder 2">
            <a:extLst>
              <a:ext uri="{FF2B5EF4-FFF2-40B4-BE49-F238E27FC236}">
                <a16:creationId xmlns:a16="http://schemas.microsoft.com/office/drawing/2014/main" id="{52337E98-2570-41F7-BA1C-3EED92F4A4F1}"/>
              </a:ext>
            </a:extLst>
          </p:cNvPr>
          <p:cNvSpPr>
            <a:spLocks noGrp="1"/>
          </p:cNvSpPr>
          <p:nvPr>
            <p:ph idx="1"/>
          </p:nvPr>
        </p:nvSpPr>
        <p:spPr>
          <a:xfrm>
            <a:off x="672029" y="925417"/>
            <a:ext cx="11027884" cy="5772838"/>
          </a:xfrm>
        </p:spPr>
        <p:txBody>
          <a:bodyPr>
            <a:normAutofit fontScale="70000" lnSpcReduction="20000"/>
          </a:bodyPr>
          <a:lstStyle/>
          <a:p>
            <a:pPr>
              <a:lnSpc>
                <a:spcPct val="110000"/>
              </a:lnSpc>
              <a:spcBef>
                <a:spcPts val="600"/>
              </a:spcBef>
            </a:pPr>
            <a:r>
              <a:rPr lang="en-GB" dirty="0"/>
              <a:t>There is no obligation for you to use this slide pack – it aims to provide resources and information should you feel they are helpful for you</a:t>
            </a:r>
          </a:p>
          <a:p>
            <a:pPr>
              <a:lnSpc>
                <a:spcPct val="110000"/>
              </a:lnSpc>
              <a:spcBef>
                <a:spcPts val="600"/>
              </a:spcBef>
            </a:pPr>
            <a:r>
              <a:rPr lang="en-GB" dirty="0"/>
              <a:t>It has been put together to provide a conversation aid which you can use as you want and personalise if you’d like to</a:t>
            </a:r>
          </a:p>
          <a:p>
            <a:pPr>
              <a:lnSpc>
                <a:spcPct val="110000"/>
              </a:lnSpc>
              <a:spcBef>
                <a:spcPts val="600"/>
              </a:spcBef>
            </a:pPr>
            <a:r>
              <a:rPr lang="en-GB" dirty="0"/>
              <a:t>Feel free to pick and choose any parts that are most helpful or that you think will help generate the best discussions</a:t>
            </a:r>
          </a:p>
          <a:p>
            <a:pPr>
              <a:lnSpc>
                <a:spcPct val="110000"/>
              </a:lnSpc>
              <a:spcBef>
                <a:spcPts val="600"/>
              </a:spcBef>
            </a:pPr>
            <a:r>
              <a:rPr lang="en-GB" dirty="0"/>
              <a:t>Save this master version as a new file and make adjustments as you want to, or just hide any slides you don’t want to present. They aim to be prompts and can be adapted</a:t>
            </a:r>
          </a:p>
          <a:p>
            <a:pPr>
              <a:lnSpc>
                <a:spcPct val="110000"/>
              </a:lnSpc>
              <a:spcBef>
                <a:spcPts val="600"/>
              </a:spcBef>
            </a:pPr>
            <a:r>
              <a:rPr lang="en-GB" dirty="0"/>
              <a:t>If you haven’t covered the stage 1 conversations, or used the </a:t>
            </a:r>
            <a:r>
              <a:rPr lang="en-GB" dirty="0">
                <a:hlinkClick r:id="rId2"/>
              </a:rPr>
              <a:t>conversation guide</a:t>
            </a:r>
            <a:r>
              <a:rPr lang="en-GB" dirty="0"/>
              <a:t>, you can start with this if you wish. Start at the place that will work best for your team</a:t>
            </a:r>
          </a:p>
          <a:p>
            <a:pPr>
              <a:lnSpc>
                <a:spcPct val="110000"/>
              </a:lnSpc>
              <a:spcBef>
                <a:spcPts val="600"/>
              </a:spcBef>
            </a:pPr>
            <a:endParaRPr lang="en-GB" dirty="0"/>
          </a:p>
          <a:p>
            <a:pPr>
              <a:lnSpc>
                <a:spcPct val="110000"/>
              </a:lnSpc>
              <a:spcBef>
                <a:spcPts val="600"/>
              </a:spcBef>
            </a:pPr>
            <a:r>
              <a:rPr lang="en-GB" dirty="0"/>
              <a:t>Hidden slides provide guidance and notes for you as a presenter</a:t>
            </a:r>
          </a:p>
          <a:p>
            <a:pPr>
              <a:lnSpc>
                <a:spcPct val="110000"/>
              </a:lnSpc>
              <a:spcBef>
                <a:spcPts val="600"/>
              </a:spcBef>
            </a:pPr>
            <a:r>
              <a:rPr lang="en-GB" dirty="0"/>
              <a:t>Notes underneath slides provide explanations to the slides – it’s up you whether you use these slides or not; you can also add to the notes with your own narrative or prompts</a:t>
            </a:r>
          </a:p>
          <a:p>
            <a:pPr>
              <a:lnSpc>
                <a:spcPct val="110000"/>
              </a:lnSpc>
              <a:spcBef>
                <a:spcPts val="600"/>
              </a:spcBef>
            </a:pPr>
            <a:endParaRPr lang="en-GB" dirty="0"/>
          </a:p>
          <a:p>
            <a:pPr>
              <a:lnSpc>
                <a:spcPct val="110000"/>
              </a:lnSpc>
              <a:spcBef>
                <a:spcPts val="600"/>
              </a:spcBef>
            </a:pPr>
            <a:r>
              <a:rPr lang="en-GB" dirty="0"/>
              <a:t>Some of the resources are located on the LMA Hub on Moodle. Staff will need a Moodle account to access these. This can be requested from the IT Service Desk:  0115 95 </a:t>
            </a:r>
            <a:r>
              <a:rPr lang="en-GB" b="1"/>
              <a:t>16677  </a:t>
            </a:r>
            <a:r>
              <a:rPr lang="en-GB" u="sng">
                <a:hlinkClick r:id="rId3"/>
              </a:rPr>
              <a:t>https://selfservice.nottingham.ac.uk/</a:t>
            </a:r>
            <a:r>
              <a:rPr lang="en-GB"/>
              <a:t>  </a:t>
            </a:r>
            <a:endParaRPr lang="en-GB" dirty="0"/>
          </a:p>
        </p:txBody>
      </p:sp>
    </p:spTree>
    <p:extLst>
      <p:ext uri="{BB962C8B-B14F-4D97-AF65-F5344CB8AC3E}">
        <p14:creationId xmlns:p14="http://schemas.microsoft.com/office/powerpoint/2010/main" val="171203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Freeform 8"/>
          <p:cNvSpPr>
            <a:spLocks/>
          </p:cNvSpPr>
          <p:nvPr/>
        </p:nvSpPr>
        <p:spPr bwMode="auto">
          <a:xfrm>
            <a:off x="-1198384" y="399746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8" name="Freeform 8"/>
          <p:cNvSpPr>
            <a:spLocks/>
          </p:cNvSpPr>
          <p:nvPr/>
        </p:nvSpPr>
        <p:spPr bwMode="auto">
          <a:xfrm>
            <a:off x="-1198384" y="4724146"/>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8" name="Freeform 8"/>
          <p:cNvSpPr>
            <a:spLocks/>
          </p:cNvSpPr>
          <p:nvPr/>
        </p:nvSpPr>
        <p:spPr bwMode="auto">
          <a:xfrm>
            <a:off x="-1198384" y="109074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9" name="Freeform 8"/>
          <p:cNvSpPr>
            <a:spLocks/>
          </p:cNvSpPr>
          <p:nvPr/>
        </p:nvSpPr>
        <p:spPr bwMode="auto">
          <a:xfrm>
            <a:off x="-1198384" y="181742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20" name="Freeform 8"/>
          <p:cNvSpPr>
            <a:spLocks/>
          </p:cNvSpPr>
          <p:nvPr/>
        </p:nvSpPr>
        <p:spPr bwMode="auto">
          <a:xfrm>
            <a:off x="-1198384" y="2544108"/>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3</a:t>
            </a:r>
          </a:p>
        </p:txBody>
      </p:sp>
      <p:sp>
        <p:nvSpPr>
          <p:cNvPr id="21" name="Freeform 8"/>
          <p:cNvSpPr>
            <a:spLocks/>
          </p:cNvSpPr>
          <p:nvPr/>
        </p:nvSpPr>
        <p:spPr bwMode="auto">
          <a:xfrm>
            <a:off x="-1198384" y="327078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4" name="Group 3"/>
          <p:cNvGrpSpPr/>
          <p:nvPr/>
        </p:nvGrpSpPr>
        <p:grpSpPr>
          <a:xfrm>
            <a:off x="-928317" y="994411"/>
            <a:ext cx="3872953" cy="5937090"/>
            <a:chOff x="0" y="1238775"/>
            <a:chExt cx="3301623" cy="4710528"/>
          </a:xfrm>
        </p:grpSpPr>
        <p:sp>
          <p:nvSpPr>
            <p:cNvPr id="25" name="Freeform: Shape 24"/>
            <p:cNvSpPr/>
            <p:nvPr/>
          </p:nvSpPr>
          <p:spPr>
            <a:xfrm>
              <a:off x="0" y="1267204"/>
              <a:ext cx="1891492" cy="3517976"/>
            </a:xfrm>
            <a:custGeom>
              <a:avLst/>
              <a:gdLst>
                <a:gd name="connsiteX0" fmla="*/ 0 w 1891492"/>
                <a:gd name="connsiteY0" fmla="*/ 0 h 3517976"/>
                <a:gd name="connsiteX1" fmla="*/ 1891492 w 1891492"/>
                <a:gd name="connsiteY1" fmla="*/ 0 h 3517976"/>
                <a:gd name="connsiteX2" fmla="*/ 1065227 w 1891492"/>
                <a:gd name="connsiteY2" fmla="*/ 132463 h 3517976"/>
                <a:gd name="connsiteX3" fmla="*/ 216928 w 1891492"/>
                <a:gd name="connsiteY3" fmla="*/ 1476521 h 3517976"/>
                <a:gd name="connsiteX4" fmla="*/ 756753 w 1891492"/>
                <a:gd name="connsiteY4" fmla="*/ 2831596 h 3517976"/>
                <a:gd name="connsiteX5" fmla="*/ 1098278 w 1891492"/>
                <a:gd name="connsiteY5" fmla="*/ 3517976 h 3517976"/>
                <a:gd name="connsiteX6" fmla="*/ 0 w 1891492"/>
                <a:gd name="connsiteY6" fmla="*/ 3517976 h 35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92" h="3517976">
                  <a:moveTo>
                    <a:pt x="0" y="0"/>
                  </a:moveTo>
                  <a:lnTo>
                    <a:pt x="1891492" y="0"/>
                  </a:lnTo>
                  <a:cubicBezTo>
                    <a:pt x="1616070" y="44154"/>
                    <a:pt x="1483869" y="22208"/>
                    <a:pt x="1065227" y="132463"/>
                  </a:cubicBezTo>
                  <a:cubicBezTo>
                    <a:pt x="688817" y="406092"/>
                    <a:pt x="314243" y="596453"/>
                    <a:pt x="216928" y="1476521"/>
                  </a:cubicBezTo>
                  <a:cubicBezTo>
                    <a:pt x="187549" y="2031036"/>
                    <a:pt x="360146" y="2276524"/>
                    <a:pt x="756753" y="2831596"/>
                  </a:cubicBezTo>
                  <a:cubicBezTo>
                    <a:pt x="822854" y="3078196"/>
                    <a:pt x="710852" y="3508239"/>
                    <a:pt x="1098278" y="3517976"/>
                  </a:cubicBezTo>
                  <a:lnTo>
                    <a:pt x="0" y="3517976"/>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eaLnBrk="1" latinLnBrk="1" hangingPunct="1"/>
              <a:endParaRPr lang="en-US" sz="3200">
                <a:latin typeface="Source Sans Pro" charset="0"/>
                <a:ea typeface="굴림" charset="-127"/>
              </a:endParaRPr>
            </a:p>
          </p:txBody>
        </p:sp>
        <p:sp>
          <p:nvSpPr>
            <p:cNvPr id="14" name="Freeform 13"/>
            <p:cNvSpPr/>
            <p:nvPr/>
          </p:nvSpPr>
          <p:spPr>
            <a:xfrm>
              <a:off x="163048" y="1238775"/>
              <a:ext cx="3138575" cy="3622470"/>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chemeClr val="bg1">
                <a:lumMod val="90000"/>
              </a:schemeClr>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grpSp>
          <p:nvGrpSpPr>
            <p:cNvPr id="5" name="Shape 2327"/>
            <p:cNvGrpSpPr/>
            <p:nvPr/>
          </p:nvGrpSpPr>
          <p:grpSpPr>
            <a:xfrm>
              <a:off x="1125031" y="4748796"/>
              <a:ext cx="1217259" cy="1200507"/>
              <a:chOff x="4178498" y="3597275"/>
              <a:chExt cx="779068" cy="768348"/>
            </a:xfrm>
          </p:grpSpPr>
          <p:sp>
            <p:nvSpPr>
              <p:cNvPr id="6" name="Shape 2328"/>
              <p:cNvSpPr/>
              <p:nvPr/>
            </p:nvSpPr>
            <p:spPr>
              <a:xfrm>
                <a:off x="4181475" y="3597275"/>
                <a:ext cx="773113" cy="138112"/>
              </a:xfrm>
              <a:prstGeom prst="rect">
                <a:avLst/>
              </a:prstGeom>
              <a:solidFill>
                <a:schemeClr val="tx1"/>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7" name="Shape 2329"/>
              <p:cNvSpPr/>
              <p:nvPr/>
            </p:nvSpPr>
            <p:spPr>
              <a:xfrm>
                <a:off x="4238625" y="3735387"/>
                <a:ext cx="644524" cy="384174"/>
              </a:xfrm>
              <a:prstGeom prst="rect">
                <a:avLst/>
              </a:prstGeom>
              <a:solidFill>
                <a:schemeClr val="tx1">
                  <a:lumMod val="75000"/>
                </a:schemeClr>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8" name="Shape 2330"/>
              <p:cNvSpPr/>
              <p:nvPr/>
            </p:nvSpPr>
            <p:spPr>
              <a:xfrm>
                <a:off x="4213225" y="3744912"/>
                <a:ext cx="695325" cy="139699"/>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9" name="Shape 2331"/>
              <p:cNvSpPr/>
              <p:nvPr/>
            </p:nvSpPr>
            <p:spPr>
              <a:xfrm>
                <a:off x="4213224" y="3857625"/>
                <a:ext cx="695325" cy="138112"/>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0" name="Shape 2332"/>
              <p:cNvSpPr/>
              <p:nvPr/>
            </p:nvSpPr>
            <p:spPr>
              <a:xfrm>
                <a:off x="4213225" y="3968750"/>
                <a:ext cx="695325" cy="139699"/>
              </a:xfrm>
              <a:custGeom>
                <a:avLst/>
                <a:gdLst/>
                <a:ahLst/>
                <a:cxnLst/>
                <a:rect l="0" t="0" r="0" b="0"/>
                <a:pathLst>
                  <a:path w="120000" h="120000" extrusionOk="0">
                    <a:moveTo>
                      <a:pt x="4506" y="120000"/>
                    </a:moveTo>
                    <a:cubicBezTo>
                      <a:pt x="2410" y="120000"/>
                      <a:pt x="628" y="112173"/>
                      <a:pt x="314" y="101739"/>
                    </a:cubicBezTo>
                    <a:cubicBezTo>
                      <a:pt x="0" y="90782"/>
                      <a:pt x="1572" y="80347"/>
                      <a:pt x="3877" y="78260"/>
                    </a:cubicBezTo>
                    <a:cubicBezTo>
                      <a:pt x="115074" y="1565"/>
                      <a:pt x="115074" y="1565"/>
                      <a:pt x="115074" y="1565"/>
                    </a:cubicBezTo>
                    <a:cubicBezTo>
                      <a:pt x="117275" y="0"/>
                      <a:pt x="119371" y="7826"/>
                      <a:pt x="119685" y="19304"/>
                    </a:cubicBezTo>
                    <a:cubicBezTo>
                      <a:pt x="120000" y="30782"/>
                      <a:pt x="118427" y="41217"/>
                      <a:pt x="116227" y="42782"/>
                    </a:cubicBezTo>
                    <a:cubicBezTo>
                      <a:pt x="5030" y="119478"/>
                      <a:pt x="5030" y="119478"/>
                      <a:pt x="5030" y="119478"/>
                    </a:cubicBezTo>
                    <a:cubicBezTo>
                      <a:pt x="4820" y="119478"/>
                      <a:pt x="4611" y="120000"/>
                      <a:pt x="4506" y="120000"/>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1" name="Shape 2333"/>
              <p:cNvSpPr/>
              <p:nvPr/>
            </p:nvSpPr>
            <p:spPr>
              <a:xfrm>
                <a:off x="4178498" y="4116387"/>
                <a:ext cx="779068" cy="249236"/>
              </a:xfrm>
              <a:custGeom>
                <a:avLst/>
                <a:gdLst/>
                <a:ahLst/>
                <a:cxnLst/>
                <a:rect l="0" t="0" r="0" b="0"/>
                <a:pathLst>
                  <a:path w="120000" h="120000" extrusionOk="0">
                    <a:moveTo>
                      <a:pt x="0" y="0"/>
                    </a:moveTo>
                    <a:lnTo>
                      <a:pt x="120000" y="0"/>
                    </a:lnTo>
                    <a:lnTo>
                      <a:pt x="115049" y="28507"/>
                    </a:lnTo>
                    <a:cubicBezTo>
                      <a:pt x="103119" y="83707"/>
                      <a:pt x="82915" y="120000"/>
                      <a:pt x="59999" y="120000"/>
                    </a:cubicBezTo>
                    <a:cubicBezTo>
                      <a:pt x="37084" y="120000"/>
                      <a:pt x="16880" y="83707"/>
                      <a:pt x="4950" y="28507"/>
                    </a:cubicBezTo>
                    <a:lnTo>
                      <a:pt x="0" y="0"/>
                    </a:lnTo>
                    <a:close/>
                  </a:path>
                </a:pathLst>
              </a:custGeom>
              <a:solidFill>
                <a:schemeClr val="tx1"/>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chemeClr val="lt1"/>
                  </a:solidFill>
                  <a:latin typeface="Source Sans Pro" charset="0"/>
                  <a:ea typeface="Source Sans Pro" charset="0"/>
                  <a:cs typeface="Source Sans Pro" charset="0"/>
                  <a:sym typeface="Calibri"/>
                </a:endParaRPr>
              </a:p>
            </p:txBody>
          </p:sp>
        </p:grpSp>
      </p:grpSp>
      <p:sp>
        <p:nvSpPr>
          <p:cNvPr id="2" name="Title 1"/>
          <p:cNvSpPr>
            <a:spLocks noGrp="1"/>
          </p:cNvSpPr>
          <p:nvPr>
            <p:ph type="title"/>
          </p:nvPr>
        </p:nvSpPr>
        <p:spPr>
          <a:xfrm>
            <a:off x="1813835" y="90000"/>
            <a:ext cx="10193681" cy="544749"/>
          </a:xfrm>
        </p:spPr>
        <p:txBody>
          <a:bodyPr>
            <a:noAutofit/>
          </a:bodyPr>
          <a:lstStyle/>
          <a:p>
            <a:r>
              <a:rPr lang="en-GB"/>
              <a:t>What is ‘Let’s be clear about EDI’ about?</a:t>
            </a:r>
          </a:p>
        </p:txBody>
      </p:sp>
      <p:sp>
        <p:nvSpPr>
          <p:cNvPr id="29" name="TextBox 28"/>
          <p:cNvSpPr txBox="1"/>
          <p:nvPr/>
        </p:nvSpPr>
        <p:spPr>
          <a:xfrm>
            <a:off x="3737064" y="2544108"/>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 opportunity to have a University wide conversation at a local level</a:t>
            </a:r>
          </a:p>
          <a:p>
            <a:pPr>
              <a:lnSpc>
                <a:spcPct val="90000"/>
              </a:lnSpc>
            </a:pPr>
            <a:r>
              <a:rPr lang="en-GB" sz="1400" spc="-30">
                <a:solidFill>
                  <a:schemeClr val="bg2">
                    <a:lumMod val="50000"/>
                  </a:schemeClr>
                </a:solidFill>
              </a:rPr>
              <a:t>So we can understand what EDI means to us, and to others</a:t>
            </a:r>
          </a:p>
        </p:txBody>
      </p:sp>
      <p:sp>
        <p:nvSpPr>
          <p:cNvPr id="30" name="TextBox 29"/>
          <p:cNvSpPr txBox="1"/>
          <p:nvPr/>
        </p:nvSpPr>
        <p:spPr>
          <a:xfrm>
            <a:off x="3737064" y="1076029"/>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campaign focusing on fundamental Equality, Diversity and Inclusion (EDI) messages</a:t>
            </a:r>
          </a:p>
          <a:p>
            <a:pPr>
              <a:lnSpc>
                <a:spcPct val="90000"/>
              </a:lnSpc>
            </a:pPr>
            <a:r>
              <a:rPr lang="en-GB" sz="1400" spc="-30">
                <a:solidFill>
                  <a:schemeClr val="bg2">
                    <a:lumMod val="50000"/>
                  </a:schemeClr>
                </a:solidFill>
              </a:rPr>
              <a:t>So we are all clear on the basics</a:t>
            </a:r>
          </a:p>
        </p:txBody>
      </p:sp>
      <p:sp>
        <p:nvSpPr>
          <p:cNvPr id="39" name="TextBox 38"/>
          <p:cNvSpPr txBox="1"/>
          <p:nvPr/>
        </p:nvSpPr>
        <p:spPr>
          <a:xfrm>
            <a:off x="3737064" y="1802505"/>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about what protected characteristics are</a:t>
            </a:r>
          </a:p>
          <a:p>
            <a:pPr>
              <a:lnSpc>
                <a:spcPct val="90000"/>
              </a:lnSpc>
            </a:pPr>
            <a:r>
              <a:rPr lang="en-GB" sz="1400" spc="-30">
                <a:solidFill>
                  <a:schemeClr val="bg2">
                    <a:lumMod val="50000"/>
                  </a:schemeClr>
                </a:solidFill>
              </a:rPr>
              <a:t>And what they mean in terms of how we treat one another</a:t>
            </a:r>
          </a:p>
        </p:txBody>
      </p:sp>
      <p:sp>
        <p:nvSpPr>
          <p:cNvPr id="40" name="TextBox 39"/>
          <p:cNvSpPr txBox="1"/>
          <p:nvPr/>
        </p:nvSpPr>
        <p:spPr>
          <a:xfrm>
            <a:off x="3726179" y="3270617"/>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that we have an EDI Strategic Delivery Plan</a:t>
            </a:r>
          </a:p>
          <a:p>
            <a:pPr>
              <a:lnSpc>
                <a:spcPct val="90000"/>
              </a:lnSpc>
            </a:pPr>
            <a:r>
              <a:rPr lang="en-GB" sz="1400" spc="-30">
                <a:solidFill>
                  <a:schemeClr val="bg2">
                    <a:lumMod val="50000"/>
                  </a:schemeClr>
                </a:solidFill>
              </a:rPr>
              <a:t>Which needs to be owned and acted on by everyone</a:t>
            </a:r>
          </a:p>
        </p:txBody>
      </p:sp>
      <p:sp>
        <p:nvSpPr>
          <p:cNvPr id="41" name="TextBox 40"/>
          <p:cNvSpPr txBox="1"/>
          <p:nvPr/>
        </p:nvSpPr>
        <p:spPr>
          <a:xfrm>
            <a:off x="3726179" y="4022814"/>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call for individual awareness, ownership and action</a:t>
            </a:r>
          </a:p>
          <a:p>
            <a:pPr>
              <a:lnSpc>
                <a:spcPct val="90000"/>
              </a:lnSpc>
            </a:pPr>
            <a:r>
              <a:rPr lang="en-GB" sz="1400" spc="-30">
                <a:solidFill>
                  <a:schemeClr val="bg2">
                    <a:lumMod val="50000"/>
                  </a:schemeClr>
                </a:solidFill>
              </a:rPr>
              <a:t>As EDI relates to everyone and is part of everyone’s responsibility</a:t>
            </a:r>
          </a:p>
        </p:txBody>
      </p:sp>
      <p:sp>
        <p:nvSpPr>
          <p:cNvPr id="42" name="TextBox 41"/>
          <p:cNvSpPr txBox="1"/>
          <p:nvPr/>
        </p:nvSpPr>
        <p:spPr>
          <a:xfrm>
            <a:off x="3726179" y="4740901"/>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Another building block on our journey towards an inclusive culture</a:t>
            </a:r>
          </a:p>
          <a:p>
            <a:pPr>
              <a:lnSpc>
                <a:spcPct val="90000"/>
              </a:lnSpc>
            </a:pPr>
            <a:r>
              <a:rPr lang="en-GB" sz="1400" spc="-30">
                <a:solidFill>
                  <a:schemeClr val="bg2">
                    <a:lumMod val="50000"/>
                  </a:schemeClr>
                </a:solidFill>
              </a:rPr>
              <a:t>Which is a priority for the University of Nottingham</a:t>
            </a:r>
          </a:p>
        </p:txBody>
      </p:sp>
      <p:sp>
        <p:nvSpPr>
          <p:cNvPr id="46" name="Freeform: Shape 45"/>
          <p:cNvSpPr/>
          <p:nvPr/>
        </p:nvSpPr>
        <p:spPr>
          <a:xfrm>
            <a:off x="-685800" y="1061536"/>
            <a:ext cx="3589020" cy="4411980"/>
          </a:xfrm>
          <a:custGeom>
            <a:avLst/>
            <a:gdLst>
              <a:gd name="connsiteX0" fmla="*/ 1748790 w 3589020"/>
              <a:gd name="connsiteY0" fmla="*/ 0 h 4411980"/>
              <a:gd name="connsiteX1" fmla="*/ 2125980 w 3589020"/>
              <a:gd name="connsiteY1" fmla="*/ 11430 h 4411980"/>
              <a:gd name="connsiteX2" fmla="*/ 2606040 w 3589020"/>
              <a:gd name="connsiteY2" fmla="*/ 171450 h 4411980"/>
              <a:gd name="connsiteX3" fmla="*/ 3108960 w 3589020"/>
              <a:gd name="connsiteY3" fmla="*/ 537210 h 4411980"/>
              <a:gd name="connsiteX4" fmla="*/ 3326130 w 3589020"/>
              <a:gd name="connsiteY4" fmla="*/ 868680 h 4411980"/>
              <a:gd name="connsiteX5" fmla="*/ 3497580 w 3589020"/>
              <a:gd name="connsiteY5" fmla="*/ 1303020 h 4411980"/>
              <a:gd name="connsiteX6" fmla="*/ 3589020 w 3589020"/>
              <a:gd name="connsiteY6" fmla="*/ 1714500 h 4411980"/>
              <a:gd name="connsiteX7" fmla="*/ 3577590 w 3589020"/>
              <a:gd name="connsiteY7" fmla="*/ 2217420 h 4411980"/>
              <a:gd name="connsiteX8" fmla="*/ 3509010 w 3589020"/>
              <a:gd name="connsiteY8" fmla="*/ 2571750 h 4411980"/>
              <a:gd name="connsiteX9" fmla="*/ 3326130 w 3589020"/>
              <a:gd name="connsiteY9" fmla="*/ 2937510 h 4411980"/>
              <a:gd name="connsiteX10" fmla="*/ 3028950 w 3589020"/>
              <a:gd name="connsiteY10" fmla="*/ 3348990 h 4411980"/>
              <a:gd name="connsiteX11" fmla="*/ 2903220 w 3589020"/>
              <a:gd name="connsiteY11" fmla="*/ 3589020 h 4411980"/>
              <a:gd name="connsiteX12" fmla="*/ 2903220 w 3589020"/>
              <a:gd name="connsiteY12" fmla="*/ 3691890 h 4411980"/>
              <a:gd name="connsiteX13" fmla="*/ 2914650 w 3589020"/>
              <a:gd name="connsiteY13" fmla="*/ 3897630 h 4411980"/>
              <a:gd name="connsiteX14" fmla="*/ 2880360 w 3589020"/>
              <a:gd name="connsiteY14" fmla="*/ 4149090 h 4411980"/>
              <a:gd name="connsiteX15" fmla="*/ 2731770 w 3589020"/>
              <a:gd name="connsiteY15" fmla="*/ 4343400 h 4411980"/>
              <a:gd name="connsiteX16" fmla="*/ 2537460 w 3589020"/>
              <a:gd name="connsiteY16" fmla="*/ 4411980 h 4411980"/>
              <a:gd name="connsiteX17" fmla="*/ 1005840 w 3589020"/>
              <a:gd name="connsiteY17" fmla="*/ 4411980 h 4411980"/>
              <a:gd name="connsiteX18" fmla="*/ 788670 w 3589020"/>
              <a:gd name="connsiteY18" fmla="*/ 4331970 h 4411980"/>
              <a:gd name="connsiteX19" fmla="*/ 708660 w 3589020"/>
              <a:gd name="connsiteY19" fmla="*/ 4034790 h 4411980"/>
              <a:gd name="connsiteX20" fmla="*/ 685800 w 3589020"/>
              <a:gd name="connsiteY20" fmla="*/ 3691890 h 4411980"/>
              <a:gd name="connsiteX21" fmla="*/ 651510 w 3589020"/>
              <a:gd name="connsiteY21" fmla="*/ 3520440 h 4411980"/>
              <a:gd name="connsiteX22" fmla="*/ 171450 w 3589020"/>
              <a:gd name="connsiteY22" fmla="*/ 2777490 h 4411980"/>
              <a:gd name="connsiteX23" fmla="*/ 11430 w 3589020"/>
              <a:gd name="connsiteY23" fmla="*/ 2286000 h 4411980"/>
              <a:gd name="connsiteX24" fmla="*/ 0 w 3589020"/>
              <a:gd name="connsiteY24" fmla="*/ 1714500 h 4411980"/>
              <a:gd name="connsiteX25" fmla="*/ 148590 w 3589020"/>
              <a:gd name="connsiteY25" fmla="*/ 1051560 h 4411980"/>
              <a:gd name="connsiteX26" fmla="*/ 388620 w 3589020"/>
              <a:gd name="connsiteY26" fmla="*/ 674370 h 4411980"/>
              <a:gd name="connsiteX27" fmla="*/ 754380 w 3589020"/>
              <a:gd name="connsiteY27" fmla="*/ 308610 h 4411980"/>
              <a:gd name="connsiteX28" fmla="*/ 1200150 w 3589020"/>
              <a:gd name="connsiteY28" fmla="*/ 80010 h 4411980"/>
              <a:gd name="connsiteX29" fmla="*/ 1748790 w 3589020"/>
              <a:gd name="connsiteY29" fmla="*/ 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020" h="4411980">
                <a:moveTo>
                  <a:pt x="1748790" y="0"/>
                </a:moveTo>
                <a:lnTo>
                  <a:pt x="2125980" y="11430"/>
                </a:lnTo>
                <a:lnTo>
                  <a:pt x="2606040" y="171450"/>
                </a:lnTo>
                <a:lnTo>
                  <a:pt x="3108960" y="537210"/>
                </a:lnTo>
                <a:lnTo>
                  <a:pt x="3326130" y="868680"/>
                </a:lnTo>
                <a:lnTo>
                  <a:pt x="3497580" y="1303020"/>
                </a:lnTo>
                <a:lnTo>
                  <a:pt x="3589020" y="1714500"/>
                </a:lnTo>
                <a:lnTo>
                  <a:pt x="3577590" y="2217420"/>
                </a:lnTo>
                <a:lnTo>
                  <a:pt x="3509010" y="2571750"/>
                </a:lnTo>
                <a:lnTo>
                  <a:pt x="3326130" y="2937510"/>
                </a:lnTo>
                <a:lnTo>
                  <a:pt x="3028950" y="3348990"/>
                </a:lnTo>
                <a:lnTo>
                  <a:pt x="2903220" y="3589020"/>
                </a:lnTo>
                <a:lnTo>
                  <a:pt x="2903220" y="3691890"/>
                </a:lnTo>
                <a:lnTo>
                  <a:pt x="2914650" y="3897630"/>
                </a:lnTo>
                <a:lnTo>
                  <a:pt x="2880360" y="4149090"/>
                </a:lnTo>
                <a:lnTo>
                  <a:pt x="2731770" y="4343400"/>
                </a:lnTo>
                <a:lnTo>
                  <a:pt x="2537460" y="4411980"/>
                </a:lnTo>
                <a:lnTo>
                  <a:pt x="1005840" y="4411980"/>
                </a:lnTo>
                <a:lnTo>
                  <a:pt x="788670" y="4331970"/>
                </a:lnTo>
                <a:lnTo>
                  <a:pt x="708660" y="4034790"/>
                </a:lnTo>
                <a:lnTo>
                  <a:pt x="685800" y="3691890"/>
                </a:lnTo>
                <a:lnTo>
                  <a:pt x="651510" y="3520440"/>
                </a:lnTo>
                <a:lnTo>
                  <a:pt x="171450" y="2777490"/>
                </a:lnTo>
                <a:lnTo>
                  <a:pt x="11430" y="2286000"/>
                </a:lnTo>
                <a:lnTo>
                  <a:pt x="0" y="1714500"/>
                </a:lnTo>
                <a:lnTo>
                  <a:pt x="148590" y="1051560"/>
                </a:lnTo>
                <a:lnTo>
                  <a:pt x="388620" y="674370"/>
                </a:lnTo>
                <a:lnTo>
                  <a:pt x="754380" y="308610"/>
                </a:lnTo>
                <a:lnTo>
                  <a:pt x="1200150" y="80010"/>
                </a:lnTo>
                <a:lnTo>
                  <a:pt x="1748790" y="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3"/>
          <p:cNvSpPr/>
          <p:nvPr/>
        </p:nvSpPr>
        <p:spPr>
          <a:xfrm>
            <a:off x="-737054" y="992957"/>
            <a:ext cx="3681690" cy="4565715"/>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rgbClr val="E5E5E5"/>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Tree>
    <p:extLst>
      <p:ext uri="{BB962C8B-B14F-4D97-AF65-F5344CB8AC3E}">
        <p14:creationId xmlns:p14="http://schemas.microsoft.com/office/powerpoint/2010/main" val="2425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P spid="19" grpId="0" animBg="1"/>
      <p:bldP spid="20" grpId="0" animBg="1"/>
      <p:bldP spid="21" grpId="0" animBg="1"/>
      <p:bldP spid="29" grpId="0"/>
      <p:bldP spid="30"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2510-9719-4124-AB36-7F286EC44146}"/>
              </a:ext>
            </a:extLst>
          </p:cNvPr>
          <p:cNvSpPr>
            <a:spLocks noGrp="1"/>
          </p:cNvSpPr>
          <p:nvPr>
            <p:ph type="title"/>
          </p:nvPr>
        </p:nvSpPr>
        <p:spPr/>
        <p:txBody>
          <a:bodyPr/>
          <a:lstStyle/>
          <a:p>
            <a:r>
              <a:rPr lang="en-GB"/>
              <a:t>So, Let’s be clear about EDI….</a:t>
            </a:r>
          </a:p>
        </p:txBody>
      </p:sp>
      <p:pic>
        <p:nvPicPr>
          <p:cNvPr id="6" name="Picture 5">
            <a:hlinkClick r:id="rId3"/>
            <a:extLst>
              <a:ext uri="{FF2B5EF4-FFF2-40B4-BE49-F238E27FC236}">
                <a16:creationId xmlns:a16="http://schemas.microsoft.com/office/drawing/2014/main" id="{C30B7259-2453-4724-83F3-CF2A717E8462}"/>
              </a:ext>
            </a:extLst>
          </p:cNvPr>
          <p:cNvPicPr>
            <a:picLocks noChangeAspect="1"/>
          </p:cNvPicPr>
          <p:nvPr/>
        </p:nvPicPr>
        <p:blipFill rotWithShape="1">
          <a:blip r:embed="rId4"/>
          <a:srcRect l="32579" t="29505" r="15702" b="12044"/>
          <a:stretch/>
        </p:blipFill>
        <p:spPr>
          <a:xfrm>
            <a:off x="1000125" y="779323"/>
            <a:ext cx="9936008" cy="6078677"/>
          </a:xfrm>
          <a:prstGeom prst="rect">
            <a:avLst/>
          </a:prstGeom>
        </p:spPr>
      </p:pic>
    </p:spTree>
    <p:extLst>
      <p:ext uri="{BB962C8B-B14F-4D97-AF65-F5344CB8AC3E}">
        <p14:creationId xmlns:p14="http://schemas.microsoft.com/office/powerpoint/2010/main" val="344095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stages and elements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2720756375"/>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334992" y="2769832"/>
            <a:ext cx="7247802" cy="37059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t>New </a:t>
            </a:r>
            <a:r>
              <a:rPr lang="en-GB" sz="2000">
                <a:hlinkClick r:id="rId8"/>
              </a:rPr>
              <a:t>campaign web page</a:t>
            </a:r>
            <a:r>
              <a:rPr lang="en-GB" sz="2000"/>
              <a:t> which includes a short animation for all staff to view</a:t>
            </a:r>
          </a:p>
          <a:p>
            <a:pPr>
              <a:lnSpc>
                <a:spcPct val="120000"/>
              </a:lnSpc>
            </a:pPr>
            <a:r>
              <a:rPr lang="en-GB" sz="2000">
                <a:hlinkClick r:id="rId9"/>
              </a:rPr>
              <a:t>Posters</a:t>
            </a:r>
            <a:r>
              <a:rPr lang="en-GB" sz="2000"/>
              <a:t> to display or use as a conversation starter</a:t>
            </a:r>
          </a:p>
          <a:p>
            <a:pPr>
              <a:lnSpc>
                <a:spcPct val="120000"/>
              </a:lnSpc>
            </a:pPr>
            <a:r>
              <a:rPr lang="en-GB" sz="2000"/>
              <a:t>Team conversation cascade in October, November and December, with a supporting Conversation Guide</a:t>
            </a:r>
          </a:p>
          <a:p>
            <a:pPr>
              <a:lnSpc>
                <a:spcPct val="120000"/>
              </a:lnSpc>
            </a:pPr>
            <a:r>
              <a:rPr lang="en-GB" sz="2000"/>
              <a:t>Different conversations for January, February and March supported with a Conversation Aid</a:t>
            </a:r>
          </a:p>
          <a:p>
            <a:pPr>
              <a:lnSpc>
                <a:spcPct val="120000"/>
              </a:lnSpc>
            </a:pPr>
            <a:r>
              <a:rPr lang="en-GB" sz="2000"/>
              <a:t>Webinar series engaging representatives from all staff networks</a:t>
            </a:r>
          </a:p>
          <a:p>
            <a:pPr>
              <a:lnSpc>
                <a:spcPct val="120000"/>
              </a:lnSpc>
            </a:pPr>
            <a:r>
              <a:rPr lang="en-GB" sz="2000"/>
              <a:t>Blogs</a:t>
            </a:r>
          </a:p>
          <a:p>
            <a:pPr>
              <a:lnSpc>
                <a:spcPct val="120000"/>
              </a:lnSpc>
            </a:pPr>
            <a:r>
              <a:rPr lang="en-GB" sz="2000"/>
              <a:t>University wide and local communications channels</a:t>
            </a:r>
          </a:p>
          <a:p>
            <a:pPr>
              <a:lnSpc>
                <a:spcPct val="120000"/>
              </a:lnSpc>
            </a:pPr>
            <a:endParaRPr lang="en-GB" sz="2000"/>
          </a:p>
          <a:p>
            <a:pPr>
              <a:lnSpc>
                <a:spcPct val="120000"/>
              </a:lnSpc>
            </a:pPr>
            <a:endParaRPr lang="en-GB" sz="2000"/>
          </a:p>
        </p:txBody>
      </p:sp>
      <p:grpSp>
        <p:nvGrpSpPr>
          <p:cNvPr id="15" name="Group 14">
            <a:extLst>
              <a:ext uri="{FF2B5EF4-FFF2-40B4-BE49-F238E27FC236}">
                <a16:creationId xmlns:a16="http://schemas.microsoft.com/office/drawing/2014/main" id="{B11CAB4F-8642-4944-A673-100664594506}"/>
              </a:ext>
            </a:extLst>
          </p:cNvPr>
          <p:cNvGrpSpPr/>
          <p:nvPr/>
        </p:nvGrpSpPr>
        <p:grpSpPr>
          <a:xfrm>
            <a:off x="7211044" y="2506180"/>
            <a:ext cx="4740811" cy="4108105"/>
            <a:chOff x="7139970" y="2467109"/>
            <a:chExt cx="4740811" cy="4108105"/>
          </a:xfrm>
        </p:grpSpPr>
        <p:pic>
          <p:nvPicPr>
            <p:cNvPr id="14" name="Picture 13">
              <a:extLst>
                <a:ext uri="{FF2B5EF4-FFF2-40B4-BE49-F238E27FC236}">
                  <a16:creationId xmlns:a16="http://schemas.microsoft.com/office/drawing/2014/main" id="{50C84BFC-5AC1-4FA8-A9C4-BE886D36CC8D}"/>
                </a:ext>
              </a:extLst>
            </p:cNvPr>
            <p:cNvPicPr>
              <a:picLocks noChangeAspect="1"/>
            </p:cNvPicPr>
            <p:nvPr/>
          </p:nvPicPr>
          <p:blipFill rotWithShape="1">
            <a:blip r:embed="rId10"/>
            <a:srcRect l="32300" t="23001" r="33527" b="3522"/>
            <a:stretch/>
          </p:blipFill>
          <p:spPr>
            <a:xfrm>
              <a:off x="8264236" y="2467109"/>
              <a:ext cx="3181927" cy="3705938"/>
            </a:xfrm>
            <a:prstGeom prst="rect">
              <a:avLst/>
            </a:prstGeom>
          </p:spPr>
        </p:pic>
        <p:grpSp>
          <p:nvGrpSpPr>
            <p:cNvPr id="7" name="Group 6">
              <a:extLst>
                <a:ext uri="{FF2B5EF4-FFF2-40B4-BE49-F238E27FC236}">
                  <a16:creationId xmlns:a16="http://schemas.microsoft.com/office/drawing/2014/main" id="{4C9DD5F0-2E49-4B32-9C3D-B77C3F7A4CE7}"/>
                </a:ext>
              </a:extLst>
            </p:cNvPr>
            <p:cNvGrpSpPr/>
            <p:nvPr/>
          </p:nvGrpSpPr>
          <p:grpSpPr>
            <a:xfrm>
              <a:off x="7139970" y="3528518"/>
              <a:ext cx="4740811" cy="3046696"/>
              <a:chOff x="7139970" y="3528518"/>
              <a:chExt cx="4740811" cy="3046696"/>
            </a:xfrm>
          </p:grpSpPr>
          <p:pic>
            <p:nvPicPr>
              <p:cNvPr id="9" name="Picture 8">
                <a:extLst>
                  <a:ext uri="{FF2B5EF4-FFF2-40B4-BE49-F238E27FC236}">
                    <a16:creationId xmlns:a16="http://schemas.microsoft.com/office/drawing/2014/main" id="{32487FAF-8083-4F00-AB40-568273198E79}"/>
                  </a:ext>
                </a:extLst>
              </p:cNvPr>
              <p:cNvPicPr>
                <a:picLocks noChangeAspect="1"/>
              </p:cNvPicPr>
              <p:nvPr/>
            </p:nvPicPr>
            <p:blipFill rotWithShape="1">
              <a:blip r:embed="rId11"/>
              <a:srcRect l="26908" t="12347" r="40155"/>
              <a:stretch/>
            </p:blipFill>
            <p:spPr>
              <a:xfrm>
                <a:off x="10187659" y="3528518"/>
                <a:ext cx="1693122" cy="2440555"/>
              </a:xfrm>
              <a:prstGeom prst="rect">
                <a:avLst/>
              </a:prstGeom>
            </p:spPr>
          </p:pic>
          <p:pic>
            <p:nvPicPr>
              <p:cNvPr id="10" name="Picture 9">
                <a:extLst>
                  <a:ext uri="{FF2B5EF4-FFF2-40B4-BE49-F238E27FC236}">
                    <a16:creationId xmlns:a16="http://schemas.microsoft.com/office/drawing/2014/main" id="{BA0F5462-08A9-452E-B19F-246A37F307C3}"/>
                  </a:ext>
                </a:extLst>
              </p:cNvPr>
              <p:cNvPicPr>
                <a:picLocks noChangeAspect="1"/>
              </p:cNvPicPr>
              <p:nvPr/>
            </p:nvPicPr>
            <p:blipFill rotWithShape="1">
              <a:blip r:embed="rId12"/>
              <a:srcRect l="31469" t="18204" r="44485" b="19417"/>
              <a:stretch/>
            </p:blipFill>
            <p:spPr>
              <a:xfrm>
                <a:off x="8104312" y="5040751"/>
                <a:ext cx="1071988" cy="1506299"/>
              </a:xfrm>
              <a:prstGeom prst="rect">
                <a:avLst/>
              </a:prstGeom>
            </p:spPr>
          </p:pic>
          <p:pic>
            <p:nvPicPr>
              <p:cNvPr id="11" name="Picture 10">
                <a:extLst>
                  <a:ext uri="{FF2B5EF4-FFF2-40B4-BE49-F238E27FC236}">
                    <a16:creationId xmlns:a16="http://schemas.microsoft.com/office/drawing/2014/main" id="{68CFEE70-8EC9-4AFE-8C94-DDD9D490F9E0}"/>
                  </a:ext>
                </a:extLst>
              </p:cNvPr>
              <p:cNvPicPr>
                <a:picLocks noChangeAspect="1"/>
              </p:cNvPicPr>
              <p:nvPr/>
            </p:nvPicPr>
            <p:blipFill rotWithShape="1">
              <a:blip r:embed="rId13"/>
              <a:srcRect l="31855" t="25055" r="44330" b="12347"/>
              <a:stretch/>
            </p:blipFill>
            <p:spPr>
              <a:xfrm rot="20393952">
                <a:off x="7139970" y="5107274"/>
                <a:ext cx="1031046" cy="1467940"/>
              </a:xfrm>
              <a:prstGeom prst="rect">
                <a:avLst/>
              </a:prstGeom>
            </p:spPr>
          </p:pic>
          <p:pic>
            <p:nvPicPr>
              <p:cNvPr id="12" name="Picture 11">
                <a:extLst>
                  <a:ext uri="{FF2B5EF4-FFF2-40B4-BE49-F238E27FC236}">
                    <a16:creationId xmlns:a16="http://schemas.microsoft.com/office/drawing/2014/main" id="{7D100438-3E73-4472-8FCC-F65D7A7B3403}"/>
                  </a:ext>
                </a:extLst>
              </p:cNvPr>
              <p:cNvPicPr>
                <a:picLocks noChangeAspect="1"/>
              </p:cNvPicPr>
              <p:nvPr/>
            </p:nvPicPr>
            <p:blipFill rotWithShape="1">
              <a:blip r:embed="rId14"/>
              <a:srcRect l="27832" t="15140" r="41469" b="2430"/>
              <a:stretch/>
            </p:blipFill>
            <p:spPr>
              <a:xfrm rot="1155238">
                <a:off x="8971080" y="5111191"/>
                <a:ext cx="1003916" cy="1460105"/>
              </a:xfrm>
              <a:prstGeom prst="rect">
                <a:avLst/>
              </a:prstGeom>
            </p:spPr>
          </p:pic>
        </p:grpSp>
      </p:grpSp>
    </p:spTree>
    <p:extLst>
      <p:ext uri="{BB962C8B-B14F-4D97-AF65-F5344CB8AC3E}">
        <p14:creationId xmlns:p14="http://schemas.microsoft.com/office/powerpoint/2010/main" val="720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messages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46684286"/>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640749" y="2566155"/>
            <a:ext cx="5113506" cy="375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stands for Equality, Diversity and Inclusion</a:t>
            </a:r>
          </a:p>
          <a:p>
            <a:pPr lvl="0">
              <a:lnSpc>
                <a:spcPct val="120000"/>
              </a:lnSpc>
              <a:spcBef>
                <a:spcPts val="600"/>
              </a:spcBef>
              <a:spcAft>
                <a:spcPts val="600"/>
              </a:spcAft>
            </a:pPr>
            <a:r>
              <a:rPr lang="en-GB" sz="1200"/>
              <a:t>EDI relates to everyone and is part of everyone’s responsibility </a:t>
            </a:r>
            <a:r>
              <a:rPr lang="en-GB" sz="1200" i="1"/>
              <a:t>- achieving equality, diversity and inclusion is everyone's responsibility and a priority for the University of Nottingham  </a:t>
            </a:r>
            <a:endParaRPr lang="en-GB" sz="1200"/>
          </a:p>
          <a:p>
            <a:pPr>
              <a:lnSpc>
                <a:spcPct val="120000"/>
              </a:lnSpc>
              <a:spcBef>
                <a:spcPts val="600"/>
              </a:spcBef>
              <a:spcAft>
                <a:spcPts val="600"/>
              </a:spcAft>
            </a:pPr>
            <a:r>
              <a:rPr lang="en-GB" sz="1200"/>
              <a:t>EDI is about fairness and respect </a:t>
            </a:r>
            <a:r>
              <a:rPr lang="en-GB" sz="1200" i="1"/>
              <a:t>- our University strategy values fairness, inclusivity, and respect</a:t>
            </a:r>
            <a:endParaRPr lang="en-GB" sz="1200"/>
          </a:p>
          <a:p>
            <a:pPr>
              <a:lnSpc>
                <a:spcPct val="120000"/>
              </a:lnSpc>
              <a:spcBef>
                <a:spcPts val="600"/>
              </a:spcBef>
              <a:spcAft>
                <a:spcPts val="600"/>
              </a:spcAft>
            </a:pPr>
            <a:r>
              <a:rPr lang="en-GB" sz="1200"/>
              <a:t>EDI is about ensuring everyone has access to appropriate services, appreciates each other and feels included -</a:t>
            </a:r>
            <a:r>
              <a:rPr lang="en-GB" sz="1200" i="1"/>
              <a:t> we need to work together to remove the barriers many staff and students experience at the University </a:t>
            </a:r>
            <a:endParaRPr lang="en-GB" sz="1200"/>
          </a:p>
          <a:p>
            <a:pPr lvl="0">
              <a:lnSpc>
                <a:spcPct val="120000"/>
              </a:lnSpc>
              <a:spcBef>
                <a:spcPts val="600"/>
              </a:spcBef>
              <a:spcAft>
                <a:spcPts val="600"/>
              </a:spcAft>
            </a:pPr>
            <a:r>
              <a:rPr lang="en-GB" sz="1200"/>
              <a:t>There is information and support for all </a:t>
            </a:r>
            <a:r>
              <a:rPr lang="en-GB" sz="1200" i="1"/>
              <a:t>- we want to nurture, support and empower all staff and students to do their very best </a:t>
            </a:r>
            <a:endParaRPr lang="en-GB" sz="1200"/>
          </a:p>
          <a:p>
            <a:pPr>
              <a:lnSpc>
                <a:spcPct val="120000"/>
              </a:lnSpc>
              <a:spcBef>
                <a:spcPts val="600"/>
              </a:spcBef>
              <a:spcAft>
                <a:spcPts val="600"/>
              </a:spcAft>
            </a:pPr>
            <a:endParaRPr lang="en-GB" sz="1200"/>
          </a:p>
          <a:p>
            <a:pPr>
              <a:lnSpc>
                <a:spcPct val="120000"/>
              </a:lnSpc>
              <a:spcBef>
                <a:spcPts val="600"/>
              </a:spcBef>
              <a:spcAft>
                <a:spcPts val="600"/>
              </a:spcAft>
            </a:pPr>
            <a:endParaRPr lang="en-GB" sz="1200"/>
          </a:p>
        </p:txBody>
      </p:sp>
      <p:sp>
        <p:nvSpPr>
          <p:cNvPr id="7" name="Content Placeholder 2">
            <a:extLst>
              <a:ext uri="{FF2B5EF4-FFF2-40B4-BE49-F238E27FC236}">
                <a16:creationId xmlns:a16="http://schemas.microsoft.com/office/drawing/2014/main" id="{3CE7D499-CF18-4BDD-BB7E-4A240FBB69DA}"/>
              </a:ext>
            </a:extLst>
          </p:cNvPr>
          <p:cNvSpPr txBox="1">
            <a:spLocks/>
          </p:cNvSpPr>
          <p:nvPr/>
        </p:nvSpPr>
        <p:spPr>
          <a:xfrm>
            <a:off x="6332656" y="2566155"/>
            <a:ext cx="5443707" cy="4113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is about everyone, not just specific groups – sometimes individual characteristics aren’t visible </a:t>
            </a:r>
            <a:r>
              <a:rPr lang="en-GB" sz="1200" i="1"/>
              <a:t>- the Equality Act 2010 details nine protected characteristics and it is illegal to discriminate against anyone, directly or indirectly based on these characteristics </a:t>
            </a:r>
            <a:endParaRPr lang="en-GB" sz="1200"/>
          </a:p>
          <a:p>
            <a:pPr>
              <a:lnSpc>
                <a:spcPct val="120000"/>
              </a:lnSpc>
              <a:spcBef>
                <a:spcPts val="600"/>
              </a:spcBef>
              <a:spcAft>
                <a:spcPts val="600"/>
              </a:spcAft>
            </a:pPr>
            <a:r>
              <a:rPr lang="en-GB" sz="1200"/>
              <a:t>EDI is part of everyone’s responsibility, and strengthening diversity and inclusion makes us more effective - </a:t>
            </a:r>
            <a:r>
              <a:rPr lang="en-GB" sz="1200" i="1"/>
              <a:t>be an authentic ally: talk to people about their experiences, educate yourself, take-action and hold others accountable </a:t>
            </a:r>
            <a:endParaRPr lang="en-GB" sz="1200"/>
          </a:p>
          <a:p>
            <a:pPr>
              <a:lnSpc>
                <a:spcPct val="120000"/>
              </a:lnSpc>
              <a:spcBef>
                <a:spcPts val="600"/>
              </a:spcBef>
              <a:spcAft>
                <a:spcPts val="600"/>
              </a:spcAft>
            </a:pPr>
            <a:r>
              <a:rPr lang="en-GB" sz="1200"/>
              <a:t>EDI is about fairness and respect, although it’s not about treating everyone the same -</a:t>
            </a:r>
            <a:r>
              <a:rPr lang="en-GB" sz="1200" i="1"/>
              <a:t> we want staff and students to have access to the same opportunities so we can continue to nurture the growth of our University </a:t>
            </a:r>
            <a:endParaRPr lang="en-GB" sz="1200"/>
          </a:p>
          <a:p>
            <a:pPr lvl="0">
              <a:lnSpc>
                <a:spcPct val="120000"/>
              </a:lnSpc>
              <a:spcBef>
                <a:spcPts val="600"/>
              </a:spcBef>
              <a:spcAft>
                <a:spcPts val="600"/>
              </a:spcAft>
            </a:pPr>
            <a:r>
              <a:rPr lang="en-GB" sz="1200"/>
              <a:t>There is information and support for everyone so we can all work to ensure staff and students achieve their potential -</a:t>
            </a:r>
            <a:r>
              <a:rPr lang="en-GB" sz="1200" i="1"/>
              <a:t> we will provide training and support for all staff so we can develop anti-racist and inclusive practices, empowering everyone to challenge inequality</a:t>
            </a:r>
            <a:endParaRPr lang="en-GB" sz="1200"/>
          </a:p>
        </p:txBody>
      </p:sp>
    </p:spTree>
    <p:extLst>
      <p:ext uri="{BB962C8B-B14F-4D97-AF65-F5344CB8AC3E}">
        <p14:creationId xmlns:p14="http://schemas.microsoft.com/office/powerpoint/2010/main" val="22840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4A0-9154-4861-A46F-52C8B857704A}"/>
              </a:ext>
            </a:extLst>
          </p:cNvPr>
          <p:cNvSpPr>
            <a:spLocks noGrp="1"/>
          </p:cNvSpPr>
          <p:nvPr>
            <p:ph type="title"/>
          </p:nvPr>
        </p:nvSpPr>
        <p:spPr/>
        <p:txBody>
          <a:bodyPr/>
          <a:lstStyle/>
          <a:p>
            <a:r>
              <a:rPr lang="en-GB"/>
              <a:t>Let’s talk about EDI</a:t>
            </a:r>
          </a:p>
        </p:txBody>
      </p:sp>
      <p:sp>
        <p:nvSpPr>
          <p:cNvPr id="3" name="Text Placeholder 2">
            <a:extLst>
              <a:ext uri="{FF2B5EF4-FFF2-40B4-BE49-F238E27FC236}">
                <a16:creationId xmlns:a16="http://schemas.microsoft.com/office/drawing/2014/main" id="{44D7F44D-083D-4946-968A-7E1104B37E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027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a:t>Supporting information for facilitators</a:t>
            </a:r>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625642" y="1058779"/>
            <a:ext cx="10728158" cy="5496025"/>
          </a:xfrm>
        </p:spPr>
        <p:txBody>
          <a:bodyPr>
            <a:normAutofit/>
          </a:bodyPr>
          <a:lstStyle/>
          <a:p>
            <a:pPr lvl="0">
              <a:lnSpc>
                <a:spcPct val="100000"/>
              </a:lnSpc>
              <a:spcBef>
                <a:spcPts val="600"/>
              </a:spcBef>
              <a:spcAft>
                <a:spcPts val="600"/>
              </a:spcAft>
            </a:pPr>
            <a:r>
              <a:rPr lang="en-GB" sz="1800"/>
              <a:t>By using this aid, you will be able to support a team conversation cascade</a:t>
            </a:r>
          </a:p>
          <a:p>
            <a:pPr lvl="0">
              <a:lnSpc>
                <a:spcPct val="100000"/>
              </a:lnSpc>
              <a:spcBef>
                <a:spcPts val="600"/>
              </a:spcBef>
              <a:spcAft>
                <a:spcPts val="600"/>
              </a:spcAft>
            </a:pPr>
            <a:r>
              <a:rPr lang="en-GB" sz="1800"/>
              <a:t>By </a:t>
            </a:r>
            <a:r>
              <a:rPr lang="en-GB" sz="1800" b="1"/>
              <a:t>adding ‘EDI conversation’ to meeting agendas </a:t>
            </a:r>
            <a:r>
              <a:rPr lang="en-GB" sz="1800"/>
              <a:t>between </a:t>
            </a:r>
            <a:r>
              <a:rPr lang="en-GB" sz="1800" b="1"/>
              <a:t>January and April</a:t>
            </a:r>
            <a:r>
              <a:rPr lang="en-GB" sz="1800"/>
              <a:t>, you will be encouraging honest conversations about EDI matters </a:t>
            </a:r>
          </a:p>
          <a:p>
            <a:pPr lvl="0">
              <a:lnSpc>
                <a:spcPct val="100000"/>
              </a:lnSpc>
              <a:spcBef>
                <a:spcPts val="600"/>
              </a:spcBef>
              <a:spcAft>
                <a:spcPts val="600"/>
              </a:spcAft>
            </a:pPr>
            <a:r>
              <a:rPr lang="en-GB" sz="1800"/>
              <a:t>As a guide you should allow </a:t>
            </a:r>
            <a:r>
              <a:rPr lang="en-GB" sz="1800" b="1"/>
              <a:t>20-30 minutes </a:t>
            </a:r>
            <a:r>
              <a:rPr lang="en-GB" sz="1800"/>
              <a:t>for these conversations </a:t>
            </a:r>
          </a:p>
          <a:p>
            <a:pPr lvl="0">
              <a:lnSpc>
                <a:spcPct val="100000"/>
              </a:lnSpc>
              <a:spcBef>
                <a:spcPts val="600"/>
              </a:spcBef>
              <a:spcAft>
                <a:spcPts val="600"/>
              </a:spcAft>
            </a:pPr>
            <a:r>
              <a:rPr lang="en-GB" sz="1800"/>
              <a:t>Set up a </a:t>
            </a:r>
            <a:r>
              <a:rPr lang="en-GB" sz="1800" b="1"/>
              <a:t>separate team catch up </a:t>
            </a:r>
            <a:r>
              <a:rPr lang="en-GB" sz="1800"/>
              <a:t>if you need to, if that fits better with your timing</a:t>
            </a:r>
          </a:p>
          <a:p>
            <a:pPr lvl="0">
              <a:lnSpc>
                <a:spcPct val="100000"/>
              </a:lnSpc>
              <a:spcBef>
                <a:spcPts val="600"/>
              </a:spcBef>
              <a:spcAft>
                <a:spcPts val="600"/>
              </a:spcAft>
            </a:pPr>
            <a:r>
              <a:rPr lang="en-GB" sz="1800"/>
              <a:t>A list of suggested questions, prompts and information is provided in the followings slides to support discussion around the core messages; </a:t>
            </a:r>
            <a:r>
              <a:rPr lang="en-GB" sz="1800" b="1"/>
              <a:t>focus on one slide per month</a:t>
            </a:r>
          </a:p>
          <a:p>
            <a:pPr lvl="0">
              <a:lnSpc>
                <a:spcPct val="100000"/>
              </a:lnSpc>
              <a:spcBef>
                <a:spcPts val="600"/>
              </a:spcBef>
              <a:spcAft>
                <a:spcPts val="600"/>
              </a:spcAft>
            </a:pPr>
            <a:r>
              <a:rPr lang="en-GB" sz="1800"/>
              <a:t>You may need to </a:t>
            </a:r>
            <a:r>
              <a:rPr lang="en-GB" sz="1800" b="1"/>
              <a:t>adapt your approach </a:t>
            </a:r>
            <a:r>
              <a:rPr lang="en-GB" sz="1800"/>
              <a:t>slightly dependent on the level of prior knowledge around EDI matters within your team </a:t>
            </a:r>
          </a:p>
          <a:p>
            <a:pPr lvl="0">
              <a:lnSpc>
                <a:spcPct val="100000"/>
              </a:lnSpc>
              <a:spcBef>
                <a:spcPts val="600"/>
              </a:spcBef>
              <a:spcAft>
                <a:spcPts val="600"/>
              </a:spcAft>
            </a:pPr>
            <a:r>
              <a:rPr lang="en-GB" sz="1800"/>
              <a:t>The core messages have been specifically chosen as it is recognised that they can sometimes be taken for granted, and not everyone will be familiar with them</a:t>
            </a:r>
          </a:p>
          <a:p>
            <a:pPr lvl="0">
              <a:lnSpc>
                <a:spcPct val="100000"/>
              </a:lnSpc>
              <a:spcBef>
                <a:spcPts val="600"/>
              </a:spcBef>
              <a:spcAft>
                <a:spcPts val="600"/>
              </a:spcAft>
            </a:pPr>
            <a:r>
              <a:rPr lang="en-GB" sz="1800"/>
              <a:t>Be assured, </a:t>
            </a:r>
            <a:r>
              <a:rPr lang="en-GB" sz="1800" b="1"/>
              <a:t>you are not expected to be the expert on EDI</a:t>
            </a:r>
            <a:r>
              <a:rPr lang="en-GB" sz="1800"/>
              <a:t>, just to help facilitate conversations, and steer the discussion to ensure key messages are understood, whilst being part of the learning process yourself </a:t>
            </a:r>
          </a:p>
          <a:p>
            <a:pPr>
              <a:lnSpc>
                <a:spcPct val="100000"/>
              </a:lnSpc>
              <a:spcAft>
                <a:spcPts val="600"/>
              </a:spcAft>
            </a:pPr>
            <a:endParaRPr lang="en-GB"/>
          </a:p>
        </p:txBody>
      </p:sp>
    </p:spTree>
    <p:extLst>
      <p:ext uri="{BB962C8B-B14F-4D97-AF65-F5344CB8AC3E}">
        <p14:creationId xmlns:p14="http://schemas.microsoft.com/office/powerpoint/2010/main" val="303574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dirty="0"/>
              <a:t>EDI core message 4     </a:t>
            </a:r>
            <a:r>
              <a:rPr lang="en-GB" sz="2400" dirty="0"/>
              <a:t>(April)</a:t>
            </a:r>
            <a:endParaRPr lang="en-GB" dirty="0"/>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504523" y="1000298"/>
            <a:ext cx="10774680" cy="5054745"/>
          </a:xfrm>
        </p:spPr>
        <p:txBody>
          <a:bodyPr>
            <a:normAutofit/>
          </a:bodyPr>
          <a:lstStyle/>
          <a:p>
            <a:pPr marL="0" indent="0">
              <a:lnSpc>
                <a:spcPct val="100000"/>
              </a:lnSpc>
              <a:spcBef>
                <a:spcPts val="600"/>
              </a:spcBef>
              <a:buNone/>
            </a:pPr>
            <a:r>
              <a:rPr lang="en-GB" sz="2000" b="1">
                <a:solidFill>
                  <a:schemeClr val="accent4"/>
                </a:solidFill>
              </a:rPr>
              <a:t>There is information and support for everyone so we can all work to ensure staff and students achieve their potential</a:t>
            </a:r>
          </a:p>
          <a:p>
            <a:pPr marL="0" indent="0">
              <a:lnSpc>
                <a:spcPct val="100000"/>
              </a:lnSpc>
              <a:spcBef>
                <a:spcPts val="600"/>
              </a:spcBef>
              <a:buNone/>
            </a:pPr>
            <a:r>
              <a:rPr lang="en-GB" sz="2000"/>
              <a:t>It’s our personal responsibility to take ownership for our learning and make sure we take time to understand experiences from other perspectives</a:t>
            </a:r>
          </a:p>
          <a:p>
            <a:pPr marL="0" indent="0">
              <a:lnSpc>
                <a:spcPct val="100000"/>
              </a:lnSpc>
              <a:spcBef>
                <a:spcPts val="600"/>
              </a:spcBef>
              <a:buNone/>
            </a:pPr>
            <a:endParaRPr lang="en-GB" sz="2000"/>
          </a:p>
          <a:p>
            <a:pPr marL="0" indent="0">
              <a:lnSpc>
                <a:spcPct val="100000"/>
              </a:lnSpc>
              <a:spcBef>
                <a:spcPts val="600"/>
              </a:spcBef>
              <a:buNone/>
            </a:pPr>
            <a:r>
              <a:rPr lang="en-GB" sz="2000" b="1"/>
              <a:t>Discussion point</a:t>
            </a:r>
            <a:endParaRPr lang="en-GB" sz="2000"/>
          </a:p>
          <a:p>
            <a:pPr>
              <a:lnSpc>
                <a:spcPct val="100000"/>
              </a:lnSpc>
              <a:spcBef>
                <a:spcPts val="600"/>
              </a:spcBef>
            </a:pPr>
            <a:r>
              <a:rPr lang="en-GB" sz="2000"/>
              <a:t>How will you continue to develop your understanding of EDI matters on an on-going basis?</a:t>
            </a:r>
          </a:p>
        </p:txBody>
      </p:sp>
      <p:sp>
        <p:nvSpPr>
          <p:cNvPr id="4" name="Content Placeholder 2">
            <a:extLst>
              <a:ext uri="{FF2B5EF4-FFF2-40B4-BE49-F238E27FC236}">
                <a16:creationId xmlns:a16="http://schemas.microsoft.com/office/drawing/2014/main" id="{3E464C38-25DA-45A0-A1EC-A48C1FA70101}"/>
              </a:ext>
            </a:extLst>
          </p:cNvPr>
          <p:cNvSpPr txBox="1">
            <a:spLocks/>
          </p:cNvSpPr>
          <p:nvPr/>
        </p:nvSpPr>
        <p:spPr>
          <a:xfrm>
            <a:off x="504523" y="3896019"/>
            <a:ext cx="5430520" cy="2596341"/>
          </a:xfrm>
          <a:prstGeom prst="rect">
            <a:avLst/>
          </a:prstGeom>
          <a:solidFill>
            <a:schemeClr val="bg2">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GB" sz="2100">
                <a:solidFill>
                  <a:schemeClr val="accent2">
                    <a:lumMod val="60000"/>
                    <a:lumOff val="40000"/>
                  </a:schemeClr>
                </a:solidFill>
                <a:latin typeface="+mj-lt"/>
                <a:hlinkClick r:id="rId3">
                  <a:extLst>
                    <a:ext uri="{A12FA001-AC4F-418D-AE19-62706E023703}">
                      <ahyp:hlinkClr xmlns:ahyp="http://schemas.microsoft.com/office/drawing/2018/hyperlinkcolor" val="tx"/>
                    </a:ext>
                  </a:extLst>
                </a:hlinkClick>
              </a:rPr>
              <a:t>LMA EDI Resources</a:t>
            </a:r>
            <a:endParaRPr lang="en-GB" sz="2100">
              <a:solidFill>
                <a:schemeClr val="accent2">
                  <a:lumMod val="60000"/>
                  <a:lumOff val="40000"/>
                </a:schemeClr>
              </a:solidFill>
              <a:latin typeface="+mj-lt"/>
            </a:endParaRPr>
          </a:p>
          <a:p>
            <a:pPr>
              <a:lnSpc>
                <a:spcPct val="100000"/>
              </a:lnSpc>
              <a:spcBef>
                <a:spcPts val="600"/>
              </a:spcBef>
              <a:spcAft>
                <a:spcPts val="600"/>
              </a:spcAft>
            </a:pPr>
            <a:r>
              <a:rPr lang="en-GB" sz="2100">
                <a:solidFill>
                  <a:schemeClr val="accent2">
                    <a:lumMod val="60000"/>
                    <a:lumOff val="40000"/>
                  </a:schemeClr>
                </a:solidFill>
                <a:latin typeface="+mj-lt"/>
                <a:hlinkClick r:id="rId4">
                  <a:extLst>
                    <a:ext uri="{A12FA001-AC4F-418D-AE19-62706E023703}">
                      <ahyp:hlinkClr xmlns:ahyp="http://schemas.microsoft.com/office/drawing/2018/hyperlinkcolor" val="tx"/>
                    </a:ext>
                  </a:extLst>
                </a:hlinkClick>
              </a:rPr>
              <a:t>EDI Webpages</a:t>
            </a:r>
            <a:endParaRPr lang="en-GB" sz="2100">
              <a:solidFill>
                <a:schemeClr val="accent2">
                  <a:lumMod val="60000"/>
                  <a:lumOff val="40000"/>
                </a:schemeClr>
              </a:solidFill>
              <a:latin typeface="+mj-lt"/>
            </a:endParaRPr>
          </a:p>
          <a:p>
            <a:pPr>
              <a:lnSpc>
                <a:spcPct val="100000"/>
              </a:lnSpc>
              <a:spcBef>
                <a:spcPts val="600"/>
              </a:spcBef>
              <a:spcAft>
                <a:spcPts val="600"/>
              </a:spcAft>
            </a:pPr>
            <a:r>
              <a:rPr lang="en-GB" sz="2100">
                <a:solidFill>
                  <a:schemeClr val="accent2">
                    <a:lumMod val="60000"/>
                    <a:lumOff val="40000"/>
                  </a:schemeClr>
                </a:solidFill>
                <a:latin typeface="+mj-lt"/>
                <a:hlinkClick r:id="rId5">
                  <a:extLst>
                    <a:ext uri="{A12FA001-AC4F-418D-AE19-62706E023703}">
                      <ahyp:hlinkClr xmlns:ahyp="http://schemas.microsoft.com/office/drawing/2018/hyperlinkcolor" val="tx"/>
                    </a:ext>
                  </a:extLst>
                </a:hlinkClick>
              </a:rPr>
              <a:t>EDI blogs</a:t>
            </a:r>
            <a:endParaRPr lang="en-GB" sz="2100">
              <a:solidFill>
                <a:schemeClr val="accent2">
                  <a:lumMod val="60000"/>
                  <a:lumOff val="40000"/>
                </a:schemeClr>
              </a:solidFill>
              <a:latin typeface="+mj-lt"/>
            </a:endParaRPr>
          </a:p>
          <a:p>
            <a:pPr>
              <a:lnSpc>
                <a:spcPct val="100000"/>
              </a:lnSpc>
              <a:spcBef>
                <a:spcPts val="600"/>
              </a:spcBef>
              <a:spcAft>
                <a:spcPts val="600"/>
              </a:spcAft>
            </a:pPr>
            <a:r>
              <a:rPr lang="en-GB" sz="2100">
                <a:solidFill>
                  <a:schemeClr val="accent2">
                    <a:lumMod val="60000"/>
                    <a:lumOff val="40000"/>
                  </a:schemeClr>
                </a:solidFill>
                <a:latin typeface="+mj-lt"/>
                <a:hlinkClick r:id="rId6">
                  <a:extLst>
                    <a:ext uri="{A12FA001-AC4F-418D-AE19-62706E023703}">
                      <ahyp:hlinkClr xmlns:ahyp="http://schemas.microsoft.com/office/drawing/2018/hyperlinkcolor" val="tx"/>
                    </a:ext>
                  </a:extLst>
                </a:hlinkClick>
              </a:rPr>
              <a:t>EDI Resource Bank</a:t>
            </a:r>
            <a:r>
              <a:rPr lang="en-GB" sz="2100">
                <a:solidFill>
                  <a:schemeClr val="accent2">
                    <a:lumMod val="60000"/>
                    <a:lumOff val="40000"/>
                  </a:schemeClr>
                </a:solidFill>
                <a:latin typeface="+mj-lt"/>
              </a:rPr>
              <a:t> (launching Jan 2021)</a:t>
            </a:r>
          </a:p>
          <a:p>
            <a:pPr>
              <a:lnSpc>
                <a:spcPct val="100000"/>
              </a:lnSpc>
              <a:spcBef>
                <a:spcPts val="600"/>
              </a:spcBef>
              <a:spcAft>
                <a:spcPts val="600"/>
              </a:spcAft>
            </a:pPr>
            <a:r>
              <a:rPr lang="en-GB" sz="2100">
                <a:solidFill>
                  <a:schemeClr val="accent2">
                    <a:lumMod val="60000"/>
                    <a:lumOff val="40000"/>
                  </a:schemeClr>
                </a:solidFill>
                <a:latin typeface="+mj-lt"/>
                <a:hlinkClick r:id="rId7">
                  <a:extLst>
                    <a:ext uri="{A12FA001-AC4F-418D-AE19-62706E023703}">
                      <ahyp:hlinkClr xmlns:ahyp="http://schemas.microsoft.com/office/drawing/2018/hyperlinkcolor" val="tx"/>
                    </a:ext>
                  </a:extLst>
                </a:hlinkClick>
              </a:rPr>
              <a:t>Inclusive mindset online module</a:t>
            </a:r>
            <a:endParaRPr lang="en-GB" sz="2100">
              <a:solidFill>
                <a:schemeClr val="accent2">
                  <a:lumMod val="60000"/>
                  <a:lumOff val="40000"/>
                </a:schemeClr>
              </a:solidFill>
              <a:latin typeface="+mj-lt"/>
              <a:hlinkClick r:id="rId8">
                <a:extLst>
                  <a:ext uri="{A12FA001-AC4F-418D-AE19-62706E023703}">
                    <ahyp:hlinkClr xmlns:ahyp="http://schemas.microsoft.com/office/drawing/2018/hyperlinkcolor" val="tx"/>
                  </a:ext>
                </a:extLst>
              </a:hlinkClick>
            </a:endParaRPr>
          </a:p>
          <a:p>
            <a:pPr>
              <a:lnSpc>
                <a:spcPct val="100000"/>
              </a:lnSpc>
              <a:spcBef>
                <a:spcPts val="600"/>
              </a:spcBef>
              <a:spcAft>
                <a:spcPts val="600"/>
              </a:spcAft>
            </a:pPr>
            <a:r>
              <a:rPr lang="en-GB" sz="2100">
                <a:solidFill>
                  <a:schemeClr val="accent2">
                    <a:lumMod val="60000"/>
                    <a:lumOff val="40000"/>
                  </a:schemeClr>
                </a:solidFill>
                <a:latin typeface="+mj-lt"/>
                <a:hlinkClick r:id="rId8">
                  <a:extLst>
                    <a:ext uri="{A12FA001-AC4F-418D-AE19-62706E023703}">
                      <ahyp:hlinkClr xmlns:ahyp="http://schemas.microsoft.com/office/drawing/2018/hyperlinkcolor" val="tx"/>
                    </a:ext>
                  </a:extLst>
                </a:hlinkClick>
              </a:rPr>
              <a:t>Unconscious bias online training</a:t>
            </a:r>
            <a:endParaRPr lang="en-GB" sz="2100">
              <a:solidFill>
                <a:schemeClr val="accent2">
                  <a:lumMod val="60000"/>
                  <a:lumOff val="40000"/>
                </a:schemeClr>
              </a:solidFill>
              <a:latin typeface="+mj-lt"/>
            </a:endParaRPr>
          </a:p>
        </p:txBody>
      </p:sp>
      <p:sp>
        <p:nvSpPr>
          <p:cNvPr id="5" name="Content Placeholder 2">
            <a:extLst>
              <a:ext uri="{FF2B5EF4-FFF2-40B4-BE49-F238E27FC236}">
                <a16:creationId xmlns:a16="http://schemas.microsoft.com/office/drawing/2014/main" id="{044AB040-C0C2-4DC6-8218-346F12092BEE}"/>
              </a:ext>
            </a:extLst>
          </p:cNvPr>
          <p:cNvSpPr txBox="1">
            <a:spLocks/>
          </p:cNvSpPr>
          <p:nvPr/>
        </p:nvSpPr>
        <p:spPr>
          <a:xfrm>
            <a:off x="6300138" y="3910798"/>
            <a:ext cx="5217160" cy="2581562"/>
          </a:xfrm>
          <a:prstGeom prst="rect">
            <a:avLst/>
          </a:prstGeom>
          <a:solidFill>
            <a:schemeClr val="bg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GB" sz="2100" dirty="0">
                <a:solidFill>
                  <a:schemeClr val="accent2">
                    <a:lumMod val="60000"/>
                    <a:lumOff val="40000"/>
                  </a:schemeClr>
                </a:solidFill>
                <a:latin typeface="+mj-lt"/>
                <a:hlinkClick r:id="rId9">
                  <a:extLst>
                    <a:ext uri="{A12FA001-AC4F-418D-AE19-62706E023703}">
                      <ahyp:hlinkClr xmlns:ahyp="http://schemas.microsoft.com/office/drawing/2018/hyperlinkcolor" val="tx"/>
                    </a:ext>
                  </a:extLst>
                </a:hlinkClick>
              </a:rPr>
              <a:t>EDI free webinars </a:t>
            </a:r>
            <a:endParaRPr lang="en-GB" sz="2100" dirty="0">
              <a:solidFill>
                <a:schemeClr val="accent2">
                  <a:lumMod val="60000"/>
                  <a:lumOff val="40000"/>
                </a:schemeClr>
              </a:solidFill>
              <a:latin typeface="+mj-lt"/>
            </a:endParaRPr>
          </a:p>
          <a:p>
            <a:pPr>
              <a:lnSpc>
                <a:spcPct val="100000"/>
              </a:lnSpc>
              <a:spcBef>
                <a:spcPts val="600"/>
              </a:spcBef>
              <a:spcAft>
                <a:spcPts val="600"/>
              </a:spcAft>
            </a:pPr>
            <a:r>
              <a:rPr lang="en-GB" sz="2100" dirty="0">
                <a:solidFill>
                  <a:schemeClr val="accent2">
                    <a:lumMod val="60000"/>
                    <a:lumOff val="40000"/>
                  </a:schemeClr>
                </a:solidFill>
                <a:latin typeface="+mj-lt"/>
                <a:hlinkClick r:id="rId10">
                  <a:extLst>
                    <a:ext uri="{A12FA001-AC4F-418D-AE19-62706E023703}">
                      <ahyp:hlinkClr xmlns:ahyp="http://schemas.microsoft.com/office/drawing/2018/hyperlinkcolor" val="tx"/>
                    </a:ext>
                  </a:extLst>
                </a:hlinkClick>
              </a:rPr>
              <a:t>Reverse mentoring insights</a:t>
            </a:r>
            <a:endParaRPr lang="en-GB" sz="2100" dirty="0">
              <a:solidFill>
                <a:schemeClr val="accent2">
                  <a:lumMod val="60000"/>
                  <a:lumOff val="40000"/>
                </a:schemeClr>
              </a:solidFill>
              <a:latin typeface="+mj-lt"/>
            </a:endParaRPr>
          </a:p>
          <a:p>
            <a:pPr>
              <a:lnSpc>
                <a:spcPct val="100000"/>
              </a:lnSpc>
              <a:spcBef>
                <a:spcPts val="600"/>
              </a:spcBef>
              <a:spcAft>
                <a:spcPts val="600"/>
              </a:spcAft>
            </a:pPr>
            <a:r>
              <a:rPr lang="en-GB" sz="2100" dirty="0">
                <a:solidFill>
                  <a:schemeClr val="accent2">
                    <a:lumMod val="60000"/>
                    <a:lumOff val="40000"/>
                  </a:schemeClr>
                </a:solidFill>
                <a:latin typeface="+mj-lt"/>
              </a:rPr>
              <a:t>Local EDI Leads and EDI groups</a:t>
            </a:r>
          </a:p>
          <a:p>
            <a:pPr>
              <a:lnSpc>
                <a:spcPct val="100000"/>
              </a:lnSpc>
              <a:spcBef>
                <a:spcPts val="600"/>
              </a:spcBef>
              <a:spcAft>
                <a:spcPts val="600"/>
              </a:spcAft>
            </a:pPr>
            <a:r>
              <a:rPr lang="en-GB" sz="2100" dirty="0">
                <a:solidFill>
                  <a:schemeClr val="accent2">
                    <a:lumMod val="60000"/>
                    <a:lumOff val="40000"/>
                  </a:schemeClr>
                </a:solidFill>
                <a:latin typeface="+mj-lt"/>
                <a:hlinkClick r:id="rId11">
                  <a:extLst>
                    <a:ext uri="{A12FA001-AC4F-418D-AE19-62706E023703}">
                      <ahyp:hlinkClr xmlns:ahyp="http://schemas.microsoft.com/office/drawing/2018/hyperlinkcolor" val="tx"/>
                    </a:ext>
                  </a:extLst>
                </a:hlinkClick>
              </a:rPr>
              <a:t>Staff Networks</a:t>
            </a:r>
            <a:endParaRPr lang="en-GB" sz="2100" dirty="0">
              <a:solidFill>
                <a:schemeClr val="accent2">
                  <a:lumMod val="60000"/>
                  <a:lumOff val="40000"/>
                </a:schemeClr>
              </a:solidFill>
              <a:latin typeface="+mj-lt"/>
            </a:endParaRPr>
          </a:p>
          <a:p>
            <a:pPr>
              <a:lnSpc>
                <a:spcPct val="100000"/>
              </a:lnSpc>
              <a:spcBef>
                <a:spcPts val="600"/>
              </a:spcBef>
              <a:spcAft>
                <a:spcPts val="600"/>
              </a:spcAft>
            </a:pPr>
            <a:r>
              <a:rPr lang="en-GB" sz="2100" u="sng" dirty="0">
                <a:solidFill>
                  <a:schemeClr val="accent2">
                    <a:lumMod val="60000"/>
                    <a:lumOff val="40000"/>
                  </a:schemeClr>
                </a:solidFill>
                <a:latin typeface="+mj-lt"/>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EDI Coordinators</a:t>
            </a:r>
            <a:endParaRPr lang="en-GB" sz="2100" dirty="0">
              <a:solidFill>
                <a:schemeClr val="accent2">
                  <a:lumMod val="60000"/>
                  <a:lumOff val="40000"/>
                </a:schemeClr>
              </a:solidFill>
              <a:latin typeface="+mj-lt"/>
            </a:endParaRPr>
          </a:p>
        </p:txBody>
      </p:sp>
    </p:spTree>
    <p:extLst>
      <p:ext uri="{BB962C8B-B14F-4D97-AF65-F5344CB8AC3E}">
        <p14:creationId xmlns:p14="http://schemas.microsoft.com/office/powerpoint/2010/main" val="1465680549"/>
      </p:ext>
    </p:extLst>
  </p:cSld>
  <p:clrMapOvr>
    <a:masterClrMapping/>
  </p:clrMapOvr>
</p:sld>
</file>

<file path=ppt/theme/theme1.xml><?xml version="1.0" encoding="utf-8"?>
<a:theme xmlns:a="http://schemas.openxmlformats.org/drawingml/2006/main" name="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C2753C7A-FC8B-44FF-BEB3-5D6B569152E0}" vid="{B5C21EBB-54C3-4E75-A684-253F979E0ED1}"/>
    </a:ext>
  </a:extLst>
</a:theme>
</file>

<file path=ppt/theme/theme2.xml><?xml version="1.0" encoding="utf-8"?>
<a:theme xmlns:a="http://schemas.openxmlformats.org/drawingml/2006/main" name="1_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9D4714EB-13B9-4568-8030-94ECC84704CB}" vid="{C7FEBF05-03D4-4765-952C-351B3C14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148BC2BD62A94490E4F6D1F21EFB4A" ma:contentTypeVersion="12" ma:contentTypeDescription="Create a new document." ma:contentTypeScope="" ma:versionID="9caf63101ccf8362b9f505e9055cd557">
  <xsd:schema xmlns:xsd="http://www.w3.org/2001/XMLSchema" xmlns:xs="http://www.w3.org/2001/XMLSchema" xmlns:p="http://schemas.microsoft.com/office/2006/metadata/properties" xmlns:ns2="3b2ef878-209d-4b46-8923-55d07b2cd0ba" xmlns:ns3="bbad9336-2c82-4766-b93a-c5ab1a0d0b6e" targetNamespace="http://schemas.microsoft.com/office/2006/metadata/properties" ma:root="true" ma:fieldsID="f5230d4486cd5dbff805f789498aceaf" ns2:_="" ns3:_="">
    <xsd:import namespace="3b2ef878-209d-4b46-8923-55d07b2cd0ba"/>
    <xsd:import namespace="bbad9336-2c82-4766-b93a-c5ab1a0d0b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ef878-209d-4b46-8923-55d07b2cd0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d9336-2c82-4766-b93a-c5ab1a0d0b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56E285-823B-4C9B-BC21-BA59DDAAE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ef878-209d-4b46-8923-55d07b2cd0ba"/>
    <ds:schemaRef ds:uri="bbad9336-2c82-4766-b93a-c5ab1a0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716679-AC0E-47DB-B423-A56D9547E3D5}">
  <ds:schemaRefs>
    <ds:schemaRef ds:uri="http://schemas.microsoft.com/sharepoint/v3/contenttype/forms"/>
  </ds:schemaRefs>
</ds:datastoreItem>
</file>

<file path=customXml/itemProps3.xml><?xml version="1.0" encoding="utf-8"?>
<ds:datastoreItem xmlns:ds="http://schemas.openxmlformats.org/officeDocument/2006/customXml" ds:itemID="{02B0E904-09DC-4B87-BC75-C888EEA8ED68}">
  <ds:schemaRefs>
    <ds:schemaRef ds:uri="bbad9336-2c82-4766-b93a-c5ab1a0d0b6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3b2ef878-209d-4b46-8923-55d07b2cd0b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106</TotalTime>
  <Words>1543</Words>
  <Application>Microsoft Office PowerPoint</Application>
  <PresentationFormat>Widescreen</PresentationFormat>
  <Paragraphs>125</Paragraphs>
  <Slides>12</Slides>
  <Notes>7</Notes>
  <HiddenSlides>8</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Source Sans Pro</vt:lpstr>
      <vt:lpstr>Verdana</vt:lpstr>
      <vt:lpstr>Wingdings</vt:lpstr>
      <vt:lpstr>Style2_Gradient background</vt:lpstr>
      <vt:lpstr>1_Style2_Gradient background</vt:lpstr>
      <vt:lpstr>‘Let’s be clear about EDI’ campaign  April 2021  Conversation Aid</vt:lpstr>
      <vt:lpstr>Read me first!</vt:lpstr>
      <vt:lpstr>What is ‘Let’s be clear about EDI’ about?</vt:lpstr>
      <vt:lpstr>So, Let’s be clear about EDI….</vt:lpstr>
      <vt:lpstr>Campaign stages and elements</vt:lpstr>
      <vt:lpstr>Campaign messages</vt:lpstr>
      <vt:lpstr>Let’s talk about EDI</vt:lpstr>
      <vt:lpstr>Supporting information for facilitators</vt:lpstr>
      <vt:lpstr>EDI core message 4     (April)</vt:lpstr>
      <vt:lpstr>Your call to action    </vt:lpstr>
      <vt:lpstr>Ideas for holding conversation 4 (April)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clear about EDI’ campaign  January – April 2021  Conversation Aid</dc:title>
  <dc:creator>Carol Steed</dc:creator>
  <cp:lastModifiedBy>Carol Steed</cp:lastModifiedBy>
  <cp:revision>3</cp:revision>
  <dcterms:created xsi:type="dcterms:W3CDTF">2020-12-18T08:45:59Z</dcterms:created>
  <dcterms:modified xsi:type="dcterms:W3CDTF">2021-03-11T18:27:55Z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0x0101007F148BC2BD62A94490E4F6D1F21EFB4A</vt:lpwstr>
  </property>
</Properties>
</file>