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5"/>
  </p:notesMasterIdLst>
  <p:handoutMasterIdLst>
    <p:handoutMasterId r:id="rId16"/>
  </p:handoutMasterIdLst>
  <p:sldIdLst>
    <p:sldId id="258" r:id="rId6"/>
    <p:sldId id="448" r:id="rId7"/>
    <p:sldId id="462" r:id="rId8"/>
    <p:sldId id="455" r:id="rId9"/>
    <p:sldId id="457" r:id="rId10"/>
    <p:sldId id="466" r:id="rId11"/>
    <p:sldId id="470" r:id="rId12"/>
    <p:sldId id="291" r:id="rId13"/>
    <p:sldId id="4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F9C5C-84C3-4A8D-8DED-774441F33CCB}" v="1" dt="2021-01-07T11:03:59.451"/>
    <p1510:client id="{4088B8E2-85FD-4142-A7E8-708AE0280F51}" v="4" dt="2021-01-07T11:17:40.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8" autoAdjust="0"/>
  </p:normalViewPr>
  <p:slideViewPr>
    <p:cSldViewPr snapToGrid="0">
      <p:cViewPr varScale="1">
        <p:scale>
          <a:sx n="87" d="100"/>
          <a:sy n="87" d="100"/>
        </p:scale>
        <p:origin x="139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FCAE747A-1EAE-4341-B655-BD49D8DCD12B}"/>
    <pc:docChg chg="delSld modSld">
      <pc:chgData name="Carol Steed" userId="b9f5c8c5-3451-4eeb-af78-e66138bfc6b3" providerId="ADAL" clId="{FCAE747A-1EAE-4341-B655-BD49D8DCD12B}" dt="2021-01-07T11:48:20.106" v="38" actId="47"/>
      <pc:docMkLst>
        <pc:docMk/>
      </pc:docMkLst>
      <pc:sldChg chg="modSp mod">
        <pc:chgData name="Carol Steed" userId="b9f5c8c5-3451-4eeb-af78-e66138bfc6b3" providerId="ADAL" clId="{FCAE747A-1EAE-4341-B655-BD49D8DCD12B}" dt="2021-01-07T11:47:53.822" v="34" actId="404"/>
        <pc:sldMkLst>
          <pc:docMk/>
          <pc:sldMk cId="1248225460" sldId="258"/>
        </pc:sldMkLst>
        <pc:spChg chg="mod">
          <ac:chgData name="Carol Steed" userId="b9f5c8c5-3451-4eeb-af78-e66138bfc6b3" providerId="ADAL" clId="{FCAE747A-1EAE-4341-B655-BD49D8DCD12B}" dt="2021-01-07T11:47:53.822" v="34" actId="404"/>
          <ac:spMkLst>
            <pc:docMk/>
            <pc:sldMk cId="1248225460" sldId="258"/>
            <ac:spMk id="3" creationId="{00000000-0000-0000-0000-000000000000}"/>
          </ac:spMkLst>
        </pc:spChg>
      </pc:sldChg>
      <pc:sldChg chg="mod modShow">
        <pc:chgData name="Carol Steed" userId="b9f5c8c5-3451-4eeb-af78-e66138bfc6b3" providerId="ADAL" clId="{FCAE747A-1EAE-4341-B655-BD49D8DCD12B}" dt="2021-01-07T11:48:06.855" v="36" actId="729"/>
        <pc:sldMkLst>
          <pc:docMk/>
          <pc:sldMk cId="2425575320" sldId="448"/>
        </pc:sldMkLst>
      </pc:sldChg>
      <pc:sldChg chg="mod modShow">
        <pc:chgData name="Carol Steed" userId="b9f5c8c5-3451-4eeb-af78-e66138bfc6b3" providerId="ADAL" clId="{FCAE747A-1EAE-4341-B655-BD49D8DCD12B}" dt="2021-01-07T11:48:06.855" v="36" actId="729"/>
        <pc:sldMkLst>
          <pc:docMk/>
          <pc:sldMk cId="720768408" sldId="455"/>
        </pc:sldMkLst>
      </pc:sldChg>
      <pc:sldChg chg="mod modShow">
        <pc:chgData name="Carol Steed" userId="b9f5c8c5-3451-4eeb-af78-e66138bfc6b3" providerId="ADAL" clId="{FCAE747A-1EAE-4341-B655-BD49D8DCD12B}" dt="2021-01-07T11:48:06.855" v="36" actId="729"/>
        <pc:sldMkLst>
          <pc:docMk/>
          <pc:sldMk cId="2284089655" sldId="457"/>
        </pc:sldMkLst>
      </pc:sldChg>
      <pc:sldChg chg="mod modShow">
        <pc:chgData name="Carol Steed" userId="b9f5c8c5-3451-4eeb-af78-e66138bfc6b3" providerId="ADAL" clId="{FCAE747A-1EAE-4341-B655-BD49D8DCD12B}" dt="2021-01-07T11:48:06.855" v="36" actId="729"/>
        <pc:sldMkLst>
          <pc:docMk/>
          <pc:sldMk cId="3440952468" sldId="462"/>
        </pc:sldMkLst>
      </pc:sldChg>
      <pc:sldChg chg="del">
        <pc:chgData name="Carol Steed" userId="b9f5c8c5-3451-4eeb-af78-e66138bfc6b3" providerId="ADAL" clId="{FCAE747A-1EAE-4341-B655-BD49D8DCD12B}" dt="2021-01-07T11:48:16.138" v="37" actId="47"/>
        <pc:sldMkLst>
          <pc:docMk/>
          <pc:sldMk cId="1863666731" sldId="463"/>
        </pc:sldMkLst>
      </pc:sldChg>
      <pc:sldChg chg="del">
        <pc:chgData name="Carol Steed" userId="b9f5c8c5-3451-4eeb-af78-e66138bfc6b3" providerId="ADAL" clId="{FCAE747A-1EAE-4341-B655-BD49D8DCD12B}" dt="2021-01-07T11:48:16.138" v="37" actId="47"/>
        <pc:sldMkLst>
          <pc:docMk/>
          <pc:sldMk cId="3781168949" sldId="464"/>
        </pc:sldMkLst>
      </pc:sldChg>
      <pc:sldChg chg="del">
        <pc:chgData name="Carol Steed" userId="b9f5c8c5-3451-4eeb-af78-e66138bfc6b3" providerId="ADAL" clId="{FCAE747A-1EAE-4341-B655-BD49D8DCD12B}" dt="2021-01-07T11:48:00.528" v="35" actId="47"/>
        <pc:sldMkLst>
          <pc:docMk/>
          <pc:sldMk cId="1712034447" sldId="465"/>
        </pc:sldMkLst>
      </pc:sldChg>
      <pc:sldChg chg="mod modShow">
        <pc:chgData name="Carol Steed" userId="b9f5c8c5-3451-4eeb-af78-e66138bfc6b3" providerId="ADAL" clId="{FCAE747A-1EAE-4341-B655-BD49D8DCD12B}" dt="2021-01-07T11:48:06.855" v="36" actId="729"/>
        <pc:sldMkLst>
          <pc:docMk/>
          <pc:sldMk cId="980274036" sldId="466"/>
        </pc:sldMkLst>
      </pc:sldChg>
      <pc:sldChg chg="del">
        <pc:chgData name="Carol Steed" userId="b9f5c8c5-3451-4eeb-af78-e66138bfc6b3" providerId="ADAL" clId="{FCAE747A-1EAE-4341-B655-BD49D8DCD12B}" dt="2021-01-07T11:48:16.138" v="37" actId="47"/>
        <pc:sldMkLst>
          <pc:docMk/>
          <pc:sldMk cId="9252583" sldId="469"/>
        </pc:sldMkLst>
      </pc:sldChg>
      <pc:sldChg chg="del">
        <pc:chgData name="Carol Steed" userId="b9f5c8c5-3451-4eeb-af78-e66138bfc6b3" providerId="ADAL" clId="{FCAE747A-1EAE-4341-B655-BD49D8DCD12B}" dt="2021-01-07T11:48:16.138" v="37" actId="47"/>
        <pc:sldMkLst>
          <pc:docMk/>
          <pc:sldMk cId="3035744828" sldId="471"/>
        </pc:sldMkLst>
      </pc:sldChg>
      <pc:sldChg chg="del">
        <pc:chgData name="Carol Steed" userId="b9f5c8c5-3451-4eeb-af78-e66138bfc6b3" providerId="ADAL" clId="{FCAE747A-1EAE-4341-B655-BD49D8DCD12B}" dt="2021-01-07T11:48:16.138" v="37" actId="47"/>
        <pc:sldMkLst>
          <pc:docMk/>
          <pc:sldMk cId="3239621910" sldId="472"/>
        </pc:sldMkLst>
      </pc:sldChg>
      <pc:sldChg chg="del">
        <pc:chgData name="Carol Steed" userId="b9f5c8c5-3451-4eeb-af78-e66138bfc6b3" providerId="ADAL" clId="{FCAE747A-1EAE-4341-B655-BD49D8DCD12B}" dt="2021-01-07T11:48:16.138" v="37" actId="47"/>
        <pc:sldMkLst>
          <pc:docMk/>
          <pc:sldMk cId="2709422588" sldId="473"/>
        </pc:sldMkLst>
      </pc:sldChg>
      <pc:sldChg chg="del">
        <pc:chgData name="Carol Steed" userId="b9f5c8c5-3451-4eeb-af78-e66138bfc6b3" providerId="ADAL" clId="{FCAE747A-1EAE-4341-B655-BD49D8DCD12B}" dt="2021-01-07T11:48:16.138" v="37" actId="47"/>
        <pc:sldMkLst>
          <pc:docMk/>
          <pc:sldMk cId="4079299063" sldId="474"/>
        </pc:sldMkLst>
      </pc:sldChg>
      <pc:sldChg chg="del">
        <pc:chgData name="Carol Steed" userId="b9f5c8c5-3451-4eeb-af78-e66138bfc6b3" providerId="ADAL" clId="{FCAE747A-1EAE-4341-B655-BD49D8DCD12B}" dt="2021-01-07T11:48:16.138" v="37" actId="47"/>
        <pc:sldMkLst>
          <pc:docMk/>
          <pc:sldMk cId="1916979866" sldId="475"/>
        </pc:sldMkLst>
      </pc:sldChg>
      <pc:sldChg chg="del">
        <pc:chgData name="Carol Steed" userId="b9f5c8c5-3451-4eeb-af78-e66138bfc6b3" providerId="ADAL" clId="{FCAE747A-1EAE-4341-B655-BD49D8DCD12B}" dt="2021-01-07T11:48:20.106" v="38" actId="47"/>
        <pc:sldMkLst>
          <pc:docMk/>
          <pc:sldMk cId="128825103" sldId="476"/>
        </pc:sldMkLst>
      </pc:sldChg>
    </pc:docChg>
  </pc:docChgLst>
  <pc:docChgLst>
    <pc:chgData name="Carol Steed" userId="b9f5c8c5-3451-4eeb-af78-e66138bfc6b3" providerId="ADAL" clId="{4088B8E2-85FD-4142-A7E8-708AE0280F51}"/>
    <pc:docChg chg="undo custSel modSld">
      <pc:chgData name="Carol Steed" userId="b9f5c8c5-3451-4eeb-af78-e66138bfc6b3" providerId="ADAL" clId="{4088B8E2-85FD-4142-A7E8-708AE0280F51}" dt="2021-01-07T11:17:45.429" v="37" actId="404"/>
      <pc:docMkLst>
        <pc:docMk/>
      </pc:docMkLst>
      <pc:sldChg chg="modSp mod">
        <pc:chgData name="Carol Steed" userId="b9f5c8c5-3451-4eeb-af78-e66138bfc6b3" providerId="ADAL" clId="{4088B8E2-85FD-4142-A7E8-708AE0280F51}" dt="2021-01-07T11:16:28.689" v="11" actId="27636"/>
        <pc:sldMkLst>
          <pc:docMk/>
          <pc:sldMk cId="2709422588" sldId="473"/>
        </pc:sldMkLst>
        <pc:spChg chg="mod">
          <ac:chgData name="Carol Steed" userId="b9f5c8c5-3451-4eeb-af78-e66138bfc6b3" providerId="ADAL" clId="{4088B8E2-85FD-4142-A7E8-708AE0280F51}" dt="2021-01-07T11:16:28.689" v="11" actId="27636"/>
          <ac:spMkLst>
            <pc:docMk/>
            <pc:sldMk cId="2709422588" sldId="473"/>
            <ac:spMk id="2" creationId="{7CCBCC77-CB44-4CF1-8DEC-2CE5F8EC14EA}"/>
          </ac:spMkLst>
        </pc:spChg>
      </pc:sldChg>
      <pc:sldChg chg="modSp mod">
        <pc:chgData name="Carol Steed" userId="b9f5c8c5-3451-4eeb-af78-e66138bfc6b3" providerId="ADAL" clId="{4088B8E2-85FD-4142-A7E8-708AE0280F51}" dt="2021-01-07T11:17:05.126" v="21" actId="404"/>
        <pc:sldMkLst>
          <pc:docMk/>
          <pc:sldMk cId="4079299063" sldId="474"/>
        </pc:sldMkLst>
        <pc:spChg chg="mod">
          <ac:chgData name="Carol Steed" userId="b9f5c8c5-3451-4eeb-af78-e66138bfc6b3" providerId="ADAL" clId="{4088B8E2-85FD-4142-A7E8-708AE0280F51}" dt="2021-01-07T11:17:05.126" v="21" actId="404"/>
          <ac:spMkLst>
            <pc:docMk/>
            <pc:sldMk cId="4079299063" sldId="474"/>
            <ac:spMk id="2" creationId="{7CCBCC77-CB44-4CF1-8DEC-2CE5F8EC14EA}"/>
          </ac:spMkLst>
        </pc:spChg>
      </pc:sldChg>
      <pc:sldChg chg="modSp mod">
        <pc:chgData name="Carol Steed" userId="b9f5c8c5-3451-4eeb-af78-e66138bfc6b3" providerId="ADAL" clId="{4088B8E2-85FD-4142-A7E8-708AE0280F51}" dt="2021-01-07T11:17:21.734" v="29" actId="404"/>
        <pc:sldMkLst>
          <pc:docMk/>
          <pc:sldMk cId="1916979866" sldId="475"/>
        </pc:sldMkLst>
        <pc:spChg chg="mod">
          <ac:chgData name="Carol Steed" userId="b9f5c8c5-3451-4eeb-af78-e66138bfc6b3" providerId="ADAL" clId="{4088B8E2-85FD-4142-A7E8-708AE0280F51}" dt="2021-01-07T11:17:21.734" v="29" actId="404"/>
          <ac:spMkLst>
            <pc:docMk/>
            <pc:sldMk cId="1916979866" sldId="475"/>
            <ac:spMk id="2" creationId="{7CCBCC77-CB44-4CF1-8DEC-2CE5F8EC14EA}"/>
          </ac:spMkLst>
        </pc:spChg>
      </pc:sldChg>
      <pc:sldChg chg="modSp mod">
        <pc:chgData name="Carol Steed" userId="b9f5c8c5-3451-4eeb-af78-e66138bfc6b3" providerId="ADAL" clId="{4088B8E2-85FD-4142-A7E8-708AE0280F51}" dt="2021-01-07T11:17:45.429" v="37" actId="404"/>
        <pc:sldMkLst>
          <pc:docMk/>
          <pc:sldMk cId="128825103" sldId="476"/>
        </pc:sldMkLst>
        <pc:spChg chg="mod">
          <ac:chgData name="Carol Steed" userId="b9f5c8c5-3451-4eeb-af78-e66138bfc6b3" providerId="ADAL" clId="{4088B8E2-85FD-4142-A7E8-708AE0280F51}" dt="2021-01-07T11:17:45.429" v="37" actId="404"/>
          <ac:spMkLst>
            <pc:docMk/>
            <pc:sldMk cId="128825103" sldId="476"/>
            <ac:spMk id="2" creationId="{7CCBCC77-CB44-4CF1-8DEC-2CE5F8EC14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07/01/2021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2</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3</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of the above are link to webpages for further info.</a:t>
            </a:r>
          </a:p>
          <a:p>
            <a:endParaRPr lang="en-GB"/>
          </a:p>
          <a:p>
            <a:r>
              <a:rPr lang="en-GB"/>
              <a:t>Find out who your local EDI Lead is and if you have any local EDI groups.  Share their contact details on this slide before presenting. If you’re not sure contact the EDI Coordinators who can advise by emailing BR-EDICoordinators@exmail.nottingham.ac.uk</a:t>
            </a:r>
          </a:p>
        </p:txBody>
      </p:sp>
      <p:sp>
        <p:nvSpPr>
          <p:cNvPr id="4" name="Slide Number Placeholder 3"/>
          <p:cNvSpPr>
            <a:spLocks noGrp="1"/>
          </p:cNvSpPr>
          <p:nvPr>
            <p:ph type="sldNum" sz="quarter" idx="5"/>
          </p:nvPr>
        </p:nvSpPr>
        <p:spPr/>
        <p:txBody>
          <a:bodyPr/>
          <a:lstStyle/>
          <a:p>
            <a:fld id="{EC0EF80E-4275-4514-9ADB-8CCBAFC9CE18}" type="slidenum">
              <a:rPr lang="en-GB" smtClean="0"/>
              <a:t>7</a:t>
            </a:fld>
            <a:endParaRPr lang="en-GB"/>
          </a:p>
        </p:txBody>
      </p:sp>
    </p:spTree>
    <p:extLst>
      <p:ext uri="{BB962C8B-B14F-4D97-AF65-F5344CB8AC3E}">
        <p14:creationId xmlns:p14="http://schemas.microsoft.com/office/powerpoint/2010/main" val="160496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as a prompt to remind people of their personal obligations to take action for themselves. Understanding EDI matters is each of our responsibility, and if all us makes one change to encourage inclusivity and challenge inappropriate behaviours, then together we will move further forward towards being an inclusive University</a:t>
            </a:r>
          </a:p>
        </p:txBody>
      </p:sp>
      <p:sp>
        <p:nvSpPr>
          <p:cNvPr id="4" name="Slide Number Placeholder 3"/>
          <p:cNvSpPr>
            <a:spLocks noGrp="1"/>
          </p:cNvSpPr>
          <p:nvPr>
            <p:ph type="sldNum" sz="quarter" idx="10"/>
          </p:nvPr>
        </p:nvSpPr>
        <p:spPr/>
        <p:txBody>
          <a:bodyPr/>
          <a:lstStyle/>
          <a:p>
            <a:fld id="{8C856138-FBCA-ED4C-B551-54C288D43838}" type="slidenum">
              <a:rPr lang="en-GB" smtClean="0"/>
              <a:t>8</a:t>
            </a:fld>
            <a:endParaRPr lang="en-GB"/>
          </a:p>
        </p:txBody>
      </p:sp>
    </p:spTree>
    <p:extLst>
      <p:ext uri="{BB962C8B-B14F-4D97-AF65-F5344CB8AC3E}">
        <p14:creationId xmlns:p14="http://schemas.microsoft.com/office/powerpoint/2010/main" val="7116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training.nottingham.ac.uk/Course?courseref=eLEDUB&amp;dates=0" TargetMode="External"/><Relationship Id="rId3" Type="http://schemas.openxmlformats.org/officeDocument/2006/relationships/hyperlink" Target="https://moodle.nottingham.ac.uk/mod/page/view.php?id=3865400" TargetMode="External"/><Relationship Id="rId7" Type="http://schemas.openxmlformats.org/officeDocument/2006/relationships/hyperlink" Target="https://moodle.nottingham.ac.uk/mod/scorm/player.php?a=2818&amp;currentorg=Having_an_Inclusive_Mindset_ORG&amp;scoid=16001&amp;sesskey=Sik7n2e38L&amp;display=popup&amp;mode=normal" TargetMode="External"/><Relationship Id="rId12" Type="http://schemas.openxmlformats.org/officeDocument/2006/relationships/hyperlink" Target="https://sway.office.com/A1aAwn2ZUjhvDQGb?ref=Li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i-resourcebank.co.uk/" TargetMode="External"/><Relationship Id="rId11" Type="http://schemas.openxmlformats.org/officeDocument/2006/relationships/hyperlink" Target="https://www.nottingham.ac.uk/edi/student-and-staff-networks.aspx" TargetMode="External"/><Relationship Id="rId5" Type="http://schemas.openxmlformats.org/officeDocument/2006/relationships/hyperlink" Target="https://www.nottingham.ac.uk/edi/edi-blog/edi-blog.aspx" TargetMode="External"/><Relationship Id="rId10" Type="http://schemas.openxmlformats.org/officeDocument/2006/relationships/hyperlink" Target="https://twitter.com/STEMM_CHANGE/status/1275049808110268422" TargetMode="External"/><Relationship Id="rId4" Type="http://schemas.openxmlformats.org/officeDocument/2006/relationships/hyperlink" Target="https://www.nottingham.ac.uk/edi/equality-diversity-and-inclusion.aspx" TargetMode="External"/><Relationship Id="rId9" Type="http://schemas.openxmlformats.org/officeDocument/2006/relationships/hyperlink" Target="https://moodle.nottingham.ac.uk/mod/page/view.php?id=475647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3100" dirty="0"/>
            </a:br>
            <a:r>
              <a:rPr lang="en-GB" sz="3100" dirty="0"/>
              <a:t>April 2021</a:t>
            </a:r>
            <a:br>
              <a:rPr lang="en-GB" dirty="0"/>
            </a:br>
            <a:br>
              <a:rPr lang="en-GB" sz="4000" dirty="0"/>
            </a:br>
            <a:r>
              <a:rPr lang="en-GB" sz="2800" dirty="0"/>
              <a:t>Conversation Aid</a:t>
            </a:r>
            <a:br>
              <a:rPr lang="en-GB" sz="2800" dirty="0"/>
            </a:br>
            <a:br>
              <a:rPr lang="en-GB" sz="2800" dirty="0"/>
            </a:br>
            <a:r>
              <a:rPr lang="en-GB" sz="2800" b="1" dirty="0"/>
              <a:t>Conversation Starter Slides</a:t>
            </a:r>
            <a:endParaRPr lang="en-GB" b="1" dirty="0"/>
          </a:p>
        </p:txBody>
      </p:sp>
    </p:spTree>
    <p:extLst>
      <p:ext uri="{BB962C8B-B14F-4D97-AF65-F5344CB8AC3E}">
        <p14:creationId xmlns:p14="http://schemas.microsoft.com/office/powerpoint/2010/main" val="124822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4     </a:t>
            </a:r>
            <a:r>
              <a:rPr lang="en-GB" sz="2400" dirty="0"/>
              <a:t>(April)</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504523" y="1000298"/>
            <a:ext cx="10774680" cy="5054745"/>
          </a:xfrm>
        </p:spPr>
        <p:txBody>
          <a:bodyPr>
            <a:normAutofit/>
          </a:bodyPr>
          <a:lstStyle/>
          <a:p>
            <a:pPr marL="0" indent="0">
              <a:lnSpc>
                <a:spcPct val="100000"/>
              </a:lnSpc>
              <a:spcBef>
                <a:spcPts val="600"/>
              </a:spcBef>
              <a:buNone/>
            </a:pPr>
            <a:r>
              <a:rPr lang="en-GB" sz="2000" b="1">
                <a:solidFill>
                  <a:schemeClr val="accent4"/>
                </a:solidFill>
              </a:rPr>
              <a:t>There is information and support for everyone so we can all work to ensure staff and students achieve their potential</a:t>
            </a:r>
          </a:p>
          <a:p>
            <a:pPr marL="0" indent="0">
              <a:lnSpc>
                <a:spcPct val="100000"/>
              </a:lnSpc>
              <a:spcBef>
                <a:spcPts val="600"/>
              </a:spcBef>
              <a:buNone/>
            </a:pPr>
            <a:r>
              <a:rPr lang="en-GB" sz="2000"/>
              <a:t>It’s our personal responsibility to take ownership for our learning and make sure we take time to understand experiences from other perspectives</a:t>
            </a:r>
          </a:p>
          <a:p>
            <a:pPr marL="0" indent="0">
              <a:lnSpc>
                <a:spcPct val="100000"/>
              </a:lnSpc>
              <a:spcBef>
                <a:spcPts val="600"/>
              </a:spcBef>
              <a:buNone/>
            </a:pPr>
            <a:endParaRPr lang="en-GB" sz="2000"/>
          </a:p>
          <a:p>
            <a:pPr marL="0" indent="0">
              <a:lnSpc>
                <a:spcPct val="100000"/>
              </a:lnSpc>
              <a:spcBef>
                <a:spcPts val="600"/>
              </a:spcBef>
              <a:buNone/>
            </a:pPr>
            <a:r>
              <a:rPr lang="en-GB" sz="2000" b="1"/>
              <a:t>Discussion point</a:t>
            </a:r>
            <a:endParaRPr lang="en-GB" sz="2000"/>
          </a:p>
          <a:p>
            <a:pPr>
              <a:lnSpc>
                <a:spcPct val="100000"/>
              </a:lnSpc>
              <a:spcBef>
                <a:spcPts val="600"/>
              </a:spcBef>
            </a:pPr>
            <a:r>
              <a:rPr lang="en-GB" sz="2000"/>
              <a:t>How will you continue to develop your understanding of EDI matters on an on-going basis?</a:t>
            </a:r>
          </a:p>
        </p:txBody>
      </p:sp>
      <p:sp>
        <p:nvSpPr>
          <p:cNvPr id="4" name="Content Placeholder 2">
            <a:extLst>
              <a:ext uri="{FF2B5EF4-FFF2-40B4-BE49-F238E27FC236}">
                <a16:creationId xmlns:a16="http://schemas.microsoft.com/office/drawing/2014/main" id="{3E464C38-25DA-45A0-A1EC-A48C1FA70101}"/>
              </a:ext>
            </a:extLst>
          </p:cNvPr>
          <p:cNvSpPr txBox="1">
            <a:spLocks/>
          </p:cNvSpPr>
          <p:nvPr/>
        </p:nvSpPr>
        <p:spPr>
          <a:xfrm>
            <a:off x="504523" y="3896019"/>
            <a:ext cx="5430520" cy="2596341"/>
          </a:xfrm>
          <a:prstGeom prst="rect">
            <a:avLst/>
          </a:prstGeom>
          <a:solidFill>
            <a:schemeClr val="bg2">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100">
                <a:solidFill>
                  <a:schemeClr val="accent2">
                    <a:lumMod val="60000"/>
                    <a:lumOff val="40000"/>
                  </a:schemeClr>
                </a:solidFill>
                <a:latin typeface="+mj-lt"/>
                <a:hlinkClick r:id="rId3">
                  <a:extLst>
                    <a:ext uri="{A12FA001-AC4F-418D-AE19-62706E023703}">
                      <ahyp:hlinkClr xmlns:ahyp="http://schemas.microsoft.com/office/drawing/2018/hyperlinkcolor" val="tx"/>
                    </a:ext>
                  </a:extLst>
                </a:hlinkClick>
              </a:rPr>
              <a:t>LMA EDI Resources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4">
                  <a:extLst>
                    <a:ext uri="{A12FA001-AC4F-418D-AE19-62706E023703}">
                      <ahyp:hlinkClr xmlns:ahyp="http://schemas.microsoft.com/office/drawing/2018/hyperlinkcolor" val="tx"/>
                    </a:ext>
                  </a:extLst>
                </a:hlinkClick>
              </a:rPr>
              <a:t>EDI Webpages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5">
                  <a:extLst>
                    <a:ext uri="{A12FA001-AC4F-418D-AE19-62706E023703}">
                      <ahyp:hlinkClr xmlns:ahyp="http://schemas.microsoft.com/office/drawing/2018/hyperlinkcolor" val="tx"/>
                    </a:ext>
                  </a:extLst>
                </a:hlinkClick>
              </a:rPr>
              <a:t>EDI blogs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6">
                  <a:extLst>
                    <a:ext uri="{A12FA001-AC4F-418D-AE19-62706E023703}">
                      <ahyp:hlinkClr xmlns:ahyp="http://schemas.microsoft.com/office/drawing/2018/hyperlinkcolor" val="tx"/>
                    </a:ext>
                  </a:extLst>
                </a:hlinkClick>
              </a:rPr>
              <a:t>EDI Resource Bank</a:t>
            </a:r>
            <a:r>
              <a:rPr lang="en-GB" sz="2100">
                <a:solidFill>
                  <a:schemeClr val="accent2">
                    <a:lumMod val="60000"/>
                    <a:lumOff val="40000"/>
                  </a:schemeClr>
                </a:solidFill>
                <a:latin typeface="+mj-lt"/>
              </a:rPr>
              <a:t> (launching Jan 2021)</a:t>
            </a:r>
          </a:p>
          <a:p>
            <a:pPr>
              <a:lnSpc>
                <a:spcPct val="100000"/>
              </a:lnSpc>
              <a:spcBef>
                <a:spcPts val="600"/>
              </a:spcBef>
              <a:spcAft>
                <a:spcPts val="600"/>
              </a:spcAft>
            </a:pPr>
            <a:r>
              <a:rPr lang="en-GB" sz="2100">
                <a:solidFill>
                  <a:schemeClr val="accent2">
                    <a:lumMod val="60000"/>
                    <a:lumOff val="40000"/>
                  </a:schemeClr>
                </a:solidFill>
                <a:latin typeface="+mj-lt"/>
                <a:hlinkClick r:id="rId7">
                  <a:extLst>
                    <a:ext uri="{A12FA001-AC4F-418D-AE19-62706E023703}">
                      <ahyp:hlinkClr xmlns:ahyp="http://schemas.microsoft.com/office/drawing/2018/hyperlinkcolor" val="tx"/>
                    </a:ext>
                  </a:extLst>
                </a:hlinkClick>
              </a:rPr>
              <a:t>Inclusive mindset online module</a:t>
            </a:r>
            <a:endParaRPr lang="en-GB" sz="2100">
              <a:solidFill>
                <a:schemeClr val="accent2">
                  <a:lumMod val="60000"/>
                  <a:lumOff val="40000"/>
                </a:schemeClr>
              </a:solidFill>
              <a:latin typeface="+mj-lt"/>
              <a:hlinkClick r:id="rId8">
                <a:extLst>
                  <a:ext uri="{A12FA001-AC4F-418D-AE19-62706E023703}">
                    <ahyp:hlinkClr xmlns:ahyp="http://schemas.microsoft.com/office/drawing/2018/hyperlinkcolor" val="tx"/>
                  </a:ext>
                </a:extLst>
              </a:hlinkClick>
            </a:endParaRPr>
          </a:p>
          <a:p>
            <a:pPr>
              <a:lnSpc>
                <a:spcPct val="100000"/>
              </a:lnSpc>
              <a:spcBef>
                <a:spcPts val="600"/>
              </a:spcBef>
              <a:spcAft>
                <a:spcPts val="600"/>
              </a:spcAft>
            </a:pPr>
            <a:r>
              <a:rPr lang="en-GB" sz="2100">
                <a:solidFill>
                  <a:schemeClr val="accent2">
                    <a:lumMod val="60000"/>
                    <a:lumOff val="40000"/>
                  </a:schemeClr>
                </a:solidFill>
                <a:latin typeface="+mj-lt"/>
                <a:hlinkClick r:id="rId8">
                  <a:extLst>
                    <a:ext uri="{A12FA001-AC4F-418D-AE19-62706E023703}">
                      <ahyp:hlinkClr xmlns:ahyp="http://schemas.microsoft.com/office/drawing/2018/hyperlinkcolor" val="tx"/>
                    </a:ext>
                  </a:extLst>
                </a:hlinkClick>
              </a:rPr>
              <a:t>Unconscious bias online training</a:t>
            </a:r>
            <a:endParaRPr lang="en-GB" sz="2100">
              <a:solidFill>
                <a:schemeClr val="accent2">
                  <a:lumMod val="60000"/>
                  <a:lumOff val="40000"/>
                </a:schemeClr>
              </a:solidFill>
              <a:latin typeface="+mj-lt"/>
            </a:endParaRPr>
          </a:p>
        </p:txBody>
      </p:sp>
      <p:sp>
        <p:nvSpPr>
          <p:cNvPr id="5" name="Content Placeholder 2">
            <a:extLst>
              <a:ext uri="{FF2B5EF4-FFF2-40B4-BE49-F238E27FC236}">
                <a16:creationId xmlns:a16="http://schemas.microsoft.com/office/drawing/2014/main" id="{044AB040-C0C2-4DC6-8218-346F12092BEE}"/>
              </a:ext>
            </a:extLst>
          </p:cNvPr>
          <p:cNvSpPr txBox="1">
            <a:spLocks/>
          </p:cNvSpPr>
          <p:nvPr/>
        </p:nvSpPr>
        <p:spPr>
          <a:xfrm>
            <a:off x="6300138" y="3910798"/>
            <a:ext cx="5217160" cy="2581562"/>
          </a:xfrm>
          <a:prstGeom prst="rect">
            <a:avLst/>
          </a:prstGeom>
          <a:solidFill>
            <a:schemeClr val="bg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100" dirty="0">
                <a:solidFill>
                  <a:schemeClr val="accent2">
                    <a:lumMod val="60000"/>
                    <a:lumOff val="40000"/>
                  </a:schemeClr>
                </a:solidFill>
                <a:latin typeface="+mj-lt"/>
                <a:hlinkClick r:id="rId9">
                  <a:extLst>
                    <a:ext uri="{A12FA001-AC4F-418D-AE19-62706E023703}">
                      <ahyp:hlinkClr xmlns:ahyp="http://schemas.microsoft.com/office/drawing/2018/hyperlinkcolor" val="tx"/>
                    </a:ext>
                  </a:extLst>
                </a:hlinkClick>
              </a:rPr>
              <a:t>EDI free webinars </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dirty="0">
                <a:solidFill>
                  <a:schemeClr val="accent2">
                    <a:lumMod val="60000"/>
                    <a:lumOff val="40000"/>
                  </a:schemeClr>
                </a:solidFill>
                <a:latin typeface="+mj-lt"/>
                <a:hlinkClick r:id="rId10">
                  <a:extLst>
                    <a:ext uri="{A12FA001-AC4F-418D-AE19-62706E023703}">
                      <ahyp:hlinkClr xmlns:ahyp="http://schemas.microsoft.com/office/drawing/2018/hyperlinkcolor" val="tx"/>
                    </a:ext>
                  </a:extLst>
                </a:hlinkClick>
              </a:rPr>
              <a:t>Reverse mentoring insights</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dirty="0">
                <a:solidFill>
                  <a:schemeClr val="accent2">
                    <a:lumMod val="60000"/>
                    <a:lumOff val="40000"/>
                  </a:schemeClr>
                </a:solidFill>
                <a:latin typeface="+mj-lt"/>
              </a:rPr>
              <a:t>Local EDI Leads and EDI groups</a:t>
            </a:r>
          </a:p>
          <a:p>
            <a:pPr>
              <a:lnSpc>
                <a:spcPct val="100000"/>
              </a:lnSpc>
              <a:spcBef>
                <a:spcPts val="600"/>
              </a:spcBef>
              <a:spcAft>
                <a:spcPts val="600"/>
              </a:spcAft>
            </a:pPr>
            <a:r>
              <a:rPr lang="en-GB" sz="2100" dirty="0">
                <a:solidFill>
                  <a:schemeClr val="accent2">
                    <a:lumMod val="60000"/>
                    <a:lumOff val="40000"/>
                  </a:schemeClr>
                </a:solidFill>
                <a:latin typeface="+mj-lt"/>
                <a:hlinkClick r:id="rId11">
                  <a:extLst>
                    <a:ext uri="{A12FA001-AC4F-418D-AE19-62706E023703}">
                      <ahyp:hlinkClr xmlns:ahyp="http://schemas.microsoft.com/office/drawing/2018/hyperlinkcolor" val="tx"/>
                    </a:ext>
                  </a:extLst>
                </a:hlinkClick>
              </a:rPr>
              <a:t>Staff Networks</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u="sng" dirty="0">
                <a:solidFill>
                  <a:schemeClr val="accent2">
                    <a:lumMod val="60000"/>
                    <a:lumOff val="40000"/>
                  </a:schemeClr>
                </a:solidFill>
                <a:latin typeface="+mj-l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EDI Coordinators</a:t>
            </a:r>
            <a:endParaRPr lang="en-GB" sz="2100" dirty="0">
              <a:solidFill>
                <a:schemeClr val="accent2">
                  <a:lumMod val="60000"/>
                  <a:lumOff val="40000"/>
                </a:schemeClr>
              </a:solidFill>
              <a:latin typeface="+mj-lt"/>
            </a:endParaRPr>
          </a:p>
        </p:txBody>
      </p:sp>
    </p:spTree>
    <p:extLst>
      <p:ext uri="{BB962C8B-B14F-4D97-AF65-F5344CB8AC3E}">
        <p14:creationId xmlns:p14="http://schemas.microsoft.com/office/powerpoint/2010/main" val="146568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000" y="52223"/>
            <a:ext cx="7530465" cy="615553"/>
          </a:xfrm>
          <a:prstGeom prst="rect">
            <a:avLst/>
          </a:prstGeom>
        </p:spPr>
        <p:txBody>
          <a:bodyPr vert="horz" wrap="square" lIns="0" tIns="0" rIns="0" bIns="0" rtlCol="0">
            <a:spAutoFit/>
          </a:bodyPr>
          <a:lstStyle/>
          <a:p>
            <a:pPr marL="12700">
              <a:lnSpc>
                <a:spcPct val="100000"/>
              </a:lnSpc>
            </a:pPr>
            <a:r>
              <a:rPr lang="en-GB" sz="4000" spc="-65"/>
              <a:t>Your call to action    </a:t>
            </a:r>
            <a:endParaRPr sz="4000"/>
          </a:p>
        </p:txBody>
      </p:sp>
      <p:sp>
        <p:nvSpPr>
          <p:cNvPr id="3" name="object 3"/>
          <p:cNvSpPr txBox="1"/>
          <p:nvPr/>
        </p:nvSpPr>
        <p:spPr>
          <a:xfrm>
            <a:off x="3509479" y="1138535"/>
            <a:ext cx="8479855" cy="701731"/>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Keep the conversation about EDI going, formally and informally. That way you will learn more about what this means</a:t>
            </a:r>
            <a:endParaRPr sz="2000">
              <a:latin typeface="+mj-lt"/>
              <a:cs typeface="Arial" panose="020B0604020202020204" pitchFamily="34" charset="0"/>
            </a:endParaRPr>
          </a:p>
        </p:txBody>
      </p:sp>
      <p:sp>
        <p:nvSpPr>
          <p:cNvPr id="4" name="object 4"/>
          <p:cNvSpPr txBox="1"/>
          <p:nvPr/>
        </p:nvSpPr>
        <p:spPr>
          <a:xfrm>
            <a:off x="898570" y="2710114"/>
            <a:ext cx="190812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Reflection</a:t>
            </a:r>
            <a:r>
              <a:rPr sz="2800" b="1" spc="-5">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5" name="object 5"/>
          <p:cNvSpPr txBox="1"/>
          <p:nvPr/>
        </p:nvSpPr>
        <p:spPr>
          <a:xfrm>
            <a:off x="627073" y="4033215"/>
            <a:ext cx="217961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10">
                <a:solidFill>
                  <a:schemeClr val="tx2"/>
                </a:solidFill>
                <a:latin typeface="+mj-lt"/>
                <a:cs typeface="Arial" panose="020B0604020202020204" pitchFamily="34" charset="0"/>
              </a:rPr>
              <a:t>Challenge</a:t>
            </a:r>
            <a:r>
              <a:rPr sz="2800" b="1" spc="-10">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10" name="object 4"/>
          <p:cNvSpPr txBox="1"/>
          <p:nvPr/>
        </p:nvSpPr>
        <p:spPr>
          <a:xfrm>
            <a:off x="202666" y="1282520"/>
            <a:ext cx="2604033"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Conversation:</a:t>
            </a:r>
            <a:endParaRPr sz="2800" b="1">
              <a:solidFill>
                <a:schemeClr val="tx2"/>
              </a:solidFill>
              <a:latin typeface="+mj-lt"/>
              <a:cs typeface="Arial" panose="020B0604020202020204" pitchFamily="34" charset="0"/>
            </a:endParaRPr>
          </a:p>
        </p:txBody>
      </p:sp>
      <p:sp>
        <p:nvSpPr>
          <p:cNvPr id="11" name="object 5"/>
          <p:cNvSpPr txBox="1"/>
          <p:nvPr/>
        </p:nvSpPr>
        <p:spPr>
          <a:xfrm>
            <a:off x="467279" y="5258343"/>
            <a:ext cx="2339409"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Action:</a:t>
            </a:r>
            <a:endParaRPr sz="2800" b="1">
              <a:solidFill>
                <a:schemeClr val="tx2"/>
              </a:solidFill>
              <a:latin typeface="+mj-lt"/>
              <a:cs typeface="Arial" panose="020B0604020202020204" pitchFamily="34" charset="0"/>
            </a:endParaRPr>
          </a:p>
        </p:txBody>
      </p:sp>
      <p:cxnSp>
        <p:nvCxnSpPr>
          <p:cNvPr id="13" name="Straight Connector 12"/>
          <p:cNvCxnSpPr/>
          <p:nvPr/>
        </p:nvCxnSpPr>
        <p:spPr>
          <a:xfrm>
            <a:off x="2966483" y="1000566"/>
            <a:ext cx="0" cy="5252484"/>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 name="object 3">
            <a:extLst>
              <a:ext uri="{FF2B5EF4-FFF2-40B4-BE49-F238E27FC236}">
                <a16:creationId xmlns:a16="http://schemas.microsoft.com/office/drawing/2014/main" id="{8C1DA380-DDBB-480C-AD6D-900DC94B1E4C}"/>
              </a:ext>
            </a:extLst>
          </p:cNvPr>
          <p:cNvSpPr txBox="1"/>
          <p:nvPr/>
        </p:nvSpPr>
        <p:spPr>
          <a:xfrm>
            <a:off x="3509476" y="2311025"/>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Review the information about EDI for yourself and reflect on your own awareness, understanding, behaviours and actions. Make changes where you need to</a:t>
            </a:r>
            <a:endParaRPr sz="2000">
              <a:latin typeface="+mj-lt"/>
              <a:cs typeface="Arial" panose="020B0604020202020204" pitchFamily="34" charset="0"/>
            </a:endParaRPr>
          </a:p>
        </p:txBody>
      </p:sp>
      <p:sp>
        <p:nvSpPr>
          <p:cNvPr id="15" name="object 3">
            <a:extLst>
              <a:ext uri="{FF2B5EF4-FFF2-40B4-BE49-F238E27FC236}">
                <a16:creationId xmlns:a16="http://schemas.microsoft.com/office/drawing/2014/main" id="{74CDE407-1869-4938-B308-701476A2663F}"/>
              </a:ext>
            </a:extLst>
          </p:cNvPr>
          <p:cNvSpPr txBox="1"/>
          <p:nvPr/>
        </p:nvSpPr>
        <p:spPr>
          <a:xfrm>
            <a:off x="3509477" y="3784037"/>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Be consciously aware of those around you and challenge behaviours and actions which are not part of our inclusive culture. Let people see that it’s not OK</a:t>
            </a:r>
            <a:endParaRPr sz="2000">
              <a:latin typeface="+mj-lt"/>
              <a:cs typeface="Arial" panose="020B0604020202020204" pitchFamily="34" charset="0"/>
            </a:endParaRPr>
          </a:p>
        </p:txBody>
      </p:sp>
      <p:sp>
        <p:nvSpPr>
          <p:cNvPr id="16" name="object 3">
            <a:extLst>
              <a:ext uri="{FF2B5EF4-FFF2-40B4-BE49-F238E27FC236}">
                <a16:creationId xmlns:a16="http://schemas.microsoft.com/office/drawing/2014/main" id="{B22E10B0-AC71-4208-A7D5-4EFA0C8A8736}"/>
              </a:ext>
            </a:extLst>
          </p:cNvPr>
          <p:cNvSpPr txBox="1"/>
          <p:nvPr/>
        </p:nvSpPr>
        <p:spPr>
          <a:xfrm>
            <a:off x="3509476" y="5162932"/>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Take actions based on your learning and reflections. Make sure you consider own language, actions and reactions and how inclusive you are being in practice</a:t>
            </a:r>
            <a:endParaRPr sz="2000">
              <a:latin typeface="+mj-lt"/>
              <a:cs typeface="Arial" panose="020B0604020202020204" pitchFamily="34" charset="0"/>
            </a:endParaRPr>
          </a:p>
        </p:txBody>
      </p:sp>
    </p:spTree>
    <p:extLst>
      <p:ext uri="{BB962C8B-B14F-4D97-AF65-F5344CB8AC3E}">
        <p14:creationId xmlns:p14="http://schemas.microsoft.com/office/powerpoint/2010/main" val="33933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2.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0E904-09DC-4B87-BC75-C888EEA8ED68}">
  <ds:schemaRefs>
    <ds:schemaRef ds:uri="http://schemas.microsoft.com/office/2006/documentManagement/types"/>
    <ds:schemaRef ds:uri="bbad9336-2c82-4766-b93a-c5ab1a0d0b6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b2ef878-209d-4b46-8923-55d07b2cd0b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106</TotalTime>
  <Words>994</Words>
  <Application>Microsoft Office PowerPoint</Application>
  <PresentationFormat>Widescreen</PresentationFormat>
  <Paragraphs>94</Paragraphs>
  <Slides>9</Slides>
  <Notes>7</Notes>
  <HiddenSlides>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Source Sans Pro</vt:lpstr>
      <vt:lpstr>Verdana</vt:lpstr>
      <vt:lpstr>Wingdings</vt:lpstr>
      <vt:lpstr>Style2_Gradient background</vt:lpstr>
      <vt:lpstr>1_Style2_Gradient background</vt:lpstr>
      <vt:lpstr>‘Let’s be clear about EDI’ campaign  April 2021  Conversation Aid  Conversation Starter Slides</vt:lpstr>
      <vt:lpstr>What is ‘Let’s be clear about EDI’ about?</vt:lpstr>
      <vt:lpstr>So, Let’s be clear about EDI….</vt:lpstr>
      <vt:lpstr>Campaign stages and elements</vt:lpstr>
      <vt:lpstr>Campaign messages</vt:lpstr>
      <vt:lpstr>Let’s talk about EDI</vt:lpstr>
      <vt:lpstr>EDI core message 4     (April)</vt:lpstr>
      <vt:lpstr>Your call to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3</cp:revision>
  <dcterms:created xsi:type="dcterms:W3CDTF">2020-12-18T08:45:59Z</dcterms:created>
  <dcterms:modified xsi:type="dcterms:W3CDTF">2021-01-07T11:48:25Z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