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8" r:id="rId4"/>
    <p:sldMasterId id="2147483684" r:id="rId5"/>
  </p:sldMasterIdLst>
  <p:notesMasterIdLst>
    <p:notesMasterId r:id="rId18"/>
  </p:notesMasterIdLst>
  <p:handoutMasterIdLst>
    <p:handoutMasterId r:id="rId19"/>
  </p:handoutMasterIdLst>
  <p:sldIdLst>
    <p:sldId id="258" r:id="rId6"/>
    <p:sldId id="465" r:id="rId7"/>
    <p:sldId id="448" r:id="rId8"/>
    <p:sldId id="462" r:id="rId9"/>
    <p:sldId id="455" r:id="rId10"/>
    <p:sldId id="457" r:id="rId11"/>
    <p:sldId id="466" r:id="rId12"/>
    <p:sldId id="471" r:id="rId13"/>
    <p:sldId id="464" r:id="rId14"/>
    <p:sldId id="472" r:id="rId15"/>
    <p:sldId id="474" r:id="rId16"/>
    <p:sldId id="408"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1100B"/>
    <a:srgbClr val="0E6394"/>
    <a:srgbClr val="0E5B94"/>
    <a:srgbClr val="009BBD"/>
    <a:srgbClr val="00B1A7"/>
    <a:srgbClr val="FBFCFF"/>
    <a:srgbClr val="18161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3A64157-8F87-453A-B918-5AB28AD6F524}" v="1" dt="2021-03-11T18:23:56.88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4" d="100"/>
          <a:sy n="104" d="100"/>
        </p:scale>
        <p:origin x="756" y="144"/>
      </p:cViewPr>
      <p:guideLst/>
    </p:cSldViewPr>
  </p:slideViewPr>
  <p:notesTextViewPr>
    <p:cViewPr>
      <p:scale>
        <a:sx n="1" d="1"/>
        <a:sy n="1" d="1"/>
      </p:scale>
      <p:origin x="0" y="0"/>
    </p:cViewPr>
  </p:notesTextViewPr>
  <p:notesViewPr>
    <p:cSldViewPr snapToGrid="0">
      <p:cViewPr varScale="1">
        <p:scale>
          <a:sx n="66" d="100"/>
          <a:sy n="66" d="100"/>
        </p:scale>
        <p:origin x="0" y="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viewProps" Target="viewProp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microsoft.com/office/2016/11/relationships/changesInfo" Target="changesInfos/changesInfo1.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tableStyles" Target="tableStyles.xml"/><Relationship Id="rId10" Type="http://schemas.openxmlformats.org/officeDocument/2006/relationships/slide" Target="slides/slide5.xml"/><Relationship Id="rId19" Type="http://schemas.openxmlformats.org/officeDocument/2006/relationships/handoutMaster" Target="handoutMasters/handoutMaster1.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arol Steed" userId="b9f5c8c5-3451-4eeb-af78-e66138bfc6b3" providerId="ADAL" clId="{CAE198BA-592B-48F0-9D15-514EA345537E}"/>
    <pc:docChg chg="addSld modSld">
      <pc:chgData name="Carol Steed" userId="b9f5c8c5-3451-4eeb-af78-e66138bfc6b3" providerId="ADAL" clId="{CAE198BA-592B-48F0-9D15-514EA345537E}" dt="2021-01-07T11:34:27.161" v="0"/>
      <pc:docMkLst>
        <pc:docMk/>
      </pc:docMkLst>
      <pc:sldChg chg="add">
        <pc:chgData name="Carol Steed" userId="b9f5c8c5-3451-4eeb-af78-e66138bfc6b3" providerId="ADAL" clId="{CAE198BA-592B-48F0-9D15-514EA345537E}" dt="2021-01-07T11:34:27.161" v="0"/>
        <pc:sldMkLst>
          <pc:docMk/>
          <pc:sldMk cId="3239621910" sldId="472"/>
        </pc:sldMkLst>
      </pc:sldChg>
      <pc:sldChg chg="add">
        <pc:chgData name="Carol Steed" userId="b9f5c8c5-3451-4eeb-af78-e66138bfc6b3" providerId="ADAL" clId="{CAE198BA-592B-48F0-9D15-514EA345537E}" dt="2021-01-07T11:34:27.161" v="0"/>
        <pc:sldMkLst>
          <pc:docMk/>
          <pc:sldMk cId="4079299063" sldId="474"/>
        </pc:sldMkLst>
      </pc:sldChg>
    </pc:docChg>
  </pc:docChgLst>
  <pc:docChgLst>
    <pc:chgData name="Carol Steed" userId="b9f5c8c5-3451-4eeb-af78-e66138bfc6b3" providerId="ADAL" clId="{63A64157-8F87-453A-B918-5AB28AD6F524}"/>
    <pc:docChg chg="modSld">
      <pc:chgData name="Carol Steed" userId="b9f5c8c5-3451-4eeb-af78-e66138bfc6b3" providerId="ADAL" clId="{63A64157-8F87-453A-B918-5AB28AD6F524}" dt="2021-03-11T18:23:56.880" v="0"/>
      <pc:docMkLst>
        <pc:docMk/>
      </pc:docMkLst>
      <pc:sldChg chg="modSp">
        <pc:chgData name="Carol Steed" userId="b9f5c8c5-3451-4eeb-af78-e66138bfc6b3" providerId="ADAL" clId="{63A64157-8F87-453A-B918-5AB28AD6F524}" dt="2021-03-11T18:23:56.880" v="0"/>
        <pc:sldMkLst>
          <pc:docMk/>
          <pc:sldMk cId="1712034447" sldId="465"/>
        </pc:sldMkLst>
        <pc:spChg chg="mod">
          <ac:chgData name="Carol Steed" userId="b9f5c8c5-3451-4eeb-af78-e66138bfc6b3" providerId="ADAL" clId="{63A64157-8F87-453A-B918-5AB28AD6F524}" dt="2021-03-11T18:23:56.880" v="0"/>
          <ac:spMkLst>
            <pc:docMk/>
            <pc:sldMk cId="1712034447" sldId="465"/>
            <ac:spMk id="3" creationId="{52337E98-2570-41F7-BA1C-3EED92F4A4F1}"/>
          </ac:spMkLst>
        </pc:spChg>
      </pc:sldChg>
    </pc:docChg>
  </pc:docChgLst>
  <pc:docChgLst>
    <pc:chgData name="Carol Steed" userId="b9f5c8c5-3451-4eeb-af78-e66138bfc6b3" providerId="ADAL" clId="{4088B8E2-85FD-4142-A7E8-708AE0280F51}"/>
    <pc:docChg chg="delSld modSld">
      <pc:chgData name="Carol Steed" userId="b9f5c8c5-3451-4eeb-af78-e66138bfc6b3" providerId="ADAL" clId="{4088B8E2-85FD-4142-A7E8-708AE0280F51}" dt="2021-01-07T11:24:53.065" v="10" actId="47"/>
      <pc:docMkLst>
        <pc:docMk/>
      </pc:docMkLst>
      <pc:sldChg chg="modSp mod">
        <pc:chgData name="Carol Steed" userId="b9f5c8c5-3451-4eeb-af78-e66138bfc6b3" providerId="ADAL" clId="{4088B8E2-85FD-4142-A7E8-708AE0280F51}" dt="2021-01-07T11:24:32.534" v="8" actId="20577"/>
        <pc:sldMkLst>
          <pc:docMk/>
          <pc:sldMk cId="1248225460" sldId="258"/>
        </pc:sldMkLst>
        <pc:spChg chg="mod">
          <ac:chgData name="Carol Steed" userId="b9f5c8c5-3451-4eeb-af78-e66138bfc6b3" providerId="ADAL" clId="{4088B8E2-85FD-4142-A7E8-708AE0280F51}" dt="2021-01-07T11:24:32.534" v="8" actId="20577"/>
          <ac:spMkLst>
            <pc:docMk/>
            <pc:sldMk cId="1248225460" sldId="258"/>
            <ac:spMk id="3" creationId="{00000000-0000-0000-0000-000000000000}"/>
          </ac:spMkLst>
        </pc:spChg>
      </pc:sldChg>
      <pc:sldChg chg="del">
        <pc:chgData name="Carol Steed" userId="b9f5c8c5-3451-4eeb-af78-e66138bfc6b3" providerId="ADAL" clId="{4088B8E2-85FD-4142-A7E8-708AE0280F51}" dt="2021-01-07T11:24:53.065" v="10" actId="47"/>
        <pc:sldMkLst>
          <pc:docMk/>
          <pc:sldMk cId="3393301153" sldId="291"/>
        </pc:sldMkLst>
      </pc:sldChg>
      <pc:sldChg chg="del">
        <pc:chgData name="Carol Steed" userId="b9f5c8c5-3451-4eeb-af78-e66138bfc6b3" providerId="ADAL" clId="{4088B8E2-85FD-4142-A7E8-708AE0280F51}" dt="2021-01-07T11:24:42.473" v="9" actId="47"/>
        <pc:sldMkLst>
          <pc:docMk/>
          <pc:sldMk cId="1863666731" sldId="463"/>
        </pc:sldMkLst>
      </pc:sldChg>
      <pc:sldChg chg="del">
        <pc:chgData name="Carol Steed" userId="b9f5c8c5-3451-4eeb-af78-e66138bfc6b3" providerId="ADAL" clId="{4088B8E2-85FD-4142-A7E8-708AE0280F51}" dt="2021-01-07T11:24:53.065" v="10" actId="47"/>
        <pc:sldMkLst>
          <pc:docMk/>
          <pc:sldMk cId="9252583" sldId="469"/>
        </pc:sldMkLst>
      </pc:sldChg>
      <pc:sldChg chg="del">
        <pc:chgData name="Carol Steed" userId="b9f5c8c5-3451-4eeb-af78-e66138bfc6b3" providerId="ADAL" clId="{4088B8E2-85FD-4142-A7E8-708AE0280F51}" dt="2021-01-07T11:24:53.065" v="10" actId="47"/>
        <pc:sldMkLst>
          <pc:docMk/>
          <pc:sldMk cId="1465680549" sldId="470"/>
        </pc:sldMkLst>
      </pc:sldChg>
      <pc:sldChg chg="del">
        <pc:chgData name="Carol Steed" userId="b9f5c8c5-3451-4eeb-af78-e66138bfc6b3" providerId="ADAL" clId="{4088B8E2-85FD-4142-A7E8-708AE0280F51}" dt="2021-01-07T11:24:53.065" v="10" actId="47"/>
        <pc:sldMkLst>
          <pc:docMk/>
          <pc:sldMk cId="3239621910" sldId="472"/>
        </pc:sldMkLst>
      </pc:sldChg>
      <pc:sldChg chg="del">
        <pc:chgData name="Carol Steed" userId="b9f5c8c5-3451-4eeb-af78-e66138bfc6b3" providerId="ADAL" clId="{4088B8E2-85FD-4142-A7E8-708AE0280F51}" dt="2021-01-07T11:24:42.473" v="9" actId="47"/>
        <pc:sldMkLst>
          <pc:docMk/>
          <pc:sldMk cId="2709422588" sldId="473"/>
        </pc:sldMkLst>
      </pc:sldChg>
      <pc:sldChg chg="del">
        <pc:chgData name="Carol Steed" userId="b9f5c8c5-3451-4eeb-af78-e66138bfc6b3" providerId="ADAL" clId="{4088B8E2-85FD-4142-A7E8-708AE0280F51}" dt="2021-01-07T11:24:53.065" v="10" actId="47"/>
        <pc:sldMkLst>
          <pc:docMk/>
          <pc:sldMk cId="4079299063" sldId="474"/>
        </pc:sldMkLst>
      </pc:sldChg>
      <pc:sldChg chg="del">
        <pc:chgData name="Carol Steed" userId="b9f5c8c5-3451-4eeb-af78-e66138bfc6b3" providerId="ADAL" clId="{4088B8E2-85FD-4142-A7E8-708AE0280F51}" dt="2021-01-07T11:24:53.065" v="10" actId="47"/>
        <pc:sldMkLst>
          <pc:docMk/>
          <pc:sldMk cId="1916979866" sldId="475"/>
        </pc:sldMkLst>
      </pc:sldChg>
      <pc:sldChg chg="del">
        <pc:chgData name="Carol Steed" userId="b9f5c8c5-3451-4eeb-af78-e66138bfc6b3" providerId="ADAL" clId="{4088B8E2-85FD-4142-A7E8-708AE0280F51}" dt="2021-01-07T11:24:53.065" v="10" actId="47"/>
        <pc:sldMkLst>
          <pc:docMk/>
          <pc:sldMk cId="128825103" sldId="476"/>
        </pc:sldMkLst>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B5DDBF8-116F-4774-88D8-F4AFB47D1D4D}" type="doc">
      <dgm:prSet loTypeId="urn:microsoft.com/office/officeart/2005/8/layout/chevron1" loCatId="process" qsTypeId="urn:microsoft.com/office/officeart/2005/8/quickstyle/3d1" qsCatId="3D" csTypeId="urn:microsoft.com/office/officeart/2005/8/colors/accent0_3" csCatId="mainScheme" phldr="1"/>
      <dgm:spPr/>
    </dgm:pt>
    <dgm:pt modelId="{CB4E8931-89BB-44CD-A76E-A901FAA3725F}">
      <dgm:prSet phldrT="[Text]" custT="1"/>
      <dgm:spPr/>
      <dgm:t>
        <a:bodyPr/>
        <a:lstStyle/>
        <a:p>
          <a:r>
            <a:rPr lang="en-GB" sz="2000" b="1"/>
            <a:t>Stage 1</a:t>
          </a:r>
        </a:p>
        <a:p>
          <a:r>
            <a:rPr lang="en-GB" sz="2000"/>
            <a:t>October – December 2020</a:t>
          </a:r>
        </a:p>
        <a:p>
          <a:r>
            <a:rPr lang="en-GB" sz="1600" i="1"/>
            <a:t>Level 1 messages</a:t>
          </a:r>
        </a:p>
      </dgm:t>
    </dgm:pt>
    <dgm:pt modelId="{CDF7AB13-53EF-4C51-804E-B6BA8B62306F}" type="parTrans" cxnId="{8359C633-087A-4A0C-B013-3A6ABFC6EABD}">
      <dgm:prSet/>
      <dgm:spPr/>
      <dgm:t>
        <a:bodyPr/>
        <a:lstStyle/>
        <a:p>
          <a:endParaRPr lang="en-GB" sz="1000"/>
        </a:p>
      </dgm:t>
    </dgm:pt>
    <dgm:pt modelId="{BA406351-68E5-4FC1-84E5-E07D43E69203}" type="sibTrans" cxnId="{8359C633-087A-4A0C-B013-3A6ABFC6EABD}">
      <dgm:prSet/>
      <dgm:spPr/>
      <dgm:t>
        <a:bodyPr/>
        <a:lstStyle/>
        <a:p>
          <a:endParaRPr lang="en-GB" sz="1000"/>
        </a:p>
      </dgm:t>
    </dgm:pt>
    <dgm:pt modelId="{A6A6B286-060E-4020-864C-35248BC9C1F2}">
      <dgm:prSet phldrT="[Text]" custT="1"/>
      <dgm:spPr/>
      <dgm:t>
        <a:bodyPr/>
        <a:lstStyle/>
        <a:p>
          <a:r>
            <a:rPr lang="en-GB" sz="2000" b="1"/>
            <a:t>Stage 2</a:t>
          </a:r>
        </a:p>
        <a:p>
          <a:r>
            <a:rPr lang="en-GB" sz="2000"/>
            <a:t>January – April 2021</a:t>
          </a:r>
        </a:p>
        <a:p>
          <a:r>
            <a:rPr lang="en-GB" sz="1600" i="1"/>
            <a:t>Level 2 messages</a:t>
          </a:r>
        </a:p>
      </dgm:t>
    </dgm:pt>
    <dgm:pt modelId="{AB3654D5-4316-4ED1-BD30-022490E6A3E2}" type="parTrans" cxnId="{B2167A04-C334-4F78-BB15-9824DF306972}">
      <dgm:prSet/>
      <dgm:spPr/>
      <dgm:t>
        <a:bodyPr/>
        <a:lstStyle/>
        <a:p>
          <a:endParaRPr lang="en-GB" sz="1000"/>
        </a:p>
      </dgm:t>
    </dgm:pt>
    <dgm:pt modelId="{2FD5925E-2420-41DB-8075-7DCD419FA728}" type="sibTrans" cxnId="{B2167A04-C334-4F78-BB15-9824DF306972}">
      <dgm:prSet/>
      <dgm:spPr/>
      <dgm:t>
        <a:bodyPr/>
        <a:lstStyle/>
        <a:p>
          <a:endParaRPr lang="en-GB" sz="1000"/>
        </a:p>
      </dgm:t>
    </dgm:pt>
    <dgm:pt modelId="{AF9325A1-5A21-4901-80FF-5FB90AC4869C}">
      <dgm:prSet phldrT="[Text]" custT="1"/>
      <dgm:spPr>
        <a:solidFill>
          <a:schemeClr val="bg1"/>
        </a:solidFill>
      </dgm:spPr>
      <dgm:t>
        <a:bodyPr/>
        <a:lstStyle/>
        <a:p>
          <a:endParaRPr lang="en-GB" sz="2000"/>
        </a:p>
      </dgm:t>
    </dgm:pt>
    <dgm:pt modelId="{9ACA5DF7-0C6E-48F5-B123-CDC0C3632412}" type="parTrans" cxnId="{0E5EFB7A-B6F8-41E1-83B8-1C9B06C4ADBF}">
      <dgm:prSet/>
      <dgm:spPr/>
      <dgm:t>
        <a:bodyPr/>
        <a:lstStyle/>
        <a:p>
          <a:endParaRPr lang="en-GB"/>
        </a:p>
      </dgm:t>
    </dgm:pt>
    <dgm:pt modelId="{1094F04A-1409-440D-A338-5E625741DCE1}" type="sibTrans" cxnId="{0E5EFB7A-B6F8-41E1-83B8-1C9B06C4ADBF}">
      <dgm:prSet/>
      <dgm:spPr/>
      <dgm:t>
        <a:bodyPr/>
        <a:lstStyle/>
        <a:p>
          <a:endParaRPr lang="en-GB"/>
        </a:p>
      </dgm:t>
    </dgm:pt>
    <dgm:pt modelId="{46D68C1B-17AC-4B18-8C06-DC6B40CFA65F}" type="pres">
      <dgm:prSet presAssocID="{EB5DDBF8-116F-4774-88D8-F4AFB47D1D4D}" presName="Name0" presStyleCnt="0">
        <dgm:presLayoutVars>
          <dgm:dir/>
          <dgm:animLvl val="lvl"/>
          <dgm:resizeHandles val="exact"/>
        </dgm:presLayoutVars>
      </dgm:prSet>
      <dgm:spPr/>
    </dgm:pt>
    <dgm:pt modelId="{94788E33-6877-42D1-B969-6646B67C8598}" type="pres">
      <dgm:prSet presAssocID="{CB4E8931-89BB-44CD-A76E-A901FAA3725F}" presName="parTxOnly" presStyleLbl="node1" presStyleIdx="0" presStyleCnt="3" custScaleX="80835">
        <dgm:presLayoutVars>
          <dgm:chMax val="0"/>
          <dgm:chPref val="0"/>
          <dgm:bulletEnabled val="1"/>
        </dgm:presLayoutVars>
      </dgm:prSet>
      <dgm:spPr/>
    </dgm:pt>
    <dgm:pt modelId="{093E1936-144C-4291-AF60-F7466047D78D}" type="pres">
      <dgm:prSet presAssocID="{BA406351-68E5-4FC1-84E5-E07D43E69203}" presName="parTxOnlySpace" presStyleCnt="0"/>
      <dgm:spPr/>
    </dgm:pt>
    <dgm:pt modelId="{192D7C6E-DD61-4344-BC8C-03F205354B0C}" type="pres">
      <dgm:prSet presAssocID="{AF9325A1-5A21-4901-80FF-5FB90AC4869C}" presName="parTxOnly" presStyleLbl="node1" presStyleIdx="1" presStyleCnt="3" custScaleX="34868">
        <dgm:presLayoutVars>
          <dgm:chMax val="0"/>
          <dgm:chPref val="0"/>
          <dgm:bulletEnabled val="1"/>
        </dgm:presLayoutVars>
      </dgm:prSet>
      <dgm:spPr/>
    </dgm:pt>
    <dgm:pt modelId="{AA3E5046-F9AB-4765-B9CB-6147D04C25EC}" type="pres">
      <dgm:prSet presAssocID="{1094F04A-1409-440D-A338-5E625741DCE1}" presName="parTxOnlySpace" presStyleCnt="0"/>
      <dgm:spPr/>
    </dgm:pt>
    <dgm:pt modelId="{43FF055A-5F65-4CB8-8F85-00358C843E32}" type="pres">
      <dgm:prSet presAssocID="{A6A6B286-060E-4020-864C-35248BC9C1F2}" presName="parTxOnly" presStyleLbl="node1" presStyleIdx="2" presStyleCnt="3" custScaleX="83548">
        <dgm:presLayoutVars>
          <dgm:chMax val="0"/>
          <dgm:chPref val="0"/>
          <dgm:bulletEnabled val="1"/>
        </dgm:presLayoutVars>
      </dgm:prSet>
      <dgm:spPr/>
    </dgm:pt>
  </dgm:ptLst>
  <dgm:cxnLst>
    <dgm:cxn modelId="{B2167A04-C334-4F78-BB15-9824DF306972}" srcId="{EB5DDBF8-116F-4774-88D8-F4AFB47D1D4D}" destId="{A6A6B286-060E-4020-864C-35248BC9C1F2}" srcOrd="2" destOrd="0" parTransId="{AB3654D5-4316-4ED1-BD30-022490E6A3E2}" sibTransId="{2FD5925E-2420-41DB-8075-7DCD419FA728}"/>
    <dgm:cxn modelId="{8359C633-087A-4A0C-B013-3A6ABFC6EABD}" srcId="{EB5DDBF8-116F-4774-88D8-F4AFB47D1D4D}" destId="{CB4E8931-89BB-44CD-A76E-A901FAA3725F}" srcOrd="0" destOrd="0" parTransId="{CDF7AB13-53EF-4C51-804E-B6BA8B62306F}" sibTransId="{BA406351-68E5-4FC1-84E5-E07D43E69203}"/>
    <dgm:cxn modelId="{0EECAA40-D2BA-462F-8A1F-2EE757EB57C7}" type="presOf" srcId="{EB5DDBF8-116F-4774-88D8-F4AFB47D1D4D}" destId="{46D68C1B-17AC-4B18-8C06-DC6B40CFA65F}" srcOrd="0" destOrd="0" presId="urn:microsoft.com/office/officeart/2005/8/layout/chevron1"/>
    <dgm:cxn modelId="{0E5EFB7A-B6F8-41E1-83B8-1C9B06C4ADBF}" srcId="{EB5DDBF8-116F-4774-88D8-F4AFB47D1D4D}" destId="{AF9325A1-5A21-4901-80FF-5FB90AC4869C}" srcOrd="1" destOrd="0" parTransId="{9ACA5DF7-0C6E-48F5-B123-CDC0C3632412}" sibTransId="{1094F04A-1409-440D-A338-5E625741DCE1}"/>
    <dgm:cxn modelId="{75EF8E81-A411-4D0B-A5B3-7825F7E37416}" type="presOf" srcId="{CB4E8931-89BB-44CD-A76E-A901FAA3725F}" destId="{94788E33-6877-42D1-B969-6646B67C8598}" srcOrd="0" destOrd="0" presId="urn:microsoft.com/office/officeart/2005/8/layout/chevron1"/>
    <dgm:cxn modelId="{C1C44EEC-8C51-4828-8918-5687C7BD4061}" type="presOf" srcId="{A6A6B286-060E-4020-864C-35248BC9C1F2}" destId="{43FF055A-5F65-4CB8-8F85-00358C843E32}" srcOrd="0" destOrd="0" presId="urn:microsoft.com/office/officeart/2005/8/layout/chevron1"/>
    <dgm:cxn modelId="{1C41F6FB-8591-44FF-8A77-724AE6BFB728}" type="presOf" srcId="{AF9325A1-5A21-4901-80FF-5FB90AC4869C}" destId="{192D7C6E-DD61-4344-BC8C-03F205354B0C}" srcOrd="0" destOrd="0" presId="urn:microsoft.com/office/officeart/2005/8/layout/chevron1"/>
    <dgm:cxn modelId="{A6130004-2091-4900-9C96-6F237D2D9432}" type="presParOf" srcId="{46D68C1B-17AC-4B18-8C06-DC6B40CFA65F}" destId="{94788E33-6877-42D1-B969-6646B67C8598}" srcOrd="0" destOrd="0" presId="urn:microsoft.com/office/officeart/2005/8/layout/chevron1"/>
    <dgm:cxn modelId="{F23A1C5E-E0E4-4793-A9C2-30034424D3F4}" type="presParOf" srcId="{46D68C1B-17AC-4B18-8C06-DC6B40CFA65F}" destId="{093E1936-144C-4291-AF60-F7466047D78D}" srcOrd="1" destOrd="0" presId="urn:microsoft.com/office/officeart/2005/8/layout/chevron1"/>
    <dgm:cxn modelId="{DCF5EEA8-6F8A-49A6-A220-C19B2C9DB1E0}" type="presParOf" srcId="{46D68C1B-17AC-4B18-8C06-DC6B40CFA65F}" destId="{192D7C6E-DD61-4344-BC8C-03F205354B0C}" srcOrd="2" destOrd="0" presId="urn:microsoft.com/office/officeart/2005/8/layout/chevron1"/>
    <dgm:cxn modelId="{6FC4561A-426F-4EDE-B8D2-9402B3706E44}" type="presParOf" srcId="{46D68C1B-17AC-4B18-8C06-DC6B40CFA65F}" destId="{AA3E5046-F9AB-4765-B9CB-6147D04C25EC}" srcOrd="3" destOrd="0" presId="urn:microsoft.com/office/officeart/2005/8/layout/chevron1"/>
    <dgm:cxn modelId="{8B602258-3639-4FD1-828C-6244F4316B3C}" type="presParOf" srcId="{46D68C1B-17AC-4B18-8C06-DC6B40CFA65F}" destId="{43FF055A-5F65-4CB8-8F85-00358C843E32}" srcOrd="4" destOrd="0" presId="urn:microsoft.com/office/officeart/2005/8/layout/chevro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B5DDBF8-116F-4774-88D8-F4AFB47D1D4D}" type="doc">
      <dgm:prSet loTypeId="urn:microsoft.com/office/officeart/2005/8/layout/chevron1" loCatId="process" qsTypeId="urn:microsoft.com/office/officeart/2005/8/quickstyle/3d1" qsCatId="3D" csTypeId="urn:microsoft.com/office/officeart/2005/8/colors/accent0_3" csCatId="mainScheme" phldr="1"/>
      <dgm:spPr/>
    </dgm:pt>
    <dgm:pt modelId="{CB4E8931-89BB-44CD-A76E-A901FAA3725F}">
      <dgm:prSet phldrT="[Text]" custT="1"/>
      <dgm:spPr/>
      <dgm:t>
        <a:bodyPr/>
        <a:lstStyle/>
        <a:p>
          <a:r>
            <a:rPr lang="en-GB" sz="2000" b="1"/>
            <a:t>Stage 1</a:t>
          </a:r>
        </a:p>
        <a:p>
          <a:r>
            <a:rPr lang="en-GB" sz="2000"/>
            <a:t>October – December 2020</a:t>
          </a:r>
        </a:p>
        <a:p>
          <a:r>
            <a:rPr lang="en-GB" sz="1600" i="1"/>
            <a:t>Level 1 messages</a:t>
          </a:r>
        </a:p>
      </dgm:t>
    </dgm:pt>
    <dgm:pt modelId="{CDF7AB13-53EF-4C51-804E-B6BA8B62306F}" type="parTrans" cxnId="{8359C633-087A-4A0C-B013-3A6ABFC6EABD}">
      <dgm:prSet/>
      <dgm:spPr/>
      <dgm:t>
        <a:bodyPr/>
        <a:lstStyle/>
        <a:p>
          <a:endParaRPr lang="en-GB" sz="1000"/>
        </a:p>
      </dgm:t>
    </dgm:pt>
    <dgm:pt modelId="{BA406351-68E5-4FC1-84E5-E07D43E69203}" type="sibTrans" cxnId="{8359C633-087A-4A0C-B013-3A6ABFC6EABD}">
      <dgm:prSet/>
      <dgm:spPr/>
      <dgm:t>
        <a:bodyPr/>
        <a:lstStyle/>
        <a:p>
          <a:endParaRPr lang="en-GB" sz="1000"/>
        </a:p>
      </dgm:t>
    </dgm:pt>
    <dgm:pt modelId="{A6A6B286-060E-4020-864C-35248BC9C1F2}">
      <dgm:prSet phldrT="[Text]" custT="1"/>
      <dgm:spPr/>
      <dgm:t>
        <a:bodyPr/>
        <a:lstStyle/>
        <a:p>
          <a:r>
            <a:rPr lang="en-GB" sz="2000" b="1"/>
            <a:t>Stage 2</a:t>
          </a:r>
        </a:p>
        <a:p>
          <a:r>
            <a:rPr lang="en-GB" sz="2000"/>
            <a:t>January – April 2021</a:t>
          </a:r>
        </a:p>
        <a:p>
          <a:r>
            <a:rPr lang="en-GB" sz="1600" i="1"/>
            <a:t>Level 2 messages</a:t>
          </a:r>
        </a:p>
      </dgm:t>
    </dgm:pt>
    <dgm:pt modelId="{AB3654D5-4316-4ED1-BD30-022490E6A3E2}" type="parTrans" cxnId="{B2167A04-C334-4F78-BB15-9824DF306972}">
      <dgm:prSet/>
      <dgm:spPr/>
      <dgm:t>
        <a:bodyPr/>
        <a:lstStyle/>
        <a:p>
          <a:endParaRPr lang="en-GB" sz="1000"/>
        </a:p>
      </dgm:t>
    </dgm:pt>
    <dgm:pt modelId="{2FD5925E-2420-41DB-8075-7DCD419FA728}" type="sibTrans" cxnId="{B2167A04-C334-4F78-BB15-9824DF306972}">
      <dgm:prSet/>
      <dgm:spPr/>
      <dgm:t>
        <a:bodyPr/>
        <a:lstStyle/>
        <a:p>
          <a:endParaRPr lang="en-GB" sz="1000"/>
        </a:p>
      </dgm:t>
    </dgm:pt>
    <dgm:pt modelId="{AF9325A1-5A21-4901-80FF-5FB90AC4869C}">
      <dgm:prSet phldrT="[Text]" custT="1"/>
      <dgm:spPr>
        <a:solidFill>
          <a:schemeClr val="bg1"/>
        </a:solidFill>
      </dgm:spPr>
      <dgm:t>
        <a:bodyPr/>
        <a:lstStyle/>
        <a:p>
          <a:endParaRPr lang="en-GB" sz="2000"/>
        </a:p>
      </dgm:t>
    </dgm:pt>
    <dgm:pt modelId="{9ACA5DF7-0C6E-48F5-B123-CDC0C3632412}" type="parTrans" cxnId="{0E5EFB7A-B6F8-41E1-83B8-1C9B06C4ADBF}">
      <dgm:prSet/>
      <dgm:spPr/>
      <dgm:t>
        <a:bodyPr/>
        <a:lstStyle/>
        <a:p>
          <a:endParaRPr lang="en-GB"/>
        </a:p>
      </dgm:t>
    </dgm:pt>
    <dgm:pt modelId="{1094F04A-1409-440D-A338-5E625741DCE1}" type="sibTrans" cxnId="{0E5EFB7A-B6F8-41E1-83B8-1C9B06C4ADBF}">
      <dgm:prSet/>
      <dgm:spPr/>
      <dgm:t>
        <a:bodyPr/>
        <a:lstStyle/>
        <a:p>
          <a:endParaRPr lang="en-GB"/>
        </a:p>
      </dgm:t>
    </dgm:pt>
    <dgm:pt modelId="{46D68C1B-17AC-4B18-8C06-DC6B40CFA65F}" type="pres">
      <dgm:prSet presAssocID="{EB5DDBF8-116F-4774-88D8-F4AFB47D1D4D}" presName="Name0" presStyleCnt="0">
        <dgm:presLayoutVars>
          <dgm:dir/>
          <dgm:animLvl val="lvl"/>
          <dgm:resizeHandles val="exact"/>
        </dgm:presLayoutVars>
      </dgm:prSet>
      <dgm:spPr/>
    </dgm:pt>
    <dgm:pt modelId="{94788E33-6877-42D1-B969-6646B67C8598}" type="pres">
      <dgm:prSet presAssocID="{CB4E8931-89BB-44CD-A76E-A901FAA3725F}" presName="parTxOnly" presStyleLbl="node1" presStyleIdx="0" presStyleCnt="3" custScaleX="80835">
        <dgm:presLayoutVars>
          <dgm:chMax val="0"/>
          <dgm:chPref val="0"/>
          <dgm:bulletEnabled val="1"/>
        </dgm:presLayoutVars>
      </dgm:prSet>
      <dgm:spPr/>
    </dgm:pt>
    <dgm:pt modelId="{093E1936-144C-4291-AF60-F7466047D78D}" type="pres">
      <dgm:prSet presAssocID="{BA406351-68E5-4FC1-84E5-E07D43E69203}" presName="parTxOnlySpace" presStyleCnt="0"/>
      <dgm:spPr/>
    </dgm:pt>
    <dgm:pt modelId="{192D7C6E-DD61-4344-BC8C-03F205354B0C}" type="pres">
      <dgm:prSet presAssocID="{AF9325A1-5A21-4901-80FF-5FB90AC4869C}" presName="parTxOnly" presStyleLbl="node1" presStyleIdx="1" presStyleCnt="3" custScaleX="34868">
        <dgm:presLayoutVars>
          <dgm:chMax val="0"/>
          <dgm:chPref val="0"/>
          <dgm:bulletEnabled val="1"/>
        </dgm:presLayoutVars>
      </dgm:prSet>
      <dgm:spPr/>
    </dgm:pt>
    <dgm:pt modelId="{AA3E5046-F9AB-4765-B9CB-6147D04C25EC}" type="pres">
      <dgm:prSet presAssocID="{1094F04A-1409-440D-A338-5E625741DCE1}" presName="parTxOnlySpace" presStyleCnt="0"/>
      <dgm:spPr/>
    </dgm:pt>
    <dgm:pt modelId="{43FF055A-5F65-4CB8-8F85-00358C843E32}" type="pres">
      <dgm:prSet presAssocID="{A6A6B286-060E-4020-864C-35248BC9C1F2}" presName="parTxOnly" presStyleLbl="node1" presStyleIdx="2" presStyleCnt="3" custScaleX="83548">
        <dgm:presLayoutVars>
          <dgm:chMax val="0"/>
          <dgm:chPref val="0"/>
          <dgm:bulletEnabled val="1"/>
        </dgm:presLayoutVars>
      </dgm:prSet>
      <dgm:spPr/>
    </dgm:pt>
  </dgm:ptLst>
  <dgm:cxnLst>
    <dgm:cxn modelId="{B2167A04-C334-4F78-BB15-9824DF306972}" srcId="{EB5DDBF8-116F-4774-88D8-F4AFB47D1D4D}" destId="{A6A6B286-060E-4020-864C-35248BC9C1F2}" srcOrd="2" destOrd="0" parTransId="{AB3654D5-4316-4ED1-BD30-022490E6A3E2}" sibTransId="{2FD5925E-2420-41DB-8075-7DCD419FA728}"/>
    <dgm:cxn modelId="{8359C633-087A-4A0C-B013-3A6ABFC6EABD}" srcId="{EB5DDBF8-116F-4774-88D8-F4AFB47D1D4D}" destId="{CB4E8931-89BB-44CD-A76E-A901FAA3725F}" srcOrd="0" destOrd="0" parTransId="{CDF7AB13-53EF-4C51-804E-B6BA8B62306F}" sibTransId="{BA406351-68E5-4FC1-84E5-E07D43E69203}"/>
    <dgm:cxn modelId="{0EECAA40-D2BA-462F-8A1F-2EE757EB57C7}" type="presOf" srcId="{EB5DDBF8-116F-4774-88D8-F4AFB47D1D4D}" destId="{46D68C1B-17AC-4B18-8C06-DC6B40CFA65F}" srcOrd="0" destOrd="0" presId="urn:microsoft.com/office/officeart/2005/8/layout/chevron1"/>
    <dgm:cxn modelId="{0E5EFB7A-B6F8-41E1-83B8-1C9B06C4ADBF}" srcId="{EB5DDBF8-116F-4774-88D8-F4AFB47D1D4D}" destId="{AF9325A1-5A21-4901-80FF-5FB90AC4869C}" srcOrd="1" destOrd="0" parTransId="{9ACA5DF7-0C6E-48F5-B123-CDC0C3632412}" sibTransId="{1094F04A-1409-440D-A338-5E625741DCE1}"/>
    <dgm:cxn modelId="{75EF8E81-A411-4D0B-A5B3-7825F7E37416}" type="presOf" srcId="{CB4E8931-89BB-44CD-A76E-A901FAA3725F}" destId="{94788E33-6877-42D1-B969-6646B67C8598}" srcOrd="0" destOrd="0" presId="urn:microsoft.com/office/officeart/2005/8/layout/chevron1"/>
    <dgm:cxn modelId="{C1C44EEC-8C51-4828-8918-5687C7BD4061}" type="presOf" srcId="{A6A6B286-060E-4020-864C-35248BC9C1F2}" destId="{43FF055A-5F65-4CB8-8F85-00358C843E32}" srcOrd="0" destOrd="0" presId="urn:microsoft.com/office/officeart/2005/8/layout/chevron1"/>
    <dgm:cxn modelId="{1C41F6FB-8591-44FF-8A77-724AE6BFB728}" type="presOf" srcId="{AF9325A1-5A21-4901-80FF-5FB90AC4869C}" destId="{192D7C6E-DD61-4344-BC8C-03F205354B0C}" srcOrd="0" destOrd="0" presId="urn:microsoft.com/office/officeart/2005/8/layout/chevron1"/>
    <dgm:cxn modelId="{A6130004-2091-4900-9C96-6F237D2D9432}" type="presParOf" srcId="{46D68C1B-17AC-4B18-8C06-DC6B40CFA65F}" destId="{94788E33-6877-42D1-B969-6646B67C8598}" srcOrd="0" destOrd="0" presId="urn:microsoft.com/office/officeart/2005/8/layout/chevron1"/>
    <dgm:cxn modelId="{F23A1C5E-E0E4-4793-A9C2-30034424D3F4}" type="presParOf" srcId="{46D68C1B-17AC-4B18-8C06-DC6B40CFA65F}" destId="{093E1936-144C-4291-AF60-F7466047D78D}" srcOrd="1" destOrd="0" presId="urn:microsoft.com/office/officeart/2005/8/layout/chevron1"/>
    <dgm:cxn modelId="{DCF5EEA8-6F8A-49A6-A220-C19B2C9DB1E0}" type="presParOf" srcId="{46D68C1B-17AC-4B18-8C06-DC6B40CFA65F}" destId="{192D7C6E-DD61-4344-BC8C-03F205354B0C}" srcOrd="2" destOrd="0" presId="urn:microsoft.com/office/officeart/2005/8/layout/chevron1"/>
    <dgm:cxn modelId="{6FC4561A-426F-4EDE-B8D2-9402B3706E44}" type="presParOf" srcId="{46D68C1B-17AC-4B18-8C06-DC6B40CFA65F}" destId="{AA3E5046-F9AB-4765-B9CB-6147D04C25EC}" srcOrd="3" destOrd="0" presId="urn:microsoft.com/office/officeart/2005/8/layout/chevron1"/>
    <dgm:cxn modelId="{8B602258-3639-4FD1-828C-6244F4316B3C}" type="presParOf" srcId="{46D68C1B-17AC-4B18-8C06-DC6B40CFA65F}" destId="{43FF055A-5F65-4CB8-8F85-00358C843E32}" srcOrd="4" destOrd="0" presId="urn:microsoft.com/office/officeart/2005/8/layout/chevro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4788E33-6877-42D1-B969-6646B67C8598}">
      <dsp:nvSpPr>
        <dsp:cNvPr id="0" name=""/>
        <dsp:cNvSpPr/>
      </dsp:nvSpPr>
      <dsp:spPr>
        <a:xfrm>
          <a:off x="2448" y="0"/>
          <a:ext cx="4739905" cy="1108363"/>
        </a:xfrm>
        <a:prstGeom prst="chevron">
          <a:avLst/>
        </a:prstGeom>
        <a:gradFill rotWithShape="0">
          <a:gsLst>
            <a:gs pos="0">
              <a:schemeClr val="dk2">
                <a:hueOff val="0"/>
                <a:satOff val="0"/>
                <a:lumOff val="0"/>
                <a:alphaOff val="0"/>
                <a:satMod val="103000"/>
                <a:lumMod val="102000"/>
                <a:tint val="94000"/>
              </a:schemeClr>
            </a:gs>
            <a:gs pos="50000">
              <a:schemeClr val="dk2">
                <a:hueOff val="0"/>
                <a:satOff val="0"/>
                <a:lumOff val="0"/>
                <a:alphaOff val="0"/>
                <a:satMod val="110000"/>
                <a:lumMod val="100000"/>
                <a:shade val="100000"/>
              </a:schemeClr>
            </a:gs>
            <a:gs pos="100000">
              <a:schemeClr val="dk2">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80010" tIns="26670" rIns="26670" bIns="26670" numCol="1" spcCol="1270" anchor="ctr" anchorCtr="0">
          <a:noAutofit/>
        </a:bodyPr>
        <a:lstStyle/>
        <a:p>
          <a:pPr marL="0" lvl="0" indent="0" algn="ctr" defTabSz="889000">
            <a:lnSpc>
              <a:spcPct val="90000"/>
            </a:lnSpc>
            <a:spcBef>
              <a:spcPct val="0"/>
            </a:spcBef>
            <a:spcAft>
              <a:spcPct val="35000"/>
            </a:spcAft>
            <a:buNone/>
          </a:pPr>
          <a:r>
            <a:rPr lang="en-GB" sz="2000" b="1" kern="1200"/>
            <a:t>Stage 1</a:t>
          </a:r>
        </a:p>
        <a:p>
          <a:pPr marL="0" lvl="0" indent="0" algn="ctr" defTabSz="889000">
            <a:lnSpc>
              <a:spcPct val="90000"/>
            </a:lnSpc>
            <a:spcBef>
              <a:spcPct val="0"/>
            </a:spcBef>
            <a:spcAft>
              <a:spcPct val="35000"/>
            </a:spcAft>
            <a:buNone/>
          </a:pPr>
          <a:r>
            <a:rPr lang="en-GB" sz="2000" kern="1200"/>
            <a:t>October – December 2020</a:t>
          </a:r>
        </a:p>
        <a:p>
          <a:pPr marL="0" lvl="0" indent="0" algn="ctr" defTabSz="889000">
            <a:lnSpc>
              <a:spcPct val="90000"/>
            </a:lnSpc>
            <a:spcBef>
              <a:spcPct val="0"/>
            </a:spcBef>
            <a:spcAft>
              <a:spcPct val="35000"/>
            </a:spcAft>
            <a:buNone/>
          </a:pPr>
          <a:r>
            <a:rPr lang="en-GB" sz="1600" i="1" kern="1200"/>
            <a:t>Level 1 messages</a:t>
          </a:r>
        </a:p>
      </dsp:txBody>
      <dsp:txXfrm>
        <a:off x="556630" y="0"/>
        <a:ext cx="3631542" cy="1108363"/>
      </dsp:txXfrm>
    </dsp:sp>
    <dsp:sp modelId="{192D7C6E-DD61-4344-BC8C-03F205354B0C}">
      <dsp:nvSpPr>
        <dsp:cNvPr id="0" name=""/>
        <dsp:cNvSpPr/>
      </dsp:nvSpPr>
      <dsp:spPr>
        <a:xfrm>
          <a:off x="4155985" y="0"/>
          <a:ext cx="2044547" cy="1108363"/>
        </a:xfrm>
        <a:prstGeom prst="chevron">
          <a:avLst/>
        </a:prstGeom>
        <a:solidFill>
          <a:schemeClr val="bg1"/>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80010" tIns="26670" rIns="26670" bIns="26670" numCol="1" spcCol="1270" anchor="ctr" anchorCtr="0">
          <a:noAutofit/>
        </a:bodyPr>
        <a:lstStyle/>
        <a:p>
          <a:pPr marL="0" lvl="0" indent="0" algn="ctr" defTabSz="889000">
            <a:lnSpc>
              <a:spcPct val="90000"/>
            </a:lnSpc>
            <a:spcBef>
              <a:spcPct val="0"/>
            </a:spcBef>
            <a:spcAft>
              <a:spcPct val="35000"/>
            </a:spcAft>
            <a:buNone/>
          </a:pPr>
          <a:endParaRPr lang="en-GB" sz="2000" kern="1200"/>
        </a:p>
      </dsp:txBody>
      <dsp:txXfrm>
        <a:off x="4710167" y="0"/>
        <a:ext cx="936184" cy="1108363"/>
      </dsp:txXfrm>
    </dsp:sp>
    <dsp:sp modelId="{43FF055A-5F65-4CB8-8F85-00358C843E32}">
      <dsp:nvSpPr>
        <dsp:cNvPr id="0" name=""/>
        <dsp:cNvSpPr/>
      </dsp:nvSpPr>
      <dsp:spPr>
        <a:xfrm>
          <a:off x="5614165" y="0"/>
          <a:ext cx="4898986" cy="1108363"/>
        </a:xfrm>
        <a:prstGeom prst="chevron">
          <a:avLst/>
        </a:prstGeom>
        <a:gradFill rotWithShape="0">
          <a:gsLst>
            <a:gs pos="0">
              <a:schemeClr val="dk2">
                <a:hueOff val="0"/>
                <a:satOff val="0"/>
                <a:lumOff val="0"/>
                <a:alphaOff val="0"/>
                <a:satMod val="103000"/>
                <a:lumMod val="102000"/>
                <a:tint val="94000"/>
              </a:schemeClr>
            </a:gs>
            <a:gs pos="50000">
              <a:schemeClr val="dk2">
                <a:hueOff val="0"/>
                <a:satOff val="0"/>
                <a:lumOff val="0"/>
                <a:alphaOff val="0"/>
                <a:satMod val="110000"/>
                <a:lumMod val="100000"/>
                <a:shade val="100000"/>
              </a:schemeClr>
            </a:gs>
            <a:gs pos="100000">
              <a:schemeClr val="dk2">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80010" tIns="26670" rIns="26670" bIns="26670" numCol="1" spcCol="1270" anchor="ctr" anchorCtr="0">
          <a:noAutofit/>
        </a:bodyPr>
        <a:lstStyle/>
        <a:p>
          <a:pPr marL="0" lvl="0" indent="0" algn="ctr" defTabSz="889000">
            <a:lnSpc>
              <a:spcPct val="90000"/>
            </a:lnSpc>
            <a:spcBef>
              <a:spcPct val="0"/>
            </a:spcBef>
            <a:spcAft>
              <a:spcPct val="35000"/>
            </a:spcAft>
            <a:buNone/>
          </a:pPr>
          <a:r>
            <a:rPr lang="en-GB" sz="2000" b="1" kern="1200"/>
            <a:t>Stage 2</a:t>
          </a:r>
        </a:p>
        <a:p>
          <a:pPr marL="0" lvl="0" indent="0" algn="ctr" defTabSz="889000">
            <a:lnSpc>
              <a:spcPct val="90000"/>
            </a:lnSpc>
            <a:spcBef>
              <a:spcPct val="0"/>
            </a:spcBef>
            <a:spcAft>
              <a:spcPct val="35000"/>
            </a:spcAft>
            <a:buNone/>
          </a:pPr>
          <a:r>
            <a:rPr lang="en-GB" sz="2000" kern="1200"/>
            <a:t>January – April 2021</a:t>
          </a:r>
        </a:p>
        <a:p>
          <a:pPr marL="0" lvl="0" indent="0" algn="ctr" defTabSz="889000">
            <a:lnSpc>
              <a:spcPct val="90000"/>
            </a:lnSpc>
            <a:spcBef>
              <a:spcPct val="0"/>
            </a:spcBef>
            <a:spcAft>
              <a:spcPct val="35000"/>
            </a:spcAft>
            <a:buNone/>
          </a:pPr>
          <a:r>
            <a:rPr lang="en-GB" sz="1600" i="1" kern="1200"/>
            <a:t>Level 2 messages</a:t>
          </a:r>
        </a:p>
      </dsp:txBody>
      <dsp:txXfrm>
        <a:off x="6168347" y="0"/>
        <a:ext cx="3790623" cy="110836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4788E33-6877-42D1-B969-6646B67C8598}">
      <dsp:nvSpPr>
        <dsp:cNvPr id="0" name=""/>
        <dsp:cNvSpPr/>
      </dsp:nvSpPr>
      <dsp:spPr>
        <a:xfrm>
          <a:off x="2448" y="0"/>
          <a:ext cx="4739905" cy="1108363"/>
        </a:xfrm>
        <a:prstGeom prst="chevron">
          <a:avLst/>
        </a:prstGeom>
        <a:gradFill rotWithShape="0">
          <a:gsLst>
            <a:gs pos="0">
              <a:schemeClr val="dk2">
                <a:hueOff val="0"/>
                <a:satOff val="0"/>
                <a:lumOff val="0"/>
                <a:alphaOff val="0"/>
                <a:satMod val="103000"/>
                <a:lumMod val="102000"/>
                <a:tint val="94000"/>
              </a:schemeClr>
            </a:gs>
            <a:gs pos="50000">
              <a:schemeClr val="dk2">
                <a:hueOff val="0"/>
                <a:satOff val="0"/>
                <a:lumOff val="0"/>
                <a:alphaOff val="0"/>
                <a:satMod val="110000"/>
                <a:lumMod val="100000"/>
                <a:shade val="100000"/>
              </a:schemeClr>
            </a:gs>
            <a:gs pos="100000">
              <a:schemeClr val="dk2">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80010" tIns="26670" rIns="26670" bIns="26670" numCol="1" spcCol="1270" anchor="ctr" anchorCtr="0">
          <a:noAutofit/>
        </a:bodyPr>
        <a:lstStyle/>
        <a:p>
          <a:pPr marL="0" lvl="0" indent="0" algn="ctr" defTabSz="889000">
            <a:lnSpc>
              <a:spcPct val="90000"/>
            </a:lnSpc>
            <a:spcBef>
              <a:spcPct val="0"/>
            </a:spcBef>
            <a:spcAft>
              <a:spcPct val="35000"/>
            </a:spcAft>
            <a:buNone/>
          </a:pPr>
          <a:r>
            <a:rPr lang="en-GB" sz="2000" b="1" kern="1200"/>
            <a:t>Stage 1</a:t>
          </a:r>
        </a:p>
        <a:p>
          <a:pPr marL="0" lvl="0" indent="0" algn="ctr" defTabSz="889000">
            <a:lnSpc>
              <a:spcPct val="90000"/>
            </a:lnSpc>
            <a:spcBef>
              <a:spcPct val="0"/>
            </a:spcBef>
            <a:spcAft>
              <a:spcPct val="35000"/>
            </a:spcAft>
            <a:buNone/>
          </a:pPr>
          <a:r>
            <a:rPr lang="en-GB" sz="2000" kern="1200"/>
            <a:t>October – December 2020</a:t>
          </a:r>
        </a:p>
        <a:p>
          <a:pPr marL="0" lvl="0" indent="0" algn="ctr" defTabSz="889000">
            <a:lnSpc>
              <a:spcPct val="90000"/>
            </a:lnSpc>
            <a:spcBef>
              <a:spcPct val="0"/>
            </a:spcBef>
            <a:spcAft>
              <a:spcPct val="35000"/>
            </a:spcAft>
            <a:buNone/>
          </a:pPr>
          <a:r>
            <a:rPr lang="en-GB" sz="1600" i="1" kern="1200"/>
            <a:t>Level 1 messages</a:t>
          </a:r>
        </a:p>
      </dsp:txBody>
      <dsp:txXfrm>
        <a:off x="556630" y="0"/>
        <a:ext cx="3631542" cy="1108363"/>
      </dsp:txXfrm>
    </dsp:sp>
    <dsp:sp modelId="{192D7C6E-DD61-4344-BC8C-03F205354B0C}">
      <dsp:nvSpPr>
        <dsp:cNvPr id="0" name=""/>
        <dsp:cNvSpPr/>
      </dsp:nvSpPr>
      <dsp:spPr>
        <a:xfrm>
          <a:off x="4155985" y="0"/>
          <a:ext cx="2044547" cy="1108363"/>
        </a:xfrm>
        <a:prstGeom prst="chevron">
          <a:avLst/>
        </a:prstGeom>
        <a:solidFill>
          <a:schemeClr val="bg1"/>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80010" tIns="26670" rIns="26670" bIns="26670" numCol="1" spcCol="1270" anchor="ctr" anchorCtr="0">
          <a:noAutofit/>
        </a:bodyPr>
        <a:lstStyle/>
        <a:p>
          <a:pPr marL="0" lvl="0" indent="0" algn="ctr" defTabSz="889000">
            <a:lnSpc>
              <a:spcPct val="90000"/>
            </a:lnSpc>
            <a:spcBef>
              <a:spcPct val="0"/>
            </a:spcBef>
            <a:spcAft>
              <a:spcPct val="35000"/>
            </a:spcAft>
            <a:buNone/>
          </a:pPr>
          <a:endParaRPr lang="en-GB" sz="2000" kern="1200"/>
        </a:p>
      </dsp:txBody>
      <dsp:txXfrm>
        <a:off x="4710167" y="0"/>
        <a:ext cx="936184" cy="1108363"/>
      </dsp:txXfrm>
    </dsp:sp>
    <dsp:sp modelId="{43FF055A-5F65-4CB8-8F85-00358C843E32}">
      <dsp:nvSpPr>
        <dsp:cNvPr id="0" name=""/>
        <dsp:cNvSpPr/>
      </dsp:nvSpPr>
      <dsp:spPr>
        <a:xfrm>
          <a:off x="5614165" y="0"/>
          <a:ext cx="4898986" cy="1108363"/>
        </a:xfrm>
        <a:prstGeom prst="chevron">
          <a:avLst/>
        </a:prstGeom>
        <a:gradFill rotWithShape="0">
          <a:gsLst>
            <a:gs pos="0">
              <a:schemeClr val="dk2">
                <a:hueOff val="0"/>
                <a:satOff val="0"/>
                <a:lumOff val="0"/>
                <a:alphaOff val="0"/>
                <a:satMod val="103000"/>
                <a:lumMod val="102000"/>
                <a:tint val="94000"/>
              </a:schemeClr>
            </a:gs>
            <a:gs pos="50000">
              <a:schemeClr val="dk2">
                <a:hueOff val="0"/>
                <a:satOff val="0"/>
                <a:lumOff val="0"/>
                <a:alphaOff val="0"/>
                <a:satMod val="110000"/>
                <a:lumMod val="100000"/>
                <a:shade val="100000"/>
              </a:schemeClr>
            </a:gs>
            <a:gs pos="100000">
              <a:schemeClr val="dk2">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80010" tIns="26670" rIns="26670" bIns="26670" numCol="1" spcCol="1270" anchor="ctr" anchorCtr="0">
          <a:noAutofit/>
        </a:bodyPr>
        <a:lstStyle/>
        <a:p>
          <a:pPr marL="0" lvl="0" indent="0" algn="ctr" defTabSz="889000">
            <a:lnSpc>
              <a:spcPct val="90000"/>
            </a:lnSpc>
            <a:spcBef>
              <a:spcPct val="0"/>
            </a:spcBef>
            <a:spcAft>
              <a:spcPct val="35000"/>
            </a:spcAft>
            <a:buNone/>
          </a:pPr>
          <a:r>
            <a:rPr lang="en-GB" sz="2000" b="1" kern="1200"/>
            <a:t>Stage 2</a:t>
          </a:r>
        </a:p>
        <a:p>
          <a:pPr marL="0" lvl="0" indent="0" algn="ctr" defTabSz="889000">
            <a:lnSpc>
              <a:spcPct val="90000"/>
            </a:lnSpc>
            <a:spcBef>
              <a:spcPct val="0"/>
            </a:spcBef>
            <a:spcAft>
              <a:spcPct val="35000"/>
            </a:spcAft>
            <a:buNone/>
          </a:pPr>
          <a:r>
            <a:rPr lang="en-GB" sz="2000" kern="1200"/>
            <a:t>January – April 2021</a:t>
          </a:r>
        </a:p>
        <a:p>
          <a:pPr marL="0" lvl="0" indent="0" algn="ctr" defTabSz="889000">
            <a:lnSpc>
              <a:spcPct val="90000"/>
            </a:lnSpc>
            <a:spcBef>
              <a:spcPct val="0"/>
            </a:spcBef>
            <a:spcAft>
              <a:spcPct val="35000"/>
            </a:spcAft>
            <a:buNone/>
          </a:pPr>
          <a:r>
            <a:rPr lang="en-GB" sz="1600" i="1" kern="1200"/>
            <a:t>Level 2 messages</a:t>
          </a:r>
        </a:p>
      </dsp:txBody>
      <dsp:txXfrm>
        <a:off x="6168347" y="0"/>
        <a:ext cx="3790623" cy="1108363"/>
      </dsp:txXfrm>
    </dsp:sp>
  </dsp:spTree>
</dsp:drawing>
</file>

<file path=ppt/diagrams/layout1.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2.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BEB25374-604F-4919-BE61-11972B33FAF3}" type="datetimeFigureOut">
              <a:rPr lang="en-GB" smtClean="0"/>
              <a:t>11/03/2021</a:t>
            </a:fld>
            <a:endParaRPr lang="en-GB"/>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40732A54-B043-49E8-B363-89F04ACDBA7C}" type="slidenum">
              <a:rPr lang="en-GB" smtClean="0"/>
              <a:t>‹#›</a:t>
            </a:fld>
            <a:endParaRPr lang="en-GB"/>
          </a:p>
        </p:txBody>
      </p:sp>
    </p:spTree>
    <p:extLst>
      <p:ext uri="{BB962C8B-B14F-4D97-AF65-F5344CB8AC3E}">
        <p14:creationId xmlns:p14="http://schemas.microsoft.com/office/powerpoint/2010/main" val="271461388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80998F9-194D-4EB0-8280-EE2A25A36E9E}" type="datetimeFigureOut">
              <a:rPr lang="en-GB" smtClean="0"/>
              <a:t>11/03/2021</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C0EF80E-4275-4514-9ADB-8CCBAFC9CE18}" type="slidenum">
              <a:rPr lang="en-GB" smtClean="0"/>
              <a:t>‹#›</a:t>
            </a:fld>
            <a:endParaRPr lang="en-GB"/>
          </a:p>
        </p:txBody>
      </p:sp>
    </p:spTree>
    <p:extLst>
      <p:ext uri="{BB962C8B-B14F-4D97-AF65-F5344CB8AC3E}">
        <p14:creationId xmlns:p14="http://schemas.microsoft.com/office/powerpoint/2010/main" val="268549254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This provides an overview of why we are doing this campaign and what the campaign is about.</a:t>
            </a:r>
          </a:p>
        </p:txBody>
      </p:sp>
      <p:sp>
        <p:nvSpPr>
          <p:cNvPr id="4" name="Slide Number Placeholder 3"/>
          <p:cNvSpPr>
            <a:spLocks noGrp="1"/>
          </p:cNvSpPr>
          <p:nvPr>
            <p:ph type="sldNum" sz="quarter" idx="10"/>
          </p:nvPr>
        </p:nvSpPr>
        <p:spPr/>
        <p:txBody>
          <a:bodyPr/>
          <a:lstStyle/>
          <a:p>
            <a:fld id="{8C856138-FBCA-ED4C-B551-54C288D43838}" type="slidenum">
              <a:rPr lang="en-GB" smtClean="0"/>
              <a:t>3</a:t>
            </a:fld>
            <a:endParaRPr lang="en-GB"/>
          </a:p>
        </p:txBody>
      </p:sp>
    </p:spTree>
    <p:extLst>
      <p:ext uri="{BB962C8B-B14F-4D97-AF65-F5344CB8AC3E}">
        <p14:creationId xmlns:p14="http://schemas.microsoft.com/office/powerpoint/2010/main" val="212644487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Play this video if you haven’t watched it already – it’s the one that was shared in October so some teams may have seen it, others might not </a:t>
            </a:r>
          </a:p>
        </p:txBody>
      </p:sp>
      <p:sp>
        <p:nvSpPr>
          <p:cNvPr id="4" name="Slide Number Placeholder 3"/>
          <p:cNvSpPr>
            <a:spLocks noGrp="1"/>
          </p:cNvSpPr>
          <p:nvPr>
            <p:ph type="sldNum" sz="quarter" idx="5"/>
          </p:nvPr>
        </p:nvSpPr>
        <p:spPr/>
        <p:txBody>
          <a:bodyPr/>
          <a:lstStyle/>
          <a:p>
            <a:fld id="{EC0EF80E-4275-4514-9ADB-8CCBAFC9CE18}" type="slidenum">
              <a:rPr lang="en-GB" smtClean="0"/>
              <a:t>4</a:t>
            </a:fld>
            <a:endParaRPr lang="en-GB"/>
          </a:p>
        </p:txBody>
      </p:sp>
    </p:spTree>
    <p:extLst>
      <p:ext uri="{BB962C8B-B14F-4D97-AF65-F5344CB8AC3E}">
        <p14:creationId xmlns:p14="http://schemas.microsoft.com/office/powerpoint/2010/main" val="230243922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This provides an overview of the different stages of the campaign and resources available</a:t>
            </a:r>
          </a:p>
        </p:txBody>
      </p:sp>
      <p:sp>
        <p:nvSpPr>
          <p:cNvPr id="4" name="Slide Number Placeholder 3"/>
          <p:cNvSpPr>
            <a:spLocks noGrp="1"/>
          </p:cNvSpPr>
          <p:nvPr>
            <p:ph type="sldNum" sz="quarter" idx="5"/>
          </p:nvPr>
        </p:nvSpPr>
        <p:spPr/>
        <p:txBody>
          <a:bodyPr/>
          <a:lstStyle/>
          <a:p>
            <a:fld id="{EC0EF80E-4275-4514-9ADB-8CCBAFC9CE18}" type="slidenum">
              <a:rPr lang="en-GB" smtClean="0"/>
              <a:t>5</a:t>
            </a:fld>
            <a:endParaRPr lang="en-GB"/>
          </a:p>
        </p:txBody>
      </p:sp>
    </p:spTree>
    <p:extLst>
      <p:ext uri="{BB962C8B-B14F-4D97-AF65-F5344CB8AC3E}">
        <p14:creationId xmlns:p14="http://schemas.microsoft.com/office/powerpoint/2010/main" val="120418234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Here are the different messages that we have been exploring – don’t worry if you haven’t looked at everything, just starting a conversation where you feel most comfortable is fine</a:t>
            </a:r>
          </a:p>
        </p:txBody>
      </p:sp>
      <p:sp>
        <p:nvSpPr>
          <p:cNvPr id="4" name="Slide Number Placeholder 3"/>
          <p:cNvSpPr>
            <a:spLocks noGrp="1"/>
          </p:cNvSpPr>
          <p:nvPr>
            <p:ph type="sldNum" sz="quarter" idx="5"/>
          </p:nvPr>
        </p:nvSpPr>
        <p:spPr/>
        <p:txBody>
          <a:bodyPr/>
          <a:lstStyle/>
          <a:p>
            <a:fld id="{EC0EF80E-4275-4514-9ADB-8CCBAFC9CE18}" type="slidenum">
              <a:rPr lang="en-GB" smtClean="0"/>
              <a:t>6</a:t>
            </a:fld>
            <a:endParaRPr lang="en-GB"/>
          </a:p>
        </p:txBody>
      </p:sp>
    </p:spTree>
    <p:extLst>
      <p:ext uri="{BB962C8B-B14F-4D97-AF65-F5344CB8AC3E}">
        <p14:creationId xmlns:p14="http://schemas.microsoft.com/office/powerpoint/2010/main" val="375326506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a:t>Being an authentic ally might include: talking to people about their experiences, educating yourself, taking action and hold others accountable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a:t>You are looking for practical examples to show people have thought about what they could do more, less or differently for their allyship to be visible. How will they educate themselves? Where might they start? Consider looking at reading lists developed by the library in support of LGBT History Month, Black History month etc. Seek out news articles. Talk to others and learn about their experiences.</a:t>
            </a:r>
          </a:p>
        </p:txBody>
      </p:sp>
      <p:sp>
        <p:nvSpPr>
          <p:cNvPr id="4" name="Slide Number Placeholder 3"/>
          <p:cNvSpPr>
            <a:spLocks noGrp="1"/>
          </p:cNvSpPr>
          <p:nvPr>
            <p:ph type="sldNum" sz="quarter" idx="5"/>
          </p:nvPr>
        </p:nvSpPr>
        <p:spPr/>
        <p:txBody>
          <a:bodyPr/>
          <a:lstStyle/>
          <a:p>
            <a:fld id="{EC0EF80E-4275-4514-9ADB-8CCBAFC9CE18}" type="slidenum">
              <a:rPr lang="en-GB" smtClean="0"/>
              <a:t>9</a:t>
            </a:fld>
            <a:endParaRPr lang="en-GB"/>
          </a:p>
        </p:txBody>
      </p:sp>
    </p:spTree>
    <p:extLst>
      <p:ext uri="{BB962C8B-B14F-4D97-AF65-F5344CB8AC3E}">
        <p14:creationId xmlns:p14="http://schemas.microsoft.com/office/powerpoint/2010/main" val="72008394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Aft>
                <a:spcPts val="0"/>
              </a:spcAft>
            </a:pPr>
            <a:r>
              <a:rPr lang="en-GB" sz="1800">
                <a:effectLst/>
                <a:latin typeface="Calibri" panose="020F0502020204030204" pitchFamily="34" charset="0"/>
                <a:ea typeface="Calibri" panose="020F0502020204030204" pitchFamily="34" charset="0"/>
              </a:rPr>
              <a:t>Below are some suggested thoughts and phrases which address some of the common barriers.  Share some of these with the group after the discussion.</a:t>
            </a:r>
          </a:p>
          <a:p>
            <a:pPr>
              <a:spcAft>
                <a:spcPts val="0"/>
              </a:spcAft>
            </a:pPr>
            <a:endParaRPr lang="en-GB" sz="1800">
              <a:effectLst/>
              <a:latin typeface="Calibri" panose="020F0502020204030204" pitchFamily="34" charset="0"/>
              <a:ea typeface="Calibri" panose="020F0502020204030204" pitchFamily="34" charset="0"/>
            </a:endParaRPr>
          </a:p>
          <a:p>
            <a:pPr>
              <a:spcAft>
                <a:spcPts val="0"/>
              </a:spcAft>
            </a:pPr>
            <a:r>
              <a:rPr lang="en-GB" sz="1800">
                <a:effectLst/>
                <a:latin typeface="Calibri" panose="020F0502020204030204" pitchFamily="34" charset="0"/>
                <a:ea typeface="Calibri" panose="020F0502020204030204" pitchFamily="34" charset="0"/>
              </a:rPr>
              <a:t>Why can it be hard to challenge?</a:t>
            </a:r>
          </a:p>
          <a:p>
            <a:pPr>
              <a:spcAft>
                <a:spcPts val="0"/>
              </a:spcAft>
            </a:pPr>
            <a:r>
              <a:rPr lang="en-GB" sz="1800">
                <a:effectLst/>
                <a:latin typeface="Calibri" panose="020F0502020204030204" pitchFamily="34" charset="0"/>
                <a:ea typeface="Calibri" panose="020F0502020204030204" pitchFamily="34" charset="0"/>
              </a:rPr>
              <a:t>1 - Confrontation makes me anxious.</a:t>
            </a:r>
          </a:p>
          <a:p>
            <a:pPr>
              <a:spcAft>
                <a:spcPts val="0"/>
              </a:spcAft>
            </a:pPr>
            <a:endParaRPr lang="en-GB" sz="1800">
              <a:effectLst/>
              <a:latin typeface="Calibri" panose="020F0502020204030204" pitchFamily="34" charset="0"/>
              <a:ea typeface="Calibri" panose="020F0502020204030204" pitchFamily="34" charset="0"/>
            </a:endParaRPr>
          </a:p>
          <a:p>
            <a:pPr marL="285750" indent="-285750">
              <a:buFont typeface="Arial" panose="020B0604020202020204" pitchFamily="34" charset="0"/>
              <a:buChar char="•"/>
            </a:pPr>
            <a:r>
              <a:rPr lang="en-GB" sz="1800">
                <a:effectLst/>
                <a:latin typeface="Calibri" panose="020F0502020204030204" pitchFamily="34" charset="0"/>
                <a:ea typeface="Calibri" panose="020F0502020204030204" pitchFamily="34" charset="0"/>
              </a:rPr>
              <a:t>Even allies need allies sometimes!</a:t>
            </a:r>
          </a:p>
          <a:p>
            <a:pPr marL="285750" indent="-285750">
              <a:buFont typeface="Arial" panose="020B0604020202020204" pitchFamily="34" charset="0"/>
              <a:buChar char="•"/>
            </a:pPr>
            <a:r>
              <a:rPr lang="en-GB" sz="1800">
                <a:effectLst/>
                <a:latin typeface="Calibri" panose="020F0502020204030204" pitchFamily="34" charset="0"/>
                <a:ea typeface="Calibri" panose="020F0502020204030204" pitchFamily="34" charset="0"/>
              </a:rPr>
              <a:t>Nudge the person next to you. "Did you see that? Do you think that was a bit off? Shall we say something?"</a:t>
            </a:r>
          </a:p>
          <a:p>
            <a:pPr marL="285750" indent="-285750">
              <a:buFont typeface="Arial" panose="020B0604020202020204" pitchFamily="34" charset="0"/>
              <a:buChar char="•"/>
            </a:pPr>
            <a:r>
              <a:rPr lang="en-GB" sz="1800">
                <a:effectLst/>
                <a:latin typeface="Calibri" panose="020F0502020204030204" pitchFamily="34" charset="0"/>
                <a:ea typeface="Calibri" panose="020F0502020204030204" pitchFamily="34" charset="0"/>
              </a:rPr>
              <a:t>Using "We..." deflects attention away from you as an individual and widens the discussion. It also means that others in the room who agree with you are likely to back you up. </a:t>
            </a:r>
          </a:p>
          <a:p>
            <a:pPr marL="285750" indent="-285750">
              <a:buFont typeface="Arial" panose="020B0604020202020204" pitchFamily="34" charset="0"/>
              <a:buChar char="•"/>
            </a:pPr>
            <a:r>
              <a:rPr lang="en-GB" sz="1800">
                <a:effectLst/>
                <a:latin typeface="Calibri" panose="020F0502020204030204" pitchFamily="34" charset="0"/>
                <a:ea typeface="Calibri" panose="020F0502020204030204" pitchFamily="34" charset="0"/>
              </a:rPr>
              <a:t>"We wanted to pick up on the language you just used. That feels really uncomfortable and quite offensive."</a:t>
            </a:r>
          </a:p>
          <a:p>
            <a:r>
              <a:rPr lang="en-GB" sz="1800">
                <a:effectLst/>
                <a:latin typeface="Calibri" panose="020F0502020204030204" pitchFamily="34" charset="0"/>
                <a:ea typeface="Calibri" panose="020F0502020204030204" pitchFamily="34" charset="0"/>
              </a:rPr>
              <a:t> </a:t>
            </a:r>
          </a:p>
          <a:p>
            <a:r>
              <a:rPr lang="en-GB" sz="1800">
                <a:effectLst/>
                <a:latin typeface="Calibri" panose="020F0502020204030204" pitchFamily="34" charset="0"/>
                <a:ea typeface="Calibri" panose="020F0502020204030204" pitchFamily="34" charset="0"/>
              </a:rPr>
              <a:t>2 – I was shocked and didn’t have time to think.</a:t>
            </a:r>
          </a:p>
          <a:p>
            <a:endParaRPr lang="en-GB" sz="1800">
              <a:effectLst/>
              <a:latin typeface="Calibri" panose="020F0502020204030204" pitchFamily="34" charset="0"/>
              <a:ea typeface="Calibri" panose="020F0502020204030204" pitchFamily="34" charset="0"/>
            </a:endParaRPr>
          </a:p>
          <a:p>
            <a:pPr marL="285750" indent="-285750">
              <a:buFont typeface="Arial" panose="020B0604020202020204" pitchFamily="34" charset="0"/>
              <a:buChar char="•"/>
            </a:pPr>
            <a:r>
              <a:rPr lang="en-GB" sz="1800">
                <a:effectLst/>
                <a:latin typeface="Calibri" panose="020F0502020204030204" pitchFamily="34" charset="0"/>
                <a:ea typeface="Calibri" panose="020F0502020204030204" pitchFamily="34" charset="0"/>
              </a:rPr>
              <a:t>Come up with a few stock phrases you can pull out to buy yourself time to think. Even something as simple as, "Can you repeat that please?" can be really effective. Or:</a:t>
            </a:r>
          </a:p>
          <a:p>
            <a:pPr marL="285750" indent="-285750">
              <a:buFont typeface="Arial" panose="020B0604020202020204" pitchFamily="34" charset="0"/>
              <a:buChar char="•"/>
            </a:pPr>
            <a:r>
              <a:rPr lang="en-GB" sz="1800">
                <a:effectLst/>
                <a:latin typeface="Calibri" panose="020F0502020204030204" pitchFamily="34" charset="0"/>
                <a:ea typeface="Calibri" panose="020F0502020204030204" pitchFamily="34" charset="0"/>
              </a:rPr>
              <a:t>"Does anyone else find that uncomfortable?" </a:t>
            </a:r>
          </a:p>
          <a:p>
            <a:pPr marL="285750" indent="-285750">
              <a:buFont typeface="Arial" panose="020B0604020202020204" pitchFamily="34" charset="0"/>
              <a:buChar char="•"/>
            </a:pPr>
            <a:r>
              <a:rPr lang="en-GB" sz="1800">
                <a:effectLst/>
                <a:latin typeface="Calibri" panose="020F0502020204030204" pitchFamily="34" charset="0"/>
                <a:ea typeface="Calibri" panose="020F0502020204030204" pitchFamily="34" charset="0"/>
              </a:rPr>
              <a:t>"What did you mean when you said..?"</a:t>
            </a:r>
          </a:p>
          <a:p>
            <a:pPr marL="285750" indent="-285750">
              <a:buFont typeface="Arial" panose="020B0604020202020204" pitchFamily="34" charset="0"/>
              <a:buChar char="•"/>
            </a:pPr>
            <a:r>
              <a:rPr lang="en-GB" sz="1800">
                <a:effectLst/>
                <a:latin typeface="Calibri" panose="020F0502020204030204" pitchFamily="34" charset="0"/>
                <a:ea typeface="Calibri" panose="020F0502020204030204" pitchFamily="34" charset="0"/>
              </a:rPr>
              <a:t>Having a chat with them at a later time is also an option, when you've thought about what you want to say.</a:t>
            </a:r>
          </a:p>
          <a:p>
            <a:pPr marL="285750" indent="-285750">
              <a:buFont typeface="Arial" panose="020B0604020202020204" pitchFamily="34" charset="0"/>
              <a:buChar char="•"/>
            </a:pPr>
            <a:r>
              <a:rPr lang="en-GB" sz="1800">
                <a:effectLst/>
                <a:latin typeface="Calibri" panose="020F0502020204030204" pitchFamily="34" charset="0"/>
                <a:ea typeface="Calibri" panose="020F0502020204030204" pitchFamily="34" charset="0"/>
              </a:rPr>
              <a:t>Even if you don't address it in the moment, checking in with the affected person afterwards will give them reassurance and support.</a:t>
            </a:r>
          </a:p>
          <a:p>
            <a:r>
              <a:rPr lang="en-GB" sz="1800">
                <a:effectLst/>
                <a:latin typeface="Calibri" panose="020F0502020204030204" pitchFamily="34" charset="0"/>
                <a:ea typeface="Calibri" panose="020F0502020204030204" pitchFamily="34" charset="0"/>
              </a:rPr>
              <a:t> </a:t>
            </a:r>
          </a:p>
          <a:p>
            <a:r>
              <a:rPr lang="en-GB" sz="1800">
                <a:effectLst/>
                <a:latin typeface="Calibri" panose="020F0502020204030204" pitchFamily="34" charset="0"/>
                <a:ea typeface="Calibri" panose="020F0502020204030204" pitchFamily="34" charset="0"/>
              </a:rPr>
              <a:t>3- I don’t want to end up the target</a:t>
            </a:r>
          </a:p>
          <a:p>
            <a:pPr marL="285750" indent="-285750">
              <a:buFont typeface="Arial" panose="020B0604020202020204" pitchFamily="34" charset="0"/>
              <a:buChar char="•"/>
            </a:pPr>
            <a:r>
              <a:rPr lang="en-GB" sz="1800">
                <a:effectLst/>
                <a:latin typeface="Calibri" panose="020F0502020204030204" pitchFamily="34" charset="0"/>
                <a:ea typeface="Calibri" panose="020F0502020204030204" pitchFamily="34" charset="0"/>
              </a:rPr>
              <a:t>It's tough to be the one to speak out, especially if it's your peers that you want to challenge. </a:t>
            </a:r>
          </a:p>
          <a:p>
            <a:pPr marL="285750" indent="-285750">
              <a:buFont typeface="Arial" panose="020B0604020202020204" pitchFamily="34" charset="0"/>
              <a:buChar char="•"/>
            </a:pPr>
            <a:r>
              <a:rPr lang="en-GB" sz="1800">
                <a:effectLst/>
                <a:latin typeface="Calibri" panose="020F0502020204030204" pitchFamily="34" charset="0"/>
                <a:ea typeface="Calibri" panose="020F0502020204030204" pitchFamily="34" charset="0"/>
              </a:rPr>
              <a:t>Remember that many microaggressions are unintentional. Even intentional 'banter' rarely involves us stopping to think about the impact on others. Your role isn't to police your friends; it's to educate them.</a:t>
            </a:r>
          </a:p>
          <a:p>
            <a:pPr marL="285750" indent="-285750">
              <a:buFont typeface="Arial" panose="020B0604020202020204" pitchFamily="34" charset="0"/>
              <a:buChar char="•"/>
            </a:pPr>
            <a:r>
              <a:rPr lang="en-GB" sz="1800">
                <a:effectLst/>
                <a:latin typeface="Calibri" panose="020F0502020204030204" pitchFamily="34" charset="0"/>
                <a:ea typeface="Calibri" panose="020F0502020204030204" pitchFamily="34" charset="0"/>
              </a:rPr>
              <a:t>"Mate, have you actually thought about how Xxx feels when you say/do that?"</a:t>
            </a:r>
          </a:p>
          <a:p>
            <a:pPr marL="285750" indent="-285750">
              <a:buFont typeface="Arial" panose="020B0604020202020204" pitchFamily="34" charset="0"/>
              <a:buChar char="•"/>
            </a:pPr>
            <a:r>
              <a:rPr lang="en-GB" sz="1800">
                <a:effectLst/>
                <a:latin typeface="Calibri" panose="020F0502020204030204" pitchFamily="34" charset="0"/>
                <a:ea typeface="Calibri" panose="020F0502020204030204" pitchFamily="34" charset="0"/>
              </a:rPr>
              <a:t>If it's someone in a position of power, then that comes with its own challenges. Remain objective. State what you observed. </a:t>
            </a:r>
          </a:p>
          <a:p>
            <a:pPr marL="285750" indent="-285750">
              <a:buFont typeface="Arial" panose="020B0604020202020204" pitchFamily="34" charset="0"/>
              <a:buChar char="•"/>
            </a:pPr>
            <a:r>
              <a:rPr lang="en-GB" sz="1800">
                <a:effectLst/>
                <a:latin typeface="Calibri" panose="020F0502020204030204" pitchFamily="34" charset="0"/>
                <a:ea typeface="Calibri" panose="020F0502020204030204" pitchFamily="34" charset="0"/>
              </a:rPr>
              <a:t>"</a:t>
            </a:r>
            <a:r>
              <a:rPr lang="en-GB" sz="1800" err="1">
                <a:effectLst/>
                <a:latin typeface="Calibri" panose="020F0502020204030204" pitchFamily="34" charset="0"/>
                <a:ea typeface="Calibri" panose="020F0502020204030204" pitchFamily="34" charset="0"/>
              </a:rPr>
              <a:t>Xxxx</a:t>
            </a:r>
            <a:r>
              <a:rPr lang="en-GB" sz="1800">
                <a:effectLst/>
                <a:latin typeface="Calibri" panose="020F0502020204030204" pitchFamily="34" charset="0"/>
                <a:ea typeface="Calibri" panose="020F0502020204030204" pitchFamily="34" charset="0"/>
              </a:rPr>
              <a:t> has had their hand up for ages. They haven't been asked to contribute for the last 3 seminars."</a:t>
            </a:r>
          </a:p>
          <a:p>
            <a:pPr marL="285750" indent="-285750">
              <a:buFont typeface="Arial" panose="020B0604020202020204" pitchFamily="34" charset="0"/>
              <a:buChar char="•"/>
            </a:pPr>
            <a:r>
              <a:rPr lang="en-GB" sz="1800">
                <a:effectLst/>
                <a:latin typeface="Calibri" panose="020F0502020204030204" pitchFamily="34" charset="0"/>
                <a:ea typeface="Calibri" panose="020F0502020204030204" pitchFamily="34" charset="0"/>
              </a:rPr>
              <a:t>"You're still calling them </a:t>
            </a:r>
            <a:r>
              <a:rPr lang="en-GB" sz="1800" err="1">
                <a:effectLst/>
                <a:latin typeface="Calibri" panose="020F0502020204030204" pitchFamily="34" charset="0"/>
                <a:ea typeface="Calibri" panose="020F0502020204030204" pitchFamily="34" charset="0"/>
              </a:rPr>
              <a:t>Xxxxx</a:t>
            </a:r>
            <a:r>
              <a:rPr lang="en-GB" sz="1800">
                <a:effectLst/>
                <a:latin typeface="Calibri" panose="020F0502020204030204" pitchFamily="34" charset="0"/>
                <a:ea typeface="Calibri" panose="020F0502020204030204" pitchFamily="34" charset="0"/>
              </a:rPr>
              <a:t>. Their name is </a:t>
            </a:r>
            <a:r>
              <a:rPr lang="en-GB" sz="1800" err="1">
                <a:effectLst/>
                <a:latin typeface="Calibri" panose="020F0502020204030204" pitchFamily="34" charset="0"/>
                <a:ea typeface="Calibri" panose="020F0502020204030204" pitchFamily="34" charset="0"/>
              </a:rPr>
              <a:t>Yyyyyy</a:t>
            </a:r>
            <a:r>
              <a:rPr lang="en-GB" sz="1800">
                <a:effectLst/>
                <a:latin typeface="Calibri" panose="020F0502020204030204" pitchFamily="34" charset="0"/>
                <a:ea typeface="Calibri" panose="020F0502020204030204" pitchFamily="34" charset="0"/>
              </a:rPr>
              <a:t>."</a:t>
            </a:r>
          </a:p>
          <a:p>
            <a:r>
              <a:rPr lang="en-GB" sz="1800">
                <a:effectLst/>
                <a:latin typeface="Calibri" panose="020F0502020204030204" pitchFamily="34" charset="0"/>
                <a:ea typeface="Calibri" panose="020F0502020204030204" pitchFamily="34" charset="0"/>
              </a:rPr>
              <a:t> </a:t>
            </a:r>
          </a:p>
          <a:p>
            <a:r>
              <a:rPr lang="en-GB" sz="1800">
                <a:effectLst/>
                <a:latin typeface="Calibri" panose="020F0502020204030204" pitchFamily="34" charset="0"/>
                <a:ea typeface="Calibri" panose="020F0502020204030204" pitchFamily="34" charset="0"/>
              </a:rPr>
              <a:t>4 - I don't want to patronise people by speaking on their behalf.</a:t>
            </a:r>
          </a:p>
          <a:p>
            <a:r>
              <a:rPr lang="en-GB" sz="1800">
                <a:effectLst/>
                <a:latin typeface="Calibri" panose="020F0502020204030204" pitchFamily="34" charset="0"/>
                <a:ea typeface="Calibri" panose="020F0502020204030204" pitchFamily="34" charset="0"/>
              </a:rPr>
              <a:t>There is a difference between speaking on someone's behalf and speaking up for - or in solidarity with - an oppressed group. So long as you speak from your own perspective rather than someone else's, you'll be fine.</a:t>
            </a:r>
          </a:p>
          <a:p>
            <a:r>
              <a:rPr lang="en-GB" sz="1800" err="1">
                <a:effectLst/>
                <a:latin typeface="Calibri" panose="020F0502020204030204" pitchFamily="34" charset="0"/>
                <a:ea typeface="Calibri" panose="020F0502020204030204" pitchFamily="34" charset="0"/>
              </a:rPr>
              <a:t>Eg</a:t>
            </a:r>
            <a:r>
              <a:rPr lang="en-GB" sz="1800">
                <a:effectLst/>
                <a:latin typeface="Calibri" panose="020F0502020204030204" pitchFamily="34" charset="0"/>
                <a:ea typeface="Calibri" panose="020F0502020204030204" pitchFamily="34" charset="0"/>
              </a:rPr>
              <a:t>: "I find that phrase dismissive of disabled people."</a:t>
            </a:r>
          </a:p>
          <a:p>
            <a:r>
              <a:rPr lang="en-GB" sz="1800">
                <a:effectLst/>
                <a:latin typeface="Calibri" panose="020F0502020204030204" pitchFamily="34" charset="0"/>
                <a:ea typeface="Calibri" panose="020F0502020204030204" pitchFamily="34" charset="0"/>
              </a:rPr>
              <a:t>Not: "Disabled people find that phrase dismissive."</a:t>
            </a:r>
          </a:p>
          <a:p>
            <a:pPr>
              <a:spcAft>
                <a:spcPts val="0"/>
              </a:spcAft>
            </a:pPr>
            <a:r>
              <a:rPr lang="en-GB" sz="1800">
                <a:effectLst/>
                <a:latin typeface="Calibri" panose="020F0502020204030204" pitchFamily="34" charset="0"/>
                <a:ea typeface="Calibri" panose="020F0502020204030204" pitchFamily="34"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C0EF80E-4275-4514-9ADB-8CCBAFC9CE18}"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3283202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DB9E1F4-77C1-461E-ABFF-BFE7DD57AFD2}"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2225810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e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eg"/><Relationship Id="rId1" Type="http://schemas.openxmlformats.org/officeDocument/2006/relationships/slideMaster" Target="../slideMasters/slideMaster2.xml"/><Relationship Id="rId4" Type="http://schemas.openxmlformats.org/officeDocument/2006/relationships/image" Target="../media/image3.pn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11" name="Picture 1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13" name="Picture 12"/>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1"/>
            <a:ext cx="2574758" cy="956629"/>
          </a:xfrm>
          <a:prstGeom prst="rect">
            <a:avLst/>
          </a:prstGeom>
        </p:spPr>
      </p:pic>
      <p:sp>
        <p:nvSpPr>
          <p:cNvPr id="14" name="Rectangle 13"/>
          <p:cNvSpPr/>
          <p:nvPr userDrawn="1"/>
        </p:nvSpPr>
        <p:spPr>
          <a:xfrm>
            <a:off x="3415217" y="748217"/>
            <a:ext cx="5361567" cy="5361567"/>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6" name="Picture 15"/>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 y="-1"/>
            <a:ext cx="12192000" cy="6858000"/>
          </a:xfrm>
          <a:prstGeom prst="rect">
            <a:avLst/>
          </a:prstGeom>
        </p:spPr>
      </p:pic>
      <p:sp>
        <p:nvSpPr>
          <p:cNvPr id="2" name="Title 1"/>
          <p:cNvSpPr>
            <a:spLocks noGrp="1"/>
          </p:cNvSpPr>
          <p:nvPr>
            <p:ph type="ctrTitle"/>
          </p:nvPr>
        </p:nvSpPr>
        <p:spPr>
          <a:xfrm>
            <a:off x="3415216" y="1122362"/>
            <a:ext cx="5361567" cy="3817937"/>
          </a:xfrm>
        </p:spPr>
        <p:txBody>
          <a:bodyPr lIns="180000" tIns="46800" rIns="180000" anchor="ctr" anchorCtr="0"/>
          <a:lstStyle>
            <a:lvl1pPr algn="ctr">
              <a:defRPr sz="6000">
                <a:solidFill>
                  <a:schemeClr val="bg1"/>
                </a:solidFill>
              </a:defRPr>
            </a:lvl1pPr>
          </a:lstStyle>
          <a:p>
            <a:r>
              <a:rPr lang="en-US"/>
              <a:t>Click to edit Master title style</a:t>
            </a:r>
            <a:endParaRPr lang="en-GB"/>
          </a:p>
        </p:txBody>
      </p:sp>
    </p:spTree>
    <p:extLst>
      <p:ext uri="{BB962C8B-B14F-4D97-AF65-F5344CB8AC3E}">
        <p14:creationId xmlns:p14="http://schemas.microsoft.com/office/powerpoint/2010/main" val="26993183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1155868"/>
            <a:ext cx="3932236" cy="942975"/>
          </a:xfrm>
        </p:spPr>
        <p:txBody>
          <a:bodyPr anchor="b"/>
          <a:lstStyle>
            <a:lvl1pPr>
              <a:defRPr sz="3200">
                <a:solidFill>
                  <a:schemeClr val="tx1"/>
                </a:solidFill>
              </a:defRPr>
            </a:lvl1pPr>
          </a:lstStyle>
          <a:p>
            <a:r>
              <a:rPr lang="en-US"/>
              <a:t>Click to edit Master title style</a:t>
            </a:r>
            <a:endParaRPr lang="en-GB"/>
          </a:p>
        </p:txBody>
      </p:sp>
      <p:sp>
        <p:nvSpPr>
          <p:cNvPr id="3" name="Content Placeholder 2"/>
          <p:cNvSpPr>
            <a:spLocks noGrp="1"/>
          </p:cNvSpPr>
          <p:nvPr>
            <p:ph idx="1"/>
          </p:nvPr>
        </p:nvSpPr>
        <p:spPr>
          <a:xfrm>
            <a:off x="5183188" y="1155868"/>
            <a:ext cx="6172200" cy="4873625"/>
          </a:xfrm>
        </p:spPr>
        <p:txBody>
          <a:bodyPr/>
          <a:lstStyle>
            <a:lvl1pPr>
              <a:defRPr sz="3200">
                <a:solidFill>
                  <a:schemeClr val="tx1"/>
                </a:solidFill>
              </a:defRPr>
            </a:lvl1pPr>
            <a:lvl2pPr>
              <a:defRPr sz="2800">
                <a:solidFill>
                  <a:schemeClr val="tx1"/>
                </a:solidFill>
              </a:defRPr>
            </a:lvl2pPr>
            <a:lvl3pPr>
              <a:defRPr sz="2400">
                <a:solidFill>
                  <a:schemeClr val="tx1"/>
                </a:solidFill>
              </a:defRPr>
            </a:lvl3pPr>
            <a:lvl4pPr>
              <a:defRPr sz="2000">
                <a:solidFill>
                  <a:schemeClr val="tx1"/>
                </a:solidFill>
              </a:defRPr>
            </a:lvl4pPr>
            <a:lvl5pPr>
              <a:defRPr sz="2000">
                <a:solidFill>
                  <a:schemeClr val="tx1"/>
                </a:solidFill>
              </a:defRPr>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225843"/>
            <a:ext cx="3932237" cy="3811588"/>
          </a:xfrm>
        </p:spPr>
        <p:txBody>
          <a:bodyPr/>
          <a:lstStyle>
            <a:lvl1pPr marL="0" indent="0">
              <a:buNone/>
              <a:defRPr sz="1600">
                <a:solidFill>
                  <a:schemeClr val="tx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33632023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1228057"/>
            <a:ext cx="3932237" cy="943200"/>
          </a:xfrm>
        </p:spPr>
        <p:txBody>
          <a:bodyPr anchor="b"/>
          <a:lstStyle>
            <a:lvl1pPr>
              <a:defRPr sz="3200">
                <a:solidFill>
                  <a:schemeClr val="tx1"/>
                </a:solidFill>
              </a:defRPr>
            </a:lvl1pPr>
          </a:lstStyle>
          <a:p>
            <a:r>
              <a:rPr lang="en-US"/>
              <a:t>Click to edit Master title style</a:t>
            </a:r>
            <a:endParaRPr lang="en-GB"/>
          </a:p>
        </p:txBody>
      </p:sp>
      <p:sp>
        <p:nvSpPr>
          <p:cNvPr id="3" name="Picture Placeholder 2"/>
          <p:cNvSpPr>
            <a:spLocks noGrp="1"/>
          </p:cNvSpPr>
          <p:nvPr>
            <p:ph type="pic" idx="1"/>
          </p:nvPr>
        </p:nvSpPr>
        <p:spPr>
          <a:xfrm>
            <a:off x="5183188" y="1228057"/>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GB"/>
          </a:p>
        </p:txBody>
      </p:sp>
      <p:sp>
        <p:nvSpPr>
          <p:cNvPr id="4" name="Text Placeholder 3"/>
          <p:cNvSpPr>
            <a:spLocks noGrp="1"/>
          </p:cNvSpPr>
          <p:nvPr>
            <p:ph type="body" sz="half" idx="2"/>
          </p:nvPr>
        </p:nvSpPr>
        <p:spPr>
          <a:xfrm>
            <a:off x="839788" y="2298032"/>
            <a:ext cx="3932237" cy="3811588"/>
          </a:xfrm>
        </p:spPr>
        <p:txBody>
          <a:bodyPr/>
          <a:lstStyle>
            <a:lvl1pPr marL="0" indent="0">
              <a:buNone/>
              <a:defRPr sz="1600">
                <a:solidFill>
                  <a:schemeClr val="tx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92923012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838200" y="891251"/>
            <a:ext cx="5181600" cy="52857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891251"/>
            <a:ext cx="5181600" cy="52857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8" name="Title 1"/>
          <p:cNvSpPr>
            <a:spLocks noGrp="1"/>
          </p:cNvSpPr>
          <p:nvPr>
            <p:ph type="title"/>
          </p:nvPr>
        </p:nvSpPr>
        <p:spPr>
          <a:xfrm>
            <a:off x="1890000" y="0"/>
            <a:ext cx="10515600" cy="720000"/>
          </a:xfrm>
        </p:spPr>
        <p:txBody>
          <a:bodyPr>
            <a:normAutofit/>
          </a:bodyPr>
          <a:lstStyle>
            <a:lvl1pPr>
              <a:defRPr sz="4000">
                <a:solidFill>
                  <a:schemeClr val="bg1"/>
                </a:solidFill>
              </a:defRPr>
            </a:lvl1pPr>
          </a:lstStyle>
          <a:p>
            <a:r>
              <a:rPr lang="en-US"/>
              <a:t>Click to edit Master title style</a:t>
            </a:r>
            <a:endParaRPr lang="en-GB"/>
          </a:p>
        </p:txBody>
      </p:sp>
      <p:sp>
        <p:nvSpPr>
          <p:cNvPr id="9" name="Date Placeholder 3"/>
          <p:cNvSpPr>
            <a:spLocks noGrp="1"/>
          </p:cNvSpPr>
          <p:nvPr>
            <p:ph type="dt" sz="half" idx="10"/>
          </p:nvPr>
        </p:nvSpPr>
        <p:spPr>
          <a:xfrm>
            <a:off x="0" y="6525945"/>
            <a:ext cx="1681264" cy="223779"/>
          </a:xfrm>
          <a:prstGeom prst="rect">
            <a:avLst/>
          </a:prstGeom>
        </p:spPr>
        <p:txBody>
          <a:bodyPr vert="horz" lIns="91440" tIns="45720" rIns="91440" bIns="45720" rtlCol="0" anchor="ctr"/>
          <a:lstStyle>
            <a:lvl1pPr algn="l">
              <a:defRPr sz="1000">
                <a:solidFill>
                  <a:schemeClr val="tx1">
                    <a:tint val="75000"/>
                  </a:schemeClr>
                </a:solidFill>
              </a:defRPr>
            </a:lvl1pPr>
          </a:lstStyle>
          <a:p>
            <a:r>
              <a:rPr lang="en-GB"/>
              <a:t>Nottingham.ac.uk/</a:t>
            </a:r>
            <a:r>
              <a:rPr lang="en-GB" err="1"/>
              <a:t>lma</a:t>
            </a:r>
            <a:endParaRPr lang="en-GB"/>
          </a:p>
        </p:txBody>
      </p:sp>
      <p:sp>
        <p:nvSpPr>
          <p:cNvPr id="10" name="Slide Number Placeholder 5"/>
          <p:cNvSpPr>
            <a:spLocks noGrp="1"/>
          </p:cNvSpPr>
          <p:nvPr>
            <p:ph type="sldNum" sz="quarter" idx="4"/>
          </p:nvPr>
        </p:nvSpPr>
        <p:spPr>
          <a:xfrm>
            <a:off x="10722980" y="6525945"/>
            <a:ext cx="1469020" cy="223200"/>
          </a:xfrm>
          <a:prstGeom prst="rect">
            <a:avLst/>
          </a:prstGeom>
        </p:spPr>
        <p:txBody>
          <a:bodyPr vert="horz" lIns="91440" tIns="45720" rIns="91440" bIns="45720" rtlCol="0" anchor="ctr"/>
          <a:lstStyle>
            <a:lvl1pPr algn="r">
              <a:defRPr sz="1000">
                <a:solidFill>
                  <a:schemeClr val="tx1">
                    <a:tint val="75000"/>
                  </a:schemeClr>
                </a:solidFill>
              </a:defRPr>
            </a:lvl1pPr>
          </a:lstStyle>
          <a:p>
            <a:fld id="{CAFA8513-49F6-4AF5-A036-02613A49C124}" type="slidenum">
              <a:rPr lang="en-GB" smtClean="0"/>
              <a:pPr/>
              <a:t>‹#›</a:t>
            </a:fld>
            <a:endParaRPr lang="en-GB"/>
          </a:p>
        </p:txBody>
      </p:sp>
    </p:spTree>
    <p:extLst>
      <p:ext uri="{BB962C8B-B14F-4D97-AF65-F5344CB8AC3E}">
        <p14:creationId xmlns:p14="http://schemas.microsoft.com/office/powerpoint/2010/main" val="155072173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11" name="Picture 1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13" name="Picture 12"/>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1"/>
            <a:ext cx="2574758" cy="956629"/>
          </a:xfrm>
          <a:prstGeom prst="rect">
            <a:avLst/>
          </a:prstGeom>
        </p:spPr>
      </p:pic>
      <p:sp>
        <p:nvSpPr>
          <p:cNvPr id="14" name="Rectangle 13"/>
          <p:cNvSpPr/>
          <p:nvPr userDrawn="1"/>
        </p:nvSpPr>
        <p:spPr>
          <a:xfrm>
            <a:off x="3415217" y="748217"/>
            <a:ext cx="5361567" cy="5361567"/>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6" name="Picture 15"/>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 y="-1"/>
            <a:ext cx="12192000" cy="6858000"/>
          </a:xfrm>
          <a:prstGeom prst="rect">
            <a:avLst/>
          </a:prstGeom>
        </p:spPr>
      </p:pic>
      <p:sp>
        <p:nvSpPr>
          <p:cNvPr id="2" name="Title 1"/>
          <p:cNvSpPr>
            <a:spLocks noGrp="1"/>
          </p:cNvSpPr>
          <p:nvPr>
            <p:ph type="ctrTitle"/>
          </p:nvPr>
        </p:nvSpPr>
        <p:spPr>
          <a:xfrm>
            <a:off x="3415216" y="1122362"/>
            <a:ext cx="5361567" cy="3817937"/>
          </a:xfrm>
        </p:spPr>
        <p:txBody>
          <a:bodyPr lIns="180000" tIns="46800" rIns="180000" anchor="ctr" anchorCtr="0"/>
          <a:lstStyle>
            <a:lvl1pPr algn="ctr">
              <a:defRPr sz="6000">
                <a:solidFill>
                  <a:schemeClr val="bg1"/>
                </a:solidFill>
              </a:defRPr>
            </a:lvl1pPr>
          </a:lstStyle>
          <a:p>
            <a:r>
              <a:rPr lang="en-US"/>
              <a:t>Click to edit Master title style</a:t>
            </a:r>
            <a:endParaRPr lang="en-GB"/>
          </a:p>
        </p:txBody>
      </p:sp>
    </p:spTree>
    <p:extLst>
      <p:ext uri="{BB962C8B-B14F-4D97-AF65-F5344CB8AC3E}">
        <p14:creationId xmlns:p14="http://schemas.microsoft.com/office/powerpoint/2010/main" val="260723806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886400" y="0"/>
            <a:ext cx="8827477" cy="720000"/>
          </a:xfrm>
        </p:spPr>
        <p:txBody>
          <a:bodyPr/>
          <a:lstStyle>
            <a:lvl1pPr algn="l">
              <a:defRPr>
                <a:solidFill>
                  <a:schemeClr val="bg1"/>
                </a:solidFill>
              </a:defRPr>
            </a:lvl1p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76291046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1_Title and Content">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noChangeAspect="1"/>
          </p:cNvSpPr>
          <p:nvPr>
            <p:ph type="title"/>
          </p:nvPr>
        </p:nvSpPr>
        <p:spPr>
          <a:xfrm>
            <a:off x="1886400" y="0"/>
            <a:ext cx="9057293" cy="720000"/>
          </a:xfrm>
          <a:noFill/>
          <a:ln w="38100">
            <a:noFill/>
          </a:ln>
        </p:spPr>
        <p:txBody>
          <a:bodyPr>
            <a:spAutoFit/>
          </a:bodyPr>
          <a:lstStyle>
            <a:lvl1pPr algn="l">
              <a:defRPr>
                <a:solidFill>
                  <a:schemeClr val="bg1"/>
                </a:solidFill>
              </a:defRPr>
            </a:lvl1pPr>
          </a:lstStyle>
          <a:p>
            <a:r>
              <a:rPr lang="en-US"/>
              <a:t>Click to edit Master title style</a:t>
            </a:r>
            <a:endParaRPr lang="en-GB"/>
          </a:p>
        </p:txBody>
      </p:sp>
      <p:sp>
        <p:nvSpPr>
          <p:cNvPr id="3" name="Content Placeholder 2"/>
          <p:cNvSpPr>
            <a:spLocks noGrp="1"/>
          </p:cNvSpPr>
          <p:nvPr>
            <p:ph idx="1"/>
          </p:nvPr>
        </p:nvSpPr>
        <p:spPr>
          <a:solidFill>
            <a:schemeClr val="bg1">
              <a:alpha val="85000"/>
            </a:schemeClr>
          </a:solidFill>
        </p:spPr>
        <p:txBody>
          <a:bodyPr/>
          <a:lstStyle>
            <a:lvl1pPr>
              <a:defRPr>
                <a:solidFill>
                  <a:schemeClr val="accent1">
                    <a:alpha val="85000"/>
                  </a:schemeClr>
                </a:solidFill>
              </a:defRPr>
            </a:lvl1pPr>
            <a:lvl2pPr>
              <a:defRPr>
                <a:solidFill>
                  <a:schemeClr val="accent1">
                    <a:alpha val="85000"/>
                  </a:schemeClr>
                </a:solidFill>
              </a:defRPr>
            </a:lvl2pPr>
            <a:lvl3pPr>
              <a:defRPr>
                <a:solidFill>
                  <a:schemeClr val="accent1">
                    <a:alpha val="85000"/>
                  </a:schemeClr>
                </a:solidFill>
              </a:defRPr>
            </a:lvl3pPr>
            <a:lvl4pPr>
              <a:defRPr>
                <a:solidFill>
                  <a:schemeClr val="accent1">
                    <a:alpha val="85000"/>
                  </a:schemeClr>
                </a:solidFill>
              </a:defRPr>
            </a:lvl4pPr>
            <a:lvl5pPr>
              <a:defRPr>
                <a:solidFill>
                  <a:schemeClr val="accent1">
                    <a:alpha val="8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50010969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bg>
      <p:bgPr>
        <a:gradFill>
          <a:gsLst>
            <a:gs pos="50000">
              <a:schemeClr val="accent3"/>
            </a:gs>
            <a:gs pos="75000">
              <a:schemeClr val="accent2"/>
            </a:gs>
            <a:gs pos="100000">
              <a:schemeClr val="accent1"/>
            </a:gs>
            <a:gs pos="25000">
              <a:schemeClr val="accent5"/>
            </a:gs>
            <a:gs pos="0">
              <a:schemeClr val="tx2"/>
            </a:gs>
          </a:gsLst>
          <a:lin ang="2700000" scaled="1"/>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415216" y="794084"/>
            <a:ext cx="5361567" cy="4295274"/>
          </a:xfrm>
        </p:spPr>
        <p:txBody>
          <a:bodyPr lIns="180000" tIns="180000" rIns="180000" bIns="180000" anchor="ctr" anchorCtr="0"/>
          <a:lstStyle>
            <a:lvl1pPr>
              <a:defRPr sz="6000" b="1"/>
            </a:lvl1pPr>
          </a:lstStyle>
          <a:p>
            <a:r>
              <a:rPr lang="en-US"/>
              <a:t>Click to edit Master title style</a:t>
            </a:r>
            <a:endParaRPr lang="en-GB"/>
          </a:p>
        </p:txBody>
      </p:sp>
      <p:sp>
        <p:nvSpPr>
          <p:cNvPr id="3" name="Text Placeholder 2"/>
          <p:cNvSpPr>
            <a:spLocks noGrp="1"/>
          </p:cNvSpPr>
          <p:nvPr>
            <p:ph type="body" idx="1"/>
          </p:nvPr>
        </p:nvSpPr>
        <p:spPr>
          <a:xfrm>
            <a:off x="3415216" y="5305925"/>
            <a:ext cx="5361567" cy="783725"/>
          </a:xfrm>
        </p:spPr>
        <p:txBody>
          <a:bodyPr lIns="180000" tIns="180000" rIns="180000" bIns="180000" anchor="ctr" anchorCtr="0"/>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7" name="Rectangle 6"/>
          <p:cNvSpPr/>
          <p:nvPr userDrawn="1"/>
        </p:nvSpPr>
        <p:spPr>
          <a:xfrm>
            <a:off x="3415217" y="794084"/>
            <a:ext cx="5361566" cy="5361566"/>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19776969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SectionBreak_ImageBackgroun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Rectangle 6"/>
          <p:cNvSpPr/>
          <p:nvPr userDrawn="1"/>
        </p:nvSpPr>
        <p:spPr>
          <a:xfrm>
            <a:off x="3415217" y="794084"/>
            <a:ext cx="5361566" cy="5361566"/>
          </a:xfrm>
          <a:prstGeom prst="rect">
            <a:avLst/>
          </a:prstGeom>
          <a:noFill/>
          <a:ln w="762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p:cNvSpPr>
            <a:spLocks noGrp="1"/>
          </p:cNvSpPr>
          <p:nvPr>
            <p:ph type="title"/>
          </p:nvPr>
        </p:nvSpPr>
        <p:spPr>
          <a:xfrm>
            <a:off x="3415216" y="794084"/>
            <a:ext cx="5361567" cy="4295274"/>
          </a:xfrm>
          <a:ln>
            <a:noFill/>
          </a:ln>
        </p:spPr>
        <p:txBody>
          <a:bodyPr lIns="180000" tIns="180000" rIns="180000" bIns="180000" anchor="ctr" anchorCtr="0"/>
          <a:lstStyle>
            <a:lvl1pPr>
              <a:defRPr sz="6000" b="1">
                <a:solidFill>
                  <a:schemeClr val="accent3"/>
                </a:solidFill>
              </a:defRPr>
            </a:lvl1pPr>
          </a:lstStyle>
          <a:p>
            <a:r>
              <a:rPr lang="en-US"/>
              <a:t>Click to edit Master title style</a:t>
            </a:r>
            <a:endParaRPr lang="en-GB"/>
          </a:p>
        </p:txBody>
      </p:sp>
      <p:sp>
        <p:nvSpPr>
          <p:cNvPr id="3" name="Text Placeholder 2"/>
          <p:cNvSpPr>
            <a:spLocks noGrp="1"/>
          </p:cNvSpPr>
          <p:nvPr>
            <p:ph type="body" idx="1"/>
          </p:nvPr>
        </p:nvSpPr>
        <p:spPr>
          <a:xfrm>
            <a:off x="3415216" y="5305925"/>
            <a:ext cx="5361567" cy="783725"/>
          </a:xfrm>
        </p:spPr>
        <p:txBody>
          <a:bodyPr lIns="180000" tIns="180000" rIns="180000" bIns="180000" anchor="ctr" anchorCtr="0"/>
          <a:lstStyle>
            <a:lvl1pPr marL="0" indent="0">
              <a:buNone/>
              <a:defRPr sz="2400">
                <a:solidFill>
                  <a:schemeClr val="accent3"/>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144310501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890000" y="0"/>
            <a:ext cx="8837525" cy="720000"/>
          </a:xfrm>
        </p:spPr>
        <p:txBody>
          <a:bodyPr/>
          <a:lstStyle/>
          <a:p>
            <a:r>
              <a:rPr lang="en-US"/>
              <a:t>Click to edit Master title style</a:t>
            </a:r>
            <a:endParaRPr lang="en-GB"/>
          </a:p>
        </p:txBody>
      </p:sp>
      <p:sp>
        <p:nvSpPr>
          <p:cNvPr id="3" name="Content Placeholder 2"/>
          <p:cNvSpPr>
            <a:spLocks noGrp="1"/>
          </p:cNvSpPr>
          <p:nvPr>
            <p:ph sz="half" idx="1"/>
          </p:nvPr>
        </p:nvSpPr>
        <p:spPr>
          <a:xfrm>
            <a:off x="838200" y="1226127"/>
            <a:ext cx="5181600" cy="4950836"/>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226127"/>
            <a:ext cx="5181600" cy="4950836"/>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84723354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890000" y="0"/>
            <a:ext cx="8790709" cy="720000"/>
          </a:xfrm>
        </p:spPr>
        <p:txBody>
          <a:bodyPr/>
          <a:lstStyle/>
          <a:p>
            <a:r>
              <a:rPr lang="en-US"/>
              <a:t>Click to edit Master title style</a:t>
            </a:r>
            <a:endParaRPr lang="en-GB"/>
          </a:p>
        </p:txBody>
      </p:sp>
      <p:sp>
        <p:nvSpPr>
          <p:cNvPr id="3" name="Text Placeholder 2"/>
          <p:cNvSpPr>
            <a:spLocks noGrp="1"/>
          </p:cNvSpPr>
          <p:nvPr>
            <p:ph type="body" idx="1"/>
          </p:nvPr>
        </p:nvSpPr>
        <p:spPr>
          <a:xfrm>
            <a:off x="839788" y="1079584"/>
            <a:ext cx="5157787" cy="823912"/>
          </a:xfrm>
        </p:spPr>
        <p:txBody>
          <a:bodyPr anchor="b"/>
          <a:lstStyle>
            <a:lvl1pPr marL="0" indent="0">
              <a:buNone/>
              <a:defRPr sz="2400" b="1">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021305"/>
            <a:ext cx="5157787" cy="4168358"/>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079584"/>
            <a:ext cx="5183188" cy="823912"/>
          </a:xfrm>
        </p:spPr>
        <p:txBody>
          <a:bodyPr anchor="b"/>
          <a:lstStyle>
            <a:lvl1pPr marL="0" indent="0">
              <a:buNone/>
              <a:defRPr sz="2400" b="1">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021305"/>
            <a:ext cx="5183188" cy="4168358"/>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5951059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886400" y="0"/>
            <a:ext cx="8827477" cy="720000"/>
          </a:xfrm>
        </p:spPr>
        <p:txBody>
          <a:bodyPr>
            <a:normAutofit/>
          </a:bodyPr>
          <a:lstStyle>
            <a:lvl1pPr algn="l">
              <a:defRPr sz="4000">
                <a:solidFill>
                  <a:schemeClr val="bg1"/>
                </a:solidFill>
              </a:defRPr>
            </a:lvl1p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26187681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890000" y="0"/>
            <a:ext cx="8974989" cy="720000"/>
          </a:xfrm>
        </p:spPr>
        <p:txBody>
          <a:bodyPr/>
          <a:lstStyle/>
          <a:p>
            <a:r>
              <a:rPr lang="en-US"/>
              <a:t>Click to edit Master title style</a:t>
            </a:r>
            <a:endParaRPr lang="en-GB"/>
          </a:p>
        </p:txBody>
      </p:sp>
    </p:spTree>
    <p:extLst>
      <p:ext uri="{BB962C8B-B14F-4D97-AF65-F5344CB8AC3E}">
        <p14:creationId xmlns:p14="http://schemas.microsoft.com/office/powerpoint/2010/main" val="426661581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9426184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1155868"/>
            <a:ext cx="3932236" cy="942975"/>
          </a:xfrm>
        </p:spPr>
        <p:txBody>
          <a:bodyPr anchor="b"/>
          <a:lstStyle>
            <a:lvl1pPr>
              <a:defRPr sz="3200">
                <a:solidFill>
                  <a:schemeClr val="tx1"/>
                </a:solidFill>
              </a:defRPr>
            </a:lvl1pPr>
          </a:lstStyle>
          <a:p>
            <a:r>
              <a:rPr lang="en-US"/>
              <a:t>Click to edit Master title style</a:t>
            </a:r>
            <a:endParaRPr lang="en-GB"/>
          </a:p>
        </p:txBody>
      </p:sp>
      <p:sp>
        <p:nvSpPr>
          <p:cNvPr id="3" name="Content Placeholder 2"/>
          <p:cNvSpPr>
            <a:spLocks noGrp="1"/>
          </p:cNvSpPr>
          <p:nvPr>
            <p:ph idx="1"/>
          </p:nvPr>
        </p:nvSpPr>
        <p:spPr>
          <a:xfrm>
            <a:off x="5183188" y="1155868"/>
            <a:ext cx="6172200" cy="4873625"/>
          </a:xfrm>
        </p:spPr>
        <p:txBody>
          <a:bodyPr/>
          <a:lstStyle>
            <a:lvl1pPr>
              <a:defRPr sz="3200">
                <a:solidFill>
                  <a:schemeClr val="tx1"/>
                </a:solidFill>
              </a:defRPr>
            </a:lvl1pPr>
            <a:lvl2pPr>
              <a:defRPr sz="2800">
                <a:solidFill>
                  <a:schemeClr val="tx1"/>
                </a:solidFill>
              </a:defRPr>
            </a:lvl2pPr>
            <a:lvl3pPr>
              <a:defRPr sz="2400">
                <a:solidFill>
                  <a:schemeClr val="tx1"/>
                </a:solidFill>
              </a:defRPr>
            </a:lvl3pPr>
            <a:lvl4pPr>
              <a:defRPr sz="2000">
                <a:solidFill>
                  <a:schemeClr val="tx1"/>
                </a:solidFill>
              </a:defRPr>
            </a:lvl4pPr>
            <a:lvl5pPr>
              <a:defRPr sz="2000">
                <a:solidFill>
                  <a:schemeClr val="tx1"/>
                </a:solidFill>
              </a:defRPr>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225843"/>
            <a:ext cx="3932237" cy="3811588"/>
          </a:xfrm>
        </p:spPr>
        <p:txBody>
          <a:bodyPr/>
          <a:lstStyle>
            <a:lvl1pPr marL="0" indent="0">
              <a:buNone/>
              <a:defRPr sz="1600">
                <a:solidFill>
                  <a:schemeClr val="tx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43782626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1228057"/>
            <a:ext cx="3932237" cy="943200"/>
          </a:xfrm>
        </p:spPr>
        <p:txBody>
          <a:bodyPr anchor="b"/>
          <a:lstStyle>
            <a:lvl1pPr>
              <a:defRPr sz="3200">
                <a:solidFill>
                  <a:schemeClr val="tx1"/>
                </a:solidFill>
              </a:defRPr>
            </a:lvl1pPr>
          </a:lstStyle>
          <a:p>
            <a:r>
              <a:rPr lang="en-US"/>
              <a:t>Click to edit Master title style</a:t>
            </a:r>
            <a:endParaRPr lang="en-GB"/>
          </a:p>
        </p:txBody>
      </p:sp>
      <p:sp>
        <p:nvSpPr>
          <p:cNvPr id="3" name="Picture Placeholder 2"/>
          <p:cNvSpPr>
            <a:spLocks noGrp="1"/>
          </p:cNvSpPr>
          <p:nvPr>
            <p:ph type="pic" idx="1"/>
          </p:nvPr>
        </p:nvSpPr>
        <p:spPr>
          <a:xfrm>
            <a:off x="5183188" y="1228057"/>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GB"/>
          </a:p>
        </p:txBody>
      </p:sp>
      <p:sp>
        <p:nvSpPr>
          <p:cNvPr id="4" name="Text Placeholder 3"/>
          <p:cNvSpPr>
            <a:spLocks noGrp="1"/>
          </p:cNvSpPr>
          <p:nvPr>
            <p:ph type="body" sz="half" idx="2"/>
          </p:nvPr>
        </p:nvSpPr>
        <p:spPr>
          <a:xfrm>
            <a:off x="839788" y="2298032"/>
            <a:ext cx="3932237" cy="3811588"/>
          </a:xfrm>
        </p:spPr>
        <p:txBody>
          <a:bodyPr/>
          <a:lstStyle>
            <a:lvl1pPr marL="0" indent="0">
              <a:buNone/>
              <a:defRPr sz="1600">
                <a:solidFill>
                  <a:schemeClr val="tx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170438821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838200" y="891251"/>
            <a:ext cx="5181600" cy="52857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891251"/>
            <a:ext cx="5181600" cy="52857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8" name="Title 1"/>
          <p:cNvSpPr>
            <a:spLocks noGrp="1"/>
          </p:cNvSpPr>
          <p:nvPr>
            <p:ph type="title"/>
          </p:nvPr>
        </p:nvSpPr>
        <p:spPr>
          <a:xfrm>
            <a:off x="1890000" y="0"/>
            <a:ext cx="10515600" cy="720000"/>
          </a:xfrm>
        </p:spPr>
        <p:txBody>
          <a:bodyPr>
            <a:normAutofit/>
          </a:bodyPr>
          <a:lstStyle>
            <a:lvl1pPr>
              <a:defRPr sz="4000">
                <a:solidFill>
                  <a:schemeClr val="bg1"/>
                </a:solidFill>
              </a:defRPr>
            </a:lvl1pPr>
          </a:lstStyle>
          <a:p>
            <a:r>
              <a:rPr lang="en-US"/>
              <a:t>Click to edit Master title style</a:t>
            </a:r>
            <a:endParaRPr lang="en-GB"/>
          </a:p>
        </p:txBody>
      </p:sp>
      <p:sp>
        <p:nvSpPr>
          <p:cNvPr id="9" name="Date Placeholder 3"/>
          <p:cNvSpPr>
            <a:spLocks noGrp="1"/>
          </p:cNvSpPr>
          <p:nvPr>
            <p:ph type="dt" sz="half" idx="10"/>
          </p:nvPr>
        </p:nvSpPr>
        <p:spPr>
          <a:xfrm>
            <a:off x="0" y="6525945"/>
            <a:ext cx="1681264" cy="223779"/>
          </a:xfrm>
          <a:prstGeom prst="rect">
            <a:avLst/>
          </a:prstGeom>
        </p:spPr>
        <p:txBody>
          <a:bodyPr vert="horz" lIns="91440" tIns="45720" rIns="91440" bIns="45720" rtlCol="0" anchor="ctr"/>
          <a:lstStyle>
            <a:lvl1pPr algn="l">
              <a:defRPr sz="1000">
                <a:solidFill>
                  <a:schemeClr val="tx1">
                    <a:tint val="75000"/>
                  </a:schemeClr>
                </a:solidFill>
              </a:defRPr>
            </a:lvl1pPr>
          </a:lstStyle>
          <a:p>
            <a:r>
              <a:rPr lang="en-GB"/>
              <a:t>Nottingham.ac.uk/</a:t>
            </a:r>
            <a:r>
              <a:rPr lang="en-GB" err="1"/>
              <a:t>lma</a:t>
            </a:r>
            <a:endParaRPr lang="en-GB"/>
          </a:p>
        </p:txBody>
      </p:sp>
      <p:sp>
        <p:nvSpPr>
          <p:cNvPr id="10" name="Slide Number Placeholder 5"/>
          <p:cNvSpPr>
            <a:spLocks noGrp="1"/>
          </p:cNvSpPr>
          <p:nvPr>
            <p:ph type="sldNum" sz="quarter" idx="4"/>
          </p:nvPr>
        </p:nvSpPr>
        <p:spPr>
          <a:xfrm>
            <a:off x="10722980" y="6525945"/>
            <a:ext cx="1469020" cy="223200"/>
          </a:xfrm>
          <a:prstGeom prst="rect">
            <a:avLst/>
          </a:prstGeom>
        </p:spPr>
        <p:txBody>
          <a:bodyPr vert="horz" lIns="91440" tIns="45720" rIns="91440" bIns="45720" rtlCol="0" anchor="ctr"/>
          <a:lstStyle>
            <a:lvl1pPr algn="r">
              <a:defRPr sz="1000">
                <a:solidFill>
                  <a:schemeClr val="tx1">
                    <a:tint val="75000"/>
                  </a:schemeClr>
                </a:solidFill>
              </a:defRPr>
            </a:lvl1pPr>
          </a:lstStyle>
          <a:p>
            <a:fld id="{CAFA8513-49F6-4AF5-A036-02613A49C124}" type="slidenum">
              <a:rPr lang="en-GB" smtClean="0"/>
              <a:pPr/>
              <a:t>‹#›</a:t>
            </a:fld>
            <a:endParaRPr lang="en-GB"/>
          </a:p>
        </p:txBody>
      </p:sp>
    </p:spTree>
    <p:extLst>
      <p:ext uri="{BB962C8B-B14F-4D97-AF65-F5344CB8AC3E}">
        <p14:creationId xmlns:p14="http://schemas.microsoft.com/office/powerpoint/2010/main" val="14676643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1_Title and Content">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noChangeAspect="1"/>
          </p:cNvSpPr>
          <p:nvPr>
            <p:ph type="title"/>
          </p:nvPr>
        </p:nvSpPr>
        <p:spPr>
          <a:xfrm>
            <a:off x="1886400" y="36834"/>
            <a:ext cx="9057293" cy="646331"/>
          </a:xfrm>
          <a:noFill/>
          <a:ln w="38100">
            <a:noFill/>
          </a:ln>
        </p:spPr>
        <p:txBody>
          <a:bodyPr>
            <a:spAutoFit/>
          </a:bodyPr>
          <a:lstStyle>
            <a:lvl1pPr algn="l">
              <a:defRPr sz="4000">
                <a:solidFill>
                  <a:schemeClr val="bg1"/>
                </a:solidFill>
              </a:defRPr>
            </a:lvl1pPr>
          </a:lstStyle>
          <a:p>
            <a:r>
              <a:rPr lang="en-US"/>
              <a:t>Click to edit Master title style</a:t>
            </a:r>
            <a:endParaRPr lang="en-GB"/>
          </a:p>
        </p:txBody>
      </p:sp>
      <p:sp>
        <p:nvSpPr>
          <p:cNvPr id="3" name="Content Placeholder 2"/>
          <p:cNvSpPr>
            <a:spLocks noGrp="1"/>
          </p:cNvSpPr>
          <p:nvPr>
            <p:ph idx="1"/>
          </p:nvPr>
        </p:nvSpPr>
        <p:spPr>
          <a:solidFill>
            <a:schemeClr val="bg1">
              <a:alpha val="85000"/>
            </a:schemeClr>
          </a:solidFill>
        </p:spPr>
        <p:txBody>
          <a:bodyPr/>
          <a:lstStyle>
            <a:lvl1pPr>
              <a:defRPr>
                <a:solidFill>
                  <a:schemeClr val="accent1">
                    <a:alpha val="85000"/>
                  </a:schemeClr>
                </a:solidFill>
              </a:defRPr>
            </a:lvl1pPr>
            <a:lvl2pPr>
              <a:defRPr>
                <a:solidFill>
                  <a:schemeClr val="accent1">
                    <a:alpha val="85000"/>
                  </a:schemeClr>
                </a:solidFill>
              </a:defRPr>
            </a:lvl2pPr>
            <a:lvl3pPr>
              <a:defRPr>
                <a:solidFill>
                  <a:schemeClr val="accent1">
                    <a:alpha val="85000"/>
                  </a:schemeClr>
                </a:solidFill>
              </a:defRPr>
            </a:lvl3pPr>
            <a:lvl4pPr>
              <a:defRPr>
                <a:solidFill>
                  <a:schemeClr val="accent1">
                    <a:alpha val="85000"/>
                  </a:schemeClr>
                </a:solidFill>
              </a:defRPr>
            </a:lvl4pPr>
            <a:lvl5pPr>
              <a:defRPr>
                <a:solidFill>
                  <a:schemeClr val="accent1">
                    <a:alpha val="8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6869171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bg>
      <p:bgPr>
        <a:gradFill>
          <a:gsLst>
            <a:gs pos="50000">
              <a:schemeClr val="accent3"/>
            </a:gs>
            <a:gs pos="75000">
              <a:schemeClr val="accent2"/>
            </a:gs>
            <a:gs pos="100000">
              <a:schemeClr val="accent1"/>
            </a:gs>
            <a:gs pos="25000">
              <a:schemeClr val="accent5"/>
            </a:gs>
            <a:gs pos="0">
              <a:schemeClr val="tx2"/>
            </a:gs>
          </a:gsLst>
          <a:lin ang="2700000" scaled="1"/>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415216" y="794084"/>
            <a:ext cx="5361567" cy="4295274"/>
          </a:xfrm>
        </p:spPr>
        <p:txBody>
          <a:bodyPr lIns="180000" tIns="180000" rIns="180000" bIns="180000" anchor="ctr" anchorCtr="0"/>
          <a:lstStyle>
            <a:lvl1pPr>
              <a:defRPr sz="6000" b="1"/>
            </a:lvl1pPr>
          </a:lstStyle>
          <a:p>
            <a:r>
              <a:rPr lang="en-US"/>
              <a:t>Click to edit Master title style</a:t>
            </a:r>
            <a:endParaRPr lang="en-GB"/>
          </a:p>
        </p:txBody>
      </p:sp>
      <p:sp>
        <p:nvSpPr>
          <p:cNvPr id="3" name="Text Placeholder 2"/>
          <p:cNvSpPr>
            <a:spLocks noGrp="1"/>
          </p:cNvSpPr>
          <p:nvPr>
            <p:ph type="body" idx="1"/>
          </p:nvPr>
        </p:nvSpPr>
        <p:spPr>
          <a:xfrm>
            <a:off x="3415216" y="5305925"/>
            <a:ext cx="5361567" cy="783725"/>
          </a:xfrm>
        </p:spPr>
        <p:txBody>
          <a:bodyPr lIns="180000" tIns="180000" rIns="180000" bIns="180000" anchor="ctr" anchorCtr="0"/>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7" name="Rectangle 6"/>
          <p:cNvSpPr/>
          <p:nvPr userDrawn="1"/>
        </p:nvSpPr>
        <p:spPr>
          <a:xfrm>
            <a:off x="3415217" y="794084"/>
            <a:ext cx="5361566" cy="5361566"/>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419721339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SectionBreak_ImageBackgroun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Rectangle 6"/>
          <p:cNvSpPr/>
          <p:nvPr userDrawn="1"/>
        </p:nvSpPr>
        <p:spPr>
          <a:xfrm>
            <a:off x="3415217" y="794084"/>
            <a:ext cx="5361566" cy="5361566"/>
          </a:xfrm>
          <a:prstGeom prst="rect">
            <a:avLst/>
          </a:prstGeom>
          <a:noFill/>
          <a:ln w="762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p:cNvSpPr>
            <a:spLocks noGrp="1"/>
          </p:cNvSpPr>
          <p:nvPr>
            <p:ph type="title"/>
          </p:nvPr>
        </p:nvSpPr>
        <p:spPr>
          <a:xfrm>
            <a:off x="3415216" y="794084"/>
            <a:ext cx="5361567" cy="4295274"/>
          </a:xfrm>
          <a:ln>
            <a:noFill/>
          </a:ln>
        </p:spPr>
        <p:txBody>
          <a:bodyPr lIns="180000" tIns="180000" rIns="180000" bIns="180000" anchor="ctr" anchorCtr="0"/>
          <a:lstStyle>
            <a:lvl1pPr>
              <a:defRPr sz="6000" b="1">
                <a:solidFill>
                  <a:schemeClr val="accent3"/>
                </a:solidFill>
              </a:defRPr>
            </a:lvl1pPr>
          </a:lstStyle>
          <a:p>
            <a:r>
              <a:rPr lang="en-US"/>
              <a:t>Click to edit Master title style</a:t>
            </a:r>
            <a:endParaRPr lang="en-GB"/>
          </a:p>
        </p:txBody>
      </p:sp>
      <p:sp>
        <p:nvSpPr>
          <p:cNvPr id="3" name="Text Placeholder 2"/>
          <p:cNvSpPr>
            <a:spLocks noGrp="1"/>
          </p:cNvSpPr>
          <p:nvPr>
            <p:ph type="body" idx="1"/>
          </p:nvPr>
        </p:nvSpPr>
        <p:spPr>
          <a:xfrm>
            <a:off x="3415216" y="5305925"/>
            <a:ext cx="5361567" cy="783725"/>
          </a:xfrm>
        </p:spPr>
        <p:txBody>
          <a:bodyPr lIns="180000" tIns="180000" rIns="180000" bIns="180000" anchor="ctr" anchorCtr="0"/>
          <a:lstStyle>
            <a:lvl1pPr marL="0" indent="0">
              <a:buNone/>
              <a:defRPr sz="2400">
                <a:solidFill>
                  <a:schemeClr val="accent3"/>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32470230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890000" y="0"/>
            <a:ext cx="8837525" cy="720000"/>
          </a:xfrm>
        </p:spPr>
        <p:txBody>
          <a:bodyPr>
            <a:normAutofit/>
          </a:bodyPr>
          <a:lstStyle>
            <a:lvl1pPr>
              <a:defRPr sz="4000"/>
            </a:lvl1pPr>
          </a:lstStyle>
          <a:p>
            <a:r>
              <a:rPr lang="en-US"/>
              <a:t>Click to edit Master title style</a:t>
            </a:r>
            <a:endParaRPr lang="en-GB"/>
          </a:p>
        </p:txBody>
      </p:sp>
      <p:sp>
        <p:nvSpPr>
          <p:cNvPr id="3" name="Content Placeholder 2"/>
          <p:cNvSpPr>
            <a:spLocks noGrp="1"/>
          </p:cNvSpPr>
          <p:nvPr>
            <p:ph sz="half" idx="1"/>
          </p:nvPr>
        </p:nvSpPr>
        <p:spPr>
          <a:xfrm>
            <a:off x="838200" y="1226127"/>
            <a:ext cx="5181600" cy="4950836"/>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226127"/>
            <a:ext cx="5181600" cy="4950836"/>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1786364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890000" y="0"/>
            <a:ext cx="8790709" cy="720000"/>
          </a:xfrm>
        </p:spPr>
        <p:txBody>
          <a:bodyPr>
            <a:normAutofit/>
          </a:bodyPr>
          <a:lstStyle>
            <a:lvl1pPr>
              <a:defRPr sz="4000"/>
            </a:lvl1pPr>
          </a:lstStyle>
          <a:p>
            <a:r>
              <a:rPr lang="en-US"/>
              <a:t>Click to edit Master title style</a:t>
            </a:r>
            <a:endParaRPr lang="en-GB"/>
          </a:p>
        </p:txBody>
      </p:sp>
      <p:sp>
        <p:nvSpPr>
          <p:cNvPr id="3" name="Text Placeholder 2"/>
          <p:cNvSpPr>
            <a:spLocks noGrp="1"/>
          </p:cNvSpPr>
          <p:nvPr>
            <p:ph type="body" idx="1"/>
          </p:nvPr>
        </p:nvSpPr>
        <p:spPr>
          <a:xfrm>
            <a:off x="839788" y="1079584"/>
            <a:ext cx="5157787" cy="823912"/>
          </a:xfrm>
        </p:spPr>
        <p:txBody>
          <a:bodyPr anchor="b"/>
          <a:lstStyle>
            <a:lvl1pPr marL="0" indent="0">
              <a:buNone/>
              <a:defRPr sz="2400" b="1">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021305"/>
            <a:ext cx="5157787" cy="4168358"/>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079584"/>
            <a:ext cx="5183188" cy="823912"/>
          </a:xfrm>
        </p:spPr>
        <p:txBody>
          <a:bodyPr anchor="b"/>
          <a:lstStyle>
            <a:lvl1pPr marL="0" indent="0">
              <a:buNone/>
              <a:defRPr sz="2400" b="1">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021305"/>
            <a:ext cx="5183188" cy="4168358"/>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48980042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890000" y="0"/>
            <a:ext cx="8974989" cy="720000"/>
          </a:xfrm>
        </p:spPr>
        <p:txBody>
          <a:bodyPr/>
          <a:lstStyle/>
          <a:p>
            <a:r>
              <a:rPr lang="en-US"/>
              <a:t>Click to edit Master title style</a:t>
            </a:r>
            <a:endParaRPr lang="en-GB"/>
          </a:p>
        </p:txBody>
      </p:sp>
    </p:spTree>
    <p:extLst>
      <p:ext uri="{BB962C8B-B14F-4D97-AF65-F5344CB8AC3E}">
        <p14:creationId xmlns:p14="http://schemas.microsoft.com/office/powerpoint/2010/main" val="72064202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56407844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4" name="Rectangle 3"/>
          <p:cNvSpPr/>
          <p:nvPr userDrawn="1"/>
        </p:nvSpPr>
        <p:spPr>
          <a:xfrm rot="10800000">
            <a:off x="0" y="-1"/>
            <a:ext cx="12192000" cy="720000"/>
          </a:xfrm>
          <a:prstGeom prst="rect">
            <a:avLst/>
          </a:prstGeom>
          <a:gradFill flip="none" rotWithShape="1">
            <a:gsLst>
              <a:gs pos="50000">
                <a:srgbClr val="0E6394"/>
              </a:gs>
              <a:gs pos="17000">
                <a:srgbClr val="009BBD"/>
              </a:gs>
              <a:gs pos="100000">
                <a:schemeClr val="accent2"/>
              </a:gs>
            </a:gsLst>
            <a:lin ang="135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Placeholder 1"/>
          <p:cNvSpPr>
            <a:spLocks noGrp="1"/>
          </p:cNvSpPr>
          <p:nvPr>
            <p:ph type="title"/>
          </p:nvPr>
        </p:nvSpPr>
        <p:spPr>
          <a:xfrm>
            <a:off x="1887428" y="0"/>
            <a:ext cx="8785986" cy="720000"/>
          </a:xfrm>
          <a:prstGeom prst="rect">
            <a:avLst/>
          </a:prstGeom>
        </p:spPr>
        <p:txBody>
          <a:bodyPr vert="horz" lIns="91440" tIns="45720" rIns="91440" bIns="45720" rtlCol="0" anchor="ctr">
            <a:normAutofit/>
          </a:bodyPr>
          <a:lstStyle/>
          <a:p>
            <a:r>
              <a:rPr lang="en-US"/>
              <a:t>Gradient background style</a:t>
            </a:r>
            <a:endParaRPr lang="en-GB"/>
          </a:p>
        </p:txBody>
      </p:sp>
      <p:sp>
        <p:nvSpPr>
          <p:cNvPr id="3" name="Text Placeholder 2"/>
          <p:cNvSpPr>
            <a:spLocks noGrp="1"/>
          </p:cNvSpPr>
          <p:nvPr>
            <p:ph type="body" idx="1"/>
          </p:nvPr>
        </p:nvSpPr>
        <p:spPr>
          <a:xfrm>
            <a:off x="838200" y="1122218"/>
            <a:ext cx="10515600" cy="5054745"/>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pic>
        <p:nvPicPr>
          <p:cNvPr id="8" name="Picture 7"/>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1" y="-1"/>
            <a:ext cx="1685950" cy="626400"/>
          </a:xfrm>
          <a:prstGeom prst="rect">
            <a:avLst/>
          </a:prstGeom>
        </p:spPr>
      </p:pic>
      <p:cxnSp>
        <p:nvCxnSpPr>
          <p:cNvPr id="10" name="Straight Connector 9"/>
          <p:cNvCxnSpPr/>
          <p:nvPr userDrawn="1"/>
        </p:nvCxnSpPr>
        <p:spPr>
          <a:xfrm>
            <a:off x="1786689" y="0"/>
            <a:ext cx="0" cy="72000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10262070"/>
      </p:ext>
    </p:extLst>
  </p:cSld>
  <p:clrMap bg1="lt1" tx1="dk1" bg2="lt2" tx2="dk2" accent1="accent1" accent2="accent2" accent3="accent3" accent4="accent4" accent5="accent5" accent6="accent6" hlink="hlink" folHlink="folHlink"/>
  <p:sldLayoutIdLst>
    <p:sldLayoutId id="2147483659" r:id="rId1"/>
    <p:sldLayoutId id="2147483660" r:id="rId2"/>
    <p:sldLayoutId id="2147483670" r:id="rId3"/>
    <p:sldLayoutId id="2147483661" r:id="rId4"/>
    <p:sldLayoutId id="2147483668" r:id="rId5"/>
    <p:sldLayoutId id="2147483662" r:id="rId6"/>
    <p:sldLayoutId id="2147483663" r:id="rId7"/>
    <p:sldLayoutId id="2147483664" r:id="rId8"/>
    <p:sldLayoutId id="2147483665" r:id="rId9"/>
    <p:sldLayoutId id="2147483666" r:id="rId10"/>
    <p:sldLayoutId id="2147483667" r:id="rId11"/>
    <p:sldLayoutId id="2147483652" r:id="rId12"/>
  </p:sldLayoutIdLst>
  <p:txStyles>
    <p:titleStyle>
      <a:lvl1pPr algn="l" defTabSz="914400" rtl="0" eaLnBrk="1" latinLnBrk="0" hangingPunct="1">
        <a:lnSpc>
          <a:spcPct val="90000"/>
        </a:lnSpc>
        <a:spcBef>
          <a:spcPct val="0"/>
        </a:spcBef>
        <a:buNone/>
        <a:defRPr sz="4000" kern="1200">
          <a:solidFill>
            <a:schemeClr val="bg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Wingdings" panose="05000000000000000000" pitchFamily="2" charset="2"/>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Wingdings" panose="05000000000000000000" pitchFamily="2" charset="2"/>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Wingdings" panose="05000000000000000000" pitchFamily="2" charset="2"/>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Wingdings" panose="05000000000000000000" pitchFamily="2" charset="2"/>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Wingdings" panose="05000000000000000000" pitchFamily="2" charset="2"/>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4" name="Rectangle 3"/>
          <p:cNvSpPr/>
          <p:nvPr userDrawn="1"/>
        </p:nvSpPr>
        <p:spPr>
          <a:xfrm rot="10800000">
            <a:off x="0" y="-1"/>
            <a:ext cx="12192000" cy="720000"/>
          </a:xfrm>
          <a:prstGeom prst="rect">
            <a:avLst/>
          </a:prstGeom>
          <a:gradFill flip="none" rotWithShape="1">
            <a:gsLst>
              <a:gs pos="50000">
                <a:srgbClr val="0E6394"/>
              </a:gs>
              <a:gs pos="17000">
                <a:srgbClr val="009BBD"/>
              </a:gs>
              <a:gs pos="100000">
                <a:schemeClr val="accent2"/>
              </a:gs>
            </a:gsLst>
            <a:lin ang="135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Placeholder 1"/>
          <p:cNvSpPr>
            <a:spLocks noGrp="1"/>
          </p:cNvSpPr>
          <p:nvPr>
            <p:ph type="title"/>
          </p:nvPr>
        </p:nvSpPr>
        <p:spPr>
          <a:xfrm>
            <a:off x="1887428" y="0"/>
            <a:ext cx="8785986" cy="720000"/>
          </a:xfrm>
          <a:prstGeom prst="rect">
            <a:avLst/>
          </a:prstGeom>
        </p:spPr>
        <p:txBody>
          <a:bodyPr vert="horz" lIns="91440" tIns="45720" rIns="91440" bIns="45720" rtlCol="0" anchor="ctr">
            <a:normAutofit/>
          </a:bodyPr>
          <a:lstStyle/>
          <a:p>
            <a:r>
              <a:rPr lang="en-US"/>
              <a:t>Gradient background style</a:t>
            </a:r>
            <a:endParaRPr lang="en-GB"/>
          </a:p>
        </p:txBody>
      </p:sp>
      <p:sp>
        <p:nvSpPr>
          <p:cNvPr id="3" name="Text Placeholder 2"/>
          <p:cNvSpPr>
            <a:spLocks noGrp="1"/>
          </p:cNvSpPr>
          <p:nvPr>
            <p:ph type="body" idx="1"/>
          </p:nvPr>
        </p:nvSpPr>
        <p:spPr>
          <a:xfrm>
            <a:off x="838200" y="1122218"/>
            <a:ext cx="10515600" cy="5054745"/>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pic>
        <p:nvPicPr>
          <p:cNvPr id="8" name="Picture 7"/>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1" y="-1"/>
            <a:ext cx="1685950" cy="626400"/>
          </a:xfrm>
          <a:prstGeom prst="rect">
            <a:avLst/>
          </a:prstGeom>
        </p:spPr>
      </p:pic>
      <p:cxnSp>
        <p:nvCxnSpPr>
          <p:cNvPr id="10" name="Straight Connector 9"/>
          <p:cNvCxnSpPr/>
          <p:nvPr userDrawn="1"/>
        </p:nvCxnSpPr>
        <p:spPr>
          <a:xfrm>
            <a:off x="1786689" y="0"/>
            <a:ext cx="0" cy="72000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57803968"/>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 id="2147483696" r:id="rId12"/>
  </p:sldLayoutIdLst>
  <p:txStyles>
    <p:titleStyle>
      <a:lvl1pPr algn="l" defTabSz="914400" rtl="0" eaLnBrk="1" latinLnBrk="0" hangingPunct="1">
        <a:lnSpc>
          <a:spcPct val="90000"/>
        </a:lnSpc>
        <a:spcBef>
          <a:spcPct val="0"/>
        </a:spcBef>
        <a:buNone/>
        <a:defRPr sz="4400" kern="1200">
          <a:solidFill>
            <a:schemeClr val="bg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Wingdings" panose="05000000000000000000" pitchFamily="2" charset="2"/>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Wingdings" panose="05000000000000000000" pitchFamily="2" charset="2"/>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Wingdings" panose="05000000000000000000" pitchFamily="2" charset="2"/>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Wingdings" panose="05000000000000000000" pitchFamily="2" charset="2"/>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Wingdings" panose="05000000000000000000" pitchFamily="2" charset="2"/>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3" Type="http://schemas.openxmlformats.org/officeDocument/2006/relationships/hyperlink" Target="https://youtu.be/_dg86g-QlM0" TargetMode="External"/><Relationship Id="rId2" Type="http://schemas.openxmlformats.org/officeDocument/2006/relationships/hyperlink" Target="https://www.edi.nih.gov/blog/communities/be-ally" TargetMode="External"/><Relationship Id="rId1" Type="http://schemas.openxmlformats.org/officeDocument/2006/relationships/slideLayout" Target="../slideLayouts/slideLayout2.xml"/><Relationship Id="rId4" Type="http://schemas.openxmlformats.org/officeDocument/2006/relationships/hyperlink" Target="https://moodle.nottingham.ac.uk/pluginfile.php/6127384/mod_resource/content/9/7_2_What%20can%20I%20do_E_ThinkingTalkingUpdate.pdf"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hyperlink" Target="https://selfservice.nottingham.ac.uk/" TargetMode="External"/><Relationship Id="rId2" Type="http://schemas.openxmlformats.org/officeDocument/2006/relationships/hyperlink" Target="https://www.nottingham.ac.uk/edi/documents/edi-conversation-guide-1-051020.pdf"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3" Type="http://schemas.openxmlformats.org/officeDocument/2006/relationships/hyperlink" Target="https://www.nottingham.ac.uk/edi/lets-be-clear-about-edi.aspx"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8" Type="http://schemas.openxmlformats.org/officeDocument/2006/relationships/hyperlink" Target="https://www.nottingham.ac.uk/edi/lets-be-clear-about-edi.aspx" TargetMode="External"/><Relationship Id="rId13" Type="http://schemas.openxmlformats.org/officeDocument/2006/relationships/image" Target="../media/image10.png"/><Relationship Id="rId3" Type="http://schemas.openxmlformats.org/officeDocument/2006/relationships/diagramData" Target="../diagrams/data1.xml"/><Relationship Id="rId7" Type="http://schemas.microsoft.com/office/2007/relationships/diagramDrawing" Target="../diagrams/drawing1.xml"/><Relationship Id="rId12"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Colors" Target="../diagrams/colors1.xml"/><Relationship Id="rId11" Type="http://schemas.openxmlformats.org/officeDocument/2006/relationships/image" Target="../media/image8.png"/><Relationship Id="rId5" Type="http://schemas.openxmlformats.org/officeDocument/2006/relationships/diagramQuickStyle" Target="../diagrams/quickStyle1.xml"/><Relationship Id="rId10" Type="http://schemas.openxmlformats.org/officeDocument/2006/relationships/image" Target="../media/image7.png"/><Relationship Id="rId4" Type="http://schemas.openxmlformats.org/officeDocument/2006/relationships/diagramLayout" Target="../diagrams/layout1.xml"/><Relationship Id="rId9" Type="http://schemas.openxmlformats.org/officeDocument/2006/relationships/hyperlink" Target="https://uniofnottm.sharepoint.com/sites/EDICommsandEngagementCampaign2021/Shared%20Documents/Forms/AllItems.aspx?id=%2Fsites%2FEDICommsandEngagementCampaign2021%2FShared%20Documents%2FGeneral%2FCampaign%20design%2FPosters%20FINAL%2F493079%2DCOMMS%2DWEB%2DA4Poster%2DEDI%2DNJT%2DSEP2020%2Epdf&amp;parent=%2Fsites%2FEDICommsandEngagementCampaign2021%2FShared%20Documents%2FGeneral%2FCampaign%20design%2FPosters%20FINAL&amp;p=true&amp;originalPath=aHR0cHM6Ly91bmlvZm5vdHRtLnNoYXJlcG9pbnQuY29tLzpiOi9zL0VESUNvbW1zYW5kRW5nYWdlbWVudENhbXBhaWduMjAyMS9FU0xJSzdlWTlhNUFndmNndFlMTk5uVUJqT1hSbTFaZnVVMC1tUmJKNkpZWm53P3J0aW1lPWxYYUFmUy1qMkVn" TargetMode="External"/><Relationship Id="rId14" Type="http://schemas.openxmlformats.org/officeDocument/2006/relationships/image" Target="../media/image11.png"/></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s://mhfaengland.org/my-whole-self/anti-racist/"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hyperlink" Target="https://www.vogue.co.uk/arts-and-lifestyle/article/non-optical-ally-guide"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a:xfrm>
            <a:off x="3398982" y="1032421"/>
            <a:ext cx="5338618" cy="3817937"/>
          </a:xfrm>
        </p:spPr>
        <p:txBody>
          <a:bodyPr>
            <a:normAutofit fontScale="90000"/>
          </a:bodyPr>
          <a:lstStyle/>
          <a:p>
            <a:r>
              <a:rPr lang="en-GB" sz="4800" dirty="0"/>
              <a:t>‘Let’s be clear about EDI’</a:t>
            </a:r>
            <a:br>
              <a:rPr lang="en-GB" sz="4800" dirty="0"/>
            </a:br>
            <a:r>
              <a:rPr lang="en-GB" sz="4800" dirty="0"/>
              <a:t>campaign</a:t>
            </a:r>
            <a:br>
              <a:rPr lang="en-GB" sz="4800" dirty="0"/>
            </a:br>
            <a:br>
              <a:rPr lang="en-GB" sz="4800" dirty="0"/>
            </a:br>
            <a:r>
              <a:rPr lang="en-GB" sz="3100" dirty="0"/>
              <a:t>February 2021</a:t>
            </a:r>
            <a:br>
              <a:rPr lang="en-GB" dirty="0"/>
            </a:br>
            <a:br>
              <a:rPr lang="en-GB" sz="4000" dirty="0"/>
            </a:br>
            <a:r>
              <a:rPr lang="en-GB" sz="2800" dirty="0"/>
              <a:t>Conversation Aid</a:t>
            </a:r>
            <a:endParaRPr lang="en-GB" dirty="0"/>
          </a:p>
        </p:txBody>
      </p:sp>
    </p:spTree>
    <p:extLst>
      <p:ext uri="{BB962C8B-B14F-4D97-AF65-F5344CB8AC3E}">
        <p14:creationId xmlns:p14="http://schemas.microsoft.com/office/powerpoint/2010/main" val="124822546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a:extLst>
              <a:ext uri="{FF2B5EF4-FFF2-40B4-BE49-F238E27FC236}">
                <a16:creationId xmlns:a16="http://schemas.microsoft.com/office/drawing/2014/main" id="{A4ADEF48-52F1-4A91-AB41-05C0F333CBFF}"/>
              </a:ext>
            </a:extLst>
          </p:cNvPr>
          <p:cNvSpPr txBox="1">
            <a:spLocks/>
          </p:cNvSpPr>
          <p:nvPr/>
        </p:nvSpPr>
        <p:spPr>
          <a:xfrm>
            <a:off x="838200" y="1320799"/>
            <a:ext cx="5181600" cy="485616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Wingdings" panose="05000000000000000000" pitchFamily="2" charset="2"/>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Wingdings" panose="05000000000000000000" pitchFamily="2" charset="2"/>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Wingdings" panose="05000000000000000000" pitchFamily="2" charset="2"/>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Wingdings" panose="05000000000000000000" pitchFamily="2" charset="2"/>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Wingdings" panose="05000000000000000000" pitchFamily="2" charset="2"/>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marR="0" lvl="0" indent="-228600" algn="l" defTabSz="914400" rtl="0" eaLnBrk="1" fontAlgn="auto" latinLnBrk="0" hangingPunct="1">
              <a:lnSpc>
                <a:spcPct val="100000"/>
              </a:lnSpc>
              <a:spcBef>
                <a:spcPts val="600"/>
              </a:spcBef>
              <a:spcAft>
                <a:spcPts val="600"/>
              </a:spcAft>
              <a:buClrTx/>
              <a:buSzTx/>
              <a:buFont typeface="Wingdings" panose="05000000000000000000" pitchFamily="2" charset="2"/>
              <a:buChar char="§"/>
              <a:tabLst/>
              <a:defRPr/>
            </a:pPr>
            <a:r>
              <a:rPr kumimoji="0" lang="en-GB" sz="2400" b="0" i="0" u="none" strike="noStrike" kern="1200" cap="none" spc="0" normalizeH="0" baseline="0" noProof="0">
                <a:ln>
                  <a:noFill/>
                </a:ln>
                <a:solidFill>
                  <a:srgbClr val="454545"/>
                </a:solidFill>
                <a:effectLst/>
                <a:uLnTx/>
                <a:uFillTx/>
                <a:latin typeface="Arial"/>
                <a:ea typeface="+mn-ea"/>
                <a:cs typeface="+mn-cs"/>
              </a:rPr>
              <a:t>An important aspect of being an authentic ally involves sensitively challenging words or actions that could be harmful or exclude people</a:t>
            </a:r>
          </a:p>
          <a:p>
            <a:pPr marL="0" marR="0" lvl="0" indent="0" algn="l" defTabSz="914400" rtl="0" eaLnBrk="1" fontAlgn="auto" latinLnBrk="0" hangingPunct="1">
              <a:lnSpc>
                <a:spcPct val="90000"/>
              </a:lnSpc>
              <a:spcBef>
                <a:spcPts val="600"/>
              </a:spcBef>
              <a:spcAft>
                <a:spcPts val="600"/>
              </a:spcAft>
              <a:buClrTx/>
              <a:buSzTx/>
              <a:buFont typeface="Wingdings" panose="05000000000000000000" pitchFamily="2" charset="2"/>
              <a:buNone/>
              <a:tabLst/>
              <a:defRPr/>
            </a:pPr>
            <a:endParaRPr kumimoji="0" lang="en-GB" sz="2400" b="0" i="0" u="none" strike="noStrike" kern="1200" cap="none" spc="0" normalizeH="0" baseline="0" noProof="0">
              <a:ln>
                <a:noFill/>
              </a:ln>
              <a:solidFill>
                <a:srgbClr val="454545"/>
              </a:solidFill>
              <a:effectLst/>
              <a:uLnTx/>
              <a:uFillTx/>
              <a:latin typeface="Arial"/>
              <a:ea typeface="+mn-ea"/>
              <a:cs typeface="+mn-cs"/>
            </a:endParaRPr>
          </a:p>
          <a:p>
            <a:pPr marL="0" marR="0" lvl="0" indent="0" algn="l" defTabSz="914400" rtl="0" eaLnBrk="1" fontAlgn="auto" latinLnBrk="0" hangingPunct="1">
              <a:lnSpc>
                <a:spcPct val="90000"/>
              </a:lnSpc>
              <a:spcBef>
                <a:spcPts val="600"/>
              </a:spcBef>
              <a:spcAft>
                <a:spcPts val="600"/>
              </a:spcAft>
              <a:buClrTx/>
              <a:buSzTx/>
              <a:buFont typeface="Wingdings" panose="05000000000000000000" pitchFamily="2" charset="2"/>
              <a:buNone/>
              <a:tabLst/>
              <a:defRPr/>
            </a:pPr>
            <a:r>
              <a:rPr kumimoji="0" lang="en-GB" sz="2400" b="1" i="0" u="none" strike="noStrike" kern="1200" cap="none" spc="0" normalizeH="0" baseline="0" noProof="0">
                <a:ln>
                  <a:noFill/>
                </a:ln>
                <a:solidFill>
                  <a:srgbClr val="454545"/>
                </a:solidFill>
                <a:effectLst/>
                <a:uLnTx/>
                <a:uFillTx/>
                <a:latin typeface="Arial"/>
                <a:ea typeface="+mn-ea"/>
                <a:cs typeface="+mn-cs"/>
              </a:rPr>
              <a:t>Discussion points</a:t>
            </a:r>
          </a:p>
          <a:p>
            <a:pPr marL="228600" marR="0" lvl="0" indent="-228600" algn="l" defTabSz="914400" rtl="0" eaLnBrk="1" fontAlgn="auto" latinLnBrk="0" hangingPunct="1">
              <a:lnSpc>
                <a:spcPct val="90000"/>
              </a:lnSpc>
              <a:spcBef>
                <a:spcPts val="600"/>
              </a:spcBef>
              <a:spcAft>
                <a:spcPts val="600"/>
              </a:spcAft>
              <a:buClrTx/>
              <a:buSzTx/>
              <a:buFont typeface="Wingdings" panose="05000000000000000000" pitchFamily="2" charset="2"/>
              <a:buChar char="§"/>
              <a:tabLst/>
              <a:defRPr/>
            </a:pPr>
            <a:r>
              <a:rPr kumimoji="0" lang="en-GB" sz="2400" b="0" i="0" u="none" strike="noStrike" kern="1200" cap="none" spc="0" normalizeH="0" baseline="0" noProof="0">
                <a:ln>
                  <a:noFill/>
                </a:ln>
                <a:solidFill>
                  <a:srgbClr val="454545"/>
                </a:solidFill>
                <a:effectLst/>
                <a:uLnTx/>
                <a:uFillTx/>
                <a:latin typeface="Arial"/>
                <a:ea typeface="+mn-ea"/>
                <a:cs typeface="+mn-cs"/>
              </a:rPr>
              <a:t>Why can it be difficult to sensitively challenge other people?</a:t>
            </a:r>
          </a:p>
          <a:p>
            <a:pPr marL="228600" marR="0" lvl="0" indent="-228600" algn="l" defTabSz="914400" rtl="0" eaLnBrk="1" fontAlgn="auto" latinLnBrk="0" hangingPunct="1">
              <a:lnSpc>
                <a:spcPct val="90000"/>
              </a:lnSpc>
              <a:spcBef>
                <a:spcPts val="600"/>
              </a:spcBef>
              <a:spcAft>
                <a:spcPts val="600"/>
              </a:spcAft>
              <a:buClrTx/>
              <a:buSzTx/>
              <a:buFont typeface="Wingdings" panose="05000000000000000000" pitchFamily="2" charset="2"/>
              <a:buChar char="§"/>
              <a:tabLst/>
              <a:defRPr/>
            </a:pPr>
            <a:r>
              <a:rPr kumimoji="0" lang="en-GB" sz="2400" b="0" i="0" u="none" strike="noStrike" kern="1200" cap="none" spc="0" normalizeH="0" baseline="0" noProof="0">
                <a:ln>
                  <a:noFill/>
                </a:ln>
                <a:solidFill>
                  <a:srgbClr val="454545"/>
                </a:solidFill>
                <a:effectLst/>
                <a:uLnTx/>
                <a:uFillTx/>
                <a:latin typeface="Arial"/>
                <a:ea typeface="+mn-ea"/>
                <a:cs typeface="+mn-cs"/>
              </a:rPr>
              <a:t>How could these difficulties be overcome?</a:t>
            </a:r>
          </a:p>
          <a:p>
            <a:pPr marL="228600" marR="0" lvl="0" indent="-228600" algn="l" defTabSz="914400" rtl="0" eaLnBrk="1" fontAlgn="auto" latinLnBrk="0" hangingPunct="1">
              <a:lnSpc>
                <a:spcPct val="90000"/>
              </a:lnSpc>
              <a:spcBef>
                <a:spcPts val="600"/>
              </a:spcBef>
              <a:spcAft>
                <a:spcPts val="600"/>
              </a:spcAft>
              <a:buClrTx/>
              <a:buSzTx/>
              <a:buFont typeface="Wingdings" panose="05000000000000000000" pitchFamily="2" charset="2"/>
              <a:buChar char="§"/>
              <a:tabLst/>
              <a:defRPr/>
            </a:pPr>
            <a:endParaRPr kumimoji="0" lang="en-GB" sz="2400" b="0" i="1" u="none" strike="noStrike" kern="1200" cap="none" spc="0" normalizeH="0" baseline="0" noProof="0">
              <a:ln>
                <a:noFill/>
              </a:ln>
              <a:solidFill>
                <a:srgbClr val="454545"/>
              </a:solidFill>
              <a:effectLst/>
              <a:uLnTx/>
              <a:uFillTx/>
              <a:latin typeface="Arial"/>
              <a:ea typeface="+mn-ea"/>
              <a:cs typeface="+mn-cs"/>
            </a:endParaRPr>
          </a:p>
          <a:p>
            <a:pPr marL="228600" marR="0" lvl="0" indent="-228600" algn="l" defTabSz="914400" rtl="0" eaLnBrk="1" fontAlgn="auto" latinLnBrk="0" hangingPunct="1">
              <a:lnSpc>
                <a:spcPct val="90000"/>
              </a:lnSpc>
              <a:spcBef>
                <a:spcPts val="600"/>
              </a:spcBef>
              <a:spcAft>
                <a:spcPts val="600"/>
              </a:spcAft>
              <a:buClrTx/>
              <a:buSzTx/>
              <a:buFont typeface="Wingdings" panose="05000000000000000000" pitchFamily="2" charset="2"/>
              <a:buChar char="§"/>
              <a:tabLst/>
              <a:defRPr/>
            </a:pPr>
            <a:endParaRPr kumimoji="0" lang="en-GB" sz="2400" b="0" i="0" u="none" strike="noStrike" kern="1200" cap="none" spc="0" normalizeH="0" baseline="0" noProof="0">
              <a:ln>
                <a:noFill/>
              </a:ln>
              <a:solidFill>
                <a:srgbClr val="454545"/>
              </a:solidFill>
              <a:effectLst/>
              <a:uLnTx/>
              <a:uFillTx/>
              <a:latin typeface="Arial"/>
              <a:ea typeface="+mn-ea"/>
              <a:cs typeface="+mn-cs"/>
            </a:endParaRPr>
          </a:p>
          <a:p>
            <a:pPr marL="228600" marR="0" lvl="0" indent="-228600" algn="l" defTabSz="914400" rtl="0" eaLnBrk="1" fontAlgn="auto" latinLnBrk="0" hangingPunct="1">
              <a:lnSpc>
                <a:spcPct val="90000"/>
              </a:lnSpc>
              <a:spcBef>
                <a:spcPts val="1000"/>
              </a:spcBef>
              <a:spcAft>
                <a:spcPts val="0"/>
              </a:spcAft>
              <a:buClrTx/>
              <a:buSzTx/>
              <a:buFont typeface="Wingdings" panose="05000000000000000000" pitchFamily="2" charset="2"/>
              <a:buChar char="§"/>
              <a:tabLst/>
              <a:defRPr/>
            </a:pPr>
            <a:endParaRPr kumimoji="0" lang="en-GB" sz="2400" b="0" i="0" u="none" strike="noStrike" kern="1200" cap="none" spc="0" normalizeH="0" baseline="0" noProof="0">
              <a:ln>
                <a:noFill/>
              </a:ln>
              <a:solidFill>
                <a:srgbClr val="454545"/>
              </a:solidFill>
              <a:effectLst/>
              <a:uLnTx/>
              <a:uFillTx/>
              <a:latin typeface="Arial"/>
              <a:ea typeface="+mn-ea"/>
              <a:cs typeface="+mn-cs"/>
            </a:endParaRPr>
          </a:p>
        </p:txBody>
      </p:sp>
      <p:pic>
        <p:nvPicPr>
          <p:cNvPr id="3" name="Picture 2">
            <a:extLst>
              <a:ext uri="{FF2B5EF4-FFF2-40B4-BE49-F238E27FC236}">
                <a16:creationId xmlns:a16="http://schemas.microsoft.com/office/drawing/2014/main" id="{CAB2EBF6-5F59-4326-A89A-B55C8E7AB091}"/>
              </a:ext>
            </a:extLst>
          </p:cNvPr>
          <p:cNvPicPr>
            <a:picLocks noChangeAspect="1"/>
          </p:cNvPicPr>
          <p:nvPr/>
        </p:nvPicPr>
        <p:blipFill>
          <a:blip r:embed="rId3"/>
          <a:stretch>
            <a:fillRect/>
          </a:stretch>
        </p:blipFill>
        <p:spPr>
          <a:xfrm>
            <a:off x="7147800" y="992851"/>
            <a:ext cx="3528212" cy="5285712"/>
          </a:xfrm>
          <a:prstGeom prst="rect">
            <a:avLst/>
          </a:prstGeom>
          <a:noFill/>
        </p:spPr>
      </p:pic>
      <p:sp>
        <p:nvSpPr>
          <p:cNvPr id="2" name="Title 1">
            <a:extLst>
              <a:ext uri="{FF2B5EF4-FFF2-40B4-BE49-F238E27FC236}">
                <a16:creationId xmlns:a16="http://schemas.microsoft.com/office/drawing/2014/main" id="{F72D9FAB-D164-46E9-84A0-E91A5BF9EA77}"/>
              </a:ext>
            </a:extLst>
          </p:cNvPr>
          <p:cNvSpPr>
            <a:spLocks noGrp="1"/>
          </p:cNvSpPr>
          <p:nvPr>
            <p:ph type="title"/>
          </p:nvPr>
        </p:nvSpPr>
        <p:spPr>
          <a:xfrm>
            <a:off x="1890000" y="0"/>
            <a:ext cx="10515600" cy="720000"/>
          </a:xfrm>
        </p:spPr>
        <p:txBody>
          <a:bodyPr vert="horz" lIns="91440" tIns="45720" rIns="91440" bIns="45720" rtlCol="0" anchor="ctr">
            <a:normAutofit/>
          </a:bodyPr>
          <a:lstStyle/>
          <a:p>
            <a:r>
              <a:rPr lang="en-GB"/>
              <a:t>EDI core message 2 cont’d  </a:t>
            </a:r>
            <a:r>
              <a:rPr lang="en-GB" sz="2400"/>
              <a:t>(February) </a:t>
            </a:r>
            <a:endParaRPr lang="en-GB"/>
          </a:p>
        </p:txBody>
      </p:sp>
    </p:spTree>
    <p:extLst>
      <p:ext uri="{BB962C8B-B14F-4D97-AF65-F5344CB8AC3E}">
        <p14:creationId xmlns:p14="http://schemas.microsoft.com/office/powerpoint/2010/main" val="323962191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CBCC77-CB44-4CF1-8DEC-2CE5F8EC14EA}"/>
              </a:ext>
            </a:extLst>
          </p:cNvPr>
          <p:cNvSpPr>
            <a:spLocks noGrp="1"/>
          </p:cNvSpPr>
          <p:nvPr>
            <p:ph type="title"/>
          </p:nvPr>
        </p:nvSpPr>
        <p:spPr>
          <a:xfrm>
            <a:off x="1886400" y="0"/>
            <a:ext cx="8827477" cy="720000"/>
          </a:xfrm>
        </p:spPr>
        <p:txBody>
          <a:bodyPr>
            <a:normAutofit fontScale="90000"/>
          </a:bodyPr>
          <a:lstStyle/>
          <a:p>
            <a:r>
              <a:rPr lang="en-GB" dirty="0"/>
              <a:t>Ideas for holding conversation 2  </a:t>
            </a:r>
            <a:r>
              <a:rPr lang="en-GB" sz="2700" dirty="0"/>
              <a:t>(February)</a:t>
            </a:r>
            <a:endParaRPr lang="en-GB" dirty="0"/>
          </a:p>
        </p:txBody>
      </p:sp>
      <p:sp>
        <p:nvSpPr>
          <p:cNvPr id="3" name="Content Placeholder 2">
            <a:extLst>
              <a:ext uri="{FF2B5EF4-FFF2-40B4-BE49-F238E27FC236}">
                <a16:creationId xmlns:a16="http://schemas.microsoft.com/office/drawing/2014/main" id="{CC0F1CFF-3FB1-4DEF-A765-0C6CD58018D0}"/>
              </a:ext>
            </a:extLst>
          </p:cNvPr>
          <p:cNvSpPr>
            <a:spLocks noGrp="1"/>
          </p:cNvSpPr>
          <p:nvPr>
            <p:ph idx="1"/>
          </p:nvPr>
        </p:nvSpPr>
        <p:spPr/>
        <p:txBody>
          <a:bodyPr>
            <a:normAutofit fontScale="92500" lnSpcReduction="20000"/>
          </a:bodyPr>
          <a:lstStyle/>
          <a:p>
            <a:pPr marL="0" indent="0">
              <a:lnSpc>
                <a:spcPct val="100000"/>
              </a:lnSpc>
              <a:spcBef>
                <a:spcPts val="600"/>
              </a:spcBef>
              <a:buNone/>
            </a:pPr>
            <a:r>
              <a:rPr lang="en-GB" sz="2400" b="1" dirty="0"/>
              <a:t>Preparing yourself for this conversation</a:t>
            </a:r>
          </a:p>
          <a:p>
            <a:pPr>
              <a:lnSpc>
                <a:spcPct val="100000"/>
              </a:lnSpc>
              <a:spcBef>
                <a:spcPts val="600"/>
              </a:spcBef>
            </a:pPr>
            <a:r>
              <a:rPr lang="en-GB" sz="2400" dirty="0"/>
              <a:t>You might want to watch </a:t>
            </a:r>
            <a:r>
              <a:rPr lang="en-GB" sz="2400" dirty="0">
                <a:hlinkClick r:id="rId2"/>
              </a:rPr>
              <a:t>Melinda </a:t>
            </a:r>
            <a:r>
              <a:rPr lang="en-GB" sz="2400" dirty="0" err="1">
                <a:hlinkClick r:id="rId2"/>
              </a:rPr>
              <a:t>Epler’s</a:t>
            </a:r>
            <a:r>
              <a:rPr lang="en-GB" sz="2400" dirty="0">
                <a:hlinkClick r:id="rId2"/>
              </a:rPr>
              <a:t> TED talk </a:t>
            </a:r>
            <a:r>
              <a:rPr lang="en-GB" sz="2400" dirty="0"/>
              <a:t>on ‘Be an ally’ </a:t>
            </a:r>
          </a:p>
          <a:p>
            <a:pPr>
              <a:lnSpc>
                <a:spcPct val="100000"/>
              </a:lnSpc>
              <a:spcBef>
                <a:spcPts val="600"/>
              </a:spcBef>
            </a:pPr>
            <a:endParaRPr lang="en-GB" sz="2400" dirty="0"/>
          </a:p>
          <a:p>
            <a:pPr marL="0" indent="0">
              <a:lnSpc>
                <a:spcPct val="100000"/>
              </a:lnSpc>
              <a:spcBef>
                <a:spcPts val="600"/>
              </a:spcBef>
              <a:buNone/>
            </a:pPr>
            <a:r>
              <a:rPr lang="en-GB" sz="2400" b="1" dirty="0"/>
              <a:t>Facilitating the conversation</a:t>
            </a:r>
          </a:p>
          <a:p>
            <a:pPr>
              <a:lnSpc>
                <a:spcPct val="100000"/>
              </a:lnSpc>
              <a:spcBef>
                <a:spcPts val="600"/>
              </a:spcBef>
            </a:pPr>
            <a:r>
              <a:rPr lang="en-GB" sz="2400" dirty="0"/>
              <a:t>Here’s a short TED talk providing </a:t>
            </a:r>
            <a:r>
              <a:rPr lang="en-GB" sz="2400" dirty="0">
                <a:hlinkClick r:id="rId3"/>
              </a:rPr>
              <a:t>5 Tips for Being an Ally </a:t>
            </a:r>
            <a:r>
              <a:rPr lang="en-GB" sz="2400" dirty="0"/>
              <a:t>by comedian and activist </a:t>
            </a:r>
            <a:r>
              <a:rPr lang="en-GB" sz="2400" dirty="0" err="1"/>
              <a:t>Franchesca</a:t>
            </a:r>
            <a:r>
              <a:rPr lang="en-GB" sz="2400" dirty="0"/>
              <a:t> Ramsey, also known as </a:t>
            </a:r>
            <a:r>
              <a:rPr lang="en-GB" sz="2400" dirty="0" err="1"/>
              <a:t>Chescaleigh</a:t>
            </a:r>
            <a:r>
              <a:rPr lang="en-GB" sz="2400" dirty="0"/>
              <a:t>, which you might like to watch together</a:t>
            </a:r>
          </a:p>
          <a:p>
            <a:pPr>
              <a:lnSpc>
                <a:spcPct val="100000"/>
              </a:lnSpc>
              <a:spcBef>
                <a:spcPts val="600"/>
              </a:spcBef>
            </a:pPr>
            <a:r>
              <a:rPr lang="en-GB" sz="2400" dirty="0"/>
              <a:t>If you are working in a large group, create breakouts and go through the discussion points to come up with practical actions you can take</a:t>
            </a:r>
          </a:p>
          <a:p>
            <a:pPr>
              <a:lnSpc>
                <a:spcPct val="100000"/>
              </a:lnSpc>
              <a:spcBef>
                <a:spcPts val="600"/>
              </a:spcBef>
            </a:pPr>
            <a:r>
              <a:rPr lang="en-GB" sz="2400" dirty="0"/>
              <a:t>Use the chat, or a whiteboard, or Padlet to list the types of words or actions that you might not want to see/hear and that you should all be prepared to challenge</a:t>
            </a:r>
          </a:p>
          <a:p>
            <a:pPr>
              <a:lnSpc>
                <a:spcPct val="100000"/>
              </a:lnSpc>
              <a:spcBef>
                <a:spcPts val="600"/>
              </a:spcBef>
            </a:pPr>
            <a:endParaRPr lang="en-GB" sz="2400" dirty="0"/>
          </a:p>
          <a:p>
            <a:pPr marL="0" indent="0">
              <a:lnSpc>
                <a:spcPct val="100000"/>
              </a:lnSpc>
              <a:spcBef>
                <a:spcPts val="600"/>
              </a:spcBef>
              <a:buNone/>
            </a:pPr>
            <a:r>
              <a:rPr lang="en-GB" sz="2400" b="1" dirty="0"/>
              <a:t>Take-away</a:t>
            </a:r>
          </a:p>
          <a:p>
            <a:pPr marL="0" indent="0">
              <a:lnSpc>
                <a:spcPct val="100000"/>
              </a:lnSpc>
              <a:spcBef>
                <a:spcPts val="600"/>
              </a:spcBef>
              <a:buNone/>
            </a:pPr>
            <a:r>
              <a:rPr lang="en-GB" sz="2400" dirty="0"/>
              <a:t>You might all like to read the fact sheet on </a:t>
            </a:r>
            <a:r>
              <a:rPr lang="en-GB" sz="2400" dirty="0">
                <a:hlinkClick r:id="rId4"/>
              </a:rPr>
              <a:t>What can I do? </a:t>
            </a:r>
            <a:r>
              <a:rPr lang="en-GB" sz="2400" dirty="0"/>
              <a:t>reflecting on practical actions you can take collectively and personally</a:t>
            </a:r>
          </a:p>
        </p:txBody>
      </p:sp>
    </p:spTree>
    <p:extLst>
      <p:ext uri="{BB962C8B-B14F-4D97-AF65-F5344CB8AC3E}">
        <p14:creationId xmlns:p14="http://schemas.microsoft.com/office/powerpoint/2010/main" val="407929906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4101595" y="1919194"/>
            <a:ext cx="3988810" cy="255454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8000" b="1" i="0" u="none" strike="noStrike" kern="1200" cap="none" spc="0" normalizeH="0" baseline="0" noProof="0">
                <a:ln>
                  <a:noFill/>
                </a:ln>
                <a:solidFill>
                  <a:srgbClr val="FFFFFF">
                    <a:lumMod val="95000"/>
                  </a:srgbClr>
                </a:solidFill>
                <a:effectLst/>
                <a:uLnTx/>
                <a:uFillTx/>
                <a:latin typeface="Arial"/>
                <a:ea typeface="+mn-ea"/>
                <a:cs typeface="+mn-cs"/>
              </a:rPr>
              <a:t>Thank you!</a:t>
            </a:r>
          </a:p>
        </p:txBody>
      </p:sp>
      <p:pic>
        <p:nvPicPr>
          <p:cNvPr id="6" name="Picture 5"/>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0" y="4848044"/>
            <a:ext cx="12192000" cy="2009955"/>
          </a:xfrm>
          <a:prstGeom prst="rect">
            <a:avLst/>
          </a:prstGeom>
        </p:spPr>
      </p:pic>
    </p:spTree>
    <p:extLst>
      <p:ext uri="{BB962C8B-B14F-4D97-AF65-F5344CB8AC3E}">
        <p14:creationId xmlns:p14="http://schemas.microsoft.com/office/powerpoint/2010/main" val="162302196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1032B8-49DA-4AEC-8C7E-4BAB0F3247CB}"/>
              </a:ext>
            </a:extLst>
          </p:cNvPr>
          <p:cNvSpPr>
            <a:spLocks noGrp="1"/>
          </p:cNvSpPr>
          <p:nvPr>
            <p:ph type="title"/>
          </p:nvPr>
        </p:nvSpPr>
        <p:spPr/>
        <p:txBody>
          <a:bodyPr/>
          <a:lstStyle/>
          <a:p>
            <a:r>
              <a:rPr lang="en-GB"/>
              <a:t>Read me first!</a:t>
            </a:r>
          </a:p>
        </p:txBody>
      </p:sp>
      <p:sp>
        <p:nvSpPr>
          <p:cNvPr id="3" name="Content Placeholder 2">
            <a:extLst>
              <a:ext uri="{FF2B5EF4-FFF2-40B4-BE49-F238E27FC236}">
                <a16:creationId xmlns:a16="http://schemas.microsoft.com/office/drawing/2014/main" id="{52337E98-2570-41F7-BA1C-3EED92F4A4F1}"/>
              </a:ext>
            </a:extLst>
          </p:cNvPr>
          <p:cNvSpPr>
            <a:spLocks noGrp="1"/>
          </p:cNvSpPr>
          <p:nvPr>
            <p:ph idx="1"/>
          </p:nvPr>
        </p:nvSpPr>
        <p:spPr>
          <a:xfrm>
            <a:off x="672029" y="925417"/>
            <a:ext cx="11027884" cy="5772838"/>
          </a:xfrm>
        </p:spPr>
        <p:txBody>
          <a:bodyPr>
            <a:normAutofit fontScale="70000" lnSpcReduction="20000"/>
          </a:bodyPr>
          <a:lstStyle/>
          <a:p>
            <a:pPr>
              <a:lnSpc>
                <a:spcPct val="110000"/>
              </a:lnSpc>
              <a:spcBef>
                <a:spcPts val="600"/>
              </a:spcBef>
            </a:pPr>
            <a:r>
              <a:rPr lang="en-GB" dirty="0"/>
              <a:t>There is no obligation for you to use this slide pack – it aims to provide resources and information should you feel they are helpful for you</a:t>
            </a:r>
          </a:p>
          <a:p>
            <a:pPr>
              <a:lnSpc>
                <a:spcPct val="110000"/>
              </a:lnSpc>
              <a:spcBef>
                <a:spcPts val="600"/>
              </a:spcBef>
            </a:pPr>
            <a:r>
              <a:rPr lang="en-GB" dirty="0"/>
              <a:t>It has been put together to provide a conversation aid which you can use as you want and personalise if you’d like to</a:t>
            </a:r>
          </a:p>
          <a:p>
            <a:pPr>
              <a:lnSpc>
                <a:spcPct val="110000"/>
              </a:lnSpc>
              <a:spcBef>
                <a:spcPts val="600"/>
              </a:spcBef>
            </a:pPr>
            <a:r>
              <a:rPr lang="en-GB" dirty="0"/>
              <a:t>Feel free to pick and choose any parts that are most helpful or that you think will help generate the best discussions</a:t>
            </a:r>
          </a:p>
          <a:p>
            <a:pPr>
              <a:lnSpc>
                <a:spcPct val="110000"/>
              </a:lnSpc>
              <a:spcBef>
                <a:spcPts val="600"/>
              </a:spcBef>
            </a:pPr>
            <a:r>
              <a:rPr lang="en-GB" dirty="0"/>
              <a:t>Save this master version as a new file and make adjustments as you want to, or just hide any slides you don’t want to present. They aim to be prompts and can be adapted</a:t>
            </a:r>
          </a:p>
          <a:p>
            <a:pPr>
              <a:lnSpc>
                <a:spcPct val="110000"/>
              </a:lnSpc>
              <a:spcBef>
                <a:spcPts val="600"/>
              </a:spcBef>
            </a:pPr>
            <a:r>
              <a:rPr lang="en-GB" dirty="0"/>
              <a:t>If you haven’t covered the stage 1 conversations, or used the </a:t>
            </a:r>
            <a:r>
              <a:rPr lang="en-GB" dirty="0">
                <a:hlinkClick r:id="rId2"/>
              </a:rPr>
              <a:t>conversation guide</a:t>
            </a:r>
            <a:r>
              <a:rPr lang="en-GB" dirty="0"/>
              <a:t>, you can start with this if you wish. Start at the place that will work best for your team</a:t>
            </a:r>
          </a:p>
          <a:p>
            <a:pPr>
              <a:lnSpc>
                <a:spcPct val="110000"/>
              </a:lnSpc>
              <a:spcBef>
                <a:spcPts val="600"/>
              </a:spcBef>
            </a:pPr>
            <a:endParaRPr lang="en-GB" dirty="0"/>
          </a:p>
          <a:p>
            <a:pPr>
              <a:lnSpc>
                <a:spcPct val="110000"/>
              </a:lnSpc>
              <a:spcBef>
                <a:spcPts val="600"/>
              </a:spcBef>
            </a:pPr>
            <a:r>
              <a:rPr lang="en-GB" dirty="0"/>
              <a:t>Hidden slides provide guidance and notes for you as a presenter</a:t>
            </a:r>
          </a:p>
          <a:p>
            <a:pPr>
              <a:lnSpc>
                <a:spcPct val="110000"/>
              </a:lnSpc>
              <a:spcBef>
                <a:spcPts val="600"/>
              </a:spcBef>
            </a:pPr>
            <a:r>
              <a:rPr lang="en-GB" dirty="0"/>
              <a:t>Notes underneath slides provide explanations to the slides – it’s up you whether you use these slides or not; you can also add to the notes with your own narrative or prompts</a:t>
            </a:r>
          </a:p>
          <a:p>
            <a:pPr>
              <a:lnSpc>
                <a:spcPct val="110000"/>
              </a:lnSpc>
              <a:spcBef>
                <a:spcPts val="600"/>
              </a:spcBef>
            </a:pPr>
            <a:endParaRPr lang="en-GB" dirty="0"/>
          </a:p>
          <a:p>
            <a:pPr>
              <a:lnSpc>
                <a:spcPct val="110000"/>
              </a:lnSpc>
              <a:spcBef>
                <a:spcPts val="600"/>
              </a:spcBef>
            </a:pPr>
            <a:r>
              <a:rPr lang="en-GB" dirty="0"/>
              <a:t>Some of the resources are located on the LMA Hub on Moodle. Staff will need a Moodle account to access these. This can be requested from the IT Service Desk:  0115 95 </a:t>
            </a:r>
            <a:r>
              <a:rPr lang="en-GB" b="1"/>
              <a:t>16677  </a:t>
            </a:r>
            <a:r>
              <a:rPr lang="en-GB" u="sng">
                <a:hlinkClick r:id="rId3"/>
              </a:rPr>
              <a:t>https://selfservice.nottingham.ac.uk/</a:t>
            </a:r>
            <a:r>
              <a:rPr lang="en-GB"/>
              <a:t>  </a:t>
            </a:r>
            <a:endParaRPr lang="en-GB" dirty="0"/>
          </a:p>
        </p:txBody>
      </p:sp>
    </p:spTree>
    <p:extLst>
      <p:ext uri="{BB962C8B-B14F-4D97-AF65-F5344CB8AC3E}">
        <p14:creationId xmlns:p14="http://schemas.microsoft.com/office/powerpoint/2010/main" val="171203444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Freeform 8"/>
          <p:cNvSpPr>
            <a:spLocks/>
          </p:cNvSpPr>
          <p:nvPr/>
        </p:nvSpPr>
        <p:spPr bwMode="auto">
          <a:xfrm>
            <a:off x="-1198384" y="3997467"/>
            <a:ext cx="4924563" cy="697299"/>
          </a:xfrm>
          <a:custGeom>
            <a:avLst/>
            <a:gdLst>
              <a:gd name="T0" fmla="*/ 2129 w 2274"/>
              <a:gd name="T1" fmla="*/ 0 h 441"/>
              <a:gd name="T2" fmla="*/ 2274 w 2274"/>
              <a:gd name="T3" fmla="*/ 219 h 441"/>
              <a:gd name="T4" fmla="*/ 2129 w 2274"/>
              <a:gd name="T5" fmla="*/ 441 h 441"/>
              <a:gd name="T6" fmla="*/ 1066 w 2274"/>
              <a:gd name="T7" fmla="*/ 441 h 441"/>
              <a:gd name="T8" fmla="*/ 0 w 2274"/>
              <a:gd name="T9" fmla="*/ 441 h 441"/>
              <a:gd name="T10" fmla="*/ 0 w 2274"/>
              <a:gd name="T11" fmla="*/ 219 h 441"/>
              <a:gd name="T12" fmla="*/ 0 w 2274"/>
              <a:gd name="T13" fmla="*/ 0 h 441"/>
              <a:gd name="T14" fmla="*/ 1066 w 2274"/>
              <a:gd name="T15" fmla="*/ 0 h 441"/>
              <a:gd name="T16" fmla="*/ 2129 w 2274"/>
              <a:gd name="T17" fmla="*/ 0 h 4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74" h="441">
                <a:moveTo>
                  <a:pt x="2129" y="0"/>
                </a:moveTo>
                <a:lnTo>
                  <a:pt x="2274" y="219"/>
                </a:lnTo>
                <a:lnTo>
                  <a:pt x="2129" y="441"/>
                </a:lnTo>
                <a:lnTo>
                  <a:pt x="1066" y="441"/>
                </a:lnTo>
                <a:lnTo>
                  <a:pt x="0" y="441"/>
                </a:lnTo>
                <a:lnTo>
                  <a:pt x="0" y="219"/>
                </a:lnTo>
                <a:lnTo>
                  <a:pt x="0" y="0"/>
                </a:lnTo>
                <a:lnTo>
                  <a:pt x="1066" y="0"/>
                </a:lnTo>
                <a:lnTo>
                  <a:pt x="2129" y="0"/>
                </a:lnTo>
                <a:close/>
              </a:path>
            </a:pathLst>
          </a:custGeom>
          <a:solidFill>
            <a:srgbClr val="00AE65"/>
          </a:solidFill>
          <a:ln>
            <a:noFill/>
          </a:ln>
        </p:spPr>
        <p:txBody>
          <a:bodyPr vert="horz" wrap="square" lIns="108000" tIns="0" rIns="396000" bIns="0" numCol="1" anchor="ctr" anchorCtr="0" compatLnSpc="1">
            <a:prstTxWarp prst="textNoShape">
              <a:avLst/>
            </a:prstTxWarp>
          </a:bodyPr>
          <a:lstStyle/>
          <a:p>
            <a:pPr algn="r"/>
            <a:r>
              <a:rPr lang="en-US" sz="3200">
                <a:solidFill>
                  <a:srgbClr val="FFFFFF"/>
                </a:solidFill>
                <a:latin typeface="Verdana" panose="020B0604030504040204" pitchFamily="34" charset="0"/>
                <a:ea typeface="Verdana" panose="020B0604030504040204" pitchFamily="34" charset="0"/>
                <a:cs typeface="Verdana" panose="020B0604030504040204" pitchFamily="34" charset="0"/>
              </a:rPr>
              <a:t>5</a:t>
            </a:r>
          </a:p>
        </p:txBody>
      </p:sp>
      <p:sp>
        <p:nvSpPr>
          <p:cNvPr id="28" name="Freeform 8"/>
          <p:cNvSpPr>
            <a:spLocks/>
          </p:cNvSpPr>
          <p:nvPr/>
        </p:nvSpPr>
        <p:spPr bwMode="auto">
          <a:xfrm>
            <a:off x="-1198384" y="4724146"/>
            <a:ext cx="4924563" cy="697299"/>
          </a:xfrm>
          <a:custGeom>
            <a:avLst/>
            <a:gdLst>
              <a:gd name="T0" fmla="*/ 2129 w 2274"/>
              <a:gd name="T1" fmla="*/ 0 h 441"/>
              <a:gd name="T2" fmla="*/ 2274 w 2274"/>
              <a:gd name="T3" fmla="*/ 219 h 441"/>
              <a:gd name="T4" fmla="*/ 2129 w 2274"/>
              <a:gd name="T5" fmla="*/ 441 h 441"/>
              <a:gd name="T6" fmla="*/ 1066 w 2274"/>
              <a:gd name="T7" fmla="*/ 441 h 441"/>
              <a:gd name="T8" fmla="*/ 0 w 2274"/>
              <a:gd name="T9" fmla="*/ 441 h 441"/>
              <a:gd name="T10" fmla="*/ 0 w 2274"/>
              <a:gd name="T11" fmla="*/ 219 h 441"/>
              <a:gd name="T12" fmla="*/ 0 w 2274"/>
              <a:gd name="T13" fmla="*/ 0 h 441"/>
              <a:gd name="T14" fmla="*/ 1066 w 2274"/>
              <a:gd name="T15" fmla="*/ 0 h 441"/>
              <a:gd name="T16" fmla="*/ 2129 w 2274"/>
              <a:gd name="T17" fmla="*/ 0 h 4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74" h="441">
                <a:moveTo>
                  <a:pt x="2129" y="0"/>
                </a:moveTo>
                <a:lnTo>
                  <a:pt x="2274" y="219"/>
                </a:lnTo>
                <a:lnTo>
                  <a:pt x="2129" y="441"/>
                </a:lnTo>
                <a:lnTo>
                  <a:pt x="1066" y="441"/>
                </a:lnTo>
                <a:lnTo>
                  <a:pt x="0" y="441"/>
                </a:lnTo>
                <a:lnTo>
                  <a:pt x="0" y="219"/>
                </a:lnTo>
                <a:lnTo>
                  <a:pt x="0" y="0"/>
                </a:lnTo>
                <a:lnTo>
                  <a:pt x="1066" y="0"/>
                </a:lnTo>
                <a:lnTo>
                  <a:pt x="2129" y="0"/>
                </a:lnTo>
                <a:close/>
              </a:path>
            </a:pathLst>
          </a:custGeom>
          <a:solidFill>
            <a:srgbClr val="00B1A7"/>
          </a:solidFill>
          <a:ln>
            <a:noFill/>
          </a:ln>
        </p:spPr>
        <p:txBody>
          <a:bodyPr vert="horz" wrap="square" lIns="108000" tIns="0" rIns="396000" bIns="0" numCol="1" anchor="ctr" anchorCtr="0" compatLnSpc="1">
            <a:prstTxWarp prst="textNoShape">
              <a:avLst/>
            </a:prstTxWarp>
          </a:bodyPr>
          <a:lstStyle/>
          <a:p>
            <a:pPr algn="r"/>
            <a:r>
              <a:rPr lang="en-US" sz="3200">
                <a:solidFill>
                  <a:srgbClr val="FFFFFF"/>
                </a:solidFill>
                <a:latin typeface="Verdana" panose="020B0604030504040204" pitchFamily="34" charset="0"/>
                <a:ea typeface="Verdana" panose="020B0604030504040204" pitchFamily="34" charset="0"/>
                <a:cs typeface="Verdana" panose="020B0604030504040204" pitchFamily="34" charset="0"/>
              </a:rPr>
              <a:t>6</a:t>
            </a:r>
          </a:p>
        </p:txBody>
      </p:sp>
      <p:sp>
        <p:nvSpPr>
          <p:cNvPr id="18" name="Freeform 8"/>
          <p:cNvSpPr>
            <a:spLocks/>
          </p:cNvSpPr>
          <p:nvPr/>
        </p:nvSpPr>
        <p:spPr bwMode="auto">
          <a:xfrm>
            <a:off x="-1198384" y="1090749"/>
            <a:ext cx="4924563" cy="697299"/>
          </a:xfrm>
          <a:custGeom>
            <a:avLst/>
            <a:gdLst>
              <a:gd name="T0" fmla="*/ 2129 w 2274"/>
              <a:gd name="T1" fmla="*/ 0 h 441"/>
              <a:gd name="T2" fmla="*/ 2274 w 2274"/>
              <a:gd name="T3" fmla="*/ 219 h 441"/>
              <a:gd name="T4" fmla="*/ 2129 w 2274"/>
              <a:gd name="T5" fmla="*/ 441 h 441"/>
              <a:gd name="T6" fmla="*/ 1066 w 2274"/>
              <a:gd name="T7" fmla="*/ 441 h 441"/>
              <a:gd name="T8" fmla="*/ 0 w 2274"/>
              <a:gd name="T9" fmla="*/ 441 h 441"/>
              <a:gd name="T10" fmla="*/ 0 w 2274"/>
              <a:gd name="T11" fmla="*/ 219 h 441"/>
              <a:gd name="T12" fmla="*/ 0 w 2274"/>
              <a:gd name="T13" fmla="*/ 0 h 441"/>
              <a:gd name="T14" fmla="*/ 1066 w 2274"/>
              <a:gd name="T15" fmla="*/ 0 h 441"/>
              <a:gd name="T16" fmla="*/ 2129 w 2274"/>
              <a:gd name="T17" fmla="*/ 0 h 4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74" h="441">
                <a:moveTo>
                  <a:pt x="2129" y="0"/>
                </a:moveTo>
                <a:lnTo>
                  <a:pt x="2274" y="219"/>
                </a:lnTo>
                <a:lnTo>
                  <a:pt x="2129" y="441"/>
                </a:lnTo>
                <a:lnTo>
                  <a:pt x="1066" y="441"/>
                </a:lnTo>
                <a:lnTo>
                  <a:pt x="0" y="441"/>
                </a:lnTo>
                <a:lnTo>
                  <a:pt x="0" y="219"/>
                </a:lnTo>
                <a:lnTo>
                  <a:pt x="0" y="0"/>
                </a:lnTo>
                <a:lnTo>
                  <a:pt x="1066" y="0"/>
                </a:lnTo>
                <a:lnTo>
                  <a:pt x="2129" y="0"/>
                </a:lnTo>
                <a:close/>
              </a:path>
            </a:pathLst>
          </a:custGeom>
          <a:solidFill>
            <a:srgbClr val="007166"/>
          </a:solidFill>
          <a:ln>
            <a:noFill/>
          </a:ln>
        </p:spPr>
        <p:txBody>
          <a:bodyPr vert="horz" wrap="square" lIns="108000" tIns="0" rIns="396000" bIns="0" numCol="1" anchor="ctr" anchorCtr="0" compatLnSpc="1">
            <a:prstTxWarp prst="textNoShape">
              <a:avLst/>
            </a:prstTxWarp>
          </a:bodyPr>
          <a:lstStyle/>
          <a:p>
            <a:pPr algn="r"/>
            <a:r>
              <a:rPr lang="en-US" sz="3200">
                <a:solidFill>
                  <a:srgbClr val="FFFFFF"/>
                </a:solidFill>
                <a:latin typeface="Verdana" panose="020B0604030504040204" pitchFamily="34" charset="0"/>
                <a:ea typeface="Verdana" panose="020B0604030504040204" pitchFamily="34" charset="0"/>
                <a:cs typeface="Verdana" panose="020B0604030504040204" pitchFamily="34" charset="0"/>
              </a:rPr>
              <a:t>1</a:t>
            </a:r>
          </a:p>
        </p:txBody>
      </p:sp>
      <p:sp>
        <p:nvSpPr>
          <p:cNvPr id="19" name="Freeform 8"/>
          <p:cNvSpPr>
            <a:spLocks/>
          </p:cNvSpPr>
          <p:nvPr/>
        </p:nvSpPr>
        <p:spPr bwMode="auto">
          <a:xfrm>
            <a:off x="-1198384" y="1817429"/>
            <a:ext cx="4924563" cy="697299"/>
          </a:xfrm>
          <a:custGeom>
            <a:avLst/>
            <a:gdLst>
              <a:gd name="T0" fmla="*/ 2129 w 2274"/>
              <a:gd name="T1" fmla="*/ 0 h 441"/>
              <a:gd name="T2" fmla="*/ 2274 w 2274"/>
              <a:gd name="T3" fmla="*/ 219 h 441"/>
              <a:gd name="T4" fmla="*/ 2129 w 2274"/>
              <a:gd name="T5" fmla="*/ 441 h 441"/>
              <a:gd name="T6" fmla="*/ 1066 w 2274"/>
              <a:gd name="T7" fmla="*/ 441 h 441"/>
              <a:gd name="T8" fmla="*/ 0 w 2274"/>
              <a:gd name="T9" fmla="*/ 441 h 441"/>
              <a:gd name="T10" fmla="*/ 0 w 2274"/>
              <a:gd name="T11" fmla="*/ 219 h 441"/>
              <a:gd name="T12" fmla="*/ 0 w 2274"/>
              <a:gd name="T13" fmla="*/ 0 h 441"/>
              <a:gd name="T14" fmla="*/ 1066 w 2274"/>
              <a:gd name="T15" fmla="*/ 0 h 441"/>
              <a:gd name="T16" fmla="*/ 2129 w 2274"/>
              <a:gd name="T17" fmla="*/ 0 h 4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74" h="441">
                <a:moveTo>
                  <a:pt x="2129" y="0"/>
                </a:moveTo>
                <a:lnTo>
                  <a:pt x="2274" y="219"/>
                </a:lnTo>
                <a:lnTo>
                  <a:pt x="2129" y="441"/>
                </a:lnTo>
                <a:lnTo>
                  <a:pt x="1066" y="441"/>
                </a:lnTo>
                <a:lnTo>
                  <a:pt x="0" y="441"/>
                </a:lnTo>
                <a:lnTo>
                  <a:pt x="0" y="219"/>
                </a:lnTo>
                <a:lnTo>
                  <a:pt x="0" y="0"/>
                </a:lnTo>
                <a:lnTo>
                  <a:pt x="1066" y="0"/>
                </a:lnTo>
                <a:lnTo>
                  <a:pt x="2129" y="0"/>
                </a:lnTo>
                <a:close/>
              </a:path>
            </a:pathLst>
          </a:custGeom>
          <a:solidFill>
            <a:srgbClr val="00AE65"/>
          </a:solidFill>
          <a:ln>
            <a:noFill/>
          </a:ln>
        </p:spPr>
        <p:txBody>
          <a:bodyPr vert="horz" wrap="square" lIns="108000" tIns="0" rIns="396000" bIns="0" numCol="1" anchor="ctr" anchorCtr="0" compatLnSpc="1">
            <a:prstTxWarp prst="textNoShape">
              <a:avLst/>
            </a:prstTxWarp>
          </a:bodyPr>
          <a:lstStyle/>
          <a:p>
            <a:pPr algn="r"/>
            <a:r>
              <a:rPr lang="en-US" sz="3200">
                <a:solidFill>
                  <a:srgbClr val="FFFFFF"/>
                </a:solidFill>
                <a:latin typeface="Verdana" panose="020B0604030504040204" pitchFamily="34" charset="0"/>
                <a:ea typeface="Verdana" panose="020B0604030504040204" pitchFamily="34" charset="0"/>
                <a:cs typeface="Verdana" panose="020B0604030504040204" pitchFamily="34" charset="0"/>
              </a:rPr>
              <a:t>2</a:t>
            </a:r>
          </a:p>
        </p:txBody>
      </p:sp>
      <p:sp>
        <p:nvSpPr>
          <p:cNvPr id="20" name="Freeform 8"/>
          <p:cNvSpPr>
            <a:spLocks/>
          </p:cNvSpPr>
          <p:nvPr/>
        </p:nvSpPr>
        <p:spPr bwMode="auto">
          <a:xfrm>
            <a:off x="-1198384" y="2544108"/>
            <a:ext cx="4924563" cy="697299"/>
          </a:xfrm>
          <a:custGeom>
            <a:avLst/>
            <a:gdLst>
              <a:gd name="T0" fmla="*/ 2129 w 2274"/>
              <a:gd name="T1" fmla="*/ 0 h 441"/>
              <a:gd name="T2" fmla="*/ 2274 w 2274"/>
              <a:gd name="T3" fmla="*/ 219 h 441"/>
              <a:gd name="T4" fmla="*/ 2129 w 2274"/>
              <a:gd name="T5" fmla="*/ 441 h 441"/>
              <a:gd name="T6" fmla="*/ 1066 w 2274"/>
              <a:gd name="T7" fmla="*/ 441 h 441"/>
              <a:gd name="T8" fmla="*/ 0 w 2274"/>
              <a:gd name="T9" fmla="*/ 441 h 441"/>
              <a:gd name="T10" fmla="*/ 0 w 2274"/>
              <a:gd name="T11" fmla="*/ 219 h 441"/>
              <a:gd name="T12" fmla="*/ 0 w 2274"/>
              <a:gd name="T13" fmla="*/ 0 h 441"/>
              <a:gd name="T14" fmla="*/ 1066 w 2274"/>
              <a:gd name="T15" fmla="*/ 0 h 441"/>
              <a:gd name="T16" fmla="*/ 2129 w 2274"/>
              <a:gd name="T17" fmla="*/ 0 h 4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74" h="441">
                <a:moveTo>
                  <a:pt x="2129" y="0"/>
                </a:moveTo>
                <a:lnTo>
                  <a:pt x="2274" y="219"/>
                </a:lnTo>
                <a:lnTo>
                  <a:pt x="2129" y="441"/>
                </a:lnTo>
                <a:lnTo>
                  <a:pt x="1066" y="441"/>
                </a:lnTo>
                <a:lnTo>
                  <a:pt x="0" y="441"/>
                </a:lnTo>
                <a:lnTo>
                  <a:pt x="0" y="219"/>
                </a:lnTo>
                <a:lnTo>
                  <a:pt x="0" y="0"/>
                </a:lnTo>
                <a:lnTo>
                  <a:pt x="1066" y="0"/>
                </a:lnTo>
                <a:lnTo>
                  <a:pt x="2129" y="0"/>
                </a:lnTo>
                <a:close/>
              </a:path>
            </a:pathLst>
          </a:custGeom>
          <a:solidFill>
            <a:srgbClr val="00B1A7"/>
          </a:solidFill>
          <a:ln>
            <a:noFill/>
          </a:ln>
        </p:spPr>
        <p:txBody>
          <a:bodyPr vert="horz" wrap="square" lIns="108000" tIns="0" rIns="396000" bIns="0" numCol="1" anchor="ctr" anchorCtr="0" compatLnSpc="1">
            <a:prstTxWarp prst="textNoShape">
              <a:avLst/>
            </a:prstTxWarp>
          </a:bodyPr>
          <a:lstStyle/>
          <a:p>
            <a:pPr algn="r"/>
            <a:r>
              <a:rPr lang="en-US" sz="3200">
                <a:solidFill>
                  <a:srgbClr val="FFFFFF"/>
                </a:solidFill>
                <a:latin typeface="Verdana" panose="020B0604030504040204" pitchFamily="34" charset="0"/>
                <a:ea typeface="Verdana" panose="020B0604030504040204" pitchFamily="34" charset="0"/>
                <a:cs typeface="Verdana" panose="020B0604030504040204" pitchFamily="34" charset="0"/>
              </a:rPr>
              <a:t>3</a:t>
            </a:r>
          </a:p>
        </p:txBody>
      </p:sp>
      <p:sp>
        <p:nvSpPr>
          <p:cNvPr id="21" name="Freeform 8"/>
          <p:cNvSpPr>
            <a:spLocks/>
          </p:cNvSpPr>
          <p:nvPr/>
        </p:nvSpPr>
        <p:spPr bwMode="auto">
          <a:xfrm>
            <a:off x="-1198384" y="3270787"/>
            <a:ext cx="4924563" cy="697299"/>
          </a:xfrm>
          <a:custGeom>
            <a:avLst/>
            <a:gdLst>
              <a:gd name="T0" fmla="*/ 2129 w 2274"/>
              <a:gd name="T1" fmla="*/ 0 h 441"/>
              <a:gd name="T2" fmla="*/ 2274 w 2274"/>
              <a:gd name="T3" fmla="*/ 219 h 441"/>
              <a:gd name="T4" fmla="*/ 2129 w 2274"/>
              <a:gd name="T5" fmla="*/ 441 h 441"/>
              <a:gd name="T6" fmla="*/ 1066 w 2274"/>
              <a:gd name="T7" fmla="*/ 441 h 441"/>
              <a:gd name="T8" fmla="*/ 0 w 2274"/>
              <a:gd name="T9" fmla="*/ 441 h 441"/>
              <a:gd name="T10" fmla="*/ 0 w 2274"/>
              <a:gd name="T11" fmla="*/ 219 h 441"/>
              <a:gd name="T12" fmla="*/ 0 w 2274"/>
              <a:gd name="T13" fmla="*/ 0 h 441"/>
              <a:gd name="T14" fmla="*/ 1066 w 2274"/>
              <a:gd name="T15" fmla="*/ 0 h 441"/>
              <a:gd name="T16" fmla="*/ 2129 w 2274"/>
              <a:gd name="T17" fmla="*/ 0 h 4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74" h="441">
                <a:moveTo>
                  <a:pt x="2129" y="0"/>
                </a:moveTo>
                <a:lnTo>
                  <a:pt x="2274" y="219"/>
                </a:lnTo>
                <a:lnTo>
                  <a:pt x="2129" y="441"/>
                </a:lnTo>
                <a:lnTo>
                  <a:pt x="1066" y="441"/>
                </a:lnTo>
                <a:lnTo>
                  <a:pt x="0" y="441"/>
                </a:lnTo>
                <a:lnTo>
                  <a:pt x="0" y="219"/>
                </a:lnTo>
                <a:lnTo>
                  <a:pt x="0" y="0"/>
                </a:lnTo>
                <a:lnTo>
                  <a:pt x="1066" y="0"/>
                </a:lnTo>
                <a:lnTo>
                  <a:pt x="2129" y="0"/>
                </a:lnTo>
                <a:close/>
              </a:path>
            </a:pathLst>
          </a:custGeom>
          <a:solidFill>
            <a:srgbClr val="007166"/>
          </a:solidFill>
          <a:ln>
            <a:noFill/>
          </a:ln>
        </p:spPr>
        <p:txBody>
          <a:bodyPr vert="horz" wrap="square" lIns="108000" tIns="0" rIns="396000" bIns="0" numCol="1" anchor="ctr" anchorCtr="0" compatLnSpc="1">
            <a:prstTxWarp prst="textNoShape">
              <a:avLst/>
            </a:prstTxWarp>
          </a:bodyPr>
          <a:lstStyle/>
          <a:p>
            <a:pPr algn="r"/>
            <a:r>
              <a:rPr lang="en-US" sz="3200">
                <a:solidFill>
                  <a:srgbClr val="FFFFFF"/>
                </a:solidFill>
                <a:latin typeface="Verdana" panose="020B0604030504040204" pitchFamily="34" charset="0"/>
                <a:ea typeface="Verdana" panose="020B0604030504040204" pitchFamily="34" charset="0"/>
                <a:cs typeface="Verdana" panose="020B0604030504040204" pitchFamily="34" charset="0"/>
              </a:rPr>
              <a:t>4</a:t>
            </a:r>
          </a:p>
        </p:txBody>
      </p:sp>
      <p:grpSp>
        <p:nvGrpSpPr>
          <p:cNvPr id="4" name="Group 3"/>
          <p:cNvGrpSpPr/>
          <p:nvPr/>
        </p:nvGrpSpPr>
        <p:grpSpPr>
          <a:xfrm>
            <a:off x="-928317" y="994411"/>
            <a:ext cx="3872953" cy="5937090"/>
            <a:chOff x="0" y="1238775"/>
            <a:chExt cx="3301623" cy="4710528"/>
          </a:xfrm>
        </p:grpSpPr>
        <p:sp>
          <p:nvSpPr>
            <p:cNvPr id="25" name="Freeform: Shape 24"/>
            <p:cNvSpPr/>
            <p:nvPr/>
          </p:nvSpPr>
          <p:spPr>
            <a:xfrm>
              <a:off x="0" y="1267204"/>
              <a:ext cx="1891492" cy="3517976"/>
            </a:xfrm>
            <a:custGeom>
              <a:avLst/>
              <a:gdLst>
                <a:gd name="connsiteX0" fmla="*/ 0 w 1891492"/>
                <a:gd name="connsiteY0" fmla="*/ 0 h 3517976"/>
                <a:gd name="connsiteX1" fmla="*/ 1891492 w 1891492"/>
                <a:gd name="connsiteY1" fmla="*/ 0 h 3517976"/>
                <a:gd name="connsiteX2" fmla="*/ 1065227 w 1891492"/>
                <a:gd name="connsiteY2" fmla="*/ 132463 h 3517976"/>
                <a:gd name="connsiteX3" fmla="*/ 216928 w 1891492"/>
                <a:gd name="connsiteY3" fmla="*/ 1476521 h 3517976"/>
                <a:gd name="connsiteX4" fmla="*/ 756753 w 1891492"/>
                <a:gd name="connsiteY4" fmla="*/ 2831596 h 3517976"/>
                <a:gd name="connsiteX5" fmla="*/ 1098278 w 1891492"/>
                <a:gd name="connsiteY5" fmla="*/ 3517976 h 3517976"/>
                <a:gd name="connsiteX6" fmla="*/ 0 w 1891492"/>
                <a:gd name="connsiteY6" fmla="*/ 3517976 h 35179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91492" h="3517976">
                  <a:moveTo>
                    <a:pt x="0" y="0"/>
                  </a:moveTo>
                  <a:lnTo>
                    <a:pt x="1891492" y="0"/>
                  </a:lnTo>
                  <a:cubicBezTo>
                    <a:pt x="1616070" y="44154"/>
                    <a:pt x="1483869" y="22208"/>
                    <a:pt x="1065227" y="132463"/>
                  </a:cubicBezTo>
                  <a:cubicBezTo>
                    <a:pt x="688817" y="406092"/>
                    <a:pt x="314243" y="596453"/>
                    <a:pt x="216928" y="1476521"/>
                  </a:cubicBezTo>
                  <a:cubicBezTo>
                    <a:pt x="187549" y="2031036"/>
                    <a:pt x="360146" y="2276524"/>
                    <a:pt x="756753" y="2831596"/>
                  </a:cubicBezTo>
                  <a:cubicBezTo>
                    <a:pt x="822854" y="3078196"/>
                    <a:pt x="710852" y="3508239"/>
                    <a:pt x="1098278" y="3517976"/>
                  </a:cubicBezTo>
                  <a:lnTo>
                    <a:pt x="0" y="3517976"/>
                  </a:lnTo>
                  <a:close/>
                </a:path>
              </a:pathLst>
            </a:custGeom>
            <a:solidFill>
              <a:schemeClr val="bg1"/>
            </a:solidFill>
            <a:ln>
              <a:noFill/>
            </a:ln>
            <a:effectLst/>
          </p:spPr>
          <p:style>
            <a:lnRef idx="1">
              <a:schemeClr val="accent1"/>
            </a:lnRef>
            <a:fillRef idx="0">
              <a:schemeClr val="accent1"/>
            </a:fillRef>
            <a:effectRef idx="0">
              <a:schemeClr val="accent1"/>
            </a:effectRef>
            <a:fontRef idx="minor">
              <a:schemeClr val="tx1"/>
            </a:fontRef>
          </p:style>
          <p:txBody>
            <a:bodyPr wrap="square" rtlCol="0" anchor="ctr">
              <a:noAutofit/>
            </a:bodyPr>
            <a:lstStyle/>
            <a:p>
              <a:pPr algn="ctr" eaLnBrk="1" latinLnBrk="1" hangingPunct="1"/>
              <a:endParaRPr lang="en-US" sz="3200">
                <a:latin typeface="Source Sans Pro" charset="0"/>
                <a:ea typeface="굴림" charset="-127"/>
              </a:endParaRPr>
            </a:p>
          </p:txBody>
        </p:sp>
        <p:sp>
          <p:nvSpPr>
            <p:cNvPr id="14" name="Freeform 13"/>
            <p:cNvSpPr/>
            <p:nvPr/>
          </p:nvSpPr>
          <p:spPr>
            <a:xfrm>
              <a:off x="163048" y="1238775"/>
              <a:ext cx="3138575" cy="3622470"/>
            </a:xfrm>
            <a:custGeom>
              <a:avLst/>
              <a:gdLst>
                <a:gd name="connsiteX0" fmla="*/ 1578411 w 3138575"/>
                <a:gd name="connsiteY0" fmla="*/ 94556 h 3622470"/>
                <a:gd name="connsiteX1" fmla="*/ 1125622 w 3138575"/>
                <a:gd name="connsiteY1" fmla="*/ 167441 h 3622470"/>
                <a:gd name="connsiteX2" fmla="*/ 642534 w 3138575"/>
                <a:gd name="connsiteY2" fmla="*/ 411638 h 3622470"/>
                <a:gd name="connsiteX3" fmla="*/ 252276 w 3138575"/>
                <a:gd name="connsiteY3" fmla="*/ 884003 h 3622470"/>
                <a:gd name="connsiteX4" fmla="*/ 95034 w 3138575"/>
                <a:gd name="connsiteY4" fmla="*/ 1613823 h 3622470"/>
                <a:gd name="connsiteX5" fmla="*/ 468236 w 3138575"/>
                <a:gd name="connsiteY5" fmla="*/ 2567953 h 3622470"/>
                <a:gd name="connsiteX6" fmla="*/ 657684 w 3138575"/>
                <a:gd name="connsiteY6" fmla="*/ 2886006 h 3622470"/>
                <a:gd name="connsiteX7" fmla="*/ 670952 w 3138575"/>
                <a:gd name="connsiteY7" fmla="*/ 2992034 h 3622470"/>
                <a:gd name="connsiteX8" fmla="*/ 670952 w 3138575"/>
                <a:gd name="connsiteY8" fmla="*/ 2992977 h 3622470"/>
                <a:gd name="connsiteX9" fmla="*/ 670012 w 3138575"/>
                <a:gd name="connsiteY9" fmla="*/ 2999605 h 3622470"/>
                <a:gd name="connsiteX10" fmla="*/ 736305 w 3138575"/>
                <a:gd name="connsiteY10" fmla="*/ 3382972 h 3622470"/>
                <a:gd name="connsiteX11" fmla="*/ 961746 w 3138575"/>
                <a:gd name="connsiteY11" fmla="*/ 3521170 h 3622470"/>
                <a:gd name="connsiteX12" fmla="*/ 974074 w 3138575"/>
                <a:gd name="connsiteY12" fmla="*/ 3523084 h 3622470"/>
                <a:gd name="connsiteX13" fmla="*/ 987318 w 3138575"/>
                <a:gd name="connsiteY13" fmla="*/ 3523084 h 3622470"/>
                <a:gd name="connsiteX14" fmla="*/ 1580292 w 3138575"/>
                <a:gd name="connsiteY14" fmla="*/ 3523084 h 3622470"/>
                <a:gd name="connsiteX15" fmla="*/ 2173291 w 3138575"/>
                <a:gd name="connsiteY15" fmla="*/ 3523084 h 3622470"/>
                <a:gd name="connsiteX16" fmla="*/ 2185594 w 3138575"/>
                <a:gd name="connsiteY16" fmla="*/ 3523084 h 3622470"/>
                <a:gd name="connsiteX17" fmla="*/ 2198863 w 3138575"/>
                <a:gd name="connsiteY17" fmla="*/ 3521170 h 3622470"/>
                <a:gd name="connsiteX18" fmla="*/ 2424304 w 3138575"/>
                <a:gd name="connsiteY18" fmla="*/ 3382972 h 3622470"/>
                <a:gd name="connsiteX19" fmla="*/ 2490597 w 3138575"/>
                <a:gd name="connsiteY19" fmla="*/ 2999605 h 3622470"/>
                <a:gd name="connsiteX20" fmla="*/ 2489656 w 3138575"/>
                <a:gd name="connsiteY20" fmla="*/ 2992034 h 3622470"/>
                <a:gd name="connsiteX21" fmla="*/ 2488715 w 3138575"/>
                <a:gd name="connsiteY21" fmla="*/ 2990148 h 3622470"/>
                <a:gd name="connsiteX22" fmla="*/ 2501984 w 3138575"/>
                <a:gd name="connsiteY22" fmla="*/ 2884121 h 3622470"/>
                <a:gd name="connsiteX23" fmla="*/ 2690466 w 3138575"/>
                <a:gd name="connsiteY23" fmla="*/ 2569868 h 3622470"/>
                <a:gd name="connsiteX24" fmla="*/ 3065574 w 3138575"/>
                <a:gd name="connsiteY24" fmla="*/ 1613823 h 3622470"/>
                <a:gd name="connsiteX25" fmla="*/ 2527556 w 3138575"/>
                <a:gd name="connsiteY25" fmla="*/ 418266 h 3622470"/>
                <a:gd name="connsiteX26" fmla="*/ 1594501 w 3138575"/>
                <a:gd name="connsiteY26" fmla="*/ 94556 h 3622470"/>
                <a:gd name="connsiteX27" fmla="*/ 1578411 w 3138575"/>
                <a:gd name="connsiteY27" fmla="*/ 94556 h 3622470"/>
                <a:gd name="connsiteX28" fmla="*/ 1567287 w 3138575"/>
                <a:gd name="connsiteY28" fmla="*/ 0 h 3622470"/>
                <a:gd name="connsiteX29" fmla="*/ 1584288 w 3138575"/>
                <a:gd name="connsiteY29" fmla="*/ 0 h 3622470"/>
                <a:gd name="connsiteX30" fmla="*/ 2570122 w 3138575"/>
                <a:gd name="connsiteY30" fmla="*/ 342022 h 3622470"/>
                <a:gd name="connsiteX31" fmla="*/ 3138575 w 3138575"/>
                <a:gd name="connsiteY31" fmla="*/ 1605207 h 3622470"/>
                <a:gd name="connsiteX32" fmla="*/ 2742248 w 3138575"/>
                <a:gd name="connsiteY32" fmla="*/ 2615333 h 3622470"/>
                <a:gd name="connsiteX33" fmla="*/ 2543104 w 3138575"/>
                <a:gd name="connsiteY33" fmla="*/ 2947362 h 3622470"/>
                <a:gd name="connsiteX34" fmla="*/ 2529085 w 3138575"/>
                <a:gd name="connsiteY34" fmla="*/ 3059387 h 3622470"/>
                <a:gd name="connsiteX35" fmla="*/ 2530079 w 3138575"/>
                <a:gd name="connsiteY35" fmla="*/ 3061380 h 3622470"/>
                <a:gd name="connsiteX36" fmla="*/ 2531073 w 3138575"/>
                <a:gd name="connsiteY36" fmla="*/ 3069379 h 3622470"/>
                <a:gd name="connsiteX37" fmla="*/ 2461029 w 3138575"/>
                <a:gd name="connsiteY37" fmla="*/ 3474432 h 3622470"/>
                <a:gd name="connsiteX38" fmla="*/ 2222836 w 3138575"/>
                <a:gd name="connsiteY38" fmla="*/ 3620448 h 3622470"/>
                <a:gd name="connsiteX39" fmla="*/ 2208817 w 3138575"/>
                <a:gd name="connsiteY39" fmla="*/ 3622470 h 3622470"/>
                <a:gd name="connsiteX40" fmla="*/ 2195818 w 3138575"/>
                <a:gd name="connsiteY40" fmla="*/ 3622470 h 3622470"/>
                <a:gd name="connsiteX41" fmla="*/ 1569275 w 3138575"/>
                <a:gd name="connsiteY41" fmla="*/ 3622470 h 3622470"/>
                <a:gd name="connsiteX42" fmla="*/ 942757 w 3138575"/>
                <a:gd name="connsiteY42" fmla="*/ 3622470 h 3622470"/>
                <a:gd name="connsiteX43" fmla="*/ 928765 w 3138575"/>
                <a:gd name="connsiteY43" fmla="*/ 3622470 h 3622470"/>
                <a:gd name="connsiteX44" fmla="*/ 915739 w 3138575"/>
                <a:gd name="connsiteY44" fmla="*/ 3620448 h 3622470"/>
                <a:gd name="connsiteX45" fmla="*/ 677546 w 3138575"/>
                <a:gd name="connsiteY45" fmla="*/ 3474432 h 3622470"/>
                <a:gd name="connsiteX46" fmla="*/ 607503 w 3138575"/>
                <a:gd name="connsiteY46" fmla="*/ 3069379 h 3622470"/>
                <a:gd name="connsiteX47" fmla="*/ 608496 w 3138575"/>
                <a:gd name="connsiteY47" fmla="*/ 3062376 h 3622470"/>
                <a:gd name="connsiteX48" fmla="*/ 608496 w 3138575"/>
                <a:gd name="connsiteY48" fmla="*/ 3061380 h 3622470"/>
                <a:gd name="connsiteX49" fmla="*/ 594477 w 3138575"/>
                <a:gd name="connsiteY49" fmla="*/ 2949355 h 3622470"/>
                <a:gd name="connsiteX50" fmla="*/ 394313 w 3138575"/>
                <a:gd name="connsiteY50" fmla="*/ 2613310 h 3622470"/>
                <a:gd name="connsiteX51" fmla="*/ 0 w 3138575"/>
                <a:gd name="connsiteY51" fmla="*/ 1605207 h 3622470"/>
                <a:gd name="connsiteX52" fmla="*/ 166137 w 3138575"/>
                <a:gd name="connsiteY52" fmla="*/ 834104 h 3622470"/>
                <a:gd name="connsiteX53" fmla="*/ 578470 w 3138575"/>
                <a:gd name="connsiteY53" fmla="*/ 335018 h 3622470"/>
                <a:gd name="connsiteX54" fmla="*/ 1088885 w 3138575"/>
                <a:gd name="connsiteY54" fmla="*/ 77008 h 3622470"/>
                <a:gd name="connsiteX55" fmla="*/ 1567287 w 3138575"/>
                <a:gd name="connsiteY55" fmla="*/ 0 h 36224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3138575" h="3622470">
                  <a:moveTo>
                    <a:pt x="1578411" y="94556"/>
                  </a:moveTo>
                  <a:cubicBezTo>
                    <a:pt x="1431590" y="96442"/>
                    <a:pt x="1275289" y="121984"/>
                    <a:pt x="1125622" y="167441"/>
                  </a:cubicBezTo>
                  <a:cubicBezTo>
                    <a:pt x="945655" y="222326"/>
                    <a:pt x="783661" y="304696"/>
                    <a:pt x="642534" y="411638"/>
                  </a:cubicBezTo>
                  <a:cubicBezTo>
                    <a:pt x="475811" y="538493"/>
                    <a:pt x="344141" y="697520"/>
                    <a:pt x="252276" y="884003"/>
                  </a:cubicBezTo>
                  <a:cubicBezTo>
                    <a:pt x="148059" y="1095086"/>
                    <a:pt x="95034" y="1340255"/>
                    <a:pt x="95034" y="1613823"/>
                  </a:cubicBezTo>
                  <a:cubicBezTo>
                    <a:pt x="95034" y="1877905"/>
                    <a:pt x="123428" y="2168501"/>
                    <a:pt x="468236" y="2567953"/>
                  </a:cubicBezTo>
                  <a:cubicBezTo>
                    <a:pt x="589485" y="2708066"/>
                    <a:pt x="637806" y="2817864"/>
                    <a:pt x="657684" y="2886006"/>
                  </a:cubicBezTo>
                  <a:cubicBezTo>
                    <a:pt x="674740" y="2946606"/>
                    <a:pt x="671893" y="2984462"/>
                    <a:pt x="670952" y="2992034"/>
                  </a:cubicBezTo>
                  <a:cubicBezTo>
                    <a:pt x="670952" y="2992977"/>
                    <a:pt x="670952" y="2992977"/>
                    <a:pt x="670952" y="2992977"/>
                  </a:cubicBezTo>
                  <a:cubicBezTo>
                    <a:pt x="670012" y="2999605"/>
                    <a:pt x="670012" y="2999605"/>
                    <a:pt x="670012" y="2999605"/>
                  </a:cubicBezTo>
                  <a:cubicBezTo>
                    <a:pt x="662412" y="3037462"/>
                    <a:pt x="632112" y="3235316"/>
                    <a:pt x="736305" y="3382972"/>
                  </a:cubicBezTo>
                  <a:cubicBezTo>
                    <a:pt x="789354" y="3457742"/>
                    <a:pt x="867034" y="3506027"/>
                    <a:pt x="961746" y="3521170"/>
                  </a:cubicBezTo>
                  <a:cubicBezTo>
                    <a:pt x="974074" y="3523084"/>
                    <a:pt x="974074" y="3523084"/>
                    <a:pt x="974074" y="3523084"/>
                  </a:cubicBezTo>
                  <a:cubicBezTo>
                    <a:pt x="987318" y="3523084"/>
                    <a:pt x="987318" y="3523084"/>
                    <a:pt x="987318" y="3523084"/>
                  </a:cubicBezTo>
                  <a:cubicBezTo>
                    <a:pt x="1580292" y="3523084"/>
                    <a:pt x="1580292" y="3523084"/>
                    <a:pt x="1580292" y="3523084"/>
                  </a:cubicBezTo>
                  <a:cubicBezTo>
                    <a:pt x="2173291" y="3523084"/>
                    <a:pt x="2173291" y="3523084"/>
                    <a:pt x="2173291" y="3523084"/>
                  </a:cubicBezTo>
                  <a:cubicBezTo>
                    <a:pt x="2185594" y="3523084"/>
                    <a:pt x="2185594" y="3523084"/>
                    <a:pt x="2185594" y="3523084"/>
                  </a:cubicBezTo>
                  <a:cubicBezTo>
                    <a:pt x="2198863" y="3521170"/>
                    <a:pt x="2198863" y="3521170"/>
                    <a:pt x="2198863" y="3521170"/>
                  </a:cubicBezTo>
                  <a:cubicBezTo>
                    <a:pt x="2293574" y="3506027"/>
                    <a:pt x="2371254" y="3457742"/>
                    <a:pt x="2424304" y="3382972"/>
                  </a:cubicBezTo>
                  <a:cubicBezTo>
                    <a:pt x="2528496" y="3235316"/>
                    <a:pt x="2498196" y="3037462"/>
                    <a:pt x="2490597" y="2999605"/>
                  </a:cubicBezTo>
                  <a:cubicBezTo>
                    <a:pt x="2489656" y="2992034"/>
                    <a:pt x="2489656" y="2992034"/>
                    <a:pt x="2489656" y="2992034"/>
                  </a:cubicBezTo>
                  <a:cubicBezTo>
                    <a:pt x="2488715" y="2990148"/>
                    <a:pt x="2488715" y="2990148"/>
                    <a:pt x="2488715" y="2990148"/>
                  </a:cubicBezTo>
                  <a:cubicBezTo>
                    <a:pt x="2487775" y="2982577"/>
                    <a:pt x="2484928" y="2945663"/>
                    <a:pt x="2501984" y="2884121"/>
                  </a:cubicBezTo>
                  <a:cubicBezTo>
                    <a:pt x="2520921" y="2816922"/>
                    <a:pt x="2569218" y="2708066"/>
                    <a:pt x="2690466" y="2569868"/>
                  </a:cubicBezTo>
                  <a:cubicBezTo>
                    <a:pt x="3021065" y="2194072"/>
                    <a:pt x="3065574" y="1875076"/>
                    <a:pt x="3065574" y="1613823"/>
                  </a:cubicBezTo>
                  <a:cubicBezTo>
                    <a:pt x="3065574" y="972974"/>
                    <a:pt x="2772899" y="609493"/>
                    <a:pt x="2527556" y="418266"/>
                  </a:cubicBezTo>
                  <a:cubicBezTo>
                    <a:pt x="2268943" y="215697"/>
                    <a:pt x="1920372" y="94556"/>
                    <a:pt x="1594501" y="94556"/>
                  </a:cubicBezTo>
                  <a:cubicBezTo>
                    <a:pt x="1588832" y="94556"/>
                    <a:pt x="1583139" y="94556"/>
                    <a:pt x="1578411" y="94556"/>
                  </a:cubicBezTo>
                  <a:close/>
                  <a:moveTo>
                    <a:pt x="1567287" y="0"/>
                  </a:moveTo>
                  <a:cubicBezTo>
                    <a:pt x="1572282" y="0"/>
                    <a:pt x="1578298" y="0"/>
                    <a:pt x="1584288" y="0"/>
                  </a:cubicBezTo>
                  <a:cubicBezTo>
                    <a:pt x="1928592" y="0"/>
                    <a:pt x="2296881" y="127994"/>
                    <a:pt x="2570122" y="342022"/>
                  </a:cubicBezTo>
                  <a:cubicBezTo>
                    <a:pt x="2829344" y="544065"/>
                    <a:pt x="3138575" y="928107"/>
                    <a:pt x="3138575" y="1605207"/>
                  </a:cubicBezTo>
                  <a:cubicBezTo>
                    <a:pt x="3138575" y="1881239"/>
                    <a:pt x="3091548" y="2218280"/>
                    <a:pt x="2742248" y="2615333"/>
                  </a:cubicBezTo>
                  <a:cubicBezTo>
                    <a:pt x="2614141" y="2761349"/>
                    <a:pt x="2563112" y="2876362"/>
                    <a:pt x="2543104" y="2947362"/>
                  </a:cubicBezTo>
                  <a:cubicBezTo>
                    <a:pt x="2525083" y="3012386"/>
                    <a:pt x="2528091" y="3051388"/>
                    <a:pt x="2529085" y="3059387"/>
                  </a:cubicBezTo>
                  <a:cubicBezTo>
                    <a:pt x="2529085" y="3059387"/>
                    <a:pt x="2529085" y="3059387"/>
                    <a:pt x="2530079" y="3061380"/>
                  </a:cubicBezTo>
                  <a:cubicBezTo>
                    <a:pt x="2530079" y="3061380"/>
                    <a:pt x="2530079" y="3061380"/>
                    <a:pt x="2531073" y="3069379"/>
                  </a:cubicBezTo>
                  <a:cubicBezTo>
                    <a:pt x="2539102" y="3109377"/>
                    <a:pt x="2571116" y="3318424"/>
                    <a:pt x="2461029" y="3474432"/>
                  </a:cubicBezTo>
                  <a:cubicBezTo>
                    <a:pt x="2404979" y="3553432"/>
                    <a:pt x="2322905" y="3604448"/>
                    <a:pt x="2222836" y="3620448"/>
                  </a:cubicBezTo>
                  <a:cubicBezTo>
                    <a:pt x="2222836" y="3620448"/>
                    <a:pt x="2222836" y="3620448"/>
                    <a:pt x="2208817" y="3622470"/>
                  </a:cubicBezTo>
                  <a:cubicBezTo>
                    <a:pt x="2208817" y="3622470"/>
                    <a:pt x="2208817" y="3622470"/>
                    <a:pt x="2195818" y="3622470"/>
                  </a:cubicBezTo>
                  <a:cubicBezTo>
                    <a:pt x="2195818" y="3622470"/>
                    <a:pt x="2195818" y="3622470"/>
                    <a:pt x="1569275" y="3622470"/>
                  </a:cubicBezTo>
                  <a:cubicBezTo>
                    <a:pt x="1569275" y="3622470"/>
                    <a:pt x="1569275" y="3622470"/>
                    <a:pt x="942757" y="3622470"/>
                  </a:cubicBezTo>
                  <a:cubicBezTo>
                    <a:pt x="942757" y="3622470"/>
                    <a:pt x="942757" y="3622470"/>
                    <a:pt x="928765" y="3622470"/>
                  </a:cubicBezTo>
                  <a:cubicBezTo>
                    <a:pt x="928765" y="3622470"/>
                    <a:pt x="928765" y="3622470"/>
                    <a:pt x="915739" y="3620448"/>
                  </a:cubicBezTo>
                  <a:cubicBezTo>
                    <a:pt x="815670" y="3604448"/>
                    <a:pt x="733596" y="3553432"/>
                    <a:pt x="677546" y="3474432"/>
                  </a:cubicBezTo>
                  <a:cubicBezTo>
                    <a:pt x="567459" y="3318424"/>
                    <a:pt x="599473" y="3109377"/>
                    <a:pt x="607503" y="3069379"/>
                  </a:cubicBezTo>
                  <a:cubicBezTo>
                    <a:pt x="607503" y="3069379"/>
                    <a:pt x="607503" y="3069379"/>
                    <a:pt x="608496" y="3062376"/>
                  </a:cubicBezTo>
                  <a:cubicBezTo>
                    <a:pt x="608496" y="3062376"/>
                    <a:pt x="608496" y="3062376"/>
                    <a:pt x="608496" y="3061380"/>
                  </a:cubicBezTo>
                  <a:cubicBezTo>
                    <a:pt x="609490" y="3053380"/>
                    <a:pt x="612498" y="3013382"/>
                    <a:pt x="594477" y="2949355"/>
                  </a:cubicBezTo>
                  <a:cubicBezTo>
                    <a:pt x="573475" y="2877358"/>
                    <a:pt x="522420" y="2761349"/>
                    <a:pt x="394313" y="2613310"/>
                  </a:cubicBezTo>
                  <a:cubicBezTo>
                    <a:pt x="30000" y="2191262"/>
                    <a:pt x="0" y="1884228"/>
                    <a:pt x="0" y="1605207"/>
                  </a:cubicBezTo>
                  <a:cubicBezTo>
                    <a:pt x="0" y="1316164"/>
                    <a:pt x="56024" y="1057127"/>
                    <a:pt x="166137" y="834104"/>
                  </a:cubicBezTo>
                  <a:cubicBezTo>
                    <a:pt x="263198" y="637072"/>
                    <a:pt x="402316" y="469050"/>
                    <a:pt x="578470" y="335018"/>
                  </a:cubicBezTo>
                  <a:cubicBezTo>
                    <a:pt x="727580" y="222027"/>
                    <a:pt x="898739" y="134997"/>
                    <a:pt x="1088885" y="77008"/>
                  </a:cubicBezTo>
                  <a:cubicBezTo>
                    <a:pt x="1247019" y="28980"/>
                    <a:pt x="1412161" y="1992"/>
                    <a:pt x="1567287" y="0"/>
                  </a:cubicBezTo>
                  <a:close/>
                </a:path>
              </a:pathLst>
            </a:custGeom>
            <a:solidFill>
              <a:schemeClr val="bg1">
                <a:lumMod val="90000"/>
              </a:schemeClr>
            </a:solidFill>
            <a:ln>
              <a:noFill/>
            </a:ln>
          </p:spPr>
          <p:txBody>
            <a:bodyPr wrap="square" lIns="91425" tIns="45700" rIns="91425" bIns="45700" anchor="t" anchorCtr="0">
              <a:noAutofit/>
            </a:bodyPr>
            <a:lstStyle/>
            <a:p>
              <a:pPr marL="0" marR="0" lvl="0" indent="0" algn="l" rtl="0">
                <a:spcBef>
                  <a:spcPts val="0"/>
                </a:spcBef>
                <a:buNone/>
              </a:pPr>
              <a:endParaRPr sz="1350" b="0" i="0" u="none" strike="noStrike" cap="none" baseline="0">
                <a:solidFill>
                  <a:schemeClr val="dk1"/>
                </a:solidFill>
                <a:latin typeface="Source Sans Pro" charset="0"/>
                <a:ea typeface="Source Sans Pro" charset="0"/>
                <a:cs typeface="Source Sans Pro" charset="0"/>
                <a:sym typeface="Calibri"/>
              </a:endParaRPr>
            </a:p>
          </p:txBody>
        </p:sp>
        <p:grpSp>
          <p:nvGrpSpPr>
            <p:cNvPr id="5" name="Shape 2327"/>
            <p:cNvGrpSpPr/>
            <p:nvPr/>
          </p:nvGrpSpPr>
          <p:grpSpPr>
            <a:xfrm>
              <a:off x="1125031" y="4748796"/>
              <a:ext cx="1217259" cy="1200507"/>
              <a:chOff x="4178498" y="3597275"/>
              <a:chExt cx="779068" cy="768348"/>
            </a:xfrm>
          </p:grpSpPr>
          <p:sp>
            <p:nvSpPr>
              <p:cNvPr id="6" name="Shape 2328"/>
              <p:cNvSpPr/>
              <p:nvPr/>
            </p:nvSpPr>
            <p:spPr>
              <a:xfrm>
                <a:off x="4181475" y="3597275"/>
                <a:ext cx="773113" cy="138112"/>
              </a:xfrm>
              <a:prstGeom prst="rect">
                <a:avLst/>
              </a:prstGeom>
              <a:solidFill>
                <a:schemeClr val="tx1"/>
              </a:solidFill>
              <a:ln w="12700" cap="flat" cmpd="sng">
                <a:noFill/>
                <a:prstDash val="solid"/>
                <a:round/>
                <a:headEnd type="none" w="med" len="med"/>
                <a:tailEnd type="none" w="med" len="med"/>
              </a:ln>
            </p:spPr>
            <p:txBody>
              <a:bodyPr lIns="91425" tIns="45700" rIns="91425" bIns="45700" anchor="t" anchorCtr="0">
                <a:noAutofit/>
              </a:bodyPr>
              <a:lstStyle/>
              <a:p>
                <a:pPr marL="0" marR="0" lvl="0" indent="0" algn="l" rtl="0">
                  <a:spcBef>
                    <a:spcPts val="0"/>
                  </a:spcBef>
                  <a:buNone/>
                </a:pPr>
                <a:endParaRPr sz="1350" b="0" i="0" u="none" strike="noStrike" cap="none" baseline="0">
                  <a:solidFill>
                    <a:schemeClr val="dk1"/>
                  </a:solidFill>
                  <a:latin typeface="Source Sans Pro" charset="0"/>
                  <a:ea typeface="Source Sans Pro" charset="0"/>
                  <a:cs typeface="Source Sans Pro" charset="0"/>
                  <a:sym typeface="Calibri"/>
                </a:endParaRPr>
              </a:p>
            </p:txBody>
          </p:sp>
          <p:sp>
            <p:nvSpPr>
              <p:cNvPr id="7" name="Shape 2329"/>
              <p:cNvSpPr/>
              <p:nvPr/>
            </p:nvSpPr>
            <p:spPr>
              <a:xfrm>
                <a:off x="4238625" y="3735387"/>
                <a:ext cx="644524" cy="384174"/>
              </a:xfrm>
              <a:prstGeom prst="rect">
                <a:avLst/>
              </a:prstGeom>
              <a:solidFill>
                <a:schemeClr val="tx1">
                  <a:lumMod val="75000"/>
                </a:schemeClr>
              </a:solidFill>
              <a:ln w="12700" cap="flat" cmpd="sng">
                <a:noFill/>
                <a:prstDash val="solid"/>
                <a:round/>
                <a:headEnd type="none" w="med" len="med"/>
                <a:tailEnd type="none" w="med" len="med"/>
              </a:ln>
            </p:spPr>
            <p:txBody>
              <a:bodyPr lIns="91425" tIns="45700" rIns="91425" bIns="45700" anchor="t" anchorCtr="0">
                <a:noAutofit/>
              </a:bodyPr>
              <a:lstStyle/>
              <a:p>
                <a:pPr marL="0" marR="0" lvl="0" indent="0" algn="l" rtl="0">
                  <a:spcBef>
                    <a:spcPts val="0"/>
                  </a:spcBef>
                  <a:buNone/>
                </a:pPr>
                <a:endParaRPr sz="1350" b="0" i="0" u="none" strike="noStrike" cap="none" baseline="0">
                  <a:solidFill>
                    <a:schemeClr val="dk1"/>
                  </a:solidFill>
                  <a:latin typeface="Source Sans Pro" charset="0"/>
                  <a:ea typeface="Source Sans Pro" charset="0"/>
                  <a:cs typeface="Source Sans Pro" charset="0"/>
                  <a:sym typeface="Calibri"/>
                </a:endParaRPr>
              </a:p>
            </p:txBody>
          </p:sp>
          <p:sp>
            <p:nvSpPr>
              <p:cNvPr id="8" name="Shape 2330"/>
              <p:cNvSpPr/>
              <p:nvPr/>
            </p:nvSpPr>
            <p:spPr>
              <a:xfrm>
                <a:off x="4213225" y="3744912"/>
                <a:ext cx="695325" cy="139699"/>
              </a:xfrm>
              <a:custGeom>
                <a:avLst/>
                <a:gdLst/>
                <a:ahLst/>
                <a:cxnLst/>
                <a:rect l="0" t="0" r="0" b="0"/>
                <a:pathLst>
                  <a:path w="120000" h="120000" extrusionOk="0">
                    <a:moveTo>
                      <a:pt x="4506" y="119999"/>
                    </a:moveTo>
                    <a:cubicBezTo>
                      <a:pt x="2410" y="119999"/>
                      <a:pt x="628" y="112663"/>
                      <a:pt x="314" y="102183"/>
                    </a:cubicBezTo>
                    <a:cubicBezTo>
                      <a:pt x="0" y="90655"/>
                      <a:pt x="1572" y="80174"/>
                      <a:pt x="3877" y="78602"/>
                    </a:cubicBezTo>
                    <a:cubicBezTo>
                      <a:pt x="115074" y="1572"/>
                      <a:pt x="115074" y="1572"/>
                      <a:pt x="115074" y="1572"/>
                    </a:cubicBezTo>
                    <a:cubicBezTo>
                      <a:pt x="117275" y="0"/>
                      <a:pt x="119371" y="7860"/>
                      <a:pt x="119685" y="19388"/>
                    </a:cubicBezTo>
                    <a:cubicBezTo>
                      <a:pt x="120000" y="30917"/>
                      <a:pt x="118427" y="41397"/>
                      <a:pt x="116227" y="42969"/>
                    </a:cubicBezTo>
                    <a:cubicBezTo>
                      <a:pt x="5030" y="119999"/>
                      <a:pt x="5030" y="119999"/>
                      <a:pt x="5030" y="119999"/>
                    </a:cubicBezTo>
                    <a:cubicBezTo>
                      <a:pt x="4820" y="119999"/>
                      <a:pt x="4611" y="119999"/>
                      <a:pt x="4506" y="119999"/>
                    </a:cubicBezTo>
                    <a:close/>
                  </a:path>
                </a:pathLst>
              </a:custGeom>
              <a:solidFill>
                <a:schemeClr val="tx2"/>
              </a:solidFill>
              <a:ln w="12700" cap="flat" cmpd="sng">
                <a:solidFill>
                  <a:srgbClr val="00B1A7"/>
                </a:solidFill>
                <a:prstDash val="solid"/>
                <a:round/>
                <a:headEnd type="none" w="med" len="med"/>
                <a:tailEnd type="none" w="med" len="med"/>
              </a:ln>
            </p:spPr>
            <p:txBody>
              <a:bodyPr lIns="91425" tIns="45700" rIns="91425" bIns="45700" anchor="t" anchorCtr="0">
                <a:noAutofit/>
              </a:bodyPr>
              <a:lstStyle/>
              <a:p>
                <a:pPr marL="0" marR="0" lvl="0" indent="0" algn="l" rtl="0">
                  <a:spcBef>
                    <a:spcPts val="0"/>
                  </a:spcBef>
                  <a:buNone/>
                </a:pPr>
                <a:endParaRPr sz="1350" b="0" i="0" u="none" strike="noStrike" cap="none" baseline="0">
                  <a:solidFill>
                    <a:schemeClr val="dk1"/>
                  </a:solidFill>
                  <a:latin typeface="Source Sans Pro" charset="0"/>
                  <a:ea typeface="Source Sans Pro" charset="0"/>
                  <a:cs typeface="Source Sans Pro" charset="0"/>
                  <a:sym typeface="Calibri"/>
                </a:endParaRPr>
              </a:p>
            </p:txBody>
          </p:sp>
          <p:sp>
            <p:nvSpPr>
              <p:cNvPr id="9" name="Shape 2331"/>
              <p:cNvSpPr/>
              <p:nvPr/>
            </p:nvSpPr>
            <p:spPr>
              <a:xfrm>
                <a:off x="4213224" y="3857625"/>
                <a:ext cx="695325" cy="138112"/>
              </a:xfrm>
              <a:custGeom>
                <a:avLst/>
                <a:gdLst/>
                <a:ahLst/>
                <a:cxnLst/>
                <a:rect l="0" t="0" r="0" b="0"/>
                <a:pathLst>
                  <a:path w="120000" h="120000" extrusionOk="0">
                    <a:moveTo>
                      <a:pt x="4506" y="119999"/>
                    </a:moveTo>
                    <a:cubicBezTo>
                      <a:pt x="2410" y="119999"/>
                      <a:pt x="628" y="112663"/>
                      <a:pt x="314" y="102183"/>
                    </a:cubicBezTo>
                    <a:cubicBezTo>
                      <a:pt x="0" y="90655"/>
                      <a:pt x="1572" y="80174"/>
                      <a:pt x="3877" y="78602"/>
                    </a:cubicBezTo>
                    <a:cubicBezTo>
                      <a:pt x="115074" y="1572"/>
                      <a:pt x="115074" y="1572"/>
                      <a:pt x="115074" y="1572"/>
                    </a:cubicBezTo>
                    <a:cubicBezTo>
                      <a:pt x="117275" y="0"/>
                      <a:pt x="119371" y="7860"/>
                      <a:pt x="119685" y="19388"/>
                    </a:cubicBezTo>
                    <a:cubicBezTo>
                      <a:pt x="120000" y="30917"/>
                      <a:pt x="118427" y="41397"/>
                      <a:pt x="116227" y="42969"/>
                    </a:cubicBezTo>
                    <a:cubicBezTo>
                      <a:pt x="5030" y="119999"/>
                      <a:pt x="5030" y="119999"/>
                      <a:pt x="5030" y="119999"/>
                    </a:cubicBezTo>
                    <a:cubicBezTo>
                      <a:pt x="4820" y="119999"/>
                      <a:pt x="4611" y="119999"/>
                      <a:pt x="4506" y="119999"/>
                    </a:cubicBezTo>
                    <a:close/>
                  </a:path>
                </a:pathLst>
              </a:custGeom>
              <a:solidFill>
                <a:schemeClr val="tx2"/>
              </a:solidFill>
              <a:ln w="12700" cap="flat" cmpd="sng">
                <a:solidFill>
                  <a:srgbClr val="00B1A7"/>
                </a:solidFill>
                <a:prstDash val="solid"/>
                <a:round/>
                <a:headEnd type="none" w="med" len="med"/>
                <a:tailEnd type="none" w="med" len="med"/>
              </a:ln>
            </p:spPr>
            <p:txBody>
              <a:bodyPr lIns="91425" tIns="45700" rIns="91425" bIns="45700" anchor="t" anchorCtr="0">
                <a:noAutofit/>
              </a:bodyPr>
              <a:lstStyle/>
              <a:p>
                <a:pPr marL="0" marR="0" lvl="0" indent="0" algn="l" rtl="0">
                  <a:spcBef>
                    <a:spcPts val="0"/>
                  </a:spcBef>
                  <a:buNone/>
                </a:pPr>
                <a:endParaRPr sz="1350" b="0" i="0" u="none" strike="noStrike" cap="none" baseline="0">
                  <a:solidFill>
                    <a:schemeClr val="dk1"/>
                  </a:solidFill>
                  <a:latin typeface="Source Sans Pro" charset="0"/>
                  <a:ea typeface="Source Sans Pro" charset="0"/>
                  <a:cs typeface="Source Sans Pro" charset="0"/>
                  <a:sym typeface="Calibri"/>
                </a:endParaRPr>
              </a:p>
            </p:txBody>
          </p:sp>
          <p:sp>
            <p:nvSpPr>
              <p:cNvPr id="10" name="Shape 2332"/>
              <p:cNvSpPr/>
              <p:nvPr/>
            </p:nvSpPr>
            <p:spPr>
              <a:xfrm>
                <a:off x="4213225" y="3968750"/>
                <a:ext cx="695325" cy="139699"/>
              </a:xfrm>
              <a:custGeom>
                <a:avLst/>
                <a:gdLst/>
                <a:ahLst/>
                <a:cxnLst/>
                <a:rect l="0" t="0" r="0" b="0"/>
                <a:pathLst>
                  <a:path w="120000" h="120000" extrusionOk="0">
                    <a:moveTo>
                      <a:pt x="4506" y="120000"/>
                    </a:moveTo>
                    <a:cubicBezTo>
                      <a:pt x="2410" y="120000"/>
                      <a:pt x="628" y="112173"/>
                      <a:pt x="314" y="101739"/>
                    </a:cubicBezTo>
                    <a:cubicBezTo>
                      <a:pt x="0" y="90782"/>
                      <a:pt x="1572" y="80347"/>
                      <a:pt x="3877" y="78260"/>
                    </a:cubicBezTo>
                    <a:cubicBezTo>
                      <a:pt x="115074" y="1565"/>
                      <a:pt x="115074" y="1565"/>
                      <a:pt x="115074" y="1565"/>
                    </a:cubicBezTo>
                    <a:cubicBezTo>
                      <a:pt x="117275" y="0"/>
                      <a:pt x="119371" y="7826"/>
                      <a:pt x="119685" y="19304"/>
                    </a:cubicBezTo>
                    <a:cubicBezTo>
                      <a:pt x="120000" y="30782"/>
                      <a:pt x="118427" y="41217"/>
                      <a:pt x="116227" y="42782"/>
                    </a:cubicBezTo>
                    <a:cubicBezTo>
                      <a:pt x="5030" y="119478"/>
                      <a:pt x="5030" y="119478"/>
                      <a:pt x="5030" y="119478"/>
                    </a:cubicBezTo>
                    <a:cubicBezTo>
                      <a:pt x="4820" y="119478"/>
                      <a:pt x="4611" y="120000"/>
                      <a:pt x="4506" y="120000"/>
                    </a:cubicBezTo>
                    <a:close/>
                  </a:path>
                </a:pathLst>
              </a:custGeom>
              <a:solidFill>
                <a:schemeClr val="tx2"/>
              </a:solidFill>
              <a:ln w="12700" cap="flat" cmpd="sng">
                <a:solidFill>
                  <a:srgbClr val="00B1A7"/>
                </a:solidFill>
                <a:prstDash val="solid"/>
                <a:round/>
                <a:headEnd type="none" w="med" len="med"/>
                <a:tailEnd type="none" w="med" len="med"/>
              </a:ln>
            </p:spPr>
            <p:txBody>
              <a:bodyPr lIns="91425" tIns="45700" rIns="91425" bIns="45700" anchor="t" anchorCtr="0">
                <a:noAutofit/>
              </a:bodyPr>
              <a:lstStyle/>
              <a:p>
                <a:pPr marL="0" marR="0" lvl="0" indent="0" algn="l" rtl="0">
                  <a:spcBef>
                    <a:spcPts val="0"/>
                  </a:spcBef>
                  <a:buNone/>
                </a:pPr>
                <a:endParaRPr sz="1350" b="0" i="0" u="none" strike="noStrike" cap="none" baseline="0">
                  <a:solidFill>
                    <a:schemeClr val="dk1"/>
                  </a:solidFill>
                  <a:latin typeface="Source Sans Pro" charset="0"/>
                  <a:ea typeface="Source Sans Pro" charset="0"/>
                  <a:cs typeface="Source Sans Pro" charset="0"/>
                  <a:sym typeface="Calibri"/>
                </a:endParaRPr>
              </a:p>
            </p:txBody>
          </p:sp>
          <p:sp>
            <p:nvSpPr>
              <p:cNvPr id="11" name="Shape 2333"/>
              <p:cNvSpPr/>
              <p:nvPr/>
            </p:nvSpPr>
            <p:spPr>
              <a:xfrm>
                <a:off x="4178498" y="4116387"/>
                <a:ext cx="779068" cy="249236"/>
              </a:xfrm>
              <a:custGeom>
                <a:avLst/>
                <a:gdLst/>
                <a:ahLst/>
                <a:cxnLst/>
                <a:rect l="0" t="0" r="0" b="0"/>
                <a:pathLst>
                  <a:path w="120000" h="120000" extrusionOk="0">
                    <a:moveTo>
                      <a:pt x="0" y="0"/>
                    </a:moveTo>
                    <a:lnTo>
                      <a:pt x="120000" y="0"/>
                    </a:lnTo>
                    <a:lnTo>
                      <a:pt x="115049" y="28507"/>
                    </a:lnTo>
                    <a:cubicBezTo>
                      <a:pt x="103119" y="83707"/>
                      <a:pt x="82915" y="120000"/>
                      <a:pt x="59999" y="120000"/>
                    </a:cubicBezTo>
                    <a:cubicBezTo>
                      <a:pt x="37084" y="120000"/>
                      <a:pt x="16880" y="83707"/>
                      <a:pt x="4950" y="28507"/>
                    </a:cubicBezTo>
                    <a:lnTo>
                      <a:pt x="0" y="0"/>
                    </a:lnTo>
                    <a:close/>
                  </a:path>
                </a:pathLst>
              </a:custGeom>
              <a:solidFill>
                <a:schemeClr val="tx1"/>
              </a:solidFill>
              <a:ln w="12700" cap="flat" cmpd="sng">
                <a:noFill/>
                <a:prstDash val="solid"/>
                <a:miter/>
                <a:headEnd type="none" w="med" len="med"/>
                <a:tailEnd type="none" w="med" len="med"/>
              </a:ln>
            </p:spPr>
            <p:txBody>
              <a:bodyPr lIns="91425" tIns="45700" rIns="91425" bIns="45700" anchor="ctr" anchorCtr="0">
                <a:noAutofit/>
              </a:bodyPr>
              <a:lstStyle/>
              <a:p>
                <a:pPr marL="0" marR="0" lvl="0" indent="0" algn="ctr" rtl="0">
                  <a:spcBef>
                    <a:spcPts val="0"/>
                  </a:spcBef>
                  <a:buNone/>
                </a:pPr>
                <a:endParaRPr sz="1350" b="0" i="0" u="none" strike="noStrike" cap="none" baseline="0">
                  <a:solidFill>
                    <a:schemeClr val="lt1"/>
                  </a:solidFill>
                  <a:latin typeface="Source Sans Pro" charset="0"/>
                  <a:ea typeface="Source Sans Pro" charset="0"/>
                  <a:cs typeface="Source Sans Pro" charset="0"/>
                  <a:sym typeface="Calibri"/>
                </a:endParaRPr>
              </a:p>
            </p:txBody>
          </p:sp>
        </p:grpSp>
      </p:grpSp>
      <p:sp>
        <p:nvSpPr>
          <p:cNvPr id="2" name="Title 1"/>
          <p:cNvSpPr>
            <a:spLocks noGrp="1"/>
          </p:cNvSpPr>
          <p:nvPr>
            <p:ph type="title"/>
          </p:nvPr>
        </p:nvSpPr>
        <p:spPr>
          <a:xfrm>
            <a:off x="1813835" y="90000"/>
            <a:ext cx="10193681" cy="544749"/>
          </a:xfrm>
        </p:spPr>
        <p:txBody>
          <a:bodyPr>
            <a:noAutofit/>
          </a:bodyPr>
          <a:lstStyle/>
          <a:p>
            <a:r>
              <a:rPr lang="en-GB"/>
              <a:t>What is ‘Let’s be clear about EDI’ about?</a:t>
            </a:r>
          </a:p>
        </p:txBody>
      </p:sp>
      <p:sp>
        <p:nvSpPr>
          <p:cNvPr id="29" name="TextBox 28"/>
          <p:cNvSpPr txBox="1"/>
          <p:nvPr/>
        </p:nvSpPr>
        <p:spPr>
          <a:xfrm>
            <a:off x="3737064" y="2544108"/>
            <a:ext cx="8454936" cy="684000"/>
          </a:xfrm>
          <a:prstGeom prst="rect">
            <a:avLst/>
          </a:prstGeom>
          <a:noFill/>
        </p:spPr>
        <p:txBody>
          <a:bodyPr wrap="square" lIns="72000" tIns="36000" rIns="72000" bIns="36000" rtlCol="0" anchor="ctr">
            <a:noAutofit/>
          </a:bodyPr>
          <a:lstStyle/>
          <a:p>
            <a:pPr>
              <a:lnSpc>
                <a:spcPct val="90000"/>
              </a:lnSpc>
            </a:pPr>
            <a:r>
              <a:rPr lang="en-GB" sz="1600" b="1" spc="-30">
                <a:solidFill>
                  <a:schemeClr val="bg2">
                    <a:lumMod val="50000"/>
                  </a:schemeClr>
                </a:solidFill>
              </a:rPr>
              <a:t>An opportunity to have a University wide conversation at a local level</a:t>
            </a:r>
          </a:p>
          <a:p>
            <a:pPr>
              <a:lnSpc>
                <a:spcPct val="90000"/>
              </a:lnSpc>
            </a:pPr>
            <a:r>
              <a:rPr lang="en-GB" sz="1400" spc="-30">
                <a:solidFill>
                  <a:schemeClr val="bg2">
                    <a:lumMod val="50000"/>
                  </a:schemeClr>
                </a:solidFill>
              </a:rPr>
              <a:t>So we can understand what EDI means to us, and to others</a:t>
            </a:r>
          </a:p>
        </p:txBody>
      </p:sp>
      <p:sp>
        <p:nvSpPr>
          <p:cNvPr id="30" name="TextBox 29"/>
          <p:cNvSpPr txBox="1"/>
          <p:nvPr/>
        </p:nvSpPr>
        <p:spPr>
          <a:xfrm>
            <a:off x="3737064" y="1076029"/>
            <a:ext cx="8454936" cy="684000"/>
          </a:xfrm>
          <a:prstGeom prst="rect">
            <a:avLst/>
          </a:prstGeom>
          <a:noFill/>
        </p:spPr>
        <p:txBody>
          <a:bodyPr wrap="square" lIns="72000" tIns="36000" rIns="72000" bIns="36000" rtlCol="0" anchor="ctr">
            <a:noAutofit/>
          </a:bodyPr>
          <a:lstStyle/>
          <a:p>
            <a:pPr>
              <a:lnSpc>
                <a:spcPct val="90000"/>
              </a:lnSpc>
            </a:pPr>
            <a:r>
              <a:rPr lang="en-GB" sz="1600" b="1" spc="-30">
                <a:solidFill>
                  <a:schemeClr val="bg2">
                    <a:lumMod val="50000"/>
                  </a:schemeClr>
                </a:solidFill>
              </a:rPr>
              <a:t>A campaign focusing on fundamental Equality, Diversity and Inclusion (EDI) messages</a:t>
            </a:r>
          </a:p>
          <a:p>
            <a:pPr>
              <a:lnSpc>
                <a:spcPct val="90000"/>
              </a:lnSpc>
            </a:pPr>
            <a:r>
              <a:rPr lang="en-GB" sz="1400" spc="-30">
                <a:solidFill>
                  <a:schemeClr val="bg2">
                    <a:lumMod val="50000"/>
                  </a:schemeClr>
                </a:solidFill>
              </a:rPr>
              <a:t>So we are all clear on the basics</a:t>
            </a:r>
          </a:p>
        </p:txBody>
      </p:sp>
      <p:sp>
        <p:nvSpPr>
          <p:cNvPr id="39" name="TextBox 38"/>
          <p:cNvSpPr txBox="1"/>
          <p:nvPr/>
        </p:nvSpPr>
        <p:spPr>
          <a:xfrm>
            <a:off x="3737064" y="1802505"/>
            <a:ext cx="8454936" cy="684000"/>
          </a:xfrm>
          <a:prstGeom prst="rect">
            <a:avLst/>
          </a:prstGeom>
          <a:noFill/>
        </p:spPr>
        <p:txBody>
          <a:bodyPr wrap="square" lIns="72000" tIns="36000" rIns="72000" bIns="36000" rtlCol="0" anchor="ctr">
            <a:noAutofit/>
          </a:bodyPr>
          <a:lstStyle/>
          <a:p>
            <a:pPr>
              <a:lnSpc>
                <a:spcPct val="90000"/>
              </a:lnSpc>
            </a:pPr>
            <a:r>
              <a:rPr lang="en-GB" sz="1600" b="1" spc="-30">
                <a:solidFill>
                  <a:schemeClr val="bg2">
                    <a:lumMod val="50000"/>
                  </a:schemeClr>
                </a:solidFill>
              </a:rPr>
              <a:t>A reminder about what protected characteristics are</a:t>
            </a:r>
          </a:p>
          <a:p>
            <a:pPr>
              <a:lnSpc>
                <a:spcPct val="90000"/>
              </a:lnSpc>
            </a:pPr>
            <a:r>
              <a:rPr lang="en-GB" sz="1400" spc="-30">
                <a:solidFill>
                  <a:schemeClr val="bg2">
                    <a:lumMod val="50000"/>
                  </a:schemeClr>
                </a:solidFill>
              </a:rPr>
              <a:t>And what they mean in terms of how we treat one another</a:t>
            </a:r>
          </a:p>
        </p:txBody>
      </p:sp>
      <p:sp>
        <p:nvSpPr>
          <p:cNvPr id="40" name="TextBox 39"/>
          <p:cNvSpPr txBox="1"/>
          <p:nvPr/>
        </p:nvSpPr>
        <p:spPr>
          <a:xfrm>
            <a:off x="3726179" y="3270617"/>
            <a:ext cx="8454936" cy="684000"/>
          </a:xfrm>
          <a:prstGeom prst="rect">
            <a:avLst/>
          </a:prstGeom>
          <a:noFill/>
        </p:spPr>
        <p:txBody>
          <a:bodyPr wrap="square" lIns="72000" tIns="36000" rIns="72000" bIns="36000" rtlCol="0" anchor="ctr">
            <a:noAutofit/>
          </a:bodyPr>
          <a:lstStyle/>
          <a:p>
            <a:pPr>
              <a:lnSpc>
                <a:spcPct val="90000"/>
              </a:lnSpc>
            </a:pPr>
            <a:r>
              <a:rPr lang="en-GB" sz="1600" b="1" spc="-30">
                <a:solidFill>
                  <a:schemeClr val="bg2">
                    <a:lumMod val="50000"/>
                  </a:schemeClr>
                </a:solidFill>
              </a:rPr>
              <a:t>A reminder that we have an EDI Strategic Delivery Plan</a:t>
            </a:r>
          </a:p>
          <a:p>
            <a:pPr>
              <a:lnSpc>
                <a:spcPct val="90000"/>
              </a:lnSpc>
            </a:pPr>
            <a:r>
              <a:rPr lang="en-GB" sz="1400" spc="-30">
                <a:solidFill>
                  <a:schemeClr val="bg2">
                    <a:lumMod val="50000"/>
                  </a:schemeClr>
                </a:solidFill>
              </a:rPr>
              <a:t>Which needs to be owned and acted on by everyone</a:t>
            </a:r>
          </a:p>
        </p:txBody>
      </p:sp>
      <p:sp>
        <p:nvSpPr>
          <p:cNvPr id="41" name="TextBox 40"/>
          <p:cNvSpPr txBox="1"/>
          <p:nvPr/>
        </p:nvSpPr>
        <p:spPr>
          <a:xfrm>
            <a:off x="3726179" y="4022814"/>
            <a:ext cx="8454936" cy="684000"/>
          </a:xfrm>
          <a:prstGeom prst="rect">
            <a:avLst/>
          </a:prstGeom>
          <a:noFill/>
        </p:spPr>
        <p:txBody>
          <a:bodyPr wrap="square" lIns="72000" tIns="36000" rIns="72000" bIns="36000" rtlCol="0" anchor="ctr">
            <a:noAutofit/>
          </a:bodyPr>
          <a:lstStyle/>
          <a:p>
            <a:pPr>
              <a:lnSpc>
                <a:spcPct val="90000"/>
              </a:lnSpc>
            </a:pPr>
            <a:r>
              <a:rPr lang="en-GB" sz="1600" b="1" spc="-30">
                <a:solidFill>
                  <a:schemeClr val="bg2">
                    <a:lumMod val="50000"/>
                  </a:schemeClr>
                </a:solidFill>
              </a:rPr>
              <a:t>A call for individual awareness, ownership and action</a:t>
            </a:r>
          </a:p>
          <a:p>
            <a:pPr>
              <a:lnSpc>
                <a:spcPct val="90000"/>
              </a:lnSpc>
            </a:pPr>
            <a:r>
              <a:rPr lang="en-GB" sz="1400" spc="-30">
                <a:solidFill>
                  <a:schemeClr val="bg2">
                    <a:lumMod val="50000"/>
                  </a:schemeClr>
                </a:solidFill>
              </a:rPr>
              <a:t>As EDI relates to everyone and is part of everyone’s responsibility</a:t>
            </a:r>
          </a:p>
        </p:txBody>
      </p:sp>
      <p:sp>
        <p:nvSpPr>
          <p:cNvPr id="42" name="TextBox 41"/>
          <p:cNvSpPr txBox="1"/>
          <p:nvPr/>
        </p:nvSpPr>
        <p:spPr>
          <a:xfrm>
            <a:off x="3726179" y="4740901"/>
            <a:ext cx="8454936" cy="684000"/>
          </a:xfrm>
          <a:prstGeom prst="rect">
            <a:avLst/>
          </a:prstGeom>
          <a:noFill/>
        </p:spPr>
        <p:txBody>
          <a:bodyPr wrap="square" lIns="72000" tIns="36000" rIns="72000" bIns="36000" rtlCol="0" anchor="ctr">
            <a:noAutofit/>
          </a:bodyPr>
          <a:lstStyle/>
          <a:p>
            <a:pPr>
              <a:lnSpc>
                <a:spcPct val="90000"/>
              </a:lnSpc>
            </a:pPr>
            <a:r>
              <a:rPr lang="en-GB" sz="1600" b="1" spc="-30">
                <a:solidFill>
                  <a:schemeClr val="bg2">
                    <a:lumMod val="50000"/>
                  </a:schemeClr>
                </a:solidFill>
              </a:rPr>
              <a:t>Another building block on our journey towards an inclusive culture</a:t>
            </a:r>
          </a:p>
          <a:p>
            <a:pPr>
              <a:lnSpc>
                <a:spcPct val="90000"/>
              </a:lnSpc>
            </a:pPr>
            <a:r>
              <a:rPr lang="en-GB" sz="1400" spc="-30">
                <a:solidFill>
                  <a:schemeClr val="bg2">
                    <a:lumMod val="50000"/>
                  </a:schemeClr>
                </a:solidFill>
              </a:rPr>
              <a:t>Which is a priority for the University of Nottingham</a:t>
            </a:r>
          </a:p>
        </p:txBody>
      </p:sp>
      <p:sp>
        <p:nvSpPr>
          <p:cNvPr id="46" name="Freeform: Shape 45"/>
          <p:cNvSpPr/>
          <p:nvPr/>
        </p:nvSpPr>
        <p:spPr>
          <a:xfrm>
            <a:off x="-685800" y="1061536"/>
            <a:ext cx="3589020" cy="4411980"/>
          </a:xfrm>
          <a:custGeom>
            <a:avLst/>
            <a:gdLst>
              <a:gd name="connsiteX0" fmla="*/ 1748790 w 3589020"/>
              <a:gd name="connsiteY0" fmla="*/ 0 h 4411980"/>
              <a:gd name="connsiteX1" fmla="*/ 2125980 w 3589020"/>
              <a:gd name="connsiteY1" fmla="*/ 11430 h 4411980"/>
              <a:gd name="connsiteX2" fmla="*/ 2606040 w 3589020"/>
              <a:gd name="connsiteY2" fmla="*/ 171450 h 4411980"/>
              <a:gd name="connsiteX3" fmla="*/ 3108960 w 3589020"/>
              <a:gd name="connsiteY3" fmla="*/ 537210 h 4411980"/>
              <a:gd name="connsiteX4" fmla="*/ 3326130 w 3589020"/>
              <a:gd name="connsiteY4" fmla="*/ 868680 h 4411980"/>
              <a:gd name="connsiteX5" fmla="*/ 3497580 w 3589020"/>
              <a:gd name="connsiteY5" fmla="*/ 1303020 h 4411980"/>
              <a:gd name="connsiteX6" fmla="*/ 3589020 w 3589020"/>
              <a:gd name="connsiteY6" fmla="*/ 1714500 h 4411980"/>
              <a:gd name="connsiteX7" fmla="*/ 3577590 w 3589020"/>
              <a:gd name="connsiteY7" fmla="*/ 2217420 h 4411980"/>
              <a:gd name="connsiteX8" fmla="*/ 3509010 w 3589020"/>
              <a:gd name="connsiteY8" fmla="*/ 2571750 h 4411980"/>
              <a:gd name="connsiteX9" fmla="*/ 3326130 w 3589020"/>
              <a:gd name="connsiteY9" fmla="*/ 2937510 h 4411980"/>
              <a:gd name="connsiteX10" fmla="*/ 3028950 w 3589020"/>
              <a:gd name="connsiteY10" fmla="*/ 3348990 h 4411980"/>
              <a:gd name="connsiteX11" fmla="*/ 2903220 w 3589020"/>
              <a:gd name="connsiteY11" fmla="*/ 3589020 h 4411980"/>
              <a:gd name="connsiteX12" fmla="*/ 2903220 w 3589020"/>
              <a:gd name="connsiteY12" fmla="*/ 3691890 h 4411980"/>
              <a:gd name="connsiteX13" fmla="*/ 2914650 w 3589020"/>
              <a:gd name="connsiteY13" fmla="*/ 3897630 h 4411980"/>
              <a:gd name="connsiteX14" fmla="*/ 2880360 w 3589020"/>
              <a:gd name="connsiteY14" fmla="*/ 4149090 h 4411980"/>
              <a:gd name="connsiteX15" fmla="*/ 2731770 w 3589020"/>
              <a:gd name="connsiteY15" fmla="*/ 4343400 h 4411980"/>
              <a:gd name="connsiteX16" fmla="*/ 2537460 w 3589020"/>
              <a:gd name="connsiteY16" fmla="*/ 4411980 h 4411980"/>
              <a:gd name="connsiteX17" fmla="*/ 1005840 w 3589020"/>
              <a:gd name="connsiteY17" fmla="*/ 4411980 h 4411980"/>
              <a:gd name="connsiteX18" fmla="*/ 788670 w 3589020"/>
              <a:gd name="connsiteY18" fmla="*/ 4331970 h 4411980"/>
              <a:gd name="connsiteX19" fmla="*/ 708660 w 3589020"/>
              <a:gd name="connsiteY19" fmla="*/ 4034790 h 4411980"/>
              <a:gd name="connsiteX20" fmla="*/ 685800 w 3589020"/>
              <a:gd name="connsiteY20" fmla="*/ 3691890 h 4411980"/>
              <a:gd name="connsiteX21" fmla="*/ 651510 w 3589020"/>
              <a:gd name="connsiteY21" fmla="*/ 3520440 h 4411980"/>
              <a:gd name="connsiteX22" fmla="*/ 171450 w 3589020"/>
              <a:gd name="connsiteY22" fmla="*/ 2777490 h 4411980"/>
              <a:gd name="connsiteX23" fmla="*/ 11430 w 3589020"/>
              <a:gd name="connsiteY23" fmla="*/ 2286000 h 4411980"/>
              <a:gd name="connsiteX24" fmla="*/ 0 w 3589020"/>
              <a:gd name="connsiteY24" fmla="*/ 1714500 h 4411980"/>
              <a:gd name="connsiteX25" fmla="*/ 148590 w 3589020"/>
              <a:gd name="connsiteY25" fmla="*/ 1051560 h 4411980"/>
              <a:gd name="connsiteX26" fmla="*/ 388620 w 3589020"/>
              <a:gd name="connsiteY26" fmla="*/ 674370 h 4411980"/>
              <a:gd name="connsiteX27" fmla="*/ 754380 w 3589020"/>
              <a:gd name="connsiteY27" fmla="*/ 308610 h 4411980"/>
              <a:gd name="connsiteX28" fmla="*/ 1200150 w 3589020"/>
              <a:gd name="connsiteY28" fmla="*/ 80010 h 4411980"/>
              <a:gd name="connsiteX29" fmla="*/ 1748790 w 3589020"/>
              <a:gd name="connsiteY29" fmla="*/ 0 h 44119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3589020" h="4411980">
                <a:moveTo>
                  <a:pt x="1748790" y="0"/>
                </a:moveTo>
                <a:lnTo>
                  <a:pt x="2125980" y="11430"/>
                </a:lnTo>
                <a:lnTo>
                  <a:pt x="2606040" y="171450"/>
                </a:lnTo>
                <a:lnTo>
                  <a:pt x="3108960" y="537210"/>
                </a:lnTo>
                <a:lnTo>
                  <a:pt x="3326130" y="868680"/>
                </a:lnTo>
                <a:lnTo>
                  <a:pt x="3497580" y="1303020"/>
                </a:lnTo>
                <a:lnTo>
                  <a:pt x="3589020" y="1714500"/>
                </a:lnTo>
                <a:lnTo>
                  <a:pt x="3577590" y="2217420"/>
                </a:lnTo>
                <a:lnTo>
                  <a:pt x="3509010" y="2571750"/>
                </a:lnTo>
                <a:lnTo>
                  <a:pt x="3326130" y="2937510"/>
                </a:lnTo>
                <a:lnTo>
                  <a:pt x="3028950" y="3348990"/>
                </a:lnTo>
                <a:lnTo>
                  <a:pt x="2903220" y="3589020"/>
                </a:lnTo>
                <a:lnTo>
                  <a:pt x="2903220" y="3691890"/>
                </a:lnTo>
                <a:lnTo>
                  <a:pt x="2914650" y="3897630"/>
                </a:lnTo>
                <a:lnTo>
                  <a:pt x="2880360" y="4149090"/>
                </a:lnTo>
                <a:lnTo>
                  <a:pt x="2731770" y="4343400"/>
                </a:lnTo>
                <a:lnTo>
                  <a:pt x="2537460" y="4411980"/>
                </a:lnTo>
                <a:lnTo>
                  <a:pt x="1005840" y="4411980"/>
                </a:lnTo>
                <a:lnTo>
                  <a:pt x="788670" y="4331970"/>
                </a:lnTo>
                <a:lnTo>
                  <a:pt x="708660" y="4034790"/>
                </a:lnTo>
                <a:lnTo>
                  <a:pt x="685800" y="3691890"/>
                </a:lnTo>
                <a:lnTo>
                  <a:pt x="651510" y="3520440"/>
                </a:lnTo>
                <a:lnTo>
                  <a:pt x="171450" y="2777490"/>
                </a:lnTo>
                <a:lnTo>
                  <a:pt x="11430" y="2286000"/>
                </a:lnTo>
                <a:lnTo>
                  <a:pt x="0" y="1714500"/>
                </a:lnTo>
                <a:lnTo>
                  <a:pt x="148590" y="1051560"/>
                </a:lnTo>
                <a:lnTo>
                  <a:pt x="388620" y="674370"/>
                </a:lnTo>
                <a:lnTo>
                  <a:pt x="754380" y="308610"/>
                </a:lnTo>
                <a:lnTo>
                  <a:pt x="1200150" y="80010"/>
                </a:lnTo>
                <a:lnTo>
                  <a:pt x="1748790" y="0"/>
                </a:lnTo>
                <a:close/>
              </a:path>
            </a:pathLst>
          </a:custGeom>
          <a:solidFill>
            <a:srgbClr val="FFFFFF">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7" name="Freeform 13"/>
          <p:cNvSpPr/>
          <p:nvPr/>
        </p:nvSpPr>
        <p:spPr>
          <a:xfrm>
            <a:off x="-737054" y="992957"/>
            <a:ext cx="3681690" cy="4565715"/>
          </a:xfrm>
          <a:custGeom>
            <a:avLst/>
            <a:gdLst>
              <a:gd name="connsiteX0" fmla="*/ 1578411 w 3138575"/>
              <a:gd name="connsiteY0" fmla="*/ 94556 h 3622470"/>
              <a:gd name="connsiteX1" fmla="*/ 1125622 w 3138575"/>
              <a:gd name="connsiteY1" fmla="*/ 167441 h 3622470"/>
              <a:gd name="connsiteX2" fmla="*/ 642534 w 3138575"/>
              <a:gd name="connsiteY2" fmla="*/ 411638 h 3622470"/>
              <a:gd name="connsiteX3" fmla="*/ 252276 w 3138575"/>
              <a:gd name="connsiteY3" fmla="*/ 884003 h 3622470"/>
              <a:gd name="connsiteX4" fmla="*/ 95034 w 3138575"/>
              <a:gd name="connsiteY4" fmla="*/ 1613823 h 3622470"/>
              <a:gd name="connsiteX5" fmla="*/ 468236 w 3138575"/>
              <a:gd name="connsiteY5" fmla="*/ 2567953 h 3622470"/>
              <a:gd name="connsiteX6" fmla="*/ 657684 w 3138575"/>
              <a:gd name="connsiteY6" fmla="*/ 2886006 h 3622470"/>
              <a:gd name="connsiteX7" fmla="*/ 670952 w 3138575"/>
              <a:gd name="connsiteY7" fmla="*/ 2992034 h 3622470"/>
              <a:gd name="connsiteX8" fmla="*/ 670952 w 3138575"/>
              <a:gd name="connsiteY8" fmla="*/ 2992977 h 3622470"/>
              <a:gd name="connsiteX9" fmla="*/ 670012 w 3138575"/>
              <a:gd name="connsiteY9" fmla="*/ 2999605 h 3622470"/>
              <a:gd name="connsiteX10" fmla="*/ 736305 w 3138575"/>
              <a:gd name="connsiteY10" fmla="*/ 3382972 h 3622470"/>
              <a:gd name="connsiteX11" fmla="*/ 961746 w 3138575"/>
              <a:gd name="connsiteY11" fmla="*/ 3521170 h 3622470"/>
              <a:gd name="connsiteX12" fmla="*/ 974074 w 3138575"/>
              <a:gd name="connsiteY12" fmla="*/ 3523084 h 3622470"/>
              <a:gd name="connsiteX13" fmla="*/ 987318 w 3138575"/>
              <a:gd name="connsiteY13" fmla="*/ 3523084 h 3622470"/>
              <a:gd name="connsiteX14" fmla="*/ 1580292 w 3138575"/>
              <a:gd name="connsiteY14" fmla="*/ 3523084 h 3622470"/>
              <a:gd name="connsiteX15" fmla="*/ 2173291 w 3138575"/>
              <a:gd name="connsiteY15" fmla="*/ 3523084 h 3622470"/>
              <a:gd name="connsiteX16" fmla="*/ 2185594 w 3138575"/>
              <a:gd name="connsiteY16" fmla="*/ 3523084 h 3622470"/>
              <a:gd name="connsiteX17" fmla="*/ 2198863 w 3138575"/>
              <a:gd name="connsiteY17" fmla="*/ 3521170 h 3622470"/>
              <a:gd name="connsiteX18" fmla="*/ 2424304 w 3138575"/>
              <a:gd name="connsiteY18" fmla="*/ 3382972 h 3622470"/>
              <a:gd name="connsiteX19" fmla="*/ 2490597 w 3138575"/>
              <a:gd name="connsiteY19" fmla="*/ 2999605 h 3622470"/>
              <a:gd name="connsiteX20" fmla="*/ 2489656 w 3138575"/>
              <a:gd name="connsiteY20" fmla="*/ 2992034 h 3622470"/>
              <a:gd name="connsiteX21" fmla="*/ 2488715 w 3138575"/>
              <a:gd name="connsiteY21" fmla="*/ 2990148 h 3622470"/>
              <a:gd name="connsiteX22" fmla="*/ 2501984 w 3138575"/>
              <a:gd name="connsiteY22" fmla="*/ 2884121 h 3622470"/>
              <a:gd name="connsiteX23" fmla="*/ 2690466 w 3138575"/>
              <a:gd name="connsiteY23" fmla="*/ 2569868 h 3622470"/>
              <a:gd name="connsiteX24" fmla="*/ 3065574 w 3138575"/>
              <a:gd name="connsiteY24" fmla="*/ 1613823 h 3622470"/>
              <a:gd name="connsiteX25" fmla="*/ 2527556 w 3138575"/>
              <a:gd name="connsiteY25" fmla="*/ 418266 h 3622470"/>
              <a:gd name="connsiteX26" fmla="*/ 1594501 w 3138575"/>
              <a:gd name="connsiteY26" fmla="*/ 94556 h 3622470"/>
              <a:gd name="connsiteX27" fmla="*/ 1578411 w 3138575"/>
              <a:gd name="connsiteY27" fmla="*/ 94556 h 3622470"/>
              <a:gd name="connsiteX28" fmla="*/ 1567287 w 3138575"/>
              <a:gd name="connsiteY28" fmla="*/ 0 h 3622470"/>
              <a:gd name="connsiteX29" fmla="*/ 1584288 w 3138575"/>
              <a:gd name="connsiteY29" fmla="*/ 0 h 3622470"/>
              <a:gd name="connsiteX30" fmla="*/ 2570122 w 3138575"/>
              <a:gd name="connsiteY30" fmla="*/ 342022 h 3622470"/>
              <a:gd name="connsiteX31" fmla="*/ 3138575 w 3138575"/>
              <a:gd name="connsiteY31" fmla="*/ 1605207 h 3622470"/>
              <a:gd name="connsiteX32" fmla="*/ 2742248 w 3138575"/>
              <a:gd name="connsiteY32" fmla="*/ 2615333 h 3622470"/>
              <a:gd name="connsiteX33" fmla="*/ 2543104 w 3138575"/>
              <a:gd name="connsiteY33" fmla="*/ 2947362 h 3622470"/>
              <a:gd name="connsiteX34" fmla="*/ 2529085 w 3138575"/>
              <a:gd name="connsiteY34" fmla="*/ 3059387 h 3622470"/>
              <a:gd name="connsiteX35" fmla="*/ 2530079 w 3138575"/>
              <a:gd name="connsiteY35" fmla="*/ 3061380 h 3622470"/>
              <a:gd name="connsiteX36" fmla="*/ 2531073 w 3138575"/>
              <a:gd name="connsiteY36" fmla="*/ 3069379 h 3622470"/>
              <a:gd name="connsiteX37" fmla="*/ 2461029 w 3138575"/>
              <a:gd name="connsiteY37" fmla="*/ 3474432 h 3622470"/>
              <a:gd name="connsiteX38" fmla="*/ 2222836 w 3138575"/>
              <a:gd name="connsiteY38" fmla="*/ 3620448 h 3622470"/>
              <a:gd name="connsiteX39" fmla="*/ 2208817 w 3138575"/>
              <a:gd name="connsiteY39" fmla="*/ 3622470 h 3622470"/>
              <a:gd name="connsiteX40" fmla="*/ 2195818 w 3138575"/>
              <a:gd name="connsiteY40" fmla="*/ 3622470 h 3622470"/>
              <a:gd name="connsiteX41" fmla="*/ 1569275 w 3138575"/>
              <a:gd name="connsiteY41" fmla="*/ 3622470 h 3622470"/>
              <a:gd name="connsiteX42" fmla="*/ 942757 w 3138575"/>
              <a:gd name="connsiteY42" fmla="*/ 3622470 h 3622470"/>
              <a:gd name="connsiteX43" fmla="*/ 928765 w 3138575"/>
              <a:gd name="connsiteY43" fmla="*/ 3622470 h 3622470"/>
              <a:gd name="connsiteX44" fmla="*/ 915739 w 3138575"/>
              <a:gd name="connsiteY44" fmla="*/ 3620448 h 3622470"/>
              <a:gd name="connsiteX45" fmla="*/ 677546 w 3138575"/>
              <a:gd name="connsiteY45" fmla="*/ 3474432 h 3622470"/>
              <a:gd name="connsiteX46" fmla="*/ 607503 w 3138575"/>
              <a:gd name="connsiteY46" fmla="*/ 3069379 h 3622470"/>
              <a:gd name="connsiteX47" fmla="*/ 608496 w 3138575"/>
              <a:gd name="connsiteY47" fmla="*/ 3062376 h 3622470"/>
              <a:gd name="connsiteX48" fmla="*/ 608496 w 3138575"/>
              <a:gd name="connsiteY48" fmla="*/ 3061380 h 3622470"/>
              <a:gd name="connsiteX49" fmla="*/ 594477 w 3138575"/>
              <a:gd name="connsiteY49" fmla="*/ 2949355 h 3622470"/>
              <a:gd name="connsiteX50" fmla="*/ 394313 w 3138575"/>
              <a:gd name="connsiteY50" fmla="*/ 2613310 h 3622470"/>
              <a:gd name="connsiteX51" fmla="*/ 0 w 3138575"/>
              <a:gd name="connsiteY51" fmla="*/ 1605207 h 3622470"/>
              <a:gd name="connsiteX52" fmla="*/ 166137 w 3138575"/>
              <a:gd name="connsiteY52" fmla="*/ 834104 h 3622470"/>
              <a:gd name="connsiteX53" fmla="*/ 578470 w 3138575"/>
              <a:gd name="connsiteY53" fmla="*/ 335018 h 3622470"/>
              <a:gd name="connsiteX54" fmla="*/ 1088885 w 3138575"/>
              <a:gd name="connsiteY54" fmla="*/ 77008 h 3622470"/>
              <a:gd name="connsiteX55" fmla="*/ 1567287 w 3138575"/>
              <a:gd name="connsiteY55" fmla="*/ 0 h 36224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3138575" h="3622470">
                <a:moveTo>
                  <a:pt x="1578411" y="94556"/>
                </a:moveTo>
                <a:cubicBezTo>
                  <a:pt x="1431590" y="96442"/>
                  <a:pt x="1275289" y="121984"/>
                  <a:pt x="1125622" y="167441"/>
                </a:cubicBezTo>
                <a:cubicBezTo>
                  <a:pt x="945655" y="222326"/>
                  <a:pt x="783661" y="304696"/>
                  <a:pt x="642534" y="411638"/>
                </a:cubicBezTo>
                <a:cubicBezTo>
                  <a:pt x="475811" y="538493"/>
                  <a:pt x="344141" y="697520"/>
                  <a:pt x="252276" y="884003"/>
                </a:cubicBezTo>
                <a:cubicBezTo>
                  <a:pt x="148059" y="1095086"/>
                  <a:pt x="95034" y="1340255"/>
                  <a:pt x="95034" y="1613823"/>
                </a:cubicBezTo>
                <a:cubicBezTo>
                  <a:pt x="95034" y="1877905"/>
                  <a:pt x="123428" y="2168501"/>
                  <a:pt x="468236" y="2567953"/>
                </a:cubicBezTo>
                <a:cubicBezTo>
                  <a:pt x="589485" y="2708066"/>
                  <a:pt x="637806" y="2817864"/>
                  <a:pt x="657684" y="2886006"/>
                </a:cubicBezTo>
                <a:cubicBezTo>
                  <a:pt x="674740" y="2946606"/>
                  <a:pt x="671893" y="2984462"/>
                  <a:pt x="670952" y="2992034"/>
                </a:cubicBezTo>
                <a:cubicBezTo>
                  <a:pt x="670952" y="2992977"/>
                  <a:pt x="670952" y="2992977"/>
                  <a:pt x="670952" y="2992977"/>
                </a:cubicBezTo>
                <a:cubicBezTo>
                  <a:pt x="670012" y="2999605"/>
                  <a:pt x="670012" y="2999605"/>
                  <a:pt x="670012" y="2999605"/>
                </a:cubicBezTo>
                <a:cubicBezTo>
                  <a:pt x="662412" y="3037462"/>
                  <a:pt x="632112" y="3235316"/>
                  <a:pt x="736305" y="3382972"/>
                </a:cubicBezTo>
                <a:cubicBezTo>
                  <a:pt x="789354" y="3457742"/>
                  <a:pt x="867034" y="3506027"/>
                  <a:pt x="961746" y="3521170"/>
                </a:cubicBezTo>
                <a:cubicBezTo>
                  <a:pt x="974074" y="3523084"/>
                  <a:pt x="974074" y="3523084"/>
                  <a:pt x="974074" y="3523084"/>
                </a:cubicBezTo>
                <a:cubicBezTo>
                  <a:pt x="987318" y="3523084"/>
                  <a:pt x="987318" y="3523084"/>
                  <a:pt x="987318" y="3523084"/>
                </a:cubicBezTo>
                <a:cubicBezTo>
                  <a:pt x="1580292" y="3523084"/>
                  <a:pt x="1580292" y="3523084"/>
                  <a:pt x="1580292" y="3523084"/>
                </a:cubicBezTo>
                <a:cubicBezTo>
                  <a:pt x="2173291" y="3523084"/>
                  <a:pt x="2173291" y="3523084"/>
                  <a:pt x="2173291" y="3523084"/>
                </a:cubicBezTo>
                <a:cubicBezTo>
                  <a:pt x="2185594" y="3523084"/>
                  <a:pt x="2185594" y="3523084"/>
                  <a:pt x="2185594" y="3523084"/>
                </a:cubicBezTo>
                <a:cubicBezTo>
                  <a:pt x="2198863" y="3521170"/>
                  <a:pt x="2198863" y="3521170"/>
                  <a:pt x="2198863" y="3521170"/>
                </a:cubicBezTo>
                <a:cubicBezTo>
                  <a:pt x="2293574" y="3506027"/>
                  <a:pt x="2371254" y="3457742"/>
                  <a:pt x="2424304" y="3382972"/>
                </a:cubicBezTo>
                <a:cubicBezTo>
                  <a:pt x="2528496" y="3235316"/>
                  <a:pt x="2498196" y="3037462"/>
                  <a:pt x="2490597" y="2999605"/>
                </a:cubicBezTo>
                <a:cubicBezTo>
                  <a:pt x="2489656" y="2992034"/>
                  <a:pt x="2489656" y="2992034"/>
                  <a:pt x="2489656" y="2992034"/>
                </a:cubicBezTo>
                <a:cubicBezTo>
                  <a:pt x="2488715" y="2990148"/>
                  <a:pt x="2488715" y="2990148"/>
                  <a:pt x="2488715" y="2990148"/>
                </a:cubicBezTo>
                <a:cubicBezTo>
                  <a:pt x="2487775" y="2982577"/>
                  <a:pt x="2484928" y="2945663"/>
                  <a:pt x="2501984" y="2884121"/>
                </a:cubicBezTo>
                <a:cubicBezTo>
                  <a:pt x="2520921" y="2816922"/>
                  <a:pt x="2569218" y="2708066"/>
                  <a:pt x="2690466" y="2569868"/>
                </a:cubicBezTo>
                <a:cubicBezTo>
                  <a:pt x="3021065" y="2194072"/>
                  <a:pt x="3065574" y="1875076"/>
                  <a:pt x="3065574" y="1613823"/>
                </a:cubicBezTo>
                <a:cubicBezTo>
                  <a:pt x="3065574" y="972974"/>
                  <a:pt x="2772899" y="609493"/>
                  <a:pt x="2527556" y="418266"/>
                </a:cubicBezTo>
                <a:cubicBezTo>
                  <a:pt x="2268943" y="215697"/>
                  <a:pt x="1920372" y="94556"/>
                  <a:pt x="1594501" y="94556"/>
                </a:cubicBezTo>
                <a:cubicBezTo>
                  <a:pt x="1588832" y="94556"/>
                  <a:pt x="1583139" y="94556"/>
                  <a:pt x="1578411" y="94556"/>
                </a:cubicBezTo>
                <a:close/>
                <a:moveTo>
                  <a:pt x="1567287" y="0"/>
                </a:moveTo>
                <a:cubicBezTo>
                  <a:pt x="1572282" y="0"/>
                  <a:pt x="1578298" y="0"/>
                  <a:pt x="1584288" y="0"/>
                </a:cubicBezTo>
                <a:cubicBezTo>
                  <a:pt x="1928592" y="0"/>
                  <a:pt x="2296881" y="127994"/>
                  <a:pt x="2570122" y="342022"/>
                </a:cubicBezTo>
                <a:cubicBezTo>
                  <a:pt x="2829344" y="544065"/>
                  <a:pt x="3138575" y="928107"/>
                  <a:pt x="3138575" y="1605207"/>
                </a:cubicBezTo>
                <a:cubicBezTo>
                  <a:pt x="3138575" y="1881239"/>
                  <a:pt x="3091548" y="2218280"/>
                  <a:pt x="2742248" y="2615333"/>
                </a:cubicBezTo>
                <a:cubicBezTo>
                  <a:pt x="2614141" y="2761349"/>
                  <a:pt x="2563112" y="2876362"/>
                  <a:pt x="2543104" y="2947362"/>
                </a:cubicBezTo>
                <a:cubicBezTo>
                  <a:pt x="2525083" y="3012386"/>
                  <a:pt x="2528091" y="3051388"/>
                  <a:pt x="2529085" y="3059387"/>
                </a:cubicBezTo>
                <a:cubicBezTo>
                  <a:pt x="2529085" y="3059387"/>
                  <a:pt x="2529085" y="3059387"/>
                  <a:pt x="2530079" y="3061380"/>
                </a:cubicBezTo>
                <a:cubicBezTo>
                  <a:pt x="2530079" y="3061380"/>
                  <a:pt x="2530079" y="3061380"/>
                  <a:pt x="2531073" y="3069379"/>
                </a:cubicBezTo>
                <a:cubicBezTo>
                  <a:pt x="2539102" y="3109377"/>
                  <a:pt x="2571116" y="3318424"/>
                  <a:pt x="2461029" y="3474432"/>
                </a:cubicBezTo>
                <a:cubicBezTo>
                  <a:pt x="2404979" y="3553432"/>
                  <a:pt x="2322905" y="3604448"/>
                  <a:pt x="2222836" y="3620448"/>
                </a:cubicBezTo>
                <a:cubicBezTo>
                  <a:pt x="2222836" y="3620448"/>
                  <a:pt x="2222836" y="3620448"/>
                  <a:pt x="2208817" y="3622470"/>
                </a:cubicBezTo>
                <a:cubicBezTo>
                  <a:pt x="2208817" y="3622470"/>
                  <a:pt x="2208817" y="3622470"/>
                  <a:pt x="2195818" y="3622470"/>
                </a:cubicBezTo>
                <a:cubicBezTo>
                  <a:pt x="2195818" y="3622470"/>
                  <a:pt x="2195818" y="3622470"/>
                  <a:pt x="1569275" y="3622470"/>
                </a:cubicBezTo>
                <a:cubicBezTo>
                  <a:pt x="1569275" y="3622470"/>
                  <a:pt x="1569275" y="3622470"/>
                  <a:pt x="942757" y="3622470"/>
                </a:cubicBezTo>
                <a:cubicBezTo>
                  <a:pt x="942757" y="3622470"/>
                  <a:pt x="942757" y="3622470"/>
                  <a:pt x="928765" y="3622470"/>
                </a:cubicBezTo>
                <a:cubicBezTo>
                  <a:pt x="928765" y="3622470"/>
                  <a:pt x="928765" y="3622470"/>
                  <a:pt x="915739" y="3620448"/>
                </a:cubicBezTo>
                <a:cubicBezTo>
                  <a:pt x="815670" y="3604448"/>
                  <a:pt x="733596" y="3553432"/>
                  <a:pt x="677546" y="3474432"/>
                </a:cubicBezTo>
                <a:cubicBezTo>
                  <a:pt x="567459" y="3318424"/>
                  <a:pt x="599473" y="3109377"/>
                  <a:pt x="607503" y="3069379"/>
                </a:cubicBezTo>
                <a:cubicBezTo>
                  <a:pt x="607503" y="3069379"/>
                  <a:pt x="607503" y="3069379"/>
                  <a:pt x="608496" y="3062376"/>
                </a:cubicBezTo>
                <a:cubicBezTo>
                  <a:pt x="608496" y="3062376"/>
                  <a:pt x="608496" y="3062376"/>
                  <a:pt x="608496" y="3061380"/>
                </a:cubicBezTo>
                <a:cubicBezTo>
                  <a:pt x="609490" y="3053380"/>
                  <a:pt x="612498" y="3013382"/>
                  <a:pt x="594477" y="2949355"/>
                </a:cubicBezTo>
                <a:cubicBezTo>
                  <a:pt x="573475" y="2877358"/>
                  <a:pt x="522420" y="2761349"/>
                  <a:pt x="394313" y="2613310"/>
                </a:cubicBezTo>
                <a:cubicBezTo>
                  <a:pt x="30000" y="2191262"/>
                  <a:pt x="0" y="1884228"/>
                  <a:pt x="0" y="1605207"/>
                </a:cubicBezTo>
                <a:cubicBezTo>
                  <a:pt x="0" y="1316164"/>
                  <a:pt x="56024" y="1057127"/>
                  <a:pt x="166137" y="834104"/>
                </a:cubicBezTo>
                <a:cubicBezTo>
                  <a:pt x="263198" y="637072"/>
                  <a:pt x="402316" y="469050"/>
                  <a:pt x="578470" y="335018"/>
                </a:cubicBezTo>
                <a:cubicBezTo>
                  <a:pt x="727580" y="222027"/>
                  <a:pt x="898739" y="134997"/>
                  <a:pt x="1088885" y="77008"/>
                </a:cubicBezTo>
                <a:cubicBezTo>
                  <a:pt x="1247019" y="28980"/>
                  <a:pt x="1412161" y="1992"/>
                  <a:pt x="1567287" y="0"/>
                </a:cubicBezTo>
                <a:close/>
              </a:path>
            </a:pathLst>
          </a:custGeom>
          <a:solidFill>
            <a:srgbClr val="E5E5E5"/>
          </a:solidFill>
          <a:ln>
            <a:noFill/>
          </a:ln>
        </p:spPr>
        <p:txBody>
          <a:bodyPr wrap="square" lIns="91425" tIns="45700" rIns="91425" bIns="45700" anchor="t" anchorCtr="0">
            <a:noAutofit/>
          </a:bodyPr>
          <a:lstStyle/>
          <a:p>
            <a:pPr marL="0" marR="0" lvl="0" indent="0" algn="l" rtl="0">
              <a:spcBef>
                <a:spcPts val="0"/>
              </a:spcBef>
              <a:buNone/>
            </a:pPr>
            <a:endParaRPr sz="1350" b="0" i="0" u="none" strike="noStrike" cap="none" baseline="0">
              <a:solidFill>
                <a:schemeClr val="dk1"/>
              </a:solidFill>
              <a:latin typeface="Source Sans Pro" charset="0"/>
              <a:ea typeface="Source Sans Pro" charset="0"/>
              <a:cs typeface="Source Sans Pro" charset="0"/>
              <a:sym typeface="Calibri"/>
            </a:endParaRPr>
          </a:p>
        </p:txBody>
      </p:sp>
    </p:spTree>
    <p:extLst>
      <p:ext uri="{BB962C8B-B14F-4D97-AF65-F5344CB8AC3E}">
        <p14:creationId xmlns:p14="http://schemas.microsoft.com/office/powerpoint/2010/main" val="24255753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barn(inVertical)">
                                      <p:cBhvr>
                                        <p:cTn id="7" dur="500"/>
                                        <p:tgtEl>
                                          <p:spTgt spid="18"/>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30"/>
                                        </p:tgtEl>
                                        <p:attrNameLst>
                                          <p:attrName>style.visibility</p:attrName>
                                        </p:attrNameLst>
                                      </p:cBhvr>
                                      <p:to>
                                        <p:strVal val="visible"/>
                                      </p:to>
                                    </p:set>
                                    <p:animEffect transition="in" filter="barn(inVertical)">
                                      <p:cBhvr>
                                        <p:cTn id="10" dur="500"/>
                                        <p:tgtEl>
                                          <p:spTgt spid="30"/>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19"/>
                                        </p:tgtEl>
                                        <p:attrNameLst>
                                          <p:attrName>style.visibility</p:attrName>
                                        </p:attrNameLst>
                                      </p:cBhvr>
                                      <p:to>
                                        <p:strVal val="visible"/>
                                      </p:to>
                                    </p:set>
                                    <p:animEffect transition="in" filter="barn(inVertical)">
                                      <p:cBhvr>
                                        <p:cTn id="15" dur="500"/>
                                        <p:tgtEl>
                                          <p:spTgt spid="19"/>
                                        </p:tgtEl>
                                      </p:cBhvr>
                                    </p:animEffect>
                                  </p:childTnLst>
                                </p:cTn>
                              </p:par>
                              <p:par>
                                <p:cTn id="16" presetID="16" presetClass="entr" presetSubtype="21" fill="hold" grpId="0" nodeType="withEffect">
                                  <p:stCondLst>
                                    <p:cond delay="0"/>
                                  </p:stCondLst>
                                  <p:childTnLst>
                                    <p:set>
                                      <p:cBhvr>
                                        <p:cTn id="17" dur="1" fill="hold">
                                          <p:stCondLst>
                                            <p:cond delay="0"/>
                                          </p:stCondLst>
                                        </p:cTn>
                                        <p:tgtEl>
                                          <p:spTgt spid="39"/>
                                        </p:tgtEl>
                                        <p:attrNameLst>
                                          <p:attrName>style.visibility</p:attrName>
                                        </p:attrNameLst>
                                      </p:cBhvr>
                                      <p:to>
                                        <p:strVal val="visible"/>
                                      </p:to>
                                    </p:set>
                                    <p:animEffect transition="in" filter="barn(inVertical)">
                                      <p:cBhvr>
                                        <p:cTn id="18" dur="500"/>
                                        <p:tgtEl>
                                          <p:spTgt spid="39"/>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grpId="0" nodeType="clickEffect">
                                  <p:stCondLst>
                                    <p:cond delay="0"/>
                                  </p:stCondLst>
                                  <p:childTnLst>
                                    <p:set>
                                      <p:cBhvr>
                                        <p:cTn id="22" dur="1" fill="hold">
                                          <p:stCondLst>
                                            <p:cond delay="0"/>
                                          </p:stCondLst>
                                        </p:cTn>
                                        <p:tgtEl>
                                          <p:spTgt spid="20"/>
                                        </p:tgtEl>
                                        <p:attrNameLst>
                                          <p:attrName>style.visibility</p:attrName>
                                        </p:attrNameLst>
                                      </p:cBhvr>
                                      <p:to>
                                        <p:strVal val="visible"/>
                                      </p:to>
                                    </p:set>
                                    <p:animEffect transition="in" filter="barn(inVertical)">
                                      <p:cBhvr>
                                        <p:cTn id="23" dur="500"/>
                                        <p:tgtEl>
                                          <p:spTgt spid="20"/>
                                        </p:tgtEl>
                                      </p:cBhvr>
                                    </p:animEffect>
                                  </p:childTnLst>
                                </p:cTn>
                              </p:par>
                              <p:par>
                                <p:cTn id="24" presetID="16" presetClass="entr" presetSubtype="21" fill="hold" grpId="0" nodeType="withEffect">
                                  <p:stCondLst>
                                    <p:cond delay="0"/>
                                  </p:stCondLst>
                                  <p:childTnLst>
                                    <p:set>
                                      <p:cBhvr>
                                        <p:cTn id="25" dur="1" fill="hold">
                                          <p:stCondLst>
                                            <p:cond delay="0"/>
                                          </p:stCondLst>
                                        </p:cTn>
                                        <p:tgtEl>
                                          <p:spTgt spid="29"/>
                                        </p:tgtEl>
                                        <p:attrNameLst>
                                          <p:attrName>style.visibility</p:attrName>
                                        </p:attrNameLst>
                                      </p:cBhvr>
                                      <p:to>
                                        <p:strVal val="visible"/>
                                      </p:to>
                                    </p:set>
                                    <p:animEffect transition="in" filter="barn(inVertical)">
                                      <p:cBhvr>
                                        <p:cTn id="26" dur="500"/>
                                        <p:tgtEl>
                                          <p:spTgt spid="29"/>
                                        </p:tgtEl>
                                      </p:cBhvr>
                                    </p:animEffect>
                                  </p:childTnLst>
                                </p:cTn>
                              </p:par>
                            </p:childTnLst>
                          </p:cTn>
                        </p:par>
                      </p:childTnLst>
                    </p:cTn>
                  </p:par>
                  <p:par>
                    <p:cTn id="27" fill="hold">
                      <p:stCondLst>
                        <p:cond delay="indefinite"/>
                      </p:stCondLst>
                      <p:childTnLst>
                        <p:par>
                          <p:cTn id="28" fill="hold">
                            <p:stCondLst>
                              <p:cond delay="0"/>
                            </p:stCondLst>
                            <p:childTnLst>
                              <p:par>
                                <p:cTn id="29" presetID="16" presetClass="entr" presetSubtype="21" fill="hold" grpId="0" nodeType="clickEffect">
                                  <p:stCondLst>
                                    <p:cond delay="0"/>
                                  </p:stCondLst>
                                  <p:childTnLst>
                                    <p:set>
                                      <p:cBhvr>
                                        <p:cTn id="30" dur="1" fill="hold">
                                          <p:stCondLst>
                                            <p:cond delay="0"/>
                                          </p:stCondLst>
                                        </p:cTn>
                                        <p:tgtEl>
                                          <p:spTgt spid="21"/>
                                        </p:tgtEl>
                                        <p:attrNameLst>
                                          <p:attrName>style.visibility</p:attrName>
                                        </p:attrNameLst>
                                      </p:cBhvr>
                                      <p:to>
                                        <p:strVal val="visible"/>
                                      </p:to>
                                    </p:set>
                                    <p:animEffect transition="in" filter="barn(inVertical)">
                                      <p:cBhvr>
                                        <p:cTn id="31" dur="500"/>
                                        <p:tgtEl>
                                          <p:spTgt spid="21"/>
                                        </p:tgtEl>
                                      </p:cBhvr>
                                    </p:animEffect>
                                  </p:childTnLst>
                                </p:cTn>
                              </p:par>
                              <p:par>
                                <p:cTn id="32" presetID="16" presetClass="entr" presetSubtype="21" fill="hold" grpId="0" nodeType="withEffect">
                                  <p:stCondLst>
                                    <p:cond delay="0"/>
                                  </p:stCondLst>
                                  <p:childTnLst>
                                    <p:set>
                                      <p:cBhvr>
                                        <p:cTn id="33" dur="1" fill="hold">
                                          <p:stCondLst>
                                            <p:cond delay="0"/>
                                          </p:stCondLst>
                                        </p:cTn>
                                        <p:tgtEl>
                                          <p:spTgt spid="40"/>
                                        </p:tgtEl>
                                        <p:attrNameLst>
                                          <p:attrName>style.visibility</p:attrName>
                                        </p:attrNameLst>
                                      </p:cBhvr>
                                      <p:to>
                                        <p:strVal val="visible"/>
                                      </p:to>
                                    </p:set>
                                    <p:animEffect transition="in" filter="barn(inVertical)">
                                      <p:cBhvr>
                                        <p:cTn id="34" dur="500"/>
                                        <p:tgtEl>
                                          <p:spTgt spid="40"/>
                                        </p:tgtEl>
                                      </p:cBhvr>
                                    </p:animEffect>
                                  </p:childTnLst>
                                </p:cTn>
                              </p:par>
                            </p:childTnLst>
                          </p:cTn>
                        </p:par>
                      </p:childTnLst>
                    </p:cTn>
                  </p:par>
                  <p:par>
                    <p:cTn id="35" fill="hold">
                      <p:stCondLst>
                        <p:cond delay="indefinite"/>
                      </p:stCondLst>
                      <p:childTnLst>
                        <p:par>
                          <p:cTn id="36" fill="hold">
                            <p:stCondLst>
                              <p:cond delay="0"/>
                            </p:stCondLst>
                            <p:childTnLst>
                              <p:par>
                                <p:cTn id="37" presetID="16" presetClass="entr" presetSubtype="21" fill="hold" grpId="0" nodeType="clickEffect">
                                  <p:stCondLst>
                                    <p:cond delay="0"/>
                                  </p:stCondLst>
                                  <p:childTnLst>
                                    <p:set>
                                      <p:cBhvr>
                                        <p:cTn id="38" dur="1" fill="hold">
                                          <p:stCondLst>
                                            <p:cond delay="0"/>
                                          </p:stCondLst>
                                        </p:cTn>
                                        <p:tgtEl>
                                          <p:spTgt spid="27"/>
                                        </p:tgtEl>
                                        <p:attrNameLst>
                                          <p:attrName>style.visibility</p:attrName>
                                        </p:attrNameLst>
                                      </p:cBhvr>
                                      <p:to>
                                        <p:strVal val="visible"/>
                                      </p:to>
                                    </p:set>
                                    <p:animEffect transition="in" filter="barn(inVertical)">
                                      <p:cBhvr>
                                        <p:cTn id="39" dur="500"/>
                                        <p:tgtEl>
                                          <p:spTgt spid="27"/>
                                        </p:tgtEl>
                                      </p:cBhvr>
                                    </p:animEffect>
                                  </p:childTnLst>
                                </p:cTn>
                              </p:par>
                              <p:par>
                                <p:cTn id="40" presetID="16" presetClass="entr" presetSubtype="21" fill="hold" grpId="0" nodeType="withEffect">
                                  <p:stCondLst>
                                    <p:cond delay="0"/>
                                  </p:stCondLst>
                                  <p:childTnLst>
                                    <p:set>
                                      <p:cBhvr>
                                        <p:cTn id="41" dur="1" fill="hold">
                                          <p:stCondLst>
                                            <p:cond delay="0"/>
                                          </p:stCondLst>
                                        </p:cTn>
                                        <p:tgtEl>
                                          <p:spTgt spid="41"/>
                                        </p:tgtEl>
                                        <p:attrNameLst>
                                          <p:attrName>style.visibility</p:attrName>
                                        </p:attrNameLst>
                                      </p:cBhvr>
                                      <p:to>
                                        <p:strVal val="visible"/>
                                      </p:to>
                                    </p:set>
                                    <p:animEffect transition="in" filter="barn(inVertical)">
                                      <p:cBhvr>
                                        <p:cTn id="42" dur="500"/>
                                        <p:tgtEl>
                                          <p:spTgt spid="41"/>
                                        </p:tgtEl>
                                      </p:cBhvr>
                                    </p:animEffect>
                                  </p:childTnLst>
                                </p:cTn>
                              </p:par>
                            </p:childTnLst>
                          </p:cTn>
                        </p:par>
                      </p:childTnLst>
                    </p:cTn>
                  </p:par>
                  <p:par>
                    <p:cTn id="43" fill="hold">
                      <p:stCondLst>
                        <p:cond delay="indefinite"/>
                      </p:stCondLst>
                      <p:childTnLst>
                        <p:par>
                          <p:cTn id="44" fill="hold">
                            <p:stCondLst>
                              <p:cond delay="0"/>
                            </p:stCondLst>
                            <p:childTnLst>
                              <p:par>
                                <p:cTn id="45" presetID="16" presetClass="entr" presetSubtype="21" fill="hold" grpId="0" nodeType="clickEffect">
                                  <p:stCondLst>
                                    <p:cond delay="0"/>
                                  </p:stCondLst>
                                  <p:childTnLst>
                                    <p:set>
                                      <p:cBhvr>
                                        <p:cTn id="46" dur="1" fill="hold">
                                          <p:stCondLst>
                                            <p:cond delay="0"/>
                                          </p:stCondLst>
                                        </p:cTn>
                                        <p:tgtEl>
                                          <p:spTgt spid="28"/>
                                        </p:tgtEl>
                                        <p:attrNameLst>
                                          <p:attrName>style.visibility</p:attrName>
                                        </p:attrNameLst>
                                      </p:cBhvr>
                                      <p:to>
                                        <p:strVal val="visible"/>
                                      </p:to>
                                    </p:set>
                                    <p:animEffect transition="in" filter="barn(inVertical)">
                                      <p:cBhvr>
                                        <p:cTn id="47" dur="500"/>
                                        <p:tgtEl>
                                          <p:spTgt spid="28"/>
                                        </p:tgtEl>
                                      </p:cBhvr>
                                    </p:animEffect>
                                  </p:childTnLst>
                                </p:cTn>
                              </p:par>
                              <p:par>
                                <p:cTn id="48" presetID="16" presetClass="entr" presetSubtype="21" fill="hold" grpId="0" nodeType="withEffect">
                                  <p:stCondLst>
                                    <p:cond delay="0"/>
                                  </p:stCondLst>
                                  <p:childTnLst>
                                    <p:set>
                                      <p:cBhvr>
                                        <p:cTn id="49" dur="1" fill="hold">
                                          <p:stCondLst>
                                            <p:cond delay="0"/>
                                          </p:stCondLst>
                                        </p:cTn>
                                        <p:tgtEl>
                                          <p:spTgt spid="42"/>
                                        </p:tgtEl>
                                        <p:attrNameLst>
                                          <p:attrName>style.visibility</p:attrName>
                                        </p:attrNameLst>
                                      </p:cBhvr>
                                      <p:to>
                                        <p:strVal val="visible"/>
                                      </p:to>
                                    </p:set>
                                    <p:animEffect transition="in" filter="barn(inVertical)">
                                      <p:cBhvr>
                                        <p:cTn id="50"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28" grpId="0" animBg="1"/>
      <p:bldP spid="18" grpId="0" animBg="1"/>
      <p:bldP spid="19" grpId="0" animBg="1"/>
      <p:bldP spid="20" grpId="0" animBg="1"/>
      <p:bldP spid="21" grpId="0" animBg="1"/>
      <p:bldP spid="29" grpId="0"/>
      <p:bldP spid="30" grpId="0"/>
      <p:bldP spid="39" grpId="0"/>
      <p:bldP spid="40" grpId="0"/>
      <p:bldP spid="41" grpId="0"/>
      <p:bldP spid="4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AE2510-9719-4124-AB36-7F286EC44146}"/>
              </a:ext>
            </a:extLst>
          </p:cNvPr>
          <p:cNvSpPr>
            <a:spLocks noGrp="1"/>
          </p:cNvSpPr>
          <p:nvPr>
            <p:ph type="title"/>
          </p:nvPr>
        </p:nvSpPr>
        <p:spPr/>
        <p:txBody>
          <a:bodyPr/>
          <a:lstStyle/>
          <a:p>
            <a:r>
              <a:rPr lang="en-GB"/>
              <a:t>So, Let’s be clear about EDI….</a:t>
            </a:r>
          </a:p>
        </p:txBody>
      </p:sp>
      <p:pic>
        <p:nvPicPr>
          <p:cNvPr id="6" name="Picture 5">
            <a:hlinkClick r:id="rId3"/>
            <a:extLst>
              <a:ext uri="{FF2B5EF4-FFF2-40B4-BE49-F238E27FC236}">
                <a16:creationId xmlns:a16="http://schemas.microsoft.com/office/drawing/2014/main" id="{C30B7259-2453-4724-83F3-CF2A717E8462}"/>
              </a:ext>
            </a:extLst>
          </p:cNvPr>
          <p:cNvPicPr>
            <a:picLocks noChangeAspect="1"/>
          </p:cNvPicPr>
          <p:nvPr/>
        </p:nvPicPr>
        <p:blipFill rotWithShape="1">
          <a:blip r:embed="rId4"/>
          <a:srcRect l="32579" t="29505" r="15702" b="12044"/>
          <a:stretch/>
        </p:blipFill>
        <p:spPr>
          <a:xfrm>
            <a:off x="1000125" y="779323"/>
            <a:ext cx="9936008" cy="6078677"/>
          </a:xfrm>
          <a:prstGeom prst="rect">
            <a:avLst/>
          </a:prstGeom>
        </p:spPr>
      </p:pic>
    </p:spTree>
    <p:extLst>
      <p:ext uri="{BB962C8B-B14F-4D97-AF65-F5344CB8AC3E}">
        <p14:creationId xmlns:p14="http://schemas.microsoft.com/office/powerpoint/2010/main" val="344095246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A7A8DD-1AD7-43E5-BB2D-DE6340276DD3}"/>
              </a:ext>
            </a:extLst>
          </p:cNvPr>
          <p:cNvSpPr>
            <a:spLocks noGrp="1"/>
          </p:cNvSpPr>
          <p:nvPr>
            <p:ph type="title"/>
          </p:nvPr>
        </p:nvSpPr>
        <p:spPr>
          <a:xfrm>
            <a:off x="1886400" y="0"/>
            <a:ext cx="10065455" cy="720000"/>
          </a:xfrm>
        </p:spPr>
        <p:txBody>
          <a:bodyPr/>
          <a:lstStyle/>
          <a:p>
            <a:r>
              <a:rPr lang="en-GB"/>
              <a:t>Campaign stages and elements</a:t>
            </a:r>
          </a:p>
        </p:txBody>
      </p:sp>
      <p:graphicFrame>
        <p:nvGraphicFramePr>
          <p:cNvPr id="4" name="Content Placeholder 3">
            <a:extLst>
              <a:ext uri="{FF2B5EF4-FFF2-40B4-BE49-F238E27FC236}">
                <a16:creationId xmlns:a16="http://schemas.microsoft.com/office/drawing/2014/main" id="{C2AFF24D-2402-4E0A-A5F6-112F628AA697}"/>
              </a:ext>
            </a:extLst>
          </p:cNvPr>
          <p:cNvGraphicFramePr>
            <a:graphicFrameLocks noGrp="1"/>
          </p:cNvGraphicFramePr>
          <p:nvPr>
            <p:ph idx="1"/>
            <p:extLst>
              <p:ext uri="{D42A27DB-BD31-4B8C-83A1-F6EECF244321}">
                <p14:modId xmlns:p14="http://schemas.microsoft.com/office/powerpoint/2010/main" val="2720756375"/>
              </p:ext>
            </p:extLst>
          </p:nvPr>
        </p:nvGraphicFramePr>
        <p:xfrm>
          <a:off x="930563" y="1126837"/>
          <a:ext cx="10515600" cy="11083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Content Placeholder 2">
            <a:extLst>
              <a:ext uri="{FF2B5EF4-FFF2-40B4-BE49-F238E27FC236}">
                <a16:creationId xmlns:a16="http://schemas.microsoft.com/office/drawing/2014/main" id="{80C661F6-1971-4C0C-882B-8CD12C5B3B23}"/>
              </a:ext>
            </a:extLst>
          </p:cNvPr>
          <p:cNvSpPr txBox="1">
            <a:spLocks/>
          </p:cNvSpPr>
          <p:nvPr/>
        </p:nvSpPr>
        <p:spPr>
          <a:xfrm>
            <a:off x="334992" y="2769832"/>
            <a:ext cx="7247802" cy="3705938"/>
          </a:xfrm>
          <a:prstGeom prst="rect">
            <a:avLst/>
          </a:prstGeom>
        </p:spPr>
        <p:txBody>
          <a:bodyPr vert="horz" lIns="91440" tIns="45720" rIns="91440" bIns="45720" rtlCol="0">
            <a:normAutofit fontScale="85000" lnSpcReduction="10000"/>
          </a:bodyPr>
          <a:lstStyle>
            <a:lvl1pPr marL="228600" indent="-228600" algn="l" defTabSz="914400" rtl="0" eaLnBrk="1" latinLnBrk="0" hangingPunct="1">
              <a:lnSpc>
                <a:spcPct val="90000"/>
              </a:lnSpc>
              <a:spcBef>
                <a:spcPts val="1000"/>
              </a:spcBef>
              <a:buFont typeface="Wingdings" panose="05000000000000000000" pitchFamily="2" charset="2"/>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Wingdings" panose="05000000000000000000" pitchFamily="2" charset="2"/>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Wingdings" panose="05000000000000000000" pitchFamily="2" charset="2"/>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Wingdings" panose="05000000000000000000" pitchFamily="2" charset="2"/>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Wingdings" panose="05000000000000000000" pitchFamily="2" charset="2"/>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20000"/>
              </a:lnSpc>
            </a:pPr>
            <a:r>
              <a:rPr lang="en-GB" sz="2000"/>
              <a:t>New </a:t>
            </a:r>
            <a:r>
              <a:rPr lang="en-GB" sz="2000">
                <a:hlinkClick r:id="rId8"/>
              </a:rPr>
              <a:t>campaign web page</a:t>
            </a:r>
            <a:r>
              <a:rPr lang="en-GB" sz="2000"/>
              <a:t> which includes a short animation for all staff to view</a:t>
            </a:r>
          </a:p>
          <a:p>
            <a:pPr>
              <a:lnSpc>
                <a:spcPct val="120000"/>
              </a:lnSpc>
            </a:pPr>
            <a:r>
              <a:rPr lang="en-GB" sz="2000">
                <a:hlinkClick r:id="rId9"/>
              </a:rPr>
              <a:t>Posters</a:t>
            </a:r>
            <a:r>
              <a:rPr lang="en-GB" sz="2000"/>
              <a:t> to display or use as a conversation starter</a:t>
            </a:r>
          </a:p>
          <a:p>
            <a:pPr>
              <a:lnSpc>
                <a:spcPct val="120000"/>
              </a:lnSpc>
            </a:pPr>
            <a:r>
              <a:rPr lang="en-GB" sz="2000"/>
              <a:t>Team conversation cascade in October, November and December, with a supporting Conversation Guide</a:t>
            </a:r>
          </a:p>
          <a:p>
            <a:pPr>
              <a:lnSpc>
                <a:spcPct val="120000"/>
              </a:lnSpc>
            </a:pPr>
            <a:r>
              <a:rPr lang="en-GB" sz="2000"/>
              <a:t>Different conversations for January, February and March supported with a Conversation Aid</a:t>
            </a:r>
          </a:p>
          <a:p>
            <a:pPr>
              <a:lnSpc>
                <a:spcPct val="120000"/>
              </a:lnSpc>
            </a:pPr>
            <a:r>
              <a:rPr lang="en-GB" sz="2000"/>
              <a:t>Webinar series engaging representatives from all staff networks</a:t>
            </a:r>
          </a:p>
          <a:p>
            <a:pPr>
              <a:lnSpc>
                <a:spcPct val="120000"/>
              </a:lnSpc>
            </a:pPr>
            <a:r>
              <a:rPr lang="en-GB" sz="2000"/>
              <a:t>Blogs</a:t>
            </a:r>
          </a:p>
          <a:p>
            <a:pPr>
              <a:lnSpc>
                <a:spcPct val="120000"/>
              </a:lnSpc>
            </a:pPr>
            <a:r>
              <a:rPr lang="en-GB" sz="2000"/>
              <a:t>University wide and local communications channels</a:t>
            </a:r>
          </a:p>
          <a:p>
            <a:pPr>
              <a:lnSpc>
                <a:spcPct val="120000"/>
              </a:lnSpc>
            </a:pPr>
            <a:endParaRPr lang="en-GB" sz="2000"/>
          </a:p>
          <a:p>
            <a:pPr>
              <a:lnSpc>
                <a:spcPct val="120000"/>
              </a:lnSpc>
            </a:pPr>
            <a:endParaRPr lang="en-GB" sz="2000"/>
          </a:p>
        </p:txBody>
      </p:sp>
      <p:grpSp>
        <p:nvGrpSpPr>
          <p:cNvPr id="15" name="Group 14">
            <a:extLst>
              <a:ext uri="{FF2B5EF4-FFF2-40B4-BE49-F238E27FC236}">
                <a16:creationId xmlns:a16="http://schemas.microsoft.com/office/drawing/2014/main" id="{B11CAB4F-8642-4944-A673-100664594506}"/>
              </a:ext>
            </a:extLst>
          </p:cNvPr>
          <p:cNvGrpSpPr/>
          <p:nvPr/>
        </p:nvGrpSpPr>
        <p:grpSpPr>
          <a:xfrm>
            <a:off x="7211044" y="2506180"/>
            <a:ext cx="4740811" cy="4108105"/>
            <a:chOff x="7139970" y="2467109"/>
            <a:chExt cx="4740811" cy="4108105"/>
          </a:xfrm>
        </p:grpSpPr>
        <p:pic>
          <p:nvPicPr>
            <p:cNvPr id="14" name="Picture 13">
              <a:extLst>
                <a:ext uri="{FF2B5EF4-FFF2-40B4-BE49-F238E27FC236}">
                  <a16:creationId xmlns:a16="http://schemas.microsoft.com/office/drawing/2014/main" id="{50C84BFC-5AC1-4FA8-A9C4-BE886D36CC8D}"/>
                </a:ext>
              </a:extLst>
            </p:cNvPr>
            <p:cNvPicPr>
              <a:picLocks noChangeAspect="1"/>
            </p:cNvPicPr>
            <p:nvPr/>
          </p:nvPicPr>
          <p:blipFill rotWithShape="1">
            <a:blip r:embed="rId10"/>
            <a:srcRect l="32300" t="23001" r="33527" b="3522"/>
            <a:stretch/>
          </p:blipFill>
          <p:spPr>
            <a:xfrm>
              <a:off x="8264236" y="2467109"/>
              <a:ext cx="3181927" cy="3705938"/>
            </a:xfrm>
            <a:prstGeom prst="rect">
              <a:avLst/>
            </a:prstGeom>
          </p:spPr>
        </p:pic>
        <p:grpSp>
          <p:nvGrpSpPr>
            <p:cNvPr id="7" name="Group 6">
              <a:extLst>
                <a:ext uri="{FF2B5EF4-FFF2-40B4-BE49-F238E27FC236}">
                  <a16:creationId xmlns:a16="http://schemas.microsoft.com/office/drawing/2014/main" id="{4C9DD5F0-2E49-4B32-9C3D-B77C3F7A4CE7}"/>
                </a:ext>
              </a:extLst>
            </p:cNvPr>
            <p:cNvGrpSpPr/>
            <p:nvPr/>
          </p:nvGrpSpPr>
          <p:grpSpPr>
            <a:xfrm>
              <a:off x="7139970" y="3528518"/>
              <a:ext cx="4740811" cy="3046696"/>
              <a:chOff x="7139970" y="3528518"/>
              <a:chExt cx="4740811" cy="3046696"/>
            </a:xfrm>
          </p:grpSpPr>
          <p:pic>
            <p:nvPicPr>
              <p:cNvPr id="9" name="Picture 8">
                <a:extLst>
                  <a:ext uri="{FF2B5EF4-FFF2-40B4-BE49-F238E27FC236}">
                    <a16:creationId xmlns:a16="http://schemas.microsoft.com/office/drawing/2014/main" id="{32487FAF-8083-4F00-AB40-568273198E79}"/>
                  </a:ext>
                </a:extLst>
              </p:cNvPr>
              <p:cNvPicPr>
                <a:picLocks noChangeAspect="1"/>
              </p:cNvPicPr>
              <p:nvPr/>
            </p:nvPicPr>
            <p:blipFill rotWithShape="1">
              <a:blip r:embed="rId11"/>
              <a:srcRect l="26908" t="12347" r="40155"/>
              <a:stretch/>
            </p:blipFill>
            <p:spPr>
              <a:xfrm>
                <a:off x="10187659" y="3528518"/>
                <a:ext cx="1693122" cy="2440555"/>
              </a:xfrm>
              <a:prstGeom prst="rect">
                <a:avLst/>
              </a:prstGeom>
            </p:spPr>
          </p:pic>
          <p:pic>
            <p:nvPicPr>
              <p:cNvPr id="10" name="Picture 9">
                <a:extLst>
                  <a:ext uri="{FF2B5EF4-FFF2-40B4-BE49-F238E27FC236}">
                    <a16:creationId xmlns:a16="http://schemas.microsoft.com/office/drawing/2014/main" id="{BA0F5462-08A9-452E-B19F-246A37F307C3}"/>
                  </a:ext>
                </a:extLst>
              </p:cNvPr>
              <p:cNvPicPr>
                <a:picLocks noChangeAspect="1"/>
              </p:cNvPicPr>
              <p:nvPr/>
            </p:nvPicPr>
            <p:blipFill rotWithShape="1">
              <a:blip r:embed="rId12"/>
              <a:srcRect l="31469" t="18204" r="44485" b="19417"/>
              <a:stretch/>
            </p:blipFill>
            <p:spPr>
              <a:xfrm>
                <a:off x="8104312" y="5040751"/>
                <a:ext cx="1071988" cy="1506299"/>
              </a:xfrm>
              <a:prstGeom prst="rect">
                <a:avLst/>
              </a:prstGeom>
            </p:spPr>
          </p:pic>
          <p:pic>
            <p:nvPicPr>
              <p:cNvPr id="11" name="Picture 10">
                <a:extLst>
                  <a:ext uri="{FF2B5EF4-FFF2-40B4-BE49-F238E27FC236}">
                    <a16:creationId xmlns:a16="http://schemas.microsoft.com/office/drawing/2014/main" id="{68CFEE70-8EC9-4AFE-8C94-DDD9D490F9E0}"/>
                  </a:ext>
                </a:extLst>
              </p:cNvPr>
              <p:cNvPicPr>
                <a:picLocks noChangeAspect="1"/>
              </p:cNvPicPr>
              <p:nvPr/>
            </p:nvPicPr>
            <p:blipFill rotWithShape="1">
              <a:blip r:embed="rId13"/>
              <a:srcRect l="31855" t="25055" r="44330" b="12347"/>
              <a:stretch/>
            </p:blipFill>
            <p:spPr>
              <a:xfrm rot="20393952">
                <a:off x="7139970" y="5107274"/>
                <a:ext cx="1031046" cy="1467940"/>
              </a:xfrm>
              <a:prstGeom prst="rect">
                <a:avLst/>
              </a:prstGeom>
            </p:spPr>
          </p:pic>
          <p:pic>
            <p:nvPicPr>
              <p:cNvPr id="12" name="Picture 11">
                <a:extLst>
                  <a:ext uri="{FF2B5EF4-FFF2-40B4-BE49-F238E27FC236}">
                    <a16:creationId xmlns:a16="http://schemas.microsoft.com/office/drawing/2014/main" id="{7D100438-3E73-4472-8FCC-F65D7A7B3403}"/>
                  </a:ext>
                </a:extLst>
              </p:cNvPr>
              <p:cNvPicPr>
                <a:picLocks noChangeAspect="1"/>
              </p:cNvPicPr>
              <p:nvPr/>
            </p:nvPicPr>
            <p:blipFill rotWithShape="1">
              <a:blip r:embed="rId14"/>
              <a:srcRect l="27832" t="15140" r="41469" b="2430"/>
              <a:stretch/>
            </p:blipFill>
            <p:spPr>
              <a:xfrm rot="1155238">
                <a:off x="8971080" y="5111191"/>
                <a:ext cx="1003916" cy="1460105"/>
              </a:xfrm>
              <a:prstGeom prst="rect">
                <a:avLst/>
              </a:prstGeom>
            </p:spPr>
          </p:pic>
        </p:grpSp>
      </p:grpSp>
    </p:spTree>
    <p:extLst>
      <p:ext uri="{BB962C8B-B14F-4D97-AF65-F5344CB8AC3E}">
        <p14:creationId xmlns:p14="http://schemas.microsoft.com/office/powerpoint/2010/main" val="7207684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nodeType="clickEffect">
                                  <p:stCondLst>
                                    <p:cond delay="0"/>
                                  </p:stCondLst>
                                  <p:childTnLst>
                                    <p:set>
                                      <p:cBhvr>
                                        <p:cTn id="12" dur="1" fill="hold">
                                          <p:stCondLst>
                                            <p:cond delay="0"/>
                                          </p:stCondLst>
                                        </p:cTn>
                                        <p:tgtEl>
                                          <p:spTgt spid="15"/>
                                        </p:tgtEl>
                                        <p:attrNameLst>
                                          <p:attrName>style.visibility</p:attrName>
                                        </p:attrNameLst>
                                      </p:cBhvr>
                                      <p:to>
                                        <p:strVal val="visible"/>
                                      </p:to>
                                    </p:set>
                                    <p:animEffect transition="in" filter="barn(inVertical)">
                                      <p:cBhvr>
                                        <p:cTn id="13"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A7A8DD-1AD7-43E5-BB2D-DE6340276DD3}"/>
              </a:ext>
            </a:extLst>
          </p:cNvPr>
          <p:cNvSpPr>
            <a:spLocks noGrp="1"/>
          </p:cNvSpPr>
          <p:nvPr>
            <p:ph type="title"/>
          </p:nvPr>
        </p:nvSpPr>
        <p:spPr>
          <a:xfrm>
            <a:off x="1886400" y="0"/>
            <a:ext cx="10065455" cy="720000"/>
          </a:xfrm>
        </p:spPr>
        <p:txBody>
          <a:bodyPr/>
          <a:lstStyle/>
          <a:p>
            <a:r>
              <a:rPr lang="en-GB"/>
              <a:t>Campaign messages</a:t>
            </a:r>
          </a:p>
        </p:txBody>
      </p:sp>
      <p:graphicFrame>
        <p:nvGraphicFramePr>
          <p:cNvPr id="4" name="Content Placeholder 3">
            <a:extLst>
              <a:ext uri="{FF2B5EF4-FFF2-40B4-BE49-F238E27FC236}">
                <a16:creationId xmlns:a16="http://schemas.microsoft.com/office/drawing/2014/main" id="{C2AFF24D-2402-4E0A-A5F6-112F628AA697}"/>
              </a:ext>
            </a:extLst>
          </p:cNvPr>
          <p:cNvGraphicFramePr>
            <a:graphicFrameLocks noGrp="1"/>
          </p:cNvGraphicFramePr>
          <p:nvPr>
            <p:ph idx="1"/>
            <p:extLst>
              <p:ext uri="{D42A27DB-BD31-4B8C-83A1-F6EECF244321}">
                <p14:modId xmlns:p14="http://schemas.microsoft.com/office/powerpoint/2010/main" val="46684286"/>
              </p:ext>
            </p:extLst>
          </p:nvPr>
        </p:nvGraphicFramePr>
        <p:xfrm>
          <a:off x="930563" y="1126837"/>
          <a:ext cx="10515600" cy="11083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Content Placeholder 2">
            <a:extLst>
              <a:ext uri="{FF2B5EF4-FFF2-40B4-BE49-F238E27FC236}">
                <a16:creationId xmlns:a16="http://schemas.microsoft.com/office/drawing/2014/main" id="{80C661F6-1971-4C0C-882B-8CD12C5B3B23}"/>
              </a:ext>
            </a:extLst>
          </p:cNvPr>
          <p:cNvSpPr txBox="1">
            <a:spLocks/>
          </p:cNvSpPr>
          <p:nvPr/>
        </p:nvSpPr>
        <p:spPr>
          <a:xfrm>
            <a:off x="640749" y="2566155"/>
            <a:ext cx="5113506" cy="3756184"/>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Wingdings" panose="05000000000000000000" pitchFamily="2" charset="2"/>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Wingdings" panose="05000000000000000000" pitchFamily="2" charset="2"/>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Wingdings" panose="05000000000000000000" pitchFamily="2" charset="2"/>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Wingdings" panose="05000000000000000000" pitchFamily="2" charset="2"/>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Wingdings" panose="05000000000000000000" pitchFamily="2" charset="2"/>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0">
              <a:lnSpc>
                <a:spcPct val="120000"/>
              </a:lnSpc>
              <a:spcBef>
                <a:spcPts val="600"/>
              </a:spcBef>
              <a:spcAft>
                <a:spcPts val="600"/>
              </a:spcAft>
            </a:pPr>
            <a:r>
              <a:rPr lang="en-GB" sz="1200"/>
              <a:t>EDI stands for Equality, Diversity and Inclusion</a:t>
            </a:r>
          </a:p>
          <a:p>
            <a:pPr lvl="0">
              <a:lnSpc>
                <a:spcPct val="120000"/>
              </a:lnSpc>
              <a:spcBef>
                <a:spcPts val="600"/>
              </a:spcBef>
              <a:spcAft>
                <a:spcPts val="600"/>
              </a:spcAft>
            </a:pPr>
            <a:r>
              <a:rPr lang="en-GB" sz="1200"/>
              <a:t>EDI relates to everyone and is part of everyone’s responsibility </a:t>
            </a:r>
            <a:r>
              <a:rPr lang="en-GB" sz="1200" i="1"/>
              <a:t>- achieving equality, diversity and inclusion is everyone's responsibility and a priority for the University of Nottingham  </a:t>
            </a:r>
            <a:endParaRPr lang="en-GB" sz="1200"/>
          </a:p>
          <a:p>
            <a:pPr>
              <a:lnSpc>
                <a:spcPct val="120000"/>
              </a:lnSpc>
              <a:spcBef>
                <a:spcPts val="600"/>
              </a:spcBef>
              <a:spcAft>
                <a:spcPts val="600"/>
              </a:spcAft>
            </a:pPr>
            <a:r>
              <a:rPr lang="en-GB" sz="1200"/>
              <a:t>EDI is about fairness and respect </a:t>
            </a:r>
            <a:r>
              <a:rPr lang="en-GB" sz="1200" i="1"/>
              <a:t>- our University strategy values fairness, inclusivity, and respect</a:t>
            </a:r>
            <a:endParaRPr lang="en-GB" sz="1200"/>
          </a:p>
          <a:p>
            <a:pPr>
              <a:lnSpc>
                <a:spcPct val="120000"/>
              </a:lnSpc>
              <a:spcBef>
                <a:spcPts val="600"/>
              </a:spcBef>
              <a:spcAft>
                <a:spcPts val="600"/>
              </a:spcAft>
            </a:pPr>
            <a:r>
              <a:rPr lang="en-GB" sz="1200"/>
              <a:t>EDI is about ensuring everyone has access to appropriate services, appreciates each other and feels included -</a:t>
            </a:r>
            <a:r>
              <a:rPr lang="en-GB" sz="1200" i="1"/>
              <a:t> we need to work together to remove the barriers many staff and students experience at the University </a:t>
            </a:r>
            <a:endParaRPr lang="en-GB" sz="1200"/>
          </a:p>
          <a:p>
            <a:pPr lvl="0">
              <a:lnSpc>
                <a:spcPct val="120000"/>
              </a:lnSpc>
              <a:spcBef>
                <a:spcPts val="600"/>
              </a:spcBef>
              <a:spcAft>
                <a:spcPts val="600"/>
              </a:spcAft>
            </a:pPr>
            <a:r>
              <a:rPr lang="en-GB" sz="1200"/>
              <a:t>There is information and support for all </a:t>
            </a:r>
            <a:r>
              <a:rPr lang="en-GB" sz="1200" i="1"/>
              <a:t>- we want to nurture, support and empower all staff and students to do their very best </a:t>
            </a:r>
            <a:endParaRPr lang="en-GB" sz="1200"/>
          </a:p>
          <a:p>
            <a:pPr>
              <a:lnSpc>
                <a:spcPct val="120000"/>
              </a:lnSpc>
              <a:spcBef>
                <a:spcPts val="600"/>
              </a:spcBef>
              <a:spcAft>
                <a:spcPts val="600"/>
              </a:spcAft>
            </a:pPr>
            <a:endParaRPr lang="en-GB" sz="1200"/>
          </a:p>
          <a:p>
            <a:pPr>
              <a:lnSpc>
                <a:spcPct val="120000"/>
              </a:lnSpc>
              <a:spcBef>
                <a:spcPts val="600"/>
              </a:spcBef>
              <a:spcAft>
                <a:spcPts val="600"/>
              </a:spcAft>
            </a:pPr>
            <a:endParaRPr lang="en-GB" sz="1200"/>
          </a:p>
        </p:txBody>
      </p:sp>
      <p:sp>
        <p:nvSpPr>
          <p:cNvPr id="7" name="Content Placeholder 2">
            <a:extLst>
              <a:ext uri="{FF2B5EF4-FFF2-40B4-BE49-F238E27FC236}">
                <a16:creationId xmlns:a16="http://schemas.microsoft.com/office/drawing/2014/main" id="{3CE7D499-CF18-4BDD-BB7E-4A240FBB69DA}"/>
              </a:ext>
            </a:extLst>
          </p:cNvPr>
          <p:cNvSpPr txBox="1">
            <a:spLocks/>
          </p:cNvSpPr>
          <p:nvPr/>
        </p:nvSpPr>
        <p:spPr>
          <a:xfrm>
            <a:off x="6332656" y="2566155"/>
            <a:ext cx="5443707" cy="4113291"/>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Wingdings" panose="05000000000000000000" pitchFamily="2" charset="2"/>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Wingdings" panose="05000000000000000000" pitchFamily="2" charset="2"/>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Wingdings" panose="05000000000000000000" pitchFamily="2" charset="2"/>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Wingdings" panose="05000000000000000000" pitchFamily="2" charset="2"/>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Wingdings" panose="05000000000000000000" pitchFamily="2" charset="2"/>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0">
              <a:lnSpc>
                <a:spcPct val="120000"/>
              </a:lnSpc>
              <a:spcBef>
                <a:spcPts val="600"/>
              </a:spcBef>
              <a:spcAft>
                <a:spcPts val="600"/>
              </a:spcAft>
            </a:pPr>
            <a:r>
              <a:rPr lang="en-GB" sz="1200"/>
              <a:t>EDI is about everyone, not just specific groups – sometimes individual characteristics aren’t visible </a:t>
            </a:r>
            <a:r>
              <a:rPr lang="en-GB" sz="1200" i="1"/>
              <a:t>- the Equality Act 2010 details nine protected characteristics and it is illegal to discriminate against anyone, directly or indirectly based on these characteristics </a:t>
            </a:r>
            <a:endParaRPr lang="en-GB" sz="1200"/>
          </a:p>
          <a:p>
            <a:pPr>
              <a:lnSpc>
                <a:spcPct val="120000"/>
              </a:lnSpc>
              <a:spcBef>
                <a:spcPts val="600"/>
              </a:spcBef>
              <a:spcAft>
                <a:spcPts val="600"/>
              </a:spcAft>
            </a:pPr>
            <a:r>
              <a:rPr lang="en-GB" sz="1200"/>
              <a:t>EDI is part of everyone’s responsibility, and strengthening diversity and inclusion makes us more effective - </a:t>
            </a:r>
            <a:r>
              <a:rPr lang="en-GB" sz="1200" i="1"/>
              <a:t>be an authentic ally: talk to people about their experiences, educate yourself, take-action and hold others accountable </a:t>
            </a:r>
            <a:endParaRPr lang="en-GB" sz="1200"/>
          </a:p>
          <a:p>
            <a:pPr>
              <a:lnSpc>
                <a:spcPct val="120000"/>
              </a:lnSpc>
              <a:spcBef>
                <a:spcPts val="600"/>
              </a:spcBef>
              <a:spcAft>
                <a:spcPts val="600"/>
              </a:spcAft>
            </a:pPr>
            <a:r>
              <a:rPr lang="en-GB" sz="1200"/>
              <a:t>EDI is about fairness and respect, although it’s not about treating everyone the same -</a:t>
            </a:r>
            <a:r>
              <a:rPr lang="en-GB" sz="1200" i="1"/>
              <a:t> we want staff and students to have access to the same opportunities so we can continue to nurture the growth of our University </a:t>
            </a:r>
            <a:endParaRPr lang="en-GB" sz="1200"/>
          </a:p>
          <a:p>
            <a:pPr lvl="0">
              <a:lnSpc>
                <a:spcPct val="120000"/>
              </a:lnSpc>
              <a:spcBef>
                <a:spcPts val="600"/>
              </a:spcBef>
              <a:spcAft>
                <a:spcPts val="600"/>
              </a:spcAft>
            </a:pPr>
            <a:r>
              <a:rPr lang="en-GB" sz="1200"/>
              <a:t>There is information and support for everyone so we can all work to ensure staff and students achieve their potential -</a:t>
            </a:r>
            <a:r>
              <a:rPr lang="en-GB" sz="1200" i="1"/>
              <a:t> we will provide training and support for all staff so we can develop anti-racist and inclusive practices, empowering everyone to challenge inequality</a:t>
            </a:r>
            <a:endParaRPr lang="en-GB" sz="1200"/>
          </a:p>
        </p:txBody>
      </p:sp>
    </p:spTree>
    <p:extLst>
      <p:ext uri="{BB962C8B-B14F-4D97-AF65-F5344CB8AC3E}">
        <p14:creationId xmlns:p14="http://schemas.microsoft.com/office/powerpoint/2010/main" val="22840896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500" fill="hold"/>
                                        <p:tgtEl>
                                          <p:spTgt spid="7"/>
                                        </p:tgtEl>
                                        <p:attrNameLst>
                                          <p:attrName>ppt_x</p:attrName>
                                        </p:attrNameLst>
                                      </p:cBhvr>
                                      <p:tavLst>
                                        <p:tav tm="0">
                                          <p:val>
                                            <p:strVal val="#ppt_x"/>
                                          </p:val>
                                        </p:tav>
                                        <p:tav tm="100000">
                                          <p:val>
                                            <p:strVal val="#ppt_x"/>
                                          </p:val>
                                        </p:tav>
                                      </p:tavLst>
                                    </p:anim>
                                    <p:anim calcmode="lin" valueType="num">
                                      <p:cBhvr additive="base">
                                        <p:cTn id="14"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0974A0-9154-4861-A46F-52C8B857704A}"/>
              </a:ext>
            </a:extLst>
          </p:cNvPr>
          <p:cNvSpPr>
            <a:spLocks noGrp="1"/>
          </p:cNvSpPr>
          <p:nvPr>
            <p:ph type="title"/>
          </p:nvPr>
        </p:nvSpPr>
        <p:spPr/>
        <p:txBody>
          <a:bodyPr/>
          <a:lstStyle/>
          <a:p>
            <a:r>
              <a:rPr lang="en-GB"/>
              <a:t>Let’s talk about EDI</a:t>
            </a:r>
          </a:p>
        </p:txBody>
      </p:sp>
      <p:sp>
        <p:nvSpPr>
          <p:cNvPr id="3" name="Text Placeholder 2">
            <a:extLst>
              <a:ext uri="{FF2B5EF4-FFF2-40B4-BE49-F238E27FC236}">
                <a16:creationId xmlns:a16="http://schemas.microsoft.com/office/drawing/2014/main" id="{44D7F44D-083D-4946-968A-7E1104B37EA8}"/>
              </a:ext>
            </a:extLst>
          </p:cNvPr>
          <p:cNvSpPr>
            <a:spLocks noGrp="1"/>
          </p:cNvSpPr>
          <p:nvPr>
            <p:ph type="body" idx="1"/>
          </p:nvPr>
        </p:nvSpPr>
        <p:spPr/>
        <p:txBody>
          <a:bodyPr/>
          <a:lstStyle/>
          <a:p>
            <a:endParaRPr lang="en-GB"/>
          </a:p>
        </p:txBody>
      </p:sp>
    </p:spTree>
    <p:extLst>
      <p:ext uri="{BB962C8B-B14F-4D97-AF65-F5344CB8AC3E}">
        <p14:creationId xmlns:p14="http://schemas.microsoft.com/office/powerpoint/2010/main" val="98027403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FD47FA-951D-4C72-B0B3-196377A36FE4}"/>
              </a:ext>
            </a:extLst>
          </p:cNvPr>
          <p:cNvSpPr>
            <a:spLocks noGrp="1"/>
          </p:cNvSpPr>
          <p:nvPr>
            <p:ph type="title"/>
          </p:nvPr>
        </p:nvSpPr>
        <p:spPr/>
        <p:txBody>
          <a:bodyPr/>
          <a:lstStyle/>
          <a:p>
            <a:r>
              <a:rPr lang="en-GB"/>
              <a:t>Supporting information for facilitators</a:t>
            </a:r>
          </a:p>
        </p:txBody>
      </p:sp>
      <p:sp>
        <p:nvSpPr>
          <p:cNvPr id="3" name="Content Placeholder 2">
            <a:extLst>
              <a:ext uri="{FF2B5EF4-FFF2-40B4-BE49-F238E27FC236}">
                <a16:creationId xmlns:a16="http://schemas.microsoft.com/office/drawing/2014/main" id="{0FD66130-1175-4822-88AD-C3E8C02397B5}"/>
              </a:ext>
            </a:extLst>
          </p:cNvPr>
          <p:cNvSpPr>
            <a:spLocks noGrp="1"/>
          </p:cNvSpPr>
          <p:nvPr>
            <p:ph idx="1"/>
          </p:nvPr>
        </p:nvSpPr>
        <p:spPr>
          <a:xfrm>
            <a:off x="625642" y="1058779"/>
            <a:ext cx="10728158" cy="5496025"/>
          </a:xfrm>
        </p:spPr>
        <p:txBody>
          <a:bodyPr>
            <a:normAutofit/>
          </a:bodyPr>
          <a:lstStyle/>
          <a:p>
            <a:pPr lvl="0">
              <a:lnSpc>
                <a:spcPct val="100000"/>
              </a:lnSpc>
              <a:spcBef>
                <a:spcPts val="600"/>
              </a:spcBef>
              <a:spcAft>
                <a:spcPts val="600"/>
              </a:spcAft>
            </a:pPr>
            <a:r>
              <a:rPr lang="en-GB" sz="1800"/>
              <a:t>By using this aid, you will be able to support a team conversation cascade</a:t>
            </a:r>
          </a:p>
          <a:p>
            <a:pPr lvl="0">
              <a:lnSpc>
                <a:spcPct val="100000"/>
              </a:lnSpc>
              <a:spcBef>
                <a:spcPts val="600"/>
              </a:spcBef>
              <a:spcAft>
                <a:spcPts val="600"/>
              </a:spcAft>
            </a:pPr>
            <a:r>
              <a:rPr lang="en-GB" sz="1800"/>
              <a:t>By </a:t>
            </a:r>
            <a:r>
              <a:rPr lang="en-GB" sz="1800" b="1"/>
              <a:t>adding ‘EDI conversation’ to meeting agendas </a:t>
            </a:r>
            <a:r>
              <a:rPr lang="en-GB" sz="1800"/>
              <a:t>between </a:t>
            </a:r>
            <a:r>
              <a:rPr lang="en-GB" sz="1800" b="1"/>
              <a:t>January and April</a:t>
            </a:r>
            <a:r>
              <a:rPr lang="en-GB" sz="1800"/>
              <a:t>, you will be encouraging honest conversations about EDI matters </a:t>
            </a:r>
          </a:p>
          <a:p>
            <a:pPr lvl="0">
              <a:lnSpc>
                <a:spcPct val="100000"/>
              </a:lnSpc>
              <a:spcBef>
                <a:spcPts val="600"/>
              </a:spcBef>
              <a:spcAft>
                <a:spcPts val="600"/>
              </a:spcAft>
            </a:pPr>
            <a:r>
              <a:rPr lang="en-GB" sz="1800"/>
              <a:t>As a guide you should allow </a:t>
            </a:r>
            <a:r>
              <a:rPr lang="en-GB" sz="1800" b="1"/>
              <a:t>20-30 minutes </a:t>
            </a:r>
            <a:r>
              <a:rPr lang="en-GB" sz="1800"/>
              <a:t>for these conversations </a:t>
            </a:r>
          </a:p>
          <a:p>
            <a:pPr lvl="0">
              <a:lnSpc>
                <a:spcPct val="100000"/>
              </a:lnSpc>
              <a:spcBef>
                <a:spcPts val="600"/>
              </a:spcBef>
              <a:spcAft>
                <a:spcPts val="600"/>
              </a:spcAft>
            </a:pPr>
            <a:r>
              <a:rPr lang="en-GB" sz="1800"/>
              <a:t>Set up a </a:t>
            </a:r>
            <a:r>
              <a:rPr lang="en-GB" sz="1800" b="1"/>
              <a:t>separate team catch up </a:t>
            </a:r>
            <a:r>
              <a:rPr lang="en-GB" sz="1800"/>
              <a:t>if you need to, if that fits better with your timing</a:t>
            </a:r>
          </a:p>
          <a:p>
            <a:pPr lvl="0">
              <a:lnSpc>
                <a:spcPct val="100000"/>
              </a:lnSpc>
              <a:spcBef>
                <a:spcPts val="600"/>
              </a:spcBef>
              <a:spcAft>
                <a:spcPts val="600"/>
              </a:spcAft>
            </a:pPr>
            <a:r>
              <a:rPr lang="en-GB" sz="1800"/>
              <a:t>A list of suggested questions, prompts and information is provided in the followings slides to support discussion around the core messages; </a:t>
            </a:r>
            <a:r>
              <a:rPr lang="en-GB" sz="1800" b="1"/>
              <a:t>focus on one slide per month</a:t>
            </a:r>
          </a:p>
          <a:p>
            <a:pPr lvl="0">
              <a:lnSpc>
                <a:spcPct val="100000"/>
              </a:lnSpc>
              <a:spcBef>
                <a:spcPts val="600"/>
              </a:spcBef>
              <a:spcAft>
                <a:spcPts val="600"/>
              </a:spcAft>
            </a:pPr>
            <a:r>
              <a:rPr lang="en-GB" sz="1800"/>
              <a:t>You may need to </a:t>
            </a:r>
            <a:r>
              <a:rPr lang="en-GB" sz="1800" b="1"/>
              <a:t>adapt your approach </a:t>
            </a:r>
            <a:r>
              <a:rPr lang="en-GB" sz="1800"/>
              <a:t>slightly dependent on the level of prior knowledge around EDI matters within your team </a:t>
            </a:r>
          </a:p>
          <a:p>
            <a:pPr lvl="0">
              <a:lnSpc>
                <a:spcPct val="100000"/>
              </a:lnSpc>
              <a:spcBef>
                <a:spcPts val="600"/>
              </a:spcBef>
              <a:spcAft>
                <a:spcPts val="600"/>
              </a:spcAft>
            </a:pPr>
            <a:r>
              <a:rPr lang="en-GB" sz="1800"/>
              <a:t>The core messages have been specifically chosen as it is recognised that they can sometimes be taken for granted, and not everyone will be familiar with them</a:t>
            </a:r>
          </a:p>
          <a:p>
            <a:pPr lvl="0">
              <a:lnSpc>
                <a:spcPct val="100000"/>
              </a:lnSpc>
              <a:spcBef>
                <a:spcPts val="600"/>
              </a:spcBef>
              <a:spcAft>
                <a:spcPts val="600"/>
              </a:spcAft>
            </a:pPr>
            <a:r>
              <a:rPr lang="en-GB" sz="1800"/>
              <a:t>Be assured, </a:t>
            </a:r>
            <a:r>
              <a:rPr lang="en-GB" sz="1800" b="1"/>
              <a:t>you are not expected to be the expert on EDI</a:t>
            </a:r>
            <a:r>
              <a:rPr lang="en-GB" sz="1800"/>
              <a:t>, just to help facilitate conversations, and steer the discussion to ensure key messages are understood, whilst being part of the learning process yourself </a:t>
            </a:r>
          </a:p>
          <a:p>
            <a:pPr>
              <a:lnSpc>
                <a:spcPct val="100000"/>
              </a:lnSpc>
              <a:spcAft>
                <a:spcPts val="600"/>
              </a:spcAft>
            </a:pPr>
            <a:endParaRPr lang="en-GB"/>
          </a:p>
        </p:txBody>
      </p:sp>
    </p:spTree>
    <p:extLst>
      <p:ext uri="{BB962C8B-B14F-4D97-AF65-F5344CB8AC3E}">
        <p14:creationId xmlns:p14="http://schemas.microsoft.com/office/powerpoint/2010/main" val="303574482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2D9FAB-D164-46E9-84A0-E91A5BF9EA77}"/>
              </a:ext>
            </a:extLst>
          </p:cNvPr>
          <p:cNvSpPr>
            <a:spLocks noGrp="1"/>
          </p:cNvSpPr>
          <p:nvPr>
            <p:ph type="title"/>
          </p:nvPr>
        </p:nvSpPr>
        <p:spPr/>
        <p:txBody>
          <a:bodyPr/>
          <a:lstStyle/>
          <a:p>
            <a:r>
              <a:rPr lang="en-GB"/>
              <a:t>EDI core message 2    </a:t>
            </a:r>
            <a:r>
              <a:rPr lang="en-GB" sz="2400"/>
              <a:t>(February)</a:t>
            </a:r>
            <a:endParaRPr lang="en-GB"/>
          </a:p>
        </p:txBody>
      </p:sp>
      <p:sp>
        <p:nvSpPr>
          <p:cNvPr id="4" name="Content Placeholder 2">
            <a:extLst>
              <a:ext uri="{FF2B5EF4-FFF2-40B4-BE49-F238E27FC236}">
                <a16:creationId xmlns:a16="http://schemas.microsoft.com/office/drawing/2014/main" id="{A4ADEF48-52F1-4A91-AB41-05C0F333CBFF}"/>
              </a:ext>
            </a:extLst>
          </p:cNvPr>
          <p:cNvSpPr txBox="1">
            <a:spLocks/>
          </p:cNvSpPr>
          <p:nvPr/>
        </p:nvSpPr>
        <p:spPr>
          <a:xfrm>
            <a:off x="654934" y="1147297"/>
            <a:ext cx="10515600" cy="522447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Wingdings" panose="05000000000000000000" pitchFamily="2" charset="2"/>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Wingdings" panose="05000000000000000000" pitchFamily="2" charset="2"/>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Wingdings" panose="05000000000000000000" pitchFamily="2" charset="2"/>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Wingdings" panose="05000000000000000000" pitchFamily="2" charset="2"/>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Wingdings" panose="05000000000000000000" pitchFamily="2" charset="2"/>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600"/>
              </a:spcBef>
              <a:spcAft>
                <a:spcPts val="600"/>
              </a:spcAft>
              <a:buNone/>
            </a:pPr>
            <a:r>
              <a:rPr lang="en-GB" sz="2400" b="1">
                <a:solidFill>
                  <a:schemeClr val="accent4"/>
                </a:solidFill>
              </a:rPr>
              <a:t>EDI is part of everyone’s responsibility, and strengthening diversity and inclusion makes us more effective</a:t>
            </a:r>
          </a:p>
          <a:p>
            <a:pPr>
              <a:lnSpc>
                <a:spcPct val="100000"/>
              </a:lnSpc>
              <a:spcBef>
                <a:spcPts val="600"/>
              </a:spcBef>
              <a:spcAft>
                <a:spcPts val="600"/>
              </a:spcAft>
            </a:pPr>
            <a:r>
              <a:rPr lang="en-GB" sz="2100"/>
              <a:t>We can all fulfil this responsibility by becoming an authentic ally</a:t>
            </a:r>
          </a:p>
          <a:p>
            <a:pPr marL="0" indent="0">
              <a:lnSpc>
                <a:spcPct val="100000"/>
              </a:lnSpc>
              <a:spcBef>
                <a:spcPts val="600"/>
              </a:spcBef>
              <a:spcAft>
                <a:spcPts val="600"/>
              </a:spcAft>
              <a:buNone/>
            </a:pPr>
            <a:endParaRPr lang="en-GB" sz="2100" b="1"/>
          </a:p>
          <a:p>
            <a:pPr marL="0" indent="0">
              <a:lnSpc>
                <a:spcPct val="100000"/>
              </a:lnSpc>
              <a:spcBef>
                <a:spcPts val="600"/>
              </a:spcBef>
              <a:spcAft>
                <a:spcPts val="600"/>
              </a:spcAft>
              <a:buNone/>
            </a:pPr>
            <a:r>
              <a:rPr lang="en-GB" sz="2100" b="1"/>
              <a:t>Discussion points</a:t>
            </a:r>
          </a:p>
          <a:p>
            <a:pPr>
              <a:lnSpc>
                <a:spcPct val="100000"/>
              </a:lnSpc>
              <a:spcBef>
                <a:spcPts val="600"/>
              </a:spcBef>
              <a:spcAft>
                <a:spcPts val="600"/>
              </a:spcAft>
            </a:pPr>
            <a:r>
              <a:rPr lang="en-GB" sz="2100"/>
              <a:t>What does it mean to be an authentic ally?</a:t>
            </a:r>
          </a:p>
          <a:p>
            <a:pPr>
              <a:lnSpc>
                <a:spcPct val="100000"/>
              </a:lnSpc>
              <a:spcBef>
                <a:spcPts val="600"/>
              </a:spcBef>
              <a:spcAft>
                <a:spcPts val="600"/>
              </a:spcAft>
            </a:pPr>
            <a:r>
              <a:rPr lang="en-GB" sz="2100"/>
              <a:t>What could you start doing now to be an authentic ally? Be specific! </a:t>
            </a:r>
          </a:p>
          <a:p>
            <a:pPr>
              <a:lnSpc>
                <a:spcPct val="100000"/>
              </a:lnSpc>
              <a:spcBef>
                <a:spcPts val="600"/>
              </a:spcBef>
              <a:spcAft>
                <a:spcPts val="600"/>
              </a:spcAft>
            </a:pPr>
            <a:r>
              <a:rPr lang="en-GB" sz="2100"/>
              <a:t>What support might you need?</a:t>
            </a:r>
          </a:p>
          <a:p>
            <a:pPr>
              <a:lnSpc>
                <a:spcPct val="100000"/>
              </a:lnSpc>
              <a:spcBef>
                <a:spcPts val="600"/>
              </a:spcBef>
              <a:spcAft>
                <a:spcPts val="600"/>
              </a:spcAft>
            </a:pPr>
            <a:r>
              <a:rPr lang="en-GB" sz="2100"/>
              <a:t>Take a look at the resources developed by </a:t>
            </a:r>
            <a:r>
              <a:rPr lang="en-GB" sz="2100">
                <a:hlinkClick r:id="rId3"/>
              </a:rPr>
              <a:t>MHFA England</a:t>
            </a:r>
            <a:r>
              <a:rPr lang="en-GB" sz="2100"/>
              <a:t>, and another on </a:t>
            </a:r>
            <a:r>
              <a:rPr lang="en-GB" sz="2100">
                <a:hlinkClick r:id="rId4"/>
              </a:rPr>
              <a:t>Non-Optical Allyship </a:t>
            </a:r>
            <a:r>
              <a:rPr lang="en-GB" sz="2100"/>
              <a:t>, developed to tackle racism and containing lots of ideas on how to become a more visible authentic ally.</a:t>
            </a:r>
          </a:p>
          <a:p>
            <a:pPr>
              <a:lnSpc>
                <a:spcPct val="100000"/>
              </a:lnSpc>
            </a:pPr>
            <a:endParaRPr lang="en-GB"/>
          </a:p>
        </p:txBody>
      </p:sp>
    </p:spTree>
    <p:extLst>
      <p:ext uri="{BB962C8B-B14F-4D97-AF65-F5344CB8AC3E}">
        <p14:creationId xmlns:p14="http://schemas.microsoft.com/office/powerpoint/2010/main" val="3781168949"/>
      </p:ext>
    </p:extLst>
  </p:cSld>
  <p:clrMapOvr>
    <a:masterClrMapping/>
  </p:clrMapOvr>
</p:sld>
</file>

<file path=ppt/theme/theme1.xml><?xml version="1.0" encoding="utf-8"?>
<a:theme xmlns:a="http://schemas.openxmlformats.org/drawingml/2006/main" name="Style2_Gradient background">
  <a:themeElements>
    <a:clrScheme name="UoN Brand 2017 (Dark)">
      <a:dk1>
        <a:srgbClr val="454545"/>
      </a:dk1>
      <a:lt1>
        <a:srgbClr val="FFFFFF"/>
      </a:lt1>
      <a:dk2>
        <a:srgbClr val="009BBD"/>
      </a:dk2>
      <a:lt2>
        <a:srgbClr val="92928E"/>
      </a:lt2>
      <a:accent1>
        <a:srgbClr val="191A4F"/>
      </a:accent1>
      <a:accent2>
        <a:srgbClr val="1B2A6B"/>
      </a:accent2>
      <a:accent3>
        <a:srgbClr val="005697"/>
      </a:accent3>
      <a:accent4>
        <a:srgbClr val="0A6487"/>
      </a:accent4>
      <a:accent5>
        <a:srgbClr val="007DA8"/>
      </a:accent5>
      <a:accent6>
        <a:srgbClr val="005C5F"/>
      </a:accent6>
      <a:hlink>
        <a:srgbClr val="0563C1"/>
      </a:hlink>
      <a:folHlink>
        <a:srgbClr val="954F72"/>
      </a:folHlink>
    </a:clrScheme>
    <a:fontScheme name="New_UoNBrand">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UoN_PowerpointTemplate_Year2_Final" id="{C2753C7A-FC8B-44FF-BEB3-5D6B569152E0}" vid="{B5C21EBB-54C3-4E75-A684-253F979E0ED1}"/>
    </a:ext>
  </a:extLst>
</a:theme>
</file>

<file path=ppt/theme/theme2.xml><?xml version="1.0" encoding="utf-8"?>
<a:theme xmlns:a="http://schemas.openxmlformats.org/drawingml/2006/main" name="1_Style2_Gradient background">
  <a:themeElements>
    <a:clrScheme name="UoN Brand 2017 (Dark)">
      <a:dk1>
        <a:srgbClr val="454545"/>
      </a:dk1>
      <a:lt1>
        <a:srgbClr val="FFFFFF"/>
      </a:lt1>
      <a:dk2>
        <a:srgbClr val="009BBD"/>
      </a:dk2>
      <a:lt2>
        <a:srgbClr val="92928E"/>
      </a:lt2>
      <a:accent1>
        <a:srgbClr val="191A4F"/>
      </a:accent1>
      <a:accent2>
        <a:srgbClr val="1B2A6B"/>
      </a:accent2>
      <a:accent3>
        <a:srgbClr val="005697"/>
      </a:accent3>
      <a:accent4>
        <a:srgbClr val="0A6487"/>
      </a:accent4>
      <a:accent5>
        <a:srgbClr val="007DA8"/>
      </a:accent5>
      <a:accent6>
        <a:srgbClr val="005C5F"/>
      </a:accent6>
      <a:hlink>
        <a:srgbClr val="0563C1"/>
      </a:hlink>
      <a:folHlink>
        <a:srgbClr val="954F72"/>
      </a:folHlink>
    </a:clrScheme>
    <a:fontScheme name="New_UoNBrand">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UoN_PowerpointTemplate_Year2_Final" id="{9D4714EB-13B9-4568-8030-94ECC84704CB}" vid="{C7FEBF05-03D4-4765-952C-351B3C146141}"/>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7F148BC2BD62A94490E4F6D1F21EFB4A" ma:contentTypeVersion="12" ma:contentTypeDescription="Create a new document." ma:contentTypeScope="" ma:versionID="9caf63101ccf8362b9f505e9055cd557">
  <xsd:schema xmlns:xsd="http://www.w3.org/2001/XMLSchema" xmlns:xs="http://www.w3.org/2001/XMLSchema" xmlns:p="http://schemas.microsoft.com/office/2006/metadata/properties" xmlns:ns2="3b2ef878-209d-4b46-8923-55d07b2cd0ba" xmlns:ns3="bbad9336-2c82-4766-b93a-c5ab1a0d0b6e" targetNamespace="http://schemas.microsoft.com/office/2006/metadata/properties" ma:root="true" ma:fieldsID="f5230d4486cd5dbff805f789498aceaf" ns2:_="" ns3:_="">
    <xsd:import namespace="3b2ef878-209d-4b46-8923-55d07b2cd0ba"/>
    <xsd:import namespace="bbad9336-2c82-4766-b93a-c5ab1a0d0b6e"/>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Location" minOccurs="0"/>
                <xsd:element ref="ns2:MediaServiceGenerationTime" minOccurs="0"/>
                <xsd:element ref="ns2:MediaServiceEventHashCode" minOccurs="0"/>
                <xsd:element ref="ns2:MediaServiceOCR" minOccurs="0"/>
                <xsd:element ref="ns3:SharedWithUsers" minOccurs="0"/>
                <xsd:element ref="ns3:SharedWithDetails" minOccurs="0"/>
                <xsd:element ref="ns2:MediaServiceAutoKeyPoints" minOccurs="0"/>
                <xsd:element ref="ns2: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b2ef878-209d-4b46-8923-55d07b2cd0ba" elementFormDefault="qualified">
    <xsd:import namespace="http://schemas.microsoft.com/office/2006/documentManagement/types"/>
    <xsd:import namespace="http://schemas.microsoft.com/office/infopath/2007/PartnerControls"/>
    <xsd:element name="MediaServiceMetadata" ma:index="8" nillable="true" ma:displayName="MediaServiceMetadata" ma:description="" ma:hidden="true" ma:internalName="MediaServiceMetadata" ma:readOnly="true">
      <xsd:simpleType>
        <xsd:restriction base="dms:Note"/>
      </xsd:simpleType>
    </xsd:element>
    <xsd:element name="MediaServiceFastMetadata" ma:index="9" nillable="true" ma:displayName="MediaServiceFastMetadata" ma:description=""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Location" ma:index="12" nillable="true" ma:displayName="Location" ma:internalName="MediaServiceLocation"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bbad9336-2c82-4766-b93a-c5ab1a0d0b6e"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BF716679-AC0E-47DB-B423-A56D9547E3D5}">
  <ds:schemaRefs>
    <ds:schemaRef ds:uri="http://schemas.microsoft.com/sharepoint/v3/contenttype/forms"/>
  </ds:schemaRefs>
</ds:datastoreItem>
</file>

<file path=customXml/itemProps2.xml><?xml version="1.0" encoding="utf-8"?>
<ds:datastoreItem xmlns:ds="http://schemas.openxmlformats.org/officeDocument/2006/customXml" ds:itemID="{02B0E904-09DC-4B87-BC75-C888EEA8ED68}">
  <ds:schemaRefs>
    <ds:schemaRef ds:uri="http://schemas.microsoft.com/office/2006/documentManagement/types"/>
    <ds:schemaRef ds:uri="http://purl.org/dc/terms/"/>
    <ds:schemaRef ds:uri="http://schemas.openxmlformats.org/package/2006/metadata/core-properties"/>
    <ds:schemaRef ds:uri="http://purl.org/dc/dcmitype/"/>
    <ds:schemaRef ds:uri="bbad9336-2c82-4766-b93a-c5ab1a0d0b6e"/>
    <ds:schemaRef ds:uri="http://purl.org/dc/elements/1.1/"/>
    <ds:schemaRef ds:uri="http://schemas.microsoft.com/office/2006/metadata/properties"/>
    <ds:schemaRef ds:uri="http://schemas.microsoft.com/office/infopath/2007/PartnerControls"/>
    <ds:schemaRef ds:uri="3b2ef878-209d-4b46-8923-55d07b2cd0ba"/>
    <ds:schemaRef ds:uri="http://www.w3.org/XML/1998/namespace"/>
  </ds:schemaRefs>
</ds:datastoreItem>
</file>

<file path=customXml/itemProps3.xml><?xml version="1.0" encoding="utf-8"?>
<ds:datastoreItem xmlns:ds="http://schemas.openxmlformats.org/officeDocument/2006/customXml" ds:itemID="{EA56E285-823B-4C9B-BC21-BA59DDAAEBE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3b2ef878-209d-4b46-8923-55d07b2cd0ba"/>
    <ds:schemaRef ds:uri="bbad9336-2c82-4766-b93a-c5ab1a0d0b6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2</TotalTime>
  <Words>1949</Words>
  <Application>Microsoft Office PowerPoint</Application>
  <PresentationFormat>Widescreen</PresentationFormat>
  <Paragraphs>145</Paragraphs>
  <Slides>12</Slides>
  <Notes>7</Notes>
  <HiddenSlides>3</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12</vt:i4>
      </vt:variant>
    </vt:vector>
  </HeadingPairs>
  <TitlesOfParts>
    <vt:vector size="19" baseType="lpstr">
      <vt:lpstr>Arial</vt:lpstr>
      <vt:lpstr>Calibri</vt:lpstr>
      <vt:lpstr>Source Sans Pro</vt:lpstr>
      <vt:lpstr>Verdana</vt:lpstr>
      <vt:lpstr>Wingdings</vt:lpstr>
      <vt:lpstr>Style2_Gradient background</vt:lpstr>
      <vt:lpstr>1_Style2_Gradient background</vt:lpstr>
      <vt:lpstr>‘Let’s be clear about EDI’ campaign  February 2021  Conversation Aid</vt:lpstr>
      <vt:lpstr>Read me first!</vt:lpstr>
      <vt:lpstr>What is ‘Let’s be clear about EDI’ about?</vt:lpstr>
      <vt:lpstr>So, Let’s be clear about EDI….</vt:lpstr>
      <vt:lpstr>Campaign stages and elements</vt:lpstr>
      <vt:lpstr>Campaign messages</vt:lpstr>
      <vt:lpstr>Let’s talk about EDI</vt:lpstr>
      <vt:lpstr>Supporting information for facilitators</vt:lpstr>
      <vt:lpstr>EDI core message 2    (February)</vt:lpstr>
      <vt:lpstr>EDI core message 2 cont’d  (February) </vt:lpstr>
      <vt:lpstr>Ideas for holding conversation 2  (February)</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‘Let’s be clear about EDI’ campaign  January – April 2021  Conversation Aid</dc:title>
  <dc:creator>Carol Steed</dc:creator>
  <cp:lastModifiedBy>Carol Steed</cp:lastModifiedBy>
  <cp:revision>1</cp:revision>
  <dcterms:created xsi:type="dcterms:W3CDTF">2020-12-18T08:45:59Z</dcterms:created>
  <dcterms:modified xsi:type="dcterms:W3CDTF">2021-03-11T18:23:58Z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0x0101007F148BC2BD62A94490E4F6D1F21EFB4A</vt:lpwstr>
  </property>
</Properties>
</file>