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84" r:id="rId5"/>
  </p:sldMasterIdLst>
  <p:notesMasterIdLst>
    <p:notesMasterId r:id="rId15"/>
  </p:notesMasterIdLst>
  <p:handoutMasterIdLst>
    <p:handoutMasterId r:id="rId16"/>
  </p:handoutMasterIdLst>
  <p:sldIdLst>
    <p:sldId id="258" r:id="rId6"/>
    <p:sldId id="448" r:id="rId7"/>
    <p:sldId id="462" r:id="rId8"/>
    <p:sldId id="455" r:id="rId9"/>
    <p:sldId id="457" r:id="rId10"/>
    <p:sldId id="466" r:id="rId11"/>
    <p:sldId id="464" r:id="rId12"/>
    <p:sldId id="472" r:id="rId13"/>
    <p:sldId id="4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00B"/>
    <a:srgbClr val="0E6394"/>
    <a:srgbClr val="0E5B94"/>
    <a:srgbClr val="009BBD"/>
    <a:srgbClr val="00B1A7"/>
    <a:srgbClr val="FBFCFF"/>
    <a:srgbClr val="181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1A815-BE64-4EBE-A184-5F3CF5CDFAF2}" v="1" dt="2021-01-07T11:35:10.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Steed" userId="b9f5c8c5-3451-4eeb-af78-e66138bfc6b3" providerId="ADAL" clId="{FE31A815-BE64-4EBE-A184-5F3CF5CDFAF2}"/>
    <pc:docChg chg="addSld delSld modSld">
      <pc:chgData name="Carol Steed" userId="b9f5c8c5-3451-4eeb-af78-e66138bfc6b3" providerId="ADAL" clId="{FE31A815-BE64-4EBE-A184-5F3CF5CDFAF2}" dt="2021-01-07T11:35:10.189" v="49"/>
      <pc:docMkLst>
        <pc:docMk/>
      </pc:docMkLst>
      <pc:sldChg chg="modSp mod">
        <pc:chgData name="Carol Steed" userId="b9f5c8c5-3451-4eeb-af78-e66138bfc6b3" providerId="ADAL" clId="{FE31A815-BE64-4EBE-A184-5F3CF5CDFAF2}" dt="2021-01-07T11:30:37.176" v="45" actId="404"/>
        <pc:sldMkLst>
          <pc:docMk/>
          <pc:sldMk cId="1248225460" sldId="258"/>
        </pc:sldMkLst>
        <pc:spChg chg="mod">
          <ac:chgData name="Carol Steed" userId="b9f5c8c5-3451-4eeb-af78-e66138bfc6b3" providerId="ADAL" clId="{FE31A815-BE64-4EBE-A184-5F3CF5CDFAF2}" dt="2021-01-07T11:30:37.176" v="45" actId="404"/>
          <ac:spMkLst>
            <pc:docMk/>
            <pc:sldMk cId="1248225460" sldId="258"/>
            <ac:spMk id="3" creationId="{00000000-0000-0000-0000-000000000000}"/>
          </ac:spMkLst>
        </pc:spChg>
      </pc:sldChg>
      <pc:sldChg chg="mod modShow">
        <pc:chgData name="Carol Steed" userId="b9f5c8c5-3451-4eeb-af78-e66138bfc6b3" providerId="ADAL" clId="{FE31A815-BE64-4EBE-A184-5F3CF5CDFAF2}" dt="2021-01-07T11:31:16.857" v="48" actId="729"/>
        <pc:sldMkLst>
          <pc:docMk/>
          <pc:sldMk cId="2425575320" sldId="448"/>
        </pc:sldMkLst>
      </pc:sldChg>
      <pc:sldChg chg="mod modShow">
        <pc:chgData name="Carol Steed" userId="b9f5c8c5-3451-4eeb-af78-e66138bfc6b3" providerId="ADAL" clId="{FE31A815-BE64-4EBE-A184-5F3CF5CDFAF2}" dt="2021-01-07T11:31:16.857" v="48" actId="729"/>
        <pc:sldMkLst>
          <pc:docMk/>
          <pc:sldMk cId="720768408" sldId="455"/>
        </pc:sldMkLst>
      </pc:sldChg>
      <pc:sldChg chg="mod modShow">
        <pc:chgData name="Carol Steed" userId="b9f5c8c5-3451-4eeb-af78-e66138bfc6b3" providerId="ADAL" clId="{FE31A815-BE64-4EBE-A184-5F3CF5CDFAF2}" dt="2021-01-07T11:31:16.857" v="48" actId="729"/>
        <pc:sldMkLst>
          <pc:docMk/>
          <pc:sldMk cId="2284089655" sldId="457"/>
        </pc:sldMkLst>
      </pc:sldChg>
      <pc:sldChg chg="mod modShow">
        <pc:chgData name="Carol Steed" userId="b9f5c8c5-3451-4eeb-af78-e66138bfc6b3" providerId="ADAL" clId="{FE31A815-BE64-4EBE-A184-5F3CF5CDFAF2}" dt="2021-01-07T11:31:16.857" v="48" actId="729"/>
        <pc:sldMkLst>
          <pc:docMk/>
          <pc:sldMk cId="3440952468" sldId="462"/>
        </pc:sldMkLst>
      </pc:sldChg>
      <pc:sldChg chg="del">
        <pc:chgData name="Carol Steed" userId="b9f5c8c5-3451-4eeb-af78-e66138bfc6b3" providerId="ADAL" clId="{FE31A815-BE64-4EBE-A184-5F3CF5CDFAF2}" dt="2021-01-07T11:30:40.299" v="46" actId="47"/>
        <pc:sldMkLst>
          <pc:docMk/>
          <pc:sldMk cId="1712034447" sldId="465"/>
        </pc:sldMkLst>
      </pc:sldChg>
      <pc:sldChg chg="mod modShow">
        <pc:chgData name="Carol Steed" userId="b9f5c8c5-3451-4eeb-af78-e66138bfc6b3" providerId="ADAL" clId="{FE31A815-BE64-4EBE-A184-5F3CF5CDFAF2}" dt="2021-01-07T11:31:16.857" v="48" actId="729"/>
        <pc:sldMkLst>
          <pc:docMk/>
          <pc:sldMk cId="980274036" sldId="466"/>
        </pc:sldMkLst>
      </pc:sldChg>
      <pc:sldChg chg="del">
        <pc:chgData name="Carol Steed" userId="b9f5c8c5-3451-4eeb-af78-e66138bfc6b3" providerId="ADAL" clId="{FE31A815-BE64-4EBE-A184-5F3CF5CDFAF2}" dt="2021-01-07T11:30:49.196" v="47" actId="47"/>
        <pc:sldMkLst>
          <pc:docMk/>
          <pc:sldMk cId="3035744828" sldId="471"/>
        </pc:sldMkLst>
      </pc:sldChg>
      <pc:sldChg chg="add">
        <pc:chgData name="Carol Steed" userId="b9f5c8c5-3451-4eeb-af78-e66138bfc6b3" providerId="ADAL" clId="{FE31A815-BE64-4EBE-A184-5F3CF5CDFAF2}" dt="2021-01-07T11:35:10.189" v="49"/>
        <pc:sldMkLst>
          <pc:docMk/>
          <pc:sldMk cId="3239621910" sldId="472"/>
        </pc:sldMkLst>
      </pc:sldChg>
    </pc:docChg>
  </pc:docChgLst>
  <pc:docChgLst>
    <pc:chgData name="Carol Steed" userId="b9f5c8c5-3451-4eeb-af78-e66138bfc6b3" providerId="ADAL" clId="{4088B8E2-85FD-4142-A7E8-708AE0280F51}"/>
    <pc:docChg chg="delSld modSld">
      <pc:chgData name="Carol Steed" userId="b9f5c8c5-3451-4eeb-af78-e66138bfc6b3" providerId="ADAL" clId="{4088B8E2-85FD-4142-A7E8-708AE0280F51}" dt="2021-01-07T11:24:53.065" v="10" actId="47"/>
      <pc:docMkLst>
        <pc:docMk/>
      </pc:docMkLst>
      <pc:sldChg chg="modSp mod">
        <pc:chgData name="Carol Steed" userId="b9f5c8c5-3451-4eeb-af78-e66138bfc6b3" providerId="ADAL" clId="{4088B8E2-85FD-4142-A7E8-708AE0280F51}" dt="2021-01-07T11:24:32.534" v="8" actId="20577"/>
        <pc:sldMkLst>
          <pc:docMk/>
          <pc:sldMk cId="1248225460" sldId="258"/>
        </pc:sldMkLst>
        <pc:spChg chg="mod">
          <ac:chgData name="Carol Steed" userId="b9f5c8c5-3451-4eeb-af78-e66138bfc6b3" providerId="ADAL" clId="{4088B8E2-85FD-4142-A7E8-708AE0280F51}" dt="2021-01-07T11:24:32.534" v="8" actId="20577"/>
          <ac:spMkLst>
            <pc:docMk/>
            <pc:sldMk cId="1248225460" sldId="258"/>
            <ac:spMk id="3" creationId="{00000000-0000-0000-0000-000000000000}"/>
          </ac:spMkLst>
        </pc:spChg>
      </pc:sldChg>
      <pc:sldChg chg="del">
        <pc:chgData name="Carol Steed" userId="b9f5c8c5-3451-4eeb-af78-e66138bfc6b3" providerId="ADAL" clId="{4088B8E2-85FD-4142-A7E8-708AE0280F51}" dt="2021-01-07T11:24:53.065" v="10" actId="47"/>
        <pc:sldMkLst>
          <pc:docMk/>
          <pc:sldMk cId="3393301153" sldId="291"/>
        </pc:sldMkLst>
      </pc:sldChg>
      <pc:sldChg chg="del">
        <pc:chgData name="Carol Steed" userId="b9f5c8c5-3451-4eeb-af78-e66138bfc6b3" providerId="ADAL" clId="{4088B8E2-85FD-4142-A7E8-708AE0280F51}" dt="2021-01-07T11:24:42.473" v="9" actId="47"/>
        <pc:sldMkLst>
          <pc:docMk/>
          <pc:sldMk cId="1863666731" sldId="463"/>
        </pc:sldMkLst>
      </pc:sldChg>
      <pc:sldChg chg="del">
        <pc:chgData name="Carol Steed" userId="b9f5c8c5-3451-4eeb-af78-e66138bfc6b3" providerId="ADAL" clId="{4088B8E2-85FD-4142-A7E8-708AE0280F51}" dt="2021-01-07T11:24:53.065" v="10" actId="47"/>
        <pc:sldMkLst>
          <pc:docMk/>
          <pc:sldMk cId="9252583" sldId="469"/>
        </pc:sldMkLst>
      </pc:sldChg>
      <pc:sldChg chg="del">
        <pc:chgData name="Carol Steed" userId="b9f5c8c5-3451-4eeb-af78-e66138bfc6b3" providerId="ADAL" clId="{4088B8E2-85FD-4142-A7E8-708AE0280F51}" dt="2021-01-07T11:24:53.065" v="10" actId="47"/>
        <pc:sldMkLst>
          <pc:docMk/>
          <pc:sldMk cId="1465680549" sldId="470"/>
        </pc:sldMkLst>
      </pc:sldChg>
      <pc:sldChg chg="del">
        <pc:chgData name="Carol Steed" userId="b9f5c8c5-3451-4eeb-af78-e66138bfc6b3" providerId="ADAL" clId="{4088B8E2-85FD-4142-A7E8-708AE0280F51}" dt="2021-01-07T11:24:53.065" v="10" actId="47"/>
        <pc:sldMkLst>
          <pc:docMk/>
          <pc:sldMk cId="3239621910" sldId="472"/>
        </pc:sldMkLst>
      </pc:sldChg>
      <pc:sldChg chg="del">
        <pc:chgData name="Carol Steed" userId="b9f5c8c5-3451-4eeb-af78-e66138bfc6b3" providerId="ADAL" clId="{4088B8E2-85FD-4142-A7E8-708AE0280F51}" dt="2021-01-07T11:24:42.473" v="9" actId="47"/>
        <pc:sldMkLst>
          <pc:docMk/>
          <pc:sldMk cId="2709422588" sldId="473"/>
        </pc:sldMkLst>
      </pc:sldChg>
      <pc:sldChg chg="del">
        <pc:chgData name="Carol Steed" userId="b9f5c8c5-3451-4eeb-af78-e66138bfc6b3" providerId="ADAL" clId="{4088B8E2-85FD-4142-A7E8-708AE0280F51}" dt="2021-01-07T11:24:53.065" v="10" actId="47"/>
        <pc:sldMkLst>
          <pc:docMk/>
          <pc:sldMk cId="4079299063" sldId="474"/>
        </pc:sldMkLst>
      </pc:sldChg>
      <pc:sldChg chg="del">
        <pc:chgData name="Carol Steed" userId="b9f5c8c5-3451-4eeb-af78-e66138bfc6b3" providerId="ADAL" clId="{4088B8E2-85FD-4142-A7E8-708AE0280F51}" dt="2021-01-07T11:24:53.065" v="10" actId="47"/>
        <pc:sldMkLst>
          <pc:docMk/>
          <pc:sldMk cId="1916979866" sldId="475"/>
        </pc:sldMkLst>
      </pc:sldChg>
      <pc:sldChg chg="del">
        <pc:chgData name="Carol Steed" userId="b9f5c8c5-3451-4eeb-af78-e66138bfc6b3" providerId="ADAL" clId="{4088B8E2-85FD-4142-A7E8-708AE0280F51}" dt="2021-01-07T11:24:53.065" v="10" actId="47"/>
        <pc:sldMkLst>
          <pc:docMk/>
          <pc:sldMk cId="128825103" sldId="4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25374-604F-4919-BE61-11972B33FAF3}" type="datetimeFigureOut">
              <a:rPr lang="en-GB" smtClean="0"/>
              <a:t>07/01/2021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32A54-B043-49E8-B363-89F04ACDBA7C}" type="slidenum">
              <a:rPr lang="en-GB" smtClean="0"/>
              <a:t>‹#›</a:t>
            </a:fld>
            <a:endParaRPr lang="en-GB"/>
          </a:p>
        </p:txBody>
      </p:sp>
    </p:spTree>
    <p:extLst>
      <p:ext uri="{BB962C8B-B14F-4D97-AF65-F5344CB8AC3E}">
        <p14:creationId xmlns:p14="http://schemas.microsoft.com/office/powerpoint/2010/main" val="2714613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998F9-194D-4EB0-8280-EE2A25A36E9E}" type="datetimeFigureOut">
              <a:rPr lang="en-GB" smtClean="0"/>
              <a:t>07/01/2021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EF80E-4275-4514-9ADB-8CCBAFC9CE18}" type="slidenum">
              <a:rPr lang="en-GB" smtClean="0"/>
              <a:t>‹#›</a:t>
            </a:fld>
            <a:endParaRPr lang="en-GB"/>
          </a:p>
        </p:txBody>
      </p:sp>
    </p:spTree>
    <p:extLst>
      <p:ext uri="{BB962C8B-B14F-4D97-AF65-F5344CB8AC3E}">
        <p14:creationId xmlns:p14="http://schemas.microsoft.com/office/powerpoint/2010/main" val="268549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why we are doing this campaign and what the campaign is about.</a:t>
            </a:r>
          </a:p>
        </p:txBody>
      </p:sp>
      <p:sp>
        <p:nvSpPr>
          <p:cNvPr id="4" name="Slide Number Placeholder 3"/>
          <p:cNvSpPr>
            <a:spLocks noGrp="1"/>
          </p:cNvSpPr>
          <p:nvPr>
            <p:ph type="sldNum" sz="quarter" idx="10"/>
          </p:nvPr>
        </p:nvSpPr>
        <p:spPr/>
        <p:txBody>
          <a:bodyPr/>
          <a:lstStyle/>
          <a:p>
            <a:fld id="{8C856138-FBCA-ED4C-B551-54C288D43838}" type="slidenum">
              <a:rPr lang="en-GB" smtClean="0"/>
              <a:t>2</a:t>
            </a:fld>
            <a:endParaRPr lang="en-GB"/>
          </a:p>
        </p:txBody>
      </p:sp>
    </p:spTree>
    <p:extLst>
      <p:ext uri="{BB962C8B-B14F-4D97-AF65-F5344CB8AC3E}">
        <p14:creationId xmlns:p14="http://schemas.microsoft.com/office/powerpoint/2010/main" val="212644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Play this video if you haven’t watched it already – it’s the one that was shared in October so some teams may have seen it, others might not </a:t>
            </a:r>
          </a:p>
        </p:txBody>
      </p:sp>
      <p:sp>
        <p:nvSpPr>
          <p:cNvPr id="4" name="Slide Number Placeholder 3"/>
          <p:cNvSpPr>
            <a:spLocks noGrp="1"/>
          </p:cNvSpPr>
          <p:nvPr>
            <p:ph type="sldNum" sz="quarter" idx="5"/>
          </p:nvPr>
        </p:nvSpPr>
        <p:spPr/>
        <p:txBody>
          <a:bodyPr/>
          <a:lstStyle/>
          <a:p>
            <a:fld id="{EC0EF80E-4275-4514-9ADB-8CCBAFC9CE18}" type="slidenum">
              <a:rPr lang="en-GB" smtClean="0"/>
              <a:t>3</a:t>
            </a:fld>
            <a:endParaRPr lang="en-GB"/>
          </a:p>
        </p:txBody>
      </p:sp>
    </p:spTree>
    <p:extLst>
      <p:ext uri="{BB962C8B-B14F-4D97-AF65-F5344CB8AC3E}">
        <p14:creationId xmlns:p14="http://schemas.microsoft.com/office/powerpoint/2010/main" val="230243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the different stages of the campaign and resources available</a:t>
            </a:r>
          </a:p>
        </p:txBody>
      </p:sp>
      <p:sp>
        <p:nvSpPr>
          <p:cNvPr id="4" name="Slide Number Placeholder 3"/>
          <p:cNvSpPr>
            <a:spLocks noGrp="1"/>
          </p:cNvSpPr>
          <p:nvPr>
            <p:ph type="sldNum" sz="quarter" idx="5"/>
          </p:nvPr>
        </p:nvSpPr>
        <p:spPr/>
        <p:txBody>
          <a:bodyPr/>
          <a:lstStyle/>
          <a:p>
            <a:fld id="{EC0EF80E-4275-4514-9ADB-8CCBAFC9CE18}" type="slidenum">
              <a:rPr lang="en-GB" smtClean="0"/>
              <a:t>4</a:t>
            </a:fld>
            <a:endParaRPr lang="en-GB"/>
          </a:p>
        </p:txBody>
      </p:sp>
    </p:spTree>
    <p:extLst>
      <p:ext uri="{BB962C8B-B14F-4D97-AF65-F5344CB8AC3E}">
        <p14:creationId xmlns:p14="http://schemas.microsoft.com/office/powerpoint/2010/main" val="120418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the different messages that we have been exploring – don’t worry if you haven’t looked at everything, just starting a conversation where you feel most comfortable is fine</a:t>
            </a:r>
          </a:p>
        </p:txBody>
      </p:sp>
      <p:sp>
        <p:nvSpPr>
          <p:cNvPr id="4" name="Slide Number Placeholder 3"/>
          <p:cNvSpPr>
            <a:spLocks noGrp="1"/>
          </p:cNvSpPr>
          <p:nvPr>
            <p:ph type="sldNum" sz="quarter" idx="5"/>
          </p:nvPr>
        </p:nvSpPr>
        <p:spPr/>
        <p:txBody>
          <a:bodyPr/>
          <a:lstStyle/>
          <a:p>
            <a:fld id="{EC0EF80E-4275-4514-9ADB-8CCBAFC9CE18}" type="slidenum">
              <a:rPr lang="en-GB" smtClean="0"/>
              <a:t>5</a:t>
            </a:fld>
            <a:endParaRPr lang="en-GB"/>
          </a:p>
        </p:txBody>
      </p:sp>
    </p:spTree>
    <p:extLst>
      <p:ext uri="{BB962C8B-B14F-4D97-AF65-F5344CB8AC3E}">
        <p14:creationId xmlns:p14="http://schemas.microsoft.com/office/powerpoint/2010/main" val="375326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Being an authentic ally might include: talking to people about their experiences, educating yourself, taking action and hold others accountable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You are looking for practical examples to show people have thought about what they could do more, less or differently for their allyship to be visible. How will they educate themselves? Where might they start? Consider looking at reading lists developed by the library in support of LGBT History Month, Black History month etc. Seek out news articles. Talk to others and learn about their experiences.</a:t>
            </a:r>
          </a:p>
        </p:txBody>
      </p:sp>
      <p:sp>
        <p:nvSpPr>
          <p:cNvPr id="4" name="Slide Number Placeholder 3"/>
          <p:cNvSpPr>
            <a:spLocks noGrp="1"/>
          </p:cNvSpPr>
          <p:nvPr>
            <p:ph type="sldNum" sz="quarter" idx="5"/>
          </p:nvPr>
        </p:nvSpPr>
        <p:spPr/>
        <p:txBody>
          <a:bodyPr/>
          <a:lstStyle/>
          <a:p>
            <a:fld id="{EC0EF80E-4275-4514-9ADB-8CCBAFC9CE18}" type="slidenum">
              <a:rPr lang="en-GB" smtClean="0"/>
              <a:t>7</a:t>
            </a:fld>
            <a:endParaRPr lang="en-GB"/>
          </a:p>
        </p:txBody>
      </p:sp>
    </p:spTree>
    <p:extLst>
      <p:ext uri="{BB962C8B-B14F-4D97-AF65-F5344CB8AC3E}">
        <p14:creationId xmlns:p14="http://schemas.microsoft.com/office/powerpoint/2010/main" val="72008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800">
                <a:effectLst/>
                <a:latin typeface="Calibri" panose="020F0502020204030204" pitchFamily="34" charset="0"/>
                <a:ea typeface="Calibri" panose="020F0502020204030204" pitchFamily="34" charset="0"/>
              </a:rPr>
              <a:t>Below are some suggested thoughts and phrases which address some of the common barriers.  Share some of these with the group after the discussion.</a:t>
            </a:r>
          </a:p>
          <a:p>
            <a:pPr>
              <a:spcAft>
                <a:spcPts val="0"/>
              </a:spcAft>
            </a:pPr>
            <a:endParaRPr lang="en-GB" sz="1800">
              <a:effectLst/>
              <a:latin typeface="Calibri" panose="020F0502020204030204" pitchFamily="34" charset="0"/>
              <a:ea typeface="Calibri" panose="020F0502020204030204" pitchFamily="34" charset="0"/>
            </a:endParaRPr>
          </a:p>
          <a:p>
            <a:pPr>
              <a:spcAft>
                <a:spcPts val="0"/>
              </a:spcAft>
            </a:pPr>
            <a:r>
              <a:rPr lang="en-GB" sz="1800">
                <a:effectLst/>
                <a:latin typeface="Calibri" panose="020F0502020204030204" pitchFamily="34" charset="0"/>
                <a:ea typeface="Calibri" panose="020F0502020204030204" pitchFamily="34" charset="0"/>
              </a:rPr>
              <a:t>Why can it be hard to challenge?</a:t>
            </a:r>
          </a:p>
          <a:p>
            <a:pPr>
              <a:spcAft>
                <a:spcPts val="0"/>
              </a:spcAft>
            </a:pPr>
            <a:r>
              <a:rPr lang="en-GB" sz="1800">
                <a:effectLst/>
                <a:latin typeface="Calibri" panose="020F0502020204030204" pitchFamily="34" charset="0"/>
                <a:ea typeface="Calibri" panose="020F0502020204030204" pitchFamily="34" charset="0"/>
              </a:rPr>
              <a:t>1 - Confrontation makes me anxious.</a:t>
            </a:r>
          </a:p>
          <a:p>
            <a:pPr>
              <a:spcAft>
                <a:spcPts val="0"/>
              </a:spcAft>
            </a:pPr>
            <a:endParaRPr lang="en-GB" sz="18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Even allies need allies sometimes!</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Nudge the person next to you. "Did you see that? Do you think that was a bit off? Shall we say something?"</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Using "We..." deflects attention away from you as an individual and widens the discussion. It also means that others in the room who agree with you are likely to back you up. </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"We wanted to pick up on the language you just used. That feels really uncomfortable and quite offensive."</a:t>
            </a:r>
          </a:p>
          <a:p>
            <a:r>
              <a:rPr lang="en-GB" sz="1800">
                <a:effectLst/>
                <a:latin typeface="Calibri" panose="020F0502020204030204" pitchFamily="34" charset="0"/>
                <a:ea typeface="Calibri" panose="020F0502020204030204" pitchFamily="34" charset="0"/>
              </a:rPr>
              <a:t> </a:t>
            </a:r>
          </a:p>
          <a:p>
            <a:r>
              <a:rPr lang="en-GB" sz="1800">
                <a:effectLst/>
                <a:latin typeface="Calibri" panose="020F0502020204030204" pitchFamily="34" charset="0"/>
                <a:ea typeface="Calibri" panose="020F0502020204030204" pitchFamily="34" charset="0"/>
              </a:rPr>
              <a:t>2 – I was shocked and didn’t have time to think.</a:t>
            </a:r>
          </a:p>
          <a:p>
            <a:endParaRPr lang="en-GB" sz="18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Come up with a few stock phrases you can pull out to buy yourself time to think. Even something as simple as, "Can you repeat that please?" can be really effective. Or:</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"Does anyone else find that uncomfortable?" </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"What did you mean when you said..?"</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Having a chat with them at a later time is also an option, when you've thought about what you want to say.</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Even if you don't address it in the moment, checking in with the affected person afterwards will give them reassurance and support.</a:t>
            </a:r>
          </a:p>
          <a:p>
            <a:r>
              <a:rPr lang="en-GB" sz="1800">
                <a:effectLst/>
                <a:latin typeface="Calibri" panose="020F0502020204030204" pitchFamily="34" charset="0"/>
                <a:ea typeface="Calibri" panose="020F0502020204030204" pitchFamily="34" charset="0"/>
              </a:rPr>
              <a:t> </a:t>
            </a:r>
          </a:p>
          <a:p>
            <a:r>
              <a:rPr lang="en-GB" sz="1800">
                <a:effectLst/>
                <a:latin typeface="Calibri" panose="020F0502020204030204" pitchFamily="34" charset="0"/>
                <a:ea typeface="Calibri" panose="020F0502020204030204" pitchFamily="34" charset="0"/>
              </a:rPr>
              <a:t>3- I don’t want to end up the target</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It's tough to be the one to speak out, especially if it's your peers that you want to challenge. </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Remember that many microaggressions are unintentional. Even intentional 'banter' rarely involves us stopping to think about the impact on others. Your role isn't to police your friends; it's to educate them.</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"Mate, have you actually thought about how Xxx feels when you say/do that?"</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If it's someone in a position of power, then that comes with its own challenges. Remain objective. State what you observed. </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a:t>
            </a:r>
            <a:r>
              <a:rPr lang="en-GB" sz="1800" err="1">
                <a:effectLst/>
                <a:latin typeface="Calibri" panose="020F0502020204030204" pitchFamily="34" charset="0"/>
                <a:ea typeface="Calibri" panose="020F0502020204030204" pitchFamily="34" charset="0"/>
              </a:rPr>
              <a:t>Xxxx</a:t>
            </a:r>
            <a:r>
              <a:rPr lang="en-GB" sz="1800">
                <a:effectLst/>
                <a:latin typeface="Calibri" panose="020F0502020204030204" pitchFamily="34" charset="0"/>
                <a:ea typeface="Calibri" panose="020F0502020204030204" pitchFamily="34" charset="0"/>
              </a:rPr>
              <a:t> has had their hand up for ages. They haven't been asked to contribute for the last 3 seminars."</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"You're still calling them </a:t>
            </a:r>
            <a:r>
              <a:rPr lang="en-GB" sz="1800" err="1">
                <a:effectLst/>
                <a:latin typeface="Calibri" panose="020F0502020204030204" pitchFamily="34" charset="0"/>
                <a:ea typeface="Calibri" panose="020F0502020204030204" pitchFamily="34" charset="0"/>
              </a:rPr>
              <a:t>Xxxxx</a:t>
            </a:r>
            <a:r>
              <a:rPr lang="en-GB" sz="1800">
                <a:effectLst/>
                <a:latin typeface="Calibri" panose="020F0502020204030204" pitchFamily="34" charset="0"/>
                <a:ea typeface="Calibri" panose="020F0502020204030204" pitchFamily="34" charset="0"/>
              </a:rPr>
              <a:t>. Their name is </a:t>
            </a:r>
            <a:r>
              <a:rPr lang="en-GB" sz="1800" err="1">
                <a:effectLst/>
                <a:latin typeface="Calibri" panose="020F0502020204030204" pitchFamily="34" charset="0"/>
                <a:ea typeface="Calibri" panose="020F0502020204030204" pitchFamily="34" charset="0"/>
              </a:rPr>
              <a:t>Yyyyyy</a:t>
            </a:r>
            <a:r>
              <a:rPr lang="en-GB" sz="1800">
                <a:effectLst/>
                <a:latin typeface="Calibri" panose="020F0502020204030204" pitchFamily="34" charset="0"/>
                <a:ea typeface="Calibri" panose="020F0502020204030204" pitchFamily="34" charset="0"/>
              </a:rPr>
              <a:t>."</a:t>
            </a:r>
          </a:p>
          <a:p>
            <a:r>
              <a:rPr lang="en-GB" sz="1800">
                <a:effectLst/>
                <a:latin typeface="Calibri" panose="020F0502020204030204" pitchFamily="34" charset="0"/>
                <a:ea typeface="Calibri" panose="020F0502020204030204" pitchFamily="34" charset="0"/>
              </a:rPr>
              <a:t> </a:t>
            </a:r>
          </a:p>
          <a:p>
            <a:r>
              <a:rPr lang="en-GB" sz="1800">
                <a:effectLst/>
                <a:latin typeface="Calibri" panose="020F0502020204030204" pitchFamily="34" charset="0"/>
                <a:ea typeface="Calibri" panose="020F0502020204030204" pitchFamily="34" charset="0"/>
              </a:rPr>
              <a:t>4 - I don't want to patronise people by speaking on their behalf.</a:t>
            </a:r>
          </a:p>
          <a:p>
            <a:r>
              <a:rPr lang="en-GB" sz="1800">
                <a:effectLst/>
                <a:latin typeface="Calibri" panose="020F0502020204030204" pitchFamily="34" charset="0"/>
                <a:ea typeface="Calibri" panose="020F0502020204030204" pitchFamily="34" charset="0"/>
              </a:rPr>
              <a:t>There is a difference between speaking on someone's behalf and speaking up for - or in solidarity with - an oppressed group. So long as you speak from your own perspective rather than someone else's, you'll be fine.</a:t>
            </a:r>
          </a:p>
          <a:p>
            <a:r>
              <a:rPr lang="en-GB" sz="1800" err="1">
                <a:effectLst/>
                <a:latin typeface="Calibri" panose="020F0502020204030204" pitchFamily="34" charset="0"/>
                <a:ea typeface="Calibri" panose="020F0502020204030204" pitchFamily="34" charset="0"/>
              </a:rPr>
              <a:t>Eg</a:t>
            </a:r>
            <a:r>
              <a:rPr lang="en-GB" sz="1800">
                <a:effectLst/>
                <a:latin typeface="Calibri" panose="020F0502020204030204" pitchFamily="34" charset="0"/>
                <a:ea typeface="Calibri" panose="020F0502020204030204" pitchFamily="34" charset="0"/>
              </a:rPr>
              <a:t>: "I find that phrase dismissive of disabled people."</a:t>
            </a:r>
          </a:p>
          <a:p>
            <a:r>
              <a:rPr lang="en-GB" sz="1800">
                <a:effectLst/>
                <a:latin typeface="Calibri" panose="020F0502020204030204" pitchFamily="34" charset="0"/>
                <a:ea typeface="Calibri" panose="020F0502020204030204" pitchFamily="34" charset="0"/>
              </a:rPr>
              <a:t>Not: "Disabled people find that phrase dismissive."</a:t>
            </a:r>
          </a:p>
          <a:p>
            <a:pPr>
              <a:spcAft>
                <a:spcPts val="0"/>
              </a:spcAft>
            </a:pPr>
            <a:r>
              <a:rPr lang="en-GB" sz="180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0EF80E-4275-4514-9ADB-8CCBAFC9CE1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83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258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993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320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923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55072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0723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91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0"/>
            <a:ext cx="9057293" cy="720000"/>
          </a:xfrm>
          <a:noFill/>
          <a:ln w="38100">
            <a:noFill/>
          </a:ln>
        </p:spPr>
        <p:txBody>
          <a:bodyPr>
            <a:spAutoFit/>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010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769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310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23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10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norm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1876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426661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7826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4388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46766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36834"/>
            <a:ext cx="9057293" cy="646331"/>
          </a:xfrm>
          <a:noFill/>
          <a:ln w="38100">
            <a:noFill/>
          </a:ln>
        </p:spPr>
        <p:txBody>
          <a:bodyPr>
            <a:sp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691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21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702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863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normAutofit/>
          </a:bodyPr>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980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72064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07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262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70" r:id="rId3"/>
    <p:sldLayoutId id="2147483661" r:id="rId4"/>
    <p:sldLayoutId id="2147483668" r:id="rId5"/>
    <p:sldLayoutId id="2147483662" r:id="rId6"/>
    <p:sldLayoutId id="2147483663" r:id="rId7"/>
    <p:sldLayoutId id="2147483664" r:id="rId8"/>
    <p:sldLayoutId id="2147483665" r:id="rId9"/>
    <p:sldLayoutId id="2147483666" r:id="rId10"/>
    <p:sldLayoutId id="2147483667" r:id="rId11"/>
    <p:sldLayoutId id="2147483652" r:id="rId12"/>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039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ottingham.ac.uk/edi/lets-be-clear-about-edi.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www.nottingham.ac.uk/edi/lets-be-clear-about-edi.aspx" TargetMode="Externa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hyperlink" Target="https://uniofnottm.sharepoint.com/sites/EDICommsandEngagementCampaign2021/Shared%20Documents/Forms/AllItems.aspx?id=%2Fsites%2FEDICommsandEngagementCampaign2021%2FShared%20Documents%2FGeneral%2FCampaign%20design%2FPosters%20FINAL%2F493079%2DCOMMS%2DWEB%2DA4Poster%2DEDI%2DNJT%2DSEP2020%2Epdf&amp;parent=%2Fsites%2FEDICommsandEngagementCampaign2021%2FShared%20Documents%2FGeneral%2FCampaign%20design%2FPosters%20FINAL&amp;p=true&amp;originalPath=aHR0cHM6Ly91bmlvZm5vdHRtLnNoYXJlcG9pbnQuY29tLzpiOi9zL0VESUNvbW1zYW5kRW5nYWdlbWVudENhbXBhaWduMjAyMS9FU0xJSzdlWTlhNUFndmNndFlMTk5uVUJqT1hSbTFaZnVVMC1tUmJKNkpZWm53P3J0aW1lPWxYYUFmUy1qMkVn" TargetMode="Externa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mhfaengland.org/my-whole-self/anti-racis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vogue.co.uk/arts-and-lifestyle/article/non-optical-ally-gui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98982" y="1032421"/>
            <a:ext cx="5338618" cy="3817937"/>
          </a:xfrm>
        </p:spPr>
        <p:txBody>
          <a:bodyPr>
            <a:normAutofit fontScale="90000"/>
          </a:bodyPr>
          <a:lstStyle/>
          <a:p>
            <a:r>
              <a:rPr lang="en-GB" sz="4800" dirty="0"/>
              <a:t>‘Let’s be clear about EDI’</a:t>
            </a:r>
            <a:br>
              <a:rPr lang="en-GB" sz="4800" dirty="0"/>
            </a:br>
            <a:r>
              <a:rPr lang="en-GB" sz="4800" dirty="0"/>
              <a:t>campaign</a:t>
            </a:r>
            <a:br>
              <a:rPr lang="en-GB" sz="4800" dirty="0"/>
            </a:br>
            <a:br>
              <a:rPr lang="en-GB" sz="2700" dirty="0"/>
            </a:br>
            <a:r>
              <a:rPr lang="en-GB" sz="3100" dirty="0"/>
              <a:t>February 2021</a:t>
            </a:r>
            <a:br>
              <a:rPr lang="en-GB" dirty="0"/>
            </a:br>
            <a:br>
              <a:rPr lang="en-GB" sz="4000" dirty="0"/>
            </a:br>
            <a:r>
              <a:rPr lang="en-GB" sz="2800" dirty="0"/>
              <a:t>Conversation Aid</a:t>
            </a:r>
            <a:br>
              <a:rPr lang="en-GB" sz="2800" dirty="0"/>
            </a:br>
            <a:br>
              <a:rPr lang="en-GB" sz="2800" dirty="0"/>
            </a:br>
            <a:r>
              <a:rPr lang="en-GB" sz="2800" dirty="0"/>
              <a:t>Conversation Starter Slides</a:t>
            </a:r>
            <a:endParaRPr lang="en-GB" dirty="0"/>
          </a:p>
        </p:txBody>
      </p:sp>
    </p:spTree>
    <p:extLst>
      <p:ext uri="{BB962C8B-B14F-4D97-AF65-F5344CB8AC3E}">
        <p14:creationId xmlns:p14="http://schemas.microsoft.com/office/powerpoint/2010/main" val="124822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Freeform 8"/>
          <p:cNvSpPr>
            <a:spLocks/>
          </p:cNvSpPr>
          <p:nvPr/>
        </p:nvSpPr>
        <p:spPr bwMode="auto">
          <a:xfrm>
            <a:off x="-1198384" y="399746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5</a:t>
            </a:r>
          </a:p>
        </p:txBody>
      </p:sp>
      <p:sp>
        <p:nvSpPr>
          <p:cNvPr id="28" name="Freeform 8"/>
          <p:cNvSpPr>
            <a:spLocks/>
          </p:cNvSpPr>
          <p:nvPr/>
        </p:nvSpPr>
        <p:spPr bwMode="auto">
          <a:xfrm>
            <a:off x="-1198384" y="4724146"/>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6</a:t>
            </a:r>
          </a:p>
        </p:txBody>
      </p:sp>
      <p:sp>
        <p:nvSpPr>
          <p:cNvPr id="18" name="Freeform 8"/>
          <p:cNvSpPr>
            <a:spLocks/>
          </p:cNvSpPr>
          <p:nvPr/>
        </p:nvSpPr>
        <p:spPr bwMode="auto">
          <a:xfrm>
            <a:off x="-1198384" y="109074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1</a:t>
            </a:r>
          </a:p>
        </p:txBody>
      </p:sp>
      <p:sp>
        <p:nvSpPr>
          <p:cNvPr id="19" name="Freeform 8"/>
          <p:cNvSpPr>
            <a:spLocks/>
          </p:cNvSpPr>
          <p:nvPr/>
        </p:nvSpPr>
        <p:spPr bwMode="auto">
          <a:xfrm>
            <a:off x="-1198384" y="181742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2</a:t>
            </a:r>
          </a:p>
        </p:txBody>
      </p:sp>
      <p:sp>
        <p:nvSpPr>
          <p:cNvPr id="20" name="Freeform 8"/>
          <p:cNvSpPr>
            <a:spLocks/>
          </p:cNvSpPr>
          <p:nvPr/>
        </p:nvSpPr>
        <p:spPr bwMode="auto">
          <a:xfrm>
            <a:off x="-1198384" y="2544108"/>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3</a:t>
            </a:r>
          </a:p>
        </p:txBody>
      </p:sp>
      <p:sp>
        <p:nvSpPr>
          <p:cNvPr id="21" name="Freeform 8"/>
          <p:cNvSpPr>
            <a:spLocks/>
          </p:cNvSpPr>
          <p:nvPr/>
        </p:nvSpPr>
        <p:spPr bwMode="auto">
          <a:xfrm>
            <a:off x="-1198384" y="327078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4</a:t>
            </a:r>
          </a:p>
        </p:txBody>
      </p:sp>
      <p:grpSp>
        <p:nvGrpSpPr>
          <p:cNvPr id="4" name="Group 3"/>
          <p:cNvGrpSpPr/>
          <p:nvPr/>
        </p:nvGrpSpPr>
        <p:grpSpPr>
          <a:xfrm>
            <a:off x="-928317" y="994411"/>
            <a:ext cx="3872953" cy="5937090"/>
            <a:chOff x="0" y="1238775"/>
            <a:chExt cx="3301623" cy="4710528"/>
          </a:xfrm>
        </p:grpSpPr>
        <p:sp>
          <p:nvSpPr>
            <p:cNvPr id="25" name="Freeform: Shape 24"/>
            <p:cNvSpPr/>
            <p:nvPr/>
          </p:nvSpPr>
          <p:spPr>
            <a:xfrm>
              <a:off x="0" y="1267204"/>
              <a:ext cx="1891492" cy="3517976"/>
            </a:xfrm>
            <a:custGeom>
              <a:avLst/>
              <a:gdLst>
                <a:gd name="connsiteX0" fmla="*/ 0 w 1891492"/>
                <a:gd name="connsiteY0" fmla="*/ 0 h 3517976"/>
                <a:gd name="connsiteX1" fmla="*/ 1891492 w 1891492"/>
                <a:gd name="connsiteY1" fmla="*/ 0 h 3517976"/>
                <a:gd name="connsiteX2" fmla="*/ 1065227 w 1891492"/>
                <a:gd name="connsiteY2" fmla="*/ 132463 h 3517976"/>
                <a:gd name="connsiteX3" fmla="*/ 216928 w 1891492"/>
                <a:gd name="connsiteY3" fmla="*/ 1476521 h 3517976"/>
                <a:gd name="connsiteX4" fmla="*/ 756753 w 1891492"/>
                <a:gd name="connsiteY4" fmla="*/ 2831596 h 3517976"/>
                <a:gd name="connsiteX5" fmla="*/ 1098278 w 1891492"/>
                <a:gd name="connsiteY5" fmla="*/ 3517976 h 3517976"/>
                <a:gd name="connsiteX6" fmla="*/ 0 w 1891492"/>
                <a:gd name="connsiteY6" fmla="*/ 3517976 h 35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492" h="3517976">
                  <a:moveTo>
                    <a:pt x="0" y="0"/>
                  </a:moveTo>
                  <a:lnTo>
                    <a:pt x="1891492" y="0"/>
                  </a:lnTo>
                  <a:cubicBezTo>
                    <a:pt x="1616070" y="44154"/>
                    <a:pt x="1483869" y="22208"/>
                    <a:pt x="1065227" y="132463"/>
                  </a:cubicBezTo>
                  <a:cubicBezTo>
                    <a:pt x="688817" y="406092"/>
                    <a:pt x="314243" y="596453"/>
                    <a:pt x="216928" y="1476521"/>
                  </a:cubicBezTo>
                  <a:cubicBezTo>
                    <a:pt x="187549" y="2031036"/>
                    <a:pt x="360146" y="2276524"/>
                    <a:pt x="756753" y="2831596"/>
                  </a:cubicBezTo>
                  <a:cubicBezTo>
                    <a:pt x="822854" y="3078196"/>
                    <a:pt x="710852" y="3508239"/>
                    <a:pt x="1098278" y="3517976"/>
                  </a:cubicBezTo>
                  <a:lnTo>
                    <a:pt x="0" y="3517976"/>
                  </a:lnTo>
                  <a:close/>
                </a:path>
              </a:pathLst>
            </a:cu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eaLnBrk="1" latinLnBrk="1" hangingPunct="1"/>
              <a:endParaRPr lang="en-US" sz="3200">
                <a:latin typeface="Source Sans Pro" charset="0"/>
                <a:ea typeface="굴림" charset="-127"/>
              </a:endParaRPr>
            </a:p>
          </p:txBody>
        </p:sp>
        <p:sp>
          <p:nvSpPr>
            <p:cNvPr id="14" name="Freeform 13"/>
            <p:cNvSpPr/>
            <p:nvPr/>
          </p:nvSpPr>
          <p:spPr>
            <a:xfrm>
              <a:off x="163048" y="1238775"/>
              <a:ext cx="3138575" cy="3622470"/>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chemeClr val="bg1">
                <a:lumMod val="90000"/>
              </a:schemeClr>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grpSp>
          <p:nvGrpSpPr>
            <p:cNvPr id="5" name="Shape 2327"/>
            <p:cNvGrpSpPr/>
            <p:nvPr/>
          </p:nvGrpSpPr>
          <p:grpSpPr>
            <a:xfrm>
              <a:off x="1125031" y="4748796"/>
              <a:ext cx="1217259" cy="1200507"/>
              <a:chOff x="4178498" y="3597275"/>
              <a:chExt cx="779068" cy="768348"/>
            </a:xfrm>
          </p:grpSpPr>
          <p:sp>
            <p:nvSpPr>
              <p:cNvPr id="6" name="Shape 2328"/>
              <p:cNvSpPr/>
              <p:nvPr/>
            </p:nvSpPr>
            <p:spPr>
              <a:xfrm>
                <a:off x="4181475" y="3597275"/>
                <a:ext cx="773113" cy="138112"/>
              </a:xfrm>
              <a:prstGeom prst="rect">
                <a:avLst/>
              </a:prstGeom>
              <a:solidFill>
                <a:schemeClr val="tx1"/>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7" name="Shape 2329"/>
              <p:cNvSpPr/>
              <p:nvPr/>
            </p:nvSpPr>
            <p:spPr>
              <a:xfrm>
                <a:off x="4238625" y="3735387"/>
                <a:ext cx="644524" cy="384174"/>
              </a:xfrm>
              <a:prstGeom prst="rect">
                <a:avLst/>
              </a:prstGeom>
              <a:solidFill>
                <a:schemeClr val="tx1">
                  <a:lumMod val="75000"/>
                </a:schemeClr>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8" name="Shape 2330"/>
              <p:cNvSpPr/>
              <p:nvPr/>
            </p:nvSpPr>
            <p:spPr>
              <a:xfrm>
                <a:off x="4213225" y="3744912"/>
                <a:ext cx="695325" cy="139699"/>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9" name="Shape 2331"/>
              <p:cNvSpPr/>
              <p:nvPr/>
            </p:nvSpPr>
            <p:spPr>
              <a:xfrm>
                <a:off x="4213224" y="3857625"/>
                <a:ext cx="695325" cy="138112"/>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0" name="Shape 2332"/>
              <p:cNvSpPr/>
              <p:nvPr/>
            </p:nvSpPr>
            <p:spPr>
              <a:xfrm>
                <a:off x="4213225" y="3968750"/>
                <a:ext cx="695325" cy="139699"/>
              </a:xfrm>
              <a:custGeom>
                <a:avLst/>
                <a:gdLst/>
                <a:ahLst/>
                <a:cxnLst/>
                <a:rect l="0" t="0" r="0" b="0"/>
                <a:pathLst>
                  <a:path w="120000" h="120000" extrusionOk="0">
                    <a:moveTo>
                      <a:pt x="4506" y="120000"/>
                    </a:moveTo>
                    <a:cubicBezTo>
                      <a:pt x="2410" y="120000"/>
                      <a:pt x="628" y="112173"/>
                      <a:pt x="314" y="101739"/>
                    </a:cubicBezTo>
                    <a:cubicBezTo>
                      <a:pt x="0" y="90782"/>
                      <a:pt x="1572" y="80347"/>
                      <a:pt x="3877" y="78260"/>
                    </a:cubicBezTo>
                    <a:cubicBezTo>
                      <a:pt x="115074" y="1565"/>
                      <a:pt x="115074" y="1565"/>
                      <a:pt x="115074" y="1565"/>
                    </a:cubicBezTo>
                    <a:cubicBezTo>
                      <a:pt x="117275" y="0"/>
                      <a:pt x="119371" y="7826"/>
                      <a:pt x="119685" y="19304"/>
                    </a:cubicBezTo>
                    <a:cubicBezTo>
                      <a:pt x="120000" y="30782"/>
                      <a:pt x="118427" y="41217"/>
                      <a:pt x="116227" y="42782"/>
                    </a:cubicBezTo>
                    <a:cubicBezTo>
                      <a:pt x="5030" y="119478"/>
                      <a:pt x="5030" y="119478"/>
                      <a:pt x="5030" y="119478"/>
                    </a:cubicBezTo>
                    <a:cubicBezTo>
                      <a:pt x="4820" y="119478"/>
                      <a:pt x="4611" y="120000"/>
                      <a:pt x="4506" y="120000"/>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1" name="Shape 2333"/>
              <p:cNvSpPr/>
              <p:nvPr/>
            </p:nvSpPr>
            <p:spPr>
              <a:xfrm>
                <a:off x="4178498" y="4116387"/>
                <a:ext cx="779068" cy="249236"/>
              </a:xfrm>
              <a:custGeom>
                <a:avLst/>
                <a:gdLst/>
                <a:ahLst/>
                <a:cxnLst/>
                <a:rect l="0" t="0" r="0" b="0"/>
                <a:pathLst>
                  <a:path w="120000" h="120000" extrusionOk="0">
                    <a:moveTo>
                      <a:pt x="0" y="0"/>
                    </a:moveTo>
                    <a:lnTo>
                      <a:pt x="120000" y="0"/>
                    </a:lnTo>
                    <a:lnTo>
                      <a:pt x="115049" y="28507"/>
                    </a:lnTo>
                    <a:cubicBezTo>
                      <a:pt x="103119" y="83707"/>
                      <a:pt x="82915" y="120000"/>
                      <a:pt x="59999" y="120000"/>
                    </a:cubicBezTo>
                    <a:cubicBezTo>
                      <a:pt x="37084" y="120000"/>
                      <a:pt x="16880" y="83707"/>
                      <a:pt x="4950" y="28507"/>
                    </a:cubicBezTo>
                    <a:lnTo>
                      <a:pt x="0" y="0"/>
                    </a:lnTo>
                    <a:close/>
                  </a:path>
                </a:pathLst>
              </a:custGeom>
              <a:solidFill>
                <a:schemeClr val="tx1"/>
              </a:solidFill>
              <a:ln w="12700" cap="flat" cmpd="sng">
                <a:no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chemeClr val="lt1"/>
                  </a:solidFill>
                  <a:latin typeface="Source Sans Pro" charset="0"/>
                  <a:ea typeface="Source Sans Pro" charset="0"/>
                  <a:cs typeface="Source Sans Pro" charset="0"/>
                  <a:sym typeface="Calibri"/>
                </a:endParaRPr>
              </a:p>
            </p:txBody>
          </p:sp>
        </p:grpSp>
      </p:grpSp>
      <p:sp>
        <p:nvSpPr>
          <p:cNvPr id="2" name="Title 1"/>
          <p:cNvSpPr>
            <a:spLocks noGrp="1"/>
          </p:cNvSpPr>
          <p:nvPr>
            <p:ph type="title"/>
          </p:nvPr>
        </p:nvSpPr>
        <p:spPr>
          <a:xfrm>
            <a:off x="1813835" y="90000"/>
            <a:ext cx="10193681" cy="544749"/>
          </a:xfrm>
        </p:spPr>
        <p:txBody>
          <a:bodyPr>
            <a:noAutofit/>
          </a:bodyPr>
          <a:lstStyle/>
          <a:p>
            <a:r>
              <a:rPr lang="en-GB"/>
              <a:t>What is ‘Let’s be clear about EDI’ about?</a:t>
            </a:r>
          </a:p>
        </p:txBody>
      </p:sp>
      <p:sp>
        <p:nvSpPr>
          <p:cNvPr id="29" name="TextBox 28"/>
          <p:cNvSpPr txBox="1"/>
          <p:nvPr/>
        </p:nvSpPr>
        <p:spPr>
          <a:xfrm>
            <a:off x="3737064" y="2544108"/>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 opportunity to have a University wide conversation at a local level</a:t>
            </a:r>
          </a:p>
          <a:p>
            <a:pPr>
              <a:lnSpc>
                <a:spcPct val="90000"/>
              </a:lnSpc>
            </a:pPr>
            <a:r>
              <a:rPr lang="en-GB" sz="1400" spc="-30">
                <a:solidFill>
                  <a:schemeClr val="bg2">
                    <a:lumMod val="50000"/>
                  </a:schemeClr>
                </a:solidFill>
              </a:rPr>
              <a:t>So we can understand what EDI means to us, and to others</a:t>
            </a:r>
          </a:p>
        </p:txBody>
      </p:sp>
      <p:sp>
        <p:nvSpPr>
          <p:cNvPr id="30" name="TextBox 29"/>
          <p:cNvSpPr txBox="1"/>
          <p:nvPr/>
        </p:nvSpPr>
        <p:spPr>
          <a:xfrm>
            <a:off x="3737064" y="1076029"/>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campaign focusing on fundamental Equality, Diversity and Inclusion (EDI) messages</a:t>
            </a:r>
          </a:p>
          <a:p>
            <a:pPr>
              <a:lnSpc>
                <a:spcPct val="90000"/>
              </a:lnSpc>
            </a:pPr>
            <a:r>
              <a:rPr lang="en-GB" sz="1400" spc="-30">
                <a:solidFill>
                  <a:schemeClr val="bg2">
                    <a:lumMod val="50000"/>
                  </a:schemeClr>
                </a:solidFill>
              </a:rPr>
              <a:t>So we are all clear on the basics</a:t>
            </a:r>
          </a:p>
        </p:txBody>
      </p:sp>
      <p:sp>
        <p:nvSpPr>
          <p:cNvPr id="39" name="TextBox 38"/>
          <p:cNvSpPr txBox="1"/>
          <p:nvPr/>
        </p:nvSpPr>
        <p:spPr>
          <a:xfrm>
            <a:off x="3737064" y="1802505"/>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about what protected characteristics are</a:t>
            </a:r>
          </a:p>
          <a:p>
            <a:pPr>
              <a:lnSpc>
                <a:spcPct val="90000"/>
              </a:lnSpc>
            </a:pPr>
            <a:r>
              <a:rPr lang="en-GB" sz="1400" spc="-30">
                <a:solidFill>
                  <a:schemeClr val="bg2">
                    <a:lumMod val="50000"/>
                  </a:schemeClr>
                </a:solidFill>
              </a:rPr>
              <a:t>And what they mean in terms of how we treat one another</a:t>
            </a:r>
          </a:p>
        </p:txBody>
      </p:sp>
      <p:sp>
        <p:nvSpPr>
          <p:cNvPr id="40" name="TextBox 39"/>
          <p:cNvSpPr txBox="1"/>
          <p:nvPr/>
        </p:nvSpPr>
        <p:spPr>
          <a:xfrm>
            <a:off x="3726179" y="3270617"/>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that we have an EDI Strategic Delivery Plan</a:t>
            </a:r>
          </a:p>
          <a:p>
            <a:pPr>
              <a:lnSpc>
                <a:spcPct val="90000"/>
              </a:lnSpc>
            </a:pPr>
            <a:r>
              <a:rPr lang="en-GB" sz="1400" spc="-30">
                <a:solidFill>
                  <a:schemeClr val="bg2">
                    <a:lumMod val="50000"/>
                  </a:schemeClr>
                </a:solidFill>
              </a:rPr>
              <a:t>Which needs to be owned and acted on by everyone</a:t>
            </a:r>
          </a:p>
        </p:txBody>
      </p:sp>
      <p:sp>
        <p:nvSpPr>
          <p:cNvPr id="41" name="TextBox 40"/>
          <p:cNvSpPr txBox="1"/>
          <p:nvPr/>
        </p:nvSpPr>
        <p:spPr>
          <a:xfrm>
            <a:off x="3726179" y="4022814"/>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call for individual awareness, ownership and action</a:t>
            </a:r>
          </a:p>
          <a:p>
            <a:pPr>
              <a:lnSpc>
                <a:spcPct val="90000"/>
              </a:lnSpc>
            </a:pPr>
            <a:r>
              <a:rPr lang="en-GB" sz="1400" spc="-30">
                <a:solidFill>
                  <a:schemeClr val="bg2">
                    <a:lumMod val="50000"/>
                  </a:schemeClr>
                </a:solidFill>
              </a:rPr>
              <a:t>As EDI relates to everyone and is part of everyone’s responsibility</a:t>
            </a:r>
          </a:p>
        </p:txBody>
      </p:sp>
      <p:sp>
        <p:nvSpPr>
          <p:cNvPr id="42" name="TextBox 41"/>
          <p:cNvSpPr txBox="1"/>
          <p:nvPr/>
        </p:nvSpPr>
        <p:spPr>
          <a:xfrm>
            <a:off x="3726179" y="4740901"/>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Another building block on our journey towards an inclusive culture</a:t>
            </a:r>
          </a:p>
          <a:p>
            <a:pPr>
              <a:lnSpc>
                <a:spcPct val="90000"/>
              </a:lnSpc>
            </a:pPr>
            <a:r>
              <a:rPr lang="en-GB" sz="1400" spc="-30">
                <a:solidFill>
                  <a:schemeClr val="bg2">
                    <a:lumMod val="50000"/>
                  </a:schemeClr>
                </a:solidFill>
              </a:rPr>
              <a:t>Which is a priority for the University of Nottingham</a:t>
            </a:r>
          </a:p>
        </p:txBody>
      </p:sp>
      <p:sp>
        <p:nvSpPr>
          <p:cNvPr id="46" name="Freeform: Shape 45"/>
          <p:cNvSpPr/>
          <p:nvPr/>
        </p:nvSpPr>
        <p:spPr>
          <a:xfrm>
            <a:off x="-685800" y="1061536"/>
            <a:ext cx="3589020" cy="4411980"/>
          </a:xfrm>
          <a:custGeom>
            <a:avLst/>
            <a:gdLst>
              <a:gd name="connsiteX0" fmla="*/ 1748790 w 3589020"/>
              <a:gd name="connsiteY0" fmla="*/ 0 h 4411980"/>
              <a:gd name="connsiteX1" fmla="*/ 2125980 w 3589020"/>
              <a:gd name="connsiteY1" fmla="*/ 11430 h 4411980"/>
              <a:gd name="connsiteX2" fmla="*/ 2606040 w 3589020"/>
              <a:gd name="connsiteY2" fmla="*/ 171450 h 4411980"/>
              <a:gd name="connsiteX3" fmla="*/ 3108960 w 3589020"/>
              <a:gd name="connsiteY3" fmla="*/ 537210 h 4411980"/>
              <a:gd name="connsiteX4" fmla="*/ 3326130 w 3589020"/>
              <a:gd name="connsiteY4" fmla="*/ 868680 h 4411980"/>
              <a:gd name="connsiteX5" fmla="*/ 3497580 w 3589020"/>
              <a:gd name="connsiteY5" fmla="*/ 1303020 h 4411980"/>
              <a:gd name="connsiteX6" fmla="*/ 3589020 w 3589020"/>
              <a:gd name="connsiteY6" fmla="*/ 1714500 h 4411980"/>
              <a:gd name="connsiteX7" fmla="*/ 3577590 w 3589020"/>
              <a:gd name="connsiteY7" fmla="*/ 2217420 h 4411980"/>
              <a:gd name="connsiteX8" fmla="*/ 3509010 w 3589020"/>
              <a:gd name="connsiteY8" fmla="*/ 2571750 h 4411980"/>
              <a:gd name="connsiteX9" fmla="*/ 3326130 w 3589020"/>
              <a:gd name="connsiteY9" fmla="*/ 2937510 h 4411980"/>
              <a:gd name="connsiteX10" fmla="*/ 3028950 w 3589020"/>
              <a:gd name="connsiteY10" fmla="*/ 3348990 h 4411980"/>
              <a:gd name="connsiteX11" fmla="*/ 2903220 w 3589020"/>
              <a:gd name="connsiteY11" fmla="*/ 3589020 h 4411980"/>
              <a:gd name="connsiteX12" fmla="*/ 2903220 w 3589020"/>
              <a:gd name="connsiteY12" fmla="*/ 3691890 h 4411980"/>
              <a:gd name="connsiteX13" fmla="*/ 2914650 w 3589020"/>
              <a:gd name="connsiteY13" fmla="*/ 3897630 h 4411980"/>
              <a:gd name="connsiteX14" fmla="*/ 2880360 w 3589020"/>
              <a:gd name="connsiteY14" fmla="*/ 4149090 h 4411980"/>
              <a:gd name="connsiteX15" fmla="*/ 2731770 w 3589020"/>
              <a:gd name="connsiteY15" fmla="*/ 4343400 h 4411980"/>
              <a:gd name="connsiteX16" fmla="*/ 2537460 w 3589020"/>
              <a:gd name="connsiteY16" fmla="*/ 4411980 h 4411980"/>
              <a:gd name="connsiteX17" fmla="*/ 1005840 w 3589020"/>
              <a:gd name="connsiteY17" fmla="*/ 4411980 h 4411980"/>
              <a:gd name="connsiteX18" fmla="*/ 788670 w 3589020"/>
              <a:gd name="connsiteY18" fmla="*/ 4331970 h 4411980"/>
              <a:gd name="connsiteX19" fmla="*/ 708660 w 3589020"/>
              <a:gd name="connsiteY19" fmla="*/ 4034790 h 4411980"/>
              <a:gd name="connsiteX20" fmla="*/ 685800 w 3589020"/>
              <a:gd name="connsiteY20" fmla="*/ 3691890 h 4411980"/>
              <a:gd name="connsiteX21" fmla="*/ 651510 w 3589020"/>
              <a:gd name="connsiteY21" fmla="*/ 3520440 h 4411980"/>
              <a:gd name="connsiteX22" fmla="*/ 171450 w 3589020"/>
              <a:gd name="connsiteY22" fmla="*/ 2777490 h 4411980"/>
              <a:gd name="connsiteX23" fmla="*/ 11430 w 3589020"/>
              <a:gd name="connsiteY23" fmla="*/ 2286000 h 4411980"/>
              <a:gd name="connsiteX24" fmla="*/ 0 w 3589020"/>
              <a:gd name="connsiteY24" fmla="*/ 1714500 h 4411980"/>
              <a:gd name="connsiteX25" fmla="*/ 148590 w 3589020"/>
              <a:gd name="connsiteY25" fmla="*/ 1051560 h 4411980"/>
              <a:gd name="connsiteX26" fmla="*/ 388620 w 3589020"/>
              <a:gd name="connsiteY26" fmla="*/ 674370 h 4411980"/>
              <a:gd name="connsiteX27" fmla="*/ 754380 w 3589020"/>
              <a:gd name="connsiteY27" fmla="*/ 308610 h 4411980"/>
              <a:gd name="connsiteX28" fmla="*/ 1200150 w 3589020"/>
              <a:gd name="connsiteY28" fmla="*/ 80010 h 4411980"/>
              <a:gd name="connsiteX29" fmla="*/ 1748790 w 3589020"/>
              <a:gd name="connsiteY29" fmla="*/ 0 h 441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89020" h="4411980">
                <a:moveTo>
                  <a:pt x="1748790" y="0"/>
                </a:moveTo>
                <a:lnTo>
                  <a:pt x="2125980" y="11430"/>
                </a:lnTo>
                <a:lnTo>
                  <a:pt x="2606040" y="171450"/>
                </a:lnTo>
                <a:lnTo>
                  <a:pt x="3108960" y="537210"/>
                </a:lnTo>
                <a:lnTo>
                  <a:pt x="3326130" y="868680"/>
                </a:lnTo>
                <a:lnTo>
                  <a:pt x="3497580" y="1303020"/>
                </a:lnTo>
                <a:lnTo>
                  <a:pt x="3589020" y="1714500"/>
                </a:lnTo>
                <a:lnTo>
                  <a:pt x="3577590" y="2217420"/>
                </a:lnTo>
                <a:lnTo>
                  <a:pt x="3509010" y="2571750"/>
                </a:lnTo>
                <a:lnTo>
                  <a:pt x="3326130" y="2937510"/>
                </a:lnTo>
                <a:lnTo>
                  <a:pt x="3028950" y="3348990"/>
                </a:lnTo>
                <a:lnTo>
                  <a:pt x="2903220" y="3589020"/>
                </a:lnTo>
                <a:lnTo>
                  <a:pt x="2903220" y="3691890"/>
                </a:lnTo>
                <a:lnTo>
                  <a:pt x="2914650" y="3897630"/>
                </a:lnTo>
                <a:lnTo>
                  <a:pt x="2880360" y="4149090"/>
                </a:lnTo>
                <a:lnTo>
                  <a:pt x="2731770" y="4343400"/>
                </a:lnTo>
                <a:lnTo>
                  <a:pt x="2537460" y="4411980"/>
                </a:lnTo>
                <a:lnTo>
                  <a:pt x="1005840" y="4411980"/>
                </a:lnTo>
                <a:lnTo>
                  <a:pt x="788670" y="4331970"/>
                </a:lnTo>
                <a:lnTo>
                  <a:pt x="708660" y="4034790"/>
                </a:lnTo>
                <a:lnTo>
                  <a:pt x="685800" y="3691890"/>
                </a:lnTo>
                <a:lnTo>
                  <a:pt x="651510" y="3520440"/>
                </a:lnTo>
                <a:lnTo>
                  <a:pt x="171450" y="2777490"/>
                </a:lnTo>
                <a:lnTo>
                  <a:pt x="11430" y="2286000"/>
                </a:lnTo>
                <a:lnTo>
                  <a:pt x="0" y="1714500"/>
                </a:lnTo>
                <a:lnTo>
                  <a:pt x="148590" y="1051560"/>
                </a:lnTo>
                <a:lnTo>
                  <a:pt x="388620" y="674370"/>
                </a:lnTo>
                <a:lnTo>
                  <a:pt x="754380" y="308610"/>
                </a:lnTo>
                <a:lnTo>
                  <a:pt x="1200150" y="80010"/>
                </a:lnTo>
                <a:lnTo>
                  <a:pt x="1748790" y="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13"/>
          <p:cNvSpPr/>
          <p:nvPr/>
        </p:nvSpPr>
        <p:spPr>
          <a:xfrm>
            <a:off x="-737054" y="992957"/>
            <a:ext cx="3681690" cy="4565715"/>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rgbClr val="E5E5E5"/>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Tree>
    <p:extLst>
      <p:ext uri="{BB962C8B-B14F-4D97-AF65-F5344CB8AC3E}">
        <p14:creationId xmlns:p14="http://schemas.microsoft.com/office/powerpoint/2010/main" val="24255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8" grpId="0" animBg="1"/>
      <p:bldP spid="19" grpId="0" animBg="1"/>
      <p:bldP spid="20" grpId="0" animBg="1"/>
      <p:bldP spid="21" grpId="0" animBg="1"/>
      <p:bldP spid="29" grpId="0"/>
      <p:bldP spid="30"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2510-9719-4124-AB36-7F286EC44146}"/>
              </a:ext>
            </a:extLst>
          </p:cNvPr>
          <p:cNvSpPr>
            <a:spLocks noGrp="1"/>
          </p:cNvSpPr>
          <p:nvPr>
            <p:ph type="title"/>
          </p:nvPr>
        </p:nvSpPr>
        <p:spPr/>
        <p:txBody>
          <a:bodyPr/>
          <a:lstStyle/>
          <a:p>
            <a:r>
              <a:rPr lang="en-GB"/>
              <a:t>So, Let’s be clear about EDI….</a:t>
            </a:r>
          </a:p>
        </p:txBody>
      </p:sp>
      <p:pic>
        <p:nvPicPr>
          <p:cNvPr id="6" name="Picture 5">
            <a:hlinkClick r:id="rId3"/>
            <a:extLst>
              <a:ext uri="{FF2B5EF4-FFF2-40B4-BE49-F238E27FC236}">
                <a16:creationId xmlns:a16="http://schemas.microsoft.com/office/drawing/2014/main" id="{C30B7259-2453-4724-83F3-CF2A717E8462}"/>
              </a:ext>
            </a:extLst>
          </p:cNvPr>
          <p:cNvPicPr>
            <a:picLocks noChangeAspect="1"/>
          </p:cNvPicPr>
          <p:nvPr/>
        </p:nvPicPr>
        <p:blipFill rotWithShape="1">
          <a:blip r:embed="rId4"/>
          <a:srcRect l="32579" t="29505" r="15702" b="12044"/>
          <a:stretch/>
        </p:blipFill>
        <p:spPr>
          <a:xfrm>
            <a:off x="1000125" y="779323"/>
            <a:ext cx="9936008" cy="6078677"/>
          </a:xfrm>
          <a:prstGeom prst="rect">
            <a:avLst/>
          </a:prstGeom>
        </p:spPr>
      </p:pic>
    </p:spTree>
    <p:extLst>
      <p:ext uri="{BB962C8B-B14F-4D97-AF65-F5344CB8AC3E}">
        <p14:creationId xmlns:p14="http://schemas.microsoft.com/office/powerpoint/2010/main" val="344095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stages and elements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2720756375"/>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334992" y="2769832"/>
            <a:ext cx="7247802" cy="37059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000"/>
              <a:t>New </a:t>
            </a:r>
            <a:r>
              <a:rPr lang="en-GB" sz="2000">
                <a:hlinkClick r:id="rId8"/>
              </a:rPr>
              <a:t>campaign web page</a:t>
            </a:r>
            <a:r>
              <a:rPr lang="en-GB" sz="2000"/>
              <a:t> which includes a short animation for all staff to view</a:t>
            </a:r>
          </a:p>
          <a:p>
            <a:pPr>
              <a:lnSpc>
                <a:spcPct val="120000"/>
              </a:lnSpc>
            </a:pPr>
            <a:r>
              <a:rPr lang="en-GB" sz="2000">
                <a:hlinkClick r:id="rId9"/>
              </a:rPr>
              <a:t>Posters</a:t>
            </a:r>
            <a:r>
              <a:rPr lang="en-GB" sz="2000"/>
              <a:t> to display or use as a conversation starter</a:t>
            </a:r>
          </a:p>
          <a:p>
            <a:pPr>
              <a:lnSpc>
                <a:spcPct val="120000"/>
              </a:lnSpc>
            </a:pPr>
            <a:r>
              <a:rPr lang="en-GB" sz="2000"/>
              <a:t>Team conversation cascade in October, November and December, with a supporting Conversation Guide</a:t>
            </a:r>
          </a:p>
          <a:p>
            <a:pPr>
              <a:lnSpc>
                <a:spcPct val="120000"/>
              </a:lnSpc>
            </a:pPr>
            <a:r>
              <a:rPr lang="en-GB" sz="2000"/>
              <a:t>Different conversations for January, February and March supported with a Conversation Aid</a:t>
            </a:r>
          </a:p>
          <a:p>
            <a:pPr>
              <a:lnSpc>
                <a:spcPct val="120000"/>
              </a:lnSpc>
            </a:pPr>
            <a:r>
              <a:rPr lang="en-GB" sz="2000"/>
              <a:t>Webinar series engaging representatives from all staff networks</a:t>
            </a:r>
          </a:p>
          <a:p>
            <a:pPr>
              <a:lnSpc>
                <a:spcPct val="120000"/>
              </a:lnSpc>
            </a:pPr>
            <a:r>
              <a:rPr lang="en-GB" sz="2000"/>
              <a:t>Blogs</a:t>
            </a:r>
          </a:p>
          <a:p>
            <a:pPr>
              <a:lnSpc>
                <a:spcPct val="120000"/>
              </a:lnSpc>
            </a:pPr>
            <a:r>
              <a:rPr lang="en-GB" sz="2000"/>
              <a:t>University wide and local communications channels</a:t>
            </a:r>
          </a:p>
          <a:p>
            <a:pPr>
              <a:lnSpc>
                <a:spcPct val="120000"/>
              </a:lnSpc>
            </a:pPr>
            <a:endParaRPr lang="en-GB" sz="2000"/>
          </a:p>
          <a:p>
            <a:pPr>
              <a:lnSpc>
                <a:spcPct val="120000"/>
              </a:lnSpc>
            </a:pPr>
            <a:endParaRPr lang="en-GB" sz="2000"/>
          </a:p>
        </p:txBody>
      </p:sp>
      <p:grpSp>
        <p:nvGrpSpPr>
          <p:cNvPr id="15" name="Group 14">
            <a:extLst>
              <a:ext uri="{FF2B5EF4-FFF2-40B4-BE49-F238E27FC236}">
                <a16:creationId xmlns:a16="http://schemas.microsoft.com/office/drawing/2014/main" id="{B11CAB4F-8642-4944-A673-100664594506}"/>
              </a:ext>
            </a:extLst>
          </p:cNvPr>
          <p:cNvGrpSpPr/>
          <p:nvPr/>
        </p:nvGrpSpPr>
        <p:grpSpPr>
          <a:xfrm>
            <a:off x="7211044" y="2506180"/>
            <a:ext cx="4740811" cy="4108105"/>
            <a:chOff x="7139970" y="2467109"/>
            <a:chExt cx="4740811" cy="4108105"/>
          </a:xfrm>
        </p:grpSpPr>
        <p:pic>
          <p:nvPicPr>
            <p:cNvPr id="14" name="Picture 13">
              <a:extLst>
                <a:ext uri="{FF2B5EF4-FFF2-40B4-BE49-F238E27FC236}">
                  <a16:creationId xmlns:a16="http://schemas.microsoft.com/office/drawing/2014/main" id="{50C84BFC-5AC1-4FA8-A9C4-BE886D36CC8D}"/>
                </a:ext>
              </a:extLst>
            </p:cNvPr>
            <p:cNvPicPr>
              <a:picLocks noChangeAspect="1"/>
            </p:cNvPicPr>
            <p:nvPr/>
          </p:nvPicPr>
          <p:blipFill rotWithShape="1">
            <a:blip r:embed="rId10"/>
            <a:srcRect l="32300" t="23001" r="33527" b="3522"/>
            <a:stretch/>
          </p:blipFill>
          <p:spPr>
            <a:xfrm>
              <a:off x="8264236" y="2467109"/>
              <a:ext cx="3181927" cy="3705938"/>
            </a:xfrm>
            <a:prstGeom prst="rect">
              <a:avLst/>
            </a:prstGeom>
          </p:spPr>
        </p:pic>
        <p:grpSp>
          <p:nvGrpSpPr>
            <p:cNvPr id="7" name="Group 6">
              <a:extLst>
                <a:ext uri="{FF2B5EF4-FFF2-40B4-BE49-F238E27FC236}">
                  <a16:creationId xmlns:a16="http://schemas.microsoft.com/office/drawing/2014/main" id="{4C9DD5F0-2E49-4B32-9C3D-B77C3F7A4CE7}"/>
                </a:ext>
              </a:extLst>
            </p:cNvPr>
            <p:cNvGrpSpPr/>
            <p:nvPr/>
          </p:nvGrpSpPr>
          <p:grpSpPr>
            <a:xfrm>
              <a:off x="7139970" y="3528518"/>
              <a:ext cx="4740811" cy="3046696"/>
              <a:chOff x="7139970" y="3528518"/>
              <a:chExt cx="4740811" cy="3046696"/>
            </a:xfrm>
          </p:grpSpPr>
          <p:pic>
            <p:nvPicPr>
              <p:cNvPr id="9" name="Picture 8">
                <a:extLst>
                  <a:ext uri="{FF2B5EF4-FFF2-40B4-BE49-F238E27FC236}">
                    <a16:creationId xmlns:a16="http://schemas.microsoft.com/office/drawing/2014/main" id="{32487FAF-8083-4F00-AB40-568273198E79}"/>
                  </a:ext>
                </a:extLst>
              </p:cNvPr>
              <p:cNvPicPr>
                <a:picLocks noChangeAspect="1"/>
              </p:cNvPicPr>
              <p:nvPr/>
            </p:nvPicPr>
            <p:blipFill rotWithShape="1">
              <a:blip r:embed="rId11"/>
              <a:srcRect l="26908" t="12347" r="40155"/>
              <a:stretch/>
            </p:blipFill>
            <p:spPr>
              <a:xfrm>
                <a:off x="10187659" y="3528518"/>
                <a:ext cx="1693122" cy="2440555"/>
              </a:xfrm>
              <a:prstGeom prst="rect">
                <a:avLst/>
              </a:prstGeom>
            </p:spPr>
          </p:pic>
          <p:pic>
            <p:nvPicPr>
              <p:cNvPr id="10" name="Picture 9">
                <a:extLst>
                  <a:ext uri="{FF2B5EF4-FFF2-40B4-BE49-F238E27FC236}">
                    <a16:creationId xmlns:a16="http://schemas.microsoft.com/office/drawing/2014/main" id="{BA0F5462-08A9-452E-B19F-246A37F307C3}"/>
                  </a:ext>
                </a:extLst>
              </p:cNvPr>
              <p:cNvPicPr>
                <a:picLocks noChangeAspect="1"/>
              </p:cNvPicPr>
              <p:nvPr/>
            </p:nvPicPr>
            <p:blipFill rotWithShape="1">
              <a:blip r:embed="rId12"/>
              <a:srcRect l="31469" t="18204" r="44485" b="19417"/>
              <a:stretch/>
            </p:blipFill>
            <p:spPr>
              <a:xfrm>
                <a:off x="8104312" y="5040751"/>
                <a:ext cx="1071988" cy="1506299"/>
              </a:xfrm>
              <a:prstGeom prst="rect">
                <a:avLst/>
              </a:prstGeom>
            </p:spPr>
          </p:pic>
          <p:pic>
            <p:nvPicPr>
              <p:cNvPr id="11" name="Picture 10">
                <a:extLst>
                  <a:ext uri="{FF2B5EF4-FFF2-40B4-BE49-F238E27FC236}">
                    <a16:creationId xmlns:a16="http://schemas.microsoft.com/office/drawing/2014/main" id="{68CFEE70-8EC9-4AFE-8C94-DDD9D490F9E0}"/>
                  </a:ext>
                </a:extLst>
              </p:cNvPr>
              <p:cNvPicPr>
                <a:picLocks noChangeAspect="1"/>
              </p:cNvPicPr>
              <p:nvPr/>
            </p:nvPicPr>
            <p:blipFill rotWithShape="1">
              <a:blip r:embed="rId13"/>
              <a:srcRect l="31855" t="25055" r="44330" b="12347"/>
              <a:stretch/>
            </p:blipFill>
            <p:spPr>
              <a:xfrm rot="20393952">
                <a:off x="7139970" y="5107274"/>
                <a:ext cx="1031046" cy="1467940"/>
              </a:xfrm>
              <a:prstGeom prst="rect">
                <a:avLst/>
              </a:prstGeom>
            </p:spPr>
          </p:pic>
          <p:pic>
            <p:nvPicPr>
              <p:cNvPr id="12" name="Picture 11">
                <a:extLst>
                  <a:ext uri="{FF2B5EF4-FFF2-40B4-BE49-F238E27FC236}">
                    <a16:creationId xmlns:a16="http://schemas.microsoft.com/office/drawing/2014/main" id="{7D100438-3E73-4472-8FCC-F65D7A7B3403}"/>
                  </a:ext>
                </a:extLst>
              </p:cNvPr>
              <p:cNvPicPr>
                <a:picLocks noChangeAspect="1"/>
              </p:cNvPicPr>
              <p:nvPr/>
            </p:nvPicPr>
            <p:blipFill rotWithShape="1">
              <a:blip r:embed="rId14"/>
              <a:srcRect l="27832" t="15140" r="41469" b="2430"/>
              <a:stretch/>
            </p:blipFill>
            <p:spPr>
              <a:xfrm rot="1155238">
                <a:off x="8971080" y="5111191"/>
                <a:ext cx="1003916" cy="1460105"/>
              </a:xfrm>
              <a:prstGeom prst="rect">
                <a:avLst/>
              </a:prstGeom>
            </p:spPr>
          </p:pic>
        </p:grpSp>
      </p:grpSp>
    </p:spTree>
    <p:extLst>
      <p:ext uri="{BB962C8B-B14F-4D97-AF65-F5344CB8AC3E}">
        <p14:creationId xmlns:p14="http://schemas.microsoft.com/office/powerpoint/2010/main" val="7207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messages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46684286"/>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640749" y="2566155"/>
            <a:ext cx="5113506" cy="375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stands for Equality, Diversity and Inclusion</a:t>
            </a:r>
          </a:p>
          <a:p>
            <a:pPr lvl="0">
              <a:lnSpc>
                <a:spcPct val="120000"/>
              </a:lnSpc>
              <a:spcBef>
                <a:spcPts val="600"/>
              </a:spcBef>
              <a:spcAft>
                <a:spcPts val="600"/>
              </a:spcAft>
            </a:pPr>
            <a:r>
              <a:rPr lang="en-GB" sz="1200"/>
              <a:t>EDI relates to everyone and is part of everyone’s responsibility </a:t>
            </a:r>
            <a:r>
              <a:rPr lang="en-GB" sz="1200" i="1"/>
              <a:t>- achieving equality, diversity and inclusion is everyone's responsibility and a priority for the University of Nottingham  </a:t>
            </a:r>
            <a:endParaRPr lang="en-GB" sz="1200"/>
          </a:p>
          <a:p>
            <a:pPr>
              <a:lnSpc>
                <a:spcPct val="120000"/>
              </a:lnSpc>
              <a:spcBef>
                <a:spcPts val="600"/>
              </a:spcBef>
              <a:spcAft>
                <a:spcPts val="600"/>
              </a:spcAft>
            </a:pPr>
            <a:r>
              <a:rPr lang="en-GB" sz="1200"/>
              <a:t>EDI is about fairness and respect </a:t>
            </a:r>
            <a:r>
              <a:rPr lang="en-GB" sz="1200" i="1"/>
              <a:t>- our University strategy values fairness, inclusivity, and respect</a:t>
            </a:r>
            <a:endParaRPr lang="en-GB" sz="1200"/>
          </a:p>
          <a:p>
            <a:pPr>
              <a:lnSpc>
                <a:spcPct val="120000"/>
              </a:lnSpc>
              <a:spcBef>
                <a:spcPts val="600"/>
              </a:spcBef>
              <a:spcAft>
                <a:spcPts val="600"/>
              </a:spcAft>
            </a:pPr>
            <a:r>
              <a:rPr lang="en-GB" sz="1200"/>
              <a:t>EDI is about ensuring everyone has access to appropriate services, appreciates each other and feels included -</a:t>
            </a:r>
            <a:r>
              <a:rPr lang="en-GB" sz="1200" i="1"/>
              <a:t> we need to work together to remove the barriers many staff and students experience at the University </a:t>
            </a:r>
            <a:endParaRPr lang="en-GB" sz="1200"/>
          </a:p>
          <a:p>
            <a:pPr lvl="0">
              <a:lnSpc>
                <a:spcPct val="120000"/>
              </a:lnSpc>
              <a:spcBef>
                <a:spcPts val="600"/>
              </a:spcBef>
              <a:spcAft>
                <a:spcPts val="600"/>
              </a:spcAft>
            </a:pPr>
            <a:r>
              <a:rPr lang="en-GB" sz="1200"/>
              <a:t>There is information and support for all </a:t>
            </a:r>
            <a:r>
              <a:rPr lang="en-GB" sz="1200" i="1"/>
              <a:t>- we want to nurture, support and empower all staff and students to do their very best </a:t>
            </a:r>
            <a:endParaRPr lang="en-GB" sz="1200"/>
          </a:p>
          <a:p>
            <a:pPr>
              <a:lnSpc>
                <a:spcPct val="120000"/>
              </a:lnSpc>
              <a:spcBef>
                <a:spcPts val="600"/>
              </a:spcBef>
              <a:spcAft>
                <a:spcPts val="600"/>
              </a:spcAft>
            </a:pPr>
            <a:endParaRPr lang="en-GB" sz="1200"/>
          </a:p>
          <a:p>
            <a:pPr>
              <a:lnSpc>
                <a:spcPct val="120000"/>
              </a:lnSpc>
              <a:spcBef>
                <a:spcPts val="600"/>
              </a:spcBef>
              <a:spcAft>
                <a:spcPts val="600"/>
              </a:spcAft>
            </a:pPr>
            <a:endParaRPr lang="en-GB" sz="1200"/>
          </a:p>
        </p:txBody>
      </p:sp>
      <p:sp>
        <p:nvSpPr>
          <p:cNvPr id="7" name="Content Placeholder 2">
            <a:extLst>
              <a:ext uri="{FF2B5EF4-FFF2-40B4-BE49-F238E27FC236}">
                <a16:creationId xmlns:a16="http://schemas.microsoft.com/office/drawing/2014/main" id="{3CE7D499-CF18-4BDD-BB7E-4A240FBB69DA}"/>
              </a:ext>
            </a:extLst>
          </p:cNvPr>
          <p:cNvSpPr txBox="1">
            <a:spLocks/>
          </p:cNvSpPr>
          <p:nvPr/>
        </p:nvSpPr>
        <p:spPr>
          <a:xfrm>
            <a:off x="6332656" y="2566155"/>
            <a:ext cx="5443707" cy="4113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is about everyone, not just specific groups – sometimes individual characteristics aren’t visible </a:t>
            </a:r>
            <a:r>
              <a:rPr lang="en-GB" sz="1200" i="1"/>
              <a:t>- the Equality Act 2010 details nine protected characteristics and it is illegal to discriminate against anyone, directly or indirectly based on these characteristics </a:t>
            </a:r>
            <a:endParaRPr lang="en-GB" sz="1200"/>
          </a:p>
          <a:p>
            <a:pPr>
              <a:lnSpc>
                <a:spcPct val="120000"/>
              </a:lnSpc>
              <a:spcBef>
                <a:spcPts val="600"/>
              </a:spcBef>
              <a:spcAft>
                <a:spcPts val="600"/>
              </a:spcAft>
            </a:pPr>
            <a:r>
              <a:rPr lang="en-GB" sz="1200"/>
              <a:t>EDI is part of everyone’s responsibility, and strengthening diversity and inclusion makes us more effective - </a:t>
            </a:r>
            <a:r>
              <a:rPr lang="en-GB" sz="1200" i="1"/>
              <a:t>be an authentic ally: talk to people about their experiences, educate yourself, take-action and hold others accountable </a:t>
            </a:r>
            <a:endParaRPr lang="en-GB" sz="1200"/>
          </a:p>
          <a:p>
            <a:pPr>
              <a:lnSpc>
                <a:spcPct val="120000"/>
              </a:lnSpc>
              <a:spcBef>
                <a:spcPts val="600"/>
              </a:spcBef>
              <a:spcAft>
                <a:spcPts val="600"/>
              </a:spcAft>
            </a:pPr>
            <a:r>
              <a:rPr lang="en-GB" sz="1200"/>
              <a:t>EDI is about fairness and respect, although it’s not about treating everyone the same -</a:t>
            </a:r>
            <a:r>
              <a:rPr lang="en-GB" sz="1200" i="1"/>
              <a:t> we want staff and students to have access to the same opportunities so we can continue to nurture the growth of our University </a:t>
            </a:r>
            <a:endParaRPr lang="en-GB" sz="1200"/>
          </a:p>
          <a:p>
            <a:pPr lvl="0">
              <a:lnSpc>
                <a:spcPct val="120000"/>
              </a:lnSpc>
              <a:spcBef>
                <a:spcPts val="600"/>
              </a:spcBef>
              <a:spcAft>
                <a:spcPts val="600"/>
              </a:spcAft>
            </a:pPr>
            <a:r>
              <a:rPr lang="en-GB" sz="1200"/>
              <a:t>There is information and support for everyone so we can all work to ensure staff and students achieve their potential -</a:t>
            </a:r>
            <a:r>
              <a:rPr lang="en-GB" sz="1200" i="1"/>
              <a:t> we will provide training and support for all staff so we can develop anti-racist and inclusive practices, empowering everyone to challenge inequality</a:t>
            </a:r>
            <a:endParaRPr lang="en-GB" sz="1200"/>
          </a:p>
        </p:txBody>
      </p:sp>
    </p:spTree>
    <p:extLst>
      <p:ext uri="{BB962C8B-B14F-4D97-AF65-F5344CB8AC3E}">
        <p14:creationId xmlns:p14="http://schemas.microsoft.com/office/powerpoint/2010/main" val="22840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74A0-9154-4861-A46F-52C8B857704A}"/>
              </a:ext>
            </a:extLst>
          </p:cNvPr>
          <p:cNvSpPr>
            <a:spLocks noGrp="1"/>
          </p:cNvSpPr>
          <p:nvPr>
            <p:ph type="title"/>
          </p:nvPr>
        </p:nvSpPr>
        <p:spPr/>
        <p:txBody>
          <a:bodyPr/>
          <a:lstStyle/>
          <a:p>
            <a:r>
              <a:rPr lang="en-GB"/>
              <a:t>Let’s talk about EDI</a:t>
            </a:r>
          </a:p>
        </p:txBody>
      </p:sp>
      <p:sp>
        <p:nvSpPr>
          <p:cNvPr id="3" name="Text Placeholder 2">
            <a:extLst>
              <a:ext uri="{FF2B5EF4-FFF2-40B4-BE49-F238E27FC236}">
                <a16:creationId xmlns:a16="http://schemas.microsoft.com/office/drawing/2014/main" id="{44D7F44D-083D-4946-968A-7E1104B37E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8027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9FAB-D164-46E9-84A0-E91A5BF9EA77}"/>
              </a:ext>
            </a:extLst>
          </p:cNvPr>
          <p:cNvSpPr>
            <a:spLocks noGrp="1"/>
          </p:cNvSpPr>
          <p:nvPr>
            <p:ph type="title"/>
          </p:nvPr>
        </p:nvSpPr>
        <p:spPr/>
        <p:txBody>
          <a:bodyPr/>
          <a:lstStyle/>
          <a:p>
            <a:r>
              <a:rPr lang="en-GB"/>
              <a:t>EDI core message 2    </a:t>
            </a:r>
            <a:r>
              <a:rPr lang="en-GB" sz="2400"/>
              <a:t>(February)</a:t>
            </a:r>
            <a:endParaRPr lang="en-GB"/>
          </a:p>
        </p:txBody>
      </p:sp>
      <p:sp>
        <p:nvSpPr>
          <p:cNvPr id="4" name="Content Placeholder 2">
            <a:extLst>
              <a:ext uri="{FF2B5EF4-FFF2-40B4-BE49-F238E27FC236}">
                <a16:creationId xmlns:a16="http://schemas.microsoft.com/office/drawing/2014/main" id="{A4ADEF48-52F1-4A91-AB41-05C0F333CBFF}"/>
              </a:ext>
            </a:extLst>
          </p:cNvPr>
          <p:cNvSpPr txBox="1">
            <a:spLocks/>
          </p:cNvSpPr>
          <p:nvPr/>
        </p:nvSpPr>
        <p:spPr>
          <a:xfrm>
            <a:off x="654934" y="1147297"/>
            <a:ext cx="10515600" cy="52244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GB" sz="2400" b="1">
                <a:solidFill>
                  <a:schemeClr val="accent4"/>
                </a:solidFill>
              </a:rPr>
              <a:t>EDI is part of everyone’s responsibility, and strengthening diversity and inclusion makes us more effective</a:t>
            </a:r>
          </a:p>
          <a:p>
            <a:pPr>
              <a:lnSpc>
                <a:spcPct val="100000"/>
              </a:lnSpc>
              <a:spcBef>
                <a:spcPts val="600"/>
              </a:spcBef>
              <a:spcAft>
                <a:spcPts val="600"/>
              </a:spcAft>
            </a:pPr>
            <a:r>
              <a:rPr lang="en-GB" sz="2100"/>
              <a:t>We can all fulfil this responsibility by becoming an authentic ally</a:t>
            </a:r>
          </a:p>
          <a:p>
            <a:pPr marL="0" indent="0">
              <a:lnSpc>
                <a:spcPct val="100000"/>
              </a:lnSpc>
              <a:spcBef>
                <a:spcPts val="600"/>
              </a:spcBef>
              <a:spcAft>
                <a:spcPts val="600"/>
              </a:spcAft>
              <a:buNone/>
            </a:pPr>
            <a:endParaRPr lang="en-GB" sz="2100" b="1"/>
          </a:p>
          <a:p>
            <a:pPr marL="0" indent="0">
              <a:lnSpc>
                <a:spcPct val="100000"/>
              </a:lnSpc>
              <a:spcBef>
                <a:spcPts val="600"/>
              </a:spcBef>
              <a:spcAft>
                <a:spcPts val="600"/>
              </a:spcAft>
              <a:buNone/>
            </a:pPr>
            <a:r>
              <a:rPr lang="en-GB" sz="2100" b="1"/>
              <a:t>Discussion points</a:t>
            </a:r>
          </a:p>
          <a:p>
            <a:pPr>
              <a:lnSpc>
                <a:spcPct val="100000"/>
              </a:lnSpc>
              <a:spcBef>
                <a:spcPts val="600"/>
              </a:spcBef>
              <a:spcAft>
                <a:spcPts val="600"/>
              </a:spcAft>
            </a:pPr>
            <a:r>
              <a:rPr lang="en-GB" sz="2100"/>
              <a:t>What does it mean to be an authentic ally?</a:t>
            </a:r>
          </a:p>
          <a:p>
            <a:pPr>
              <a:lnSpc>
                <a:spcPct val="100000"/>
              </a:lnSpc>
              <a:spcBef>
                <a:spcPts val="600"/>
              </a:spcBef>
              <a:spcAft>
                <a:spcPts val="600"/>
              </a:spcAft>
            </a:pPr>
            <a:r>
              <a:rPr lang="en-GB" sz="2100"/>
              <a:t>What could you start doing now to be an authentic ally? Be specific! </a:t>
            </a:r>
          </a:p>
          <a:p>
            <a:pPr>
              <a:lnSpc>
                <a:spcPct val="100000"/>
              </a:lnSpc>
              <a:spcBef>
                <a:spcPts val="600"/>
              </a:spcBef>
              <a:spcAft>
                <a:spcPts val="600"/>
              </a:spcAft>
            </a:pPr>
            <a:r>
              <a:rPr lang="en-GB" sz="2100"/>
              <a:t>What support might you need?</a:t>
            </a:r>
          </a:p>
          <a:p>
            <a:pPr>
              <a:lnSpc>
                <a:spcPct val="100000"/>
              </a:lnSpc>
              <a:spcBef>
                <a:spcPts val="600"/>
              </a:spcBef>
              <a:spcAft>
                <a:spcPts val="600"/>
              </a:spcAft>
            </a:pPr>
            <a:r>
              <a:rPr lang="en-GB" sz="2100"/>
              <a:t>Take a look at the resources developed by </a:t>
            </a:r>
            <a:r>
              <a:rPr lang="en-GB" sz="2100">
                <a:hlinkClick r:id="rId3"/>
              </a:rPr>
              <a:t>MHFA England</a:t>
            </a:r>
            <a:r>
              <a:rPr lang="en-GB" sz="2100"/>
              <a:t>, and another on </a:t>
            </a:r>
            <a:r>
              <a:rPr lang="en-GB" sz="2100">
                <a:hlinkClick r:id="rId4"/>
              </a:rPr>
              <a:t>Non-Optical Allyship </a:t>
            </a:r>
            <a:r>
              <a:rPr lang="en-GB" sz="2100"/>
              <a:t>, developed to tackle racism and containing lots of ideas on how to become a more visible authentic ally.</a:t>
            </a:r>
          </a:p>
          <a:p>
            <a:pPr>
              <a:lnSpc>
                <a:spcPct val="100000"/>
              </a:lnSpc>
            </a:pPr>
            <a:endParaRPr lang="en-GB"/>
          </a:p>
        </p:txBody>
      </p:sp>
    </p:spTree>
    <p:extLst>
      <p:ext uri="{BB962C8B-B14F-4D97-AF65-F5344CB8AC3E}">
        <p14:creationId xmlns:p14="http://schemas.microsoft.com/office/powerpoint/2010/main" val="378116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4ADEF48-52F1-4A91-AB41-05C0F333CBFF}"/>
              </a:ext>
            </a:extLst>
          </p:cNvPr>
          <p:cNvSpPr txBox="1">
            <a:spLocks/>
          </p:cNvSpPr>
          <p:nvPr/>
        </p:nvSpPr>
        <p:spPr>
          <a:xfrm>
            <a:off x="838200" y="1320799"/>
            <a:ext cx="5181600" cy="485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454545"/>
                </a:solidFill>
                <a:effectLst/>
                <a:uLnTx/>
                <a:uFillTx/>
                <a:latin typeface="Arial"/>
                <a:ea typeface="+mn-ea"/>
                <a:cs typeface="+mn-cs"/>
              </a:rPr>
              <a:t>An important aspect of being an authentic ally involves sensitively challenging words or actions that could be harmful or exclude people</a:t>
            </a:r>
          </a:p>
          <a:p>
            <a:pPr marL="0" marR="0" lvl="0" indent="0" algn="l" defTabSz="914400" rtl="0" eaLnBrk="1" fontAlgn="auto" latinLnBrk="0" hangingPunct="1">
              <a:lnSpc>
                <a:spcPct val="90000"/>
              </a:lnSpc>
              <a:spcBef>
                <a:spcPts val="600"/>
              </a:spcBef>
              <a:spcAft>
                <a:spcPts val="600"/>
              </a:spcAft>
              <a:buClrTx/>
              <a:buSzTx/>
              <a:buFont typeface="Wingdings" panose="05000000000000000000" pitchFamily="2" charset="2"/>
              <a:buNone/>
              <a:tabLst/>
              <a:defRPr/>
            </a:pPr>
            <a:endParaRPr kumimoji="0" lang="en-GB" sz="2400" b="0" i="0" u="none" strike="noStrike" kern="1200" cap="none" spc="0" normalizeH="0" baseline="0" noProof="0">
              <a:ln>
                <a:noFill/>
              </a:ln>
              <a:solidFill>
                <a:srgbClr val="454545"/>
              </a:solidFill>
              <a:effectLst/>
              <a:uLnTx/>
              <a:uFillTx/>
              <a:latin typeface="Arial"/>
              <a:ea typeface="+mn-ea"/>
              <a:cs typeface="+mn-cs"/>
            </a:endParaRPr>
          </a:p>
          <a:p>
            <a:pPr marL="0" marR="0" lvl="0" indent="0" algn="l" defTabSz="914400" rtl="0" eaLnBrk="1" fontAlgn="auto" latinLnBrk="0" hangingPunct="1">
              <a:lnSpc>
                <a:spcPct val="90000"/>
              </a:lnSpc>
              <a:spcBef>
                <a:spcPts val="600"/>
              </a:spcBef>
              <a:spcAft>
                <a:spcPts val="600"/>
              </a:spcAft>
              <a:buClrTx/>
              <a:buSzTx/>
              <a:buFont typeface="Wingdings" panose="05000000000000000000" pitchFamily="2" charset="2"/>
              <a:buNone/>
              <a:tabLst/>
              <a:defRPr/>
            </a:pPr>
            <a:r>
              <a:rPr kumimoji="0" lang="en-GB" sz="2400" b="1" i="0" u="none" strike="noStrike" kern="1200" cap="none" spc="0" normalizeH="0" baseline="0" noProof="0">
                <a:ln>
                  <a:noFill/>
                </a:ln>
                <a:solidFill>
                  <a:srgbClr val="454545"/>
                </a:solidFill>
                <a:effectLst/>
                <a:uLnTx/>
                <a:uFillTx/>
                <a:latin typeface="Arial"/>
                <a:ea typeface="+mn-ea"/>
                <a:cs typeface="+mn-cs"/>
              </a:rPr>
              <a:t>Discussion points</a:t>
            </a:r>
          </a:p>
          <a:p>
            <a:pPr marL="228600" marR="0" lvl="0" indent="-228600" algn="l" defTabSz="914400" rtl="0" eaLnBrk="1" fontAlgn="auto" latinLnBrk="0" hangingPunct="1">
              <a:lnSpc>
                <a:spcPct val="90000"/>
              </a:lnSpc>
              <a:spcBef>
                <a:spcPts val="600"/>
              </a:spcBef>
              <a:spcAft>
                <a:spcPts val="60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454545"/>
                </a:solidFill>
                <a:effectLst/>
                <a:uLnTx/>
                <a:uFillTx/>
                <a:latin typeface="Arial"/>
                <a:ea typeface="+mn-ea"/>
                <a:cs typeface="+mn-cs"/>
              </a:rPr>
              <a:t>Why can it be difficult to sensitively challenge other people?</a:t>
            </a:r>
          </a:p>
          <a:p>
            <a:pPr marL="228600" marR="0" lvl="0" indent="-228600" algn="l" defTabSz="914400" rtl="0" eaLnBrk="1" fontAlgn="auto" latinLnBrk="0" hangingPunct="1">
              <a:lnSpc>
                <a:spcPct val="90000"/>
              </a:lnSpc>
              <a:spcBef>
                <a:spcPts val="600"/>
              </a:spcBef>
              <a:spcAft>
                <a:spcPts val="60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454545"/>
                </a:solidFill>
                <a:effectLst/>
                <a:uLnTx/>
                <a:uFillTx/>
                <a:latin typeface="Arial"/>
                <a:ea typeface="+mn-ea"/>
                <a:cs typeface="+mn-cs"/>
              </a:rPr>
              <a:t>How could these difficulties be overcome?</a:t>
            </a:r>
          </a:p>
          <a:p>
            <a:pPr marL="228600" marR="0" lvl="0" indent="-228600" algn="l" defTabSz="914400" rtl="0" eaLnBrk="1" fontAlgn="auto" latinLnBrk="0" hangingPunct="1">
              <a:lnSpc>
                <a:spcPct val="90000"/>
              </a:lnSpc>
              <a:spcBef>
                <a:spcPts val="600"/>
              </a:spcBef>
              <a:spcAft>
                <a:spcPts val="600"/>
              </a:spcAft>
              <a:buClrTx/>
              <a:buSzTx/>
              <a:buFont typeface="Wingdings" panose="05000000000000000000" pitchFamily="2" charset="2"/>
              <a:buChar char="§"/>
              <a:tabLst/>
              <a:defRPr/>
            </a:pPr>
            <a:endParaRPr kumimoji="0" lang="en-GB" sz="2400" b="0" i="1" u="none" strike="noStrike" kern="1200" cap="none" spc="0" normalizeH="0" baseline="0" noProof="0">
              <a:ln>
                <a:noFill/>
              </a:ln>
              <a:solidFill>
                <a:srgbClr val="454545"/>
              </a:solidFill>
              <a:effectLst/>
              <a:uLnTx/>
              <a:uFillTx/>
              <a:latin typeface="Arial"/>
              <a:ea typeface="+mn-ea"/>
              <a:cs typeface="+mn-cs"/>
            </a:endParaRPr>
          </a:p>
          <a:p>
            <a:pPr marL="228600" marR="0" lvl="0" indent="-228600" algn="l" defTabSz="914400" rtl="0" eaLnBrk="1" fontAlgn="auto" latinLnBrk="0" hangingPunct="1">
              <a:lnSpc>
                <a:spcPct val="90000"/>
              </a:lnSpc>
              <a:spcBef>
                <a:spcPts val="600"/>
              </a:spcBef>
              <a:spcAft>
                <a:spcPts val="600"/>
              </a:spcAft>
              <a:buClrTx/>
              <a:buSzTx/>
              <a:buFont typeface="Wingdings" panose="05000000000000000000" pitchFamily="2" charset="2"/>
              <a:buChar char="§"/>
              <a:tabLst/>
              <a:defRPr/>
            </a:pPr>
            <a:endParaRPr kumimoji="0" lang="en-GB" sz="2400" b="0" i="0" u="none" strike="noStrike" kern="1200" cap="none" spc="0" normalizeH="0" baseline="0" noProof="0">
              <a:ln>
                <a:noFill/>
              </a:ln>
              <a:solidFill>
                <a:srgbClr val="454545"/>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a:ln>
                <a:noFill/>
              </a:ln>
              <a:solidFill>
                <a:srgbClr val="454545"/>
              </a:solidFill>
              <a:effectLst/>
              <a:uLnTx/>
              <a:uFillTx/>
              <a:latin typeface="Arial"/>
              <a:ea typeface="+mn-ea"/>
              <a:cs typeface="+mn-cs"/>
            </a:endParaRPr>
          </a:p>
        </p:txBody>
      </p:sp>
      <p:pic>
        <p:nvPicPr>
          <p:cNvPr id="3" name="Picture 2">
            <a:extLst>
              <a:ext uri="{FF2B5EF4-FFF2-40B4-BE49-F238E27FC236}">
                <a16:creationId xmlns:a16="http://schemas.microsoft.com/office/drawing/2014/main" id="{CAB2EBF6-5F59-4326-A89A-B55C8E7AB091}"/>
              </a:ext>
            </a:extLst>
          </p:cNvPr>
          <p:cNvPicPr>
            <a:picLocks noChangeAspect="1"/>
          </p:cNvPicPr>
          <p:nvPr/>
        </p:nvPicPr>
        <p:blipFill>
          <a:blip r:embed="rId3"/>
          <a:stretch>
            <a:fillRect/>
          </a:stretch>
        </p:blipFill>
        <p:spPr>
          <a:xfrm>
            <a:off x="7147800" y="992851"/>
            <a:ext cx="3528212" cy="5285712"/>
          </a:xfrm>
          <a:prstGeom prst="rect">
            <a:avLst/>
          </a:prstGeom>
          <a:noFill/>
        </p:spPr>
      </p:pic>
      <p:sp>
        <p:nvSpPr>
          <p:cNvPr id="2" name="Title 1">
            <a:extLst>
              <a:ext uri="{FF2B5EF4-FFF2-40B4-BE49-F238E27FC236}">
                <a16:creationId xmlns:a16="http://schemas.microsoft.com/office/drawing/2014/main" id="{F72D9FAB-D164-46E9-84A0-E91A5BF9EA77}"/>
              </a:ext>
            </a:extLst>
          </p:cNvPr>
          <p:cNvSpPr>
            <a:spLocks noGrp="1"/>
          </p:cNvSpPr>
          <p:nvPr>
            <p:ph type="title"/>
          </p:nvPr>
        </p:nvSpPr>
        <p:spPr>
          <a:xfrm>
            <a:off x="1890000" y="0"/>
            <a:ext cx="10515600" cy="720000"/>
          </a:xfrm>
        </p:spPr>
        <p:txBody>
          <a:bodyPr vert="horz" lIns="91440" tIns="45720" rIns="91440" bIns="45720" rtlCol="0" anchor="ctr">
            <a:normAutofit/>
          </a:bodyPr>
          <a:lstStyle/>
          <a:p>
            <a:r>
              <a:rPr lang="en-GB"/>
              <a:t>EDI core message 2 cont’d  </a:t>
            </a:r>
            <a:r>
              <a:rPr lang="en-GB" sz="2400"/>
              <a:t>(February) </a:t>
            </a:r>
            <a:endParaRPr lang="en-GB"/>
          </a:p>
        </p:txBody>
      </p:sp>
    </p:spTree>
    <p:extLst>
      <p:ext uri="{BB962C8B-B14F-4D97-AF65-F5344CB8AC3E}">
        <p14:creationId xmlns:p14="http://schemas.microsoft.com/office/powerpoint/2010/main" val="323962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1595" y="1919194"/>
            <a:ext cx="398881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rgbClr val="FFFFFF">
                    <a:lumMod val="95000"/>
                  </a:srgbClr>
                </a:solidFill>
                <a:effectLst/>
                <a:uLnTx/>
                <a:uFillTx/>
                <a:latin typeface="Arial"/>
                <a:ea typeface="+mn-ea"/>
                <a:cs typeface="+mn-cs"/>
              </a:rPr>
              <a:t>Thank you!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848044"/>
            <a:ext cx="12192000" cy="2009955"/>
          </a:xfrm>
          <a:prstGeom prst="rect">
            <a:avLst/>
          </a:prstGeom>
        </p:spPr>
      </p:pic>
    </p:spTree>
    <p:extLst>
      <p:ext uri="{BB962C8B-B14F-4D97-AF65-F5344CB8AC3E}">
        <p14:creationId xmlns:p14="http://schemas.microsoft.com/office/powerpoint/2010/main" val="1623021968"/>
      </p:ext>
    </p:extLst>
  </p:cSld>
  <p:clrMapOvr>
    <a:masterClrMapping/>
  </p:clrMapOvr>
</p:sld>
</file>

<file path=ppt/theme/theme1.xml><?xml version="1.0" encoding="utf-8"?>
<a:theme xmlns:a="http://schemas.openxmlformats.org/drawingml/2006/main" name="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C2753C7A-FC8B-44FF-BEB3-5D6B569152E0}" vid="{B5C21EBB-54C3-4E75-A684-253F979E0ED1}"/>
    </a:ext>
  </a:extLst>
</a:theme>
</file>

<file path=ppt/theme/theme2.xml><?xml version="1.0" encoding="utf-8"?>
<a:theme xmlns:a="http://schemas.openxmlformats.org/drawingml/2006/main" name="1_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9D4714EB-13B9-4568-8030-94ECC84704CB}" vid="{C7FEBF05-03D4-4765-952C-351B3C1461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148BC2BD62A94490E4F6D1F21EFB4A" ma:contentTypeVersion="12" ma:contentTypeDescription="Create a new document." ma:contentTypeScope="" ma:versionID="9caf63101ccf8362b9f505e9055cd557">
  <xsd:schema xmlns:xsd="http://www.w3.org/2001/XMLSchema" xmlns:xs="http://www.w3.org/2001/XMLSchema" xmlns:p="http://schemas.microsoft.com/office/2006/metadata/properties" xmlns:ns2="3b2ef878-209d-4b46-8923-55d07b2cd0ba" xmlns:ns3="bbad9336-2c82-4766-b93a-c5ab1a0d0b6e" targetNamespace="http://schemas.microsoft.com/office/2006/metadata/properties" ma:root="true" ma:fieldsID="f5230d4486cd5dbff805f789498aceaf" ns2:_="" ns3:_="">
    <xsd:import namespace="3b2ef878-209d-4b46-8923-55d07b2cd0ba"/>
    <xsd:import namespace="bbad9336-2c82-4766-b93a-c5ab1a0d0b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ef878-209d-4b46-8923-55d07b2cd0b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d9336-2c82-4766-b93a-c5ab1a0d0b6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716679-AC0E-47DB-B423-A56D9547E3D5}">
  <ds:schemaRefs>
    <ds:schemaRef ds:uri="http://schemas.microsoft.com/sharepoint/v3/contenttype/forms"/>
  </ds:schemaRefs>
</ds:datastoreItem>
</file>

<file path=customXml/itemProps2.xml><?xml version="1.0" encoding="utf-8"?>
<ds:datastoreItem xmlns:ds="http://schemas.openxmlformats.org/officeDocument/2006/customXml" ds:itemID="{EA56E285-823B-4C9B-BC21-BA59DDAAE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ef878-209d-4b46-8923-55d07b2cd0ba"/>
    <ds:schemaRef ds:uri="bbad9336-2c82-4766-b93a-c5ab1a0d0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B0E904-09DC-4B87-BC75-C888EEA8ED68}">
  <ds:schemaRefs>
    <ds:schemaRef ds:uri="bbad9336-2c82-4766-b93a-c5ab1a0d0b6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3b2ef878-209d-4b46-8923-55d07b2cd0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TotalTime>
  <Words>1378</Words>
  <Application>Microsoft Office PowerPoint</Application>
  <PresentationFormat>Widescreen</PresentationFormat>
  <Paragraphs>114</Paragraphs>
  <Slides>9</Slides>
  <Notes>7</Notes>
  <HiddenSlides>5</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Source Sans Pro</vt:lpstr>
      <vt:lpstr>Verdana</vt:lpstr>
      <vt:lpstr>Wingdings</vt:lpstr>
      <vt:lpstr>Style2_Gradient background</vt:lpstr>
      <vt:lpstr>1_Style2_Gradient background</vt:lpstr>
      <vt:lpstr>‘Let’s be clear about EDI’ campaign  February 2021  Conversation Aid  Conversation Starter Slides</vt:lpstr>
      <vt:lpstr>What is ‘Let’s be clear about EDI’ about?</vt:lpstr>
      <vt:lpstr>So, Let’s be clear about EDI….</vt:lpstr>
      <vt:lpstr>Campaign stages and elements</vt:lpstr>
      <vt:lpstr>Campaign messages</vt:lpstr>
      <vt:lpstr>Let’s talk about EDI</vt:lpstr>
      <vt:lpstr>EDI core message 2    (February)</vt:lpstr>
      <vt:lpstr>EDI core message 2 cont’d  (February)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be clear about EDI’ campaign  January – April 2021  Conversation Aid</dc:title>
  <dc:creator>Carol Steed</dc:creator>
  <cp:lastModifiedBy>Carol Steed</cp:lastModifiedBy>
  <cp:revision>1</cp:revision>
  <dcterms:created xsi:type="dcterms:W3CDTF">2020-12-18T08:45:59Z</dcterms:created>
  <dcterms:modified xsi:type="dcterms:W3CDTF">2021-01-07T11:35:20Z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0x0101007F148BC2BD62A94490E4F6D1F21EFB4A</vt:lpwstr>
  </property>
</Properties>
</file>