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84" r:id="rId5"/>
  </p:sldMasterIdLst>
  <p:notesMasterIdLst>
    <p:notesMasterId r:id="rId17"/>
  </p:notesMasterIdLst>
  <p:handoutMasterIdLst>
    <p:handoutMasterId r:id="rId18"/>
  </p:handoutMasterIdLst>
  <p:sldIdLst>
    <p:sldId id="258" r:id="rId6"/>
    <p:sldId id="465" r:id="rId7"/>
    <p:sldId id="448" r:id="rId8"/>
    <p:sldId id="462" r:id="rId9"/>
    <p:sldId id="455" r:id="rId10"/>
    <p:sldId id="457" r:id="rId11"/>
    <p:sldId id="466" r:id="rId12"/>
    <p:sldId id="471" r:id="rId13"/>
    <p:sldId id="463" r:id="rId14"/>
    <p:sldId id="473" r:id="rId15"/>
    <p:sldId id="40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00B"/>
    <a:srgbClr val="0E6394"/>
    <a:srgbClr val="0E5B94"/>
    <a:srgbClr val="009BBD"/>
    <a:srgbClr val="00B1A7"/>
    <a:srgbClr val="FBFCFF"/>
    <a:srgbClr val="181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051C02-91F2-4597-AEB7-8EE260BE375E}" v="1" dt="2021-03-11T18:17:57.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18" autoAdjust="0"/>
  </p:normalViewPr>
  <p:slideViewPr>
    <p:cSldViewPr snapToGrid="0">
      <p:cViewPr varScale="1">
        <p:scale>
          <a:sx n="87" d="100"/>
          <a:sy n="87" d="100"/>
        </p:scale>
        <p:origin x="1392"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Steed" userId="b9f5c8c5-3451-4eeb-af78-e66138bfc6b3" providerId="ADAL" clId="{4088B8E2-85FD-4142-A7E8-708AE0280F51}"/>
    <pc:docChg chg="delSld modSld">
      <pc:chgData name="Carol Steed" userId="b9f5c8c5-3451-4eeb-af78-e66138bfc6b3" providerId="ADAL" clId="{4088B8E2-85FD-4142-A7E8-708AE0280F51}" dt="2021-01-07T11:19:45.760" v="2" actId="47"/>
      <pc:docMkLst>
        <pc:docMk/>
      </pc:docMkLst>
      <pc:sldChg chg="modSp mod">
        <pc:chgData name="Carol Steed" userId="b9f5c8c5-3451-4eeb-af78-e66138bfc6b3" providerId="ADAL" clId="{4088B8E2-85FD-4142-A7E8-708AE0280F51}" dt="2021-01-07T11:19:31.897" v="1" actId="20577"/>
        <pc:sldMkLst>
          <pc:docMk/>
          <pc:sldMk cId="1248225460" sldId="258"/>
        </pc:sldMkLst>
        <pc:spChg chg="mod">
          <ac:chgData name="Carol Steed" userId="b9f5c8c5-3451-4eeb-af78-e66138bfc6b3" providerId="ADAL" clId="{4088B8E2-85FD-4142-A7E8-708AE0280F51}" dt="2021-01-07T11:19:31.897" v="1" actId="20577"/>
          <ac:spMkLst>
            <pc:docMk/>
            <pc:sldMk cId="1248225460" sldId="258"/>
            <ac:spMk id="3" creationId="{00000000-0000-0000-0000-000000000000}"/>
          </ac:spMkLst>
        </pc:spChg>
      </pc:sldChg>
      <pc:sldChg chg="del">
        <pc:chgData name="Carol Steed" userId="b9f5c8c5-3451-4eeb-af78-e66138bfc6b3" providerId="ADAL" clId="{4088B8E2-85FD-4142-A7E8-708AE0280F51}" dt="2021-01-07T11:19:45.760" v="2" actId="47"/>
        <pc:sldMkLst>
          <pc:docMk/>
          <pc:sldMk cId="3393301153" sldId="291"/>
        </pc:sldMkLst>
      </pc:sldChg>
      <pc:sldChg chg="del">
        <pc:chgData name="Carol Steed" userId="b9f5c8c5-3451-4eeb-af78-e66138bfc6b3" providerId="ADAL" clId="{4088B8E2-85FD-4142-A7E8-708AE0280F51}" dt="2021-01-07T11:19:45.760" v="2" actId="47"/>
        <pc:sldMkLst>
          <pc:docMk/>
          <pc:sldMk cId="3781168949" sldId="464"/>
        </pc:sldMkLst>
      </pc:sldChg>
      <pc:sldChg chg="del">
        <pc:chgData name="Carol Steed" userId="b9f5c8c5-3451-4eeb-af78-e66138bfc6b3" providerId="ADAL" clId="{4088B8E2-85FD-4142-A7E8-708AE0280F51}" dt="2021-01-07T11:19:45.760" v="2" actId="47"/>
        <pc:sldMkLst>
          <pc:docMk/>
          <pc:sldMk cId="9252583" sldId="469"/>
        </pc:sldMkLst>
      </pc:sldChg>
      <pc:sldChg chg="del">
        <pc:chgData name="Carol Steed" userId="b9f5c8c5-3451-4eeb-af78-e66138bfc6b3" providerId="ADAL" clId="{4088B8E2-85FD-4142-A7E8-708AE0280F51}" dt="2021-01-07T11:19:45.760" v="2" actId="47"/>
        <pc:sldMkLst>
          <pc:docMk/>
          <pc:sldMk cId="1465680549" sldId="470"/>
        </pc:sldMkLst>
      </pc:sldChg>
      <pc:sldChg chg="del">
        <pc:chgData name="Carol Steed" userId="b9f5c8c5-3451-4eeb-af78-e66138bfc6b3" providerId="ADAL" clId="{4088B8E2-85FD-4142-A7E8-708AE0280F51}" dt="2021-01-07T11:19:45.760" v="2" actId="47"/>
        <pc:sldMkLst>
          <pc:docMk/>
          <pc:sldMk cId="3239621910" sldId="472"/>
        </pc:sldMkLst>
      </pc:sldChg>
      <pc:sldChg chg="del">
        <pc:chgData name="Carol Steed" userId="b9f5c8c5-3451-4eeb-af78-e66138bfc6b3" providerId="ADAL" clId="{4088B8E2-85FD-4142-A7E8-708AE0280F51}" dt="2021-01-07T11:19:45.760" v="2" actId="47"/>
        <pc:sldMkLst>
          <pc:docMk/>
          <pc:sldMk cId="4079299063" sldId="474"/>
        </pc:sldMkLst>
      </pc:sldChg>
      <pc:sldChg chg="del">
        <pc:chgData name="Carol Steed" userId="b9f5c8c5-3451-4eeb-af78-e66138bfc6b3" providerId="ADAL" clId="{4088B8E2-85FD-4142-A7E8-708AE0280F51}" dt="2021-01-07T11:19:45.760" v="2" actId="47"/>
        <pc:sldMkLst>
          <pc:docMk/>
          <pc:sldMk cId="1916979866" sldId="475"/>
        </pc:sldMkLst>
      </pc:sldChg>
      <pc:sldChg chg="del">
        <pc:chgData name="Carol Steed" userId="b9f5c8c5-3451-4eeb-af78-e66138bfc6b3" providerId="ADAL" clId="{4088B8E2-85FD-4142-A7E8-708AE0280F51}" dt="2021-01-07T11:19:45.760" v="2" actId="47"/>
        <pc:sldMkLst>
          <pc:docMk/>
          <pc:sldMk cId="128825103" sldId="476"/>
        </pc:sldMkLst>
      </pc:sldChg>
    </pc:docChg>
  </pc:docChgLst>
  <pc:docChgLst>
    <pc:chgData name="Carol Steed" userId="b9f5c8c5-3451-4eeb-af78-e66138bfc6b3" providerId="ADAL" clId="{79051C02-91F2-4597-AEB7-8EE260BE375E}"/>
    <pc:docChg chg="modSld">
      <pc:chgData name="Carol Steed" userId="b9f5c8c5-3451-4eeb-af78-e66138bfc6b3" providerId="ADAL" clId="{79051C02-91F2-4597-AEB7-8EE260BE375E}" dt="2021-03-11T18:17:57.485" v="0"/>
      <pc:docMkLst>
        <pc:docMk/>
      </pc:docMkLst>
      <pc:sldChg chg="modSp">
        <pc:chgData name="Carol Steed" userId="b9f5c8c5-3451-4eeb-af78-e66138bfc6b3" providerId="ADAL" clId="{79051C02-91F2-4597-AEB7-8EE260BE375E}" dt="2021-03-11T18:17:57.485" v="0"/>
        <pc:sldMkLst>
          <pc:docMk/>
          <pc:sldMk cId="1712034447" sldId="465"/>
        </pc:sldMkLst>
        <pc:spChg chg="mod">
          <ac:chgData name="Carol Steed" userId="b9f5c8c5-3451-4eeb-af78-e66138bfc6b3" providerId="ADAL" clId="{79051C02-91F2-4597-AEB7-8EE260BE375E}" dt="2021-03-11T18:17:57.485" v="0"/>
          <ac:spMkLst>
            <pc:docMk/>
            <pc:sldMk cId="1712034447" sldId="465"/>
            <ac:spMk id="3" creationId="{52337E98-2570-41F7-BA1C-3EED92F4A4F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B25374-604F-4919-BE61-11972B33FAF3}" type="datetimeFigureOut">
              <a:rPr lang="en-GB" smtClean="0"/>
              <a:t>11/03/2021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732A54-B043-49E8-B363-89F04ACDBA7C}" type="slidenum">
              <a:rPr lang="en-GB" smtClean="0"/>
              <a:t>‹#›</a:t>
            </a:fld>
            <a:endParaRPr lang="en-GB"/>
          </a:p>
        </p:txBody>
      </p:sp>
    </p:spTree>
    <p:extLst>
      <p:ext uri="{BB962C8B-B14F-4D97-AF65-F5344CB8AC3E}">
        <p14:creationId xmlns:p14="http://schemas.microsoft.com/office/powerpoint/2010/main" val="2714613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998F9-194D-4EB0-8280-EE2A25A36E9E}" type="datetimeFigureOut">
              <a:rPr lang="en-GB" smtClean="0"/>
              <a:t>11/03/2021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EF80E-4275-4514-9ADB-8CCBAFC9CE18}" type="slidenum">
              <a:rPr lang="en-GB" smtClean="0"/>
              <a:t>‹#›</a:t>
            </a:fld>
            <a:endParaRPr lang="en-GB"/>
          </a:p>
        </p:txBody>
      </p:sp>
    </p:spTree>
    <p:extLst>
      <p:ext uri="{BB962C8B-B14F-4D97-AF65-F5344CB8AC3E}">
        <p14:creationId xmlns:p14="http://schemas.microsoft.com/office/powerpoint/2010/main" val="268549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why we are doing this campaign and what the campaign is about.</a:t>
            </a:r>
          </a:p>
        </p:txBody>
      </p:sp>
      <p:sp>
        <p:nvSpPr>
          <p:cNvPr id="4" name="Slide Number Placeholder 3"/>
          <p:cNvSpPr>
            <a:spLocks noGrp="1"/>
          </p:cNvSpPr>
          <p:nvPr>
            <p:ph type="sldNum" sz="quarter" idx="10"/>
          </p:nvPr>
        </p:nvSpPr>
        <p:spPr/>
        <p:txBody>
          <a:bodyPr/>
          <a:lstStyle/>
          <a:p>
            <a:fld id="{8C856138-FBCA-ED4C-B551-54C288D43838}" type="slidenum">
              <a:rPr lang="en-GB" smtClean="0"/>
              <a:t>3</a:t>
            </a:fld>
            <a:endParaRPr lang="en-GB"/>
          </a:p>
        </p:txBody>
      </p:sp>
    </p:spTree>
    <p:extLst>
      <p:ext uri="{BB962C8B-B14F-4D97-AF65-F5344CB8AC3E}">
        <p14:creationId xmlns:p14="http://schemas.microsoft.com/office/powerpoint/2010/main" val="212644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Play this video if you haven’t watched it already – it’s the one that was shared in October so some teams may have seen it, others might not </a:t>
            </a:r>
          </a:p>
        </p:txBody>
      </p:sp>
      <p:sp>
        <p:nvSpPr>
          <p:cNvPr id="4" name="Slide Number Placeholder 3"/>
          <p:cNvSpPr>
            <a:spLocks noGrp="1"/>
          </p:cNvSpPr>
          <p:nvPr>
            <p:ph type="sldNum" sz="quarter" idx="5"/>
          </p:nvPr>
        </p:nvSpPr>
        <p:spPr/>
        <p:txBody>
          <a:bodyPr/>
          <a:lstStyle/>
          <a:p>
            <a:fld id="{EC0EF80E-4275-4514-9ADB-8CCBAFC9CE18}" type="slidenum">
              <a:rPr lang="en-GB" smtClean="0"/>
              <a:t>4</a:t>
            </a:fld>
            <a:endParaRPr lang="en-GB"/>
          </a:p>
        </p:txBody>
      </p:sp>
    </p:spTree>
    <p:extLst>
      <p:ext uri="{BB962C8B-B14F-4D97-AF65-F5344CB8AC3E}">
        <p14:creationId xmlns:p14="http://schemas.microsoft.com/office/powerpoint/2010/main" val="230243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the different stages of the campaign and resources available</a:t>
            </a:r>
          </a:p>
        </p:txBody>
      </p:sp>
      <p:sp>
        <p:nvSpPr>
          <p:cNvPr id="4" name="Slide Number Placeholder 3"/>
          <p:cNvSpPr>
            <a:spLocks noGrp="1"/>
          </p:cNvSpPr>
          <p:nvPr>
            <p:ph type="sldNum" sz="quarter" idx="5"/>
          </p:nvPr>
        </p:nvSpPr>
        <p:spPr/>
        <p:txBody>
          <a:bodyPr/>
          <a:lstStyle/>
          <a:p>
            <a:fld id="{EC0EF80E-4275-4514-9ADB-8CCBAFC9CE18}" type="slidenum">
              <a:rPr lang="en-GB" smtClean="0"/>
              <a:t>5</a:t>
            </a:fld>
            <a:endParaRPr lang="en-GB"/>
          </a:p>
        </p:txBody>
      </p:sp>
    </p:spTree>
    <p:extLst>
      <p:ext uri="{BB962C8B-B14F-4D97-AF65-F5344CB8AC3E}">
        <p14:creationId xmlns:p14="http://schemas.microsoft.com/office/powerpoint/2010/main" val="120418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are the different messages that we have been exploring – don’t worry if you haven’t looked at everything, just starting a conversation where you feel most comfortable is fine</a:t>
            </a:r>
          </a:p>
        </p:txBody>
      </p:sp>
      <p:sp>
        <p:nvSpPr>
          <p:cNvPr id="4" name="Slide Number Placeholder 3"/>
          <p:cNvSpPr>
            <a:spLocks noGrp="1"/>
          </p:cNvSpPr>
          <p:nvPr>
            <p:ph type="sldNum" sz="quarter" idx="5"/>
          </p:nvPr>
        </p:nvSpPr>
        <p:spPr/>
        <p:txBody>
          <a:bodyPr/>
          <a:lstStyle/>
          <a:p>
            <a:fld id="{EC0EF80E-4275-4514-9ADB-8CCBAFC9CE18}" type="slidenum">
              <a:rPr lang="en-GB" smtClean="0"/>
              <a:t>6</a:t>
            </a:fld>
            <a:endParaRPr lang="en-GB"/>
          </a:p>
        </p:txBody>
      </p:sp>
    </p:spTree>
    <p:extLst>
      <p:ext uri="{BB962C8B-B14F-4D97-AF65-F5344CB8AC3E}">
        <p14:creationId xmlns:p14="http://schemas.microsoft.com/office/powerpoint/2010/main" val="375326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Age (all ages are protected)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Disability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Gender reassignment* (or Trans)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Marriage and civil partnership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Pregnancy and Maternity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Religion or belief (this includes no belief of religion)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Sex (the law focuses on a binary definition of legal sex, men and women are both protected under the equality 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Sexual orientation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a:t>
            </a:r>
            <a:r>
              <a:rPr lang="en-GB" dirty="0"/>
              <a:t>At the University, you will see the term trans being used rather than gender reassignment. We recognise that trans people hold a variety of identities, some of which may not be related to gender reassignment, and that some people may identify as neither male nor female. Trans is used at the University as an inclusive ‘umbrella’ term for anyone whose gender identity and/or gender expression differs from the sex they were assigned at birth</a:t>
            </a: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Everyone belongs to a protected group, everyone has an age, a legal sex, a sexual orientation, a belief or no belief, an ethnicity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This sign helps us to understand that disabilities can be hidden but still require someone to use an accessible toilet.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It’s important not to assume we know everything about someone’s identity just by looking at them. People will have aspects of their identity that we can’t see but that may require adjustments or for things to be done differently in order for them to have equal access.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UoN also recognises some specific additional elements of someone's identity that may need to be considered to avoid someone experiencing disadvantage, these are socio-economic background, temporary impairment, caring responsibilities and neurodiversity.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EC0EF80E-4275-4514-9ADB-8CCBAFC9CE18}" type="slidenum">
              <a:rPr lang="en-GB" smtClean="0"/>
              <a:t>9</a:t>
            </a:fld>
            <a:endParaRPr lang="en-GB"/>
          </a:p>
        </p:txBody>
      </p:sp>
    </p:spTree>
    <p:extLst>
      <p:ext uri="{BB962C8B-B14F-4D97-AF65-F5344CB8AC3E}">
        <p14:creationId xmlns:p14="http://schemas.microsoft.com/office/powerpoint/2010/main" val="66073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9E1F4-77C1-461E-ABFF-BFE7DD57A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258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993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320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923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55072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0723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291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0"/>
            <a:ext cx="9057293" cy="720000"/>
          </a:xfrm>
          <a:noFill/>
          <a:ln w="38100">
            <a:noFill/>
          </a:ln>
        </p:spPr>
        <p:txBody>
          <a:bodyPr>
            <a:spAutoFit/>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0109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7769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310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723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10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norm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1876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4266615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7826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04388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46766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36834"/>
            <a:ext cx="9057293" cy="646331"/>
          </a:xfrm>
          <a:noFill/>
          <a:ln w="38100">
            <a:noFill/>
          </a:ln>
        </p:spPr>
        <p:txBody>
          <a:bodyPr>
            <a:sp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691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21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702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863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normAutofit/>
          </a:bodyPr>
          <a:lstStyle>
            <a:lvl1pPr>
              <a:defRPr sz="4000"/>
            </a:lvl1p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980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72064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07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262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70" r:id="rId3"/>
    <p:sldLayoutId id="2147483661" r:id="rId4"/>
    <p:sldLayoutId id="2147483668" r:id="rId5"/>
    <p:sldLayoutId id="2147483662" r:id="rId6"/>
    <p:sldLayoutId id="2147483663" r:id="rId7"/>
    <p:sldLayoutId id="2147483664" r:id="rId8"/>
    <p:sldLayoutId id="2147483665" r:id="rId9"/>
    <p:sldLayoutId id="2147483666" r:id="rId10"/>
    <p:sldLayoutId id="2147483667" r:id="rId11"/>
    <p:sldLayoutId id="2147483652" r:id="rId12"/>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039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oodle.nottingham.ac.uk/mod/page/view.php?id=4049681" TargetMode="External"/><Relationship Id="rId2" Type="http://schemas.openxmlformats.org/officeDocument/2006/relationships/hyperlink" Target="https://moodle.nottingham.ac.uk/pluginfile.php/6127382/mod_resource/content/9/3_1_Our%20Approach_E_ThinkingTalkingUpdate.pdf" TargetMode="External"/><Relationship Id="rId1" Type="http://schemas.openxmlformats.org/officeDocument/2006/relationships/slideLayout" Target="../slideLayouts/slideLayout2.xml"/><Relationship Id="rId5" Type="http://schemas.openxmlformats.org/officeDocument/2006/relationships/hyperlink" Target="https://moodle.nottingham.ac.uk/pluginfile.php/6127387/mod_resource/content/12/11_3_Uniqueness_T_ThinkingTalkingUpdate.pdf" TargetMode="External"/><Relationship Id="rId4" Type="http://schemas.openxmlformats.org/officeDocument/2006/relationships/hyperlink" Target="https://moodle.nottingham.ac.uk/pluginfile.php/6124966/mod_resource/content/9/2_1_DidYouKnow_E_ThinkingTalkingUpdate.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elfservice.nottingham.ac.uk/" TargetMode="External"/><Relationship Id="rId2" Type="http://schemas.openxmlformats.org/officeDocument/2006/relationships/hyperlink" Target="https://www.nottingham.ac.uk/edi/documents/edi-conversation-guide-1-051020.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nottingham.ac.uk/edi/lets-be-clear-about-edi.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www.nottingham.ac.uk/edi/lets-be-clear-about-edi.aspx" TargetMode="Externa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hyperlink" Target="https://uniofnottm.sharepoint.com/sites/EDICommsandEngagementCampaign2021/Shared%20Documents/Forms/AllItems.aspx?id=%2Fsites%2FEDICommsandEngagementCampaign2021%2FShared%20Documents%2FGeneral%2FCampaign%20design%2FPosters%20FINAL%2F493079%2DCOMMS%2DWEB%2DA4Poster%2DEDI%2DNJT%2DSEP2020%2Epdf&amp;parent=%2Fsites%2FEDICommsandEngagementCampaign2021%2FShared%20Documents%2FGeneral%2FCampaign%20design%2FPosters%20FINAL&amp;p=true&amp;originalPath=aHR0cHM6Ly91bmlvZm5vdHRtLnNoYXJlcG9pbnQuY29tLzpiOi9zL0VESUNvbW1zYW5kRW5nYWdlbWVudENhbXBhaWduMjAyMS9FU0xJSzdlWTlhNUFndmNndFlMTk5uVUJqT1hSbTFaZnVVMC1tUmJKNkpZWm53P3J0aW1lPWxYYUFmUy1qMkVn" TargetMode="Externa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98982" y="1032421"/>
            <a:ext cx="5338618" cy="3817937"/>
          </a:xfrm>
        </p:spPr>
        <p:txBody>
          <a:bodyPr>
            <a:normAutofit fontScale="90000"/>
          </a:bodyPr>
          <a:lstStyle/>
          <a:p>
            <a:r>
              <a:rPr lang="en-GB" sz="4800" dirty="0"/>
              <a:t>‘Let’s be clear about EDI’</a:t>
            </a:r>
            <a:br>
              <a:rPr lang="en-GB" sz="4800" dirty="0"/>
            </a:br>
            <a:r>
              <a:rPr lang="en-GB" sz="4800" dirty="0"/>
              <a:t>campaign</a:t>
            </a:r>
            <a:br>
              <a:rPr lang="en-GB" sz="4800" dirty="0"/>
            </a:br>
            <a:br>
              <a:rPr lang="en-GB" sz="4800" dirty="0"/>
            </a:br>
            <a:r>
              <a:rPr lang="en-GB" sz="3100" dirty="0"/>
              <a:t>January 2021</a:t>
            </a:r>
            <a:br>
              <a:rPr lang="en-GB" dirty="0"/>
            </a:br>
            <a:br>
              <a:rPr lang="en-GB" sz="4000" dirty="0"/>
            </a:br>
            <a:r>
              <a:rPr lang="en-GB" sz="2800" dirty="0"/>
              <a:t>Conversation Aid</a:t>
            </a:r>
            <a:endParaRPr lang="en-GB" dirty="0"/>
          </a:p>
        </p:txBody>
      </p:sp>
    </p:spTree>
    <p:extLst>
      <p:ext uri="{BB962C8B-B14F-4D97-AF65-F5344CB8AC3E}">
        <p14:creationId xmlns:p14="http://schemas.microsoft.com/office/powerpoint/2010/main" val="1248225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CC77-CB44-4CF1-8DEC-2CE5F8EC14EA}"/>
              </a:ext>
            </a:extLst>
          </p:cNvPr>
          <p:cNvSpPr>
            <a:spLocks noGrp="1"/>
          </p:cNvSpPr>
          <p:nvPr>
            <p:ph type="title"/>
          </p:nvPr>
        </p:nvSpPr>
        <p:spPr>
          <a:xfrm>
            <a:off x="1886400" y="0"/>
            <a:ext cx="8827477" cy="720000"/>
          </a:xfrm>
        </p:spPr>
        <p:txBody>
          <a:bodyPr>
            <a:normAutofit/>
          </a:bodyPr>
          <a:lstStyle/>
          <a:p>
            <a:r>
              <a:rPr lang="en-GB" dirty="0"/>
              <a:t>Ideas for holding conversation 1 </a:t>
            </a:r>
            <a:r>
              <a:rPr lang="en-GB" sz="2200" dirty="0"/>
              <a:t>(January)</a:t>
            </a:r>
            <a:endParaRPr lang="en-GB" dirty="0"/>
          </a:p>
        </p:txBody>
      </p:sp>
      <p:sp>
        <p:nvSpPr>
          <p:cNvPr id="3" name="Content Placeholder 2">
            <a:extLst>
              <a:ext uri="{FF2B5EF4-FFF2-40B4-BE49-F238E27FC236}">
                <a16:creationId xmlns:a16="http://schemas.microsoft.com/office/drawing/2014/main" id="{CC0F1CFF-3FB1-4DEF-A765-0C6CD58018D0}"/>
              </a:ext>
            </a:extLst>
          </p:cNvPr>
          <p:cNvSpPr>
            <a:spLocks noGrp="1"/>
          </p:cNvSpPr>
          <p:nvPr>
            <p:ph idx="1"/>
          </p:nvPr>
        </p:nvSpPr>
        <p:spPr>
          <a:xfrm>
            <a:off x="594911" y="881349"/>
            <a:ext cx="10747872" cy="5855465"/>
          </a:xfrm>
        </p:spPr>
        <p:txBody>
          <a:bodyPr>
            <a:normAutofit fontScale="77500" lnSpcReduction="20000"/>
          </a:bodyPr>
          <a:lstStyle/>
          <a:p>
            <a:pPr marL="0" indent="0">
              <a:lnSpc>
                <a:spcPct val="120000"/>
              </a:lnSpc>
              <a:spcBef>
                <a:spcPts val="600"/>
              </a:spcBef>
              <a:buNone/>
            </a:pPr>
            <a:r>
              <a:rPr lang="en-GB" sz="2400" b="1" dirty="0"/>
              <a:t>Preparing yourself for this conversation</a:t>
            </a:r>
          </a:p>
          <a:p>
            <a:pPr>
              <a:lnSpc>
                <a:spcPct val="120000"/>
              </a:lnSpc>
              <a:spcBef>
                <a:spcPts val="600"/>
              </a:spcBef>
            </a:pPr>
            <a:r>
              <a:rPr lang="en-GB" sz="2400" dirty="0"/>
              <a:t>You might want to read the </a:t>
            </a:r>
            <a:r>
              <a:rPr lang="en-GB" sz="2400" dirty="0">
                <a:hlinkClick r:id="rId2"/>
              </a:rPr>
              <a:t>Essentials for EDI: Our Approach </a:t>
            </a:r>
            <a:r>
              <a:rPr lang="en-GB" sz="2400" dirty="0"/>
              <a:t>which will give you a grounded context for why EDI matters in the context of our university</a:t>
            </a:r>
          </a:p>
          <a:p>
            <a:pPr marL="0" indent="0">
              <a:lnSpc>
                <a:spcPct val="120000"/>
              </a:lnSpc>
              <a:spcBef>
                <a:spcPts val="600"/>
              </a:spcBef>
              <a:buNone/>
            </a:pPr>
            <a:endParaRPr lang="en-GB" sz="2400" b="1" dirty="0"/>
          </a:p>
          <a:p>
            <a:pPr marL="0" indent="0">
              <a:lnSpc>
                <a:spcPct val="120000"/>
              </a:lnSpc>
              <a:spcBef>
                <a:spcPts val="600"/>
              </a:spcBef>
              <a:buNone/>
            </a:pPr>
            <a:r>
              <a:rPr lang="en-GB" sz="2400" b="1" dirty="0"/>
              <a:t>Facilitating the conversation</a:t>
            </a:r>
          </a:p>
          <a:p>
            <a:pPr>
              <a:lnSpc>
                <a:spcPct val="120000"/>
              </a:lnSpc>
              <a:spcBef>
                <a:spcPts val="600"/>
              </a:spcBef>
            </a:pPr>
            <a:r>
              <a:rPr lang="en-GB" sz="2400" dirty="0"/>
              <a:t>Watch an </a:t>
            </a:r>
            <a:r>
              <a:rPr lang="en-GB" sz="2400" dirty="0">
                <a:hlinkClick r:id="rId3"/>
              </a:rPr>
              <a:t>EDI story </a:t>
            </a:r>
            <a:r>
              <a:rPr lang="en-GB" sz="2400" dirty="0"/>
              <a:t>on why this matters if this helps to set the context</a:t>
            </a:r>
          </a:p>
          <a:p>
            <a:pPr>
              <a:lnSpc>
                <a:spcPct val="120000"/>
              </a:lnSpc>
              <a:spcBef>
                <a:spcPts val="600"/>
              </a:spcBef>
            </a:pPr>
            <a:r>
              <a:rPr lang="en-GB" sz="2400" dirty="0"/>
              <a:t>First question:  invite responses in the chat</a:t>
            </a:r>
          </a:p>
          <a:p>
            <a:pPr>
              <a:lnSpc>
                <a:spcPct val="120000"/>
              </a:lnSpc>
              <a:spcBef>
                <a:spcPts val="600"/>
              </a:spcBef>
            </a:pPr>
            <a:r>
              <a:rPr lang="en-GB" sz="2400" dirty="0"/>
              <a:t>Second or third question:  use a poll (Polly / MS Forms / </a:t>
            </a:r>
            <a:r>
              <a:rPr lang="en-GB" sz="2400" dirty="0" err="1"/>
              <a:t>Polleverwhere</a:t>
            </a:r>
            <a:r>
              <a:rPr lang="en-GB" sz="2400" dirty="0"/>
              <a:t>)</a:t>
            </a:r>
          </a:p>
          <a:p>
            <a:pPr>
              <a:lnSpc>
                <a:spcPct val="120000"/>
              </a:lnSpc>
              <a:spcBef>
                <a:spcPts val="600"/>
              </a:spcBef>
            </a:pPr>
            <a:r>
              <a:rPr lang="en-GB" sz="2400" dirty="0"/>
              <a:t>Use breakout groups to stimulate smaller group discussions if in a large group</a:t>
            </a:r>
          </a:p>
          <a:p>
            <a:pPr>
              <a:lnSpc>
                <a:spcPct val="120000"/>
              </a:lnSpc>
              <a:spcBef>
                <a:spcPts val="600"/>
              </a:spcBef>
            </a:pPr>
            <a:r>
              <a:rPr lang="en-GB" sz="2400" dirty="0"/>
              <a:t>Invite individuals to reflect on their own situation, personal characteristics and identity, discussing this if they feel able to</a:t>
            </a:r>
          </a:p>
          <a:p>
            <a:pPr>
              <a:lnSpc>
                <a:spcPct val="120000"/>
              </a:lnSpc>
              <a:spcBef>
                <a:spcPts val="600"/>
              </a:spcBef>
            </a:pPr>
            <a:endParaRPr lang="en-GB" sz="1500" dirty="0"/>
          </a:p>
          <a:p>
            <a:pPr>
              <a:lnSpc>
                <a:spcPct val="120000"/>
              </a:lnSpc>
              <a:spcBef>
                <a:spcPts val="600"/>
              </a:spcBef>
            </a:pPr>
            <a:r>
              <a:rPr lang="en-GB" sz="2400" dirty="0"/>
              <a:t>You might wish to challenge some of the </a:t>
            </a:r>
            <a:r>
              <a:rPr lang="en-GB" sz="2400" dirty="0">
                <a:hlinkClick r:id="rId4"/>
              </a:rPr>
              <a:t>myths around EDI</a:t>
            </a:r>
            <a:endParaRPr lang="en-GB" sz="2400" dirty="0"/>
          </a:p>
          <a:p>
            <a:pPr marL="0" indent="0">
              <a:lnSpc>
                <a:spcPct val="120000"/>
              </a:lnSpc>
              <a:spcBef>
                <a:spcPts val="600"/>
              </a:spcBef>
              <a:buNone/>
            </a:pPr>
            <a:endParaRPr lang="en-GB" sz="2400" dirty="0"/>
          </a:p>
          <a:p>
            <a:pPr marL="0" indent="0">
              <a:lnSpc>
                <a:spcPct val="120000"/>
              </a:lnSpc>
              <a:spcBef>
                <a:spcPts val="600"/>
              </a:spcBef>
              <a:buNone/>
            </a:pPr>
            <a:r>
              <a:rPr lang="en-GB" sz="2400" b="1" dirty="0"/>
              <a:t>Take-away</a:t>
            </a:r>
          </a:p>
          <a:p>
            <a:pPr marL="0" indent="0">
              <a:lnSpc>
                <a:spcPct val="120000"/>
              </a:lnSpc>
              <a:spcBef>
                <a:spcPts val="600"/>
              </a:spcBef>
              <a:buNone/>
            </a:pPr>
            <a:r>
              <a:rPr lang="en-GB" sz="2400" dirty="0"/>
              <a:t>You might all like to read the fact sheet on </a:t>
            </a:r>
            <a:r>
              <a:rPr lang="en-GB" sz="2400" dirty="0">
                <a:hlinkClick r:id="rId5"/>
              </a:rPr>
              <a:t>uniqueness and difference</a:t>
            </a:r>
            <a:r>
              <a:rPr lang="en-GB" sz="2400" dirty="0"/>
              <a:t> before the next conversation</a:t>
            </a:r>
          </a:p>
        </p:txBody>
      </p:sp>
    </p:spTree>
    <p:extLst>
      <p:ext uri="{BB962C8B-B14F-4D97-AF65-F5344CB8AC3E}">
        <p14:creationId xmlns:p14="http://schemas.microsoft.com/office/powerpoint/2010/main" val="2709422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1595" y="1919194"/>
            <a:ext cx="398881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srgbClr val="FFFFFF">
                    <a:lumMod val="95000"/>
                  </a:srgbClr>
                </a:solidFill>
                <a:effectLst/>
                <a:uLnTx/>
                <a:uFillTx/>
                <a:latin typeface="Arial"/>
                <a:ea typeface="+mn-ea"/>
                <a:cs typeface="+mn-cs"/>
              </a:rPr>
              <a:t>Thank you!</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848044"/>
            <a:ext cx="12192000" cy="2009955"/>
          </a:xfrm>
          <a:prstGeom prst="rect">
            <a:avLst/>
          </a:prstGeom>
        </p:spPr>
      </p:pic>
    </p:spTree>
    <p:extLst>
      <p:ext uri="{BB962C8B-B14F-4D97-AF65-F5344CB8AC3E}">
        <p14:creationId xmlns:p14="http://schemas.microsoft.com/office/powerpoint/2010/main" val="162302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32B8-49DA-4AEC-8C7E-4BAB0F3247CB}"/>
              </a:ext>
            </a:extLst>
          </p:cNvPr>
          <p:cNvSpPr>
            <a:spLocks noGrp="1"/>
          </p:cNvSpPr>
          <p:nvPr>
            <p:ph type="title"/>
          </p:nvPr>
        </p:nvSpPr>
        <p:spPr/>
        <p:txBody>
          <a:bodyPr/>
          <a:lstStyle/>
          <a:p>
            <a:r>
              <a:rPr lang="en-GB"/>
              <a:t>Read me first!</a:t>
            </a:r>
          </a:p>
        </p:txBody>
      </p:sp>
      <p:sp>
        <p:nvSpPr>
          <p:cNvPr id="3" name="Content Placeholder 2">
            <a:extLst>
              <a:ext uri="{FF2B5EF4-FFF2-40B4-BE49-F238E27FC236}">
                <a16:creationId xmlns:a16="http://schemas.microsoft.com/office/drawing/2014/main" id="{52337E98-2570-41F7-BA1C-3EED92F4A4F1}"/>
              </a:ext>
            </a:extLst>
          </p:cNvPr>
          <p:cNvSpPr>
            <a:spLocks noGrp="1"/>
          </p:cNvSpPr>
          <p:nvPr>
            <p:ph idx="1"/>
          </p:nvPr>
        </p:nvSpPr>
        <p:spPr>
          <a:xfrm>
            <a:off x="672029" y="925417"/>
            <a:ext cx="11027884" cy="5772838"/>
          </a:xfrm>
        </p:spPr>
        <p:txBody>
          <a:bodyPr>
            <a:normAutofit fontScale="70000" lnSpcReduction="20000"/>
          </a:bodyPr>
          <a:lstStyle/>
          <a:p>
            <a:pPr>
              <a:lnSpc>
                <a:spcPct val="110000"/>
              </a:lnSpc>
              <a:spcBef>
                <a:spcPts val="600"/>
              </a:spcBef>
            </a:pPr>
            <a:r>
              <a:rPr lang="en-GB" dirty="0"/>
              <a:t>There is no obligation for you to use this slide pack – it aims to provide resources and information should you feel they are helpful for you</a:t>
            </a:r>
          </a:p>
          <a:p>
            <a:pPr>
              <a:lnSpc>
                <a:spcPct val="110000"/>
              </a:lnSpc>
              <a:spcBef>
                <a:spcPts val="600"/>
              </a:spcBef>
            </a:pPr>
            <a:r>
              <a:rPr lang="en-GB" dirty="0"/>
              <a:t>It has been put together to provide a conversation aid which you can use as you want and personalise if you’d like to</a:t>
            </a:r>
          </a:p>
          <a:p>
            <a:pPr>
              <a:lnSpc>
                <a:spcPct val="110000"/>
              </a:lnSpc>
              <a:spcBef>
                <a:spcPts val="600"/>
              </a:spcBef>
            </a:pPr>
            <a:r>
              <a:rPr lang="en-GB" dirty="0"/>
              <a:t>Feel free to pick and choose any parts that are most helpful or that you think will help generate the best discussions</a:t>
            </a:r>
          </a:p>
          <a:p>
            <a:pPr>
              <a:lnSpc>
                <a:spcPct val="110000"/>
              </a:lnSpc>
              <a:spcBef>
                <a:spcPts val="600"/>
              </a:spcBef>
            </a:pPr>
            <a:r>
              <a:rPr lang="en-GB" dirty="0"/>
              <a:t>Save this master version as a new file and make adjustments as you want to, or just hide any slides you don’t want to present. They aim to be prompts and can be adapted</a:t>
            </a:r>
          </a:p>
          <a:p>
            <a:pPr>
              <a:lnSpc>
                <a:spcPct val="110000"/>
              </a:lnSpc>
              <a:spcBef>
                <a:spcPts val="600"/>
              </a:spcBef>
            </a:pPr>
            <a:r>
              <a:rPr lang="en-GB" dirty="0"/>
              <a:t>If you haven’t covered the stage 1 conversations, or used the </a:t>
            </a:r>
            <a:r>
              <a:rPr lang="en-GB" dirty="0">
                <a:hlinkClick r:id="rId2"/>
              </a:rPr>
              <a:t>conversation guide</a:t>
            </a:r>
            <a:r>
              <a:rPr lang="en-GB" dirty="0"/>
              <a:t>, you can start with this if you wish. Start at the place that will work best for your team</a:t>
            </a:r>
          </a:p>
          <a:p>
            <a:pPr>
              <a:lnSpc>
                <a:spcPct val="110000"/>
              </a:lnSpc>
              <a:spcBef>
                <a:spcPts val="600"/>
              </a:spcBef>
            </a:pPr>
            <a:endParaRPr lang="en-GB" dirty="0"/>
          </a:p>
          <a:p>
            <a:pPr>
              <a:lnSpc>
                <a:spcPct val="110000"/>
              </a:lnSpc>
              <a:spcBef>
                <a:spcPts val="600"/>
              </a:spcBef>
            </a:pPr>
            <a:r>
              <a:rPr lang="en-GB" dirty="0"/>
              <a:t>Hidden slides provide guidance and notes for you as a presenter</a:t>
            </a:r>
          </a:p>
          <a:p>
            <a:pPr>
              <a:lnSpc>
                <a:spcPct val="110000"/>
              </a:lnSpc>
              <a:spcBef>
                <a:spcPts val="600"/>
              </a:spcBef>
            </a:pPr>
            <a:r>
              <a:rPr lang="en-GB" dirty="0"/>
              <a:t>Notes underneath slides provide explanations to the slides – it’s up you whether you use these slides or not; you can also add to the notes with your own narrative or prompts</a:t>
            </a:r>
          </a:p>
          <a:p>
            <a:pPr>
              <a:lnSpc>
                <a:spcPct val="110000"/>
              </a:lnSpc>
              <a:spcBef>
                <a:spcPts val="600"/>
              </a:spcBef>
            </a:pPr>
            <a:endParaRPr lang="en-GB" dirty="0"/>
          </a:p>
          <a:p>
            <a:pPr>
              <a:lnSpc>
                <a:spcPct val="110000"/>
              </a:lnSpc>
              <a:spcBef>
                <a:spcPts val="600"/>
              </a:spcBef>
            </a:pPr>
            <a:r>
              <a:rPr lang="en-GB" dirty="0"/>
              <a:t>Some of the resources are located on the LMA Hub on Moodle. Staff will need a Moodle account to access these. This can be requested from the IT Service Desk:  0115 95 </a:t>
            </a:r>
            <a:r>
              <a:rPr lang="en-GB" b="1"/>
              <a:t>16677  </a:t>
            </a:r>
            <a:r>
              <a:rPr lang="en-GB" u="sng">
                <a:hlinkClick r:id="rId3"/>
              </a:rPr>
              <a:t>https://selfservice.nottingham.ac.uk/</a:t>
            </a:r>
            <a:r>
              <a:rPr lang="en-GB"/>
              <a:t>  </a:t>
            </a:r>
            <a:endParaRPr lang="en-GB" dirty="0"/>
          </a:p>
        </p:txBody>
      </p:sp>
    </p:spTree>
    <p:extLst>
      <p:ext uri="{BB962C8B-B14F-4D97-AF65-F5344CB8AC3E}">
        <p14:creationId xmlns:p14="http://schemas.microsoft.com/office/powerpoint/2010/main" val="171203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8"/>
          <p:cNvSpPr>
            <a:spLocks/>
          </p:cNvSpPr>
          <p:nvPr/>
        </p:nvSpPr>
        <p:spPr bwMode="auto">
          <a:xfrm>
            <a:off x="-1198384" y="399746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5</a:t>
            </a:r>
          </a:p>
        </p:txBody>
      </p:sp>
      <p:sp>
        <p:nvSpPr>
          <p:cNvPr id="28" name="Freeform 8"/>
          <p:cNvSpPr>
            <a:spLocks/>
          </p:cNvSpPr>
          <p:nvPr/>
        </p:nvSpPr>
        <p:spPr bwMode="auto">
          <a:xfrm>
            <a:off x="-1198384" y="4724146"/>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6</a:t>
            </a:r>
          </a:p>
        </p:txBody>
      </p:sp>
      <p:sp>
        <p:nvSpPr>
          <p:cNvPr id="18" name="Freeform 8"/>
          <p:cNvSpPr>
            <a:spLocks/>
          </p:cNvSpPr>
          <p:nvPr/>
        </p:nvSpPr>
        <p:spPr bwMode="auto">
          <a:xfrm>
            <a:off x="-1198384" y="109074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1</a:t>
            </a:r>
          </a:p>
        </p:txBody>
      </p:sp>
      <p:sp>
        <p:nvSpPr>
          <p:cNvPr id="19" name="Freeform 8"/>
          <p:cNvSpPr>
            <a:spLocks/>
          </p:cNvSpPr>
          <p:nvPr/>
        </p:nvSpPr>
        <p:spPr bwMode="auto">
          <a:xfrm>
            <a:off x="-1198384" y="181742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2</a:t>
            </a:r>
          </a:p>
        </p:txBody>
      </p:sp>
      <p:sp>
        <p:nvSpPr>
          <p:cNvPr id="20" name="Freeform 8"/>
          <p:cNvSpPr>
            <a:spLocks/>
          </p:cNvSpPr>
          <p:nvPr/>
        </p:nvSpPr>
        <p:spPr bwMode="auto">
          <a:xfrm>
            <a:off x="-1198384" y="2544108"/>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3</a:t>
            </a:r>
          </a:p>
        </p:txBody>
      </p:sp>
      <p:sp>
        <p:nvSpPr>
          <p:cNvPr id="21" name="Freeform 8"/>
          <p:cNvSpPr>
            <a:spLocks/>
          </p:cNvSpPr>
          <p:nvPr/>
        </p:nvSpPr>
        <p:spPr bwMode="auto">
          <a:xfrm>
            <a:off x="-1198384" y="327078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4</a:t>
            </a:r>
          </a:p>
        </p:txBody>
      </p:sp>
      <p:grpSp>
        <p:nvGrpSpPr>
          <p:cNvPr id="4" name="Group 3"/>
          <p:cNvGrpSpPr/>
          <p:nvPr/>
        </p:nvGrpSpPr>
        <p:grpSpPr>
          <a:xfrm>
            <a:off x="-928317" y="994411"/>
            <a:ext cx="3872953" cy="5937090"/>
            <a:chOff x="0" y="1238775"/>
            <a:chExt cx="3301623" cy="4710528"/>
          </a:xfrm>
        </p:grpSpPr>
        <p:sp>
          <p:nvSpPr>
            <p:cNvPr id="25" name="Freeform: Shape 24"/>
            <p:cNvSpPr/>
            <p:nvPr/>
          </p:nvSpPr>
          <p:spPr>
            <a:xfrm>
              <a:off x="0" y="1267204"/>
              <a:ext cx="1891492" cy="3517976"/>
            </a:xfrm>
            <a:custGeom>
              <a:avLst/>
              <a:gdLst>
                <a:gd name="connsiteX0" fmla="*/ 0 w 1891492"/>
                <a:gd name="connsiteY0" fmla="*/ 0 h 3517976"/>
                <a:gd name="connsiteX1" fmla="*/ 1891492 w 1891492"/>
                <a:gd name="connsiteY1" fmla="*/ 0 h 3517976"/>
                <a:gd name="connsiteX2" fmla="*/ 1065227 w 1891492"/>
                <a:gd name="connsiteY2" fmla="*/ 132463 h 3517976"/>
                <a:gd name="connsiteX3" fmla="*/ 216928 w 1891492"/>
                <a:gd name="connsiteY3" fmla="*/ 1476521 h 3517976"/>
                <a:gd name="connsiteX4" fmla="*/ 756753 w 1891492"/>
                <a:gd name="connsiteY4" fmla="*/ 2831596 h 3517976"/>
                <a:gd name="connsiteX5" fmla="*/ 1098278 w 1891492"/>
                <a:gd name="connsiteY5" fmla="*/ 3517976 h 3517976"/>
                <a:gd name="connsiteX6" fmla="*/ 0 w 1891492"/>
                <a:gd name="connsiteY6" fmla="*/ 3517976 h 35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492" h="3517976">
                  <a:moveTo>
                    <a:pt x="0" y="0"/>
                  </a:moveTo>
                  <a:lnTo>
                    <a:pt x="1891492" y="0"/>
                  </a:lnTo>
                  <a:cubicBezTo>
                    <a:pt x="1616070" y="44154"/>
                    <a:pt x="1483869" y="22208"/>
                    <a:pt x="1065227" y="132463"/>
                  </a:cubicBezTo>
                  <a:cubicBezTo>
                    <a:pt x="688817" y="406092"/>
                    <a:pt x="314243" y="596453"/>
                    <a:pt x="216928" y="1476521"/>
                  </a:cubicBezTo>
                  <a:cubicBezTo>
                    <a:pt x="187549" y="2031036"/>
                    <a:pt x="360146" y="2276524"/>
                    <a:pt x="756753" y="2831596"/>
                  </a:cubicBezTo>
                  <a:cubicBezTo>
                    <a:pt x="822854" y="3078196"/>
                    <a:pt x="710852" y="3508239"/>
                    <a:pt x="1098278" y="3517976"/>
                  </a:cubicBezTo>
                  <a:lnTo>
                    <a:pt x="0" y="3517976"/>
                  </a:lnTo>
                  <a:close/>
                </a:path>
              </a:pathLst>
            </a:cu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eaLnBrk="1" latinLnBrk="1" hangingPunct="1"/>
              <a:endParaRPr lang="en-US" sz="3200">
                <a:latin typeface="Source Sans Pro" charset="0"/>
                <a:ea typeface="굴림" charset="-127"/>
              </a:endParaRPr>
            </a:p>
          </p:txBody>
        </p:sp>
        <p:sp>
          <p:nvSpPr>
            <p:cNvPr id="14" name="Freeform 13"/>
            <p:cNvSpPr/>
            <p:nvPr/>
          </p:nvSpPr>
          <p:spPr>
            <a:xfrm>
              <a:off x="163048" y="1238775"/>
              <a:ext cx="3138575" cy="3622470"/>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chemeClr val="bg1">
                <a:lumMod val="90000"/>
              </a:schemeClr>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grpSp>
          <p:nvGrpSpPr>
            <p:cNvPr id="5" name="Shape 2327"/>
            <p:cNvGrpSpPr/>
            <p:nvPr/>
          </p:nvGrpSpPr>
          <p:grpSpPr>
            <a:xfrm>
              <a:off x="1125031" y="4748796"/>
              <a:ext cx="1217259" cy="1200507"/>
              <a:chOff x="4178498" y="3597275"/>
              <a:chExt cx="779068" cy="768348"/>
            </a:xfrm>
          </p:grpSpPr>
          <p:sp>
            <p:nvSpPr>
              <p:cNvPr id="6" name="Shape 2328"/>
              <p:cNvSpPr/>
              <p:nvPr/>
            </p:nvSpPr>
            <p:spPr>
              <a:xfrm>
                <a:off x="4181475" y="3597275"/>
                <a:ext cx="773113" cy="138112"/>
              </a:xfrm>
              <a:prstGeom prst="rect">
                <a:avLst/>
              </a:prstGeom>
              <a:solidFill>
                <a:schemeClr val="tx1"/>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7" name="Shape 2329"/>
              <p:cNvSpPr/>
              <p:nvPr/>
            </p:nvSpPr>
            <p:spPr>
              <a:xfrm>
                <a:off x="4238625" y="3735387"/>
                <a:ext cx="644524" cy="384174"/>
              </a:xfrm>
              <a:prstGeom prst="rect">
                <a:avLst/>
              </a:prstGeom>
              <a:solidFill>
                <a:schemeClr val="tx1">
                  <a:lumMod val="75000"/>
                </a:schemeClr>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8" name="Shape 2330"/>
              <p:cNvSpPr/>
              <p:nvPr/>
            </p:nvSpPr>
            <p:spPr>
              <a:xfrm>
                <a:off x="4213225" y="3744912"/>
                <a:ext cx="695325" cy="139699"/>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9" name="Shape 2331"/>
              <p:cNvSpPr/>
              <p:nvPr/>
            </p:nvSpPr>
            <p:spPr>
              <a:xfrm>
                <a:off x="4213224" y="3857625"/>
                <a:ext cx="695325" cy="138112"/>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0" name="Shape 2332"/>
              <p:cNvSpPr/>
              <p:nvPr/>
            </p:nvSpPr>
            <p:spPr>
              <a:xfrm>
                <a:off x="4213225" y="3968750"/>
                <a:ext cx="695325" cy="139699"/>
              </a:xfrm>
              <a:custGeom>
                <a:avLst/>
                <a:gdLst/>
                <a:ahLst/>
                <a:cxnLst/>
                <a:rect l="0" t="0" r="0" b="0"/>
                <a:pathLst>
                  <a:path w="120000" h="120000" extrusionOk="0">
                    <a:moveTo>
                      <a:pt x="4506" y="120000"/>
                    </a:moveTo>
                    <a:cubicBezTo>
                      <a:pt x="2410" y="120000"/>
                      <a:pt x="628" y="112173"/>
                      <a:pt x="314" y="101739"/>
                    </a:cubicBezTo>
                    <a:cubicBezTo>
                      <a:pt x="0" y="90782"/>
                      <a:pt x="1572" y="80347"/>
                      <a:pt x="3877" y="78260"/>
                    </a:cubicBezTo>
                    <a:cubicBezTo>
                      <a:pt x="115074" y="1565"/>
                      <a:pt x="115074" y="1565"/>
                      <a:pt x="115074" y="1565"/>
                    </a:cubicBezTo>
                    <a:cubicBezTo>
                      <a:pt x="117275" y="0"/>
                      <a:pt x="119371" y="7826"/>
                      <a:pt x="119685" y="19304"/>
                    </a:cubicBezTo>
                    <a:cubicBezTo>
                      <a:pt x="120000" y="30782"/>
                      <a:pt x="118427" y="41217"/>
                      <a:pt x="116227" y="42782"/>
                    </a:cubicBezTo>
                    <a:cubicBezTo>
                      <a:pt x="5030" y="119478"/>
                      <a:pt x="5030" y="119478"/>
                      <a:pt x="5030" y="119478"/>
                    </a:cubicBezTo>
                    <a:cubicBezTo>
                      <a:pt x="4820" y="119478"/>
                      <a:pt x="4611" y="120000"/>
                      <a:pt x="4506" y="120000"/>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1" name="Shape 2333"/>
              <p:cNvSpPr/>
              <p:nvPr/>
            </p:nvSpPr>
            <p:spPr>
              <a:xfrm>
                <a:off x="4178498" y="4116387"/>
                <a:ext cx="779068" cy="249236"/>
              </a:xfrm>
              <a:custGeom>
                <a:avLst/>
                <a:gdLst/>
                <a:ahLst/>
                <a:cxnLst/>
                <a:rect l="0" t="0" r="0" b="0"/>
                <a:pathLst>
                  <a:path w="120000" h="120000" extrusionOk="0">
                    <a:moveTo>
                      <a:pt x="0" y="0"/>
                    </a:moveTo>
                    <a:lnTo>
                      <a:pt x="120000" y="0"/>
                    </a:lnTo>
                    <a:lnTo>
                      <a:pt x="115049" y="28507"/>
                    </a:lnTo>
                    <a:cubicBezTo>
                      <a:pt x="103119" y="83707"/>
                      <a:pt x="82915" y="120000"/>
                      <a:pt x="59999" y="120000"/>
                    </a:cubicBezTo>
                    <a:cubicBezTo>
                      <a:pt x="37084" y="120000"/>
                      <a:pt x="16880" y="83707"/>
                      <a:pt x="4950" y="28507"/>
                    </a:cubicBezTo>
                    <a:lnTo>
                      <a:pt x="0" y="0"/>
                    </a:lnTo>
                    <a:close/>
                  </a:path>
                </a:pathLst>
              </a:custGeom>
              <a:solidFill>
                <a:schemeClr val="tx1"/>
              </a:solidFill>
              <a:ln w="12700" cap="flat" cmpd="sng">
                <a:no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b="0" i="0" u="none" strike="noStrike" cap="none" baseline="0">
                  <a:solidFill>
                    <a:schemeClr val="lt1"/>
                  </a:solidFill>
                  <a:latin typeface="Source Sans Pro" charset="0"/>
                  <a:ea typeface="Source Sans Pro" charset="0"/>
                  <a:cs typeface="Source Sans Pro" charset="0"/>
                  <a:sym typeface="Calibri"/>
                </a:endParaRPr>
              </a:p>
            </p:txBody>
          </p:sp>
        </p:grpSp>
      </p:grpSp>
      <p:sp>
        <p:nvSpPr>
          <p:cNvPr id="2" name="Title 1"/>
          <p:cNvSpPr>
            <a:spLocks noGrp="1"/>
          </p:cNvSpPr>
          <p:nvPr>
            <p:ph type="title"/>
          </p:nvPr>
        </p:nvSpPr>
        <p:spPr>
          <a:xfrm>
            <a:off x="1813835" y="90000"/>
            <a:ext cx="10193681" cy="544749"/>
          </a:xfrm>
        </p:spPr>
        <p:txBody>
          <a:bodyPr>
            <a:noAutofit/>
          </a:bodyPr>
          <a:lstStyle/>
          <a:p>
            <a:r>
              <a:rPr lang="en-GB"/>
              <a:t>What is ‘Let’s be clear about EDI’ about?</a:t>
            </a:r>
          </a:p>
        </p:txBody>
      </p:sp>
      <p:sp>
        <p:nvSpPr>
          <p:cNvPr id="29" name="TextBox 28"/>
          <p:cNvSpPr txBox="1"/>
          <p:nvPr/>
        </p:nvSpPr>
        <p:spPr>
          <a:xfrm>
            <a:off x="3737064" y="2544108"/>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 opportunity to have a University wide conversation at a local level</a:t>
            </a:r>
          </a:p>
          <a:p>
            <a:pPr>
              <a:lnSpc>
                <a:spcPct val="90000"/>
              </a:lnSpc>
            </a:pPr>
            <a:r>
              <a:rPr lang="en-GB" sz="1400" spc="-30">
                <a:solidFill>
                  <a:schemeClr val="bg2">
                    <a:lumMod val="50000"/>
                  </a:schemeClr>
                </a:solidFill>
              </a:rPr>
              <a:t>So we can understand what EDI means to us, and to others</a:t>
            </a:r>
          </a:p>
        </p:txBody>
      </p:sp>
      <p:sp>
        <p:nvSpPr>
          <p:cNvPr id="30" name="TextBox 29"/>
          <p:cNvSpPr txBox="1"/>
          <p:nvPr/>
        </p:nvSpPr>
        <p:spPr>
          <a:xfrm>
            <a:off x="3737064" y="1076029"/>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campaign focusing on fundamental Equality, Diversity and Inclusion (EDI) messages</a:t>
            </a:r>
          </a:p>
          <a:p>
            <a:pPr>
              <a:lnSpc>
                <a:spcPct val="90000"/>
              </a:lnSpc>
            </a:pPr>
            <a:r>
              <a:rPr lang="en-GB" sz="1400" spc="-30">
                <a:solidFill>
                  <a:schemeClr val="bg2">
                    <a:lumMod val="50000"/>
                  </a:schemeClr>
                </a:solidFill>
              </a:rPr>
              <a:t>So we are all clear on the basics</a:t>
            </a:r>
          </a:p>
        </p:txBody>
      </p:sp>
      <p:sp>
        <p:nvSpPr>
          <p:cNvPr id="39" name="TextBox 38"/>
          <p:cNvSpPr txBox="1"/>
          <p:nvPr/>
        </p:nvSpPr>
        <p:spPr>
          <a:xfrm>
            <a:off x="3737064" y="1802505"/>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about what protected characteristics are</a:t>
            </a:r>
          </a:p>
          <a:p>
            <a:pPr>
              <a:lnSpc>
                <a:spcPct val="90000"/>
              </a:lnSpc>
            </a:pPr>
            <a:r>
              <a:rPr lang="en-GB" sz="1400" spc="-30">
                <a:solidFill>
                  <a:schemeClr val="bg2">
                    <a:lumMod val="50000"/>
                  </a:schemeClr>
                </a:solidFill>
              </a:rPr>
              <a:t>And what they mean in terms of how we treat one another</a:t>
            </a:r>
          </a:p>
        </p:txBody>
      </p:sp>
      <p:sp>
        <p:nvSpPr>
          <p:cNvPr id="40" name="TextBox 39"/>
          <p:cNvSpPr txBox="1"/>
          <p:nvPr/>
        </p:nvSpPr>
        <p:spPr>
          <a:xfrm>
            <a:off x="3726179" y="3270617"/>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that we have an EDI Strategic Delivery Plan</a:t>
            </a:r>
          </a:p>
          <a:p>
            <a:pPr>
              <a:lnSpc>
                <a:spcPct val="90000"/>
              </a:lnSpc>
            </a:pPr>
            <a:r>
              <a:rPr lang="en-GB" sz="1400" spc="-30">
                <a:solidFill>
                  <a:schemeClr val="bg2">
                    <a:lumMod val="50000"/>
                  </a:schemeClr>
                </a:solidFill>
              </a:rPr>
              <a:t>Which needs to be owned and acted on by everyone</a:t>
            </a:r>
          </a:p>
        </p:txBody>
      </p:sp>
      <p:sp>
        <p:nvSpPr>
          <p:cNvPr id="41" name="TextBox 40"/>
          <p:cNvSpPr txBox="1"/>
          <p:nvPr/>
        </p:nvSpPr>
        <p:spPr>
          <a:xfrm>
            <a:off x="3726179" y="4022814"/>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call for individual awareness, ownership and action</a:t>
            </a:r>
          </a:p>
          <a:p>
            <a:pPr>
              <a:lnSpc>
                <a:spcPct val="90000"/>
              </a:lnSpc>
            </a:pPr>
            <a:r>
              <a:rPr lang="en-GB" sz="1400" spc="-30">
                <a:solidFill>
                  <a:schemeClr val="bg2">
                    <a:lumMod val="50000"/>
                  </a:schemeClr>
                </a:solidFill>
              </a:rPr>
              <a:t>As EDI relates to everyone and is part of everyone’s responsibility</a:t>
            </a:r>
          </a:p>
        </p:txBody>
      </p:sp>
      <p:sp>
        <p:nvSpPr>
          <p:cNvPr id="42" name="TextBox 41"/>
          <p:cNvSpPr txBox="1"/>
          <p:nvPr/>
        </p:nvSpPr>
        <p:spPr>
          <a:xfrm>
            <a:off x="3726179" y="4740901"/>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Another building block on our journey towards an inclusive culture</a:t>
            </a:r>
          </a:p>
          <a:p>
            <a:pPr>
              <a:lnSpc>
                <a:spcPct val="90000"/>
              </a:lnSpc>
            </a:pPr>
            <a:r>
              <a:rPr lang="en-GB" sz="1400" spc="-30">
                <a:solidFill>
                  <a:schemeClr val="bg2">
                    <a:lumMod val="50000"/>
                  </a:schemeClr>
                </a:solidFill>
              </a:rPr>
              <a:t>Which is a priority for the University of Nottingham</a:t>
            </a:r>
          </a:p>
        </p:txBody>
      </p:sp>
      <p:sp>
        <p:nvSpPr>
          <p:cNvPr id="46" name="Freeform: Shape 45"/>
          <p:cNvSpPr/>
          <p:nvPr/>
        </p:nvSpPr>
        <p:spPr>
          <a:xfrm>
            <a:off x="-685800" y="1061536"/>
            <a:ext cx="3589020" cy="4411980"/>
          </a:xfrm>
          <a:custGeom>
            <a:avLst/>
            <a:gdLst>
              <a:gd name="connsiteX0" fmla="*/ 1748790 w 3589020"/>
              <a:gd name="connsiteY0" fmla="*/ 0 h 4411980"/>
              <a:gd name="connsiteX1" fmla="*/ 2125980 w 3589020"/>
              <a:gd name="connsiteY1" fmla="*/ 11430 h 4411980"/>
              <a:gd name="connsiteX2" fmla="*/ 2606040 w 3589020"/>
              <a:gd name="connsiteY2" fmla="*/ 171450 h 4411980"/>
              <a:gd name="connsiteX3" fmla="*/ 3108960 w 3589020"/>
              <a:gd name="connsiteY3" fmla="*/ 537210 h 4411980"/>
              <a:gd name="connsiteX4" fmla="*/ 3326130 w 3589020"/>
              <a:gd name="connsiteY4" fmla="*/ 868680 h 4411980"/>
              <a:gd name="connsiteX5" fmla="*/ 3497580 w 3589020"/>
              <a:gd name="connsiteY5" fmla="*/ 1303020 h 4411980"/>
              <a:gd name="connsiteX6" fmla="*/ 3589020 w 3589020"/>
              <a:gd name="connsiteY6" fmla="*/ 1714500 h 4411980"/>
              <a:gd name="connsiteX7" fmla="*/ 3577590 w 3589020"/>
              <a:gd name="connsiteY7" fmla="*/ 2217420 h 4411980"/>
              <a:gd name="connsiteX8" fmla="*/ 3509010 w 3589020"/>
              <a:gd name="connsiteY8" fmla="*/ 2571750 h 4411980"/>
              <a:gd name="connsiteX9" fmla="*/ 3326130 w 3589020"/>
              <a:gd name="connsiteY9" fmla="*/ 2937510 h 4411980"/>
              <a:gd name="connsiteX10" fmla="*/ 3028950 w 3589020"/>
              <a:gd name="connsiteY10" fmla="*/ 3348990 h 4411980"/>
              <a:gd name="connsiteX11" fmla="*/ 2903220 w 3589020"/>
              <a:gd name="connsiteY11" fmla="*/ 3589020 h 4411980"/>
              <a:gd name="connsiteX12" fmla="*/ 2903220 w 3589020"/>
              <a:gd name="connsiteY12" fmla="*/ 3691890 h 4411980"/>
              <a:gd name="connsiteX13" fmla="*/ 2914650 w 3589020"/>
              <a:gd name="connsiteY13" fmla="*/ 3897630 h 4411980"/>
              <a:gd name="connsiteX14" fmla="*/ 2880360 w 3589020"/>
              <a:gd name="connsiteY14" fmla="*/ 4149090 h 4411980"/>
              <a:gd name="connsiteX15" fmla="*/ 2731770 w 3589020"/>
              <a:gd name="connsiteY15" fmla="*/ 4343400 h 4411980"/>
              <a:gd name="connsiteX16" fmla="*/ 2537460 w 3589020"/>
              <a:gd name="connsiteY16" fmla="*/ 4411980 h 4411980"/>
              <a:gd name="connsiteX17" fmla="*/ 1005840 w 3589020"/>
              <a:gd name="connsiteY17" fmla="*/ 4411980 h 4411980"/>
              <a:gd name="connsiteX18" fmla="*/ 788670 w 3589020"/>
              <a:gd name="connsiteY18" fmla="*/ 4331970 h 4411980"/>
              <a:gd name="connsiteX19" fmla="*/ 708660 w 3589020"/>
              <a:gd name="connsiteY19" fmla="*/ 4034790 h 4411980"/>
              <a:gd name="connsiteX20" fmla="*/ 685800 w 3589020"/>
              <a:gd name="connsiteY20" fmla="*/ 3691890 h 4411980"/>
              <a:gd name="connsiteX21" fmla="*/ 651510 w 3589020"/>
              <a:gd name="connsiteY21" fmla="*/ 3520440 h 4411980"/>
              <a:gd name="connsiteX22" fmla="*/ 171450 w 3589020"/>
              <a:gd name="connsiteY22" fmla="*/ 2777490 h 4411980"/>
              <a:gd name="connsiteX23" fmla="*/ 11430 w 3589020"/>
              <a:gd name="connsiteY23" fmla="*/ 2286000 h 4411980"/>
              <a:gd name="connsiteX24" fmla="*/ 0 w 3589020"/>
              <a:gd name="connsiteY24" fmla="*/ 1714500 h 4411980"/>
              <a:gd name="connsiteX25" fmla="*/ 148590 w 3589020"/>
              <a:gd name="connsiteY25" fmla="*/ 1051560 h 4411980"/>
              <a:gd name="connsiteX26" fmla="*/ 388620 w 3589020"/>
              <a:gd name="connsiteY26" fmla="*/ 674370 h 4411980"/>
              <a:gd name="connsiteX27" fmla="*/ 754380 w 3589020"/>
              <a:gd name="connsiteY27" fmla="*/ 308610 h 4411980"/>
              <a:gd name="connsiteX28" fmla="*/ 1200150 w 3589020"/>
              <a:gd name="connsiteY28" fmla="*/ 80010 h 4411980"/>
              <a:gd name="connsiteX29" fmla="*/ 1748790 w 3589020"/>
              <a:gd name="connsiteY29" fmla="*/ 0 h 441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89020" h="4411980">
                <a:moveTo>
                  <a:pt x="1748790" y="0"/>
                </a:moveTo>
                <a:lnTo>
                  <a:pt x="2125980" y="11430"/>
                </a:lnTo>
                <a:lnTo>
                  <a:pt x="2606040" y="171450"/>
                </a:lnTo>
                <a:lnTo>
                  <a:pt x="3108960" y="537210"/>
                </a:lnTo>
                <a:lnTo>
                  <a:pt x="3326130" y="868680"/>
                </a:lnTo>
                <a:lnTo>
                  <a:pt x="3497580" y="1303020"/>
                </a:lnTo>
                <a:lnTo>
                  <a:pt x="3589020" y="1714500"/>
                </a:lnTo>
                <a:lnTo>
                  <a:pt x="3577590" y="2217420"/>
                </a:lnTo>
                <a:lnTo>
                  <a:pt x="3509010" y="2571750"/>
                </a:lnTo>
                <a:lnTo>
                  <a:pt x="3326130" y="2937510"/>
                </a:lnTo>
                <a:lnTo>
                  <a:pt x="3028950" y="3348990"/>
                </a:lnTo>
                <a:lnTo>
                  <a:pt x="2903220" y="3589020"/>
                </a:lnTo>
                <a:lnTo>
                  <a:pt x="2903220" y="3691890"/>
                </a:lnTo>
                <a:lnTo>
                  <a:pt x="2914650" y="3897630"/>
                </a:lnTo>
                <a:lnTo>
                  <a:pt x="2880360" y="4149090"/>
                </a:lnTo>
                <a:lnTo>
                  <a:pt x="2731770" y="4343400"/>
                </a:lnTo>
                <a:lnTo>
                  <a:pt x="2537460" y="4411980"/>
                </a:lnTo>
                <a:lnTo>
                  <a:pt x="1005840" y="4411980"/>
                </a:lnTo>
                <a:lnTo>
                  <a:pt x="788670" y="4331970"/>
                </a:lnTo>
                <a:lnTo>
                  <a:pt x="708660" y="4034790"/>
                </a:lnTo>
                <a:lnTo>
                  <a:pt x="685800" y="3691890"/>
                </a:lnTo>
                <a:lnTo>
                  <a:pt x="651510" y="3520440"/>
                </a:lnTo>
                <a:lnTo>
                  <a:pt x="171450" y="2777490"/>
                </a:lnTo>
                <a:lnTo>
                  <a:pt x="11430" y="2286000"/>
                </a:lnTo>
                <a:lnTo>
                  <a:pt x="0" y="1714500"/>
                </a:lnTo>
                <a:lnTo>
                  <a:pt x="148590" y="1051560"/>
                </a:lnTo>
                <a:lnTo>
                  <a:pt x="388620" y="674370"/>
                </a:lnTo>
                <a:lnTo>
                  <a:pt x="754380" y="308610"/>
                </a:lnTo>
                <a:lnTo>
                  <a:pt x="1200150" y="80010"/>
                </a:lnTo>
                <a:lnTo>
                  <a:pt x="1748790" y="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13"/>
          <p:cNvSpPr/>
          <p:nvPr/>
        </p:nvSpPr>
        <p:spPr>
          <a:xfrm>
            <a:off x="-737054" y="992957"/>
            <a:ext cx="3681690" cy="4565715"/>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rgbClr val="E5E5E5"/>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Tree>
    <p:extLst>
      <p:ext uri="{BB962C8B-B14F-4D97-AF65-F5344CB8AC3E}">
        <p14:creationId xmlns:p14="http://schemas.microsoft.com/office/powerpoint/2010/main" val="24255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8" grpId="0" animBg="1"/>
      <p:bldP spid="19" grpId="0" animBg="1"/>
      <p:bldP spid="20" grpId="0" animBg="1"/>
      <p:bldP spid="21" grpId="0" animBg="1"/>
      <p:bldP spid="29" grpId="0"/>
      <p:bldP spid="30" grpId="0"/>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2510-9719-4124-AB36-7F286EC44146}"/>
              </a:ext>
            </a:extLst>
          </p:cNvPr>
          <p:cNvSpPr>
            <a:spLocks noGrp="1"/>
          </p:cNvSpPr>
          <p:nvPr>
            <p:ph type="title"/>
          </p:nvPr>
        </p:nvSpPr>
        <p:spPr/>
        <p:txBody>
          <a:bodyPr/>
          <a:lstStyle/>
          <a:p>
            <a:r>
              <a:rPr lang="en-GB"/>
              <a:t>So, Let’s be clear about EDI….</a:t>
            </a:r>
          </a:p>
        </p:txBody>
      </p:sp>
      <p:pic>
        <p:nvPicPr>
          <p:cNvPr id="6" name="Picture 5">
            <a:hlinkClick r:id="rId3"/>
            <a:extLst>
              <a:ext uri="{FF2B5EF4-FFF2-40B4-BE49-F238E27FC236}">
                <a16:creationId xmlns:a16="http://schemas.microsoft.com/office/drawing/2014/main" id="{C30B7259-2453-4724-83F3-CF2A717E8462}"/>
              </a:ext>
            </a:extLst>
          </p:cNvPr>
          <p:cNvPicPr>
            <a:picLocks noChangeAspect="1"/>
          </p:cNvPicPr>
          <p:nvPr/>
        </p:nvPicPr>
        <p:blipFill rotWithShape="1">
          <a:blip r:embed="rId4"/>
          <a:srcRect l="32579" t="29505" r="15702" b="12044"/>
          <a:stretch/>
        </p:blipFill>
        <p:spPr>
          <a:xfrm>
            <a:off x="1000125" y="779323"/>
            <a:ext cx="9936008" cy="6078677"/>
          </a:xfrm>
          <a:prstGeom prst="rect">
            <a:avLst/>
          </a:prstGeom>
        </p:spPr>
      </p:pic>
    </p:spTree>
    <p:extLst>
      <p:ext uri="{BB962C8B-B14F-4D97-AF65-F5344CB8AC3E}">
        <p14:creationId xmlns:p14="http://schemas.microsoft.com/office/powerpoint/2010/main" val="344095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stages and elements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2720756375"/>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334992" y="2769832"/>
            <a:ext cx="7247802" cy="37059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000"/>
              <a:t>New </a:t>
            </a:r>
            <a:r>
              <a:rPr lang="en-GB" sz="2000">
                <a:hlinkClick r:id="rId8"/>
              </a:rPr>
              <a:t>campaign web page</a:t>
            </a:r>
            <a:r>
              <a:rPr lang="en-GB" sz="2000"/>
              <a:t> which includes a short animation for all staff to view</a:t>
            </a:r>
          </a:p>
          <a:p>
            <a:pPr>
              <a:lnSpc>
                <a:spcPct val="120000"/>
              </a:lnSpc>
            </a:pPr>
            <a:r>
              <a:rPr lang="en-GB" sz="2000">
                <a:hlinkClick r:id="rId9"/>
              </a:rPr>
              <a:t>Posters</a:t>
            </a:r>
            <a:r>
              <a:rPr lang="en-GB" sz="2000"/>
              <a:t> to display or use as a conversation starter</a:t>
            </a:r>
          </a:p>
          <a:p>
            <a:pPr>
              <a:lnSpc>
                <a:spcPct val="120000"/>
              </a:lnSpc>
            </a:pPr>
            <a:r>
              <a:rPr lang="en-GB" sz="2000"/>
              <a:t>Team conversation cascade in October, November and December, with a supporting Conversation Guide</a:t>
            </a:r>
          </a:p>
          <a:p>
            <a:pPr>
              <a:lnSpc>
                <a:spcPct val="120000"/>
              </a:lnSpc>
            </a:pPr>
            <a:r>
              <a:rPr lang="en-GB" sz="2000"/>
              <a:t>Different conversations for January, February and March supported with a Conversation Aid</a:t>
            </a:r>
          </a:p>
          <a:p>
            <a:pPr>
              <a:lnSpc>
                <a:spcPct val="120000"/>
              </a:lnSpc>
            </a:pPr>
            <a:r>
              <a:rPr lang="en-GB" sz="2000"/>
              <a:t>Webinar series engaging representatives from all staff networks</a:t>
            </a:r>
          </a:p>
          <a:p>
            <a:pPr>
              <a:lnSpc>
                <a:spcPct val="120000"/>
              </a:lnSpc>
            </a:pPr>
            <a:r>
              <a:rPr lang="en-GB" sz="2000"/>
              <a:t>Blogs</a:t>
            </a:r>
          </a:p>
          <a:p>
            <a:pPr>
              <a:lnSpc>
                <a:spcPct val="120000"/>
              </a:lnSpc>
            </a:pPr>
            <a:r>
              <a:rPr lang="en-GB" sz="2000"/>
              <a:t>University wide and local communications channels</a:t>
            </a:r>
          </a:p>
          <a:p>
            <a:pPr>
              <a:lnSpc>
                <a:spcPct val="120000"/>
              </a:lnSpc>
            </a:pPr>
            <a:endParaRPr lang="en-GB" sz="2000"/>
          </a:p>
          <a:p>
            <a:pPr>
              <a:lnSpc>
                <a:spcPct val="120000"/>
              </a:lnSpc>
            </a:pPr>
            <a:endParaRPr lang="en-GB" sz="2000"/>
          </a:p>
        </p:txBody>
      </p:sp>
      <p:grpSp>
        <p:nvGrpSpPr>
          <p:cNvPr id="15" name="Group 14">
            <a:extLst>
              <a:ext uri="{FF2B5EF4-FFF2-40B4-BE49-F238E27FC236}">
                <a16:creationId xmlns:a16="http://schemas.microsoft.com/office/drawing/2014/main" id="{B11CAB4F-8642-4944-A673-100664594506}"/>
              </a:ext>
            </a:extLst>
          </p:cNvPr>
          <p:cNvGrpSpPr/>
          <p:nvPr/>
        </p:nvGrpSpPr>
        <p:grpSpPr>
          <a:xfrm>
            <a:off x="7211044" y="2506180"/>
            <a:ext cx="4740811" cy="4108105"/>
            <a:chOff x="7139970" y="2467109"/>
            <a:chExt cx="4740811" cy="4108105"/>
          </a:xfrm>
        </p:grpSpPr>
        <p:pic>
          <p:nvPicPr>
            <p:cNvPr id="14" name="Picture 13">
              <a:extLst>
                <a:ext uri="{FF2B5EF4-FFF2-40B4-BE49-F238E27FC236}">
                  <a16:creationId xmlns:a16="http://schemas.microsoft.com/office/drawing/2014/main" id="{50C84BFC-5AC1-4FA8-A9C4-BE886D36CC8D}"/>
                </a:ext>
              </a:extLst>
            </p:cNvPr>
            <p:cNvPicPr>
              <a:picLocks noChangeAspect="1"/>
            </p:cNvPicPr>
            <p:nvPr/>
          </p:nvPicPr>
          <p:blipFill rotWithShape="1">
            <a:blip r:embed="rId10"/>
            <a:srcRect l="32300" t="23001" r="33527" b="3522"/>
            <a:stretch/>
          </p:blipFill>
          <p:spPr>
            <a:xfrm>
              <a:off x="8264236" y="2467109"/>
              <a:ext cx="3181927" cy="3705938"/>
            </a:xfrm>
            <a:prstGeom prst="rect">
              <a:avLst/>
            </a:prstGeom>
          </p:spPr>
        </p:pic>
        <p:grpSp>
          <p:nvGrpSpPr>
            <p:cNvPr id="7" name="Group 6">
              <a:extLst>
                <a:ext uri="{FF2B5EF4-FFF2-40B4-BE49-F238E27FC236}">
                  <a16:creationId xmlns:a16="http://schemas.microsoft.com/office/drawing/2014/main" id="{4C9DD5F0-2E49-4B32-9C3D-B77C3F7A4CE7}"/>
                </a:ext>
              </a:extLst>
            </p:cNvPr>
            <p:cNvGrpSpPr/>
            <p:nvPr/>
          </p:nvGrpSpPr>
          <p:grpSpPr>
            <a:xfrm>
              <a:off x="7139970" y="3528518"/>
              <a:ext cx="4740811" cy="3046696"/>
              <a:chOff x="7139970" y="3528518"/>
              <a:chExt cx="4740811" cy="3046696"/>
            </a:xfrm>
          </p:grpSpPr>
          <p:pic>
            <p:nvPicPr>
              <p:cNvPr id="9" name="Picture 8">
                <a:extLst>
                  <a:ext uri="{FF2B5EF4-FFF2-40B4-BE49-F238E27FC236}">
                    <a16:creationId xmlns:a16="http://schemas.microsoft.com/office/drawing/2014/main" id="{32487FAF-8083-4F00-AB40-568273198E79}"/>
                  </a:ext>
                </a:extLst>
              </p:cNvPr>
              <p:cNvPicPr>
                <a:picLocks noChangeAspect="1"/>
              </p:cNvPicPr>
              <p:nvPr/>
            </p:nvPicPr>
            <p:blipFill rotWithShape="1">
              <a:blip r:embed="rId11"/>
              <a:srcRect l="26908" t="12347" r="40155"/>
              <a:stretch/>
            </p:blipFill>
            <p:spPr>
              <a:xfrm>
                <a:off x="10187659" y="3528518"/>
                <a:ext cx="1693122" cy="2440555"/>
              </a:xfrm>
              <a:prstGeom prst="rect">
                <a:avLst/>
              </a:prstGeom>
            </p:spPr>
          </p:pic>
          <p:pic>
            <p:nvPicPr>
              <p:cNvPr id="10" name="Picture 9">
                <a:extLst>
                  <a:ext uri="{FF2B5EF4-FFF2-40B4-BE49-F238E27FC236}">
                    <a16:creationId xmlns:a16="http://schemas.microsoft.com/office/drawing/2014/main" id="{BA0F5462-08A9-452E-B19F-246A37F307C3}"/>
                  </a:ext>
                </a:extLst>
              </p:cNvPr>
              <p:cNvPicPr>
                <a:picLocks noChangeAspect="1"/>
              </p:cNvPicPr>
              <p:nvPr/>
            </p:nvPicPr>
            <p:blipFill rotWithShape="1">
              <a:blip r:embed="rId12"/>
              <a:srcRect l="31469" t="18204" r="44485" b="19417"/>
              <a:stretch/>
            </p:blipFill>
            <p:spPr>
              <a:xfrm>
                <a:off x="8104312" y="5040751"/>
                <a:ext cx="1071988" cy="1506299"/>
              </a:xfrm>
              <a:prstGeom prst="rect">
                <a:avLst/>
              </a:prstGeom>
            </p:spPr>
          </p:pic>
          <p:pic>
            <p:nvPicPr>
              <p:cNvPr id="11" name="Picture 10">
                <a:extLst>
                  <a:ext uri="{FF2B5EF4-FFF2-40B4-BE49-F238E27FC236}">
                    <a16:creationId xmlns:a16="http://schemas.microsoft.com/office/drawing/2014/main" id="{68CFEE70-8EC9-4AFE-8C94-DDD9D490F9E0}"/>
                  </a:ext>
                </a:extLst>
              </p:cNvPr>
              <p:cNvPicPr>
                <a:picLocks noChangeAspect="1"/>
              </p:cNvPicPr>
              <p:nvPr/>
            </p:nvPicPr>
            <p:blipFill rotWithShape="1">
              <a:blip r:embed="rId13"/>
              <a:srcRect l="31855" t="25055" r="44330" b="12347"/>
              <a:stretch/>
            </p:blipFill>
            <p:spPr>
              <a:xfrm rot="20393952">
                <a:off x="7139970" y="5107274"/>
                <a:ext cx="1031046" cy="1467940"/>
              </a:xfrm>
              <a:prstGeom prst="rect">
                <a:avLst/>
              </a:prstGeom>
            </p:spPr>
          </p:pic>
          <p:pic>
            <p:nvPicPr>
              <p:cNvPr id="12" name="Picture 11">
                <a:extLst>
                  <a:ext uri="{FF2B5EF4-FFF2-40B4-BE49-F238E27FC236}">
                    <a16:creationId xmlns:a16="http://schemas.microsoft.com/office/drawing/2014/main" id="{7D100438-3E73-4472-8FCC-F65D7A7B3403}"/>
                  </a:ext>
                </a:extLst>
              </p:cNvPr>
              <p:cNvPicPr>
                <a:picLocks noChangeAspect="1"/>
              </p:cNvPicPr>
              <p:nvPr/>
            </p:nvPicPr>
            <p:blipFill rotWithShape="1">
              <a:blip r:embed="rId14"/>
              <a:srcRect l="27832" t="15140" r="41469" b="2430"/>
              <a:stretch/>
            </p:blipFill>
            <p:spPr>
              <a:xfrm rot="1155238">
                <a:off x="8971080" y="5111191"/>
                <a:ext cx="1003916" cy="1460105"/>
              </a:xfrm>
              <a:prstGeom prst="rect">
                <a:avLst/>
              </a:prstGeom>
            </p:spPr>
          </p:pic>
        </p:grpSp>
      </p:grpSp>
    </p:spTree>
    <p:extLst>
      <p:ext uri="{BB962C8B-B14F-4D97-AF65-F5344CB8AC3E}">
        <p14:creationId xmlns:p14="http://schemas.microsoft.com/office/powerpoint/2010/main" val="7207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messages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46684286"/>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640749" y="2566155"/>
            <a:ext cx="5113506" cy="3756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stands for Equality, Diversity and Inclusion</a:t>
            </a:r>
          </a:p>
          <a:p>
            <a:pPr lvl="0">
              <a:lnSpc>
                <a:spcPct val="120000"/>
              </a:lnSpc>
              <a:spcBef>
                <a:spcPts val="600"/>
              </a:spcBef>
              <a:spcAft>
                <a:spcPts val="600"/>
              </a:spcAft>
            </a:pPr>
            <a:r>
              <a:rPr lang="en-GB" sz="1200"/>
              <a:t>EDI relates to everyone and is part of everyone’s responsibility </a:t>
            </a:r>
            <a:r>
              <a:rPr lang="en-GB" sz="1200" i="1"/>
              <a:t>- achieving equality, diversity and inclusion is everyone's responsibility and a priority for the University of Nottingham  </a:t>
            </a:r>
            <a:endParaRPr lang="en-GB" sz="1200"/>
          </a:p>
          <a:p>
            <a:pPr>
              <a:lnSpc>
                <a:spcPct val="120000"/>
              </a:lnSpc>
              <a:spcBef>
                <a:spcPts val="600"/>
              </a:spcBef>
              <a:spcAft>
                <a:spcPts val="600"/>
              </a:spcAft>
            </a:pPr>
            <a:r>
              <a:rPr lang="en-GB" sz="1200"/>
              <a:t>EDI is about fairness and respect </a:t>
            </a:r>
            <a:r>
              <a:rPr lang="en-GB" sz="1200" i="1"/>
              <a:t>- our University strategy values fairness, inclusivity, and respect</a:t>
            </a:r>
            <a:endParaRPr lang="en-GB" sz="1200"/>
          </a:p>
          <a:p>
            <a:pPr>
              <a:lnSpc>
                <a:spcPct val="120000"/>
              </a:lnSpc>
              <a:spcBef>
                <a:spcPts val="600"/>
              </a:spcBef>
              <a:spcAft>
                <a:spcPts val="600"/>
              </a:spcAft>
            </a:pPr>
            <a:r>
              <a:rPr lang="en-GB" sz="1200"/>
              <a:t>EDI is about ensuring everyone has access to appropriate services, appreciates each other and feels included -</a:t>
            </a:r>
            <a:r>
              <a:rPr lang="en-GB" sz="1200" i="1"/>
              <a:t> we need to work together to remove the barriers many staff and students experience at the University </a:t>
            </a:r>
            <a:endParaRPr lang="en-GB" sz="1200"/>
          </a:p>
          <a:p>
            <a:pPr lvl="0">
              <a:lnSpc>
                <a:spcPct val="120000"/>
              </a:lnSpc>
              <a:spcBef>
                <a:spcPts val="600"/>
              </a:spcBef>
              <a:spcAft>
                <a:spcPts val="600"/>
              </a:spcAft>
            </a:pPr>
            <a:r>
              <a:rPr lang="en-GB" sz="1200"/>
              <a:t>There is information and support for all </a:t>
            </a:r>
            <a:r>
              <a:rPr lang="en-GB" sz="1200" i="1"/>
              <a:t>- we want to nurture, support and empower all staff and students to do their very best </a:t>
            </a:r>
            <a:endParaRPr lang="en-GB" sz="1200"/>
          </a:p>
          <a:p>
            <a:pPr>
              <a:lnSpc>
                <a:spcPct val="120000"/>
              </a:lnSpc>
              <a:spcBef>
                <a:spcPts val="600"/>
              </a:spcBef>
              <a:spcAft>
                <a:spcPts val="600"/>
              </a:spcAft>
            </a:pPr>
            <a:endParaRPr lang="en-GB" sz="1200"/>
          </a:p>
          <a:p>
            <a:pPr>
              <a:lnSpc>
                <a:spcPct val="120000"/>
              </a:lnSpc>
              <a:spcBef>
                <a:spcPts val="600"/>
              </a:spcBef>
              <a:spcAft>
                <a:spcPts val="600"/>
              </a:spcAft>
            </a:pPr>
            <a:endParaRPr lang="en-GB" sz="1200"/>
          </a:p>
        </p:txBody>
      </p:sp>
      <p:sp>
        <p:nvSpPr>
          <p:cNvPr id="7" name="Content Placeholder 2">
            <a:extLst>
              <a:ext uri="{FF2B5EF4-FFF2-40B4-BE49-F238E27FC236}">
                <a16:creationId xmlns:a16="http://schemas.microsoft.com/office/drawing/2014/main" id="{3CE7D499-CF18-4BDD-BB7E-4A240FBB69DA}"/>
              </a:ext>
            </a:extLst>
          </p:cNvPr>
          <p:cNvSpPr txBox="1">
            <a:spLocks/>
          </p:cNvSpPr>
          <p:nvPr/>
        </p:nvSpPr>
        <p:spPr>
          <a:xfrm>
            <a:off x="6332656" y="2566155"/>
            <a:ext cx="5443707" cy="4113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is about everyone, not just specific groups – sometimes individual characteristics aren’t visible </a:t>
            </a:r>
            <a:r>
              <a:rPr lang="en-GB" sz="1200" i="1"/>
              <a:t>- the Equality Act 2010 details nine protected characteristics and it is illegal to discriminate against anyone, directly or indirectly based on these characteristics </a:t>
            </a:r>
            <a:endParaRPr lang="en-GB" sz="1200"/>
          </a:p>
          <a:p>
            <a:pPr>
              <a:lnSpc>
                <a:spcPct val="120000"/>
              </a:lnSpc>
              <a:spcBef>
                <a:spcPts val="600"/>
              </a:spcBef>
              <a:spcAft>
                <a:spcPts val="600"/>
              </a:spcAft>
            </a:pPr>
            <a:r>
              <a:rPr lang="en-GB" sz="1200"/>
              <a:t>EDI is part of everyone’s responsibility, and strengthening diversity and inclusion makes us more effective - </a:t>
            </a:r>
            <a:r>
              <a:rPr lang="en-GB" sz="1200" i="1"/>
              <a:t>be an authentic ally: talk to people about their experiences, educate yourself, take-action and hold others accountable </a:t>
            </a:r>
            <a:endParaRPr lang="en-GB" sz="1200"/>
          </a:p>
          <a:p>
            <a:pPr>
              <a:lnSpc>
                <a:spcPct val="120000"/>
              </a:lnSpc>
              <a:spcBef>
                <a:spcPts val="600"/>
              </a:spcBef>
              <a:spcAft>
                <a:spcPts val="600"/>
              </a:spcAft>
            </a:pPr>
            <a:r>
              <a:rPr lang="en-GB" sz="1200"/>
              <a:t>EDI is about fairness and respect, although it’s not about treating everyone the same -</a:t>
            </a:r>
            <a:r>
              <a:rPr lang="en-GB" sz="1200" i="1"/>
              <a:t> we want staff and students to have access to the same opportunities so we can continue to nurture the growth of our University </a:t>
            </a:r>
            <a:endParaRPr lang="en-GB" sz="1200"/>
          </a:p>
          <a:p>
            <a:pPr lvl="0">
              <a:lnSpc>
                <a:spcPct val="120000"/>
              </a:lnSpc>
              <a:spcBef>
                <a:spcPts val="600"/>
              </a:spcBef>
              <a:spcAft>
                <a:spcPts val="600"/>
              </a:spcAft>
            </a:pPr>
            <a:r>
              <a:rPr lang="en-GB" sz="1200"/>
              <a:t>There is information and support for everyone so we can all work to ensure staff and students achieve their potential -</a:t>
            </a:r>
            <a:r>
              <a:rPr lang="en-GB" sz="1200" i="1"/>
              <a:t> we will provide training and support for all staff so we can develop anti-racist and inclusive practices, empowering everyone to challenge inequality</a:t>
            </a:r>
            <a:endParaRPr lang="en-GB" sz="1200"/>
          </a:p>
        </p:txBody>
      </p:sp>
    </p:spTree>
    <p:extLst>
      <p:ext uri="{BB962C8B-B14F-4D97-AF65-F5344CB8AC3E}">
        <p14:creationId xmlns:p14="http://schemas.microsoft.com/office/powerpoint/2010/main" val="22840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74A0-9154-4861-A46F-52C8B857704A}"/>
              </a:ext>
            </a:extLst>
          </p:cNvPr>
          <p:cNvSpPr>
            <a:spLocks noGrp="1"/>
          </p:cNvSpPr>
          <p:nvPr>
            <p:ph type="title"/>
          </p:nvPr>
        </p:nvSpPr>
        <p:spPr/>
        <p:txBody>
          <a:bodyPr/>
          <a:lstStyle/>
          <a:p>
            <a:r>
              <a:rPr lang="en-GB"/>
              <a:t>Let’s talk about EDI</a:t>
            </a:r>
          </a:p>
        </p:txBody>
      </p:sp>
      <p:sp>
        <p:nvSpPr>
          <p:cNvPr id="3" name="Text Placeholder 2">
            <a:extLst>
              <a:ext uri="{FF2B5EF4-FFF2-40B4-BE49-F238E27FC236}">
                <a16:creationId xmlns:a16="http://schemas.microsoft.com/office/drawing/2014/main" id="{44D7F44D-083D-4946-968A-7E1104B37EA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8027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47FA-951D-4C72-B0B3-196377A36FE4}"/>
              </a:ext>
            </a:extLst>
          </p:cNvPr>
          <p:cNvSpPr>
            <a:spLocks noGrp="1"/>
          </p:cNvSpPr>
          <p:nvPr>
            <p:ph type="title"/>
          </p:nvPr>
        </p:nvSpPr>
        <p:spPr/>
        <p:txBody>
          <a:bodyPr/>
          <a:lstStyle/>
          <a:p>
            <a:r>
              <a:rPr lang="en-GB"/>
              <a:t>Supporting information for facilitators</a:t>
            </a:r>
          </a:p>
        </p:txBody>
      </p:sp>
      <p:sp>
        <p:nvSpPr>
          <p:cNvPr id="3" name="Content Placeholder 2">
            <a:extLst>
              <a:ext uri="{FF2B5EF4-FFF2-40B4-BE49-F238E27FC236}">
                <a16:creationId xmlns:a16="http://schemas.microsoft.com/office/drawing/2014/main" id="{0FD66130-1175-4822-88AD-C3E8C02397B5}"/>
              </a:ext>
            </a:extLst>
          </p:cNvPr>
          <p:cNvSpPr>
            <a:spLocks noGrp="1"/>
          </p:cNvSpPr>
          <p:nvPr>
            <p:ph idx="1"/>
          </p:nvPr>
        </p:nvSpPr>
        <p:spPr>
          <a:xfrm>
            <a:off x="625642" y="1058779"/>
            <a:ext cx="10728158" cy="5496025"/>
          </a:xfrm>
        </p:spPr>
        <p:txBody>
          <a:bodyPr>
            <a:normAutofit/>
          </a:bodyPr>
          <a:lstStyle/>
          <a:p>
            <a:pPr lvl="0">
              <a:lnSpc>
                <a:spcPct val="100000"/>
              </a:lnSpc>
              <a:spcBef>
                <a:spcPts val="600"/>
              </a:spcBef>
              <a:spcAft>
                <a:spcPts val="600"/>
              </a:spcAft>
            </a:pPr>
            <a:r>
              <a:rPr lang="en-GB" sz="1800"/>
              <a:t>By using this aid, you will be able to support a team conversation cascade</a:t>
            </a:r>
          </a:p>
          <a:p>
            <a:pPr lvl="0">
              <a:lnSpc>
                <a:spcPct val="100000"/>
              </a:lnSpc>
              <a:spcBef>
                <a:spcPts val="600"/>
              </a:spcBef>
              <a:spcAft>
                <a:spcPts val="600"/>
              </a:spcAft>
            </a:pPr>
            <a:r>
              <a:rPr lang="en-GB" sz="1800"/>
              <a:t>By </a:t>
            </a:r>
            <a:r>
              <a:rPr lang="en-GB" sz="1800" b="1"/>
              <a:t>adding ‘EDI conversation’ to meeting agendas </a:t>
            </a:r>
            <a:r>
              <a:rPr lang="en-GB" sz="1800"/>
              <a:t>between </a:t>
            </a:r>
            <a:r>
              <a:rPr lang="en-GB" sz="1800" b="1"/>
              <a:t>January and April</a:t>
            </a:r>
            <a:r>
              <a:rPr lang="en-GB" sz="1800"/>
              <a:t>, you will be encouraging honest conversations about EDI matters </a:t>
            </a:r>
          </a:p>
          <a:p>
            <a:pPr lvl="0">
              <a:lnSpc>
                <a:spcPct val="100000"/>
              </a:lnSpc>
              <a:spcBef>
                <a:spcPts val="600"/>
              </a:spcBef>
              <a:spcAft>
                <a:spcPts val="600"/>
              </a:spcAft>
            </a:pPr>
            <a:r>
              <a:rPr lang="en-GB" sz="1800"/>
              <a:t>As a guide you should allow </a:t>
            </a:r>
            <a:r>
              <a:rPr lang="en-GB" sz="1800" b="1"/>
              <a:t>20-30 minutes </a:t>
            </a:r>
            <a:r>
              <a:rPr lang="en-GB" sz="1800"/>
              <a:t>for these conversations </a:t>
            </a:r>
          </a:p>
          <a:p>
            <a:pPr lvl="0">
              <a:lnSpc>
                <a:spcPct val="100000"/>
              </a:lnSpc>
              <a:spcBef>
                <a:spcPts val="600"/>
              </a:spcBef>
              <a:spcAft>
                <a:spcPts val="600"/>
              </a:spcAft>
            </a:pPr>
            <a:r>
              <a:rPr lang="en-GB" sz="1800"/>
              <a:t>Set up a </a:t>
            </a:r>
            <a:r>
              <a:rPr lang="en-GB" sz="1800" b="1"/>
              <a:t>separate team catch up </a:t>
            </a:r>
            <a:r>
              <a:rPr lang="en-GB" sz="1800"/>
              <a:t>if you need to, if that fits better with your timing</a:t>
            </a:r>
          </a:p>
          <a:p>
            <a:pPr lvl="0">
              <a:lnSpc>
                <a:spcPct val="100000"/>
              </a:lnSpc>
              <a:spcBef>
                <a:spcPts val="600"/>
              </a:spcBef>
              <a:spcAft>
                <a:spcPts val="600"/>
              </a:spcAft>
            </a:pPr>
            <a:r>
              <a:rPr lang="en-GB" sz="1800"/>
              <a:t>A list of suggested questions, prompts and information is provided in the followings slides to support discussion around the core messages; </a:t>
            </a:r>
            <a:r>
              <a:rPr lang="en-GB" sz="1800" b="1"/>
              <a:t>focus on one slide per month</a:t>
            </a:r>
          </a:p>
          <a:p>
            <a:pPr lvl="0">
              <a:lnSpc>
                <a:spcPct val="100000"/>
              </a:lnSpc>
              <a:spcBef>
                <a:spcPts val="600"/>
              </a:spcBef>
              <a:spcAft>
                <a:spcPts val="600"/>
              </a:spcAft>
            </a:pPr>
            <a:r>
              <a:rPr lang="en-GB" sz="1800"/>
              <a:t>You may need to </a:t>
            </a:r>
            <a:r>
              <a:rPr lang="en-GB" sz="1800" b="1"/>
              <a:t>adapt your approach </a:t>
            </a:r>
            <a:r>
              <a:rPr lang="en-GB" sz="1800"/>
              <a:t>slightly dependent on the level of prior knowledge around EDI matters within your team </a:t>
            </a:r>
          </a:p>
          <a:p>
            <a:pPr lvl="0">
              <a:lnSpc>
                <a:spcPct val="100000"/>
              </a:lnSpc>
              <a:spcBef>
                <a:spcPts val="600"/>
              </a:spcBef>
              <a:spcAft>
                <a:spcPts val="600"/>
              </a:spcAft>
            </a:pPr>
            <a:r>
              <a:rPr lang="en-GB" sz="1800"/>
              <a:t>The core messages have been specifically chosen as it is recognised that they can sometimes be taken for granted, and not everyone will be familiar with them</a:t>
            </a:r>
          </a:p>
          <a:p>
            <a:pPr lvl="0">
              <a:lnSpc>
                <a:spcPct val="100000"/>
              </a:lnSpc>
              <a:spcBef>
                <a:spcPts val="600"/>
              </a:spcBef>
              <a:spcAft>
                <a:spcPts val="600"/>
              </a:spcAft>
            </a:pPr>
            <a:r>
              <a:rPr lang="en-GB" sz="1800"/>
              <a:t>Be assured, </a:t>
            </a:r>
            <a:r>
              <a:rPr lang="en-GB" sz="1800" b="1"/>
              <a:t>you are not expected to be the expert on EDI</a:t>
            </a:r>
            <a:r>
              <a:rPr lang="en-GB" sz="1800"/>
              <a:t>, just to help facilitate conversations, and steer the discussion to ensure key messages are understood, whilst being part of the learning process yourself </a:t>
            </a:r>
          </a:p>
          <a:p>
            <a:pPr>
              <a:lnSpc>
                <a:spcPct val="100000"/>
              </a:lnSpc>
              <a:spcAft>
                <a:spcPts val="600"/>
              </a:spcAft>
            </a:pPr>
            <a:endParaRPr lang="en-GB"/>
          </a:p>
        </p:txBody>
      </p:sp>
    </p:spTree>
    <p:extLst>
      <p:ext uri="{BB962C8B-B14F-4D97-AF65-F5344CB8AC3E}">
        <p14:creationId xmlns:p14="http://schemas.microsoft.com/office/powerpoint/2010/main" val="303574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47FA-951D-4C72-B0B3-196377A36FE4}"/>
              </a:ext>
            </a:extLst>
          </p:cNvPr>
          <p:cNvSpPr>
            <a:spLocks noGrp="1"/>
          </p:cNvSpPr>
          <p:nvPr>
            <p:ph type="title"/>
          </p:nvPr>
        </p:nvSpPr>
        <p:spPr/>
        <p:txBody>
          <a:bodyPr/>
          <a:lstStyle/>
          <a:p>
            <a:r>
              <a:rPr lang="en-GB" dirty="0"/>
              <a:t>EDI core message 1  </a:t>
            </a:r>
            <a:r>
              <a:rPr lang="en-GB" sz="2400" dirty="0"/>
              <a:t>(January)</a:t>
            </a:r>
            <a:endParaRPr lang="en-GB" dirty="0"/>
          </a:p>
        </p:txBody>
      </p:sp>
      <p:sp>
        <p:nvSpPr>
          <p:cNvPr id="3" name="Content Placeholder 2">
            <a:extLst>
              <a:ext uri="{FF2B5EF4-FFF2-40B4-BE49-F238E27FC236}">
                <a16:creationId xmlns:a16="http://schemas.microsoft.com/office/drawing/2014/main" id="{0FD66130-1175-4822-88AD-C3E8C02397B5}"/>
              </a:ext>
            </a:extLst>
          </p:cNvPr>
          <p:cNvSpPr>
            <a:spLocks noGrp="1"/>
          </p:cNvSpPr>
          <p:nvPr>
            <p:ph idx="1"/>
          </p:nvPr>
        </p:nvSpPr>
        <p:spPr>
          <a:xfrm>
            <a:off x="636976" y="1026968"/>
            <a:ext cx="10716824" cy="5054745"/>
          </a:xfrm>
        </p:spPr>
        <p:txBody>
          <a:bodyPr>
            <a:normAutofit lnSpcReduction="10000"/>
          </a:bodyPr>
          <a:lstStyle/>
          <a:p>
            <a:pPr marL="0" lvl="0" indent="0">
              <a:lnSpc>
                <a:spcPct val="120000"/>
              </a:lnSpc>
              <a:spcBef>
                <a:spcPts val="600"/>
              </a:spcBef>
              <a:buNone/>
            </a:pPr>
            <a:r>
              <a:rPr lang="en-GB" sz="2400" b="1">
                <a:solidFill>
                  <a:schemeClr val="accent4"/>
                </a:solidFill>
              </a:rPr>
              <a:t>EDI is about everyone, not just specific groups </a:t>
            </a:r>
          </a:p>
          <a:p>
            <a:pPr lvl="0">
              <a:lnSpc>
                <a:spcPct val="120000"/>
              </a:lnSpc>
              <a:spcBef>
                <a:spcPts val="600"/>
              </a:spcBef>
            </a:pPr>
            <a:r>
              <a:rPr lang="en-GB" sz="2000" b="1"/>
              <a:t>Sometimes individual characteristics aren’t visible </a:t>
            </a:r>
            <a:r>
              <a:rPr lang="en-GB" sz="2000"/>
              <a:t>- the Equality Act 2010 details nine protected characteristics and it is illegal to discriminate against anyone, directly or indirectly based on these characteristics </a:t>
            </a:r>
          </a:p>
          <a:p>
            <a:pPr lvl="0">
              <a:lnSpc>
                <a:spcPct val="120000"/>
              </a:lnSpc>
              <a:spcBef>
                <a:spcPts val="600"/>
              </a:spcBef>
            </a:pPr>
            <a:endParaRPr lang="en-GB" sz="2000"/>
          </a:p>
          <a:p>
            <a:pPr marL="0" indent="0">
              <a:lnSpc>
                <a:spcPct val="120000"/>
              </a:lnSpc>
              <a:spcBef>
                <a:spcPts val="600"/>
              </a:spcBef>
              <a:buNone/>
            </a:pPr>
            <a:r>
              <a:rPr lang="en-GB" sz="2000" b="1"/>
              <a:t>Discussion points</a:t>
            </a:r>
          </a:p>
          <a:p>
            <a:pPr>
              <a:lnSpc>
                <a:spcPct val="120000"/>
              </a:lnSpc>
              <a:spcBef>
                <a:spcPts val="600"/>
              </a:spcBef>
            </a:pPr>
            <a:r>
              <a:rPr lang="en-GB" sz="2000"/>
              <a:t>Can you name the nine protected characteristics?</a:t>
            </a:r>
          </a:p>
          <a:p>
            <a:pPr>
              <a:lnSpc>
                <a:spcPct val="120000"/>
              </a:lnSpc>
              <a:spcBef>
                <a:spcPts val="600"/>
              </a:spcBef>
            </a:pPr>
            <a:r>
              <a:rPr lang="en-GB" sz="2000"/>
              <a:t>Does everyone belong to a protected group?</a:t>
            </a:r>
          </a:p>
          <a:p>
            <a:pPr>
              <a:lnSpc>
                <a:spcPct val="120000"/>
              </a:lnSpc>
              <a:spcBef>
                <a:spcPts val="600"/>
              </a:spcBef>
            </a:pPr>
            <a:r>
              <a:rPr lang="en-GB" sz="2000"/>
              <a:t>Can protected characteristics change?</a:t>
            </a:r>
          </a:p>
          <a:p>
            <a:pPr>
              <a:lnSpc>
                <a:spcPct val="120000"/>
              </a:lnSpc>
              <a:spcBef>
                <a:spcPts val="600"/>
              </a:spcBef>
            </a:pPr>
            <a:r>
              <a:rPr lang="en-GB" sz="2000"/>
              <a:t>Why is this sign important? What does this tell us about why it’s </a:t>
            </a:r>
          </a:p>
          <a:p>
            <a:pPr marL="0" indent="0">
              <a:lnSpc>
                <a:spcPct val="120000"/>
              </a:lnSpc>
              <a:spcBef>
                <a:spcPts val="600"/>
              </a:spcBef>
              <a:buNone/>
            </a:pPr>
            <a:r>
              <a:rPr lang="en-GB" sz="2000"/>
              <a:t>    important not to make assumptions about someone’s identity?</a:t>
            </a:r>
          </a:p>
          <a:p>
            <a:pPr>
              <a:lnSpc>
                <a:spcPct val="120000"/>
              </a:lnSpc>
              <a:spcBef>
                <a:spcPts val="600"/>
              </a:spcBef>
            </a:pPr>
            <a:r>
              <a:rPr lang="en-GB" sz="2000"/>
              <a:t>What other characteristics aren’t always obvious or visible?</a:t>
            </a:r>
            <a:endParaRPr lang="en-GB" sz="1800"/>
          </a:p>
          <a:p>
            <a:pPr>
              <a:lnSpc>
                <a:spcPct val="120000"/>
              </a:lnSpc>
              <a:spcBef>
                <a:spcPts val="600"/>
              </a:spcBef>
            </a:pPr>
            <a:endParaRPr lang="en-GB" sz="1800"/>
          </a:p>
        </p:txBody>
      </p:sp>
      <p:pic>
        <p:nvPicPr>
          <p:cNvPr id="5" name="Picture 4" descr="Graphical user interface, application&#10;&#10;Description automatically generated">
            <a:extLst>
              <a:ext uri="{FF2B5EF4-FFF2-40B4-BE49-F238E27FC236}">
                <a16:creationId xmlns:a16="http://schemas.microsoft.com/office/drawing/2014/main" id="{E24060E5-219F-4B78-90E7-D035B142A9FC}"/>
              </a:ext>
            </a:extLst>
          </p:cNvPr>
          <p:cNvPicPr>
            <a:picLocks noChangeAspect="1"/>
          </p:cNvPicPr>
          <p:nvPr/>
        </p:nvPicPr>
        <p:blipFill rotWithShape="1">
          <a:blip r:embed="rId3">
            <a:extLst>
              <a:ext uri="{28A0092B-C50C-407E-A947-70E740481C1C}">
                <a14:useLocalDpi xmlns:a14="http://schemas.microsoft.com/office/drawing/2010/main" val="0"/>
              </a:ext>
            </a:extLst>
          </a:blip>
          <a:srcRect l="17545" r="14781"/>
          <a:stretch/>
        </p:blipFill>
        <p:spPr>
          <a:xfrm>
            <a:off x="8412009" y="3215821"/>
            <a:ext cx="3143015" cy="2615211"/>
          </a:xfrm>
          <a:prstGeom prst="rect">
            <a:avLst/>
          </a:prstGeom>
        </p:spPr>
      </p:pic>
    </p:spTree>
    <p:extLst>
      <p:ext uri="{BB962C8B-B14F-4D97-AF65-F5344CB8AC3E}">
        <p14:creationId xmlns:p14="http://schemas.microsoft.com/office/powerpoint/2010/main" val="1863666731"/>
      </p:ext>
    </p:extLst>
  </p:cSld>
  <p:clrMapOvr>
    <a:masterClrMapping/>
  </p:clrMapOvr>
</p:sld>
</file>

<file path=ppt/theme/theme1.xml><?xml version="1.0" encoding="utf-8"?>
<a:theme xmlns:a="http://schemas.openxmlformats.org/drawingml/2006/main" name="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C2753C7A-FC8B-44FF-BEB3-5D6B569152E0}" vid="{B5C21EBB-54C3-4E75-A684-253F979E0ED1}"/>
    </a:ext>
  </a:extLst>
</a:theme>
</file>

<file path=ppt/theme/theme2.xml><?xml version="1.0" encoding="utf-8"?>
<a:theme xmlns:a="http://schemas.openxmlformats.org/drawingml/2006/main" name="1_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9D4714EB-13B9-4568-8030-94ECC84704CB}" vid="{C7FEBF05-03D4-4765-952C-351B3C1461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148BC2BD62A94490E4F6D1F21EFB4A" ma:contentTypeVersion="12" ma:contentTypeDescription="Create a new document." ma:contentTypeScope="" ma:versionID="9caf63101ccf8362b9f505e9055cd557">
  <xsd:schema xmlns:xsd="http://www.w3.org/2001/XMLSchema" xmlns:xs="http://www.w3.org/2001/XMLSchema" xmlns:p="http://schemas.microsoft.com/office/2006/metadata/properties" xmlns:ns2="3b2ef878-209d-4b46-8923-55d07b2cd0ba" xmlns:ns3="bbad9336-2c82-4766-b93a-c5ab1a0d0b6e" targetNamespace="http://schemas.microsoft.com/office/2006/metadata/properties" ma:root="true" ma:fieldsID="f5230d4486cd5dbff805f789498aceaf" ns2:_="" ns3:_="">
    <xsd:import namespace="3b2ef878-209d-4b46-8923-55d07b2cd0ba"/>
    <xsd:import namespace="bbad9336-2c82-4766-b93a-c5ab1a0d0b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ef878-209d-4b46-8923-55d07b2cd0b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d9336-2c82-4766-b93a-c5ab1a0d0b6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716679-AC0E-47DB-B423-A56D9547E3D5}">
  <ds:schemaRefs>
    <ds:schemaRef ds:uri="http://schemas.microsoft.com/sharepoint/v3/contenttype/forms"/>
  </ds:schemaRefs>
</ds:datastoreItem>
</file>

<file path=customXml/itemProps2.xml><?xml version="1.0" encoding="utf-8"?>
<ds:datastoreItem xmlns:ds="http://schemas.openxmlformats.org/officeDocument/2006/customXml" ds:itemID="{EA56E285-823B-4C9B-BC21-BA59DDAAE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ef878-209d-4b46-8923-55d07b2cd0ba"/>
    <ds:schemaRef ds:uri="bbad9336-2c82-4766-b93a-c5ab1a0d0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B0E904-09DC-4B87-BC75-C888EEA8ED68}">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bbad9336-2c82-4766-b93a-c5ab1a0d0b6e"/>
    <ds:schemaRef ds:uri="http://schemas.microsoft.com/office/2006/documentManagement/types"/>
    <ds:schemaRef ds:uri="http://schemas.microsoft.com/office/infopath/2007/PartnerControls"/>
    <ds:schemaRef ds:uri="3b2ef878-209d-4b46-8923-55d07b2cd0b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108</TotalTime>
  <Words>1605</Words>
  <Application>Microsoft Office PowerPoint</Application>
  <PresentationFormat>Widescreen</PresentationFormat>
  <Paragraphs>127</Paragraphs>
  <Slides>11</Slides>
  <Notes>6</Notes>
  <HiddenSlides>3</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Source Sans Pro</vt:lpstr>
      <vt:lpstr>Verdana</vt:lpstr>
      <vt:lpstr>Wingdings</vt:lpstr>
      <vt:lpstr>Style2_Gradient background</vt:lpstr>
      <vt:lpstr>1_Style2_Gradient background</vt:lpstr>
      <vt:lpstr>‘Let’s be clear about EDI’ campaign  January 2021  Conversation Aid</vt:lpstr>
      <vt:lpstr>Read me first!</vt:lpstr>
      <vt:lpstr>What is ‘Let’s be clear about EDI’ about?</vt:lpstr>
      <vt:lpstr>So, Let’s be clear about EDI….</vt:lpstr>
      <vt:lpstr>Campaign stages and elements</vt:lpstr>
      <vt:lpstr>Campaign messages</vt:lpstr>
      <vt:lpstr>Let’s talk about EDI</vt:lpstr>
      <vt:lpstr>Supporting information for facilitators</vt:lpstr>
      <vt:lpstr>EDI core message 1  (January)</vt:lpstr>
      <vt:lpstr>Ideas for holding conversation 1 (January)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be clear about EDI’ campaign  January – April 2021  Conversation Aid</dc:title>
  <dc:creator>Carol Steed</dc:creator>
  <cp:lastModifiedBy>Carol Steed</cp:lastModifiedBy>
  <cp:revision>4</cp:revision>
  <dcterms:created xsi:type="dcterms:W3CDTF">2020-12-18T08:45:59Z</dcterms:created>
  <dcterms:modified xsi:type="dcterms:W3CDTF">2021-03-11T18:18:05Z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0x0101007F148BC2BD62A94490E4F6D1F21EFB4A</vt:lpwstr>
  </property>
</Properties>
</file>