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84" r:id="rId5"/>
  </p:sldMasterIdLst>
  <p:notesMasterIdLst>
    <p:notesMasterId r:id="rId17"/>
  </p:notesMasterIdLst>
  <p:handoutMasterIdLst>
    <p:handoutMasterId r:id="rId18"/>
  </p:handoutMasterIdLst>
  <p:sldIdLst>
    <p:sldId id="258" r:id="rId6"/>
    <p:sldId id="465" r:id="rId7"/>
    <p:sldId id="448" r:id="rId8"/>
    <p:sldId id="462" r:id="rId9"/>
    <p:sldId id="455" r:id="rId10"/>
    <p:sldId id="457" r:id="rId11"/>
    <p:sldId id="466" r:id="rId12"/>
    <p:sldId id="471" r:id="rId13"/>
    <p:sldId id="476" r:id="rId14"/>
    <p:sldId id="477" r:id="rId15"/>
    <p:sldId id="40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00B"/>
    <a:srgbClr val="0E6394"/>
    <a:srgbClr val="0E5B94"/>
    <a:srgbClr val="009BBD"/>
    <a:srgbClr val="00B1A7"/>
    <a:srgbClr val="FBFCFF"/>
    <a:srgbClr val="181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91FF5-3500-4087-A082-4E9090D4BDB3}" v="1" dt="2021-03-11T18:25:39.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18" autoAdjust="0"/>
  </p:normalViewPr>
  <p:slideViewPr>
    <p:cSldViewPr snapToGrid="0">
      <p:cViewPr varScale="1">
        <p:scale>
          <a:sx n="87" d="100"/>
          <a:sy n="87" d="100"/>
        </p:scale>
        <p:origin x="1392"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Steed" userId="b9f5c8c5-3451-4eeb-af78-e66138bfc6b3" providerId="ADAL" clId="{C92C2EF9-C40C-41EE-80E2-B33B99B035C6}"/>
    <pc:docChg chg="addSld delSld modSld">
      <pc:chgData name="Carol Steed" userId="b9f5c8c5-3451-4eeb-af78-e66138bfc6b3" providerId="ADAL" clId="{C92C2EF9-C40C-41EE-80E2-B33B99B035C6}" dt="2021-01-10T10:11:39.887" v="10" actId="47"/>
      <pc:docMkLst>
        <pc:docMk/>
      </pc:docMkLst>
      <pc:sldChg chg="modSp mod">
        <pc:chgData name="Carol Steed" userId="b9f5c8c5-3451-4eeb-af78-e66138bfc6b3" providerId="ADAL" clId="{C92C2EF9-C40C-41EE-80E2-B33B99B035C6}" dt="2021-01-07T11:39:27.664" v="5" actId="20577"/>
        <pc:sldMkLst>
          <pc:docMk/>
          <pc:sldMk cId="1248225460" sldId="258"/>
        </pc:sldMkLst>
        <pc:spChg chg="mod">
          <ac:chgData name="Carol Steed" userId="b9f5c8c5-3451-4eeb-af78-e66138bfc6b3" providerId="ADAL" clId="{C92C2EF9-C40C-41EE-80E2-B33B99B035C6}" dt="2021-01-07T11:39:27.664" v="5" actId="20577"/>
          <ac:spMkLst>
            <pc:docMk/>
            <pc:sldMk cId="1248225460" sldId="258"/>
            <ac:spMk id="3" creationId="{00000000-0000-0000-0000-000000000000}"/>
          </ac:spMkLst>
        </pc:spChg>
      </pc:sldChg>
      <pc:sldChg chg="del">
        <pc:chgData name="Carol Steed" userId="b9f5c8c5-3451-4eeb-af78-e66138bfc6b3" providerId="ADAL" clId="{C92C2EF9-C40C-41EE-80E2-B33B99B035C6}" dt="2021-01-07T11:40:00.727" v="8" actId="47"/>
        <pc:sldMkLst>
          <pc:docMk/>
          <pc:sldMk cId="3393301153" sldId="291"/>
        </pc:sldMkLst>
      </pc:sldChg>
      <pc:sldChg chg="mod modShow">
        <pc:chgData name="Carol Steed" userId="b9f5c8c5-3451-4eeb-af78-e66138bfc6b3" providerId="ADAL" clId="{C92C2EF9-C40C-41EE-80E2-B33B99B035C6}" dt="2021-01-07T11:39:45.413" v="6" actId="729"/>
        <pc:sldMkLst>
          <pc:docMk/>
          <pc:sldMk cId="2425575320" sldId="448"/>
        </pc:sldMkLst>
      </pc:sldChg>
      <pc:sldChg chg="mod modShow">
        <pc:chgData name="Carol Steed" userId="b9f5c8c5-3451-4eeb-af78-e66138bfc6b3" providerId="ADAL" clId="{C92C2EF9-C40C-41EE-80E2-B33B99B035C6}" dt="2021-01-07T11:39:45.413" v="6" actId="729"/>
        <pc:sldMkLst>
          <pc:docMk/>
          <pc:sldMk cId="720768408" sldId="455"/>
        </pc:sldMkLst>
      </pc:sldChg>
      <pc:sldChg chg="mod modShow">
        <pc:chgData name="Carol Steed" userId="b9f5c8c5-3451-4eeb-af78-e66138bfc6b3" providerId="ADAL" clId="{C92C2EF9-C40C-41EE-80E2-B33B99B035C6}" dt="2021-01-07T11:39:45.413" v="6" actId="729"/>
        <pc:sldMkLst>
          <pc:docMk/>
          <pc:sldMk cId="2284089655" sldId="457"/>
        </pc:sldMkLst>
      </pc:sldChg>
      <pc:sldChg chg="mod modShow">
        <pc:chgData name="Carol Steed" userId="b9f5c8c5-3451-4eeb-af78-e66138bfc6b3" providerId="ADAL" clId="{C92C2EF9-C40C-41EE-80E2-B33B99B035C6}" dt="2021-01-07T11:39:45.413" v="6" actId="729"/>
        <pc:sldMkLst>
          <pc:docMk/>
          <pc:sldMk cId="3440952468" sldId="462"/>
        </pc:sldMkLst>
      </pc:sldChg>
      <pc:sldChg chg="del">
        <pc:chgData name="Carol Steed" userId="b9f5c8c5-3451-4eeb-af78-e66138bfc6b3" providerId="ADAL" clId="{C92C2EF9-C40C-41EE-80E2-B33B99B035C6}" dt="2021-01-07T11:39:55.808" v="7" actId="47"/>
        <pc:sldMkLst>
          <pc:docMk/>
          <pc:sldMk cId="1863666731" sldId="463"/>
        </pc:sldMkLst>
      </pc:sldChg>
      <pc:sldChg chg="del">
        <pc:chgData name="Carol Steed" userId="b9f5c8c5-3451-4eeb-af78-e66138bfc6b3" providerId="ADAL" clId="{C92C2EF9-C40C-41EE-80E2-B33B99B035C6}" dt="2021-01-07T11:39:55.808" v="7" actId="47"/>
        <pc:sldMkLst>
          <pc:docMk/>
          <pc:sldMk cId="3781168949" sldId="464"/>
        </pc:sldMkLst>
      </pc:sldChg>
      <pc:sldChg chg="del">
        <pc:chgData name="Carol Steed" userId="b9f5c8c5-3451-4eeb-af78-e66138bfc6b3" providerId="ADAL" clId="{C92C2EF9-C40C-41EE-80E2-B33B99B035C6}" dt="2021-01-10T10:11:39.887" v="10" actId="47"/>
        <pc:sldMkLst>
          <pc:docMk/>
          <pc:sldMk cId="9252583" sldId="469"/>
        </pc:sldMkLst>
      </pc:sldChg>
      <pc:sldChg chg="del">
        <pc:chgData name="Carol Steed" userId="b9f5c8c5-3451-4eeb-af78-e66138bfc6b3" providerId="ADAL" clId="{C92C2EF9-C40C-41EE-80E2-B33B99B035C6}" dt="2021-01-07T11:40:00.727" v="8" actId="47"/>
        <pc:sldMkLst>
          <pc:docMk/>
          <pc:sldMk cId="1465680549" sldId="470"/>
        </pc:sldMkLst>
      </pc:sldChg>
      <pc:sldChg chg="del">
        <pc:chgData name="Carol Steed" userId="b9f5c8c5-3451-4eeb-af78-e66138bfc6b3" providerId="ADAL" clId="{C92C2EF9-C40C-41EE-80E2-B33B99B035C6}" dt="2021-01-07T11:39:55.808" v="7" actId="47"/>
        <pc:sldMkLst>
          <pc:docMk/>
          <pc:sldMk cId="3239621910" sldId="472"/>
        </pc:sldMkLst>
      </pc:sldChg>
      <pc:sldChg chg="del">
        <pc:chgData name="Carol Steed" userId="b9f5c8c5-3451-4eeb-af78-e66138bfc6b3" providerId="ADAL" clId="{C92C2EF9-C40C-41EE-80E2-B33B99B035C6}" dt="2021-01-07T11:39:55.808" v="7" actId="47"/>
        <pc:sldMkLst>
          <pc:docMk/>
          <pc:sldMk cId="2709422588" sldId="473"/>
        </pc:sldMkLst>
      </pc:sldChg>
      <pc:sldChg chg="del">
        <pc:chgData name="Carol Steed" userId="b9f5c8c5-3451-4eeb-af78-e66138bfc6b3" providerId="ADAL" clId="{C92C2EF9-C40C-41EE-80E2-B33B99B035C6}" dt="2021-01-07T11:39:55.808" v="7" actId="47"/>
        <pc:sldMkLst>
          <pc:docMk/>
          <pc:sldMk cId="4079299063" sldId="474"/>
        </pc:sldMkLst>
      </pc:sldChg>
      <pc:sldChg chg="del">
        <pc:chgData name="Carol Steed" userId="b9f5c8c5-3451-4eeb-af78-e66138bfc6b3" providerId="ADAL" clId="{C92C2EF9-C40C-41EE-80E2-B33B99B035C6}" dt="2021-01-10T10:11:39.887" v="10" actId="47"/>
        <pc:sldMkLst>
          <pc:docMk/>
          <pc:sldMk cId="1916979866" sldId="475"/>
        </pc:sldMkLst>
      </pc:sldChg>
      <pc:sldChg chg="del">
        <pc:chgData name="Carol Steed" userId="b9f5c8c5-3451-4eeb-af78-e66138bfc6b3" providerId="ADAL" clId="{C92C2EF9-C40C-41EE-80E2-B33B99B035C6}" dt="2021-01-07T11:40:00.727" v="8" actId="47"/>
        <pc:sldMkLst>
          <pc:docMk/>
          <pc:sldMk cId="128825103" sldId="476"/>
        </pc:sldMkLst>
      </pc:sldChg>
      <pc:sldChg chg="add">
        <pc:chgData name="Carol Steed" userId="b9f5c8c5-3451-4eeb-af78-e66138bfc6b3" providerId="ADAL" clId="{C92C2EF9-C40C-41EE-80E2-B33B99B035C6}" dt="2021-01-10T10:11:33.549" v="9"/>
        <pc:sldMkLst>
          <pc:docMk/>
          <pc:sldMk cId="2184614980" sldId="476"/>
        </pc:sldMkLst>
      </pc:sldChg>
      <pc:sldChg chg="add">
        <pc:chgData name="Carol Steed" userId="b9f5c8c5-3451-4eeb-af78-e66138bfc6b3" providerId="ADAL" clId="{C92C2EF9-C40C-41EE-80E2-B33B99B035C6}" dt="2021-01-10T10:11:33.549" v="9"/>
        <pc:sldMkLst>
          <pc:docMk/>
          <pc:sldMk cId="2934840150" sldId="477"/>
        </pc:sldMkLst>
      </pc:sldChg>
    </pc:docChg>
  </pc:docChgLst>
  <pc:docChgLst>
    <pc:chgData name="Carol Steed" userId="b9f5c8c5-3451-4eeb-af78-e66138bfc6b3" providerId="ADAL" clId="{1C491FF5-3500-4087-A082-4E9090D4BDB3}"/>
    <pc:docChg chg="modSld">
      <pc:chgData name="Carol Steed" userId="b9f5c8c5-3451-4eeb-af78-e66138bfc6b3" providerId="ADAL" clId="{1C491FF5-3500-4087-A082-4E9090D4BDB3}" dt="2021-03-11T18:25:39.508" v="0"/>
      <pc:docMkLst>
        <pc:docMk/>
      </pc:docMkLst>
      <pc:sldChg chg="modSp">
        <pc:chgData name="Carol Steed" userId="b9f5c8c5-3451-4eeb-af78-e66138bfc6b3" providerId="ADAL" clId="{1C491FF5-3500-4087-A082-4E9090D4BDB3}" dt="2021-03-11T18:25:39.508" v="0"/>
        <pc:sldMkLst>
          <pc:docMk/>
          <pc:sldMk cId="1712034447" sldId="465"/>
        </pc:sldMkLst>
        <pc:spChg chg="mod">
          <ac:chgData name="Carol Steed" userId="b9f5c8c5-3451-4eeb-af78-e66138bfc6b3" providerId="ADAL" clId="{1C491FF5-3500-4087-A082-4E9090D4BDB3}" dt="2021-03-11T18:25:39.508" v="0"/>
          <ac:spMkLst>
            <pc:docMk/>
            <pc:sldMk cId="1712034447" sldId="465"/>
            <ac:spMk id="3" creationId="{52337E98-2570-41F7-BA1C-3EED92F4A4F1}"/>
          </ac:spMkLst>
        </pc:spChg>
      </pc:sldChg>
    </pc:docChg>
  </pc:docChgLst>
  <pc:docChgLst>
    <pc:chgData name="Carol Steed" userId="b9f5c8c5-3451-4eeb-af78-e66138bfc6b3" providerId="ADAL" clId="{4088B8E2-85FD-4142-A7E8-708AE0280F51}"/>
    <pc:docChg chg="undo custSel modSld">
      <pc:chgData name="Carol Steed" userId="b9f5c8c5-3451-4eeb-af78-e66138bfc6b3" providerId="ADAL" clId="{4088B8E2-85FD-4142-A7E8-708AE0280F51}" dt="2021-01-07T11:17:45.429" v="37" actId="404"/>
      <pc:docMkLst>
        <pc:docMk/>
      </pc:docMkLst>
      <pc:sldChg chg="modSp mod">
        <pc:chgData name="Carol Steed" userId="b9f5c8c5-3451-4eeb-af78-e66138bfc6b3" providerId="ADAL" clId="{4088B8E2-85FD-4142-A7E8-708AE0280F51}" dt="2021-01-07T11:16:28.689" v="11" actId="27636"/>
        <pc:sldMkLst>
          <pc:docMk/>
          <pc:sldMk cId="2709422588" sldId="473"/>
        </pc:sldMkLst>
        <pc:spChg chg="mod">
          <ac:chgData name="Carol Steed" userId="b9f5c8c5-3451-4eeb-af78-e66138bfc6b3" providerId="ADAL" clId="{4088B8E2-85FD-4142-A7E8-708AE0280F51}" dt="2021-01-07T11:16:28.689" v="11" actId="27636"/>
          <ac:spMkLst>
            <pc:docMk/>
            <pc:sldMk cId="2709422588" sldId="473"/>
            <ac:spMk id="2" creationId="{7CCBCC77-CB44-4CF1-8DEC-2CE5F8EC14EA}"/>
          </ac:spMkLst>
        </pc:spChg>
      </pc:sldChg>
      <pc:sldChg chg="modSp mod">
        <pc:chgData name="Carol Steed" userId="b9f5c8c5-3451-4eeb-af78-e66138bfc6b3" providerId="ADAL" clId="{4088B8E2-85FD-4142-A7E8-708AE0280F51}" dt="2021-01-07T11:17:05.126" v="21" actId="404"/>
        <pc:sldMkLst>
          <pc:docMk/>
          <pc:sldMk cId="4079299063" sldId="474"/>
        </pc:sldMkLst>
        <pc:spChg chg="mod">
          <ac:chgData name="Carol Steed" userId="b9f5c8c5-3451-4eeb-af78-e66138bfc6b3" providerId="ADAL" clId="{4088B8E2-85FD-4142-A7E8-708AE0280F51}" dt="2021-01-07T11:17:05.126" v="21" actId="404"/>
          <ac:spMkLst>
            <pc:docMk/>
            <pc:sldMk cId="4079299063" sldId="474"/>
            <ac:spMk id="2" creationId="{7CCBCC77-CB44-4CF1-8DEC-2CE5F8EC14EA}"/>
          </ac:spMkLst>
        </pc:spChg>
      </pc:sldChg>
      <pc:sldChg chg="modSp mod">
        <pc:chgData name="Carol Steed" userId="b9f5c8c5-3451-4eeb-af78-e66138bfc6b3" providerId="ADAL" clId="{4088B8E2-85FD-4142-A7E8-708AE0280F51}" dt="2021-01-07T11:17:21.734" v="29" actId="404"/>
        <pc:sldMkLst>
          <pc:docMk/>
          <pc:sldMk cId="1916979866" sldId="475"/>
        </pc:sldMkLst>
        <pc:spChg chg="mod">
          <ac:chgData name="Carol Steed" userId="b9f5c8c5-3451-4eeb-af78-e66138bfc6b3" providerId="ADAL" clId="{4088B8E2-85FD-4142-A7E8-708AE0280F51}" dt="2021-01-07T11:17:21.734" v="29" actId="404"/>
          <ac:spMkLst>
            <pc:docMk/>
            <pc:sldMk cId="1916979866" sldId="475"/>
            <ac:spMk id="2" creationId="{7CCBCC77-CB44-4CF1-8DEC-2CE5F8EC14EA}"/>
          </ac:spMkLst>
        </pc:spChg>
      </pc:sldChg>
      <pc:sldChg chg="modSp mod">
        <pc:chgData name="Carol Steed" userId="b9f5c8c5-3451-4eeb-af78-e66138bfc6b3" providerId="ADAL" clId="{4088B8E2-85FD-4142-A7E8-708AE0280F51}" dt="2021-01-07T11:17:45.429" v="37" actId="404"/>
        <pc:sldMkLst>
          <pc:docMk/>
          <pc:sldMk cId="128825103" sldId="476"/>
        </pc:sldMkLst>
        <pc:spChg chg="mod">
          <ac:chgData name="Carol Steed" userId="b9f5c8c5-3451-4eeb-af78-e66138bfc6b3" providerId="ADAL" clId="{4088B8E2-85FD-4142-A7E8-708AE0280F51}" dt="2021-01-07T11:17:45.429" v="37" actId="404"/>
          <ac:spMkLst>
            <pc:docMk/>
            <pc:sldMk cId="128825103" sldId="476"/>
            <ac:spMk id="2" creationId="{7CCBCC77-CB44-4CF1-8DEC-2CE5F8EC14E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5DDBF8-116F-4774-88D8-F4AFB47D1D4D}" type="doc">
      <dgm:prSet loTypeId="urn:microsoft.com/office/officeart/2005/8/layout/chevron1" loCatId="process" qsTypeId="urn:microsoft.com/office/officeart/2005/8/quickstyle/3d1" qsCatId="3D" csTypeId="urn:microsoft.com/office/officeart/2005/8/colors/accent0_3" csCatId="mainScheme" phldr="1"/>
      <dgm:spPr/>
    </dgm:pt>
    <dgm:pt modelId="{CB4E8931-89BB-44CD-A76E-A901FAA3725F}">
      <dgm:prSet phldrT="[Text]" custT="1"/>
      <dgm:spPr/>
      <dgm:t>
        <a:bodyPr/>
        <a:lstStyle/>
        <a:p>
          <a:r>
            <a:rPr lang="en-GB" sz="2000" b="1"/>
            <a:t>Stage 1</a:t>
          </a:r>
        </a:p>
        <a:p>
          <a:r>
            <a:rPr lang="en-GB" sz="2000"/>
            <a:t>October – December 2020</a:t>
          </a:r>
        </a:p>
        <a:p>
          <a:r>
            <a:rPr lang="en-GB" sz="1600" i="1"/>
            <a:t>Level 1 messages</a:t>
          </a:r>
        </a:p>
      </dgm:t>
    </dgm:pt>
    <dgm:pt modelId="{CDF7AB13-53EF-4C51-804E-B6BA8B62306F}" type="parTrans" cxnId="{8359C633-087A-4A0C-B013-3A6ABFC6EABD}">
      <dgm:prSet/>
      <dgm:spPr/>
      <dgm:t>
        <a:bodyPr/>
        <a:lstStyle/>
        <a:p>
          <a:endParaRPr lang="en-GB" sz="1000"/>
        </a:p>
      </dgm:t>
    </dgm:pt>
    <dgm:pt modelId="{BA406351-68E5-4FC1-84E5-E07D43E69203}" type="sibTrans" cxnId="{8359C633-087A-4A0C-B013-3A6ABFC6EABD}">
      <dgm:prSet/>
      <dgm:spPr/>
      <dgm:t>
        <a:bodyPr/>
        <a:lstStyle/>
        <a:p>
          <a:endParaRPr lang="en-GB" sz="1000"/>
        </a:p>
      </dgm:t>
    </dgm:pt>
    <dgm:pt modelId="{A6A6B286-060E-4020-864C-35248BC9C1F2}">
      <dgm:prSet phldrT="[Text]" custT="1"/>
      <dgm:spPr/>
      <dgm:t>
        <a:bodyPr/>
        <a:lstStyle/>
        <a:p>
          <a:r>
            <a:rPr lang="en-GB" sz="2000" b="1"/>
            <a:t>Stage 2</a:t>
          </a:r>
        </a:p>
        <a:p>
          <a:r>
            <a:rPr lang="en-GB" sz="2000"/>
            <a:t>January – April 2021</a:t>
          </a:r>
        </a:p>
        <a:p>
          <a:r>
            <a:rPr lang="en-GB" sz="1600" i="1"/>
            <a:t>Level 2 messages</a:t>
          </a:r>
        </a:p>
      </dgm:t>
    </dgm:pt>
    <dgm:pt modelId="{AB3654D5-4316-4ED1-BD30-022490E6A3E2}" type="parTrans" cxnId="{B2167A04-C334-4F78-BB15-9824DF306972}">
      <dgm:prSet/>
      <dgm:spPr/>
      <dgm:t>
        <a:bodyPr/>
        <a:lstStyle/>
        <a:p>
          <a:endParaRPr lang="en-GB" sz="1000"/>
        </a:p>
      </dgm:t>
    </dgm:pt>
    <dgm:pt modelId="{2FD5925E-2420-41DB-8075-7DCD419FA728}" type="sibTrans" cxnId="{B2167A04-C334-4F78-BB15-9824DF306972}">
      <dgm:prSet/>
      <dgm:spPr/>
      <dgm:t>
        <a:bodyPr/>
        <a:lstStyle/>
        <a:p>
          <a:endParaRPr lang="en-GB" sz="1000"/>
        </a:p>
      </dgm:t>
    </dgm:pt>
    <dgm:pt modelId="{AF9325A1-5A21-4901-80FF-5FB90AC4869C}">
      <dgm:prSet phldrT="[Text]" custT="1"/>
      <dgm:spPr>
        <a:solidFill>
          <a:schemeClr val="bg1"/>
        </a:solidFill>
      </dgm:spPr>
      <dgm:t>
        <a:bodyPr/>
        <a:lstStyle/>
        <a:p>
          <a:endParaRPr lang="en-GB" sz="2000"/>
        </a:p>
      </dgm:t>
    </dgm:pt>
    <dgm:pt modelId="{9ACA5DF7-0C6E-48F5-B123-CDC0C3632412}" type="parTrans" cxnId="{0E5EFB7A-B6F8-41E1-83B8-1C9B06C4ADBF}">
      <dgm:prSet/>
      <dgm:spPr/>
      <dgm:t>
        <a:bodyPr/>
        <a:lstStyle/>
        <a:p>
          <a:endParaRPr lang="en-GB"/>
        </a:p>
      </dgm:t>
    </dgm:pt>
    <dgm:pt modelId="{1094F04A-1409-440D-A338-5E625741DCE1}" type="sibTrans" cxnId="{0E5EFB7A-B6F8-41E1-83B8-1C9B06C4ADBF}">
      <dgm:prSet/>
      <dgm:spPr/>
      <dgm:t>
        <a:bodyPr/>
        <a:lstStyle/>
        <a:p>
          <a:endParaRPr lang="en-GB"/>
        </a:p>
      </dgm:t>
    </dgm:pt>
    <dgm:pt modelId="{46D68C1B-17AC-4B18-8C06-DC6B40CFA65F}" type="pres">
      <dgm:prSet presAssocID="{EB5DDBF8-116F-4774-88D8-F4AFB47D1D4D}" presName="Name0" presStyleCnt="0">
        <dgm:presLayoutVars>
          <dgm:dir/>
          <dgm:animLvl val="lvl"/>
          <dgm:resizeHandles val="exact"/>
        </dgm:presLayoutVars>
      </dgm:prSet>
      <dgm:spPr/>
    </dgm:pt>
    <dgm:pt modelId="{94788E33-6877-42D1-B969-6646B67C8598}" type="pres">
      <dgm:prSet presAssocID="{CB4E8931-89BB-44CD-A76E-A901FAA3725F}" presName="parTxOnly" presStyleLbl="node1" presStyleIdx="0" presStyleCnt="3" custScaleX="80835">
        <dgm:presLayoutVars>
          <dgm:chMax val="0"/>
          <dgm:chPref val="0"/>
          <dgm:bulletEnabled val="1"/>
        </dgm:presLayoutVars>
      </dgm:prSet>
      <dgm:spPr/>
    </dgm:pt>
    <dgm:pt modelId="{093E1936-144C-4291-AF60-F7466047D78D}" type="pres">
      <dgm:prSet presAssocID="{BA406351-68E5-4FC1-84E5-E07D43E69203}" presName="parTxOnlySpace" presStyleCnt="0"/>
      <dgm:spPr/>
    </dgm:pt>
    <dgm:pt modelId="{192D7C6E-DD61-4344-BC8C-03F205354B0C}" type="pres">
      <dgm:prSet presAssocID="{AF9325A1-5A21-4901-80FF-5FB90AC4869C}" presName="parTxOnly" presStyleLbl="node1" presStyleIdx="1" presStyleCnt="3" custScaleX="34868">
        <dgm:presLayoutVars>
          <dgm:chMax val="0"/>
          <dgm:chPref val="0"/>
          <dgm:bulletEnabled val="1"/>
        </dgm:presLayoutVars>
      </dgm:prSet>
      <dgm:spPr/>
    </dgm:pt>
    <dgm:pt modelId="{AA3E5046-F9AB-4765-B9CB-6147D04C25EC}" type="pres">
      <dgm:prSet presAssocID="{1094F04A-1409-440D-A338-5E625741DCE1}" presName="parTxOnlySpace" presStyleCnt="0"/>
      <dgm:spPr/>
    </dgm:pt>
    <dgm:pt modelId="{43FF055A-5F65-4CB8-8F85-00358C843E32}" type="pres">
      <dgm:prSet presAssocID="{A6A6B286-060E-4020-864C-35248BC9C1F2}" presName="parTxOnly" presStyleLbl="node1" presStyleIdx="2" presStyleCnt="3" custScaleX="83548">
        <dgm:presLayoutVars>
          <dgm:chMax val="0"/>
          <dgm:chPref val="0"/>
          <dgm:bulletEnabled val="1"/>
        </dgm:presLayoutVars>
      </dgm:prSet>
      <dgm:spPr/>
    </dgm:pt>
  </dgm:ptLst>
  <dgm:cxnLst>
    <dgm:cxn modelId="{B2167A04-C334-4F78-BB15-9824DF306972}" srcId="{EB5DDBF8-116F-4774-88D8-F4AFB47D1D4D}" destId="{A6A6B286-060E-4020-864C-35248BC9C1F2}" srcOrd="2" destOrd="0" parTransId="{AB3654D5-4316-4ED1-BD30-022490E6A3E2}" sibTransId="{2FD5925E-2420-41DB-8075-7DCD419FA728}"/>
    <dgm:cxn modelId="{8359C633-087A-4A0C-B013-3A6ABFC6EABD}" srcId="{EB5DDBF8-116F-4774-88D8-F4AFB47D1D4D}" destId="{CB4E8931-89BB-44CD-A76E-A901FAA3725F}" srcOrd="0" destOrd="0" parTransId="{CDF7AB13-53EF-4C51-804E-B6BA8B62306F}" sibTransId="{BA406351-68E5-4FC1-84E5-E07D43E69203}"/>
    <dgm:cxn modelId="{0EECAA40-D2BA-462F-8A1F-2EE757EB57C7}" type="presOf" srcId="{EB5DDBF8-116F-4774-88D8-F4AFB47D1D4D}" destId="{46D68C1B-17AC-4B18-8C06-DC6B40CFA65F}" srcOrd="0" destOrd="0" presId="urn:microsoft.com/office/officeart/2005/8/layout/chevron1"/>
    <dgm:cxn modelId="{0E5EFB7A-B6F8-41E1-83B8-1C9B06C4ADBF}" srcId="{EB5DDBF8-116F-4774-88D8-F4AFB47D1D4D}" destId="{AF9325A1-5A21-4901-80FF-5FB90AC4869C}" srcOrd="1" destOrd="0" parTransId="{9ACA5DF7-0C6E-48F5-B123-CDC0C3632412}" sibTransId="{1094F04A-1409-440D-A338-5E625741DCE1}"/>
    <dgm:cxn modelId="{75EF8E81-A411-4D0B-A5B3-7825F7E37416}" type="presOf" srcId="{CB4E8931-89BB-44CD-A76E-A901FAA3725F}" destId="{94788E33-6877-42D1-B969-6646B67C8598}" srcOrd="0" destOrd="0" presId="urn:microsoft.com/office/officeart/2005/8/layout/chevron1"/>
    <dgm:cxn modelId="{C1C44EEC-8C51-4828-8918-5687C7BD4061}" type="presOf" srcId="{A6A6B286-060E-4020-864C-35248BC9C1F2}" destId="{43FF055A-5F65-4CB8-8F85-00358C843E32}" srcOrd="0" destOrd="0" presId="urn:microsoft.com/office/officeart/2005/8/layout/chevron1"/>
    <dgm:cxn modelId="{1C41F6FB-8591-44FF-8A77-724AE6BFB728}" type="presOf" srcId="{AF9325A1-5A21-4901-80FF-5FB90AC4869C}" destId="{192D7C6E-DD61-4344-BC8C-03F205354B0C}" srcOrd="0" destOrd="0" presId="urn:microsoft.com/office/officeart/2005/8/layout/chevron1"/>
    <dgm:cxn modelId="{A6130004-2091-4900-9C96-6F237D2D9432}" type="presParOf" srcId="{46D68C1B-17AC-4B18-8C06-DC6B40CFA65F}" destId="{94788E33-6877-42D1-B969-6646B67C8598}" srcOrd="0" destOrd="0" presId="urn:microsoft.com/office/officeart/2005/8/layout/chevron1"/>
    <dgm:cxn modelId="{F23A1C5E-E0E4-4793-A9C2-30034424D3F4}" type="presParOf" srcId="{46D68C1B-17AC-4B18-8C06-DC6B40CFA65F}" destId="{093E1936-144C-4291-AF60-F7466047D78D}" srcOrd="1" destOrd="0" presId="urn:microsoft.com/office/officeart/2005/8/layout/chevron1"/>
    <dgm:cxn modelId="{DCF5EEA8-6F8A-49A6-A220-C19B2C9DB1E0}" type="presParOf" srcId="{46D68C1B-17AC-4B18-8C06-DC6B40CFA65F}" destId="{192D7C6E-DD61-4344-BC8C-03F205354B0C}" srcOrd="2" destOrd="0" presId="urn:microsoft.com/office/officeart/2005/8/layout/chevron1"/>
    <dgm:cxn modelId="{6FC4561A-426F-4EDE-B8D2-9402B3706E44}" type="presParOf" srcId="{46D68C1B-17AC-4B18-8C06-DC6B40CFA65F}" destId="{AA3E5046-F9AB-4765-B9CB-6147D04C25EC}" srcOrd="3" destOrd="0" presId="urn:microsoft.com/office/officeart/2005/8/layout/chevron1"/>
    <dgm:cxn modelId="{8B602258-3639-4FD1-828C-6244F4316B3C}" type="presParOf" srcId="{46D68C1B-17AC-4B18-8C06-DC6B40CFA65F}" destId="{43FF055A-5F65-4CB8-8F85-00358C843E3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5DDBF8-116F-4774-88D8-F4AFB47D1D4D}" type="doc">
      <dgm:prSet loTypeId="urn:microsoft.com/office/officeart/2005/8/layout/chevron1" loCatId="process" qsTypeId="urn:microsoft.com/office/officeart/2005/8/quickstyle/3d1" qsCatId="3D" csTypeId="urn:microsoft.com/office/officeart/2005/8/colors/accent0_3" csCatId="mainScheme" phldr="1"/>
      <dgm:spPr/>
    </dgm:pt>
    <dgm:pt modelId="{CB4E8931-89BB-44CD-A76E-A901FAA3725F}">
      <dgm:prSet phldrT="[Text]" custT="1"/>
      <dgm:spPr/>
      <dgm:t>
        <a:bodyPr/>
        <a:lstStyle/>
        <a:p>
          <a:r>
            <a:rPr lang="en-GB" sz="2000" b="1"/>
            <a:t>Stage 1</a:t>
          </a:r>
        </a:p>
        <a:p>
          <a:r>
            <a:rPr lang="en-GB" sz="2000"/>
            <a:t>October – December 2020</a:t>
          </a:r>
        </a:p>
        <a:p>
          <a:r>
            <a:rPr lang="en-GB" sz="1600" i="1"/>
            <a:t>Level 1 messages</a:t>
          </a:r>
        </a:p>
      </dgm:t>
    </dgm:pt>
    <dgm:pt modelId="{CDF7AB13-53EF-4C51-804E-B6BA8B62306F}" type="parTrans" cxnId="{8359C633-087A-4A0C-B013-3A6ABFC6EABD}">
      <dgm:prSet/>
      <dgm:spPr/>
      <dgm:t>
        <a:bodyPr/>
        <a:lstStyle/>
        <a:p>
          <a:endParaRPr lang="en-GB" sz="1000"/>
        </a:p>
      </dgm:t>
    </dgm:pt>
    <dgm:pt modelId="{BA406351-68E5-4FC1-84E5-E07D43E69203}" type="sibTrans" cxnId="{8359C633-087A-4A0C-B013-3A6ABFC6EABD}">
      <dgm:prSet/>
      <dgm:spPr/>
      <dgm:t>
        <a:bodyPr/>
        <a:lstStyle/>
        <a:p>
          <a:endParaRPr lang="en-GB" sz="1000"/>
        </a:p>
      </dgm:t>
    </dgm:pt>
    <dgm:pt modelId="{A6A6B286-060E-4020-864C-35248BC9C1F2}">
      <dgm:prSet phldrT="[Text]" custT="1"/>
      <dgm:spPr/>
      <dgm:t>
        <a:bodyPr/>
        <a:lstStyle/>
        <a:p>
          <a:r>
            <a:rPr lang="en-GB" sz="2000" b="1"/>
            <a:t>Stage 2</a:t>
          </a:r>
        </a:p>
        <a:p>
          <a:r>
            <a:rPr lang="en-GB" sz="2000"/>
            <a:t>January – April 2021</a:t>
          </a:r>
        </a:p>
        <a:p>
          <a:r>
            <a:rPr lang="en-GB" sz="1600" i="1"/>
            <a:t>Level 2 messages</a:t>
          </a:r>
        </a:p>
      </dgm:t>
    </dgm:pt>
    <dgm:pt modelId="{AB3654D5-4316-4ED1-BD30-022490E6A3E2}" type="parTrans" cxnId="{B2167A04-C334-4F78-BB15-9824DF306972}">
      <dgm:prSet/>
      <dgm:spPr/>
      <dgm:t>
        <a:bodyPr/>
        <a:lstStyle/>
        <a:p>
          <a:endParaRPr lang="en-GB" sz="1000"/>
        </a:p>
      </dgm:t>
    </dgm:pt>
    <dgm:pt modelId="{2FD5925E-2420-41DB-8075-7DCD419FA728}" type="sibTrans" cxnId="{B2167A04-C334-4F78-BB15-9824DF306972}">
      <dgm:prSet/>
      <dgm:spPr/>
      <dgm:t>
        <a:bodyPr/>
        <a:lstStyle/>
        <a:p>
          <a:endParaRPr lang="en-GB" sz="1000"/>
        </a:p>
      </dgm:t>
    </dgm:pt>
    <dgm:pt modelId="{AF9325A1-5A21-4901-80FF-5FB90AC4869C}">
      <dgm:prSet phldrT="[Text]" custT="1"/>
      <dgm:spPr>
        <a:solidFill>
          <a:schemeClr val="bg1"/>
        </a:solidFill>
      </dgm:spPr>
      <dgm:t>
        <a:bodyPr/>
        <a:lstStyle/>
        <a:p>
          <a:endParaRPr lang="en-GB" sz="2000"/>
        </a:p>
      </dgm:t>
    </dgm:pt>
    <dgm:pt modelId="{9ACA5DF7-0C6E-48F5-B123-CDC0C3632412}" type="parTrans" cxnId="{0E5EFB7A-B6F8-41E1-83B8-1C9B06C4ADBF}">
      <dgm:prSet/>
      <dgm:spPr/>
      <dgm:t>
        <a:bodyPr/>
        <a:lstStyle/>
        <a:p>
          <a:endParaRPr lang="en-GB"/>
        </a:p>
      </dgm:t>
    </dgm:pt>
    <dgm:pt modelId="{1094F04A-1409-440D-A338-5E625741DCE1}" type="sibTrans" cxnId="{0E5EFB7A-B6F8-41E1-83B8-1C9B06C4ADBF}">
      <dgm:prSet/>
      <dgm:spPr/>
      <dgm:t>
        <a:bodyPr/>
        <a:lstStyle/>
        <a:p>
          <a:endParaRPr lang="en-GB"/>
        </a:p>
      </dgm:t>
    </dgm:pt>
    <dgm:pt modelId="{46D68C1B-17AC-4B18-8C06-DC6B40CFA65F}" type="pres">
      <dgm:prSet presAssocID="{EB5DDBF8-116F-4774-88D8-F4AFB47D1D4D}" presName="Name0" presStyleCnt="0">
        <dgm:presLayoutVars>
          <dgm:dir/>
          <dgm:animLvl val="lvl"/>
          <dgm:resizeHandles val="exact"/>
        </dgm:presLayoutVars>
      </dgm:prSet>
      <dgm:spPr/>
    </dgm:pt>
    <dgm:pt modelId="{94788E33-6877-42D1-B969-6646B67C8598}" type="pres">
      <dgm:prSet presAssocID="{CB4E8931-89BB-44CD-A76E-A901FAA3725F}" presName="parTxOnly" presStyleLbl="node1" presStyleIdx="0" presStyleCnt="3" custScaleX="80835">
        <dgm:presLayoutVars>
          <dgm:chMax val="0"/>
          <dgm:chPref val="0"/>
          <dgm:bulletEnabled val="1"/>
        </dgm:presLayoutVars>
      </dgm:prSet>
      <dgm:spPr/>
    </dgm:pt>
    <dgm:pt modelId="{093E1936-144C-4291-AF60-F7466047D78D}" type="pres">
      <dgm:prSet presAssocID="{BA406351-68E5-4FC1-84E5-E07D43E69203}" presName="parTxOnlySpace" presStyleCnt="0"/>
      <dgm:spPr/>
    </dgm:pt>
    <dgm:pt modelId="{192D7C6E-DD61-4344-BC8C-03F205354B0C}" type="pres">
      <dgm:prSet presAssocID="{AF9325A1-5A21-4901-80FF-5FB90AC4869C}" presName="parTxOnly" presStyleLbl="node1" presStyleIdx="1" presStyleCnt="3" custScaleX="34868">
        <dgm:presLayoutVars>
          <dgm:chMax val="0"/>
          <dgm:chPref val="0"/>
          <dgm:bulletEnabled val="1"/>
        </dgm:presLayoutVars>
      </dgm:prSet>
      <dgm:spPr/>
    </dgm:pt>
    <dgm:pt modelId="{AA3E5046-F9AB-4765-B9CB-6147D04C25EC}" type="pres">
      <dgm:prSet presAssocID="{1094F04A-1409-440D-A338-5E625741DCE1}" presName="parTxOnlySpace" presStyleCnt="0"/>
      <dgm:spPr/>
    </dgm:pt>
    <dgm:pt modelId="{43FF055A-5F65-4CB8-8F85-00358C843E32}" type="pres">
      <dgm:prSet presAssocID="{A6A6B286-060E-4020-864C-35248BC9C1F2}" presName="parTxOnly" presStyleLbl="node1" presStyleIdx="2" presStyleCnt="3" custScaleX="83548">
        <dgm:presLayoutVars>
          <dgm:chMax val="0"/>
          <dgm:chPref val="0"/>
          <dgm:bulletEnabled val="1"/>
        </dgm:presLayoutVars>
      </dgm:prSet>
      <dgm:spPr/>
    </dgm:pt>
  </dgm:ptLst>
  <dgm:cxnLst>
    <dgm:cxn modelId="{B2167A04-C334-4F78-BB15-9824DF306972}" srcId="{EB5DDBF8-116F-4774-88D8-F4AFB47D1D4D}" destId="{A6A6B286-060E-4020-864C-35248BC9C1F2}" srcOrd="2" destOrd="0" parTransId="{AB3654D5-4316-4ED1-BD30-022490E6A3E2}" sibTransId="{2FD5925E-2420-41DB-8075-7DCD419FA728}"/>
    <dgm:cxn modelId="{8359C633-087A-4A0C-B013-3A6ABFC6EABD}" srcId="{EB5DDBF8-116F-4774-88D8-F4AFB47D1D4D}" destId="{CB4E8931-89BB-44CD-A76E-A901FAA3725F}" srcOrd="0" destOrd="0" parTransId="{CDF7AB13-53EF-4C51-804E-B6BA8B62306F}" sibTransId="{BA406351-68E5-4FC1-84E5-E07D43E69203}"/>
    <dgm:cxn modelId="{0EECAA40-D2BA-462F-8A1F-2EE757EB57C7}" type="presOf" srcId="{EB5DDBF8-116F-4774-88D8-F4AFB47D1D4D}" destId="{46D68C1B-17AC-4B18-8C06-DC6B40CFA65F}" srcOrd="0" destOrd="0" presId="urn:microsoft.com/office/officeart/2005/8/layout/chevron1"/>
    <dgm:cxn modelId="{0E5EFB7A-B6F8-41E1-83B8-1C9B06C4ADBF}" srcId="{EB5DDBF8-116F-4774-88D8-F4AFB47D1D4D}" destId="{AF9325A1-5A21-4901-80FF-5FB90AC4869C}" srcOrd="1" destOrd="0" parTransId="{9ACA5DF7-0C6E-48F5-B123-CDC0C3632412}" sibTransId="{1094F04A-1409-440D-A338-5E625741DCE1}"/>
    <dgm:cxn modelId="{75EF8E81-A411-4D0B-A5B3-7825F7E37416}" type="presOf" srcId="{CB4E8931-89BB-44CD-A76E-A901FAA3725F}" destId="{94788E33-6877-42D1-B969-6646B67C8598}" srcOrd="0" destOrd="0" presId="urn:microsoft.com/office/officeart/2005/8/layout/chevron1"/>
    <dgm:cxn modelId="{C1C44EEC-8C51-4828-8918-5687C7BD4061}" type="presOf" srcId="{A6A6B286-060E-4020-864C-35248BC9C1F2}" destId="{43FF055A-5F65-4CB8-8F85-00358C843E32}" srcOrd="0" destOrd="0" presId="urn:microsoft.com/office/officeart/2005/8/layout/chevron1"/>
    <dgm:cxn modelId="{1C41F6FB-8591-44FF-8A77-724AE6BFB728}" type="presOf" srcId="{AF9325A1-5A21-4901-80FF-5FB90AC4869C}" destId="{192D7C6E-DD61-4344-BC8C-03F205354B0C}" srcOrd="0" destOrd="0" presId="urn:microsoft.com/office/officeart/2005/8/layout/chevron1"/>
    <dgm:cxn modelId="{A6130004-2091-4900-9C96-6F237D2D9432}" type="presParOf" srcId="{46D68C1B-17AC-4B18-8C06-DC6B40CFA65F}" destId="{94788E33-6877-42D1-B969-6646B67C8598}" srcOrd="0" destOrd="0" presId="urn:microsoft.com/office/officeart/2005/8/layout/chevron1"/>
    <dgm:cxn modelId="{F23A1C5E-E0E4-4793-A9C2-30034424D3F4}" type="presParOf" srcId="{46D68C1B-17AC-4B18-8C06-DC6B40CFA65F}" destId="{093E1936-144C-4291-AF60-F7466047D78D}" srcOrd="1" destOrd="0" presId="urn:microsoft.com/office/officeart/2005/8/layout/chevron1"/>
    <dgm:cxn modelId="{DCF5EEA8-6F8A-49A6-A220-C19B2C9DB1E0}" type="presParOf" srcId="{46D68C1B-17AC-4B18-8C06-DC6B40CFA65F}" destId="{192D7C6E-DD61-4344-BC8C-03F205354B0C}" srcOrd="2" destOrd="0" presId="urn:microsoft.com/office/officeart/2005/8/layout/chevron1"/>
    <dgm:cxn modelId="{6FC4561A-426F-4EDE-B8D2-9402B3706E44}" type="presParOf" srcId="{46D68C1B-17AC-4B18-8C06-DC6B40CFA65F}" destId="{AA3E5046-F9AB-4765-B9CB-6147D04C25EC}" srcOrd="3" destOrd="0" presId="urn:microsoft.com/office/officeart/2005/8/layout/chevron1"/>
    <dgm:cxn modelId="{8B602258-3639-4FD1-828C-6244F4316B3C}" type="presParOf" srcId="{46D68C1B-17AC-4B18-8C06-DC6B40CFA65F}" destId="{43FF055A-5F65-4CB8-8F85-00358C843E3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88E33-6877-42D1-B969-6646B67C8598}">
      <dsp:nvSpPr>
        <dsp:cNvPr id="0" name=""/>
        <dsp:cNvSpPr/>
      </dsp:nvSpPr>
      <dsp:spPr>
        <a:xfrm>
          <a:off x="2448" y="0"/>
          <a:ext cx="4739905"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1</a:t>
          </a:r>
        </a:p>
        <a:p>
          <a:pPr marL="0" lvl="0" indent="0" algn="ctr" defTabSz="889000">
            <a:lnSpc>
              <a:spcPct val="90000"/>
            </a:lnSpc>
            <a:spcBef>
              <a:spcPct val="0"/>
            </a:spcBef>
            <a:spcAft>
              <a:spcPct val="35000"/>
            </a:spcAft>
            <a:buNone/>
          </a:pPr>
          <a:r>
            <a:rPr lang="en-GB" sz="2000" kern="1200"/>
            <a:t>October – December 2020</a:t>
          </a:r>
        </a:p>
        <a:p>
          <a:pPr marL="0" lvl="0" indent="0" algn="ctr" defTabSz="889000">
            <a:lnSpc>
              <a:spcPct val="90000"/>
            </a:lnSpc>
            <a:spcBef>
              <a:spcPct val="0"/>
            </a:spcBef>
            <a:spcAft>
              <a:spcPct val="35000"/>
            </a:spcAft>
            <a:buNone/>
          </a:pPr>
          <a:r>
            <a:rPr lang="en-GB" sz="1600" i="1" kern="1200"/>
            <a:t>Level 1 messages</a:t>
          </a:r>
        </a:p>
      </dsp:txBody>
      <dsp:txXfrm>
        <a:off x="556630" y="0"/>
        <a:ext cx="3631542" cy="1108363"/>
      </dsp:txXfrm>
    </dsp:sp>
    <dsp:sp modelId="{192D7C6E-DD61-4344-BC8C-03F205354B0C}">
      <dsp:nvSpPr>
        <dsp:cNvPr id="0" name=""/>
        <dsp:cNvSpPr/>
      </dsp:nvSpPr>
      <dsp:spPr>
        <a:xfrm>
          <a:off x="4155985" y="0"/>
          <a:ext cx="2044547" cy="1108363"/>
        </a:xfrm>
        <a:prstGeom prst="chevron">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10167" y="0"/>
        <a:ext cx="936184" cy="1108363"/>
      </dsp:txXfrm>
    </dsp:sp>
    <dsp:sp modelId="{43FF055A-5F65-4CB8-8F85-00358C843E32}">
      <dsp:nvSpPr>
        <dsp:cNvPr id="0" name=""/>
        <dsp:cNvSpPr/>
      </dsp:nvSpPr>
      <dsp:spPr>
        <a:xfrm>
          <a:off x="5614165" y="0"/>
          <a:ext cx="4898986"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2</a:t>
          </a:r>
        </a:p>
        <a:p>
          <a:pPr marL="0" lvl="0" indent="0" algn="ctr" defTabSz="889000">
            <a:lnSpc>
              <a:spcPct val="90000"/>
            </a:lnSpc>
            <a:spcBef>
              <a:spcPct val="0"/>
            </a:spcBef>
            <a:spcAft>
              <a:spcPct val="35000"/>
            </a:spcAft>
            <a:buNone/>
          </a:pPr>
          <a:r>
            <a:rPr lang="en-GB" sz="2000" kern="1200"/>
            <a:t>January – April 2021</a:t>
          </a:r>
        </a:p>
        <a:p>
          <a:pPr marL="0" lvl="0" indent="0" algn="ctr" defTabSz="889000">
            <a:lnSpc>
              <a:spcPct val="90000"/>
            </a:lnSpc>
            <a:spcBef>
              <a:spcPct val="0"/>
            </a:spcBef>
            <a:spcAft>
              <a:spcPct val="35000"/>
            </a:spcAft>
            <a:buNone/>
          </a:pPr>
          <a:r>
            <a:rPr lang="en-GB" sz="1600" i="1" kern="1200"/>
            <a:t>Level 2 messages</a:t>
          </a:r>
        </a:p>
      </dsp:txBody>
      <dsp:txXfrm>
        <a:off x="6168347" y="0"/>
        <a:ext cx="3790623" cy="1108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88E33-6877-42D1-B969-6646B67C8598}">
      <dsp:nvSpPr>
        <dsp:cNvPr id="0" name=""/>
        <dsp:cNvSpPr/>
      </dsp:nvSpPr>
      <dsp:spPr>
        <a:xfrm>
          <a:off x="2448" y="0"/>
          <a:ext cx="4739905"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1</a:t>
          </a:r>
        </a:p>
        <a:p>
          <a:pPr marL="0" lvl="0" indent="0" algn="ctr" defTabSz="889000">
            <a:lnSpc>
              <a:spcPct val="90000"/>
            </a:lnSpc>
            <a:spcBef>
              <a:spcPct val="0"/>
            </a:spcBef>
            <a:spcAft>
              <a:spcPct val="35000"/>
            </a:spcAft>
            <a:buNone/>
          </a:pPr>
          <a:r>
            <a:rPr lang="en-GB" sz="2000" kern="1200"/>
            <a:t>October – December 2020</a:t>
          </a:r>
        </a:p>
        <a:p>
          <a:pPr marL="0" lvl="0" indent="0" algn="ctr" defTabSz="889000">
            <a:lnSpc>
              <a:spcPct val="90000"/>
            </a:lnSpc>
            <a:spcBef>
              <a:spcPct val="0"/>
            </a:spcBef>
            <a:spcAft>
              <a:spcPct val="35000"/>
            </a:spcAft>
            <a:buNone/>
          </a:pPr>
          <a:r>
            <a:rPr lang="en-GB" sz="1600" i="1" kern="1200"/>
            <a:t>Level 1 messages</a:t>
          </a:r>
        </a:p>
      </dsp:txBody>
      <dsp:txXfrm>
        <a:off x="556630" y="0"/>
        <a:ext cx="3631542" cy="1108363"/>
      </dsp:txXfrm>
    </dsp:sp>
    <dsp:sp modelId="{192D7C6E-DD61-4344-BC8C-03F205354B0C}">
      <dsp:nvSpPr>
        <dsp:cNvPr id="0" name=""/>
        <dsp:cNvSpPr/>
      </dsp:nvSpPr>
      <dsp:spPr>
        <a:xfrm>
          <a:off x="4155985" y="0"/>
          <a:ext cx="2044547" cy="1108363"/>
        </a:xfrm>
        <a:prstGeom prst="chevron">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10167" y="0"/>
        <a:ext cx="936184" cy="1108363"/>
      </dsp:txXfrm>
    </dsp:sp>
    <dsp:sp modelId="{43FF055A-5F65-4CB8-8F85-00358C843E32}">
      <dsp:nvSpPr>
        <dsp:cNvPr id="0" name=""/>
        <dsp:cNvSpPr/>
      </dsp:nvSpPr>
      <dsp:spPr>
        <a:xfrm>
          <a:off x="5614165" y="0"/>
          <a:ext cx="4898986"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2</a:t>
          </a:r>
        </a:p>
        <a:p>
          <a:pPr marL="0" lvl="0" indent="0" algn="ctr" defTabSz="889000">
            <a:lnSpc>
              <a:spcPct val="90000"/>
            </a:lnSpc>
            <a:spcBef>
              <a:spcPct val="0"/>
            </a:spcBef>
            <a:spcAft>
              <a:spcPct val="35000"/>
            </a:spcAft>
            <a:buNone/>
          </a:pPr>
          <a:r>
            <a:rPr lang="en-GB" sz="2000" kern="1200"/>
            <a:t>January – April 2021</a:t>
          </a:r>
        </a:p>
        <a:p>
          <a:pPr marL="0" lvl="0" indent="0" algn="ctr" defTabSz="889000">
            <a:lnSpc>
              <a:spcPct val="90000"/>
            </a:lnSpc>
            <a:spcBef>
              <a:spcPct val="0"/>
            </a:spcBef>
            <a:spcAft>
              <a:spcPct val="35000"/>
            </a:spcAft>
            <a:buNone/>
          </a:pPr>
          <a:r>
            <a:rPr lang="en-GB" sz="1600" i="1" kern="1200"/>
            <a:t>Level 2 messages</a:t>
          </a:r>
        </a:p>
      </dsp:txBody>
      <dsp:txXfrm>
        <a:off x="6168347" y="0"/>
        <a:ext cx="3790623" cy="11083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B25374-604F-4919-BE61-11972B33FAF3}" type="datetimeFigureOut">
              <a:rPr lang="en-GB" smtClean="0"/>
              <a:t>11/03/2021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732A54-B043-49E8-B363-89F04ACDBA7C}" type="slidenum">
              <a:rPr lang="en-GB" smtClean="0"/>
              <a:t>‹#›</a:t>
            </a:fld>
            <a:endParaRPr lang="en-GB"/>
          </a:p>
        </p:txBody>
      </p:sp>
    </p:spTree>
    <p:extLst>
      <p:ext uri="{BB962C8B-B14F-4D97-AF65-F5344CB8AC3E}">
        <p14:creationId xmlns:p14="http://schemas.microsoft.com/office/powerpoint/2010/main" val="2714613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998F9-194D-4EB0-8280-EE2A25A36E9E}" type="datetimeFigureOut">
              <a:rPr lang="en-GB" smtClean="0"/>
              <a:t>11/03/2021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EF80E-4275-4514-9ADB-8CCBAFC9CE18}" type="slidenum">
              <a:rPr lang="en-GB" smtClean="0"/>
              <a:t>‹#›</a:t>
            </a:fld>
            <a:endParaRPr lang="en-GB"/>
          </a:p>
        </p:txBody>
      </p:sp>
    </p:spTree>
    <p:extLst>
      <p:ext uri="{BB962C8B-B14F-4D97-AF65-F5344CB8AC3E}">
        <p14:creationId xmlns:p14="http://schemas.microsoft.com/office/powerpoint/2010/main" val="2685492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provides an overview of why we are doing this campaign and what the campaign is about.</a:t>
            </a:r>
          </a:p>
        </p:txBody>
      </p:sp>
      <p:sp>
        <p:nvSpPr>
          <p:cNvPr id="4" name="Slide Number Placeholder 3"/>
          <p:cNvSpPr>
            <a:spLocks noGrp="1"/>
          </p:cNvSpPr>
          <p:nvPr>
            <p:ph type="sldNum" sz="quarter" idx="10"/>
          </p:nvPr>
        </p:nvSpPr>
        <p:spPr/>
        <p:txBody>
          <a:bodyPr/>
          <a:lstStyle/>
          <a:p>
            <a:fld id="{8C856138-FBCA-ED4C-B551-54C288D43838}" type="slidenum">
              <a:rPr lang="en-GB" smtClean="0"/>
              <a:t>3</a:t>
            </a:fld>
            <a:endParaRPr lang="en-GB"/>
          </a:p>
        </p:txBody>
      </p:sp>
    </p:spTree>
    <p:extLst>
      <p:ext uri="{BB962C8B-B14F-4D97-AF65-F5344CB8AC3E}">
        <p14:creationId xmlns:p14="http://schemas.microsoft.com/office/powerpoint/2010/main" val="212644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Play this video if you haven’t watched it already – it’s the one that was shared in October so some teams may have seen it, others might not </a:t>
            </a:r>
          </a:p>
        </p:txBody>
      </p:sp>
      <p:sp>
        <p:nvSpPr>
          <p:cNvPr id="4" name="Slide Number Placeholder 3"/>
          <p:cNvSpPr>
            <a:spLocks noGrp="1"/>
          </p:cNvSpPr>
          <p:nvPr>
            <p:ph type="sldNum" sz="quarter" idx="5"/>
          </p:nvPr>
        </p:nvSpPr>
        <p:spPr/>
        <p:txBody>
          <a:bodyPr/>
          <a:lstStyle/>
          <a:p>
            <a:fld id="{EC0EF80E-4275-4514-9ADB-8CCBAFC9CE18}" type="slidenum">
              <a:rPr lang="en-GB" smtClean="0"/>
              <a:t>4</a:t>
            </a:fld>
            <a:endParaRPr lang="en-GB"/>
          </a:p>
        </p:txBody>
      </p:sp>
    </p:spTree>
    <p:extLst>
      <p:ext uri="{BB962C8B-B14F-4D97-AF65-F5344CB8AC3E}">
        <p14:creationId xmlns:p14="http://schemas.microsoft.com/office/powerpoint/2010/main" val="230243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provides an overview of the different stages of the campaign and resources available</a:t>
            </a:r>
          </a:p>
        </p:txBody>
      </p:sp>
      <p:sp>
        <p:nvSpPr>
          <p:cNvPr id="4" name="Slide Number Placeholder 3"/>
          <p:cNvSpPr>
            <a:spLocks noGrp="1"/>
          </p:cNvSpPr>
          <p:nvPr>
            <p:ph type="sldNum" sz="quarter" idx="5"/>
          </p:nvPr>
        </p:nvSpPr>
        <p:spPr/>
        <p:txBody>
          <a:bodyPr/>
          <a:lstStyle/>
          <a:p>
            <a:fld id="{EC0EF80E-4275-4514-9ADB-8CCBAFC9CE18}" type="slidenum">
              <a:rPr lang="en-GB" smtClean="0"/>
              <a:t>5</a:t>
            </a:fld>
            <a:endParaRPr lang="en-GB"/>
          </a:p>
        </p:txBody>
      </p:sp>
    </p:spTree>
    <p:extLst>
      <p:ext uri="{BB962C8B-B14F-4D97-AF65-F5344CB8AC3E}">
        <p14:creationId xmlns:p14="http://schemas.microsoft.com/office/powerpoint/2010/main" val="120418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are the different messages that we have been exploring – don’t worry if you haven’t looked at everything, just starting a conversation where you feel most comfortable is fine</a:t>
            </a:r>
          </a:p>
        </p:txBody>
      </p:sp>
      <p:sp>
        <p:nvSpPr>
          <p:cNvPr id="4" name="Slide Number Placeholder 3"/>
          <p:cNvSpPr>
            <a:spLocks noGrp="1"/>
          </p:cNvSpPr>
          <p:nvPr>
            <p:ph type="sldNum" sz="quarter" idx="5"/>
          </p:nvPr>
        </p:nvSpPr>
        <p:spPr/>
        <p:txBody>
          <a:bodyPr/>
          <a:lstStyle/>
          <a:p>
            <a:fld id="{EC0EF80E-4275-4514-9ADB-8CCBAFC9CE18}" type="slidenum">
              <a:rPr lang="en-GB" smtClean="0"/>
              <a:t>6</a:t>
            </a:fld>
            <a:endParaRPr lang="en-GB"/>
          </a:p>
        </p:txBody>
      </p:sp>
    </p:spTree>
    <p:extLst>
      <p:ext uri="{BB962C8B-B14F-4D97-AF65-F5344CB8AC3E}">
        <p14:creationId xmlns:p14="http://schemas.microsoft.com/office/powerpoint/2010/main" val="375326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 simply, fairness means that when we design out facilities, teaching, and services we have in mind the diversity of our student and staff community.</a:t>
            </a:r>
          </a:p>
          <a:p>
            <a:endParaRPr lang="en-GB" dirty="0"/>
          </a:p>
          <a:p>
            <a:r>
              <a:rPr lang="en-GB" dirty="0"/>
              <a:t>This would include, considering the different needs of all our staff and students and particularly giving consideration to how protected characteristics may need to be taken into account and doing things differently if we need to.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0EF80E-4275-4514-9ADB-8CCBAFC9CE1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411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B9E1F4-77C1-461E-ABFF-BFE7DD57AF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258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2574758" cy="956629"/>
          </a:xfrm>
          <a:prstGeom prst="rect">
            <a:avLst/>
          </a:prstGeom>
        </p:spPr>
      </p:pic>
      <p:sp>
        <p:nvSpPr>
          <p:cNvPr id="14" name="Rectangle 13"/>
          <p:cNvSpPr/>
          <p:nvPr userDrawn="1"/>
        </p:nvSpPr>
        <p:spPr>
          <a:xfrm>
            <a:off x="3415217" y="748217"/>
            <a:ext cx="5361567" cy="53615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Title 1"/>
          <p:cNvSpPr>
            <a:spLocks noGrp="1"/>
          </p:cNvSpPr>
          <p:nvPr>
            <p:ph type="ctrTitle"/>
          </p:nvPr>
        </p:nvSpPr>
        <p:spPr>
          <a:xfrm>
            <a:off x="3415216" y="1122362"/>
            <a:ext cx="5361567" cy="3817937"/>
          </a:xfrm>
        </p:spPr>
        <p:txBody>
          <a:bodyPr lIns="180000" tIns="46800" rIns="180000" anchor="ctr" anchorCtr="0"/>
          <a:lstStyle>
            <a:lvl1pPr algn="ctr">
              <a:defRPr sz="6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993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55868"/>
            <a:ext cx="3932236" cy="942975"/>
          </a:xfrm>
        </p:spPr>
        <p:txBody>
          <a:bodyPr anchor="b"/>
          <a:lstStyle>
            <a:lvl1pPr>
              <a:defRPr sz="3200">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5183188" y="1155868"/>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22584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6320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28057"/>
            <a:ext cx="3932237" cy="943200"/>
          </a:xfrm>
        </p:spPr>
        <p:txBody>
          <a:bodyPr anchor="b"/>
          <a:lstStyle>
            <a:lvl1pPr>
              <a:defRPr sz="3200">
                <a:solidFill>
                  <a:schemeClr val="tx1"/>
                </a:solidFill>
              </a:defRPr>
            </a:lvl1pPr>
          </a:lstStyle>
          <a:p>
            <a:r>
              <a:rPr lang="en-US"/>
              <a:t>Click to edit Master title style</a:t>
            </a:r>
            <a:endParaRPr lang="en-GB"/>
          </a:p>
        </p:txBody>
      </p:sp>
      <p:sp>
        <p:nvSpPr>
          <p:cNvPr id="3" name="Picture Placeholder 2"/>
          <p:cNvSpPr>
            <a:spLocks noGrp="1"/>
          </p:cNvSpPr>
          <p:nvPr>
            <p:ph type="pic" idx="1"/>
          </p:nvPr>
        </p:nvSpPr>
        <p:spPr>
          <a:xfrm>
            <a:off x="5183188" y="12280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298032"/>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29230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1890000" y="0"/>
            <a:ext cx="10515600" cy="720000"/>
          </a:xfrm>
        </p:spPr>
        <p:txBody>
          <a:bodyPr>
            <a:normAutofit/>
          </a:bodyPr>
          <a:lstStyle>
            <a:lvl1pPr>
              <a:defRPr sz="4000">
                <a:solidFill>
                  <a:schemeClr val="bg1"/>
                </a:solidFill>
              </a:defRPr>
            </a:lvl1pPr>
          </a:lstStyle>
          <a:p>
            <a:r>
              <a:rPr lang="en-US"/>
              <a:t>Click to edit Master title style</a:t>
            </a:r>
            <a:endParaRPr lang="en-GB"/>
          </a:p>
        </p:txBody>
      </p:sp>
      <p:sp>
        <p:nvSpPr>
          <p:cNvPr id="9" name="Date Placeholder 3"/>
          <p:cNvSpPr>
            <a:spLocks noGrp="1"/>
          </p:cNvSpPr>
          <p:nvPr>
            <p:ph type="dt" sz="half" idx="10"/>
          </p:nvPr>
        </p:nvSpPr>
        <p:spPr>
          <a:xfrm>
            <a:off x="0" y="6525945"/>
            <a:ext cx="1681264" cy="223779"/>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a:t>Nottingham.ac.uk/</a:t>
            </a:r>
            <a:r>
              <a:rPr lang="en-GB" err="1"/>
              <a:t>lma</a:t>
            </a:r>
            <a:endParaRPr lang="en-GB"/>
          </a:p>
        </p:txBody>
      </p:sp>
      <p:sp>
        <p:nvSpPr>
          <p:cNvPr id="10" name="Slide Number Placeholder 5"/>
          <p:cNvSpPr>
            <a:spLocks noGrp="1"/>
          </p:cNvSpPr>
          <p:nvPr>
            <p:ph type="sldNum" sz="quarter" idx="4"/>
          </p:nvPr>
        </p:nvSpPr>
        <p:spPr>
          <a:xfrm>
            <a:off x="10722980" y="6525945"/>
            <a:ext cx="1469020" cy="223200"/>
          </a:xfrm>
          <a:prstGeom prst="rect">
            <a:avLst/>
          </a:prstGeom>
        </p:spPr>
        <p:txBody>
          <a:bodyPr vert="horz" lIns="91440" tIns="45720" rIns="91440" bIns="45720" rtlCol="0" anchor="ctr"/>
          <a:lstStyle>
            <a:lvl1pPr algn="r">
              <a:defRPr sz="1000">
                <a:solidFill>
                  <a:schemeClr val="tx1">
                    <a:tint val="75000"/>
                  </a:schemeClr>
                </a:solidFill>
              </a:defRPr>
            </a:lvl1pPr>
          </a:lstStyle>
          <a:p>
            <a:fld id="{CAFA8513-49F6-4AF5-A036-02613A49C124}" type="slidenum">
              <a:rPr lang="en-GB" smtClean="0"/>
              <a:pPr/>
              <a:t>‹#›</a:t>
            </a:fld>
            <a:endParaRPr lang="en-GB"/>
          </a:p>
        </p:txBody>
      </p:sp>
    </p:spTree>
    <p:extLst>
      <p:ext uri="{BB962C8B-B14F-4D97-AF65-F5344CB8AC3E}">
        <p14:creationId xmlns:p14="http://schemas.microsoft.com/office/powerpoint/2010/main" val="1550721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2574758" cy="956629"/>
          </a:xfrm>
          <a:prstGeom prst="rect">
            <a:avLst/>
          </a:prstGeom>
        </p:spPr>
      </p:pic>
      <p:sp>
        <p:nvSpPr>
          <p:cNvPr id="14" name="Rectangle 13"/>
          <p:cNvSpPr/>
          <p:nvPr userDrawn="1"/>
        </p:nvSpPr>
        <p:spPr>
          <a:xfrm>
            <a:off x="3415217" y="748217"/>
            <a:ext cx="5361567" cy="53615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Title 1"/>
          <p:cNvSpPr>
            <a:spLocks noGrp="1"/>
          </p:cNvSpPr>
          <p:nvPr>
            <p:ph type="ctrTitle"/>
          </p:nvPr>
        </p:nvSpPr>
        <p:spPr>
          <a:xfrm>
            <a:off x="3415216" y="1122362"/>
            <a:ext cx="5361567" cy="3817937"/>
          </a:xfrm>
        </p:spPr>
        <p:txBody>
          <a:bodyPr lIns="180000" tIns="46800" rIns="180000" anchor="ctr" anchorCtr="0"/>
          <a:lstStyle>
            <a:lvl1pPr algn="ctr">
              <a:defRPr sz="6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07238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6400" y="0"/>
            <a:ext cx="8827477" cy="720000"/>
          </a:xfrm>
        </p:spPr>
        <p:txBody>
          <a:bodyPr/>
          <a:lstStyle>
            <a:lvl1pPr algn="l">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2910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886400" y="0"/>
            <a:ext cx="9057293" cy="720000"/>
          </a:xfrm>
          <a:noFill/>
          <a:ln w="38100">
            <a:noFill/>
          </a:ln>
        </p:spPr>
        <p:txBody>
          <a:bodyPr>
            <a:spAutoFit/>
          </a:bodyPr>
          <a:lstStyle>
            <a:lvl1pPr algn="l">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solidFill>
            <a:schemeClr val="bg1">
              <a:alpha val="85000"/>
            </a:schemeClr>
          </a:solidFill>
        </p:spPr>
        <p:txBody>
          <a:bodyPr/>
          <a:lstStyle>
            <a:lvl1pPr>
              <a:defRPr>
                <a:solidFill>
                  <a:schemeClr val="accent1">
                    <a:alpha val="85000"/>
                  </a:schemeClr>
                </a:solidFill>
              </a:defRPr>
            </a:lvl1pPr>
            <a:lvl2pPr>
              <a:defRPr>
                <a:solidFill>
                  <a:schemeClr val="accent1">
                    <a:alpha val="85000"/>
                  </a:schemeClr>
                </a:solidFill>
              </a:defRPr>
            </a:lvl2pPr>
            <a:lvl3pPr>
              <a:defRPr>
                <a:solidFill>
                  <a:schemeClr val="accent1">
                    <a:alpha val="85000"/>
                  </a:schemeClr>
                </a:solidFill>
              </a:defRPr>
            </a:lvl3pPr>
            <a:lvl4pPr>
              <a:defRPr>
                <a:solidFill>
                  <a:schemeClr val="accent1">
                    <a:alpha val="85000"/>
                  </a:schemeClr>
                </a:solidFill>
              </a:defRPr>
            </a:lvl4pPr>
            <a:lvl5pPr>
              <a:defRPr>
                <a:solidFill>
                  <a:schemeClr val="accent1">
                    <a:alpha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0109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50000">
              <a:schemeClr val="accent3"/>
            </a:gs>
            <a:gs pos="75000">
              <a:schemeClr val="accent2"/>
            </a:gs>
            <a:gs pos="100000">
              <a:schemeClr val="accent1"/>
            </a:gs>
            <a:gs pos="25000">
              <a:schemeClr val="accent5"/>
            </a:gs>
            <a:gs pos="0">
              <a:schemeClr val="tx2"/>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5216" y="794084"/>
            <a:ext cx="5361567" cy="4295274"/>
          </a:xfrm>
        </p:spPr>
        <p:txBody>
          <a:bodyPr lIns="180000" tIns="180000" rIns="180000" bIns="180000" anchor="ctr" anchorCtr="0"/>
          <a:lstStyle>
            <a:lvl1pPr>
              <a:defRPr sz="6000" b="1"/>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3415217" y="794084"/>
            <a:ext cx="5361566" cy="536156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7769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Break_ImageBackgroun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3415217" y="794084"/>
            <a:ext cx="5361566" cy="536156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415216" y="794084"/>
            <a:ext cx="5361567" cy="4295274"/>
          </a:xfrm>
          <a:ln>
            <a:noFill/>
          </a:ln>
        </p:spPr>
        <p:txBody>
          <a:bodyPr lIns="180000" tIns="180000" rIns="180000" bIns="180000" anchor="ctr" anchorCtr="0"/>
          <a:lstStyle>
            <a:lvl1pPr>
              <a:defRPr sz="6000" b="1">
                <a:solidFill>
                  <a:schemeClr val="accent3"/>
                </a:solidFill>
              </a:defRPr>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3105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837525" cy="720000"/>
          </a:xfrm>
        </p:spPr>
        <p:txBody>
          <a:bodyPr/>
          <a:lstStyle/>
          <a:p>
            <a:r>
              <a:rPr lang="en-US"/>
              <a:t>Click to edit Master title style</a:t>
            </a:r>
            <a:endParaRPr lang="en-GB"/>
          </a:p>
        </p:txBody>
      </p:sp>
      <p:sp>
        <p:nvSpPr>
          <p:cNvPr id="3" name="Content Placeholder 2"/>
          <p:cNvSpPr>
            <a:spLocks noGrp="1"/>
          </p:cNvSpPr>
          <p:nvPr>
            <p:ph sz="half" idx="1"/>
          </p:nvPr>
        </p:nvSpPr>
        <p:spPr>
          <a:xfrm>
            <a:off x="838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7233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790709" cy="720000"/>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079584"/>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21305"/>
            <a:ext cx="5157787"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079584"/>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21305"/>
            <a:ext cx="5183188"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510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6400" y="0"/>
            <a:ext cx="8827477" cy="720000"/>
          </a:xfrm>
        </p:spPr>
        <p:txBody>
          <a:bodyPr>
            <a:normAutofit/>
          </a:bodyPr>
          <a:lstStyle>
            <a:lvl1pPr algn="l">
              <a:defRPr sz="40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1876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974989" cy="720000"/>
          </a:xfrm>
        </p:spPr>
        <p:txBody>
          <a:bodyPr/>
          <a:lstStyle/>
          <a:p>
            <a:r>
              <a:rPr lang="en-US"/>
              <a:t>Click to edit Master title style</a:t>
            </a:r>
            <a:endParaRPr lang="en-GB"/>
          </a:p>
        </p:txBody>
      </p:sp>
    </p:spTree>
    <p:extLst>
      <p:ext uri="{BB962C8B-B14F-4D97-AF65-F5344CB8AC3E}">
        <p14:creationId xmlns:p14="http://schemas.microsoft.com/office/powerpoint/2010/main" val="4266615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61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55868"/>
            <a:ext cx="3932236" cy="942975"/>
          </a:xfrm>
        </p:spPr>
        <p:txBody>
          <a:bodyPr anchor="b"/>
          <a:lstStyle>
            <a:lvl1pPr>
              <a:defRPr sz="3200">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5183188" y="1155868"/>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22584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7826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28057"/>
            <a:ext cx="3932237" cy="943200"/>
          </a:xfrm>
        </p:spPr>
        <p:txBody>
          <a:bodyPr anchor="b"/>
          <a:lstStyle>
            <a:lvl1pPr>
              <a:defRPr sz="3200">
                <a:solidFill>
                  <a:schemeClr val="tx1"/>
                </a:solidFill>
              </a:defRPr>
            </a:lvl1pPr>
          </a:lstStyle>
          <a:p>
            <a:r>
              <a:rPr lang="en-US"/>
              <a:t>Click to edit Master title style</a:t>
            </a:r>
            <a:endParaRPr lang="en-GB"/>
          </a:p>
        </p:txBody>
      </p:sp>
      <p:sp>
        <p:nvSpPr>
          <p:cNvPr id="3" name="Picture Placeholder 2"/>
          <p:cNvSpPr>
            <a:spLocks noGrp="1"/>
          </p:cNvSpPr>
          <p:nvPr>
            <p:ph type="pic" idx="1"/>
          </p:nvPr>
        </p:nvSpPr>
        <p:spPr>
          <a:xfrm>
            <a:off x="5183188" y="12280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298032"/>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04388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1890000" y="0"/>
            <a:ext cx="10515600" cy="720000"/>
          </a:xfrm>
        </p:spPr>
        <p:txBody>
          <a:bodyPr>
            <a:normAutofit/>
          </a:bodyPr>
          <a:lstStyle>
            <a:lvl1pPr>
              <a:defRPr sz="4000">
                <a:solidFill>
                  <a:schemeClr val="bg1"/>
                </a:solidFill>
              </a:defRPr>
            </a:lvl1pPr>
          </a:lstStyle>
          <a:p>
            <a:r>
              <a:rPr lang="en-US"/>
              <a:t>Click to edit Master title style</a:t>
            </a:r>
            <a:endParaRPr lang="en-GB"/>
          </a:p>
        </p:txBody>
      </p:sp>
      <p:sp>
        <p:nvSpPr>
          <p:cNvPr id="9" name="Date Placeholder 3"/>
          <p:cNvSpPr>
            <a:spLocks noGrp="1"/>
          </p:cNvSpPr>
          <p:nvPr>
            <p:ph type="dt" sz="half" idx="10"/>
          </p:nvPr>
        </p:nvSpPr>
        <p:spPr>
          <a:xfrm>
            <a:off x="0" y="6525945"/>
            <a:ext cx="1681264" cy="223779"/>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a:t>Nottingham.ac.uk/</a:t>
            </a:r>
            <a:r>
              <a:rPr lang="en-GB" err="1"/>
              <a:t>lma</a:t>
            </a:r>
            <a:endParaRPr lang="en-GB"/>
          </a:p>
        </p:txBody>
      </p:sp>
      <p:sp>
        <p:nvSpPr>
          <p:cNvPr id="10" name="Slide Number Placeholder 5"/>
          <p:cNvSpPr>
            <a:spLocks noGrp="1"/>
          </p:cNvSpPr>
          <p:nvPr>
            <p:ph type="sldNum" sz="quarter" idx="4"/>
          </p:nvPr>
        </p:nvSpPr>
        <p:spPr>
          <a:xfrm>
            <a:off x="10722980" y="6525945"/>
            <a:ext cx="1469020" cy="223200"/>
          </a:xfrm>
          <a:prstGeom prst="rect">
            <a:avLst/>
          </a:prstGeom>
        </p:spPr>
        <p:txBody>
          <a:bodyPr vert="horz" lIns="91440" tIns="45720" rIns="91440" bIns="45720" rtlCol="0" anchor="ctr"/>
          <a:lstStyle>
            <a:lvl1pPr algn="r">
              <a:defRPr sz="1000">
                <a:solidFill>
                  <a:schemeClr val="tx1">
                    <a:tint val="75000"/>
                  </a:schemeClr>
                </a:solidFill>
              </a:defRPr>
            </a:lvl1pPr>
          </a:lstStyle>
          <a:p>
            <a:fld id="{CAFA8513-49F6-4AF5-A036-02613A49C124}" type="slidenum">
              <a:rPr lang="en-GB" smtClean="0"/>
              <a:pPr/>
              <a:t>‹#›</a:t>
            </a:fld>
            <a:endParaRPr lang="en-GB"/>
          </a:p>
        </p:txBody>
      </p:sp>
    </p:spTree>
    <p:extLst>
      <p:ext uri="{BB962C8B-B14F-4D97-AF65-F5344CB8AC3E}">
        <p14:creationId xmlns:p14="http://schemas.microsoft.com/office/powerpoint/2010/main" val="146766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886400" y="36834"/>
            <a:ext cx="9057293" cy="646331"/>
          </a:xfrm>
          <a:noFill/>
          <a:ln w="38100">
            <a:noFill/>
          </a:ln>
        </p:spPr>
        <p:txBody>
          <a:bodyPr>
            <a:spAutoFit/>
          </a:bodyPr>
          <a:lstStyle>
            <a:lvl1pPr algn="l">
              <a:defRPr sz="40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solidFill>
            <a:schemeClr val="bg1">
              <a:alpha val="85000"/>
            </a:schemeClr>
          </a:solidFill>
        </p:spPr>
        <p:txBody>
          <a:bodyPr/>
          <a:lstStyle>
            <a:lvl1pPr>
              <a:defRPr>
                <a:solidFill>
                  <a:schemeClr val="accent1">
                    <a:alpha val="85000"/>
                  </a:schemeClr>
                </a:solidFill>
              </a:defRPr>
            </a:lvl1pPr>
            <a:lvl2pPr>
              <a:defRPr>
                <a:solidFill>
                  <a:schemeClr val="accent1">
                    <a:alpha val="85000"/>
                  </a:schemeClr>
                </a:solidFill>
              </a:defRPr>
            </a:lvl2pPr>
            <a:lvl3pPr>
              <a:defRPr>
                <a:solidFill>
                  <a:schemeClr val="accent1">
                    <a:alpha val="85000"/>
                  </a:schemeClr>
                </a:solidFill>
              </a:defRPr>
            </a:lvl3pPr>
            <a:lvl4pPr>
              <a:defRPr>
                <a:solidFill>
                  <a:schemeClr val="accent1">
                    <a:alpha val="85000"/>
                  </a:schemeClr>
                </a:solidFill>
              </a:defRPr>
            </a:lvl4pPr>
            <a:lvl5pPr>
              <a:defRPr>
                <a:solidFill>
                  <a:schemeClr val="accent1">
                    <a:alpha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691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50000">
              <a:schemeClr val="accent3"/>
            </a:gs>
            <a:gs pos="75000">
              <a:schemeClr val="accent2"/>
            </a:gs>
            <a:gs pos="100000">
              <a:schemeClr val="accent1"/>
            </a:gs>
            <a:gs pos="25000">
              <a:schemeClr val="accent5"/>
            </a:gs>
            <a:gs pos="0">
              <a:schemeClr val="tx2"/>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5216" y="794084"/>
            <a:ext cx="5361567" cy="4295274"/>
          </a:xfrm>
        </p:spPr>
        <p:txBody>
          <a:bodyPr lIns="180000" tIns="180000" rIns="180000" bIns="180000" anchor="ctr" anchorCtr="0"/>
          <a:lstStyle>
            <a:lvl1pPr>
              <a:defRPr sz="6000" b="1"/>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3415217" y="794084"/>
            <a:ext cx="5361566" cy="536156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7213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Break_ImageBackgroun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3415217" y="794084"/>
            <a:ext cx="5361566" cy="536156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415216" y="794084"/>
            <a:ext cx="5361567" cy="4295274"/>
          </a:xfrm>
          <a:ln>
            <a:noFill/>
          </a:ln>
        </p:spPr>
        <p:txBody>
          <a:bodyPr lIns="180000" tIns="180000" rIns="180000" bIns="180000" anchor="ctr" anchorCtr="0"/>
          <a:lstStyle>
            <a:lvl1pPr>
              <a:defRPr sz="6000" b="1">
                <a:solidFill>
                  <a:schemeClr val="accent3"/>
                </a:solidFill>
              </a:defRPr>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4702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837525" cy="720000"/>
          </a:xfrm>
        </p:spPr>
        <p:txBody>
          <a:bodyPr>
            <a:normAutofit/>
          </a:bodyPr>
          <a:lstStyle>
            <a:lvl1pPr>
              <a:defRPr sz="4000"/>
            </a:lvl1pPr>
          </a:lstStyle>
          <a:p>
            <a:r>
              <a:rPr lang="en-US"/>
              <a:t>Click to edit Master title style</a:t>
            </a:r>
            <a:endParaRPr lang="en-GB"/>
          </a:p>
        </p:txBody>
      </p:sp>
      <p:sp>
        <p:nvSpPr>
          <p:cNvPr id="3" name="Content Placeholder 2"/>
          <p:cNvSpPr>
            <a:spLocks noGrp="1"/>
          </p:cNvSpPr>
          <p:nvPr>
            <p:ph sz="half" idx="1"/>
          </p:nvPr>
        </p:nvSpPr>
        <p:spPr>
          <a:xfrm>
            <a:off x="838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863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790709" cy="720000"/>
          </a:xfrm>
        </p:spPr>
        <p:txBody>
          <a:bodyPr>
            <a:normAutofit/>
          </a:bodyPr>
          <a:lstStyle>
            <a:lvl1pPr>
              <a:defRPr sz="4000"/>
            </a:lvl1pPr>
          </a:lstStyle>
          <a:p>
            <a:r>
              <a:rPr lang="en-US"/>
              <a:t>Click to edit Master title style</a:t>
            </a:r>
            <a:endParaRPr lang="en-GB"/>
          </a:p>
        </p:txBody>
      </p:sp>
      <p:sp>
        <p:nvSpPr>
          <p:cNvPr id="3" name="Text Placeholder 2"/>
          <p:cNvSpPr>
            <a:spLocks noGrp="1"/>
          </p:cNvSpPr>
          <p:nvPr>
            <p:ph type="body" idx="1"/>
          </p:nvPr>
        </p:nvSpPr>
        <p:spPr>
          <a:xfrm>
            <a:off x="839788" y="1079584"/>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21305"/>
            <a:ext cx="5157787"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079584"/>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21305"/>
            <a:ext cx="5183188"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980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974989" cy="720000"/>
          </a:xfrm>
        </p:spPr>
        <p:txBody>
          <a:bodyPr/>
          <a:lstStyle/>
          <a:p>
            <a:r>
              <a:rPr lang="en-US"/>
              <a:t>Click to edit Master title style</a:t>
            </a:r>
            <a:endParaRPr lang="en-GB"/>
          </a:p>
        </p:txBody>
      </p:sp>
    </p:spTree>
    <p:extLst>
      <p:ext uri="{BB962C8B-B14F-4D97-AF65-F5344CB8AC3E}">
        <p14:creationId xmlns:p14="http://schemas.microsoft.com/office/powerpoint/2010/main" val="72064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07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rot="10800000">
            <a:off x="0" y="-1"/>
            <a:ext cx="12192000" cy="720000"/>
          </a:xfrm>
          <a:prstGeom prst="rect">
            <a:avLst/>
          </a:prstGeom>
          <a:gradFill flip="none" rotWithShape="1">
            <a:gsLst>
              <a:gs pos="50000">
                <a:srgbClr val="0E6394"/>
              </a:gs>
              <a:gs pos="17000">
                <a:srgbClr val="009BBD"/>
              </a:gs>
              <a:gs pos="100000">
                <a:schemeClr val="accent2"/>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887428" y="0"/>
            <a:ext cx="8785986" cy="720000"/>
          </a:xfrm>
          <a:prstGeom prst="rect">
            <a:avLst/>
          </a:prstGeom>
        </p:spPr>
        <p:txBody>
          <a:bodyPr vert="horz" lIns="91440" tIns="45720" rIns="91440" bIns="45720" rtlCol="0" anchor="ctr">
            <a:normAutofit/>
          </a:bodyPr>
          <a:lstStyle/>
          <a:p>
            <a:r>
              <a:rPr lang="en-US"/>
              <a:t>Gradient background style</a:t>
            </a:r>
            <a:endParaRPr lang="en-GB"/>
          </a:p>
        </p:txBody>
      </p:sp>
      <p:sp>
        <p:nvSpPr>
          <p:cNvPr id="3" name="Text Placeholder 2"/>
          <p:cNvSpPr>
            <a:spLocks noGrp="1"/>
          </p:cNvSpPr>
          <p:nvPr>
            <p:ph type="body" idx="1"/>
          </p:nvPr>
        </p:nvSpPr>
        <p:spPr>
          <a:xfrm>
            <a:off x="838200" y="1122218"/>
            <a:ext cx="10515600" cy="50547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1"/>
            <a:ext cx="1685950" cy="626400"/>
          </a:xfrm>
          <a:prstGeom prst="rect">
            <a:avLst/>
          </a:prstGeom>
        </p:spPr>
      </p:pic>
      <p:cxnSp>
        <p:nvCxnSpPr>
          <p:cNvPr id="10" name="Straight Connector 9"/>
          <p:cNvCxnSpPr/>
          <p:nvPr userDrawn="1"/>
        </p:nvCxnSpPr>
        <p:spPr>
          <a:xfrm>
            <a:off x="1786689" y="0"/>
            <a:ext cx="0"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262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70" r:id="rId3"/>
    <p:sldLayoutId id="2147483661" r:id="rId4"/>
    <p:sldLayoutId id="2147483668" r:id="rId5"/>
    <p:sldLayoutId id="2147483662" r:id="rId6"/>
    <p:sldLayoutId id="2147483663" r:id="rId7"/>
    <p:sldLayoutId id="2147483664" r:id="rId8"/>
    <p:sldLayoutId id="2147483665" r:id="rId9"/>
    <p:sldLayoutId id="2147483666" r:id="rId10"/>
    <p:sldLayoutId id="2147483667" r:id="rId11"/>
    <p:sldLayoutId id="2147483652" r:id="rId12"/>
  </p:sldLayoutIdLst>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rot="10800000">
            <a:off x="0" y="-1"/>
            <a:ext cx="12192000" cy="720000"/>
          </a:xfrm>
          <a:prstGeom prst="rect">
            <a:avLst/>
          </a:prstGeom>
          <a:gradFill flip="none" rotWithShape="1">
            <a:gsLst>
              <a:gs pos="50000">
                <a:srgbClr val="0E6394"/>
              </a:gs>
              <a:gs pos="17000">
                <a:srgbClr val="009BBD"/>
              </a:gs>
              <a:gs pos="100000">
                <a:schemeClr val="accent2"/>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887428" y="0"/>
            <a:ext cx="8785986" cy="720000"/>
          </a:xfrm>
          <a:prstGeom prst="rect">
            <a:avLst/>
          </a:prstGeom>
        </p:spPr>
        <p:txBody>
          <a:bodyPr vert="horz" lIns="91440" tIns="45720" rIns="91440" bIns="45720" rtlCol="0" anchor="ctr">
            <a:normAutofit/>
          </a:bodyPr>
          <a:lstStyle/>
          <a:p>
            <a:r>
              <a:rPr lang="en-US"/>
              <a:t>Gradient background style</a:t>
            </a:r>
            <a:endParaRPr lang="en-GB"/>
          </a:p>
        </p:txBody>
      </p:sp>
      <p:sp>
        <p:nvSpPr>
          <p:cNvPr id="3" name="Text Placeholder 2"/>
          <p:cNvSpPr>
            <a:spLocks noGrp="1"/>
          </p:cNvSpPr>
          <p:nvPr>
            <p:ph type="body" idx="1"/>
          </p:nvPr>
        </p:nvSpPr>
        <p:spPr>
          <a:xfrm>
            <a:off x="838200" y="1122218"/>
            <a:ext cx="10515600" cy="50547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1"/>
            <a:ext cx="1685950" cy="626400"/>
          </a:xfrm>
          <a:prstGeom prst="rect">
            <a:avLst/>
          </a:prstGeom>
        </p:spPr>
      </p:pic>
      <p:cxnSp>
        <p:nvCxnSpPr>
          <p:cNvPr id="10" name="Straight Connector 9"/>
          <p:cNvCxnSpPr/>
          <p:nvPr userDrawn="1"/>
        </p:nvCxnSpPr>
        <p:spPr>
          <a:xfrm>
            <a:off x="1786689" y="0"/>
            <a:ext cx="0"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8039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oodle.nottingham.ac.uk/pluginfile.php/6149401/mod_resource/content/19/CoreConcepts-Privilege_ThinkingTalkingUpdate.pdf" TargetMode="External"/><Relationship Id="rId2" Type="http://schemas.openxmlformats.org/officeDocument/2006/relationships/hyperlink" Target="https://www.nottingham.ac.uk/edi/edi-blog/blog-022.aspx" TargetMode="External"/><Relationship Id="rId1" Type="http://schemas.openxmlformats.org/officeDocument/2006/relationships/slideLayout" Target="../slideLayouts/slideLayout2.xml"/><Relationship Id="rId4" Type="http://schemas.openxmlformats.org/officeDocument/2006/relationships/hyperlink" Target="https://moodle.nottingham.ac.uk/mod/scorm/player.php?a=2818&amp;currentorg=Having_an_Inclusive_Mindset_ORG&amp;scoid=16001&amp;sesskey=Sik7n2e38L&amp;display=popup&amp;mode=norma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elfservice.nottingham.ac.uk/" TargetMode="External"/><Relationship Id="rId2" Type="http://schemas.openxmlformats.org/officeDocument/2006/relationships/hyperlink" Target="https://www.nottingham.ac.uk/edi/documents/edi-conversation-guide-1-051020.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nottingham.ac.uk/edi/lets-be-clear-about-edi.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https://www.nottingham.ac.uk/edi/lets-be-clear-about-edi.aspx" TargetMode="External"/><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hyperlink" Target="https://uniofnottm.sharepoint.com/sites/EDICommsandEngagementCampaign2021/Shared%20Documents/Forms/AllItems.aspx?id=%2Fsites%2FEDICommsandEngagementCampaign2021%2FShared%20Documents%2FGeneral%2FCampaign%20design%2FPosters%20FINAL%2F493079%2DCOMMS%2DWEB%2DA4Poster%2DEDI%2DNJT%2DSEP2020%2Epdf&amp;parent=%2Fsites%2FEDICommsandEngagementCampaign2021%2FShared%20Documents%2FGeneral%2FCampaign%20design%2FPosters%20FINAL&amp;p=true&amp;originalPath=aHR0cHM6Ly91bmlvZm5vdHRtLnNoYXJlcG9pbnQuY29tLzpiOi9zL0VESUNvbW1zYW5kRW5nYWdlbWVudENhbXBhaWduMjAyMS9FU0xJSzdlWTlhNUFndmNndFlMTk5uVUJqT1hSbTFaZnVVMC1tUmJKNkpZWm53P3J0aW1lPWxYYUFmUy1qMkVn" TargetMode="External"/><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98982" y="1032421"/>
            <a:ext cx="5338618" cy="3817937"/>
          </a:xfrm>
        </p:spPr>
        <p:txBody>
          <a:bodyPr>
            <a:normAutofit fontScale="90000"/>
          </a:bodyPr>
          <a:lstStyle/>
          <a:p>
            <a:r>
              <a:rPr lang="en-GB" sz="4800" dirty="0"/>
              <a:t>‘Let’s be clear about EDI’</a:t>
            </a:r>
            <a:br>
              <a:rPr lang="en-GB" sz="4800" dirty="0"/>
            </a:br>
            <a:r>
              <a:rPr lang="en-GB" sz="4800" dirty="0"/>
              <a:t>campaign</a:t>
            </a:r>
            <a:br>
              <a:rPr lang="en-GB" sz="4800" dirty="0"/>
            </a:br>
            <a:br>
              <a:rPr lang="en-GB" sz="4800" dirty="0"/>
            </a:br>
            <a:r>
              <a:rPr lang="en-GB" sz="3100" dirty="0"/>
              <a:t>March 2021</a:t>
            </a:r>
            <a:br>
              <a:rPr lang="en-GB" dirty="0"/>
            </a:br>
            <a:br>
              <a:rPr lang="en-GB" sz="4000" dirty="0"/>
            </a:br>
            <a:r>
              <a:rPr lang="en-GB" sz="2800" dirty="0"/>
              <a:t>Conversation Aid</a:t>
            </a:r>
            <a:endParaRPr lang="en-GB" dirty="0"/>
          </a:p>
        </p:txBody>
      </p:sp>
    </p:spTree>
    <p:extLst>
      <p:ext uri="{BB962C8B-B14F-4D97-AF65-F5344CB8AC3E}">
        <p14:creationId xmlns:p14="http://schemas.microsoft.com/office/powerpoint/2010/main" val="1248225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CC77-CB44-4CF1-8DEC-2CE5F8EC14EA}"/>
              </a:ext>
            </a:extLst>
          </p:cNvPr>
          <p:cNvSpPr>
            <a:spLocks noGrp="1"/>
          </p:cNvSpPr>
          <p:nvPr>
            <p:ph type="title"/>
          </p:nvPr>
        </p:nvSpPr>
        <p:spPr/>
        <p:txBody>
          <a:bodyPr>
            <a:normAutofit/>
          </a:bodyPr>
          <a:lstStyle/>
          <a:p>
            <a:r>
              <a:rPr lang="en-GB" dirty="0"/>
              <a:t>Ideas for holding conversation 3 </a:t>
            </a:r>
            <a:r>
              <a:rPr lang="en-GB" sz="2400" dirty="0"/>
              <a:t>(March)</a:t>
            </a:r>
            <a:endParaRPr lang="en-GB" dirty="0"/>
          </a:p>
        </p:txBody>
      </p:sp>
      <p:sp>
        <p:nvSpPr>
          <p:cNvPr id="3" name="Content Placeholder 2">
            <a:extLst>
              <a:ext uri="{FF2B5EF4-FFF2-40B4-BE49-F238E27FC236}">
                <a16:creationId xmlns:a16="http://schemas.microsoft.com/office/drawing/2014/main" id="{CC0F1CFF-3FB1-4DEF-A765-0C6CD58018D0}"/>
              </a:ext>
            </a:extLst>
          </p:cNvPr>
          <p:cNvSpPr>
            <a:spLocks noGrp="1"/>
          </p:cNvSpPr>
          <p:nvPr>
            <p:ph idx="1"/>
          </p:nvPr>
        </p:nvSpPr>
        <p:spPr>
          <a:xfrm>
            <a:off x="838200" y="958467"/>
            <a:ext cx="10515600" cy="5596569"/>
          </a:xfrm>
        </p:spPr>
        <p:txBody>
          <a:bodyPr>
            <a:normAutofit fontScale="77500" lnSpcReduction="20000"/>
          </a:bodyPr>
          <a:lstStyle/>
          <a:p>
            <a:pPr marL="0" indent="0">
              <a:lnSpc>
                <a:spcPct val="120000"/>
              </a:lnSpc>
              <a:spcBef>
                <a:spcPts val="600"/>
              </a:spcBef>
              <a:buNone/>
            </a:pPr>
            <a:r>
              <a:rPr lang="en-GB" sz="2400" b="1" dirty="0"/>
              <a:t>Preparing yourself for this conversation</a:t>
            </a:r>
          </a:p>
          <a:p>
            <a:pPr>
              <a:lnSpc>
                <a:spcPct val="120000"/>
              </a:lnSpc>
              <a:spcBef>
                <a:spcPts val="600"/>
              </a:spcBef>
            </a:pPr>
            <a:r>
              <a:rPr lang="en-GB" sz="2400" dirty="0"/>
              <a:t>You might want to read the blog by Charlotte </a:t>
            </a:r>
            <a:r>
              <a:rPr lang="en-GB" sz="2400" dirty="0" err="1"/>
              <a:t>Caimino</a:t>
            </a:r>
            <a:r>
              <a:rPr lang="en-GB" sz="2400" dirty="0"/>
              <a:t>, Eszter Porter and Stephanie Pearson on </a:t>
            </a:r>
            <a:r>
              <a:rPr lang="en-GB" sz="2400" dirty="0">
                <a:hlinkClick r:id="rId2"/>
              </a:rPr>
              <a:t>Inclusivity in the Workplace</a:t>
            </a:r>
            <a:r>
              <a:rPr lang="en-GB" sz="2400" dirty="0"/>
              <a:t>. This could provide a prompt for a starting point to your discussion</a:t>
            </a:r>
            <a:endParaRPr lang="en-GB" sz="2400" b="1" dirty="0"/>
          </a:p>
          <a:p>
            <a:pPr marL="0" indent="0">
              <a:lnSpc>
                <a:spcPct val="120000"/>
              </a:lnSpc>
              <a:spcBef>
                <a:spcPts val="600"/>
              </a:spcBef>
              <a:buNone/>
            </a:pPr>
            <a:endParaRPr lang="en-GB" sz="2400" dirty="0"/>
          </a:p>
          <a:p>
            <a:pPr marL="0" indent="0">
              <a:lnSpc>
                <a:spcPct val="120000"/>
              </a:lnSpc>
              <a:spcBef>
                <a:spcPts val="600"/>
              </a:spcBef>
              <a:buNone/>
            </a:pPr>
            <a:r>
              <a:rPr lang="en-GB" sz="2400" b="1" dirty="0"/>
              <a:t>Facilitating the conversation</a:t>
            </a:r>
          </a:p>
          <a:p>
            <a:pPr>
              <a:lnSpc>
                <a:spcPct val="120000"/>
              </a:lnSpc>
              <a:spcBef>
                <a:spcPts val="600"/>
              </a:spcBef>
            </a:pPr>
            <a:r>
              <a:rPr lang="en-GB" sz="2400" dirty="0"/>
              <a:t>Invite an open conversation about the discussion points</a:t>
            </a:r>
          </a:p>
          <a:p>
            <a:pPr>
              <a:lnSpc>
                <a:spcPct val="120000"/>
              </a:lnSpc>
              <a:spcBef>
                <a:spcPts val="600"/>
              </a:spcBef>
            </a:pPr>
            <a:r>
              <a:rPr lang="en-GB" sz="2400" dirty="0"/>
              <a:t>Think about examples in your local work setting as well as wider across the University</a:t>
            </a:r>
          </a:p>
          <a:p>
            <a:pPr>
              <a:lnSpc>
                <a:spcPct val="120000"/>
              </a:lnSpc>
              <a:spcBef>
                <a:spcPts val="600"/>
              </a:spcBef>
            </a:pPr>
            <a:r>
              <a:rPr lang="en-GB" sz="2400" dirty="0"/>
              <a:t>Talk about the concept of privilege using this </a:t>
            </a:r>
            <a:r>
              <a:rPr lang="en-GB" sz="2400" dirty="0">
                <a:hlinkClick r:id="rId3"/>
              </a:rPr>
              <a:t>document on privilege </a:t>
            </a:r>
            <a:r>
              <a:rPr lang="en-GB" sz="2400" dirty="0"/>
              <a:t>as a guide</a:t>
            </a:r>
          </a:p>
          <a:p>
            <a:pPr>
              <a:lnSpc>
                <a:spcPct val="120000"/>
              </a:lnSpc>
              <a:spcBef>
                <a:spcPts val="600"/>
              </a:spcBef>
            </a:pPr>
            <a:r>
              <a:rPr lang="en-GB" sz="2400" dirty="0"/>
              <a:t>Identify areas of practice that could be improved, including in terms of behaviours, attitudes, decision making and actions</a:t>
            </a:r>
          </a:p>
          <a:p>
            <a:pPr>
              <a:lnSpc>
                <a:spcPct val="120000"/>
              </a:lnSpc>
              <a:spcBef>
                <a:spcPts val="600"/>
              </a:spcBef>
            </a:pPr>
            <a:r>
              <a:rPr lang="en-GB" sz="2400" dirty="0"/>
              <a:t>Commit to taking individual and collective action on these improvements</a:t>
            </a:r>
          </a:p>
          <a:p>
            <a:pPr>
              <a:lnSpc>
                <a:spcPct val="120000"/>
              </a:lnSpc>
              <a:spcBef>
                <a:spcPts val="600"/>
              </a:spcBef>
            </a:pPr>
            <a:endParaRPr lang="en-GB" sz="2400" dirty="0"/>
          </a:p>
          <a:p>
            <a:pPr marL="0" indent="0">
              <a:lnSpc>
                <a:spcPct val="120000"/>
              </a:lnSpc>
              <a:spcBef>
                <a:spcPts val="600"/>
              </a:spcBef>
              <a:buNone/>
            </a:pPr>
            <a:r>
              <a:rPr lang="en-GB" sz="2400" b="1" dirty="0"/>
              <a:t>Take-away</a:t>
            </a:r>
          </a:p>
          <a:p>
            <a:pPr marL="0" indent="0">
              <a:lnSpc>
                <a:spcPct val="120000"/>
              </a:lnSpc>
              <a:spcBef>
                <a:spcPts val="600"/>
              </a:spcBef>
              <a:buNone/>
            </a:pPr>
            <a:r>
              <a:rPr lang="en-GB" sz="2400" dirty="0"/>
              <a:t>You might all like to complete the </a:t>
            </a:r>
            <a:r>
              <a:rPr lang="en-GB" sz="2400" dirty="0">
                <a:hlinkClick r:id="rId4"/>
              </a:rPr>
              <a:t>Inclusive Mindset module </a:t>
            </a:r>
            <a:r>
              <a:rPr lang="en-GB" sz="2400" dirty="0"/>
              <a:t>on the LMA Hub (request a Moodle login if you need one)</a:t>
            </a:r>
          </a:p>
        </p:txBody>
      </p:sp>
    </p:spTree>
    <p:extLst>
      <p:ext uri="{BB962C8B-B14F-4D97-AF65-F5344CB8AC3E}">
        <p14:creationId xmlns:p14="http://schemas.microsoft.com/office/powerpoint/2010/main" val="2934840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01595" y="1919194"/>
            <a:ext cx="398881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srgbClr val="FFFFFF">
                    <a:lumMod val="95000"/>
                  </a:srgbClr>
                </a:solidFill>
                <a:effectLst/>
                <a:uLnTx/>
                <a:uFillTx/>
                <a:latin typeface="Arial"/>
                <a:ea typeface="+mn-ea"/>
                <a:cs typeface="+mn-cs"/>
              </a:rPr>
              <a:t>Thank you!</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4848044"/>
            <a:ext cx="12192000" cy="2009955"/>
          </a:xfrm>
          <a:prstGeom prst="rect">
            <a:avLst/>
          </a:prstGeom>
        </p:spPr>
      </p:pic>
    </p:spTree>
    <p:extLst>
      <p:ext uri="{BB962C8B-B14F-4D97-AF65-F5344CB8AC3E}">
        <p14:creationId xmlns:p14="http://schemas.microsoft.com/office/powerpoint/2010/main" val="162302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032B8-49DA-4AEC-8C7E-4BAB0F3247CB}"/>
              </a:ext>
            </a:extLst>
          </p:cNvPr>
          <p:cNvSpPr>
            <a:spLocks noGrp="1"/>
          </p:cNvSpPr>
          <p:nvPr>
            <p:ph type="title"/>
          </p:nvPr>
        </p:nvSpPr>
        <p:spPr/>
        <p:txBody>
          <a:bodyPr/>
          <a:lstStyle/>
          <a:p>
            <a:r>
              <a:rPr lang="en-GB"/>
              <a:t>Read me first!</a:t>
            </a:r>
          </a:p>
        </p:txBody>
      </p:sp>
      <p:sp>
        <p:nvSpPr>
          <p:cNvPr id="3" name="Content Placeholder 2">
            <a:extLst>
              <a:ext uri="{FF2B5EF4-FFF2-40B4-BE49-F238E27FC236}">
                <a16:creationId xmlns:a16="http://schemas.microsoft.com/office/drawing/2014/main" id="{52337E98-2570-41F7-BA1C-3EED92F4A4F1}"/>
              </a:ext>
            </a:extLst>
          </p:cNvPr>
          <p:cNvSpPr>
            <a:spLocks noGrp="1"/>
          </p:cNvSpPr>
          <p:nvPr>
            <p:ph idx="1"/>
          </p:nvPr>
        </p:nvSpPr>
        <p:spPr>
          <a:xfrm>
            <a:off x="672029" y="925417"/>
            <a:ext cx="11027884" cy="5772838"/>
          </a:xfrm>
        </p:spPr>
        <p:txBody>
          <a:bodyPr>
            <a:normAutofit fontScale="70000" lnSpcReduction="20000"/>
          </a:bodyPr>
          <a:lstStyle/>
          <a:p>
            <a:pPr>
              <a:lnSpc>
                <a:spcPct val="110000"/>
              </a:lnSpc>
              <a:spcBef>
                <a:spcPts val="600"/>
              </a:spcBef>
            </a:pPr>
            <a:r>
              <a:rPr lang="en-GB" dirty="0"/>
              <a:t>There is no obligation for you to use this slide pack – it aims to provide resources and information should you feel they are helpful for you</a:t>
            </a:r>
          </a:p>
          <a:p>
            <a:pPr>
              <a:lnSpc>
                <a:spcPct val="110000"/>
              </a:lnSpc>
              <a:spcBef>
                <a:spcPts val="600"/>
              </a:spcBef>
            </a:pPr>
            <a:r>
              <a:rPr lang="en-GB" dirty="0"/>
              <a:t>It has been put together to provide a conversation aid which you can use as you want and personalise if you’d like to</a:t>
            </a:r>
          </a:p>
          <a:p>
            <a:pPr>
              <a:lnSpc>
                <a:spcPct val="110000"/>
              </a:lnSpc>
              <a:spcBef>
                <a:spcPts val="600"/>
              </a:spcBef>
            </a:pPr>
            <a:r>
              <a:rPr lang="en-GB" dirty="0"/>
              <a:t>Feel free to pick and choose any parts that are most helpful or that you think will help generate the best discussions</a:t>
            </a:r>
          </a:p>
          <a:p>
            <a:pPr>
              <a:lnSpc>
                <a:spcPct val="110000"/>
              </a:lnSpc>
              <a:spcBef>
                <a:spcPts val="600"/>
              </a:spcBef>
            </a:pPr>
            <a:r>
              <a:rPr lang="en-GB" dirty="0"/>
              <a:t>Save this master version as a new file and make adjustments as you want to, or just hide any slides you don’t want to present. They aim to be prompts and can be adapted</a:t>
            </a:r>
          </a:p>
          <a:p>
            <a:pPr>
              <a:lnSpc>
                <a:spcPct val="110000"/>
              </a:lnSpc>
              <a:spcBef>
                <a:spcPts val="600"/>
              </a:spcBef>
            </a:pPr>
            <a:r>
              <a:rPr lang="en-GB" dirty="0"/>
              <a:t>If you haven’t covered the stage 1 conversations, or used the </a:t>
            </a:r>
            <a:r>
              <a:rPr lang="en-GB" dirty="0">
                <a:hlinkClick r:id="rId2"/>
              </a:rPr>
              <a:t>conversation guide</a:t>
            </a:r>
            <a:r>
              <a:rPr lang="en-GB" dirty="0"/>
              <a:t>, you can start with this if you wish. Start at the place that will work best for your team</a:t>
            </a:r>
          </a:p>
          <a:p>
            <a:pPr>
              <a:lnSpc>
                <a:spcPct val="110000"/>
              </a:lnSpc>
              <a:spcBef>
                <a:spcPts val="600"/>
              </a:spcBef>
            </a:pPr>
            <a:endParaRPr lang="en-GB" dirty="0"/>
          </a:p>
          <a:p>
            <a:pPr>
              <a:lnSpc>
                <a:spcPct val="110000"/>
              </a:lnSpc>
              <a:spcBef>
                <a:spcPts val="600"/>
              </a:spcBef>
            </a:pPr>
            <a:r>
              <a:rPr lang="en-GB" dirty="0"/>
              <a:t>Hidden slides provide guidance and notes for you as a presenter</a:t>
            </a:r>
          </a:p>
          <a:p>
            <a:pPr>
              <a:lnSpc>
                <a:spcPct val="110000"/>
              </a:lnSpc>
              <a:spcBef>
                <a:spcPts val="600"/>
              </a:spcBef>
            </a:pPr>
            <a:r>
              <a:rPr lang="en-GB" dirty="0"/>
              <a:t>Notes underneath slides provide explanations to the slides – it’s up you whether you use these slides or not; you can also add to the notes with your own narrative or prompts</a:t>
            </a:r>
          </a:p>
          <a:p>
            <a:pPr>
              <a:lnSpc>
                <a:spcPct val="110000"/>
              </a:lnSpc>
              <a:spcBef>
                <a:spcPts val="600"/>
              </a:spcBef>
            </a:pPr>
            <a:endParaRPr lang="en-GB" dirty="0"/>
          </a:p>
          <a:p>
            <a:pPr>
              <a:lnSpc>
                <a:spcPct val="110000"/>
              </a:lnSpc>
              <a:spcBef>
                <a:spcPts val="600"/>
              </a:spcBef>
            </a:pPr>
            <a:r>
              <a:rPr lang="en-GB" dirty="0"/>
              <a:t>Some of the resources are located on the LMA Hub on Moodle. Staff will need a Moodle account to access these. This can be requested from the IT Service Desk:  0115 95 </a:t>
            </a:r>
            <a:r>
              <a:rPr lang="en-GB" b="1"/>
              <a:t>16677  </a:t>
            </a:r>
            <a:r>
              <a:rPr lang="en-GB" u="sng">
                <a:hlinkClick r:id="rId3"/>
              </a:rPr>
              <a:t>https://selfservice.nottingham.ac.uk/</a:t>
            </a:r>
            <a:r>
              <a:rPr lang="en-GB"/>
              <a:t>  </a:t>
            </a:r>
            <a:endParaRPr lang="en-GB" dirty="0"/>
          </a:p>
        </p:txBody>
      </p:sp>
    </p:spTree>
    <p:extLst>
      <p:ext uri="{BB962C8B-B14F-4D97-AF65-F5344CB8AC3E}">
        <p14:creationId xmlns:p14="http://schemas.microsoft.com/office/powerpoint/2010/main" val="171203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Freeform 8"/>
          <p:cNvSpPr>
            <a:spLocks/>
          </p:cNvSpPr>
          <p:nvPr/>
        </p:nvSpPr>
        <p:spPr bwMode="auto">
          <a:xfrm>
            <a:off x="-1198384" y="3997467"/>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AE65"/>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5</a:t>
            </a:r>
          </a:p>
        </p:txBody>
      </p:sp>
      <p:sp>
        <p:nvSpPr>
          <p:cNvPr id="28" name="Freeform 8"/>
          <p:cNvSpPr>
            <a:spLocks/>
          </p:cNvSpPr>
          <p:nvPr/>
        </p:nvSpPr>
        <p:spPr bwMode="auto">
          <a:xfrm>
            <a:off x="-1198384" y="4724146"/>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B1A7"/>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6</a:t>
            </a:r>
          </a:p>
        </p:txBody>
      </p:sp>
      <p:sp>
        <p:nvSpPr>
          <p:cNvPr id="18" name="Freeform 8"/>
          <p:cNvSpPr>
            <a:spLocks/>
          </p:cNvSpPr>
          <p:nvPr/>
        </p:nvSpPr>
        <p:spPr bwMode="auto">
          <a:xfrm>
            <a:off x="-1198384" y="1090749"/>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7166"/>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1</a:t>
            </a:r>
          </a:p>
        </p:txBody>
      </p:sp>
      <p:sp>
        <p:nvSpPr>
          <p:cNvPr id="19" name="Freeform 8"/>
          <p:cNvSpPr>
            <a:spLocks/>
          </p:cNvSpPr>
          <p:nvPr/>
        </p:nvSpPr>
        <p:spPr bwMode="auto">
          <a:xfrm>
            <a:off x="-1198384" y="1817429"/>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AE65"/>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2</a:t>
            </a:r>
          </a:p>
        </p:txBody>
      </p:sp>
      <p:sp>
        <p:nvSpPr>
          <p:cNvPr id="20" name="Freeform 8"/>
          <p:cNvSpPr>
            <a:spLocks/>
          </p:cNvSpPr>
          <p:nvPr/>
        </p:nvSpPr>
        <p:spPr bwMode="auto">
          <a:xfrm>
            <a:off x="-1198384" y="2544108"/>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B1A7"/>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3</a:t>
            </a:r>
          </a:p>
        </p:txBody>
      </p:sp>
      <p:sp>
        <p:nvSpPr>
          <p:cNvPr id="21" name="Freeform 8"/>
          <p:cNvSpPr>
            <a:spLocks/>
          </p:cNvSpPr>
          <p:nvPr/>
        </p:nvSpPr>
        <p:spPr bwMode="auto">
          <a:xfrm>
            <a:off x="-1198384" y="3270787"/>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7166"/>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4</a:t>
            </a:r>
          </a:p>
        </p:txBody>
      </p:sp>
      <p:grpSp>
        <p:nvGrpSpPr>
          <p:cNvPr id="4" name="Group 3"/>
          <p:cNvGrpSpPr/>
          <p:nvPr/>
        </p:nvGrpSpPr>
        <p:grpSpPr>
          <a:xfrm>
            <a:off x="-928317" y="994411"/>
            <a:ext cx="3872953" cy="5937090"/>
            <a:chOff x="0" y="1238775"/>
            <a:chExt cx="3301623" cy="4710528"/>
          </a:xfrm>
        </p:grpSpPr>
        <p:sp>
          <p:nvSpPr>
            <p:cNvPr id="25" name="Freeform: Shape 24"/>
            <p:cNvSpPr/>
            <p:nvPr/>
          </p:nvSpPr>
          <p:spPr>
            <a:xfrm>
              <a:off x="0" y="1267204"/>
              <a:ext cx="1891492" cy="3517976"/>
            </a:xfrm>
            <a:custGeom>
              <a:avLst/>
              <a:gdLst>
                <a:gd name="connsiteX0" fmla="*/ 0 w 1891492"/>
                <a:gd name="connsiteY0" fmla="*/ 0 h 3517976"/>
                <a:gd name="connsiteX1" fmla="*/ 1891492 w 1891492"/>
                <a:gd name="connsiteY1" fmla="*/ 0 h 3517976"/>
                <a:gd name="connsiteX2" fmla="*/ 1065227 w 1891492"/>
                <a:gd name="connsiteY2" fmla="*/ 132463 h 3517976"/>
                <a:gd name="connsiteX3" fmla="*/ 216928 w 1891492"/>
                <a:gd name="connsiteY3" fmla="*/ 1476521 h 3517976"/>
                <a:gd name="connsiteX4" fmla="*/ 756753 w 1891492"/>
                <a:gd name="connsiteY4" fmla="*/ 2831596 h 3517976"/>
                <a:gd name="connsiteX5" fmla="*/ 1098278 w 1891492"/>
                <a:gd name="connsiteY5" fmla="*/ 3517976 h 3517976"/>
                <a:gd name="connsiteX6" fmla="*/ 0 w 1891492"/>
                <a:gd name="connsiteY6" fmla="*/ 3517976 h 351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1492" h="3517976">
                  <a:moveTo>
                    <a:pt x="0" y="0"/>
                  </a:moveTo>
                  <a:lnTo>
                    <a:pt x="1891492" y="0"/>
                  </a:lnTo>
                  <a:cubicBezTo>
                    <a:pt x="1616070" y="44154"/>
                    <a:pt x="1483869" y="22208"/>
                    <a:pt x="1065227" y="132463"/>
                  </a:cubicBezTo>
                  <a:cubicBezTo>
                    <a:pt x="688817" y="406092"/>
                    <a:pt x="314243" y="596453"/>
                    <a:pt x="216928" y="1476521"/>
                  </a:cubicBezTo>
                  <a:cubicBezTo>
                    <a:pt x="187549" y="2031036"/>
                    <a:pt x="360146" y="2276524"/>
                    <a:pt x="756753" y="2831596"/>
                  </a:cubicBezTo>
                  <a:cubicBezTo>
                    <a:pt x="822854" y="3078196"/>
                    <a:pt x="710852" y="3508239"/>
                    <a:pt x="1098278" y="3517976"/>
                  </a:cubicBezTo>
                  <a:lnTo>
                    <a:pt x="0" y="3517976"/>
                  </a:lnTo>
                  <a:close/>
                </a:path>
              </a:pathLst>
            </a:custGeom>
            <a:solidFill>
              <a:schemeClr val="bg1"/>
            </a:solidFill>
            <a:ln>
              <a:noFill/>
            </a:ln>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eaLnBrk="1" latinLnBrk="1" hangingPunct="1"/>
              <a:endParaRPr lang="en-US" sz="3200">
                <a:latin typeface="Source Sans Pro" charset="0"/>
                <a:ea typeface="굴림" charset="-127"/>
              </a:endParaRPr>
            </a:p>
          </p:txBody>
        </p:sp>
        <p:sp>
          <p:nvSpPr>
            <p:cNvPr id="14" name="Freeform 13"/>
            <p:cNvSpPr/>
            <p:nvPr/>
          </p:nvSpPr>
          <p:spPr>
            <a:xfrm>
              <a:off x="163048" y="1238775"/>
              <a:ext cx="3138575" cy="3622470"/>
            </a:xfrm>
            <a:custGeom>
              <a:avLst/>
              <a:gdLst>
                <a:gd name="connsiteX0" fmla="*/ 1578411 w 3138575"/>
                <a:gd name="connsiteY0" fmla="*/ 94556 h 3622470"/>
                <a:gd name="connsiteX1" fmla="*/ 1125622 w 3138575"/>
                <a:gd name="connsiteY1" fmla="*/ 167441 h 3622470"/>
                <a:gd name="connsiteX2" fmla="*/ 642534 w 3138575"/>
                <a:gd name="connsiteY2" fmla="*/ 411638 h 3622470"/>
                <a:gd name="connsiteX3" fmla="*/ 252276 w 3138575"/>
                <a:gd name="connsiteY3" fmla="*/ 884003 h 3622470"/>
                <a:gd name="connsiteX4" fmla="*/ 95034 w 3138575"/>
                <a:gd name="connsiteY4" fmla="*/ 1613823 h 3622470"/>
                <a:gd name="connsiteX5" fmla="*/ 468236 w 3138575"/>
                <a:gd name="connsiteY5" fmla="*/ 2567953 h 3622470"/>
                <a:gd name="connsiteX6" fmla="*/ 657684 w 3138575"/>
                <a:gd name="connsiteY6" fmla="*/ 2886006 h 3622470"/>
                <a:gd name="connsiteX7" fmla="*/ 670952 w 3138575"/>
                <a:gd name="connsiteY7" fmla="*/ 2992034 h 3622470"/>
                <a:gd name="connsiteX8" fmla="*/ 670952 w 3138575"/>
                <a:gd name="connsiteY8" fmla="*/ 2992977 h 3622470"/>
                <a:gd name="connsiteX9" fmla="*/ 670012 w 3138575"/>
                <a:gd name="connsiteY9" fmla="*/ 2999605 h 3622470"/>
                <a:gd name="connsiteX10" fmla="*/ 736305 w 3138575"/>
                <a:gd name="connsiteY10" fmla="*/ 3382972 h 3622470"/>
                <a:gd name="connsiteX11" fmla="*/ 961746 w 3138575"/>
                <a:gd name="connsiteY11" fmla="*/ 3521170 h 3622470"/>
                <a:gd name="connsiteX12" fmla="*/ 974074 w 3138575"/>
                <a:gd name="connsiteY12" fmla="*/ 3523084 h 3622470"/>
                <a:gd name="connsiteX13" fmla="*/ 987318 w 3138575"/>
                <a:gd name="connsiteY13" fmla="*/ 3523084 h 3622470"/>
                <a:gd name="connsiteX14" fmla="*/ 1580292 w 3138575"/>
                <a:gd name="connsiteY14" fmla="*/ 3523084 h 3622470"/>
                <a:gd name="connsiteX15" fmla="*/ 2173291 w 3138575"/>
                <a:gd name="connsiteY15" fmla="*/ 3523084 h 3622470"/>
                <a:gd name="connsiteX16" fmla="*/ 2185594 w 3138575"/>
                <a:gd name="connsiteY16" fmla="*/ 3523084 h 3622470"/>
                <a:gd name="connsiteX17" fmla="*/ 2198863 w 3138575"/>
                <a:gd name="connsiteY17" fmla="*/ 3521170 h 3622470"/>
                <a:gd name="connsiteX18" fmla="*/ 2424304 w 3138575"/>
                <a:gd name="connsiteY18" fmla="*/ 3382972 h 3622470"/>
                <a:gd name="connsiteX19" fmla="*/ 2490597 w 3138575"/>
                <a:gd name="connsiteY19" fmla="*/ 2999605 h 3622470"/>
                <a:gd name="connsiteX20" fmla="*/ 2489656 w 3138575"/>
                <a:gd name="connsiteY20" fmla="*/ 2992034 h 3622470"/>
                <a:gd name="connsiteX21" fmla="*/ 2488715 w 3138575"/>
                <a:gd name="connsiteY21" fmla="*/ 2990148 h 3622470"/>
                <a:gd name="connsiteX22" fmla="*/ 2501984 w 3138575"/>
                <a:gd name="connsiteY22" fmla="*/ 2884121 h 3622470"/>
                <a:gd name="connsiteX23" fmla="*/ 2690466 w 3138575"/>
                <a:gd name="connsiteY23" fmla="*/ 2569868 h 3622470"/>
                <a:gd name="connsiteX24" fmla="*/ 3065574 w 3138575"/>
                <a:gd name="connsiteY24" fmla="*/ 1613823 h 3622470"/>
                <a:gd name="connsiteX25" fmla="*/ 2527556 w 3138575"/>
                <a:gd name="connsiteY25" fmla="*/ 418266 h 3622470"/>
                <a:gd name="connsiteX26" fmla="*/ 1594501 w 3138575"/>
                <a:gd name="connsiteY26" fmla="*/ 94556 h 3622470"/>
                <a:gd name="connsiteX27" fmla="*/ 1578411 w 3138575"/>
                <a:gd name="connsiteY27" fmla="*/ 94556 h 3622470"/>
                <a:gd name="connsiteX28" fmla="*/ 1567287 w 3138575"/>
                <a:gd name="connsiteY28" fmla="*/ 0 h 3622470"/>
                <a:gd name="connsiteX29" fmla="*/ 1584288 w 3138575"/>
                <a:gd name="connsiteY29" fmla="*/ 0 h 3622470"/>
                <a:gd name="connsiteX30" fmla="*/ 2570122 w 3138575"/>
                <a:gd name="connsiteY30" fmla="*/ 342022 h 3622470"/>
                <a:gd name="connsiteX31" fmla="*/ 3138575 w 3138575"/>
                <a:gd name="connsiteY31" fmla="*/ 1605207 h 3622470"/>
                <a:gd name="connsiteX32" fmla="*/ 2742248 w 3138575"/>
                <a:gd name="connsiteY32" fmla="*/ 2615333 h 3622470"/>
                <a:gd name="connsiteX33" fmla="*/ 2543104 w 3138575"/>
                <a:gd name="connsiteY33" fmla="*/ 2947362 h 3622470"/>
                <a:gd name="connsiteX34" fmla="*/ 2529085 w 3138575"/>
                <a:gd name="connsiteY34" fmla="*/ 3059387 h 3622470"/>
                <a:gd name="connsiteX35" fmla="*/ 2530079 w 3138575"/>
                <a:gd name="connsiteY35" fmla="*/ 3061380 h 3622470"/>
                <a:gd name="connsiteX36" fmla="*/ 2531073 w 3138575"/>
                <a:gd name="connsiteY36" fmla="*/ 3069379 h 3622470"/>
                <a:gd name="connsiteX37" fmla="*/ 2461029 w 3138575"/>
                <a:gd name="connsiteY37" fmla="*/ 3474432 h 3622470"/>
                <a:gd name="connsiteX38" fmla="*/ 2222836 w 3138575"/>
                <a:gd name="connsiteY38" fmla="*/ 3620448 h 3622470"/>
                <a:gd name="connsiteX39" fmla="*/ 2208817 w 3138575"/>
                <a:gd name="connsiteY39" fmla="*/ 3622470 h 3622470"/>
                <a:gd name="connsiteX40" fmla="*/ 2195818 w 3138575"/>
                <a:gd name="connsiteY40" fmla="*/ 3622470 h 3622470"/>
                <a:gd name="connsiteX41" fmla="*/ 1569275 w 3138575"/>
                <a:gd name="connsiteY41" fmla="*/ 3622470 h 3622470"/>
                <a:gd name="connsiteX42" fmla="*/ 942757 w 3138575"/>
                <a:gd name="connsiteY42" fmla="*/ 3622470 h 3622470"/>
                <a:gd name="connsiteX43" fmla="*/ 928765 w 3138575"/>
                <a:gd name="connsiteY43" fmla="*/ 3622470 h 3622470"/>
                <a:gd name="connsiteX44" fmla="*/ 915739 w 3138575"/>
                <a:gd name="connsiteY44" fmla="*/ 3620448 h 3622470"/>
                <a:gd name="connsiteX45" fmla="*/ 677546 w 3138575"/>
                <a:gd name="connsiteY45" fmla="*/ 3474432 h 3622470"/>
                <a:gd name="connsiteX46" fmla="*/ 607503 w 3138575"/>
                <a:gd name="connsiteY46" fmla="*/ 3069379 h 3622470"/>
                <a:gd name="connsiteX47" fmla="*/ 608496 w 3138575"/>
                <a:gd name="connsiteY47" fmla="*/ 3062376 h 3622470"/>
                <a:gd name="connsiteX48" fmla="*/ 608496 w 3138575"/>
                <a:gd name="connsiteY48" fmla="*/ 3061380 h 3622470"/>
                <a:gd name="connsiteX49" fmla="*/ 594477 w 3138575"/>
                <a:gd name="connsiteY49" fmla="*/ 2949355 h 3622470"/>
                <a:gd name="connsiteX50" fmla="*/ 394313 w 3138575"/>
                <a:gd name="connsiteY50" fmla="*/ 2613310 h 3622470"/>
                <a:gd name="connsiteX51" fmla="*/ 0 w 3138575"/>
                <a:gd name="connsiteY51" fmla="*/ 1605207 h 3622470"/>
                <a:gd name="connsiteX52" fmla="*/ 166137 w 3138575"/>
                <a:gd name="connsiteY52" fmla="*/ 834104 h 3622470"/>
                <a:gd name="connsiteX53" fmla="*/ 578470 w 3138575"/>
                <a:gd name="connsiteY53" fmla="*/ 335018 h 3622470"/>
                <a:gd name="connsiteX54" fmla="*/ 1088885 w 3138575"/>
                <a:gd name="connsiteY54" fmla="*/ 77008 h 3622470"/>
                <a:gd name="connsiteX55" fmla="*/ 1567287 w 3138575"/>
                <a:gd name="connsiteY55" fmla="*/ 0 h 362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38575" h="3622470">
                  <a:moveTo>
                    <a:pt x="1578411" y="94556"/>
                  </a:moveTo>
                  <a:cubicBezTo>
                    <a:pt x="1431590" y="96442"/>
                    <a:pt x="1275289" y="121984"/>
                    <a:pt x="1125622" y="167441"/>
                  </a:cubicBezTo>
                  <a:cubicBezTo>
                    <a:pt x="945655" y="222326"/>
                    <a:pt x="783661" y="304696"/>
                    <a:pt x="642534" y="411638"/>
                  </a:cubicBezTo>
                  <a:cubicBezTo>
                    <a:pt x="475811" y="538493"/>
                    <a:pt x="344141" y="697520"/>
                    <a:pt x="252276" y="884003"/>
                  </a:cubicBezTo>
                  <a:cubicBezTo>
                    <a:pt x="148059" y="1095086"/>
                    <a:pt x="95034" y="1340255"/>
                    <a:pt x="95034" y="1613823"/>
                  </a:cubicBezTo>
                  <a:cubicBezTo>
                    <a:pt x="95034" y="1877905"/>
                    <a:pt x="123428" y="2168501"/>
                    <a:pt x="468236" y="2567953"/>
                  </a:cubicBezTo>
                  <a:cubicBezTo>
                    <a:pt x="589485" y="2708066"/>
                    <a:pt x="637806" y="2817864"/>
                    <a:pt x="657684" y="2886006"/>
                  </a:cubicBezTo>
                  <a:cubicBezTo>
                    <a:pt x="674740" y="2946606"/>
                    <a:pt x="671893" y="2984462"/>
                    <a:pt x="670952" y="2992034"/>
                  </a:cubicBezTo>
                  <a:cubicBezTo>
                    <a:pt x="670952" y="2992977"/>
                    <a:pt x="670952" y="2992977"/>
                    <a:pt x="670952" y="2992977"/>
                  </a:cubicBezTo>
                  <a:cubicBezTo>
                    <a:pt x="670012" y="2999605"/>
                    <a:pt x="670012" y="2999605"/>
                    <a:pt x="670012" y="2999605"/>
                  </a:cubicBezTo>
                  <a:cubicBezTo>
                    <a:pt x="662412" y="3037462"/>
                    <a:pt x="632112" y="3235316"/>
                    <a:pt x="736305" y="3382972"/>
                  </a:cubicBezTo>
                  <a:cubicBezTo>
                    <a:pt x="789354" y="3457742"/>
                    <a:pt x="867034" y="3506027"/>
                    <a:pt x="961746" y="3521170"/>
                  </a:cubicBezTo>
                  <a:cubicBezTo>
                    <a:pt x="974074" y="3523084"/>
                    <a:pt x="974074" y="3523084"/>
                    <a:pt x="974074" y="3523084"/>
                  </a:cubicBezTo>
                  <a:cubicBezTo>
                    <a:pt x="987318" y="3523084"/>
                    <a:pt x="987318" y="3523084"/>
                    <a:pt x="987318" y="3523084"/>
                  </a:cubicBezTo>
                  <a:cubicBezTo>
                    <a:pt x="1580292" y="3523084"/>
                    <a:pt x="1580292" y="3523084"/>
                    <a:pt x="1580292" y="3523084"/>
                  </a:cubicBezTo>
                  <a:cubicBezTo>
                    <a:pt x="2173291" y="3523084"/>
                    <a:pt x="2173291" y="3523084"/>
                    <a:pt x="2173291" y="3523084"/>
                  </a:cubicBezTo>
                  <a:cubicBezTo>
                    <a:pt x="2185594" y="3523084"/>
                    <a:pt x="2185594" y="3523084"/>
                    <a:pt x="2185594" y="3523084"/>
                  </a:cubicBezTo>
                  <a:cubicBezTo>
                    <a:pt x="2198863" y="3521170"/>
                    <a:pt x="2198863" y="3521170"/>
                    <a:pt x="2198863" y="3521170"/>
                  </a:cubicBezTo>
                  <a:cubicBezTo>
                    <a:pt x="2293574" y="3506027"/>
                    <a:pt x="2371254" y="3457742"/>
                    <a:pt x="2424304" y="3382972"/>
                  </a:cubicBezTo>
                  <a:cubicBezTo>
                    <a:pt x="2528496" y="3235316"/>
                    <a:pt x="2498196" y="3037462"/>
                    <a:pt x="2490597" y="2999605"/>
                  </a:cubicBezTo>
                  <a:cubicBezTo>
                    <a:pt x="2489656" y="2992034"/>
                    <a:pt x="2489656" y="2992034"/>
                    <a:pt x="2489656" y="2992034"/>
                  </a:cubicBezTo>
                  <a:cubicBezTo>
                    <a:pt x="2488715" y="2990148"/>
                    <a:pt x="2488715" y="2990148"/>
                    <a:pt x="2488715" y="2990148"/>
                  </a:cubicBezTo>
                  <a:cubicBezTo>
                    <a:pt x="2487775" y="2982577"/>
                    <a:pt x="2484928" y="2945663"/>
                    <a:pt x="2501984" y="2884121"/>
                  </a:cubicBezTo>
                  <a:cubicBezTo>
                    <a:pt x="2520921" y="2816922"/>
                    <a:pt x="2569218" y="2708066"/>
                    <a:pt x="2690466" y="2569868"/>
                  </a:cubicBezTo>
                  <a:cubicBezTo>
                    <a:pt x="3021065" y="2194072"/>
                    <a:pt x="3065574" y="1875076"/>
                    <a:pt x="3065574" y="1613823"/>
                  </a:cubicBezTo>
                  <a:cubicBezTo>
                    <a:pt x="3065574" y="972974"/>
                    <a:pt x="2772899" y="609493"/>
                    <a:pt x="2527556" y="418266"/>
                  </a:cubicBezTo>
                  <a:cubicBezTo>
                    <a:pt x="2268943" y="215697"/>
                    <a:pt x="1920372" y="94556"/>
                    <a:pt x="1594501" y="94556"/>
                  </a:cubicBezTo>
                  <a:cubicBezTo>
                    <a:pt x="1588832" y="94556"/>
                    <a:pt x="1583139" y="94556"/>
                    <a:pt x="1578411" y="94556"/>
                  </a:cubicBezTo>
                  <a:close/>
                  <a:moveTo>
                    <a:pt x="1567287" y="0"/>
                  </a:moveTo>
                  <a:cubicBezTo>
                    <a:pt x="1572282" y="0"/>
                    <a:pt x="1578298" y="0"/>
                    <a:pt x="1584288" y="0"/>
                  </a:cubicBezTo>
                  <a:cubicBezTo>
                    <a:pt x="1928592" y="0"/>
                    <a:pt x="2296881" y="127994"/>
                    <a:pt x="2570122" y="342022"/>
                  </a:cubicBezTo>
                  <a:cubicBezTo>
                    <a:pt x="2829344" y="544065"/>
                    <a:pt x="3138575" y="928107"/>
                    <a:pt x="3138575" y="1605207"/>
                  </a:cubicBezTo>
                  <a:cubicBezTo>
                    <a:pt x="3138575" y="1881239"/>
                    <a:pt x="3091548" y="2218280"/>
                    <a:pt x="2742248" y="2615333"/>
                  </a:cubicBezTo>
                  <a:cubicBezTo>
                    <a:pt x="2614141" y="2761349"/>
                    <a:pt x="2563112" y="2876362"/>
                    <a:pt x="2543104" y="2947362"/>
                  </a:cubicBezTo>
                  <a:cubicBezTo>
                    <a:pt x="2525083" y="3012386"/>
                    <a:pt x="2528091" y="3051388"/>
                    <a:pt x="2529085" y="3059387"/>
                  </a:cubicBezTo>
                  <a:cubicBezTo>
                    <a:pt x="2529085" y="3059387"/>
                    <a:pt x="2529085" y="3059387"/>
                    <a:pt x="2530079" y="3061380"/>
                  </a:cubicBezTo>
                  <a:cubicBezTo>
                    <a:pt x="2530079" y="3061380"/>
                    <a:pt x="2530079" y="3061380"/>
                    <a:pt x="2531073" y="3069379"/>
                  </a:cubicBezTo>
                  <a:cubicBezTo>
                    <a:pt x="2539102" y="3109377"/>
                    <a:pt x="2571116" y="3318424"/>
                    <a:pt x="2461029" y="3474432"/>
                  </a:cubicBezTo>
                  <a:cubicBezTo>
                    <a:pt x="2404979" y="3553432"/>
                    <a:pt x="2322905" y="3604448"/>
                    <a:pt x="2222836" y="3620448"/>
                  </a:cubicBezTo>
                  <a:cubicBezTo>
                    <a:pt x="2222836" y="3620448"/>
                    <a:pt x="2222836" y="3620448"/>
                    <a:pt x="2208817" y="3622470"/>
                  </a:cubicBezTo>
                  <a:cubicBezTo>
                    <a:pt x="2208817" y="3622470"/>
                    <a:pt x="2208817" y="3622470"/>
                    <a:pt x="2195818" y="3622470"/>
                  </a:cubicBezTo>
                  <a:cubicBezTo>
                    <a:pt x="2195818" y="3622470"/>
                    <a:pt x="2195818" y="3622470"/>
                    <a:pt x="1569275" y="3622470"/>
                  </a:cubicBezTo>
                  <a:cubicBezTo>
                    <a:pt x="1569275" y="3622470"/>
                    <a:pt x="1569275" y="3622470"/>
                    <a:pt x="942757" y="3622470"/>
                  </a:cubicBezTo>
                  <a:cubicBezTo>
                    <a:pt x="942757" y="3622470"/>
                    <a:pt x="942757" y="3622470"/>
                    <a:pt x="928765" y="3622470"/>
                  </a:cubicBezTo>
                  <a:cubicBezTo>
                    <a:pt x="928765" y="3622470"/>
                    <a:pt x="928765" y="3622470"/>
                    <a:pt x="915739" y="3620448"/>
                  </a:cubicBezTo>
                  <a:cubicBezTo>
                    <a:pt x="815670" y="3604448"/>
                    <a:pt x="733596" y="3553432"/>
                    <a:pt x="677546" y="3474432"/>
                  </a:cubicBezTo>
                  <a:cubicBezTo>
                    <a:pt x="567459" y="3318424"/>
                    <a:pt x="599473" y="3109377"/>
                    <a:pt x="607503" y="3069379"/>
                  </a:cubicBezTo>
                  <a:cubicBezTo>
                    <a:pt x="607503" y="3069379"/>
                    <a:pt x="607503" y="3069379"/>
                    <a:pt x="608496" y="3062376"/>
                  </a:cubicBezTo>
                  <a:cubicBezTo>
                    <a:pt x="608496" y="3062376"/>
                    <a:pt x="608496" y="3062376"/>
                    <a:pt x="608496" y="3061380"/>
                  </a:cubicBezTo>
                  <a:cubicBezTo>
                    <a:pt x="609490" y="3053380"/>
                    <a:pt x="612498" y="3013382"/>
                    <a:pt x="594477" y="2949355"/>
                  </a:cubicBezTo>
                  <a:cubicBezTo>
                    <a:pt x="573475" y="2877358"/>
                    <a:pt x="522420" y="2761349"/>
                    <a:pt x="394313" y="2613310"/>
                  </a:cubicBezTo>
                  <a:cubicBezTo>
                    <a:pt x="30000" y="2191262"/>
                    <a:pt x="0" y="1884228"/>
                    <a:pt x="0" y="1605207"/>
                  </a:cubicBezTo>
                  <a:cubicBezTo>
                    <a:pt x="0" y="1316164"/>
                    <a:pt x="56024" y="1057127"/>
                    <a:pt x="166137" y="834104"/>
                  </a:cubicBezTo>
                  <a:cubicBezTo>
                    <a:pt x="263198" y="637072"/>
                    <a:pt x="402316" y="469050"/>
                    <a:pt x="578470" y="335018"/>
                  </a:cubicBezTo>
                  <a:cubicBezTo>
                    <a:pt x="727580" y="222027"/>
                    <a:pt x="898739" y="134997"/>
                    <a:pt x="1088885" y="77008"/>
                  </a:cubicBezTo>
                  <a:cubicBezTo>
                    <a:pt x="1247019" y="28980"/>
                    <a:pt x="1412161" y="1992"/>
                    <a:pt x="1567287" y="0"/>
                  </a:cubicBezTo>
                  <a:close/>
                </a:path>
              </a:pathLst>
            </a:custGeom>
            <a:solidFill>
              <a:schemeClr val="bg1">
                <a:lumMod val="90000"/>
              </a:schemeClr>
            </a:solidFill>
            <a:ln>
              <a:noFill/>
            </a:ln>
          </p:spPr>
          <p:txBody>
            <a:bodyPr wrap="square"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grpSp>
          <p:nvGrpSpPr>
            <p:cNvPr id="5" name="Shape 2327"/>
            <p:cNvGrpSpPr/>
            <p:nvPr/>
          </p:nvGrpSpPr>
          <p:grpSpPr>
            <a:xfrm>
              <a:off x="1125031" y="4748796"/>
              <a:ext cx="1217259" cy="1200507"/>
              <a:chOff x="4178498" y="3597275"/>
              <a:chExt cx="779068" cy="768348"/>
            </a:xfrm>
          </p:grpSpPr>
          <p:sp>
            <p:nvSpPr>
              <p:cNvPr id="6" name="Shape 2328"/>
              <p:cNvSpPr/>
              <p:nvPr/>
            </p:nvSpPr>
            <p:spPr>
              <a:xfrm>
                <a:off x="4181475" y="3597275"/>
                <a:ext cx="773113" cy="138112"/>
              </a:xfrm>
              <a:prstGeom prst="rect">
                <a:avLst/>
              </a:prstGeom>
              <a:solidFill>
                <a:schemeClr val="tx1"/>
              </a:solidFill>
              <a:ln w="12700" cap="flat" cmpd="sng">
                <a:no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7" name="Shape 2329"/>
              <p:cNvSpPr/>
              <p:nvPr/>
            </p:nvSpPr>
            <p:spPr>
              <a:xfrm>
                <a:off x="4238625" y="3735387"/>
                <a:ext cx="644524" cy="384174"/>
              </a:xfrm>
              <a:prstGeom prst="rect">
                <a:avLst/>
              </a:prstGeom>
              <a:solidFill>
                <a:schemeClr val="tx1">
                  <a:lumMod val="75000"/>
                </a:schemeClr>
              </a:solidFill>
              <a:ln w="12700" cap="flat" cmpd="sng">
                <a:no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8" name="Shape 2330"/>
              <p:cNvSpPr/>
              <p:nvPr/>
            </p:nvSpPr>
            <p:spPr>
              <a:xfrm>
                <a:off x="4213225" y="3744912"/>
                <a:ext cx="695325" cy="139699"/>
              </a:xfrm>
              <a:custGeom>
                <a:avLst/>
                <a:gdLst/>
                <a:ahLst/>
                <a:cxnLst/>
                <a:rect l="0" t="0" r="0" b="0"/>
                <a:pathLst>
                  <a:path w="120000" h="120000" extrusionOk="0">
                    <a:moveTo>
                      <a:pt x="4506" y="119999"/>
                    </a:moveTo>
                    <a:cubicBezTo>
                      <a:pt x="2410" y="119999"/>
                      <a:pt x="628" y="112663"/>
                      <a:pt x="314" y="102183"/>
                    </a:cubicBezTo>
                    <a:cubicBezTo>
                      <a:pt x="0" y="90655"/>
                      <a:pt x="1572" y="80174"/>
                      <a:pt x="3877" y="78602"/>
                    </a:cubicBezTo>
                    <a:cubicBezTo>
                      <a:pt x="115074" y="1572"/>
                      <a:pt x="115074" y="1572"/>
                      <a:pt x="115074" y="1572"/>
                    </a:cubicBezTo>
                    <a:cubicBezTo>
                      <a:pt x="117275" y="0"/>
                      <a:pt x="119371" y="7860"/>
                      <a:pt x="119685" y="19388"/>
                    </a:cubicBezTo>
                    <a:cubicBezTo>
                      <a:pt x="120000" y="30917"/>
                      <a:pt x="118427" y="41397"/>
                      <a:pt x="116227" y="42969"/>
                    </a:cubicBezTo>
                    <a:cubicBezTo>
                      <a:pt x="5030" y="119999"/>
                      <a:pt x="5030" y="119999"/>
                      <a:pt x="5030" y="119999"/>
                    </a:cubicBezTo>
                    <a:cubicBezTo>
                      <a:pt x="4820" y="119999"/>
                      <a:pt x="4611" y="119999"/>
                      <a:pt x="4506" y="119999"/>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9" name="Shape 2331"/>
              <p:cNvSpPr/>
              <p:nvPr/>
            </p:nvSpPr>
            <p:spPr>
              <a:xfrm>
                <a:off x="4213224" y="3857625"/>
                <a:ext cx="695325" cy="138112"/>
              </a:xfrm>
              <a:custGeom>
                <a:avLst/>
                <a:gdLst/>
                <a:ahLst/>
                <a:cxnLst/>
                <a:rect l="0" t="0" r="0" b="0"/>
                <a:pathLst>
                  <a:path w="120000" h="120000" extrusionOk="0">
                    <a:moveTo>
                      <a:pt x="4506" y="119999"/>
                    </a:moveTo>
                    <a:cubicBezTo>
                      <a:pt x="2410" y="119999"/>
                      <a:pt x="628" y="112663"/>
                      <a:pt x="314" y="102183"/>
                    </a:cubicBezTo>
                    <a:cubicBezTo>
                      <a:pt x="0" y="90655"/>
                      <a:pt x="1572" y="80174"/>
                      <a:pt x="3877" y="78602"/>
                    </a:cubicBezTo>
                    <a:cubicBezTo>
                      <a:pt x="115074" y="1572"/>
                      <a:pt x="115074" y="1572"/>
                      <a:pt x="115074" y="1572"/>
                    </a:cubicBezTo>
                    <a:cubicBezTo>
                      <a:pt x="117275" y="0"/>
                      <a:pt x="119371" y="7860"/>
                      <a:pt x="119685" y="19388"/>
                    </a:cubicBezTo>
                    <a:cubicBezTo>
                      <a:pt x="120000" y="30917"/>
                      <a:pt x="118427" y="41397"/>
                      <a:pt x="116227" y="42969"/>
                    </a:cubicBezTo>
                    <a:cubicBezTo>
                      <a:pt x="5030" y="119999"/>
                      <a:pt x="5030" y="119999"/>
                      <a:pt x="5030" y="119999"/>
                    </a:cubicBezTo>
                    <a:cubicBezTo>
                      <a:pt x="4820" y="119999"/>
                      <a:pt x="4611" y="119999"/>
                      <a:pt x="4506" y="119999"/>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10" name="Shape 2332"/>
              <p:cNvSpPr/>
              <p:nvPr/>
            </p:nvSpPr>
            <p:spPr>
              <a:xfrm>
                <a:off x="4213225" y="3968750"/>
                <a:ext cx="695325" cy="139699"/>
              </a:xfrm>
              <a:custGeom>
                <a:avLst/>
                <a:gdLst/>
                <a:ahLst/>
                <a:cxnLst/>
                <a:rect l="0" t="0" r="0" b="0"/>
                <a:pathLst>
                  <a:path w="120000" h="120000" extrusionOk="0">
                    <a:moveTo>
                      <a:pt x="4506" y="120000"/>
                    </a:moveTo>
                    <a:cubicBezTo>
                      <a:pt x="2410" y="120000"/>
                      <a:pt x="628" y="112173"/>
                      <a:pt x="314" y="101739"/>
                    </a:cubicBezTo>
                    <a:cubicBezTo>
                      <a:pt x="0" y="90782"/>
                      <a:pt x="1572" y="80347"/>
                      <a:pt x="3877" y="78260"/>
                    </a:cubicBezTo>
                    <a:cubicBezTo>
                      <a:pt x="115074" y="1565"/>
                      <a:pt x="115074" y="1565"/>
                      <a:pt x="115074" y="1565"/>
                    </a:cubicBezTo>
                    <a:cubicBezTo>
                      <a:pt x="117275" y="0"/>
                      <a:pt x="119371" y="7826"/>
                      <a:pt x="119685" y="19304"/>
                    </a:cubicBezTo>
                    <a:cubicBezTo>
                      <a:pt x="120000" y="30782"/>
                      <a:pt x="118427" y="41217"/>
                      <a:pt x="116227" y="42782"/>
                    </a:cubicBezTo>
                    <a:cubicBezTo>
                      <a:pt x="5030" y="119478"/>
                      <a:pt x="5030" y="119478"/>
                      <a:pt x="5030" y="119478"/>
                    </a:cubicBezTo>
                    <a:cubicBezTo>
                      <a:pt x="4820" y="119478"/>
                      <a:pt x="4611" y="120000"/>
                      <a:pt x="4506" y="120000"/>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11" name="Shape 2333"/>
              <p:cNvSpPr/>
              <p:nvPr/>
            </p:nvSpPr>
            <p:spPr>
              <a:xfrm>
                <a:off x="4178498" y="4116387"/>
                <a:ext cx="779068" cy="249236"/>
              </a:xfrm>
              <a:custGeom>
                <a:avLst/>
                <a:gdLst/>
                <a:ahLst/>
                <a:cxnLst/>
                <a:rect l="0" t="0" r="0" b="0"/>
                <a:pathLst>
                  <a:path w="120000" h="120000" extrusionOk="0">
                    <a:moveTo>
                      <a:pt x="0" y="0"/>
                    </a:moveTo>
                    <a:lnTo>
                      <a:pt x="120000" y="0"/>
                    </a:lnTo>
                    <a:lnTo>
                      <a:pt x="115049" y="28507"/>
                    </a:lnTo>
                    <a:cubicBezTo>
                      <a:pt x="103119" y="83707"/>
                      <a:pt x="82915" y="120000"/>
                      <a:pt x="59999" y="120000"/>
                    </a:cubicBezTo>
                    <a:cubicBezTo>
                      <a:pt x="37084" y="120000"/>
                      <a:pt x="16880" y="83707"/>
                      <a:pt x="4950" y="28507"/>
                    </a:cubicBezTo>
                    <a:lnTo>
                      <a:pt x="0" y="0"/>
                    </a:lnTo>
                    <a:close/>
                  </a:path>
                </a:pathLst>
              </a:custGeom>
              <a:solidFill>
                <a:schemeClr val="tx1"/>
              </a:solidFill>
              <a:ln w="12700" cap="flat" cmpd="sng">
                <a:no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350" b="0" i="0" u="none" strike="noStrike" cap="none" baseline="0">
                  <a:solidFill>
                    <a:schemeClr val="lt1"/>
                  </a:solidFill>
                  <a:latin typeface="Source Sans Pro" charset="0"/>
                  <a:ea typeface="Source Sans Pro" charset="0"/>
                  <a:cs typeface="Source Sans Pro" charset="0"/>
                  <a:sym typeface="Calibri"/>
                </a:endParaRPr>
              </a:p>
            </p:txBody>
          </p:sp>
        </p:grpSp>
      </p:grpSp>
      <p:sp>
        <p:nvSpPr>
          <p:cNvPr id="2" name="Title 1"/>
          <p:cNvSpPr>
            <a:spLocks noGrp="1"/>
          </p:cNvSpPr>
          <p:nvPr>
            <p:ph type="title"/>
          </p:nvPr>
        </p:nvSpPr>
        <p:spPr>
          <a:xfrm>
            <a:off x="1813835" y="90000"/>
            <a:ext cx="10193681" cy="544749"/>
          </a:xfrm>
        </p:spPr>
        <p:txBody>
          <a:bodyPr>
            <a:noAutofit/>
          </a:bodyPr>
          <a:lstStyle/>
          <a:p>
            <a:r>
              <a:rPr lang="en-GB"/>
              <a:t>What is ‘Let’s be clear about EDI’ about?</a:t>
            </a:r>
          </a:p>
        </p:txBody>
      </p:sp>
      <p:sp>
        <p:nvSpPr>
          <p:cNvPr id="29" name="TextBox 28"/>
          <p:cNvSpPr txBox="1"/>
          <p:nvPr/>
        </p:nvSpPr>
        <p:spPr>
          <a:xfrm>
            <a:off x="3737064" y="2544108"/>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An opportunity to have a University wide conversation at a local level</a:t>
            </a:r>
          </a:p>
          <a:p>
            <a:pPr>
              <a:lnSpc>
                <a:spcPct val="90000"/>
              </a:lnSpc>
            </a:pPr>
            <a:r>
              <a:rPr lang="en-GB" sz="1400" spc="-30">
                <a:solidFill>
                  <a:schemeClr val="bg2">
                    <a:lumMod val="50000"/>
                  </a:schemeClr>
                </a:solidFill>
              </a:rPr>
              <a:t>So we can understand what EDI means to us, and to others</a:t>
            </a:r>
          </a:p>
        </p:txBody>
      </p:sp>
      <p:sp>
        <p:nvSpPr>
          <p:cNvPr id="30" name="TextBox 29"/>
          <p:cNvSpPr txBox="1"/>
          <p:nvPr/>
        </p:nvSpPr>
        <p:spPr>
          <a:xfrm>
            <a:off x="3737064" y="1076029"/>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campaign focusing on fundamental Equality, Diversity and Inclusion (EDI) messages</a:t>
            </a:r>
          </a:p>
          <a:p>
            <a:pPr>
              <a:lnSpc>
                <a:spcPct val="90000"/>
              </a:lnSpc>
            </a:pPr>
            <a:r>
              <a:rPr lang="en-GB" sz="1400" spc="-30">
                <a:solidFill>
                  <a:schemeClr val="bg2">
                    <a:lumMod val="50000"/>
                  </a:schemeClr>
                </a:solidFill>
              </a:rPr>
              <a:t>So we are all clear on the basics</a:t>
            </a:r>
          </a:p>
        </p:txBody>
      </p:sp>
      <p:sp>
        <p:nvSpPr>
          <p:cNvPr id="39" name="TextBox 38"/>
          <p:cNvSpPr txBox="1"/>
          <p:nvPr/>
        </p:nvSpPr>
        <p:spPr>
          <a:xfrm>
            <a:off x="3737064" y="1802505"/>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reminder about what protected characteristics are</a:t>
            </a:r>
          </a:p>
          <a:p>
            <a:pPr>
              <a:lnSpc>
                <a:spcPct val="90000"/>
              </a:lnSpc>
            </a:pPr>
            <a:r>
              <a:rPr lang="en-GB" sz="1400" spc="-30">
                <a:solidFill>
                  <a:schemeClr val="bg2">
                    <a:lumMod val="50000"/>
                  </a:schemeClr>
                </a:solidFill>
              </a:rPr>
              <a:t>And what they mean in terms of how we treat one another</a:t>
            </a:r>
          </a:p>
        </p:txBody>
      </p:sp>
      <p:sp>
        <p:nvSpPr>
          <p:cNvPr id="40" name="TextBox 39"/>
          <p:cNvSpPr txBox="1"/>
          <p:nvPr/>
        </p:nvSpPr>
        <p:spPr>
          <a:xfrm>
            <a:off x="3726179" y="3270617"/>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reminder that we have an EDI Strategic Delivery Plan</a:t>
            </a:r>
          </a:p>
          <a:p>
            <a:pPr>
              <a:lnSpc>
                <a:spcPct val="90000"/>
              </a:lnSpc>
            </a:pPr>
            <a:r>
              <a:rPr lang="en-GB" sz="1400" spc="-30">
                <a:solidFill>
                  <a:schemeClr val="bg2">
                    <a:lumMod val="50000"/>
                  </a:schemeClr>
                </a:solidFill>
              </a:rPr>
              <a:t>Which needs to be owned and acted on by everyone</a:t>
            </a:r>
          </a:p>
        </p:txBody>
      </p:sp>
      <p:sp>
        <p:nvSpPr>
          <p:cNvPr id="41" name="TextBox 40"/>
          <p:cNvSpPr txBox="1"/>
          <p:nvPr/>
        </p:nvSpPr>
        <p:spPr>
          <a:xfrm>
            <a:off x="3726179" y="4022814"/>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call for individual awareness, ownership and action</a:t>
            </a:r>
          </a:p>
          <a:p>
            <a:pPr>
              <a:lnSpc>
                <a:spcPct val="90000"/>
              </a:lnSpc>
            </a:pPr>
            <a:r>
              <a:rPr lang="en-GB" sz="1400" spc="-30">
                <a:solidFill>
                  <a:schemeClr val="bg2">
                    <a:lumMod val="50000"/>
                  </a:schemeClr>
                </a:solidFill>
              </a:rPr>
              <a:t>As EDI relates to everyone and is part of everyone’s responsibility</a:t>
            </a:r>
          </a:p>
        </p:txBody>
      </p:sp>
      <p:sp>
        <p:nvSpPr>
          <p:cNvPr id="42" name="TextBox 41"/>
          <p:cNvSpPr txBox="1"/>
          <p:nvPr/>
        </p:nvSpPr>
        <p:spPr>
          <a:xfrm>
            <a:off x="3726179" y="4740901"/>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Another building block on our journey towards an inclusive culture</a:t>
            </a:r>
          </a:p>
          <a:p>
            <a:pPr>
              <a:lnSpc>
                <a:spcPct val="90000"/>
              </a:lnSpc>
            </a:pPr>
            <a:r>
              <a:rPr lang="en-GB" sz="1400" spc="-30">
                <a:solidFill>
                  <a:schemeClr val="bg2">
                    <a:lumMod val="50000"/>
                  </a:schemeClr>
                </a:solidFill>
              </a:rPr>
              <a:t>Which is a priority for the University of Nottingham</a:t>
            </a:r>
          </a:p>
        </p:txBody>
      </p:sp>
      <p:sp>
        <p:nvSpPr>
          <p:cNvPr id="46" name="Freeform: Shape 45"/>
          <p:cNvSpPr/>
          <p:nvPr/>
        </p:nvSpPr>
        <p:spPr>
          <a:xfrm>
            <a:off x="-685800" y="1061536"/>
            <a:ext cx="3589020" cy="4411980"/>
          </a:xfrm>
          <a:custGeom>
            <a:avLst/>
            <a:gdLst>
              <a:gd name="connsiteX0" fmla="*/ 1748790 w 3589020"/>
              <a:gd name="connsiteY0" fmla="*/ 0 h 4411980"/>
              <a:gd name="connsiteX1" fmla="*/ 2125980 w 3589020"/>
              <a:gd name="connsiteY1" fmla="*/ 11430 h 4411980"/>
              <a:gd name="connsiteX2" fmla="*/ 2606040 w 3589020"/>
              <a:gd name="connsiteY2" fmla="*/ 171450 h 4411980"/>
              <a:gd name="connsiteX3" fmla="*/ 3108960 w 3589020"/>
              <a:gd name="connsiteY3" fmla="*/ 537210 h 4411980"/>
              <a:gd name="connsiteX4" fmla="*/ 3326130 w 3589020"/>
              <a:gd name="connsiteY4" fmla="*/ 868680 h 4411980"/>
              <a:gd name="connsiteX5" fmla="*/ 3497580 w 3589020"/>
              <a:gd name="connsiteY5" fmla="*/ 1303020 h 4411980"/>
              <a:gd name="connsiteX6" fmla="*/ 3589020 w 3589020"/>
              <a:gd name="connsiteY6" fmla="*/ 1714500 h 4411980"/>
              <a:gd name="connsiteX7" fmla="*/ 3577590 w 3589020"/>
              <a:gd name="connsiteY7" fmla="*/ 2217420 h 4411980"/>
              <a:gd name="connsiteX8" fmla="*/ 3509010 w 3589020"/>
              <a:gd name="connsiteY8" fmla="*/ 2571750 h 4411980"/>
              <a:gd name="connsiteX9" fmla="*/ 3326130 w 3589020"/>
              <a:gd name="connsiteY9" fmla="*/ 2937510 h 4411980"/>
              <a:gd name="connsiteX10" fmla="*/ 3028950 w 3589020"/>
              <a:gd name="connsiteY10" fmla="*/ 3348990 h 4411980"/>
              <a:gd name="connsiteX11" fmla="*/ 2903220 w 3589020"/>
              <a:gd name="connsiteY11" fmla="*/ 3589020 h 4411980"/>
              <a:gd name="connsiteX12" fmla="*/ 2903220 w 3589020"/>
              <a:gd name="connsiteY12" fmla="*/ 3691890 h 4411980"/>
              <a:gd name="connsiteX13" fmla="*/ 2914650 w 3589020"/>
              <a:gd name="connsiteY13" fmla="*/ 3897630 h 4411980"/>
              <a:gd name="connsiteX14" fmla="*/ 2880360 w 3589020"/>
              <a:gd name="connsiteY14" fmla="*/ 4149090 h 4411980"/>
              <a:gd name="connsiteX15" fmla="*/ 2731770 w 3589020"/>
              <a:gd name="connsiteY15" fmla="*/ 4343400 h 4411980"/>
              <a:gd name="connsiteX16" fmla="*/ 2537460 w 3589020"/>
              <a:gd name="connsiteY16" fmla="*/ 4411980 h 4411980"/>
              <a:gd name="connsiteX17" fmla="*/ 1005840 w 3589020"/>
              <a:gd name="connsiteY17" fmla="*/ 4411980 h 4411980"/>
              <a:gd name="connsiteX18" fmla="*/ 788670 w 3589020"/>
              <a:gd name="connsiteY18" fmla="*/ 4331970 h 4411980"/>
              <a:gd name="connsiteX19" fmla="*/ 708660 w 3589020"/>
              <a:gd name="connsiteY19" fmla="*/ 4034790 h 4411980"/>
              <a:gd name="connsiteX20" fmla="*/ 685800 w 3589020"/>
              <a:gd name="connsiteY20" fmla="*/ 3691890 h 4411980"/>
              <a:gd name="connsiteX21" fmla="*/ 651510 w 3589020"/>
              <a:gd name="connsiteY21" fmla="*/ 3520440 h 4411980"/>
              <a:gd name="connsiteX22" fmla="*/ 171450 w 3589020"/>
              <a:gd name="connsiteY22" fmla="*/ 2777490 h 4411980"/>
              <a:gd name="connsiteX23" fmla="*/ 11430 w 3589020"/>
              <a:gd name="connsiteY23" fmla="*/ 2286000 h 4411980"/>
              <a:gd name="connsiteX24" fmla="*/ 0 w 3589020"/>
              <a:gd name="connsiteY24" fmla="*/ 1714500 h 4411980"/>
              <a:gd name="connsiteX25" fmla="*/ 148590 w 3589020"/>
              <a:gd name="connsiteY25" fmla="*/ 1051560 h 4411980"/>
              <a:gd name="connsiteX26" fmla="*/ 388620 w 3589020"/>
              <a:gd name="connsiteY26" fmla="*/ 674370 h 4411980"/>
              <a:gd name="connsiteX27" fmla="*/ 754380 w 3589020"/>
              <a:gd name="connsiteY27" fmla="*/ 308610 h 4411980"/>
              <a:gd name="connsiteX28" fmla="*/ 1200150 w 3589020"/>
              <a:gd name="connsiteY28" fmla="*/ 80010 h 4411980"/>
              <a:gd name="connsiteX29" fmla="*/ 1748790 w 3589020"/>
              <a:gd name="connsiteY29" fmla="*/ 0 h 441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89020" h="4411980">
                <a:moveTo>
                  <a:pt x="1748790" y="0"/>
                </a:moveTo>
                <a:lnTo>
                  <a:pt x="2125980" y="11430"/>
                </a:lnTo>
                <a:lnTo>
                  <a:pt x="2606040" y="171450"/>
                </a:lnTo>
                <a:lnTo>
                  <a:pt x="3108960" y="537210"/>
                </a:lnTo>
                <a:lnTo>
                  <a:pt x="3326130" y="868680"/>
                </a:lnTo>
                <a:lnTo>
                  <a:pt x="3497580" y="1303020"/>
                </a:lnTo>
                <a:lnTo>
                  <a:pt x="3589020" y="1714500"/>
                </a:lnTo>
                <a:lnTo>
                  <a:pt x="3577590" y="2217420"/>
                </a:lnTo>
                <a:lnTo>
                  <a:pt x="3509010" y="2571750"/>
                </a:lnTo>
                <a:lnTo>
                  <a:pt x="3326130" y="2937510"/>
                </a:lnTo>
                <a:lnTo>
                  <a:pt x="3028950" y="3348990"/>
                </a:lnTo>
                <a:lnTo>
                  <a:pt x="2903220" y="3589020"/>
                </a:lnTo>
                <a:lnTo>
                  <a:pt x="2903220" y="3691890"/>
                </a:lnTo>
                <a:lnTo>
                  <a:pt x="2914650" y="3897630"/>
                </a:lnTo>
                <a:lnTo>
                  <a:pt x="2880360" y="4149090"/>
                </a:lnTo>
                <a:lnTo>
                  <a:pt x="2731770" y="4343400"/>
                </a:lnTo>
                <a:lnTo>
                  <a:pt x="2537460" y="4411980"/>
                </a:lnTo>
                <a:lnTo>
                  <a:pt x="1005840" y="4411980"/>
                </a:lnTo>
                <a:lnTo>
                  <a:pt x="788670" y="4331970"/>
                </a:lnTo>
                <a:lnTo>
                  <a:pt x="708660" y="4034790"/>
                </a:lnTo>
                <a:lnTo>
                  <a:pt x="685800" y="3691890"/>
                </a:lnTo>
                <a:lnTo>
                  <a:pt x="651510" y="3520440"/>
                </a:lnTo>
                <a:lnTo>
                  <a:pt x="171450" y="2777490"/>
                </a:lnTo>
                <a:lnTo>
                  <a:pt x="11430" y="2286000"/>
                </a:lnTo>
                <a:lnTo>
                  <a:pt x="0" y="1714500"/>
                </a:lnTo>
                <a:lnTo>
                  <a:pt x="148590" y="1051560"/>
                </a:lnTo>
                <a:lnTo>
                  <a:pt x="388620" y="674370"/>
                </a:lnTo>
                <a:lnTo>
                  <a:pt x="754380" y="308610"/>
                </a:lnTo>
                <a:lnTo>
                  <a:pt x="1200150" y="80010"/>
                </a:lnTo>
                <a:lnTo>
                  <a:pt x="1748790" y="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13"/>
          <p:cNvSpPr/>
          <p:nvPr/>
        </p:nvSpPr>
        <p:spPr>
          <a:xfrm>
            <a:off x="-737054" y="992957"/>
            <a:ext cx="3681690" cy="4565715"/>
          </a:xfrm>
          <a:custGeom>
            <a:avLst/>
            <a:gdLst>
              <a:gd name="connsiteX0" fmla="*/ 1578411 w 3138575"/>
              <a:gd name="connsiteY0" fmla="*/ 94556 h 3622470"/>
              <a:gd name="connsiteX1" fmla="*/ 1125622 w 3138575"/>
              <a:gd name="connsiteY1" fmla="*/ 167441 h 3622470"/>
              <a:gd name="connsiteX2" fmla="*/ 642534 w 3138575"/>
              <a:gd name="connsiteY2" fmla="*/ 411638 h 3622470"/>
              <a:gd name="connsiteX3" fmla="*/ 252276 w 3138575"/>
              <a:gd name="connsiteY3" fmla="*/ 884003 h 3622470"/>
              <a:gd name="connsiteX4" fmla="*/ 95034 w 3138575"/>
              <a:gd name="connsiteY4" fmla="*/ 1613823 h 3622470"/>
              <a:gd name="connsiteX5" fmla="*/ 468236 w 3138575"/>
              <a:gd name="connsiteY5" fmla="*/ 2567953 h 3622470"/>
              <a:gd name="connsiteX6" fmla="*/ 657684 w 3138575"/>
              <a:gd name="connsiteY6" fmla="*/ 2886006 h 3622470"/>
              <a:gd name="connsiteX7" fmla="*/ 670952 w 3138575"/>
              <a:gd name="connsiteY7" fmla="*/ 2992034 h 3622470"/>
              <a:gd name="connsiteX8" fmla="*/ 670952 w 3138575"/>
              <a:gd name="connsiteY8" fmla="*/ 2992977 h 3622470"/>
              <a:gd name="connsiteX9" fmla="*/ 670012 w 3138575"/>
              <a:gd name="connsiteY9" fmla="*/ 2999605 h 3622470"/>
              <a:gd name="connsiteX10" fmla="*/ 736305 w 3138575"/>
              <a:gd name="connsiteY10" fmla="*/ 3382972 h 3622470"/>
              <a:gd name="connsiteX11" fmla="*/ 961746 w 3138575"/>
              <a:gd name="connsiteY11" fmla="*/ 3521170 h 3622470"/>
              <a:gd name="connsiteX12" fmla="*/ 974074 w 3138575"/>
              <a:gd name="connsiteY12" fmla="*/ 3523084 h 3622470"/>
              <a:gd name="connsiteX13" fmla="*/ 987318 w 3138575"/>
              <a:gd name="connsiteY13" fmla="*/ 3523084 h 3622470"/>
              <a:gd name="connsiteX14" fmla="*/ 1580292 w 3138575"/>
              <a:gd name="connsiteY14" fmla="*/ 3523084 h 3622470"/>
              <a:gd name="connsiteX15" fmla="*/ 2173291 w 3138575"/>
              <a:gd name="connsiteY15" fmla="*/ 3523084 h 3622470"/>
              <a:gd name="connsiteX16" fmla="*/ 2185594 w 3138575"/>
              <a:gd name="connsiteY16" fmla="*/ 3523084 h 3622470"/>
              <a:gd name="connsiteX17" fmla="*/ 2198863 w 3138575"/>
              <a:gd name="connsiteY17" fmla="*/ 3521170 h 3622470"/>
              <a:gd name="connsiteX18" fmla="*/ 2424304 w 3138575"/>
              <a:gd name="connsiteY18" fmla="*/ 3382972 h 3622470"/>
              <a:gd name="connsiteX19" fmla="*/ 2490597 w 3138575"/>
              <a:gd name="connsiteY19" fmla="*/ 2999605 h 3622470"/>
              <a:gd name="connsiteX20" fmla="*/ 2489656 w 3138575"/>
              <a:gd name="connsiteY20" fmla="*/ 2992034 h 3622470"/>
              <a:gd name="connsiteX21" fmla="*/ 2488715 w 3138575"/>
              <a:gd name="connsiteY21" fmla="*/ 2990148 h 3622470"/>
              <a:gd name="connsiteX22" fmla="*/ 2501984 w 3138575"/>
              <a:gd name="connsiteY22" fmla="*/ 2884121 h 3622470"/>
              <a:gd name="connsiteX23" fmla="*/ 2690466 w 3138575"/>
              <a:gd name="connsiteY23" fmla="*/ 2569868 h 3622470"/>
              <a:gd name="connsiteX24" fmla="*/ 3065574 w 3138575"/>
              <a:gd name="connsiteY24" fmla="*/ 1613823 h 3622470"/>
              <a:gd name="connsiteX25" fmla="*/ 2527556 w 3138575"/>
              <a:gd name="connsiteY25" fmla="*/ 418266 h 3622470"/>
              <a:gd name="connsiteX26" fmla="*/ 1594501 w 3138575"/>
              <a:gd name="connsiteY26" fmla="*/ 94556 h 3622470"/>
              <a:gd name="connsiteX27" fmla="*/ 1578411 w 3138575"/>
              <a:gd name="connsiteY27" fmla="*/ 94556 h 3622470"/>
              <a:gd name="connsiteX28" fmla="*/ 1567287 w 3138575"/>
              <a:gd name="connsiteY28" fmla="*/ 0 h 3622470"/>
              <a:gd name="connsiteX29" fmla="*/ 1584288 w 3138575"/>
              <a:gd name="connsiteY29" fmla="*/ 0 h 3622470"/>
              <a:gd name="connsiteX30" fmla="*/ 2570122 w 3138575"/>
              <a:gd name="connsiteY30" fmla="*/ 342022 h 3622470"/>
              <a:gd name="connsiteX31" fmla="*/ 3138575 w 3138575"/>
              <a:gd name="connsiteY31" fmla="*/ 1605207 h 3622470"/>
              <a:gd name="connsiteX32" fmla="*/ 2742248 w 3138575"/>
              <a:gd name="connsiteY32" fmla="*/ 2615333 h 3622470"/>
              <a:gd name="connsiteX33" fmla="*/ 2543104 w 3138575"/>
              <a:gd name="connsiteY33" fmla="*/ 2947362 h 3622470"/>
              <a:gd name="connsiteX34" fmla="*/ 2529085 w 3138575"/>
              <a:gd name="connsiteY34" fmla="*/ 3059387 h 3622470"/>
              <a:gd name="connsiteX35" fmla="*/ 2530079 w 3138575"/>
              <a:gd name="connsiteY35" fmla="*/ 3061380 h 3622470"/>
              <a:gd name="connsiteX36" fmla="*/ 2531073 w 3138575"/>
              <a:gd name="connsiteY36" fmla="*/ 3069379 h 3622470"/>
              <a:gd name="connsiteX37" fmla="*/ 2461029 w 3138575"/>
              <a:gd name="connsiteY37" fmla="*/ 3474432 h 3622470"/>
              <a:gd name="connsiteX38" fmla="*/ 2222836 w 3138575"/>
              <a:gd name="connsiteY38" fmla="*/ 3620448 h 3622470"/>
              <a:gd name="connsiteX39" fmla="*/ 2208817 w 3138575"/>
              <a:gd name="connsiteY39" fmla="*/ 3622470 h 3622470"/>
              <a:gd name="connsiteX40" fmla="*/ 2195818 w 3138575"/>
              <a:gd name="connsiteY40" fmla="*/ 3622470 h 3622470"/>
              <a:gd name="connsiteX41" fmla="*/ 1569275 w 3138575"/>
              <a:gd name="connsiteY41" fmla="*/ 3622470 h 3622470"/>
              <a:gd name="connsiteX42" fmla="*/ 942757 w 3138575"/>
              <a:gd name="connsiteY42" fmla="*/ 3622470 h 3622470"/>
              <a:gd name="connsiteX43" fmla="*/ 928765 w 3138575"/>
              <a:gd name="connsiteY43" fmla="*/ 3622470 h 3622470"/>
              <a:gd name="connsiteX44" fmla="*/ 915739 w 3138575"/>
              <a:gd name="connsiteY44" fmla="*/ 3620448 h 3622470"/>
              <a:gd name="connsiteX45" fmla="*/ 677546 w 3138575"/>
              <a:gd name="connsiteY45" fmla="*/ 3474432 h 3622470"/>
              <a:gd name="connsiteX46" fmla="*/ 607503 w 3138575"/>
              <a:gd name="connsiteY46" fmla="*/ 3069379 h 3622470"/>
              <a:gd name="connsiteX47" fmla="*/ 608496 w 3138575"/>
              <a:gd name="connsiteY47" fmla="*/ 3062376 h 3622470"/>
              <a:gd name="connsiteX48" fmla="*/ 608496 w 3138575"/>
              <a:gd name="connsiteY48" fmla="*/ 3061380 h 3622470"/>
              <a:gd name="connsiteX49" fmla="*/ 594477 w 3138575"/>
              <a:gd name="connsiteY49" fmla="*/ 2949355 h 3622470"/>
              <a:gd name="connsiteX50" fmla="*/ 394313 w 3138575"/>
              <a:gd name="connsiteY50" fmla="*/ 2613310 h 3622470"/>
              <a:gd name="connsiteX51" fmla="*/ 0 w 3138575"/>
              <a:gd name="connsiteY51" fmla="*/ 1605207 h 3622470"/>
              <a:gd name="connsiteX52" fmla="*/ 166137 w 3138575"/>
              <a:gd name="connsiteY52" fmla="*/ 834104 h 3622470"/>
              <a:gd name="connsiteX53" fmla="*/ 578470 w 3138575"/>
              <a:gd name="connsiteY53" fmla="*/ 335018 h 3622470"/>
              <a:gd name="connsiteX54" fmla="*/ 1088885 w 3138575"/>
              <a:gd name="connsiteY54" fmla="*/ 77008 h 3622470"/>
              <a:gd name="connsiteX55" fmla="*/ 1567287 w 3138575"/>
              <a:gd name="connsiteY55" fmla="*/ 0 h 362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38575" h="3622470">
                <a:moveTo>
                  <a:pt x="1578411" y="94556"/>
                </a:moveTo>
                <a:cubicBezTo>
                  <a:pt x="1431590" y="96442"/>
                  <a:pt x="1275289" y="121984"/>
                  <a:pt x="1125622" y="167441"/>
                </a:cubicBezTo>
                <a:cubicBezTo>
                  <a:pt x="945655" y="222326"/>
                  <a:pt x="783661" y="304696"/>
                  <a:pt x="642534" y="411638"/>
                </a:cubicBezTo>
                <a:cubicBezTo>
                  <a:pt x="475811" y="538493"/>
                  <a:pt x="344141" y="697520"/>
                  <a:pt x="252276" y="884003"/>
                </a:cubicBezTo>
                <a:cubicBezTo>
                  <a:pt x="148059" y="1095086"/>
                  <a:pt x="95034" y="1340255"/>
                  <a:pt x="95034" y="1613823"/>
                </a:cubicBezTo>
                <a:cubicBezTo>
                  <a:pt x="95034" y="1877905"/>
                  <a:pt x="123428" y="2168501"/>
                  <a:pt x="468236" y="2567953"/>
                </a:cubicBezTo>
                <a:cubicBezTo>
                  <a:pt x="589485" y="2708066"/>
                  <a:pt x="637806" y="2817864"/>
                  <a:pt x="657684" y="2886006"/>
                </a:cubicBezTo>
                <a:cubicBezTo>
                  <a:pt x="674740" y="2946606"/>
                  <a:pt x="671893" y="2984462"/>
                  <a:pt x="670952" y="2992034"/>
                </a:cubicBezTo>
                <a:cubicBezTo>
                  <a:pt x="670952" y="2992977"/>
                  <a:pt x="670952" y="2992977"/>
                  <a:pt x="670952" y="2992977"/>
                </a:cubicBezTo>
                <a:cubicBezTo>
                  <a:pt x="670012" y="2999605"/>
                  <a:pt x="670012" y="2999605"/>
                  <a:pt x="670012" y="2999605"/>
                </a:cubicBezTo>
                <a:cubicBezTo>
                  <a:pt x="662412" y="3037462"/>
                  <a:pt x="632112" y="3235316"/>
                  <a:pt x="736305" y="3382972"/>
                </a:cubicBezTo>
                <a:cubicBezTo>
                  <a:pt x="789354" y="3457742"/>
                  <a:pt x="867034" y="3506027"/>
                  <a:pt x="961746" y="3521170"/>
                </a:cubicBezTo>
                <a:cubicBezTo>
                  <a:pt x="974074" y="3523084"/>
                  <a:pt x="974074" y="3523084"/>
                  <a:pt x="974074" y="3523084"/>
                </a:cubicBezTo>
                <a:cubicBezTo>
                  <a:pt x="987318" y="3523084"/>
                  <a:pt x="987318" y="3523084"/>
                  <a:pt x="987318" y="3523084"/>
                </a:cubicBezTo>
                <a:cubicBezTo>
                  <a:pt x="1580292" y="3523084"/>
                  <a:pt x="1580292" y="3523084"/>
                  <a:pt x="1580292" y="3523084"/>
                </a:cubicBezTo>
                <a:cubicBezTo>
                  <a:pt x="2173291" y="3523084"/>
                  <a:pt x="2173291" y="3523084"/>
                  <a:pt x="2173291" y="3523084"/>
                </a:cubicBezTo>
                <a:cubicBezTo>
                  <a:pt x="2185594" y="3523084"/>
                  <a:pt x="2185594" y="3523084"/>
                  <a:pt x="2185594" y="3523084"/>
                </a:cubicBezTo>
                <a:cubicBezTo>
                  <a:pt x="2198863" y="3521170"/>
                  <a:pt x="2198863" y="3521170"/>
                  <a:pt x="2198863" y="3521170"/>
                </a:cubicBezTo>
                <a:cubicBezTo>
                  <a:pt x="2293574" y="3506027"/>
                  <a:pt x="2371254" y="3457742"/>
                  <a:pt x="2424304" y="3382972"/>
                </a:cubicBezTo>
                <a:cubicBezTo>
                  <a:pt x="2528496" y="3235316"/>
                  <a:pt x="2498196" y="3037462"/>
                  <a:pt x="2490597" y="2999605"/>
                </a:cubicBezTo>
                <a:cubicBezTo>
                  <a:pt x="2489656" y="2992034"/>
                  <a:pt x="2489656" y="2992034"/>
                  <a:pt x="2489656" y="2992034"/>
                </a:cubicBezTo>
                <a:cubicBezTo>
                  <a:pt x="2488715" y="2990148"/>
                  <a:pt x="2488715" y="2990148"/>
                  <a:pt x="2488715" y="2990148"/>
                </a:cubicBezTo>
                <a:cubicBezTo>
                  <a:pt x="2487775" y="2982577"/>
                  <a:pt x="2484928" y="2945663"/>
                  <a:pt x="2501984" y="2884121"/>
                </a:cubicBezTo>
                <a:cubicBezTo>
                  <a:pt x="2520921" y="2816922"/>
                  <a:pt x="2569218" y="2708066"/>
                  <a:pt x="2690466" y="2569868"/>
                </a:cubicBezTo>
                <a:cubicBezTo>
                  <a:pt x="3021065" y="2194072"/>
                  <a:pt x="3065574" y="1875076"/>
                  <a:pt x="3065574" y="1613823"/>
                </a:cubicBezTo>
                <a:cubicBezTo>
                  <a:pt x="3065574" y="972974"/>
                  <a:pt x="2772899" y="609493"/>
                  <a:pt x="2527556" y="418266"/>
                </a:cubicBezTo>
                <a:cubicBezTo>
                  <a:pt x="2268943" y="215697"/>
                  <a:pt x="1920372" y="94556"/>
                  <a:pt x="1594501" y="94556"/>
                </a:cubicBezTo>
                <a:cubicBezTo>
                  <a:pt x="1588832" y="94556"/>
                  <a:pt x="1583139" y="94556"/>
                  <a:pt x="1578411" y="94556"/>
                </a:cubicBezTo>
                <a:close/>
                <a:moveTo>
                  <a:pt x="1567287" y="0"/>
                </a:moveTo>
                <a:cubicBezTo>
                  <a:pt x="1572282" y="0"/>
                  <a:pt x="1578298" y="0"/>
                  <a:pt x="1584288" y="0"/>
                </a:cubicBezTo>
                <a:cubicBezTo>
                  <a:pt x="1928592" y="0"/>
                  <a:pt x="2296881" y="127994"/>
                  <a:pt x="2570122" y="342022"/>
                </a:cubicBezTo>
                <a:cubicBezTo>
                  <a:pt x="2829344" y="544065"/>
                  <a:pt x="3138575" y="928107"/>
                  <a:pt x="3138575" y="1605207"/>
                </a:cubicBezTo>
                <a:cubicBezTo>
                  <a:pt x="3138575" y="1881239"/>
                  <a:pt x="3091548" y="2218280"/>
                  <a:pt x="2742248" y="2615333"/>
                </a:cubicBezTo>
                <a:cubicBezTo>
                  <a:pt x="2614141" y="2761349"/>
                  <a:pt x="2563112" y="2876362"/>
                  <a:pt x="2543104" y="2947362"/>
                </a:cubicBezTo>
                <a:cubicBezTo>
                  <a:pt x="2525083" y="3012386"/>
                  <a:pt x="2528091" y="3051388"/>
                  <a:pt x="2529085" y="3059387"/>
                </a:cubicBezTo>
                <a:cubicBezTo>
                  <a:pt x="2529085" y="3059387"/>
                  <a:pt x="2529085" y="3059387"/>
                  <a:pt x="2530079" y="3061380"/>
                </a:cubicBezTo>
                <a:cubicBezTo>
                  <a:pt x="2530079" y="3061380"/>
                  <a:pt x="2530079" y="3061380"/>
                  <a:pt x="2531073" y="3069379"/>
                </a:cubicBezTo>
                <a:cubicBezTo>
                  <a:pt x="2539102" y="3109377"/>
                  <a:pt x="2571116" y="3318424"/>
                  <a:pt x="2461029" y="3474432"/>
                </a:cubicBezTo>
                <a:cubicBezTo>
                  <a:pt x="2404979" y="3553432"/>
                  <a:pt x="2322905" y="3604448"/>
                  <a:pt x="2222836" y="3620448"/>
                </a:cubicBezTo>
                <a:cubicBezTo>
                  <a:pt x="2222836" y="3620448"/>
                  <a:pt x="2222836" y="3620448"/>
                  <a:pt x="2208817" y="3622470"/>
                </a:cubicBezTo>
                <a:cubicBezTo>
                  <a:pt x="2208817" y="3622470"/>
                  <a:pt x="2208817" y="3622470"/>
                  <a:pt x="2195818" y="3622470"/>
                </a:cubicBezTo>
                <a:cubicBezTo>
                  <a:pt x="2195818" y="3622470"/>
                  <a:pt x="2195818" y="3622470"/>
                  <a:pt x="1569275" y="3622470"/>
                </a:cubicBezTo>
                <a:cubicBezTo>
                  <a:pt x="1569275" y="3622470"/>
                  <a:pt x="1569275" y="3622470"/>
                  <a:pt x="942757" y="3622470"/>
                </a:cubicBezTo>
                <a:cubicBezTo>
                  <a:pt x="942757" y="3622470"/>
                  <a:pt x="942757" y="3622470"/>
                  <a:pt x="928765" y="3622470"/>
                </a:cubicBezTo>
                <a:cubicBezTo>
                  <a:pt x="928765" y="3622470"/>
                  <a:pt x="928765" y="3622470"/>
                  <a:pt x="915739" y="3620448"/>
                </a:cubicBezTo>
                <a:cubicBezTo>
                  <a:pt x="815670" y="3604448"/>
                  <a:pt x="733596" y="3553432"/>
                  <a:pt x="677546" y="3474432"/>
                </a:cubicBezTo>
                <a:cubicBezTo>
                  <a:pt x="567459" y="3318424"/>
                  <a:pt x="599473" y="3109377"/>
                  <a:pt x="607503" y="3069379"/>
                </a:cubicBezTo>
                <a:cubicBezTo>
                  <a:pt x="607503" y="3069379"/>
                  <a:pt x="607503" y="3069379"/>
                  <a:pt x="608496" y="3062376"/>
                </a:cubicBezTo>
                <a:cubicBezTo>
                  <a:pt x="608496" y="3062376"/>
                  <a:pt x="608496" y="3062376"/>
                  <a:pt x="608496" y="3061380"/>
                </a:cubicBezTo>
                <a:cubicBezTo>
                  <a:pt x="609490" y="3053380"/>
                  <a:pt x="612498" y="3013382"/>
                  <a:pt x="594477" y="2949355"/>
                </a:cubicBezTo>
                <a:cubicBezTo>
                  <a:pt x="573475" y="2877358"/>
                  <a:pt x="522420" y="2761349"/>
                  <a:pt x="394313" y="2613310"/>
                </a:cubicBezTo>
                <a:cubicBezTo>
                  <a:pt x="30000" y="2191262"/>
                  <a:pt x="0" y="1884228"/>
                  <a:pt x="0" y="1605207"/>
                </a:cubicBezTo>
                <a:cubicBezTo>
                  <a:pt x="0" y="1316164"/>
                  <a:pt x="56024" y="1057127"/>
                  <a:pt x="166137" y="834104"/>
                </a:cubicBezTo>
                <a:cubicBezTo>
                  <a:pt x="263198" y="637072"/>
                  <a:pt x="402316" y="469050"/>
                  <a:pt x="578470" y="335018"/>
                </a:cubicBezTo>
                <a:cubicBezTo>
                  <a:pt x="727580" y="222027"/>
                  <a:pt x="898739" y="134997"/>
                  <a:pt x="1088885" y="77008"/>
                </a:cubicBezTo>
                <a:cubicBezTo>
                  <a:pt x="1247019" y="28980"/>
                  <a:pt x="1412161" y="1992"/>
                  <a:pt x="1567287" y="0"/>
                </a:cubicBezTo>
                <a:close/>
              </a:path>
            </a:pathLst>
          </a:custGeom>
          <a:solidFill>
            <a:srgbClr val="E5E5E5"/>
          </a:solidFill>
          <a:ln>
            <a:noFill/>
          </a:ln>
        </p:spPr>
        <p:txBody>
          <a:bodyPr wrap="square"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Tree>
    <p:extLst>
      <p:ext uri="{BB962C8B-B14F-4D97-AF65-F5344CB8AC3E}">
        <p14:creationId xmlns:p14="http://schemas.microsoft.com/office/powerpoint/2010/main" val="242557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arn(inVertical)">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8" grpId="0" animBg="1"/>
      <p:bldP spid="19" grpId="0" animBg="1"/>
      <p:bldP spid="20" grpId="0" animBg="1"/>
      <p:bldP spid="21" grpId="0" animBg="1"/>
      <p:bldP spid="29" grpId="0"/>
      <p:bldP spid="30" grpId="0"/>
      <p:bldP spid="39" grpId="0"/>
      <p:bldP spid="40"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2510-9719-4124-AB36-7F286EC44146}"/>
              </a:ext>
            </a:extLst>
          </p:cNvPr>
          <p:cNvSpPr>
            <a:spLocks noGrp="1"/>
          </p:cNvSpPr>
          <p:nvPr>
            <p:ph type="title"/>
          </p:nvPr>
        </p:nvSpPr>
        <p:spPr/>
        <p:txBody>
          <a:bodyPr/>
          <a:lstStyle/>
          <a:p>
            <a:r>
              <a:rPr lang="en-GB"/>
              <a:t>So, Let’s be clear about EDI….</a:t>
            </a:r>
          </a:p>
        </p:txBody>
      </p:sp>
      <p:pic>
        <p:nvPicPr>
          <p:cNvPr id="6" name="Picture 5">
            <a:hlinkClick r:id="rId3"/>
            <a:extLst>
              <a:ext uri="{FF2B5EF4-FFF2-40B4-BE49-F238E27FC236}">
                <a16:creationId xmlns:a16="http://schemas.microsoft.com/office/drawing/2014/main" id="{C30B7259-2453-4724-83F3-CF2A717E8462}"/>
              </a:ext>
            </a:extLst>
          </p:cNvPr>
          <p:cNvPicPr>
            <a:picLocks noChangeAspect="1"/>
          </p:cNvPicPr>
          <p:nvPr/>
        </p:nvPicPr>
        <p:blipFill rotWithShape="1">
          <a:blip r:embed="rId4"/>
          <a:srcRect l="32579" t="29505" r="15702" b="12044"/>
          <a:stretch/>
        </p:blipFill>
        <p:spPr>
          <a:xfrm>
            <a:off x="1000125" y="779323"/>
            <a:ext cx="9936008" cy="6078677"/>
          </a:xfrm>
          <a:prstGeom prst="rect">
            <a:avLst/>
          </a:prstGeom>
        </p:spPr>
      </p:pic>
    </p:spTree>
    <p:extLst>
      <p:ext uri="{BB962C8B-B14F-4D97-AF65-F5344CB8AC3E}">
        <p14:creationId xmlns:p14="http://schemas.microsoft.com/office/powerpoint/2010/main" val="344095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A8DD-1AD7-43E5-BB2D-DE6340276DD3}"/>
              </a:ext>
            </a:extLst>
          </p:cNvPr>
          <p:cNvSpPr>
            <a:spLocks noGrp="1"/>
          </p:cNvSpPr>
          <p:nvPr>
            <p:ph type="title"/>
          </p:nvPr>
        </p:nvSpPr>
        <p:spPr>
          <a:xfrm>
            <a:off x="1886400" y="0"/>
            <a:ext cx="10065455" cy="720000"/>
          </a:xfrm>
        </p:spPr>
        <p:txBody>
          <a:bodyPr/>
          <a:lstStyle/>
          <a:p>
            <a:r>
              <a:rPr lang="en-GB"/>
              <a:t>Campaign stages and elements</a:t>
            </a:r>
          </a:p>
        </p:txBody>
      </p:sp>
      <p:graphicFrame>
        <p:nvGraphicFramePr>
          <p:cNvPr id="4" name="Content Placeholder 3">
            <a:extLst>
              <a:ext uri="{FF2B5EF4-FFF2-40B4-BE49-F238E27FC236}">
                <a16:creationId xmlns:a16="http://schemas.microsoft.com/office/drawing/2014/main" id="{C2AFF24D-2402-4E0A-A5F6-112F628AA697}"/>
              </a:ext>
            </a:extLst>
          </p:cNvPr>
          <p:cNvGraphicFramePr>
            <a:graphicFrameLocks noGrp="1"/>
          </p:cNvGraphicFramePr>
          <p:nvPr>
            <p:ph idx="1"/>
            <p:extLst>
              <p:ext uri="{D42A27DB-BD31-4B8C-83A1-F6EECF244321}">
                <p14:modId xmlns:p14="http://schemas.microsoft.com/office/powerpoint/2010/main" val="2720756375"/>
              </p:ext>
            </p:extLst>
          </p:nvPr>
        </p:nvGraphicFramePr>
        <p:xfrm>
          <a:off x="930563" y="1126837"/>
          <a:ext cx="10515600" cy="110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80C661F6-1971-4C0C-882B-8CD12C5B3B23}"/>
              </a:ext>
            </a:extLst>
          </p:cNvPr>
          <p:cNvSpPr txBox="1">
            <a:spLocks/>
          </p:cNvSpPr>
          <p:nvPr/>
        </p:nvSpPr>
        <p:spPr>
          <a:xfrm>
            <a:off x="334992" y="2769832"/>
            <a:ext cx="7247802" cy="37059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2000"/>
              <a:t>New </a:t>
            </a:r>
            <a:r>
              <a:rPr lang="en-GB" sz="2000">
                <a:hlinkClick r:id="rId8"/>
              </a:rPr>
              <a:t>campaign web page</a:t>
            </a:r>
            <a:r>
              <a:rPr lang="en-GB" sz="2000"/>
              <a:t> which includes a short animation for all staff to view</a:t>
            </a:r>
          </a:p>
          <a:p>
            <a:pPr>
              <a:lnSpc>
                <a:spcPct val="120000"/>
              </a:lnSpc>
            </a:pPr>
            <a:r>
              <a:rPr lang="en-GB" sz="2000">
                <a:hlinkClick r:id="rId9"/>
              </a:rPr>
              <a:t>Posters</a:t>
            </a:r>
            <a:r>
              <a:rPr lang="en-GB" sz="2000"/>
              <a:t> to display or use as a conversation starter</a:t>
            </a:r>
          </a:p>
          <a:p>
            <a:pPr>
              <a:lnSpc>
                <a:spcPct val="120000"/>
              </a:lnSpc>
            </a:pPr>
            <a:r>
              <a:rPr lang="en-GB" sz="2000"/>
              <a:t>Team conversation cascade in October, November and December, with a supporting Conversation Guide</a:t>
            </a:r>
          </a:p>
          <a:p>
            <a:pPr>
              <a:lnSpc>
                <a:spcPct val="120000"/>
              </a:lnSpc>
            </a:pPr>
            <a:r>
              <a:rPr lang="en-GB" sz="2000"/>
              <a:t>Different conversations for January, February and March supported with a Conversation Aid</a:t>
            </a:r>
          </a:p>
          <a:p>
            <a:pPr>
              <a:lnSpc>
                <a:spcPct val="120000"/>
              </a:lnSpc>
            </a:pPr>
            <a:r>
              <a:rPr lang="en-GB" sz="2000"/>
              <a:t>Webinar series engaging representatives from all staff networks</a:t>
            </a:r>
          </a:p>
          <a:p>
            <a:pPr>
              <a:lnSpc>
                <a:spcPct val="120000"/>
              </a:lnSpc>
            </a:pPr>
            <a:r>
              <a:rPr lang="en-GB" sz="2000"/>
              <a:t>Blogs</a:t>
            </a:r>
          </a:p>
          <a:p>
            <a:pPr>
              <a:lnSpc>
                <a:spcPct val="120000"/>
              </a:lnSpc>
            </a:pPr>
            <a:r>
              <a:rPr lang="en-GB" sz="2000"/>
              <a:t>University wide and local communications channels</a:t>
            </a:r>
          </a:p>
          <a:p>
            <a:pPr>
              <a:lnSpc>
                <a:spcPct val="120000"/>
              </a:lnSpc>
            </a:pPr>
            <a:endParaRPr lang="en-GB" sz="2000"/>
          </a:p>
          <a:p>
            <a:pPr>
              <a:lnSpc>
                <a:spcPct val="120000"/>
              </a:lnSpc>
            </a:pPr>
            <a:endParaRPr lang="en-GB" sz="2000"/>
          </a:p>
        </p:txBody>
      </p:sp>
      <p:grpSp>
        <p:nvGrpSpPr>
          <p:cNvPr id="15" name="Group 14">
            <a:extLst>
              <a:ext uri="{FF2B5EF4-FFF2-40B4-BE49-F238E27FC236}">
                <a16:creationId xmlns:a16="http://schemas.microsoft.com/office/drawing/2014/main" id="{B11CAB4F-8642-4944-A673-100664594506}"/>
              </a:ext>
            </a:extLst>
          </p:cNvPr>
          <p:cNvGrpSpPr/>
          <p:nvPr/>
        </p:nvGrpSpPr>
        <p:grpSpPr>
          <a:xfrm>
            <a:off x="7211044" y="2506180"/>
            <a:ext cx="4740811" cy="4108105"/>
            <a:chOff x="7139970" y="2467109"/>
            <a:chExt cx="4740811" cy="4108105"/>
          </a:xfrm>
        </p:grpSpPr>
        <p:pic>
          <p:nvPicPr>
            <p:cNvPr id="14" name="Picture 13">
              <a:extLst>
                <a:ext uri="{FF2B5EF4-FFF2-40B4-BE49-F238E27FC236}">
                  <a16:creationId xmlns:a16="http://schemas.microsoft.com/office/drawing/2014/main" id="{50C84BFC-5AC1-4FA8-A9C4-BE886D36CC8D}"/>
                </a:ext>
              </a:extLst>
            </p:cNvPr>
            <p:cNvPicPr>
              <a:picLocks noChangeAspect="1"/>
            </p:cNvPicPr>
            <p:nvPr/>
          </p:nvPicPr>
          <p:blipFill rotWithShape="1">
            <a:blip r:embed="rId10"/>
            <a:srcRect l="32300" t="23001" r="33527" b="3522"/>
            <a:stretch/>
          </p:blipFill>
          <p:spPr>
            <a:xfrm>
              <a:off x="8264236" y="2467109"/>
              <a:ext cx="3181927" cy="3705938"/>
            </a:xfrm>
            <a:prstGeom prst="rect">
              <a:avLst/>
            </a:prstGeom>
          </p:spPr>
        </p:pic>
        <p:grpSp>
          <p:nvGrpSpPr>
            <p:cNvPr id="7" name="Group 6">
              <a:extLst>
                <a:ext uri="{FF2B5EF4-FFF2-40B4-BE49-F238E27FC236}">
                  <a16:creationId xmlns:a16="http://schemas.microsoft.com/office/drawing/2014/main" id="{4C9DD5F0-2E49-4B32-9C3D-B77C3F7A4CE7}"/>
                </a:ext>
              </a:extLst>
            </p:cNvPr>
            <p:cNvGrpSpPr/>
            <p:nvPr/>
          </p:nvGrpSpPr>
          <p:grpSpPr>
            <a:xfrm>
              <a:off x="7139970" y="3528518"/>
              <a:ext cx="4740811" cy="3046696"/>
              <a:chOff x="7139970" y="3528518"/>
              <a:chExt cx="4740811" cy="3046696"/>
            </a:xfrm>
          </p:grpSpPr>
          <p:pic>
            <p:nvPicPr>
              <p:cNvPr id="9" name="Picture 8">
                <a:extLst>
                  <a:ext uri="{FF2B5EF4-FFF2-40B4-BE49-F238E27FC236}">
                    <a16:creationId xmlns:a16="http://schemas.microsoft.com/office/drawing/2014/main" id="{32487FAF-8083-4F00-AB40-568273198E79}"/>
                  </a:ext>
                </a:extLst>
              </p:cNvPr>
              <p:cNvPicPr>
                <a:picLocks noChangeAspect="1"/>
              </p:cNvPicPr>
              <p:nvPr/>
            </p:nvPicPr>
            <p:blipFill rotWithShape="1">
              <a:blip r:embed="rId11"/>
              <a:srcRect l="26908" t="12347" r="40155"/>
              <a:stretch/>
            </p:blipFill>
            <p:spPr>
              <a:xfrm>
                <a:off x="10187659" y="3528518"/>
                <a:ext cx="1693122" cy="2440555"/>
              </a:xfrm>
              <a:prstGeom prst="rect">
                <a:avLst/>
              </a:prstGeom>
            </p:spPr>
          </p:pic>
          <p:pic>
            <p:nvPicPr>
              <p:cNvPr id="10" name="Picture 9">
                <a:extLst>
                  <a:ext uri="{FF2B5EF4-FFF2-40B4-BE49-F238E27FC236}">
                    <a16:creationId xmlns:a16="http://schemas.microsoft.com/office/drawing/2014/main" id="{BA0F5462-08A9-452E-B19F-246A37F307C3}"/>
                  </a:ext>
                </a:extLst>
              </p:cNvPr>
              <p:cNvPicPr>
                <a:picLocks noChangeAspect="1"/>
              </p:cNvPicPr>
              <p:nvPr/>
            </p:nvPicPr>
            <p:blipFill rotWithShape="1">
              <a:blip r:embed="rId12"/>
              <a:srcRect l="31469" t="18204" r="44485" b="19417"/>
              <a:stretch/>
            </p:blipFill>
            <p:spPr>
              <a:xfrm>
                <a:off x="8104312" y="5040751"/>
                <a:ext cx="1071988" cy="1506299"/>
              </a:xfrm>
              <a:prstGeom prst="rect">
                <a:avLst/>
              </a:prstGeom>
            </p:spPr>
          </p:pic>
          <p:pic>
            <p:nvPicPr>
              <p:cNvPr id="11" name="Picture 10">
                <a:extLst>
                  <a:ext uri="{FF2B5EF4-FFF2-40B4-BE49-F238E27FC236}">
                    <a16:creationId xmlns:a16="http://schemas.microsoft.com/office/drawing/2014/main" id="{68CFEE70-8EC9-4AFE-8C94-DDD9D490F9E0}"/>
                  </a:ext>
                </a:extLst>
              </p:cNvPr>
              <p:cNvPicPr>
                <a:picLocks noChangeAspect="1"/>
              </p:cNvPicPr>
              <p:nvPr/>
            </p:nvPicPr>
            <p:blipFill rotWithShape="1">
              <a:blip r:embed="rId13"/>
              <a:srcRect l="31855" t="25055" r="44330" b="12347"/>
              <a:stretch/>
            </p:blipFill>
            <p:spPr>
              <a:xfrm rot="20393952">
                <a:off x="7139970" y="5107274"/>
                <a:ext cx="1031046" cy="1467940"/>
              </a:xfrm>
              <a:prstGeom prst="rect">
                <a:avLst/>
              </a:prstGeom>
            </p:spPr>
          </p:pic>
          <p:pic>
            <p:nvPicPr>
              <p:cNvPr id="12" name="Picture 11">
                <a:extLst>
                  <a:ext uri="{FF2B5EF4-FFF2-40B4-BE49-F238E27FC236}">
                    <a16:creationId xmlns:a16="http://schemas.microsoft.com/office/drawing/2014/main" id="{7D100438-3E73-4472-8FCC-F65D7A7B3403}"/>
                  </a:ext>
                </a:extLst>
              </p:cNvPr>
              <p:cNvPicPr>
                <a:picLocks noChangeAspect="1"/>
              </p:cNvPicPr>
              <p:nvPr/>
            </p:nvPicPr>
            <p:blipFill rotWithShape="1">
              <a:blip r:embed="rId14"/>
              <a:srcRect l="27832" t="15140" r="41469" b="2430"/>
              <a:stretch/>
            </p:blipFill>
            <p:spPr>
              <a:xfrm rot="1155238">
                <a:off x="8971080" y="5111191"/>
                <a:ext cx="1003916" cy="1460105"/>
              </a:xfrm>
              <a:prstGeom prst="rect">
                <a:avLst/>
              </a:prstGeom>
            </p:spPr>
          </p:pic>
        </p:grpSp>
      </p:grpSp>
    </p:spTree>
    <p:extLst>
      <p:ext uri="{BB962C8B-B14F-4D97-AF65-F5344CB8AC3E}">
        <p14:creationId xmlns:p14="http://schemas.microsoft.com/office/powerpoint/2010/main" val="72076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A8DD-1AD7-43E5-BB2D-DE6340276DD3}"/>
              </a:ext>
            </a:extLst>
          </p:cNvPr>
          <p:cNvSpPr>
            <a:spLocks noGrp="1"/>
          </p:cNvSpPr>
          <p:nvPr>
            <p:ph type="title"/>
          </p:nvPr>
        </p:nvSpPr>
        <p:spPr>
          <a:xfrm>
            <a:off x="1886400" y="0"/>
            <a:ext cx="10065455" cy="720000"/>
          </a:xfrm>
        </p:spPr>
        <p:txBody>
          <a:bodyPr/>
          <a:lstStyle/>
          <a:p>
            <a:r>
              <a:rPr lang="en-GB"/>
              <a:t>Campaign messages</a:t>
            </a:r>
          </a:p>
        </p:txBody>
      </p:sp>
      <p:graphicFrame>
        <p:nvGraphicFramePr>
          <p:cNvPr id="4" name="Content Placeholder 3">
            <a:extLst>
              <a:ext uri="{FF2B5EF4-FFF2-40B4-BE49-F238E27FC236}">
                <a16:creationId xmlns:a16="http://schemas.microsoft.com/office/drawing/2014/main" id="{C2AFF24D-2402-4E0A-A5F6-112F628AA697}"/>
              </a:ext>
            </a:extLst>
          </p:cNvPr>
          <p:cNvGraphicFramePr>
            <a:graphicFrameLocks noGrp="1"/>
          </p:cNvGraphicFramePr>
          <p:nvPr>
            <p:ph idx="1"/>
            <p:extLst>
              <p:ext uri="{D42A27DB-BD31-4B8C-83A1-F6EECF244321}">
                <p14:modId xmlns:p14="http://schemas.microsoft.com/office/powerpoint/2010/main" val="46684286"/>
              </p:ext>
            </p:extLst>
          </p:nvPr>
        </p:nvGraphicFramePr>
        <p:xfrm>
          <a:off x="930563" y="1126837"/>
          <a:ext cx="10515600" cy="110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80C661F6-1971-4C0C-882B-8CD12C5B3B23}"/>
              </a:ext>
            </a:extLst>
          </p:cNvPr>
          <p:cNvSpPr txBox="1">
            <a:spLocks/>
          </p:cNvSpPr>
          <p:nvPr/>
        </p:nvSpPr>
        <p:spPr>
          <a:xfrm>
            <a:off x="640749" y="2566155"/>
            <a:ext cx="5113506" cy="3756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600"/>
              </a:spcBef>
              <a:spcAft>
                <a:spcPts val="600"/>
              </a:spcAft>
            </a:pPr>
            <a:r>
              <a:rPr lang="en-GB" sz="1200"/>
              <a:t>EDI stands for Equality, Diversity and Inclusion</a:t>
            </a:r>
          </a:p>
          <a:p>
            <a:pPr lvl="0">
              <a:lnSpc>
                <a:spcPct val="120000"/>
              </a:lnSpc>
              <a:spcBef>
                <a:spcPts val="600"/>
              </a:spcBef>
              <a:spcAft>
                <a:spcPts val="600"/>
              </a:spcAft>
            </a:pPr>
            <a:r>
              <a:rPr lang="en-GB" sz="1200"/>
              <a:t>EDI relates to everyone and is part of everyone’s responsibility </a:t>
            </a:r>
            <a:r>
              <a:rPr lang="en-GB" sz="1200" i="1"/>
              <a:t>- achieving equality, diversity and inclusion is everyone's responsibility and a priority for the University of Nottingham  </a:t>
            </a:r>
            <a:endParaRPr lang="en-GB" sz="1200"/>
          </a:p>
          <a:p>
            <a:pPr>
              <a:lnSpc>
                <a:spcPct val="120000"/>
              </a:lnSpc>
              <a:spcBef>
                <a:spcPts val="600"/>
              </a:spcBef>
              <a:spcAft>
                <a:spcPts val="600"/>
              </a:spcAft>
            </a:pPr>
            <a:r>
              <a:rPr lang="en-GB" sz="1200"/>
              <a:t>EDI is about fairness and respect </a:t>
            </a:r>
            <a:r>
              <a:rPr lang="en-GB" sz="1200" i="1"/>
              <a:t>- our University strategy values fairness, inclusivity, and respect</a:t>
            </a:r>
            <a:endParaRPr lang="en-GB" sz="1200"/>
          </a:p>
          <a:p>
            <a:pPr>
              <a:lnSpc>
                <a:spcPct val="120000"/>
              </a:lnSpc>
              <a:spcBef>
                <a:spcPts val="600"/>
              </a:spcBef>
              <a:spcAft>
                <a:spcPts val="600"/>
              </a:spcAft>
            </a:pPr>
            <a:r>
              <a:rPr lang="en-GB" sz="1200"/>
              <a:t>EDI is about ensuring everyone has access to appropriate services, appreciates each other and feels included -</a:t>
            </a:r>
            <a:r>
              <a:rPr lang="en-GB" sz="1200" i="1"/>
              <a:t> we need to work together to remove the barriers many staff and students experience at the University </a:t>
            </a:r>
            <a:endParaRPr lang="en-GB" sz="1200"/>
          </a:p>
          <a:p>
            <a:pPr lvl="0">
              <a:lnSpc>
                <a:spcPct val="120000"/>
              </a:lnSpc>
              <a:spcBef>
                <a:spcPts val="600"/>
              </a:spcBef>
              <a:spcAft>
                <a:spcPts val="600"/>
              </a:spcAft>
            </a:pPr>
            <a:r>
              <a:rPr lang="en-GB" sz="1200"/>
              <a:t>There is information and support for all </a:t>
            </a:r>
            <a:r>
              <a:rPr lang="en-GB" sz="1200" i="1"/>
              <a:t>- we want to nurture, support and empower all staff and students to do their very best </a:t>
            </a:r>
            <a:endParaRPr lang="en-GB" sz="1200"/>
          </a:p>
          <a:p>
            <a:pPr>
              <a:lnSpc>
                <a:spcPct val="120000"/>
              </a:lnSpc>
              <a:spcBef>
                <a:spcPts val="600"/>
              </a:spcBef>
              <a:spcAft>
                <a:spcPts val="600"/>
              </a:spcAft>
            </a:pPr>
            <a:endParaRPr lang="en-GB" sz="1200"/>
          </a:p>
          <a:p>
            <a:pPr>
              <a:lnSpc>
                <a:spcPct val="120000"/>
              </a:lnSpc>
              <a:spcBef>
                <a:spcPts val="600"/>
              </a:spcBef>
              <a:spcAft>
                <a:spcPts val="600"/>
              </a:spcAft>
            </a:pPr>
            <a:endParaRPr lang="en-GB" sz="1200"/>
          </a:p>
        </p:txBody>
      </p:sp>
      <p:sp>
        <p:nvSpPr>
          <p:cNvPr id="7" name="Content Placeholder 2">
            <a:extLst>
              <a:ext uri="{FF2B5EF4-FFF2-40B4-BE49-F238E27FC236}">
                <a16:creationId xmlns:a16="http://schemas.microsoft.com/office/drawing/2014/main" id="{3CE7D499-CF18-4BDD-BB7E-4A240FBB69DA}"/>
              </a:ext>
            </a:extLst>
          </p:cNvPr>
          <p:cNvSpPr txBox="1">
            <a:spLocks/>
          </p:cNvSpPr>
          <p:nvPr/>
        </p:nvSpPr>
        <p:spPr>
          <a:xfrm>
            <a:off x="6332656" y="2566155"/>
            <a:ext cx="5443707" cy="4113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600"/>
              </a:spcBef>
              <a:spcAft>
                <a:spcPts val="600"/>
              </a:spcAft>
            </a:pPr>
            <a:r>
              <a:rPr lang="en-GB" sz="1200"/>
              <a:t>EDI is about everyone, not just specific groups – sometimes individual characteristics aren’t visible </a:t>
            </a:r>
            <a:r>
              <a:rPr lang="en-GB" sz="1200" i="1"/>
              <a:t>- the Equality Act 2010 details nine protected characteristics and it is illegal to discriminate against anyone, directly or indirectly based on these characteristics </a:t>
            </a:r>
            <a:endParaRPr lang="en-GB" sz="1200"/>
          </a:p>
          <a:p>
            <a:pPr>
              <a:lnSpc>
                <a:spcPct val="120000"/>
              </a:lnSpc>
              <a:spcBef>
                <a:spcPts val="600"/>
              </a:spcBef>
              <a:spcAft>
                <a:spcPts val="600"/>
              </a:spcAft>
            </a:pPr>
            <a:r>
              <a:rPr lang="en-GB" sz="1200"/>
              <a:t>EDI is part of everyone’s responsibility, and strengthening diversity and inclusion makes us more effective - </a:t>
            </a:r>
            <a:r>
              <a:rPr lang="en-GB" sz="1200" i="1"/>
              <a:t>be an authentic ally: talk to people about their experiences, educate yourself, take-action and hold others accountable </a:t>
            </a:r>
            <a:endParaRPr lang="en-GB" sz="1200"/>
          </a:p>
          <a:p>
            <a:pPr>
              <a:lnSpc>
                <a:spcPct val="120000"/>
              </a:lnSpc>
              <a:spcBef>
                <a:spcPts val="600"/>
              </a:spcBef>
              <a:spcAft>
                <a:spcPts val="600"/>
              </a:spcAft>
            </a:pPr>
            <a:r>
              <a:rPr lang="en-GB" sz="1200"/>
              <a:t>EDI is about fairness and respect, although it’s not about treating everyone the same -</a:t>
            </a:r>
            <a:r>
              <a:rPr lang="en-GB" sz="1200" i="1"/>
              <a:t> we want staff and students to have access to the same opportunities so we can continue to nurture the growth of our University </a:t>
            </a:r>
            <a:endParaRPr lang="en-GB" sz="1200"/>
          </a:p>
          <a:p>
            <a:pPr lvl="0">
              <a:lnSpc>
                <a:spcPct val="120000"/>
              </a:lnSpc>
              <a:spcBef>
                <a:spcPts val="600"/>
              </a:spcBef>
              <a:spcAft>
                <a:spcPts val="600"/>
              </a:spcAft>
            </a:pPr>
            <a:r>
              <a:rPr lang="en-GB" sz="1200"/>
              <a:t>There is information and support for everyone so we can all work to ensure staff and students achieve their potential -</a:t>
            </a:r>
            <a:r>
              <a:rPr lang="en-GB" sz="1200" i="1"/>
              <a:t> we will provide training and support for all staff so we can develop anti-racist and inclusive practices, empowering everyone to challenge inequality</a:t>
            </a:r>
            <a:endParaRPr lang="en-GB" sz="1200"/>
          </a:p>
        </p:txBody>
      </p:sp>
    </p:spTree>
    <p:extLst>
      <p:ext uri="{BB962C8B-B14F-4D97-AF65-F5344CB8AC3E}">
        <p14:creationId xmlns:p14="http://schemas.microsoft.com/office/powerpoint/2010/main" val="228408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974A0-9154-4861-A46F-52C8B857704A}"/>
              </a:ext>
            </a:extLst>
          </p:cNvPr>
          <p:cNvSpPr>
            <a:spLocks noGrp="1"/>
          </p:cNvSpPr>
          <p:nvPr>
            <p:ph type="title"/>
          </p:nvPr>
        </p:nvSpPr>
        <p:spPr/>
        <p:txBody>
          <a:bodyPr/>
          <a:lstStyle/>
          <a:p>
            <a:r>
              <a:rPr lang="en-GB"/>
              <a:t>Let’s talk about EDI</a:t>
            </a:r>
          </a:p>
        </p:txBody>
      </p:sp>
      <p:sp>
        <p:nvSpPr>
          <p:cNvPr id="3" name="Text Placeholder 2">
            <a:extLst>
              <a:ext uri="{FF2B5EF4-FFF2-40B4-BE49-F238E27FC236}">
                <a16:creationId xmlns:a16="http://schemas.microsoft.com/office/drawing/2014/main" id="{44D7F44D-083D-4946-968A-7E1104B37EA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80274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47FA-951D-4C72-B0B3-196377A36FE4}"/>
              </a:ext>
            </a:extLst>
          </p:cNvPr>
          <p:cNvSpPr>
            <a:spLocks noGrp="1"/>
          </p:cNvSpPr>
          <p:nvPr>
            <p:ph type="title"/>
          </p:nvPr>
        </p:nvSpPr>
        <p:spPr/>
        <p:txBody>
          <a:bodyPr/>
          <a:lstStyle/>
          <a:p>
            <a:r>
              <a:rPr lang="en-GB"/>
              <a:t>Supporting information for facilitators</a:t>
            </a:r>
          </a:p>
        </p:txBody>
      </p:sp>
      <p:sp>
        <p:nvSpPr>
          <p:cNvPr id="3" name="Content Placeholder 2">
            <a:extLst>
              <a:ext uri="{FF2B5EF4-FFF2-40B4-BE49-F238E27FC236}">
                <a16:creationId xmlns:a16="http://schemas.microsoft.com/office/drawing/2014/main" id="{0FD66130-1175-4822-88AD-C3E8C02397B5}"/>
              </a:ext>
            </a:extLst>
          </p:cNvPr>
          <p:cNvSpPr>
            <a:spLocks noGrp="1"/>
          </p:cNvSpPr>
          <p:nvPr>
            <p:ph idx="1"/>
          </p:nvPr>
        </p:nvSpPr>
        <p:spPr>
          <a:xfrm>
            <a:off x="625642" y="1058779"/>
            <a:ext cx="10728158" cy="5496025"/>
          </a:xfrm>
        </p:spPr>
        <p:txBody>
          <a:bodyPr>
            <a:normAutofit/>
          </a:bodyPr>
          <a:lstStyle/>
          <a:p>
            <a:pPr lvl="0">
              <a:lnSpc>
                <a:spcPct val="100000"/>
              </a:lnSpc>
              <a:spcBef>
                <a:spcPts val="600"/>
              </a:spcBef>
              <a:spcAft>
                <a:spcPts val="600"/>
              </a:spcAft>
            </a:pPr>
            <a:r>
              <a:rPr lang="en-GB" sz="1800"/>
              <a:t>By using this aid, you will be able to support a team conversation cascade</a:t>
            </a:r>
          </a:p>
          <a:p>
            <a:pPr lvl="0">
              <a:lnSpc>
                <a:spcPct val="100000"/>
              </a:lnSpc>
              <a:spcBef>
                <a:spcPts val="600"/>
              </a:spcBef>
              <a:spcAft>
                <a:spcPts val="600"/>
              </a:spcAft>
            </a:pPr>
            <a:r>
              <a:rPr lang="en-GB" sz="1800"/>
              <a:t>By </a:t>
            </a:r>
            <a:r>
              <a:rPr lang="en-GB" sz="1800" b="1"/>
              <a:t>adding ‘EDI conversation’ to meeting agendas </a:t>
            </a:r>
            <a:r>
              <a:rPr lang="en-GB" sz="1800"/>
              <a:t>between </a:t>
            </a:r>
            <a:r>
              <a:rPr lang="en-GB" sz="1800" b="1"/>
              <a:t>January and April</a:t>
            </a:r>
            <a:r>
              <a:rPr lang="en-GB" sz="1800"/>
              <a:t>, you will be encouraging honest conversations about EDI matters </a:t>
            </a:r>
          </a:p>
          <a:p>
            <a:pPr lvl="0">
              <a:lnSpc>
                <a:spcPct val="100000"/>
              </a:lnSpc>
              <a:spcBef>
                <a:spcPts val="600"/>
              </a:spcBef>
              <a:spcAft>
                <a:spcPts val="600"/>
              </a:spcAft>
            </a:pPr>
            <a:r>
              <a:rPr lang="en-GB" sz="1800"/>
              <a:t>As a guide you should allow </a:t>
            </a:r>
            <a:r>
              <a:rPr lang="en-GB" sz="1800" b="1"/>
              <a:t>20-30 minutes </a:t>
            </a:r>
            <a:r>
              <a:rPr lang="en-GB" sz="1800"/>
              <a:t>for these conversations </a:t>
            </a:r>
          </a:p>
          <a:p>
            <a:pPr lvl="0">
              <a:lnSpc>
                <a:spcPct val="100000"/>
              </a:lnSpc>
              <a:spcBef>
                <a:spcPts val="600"/>
              </a:spcBef>
              <a:spcAft>
                <a:spcPts val="600"/>
              </a:spcAft>
            </a:pPr>
            <a:r>
              <a:rPr lang="en-GB" sz="1800"/>
              <a:t>Set up a </a:t>
            </a:r>
            <a:r>
              <a:rPr lang="en-GB" sz="1800" b="1"/>
              <a:t>separate team catch up </a:t>
            </a:r>
            <a:r>
              <a:rPr lang="en-GB" sz="1800"/>
              <a:t>if you need to, if that fits better with your timing</a:t>
            </a:r>
          </a:p>
          <a:p>
            <a:pPr lvl="0">
              <a:lnSpc>
                <a:spcPct val="100000"/>
              </a:lnSpc>
              <a:spcBef>
                <a:spcPts val="600"/>
              </a:spcBef>
              <a:spcAft>
                <a:spcPts val="600"/>
              </a:spcAft>
            </a:pPr>
            <a:r>
              <a:rPr lang="en-GB" sz="1800"/>
              <a:t>A list of suggested questions, prompts and information is provided in the followings slides to support discussion around the core messages; </a:t>
            </a:r>
            <a:r>
              <a:rPr lang="en-GB" sz="1800" b="1"/>
              <a:t>focus on one slide per month</a:t>
            </a:r>
          </a:p>
          <a:p>
            <a:pPr lvl="0">
              <a:lnSpc>
                <a:spcPct val="100000"/>
              </a:lnSpc>
              <a:spcBef>
                <a:spcPts val="600"/>
              </a:spcBef>
              <a:spcAft>
                <a:spcPts val="600"/>
              </a:spcAft>
            </a:pPr>
            <a:r>
              <a:rPr lang="en-GB" sz="1800"/>
              <a:t>You may need to </a:t>
            </a:r>
            <a:r>
              <a:rPr lang="en-GB" sz="1800" b="1"/>
              <a:t>adapt your approach </a:t>
            </a:r>
            <a:r>
              <a:rPr lang="en-GB" sz="1800"/>
              <a:t>slightly dependent on the level of prior knowledge around EDI matters within your team </a:t>
            </a:r>
          </a:p>
          <a:p>
            <a:pPr lvl="0">
              <a:lnSpc>
                <a:spcPct val="100000"/>
              </a:lnSpc>
              <a:spcBef>
                <a:spcPts val="600"/>
              </a:spcBef>
              <a:spcAft>
                <a:spcPts val="600"/>
              </a:spcAft>
            </a:pPr>
            <a:r>
              <a:rPr lang="en-GB" sz="1800"/>
              <a:t>The core messages have been specifically chosen as it is recognised that they can sometimes be taken for granted, and not everyone will be familiar with them</a:t>
            </a:r>
          </a:p>
          <a:p>
            <a:pPr lvl="0">
              <a:lnSpc>
                <a:spcPct val="100000"/>
              </a:lnSpc>
              <a:spcBef>
                <a:spcPts val="600"/>
              </a:spcBef>
              <a:spcAft>
                <a:spcPts val="600"/>
              </a:spcAft>
            </a:pPr>
            <a:r>
              <a:rPr lang="en-GB" sz="1800"/>
              <a:t>Be assured, </a:t>
            </a:r>
            <a:r>
              <a:rPr lang="en-GB" sz="1800" b="1"/>
              <a:t>you are not expected to be the expert on EDI</a:t>
            </a:r>
            <a:r>
              <a:rPr lang="en-GB" sz="1800"/>
              <a:t>, just to help facilitate conversations, and steer the discussion to ensure key messages are understood, whilst being part of the learning process yourself </a:t>
            </a:r>
          </a:p>
          <a:p>
            <a:pPr>
              <a:lnSpc>
                <a:spcPct val="100000"/>
              </a:lnSpc>
              <a:spcAft>
                <a:spcPts val="600"/>
              </a:spcAft>
            </a:pPr>
            <a:endParaRPr lang="en-GB"/>
          </a:p>
        </p:txBody>
      </p:sp>
    </p:spTree>
    <p:extLst>
      <p:ext uri="{BB962C8B-B14F-4D97-AF65-F5344CB8AC3E}">
        <p14:creationId xmlns:p14="http://schemas.microsoft.com/office/powerpoint/2010/main" val="3035744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47FA-951D-4C72-B0B3-196377A36FE4}"/>
              </a:ext>
            </a:extLst>
          </p:cNvPr>
          <p:cNvSpPr>
            <a:spLocks noGrp="1"/>
          </p:cNvSpPr>
          <p:nvPr>
            <p:ph type="title"/>
          </p:nvPr>
        </p:nvSpPr>
        <p:spPr/>
        <p:txBody>
          <a:bodyPr/>
          <a:lstStyle/>
          <a:p>
            <a:r>
              <a:rPr lang="en-GB" dirty="0"/>
              <a:t>EDI core message 3   </a:t>
            </a:r>
            <a:r>
              <a:rPr lang="en-GB" sz="2400" dirty="0"/>
              <a:t>(March)</a:t>
            </a:r>
            <a:endParaRPr lang="en-GB" dirty="0"/>
          </a:p>
        </p:txBody>
      </p:sp>
      <p:sp>
        <p:nvSpPr>
          <p:cNvPr id="3" name="Content Placeholder 2">
            <a:extLst>
              <a:ext uri="{FF2B5EF4-FFF2-40B4-BE49-F238E27FC236}">
                <a16:creationId xmlns:a16="http://schemas.microsoft.com/office/drawing/2014/main" id="{0FD66130-1175-4822-88AD-C3E8C02397B5}"/>
              </a:ext>
            </a:extLst>
          </p:cNvPr>
          <p:cNvSpPr>
            <a:spLocks noGrp="1"/>
          </p:cNvSpPr>
          <p:nvPr>
            <p:ph idx="1"/>
          </p:nvPr>
        </p:nvSpPr>
        <p:spPr>
          <a:xfrm>
            <a:off x="462709" y="1063223"/>
            <a:ext cx="7866044" cy="5470312"/>
          </a:xfrm>
        </p:spPr>
        <p:txBody>
          <a:bodyPr>
            <a:normAutofit lnSpcReduction="10000"/>
          </a:bodyPr>
          <a:lstStyle/>
          <a:p>
            <a:pPr marL="0" indent="0">
              <a:lnSpc>
                <a:spcPct val="100000"/>
              </a:lnSpc>
              <a:spcBef>
                <a:spcPts val="600"/>
              </a:spcBef>
              <a:spcAft>
                <a:spcPts val="600"/>
              </a:spcAft>
              <a:buNone/>
            </a:pPr>
            <a:r>
              <a:rPr lang="en-GB" sz="2400" b="1" dirty="0">
                <a:solidFill>
                  <a:schemeClr val="accent4"/>
                </a:solidFill>
              </a:rPr>
              <a:t>EDI is about fairness and respect, although it’s not about treating everyone the same</a:t>
            </a:r>
          </a:p>
          <a:p>
            <a:pPr>
              <a:lnSpc>
                <a:spcPct val="100000"/>
              </a:lnSpc>
              <a:spcBef>
                <a:spcPts val="600"/>
              </a:spcBef>
              <a:spcAft>
                <a:spcPts val="600"/>
              </a:spcAft>
            </a:pPr>
            <a:r>
              <a:rPr lang="en-GB" sz="1800" dirty="0"/>
              <a:t>We want staff and students to have access to the same opportunities so we can continue to nurture the growth of our University, although often systemic inequalities, behaviours and attitudes can make this difficult</a:t>
            </a:r>
          </a:p>
          <a:p>
            <a:pPr>
              <a:lnSpc>
                <a:spcPct val="100000"/>
              </a:lnSpc>
              <a:spcBef>
                <a:spcPts val="600"/>
              </a:spcBef>
              <a:spcAft>
                <a:spcPts val="600"/>
              </a:spcAft>
            </a:pPr>
            <a:endParaRPr lang="en-GB" sz="1000" dirty="0"/>
          </a:p>
          <a:p>
            <a:pPr marL="0" indent="0">
              <a:lnSpc>
                <a:spcPct val="100000"/>
              </a:lnSpc>
              <a:spcBef>
                <a:spcPts val="600"/>
              </a:spcBef>
              <a:spcAft>
                <a:spcPts val="600"/>
              </a:spcAft>
              <a:buNone/>
            </a:pPr>
            <a:r>
              <a:rPr lang="en-GB" sz="1800" b="1" dirty="0"/>
              <a:t>Discussion points</a:t>
            </a:r>
          </a:p>
          <a:p>
            <a:pPr>
              <a:lnSpc>
                <a:spcPct val="100000"/>
              </a:lnSpc>
              <a:spcBef>
                <a:spcPts val="600"/>
              </a:spcBef>
              <a:spcAft>
                <a:spcPts val="600"/>
              </a:spcAft>
            </a:pPr>
            <a:r>
              <a:rPr lang="en-GB" sz="1800" dirty="0"/>
              <a:t>What does fairness and respect look, feel and sound like at UoN?</a:t>
            </a:r>
          </a:p>
          <a:p>
            <a:pPr>
              <a:lnSpc>
                <a:spcPct val="100000"/>
              </a:lnSpc>
              <a:spcBef>
                <a:spcPts val="600"/>
              </a:spcBef>
              <a:spcAft>
                <a:spcPts val="600"/>
              </a:spcAft>
            </a:pPr>
            <a:r>
              <a:rPr lang="en-GB" sz="1800" dirty="0"/>
              <a:t>Are there inequalities that you experience at work, and how respected do you feel?</a:t>
            </a:r>
          </a:p>
          <a:p>
            <a:pPr>
              <a:lnSpc>
                <a:spcPct val="100000"/>
              </a:lnSpc>
              <a:spcBef>
                <a:spcPts val="600"/>
              </a:spcBef>
              <a:spcAft>
                <a:spcPts val="600"/>
              </a:spcAft>
            </a:pPr>
            <a:r>
              <a:rPr lang="en-GB" sz="1800" dirty="0"/>
              <a:t>What inequalities are brought to our workplace setting? It might help you to think about those around you and any privilege or disadvantage that others bring. Or you can think about yourself and your own situation.</a:t>
            </a:r>
          </a:p>
          <a:p>
            <a:pPr>
              <a:lnSpc>
                <a:spcPct val="100000"/>
              </a:lnSpc>
              <a:spcBef>
                <a:spcPts val="600"/>
              </a:spcBef>
              <a:spcAft>
                <a:spcPts val="600"/>
              </a:spcAft>
            </a:pPr>
            <a:r>
              <a:rPr lang="en-GB" sz="1800" dirty="0"/>
              <a:t>How can we develop our workplace diversity, including our own personal understanding and awareness, to incorporate those who may not have similar experiences of privilege?</a:t>
            </a:r>
          </a:p>
          <a:p>
            <a:pPr>
              <a:lnSpc>
                <a:spcPct val="100000"/>
              </a:lnSpc>
              <a:spcBef>
                <a:spcPts val="600"/>
              </a:spcBef>
              <a:spcAft>
                <a:spcPts val="600"/>
              </a:spcAft>
            </a:pPr>
            <a:endParaRPr lang="en-GB" sz="1800" dirty="0"/>
          </a:p>
          <a:p>
            <a:pPr marL="0" indent="0">
              <a:lnSpc>
                <a:spcPct val="100000"/>
              </a:lnSpc>
              <a:buNone/>
            </a:pPr>
            <a:endParaRPr lang="en-GB" dirty="0"/>
          </a:p>
        </p:txBody>
      </p:sp>
      <p:pic>
        <p:nvPicPr>
          <p:cNvPr id="1026" name="Picture 2">
            <a:extLst>
              <a:ext uri="{FF2B5EF4-FFF2-40B4-BE49-F238E27FC236}">
                <a16:creationId xmlns:a16="http://schemas.microsoft.com/office/drawing/2014/main" id="{E3ECF01E-DE64-4E00-9014-D249DD300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752" y="4487552"/>
            <a:ext cx="3638612" cy="20459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EF24943-E2F2-4042-ADEC-2E6E4479D6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8071" y="859623"/>
            <a:ext cx="3429293" cy="308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614980"/>
      </p:ext>
    </p:extLst>
  </p:cSld>
  <p:clrMapOvr>
    <a:masterClrMapping/>
  </p:clrMapOvr>
</p:sld>
</file>

<file path=ppt/theme/theme1.xml><?xml version="1.0" encoding="utf-8"?>
<a:theme xmlns:a="http://schemas.openxmlformats.org/drawingml/2006/main" name="Style2_Gradient background">
  <a:themeElements>
    <a:clrScheme name="UoN Brand 2017 (Dark)">
      <a:dk1>
        <a:srgbClr val="454545"/>
      </a:dk1>
      <a:lt1>
        <a:srgbClr val="FFFFFF"/>
      </a:lt1>
      <a:dk2>
        <a:srgbClr val="009BBD"/>
      </a:dk2>
      <a:lt2>
        <a:srgbClr val="92928E"/>
      </a:lt2>
      <a:accent1>
        <a:srgbClr val="191A4F"/>
      </a:accent1>
      <a:accent2>
        <a:srgbClr val="1B2A6B"/>
      </a:accent2>
      <a:accent3>
        <a:srgbClr val="005697"/>
      </a:accent3>
      <a:accent4>
        <a:srgbClr val="0A6487"/>
      </a:accent4>
      <a:accent5>
        <a:srgbClr val="007DA8"/>
      </a:accent5>
      <a:accent6>
        <a:srgbClr val="005C5F"/>
      </a:accent6>
      <a:hlink>
        <a:srgbClr val="0563C1"/>
      </a:hlink>
      <a:folHlink>
        <a:srgbClr val="954F72"/>
      </a:folHlink>
    </a:clrScheme>
    <a:fontScheme name="New_UoN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N_PowerpointTemplate_Year2_Final" id="{C2753C7A-FC8B-44FF-BEB3-5D6B569152E0}" vid="{B5C21EBB-54C3-4E75-A684-253F979E0ED1}"/>
    </a:ext>
  </a:extLst>
</a:theme>
</file>

<file path=ppt/theme/theme2.xml><?xml version="1.0" encoding="utf-8"?>
<a:theme xmlns:a="http://schemas.openxmlformats.org/drawingml/2006/main" name="1_Style2_Gradient background">
  <a:themeElements>
    <a:clrScheme name="UoN Brand 2017 (Dark)">
      <a:dk1>
        <a:srgbClr val="454545"/>
      </a:dk1>
      <a:lt1>
        <a:srgbClr val="FFFFFF"/>
      </a:lt1>
      <a:dk2>
        <a:srgbClr val="009BBD"/>
      </a:dk2>
      <a:lt2>
        <a:srgbClr val="92928E"/>
      </a:lt2>
      <a:accent1>
        <a:srgbClr val="191A4F"/>
      </a:accent1>
      <a:accent2>
        <a:srgbClr val="1B2A6B"/>
      </a:accent2>
      <a:accent3>
        <a:srgbClr val="005697"/>
      </a:accent3>
      <a:accent4>
        <a:srgbClr val="0A6487"/>
      </a:accent4>
      <a:accent5>
        <a:srgbClr val="007DA8"/>
      </a:accent5>
      <a:accent6>
        <a:srgbClr val="005C5F"/>
      </a:accent6>
      <a:hlink>
        <a:srgbClr val="0563C1"/>
      </a:hlink>
      <a:folHlink>
        <a:srgbClr val="954F72"/>
      </a:folHlink>
    </a:clrScheme>
    <a:fontScheme name="New_UoN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N_PowerpointTemplate_Year2_Final" id="{9D4714EB-13B9-4568-8030-94ECC84704CB}" vid="{C7FEBF05-03D4-4765-952C-351B3C1461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148BC2BD62A94490E4F6D1F21EFB4A" ma:contentTypeVersion="12" ma:contentTypeDescription="Create a new document." ma:contentTypeScope="" ma:versionID="9caf63101ccf8362b9f505e9055cd557">
  <xsd:schema xmlns:xsd="http://www.w3.org/2001/XMLSchema" xmlns:xs="http://www.w3.org/2001/XMLSchema" xmlns:p="http://schemas.microsoft.com/office/2006/metadata/properties" xmlns:ns2="3b2ef878-209d-4b46-8923-55d07b2cd0ba" xmlns:ns3="bbad9336-2c82-4766-b93a-c5ab1a0d0b6e" targetNamespace="http://schemas.microsoft.com/office/2006/metadata/properties" ma:root="true" ma:fieldsID="f5230d4486cd5dbff805f789498aceaf" ns2:_="" ns3:_="">
    <xsd:import namespace="3b2ef878-209d-4b46-8923-55d07b2cd0ba"/>
    <xsd:import namespace="bbad9336-2c82-4766-b93a-c5ab1a0d0b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ef878-209d-4b46-8923-55d07b2cd0b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ad9336-2c82-4766-b93a-c5ab1a0d0b6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716679-AC0E-47DB-B423-A56D9547E3D5}">
  <ds:schemaRefs>
    <ds:schemaRef ds:uri="http://schemas.microsoft.com/sharepoint/v3/contenttype/forms"/>
  </ds:schemaRefs>
</ds:datastoreItem>
</file>

<file path=customXml/itemProps2.xml><?xml version="1.0" encoding="utf-8"?>
<ds:datastoreItem xmlns:ds="http://schemas.openxmlformats.org/officeDocument/2006/customXml" ds:itemID="{EA56E285-823B-4C9B-BC21-BA59DDAAEB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2ef878-209d-4b46-8923-55d07b2cd0ba"/>
    <ds:schemaRef ds:uri="bbad9336-2c82-4766-b93a-c5ab1a0d0b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B0E904-09DC-4B87-BC75-C888EEA8ED68}">
  <ds:schemaRefs>
    <ds:schemaRef ds:uri="bbad9336-2c82-4766-b93a-c5ab1a0d0b6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3b2ef878-209d-4b46-8923-55d07b2cd0b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106</TotalTime>
  <Words>1446</Words>
  <Application>Microsoft Office PowerPoint</Application>
  <PresentationFormat>Widescreen</PresentationFormat>
  <Paragraphs>108</Paragraphs>
  <Slides>11</Slides>
  <Notes>6</Notes>
  <HiddenSlides>7</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Source Sans Pro</vt:lpstr>
      <vt:lpstr>Verdana</vt:lpstr>
      <vt:lpstr>Wingdings</vt:lpstr>
      <vt:lpstr>Style2_Gradient background</vt:lpstr>
      <vt:lpstr>1_Style2_Gradient background</vt:lpstr>
      <vt:lpstr>‘Let’s be clear about EDI’ campaign  March 2021  Conversation Aid</vt:lpstr>
      <vt:lpstr>Read me first!</vt:lpstr>
      <vt:lpstr>What is ‘Let’s be clear about EDI’ about?</vt:lpstr>
      <vt:lpstr>So, Let’s be clear about EDI….</vt:lpstr>
      <vt:lpstr>Campaign stages and elements</vt:lpstr>
      <vt:lpstr>Campaign messages</vt:lpstr>
      <vt:lpstr>Let’s talk about EDI</vt:lpstr>
      <vt:lpstr>Supporting information for facilitators</vt:lpstr>
      <vt:lpstr>EDI core message 3   (March)</vt:lpstr>
      <vt:lpstr>Ideas for holding conversation 3 (March)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be clear about EDI’ campaign  January – April 2021  Conversation Aid</dc:title>
  <dc:creator>Carol Steed</dc:creator>
  <cp:lastModifiedBy>Carol Steed</cp:lastModifiedBy>
  <cp:revision>3</cp:revision>
  <dcterms:created xsi:type="dcterms:W3CDTF">2020-12-18T08:45:59Z</dcterms:created>
  <dcterms:modified xsi:type="dcterms:W3CDTF">2021-03-11T18:25:42Z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0x0101007F148BC2BD62A94490E4F6D1F21EFB4A</vt:lpwstr>
  </property>
</Properties>
</file>