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3"/>
  </p:notesMasterIdLst>
  <p:handoutMasterIdLst>
    <p:handoutMasterId r:id="rId64"/>
  </p:handoutMasterIdLst>
  <p:sldIdLst>
    <p:sldId id="438" r:id="rId2"/>
    <p:sldId id="452" r:id="rId3"/>
    <p:sldId id="518" r:id="rId4"/>
    <p:sldId id="465" r:id="rId5"/>
    <p:sldId id="497" r:id="rId6"/>
    <p:sldId id="471" r:id="rId7"/>
    <p:sldId id="499" r:id="rId8"/>
    <p:sldId id="498" r:id="rId9"/>
    <p:sldId id="459" r:id="rId10"/>
    <p:sldId id="461" r:id="rId11"/>
    <p:sldId id="453" r:id="rId12"/>
    <p:sldId id="456" r:id="rId13"/>
    <p:sldId id="515" r:id="rId14"/>
    <p:sldId id="357" r:id="rId15"/>
    <p:sldId id="462" r:id="rId16"/>
    <p:sldId id="322" r:id="rId17"/>
    <p:sldId id="501" r:id="rId18"/>
    <p:sldId id="410" r:id="rId19"/>
    <p:sldId id="355" r:id="rId20"/>
    <p:sldId id="308" r:id="rId21"/>
    <p:sldId id="329" r:id="rId22"/>
    <p:sldId id="514" r:id="rId23"/>
    <p:sldId id="256" r:id="rId24"/>
    <p:sldId id="307" r:id="rId25"/>
    <p:sldId id="415" r:id="rId26"/>
    <p:sldId id="371" r:id="rId27"/>
    <p:sldId id="444" r:id="rId28"/>
    <p:sldId id="467" r:id="rId29"/>
    <p:sldId id="520" r:id="rId30"/>
    <p:sldId id="301" r:id="rId31"/>
    <p:sldId id="376" r:id="rId32"/>
    <p:sldId id="341" r:id="rId33"/>
    <p:sldId id="342" r:id="rId34"/>
    <p:sldId id="507" r:id="rId35"/>
    <p:sldId id="327" r:id="rId36"/>
    <p:sldId id="508" r:id="rId37"/>
    <p:sldId id="276" r:id="rId38"/>
    <p:sldId id="275" r:id="rId39"/>
    <p:sldId id="274" r:id="rId40"/>
    <p:sldId id="278" r:id="rId41"/>
    <p:sldId id="281" r:id="rId42"/>
    <p:sldId id="519" r:id="rId43"/>
    <p:sldId id="432" r:id="rId44"/>
    <p:sldId id="285" r:id="rId45"/>
    <p:sldId id="290" r:id="rId46"/>
    <p:sldId id="289" r:id="rId47"/>
    <p:sldId id="291" r:id="rId48"/>
    <p:sldId id="288" r:id="rId49"/>
    <p:sldId id="284" r:id="rId50"/>
    <p:sldId id="382" r:id="rId51"/>
    <p:sldId id="429" r:id="rId52"/>
    <p:sldId id="423" r:id="rId53"/>
    <p:sldId id="512" r:id="rId54"/>
    <p:sldId id="466" r:id="rId55"/>
    <p:sldId id="521" r:id="rId56"/>
    <p:sldId id="369" r:id="rId57"/>
    <p:sldId id="325" r:id="rId58"/>
    <p:sldId id="404" r:id="rId59"/>
    <p:sldId id="405" r:id="rId60"/>
    <p:sldId id="313" r:id="rId61"/>
    <p:sldId id="309" r:id="rId62"/>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3E"/>
    <a:srgbClr val="006666"/>
    <a:srgbClr val="CC9900"/>
    <a:srgbClr val="FFCC00"/>
    <a:srgbClr val="CC0000"/>
    <a:srgbClr val="AED569"/>
    <a:srgbClr val="98E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69" autoAdjust="0"/>
    <p:restoredTop sz="94645" autoAdjust="0"/>
  </p:normalViewPr>
  <p:slideViewPr>
    <p:cSldViewPr>
      <p:cViewPr varScale="1">
        <p:scale>
          <a:sx n="42" d="100"/>
          <a:sy n="42" d="100"/>
        </p:scale>
        <p:origin x="72" y="682"/>
      </p:cViewPr>
      <p:guideLst>
        <p:guide orient="horz" pos="2160"/>
        <p:guide pos="3840"/>
      </p:guideLst>
    </p:cSldViewPr>
  </p:slideViewPr>
  <p:outlineViewPr>
    <p:cViewPr>
      <p:scale>
        <a:sx n="33" d="100"/>
        <a:sy n="33" d="100"/>
      </p:scale>
      <p:origin x="0" y="-720"/>
    </p:cViewPr>
  </p:outlineViewPr>
  <p:notesTextViewPr>
    <p:cViewPr>
      <p:scale>
        <a:sx n="3" d="2"/>
        <a:sy n="3" d="2"/>
      </p:scale>
      <p:origin x="0" y="0"/>
    </p:cViewPr>
  </p:notesTextViewPr>
  <p:sorterViewPr>
    <p:cViewPr varScale="1">
      <p:scale>
        <a:sx n="1" d="1"/>
        <a:sy n="1" d="1"/>
      </p:scale>
      <p:origin x="0" y="-204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093" cy="497842"/>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sz="quarter" idx="1"/>
          </p:nvPr>
        </p:nvSpPr>
        <p:spPr>
          <a:xfrm>
            <a:off x="3885274" y="0"/>
            <a:ext cx="2971093" cy="497842"/>
          </a:xfrm>
          <a:prstGeom prst="rect">
            <a:avLst/>
          </a:prstGeom>
        </p:spPr>
        <p:txBody>
          <a:bodyPr vert="horz" lIns="91870" tIns="45935" rIns="91870" bIns="45935" rtlCol="0"/>
          <a:lstStyle>
            <a:lvl1pPr algn="r">
              <a:defRPr sz="1200"/>
            </a:lvl1pPr>
          </a:lstStyle>
          <a:p>
            <a:fld id="{8BC57977-E6D1-4EDC-B2E5-FFF6DA5EF00E}" type="datetimeFigureOut">
              <a:rPr lang="en-GB" smtClean="0"/>
              <a:t>08/05/2019</a:t>
            </a:fld>
            <a:endParaRPr lang="en-GB"/>
          </a:p>
        </p:txBody>
      </p:sp>
      <p:sp>
        <p:nvSpPr>
          <p:cNvPr id="4" name="Footer Placeholder 3"/>
          <p:cNvSpPr>
            <a:spLocks noGrp="1"/>
          </p:cNvSpPr>
          <p:nvPr>
            <p:ph type="ftr" sz="quarter" idx="2"/>
          </p:nvPr>
        </p:nvSpPr>
        <p:spPr>
          <a:xfrm>
            <a:off x="0" y="9446258"/>
            <a:ext cx="2971093" cy="497841"/>
          </a:xfrm>
          <a:prstGeom prst="rect">
            <a:avLst/>
          </a:prstGeom>
        </p:spPr>
        <p:txBody>
          <a:bodyPr vert="horz" lIns="91870" tIns="45935" rIns="91870" bIns="45935" rtlCol="0" anchor="b"/>
          <a:lstStyle>
            <a:lvl1pPr algn="l">
              <a:defRPr sz="1200"/>
            </a:lvl1pPr>
          </a:lstStyle>
          <a:p>
            <a:endParaRPr lang="en-GB"/>
          </a:p>
        </p:txBody>
      </p:sp>
      <p:sp>
        <p:nvSpPr>
          <p:cNvPr id="5" name="Slide Number Placeholder 4"/>
          <p:cNvSpPr>
            <a:spLocks noGrp="1"/>
          </p:cNvSpPr>
          <p:nvPr>
            <p:ph type="sldNum" sz="quarter" idx="3"/>
          </p:nvPr>
        </p:nvSpPr>
        <p:spPr>
          <a:xfrm>
            <a:off x="3885274" y="9446258"/>
            <a:ext cx="2971093" cy="497841"/>
          </a:xfrm>
          <a:prstGeom prst="rect">
            <a:avLst/>
          </a:prstGeom>
        </p:spPr>
        <p:txBody>
          <a:bodyPr vert="horz" lIns="91870" tIns="45935" rIns="91870" bIns="45935" rtlCol="0" anchor="b"/>
          <a:lstStyle>
            <a:lvl1pPr algn="r">
              <a:defRPr sz="1200"/>
            </a:lvl1pPr>
          </a:lstStyle>
          <a:p>
            <a:fld id="{7CF6FF3A-3DE1-4339-8893-5B3F79AD23B9}" type="slidenum">
              <a:rPr lang="en-GB" smtClean="0"/>
              <a:t>‹#›</a:t>
            </a:fld>
            <a:endParaRPr lang="en-GB"/>
          </a:p>
        </p:txBody>
      </p:sp>
    </p:spTree>
    <p:extLst>
      <p:ext uri="{BB962C8B-B14F-4D97-AF65-F5344CB8AC3E}">
        <p14:creationId xmlns:p14="http://schemas.microsoft.com/office/powerpoint/2010/main" val="242076610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11-10T12:48:22.923"/>
    </inkml:context>
    <inkml:brush xml:id="br0">
      <inkml:brushProperty name="width" value="0.2" units="cm"/>
      <inkml:brushProperty name="height" value="0.2" units="cm"/>
      <inkml:brushProperty name="color" value="#00A0D7"/>
      <inkml:brushProperty name="ignorePressure" value="1"/>
    </inkml:brush>
    <inkml:brush xml:id="br1">
      <inkml:brushProperty name="width" value="0.2" units="cm"/>
      <inkml:brushProperty name="height" value="0.2" units="cm"/>
      <inkml:brushProperty name="color" value="#008C3A"/>
      <inkml:brushProperty name="ignorePressure" value="1"/>
    </inkml:brush>
    <inkml:brush xml:id="br2">
      <inkml:brushProperty name="width" value="0.2" units="cm"/>
      <inkml:brushProperty name="height" value="0.2" units="cm"/>
      <inkml:brushProperty name="color" value="#E71224"/>
      <inkml:brushProperty name="ignorePressure" value="1"/>
    </inkml:brush>
    <inkml:brush xml:id="br3">
      <inkml:brushProperty name="width" value="0.2" units="cm"/>
      <inkml:brushProperty name="height" value="0.2" units="cm"/>
      <inkml:brushProperty name="color" value="#AB008B"/>
      <inkml:brushProperty name="ignorePressure" value="1"/>
    </inkml:brush>
    <inkml:brush xml:id="br4">
      <inkml:brushProperty name="width" value="0.2" units="cm"/>
      <inkml:brushProperty name="height" value="0.2" units="cm"/>
      <inkml:brushProperty name="color" value="#F6630D"/>
      <inkml:brushProperty name="ignorePressure" value="1"/>
    </inkml:brush>
    <inkml:brush xml:id="br5">
      <inkml:brushProperty name="width" value="0.2" units="cm"/>
      <inkml:brushProperty name="height" value="0.2" units="cm"/>
      <inkml:brushProperty name="color" value="#5B2D90"/>
      <inkml:brushProperty name="ignorePressure" value="1"/>
    </inkml:brush>
  </inkml:definitions>
  <inkml:trace contextRef="#ctx0" brushRef="#br0">4596 0,'2'83,"-1"-15,-5 42,3-93,-2 0,0 0,-1 0,0-1,-2 1,0-1,0 0,-2-1,0 0,0 0,-2 0,0-1,0-1,-5 5,3-5,2 0,0 1,-5 8,-17 24,6-11,18-23,0-1,-1-1,0 1,0-1,-6 3,-112 109,113-107,0 1,1 0,0 1,2 1,0 0,1 0,1 1,0 0,2 1,0 0,1 0,-3 20,-1-1,-3 1,0-2,-8 12,-10 29,19-52,0 0,-5 3,7-12,1 0,0 1,2 0,0 1,-2 10,1 5,-2-2,-1 1,-1-1,-2 0,7-17,2 0,0 1,1-1,1 1,0 0,1-1,1 3,0 40,3 24,1-11,-3-39,0 0,-2-1,-1 1,-2-1,-1 0,-2 0,-2 3,-16 32,16-43,0 1,2 0,1 1,0 0,1 10,1-4,-2 0,-1 0,-11 27,9-31,1 1,2 0,1 0,1 0,1 2,-1 29,-7 19,4-28,2 1,2 6,4 277,1-147,1-147,3 0,1-1,2 0,9 27,-6-26,-2 1,-1 0,-3 1,0 9,-3-30,0 0,2 0,1 0,0 0,2-1,0 1,1-2,2 1,0-1,9 13,-9-12,-2 2,0-1,-2 1,0 0,-1 1,-1 6,5 18,1 15,-6-37,0 1,6 15,-2-12,-2 1,-1-1,-1 2,-1 18,-4 130,-2-69,3-111,0 39,1-1,4 14,-3-39,1 1,0-1,1 1,0-1,1-1,1 1,0-1,3 5,14 25,-3 0,13 38,-16-36,1-1,24 37,-1-27,-4-8,-23-25,1-1,1 0,1-1,0-1,1-1,1-1,0 0,2-1,-1-1,2-1,21 9,163 94,-148-81,-48-26,1-1,0-1,0 0,0 0,1-1,0-1,0 0,0-1,2 1,43 5,18 3,0-3,53-1,656-9,-773 1,1-1,-1 0,0-1,0 0,0-1,0 0,0-1,-1 0,1 0,-1-1,0-1,3-2,1 2,0 0,0 1,1 0,0 1,0 1,0 0,0 1,0 1,0 0,15 2,-13-1,0 0,0-1,0-1,0 0,0-2,0 0,-1-1,7-3,-13 4,24-11,0-1,-1-2,-1-1,26-21,15-12,-13 12,82-62,-121 85,-5 6,-1-1,-1-1,0 0,0-1,-1 0,-1-1,0 0,-2-1,4-6,10-22,2 2,2 1,2 1,12-11,-15 13,-21 29,0 0,1 0,0 1,7-7,-6 7,-2 0,1 0,-1 0,-1-1,0 0,0 0,0-1,-1 1,-1-1,2-7,0 4,-1 0,2 0,-1 1,2 0,0 0,2-3,55-70,-50 68</inkml:trace>
  <inkml:trace contextRef="#ctx0" brushRef="#br1" timeOffset="16863.883">1533 13260,'1159'0,"-1130"3,-1 0,1 2,-1 2,0 0,0 2,-1 0,2 3,13 4,1-2,17 2,4 0,28 12,-25-7,10 0,-58-16,-1 2,0 0,0 1,-1 1,0 0,2 3,1 0,1-1,0-1,0 0,2-1,20 7,0 1,-1 3,1 3,87 55,-98-60,0 2,-1 1,-2 2,13 11,45 35,-37-28,-34-27,0-1,1 0,12 5,97 63,-39-24,-30-23,24 16,43 36,14 22,-91-69,-1 1,14 19,-26-25,-6-3,-1 0,-2 2,12 20,7 10,-35-50,-1 0,0 0,0 1,-1 0,-1 1,0 0,-1-1,-1 2,0-1,-1 0,0 15,-1 2</inkml:trace>
  <inkml:trace contextRef="#ctx0" brushRef="#br2" timeOffset="36862.406">1 6502,'7'0,"1"2,-1-1,0 1,0 1,0-1,6 4,4 0,77 35,-59-24,31 10,-54-24,0 1,0 0,0 1,0 0,-1 1,0 0,0 1,-1 0,0 0,0 1,0 1,-1 0,18 19,0-2,2-1,23 16,-18-15,-1 2,20 21,-27-21,-2 1,0 0,-2 2,5 11,-13-17,-1 0,-1 1,-1 0,2 11,20 44,-23-58,-1 0,0 0,2 16,-1 4,2 9,-1 0,-3 0,0 48,-4-47,1-1,3 0,2 0,14 38,-17-53,-1 1,-1 0,-2 8,1 1,8 43,-9-76,1 0,0 0,1-1,0 1,1-1,1 0,0-1,3 5,0-1,0 1,-2-1,3 7,-4-6,1-1,1 0,6 9,-7-12,-1-1,0 2,-1-1,-1 1,0 0,2 10,-3-8,2 0,0 0,0 0,2-1,1 2,7 8,0 0,1-2,2 0,0-1,2-1,0-1,1-1,11 6,-8-5,0 1,17 20,-21-21,0 0,2-1,12 7,-22-17,-1 1,0 0,0 1,-1 0,-1 1,0 0,0 0,4 10,2 4,-2 1,0 1,8 26,12 20,-25-56,0 0,-1 1,-1-1,-1 1,1 4,-1 5,1-1,1 1,1-2,2 1,1-1,0-1,2 0,1-1,1-1,1 0,1-1,18 16,-21-23,-8-9,0 0,-1 1,0 0,0 0,-1 0,1 1,-2 0,1 0,-1 0,0 0,-1 1,1 0,47 168,-43-148,0 0,-3 0,0 0,-1 1,-2 9,0 56,-5 1,0 17,5-3,0-28,-7 61,2-118,-2 0,-5 15,4-18,1 1,1 0,0 7,3-2,2-20,-1-1,-1 1,1-1,-1 1,0-1,-1 0,0 0,0 1,0-1,-1 0,0-1,-3 6,-11 16,0 1,-4 14,9-17,-1-1,-1-1,-12 16,-20 25,2 3,33-51,1 1,1-1,1 2,1-1,0 1,2 0,-3 13,-7 28,8-35,1 1,2 1,-2 22,5 29,2-53,-1 0,-1 0,-1 0,-2 0,-5 19,2-18,2 0,0 0,1 1,1 18,3-29,0 1,1-1,1 0,0 0,1 0,1-1,1 1,2 4,0-4</inkml:trace>
  <inkml:trace contextRef="#ctx0" brushRef="#br3" timeOffset="53455.012">972 7246,'0'15,"1"0,1 0,0-1,1 1,0-1,1 1,1-1,1-1,0 1,0-1,1 0,1 0,0-1,1 0,0 0,1-1,0 0,1-1,0 0,1-1,0 0,3 1,25 16,-30-18,1-1,0 0,0-1,1 0,-1 0,1-2,11 4,212 60,-206-62,0-1,1-2,0-1,3-1,1 0,0 1,-1 2,2 2,189 41,-185-41,0-2,-1-1,34-3,38 3,-83 0,0 2,11 3,-13-2,0-1,22 1,280-4,-169-4,-147 2,0 0,1-1,-1 0,1-1,-1 0,0-1,0 0,0-1,-1 0,1-1,-1 0,0-1,-1 0,1 0,-1-1,0 0,-1-1,8-8,15-20,6-7,-2-2,0-4,56-83,-84 121,1 1,0 0,1 0,8-7,21-23,15-35,-32 43,1 2,24-26,-23 29,-1-1,-2-2,9-16,10-14,-15 26,15-32,-33 54,0-1,-1 1,-1-1,0 0,0 0,-2 0,2-10,0-2,1 1,1 0,1 0,10-22,-8 24,-1-1,-2 1,0-2,-1 1,1-17,-2-10,2 1,6-17,-1-18,-8 58,0 0,2 0,2-5,-1 11,-1 1,-1-1,-1-1,-1 1,0-16,-2 27,0 1,-1-1,0 0,-1 1,0-1,-1 1,1-1,-1 1,-1 0,0 0,0 0,0 1,-1 0,-3-4,-7-5,-1 1,0 0,-1 1,-1 1,0 0,-1 2,-9-5,-37-24,44 28,-1 0,0 1,-18-5,-28-14,1-1,33 15,1 0,0-2,-2-4,-73-50,66 44,31 22,0-1,1-1,-1 0,-6-8,9 9,0 1,0 0,0 0,0 0,-1 1,0 0,0 1,-9-3,-13-4,0 2,-5 0,1 4,0 0,-1 2,1 2,-1 1,-3 3,-12-2,-42-3,68-2,0 0,-17-7,19 5,1 1,-2 2,-5-1,-37 2,40 2,0-1,0-1,0-2,-11-2,-2-3,1 3,-1 1,-33 0,-120 6,71 2,-177-3,266 0</inkml:trace>
  <inkml:trace contextRef="#ctx0" brushRef="#br4" timeOffset="71150.636">1829 9265,'1'-9,"0"-1,1 1,-1-1,2 1,0 0,0 0,0 0,1 1,0-1,6-7,10-14,1 0,6-5,-25 33,20-29,-2 0,-1-1,5-14,28-47,-38 71,-8 14,-1 0,0 0,0 0,-1-1,0 1,-1-1,2-7,2-6,0 0,1 0,1 0,1 1,3-3,8-24,-18 39,0 1,0 0,1 1,0-1,0 0,1 1,0 0,0 0,0 1,1-1,0 1,1 0,5-4,-2 0,1-1,5-8,-11 12,1 1,-1-1,1 1,0 1,1-1,-1 1,1 0,0 0,0 1,1 0,-1 0,1 0,0 1,46-12,-1-3,7-5,-40 17,0 0,0 2,0 0,1 1,0 1,-1 0,1 2,4 1,1-1,1-1,0-1,-1-1,14-4,0-4,-1-2,0-2,33-18,-59 27,1 2,-1-1,1 2,0 0,0 1,1 0,-3 0,0 1,1-2,-1 0,-1 0,1-1,0 0,-1-1,3-2,23-13,2 1,23-7,4-2,-44 20,0 1,1 0,0 2,4 0,17-4,-8 1,1 1,-2-2,1-2,8-5,-13 5,1 1,0 1,1 2,0 2,30-2,38-12,-48 8,14-3,-25 5,1 1,-1 2,21 1,-25 4,0 1,0 2,0 2,35 7,-27-2,1-2,33 0,-29-3,-24 0,0 1,-1 1,0 1,0 1,-1 2,0 0,17 11,14 4,26 5,-41-15,0 1,-2 1,32 20,-31-13,-20-13,-1 1,0 1,-1 0,14 15,13 12,45 31,-59-49,-1 1,-1 2,-1 1,-2 1,0 1,5 10,59 86,-83-110,0 0,-1 0,-1 1,0 0,-1 1,-1-1,2 13,-1-6,0 0,2 0,3 6,0-4,-1 0,-2 0,0 1,-2 0,-1 0,-1 0,-1 0,-1 0,-1 0,-3 16,-1-11,-1 0,-1 0,-2-1,-1 0,-1-1,-1 0,-2-1,-11 16,17-28,1 1,0-1,1 1,0 0,2 0,0 1,0-1,0 13,0-9,-1-1,-1 0,-1-1,-3 8,1-7,2 1,0 0,-1 13,-9 43,7-35,2 1,-1 15,5-22,-3 0,0 0,-3-1,-1 0,-14 32,22-61,0 1,0-1,0 0,0 0,-1 0,0 0,0-1,0 1,0-1,-1 0,0 0,0-1,0 1,0-1,-4 1,-8 4,-1-2,0 0,0 0,-7-1,5 0,0 1,0 0,-6 4,2-1,0-1,-1-1,0-1,-1-1,1-1,-1-1,-12-1,4 0,23 0,1 0,0 1,-1 0,1 0,0 1,1 0,-1 1,-3 2,1 0,-1-1,0-1,0 0,-3 0,-92 29,76-22,-1-2,0-1,0-1,-1-2,-18 0,-340-5,184-3,-576 2,750-2,0-1,1-2,-8-3,1 1,-39-3,-77 10,87 2,-41-6,94 2,1-1,-1-1,1-1,0 0,0-1,-12-6,12 4,0 2,-1 0,0 0,0 2,-15-3,15 6,-1-2,1 1,0-2,1 0,-1-1,1-1,0 0,0-1,1-1,0 0,0-1,1 0,0-1,-10-10,14 11,1 1,-2 0,1 1,-1 0,0 1,-1 0,1 0,-1 1,0 0,-1 1,1 1,-3-1,-17-2</inkml:trace>
  <inkml:trace contextRef="#ctx0" brushRef="#br5" timeOffset="92303.041">6947 15240,'0'-1,"-1"-1,1 0,-1 0,0 1,1-1,-1 0,0 1,0-1,0 1,0-1,0 1,0-1,0 1,-1 0,1-1,-1 1,1 0,-1 0,1 0,-1 0,-38-20,30 16,-12-6,-1 1,0 1,0 1,-1 1,-15-2,19 3,0 0,0-2,0-1,1 0,1-2,-1 0,0-2,2 0,1 0,1-1,1 0,0-1,0-1,-2-5,-21-24,-112-117,131 144,-1 0,-1 2,0 1,-4-2,-16-12,-8-6,-6-5,-14-16,51 40,0-1,1 0,1-2,0 0,-6-12,-78-116,60 91,21 26,2 0,1-1,1-1,2 0,0-5,-2-2,8 19,1 0,0 0,2-1,0 1,1-15,1-33,3-5,0-1,-2 55,1 1,1-1,1 1,1-1,0 1,1 0,5-10,-6 17,2 0,-1 0,1 1,1-1,0 1,0 1,1-1,0 1,1 1,0-1,0 2,1-1,123-92,-112 87,1 2,1 0,0 2,6-1,34-15,-47 19,1 1,0 1,1 0,-1 1,1 1,5 0,2-1,-1 0,22-6,-15 2,0 1,21 0,-19 2,0-1,11-4,-9 1,0 2,0 1,35 0,109 7,-68 0,561-2,-647 1,0 2,-1 1,23 5,-18-2,0-2,17 1,-17-3,0 2,-1 1,0 1,27 11,-27-8,0-1,1-2,0-1,24 2,4-5,-20-2,0 2,18 4,106 28,-85-16,-1-4,2-3,0-3,18-3,91-7,-155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5"/>
          </a:xfrm>
          <a:prstGeom prst="rect">
            <a:avLst/>
          </a:prstGeom>
        </p:spPr>
        <p:txBody>
          <a:bodyPr vert="horz" lIns="91870" tIns="45935" rIns="91870" bIns="45935" rtlCol="0"/>
          <a:lstStyle>
            <a:lvl1pPr algn="l">
              <a:defRPr sz="1200"/>
            </a:lvl1pPr>
          </a:lstStyle>
          <a:p>
            <a:endParaRPr lang="en-GB"/>
          </a:p>
        </p:txBody>
      </p:sp>
      <p:sp>
        <p:nvSpPr>
          <p:cNvPr id="3" name="Date Placeholder 2"/>
          <p:cNvSpPr>
            <a:spLocks noGrp="1"/>
          </p:cNvSpPr>
          <p:nvPr>
            <p:ph type="dt" idx="1"/>
          </p:nvPr>
        </p:nvSpPr>
        <p:spPr>
          <a:xfrm>
            <a:off x="3884614" y="0"/>
            <a:ext cx="2971800" cy="497285"/>
          </a:xfrm>
          <a:prstGeom prst="rect">
            <a:avLst/>
          </a:prstGeom>
        </p:spPr>
        <p:txBody>
          <a:bodyPr vert="horz" lIns="91870" tIns="45935" rIns="91870" bIns="45935" rtlCol="0"/>
          <a:lstStyle>
            <a:lvl1pPr algn="r">
              <a:defRPr sz="1200"/>
            </a:lvl1pPr>
          </a:lstStyle>
          <a:p>
            <a:fld id="{F1020A0F-C7EE-4B0E-8CBD-A33AE5BD5376}" type="datetimeFigureOut">
              <a:rPr lang="en-GB" smtClean="0"/>
              <a:t>08/05/2019</a:t>
            </a:fld>
            <a:endParaRPr lang="en-GB"/>
          </a:p>
        </p:txBody>
      </p:sp>
      <p:sp>
        <p:nvSpPr>
          <p:cNvPr id="4" name="Slide Image Placeholder 3"/>
          <p:cNvSpPr>
            <a:spLocks noGrp="1" noRot="1" noChangeAspect="1"/>
          </p:cNvSpPr>
          <p:nvPr>
            <p:ph type="sldImg" idx="2"/>
          </p:nvPr>
        </p:nvSpPr>
        <p:spPr>
          <a:xfrm>
            <a:off x="114300" y="746125"/>
            <a:ext cx="6629400" cy="3729038"/>
          </a:xfrm>
          <a:prstGeom prst="rect">
            <a:avLst/>
          </a:prstGeom>
          <a:noFill/>
          <a:ln w="12700">
            <a:solidFill>
              <a:prstClr val="black"/>
            </a:solidFill>
          </a:ln>
        </p:spPr>
        <p:txBody>
          <a:bodyPr vert="horz" lIns="91870" tIns="45935" rIns="91870" bIns="45935" rtlCol="0" anchor="ctr"/>
          <a:lstStyle/>
          <a:p>
            <a:endParaRPr lang="en-GB"/>
          </a:p>
        </p:txBody>
      </p:sp>
      <p:sp>
        <p:nvSpPr>
          <p:cNvPr id="5" name="Notes Placeholder 4"/>
          <p:cNvSpPr>
            <a:spLocks noGrp="1"/>
          </p:cNvSpPr>
          <p:nvPr>
            <p:ph type="body" sz="quarter" idx="3"/>
          </p:nvPr>
        </p:nvSpPr>
        <p:spPr>
          <a:xfrm>
            <a:off x="685801" y="4724204"/>
            <a:ext cx="5486400" cy="4475559"/>
          </a:xfrm>
          <a:prstGeom prst="rect">
            <a:avLst/>
          </a:prstGeom>
        </p:spPr>
        <p:txBody>
          <a:bodyPr vert="horz" lIns="91870" tIns="45935" rIns="91870" bIns="459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7"/>
            <a:ext cx="2971800" cy="497285"/>
          </a:xfrm>
          <a:prstGeom prst="rect">
            <a:avLst/>
          </a:prstGeom>
        </p:spPr>
        <p:txBody>
          <a:bodyPr vert="horz" lIns="91870" tIns="45935" rIns="91870" bIns="45935"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7"/>
            <a:ext cx="2971800" cy="497285"/>
          </a:xfrm>
          <a:prstGeom prst="rect">
            <a:avLst/>
          </a:prstGeom>
        </p:spPr>
        <p:txBody>
          <a:bodyPr vert="horz" lIns="91870" tIns="45935" rIns="91870" bIns="45935" rtlCol="0" anchor="b"/>
          <a:lstStyle>
            <a:lvl1pPr algn="r">
              <a:defRPr sz="1200"/>
            </a:lvl1pPr>
          </a:lstStyle>
          <a:p>
            <a:fld id="{1FFA8C14-8878-4B36-8340-52B442A08225}" type="slidenum">
              <a:rPr lang="en-GB" smtClean="0"/>
              <a:t>‹#›</a:t>
            </a:fld>
            <a:endParaRPr lang="en-GB"/>
          </a:p>
        </p:txBody>
      </p:sp>
    </p:spTree>
    <p:extLst>
      <p:ext uri="{BB962C8B-B14F-4D97-AF65-F5344CB8AC3E}">
        <p14:creationId xmlns:p14="http://schemas.microsoft.com/office/powerpoint/2010/main" val="1376026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226DA-FA3D-4415-84E5-5CB974CBF35C}" type="slidenum">
              <a:rPr lang="en-GB" smtClean="0"/>
              <a:t>1</a:t>
            </a:fld>
            <a:endParaRPr lang="en-GB" dirty="0"/>
          </a:p>
        </p:txBody>
      </p:sp>
    </p:spTree>
    <p:extLst>
      <p:ext uri="{BB962C8B-B14F-4D97-AF65-F5344CB8AC3E}">
        <p14:creationId xmlns:p14="http://schemas.microsoft.com/office/powerpoint/2010/main" val="2423593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C6226DA-FA3D-4415-84E5-5CB974CBF35C}" type="slidenum">
              <a:rPr lang="en-GB" smtClean="0"/>
              <a:t>2</a:t>
            </a:fld>
            <a:endParaRPr lang="en-GB" dirty="0"/>
          </a:p>
        </p:txBody>
      </p:sp>
    </p:spTree>
    <p:extLst>
      <p:ext uri="{BB962C8B-B14F-4D97-AF65-F5344CB8AC3E}">
        <p14:creationId xmlns:p14="http://schemas.microsoft.com/office/powerpoint/2010/main" val="129255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xfrm>
            <a:off x="114300" y="746125"/>
            <a:ext cx="6629400" cy="3729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GB" altLang="en-US" dirty="0"/>
          </a:p>
        </p:txBody>
      </p:sp>
    </p:spTree>
    <p:extLst>
      <p:ext uri="{BB962C8B-B14F-4D97-AF65-F5344CB8AC3E}">
        <p14:creationId xmlns:p14="http://schemas.microsoft.com/office/powerpoint/2010/main" val="2026475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DF6A36-7A7A-47D8-BACE-A1C87E03798E}" type="slidenum">
              <a:rPr lang="en-GB" altLang="en-US" smtClean="0"/>
              <a:pPr/>
              <a:t>20</a:t>
            </a:fld>
            <a:endParaRPr lang="en-GB" altLang="en-US"/>
          </a:p>
        </p:txBody>
      </p:sp>
    </p:spTree>
    <p:extLst>
      <p:ext uri="{BB962C8B-B14F-4D97-AF65-F5344CB8AC3E}">
        <p14:creationId xmlns:p14="http://schemas.microsoft.com/office/powerpoint/2010/main" val="1951505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FA8C14-8878-4B36-8340-52B442A08225}" type="slidenum">
              <a:rPr lang="en-GB" smtClean="0"/>
              <a:t>23</a:t>
            </a:fld>
            <a:endParaRPr lang="en-GB"/>
          </a:p>
        </p:txBody>
      </p:sp>
    </p:spTree>
    <p:extLst>
      <p:ext uri="{BB962C8B-B14F-4D97-AF65-F5344CB8AC3E}">
        <p14:creationId xmlns:p14="http://schemas.microsoft.com/office/powerpoint/2010/main" val="332805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FA8C14-8878-4B36-8340-52B442A08225}" type="slidenum">
              <a:rPr lang="en-GB" smtClean="0"/>
              <a:t>27</a:t>
            </a:fld>
            <a:endParaRPr lang="en-GB"/>
          </a:p>
        </p:txBody>
      </p:sp>
    </p:spTree>
    <p:extLst>
      <p:ext uri="{BB962C8B-B14F-4D97-AF65-F5344CB8AC3E}">
        <p14:creationId xmlns:p14="http://schemas.microsoft.com/office/powerpoint/2010/main" val="308609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r>
              <a:rPr lang="en-US" b="1" dirty="0"/>
              <a:t>Structure of the timetable</a:t>
            </a:r>
            <a:endParaRPr lang="en-GB" b="1" dirty="0"/>
          </a:p>
          <a:p>
            <a:r>
              <a:rPr lang="en-US" dirty="0"/>
              <a:t>Students were presented with a structured timetable (running from 9-6) which mapped out the teaching and learning activities related to this module.  The timetable not only included details of the taught (workshops) sessions, but also indicated when students could undertake course related reading, study tasks and meet as a group.  The module leader demonstrated a clear rationale behind structuring the timetable in this way; firstly, they highlighted the value of this to map out their expectations of the students when planning the course.  But more importantly the module leader felt this gave a clear indication to students of what was expected of them and how they could manage their time in order to meet the requirements of this module.   At the end of the module a number of students recognized the value of this in the focus group discussions and felt it had be a useful approach to assist them in planning what they did when.</a:t>
            </a:r>
          </a:p>
          <a:p>
            <a:endParaRPr lang="en-US" dirty="0"/>
          </a:p>
          <a:p>
            <a:pPr defTabSz="918698" eaLnBrk="0" fontAlgn="base" hangingPunct="0">
              <a:spcBef>
                <a:spcPct val="30000"/>
              </a:spcBef>
              <a:spcAft>
                <a:spcPct val="0"/>
              </a:spcAft>
              <a:defRPr/>
            </a:pPr>
            <a:r>
              <a:rPr lang="en-GB" dirty="0"/>
              <a:t>But, the students appreciated the opportunity to be ‘thrown in at the deep end’ and felt that the experience would be of benefit to them throughout the duration of their programme and into employment.  </a:t>
            </a:r>
          </a:p>
          <a:p>
            <a:endParaRPr lang="en-GB" dirty="0"/>
          </a:p>
        </p:txBody>
      </p:sp>
      <p:sp>
        <p:nvSpPr>
          <p:cNvPr id="4" name="Slide Number Placeholder 3"/>
          <p:cNvSpPr>
            <a:spLocks noGrp="1"/>
          </p:cNvSpPr>
          <p:nvPr>
            <p:ph type="sldNum" sz="quarter" idx="10"/>
          </p:nvPr>
        </p:nvSpPr>
        <p:spPr/>
        <p:txBody>
          <a:bodyPr/>
          <a:lstStyle/>
          <a:p>
            <a:fld id="{7941FD20-71B5-42E2-80CA-FCA6AA3737F4}" type="slidenum">
              <a:rPr lang="en-GB" altLang="en-US" smtClean="0"/>
              <a:pPr/>
              <a:t>43</a:t>
            </a:fld>
            <a:endParaRPr lang="en-GB" altLang="en-US"/>
          </a:p>
        </p:txBody>
      </p:sp>
    </p:spTree>
    <p:extLst>
      <p:ext uri="{BB962C8B-B14F-4D97-AF65-F5344CB8AC3E}">
        <p14:creationId xmlns:p14="http://schemas.microsoft.com/office/powerpoint/2010/main" val="780325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746125"/>
            <a:ext cx="6629400" cy="3729038"/>
          </a:xfrm>
        </p:spPr>
      </p:sp>
      <p:sp>
        <p:nvSpPr>
          <p:cNvPr id="3" name="Notes Placeholder 2"/>
          <p:cNvSpPr>
            <a:spLocks noGrp="1"/>
          </p:cNvSpPr>
          <p:nvPr>
            <p:ph type="body" idx="1"/>
          </p:nvPr>
        </p:nvSpPr>
        <p:spPr/>
        <p:txBody>
          <a:bodyPr/>
          <a:lstStyle/>
          <a:p>
            <a:endParaRPr lang="en-GB" dirty="0"/>
          </a:p>
          <a:p>
            <a:r>
              <a:rPr lang="en-GB" dirty="0"/>
              <a:t>This</a:t>
            </a:r>
            <a:r>
              <a:rPr lang="en-GB" baseline="0" dirty="0"/>
              <a:t> work is not new 2006  in SPACE identified the need </a:t>
            </a:r>
            <a:endParaRPr lang="en-GB" dirty="0"/>
          </a:p>
          <a:p>
            <a:endParaRPr lang="en-GB" dirty="0"/>
          </a:p>
          <a:p>
            <a:endParaRPr lang="en-GB" dirty="0"/>
          </a:p>
          <a:p>
            <a:r>
              <a:rPr lang="en-GB" dirty="0"/>
              <a:t>MAPs – bust</a:t>
            </a:r>
            <a:r>
              <a:rPr lang="en-GB" baseline="0" dirty="0"/>
              <a:t> the jargon  - no room to put it in full  </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73CA4A4-2B18-42FC-84EF-5F80BBF007C1}" type="slidenum">
              <a:rPr lang="en-GB" smtClean="0"/>
              <a:t>52</a:t>
            </a:fld>
            <a:endParaRPr lang="en-GB"/>
          </a:p>
        </p:txBody>
      </p:sp>
    </p:spTree>
    <p:extLst>
      <p:ext uri="{BB962C8B-B14F-4D97-AF65-F5344CB8AC3E}">
        <p14:creationId xmlns:p14="http://schemas.microsoft.com/office/powerpoint/2010/main" val="279673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4785A3F-3E60-4B26-8440-4E971FD82728}"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394616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85A3F-3E60-4B26-8440-4E971FD82728}"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214252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85A3F-3E60-4B26-8440-4E971FD82728}"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256557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4785A3F-3E60-4B26-8440-4E971FD82728}"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355388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85A3F-3E60-4B26-8440-4E971FD82728}"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3041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4785A3F-3E60-4B26-8440-4E971FD82728}"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91019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4785A3F-3E60-4B26-8440-4E971FD82728}" type="datetimeFigureOut">
              <a:rPr lang="en-GB" smtClean="0"/>
              <a:t>08/05/2019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90873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785A3F-3E60-4B26-8440-4E971FD82728}" type="datetimeFigureOut">
              <a:rPr lang="en-GB" smtClean="0"/>
              <a:t>08/05/2019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184160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85A3F-3E60-4B26-8440-4E971FD82728}" type="datetimeFigureOut">
              <a:rPr lang="en-GB" smtClean="0"/>
              <a:t>08/05/2019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381551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85A3F-3E60-4B26-8440-4E971FD82728}"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72433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785A3F-3E60-4B26-8440-4E971FD82728}"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0D45B22-721D-412B-AA1C-2CF3E95460B5}" type="slidenum">
              <a:rPr lang="en-GB" smtClean="0"/>
              <a:t>‹#›</a:t>
            </a:fld>
            <a:endParaRPr lang="en-GB"/>
          </a:p>
        </p:txBody>
      </p:sp>
    </p:spTree>
    <p:extLst>
      <p:ext uri="{BB962C8B-B14F-4D97-AF65-F5344CB8AC3E}">
        <p14:creationId xmlns:p14="http://schemas.microsoft.com/office/powerpoint/2010/main" val="179388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85A3F-3E60-4B26-8440-4E971FD82728}" type="datetimeFigureOut">
              <a:rPr lang="en-GB" smtClean="0"/>
              <a:t>08/05/2019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45B22-721D-412B-AA1C-2CF3E95460B5}" type="slidenum">
              <a:rPr lang="en-GB" smtClean="0"/>
              <a:t>‹#›</a:t>
            </a:fld>
            <a:endParaRPr lang="en-GB"/>
          </a:p>
        </p:txBody>
      </p:sp>
    </p:spTree>
    <p:extLst>
      <p:ext uri="{BB962C8B-B14F-4D97-AF65-F5344CB8AC3E}">
        <p14:creationId xmlns:p14="http://schemas.microsoft.com/office/powerpoint/2010/main" val="137452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drdeborahserani.blogspot.com/2008/08/hope-therapy-and-resistance.html"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onybates.ca/2014/07/27/why-lectures-are-dead-or-soon-will-be/"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utreach.wikimedia.org/wiki/Case_Studies_education_brochure/eo"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davidwacks.uoregon.edu/" TargetMode="Externa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www.merrimentdesign.com/diy-cardboard-paper-magic-tree-house-birthday-party-decoration.php"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hyperlink" Target="https://www.google.com/url?sa=i&amp;rct=j&amp;q=&amp;esrc=s&amp;source=images&amp;cd=&amp;cad=rja&amp;uact=8&amp;ved=0ahUKEwiQwJrb24TPAhUDVxQKHQVkCsIQjRwIBw&amp;url=https://coderedsafety.com/blog/which-is-better-spf-30-or-spf50/&amp;bvm=bv.132479545,d.ZGg&amp;psig=AFQjCNGASz80Fd9VeHuZlfo6FKirYmb-Zg&amp;ust=1473593760011052" TargetMode="External"/><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1.png"/><Relationship Id="rId2" Type="http://schemas.openxmlformats.org/officeDocument/2006/relationships/notesSlide" Target="../notesSlides/notesSlide4.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ute-pictures.blogspot.com/2011/08/75-free-stock-images-3d-human-character.htm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hyperlink" Target="http://tinoshare.com/25-amazing-ideas-to-organize-all-your-little-things/" TargetMode="External"/><Relationship Id="rId4" Type="http://schemas.openxmlformats.org/officeDocument/2006/relationships/image" Target="../media/image5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rrimentdesign.com/diy-cardboard-paper-magic-tree-house-birthday-party-decoration.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lgadon.wikidot.com/morgana-s-crystal-ball"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laughingconservative.blogspot.com/2013_07_01_archive.html" TargetMode="External"/><Relationship Id="rId2" Type="http://schemas.openxmlformats.org/officeDocument/2006/relationships/image" Target="../media/image58.jpg"/><Relationship Id="rId1" Type="http://schemas.openxmlformats.org/officeDocument/2006/relationships/slideLayout" Target="../slideLayouts/slideLayout2.xml"/><Relationship Id="rId5" Type="http://schemas.openxmlformats.org/officeDocument/2006/relationships/hyperlink" Target="http://commons.wikimedia.org/wiki/File:RedX.svg" TargetMode="External"/><Relationship Id="rId4" Type="http://schemas.openxmlformats.org/officeDocument/2006/relationships/image" Target="../media/image5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amazon.com/Innovative-University-Changing-Higher-Education/dp/1118063481" TargetMode="External"/><Relationship Id="rId2" Type="http://schemas.openxmlformats.org/officeDocument/2006/relationships/hyperlink" Target="https://www.heacademy.ac.uk/sites/default/files/resources/FP_conditions_of_flexibility_0.pdf" TargetMode="External"/><Relationship Id="rId1" Type="http://schemas.openxmlformats.org/officeDocument/2006/relationships/slideLayout" Target="../slideLayouts/slideLayout2.xml"/><Relationship Id="rId5" Type="http://schemas.openxmlformats.org/officeDocument/2006/relationships/hyperlink" Target="https://pubs.acs.org/action/showCitFormats?doi=10.1021%2Facs.chemrev.8b00020" TargetMode="External"/><Relationship Id="rId4" Type="http://schemas.openxmlformats.org/officeDocument/2006/relationships/hyperlink" Target="http://cognexus.org/dmforwp2.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nature.com/articles/npjscilearn201613#f1" TargetMode="External"/><Relationship Id="rId2" Type="http://schemas.openxmlformats.org/officeDocument/2006/relationships/hyperlink" Target="http://leadershipforchange.org.uk/wp-content/uploads/Keith-Grint-Wicked-Problems-handout.pdf" TargetMode="External"/><Relationship Id="rId1" Type="http://schemas.openxmlformats.org/officeDocument/2006/relationships/slideLayout" Target="../slideLayouts/slideLayout2.xml"/><Relationship Id="rId4" Type="http://schemas.openxmlformats.org/officeDocument/2006/relationships/hyperlink" Target="http://noreena.com/think-millennials-have-it-tough-for-generation-k-life-is-even-harsher/"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plymouth.ac.uk/uploads/production/document/path/10/10114/Sally_Hanks_-_The_transition_from_competence_to_capability.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asbbs.org/files/ASBBS2014/PDF/P/Phillips_Trainor(P519-530).pdf" TargetMode="External"/><Relationship Id="rId2" Type="http://schemas.openxmlformats.org/officeDocument/2006/relationships/hyperlink" Target="https://www.niu.edu/facdev/_pdf/guide/students/millennials_our_newest_generation_in_higher_education.pdf" TargetMode="External"/><Relationship Id="rId1" Type="http://schemas.openxmlformats.org/officeDocument/2006/relationships/slideLayout" Target="../slideLayouts/slideLayout2.xml"/><Relationship Id="rId4" Type="http://schemas.openxmlformats.org/officeDocument/2006/relationships/hyperlink" Target="https://www.youtube.com/watch?v=8bYIQDlWj34"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heacademy.ac.uk/system/files/a_marked_improvement.pdf" TargetMode="External"/><Relationship Id="rId2" Type="http://schemas.openxmlformats.org/officeDocument/2006/relationships/hyperlink" Target="https://www.gov.uk/government/publications/inclusive-teaching-and-learning-in-higher-education" TargetMode="External"/><Relationship Id="rId1" Type="http://schemas.openxmlformats.org/officeDocument/2006/relationships/slideLayout" Target="../slideLayouts/slideLayout2.xml"/><Relationship Id="rId5" Type="http://schemas.openxmlformats.org/officeDocument/2006/relationships/hyperlink" Target="https://www.plymouth.ac.uk/your-university/teaching-and-learning/inclusivity" TargetMode="External"/><Relationship Id="rId4" Type="http://schemas.openxmlformats.org/officeDocument/2006/relationships/hyperlink" Target="https://www.plymouth.ac.uk/uploads/production/document/path/3/3026/Space_toolkit.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Old_computer_3.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2915" y="620688"/>
            <a:ext cx="10729192" cy="6124754"/>
          </a:xfrm>
          <a:prstGeom prst="rect">
            <a:avLst/>
          </a:prstGeom>
        </p:spPr>
        <p:txBody>
          <a:bodyPr wrap="square">
            <a:spAutoFit/>
          </a:bodyPr>
          <a:lstStyle/>
          <a:p>
            <a:pPr algn="ctr"/>
            <a:endParaRPr lang="en-GB" sz="4000" b="1" dirty="0">
              <a:solidFill>
                <a:schemeClr val="accent3">
                  <a:lumMod val="50000"/>
                </a:schemeClr>
              </a:solidFill>
            </a:endParaRPr>
          </a:p>
          <a:p>
            <a:pPr algn="ctr"/>
            <a:r>
              <a:rPr lang="en-GB" sz="4800" b="1" dirty="0">
                <a:solidFill>
                  <a:srgbClr val="003F3E"/>
                </a:solidFill>
              </a:rPr>
              <a:t>Meeting the teaching and learning challenges in 21</a:t>
            </a:r>
            <a:r>
              <a:rPr lang="en-GB" sz="4800" b="1" baseline="30000" dirty="0">
                <a:solidFill>
                  <a:srgbClr val="003F3E"/>
                </a:solidFill>
              </a:rPr>
              <a:t>st</a:t>
            </a:r>
            <a:r>
              <a:rPr lang="en-GB" sz="4800" b="1" dirty="0">
                <a:solidFill>
                  <a:srgbClr val="003F3E"/>
                </a:solidFill>
              </a:rPr>
              <a:t> Century Higher Education</a:t>
            </a:r>
            <a:endParaRPr lang="en-GB" sz="4800" b="1" dirty="0">
              <a:solidFill>
                <a:srgbClr val="003F3E"/>
              </a:solidFill>
              <a:latin typeface="+mj-lt"/>
            </a:endParaRPr>
          </a:p>
          <a:p>
            <a:pPr algn="ctr"/>
            <a:endParaRPr lang="en-GB" sz="4800" b="1" dirty="0">
              <a:solidFill>
                <a:srgbClr val="003F3E"/>
              </a:solidFill>
              <a:latin typeface="+mj-lt"/>
            </a:endParaRPr>
          </a:p>
          <a:p>
            <a:pPr algn="ctr"/>
            <a:r>
              <a:rPr lang="en-GB" sz="4800" b="1" dirty="0">
                <a:solidFill>
                  <a:srgbClr val="003F3E"/>
                </a:solidFill>
                <a:latin typeface="+mj-lt"/>
              </a:rPr>
              <a:t>Pauline Kneale</a:t>
            </a:r>
          </a:p>
          <a:p>
            <a:pPr algn="ctr"/>
            <a:endParaRPr lang="en-GB" sz="3200" b="1" dirty="0">
              <a:solidFill>
                <a:srgbClr val="003F3E"/>
              </a:solidFill>
              <a:latin typeface="+mj-lt"/>
            </a:endParaRPr>
          </a:p>
          <a:p>
            <a:pPr algn="ctr"/>
            <a:r>
              <a:rPr lang="en-GB" sz="3200" dirty="0">
                <a:solidFill>
                  <a:srgbClr val="003F3E"/>
                </a:solidFill>
                <a:latin typeface="+mj-lt"/>
              </a:rPr>
              <a:t>@</a:t>
            </a:r>
            <a:r>
              <a:rPr lang="en-GB" sz="3200" dirty="0" err="1">
                <a:solidFill>
                  <a:srgbClr val="003F3E"/>
                </a:solidFill>
                <a:latin typeface="+mj-lt"/>
              </a:rPr>
              <a:t>pekneale</a:t>
            </a:r>
            <a:endParaRPr lang="en-GB" sz="3200" dirty="0">
              <a:solidFill>
                <a:srgbClr val="003F3E"/>
              </a:solidFill>
              <a:latin typeface="+mj-lt"/>
            </a:endParaRPr>
          </a:p>
          <a:p>
            <a:pPr algn="ctr"/>
            <a:r>
              <a:rPr lang="en-GB" sz="3200" dirty="0">
                <a:solidFill>
                  <a:srgbClr val="003F3E"/>
                </a:solidFill>
                <a:latin typeface="+mj-lt"/>
              </a:rPr>
              <a:t>pauline.kneale@plymouth.ac.uk</a:t>
            </a:r>
            <a:endParaRPr lang="en-GB" sz="4800" dirty="0">
              <a:solidFill>
                <a:srgbClr val="003F3E"/>
              </a:solidFill>
              <a:latin typeface="+mj-lt"/>
            </a:endParaRPr>
          </a:p>
          <a:p>
            <a:pPr algn="ctr"/>
            <a:endParaRPr lang="en-GB" sz="1600" b="1" dirty="0">
              <a:solidFill>
                <a:schemeClr val="accent1">
                  <a:lumMod val="75000"/>
                </a:schemeClr>
              </a:solidFill>
            </a:endParaRPr>
          </a:p>
        </p:txBody>
      </p:sp>
      <p:sp>
        <p:nvSpPr>
          <p:cNvPr id="7" name="AutoShape 4" descr="Image result for Twitter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Image result for Twitter image"/>
          <p:cNvSpPr>
            <a:spLocks noChangeAspect="1" noChangeArrowheads="1"/>
          </p:cNvSpPr>
          <p:nvPr/>
        </p:nvSpPr>
        <p:spPr bwMode="auto">
          <a:xfrm>
            <a:off x="6752455" y="6121821"/>
            <a:ext cx="183374" cy="183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2" name="Picture 8"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4512" y="5133023"/>
            <a:ext cx="696331" cy="696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352B0BC3-B54C-46A5-A947-7F87967A2D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659" y="5134149"/>
            <a:ext cx="2763832" cy="1191610"/>
          </a:xfrm>
          <a:prstGeom prst="rect">
            <a:avLst/>
          </a:prstGeom>
        </p:spPr>
      </p:pic>
      <p:sp>
        <p:nvSpPr>
          <p:cNvPr id="2" name="Rectangle 1"/>
          <p:cNvSpPr/>
          <p:nvPr/>
        </p:nvSpPr>
        <p:spPr>
          <a:xfrm>
            <a:off x="9840416" y="5843531"/>
            <a:ext cx="1969835" cy="461665"/>
          </a:xfrm>
          <a:prstGeom prst="rect">
            <a:avLst/>
          </a:prstGeom>
        </p:spPr>
        <p:txBody>
          <a:bodyPr wrap="none">
            <a:spAutoFit/>
          </a:bodyPr>
          <a:lstStyle/>
          <a:p>
            <a:r>
              <a:rPr lang="en-GB" sz="2400" b="1" dirty="0">
                <a:solidFill>
                  <a:srgbClr val="003F3E"/>
                </a:solidFill>
              </a:rPr>
              <a:t>#UoNTLC2019</a:t>
            </a:r>
          </a:p>
        </p:txBody>
      </p:sp>
    </p:spTree>
    <p:extLst>
      <p:ext uri="{BB962C8B-B14F-4D97-AF65-F5344CB8AC3E}">
        <p14:creationId xmlns:p14="http://schemas.microsoft.com/office/powerpoint/2010/main" val="76893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F7A1-E999-4678-B07C-6D4A59AE4C89}"/>
              </a:ext>
            </a:extLst>
          </p:cNvPr>
          <p:cNvSpPr>
            <a:spLocks noGrp="1"/>
          </p:cNvSpPr>
          <p:nvPr>
            <p:ph type="title"/>
          </p:nvPr>
        </p:nvSpPr>
        <p:spPr/>
        <p:txBody>
          <a:bodyPr/>
          <a:lstStyle/>
          <a:p>
            <a:r>
              <a:rPr lang="en-GB" b="1" dirty="0">
                <a:solidFill>
                  <a:srgbClr val="003F3E"/>
                </a:solidFill>
              </a:rPr>
              <a:t>1974-1993      Change</a:t>
            </a:r>
          </a:p>
        </p:txBody>
      </p:sp>
      <p:sp>
        <p:nvSpPr>
          <p:cNvPr id="3" name="Content Placeholder 2">
            <a:extLst>
              <a:ext uri="{FF2B5EF4-FFF2-40B4-BE49-F238E27FC236}">
                <a16:creationId xmlns:a16="http://schemas.microsoft.com/office/drawing/2014/main" id="{ABA05FC0-A425-485C-8EBE-ABB5D1BF5662}"/>
              </a:ext>
            </a:extLst>
          </p:cNvPr>
          <p:cNvSpPr>
            <a:spLocks noGrp="1"/>
          </p:cNvSpPr>
          <p:nvPr>
            <p:ph idx="1"/>
          </p:nvPr>
        </p:nvSpPr>
        <p:spPr>
          <a:xfrm>
            <a:off x="335360" y="1927373"/>
            <a:ext cx="11247040" cy="4525963"/>
          </a:xfrm>
        </p:spPr>
        <p:txBody>
          <a:bodyPr>
            <a:normAutofit fontScale="85000" lnSpcReduction="20000"/>
          </a:bodyPr>
          <a:lstStyle/>
          <a:p>
            <a:pPr>
              <a:buFont typeface="Wingdings" panose="05000000000000000000" pitchFamily="2" charset="2"/>
              <a:buChar char=""/>
            </a:pPr>
            <a:r>
              <a:rPr lang="en-GB" dirty="0"/>
              <a:t>1974  SPSS,   Fortran  -  punch cards  mainframe</a:t>
            </a:r>
          </a:p>
          <a:p>
            <a:pPr>
              <a:buFont typeface="Wingdings" panose="05000000000000000000" pitchFamily="2" charset="2"/>
              <a:buChar char=""/>
            </a:pPr>
            <a:r>
              <a:rPr lang="en-GB" dirty="0"/>
              <a:t>1976  Programmable calculator</a:t>
            </a:r>
          </a:p>
          <a:p>
            <a:pPr>
              <a:buFont typeface="Wingdings" panose="05000000000000000000" pitchFamily="2" charset="2"/>
              <a:buChar char=""/>
            </a:pPr>
            <a:r>
              <a:rPr lang="en-GB" dirty="0"/>
              <a:t>1978  ZX spectrum</a:t>
            </a:r>
          </a:p>
          <a:p>
            <a:pPr>
              <a:buFont typeface="Wingdings" panose="05000000000000000000" pitchFamily="2" charset="2"/>
              <a:buChar char=""/>
            </a:pPr>
            <a:r>
              <a:rPr lang="en-GB" dirty="0"/>
              <a:t>1979  Commodore PET</a:t>
            </a:r>
          </a:p>
          <a:p>
            <a:pPr>
              <a:buFont typeface="Wingdings" panose="05000000000000000000" pitchFamily="2" charset="2"/>
              <a:buChar char=""/>
            </a:pPr>
            <a:r>
              <a:rPr lang="en-GB" dirty="0"/>
              <a:t>1980  BBC micro</a:t>
            </a:r>
          </a:p>
          <a:p>
            <a:pPr>
              <a:buFont typeface="Wingdings" panose="05000000000000000000" pitchFamily="2" charset="2"/>
              <a:buChar char=""/>
            </a:pPr>
            <a:r>
              <a:rPr lang="en-GB" dirty="0"/>
              <a:t>1981  BMDP    </a:t>
            </a:r>
          </a:p>
          <a:p>
            <a:pPr>
              <a:buFont typeface="Wingdings" panose="05000000000000000000" pitchFamily="2" charset="2"/>
              <a:buChar char=""/>
            </a:pPr>
            <a:r>
              <a:rPr lang="en-GB" dirty="0"/>
              <a:t>1985  Microtab   SPSS X</a:t>
            </a:r>
          </a:p>
          <a:p>
            <a:pPr>
              <a:buFont typeface="Wingdings" panose="05000000000000000000" pitchFamily="2" charset="2"/>
              <a:buChar char=""/>
            </a:pPr>
            <a:r>
              <a:rPr lang="en-GB" dirty="0"/>
              <a:t>1990  Minitab   </a:t>
            </a:r>
          </a:p>
          <a:p>
            <a:pPr>
              <a:buFont typeface="Wingdings" panose="05000000000000000000" pitchFamily="2" charset="2"/>
              <a:buChar char=""/>
            </a:pPr>
            <a:r>
              <a:rPr lang="en-GB" dirty="0"/>
              <a:t>1992  MATLAB</a:t>
            </a:r>
          </a:p>
          <a:p>
            <a:pPr>
              <a:buFont typeface="Wingdings" panose="05000000000000000000" pitchFamily="2" charset="2"/>
              <a:buChar char=""/>
            </a:pPr>
            <a:r>
              <a:rPr lang="en-GB" dirty="0"/>
              <a:t>1993  SPSS X</a:t>
            </a:r>
          </a:p>
        </p:txBody>
      </p:sp>
    </p:spTree>
    <p:extLst>
      <p:ext uri="{BB962C8B-B14F-4D97-AF65-F5344CB8AC3E}">
        <p14:creationId xmlns:p14="http://schemas.microsoft.com/office/powerpoint/2010/main" val="422445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13420-D5B4-4EED-BCF1-6FCE0166187C}"/>
              </a:ext>
            </a:extLst>
          </p:cNvPr>
          <p:cNvSpPr>
            <a:spLocks noGrp="1"/>
          </p:cNvSpPr>
          <p:nvPr>
            <p:ph type="title"/>
          </p:nvPr>
        </p:nvSpPr>
        <p:spPr>
          <a:xfrm>
            <a:off x="551385" y="472758"/>
            <a:ext cx="5090552" cy="1267493"/>
          </a:xfrm>
        </p:spPr>
        <p:txBody>
          <a:bodyPr vert="horz" lIns="91440" tIns="45720" rIns="91440" bIns="45720" rtlCol="0" anchor="b">
            <a:normAutofit fontScale="90000"/>
          </a:bodyPr>
          <a:lstStyle/>
          <a:p>
            <a:pPr algn="l">
              <a:lnSpc>
                <a:spcPct val="90000"/>
              </a:lnSpc>
            </a:pPr>
            <a:r>
              <a:rPr lang="en-US" b="1" kern="1200" dirty="0">
                <a:solidFill>
                  <a:srgbClr val="003F3E"/>
                </a:solidFill>
                <a:latin typeface="+mj-lt"/>
                <a:ea typeface="+mj-ea"/>
                <a:cs typeface="+mj-cs"/>
              </a:rPr>
              <a:t>Contemporary reality</a:t>
            </a:r>
            <a:br>
              <a:rPr lang="en-US" b="1" kern="1200" dirty="0">
                <a:solidFill>
                  <a:srgbClr val="003F3E"/>
                </a:solidFill>
                <a:latin typeface="+mj-lt"/>
                <a:ea typeface="+mj-ea"/>
                <a:cs typeface="+mj-cs"/>
              </a:rPr>
            </a:br>
            <a:r>
              <a:rPr lang="en-US" b="1" kern="1200" dirty="0">
                <a:solidFill>
                  <a:srgbClr val="003F3E"/>
                </a:solidFill>
                <a:latin typeface="+mj-lt"/>
                <a:ea typeface="+mj-ea"/>
                <a:cs typeface="+mj-cs"/>
              </a:rPr>
              <a:t>2005</a:t>
            </a:r>
            <a:r>
              <a:rPr lang="en-US" b="1" kern="1200" dirty="0">
                <a:solidFill>
                  <a:srgbClr val="003F3E"/>
                </a:solidFill>
                <a:latin typeface="+mj-lt"/>
                <a:ea typeface="+mj-ea"/>
                <a:cs typeface="+mj-cs"/>
                <a:sym typeface="Wingdings" panose="05000000000000000000" pitchFamily="2" charset="2"/>
              </a:rPr>
              <a:t></a:t>
            </a:r>
            <a:endParaRPr lang="en-US" b="1" kern="1200" dirty="0">
              <a:solidFill>
                <a:srgbClr val="003F3E"/>
              </a:solidFill>
              <a:latin typeface="+mj-lt"/>
              <a:ea typeface="+mj-ea"/>
              <a:cs typeface="+mj-cs"/>
            </a:endParaRPr>
          </a:p>
        </p:txBody>
      </p:sp>
      <p:pic>
        <p:nvPicPr>
          <p:cNvPr id="1034" name="Picture 10" descr="Image result for logo twitter">
            <a:extLst>
              <a:ext uri="{FF2B5EF4-FFF2-40B4-BE49-F238E27FC236}">
                <a16:creationId xmlns:a16="http://schemas.microsoft.com/office/drawing/2014/main" id="{5E83E09E-C7A5-4000-897A-73F95C2980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59" t="-1" r="2798" b="11282"/>
          <a:stretch/>
        </p:blipFill>
        <p:spPr bwMode="auto">
          <a:xfrm>
            <a:off x="6848046" y="326845"/>
            <a:ext cx="2121910" cy="19368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iphone">
            <a:extLst>
              <a:ext uri="{FF2B5EF4-FFF2-40B4-BE49-F238E27FC236}">
                <a16:creationId xmlns:a16="http://schemas.microsoft.com/office/drawing/2014/main" id="{2CAD4780-26A4-4AED-9C66-5ED18AE7E2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925" r="20058" b="-3"/>
          <a:stretch/>
        </p:blipFill>
        <p:spPr bwMode="auto">
          <a:xfrm>
            <a:off x="4038681" y="1262073"/>
            <a:ext cx="2119122" cy="224146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instagram logo">
            <a:extLst>
              <a:ext uri="{FF2B5EF4-FFF2-40B4-BE49-F238E27FC236}">
                <a16:creationId xmlns:a16="http://schemas.microsoft.com/office/drawing/2014/main" id="{3E835E9C-5E0D-49F7-A79E-81DCEFB684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41" t="13775" r="9355" b="8174"/>
          <a:stretch/>
        </p:blipFill>
        <p:spPr bwMode="auto">
          <a:xfrm>
            <a:off x="9683994" y="368902"/>
            <a:ext cx="2121910" cy="20989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Logo Vector">
            <a:extLst>
              <a:ext uri="{FF2B5EF4-FFF2-40B4-BE49-F238E27FC236}">
                <a16:creationId xmlns:a16="http://schemas.microsoft.com/office/drawing/2014/main" id="{A4776772-F1DD-427E-BFF0-A4E016877DE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 r="5109" b="-3"/>
          <a:stretch/>
        </p:blipFill>
        <p:spPr bwMode="auto">
          <a:xfrm>
            <a:off x="7017127" y="2633700"/>
            <a:ext cx="1833562" cy="19368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logo spotify">
            <a:extLst>
              <a:ext uri="{FF2B5EF4-FFF2-40B4-BE49-F238E27FC236}">
                <a16:creationId xmlns:a16="http://schemas.microsoft.com/office/drawing/2014/main" id="{A929A713-40C4-410E-9805-22C9F88AC31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763" t="20956" r="21222" b="18566"/>
          <a:stretch/>
        </p:blipFill>
        <p:spPr bwMode="auto">
          <a:xfrm>
            <a:off x="2493672" y="3798081"/>
            <a:ext cx="1490948" cy="160975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8" descr="Image result for airbnb">
            <a:extLst>
              <a:ext uri="{FF2B5EF4-FFF2-40B4-BE49-F238E27FC236}">
                <a16:creationId xmlns:a16="http://schemas.microsoft.com/office/drawing/2014/main" id="{20DB260B-F7D6-4041-9B70-414DB3DF9096}"/>
              </a:ext>
            </a:extLst>
          </p:cNvPr>
          <p:cNvSpPr>
            <a:spLocks noChangeAspect="1" noChangeArrowheads="1"/>
          </p:cNvSpPr>
          <p:nvPr/>
        </p:nvSpPr>
        <p:spPr bwMode="auto">
          <a:xfrm>
            <a:off x="4647456" y="360213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44" name="Picture 20" descr="Image result for airbnb">
            <a:extLst>
              <a:ext uri="{FF2B5EF4-FFF2-40B4-BE49-F238E27FC236}">
                <a16:creationId xmlns:a16="http://schemas.microsoft.com/office/drawing/2014/main" id="{466FE049-D232-4F1D-9716-C5BFDD6FA4E6}"/>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1859" t="9051" r="28767"/>
          <a:stretch/>
        </p:blipFill>
        <p:spPr bwMode="auto">
          <a:xfrm>
            <a:off x="8004898" y="4509120"/>
            <a:ext cx="1419958" cy="1721944"/>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uber">
            <a:extLst>
              <a:ext uri="{FF2B5EF4-FFF2-40B4-BE49-F238E27FC236}">
                <a16:creationId xmlns:a16="http://schemas.microsoft.com/office/drawing/2014/main" id="{9EC807FF-72AC-4544-AA83-64436CEE8F6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3899" y="3633070"/>
            <a:ext cx="1692101" cy="169210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linked in logo">
            <a:extLst>
              <a:ext uri="{FF2B5EF4-FFF2-40B4-BE49-F238E27FC236}">
                <a16:creationId xmlns:a16="http://schemas.microsoft.com/office/drawing/2014/main" id="{00DAE9AE-6C3B-4892-86E0-0DF4109B5C8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26170" y="2806801"/>
            <a:ext cx="1347537" cy="134753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Whatsapp logo">
            <a:extLst>
              <a:ext uri="{FF2B5EF4-FFF2-40B4-BE49-F238E27FC236}">
                <a16:creationId xmlns:a16="http://schemas.microsoft.com/office/drawing/2014/main" id="{21857A2A-9B38-4913-B89E-4E51DFFF75B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359" t="6887" r="12910" b="14412"/>
          <a:stretch/>
        </p:blipFill>
        <p:spPr bwMode="auto">
          <a:xfrm>
            <a:off x="10026170" y="4602960"/>
            <a:ext cx="1347537" cy="12456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evernote logo">
            <a:extLst>
              <a:ext uri="{FF2B5EF4-FFF2-40B4-BE49-F238E27FC236}">
                <a16:creationId xmlns:a16="http://schemas.microsoft.com/office/drawing/2014/main" id="{ED3B4EB8-EB65-423F-9D74-F54EC02D45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3601" y="3834222"/>
            <a:ext cx="1490949" cy="14909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dropbox logo">
            <a:extLst>
              <a:ext uri="{FF2B5EF4-FFF2-40B4-BE49-F238E27FC236}">
                <a16:creationId xmlns:a16="http://schemas.microsoft.com/office/drawing/2014/main" id="{424068BF-F28E-4486-85B5-08967DCBAC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23592" y="1994931"/>
            <a:ext cx="1580146" cy="14648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icrosoft onenote logo">
            <a:extLst>
              <a:ext uri="{FF2B5EF4-FFF2-40B4-BE49-F238E27FC236}">
                <a16:creationId xmlns:a16="http://schemas.microsoft.com/office/drawing/2014/main" id="{96473330-DAB9-4C30-88F9-7C7758E0CF8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0557" y="2091433"/>
            <a:ext cx="1367692" cy="13375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FC9A68-4D40-4E52-94A1-E01FB1A07716}"/>
              </a:ext>
            </a:extLst>
          </p:cNvPr>
          <p:cNvSpPr txBox="1"/>
          <p:nvPr/>
        </p:nvSpPr>
        <p:spPr>
          <a:xfrm>
            <a:off x="2927648" y="5885874"/>
            <a:ext cx="4824526" cy="646331"/>
          </a:xfrm>
          <a:prstGeom prst="rect">
            <a:avLst/>
          </a:prstGeom>
          <a:noFill/>
        </p:spPr>
        <p:txBody>
          <a:bodyPr wrap="none" rtlCol="0">
            <a:spAutoFit/>
          </a:bodyPr>
          <a:lstStyle/>
          <a:p>
            <a:r>
              <a:rPr lang="en-GB" sz="3600" b="1" dirty="0">
                <a:solidFill>
                  <a:srgbClr val="003F3E"/>
                </a:solidFill>
              </a:rPr>
              <a:t>Computers are furniture</a:t>
            </a:r>
          </a:p>
        </p:txBody>
      </p:sp>
    </p:spTree>
    <p:extLst>
      <p:ext uri="{BB962C8B-B14F-4D97-AF65-F5344CB8AC3E}">
        <p14:creationId xmlns:p14="http://schemas.microsoft.com/office/powerpoint/2010/main" val="47486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335B0-8374-4AFC-BC32-8BDCE4C10C61}"/>
              </a:ext>
            </a:extLst>
          </p:cNvPr>
          <p:cNvSpPr>
            <a:spLocks noGrp="1"/>
          </p:cNvSpPr>
          <p:nvPr>
            <p:ph type="title"/>
          </p:nvPr>
        </p:nvSpPr>
        <p:spPr/>
        <p:txBody>
          <a:bodyPr>
            <a:normAutofit/>
          </a:bodyPr>
          <a:lstStyle/>
          <a:p>
            <a:r>
              <a:rPr lang="en-GB" b="1" dirty="0">
                <a:solidFill>
                  <a:srgbClr val="003F3E"/>
                </a:solidFill>
              </a:rPr>
              <a:t>Next ten years - more automation</a:t>
            </a:r>
          </a:p>
        </p:txBody>
      </p:sp>
      <p:sp>
        <p:nvSpPr>
          <p:cNvPr id="3" name="Content Placeholder 2">
            <a:extLst>
              <a:ext uri="{FF2B5EF4-FFF2-40B4-BE49-F238E27FC236}">
                <a16:creationId xmlns:a16="http://schemas.microsoft.com/office/drawing/2014/main" id="{3471AC07-ABF3-416D-A5F8-4E50F690911D}"/>
              </a:ext>
            </a:extLst>
          </p:cNvPr>
          <p:cNvSpPr>
            <a:spLocks noGrp="1"/>
          </p:cNvSpPr>
          <p:nvPr>
            <p:ph idx="1"/>
          </p:nvPr>
        </p:nvSpPr>
        <p:spPr>
          <a:xfrm>
            <a:off x="609600" y="1600201"/>
            <a:ext cx="10972800" cy="4525963"/>
          </a:xfrm>
        </p:spPr>
        <p:txBody>
          <a:bodyPr/>
          <a:lstStyle/>
          <a:p>
            <a:r>
              <a:rPr lang="en-GB" dirty="0"/>
              <a:t>Graduate jobs taken over by machine processing – finance / accounting … </a:t>
            </a:r>
          </a:p>
          <a:p>
            <a:r>
              <a:rPr lang="en-GB" dirty="0"/>
              <a:t>Trawling huge data sets – data mining</a:t>
            </a:r>
          </a:p>
          <a:p>
            <a:r>
              <a:rPr lang="en-GB" dirty="0"/>
              <a:t>Simulation on a new scale</a:t>
            </a:r>
          </a:p>
          <a:p>
            <a:r>
              <a:rPr lang="en-GB" dirty="0"/>
              <a:t>Raspberry Pi generation</a:t>
            </a:r>
          </a:p>
          <a:p>
            <a:endParaRPr lang="en-GB" dirty="0"/>
          </a:p>
          <a:p>
            <a:endParaRPr lang="en-GB" dirty="0"/>
          </a:p>
        </p:txBody>
      </p:sp>
    </p:spTree>
    <p:extLst>
      <p:ext uri="{BB962C8B-B14F-4D97-AF65-F5344CB8AC3E}">
        <p14:creationId xmlns:p14="http://schemas.microsoft.com/office/powerpoint/2010/main" val="1816283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53BB-F78D-4625-A75B-0ADD035624BE}"/>
              </a:ext>
            </a:extLst>
          </p:cNvPr>
          <p:cNvSpPr>
            <a:spLocks noGrp="1"/>
          </p:cNvSpPr>
          <p:nvPr>
            <p:ph type="title"/>
          </p:nvPr>
        </p:nvSpPr>
        <p:spPr>
          <a:xfrm>
            <a:off x="609600" y="44624"/>
            <a:ext cx="10972800" cy="1143000"/>
          </a:xfrm>
        </p:spPr>
        <p:txBody>
          <a:bodyPr/>
          <a:lstStyle/>
          <a:p>
            <a:r>
              <a:rPr lang="en-GB" b="1" dirty="0">
                <a:solidFill>
                  <a:srgbClr val="003F3E"/>
                </a:solidFill>
              </a:rPr>
              <a:t>Change  meets  academic resistance?</a:t>
            </a:r>
          </a:p>
        </p:txBody>
      </p:sp>
      <p:sp>
        <p:nvSpPr>
          <p:cNvPr id="3" name="Content Placeholder 2">
            <a:extLst>
              <a:ext uri="{FF2B5EF4-FFF2-40B4-BE49-F238E27FC236}">
                <a16:creationId xmlns:a16="http://schemas.microsoft.com/office/drawing/2014/main" id="{906A2B49-4308-405E-A2CD-B7DA45807B65}"/>
              </a:ext>
            </a:extLst>
          </p:cNvPr>
          <p:cNvSpPr>
            <a:spLocks noGrp="1"/>
          </p:cNvSpPr>
          <p:nvPr>
            <p:ph idx="1"/>
          </p:nvPr>
        </p:nvSpPr>
        <p:spPr>
          <a:xfrm>
            <a:off x="400336" y="1430203"/>
            <a:ext cx="11391328" cy="5239158"/>
          </a:xfrm>
        </p:spPr>
        <p:txBody>
          <a:bodyPr>
            <a:normAutofit fontScale="85000" lnSpcReduction="10000"/>
          </a:bodyPr>
          <a:lstStyle/>
          <a:p>
            <a:pPr marL="0" indent="0">
              <a:buNone/>
            </a:pPr>
            <a:r>
              <a:rPr lang="en-GB" sz="2800" i="1" dirty="0"/>
              <a:t>I don’t believe the evidence…   That won’t work here…    This is how we do it here…</a:t>
            </a:r>
            <a:endParaRPr lang="en-GB" sz="2800" dirty="0"/>
          </a:p>
          <a:p>
            <a:pPr marL="0" indent="0">
              <a:buNone/>
            </a:pPr>
            <a:endParaRPr lang="en-GB" sz="1900" i="1" dirty="0"/>
          </a:p>
          <a:p>
            <a:pPr marL="0" indent="0">
              <a:buNone/>
            </a:pPr>
            <a:r>
              <a:rPr lang="en-GB" sz="2800" i="1" dirty="0"/>
              <a:t>“ …. students don’t know what good teaching is, so my 30 year-old notes are still OK”</a:t>
            </a:r>
          </a:p>
          <a:p>
            <a:pPr marL="0" indent="0">
              <a:buNone/>
            </a:pPr>
            <a:r>
              <a:rPr lang="en-GB" sz="2800" dirty="0"/>
              <a:t>Sadly not - students have 14+ years of dull  </a:t>
            </a:r>
            <a:r>
              <a:rPr lang="en-GB" sz="2800" dirty="0">
                <a:sym typeface="Wingdings" panose="05000000000000000000" pitchFamily="2" charset="2"/>
              </a:rPr>
              <a:t>  brilliant learning experiences.  They know boring and disengaging in an instant. </a:t>
            </a:r>
          </a:p>
          <a:p>
            <a:pPr marL="0" indent="0">
              <a:buNone/>
            </a:pPr>
            <a:endParaRPr lang="en-GB" sz="1900" dirty="0">
              <a:solidFill>
                <a:srgbClr val="003F3E"/>
              </a:solidFill>
            </a:endParaRPr>
          </a:p>
          <a:p>
            <a:pPr marL="0" indent="0">
              <a:buNone/>
            </a:pPr>
            <a:r>
              <a:rPr lang="en-GB" sz="2800" dirty="0">
                <a:solidFill>
                  <a:srgbClr val="003F3E"/>
                </a:solidFill>
              </a:rPr>
              <a:t>Phillips and Joseph (2015: 526) student quotes:  “</a:t>
            </a:r>
            <a:r>
              <a:rPr lang="en-GB" sz="2800" i="1" dirty="0">
                <a:solidFill>
                  <a:srgbClr val="003F3E"/>
                </a:solidFill>
              </a:rPr>
              <a:t>Don't read from PowerPoint ... I zoned out before the second slide</a:t>
            </a:r>
            <a:r>
              <a:rPr lang="en-GB" sz="2800" dirty="0">
                <a:solidFill>
                  <a:srgbClr val="003F3E"/>
                </a:solidFill>
              </a:rPr>
              <a:t>.”   </a:t>
            </a:r>
          </a:p>
          <a:p>
            <a:pPr marL="0" indent="0">
              <a:buNone/>
            </a:pPr>
            <a:r>
              <a:rPr lang="en-GB" sz="2800" i="1" dirty="0">
                <a:solidFill>
                  <a:srgbClr val="003F3E"/>
                </a:solidFill>
              </a:rPr>
              <a:t>“… relate the material to the real world or explain how it would be applied to actual tasks</a:t>
            </a:r>
            <a:r>
              <a:rPr lang="en-GB" sz="2800" dirty="0">
                <a:solidFill>
                  <a:srgbClr val="003F3E"/>
                </a:solidFill>
              </a:rPr>
              <a:t>.</a:t>
            </a:r>
            <a:r>
              <a:rPr lang="en-GB" sz="2800" i="1" dirty="0">
                <a:solidFill>
                  <a:srgbClr val="003F3E"/>
                </a:solidFill>
              </a:rPr>
              <a:t>  …engage students in the material by answering questions, rather than consistent lecturing</a:t>
            </a:r>
            <a:r>
              <a:rPr lang="en-GB" sz="2800" dirty="0">
                <a:solidFill>
                  <a:srgbClr val="003F3E"/>
                </a:solidFill>
              </a:rPr>
              <a:t>.” </a:t>
            </a:r>
          </a:p>
          <a:p>
            <a:pPr marL="0" indent="0">
              <a:buNone/>
            </a:pPr>
            <a:endParaRPr lang="en-GB" sz="1900" dirty="0"/>
          </a:p>
          <a:p>
            <a:pPr marL="0" indent="0">
              <a:buNone/>
            </a:pPr>
            <a:r>
              <a:rPr lang="en-GB" sz="2800" dirty="0"/>
              <a:t>‘Unfortunately, most scientists’ beliefs about [higher] education are rarely based on objective evidence but rather on what they imagine to be true. While personal experience in the classroom can give valuable insights, it is not data’.    (Cooper and Stowe, 2018)</a:t>
            </a:r>
          </a:p>
          <a:p>
            <a:endParaRPr lang="en-GB" sz="2400" dirty="0"/>
          </a:p>
        </p:txBody>
      </p:sp>
      <p:pic>
        <p:nvPicPr>
          <p:cNvPr id="5" name="Picture 4" descr="A yellow sign with black text&#10;&#10;Description automatically generated">
            <a:extLst>
              <a:ext uri="{FF2B5EF4-FFF2-40B4-BE49-F238E27FC236}">
                <a16:creationId xmlns:a16="http://schemas.microsoft.com/office/drawing/2014/main" id="{914DFAD6-8D4A-438B-A57A-6CCBAB832A5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557385" y="44624"/>
            <a:ext cx="1623865" cy="1623865"/>
          </a:xfrm>
          <a:prstGeom prst="rect">
            <a:avLst/>
          </a:prstGeom>
        </p:spPr>
      </p:pic>
    </p:spTree>
    <p:extLst>
      <p:ext uri="{BB962C8B-B14F-4D97-AF65-F5344CB8AC3E}">
        <p14:creationId xmlns:p14="http://schemas.microsoft.com/office/powerpoint/2010/main" val="91608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6F5E-7F3B-4897-994D-56B8718D760D}"/>
              </a:ext>
            </a:extLst>
          </p:cNvPr>
          <p:cNvSpPr>
            <a:spLocks noGrp="1"/>
          </p:cNvSpPr>
          <p:nvPr>
            <p:ph type="title"/>
          </p:nvPr>
        </p:nvSpPr>
        <p:spPr>
          <a:xfrm>
            <a:off x="499220" y="332656"/>
            <a:ext cx="5819974" cy="1320800"/>
          </a:xfrm>
        </p:spPr>
        <p:txBody>
          <a:bodyPr>
            <a:normAutofit fontScale="90000"/>
          </a:bodyPr>
          <a:lstStyle/>
          <a:p>
            <a:br>
              <a:rPr lang="en-GB" b="1" dirty="0">
                <a:solidFill>
                  <a:schemeClr val="accent2">
                    <a:lumMod val="50000"/>
                  </a:schemeClr>
                </a:solidFill>
              </a:rPr>
            </a:br>
            <a:endParaRPr lang="en-GB" b="1" dirty="0">
              <a:solidFill>
                <a:schemeClr val="accent2">
                  <a:lumMod val="50000"/>
                </a:schemeClr>
              </a:solidFill>
            </a:endParaRPr>
          </a:p>
        </p:txBody>
      </p:sp>
      <p:sp>
        <p:nvSpPr>
          <p:cNvPr id="12" name="Rectangle 11">
            <a:extLst>
              <a:ext uri="{FF2B5EF4-FFF2-40B4-BE49-F238E27FC236}">
                <a16:creationId xmlns:a16="http://schemas.microsoft.com/office/drawing/2014/main" id="{BB7584DE-6E0C-40EE-8898-011B43045D73}"/>
              </a:ext>
            </a:extLst>
          </p:cNvPr>
          <p:cNvSpPr/>
          <p:nvPr/>
        </p:nvSpPr>
        <p:spPr>
          <a:xfrm>
            <a:off x="335360" y="332656"/>
            <a:ext cx="4392487" cy="3400931"/>
          </a:xfrm>
          <a:prstGeom prst="rect">
            <a:avLst/>
          </a:prstGeom>
        </p:spPr>
        <p:txBody>
          <a:bodyPr wrap="square">
            <a:spAutoFit/>
          </a:bodyPr>
          <a:lstStyle/>
          <a:p>
            <a:r>
              <a:rPr lang="en-GB" sz="3600" b="1" dirty="0">
                <a:solidFill>
                  <a:srgbClr val="003F3E"/>
                </a:solidFill>
              </a:rPr>
              <a:t>Pre-1990  </a:t>
            </a:r>
          </a:p>
          <a:p>
            <a:r>
              <a:rPr lang="en-GB" sz="3600" b="1" dirty="0">
                <a:solidFill>
                  <a:srgbClr val="003F3E"/>
                </a:solidFill>
              </a:rPr>
              <a:t>Teacher-centred approaches dominate</a:t>
            </a:r>
          </a:p>
          <a:p>
            <a:endParaRPr lang="en-GB" sz="1100" dirty="0">
              <a:solidFill>
                <a:schemeClr val="bg2">
                  <a:lumMod val="25000"/>
                </a:schemeClr>
              </a:solidFill>
            </a:endParaRPr>
          </a:p>
          <a:p>
            <a:r>
              <a:rPr lang="en-GB" sz="2400" dirty="0">
                <a:solidFill>
                  <a:schemeClr val="bg2">
                    <a:lumMod val="25000"/>
                  </a:schemeClr>
                </a:solidFill>
              </a:rPr>
              <a:t>Focus on a lecturer’s performance and presentation of material; essentially transferring information to the class</a:t>
            </a:r>
            <a:endParaRPr lang="en-GB" sz="2400" dirty="0"/>
          </a:p>
        </p:txBody>
      </p:sp>
      <p:pic>
        <p:nvPicPr>
          <p:cNvPr id="5" name="Picture 4" descr="A picture containing building, outdoor&#10;&#10;Description generated with very high confidence">
            <a:extLst>
              <a:ext uri="{FF2B5EF4-FFF2-40B4-BE49-F238E27FC236}">
                <a16:creationId xmlns:a16="http://schemas.microsoft.com/office/drawing/2014/main" id="{25B30EB3-CD68-4574-B2E8-828C350FA07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27848" y="-1"/>
            <a:ext cx="7442246" cy="5753463"/>
          </a:xfrm>
          <a:prstGeom prst="rect">
            <a:avLst/>
          </a:prstGeom>
        </p:spPr>
      </p:pic>
    </p:spTree>
    <p:extLst>
      <p:ext uri="{BB962C8B-B14F-4D97-AF65-F5344CB8AC3E}">
        <p14:creationId xmlns:p14="http://schemas.microsoft.com/office/powerpoint/2010/main" val="59381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C8AAF-D8CE-4E5D-8102-8A23C57B89D5}"/>
              </a:ext>
            </a:extLst>
          </p:cNvPr>
          <p:cNvSpPr txBox="1">
            <a:spLocks/>
          </p:cNvSpPr>
          <p:nvPr/>
        </p:nvSpPr>
        <p:spPr>
          <a:xfrm>
            <a:off x="72008" y="188640"/>
            <a:ext cx="6096000" cy="1908018"/>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800" b="1" dirty="0">
                <a:solidFill>
                  <a:srgbClr val="003F3E"/>
                </a:solidFill>
              </a:rPr>
              <a:t>2019 </a:t>
            </a:r>
          </a:p>
          <a:p>
            <a:r>
              <a:rPr lang="en-GB" sz="5800" b="1" dirty="0">
                <a:solidFill>
                  <a:srgbClr val="003F3E"/>
                </a:solidFill>
              </a:rPr>
              <a:t>How close is your class to student-centred learning? </a:t>
            </a:r>
          </a:p>
          <a:p>
            <a:endParaRPr lang="en-GB" dirty="0">
              <a:solidFill>
                <a:schemeClr val="accent5">
                  <a:lumMod val="50000"/>
                </a:schemeClr>
              </a:solidFill>
            </a:endParaRPr>
          </a:p>
        </p:txBody>
      </p:sp>
      <p:sp>
        <p:nvSpPr>
          <p:cNvPr id="5" name="Rectangle 4">
            <a:extLst>
              <a:ext uri="{FF2B5EF4-FFF2-40B4-BE49-F238E27FC236}">
                <a16:creationId xmlns:a16="http://schemas.microsoft.com/office/drawing/2014/main" id="{92F085B8-1166-4E5F-AA0B-3EAE4E428BA0}"/>
              </a:ext>
            </a:extLst>
          </p:cNvPr>
          <p:cNvSpPr/>
          <p:nvPr/>
        </p:nvSpPr>
        <p:spPr>
          <a:xfrm>
            <a:off x="358540" y="2060848"/>
            <a:ext cx="5430216" cy="4524315"/>
          </a:xfrm>
          <a:prstGeom prst="rect">
            <a:avLst/>
          </a:prstGeom>
        </p:spPr>
        <p:txBody>
          <a:bodyPr wrap="square">
            <a:spAutoFit/>
          </a:bodyPr>
          <a:lstStyle/>
          <a:p>
            <a:r>
              <a:rPr lang="en-GB" sz="2400" dirty="0"/>
              <a:t>Information transfer part of the picture; Students involved; </a:t>
            </a:r>
          </a:p>
          <a:p>
            <a:r>
              <a:rPr lang="en-GB" sz="2400" dirty="0"/>
              <a:t>Students doing;  </a:t>
            </a:r>
          </a:p>
          <a:p>
            <a:r>
              <a:rPr lang="en-GB" sz="2400" dirty="0"/>
              <a:t>Active and experiential learning pedagogies prioritised and supported (</a:t>
            </a:r>
            <a:r>
              <a:rPr lang="en-GB" sz="2400" dirty="0" err="1"/>
              <a:t>Scheyvens</a:t>
            </a:r>
            <a:r>
              <a:rPr lang="en-GB" sz="2400" dirty="0"/>
              <a:t> et al., 2008);  </a:t>
            </a:r>
          </a:p>
          <a:p>
            <a:r>
              <a:rPr lang="en-GB" sz="2400" dirty="0"/>
              <a:t>Assessment is authentic; </a:t>
            </a:r>
          </a:p>
          <a:p>
            <a:r>
              <a:rPr lang="en-GB" sz="2400" dirty="0"/>
              <a:t>Delivery is inclusive, supporting learners with diverse backgrounds and learning needs to develop autonomy.  </a:t>
            </a:r>
          </a:p>
          <a:p>
            <a:r>
              <a:rPr lang="en-GB" sz="2400" dirty="0"/>
              <a:t>(Biggs and Tang, 2007; Gibbs and Simpson, 2005) </a:t>
            </a:r>
          </a:p>
        </p:txBody>
      </p:sp>
      <p:pic>
        <p:nvPicPr>
          <p:cNvPr id="6" name="Picture 5" descr="A group of people standing in a room&#10;&#10;Description generated with very high confidence">
            <a:extLst>
              <a:ext uri="{FF2B5EF4-FFF2-40B4-BE49-F238E27FC236}">
                <a16:creationId xmlns:a16="http://schemas.microsoft.com/office/drawing/2014/main" id="{4A022822-AEF2-4E4B-A6CF-AE3C46046736}"/>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216" b="8107"/>
          <a:stretch/>
        </p:blipFill>
        <p:spPr>
          <a:xfrm>
            <a:off x="6475252" y="-27384"/>
            <a:ext cx="5696036" cy="3347991"/>
          </a:xfrm>
          <a:prstGeom prst="rect">
            <a:avLst/>
          </a:prstGeom>
        </p:spPr>
      </p:pic>
      <p:pic>
        <p:nvPicPr>
          <p:cNvPr id="7" name="Picture 6" descr="A group of people sitting at desks in a room&#10;&#10;Description generated with very high confidence">
            <a:extLst>
              <a:ext uri="{FF2B5EF4-FFF2-40B4-BE49-F238E27FC236}">
                <a16:creationId xmlns:a16="http://schemas.microsoft.com/office/drawing/2014/main" id="{DEA4905F-269F-4489-99D7-0213CB0197B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91944" y="2924944"/>
            <a:ext cx="6600056" cy="3933055"/>
          </a:xfrm>
          <a:prstGeom prst="rect">
            <a:avLst/>
          </a:prstGeom>
        </p:spPr>
      </p:pic>
    </p:spTree>
    <p:extLst>
      <p:ext uri="{BB962C8B-B14F-4D97-AF65-F5344CB8AC3E}">
        <p14:creationId xmlns:p14="http://schemas.microsoft.com/office/powerpoint/2010/main" val="17842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19645-8AEF-4628-B76A-F5D3BEC0A0CD}"/>
              </a:ext>
            </a:extLst>
          </p:cNvPr>
          <p:cNvSpPr>
            <a:spLocks noGrp="1"/>
          </p:cNvSpPr>
          <p:nvPr>
            <p:ph type="title"/>
          </p:nvPr>
        </p:nvSpPr>
        <p:spPr>
          <a:xfrm>
            <a:off x="1216181" y="388253"/>
            <a:ext cx="8596668" cy="885977"/>
          </a:xfrm>
        </p:spPr>
        <p:txBody>
          <a:bodyPr>
            <a:normAutofit fontScale="90000"/>
          </a:bodyPr>
          <a:lstStyle/>
          <a:p>
            <a:r>
              <a:rPr lang="en-GB" sz="4400" b="1" dirty="0">
                <a:solidFill>
                  <a:srgbClr val="003F3E"/>
                </a:solidFill>
              </a:rPr>
              <a:t>Reaching the Millennial student</a:t>
            </a:r>
            <a:br>
              <a:rPr lang="en-GB" dirty="0"/>
            </a:br>
            <a:endParaRPr lang="en-GB" dirty="0"/>
          </a:p>
        </p:txBody>
      </p:sp>
      <p:sp>
        <p:nvSpPr>
          <p:cNvPr id="3" name="TextBox 2">
            <a:extLst>
              <a:ext uri="{FF2B5EF4-FFF2-40B4-BE49-F238E27FC236}">
                <a16:creationId xmlns:a16="http://schemas.microsoft.com/office/drawing/2014/main" id="{B0606810-9AEA-4A18-90BA-AFA34C83D7F3}"/>
              </a:ext>
            </a:extLst>
          </p:cNvPr>
          <p:cNvSpPr txBox="1"/>
          <p:nvPr/>
        </p:nvSpPr>
        <p:spPr>
          <a:xfrm>
            <a:off x="551384" y="1052736"/>
            <a:ext cx="11233248" cy="6463308"/>
          </a:xfrm>
          <a:prstGeom prst="rect">
            <a:avLst/>
          </a:prstGeom>
          <a:noFill/>
        </p:spPr>
        <p:txBody>
          <a:bodyPr wrap="square" rtlCol="0">
            <a:spAutoFit/>
          </a:bodyPr>
          <a:lstStyle/>
          <a:p>
            <a:r>
              <a:rPr lang="en-GB" sz="2400" dirty="0">
                <a:solidFill>
                  <a:srgbClr val="003F3E"/>
                </a:solidFill>
              </a:rPr>
              <a:t>Understanding how today’s students learn successfully is essential </a:t>
            </a:r>
          </a:p>
          <a:p>
            <a:r>
              <a:rPr lang="en-GB" sz="2400" dirty="0">
                <a:solidFill>
                  <a:srgbClr val="003F3E"/>
                </a:solidFill>
              </a:rPr>
              <a:t>for effective curriculum design:</a:t>
            </a:r>
            <a:endParaRPr lang="en-GB" sz="2400" i="1" dirty="0">
              <a:solidFill>
                <a:srgbClr val="003F3E"/>
              </a:solidFill>
            </a:endParaRPr>
          </a:p>
          <a:p>
            <a:endParaRPr lang="en-GB" sz="1400" dirty="0"/>
          </a:p>
          <a:p>
            <a:r>
              <a:rPr lang="en-GB" sz="2400" dirty="0"/>
              <a:t>“… educators need to change their methods in order to reach today’s </a:t>
            </a:r>
          </a:p>
          <a:p>
            <a:r>
              <a:rPr lang="en-GB" sz="2400" dirty="0"/>
              <a:t>millennial student.” Ebert (2016) </a:t>
            </a:r>
          </a:p>
          <a:p>
            <a:endParaRPr lang="en-GB" sz="1400" dirty="0"/>
          </a:p>
          <a:p>
            <a:r>
              <a:rPr lang="en-GB" sz="2400" dirty="0"/>
              <a:t>“Millennials are the most diverse generation we have had to teach, thus our approaches to teaching must be diverse … </a:t>
            </a:r>
            <a:r>
              <a:rPr lang="en-GB" sz="2400" b="1" dirty="0">
                <a:solidFill>
                  <a:srgbClr val="003F3E"/>
                </a:solidFill>
              </a:rPr>
              <a:t>Millennials expect to be engaged in their learning, they do not do well being passive learners</a:t>
            </a:r>
            <a:r>
              <a:rPr lang="en-GB" sz="2400" dirty="0">
                <a:solidFill>
                  <a:srgbClr val="003F3E"/>
                </a:solidFill>
              </a:rPr>
              <a:t>”. </a:t>
            </a:r>
            <a:r>
              <a:rPr lang="en-GB" sz="2400" dirty="0"/>
              <a:t>NIU (2014) </a:t>
            </a:r>
          </a:p>
          <a:p>
            <a:endParaRPr lang="en-GB" sz="1400" dirty="0"/>
          </a:p>
          <a:p>
            <a:r>
              <a:rPr lang="en-GB" sz="2400" dirty="0"/>
              <a:t>These students embrace technology, lose interest during lectures, and enjoy the challenges and experience of taking part in interactive learning activities. - Stevens and </a:t>
            </a:r>
            <a:r>
              <a:rPr lang="en-GB" sz="2400" dirty="0" err="1"/>
              <a:t>Nies</a:t>
            </a:r>
            <a:r>
              <a:rPr lang="en-GB" sz="2400" dirty="0"/>
              <a:t> (2018) </a:t>
            </a:r>
          </a:p>
          <a:p>
            <a:endParaRPr lang="en-GB" sz="1000" dirty="0"/>
          </a:p>
          <a:p>
            <a:r>
              <a:rPr lang="en-GB" sz="2400" dirty="0"/>
              <a:t>‘Selfie-taking yet unselfish, connected yet lonely, anxious yet pragmatic, risk-averse yet entrepreneurial, Generation K is a distinct cadre, </a:t>
            </a:r>
            <a:r>
              <a:rPr lang="en-GB" sz="2400" b="1" dirty="0">
                <a:solidFill>
                  <a:srgbClr val="003F3E"/>
                </a:solidFill>
              </a:rPr>
              <a:t>a generation very different from those that preceded them</a:t>
            </a:r>
            <a:r>
              <a:rPr lang="en-GB" sz="2400" dirty="0">
                <a:solidFill>
                  <a:srgbClr val="003F3E"/>
                </a:solidFill>
              </a:rPr>
              <a:t>’.  Hertz (2016)</a:t>
            </a:r>
          </a:p>
          <a:p>
            <a:endParaRPr lang="en-GB" sz="2400" dirty="0"/>
          </a:p>
          <a:p>
            <a:endParaRPr lang="en-GB" sz="2400" dirty="0"/>
          </a:p>
        </p:txBody>
      </p:sp>
    </p:spTree>
    <p:extLst>
      <p:ext uri="{BB962C8B-B14F-4D97-AF65-F5344CB8AC3E}">
        <p14:creationId xmlns:p14="http://schemas.microsoft.com/office/powerpoint/2010/main" val="406913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outh west england  towns">
            <a:extLst>
              <a:ext uri="{FF2B5EF4-FFF2-40B4-BE49-F238E27FC236}">
                <a16:creationId xmlns:a16="http://schemas.microsoft.com/office/drawing/2014/main" id="{9B802A33-2042-451D-84C8-963407D91D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69" r="33276" b="6002"/>
          <a:stretch/>
        </p:blipFill>
        <p:spPr bwMode="auto">
          <a:xfrm>
            <a:off x="767408" y="548680"/>
            <a:ext cx="10089060" cy="56360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090C24E1-883A-4E36-9F67-4F3820C151B3}"/>
              </a:ext>
            </a:extLst>
          </p:cNvPr>
          <p:cNvSpPr/>
          <p:nvPr/>
        </p:nvSpPr>
        <p:spPr>
          <a:xfrm>
            <a:off x="5663952" y="440668"/>
            <a:ext cx="2736304" cy="61206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Rounded Corners 5">
            <a:extLst>
              <a:ext uri="{FF2B5EF4-FFF2-40B4-BE49-F238E27FC236}">
                <a16:creationId xmlns:a16="http://schemas.microsoft.com/office/drawing/2014/main" id="{DC3E3FA4-2381-4F97-9690-21162D32EC8B}"/>
              </a:ext>
            </a:extLst>
          </p:cNvPr>
          <p:cNvSpPr/>
          <p:nvPr/>
        </p:nvSpPr>
        <p:spPr>
          <a:xfrm>
            <a:off x="479376" y="5517232"/>
            <a:ext cx="396044" cy="72576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95B853DC-053A-4A32-A0F1-94817DC373FE}"/>
              </a:ext>
            </a:extLst>
          </p:cNvPr>
          <p:cNvSpPr/>
          <p:nvPr/>
        </p:nvSpPr>
        <p:spPr>
          <a:xfrm>
            <a:off x="623392" y="692696"/>
            <a:ext cx="252028" cy="458630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E8B7D51C-1C45-48E0-A4CD-431E742A95FB}"/>
              </a:ext>
            </a:extLst>
          </p:cNvPr>
          <p:cNvSpPr/>
          <p:nvPr/>
        </p:nvSpPr>
        <p:spPr>
          <a:xfrm>
            <a:off x="8472265" y="1628800"/>
            <a:ext cx="2967460" cy="36724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E5EB2A88-0863-44D6-A90B-F96BEA914ED8}"/>
              </a:ext>
            </a:extLst>
          </p:cNvPr>
          <p:cNvSpPr/>
          <p:nvPr/>
        </p:nvSpPr>
        <p:spPr>
          <a:xfrm>
            <a:off x="9958373" y="853242"/>
            <a:ext cx="1481351" cy="91957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EA1640E3-E5A5-4150-8412-4D933A9C3F77}"/>
              </a:ext>
            </a:extLst>
          </p:cNvPr>
          <p:cNvSpPr/>
          <p:nvPr/>
        </p:nvSpPr>
        <p:spPr>
          <a:xfrm>
            <a:off x="14522" y="152704"/>
            <a:ext cx="8400256" cy="900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3F3E"/>
                </a:solidFill>
              </a:rPr>
              <a:t>Live at home / Commuter students</a:t>
            </a:r>
          </a:p>
        </p:txBody>
      </p:sp>
      <p:sp>
        <p:nvSpPr>
          <p:cNvPr id="2" name="TextBox 1">
            <a:extLst>
              <a:ext uri="{FF2B5EF4-FFF2-40B4-BE49-F238E27FC236}">
                <a16:creationId xmlns:a16="http://schemas.microsoft.com/office/drawing/2014/main" id="{A8595D63-CD5F-42F6-B7BE-59DE900890C1}"/>
              </a:ext>
            </a:extLst>
          </p:cNvPr>
          <p:cNvSpPr txBox="1"/>
          <p:nvPr/>
        </p:nvSpPr>
        <p:spPr>
          <a:xfrm>
            <a:off x="5375920" y="4643844"/>
            <a:ext cx="1296144" cy="369332"/>
          </a:xfrm>
          <a:prstGeom prst="rect">
            <a:avLst/>
          </a:prstGeom>
          <a:solidFill>
            <a:schemeClr val="accent3">
              <a:lumMod val="40000"/>
              <a:lumOff val="60000"/>
            </a:schemeClr>
          </a:solidFill>
          <a:ln>
            <a:solidFill>
              <a:schemeClr val="accent3">
                <a:lumMod val="40000"/>
                <a:lumOff val="60000"/>
              </a:schemeClr>
            </a:solidFill>
          </a:ln>
        </p:spPr>
        <p:txBody>
          <a:bodyPr wrap="square" rtlCol="0">
            <a:spAutoFit/>
          </a:bodyPr>
          <a:lstStyle/>
          <a:p>
            <a:r>
              <a:rPr lang="en-GB" dirty="0"/>
              <a:t>PLYMOUTH</a:t>
            </a:r>
          </a:p>
        </p:txBody>
      </p:sp>
      <p:sp>
        <p:nvSpPr>
          <p:cNvPr id="3" name="Rectangle 2">
            <a:extLst>
              <a:ext uri="{FF2B5EF4-FFF2-40B4-BE49-F238E27FC236}">
                <a16:creationId xmlns:a16="http://schemas.microsoft.com/office/drawing/2014/main" id="{68E00FB0-5E48-4937-863C-2850219C508C}"/>
              </a:ext>
            </a:extLst>
          </p:cNvPr>
          <p:cNvSpPr/>
          <p:nvPr/>
        </p:nvSpPr>
        <p:spPr>
          <a:xfrm>
            <a:off x="269949" y="5698049"/>
            <a:ext cx="7252098" cy="1107996"/>
          </a:xfrm>
          <a:prstGeom prst="rect">
            <a:avLst/>
          </a:prstGeom>
        </p:spPr>
        <p:txBody>
          <a:bodyPr wrap="square">
            <a:spAutoFit/>
          </a:bodyPr>
          <a:lstStyle/>
          <a:p>
            <a:r>
              <a:rPr lang="en-GB" sz="2200" i="1" dirty="0"/>
              <a:t>Travelling for 5 hours for the sake of one lecture does not make the best use of time and resources, and has an environmental impact</a:t>
            </a:r>
            <a:r>
              <a:rPr lang="en-GB" sz="2200" dirty="0"/>
              <a:t>. </a:t>
            </a:r>
          </a:p>
        </p:txBody>
      </p:sp>
      <p:sp>
        <p:nvSpPr>
          <p:cNvPr id="5" name="Rectangle 4">
            <a:extLst>
              <a:ext uri="{FF2B5EF4-FFF2-40B4-BE49-F238E27FC236}">
                <a16:creationId xmlns:a16="http://schemas.microsoft.com/office/drawing/2014/main" id="{0B850AC3-53EE-4CE8-B814-ED9305545042}"/>
              </a:ext>
            </a:extLst>
          </p:cNvPr>
          <p:cNvSpPr/>
          <p:nvPr/>
        </p:nvSpPr>
        <p:spPr>
          <a:xfrm>
            <a:off x="269948" y="1330560"/>
            <a:ext cx="4817939" cy="2123658"/>
          </a:xfrm>
          <a:prstGeom prst="rect">
            <a:avLst/>
          </a:prstGeom>
        </p:spPr>
        <p:txBody>
          <a:bodyPr wrap="square">
            <a:spAutoFit/>
          </a:bodyPr>
          <a:lstStyle/>
          <a:p>
            <a:r>
              <a:rPr lang="en-GB" sz="2200" dirty="0"/>
              <a:t>Older students are coping better than under 21s</a:t>
            </a:r>
          </a:p>
          <a:p>
            <a:r>
              <a:rPr lang="en-GB" sz="2200" dirty="0"/>
              <a:t>Younger students are doing less well, but hidden in class</a:t>
            </a:r>
          </a:p>
          <a:p>
            <a:r>
              <a:rPr lang="en-GB" sz="2200" dirty="0"/>
              <a:t>Group work on trains</a:t>
            </a:r>
          </a:p>
          <a:p>
            <a:r>
              <a:rPr lang="en-GB" sz="2200" dirty="0"/>
              <a:t>Skype / webcast tutorials – office hours </a:t>
            </a:r>
          </a:p>
        </p:txBody>
      </p:sp>
      <p:sp>
        <p:nvSpPr>
          <p:cNvPr id="11" name="Rectangle 10">
            <a:extLst>
              <a:ext uri="{FF2B5EF4-FFF2-40B4-BE49-F238E27FC236}">
                <a16:creationId xmlns:a16="http://schemas.microsoft.com/office/drawing/2014/main" id="{542176C6-9C50-4DF5-998C-B3CBC6289C34}"/>
              </a:ext>
            </a:extLst>
          </p:cNvPr>
          <p:cNvSpPr/>
          <p:nvPr/>
        </p:nvSpPr>
        <p:spPr>
          <a:xfrm>
            <a:off x="8616281" y="1875404"/>
            <a:ext cx="3365364" cy="2462213"/>
          </a:xfrm>
          <a:prstGeom prst="rect">
            <a:avLst/>
          </a:prstGeom>
        </p:spPr>
        <p:txBody>
          <a:bodyPr wrap="square">
            <a:spAutoFit/>
          </a:bodyPr>
          <a:lstStyle/>
          <a:p>
            <a:r>
              <a:rPr lang="en-GB" sz="2200" i="1" dirty="0"/>
              <a:t>But I do think in a way we have missed out cos it’s part of </a:t>
            </a:r>
            <a:r>
              <a:rPr lang="en-GB" sz="2200" i="1" dirty="0" err="1"/>
              <a:t>uni</a:t>
            </a:r>
            <a:r>
              <a:rPr lang="en-GB" sz="2200" i="1" dirty="0"/>
              <a:t> isn’t it, being social,  …  but partly because we just don’t have the time to come in just to go out.</a:t>
            </a:r>
          </a:p>
        </p:txBody>
      </p:sp>
      <p:sp>
        <p:nvSpPr>
          <p:cNvPr id="12" name="Rectangle 11">
            <a:extLst>
              <a:ext uri="{FF2B5EF4-FFF2-40B4-BE49-F238E27FC236}">
                <a16:creationId xmlns:a16="http://schemas.microsoft.com/office/drawing/2014/main" id="{2F7CBFA4-94ED-45F6-AF72-10F2FBCCB924}"/>
              </a:ext>
            </a:extLst>
          </p:cNvPr>
          <p:cNvSpPr/>
          <p:nvPr/>
        </p:nvSpPr>
        <p:spPr>
          <a:xfrm>
            <a:off x="7514154" y="4617710"/>
            <a:ext cx="4486502" cy="2123658"/>
          </a:xfrm>
          <a:prstGeom prst="rect">
            <a:avLst/>
          </a:prstGeom>
        </p:spPr>
        <p:txBody>
          <a:bodyPr wrap="square">
            <a:spAutoFit/>
          </a:bodyPr>
          <a:lstStyle/>
          <a:p>
            <a:r>
              <a:rPr lang="en-GB" sz="2200" i="1" dirty="0"/>
              <a:t>It would be great to have affordable, occasional accommodation, bookable for single nights, to allow engagement in social events , reduce the pressure of travelling for exams and early teaching sessions.</a:t>
            </a:r>
          </a:p>
        </p:txBody>
      </p:sp>
    </p:spTree>
    <p:extLst>
      <p:ext uri="{BB962C8B-B14F-4D97-AF65-F5344CB8AC3E}">
        <p14:creationId xmlns:p14="http://schemas.microsoft.com/office/powerpoint/2010/main" val="3212541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6632"/>
            <a:ext cx="10972800" cy="850106"/>
          </a:xfrm>
        </p:spPr>
        <p:txBody>
          <a:bodyPr>
            <a:normAutofit/>
          </a:bodyPr>
          <a:lstStyle/>
          <a:p>
            <a:r>
              <a:rPr lang="en-GB" altLang="en-US" sz="4000" b="1" dirty="0">
                <a:solidFill>
                  <a:schemeClr val="accent5">
                    <a:lumMod val="50000"/>
                  </a:schemeClr>
                </a:solidFill>
                <a:cs typeface="Trebuchet MS" panose="020B0603020202020204" pitchFamily="34" charset="0"/>
              </a:rPr>
              <a:t>Creating inclusive communities?</a:t>
            </a:r>
            <a:endParaRPr lang="en-GB" sz="4000" b="1" dirty="0">
              <a:solidFill>
                <a:schemeClr val="accent5">
                  <a:lumMod val="50000"/>
                </a:schemeClr>
              </a:solidFill>
            </a:endParaRPr>
          </a:p>
        </p:txBody>
      </p:sp>
      <p:sp>
        <p:nvSpPr>
          <p:cNvPr id="3" name="Content Placeholder 2"/>
          <p:cNvSpPr>
            <a:spLocks noGrp="1"/>
          </p:cNvSpPr>
          <p:nvPr>
            <p:ph idx="1"/>
          </p:nvPr>
        </p:nvSpPr>
        <p:spPr>
          <a:xfrm>
            <a:off x="407368" y="1124744"/>
            <a:ext cx="11593288" cy="5458618"/>
          </a:xfrm>
        </p:spPr>
        <p:txBody>
          <a:bodyPr>
            <a:normAutofit fontScale="85000" lnSpcReduction="20000"/>
          </a:bodyPr>
          <a:lstStyle/>
          <a:p>
            <a:pPr marL="717550" indent="-717550">
              <a:buFont typeface="Wingdings" panose="05000000000000000000" pitchFamily="2" charset="2"/>
              <a:buChar char="v"/>
              <a:defRPr/>
            </a:pPr>
            <a:r>
              <a:rPr lang="en-GB" sz="2800" i="1" dirty="0"/>
              <a:t>It’s not hard to find friends; it’s hard to find British friends. </a:t>
            </a:r>
          </a:p>
          <a:p>
            <a:pPr marL="717550" indent="-717550">
              <a:buFont typeface="Wingdings" panose="05000000000000000000" pitchFamily="2" charset="2"/>
              <a:buChar char="v"/>
              <a:defRPr/>
            </a:pPr>
            <a:r>
              <a:rPr lang="en-GB" sz="2800" i="1" dirty="0"/>
              <a:t>I played a card game with my flatmates but I just can’t play because they give like the particular name of the political figures or stars but I have no clue about who they are. </a:t>
            </a:r>
          </a:p>
          <a:p>
            <a:pPr marL="717550" indent="-717550">
              <a:buFont typeface="Wingdings" panose="05000000000000000000" pitchFamily="2" charset="2"/>
              <a:buChar char="v"/>
              <a:defRPr/>
            </a:pPr>
            <a:r>
              <a:rPr lang="en-GB" sz="2800" i="1" dirty="0"/>
              <a:t>We don’t actually watch the same cartoons as you growing up, we don’t watch the same TV programmes so actually we still have too much difference.</a:t>
            </a:r>
          </a:p>
          <a:p>
            <a:pPr marL="717550" indent="-717550">
              <a:buFont typeface="Wingdings" panose="05000000000000000000" pitchFamily="2" charset="2"/>
              <a:buChar char="v"/>
              <a:defRPr/>
            </a:pPr>
            <a:r>
              <a:rPr lang="en-GB" sz="2800" i="1" dirty="0"/>
              <a:t>sometimes they [home students] may think you are stupid</a:t>
            </a:r>
          </a:p>
          <a:p>
            <a:pPr marL="717550" indent="-717550">
              <a:buFont typeface="Wingdings" panose="05000000000000000000" pitchFamily="2" charset="2"/>
              <a:buChar char="v"/>
              <a:defRPr/>
            </a:pPr>
            <a:r>
              <a:rPr lang="en-GB" sz="2800" i="1" dirty="0"/>
              <a:t>… feel embarrassed, so I tend to go along with other international students.</a:t>
            </a:r>
          </a:p>
          <a:p>
            <a:endParaRPr lang="en-GB" altLang="en-US" sz="2600" dirty="0"/>
          </a:p>
          <a:p>
            <a:r>
              <a:rPr lang="en-GB" altLang="en-US" sz="2800" dirty="0"/>
              <a:t>Wenger (2010, p. 180) regards, ‘the person as a social participant, as a meaning-making entity for whom the social world is a resource for constituting an identity.’ University is a new social world </a:t>
            </a:r>
          </a:p>
          <a:p>
            <a:r>
              <a:rPr lang="en-GB" altLang="en-US" sz="2800" dirty="0"/>
              <a:t>The communities international students make do not include home students, (despite their best efforts)</a:t>
            </a:r>
          </a:p>
          <a:p>
            <a:r>
              <a:rPr lang="en-GB" altLang="en-US" sz="2800" dirty="0"/>
              <a:t>Research suggests a need for organisational ownership of the situation – with lecturers and professional staff creating academic and co-curricular opportunities for home-international encounters</a:t>
            </a:r>
          </a:p>
          <a:p>
            <a:endParaRPr lang="en-GB" dirty="0"/>
          </a:p>
        </p:txBody>
      </p:sp>
    </p:spTree>
    <p:extLst>
      <p:ext uri="{BB962C8B-B14F-4D97-AF65-F5344CB8AC3E}">
        <p14:creationId xmlns:p14="http://schemas.microsoft.com/office/powerpoint/2010/main" val="114704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23316" y="248006"/>
            <a:ext cx="10745368" cy="990938"/>
          </a:xfrm>
        </p:spPr>
        <p:txBody>
          <a:bodyPr>
            <a:normAutofit fontScale="90000"/>
          </a:bodyPr>
          <a:lstStyle/>
          <a:p>
            <a:r>
              <a:rPr lang="en-GB" altLang="en-US" sz="4000" b="1" dirty="0">
                <a:solidFill>
                  <a:schemeClr val="accent5">
                    <a:lumMod val="50000"/>
                  </a:schemeClr>
                </a:solidFill>
                <a:latin typeface="+mn-lt"/>
              </a:rPr>
              <a:t>Building curriculum to support the  team-based</a:t>
            </a:r>
            <a:br>
              <a:rPr lang="en-GB" altLang="en-US" sz="4000" b="1" dirty="0">
                <a:solidFill>
                  <a:schemeClr val="accent5">
                    <a:lumMod val="50000"/>
                  </a:schemeClr>
                </a:solidFill>
                <a:latin typeface="+mn-lt"/>
              </a:rPr>
            </a:br>
            <a:r>
              <a:rPr lang="en-GB" altLang="en-US" sz="4000" b="1" dirty="0">
                <a:solidFill>
                  <a:schemeClr val="accent5">
                    <a:lumMod val="50000"/>
                  </a:schemeClr>
                </a:solidFill>
                <a:latin typeface="+mn-lt"/>
              </a:rPr>
              <a:t>Future and Workplace </a:t>
            </a:r>
            <a:endParaRPr lang="en-GB" altLang="en-US" sz="3200" b="1" dirty="0">
              <a:solidFill>
                <a:schemeClr val="accent5">
                  <a:lumMod val="50000"/>
                </a:schemeClr>
              </a:solidFill>
              <a:latin typeface="+mn-lt"/>
            </a:endParaRPr>
          </a:p>
        </p:txBody>
      </p:sp>
      <p:sp>
        <p:nvSpPr>
          <p:cNvPr id="11267" name="Rectangle 3"/>
          <p:cNvSpPr>
            <a:spLocks noGrp="1" noChangeArrowheads="1"/>
          </p:cNvSpPr>
          <p:nvPr>
            <p:ph idx="1"/>
          </p:nvPr>
        </p:nvSpPr>
        <p:spPr>
          <a:xfrm>
            <a:off x="551384" y="1398798"/>
            <a:ext cx="9577064" cy="5459202"/>
          </a:xfrm>
        </p:spPr>
        <p:txBody>
          <a:bodyPr>
            <a:normAutofit lnSpcReduction="10000"/>
          </a:bodyPr>
          <a:lstStyle/>
          <a:p>
            <a:r>
              <a:rPr lang="en-GB" altLang="en-US" sz="2600" dirty="0"/>
              <a:t>Team working/building and leadership</a:t>
            </a:r>
          </a:p>
          <a:p>
            <a:r>
              <a:rPr lang="en-GB" altLang="en-US" sz="2600" dirty="0"/>
              <a:t>Inter-personal skills</a:t>
            </a:r>
          </a:p>
          <a:p>
            <a:pPr lvl="1">
              <a:lnSpc>
                <a:spcPct val="120000"/>
              </a:lnSpc>
              <a:spcBef>
                <a:spcPts val="600"/>
              </a:spcBef>
            </a:pPr>
            <a:r>
              <a:rPr lang="en-GB" altLang="en-US" sz="2600" dirty="0"/>
              <a:t>Negotiation</a:t>
            </a:r>
          </a:p>
          <a:p>
            <a:pPr lvl="1"/>
            <a:r>
              <a:rPr lang="en-GB" altLang="en-US" sz="2600" dirty="0"/>
              <a:t>Decision making</a:t>
            </a:r>
          </a:p>
          <a:p>
            <a:pPr lvl="1"/>
            <a:r>
              <a:rPr lang="en-GB" altLang="en-US" sz="2600" dirty="0"/>
              <a:t>Handling conflict</a:t>
            </a:r>
          </a:p>
          <a:p>
            <a:pPr lvl="1"/>
            <a:r>
              <a:rPr lang="en-GB" altLang="en-US" sz="2600" dirty="0"/>
              <a:t>Sharing</a:t>
            </a:r>
          </a:p>
          <a:p>
            <a:r>
              <a:rPr lang="en-GB" altLang="en-US" sz="2600" dirty="0"/>
              <a:t>Communication skills</a:t>
            </a:r>
          </a:p>
          <a:p>
            <a:pPr lvl="1"/>
            <a:r>
              <a:rPr lang="en-GB" altLang="en-US" sz="2600" dirty="0"/>
              <a:t>Presentation, explaining, questioning </a:t>
            </a:r>
          </a:p>
          <a:p>
            <a:pPr lvl="1"/>
            <a:r>
              <a:rPr lang="en-GB" altLang="en-US" sz="2600" dirty="0"/>
              <a:t>Networking</a:t>
            </a:r>
          </a:p>
          <a:p>
            <a:r>
              <a:rPr lang="en-GB" altLang="en-US" sz="2600" dirty="0"/>
              <a:t>Managing projects and meetings</a:t>
            </a:r>
          </a:p>
          <a:p>
            <a:r>
              <a:rPr lang="en-GB" altLang="en-US" sz="2600" dirty="0"/>
              <a:t>Evaluation, judgement, appraisal</a:t>
            </a:r>
          </a:p>
          <a:p>
            <a:r>
              <a:rPr lang="en-GB" altLang="en-US" sz="2600" dirty="0"/>
              <a:t>Entrepreneurship, ‘intrapreneurship’ and social enterprise</a:t>
            </a:r>
          </a:p>
          <a:p>
            <a:pPr lvl="1"/>
            <a:endParaRPr lang="en-GB" altLang="en-US" dirty="0"/>
          </a:p>
        </p:txBody>
      </p:sp>
      <p:pic>
        <p:nvPicPr>
          <p:cNvPr id="3074" name="Picture 2" descr="https://www.gwis.org/resource/resmgr/Images/MakeAnImpact/MakeAnImpact.png">
            <a:extLst>
              <a:ext uri="{FF2B5EF4-FFF2-40B4-BE49-F238E27FC236}">
                <a16:creationId xmlns:a16="http://schemas.microsoft.com/office/drawing/2014/main" id="{97167C1B-A653-4C14-B51F-EF4EDB7B89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349" y="3994524"/>
            <a:ext cx="3653569" cy="1953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83931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void “&lt;strong&gt;Silver&lt;/strong&gt;-Bullet” Hiring in Business and at Work | Deb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0804" y="2346157"/>
            <a:ext cx="2846009" cy="1897339"/>
          </a:xfrm>
          <a:prstGeom prst="rect">
            <a:avLst/>
          </a:prstGeom>
        </p:spPr>
      </p:pic>
      <p:pic>
        <p:nvPicPr>
          <p:cNvPr id="17" name="Picture 16" descr="Avoid “&lt;strong&gt;Silver&lt;/strong&gt;-Bullet” Hiring in Business and at Work | Deb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893" y="2454042"/>
            <a:ext cx="2846009" cy="1897339"/>
          </a:xfrm>
          <a:prstGeom prst="rect">
            <a:avLst/>
          </a:prstGeom>
        </p:spPr>
      </p:pic>
      <p:sp>
        <p:nvSpPr>
          <p:cNvPr id="19" name="Rectangle 18">
            <a:extLst>
              <a:ext uri="{FF2B5EF4-FFF2-40B4-BE49-F238E27FC236}">
                <a16:creationId xmlns:a16="http://schemas.microsoft.com/office/drawing/2014/main" id="{AA12936E-F5EE-4E8C-9100-2BF4CE03BDD0}"/>
              </a:ext>
            </a:extLst>
          </p:cNvPr>
          <p:cNvSpPr/>
          <p:nvPr/>
        </p:nvSpPr>
        <p:spPr>
          <a:xfrm>
            <a:off x="1922317" y="538464"/>
            <a:ext cx="8347366" cy="2616101"/>
          </a:xfrm>
          <a:prstGeom prst="rect">
            <a:avLst/>
          </a:prstGeom>
        </p:spPr>
        <p:txBody>
          <a:bodyPr wrap="square">
            <a:spAutoFit/>
          </a:bodyPr>
          <a:lstStyle/>
          <a:p>
            <a:pPr algn="ctr"/>
            <a:r>
              <a:rPr lang="en-GB" sz="5400" b="1" dirty="0">
                <a:solidFill>
                  <a:srgbClr val="CC9900"/>
                </a:solidFill>
                <a:latin typeface="Arial" pitchFamily="34" charset="0"/>
                <a:cs typeface="Arial" pitchFamily="34" charset="0"/>
              </a:rPr>
              <a:t>Looking back</a:t>
            </a:r>
          </a:p>
          <a:p>
            <a:pPr algn="ctr"/>
            <a:r>
              <a:rPr lang="en-GB" sz="5400" b="1" dirty="0">
                <a:solidFill>
                  <a:srgbClr val="CC9900"/>
                </a:solidFill>
                <a:latin typeface="Arial" pitchFamily="34" charset="0"/>
                <a:cs typeface="Arial" pitchFamily="34" charset="0"/>
              </a:rPr>
              <a:t>Peering forward</a:t>
            </a:r>
            <a:endParaRPr lang="en-GB" sz="5400" b="1" dirty="0">
              <a:solidFill>
                <a:srgbClr val="CC9900"/>
              </a:solidFill>
            </a:endParaRPr>
          </a:p>
          <a:p>
            <a:pPr algn="ctr"/>
            <a:endParaRPr lang="en-GB" sz="4000" b="1" dirty="0"/>
          </a:p>
          <a:p>
            <a:pPr algn="ctr"/>
            <a:endParaRPr lang="en-GB" sz="1600" b="1" dirty="0">
              <a:solidFill>
                <a:schemeClr val="accent1">
                  <a:lumMod val="75000"/>
                </a:schemeClr>
              </a:solidFill>
            </a:endParaRPr>
          </a:p>
        </p:txBody>
      </p:sp>
      <p:pic>
        <p:nvPicPr>
          <p:cNvPr id="8" name="Picture 7">
            <a:extLst>
              <a:ext uri="{FF2B5EF4-FFF2-40B4-BE49-F238E27FC236}">
                <a16:creationId xmlns:a16="http://schemas.microsoft.com/office/drawing/2014/main" id="{86E0B5B5-4A5A-4CC5-82F7-F4A21F8C5CF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526491" y="3994461"/>
            <a:ext cx="2151364" cy="2151364"/>
          </a:xfrm>
          <a:prstGeom prst="rect">
            <a:avLst/>
          </a:prstGeom>
        </p:spPr>
      </p:pic>
      <p:pic>
        <p:nvPicPr>
          <p:cNvPr id="21" name="Picture 20">
            <a:extLst>
              <a:ext uri="{FF2B5EF4-FFF2-40B4-BE49-F238E27FC236}">
                <a16:creationId xmlns:a16="http://schemas.microsoft.com/office/drawing/2014/main" id="{8DB49FA4-9C8E-4E11-B8F1-B1214E714B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13349" y="4115595"/>
            <a:ext cx="2151364" cy="2151364"/>
          </a:xfrm>
          <a:prstGeom prst="rect">
            <a:avLst/>
          </a:prstGeom>
        </p:spPr>
      </p:pic>
      <p:pic>
        <p:nvPicPr>
          <p:cNvPr id="23" name="Picture 22">
            <a:extLst>
              <a:ext uri="{FF2B5EF4-FFF2-40B4-BE49-F238E27FC236}">
                <a16:creationId xmlns:a16="http://schemas.microsoft.com/office/drawing/2014/main" id="{8F6426E5-5391-4C19-BCA2-7201F8533E6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0724" y="4085948"/>
            <a:ext cx="2151364" cy="2151364"/>
          </a:xfrm>
          <a:prstGeom prst="rect">
            <a:avLst/>
          </a:prstGeom>
        </p:spPr>
      </p:pic>
    </p:spTree>
    <p:extLst>
      <p:ext uri="{BB962C8B-B14F-4D97-AF65-F5344CB8AC3E}">
        <p14:creationId xmlns:p14="http://schemas.microsoft.com/office/powerpoint/2010/main" val="6493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6250" fill="hold"/>
                                        <p:tgtEl>
                                          <p:spTgt spid="16"/>
                                        </p:tgtEl>
                                        <p:attrNameLst>
                                          <p:attrName>r</p:attrName>
                                        </p:attrNameLst>
                                      </p:cBhvr>
                                    </p:animRot>
                                  </p:childTnLst>
                                </p:cTn>
                              </p:par>
                              <p:par>
                                <p:cTn id="7" presetID="8" presetClass="emph" presetSubtype="0" fill="hold" nodeType="withEffect">
                                  <p:stCondLst>
                                    <p:cond delay="0"/>
                                  </p:stCondLst>
                                  <p:childTnLst>
                                    <p:animRot by="21600000">
                                      <p:cBhvr>
                                        <p:cTn id="8" dur="29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45F023B-CBE1-4622-8FAE-32637802A5F3}"/>
              </a:ext>
            </a:extLst>
          </p:cNvPr>
          <p:cNvGrpSpPr/>
          <p:nvPr/>
        </p:nvGrpSpPr>
        <p:grpSpPr>
          <a:xfrm>
            <a:off x="119336" y="-2683"/>
            <a:ext cx="12457385" cy="6860683"/>
            <a:chOff x="-109535" y="-143269"/>
            <a:chExt cx="9474546" cy="5137565"/>
          </a:xfrm>
        </p:grpSpPr>
        <p:sp>
          <p:nvSpPr>
            <p:cNvPr id="18" name="Rectangle 17">
              <a:extLst>
                <a:ext uri="{FF2B5EF4-FFF2-40B4-BE49-F238E27FC236}">
                  <a16:creationId xmlns:a16="http://schemas.microsoft.com/office/drawing/2014/main" id="{E4AE9BA6-0C18-4D19-9E56-18DE16A127C1}"/>
                </a:ext>
              </a:extLst>
            </p:cNvPr>
            <p:cNvSpPr/>
            <p:nvPr/>
          </p:nvSpPr>
          <p:spPr>
            <a:xfrm>
              <a:off x="-109535" y="87727"/>
              <a:ext cx="2087030" cy="4864792"/>
            </a:xfrm>
            <a:prstGeom prst="rect">
              <a:avLst/>
            </a:prstGeom>
            <a:ln>
              <a:noFill/>
            </a:ln>
          </p:spPr>
          <p:txBody>
            <a:bodyPr vert="horz" lIns="0" tIns="0" rIns="0" bIns="0" rtlCol="0">
              <a:noAutofit/>
            </a:bodyPr>
            <a:lstStyle/>
            <a:p>
              <a:pPr>
                <a:lnSpc>
                  <a:spcPct val="107000"/>
                </a:lnSpc>
                <a:spcAft>
                  <a:spcPts val="800"/>
                </a:spcAft>
              </a:pPr>
              <a:r>
                <a:rPr lang="en-GB" sz="2100" b="1" dirty="0">
                  <a:solidFill>
                    <a:schemeClr val="accent5">
                      <a:lumMod val="50000"/>
                    </a:schemeClr>
                  </a:solidFill>
                  <a:effectLst/>
                  <a:latin typeface="Calibri" panose="020F0502020204030204" pitchFamily="34" charset="0"/>
                  <a:ea typeface="Calibri" panose="020F0502020204030204" pitchFamily="34" charset="0"/>
                </a:rPr>
                <a:t>Be creative  &amp; think outside the box</a:t>
              </a:r>
            </a:p>
            <a:p>
              <a:pPr>
                <a:lnSpc>
                  <a:spcPct val="107000"/>
                </a:lnSpc>
                <a:spcAft>
                  <a:spcPts val="800"/>
                </a:spcAft>
              </a:pPr>
              <a:r>
                <a:rPr lang="en-GB" sz="2100" b="1" dirty="0">
                  <a:solidFill>
                    <a:schemeClr val="accent5">
                      <a:lumMod val="50000"/>
                    </a:schemeClr>
                  </a:solidFill>
                  <a:effectLst/>
                  <a:latin typeface="Calibri" panose="020F0502020204030204" pitchFamily="34" charset="0"/>
                  <a:ea typeface="Calibri" panose="020F0502020204030204" pitchFamily="34" charset="0"/>
                </a:rPr>
                <a:t>Self aware</a:t>
              </a:r>
            </a:p>
            <a:p>
              <a:pPr>
                <a:lnSpc>
                  <a:spcPct val="107000"/>
                </a:lnSpc>
                <a:spcAft>
                  <a:spcPts val="800"/>
                </a:spcAft>
              </a:pPr>
              <a:r>
                <a:rPr lang="en-GB" sz="2100" b="1" dirty="0">
                  <a:solidFill>
                    <a:schemeClr val="accent5">
                      <a:lumMod val="50000"/>
                    </a:schemeClr>
                  </a:solidFill>
                  <a:latin typeface="Calibri" panose="020F0502020204030204" pitchFamily="34" charset="0"/>
                  <a:ea typeface="Calibri" panose="020F0502020204030204" pitchFamily="34" charset="0"/>
                </a:rPr>
                <a:t>Know how to learn</a:t>
              </a:r>
            </a:p>
            <a:p>
              <a:pPr>
                <a:lnSpc>
                  <a:spcPct val="107000"/>
                </a:lnSpc>
                <a:spcAft>
                  <a:spcPts val="800"/>
                </a:spcAft>
              </a:pPr>
              <a:r>
                <a:rPr lang="en-GB" sz="2100" b="1" dirty="0">
                  <a:solidFill>
                    <a:schemeClr val="accent5">
                      <a:lumMod val="50000"/>
                    </a:schemeClr>
                  </a:solidFill>
                  <a:latin typeface="Calibri" panose="020F0502020204030204" pitchFamily="34" charset="0"/>
                  <a:ea typeface="Calibri" panose="020F0502020204030204" pitchFamily="34" charset="0"/>
                </a:rPr>
                <a:t>Able to identify underlying principles</a:t>
              </a:r>
            </a:p>
            <a:p>
              <a:pPr>
                <a:lnSpc>
                  <a:spcPct val="107000"/>
                </a:lnSpc>
                <a:spcAft>
                  <a:spcPts val="800"/>
                </a:spcAft>
              </a:pPr>
              <a:r>
                <a:rPr lang="en-GB" sz="2100" b="1" dirty="0">
                  <a:solidFill>
                    <a:schemeClr val="accent5">
                      <a:lumMod val="50000"/>
                    </a:schemeClr>
                  </a:solidFill>
                  <a:latin typeface="Calibri" panose="020F0502020204030204" pitchFamily="34" charset="0"/>
                  <a:ea typeface="Calibri" panose="020F0502020204030204" pitchFamily="34" charset="0"/>
                </a:rPr>
                <a:t>Confidence</a:t>
              </a:r>
              <a:r>
                <a:rPr lang="en-GB" sz="2100" b="1" dirty="0">
                  <a:solidFill>
                    <a:schemeClr val="accent5">
                      <a:lumMod val="50000"/>
                    </a:schemeClr>
                  </a:solidFill>
                  <a:effectLst/>
                  <a:latin typeface="Calibri" panose="020F0502020204030204" pitchFamily="34" charset="0"/>
                  <a:ea typeface="Calibri" panose="020F0502020204030204" pitchFamily="34" charset="0"/>
                </a:rPr>
                <a:t> </a:t>
              </a:r>
            </a:p>
            <a:p>
              <a:pPr>
                <a:lnSpc>
                  <a:spcPct val="107000"/>
                </a:lnSpc>
                <a:spcAft>
                  <a:spcPts val="800"/>
                </a:spcAft>
              </a:pPr>
              <a:r>
                <a:rPr lang="en-GB" sz="2100" b="1" dirty="0">
                  <a:solidFill>
                    <a:schemeClr val="accent5">
                      <a:lumMod val="50000"/>
                    </a:schemeClr>
                  </a:solidFill>
                  <a:latin typeface="Calibri" panose="020F0502020204030204" pitchFamily="34" charset="0"/>
                  <a:ea typeface="Calibri" panose="020F0502020204030204" pitchFamily="34" charset="0"/>
                </a:rPr>
                <a:t>Self-efficacy</a:t>
              </a:r>
            </a:p>
            <a:p>
              <a:pPr>
                <a:lnSpc>
                  <a:spcPct val="107000"/>
                </a:lnSpc>
                <a:spcAft>
                  <a:spcPts val="800"/>
                </a:spcAft>
              </a:pPr>
              <a:r>
                <a:rPr lang="en-GB" sz="2100" b="1" dirty="0">
                  <a:solidFill>
                    <a:schemeClr val="accent5">
                      <a:lumMod val="50000"/>
                    </a:schemeClr>
                  </a:solidFill>
                  <a:effectLst/>
                  <a:latin typeface="Calibri" panose="020F0502020204030204" pitchFamily="34" charset="0"/>
                  <a:ea typeface="Calibri" panose="020F0502020204030204" pitchFamily="34" charset="0"/>
                </a:rPr>
                <a:t>Working effectively with others</a:t>
              </a:r>
            </a:p>
            <a:p>
              <a:pPr>
                <a:lnSpc>
                  <a:spcPct val="107000"/>
                </a:lnSpc>
                <a:spcAft>
                  <a:spcPts val="800"/>
                </a:spcAft>
              </a:pPr>
              <a:r>
                <a:rPr lang="en-GB" sz="2100" b="1" dirty="0">
                  <a:solidFill>
                    <a:schemeClr val="accent5">
                      <a:lumMod val="50000"/>
                    </a:schemeClr>
                  </a:solidFill>
                  <a:latin typeface="Calibri" panose="020F0502020204030204" pitchFamily="34" charset="0"/>
                  <a:ea typeface="Calibri" panose="020F0502020204030204" pitchFamily="34" charset="0"/>
                </a:rPr>
                <a:t>Comfortable with not-knowing and uncertainty</a:t>
              </a:r>
            </a:p>
            <a:p>
              <a:pPr>
                <a:lnSpc>
                  <a:spcPct val="107000"/>
                </a:lnSpc>
                <a:spcAft>
                  <a:spcPts val="800"/>
                </a:spcAft>
              </a:pPr>
              <a:r>
                <a:rPr lang="en-GB" sz="2100" b="1" dirty="0">
                  <a:solidFill>
                    <a:schemeClr val="accent5">
                      <a:lumMod val="50000"/>
                    </a:schemeClr>
                  </a:solidFill>
                  <a:latin typeface="Calibri" panose="020F0502020204030204" pitchFamily="34" charset="0"/>
                  <a:ea typeface="Calibri" panose="020F0502020204030204" pitchFamily="34" charset="0"/>
                </a:rPr>
                <a:t>Knows limits</a:t>
              </a:r>
            </a:p>
            <a:p>
              <a:pPr>
                <a:lnSpc>
                  <a:spcPct val="107000"/>
                </a:lnSpc>
                <a:spcAft>
                  <a:spcPts val="800"/>
                </a:spcAft>
              </a:pPr>
              <a:r>
                <a:rPr lang="en-GB" sz="2100" b="1" dirty="0">
                  <a:solidFill>
                    <a:schemeClr val="accent5">
                      <a:lumMod val="50000"/>
                    </a:schemeClr>
                  </a:solidFill>
                  <a:effectLst/>
                  <a:latin typeface="Calibri" panose="020F0502020204030204" pitchFamily="34" charset="0"/>
                  <a:ea typeface="Calibri" panose="020F0502020204030204" pitchFamily="34" charset="0"/>
                </a:rPr>
                <a:t>Knows when to ask for help</a:t>
              </a:r>
            </a:p>
          </p:txBody>
        </p:sp>
        <p:pic>
          <p:nvPicPr>
            <p:cNvPr id="129" name="Picture 128">
              <a:extLst>
                <a:ext uri="{FF2B5EF4-FFF2-40B4-BE49-F238E27FC236}">
                  <a16:creationId xmlns:a16="http://schemas.microsoft.com/office/drawing/2014/main" id="{8FBD63BE-CE86-4226-8BF4-8E7D2EBC877D}"/>
                </a:ext>
              </a:extLst>
            </p:cNvPr>
            <p:cNvPicPr/>
            <p:nvPr/>
          </p:nvPicPr>
          <p:blipFill>
            <a:blip r:embed="rId3"/>
            <a:stretch>
              <a:fillRect/>
            </a:stretch>
          </p:blipFill>
          <p:spPr>
            <a:xfrm>
              <a:off x="1478684" y="2454213"/>
              <a:ext cx="2585884" cy="1801369"/>
            </a:xfrm>
            <a:prstGeom prst="rect">
              <a:avLst/>
            </a:prstGeom>
          </p:spPr>
        </p:pic>
        <p:sp>
          <p:nvSpPr>
            <p:cNvPr id="135" name="Shape 1106">
              <a:extLst>
                <a:ext uri="{FF2B5EF4-FFF2-40B4-BE49-F238E27FC236}">
                  <a16:creationId xmlns:a16="http://schemas.microsoft.com/office/drawing/2014/main" id="{3304FC87-47AA-4C78-9F46-3C6EE8E51870}"/>
                </a:ext>
              </a:extLst>
            </p:cNvPr>
            <p:cNvSpPr/>
            <p:nvPr/>
          </p:nvSpPr>
          <p:spPr>
            <a:xfrm>
              <a:off x="1318388" y="3039872"/>
              <a:ext cx="1867705" cy="1442199"/>
            </a:xfrm>
            <a:custGeom>
              <a:avLst/>
              <a:gdLst/>
              <a:ahLst/>
              <a:cxnLst/>
              <a:rect l="0" t="0" r="0" b="0"/>
              <a:pathLst>
                <a:path w="1867704" h="1442199">
                  <a:moveTo>
                    <a:pt x="1311402" y="381"/>
                  </a:moveTo>
                  <a:lnTo>
                    <a:pt x="1327277" y="2032"/>
                  </a:lnTo>
                  <a:lnTo>
                    <a:pt x="1342771" y="3175"/>
                  </a:lnTo>
                  <a:lnTo>
                    <a:pt x="1351280" y="4191"/>
                  </a:lnTo>
                  <a:lnTo>
                    <a:pt x="1360424" y="5842"/>
                  </a:lnTo>
                  <a:lnTo>
                    <a:pt x="1369568" y="8255"/>
                  </a:lnTo>
                  <a:lnTo>
                    <a:pt x="1379093" y="12065"/>
                  </a:lnTo>
                  <a:lnTo>
                    <a:pt x="1386078" y="16002"/>
                  </a:lnTo>
                  <a:lnTo>
                    <a:pt x="1392301" y="20574"/>
                  </a:lnTo>
                  <a:cubicBezTo>
                    <a:pt x="1393063" y="21209"/>
                    <a:pt x="1393825" y="21844"/>
                    <a:pt x="1394587" y="22606"/>
                  </a:cubicBezTo>
                  <a:lnTo>
                    <a:pt x="1397762" y="26035"/>
                  </a:lnTo>
                  <a:lnTo>
                    <a:pt x="1402080" y="31623"/>
                  </a:lnTo>
                  <a:lnTo>
                    <a:pt x="1405255" y="37338"/>
                  </a:lnTo>
                  <a:lnTo>
                    <a:pt x="1407795" y="43688"/>
                  </a:lnTo>
                  <a:lnTo>
                    <a:pt x="1410589" y="54102"/>
                  </a:lnTo>
                  <a:lnTo>
                    <a:pt x="1412240" y="64008"/>
                  </a:lnTo>
                  <a:lnTo>
                    <a:pt x="1413764" y="72136"/>
                  </a:lnTo>
                  <a:lnTo>
                    <a:pt x="1415119" y="75722"/>
                  </a:lnTo>
                  <a:lnTo>
                    <a:pt x="1416567" y="78533"/>
                  </a:lnTo>
                  <a:lnTo>
                    <a:pt x="1417280" y="79538"/>
                  </a:lnTo>
                  <a:lnTo>
                    <a:pt x="1421307" y="83413"/>
                  </a:lnTo>
                  <a:lnTo>
                    <a:pt x="1427607" y="87376"/>
                  </a:lnTo>
                  <a:lnTo>
                    <a:pt x="1434846" y="91313"/>
                  </a:lnTo>
                  <a:lnTo>
                    <a:pt x="1443482" y="96393"/>
                  </a:lnTo>
                  <a:cubicBezTo>
                    <a:pt x="1446022" y="97790"/>
                    <a:pt x="1448181" y="99822"/>
                    <a:pt x="1449832" y="102235"/>
                  </a:cubicBezTo>
                  <a:lnTo>
                    <a:pt x="1454658" y="109474"/>
                  </a:lnTo>
                  <a:lnTo>
                    <a:pt x="1458849" y="115951"/>
                  </a:lnTo>
                  <a:lnTo>
                    <a:pt x="1462278" y="121158"/>
                  </a:lnTo>
                  <a:lnTo>
                    <a:pt x="1462433" y="121398"/>
                  </a:lnTo>
                  <a:lnTo>
                    <a:pt x="1465199" y="122301"/>
                  </a:lnTo>
                  <a:lnTo>
                    <a:pt x="1466850" y="123063"/>
                  </a:lnTo>
                  <a:lnTo>
                    <a:pt x="1470787" y="125603"/>
                  </a:lnTo>
                  <a:lnTo>
                    <a:pt x="1474089" y="128143"/>
                  </a:lnTo>
                  <a:lnTo>
                    <a:pt x="1477899" y="131191"/>
                  </a:lnTo>
                  <a:lnTo>
                    <a:pt x="1482598" y="135382"/>
                  </a:lnTo>
                  <a:lnTo>
                    <a:pt x="1487297" y="139573"/>
                  </a:lnTo>
                  <a:lnTo>
                    <a:pt x="1493012" y="145161"/>
                  </a:lnTo>
                  <a:lnTo>
                    <a:pt x="1499235" y="151257"/>
                  </a:lnTo>
                  <a:lnTo>
                    <a:pt x="1506601" y="160401"/>
                  </a:lnTo>
                  <a:lnTo>
                    <a:pt x="1512824" y="170942"/>
                  </a:lnTo>
                  <a:lnTo>
                    <a:pt x="1517297" y="178710"/>
                  </a:lnTo>
                  <a:lnTo>
                    <a:pt x="1520230" y="182491"/>
                  </a:lnTo>
                  <a:lnTo>
                    <a:pt x="1524528" y="185960"/>
                  </a:lnTo>
                  <a:lnTo>
                    <a:pt x="1531747" y="190246"/>
                  </a:lnTo>
                  <a:lnTo>
                    <a:pt x="1539748" y="194691"/>
                  </a:lnTo>
                  <a:lnTo>
                    <a:pt x="1549146" y="201422"/>
                  </a:lnTo>
                  <a:lnTo>
                    <a:pt x="1566926" y="217932"/>
                  </a:lnTo>
                  <a:lnTo>
                    <a:pt x="1583055" y="234188"/>
                  </a:lnTo>
                  <a:lnTo>
                    <a:pt x="1613789" y="265938"/>
                  </a:lnTo>
                  <a:lnTo>
                    <a:pt x="1644777" y="297053"/>
                  </a:lnTo>
                  <a:lnTo>
                    <a:pt x="1652397" y="304038"/>
                  </a:lnTo>
                  <a:lnTo>
                    <a:pt x="1660398" y="311023"/>
                  </a:lnTo>
                  <a:lnTo>
                    <a:pt x="1669034" y="319532"/>
                  </a:lnTo>
                  <a:lnTo>
                    <a:pt x="1677289" y="329692"/>
                  </a:lnTo>
                  <a:lnTo>
                    <a:pt x="1683131" y="338328"/>
                  </a:lnTo>
                  <a:lnTo>
                    <a:pt x="1686941" y="344297"/>
                  </a:lnTo>
                  <a:lnTo>
                    <a:pt x="1690116" y="349377"/>
                  </a:lnTo>
                  <a:lnTo>
                    <a:pt x="1692529" y="353187"/>
                  </a:lnTo>
                  <a:lnTo>
                    <a:pt x="1694561" y="356362"/>
                  </a:lnTo>
                  <a:lnTo>
                    <a:pt x="1696085" y="358648"/>
                  </a:lnTo>
                  <a:lnTo>
                    <a:pt x="1696495" y="359116"/>
                  </a:lnTo>
                  <a:lnTo>
                    <a:pt x="1699133" y="361315"/>
                  </a:lnTo>
                  <a:lnTo>
                    <a:pt x="1699895" y="361696"/>
                  </a:lnTo>
                  <a:lnTo>
                    <a:pt x="1702943" y="363474"/>
                  </a:lnTo>
                  <a:lnTo>
                    <a:pt x="1706753" y="366014"/>
                  </a:lnTo>
                  <a:lnTo>
                    <a:pt x="1711579" y="369062"/>
                  </a:lnTo>
                  <a:lnTo>
                    <a:pt x="1717548" y="372872"/>
                  </a:lnTo>
                  <a:lnTo>
                    <a:pt x="1724787" y="377698"/>
                  </a:lnTo>
                  <a:cubicBezTo>
                    <a:pt x="1727581" y="379476"/>
                    <a:pt x="1729867" y="382143"/>
                    <a:pt x="1731391" y="385191"/>
                  </a:cubicBezTo>
                  <a:lnTo>
                    <a:pt x="1737868" y="398018"/>
                  </a:lnTo>
                  <a:lnTo>
                    <a:pt x="1744599" y="411734"/>
                  </a:lnTo>
                  <a:lnTo>
                    <a:pt x="1759204" y="439801"/>
                  </a:lnTo>
                  <a:lnTo>
                    <a:pt x="1766824" y="452882"/>
                  </a:lnTo>
                  <a:lnTo>
                    <a:pt x="1774698" y="465074"/>
                  </a:lnTo>
                  <a:lnTo>
                    <a:pt x="1782826" y="475996"/>
                  </a:lnTo>
                  <a:lnTo>
                    <a:pt x="1790954" y="484886"/>
                  </a:lnTo>
                  <a:lnTo>
                    <a:pt x="1805813" y="500507"/>
                  </a:lnTo>
                  <a:lnTo>
                    <a:pt x="1813306" y="508000"/>
                  </a:lnTo>
                  <a:lnTo>
                    <a:pt x="1820672" y="514731"/>
                  </a:lnTo>
                  <a:lnTo>
                    <a:pt x="1826514" y="518541"/>
                  </a:lnTo>
                  <a:lnTo>
                    <a:pt x="1833245" y="522478"/>
                  </a:lnTo>
                  <a:lnTo>
                    <a:pt x="1841627" y="527431"/>
                  </a:lnTo>
                  <a:lnTo>
                    <a:pt x="1851025" y="534797"/>
                  </a:lnTo>
                  <a:lnTo>
                    <a:pt x="1862201" y="545973"/>
                  </a:lnTo>
                  <a:lnTo>
                    <a:pt x="1867704" y="551558"/>
                  </a:lnTo>
                  <a:lnTo>
                    <a:pt x="1867704" y="609176"/>
                  </a:lnTo>
                  <a:lnTo>
                    <a:pt x="1867662" y="609092"/>
                  </a:lnTo>
                  <a:lnTo>
                    <a:pt x="1867493" y="608850"/>
                  </a:lnTo>
                  <a:lnTo>
                    <a:pt x="1867535" y="609092"/>
                  </a:lnTo>
                  <a:lnTo>
                    <a:pt x="1867704" y="609318"/>
                  </a:lnTo>
                  <a:lnTo>
                    <a:pt x="1867704" y="615632"/>
                  </a:lnTo>
                  <a:lnTo>
                    <a:pt x="1865630" y="613918"/>
                  </a:lnTo>
                  <a:cubicBezTo>
                    <a:pt x="1861566" y="610362"/>
                    <a:pt x="1859280" y="605155"/>
                    <a:pt x="1859280" y="599821"/>
                  </a:cubicBezTo>
                  <a:lnTo>
                    <a:pt x="1859280" y="599567"/>
                  </a:lnTo>
                  <a:lnTo>
                    <a:pt x="1859591" y="598906"/>
                  </a:lnTo>
                  <a:lnTo>
                    <a:pt x="1855724" y="594487"/>
                  </a:lnTo>
                  <a:lnTo>
                    <a:pt x="1850136" y="588391"/>
                  </a:lnTo>
                  <a:lnTo>
                    <a:pt x="1843278" y="581152"/>
                  </a:lnTo>
                  <a:lnTo>
                    <a:pt x="1835150" y="572770"/>
                  </a:lnTo>
                  <a:lnTo>
                    <a:pt x="1827149" y="564515"/>
                  </a:lnTo>
                  <a:lnTo>
                    <a:pt x="1822069" y="560197"/>
                  </a:lnTo>
                  <a:lnTo>
                    <a:pt x="1814195" y="555371"/>
                  </a:lnTo>
                  <a:lnTo>
                    <a:pt x="1804543" y="549783"/>
                  </a:lnTo>
                  <a:lnTo>
                    <a:pt x="1795145" y="542925"/>
                  </a:lnTo>
                  <a:lnTo>
                    <a:pt x="1786128" y="534797"/>
                  </a:lnTo>
                  <a:lnTo>
                    <a:pt x="1778254" y="526796"/>
                  </a:lnTo>
                  <a:lnTo>
                    <a:pt x="1762633" y="510286"/>
                  </a:lnTo>
                  <a:lnTo>
                    <a:pt x="1752219" y="498729"/>
                  </a:lnTo>
                  <a:lnTo>
                    <a:pt x="1742694" y="485775"/>
                  </a:lnTo>
                  <a:lnTo>
                    <a:pt x="1733804" y="471932"/>
                  </a:lnTo>
                  <a:lnTo>
                    <a:pt x="1725422" y="457327"/>
                  </a:lnTo>
                  <a:lnTo>
                    <a:pt x="1710436" y="428625"/>
                  </a:lnTo>
                  <a:lnTo>
                    <a:pt x="1703705" y="414909"/>
                  </a:lnTo>
                  <a:lnTo>
                    <a:pt x="1699714" y="406846"/>
                  </a:lnTo>
                  <a:lnTo>
                    <a:pt x="1696847" y="405003"/>
                  </a:lnTo>
                  <a:lnTo>
                    <a:pt x="1691005" y="401193"/>
                  </a:lnTo>
                  <a:lnTo>
                    <a:pt x="1686306" y="398145"/>
                  </a:lnTo>
                  <a:lnTo>
                    <a:pt x="1682369" y="395732"/>
                  </a:lnTo>
                  <a:lnTo>
                    <a:pt x="1679067" y="393573"/>
                  </a:lnTo>
                  <a:lnTo>
                    <a:pt x="1674876" y="390652"/>
                  </a:lnTo>
                  <a:lnTo>
                    <a:pt x="1671066" y="387477"/>
                  </a:lnTo>
                  <a:cubicBezTo>
                    <a:pt x="1670177" y="386715"/>
                    <a:pt x="1669288" y="385953"/>
                    <a:pt x="1668526" y="384937"/>
                  </a:cubicBezTo>
                  <a:lnTo>
                    <a:pt x="1664081" y="379476"/>
                  </a:lnTo>
                  <a:lnTo>
                    <a:pt x="1662430" y="376809"/>
                  </a:lnTo>
                  <a:lnTo>
                    <a:pt x="1660398" y="373634"/>
                  </a:lnTo>
                  <a:lnTo>
                    <a:pt x="1657858" y="369570"/>
                  </a:lnTo>
                  <a:lnTo>
                    <a:pt x="1654937" y="364998"/>
                  </a:lnTo>
                  <a:lnTo>
                    <a:pt x="1651127" y="359156"/>
                  </a:lnTo>
                  <a:lnTo>
                    <a:pt x="1647571" y="353441"/>
                  </a:lnTo>
                  <a:lnTo>
                    <a:pt x="1642237" y="346583"/>
                  </a:lnTo>
                  <a:lnTo>
                    <a:pt x="1635252" y="339598"/>
                  </a:lnTo>
                  <a:lnTo>
                    <a:pt x="1626489" y="331978"/>
                  </a:lnTo>
                  <a:lnTo>
                    <a:pt x="1617853" y="323850"/>
                  </a:lnTo>
                  <a:lnTo>
                    <a:pt x="1586484" y="292481"/>
                  </a:lnTo>
                  <a:lnTo>
                    <a:pt x="1556004" y="260985"/>
                  </a:lnTo>
                  <a:lnTo>
                    <a:pt x="1541018" y="245745"/>
                  </a:lnTo>
                  <a:lnTo>
                    <a:pt x="1526540" y="232156"/>
                  </a:lnTo>
                  <a:lnTo>
                    <a:pt x="1520952" y="227838"/>
                  </a:lnTo>
                  <a:lnTo>
                    <a:pt x="1512443" y="223012"/>
                  </a:lnTo>
                  <a:lnTo>
                    <a:pt x="1504315" y="218313"/>
                  </a:lnTo>
                  <a:cubicBezTo>
                    <a:pt x="1503553" y="217805"/>
                    <a:pt x="1502791" y="217297"/>
                    <a:pt x="1502029" y="216662"/>
                  </a:cubicBezTo>
                  <a:lnTo>
                    <a:pt x="1494790" y="210947"/>
                  </a:lnTo>
                  <a:cubicBezTo>
                    <a:pt x="1493647" y="209931"/>
                    <a:pt x="1492631" y="208915"/>
                    <a:pt x="1491742" y="207772"/>
                  </a:cubicBezTo>
                  <a:lnTo>
                    <a:pt x="1486027" y="200406"/>
                  </a:lnTo>
                  <a:cubicBezTo>
                    <a:pt x="1485392" y="199644"/>
                    <a:pt x="1484884" y="198882"/>
                    <a:pt x="1484376" y="198120"/>
                  </a:cubicBezTo>
                  <a:lnTo>
                    <a:pt x="1479804" y="189865"/>
                  </a:lnTo>
                  <a:lnTo>
                    <a:pt x="1476502" y="183896"/>
                  </a:lnTo>
                  <a:lnTo>
                    <a:pt x="1472565" y="178435"/>
                  </a:lnTo>
                  <a:lnTo>
                    <a:pt x="1466596" y="172466"/>
                  </a:lnTo>
                  <a:lnTo>
                    <a:pt x="1461516" y="167767"/>
                  </a:lnTo>
                  <a:lnTo>
                    <a:pt x="1458928" y="165327"/>
                  </a:lnTo>
                  <a:lnTo>
                    <a:pt x="1452324" y="166338"/>
                  </a:lnTo>
                  <a:cubicBezTo>
                    <a:pt x="1447768" y="165290"/>
                    <a:pt x="1443609" y="162560"/>
                    <a:pt x="1440815" y="158369"/>
                  </a:cubicBezTo>
                  <a:lnTo>
                    <a:pt x="1439291" y="155956"/>
                  </a:lnTo>
                  <a:lnTo>
                    <a:pt x="1438656" y="154940"/>
                  </a:lnTo>
                  <a:lnTo>
                    <a:pt x="1437132" y="152527"/>
                  </a:lnTo>
                  <a:lnTo>
                    <a:pt x="1435608" y="149987"/>
                  </a:lnTo>
                  <a:lnTo>
                    <a:pt x="1433195" y="146431"/>
                  </a:lnTo>
                  <a:lnTo>
                    <a:pt x="1430528" y="142113"/>
                  </a:lnTo>
                  <a:lnTo>
                    <a:pt x="1426972" y="136779"/>
                  </a:lnTo>
                  <a:lnTo>
                    <a:pt x="1423035" y="130683"/>
                  </a:lnTo>
                  <a:lnTo>
                    <a:pt x="1420485" y="126957"/>
                  </a:lnTo>
                  <a:lnTo>
                    <a:pt x="1416685" y="124714"/>
                  </a:lnTo>
                  <a:lnTo>
                    <a:pt x="1407160" y="119507"/>
                  </a:lnTo>
                  <a:lnTo>
                    <a:pt x="1399286" y="114427"/>
                  </a:lnTo>
                  <a:cubicBezTo>
                    <a:pt x="1398143" y="113792"/>
                    <a:pt x="1397254" y="113030"/>
                    <a:pt x="1396365" y="112141"/>
                  </a:cubicBezTo>
                  <a:lnTo>
                    <a:pt x="1389634" y="105791"/>
                  </a:lnTo>
                  <a:cubicBezTo>
                    <a:pt x="1388745" y="104902"/>
                    <a:pt x="1387983" y="104013"/>
                    <a:pt x="1387221" y="102997"/>
                  </a:cubicBezTo>
                  <a:lnTo>
                    <a:pt x="1384554" y="99187"/>
                  </a:lnTo>
                  <a:cubicBezTo>
                    <a:pt x="1383919" y="98425"/>
                    <a:pt x="1383538" y="97663"/>
                    <a:pt x="1383030" y="96774"/>
                  </a:cubicBezTo>
                  <a:lnTo>
                    <a:pt x="1380998" y="92710"/>
                  </a:lnTo>
                  <a:cubicBezTo>
                    <a:pt x="1380617" y="91948"/>
                    <a:pt x="1380236" y="91059"/>
                    <a:pt x="1379982" y="90170"/>
                  </a:cubicBezTo>
                  <a:lnTo>
                    <a:pt x="1376426" y="79248"/>
                  </a:lnTo>
                  <a:lnTo>
                    <a:pt x="1374648" y="70358"/>
                  </a:lnTo>
                  <a:lnTo>
                    <a:pt x="1373505" y="63119"/>
                  </a:lnTo>
                  <a:lnTo>
                    <a:pt x="1372235" y="57150"/>
                  </a:lnTo>
                  <a:lnTo>
                    <a:pt x="1371727" y="55499"/>
                  </a:lnTo>
                  <a:lnTo>
                    <a:pt x="1370965" y="53721"/>
                  </a:lnTo>
                  <a:lnTo>
                    <a:pt x="1370076" y="52197"/>
                  </a:lnTo>
                  <a:lnTo>
                    <a:pt x="1367113" y="48997"/>
                  </a:lnTo>
                  <a:lnTo>
                    <a:pt x="1364234" y="47244"/>
                  </a:lnTo>
                  <a:lnTo>
                    <a:pt x="1359281" y="44958"/>
                  </a:lnTo>
                  <a:lnTo>
                    <a:pt x="1353439" y="43180"/>
                  </a:lnTo>
                  <a:lnTo>
                    <a:pt x="1347089" y="42037"/>
                  </a:lnTo>
                  <a:lnTo>
                    <a:pt x="1339850" y="41275"/>
                  </a:lnTo>
                  <a:lnTo>
                    <a:pt x="1323086" y="39878"/>
                  </a:lnTo>
                  <a:lnTo>
                    <a:pt x="1312866" y="38806"/>
                  </a:lnTo>
                  <a:lnTo>
                    <a:pt x="1310259" y="40132"/>
                  </a:lnTo>
                  <a:lnTo>
                    <a:pt x="1303274" y="43561"/>
                  </a:lnTo>
                  <a:lnTo>
                    <a:pt x="1297305" y="46355"/>
                  </a:lnTo>
                  <a:lnTo>
                    <a:pt x="1292352" y="48768"/>
                  </a:lnTo>
                  <a:lnTo>
                    <a:pt x="1283462" y="53213"/>
                  </a:lnTo>
                  <a:lnTo>
                    <a:pt x="1276096" y="57277"/>
                  </a:lnTo>
                  <a:lnTo>
                    <a:pt x="1268984" y="61595"/>
                  </a:lnTo>
                  <a:lnTo>
                    <a:pt x="1260983" y="67437"/>
                  </a:lnTo>
                  <a:lnTo>
                    <a:pt x="1256284" y="70993"/>
                  </a:lnTo>
                  <a:lnTo>
                    <a:pt x="1250950" y="75311"/>
                  </a:lnTo>
                  <a:lnTo>
                    <a:pt x="1245235" y="80010"/>
                  </a:lnTo>
                  <a:lnTo>
                    <a:pt x="1238758" y="85598"/>
                  </a:lnTo>
                  <a:lnTo>
                    <a:pt x="1223137" y="99187"/>
                  </a:lnTo>
                  <a:lnTo>
                    <a:pt x="1216914" y="105537"/>
                  </a:lnTo>
                  <a:lnTo>
                    <a:pt x="1210980" y="113009"/>
                  </a:lnTo>
                  <a:lnTo>
                    <a:pt x="1210437" y="114173"/>
                  </a:lnTo>
                  <a:lnTo>
                    <a:pt x="1209294" y="117602"/>
                  </a:lnTo>
                  <a:lnTo>
                    <a:pt x="1207897" y="122174"/>
                  </a:lnTo>
                  <a:lnTo>
                    <a:pt x="1204722" y="132969"/>
                  </a:lnTo>
                  <a:lnTo>
                    <a:pt x="1201420" y="144780"/>
                  </a:lnTo>
                  <a:lnTo>
                    <a:pt x="1198499" y="156591"/>
                  </a:lnTo>
                  <a:lnTo>
                    <a:pt x="1197102" y="162179"/>
                  </a:lnTo>
                  <a:lnTo>
                    <a:pt x="1195832" y="167386"/>
                  </a:lnTo>
                  <a:lnTo>
                    <a:pt x="1194689" y="171577"/>
                  </a:lnTo>
                  <a:lnTo>
                    <a:pt x="1193927" y="175260"/>
                  </a:lnTo>
                  <a:lnTo>
                    <a:pt x="1193292" y="177927"/>
                  </a:lnTo>
                  <a:lnTo>
                    <a:pt x="1192911" y="179578"/>
                  </a:lnTo>
                  <a:cubicBezTo>
                    <a:pt x="1192276" y="181737"/>
                    <a:pt x="1191387" y="183896"/>
                    <a:pt x="1190117" y="185801"/>
                  </a:cubicBezTo>
                  <a:lnTo>
                    <a:pt x="1170178" y="215773"/>
                  </a:lnTo>
                  <a:lnTo>
                    <a:pt x="1163193" y="227838"/>
                  </a:lnTo>
                  <a:lnTo>
                    <a:pt x="1157732" y="241046"/>
                  </a:lnTo>
                  <a:lnTo>
                    <a:pt x="1154049" y="255143"/>
                  </a:lnTo>
                  <a:lnTo>
                    <a:pt x="1151763" y="270129"/>
                  </a:lnTo>
                  <a:lnTo>
                    <a:pt x="1149096" y="307340"/>
                  </a:lnTo>
                  <a:lnTo>
                    <a:pt x="1147445" y="344678"/>
                  </a:lnTo>
                  <a:lnTo>
                    <a:pt x="1146302" y="382143"/>
                  </a:lnTo>
                  <a:lnTo>
                    <a:pt x="1145667" y="419862"/>
                  </a:lnTo>
                  <a:lnTo>
                    <a:pt x="1144397" y="495681"/>
                  </a:lnTo>
                  <a:lnTo>
                    <a:pt x="1143254" y="533527"/>
                  </a:lnTo>
                  <a:lnTo>
                    <a:pt x="1141349" y="572770"/>
                  </a:lnTo>
                  <a:lnTo>
                    <a:pt x="1139444" y="587375"/>
                  </a:lnTo>
                  <a:lnTo>
                    <a:pt x="1136650" y="601091"/>
                  </a:lnTo>
                  <a:lnTo>
                    <a:pt x="1133475" y="613664"/>
                  </a:lnTo>
                  <a:lnTo>
                    <a:pt x="1130554" y="626618"/>
                  </a:lnTo>
                  <a:cubicBezTo>
                    <a:pt x="1130300" y="628142"/>
                    <a:pt x="1129792" y="629539"/>
                    <a:pt x="1129030" y="630936"/>
                  </a:cubicBezTo>
                  <a:lnTo>
                    <a:pt x="1124077" y="640905"/>
                  </a:lnTo>
                  <a:lnTo>
                    <a:pt x="1120013" y="649021"/>
                  </a:lnTo>
                  <a:lnTo>
                    <a:pt x="1116711" y="655485"/>
                  </a:lnTo>
                  <a:lnTo>
                    <a:pt x="1113917" y="660971"/>
                  </a:lnTo>
                  <a:lnTo>
                    <a:pt x="1111885" y="664921"/>
                  </a:lnTo>
                  <a:lnTo>
                    <a:pt x="1110361" y="667982"/>
                  </a:lnTo>
                  <a:lnTo>
                    <a:pt x="1107694" y="674052"/>
                  </a:lnTo>
                  <a:lnTo>
                    <a:pt x="1106551" y="676491"/>
                  </a:lnTo>
                  <a:lnTo>
                    <a:pt x="1105281" y="679374"/>
                  </a:lnTo>
                  <a:lnTo>
                    <a:pt x="1103630" y="683730"/>
                  </a:lnTo>
                  <a:lnTo>
                    <a:pt x="1101725" y="688378"/>
                  </a:lnTo>
                  <a:lnTo>
                    <a:pt x="1099439" y="694614"/>
                  </a:lnTo>
                  <a:lnTo>
                    <a:pt x="1096391" y="702399"/>
                  </a:lnTo>
                  <a:lnTo>
                    <a:pt x="1092708" y="711683"/>
                  </a:lnTo>
                  <a:lnTo>
                    <a:pt x="1087628" y="724370"/>
                  </a:lnTo>
                  <a:lnTo>
                    <a:pt x="1082929" y="733615"/>
                  </a:lnTo>
                  <a:lnTo>
                    <a:pt x="1077468" y="742150"/>
                  </a:lnTo>
                  <a:lnTo>
                    <a:pt x="1071626" y="749554"/>
                  </a:lnTo>
                  <a:lnTo>
                    <a:pt x="1065530" y="756463"/>
                  </a:lnTo>
                  <a:lnTo>
                    <a:pt x="1054354" y="768096"/>
                  </a:lnTo>
                  <a:lnTo>
                    <a:pt x="1043813" y="779945"/>
                  </a:lnTo>
                  <a:lnTo>
                    <a:pt x="1034669" y="791388"/>
                  </a:lnTo>
                  <a:lnTo>
                    <a:pt x="1026287" y="801865"/>
                  </a:lnTo>
                  <a:lnTo>
                    <a:pt x="1018794" y="811466"/>
                  </a:lnTo>
                  <a:lnTo>
                    <a:pt x="1012063" y="820166"/>
                  </a:lnTo>
                  <a:lnTo>
                    <a:pt x="1005967" y="827850"/>
                  </a:lnTo>
                  <a:lnTo>
                    <a:pt x="1000506" y="835152"/>
                  </a:lnTo>
                  <a:lnTo>
                    <a:pt x="995553" y="841439"/>
                  </a:lnTo>
                  <a:lnTo>
                    <a:pt x="991108" y="847255"/>
                  </a:lnTo>
                  <a:lnTo>
                    <a:pt x="987298" y="852183"/>
                  </a:lnTo>
                  <a:lnTo>
                    <a:pt x="983615" y="857123"/>
                  </a:lnTo>
                  <a:lnTo>
                    <a:pt x="977138" y="865264"/>
                  </a:lnTo>
                  <a:lnTo>
                    <a:pt x="971550" y="872211"/>
                  </a:lnTo>
                  <a:lnTo>
                    <a:pt x="965962" y="878586"/>
                  </a:lnTo>
                  <a:lnTo>
                    <a:pt x="960628" y="884136"/>
                  </a:lnTo>
                  <a:lnTo>
                    <a:pt x="954659" y="889851"/>
                  </a:lnTo>
                  <a:lnTo>
                    <a:pt x="948055" y="895795"/>
                  </a:lnTo>
                  <a:lnTo>
                    <a:pt x="940308" y="902526"/>
                  </a:lnTo>
                  <a:lnTo>
                    <a:pt x="935482" y="906589"/>
                  </a:lnTo>
                  <a:lnTo>
                    <a:pt x="930402" y="910869"/>
                  </a:lnTo>
                  <a:lnTo>
                    <a:pt x="924814" y="915530"/>
                  </a:lnTo>
                  <a:lnTo>
                    <a:pt x="918464" y="920839"/>
                  </a:lnTo>
                  <a:lnTo>
                    <a:pt x="911352" y="926909"/>
                  </a:lnTo>
                  <a:lnTo>
                    <a:pt x="903605" y="933450"/>
                  </a:lnTo>
                  <a:lnTo>
                    <a:pt x="894715" y="941032"/>
                  </a:lnTo>
                  <a:lnTo>
                    <a:pt x="885444" y="948487"/>
                  </a:lnTo>
                  <a:lnTo>
                    <a:pt x="864870" y="966178"/>
                  </a:lnTo>
                  <a:lnTo>
                    <a:pt x="845820" y="982675"/>
                  </a:lnTo>
                  <a:lnTo>
                    <a:pt x="828167" y="998131"/>
                  </a:lnTo>
                  <a:lnTo>
                    <a:pt x="811911" y="1012317"/>
                  </a:lnTo>
                  <a:lnTo>
                    <a:pt x="796925" y="1025576"/>
                  </a:lnTo>
                  <a:lnTo>
                    <a:pt x="783209" y="1037933"/>
                  </a:lnTo>
                  <a:lnTo>
                    <a:pt x="770636" y="1049261"/>
                  </a:lnTo>
                  <a:lnTo>
                    <a:pt x="759333" y="1059472"/>
                  </a:lnTo>
                  <a:lnTo>
                    <a:pt x="749046" y="1068908"/>
                  </a:lnTo>
                  <a:lnTo>
                    <a:pt x="740029" y="1077468"/>
                  </a:lnTo>
                  <a:lnTo>
                    <a:pt x="731774" y="1085240"/>
                  </a:lnTo>
                  <a:lnTo>
                    <a:pt x="724662" y="1092213"/>
                  </a:lnTo>
                  <a:lnTo>
                    <a:pt x="723057" y="1093781"/>
                  </a:lnTo>
                  <a:lnTo>
                    <a:pt x="727837" y="1099477"/>
                  </a:lnTo>
                  <a:lnTo>
                    <a:pt x="728091" y="1100048"/>
                  </a:lnTo>
                  <a:cubicBezTo>
                    <a:pt x="729996" y="1105979"/>
                    <a:pt x="728980" y="1112507"/>
                    <a:pt x="725170" y="1117499"/>
                  </a:cubicBezTo>
                  <a:lnTo>
                    <a:pt x="724662" y="1118260"/>
                  </a:lnTo>
                  <a:cubicBezTo>
                    <a:pt x="724027" y="1118984"/>
                    <a:pt x="723519" y="1119670"/>
                    <a:pt x="722884" y="1120305"/>
                  </a:cubicBezTo>
                  <a:lnTo>
                    <a:pt x="721360" y="1121829"/>
                  </a:lnTo>
                  <a:lnTo>
                    <a:pt x="718820" y="1124179"/>
                  </a:lnTo>
                  <a:lnTo>
                    <a:pt x="716407" y="1126160"/>
                  </a:lnTo>
                  <a:lnTo>
                    <a:pt x="712978" y="1129043"/>
                  </a:lnTo>
                  <a:lnTo>
                    <a:pt x="709168" y="1132154"/>
                  </a:lnTo>
                  <a:lnTo>
                    <a:pt x="704469" y="1135812"/>
                  </a:lnTo>
                  <a:lnTo>
                    <a:pt x="699008" y="1140105"/>
                  </a:lnTo>
                  <a:lnTo>
                    <a:pt x="692785" y="1144956"/>
                  </a:lnTo>
                  <a:lnTo>
                    <a:pt x="685419" y="1150607"/>
                  </a:lnTo>
                  <a:lnTo>
                    <a:pt x="677291" y="1156767"/>
                  </a:lnTo>
                  <a:lnTo>
                    <a:pt x="668147" y="1163676"/>
                  </a:lnTo>
                  <a:lnTo>
                    <a:pt x="657860" y="1171562"/>
                  </a:lnTo>
                  <a:lnTo>
                    <a:pt x="646557" y="1180147"/>
                  </a:lnTo>
                  <a:lnTo>
                    <a:pt x="634238" y="1189457"/>
                  </a:lnTo>
                  <a:lnTo>
                    <a:pt x="620522" y="1199845"/>
                  </a:lnTo>
                  <a:lnTo>
                    <a:pt x="605536" y="1211148"/>
                  </a:lnTo>
                  <a:lnTo>
                    <a:pt x="589280" y="1223327"/>
                  </a:lnTo>
                  <a:lnTo>
                    <a:pt x="571754" y="1236447"/>
                  </a:lnTo>
                  <a:lnTo>
                    <a:pt x="552831" y="1250747"/>
                  </a:lnTo>
                  <a:lnTo>
                    <a:pt x="532384" y="1266088"/>
                  </a:lnTo>
                  <a:lnTo>
                    <a:pt x="510413" y="1282637"/>
                  </a:lnTo>
                  <a:lnTo>
                    <a:pt x="489331" y="1298003"/>
                  </a:lnTo>
                  <a:lnTo>
                    <a:pt x="466471" y="1313599"/>
                  </a:lnTo>
                  <a:lnTo>
                    <a:pt x="442595" y="1329093"/>
                  </a:lnTo>
                  <a:lnTo>
                    <a:pt x="417957" y="1344574"/>
                  </a:lnTo>
                  <a:lnTo>
                    <a:pt x="392938" y="1359395"/>
                  </a:lnTo>
                  <a:lnTo>
                    <a:pt x="368173" y="1373619"/>
                  </a:lnTo>
                  <a:lnTo>
                    <a:pt x="343916" y="1386751"/>
                  </a:lnTo>
                  <a:lnTo>
                    <a:pt x="321183" y="1398460"/>
                  </a:lnTo>
                  <a:lnTo>
                    <a:pt x="303530" y="1407808"/>
                  </a:lnTo>
                  <a:lnTo>
                    <a:pt x="284734" y="1417752"/>
                  </a:lnTo>
                  <a:lnTo>
                    <a:pt x="274828" y="1422209"/>
                  </a:lnTo>
                  <a:lnTo>
                    <a:pt x="264160" y="1426337"/>
                  </a:lnTo>
                  <a:lnTo>
                    <a:pt x="252730" y="1429702"/>
                  </a:lnTo>
                  <a:lnTo>
                    <a:pt x="241681" y="1431709"/>
                  </a:lnTo>
                  <a:lnTo>
                    <a:pt x="211328" y="1435113"/>
                  </a:lnTo>
                  <a:lnTo>
                    <a:pt x="180975" y="1437424"/>
                  </a:lnTo>
                  <a:lnTo>
                    <a:pt x="150876" y="1438872"/>
                  </a:lnTo>
                  <a:lnTo>
                    <a:pt x="120650" y="1439735"/>
                  </a:lnTo>
                  <a:lnTo>
                    <a:pt x="60833" y="1440587"/>
                  </a:lnTo>
                  <a:lnTo>
                    <a:pt x="31115" y="1441247"/>
                  </a:lnTo>
                  <a:lnTo>
                    <a:pt x="1270" y="1442199"/>
                  </a:lnTo>
                  <a:lnTo>
                    <a:pt x="0" y="1404125"/>
                  </a:lnTo>
                  <a:lnTo>
                    <a:pt x="29972" y="1403172"/>
                  </a:lnTo>
                  <a:lnTo>
                    <a:pt x="60071" y="1402499"/>
                  </a:lnTo>
                  <a:lnTo>
                    <a:pt x="120142" y="1401635"/>
                  </a:lnTo>
                  <a:lnTo>
                    <a:pt x="149733" y="1400785"/>
                  </a:lnTo>
                  <a:lnTo>
                    <a:pt x="179197" y="1399375"/>
                  </a:lnTo>
                  <a:lnTo>
                    <a:pt x="208407" y="1397114"/>
                  </a:lnTo>
                  <a:lnTo>
                    <a:pt x="237363" y="1393850"/>
                  </a:lnTo>
                  <a:lnTo>
                    <a:pt x="245745" y="1392238"/>
                  </a:lnTo>
                  <a:lnTo>
                    <a:pt x="253111" y="1389875"/>
                  </a:lnTo>
                  <a:lnTo>
                    <a:pt x="260858" y="1386776"/>
                  </a:lnTo>
                  <a:lnTo>
                    <a:pt x="268986" y="1383043"/>
                  </a:lnTo>
                  <a:lnTo>
                    <a:pt x="285750" y="1374127"/>
                  </a:lnTo>
                  <a:lnTo>
                    <a:pt x="303403" y="1364793"/>
                  </a:lnTo>
                  <a:lnTo>
                    <a:pt x="326390" y="1352893"/>
                  </a:lnTo>
                  <a:lnTo>
                    <a:pt x="350012" y="1340117"/>
                  </a:lnTo>
                  <a:lnTo>
                    <a:pt x="374142" y="1326325"/>
                  </a:lnTo>
                  <a:lnTo>
                    <a:pt x="398526" y="1311821"/>
                  </a:lnTo>
                  <a:lnTo>
                    <a:pt x="422402" y="1296822"/>
                  </a:lnTo>
                  <a:lnTo>
                    <a:pt x="445770" y="1281646"/>
                  </a:lnTo>
                  <a:lnTo>
                    <a:pt x="467741" y="1266571"/>
                  </a:lnTo>
                  <a:lnTo>
                    <a:pt x="487934" y="1251839"/>
                  </a:lnTo>
                  <a:lnTo>
                    <a:pt x="509524" y="1235621"/>
                  </a:lnTo>
                  <a:lnTo>
                    <a:pt x="529971" y="1220292"/>
                  </a:lnTo>
                  <a:lnTo>
                    <a:pt x="548894" y="1206018"/>
                  </a:lnTo>
                  <a:lnTo>
                    <a:pt x="566420" y="1192847"/>
                  </a:lnTo>
                  <a:lnTo>
                    <a:pt x="582676" y="1180643"/>
                  </a:lnTo>
                  <a:lnTo>
                    <a:pt x="597535" y="1169467"/>
                  </a:lnTo>
                  <a:lnTo>
                    <a:pt x="611251" y="1159078"/>
                  </a:lnTo>
                  <a:lnTo>
                    <a:pt x="623570" y="1149731"/>
                  </a:lnTo>
                  <a:lnTo>
                    <a:pt x="635000" y="1141171"/>
                  </a:lnTo>
                  <a:lnTo>
                    <a:pt x="645033" y="1133437"/>
                  </a:lnTo>
                  <a:lnTo>
                    <a:pt x="654177" y="1126439"/>
                  </a:lnTo>
                  <a:lnTo>
                    <a:pt x="662432" y="1120216"/>
                  </a:lnTo>
                  <a:lnTo>
                    <a:pt x="664842" y="1118354"/>
                  </a:lnTo>
                  <a:lnTo>
                    <a:pt x="663194" y="1108596"/>
                  </a:lnTo>
                  <a:lnTo>
                    <a:pt x="664083" y="1105738"/>
                  </a:lnTo>
                  <a:cubicBezTo>
                    <a:pt x="664591" y="1104265"/>
                    <a:pt x="665099" y="1102855"/>
                    <a:pt x="665988" y="1101522"/>
                  </a:cubicBezTo>
                  <a:lnTo>
                    <a:pt x="667131" y="1099426"/>
                  </a:lnTo>
                  <a:lnTo>
                    <a:pt x="669798" y="1095591"/>
                  </a:lnTo>
                  <a:lnTo>
                    <a:pt x="672592" y="1091908"/>
                  </a:lnTo>
                  <a:lnTo>
                    <a:pt x="676529" y="1087298"/>
                  </a:lnTo>
                  <a:lnTo>
                    <a:pt x="680720" y="1082675"/>
                  </a:lnTo>
                  <a:lnTo>
                    <a:pt x="685673" y="1077481"/>
                  </a:lnTo>
                  <a:lnTo>
                    <a:pt x="691261" y="1071689"/>
                  </a:lnTo>
                  <a:lnTo>
                    <a:pt x="697865" y="1065073"/>
                  </a:lnTo>
                  <a:lnTo>
                    <a:pt x="705231" y="1057948"/>
                  </a:lnTo>
                  <a:lnTo>
                    <a:pt x="713613" y="1049909"/>
                  </a:lnTo>
                  <a:lnTo>
                    <a:pt x="723011" y="1041133"/>
                  </a:lnTo>
                  <a:lnTo>
                    <a:pt x="733425" y="1031519"/>
                  </a:lnTo>
                  <a:lnTo>
                    <a:pt x="745109" y="1020953"/>
                  </a:lnTo>
                  <a:lnTo>
                    <a:pt x="757682" y="1009624"/>
                  </a:lnTo>
                  <a:lnTo>
                    <a:pt x="771525" y="997217"/>
                  </a:lnTo>
                  <a:lnTo>
                    <a:pt x="786638" y="983805"/>
                  </a:lnTo>
                  <a:lnTo>
                    <a:pt x="803148" y="969416"/>
                  </a:lnTo>
                  <a:lnTo>
                    <a:pt x="820801" y="954011"/>
                  </a:lnTo>
                  <a:lnTo>
                    <a:pt x="839978" y="937361"/>
                  </a:lnTo>
                  <a:lnTo>
                    <a:pt x="860552" y="919619"/>
                  </a:lnTo>
                  <a:lnTo>
                    <a:pt x="870585" y="911453"/>
                  </a:lnTo>
                  <a:lnTo>
                    <a:pt x="878967" y="904367"/>
                  </a:lnTo>
                  <a:lnTo>
                    <a:pt x="886841" y="897763"/>
                  </a:lnTo>
                  <a:lnTo>
                    <a:pt x="893826" y="891832"/>
                  </a:lnTo>
                  <a:lnTo>
                    <a:pt x="900176" y="886473"/>
                  </a:lnTo>
                  <a:lnTo>
                    <a:pt x="906018" y="881609"/>
                  </a:lnTo>
                  <a:lnTo>
                    <a:pt x="911098" y="877316"/>
                  </a:lnTo>
                  <a:lnTo>
                    <a:pt x="915543" y="873557"/>
                  </a:lnTo>
                  <a:lnTo>
                    <a:pt x="923163" y="866965"/>
                  </a:lnTo>
                  <a:lnTo>
                    <a:pt x="929259" y="861479"/>
                  </a:lnTo>
                  <a:lnTo>
                    <a:pt x="934212" y="856716"/>
                  </a:lnTo>
                  <a:lnTo>
                    <a:pt x="938530" y="852170"/>
                  </a:lnTo>
                  <a:lnTo>
                    <a:pt x="942721" y="847306"/>
                  </a:lnTo>
                  <a:lnTo>
                    <a:pt x="947547" y="841299"/>
                  </a:lnTo>
                  <a:lnTo>
                    <a:pt x="953516" y="833628"/>
                  </a:lnTo>
                  <a:lnTo>
                    <a:pt x="956945" y="829234"/>
                  </a:lnTo>
                  <a:lnTo>
                    <a:pt x="961009" y="823874"/>
                  </a:lnTo>
                  <a:lnTo>
                    <a:pt x="965327" y="818261"/>
                  </a:lnTo>
                  <a:lnTo>
                    <a:pt x="970407" y="811784"/>
                  </a:lnTo>
                  <a:lnTo>
                    <a:pt x="975741" y="804799"/>
                  </a:lnTo>
                  <a:lnTo>
                    <a:pt x="982091" y="796671"/>
                  </a:lnTo>
                  <a:lnTo>
                    <a:pt x="988822" y="788035"/>
                  </a:lnTo>
                  <a:lnTo>
                    <a:pt x="996315" y="778396"/>
                  </a:lnTo>
                  <a:lnTo>
                    <a:pt x="1004824" y="767728"/>
                  </a:lnTo>
                  <a:lnTo>
                    <a:pt x="1014095" y="756120"/>
                  </a:lnTo>
                  <a:lnTo>
                    <a:pt x="1025779" y="742823"/>
                  </a:lnTo>
                  <a:lnTo>
                    <a:pt x="1038098" y="730072"/>
                  </a:lnTo>
                  <a:lnTo>
                    <a:pt x="1043051" y="724408"/>
                  </a:lnTo>
                  <a:lnTo>
                    <a:pt x="1047496" y="718667"/>
                  </a:lnTo>
                  <a:lnTo>
                    <a:pt x="1050798" y="713296"/>
                  </a:lnTo>
                  <a:lnTo>
                    <a:pt x="1053338" y="707682"/>
                  </a:lnTo>
                  <a:lnTo>
                    <a:pt x="1057275" y="697687"/>
                  </a:lnTo>
                  <a:lnTo>
                    <a:pt x="1060958" y="688315"/>
                  </a:lnTo>
                  <a:lnTo>
                    <a:pt x="1063879" y="680847"/>
                  </a:lnTo>
                  <a:lnTo>
                    <a:pt x="1066165" y="674700"/>
                  </a:lnTo>
                  <a:lnTo>
                    <a:pt x="1068324" y="669455"/>
                  </a:lnTo>
                  <a:lnTo>
                    <a:pt x="1069721" y="665810"/>
                  </a:lnTo>
                  <a:lnTo>
                    <a:pt x="1071372" y="661835"/>
                  </a:lnTo>
                  <a:lnTo>
                    <a:pt x="1072896" y="658368"/>
                  </a:lnTo>
                  <a:lnTo>
                    <a:pt x="1075690" y="652247"/>
                  </a:lnTo>
                  <a:lnTo>
                    <a:pt x="1077595" y="648259"/>
                  </a:lnTo>
                  <a:lnTo>
                    <a:pt x="1080008" y="643636"/>
                  </a:lnTo>
                  <a:lnTo>
                    <a:pt x="1082548" y="638429"/>
                  </a:lnTo>
                  <a:lnTo>
                    <a:pt x="1085977" y="631825"/>
                  </a:lnTo>
                  <a:lnTo>
                    <a:pt x="1090041" y="623697"/>
                  </a:lnTo>
                  <a:lnTo>
                    <a:pt x="1093951" y="615978"/>
                  </a:lnTo>
                  <a:lnTo>
                    <a:pt x="1096391" y="605155"/>
                  </a:lnTo>
                  <a:lnTo>
                    <a:pt x="1099566" y="592074"/>
                  </a:lnTo>
                  <a:lnTo>
                    <a:pt x="1102106" y="579755"/>
                  </a:lnTo>
                  <a:lnTo>
                    <a:pt x="1103503" y="568071"/>
                  </a:lnTo>
                  <a:lnTo>
                    <a:pt x="1105154" y="531749"/>
                  </a:lnTo>
                  <a:lnTo>
                    <a:pt x="1106297" y="494411"/>
                  </a:lnTo>
                  <a:lnTo>
                    <a:pt x="1107567" y="419227"/>
                  </a:lnTo>
                  <a:lnTo>
                    <a:pt x="1108202" y="381508"/>
                  </a:lnTo>
                  <a:lnTo>
                    <a:pt x="1109345" y="343535"/>
                  </a:lnTo>
                  <a:lnTo>
                    <a:pt x="1111123" y="305562"/>
                  </a:lnTo>
                  <a:lnTo>
                    <a:pt x="1113790" y="267462"/>
                  </a:lnTo>
                  <a:lnTo>
                    <a:pt x="1116330" y="249682"/>
                  </a:lnTo>
                  <a:lnTo>
                    <a:pt x="1120902" y="231521"/>
                  </a:lnTo>
                  <a:lnTo>
                    <a:pt x="1127760" y="213868"/>
                  </a:lnTo>
                  <a:lnTo>
                    <a:pt x="1136904" y="197104"/>
                  </a:lnTo>
                  <a:lnTo>
                    <a:pt x="1156515" y="167572"/>
                  </a:lnTo>
                  <a:lnTo>
                    <a:pt x="1156843" y="166370"/>
                  </a:lnTo>
                  <a:lnTo>
                    <a:pt x="1157732" y="162814"/>
                  </a:lnTo>
                  <a:lnTo>
                    <a:pt x="1158875" y="157988"/>
                  </a:lnTo>
                  <a:lnTo>
                    <a:pt x="1160145" y="153162"/>
                  </a:lnTo>
                  <a:lnTo>
                    <a:pt x="1161415" y="147701"/>
                  </a:lnTo>
                  <a:lnTo>
                    <a:pt x="1164463" y="135509"/>
                  </a:lnTo>
                  <a:lnTo>
                    <a:pt x="1167892" y="122936"/>
                  </a:lnTo>
                  <a:lnTo>
                    <a:pt x="1171194" y="111506"/>
                  </a:lnTo>
                  <a:lnTo>
                    <a:pt x="1172845" y="106299"/>
                  </a:lnTo>
                  <a:lnTo>
                    <a:pt x="1174496" y="101600"/>
                  </a:lnTo>
                  <a:lnTo>
                    <a:pt x="1176528" y="96901"/>
                  </a:lnTo>
                  <a:lnTo>
                    <a:pt x="1178179" y="93599"/>
                  </a:lnTo>
                  <a:cubicBezTo>
                    <a:pt x="1178687" y="92583"/>
                    <a:pt x="1179322" y="91567"/>
                    <a:pt x="1180084" y="90678"/>
                  </a:cubicBezTo>
                  <a:lnTo>
                    <a:pt x="1186815" y="82042"/>
                  </a:lnTo>
                  <a:lnTo>
                    <a:pt x="1195959" y="72517"/>
                  </a:lnTo>
                  <a:lnTo>
                    <a:pt x="1213739" y="56896"/>
                  </a:lnTo>
                  <a:lnTo>
                    <a:pt x="1220470" y="51054"/>
                  </a:lnTo>
                  <a:lnTo>
                    <a:pt x="1226820" y="45974"/>
                  </a:lnTo>
                  <a:lnTo>
                    <a:pt x="1232408" y="41402"/>
                  </a:lnTo>
                  <a:lnTo>
                    <a:pt x="1237361" y="37465"/>
                  </a:lnTo>
                  <a:lnTo>
                    <a:pt x="1246886" y="30607"/>
                  </a:lnTo>
                  <a:lnTo>
                    <a:pt x="1255903" y="24892"/>
                  </a:lnTo>
                  <a:lnTo>
                    <a:pt x="1265174" y="19812"/>
                  </a:lnTo>
                  <a:lnTo>
                    <a:pt x="1275207" y="14732"/>
                  </a:lnTo>
                  <a:lnTo>
                    <a:pt x="1280795" y="12065"/>
                  </a:lnTo>
                  <a:lnTo>
                    <a:pt x="1286891" y="9144"/>
                  </a:lnTo>
                  <a:lnTo>
                    <a:pt x="1293368" y="5842"/>
                  </a:lnTo>
                  <a:lnTo>
                    <a:pt x="1300988" y="2159"/>
                  </a:lnTo>
                  <a:cubicBezTo>
                    <a:pt x="1304163" y="635"/>
                    <a:pt x="1307846" y="0"/>
                    <a:pt x="1311402" y="381"/>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pic>
          <p:nvPicPr>
            <p:cNvPr id="134" name="Picture 133">
              <a:extLst>
                <a:ext uri="{FF2B5EF4-FFF2-40B4-BE49-F238E27FC236}">
                  <a16:creationId xmlns:a16="http://schemas.microsoft.com/office/drawing/2014/main" id="{252A757D-3B46-4DAD-96F2-F135C926BF3D}"/>
                </a:ext>
              </a:extLst>
            </p:cNvPr>
            <p:cNvPicPr/>
            <p:nvPr/>
          </p:nvPicPr>
          <p:blipFill>
            <a:blip r:embed="rId4"/>
            <a:stretch>
              <a:fillRect/>
            </a:stretch>
          </p:blipFill>
          <p:spPr>
            <a:xfrm>
              <a:off x="1384168" y="2821105"/>
              <a:ext cx="2668525" cy="1722120"/>
            </a:xfrm>
            <a:prstGeom prst="rect">
              <a:avLst/>
            </a:prstGeom>
          </p:spPr>
        </p:pic>
        <p:pic>
          <p:nvPicPr>
            <p:cNvPr id="77" name="Picture 76">
              <a:extLst>
                <a:ext uri="{FF2B5EF4-FFF2-40B4-BE49-F238E27FC236}">
                  <a16:creationId xmlns:a16="http://schemas.microsoft.com/office/drawing/2014/main" id="{5BF37BB8-BE92-417D-B71F-6BC402FC5F2B}"/>
                </a:ext>
              </a:extLst>
            </p:cNvPr>
            <p:cNvPicPr/>
            <p:nvPr/>
          </p:nvPicPr>
          <p:blipFill>
            <a:blip r:embed="rId5"/>
            <a:stretch>
              <a:fillRect/>
            </a:stretch>
          </p:blipFill>
          <p:spPr>
            <a:xfrm>
              <a:off x="983357" y="566923"/>
              <a:ext cx="3069336" cy="3787142"/>
            </a:xfrm>
            <a:prstGeom prst="rect">
              <a:avLst/>
            </a:prstGeom>
          </p:spPr>
        </p:pic>
        <p:pic>
          <p:nvPicPr>
            <p:cNvPr id="5" name="Picture 4">
              <a:extLst>
                <a:ext uri="{FF2B5EF4-FFF2-40B4-BE49-F238E27FC236}">
                  <a16:creationId xmlns:a16="http://schemas.microsoft.com/office/drawing/2014/main" id="{1FF5C998-795F-4935-8993-0CF14CB907B5}"/>
                </a:ext>
              </a:extLst>
            </p:cNvPr>
            <p:cNvPicPr/>
            <p:nvPr/>
          </p:nvPicPr>
          <p:blipFill>
            <a:blip r:embed="rId6"/>
            <a:stretch>
              <a:fillRect/>
            </a:stretch>
          </p:blipFill>
          <p:spPr>
            <a:xfrm>
              <a:off x="2434140" y="-143269"/>
              <a:ext cx="6743927" cy="2376949"/>
            </a:xfrm>
            <a:prstGeom prst="rect">
              <a:avLst/>
            </a:prstGeom>
          </p:spPr>
        </p:pic>
        <p:pic>
          <p:nvPicPr>
            <p:cNvPr id="6" name="Picture 5">
              <a:extLst>
                <a:ext uri="{FF2B5EF4-FFF2-40B4-BE49-F238E27FC236}">
                  <a16:creationId xmlns:a16="http://schemas.microsoft.com/office/drawing/2014/main" id="{6AD05CA3-083B-46A1-B389-109BED14F767}"/>
                </a:ext>
              </a:extLst>
            </p:cNvPr>
            <p:cNvPicPr/>
            <p:nvPr/>
          </p:nvPicPr>
          <p:blipFill>
            <a:blip r:embed="rId7"/>
            <a:stretch>
              <a:fillRect/>
            </a:stretch>
          </p:blipFill>
          <p:spPr>
            <a:xfrm>
              <a:off x="3145026" y="939294"/>
              <a:ext cx="5218175" cy="1402081"/>
            </a:xfrm>
            <a:prstGeom prst="rect">
              <a:avLst/>
            </a:prstGeom>
          </p:spPr>
        </p:pic>
        <p:pic>
          <p:nvPicPr>
            <p:cNvPr id="7" name="Picture 6">
              <a:extLst>
                <a:ext uri="{FF2B5EF4-FFF2-40B4-BE49-F238E27FC236}">
                  <a16:creationId xmlns:a16="http://schemas.microsoft.com/office/drawing/2014/main" id="{36CAB54A-841E-493D-B369-D6CBA763F9AE}"/>
                </a:ext>
              </a:extLst>
            </p:cNvPr>
            <p:cNvPicPr/>
            <p:nvPr/>
          </p:nvPicPr>
          <p:blipFill>
            <a:blip r:embed="rId8"/>
            <a:stretch>
              <a:fillRect/>
            </a:stretch>
          </p:blipFill>
          <p:spPr>
            <a:xfrm>
              <a:off x="2318916" y="2210828"/>
              <a:ext cx="6857797" cy="2385062"/>
            </a:xfrm>
            <a:prstGeom prst="rect">
              <a:avLst/>
            </a:prstGeom>
          </p:spPr>
        </p:pic>
        <p:sp>
          <p:nvSpPr>
            <p:cNvPr id="8" name="Rectangle 7">
              <a:extLst>
                <a:ext uri="{FF2B5EF4-FFF2-40B4-BE49-F238E27FC236}">
                  <a16:creationId xmlns:a16="http://schemas.microsoft.com/office/drawing/2014/main" id="{AE889991-2D18-4D09-B14A-91BA21FB1021}"/>
                </a:ext>
              </a:extLst>
            </p:cNvPr>
            <p:cNvSpPr/>
            <p:nvPr/>
          </p:nvSpPr>
          <p:spPr>
            <a:xfrm>
              <a:off x="6469782" y="3377295"/>
              <a:ext cx="2034420" cy="551230"/>
            </a:xfrm>
            <a:prstGeom prst="rect">
              <a:avLst/>
            </a:prstGeom>
            <a:ln>
              <a:noFill/>
            </a:ln>
          </p:spPr>
          <p:txBody>
            <a:bodyPr vert="horz" lIns="0" tIns="0" rIns="0" bIns="0" rtlCol="0">
              <a:noAutofit/>
            </a:bodyPr>
            <a:lstStyle/>
            <a:p>
              <a:pPr marL="349250" indent="-349250">
                <a:lnSpc>
                  <a:spcPct val="107000"/>
                </a:lnSpc>
                <a:spcAft>
                  <a:spcPts val="800"/>
                </a:spcAft>
              </a:pPr>
              <a:r>
                <a:rPr lang="en-GB" sz="3200" b="1" dirty="0">
                  <a:solidFill>
                    <a:srgbClr val="000000"/>
                  </a:solidFill>
                  <a:effectLst/>
                  <a:latin typeface="Calibri" panose="020F0502020204030204" pitchFamily="34" charset="0"/>
                  <a:ea typeface="Calibri" panose="020F0502020204030204" pitchFamily="34" charset="0"/>
                </a:rPr>
                <a:t>A CAPABILITY</a:t>
              </a:r>
              <a:endParaRPr lang="en-GB" sz="1100" dirty="0">
                <a:solidFill>
                  <a:srgbClr val="000000"/>
                </a:solidFill>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FB0D3300-4460-44A1-BAC7-A0EBEB3A7D70}"/>
                </a:ext>
              </a:extLst>
            </p:cNvPr>
            <p:cNvSpPr/>
            <p:nvPr/>
          </p:nvSpPr>
          <p:spPr>
            <a:xfrm>
              <a:off x="6480335" y="3799301"/>
              <a:ext cx="2246849" cy="551230"/>
            </a:xfrm>
            <a:prstGeom prst="rect">
              <a:avLst/>
            </a:prstGeom>
            <a:ln>
              <a:noFill/>
            </a:ln>
          </p:spPr>
          <p:txBody>
            <a:bodyPr vert="horz" lIns="0" tIns="0" rIns="0" bIns="0" rtlCol="0">
              <a:noAutofit/>
            </a:bodyPr>
            <a:lstStyle/>
            <a:p>
              <a:pPr marL="349250" indent="-349250">
                <a:lnSpc>
                  <a:spcPct val="107000"/>
                </a:lnSpc>
                <a:spcAft>
                  <a:spcPts val="800"/>
                </a:spcAft>
              </a:pPr>
              <a:r>
                <a:rPr lang="en-GB" sz="3200" b="1" dirty="0">
                  <a:solidFill>
                    <a:srgbClr val="000000"/>
                  </a:solidFill>
                  <a:effectLst/>
                  <a:latin typeface="Calibri" panose="020F0502020204030204" pitchFamily="34" charset="0"/>
                  <a:ea typeface="Calibri" panose="020F0502020204030204" pitchFamily="34" charset="0"/>
                </a:rPr>
                <a:t>FRAMEWORK</a:t>
              </a:r>
              <a:endParaRPr lang="en-GB" sz="1100" dirty="0">
                <a:solidFill>
                  <a:srgbClr val="000000"/>
                </a:solidFill>
                <a:effectLst/>
                <a:latin typeface="Calibri" panose="020F0502020204030204" pitchFamily="34" charset="0"/>
                <a:ea typeface="Calibri" panose="020F0502020204030204" pitchFamily="34" charset="0"/>
              </a:endParaRPr>
            </a:p>
          </p:txBody>
        </p:sp>
        <p:pic>
          <p:nvPicPr>
            <p:cNvPr id="10" name="Picture 9">
              <a:extLst>
                <a:ext uri="{FF2B5EF4-FFF2-40B4-BE49-F238E27FC236}">
                  <a16:creationId xmlns:a16="http://schemas.microsoft.com/office/drawing/2014/main" id="{6F395CFB-4BC4-4FDA-8266-1D6B9047682A}"/>
                </a:ext>
              </a:extLst>
            </p:cNvPr>
            <p:cNvPicPr/>
            <p:nvPr/>
          </p:nvPicPr>
          <p:blipFill>
            <a:blip r:embed="rId9"/>
            <a:stretch>
              <a:fillRect/>
            </a:stretch>
          </p:blipFill>
          <p:spPr>
            <a:xfrm rot="10800001">
              <a:off x="5230086" y="2162682"/>
              <a:ext cx="970173" cy="2138174"/>
            </a:xfrm>
            <a:prstGeom prst="rect">
              <a:avLst/>
            </a:prstGeom>
          </p:spPr>
        </p:pic>
        <p:pic>
          <p:nvPicPr>
            <p:cNvPr id="11" name="Picture 10">
              <a:extLst>
                <a:ext uri="{FF2B5EF4-FFF2-40B4-BE49-F238E27FC236}">
                  <a16:creationId xmlns:a16="http://schemas.microsoft.com/office/drawing/2014/main" id="{22CACC72-F370-47E0-A502-3F1516861E47}"/>
                </a:ext>
              </a:extLst>
            </p:cNvPr>
            <p:cNvPicPr/>
            <p:nvPr/>
          </p:nvPicPr>
          <p:blipFill>
            <a:blip r:embed="rId9"/>
            <a:stretch>
              <a:fillRect/>
            </a:stretch>
          </p:blipFill>
          <p:spPr>
            <a:xfrm rot="10800001">
              <a:off x="4810502" y="2185800"/>
              <a:ext cx="736092" cy="1723645"/>
            </a:xfrm>
            <a:prstGeom prst="rect">
              <a:avLst/>
            </a:prstGeom>
          </p:spPr>
        </p:pic>
        <p:pic>
          <p:nvPicPr>
            <p:cNvPr id="12" name="Picture 11">
              <a:extLst>
                <a:ext uri="{FF2B5EF4-FFF2-40B4-BE49-F238E27FC236}">
                  <a16:creationId xmlns:a16="http://schemas.microsoft.com/office/drawing/2014/main" id="{9AF78E85-C40B-4EB5-9E42-A33347797D34}"/>
                </a:ext>
              </a:extLst>
            </p:cNvPr>
            <p:cNvPicPr/>
            <p:nvPr/>
          </p:nvPicPr>
          <p:blipFill>
            <a:blip r:embed="rId10"/>
            <a:stretch>
              <a:fillRect/>
            </a:stretch>
          </p:blipFill>
          <p:spPr>
            <a:xfrm rot="10800001">
              <a:off x="4334486" y="2255537"/>
              <a:ext cx="737616" cy="1213105"/>
            </a:xfrm>
            <a:prstGeom prst="rect">
              <a:avLst/>
            </a:prstGeom>
          </p:spPr>
        </p:pic>
        <p:pic>
          <p:nvPicPr>
            <p:cNvPr id="13" name="Picture 12">
              <a:extLst>
                <a:ext uri="{FF2B5EF4-FFF2-40B4-BE49-F238E27FC236}">
                  <a16:creationId xmlns:a16="http://schemas.microsoft.com/office/drawing/2014/main" id="{79979997-1525-4F1D-9160-323486190512}"/>
                </a:ext>
              </a:extLst>
            </p:cNvPr>
            <p:cNvPicPr/>
            <p:nvPr/>
          </p:nvPicPr>
          <p:blipFill>
            <a:blip r:embed="rId9"/>
            <a:stretch>
              <a:fillRect/>
            </a:stretch>
          </p:blipFill>
          <p:spPr>
            <a:xfrm rot="10800001">
              <a:off x="3668896" y="2287063"/>
              <a:ext cx="922056" cy="1535132"/>
            </a:xfrm>
            <a:prstGeom prst="rect">
              <a:avLst/>
            </a:prstGeom>
          </p:spPr>
        </p:pic>
        <p:sp>
          <p:nvSpPr>
            <p:cNvPr id="14" name="Rectangle 13">
              <a:extLst>
                <a:ext uri="{FF2B5EF4-FFF2-40B4-BE49-F238E27FC236}">
                  <a16:creationId xmlns:a16="http://schemas.microsoft.com/office/drawing/2014/main" id="{5CA4C726-FD53-4A3A-8532-CC88C6A87DED}"/>
                </a:ext>
              </a:extLst>
            </p:cNvPr>
            <p:cNvSpPr/>
            <p:nvPr/>
          </p:nvSpPr>
          <p:spPr>
            <a:xfrm>
              <a:off x="6664195" y="4655292"/>
              <a:ext cx="2700816" cy="339004"/>
            </a:xfrm>
            <a:prstGeom prst="rect">
              <a:avLst/>
            </a:prstGeom>
            <a:ln>
              <a:noFill/>
            </a:ln>
          </p:spPr>
          <p:txBody>
            <a:bodyPr vert="horz" lIns="0" tIns="0" rIns="0" bIns="0" rtlCol="0">
              <a:noAutofit/>
            </a:bodyPr>
            <a:lstStyle/>
            <a:p>
              <a:pPr marL="349250" indent="-349250">
                <a:lnSpc>
                  <a:spcPct val="107000"/>
                </a:lnSpc>
                <a:spcAft>
                  <a:spcPts val="800"/>
                </a:spcAft>
              </a:pPr>
              <a:r>
                <a:rPr lang="en-GB" sz="1800" dirty="0">
                  <a:solidFill>
                    <a:schemeClr val="tx1">
                      <a:lumMod val="95000"/>
                      <a:lumOff val="5000"/>
                    </a:schemeClr>
                  </a:solidFill>
                  <a:effectLst/>
                  <a:latin typeface="Arial" panose="020B0604020202020204" pitchFamily="34" charset="0"/>
                  <a:ea typeface="Arial" panose="020B0604020202020204" pitchFamily="34" charset="0"/>
                </a:rPr>
                <a:t>After Neve &amp; Hanks 2016</a:t>
              </a:r>
              <a:endParaRPr lang="en-GB" sz="1100" dirty="0">
                <a:solidFill>
                  <a:schemeClr val="tx1">
                    <a:lumMod val="95000"/>
                    <a:lumOff val="5000"/>
                  </a:schemeClr>
                </a:solidFill>
                <a:effectLst/>
                <a:latin typeface="Calibri" panose="020F0502020204030204" pitchFamily="34" charset="0"/>
                <a:ea typeface="Calibri" panose="020F0502020204030204" pitchFamily="34" charset="0"/>
              </a:endParaRPr>
            </a:p>
          </p:txBody>
        </p:sp>
        <p:pic>
          <p:nvPicPr>
            <p:cNvPr id="15" name="Picture 14">
              <a:extLst>
                <a:ext uri="{FF2B5EF4-FFF2-40B4-BE49-F238E27FC236}">
                  <a16:creationId xmlns:a16="http://schemas.microsoft.com/office/drawing/2014/main" id="{B3C6CBB3-9700-46C7-B85D-392C3F2337BE}"/>
                </a:ext>
              </a:extLst>
            </p:cNvPr>
            <p:cNvPicPr/>
            <p:nvPr/>
          </p:nvPicPr>
          <p:blipFill>
            <a:blip r:embed="rId11"/>
            <a:stretch>
              <a:fillRect/>
            </a:stretch>
          </p:blipFill>
          <p:spPr>
            <a:xfrm>
              <a:off x="3604704" y="266024"/>
              <a:ext cx="2605832" cy="2080189"/>
            </a:xfrm>
            <a:prstGeom prst="rect">
              <a:avLst/>
            </a:prstGeom>
          </p:spPr>
        </p:pic>
        <p:pic>
          <p:nvPicPr>
            <p:cNvPr id="45" name="Picture 44">
              <a:extLst>
                <a:ext uri="{FF2B5EF4-FFF2-40B4-BE49-F238E27FC236}">
                  <a16:creationId xmlns:a16="http://schemas.microsoft.com/office/drawing/2014/main" id="{DABFAEB6-FC09-4ADC-AF55-5ED04F590BF2}"/>
                </a:ext>
              </a:extLst>
            </p:cNvPr>
            <p:cNvPicPr/>
            <p:nvPr/>
          </p:nvPicPr>
          <p:blipFill>
            <a:blip r:embed="rId12"/>
            <a:stretch>
              <a:fillRect/>
            </a:stretch>
          </p:blipFill>
          <p:spPr>
            <a:xfrm>
              <a:off x="6771335" y="1"/>
              <a:ext cx="1955849" cy="1907286"/>
            </a:xfrm>
            <a:prstGeom prst="rect">
              <a:avLst/>
            </a:prstGeom>
          </p:spPr>
        </p:pic>
        <p:sp>
          <p:nvSpPr>
            <p:cNvPr id="46" name="Shape 9058">
              <a:extLst>
                <a:ext uri="{FF2B5EF4-FFF2-40B4-BE49-F238E27FC236}">
                  <a16:creationId xmlns:a16="http://schemas.microsoft.com/office/drawing/2014/main" id="{ACBFEA96-D59C-4F29-893C-650790476F30}"/>
                </a:ext>
              </a:extLst>
            </p:cNvPr>
            <p:cNvSpPr/>
            <p:nvPr/>
          </p:nvSpPr>
          <p:spPr>
            <a:xfrm>
              <a:off x="4126276" y="2216065"/>
              <a:ext cx="2216134" cy="368808"/>
            </a:xfrm>
            <a:custGeom>
              <a:avLst/>
              <a:gdLst/>
              <a:ahLst/>
              <a:cxnLst/>
              <a:rect l="0" t="0" r="0" b="0"/>
              <a:pathLst>
                <a:path w="1891284" h="368808">
                  <a:moveTo>
                    <a:pt x="0" y="0"/>
                  </a:moveTo>
                  <a:lnTo>
                    <a:pt x="1891284" y="0"/>
                  </a:lnTo>
                  <a:lnTo>
                    <a:pt x="1891284" y="368808"/>
                  </a:lnTo>
                  <a:lnTo>
                    <a:pt x="0" y="368808"/>
                  </a:lnTo>
                  <a:lnTo>
                    <a:pt x="0" y="0"/>
                  </a:lnTo>
                </a:path>
              </a:pathLst>
            </a:custGeom>
            <a:ln w="0" cap="flat">
              <a:round/>
            </a:ln>
          </p:spPr>
          <p:style>
            <a:lnRef idx="0">
              <a:srgbClr val="000000">
                <a:alpha val="0"/>
              </a:srgbClr>
            </a:lnRef>
            <a:fillRef idx="1">
              <a:srgbClr val="00B0F0">
                <a:alpha val="1960"/>
              </a:srgbClr>
            </a:fillRef>
            <a:effectRef idx="0">
              <a:scrgbClr r="0" g="0" b="0"/>
            </a:effectRef>
            <a:fontRef idx="none"/>
          </p:style>
          <p:txBody>
            <a:bodyPr/>
            <a:lstStyle/>
            <a:p>
              <a:endParaRPr lang="en-GB"/>
            </a:p>
          </p:txBody>
        </p:sp>
        <p:sp>
          <p:nvSpPr>
            <p:cNvPr id="47" name="Rectangle 46">
              <a:extLst>
                <a:ext uri="{FF2B5EF4-FFF2-40B4-BE49-F238E27FC236}">
                  <a16:creationId xmlns:a16="http://schemas.microsoft.com/office/drawing/2014/main" id="{51076AB4-6499-40AA-88F9-7996D75C1176}"/>
                </a:ext>
              </a:extLst>
            </p:cNvPr>
            <p:cNvSpPr/>
            <p:nvPr/>
          </p:nvSpPr>
          <p:spPr>
            <a:xfrm>
              <a:off x="4475903" y="2318516"/>
              <a:ext cx="1285473" cy="339002"/>
            </a:xfrm>
            <a:prstGeom prst="rect">
              <a:avLst/>
            </a:prstGeom>
            <a:ln>
              <a:noFill/>
            </a:ln>
          </p:spPr>
          <p:txBody>
            <a:bodyPr vert="horz" lIns="0" tIns="0" rIns="0" bIns="0" rtlCol="0">
              <a:noAutofit/>
            </a:bodyPr>
            <a:lstStyle/>
            <a:p>
              <a:pPr marL="349250" indent="-349250">
                <a:lnSpc>
                  <a:spcPct val="107000"/>
                </a:lnSpc>
                <a:spcAft>
                  <a:spcPts val="800"/>
                </a:spcAft>
              </a:pPr>
              <a:r>
                <a:rPr lang="en-GB" sz="2400" b="1" dirty="0">
                  <a:solidFill>
                    <a:srgbClr val="000000"/>
                  </a:solidFill>
                  <a:effectLst/>
                  <a:latin typeface="Arial" panose="020B0604020202020204" pitchFamily="34" charset="0"/>
                  <a:ea typeface="Arial" panose="020B0604020202020204" pitchFamily="34" charset="0"/>
                </a:rPr>
                <a:t>Integrate</a:t>
              </a:r>
              <a:endParaRPr lang="en-GB" sz="1400" dirty="0">
                <a:solidFill>
                  <a:srgbClr val="000000"/>
                </a:solidFill>
                <a:effectLst/>
                <a:latin typeface="Calibri" panose="020F0502020204030204" pitchFamily="34" charset="0"/>
                <a:ea typeface="Calibri" panose="020F0502020204030204" pitchFamily="34" charset="0"/>
              </a:endParaRPr>
            </a:p>
          </p:txBody>
        </p:sp>
        <p:sp>
          <p:nvSpPr>
            <p:cNvPr id="48" name="Rectangle 47">
              <a:extLst>
                <a:ext uri="{FF2B5EF4-FFF2-40B4-BE49-F238E27FC236}">
                  <a16:creationId xmlns:a16="http://schemas.microsoft.com/office/drawing/2014/main" id="{79DA6F84-207E-4E9C-9A7F-74FCB633FB05}"/>
                </a:ext>
              </a:extLst>
            </p:cNvPr>
            <p:cNvSpPr/>
            <p:nvPr/>
          </p:nvSpPr>
          <p:spPr>
            <a:xfrm>
              <a:off x="8307831" y="463425"/>
              <a:ext cx="56314" cy="226001"/>
            </a:xfrm>
            <a:prstGeom prst="rect">
              <a:avLst/>
            </a:prstGeom>
            <a:ln>
              <a:noFill/>
            </a:ln>
          </p:spPr>
          <p:txBody>
            <a:bodyPr vert="horz" lIns="0" tIns="0" rIns="0" bIns="0" rtlCol="0">
              <a:noAutofit/>
            </a:bodyPr>
            <a:lstStyle/>
            <a:p>
              <a:pPr marL="349250" indent="-349250">
                <a:lnSpc>
                  <a:spcPct val="107000"/>
                </a:lnSpc>
                <a:spcAft>
                  <a:spcPts val="800"/>
                </a:spcAft>
              </a:pPr>
              <a:r>
                <a:rPr lang="en-GB" sz="1200" u="none" strike="noStrike">
                  <a:solidFill>
                    <a:srgbClr val="000000"/>
                  </a:solidFill>
                  <a:effectLst/>
                  <a:latin typeface="Arial" panose="020B0604020202020204" pitchFamily="34" charset="0"/>
                  <a:ea typeface="Arial" panose="020B0604020202020204" pitchFamily="34" charset="0"/>
                  <a:hlinkClick r:id="rId13"/>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21F732E9-ED2F-4D31-9FFA-5F73D6505B36}"/>
                </a:ext>
              </a:extLst>
            </p:cNvPr>
            <p:cNvSpPr/>
            <p:nvPr/>
          </p:nvSpPr>
          <p:spPr>
            <a:xfrm>
              <a:off x="8564775" y="646304"/>
              <a:ext cx="56314" cy="226001"/>
            </a:xfrm>
            <a:prstGeom prst="rect">
              <a:avLst/>
            </a:prstGeom>
            <a:ln>
              <a:noFill/>
            </a:ln>
          </p:spPr>
          <p:txBody>
            <a:bodyPr vert="horz" lIns="0" tIns="0" rIns="0" bIns="0" rtlCol="0">
              <a:noAutofit/>
            </a:bodyPr>
            <a:lstStyle/>
            <a:p>
              <a:pPr marL="349250" indent="-349250">
                <a:lnSpc>
                  <a:spcPct val="107000"/>
                </a:lnSpc>
                <a:spcAft>
                  <a:spcPts val="800"/>
                </a:spcAft>
              </a:pPr>
              <a:r>
                <a:rPr lang="en-GB" sz="1200" u="none" strike="noStrike">
                  <a:solidFill>
                    <a:srgbClr val="000000"/>
                  </a:solidFill>
                  <a:effectLst/>
                  <a:latin typeface="Arial" panose="020B0604020202020204" pitchFamily="34" charset="0"/>
                  <a:ea typeface="Arial" panose="020B0604020202020204" pitchFamily="34" charset="0"/>
                  <a:hlinkClick r:id="rId13"/>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52" name="Rectangle 51">
              <a:extLst>
                <a:ext uri="{FF2B5EF4-FFF2-40B4-BE49-F238E27FC236}">
                  <a16:creationId xmlns:a16="http://schemas.microsoft.com/office/drawing/2014/main" id="{1F0A3B85-8DE4-4BF7-A235-834A9A5143FE}"/>
                </a:ext>
              </a:extLst>
            </p:cNvPr>
            <p:cNvSpPr/>
            <p:nvPr/>
          </p:nvSpPr>
          <p:spPr>
            <a:xfrm>
              <a:off x="8334043" y="829186"/>
              <a:ext cx="56314" cy="226001"/>
            </a:xfrm>
            <a:prstGeom prst="rect">
              <a:avLst/>
            </a:prstGeom>
            <a:ln>
              <a:noFill/>
            </a:ln>
          </p:spPr>
          <p:txBody>
            <a:bodyPr vert="horz" lIns="0" tIns="0" rIns="0" bIns="0" rtlCol="0">
              <a:noAutofit/>
            </a:bodyPr>
            <a:lstStyle/>
            <a:p>
              <a:pPr marL="349250" indent="-349250">
                <a:lnSpc>
                  <a:spcPct val="107000"/>
                </a:lnSpc>
                <a:spcAft>
                  <a:spcPts val="800"/>
                </a:spcAft>
              </a:pPr>
              <a:r>
                <a:rPr lang="en-GB" sz="1200" u="none" strike="noStrike">
                  <a:solidFill>
                    <a:srgbClr val="000000"/>
                  </a:solidFill>
                  <a:effectLst/>
                  <a:latin typeface="Arial" panose="020B0604020202020204" pitchFamily="34" charset="0"/>
                  <a:ea typeface="Arial" panose="020B0604020202020204" pitchFamily="34" charset="0"/>
                  <a:hlinkClick r:id="rId13"/>
                </a:rPr>
                <a:t> </a:t>
              </a:r>
              <a:endParaRPr lang="en-GB" sz="1100">
                <a:solidFill>
                  <a:srgbClr val="000000"/>
                </a:solidFill>
                <a:effectLst/>
                <a:latin typeface="Calibri" panose="020F0502020204030204" pitchFamily="34" charset="0"/>
                <a:ea typeface="Calibri" panose="020F0502020204030204" pitchFamily="34" charset="0"/>
              </a:endParaRPr>
            </a:p>
          </p:txBody>
        </p:sp>
        <p:sp>
          <p:nvSpPr>
            <p:cNvPr id="54" name="Rectangle 53">
              <a:extLst>
                <a:ext uri="{FF2B5EF4-FFF2-40B4-BE49-F238E27FC236}">
                  <a16:creationId xmlns:a16="http://schemas.microsoft.com/office/drawing/2014/main" id="{ABB322B3-6F9F-4801-AE32-0E73F3FAA49F}"/>
                </a:ext>
              </a:extLst>
            </p:cNvPr>
            <p:cNvSpPr/>
            <p:nvPr/>
          </p:nvSpPr>
          <p:spPr>
            <a:xfrm>
              <a:off x="8533256" y="1012065"/>
              <a:ext cx="56312" cy="226001"/>
            </a:xfrm>
            <a:prstGeom prst="rect">
              <a:avLst/>
            </a:prstGeom>
            <a:ln>
              <a:noFill/>
            </a:ln>
          </p:spPr>
          <p:txBody>
            <a:bodyPr vert="horz" lIns="0" tIns="0" rIns="0" bIns="0" rtlCol="0">
              <a:noAutofit/>
            </a:bodyPr>
            <a:lstStyle/>
            <a:p>
              <a:pPr marL="349250" indent="-349250">
                <a:lnSpc>
                  <a:spcPct val="107000"/>
                </a:lnSpc>
                <a:spcAft>
                  <a:spcPts val="800"/>
                </a:spcAft>
              </a:pPr>
              <a:r>
                <a:rPr lang="en-GB" sz="1200" u="none" strike="noStrike">
                  <a:solidFill>
                    <a:srgbClr val="000000"/>
                  </a:solidFill>
                  <a:effectLst/>
                  <a:latin typeface="Arial" panose="020B0604020202020204" pitchFamily="34" charset="0"/>
                  <a:ea typeface="Arial" panose="020B0604020202020204" pitchFamily="34" charset="0"/>
                  <a:hlinkClick r:id="rId13"/>
                </a:rPr>
                <a:t> </a:t>
              </a:r>
              <a:endParaRPr lang="en-GB" sz="1100">
                <a:solidFill>
                  <a:srgbClr val="000000"/>
                </a:solidFill>
                <a:effectLst/>
                <a:latin typeface="Calibri" panose="020F0502020204030204" pitchFamily="34" charset="0"/>
                <a:ea typeface="Calibri" panose="020F0502020204030204" pitchFamily="34" charset="0"/>
              </a:endParaRPr>
            </a:p>
          </p:txBody>
        </p:sp>
        <p:pic>
          <p:nvPicPr>
            <p:cNvPr id="63" name="Picture 62">
              <a:extLst>
                <a:ext uri="{FF2B5EF4-FFF2-40B4-BE49-F238E27FC236}">
                  <a16:creationId xmlns:a16="http://schemas.microsoft.com/office/drawing/2014/main" id="{FCB2BE2D-F6DB-4CF9-B8B0-9E49C7F15B92}"/>
                </a:ext>
              </a:extLst>
            </p:cNvPr>
            <p:cNvPicPr/>
            <p:nvPr/>
          </p:nvPicPr>
          <p:blipFill>
            <a:blip r:embed="rId14"/>
            <a:stretch>
              <a:fillRect/>
            </a:stretch>
          </p:blipFill>
          <p:spPr>
            <a:xfrm>
              <a:off x="1595627" y="391669"/>
              <a:ext cx="2266188" cy="2574038"/>
            </a:xfrm>
            <a:prstGeom prst="rect">
              <a:avLst/>
            </a:prstGeom>
          </p:spPr>
        </p:pic>
        <p:sp>
          <p:nvSpPr>
            <p:cNvPr id="64" name="Shape 1028">
              <a:extLst>
                <a:ext uri="{FF2B5EF4-FFF2-40B4-BE49-F238E27FC236}">
                  <a16:creationId xmlns:a16="http://schemas.microsoft.com/office/drawing/2014/main" id="{6ABBB859-052D-4B22-B34D-9FD48F455D20}"/>
                </a:ext>
              </a:extLst>
            </p:cNvPr>
            <p:cNvSpPr/>
            <p:nvPr/>
          </p:nvSpPr>
          <p:spPr>
            <a:xfrm>
              <a:off x="1490685" y="396191"/>
              <a:ext cx="363039" cy="149235"/>
            </a:xfrm>
            <a:custGeom>
              <a:avLst/>
              <a:gdLst/>
              <a:ahLst/>
              <a:cxnLst/>
              <a:rect l="0" t="0" r="0" b="0"/>
              <a:pathLst>
                <a:path w="214790" h="133817">
                  <a:moveTo>
                    <a:pt x="3302" y="0"/>
                  </a:moveTo>
                  <a:lnTo>
                    <a:pt x="55499" y="4572"/>
                  </a:lnTo>
                  <a:lnTo>
                    <a:pt x="81661" y="7239"/>
                  </a:lnTo>
                  <a:lnTo>
                    <a:pt x="108077" y="10541"/>
                  </a:lnTo>
                  <a:lnTo>
                    <a:pt x="118872" y="11938"/>
                  </a:lnTo>
                  <a:lnTo>
                    <a:pt x="130302" y="13843"/>
                  </a:lnTo>
                  <a:lnTo>
                    <a:pt x="142367" y="17018"/>
                  </a:lnTo>
                  <a:cubicBezTo>
                    <a:pt x="143383" y="17272"/>
                    <a:pt x="144399" y="17653"/>
                    <a:pt x="145288" y="18034"/>
                  </a:cubicBezTo>
                  <a:lnTo>
                    <a:pt x="155067" y="22479"/>
                  </a:lnTo>
                  <a:cubicBezTo>
                    <a:pt x="155956" y="22860"/>
                    <a:pt x="156845" y="23368"/>
                    <a:pt x="157734" y="23876"/>
                  </a:cubicBezTo>
                  <a:lnTo>
                    <a:pt x="162306" y="26924"/>
                  </a:lnTo>
                  <a:lnTo>
                    <a:pt x="168275" y="31877"/>
                  </a:lnTo>
                  <a:lnTo>
                    <a:pt x="177419" y="41656"/>
                  </a:lnTo>
                  <a:lnTo>
                    <a:pt x="185166" y="50927"/>
                  </a:lnTo>
                  <a:lnTo>
                    <a:pt x="191770" y="57404"/>
                  </a:lnTo>
                  <a:lnTo>
                    <a:pt x="197231" y="61341"/>
                  </a:lnTo>
                  <a:lnTo>
                    <a:pt x="204089" y="65786"/>
                  </a:lnTo>
                  <a:lnTo>
                    <a:pt x="214790" y="72485"/>
                  </a:lnTo>
                  <a:lnTo>
                    <a:pt x="214790" y="114776"/>
                  </a:lnTo>
                  <a:lnTo>
                    <a:pt x="211879" y="121788"/>
                  </a:lnTo>
                  <a:lnTo>
                    <a:pt x="214790" y="115649"/>
                  </a:lnTo>
                  <a:lnTo>
                    <a:pt x="214790" y="133817"/>
                  </a:lnTo>
                  <a:lnTo>
                    <a:pt x="214249" y="133096"/>
                  </a:lnTo>
                  <a:lnTo>
                    <a:pt x="212725" y="130937"/>
                  </a:lnTo>
                  <a:lnTo>
                    <a:pt x="210820" y="127889"/>
                  </a:lnTo>
                  <a:lnTo>
                    <a:pt x="208661" y="124841"/>
                  </a:lnTo>
                  <a:lnTo>
                    <a:pt x="207010" y="122301"/>
                  </a:lnTo>
                  <a:lnTo>
                    <a:pt x="204089" y="117983"/>
                  </a:lnTo>
                  <a:lnTo>
                    <a:pt x="201422" y="113792"/>
                  </a:lnTo>
                  <a:lnTo>
                    <a:pt x="197739" y="108458"/>
                  </a:lnTo>
                  <a:lnTo>
                    <a:pt x="195881" y="105613"/>
                  </a:lnTo>
                  <a:lnTo>
                    <a:pt x="183261" y="97663"/>
                  </a:lnTo>
                  <a:lnTo>
                    <a:pt x="174244" y="91694"/>
                  </a:lnTo>
                  <a:lnTo>
                    <a:pt x="164846" y="84455"/>
                  </a:lnTo>
                  <a:lnTo>
                    <a:pt x="155956" y="75311"/>
                  </a:lnTo>
                  <a:lnTo>
                    <a:pt x="149352" y="67437"/>
                  </a:lnTo>
                  <a:lnTo>
                    <a:pt x="143383" y="60833"/>
                  </a:lnTo>
                  <a:lnTo>
                    <a:pt x="141224" y="58674"/>
                  </a:lnTo>
                  <a:lnTo>
                    <a:pt x="138087" y="56582"/>
                  </a:lnTo>
                  <a:lnTo>
                    <a:pt x="131473" y="53537"/>
                  </a:lnTo>
                  <a:lnTo>
                    <a:pt x="123952" y="51435"/>
                  </a:lnTo>
                  <a:lnTo>
                    <a:pt x="113792" y="49657"/>
                  </a:lnTo>
                  <a:lnTo>
                    <a:pt x="103251" y="48260"/>
                  </a:lnTo>
                  <a:lnTo>
                    <a:pt x="77851" y="45085"/>
                  </a:lnTo>
                  <a:lnTo>
                    <a:pt x="52070" y="42545"/>
                  </a:lnTo>
                  <a:lnTo>
                    <a:pt x="0" y="37846"/>
                  </a:lnTo>
                  <a:lnTo>
                    <a:pt x="3302"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65" name="Shape 1029">
              <a:extLst>
                <a:ext uri="{FF2B5EF4-FFF2-40B4-BE49-F238E27FC236}">
                  <a16:creationId xmlns:a16="http://schemas.microsoft.com/office/drawing/2014/main" id="{376089CA-CDBC-40F1-A0B1-0BAC727F5592}"/>
                </a:ext>
              </a:extLst>
            </p:cNvPr>
            <p:cNvSpPr/>
            <p:nvPr/>
          </p:nvSpPr>
          <p:spPr>
            <a:xfrm>
              <a:off x="1853723" y="484093"/>
              <a:ext cx="30632" cy="98873"/>
            </a:xfrm>
            <a:custGeom>
              <a:avLst/>
              <a:gdLst/>
              <a:ahLst/>
              <a:cxnLst/>
              <a:rect l="0" t="0" r="0" b="0"/>
              <a:pathLst>
                <a:path w="30632" h="98873">
                  <a:moveTo>
                    <a:pt x="0" y="0"/>
                  </a:moveTo>
                  <a:lnTo>
                    <a:pt x="4920" y="3080"/>
                  </a:lnTo>
                  <a:cubicBezTo>
                    <a:pt x="7206" y="4477"/>
                    <a:pt x="9238" y="6382"/>
                    <a:pt x="10635" y="8668"/>
                  </a:cubicBezTo>
                  <a:lnTo>
                    <a:pt x="14826" y="14891"/>
                  </a:lnTo>
                  <a:lnTo>
                    <a:pt x="18255" y="19971"/>
                  </a:lnTo>
                  <a:lnTo>
                    <a:pt x="21430" y="24924"/>
                  </a:lnTo>
                  <a:lnTo>
                    <a:pt x="23589" y="28099"/>
                  </a:lnTo>
                  <a:lnTo>
                    <a:pt x="26002" y="31782"/>
                  </a:lnTo>
                  <a:lnTo>
                    <a:pt x="27272" y="33687"/>
                  </a:lnTo>
                  <a:lnTo>
                    <a:pt x="28883" y="36141"/>
                  </a:lnTo>
                  <a:lnTo>
                    <a:pt x="29050" y="36227"/>
                  </a:lnTo>
                  <a:lnTo>
                    <a:pt x="30066" y="37116"/>
                  </a:lnTo>
                  <a:lnTo>
                    <a:pt x="30632" y="37722"/>
                  </a:lnTo>
                  <a:lnTo>
                    <a:pt x="30632" y="38695"/>
                  </a:lnTo>
                  <a:lnTo>
                    <a:pt x="30320" y="38259"/>
                  </a:lnTo>
                  <a:lnTo>
                    <a:pt x="30308" y="38259"/>
                  </a:lnTo>
                  <a:lnTo>
                    <a:pt x="30632" y="38703"/>
                  </a:lnTo>
                  <a:lnTo>
                    <a:pt x="30632" y="98873"/>
                  </a:lnTo>
                  <a:lnTo>
                    <a:pt x="29558" y="97441"/>
                  </a:lnTo>
                  <a:lnTo>
                    <a:pt x="24478" y="90710"/>
                  </a:lnTo>
                  <a:lnTo>
                    <a:pt x="20033" y="84995"/>
                  </a:lnTo>
                  <a:lnTo>
                    <a:pt x="16223" y="80169"/>
                  </a:lnTo>
                  <a:lnTo>
                    <a:pt x="12667" y="75597"/>
                  </a:lnTo>
                  <a:lnTo>
                    <a:pt x="10508" y="72676"/>
                  </a:lnTo>
                  <a:lnTo>
                    <a:pt x="8095" y="69755"/>
                  </a:lnTo>
                  <a:lnTo>
                    <a:pt x="6190" y="67596"/>
                  </a:lnTo>
                  <a:lnTo>
                    <a:pt x="4920" y="66072"/>
                  </a:lnTo>
                  <a:lnTo>
                    <a:pt x="4412" y="65310"/>
                  </a:lnTo>
                  <a:lnTo>
                    <a:pt x="3396" y="64294"/>
                  </a:lnTo>
                  <a:lnTo>
                    <a:pt x="12133" y="68784"/>
                  </a:lnTo>
                  <a:lnTo>
                    <a:pt x="12601" y="68399"/>
                  </a:lnTo>
                  <a:lnTo>
                    <a:pt x="983" y="62643"/>
                  </a:lnTo>
                  <a:lnTo>
                    <a:pt x="0" y="61332"/>
                  </a:lnTo>
                  <a:lnTo>
                    <a:pt x="0" y="43164"/>
                  </a:lnTo>
                  <a:lnTo>
                    <a:pt x="2911" y="37024"/>
                  </a:lnTo>
                  <a:lnTo>
                    <a:pt x="2199" y="36992"/>
                  </a:lnTo>
                  <a:lnTo>
                    <a:pt x="0" y="42291"/>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66" name="Shape 1030">
              <a:extLst>
                <a:ext uri="{FF2B5EF4-FFF2-40B4-BE49-F238E27FC236}">
                  <a16:creationId xmlns:a16="http://schemas.microsoft.com/office/drawing/2014/main" id="{FC00BB1B-19C6-4738-A642-ED757EA46171}"/>
                </a:ext>
              </a:extLst>
            </p:cNvPr>
            <p:cNvSpPr/>
            <p:nvPr/>
          </p:nvSpPr>
          <p:spPr>
            <a:xfrm>
              <a:off x="1884356" y="521815"/>
              <a:ext cx="454650" cy="1309654"/>
            </a:xfrm>
            <a:custGeom>
              <a:avLst/>
              <a:gdLst/>
              <a:ahLst/>
              <a:cxnLst/>
              <a:rect l="0" t="0" r="0" b="0"/>
              <a:pathLst>
                <a:path w="454650" h="1309653">
                  <a:moveTo>
                    <a:pt x="0" y="0"/>
                  </a:moveTo>
                  <a:lnTo>
                    <a:pt x="2991" y="3204"/>
                  </a:lnTo>
                  <a:lnTo>
                    <a:pt x="4769" y="5363"/>
                  </a:lnTo>
                  <a:lnTo>
                    <a:pt x="6673" y="7649"/>
                  </a:lnTo>
                  <a:lnTo>
                    <a:pt x="9086" y="10570"/>
                  </a:lnTo>
                  <a:lnTo>
                    <a:pt x="12388" y="14761"/>
                  </a:lnTo>
                  <a:lnTo>
                    <a:pt x="15436" y="18698"/>
                  </a:lnTo>
                  <a:lnTo>
                    <a:pt x="19501" y="23905"/>
                  </a:lnTo>
                  <a:lnTo>
                    <a:pt x="24073" y="29747"/>
                  </a:lnTo>
                  <a:lnTo>
                    <a:pt x="29279" y="36605"/>
                  </a:lnTo>
                  <a:lnTo>
                    <a:pt x="35122" y="44479"/>
                  </a:lnTo>
                  <a:lnTo>
                    <a:pt x="41726" y="53242"/>
                  </a:lnTo>
                  <a:lnTo>
                    <a:pt x="47822" y="61370"/>
                  </a:lnTo>
                  <a:lnTo>
                    <a:pt x="52520" y="67847"/>
                  </a:lnTo>
                  <a:lnTo>
                    <a:pt x="56204" y="73054"/>
                  </a:lnTo>
                  <a:lnTo>
                    <a:pt x="59251" y="77626"/>
                  </a:lnTo>
                  <a:lnTo>
                    <a:pt x="61538" y="81436"/>
                  </a:lnTo>
                  <a:lnTo>
                    <a:pt x="63316" y="84738"/>
                  </a:lnTo>
                  <a:lnTo>
                    <a:pt x="65729" y="90834"/>
                  </a:lnTo>
                  <a:lnTo>
                    <a:pt x="66491" y="92993"/>
                  </a:lnTo>
                  <a:lnTo>
                    <a:pt x="67379" y="95914"/>
                  </a:lnTo>
                  <a:lnTo>
                    <a:pt x="68141" y="97819"/>
                  </a:lnTo>
                  <a:lnTo>
                    <a:pt x="69411" y="100613"/>
                  </a:lnTo>
                  <a:lnTo>
                    <a:pt x="71570" y="104931"/>
                  </a:lnTo>
                  <a:lnTo>
                    <a:pt x="74619" y="110519"/>
                  </a:lnTo>
                  <a:lnTo>
                    <a:pt x="78936" y="118266"/>
                  </a:lnTo>
                  <a:lnTo>
                    <a:pt x="84524" y="127664"/>
                  </a:lnTo>
                  <a:lnTo>
                    <a:pt x="89732" y="136173"/>
                  </a:lnTo>
                  <a:lnTo>
                    <a:pt x="95954" y="145698"/>
                  </a:lnTo>
                  <a:lnTo>
                    <a:pt x="102685" y="155985"/>
                  </a:lnTo>
                  <a:lnTo>
                    <a:pt x="109416" y="165891"/>
                  </a:lnTo>
                  <a:lnTo>
                    <a:pt x="115639" y="174908"/>
                  </a:lnTo>
                  <a:lnTo>
                    <a:pt x="118307" y="178718"/>
                  </a:lnTo>
                  <a:lnTo>
                    <a:pt x="120592" y="182020"/>
                  </a:lnTo>
                  <a:lnTo>
                    <a:pt x="122751" y="185195"/>
                  </a:lnTo>
                  <a:lnTo>
                    <a:pt x="123767" y="186719"/>
                  </a:lnTo>
                  <a:lnTo>
                    <a:pt x="124783" y="188116"/>
                  </a:lnTo>
                  <a:lnTo>
                    <a:pt x="125926" y="189894"/>
                  </a:lnTo>
                  <a:cubicBezTo>
                    <a:pt x="126816" y="191291"/>
                    <a:pt x="127451" y="192815"/>
                    <a:pt x="127832" y="194339"/>
                  </a:cubicBezTo>
                  <a:lnTo>
                    <a:pt x="130879" y="204626"/>
                  </a:lnTo>
                  <a:lnTo>
                    <a:pt x="134182" y="214278"/>
                  </a:lnTo>
                  <a:lnTo>
                    <a:pt x="137229" y="225708"/>
                  </a:lnTo>
                  <a:lnTo>
                    <a:pt x="138499" y="232820"/>
                  </a:lnTo>
                  <a:lnTo>
                    <a:pt x="139007" y="240186"/>
                  </a:lnTo>
                  <a:lnTo>
                    <a:pt x="139007" y="285271"/>
                  </a:lnTo>
                  <a:lnTo>
                    <a:pt x="139135" y="305972"/>
                  </a:lnTo>
                  <a:lnTo>
                    <a:pt x="139261" y="325911"/>
                  </a:lnTo>
                  <a:lnTo>
                    <a:pt x="139261" y="363376"/>
                  </a:lnTo>
                  <a:lnTo>
                    <a:pt x="139388" y="381029"/>
                  </a:lnTo>
                  <a:lnTo>
                    <a:pt x="139516" y="397920"/>
                  </a:lnTo>
                  <a:lnTo>
                    <a:pt x="139642" y="413922"/>
                  </a:lnTo>
                  <a:lnTo>
                    <a:pt x="139769" y="429543"/>
                  </a:lnTo>
                  <a:lnTo>
                    <a:pt x="139897" y="444402"/>
                  </a:lnTo>
                  <a:lnTo>
                    <a:pt x="140023" y="458372"/>
                  </a:lnTo>
                  <a:lnTo>
                    <a:pt x="140151" y="472088"/>
                  </a:lnTo>
                  <a:lnTo>
                    <a:pt x="140404" y="484915"/>
                  </a:lnTo>
                  <a:lnTo>
                    <a:pt x="140404" y="497361"/>
                  </a:lnTo>
                  <a:lnTo>
                    <a:pt x="140658" y="509045"/>
                  </a:lnTo>
                  <a:lnTo>
                    <a:pt x="140785" y="531143"/>
                  </a:lnTo>
                  <a:lnTo>
                    <a:pt x="141166" y="551209"/>
                  </a:lnTo>
                  <a:lnTo>
                    <a:pt x="141294" y="569624"/>
                  </a:lnTo>
                  <a:lnTo>
                    <a:pt x="141548" y="586261"/>
                  </a:lnTo>
                  <a:lnTo>
                    <a:pt x="141548" y="601628"/>
                  </a:lnTo>
                  <a:lnTo>
                    <a:pt x="141674" y="615598"/>
                  </a:lnTo>
                  <a:lnTo>
                    <a:pt x="141548" y="628806"/>
                  </a:lnTo>
                  <a:lnTo>
                    <a:pt x="141548" y="640871"/>
                  </a:lnTo>
                  <a:lnTo>
                    <a:pt x="141294" y="652428"/>
                  </a:lnTo>
                  <a:lnTo>
                    <a:pt x="140913" y="663477"/>
                  </a:lnTo>
                  <a:lnTo>
                    <a:pt x="139897" y="684305"/>
                  </a:lnTo>
                  <a:lnTo>
                    <a:pt x="138119" y="705514"/>
                  </a:lnTo>
                  <a:lnTo>
                    <a:pt x="137102" y="716309"/>
                  </a:lnTo>
                  <a:lnTo>
                    <a:pt x="135832" y="727739"/>
                  </a:lnTo>
                  <a:lnTo>
                    <a:pt x="134308" y="739804"/>
                  </a:lnTo>
                  <a:lnTo>
                    <a:pt x="132530" y="752758"/>
                  </a:lnTo>
                  <a:lnTo>
                    <a:pt x="130752" y="766347"/>
                  </a:lnTo>
                  <a:lnTo>
                    <a:pt x="128720" y="781460"/>
                  </a:lnTo>
                  <a:lnTo>
                    <a:pt x="126307" y="797843"/>
                  </a:lnTo>
                  <a:lnTo>
                    <a:pt x="123641" y="815750"/>
                  </a:lnTo>
                  <a:lnTo>
                    <a:pt x="120847" y="835435"/>
                  </a:lnTo>
                  <a:lnTo>
                    <a:pt x="117972" y="854865"/>
                  </a:lnTo>
                  <a:lnTo>
                    <a:pt x="118688" y="876202"/>
                  </a:lnTo>
                  <a:lnTo>
                    <a:pt x="118052" y="899316"/>
                  </a:lnTo>
                  <a:lnTo>
                    <a:pt x="116782" y="921287"/>
                  </a:lnTo>
                  <a:lnTo>
                    <a:pt x="115258" y="942369"/>
                  </a:lnTo>
                  <a:lnTo>
                    <a:pt x="111576" y="982882"/>
                  </a:lnTo>
                  <a:lnTo>
                    <a:pt x="110179" y="1001805"/>
                  </a:lnTo>
                  <a:lnTo>
                    <a:pt x="109416" y="1020093"/>
                  </a:lnTo>
                  <a:lnTo>
                    <a:pt x="109163" y="1037873"/>
                  </a:lnTo>
                  <a:lnTo>
                    <a:pt x="110051" y="1054637"/>
                  </a:lnTo>
                  <a:lnTo>
                    <a:pt x="112083" y="1070766"/>
                  </a:lnTo>
                  <a:lnTo>
                    <a:pt x="115258" y="1086514"/>
                  </a:lnTo>
                  <a:lnTo>
                    <a:pt x="120085" y="1101373"/>
                  </a:lnTo>
                  <a:lnTo>
                    <a:pt x="126561" y="1115851"/>
                  </a:lnTo>
                  <a:lnTo>
                    <a:pt x="130244" y="1122455"/>
                  </a:lnTo>
                  <a:lnTo>
                    <a:pt x="134816" y="1129821"/>
                  </a:lnTo>
                  <a:lnTo>
                    <a:pt x="139769" y="1136552"/>
                  </a:lnTo>
                  <a:lnTo>
                    <a:pt x="145357" y="1143791"/>
                  </a:lnTo>
                  <a:lnTo>
                    <a:pt x="159327" y="1158904"/>
                  </a:lnTo>
                  <a:lnTo>
                    <a:pt x="174441" y="1172747"/>
                  </a:lnTo>
                  <a:lnTo>
                    <a:pt x="182314" y="1179478"/>
                  </a:lnTo>
                  <a:lnTo>
                    <a:pt x="189299" y="1185193"/>
                  </a:lnTo>
                  <a:lnTo>
                    <a:pt x="195269" y="1190146"/>
                  </a:lnTo>
                  <a:lnTo>
                    <a:pt x="199713" y="1193448"/>
                  </a:lnTo>
                  <a:lnTo>
                    <a:pt x="204032" y="1196496"/>
                  </a:lnTo>
                  <a:lnTo>
                    <a:pt x="207207" y="1198528"/>
                  </a:lnTo>
                  <a:lnTo>
                    <a:pt x="213176" y="1201576"/>
                  </a:lnTo>
                  <a:lnTo>
                    <a:pt x="219398" y="1203989"/>
                  </a:lnTo>
                  <a:lnTo>
                    <a:pt x="223082" y="1205259"/>
                  </a:lnTo>
                  <a:lnTo>
                    <a:pt x="228923" y="1207418"/>
                  </a:lnTo>
                  <a:lnTo>
                    <a:pt x="235273" y="1209831"/>
                  </a:lnTo>
                  <a:lnTo>
                    <a:pt x="243020" y="1212879"/>
                  </a:lnTo>
                  <a:lnTo>
                    <a:pt x="252038" y="1216562"/>
                  </a:lnTo>
                  <a:lnTo>
                    <a:pt x="262705" y="1221261"/>
                  </a:lnTo>
                  <a:lnTo>
                    <a:pt x="273119" y="1226087"/>
                  </a:lnTo>
                  <a:lnTo>
                    <a:pt x="282644" y="1230913"/>
                  </a:lnTo>
                  <a:lnTo>
                    <a:pt x="299789" y="1239803"/>
                  </a:lnTo>
                  <a:lnTo>
                    <a:pt x="307536" y="1243486"/>
                  </a:lnTo>
                  <a:lnTo>
                    <a:pt x="315157" y="1246534"/>
                  </a:lnTo>
                  <a:lnTo>
                    <a:pt x="323538" y="1249328"/>
                  </a:lnTo>
                  <a:lnTo>
                    <a:pt x="332301" y="1251360"/>
                  </a:lnTo>
                  <a:lnTo>
                    <a:pt x="339667" y="1252757"/>
                  </a:lnTo>
                  <a:lnTo>
                    <a:pt x="348430" y="1254281"/>
                  </a:lnTo>
                  <a:lnTo>
                    <a:pt x="358082" y="1256059"/>
                  </a:lnTo>
                  <a:lnTo>
                    <a:pt x="368116" y="1257837"/>
                  </a:lnTo>
                  <a:lnTo>
                    <a:pt x="388563" y="1261266"/>
                  </a:lnTo>
                  <a:lnTo>
                    <a:pt x="408882" y="1264568"/>
                  </a:lnTo>
                  <a:lnTo>
                    <a:pt x="418026" y="1265965"/>
                  </a:lnTo>
                  <a:lnTo>
                    <a:pt x="427044" y="1267362"/>
                  </a:lnTo>
                  <a:lnTo>
                    <a:pt x="434917" y="1268632"/>
                  </a:lnTo>
                  <a:lnTo>
                    <a:pt x="441776" y="1269648"/>
                  </a:lnTo>
                  <a:lnTo>
                    <a:pt x="447363" y="1270537"/>
                  </a:lnTo>
                  <a:lnTo>
                    <a:pt x="451808" y="1271172"/>
                  </a:lnTo>
                  <a:lnTo>
                    <a:pt x="453098" y="1271430"/>
                  </a:lnTo>
                  <a:lnTo>
                    <a:pt x="454650" y="1271324"/>
                  </a:lnTo>
                  <a:lnTo>
                    <a:pt x="454650" y="1271724"/>
                  </a:lnTo>
                  <a:lnTo>
                    <a:pt x="454476" y="1271680"/>
                  </a:lnTo>
                  <a:lnTo>
                    <a:pt x="454317" y="1271674"/>
                  </a:lnTo>
                  <a:lnTo>
                    <a:pt x="454650" y="1271741"/>
                  </a:lnTo>
                  <a:lnTo>
                    <a:pt x="454650" y="1309605"/>
                  </a:lnTo>
                  <a:lnTo>
                    <a:pt x="453967" y="1309653"/>
                  </a:lnTo>
                  <a:cubicBezTo>
                    <a:pt x="452825" y="1309653"/>
                    <a:pt x="451808" y="1309653"/>
                    <a:pt x="450666" y="1309526"/>
                  </a:cubicBezTo>
                  <a:lnTo>
                    <a:pt x="448252" y="1309272"/>
                  </a:lnTo>
                  <a:lnTo>
                    <a:pt x="446094" y="1308891"/>
                  </a:lnTo>
                  <a:lnTo>
                    <a:pt x="441776" y="1308256"/>
                  </a:lnTo>
                  <a:lnTo>
                    <a:pt x="436060" y="1307367"/>
                  </a:lnTo>
                  <a:lnTo>
                    <a:pt x="429076" y="1306224"/>
                  </a:lnTo>
                  <a:lnTo>
                    <a:pt x="420948" y="1305081"/>
                  </a:lnTo>
                  <a:lnTo>
                    <a:pt x="412311" y="1303684"/>
                  </a:lnTo>
                  <a:lnTo>
                    <a:pt x="402660" y="1302160"/>
                  </a:lnTo>
                  <a:lnTo>
                    <a:pt x="382339" y="1298858"/>
                  </a:lnTo>
                  <a:lnTo>
                    <a:pt x="361385" y="1295302"/>
                  </a:lnTo>
                  <a:lnTo>
                    <a:pt x="351351" y="1293524"/>
                  </a:lnTo>
                  <a:lnTo>
                    <a:pt x="341700" y="1291873"/>
                  </a:lnTo>
                  <a:lnTo>
                    <a:pt x="332301" y="1290095"/>
                  </a:lnTo>
                  <a:lnTo>
                    <a:pt x="323411" y="1288317"/>
                  </a:lnTo>
                  <a:lnTo>
                    <a:pt x="311473" y="1285396"/>
                  </a:lnTo>
                  <a:lnTo>
                    <a:pt x="301060" y="1281840"/>
                  </a:lnTo>
                  <a:lnTo>
                    <a:pt x="291154" y="1277903"/>
                  </a:lnTo>
                  <a:lnTo>
                    <a:pt x="282136" y="1273585"/>
                  </a:lnTo>
                  <a:lnTo>
                    <a:pt x="265500" y="1264949"/>
                  </a:lnTo>
                  <a:lnTo>
                    <a:pt x="256991" y="1260631"/>
                  </a:lnTo>
                  <a:lnTo>
                    <a:pt x="247592" y="1256186"/>
                  </a:lnTo>
                  <a:lnTo>
                    <a:pt x="237432" y="1251868"/>
                  </a:lnTo>
                  <a:lnTo>
                    <a:pt x="228923" y="1248312"/>
                  </a:lnTo>
                  <a:lnTo>
                    <a:pt x="221938" y="1245518"/>
                  </a:lnTo>
                  <a:lnTo>
                    <a:pt x="215461" y="1243105"/>
                  </a:lnTo>
                  <a:lnTo>
                    <a:pt x="210635" y="1241200"/>
                  </a:lnTo>
                  <a:lnTo>
                    <a:pt x="204920" y="1239295"/>
                  </a:lnTo>
                  <a:lnTo>
                    <a:pt x="195395" y="1235231"/>
                  </a:lnTo>
                  <a:lnTo>
                    <a:pt x="186505" y="1230532"/>
                  </a:lnTo>
                  <a:lnTo>
                    <a:pt x="181679" y="1227357"/>
                  </a:lnTo>
                  <a:lnTo>
                    <a:pt x="176980" y="1223928"/>
                  </a:lnTo>
                  <a:lnTo>
                    <a:pt x="171011" y="1219483"/>
                  </a:lnTo>
                  <a:lnTo>
                    <a:pt x="165042" y="1214530"/>
                  </a:lnTo>
                  <a:lnTo>
                    <a:pt x="157676" y="1208434"/>
                  </a:lnTo>
                  <a:lnTo>
                    <a:pt x="148786" y="1200814"/>
                  </a:lnTo>
                  <a:lnTo>
                    <a:pt x="131260" y="1184685"/>
                  </a:lnTo>
                  <a:lnTo>
                    <a:pt x="115385" y="1167286"/>
                  </a:lnTo>
                  <a:lnTo>
                    <a:pt x="108654" y="1158650"/>
                  </a:lnTo>
                  <a:lnTo>
                    <a:pt x="102304" y="1149633"/>
                  </a:lnTo>
                  <a:lnTo>
                    <a:pt x="96970" y="1140870"/>
                  </a:lnTo>
                  <a:lnTo>
                    <a:pt x="91636" y="1131218"/>
                  </a:lnTo>
                  <a:lnTo>
                    <a:pt x="83763" y="1112676"/>
                  </a:lnTo>
                  <a:lnTo>
                    <a:pt x="78048" y="1094134"/>
                  </a:lnTo>
                  <a:lnTo>
                    <a:pt x="74238" y="1075338"/>
                  </a:lnTo>
                  <a:lnTo>
                    <a:pt x="71951" y="1056415"/>
                  </a:lnTo>
                  <a:lnTo>
                    <a:pt x="71189" y="1037365"/>
                  </a:lnTo>
                  <a:lnTo>
                    <a:pt x="71316" y="1018315"/>
                  </a:lnTo>
                  <a:lnTo>
                    <a:pt x="72205" y="999011"/>
                  </a:lnTo>
                  <a:lnTo>
                    <a:pt x="73729" y="979453"/>
                  </a:lnTo>
                  <a:lnTo>
                    <a:pt x="77285" y="939702"/>
                  </a:lnTo>
                  <a:lnTo>
                    <a:pt x="78810" y="919128"/>
                  </a:lnTo>
                  <a:lnTo>
                    <a:pt x="79952" y="898300"/>
                  </a:lnTo>
                  <a:lnTo>
                    <a:pt x="80588" y="877472"/>
                  </a:lnTo>
                  <a:lnTo>
                    <a:pt x="79826" y="854866"/>
                  </a:lnTo>
                  <a:cubicBezTo>
                    <a:pt x="79826" y="853723"/>
                    <a:pt x="79826" y="852580"/>
                    <a:pt x="79952" y="851437"/>
                  </a:cubicBezTo>
                  <a:lnTo>
                    <a:pt x="83127" y="829847"/>
                  </a:lnTo>
                  <a:lnTo>
                    <a:pt x="86048" y="810289"/>
                  </a:lnTo>
                  <a:lnTo>
                    <a:pt x="88588" y="792382"/>
                  </a:lnTo>
                  <a:lnTo>
                    <a:pt x="90874" y="776126"/>
                  </a:lnTo>
                  <a:lnTo>
                    <a:pt x="93033" y="761394"/>
                  </a:lnTo>
                  <a:lnTo>
                    <a:pt x="94811" y="747551"/>
                  </a:lnTo>
                  <a:lnTo>
                    <a:pt x="96463" y="735232"/>
                  </a:lnTo>
                  <a:lnTo>
                    <a:pt x="97860" y="723548"/>
                  </a:lnTo>
                  <a:lnTo>
                    <a:pt x="99129" y="712499"/>
                  </a:lnTo>
                  <a:lnTo>
                    <a:pt x="100145" y="702212"/>
                  </a:lnTo>
                  <a:lnTo>
                    <a:pt x="101797" y="682400"/>
                  </a:lnTo>
                  <a:lnTo>
                    <a:pt x="102813" y="662080"/>
                  </a:lnTo>
                  <a:lnTo>
                    <a:pt x="103194" y="651666"/>
                  </a:lnTo>
                  <a:lnTo>
                    <a:pt x="103448" y="640617"/>
                  </a:lnTo>
                  <a:lnTo>
                    <a:pt x="103574" y="628552"/>
                  </a:lnTo>
                  <a:lnTo>
                    <a:pt x="103574" y="601882"/>
                  </a:lnTo>
                  <a:lnTo>
                    <a:pt x="103448" y="586769"/>
                  </a:lnTo>
                  <a:lnTo>
                    <a:pt x="103194" y="570005"/>
                  </a:lnTo>
                  <a:lnTo>
                    <a:pt x="103066" y="551717"/>
                  </a:lnTo>
                  <a:lnTo>
                    <a:pt x="102813" y="531524"/>
                  </a:lnTo>
                  <a:lnTo>
                    <a:pt x="102558" y="509680"/>
                  </a:lnTo>
                  <a:lnTo>
                    <a:pt x="102432" y="497742"/>
                  </a:lnTo>
                  <a:lnTo>
                    <a:pt x="102304" y="485423"/>
                  </a:lnTo>
                  <a:lnTo>
                    <a:pt x="102051" y="472342"/>
                  </a:lnTo>
                  <a:lnTo>
                    <a:pt x="102051" y="459007"/>
                  </a:lnTo>
                  <a:lnTo>
                    <a:pt x="101797" y="444656"/>
                  </a:lnTo>
                  <a:lnTo>
                    <a:pt x="101669" y="429797"/>
                  </a:lnTo>
                  <a:lnTo>
                    <a:pt x="101669" y="414430"/>
                  </a:lnTo>
                  <a:lnTo>
                    <a:pt x="101416" y="398174"/>
                  </a:lnTo>
                  <a:lnTo>
                    <a:pt x="101288" y="381283"/>
                  </a:lnTo>
                  <a:lnTo>
                    <a:pt x="101288" y="363630"/>
                  </a:lnTo>
                  <a:lnTo>
                    <a:pt x="101161" y="345088"/>
                  </a:lnTo>
                  <a:lnTo>
                    <a:pt x="101161" y="326038"/>
                  </a:lnTo>
                  <a:lnTo>
                    <a:pt x="101035" y="306226"/>
                  </a:lnTo>
                  <a:lnTo>
                    <a:pt x="100907" y="285271"/>
                  </a:lnTo>
                  <a:lnTo>
                    <a:pt x="100907" y="238916"/>
                  </a:lnTo>
                  <a:lnTo>
                    <a:pt x="100399" y="235614"/>
                  </a:lnTo>
                  <a:lnTo>
                    <a:pt x="97986" y="226343"/>
                  </a:lnTo>
                  <a:lnTo>
                    <a:pt x="94430" y="215421"/>
                  </a:lnTo>
                  <a:lnTo>
                    <a:pt x="92296" y="208216"/>
                  </a:lnTo>
                  <a:lnTo>
                    <a:pt x="91001" y="206404"/>
                  </a:lnTo>
                  <a:lnTo>
                    <a:pt x="89351" y="203864"/>
                  </a:lnTo>
                  <a:lnTo>
                    <a:pt x="86810" y="200308"/>
                  </a:lnTo>
                  <a:lnTo>
                    <a:pt x="84144" y="196371"/>
                  </a:lnTo>
                  <a:lnTo>
                    <a:pt x="77920" y="187227"/>
                  </a:lnTo>
                  <a:lnTo>
                    <a:pt x="70935" y="176940"/>
                  </a:lnTo>
                  <a:lnTo>
                    <a:pt x="64077" y="166526"/>
                  </a:lnTo>
                  <a:lnTo>
                    <a:pt x="57219" y="156112"/>
                  </a:lnTo>
                  <a:lnTo>
                    <a:pt x="51632" y="146968"/>
                  </a:lnTo>
                  <a:lnTo>
                    <a:pt x="45663" y="136681"/>
                  </a:lnTo>
                  <a:lnTo>
                    <a:pt x="41217" y="128680"/>
                  </a:lnTo>
                  <a:lnTo>
                    <a:pt x="37407" y="121695"/>
                  </a:lnTo>
                  <a:lnTo>
                    <a:pt x="34741" y="116234"/>
                  </a:lnTo>
                  <a:lnTo>
                    <a:pt x="32582" y="111535"/>
                  </a:lnTo>
                  <a:lnTo>
                    <a:pt x="31057" y="107471"/>
                  </a:lnTo>
                  <a:lnTo>
                    <a:pt x="30423" y="105566"/>
                  </a:lnTo>
                  <a:lnTo>
                    <a:pt x="29914" y="103915"/>
                  </a:lnTo>
                  <a:lnTo>
                    <a:pt x="29407" y="102264"/>
                  </a:lnTo>
                  <a:lnTo>
                    <a:pt x="28772" y="100867"/>
                  </a:lnTo>
                  <a:lnTo>
                    <a:pt x="27374" y="98581"/>
                  </a:lnTo>
                  <a:lnTo>
                    <a:pt x="25216" y="95279"/>
                  </a:lnTo>
                  <a:lnTo>
                    <a:pt x="21786" y="90326"/>
                  </a:lnTo>
                  <a:lnTo>
                    <a:pt x="17088" y="84103"/>
                  </a:lnTo>
                  <a:lnTo>
                    <a:pt x="11245" y="76102"/>
                  </a:lnTo>
                  <a:lnTo>
                    <a:pt x="4641" y="67339"/>
                  </a:lnTo>
                  <a:lnTo>
                    <a:pt x="0" y="61151"/>
                  </a:lnTo>
                  <a:lnTo>
                    <a:pt x="0" y="981"/>
                  </a:lnTo>
                  <a:lnTo>
                    <a:pt x="323" y="1426"/>
                  </a:lnTo>
                  <a:lnTo>
                    <a:pt x="0" y="973"/>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67" name="Shape 1031">
              <a:extLst>
                <a:ext uri="{FF2B5EF4-FFF2-40B4-BE49-F238E27FC236}">
                  <a16:creationId xmlns:a16="http://schemas.microsoft.com/office/drawing/2014/main" id="{E20D982D-FEC7-4F38-8B30-FB19EDFD1A27}"/>
                </a:ext>
              </a:extLst>
            </p:cNvPr>
            <p:cNvSpPr/>
            <p:nvPr/>
          </p:nvSpPr>
          <p:spPr>
            <a:xfrm>
              <a:off x="2339005" y="1684534"/>
              <a:ext cx="370683" cy="146887"/>
            </a:xfrm>
            <a:custGeom>
              <a:avLst/>
              <a:gdLst/>
              <a:ahLst/>
              <a:cxnLst/>
              <a:rect l="0" t="0" r="0" b="0"/>
              <a:pathLst>
                <a:path w="370683" h="146887">
                  <a:moveTo>
                    <a:pt x="370683" y="0"/>
                  </a:moveTo>
                  <a:lnTo>
                    <a:pt x="370683" y="44059"/>
                  </a:lnTo>
                  <a:lnTo>
                    <a:pt x="370665" y="44065"/>
                  </a:lnTo>
                  <a:lnTo>
                    <a:pt x="370319" y="44318"/>
                  </a:lnTo>
                  <a:lnTo>
                    <a:pt x="370683" y="44128"/>
                  </a:lnTo>
                  <a:lnTo>
                    <a:pt x="370683" y="57670"/>
                  </a:lnTo>
                  <a:lnTo>
                    <a:pt x="370411" y="57908"/>
                  </a:lnTo>
                  <a:cubicBezTo>
                    <a:pt x="368760" y="59559"/>
                    <a:pt x="366855" y="60702"/>
                    <a:pt x="364696" y="61591"/>
                  </a:cubicBezTo>
                  <a:lnTo>
                    <a:pt x="364188" y="61718"/>
                  </a:lnTo>
                  <a:cubicBezTo>
                    <a:pt x="361140" y="62988"/>
                    <a:pt x="357870" y="63369"/>
                    <a:pt x="354695" y="62940"/>
                  </a:cubicBezTo>
                  <a:lnTo>
                    <a:pt x="351190" y="61512"/>
                  </a:lnTo>
                  <a:lnTo>
                    <a:pt x="350980" y="61718"/>
                  </a:lnTo>
                  <a:lnTo>
                    <a:pt x="345011" y="67433"/>
                  </a:lnTo>
                  <a:lnTo>
                    <a:pt x="342899" y="69985"/>
                  </a:lnTo>
                  <a:lnTo>
                    <a:pt x="341963" y="71497"/>
                  </a:lnTo>
                  <a:lnTo>
                    <a:pt x="337264" y="80641"/>
                  </a:lnTo>
                  <a:lnTo>
                    <a:pt x="332692" y="88896"/>
                  </a:lnTo>
                  <a:cubicBezTo>
                    <a:pt x="332184" y="89785"/>
                    <a:pt x="331549" y="90674"/>
                    <a:pt x="330914" y="91436"/>
                  </a:cubicBezTo>
                  <a:lnTo>
                    <a:pt x="328120" y="95119"/>
                  </a:lnTo>
                  <a:cubicBezTo>
                    <a:pt x="327358" y="96008"/>
                    <a:pt x="326596" y="96770"/>
                    <a:pt x="325834" y="97532"/>
                  </a:cubicBezTo>
                  <a:lnTo>
                    <a:pt x="322405" y="100580"/>
                  </a:lnTo>
                  <a:cubicBezTo>
                    <a:pt x="321516" y="101342"/>
                    <a:pt x="320754" y="101977"/>
                    <a:pt x="319865" y="102485"/>
                  </a:cubicBezTo>
                  <a:lnTo>
                    <a:pt x="305768" y="111121"/>
                  </a:lnTo>
                  <a:lnTo>
                    <a:pt x="290909" y="117979"/>
                  </a:lnTo>
                  <a:lnTo>
                    <a:pt x="275288" y="123059"/>
                  </a:lnTo>
                  <a:lnTo>
                    <a:pt x="260048" y="125980"/>
                  </a:lnTo>
                  <a:lnTo>
                    <a:pt x="227282" y="130044"/>
                  </a:lnTo>
                  <a:lnTo>
                    <a:pt x="194389" y="133219"/>
                  </a:lnTo>
                  <a:lnTo>
                    <a:pt x="129238" y="138172"/>
                  </a:lnTo>
                  <a:lnTo>
                    <a:pt x="64214" y="142363"/>
                  </a:lnTo>
                  <a:lnTo>
                    <a:pt x="0" y="146887"/>
                  </a:lnTo>
                  <a:lnTo>
                    <a:pt x="0" y="109022"/>
                  </a:lnTo>
                  <a:lnTo>
                    <a:pt x="333" y="109089"/>
                  </a:lnTo>
                  <a:lnTo>
                    <a:pt x="0" y="109006"/>
                  </a:lnTo>
                  <a:lnTo>
                    <a:pt x="0" y="108605"/>
                  </a:lnTo>
                  <a:lnTo>
                    <a:pt x="61547" y="104390"/>
                  </a:lnTo>
                  <a:lnTo>
                    <a:pt x="126698" y="100199"/>
                  </a:lnTo>
                  <a:lnTo>
                    <a:pt x="191468" y="95246"/>
                  </a:lnTo>
                  <a:lnTo>
                    <a:pt x="223472" y="92071"/>
                  </a:lnTo>
                  <a:lnTo>
                    <a:pt x="255349" y="88261"/>
                  </a:lnTo>
                  <a:lnTo>
                    <a:pt x="267795" y="85721"/>
                  </a:lnTo>
                  <a:lnTo>
                    <a:pt x="278971" y="81784"/>
                  </a:lnTo>
                  <a:lnTo>
                    <a:pt x="289639" y="76704"/>
                  </a:lnTo>
                  <a:lnTo>
                    <a:pt x="298044" y="71208"/>
                  </a:lnTo>
                  <a:lnTo>
                    <a:pt x="299307" y="70086"/>
                  </a:lnTo>
                  <a:lnTo>
                    <a:pt x="299929" y="69328"/>
                  </a:lnTo>
                  <a:lnTo>
                    <a:pt x="303863" y="62226"/>
                  </a:lnTo>
                  <a:lnTo>
                    <a:pt x="307927" y="54098"/>
                  </a:lnTo>
                  <a:lnTo>
                    <a:pt x="311229" y="48764"/>
                  </a:lnTo>
                  <a:cubicBezTo>
                    <a:pt x="311737" y="48002"/>
                    <a:pt x="312245" y="47240"/>
                    <a:pt x="312880" y="46605"/>
                  </a:cubicBezTo>
                  <a:lnTo>
                    <a:pt x="315928" y="42922"/>
                  </a:lnTo>
                  <a:lnTo>
                    <a:pt x="324183" y="34540"/>
                  </a:lnTo>
                  <a:lnTo>
                    <a:pt x="330406" y="28571"/>
                  </a:lnTo>
                  <a:lnTo>
                    <a:pt x="335867" y="23491"/>
                  </a:lnTo>
                  <a:lnTo>
                    <a:pt x="340439" y="19427"/>
                  </a:lnTo>
                  <a:lnTo>
                    <a:pt x="344376" y="16252"/>
                  </a:lnTo>
                  <a:lnTo>
                    <a:pt x="347805" y="13585"/>
                  </a:lnTo>
                  <a:lnTo>
                    <a:pt x="351615" y="11172"/>
                  </a:lnTo>
                  <a:cubicBezTo>
                    <a:pt x="352504" y="10664"/>
                    <a:pt x="353393" y="10283"/>
                    <a:pt x="354282" y="9902"/>
                  </a:cubicBezTo>
                  <a:lnTo>
                    <a:pt x="355679" y="9267"/>
                  </a:lnTo>
                  <a:cubicBezTo>
                    <a:pt x="357965" y="8378"/>
                    <a:pt x="360378" y="7997"/>
                    <a:pt x="362791" y="7997"/>
                  </a:cubicBezTo>
                  <a:lnTo>
                    <a:pt x="363553" y="7997"/>
                  </a:lnTo>
                  <a:lnTo>
                    <a:pt x="363877" y="8151"/>
                  </a:lnTo>
                  <a:lnTo>
                    <a:pt x="364442" y="7489"/>
                  </a:lnTo>
                  <a:lnTo>
                    <a:pt x="370683"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68" name="Shape 1032">
              <a:extLst>
                <a:ext uri="{FF2B5EF4-FFF2-40B4-BE49-F238E27FC236}">
                  <a16:creationId xmlns:a16="http://schemas.microsoft.com/office/drawing/2014/main" id="{FB594F92-E613-44AD-9448-44013A52A058}"/>
                </a:ext>
              </a:extLst>
            </p:cNvPr>
            <p:cNvSpPr/>
            <p:nvPr/>
          </p:nvSpPr>
          <p:spPr>
            <a:xfrm>
              <a:off x="2709689" y="1328362"/>
              <a:ext cx="232991" cy="413844"/>
            </a:xfrm>
            <a:custGeom>
              <a:avLst/>
              <a:gdLst/>
              <a:ahLst/>
              <a:cxnLst/>
              <a:rect l="0" t="0" r="0" b="0"/>
              <a:pathLst>
                <a:path w="232991" h="413843">
                  <a:moveTo>
                    <a:pt x="232991" y="0"/>
                  </a:moveTo>
                  <a:lnTo>
                    <a:pt x="232991" y="22657"/>
                  </a:lnTo>
                  <a:lnTo>
                    <a:pt x="232900" y="22794"/>
                  </a:lnTo>
                  <a:lnTo>
                    <a:pt x="232828" y="23381"/>
                  </a:lnTo>
                  <a:lnTo>
                    <a:pt x="232991" y="23087"/>
                  </a:lnTo>
                  <a:lnTo>
                    <a:pt x="232991" y="82503"/>
                  </a:lnTo>
                  <a:lnTo>
                    <a:pt x="232646" y="82864"/>
                  </a:lnTo>
                  <a:lnTo>
                    <a:pt x="221851" y="92516"/>
                  </a:lnTo>
                  <a:lnTo>
                    <a:pt x="212326" y="101279"/>
                  </a:lnTo>
                  <a:lnTo>
                    <a:pt x="203450" y="111441"/>
                  </a:lnTo>
                  <a:lnTo>
                    <a:pt x="199499" y="117663"/>
                  </a:lnTo>
                  <a:lnTo>
                    <a:pt x="194927" y="127441"/>
                  </a:lnTo>
                  <a:lnTo>
                    <a:pt x="189847" y="139126"/>
                  </a:lnTo>
                  <a:lnTo>
                    <a:pt x="184132" y="150683"/>
                  </a:lnTo>
                  <a:lnTo>
                    <a:pt x="168765" y="177733"/>
                  </a:lnTo>
                  <a:lnTo>
                    <a:pt x="151874" y="204277"/>
                  </a:lnTo>
                  <a:lnTo>
                    <a:pt x="143873" y="215452"/>
                  </a:lnTo>
                  <a:lnTo>
                    <a:pt x="135872" y="225613"/>
                  </a:lnTo>
                  <a:lnTo>
                    <a:pt x="128252" y="235391"/>
                  </a:lnTo>
                  <a:lnTo>
                    <a:pt x="121394" y="244789"/>
                  </a:lnTo>
                  <a:lnTo>
                    <a:pt x="113774" y="257108"/>
                  </a:lnTo>
                  <a:lnTo>
                    <a:pt x="106154" y="270444"/>
                  </a:lnTo>
                  <a:lnTo>
                    <a:pt x="98280" y="283906"/>
                  </a:lnTo>
                  <a:lnTo>
                    <a:pt x="89644" y="297749"/>
                  </a:lnTo>
                  <a:lnTo>
                    <a:pt x="81643" y="308925"/>
                  </a:lnTo>
                  <a:lnTo>
                    <a:pt x="73769" y="319084"/>
                  </a:lnTo>
                  <a:lnTo>
                    <a:pt x="58910" y="338643"/>
                  </a:lnTo>
                  <a:lnTo>
                    <a:pt x="53957" y="346008"/>
                  </a:lnTo>
                  <a:lnTo>
                    <a:pt x="48750" y="354390"/>
                  </a:lnTo>
                  <a:lnTo>
                    <a:pt x="43035" y="363281"/>
                  </a:lnTo>
                  <a:lnTo>
                    <a:pt x="36812" y="371663"/>
                  </a:lnTo>
                  <a:lnTo>
                    <a:pt x="29319" y="380425"/>
                  </a:lnTo>
                  <a:lnTo>
                    <a:pt x="22969" y="388046"/>
                  </a:lnTo>
                  <a:lnTo>
                    <a:pt x="17254" y="394903"/>
                  </a:lnTo>
                  <a:lnTo>
                    <a:pt x="12936" y="399857"/>
                  </a:lnTo>
                  <a:lnTo>
                    <a:pt x="8872" y="404682"/>
                  </a:lnTo>
                  <a:lnTo>
                    <a:pt x="5824" y="407985"/>
                  </a:lnTo>
                  <a:lnTo>
                    <a:pt x="3030" y="410906"/>
                  </a:lnTo>
                  <a:lnTo>
                    <a:pt x="744" y="413191"/>
                  </a:lnTo>
                  <a:lnTo>
                    <a:pt x="0" y="413843"/>
                  </a:lnTo>
                  <a:lnTo>
                    <a:pt x="0" y="400301"/>
                  </a:lnTo>
                  <a:lnTo>
                    <a:pt x="363" y="400110"/>
                  </a:lnTo>
                  <a:lnTo>
                    <a:pt x="0" y="400232"/>
                  </a:lnTo>
                  <a:lnTo>
                    <a:pt x="0" y="356173"/>
                  </a:lnTo>
                  <a:lnTo>
                    <a:pt x="109" y="356041"/>
                  </a:lnTo>
                  <a:lnTo>
                    <a:pt x="7602" y="347152"/>
                  </a:lnTo>
                  <a:lnTo>
                    <a:pt x="12428" y="340547"/>
                  </a:lnTo>
                  <a:lnTo>
                    <a:pt x="16873" y="333689"/>
                  </a:lnTo>
                  <a:lnTo>
                    <a:pt x="21572" y="326070"/>
                  </a:lnTo>
                  <a:lnTo>
                    <a:pt x="27033" y="317688"/>
                  </a:lnTo>
                  <a:lnTo>
                    <a:pt x="43543" y="295971"/>
                  </a:lnTo>
                  <a:lnTo>
                    <a:pt x="51417" y="285683"/>
                  </a:lnTo>
                  <a:lnTo>
                    <a:pt x="58529" y="275651"/>
                  </a:lnTo>
                  <a:lnTo>
                    <a:pt x="65895" y="263839"/>
                  </a:lnTo>
                  <a:lnTo>
                    <a:pt x="73261" y="251139"/>
                  </a:lnTo>
                  <a:lnTo>
                    <a:pt x="80754" y="238185"/>
                  </a:lnTo>
                  <a:lnTo>
                    <a:pt x="89009" y="224724"/>
                  </a:lnTo>
                  <a:lnTo>
                    <a:pt x="97391" y="213039"/>
                  </a:lnTo>
                  <a:lnTo>
                    <a:pt x="105773" y="202245"/>
                  </a:lnTo>
                  <a:lnTo>
                    <a:pt x="113901" y="191958"/>
                  </a:lnTo>
                  <a:lnTo>
                    <a:pt x="121013" y="182052"/>
                  </a:lnTo>
                  <a:lnTo>
                    <a:pt x="136380" y="157414"/>
                  </a:lnTo>
                  <a:lnTo>
                    <a:pt x="151112" y="131759"/>
                  </a:lnTo>
                  <a:lnTo>
                    <a:pt x="155684" y="122362"/>
                  </a:lnTo>
                  <a:lnTo>
                    <a:pt x="159748" y="112583"/>
                  </a:lnTo>
                  <a:lnTo>
                    <a:pt x="165082" y="101407"/>
                  </a:lnTo>
                  <a:lnTo>
                    <a:pt x="172194" y="89596"/>
                  </a:lnTo>
                  <a:cubicBezTo>
                    <a:pt x="172702" y="88707"/>
                    <a:pt x="173464" y="87818"/>
                    <a:pt x="174099" y="86928"/>
                  </a:cubicBezTo>
                  <a:lnTo>
                    <a:pt x="183878" y="76007"/>
                  </a:lnTo>
                  <a:lnTo>
                    <a:pt x="195816" y="64703"/>
                  </a:lnTo>
                  <a:lnTo>
                    <a:pt x="206992" y="54544"/>
                  </a:lnTo>
                  <a:lnTo>
                    <a:pt x="216263" y="44891"/>
                  </a:lnTo>
                  <a:lnTo>
                    <a:pt x="221343" y="38796"/>
                  </a:lnTo>
                  <a:lnTo>
                    <a:pt x="222719" y="37076"/>
                  </a:lnTo>
                  <a:lnTo>
                    <a:pt x="222105" y="36637"/>
                  </a:lnTo>
                  <a:lnTo>
                    <a:pt x="221724" y="35875"/>
                  </a:lnTo>
                  <a:cubicBezTo>
                    <a:pt x="219819" y="32572"/>
                    <a:pt x="218930" y="28763"/>
                    <a:pt x="219311" y="24952"/>
                  </a:cubicBezTo>
                  <a:lnTo>
                    <a:pt x="219438" y="23809"/>
                  </a:lnTo>
                  <a:cubicBezTo>
                    <a:pt x="219565" y="21904"/>
                    <a:pt x="219946" y="20127"/>
                    <a:pt x="220581" y="18476"/>
                  </a:cubicBezTo>
                  <a:lnTo>
                    <a:pt x="221343" y="16697"/>
                  </a:lnTo>
                  <a:cubicBezTo>
                    <a:pt x="221724" y="15554"/>
                    <a:pt x="222232" y="14539"/>
                    <a:pt x="222867" y="13522"/>
                  </a:cubicBezTo>
                  <a:lnTo>
                    <a:pt x="224391" y="11237"/>
                  </a:lnTo>
                  <a:lnTo>
                    <a:pt x="227058" y="7300"/>
                  </a:lnTo>
                  <a:lnTo>
                    <a:pt x="231122" y="2220"/>
                  </a:lnTo>
                  <a:lnTo>
                    <a:pt x="232991"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69" name="Shape 1033">
              <a:extLst>
                <a:ext uri="{FF2B5EF4-FFF2-40B4-BE49-F238E27FC236}">
                  <a16:creationId xmlns:a16="http://schemas.microsoft.com/office/drawing/2014/main" id="{F0B87AC4-4917-4BB0-B37A-574545A939CD}"/>
                </a:ext>
              </a:extLst>
            </p:cNvPr>
            <p:cNvSpPr/>
            <p:nvPr/>
          </p:nvSpPr>
          <p:spPr>
            <a:xfrm>
              <a:off x="2942679" y="1181130"/>
              <a:ext cx="160140" cy="229735"/>
            </a:xfrm>
            <a:custGeom>
              <a:avLst/>
              <a:gdLst/>
              <a:ahLst/>
              <a:cxnLst/>
              <a:rect l="0" t="0" r="0" b="0"/>
              <a:pathLst>
                <a:path w="160140" h="229735">
                  <a:moveTo>
                    <a:pt x="160140" y="0"/>
                  </a:moveTo>
                  <a:lnTo>
                    <a:pt x="160140" y="2193"/>
                  </a:lnTo>
                  <a:lnTo>
                    <a:pt x="159421" y="2259"/>
                  </a:lnTo>
                  <a:lnTo>
                    <a:pt x="160140" y="2259"/>
                  </a:lnTo>
                  <a:lnTo>
                    <a:pt x="160140" y="42878"/>
                  </a:lnTo>
                  <a:lnTo>
                    <a:pt x="157135" y="43915"/>
                  </a:lnTo>
                  <a:lnTo>
                    <a:pt x="150404" y="46073"/>
                  </a:lnTo>
                  <a:lnTo>
                    <a:pt x="142137" y="49831"/>
                  </a:lnTo>
                  <a:lnTo>
                    <a:pt x="135590" y="54481"/>
                  </a:lnTo>
                  <a:lnTo>
                    <a:pt x="130465" y="59409"/>
                  </a:lnTo>
                  <a:lnTo>
                    <a:pt x="123734" y="67155"/>
                  </a:lnTo>
                  <a:lnTo>
                    <a:pt x="109637" y="85697"/>
                  </a:lnTo>
                  <a:lnTo>
                    <a:pt x="101763" y="95603"/>
                  </a:lnTo>
                  <a:lnTo>
                    <a:pt x="93508" y="104494"/>
                  </a:lnTo>
                  <a:lnTo>
                    <a:pt x="80173" y="117828"/>
                  </a:lnTo>
                  <a:lnTo>
                    <a:pt x="68489" y="129766"/>
                  </a:lnTo>
                  <a:lnTo>
                    <a:pt x="58329" y="140181"/>
                  </a:lnTo>
                  <a:lnTo>
                    <a:pt x="49566" y="149452"/>
                  </a:lnTo>
                  <a:lnTo>
                    <a:pt x="42327" y="157071"/>
                  </a:lnTo>
                  <a:lnTo>
                    <a:pt x="36231" y="163676"/>
                  </a:lnTo>
                  <a:lnTo>
                    <a:pt x="33580" y="166675"/>
                  </a:lnTo>
                  <a:lnTo>
                    <a:pt x="36993" y="173073"/>
                  </a:lnTo>
                  <a:lnTo>
                    <a:pt x="37120" y="174344"/>
                  </a:lnTo>
                  <a:cubicBezTo>
                    <a:pt x="37247" y="176757"/>
                    <a:pt x="36993" y="179170"/>
                    <a:pt x="36231" y="181583"/>
                  </a:cubicBezTo>
                  <a:lnTo>
                    <a:pt x="34834" y="185646"/>
                  </a:lnTo>
                  <a:lnTo>
                    <a:pt x="32548" y="190091"/>
                  </a:lnTo>
                  <a:lnTo>
                    <a:pt x="29881" y="194409"/>
                  </a:lnTo>
                  <a:lnTo>
                    <a:pt x="26706" y="198728"/>
                  </a:lnTo>
                  <a:lnTo>
                    <a:pt x="22642" y="204315"/>
                  </a:lnTo>
                  <a:lnTo>
                    <a:pt x="17562" y="210539"/>
                  </a:lnTo>
                  <a:lnTo>
                    <a:pt x="10704" y="218540"/>
                  </a:lnTo>
                  <a:lnTo>
                    <a:pt x="0" y="229735"/>
                  </a:lnTo>
                  <a:lnTo>
                    <a:pt x="0" y="170319"/>
                  </a:lnTo>
                  <a:lnTo>
                    <a:pt x="163" y="170026"/>
                  </a:lnTo>
                  <a:lnTo>
                    <a:pt x="163" y="169645"/>
                  </a:lnTo>
                  <a:lnTo>
                    <a:pt x="0" y="169889"/>
                  </a:lnTo>
                  <a:lnTo>
                    <a:pt x="0" y="147232"/>
                  </a:lnTo>
                  <a:lnTo>
                    <a:pt x="2195" y="144626"/>
                  </a:lnTo>
                  <a:lnTo>
                    <a:pt x="7656" y="138403"/>
                  </a:lnTo>
                  <a:lnTo>
                    <a:pt x="14260" y="131290"/>
                  </a:lnTo>
                  <a:lnTo>
                    <a:pt x="22007" y="123163"/>
                  </a:lnTo>
                  <a:lnTo>
                    <a:pt x="30770" y="113891"/>
                  </a:lnTo>
                  <a:lnTo>
                    <a:pt x="41184" y="103223"/>
                  </a:lnTo>
                  <a:lnTo>
                    <a:pt x="53122" y="91159"/>
                  </a:lnTo>
                  <a:lnTo>
                    <a:pt x="66584" y="77570"/>
                  </a:lnTo>
                  <a:lnTo>
                    <a:pt x="73442" y="69950"/>
                  </a:lnTo>
                  <a:lnTo>
                    <a:pt x="79792" y="61948"/>
                  </a:lnTo>
                  <a:lnTo>
                    <a:pt x="93508" y="44041"/>
                  </a:lnTo>
                  <a:lnTo>
                    <a:pt x="101509" y="34644"/>
                  </a:lnTo>
                  <a:lnTo>
                    <a:pt x="110653" y="25627"/>
                  </a:lnTo>
                  <a:cubicBezTo>
                    <a:pt x="111415" y="24991"/>
                    <a:pt x="112050" y="24357"/>
                    <a:pt x="112939" y="23848"/>
                  </a:cubicBezTo>
                  <a:lnTo>
                    <a:pt x="121702" y="17626"/>
                  </a:lnTo>
                  <a:cubicBezTo>
                    <a:pt x="122591" y="16990"/>
                    <a:pt x="123607" y="16355"/>
                    <a:pt x="124750" y="15847"/>
                  </a:cubicBezTo>
                  <a:lnTo>
                    <a:pt x="134529" y="11403"/>
                  </a:lnTo>
                  <a:lnTo>
                    <a:pt x="145197" y="7846"/>
                  </a:lnTo>
                  <a:lnTo>
                    <a:pt x="149196" y="6465"/>
                  </a:lnTo>
                  <a:lnTo>
                    <a:pt x="149261" y="6322"/>
                  </a:lnTo>
                  <a:lnTo>
                    <a:pt x="150023" y="5815"/>
                  </a:lnTo>
                  <a:cubicBezTo>
                    <a:pt x="150785" y="5053"/>
                    <a:pt x="151674" y="4417"/>
                    <a:pt x="152563" y="3909"/>
                  </a:cubicBezTo>
                  <a:lnTo>
                    <a:pt x="153960" y="3021"/>
                  </a:lnTo>
                  <a:lnTo>
                    <a:pt x="157389" y="1242"/>
                  </a:lnTo>
                  <a:lnTo>
                    <a:pt x="16014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0" name="Shape 1034">
              <a:extLst>
                <a:ext uri="{FF2B5EF4-FFF2-40B4-BE49-F238E27FC236}">
                  <a16:creationId xmlns:a16="http://schemas.microsoft.com/office/drawing/2014/main" id="{FAADA6B0-D46A-43B6-B2F1-4B9EF5842107}"/>
                </a:ext>
              </a:extLst>
            </p:cNvPr>
            <p:cNvSpPr/>
            <p:nvPr/>
          </p:nvSpPr>
          <p:spPr>
            <a:xfrm>
              <a:off x="3102820" y="1117982"/>
              <a:ext cx="605833" cy="1703325"/>
            </a:xfrm>
            <a:custGeom>
              <a:avLst/>
              <a:gdLst/>
              <a:ahLst/>
              <a:cxnLst/>
              <a:rect l="0" t="0" r="0" b="0"/>
              <a:pathLst>
                <a:path w="605833" h="1703324">
                  <a:moveTo>
                    <a:pt x="211752" y="127"/>
                  </a:moveTo>
                  <a:lnTo>
                    <a:pt x="253408" y="2032"/>
                  </a:lnTo>
                  <a:lnTo>
                    <a:pt x="294937" y="3556"/>
                  </a:lnTo>
                  <a:lnTo>
                    <a:pt x="336974" y="5842"/>
                  </a:lnTo>
                  <a:lnTo>
                    <a:pt x="358310" y="7874"/>
                  </a:lnTo>
                  <a:lnTo>
                    <a:pt x="379646" y="10541"/>
                  </a:lnTo>
                  <a:lnTo>
                    <a:pt x="385742" y="11811"/>
                  </a:lnTo>
                  <a:lnTo>
                    <a:pt x="392600" y="13716"/>
                  </a:lnTo>
                  <a:lnTo>
                    <a:pt x="404919" y="19050"/>
                  </a:lnTo>
                  <a:lnTo>
                    <a:pt x="416984" y="25781"/>
                  </a:lnTo>
                  <a:lnTo>
                    <a:pt x="428795" y="33909"/>
                  </a:lnTo>
                  <a:lnTo>
                    <a:pt x="439463" y="42545"/>
                  </a:lnTo>
                  <a:lnTo>
                    <a:pt x="449242" y="51816"/>
                  </a:lnTo>
                  <a:lnTo>
                    <a:pt x="457751" y="60579"/>
                  </a:lnTo>
                  <a:lnTo>
                    <a:pt x="464990" y="69723"/>
                  </a:lnTo>
                  <a:lnTo>
                    <a:pt x="472229" y="81915"/>
                  </a:lnTo>
                  <a:lnTo>
                    <a:pt x="477944" y="94869"/>
                  </a:lnTo>
                  <a:lnTo>
                    <a:pt x="482516" y="105410"/>
                  </a:lnTo>
                  <a:lnTo>
                    <a:pt x="486598" y="112286"/>
                  </a:lnTo>
                  <a:lnTo>
                    <a:pt x="492422" y="119380"/>
                  </a:lnTo>
                  <a:lnTo>
                    <a:pt x="499026" y="125730"/>
                  </a:lnTo>
                  <a:lnTo>
                    <a:pt x="506646" y="132461"/>
                  </a:lnTo>
                  <a:lnTo>
                    <a:pt x="515028" y="140335"/>
                  </a:lnTo>
                  <a:cubicBezTo>
                    <a:pt x="517568" y="142748"/>
                    <a:pt x="519473" y="145923"/>
                    <a:pt x="520362" y="149479"/>
                  </a:cubicBezTo>
                  <a:lnTo>
                    <a:pt x="523791" y="163068"/>
                  </a:lnTo>
                  <a:lnTo>
                    <a:pt x="526966" y="175260"/>
                  </a:lnTo>
                  <a:lnTo>
                    <a:pt x="529760" y="186563"/>
                  </a:lnTo>
                  <a:lnTo>
                    <a:pt x="532427" y="196723"/>
                  </a:lnTo>
                  <a:lnTo>
                    <a:pt x="534713" y="205994"/>
                  </a:lnTo>
                  <a:lnTo>
                    <a:pt x="536999" y="214630"/>
                  </a:lnTo>
                  <a:lnTo>
                    <a:pt x="538904" y="222631"/>
                  </a:lnTo>
                  <a:lnTo>
                    <a:pt x="540555" y="230124"/>
                  </a:lnTo>
                  <a:lnTo>
                    <a:pt x="543349" y="243332"/>
                  </a:lnTo>
                  <a:lnTo>
                    <a:pt x="545508" y="256032"/>
                  </a:lnTo>
                  <a:lnTo>
                    <a:pt x="546778" y="268224"/>
                  </a:lnTo>
                  <a:lnTo>
                    <a:pt x="547286" y="281051"/>
                  </a:lnTo>
                  <a:lnTo>
                    <a:pt x="546905" y="294640"/>
                  </a:lnTo>
                  <a:lnTo>
                    <a:pt x="546651" y="301879"/>
                  </a:lnTo>
                  <a:lnTo>
                    <a:pt x="546016" y="310007"/>
                  </a:lnTo>
                  <a:lnTo>
                    <a:pt x="545508" y="318008"/>
                  </a:lnTo>
                  <a:lnTo>
                    <a:pt x="544746" y="327152"/>
                  </a:lnTo>
                  <a:lnTo>
                    <a:pt x="543730" y="337058"/>
                  </a:lnTo>
                  <a:lnTo>
                    <a:pt x="542841" y="347472"/>
                  </a:lnTo>
                  <a:lnTo>
                    <a:pt x="541698" y="359410"/>
                  </a:lnTo>
                  <a:lnTo>
                    <a:pt x="540428" y="372110"/>
                  </a:lnTo>
                  <a:lnTo>
                    <a:pt x="539031" y="386080"/>
                  </a:lnTo>
                  <a:lnTo>
                    <a:pt x="537761" y="401320"/>
                  </a:lnTo>
                  <a:lnTo>
                    <a:pt x="536237" y="418211"/>
                  </a:lnTo>
                  <a:lnTo>
                    <a:pt x="534713" y="436372"/>
                  </a:lnTo>
                  <a:lnTo>
                    <a:pt x="532935" y="456311"/>
                  </a:lnTo>
                  <a:lnTo>
                    <a:pt x="531411" y="477774"/>
                  </a:lnTo>
                  <a:lnTo>
                    <a:pt x="530649" y="482981"/>
                  </a:lnTo>
                  <a:lnTo>
                    <a:pt x="529125" y="489204"/>
                  </a:lnTo>
                  <a:lnTo>
                    <a:pt x="525442" y="498983"/>
                  </a:lnTo>
                  <a:lnTo>
                    <a:pt x="522013" y="506984"/>
                  </a:lnTo>
                  <a:lnTo>
                    <a:pt x="519981" y="513461"/>
                  </a:lnTo>
                  <a:lnTo>
                    <a:pt x="509440" y="563245"/>
                  </a:lnTo>
                  <a:lnTo>
                    <a:pt x="499915" y="614807"/>
                  </a:lnTo>
                  <a:lnTo>
                    <a:pt x="498772" y="621411"/>
                  </a:lnTo>
                  <a:lnTo>
                    <a:pt x="497629" y="629031"/>
                  </a:lnTo>
                  <a:lnTo>
                    <a:pt x="496105" y="637921"/>
                  </a:lnTo>
                  <a:lnTo>
                    <a:pt x="494581" y="647446"/>
                  </a:lnTo>
                  <a:lnTo>
                    <a:pt x="492930" y="657860"/>
                  </a:lnTo>
                  <a:lnTo>
                    <a:pt x="491025" y="668401"/>
                  </a:lnTo>
                  <a:lnTo>
                    <a:pt x="487088" y="690245"/>
                  </a:lnTo>
                  <a:lnTo>
                    <a:pt x="482770" y="711962"/>
                  </a:lnTo>
                  <a:lnTo>
                    <a:pt x="480357" y="722503"/>
                  </a:lnTo>
                  <a:lnTo>
                    <a:pt x="478071" y="732282"/>
                  </a:lnTo>
                  <a:lnTo>
                    <a:pt x="475658" y="741426"/>
                  </a:lnTo>
                  <a:lnTo>
                    <a:pt x="473118" y="750062"/>
                  </a:lnTo>
                  <a:lnTo>
                    <a:pt x="470324" y="757809"/>
                  </a:lnTo>
                  <a:lnTo>
                    <a:pt x="467530" y="764413"/>
                  </a:lnTo>
                  <a:lnTo>
                    <a:pt x="463847" y="771779"/>
                  </a:lnTo>
                  <a:lnTo>
                    <a:pt x="460799" y="777748"/>
                  </a:lnTo>
                  <a:lnTo>
                    <a:pt x="458005" y="783082"/>
                  </a:lnTo>
                  <a:lnTo>
                    <a:pt x="455719" y="787527"/>
                  </a:lnTo>
                  <a:lnTo>
                    <a:pt x="451528" y="795401"/>
                  </a:lnTo>
                  <a:lnTo>
                    <a:pt x="448607" y="801878"/>
                  </a:lnTo>
                  <a:lnTo>
                    <a:pt x="445686" y="808228"/>
                  </a:lnTo>
                  <a:lnTo>
                    <a:pt x="443273" y="814959"/>
                  </a:lnTo>
                  <a:lnTo>
                    <a:pt x="441876" y="819023"/>
                  </a:lnTo>
                  <a:lnTo>
                    <a:pt x="440606" y="823341"/>
                  </a:lnTo>
                  <a:lnTo>
                    <a:pt x="438828" y="828929"/>
                  </a:lnTo>
                  <a:lnTo>
                    <a:pt x="437177" y="834898"/>
                  </a:lnTo>
                  <a:lnTo>
                    <a:pt x="432097" y="854964"/>
                  </a:lnTo>
                  <a:lnTo>
                    <a:pt x="426890" y="875792"/>
                  </a:lnTo>
                  <a:lnTo>
                    <a:pt x="421302" y="892683"/>
                  </a:lnTo>
                  <a:lnTo>
                    <a:pt x="416095" y="908304"/>
                  </a:lnTo>
                  <a:lnTo>
                    <a:pt x="411396" y="927608"/>
                  </a:lnTo>
                  <a:lnTo>
                    <a:pt x="406824" y="948182"/>
                  </a:lnTo>
                  <a:lnTo>
                    <a:pt x="401744" y="969264"/>
                  </a:lnTo>
                  <a:lnTo>
                    <a:pt x="395521" y="990727"/>
                  </a:lnTo>
                  <a:lnTo>
                    <a:pt x="389933" y="1007110"/>
                  </a:lnTo>
                  <a:lnTo>
                    <a:pt x="384980" y="1022477"/>
                  </a:lnTo>
                  <a:lnTo>
                    <a:pt x="382440" y="1031621"/>
                  </a:lnTo>
                  <a:lnTo>
                    <a:pt x="380408" y="1039368"/>
                  </a:lnTo>
                  <a:lnTo>
                    <a:pt x="379011" y="1045337"/>
                  </a:lnTo>
                  <a:lnTo>
                    <a:pt x="377868" y="1050163"/>
                  </a:lnTo>
                  <a:lnTo>
                    <a:pt x="377233" y="1053592"/>
                  </a:lnTo>
                  <a:lnTo>
                    <a:pt x="376725" y="1056513"/>
                  </a:lnTo>
                  <a:lnTo>
                    <a:pt x="375963" y="1059815"/>
                  </a:lnTo>
                  <a:lnTo>
                    <a:pt x="375201" y="1062355"/>
                  </a:lnTo>
                  <a:cubicBezTo>
                    <a:pt x="374820" y="1063498"/>
                    <a:pt x="374439" y="1064514"/>
                    <a:pt x="373931" y="1065530"/>
                  </a:cubicBezTo>
                  <a:lnTo>
                    <a:pt x="372153" y="1069213"/>
                  </a:lnTo>
                  <a:lnTo>
                    <a:pt x="369994" y="1073023"/>
                  </a:lnTo>
                  <a:lnTo>
                    <a:pt x="367073" y="1077214"/>
                  </a:lnTo>
                  <a:lnTo>
                    <a:pt x="364406" y="1080897"/>
                  </a:lnTo>
                  <a:lnTo>
                    <a:pt x="361104" y="1085850"/>
                  </a:lnTo>
                  <a:lnTo>
                    <a:pt x="356786" y="1092073"/>
                  </a:lnTo>
                  <a:lnTo>
                    <a:pt x="355813" y="1093544"/>
                  </a:lnTo>
                  <a:lnTo>
                    <a:pt x="356786" y="1099058"/>
                  </a:lnTo>
                  <a:lnTo>
                    <a:pt x="358945" y="1112393"/>
                  </a:lnTo>
                  <a:lnTo>
                    <a:pt x="361231" y="1124966"/>
                  </a:lnTo>
                  <a:lnTo>
                    <a:pt x="364406" y="1136142"/>
                  </a:lnTo>
                  <a:lnTo>
                    <a:pt x="365930" y="1139317"/>
                  </a:lnTo>
                  <a:lnTo>
                    <a:pt x="367835" y="1142492"/>
                  </a:lnTo>
                  <a:lnTo>
                    <a:pt x="373550" y="1151382"/>
                  </a:lnTo>
                  <a:lnTo>
                    <a:pt x="376979" y="1156716"/>
                  </a:lnTo>
                  <a:lnTo>
                    <a:pt x="380281" y="1162939"/>
                  </a:lnTo>
                  <a:lnTo>
                    <a:pt x="383329" y="1170051"/>
                  </a:lnTo>
                  <a:cubicBezTo>
                    <a:pt x="383710" y="1171067"/>
                    <a:pt x="383964" y="1172083"/>
                    <a:pt x="384218" y="1173099"/>
                  </a:cubicBezTo>
                  <a:lnTo>
                    <a:pt x="385488" y="1178687"/>
                  </a:lnTo>
                  <a:lnTo>
                    <a:pt x="388409" y="1206754"/>
                  </a:lnTo>
                  <a:lnTo>
                    <a:pt x="390441" y="1233170"/>
                  </a:lnTo>
                  <a:lnTo>
                    <a:pt x="391584" y="1259713"/>
                  </a:lnTo>
                  <a:lnTo>
                    <a:pt x="392473" y="1286002"/>
                  </a:lnTo>
                  <a:lnTo>
                    <a:pt x="393743" y="1338072"/>
                  </a:lnTo>
                  <a:lnTo>
                    <a:pt x="394759" y="1363980"/>
                  </a:lnTo>
                  <a:lnTo>
                    <a:pt x="396283" y="1389507"/>
                  </a:lnTo>
                  <a:lnTo>
                    <a:pt x="398061" y="1409700"/>
                  </a:lnTo>
                  <a:lnTo>
                    <a:pt x="400601" y="1429893"/>
                  </a:lnTo>
                  <a:lnTo>
                    <a:pt x="406443" y="1471041"/>
                  </a:lnTo>
                  <a:lnTo>
                    <a:pt x="408475" y="1487043"/>
                  </a:lnTo>
                  <a:lnTo>
                    <a:pt x="410380" y="1503045"/>
                  </a:lnTo>
                  <a:lnTo>
                    <a:pt x="412793" y="1517777"/>
                  </a:lnTo>
                  <a:lnTo>
                    <a:pt x="416134" y="1529988"/>
                  </a:lnTo>
                  <a:lnTo>
                    <a:pt x="417365" y="1532890"/>
                  </a:lnTo>
                  <a:lnTo>
                    <a:pt x="418762" y="1535176"/>
                  </a:lnTo>
                  <a:lnTo>
                    <a:pt x="423080" y="1540891"/>
                  </a:lnTo>
                  <a:lnTo>
                    <a:pt x="428414" y="1547622"/>
                  </a:lnTo>
                  <a:lnTo>
                    <a:pt x="434510" y="1556385"/>
                  </a:lnTo>
                  <a:lnTo>
                    <a:pt x="442257" y="1570355"/>
                  </a:lnTo>
                  <a:lnTo>
                    <a:pt x="447718" y="1581912"/>
                  </a:lnTo>
                  <a:lnTo>
                    <a:pt x="452163" y="1591564"/>
                  </a:lnTo>
                  <a:lnTo>
                    <a:pt x="456100" y="1599184"/>
                  </a:lnTo>
                  <a:lnTo>
                    <a:pt x="460291" y="1605661"/>
                  </a:lnTo>
                  <a:lnTo>
                    <a:pt x="465371" y="1611503"/>
                  </a:lnTo>
                  <a:lnTo>
                    <a:pt x="468038" y="1613916"/>
                  </a:lnTo>
                  <a:lnTo>
                    <a:pt x="471848" y="1617218"/>
                  </a:lnTo>
                  <a:lnTo>
                    <a:pt x="476166" y="1620647"/>
                  </a:lnTo>
                  <a:lnTo>
                    <a:pt x="481627" y="1624330"/>
                  </a:lnTo>
                  <a:lnTo>
                    <a:pt x="483659" y="1625473"/>
                  </a:lnTo>
                  <a:lnTo>
                    <a:pt x="485183" y="1625854"/>
                  </a:lnTo>
                  <a:lnTo>
                    <a:pt x="490898" y="1627124"/>
                  </a:lnTo>
                  <a:lnTo>
                    <a:pt x="497993" y="1628697"/>
                  </a:lnTo>
                  <a:lnTo>
                    <a:pt x="505884" y="1591564"/>
                  </a:lnTo>
                  <a:lnTo>
                    <a:pt x="605833" y="1671066"/>
                  </a:lnTo>
                  <a:lnTo>
                    <a:pt x="482135" y="1703324"/>
                  </a:lnTo>
                  <a:lnTo>
                    <a:pt x="490064" y="1666009"/>
                  </a:lnTo>
                  <a:lnTo>
                    <a:pt x="481246" y="1664081"/>
                  </a:lnTo>
                  <a:lnTo>
                    <a:pt x="471086" y="1661160"/>
                  </a:lnTo>
                  <a:lnTo>
                    <a:pt x="464863" y="1658493"/>
                  </a:lnTo>
                  <a:lnTo>
                    <a:pt x="459910" y="1655699"/>
                  </a:lnTo>
                  <a:lnTo>
                    <a:pt x="452925" y="1650746"/>
                  </a:lnTo>
                  <a:lnTo>
                    <a:pt x="446702" y="1645920"/>
                  </a:lnTo>
                  <a:lnTo>
                    <a:pt x="441368" y="1641221"/>
                  </a:lnTo>
                  <a:lnTo>
                    <a:pt x="436034" y="1635887"/>
                  </a:lnTo>
                  <a:lnTo>
                    <a:pt x="428160" y="1626108"/>
                  </a:lnTo>
                  <a:lnTo>
                    <a:pt x="422191" y="1616710"/>
                  </a:lnTo>
                  <a:lnTo>
                    <a:pt x="417365" y="1607439"/>
                  </a:lnTo>
                  <a:lnTo>
                    <a:pt x="413301" y="1598168"/>
                  </a:lnTo>
                  <a:lnTo>
                    <a:pt x="408602" y="1588389"/>
                  </a:lnTo>
                  <a:lnTo>
                    <a:pt x="403141" y="1578102"/>
                  </a:lnTo>
                  <a:lnTo>
                    <a:pt x="398569" y="1571371"/>
                  </a:lnTo>
                  <a:lnTo>
                    <a:pt x="392219" y="1563243"/>
                  </a:lnTo>
                  <a:lnTo>
                    <a:pt x="385488" y="1553718"/>
                  </a:lnTo>
                  <a:lnTo>
                    <a:pt x="382313" y="1547749"/>
                  </a:lnTo>
                  <a:lnTo>
                    <a:pt x="380408" y="1543431"/>
                  </a:lnTo>
                  <a:cubicBezTo>
                    <a:pt x="380154" y="1542669"/>
                    <a:pt x="379773" y="1541780"/>
                    <a:pt x="379519" y="1540891"/>
                  </a:cubicBezTo>
                  <a:lnTo>
                    <a:pt x="375201" y="1523873"/>
                  </a:lnTo>
                  <a:lnTo>
                    <a:pt x="372534" y="1507363"/>
                  </a:lnTo>
                  <a:lnTo>
                    <a:pt x="370756" y="1491869"/>
                  </a:lnTo>
                  <a:lnTo>
                    <a:pt x="368724" y="1476502"/>
                  </a:lnTo>
                  <a:lnTo>
                    <a:pt x="362755" y="1434592"/>
                  </a:lnTo>
                  <a:lnTo>
                    <a:pt x="360215" y="1413256"/>
                  </a:lnTo>
                  <a:lnTo>
                    <a:pt x="358183" y="1391793"/>
                  </a:lnTo>
                  <a:lnTo>
                    <a:pt x="356659" y="1365250"/>
                  </a:lnTo>
                  <a:lnTo>
                    <a:pt x="355770" y="1339088"/>
                  </a:lnTo>
                  <a:lnTo>
                    <a:pt x="354373" y="1287272"/>
                  </a:lnTo>
                  <a:lnTo>
                    <a:pt x="353484" y="1261491"/>
                  </a:lnTo>
                  <a:lnTo>
                    <a:pt x="352468" y="1235964"/>
                  </a:lnTo>
                  <a:lnTo>
                    <a:pt x="350563" y="1210691"/>
                  </a:lnTo>
                  <a:lnTo>
                    <a:pt x="348277" y="1186942"/>
                  </a:lnTo>
                  <a:lnTo>
                    <a:pt x="347304" y="1182566"/>
                  </a:lnTo>
                  <a:lnTo>
                    <a:pt x="346753" y="1180973"/>
                  </a:lnTo>
                  <a:lnTo>
                    <a:pt x="344594" y="1176909"/>
                  </a:lnTo>
                  <a:lnTo>
                    <a:pt x="341673" y="1172083"/>
                  </a:lnTo>
                  <a:lnTo>
                    <a:pt x="334434" y="1161034"/>
                  </a:lnTo>
                  <a:lnTo>
                    <a:pt x="330624" y="1153795"/>
                  </a:lnTo>
                  <a:lnTo>
                    <a:pt x="327703" y="1146302"/>
                  </a:lnTo>
                  <a:lnTo>
                    <a:pt x="323893" y="1132078"/>
                  </a:lnTo>
                  <a:lnTo>
                    <a:pt x="321226" y="1118489"/>
                  </a:lnTo>
                  <a:lnTo>
                    <a:pt x="319194" y="1105662"/>
                  </a:lnTo>
                  <a:lnTo>
                    <a:pt x="316908" y="1092581"/>
                  </a:lnTo>
                  <a:cubicBezTo>
                    <a:pt x="316146" y="1087755"/>
                    <a:pt x="317162" y="1082802"/>
                    <a:pt x="319829" y="1078738"/>
                  </a:cubicBezTo>
                  <a:lnTo>
                    <a:pt x="325290" y="1070610"/>
                  </a:lnTo>
                  <a:lnTo>
                    <a:pt x="329735" y="1064133"/>
                  </a:lnTo>
                  <a:lnTo>
                    <a:pt x="333291" y="1059053"/>
                  </a:lnTo>
                  <a:lnTo>
                    <a:pt x="335958" y="1055116"/>
                  </a:lnTo>
                  <a:lnTo>
                    <a:pt x="337228" y="1053465"/>
                  </a:lnTo>
                  <a:lnTo>
                    <a:pt x="337863" y="1052576"/>
                  </a:lnTo>
                  <a:lnTo>
                    <a:pt x="338879" y="1050545"/>
                  </a:lnTo>
                  <a:lnTo>
                    <a:pt x="338879" y="1050544"/>
                  </a:lnTo>
                  <a:lnTo>
                    <a:pt x="339260" y="1049274"/>
                  </a:lnTo>
                  <a:lnTo>
                    <a:pt x="339895" y="1046226"/>
                  </a:lnTo>
                  <a:lnTo>
                    <a:pt x="340784" y="1041781"/>
                  </a:lnTo>
                  <a:lnTo>
                    <a:pt x="341927" y="1036574"/>
                  </a:lnTo>
                  <a:lnTo>
                    <a:pt x="343578" y="1029716"/>
                  </a:lnTo>
                  <a:lnTo>
                    <a:pt x="345737" y="1021461"/>
                  </a:lnTo>
                  <a:lnTo>
                    <a:pt x="348785" y="1010666"/>
                  </a:lnTo>
                  <a:lnTo>
                    <a:pt x="353865" y="994791"/>
                  </a:lnTo>
                  <a:lnTo>
                    <a:pt x="358945" y="980059"/>
                  </a:lnTo>
                  <a:lnTo>
                    <a:pt x="364660" y="960501"/>
                  </a:lnTo>
                  <a:lnTo>
                    <a:pt x="369613" y="939800"/>
                  </a:lnTo>
                  <a:lnTo>
                    <a:pt x="374312" y="918464"/>
                  </a:lnTo>
                  <a:lnTo>
                    <a:pt x="379900" y="896239"/>
                  </a:lnTo>
                  <a:lnTo>
                    <a:pt x="385107" y="880618"/>
                  </a:lnTo>
                  <a:lnTo>
                    <a:pt x="389933" y="866521"/>
                  </a:lnTo>
                  <a:lnTo>
                    <a:pt x="395140" y="845693"/>
                  </a:lnTo>
                  <a:lnTo>
                    <a:pt x="400601" y="824357"/>
                  </a:lnTo>
                  <a:lnTo>
                    <a:pt x="402506" y="817753"/>
                  </a:lnTo>
                  <a:lnTo>
                    <a:pt x="404157" y="812038"/>
                  </a:lnTo>
                  <a:lnTo>
                    <a:pt x="405935" y="806450"/>
                  </a:lnTo>
                  <a:lnTo>
                    <a:pt x="407586" y="801751"/>
                  </a:lnTo>
                  <a:lnTo>
                    <a:pt x="410888" y="792988"/>
                  </a:lnTo>
                  <a:lnTo>
                    <a:pt x="414063" y="785495"/>
                  </a:lnTo>
                  <a:lnTo>
                    <a:pt x="417746" y="777875"/>
                  </a:lnTo>
                  <a:lnTo>
                    <a:pt x="421810" y="769874"/>
                  </a:lnTo>
                  <a:lnTo>
                    <a:pt x="424350" y="765302"/>
                  </a:lnTo>
                  <a:lnTo>
                    <a:pt x="426890" y="760476"/>
                  </a:lnTo>
                  <a:lnTo>
                    <a:pt x="429684" y="754761"/>
                  </a:lnTo>
                  <a:lnTo>
                    <a:pt x="432478" y="749300"/>
                  </a:lnTo>
                  <a:lnTo>
                    <a:pt x="434510" y="744728"/>
                  </a:lnTo>
                  <a:lnTo>
                    <a:pt x="436669" y="739013"/>
                  </a:lnTo>
                  <a:lnTo>
                    <a:pt x="438828" y="731774"/>
                  </a:lnTo>
                  <a:lnTo>
                    <a:pt x="440987" y="723392"/>
                  </a:lnTo>
                  <a:lnTo>
                    <a:pt x="443273" y="714121"/>
                  </a:lnTo>
                  <a:lnTo>
                    <a:pt x="445432" y="704342"/>
                  </a:lnTo>
                  <a:lnTo>
                    <a:pt x="449623" y="683387"/>
                  </a:lnTo>
                  <a:lnTo>
                    <a:pt x="453560" y="661924"/>
                  </a:lnTo>
                  <a:lnTo>
                    <a:pt x="455338" y="651383"/>
                  </a:lnTo>
                  <a:lnTo>
                    <a:pt x="456989" y="641604"/>
                  </a:lnTo>
                  <a:lnTo>
                    <a:pt x="458513" y="631825"/>
                  </a:lnTo>
                  <a:lnTo>
                    <a:pt x="459910" y="623189"/>
                  </a:lnTo>
                  <a:lnTo>
                    <a:pt x="461180" y="615061"/>
                  </a:lnTo>
                  <a:lnTo>
                    <a:pt x="462450" y="607949"/>
                  </a:lnTo>
                  <a:lnTo>
                    <a:pt x="472102" y="555244"/>
                  </a:lnTo>
                  <a:lnTo>
                    <a:pt x="483786" y="501523"/>
                  </a:lnTo>
                  <a:lnTo>
                    <a:pt x="486961" y="492252"/>
                  </a:lnTo>
                  <a:lnTo>
                    <a:pt x="490009" y="484886"/>
                  </a:lnTo>
                  <a:lnTo>
                    <a:pt x="492422" y="479298"/>
                  </a:lnTo>
                  <a:lnTo>
                    <a:pt x="492930" y="477647"/>
                  </a:lnTo>
                  <a:lnTo>
                    <a:pt x="493438" y="474853"/>
                  </a:lnTo>
                  <a:lnTo>
                    <a:pt x="495089" y="453009"/>
                  </a:lnTo>
                  <a:lnTo>
                    <a:pt x="496740" y="433197"/>
                  </a:lnTo>
                  <a:lnTo>
                    <a:pt x="498264" y="414782"/>
                  </a:lnTo>
                  <a:lnTo>
                    <a:pt x="499788" y="398145"/>
                  </a:lnTo>
                  <a:lnTo>
                    <a:pt x="501185" y="382524"/>
                  </a:lnTo>
                  <a:lnTo>
                    <a:pt x="502455" y="368427"/>
                  </a:lnTo>
                  <a:lnTo>
                    <a:pt x="503725" y="355727"/>
                  </a:lnTo>
                  <a:lnTo>
                    <a:pt x="504868" y="344170"/>
                  </a:lnTo>
                  <a:lnTo>
                    <a:pt x="505757" y="333375"/>
                  </a:lnTo>
                  <a:lnTo>
                    <a:pt x="506773" y="323850"/>
                  </a:lnTo>
                  <a:lnTo>
                    <a:pt x="507535" y="315341"/>
                  </a:lnTo>
                  <a:lnTo>
                    <a:pt x="508043" y="307086"/>
                  </a:lnTo>
                  <a:lnTo>
                    <a:pt x="508551" y="300355"/>
                  </a:lnTo>
                  <a:lnTo>
                    <a:pt x="508932" y="293751"/>
                  </a:lnTo>
                  <a:lnTo>
                    <a:pt x="509186" y="282321"/>
                  </a:lnTo>
                  <a:lnTo>
                    <a:pt x="508932" y="272161"/>
                  </a:lnTo>
                  <a:lnTo>
                    <a:pt x="507916" y="262128"/>
                  </a:lnTo>
                  <a:lnTo>
                    <a:pt x="506138" y="251333"/>
                  </a:lnTo>
                  <a:lnTo>
                    <a:pt x="503471" y="238506"/>
                  </a:lnTo>
                  <a:lnTo>
                    <a:pt x="501947" y="231648"/>
                  </a:lnTo>
                  <a:lnTo>
                    <a:pt x="500042" y="224028"/>
                  </a:lnTo>
                  <a:lnTo>
                    <a:pt x="497883" y="215519"/>
                  </a:lnTo>
                  <a:lnTo>
                    <a:pt x="495470" y="206121"/>
                  </a:lnTo>
                  <a:lnTo>
                    <a:pt x="492930" y="195961"/>
                  </a:lnTo>
                  <a:lnTo>
                    <a:pt x="490009" y="184658"/>
                  </a:lnTo>
                  <a:lnTo>
                    <a:pt x="486834" y="172339"/>
                  </a:lnTo>
                  <a:lnTo>
                    <a:pt x="484734" y="164096"/>
                  </a:lnTo>
                  <a:lnTo>
                    <a:pt x="481246" y="160782"/>
                  </a:lnTo>
                  <a:lnTo>
                    <a:pt x="472229" y="152781"/>
                  </a:lnTo>
                  <a:lnTo>
                    <a:pt x="463212" y="143637"/>
                  </a:lnTo>
                  <a:lnTo>
                    <a:pt x="456100" y="135255"/>
                  </a:lnTo>
                  <a:cubicBezTo>
                    <a:pt x="455465" y="134366"/>
                    <a:pt x="454830" y="133477"/>
                    <a:pt x="454195" y="132461"/>
                  </a:cubicBezTo>
                  <a:lnTo>
                    <a:pt x="447591" y="120650"/>
                  </a:lnTo>
                  <a:lnTo>
                    <a:pt x="442892" y="109728"/>
                  </a:lnTo>
                  <a:lnTo>
                    <a:pt x="439336" y="101092"/>
                  </a:lnTo>
                  <a:lnTo>
                    <a:pt x="435018" y="93218"/>
                  </a:lnTo>
                  <a:lnTo>
                    <a:pt x="430065" y="86868"/>
                  </a:lnTo>
                  <a:lnTo>
                    <a:pt x="423080" y="79375"/>
                  </a:lnTo>
                  <a:lnTo>
                    <a:pt x="415460" y="72136"/>
                  </a:lnTo>
                  <a:lnTo>
                    <a:pt x="406824" y="65151"/>
                  </a:lnTo>
                  <a:lnTo>
                    <a:pt x="398188" y="58928"/>
                  </a:lnTo>
                  <a:lnTo>
                    <a:pt x="389552" y="53848"/>
                  </a:lnTo>
                  <a:lnTo>
                    <a:pt x="381424" y="50165"/>
                  </a:lnTo>
                  <a:lnTo>
                    <a:pt x="378376" y="49149"/>
                  </a:lnTo>
                  <a:lnTo>
                    <a:pt x="374820" y="48387"/>
                  </a:lnTo>
                  <a:lnTo>
                    <a:pt x="354754" y="45847"/>
                  </a:lnTo>
                  <a:lnTo>
                    <a:pt x="334815" y="43942"/>
                  </a:lnTo>
                  <a:lnTo>
                    <a:pt x="293540" y="41529"/>
                  </a:lnTo>
                  <a:lnTo>
                    <a:pt x="251630" y="40005"/>
                  </a:lnTo>
                  <a:lnTo>
                    <a:pt x="212630" y="38216"/>
                  </a:lnTo>
                  <a:lnTo>
                    <a:pt x="188892" y="42799"/>
                  </a:lnTo>
                  <a:lnTo>
                    <a:pt x="163492" y="48006"/>
                  </a:lnTo>
                  <a:lnTo>
                    <a:pt x="137838" y="54102"/>
                  </a:lnTo>
                  <a:lnTo>
                    <a:pt x="112057" y="61214"/>
                  </a:lnTo>
                  <a:lnTo>
                    <a:pt x="86784" y="69215"/>
                  </a:lnTo>
                  <a:lnTo>
                    <a:pt x="62146" y="78359"/>
                  </a:lnTo>
                  <a:lnTo>
                    <a:pt x="51224" y="82677"/>
                  </a:lnTo>
                  <a:lnTo>
                    <a:pt x="41445" y="86741"/>
                  </a:lnTo>
                  <a:lnTo>
                    <a:pt x="34273" y="89633"/>
                  </a:lnTo>
                  <a:lnTo>
                    <a:pt x="24300" y="98171"/>
                  </a:lnTo>
                  <a:lnTo>
                    <a:pt x="23919" y="98298"/>
                  </a:lnTo>
                  <a:lnTo>
                    <a:pt x="22776" y="98679"/>
                  </a:lnTo>
                  <a:lnTo>
                    <a:pt x="21252" y="99060"/>
                  </a:lnTo>
                  <a:lnTo>
                    <a:pt x="18331" y="100076"/>
                  </a:lnTo>
                  <a:lnTo>
                    <a:pt x="15156" y="101092"/>
                  </a:lnTo>
                  <a:lnTo>
                    <a:pt x="9949" y="102743"/>
                  </a:lnTo>
                  <a:lnTo>
                    <a:pt x="4361" y="104521"/>
                  </a:lnTo>
                  <a:lnTo>
                    <a:pt x="0" y="106025"/>
                  </a:lnTo>
                  <a:lnTo>
                    <a:pt x="0" y="65405"/>
                  </a:lnTo>
                  <a:lnTo>
                    <a:pt x="170" y="65405"/>
                  </a:lnTo>
                  <a:lnTo>
                    <a:pt x="719" y="65274"/>
                  </a:lnTo>
                  <a:lnTo>
                    <a:pt x="0" y="65340"/>
                  </a:lnTo>
                  <a:lnTo>
                    <a:pt x="0" y="63147"/>
                  </a:lnTo>
                  <a:lnTo>
                    <a:pt x="1186" y="62611"/>
                  </a:lnTo>
                  <a:lnTo>
                    <a:pt x="5758" y="60452"/>
                  </a:lnTo>
                  <a:lnTo>
                    <a:pt x="11600" y="57912"/>
                  </a:lnTo>
                  <a:lnTo>
                    <a:pt x="18458" y="54991"/>
                  </a:lnTo>
                  <a:lnTo>
                    <a:pt x="27094" y="51435"/>
                  </a:lnTo>
                  <a:lnTo>
                    <a:pt x="36492" y="47498"/>
                  </a:lnTo>
                  <a:lnTo>
                    <a:pt x="48049" y="42926"/>
                  </a:lnTo>
                  <a:lnTo>
                    <a:pt x="73576" y="33528"/>
                  </a:lnTo>
                  <a:lnTo>
                    <a:pt x="100500" y="25019"/>
                  </a:lnTo>
                  <a:lnTo>
                    <a:pt x="127805" y="17399"/>
                  </a:lnTo>
                  <a:lnTo>
                    <a:pt x="154602" y="10922"/>
                  </a:lnTo>
                  <a:lnTo>
                    <a:pt x="181145" y="5461"/>
                  </a:lnTo>
                  <a:lnTo>
                    <a:pt x="207307" y="381"/>
                  </a:lnTo>
                  <a:cubicBezTo>
                    <a:pt x="208831" y="127"/>
                    <a:pt x="210228" y="0"/>
                    <a:pt x="211752" y="127"/>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2" name="Shape 1037">
              <a:extLst>
                <a:ext uri="{FF2B5EF4-FFF2-40B4-BE49-F238E27FC236}">
                  <a16:creationId xmlns:a16="http://schemas.microsoft.com/office/drawing/2014/main" id="{516F6642-41EA-4587-A3A1-1944E1AA1360}"/>
                </a:ext>
              </a:extLst>
            </p:cNvPr>
            <p:cNvSpPr/>
            <p:nvPr/>
          </p:nvSpPr>
          <p:spPr>
            <a:xfrm>
              <a:off x="1819020" y="1266187"/>
              <a:ext cx="523997" cy="2862410"/>
            </a:xfrm>
            <a:custGeom>
              <a:avLst/>
              <a:gdLst/>
              <a:ahLst/>
              <a:cxnLst/>
              <a:rect l="0" t="0" r="0" b="0"/>
              <a:pathLst>
                <a:path w="523997" h="2862408">
                  <a:moveTo>
                    <a:pt x="523997" y="0"/>
                  </a:moveTo>
                  <a:lnTo>
                    <a:pt x="523997" y="80369"/>
                  </a:lnTo>
                  <a:lnTo>
                    <a:pt x="523875" y="80777"/>
                  </a:lnTo>
                  <a:lnTo>
                    <a:pt x="523997" y="80900"/>
                  </a:lnTo>
                  <a:lnTo>
                    <a:pt x="523997" y="89458"/>
                  </a:lnTo>
                  <a:lnTo>
                    <a:pt x="523494" y="90049"/>
                  </a:lnTo>
                  <a:lnTo>
                    <a:pt x="521589" y="92334"/>
                  </a:lnTo>
                  <a:lnTo>
                    <a:pt x="519557" y="95002"/>
                  </a:lnTo>
                  <a:lnTo>
                    <a:pt x="516763" y="98684"/>
                  </a:lnTo>
                  <a:lnTo>
                    <a:pt x="513080" y="103383"/>
                  </a:lnTo>
                  <a:lnTo>
                    <a:pt x="508635" y="108971"/>
                  </a:lnTo>
                  <a:lnTo>
                    <a:pt x="503809" y="115449"/>
                  </a:lnTo>
                  <a:lnTo>
                    <a:pt x="497967" y="123196"/>
                  </a:lnTo>
                  <a:lnTo>
                    <a:pt x="493575" y="129051"/>
                  </a:lnTo>
                  <a:lnTo>
                    <a:pt x="492252" y="133609"/>
                  </a:lnTo>
                  <a:lnTo>
                    <a:pt x="490474" y="140976"/>
                  </a:lnTo>
                  <a:lnTo>
                    <a:pt x="487553" y="149993"/>
                  </a:lnTo>
                  <a:cubicBezTo>
                    <a:pt x="487299" y="151008"/>
                    <a:pt x="486918" y="151898"/>
                    <a:pt x="486537" y="152659"/>
                  </a:cubicBezTo>
                  <a:lnTo>
                    <a:pt x="482981" y="160026"/>
                  </a:lnTo>
                  <a:cubicBezTo>
                    <a:pt x="482473" y="160788"/>
                    <a:pt x="482092" y="161677"/>
                    <a:pt x="481584" y="162312"/>
                  </a:cubicBezTo>
                  <a:lnTo>
                    <a:pt x="466852" y="183775"/>
                  </a:lnTo>
                  <a:lnTo>
                    <a:pt x="450596" y="205364"/>
                  </a:lnTo>
                  <a:lnTo>
                    <a:pt x="434340" y="225939"/>
                  </a:lnTo>
                  <a:lnTo>
                    <a:pt x="418465" y="246386"/>
                  </a:lnTo>
                  <a:lnTo>
                    <a:pt x="410464" y="256800"/>
                  </a:lnTo>
                  <a:lnTo>
                    <a:pt x="401828" y="267214"/>
                  </a:lnTo>
                  <a:lnTo>
                    <a:pt x="394589" y="276993"/>
                  </a:lnTo>
                  <a:lnTo>
                    <a:pt x="388239" y="286771"/>
                  </a:lnTo>
                  <a:lnTo>
                    <a:pt x="384175" y="294011"/>
                  </a:lnTo>
                  <a:lnTo>
                    <a:pt x="379730" y="301631"/>
                  </a:lnTo>
                  <a:lnTo>
                    <a:pt x="375666" y="308615"/>
                  </a:lnTo>
                  <a:lnTo>
                    <a:pt x="371983" y="314965"/>
                  </a:lnTo>
                  <a:lnTo>
                    <a:pt x="365506" y="326014"/>
                  </a:lnTo>
                  <a:lnTo>
                    <a:pt x="360045" y="335286"/>
                  </a:lnTo>
                  <a:lnTo>
                    <a:pt x="355600" y="343033"/>
                  </a:lnTo>
                  <a:lnTo>
                    <a:pt x="351790" y="349890"/>
                  </a:lnTo>
                  <a:lnTo>
                    <a:pt x="348742" y="355733"/>
                  </a:lnTo>
                  <a:lnTo>
                    <a:pt x="346075" y="361321"/>
                  </a:lnTo>
                  <a:lnTo>
                    <a:pt x="343789" y="366908"/>
                  </a:lnTo>
                  <a:lnTo>
                    <a:pt x="341376" y="373258"/>
                  </a:lnTo>
                  <a:lnTo>
                    <a:pt x="338836" y="380752"/>
                  </a:lnTo>
                  <a:lnTo>
                    <a:pt x="335788" y="389769"/>
                  </a:lnTo>
                  <a:lnTo>
                    <a:pt x="332359" y="400690"/>
                  </a:lnTo>
                  <a:lnTo>
                    <a:pt x="330581" y="406659"/>
                  </a:lnTo>
                  <a:lnTo>
                    <a:pt x="328422" y="413645"/>
                  </a:lnTo>
                  <a:lnTo>
                    <a:pt x="326136" y="421138"/>
                  </a:lnTo>
                  <a:lnTo>
                    <a:pt x="323596" y="429520"/>
                  </a:lnTo>
                  <a:lnTo>
                    <a:pt x="320802" y="438537"/>
                  </a:lnTo>
                  <a:lnTo>
                    <a:pt x="317881" y="448189"/>
                  </a:lnTo>
                  <a:lnTo>
                    <a:pt x="314706" y="459111"/>
                  </a:lnTo>
                  <a:lnTo>
                    <a:pt x="312039" y="469017"/>
                  </a:lnTo>
                  <a:lnTo>
                    <a:pt x="307975" y="487813"/>
                  </a:lnTo>
                  <a:lnTo>
                    <a:pt x="304927" y="505212"/>
                  </a:lnTo>
                  <a:lnTo>
                    <a:pt x="302641" y="522611"/>
                  </a:lnTo>
                  <a:lnTo>
                    <a:pt x="300101" y="541280"/>
                  </a:lnTo>
                  <a:lnTo>
                    <a:pt x="298704" y="551440"/>
                  </a:lnTo>
                  <a:lnTo>
                    <a:pt x="297053" y="562235"/>
                  </a:lnTo>
                  <a:lnTo>
                    <a:pt x="295021" y="573665"/>
                  </a:lnTo>
                  <a:lnTo>
                    <a:pt x="292862" y="585730"/>
                  </a:lnTo>
                  <a:lnTo>
                    <a:pt x="290195" y="598811"/>
                  </a:lnTo>
                  <a:lnTo>
                    <a:pt x="287020" y="613162"/>
                  </a:lnTo>
                  <a:lnTo>
                    <a:pt x="283972" y="625862"/>
                  </a:lnTo>
                  <a:lnTo>
                    <a:pt x="281051" y="637927"/>
                  </a:lnTo>
                  <a:lnTo>
                    <a:pt x="278511" y="649230"/>
                  </a:lnTo>
                  <a:lnTo>
                    <a:pt x="275844" y="660025"/>
                  </a:lnTo>
                  <a:lnTo>
                    <a:pt x="271145" y="680091"/>
                  </a:lnTo>
                  <a:lnTo>
                    <a:pt x="266700" y="698379"/>
                  </a:lnTo>
                  <a:lnTo>
                    <a:pt x="262636" y="715270"/>
                  </a:lnTo>
                  <a:lnTo>
                    <a:pt x="258953" y="730891"/>
                  </a:lnTo>
                  <a:lnTo>
                    <a:pt x="255397" y="745750"/>
                  </a:lnTo>
                  <a:lnTo>
                    <a:pt x="252095" y="759974"/>
                  </a:lnTo>
                  <a:lnTo>
                    <a:pt x="245745" y="788295"/>
                  </a:lnTo>
                  <a:lnTo>
                    <a:pt x="242570" y="802773"/>
                  </a:lnTo>
                  <a:lnTo>
                    <a:pt x="239395" y="818140"/>
                  </a:lnTo>
                  <a:lnTo>
                    <a:pt x="236093" y="834396"/>
                  </a:lnTo>
                  <a:lnTo>
                    <a:pt x="232537" y="852176"/>
                  </a:lnTo>
                  <a:lnTo>
                    <a:pt x="228727" y="871607"/>
                  </a:lnTo>
                  <a:lnTo>
                    <a:pt x="226822" y="882021"/>
                  </a:lnTo>
                  <a:lnTo>
                    <a:pt x="224790" y="892943"/>
                  </a:lnTo>
                  <a:lnTo>
                    <a:pt x="222377" y="908056"/>
                  </a:lnTo>
                  <a:lnTo>
                    <a:pt x="220345" y="923423"/>
                  </a:lnTo>
                  <a:lnTo>
                    <a:pt x="217805" y="939425"/>
                  </a:lnTo>
                  <a:lnTo>
                    <a:pt x="214376" y="955935"/>
                  </a:lnTo>
                  <a:lnTo>
                    <a:pt x="212852" y="961142"/>
                  </a:lnTo>
                  <a:lnTo>
                    <a:pt x="210947" y="967492"/>
                  </a:lnTo>
                  <a:lnTo>
                    <a:pt x="208661" y="974858"/>
                  </a:lnTo>
                  <a:lnTo>
                    <a:pt x="205867" y="983621"/>
                  </a:lnTo>
                  <a:lnTo>
                    <a:pt x="202692" y="993273"/>
                  </a:lnTo>
                  <a:lnTo>
                    <a:pt x="199263" y="1003687"/>
                  </a:lnTo>
                  <a:lnTo>
                    <a:pt x="195326" y="1014990"/>
                  </a:lnTo>
                  <a:lnTo>
                    <a:pt x="191389" y="1026293"/>
                  </a:lnTo>
                  <a:lnTo>
                    <a:pt x="183388" y="1049407"/>
                  </a:lnTo>
                  <a:lnTo>
                    <a:pt x="179197" y="1060710"/>
                  </a:lnTo>
                  <a:lnTo>
                    <a:pt x="175260" y="1071378"/>
                  </a:lnTo>
                  <a:lnTo>
                    <a:pt x="171323" y="1081538"/>
                  </a:lnTo>
                  <a:lnTo>
                    <a:pt x="167640" y="1090682"/>
                  </a:lnTo>
                  <a:lnTo>
                    <a:pt x="164338" y="1098556"/>
                  </a:lnTo>
                  <a:lnTo>
                    <a:pt x="161036" y="1105541"/>
                  </a:lnTo>
                  <a:lnTo>
                    <a:pt x="155575" y="1114939"/>
                  </a:lnTo>
                  <a:lnTo>
                    <a:pt x="149733" y="1123829"/>
                  </a:lnTo>
                  <a:lnTo>
                    <a:pt x="141256" y="1135639"/>
                  </a:lnTo>
                  <a:lnTo>
                    <a:pt x="139573" y="1149102"/>
                  </a:lnTo>
                  <a:lnTo>
                    <a:pt x="137541" y="1167263"/>
                  </a:lnTo>
                  <a:lnTo>
                    <a:pt x="134874" y="1185932"/>
                  </a:lnTo>
                  <a:lnTo>
                    <a:pt x="131318" y="1204855"/>
                  </a:lnTo>
                  <a:lnTo>
                    <a:pt x="126238" y="1222254"/>
                  </a:lnTo>
                  <a:lnTo>
                    <a:pt x="120269" y="1239018"/>
                  </a:lnTo>
                  <a:lnTo>
                    <a:pt x="114554" y="1254512"/>
                  </a:lnTo>
                  <a:lnTo>
                    <a:pt x="109982" y="1269244"/>
                  </a:lnTo>
                  <a:lnTo>
                    <a:pt x="104902" y="1289183"/>
                  </a:lnTo>
                  <a:lnTo>
                    <a:pt x="99949" y="1309630"/>
                  </a:lnTo>
                  <a:lnTo>
                    <a:pt x="98171" y="1317631"/>
                  </a:lnTo>
                  <a:lnTo>
                    <a:pt x="96393" y="1325251"/>
                  </a:lnTo>
                  <a:lnTo>
                    <a:pt x="95250" y="1331347"/>
                  </a:lnTo>
                  <a:lnTo>
                    <a:pt x="93980" y="1337316"/>
                  </a:lnTo>
                  <a:lnTo>
                    <a:pt x="92964" y="1342142"/>
                  </a:lnTo>
                  <a:lnTo>
                    <a:pt x="92075" y="1346206"/>
                  </a:lnTo>
                  <a:lnTo>
                    <a:pt x="91440" y="1349635"/>
                  </a:lnTo>
                  <a:lnTo>
                    <a:pt x="90932" y="1352683"/>
                  </a:lnTo>
                  <a:lnTo>
                    <a:pt x="90297" y="1357128"/>
                  </a:lnTo>
                  <a:lnTo>
                    <a:pt x="89789" y="1360430"/>
                  </a:lnTo>
                  <a:lnTo>
                    <a:pt x="89916" y="1361573"/>
                  </a:lnTo>
                  <a:lnTo>
                    <a:pt x="89789" y="1364367"/>
                  </a:lnTo>
                  <a:lnTo>
                    <a:pt x="89789" y="1367034"/>
                  </a:lnTo>
                  <a:lnTo>
                    <a:pt x="89662" y="1371860"/>
                  </a:lnTo>
                  <a:lnTo>
                    <a:pt x="89281" y="1378464"/>
                  </a:lnTo>
                  <a:lnTo>
                    <a:pt x="88773" y="1382909"/>
                  </a:lnTo>
                  <a:lnTo>
                    <a:pt x="88519" y="1386973"/>
                  </a:lnTo>
                  <a:lnTo>
                    <a:pt x="88011" y="1392180"/>
                  </a:lnTo>
                  <a:lnTo>
                    <a:pt x="87122" y="1398657"/>
                  </a:lnTo>
                  <a:lnTo>
                    <a:pt x="86360" y="1404880"/>
                  </a:lnTo>
                  <a:lnTo>
                    <a:pt x="85471" y="1412627"/>
                  </a:lnTo>
                  <a:lnTo>
                    <a:pt x="84201" y="1421517"/>
                  </a:lnTo>
                  <a:lnTo>
                    <a:pt x="82804" y="1430915"/>
                  </a:lnTo>
                  <a:lnTo>
                    <a:pt x="81280" y="1441583"/>
                  </a:lnTo>
                  <a:lnTo>
                    <a:pt x="79502" y="1453648"/>
                  </a:lnTo>
                  <a:lnTo>
                    <a:pt x="77089" y="1465078"/>
                  </a:lnTo>
                  <a:lnTo>
                    <a:pt x="74041" y="1476381"/>
                  </a:lnTo>
                  <a:lnTo>
                    <a:pt x="71120" y="1487049"/>
                  </a:lnTo>
                  <a:lnTo>
                    <a:pt x="68834" y="1496701"/>
                  </a:lnTo>
                  <a:lnTo>
                    <a:pt x="66167" y="1511179"/>
                  </a:lnTo>
                  <a:lnTo>
                    <a:pt x="63881" y="1526292"/>
                  </a:lnTo>
                  <a:lnTo>
                    <a:pt x="61468" y="1542040"/>
                  </a:lnTo>
                  <a:lnTo>
                    <a:pt x="58674" y="1558042"/>
                  </a:lnTo>
                  <a:lnTo>
                    <a:pt x="55880" y="1569472"/>
                  </a:lnTo>
                  <a:lnTo>
                    <a:pt x="53086" y="1580267"/>
                  </a:lnTo>
                  <a:lnTo>
                    <a:pt x="50292" y="1590681"/>
                  </a:lnTo>
                  <a:lnTo>
                    <a:pt x="48006" y="1600460"/>
                  </a:lnTo>
                  <a:lnTo>
                    <a:pt x="42799" y="1630559"/>
                  </a:lnTo>
                  <a:lnTo>
                    <a:pt x="38149" y="1660415"/>
                  </a:lnTo>
                  <a:lnTo>
                    <a:pt x="40386" y="1764671"/>
                  </a:lnTo>
                  <a:lnTo>
                    <a:pt x="42291" y="1871350"/>
                  </a:lnTo>
                  <a:lnTo>
                    <a:pt x="44704" y="1977776"/>
                  </a:lnTo>
                  <a:lnTo>
                    <a:pt x="48514" y="2084076"/>
                  </a:lnTo>
                  <a:lnTo>
                    <a:pt x="48895" y="2088267"/>
                  </a:lnTo>
                  <a:lnTo>
                    <a:pt x="49657" y="2091442"/>
                  </a:lnTo>
                  <a:lnTo>
                    <a:pt x="52324" y="2100205"/>
                  </a:lnTo>
                  <a:lnTo>
                    <a:pt x="55372" y="2109857"/>
                  </a:lnTo>
                  <a:lnTo>
                    <a:pt x="58420" y="2121668"/>
                  </a:lnTo>
                  <a:lnTo>
                    <a:pt x="60706" y="2135384"/>
                  </a:lnTo>
                  <a:lnTo>
                    <a:pt x="62611" y="2146687"/>
                  </a:lnTo>
                  <a:lnTo>
                    <a:pt x="64262" y="2157228"/>
                  </a:lnTo>
                  <a:lnTo>
                    <a:pt x="65786" y="2167134"/>
                  </a:lnTo>
                  <a:lnTo>
                    <a:pt x="67310" y="2176024"/>
                  </a:lnTo>
                  <a:lnTo>
                    <a:pt x="68580" y="2184025"/>
                  </a:lnTo>
                  <a:lnTo>
                    <a:pt x="69723" y="2191645"/>
                  </a:lnTo>
                  <a:lnTo>
                    <a:pt x="70450" y="2196548"/>
                  </a:lnTo>
                  <a:lnTo>
                    <a:pt x="71501" y="2199900"/>
                  </a:lnTo>
                  <a:lnTo>
                    <a:pt x="72771" y="2203583"/>
                  </a:lnTo>
                  <a:lnTo>
                    <a:pt x="74041" y="2208663"/>
                  </a:lnTo>
                  <a:lnTo>
                    <a:pt x="75311" y="2212854"/>
                  </a:lnTo>
                  <a:lnTo>
                    <a:pt x="76962" y="2219076"/>
                  </a:lnTo>
                  <a:lnTo>
                    <a:pt x="78613" y="2224792"/>
                  </a:lnTo>
                  <a:lnTo>
                    <a:pt x="80518" y="2231776"/>
                  </a:lnTo>
                  <a:lnTo>
                    <a:pt x="82423" y="2239524"/>
                  </a:lnTo>
                  <a:lnTo>
                    <a:pt x="84582" y="2247906"/>
                  </a:lnTo>
                  <a:lnTo>
                    <a:pt x="86868" y="2256923"/>
                  </a:lnTo>
                  <a:lnTo>
                    <a:pt x="89281" y="2266701"/>
                  </a:lnTo>
                  <a:lnTo>
                    <a:pt x="89789" y="2268226"/>
                  </a:lnTo>
                  <a:lnTo>
                    <a:pt x="90932" y="2272798"/>
                  </a:lnTo>
                  <a:lnTo>
                    <a:pt x="91694" y="2276100"/>
                  </a:lnTo>
                  <a:lnTo>
                    <a:pt x="92837" y="2280926"/>
                  </a:lnTo>
                  <a:lnTo>
                    <a:pt x="95377" y="2290959"/>
                  </a:lnTo>
                  <a:lnTo>
                    <a:pt x="98298" y="2302389"/>
                  </a:lnTo>
                  <a:lnTo>
                    <a:pt x="101346" y="2313819"/>
                  </a:lnTo>
                  <a:lnTo>
                    <a:pt x="104394" y="2324106"/>
                  </a:lnTo>
                  <a:lnTo>
                    <a:pt x="105664" y="2328297"/>
                  </a:lnTo>
                  <a:lnTo>
                    <a:pt x="107061" y="2331853"/>
                  </a:lnTo>
                  <a:lnTo>
                    <a:pt x="108204" y="2334901"/>
                  </a:lnTo>
                  <a:lnTo>
                    <a:pt x="108839" y="2335917"/>
                  </a:lnTo>
                  <a:lnTo>
                    <a:pt x="114808" y="2344934"/>
                  </a:lnTo>
                  <a:lnTo>
                    <a:pt x="121920" y="2354205"/>
                  </a:lnTo>
                  <a:lnTo>
                    <a:pt x="129667" y="2363730"/>
                  </a:lnTo>
                  <a:lnTo>
                    <a:pt x="137922" y="2374398"/>
                  </a:lnTo>
                  <a:cubicBezTo>
                    <a:pt x="139446" y="2376303"/>
                    <a:pt x="140589" y="2378462"/>
                    <a:pt x="141224" y="2380748"/>
                  </a:cubicBezTo>
                  <a:lnTo>
                    <a:pt x="145923" y="2396496"/>
                  </a:lnTo>
                  <a:lnTo>
                    <a:pt x="150368" y="2412751"/>
                  </a:lnTo>
                  <a:lnTo>
                    <a:pt x="155194" y="2427560"/>
                  </a:lnTo>
                  <a:lnTo>
                    <a:pt x="157734" y="2433770"/>
                  </a:lnTo>
                  <a:lnTo>
                    <a:pt x="160909" y="2439942"/>
                  </a:lnTo>
                  <a:lnTo>
                    <a:pt x="164465" y="2445721"/>
                  </a:lnTo>
                  <a:lnTo>
                    <a:pt x="168402" y="2451309"/>
                  </a:lnTo>
                  <a:lnTo>
                    <a:pt x="178181" y="2462828"/>
                  </a:lnTo>
                  <a:lnTo>
                    <a:pt x="188849" y="2474829"/>
                  </a:lnTo>
                  <a:lnTo>
                    <a:pt x="200025" y="2488215"/>
                  </a:lnTo>
                  <a:lnTo>
                    <a:pt x="206375" y="2497397"/>
                  </a:lnTo>
                  <a:lnTo>
                    <a:pt x="211709" y="2506071"/>
                  </a:lnTo>
                  <a:lnTo>
                    <a:pt x="216662" y="2513895"/>
                  </a:lnTo>
                  <a:lnTo>
                    <a:pt x="221361" y="2520130"/>
                  </a:lnTo>
                  <a:lnTo>
                    <a:pt x="226568" y="2526150"/>
                  </a:lnTo>
                  <a:lnTo>
                    <a:pt x="231648" y="2532297"/>
                  </a:lnTo>
                  <a:lnTo>
                    <a:pt x="235966" y="2537364"/>
                  </a:lnTo>
                  <a:lnTo>
                    <a:pt x="239522" y="2541352"/>
                  </a:lnTo>
                  <a:lnTo>
                    <a:pt x="241471" y="2543454"/>
                  </a:lnTo>
                  <a:lnTo>
                    <a:pt x="245808" y="2544581"/>
                  </a:lnTo>
                  <a:cubicBezTo>
                    <a:pt x="248602" y="2546124"/>
                    <a:pt x="251016" y="2548363"/>
                    <a:pt x="252730" y="2551144"/>
                  </a:cubicBezTo>
                  <a:lnTo>
                    <a:pt x="253619" y="2552668"/>
                  </a:lnTo>
                  <a:lnTo>
                    <a:pt x="254381" y="2553633"/>
                  </a:lnTo>
                  <a:lnTo>
                    <a:pt x="255651" y="2555626"/>
                  </a:lnTo>
                  <a:lnTo>
                    <a:pt x="257556" y="2558560"/>
                  </a:lnTo>
                  <a:lnTo>
                    <a:pt x="259715" y="2562040"/>
                  </a:lnTo>
                  <a:lnTo>
                    <a:pt x="262382" y="2565990"/>
                  </a:lnTo>
                  <a:lnTo>
                    <a:pt x="265557" y="2570917"/>
                  </a:lnTo>
                  <a:lnTo>
                    <a:pt x="269367" y="2576531"/>
                  </a:lnTo>
                  <a:lnTo>
                    <a:pt x="273939" y="2583402"/>
                  </a:lnTo>
                  <a:cubicBezTo>
                    <a:pt x="275082" y="2585294"/>
                    <a:pt x="276098" y="2587389"/>
                    <a:pt x="276606" y="2589586"/>
                  </a:cubicBezTo>
                  <a:lnTo>
                    <a:pt x="277241" y="2592444"/>
                  </a:lnTo>
                  <a:lnTo>
                    <a:pt x="278003" y="2595797"/>
                  </a:lnTo>
                  <a:lnTo>
                    <a:pt x="280162" y="2604204"/>
                  </a:lnTo>
                  <a:lnTo>
                    <a:pt x="282575" y="2614339"/>
                  </a:lnTo>
                  <a:lnTo>
                    <a:pt x="285369" y="2625032"/>
                  </a:lnTo>
                  <a:lnTo>
                    <a:pt x="288163" y="2635586"/>
                  </a:lnTo>
                  <a:lnTo>
                    <a:pt x="291084" y="2645467"/>
                  </a:lnTo>
                  <a:lnTo>
                    <a:pt x="293878" y="2653696"/>
                  </a:lnTo>
                  <a:lnTo>
                    <a:pt x="295148" y="2656706"/>
                  </a:lnTo>
                  <a:lnTo>
                    <a:pt x="296164" y="2658802"/>
                  </a:lnTo>
                  <a:lnTo>
                    <a:pt x="302768" y="2670702"/>
                  </a:lnTo>
                  <a:lnTo>
                    <a:pt x="310261" y="2682716"/>
                  </a:lnTo>
                  <a:lnTo>
                    <a:pt x="318262" y="2695263"/>
                  </a:lnTo>
                  <a:lnTo>
                    <a:pt x="326390" y="2708903"/>
                  </a:lnTo>
                  <a:lnTo>
                    <a:pt x="330962" y="2717539"/>
                  </a:lnTo>
                  <a:lnTo>
                    <a:pt x="335534" y="2727076"/>
                  </a:lnTo>
                  <a:lnTo>
                    <a:pt x="340487" y="2736983"/>
                  </a:lnTo>
                  <a:lnTo>
                    <a:pt x="345567" y="2747295"/>
                  </a:lnTo>
                  <a:lnTo>
                    <a:pt x="350774" y="2757137"/>
                  </a:lnTo>
                  <a:lnTo>
                    <a:pt x="355981" y="2765926"/>
                  </a:lnTo>
                  <a:lnTo>
                    <a:pt x="361315" y="2773597"/>
                  </a:lnTo>
                  <a:lnTo>
                    <a:pt x="364972" y="2777817"/>
                  </a:lnTo>
                  <a:lnTo>
                    <a:pt x="373963" y="2785413"/>
                  </a:lnTo>
                  <a:lnTo>
                    <a:pt x="384556" y="2791936"/>
                  </a:lnTo>
                  <a:lnTo>
                    <a:pt x="395224" y="2796749"/>
                  </a:lnTo>
                  <a:lnTo>
                    <a:pt x="407035" y="2800864"/>
                  </a:lnTo>
                  <a:lnTo>
                    <a:pt x="419354" y="2804267"/>
                  </a:lnTo>
                  <a:lnTo>
                    <a:pt x="432689" y="2807544"/>
                  </a:lnTo>
                  <a:lnTo>
                    <a:pt x="446405" y="2810859"/>
                  </a:lnTo>
                  <a:lnTo>
                    <a:pt x="460248" y="2814465"/>
                  </a:lnTo>
                  <a:lnTo>
                    <a:pt x="476885" y="2819825"/>
                  </a:lnTo>
                  <a:lnTo>
                    <a:pt x="489372" y="2824100"/>
                  </a:lnTo>
                  <a:lnTo>
                    <a:pt x="523997" y="2822715"/>
                  </a:lnTo>
                  <a:lnTo>
                    <a:pt x="523997" y="2860844"/>
                  </a:lnTo>
                  <a:lnTo>
                    <a:pt x="487426" y="2862319"/>
                  </a:lnTo>
                  <a:cubicBezTo>
                    <a:pt x="485013" y="2862408"/>
                    <a:pt x="482600" y="2862065"/>
                    <a:pt x="480441" y="2861303"/>
                  </a:cubicBezTo>
                  <a:lnTo>
                    <a:pt x="465201" y="2856071"/>
                  </a:lnTo>
                  <a:lnTo>
                    <a:pt x="450596" y="2851334"/>
                  </a:lnTo>
                  <a:lnTo>
                    <a:pt x="437515" y="2847892"/>
                  </a:lnTo>
                  <a:lnTo>
                    <a:pt x="423545" y="2844539"/>
                  </a:lnTo>
                  <a:lnTo>
                    <a:pt x="409067" y="2840958"/>
                  </a:lnTo>
                  <a:lnTo>
                    <a:pt x="394208" y="2836741"/>
                  </a:lnTo>
                  <a:lnTo>
                    <a:pt x="379222" y="2831331"/>
                  </a:lnTo>
                  <a:lnTo>
                    <a:pt x="364490" y="2824333"/>
                  </a:lnTo>
                  <a:lnTo>
                    <a:pt x="352425" y="2816904"/>
                  </a:lnTo>
                  <a:cubicBezTo>
                    <a:pt x="351663" y="2816396"/>
                    <a:pt x="350901" y="2815824"/>
                    <a:pt x="350139" y="2815202"/>
                  </a:cubicBezTo>
                  <a:lnTo>
                    <a:pt x="339217" y="2805867"/>
                  </a:lnTo>
                  <a:cubicBezTo>
                    <a:pt x="338455" y="2805207"/>
                    <a:pt x="337693" y="2804496"/>
                    <a:pt x="337058" y="2803721"/>
                  </a:cubicBezTo>
                  <a:lnTo>
                    <a:pt x="329819" y="2795047"/>
                  </a:lnTo>
                  <a:lnTo>
                    <a:pt x="323215" y="2785382"/>
                  </a:lnTo>
                  <a:lnTo>
                    <a:pt x="317119" y="2774930"/>
                  </a:lnTo>
                  <a:lnTo>
                    <a:pt x="311404" y="2764199"/>
                  </a:lnTo>
                  <a:lnTo>
                    <a:pt x="306197" y="2753747"/>
                  </a:lnTo>
                  <a:lnTo>
                    <a:pt x="301371" y="2743828"/>
                  </a:lnTo>
                  <a:lnTo>
                    <a:pt x="297053" y="2735078"/>
                  </a:lnTo>
                  <a:lnTo>
                    <a:pt x="293624" y="2728296"/>
                  </a:lnTo>
                  <a:lnTo>
                    <a:pt x="286258" y="2715837"/>
                  </a:lnTo>
                  <a:lnTo>
                    <a:pt x="277876" y="2702845"/>
                  </a:lnTo>
                  <a:lnTo>
                    <a:pt x="269494" y="2689154"/>
                  </a:lnTo>
                  <a:lnTo>
                    <a:pt x="261366" y="2674575"/>
                  </a:lnTo>
                  <a:lnTo>
                    <a:pt x="259588" y="2670384"/>
                  </a:lnTo>
                  <a:lnTo>
                    <a:pt x="257937" y="2665964"/>
                  </a:lnTo>
                  <a:lnTo>
                    <a:pt x="254635" y="2656287"/>
                  </a:lnTo>
                  <a:lnTo>
                    <a:pt x="251460" y="2645593"/>
                  </a:lnTo>
                  <a:lnTo>
                    <a:pt x="248412" y="2634430"/>
                  </a:lnTo>
                  <a:lnTo>
                    <a:pt x="245618" y="2623407"/>
                  </a:lnTo>
                  <a:lnTo>
                    <a:pt x="243078" y="2613348"/>
                  </a:lnTo>
                  <a:lnTo>
                    <a:pt x="241046" y="2604801"/>
                  </a:lnTo>
                  <a:lnTo>
                    <a:pt x="240307" y="2601728"/>
                  </a:lnTo>
                  <a:lnTo>
                    <a:pt x="237744" y="2597778"/>
                  </a:lnTo>
                  <a:lnTo>
                    <a:pt x="233680" y="2591771"/>
                  </a:lnTo>
                  <a:lnTo>
                    <a:pt x="230378" y="2586780"/>
                  </a:lnTo>
                  <a:lnTo>
                    <a:pt x="227711" y="2582551"/>
                  </a:lnTo>
                  <a:lnTo>
                    <a:pt x="227100" y="2581595"/>
                  </a:lnTo>
                  <a:lnTo>
                    <a:pt x="225933" y="2581052"/>
                  </a:lnTo>
                  <a:lnTo>
                    <a:pt x="221996" y="2577979"/>
                  </a:lnTo>
                  <a:lnTo>
                    <a:pt x="219964" y="2576049"/>
                  </a:lnTo>
                  <a:lnTo>
                    <a:pt x="217297" y="2573381"/>
                  </a:lnTo>
                  <a:lnTo>
                    <a:pt x="214503" y="2570422"/>
                  </a:lnTo>
                  <a:lnTo>
                    <a:pt x="211074" y="2566663"/>
                  </a:lnTo>
                  <a:lnTo>
                    <a:pt x="207010" y="2562078"/>
                  </a:lnTo>
                  <a:lnTo>
                    <a:pt x="202565" y="2556859"/>
                  </a:lnTo>
                  <a:lnTo>
                    <a:pt x="197485" y="2550814"/>
                  </a:lnTo>
                  <a:lnTo>
                    <a:pt x="190881" y="2542926"/>
                  </a:lnTo>
                  <a:lnTo>
                    <a:pt x="184277" y="2534113"/>
                  </a:lnTo>
                  <a:lnTo>
                    <a:pt x="179324" y="2526124"/>
                  </a:lnTo>
                  <a:lnTo>
                    <a:pt x="174752" y="2518797"/>
                  </a:lnTo>
                  <a:lnTo>
                    <a:pt x="170688" y="2512549"/>
                  </a:lnTo>
                  <a:lnTo>
                    <a:pt x="160401" y="2500217"/>
                  </a:lnTo>
                  <a:lnTo>
                    <a:pt x="148844" y="2487262"/>
                  </a:lnTo>
                  <a:lnTo>
                    <a:pt x="137287" y="2473254"/>
                  </a:lnTo>
                  <a:lnTo>
                    <a:pt x="131699" y="2465317"/>
                  </a:lnTo>
                  <a:lnTo>
                    <a:pt x="126746" y="2456808"/>
                  </a:lnTo>
                  <a:lnTo>
                    <a:pt x="122555" y="2448299"/>
                  </a:lnTo>
                  <a:lnTo>
                    <a:pt x="118872" y="2439282"/>
                  </a:lnTo>
                  <a:lnTo>
                    <a:pt x="113665" y="2422861"/>
                  </a:lnTo>
                  <a:lnTo>
                    <a:pt x="109347" y="2407291"/>
                  </a:lnTo>
                  <a:lnTo>
                    <a:pt x="105661" y="2394839"/>
                  </a:lnTo>
                  <a:lnTo>
                    <a:pt x="100203" y="2387860"/>
                  </a:lnTo>
                  <a:lnTo>
                    <a:pt x="91440" y="2377192"/>
                  </a:lnTo>
                  <a:lnTo>
                    <a:pt x="82804" y="2365635"/>
                  </a:lnTo>
                  <a:lnTo>
                    <a:pt x="74803" y="2352935"/>
                  </a:lnTo>
                  <a:lnTo>
                    <a:pt x="72644" y="2348744"/>
                  </a:lnTo>
                  <a:lnTo>
                    <a:pt x="71247" y="2344934"/>
                  </a:lnTo>
                  <a:lnTo>
                    <a:pt x="69469" y="2340108"/>
                  </a:lnTo>
                  <a:lnTo>
                    <a:pt x="67818" y="2334901"/>
                  </a:lnTo>
                  <a:lnTo>
                    <a:pt x="64516" y="2323725"/>
                  </a:lnTo>
                  <a:lnTo>
                    <a:pt x="61341" y="2311787"/>
                  </a:lnTo>
                  <a:lnTo>
                    <a:pt x="58293" y="2300230"/>
                  </a:lnTo>
                  <a:lnTo>
                    <a:pt x="55753" y="2289562"/>
                  </a:lnTo>
                  <a:lnTo>
                    <a:pt x="54737" y="2285371"/>
                  </a:lnTo>
                  <a:lnTo>
                    <a:pt x="53594" y="2281053"/>
                  </a:lnTo>
                  <a:lnTo>
                    <a:pt x="53340" y="2279529"/>
                  </a:lnTo>
                  <a:lnTo>
                    <a:pt x="52324" y="2276100"/>
                  </a:lnTo>
                  <a:lnTo>
                    <a:pt x="49911" y="2266194"/>
                  </a:lnTo>
                  <a:lnTo>
                    <a:pt x="47625" y="2257176"/>
                  </a:lnTo>
                  <a:lnTo>
                    <a:pt x="46008" y="2250992"/>
                  </a:lnTo>
                  <a:lnTo>
                    <a:pt x="41148" y="2247651"/>
                  </a:lnTo>
                  <a:lnTo>
                    <a:pt x="40767" y="2247144"/>
                  </a:lnTo>
                  <a:cubicBezTo>
                    <a:pt x="39370" y="2245366"/>
                    <a:pt x="38227" y="2243334"/>
                    <a:pt x="37465" y="2241048"/>
                  </a:cubicBezTo>
                  <a:lnTo>
                    <a:pt x="36957" y="2239270"/>
                  </a:lnTo>
                  <a:lnTo>
                    <a:pt x="35941" y="2235587"/>
                  </a:lnTo>
                  <a:lnTo>
                    <a:pt x="34925" y="2231142"/>
                  </a:lnTo>
                  <a:lnTo>
                    <a:pt x="34036" y="2226697"/>
                  </a:lnTo>
                  <a:lnTo>
                    <a:pt x="33147" y="2222251"/>
                  </a:lnTo>
                  <a:lnTo>
                    <a:pt x="31369" y="2212219"/>
                  </a:lnTo>
                  <a:lnTo>
                    <a:pt x="30607" y="2207520"/>
                  </a:lnTo>
                  <a:lnTo>
                    <a:pt x="30099" y="2203201"/>
                  </a:lnTo>
                  <a:lnTo>
                    <a:pt x="29718" y="2200026"/>
                  </a:lnTo>
                  <a:lnTo>
                    <a:pt x="29591" y="2195328"/>
                  </a:lnTo>
                  <a:cubicBezTo>
                    <a:pt x="29591" y="2194312"/>
                    <a:pt x="29718" y="2193169"/>
                    <a:pt x="29845" y="2192026"/>
                  </a:cubicBezTo>
                  <a:lnTo>
                    <a:pt x="30099" y="2190883"/>
                  </a:lnTo>
                  <a:lnTo>
                    <a:pt x="30912" y="2189796"/>
                  </a:lnTo>
                  <a:lnTo>
                    <a:pt x="29591" y="2181993"/>
                  </a:lnTo>
                  <a:lnTo>
                    <a:pt x="28194" y="2172976"/>
                  </a:lnTo>
                  <a:lnTo>
                    <a:pt x="26670" y="2163451"/>
                  </a:lnTo>
                  <a:lnTo>
                    <a:pt x="25019" y="2153037"/>
                  </a:lnTo>
                  <a:lnTo>
                    <a:pt x="23114" y="2141480"/>
                  </a:lnTo>
                  <a:lnTo>
                    <a:pt x="21336" y="2130812"/>
                  </a:lnTo>
                  <a:lnTo>
                    <a:pt x="19177" y="2121668"/>
                  </a:lnTo>
                  <a:lnTo>
                    <a:pt x="15621" y="2110746"/>
                  </a:lnTo>
                  <a:lnTo>
                    <a:pt x="12319" y="2098935"/>
                  </a:lnTo>
                  <a:lnTo>
                    <a:pt x="11049" y="2091696"/>
                  </a:lnTo>
                  <a:lnTo>
                    <a:pt x="10414" y="2085346"/>
                  </a:lnTo>
                  <a:lnTo>
                    <a:pt x="6604" y="1978666"/>
                  </a:lnTo>
                  <a:lnTo>
                    <a:pt x="4191" y="1871986"/>
                  </a:lnTo>
                  <a:lnTo>
                    <a:pt x="2286" y="1765433"/>
                  </a:lnTo>
                  <a:lnTo>
                    <a:pt x="127" y="1659007"/>
                  </a:lnTo>
                  <a:cubicBezTo>
                    <a:pt x="0" y="1657864"/>
                    <a:pt x="127" y="1656721"/>
                    <a:pt x="254" y="1655578"/>
                  </a:cubicBezTo>
                  <a:lnTo>
                    <a:pt x="5334" y="1624082"/>
                  </a:lnTo>
                  <a:lnTo>
                    <a:pt x="10922" y="1591951"/>
                  </a:lnTo>
                  <a:lnTo>
                    <a:pt x="13462" y="1580902"/>
                  </a:lnTo>
                  <a:lnTo>
                    <a:pt x="16256" y="1570488"/>
                  </a:lnTo>
                  <a:lnTo>
                    <a:pt x="18923" y="1560582"/>
                  </a:lnTo>
                  <a:lnTo>
                    <a:pt x="21082" y="1551311"/>
                  </a:lnTo>
                  <a:lnTo>
                    <a:pt x="23749" y="1536198"/>
                  </a:lnTo>
                  <a:lnTo>
                    <a:pt x="26162" y="1520704"/>
                  </a:lnTo>
                  <a:lnTo>
                    <a:pt x="28702" y="1504321"/>
                  </a:lnTo>
                  <a:lnTo>
                    <a:pt x="31750" y="1487811"/>
                  </a:lnTo>
                  <a:lnTo>
                    <a:pt x="34417" y="1476635"/>
                  </a:lnTo>
                  <a:lnTo>
                    <a:pt x="37338" y="1466602"/>
                  </a:lnTo>
                  <a:lnTo>
                    <a:pt x="39751" y="1457331"/>
                  </a:lnTo>
                  <a:lnTo>
                    <a:pt x="41783" y="1447806"/>
                  </a:lnTo>
                  <a:lnTo>
                    <a:pt x="43561" y="1436249"/>
                  </a:lnTo>
                  <a:lnTo>
                    <a:pt x="45085" y="1425581"/>
                  </a:lnTo>
                  <a:lnTo>
                    <a:pt x="46482" y="1415929"/>
                  </a:lnTo>
                  <a:lnTo>
                    <a:pt x="47625" y="1407801"/>
                  </a:lnTo>
                  <a:lnTo>
                    <a:pt x="48514" y="1400562"/>
                  </a:lnTo>
                  <a:lnTo>
                    <a:pt x="49403" y="1393704"/>
                  </a:lnTo>
                  <a:lnTo>
                    <a:pt x="50038" y="1388497"/>
                  </a:lnTo>
                  <a:lnTo>
                    <a:pt x="50546" y="1383544"/>
                  </a:lnTo>
                  <a:lnTo>
                    <a:pt x="50927" y="1379099"/>
                  </a:lnTo>
                  <a:lnTo>
                    <a:pt x="51308" y="1376051"/>
                  </a:lnTo>
                  <a:lnTo>
                    <a:pt x="51562" y="1370971"/>
                  </a:lnTo>
                  <a:lnTo>
                    <a:pt x="51689" y="1367034"/>
                  </a:lnTo>
                  <a:lnTo>
                    <a:pt x="51689" y="1363097"/>
                  </a:lnTo>
                  <a:lnTo>
                    <a:pt x="51816" y="1360303"/>
                  </a:lnTo>
                  <a:lnTo>
                    <a:pt x="52070" y="1355477"/>
                  </a:lnTo>
                  <a:lnTo>
                    <a:pt x="52578" y="1351286"/>
                  </a:lnTo>
                  <a:lnTo>
                    <a:pt x="53467" y="1345825"/>
                  </a:lnTo>
                  <a:lnTo>
                    <a:pt x="53975" y="1342650"/>
                  </a:lnTo>
                  <a:lnTo>
                    <a:pt x="54737" y="1338840"/>
                  </a:lnTo>
                  <a:lnTo>
                    <a:pt x="55626" y="1334268"/>
                  </a:lnTo>
                  <a:lnTo>
                    <a:pt x="56642" y="1329188"/>
                  </a:lnTo>
                  <a:lnTo>
                    <a:pt x="57912" y="1323727"/>
                  </a:lnTo>
                  <a:lnTo>
                    <a:pt x="59309" y="1316742"/>
                  </a:lnTo>
                  <a:lnTo>
                    <a:pt x="60960" y="1309503"/>
                  </a:lnTo>
                  <a:lnTo>
                    <a:pt x="62865" y="1300740"/>
                  </a:lnTo>
                  <a:lnTo>
                    <a:pt x="67945" y="1279658"/>
                  </a:lnTo>
                  <a:lnTo>
                    <a:pt x="73533" y="1258068"/>
                  </a:lnTo>
                  <a:lnTo>
                    <a:pt x="78740" y="1241304"/>
                  </a:lnTo>
                  <a:lnTo>
                    <a:pt x="84455" y="1226064"/>
                  </a:lnTo>
                  <a:lnTo>
                    <a:pt x="89662" y="1211713"/>
                  </a:lnTo>
                  <a:lnTo>
                    <a:pt x="93853" y="1197743"/>
                  </a:lnTo>
                  <a:lnTo>
                    <a:pt x="97155" y="1180598"/>
                  </a:lnTo>
                  <a:lnTo>
                    <a:pt x="99568" y="1162945"/>
                  </a:lnTo>
                  <a:lnTo>
                    <a:pt x="101727" y="1144403"/>
                  </a:lnTo>
                  <a:lnTo>
                    <a:pt x="104013" y="1126115"/>
                  </a:lnTo>
                  <a:cubicBezTo>
                    <a:pt x="104394" y="1122940"/>
                    <a:pt x="105664" y="1120019"/>
                    <a:pt x="107442" y="1117352"/>
                  </a:cubicBezTo>
                  <a:lnTo>
                    <a:pt x="118110" y="1102620"/>
                  </a:lnTo>
                  <a:lnTo>
                    <a:pt x="122682" y="1095889"/>
                  </a:lnTo>
                  <a:lnTo>
                    <a:pt x="126619" y="1089158"/>
                  </a:lnTo>
                  <a:lnTo>
                    <a:pt x="129159" y="1083824"/>
                  </a:lnTo>
                  <a:lnTo>
                    <a:pt x="132334" y="1076204"/>
                  </a:lnTo>
                  <a:lnTo>
                    <a:pt x="135890" y="1067695"/>
                  </a:lnTo>
                  <a:lnTo>
                    <a:pt x="139573" y="1058170"/>
                  </a:lnTo>
                  <a:lnTo>
                    <a:pt x="143383" y="1047629"/>
                  </a:lnTo>
                  <a:lnTo>
                    <a:pt x="147447" y="1036707"/>
                  </a:lnTo>
                  <a:lnTo>
                    <a:pt x="155448" y="1013974"/>
                  </a:lnTo>
                  <a:lnTo>
                    <a:pt x="159385" y="1002544"/>
                  </a:lnTo>
                  <a:lnTo>
                    <a:pt x="163068" y="991876"/>
                  </a:lnTo>
                  <a:lnTo>
                    <a:pt x="166497" y="981335"/>
                  </a:lnTo>
                  <a:lnTo>
                    <a:pt x="169545" y="971937"/>
                  </a:lnTo>
                  <a:lnTo>
                    <a:pt x="172339" y="963555"/>
                  </a:lnTo>
                  <a:lnTo>
                    <a:pt x="174498" y="956316"/>
                  </a:lnTo>
                  <a:lnTo>
                    <a:pt x="176276" y="950855"/>
                  </a:lnTo>
                  <a:lnTo>
                    <a:pt x="177038" y="947934"/>
                  </a:lnTo>
                  <a:lnTo>
                    <a:pt x="180213" y="933456"/>
                  </a:lnTo>
                  <a:lnTo>
                    <a:pt x="182626" y="918343"/>
                  </a:lnTo>
                  <a:lnTo>
                    <a:pt x="184785" y="902214"/>
                  </a:lnTo>
                  <a:lnTo>
                    <a:pt x="187325" y="886085"/>
                  </a:lnTo>
                  <a:lnTo>
                    <a:pt x="189357" y="874909"/>
                  </a:lnTo>
                  <a:lnTo>
                    <a:pt x="191389" y="864368"/>
                  </a:lnTo>
                  <a:lnTo>
                    <a:pt x="195199" y="844810"/>
                  </a:lnTo>
                  <a:lnTo>
                    <a:pt x="198755" y="826903"/>
                  </a:lnTo>
                  <a:lnTo>
                    <a:pt x="202057" y="810266"/>
                  </a:lnTo>
                  <a:lnTo>
                    <a:pt x="205359" y="794772"/>
                  </a:lnTo>
                  <a:lnTo>
                    <a:pt x="208534" y="779913"/>
                  </a:lnTo>
                  <a:lnTo>
                    <a:pt x="215011" y="751338"/>
                  </a:lnTo>
                  <a:lnTo>
                    <a:pt x="218313" y="736987"/>
                  </a:lnTo>
                  <a:lnTo>
                    <a:pt x="221869" y="722128"/>
                  </a:lnTo>
                  <a:lnTo>
                    <a:pt x="225552" y="706380"/>
                  </a:lnTo>
                  <a:lnTo>
                    <a:pt x="229616" y="689489"/>
                  </a:lnTo>
                  <a:lnTo>
                    <a:pt x="234061" y="671328"/>
                  </a:lnTo>
                  <a:lnTo>
                    <a:pt x="238760" y="651135"/>
                  </a:lnTo>
                  <a:lnTo>
                    <a:pt x="241300" y="640467"/>
                  </a:lnTo>
                  <a:lnTo>
                    <a:pt x="244094" y="629037"/>
                  </a:lnTo>
                  <a:lnTo>
                    <a:pt x="246888" y="617099"/>
                  </a:lnTo>
                  <a:lnTo>
                    <a:pt x="249809" y="604653"/>
                  </a:lnTo>
                  <a:lnTo>
                    <a:pt x="252857" y="591318"/>
                  </a:lnTo>
                  <a:lnTo>
                    <a:pt x="255397" y="578872"/>
                  </a:lnTo>
                  <a:lnTo>
                    <a:pt x="257556" y="567188"/>
                  </a:lnTo>
                  <a:lnTo>
                    <a:pt x="259334" y="556393"/>
                  </a:lnTo>
                  <a:lnTo>
                    <a:pt x="260985" y="546106"/>
                  </a:lnTo>
                  <a:lnTo>
                    <a:pt x="262382" y="536327"/>
                  </a:lnTo>
                  <a:lnTo>
                    <a:pt x="264795" y="517404"/>
                  </a:lnTo>
                  <a:lnTo>
                    <a:pt x="267462" y="498862"/>
                  </a:lnTo>
                  <a:lnTo>
                    <a:pt x="270764" y="479685"/>
                  </a:lnTo>
                  <a:lnTo>
                    <a:pt x="275209" y="459365"/>
                  </a:lnTo>
                  <a:lnTo>
                    <a:pt x="278130" y="448443"/>
                  </a:lnTo>
                  <a:lnTo>
                    <a:pt x="281432" y="437013"/>
                  </a:lnTo>
                  <a:lnTo>
                    <a:pt x="284353" y="427233"/>
                  </a:lnTo>
                  <a:lnTo>
                    <a:pt x="287147" y="418344"/>
                  </a:lnTo>
                  <a:lnTo>
                    <a:pt x="289687" y="410089"/>
                  </a:lnTo>
                  <a:lnTo>
                    <a:pt x="291973" y="402596"/>
                  </a:lnTo>
                  <a:lnTo>
                    <a:pt x="294005" y="395611"/>
                  </a:lnTo>
                  <a:lnTo>
                    <a:pt x="296037" y="389133"/>
                  </a:lnTo>
                  <a:lnTo>
                    <a:pt x="299593" y="377958"/>
                  </a:lnTo>
                  <a:lnTo>
                    <a:pt x="302768" y="368306"/>
                  </a:lnTo>
                  <a:lnTo>
                    <a:pt x="305689" y="359670"/>
                  </a:lnTo>
                  <a:lnTo>
                    <a:pt x="308610" y="352177"/>
                  </a:lnTo>
                  <a:lnTo>
                    <a:pt x="311658" y="344938"/>
                  </a:lnTo>
                  <a:lnTo>
                    <a:pt x="314960" y="338207"/>
                  </a:lnTo>
                  <a:lnTo>
                    <a:pt x="318516" y="331221"/>
                  </a:lnTo>
                  <a:lnTo>
                    <a:pt x="322580" y="324237"/>
                  </a:lnTo>
                  <a:lnTo>
                    <a:pt x="327152" y="315982"/>
                  </a:lnTo>
                  <a:lnTo>
                    <a:pt x="332613" y="306711"/>
                  </a:lnTo>
                  <a:lnTo>
                    <a:pt x="339090" y="295789"/>
                  </a:lnTo>
                  <a:lnTo>
                    <a:pt x="342773" y="289312"/>
                  </a:lnTo>
                  <a:lnTo>
                    <a:pt x="346837" y="282581"/>
                  </a:lnTo>
                  <a:lnTo>
                    <a:pt x="351028" y="275088"/>
                  </a:lnTo>
                  <a:lnTo>
                    <a:pt x="356362" y="266071"/>
                  </a:lnTo>
                  <a:lnTo>
                    <a:pt x="364109" y="254133"/>
                  </a:lnTo>
                  <a:lnTo>
                    <a:pt x="372491" y="243083"/>
                  </a:lnTo>
                  <a:lnTo>
                    <a:pt x="380365" y="233305"/>
                  </a:lnTo>
                  <a:lnTo>
                    <a:pt x="388366" y="223145"/>
                  </a:lnTo>
                  <a:lnTo>
                    <a:pt x="404368" y="202444"/>
                  </a:lnTo>
                  <a:lnTo>
                    <a:pt x="420243" y="182251"/>
                  </a:lnTo>
                  <a:lnTo>
                    <a:pt x="435483" y="162312"/>
                  </a:lnTo>
                  <a:lnTo>
                    <a:pt x="449161" y="142211"/>
                  </a:lnTo>
                  <a:lnTo>
                    <a:pt x="451880" y="136867"/>
                  </a:lnTo>
                  <a:lnTo>
                    <a:pt x="453390" y="131958"/>
                  </a:lnTo>
                  <a:lnTo>
                    <a:pt x="455676" y="123069"/>
                  </a:lnTo>
                  <a:lnTo>
                    <a:pt x="457962" y="115195"/>
                  </a:lnTo>
                  <a:cubicBezTo>
                    <a:pt x="458597" y="113036"/>
                    <a:pt x="459613" y="110877"/>
                    <a:pt x="460883" y="109099"/>
                  </a:cubicBezTo>
                  <a:lnTo>
                    <a:pt x="467614" y="100082"/>
                  </a:lnTo>
                  <a:lnTo>
                    <a:pt x="473456" y="92462"/>
                  </a:lnTo>
                  <a:lnTo>
                    <a:pt x="478663" y="85603"/>
                  </a:lnTo>
                  <a:lnTo>
                    <a:pt x="482981" y="80015"/>
                  </a:lnTo>
                  <a:lnTo>
                    <a:pt x="486289" y="75644"/>
                  </a:lnTo>
                  <a:lnTo>
                    <a:pt x="486537" y="73412"/>
                  </a:lnTo>
                  <a:lnTo>
                    <a:pt x="487426" y="69602"/>
                  </a:lnTo>
                  <a:lnTo>
                    <a:pt x="488569" y="65919"/>
                  </a:lnTo>
                  <a:lnTo>
                    <a:pt x="490093" y="62108"/>
                  </a:lnTo>
                  <a:lnTo>
                    <a:pt x="491998" y="57664"/>
                  </a:lnTo>
                  <a:lnTo>
                    <a:pt x="494284" y="52330"/>
                  </a:lnTo>
                  <a:lnTo>
                    <a:pt x="497332" y="45980"/>
                  </a:lnTo>
                  <a:lnTo>
                    <a:pt x="500761" y="39121"/>
                  </a:lnTo>
                  <a:lnTo>
                    <a:pt x="504317" y="31883"/>
                  </a:lnTo>
                  <a:lnTo>
                    <a:pt x="507619" y="25533"/>
                  </a:lnTo>
                  <a:lnTo>
                    <a:pt x="510413" y="20326"/>
                  </a:lnTo>
                  <a:lnTo>
                    <a:pt x="512953" y="15627"/>
                  </a:lnTo>
                  <a:lnTo>
                    <a:pt x="515620" y="11055"/>
                  </a:lnTo>
                  <a:lnTo>
                    <a:pt x="517398" y="8388"/>
                  </a:lnTo>
                  <a:lnTo>
                    <a:pt x="519176" y="5594"/>
                  </a:lnTo>
                  <a:lnTo>
                    <a:pt x="520319" y="3943"/>
                  </a:lnTo>
                  <a:cubicBezTo>
                    <a:pt x="520954" y="3053"/>
                    <a:pt x="521716" y="2164"/>
                    <a:pt x="522478" y="1402"/>
                  </a:cubicBezTo>
                  <a:lnTo>
                    <a:pt x="523997"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3" name="Shape 1038">
              <a:extLst>
                <a:ext uri="{FF2B5EF4-FFF2-40B4-BE49-F238E27FC236}">
                  <a16:creationId xmlns:a16="http://schemas.microsoft.com/office/drawing/2014/main" id="{BD1F62DD-E235-4ADA-93EB-E1CEA55A0753}"/>
                </a:ext>
              </a:extLst>
            </p:cNvPr>
            <p:cNvSpPr/>
            <p:nvPr/>
          </p:nvSpPr>
          <p:spPr>
            <a:xfrm>
              <a:off x="1801367" y="881381"/>
              <a:ext cx="508" cy="127"/>
            </a:xfrm>
            <a:custGeom>
              <a:avLst/>
              <a:gdLst/>
              <a:ahLst/>
              <a:cxnLst/>
              <a:rect l="0" t="0" r="0" b="0"/>
              <a:pathLst>
                <a:path w="508" h="127">
                  <a:moveTo>
                    <a:pt x="508" y="0"/>
                  </a:moveTo>
                  <a:lnTo>
                    <a:pt x="476" y="17"/>
                  </a:lnTo>
                  <a:lnTo>
                    <a:pt x="0" y="127"/>
                  </a:lnTo>
                  <a:lnTo>
                    <a:pt x="508"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4" name="Shape 1039">
              <a:extLst>
                <a:ext uri="{FF2B5EF4-FFF2-40B4-BE49-F238E27FC236}">
                  <a16:creationId xmlns:a16="http://schemas.microsoft.com/office/drawing/2014/main" id="{A1C5A8AE-4A82-4CCF-B1BC-AB72493EB5A8}"/>
                </a:ext>
              </a:extLst>
            </p:cNvPr>
            <p:cNvSpPr/>
            <p:nvPr/>
          </p:nvSpPr>
          <p:spPr>
            <a:xfrm>
              <a:off x="1245488" y="754254"/>
              <a:ext cx="1097529" cy="194183"/>
            </a:xfrm>
            <a:custGeom>
              <a:avLst/>
              <a:gdLst/>
              <a:ahLst/>
              <a:cxnLst/>
              <a:rect l="0" t="0" r="0" b="0"/>
              <a:pathLst>
                <a:path w="1097529" h="194183">
                  <a:moveTo>
                    <a:pt x="1021080" y="254"/>
                  </a:moveTo>
                  <a:lnTo>
                    <a:pt x="1035304" y="2159"/>
                  </a:lnTo>
                  <a:lnTo>
                    <a:pt x="1048131" y="3683"/>
                  </a:lnTo>
                  <a:lnTo>
                    <a:pt x="1060069" y="4953"/>
                  </a:lnTo>
                  <a:lnTo>
                    <a:pt x="1070991" y="5842"/>
                  </a:lnTo>
                  <a:lnTo>
                    <a:pt x="1081024" y="6477"/>
                  </a:lnTo>
                  <a:lnTo>
                    <a:pt x="1090168" y="6858"/>
                  </a:lnTo>
                  <a:lnTo>
                    <a:pt x="1097529" y="7198"/>
                  </a:lnTo>
                  <a:lnTo>
                    <a:pt x="1097529" y="45220"/>
                  </a:lnTo>
                  <a:lnTo>
                    <a:pt x="1097280" y="45212"/>
                  </a:lnTo>
                  <a:lnTo>
                    <a:pt x="1088263" y="44958"/>
                  </a:lnTo>
                  <a:lnTo>
                    <a:pt x="1078484" y="44450"/>
                  </a:lnTo>
                  <a:lnTo>
                    <a:pt x="1067816" y="43815"/>
                  </a:lnTo>
                  <a:lnTo>
                    <a:pt x="1056259" y="42799"/>
                  </a:lnTo>
                  <a:lnTo>
                    <a:pt x="1043686" y="41529"/>
                  </a:lnTo>
                  <a:lnTo>
                    <a:pt x="1030224" y="40005"/>
                  </a:lnTo>
                  <a:lnTo>
                    <a:pt x="1018662" y="38443"/>
                  </a:lnTo>
                  <a:lnTo>
                    <a:pt x="990727" y="42926"/>
                  </a:lnTo>
                  <a:lnTo>
                    <a:pt x="960247" y="48260"/>
                  </a:lnTo>
                  <a:lnTo>
                    <a:pt x="948563" y="50800"/>
                  </a:lnTo>
                  <a:lnTo>
                    <a:pt x="935863" y="53975"/>
                  </a:lnTo>
                  <a:lnTo>
                    <a:pt x="922274" y="57658"/>
                  </a:lnTo>
                  <a:lnTo>
                    <a:pt x="908431" y="61722"/>
                  </a:lnTo>
                  <a:lnTo>
                    <a:pt x="894715" y="66040"/>
                  </a:lnTo>
                  <a:lnTo>
                    <a:pt x="881888" y="70231"/>
                  </a:lnTo>
                  <a:lnTo>
                    <a:pt x="869823" y="74549"/>
                  </a:lnTo>
                  <a:lnTo>
                    <a:pt x="860044" y="78232"/>
                  </a:lnTo>
                  <a:lnTo>
                    <a:pt x="850265" y="82423"/>
                  </a:lnTo>
                  <a:lnTo>
                    <a:pt x="840232" y="87503"/>
                  </a:lnTo>
                  <a:lnTo>
                    <a:pt x="819658" y="98425"/>
                  </a:lnTo>
                  <a:cubicBezTo>
                    <a:pt x="818007" y="99314"/>
                    <a:pt x="816356" y="99949"/>
                    <a:pt x="814451" y="100203"/>
                  </a:cubicBezTo>
                  <a:lnTo>
                    <a:pt x="763651" y="110363"/>
                  </a:lnTo>
                  <a:lnTo>
                    <a:pt x="749173" y="114046"/>
                  </a:lnTo>
                  <a:lnTo>
                    <a:pt x="734187" y="119253"/>
                  </a:lnTo>
                  <a:lnTo>
                    <a:pt x="718439" y="125095"/>
                  </a:lnTo>
                  <a:lnTo>
                    <a:pt x="702564" y="130810"/>
                  </a:lnTo>
                  <a:lnTo>
                    <a:pt x="640207" y="151638"/>
                  </a:lnTo>
                  <a:cubicBezTo>
                    <a:pt x="639318" y="151892"/>
                    <a:pt x="638302" y="152146"/>
                    <a:pt x="637413" y="152400"/>
                  </a:cubicBezTo>
                  <a:lnTo>
                    <a:pt x="628904" y="153797"/>
                  </a:lnTo>
                  <a:lnTo>
                    <a:pt x="621157" y="155067"/>
                  </a:lnTo>
                  <a:lnTo>
                    <a:pt x="607441" y="157353"/>
                  </a:lnTo>
                  <a:lnTo>
                    <a:pt x="595884" y="159258"/>
                  </a:lnTo>
                  <a:lnTo>
                    <a:pt x="586359" y="160782"/>
                  </a:lnTo>
                  <a:lnTo>
                    <a:pt x="585229" y="160976"/>
                  </a:lnTo>
                  <a:lnTo>
                    <a:pt x="584327" y="161544"/>
                  </a:lnTo>
                  <a:lnTo>
                    <a:pt x="583565" y="161671"/>
                  </a:lnTo>
                  <a:lnTo>
                    <a:pt x="581025" y="162179"/>
                  </a:lnTo>
                  <a:lnTo>
                    <a:pt x="577723" y="162941"/>
                  </a:lnTo>
                  <a:lnTo>
                    <a:pt x="572770" y="163957"/>
                  </a:lnTo>
                  <a:lnTo>
                    <a:pt x="566674" y="165100"/>
                  </a:lnTo>
                  <a:lnTo>
                    <a:pt x="558673" y="166624"/>
                  </a:lnTo>
                  <a:lnTo>
                    <a:pt x="548767" y="168402"/>
                  </a:lnTo>
                  <a:lnTo>
                    <a:pt x="537210" y="170434"/>
                  </a:lnTo>
                  <a:lnTo>
                    <a:pt x="523494" y="172974"/>
                  </a:lnTo>
                  <a:lnTo>
                    <a:pt x="508254" y="176022"/>
                  </a:lnTo>
                  <a:lnTo>
                    <a:pt x="492125" y="179451"/>
                  </a:lnTo>
                  <a:lnTo>
                    <a:pt x="474980" y="182245"/>
                  </a:lnTo>
                  <a:lnTo>
                    <a:pt x="457962" y="183769"/>
                  </a:lnTo>
                  <a:lnTo>
                    <a:pt x="762" y="194183"/>
                  </a:lnTo>
                  <a:lnTo>
                    <a:pt x="0" y="156083"/>
                  </a:lnTo>
                  <a:lnTo>
                    <a:pt x="457200" y="145669"/>
                  </a:lnTo>
                  <a:lnTo>
                    <a:pt x="471551" y="144272"/>
                  </a:lnTo>
                  <a:lnTo>
                    <a:pt x="485775" y="141859"/>
                  </a:lnTo>
                  <a:lnTo>
                    <a:pt x="500380" y="138684"/>
                  </a:lnTo>
                  <a:lnTo>
                    <a:pt x="516255" y="135636"/>
                  </a:lnTo>
                  <a:lnTo>
                    <a:pt x="530225" y="133096"/>
                  </a:lnTo>
                  <a:lnTo>
                    <a:pt x="542163" y="130937"/>
                  </a:lnTo>
                  <a:lnTo>
                    <a:pt x="551688" y="129159"/>
                  </a:lnTo>
                  <a:lnTo>
                    <a:pt x="553076" y="128890"/>
                  </a:lnTo>
                  <a:lnTo>
                    <a:pt x="556355" y="127144"/>
                  </a:lnTo>
                  <a:lnTo>
                    <a:pt x="556444" y="127124"/>
                  </a:lnTo>
                  <a:lnTo>
                    <a:pt x="556387" y="127127"/>
                  </a:lnTo>
                  <a:lnTo>
                    <a:pt x="556536" y="127102"/>
                  </a:lnTo>
                  <a:lnTo>
                    <a:pt x="557530" y="126873"/>
                  </a:lnTo>
                  <a:lnTo>
                    <a:pt x="560197" y="126492"/>
                  </a:lnTo>
                  <a:lnTo>
                    <a:pt x="565023" y="125730"/>
                  </a:lnTo>
                  <a:lnTo>
                    <a:pt x="568236" y="125251"/>
                  </a:lnTo>
                  <a:lnTo>
                    <a:pt x="572389" y="124587"/>
                  </a:lnTo>
                  <a:lnTo>
                    <a:pt x="579882" y="123317"/>
                  </a:lnTo>
                  <a:lnTo>
                    <a:pt x="589534" y="121666"/>
                  </a:lnTo>
                  <a:lnTo>
                    <a:pt x="601218" y="119761"/>
                  </a:lnTo>
                  <a:lnTo>
                    <a:pt x="614934" y="117475"/>
                  </a:lnTo>
                  <a:lnTo>
                    <a:pt x="622935" y="116205"/>
                  </a:lnTo>
                  <a:lnTo>
                    <a:pt x="629833" y="115001"/>
                  </a:lnTo>
                  <a:lnTo>
                    <a:pt x="690372" y="94615"/>
                  </a:lnTo>
                  <a:lnTo>
                    <a:pt x="705612" y="89281"/>
                  </a:lnTo>
                  <a:lnTo>
                    <a:pt x="720725" y="83566"/>
                  </a:lnTo>
                  <a:lnTo>
                    <a:pt x="736727" y="77978"/>
                  </a:lnTo>
                  <a:lnTo>
                    <a:pt x="754126" y="73533"/>
                  </a:lnTo>
                  <a:lnTo>
                    <a:pt x="804478" y="63390"/>
                  </a:lnTo>
                  <a:lnTo>
                    <a:pt x="822452" y="53848"/>
                  </a:lnTo>
                  <a:lnTo>
                    <a:pt x="833120" y="48514"/>
                  </a:lnTo>
                  <a:lnTo>
                    <a:pt x="844550" y="43434"/>
                  </a:lnTo>
                  <a:lnTo>
                    <a:pt x="856488" y="38862"/>
                  </a:lnTo>
                  <a:lnTo>
                    <a:pt x="869061" y="34417"/>
                  </a:lnTo>
                  <a:lnTo>
                    <a:pt x="882777" y="29845"/>
                  </a:lnTo>
                  <a:lnTo>
                    <a:pt x="897128" y="25400"/>
                  </a:lnTo>
                  <a:lnTo>
                    <a:pt x="911479" y="21082"/>
                  </a:lnTo>
                  <a:lnTo>
                    <a:pt x="925703" y="17145"/>
                  </a:lnTo>
                  <a:lnTo>
                    <a:pt x="939546" y="13843"/>
                  </a:lnTo>
                  <a:lnTo>
                    <a:pt x="952119" y="11049"/>
                  </a:lnTo>
                  <a:lnTo>
                    <a:pt x="983996" y="5334"/>
                  </a:lnTo>
                  <a:lnTo>
                    <a:pt x="1015619" y="381"/>
                  </a:lnTo>
                  <a:cubicBezTo>
                    <a:pt x="1017397" y="127"/>
                    <a:pt x="1019302" y="0"/>
                    <a:pt x="1021080" y="254"/>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5" name="Shape 1040">
              <a:extLst>
                <a:ext uri="{FF2B5EF4-FFF2-40B4-BE49-F238E27FC236}">
                  <a16:creationId xmlns:a16="http://schemas.microsoft.com/office/drawing/2014/main" id="{44BCD3C9-6F26-43D5-88B4-288B291E9AC4}"/>
                </a:ext>
              </a:extLst>
            </p:cNvPr>
            <p:cNvSpPr/>
            <p:nvPr/>
          </p:nvSpPr>
          <p:spPr>
            <a:xfrm>
              <a:off x="2343018" y="3298828"/>
              <a:ext cx="1458600" cy="828204"/>
            </a:xfrm>
            <a:custGeom>
              <a:avLst/>
              <a:gdLst/>
              <a:ahLst/>
              <a:cxnLst/>
              <a:rect l="0" t="0" r="0" b="0"/>
              <a:pathLst>
                <a:path w="1458600" h="828204">
                  <a:moveTo>
                    <a:pt x="1458600" y="0"/>
                  </a:moveTo>
                  <a:lnTo>
                    <a:pt x="1453774" y="127762"/>
                  </a:lnTo>
                  <a:lnTo>
                    <a:pt x="1420519" y="109512"/>
                  </a:lnTo>
                  <a:lnTo>
                    <a:pt x="1419103" y="113919"/>
                  </a:lnTo>
                  <a:lnTo>
                    <a:pt x="1416943" y="122174"/>
                  </a:lnTo>
                  <a:lnTo>
                    <a:pt x="1413896" y="131953"/>
                  </a:lnTo>
                  <a:lnTo>
                    <a:pt x="1409578" y="142494"/>
                  </a:lnTo>
                  <a:lnTo>
                    <a:pt x="1404243" y="152146"/>
                  </a:lnTo>
                  <a:lnTo>
                    <a:pt x="1398529" y="160655"/>
                  </a:lnTo>
                  <a:lnTo>
                    <a:pt x="1392560" y="168783"/>
                  </a:lnTo>
                  <a:lnTo>
                    <a:pt x="1381003" y="183261"/>
                  </a:lnTo>
                  <a:lnTo>
                    <a:pt x="1375796" y="190246"/>
                  </a:lnTo>
                  <a:lnTo>
                    <a:pt x="1371097" y="197104"/>
                  </a:lnTo>
                  <a:lnTo>
                    <a:pt x="1363350" y="209550"/>
                  </a:lnTo>
                  <a:lnTo>
                    <a:pt x="1355730" y="222885"/>
                  </a:lnTo>
                  <a:lnTo>
                    <a:pt x="1347729" y="236347"/>
                  </a:lnTo>
                  <a:lnTo>
                    <a:pt x="1339474" y="249682"/>
                  </a:lnTo>
                  <a:lnTo>
                    <a:pt x="1331218" y="262001"/>
                  </a:lnTo>
                  <a:lnTo>
                    <a:pt x="1324234" y="272415"/>
                  </a:lnTo>
                  <a:lnTo>
                    <a:pt x="1318265" y="281305"/>
                  </a:lnTo>
                  <a:lnTo>
                    <a:pt x="1313566" y="288163"/>
                  </a:lnTo>
                  <a:lnTo>
                    <a:pt x="1309629" y="293878"/>
                  </a:lnTo>
                  <a:lnTo>
                    <a:pt x="1306454" y="298323"/>
                  </a:lnTo>
                  <a:lnTo>
                    <a:pt x="1304041" y="301498"/>
                  </a:lnTo>
                  <a:lnTo>
                    <a:pt x="1302771" y="303022"/>
                  </a:lnTo>
                  <a:cubicBezTo>
                    <a:pt x="1302009" y="303911"/>
                    <a:pt x="1301247" y="304800"/>
                    <a:pt x="1300358" y="305562"/>
                  </a:cubicBezTo>
                  <a:lnTo>
                    <a:pt x="1299723" y="306070"/>
                  </a:lnTo>
                  <a:cubicBezTo>
                    <a:pt x="1296929" y="308483"/>
                    <a:pt x="1293532" y="309975"/>
                    <a:pt x="1289991" y="310483"/>
                  </a:cubicBezTo>
                  <a:lnTo>
                    <a:pt x="1284227" y="309671"/>
                  </a:lnTo>
                  <a:lnTo>
                    <a:pt x="1275974" y="320675"/>
                  </a:lnTo>
                  <a:lnTo>
                    <a:pt x="1266068" y="333629"/>
                  </a:lnTo>
                  <a:lnTo>
                    <a:pt x="1259718" y="342138"/>
                  </a:lnTo>
                  <a:lnTo>
                    <a:pt x="1254130" y="349885"/>
                  </a:lnTo>
                  <a:lnTo>
                    <a:pt x="1250449" y="355038"/>
                  </a:lnTo>
                  <a:lnTo>
                    <a:pt x="1253368" y="359918"/>
                  </a:lnTo>
                  <a:lnTo>
                    <a:pt x="1253494" y="361061"/>
                  </a:lnTo>
                  <a:cubicBezTo>
                    <a:pt x="1253749" y="364998"/>
                    <a:pt x="1252987" y="368808"/>
                    <a:pt x="1250955" y="372110"/>
                  </a:cubicBezTo>
                  <a:lnTo>
                    <a:pt x="1249685" y="374396"/>
                  </a:lnTo>
                  <a:lnTo>
                    <a:pt x="1248034" y="376936"/>
                  </a:lnTo>
                  <a:lnTo>
                    <a:pt x="1245748" y="379984"/>
                  </a:lnTo>
                  <a:lnTo>
                    <a:pt x="1242827" y="383908"/>
                  </a:lnTo>
                  <a:lnTo>
                    <a:pt x="1239398" y="388201"/>
                  </a:lnTo>
                  <a:lnTo>
                    <a:pt x="1235080" y="393573"/>
                  </a:lnTo>
                  <a:lnTo>
                    <a:pt x="1230000" y="399885"/>
                  </a:lnTo>
                  <a:lnTo>
                    <a:pt x="1223268" y="407937"/>
                  </a:lnTo>
                  <a:lnTo>
                    <a:pt x="1214887" y="416941"/>
                  </a:lnTo>
                  <a:lnTo>
                    <a:pt x="1206759" y="424549"/>
                  </a:lnTo>
                  <a:lnTo>
                    <a:pt x="1199519" y="431254"/>
                  </a:lnTo>
                  <a:lnTo>
                    <a:pt x="1193169" y="437807"/>
                  </a:lnTo>
                  <a:lnTo>
                    <a:pt x="1185550" y="447446"/>
                  </a:lnTo>
                  <a:lnTo>
                    <a:pt x="1178056" y="458026"/>
                  </a:lnTo>
                  <a:lnTo>
                    <a:pt x="1169929" y="469392"/>
                  </a:lnTo>
                  <a:lnTo>
                    <a:pt x="1160785" y="480797"/>
                  </a:lnTo>
                  <a:lnTo>
                    <a:pt x="1152403" y="489700"/>
                  </a:lnTo>
                  <a:lnTo>
                    <a:pt x="1144402" y="497065"/>
                  </a:lnTo>
                  <a:lnTo>
                    <a:pt x="1137162" y="503936"/>
                  </a:lnTo>
                  <a:lnTo>
                    <a:pt x="1130512" y="511037"/>
                  </a:lnTo>
                  <a:lnTo>
                    <a:pt x="1126875" y="516179"/>
                  </a:lnTo>
                  <a:lnTo>
                    <a:pt x="1122050" y="524599"/>
                  </a:lnTo>
                  <a:lnTo>
                    <a:pt x="1115700" y="534810"/>
                  </a:lnTo>
                  <a:lnTo>
                    <a:pt x="1109858" y="542049"/>
                  </a:lnTo>
                  <a:cubicBezTo>
                    <a:pt x="1108968" y="543128"/>
                    <a:pt x="1108080" y="544119"/>
                    <a:pt x="1106937" y="544983"/>
                  </a:cubicBezTo>
                  <a:lnTo>
                    <a:pt x="1097538" y="552273"/>
                  </a:lnTo>
                  <a:lnTo>
                    <a:pt x="1089156" y="557352"/>
                  </a:lnTo>
                  <a:lnTo>
                    <a:pt x="1082553" y="560984"/>
                  </a:lnTo>
                  <a:lnTo>
                    <a:pt x="1076711" y="565011"/>
                  </a:lnTo>
                  <a:lnTo>
                    <a:pt x="1069218" y="571716"/>
                  </a:lnTo>
                  <a:lnTo>
                    <a:pt x="1061725" y="579362"/>
                  </a:lnTo>
                  <a:lnTo>
                    <a:pt x="1046357" y="595262"/>
                  </a:lnTo>
                  <a:cubicBezTo>
                    <a:pt x="1044453" y="597205"/>
                    <a:pt x="1042167" y="598729"/>
                    <a:pt x="1039754" y="599732"/>
                  </a:cubicBezTo>
                  <a:lnTo>
                    <a:pt x="1036579" y="600977"/>
                  </a:lnTo>
                  <a:lnTo>
                    <a:pt x="1032642" y="602628"/>
                  </a:lnTo>
                  <a:lnTo>
                    <a:pt x="1023243" y="606438"/>
                  </a:lnTo>
                  <a:lnTo>
                    <a:pt x="1012068" y="610997"/>
                  </a:lnTo>
                  <a:lnTo>
                    <a:pt x="1000130" y="615721"/>
                  </a:lnTo>
                  <a:lnTo>
                    <a:pt x="987811" y="620509"/>
                  </a:lnTo>
                  <a:lnTo>
                    <a:pt x="975618" y="624955"/>
                  </a:lnTo>
                  <a:lnTo>
                    <a:pt x="964062" y="628803"/>
                  </a:lnTo>
                  <a:lnTo>
                    <a:pt x="953775" y="631761"/>
                  </a:lnTo>
                  <a:lnTo>
                    <a:pt x="940312" y="634823"/>
                  </a:lnTo>
                  <a:lnTo>
                    <a:pt x="927231" y="637426"/>
                  </a:lnTo>
                  <a:lnTo>
                    <a:pt x="898530" y="642696"/>
                  </a:lnTo>
                  <a:lnTo>
                    <a:pt x="876812" y="643738"/>
                  </a:lnTo>
                  <a:lnTo>
                    <a:pt x="857000" y="644690"/>
                  </a:lnTo>
                  <a:lnTo>
                    <a:pt x="838967" y="645554"/>
                  </a:lnTo>
                  <a:lnTo>
                    <a:pt x="822584" y="646316"/>
                  </a:lnTo>
                  <a:lnTo>
                    <a:pt x="807851" y="646976"/>
                  </a:lnTo>
                  <a:lnTo>
                    <a:pt x="794390" y="647649"/>
                  </a:lnTo>
                  <a:lnTo>
                    <a:pt x="782451" y="648119"/>
                  </a:lnTo>
                  <a:lnTo>
                    <a:pt x="771656" y="648602"/>
                  </a:lnTo>
                  <a:lnTo>
                    <a:pt x="762131" y="648983"/>
                  </a:lnTo>
                  <a:lnTo>
                    <a:pt x="753623" y="649364"/>
                  </a:lnTo>
                  <a:lnTo>
                    <a:pt x="745749" y="649745"/>
                  </a:lnTo>
                  <a:lnTo>
                    <a:pt x="738891" y="650024"/>
                  </a:lnTo>
                  <a:lnTo>
                    <a:pt x="732668" y="650316"/>
                  </a:lnTo>
                  <a:lnTo>
                    <a:pt x="726825" y="650596"/>
                  </a:lnTo>
                  <a:lnTo>
                    <a:pt x="716919" y="651053"/>
                  </a:lnTo>
                  <a:lnTo>
                    <a:pt x="707649" y="651701"/>
                  </a:lnTo>
                  <a:lnTo>
                    <a:pt x="698124" y="652463"/>
                  </a:lnTo>
                  <a:lnTo>
                    <a:pt x="687710" y="653288"/>
                  </a:lnTo>
                  <a:lnTo>
                    <a:pt x="681994" y="653860"/>
                  </a:lnTo>
                  <a:lnTo>
                    <a:pt x="675391" y="654520"/>
                  </a:lnTo>
                  <a:lnTo>
                    <a:pt x="668025" y="655295"/>
                  </a:lnTo>
                  <a:lnTo>
                    <a:pt x="660150" y="656044"/>
                  </a:lnTo>
                  <a:lnTo>
                    <a:pt x="651007" y="656996"/>
                  </a:lnTo>
                  <a:lnTo>
                    <a:pt x="640847" y="658051"/>
                  </a:lnTo>
                  <a:lnTo>
                    <a:pt x="629671" y="659194"/>
                  </a:lnTo>
                  <a:lnTo>
                    <a:pt x="617225" y="660426"/>
                  </a:lnTo>
                  <a:lnTo>
                    <a:pt x="603254" y="661861"/>
                  </a:lnTo>
                  <a:lnTo>
                    <a:pt x="587507" y="663410"/>
                  </a:lnTo>
                  <a:lnTo>
                    <a:pt x="550804" y="666547"/>
                  </a:lnTo>
                  <a:lnTo>
                    <a:pt x="514736" y="669709"/>
                  </a:lnTo>
                  <a:lnTo>
                    <a:pt x="497210" y="671894"/>
                  </a:lnTo>
                  <a:lnTo>
                    <a:pt x="480192" y="674637"/>
                  </a:lnTo>
                  <a:lnTo>
                    <a:pt x="463428" y="678333"/>
                  </a:lnTo>
                  <a:lnTo>
                    <a:pt x="448315" y="682574"/>
                  </a:lnTo>
                  <a:lnTo>
                    <a:pt x="443340" y="684794"/>
                  </a:lnTo>
                  <a:lnTo>
                    <a:pt x="440474" y="686856"/>
                  </a:lnTo>
                  <a:lnTo>
                    <a:pt x="437266" y="689864"/>
                  </a:lnTo>
                  <a:lnTo>
                    <a:pt x="433075" y="694601"/>
                  </a:lnTo>
                  <a:lnTo>
                    <a:pt x="423550" y="707251"/>
                  </a:lnTo>
                  <a:lnTo>
                    <a:pt x="418089" y="713918"/>
                  </a:lnTo>
                  <a:lnTo>
                    <a:pt x="411612" y="720954"/>
                  </a:lnTo>
                  <a:lnTo>
                    <a:pt x="398912" y="732130"/>
                  </a:lnTo>
                  <a:lnTo>
                    <a:pt x="385576" y="741756"/>
                  </a:lnTo>
                  <a:lnTo>
                    <a:pt x="371734" y="750329"/>
                  </a:lnTo>
                  <a:lnTo>
                    <a:pt x="357891" y="757834"/>
                  </a:lnTo>
                  <a:lnTo>
                    <a:pt x="330586" y="771551"/>
                  </a:lnTo>
                  <a:lnTo>
                    <a:pt x="317632" y="778294"/>
                  </a:lnTo>
                  <a:lnTo>
                    <a:pt x="304297" y="785724"/>
                  </a:lnTo>
                  <a:cubicBezTo>
                    <a:pt x="302900" y="786575"/>
                    <a:pt x="301248" y="787210"/>
                    <a:pt x="299598" y="787616"/>
                  </a:cubicBezTo>
                  <a:lnTo>
                    <a:pt x="258069" y="797763"/>
                  </a:lnTo>
                  <a:lnTo>
                    <a:pt x="218317" y="807834"/>
                  </a:lnTo>
                  <a:lnTo>
                    <a:pt x="211587" y="810171"/>
                  </a:lnTo>
                  <a:lnTo>
                    <a:pt x="203078" y="813765"/>
                  </a:lnTo>
                  <a:lnTo>
                    <a:pt x="195331" y="816623"/>
                  </a:lnTo>
                  <a:cubicBezTo>
                    <a:pt x="194315" y="816978"/>
                    <a:pt x="193298" y="817258"/>
                    <a:pt x="192282" y="817449"/>
                  </a:cubicBezTo>
                  <a:lnTo>
                    <a:pt x="181995" y="819264"/>
                  </a:lnTo>
                  <a:lnTo>
                    <a:pt x="127132" y="822998"/>
                  </a:lnTo>
                  <a:lnTo>
                    <a:pt x="72395" y="825488"/>
                  </a:lnTo>
                  <a:lnTo>
                    <a:pt x="17912" y="827481"/>
                  </a:lnTo>
                  <a:lnTo>
                    <a:pt x="0" y="828204"/>
                  </a:lnTo>
                  <a:lnTo>
                    <a:pt x="0" y="790075"/>
                  </a:lnTo>
                  <a:lnTo>
                    <a:pt x="16388" y="789419"/>
                  </a:lnTo>
                  <a:lnTo>
                    <a:pt x="71125" y="787413"/>
                  </a:lnTo>
                  <a:lnTo>
                    <a:pt x="125354" y="784936"/>
                  </a:lnTo>
                  <a:lnTo>
                    <a:pt x="179456" y="781253"/>
                  </a:lnTo>
                  <a:lnTo>
                    <a:pt x="183267" y="780432"/>
                  </a:lnTo>
                  <a:lnTo>
                    <a:pt x="189997" y="777989"/>
                  </a:lnTo>
                  <a:lnTo>
                    <a:pt x="196728" y="775107"/>
                  </a:lnTo>
                  <a:lnTo>
                    <a:pt x="205617" y="771919"/>
                  </a:lnTo>
                  <a:lnTo>
                    <a:pt x="248670" y="760844"/>
                  </a:lnTo>
                  <a:lnTo>
                    <a:pt x="288088" y="751188"/>
                  </a:lnTo>
                  <a:lnTo>
                    <a:pt x="298963" y="745071"/>
                  </a:lnTo>
                  <a:lnTo>
                    <a:pt x="313187" y="737718"/>
                  </a:lnTo>
                  <a:lnTo>
                    <a:pt x="340745" y="723811"/>
                  </a:lnTo>
                  <a:lnTo>
                    <a:pt x="353573" y="716839"/>
                  </a:lnTo>
                  <a:lnTo>
                    <a:pt x="365511" y="709409"/>
                  </a:lnTo>
                  <a:lnTo>
                    <a:pt x="376560" y="701307"/>
                  </a:lnTo>
                  <a:lnTo>
                    <a:pt x="386339" y="692493"/>
                  </a:lnTo>
                  <a:lnTo>
                    <a:pt x="389768" y="688480"/>
                  </a:lnTo>
                  <a:lnTo>
                    <a:pt x="393832" y="683336"/>
                  </a:lnTo>
                  <a:lnTo>
                    <a:pt x="402722" y="671589"/>
                  </a:lnTo>
                  <a:lnTo>
                    <a:pt x="408437" y="664909"/>
                  </a:lnTo>
                  <a:lnTo>
                    <a:pt x="414914" y="658622"/>
                  </a:lnTo>
                  <a:cubicBezTo>
                    <a:pt x="415548" y="658000"/>
                    <a:pt x="416184" y="657416"/>
                    <a:pt x="416945" y="656882"/>
                  </a:cubicBezTo>
                  <a:lnTo>
                    <a:pt x="422788" y="652691"/>
                  </a:lnTo>
                  <a:cubicBezTo>
                    <a:pt x="423804" y="651942"/>
                    <a:pt x="424947" y="651294"/>
                    <a:pt x="426090" y="650773"/>
                  </a:cubicBezTo>
                  <a:lnTo>
                    <a:pt x="432694" y="647814"/>
                  </a:lnTo>
                  <a:lnTo>
                    <a:pt x="452760" y="641769"/>
                  </a:lnTo>
                  <a:lnTo>
                    <a:pt x="471810" y="637464"/>
                  </a:lnTo>
                  <a:lnTo>
                    <a:pt x="490987" y="634302"/>
                  </a:lnTo>
                  <a:lnTo>
                    <a:pt x="510037" y="631914"/>
                  </a:lnTo>
                  <a:lnTo>
                    <a:pt x="547501" y="628599"/>
                  </a:lnTo>
                  <a:lnTo>
                    <a:pt x="584332" y="625450"/>
                  </a:lnTo>
                  <a:lnTo>
                    <a:pt x="599445" y="623951"/>
                  </a:lnTo>
                  <a:lnTo>
                    <a:pt x="613288" y="622529"/>
                  </a:lnTo>
                  <a:lnTo>
                    <a:pt x="625861" y="621284"/>
                  </a:lnTo>
                  <a:lnTo>
                    <a:pt x="637037" y="620141"/>
                  </a:lnTo>
                  <a:lnTo>
                    <a:pt x="647070" y="619100"/>
                  </a:lnTo>
                  <a:lnTo>
                    <a:pt x="656087" y="618147"/>
                  </a:lnTo>
                  <a:lnTo>
                    <a:pt x="664468" y="617372"/>
                  </a:lnTo>
                  <a:lnTo>
                    <a:pt x="671454" y="616623"/>
                  </a:lnTo>
                  <a:lnTo>
                    <a:pt x="678057" y="615950"/>
                  </a:lnTo>
                  <a:lnTo>
                    <a:pt x="684154" y="615366"/>
                  </a:lnTo>
                  <a:lnTo>
                    <a:pt x="695075" y="614490"/>
                  </a:lnTo>
                  <a:lnTo>
                    <a:pt x="704600" y="613728"/>
                  </a:lnTo>
                  <a:lnTo>
                    <a:pt x="714380" y="613042"/>
                  </a:lnTo>
                  <a:lnTo>
                    <a:pt x="725048" y="612546"/>
                  </a:lnTo>
                  <a:lnTo>
                    <a:pt x="730762" y="612255"/>
                  </a:lnTo>
                  <a:lnTo>
                    <a:pt x="737112" y="611975"/>
                  </a:lnTo>
                  <a:lnTo>
                    <a:pt x="744225" y="611683"/>
                  </a:lnTo>
                  <a:lnTo>
                    <a:pt x="751718" y="611302"/>
                  </a:lnTo>
                  <a:lnTo>
                    <a:pt x="760481" y="610921"/>
                  </a:lnTo>
                  <a:lnTo>
                    <a:pt x="770132" y="610540"/>
                  </a:lnTo>
                  <a:lnTo>
                    <a:pt x="780800" y="610057"/>
                  </a:lnTo>
                  <a:lnTo>
                    <a:pt x="792866" y="609588"/>
                  </a:lnTo>
                  <a:lnTo>
                    <a:pt x="805947" y="608927"/>
                  </a:lnTo>
                  <a:lnTo>
                    <a:pt x="820932" y="608254"/>
                  </a:lnTo>
                  <a:lnTo>
                    <a:pt x="837188" y="607492"/>
                  </a:lnTo>
                  <a:lnTo>
                    <a:pt x="855096" y="606641"/>
                  </a:lnTo>
                  <a:lnTo>
                    <a:pt x="875035" y="605689"/>
                  </a:lnTo>
                  <a:lnTo>
                    <a:pt x="896751" y="604634"/>
                  </a:lnTo>
                  <a:lnTo>
                    <a:pt x="920119" y="599999"/>
                  </a:lnTo>
                  <a:lnTo>
                    <a:pt x="932947" y="597459"/>
                  </a:lnTo>
                  <a:lnTo>
                    <a:pt x="945393" y="594614"/>
                  </a:lnTo>
                  <a:lnTo>
                    <a:pt x="953393" y="592227"/>
                  </a:lnTo>
                  <a:lnTo>
                    <a:pt x="963426" y="588849"/>
                  </a:lnTo>
                  <a:lnTo>
                    <a:pt x="974603" y="584721"/>
                  </a:lnTo>
                  <a:lnTo>
                    <a:pt x="986413" y="580174"/>
                  </a:lnTo>
                  <a:lnTo>
                    <a:pt x="998098" y="575564"/>
                  </a:lnTo>
                  <a:lnTo>
                    <a:pt x="1008893" y="571170"/>
                  </a:lnTo>
                  <a:lnTo>
                    <a:pt x="1018163" y="567360"/>
                  </a:lnTo>
                  <a:lnTo>
                    <a:pt x="1021798" y="565846"/>
                  </a:lnTo>
                  <a:lnTo>
                    <a:pt x="1034293" y="552907"/>
                  </a:lnTo>
                  <a:lnTo>
                    <a:pt x="1042167" y="544932"/>
                  </a:lnTo>
                  <a:lnTo>
                    <a:pt x="1051056" y="536778"/>
                  </a:lnTo>
                  <a:lnTo>
                    <a:pt x="1060455" y="529946"/>
                  </a:lnTo>
                  <a:lnTo>
                    <a:pt x="1070234" y="524243"/>
                  </a:lnTo>
                  <a:lnTo>
                    <a:pt x="1077981" y="519608"/>
                  </a:lnTo>
                  <a:lnTo>
                    <a:pt x="1081287" y="516789"/>
                  </a:lnTo>
                  <a:lnTo>
                    <a:pt x="1085981" y="510972"/>
                  </a:lnTo>
                  <a:lnTo>
                    <a:pt x="1089411" y="504990"/>
                  </a:lnTo>
                  <a:lnTo>
                    <a:pt x="1093983" y="497027"/>
                  </a:lnTo>
                  <a:lnTo>
                    <a:pt x="1100079" y="488049"/>
                  </a:lnTo>
                  <a:cubicBezTo>
                    <a:pt x="1100713" y="487274"/>
                    <a:pt x="1101222" y="486525"/>
                    <a:pt x="1101856" y="485839"/>
                  </a:cubicBezTo>
                  <a:lnTo>
                    <a:pt x="1109477" y="477838"/>
                  </a:lnTo>
                  <a:lnTo>
                    <a:pt x="1118240" y="469468"/>
                  </a:lnTo>
                  <a:lnTo>
                    <a:pt x="1126494" y="461785"/>
                  </a:lnTo>
                  <a:lnTo>
                    <a:pt x="1133099" y="454685"/>
                  </a:lnTo>
                  <a:lnTo>
                    <a:pt x="1140084" y="445694"/>
                  </a:lnTo>
                  <a:lnTo>
                    <a:pt x="1147068" y="435928"/>
                  </a:lnTo>
                  <a:lnTo>
                    <a:pt x="1154562" y="425361"/>
                  </a:lnTo>
                  <a:lnTo>
                    <a:pt x="1163071" y="414427"/>
                  </a:lnTo>
                  <a:lnTo>
                    <a:pt x="1171961" y="404978"/>
                  </a:lnTo>
                  <a:lnTo>
                    <a:pt x="1180850" y="396634"/>
                  </a:lnTo>
                  <a:lnTo>
                    <a:pt x="1188725" y="389192"/>
                  </a:lnTo>
                  <a:lnTo>
                    <a:pt x="1195329" y="382003"/>
                  </a:lnTo>
                  <a:lnTo>
                    <a:pt x="1200662" y="375539"/>
                  </a:lnTo>
                  <a:lnTo>
                    <a:pt x="1203749" y="371740"/>
                  </a:lnTo>
                  <a:lnTo>
                    <a:pt x="1202441" y="365633"/>
                  </a:lnTo>
                  <a:lnTo>
                    <a:pt x="1202568" y="364617"/>
                  </a:lnTo>
                  <a:cubicBezTo>
                    <a:pt x="1202694" y="363347"/>
                    <a:pt x="1202949" y="362077"/>
                    <a:pt x="1203203" y="360934"/>
                  </a:cubicBezTo>
                  <a:lnTo>
                    <a:pt x="1203711" y="359283"/>
                  </a:lnTo>
                  <a:cubicBezTo>
                    <a:pt x="1203965" y="358267"/>
                    <a:pt x="1204346" y="357378"/>
                    <a:pt x="1204854" y="356489"/>
                  </a:cubicBezTo>
                  <a:lnTo>
                    <a:pt x="1205869" y="354330"/>
                  </a:lnTo>
                  <a:lnTo>
                    <a:pt x="1207902" y="350393"/>
                  </a:lnTo>
                  <a:lnTo>
                    <a:pt x="1210950" y="345567"/>
                  </a:lnTo>
                  <a:lnTo>
                    <a:pt x="1214125" y="340614"/>
                  </a:lnTo>
                  <a:lnTo>
                    <a:pt x="1218188" y="334772"/>
                  </a:lnTo>
                  <a:lnTo>
                    <a:pt x="1223015" y="327787"/>
                  </a:lnTo>
                  <a:lnTo>
                    <a:pt x="1228730" y="319913"/>
                  </a:lnTo>
                  <a:lnTo>
                    <a:pt x="1235587" y="310769"/>
                  </a:lnTo>
                  <a:lnTo>
                    <a:pt x="1245621" y="297688"/>
                  </a:lnTo>
                  <a:lnTo>
                    <a:pt x="1254130" y="286512"/>
                  </a:lnTo>
                  <a:lnTo>
                    <a:pt x="1261496" y="276987"/>
                  </a:lnTo>
                  <a:lnTo>
                    <a:pt x="1267592" y="269367"/>
                  </a:lnTo>
                  <a:lnTo>
                    <a:pt x="1272799" y="263144"/>
                  </a:lnTo>
                  <a:lnTo>
                    <a:pt x="1276990" y="258318"/>
                  </a:lnTo>
                  <a:lnTo>
                    <a:pt x="1280418" y="254635"/>
                  </a:lnTo>
                  <a:lnTo>
                    <a:pt x="1283975" y="251460"/>
                  </a:lnTo>
                  <a:cubicBezTo>
                    <a:pt x="1284737" y="250825"/>
                    <a:pt x="1285372" y="250317"/>
                    <a:pt x="1286134" y="249809"/>
                  </a:cubicBezTo>
                  <a:lnTo>
                    <a:pt x="1287531" y="248920"/>
                  </a:lnTo>
                  <a:lnTo>
                    <a:pt x="1295712" y="246496"/>
                  </a:lnTo>
                  <a:lnTo>
                    <a:pt x="1299468" y="240792"/>
                  </a:lnTo>
                  <a:lnTo>
                    <a:pt x="1307850" y="228473"/>
                  </a:lnTo>
                  <a:lnTo>
                    <a:pt x="1315471" y="216154"/>
                  </a:lnTo>
                  <a:lnTo>
                    <a:pt x="1322963" y="203581"/>
                  </a:lnTo>
                  <a:lnTo>
                    <a:pt x="1330330" y="190627"/>
                  </a:lnTo>
                  <a:lnTo>
                    <a:pt x="1338458" y="177165"/>
                  </a:lnTo>
                  <a:lnTo>
                    <a:pt x="1344427" y="168529"/>
                  </a:lnTo>
                  <a:lnTo>
                    <a:pt x="1350523" y="160401"/>
                  </a:lnTo>
                  <a:lnTo>
                    <a:pt x="1362587" y="145161"/>
                  </a:lnTo>
                  <a:lnTo>
                    <a:pt x="1367794" y="138049"/>
                  </a:lnTo>
                  <a:lnTo>
                    <a:pt x="1372621" y="130937"/>
                  </a:lnTo>
                  <a:lnTo>
                    <a:pt x="1376050" y="124333"/>
                  </a:lnTo>
                  <a:lnTo>
                    <a:pt x="1378717" y="117602"/>
                  </a:lnTo>
                  <a:lnTo>
                    <a:pt x="1380241" y="111506"/>
                  </a:lnTo>
                  <a:lnTo>
                    <a:pt x="1382400" y="103759"/>
                  </a:lnTo>
                  <a:lnTo>
                    <a:pt x="1385067" y="95250"/>
                  </a:lnTo>
                  <a:cubicBezTo>
                    <a:pt x="1385448" y="94107"/>
                    <a:pt x="1385956" y="92964"/>
                    <a:pt x="1386591" y="91948"/>
                  </a:cubicBezTo>
                  <a:lnTo>
                    <a:pt x="1387028" y="91132"/>
                  </a:lnTo>
                  <a:lnTo>
                    <a:pt x="1353571" y="72771"/>
                  </a:lnTo>
                  <a:lnTo>
                    <a:pt x="145860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6" name="Shape 1041">
              <a:extLst>
                <a:ext uri="{FF2B5EF4-FFF2-40B4-BE49-F238E27FC236}">
                  <a16:creationId xmlns:a16="http://schemas.microsoft.com/office/drawing/2014/main" id="{77CABD29-1F66-4D84-9F5E-460DED9D3816}"/>
                </a:ext>
              </a:extLst>
            </p:cNvPr>
            <p:cNvSpPr/>
            <p:nvPr/>
          </p:nvSpPr>
          <p:spPr>
            <a:xfrm>
              <a:off x="2343018" y="761452"/>
              <a:ext cx="116845" cy="594191"/>
            </a:xfrm>
            <a:custGeom>
              <a:avLst/>
              <a:gdLst/>
              <a:ahLst/>
              <a:cxnLst/>
              <a:rect l="0" t="0" r="0" b="0"/>
              <a:pathLst>
                <a:path w="116845" h="594191">
                  <a:moveTo>
                    <a:pt x="0" y="0"/>
                  </a:moveTo>
                  <a:lnTo>
                    <a:pt x="894" y="41"/>
                  </a:lnTo>
                  <a:lnTo>
                    <a:pt x="8641" y="168"/>
                  </a:lnTo>
                  <a:lnTo>
                    <a:pt x="15498" y="168"/>
                  </a:lnTo>
                  <a:lnTo>
                    <a:pt x="22229" y="295"/>
                  </a:lnTo>
                  <a:lnTo>
                    <a:pt x="33025" y="295"/>
                  </a:lnTo>
                  <a:lnTo>
                    <a:pt x="42804" y="549"/>
                  </a:lnTo>
                  <a:lnTo>
                    <a:pt x="51439" y="1438"/>
                  </a:lnTo>
                  <a:cubicBezTo>
                    <a:pt x="52582" y="1565"/>
                    <a:pt x="53726" y="1692"/>
                    <a:pt x="54742" y="2073"/>
                  </a:cubicBezTo>
                  <a:lnTo>
                    <a:pt x="60711" y="3724"/>
                  </a:lnTo>
                  <a:cubicBezTo>
                    <a:pt x="62362" y="4232"/>
                    <a:pt x="63886" y="4994"/>
                    <a:pt x="65410" y="5883"/>
                  </a:cubicBezTo>
                  <a:lnTo>
                    <a:pt x="70236" y="8804"/>
                  </a:lnTo>
                  <a:cubicBezTo>
                    <a:pt x="71632" y="9693"/>
                    <a:pt x="72903" y="10836"/>
                    <a:pt x="74045" y="11979"/>
                  </a:cubicBezTo>
                  <a:lnTo>
                    <a:pt x="78110" y="16424"/>
                  </a:lnTo>
                  <a:cubicBezTo>
                    <a:pt x="78998" y="17313"/>
                    <a:pt x="79761" y="18329"/>
                    <a:pt x="80395" y="19472"/>
                  </a:cubicBezTo>
                  <a:lnTo>
                    <a:pt x="84206" y="25568"/>
                  </a:lnTo>
                  <a:lnTo>
                    <a:pt x="87000" y="30902"/>
                  </a:lnTo>
                  <a:lnTo>
                    <a:pt x="89413" y="36490"/>
                  </a:lnTo>
                  <a:lnTo>
                    <a:pt x="91572" y="41570"/>
                  </a:lnTo>
                  <a:lnTo>
                    <a:pt x="93985" y="47793"/>
                  </a:lnTo>
                  <a:lnTo>
                    <a:pt x="96398" y="54397"/>
                  </a:lnTo>
                  <a:lnTo>
                    <a:pt x="99064" y="61509"/>
                  </a:lnTo>
                  <a:lnTo>
                    <a:pt x="101986" y="69637"/>
                  </a:lnTo>
                  <a:lnTo>
                    <a:pt x="105161" y="78019"/>
                  </a:lnTo>
                  <a:lnTo>
                    <a:pt x="110622" y="94148"/>
                  </a:lnTo>
                  <a:lnTo>
                    <a:pt x="115829" y="110150"/>
                  </a:lnTo>
                  <a:cubicBezTo>
                    <a:pt x="116591" y="112436"/>
                    <a:pt x="116845" y="114976"/>
                    <a:pt x="116717" y="117389"/>
                  </a:cubicBezTo>
                  <a:lnTo>
                    <a:pt x="115956" y="126406"/>
                  </a:lnTo>
                  <a:lnTo>
                    <a:pt x="115194" y="137455"/>
                  </a:lnTo>
                  <a:lnTo>
                    <a:pt x="114304" y="149774"/>
                  </a:lnTo>
                  <a:lnTo>
                    <a:pt x="113289" y="163871"/>
                  </a:lnTo>
                  <a:lnTo>
                    <a:pt x="112145" y="178857"/>
                  </a:lnTo>
                  <a:lnTo>
                    <a:pt x="111003" y="194605"/>
                  </a:lnTo>
                  <a:lnTo>
                    <a:pt x="109732" y="211242"/>
                  </a:lnTo>
                  <a:lnTo>
                    <a:pt x="108209" y="228133"/>
                  </a:lnTo>
                  <a:lnTo>
                    <a:pt x="105414" y="262042"/>
                  </a:lnTo>
                  <a:lnTo>
                    <a:pt x="103891" y="278679"/>
                  </a:lnTo>
                  <a:lnTo>
                    <a:pt x="102367" y="294554"/>
                  </a:lnTo>
                  <a:lnTo>
                    <a:pt x="100716" y="309540"/>
                  </a:lnTo>
                  <a:lnTo>
                    <a:pt x="99064" y="323510"/>
                  </a:lnTo>
                  <a:lnTo>
                    <a:pt x="97414" y="336337"/>
                  </a:lnTo>
                  <a:lnTo>
                    <a:pt x="95763" y="347386"/>
                  </a:lnTo>
                  <a:lnTo>
                    <a:pt x="93350" y="357165"/>
                  </a:lnTo>
                  <a:lnTo>
                    <a:pt x="89920" y="366817"/>
                  </a:lnTo>
                  <a:lnTo>
                    <a:pt x="86745" y="374945"/>
                  </a:lnTo>
                  <a:lnTo>
                    <a:pt x="84714" y="381549"/>
                  </a:lnTo>
                  <a:lnTo>
                    <a:pt x="83063" y="389296"/>
                  </a:lnTo>
                  <a:lnTo>
                    <a:pt x="81157" y="399075"/>
                  </a:lnTo>
                  <a:lnTo>
                    <a:pt x="77094" y="420792"/>
                  </a:lnTo>
                  <a:lnTo>
                    <a:pt x="71760" y="443652"/>
                  </a:lnTo>
                  <a:lnTo>
                    <a:pt x="67823" y="455590"/>
                  </a:lnTo>
                  <a:lnTo>
                    <a:pt x="63251" y="466385"/>
                  </a:lnTo>
                  <a:lnTo>
                    <a:pt x="57536" y="476545"/>
                  </a:lnTo>
                  <a:lnTo>
                    <a:pt x="51694" y="485435"/>
                  </a:lnTo>
                  <a:lnTo>
                    <a:pt x="41971" y="498981"/>
                  </a:lnTo>
                  <a:lnTo>
                    <a:pt x="40645" y="502961"/>
                  </a:lnTo>
                  <a:lnTo>
                    <a:pt x="38867" y="508676"/>
                  </a:lnTo>
                  <a:lnTo>
                    <a:pt x="37216" y="513629"/>
                  </a:lnTo>
                  <a:lnTo>
                    <a:pt x="35945" y="517693"/>
                  </a:lnTo>
                  <a:lnTo>
                    <a:pt x="34676" y="521503"/>
                  </a:lnTo>
                  <a:lnTo>
                    <a:pt x="33914" y="523662"/>
                  </a:lnTo>
                  <a:lnTo>
                    <a:pt x="33532" y="525313"/>
                  </a:lnTo>
                  <a:lnTo>
                    <a:pt x="32898" y="527218"/>
                  </a:lnTo>
                  <a:lnTo>
                    <a:pt x="32263" y="528996"/>
                  </a:lnTo>
                  <a:cubicBezTo>
                    <a:pt x="30675" y="533759"/>
                    <a:pt x="27405" y="537505"/>
                    <a:pt x="23325" y="539744"/>
                  </a:cubicBezTo>
                  <a:lnTo>
                    <a:pt x="21683" y="539946"/>
                  </a:lnTo>
                  <a:lnTo>
                    <a:pt x="19944" y="543220"/>
                  </a:lnTo>
                  <a:lnTo>
                    <a:pt x="17150" y="548300"/>
                  </a:lnTo>
                  <a:lnTo>
                    <a:pt x="14229" y="554142"/>
                  </a:lnTo>
                  <a:lnTo>
                    <a:pt x="10800" y="561000"/>
                  </a:lnTo>
                  <a:lnTo>
                    <a:pt x="7370" y="567858"/>
                  </a:lnTo>
                  <a:lnTo>
                    <a:pt x="4910" y="573149"/>
                  </a:lnTo>
                  <a:lnTo>
                    <a:pt x="7021" y="577335"/>
                  </a:lnTo>
                  <a:cubicBezTo>
                    <a:pt x="7402" y="582146"/>
                    <a:pt x="5974" y="587098"/>
                    <a:pt x="2672" y="591099"/>
                  </a:cubicBezTo>
                  <a:lnTo>
                    <a:pt x="2417" y="591353"/>
                  </a:lnTo>
                  <a:lnTo>
                    <a:pt x="2239" y="591563"/>
                  </a:lnTo>
                  <a:lnTo>
                    <a:pt x="2291" y="591607"/>
                  </a:lnTo>
                  <a:lnTo>
                    <a:pt x="1687" y="592210"/>
                  </a:lnTo>
                  <a:lnTo>
                    <a:pt x="0" y="594191"/>
                  </a:lnTo>
                  <a:lnTo>
                    <a:pt x="0" y="585634"/>
                  </a:lnTo>
                  <a:lnTo>
                    <a:pt x="4" y="585638"/>
                  </a:lnTo>
                  <a:lnTo>
                    <a:pt x="122" y="584694"/>
                  </a:lnTo>
                  <a:lnTo>
                    <a:pt x="0" y="585103"/>
                  </a:lnTo>
                  <a:lnTo>
                    <a:pt x="0" y="504734"/>
                  </a:lnTo>
                  <a:lnTo>
                    <a:pt x="110" y="504632"/>
                  </a:lnTo>
                  <a:lnTo>
                    <a:pt x="1020" y="501818"/>
                  </a:lnTo>
                  <a:lnTo>
                    <a:pt x="2545" y="496992"/>
                  </a:lnTo>
                  <a:lnTo>
                    <a:pt x="4576" y="490896"/>
                  </a:lnTo>
                  <a:lnTo>
                    <a:pt x="6863" y="484038"/>
                  </a:lnTo>
                  <a:cubicBezTo>
                    <a:pt x="7370" y="482133"/>
                    <a:pt x="8260" y="480482"/>
                    <a:pt x="9403" y="478958"/>
                  </a:cubicBezTo>
                  <a:lnTo>
                    <a:pt x="20070" y="464226"/>
                  </a:lnTo>
                  <a:lnTo>
                    <a:pt x="24642" y="457495"/>
                  </a:lnTo>
                  <a:lnTo>
                    <a:pt x="28198" y="451399"/>
                  </a:lnTo>
                  <a:lnTo>
                    <a:pt x="31754" y="443398"/>
                  </a:lnTo>
                  <a:lnTo>
                    <a:pt x="34676" y="434889"/>
                  </a:lnTo>
                  <a:lnTo>
                    <a:pt x="39629" y="413934"/>
                  </a:lnTo>
                  <a:lnTo>
                    <a:pt x="43692" y="391709"/>
                  </a:lnTo>
                  <a:lnTo>
                    <a:pt x="45851" y="381041"/>
                  </a:lnTo>
                  <a:lnTo>
                    <a:pt x="48392" y="369992"/>
                  </a:lnTo>
                  <a:lnTo>
                    <a:pt x="51313" y="360975"/>
                  </a:lnTo>
                  <a:lnTo>
                    <a:pt x="54234" y="353609"/>
                  </a:lnTo>
                  <a:lnTo>
                    <a:pt x="56392" y="347767"/>
                  </a:lnTo>
                  <a:lnTo>
                    <a:pt x="58044" y="341798"/>
                  </a:lnTo>
                  <a:lnTo>
                    <a:pt x="59567" y="331384"/>
                  </a:lnTo>
                  <a:lnTo>
                    <a:pt x="61219" y="319192"/>
                  </a:lnTo>
                  <a:lnTo>
                    <a:pt x="62870" y="305476"/>
                  </a:lnTo>
                  <a:lnTo>
                    <a:pt x="64394" y="290871"/>
                  </a:lnTo>
                  <a:lnTo>
                    <a:pt x="65917" y="275123"/>
                  </a:lnTo>
                  <a:lnTo>
                    <a:pt x="67442" y="258740"/>
                  </a:lnTo>
                  <a:lnTo>
                    <a:pt x="70363" y="224958"/>
                  </a:lnTo>
                  <a:lnTo>
                    <a:pt x="71760" y="208448"/>
                  </a:lnTo>
                  <a:lnTo>
                    <a:pt x="72903" y="191811"/>
                  </a:lnTo>
                  <a:lnTo>
                    <a:pt x="74045" y="175936"/>
                  </a:lnTo>
                  <a:lnTo>
                    <a:pt x="75189" y="160950"/>
                  </a:lnTo>
                  <a:lnTo>
                    <a:pt x="76332" y="147107"/>
                  </a:lnTo>
                  <a:lnTo>
                    <a:pt x="77094" y="134534"/>
                  </a:lnTo>
                  <a:lnTo>
                    <a:pt x="77982" y="123612"/>
                  </a:lnTo>
                  <a:lnTo>
                    <a:pt x="78359" y="118272"/>
                  </a:lnTo>
                  <a:lnTo>
                    <a:pt x="74554" y="106467"/>
                  </a:lnTo>
                  <a:lnTo>
                    <a:pt x="69473" y="91354"/>
                  </a:lnTo>
                  <a:lnTo>
                    <a:pt x="66172" y="82591"/>
                  </a:lnTo>
                  <a:lnTo>
                    <a:pt x="63378" y="74844"/>
                  </a:lnTo>
                  <a:lnTo>
                    <a:pt x="60711" y="67732"/>
                  </a:lnTo>
                  <a:lnTo>
                    <a:pt x="58298" y="61509"/>
                  </a:lnTo>
                  <a:lnTo>
                    <a:pt x="56392" y="56302"/>
                  </a:lnTo>
                  <a:lnTo>
                    <a:pt x="54361" y="51349"/>
                  </a:lnTo>
                  <a:lnTo>
                    <a:pt x="52964" y="47920"/>
                  </a:lnTo>
                  <a:lnTo>
                    <a:pt x="51820" y="45634"/>
                  </a:lnTo>
                  <a:lnTo>
                    <a:pt x="49026" y="41070"/>
                  </a:lnTo>
                  <a:lnTo>
                    <a:pt x="47941" y="39883"/>
                  </a:lnTo>
                  <a:lnTo>
                    <a:pt x="47641" y="39696"/>
                  </a:lnTo>
                  <a:lnTo>
                    <a:pt x="45612" y="39079"/>
                  </a:lnTo>
                  <a:lnTo>
                    <a:pt x="41661" y="38649"/>
                  </a:lnTo>
                  <a:lnTo>
                    <a:pt x="33025" y="38395"/>
                  </a:lnTo>
                  <a:lnTo>
                    <a:pt x="21722" y="38395"/>
                  </a:lnTo>
                  <a:lnTo>
                    <a:pt x="15498" y="38268"/>
                  </a:lnTo>
                  <a:lnTo>
                    <a:pt x="7751" y="38268"/>
                  </a:lnTo>
                  <a:lnTo>
                    <a:pt x="0" y="38022"/>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8" name="Shape 1044">
              <a:extLst>
                <a:ext uri="{FF2B5EF4-FFF2-40B4-BE49-F238E27FC236}">
                  <a16:creationId xmlns:a16="http://schemas.microsoft.com/office/drawing/2014/main" id="{F127DA30-1930-41C6-B417-F779B43C791B}"/>
                </a:ext>
              </a:extLst>
            </p:cNvPr>
            <p:cNvSpPr/>
            <p:nvPr/>
          </p:nvSpPr>
          <p:spPr>
            <a:xfrm>
              <a:off x="1559306" y="1988098"/>
              <a:ext cx="149236" cy="686652"/>
            </a:xfrm>
            <a:custGeom>
              <a:avLst/>
              <a:gdLst/>
              <a:ahLst/>
              <a:cxnLst/>
              <a:rect l="0" t="0" r="0" b="0"/>
              <a:pathLst>
                <a:path w="149236" h="686652">
                  <a:moveTo>
                    <a:pt x="149236" y="0"/>
                  </a:moveTo>
                  <a:lnTo>
                    <a:pt x="149236" y="483"/>
                  </a:lnTo>
                  <a:lnTo>
                    <a:pt x="149097" y="683"/>
                  </a:lnTo>
                  <a:lnTo>
                    <a:pt x="149236" y="498"/>
                  </a:lnTo>
                  <a:lnTo>
                    <a:pt x="149236" y="180277"/>
                  </a:lnTo>
                  <a:lnTo>
                    <a:pt x="147447" y="185764"/>
                  </a:lnTo>
                  <a:lnTo>
                    <a:pt x="144272" y="195035"/>
                  </a:lnTo>
                  <a:lnTo>
                    <a:pt x="141558" y="203285"/>
                  </a:lnTo>
                  <a:lnTo>
                    <a:pt x="139573" y="219165"/>
                  </a:lnTo>
                  <a:lnTo>
                    <a:pt x="137541" y="237199"/>
                  </a:lnTo>
                  <a:lnTo>
                    <a:pt x="134874" y="255868"/>
                  </a:lnTo>
                  <a:lnTo>
                    <a:pt x="131318" y="274791"/>
                  </a:lnTo>
                  <a:lnTo>
                    <a:pt x="126619" y="292190"/>
                  </a:lnTo>
                  <a:lnTo>
                    <a:pt x="121031" y="308700"/>
                  </a:lnTo>
                  <a:lnTo>
                    <a:pt x="115316" y="324575"/>
                  </a:lnTo>
                  <a:lnTo>
                    <a:pt x="109855" y="340069"/>
                  </a:lnTo>
                  <a:lnTo>
                    <a:pt x="105410" y="354801"/>
                  </a:lnTo>
                  <a:lnTo>
                    <a:pt x="102743" y="363183"/>
                  </a:lnTo>
                  <a:lnTo>
                    <a:pt x="99060" y="372073"/>
                  </a:lnTo>
                  <a:lnTo>
                    <a:pt x="87503" y="394298"/>
                  </a:lnTo>
                  <a:lnTo>
                    <a:pt x="82423" y="404458"/>
                  </a:lnTo>
                  <a:lnTo>
                    <a:pt x="78105" y="414110"/>
                  </a:lnTo>
                  <a:lnTo>
                    <a:pt x="47625" y="505931"/>
                  </a:lnTo>
                  <a:lnTo>
                    <a:pt x="38471" y="533279"/>
                  </a:lnTo>
                  <a:lnTo>
                    <a:pt x="39116" y="542761"/>
                  </a:lnTo>
                  <a:lnTo>
                    <a:pt x="39497" y="556858"/>
                  </a:lnTo>
                  <a:lnTo>
                    <a:pt x="40005" y="583528"/>
                  </a:lnTo>
                  <a:lnTo>
                    <a:pt x="40640" y="595974"/>
                  </a:lnTo>
                  <a:lnTo>
                    <a:pt x="42037" y="607658"/>
                  </a:lnTo>
                  <a:lnTo>
                    <a:pt x="44323" y="618961"/>
                  </a:lnTo>
                  <a:lnTo>
                    <a:pt x="47295" y="627876"/>
                  </a:lnTo>
                  <a:lnTo>
                    <a:pt x="49150" y="631756"/>
                  </a:lnTo>
                  <a:lnTo>
                    <a:pt x="51943" y="635852"/>
                  </a:lnTo>
                  <a:lnTo>
                    <a:pt x="55118" y="639027"/>
                  </a:lnTo>
                  <a:lnTo>
                    <a:pt x="58674" y="641821"/>
                  </a:lnTo>
                  <a:lnTo>
                    <a:pt x="62484" y="644234"/>
                  </a:lnTo>
                  <a:lnTo>
                    <a:pt x="64783" y="645279"/>
                  </a:lnTo>
                  <a:lnTo>
                    <a:pt x="69031" y="646611"/>
                  </a:lnTo>
                  <a:lnTo>
                    <a:pt x="73914" y="647282"/>
                  </a:lnTo>
                  <a:lnTo>
                    <a:pt x="114554" y="648552"/>
                  </a:lnTo>
                  <a:lnTo>
                    <a:pt x="149236" y="648552"/>
                  </a:lnTo>
                  <a:lnTo>
                    <a:pt x="149236" y="686652"/>
                  </a:lnTo>
                  <a:lnTo>
                    <a:pt x="113157" y="686652"/>
                  </a:lnTo>
                  <a:lnTo>
                    <a:pt x="68326" y="685001"/>
                  </a:lnTo>
                  <a:lnTo>
                    <a:pt x="61849" y="683985"/>
                  </a:lnTo>
                  <a:cubicBezTo>
                    <a:pt x="60833" y="683858"/>
                    <a:pt x="59817" y="683604"/>
                    <a:pt x="58928" y="683350"/>
                  </a:cubicBezTo>
                  <a:lnTo>
                    <a:pt x="52578" y="681318"/>
                  </a:lnTo>
                  <a:cubicBezTo>
                    <a:pt x="51562" y="681064"/>
                    <a:pt x="50673" y="680683"/>
                    <a:pt x="49784" y="680302"/>
                  </a:cubicBezTo>
                  <a:lnTo>
                    <a:pt x="41529" y="676111"/>
                  </a:lnTo>
                  <a:lnTo>
                    <a:pt x="33782" y="670777"/>
                  </a:lnTo>
                  <a:lnTo>
                    <a:pt x="26670" y="664427"/>
                  </a:lnTo>
                  <a:lnTo>
                    <a:pt x="20447" y="657188"/>
                  </a:lnTo>
                  <a:lnTo>
                    <a:pt x="16637" y="651600"/>
                  </a:lnTo>
                  <a:cubicBezTo>
                    <a:pt x="16129" y="650838"/>
                    <a:pt x="15621" y="650076"/>
                    <a:pt x="15240" y="649187"/>
                  </a:cubicBezTo>
                  <a:lnTo>
                    <a:pt x="12446" y="643345"/>
                  </a:lnTo>
                  <a:cubicBezTo>
                    <a:pt x="12065" y="642456"/>
                    <a:pt x="11684" y="641567"/>
                    <a:pt x="11430" y="640678"/>
                  </a:cubicBezTo>
                  <a:lnTo>
                    <a:pt x="6985" y="626327"/>
                  </a:lnTo>
                  <a:lnTo>
                    <a:pt x="4318" y="612230"/>
                  </a:lnTo>
                  <a:lnTo>
                    <a:pt x="2667" y="598006"/>
                  </a:lnTo>
                  <a:lnTo>
                    <a:pt x="1905" y="584163"/>
                  </a:lnTo>
                  <a:lnTo>
                    <a:pt x="1524" y="557874"/>
                  </a:lnTo>
                  <a:lnTo>
                    <a:pt x="1143" y="545555"/>
                  </a:lnTo>
                  <a:lnTo>
                    <a:pt x="127" y="532474"/>
                  </a:lnTo>
                  <a:cubicBezTo>
                    <a:pt x="0" y="529934"/>
                    <a:pt x="254" y="527394"/>
                    <a:pt x="1143" y="525108"/>
                  </a:cubicBezTo>
                  <a:lnTo>
                    <a:pt x="11430" y="493866"/>
                  </a:lnTo>
                  <a:lnTo>
                    <a:pt x="43307" y="398743"/>
                  </a:lnTo>
                  <a:lnTo>
                    <a:pt x="48387" y="387186"/>
                  </a:lnTo>
                  <a:lnTo>
                    <a:pt x="53721" y="376518"/>
                  </a:lnTo>
                  <a:lnTo>
                    <a:pt x="63881" y="357468"/>
                  </a:lnTo>
                  <a:lnTo>
                    <a:pt x="66548" y="351245"/>
                  </a:lnTo>
                  <a:lnTo>
                    <a:pt x="68961" y="344006"/>
                  </a:lnTo>
                  <a:lnTo>
                    <a:pt x="73914" y="327242"/>
                  </a:lnTo>
                  <a:lnTo>
                    <a:pt x="79502" y="311621"/>
                  </a:lnTo>
                  <a:lnTo>
                    <a:pt x="84963" y="296635"/>
                  </a:lnTo>
                  <a:lnTo>
                    <a:pt x="89916" y="281903"/>
                  </a:lnTo>
                  <a:lnTo>
                    <a:pt x="93853" y="267679"/>
                  </a:lnTo>
                  <a:lnTo>
                    <a:pt x="97155" y="250534"/>
                  </a:lnTo>
                  <a:lnTo>
                    <a:pt x="99695" y="232881"/>
                  </a:lnTo>
                  <a:lnTo>
                    <a:pt x="101854" y="214339"/>
                  </a:lnTo>
                  <a:lnTo>
                    <a:pt x="104140" y="196178"/>
                  </a:lnTo>
                  <a:cubicBezTo>
                    <a:pt x="104267" y="194908"/>
                    <a:pt x="104521" y="193638"/>
                    <a:pt x="104902" y="192495"/>
                  </a:cubicBezTo>
                  <a:lnTo>
                    <a:pt x="108204" y="182843"/>
                  </a:lnTo>
                  <a:lnTo>
                    <a:pt x="111125" y="173953"/>
                  </a:lnTo>
                  <a:lnTo>
                    <a:pt x="116459" y="157697"/>
                  </a:lnTo>
                  <a:lnTo>
                    <a:pt x="118872" y="149569"/>
                  </a:lnTo>
                  <a:lnTo>
                    <a:pt x="121031" y="141187"/>
                  </a:lnTo>
                  <a:lnTo>
                    <a:pt x="123063" y="132424"/>
                  </a:lnTo>
                  <a:lnTo>
                    <a:pt x="124968" y="122772"/>
                  </a:lnTo>
                  <a:lnTo>
                    <a:pt x="127762" y="105119"/>
                  </a:lnTo>
                  <a:lnTo>
                    <a:pt x="130048" y="87085"/>
                  </a:lnTo>
                  <a:lnTo>
                    <a:pt x="132461" y="68289"/>
                  </a:lnTo>
                  <a:lnTo>
                    <a:pt x="135382" y="49620"/>
                  </a:lnTo>
                  <a:lnTo>
                    <a:pt x="136525" y="43143"/>
                  </a:lnTo>
                  <a:lnTo>
                    <a:pt x="137668" y="37555"/>
                  </a:lnTo>
                  <a:lnTo>
                    <a:pt x="138557" y="32475"/>
                  </a:lnTo>
                  <a:lnTo>
                    <a:pt x="139446" y="28030"/>
                  </a:lnTo>
                  <a:lnTo>
                    <a:pt x="140208" y="24347"/>
                  </a:lnTo>
                  <a:lnTo>
                    <a:pt x="140970" y="20664"/>
                  </a:lnTo>
                  <a:lnTo>
                    <a:pt x="142367" y="14822"/>
                  </a:lnTo>
                  <a:lnTo>
                    <a:pt x="143891" y="9615"/>
                  </a:lnTo>
                  <a:lnTo>
                    <a:pt x="145542" y="5805"/>
                  </a:lnTo>
                  <a:lnTo>
                    <a:pt x="146177" y="4535"/>
                  </a:lnTo>
                  <a:cubicBezTo>
                    <a:pt x="146939" y="3011"/>
                    <a:pt x="147828" y="1741"/>
                    <a:pt x="148844" y="471"/>
                  </a:cubicBezTo>
                  <a:lnTo>
                    <a:pt x="149236"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79" name="Shape 1045">
              <a:extLst>
                <a:ext uri="{FF2B5EF4-FFF2-40B4-BE49-F238E27FC236}">
                  <a16:creationId xmlns:a16="http://schemas.microsoft.com/office/drawing/2014/main" id="{4DCA9A3C-2B88-4531-AC19-CEC0D5725E30}"/>
                </a:ext>
              </a:extLst>
            </p:cNvPr>
            <p:cNvSpPr/>
            <p:nvPr/>
          </p:nvSpPr>
          <p:spPr>
            <a:xfrm>
              <a:off x="1146160" y="1271366"/>
              <a:ext cx="588939" cy="194183"/>
            </a:xfrm>
            <a:custGeom>
              <a:avLst/>
              <a:gdLst/>
              <a:ahLst/>
              <a:cxnLst/>
              <a:rect l="0" t="0" r="0" b="0"/>
              <a:pathLst>
                <a:path w="688097" h="233136">
                  <a:moveTo>
                    <a:pt x="299720" y="254"/>
                  </a:moveTo>
                  <a:lnTo>
                    <a:pt x="330962" y="2286"/>
                  </a:lnTo>
                  <a:lnTo>
                    <a:pt x="361950" y="4064"/>
                  </a:lnTo>
                  <a:lnTo>
                    <a:pt x="393573" y="6604"/>
                  </a:lnTo>
                  <a:lnTo>
                    <a:pt x="409575" y="8382"/>
                  </a:lnTo>
                  <a:lnTo>
                    <a:pt x="425704" y="10795"/>
                  </a:lnTo>
                  <a:lnTo>
                    <a:pt x="435864" y="12954"/>
                  </a:lnTo>
                  <a:lnTo>
                    <a:pt x="447040" y="16129"/>
                  </a:lnTo>
                  <a:lnTo>
                    <a:pt x="458216" y="19685"/>
                  </a:lnTo>
                  <a:lnTo>
                    <a:pt x="468503" y="23368"/>
                  </a:lnTo>
                  <a:lnTo>
                    <a:pt x="478028" y="26924"/>
                  </a:lnTo>
                  <a:lnTo>
                    <a:pt x="482092" y="28575"/>
                  </a:lnTo>
                  <a:lnTo>
                    <a:pt x="485521" y="29845"/>
                  </a:lnTo>
                  <a:lnTo>
                    <a:pt x="488696" y="31115"/>
                  </a:lnTo>
                  <a:lnTo>
                    <a:pt x="490728" y="32004"/>
                  </a:lnTo>
                  <a:lnTo>
                    <a:pt x="492252" y="32639"/>
                  </a:lnTo>
                  <a:lnTo>
                    <a:pt x="492379" y="32639"/>
                  </a:lnTo>
                  <a:cubicBezTo>
                    <a:pt x="493522" y="33147"/>
                    <a:pt x="494665" y="33782"/>
                    <a:pt x="495681" y="34417"/>
                  </a:cubicBezTo>
                  <a:lnTo>
                    <a:pt x="511429" y="44704"/>
                  </a:lnTo>
                  <a:lnTo>
                    <a:pt x="527177" y="55372"/>
                  </a:lnTo>
                  <a:lnTo>
                    <a:pt x="538353" y="63754"/>
                  </a:lnTo>
                  <a:lnTo>
                    <a:pt x="548894" y="72136"/>
                  </a:lnTo>
                  <a:lnTo>
                    <a:pt x="559054" y="80010"/>
                  </a:lnTo>
                  <a:lnTo>
                    <a:pt x="568833" y="86741"/>
                  </a:lnTo>
                  <a:lnTo>
                    <a:pt x="578739" y="92456"/>
                  </a:lnTo>
                  <a:lnTo>
                    <a:pt x="587502" y="96774"/>
                  </a:lnTo>
                  <a:lnTo>
                    <a:pt x="595757" y="100584"/>
                  </a:lnTo>
                  <a:lnTo>
                    <a:pt x="603631" y="104013"/>
                  </a:lnTo>
                  <a:lnTo>
                    <a:pt x="612521" y="108331"/>
                  </a:lnTo>
                  <a:lnTo>
                    <a:pt x="621665" y="113284"/>
                  </a:lnTo>
                  <a:lnTo>
                    <a:pt x="631952" y="120396"/>
                  </a:lnTo>
                  <a:lnTo>
                    <a:pt x="637667" y="124841"/>
                  </a:lnTo>
                  <a:lnTo>
                    <a:pt x="643001" y="129413"/>
                  </a:lnTo>
                  <a:lnTo>
                    <a:pt x="653542" y="138684"/>
                  </a:lnTo>
                  <a:lnTo>
                    <a:pt x="662432" y="146685"/>
                  </a:lnTo>
                  <a:lnTo>
                    <a:pt x="670052" y="153543"/>
                  </a:lnTo>
                  <a:lnTo>
                    <a:pt x="676656" y="159512"/>
                  </a:lnTo>
                  <a:lnTo>
                    <a:pt x="682498" y="165100"/>
                  </a:lnTo>
                  <a:lnTo>
                    <a:pt x="687578" y="170180"/>
                  </a:lnTo>
                  <a:lnTo>
                    <a:pt x="688097" y="170728"/>
                  </a:lnTo>
                  <a:lnTo>
                    <a:pt x="688097" y="233136"/>
                  </a:lnTo>
                  <a:lnTo>
                    <a:pt x="687705" y="232537"/>
                  </a:lnTo>
                  <a:lnTo>
                    <a:pt x="683641" y="226314"/>
                  </a:lnTo>
                  <a:lnTo>
                    <a:pt x="679958" y="220980"/>
                  </a:lnTo>
                  <a:lnTo>
                    <a:pt x="676783" y="216281"/>
                  </a:lnTo>
                  <a:lnTo>
                    <a:pt x="674243" y="212598"/>
                  </a:lnTo>
                  <a:lnTo>
                    <a:pt x="668147" y="205105"/>
                  </a:lnTo>
                  <a:lnTo>
                    <a:pt x="664718" y="201295"/>
                  </a:lnTo>
                  <a:lnTo>
                    <a:pt x="660908" y="197358"/>
                  </a:lnTo>
                  <a:lnTo>
                    <a:pt x="656209" y="192786"/>
                  </a:lnTo>
                  <a:lnTo>
                    <a:pt x="650875" y="187706"/>
                  </a:lnTo>
                  <a:lnTo>
                    <a:pt x="644525" y="181864"/>
                  </a:lnTo>
                  <a:lnTo>
                    <a:pt x="636905" y="175006"/>
                  </a:lnTo>
                  <a:lnTo>
                    <a:pt x="628269" y="167259"/>
                  </a:lnTo>
                  <a:lnTo>
                    <a:pt x="618363" y="158496"/>
                  </a:lnTo>
                  <a:lnTo>
                    <a:pt x="613918" y="154686"/>
                  </a:lnTo>
                  <a:lnTo>
                    <a:pt x="610235" y="151638"/>
                  </a:lnTo>
                  <a:lnTo>
                    <a:pt x="603250" y="146685"/>
                  </a:lnTo>
                  <a:lnTo>
                    <a:pt x="595757" y="142621"/>
                  </a:lnTo>
                  <a:lnTo>
                    <a:pt x="588645" y="139065"/>
                  </a:lnTo>
                  <a:lnTo>
                    <a:pt x="579755" y="135255"/>
                  </a:lnTo>
                  <a:lnTo>
                    <a:pt x="570357" y="130810"/>
                  </a:lnTo>
                  <a:lnTo>
                    <a:pt x="559435" y="125349"/>
                  </a:lnTo>
                  <a:lnTo>
                    <a:pt x="547243" y="118110"/>
                  </a:lnTo>
                  <a:lnTo>
                    <a:pt x="535686" y="110109"/>
                  </a:lnTo>
                  <a:lnTo>
                    <a:pt x="525145" y="101981"/>
                  </a:lnTo>
                  <a:lnTo>
                    <a:pt x="515239" y="94107"/>
                  </a:lnTo>
                  <a:lnTo>
                    <a:pt x="505841" y="86995"/>
                  </a:lnTo>
                  <a:lnTo>
                    <a:pt x="490601" y="76581"/>
                  </a:lnTo>
                  <a:lnTo>
                    <a:pt x="476621" y="67449"/>
                  </a:lnTo>
                  <a:lnTo>
                    <a:pt x="476250" y="67310"/>
                  </a:lnTo>
                  <a:lnTo>
                    <a:pt x="474091" y="66421"/>
                  </a:lnTo>
                  <a:lnTo>
                    <a:pt x="471678" y="65405"/>
                  </a:lnTo>
                  <a:lnTo>
                    <a:pt x="468249" y="64008"/>
                  </a:lnTo>
                  <a:lnTo>
                    <a:pt x="464566" y="62611"/>
                  </a:lnTo>
                  <a:lnTo>
                    <a:pt x="455930" y="59309"/>
                  </a:lnTo>
                  <a:lnTo>
                    <a:pt x="446278" y="55880"/>
                  </a:lnTo>
                  <a:lnTo>
                    <a:pt x="436626" y="52705"/>
                  </a:lnTo>
                  <a:lnTo>
                    <a:pt x="427863" y="50165"/>
                  </a:lnTo>
                  <a:lnTo>
                    <a:pt x="420243" y="48514"/>
                  </a:lnTo>
                  <a:lnTo>
                    <a:pt x="405511" y="46228"/>
                  </a:lnTo>
                  <a:lnTo>
                    <a:pt x="390525" y="44577"/>
                  </a:lnTo>
                  <a:lnTo>
                    <a:pt x="359791" y="42164"/>
                  </a:lnTo>
                  <a:lnTo>
                    <a:pt x="328295" y="40386"/>
                  </a:lnTo>
                  <a:lnTo>
                    <a:pt x="300794" y="38485"/>
                  </a:lnTo>
                  <a:lnTo>
                    <a:pt x="297688" y="39751"/>
                  </a:lnTo>
                  <a:lnTo>
                    <a:pt x="294640" y="40767"/>
                  </a:lnTo>
                  <a:lnTo>
                    <a:pt x="290195" y="42291"/>
                  </a:lnTo>
                  <a:lnTo>
                    <a:pt x="281178" y="45339"/>
                  </a:lnTo>
                  <a:lnTo>
                    <a:pt x="271018" y="48768"/>
                  </a:lnTo>
                  <a:lnTo>
                    <a:pt x="260604" y="52197"/>
                  </a:lnTo>
                  <a:lnTo>
                    <a:pt x="250317" y="55626"/>
                  </a:lnTo>
                  <a:lnTo>
                    <a:pt x="240919" y="58420"/>
                  </a:lnTo>
                  <a:lnTo>
                    <a:pt x="219710" y="64135"/>
                  </a:lnTo>
                  <a:lnTo>
                    <a:pt x="198501" y="68961"/>
                  </a:lnTo>
                  <a:lnTo>
                    <a:pt x="187960" y="71374"/>
                  </a:lnTo>
                  <a:lnTo>
                    <a:pt x="178181" y="73406"/>
                  </a:lnTo>
                  <a:lnTo>
                    <a:pt x="169418" y="75057"/>
                  </a:lnTo>
                  <a:lnTo>
                    <a:pt x="161290" y="76708"/>
                  </a:lnTo>
                  <a:lnTo>
                    <a:pt x="146939" y="79248"/>
                  </a:lnTo>
                  <a:lnTo>
                    <a:pt x="133604" y="81915"/>
                  </a:lnTo>
                  <a:lnTo>
                    <a:pt x="120015" y="84709"/>
                  </a:lnTo>
                  <a:lnTo>
                    <a:pt x="112776" y="86360"/>
                  </a:lnTo>
                  <a:lnTo>
                    <a:pt x="105029" y="88392"/>
                  </a:lnTo>
                  <a:lnTo>
                    <a:pt x="96647" y="90551"/>
                  </a:lnTo>
                  <a:lnTo>
                    <a:pt x="87249" y="93091"/>
                  </a:lnTo>
                  <a:lnTo>
                    <a:pt x="76708" y="96266"/>
                  </a:lnTo>
                  <a:lnTo>
                    <a:pt x="65659" y="99568"/>
                  </a:lnTo>
                  <a:lnTo>
                    <a:pt x="53467" y="103759"/>
                  </a:lnTo>
                  <a:lnTo>
                    <a:pt x="40767" y="108966"/>
                  </a:lnTo>
                  <a:lnTo>
                    <a:pt x="14986" y="119888"/>
                  </a:lnTo>
                  <a:lnTo>
                    <a:pt x="0" y="84836"/>
                  </a:lnTo>
                  <a:lnTo>
                    <a:pt x="25908" y="73914"/>
                  </a:lnTo>
                  <a:lnTo>
                    <a:pt x="38989" y="68453"/>
                  </a:lnTo>
                  <a:lnTo>
                    <a:pt x="53340" y="63500"/>
                  </a:lnTo>
                  <a:lnTo>
                    <a:pt x="65786" y="59817"/>
                  </a:lnTo>
                  <a:lnTo>
                    <a:pt x="76454" y="56642"/>
                  </a:lnTo>
                  <a:lnTo>
                    <a:pt x="86360" y="53848"/>
                  </a:lnTo>
                  <a:lnTo>
                    <a:pt x="95250" y="51435"/>
                  </a:lnTo>
                  <a:lnTo>
                    <a:pt x="103759" y="49403"/>
                  </a:lnTo>
                  <a:lnTo>
                    <a:pt x="111379" y="47625"/>
                  </a:lnTo>
                  <a:lnTo>
                    <a:pt x="125730" y="44577"/>
                  </a:lnTo>
                  <a:lnTo>
                    <a:pt x="139700" y="41910"/>
                  </a:lnTo>
                  <a:lnTo>
                    <a:pt x="154305" y="39116"/>
                  </a:lnTo>
                  <a:lnTo>
                    <a:pt x="162179" y="37719"/>
                  </a:lnTo>
                  <a:lnTo>
                    <a:pt x="170815" y="35941"/>
                  </a:lnTo>
                  <a:lnTo>
                    <a:pt x="180086" y="34036"/>
                  </a:lnTo>
                  <a:lnTo>
                    <a:pt x="190373" y="31750"/>
                  </a:lnTo>
                  <a:lnTo>
                    <a:pt x="211074" y="26924"/>
                  </a:lnTo>
                  <a:lnTo>
                    <a:pt x="231013" y="21590"/>
                  </a:lnTo>
                  <a:lnTo>
                    <a:pt x="239268" y="19050"/>
                  </a:lnTo>
                  <a:lnTo>
                    <a:pt x="248793" y="16002"/>
                  </a:lnTo>
                  <a:lnTo>
                    <a:pt x="258953" y="12573"/>
                  </a:lnTo>
                  <a:lnTo>
                    <a:pt x="268986" y="9144"/>
                  </a:lnTo>
                  <a:lnTo>
                    <a:pt x="278130" y="6096"/>
                  </a:lnTo>
                  <a:lnTo>
                    <a:pt x="281813" y="4826"/>
                  </a:lnTo>
                  <a:lnTo>
                    <a:pt x="285623" y="3556"/>
                  </a:lnTo>
                  <a:lnTo>
                    <a:pt x="287655" y="2794"/>
                  </a:lnTo>
                  <a:lnTo>
                    <a:pt x="291084" y="1651"/>
                  </a:lnTo>
                  <a:lnTo>
                    <a:pt x="291465" y="1524"/>
                  </a:lnTo>
                  <a:lnTo>
                    <a:pt x="291338" y="1524"/>
                  </a:lnTo>
                  <a:cubicBezTo>
                    <a:pt x="294005" y="508"/>
                    <a:pt x="296799" y="0"/>
                    <a:pt x="299720" y="254"/>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0" name="Shape 1046">
              <a:extLst>
                <a:ext uri="{FF2B5EF4-FFF2-40B4-BE49-F238E27FC236}">
                  <a16:creationId xmlns:a16="http://schemas.microsoft.com/office/drawing/2014/main" id="{A303EC34-7770-4A1B-A9F5-E83D9A622E6F}"/>
                </a:ext>
              </a:extLst>
            </p:cNvPr>
            <p:cNvSpPr/>
            <p:nvPr/>
          </p:nvSpPr>
          <p:spPr>
            <a:xfrm>
              <a:off x="1708542" y="2604011"/>
              <a:ext cx="304420" cy="70739"/>
            </a:xfrm>
            <a:custGeom>
              <a:avLst/>
              <a:gdLst/>
              <a:ahLst/>
              <a:cxnLst/>
              <a:rect l="0" t="0" r="0" b="0"/>
              <a:pathLst>
                <a:path w="304420" h="70739">
                  <a:moveTo>
                    <a:pt x="295264" y="0"/>
                  </a:moveTo>
                  <a:lnTo>
                    <a:pt x="296026" y="0"/>
                  </a:lnTo>
                  <a:lnTo>
                    <a:pt x="300511" y="1592"/>
                  </a:lnTo>
                  <a:lnTo>
                    <a:pt x="301047" y="1544"/>
                  </a:lnTo>
                  <a:lnTo>
                    <a:pt x="300090" y="1397"/>
                  </a:lnTo>
                  <a:lnTo>
                    <a:pt x="301383" y="1515"/>
                  </a:lnTo>
                  <a:lnTo>
                    <a:pt x="304154" y="1270"/>
                  </a:lnTo>
                  <a:lnTo>
                    <a:pt x="304420" y="1222"/>
                  </a:lnTo>
                  <a:lnTo>
                    <a:pt x="304420" y="2776"/>
                  </a:lnTo>
                  <a:lnTo>
                    <a:pt x="302303" y="1737"/>
                  </a:lnTo>
                  <a:lnTo>
                    <a:pt x="301741" y="1651"/>
                  </a:lnTo>
                  <a:lnTo>
                    <a:pt x="300679" y="1651"/>
                  </a:lnTo>
                  <a:lnTo>
                    <a:pt x="304420" y="2979"/>
                  </a:lnTo>
                  <a:lnTo>
                    <a:pt x="304420" y="35763"/>
                  </a:lnTo>
                  <a:lnTo>
                    <a:pt x="304306" y="35840"/>
                  </a:lnTo>
                  <a:lnTo>
                    <a:pt x="304408" y="35814"/>
                  </a:lnTo>
                  <a:lnTo>
                    <a:pt x="304420" y="35801"/>
                  </a:lnTo>
                  <a:lnTo>
                    <a:pt x="304420" y="39519"/>
                  </a:lnTo>
                  <a:lnTo>
                    <a:pt x="303265" y="39624"/>
                  </a:lnTo>
                  <a:cubicBezTo>
                    <a:pt x="302249" y="39624"/>
                    <a:pt x="301233" y="39624"/>
                    <a:pt x="300217" y="39624"/>
                  </a:cubicBezTo>
                  <a:lnTo>
                    <a:pt x="298876" y="39502"/>
                  </a:lnTo>
                  <a:lnTo>
                    <a:pt x="296788" y="40894"/>
                  </a:lnTo>
                  <a:lnTo>
                    <a:pt x="293613" y="43180"/>
                  </a:lnTo>
                  <a:lnTo>
                    <a:pt x="289930" y="45720"/>
                  </a:lnTo>
                  <a:lnTo>
                    <a:pt x="285866" y="48514"/>
                  </a:lnTo>
                  <a:lnTo>
                    <a:pt x="280659" y="52070"/>
                  </a:lnTo>
                  <a:lnTo>
                    <a:pt x="275071" y="55753"/>
                  </a:lnTo>
                  <a:cubicBezTo>
                    <a:pt x="272150" y="57658"/>
                    <a:pt x="268848" y="58801"/>
                    <a:pt x="265292" y="58928"/>
                  </a:cubicBezTo>
                  <a:lnTo>
                    <a:pt x="222620" y="60579"/>
                  </a:lnTo>
                  <a:lnTo>
                    <a:pt x="179948" y="62738"/>
                  </a:lnTo>
                  <a:lnTo>
                    <a:pt x="94096" y="67691"/>
                  </a:lnTo>
                  <a:lnTo>
                    <a:pt x="50789" y="69596"/>
                  </a:lnTo>
                  <a:lnTo>
                    <a:pt x="7482" y="70739"/>
                  </a:lnTo>
                  <a:lnTo>
                    <a:pt x="0" y="70739"/>
                  </a:lnTo>
                  <a:lnTo>
                    <a:pt x="0" y="32639"/>
                  </a:lnTo>
                  <a:lnTo>
                    <a:pt x="7482" y="32639"/>
                  </a:lnTo>
                  <a:lnTo>
                    <a:pt x="49900" y="31623"/>
                  </a:lnTo>
                  <a:lnTo>
                    <a:pt x="92318" y="29591"/>
                  </a:lnTo>
                  <a:lnTo>
                    <a:pt x="177789" y="24765"/>
                  </a:lnTo>
                  <a:lnTo>
                    <a:pt x="220715" y="22479"/>
                  </a:lnTo>
                  <a:lnTo>
                    <a:pt x="258475" y="21031"/>
                  </a:lnTo>
                  <a:lnTo>
                    <a:pt x="259704" y="20193"/>
                  </a:lnTo>
                  <a:lnTo>
                    <a:pt x="264276" y="17145"/>
                  </a:lnTo>
                  <a:lnTo>
                    <a:pt x="268467" y="14224"/>
                  </a:lnTo>
                  <a:lnTo>
                    <a:pt x="272150" y="11684"/>
                  </a:lnTo>
                  <a:lnTo>
                    <a:pt x="274817" y="9779"/>
                  </a:lnTo>
                  <a:lnTo>
                    <a:pt x="277484" y="8001"/>
                  </a:lnTo>
                  <a:lnTo>
                    <a:pt x="281167" y="5461"/>
                  </a:lnTo>
                  <a:lnTo>
                    <a:pt x="283707" y="3810"/>
                  </a:lnTo>
                  <a:lnTo>
                    <a:pt x="286247" y="2286"/>
                  </a:lnTo>
                  <a:cubicBezTo>
                    <a:pt x="289041" y="762"/>
                    <a:pt x="292216" y="0"/>
                    <a:pt x="295264" y="0"/>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1" name="Shape 1047">
              <a:extLst>
                <a:ext uri="{FF2B5EF4-FFF2-40B4-BE49-F238E27FC236}">
                  <a16:creationId xmlns:a16="http://schemas.microsoft.com/office/drawing/2014/main" id="{738DFB49-E08F-4F90-B0C0-372B461072C3}"/>
                </a:ext>
              </a:extLst>
            </p:cNvPr>
            <p:cNvSpPr/>
            <p:nvPr/>
          </p:nvSpPr>
          <p:spPr>
            <a:xfrm>
              <a:off x="1708542" y="1402883"/>
              <a:ext cx="86476" cy="765490"/>
            </a:xfrm>
            <a:custGeom>
              <a:avLst/>
              <a:gdLst/>
              <a:ahLst/>
              <a:cxnLst/>
              <a:rect l="0" t="0" r="0" b="0"/>
              <a:pathLst>
                <a:path w="86476" h="765490">
                  <a:moveTo>
                    <a:pt x="0" y="0"/>
                  </a:moveTo>
                  <a:lnTo>
                    <a:pt x="4053" y="4278"/>
                  </a:lnTo>
                  <a:lnTo>
                    <a:pt x="8244" y="8723"/>
                  </a:lnTo>
                  <a:lnTo>
                    <a:pt x="15737" y="17994"/>
                  </a:lnTo>
                  <a:lnTo>
                    <a:pt x="19547" y="23328"/>
                  </a:lnTo>
                  <a:lnTo>
                    <a:pt x="23230" y="28535"/>
                  </a:lnTo>
                  <a:lnTo>
                    <a:pt x="27040" y="34250"/>
                  </a:lnTo>
                  <a:lnTo>
                    <a:pt x="31358" y="40600"/>
                  </a:lnTo>
                  <a:lnTo>
                    <a:pt x="36184" y="48093"/>
                  </a:lnTo>
                  <a:lnTo>
                    <a:pt x="41518" y="56221"/>
                  </a:lnTo>
                  <a:cubicBezTo>
                    <a:pt x="42407" y="57491"/>
                    <a:pt x="43169" y="59015"/>
                    <a:pt x="43677" y="60539"/>
                  </a:cubicBezTo>
                  <a:lnTo>
                    <a:pt x="54345" y="91654"/>
                  </a:lnTo>
                  <a:lnTo>
                    <a:pt x="64632" y="123150"/>
                  </a:lnTo>
                  <a:lnTo>
                    <a:pt x="68188" y="134961"/>
                  </a:lnTo>
                  <a:lnTo>
                    <a:pt x="71109" y="144740"/>
                  </a:lnTo>
                  <a:lnTo>
                    <a:pt x="73522" y="153249"/>
                  </a:lnTo>
                  <a:lnTo>
                    <a:pt x="75427" y="159980"/>
                  </a:lnTo>
                  <a:lnTo>
                    <a:pt x="77078" y="165822"/>
                  </a:lnTo>
                  <a:lnTo>
                    <a:pt x="78348" y="170013"/>
                  </a:lnTo>
                  <a:lnTo>
                    <a:pt x="79237" y="173569"/>
                  </a:lnTo>
                  <a:lnTo>
                    <a:pt x="79999" y="176871"/>
                  </a:lnTo>
                  <a:lnTo>
                    <a:pt x="80253" y="178141"/>
                  </a:lnTo>
                  <a:lnTo>
                    <a:pt x="80582" y="181540"/>
                  </a:lnTo>
                  <a:lnTo>
                    <a:pt x="82285" y="186650"/>
                  </a:lnTo>
                  <a:lnTo>
                    <a:pt x="85333" y="195667"/>
                  </a:lnTo>
                  <a:cubicBezTo>
                    <a:pt x="86095" y="197953"/>
                    <a:pt x="86476" y="200239"/>
                    <a:pt x="86349" y="202525"/>
                  </a:cubicBezTo>
                  <a:lnTo>
                    <a:pt x="84063" y="262342"/>
                  </a:lnTo>
                  <a:lnTo>
                    <a:pt x="82158" y="322032"/>
                  </a:lnTo>
                  <a:lnTo>
                    <a:pt x="79618" y="381976"/>
                  </a:lnTo>
                  <a:lnTo>
                    <a:pt x="75935" y="441920"/>
                  </a:lnTo>
                  <a:lnTo>
                    <a:pt x="74157" y="452334"/>
                  </a:lnTo>
                  <a:cubicBezTo>
                    <a:pt x="73903" y="453350"/>
                    <a:pt x="73649" y="454366"/>
                    <a:pt x="73268" y="455382"/>
                  </a:cubicBezTo>
                  <a:lnTo>
                    <a:pt x="70474" y="463129"/>
                  </a:lnTo>
                  <a:lnTo>
                    <a:pt x="66791" y="471638"/>
                  </a:lnTo>
                  <a:lnTo>
                    <a:pt x="64505" y="478369"/>
                  </a:lnTo>
                  <a:lnTo>
                    <a:pt x="62981" y="483957"/>
                  </a:lnTo>
                  <a:lnTo>
                    <a:pt x="61330" y="489545"/>
                  </a:lnTo>
                  <a:lnTo>
                    <a:pt x="59933" y="494625"/>
                  </a:lnTo>
                  <a:lnTo>
                    <a:pt x="58917" y="498689"/>
                  </a:lnTo>
                  <a:lnTo>
                    <a:pt x="57774" y="502753"/>
                  </a:lnTo>
                  <a:lnTo>
                    <a:pt x="57012" y="505801"/>
                  </a:lnTo>
                  <a:lnTo>
                    <a:pt x="55742" y="510627"/>
                  </a:lnTo>
                  <a:lnTo>
                    <a:pt x="55107" y="513675"/>
                  </a:lnTo>
                  <a:lnTo>
                    <a:pt x="55107" y="514564"/>
                  </a:lnTo>
                  <a:lnTo>
                    <a:pt x="55234" y="514564"/>
                  </a:lnTo>
                  <a:lnTo>
                    <a:pt x="55234" y="515961"/>
                  </a:lnTo>
                  <a:lnTo>
                    <a:pt x="55107" y="518882"/>
                  </a:lnTo>
                  <a:lnTo>
                    <a:pt x="54599" y="523327"/>
                  </a:lnTo>
                  <a:lnTo>
                    <a:pt x="53837" y="528153"/>
                  </a:lnTo>
                  <a:lnTo>
                    <a:pt x="52313" y="535519"/>
                  </a:lnTo>
                  <a:lnTo>
                    <a:pt x="51424" y="539456"/>
                  </a:lnTo>
                  <a:lnTo>
                    <a:pt x="50535" y="543901"/>
                  </a:lnTo>
                  <a:lnTo>
                    <a:pt x="49138" y="549616"/>
                  </a:lnTo>
                  <a:lnTo>
                    <a:pt x="47741" y="555712"/>
                  </a:lnTo>
                  <a:lnTo>
                    <a:pt x="45963" y="562570"/>
                  </a:lnTo>
                  <a:lnTo>
                    <a:pt x="44185" y="569936"/>
                  </a:lnTo>
                  <a:lnTo>
                    <a:pt x="42788" y="575524"/>
                  </a:lnTo>
                  <a:lnTo>
                    <a:pt x="41645" y="579969"/>
                  </a:lnTo>
                  <a:lnTo>
                    <a:pt x="40375" y="584541"/>
                  </a:lnTo>
                  <a:lnTo>
                    <a:pt x="39486" y="587843"/>
                  </a:lnTo>
                  <a:lnTo>
                    <a:pt x="37581" y="593939"/>
                  </a:lnTo>
                  <a:lnTo>
                    <a:pt x="35930" y="598384"/>
                  </a:lnTo>
                  <a:lnTo>
                    <a:pt x="34025" y="602575"/>
                  </a:lnTo>
                  <a:lnTo>
                    <a:pt x="32628" y="605242"/>
                  </a:lnTo>
                  <a:cubicBezTo>
                    <a:pt x="31993" y="606385"/>
                    <a:pt x="31231" y="607528"/>
                    <a:pt x="30342" y="608544"/>
                  </a:cubicBezTo>
                  <a:lnTo>
                    <a:pt x="30215" y="608671"/>
                  </a:lnTo>
                  <a:lnTo>
                    <a:pt x="30215" y="608671"/>
                  </a:lnTo>
                  <a:lnTo>
                    <a:pt x="29834" y="610322"/>
                  </a:lnTo>
                  <a:lnTo>
                    <a:pt x="28945" y="614386"/>
                  </a:lnTo>
                  <a:lnTo>
                    <a:pt x="28310" y="617180"/>
                  </a:lnTo>
                  <a:lnTo>
                    <a:pt x="27548" y="620863"/>
                  </a:lnTo>
                  <a:lnTo>
                    <a:pt x="26786" y="625054"/>
                  </a:lnTo>
                  <a:lnTo>
                    <a:pt x="25770" y="629880"/>
                  </a:lnTo>
                  <a:lnTo>
                    <a:pt x="24754" y="635341"/>
                  </a:lnTo>
                  <a:lnTo>
                    <a:pt x="23611" y="641564"/>
                  </a:lnTo>
                  <a:lnTo>
                    <a:pt x="20817" y="659344"/>
                  </a:lnTo>
                  <a:lnTo>
                    <a:pt x="18658" y="676997"/>
                  </a:lnTo>
                  <a:lnTo>
                    <a:pt x="16245" y="695285"/>
                  </a:lnTo>
                  <a:lnTo>
                    <a:pt x="13324" y="713954"/>
                  </a:lnTo>
                  <a:lnTo>
                    <a:pt x="11165" y="724876"/>
                  </a:lnTo>
                  <a:lnTo>
                    <a:pt x="8879" y="735036"/>
                  </a:lnTo>
                  <a:lnTo>
                    <a:pt x="6466" y="744307"/>
                  </a:lnTo>
                  <a:lnTo>
                    <a:pt x="3926" y="753451"/>
                  </a:lnTo>
                  <a:lnTo>
                    <a:pt x="0" y="765490"/>
                  </a:lnTo>
                  <a:lnTo>
                    <a:pt x="0" y="585711"/>
                  </a:lnTo>
                  <a:lnTo>
                    <a:pt x="116" y="585557"/>
                  </a:lnTo>
                  <a:lnTo>
                    <a:pt x="139" y="585495"/>
                  </a:lnTo>
                  <a:lnTo>
                    <a:pt x="0" y="585696"/>
                  </a:lnTo>
                  <a:lnTo>
                    <a:pt x="0" y="585213"/>
                  </a:lnTo>
                  <a:lnTo>
                    <a:pt x="243" y="584922"/>
                  </a:lnTo>
                  <a:lnTo>
                    <a:pt x="440" y="584691"/>
                  </a:lnTo>
                  <a:lnTo>
                    <a:pt x="1259" y="582509"/>
                  </a:lnTo>
                  <a:lnTo>
                    <a:pt x="2783" y="577683"/>
                  </a:lnTo>
                  <a:lnTo>
                    <a:pt x="3799" y="574127"/>
                  </a:lnTo>
                  <a:lnTo>
                    <a:pt x="4688" y="570698"/>
                  </a:lnTo>
                  <a:lnTo>
                    <a:pt x="5831" y="566126"/>
                  </a:lnTo>
                  <a:lnTo>
                    <a:pt x="7101" y="561173"/>
                  </a:lnTo>
                  <a:lnTo>
                    <a:pt x="9006" y="553299"/>
                  </a:lnTo>
                  <a:lnTo>
                    <a:pt x="10657" y="546695"/>
                  </a:lnTo>
                  <a:lnTo>
                    <a:pt x="12054" y="540853"/>
                  </a:lnTo>
                  <a:lnTo>
                    <a:pt x="13197" y="536154"/>
                  </a:lnTo>
                  <a:lnTo>
                    <a:pt x="14213" y="531455"/>
                  </a:lnTo>
                  <a:lnTo>
                    <a:pt x="15102" y="527391"/>
                  </a:lnTo>
                  <a:lnTo>
                    <a:pt x="16118" y="522438"/>
                  </a:lnTo>
                  <a:lnTo>
                    <a:pt x="16753" y="518501"/>
                  </a:lnTo>
                  <a:lnTo>
                    <a:pt x="17007" y="516977"/>
                  </a:lnTo>
                  <a:lnTo>
                    <a:pt x="17134" y="515961"/>
                  </a:lnTo>
                  <a:lnTo>
                    <a:pt x="17134" y="512151"/>
                  </a:lnTo>
                  <a:lnTo>
                    <a:pt x="17388" y="509484"/>
                  </a:lnTo>
                  <a:lnTo>
                    <a:pt x="17896" y="505420"/>
                  </a:lnTo>
                  <a:lnTo>
                    <a:pt x="18785" y="501610"/>
                  </a:lnTo>
                  <a:lnTo>
                    <a:pt x="20055" y="496276"/>
                  </a:lnTo>
                  <a:lnTo>
                    <a:pt x="21071" y="492720"/>
                  </a:lnTo>
                  <a:lnTo>
                    <a:pt x="21960" y="489164"/>
                  </a:lnTo>
                  <a:lnTo>
                    <a:pt x="23230" y="484465"/>
                  </a:lnTo>
                  <a:lnTo>
                    <a:pt x="24627" y="479258"/>
                  </a:lnTo>
                  <a:lnTo>
                    <a:pt x="26278" y="473289"/>
                  </a:lnTo>
                  <a:lnTo>
                    <a:pt x="28564" y="465669"/>
                  </a:lnTo>
                  <a:lnTo>
                    <a:pt x="31739" y="456779"/>
                  </a:lnTo>
                  <a:lnTo>
                    <a:pt x="34660" y="450048"/>
                  </a:lnTo>
                  <a:lnTo>
                    <a:pt x="37261" y="442716"/>
                  </a:lnTo>
                  <a:lnTo>
                    <a:pt x="37962" y="439634"/>
                  </a:lnTo>
                  <a:lnTo>
                    <a:pt x="41645" y="380325"/>
                  </a:lnTo>
                  <a:lnTo>
                    <a:pt x="44058" y="320762"/>
                  </a:lnTo>
                  <a:lnTo>
                    <a:pt x="45963" y="260945"/>
                  </a:lnTo>
                  <a:lnTo>
                    <a:pt x="48121" y="204475"/>
                  </a:lnTo>
                  <a:lnTo>
                    <a:pt x="46217" y="198842"/>
                  </a:lnTo>
                  <a:lnTo>
                    <a:pt x="43677" y="191222"/>
                  </a:lnTo>
                  <a:lnTo>
                    <a:pt x="41518" y="184872"/>
                  </a:lnTo>
                  <a:lnTo>
                    <a:pt x="39994" y="180300"/>
                  </a:lnTo>
                  <a:lnTo>
                    <a:pt x="38470" y="175855"/>
                  </a:lnTo>
                  <a:lnTo>
                    <a:pt x="37835" y="173950"/>
                  </a:lnTo>
                  <a:lnTo>
                    <a:pt x="37465" y="172887"/>
                  </a:lnTo>
                  <a:lnTo>
                    <a:pt x="36946" y="171537"/>
                  </a:lnTo>
                  <a:lnTo>
                    <a:pt x="36794" y="170955"/>
                  </a:lnTo>
                  <a:lnTo>
                    <a:pt x="36692" y="170648"/>
                  </a:lnTo>
                  <a:lnTo>
                    <a:pt x="36692" y="170563"/>
                  </a:lnTo>
                  <a:lnTo>
                    <a:pt x="36184" y="168616"/>
                  </a:lnTo>
                  <a:lnTo>
                    <a:pt x="36057" y="168108"/>
                  </a:lnTo>
                  <a:lnTo>
                    <a:pt x="36888" y="163469"/>
                  </a:lnTo>
                  <a:lnTo>
                    <a:pt x="34533" y="155535"/>
                  </a:lnTo>
                  <a:lnTo>
                    <a:pt x="31739" y="145883"/>
                  </a:lnTo>
                  <a:lnTo>
                    <a:pt x="28437" y="134961"/>
                  </a:lnTo>
                  <a:lnTo>
                    <a:pt x="18277" y="103973"/>
                  </a:lnTo>
                  <a:lnTo>
                    <a:pt x="8439" y="75279"/>
                  </a:lnTo>
                  <a:lnTo>
                    <a:pt x="4180" y="68794"/>
                  </a:lnTo>
                  <a:lnTo>
                    <a:pt x="0" y="62408"/>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2" name="Shape 1048">
              <a:extLst>
                <a:ext uri="{FF2B5EF4-FFF2-40B4-BE49-F238E27FC236}">
                  <a16:creationId xmlns:a16="http://schemas.microsoft.com/office/drawing/2014/main" id="{89329C4D-4448-4597-AAE5-EF07153ABBF4}"/>
                </a:ext>
              </a:extLst>
            </p:cNvPr>
            <p:cNvSpPr/>
            <p:nvPr/>
          </p:nvSpPr>
          <p:spPr>
            <a:xfrm>
              <a:off x="2012963" y="2185800"/>
              <a:ext cx="389580" cy="457730"/>
            </a:xfrm>
            <a:custGeom>
              <a:avLst/>
              <a:gdLst/>
              <a:ahLst/>
              <a:cxnLst/>
              <a:rect l="0" t="0" r="0" b="0"/>
              <a:pathLst>
                <a:path w="389580" h="457730">
                  <a:moveTo>
                    <a:pt x="389580" y="0"/>
                  </a:moveTo>
                  <a:lnTo>
                    <a:pt x="389580" y="60349"/>
                  </a:lnTo>
                  <a:lnTo>
                    <a:pt x="389362" y="60400"/>
                  </a:lnTo>
                  <a:lnTo>
                    <a:pt x="389412" y="60414"/>
                  </a:lnTo>
                  <a:lnTo>
                    <a:pt x="389580" y="60363"/>
                  </a:lnTo>
                  <a:lnTo>
                    <a:pt x="389580" y="109045"/>
                  </a:lnTo>
                  <a:lnTo>
                    <a:pt x="386194" y="114300"/>
                  </a:lnTo>
                  <a:lnTo>
                    <a:pt x="380479" y="121793"/>
                  </a:lnTo>
                  <a:lnTo>
                    <a:pt x="375399" y="128143"/>
                  </a:lnTo>
                  <a:lnTo>
                    <a:pt x="374002" y="129921"/>
                  </a:lnTo>
                  <a:lnTo>
                    <a:pt x="372859" y="131826"/>
                  </a:lnTo>
                  <a:lnTo>
                    <a:pt x="369811" y="140081"/>
                  </a:lnTo>
                  <a:lnTo>
                    <a:pt x="367525" y="149733"/>
                  </a:lnTo>
                  <a:lnTo>
                    <a:pt x="365366" y="160655"/>
                  </a:lnTo>
                  <a:lnTo>
                    <a:pt x="363080" y="171069"/>
                  </a:lnTo>
                  <a:cubicBezTo>
                    <a:pt x="362699" y="173101"/>
                    <a:pt x="361937" y="175133"/>
                    <a:pt x="360794" y="176911"/>
                  </a:cubicBezTo>
                  <a:lnTo>
                    <a:pt x="359651" y="178562"/>
                  </a:lnTo>
                  <a:lnTo>
                    <a:pt x="358635" y="180086"/>
                  </a:lnTo>
                  <a:lnTo>
                    <a:pt x="357619" y="181483"/>
                  </a:lnTo>
                  <a:lnTo>
                    <a:pt x="355460" y="184658"/>
                  </a:lnTo>
                  <a:lnTo>
                    <a:pt x="353174" y="187960"/>
                  </a:lnTo>
                  <a:lnTo>
                    <a:pt x="350507" y="191897"/>
                  </a:lnTo>
                  <a:lnTo>
                    <a:pt x="344284" y="200914"/>
                  </a:lnTo>
                  <a:lnTo>
                    <a:pt x="337553" y="210820"/>
                  </a:lnTo>
                  <a:lnTo>
                    <a:pt x="330822" y="221107"/>
                  </a:lnTo>
                  <a:lnTo>
                    <a:pt x="324599" y="230505"/>
                  </a:lnTo>
                  <a:lnTo>
                    <a:pt x="319900" y="238252"/>
                  </a:lnTo>
                  <a:lnTo>
                    <a:pt x="315201" y="247142"/>
                  </a:lnTo>
                  <a:lnTo>
                    <a:pt x="310375" y="258445"/>
                  </a:lnTo>
                  <a:lnTo>
                    <a:pt x="304406" y="271145"/>
                  </a:lnTo>
                  <a:lnTo>
                    <a:pt x="298437" y="280924"/>
                  </a:lnTo>
                  <a:cubicBezTo>
                    <a:pt x="297802" y="281813"/>
                    <a:pt x="297167" y="282702"/>
                    <a:pt x="296532" y="283591"/>
                  </a:cubicBezTo>
                  <a:lnTo>
                    <a:pt x="285483" y="295910"/>
                  </a:lnTo>
                  <a:lnTo>
                    <a:pt x="274561" y="306197"/>
                  </a:lnTo>
                  <a:lnTo>
                    <a:pt x="264528" y="315214"/>
                  </a:lnTo>
                  <a:lnTo>
                    <a:pt x="255765" y="324231"/>
                  </a:lnTo>
                  <a:lnTo>
                    <a:pt x="250812" y="330454"/>
                  </a:lnTo>
                  <a:lnTo>
                    <a:pt x="245986" y="337947"/>
                  </a:lnTo>
                  <a:lnTo>
                    <a:pt x="236080" y="353822"/>
                  </a:lnTo>
                  <a:cubicBezTo>
                    <a:pt x="233667" y="357632"/>
                    <a:pt x="230111" y="360426"/>
                    <a:pt x="225793" y="361823"/>
                  </a:cubicBezTo>
                  <a:lnTo>
                    <a:pt x="216522" y="364871"/>
                  </a:lnTo>
                  <a:lnTo>
                    <a:pt x="209029" y="367411"/>
                  </a:lnTo>
                  <a:lnTo>
                    <a:pt x="203060" y="369316"/>
                  </a:lnTo>
                  <a:lnTo>
                    <a:pt x="198742" y="370840"/>
                  </a:lnTo>
                  <a:lnTo>
                    <a:pt x="195567" y="371983"/>
                  </a:lnTo>
                  <a:lnTo>
                    <a:pt x="194043" y="372491"/>
                  </a:lnTo>
                  <a:lnTo>
                    <a:pt x="189979" y="374523"/>
                  </a:lnTo>
                  <a:lnTo>
                    <a:pt x="187058" y="376555"/>
                  </a:lnTo>
                  <a:lnTo>
                    <a:pt x="184264" y="378333"/>
                  </a:lnTo>
                  <a:lnTo>
                    <a:pt x="179819" y="381635"/>
                  </a:lnTo>
                  <a:lnTo>
                    <a:pt x="174485" y="385572"/>
                  </a:lnTo>
                  <a:lnTo>
                    <a:pt x="167881" y="390271"/>
                  </a:lnTo>
                  <a:lnTo>
                    <a:pt x="159499" y="396240"/>
                  </a:lnTo>
                  <a:lnTo>
                    <a:pt x="149212" y="403225"/>
                  </a:lnTo>
                  <a:lnTo>
                    <a:pt x="143370" y="407162"/>
                  </a:lnTo>
                  <a:lnTo>
                    <a:pt x="137020" y="411480"/>
                  </a:lnTo>
                  <a:cubicBezTo>
                    <a:pt x="134988" y="412750"/>
                    <a:pt x="132829" y="413766"/>
                    <a:pt x="130543" y="414274"/>
                  </a:cubicBezTo>
                  <a:lnTo>
                    <a:pt x="119875" y="416687"/>
                  </a:lnTo>
                  <a:lnTo>
                    <a:pt x="109969" y="418846"/>
                  </a:lnTo>
                  <a:lnTo>
                    <a:pt x="100825" y="421005"/>
                  </a:lnTo>
                  <a:lnTo>
                    <a:pt x="92824" y="423418"/>
                  </a:lnTo>
                  <a:lnTo>
                    <a:pt x="83680" y="427609"/>
                  </a:lnTo>
                  <a:lnTo>
                    <a:pt x="73393" y="433451"/>
                  </a:lnTo>
                  <a:lnTo>
                    <a:pt x="61455" y="439801"/>
                  </a:lnTo>
                  <a:lnTo>
                    <a:pt x="49136" y="445008"/>
                  </a:lnTo>
                  <a:lnTo>
                    <a:pt x="41008" y="447675"/>
                  </a:lnTo>
                  <a:lnTo>
                    <a:pt x="33769" y="449961"/>
                  </a:lnTo>
                  <a:lnTo>
                    <a:pt x="27165" y="451866"/>
                  </a:lnTo>
                  <a:lnTo>
                    <a:pt x="21323" y="453517"/>
                  </a:lnTo>
                  <a:lnTo>
                    <a:pt x="15735" y="454914"/>
                  </a:lnTo>
                  <a:lnTo>
                    <a:pt x="11798" y="455803"/>
                  </a:lnTo>
                  <a:lnTo>
                    <a:pt x="7353" y="456692"/>
                  </a:lnTo>
                  <a:lnTo>
                    <a:pt x="3035" y="457454"/>
                  </a:lnTo>
                  <a:lnTo>
                    <a:pt x="0" y="457730"/>
                  </a:lnTo>
                  <a:lnTo>
                    <a:pt x="0" y="454012"/>
                  </a:lnTo>
                  <a:lnTo>
                    <a:pt x="114" y="453898"/>
                  </a:lnTo>
                  <a:lnTo>
                    <a:pt x="0" y="453974"/>
                  </a:lnTo>
                  <a:lnTo>
                    <a:pt x="0" y="421189"/>
                  </a:lnTo>
                  <a:lnTo>
                    <a:pt x="1492" y="421719"/>
                  </a:lnTo>
                  <a:lnTo>
                    <a:pt x="0" y="420987"/>
                  </a:lnTo>
                  <a:lnTo>
                    <a:pt x="0" y="419432"/>
                  </a:lnTo>
                  <a:lnTo>
                    <a:pt x="1130" y="419227"/>
                  </a:lnTo>
                  <a:lnTo>
                    <a:pt x="3797" y="418592"/>
                  </a:lnTo>
                  <a:lnTo>
                    <a:pt x="7734" y="417703"/>
                  </a:lnTo>
                  <a:lnTo>
                    <a:pt x="11798" y="416687"/>
                  </a:lnTo>
                  <a:lnTo>
                    <a:pt x="16751" y="415290"/>
                  </a:lnTo>
                  <a:lnTo>
                    <a:pt x="22720" y="413385"/>
                  </a:lnTo>
                  <a:lnTo>
                    <a:pt x="29578" y="411353"/>
                  </a:lnTo>
                  <a:lnTo>
                    <a:pt x="37452" y="408813"/>
                  </a:lnTo>
                  <a:lnTo>
                    <a:pt x="46469" y="404876"/>
                  </a:lnTo>
                  <a:lnTo>
                    <a:pt x="54978" y="400050"/>
                  </a:lnTo>
                  <a:lnTo>
                    <a:pt x="64884" y="394462"/>
                  </a:lnTo>
                  <a:lnTo>
                    <a:pt x="76822" y="388874"/>
                  </a:lnTo>
                  <a:lnTo>
                    <a:pt x="89268" y="384810"/>
                  </a:lnTo>
                  <a:lnTo>
                    <a:pt x="100825" y="381889"/>
                  </a:lnTo>
                  <a:lnTo>
                    <a:pt x="111874" y="379476"/>
                  </a:lnTo>
                  <a:lnTo>
                    <a:pt x="118634" y="377890"/>
                  </a:lnTo>
                  <a:lnTo>
                    <a:pt x="122161" y="375539"/>
                  </a:lnTo>
                  <a:lnTo>
                    <a:pt x="127876" y="371729"/>
                  </a:lnTo>
                  <a:lnTo>
                    <a:pt x="137782" y="364871"/>
                  </a:lnTo>
                  <a:lnTo>
                    <a:pt x="145783" y="359156"/>
                  </a:lnTo>
                  <a:lnTo>
                    <a:pt x="152387" y="354457"/>
                  </a:lnTo>
                  <a:lnTo>
                    <a:pt x="157467" y="350774"/>
                  </a:lnTo>
                  <a:lnTo>
                    <a:pt x="161404" y="347853"/>
                  </a:lnTo>
                  <a:lnTo>
                    <a:pt x="165722" y="344932"/>
                  </a:lnTo>
                  <a:lnTo>
                    <a:pt x="168643" y="342900"/>
                  </a:lnTo>
                  <a:lnTo>
                    <a:pt x="176009" y="338836"/>
                  </a:lnTo>
                  <a:lnTo>
                    <a:pt x="180962" y="336677"/>
                  </a:lnTo>
                  <a:lnTo>
                    <a:pt x="185661" y="335026"/>
                  </a:lnTo>
                  <a:lnTo>
                    <a:pt x="190995" y="333248"/>
                  </a:lnTo>
                  <a:lnTo>
                    <a:pt x="196964" y="331216"/>
                  </a:lnTo>
                  <a:lnTo>
                    <a:pt x="204584" y="328676"/>
                  </a:lnTo>
                  <a:lnTo>
                    <a:pt x="207345" y="327781"/>
                  </a:lnTo>
                  <a:lnTo>
                    <a:pt x="213601" y="317754"/>
                  </a:lnTo>
                  <a:lnTo>
                    <a:pt x="219062" y="309499"/>
                  </a:lnTo>
                  <a:lnTo>
                    <a:pt x="225539" y="300990"/>
                  </a:lnTo>
                  <a:lnTo>
                    <a:pt x="237096" y="288798"/>
                  </a:lnTo>
                  <a:lnTo>
                    <a:pt x="248907" y="278003"/>
                  </a:lnTo>
                  <a:lnTo>
                    <a:pt x="259448" y="268097"/>
                  </a:lnTo>
                  <a:lnTo>
                    <a:pt x="266637" y="259819"/>
                  </a:lnTo>
                  <a:lnTo>
                    <a:pt x="271894" y="251206"/>
                  </a:lnTo>
                  <a:lnTo>
                    <a:pt x="275704" y="242570"/>
                  </a:lnTo>
                  <a:lnTo>
                    <a:pt x="280022" y="232283"/>
                  </a:lnTo>
                  <a:lnTo>
                    <a:pt x="285991" y="220726"/>
                  </a:lnTo>
                  <a:lnTo>
                    <a:pt x="292087" y="210693"/>
                  </a:lnTo>
                  <a:lnTo>
                    <a:pt x="298945" y="200279"/>
                  </a:lnTo>
                  <a:lnTo>
                    <a:pt x="305803" y="189865"/>
                  </a:lnTo>
                  <a:lnTo>
                    <a:pt x="312788" y="179451"/>
                  </a:lnTo>
                  <a:lnTo>
                    <a:pt x="319011" y="170434"/>
                  </a:lnTo>
                  <a:lnTo>
                    <a:pt x="321678" y="166497"/>
                  </a:lnTo>
                  <a:lnTo>
                    <a:pt x="324218" y="162941"/>
                  </a:lnTo>
                  <a:lnTo>
                    <a:pt x="325869" y="160401"/>
                  </a:lnTo>
                  <a:lnTo>
                    <a:pt x="326700" y="159238"/>
                  </a:lnTo>
                  <a:lnTo>
                    <a:pt x="328155" y="152527"/>
                  </a:lnTo>
                  <a:lnTo>
                    <a:pt x="330187" y="142367"/>
                  </a:lnTo>
                  <a:lnTo>
                    <a:pt x="332854" y="131191"/>
                  </a:lnTo>
                  <a:lnTo>
                    <a:pt x="336918" y="119253"/>
                  </a:lnTo>
                  <a:lnTo>
                    <a:pt x="339966" y="112776"/>
                  </a:lnTo>
                  <a:lnTo>
                    <a:pt x="343903" y="106680"/>
                  </a:lnTo>
                  <a:lnTo>
                    <a:pt x="350380" y="98298"/>
                  </a:lnTo>
                  <a:lnTo>
                    <a:pt x="356222" y="90805"/>
                  </a:lnTo>
                  <a:lnTo>
                    <a:pt x="357492" y="88519"/>
                  </a:lnTo>
                  <a:lnTo>
                    <a:pt x="358254" y="86487"/>
                  </a:lnTo>
                  <a:lnTo>
                    <a:pt x="361048" y="78740"/>
                  </a:lnTo>
                  <a:lnTo>
                    <a:pt x="363842" y="70993"/>
                  </a:lnTo>
                  <a:lnTo>
                    <a:pt x="366001" y="64389"/>
                  </a:lnTo>
                  <a:lnTo>
                    <a:pt x="367779" y="58674"/>
                  </a:lnTo>
                  <a:lnTo>
                    <a:pt x="369303" y="53721"/>
                  </a:lnTo>
                  <a:lnTo>
                    <a:pt x="369733" y="51787"/>
                  </a:lnTo>
                  <a:lnTo>
                    <a:pt x="367636" y="48926"/>
                  </a:lnTo>
                  <a:cubicBezTo>
                    <a:pt x="366414" y="45466"/>
                    <a:pt x="366192" y="41656"/>
                    <a:pt x="367144" y="37973"/>
                  </a:cubicBezTo>
                  <a:lnTo>
                    <a:pt x="367271" y="37592"/>
                  </a:lnTo>
                  <a:cubicBezTo>
                    <a:pt x="367779" y="35560"/>
                    <a:pt x="368541" y="33655"/>
                    <a:pt x="369684" y="31877"/>
                  </a:cubicBezTo>
                  <a:lnTo>
                    <a:pt x="370827" y="30226"/>
                  </a:lnTo>
                  <a:lnTo>
                    <a:pt x="371843" y="28575"/>
                  </a:lnTo>
                  <a:lnTo>
                    <a:pt x="373875" y="25781"/>
                  </a:lnTo>
                  <a:lnTo>
                    <a:pt x="375145" y="23876"/>
                  </a:lnTo>
                  <a:lnTo>
                    <a:pt x="377304" y="20828"/>
                  </a:lnTo>
                  <a:lnTo>
                    <a:pt x="379844" y="17018"/>
                  </a:lnTo>
                  <a:lnTo>
                    <a:pt x="383019" y="12446"/>
                  </a:lnTo>
                  <a:lnTo>
                    <a:pt x="386702" y="6858"/>
                  </a:lnTo>
                  <a:lnTo>
                    <a:pt x="388857" y="3658"/>
                  </a:lnTo>
                  <a:lnTo>
                    <a:pt x="38958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3" name="Shape 1049">
              <a:extLst>
                <a:ext uri="{FF2B5EF4-FFF2-40B4-BE49-F238E27FC236}">
                  <a16:creationId xmlns:a16="http://schemas.microsoft.com/office/drawing/2014/main" id="{61F50034-0E53-44D4-A2FB-E7C2A99CBC4B}"/>
                </a:ext>
              </a:extLst>
            </p:cNvPr>
            <p:cNvSpPr/>
            <p:nvPr/>
          </p:nvSpPr>
          <p:spPr>
            <a:xfrm>
              <a:off x="2566924" y="1971918"/>
              <a:ext cx="64236" cy="1142503"/>
            </a:xfrm>
            <a:custGeom>
              <a:avLst/>
              <a:gdLst/>
              <a:ahLst/>
              <a:cxnLst/>
              <a:rect l="0" t="0" r="0" b="0"/>
              <a:pathLst>
                <a:path w="64236" h="1142502">
                  <a:moveTo>
                    <a:pt x="64236" y="0"/>
                  </a:moveTo>
                  <a:lnTo>
                    <a:pt x="64236" y="155401"/>
                  </a:lnTo>
                  <a:lnTo>
                    <a:pt x="62992" y="160288"/>
                  </a:lnTo>
                  <a:lnTo>
                    <a:pt x="61468" y="166003"/>
                  </a:lnTo>
                  <a:lnTo>
                    <a:pt x="60452" y="170194"/>
                  </a:lnTo>
                  <a:lnTo>
                    <a:pt x="59055" y="174766"/>
                  </a:lnTo>
                  <a:lnTo>
                    <a:pt x="57404" y="180989"/>
                  </a:lnTo>
                  <a:lnTo>
                    <a:pt x="56642" y="184037"/>
                  </a:lnTo>
                  <a:lnTo>
                    <a:pt x="55880" y="187085"/>
                  </a:lnTo>
                  <a:lnTo>
                    <a:pt x="54991" y="191149"/>
                  </a:lnTo>
                  <a:lnTo>
                    <a:pt x="53975" y="195848"/>
                  </a:lnTo>
                  <a:lnTo>
                    <a:pt x="52832" y="201563"/>
                  </a:lnTo>
                  <a:lnTo>
                    <a:pt x="51562" y="208802"/>
                  </a:lnTo>
                  <a:lnTo>
                    <a:pt x="49911" y="217692"/>
                  </a:lnTo>
                  <a:lnTo>
                    <a:pt x="48133" y="228233"/>
                  </a:lnTo>
                  <a:lnTo>
                    <a:pt x="42799" y="264174"/>
                  </a:lnTo>
                  <a:lnTo>
                    <a:pt x="38116" y="298393"/>
                  </a:lnTo>
                  <a:lnTo>
                    <a:pt x="40259" y="422162"/>
                  </a:lnTo>
                  <a:lnTo>
                    <a:pt x="42291" y="547003"/>
                  </a:lnTo>
                  <a:lnTo>
                    <a:pt x="44704" y="671590"/>
                  </a:lnTo>
                  <a:lnTo>
                    <a:pt x="48387" y="796050"/>
                  </a:lnTo>
                  <a:lnTo>
                    <a:pt x="48768" y="801130"/>
                  </a:lnTo>
                  <a:lnTo>
                    <a:pt x="49403" y="806591"/>
                  </a:lnTo>
                  <a:lnTo>
                    <a:pt x="51308" y="819672"/>
                  </a:lnTo>
                  <a:lnTo>
                    <a:pt x="53975" y="834023"/>
                  </a:lnTo>
                  <a:lnTo>
                    <a:pt x="57150" y="849517"/>
                  </a:lnTo>
                  <a:lnTo>
                    <a:pt x="60579" y="865138"/>
                  </a:lnTo>
                  <a:lnTo>
                    <a:pt x="63881" y="880505"/>
                  </a:lnTo>
                  <a:lnTo>
                    <a:pt x="64236" y="882264"/>
                  </a:lnTo>
                  <a:lnTo>
                    <a:pt x="64236" y="1022257"/>
                  </a:lnTo>
                  <a:lnTo>
                    <a:pt x="63900" y="1022383"/>
                  </a:lnTo>
                  <a:lnTo>
                    <a:pt x="64236" y="1022442"/>
                  </a:lnTo>
                  <a:lnTo>
                    <a:pt x="64236" y="1142502"/>
                  </a:lnTo>
                  <a:lnTo>
                    <a:pt x="62230" y="1132473"/>
                  </a:lnTo>
                  <a:lnTo>
                    <a:pt x="60198" y="1121297"/>
                  </a:lnTo>
                  <a:lnTo>
                    <a:pt x="58420" y="1111010"/>
                  </a:lnTo>
                  <a:lnTo>
                    <a:pt x="56515" y="1101104"/>
                  </a:lnTo>
                  <a:lnTo>
                    <a:pt x="54991" y="1092087"/>
                  </a:lnTo>
                  <a:lnTo>
                    <a:pt x="53467" y="1083578"/>
                  </a:lnTo>
                  <a:lnTo>
                    <a:pt x="51943" y="1075577"/>
                  </a:lnTo>
                  <a:lnTo>
                    <a:pt x="49530" y="1061480"/>
                  </a:lnTo>
                  <a:lnTo>
                    <a:pt x="47371" y="1049288"/>
                  </a:lnTo>
                  <a:lnTo>
                    <a:pt x="45466" y="1039001"/>
                  </a:lnTo>
                  <a:lnTo>
                    <a:pt x="44069" y="1030492"/>
                  </a:lnTo>
                  <a:lnTo>
                    <a:pt x="42926" y="1023507"/>
                  </a:lnTo>
                  <a:lnTo>
                    <a:pt x="42037" y="1018173"/>
                  </a:lnTo>
                  <a:lnTo>
                    <a:pt x="41275" y="1013474"/>
                  </a:lnTo>
                  <a:lnTo>
                    <a:pt x="40894" y="1010807"/>
                  </a:lnTo>
                  <a:lnTo>
                    <a:pt x="40513" y="1007378"/>
                  </a:lnTo>
                  <a:lnTo>
                    <a:pt x="40386" y="1006108"/>
                  </a:lnTo>
                  <a:cubicBezTo>
                    <a:pt x="40259" y="1004711"/>
                    <a:pt x="40386" y="1003441"/>
                    <a:pt x="40513" y="1002044"/>
                  </a:cubicBezTo>
                  <a:lnTo>
                    <a:pt x="40640" y="1001409"/>
                  </a:lnTo>
                  <a:lnTo>
                    <a:pt x="41976" y="998548"/>
                  </a:lnTo>
                  <a:lnTo>
                    <a:pt x="41910" y="996964"/>
                  </a:lnTo>
                  <a:lnTo>
                    <a:pt x="41656" y="992900"/>
                  </a:lnTo>
                  <a:lnTo>
                    <a:pt x="40894" y="986931"/>
                  </a:lnTo>
                  <a:lnTo>
                    <a:pt x="40132" y="979565"/>
                  </a:lnTo>
                  <a:lnTo>
                    <a:pt x="38989" y="970294"/>
                  </a:lnTo>
                  <a:lnTo>
                    <a:pt x="37719" y="959499"/>
                  </a:lnTo>
                  <a:lnTo>
                    <a:pt x="35814" y="946291"/>
                  </a:lnTo>
                  <a:lnTo>
                    <a:pt x="34925" y="939179"/>
                  </a:lnTo>
                  <a:lnTo>
                    <a:pt x="33782" y="931051"/>
                  </a:lnTo>
                  <a:lnTo>
                    <a:pt x="32639" y="922796"/>
                  </a:lnTo>
                  <a:lnTo>
                    <a:pt x="31369" y="913906"/>
                  </a:lnTo>
                  <a:lnTo>
                    <a:pt x="30480" y="908318"/>
                  </a:lnTo>
                  <a:lnTo>
                    <a:pt x="29337" y="902349"/>
                  </a:lnTo>
                  <a:lnTo>
                    <a:pt x="26670" y="888633"/>
                  </a:lnTo>
                  <a:lnTo>
                    <a:pt x="23368" y="873266"/>
                  </a:lnTo>
                  <a:lnTo>
                    <a:pt x="19939" y="857264"/>
                  </a:lnTo>
                  <a:lnTo>
                    <a:pt x="16637" y="841135"/>
                  </a:lnTo>
                  <a:lnTo>
                    <a:pt x="13589" y="825133"/>
                  </a:lnTo>
                  <a:lnTo>
                    <a:pt x="11557" y="810655"/>
                  </a:lnTo>
                  <a:lnTo>
                    <a:pt x="10795" y="803543"/>
                  </a:lnTo>
                  <a:lnTo>
                    <a:pt x="10414" y="797193"/>
                  </a:lnTo>
                  <a:lnTo>
                    <a:pt x="6604" y="672352"/>
                  </a:lnTo>
                  <a:lnTo>
                    <a:pt x="4191" y="547511"/>
                  </a:lnTo>
                  <a:lnTo>
                    <a:pt x="2159" y="422797"/>
                  </a:lnTo>
                  <a:lnTo>
                    <a:pt x="0" y="298083"/>
                  </a:lnTo>
                  <a:cubicBezTo>
                    <a:pt x="0" y="297194"/>
                    <a:pt x="0" y="296178"/>
                    <a:pt x="127" y="295289"/>
                  </a:cubicBezTo>
                  <a:lnTo>
                    <a:pt x="5080" y="258586"/>
                  </a:lnTo>
                  <a:lnTo>
                    <a:pt x="10668" y="222010"/>
                  </a:lnTo>
                  <a:lnTo>
                    <a:pt x="12446" y="210961"/>
                  </a:lnTo>
                  <a:lnTo>
                    <a:pt x="14097" y="202071"/>
                  </a:lnTo>
                  <a:lnTo>
                    <a:pt x="15494" y="194451"/>
                  </a:lnTo>
                  <a:lnTo>
                    <a:pt x="16637" y="188101"/>
                  </a:lnTo>
                  <a:lnTo>
                    <a:pt x="17780" y="182767"/>
                  </a:lnTo>
                  <a:lnTo>
                    <a:pt x="18796" y="178322"/>
                  </a:lnTo>
                  <a:lnTo>
                    <a:pt x="19685" y="174258"/>
                  </a:lnTo>
                  <a:lnTo>
                    <a:pt x="20701" y="170829"/>
                  </a:lnTo>
                  <a:lnTo>
                    <a:pt x="22606" y="163844"/>
                  </a:lnTo>
                  <a:lnTo>
                    <a:pt x="23495" y="160796"/>
                  </a:lnTo>
                  <a:lnTo>
                    <a:pt x="24765" y="156097"/>
                  </a:lnTo>
                  <a:lnTo>
                    <a:pt x="26035" y="151144"/>
                  </a:lnTo>
                  <a:lnTo>
                    <a:pt x="27559" y="144921"/>
                  </a:lnTo>
                  <a:lnTo>
                    <a:pt x="29337" y="136920"/>
                  </a:lnTo>
                  <a:lnTo>
                    <a:pt x="31496" y="127776"/>
                  </a:lnTo>
                  <a:lnTo>
                    <a:pt x="36703" y="101868"/>
                  </a:lnTo>
                  <a:lnTo>
                    <a:pt x="42037" y="75198"/>
                  </a:lnTo>
                  <a:lnTo>
                    <a:pt x="46990" y="53862"/>
                  </a:lnTo>
                  <a:lnTo>
                    <a:pt x="52832" y="32018"/>
                  </a:lnTo>
                  <a:lnTo>
                    <a:pt x="58293" y="15762"/>
                  </a:lnTo>
                  <a:lnTo>
                    <a:pt x="64008" y="649"/>
                  </a:lnTo>
                  <a:lnTo>
                    <a:pt x="64236"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4" name="Shape 1050">
              <a:extLst>
                <a:ext uri="{FF2B5EF4-FFF2-40B4-BE49-F238E27FC236}">
                  <a16:creationId xmlns:a16="http://schemas.microsoft.com/office/drawing/2014/main" id="{0E5A3BDE-317D-4B36-8D25-B36BA92E3873}"/>
                </a:ext>
              </a:extLst>
            </p:cNvPr>
            <p:cNvSpPr/>
            <p:nvPr/>
          </p:nvSpPr>
          <p:spPr>
            <a:xfrm>
              <a:off x="2402543" y="706636"/>
              <a:ext cx="228617" cy="1588208"/>
            </a:xfrm>
            <a:custGeom>
              <a:avLst/>
              <a:gdLst/>
              <a:ahLst/>
              <a:cxnLst/>
              <a:rect l="0" t="0" r="0" b="0"/>
              <a:pathLst>
                <a:path w="228617" h="1588207">
                  <a:moveTo>
                    <a:pt x="228617" y="0"/>
                  </a:moveTo>
                  <a:lnTo>
                    <a:pt x="228617" y="93215"/>
                  </a:lnTo>
                  <a:lnTo>
                    <a:pt x="223055" y="105911"/>
                  </a:lnTo>
                  <a:lnTo>
                    <a:pt x="216324" y="118611"/>
                  </a:lnTo>
                  <a:lnTo>
                    <a:pt x="208450" y="130803"/>
                  </a:lnTo>
                  <a:lnTo>
                    <a:pt x="203497" y="136645"/>
                  </a:lnTo>
                  <a:lnTo>
                    <a:pt x="198798" y="141217"/>
                  </a:lnTo>
                  <a:lnTo>
                    <a:pt x="190543" y="148329"/>
                  </a:lnTo>
                  <a:lnTo>
                    <a:pt x="183558" y="154298"/>
                  </a:lnTo>
                  <a:lnTo>
                    <a:pt x="181272" y="156584"/>
                  </a:lnTo>
                  <a:lnTo>
                    <a:pt x="178859" y="159759"/>
                  </a:lnTo>
                  <a:lnTo>
                    <a:pt x="172763" y="169792"/>
                  </a:lnTo>
                  <a:lnTo>
                    <a:pt x="168191" y="177793"/>
                  </a:lnTo>
                  <a:lnTo>
                    <a:pt x="165016" y="184016"/>
                  </a:lnTo>
                  <a:lnTo>
                    <a:pt x="162857" y="188461"/>
                  </a:lnTo>
                  <a:lnTo>
                    <a:pt x="161841" y="191128"/>
                  </a:lnTo>
                  <a:lnTo>
                    <a:pt x="161206" y="193160"/>
                  </a:lnTo>
                  <a:lnTo>
                    <a:pt x="160952" y="194176"/>
                  </a:lnTo>
                  <a:lnTo>
                    <a:pt x="160825" y="195954"/>
                  </a:lnTo>
                  <a:lnTo>
                    <a:pt x="160825" y="202812"/>
                  </a:lnTo>
                  <a:lnTo>
                    <a:pt x="160444" y="207638"/>
                  </a:lnTo>
                  <a:lnTo>
                    <a:pt x="159682" y="212718"/>
                  </a:lnTo>
                  <a:lnTo>
                    <a:pt x="158031" y="218941"/>
                  </a:lnTo>
                  <a:lnTo>
                    <a:pt x="155745" y="225291"/>
                  </a:lnTo>
                  <a:lnTo>
                    <a:pt x="152570" y="233038"/>
                  </a:lnTo>
                  <a:lnTo>
                    <a:pt x="147998" y="242436"/>
                  </a:lnTo>
                  <a:lnTo>
                    <a:pt x="139870" y="256660"/>
                  </a:lnTo>
                  <a:lnTo>
                    <a:pt x="131615" y="269106"/>
                  </a:lnTo>
                  <a:lnTo>
                    <a:pt x="124249" y="280536"/>
                  </a:lnTo>
                  <a:lnTo>
                    <a:pt x="117724" y="292769"/>
                  </a:lnTo>
                  <a:lnTo>
                    <a:pt x="115486" y="299078"/>
                  </a:lnTo>
                  <a:lnTo>
                    <a:pt x="113200" y="308984"/>
                  </a:lnTo>
                  <a:lnTo>
                    <a:pt x="111041" y="320668"/>
                  </a:lnTo>
                  <a:lnTo>
                    <a:pt x="107993" y="332733"/>
                  </a:lnTo>
                  <a:lnTo>
                    <a:pt x="105072" y="341369"/>
                  </a:lnTo>
                  <a:lnTo>
                    <a:pt x="101770" y="349497"/>
                  </a:lnTo>
                  <a:lnTo>
                    <a:pt x="95420" y="364483"/>
                  </a:lnTo>
                  <a:lnTo>
                    <a:pt x="92753" y="370960"/>
                  </a:lnTo>
                  <a:lnTo>
                    <a:pt x="90721" y="377310"/>
                  </a:lnTo>
                  <a:lnTo>
                    <a:pt x="89197" y="383152"/>
                  </a:lnTo>
                  <a:lnTo>
                    <a:pt x="88181" y="389883"/>
                  </a:lnTo>
                  <a:lnTo>
                    <a:pt x="83990" y="462400"/>
                  </a:lnTo>
                  <a:lnTo>
                    <a:pt x="80688" y="534917"/>
                  </a:lnTo>
                  <a:lnTo>
                    <a:pt x="78021" y="607561"/>
                  </a:lnTo>
                  <a:lnTo>
                    <a:pt x="75862" y="680205"/>
                  </a:lnTo>
                  <a:lnTo>
                    <a:pt x="71925" y="825874"/>
                  </a:lnTo>
                  <a:lnTo>
                    <a:pt x="69893" y="898645"/>
                  </a:lnTo>
                  <a:lnTo>
                    <a:pt x="67353" y="971543"/>
                  </a:lnTo>
                  <a:lnTo>
                    <a:pt x="62400" y="1096384"/>
                  </a:lnTo>
                  <a:lnTo>
                    <a:pt x="56939" y="1220971"/>
                  </a:lnTo>
                  <a:lnTo>
                    <a:pt x="56177" y="1241672"/>
                  </a:lnTo>
                  <a:lnTo>
                    <a:pt x="55415" y="1260595"/>
                  </a:lnTo>
                  <a:lnTo>
                    <a:pt x="54653" y="1277994"/>
                  </a:lnTo>
                  <a:lnTo>
                    <a:pt x="54145" y="1293615"/>
                  </a:lnTo>
                  <a:lnTo>
                    <a:pt x="53764" y="1307966"/>
                  </a:lnTo>
                  <a:lnTo>
                    <a:pt x="53383" y="1320920"/>
                  </a:lnTo>
                  <a:lnTo>
                    <a:pt x="53129" y="1332477"/>
                  </a:lnTo>
                  <a:lnTo>
                    <a:pt x="52875" y="1343018"/>
                  </a:lnTo>
                  <a:lnTo>
                    <a:pt x="52748" y="1352416"/>
                  </a:lnTo>
                  <a:lnTo>
                    <a:pt x="52621" y="1360798"/>
                  </a:lnTo>
                  <a:lnTo>
                    <a:pt x="52494" y="1368418"/>
                  </a:lnTo>
                  <a:lnTo>
                    <a:pt x="52367" y="1375276"/>
                  </a:lnTo>
                  <a:lnTo>
                    <a:pt x="52367" y="1381372"/>
                  </a:lnTo>
                  <a:lnTo>
                    <a:pt x="52240" y="1387087"/>
                  </a:lnTo>
                  <a:lnTo>
                    <a:pt x="51986" y="1396993"/>
                  </a:lnTo>
                  <a:lnTo>
                    <a:pt x="51478" y="1406010"/>
                  </a:lnTo>
                  <a:lnTo>
                    <a:pt x="50716" y="1414519"/>
                  </a:lnTo>
                  <a:lnTo>
                    <a:pt x="49573" y="1423282"/>
                  </a:lnTo>
                  <a:lnTo>
                    <a:pt x="48049" y="1432299"/>
                  </a:lnTo>
                  <a:lnTo>
                    <a:pt x="47160" y="1437887"/>
                  </a:lnTo>
                  <a:lnTo>
                    <a:pt x="46017" y="1443602"/>
                  </a:lnTo>
                  <a:lnTo>
                    <a:pt x="44747" y="1449825"/>
                  </a:lnTo>
                  <a:lnTo>
                    <a:pt x="43350" y="1457064"/>
                  </a:lnTo>
                  <a:lnTo>
                    <a:pt x="41826" y="1464684"/>
                  </a:lnTo>
                  <a:lnTo>
                    <a:pt x="40048" y="1473574"/>
                  </a:lnTo>
                  <a:lnTo>
                    <a:pt x="38016" y="1483353"/>
                  </a:lnTo>
                  <a:lnTo>
                    <a:pt x="35857" y="1494148"/>
                  </a:lnTo>
                  <a:cubicBezTo>
                    <a:pt x="35349" y="1496561"/>
                    <a:pt x="34333" y="1498974"/>
                    <a:pt x="33063" y="1501006"/>
                  </a:cubicBezTo>
                  <a:lnTo>
                    <a:pt x="28618" y="1507483"/>
                  </a:lnTo>
                  <a:lnTo>
                    <a:pt x="24935" y="1512817"/>
                  </a:lnTo>
                  <a:lnTo>
                    <a:pt x="21887" y="1517516"/>
                  </a:lnTo>
                  <a:lnTo>
                    <a:pt x="19267" y="1521259"/>
                  </a:lnTo>
                  <a:lnTo>
                    <a:pt x="19601" y="1523485"/>
                  </a:lnTo>
                  <a:lnTo>
                    <a:pt x="19474" y="1526787"/>
                  </a:lnTo>
                  <a:lnTo>
                    <a:pt x="19093" y="1530470"/>
                  </a:lnTo>
                  <a:lnTo>
                    <a:pt x="18331" y="1534915"/>
                  </a:lnTo>
                  <a:lnTo>
                    <a:pt x="17569" y="1538344"/>
                  </a:lnTo>
                  <a:lnTo>
                    <a:pt x="16172" y="1543678"/>
                  </a:lnTo>
                  <a:lnTo>
                    <a:pt x="14648" y="1549139"/>
                  </a:lnTo>
                  <a:lnTo>
                    <a:pt x="12616" y="1555489"/>
                  </a:lnTo>
                  <a:lnTo>
                    <a:pt x="10203" y="1562855"/>
                  </a:lnTo>
                  <a:lnTo>
                    <a:pt x="7282" y="1571110"/>
                  </a:lnTo>
                  <a:lnTo>
                    <a:pt x="3345" y="1581397"/>
                  </a:lnTo>
                  <a:lnTo>
                    <a:pt x="297" y="1587747"/>
                  </a:lnTo>
                  <a:lnTo>
                    <a:pt x="0" y="1588207"/>
                  </a:lnTo>
                  <a:lnTo>
                    <a:pt x="0" y="1539525"/>
                  </a:lnTo>
                  <a:lnTo>
                    <a:pt x="218" y="1539460"/>
                  </a:lnTo>
                  <a:lnTo>
                    <a:pt x="0" y="1539511"/>
                  </a:lnTo>
                  <a:lnTo>
                    <a:pt x="0" y="1479162"/>
                  </a:lnTo>
                  <a:lnTo>
                    <a:pt x="678" y="1475733"/>
                  </a:lnTo>
                  <a:lnTo>
                    <a:pt x="2710" y="1465954"/>
                  </a:lnTo>
                  <a:lnTo>
                    <a:pt x="4361" y="1457318"/>
                  </a:lnTo>
                  <a:lnTo>
                    <a:pt x="6012" y="1449317"/>
                  </a:lnTo>
                  <a:lnTo>
                    <a:pt x="7282" y="1442586"/>
                  </a:lnTo>
                  <a:lnTo>
                    <a:pt x="8552" y="1436236"/>
                  </a:lnTo>
                  <a:lnTo>
                    <a:pt x="9695" y="1430521"/>
                  </a:lnTo>
                  <a:lnTo>
                    <a:pt x="10457" y="1425949"/>
                  </a:lnTo>
                  <a:lnTo>
                    <a:pt x="11981" y="1416932"/>
                  </a:lnTo>
                  <a:lnTo>
                    <a:pt x="12997" y="1409693"/>
                  </a:lnTo>
                  <a:lnTo>
                    <a:pt x="13505" y="1402708"/>
                  </a:lnTo>
                  <a:lnTo>
                    <a:pt x="13886" y="1395215"/>
                  </a:lnTo>
                  <a:lnTo>
                    <a:pt x="14140" y="1385944"/>
                  </a:lnTo>
                  <a:lnTo>
                    <a:pt x="14267" y="1380737"/>
                  </a:lnTo>
                  <a:lnTo>
                    <a:pt x="14394" y="1374641"/>
                  </a:lnTo>
                  <a:lnTo>
                    <a:pt x="14394" y="1367910"/>
                  </a:lnTo>
                  <a:lnTo>
                    <a:pt x="14521" y="1360290"/>
                  </a:lnTo>
                  <a:lnTo>
                    <a:pt x="14648" y="1352035"/>
                  </a:lnTo>
                  <a:lnTo>
                    <a:pt x="14775" y="1342256"/>
                  </a:lnTo>
                  <a:lnTo>
                    <a:pt x="15029" y="1331842"/>
                  </a:lnTo>
                  <a:lnTo>
                    <a:pt x="15283" y="1320031"/>
                  </a:lnTo>
                  <a:lnTo>
                    <a:pt x="15664" y="1306823"/>
                  </a:lnTo>
                  <a:lnTo>
                    <a:pt x="16045" y="1292599"/>
                  </a:lnTo>
                  <a:lnTo>
                    <a:pt x="16680" y="1276597"/>
                  </a:lnTo>
                  <a:lnTo>
                    <a:pt x="17315" y="1259198"/>
                  </a:lnTo>
                  <a:lnTo>
                    <a:pt x="18077" y="1240148"/>
                  </a:lnTo>
                  <a:lnTo>
                    <a:pt x="18966" y="1219447"/>
                  </a:lnTo>
                  <a:lnTo>
                    <a:pt x="24300" y="1094606"/>
                  </a:lnTo>
                  <a:lnTo>
                    <a:pt x="29253" y="970019"/>
                  </a:lnTo>
                  <a:lnTo>
                    <a:pt x="31793" y="897375"/>
                  </a:lnTo>
                  <a:lnTo>
                    <a:pt x="33825" y="824731"/>
                  </a:lnTo>
                  <a:lnTo>
                    <a:pt x="37762" y="679189"/>
                  </a:lnTo>
                  <a:lnTo>
                    <a:pt x="39921" y="606418"/>
                  </a:lnTo>
                  <a:lnTo>
                    <a:pt x="42588" y="533520"/>
                  </a:lnTo>
                  <a:lnTo>
                    <a:pt x="46017" y="460622"/>
                  </a:lnTo>
                  <a:lnTo>
                    <a:pt x="50208" y="387724"/>
                  </a:lnTo>
                  <a:lnTo>
                    <a:pt x="51351" y="378326"/>
                  </a:lnTo>
                  <a:lnTo>
                    <a:pt x="53637" y="368420"/>
                  </a:lnTo>
                  <a:lnTo>
                    <a:pt x="56685" y="359022"/>
                  </a:lnTo>
                  <a:lnTo>
                    <a:pt x="60114" y="350386"/>
                  </a:lnTo>
                  <a:lnTo>
                    <a:pt x="66718" y="334638"/>
                  </a:lnTo>
                  <a:lnTo>
                    <a:pt x="69512" y="327399"/>
                  </a:lnTo>
                  <a:lnTo>
                    <a:pt x="71925" y="320414"/>
                  </a:lnTo>
                  <a:lnTo>
                    <a:pt x="74084" y="311524"/>
                  </a:lnTo>
                  <a:lnTo>
                    <a:pt x="75862" y="301999"/>
                  </a:lnTo>
                  <a:lnTo>
                    <a:pt x="78148" y="290950"/>
                  </a:lnTo>
                  <a:lnTo>
                    <a:pt x="82339" y="278631"/>
                  </a:lnTo>
                  <a:cubicBezTo>
                    <a:pt x="82720" y="277742"/>
                    <a:pt x="83101" y="276853"/>
                    <a:pt x="83482" y="275964"/>
                  </a:cubicBezTo>
                  <a:lnTo>
                    <a:pt x="90594" y="262629"/>
                  </a:lnTo>
                  <a:lnTo>
                    <a:pt x="99611" y="248532"/>
                  </a:lnTo>
                  <a:lnTo>
                    <a:pt x="108120" y="235578"/>
                  </a:lnTo>
                  <a:lnTo>
                    <a:pt x="114978" y="223513"/>
                  </a:lnTo>
                  <a:lnTo>
                    <a:pt x="118153" y="216655"/>
                  </a:lnTo>
                  <a:lnTo>
                    <a:pt x="120566" y="210813"/>
                  </a:lnTo>
                  <a:lnTo>
                    <a:pt x="122090" y="206368"/>
                  </a:lnTo>
                  <a:lnTo>
                    <a:pt x="122598" y="203828"/>
                  </a:lnTo>
                  <a:lnTo>
                    <a:pt x="122852" y="201669"/>
                  </a:lnTo>
                  <a:lnTo>
                    <a:pt x="122852" y="200399"/>
                  </a:lnTo>
                  <a:lnTo>
                    <a:pt x="122725" y="196589"/>
                  </a:lnTo>
                  <a:lnTo>
                    <a:pt x="122852" y="192779"/>
                  </a:lnTo>
                  <a:lnTo>
                    <a:pt x="123487" y="187445"/>
                  </a:lnTo>
                  <a:lnTo>
                    <a:pt x="124757" y="181857"/>
                  </a:lnTo>
                  <a:lnTo>
                    <a:pt x="127170" y="175253"/>
                  </a:lnTo>
                  <a:lnTo>
                    <a:pt x="130218" y="168268"/>
                  </a:lnTo>
                  <a:lnTo>
                    <a:pt x="134409" y="160267"/>
                  </a:lnTo>
                  <a:lnTo>
                    <a:pt x="139743" y="150869"/>
                  </a:lnTo>
                  <a:lnTo>
                    <a:pt x="146347" y="139947"/>
                  </a:lnTo>
                  <a:lnTo>
                    <a:pt x="150411" y="134232"/>
                  </a:lnTo>
                  <a:lnTo>
                    <a:pt x="155618" y="128390"/>
                  </a:lnTo>
                  <a:lnTo>
                    <a:pt x="165397" y="119754"/>
                  </a:lnTo>
                  <a:lnTo>
                    <a:pt x="173906" y="112388"/>
                  </a:lnTo>
                  <a:lnTo>
                    <a:pt x="176954" y="109340"/>
                  </a:lnTo>
                  <a:lnTo>
                    <a:pt x="179113" y="106546"/>
                  </a:lnTo>
                  <a:lnTo>
                    <a:pt x="184193" y="98291"/>
                  </a:lnTo>
                  <a:lnTo>
                    <a:pt x="189273" y="88258"/>
                  </a:lnTo>
                  <a:lnTo>
                    <a:pt x="193972" y="77463"/>
                  </a:lnTo>
                  <a:lnTo>
                    <a:pt x="198671" y="65525"/>
                  </a:lnTo>
                  <a:lnTo>
                    <a:pt x="203243" y="53206"/>
                  </a:lnTo>
                  <a:lnTo>
                    <a:pt x="207815" y="41014"/>
                  </a:lnTo>
                  <a:lnTo>
                    <a:pt x="212641" y="28822"/>
                  </a:lnTo>
                  <a:lnTo>
                    <a:pt x="217975" y="17265"/>
                  </a:lnTo>
                  <a:lnTo>
                    <a:pt x="223436" y="7613"/>
                  </a:lnTo>
                  <a:lnTo>
                    <a:pt x="228617"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5" name="Shape 1051">
              <a:extLst>
                <a:ext uri="{FF2B5EF4-FFF2-40B4-BE49-F238E27FC236}">
                  <a16:creationId xmlns:a16="http://schemas.microsoft.com/office/drawing/2014/main" id="{7293F2B9-54E8-4D5A-880F-6C939316FF07}"/>
                </a:ext>
              </a:extLst>
            </p:cNvPr>
            <p:cNvSpPr/>
            <p:nvPr/>
          </p:nvSpPr>
          <p:spPr>
            <a:xfrm>
              <a:off x="2631160" y="2854182"/>
              <a:ext cx="51797" cy="479009"/>
            </a:xfrm>
            <a:custGeom>
              <a:avLst/>
              <a:gdLst/>
              <a:ahLst/>
              <a:cxnLst/>
              <a:rect l="0" t="0" r="0" b="0"/>
              <a:pathLst>
                <a:path w="51797" h="479009">
                  <a:moveTo>
                    <a:pt x="0" y="0"/>
                  </a:moveTo>
                  <a:lnTo>
                    <a:pt x="2566" y="12718"/>
                  </a:lnTo>
                  <a:lnTo>
                    <a:pt x="3709" y="19449"/>
                  </a:lnTo>
                  <a:lnTo>
                    <a:pt x="4725" y="25672"/>
                  </a:lnTo>
                  <a:lnTo>
                    <a:pt x="6122" y="35070"/>
                  </a:lnTo>
                  <a:lnTo>
                    <a:pt x="7265" y="43706"/>
                  </a:lnTo>
                  <a:lnTo>
                    <a:pt x="8408" y="51453"/>
                  </a:lnTo>
                  <a:lnTo>
                    <a:pt x="9424" y="59073"/>
                  </a:lnTo>
                  <a:lnTo>
                    <a:pt x="11202" y="71900"/>
                  </a:lnTo>
                  <a:lnTo>
                    <a:pt x="12599" y="83457"/>
                  </a:lnTo>
                  <a:lnTo>
                    <a:pt x="13742" y="92601"/>
                  </a:lnTo>
                  <a:lnTo>
                    <a:pt x="14631" y="100348"/>
                  </a:lnTo>
                  <a:lnTo>
                    <a:pt x="15266" y="106317"/>
                  </a:lnTo>
                  <a:lnTo>
                    <a:pt x="15647" y="111778"/>
                  </a:lnTo>
                  <a:lnTo>
                    <a:pt x="15901" y="115588"/>
                  </a:lnTo>
                  <a:lnTo>
                    <a:pt x="16028" y="118382"/>
                  </a:lnTo>
                  <a:lnTo>
                    <a:pt x="15901" y="121938"/>
                  </a:lnTo>
                  <a:lnTo>
                    <a:pt x="15393" y="125494"/>
                  </a:lnTo>
                  <a:lnTo>
                    <a:pt x="14876" y="126327"/>
                  </a:lnTo>
                  <a:lnTo>
                    <a:pt x="14885" y="126383"/>
                  </a:lnTo>
                  <a:lnTo>
                    <a:pt x="15393" y="129812"/>
                  </a:lnTo>
                  <a:lnTo>
                    <a:pt x="16282" y="135273"/>
                  </a:lnTo>
                  <a:lnTo>
                    <a:pt x="17425" y="141877"/>
                  </a:lnTo>
                  <a:lnTo>
                    <a:pt x="18822" y="150386"/>
                  </a:lnTo>
                  <a:lnTo>
                    <a:pt x="20600" y="160292"/>
                  </a:lnTo>
                  <a:lnTo>
                    <a:pt x="22759" y="172484"/>
                  </a:lnTo>
                  <a:lnTo>
                    <a:pt x="25299" y="186708"/>
                  </a:lnTo>
                  <a:lnTo>
                    <a:pt x="26696" y="194582"/>
                  </a:lnTo>
                  <a:lnTo>
                    <a:pt x="28220" y="202964"/>
                  </a:lnTo>
                  <a:lnTo>
                    <a:pt x="29871" y="212235"/>
                  </a:lnTo>
                  <a:lnTo>
                    <a:pt x="31649" y="221760"/>
                  </a:lnTo>
                  <a:lnTo>
                    <a:pt x="33427" y="232428"/>
                  </a:lnTo>
                  <a:lnTo>
                    <a:pt x="35459" y="243350"/>
                  </a:lnTo>
                  <a:lnTo>
                    <a:pt x="39015" y="261130"/>
                  </a:lnTo>
                  <a:lnTo>
                    <a:pt x="41936" y="277259"/>
                  </a:lnTo>
                  <a:lnTo>
                    <a:pt x="44476" y="290975"/>
                  </a:lnTo>
                  <a:lnTo>
                    <a:pt x="46635" y="303167"/>
                  </a:lnTo>
                  <a:lnTo>
                    <a:pt x="48413" y="313200"/>
                  </a:lnTo>
                  <a:lnTo>
                    <a:pt x="50064" y="322090"/>
                  </a:lnTo>
                  <a:lnTo>
                    <a:pt x="51334" y="328948"/>
                  </a:lnTo>
                  <a:lnTo>
                    <a:pt x="51797" y="331724"/>
                  </a:lnTo>
                  <a:lnTo>
                    <a:pt x="51797" y="362632"/>
                  </a:lnTo>
                  <a:lnTo>
                    <a:pt x="49945" y="364563"/>
                  </a:lnTo>
                  <a:lnTo>
                    <a:pt x="51221" y="364303"/>
                  </a:lnTo>
                  <a:lnTo>
                    <a:pt x="51797" y="363449"/>
                  </a:lnTo>
                  <a:lnTo>
                    <a:pt x="51797" y="479009"/>
                  </a:lnTo>
                  <a:lnTo>
                    <a:pt x="50191" y="468394"/>
                  </a:lnTo>
                  <a:lnTo>
                    <a:pt x="45746" y="442867"/>
                  </a:lnTo>
                  <a:lnTo>
                    <a:pt x="43206" y="430548"/>
                  </a:lnTo>
                  <a:lnTo>
                    <a:pt x="40285" y="418229"/>
                  </a:lnTo>
                  <a:lnTo>
                    <a:pt x="36856" y="405910"/>
                  </a:lnTo>
                  <a:lnTo>
                    <a:pt x="33681" y="395115"/>
                  </a:lnTo>
                  <a:lnTo>
                    <a:pt x="31141" y="386098"/>
                  </a:lnTo>
                  <a:lnTo>
                    <a:pt x="28982" y="378732"/>
                  </a:lnTo>
                  <a:lnTo>
                    <a:pt x="27077" y="372764"/>
                  </a:lnTo>
                  <a:lnTo>
                    <a:pt x="25553" y="368318"/>
                  </a:lnTo>
                  <a:lnTo>
                    <a:pt x="24283" y="364890"/>
                  </a:lnTo>
                  <a:lnTo>
                    <a:pt x="24137" y="364556"/>
                  </a:lnTo>
                  <a:lnTo>
                    <a:pt x="18949" y="359428"/>
                  </a:lnTo>
                  <a:lnTo>
                    <a:pt x="17933" y="356507"/>
                  </a:lnTo>
                  <a:lnTo>
                    <a:pt x="17552" y="354983"/>
                  </a:lnTo>
                  <a:lnTo>
                    <a:pt x="17171" y="353205"/>
                  </a:lnTo>
                  <a:lnTo>
                    <a:pt x="16409" y="350030"/>
                  </a:lnTo>
                  <a:lnTo>
                    <a:pt x="15774" y="346474"/>
                  </a:lnTo>
                  <a:lnTo>
                    <a:pt x="14885" y="341775"/>
                  </a:lnTo>
                  <a:lnTo>
                    <a:pt x="13869" y="336060"/>
                  </a:lnTo>
                  <a:lnTo>
                    <a:pt x="12472" y="328694"/>
                  </a:lnTo>
                  <a:lnTo>
                    <a:pt x="11075" y="320185"/>
                  </a:lnTo>
                  <a:lnTo>
                    <a:pt x="9043" y="309771"/>
                  </a:lnTo>
                  <a:lnTo>
                    <a:pt x="7011" y="297960"/>
                  </a:lnTo>
                  <a:lnTo>
                    <a:pt x="4471" y="284117"/>
                  </a:lnTo>
                  <a:lnTo>
                    <a:pt x="1677" y="268623"/>
                  </a:lnTo>
                  <a:lnTo>
                    <a:pt x="0" y="260238"/>
                  </a:lnTo>
                  <a:lnTo>
                    <a:pt x="0" y="140177"/>
                  </a:lnTo>
                  <a:lnTo>
                    <a:pt x="49" y="140186"/>
                  </a:lnTo>
                  <a:lnTo>
                    <a:pt x="336" y="139866"/>
                  </a:lnTo>
                  <a:lnTo>
                    <a:pt x="0" y="139992"/>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6" name="Shape 1052">
              <a:extLst>
                <a:ext uri="{FF2B5EF4-FFF2-40B4-BE49-F238E27FC236}">
                  <a16:creationId xmlns:a16="http://schemas.microsoft.com/office/drawing/2014/main" id="{150F8638-5382-4266-A59A-E6D462640061}"/>
                </a:ext>
              </a:extLst>
            </p:cNvPr>
            <p:cNvSpPr/>
            <p:nvPr/>
          </p:nvSpPr>
          <p:spPr>
            <a:xfrm>
              <a:off x="2631160" y="1737346"/>
              <a:ext cx="51797" cy="389973"/>
            </a:xfrm>
            <a:custGeom>
              <a:avLst/>
              <a:gdLst/>
              <a:ahLst/>
              <a:cxnLst/>
              <a:rect l="0" t="0" r="0" b="0"/>
              <a:pathLst>
                <a:path w="51797" h="389973">
                  <a:moveTo>
                    <a:pt x="51797" y="0"/>
                  </a:moveTo>
                  <a:lnTo>
                    <a:pt x="51797" y="176479"/>
                  </a:lnTo>
                  <a:lnTo>
                    <a:pt x="49937" y="191913"/>
                  </a:lnTo>
                  <a:lnTo>
                    <a:pt x="46254" y="213504"/>
                  </a:lnTo>
                  <a:lnTo>
                    <a:pt x="41555" y="231030"/>
                  </a:lnTo>
                  <a:lnTo>
                    <a:pt x="35713" y="247921"/>
                  </a:lnTo>
                  <a:lnTo>
                    <a:pt x="29744" y="263669"/>
                  </a:lnTo>
                  <a:lnTo>
                    <a:pt x="24791" y="278655"/>
                  </a:lnTo>
                  <a:lnTo>
                    <a:pt x="19584" y="298213"/>
                  </a:lnTo>
                  <a:lnTo>
                    <a:pt x="14885" y="318533"/>
                  </a:lnTo>
                  <a:lnTo>
                    <a:pt x="9805" y="343806"/>
                  </a:lnTo>
                  <a:lnTo>
                    <a:pt x="4598" y="369968"/>
                  </a:lnTo>
                  <a:lnTo>
                    <a:pt x="2312" y="380001"/>
                  </a:lnTo>
                  <a:lnTo>
                    <a:pt x="534" y="387875"/>
                  </a:lnTo>
                  <a:lnTo>
                    <a:pt x="0" y="389973"/>
                  </a:lnTo>
                  <a:lnTo>
                    <a:pt x="0" y="234572"/>
                  </a:lnTo>
                  <a:lnTo>
                    <a:pt x="4725" y="221124"/>
                  </a:lnTo>
                  <a:lnTo>
                    <a:pt x="8662" y="206900"/>
                  </a:lnTo>
                  <a:lnTo>
                    <a:pt x="12218" y="187341"/>
                  </a:lnTo>
                  <a:lnTo>
                    <a:pt x="14631" y="167022"/>
                  </a:lnTo>
                  <a:lnTo>
                    <a:pt x="16663" y="145940"/>
                  </a:lnTo>
                  <a:lnTo>
                    <a:pt x="19330" y="122572"/>
                  </a:lnTo>
                  <a:lnTo>
                    <a:pt x="29617" y="80916"/>
                  </a:lnTo>
                  <a:lnTo>
                    <a:pt x="40285" y="38752"/>
                  </a:lnTo>
                  <a:lnTo>
                    <a:pt x="45619" y="20210"/>
                  </a:lnTo>
                  <a:lnTo>
                    <a:pt x="51080" y="2430"/>
                  </a:lnTo>
                  <a:lnTo>
                    <a:pt x="51797"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7" name="Shape 1053">
              <a:extLst>
                <a:ext uri="{FF2B5EF4-FFF2-40B4-BE49-F238E27FC236}">
                  <a16:creationId xmlns:a16="http://schemas.microsoft.com/office/drawing/2014/main" id="{DD799B26-2DD6-4745-B0EA-912908B6D314}"/>
                </a:ext>
              </a:extLst>
            </p:cNvPr>
            <p:cNvSpPr/>
            <p:nvPr/>
          </p:nvSpPr>
          <p:spPr>
            <a:xfrm>
              <a:off x="2631160" y="626850"/>
              <a:ext cx="51797" cy="173001"/>
            </a:xfrm>
            <a:custGeom>
              <a:avLst/>
              <a:gdLst/>
              <a:ahLst/>
              <a:cxnLst/>
              <a:rect l="0" t="0" r="0" b="0"/>
              <a:pathLst>
                <a:path w="51797" h="173001">
                  <a:moveTo>
                    <a:pt x="51797" y="0"/>
                  </a:moveTo>
                  <a:lnTo>
                    <a:pt x="51797" y="70005"/>
                  </a:lnTo>
                  <a:lnTo>
                    <a:pt x="51588" y="70381"/>
                  </a:lnTo>
                  <a:lnTo>
                    <a:pt x="43333" y="84351"/>
                  </a:lnTo>
                  <a:lnTo>
                    <a:pt x="37618" y="92733"/>
                  </a:lnTo>
                  <a:lnTo>
                    <a:pt x="32411" y="99972"/>
                  </a:lnTo>
                  <a:lnTo>
                    <a:pt x="27839" y="106322"/>
                  </a:lnTo>
                  <a:lnTo>
                    <a:pt x="24029" y="112926"/>
                  </a:lnTo>
                  <a:lnTo>
                    <a:pt x="19457" y="122832"/>
                  </a:lnTo>
                  <a:lnTo>
                    <a:pt x="14885" y="134135"/>
                  </a:lnTo>
                  <a:lnTo>
                    <a:pt x="10313" y="146454"/>
                  </a:lnTo>
                  <a:lnTo>
                    <a:pt x="5487" y="159281"/>
                  </a:lnTo>
                  <a:lnTo>
                    <a:pt x="280" y="172362"/>
                  </a:lnTo>
                  <a:lnTo>
                    <a:pt x="0" y="173001"/>
                  </a:lnTo>
                  <a:lnTo>
                    <a:pt x="0" y="79786"/>
                  </a:lnTo>
                  <a:lnTo>
                    <a:pt x="1042" y="78255"/>
                  </a:lnTo>
                  <a:lnTo>
                    <a:pt x="6757" y="70381"/>
                  </a:lnTo>
                  <a:lnTo>
                    <a:pt x="11583" y="63142"/>
                  </a:lnTo>
                  <a:lnTo>
                    <a:pt x="18822" y="50950"/>
                  </a:lnTo>
                  <a:lnTo>
                    <a:pt x="25807" y="38250"/>
                  </a:lnTo>
                  <a:lnTo>
                    <a:pt x="33681" y="24788"/>
                  </a:lnTo>
                  <a:lnTo>
                    <a:pt x="42825" y="11199"/>
                  </a:lnTo>
                  <a:lnTo>
                    <a:pt x="51080" y="785"/>
                  </a:lnTo>
                  <a:lnTo>
                    <a:pt x="51797"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8" name="Shape 1054">
              <a:extLst>
                <a:ext uri="{FF2B5EF4-FFF2-40B4-BE49-F238E27FC236}">
                  <a16:creationId xmlns:a16="http://schemas.microsoft.com/office/drawing/2014/main" id="{981DA0CA-F198-4E48-B78F-3C654814800D}"/>
                </a:ext>
              </a:extLst>
            </p:cNvPr>
            <p:cNvSpPr/>
            <p:nvPr/>
          </p:nvSpPr>
          <p:spPr>
            <a:xfrm>
              <a:off x="2682957" y="3185907"/>
              <a:ext cx="159251" cy="599064"/>
            </a:xfrm>
            <a:custGeom>
              <a:avLst/>
              <a:gdLst/>
              <a:ahLst/>
              <a:cxnLst/>
              <a:rect l="0" t="0" r="0" b="0"/>
              <a:pathLst>
                <a:path w="159251" h="599064">
                  <a:moveTo>
                    <a:pt x="0" y="0"/>
                  </a:moveTo>
                  <a:lnTo>
                    <a:pt x="553" y="3320"/>
                  </a:lnTo>
                  <a:lnTo>
                    <a:pt x="1315" y="7131"/>
                  </a:lnTo>
                  <a:lnTo>
                    <a:pt x="1696" y="7512"/>
                  </a:lnTo>
                  <a:lnTo>
                    <a:pt x="3728" y="10306"/>
                  </a:lnTo>
                  <a:cubicBezTo>
                    <a:pt x="4363" y="11194"/>
                    <a:pt x="4871" y="12210"/>
                    <a:pt x="5379" y="13227"/>
                  </a:cubicBezTo>
                  <a:lnTo>
                    <a:pt x="6395" y="15385"/>
                  </a:lnTo>
                  <a:lnTo>
                    <a:pt x="7792" y="19069"/>
                  </a:lnTo>
                  <a:lnTo>
                    <a:pt x="9443" y="23259"/>
                  </a:lnTo>
                  <a:lnTo>
                    <a:pt x="11348" y="28847"/>
                  </a:lnTo>
                  <a:lnTo>
                    <a:pt x="13380" y="35452"/>
                  </a:lnTo>
                  <a:lnTo>
                    <a:pt x="15793" y="43453"/>
                  </a:lnTo>
                  <a:lnTo>
                    <a:pt x="18460" y="52724"/>
                  </a:lnTo>
                  <a:lnTo>
                    <a:pt x="21635" y="63645"/>
                  </a:lnTo>
                  <a:lnTo>
                    <a:pt x="25191" y="76472"/>
                  </a:lnTo>
                  <a:lnTo>
                    <a:pt x="28493" y="89807"/>
                  </a:lnTo>
                  <a:lnTo>
                    <a:pt x="31287" y="103396"/>
                  </a:lnTo>
                  <a:lnTo>
                    <a:pt x="35986" y="130066"/>
                  </a:lnTo>
                  <a:lnTo>
                    <a:pt x="38272" y="146322"/>
                  </a:lnTo>
                  <a:lnTo>
                    <a:pt x="40304" y="162578"/>
                  </a:lnTo>
                  <a:lnTo>
                    <a:pt x="42590" y="177691"/>
                  </a:lnTo>
                  <a:lnTo>
                    <a:pt x="44114" y="184041"/>
                  </a:lnTo>
                  <a:lnTo>
                    <a:pt x="45825" y="189745"/>
                  </a:lnTo>
                  <a:lnTo>
                    <a:pt x="47955" y="194280"/>
                  </a:lnTo>
                  <a:lnTo>
                    <a:pt x="52623" y="201059"/>
                  </a:lnTo>
                  <a:lnTo>
                    <a:pt x="57703" y="207409"/>
                  </a:lnTo>
                  <a:lnTo>
                    <a:pt x="63799" y="215538"/>
                  </a:lnTo>
                  <a:cubicBezTo>
                    <a:pt x="65577" y="217951"/>
                    <a:pt x="66720" y="220871"/>
                    <a:pt x="67228" y="223793"/>
                  </a:cubicBezTo>
                  <a:lnTo>
                    <a:pt x="69387" y="236874"/>
                  </a:lnTo>
                  <a:lnTo>
                    <a:pt x="71292" y="250844"/>
                  </a:lnTo>
                  <a:lnTo>
                    <a:pt x="74340" y="277895"/>
                  </a:lnTo>
                  <a:lnTo>
                    <a:pt x="76372" y="290340"/>
                  </a:lnTo>
                  <a:lnTo>
                    <a:pt x="78912" y="302152"/>
                  </a:lnTo>
                  <a:lnTo>
                    <a:pt x="82341" y="313201"/>
                  </a:lnTo>
                  <a:lnTo>
                    <a:pt x="86786" y="323361"/>
                  </a:lnTo>
                  <a:lnTo>
                    <a:pt x="96819" y="342665"/>
                  </a:lnTo>
                  <a:lnTo>
                    <a:pt x="102153" y="353332"/>
                  </a:lnTo>
                  <a:lnTo>
                    <a:pt x="107360" y="364636"/>
                  </a:lnTo>
                  <a:lnTo>
                    <a:pt x="113202" y="381907"/>
                  </a:lnTo>
                  <a:lnTo>
                    <a:pt x="118028" y="398671"/>
                  </a:lnTo>
                  <a:lnTo>
                    <a:pt x="122727" y="414039"/>
                  </a:lnTo>
                  <a:lnTo>
                    <a:pt x="125140" y="420515"/>
                  </a:lnTo>
                  <a:lnTo>
                    <a:pt x="128061" y="426993"/>
                  </a:lnTo>
                  <a:lnTo>
                    <a:pt x="148508" y="467887"/>
                  </a:lnTo>
                  <a:cubicBezTo>
                    <a:pt x="149270" y="469411"/>
                    <a:pt x="149778" y="470934"/>
                    <a:pt x="150159" y="472586"/>
                  </a:cubicBezTo>
                  <a:lnTo>
                    <a:pt x="151810" y="480714"/>
                  </a:lnTo>
                  <a:lnTo>
                    <a:pt x="153207" y="488080"/>
                  </a:lnTo>
                  <a:lnTo>
                    <a:pt x="154350" y="494214"/>
                  </a:lnTo>
                  <a:lnTo>
                    <a:pt x="155493" y="499865"/>
                  </a:lnTo>
                  <a:lnTo>
                    <a:pt x="156382" y="504805"/>
                  </a:lnTo>
                  <a:lnTo>
                    <a:pt x="157017" y="509047"/>
                  </a:lnTo>
                  <a:lnTo>
                    <a:pt x="157652" y="511968"/>
                  </a:lnTo>
                  <a:lnTo>
                    <a:pt x="158160" y="515524"/>
                  </a:lnTo>
                  <a:lnTo>
                    <a:pt x="158857" y="518960"/>
                  </a:lnTo>
                  <a:lnTo>
                    <a:pt x="159251" y="519368"/>
                  </a:lnTo>
                  <a:lnTo>
                    <a:pt x="159251" y="520349"/>
                  </a:lnTo>
                  <a:lnTo>
                    <a:pt x="159176" y="520071"/>
                  </a:lnTo>
                  <a:lnTo>
                    <a:pt x="159071" y="519921"/>
                  </a:lnTo>
                  <a:lnTo>
                    <a:pt x="159251" y="520694"/>
                  </a:lnTo>
                  <a:lnTo>
                    <a:pt x="159251" y="599064"/>
                  </a:lnTo>
                  <a:lnTo>
                    <a:pt x="158160" y="594785"/>
                  </a:lnTo>
                  <a:lnTo>
                    <a:pt x="156001" y="588880"/>
                  </a:lnTo>
                  <a:lnTo>
                    <a:pt x="152064" y="581082"/>
                  </a:lnTo>
                  <a:lnTo>
                    <a:pt x="148635" y="574465"/>
                  </a:lnTo>
                  <a:lnTo>
                    <a:pt x="145333" y="568331"/>
                  </a:lnTo>
                  <a:lnTo>
                    <a:pt x="142539" y="563137"/>
                  </a:lnTo>
                  <a:lnTo>
                    <a:pt x="140126" y="558971"/>
                  </a:lnTo>
                  <a:lnTo>
                    <a:pt x="138094" y="555364"/>
                  </a:lnTo>
                  <a:lnTo>
                    <a:pt x="136189" y="552342"/>
                  </a:lnTo>
                  <a:lnTo>
                    <a:pt x="134538" y="549941"/>
                  </a:lnTo>
                  <a:lnTo>
                    <a:pt x="132633" y="546995"/>
                  </a:lnTo>
                  <a:lnTo>
                    <a:pt x="130728" y="544734"/>
                  </a:lnTo>
                  <a:lnTo>
                    <a:pt x="129077" y="542766"/>
                  </a:lnTo>
                  <a:lnTo>
                    <a:pt x="127934" y="541432"/>
                  </a:lnTo>
                  <a:cubicBezTo>
                    <a:pt x="126918" y="540378"/>
                    <a:pt x="126156" y="539223"/>
                    <a:pt x="125521" y="538003"/>
                  </a:cubicBezTo>
                  <a:lnTo>
                    <a:pt x="123743" y="534193"/>
                  </a:lnTo>
                  <a:lnTo>
                    <a:pt x="122346" y="530129"/>
                  </a:lnTo>
                  <a:lnTo>
                    <a:pt x="121584" y="526599"/>
                  </a:lnTo>
                  <a:lnTo>
                    <a:pt x="120568" y="521595"/>
                  </a:lnTo>
                  <a:lnTo>
                    <a:pt x="120187" y="519245"/>
                  </a:lnTo>
                  <a:lnTo>
                    <a:pt x="119425" y="515308"/>
                  </a:lnTo>
                  <a:lnTo>
                    <a:pt x="118790" y="511549"/>
                  </a:lnTo>
                  <a:lnTo>
                    <a:pt x="118028" y="506964"/>
                  </a:lnTo>
                  <a:lnTo>
                    <a:pt x="117012" y="501567"/>
                  </a:lnTo>
                  <a:lnTo>
                    <a:pt x="115742" y="495103"/>
                  </a:lnTo>
                  <a:lnTo>
                    <a:pt x="114472" y="488207"/>
                  </a:lnTo>
                  <a:lnTo>
                    <a:pt x="113338" y="482622"/>
                  </a:lnTo>
                  <a:lnTo>
                    <a:pt x="93390" y="442487"/>
                  </a:lnTo>
                  <a:lnTo>
                    <a:pt x="89580" y="434105"/>
                  </a:lnTo>
                  <a:lnTo>
                    <a:pt x="86151" y="425088"/>
                  </a:lnTo>
                  <a:lnTo>
                    <a:pt x="81325" y="409086"/>
                  </a:lnTo>
                  <a:lnTo>
                    <a:pt x="77134" y="394100"/>
                  </a:lnTo>
                  <a:lnTo>
                    <a:pt x="72562" y="380257"/>
                  </a:lnTo>
                  <a:lnTo>
                    <a:pt x="68244" y="370477"/>
                  </a:lnTo>
                  <a:lnTo>
                    <a:pt x="63037" y="360318"/>
                  </a:lnTo>
                  <a:lnTo>
                    <a:pt x="51607" y="338220"/>
                  </a:lnTo>
                  <a:lnTo>
                    <a:pt x="45765" y="324250"/>
                  </a:lnTo>
                  <a:lnTo>
                    <a:pt x="41574" y="310152"/>
                  </a:lnTo>
                  <a:lnTo>
                    <a:pt x="38653" y="296056"/>
                  </a:lnTo>
                  <a:lnTo>
                    <a:pt x="36621" y="282213"/>
                  </a:lnTo>
                  <a:lnTo>
                    <a:pt x="33446" y="255796"/>
                  </a:lnTo>
                  <a:lnTo>
                    <a:pt x="31795" y="243224"/>
                  </a:lnTo>
                  <a:lnTo>
                    <a:pt x="30388" y="234613"/>
                  </a:lnTo>
                  <a:lnTo>
                    <a:pt x="27858" y="231158"/>
                  </a:lnTo>
                  <a:lnTo>
                    <a:pt x="21254" y="222650"/>
                  </a:lnTo>
                  <a:lnTo>
                    <a:pt x="15920" y="215030"/>
                  </a:lnTo>
                  <a:cubicBezTo>
                    <a:pt x="15285" y="214140"/>
                    <a:pt x="14777" y="213125"/>
                    <a:pt x="14269" y="212236"/>
                  </a:cubicBezTo>
                  <a:lnTo>
                    <a:pt x="10459" y="203853"/>
                  </a:lnTo>
                  <a:cubicBezTo>
                    <a:pt x="9951" y="202965"/>
                    <a:pt x="9697" y="202076"/>
                    <a:pt x="9316" y="201059"/>
                  </a:cubicBezTo>
                  <a:lnTo>
                    <a:pt x="6903" y="192424"/>
                  </a:lnTo>
                  <a:lnTo>
                    <a:pt x="4871" y="183407"/>
                  </a:lnTo>
                  <a:lnTo>
                    <a:pt x="2458" y="167151"/>
                  </a:lnTo>
                  <a:lnTo>
                    <a:pt x="680" y="151783"/>
                  </a:lnTo>
                  <a:lnTo>
                    <a:pt x="0" y="147286"/>
                  </a:lnTo>
                  <a:lnTo>
                    <a:pt x="0" y="31725"/>
                  </a:lnTo>
                  <a:lnTo>
                    <a:pt x="1851" y="28978"/>
                  </a:lnTo>
                  <a:lnTo>
                    <a:pt x="0" y="30909"/>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89" name="Shape 1055">
              <a:extLst>
                <a:ext uri="{FF2B5EF4-FFF2-40B4-BE49-F238E27FC236}">
                  <a16:creationId xmlns:a16="http://schemas.microsoft.com/office/drawing/2014/main" id="{E27F9FAA-4C5A-4A4A-BB07-289CACD0183E}"/>
                </a:ext>
              </a:extLst>
            </p:cNvPr>
            <p:cNvSpPr/>
            <p:nvPr/>
          </p:nvSpPr>
          <p:spPr>
            <a:xfrm>
              <a:off x="2682957" y="577089"/>
              <a:ext cx="150540" cy="1336736"/>
            </a:xfrm>
            <a:custGeom>
              <a:avLst/>
              <a:gdLst/>
              <a:ahLst/>
              <a:cxnLst/>
              <a:rect l="0" t="0" r="0" b="0"/>
              <a:pathLst>
                <a:path w="150540" h="1336735">
                  <a:moveTo>
                    <a:pt x="72435" y="762"/>
                  </a:moveTo>
                  <a:lnTo>
                    <a:pt x="77896" y="1778"/>
                  </a:lnTo>
                  <a:lnTo>
                    <a:pt x="81960" y="2032"/>
                  </a:lnTo>
                  <a:lnTo>
                    <a:pt x="93263" y="2667"/>
                  </a:lnTo>
                  <a:lnTo>
                    <a:pt x="100375" y="3556"/>
                  </a:lnTo>
                  <a:lnTo>
                    <a:pt x="107995" y="5461"/>
                  </a:lnTo>
                  <a:cubicBezTo>
                    <a:pt x="109519" y="5969"/>
                    <a:pt x="110916" y="6477"/>
                    <a:pt x="112186" y="7239"/>
                  </a:cubicBezTo>
                  <a:lnTo>
                    <a:pt x="116631" y="9779"/>
                  </a:lnTo>
                  <a:cubicBezTo>
                    <a:pt x="118282" y="10668"/>
                    <a:pt x="119679" y="11811"/>
                    <a:pt x="121076" y="13208"/>
                  </a:cubicBezTo>
                  <a:lnTo>
                    <a:pt x="124505" y="16891"/>
                  </a:lnTo>
                  <a:cubicBezTo>
                    <a:pt x="125521" y="18034"/>
                    <a:pt x="126410" y="19177"/>
                    <a:pt x="127172" y="20320"/>
                  </a:cubicBezTo>
                  <a:lnTo>
                    <a:pt x="129966" y="25273"/>
                  </a:lnTo>
                  <a:lnTo>
                    <a:pt x="133395" y="32385"/>
                  </a:lnTo>
                  <a:lnTo>
                    <a:pt x="138602" y="46609"/>
                  </a:lnTo>
                  <a:lnTo>
                    <a:pt x="142666" y="61849"/>
                  </a:lnTo>
                  <a:lnTo>
                    <a:pt x="145714" y="76708"/>
                  </a:lnTo>
                  <a:lnTo>
                    <a:pt x="147873" y="90043"/>
                  </a:lnTo>
                  <a:lnTo>
                    <a:pt x="148762" y="96012"/>
                  </a:lnTo>
                  <a:lnTo>
                    <a:pt x="149397" y="101219"/>
                  </a:lnTo>
                  <a:lnTo>
                    <a:pt x="149778" y="105283"/>
                  </a:lnTo>
                  <a:lnTo>
                    <a:pt x="150159" y="108712"/>
                  </a:lnTo>
                  <a:lnTo>
                    <a:pt x="150413" y="110490"/>
                  </a:lnTo>
                  <a:lnTo>
                    <a:pt x="150286" y="110363"/>
                  </a:lnTo>
                  <a:cubicBezTo>
                    <a:pt x="150540" y="111506"/>
                    <a:pt x="150540" y="112522"/>
                    <a:pt x="150540" y="113538"/>
                  </a:cubicBezTo>
                  <a:lnTo>
                    <a:pt x="148381" y="201930"/>
                  </a:lnTo>
                  <a:lnTo>
                    <a:pt x="146349" y="290195"/>
                  </a:lnTo>
                  <a:lnTo>
                    <a:pt x="143809" y="378714"/>
                  </a:lnTo>
                  <a:lnTo>
                    <a:pt x="140126" y="467233"/>
                  </a:lnTo>
                  <a:lnTo>
                    <a:pt x="138983" y="477901"/>
                  </a:lnTo>
                  <a:lnTo>
                    <a:pt x="136824" y="488696"/>
                  </a:lnTo>
                  <a:lnTo>
                    <a:pt x="133776" y="499364"/>
                  </a:lnTo>
                  <a:lnTo>
                    <a:pt x="130474" y="509270"/>
                  </a:lnTo>
                  <a:lnTo>
                    <a:pt x="123743" y="527812"/>
                  </a:lnTo>
                  <a:lnTo>
                    <a:pt x="120949" y="536194"/>
                  </a:lnTo>
                  <a:lnTo>
                    <a:pt x="118663" y="544449"/>
                  </a:lnTo>
                  <a:lnTo>
                    <a:pt x="98480" y="625307"/>
                  </a:lnTo>
                  <a:lnTo>
                    <a:pt x="96184" y="659257"/>
                  </a:lnTo>
                  <a:lnTo>
                    <a:pt x="93771" y="695579"/>
                  </a:lnTo>
                  <a:lnTo>
                    <a:pt x="88945" y="768985"/>
                  </a:lnTo>
                  <a:lnTo>
                    <a:pt x="83611" y="842518"/>
                  </a:lnTo>
                  <a:lnTo>
                    <a:pt x="80817" y="879094"/>
                  </a:lnTo>
                  <a:lnTo>
                    <a:pt x="77769" y="914908"/>
                  </a:lnTo>
                  <a:lnTo>
                    <a:pt x="73197" y="966978"/>
                  </a:lnTo>
                  <a:lnTo>
                    <a:pt x="70530" y="993267"/>
                  </a:lnTo>
                  <a:lnTo>
                    <a:pt x="67355" y="1019556"/>
                  </a:lnTo>
                  <a:lnTo>
                    <a:pt x="65069" y="1033399"/>
                  </a:lnTo>
                  <a:lnTo>
                    <a:pt x="62275" y="1046988"/>
                  </a:lnTo>
                  <a:lnTo>
                    <a:pt x="59227" y="1060450"/>
                  </a:lnTo>
                  <a:lnTo>
                    <a:pt x="56687" y="1072769"/>
                  </a:lnTo>
                  <a:lnTo>
                    <a:pt x="54274" y="1087882"/>
                  </a:lnTo>
                  <a:lnTo>
                    <a:pt x="51988" y="1103249"/>
                  </a:lnTo>
                  <a:lnTo>
                    <a:pt x="49575" y="1118997"/>
                  </a:lnTo>
                  <a:lnTo>
                    <a:pt x="46400" y="1135253"/>
                  </a:lnTo>
                  <a:lnTo>
                    <a:pt x="41320" y="1154557"/>
                  </a:lnTo>
                  <a:lnTo>
                    <a:pt x="35859" y="1173353"/>
                  </a:lnTo>
                  <a:lnTo>
                    <a:pt x="30271" y="1191641"/>
                  </a:lnTo>
                  <a:lnTo>
                    <a:pt x="25064" y="1209548"/>
                  </a:lnTo>
                  <a:lnTo>
                    <a:pt x="14777" y="1250442"/>
                  </a:lnTo>
                  <a:lnTo>
                    <a:pt x="4490" y="1291971"/>
                  </a:lnTo>
                  <a:lnTo>
                    <a:pt x="2839" y="1310132"/>
                  </a:lnTo>
                  <a:lnTo>
                    <a:pt x="680" y="1331087"/>
                  </a:lnTo>
                  <a:lnTo>
                    <a:pt x="0" y="1336735"/>
                  </a:lnTo>
                  <a:lnTo>
                    <a:pt x="0" y="1160256"/>
                  </a:lnTo>
                  <a:lnTo>
                    <a:pt x="4490" y="1145032"/>
                  </a:lnTo>
                  <a:lnTo>
                    <a:pt x="8935" y="1127760"/>
                  </a:lnTo>
                  <a:lnTo>
                    <a:pt x="11856" y="1113155"/>
                  </a:lnTo>
                  <a:lnTo>
                    <a:pt x="14396" y="1097661"/>
                  </a:lnTo>
                  <a:lnTo>
                    <a:pt x="16682" y="1081659"/>
                  </a:lnTo>
                  <a:lnTo>
                    <a:pt x="19349" y="1065403"/>
                  </a:lnTo>
                  <a:lnTo>
                    <a:pt x="22016" y="1051941"/>
                  </a:lnTo>
                  <a:lnTo>
                    <a:pt x="24937" y="1039368"/>
                  </a:lnTo>
                  <a:lnTo>
                    <a:pt x="27477" y="1027049"/>
                  </a:lnTo>
                  <a:lnTo>
                    <a:pt x="29509" y="1014857"/>
                  </a:lnTo>
                  <a:lnTo>
                    <a:pt x="32684" y="989330"/>
                  </a:lnTo>
                  <a:lnTo>
                    <a:pt x="35224" y="963676"/>
                  </a:lnTo>
                  <a:lnTo>
                    <a:pt x="39796" y="911733"/>
                  </a:lnTo>
                  <a:lnTo>
                    <a:pt x="42717" y="876046"/>
                  </a:lnTo>
                  <a:lnTo>
                    <a:pt x="45638" y="839851"/>
                  </a:lnTo>
                  <a:lnTo>
                    <a:pt x="50972" y="766445"/>
                  </a:lnTo>
                  <a:lnTo>
                    <a:pt x="55798" y="693039"/>
                  </a:lnTo>
                  <a:lnTo>
                    <a:pt x="58211" y="656717"/>
                  </a:lnTo>
                  <a:lnTo>
                    <a:pt x="60624" y="621030"/>
                  </a:lnTo>
                  <a:cubicBezTo>
                    <a:pt x="60624" y="619887"/>
                    <a:pt x="60878" y="618744"/>
                    <a:pt x="61132" y="617728"/>
                  </a:cubicBezTo>
                  <a:lnTo>
                    <a:pt x="82087" y="533781"/>
                  </a:lnTo>
                  <a:lnTo>
                    <a:pt x="84881" y="524383"/>
                  </a:lnTo>
                  <a:lnTo>
                    <a:pt x="87929" y="514858"/>
                  </a:lnTo>
                  <a:lnTo>
                    <a:pt x="94406" y="497205"/>
                  </a:lnTo>
                  <a:lnTo>
                    <a:pt x="97200" y="488823"/>
                  </a:lnTo>
                  <a:lnTo>
                    <a:pt x="99486" y="480949"/>
                  </a:lnTo>
                  <a:lnTo>
                    <a:pt x="101137" y="473583"/>
                  </a:lnTo>
                  <a:lnTo>
                    <a:pt x="102026" y="465709"/>
                  </a:lnTo>
                  <a:lnTo>
                    <a:pt x="105836" y="377698"/>
                  </a:lnTo>
                  <a:lnTo>
                    <a:pt x="108249" y="289306"/>
                  </a:lnTo>
                  <a:lnTo>
                    <a:pt x="110281" y="201041"/>
                  </a:lnTo>
                  <a:lnTo>
                    <a:pt x="112407" y="114030"/>
                  </a:lnTo>
                  <a:lnTo>
                    <a:pt x="112186" y="112268"/>
                  </a:lnTo>
                  <a:lnTo>
                    <a:pt x="112059" y="109728"/>
                  </a:lnTo>
                  <a:lnTo>
                    <a:pt x="111551" y="105664"/>
                  </a:lnTo>
                  <a:lnTo>
                    <a:pt x="111043" y="101219"/>
                  </a:lnTo>
                  <a:lnTo>
                    <a:pt x="110281" y="96139"/>
                  </a:lnTo>
                  <a:lnTo>
                    <a:pt x="108376" y="84201"/>
                  </a:lnTo>
                  <a:lnTo>
                    <a:pt x="105836" y="71628"/>
                  </a:lnTo>
                  <a:lnTo>
                    <a:pt x="102661" y="59436"/>
                  </a:lnTo>
                  <a:lnTo>
                    <a:pt x="98851" y="48514"/>
                  </a:lnTo>
                  <a:lnTo>
                    <a:pt x="97200" y="44577"/>
                  </a:lnTo>
                  <a:lnTo>
                    <a:pt x="95337" y="41498"/>
                  </a:lnTo>
                  <a:lnTo>
                    <a:pt x="94863" y="41227"/>
                  </a:lnTo>
                  <a:lnTo>
                    <a:pt x="91104" y="40640"/>
                  </a:lnTo>
                  <a:lnTo>
                    <a:pt x="78912" y="40005"/>
                  </a:lnTo>
                  <a:lnTo>
                    <a:pt x="73612" y="39475"/>
                  </a:lnTo>
                  <a:lnTo>
                    <a:pt x="70149" y="41783"/>
                  </a:lnTo>
                  <a:lnTo>
                    <a:pt x="61640" y="47244"/>
                  </a:lnTo>
                  <a:lnTo>
                    <a:pt x="54274" y="52197"/>
                  </a:lnTo>
                  <a:lnTo>
                    <a:pt x="47670" y="56896"/>
                  </a:lnTo>
                  <a:lnTo>
                    <a:pt x="41447" y="61849"/>
                  </a:lnTo>
                  <a:lnTo>
                    <a:pt x="35224" y="67691"/>
                  </a:lnTo>
                  <a:lnTo>
                    <a:pt x="29001" y="74295"/>
                  </a:lnTo>
                  <a:lnTo>
                    <a:pt x="22651" y="82169"/>
                  </a:lnTo>
                  <a:lnTo>
                    <a:pt x="14777" y="93726"/>
                  </a:lnTo>
                  <a:lnTo>
                    <a:pt x="7411" y="106426"/>
                  </a:lnTo>
                  <a:lnTo>
                    <a:pt x="0" y="119767"/>
                  </a:lnTo>
                  <a:lnTo>
                    <a:pt x="0" y="49761"/>
                  </a:lnTo>
                  <a:lnTo>
                    <a:pt x="7284" y="41783"/>
                  </a:lnTo>
                  <a:lnTo>
                    <a:pt x="15285" y="34163"/>
                  </a:lnTo>
                  <a:lnTo>
                    <a:pt x="23540" y="27432"/>
                  </a:lnTo>
                  <a:lnTo>
                    <a:pt x="31922" y="21209"/>
                  </a:lnTo>
                  <a:lnTo>
                    <a:pt x="40558" y="15494"/>
                  </a:lnTo>
                  <a:lnTo>
                    <a:pt x="49448" y="9779"/>
                  </a:lnTo>
                  <a:lnTo>
                    <a:pt x="58719" y="3683"/>
                  </a:lnTo>
                  <a:cubicBezTo>
                    <a:pt x="62783" y="1016"/>
                    <a:pt x="67736" y="0"/>
                    <a:pt x="72435" y="762"/>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0" name="Shape 1056">
              <a:extLst>
                <a:ext uri="{FF2B5EF4-FFF2-40B4-BE49-F238E27FC236}">
                  <a16:creationId xmlns:a16="http://schemas.microsoft.com/office/drawing/2014/main" id="{1173CAC7-78DB-4167-BB42-B4480663227E}"/>
                </a:ext>
              </a:extLst>
            </p:cNvPr>
            <p:cNvSpPr/>
            <p:nvPr/>
          </p:nvSpPr>
          <p:spPr>
            <a:xfrm>
              <a:off x="2842207" y="3705275"/>
              <a:ext cx="1052375" cy="578833"/>
            </a:xfrm>
            <a:custGeom>
              <a:avLst/>
              <a:gdLst/>
              <a:ahLst/>
              <a:cxnLst/>
              <a:rect l="0" t="0" r="0" b="0"/>
              <a:pathLst>
                <a:path w="1052375" h="578832">
                  <a:moveTo>
                    <a:pt x="0" y="0"/>
                  </a:moveTo>
                  <a:lnTo>
                    <a:pt x="53" y="55"/>
                  </a:lnTo>
                  <a:lnTo>
                    <a:pt x="2720" y="3331"/>
                  </a:lnTo>
                  <a:lnTo>
                    <a:pt x="6657" y="8958"/>
                  </a:lnTo>
                  <a:lnTo>
                    <a:pt x="8689" y="12082"/>
                  </a:lnTo>
                  <a:lnTo>
                    <a:pt x="10975" y="15727"/>
                  </a:lnTo>
                  <a:lnTo>
                    <a:pt x="13642" y="20121"/>
                  </a:lnTo>
                  <a:lnTo>
                    <a:pt x="16436" y="25099"/>
                  </a:lnTo>
                  <a:lnTo>
                    <a:pt x="19611" y="30764"/>
                  </a:lnTo>
                  <a:lnTo>
                    <a:pt x="22913" y="36821"/>
                  </a:lnTo>
                  <a:lnTo>
                    <a:pt x="26723" y="44302"/>
                  </a:lnTo>
                  <a:lnTo>
                    <a:pt x="30787" y="52315"/>
                  </a:lnTo>
                  <a:lnTo>
                    <a:pt x="34470" y="61650"/>
                  </a:lnTo>
                  <a:lnTo>
                    <a:pt x="37264" y="71861"/>
                  </a:lnTo>
                  <a:lnTo>
                    <a:pt x="38892" y="78110"/>
                  </a:lnTo>
                  <a:lnTo>
                    <a:pt x="41134" y="83214"/>
                  </a:lnTo>
                  <a:lnTo>
                    <a:pt x="47170" y="92193"/>
                  </a:lnTo>
                  <a:lnTo>
                    <a:pt x="54409" y="101159"/>
                  </a:lnTo>
                  <a:lnTo>
                    <a:pt x="62410" y="110862"/>
                  </a:lnTo>
                  <a:lnTo>
                    <a:pt x="70792" y="122546"/>
                  </a:lnTo>
                  <a:lnTo>
                    <a:pt x="77523" y="134700"/>
                  </a:lnTo>
                  <a:lnTo>
                    <a:pt x="82984" y="146676"/>
                  </a:lnTo>
                  <a:lnTo>
                    <a:pt x="87683" y="157344"/>
                  </a:lnTo>
                  <a:lnTo>
                    <a:pt x="92636" y="165828"/>
                  </a:lnTo>
                  <a:lnTo>
                    <a:pt x="101272" y="177410"/>
                  </a:lnTo>
                  <a:lnTo>
                    <a:pt x="111178" y="189399"/>
                  </a:lnTo>
                  <a:lnTo>
                    <a:pt x="121719" y="201769"/>
                  </a:lnTo>
                  <a:lnTo>
                    <a:pt x="132514" y="215205"/>
                  </a:lnTo>
                  <a:lnTo>
                    <a:pt x="137467" y="221886"/>
                  </a:lnTo>
                  <a:lnTo>
                    <a:pt x="141404" y="227385"/>
                  </a:lnTo>
                  <a:lnTo>
                    <a:pt x="147881" y="237380"/>
                  </a:lnTo>
                  <a:lnTo>
                    <a:pt x="153088" y="245724"/>
                  </a:lnTo>
                  <a:lnTo>
                    <a:pt x="157533" y="253077"/>
                  </a:lnTo>
                  <a:lnTo>
                    <a:pt x="161978" y="259897"/>
                  </a:lnTo>
                  <a:lnTo>
                    <a:pt x="167312" y="267568"/>
                  </a:lnTo>
                  <a:lnTo>
                    <a:pt x="170360" y="271403"/>
                  </a:lnTo>
                  <a:lnTo>
                    <a:pt x="174043" y="276077"/>
                  </a:lnTo>
                  <a:lnTo>
                    <a:pt x="178488" y="281169"/>
                  </a:lnTo>
                  <a:lnTo>
                    <a:pt x="183949" y="287316"/>
                  </a:lnTo>
                  <a:lnTo>
                    <a:pt x="213794" y="318914"/>
                  </a:lnTo>
                  <a:lnTo>
                    <a:pt x="245036" y="348454"/>
                  </a:lnTo>
                  <a:lnTo>
                    <a:pt x="250751" y="352454"/>
                  </a:lnTo>
                  <a:lnTo>
                    <a:pt x="257355" y="356328"/>
                  </a:lnTo>
                  <a:lnTo>
                    <a:pt x="265229" y="361014"/>
                  </a:lnTo>
                  <a:lnTo>
                    <a:pt x="274500" y="367859"/>
                  </a:lnTo>
                  <a:lnTo>
                    <a:pt x="285549" y="378324"/>
                  </a:lnTo>
                  <a:lnTo>
                    <a:pt x="295074" y="388383"/>
                  </a:lnTo>
                  <a:lnTo>
                    <a:pt x="312600" y="408258"/>
                  </a:lnTo>
                  <a:lnTo>
                    <a:pt x="321109" y="417732"/>
                  </a:lnTo>
                  <a:lnTo>
                    <a:pt x="329491" y="426305"/>
                  </a:lnTo>
                  <a:lnTo>
                    <a:pt x="338127" y="433874"/>
                  </a:lnTo>
                  <a:lnTo>
                    <a:pt x="347017" y="440415"/>
                  </a:lnTo>
                  <a:lnTo>
                    <a:pt x="352732" y="444199"/>
                  </a:lnTo>
                  <a:lnTo>
                    <a:pt x="358701" y="448314"/>
                  </a:lnTo>
                  <a:lnTo>
                    <a:pt x="368734" y="455109"/>
                  </a:lnTo>
                  <a:lnTo>
                    <a:pt x="377243" y="461141"/>
                  </a:lnTo>
                  <a:lnTo>
                    <a:pt x="383974" y="466018"/>
                  </a:lnTo>
                  <a:lnTo>
                    <a:pt x="389181" y="469841"/>
                  </a:lnTo>
                  <a:lnTo>
                    <a:pt x="393372" y="472889"/>
                  </a:lnTo>
                  <a:lnTo>
                    <a:pt x="396674" y="475187"/>
                  </a:lnTo>
                  <a:lnTo>
                    <a:pt x="399341" y="477003"/>
                  </a:lnTo>
                  <a:lnTo>
                    <a:pt x="403405" y="479010"/>
                  </a:lnTo>
                  <a:lnTo>
                    <a:pt x="404929" y="479543"/>
                  </a:lnTo>
                  <a:lnTo>
                    <a:pt x="408104" y="480699"/>
                  </a:lnTo>
                  <a:lnTo>
                    <a:pt x="412422" y="482134"/>
                  </a:lnTo>
                  <a:lnTo>
                    <a:pt x="418391" y="484128"/>
                  </a:lnTo>
                  <a:lnTo>
                    <a:pt x="425630" y="486427"/>
                  </a:lnTo>
                  <a:lnTo>
                    <a:pt x="435282" y="489678"/>
                  </a:lnTo>
                  <a:cubicBezTo>
                    <a:pt x="436933" y="490224"/>
                    <a:pt x="438457" y="490999"/>
                    <a:pt x="439981" y="491964"/>
                  </a:cubicBezTo>
                  <a:lnTo>
                    <a:pt x="448236" y="497577"/>
                  </a:lnTo>
                  <a:lnTo>
                    <a:pt x="454840" y="502086"/>
                  </a:lnTo>
                  <a:lnTo>
                    <a:pt x="459920" y="505591"/>
                  </a:lnTo>
                  <a:lnTo>
                    <a:pt x="463857" y="508322"/>
                  </a:lnTo>
                  <a:lnTo>
                    <a:pt x="466270" y="509972"/>
                  </a:lnTo>
                  <a:lnTo>
                    <a:pt x="466978" y="510437"/>
                  </a:lnTo>
                  <a:lnTo>
                    <a:pt x="467732" y="510785"/>
                  </a:lnTo>
                  <a:lnTo>
                    <a:pt x="467921" y="510836"/>
                  </a:lnTo>
                  <a:lnTo>
                    <a:pt x="468556" y="510899"/>
                  </a:lnTo>
                  <a:lnTo>
                    <a:pt x="471731" y="511535"/>
                  </a:lnTo>
                  <a:lnTo>
                    <a:pt x="475541" y="512297"/>
                  </a:lnTo>
                  <a:lnTo>
                    <a:pt x="480748" y="513376"/>
                  </a:lnTo>
                  <a:lnTo>
                    <a:pt x="487860" y="515141"/>
                  </a:lnTo>
                  <a:lnTo>
                    <a:pt x="496496" y="517415"/>
                  </a:lnTo>
                  <a:lnTo>
                    <a:pt x="501830" y="518977"/>
                  </a:lnTo>
                  <a:lnTo>
                    <a:pt x="507418" y="520628"/>
                  </a:lnTo>
                  <a:lnTo>
                    <a:pt x="516181" y="523333"/>
                  </a:lnTo>
                  <a:lnTo>
                    <a:pt x="526468" y="526673"/>
                  </a:lnTo>
                  <a:lnTo>
                    <a:pt x="536882" y="530127"/>
                  </a:lnTo>
                  <a:lnTo>
                    <a:pt x="547042" y="533607"/>
                  </a:lnTo>
                  <a:lnTo>
                    <a:pt x="556059" y="536630"/>
                  </a:lnTo>
                  <a:lnTo>
                    <a:pt x="560377" y="538179"/>
                  </a:lnTo>
                  <a:lnTo>
                    <a:pt x="563425" y="539183"/>
                  </a:lnTo>
                  <a:lnTo>
                    <a:pt x="566746" y="540405"/>
                  </a:lnTo>
                  <a:lnTo>
                    <a:pt x="578665" y="539678"/>
                  </a:lnTo>
                  <a:lnTo>
                    <a:pt x="594921" y="539081"/>
                  </a:lnTo>
                  <a:lnTo>
                    <a:pt x="626671" y="538306"/>
                  </a:lnTo>
                  <a:lnTo>
                    <a:pt x="641911" y="537570"/>
                  </a:lnTo>
                  <a:lnTo>
                    <a:pt x="656516" y="536198"/>
                  </a:lnTo>
                  <a:lnTo>
                    <a:pt x="670867" y="533963"/>
                  </a:lnTo>
                  <a:lnTo>
                    <a:pt x="684583" y="530699"/>
                  </a:lnTo>
                  <a:lnTo>
                    <a:pt x="691187" y="528184"/>
                  </a:lnTo>
                  <a:lnTo>
                    <a:pt x="697156" y="524971"/>
                  </a:lnTo>
                  <a:lnTo>
                    <a:pt x="703379" y="520882"/>
                  </a:lnTo>
                  <a:lnTo>
                    <a:pt x="709856" y="515916"/>
                  </a:lnTo>
                  <a:lnTo>
                    <a:pt x="723953" y="504334"/>
                  </a:lnTo>
                  <a:lnTo>
                    <a:pt x="731827" y="498174"/>
                  </a:lnTo>
                  <a:lnTo>
                    <a:pt x="740082" y="492218"/>
                  </a:lnTo>
                  <a:lnTo>
                    <a:pt x="768930" y="473039"/>
                  </a:lnTo>
                  <a:lnTo>
                    <a:pt x="778309" y="460468"/>
                  </a:lnTo>
                  <a:lnTo>
                    <a:pt x="790501" y="445063"/>
                  </a:lnTo>
                  <a:lnTo>
                    <a:pt x="795708" y="437938"/>
                  </a:lnTo>
                  <a:lnTo>
                    <a:pt x="800026" y="431093"/>
                  </a:lnTo>
                  <a:lnTo>
                    <a:pt x="803582" y="424260"/>
                  </a:lnTo>
                  <a:lnTo>
                    <a:pt x="806376" y="417402"/>
                  </a:lnTo>
                  <a:lnTo>
                    <a:pt x="808535" y="410519"/>
                  </a:lnTo>
                  <a:lnTo>
                    <a:pt x="810694" y="403851"/>
                  </a:lnTo>
                  <a:lnTo>
                    <a:pt x="812472" y="398263"/>
                  </a:lnTo>
                  <a:lnTo>
                    <a:pt x="813996" y="393514"/>
                  </a:lnTo>
                  <a:lnTo>
                    <a:pt x="815647" y="388980"/>
                  </a:lnTo>
                  <a:lnTo>
                    <a:pt x="816917" y="385563"/>
                  </a:lnTo>
                  <a:lnTo>
                    <a:pt x="820092" y="378451"/>
                  </a:lnTo>
                  <a:lnTo>
                    <a:pt x="824537" y="370501"/>
                  </a:lnTo>
                  <a:lnTo>
                    <a:pt x="827204" y="366082"/>
                  </a:lnTo>
                  <a:lnTo>
                    <a:pt x="830379" y="361090"/>
                  </a:lnTo>
                  <a:lnTo>
                    <a:pt x="833935" y="355655"/>
                  </a:lnTo>
                  <a:lnTo>
                    <a:pt x="838126" y="348936"/>
                  </a:lnTo>
                  <a:lnTo>
                    <a:pt x="843333" y="340834"/>
                  </a:lnTo>
                  <a:lnTo>
                    <a:pt x="849429" y="331233"/>
                  </a:lnTo>
                  <a:lnTo>
                    <a:pt x="855525" y="321416"/>
                  </a:lnTo>
                  <a:lnTo>
                    <a:pt x="861367" y="312488"/>
                  </a:lnTo>
                  <a:lnTo>
                    <a:pt x="866955" y="304296"/>
                  </a:lnTo>
                  <a:lnTo>
                    <a:pt x="872924" y="296460"/>
                  </a:lnTo>
                  <a:lnTo>
                    <a:pt x="879401" y="288815"/>
                  </a:lnTo>
                  <a:lnTo>
                    <a:pt x="886640" y="281195"/>
                  </a:lnTo>
                  <a:lnTo>
                    <a:pt x="895149" y="273143"/>
                  </a:lnTo>
                  <a:lnTo>
                    <a:pt x="905055" y="264659"/>
                  </a:lnTo>
                  <a:lnTo>
                    <a:pt x="912548" y="258385"/>
                  </a:lnTo>
                  <a:lnTo>
                    <a:pt x="919025" y="253204"/>
                  </a:lnTo>
                  <a:lnTo>
                    <a:pt x="923978" y="249191"/>
                  </a:lnTo>
                  <a:lnTo>
                    <a:pt x="928677" y="245597"/>
                  </a:lnTo>
                  <a:lnTo>
                    <a:pt x="932106" y="243107"/>
                  </a:lnTo>
                  <a:lnTo>
                    <a:pt x="935027" y="241088"/>
                  </a:lnTo>
                  <a:lnTo>
                    <a:pt x="935268" y="240957"/>
                  </a:lnTo>
                  <a:lnTo>
                    <a:pt x="924740" y="221784"/>
                  </a:lnTo>
                  <a:lnTo>
                    <a:pt x="1052375" y="216742"/>
                  </a:lnTo>
                  <a:lnTo>
                    <a:pt x="979731" y="321924"/>
                  </a:lnTo>
                  <a:lnTo>
                    <a:pt x="961296" y="288354"/>
                  </a:lnTo>
                  <a:lnTo>
                    <a:pt x="959792" y="289158"/>
                  </a:lnTo>
                  <a:cubicBezTo>
                    <a:pt x="958395" y="289920"/>
                    <a:pt x="956871" y="290504"/>
                    <a:pt x="955347" y="290885"/>
                  </a:cubicBezTo>
                  <a:lnTo>
                    <a:pt x="952553" y="291558"/>
                  </a:lnTo>
                  <a:cubicBezTo>
                    <a:pt x="951410" y="291837"/>
                    <a:pt x="950140" y="292015"/>
                    <a:pt x="948997" y="292066"/>
                  </a:cubicBezTo>
                  <a:lnTo>
                    <a:pt x="946838" y="292155"/>
                  </a:lnTo>
                  <a:cubicBezTo>
                    <a:pt x="944806" y="292256"/>
                    <a:pt x="942774" y="292015"/>
                    <a:pt x="940742" y="291444"/>
                  </a:cubicBezTo>
                  <a:lnTo>
                    <a:pt x="939472" y="291062"/>
                  </a:lnTo>
                  <a:lnTo>
                    <a:pt x="935711" y="288700"/>
                  </a:lnTo>
                  <a:lnTo>
                    <a:pt x="929820" y="293603"/>
                  </a:lnTo>
                  <a:lnTo>
                    <a:pt x="921184" y="300930"/>
                  </a:lnTo>
                  <a:lnTo>
                    <a:pt x="914326" y="307357"/>
                  </a:lnTo>
                  <a:lnTo>
                    <a:pt x="908357" y="313643"/>
                  </a:lnTo>
                  <a:lnTo>
                    <a:pt x="903277" y="319524"/>
                  </a:lnTo>
                  <a:lnTo>
                    <a:pt x="898324" y="325962"/>
                  </a:lnTo>
                  <a:lnTo>
                    <a:pt x="893244" y="333214"/>
                  </a:lnTo>
                  <a:lnTo>
                    <a:pt x="887783" y="341609"/>
                  </a:lnTo>
                  <a:lnTo>
                    <a:pt x="881560" y="351616"/>
                  </a:lnTo>
                  <a:lnTo>
                    <a:pt x="875464" y="361255"/>
                  </a:lnTo>
                  <a:lnTo>
                    <a:pt x="870384" y="369333"/>
                  </a:lnTo>
                  <a:lnTo>
                    <a:pt x="866066" y="376153"/>
                  </a:lnTo>
                  <a:lnTo>
                    <a:pt x="862510" y="381766"/>
                  </a:lnTo>
                  <a:lnTo>
                    <a:pt x="859716" y="385919"/>
                  </a:lnTo>
                  <a:lnTo>
                    <a:pt x="857684" y="389297"/>
                  </a:lnTo>
                  <a:lnTo>
                    <a:pt x="854890" y="394123"/>
                  </a:lnTo>
                  <a:lnTo>
                    <a:pt x="852731" y="398822"/>
                  </a:lnTo>
                  <a:lnTo>
                    <a:pt x="851461" y="402074"/>
                  </a:lnTo>
                  <a:lnTo>
                    <a:pt x="850318" y="405350"/>
                  </a:lnTo>
                  <a:lnTo>
                    <a:pt x="848794" y="409935"/>
                  </a:lnTo>
                  <a:lnTo>
                    <a:pt x="846889" y="415586"/>
                  </a:lnTo>
                  <a:lnTo>
                    <a:pt x="844730" y="422444"/>
                  </a:lnTo>
                  <a:lnTo>
                    <a:pt x="841555" y="431753"/>
                  </a:lnTo>
                  <a:lnTo>
                    <a:pt x="837237" y="442231"/>
                  </a:lnTo>
                  <a:lnTo>
                    <a:pt x="832030" y="451781"/>
                  </a:lnTo>
                  <a:lnTo>
                    <a:pt x="826315" y="460557"/>
                  </a:lnTo>
                  <a:lnTo>
                    <a:pt x="820346" y="468672"/>
                  </a:lnTo>
                  <a:lnTo>
                    <a:pt x="808916" y="483176"/>
                  </a:lnTo>
                  <a:lnTo>
                    <a:pt x="797613" y="498314"/>
                  </a:lnTo>
                  <a:cubicBezTo>
                    <a:pt x="796343" y="500079"/>
                    <a:pt x="794692" y="501603"/>
                    <a:pt x="792914" y="502822"/>
                  </a:cubicBezTo>
                  <a:lnTo>
                    <a:pt x="762307" y="523244"/>
                  </a:lnTo>
                  <a:lnTo>
                    <a:pt x="755322" y="528146"/>
                  </a:lnTo>
                  <a:lnTo>
                    <a:pt x="748083" y="533798"/>
                  </a:lnTo>
                  <a:lnTo>
                    <a:pt x="732716" y="546396"/>
                  </a:lnTo>
                  <a:lnTo>
                    <a:pt x="723953" y="552873"/>
                  </a:lnTo>
                  <a:lnTo>
                    <a:pt x="714555" y="558880"/>
                  </a:lnTo>
                  <a:lnTo>
                    <a:pt x="704141" y="564049"/>
                  </a:lnTo>
                  <a:lnTo>
                    <a:pt x="693219" y="567808"/>
                  </a:lnTo>
                  <a:lnTo>
                    <a:pt x="676709" y="571606"/>
                  </a:lnTo>
                  <a:lnTo>
                    <a:pt x="660072" y="574133"/>
                  </a:lnTo>
                  <a:lnTo>
                    <a:pt x="643689" y="575619"/>
                  </a:lnTo>
                  <a:lnTo>
                    <a:pt x="627560" y="576406"/>
                  </a:lnTo>
                  <a:lnTo>
                    <a:pt x="596318" y="577156"/>
                  </a:lnTo>
                  <a:lnTo>
                    <a:pt x="580951" y="577702"/>
                  </a:lnTo>
                  <a:lnTo>
                    <a:pt x="565330" y="578654"/>
                  </a:lnTo>
                  <a:cubicBezTo>
                    <a:pt x="562536" y="578832"/>
                    <a:pt x="559742" y="578375"/>
                    <a:pt x="557202" y="577333"/>
                  </a:cubicBezTo>
                  <a:lnTo>
                    <a:pt x="557329" y="577397"/>
                  </a:lnTo>
                  <a:lnTo>
                    <a:pt x="556821" y="577194"/>
                  </a:lnTo>
                  <a:lnTo>
                    <a:pt x="553519" y="576114"/>
                  </a:lnTo>
                  <a:lnTo>
                    <a:pt x="551487" y="575327"/>
                  </a:lnTo>
                  <a:lnTo>
                    <a:pt x="547677" y="574057"/>
                  </a:lnTo>
                  <a:lnTo>
                    <a:pt x="543994" y="572736"/>
                  </a:lnTo>
                  <a:lnTo>
                    <a:pt x="534850" y="569675"/>
                  </a:lnTo>
                  <a:lnTo>
                    <a:pt x="524944" y="566297"/>
                  </a:lnTo>
                  <a:lnTo>
                    <a:pt x="514530" y="562894"/>
                  </a:lnTo>
                  <a:lnTo>
                    <a:pt x="505005" y="559757"/>
                  </a:lnTo>
                  <a:lnTo>
                    <a:pt x="496496" y="557128"/>
                  </a:lnTo>
                  <a:lnTo>
                    <a:pt x="491162" y="555527"/>
                  </a:lnTo>
                  <a:lnTo>
                    <a:pt x="486717" y="554245"/>
                  </a:lnTo>
                  <a:lnTo>
                    <a:pt x="478843" y="552136"/>
                  </a:lnTo>
                  <a:lnTo>
                    <a:pt x="472874" y="550651"/>
                  </a:lnTo>
                  <a:lnTo>
                    <a:pt x="468048" y="549647"/>
                  </a:lnTo>
                  <a:lnTo>
                    <a:pt x="464238" y="548886"/>
                  </a:lnTo>
                  <a:lnTo>
                    <a:pt x="461698" y="548377"/>
                  </a:lnTo>
                  <a:lnTo>
                    <a:pt x="458269" y="547679"/>
                  </a:lnTo>
                  <a:lnTo>
                    <a:pt x="456364" y="547209"/>
                  </a:lnTo>
                  <a:cubicBezTo>
                    <a:pt x="455348" y="546929"/>
                    <a:pt x="454332" y="546561"/>
                    <a:pt x="453316" y="546104"/>
                  </a:cubicBezTo>
                  <a:lnTo>
                    <a:pt x="450014" y="544580"/>
                  </a:lnTo>
                  <a:cubicBezTo>
                    <a:pt x="449125" y="544186"/>
                    <a:pt x="448363" y="543729"/>
                    <a:pt x="447474" y="543208"/>
                  </a:cubicBezTo>
                  <a:lnTo>
                    <a:pt x="445188" y="541684"/>
                  </a:lnTo>
                  <a:lnTo>
                    <a:pt x="441886" y="539526"/>
                  </a:lnTo>
                  <a:lnTo>
                    <a:pt x="438203" y="536922"/>
                  </a:lnTo>
                  <a:lnTo>
                    <a:pt x="433377" y="533569"/>
                  </a:lnTo>
                  <a:lnTo>
                    <a:pt x="426900" y="529112"/>
                  </a:lnTo>
                  <a:lnTo>
                    <a:pt x="420632" y="524914"/>
                  </a:lnTo>
                  <a:lnTo>
                    <a:pt x="414200" y="522749"/>
                  </a:lnTo>
                  <a:lnTo>
                    <a:pt x="406326" y="520272"/>
                  </a:lnTo>
                  <a:lnTo>
                    <a:pt x="400357" y="518278"/>
                  </a:lnTo>
                  <a:lnTo>
                    <a:pt x="395023" y="516475"/>
                  </a:lnTo>
                  <a:lnTo>
                    <a:pt x="390324" y="514773"/>
                  </a:lnTo>
                  <a:lnTo>
                    <a:pt x="385371" y="512627"/>
                  </a:lnTo>
                  <a:lnTo>
                    <a:pt x="378005" y="508550"/>
                  </a:lnTo>
                  <a:lnTo>
                    <a:pt x="374830" y="506366"/>
                  </a:lnTo>
                  <a:lnTo>
                    <a:pt x="371020" y="503712"/>
                  </a:lnTo>
                  <a:lnTo>
                    <a:pt x="366829" y="500664"/>
                  </a:lnTo>
                  <a:lnTo>
                    <a:pt x="361622" y="496866"/>
                  </a:lnTo>
                  <a:lnTo>
                    <a:pt x="355145" y="492218"/>
                  </a:lnTo>
                  <a:lnTo>
                    <a:pt x="347271" y="486630"/>
                  </a:lnTo>
                  <a:lnTo>
                    <a:pt x="337111" y="479696"/>
                  </a:lnTo>
                  <a:lnTo>
                    <a:pt x="331523" y="475822"/>
                  </a:lnTo>
                  <a:lnTo>
                    <a:pt x="324411" y="471034"/>
                  </a:lnTo>
                  <a:lnTo>
                    <a:pt x="312727" y="462335"/>
                  </a:lnTo>
                  <a:lnTo>
                    <a:pt x="302313" y="452949"/>
                  </a:lnTo>
                  <a:lnTo>
                    <a:pt x="292788" y="443234"/>
                  </a:lnTo>
                  <a:lnTo>
                    <a:pt x="284025" y="433468"/>
                  </a:lnTo>
                  <a:lnTo>
                    <a:pt x="267261" y="414469"/>
                  </a:lnTo>
                  <a:lnTo>
                    <a:pt x="259006" y="405680"/>
                  </a:lnTo>
                  <a:lnTo>
                    <a:pt x="251513" y="398238"/>
                  </a:lnTo>
                  <a:lnTo>
                    <a:pt x="245925" y="393844"/>
                  </a:lnTo>
                  <a:lnTo>
                    <a:pt x="237670" y="389005"/>
                  </a:lnTo>
                  <a:lnTo>
                    <a:pt x="228145" y="383163"/>
                  </a:lnTo>
                  <a:lnTo>
                    <a:pt x="218747" y="376115"/>
                  </a:lnTo>
                  <a:lnTo>
                    <a:pt x="185981" y="345063"/>
                  </a:lnTo>
                  <a:lnTo>
                    <a:pt x="155247" y="312475"/>
                  </a:lnTo>
                  <a:lnTo>
                    <a:pt x="149659" y="306049"/>
                  </a:lnTo>
                  <a:lnTo>
                    <a:pt x="144579" y="300092"/>
                  </a:lnTo>
                  <a:lnTo>
                    <a:pt x="140134" y="294669"/>
                  </a:lnTo>
                  <a:lnTo>
                    <a:pt x="136070" y="289361"/>
                  </a:lnTo>
                  <a:lnTo>
                    <a:pt x="129974" y="280649"/>
                  </a:lnTo>
                  <a:lnTo>
                    <a:pt x="124894" y="272800"/>
                  </a:lnTo>
                  <a:lnTo>
                    <a:pt x="120576" y="265675"/>
                  </a:lnTo>
                  <a:lnTo>
                    <a:pt x="116004" y="258208"/>
                  </a:lnTo>
                  <a:lnTo>
                    <a:pt x="110416" y="249534"/>
                  </a:lnTo>
                  <a:lnTo>
                    <a:pt x="106733" y="244352"/>
                  </a:lnTo>
                  <a:lnTo>
                    <a:pt x="102796" y="239044"/>
                  </a:lnTo>
                  <a:lnTo>
                    <a:pt x="92890" y="226572"/>
                  </a:lnTo>
                  <a:lnTo>
                    <a:pt x="81714" y="213605"/>
                  </a:lnTo>
                  <a:lnTo>
                    <a:pt x="70538" y="199877"/>
                  </a:lnTo>
                  <a:lnTo>
                    <a:pt x="59489" y="184598"/>
                  </a:lnTo>
                  <a:lnTo>
                    <a:pt x="53012" y="172877"/>
                  </a:lnTo>
                  <a:lnTo>
                    <a:pt x="48186" y="162208"/>
                  </a:lnTo>
                  <a:lnTo>
                    <a:pt x="44122" y="152861"/>
                  </a:lnTo>
                  <a:lnTo>
                    <a:pt x="39804" y="144632"/>
                  </a:lnTo>
                  <a:lnTo>
                    <a:pt x="33073" y="135170"/>
                  </a:lnTo>
                  <a:lnTo>
                    <a:pt x="24564" y="124858"/>
                  </a:lnTo>
                  <a:lnTo>
                    <a:pt x="15547" y="113453"/>
                  </a:lnTo>
                  <a:lnTo>
                    <a:pt x="8308" y="102696"/>
                  </a:lnTo>
                  <a:cubicBezTo>
                    <a:pt x="7673" y="101718"/>
                    <a:pt x="7165" y="100677"/>
                    <a:pt x="6657" y="99585"/>
                  </a:cubicBezTo>
                  <a:lnTo>
                    <a:pt x="3355" y="92066"/>
                  </a:lnTo>
                  <a:cubicBezTo>
                    <a:pt x="3101" y="91203"/>
                    <a:pt x="2720" y="90314"/>
                    <a:pt x="2466" y="89412"/>
                  </a:cubicBezTo>
                  <a:lnTo>
                    <a:pt x="434" y="81399"/>
                  </a:lnTo>
                  <a:lnTo>
                    <a:pt x="0" y="79696"/>
                  </a:lnTo>
                  <a:lnTo>
                    <a:pt x="0" y="1326"/>
                  </a:lnTo>
                  <a:lnTo>
                    <a:pt x="180" y="2099"/>
                  </a:lnTo>
                  <a:lnTo>
                    <a:pt x="180" y="1655"/>
                  </a:lnTo>
                  <a:lnTo>
                    <a:pt x="0" y="981"/>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pic>
          <p:nvPicPr>
            <p:cNvPr id="91" name="Picture 90">
              <a:extLst>
                <a:ext uri="{FF2B5EF4-FFF2-40B4-BE49-F238E27FC236}">
                  <a16:creationId xmlns:a16="http://schemas.microsoft.com/office/drawing/2014/main" id="{A7209FE9-6715-4C76-913D-B14C92D74C3E}"/>
                </a:ext>
              </a:extLst>
            </p:cNvPr>
            <p:cNvPicPr/>
            <p:nvPr/>
          </p:nvPicPr>
          <p:blipFill>
            <a:blip r:embed="rId15"/>
            <a:stretch>
              <a:fillRect/>
            </a:stretch>
          </p:blipFill>
          <p:spPr>
            <a:xfrm>
              <a:off x="1373124" y="932676"/>
              <a:ext cx="2663953" cy="1188734"/>
            </a:xfrm>
            <a:prstGeom prst="rect">
              <a:avLst/>
            </a:prstGeom>
          </p:spPr>
        </p:pic>
        <p:sp>
          <p:nvSpPr>
            <p:cNvPr id="92" name="Shape 1059">
              <a:extLst>
                <a:ext uri="{FF2B5EF4-FFF2-40B4-BE49-F238E27FC236}">
                  <a16:creationId xmlns:a16="http://schemas.microsoft.com/office/drawing/2014/main" id="{14198409-5A20-4FDA-82E6-A19A99CFEACA}"/>
                </a:ext>
              </a:extLst>
            </p:cNvPr>
            <p:cNvSpPr/>
            <p:nvPr/>
          </p:nvSpPr>
          <p:spPr>
            <a:xfrm>
              <a:off x="1416304" y="952247"/>
              <a:ext cx="1521146" cy="1108203"/>
            </a:xfrm>
            <a:custGeom>
              <a:avLst/>
              <a:gdLst/>
              <a:ahLst/>
              <a:cxnLst/>
              <a:rect l="0" t="0" r="0" b="0"/>
              <a:pathLst>
                <a:path w="1521145" h="1108202">
                  <a:moveTo>
                    <a:pt x="661797" y="254"/>
                  </a:moveTo>
                  <a:lnTo>
                    <a:pt x="677545" y="1016"/>
                  </a:lnTo>
                  <a:lnTo>
                    <a:pt x="692531" y="1016"/>
                  </a:lnTo>
                  <a:lnTo>
                    <a:pt x="708152" y="762"/>
                  </a:lnTo>
                  <a:lnTo>
                    <a:pt x="724281" y="508"/>
                  </a:lnTo>
                  <a:lnTo>
                    <a:pt x="740918" y="1016"/>
                  </a:lnTo>
                  <a:lnTo>
                    <a:pt x="757682" y="2667"/>
                  </a:lnTo>
                  <a:lnTo>
                    <a:pt x="774827" y="5969"/>
                  </a:lnTo>
                  <a:lnTo>
                    <a:pt x="783971" y="8763"/>
                  </a:lnTo>
                  <a:lnTo>
                    <a:pt x="792607" y="12065"/>
                  </a:lnTo>
                  <a:lnTo>
                    <a:pt x="799846" y="15875"/>
                  </a:lnTo>
                  <a:lnTo>
                    <a:pt x="806704" y="20701"/>
                  </a:lnTo>
                  <a:lnTo>
                    <a:pt x="813181" y="26797"/>
                  </a:lnTo>
                  <a:lnTo>
                    <a:pt x="818769" y="33274"/>
                  </a:lnTo>
                  <a:lnTo>
                    <a:pt x="827659" y="46609"/>
                  </a:lnTo>
                  <a:lnTo>
                    <a:pt x="835406" y="61595"/>
                  </a:lnTo>
                  <a:lnTo>
                    <a:pt x="841756" y="76835"/>
                  </a:lnTo>
                  <a:lnTo>
                    <a:pt x="847090" y="91694"/>
                  </a:lnTo>
                  <a:lnTo>
                    <a:pt x="851789" y="105283"/>
                  </a:lnTo>
                  <a:lnTo>
                    <a:pt x="855599" y="117348"/>
                  </a:lnTo>
                  <a:cubicBezTo>
                    <a:pt x="856234" y="119380"/>
                    <a:pt x="856615" y="121412"/>
                    <a:pt x="856488" y="123571"/>
                  </a:cubicBezTo>
                  <a:lnTo>
                    <a:pt x="854202" y="271526"/>
                  </a:lnTo>
                  <a:lnTo>
                    <a:pt x="852297" y="419481"/>
                  </a:lnTo>
                  <a:lnTo>
                    <a:pt x="849884" y="567563"/>
                  </a:lnTo>
                  <a:lnTo>
                    <a:pt x="846201" y="715772"/>
                  </a:lnTo>
                  <a:lnTo>
                    <a:pt x="844931" y="734822"/>
                  </a:lnTo>
                  <a:lnTo>
                    <a:pt x="842772" y="754126"/>
                  </a:lnTo>
                  <a:lnTo>
                    <a:pt x="839470" y="773303"/>
                  </a:lnTo>
                  <a:lnTo>
                    <a:pt x="835279" y="792099"/>
                  </a:lnTo>
                  <a:lnTo>
                    <a:pt x="830453" y="807212"/>
                  </a:lnTo>
                  <a:lnTo>
                    <a:pt x="824357" y="821563"/>
                  </a:lnTo>
                  <a:lnTo>
                    <a:pt x="818388" y="834771"/>
                  </a:lnTo>
                  <a:lnTo>
                    <a:pt x="813689" y="846836"/>
                  </a:lnTo>
                  <a:lnTo>
                    <a:pt x="811149" y="855599"/>
                  </a:lnTo>
                  <a:lnTo>
                    <a:pt x="808863" y="865124"/>
                  </a:lnTo>
                  <a:lnTo>
                    <a:pt x="805017" y="881962"/>
                  </a:lnTo>
                  <a:lnTo>
                    <a:pt x="806577" y="891413"/>
                  </a:lnTo>
                  <a:lnTo>
                    <a:pt x="808609" y="904875"/>
                  </a:lnTo>
                  <a:lnTo>
                    <a:pt x="811022" y="917194"/>
                  </a:lnTo>
                  <a:lnTo>
                    <a:pt x="814197" y="928116"/>
                  </a:lnTo>
                  <a:lnTo>
                    <a:pt x="817245" y="934212"/>
                  </a:lnTo>
                  <a:lnTo>
                    <a:pt x="821055" y="940562"/>
                  </a:lnTo>
                  <a:lnTo>
                    <a:pt x="825500" y="946531"/>
                  </a:lnTo>
                  <a:lnTo>
                    <a:pt x="830453" y="951230"/>
                  </a:lnTo>
                  <a:lnTo>
                    <a:pt x="842645" y="962025"/>
                  </a:lnTo>
                  <a:lnTo>
                    <a:pt x="856488" y="973455"/>
                  </a:lnTo>
                  <a:lnTo>
                    <a:pt x="871093" y="984631"/>
                  </a:lnTo>
                  <a:lnTo>
                    <a:pt x="886206" y="995426"/>
                  </a:lnTo>
                  <a:lnTo>
                    <a:pt x="901573" y="1005586"/>
                  </a:lnTo>
                  <a:lnTo>
                    <a:pt x="917321" y="1014984"/>
                  </a:lnTo>
                  <a:lnTo>
                    <a:pt x="933196" y="1023239"/>
                  </a:lnTo>
                  <a:lnTo>
                    <a:pt x="949071" y="1030224"/>
                  </a:lnTo>
                  <a:lnTo>
                    <a:pt x="963676" y="1036066"/>
                  </a:lnTo>
                  <a:lnTo>
                    <a:pt x="978662" y="1041527"/>
                  </a:lnTo>
                  <a:lnTo>
                    <a:pt x="993521" y="1046353"/>
                  </a:lnTo>
                  <a:lnTo>
                    <a:pt x="1008126" y="1049909"/>
                  </a:lnTo>
                  <a:lnTo>
                    <a:pt x="1109028" y="1070040"/>
                  </a:lnTo>
                  <a:lnTo>
                    <a:pt x="1179576" y="1067943"/>
                  </a:lnTo>
                  <a:lnTo>
                    <a:pt x="1252347" y="1065784"/>
                  </a:lnTo>
                  <a:lnTo>
                    <a:pt x="1324991" y="1063371"/>
                  </a:lnTo>
                  <a:lnTo>
                    <a:pt x="1397254" y="1059688"/>
                  </a:lnTo>
                  <a:lnTo>
                    <a:pt x="1410208" y="1058799"/>
                  </a:lnTo>
                  <a:lnTo>
                    <a:pt x="1422654" y="1057275"/>
                  </a:lnTo>
                  <a:lnTo>
                    <a:pt x="1433703" y="1054608"/>
                  </a:lnTo>
                  <a:lnTo>
                    <a:pt x="1437767" y="1053084"/>
                  </a:lnTo>
                  <a:lnTo>
                    <a:pt x="1442593" y="1050925"/>
                  </a:lnTo>
                  <a:lnTo>
                    <a:pt x="1443264" y="1050466"/>
                  </a:lnTo>
                  <a:lnTo>
                    <a:pt x="1446784" y="1047496"/>
                  </a:lnTo>
                  <a:lnTo>
                    <a:pt x="1452372" y="1041146"/>
                  </a:lnTo>
                  <a:lnTo>
                    <a:pt x="1458849" y="1033145"/>
                  </a:lnTo>
                  <a:lnTo>
                    <a:pt x="1467866" y="1023874"/>
                  </a:lnTo>
                  <a:lnTo>
                    <a:pt x="1476375" y="1016635"/>
                  </a:lnTo>
                  <a:lnTo>
                    <a:pt x="1482598" y="1011555"/>
                  </a:lnTo>
                  <a:lnTo>
                    <a:pt x="1488059" y="1007364"/>
                  </a:lnTo>
                  <a:lnTo>
                    <a:pt x="1492377" y="1004062"/>
                  </a:lnTo>
                  <a:lnTo>
                    <a:pt x="1496568" y="1001141"/>
                  </a:lnTo>
                  <a:lnTo>
                    <a:pt x="1498287" y="999875"/>
                  </a:lnTo>
                  <a:lnTo>
                    <a:pt x="1499870" y="997839"/>
                  </a:lnTo>
                  <a:lnTo>
                    <a:pt x="1503680" y="993013"/>
                  </a:lnTo>
                  <a:lnTo>
                    <a:pt x="1508633" y="986917"/>
                  </a:lnTo>
                  <a:lnTo>
                    <a:pt x="1514475" y="979932"/>
                  </a:lnTo>
                  <a:lnTo>
                    <a:pt x="1521145" y="972027"/>
                  </a:lnTo>
                  <a:lnTo>
                    <a:pt x="1521145" y="1030381"/>
                  </a:lnTo>
                  <a:lnTo>
                    <a:pt x="1520952" y="1030478"/>
                  </a:lnTo>
                  <a:lnTo>
                    <a:pt x="1520576" y="1030746"/>
                  </a:lnTo>
                  <a:lnTo>
                    <a:pt x="1520698" y="1030732"/>
                  </a:lnTo>
                  <a:lnTo>
                    <a:pt x="1521145" y="1030452"/>
                  </a:lnTo>
                  <a:lnTo>
                    <a:pt x="1521145" y="1034984"/>
                  </a:lnTo>
                  <a:lnTo>
                    <a:pt x="1520825" y="1035304"/>
                  </a:lnTo>
                  <a:cubicBezTo>
                    <a:pt x="1520063" y="1036066"/>
                    <a:pt x="1519174" y="1036701"/>
                    <a:pt x="1518285" y="1037336"/>
                  </a:cubicBezTo>
                  <a:lnTo>
                    <a:pt x="1516761" y="1038352"/>
                  </a:lnTo>
                  <a:lnTo>
                    <a:pt x="1508931" y="1039368"/>
                  </a:lnTo>
                  <a:lnTo>
                    <a:pt x="1506601" y="1041146"/>
                  </a:lnTo>
                  <a:lnTo>
                    <a:pt x="1500632" y="1045972"/>
                  </a:lnTo>
                  <a:lnTo>
                    <a:pt x="1494917" y="1050671"/>
                  </a:lnTo>
                  <a:lnTo>
                    <a:pt x="1488313" y="1057148"/>
                  </a:lnTo>
                  <a:lnTo>
                    <a:pt x="1480566" y="1066673"/>
                  </a:lnTo>
                  <a:lnTo>
                    <a:pt x="1471295" y="1076706"/>
                  </a:lnTo>
                  <a:lnTo>
                    <a:pt x="1467104" y="1080135"/>
                  </a:lnTo>
                  <a:cubicBezTo>
                    <a:pt x="1466469" y="1080770"/>
                    <a:pt x="1465707" y="1081278"/>
                    <a:pt x="1464818" y="1081786"/>
                  </a:cubicBezTo>
                  <a:lnTo>
                    <a:pt x="1457833" y="1085850"/>
                  </a:lnTo>
                  <a:lnTo>
                    <a:pt x="1450467" y="1089025"/>
                  </a:lnTo>
                  <a:lnTo>
                    <a:pt x="1442212" y="1091819"/>
                  </a:lnTo>
                  <a:lnTo>
                    <a:pt x="1427226" y="1095121"/>
                  </a:lnTo>
                  <a:lnTo>
                    <a:pt x="1412875" y="1096772"/>
                  </a:lnTo>
                  <a:lnTo>
                    <a:pt x="1399159" y="1097788"/>
                  </a:lnTo>
                  <a:lnTo>
                    <a:pt x="1326261" y="1101471"/>
                  </a:lnTo>
                  <a:lnTo>
                    <a:pt x="1253490" y="1103884"/>
                  </a:lnTo>
                  <a:lnTo>
                    <a:pt x="1180846" y="1106043"/>
                  </a:lnTo>
                  <a:lnTo>
                    <a:pt x="1108075" y="1108202"/>
                  </a:lnTo>
                  <a:cubicBezTo>
                    <a:pt x="1106678" y="1108202"/>
                    <a:pt x="1105281" y="1108075"/>
                    <a:pt x="1103757" y="1107821"/>
                  </a:cubicBezTo>
                  <a:lnTo>
                    <a:pt x="999109" y="1086866"/>
                  </a:lnTo>
                  <a:lnTo>
                    <a:pt x="981837" y="1082548"/>
                  </a:lnTo>
                  <a:lnTo>
                    <a:pt x="965454" y="1077341"/>
                  </a:lnTo>
                  <a:lnTo>
                    <a:pt x="949579" y="1071372"/>
                  </a:lnTo>
                  <a:lnTo>
                    <a:pt x="933577" y="1065022"/>
                  </a:lnTo>
                  <a:lnTo>
                    <a:pt x="915670" y="1057021"/>
                  </a:lnTo>
                  <a:lnTo>
                    <a:pt x="897890" y="1047750"/>
                  </a:lnTo>
                  <a:lnTo>
                    <a:pt x="880618" y="1037463"/>
                  </a:lnTo>
                  <a:lnTo>
                    <a:pt x="863854" y="1026414"/>
                  </a:lnTo>
                  <a:lnTo>
                    <a:pt x="847725" y="1014730"/>
                  </a:lnTo>
                  <a:lnTo>
                    <a:pt x="832231" y="1002792"/>
                  </a:lnTo>
                  <a:lnTo>
                    <a:pt x="817499" y="990600"/>
                  </a:lnTo>
                  <a:lnTo>
                    <a:pt x="803021" y="977900"/>
                  </a:lnTo>
                  <a:lnTo>
                    <a:pt x="794893" y="969137"/>
                  </a:lnTo>
                  <a:lnTo>
                    <a:pt x="788035" y="959739"/>
                  </a:lnTo>
                  <a:lnTo>
                    <a:pt x="782320" y="949706"/>
                  </a:lnTo>
                  <a:lnTo>
                    <a:pt x="777748" y="938784"/>
                  </a:lnTo>
                  <a:lnTo>
                    <a:pt x="773557" y="924306"/>
                  </a:lnTo>
                  <a:lnTo>
                    <a:pt x="770890" y="910590"/>
                  </a:lnTo>
                  <a:lnTo>
                    <a:pt x="768985" y="897636"/>
                  </a:lnTo>
                  <a:lnTo>
                    <a:pt x="766826" y="884555"/>
                  </a:lnTo>
                  <a:cubicBezTo>
                    <a:pt x="766445" y="882142"/>
                    <a:pt x="766445" y="879602"/>
                    <a:pt x="767080" y="877189"/>
                  </a:cubicBezTo>
                  <a:lnTo>
                    <a:pt x="771906" y="855980"/>
                  </a:lnTo>
                  <a:lnTo>
                    <a:pt x="774700" y="844804"/>
                  </a:lnTo>
                  <a:lnTo>
                    <a:pt x="778256" y="832993"/>
                  </a:lnTo>
                  <a:lnTo>
                    <a:pt x="783717" y="819023"/>
                  </a:lnTo>
                  <a:lnTo>
                    <a:pt x="789305" y="806577"/>
                  </a:lnTo>
                  <a:lnTo>
                    <a:pt x="794258" y="795274"/>
                  </a:lnTo>
                  <a:lnTo>
                    <a:pt x="798195" y="783844"/>
                  </a:lnTo>
                  <a:lnTo>
                    <a:pt x="802005" y="766826"/>
                  </a:lnTo>
                  <a:lnTo>
                    <a:pt x="804926" y="749808"/>
                  </a:lnTo>
                  <a:lnTo>
                    <a:pt x="806958" y="732536"/>
                  </a:lnTo>
                  <a:lnTo>
                    <a:pt x="808101" y="714756"/>
                  </a:lnTo>
                  <a:lnTo>
                    <a:pt x="811784" y="566928"/>
                  </a:lnTo>
                  <a:lnTo>
                    <a:pt x="814324" y="418973"/>
                  </a:lnTo>
                  <a:lnTo>
                    <a:pt x="816229" y="270891"/>
                  </a:lnTo>
                  <a:lnTo>
                    <a:pt x="818465" y="126183"/>
                  </a:lnTo>
                  <a:lnTo>
                    <a:pt x="815594" y="117475"/>
                  </a:lnTo>
                  <a:lnTo>
                    <a:pt x="811276" y="104648"/>
                  </a:lnTo>
                  <a:lnTo>
                    <a:pt x="806577" y="91567"/>
                  </a:lnTo>
                  <a:lnTo>
                    <a:pt x="801370" y="78867"/>
                  </a:lnTo>
                  <a:lnTo>
                    <a:pt x="795782" y="67564"/>
                  </a:lnTo>
                  <a:lnTo>
                    <a:pt x="789432" y="57658"/>
                  </a:lnTo>
                  <a:lnTo>
                    <a:pt x="786511" y="54102"/>
                  </a:lnTo>
                  <a:lnTo>
                    <a:pt x="784098" y="51435"/>
                  </a:lnTo>
                  <a:lnTo>
                    <a:pt x="781431" y="49276"/>
                  </a:lnTo>
                  <a:lnTo>
                    <a:pt x="778637" y="47498"/>
                  </a:lnTo>
                  <a:lnTo>
                    <a:pt x="772668" y="45085"/>
                  </a:lnTo>
                  <a:lnTo>
                    <a:pt x="767207" y="43307"/>
                  </a:lnTo>
                  <a:lnTo>
                    <a:pt x="753999" y="40513"/>
                  </a:lnTo>
                  <a:lnTo>
                    <a:pt x="739775" y="39116"/>
                  </a:lnTo>
                  <a:lnTo>
                    <a:pt x="724789" y="38608"/>
                  </a:lnTo>
                  <a:lnTo>
                    <a:pt x="708914" y="38862"/>
                  </a:lnTo>
                  <a:lnTo>
                    <a:pt x="692531" y="39116"/>
                  </a:lnTo>
                  <a:lnTo>
                    <a:pt x="675640" y="39116"/>
                  </a:lnTo>
                  <a:lnTo>
                    <a:pt x="667810" y="38734"/>
                  </a:lnTo>
                  <a:lnTo>
                    <a:pt x="666623" y="39751"/>
                  </a:lnTo>
                  <a:lnTo>
                    <a:pt x="663067" y="43053"/>
                  </a:lnTo>
                  <a:lnTo>
                    <a:pt x="659003" y="46863"/>
                  </a:lnTo>
                  <a:lnTo>
                    <a:pt x="649859" y="55499"/>
                  </a:lnTo>
                  <a:lnTo>
                    <a:pt x="639826" y="65151"/>
                  </a:lnTo>
                  <a:lnTo>
                    <a:pt x="629920" y="75184"/>
                  </a:lnTo>
                  <a:lnTo>
                    <a:pt x="620776" y="84963"/>
                  </a:lnTo>
                  <a:lnTo>
                    <a:pt x="617220" y="88900"/>
                  </a:lnTo>
                  <a:lnTo>
                    <a:pt x="614680" y="91948"/>
                  </a:lnTo>
                  <a:lnTo>
                    <a:pt x="613091" y="94472"/>
                  </a:lnTo>
                  <a:lnTo>
                    <a:pt x="612868" y="94952"/>
                  </a:lnTo>
                  <a:lnTo>
                    <a:pt x="611124" y="100838"/>
                  </a:lnTo>
                  <a:lnTo>
                    <a:pt x="608838" y="110617"/>
                  </a:lnTo>
                  <a:lnTo>
                    <a:pt x="606425" y="118491"/>
                  </a:lnTo>
                  <a:cubicBezTo>
                    <a:pt x="606171" y="119380"/>
                    <a:pt x="605790" y="120269"/>
                    <a:pt x="605409" y="121158"/>
                  </a:cubicBezTo>
                  <a:lnTo>
                    <a:pt x="599821" y="132461"/>
                  </a:lnTo>
                  <a:lnTo>
                    <a:pt x="594360" y="142367"/>
                  </a:lnTo>
                  <a:lnTo>
                    <a:pt x="589534" y="151511"/>
                  </a:lnTo>
                  <a:lnTo>
                    <a:pt x="585470" y="160528"/>
                  </a:lnTo>
                  <a:lnTo>
                    <a:pt x="582930" y="168148"/>
                  </a:lnTo>
                  <a:lnTo>
                    <a:pt x="580644" y="176149"/>
                  </a:lnTo>
                  <a:lnTo>
                    <a:pt x="576580" y="195199"/>
                  </a:lnTo>
                  <a:lnTo>
                    <a:pt x="573405" y="215646"/>
                  </a:lnTo>
                  <a:lnTo>
                    <a:pt x="571119" y="236728"/>
                  </a:lnTo>
                  <a:lnTo>
                    <a:pt x="569468" y="257937"/>
                  </a:lnTo>
                  <a:lnTo>
                    <a:pt x="568071" y="277876"/>
                  </a:lnTo>
                  <a:lnTo>
                    <a:pt x="567563" y="287401"/>
                  </a:lnTo>
                  <a:lnTo>
                    <a:pt x="566928" y="296418"/>
                  </a:lnTo>
                  <a:lnTo>
                    <a:pt x="566293" y="304419"/>
                  </a:lnTo>
                  <a:lnTo>
                    <a:pt x="565658" y="312039"/>
                  </a:lnTo>
                  <a:lnTo>
                    <a:pt x="555244" y="415925"/>
                  </a:lnTo>
                  <a:cubicBezTo>
                    <a:pt x="555117" y="417195"/>
                    <a:pt x="554863" y="418465"/>
                    <a:pt x="554482" y="419735"/>
                  </a:cubicBezTo>
                  <a:lnTo>
                    <a:pt x="549275" y="436118"/>
                  </a:lnTo>
                  <a:lnTo>
                    <a:pt x="543687" y="452247"/>
                  </a:lnTo>
                  <a:lnTo>
                    <a:pt x="539242" y="463169"/>
                  </a:lnTo>
                  <a:lnTo>
                    <a:pt x="535178" y="473202"/>
                  </a:lnTo>
                  <a:lnTo>
                    <a:pt x="531622" y="481584"/>
                  </a:lnTo>
                  <a:lnTo>
                    <a:pt x="528447" y="489712"/>
                  </a:lnTo>
                  <a:lnTo>
                    <a:pt x="525526" y="496443"/>
                  </a:lnTo>
                  <a:lnTo>
                    <a:pt x="522605" y="503174"/>
                  </a:lnTo>
                  <a:lnTo>
                    <a:pt x="517398" y="514731"/>
                  </a:lnTo>
                  <a:lnTo>
                    <a:pt x="512064" y="525907"/>
                  </a:lnTo>
                  <a:lnTo>
                    <a:pt x="506349" y="537464"/>
                  </a:lnTo>
                  <a:lnTo>
                    <a:pt x="503174" y="543941"/>
                  </a:lnTo>
                  <a:lnTo>
                    <a:pt x="499491" y="551180"/>
                  </a:lnTo>
                  <a:lnTo>
                    <a:pt x="495554" y="559054"/>
                  </a:lnTo>
                  <a:lnTo>
                    <a:pt x="491109" y="567944"/>
                  </a:lnTo>
                  <a:cubicBezTo>
                    <a:pt x="489712" y="570611"/>
                    <a:pt x="487807" y="572897"/>
                    <a:pt x="485521" y="574675"/>
                  </a:cubicBezTo>
                  <a:lnTo>
                    <a:pt x="478155" y="580136"/>
                  </a:lnTo>
                  <a:lnTo>
                    <a:pt x="469646" y="586613"/>
                  </a:lnTo>
                  <a:lnTo>
                    <a:pt x="460248" y="593725"/>
                  </a:lnTo>
                  <a:lnTo>
                    <a:pt x="450215" y="601218"/>
                  </a:lnTo>
                  <a:lnTo>
                    <a:pt x="439928" y="608838"/>
                  </a:lnTo>
                  <a:lnTo>
                    <a:pt x="429641" y="615950"/>
                  </a:lnTo>
                  <a:lnTo>
                    <a:pt x="419735" y="622554"/>
                  </a:lnTo>
                  <a:lnTo>
                    <a:pt x="410718" y="628015"/>
                  </a:lnTo>
                  <a:lnTo>
                    <a:pt x="402590" y="632587"/>
                  </a:lnTo>
                  <a:lnTo>
                    <a:pt x="395478" y="636524"/>
                  </a:lnTo>
                  <a:lnTo>
                    <a:pt x="389255" y="640080"/>
                  </a:lnTo>
                  <a:lnTo>
                    <a:pt x="383667" y="643128"/>
                  </a:lnTo>
                  <a:lnTo>
                    <a:pt x="379349" y="645414"/>
                  </a:lnTo>
                  <a:lnTo>
                    <a:pt x="375793" y="647192"/>
                  </a:lnTo>
                  <a:lnTo>
                    <a:pt x="371983" y="649224"/>
                  </a:lnTo>
                  <a:lnTo>
                    <a:pt x="369443" y="650367"/>
                  </a:lnTo>
                  <a:lnTo>
                    <a:pt x="367284" y="651383"/>
                  </a:lnTo>
                  <a:lnTo>
                    <a:pt x="366141" y="651764"/>
                  </a:lnTo>
                  <a:lnTo>
                    <a:pt x="363621" y="652394"/>
                  </a:lnTo>
                  <a:lnTo>
                    <a:pt x="360299" y="654685"/>
                  </a:lnTo>
                  <a:lnTo>
                    <a:pt x="356235" y="657352"/>
                  </a:lnTo>
                  <a:lnTo>
                    <a:pt x="351536" y="660527"/>
                  </a:lnTo>
                  <a:lnTo>
                    <a:pt x="345694" y="664464"/>
                  </a:lnTo>
                  <a:lnTo>
                    <a:pt x="340487" y="667766"/>
                  </a:lnTo>
                  <a:lnTo>
                    <a:pt x="333629" y="673100"/>
                  </a:lnTo>
                  <a:lnTo>
                    <a:pt x="326644" y="680212"/>
                  </a:lnTo>
                  <a:lnTo>
                    <a:pt x="318897" y="688975"/>
                  </a:lnTo>
                  <a:lnTo>
                    <a:pt x="310769" y="697738"/>
                  </a:lnTo>
                  <a:lnTo>
                    <a:pt x="268986" y="738759"/>
                  </a:lnTo>
                  <a:lnTo>
                    <a:pt x="248412" y="759333"/>
                  </a:lnTo>
                  <a:lnTo>
                    <a:pt x="228727" y="779653"/>
                  </a:lnTo>
                  <a:lnTo>
                    <a:pt x="215900" y="794512"/>
                  </a:lnTo>
                  <a:lnTo>
                    <a:pt x="203200" y="810260"/>
                  </a:lnTo>
                  <a:lnTo>
                    <a:pt x="190119" y="826643"/>
                  </a:lnTo>
                  <a:lnTo>
                    <a:pt x="176022" y="842899"/>
                  </a:lnTo>
                  <a:lnTo>
                    <a:pt x="159766" y="859155"/>
                  </a:lnTo>
                  <a:lnTo>
                    <a:pt x="143764" y="873887"/>
                  </a:lnTo>
                  <a:lnTo>
                    <a:pt x="128651" y="888238"/>
                  </a:lnTo>
                  <a:lnTo>
                    <a:pt x="121920" y="895604"/>
                  </a:lnTo>
                  <a:lnTo>
                    <a:pt x="115570" y="902970"/>
                  </a:lnTo>
                  <a:lnTo>
                    <a:pt x="112014" y="907923"/>
                  </a:lnTo>
                  <a:lnTo>
                    <a:pt x="107696" y="914781"/>
                  </a:lnTo>
                  <a:lnTo>
                    <a:pt x="102616" y="923290"/>
                  </a:lnTo>
                  <a:lnTo>
                    <a:pt x="97155" y="932815"/>
                  </a:lnTo>
                  <a:lnTo>
                    <a:pt x="91313" y="943229"/>
                  </a:lnTo>
                  <a:lnTo>
                    <a:pt x="85344" y="954532"/>
                  </a:lnTo>
                  <a:lnTo>
                    <a:pt x="73025" y="978154"/>
                  </a:lnTo>
                  <a:lnTo>
                    <a:pt x="60960" y="1002030"/>
                  </a:lnTo>
                  <a:lnTo>
                    <a:pt x="55245" y="1013460"/>
                  </a:lnTo>
                  <a:lnTo>
                    <a:pt x="49911" y="1024128"/>
                  </a:lnTo>
                  <a:lnTo>
                    <a:pt x="45085" y="1033907"/>
                  </a:lnTo>
                  <a:lnTo>
                    <a:pt x="40767" y="1042797"/>
                  </a:lnTo>
                  <a:lnTo>
                    <a:pt x="36957" y="1050290"/>
                  </a:lnTo>
                  <a:lnTo>
                    <a:pt x="34036" y="1056132"/>
                  </a:lnTo>
                  <a:lnTo>
                    <a:pt x="0" y="1039114"/>
                  </a:lnTo>
                  <a:lnTo>
                    <a:pt x="2921" y="1033145"/>
                  </a:lnTo>
                  <a:lnTo>
                    <a:pt x="6604" y="1025779"/>
                  </a:lnTo>
                  <a:lnTo>
                    <a:pt x="10922" y="1017143"/>
                  </a:lnTo>
                  <a:lnTo>
                    <a:pt x="15748" y="1007237"/>
                  </a:lnTo>
                  <a:lnTo>
                    <a:pt x="21082" y="996442"/>
                  </a:lnTo>
                  <a:lnTo>
                    <a:pt x="26797" y="985012"/>
                  </a:lnTo>
                  <a:lnTo>
                    <a:pt x="38989" y="961009"/>
                  </a:lnTo>
                  <a:lnTo>
                    <a:pt x="51562" y="936879"/>
                  </a:lnTo>
                  <a:lnTo>
                    <a:pt x="57785" y="925322"/>
                  </a:lnTo>
                  <a:lnTo>
                    <a:pt x="63754" y="914400"/>
                  </a:lnTo>
                  <a:lnTo>
                    <a:pt x="69596" y="904367"/>
                  </a:lnTo>
                  <a:lnTo>
                    <a:pt x="74930" y="895223"/>
                  </a:lnTo>
                  <a:lnTo>
                    <a:pt x="79883" y="887476"/>
                  </a:lnTo>
                  <a:lnTo>
                    <a:pt x="84709" y="880745"/>
                  </a:lnTo>
                  <a:lnTo>
                    <a:pt x="92583" y="871220"/>
                  </a:lnTo>
                  <a:lnTo>
                    <a:pt x="100584" y="862457"/>
                  </a:lnTo>
                  <a:lnTo>
                    <a:pt x="117475" y="846328"/>
                  </a:lnTo>
                  <a:lnTo>
                    <a:pt x="134112" y="831088"/>
                  </a:lnTo>
                  <a:lnTo>
                    <a:pt x="148971" y="816102"/>
                  </a:lnTo>
                  <a:lnTo>
                    <a:pt x="161290" y="801751"/>
                  </a:lnTo>
                  <a:lnTo>
                    <a:pt x="173482" y="786384"/>
                  </a:lnTo>
                  <a:lnTo>
                    <a:pt x="186182" y="770636"/>
                  </a:lnTo>
                  <a:lnTo>
                    <a:pt x="200025" y="754761"/>
                  </a:lnTo>
                  <a:lnTo>
                    <a:pt x="221107" y="732790"/>
                  </a:lnTo>
                  <a:lnTo>
                    <a:pt x="242062" y="711835"/>
                  </a:lnTo>
                  <a:lnTo>
                    <a:pt x="284099" y="670560"/>
                  </a:lnTo>
                  <a:lnTo>
                    <a:pt x="290957" y="663067"/>
                  </a:lnTo>
                  <a:lnTo>
                    <a:pt x="297942" y="655066"/>
                  </a:lnTo>
                  <a:lnTo>
                    <a:pt x="306324" y="646430"/>
                  </a:lnTo>
                  <a:lnTo>
                    <a:pt x="316738" y="638048"/>
                  </a:lnTo>
                  <a:lnTo>
                    <a:pt x="324739" y="632587"/>
                  </a:lnTo>
                  <a:lnTo>
                    <a:pt x="330200" y="628904"/>
                  </a:lnTo>
                  <a:lnTo>
                    <a:pt x="335153" y="625602"/>
                  </a:lnTo>
                  <a:lnTo>
                    <a:pt x="339217" y="622935"/>
                  </a:lnTo>
                  <a:lnTo>
                    <a:pt x="342011" y="620903"/>
                  </a:lnTo>
                  <a:lnTo>
                    <a:pt x="344932" y="618998"/>
                  </a:lnTo>
                  <a:lnTo>
                    <a:pt x="346964" y="617601"/>
                  </a:lnTo>
                  <a:lnTo>
                    <a:pt x="348361" y="616712"/>
                  </a:lnTo>
                  <a:lnTo>
                    <a:pt x="349758" y="615823"/>
                  </a:lnTo>
                  <a:lnTo>
                    <a:pt x="359856" y="612577"/>
                  </a:lnTo>
                  <a:lnTo>
                    <a:pt x="361569" y="611632"/>
                  </a:lnTo>
                  <a:lnTo>
                    <a:pt x="366014" y="609346"/>
                  </a:lnTo>
                  <a:lnTo>
                    <a:pt x="370713" y="606679"/>
                  </a:lnTo>
                  <a:lnTo>
                    <a:pt x="376809" y="603377"/>
                  </a:lnTo>
                  <a:lnTo>
                    <a:pt x="383921" y="599313"/>
                  </a:lnTo>
                  <a:lnTo>
                    <a:pt x="391922" y="594741"/>
                  </a:lnTo>
                  <a:lnTo>
                    <a:pt x="399923" y="589915"/>
                  </a:lnTo>
                  <a:lnTo>
                    <a:pt x="408686" y="584200"/>
                  </a:lnTo>
                  <a:lnTo>
                    <a:pt x="418084" y="577596"/>
                  </a:lnTo>
                  <a:lnTo>
                    <a:pt x="427736" y="570484"/>
                  </a:lnTo>
                  <a:lnTo>
                    <a:pt x="437388" y="563245"/>
                  </a:lnTo>
                  <a:lnTo>
                    <a:pt x="446659" y="556260"/>
                  </a:lnTo>
                  <a:lnTo>
                    <a:pt x="455168" y="549783"/>
                  </a:lnTo>
                  <a:lnTo>
                    <a:pt x="459047" y="546840"/>
                  </a:lnTo>
                  <a:lnTo>
                    <a:pt x="461518" y="542036"/>
                  </a:lnTo>
                  <a:lnTo>
                    <a:pt x="465455" y="534035"/>
                  </a:lnTo>
                  <a:lnTo>
                    <a:pt x="468884" y="527050"/>
                  </a:lnTo>
                  <a:lnTo>
                    <a:pt x="472186" y="520446"/>
                  </a:lnTo>
                  <a:lnTo>
                    <a:pt x="477901" y="509016"/>
                  </a:lnTo>
                  <a:lnTo>
                    <a:pt x="482854" y="498475"/>
                  </a:lnTo>
                  <a:lnTo>
                    <a:pt x="487934" y="487426"/>
                  </a:lnTo>
                  <a:lnTo>
                    <a:pt x="490347" y="481584"/>
                  </a:lnTo>
                  <a:lnTo>
                    <a:pt x="493395" y="474599"/>
                  </a:lnTo>
                  <a:lnTo>
                    <a:pt x="496443" y="467233"/>
                  </a:lnTo>
                  <a:lnTo>
                    <a:pt x="500126" y="458470"/>
                  </a:lnTo>
                  <a:lnTo>
                    <a:pt x="503936" y="449072"/>
                  </a:lnTo>
                  <a:lnTo>
                    <a:pt x="508254" y="438150"/>
                  </a:lnTo>
                  <a:lnTo>
                    <a:pt x="513461" y="423418"/>
                  </a:lnTo>
                  <a:lnTo>
                    <a:pt x="517596" y="410119"/>
                  </a:lnTo>
                  <a:lnTo>
                    <a:pt x="527685" y="308356"/>
                  </a:lnTo>
                  <a:lnTo>
                    <a:pt x="528320" y="301498"/>
                  </a:lnTo>
                  <a:lnTo>
                    <a:pt x="528955" y="293243"/>
                  </a:lnTo>
                  <a:lnTo>
                    <a:pt x="529463" y="284861"/>
                  </a:lnTo>
                  <a:lnTo>
                    <a:pt x="530098" y="275590"/>
                  </a:lnTo>
                  <a:lnTo>
                    <a:pt x="531368" y="255397"/>
                  </a:lnTo>
                  <a:lnTo>
                    <a:pt x="533146" y="233680"/>
                  </a:lnTo>
                  <a:lnTo>
                    <a:pt x="535559" y="211582"/>
                  </a:lnTo>
                  <a:lnTo>
                    <a:pt x="538861" y="189357"/>
                  </a:lnTo>
                  <a:lnTo>
                    <a:pt x="543306" y="168402"/>
                  </a:lnTo>
                  <a:lnTo>
                    <a:pt x="546100" y="157988"/>
                  </a:lnTo>
                  <a:lnTo>
                    <a:pt x="549402" y="148209"/>
                  </a:lnTo>
                  <a:lnTo>
                    <a:pt x="554736" y="136144"/>
                  </a:lnTo>
                  <a:lnTo>
                    <a:pt x="560705" y="124587"/>
                  </a:lnTo>
                  <a:lnTo>
                    <a:pt x="566547" y="114173"/>
                  </a:lnTo>
                  <a:lnTo>
                    <a:pt x="570537" y="105750"/>
                  </a:lnTo>
                  <a:lnTo>
                    <a:pt x="572516" y="99187"/>
                  </a:lnTo>
                  <a:lnTo>
                    <a:pt x="573913" y="92583"/>
                  </a:lnTo>
                  <a:lnTo>
                    <a:pt x="576453" y="83566"/>
                  </a:lnTo>
                  <a:cubicBezTo>
                    <a:pt x="576707" y="82677"/>
                    <a:pt x="577088" y="81788"/>
                    <a:pt x="577469" y="80899"/>
                  </a:cubicBezTo>
                  <a:lnTo>
                    <a:pt x="578993" y="77343"/>
                  </a:lnTo>
                  <a:cubicBezTo>
                    <a:pt x="579374" y="76454"/>
                    <a:pt x="579882" y="75692"/>
                    <a:pt x="580390" y="74803"/>
                  </a:cubicBezTo>
                  <a:lnTo>
                    <a:pt x="582549" y="71374"/>
                  </a:lnTo>
                  <a:lnTo>
                    <a:pt x="587248" y="65278"/>
                  </a:lnTo>
                  <a:lnTo>
                    <a:pt x="592074" y="59817"/>
                  </a:lnTo>
                  <a:lnTo>
                    <a:pt x="601980" y="49149"/>
                  </a:lnTo>
                  <a:lnTo>
                    <a:pt x="612648" y="38354"/>
                  </a:lnTo>
                  <a:lnTo>
                    <a:pt x="623189" y="28067"/>
                  </a:lnTo>
                  <a:lnTo>
                    <a:pt x="632968" y="19050"/>
                  </a:lnTo>
                  <a:lnTo>
                    <a:pt x="637032" y="15113"/>
                  </a:lnTo>
                  <a:lnTo>
                    <a:pt x="640715" y="11811"/>
                  </a:lnTo>
                  <a:lnTo>
                    <a:pt x="644144" y="8763"/>
                  </a:lnTo>
                  <a:lnTo>
                    <a:pt x="646176" y="6985"/>
                  </a:lnTo>
                  <a:lnTo>
                    <a:pt x="647954" y="5334"/>
                  </a:lnTo>
                  <a:lnTo>
                    <a:pt x="647446" y="5842"/>
                  </a:lnTo>
                  <a:cubicBezTo>
                    <a:pt x="651256" y="2032"/>
                    <a:pt x="656463" y="0"/>
                    <a:pt x="661797" y="254"/>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3" name="Shape 1060">
              <a:extLst>
                <a:ext uri="{FF2B5EF4-FFF2-40B4-BE49-F238E27FC236}">
                  <a16:creationId xmlns:a16="http://schemas.microsoft.com/office/drawing/2014/main" id="{A5C9445E-1A4F-41F2-BE95-5D8F8FD45752}"/>
                </a:ext>
              </a:extLst>
            </p:cNvPr>
            <p:cNvSpPr/>
            <p:nvPr/>
          </p:nvSpPr>
          <p:spPr>
            <a:xfrm>
              <a:off x="2937449" y="1309685"/>
              <a:ext cx="302118" cy="677547"/>
            </a:xfrm>
            <a:custGeom>
              <a:avLst/>
              <a:gdLst/>
              <a:ahLst/>
              <a:cxnLst/>
              <a:rect l="0" t="0" r="0" b="0"/>
              <a:pathLst>
                <a:path w="302118" h="677547">
                  <a:moveTo>
                    <a:pt x="302118" y="0"/>
                  </a:moveTo>
                  <a:lnTo>
                    <a:pt x="302118" y="79239"/>
                  </a:lnTo>
                  <a:lnTo>
                    <a:pt x="301559" y="80078"/>
                  </a:lnTo>
                  <a:lnTo>
                    <a:pt x="301408" y="80423"/>
                  </a:lnTo>
                  <a:lnTo>
                    <a:pt x="302118" y="79298"/>
                  </a:lnTo>
                  <a:lnTo>
                    <a:pt x="302118" y="79519"/>
                  </a:lnTo>
                  <a:lnTo>
                    <a:pt x="301379" y="80488"/>
                  </a:lnTo>
                  <a:lnTo>
                    <a:pt x="300670" y="82110"/>
                  </a:lnTo>
                  <a:lnTo>
                    <a:pt x="298638" y="89730"/>
                  </a:lnTo>
                  <a:lnTo>
                    <a:pt x="297114" y="97604"/>
                  </a:lnTo>
                  <a:lnTo>
                    <a:pt x="294828" y="115257"/>
                  </a:lnTo>
                  <a:lnTo>
                    <a:pt x="293050" y="134180"/>
                  </a:lnTo>
                  <a:lnTo>
                    <a:pt x="290510" y="153738"/>
                  </a:lnTo>
                  <a:lnTo>
                    <a:pt x="285430" y="180027"/>
                  </a:lnTo>
                  <a:lnTo>
                    <a:pt x="279969" y="205935"/>
                  </a:lnTo>
                  <a:cubicBezTo>
                    <a:pt x="279588" y="207586"/>
                    <a:pt x="279080" y="209237"/>
                    <a:pt x="278191" y="210761"/>
                  </a:cubicBezTo>
                  <a:lnTo>
                    <a:pt x="270190" y="226382"/>
                  </a:lnTo>
                  <a:lnTo>
                    <a:pt x="262062" y="241495"/>
                  </a:lnTo>
                  <a:lnTo>
                    <a:pt x="254696" y="256100"/>
                  </a:lnTo>
                  <a:lnTo>
                    <a:pt x="248219" y="270324"/>
                  </a:lnTo>
                  <a:lnTo>
                    <a:pt x="245425" y="278833"/>
                  </a:lnTo>
                  <a:lnTo>
                    <a:pt x="243012" y="288739"/>
                  </a:lnTo>
                  <a:lnTo>
                    <a:pt x="240726" y="299534"/>
                  </a:lnTo>
                  <a:lnTo>
                    <a:pt x="238186" y="310710"/>
                  </a:lnTo>
                  <a:lnTo>
                    <a:pt x="234249" y="325950"/>
                  </a:lnTo>
                  <a:lnTo>
                    <a:pt x="229804" y="340174"/>
                  </a:lnTo>
                  <a:lnTo>
                    <a:pt x="225232" y="353890"/>
                  </a:lnTo>
                  <a:lnTo>
                    <a:pt x="220152" y="367352"/>
                  </a:lnTo>
                  <a:lnTo>
                    <a:pt x="214564" y="380052"/>
                  </a:lnTo>
                  <a:lnTo>
                    <a:pt x="208595" y="393006"/>
                  </a:lnTo>
                  <a:lnTo>
                    <a:pt x="201991" y="405960"/>
                  </a:lnTo>
                  <a:lnTo>
                    <a:pt x="194879" y="419041"/>
                  </a:lnTo>
                  <a:lnTo>
                    <a:pt x="187513" y="432249"/>
                  </a:lnTo>
                  <a:lnTo>
                    <a:pt x="181036" y="443552"/>
                  </a:lnTo>
                  <a:lnTo>
                    <a:pt x="175067" y="453331"/>
                  </a:lnTo>
                  <a:lnTo>
                    <a:pt x="169733" y="461967"/>
                  </a:lnTo>
                  <a:lnTo>
                    <a:pt x="164653" y="469841"/>
                  </a:lnTo>
                  <a:lnTo>
                    <a:pt x="159700" y="476826"/>
                  </a:lnTo>
                  <a:lnTo>
                    <a:pt x="150175" y="489653"/>
                  </a:lnTo>
                  <a:lnTo>
                    <a:pt x="145222" y="495876"/>
                  </a:lnTo>
                  <a:lnTo>
                    <a:pt x="139761" y="502734"/>
                  </a:lnTo>
                  <a:lnTo>
                    <a:pt x="133919" y="509846"/>
                  </a:lnTo>
                  <a:lnTo>
                    <a:pt x="127188" y="518228"/>
                  </a:lnTo>
                  <a:lnTo>
                    <a:pt x="119568" y="527753"/>
                  </a:lnTo>
                  <a:lnTo>
                    <a:pt x="110932" y="538802"/>
                  </a:lnTo>
                  <a:lnTo>
                    <a:pt x="101153" y="551502"/>
                  </a:lnTo>
                  <a:lnTo>
                    <a:pt x="95565" y="558868"/>
                  </a:lnTo>
                  <a:lnTo>
                    <a:pt x="90104" y="566107"/>
                  </a:lnTo>
                  <a:lnTo>
                    <a:pt x="85405" y="572838"/>
                  </a:lnTo>
                  <a:lnTo>
                    <a:pt x="80325" y="581220"/>
                  </a:lnTo>
                  <a:lnTo>
                    <a:pt x="74610" y="590110"/>
                  </a:lnTo>
                  <a:lnTo>
                    <a:pt x="67625" y="599381"/>
                  </a:lnTo>
                  <a:lnTo>
                    <a:pt x="59243" y="608144"/>
                  </a:lnTo>
                  <a:lnTo>
                    <a:pt x="51115" y="615891"/>
                  </a:lnTo>
                  <a:lnTo>
                    <a:pt x="44003" y="622622"/>
                  </a:lnTo>
                  <a:lnTo>
                    <a:pt x="37018" y="629861"/>
                  </a:lnTo>
                  <a:lnTo>
                    <a:pt x="29271" y="639005"/>
                  </a:lnTo>
                  <a:lnTo>
                    <a:pt x="22540" y="646879"/>
                  </a:lnTo>
                  <a:lnTo>
                    <a:pt x="16952" y="653610"/>
                  </a:lnTo>
                  <a:lnTo>
                    <a:pt x="12507" y="659071"/>
                  </a:lnTo>
                  <a:lnTo>
                    <a:pt x="10523" y="661584"/>
                  </a:lnTo>
                  <a:lnTo>
                    <a:pt x="10602" y="663643"/>
                  </a:lnTo>
                  <a:lnTo>
                    <a:pt x="9840" y="665167"/>
                  </a:lnTo>
                  <a:cubicBezTo>
                    <a:pt x="9332" y="666437"/>
                    <a:pt x="8570" y="667707"/>
                    <a:pt x="7808" y="668850"/>
                  </a:cubicBezTo>
                  <a:lnTo>
                    <a:pt x="6157" y="671009"/>
                  </a:lnTo>
                  <a:lnTo>
                    <a:pt x="2601" y="674946"/>
                  </a:lnTo>
                  <a:lnTo>
                    <a:pt x="0" y="677547"/>
                  </a:lnTo>
                  <a:lnTo>
                    <a:pt x="0" y="673015"/>
                  </a:lnTo>
                  <a:lnTo>
                    <a:pt x="569" y="672660"/>
                  </a:lnTo>
                  <a:lnTo>
                    <a:pt x="0" y="672944"/>
                  </a:lnTo>
                  <a:lnTo>
                    <a:pt x="0" y="614590"/>
                  </a:lnTo>
                  <a:lnTo>
                    <a:pt x="188" y="614367"/>
                  </a:lnTo>
                  <a:lnTo>
                    <a:pt x="8062" y="605096"/>
                  </a:lnTo>
                  <a:lnTo>
                    <a:pt x="16190" y="596460"/>
                  </a:lnTo>
                  <a:lnTo>
                    <a:pt x="25207" y="588078"/>
                  </a:lnTo>
                  <a:lnTo>
                    <a:pt x="33081" y="580585"/>
                  </a:lnTo>
                  <a:lnTo>
                    <a:pt x="39812" y="573346"/>
                  </a:lnTo>
                  <a:lnTo>
                    <a:pt x="43876" y="567504"/>
                  </a:lnTo>
                  <a:lnTo>
                    <a:pt x="48194" y="560646"/>
                  </a:lnTo>
                  <a:lnTo>
                    <a:pt x="52893" y="553026"/>
                  </a:lnTo>
                  <a:lnTo>
                    <a:pt x="58735" y="544390"/>
                  </a:lnTo>
                  <a:lnTo>
                    <a:pt x="65212" y="535881"/>
                  </a:lnTo>
                  <a:lnTo>
                    <a:pt x="70673" y="528642"/>
                  </a:lnTo>
                  <a:lnTo>
                    <a:pt x="80833" y="515434"/>
                  </a:lnTo>
                  <a:lnTo>
                    <a:pt x="89723" y="504258"/>
                  </a:lnTo>
                  <a:lnTo>
                    <a:pt x="97470" y="494479"/>
                  </a:lnTo>
                  <a:lnTo>
                    <a:pt x="104074" y="486097"/>
                  </a:lnTo>
                  <a:lnTo>
                    <a:pt x="110297" y="478604"/>
                  </a:lnTo>
                  <a:lnTo>
                    <a:pt x="115504" y="472127"/>
                  </a:lnTo>
                  <a:lnTo>
                    <a:pt x="120457" y="465904"/>
                  </a:lnTo>
                  <a:lnTo>
                    <a:pt x="129220" y="454093"/>
                  </a:lnTo>
                  <a:lnTo>
                    <a:pt x="133411" y="447997"/>
                  </a:lnTo>
                  <a:lnTo>
                    <a:pt x="137856" y="441266"/>
                  </a:lnTo>
                  <a:lnTo>
                    <a:pt x="142809" y="433265"/>
                  </a:lnTo>
                  <a:lnTo>
                    <a:pt x="148270" y="423994"/>
                  </a:lnTo>
                  <a:lnTo>
                    <a:pt x="154493" y="413199"/>
                  </a:lnTo>
                  <a:lnTo>
                    <a:pt x="161605" y="400499"/>
                  </a:lnTo>
                  <a:lnTo>
                    <a:pt x="168463" y="387799"/>
                  </a:lnTo>
                  <a:lnTo>
                    <a:pt x="174559" y="375734"/>
                  </a:lnTo>
                  <a:lnTo>
                    <a:pt x="180020" y="364050"/>
                  </a:lnTo>
                  <a:lnTo>
                    <a:pt x="185227" y="352239"/>
                  </a:lnTo>
                  <a:lnTo>
                    <a:pt x="189545" y="340428"/>
                  </a:lnTo>
                  <a:lnTo>
                    <a:pt x="193736" y="328109"/>
                  </a:lnTo>
                  <a:lnTo>
                    <a:pt x="197800" y="314901"/>
                  </a:lnTo>
                  <a:lnTo>
                    <a:pt x="201356" y="301058"/>
                  </a:lnTo>
                  <a:lnTo>
                    <a:pt x="203642" y="291152"/>
                  </a:lnTo>
                  <a:lnTo>
                    <a:pt x="205674" y="280992"/>
                  </a:lnTo>
                  <a:lnTo>
                    <a:pt x="208341" y="270070"/>
                  </a:lnTo>
                  <a:lnTo>
                    <a:pt x="212151" y="258386"/>
                  </a:lnTo>
                  <a:lnTo>
                    <a:pt x="219771" y="240733"/>
                  </a:lnTo>
                  <a:lnTo>
                    <a:pt x="228153" y="224223"/>
                  </a:lnTo>
                  <a:lnTo>
                    <a:pt x="236535" y="208475"/>
                  </a:lnTo>
                  <a:lnTo>
                    <a:pt x="243124" y="195721"/>
                  </a:lnTo>
                  <a:lnTo>
                    <a:pt x="248092" y="172153"/>
                  </a:lnTo>
                  <a:lnTo>
                    <a:pt x="253045" y="146499"/>
                  </a:lnTo>
                  <a:lnTo>
                    <a:pt x="255204" y="129481"/>
                  </a:lnTo>
                  <a:lnTo>
                    <a:pt x="256982" y="111574"/>
                  </a:lnTo>
                  <a:lnTo>
                    <a:pt x="259268" y="92905"/>
                  </a:lnTo>
                  <a:lnTo>
                    <a:pt x="261173" y="82618"/>
                  </a:lnTo>
                  <a:lnTo>
                    <a:pt x="263713" y="72585"/>
                  </a:lnTo>
                  <a:lnTo>
                    <a:pt x="266253" y="65981"/>
                  </a:lnTo>
                  <a:lnTo>
                    <a:pt x="269428" y="59885"/>
                  </a:lnTo>
                  <a:cubicBezTo>
                    <a:pt x="269809" y="59123"/>
                    <a:pt x="270317" y="58234"/>
                    <a:pt x="270952" y="57599"/>
                  </a:cubicBezTo>
                  <a:lnTo>
                    <a:pt x="276667" y="49979"/>
                  </a:lnTo>
                  <a:lnTo>
                    <a:pt x="283017" y="42105"/>
                  </a:lnTo>
                  <a:lnTo>
                    <a:pt x="286368" y="36699"/>
                  </a:lnTo>
                  <a:lnTo>
                    <a:pt x="292669" y="23182"/>
                  </a:lnTo>
                  <a:lnTo>
                    <a:pt x="298257" y="9847"/>
                  </a:lnTo>
                  <a:lnTo>
                    <a:pt x="302118"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4" name="Shape 1061">
              <a:extLst>
                <a:ext uri="{FF2B5EF4-FFF2-40B4-BE49-F238E27FC236}">
                  <a16:creationId xmlns:a16="http://schemas.microsoft.com/office/drawing/2014/main" id="{3B6977D7-1F0F-46C2-8799-8E777381E717}"/>
                </a:ext>
              </a:extLst>
            </p:cNvPr>
            <p:cNvSpPr/>
            <p:nvPr/>
          </p:nvSpPr>
          <p:spPr>
            <a:xfrm>
              <a:off x="3239569" y="962915"/>
              <a:ext cx="661783" cy="662940"/>
            </a:xfrm>
            <a:custGeom>
              <a:avLst/>
              <a:gdLst/>
              <a:ahLst/>
              <a:cxnLst/>
              <a:rect l="0" t="0" r="0" b="0"/>
              <a:pathLst>
                <a:path w="661783" h="662940">
                  <a:moveTo>
                    <a:pt x="364946" y="127"/>
                  </a:moveTo>
                  <a:lnTo>
                    <a:pt x="393521" y="1016"/>
                  </a:lnTo>
                  <a:lnTo>
                    <a:pt x="421842" y="1397"/>
                  </a:lnTo>
                  <a:lnTo>
                    <a:pt x="478992" y="2032"/>
                  </a:lnTo>
                  <a:lnTo>
                    <a:pt x="507948" y="2794"/>
                  </a:lnTo>
                  <a:lnTo>
                    <a:pt x="536904" y="4191"/>
                  </a:lnTo>
                  <a:lnTo>
                    <a:pt x="566114" y="6731"/>
                  </a:lnTo>
                  <a:lnTo>
                    <a:pt x="595325" y="10668"/>
                  </a:lnTo>
                  <a:cubicBezTo>
                    <a:pt x="596213" y="10795"/>
                    <a:pt x="597229" y="10922"/>
                    <a:pt x="598119" y="11176"/>
                  </a:cubicBezTo>
                  <a:lnTo>
                    <a:pt x="603326" y="12700"/>
                  </a:lnTo>
                  <a:cubicBezTo>
                    <a:pt x="604595" y="13081"/>
                    <a:pt x="605738" y="13589"/>
                    <a:pt x="606882" y="14224"/>
                  </a:cubicBezTo>
                  <a:lnTo>
                    <a:pt x="611707" y="16891"/>
                  </a:lnTo>
                  <a:cubicBezTo>
                    <a:pt x="612851" y="17399"/>
                    <a:pt x="613866" y="18161"/>
                    <a:pt x="614882" y="19050"/>
                  </a:cubicBezTo>
                  <a:lnTo>
                    <a:pt x="619073" y="22479"/>
                  </a:lnTo>
                  <a:lnTo>
                    <a:pt x="624662" y="28321"/>
                  </a:lnTo>
                  <a:lnTo>
                    <a:pt x="633170" y="39751"/>
                  </a:lnTo>
                  <a:lnTo>
                    <a:pt x="639901" y="50419"/>
                  </a:lnTo>
                  <a:lnTo>
                    <a:pt x="644473" y="59055"/>
                  </a:lnTo>
                  <a:cubicBezTo>
                    <a:pt x="644982" y="59944"/>
                    <a:pt x="645489" y="60960"/>
                    <a:pt x="645744" y="61976"/>
                  </a:cubicBezTo>
                  <a:lnTo>
                    <a:pt x="648283" y="69723"/>
                  </a:lnTo>
                  <a:lnTo>
                    <a:pt x="650696" y="79121"/>
                  </a:lnTo>
                  <a:lnTo>
                    <a:pt x="652728" y="87249"/>
                  </a:lnTo>
                  <a:lnTo>
                    <a:pt x="654888" y="94615"/>
                  </a:lnTo>
                  <a:lnTo>
                    <a:pt x="656919" y="101600"/>
                  </a:lnTo>
                  <a:lnTo>
                    <a:pt x="658570" y="107823"/>
                  </a:lnTo>
                  <a:lnTo>
                    <a:pt x="659967" y="113030"/>
                  </a:lnTo>
                  <a:lnTo>
                    <a:pt x="661110" y="117094"/>
                  </a:lnTo>
                  <a:lnTo>
                    <a:pt x="661783" y="119709"/>
                  </a:lnTo>
                  <a:lnTo>
                    <a:pt x="661783" y="125088"/>
                  </a:lnTo>
                  <a:lnTo>
                    <a:pt x="661693" y="124954"/>
                  </a:lnTo>
                  <a:lnTo>
                    <a:pt x="661778" y="125160"/>
                  </a:lnTo>
                  <a:lnTo>
                    <a:pt x="661783" y="125170"/>
                  </a:lnTo>
                  <a:lnTo>
                    <a:pt x="661783" y="628141"/>
                  </a:lnTo>
                  <a:lnTo>
                    <a:pt x="644092" y="662940"/>
                  </a:lnTo>
                  <a:lnTo>
                    <a:pt x="587704" y="548386"/>
                  </a:lnTo>
                  <a:lnTo>
                    <a:pt x="625880" y="548598"/>
                  </a:lnTo>
                  <a:lnTo>
                    <a:pt x="625932" y="543814"/>
                  </a:lnTo>
                  <a:lnTo>
                    <a:pt x="626313" y="531368"/>
                  </a:lnTo>
                  <a:lnTo>
                    <a:pt x="626439" y="524383"/>
                  </a:lnTo>
                  <a:lnTo>
                    <a:pt x="626694" y="517017"/>
                  </a:lnTo>
                  <a:lnTo>
                    <a:pt x="627075" y="508889"/>
                  </a:lnTo>
                  <a:lnTo>
                    <a:pt x="627328" y="499745"/>
                  </a:lnTo>
                  <a:lnTo>
                    <a:pt x="627582" y="489204"/>
                  </a:lnTo>
                  <a:lnTo>
                    <a:pt x="627963" y="477520"/>
                  </a:lnTo>
                  <a:lnTo>
                    <a:pt x="628344" y="464185"/>
                  </a:lnTo>
                  <a:lnTo>
                    <a:pt x="628852" y="449199"/>
                  </a:lnTo>
                  <a:lnTo>
                    <a:pt x="629360" y="432181"/>
                  </a:lnTo>
                  <a:lnTo>
                    <a:pt x="629869" y="413258"/>
                  </a:lnTo>
                  <a:lnTo>
                    <a:pt x="630122" y="402971"/>
                  </a:lnTo>
                  <a:lnTo>
                    <a:pt x="630503" y="392049"/>
                  </a:lnTo>
                  <a:lnTo>
                    <a:pt x="630757" y="380492"/>
                  </a:lnTo>
                  <a:lnTo>
                    <a:pt x="631012" y="368173"/>
                  </a:lnTo>
                  <a:lnTo>
                    <a:pt x="631392" y="355473"/>
                  </a:lnTo>
                  <a:lnTo>
                    <a:pt x="631646" y="341884"/>
                  </a:lnTo>
                  <a:lnTo>
                    <a:pt x="632027" y="327660"/>
                  </a:lnTo>
                  <a:lnTo>
                    <a:pt x="632408" y="312674"/>
                  </a:lnTo>
                  <a:lnTo>
                    <a:pt x="632789" y="297053"/>
                  </a:lnTo>
                  <a:lnTo>
                    <a:pt x="633170" y="280416"/>
                  </a:lnTo>
                  <a:lnTo>
                    <a:pt x="633678" y="263271"/>
                  </a:lnTo>
                  <a:lnTo>
                    <a:pt x="634059" y="244983"/>
                  </a:lnTo>
                  <a:lnTo>
                    <a:pt x="634567" y="226060"/>
                  </a:lnTo>
                  <a:lnTo>
                    <a:pt x="635076" y="206375"/>
                  </a:lnTo>
                  <a:lnTo>
                    <a:pt x="635457" y="185674"/>
                  </a:lnTo>
                  <a:lnTo>
                    <a:pt x="635889" y="167287"/>
                  </a:lnTo>
                  <a:lnTo>
                    <a:pt x="634821" y="164084"/>
                  </a:lnTo>
                  <a:lnTo>
                    <a:pt x="632789" y="158115"/>
                  </a:lnTo>
                  <a:lnTo>
                    <a:pt x="631265" y="153670"/>
                  </a:lnTo>
                  <a:lnTo>
                    <a:pt x="630122" y="150114"/>
                  </a:lnTo>
                  <a:lnTo>
                    <a:pt x="628852" y="146431"/>
                  </a:lnTo>
                  <a:lnTo>
                    <a:pt x="627963" y="143891"/>
                  </a:lnTo>
                  <a:lnTo>
                    <a:pt x="627328" y="141859"/>
                  </a:lnTo>
                  <a:lnTo>
                    <a:pt x="626694" y="140081"/>
                  </a:lnTo>
                  <a:lnTo>
                    <a:pt x="626313" y="138557"/>
                  </a:lnTo>
                  <a:lnTo>
                    <a:pt x="626813" y="139836"/>
                  </a:lnTo>
                  <a:lnTo>
                    <a:pt x="626761" y="137220"/>
                  </a:lnTo>
                  <a:lnTo>
                    <a:pt x="626566" y="135763"/>
                  </a:lnTo>
                  <a:lnTo>
                    <a:pt x="626058" y="133731"/>
                  </a:lnTo>
                  <a:lnTo>
                    <a:pt x="625169" y="130429"/>
                  </a:lnTo>
                  <a:lnTo>
                    <a:pt x="624534" y="127635"/>
                  </a:lnTo>
                  <a:lnTo>
                    <a:pt x="623264" y="123063"/>
                  </a:lnTo>
                  <a:lnTo>
                    <a:pt x="621740" y="117856"/>
                  </a:lnTo>
                  <a:lnTo>
                    <a:pt x="620216" y="112014"/>
                  </a:lnTo>
                  <a:lnTo>
                    <a:pt x="618184" y="105029"/>
                  </a:lnTo>
                  <a:lnTo>
                    <a:pt x="615771" y="96393"/>
                  </a:lnTo>
                  <a:lnTo>
                    <a:pt x="613739" y="88265"/>
                  </a:lnTo>
                  <a:lnTo>
                    <a:pt x="612215" y="81661"/>
                  </a:lnTo>
                  <a:lnTo>
                    <a:pt x="610019" y="75175"/>
                  </a:lnTo>
                  <a:lnTo>
                    <a:pt x="607770" y="70866"/>
                  </a:lnTo>
                  <a:lnTo>
                    <a:pt x="602182" y="62103"/>
                  </a:lnTo>
                  <a:lnTo>
                    <a:pt x="596848" y="54356"/>
                  </a:lnTo>
                  <a:lnTo>
                    <a:pt x="594563" y="51689"/>
                  </a:lnTo>
                  <a:lnTo>
                    <a:pt x="591809" y="49353"/>
                  </a:lnTo>
                  <a:lnTo>
                    <a:pt x="590748" y="48780"/>
                  </a:lnTo>
                  <a:lnTo>
                    <a:pt x="588886" y="48221"/>
                  </a:lnTo>
                  <a:lnTo>
                    <a:pt x="562813" y="44704"/>
                  </a:lnTo>
                  <a:lnTo>
                    <a:pt x="535000" y="42291"/>
                  </a:lnTo>
                  <a:lnTo>
                    <a:pt x="506932" y="40767"/>
                  </a:lnTo>
                  <a:lnTo>
                    <a:pt x="478611" y="40005"/>
                  </a:lnTo>
                  <a:lnTo>
                    <a:pt x="421334" y="39497"/>
                  </a:lnTo>
                  <a:lnTo>
                    <a:pt x="392251" y="39116"/>
                  </a:lnTo>
                  <a:lnTo>
                    <a:pt x="368188" y="38260"/>
                  </a:lnTo>
                  <a:lnTo>
                    <a:pt x="355929" y="43815"/>
                  </a:lnTo>
                  <a:lnTo>
                    <a:pt x="340563" y="50419"/>
                  </a:lnTo>
                  <a:lnTo>
                    <a:pt x="326211" y="57404"/>
                  </a:lnTo>
                  <a:lnTo>
                    <a:pt x="319861" y="60960"/>
                  </a:lnTo>
                  <a:lnTo>
                    <a:pt x="314224" y="64886"/>
                  </a:lnTo>
                  <a:lnTo>
                    <a:pt x="312505" y="66478"/>
                  </a:lnTo>
                  <a:lnTo>
                    <a:pt x="311493" y="67812"/>
                  </a:lnTo>
                  <a:lnTo>
                    <a:pt x="308177" y="74041"/>
                  </a:lnTo>
                  <a:lnTo>
                    <a:pt x="302716" y="84328"/>
                  </a:lnTo>
                  <a:lnTo>
                    <a:pt x="298779" y="90043"/>
                  </a:lnTo>
                  <a:lnTo>
                    <a:pt x="295732" y="93726"/>
                  </a:lnTo>
                  <a:cubicBezTo>
                    <a:pt x="295096" y="94361"/>
                    <a:pt x="294461" y="95123"/>
                    <a:pt x="293700" y="95631"/>
                  </a:cubicBezTo>
                  <a:lnTo>
                    <a:pt x="282777" y="105283"/>
                  </a:lnTo>
                  <a:lnTo>
                    <a:pt x="271728" y="113411"/>
                  </a:lnTo>
                  <a:lnTo>
                    <a:pt x="261314" y="120650"/>
                  </a:lnTo>
                  <a:lnTo>
                    <a:pt x="250646" y="128143"/>
                  </a:lnTo>
                  <a:cubicBezTo>
                    <a:pt x="249122" y="129159"/>
                    <a:pt x="247471" y="130048"/>
                    <a:pt x="245694" y="130683"/>
                  </a:cubicBezTo>
                  <a:lnTo>
                    <a:pt x="240740" y="132207"/>
                  </a:lnTo>
                  <a:lnTo>
                    <a:pt x="236041" y="133858"/>
                  </a:lnTo>
                  <a:lnTo>
                    <a:pt x="229183" y="135890"/>
                  </a:lnTo>
                  <a:lnTo>
                    <a:pt x="223341" y="137795"/>
                  </a:lnTo>
                  <a:lnTo>
                    <a:pt x="220294" y="138684"/>
                  </a:lnTo>
                  <a:lnTo>
                    <a:pt x="220200" y="138715"/>
                  </a:lnTo>
                  <a:lnTo>
                    <a:pt x="218261" y="141224"/>
                  </a:lnTo>
                  <a:lnTo>
                    <a:pt x="215213" y="144780"/>
                  </a:lnTo>
                  <a:lnTo>
                    <a:pt x="211022" y="149352"/>
                  </a:lnTo>
                  <a:lnTo>
                    <a:pt x="205434" y="154813"/>
                  </a:lnTo>
                  <a:lnTo>
                    <a:pt x="198450" y="161163"/>
                  </a:lnTo>
                  <a:lnTo>
                    <a:pt x="188289" y="169672"/>
                  </a:lnTo>
                  <a:lnTo>
                    <a:pt x="179145" y="176022"/>
                  </a:lnTo>
                  <a:lnTo>
                    <a:pt x="171271" y="180467"/>
                  </a:lnTo>
                  <a:lnTo>
                    <a:pt x="165302" y="183896"/>
                  </a:lnTo>
                  <a:lnTo>
                    <a:pt x="159841" y="188214"/>
                  </a:lnTo>
                  <a:lnTo>
                    <a:pt x="152476" y="195707"/>
                  </a:lnTo>
                  <a:lnTo>
                    <a:pt x="146760" y="201803"/>
                  </a:lnTo>
                  <a:lnTo>
                    <a:pt x="142442" y="206756"/>
                  </a:lnTo>
                  <a:lnTo>
                    <a:pt x="139521" y="210439"/>
                  </a:lnTo>
                  <a:lnTo>
                    <a:pt x="137489" y="213233"/>
                  </a:lnTo>
                  <a:lnTo>
                    <a:pt x="136346" y="215011"/>
                  </a:lnTo>
                  <a:lnTo>
                    <a:pt x="134188" y="219710"/>
                  </a:lnTo>
                  <a:lnTo>
                    <a:pt x="131520" y="226314"/>
                  </a:lnTo>
                  <a:lnTo>
                    <a:pt x="129615" y="230505"/>
                  </a:lnTo>
                  <a:lnTo>
                    <a:pt x="127076" y="235204"/>
                  </a:lnTo>
                  <a:lnTo>
                    <a:pt x="123901" y="240284"/>
                  </a:lnTo>
                  <a:lnTo>
                    <a:pt x="119963" y="245999"/>
                  </a:lnTo>
                  <a:lnTo>
                    <a:pt x="114883" y="252603"/>
                  </a:lnTo>
                  <a:lnTo>
                    <a:pt x="108152" y="260731"/>
                  </a:lnTo>
                  <a:lnTo>
                    <a:pt x="97231" y="272161"/>
                  </a:lnTo>
                  <a:lnTo>
                    <a:pt x="86563" y="282194"/>
                  </a:lnTo>
                  <a:lnTo>
                    <a:pt x="76657" y="291592"/>
                  </a:lnTo>
                  <a:lnTo>
                    <a:pt x="67513" y="301117"/>
                  </a:lnTo>
                  <a:lnTo>
                    <a:pt x="63194" y="306578"/>
                  </a:lnTo>
                  <a:lnTo>
                    <a:pt x="59384" y="311531"/>
                  </a:lnTo>
                  <a:lnTo>
                    <a:pt x="52653" y="322199"/>
                  </a:lnTo>
                  <a:lnTo>
                    <a:pt x="46811" y="333121"/>
                  </a:lnTo>
                  <a:lnTo>
                    <a:pt x="41732" y="344932"/>
                  </a:lnTo>
                  <a:lnTo>
                    <a:pt x="36651" y="357632"/>
                  </a:lnTo>
                  <a:lnTo>
                    <a:pt x="31190" y="371475"/>
                  </a:lnTo>
                  <a:lnTo>
                    <a:pt x="25094" y="386080"/>
                  </a:lnTo>
                  <a:lnTo>
                    <a:pt x="18109" y="400939"/>
                  </a:lnTo>
                  <a:cubicBezTo>
                    <a:pt x="17728" y="401828"/>
                    <a:pt x="17347" y="402590"/>
                    <a:pt x="16839" y="403352"/>
                  </a:cubicBezTo>
                  <a:lnTo>
                    <a:pt x="10489" y="412877"/>
                  </a:lnTo>
                  <a:lnTo>
                    <a:pt x="4901" y="419862"/>
                  </a:lnTo>
                  <a:lnTo>
                    <a:pt x="0" y="426288"/>
                  </a:lnTo>
                  <a:lnTo>
                    <a:pt x="0" y="426067"/>
                  </a:lnTo>
                  <a:lnTo>
                    <a:pt x="710" y="424942"/>
                  </a:lnTo>
                  <a:lnTo>
                    <a:pt x="0" y="426008"/>
                  </a:lnTo>
                  <a:lnTo>
                    <a:pt x="0" y="346769"/>
                  </a:lnTo>
                  <a:lnTo>
                    <a:pt x="1219" y="343662"/>
                  </a:lnTo>
                  <a:lnTo>
                    <a:pt x="6298" y="330962"/>
                  </a:lnTo>
                  <a:lnTo>
                    <a:pt x="12013" y="317881"/>
                  </a:lnTo>
                  <a:lnTo>
                    <a:pt x="18744" y="304673"/>
                  </a:lnTo>
                  <a:lnTo>
                    <a:pt x="27253" y="291211"/>
                  </a:lnTo>
                  <a:lnTo>
                    <a:pt x="32460" y="283972"/>
                  </a:lnTo>
                  <a:lnTo>
                    <a:pt x="37921" y="277114"/>
                  </a:lnTo>
                  <a:lnTo>
                    <a:pt x="48970" y="265430"/>
                  </a:lnTo>
                  <a:lnTo>
                    <a:pt x="60401" y="254508"/>
                  </a:lnTo>
                  <a:lnTo>
                    <a:pt x="71069" y="244475"/>
                  </a:lnTo>
                  <a:lnTo>
                    <a:pt x="80466" y="234569"/>
                  </a:lnTo>
                  <a:lnTo>
                    <a:pt x="85546" y="228346"/>
                  </a:lnTo>
                  <a:lnTo>
                    <a:pt x="89610" y="222885"/>
                  </a:lnTo>
                  <a:lnTo>
                    <a:pt x="92658" y="218567"/>
                  </a:lnTo>
                  <a:lnTo>
                    <a:pt x="94563" y="215265"/>
                  </a:lnTo>
                  <a:lnTo>
                    <a:pt x="95960" y="212725"/>
                  </a:lnTo>
                  <a:lnTo>
                    <a:pt x="96850" y="210566"/>
                  </a:lnTo>
                  <a:lnTo>
                    <a:pt x="98627" y="205994"/>
                  </a:lnTo>
                  <a:lnTo>
                    <a:pt x="101676" y="199136"/>
                  </a:lnTo>
                  <a:lnTo>
                    <a:pt x="104596" y="194056"/>
                  </a:lnTo>
                  <a:lnTo>
                    <a:pt x="108152" y="188849"/>
                  </a:lnTo>
                  <a:lnTo>
                    <a:pt x="112597" y="183134"/>
                  </a:lnTo>
                  <a:lnTo>
                    <a:pt x="117804" y="177038"/>
                  </a:lnTo>
                  <a:lnTo>
                    <a:pt x="124535" y="169799"/>
                  </a:lnTo>
                  <a:lnTo>
                    <a:pt x="132536" y="161544"/>
                  </a:lnTo>
                  <a:lnTo>
                    <a:pt x="141553" y="154178"/>
                  </a:lnTo>
                  <a:lnTo>
                    <a:pt x="151713" y="147828"/>
                  </a:lnTo>
                  <a:lnTo>
                    <a:pt x="160095" y="143002"/>
                  </a:lnTo>
                  <a:lnTo>
                    <a:pt x="166319" y="138557"/>
                  </a:lnTo>
                  <a:lnTo>
                    <a:pt x="173557" y="132207"/>
                  </a:lnTo>
                  <a:lnTo>
                    <a:pt x="179907" y="126492"/>
                  </a:lnTo>
                  <a:lnTo>
                    <a:pt x="184226" y="122174"/>
                  </a:lnTo>
                  <a:lnTo>
                    <a:pt x="187273" y="118999"/>
                  </a:lnTo>
                  <a:lnTo>
                    <a:pt x="189178" y="116713"/>
                  </a:lnTo>
                  <a:lnTo>
                    <a:pt x="190448" y="115062"/>
                  </a:lnTo>
                  <a:lnTo>
                    <a:pt x="190957" y="114173"/>
                  </a:lnTo>
                  <a:lnTo>
                    <a:pt x="192226" y="112522"/>
                  </a:lnTo>
                  <a:lnTo>
                    <a:pt x="194132" y="110236"/>
                  </a:lnTo>
                  <a:cubicBezTo>
                    <a:pt x="195656" y="108712"/>
                    <a:pt x="197307" y="107315"/>
                    <a:pt x="199211" y="106299"/>
                  </a:cubicBezTo>
                  <a:lnTo>
                    <a:pt x="200482" y="105537"/>
                  </a:lnTo>
                  <a:lnTo>
                    <a:pt x="203910" y="104013"/>
                  </a:lnTo>
                  <a:lnTo>
                    <a:pt x="207847" y="102616"/>
                  </a:lnTo>
                  <a:lnTo>
                    <a:pt x="212673" y="101219"/>
                  </a:lnTo>
                  <a:lnTo>
                    <a:pt x="217500" y="99695"/>
                  </a:lnTo>
                  <a:lnTo>
                    <a:pt x="224865" y="97409"/>
                  </a:lnTo>
                  <a:lnTo>
                    <a:pt x="228802" y="96139"/>
                  </a:lnTo>
                  <a:lnTo>
                    <a:pt x="230948" y="95405"/>
                  </a:lnTo>
                  <a:lnTo>
                    <a:pt x="239344" y="89408"/>
                  </a:lnTo>
                  <a:lnTo>
                    <a:pt x="250392" y="81915"/>
                  </a:lnTo>
                  <a:lnTo>
                    <a:pt x="260044" y="74676"/>
                  </a:lnTo>
                  <a:lnTo>
                    <a:pt x="267443" y="68160"/>
                  </a:lnTo>
                  <a:lnTo>
                    <a:pt x="269696" y="65532"/>
                  </a:lnTo>
                  <a:lnTo>
                    <a:pt x="270839" y="63373"/>
                  </a:lnTo>
                  <a:lnTo>
                    <a:pt x="274141" y="56642"/>
                  </a:lnTo>
                  <a:lnTo>
                    <a:pt x="279094" y="47879"/>
                  </a:lnTo>
                  <a:cubicBezTo>
                    <a:pt x="279602" y="46863"/>
                    <a:pt x="280110" y="45974"/>
                    <a:pt x="280745" y="45212"/>
                  </a:cubicBezTo>
                  <a:lnTo>
                    <a:pt x="283666" y="41656"/>
                  </a:lnTo>
                  <a:cubicBezTo>
                    <a:pt x="284175" y="40894"/>
                    <a:pt x="284809" y="40132"/>
                    <a:pt x="285571" y="39497"/>
                  </a:cubicBezTo>
                  <a:lnTo>
                    <a:pt x="288873" y="36449"/>
                  </a:lnTo>
                  <a:cubicBezTo>
                    <a:pt x="289508" y="35687"/>
                    <a:pt x="290270" y="35179"/>
                    <a:pt x="291032" y="34544"/>
                  </a:cubicBezTo>
                  <a:lnTo>
                    <a:pt x="298271" y="29591"/>
                  </a:lnTo>
                  <a:lnTo>
                    <a:pt x="307034" y="24511"/>
                  </a:lnTo>
                  <a:lnTo>
                    <a:pt x="324052" y="16129"/>
                  </a:lnTo>
                  <a:lnTo>
                    <a:pt x="340816" y="8890"/>
                  </a:lnTo>
                  <a:lnTo>
                    <a:pt x="356438" y="1778"/>
                  </a:lnTo>
                  <a:cubicBezTo>
                    <a:pt x="359104" y="508"/>
                    <a:pt x="362026" y="0"/>
                    <a:pt x="364946" y="127"/>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5" name="Shape 1062">
              <a:extLst>
                <a:ext uri="{FF2B5EF4-FFF2-40B4-BE49-F238E27FC236}">
                  <a16:creationId xmlns:a16="http://schemas.microsoft.com/office/drawing/2014/main" id="{EBD1EFD3-E1BD-48D6-BB54-85614B7FF534}"/>
                </a:ext>
              </a:extLst>
            </p:cNvPr>
            <p:cNvSpPr/>
            <p:nvPr/>
          </p:nvSpPr>
          <p:spPr>
            <a:xfrm>
              <a:off x="3901352" y="1082625"/>
              <a:ext cx="40222" cy="508433"/>
            </a:xfrm>
            <a:custGeom>
              <a:avLst/>
              <a:gdLst/>
              <a:ahLst/>
              <a:cxnLst/>
              <a:rect l="0" t="0" r="0" b="0"/>
              <a:pathLst>
                <a:path w="40222" h="508432">
                  <a:moveTo>
                    <a:pt x="0" y="0"/>
                  </a:moveTo>
                  <a:lnTo>
                    <a:pt x="471" y="1830"/>
                  </a:lnTo>
                  <a:lnTo>
                    <a:pt x="1105" y="4243"/>
                  </a:lnTo>
                  <a:lnTo>
                    <a:pt x="1741" y="6783"/>
                  </a:lnTo>
                  <a:lnTo>
                    <a:pt x="2503" y="10720"/>
                  </a:lnTo>
                  <a:lnTo>
                    <a:pt x="2756" y="12371"/>
                  </a:lnTo>
                  <a:lnTo>
                    <a:pt x="2695" y="13076"/>
                  </a:lnTo>
                  <a:lnTo>
                    <a:pt x="3265" y="14784"/>
                  </a:lnTo>
                  <a:lnTo>
                    <a:pt x="4154" y="17324"/>
                  </a:lnTo>
                  <a:lnTo>
                    <a:pt x="5678" y="21896"/>
                  </a:lnTo>
                  <a:lnTo>
                    <a:pt x="7329" y="26849"/>
                  </a:lnTo>
                  <a:lnTo>
                    <a:pt x="9106" y="32183"/>
                  </a:lnTo>
                  <a:lnTo>
                    <a:pt x="11266" y="38660"/>
                  </a:lnTo>
                  <a:cubicBezTo>
                    <a:pt x="12028" y="40692"/>
                    <a:pt x="12281" y="42978"/>
                    <a:pt x="12281" y="45137"/>
                  </a:cubicBezTo>
                  <a:lnTo>
                    <a:pt x="11774" y="66854"/>
                  </a:lnTo>
                  <a:lnTo>
                    <a:pt x="11266" y="87428"/>
                  </a:lnTo>
                  <a:lnTo>
                    <a:pt x="10885" y="107367"/>
                  </a:lnTo>
                  <a:lnTo>
                    <a:pt x="10376" y="126290"/>
                  </a:lnTo>
                  <a:lnTo>
                    <a:pt x="9996" y="144324"/>
                  </a:lnTo>
                  <a:lnTo>
                    <a:pt x="9487" y="161723"/>
                  </a:lnTo>
                  <a:lnTo>
                    <a:pt x="9106" y="178106"/>
                  </a:lnTo>
                  <a:lnTo>
                    <a:pt x="8725" y="193854"/>
                  </a:lnTo>
                  <a:lnTo>
                    <a:pt x="8344" y="208840"/>
                  </a:lnTo>
                  <a:lnTo>
                    <a:pt x="7963" y="223191"/>
                  </a:lnTo>
                  <a:lnTo>
                    <a:pt x="7710" y="236653"/>
                  </a:lnTo>
                  <a:lnTo>
                    <a:pt x="7329" y="249607"/>
                  </a:lnTo>
                  <a:lnTo>
                    <a:pt x="7074" y="261672"/>
                  </a:lnTo>
                  <a:lnTo>
                    <a:pt x="6693" y="273229"/>
                  </a:lnTo>
                  <a:lnTo>
                    <a:pt x="6440" y="284278"/>
                  </a:lnTo>
                  <a:lnTo>
                    <a:pt x="6186" y="294565"/>
                  </a:lnTo>
                  <a:lnTo>
                    <a:pt x="5550" y="313615"/>
                  </a:lnTo>
                  <a:lnTo>
                    <a:pt x="5169" y="330506"/>
                  </a:lnTo>
                  <a:lnTo>
                    <a:pt x="4661" y="345619"/>
                  </a:lnTo>
                  <a:lnTo>
                    <a:pt x="4280" y="358827"/>
                  </a:lnTo>
                  <a:lnTo>
                    <a:pt x="3899" y="370765"/>
                  </a:lnTo>
                  <a:lnTo>
                    <a:pt x="3646" y="381052"/>
                  </a:lnTo>
                  <a:lnTo>
                    <a:pt x="3265" y="390323"/>
                  </a:lnTo>
                  <a:lnTo>
                    <a:pt x="3011" y="398578"/>
                  </a:lnTo>
                  <a:lnTo>
                    <a:pt x="2756" y="406071"/>
                  </a:lnTo>
                  <a:lnTo>
                    <a:pt x="2503" y="412675"/>
                  </a:lnTo>
                  <a:lnTo>
                    <a:pt x="2249" y="424994"/>
                  </a:lnTo>
                  <a:lnTo>
                    <a:pt x="2204" y="429101"/>
                  </a:lnTo>
                  <a:lnTo>
                    <a:pt x="40222" y="429312"/>
                  </a:lnTo>
                  <a:lnTo>
                    <a:pt x="0" y="508432"/>
                  </a:lnTo>
                  <a:lnTo>
                    <a:pt x="0" y="5461"/>
                  </a:lnTo>
                  <a:lnTo>
                    <a:pt x="38" y="5537"/>
                  </a:lnTo>
                  <a:lnTo>
                    <a:pt x="90" y="5513"/>
                  </a:lnTo>
                  <a:lnTo>
                    <a:pt x="0" y="5379"/>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7" name="Shape 1065">
              <a:extLst>
                <a:ext uri="{FF2B5EF4-FFF2-40B4-BE49-F238E27FC236}">
                  <a16:creationId xmlns:a16="http://schemas.microsoft.com/office/drawing/2014/main" id="{DAE8A1FE-86B3-49A5-8474-965B969604EB}"/>
                </a:ext>
              </a:extLst>
            </p:cNvPr>
            <p:cNvSpPr/>
            <p:nvPr/>
          </p:nvSpPr>
          <p:spPr>
            <a:xfrm>
              <a:off x="1416304" y="2635380"/>
              <a:ext cx="309025" cy="672033"/>
            </a:xfrm>
            <a:custGeom>
              <a:avLst/>
              <a:gdLst/>
              <a:ahLst/>
              <a:cxnLst/>
              <a:rect l="0" t="0" r="0" b="0"/>
              <a:pathLst>
                <a:path w="568358" h="672032">
                  <a:moveTo>
                    <a:pt x="10160" y="0"/>
                  </a:moveTo>
                  <a:lnTo>
                    <a:pt x="46736" y="10033"/>
                  </a:lnTo>
                  <a:lnTo>
                    <a:pt x="65151" y="15367"/>
                  </a:lnTo>
                  <a:lnTo>
                    <a:pt x="83566" y="21082"/>
                  </a:lnTo>
                  <a:lnTo>
                    <a:pt x="110744" y="31115"/>
                  </a:lnTo>
                  <a:lnTo>
                    <a:pt x="137414" y="42545"/>
                  </a:lnTo>
                  <a:lnTo>
                    <a:pt x="148844" y="48260"/>
                  </a:lnTo>
                  <a:lnTo>
                    <a:pt x="159639" y="54229"/>
                  </a:lnTo>
                  <a:lnTo>
                    <a:pt x="169672" y="59436"/>
                  </a:lnTo>
                  <a:lnTo>
                    <a:pt x="178816" y="63246"/>
                  </a:lnTo>
                  <a:lnTo>
                    <a:pt x="189230" y="65913"/>
                  </a:lnTo>
                  <a:lnTo>
                    <a:pt x="200787" y="68072"/>
                  </a:lnTo>
                  <a:lnTo>
                    <a:pt x="213360" y="70104"/>
                  </a:lnTo>
                  <a:lnTo>
                    <a:pt x="226695" y="72390"/>
                  </a:lnTo>
                  <a:cubicBezTo>
                    <a:pt x="227711" y="72517"/>
                    <a:pt x="228854" y="72898"/>
                    <a:pt x="229870" y="73279"/>
                  </a:cubicBezTo>
                  <a:lnTo>
                    <a:pt x="243078" y="77978"/>
                  </a:lnTo>
                  <a:lnTo>
                    <a:pt x="256032" y="82296"/>
                  </a:lnTo>
                  <a:lnTo>
                    <a:pt x="269875" y="87630"/>
                  </a:lnTo>
                  <a:lnTo>
                    <a:pt x="284099" y="94996"/>
                  </a:lnTo>
                  <a:cubicBezTo>
                    <a:pt x="285242" y="95631"/>
                    <a:pt x="286258" y="96266"/>
                    <a:pt x="287147" y="97028"/>
                  </a:cubicBezTo>
                  <a:lnTo>
                    <a:pt x="295783" y="103886"/>
                  </a:lnTo>
                  <a:cubicBezTo>
                    <a:pt x="296545" y="104521"/>
                    <a:pt x="297180" y="105156"/>
                    <a:pt x="297815" y="105791"/>
                  </a:cubicBezTo>
                  <a:lnTo>
                    <a:pt x="305308" y="113919"/>
                  </a:lnTo>
                  <a:lnTo>
                    <a:pt x="313055" y="122682"/>
                  </a:lnTo>
                  <a:lnTo>
                    <a:pt x="320040" y="129540"/>
                  </a:lnTo>
                  <a:lnTo>
                    <a:pt x="327660" y="136144"/>
                  </a:lnTo>
                  <a:lnTo>
                    <a:pt x="335026" y="142240"/>
                  </a:lnTo>
                  <a:lnTo>
                    <a:pt x="341503" y="147701"/>
                  </a:lnTo>
                  <a:lnTo>
                    <a:pt x="346710" y="152019"/>
                  </a:lnTo>
                  <a:lnTo>
                    <a:pt x="347067" y="152290"/>
                  </a:lnTo>
                  <a:lnTo>
                    <a:pt x="358267" y="156972"/>
                  </a:lnTo>
                  <a:lnTo>
                    <a:pt x="358648" y="157353"/>
                  </a:lnTo>
                  <a:lnTo>
                    <a:pt x="358999" y="157762"/>
                  </a:lnTo>
                  <a:lnTo>
                    <a:pt x="359029" y="157734"/>
                  </a:lnTo>
                  <a:lnTo>
                    <a:pt x="359918" y="158750"/>
                  </a:lnTo>
                  <a:lnTo>
                    <a:pt x="360430" y="159352"/>
                  </a:lnTo>
                  <a:lnTo>
                    <a:pt x="361061" y="159893"/>
                  </a:lnTo>
                  <a:lnTo>
                    <a:pt x="363474" y="162433"/>
                  </a:lnTo>
                  <a:lnTo>
                    <a:pt x="366014" y="164973"/>
                  </a:lnTo>
                  <a:lnTo>
                    <a:pt x="369951" y="168910"/>
                  </a:lnTo>
                  <a:lnTo>
                    <a:pt x="374269" y="173355"/>
                  </a:lnTo>
                  <a:lnTo>
                    <a:pt x="379984" y="179070"/>
                  </a:lnTo>
                  <a:lnTo>
                    <a:pt x="386461" y="185674"/>
                  </a:lnTo>
                  <a:lnTo>
                    <a:pt x="394081" y="193294"/>
                  </a:lnTo>
                  <a:lnTo>
                    <a:pt x="403225" y="202438"/>
                  </a:lnTo>
                  <a:cubicBezTo>
                    <a:pt x="405638" y="204978"/>
                    <a:pt x="407416" y="208026"/>
                    <a:pt x="408178" y="211455"/>
                  </a:cubicBezTo>
                  <a:lnTo>
                    <a:pt x="413131" y="232283"/>
                  </a:lnTo>
                  <a:lnTo>
                    <a:pt x="418465" y="252476"/>
                  </a:lnTo>
                  <a:lnTo>
                    <a:pt x="421005" y="260604"/>
                  </a:lnTo>
                  <a:lnTo>
                    <a:pt x="424053" y="270129"/>
                  </a:lnTo>
                  <a:lnTo>
                    <a:pt x="427482" y="280289"/>
                  </a:lnTo>
                  <a:lnTo>
                    <a:pt x="430911" y="290322"/>
                  </a:lnTo>
                  <a:lnTo>
                    <a:pt x="433959" y="299593"/>
                  </a:lnTo>
                  <a:lnTo>
                    <a:pt x="435229" y="303149"/>
                  </a:lnTo>
                  <a:lnTo>
                    <a:pt x="436499" y="306959"/>
                  </a:lnTo>
                  <a:lnTo>
                    <a:pt x="437261" y="308991"/>
                  </a:lnTo>
                  <a:lnTo>
                    <a:pt x="438404" y="312420"/>
                  </a:lnTo>
                  <a:lnTo>
                    <a:pt x="438658" y="312928"/>
                  </a:lnTo>
                  <a:lnTo>
                    <a:pt x="438531" y="312674"/>
                  </a:lnTo>
                  <a:cubicBezTo>
                    <a:pt x="439039" y="314071"/>
                    <a:pt x="439420" y="315468"/>
                    <a:pt x="439674" y="316865"/>
                  </a:cubicBezTo>
                  <a:lnTo>
                    <a:pt x="444500" y="348107"/>
                  </a:lnTo>
                  <a:lnTo>
                    <a:pt x="448818" y="379730"/>
                  </a:lnTo>
                  <a:lnTo>
                    <a:pt x="453898" y="410591"/>
                  </a:lnTo>
                  <a:lnTo>
                    <a:pt x="456819" y="425323"/>
                  </a:lnTo>
                  <a:lnTo>
                    <a:pt x="460121" y="440182"/>
                  </a:lnTo>
                  <a:lnTo>
                    <a:pt x="462534" y="450850"/>
                  </a:lnTo>
                  <a:lnTo>
                    <a:pt x="464693" y="461772"/>
                  </a:lnTo>
                  <a:lnTo>
                    <a:pt x="466979" y="471424"/>
                  </a:lnTo>
                  <a:lnTo>
                    <a:pt x="469442" y="478096"/>
                  </a:lnTo>
                  <a:lnTo>
                    <a:pt x="473202" y="485394"/>
                  </a:lnTo>
                  <a:lnTo>
                    <a:pt x="477393" y="491109"/>
                  </a:lnTo>
                  <a:lnTo>
                    <a:pt x="482600" y="498094"/>
                  </a:lnTo>
                  <a:lnTo>
                    <a:pt x="488315" y="505968"/>
                  </a:lnTo>
                  <a:cubicBezTo>
                    <a:pt x="489458" y="507492"/>
                    <a:pt x="490347" y="509270"/>
                    <a:pt x="490982" y="511175"/>
                  </a:cubicBezTo>
                  <a:lnTo>
                    <a:pt x="492760" y="516763"/>
                  </a:lnTo>
                  <a:lnTo>
                    <a:pt x="494411" y="521843"/>
                  </a:lnTo>
                  <a:lnTo>
                    <a:pt x="497078" y="530606"/>
                  </a:lnTo>
                  <a:lnTo>
                    <a:pt x="499364" y="537591"/>
                  </a:lnTo>
                  <a:lnTo>
                    <a:pt x="501650" y="542925"/>
                  </a:lnTo>
                  <a:lnTo>
                    <a:pt x="504063" y="547497"/>
                  </a:lnTo>
                  <a:lnTo>
                    <a:pt x="507365" y="552831"/>
                  </a:lnTo>
                  <a:lnTo>
                    <a:pt x="512064" y="559054"/>
                  </a:lnTo>
                  <a:lnTo>
                    <a:pt x="518922" y="567563"/>
                  </a:lnTo>
                  <a:lnTo>
                    <a:pt x="525399" y="574421"/>
                  </a:lnTo>
                  <a:lnTo>
                    <a:pt x="532638" y="581279"/>
                  </a:lnTo>
                  <a:lnTo>
                    <a:pt x="540639" y="588772"/>
                  </a:lnTo>
                  <a:lnTo>
                    <a:pt x="549021" y="597535"/>
                  </a:lnTo>
                  <a:cubicBezTo>
                    <a:pt x="549783" y="598297"/>
                    <a:pt x="550418" y="599186"/>
                    <a:pt x="550926" y="600075"/>
                  </a:cubicBezTo>
                  <a:lnTo>
                    <a:pt x="556260" y="607822"/>
                  </a:lnTo>
                  <a:lnTo>
                    <a:pt x="561721" y="617728"/>
                  </a:lnTo>
                  <a:lnTo>
                    <a:pt x="566166" y="625094"/>
                  </a:lnTo>
                  <a:lnTo>
                    <a:pt x="567333" y="626473"/>
                  </a:lnTo>
                  <a:lnTo>
                    <a:pt x="568358" y="627214"/>
                  </a:lnTo>
                  <a:lnTo>
                    <a:pt x="568358" y="627333"/>
                  </a:lnTo>
                  <a:lnTo>
                    <a:pt x="567375" y="626523"/>
                  </a:lnTo>
                  <a:lnTo>
                    <a:pt x="567563" y="626745"/>
                  </a:lnTo>
                  <a:lnTo>
                    <a:pt x="568358" y="627370"/>
                  </a:lnTo>
                  <a:lnTo>
                    <a:pt x="568358" y="672032"/>
                  </a:lnTo>
                  <a:lnTo>
                    <a:pt x="555244" y="664845"/>
                  </a:lnTo>
                  <a:lnTo>
                    <a:pt x="544830" y="657225"/>
                  </a:lnTo>
                  <a:cubicBezTo>
                    <a:pt x="544068" y="656717"/>
                    <a:pt x="543433" y="656082"/>
                    <a:pt x="542671" y="655447"/>
                  </a:cubicBezTo>
                  <a:lnTo>
                    <a:pt x="537718" y="650367"/>
                  </a:lnTo>
                  <a:lnTo>
                    <a:pt x="533527" y="644779"/>
                  </a:lnTo>
                  <a:lnTo>
                    <a:pt x="528193" y="636016"/>
                  </a:lnTo>
                  <a:lnTo>
                    <a:pt x="524510" y="629031"/>
                  </a:lnTo>
                  <a:lnTo>
                    <a:pt x="520182" y="622592"/>
                  </a:lnTo>
                  <a:lnTo>
                    <a:pt x="514604" y="616585"/>
                  </a:lnTo>
                  <a:lnTo>
                    <a:pt x="506603" y="608965"/>
                  </a:lnTo>
                  <a:lnTo>
                    <a:pt x="497586" y="600583"/>
                  </a:lnTo>
                  <a:lnTo>
                    <a:pt x="489077" y="591439"/>
                  </a:lnTo>
                  <a:lnTo>
                    <a:pt x="481330" y="581660"/>
                  </a:lnTo>
                  <a:lnTo>
                    <a:pt x="474853" y="572770"/>
                  </a:lnTo>
                  <a:lnTo>
                    <a:pt x="470027" y="564769"/>
                  </a:lnTo>
                  <a:lnTo>
                    <a:pt x="466217" y="557022"/>
                  </a:lnTo>
                  <a:lnTo>
                    <a:pt x="463296" y="549402"/>
                  </a:lnTo>
                  <a:lnTo>
                    <a:pt x="460756" y="541909"/>
                  </a:lnTo>
                  <a:lnTo>
                    <a:pt x="458089" y="533527"/>
                  </a:lnTo>
                  <a:lnTo>
                    <a:pt x="456565" y="528574"/>
                  </a:lnTo>
                  <a:lnTo>
                    <a:pt x="455724" y="525931"/>
                  </a:lnTo>
                  <a:lnTo>
                    <a:pt x="452120" y="520954"/>
                  </a:lnTo>
                  <a:lnTo>
                    <a:pt x="446024" y="512826"/>
                  </a:lnTo>
                  <a:lnTo>
                    <a:pt x="439547" y="503174"/>
                  </a:lnTo>
                  <a:lnTo>
                    <a:pt x="435102" y="494919"/>
                  </a:lnTo>
                  <a:cubicBezTo>
                    <a:pt x="434721" y="494030"/>
                    <a:pt x="434340" y="493141"/>
                    <a:pt x="433959" y="492252"/>
                  </a:cubicBezTo>
                  <a:lnTo>
                    <a:pt x="429895" y="480314"/>
                  </a:lnTo>
                  <a:lnTo>
                    <a:pt x="427355" y="469138"/>
                  </a:lnTo>
                  <a:lnTo>
                    <a:pt x="425323" y="458978"/>
                  </a:lnTo>
                  <a:lnTo>
                    <a:pt x="423037" y="448691"/>
                  </a:lnTo>
                  <a:lnTo>
                    <a:pt x="419354" y="432689"/>
                  </a:lnTo>
                  <a:lnTo>
                    <a:pt x="416179" y="416560"/>
                  </a:lnTo>
                  <a:lnTo>
                    <a:pt x="411099" y="384937"/>
                  </a:lnTo>
                  <a:lnTo>
                    <a:pt x="406781" y="353822"/>
                  </a:lnTo>
                  <a:lnTo>
                    <a:pt x="402199" y="324161"/>
                  </a:lnTo>
                  <a:lnTo>
                    <a:pt x="401955" y="323469"/>
                  </a:lnTo>
                  <a:lnTo>
                    <a:pt x="401701" y="322453"/>
                  </a:lnTo>
                  <a:lnTo>
                    <a:pt x="400431" y="319024"/>
                  </a:lnTo>
                  <a:lnTo>
                    <a:pt x="399415" y="315976"/>
                  </a:lnTo>
                  <a:lnTo>
                    <a:pt x="397764" y="311531"/>
                  </a:lnTo>
                  <a:lnTo>
                    <a:pt x="394843" y="302514"/>
                  </a:lnTo>
                  <a:lnTo>
                    <a:pt x="391287" y="292354"/>
                  </a:lnTo>
                  <a:lnTo>
                    <a:pt x="387858" y="281940"/>
                  </a:lnTo>
                  <a:lnTo>
                    <a:pt x="384556" y="271653"/>
                  </a:lnTo>
                  <a:lnTo>
                    <a:pt x="381635" y="262255"/>
                  </a:lnTo>
                  <a:lnTo>
                    <a:pt x="376174" y="241046"/>
                  </a:lnTo>
                  <a:lnTo>
                    <a:pt x="372472" y="225480"/>
                  </a:lnTo>
                  <a:lnTo>
                    <a:pt x="367411" y="220345"/>
                  </a:lnTo>
                  <a:lnTo>
                    <a:pt x="359410" y="212471"/>
                  </a:lnTo>
                  <a:lnTo>
                    <a:pt x="352806" y="205740"/>
                  </a:lnTo>
                  <a:lnTo>
                    <a:pt x="347345" y="200279"/>
                  </a:lnTo>
                  <a:lnTo>
                    <a:pt x="342646" y="195453"/>
                  </a:lnTo>
                  <a:lnTo>
                    <a:pt x="342029" y="194836"/>
                  </a:lnTo>
                  <a:lnTo>
                    <a:pt x="339852" y="193929"/>
                  </a:lnTo>
                  <a:lnTo>
                    <a:pt x="336296" y="191770"/>
                  </a:lnTo>
                  <a:lnTo>
                    <a:pt x="334264" y="190246"/>
                  </a:lnTo>
                  <a:lnTo>
                    <a:pt x="331089" y="188087"/>
                  </a:lnTo>
                  <a:lnTo>
                    <a:pt x="327279" y="185166"/>
                  </a:lnTo>
                  <a:lnTo>
                    <a:pt x="322580" y="181356"/>
                  </a:lnTo>
                  <a:lnTo>
                    <a:pt x="317119" y="176911"/>
                  </a:lnTo>
                  <a:lnTo>
                    <a:pt x="310642" y="171450"/>
                  </a:lnTo>
                  <a:lnTo>
                    <a:pt x="302895" y="165100"/>
                  </a:lnTo>
                  <a:lnTo>
                    <a:pt x="293116" y="156591"/>
                  </a:lnTo>
                  <a:lnTo>
                    <a:pt x="284353" y="147828"/>
                  </a:lnTo>
                  <a:lnTo>
                    <a:pt x="277495" y="139827"/>
                  </a:lnTo>
                  <a:lnTo>
                    <a:pt x="270574" y="132444"/>
                  </a:lnTo>
                  <a:lnTo>
                    <a:pt x="264938" y="127969"/>
                  </a:lnTo>
                  <a:lnTo>
                    <a:pt x="256032" y="123190"/>
                  </a:lnTo>
                  <a:lnTo>
                    <a:pt x="243967" y="118491"/>
                  </a:lnTo>
                  <a:lnTo>
                    <a:pt x="230124" y="113792"/>
                  </a:lnTo>
                  <a:lnTo>
                    <a:pt x="218112" y="109519"/>
                  </a:lnTo>
                  <a:lnTo>
                    <a:pt x="207391" y="107696"/>
                  </a:lnTo>
                  <a:lnTo>
                    <a:pt x="193675" y="105537"/>
                  </a:lnTo>
                  <a:lnTo>
                    <a:pt x="179070" y="102616"/>
                  </a:lnTo>
                  <a:lnTo>
                    <a:pt x="163957" y="98298"/>
                  </a:lnTo>
                  <a:lnTo>
                    <a:pt x="151765" y="93091"/>
                  </a:lnTo>
                  <a:lnTo>
                    <a:pt x="141224" y="87503"/>
                  </a:lnTo>
                  <a:lnTo>
                    <a:pt x="131699" y="82296"/>
                  </a:lnTo>
                  <a:lnTo>
                    <a:pt x="122301" y="77470"/>
                  </a:lnTo>
                  <a:lnTo>
                    <a:pt x="97536" y="66802"/>
                  </a:lnTo>
                  <a:lnTo>
                    <a:pt x="72136" y="57404"/>
                  </a:lnTo>
                  <a:lnTo>
                    <a:pt x="54610" y="51943"/>
                  </a:lnTo>
                  <a:lnTo>
                    <a:pt x="36576" y="46736"/>
                  </a:lnTo>
                  <a:lnTo>
                    <a:pt x="0" y="36703"/>
                  </a:lnTo>
                  <a:lnTo>
                    <a:pt x="1016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8" name="Shape 1066">
              <a:extLst>
                <a:ext uri="{FF2B5EF4-FFF2-40B4-BE49-F238E27FC236}">
                  <a16:creationId xmlns:a16="http://schemas.microsoft.com/office/drawing/2014/main" id="{179657A0-F59C-4521-8497-CE561B2FE071}"/>
                </a:ext>
              </a:extLst>
            </p:cNvPr>
            <p:cNvSpPr/>
            <p:nvPr/>
          </p:nvSpPr>
          <p:spPr>
            <a:xfrm>
              <a:off x="1725328" y="3012568"/>
              <a:ext cx="583215" cy="341506"/>
            </a:xfrm>
            <a:custGeom>
              <a:avLst/>
              <a:gdLst/>
              <a:ahLst/>
              <a:cxnLst/>
              <a:rect l="0" t="0" r="0" b="0"/>
              <a:pathLst>
                <a:path w="583214" h="341506">
                  <a:moveTo>
                    <a:pt x="583214" y="0"/>
                  </a:moveTo>
                  <a:lnTo>
                    <a:pt x="583214" y="106285"/>
                  </a:lnTo>
                  <a:lnTo>
                    <a:pt x="582262" y="109095"/>
                  </a:lnTo>
                  <a:lnTo>
                    <a:pt x="577436" y="124844"/>
                  </a:lnTo>
                  <a:cubicBezTo>
                    <a:pt x="576547" y="127765"/>
                    <a:pt x="574896" y="130558"/>
                    <a:pt x="572610" y="132717"/>
                  </a:cubicBezTo>
                  <a:lnTo>
                    <a:pt x="564863" y="140465"/>
                  </a:lnTo>
                  <a:lnTo>
                    <a:pt x="557878" y="147450"/>
                  </a:lnTo>
                  <a:lnTo>
                    <a:pt x="552036" y="153292"/>
                  </a:lnTo>
                  <a:lnTo>
                    <a:pt x="550556" y="154731"/>
                  </a:lnTo>
                  <a:lnTo>
                    <a:pt x="549623" y="157483"/>
                  </a:lnTo>
                  <a:lnTo>
                    <a:pt x="548607" y="159388"/>
                  </a:lnTo>
                  <a:lnTo>
                    <a:pt x="546575" y="162563"/>
                  </a:lnTo>
                  <a:lnTo>
                    <a:pt x="544543" y="165357"/>
                  </a:lnTo>
                  <a:lnTo>
                    <a:pt x="541495" y="169420"/>
                  </a:lnTo>
                  <a:lnTo>
                    <a:pt x="537939" y="173866"/>
                  </a:lnTo>
                  <a:lnTo>
                    <a:pt x="533621" y="179581"/>
                  </a:lnTo>
                  <a:lnTo>
                    <a:pt x="528160" y="186184"/>
                  </a:lnTo>
                  <a:lnTo>
                    <a:pt x="521175" y="194567"/>
                  </a:lnTo>
                  <a:lnTo>
                    <a:pt x="512793" y="203330"/>
                  </a:lnTo>
                  <a:lnTo>
                    <a:pt x="504665" y="211077"/>
                  </a:lnTo>
                  <a:lnTo>
                    <a:pt x="497553" y="217808"/>
                  </a:lnTo>
                  <a:lnTo>
                    <a:pt x="491203" y="224284"/>
                  </a:lnTo>
                  <a:lnTo>
                    <a:pt x="483964" y="233683"/>
                  </a:lnTo>
                  <a:lnTo>
                    <a:pt x="476471" y="244732"/>
                  </a:lnTo>
                  <a:lnTo>
                    <a:pt x="467835" y="256923"/>
                  </a:lnTo>
                  <a:lnTo>
                    <a:pt x="457802" y="268354"/>
                  </a:lnTo>
                  <a:lnTo>
                    <a:pt x="444467" y="280292"/>
                  </a:lnTo>
                  <a:lnTo>
                    <a:pt x="430878" y="291087"/>
                  </a:lnTo>
                  <a:lnTo>
                    <a:pt x="417797" y="300739"/>
                  </a:lnTo>
                  <a:lnTo>
                    <a:pt x="404589" y="310898"/>
                  </a:lnTo>
                  <a:cubicBezTo>
                    <a:pt x="402811" y="312296"/>
                    <a:pt x="400906" y="313312"/>
                    <a:pt x="398874" y="313946"/>
                  </a:cubicBezTo>
                  <a:lnTo>
                    <a:pt x="389603" y="316995"/>
                  </a:lnTo>
                  <a:lnTo>
                    <a:pt x="381094" y="319789"/>
                  </a:lnTo>
                  <a:lnTo>
                    <a:pt x="373093" y="322456"/>
                  </a:lnTo>
                  <a:lnTo>
                    <a:pt x="365346" y="325122"/>
                  </a:lnTo>
                  <a:lnTo>
                    <a:pt x="351757" y="329314"/>
                  </a:lnTo>
                  <a:lnTo>
                    <a:pt x="339184" y="333123"/>
                  </a:lnTo>
                  <a:lnTo>
                    <a:pt x="327246" y="336045"/>
                  </a:lnTo>
                  <a:lnTo>
                    <a:pt x="315689" y="338331"/>
                  </a:lnTo>
                  <a:lnTo>
                    <a:pt x="303878" y="339982"/>
                  </a:lnTo>
                  <a:lnTo>
                    <a:pt x="291559" y="340997"/>
                  </a:lnTo>
                  <a:lnTo>
                    <a:pt x="278478" y="341379"/>
                  </a:lnTo>
                  <a:lnTo>
                    <a:pt x="263619" y="341506"/>
                  </a:lnTo>
                  <a:lnTo>
                    <a:pt x="255745" y="341252"/>
                  </a:lnTo>
                  <a:lnTo>
                    <a:pt x="246982" y="341125"/>
                  </a:lnTo>
                  <a:lnTo>
                    <a:pt x="237584" y="340744"/>
                  </a:lnTo>
                  <a:lnTo>
                    <a:pt x="227551" y="340363"/>
                  </a:lnTo>
                  <a:lnTo>
                    <a:pt x="216375" y="339982"/>
                  </a:lnTo>
                  <a:lnTo>
                    <a:pt x="204818" y="339473"/>
                  </a:lnTo>
                  <a:lnTo>
                    <a:pt x="191864" y="338966"/>
                  </a:lnTo>
                  <a:lnTo>
                    <a:pt x="178275" y="338331"/>
                  </a:lnTo>
                  <a:lnTo>
                    <a:pt x="163416" y="337696"/>
                  </a:lnTo>
                  <a:lnTo>
                    <a:pt x="147287" y="337060"/>
                  </a:lnTo>
                  <a:lnTo>
                    <a:pt x="130269" y="336298"/>
                  </a:lnTo>
                  <a:lnTo>
                    <a:pt x="109187" y="335409"/>
                  </a:lnTo>
                  <a:lnTo>
                    <a:pt x="104615" y="334647"/>
                  </a:lnTo>
                  <a:cubicBezTo>
                    <a:pt x="103218" y="334394"/>
                    <a:pt x="101948" y="334013"/>
                    <a:pt x="100678" y="333504"/>
                  </a:cubicBezTo>
                  <a:lnTo>
                    <a:pt x="96487" y="331727"/>
                  </a:lnTo>
                  <a:cubicBezTo>
                    <a:pt x="95471" y="331346"/>
                    <a:pt x="94455" y="330838"/>
                    <a:pt x="93439" y="330203"/>
                  </a:cubicBezTo>
                  <a:lnTo>
                    <a:pt x="87851" y="326520"/>
                  </a:lnTo>
                  <a:lnTo>
                    <a:pt x="83025" y="322583"/>
                  </a:lnTo>
                  <a:lnTo>
                    <a:pt x="76167" y="316359"/>
                  </a:lnTo>
                  <a:lnTo>
                    <a:pt x="73500" y="313946"/>
                  </a:lnTo>
                  <a:lnTo>
                    <a:pt x="73254" y="313758"/>
                  </a:lnTo>
                  <a:lnTo>
                    <a:pt x="53180" y="310137"/>
                  </a:lnTo>
                  <a:lnTo>
                    <a:pt x="39972" y="307596"/>
                  </a:lnTo>
                  <a:lnTo>
                    <a:pt x="26891" y="304421"/>
                  </a:lnTo>
                  <a:lnTo>
                    <a:pt x="13429" y="300358"/>
                  </a:lnTo>
                  <a:lnTo>
                    <a:pt x="94" y="294896"/>
                  </a:lnTo>
                  <a:lnTo>
                    <a:pt x="0" y="294845"/>
                  </a:lnTo>
                  <a:lnTo>
                    <a:pt x="0" y="250183"/>
                  </a:lnTo>
                  <a:lnTo>
                    <a:pt x="983" y="250955"/>
                  </a:lnTo>
                  <a:lnTo>
                    <a:pt x="0" y="250146"/>
                  </a:lnTo>
                  <a:lnTo>
                    <a:pt x="0" y="250027"/>
                  </a:lnTo>
                  <a:lnTo>
                    <a:pt x="9365" y="256796"/>
                  </a:lnTo>
                  <a:lnTo>
                    <a:pt x="18128" y="261369"/>
                  </a:lnTo>
                  <a:lnTo>
                    <a:pt x="27526" y="265052"/>
                  </a:lnTo>
                  <a:lnTo>
                    <a:pt x="37813" y="267972"/>
                  </a:lnTo>
                  <a:lnTo>
                    <a:pt x="48735" y="270513"/>
                  </a:lnTo>
                  <a:lnTo>
                    <a:pt x="60038" y="272671"/>
                  </a:lnTo>
                  <a:lnTo>
                    <a:pt x="84549" y="277117"/>
                  </a:lnTo>
                  <a:cubicBezTo>
                    <a:pt x="87470" y="277625"/>
                    <a:pt x="90264" y="278895"/>
                    <a:pt x="92550" y="280545"/>
                  </a:cubicBezTo>
                  <a:lnTo>
                    <a:pt x="96360" y="283467"/>
                  </a:lnTo>
                  <a:lnTo>
                    <a:pt x="101186" y="287531"/>
                  </a:lnTo>
                  <a:lnTo>
                    <a:pt x="108806" y="294642"/>
                  </a:lnTo>
                  <a:lnTo>
                    <a:pt x="111600" y="296802"/>
                  </a:lnTo>
                  <a:lnTo>
                    <a:pt x="111884" y="296960"/>
                  </a:lnTo>
                  <a:lnTo>
                    <a:pt x="112925" y="297370"/>
                  </a:lnTo>
                  <a:lnTo>
                    <a:pt x="115537" y="297817"/>
                  </a:lnTo>
                  <a:lnTo>
                    <a:pt x="131539" y="298198"/>
                  </a:lnTo>
                  <a:lnTo>
                    <a:pt x="148938" y="298960"/>
                  </a:lnTo>
                  <a:lnTo>
                    <a:pt x="164940" y="299722"/>
                  </a:lnTo>
                  <a:lnTo>
                    <a:pt x="179799" y="300231"/>
                  </a:lnTo>
                  <a:lnTo>
                    <a:pt x="193769" y="300866"/>
                  </a:lnTo>
                  <a:lnTo>
                    <a:pt x="206342" y="301373"/>
                  </a:lnTo>
                  <a:lnTo>
                    <a:pt x="218280" y="302008"/>
                  </a:lnTo>
                  <a:lnTo>
                    <a:pt x="228948" y="302390"/>
                  </a:lnTo>
                  <a:lnTo>
                    <a:pt x="238981" y="302770"/>
                  </a:lnTo>
                  <a:lnTo>
                    <a:pt x="248125" y="303025"/>
                  </a:lnTo>
                  <a:lnTo>
                    <a:pt x="256634" y="303152"/>
                  </a:lnTo>
                  <a:lnTo>
                    <a:pt x="264508" y="303406"/>
                  </a:lnTo>
                  <a:lnTo>
                    <a:pt x="278224" y="303279"/>
                  </a:lnTo>
                  <a:lnTo>
                    <a:pt x="290289" y="302897"/>
                  </a:lnTo>
                  <a:lnTo>
                    <a:pt x="300830" y="302008"/>
                  </a:lnTo>
                  <a:lnTo>
                    <a:pt x="310355" y="300612"/>
                  </a:lnTo>
                  <a:lnTo>
                    <a:pt x="319880" y="298707"/>
                  </a:lnTo>
                  <a:lnTo>
                    <a:pt x="329913" y="296167"/>
                  </a:lnTo>
                  <a:lnTo>
                    <a:pt x="340962" y="292865"/>
                  </a:lnTo>
                  <a:lnTo>
                    <a:pt x="354043" y="288673"/>
                  </a:lnTo>
                  <a:lnTo>
                    <a:pt x="361155" y="286388"/>
                  </a:lnTo>
                  <a:lnTo>
                    <a:pt x="368902" y="283720"/>
                  </a:lnTo>
                  <a:lnTo>
                    <a:pt x="377538" y="280800"/>
                  </a:lnTo>
                  <a:lnTo>
                    <a:pt x="384004" y="278730"/>
                  </a:lnTo>
                  <a:lnTo>
                    <a:pt x="394556" y="270513"/>
                  </a:lnTo>
                  <a:lnTo>
                    <a:pt x="408145" y="260480"/>
                  </a:lnTo>
                  <a:lnTo>
                    <a:pt x="420845" y="250446"/>
                  </a:lnTo>
                  <a:lnTo>
                    <a:pt x="432148" y="240159"/>
                  </a:lnTo>
                  <a:lnTo>
                    <a:pt x="439006" y="231905"/>
                  </a:lnTo>
                  <a:lnTo>
                    <a:pt x="445229" y="222888"/>
                  </a:lnTo>
                  <a:lnTo>
                    <a:pt x="452341" y="212346"/>
                  </a:lnTo>
                  <a:lnTo>
                    <a:pt x="460977" y="201044"/>
                  </a:lnTo>
                  <a:lnTo>
                    <a:pt x="469740" y="191645"/>
                  </a:lnTo>
                  <a:lnTo>
                    <a:pt x="478757" y="183264"/>
                  </a:lnTo>
                  <a:lnTo>
                    <a:pt x="486631" y="175770"/>
                  </a:lnTo>
                  <a:lnTo>
                    <a:pt x="493362" y="168532"/>
                  </a:lnTo>
                  <a:lnTo>
                    <a:pt x="498950" y="161801"/>
                  </a:lnTo>
                  <a:lnTo>
                    <a:pt x="502627" y="157181"/>
                  </a:lnTo>
                  <a:lnTo>
                    <a:pt x="502347" y="156514"/>
                  </a:lnTo>
                  <a:cubicBezTo>
                    <a:pt x="502347" y="151641"/>
                    <a:pt x="504220" y="146751"/>
                    <a:pt x="507967" y="143005"/>
                  </a:cubicBezTo>
                  <a:lnTo>
                    <a:pt x="508475" y="142496"/>
                  </a:lnTo>
                  <a:lnTo>
                    <a:pt x="510888" y="140083"/>
                  </a:lnTo>
                  <a:lnTo>
                    <a:pt x="512210" y="138934"/>
                  </a:lnTo>
                  <a:lnTo>
                    <a:pt x="513682" y="137544"/>
                  </a:lnTo>
                  <a:lnTo>
                    <a:pt x="516603" y="134622"/>
                  </a:lnTo>
                  <a:lnTo>
                    <a:pt x="520286" y="130940"/>
                  </a:lnTo>
                  <a:lnTo>
                    <a:pt x="525366" y="125986"/>
                  </a:lnTo>
                  <a:lnTo>
                    <a:pt x="531081" y="120398"/>
                  </a:lnTo>
                  <a:lnTo>
                    <a:pt x="537685" y="113667"/>
                  </a:lnTo>
                  <a:lnTo>
                    <a:pt x="542410" y="109017"/>
                  </a:lnTo>
                  <a:lnTo>
                    <a:pt x="545940" y="97792"/>
                  </a:lnTo>
                  <a:lnTo>
                    <a:pt x="548607" y="89665"/>
                  </a:lnTo>
                  <a:lnTo>
                    <a:pt x="551909" y="81156"/>
                  </a:lnTo>
                  <a:lnTo>
                    <a:pt x="557751" y="69217"/>
                  </a:lnTo>
                  <a:lnTo>
                    <a:pt x="563847" y="58169"/>
                  </a:lnTo>
                  <a:lnTo>
                    <a:pt x="569054" y="48263"/>
                  </a:lnTo>
                  <a:lnTo>
                    <a:pt x="572864" y="39119"/>
                  </a:lnTo>
                  <a:lnTo>
                    <a:pt x="574769" y="32642"/>
                  </a:lnTo>
                  <a:lnTo>
                    <a:pt x="577182" y="25530"/>
                  </a:lnTo>
                  <a:lnTo>
                    <a:pt x="578706" y="19942"/>
                  </a:lnTo>
                  <a:lnTo>
                    <a:pt x="580230" y="14608"/>
                  </a:lnTo>
                  <a:lnTo>
                    <a:pt x="581373" y="10163"/>
                  </a:lnTo>
                  <a:lnTo>
                    <a:pt x="582262" y="6607"/>
                  </a:lnTo>
                  <a:lnTo>
                    <a:pt x="582770" y="3813"/>
                  </a:lnTo>
                  <a:lnTo>
                    <a:pt x="583151" y="1400"/>
                  </a:lnTo>
                  <a:lnTo>
                    <a:pt x="583214"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99" name="Shape 1067">
              <a:extLst>
                <a:ext uri="{FF2B5EF4-FFF2-40B4-BE49-F238E27FC236}">
                  <a16:creationId xmlns:a16="http://schemas.microsoft.com/office/drawing/2014/main" id="{0E0E1016-4A00-4F6E-A408-975DEA5F69D8}"/>
                </a:ext>
              </a:extLst>
            </p:cNvPr>
            <p:cNvSpPr/>
            <p:nvPr/>
          </p:nvSpPr>
          <p:spPr>
            <a:xfrm>
              <a:off x="2307082" y="3000133"/>
              <a:ext cx="1461" cy="11264"/>
            </a:xfrm>
            <a:custGeom>
              <a:avLst/>
              <a:gdLst/>
              <a:ahLst/>
              <a:cxnLst/>
              <a:rect l="0" t="0" r="0" b="0"/>
              <a:pathLst>
                <a:path w="1461" h="11264">
                  <a:moveTo>
                    <a:pt x="1461" y="0"/>
                  </a:moveTo>
                  <a:lnTo>
                    <a:pt x="1461" y="10850"/>
                  </a:lnTo>
                  <a:lnTo>
                    <a:pt x="1397" y="10659"/>
                  </a:lnTo>
                  <a:lnTo>
                    <a:pt x="1461" y="11013"/>
                  </a:lnTo>
                  <a:lnTo>
                    <a:pt x="1461" y="11264"/>
                  </a:lnTo>
                  <a:lnTo>
                    <a:pt x="0" y="7103"/>
                  </a:lnTo>
                  <a:lnTo>
                    <a:pt x="0" y="6468"/>
                  </a:lnTo>
                  <a:lnTo>
                    <a:pt x="1461"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0" name="Shape 1068">
              <a:extLst>
                <a:ext uri="{FF2B5EF4-FFF2-40B4-BE49-F238E27FC236}">
                  <a16:creationId xmlns:a16="http://schemas.microsoft.com/office/drawing/2014/main" id="{A8B8D11F-09AB-4DFD-9896-6149983B55AF}"/>
                </a:ext>
              </a:extLst>
            </p:cNvPr>
            <p:cNvSpPr/>
            <p:nvPr/>
          </p:nvSpPr>
          <p:spPr>
            <a:xfrm>
              <a:off x="2308544" y="2996747"/>
              <a:ext cx="1354" cy="122106"/>
            </a:xfrm>
            <a:custGeom>
              <a:avLst/>
              <a:gdLst/>
              <a:ahLst/>
              <a:cxnLst/>
              <a:rect l="0" t="0" r="0" b="0"/>
              <a:pathLst>
                <a:path w="1354" h="122106">
                  <a:moveTo>
                    <a:pt x="1354" y="0"/>
                  </a:moveTo>
                  <a:lnTo>
                    <a:pt x="1354" y="18505"/>
                  </a:lnTo>
                  <a:lnTo>
                    <a:pt x="92" y="14912"/>
                  </a:lnTo>
                  <a:lnTo>
                    <a:pt x="721" y="18415"/>
                  </a:lnTo>
                  <a:lnTo>
                    <a:pt x="1354" y="19892"/>
                  </a:lnTo>
                  <a:lnTo>
                    <a:pt x="1354" y="118113"/>
                  </a:lnTo>
                  <a:lnTo>
                    <a:pt x="0" y="122106"/>
                  </a:lnTo>
                  <a:lnTo>
                    <a:pt x="0" y="15821"/>
                  </a:lnTo>
                  <a:lnTo>
                    <a:pt x="47" y="14784"/>
                  </a:lnTo>
                  <a:lnTo>
                    <a:pt x="0" y="14650"/>
                  </a:lnTo>
                  <a:lnTo>
                    <a:pt x="0" y="14399"/>
                  </a:lnTo>
                  <a:lnTo>
                    <a:pt x="52" y="14687"/>
                  </a:lnTo>
                  <a:lnTo>
                    <a:pt x="63" y="14426"/>
                  </a:lnTo>
                  <a:lnTo>
                    <a:pt x="0" y="14236"/>
                  </a:lnTo>
                  <a:lnTo>
                    <a:pt x="0" y="3386"/>
                  </a:lnTo>
                  <a:lnTo>
                    <a:pt x="317" y="1980"/>
                  </a:lnTo>
                  <a:lnTo>
                    <a:pt x="952" y="710"/>
                  </a:lnTo>
                  <a:lnTo>
                    <a:pt x="1354"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1" name="Shape 1069">
              <a:extLst>
                <a:ext uri="{FF2B5EF4-FFF2-40B4-BE49-F238E27FC236}">
                  <a16:creationId xmlns:a16="http://schemas.microsoft.com/office/drawing/2014/main" id="{F50A52C1-DED2-44CD-A742-2DC00D5DCC34}"/>
                </a:ext>
              </a:extLst>
            </p:cNvPr>
            <p:cNvSpPr/>
            <p:nvPr/>
          </p:nvSpPr>
          <p:spPr>
            <a:xfrm>
              <a:off x="2639569" y="3238893"/>
              <a:ext cx="53531" cy="596100"/>
            </a:xfrm>
            <a:custGeom>
              <a:avLst/>
              <a:gdLst/>
              <a:ahLst/>
              <a:cxnLst/>
              <a:rect l="0" t="0" r="0" b="0"/>
              <a:pathLst>
                <a:path w="53531" h="596100">
                  <a:moveTo>
                    <a:pt x="53531" y="0"/>
                  </a:moveTo>
                  <a:lnTo>
                    <a:pt x="53531" y="10278"/>
                  </a:lnTo>
                  <a:lnTo>
                    <a:pt x="53467" y="10406"/>
                  </a:lnTo>
                  <a:lnTo>
                    <a:pt x="53501" y="10370"/>
                  </a:lnTo>
                  <a:lnTo>
                    <a:pt x="53531" y="10300"/>
                  </a:lnTo>
                  <a:lnTo>
                    <a:pt x="53531" y="310594"/>
                  </a:lnTo>
                  <a:lnTo>
                    <a:pt x="52451" y="315079"/>
                  </a:lnTo>
                  <a:lnTo>
                    <a:pt x="50292" y="323588"/>
                  </a:lnTo>
                  <a:lnTo>
                    <a:pt x="48133" y="333494"/>
                  </a:lnTo>
                  <a:lnTo>
                    <a:pt x="42799" y="359021"/>
                  </a:lnTo>
                  <a:lnTo>
                    <a:pt x="38313" y="382371"/>
                  </a:lnTo>
                  <a:lnTo>
                    <a:pt x="39116" y="401184"/>
                  </a:lnTo>
                  <a:lnTo>
                    <a:pt x="39624" y="422521"/>
                  </a:lnTo>
                  <a:lnTo>
                    <a:pt x="40386" y="464367"/>
                  </a:lnTo>
                  <a:lnTo>
                    <a:pt x="41148" y="484878"/>
                  </a:lnTo>
                  <a:lnTo>
                    <a:pt x="42545" y="505032"/>
                  </a:lnTo>
                  <a:lnTo>
                    <a:pt x="44831" y="524832"/>
                  </a:lnTo>
                  <a:lnTo>
                    <a:pt x="48260" y="544174"/>
                  </a:lnTo>
                  <a:lnTo>
                    <a:pt x="49138" y="546948"/>
                  </a:lnTo>
                  <a:lnTo>
                    <a:pt x="50800" y="550549"/>
                  </a:lnTo>
                  <a:lnTo>
                    <a:pt x="50850" y="550621"/>
                  </a:lnTo>
                  <a:lnTo>
                    <a:pt x="52579" y="552640"/>
                  </a:lnTo>
                  <a:lnTo>
                    <a:pt x="53531" y="553391"/>
                  </a:lnTo>
                  <a:lnTo>
                    <a:pt x="53531" y="596100"/>
                  </a:lnTo>
                  <a:lnTo>
                    <a:pt x="46736" y="593641"/>
                  </a:lnTo>
                  <a:lnTo>
                    <a:pt x="38100" y="589259"/>
                  </a:lnTo>
                  <a:cubicBezTo>
                    <a:pt x="36957" y="588675"/>
                    <a:pt x="35814" y="587976"/>
                    <a:pt x="34798" y="587163"/>
                  </a:cubicBezTo>
                  <a:lnTo>
                    <a:pt x="27432" y="581258"/>
                  </a:lnTo>
                  <a:cubicBezTo>
                    <a:pt x="26543" y="580547"/>
                    <a:pt x="25654" y="579734"/>
                    <a:pt x="24892" y="578871"/>
                  </a:cubicBezTo>
                  <a:lnTo>
                    <a:pt x="21590" y="575149"/>
                  </a:lnTo>
                  <a:cubicBezTo>
                    <a:pt x="20955" y="574337"/>
                    <a:pt x="20320" y="573460"/>
                    <a:pt x="19685" y="572533"/>
                  </a:cubicBezTo>
                  <a:lnTo>
                    <a:pt x="15875" y="565954"/>
                  </a:lnTo>
                  <a:lnTo>
                    <a:pt x="13716" y="561001"/>
                  </a:lnTo>
                  <a:cubicBezTo>
                    <a:pt x="13335" y="560163"/>
                    <a:pt x="13081" y="559300"/>
                    <a:pt x="12827" y="558411"/>
                  </a:cubicBezTo>
                  <a:lnTo>
                    <a:pt x="10795" y="550803"/>
                  </a:lnTo>
                  <a:lnTo>
                    <a:pt x="6985" y="529188"/>
                  </a:lnTo>
                  <a:lnTo>
                    <a:pt x="4572" y="507648"/>
                  </a:lnTo>
                  <a:lnTo>
                    <a:pt x="3048" y="486275"/>
                  </a:lnTo>
                  <a:lnTo>
                    <a:pt x="2286" y="465066"/>
                  </a:lnTo>
                  <a:lnTo>
                    <a:pt x="1524" y="423283"/>
                  </a:lnTo>
                  <a:lnTo>
                    <a:pt x="1016" y="402963"/>
                  </a:lnTo>
                  <a:lnTo>
                    <a:pt x="127" y="382008"/>
                  </a:lnTo>
                  <a:cubicBezTo>
                    <a:pt x="0" y="380484"/>
                    <a:pt x="127" y="379087"/>
                    <a:pt x="381" y="377563"/>
                  </a:cubicBezTo>
                  <a:lnTo>
                    <a:pt x="5588" y="351401"/>
                  </a:lnTo>
                  <a:lnTo>
                    <a:pt x="10922" y="325112"/>
                  </a:lnTo>
                  <a:lnTo>
                    <a:pt x="13335" y="314571"/>
                  </a:lnTo>
                  <a:lnTo>
                    <a:pt x="15367" y="305934"/>
                  </a:lnTo>
                  <a:lnTo>
                    <a:pt x="17272" y="298315"/>
                  </a:lnTo>
                  <a:lnTo>
                    <a:pt x="18923" y="292219"/>
                  </a:lnTo>
                  <a:lnTo>
                    <a:pt x="20447" y="286758"/>
                  </a:lnTo>
                  <a:lnTo>
                    <a:pt x="21590" y="282440"/>
                  </a:lnTo>
                  <a:lnTo>
                    <a:pt x="23622" y="274566"/>
                  </a:lnTo>
                  <a:lnTo>
                    <a:pt x="24511" y="270375"/>
                  </a:lnTo>
                  <a:lnTo>
                    <a:pt x="25400" y="266184"/>
                  </a:lnTo>
                  <a:lnTo>
                    <a:pt x="26162" y="260722"/>
                  </a:lnTo>
                  <a:lnTo>
                    <a:pt x="27051" y="254372"/>
                  </a:lnTo>
                  <a:lnTo>
                    <a:pt x="28067" y="246626"/>
                  </a:lnTo>
                  <a:lnTo>
                    <a:pt x="29083" y="237609"/>
                  </a:lnTo>
                  <a:lnTo>
                    <a:pt x="30099" y="226306"/>
                  </a:lnTo>
                  <a:lnTo>
                    <a:pt x="31242" y="213479"/>
                  </a:lnTo>
                  <a:lnTo>
                    <a:pt x="34417" y="174744"/>
                  </a:lnTo>
                  <a:lnTo>
                    <a:pt x="36957" y="135882"/>
                  </a:lnTo>
                  <a:lnTo>
                    <a:pt x="41656" y="58031"/>
                  </a:lnTo>
                  <a:cubicBezTo>
                    <a:pt x="41783" y="56888"/>
                    <a:pt x="41910" y="55745"/>
                    <a:pt x="42164" y="54602"/>
                  </a:cubicBezTo>
                  <a:lnTo>
                    <a:pt x="44323" y="46093"/>
                  </a:lnTo>
                  <a:lnTo>
                    <a:pt x="46228" y="38472"/>
                  </a:lnTo>
                  <a:lnTo>
                    <a:pt x="47625" y="32884"/>
                  </a:lnTo>
                  <a:lnTo>
                    <a:pt x="49022" y="27296"/>
                  </a:lnTo>
                  <a:lnTo>
                    <a:pt x="50165" y="23106"/>
                  </a:lnTo>
                  <a:lnTo>
                    <a:pt x="51054" y="19804"/>
                  </a:lnTo>
                  <a:lnTo>
                    <a:pt x="51172" y="19242"/>
                  </a:lnTo>
                  <a:lnTo>
                    <a:pt x="51054" y="18533"/>
                  </a:lnTo>
                  <a:lnTo>
                    <a:pt x="51181" y="15232"/>
                  </a:lnTo>
                  <a:lnTo>
                    <a:pt x="51308" y="14470"/>
                  </a:lnTo>
                  <a:lnTo>
                    <a:pt x="51689" y="11549"/>
                  </a:lnTo>
                  <a:lnTo>
                    <a:pt x="52070" y="8501"/>
                  </a:lnTo>
                  <a:lnTo>
                    <a:pt x="52705" y="4945"/>
                  </a:lnTo>
                  <a:lnTo>
                    <a:pt x="53467" y="372"/>
                  </a:lnTo>
                  <a:lnTo>
                    <a:pt x="53531"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2" name="Shape 1070">
              <a:extLst>
                <a:ext uri="{FF2B5EF4-FFF2-40B4-BE49-F238E27FC236}">
                  <a16:creationId xmlns:a16="http://schemas.microsoft.com/office/drawing/2014/main" id="{B4AA3E8B-AEFB-46B9-835E-EB6786206475}"/>
                </a:ext>
              </a:extLst>
            </p:cNvPr>
            <p:cNvSpPr/>
            <p:nvPr/>
          </p:nvSpPr>
          <p:spPr>
            <a:xfrm>
              <a:off x="2309896" y="2696974"/>
              <a:ext cx="383202" cy="417885"/>
            </a:xfrm>
            <a:custGeom>
              <a:avLst/>
              <a:gdLst/>
              <a:ahLst/>
              <a:cxnLst/>
              <a:rect l="0" t="0" r="0" b="0"/>
              <a:pathLst>
                <a:path w="383202" h="417885">
                  <a:moveTo>
                    <a:pt x="309098" y="254"/>
                  </a:moveTo>
                  <a:lnTo>
                    <a:pt x="326751" y="1905"/>
                  </a:lnTo>
                  <a:lnTo>
                    <a:pt x="342245" y="2794"/>
                  </a:lnTo>
                  <a:lnTo>
                    <a:pt x="357485" y="3937"/>
                  </a:lnTo>
                  <a:lnTo>
                    <a:pt x="372344" y="5461"/>
                  </a:lnTo>
                  <a:lnTo>
                    <a:pt x="383202" y="7723"/>
                  </a:lnTo>
                  <a:lnTo>
                    <a:pt x="383202" y="47231"/>
                  </a:lnTo>
                  <a:lnTo>
                    <a:pt x="379583" y="45847"/>
                  </a:lnTo>
                  <a:lnTo>
                    <a:pt x="368153" y="43307"/>
                  </a:lnTo>
                  <a:lnTo>
                    <a:pt x="354818" y="41910"/>
                  </a:lnTo>
                  <a:lnTo>
                    <a:pt x="339959" y="40894"/>
                  </a:lnTo>
                  <a:lnTo>
                    <a:pt x="323068" y="39878"/>
                  </a:lnTo>
                  <a:lnTo>
                    <a:pt x="308488" y="38409"/>
                  </a:lnTo>
                  <a:lnTo>
                    <a:pt x="290937" y="42418"/>
                  </a:lnTo>
                  <a:lnTo>
                    <a:pt x="281412" y="44831"/>
                  </a:lnTo>
                  <a:lnTo>
                    <a:pt x="272268" y="47371"/>
                  </a:lnTo>
                  <a:lnTo>
                    <a:pt x="259695" y="52070"/>
                  </a:lnTo>
                  <a:lnTo>
                    <a:pt x="247122" y="57150"/>
                  </a:lnTo>
                  <a:lnTo>
                    <a:pt x="233787" y="62865"/>
                  </a:lnTo>
                  <a:lnTo>
                    <a:pt x="219944" y="68326"/>
                  </a:lnTo>
                  <a:lnTo>
                    <a:pt x="203942" y="73787"/>
                  </a:lnTo>
                  <a:lnTo>
                    <a:pt x="189591" y="78359"/>
                  </a:lnTo>
                  <a:lnTo>
                    <a:pt x="185400" y="80010"/>
                  </a:lnTo>
                  <a:lnTo>
                    <a:pt x="181209" y="82105"/>
                  </a:lnTo>
                  <a:lnTo>
                    <a:pt x="174097" y="86995"/>
                  </a:lnTo>
                  <a:lnTo>
                    <a:pt x="166096" y="94615"/>
                  </a:lnTo>
                  <a:lnTo>
                    <a:pt x="158095" y="103759"/>
                  </a:lnTo>
                  <a:lnTo>
                    <a:pt x="150094" y="114046"/>
                  </a:lnTo>
                  <a:lnTo>
                    <a:pt x="141712" y="125222"/>
                  </a:lnTo>
                  <a:lnTo>
                    <a:pt x="132568" y="136652"/>
                  </a:lnTo>
                  <a:lnTo>
                    <a:pt x="123805" y="146304"/>
                  </a:lnTo>
                  <a:lnTo>
                    <a:pt x="121519" y="148844"/>
                  </a:lnTo>
                  <a:lnTo>
                    <a:pt x="118598" y="152400"/>
                  </a:lnTo>
                  <a:lnTo>
                    <a:pt x="115042" y="157099"/>
                  </a:lnTo>
                  <a:lnTo>
                    <a:pt x="111105" y="162687"/>
                  </a:lnTo>
                  <a:lnTo>
                    <a:pt x="106787" y="169291"/>
                  </a:lnTo>
                  <a:lnTo>
                    <a:pt x="102469" y="175768"/>
                  </a:lnTo>
                  <a:lnTo>
                    <a:pt x="93325" y="190627"/>
                  </a:lnTo>
                  <a:lnTo>
                    <a:pt x="84308" y="205994"/>
                  </a:lnTo>
                  <a:lnTo>
                    <a:pt x="76307" y="220599"/>
                  </a:lnTo>
                  <a:lnTo>
                    <a:pt x="72624" y="227838"/>
                  </a:lnTo>
                  <a:lnTo>
                    <a:pt x="69703" y="233553"/>
                  </a:lnTo>
                  <a:lnTo>
                    <a:pt x="67290" y="239268"/>
                  </a:lnTo>
                  <a:lnTo>
                    <a:pt x="65639" y="243205"/>
                  </a:lnTo>
                  <a:lnTo>
                    <a:pt x="62718" y="252222"/>
                  </a:lnTo>
                  <a:lnTo>
                    <a:pt x="60305" y="262001"/>
                  </a:lnTo>
                  <a:lnTo>
                    <a:pt x="55733" y="282956"/>
                  </a:lnTo>
                  <a:cubicBezTo>
                    <a:pt x="55098" y="285369"/>
                    <a:pt x="54209" y="287655"/>
                    <a:pt x="52812" y="289560"/>
                  </a:cubicBezTo>
                  <a:lnTo>
                    <a:pt x="49129" y="295148"/>
                  </a:lnTo>
                  <a:lnTo>
                    <a:pt x="45700" y="300101"/>
                  </a:lnTo>
                  <a:lnTo>
                    <a:pt x="42906" y="304292"/>
                  </a:lnTo>
                  <a:lnTo>
                    <a:pt x="40239" y="308229"/>
                  </a:lnTo>
                  <a:lnTo>
                    <a:pt x="38207" y="311023"/>
                  </a:lnTo>
                  <a:lnTo>
                    <a:pt x="36683" y="313250"/>
                  </a:lnTo>
                  <a:lnTo>
                    <a:pt x="36683" y="317627"/>
                  </a:lnTo>
                  <a:lnTo>
                    <a:pt x="36175" y="323342"/>
                  </a:lnTo>
                  <a:lnTo>
                    <a:pt x="35540" y="326644"/>
                  </a:lnTo>
                  <a:lnTo>
                    <a:pt x="34778" y="330708"/>
                  </a:lnTo>
                  <a:lnTo>
                    <a:pt x="33635" y="335280"/>
                  </a:lnTo>
                  <a:lnTo>
                    <a:pt x="32365" y="340487"/>
                  </a:lnTo>
                  <a:lnTo>
                    <a:pt x="30841" y="345948"/>
                  </a:lnTo>
                  <a:lnTo>
                    <a:pt x="28809" y="352933"/>
                  </a:lnTo>
                  <a:lnTo>
                    <a:pt x="26523" y="359918"/>
                  </a:lnTo>
                  <a:lnTo>
                    <a:pt x="23348" y="369443"/>
                  </a:lnTo>
                  <a:lnTo>
                    <a:pt x="18141" y="381635"/>
                  </a:lnTo>
                  <a:lnTo>
                    <a:pt x="12553" y="392303"/>
                  </a:lnTo>
                  <a:lnTo>
                    <a:pt x="7219" y="401701"/>
                  </a:lnTo>
                  <a:lnTo>
                    <a:pt x="2774" y="410464"/>
                  </a:lnTo>
                  <a:lnTo>
                    <a:pt x="234" y="417195"/>
                  </a:lnTo>
                  <a:lnTo>
                    <a:pt x="0" y="417885"/>
                  </a:lnTo>
                  <a:lnTo>
                    <a:pt x="0" y="319664"/>
                  </a:lnTo>
                  <a:lnTo>
                    <a:pt x="448" y="320709"/>
                  </a:lnTo>
                  <a:lnTo>
                    <a:pt x="1262" y="321871"/>
                  </a:lnTo>
                  <a:lnTo>
                    <a:pt x="0" y="318277"/>
                  </a:lnTo>
                  <a:lnTo>
                    <a:pt x="0" y="299772"/>
                  </a:lnTo>
                  <a:lnTo>
                    <a:pt x="1250" y="297561"/>
                  </a:lnTo>
                  <a:lnTo>
                    <a:pt x="2774" y="295402"/>
                  </a:lnTo>
                  <a:lnTo>
                    <a:pt x="5187" y="291846"/>
                  </a:lnTo>
                  <a:lnTo>
                    <a:pt x="6965" y="289306"/>
                  </a:lnTo>
                  <a:lnTo>
                    <a:pt x="9124" y="286131"/>
                  </a:lnTo>
                  <a:lnTo>
                    <a:pt x="11410" y="282829"/>
                  </a:lnTo>
                  <a:lnTo>
                    <a:pt x="14331" y="278638"/>
                  </a:lnTo>
                  <a:lnTo>
                    <a:pt x="17379" y="273939"/>
                  </a:lnTo>
                  <a:lnTo>
                    <a:pt x="19150" y="271368"/>
                  </a:lnTo>
                  <a:lnTo>
                    <a:pt x="22967" y="253873"/>
                  </a:lnTo>
                  <a:lnTo>
                    <a:pt x="25761" y="242951"/>
                  </a:lnTo>
                  <a:lnTo>
                    <a:pt x="29317" y="231648"/>
                  </a:lnTo>
                  <a:lnTo>
                    <a:pt x="31984" y="224790"/>
                  </a:lnTo>
                  <a:lnTo>
                    <a:pt x="34905" y="218313"/>
                  </a:lnTo>
                  <a:lnTo>
                    <a:pt x="38588" y="210820"/>
                  </a:lnTo>
                  <a:lnTo>
                    <a:pt x="42271" y="203581"/>
                  </a:lnTo>
                  <a:lnTo>
                    <a:pt x="50907" y="187579"/>
                  </a:lnTo>
                  <a:lnTo>
                    <a:pt x="60432" y="171450"/>
                  </a:lnTo>
                  <a:lnTo>
                    <a:pt x="69957" y="155829"/>
                  </a:lnTo>
                  <a:lnTo>
                    <a:pt x="75037" y="148209"/>
                  </a:lnTo>
                  <a:lnTo>
                    <a:pt x="79355" y="141605"/>
                  </a:lnTo>
                  <a:lnTo>
                    <a:pt x="83800" y="135255"/>
                  </a:lnTo>
                  <a:lnTo>
                    <a:pt x="87991" y="129667"/>
                  </a:lnTo>
                  <a:lnTo>
                    <a:pt x="92055" y="124587"/>
                  </a:lnTo>
                  <a:lnTo>
                    <a:pt x="95611" y="120650"/>
                  </a:lnTo>
                  <a:lnTo>
                    <a:pt x="104374" y="110998"/>
                  </a:lnTo>
                  <a:lnTo>
                    <a:pt x="111867" y="101600"/>
                  </a:lnTo>
                  <a:lnTo>
                    <a:pt x="119614" y="91186"/>
                  </a:lnTo>
                  <a:lnTo>
                    <a:pt x="127996" y="80391"/>
                  </a:lnTo>
                  <a:lnTo>
                    <a:pt x="137267" y="69723"/>
                  </a:lnTo>
                  <a:lnTo>
                    <a:pt x="147681" y="59563"/>
                  </a:lnTo>
                  <a:lnTo>
                    <a:pt x="160000" y="50419"/>
                  </a:lnTo>
                  <a:cubicBezTo>
                    <a:pt x="160762" y="49911"/>
                    <a:pt x="161524" y="49403"/>
                    <a:pt x="162286" y="49022"/>
                  </a:cubicBezTo>
                  <a:lnTo>
                    <a:pt x="167874" y="46228"/>
                  </a:lnTo>
                  <a:lnTo>
                    <a:pt x="175367" y="43053"/>
                  </a:lnTo>
                  <a:lnTo>
                    <a:pt x="192258" y="37592"/>
                  </a:lnTo>
                  <a:lnTo>
                    <a:pt x="207625" y="32258"/>
                  </a:lnTo>
                  <a:lnTo>
                    <a:pt x="219690" y="27432"/>
                  </a:lnTo>
                  <a:lnTo>
                    <a:pt x="232009" y="22098"/>
                  </a:lnTo>
                  <a:lnTo>
                    <a:pt x="245344" y="16764"/>
                  </a:lnTo>
                  <a:lnTo>
                    <a:pt x="259060" y="11684"/>
                  </a:lnTo>
                  <a:lnTo>
                    <a:pt x="270490" y="8255"/>
                  </a:lnTo>
                  <a:lnTo>
                    <a:pt x="281793" y="5461"/>
                  </a:lnTo>
                  <a:lnTo>
                    <a:pt x="303129" y="635"/>
                  </a:lnTo>
                  <a:cubicBezTo>
                    <a:pt x="305034" y="127"/>
                    <a:pt x="307066" y="0"/>
                    <a:pt x="309098" y="254"/>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3" name="Shape 1071">
              <a:extLst>
                <a:ext uri="{FF2B5EF4-FFF2-40B4-BE49-F238E27FC236}">
                  <a16:creationId xmlns:a16="http://schemas.microsoft.com/office/drawing/2014/main" id="{8491DE32-94F8-4815-8B85-A3BA9749A7FF}"/>
                </a:ext>
              </a:extLst>
            </p:cNvPr>
            <p:cNvSpPr/>
            <p:nvPr/>
          </p:nvSpPr>
          <p:spPr>
            <a:xfrm>
              <a:off x="2693100" y="3792283"/>
              <a:ext cx="1274" cy="43170"/>
            </a:xfrm>
            <a:custGeom>
              <a:avLst/>
              <a:gdLst/>
              <a:ahLst/>
              <a:cxnLst/>
              <a:rect l="0" t="0" r="0" b="0"/>
              <a:pathLst>
                <a:path w="1274" h="43170">
                  <a:moveTo>
                    <a:pt x="0" y="0"/>
                  </a:moveTo>
                  <a:lnTo>
                    <a:pt x="1274" y="1004"/>
                  </a:lnTo>
                  <a:lnTo>
                    <a:pt x="1274" y="43170"/>
                  </a:lnTo>
                  <a:lnTo>
                    <a:pt x="0" y="42709"/>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4" name="Shape 1072">
              <a:extLst>
                <a:ext uri="{FF2B5EF4-FFF2-40B4-BE49-F238E27FC236}">
                  <a16:creationId xmlns:a16="http://schemas.microsoft.com/office/drawing/2014/main" id="{1114BE08-8CB0-4245-8A76-3712BB417F74}"/>
                </a:ext>
              </a:extLst>
            </p:cNvPr>
            <p:cNvSpPr/>
            <p:nvPr/>
          </p:nvSpPr>
          <p:spPr>
            <a:xfrm>
              <a:off x="2693100" y="3231769"/>
              <a:ext cx="1274" cy="317718"/>
            </a:xfrm>
            <a:custGeom>
              <a:avLst/>
              <a:gdLst/>
              <a:ahLst/>
              <a:cxnLst/>
              <a:rect l="0" t="0" r="0" b="0"/>
              <a:pathLst>
                <a:path w="1274" h="317718">
                  <a:moveTo>
                    <a:pt x="1274" y="0"/>
                  </a:moveTo>
                  <a:lnTo>
                    <a:pt x="1274" y="15449"/>
                  </a:lnTo>
                  <a:lnTo>
                    <a:pt x="257" y="17185"/>
                  </a:lnTo>
                  <a:lnTo>
                    <a:pt x="1274" y="16090"/>
                  </a:lnTo>
                  <a:lnTo>
                    <a:pt x="1274" y="312749"/>
                  </a:lnTo>
                  <a:lnTo>
                    <a:pt x="571" y="315345"/>
                  </a:lnTo>
                  <a:lnTo>
                    <a:pt x="0" y="317718"/>
                  </a:lnTo>
                  <a:lnTo>
                    <a:pt x="0" y="17424"/>
                  </a:lnTo>
                  <a:lnTo>
                    <a:pt x="63" y="17276"/>
                  </a:lnTo>
                  <a:lnTo>
                    <a:pt x="0" y="17402"/>
                  </a:lnTo>
                  <a:lnTo>
                    <a:pt x="0" y="7124"/>
                  </a:lnTo>
                  <a:lnTo>
                    <a:pt x="825" y="2290"/>
                  </a:lnTo>
                  <a:lnTo>
                    <a:pt x="1274"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5" name="Shape 1073">
              <a:extLst>
                <a:ext uri="{FF2B5EF4-FFF2-40B4-BE49-F238E27FC236}">
                  <a16:creationId xmlns:a16="http://schemas.microsoft.com/office/drawing/2014/main" id="{ED951025-653E-4295-9E74-25AF51E48778}"/>
                </a:ext>
              </a:extLst>
            </p:cNvPr>
            <p:cNvSpPr/>
            <p:nvPr/>
          </p:nvSpPr>
          <p:spPr>
            <a:xfrm>
              <a:off x="2693100" y="2704698"/>
              <a:ext cx="1274" cy="40013"/>
            </a:xfrm>
            <a:custGeom>
              <a:avLst/>
              <a:gdLst/>
              <a:ahLst/>
              <a:cxnLst/>
              <a:rect l="0" t="0" r="0" b="0"/>
              <a:pathLst>
                <a:path w="1274" h="40013">
                  <a:moveTo>
                    <a:pt x="0" y="0"/>
                  </a:moveTo>
                  <a:lnTo>
                    <a:pt x="1274" y="265"/>
                  </a:lnTo>
                  <a:lnTo>
                    <a:pt x="1274" y="40013"/>
                  </a:lnTo>
                  <a:lnTo>
                    <a:pt x="698" y="39775"/>
                  </a:lnTo>
                  <a:lnTo>
                    <a:pt x="0" y="39508"/>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6" name="Shape 1074">
              <a:extLst>
                <a:ext uri="{FF2B5EF4-FFF2-40B4-BE49-F238E27FC236}">
                  <a16:creationId xmlns:a16="http://schemas.microsoft.com/office/drawing/2014/main" id="{9D18966D-82AE-4DCA-97AC-770A2667CFB7}"/>
                </a:ext>
              </a:extLst>
            </p:cNvPr>
            <p:cNvSpPr/>
            <p:nvPr/>
          </p:nvSpPr>
          <p:spPr>
            <a:xfrm>
              <a:off x="2694374" y="3793287"/>
              <a:ext cx="481398" cy="749938"/>
            </a:xfrm>
            <a:custGeom>
              <a:avLst/>
              <a:gdLst/>
              <a:ahLst/>
              <a:cxnLst/>
              <a:rect l="0" t="0" r="0" b="0"/>
              <a:pathLst>
                <a:path w="481398" h="749938">
                  <a:moveTo>
                    <a:pt x="0" y="0"/>
                  </a:moveTo>
                  <a:lnTo>
                    <a:pt x="2245" y="1769"/>
                  </a:lnTo>
                  <a:lnTo>
                    <a:pt x="9076" y="5235"/>
                  </a:lnTo>
                  <a:lnTo>
                    <a:pt x="16061" y="7483"/>
                  </a:lnTo>
                  <a:lnTo>
                    <a:pt x="24697" y="9959"/>
                  </a:lnTo>
                  <a:lnTo>
                    <a:pt x="34222" y="12880"/>
                  </a:lnTo>
                  <a:lnTo>
                    <a:pt x="44382" y="17033"/>
                  </a:lnTo>
                  <a:lnTo>
                    <a:pt x="54542" y="22609"/>
                  </a:lnTo>
                  <a:lnTo>
                    <a:pt x="63686" y="28616"/>
                  </a:lnTo>
                  <a:lnTo>
                    <a:pt x="79434" y="39919"/>
                  </a:lnTo>
                  <a:cubicBezTo>
                    <a:pt x="84133" y="43361"/>
                    <a:pt x="87054" y="48821"/>
                    <a:pt x="87308" y="54714"/>
                  </a:cubicBezTo>
                  <a:lnTo>
                    <a:pt x="89594" y="119674"/>
                  </a:lnTo>
                  <a:lnTo>
                    <a:pt x="91499" y="184750"/>
                  </a:lnTo>
                  <a:lnTo>
                    <a:pt x="93912" y="249545"/>
                  </a:lnTo>
                  <a:lnTo>
                    <a:pt x="97722" y="314048"/>
                  </a:lnTo>
                  <a:lnTo>
                    <a:pt x="98541" y="318005"/>
                  </a:lnTo>
                  <a:lnTo>
                    <a:pt x="100897" y="324234"/>
                  </a:lnTo>
                  <a:lnTo>
                    <a:pt x="103818" y="331193"/>
                  </a:lnTo>
                  <a:lnTo>
                    <a:pt x="106993" y="339854"/>
                  </a:lnTo>
                  <a:lnTo>
                    <a:pt x="113216" y="361800"/>
                  </a:lnTo>
                  <a:lnTo>
                    <a:pt x="115883" y="372887"/>
                  </a:lnTo>
                  <a:lnTo>
                    <a:pt x="118169" y="384330"/>
                  </a:lnTo>
                  <a:lnTo>
                    <a:pt x="120836" y="403431"/>
                  </a:lnTo>
                  <a:lnTo>
                    <a:pt x="122868" y="422519"/>
                  </a:lnTo>
                  <a:lnTo>
                    <a:pt x="126043" y="459730"/>
                  </a:lnTo>
                  <a:lnTo>
                    <a:pt x="127821" y="477662"/>
                  </a:lnTo>
                  <a:lnTo>
                    <a:pt x="130488" y="495061"/>
                  </a:lnTo>
                  <a:lnTo>
                    <a:pt x="133917" y="511952"/>
                  </a:lnTo>
                  <a:lnTo>
                    <a:pt x="138616" y="528107"/>
                  </a:lnTo>
                  <a:lnTo>
                    <a:pt x="143569" y="542686"/>
                  </a:lnTo>
                  <a:lnTo>
                    <a:pt x="148776" y="558638"/>
                  </a:lnTo>
                  <a:lnTo>
                    <a:pt x="151697" y="570588"/>
                  </a:lnTo>
                  <a:lnTo>
                    <a:pt x="153856" y="581840"/>
                  </a:lnTo>
                  <a:lnTo>
                    <a:pt x="156142" y="591670"/>
                  </a:lnTo>
                  <a:lnTo>
                    <a:pt x="158510" y="598341"/>
                  </a:lnTo>
                  <a:lnTo>
                    <a:pt x="159317" y="599823"/>
                  </a:lnTo>
                  <a:lnTo>
                    <a:pt x="160968" y="602668"/>
                  </a:lnTo>
                  <a:lnTo>
                    <a:pt x="163127" y="605932"/>
                  </a:lnTo>
                  <a:lnTo>
                    <a:pt x="166556" y="611050"/>
                  </a:lnTo>
                  <a:lnTo>
                    <a:pt x="174303" y="621973"/>
                  </a:lnTo>
                  <a:lnTo>
                    <a:pt x="183066" y="634126"/>
                  </a:lnTo>
                  <a:lnTo>
                    <a:pt x="191702" y="645810"/>
                  </a:lnTo>
                  <a:lnTo>
                    <a:pt x="195766" y="651132"/>
                  </a:lnTo>
                  <a:lnTo>
                    <a:pt x="199449" y="655894"/>
                  </a:lnTo>
                  <a:lnTo>
                    <a:pt x="202751" y="660263"/>
                  </a:lnTo>
                  <a:lnTo>
                    <a:pt x="205164" y="663451"/>
                  </a:lnTo>
                  <a:lnTo>
                    <a:pt x="207069" y="665940"/>
                  </a:lnTo>
                  <a:lnTo>
                    <a:pt x="207577" y="666498"/>
                  </a:lnTo>
                  <a:lnTo>
                    <a:pt x="221928" y="683060"/>
                  </a:lnTo>
                  <a:lnTo>
                    <a:pt x="228786" y="689638"/>
                  </a:lnTo>
                  <a:lnTo>
                    <a:pt x="235771" y="694845"/>
                  </a:lnTo>
                  <a:lnTo>
                    <a:pt x="235771" y="694604"/>
                  </a:lnTo>
                  <a:lnTo>
                    <a:pt x="236914" y="694896"/>
                  </a:lnTo>
                  <a:lnTo>
                    <a:pt x="239962" y="695963"/>
                  </a:lnTo>
                  <a:lnTo>
                    <a:pt x="244534" y="697487"/>
                  </a:lnTo>
                  <a:lnTo>
                    <a:pt x="254948" y="700522"/>
                  </a:lnTo>
                  <a:lnTo>
                    <a:pt x="266759" y="703633"/>
                  </a:lnTo>
                  <a:lnTo>
                    <a:pt x="278443" y="706631"/>
                  </a:lnTo>
                  <a:lnTo>
                    <a:pt x="284158" y="708053"/>
                  </a:lnTo>
                  <a:lnTo>
                    <a:pt x="288984" y="709259"/>
                  </a:lnTo>
                  <a:lnTo>
                    <a:pt x="293302" y="710250"/>
                  </a:lnTo>
                  <a:lnTo>
                    <a:pt x="296903" y="711107"/>
                  </a:lnTo>
                  <a:lnTo>
                    <a:pt x="308161" y="708383"/>
                  </a:lnTo>
                  <a:lnTo>
                    <a:pt x="325179" y="704433"/>
                  </a:lnTo>
                  <a:lnTo>
                    <a:pt x="342705" y="700268"/>
                  </a:lnTo>
                  <a:lnTo>
                    <a:pt x="360358" y="695772"/>
                  </a:lnTo>
                  <a:lnTo>
                    <a:pt x="377757" y="690781"/>
                  </a:lnTo>
                  <a:lnTo>
                    <a:pt x="394267" y="685218"/>
                  </a:lnTo>
                  <a:lnTo>
                    <a:pt x="409761" y="679008"/>
                  </a:lnTo>
                  <a:lnTo>
                    <a:pt x="423604" y="672099"/>
                  </a:lnTo>
                  <a:lnTo>
                    <a:pt x="432494" y="666156"/>
                  </a:lnTo>
                  <a:lnTo>
                    <a:pt x="441257" y="659120"/>
                  </a:lnTo>
                  <a:lnTo>
                    <a:pt x="451036" y="651017"/>
                  </a:lnTo>
                  <a:lnTo>
                    <a:pt x="462339" y="642699"/>
                  </a:lnTo>
                  <a:lnTo>
                    <a:pt x="476055" y="633809"/>
                  </a:lnTo>
                  <a:lnTo>
                    <a:pt x="481398" y="630643"/>
                  </a:lnTo>
                  <a:lnTo>
                    <a:pt x="481398" y="675979"/>
                  </a:lnTo>
                  <a:lnTo>
                    <a:pt x="475293" y="680469"/>
                  </a:lnTo>
                  <a:lnTo>
                    <a:pt x="464879" y="688952"/>
                  </a:lnTo>
                  <a:lnTo>
                    <a:pt x="453195" y="698109"/>
                  </a:lnTo>
                  <a:lnTo>
                    <a:pt x="440495" y="706262"/>
                  </a:lnTo>
                  <a:lnTo>
                    <a:pt x="423858" y="714403"/>
                  </a:lnTo>
                  <a:lnTo>
                    <a:pt x="406332" y="721337"/>
                  </a:lnTo>
                  <a:lnTo>
                    <a:pt x="388171" y="727395"/>
                  </a:lnTo>
                  <a:lnTo>
                    <a:pt x="369756" y="732691"/>
                  </a:lnTo>
                  <a:lnTo>
                    <a:pt x="351595" y="737339"/>
                  </a:lnTo>
                  <a:lnTo>
                    <a:pt x="333815" y="741556"/>
                  </a:lnTo>
                  <a:lnTo>
                    <a:pt x="317178" y="745417"/>
                  </a:lnTo>
                  <a:lnTo>
                    <a:pt x="301430" y="749226"/>
                  </a:lnTo>
                  <a:cubicBezTo>
                    <a:pt x="298509" y="749925"/>
                    <a:pt x="295461" y="749938"/>
                    <a:pt x="292540" y="749252"/>
                  </a:cubicBezTo>
                  <a:lnTo>
                    <a:pt x="290889" y="748845"/>
                  </a:lnTo>
                  <a:lnTo>
                    <a:pt x="288222" y="748198"/>
                  </a:lnTo>
                  <a:lnTo>
                    <a:pt x="284666" y="747359"/>
                  </a:lnTo>
                  <a:lnTo>
                    <a:pt x="279967" y="746254"/>
                  </a:lnTo>
                  <a:lnTo>
                    <a:pt x="274760" y="744984"/>
                  </a:lnTo>
                  <a:lnTo>
                    <a:pt x="269172" y="743550"/>
                  </a:lnTo>
                  <a:lnTo>
                    <a:pt x="256853" y="740451"/>
                  </a:lnTo>
                  <a:lnTo>
                    <a:pt x="244280" y="737085"/>
                  </a:lnTo>
                  <a:lnTo>
                    <a:pt x="232596" y="733631"/>
                  </a:lnTo>
                  <a:lnTo>
                    <a:pt x="227389" y="731929"/>
                  </a:lnTo>
                  <a:lnTo>
                    <a:pt x="222309" y="730126"/>
                  </a:lnTo>
                  <a:lnTo>
                    <a:pt x="216975" y="727763"/>
                  </a:lnTo>
                  <a:lnTo>
                    <a:pt x="212530" y="725046"/>
                  </a:lnTo>
                  <a:lnTo>
                    <a:pt x="202243" y="716905"/>
                  </a:lnTo>
                  <a:lnTo>
                    <a:pt x="193226" y="708066"/>
                  </a:lnTo>
                  <a:lnTo>
                    <a:pt x="178494" y="691099"/>
                  </a:lnTo>
                  <a:lnTo>
                    <a:pt x="176843" y="689181"/>
                  </a:lnTo>
                  <a:lnTo>
                    <a:pt x="174938" y="686717"/>
                  </a:lnTo>
                  <a:lnTo>
                    <a:pt x="172271" y="683237"/>
                  </a:lnTo>
                  <a:lnTo>
                    <a:pt x="169096" y="679033"/>
                  </a:lnTo>
                  <a:lnTo>
                    <a:pt x="165413" y="674081"/>
                  </a:lnTo>
                  <a:lnTo>
                    <a:pt x="161222" y="668543"/>
                  </a:lnTo>
                  <a:lnTo>
                    <a:pt x="152205" y="656415"/>
                  </a:lnTo>
                  <a:lnTo>
                    <a:pt x="143188" y="643994"/>
                  </a:lnTo>
                  <a:lnTo>
                    <a:pt x="134806" y="632056"/>
                  </a:lnTo>
                  <a:lnTo>
                    <a:pt x="131504" y="627078"/>
                  </a:lnTo>
                  <a:lnTo>
                    <a:pt x="127948" y="621769"/>
                  </a:lnTo>
                  <a:lnTo>
                    <a:pt x="125408" y="617362"/>
                  </a:lnTo>
                  <a:lnTo>
                    <a:pt x="124138" y="614797"/>
                  </a:lnTo>
                  <a:cubicBezTo>
                    <a:pt x="123630" y="613946"/>
                    <a:pt x="123249" y="613057"/>
                    <a:pt x="122995" y="612155"/>
                  </a:cubicBezTo>
                  <a:lnTo>
                    <a:pt x="119058" y="600192"/>
                  </a:lnTo>
                  <a:lnTo>
                    <a:pt x="116518" y="589257"/>
                  </a:lnTo>
                  <a:lnTo>
                    <a:pt x="114613" y="579351"/>
                  </a:lnTo>
                  <a:lnTo>
                    <a:pt x="112581" y="570359"/>
                  </a:lnTo>
                  <a:lnTo>
                    <a:pt x="107628" y="555069"/>
                  </a:lnTo>
                  <a:lnTo>
                    <a:pt x="101913" y="538597"/>
                  </a:lnTo>
                  <a:lnTo>
                    <a:pt x="96579" y="519509"/>
                  </a:lnTo>
                  <a:lnTo>
                    <a:pt x="92769" y="500586"/>
                  </a:lnTo>
                  <a:lnTo>
                    <a:pt x="89975" y="481599"/>
                  </a:lnTo>
                  <a:lnTo>
                    <a:pt x="88070" y="462956"/>
                  </a:lnTo>
                  <a:lnTo>
                    <a:pt x="84895" y="426443"/>
                  </a:lnTo>
                  <a:lnTo>
                    <a:pt x="83117" y="408765"/>
                  </a:lnTo>
                  <a:lnTo>
                    <a:pt x="80704" y="391480"/>
                  </a:lnTo>
                  <a:lnTo>
                    <a:pt x="78926" y="381968"/>
                  </a:lnTo>
                  <a:lnTo>
                    <a:pt x="76513" y="372100"/>
                  </a:lnTo>
                  <a:lnTo>
                    <a:pt x="71052" y="352707"/>
                  </a:lnTo>
                  <a:lnTo>
                    <a:pt x="68639" y="345938"/>
                  </a:lnTo>
                  <a:lnTo>
                    <a:pt x="65210" y="337467"/>
                  </a:lnTo>
                  <a:lnTo>
                    <a:pt x="62289" y="329745"/>
                  </a:lnTo>
                  <a:cubicBezTo>
                    <a:pt x="61908" y="328755"/>
                    <a:pt x="61654" y="327739"/>
                    <a:pt x="61400" y="326698"/>
                  </a:cubicBezTo>
                  <a:lnTo>
                    <a:pt x="59622" y="316220"/>
                  </a:lnTo>
                  <a:lnTo>
                    <a:pt x="55939" y="250993"/>
                  </a:lnTo>
                  <a:lnTo>
                    <a:pt x="53399" y="185867"/>
                  </a:lnTo>
                  <a:lnTo>
                    <a:pt x="51494" y="121021"/>
                  </a:lnTo>
                  <a:lnTo>
                    <a:pt x="49537" y="65425"/>
                  </a:lnTo>
                  <a:lnTo>
                    <a:pt x="42350" y="60251"/>
                  </a:lnTo>
                  <a:lnTo>
                    <a:pt x="35873" y="55781"/>
                  </a:lnTo>
                  <a:lnTo>
                    <a:pt x="29777" y="52212"/>
                  </a:lnTo>
                  <a:lnTo>
                    <a:pt x="23046" y="49317"/>
                  </a:lnTo>
                  <a:lnTo>
                    <a:pt x="13902" y="46523"/>
                  </a:lnTo>
                  <a:lnTo>
                    <a:pt x="3615" y="43474"/>
                  </a:lnTo>
                  <a:lnTo>
                    <a:pt x="0" y="42166"/>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7" name="Shape 1075">
              <a:extLst>
                <a:ext uri="{FF2B5EF4-FFF2-40B4-BE49-F238E27FC236}">
                  <a16:creationId xmlns:a16="http://schemas.microsoft.com/office/drawing/2014/main" id="{54189716-CA63-479D-AE46-2F9F8D850813}"/>
                </a:ext>
              </a:extLst>
            </p:cNvPr>
            <p:cNvSpPr/>
            <p:nvPr/>
          </p:nvSpPr>
          <p:spPr>
            <a:xfrm>
              <a:off x="3084323" y="2741717"/>
              <a:ext cx="91449" cy="906499"/>
            </a:xfrm>
            <a:custGeom>
              <a:avLst/>
              <a:gdLst/>
              <a:ahLst/>
              <a:cxnLst/>
              <a:rect l="0" t="0" r="0" b="0"/>
              <a:pathLst>
                <a:path w="91449" h="906498">
                  <a:moveTo>
                    <a:pt x="91449" y="0"/>
                  </a:moveTo>
                  <a:lnTo>
                    <a:pt x="91449" y="84212"/>
                  </a:lnTo>
                  <a:lnTo>
                    <a:pt x="86868" y="95973"/>
                  </a:lnTo>
                  <a:lnTo>
                    <a:pt x="84582" y="102577"/>
                  </a:lnTo>
                  <a:lnTo>
                    <a:pt x="82169" y="109435"/>
                  </a:lnTo>
                  <a:lnTo>
                    <a:pt x="79629" y="117182"/>
                  </a:lnTo>
                  <a:lnTo>
                    <a:pt x="76962" y="125818"/>
                  </a:lnTo>
                  <a:lnTo>
                    <a:pt x="74041" y="135470"/>
                  </a:lnTo>
                  <a:lnTo>
                    <a:pt x="70485" y="146773"/>
                  </a:lnTo>
                  <a:lnTo>
                    <a:pt x="64389" y="164807"/>
                  </a:lnTo>
                  <a:lnTo>
                    <a:pt x="58420" y="181952"/>
                  </a:lnTo>
                  <a:lnTo>
                    <a:pt x="53467" y="198716"/>
                  </a:lnTo>
                  <a:lnTo>
                    <a:pt x="51816" y="206590"/>
                  </a:lnTo>
                  <a:lnTo>
                    <a:pt x="50673" y="215099"/>
                  </a:lnTo>
                  <a:lnTo>
                    <a:pt x="48895" y="234784"/>
                  </a:lnTo>
                  <a:lnTo>
                    <a:pt x="47244" y="253199"/>
                  </a:lnTo>
                  <a:lnTo>
                    <a:pt x="45847" y="270852"/>
                  </a:lnTo>
                  <a:lnTo>
                    <a:pt x="44450" y="287362"/>
                  </a:lnTo>
                  <a:lnTo>
                    <a:pt x="43307" y="302729"/>
                  </a:lnTo>
                  <a:lnTo>
                    <a:pt x="42164" y="317461"/>
                  </a:lnTo>
                  <a:lnTo>
                    <a:pt x="41275" y="331304"/>
                  </a:lnTo>
                  <a:lnTo>
                    <a:pt x="40513" y="344639"/>
                  </a:lnTo>
                  <a:lnTo>
                    <a:pt x="39751" y="356831"/>
                  </a:lnTo>
                  <a:lnTo>
                    <a:pt x="39243" y="368769"/>
                  </a:lnTo>
                  <a:lnTo>
                    <a:pt x="38481" y="390867"/>
                  </a:lnTo>
                  <a:lnTo>
                    <a:pt x="38100" y="411441"/>
                  </a:lnTo>
                  <a:lnTo>
                    <a:pt x="38227" y="430999"/>
                  </a:lnTo>
                  <a:lnTo>
                    <a:pt x="38735" y="450049"/>
                  </a:lnTo>
                  <a:lnTo>
                    <a:pt x="39624" y="469353"/>
                  </a:lnTo>
                  <a:lnTo>
                    <a:pt x="40640" y="489165"/>
                  </a:lnTo>
                  <a:lnTo>
                    <a:pt x="42164" y="510247"/>
                  </a:lnTo>
                  <a:lnTo>
                    <a:pt x="44069" y="533107"/>
                  </a:lnTo>
                  <a:lnTo>
                    <a:pt x="44958" y="545299"/>
                  </a:lnTo>
                  <a:lnTo>
                    <a:pt x="45974" y="558126"/>
                  </a:lnTo>
                  <a:lnTo>
                    <a:pt x="47117" y="571715"/>
                  </a:lnTo>
                  <a:lnTo>
                    <a:pt x="48133" y="585939"/>
                  </a:lnTo>
                  <a:lnTo>
                    <a:pt x="49403" y="601179"/>
                  </a:lnTo>
                  <a:lnTo>
                    <a:pt x="50673" y="616673"/>
                  </a:lnTo>
                  <a:lnTo>
                    <a:pt x="50673" y="616927"/>
                  </a:lnTo>
                  <a:lnTo>
                    <a:pt x="51054" y="619848"/>
                  </a:lnTo>
                  <a:lnTo>
                    <a:pt x="51562" y="624039"/>
                  </a:lnTo>
                  <a:lnTo>
                    <a:pt x="52324" y="629754"/>
                  </a:lnTo>
                  <a:lnTo>
                    <a:pt x="53340" y="636612"/>
                  </a:lnTo>
                  <a:lnTo>
                    <a:pt x="54483" y="644613"/>
                  </a:lnTo>
                  <a:lnTo>
                    <a:pt x="55626" y="653249"/>
                  </a:lnTo>
                  <a:lnTo>
                    <a:pt x="57023" y="662774"/>
                  </a:lnTo>
                  <a:lnTo>
                    <a:pt x="60198" y="682713"/>
                  </a:lnTo>
                  <a:lnTo>
                    <a:pt x="63627" y="703160"/>
                  </a:lnTo>
                  <a:lnTo>
                    <a:pt x="65405" y="712939"/>
                  </a:lnTo>
                  <a:lnTo>
                    <a:pt x="67310" y="722337"/>
                  </a:lnTo>
                  <a:lnTo>
                    <a:pt x="69088" y="730846"/>
                  </a:lnTo>
                  <a:lnTo>
                    <a:pt x="70612" y="737323"/>
                  </a:lnTo>
                  <a:lnTo>
                    <a:pt x="71628" y="740879"/>
                  </a:lnTo>
                  <a:lnTo>
                    <a:pt x="73152" y="744562"/>
                  </a:lnTo>
                  <a:lnTo>
                    <a:pt x="78740" y="754468"/>
                  </a:lnTo>
                  <a:lnTo>
                    <a:pt x="85471" y="765644"/>
                  </a:lnTo>
                  <a:lnTo>
                    <a:pt x="88900" y="772502"/>
                  </a:lnTo>
                  <a:lnTo>
                    <a:pt x="91449" y="779420"/>
                  </a:lnTo>
                  <a:lnTo>
                    <a:pt x="91449" y="891704"/>
                  </a:lnTo>
                  <a:lnTo>
                    <a:pt x="91225" y="891571"/>
                  </a:lnTo>
                  <a:lnTo>
                    <a:pt x="91449" y="891786"/>
                  </a:lnTo>
                  <a:lnTo>
                    <a:pt x="91449" y="906498"/>
                  </a:lnTo>
                  <a:lnTo>
                    <a:pt x="90424" y="903693"/>
                  </a:lnTo>
                  <a:lnTo>
                    <a:pt x="88519" y="898232"/>
                  </a:lnTo>
                  <a:lnTo>
                    <a:pt x="86995" y="893533"/>
                  </a:lnTo>
                  <a:lnTo>
                    <a:pt x="85852" y="890104"/>
                  </a:lnTo>
                  <a:lnTo>
                    <a:pt x="84836" y="886675"/>
                  </a:lnTo>
                  <a:lnTo>
                    <a:pt x="84074" y="883754"/>
                  </a:lnTo>
                  <a:lnTo>
                    <a:pt x="83693" y="881722"/>
                  </a:lnTo>
                  <a:lnTo>
                    <a:pt x="83368" y="878469"/>
                  </a:lnTo>
                  <a:lnTo>
                    <a:pt x="82423" y="876642"/>
                  </a:lnTo>
                  <a:lnTo>
                    <a:pt x="80391" y="872832"/>
                  </a:lnTo>
                  <a:lnTo>
                    <a:pt x="77724" y="867371"/>
                  </a:lnTo>
                  <a:lnTo>
                    <a:pt x="74549" y="861275"/>
                  </a:lnTo>
                  <a:lnTo>
                    <a:pt x="70866" y="853782"/>
                  </a:lnTo>
                  <a:lnTo>
                    <a:pt x="66675" y="845400"/>
                  </a:lnTo>
                  <a:cubicBezTo>
                    <a:pt x="65786" y="843749"/>
                    <a:pt x="65278" y="841971"/>
                    <a:pt x="64897" y="840066"/>
                  </a:cubicBezTo>
                  <a:lnTo>
                    <a:pt x="62611" y="827112"/>
                  </a:lnTo>
                  <a:lnTo>
                    <a:pt x="60452" y="813777"/>
                  </a:lnTo>
                  <a:lnTo>
                    <a:pt x="58039" y="801077"/>
                  </a:lnTo>
                  <a:lnTo>
                    <a:pt x="54864" y="789901"/>
                  </a:lnTo>
                  <a:lnTo>
                    <a:pt x="53340" y="786472"/>
                  </a:lnTo>
                  <a:lnTo>
                    <a:pt x="51435" y="782916"/>
                  </a:lnTo>
                  <a:lnTo>
                    <a:pt x="46101" y="774026"/>
                  </a:lnTo>
                  <a:lnTo>
                    <a:pt x="40132" y="763485"/>
                  </a:lnTo>
                  <a:lnTo>
                    <a:pt x="36957" y="756754"/>
                  </a:lnTo>
                  <a:lnTo>
                    <a:pt x="34290" y="749261"/>
                  </a:lnTo>
                  <a:lnTo>
                    <a:pt x="32004" y="739609"/>
                  </a:lnTo>
                  <a:lnTo>
                    <a:pt x="29972" y="730211"/>
                  </a:lnTo>
                  <a:lnTo>
                    <a:pt x="28067" y="720305"/>
                  </a:lnTo>
                  <a:lnTo>
                    <a:pt x="26162" y="709891"/>
                  </a:lnTo>
                  <a:lnTo>
                    <a:pt x="22606" y="689063"/>
                  </a:lnTo>
                  <a:lnTo>
                    <a:pt x="19431" y="668616"/>
                  </a:lnTo>
                  <a:lnTo>
                    <a:pt x="18034" y="658964"/>
                  </a:lnTo>
                  <a:lnTo>
                    <a:pt x="16764" y="649947"/>
                  </a:lnTo>
                  <a:lnTo>
                    <a:pt x="15621" y="641946"/>
                  </a:lnTo>
                  <a:lnTo>
                    <a:pt x="14605" y="634961"/>
                  </a:lnTo>
                  <a:lnTo>
                    <a:pt x="13843" y="629119"/>
                  </a:lnTo>
                  <a:lnTo>
                    <a:pt x="13335" y="624801"/>
                  </a:lnTo>
                  <a:lnTo>
                    <a:pt x="12954" y="622134"/>
                  </a:lnTo>
                  <a:lnTo>
                    <a:pt x="12700" y="620483"/>
                  </a:lnTo>
                  <a:lnTo>
                    <a:pt x="11430" y="604100"/>
                  </a:lnTo>
                  <a:lnTo>
                    <a:pt x="10287" y="589114"/>
                  </a:lnTo>
                  <a:lnTo>
                    <a:pt x="9017" y="574636"/>
                  </a:lnTo>
                  <a:lnTo>
                    <a:pt x="8001" y="561174"/>
                  </a:lnTo>
                  <a:lnTo>
                    <a:pt x="6985" y="548347"/>
                  </a:lnTo>
                  <a:lnTo>
                    <a:pt x="5969" y="536028"/>
                  </a:lnTo>
                  <a:lnTo>
                    <a:pt x="4191" y="513295"/>
                  </a:lnTo>
                  <a:lnTo>
                    <a:pt x="2667" y="491832"/>
                  </a:lnTo>
                  <a:lnTo>
                    <a:pt x="1524" y="471512"/>
                  </a:lnTo>
                  <a:lnTo>
                    <a:pt x="635" y="451700"/>
                  </a:lnTo>
                  <a:lnTo>
                    <a:pt x="127" y="431888"/>
                  </a:lnTo>
                  <a:lnTo>
                    <a:pt x="0" y="411568"/>
                  </a:lnTo>
                  <a:lnTo>
                    <a:pt x="508" y="390232"/>
                  </a:lnTo>
                  <a:lnTo>
                    <a:pt x="1270" y="367499"/>
                  </a:lnTo>
                  <a:lnTo>
                    <a:pt x="1651" y="355307"/>
                  </a:lnTo>
                  <a:lnTo>
                    <a:pt x="2540" y="342226"/>
                  </a:lnTo>
                  <a:lnTo>
                    <a:pt x="3175" y="329145"/>
                  </a:lnTo>
                  <a:lnTo>
                    <a:pt x="4191" y="314921"/>
                  </a:lnTo>
                  <a:lnTo>
                    <a:pt x="5207" y="300062"/>
                  </a:lnTo>
                  <a:lnTo>
                    <a:pt x="6477" y="284314"/>
                  </a:lnTo>
                  <a:lnTo>
                    <a:pt x="7874" y="267804"/>
                  </a:lnTo>
                  <a:lnTo>
                    <a:pt x="9271" y="250151"/>
                  </a:lnTo>
                  <a:lnTo>
                    <a:pt x="10922" y="231482"/>
                  </a:lnTo>
                  <a:lnTo>
                    <a:pt x="12700" y="211670"/>
                  </a:lnTo>
                  <a:lnTo>
                    <a:pt x="14097" y="201637"/>
                  </a:lnTo>
                  <a:lnTo>
                    <a:pt x="16129" y="190969"/>
                  </a:lnTo>
                  <a:lnTo>
                    <a:pt x="21844" y="171284"/>
                  </a:lnTo>
                  <a:lnTo>
                    <a:pt x="28321" y="152488"/>
                  </a:lnTo>
                  <a:lnTo>
                    <a:pt x="34417" y="134581"/>
                  </a:lnTo>
                  <a:lnTo>
                    <a:pt x="37592" y="124294"/>
                  </a:lnTo>
                  <a:lnTo>
                    <a:pt x="40513" y="114642"/>
                  </a:lnTo>
                  <a:lnTo>
                    <a:pt x="43307" y="105752"/>
                  </a:lnTo>
                  <a:lnTo>
                    <a:pt x="45974" y="97751"/>
                  </a:lnTo>
                  <a:lnTo>
                    <a:pt x="48514" y="90131"/>
                  </a:lnTo>
                  <a:lnTo>
                    <a:pt x="50927" y="83273"/>
                  </a:lnTo>
                  <a:lnTo>
                    <a:pt x="56134" y="69938"/>
                  </a:lnTo>
                  <a:lnTo>
                    <a:pt x="61976" y="56730"/>
                  </a:lnTo>
                  <a:lnTo>
                    <a:pt x="68834" y="42506"/>
                  </a:lnTo>
                  <a:lnTo>
                    <a:pt x="72771" y="34632"/>
                  </a:lnTo>
                  <a:lnTo>
                    <a:pt x="77343" y="26123"/>
                  </a:lnTo>
                  <a:lnTo>
                    <a:pt x="82296" y="17106"/>
                  </a:lnTo>
                  <a:lnTo>
                    <a:pt x="87630" y="6946"/>
                  </a:lnTo>
                  <a:lnTo>
                    <a:pt x="91449"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8" name="Shape 1076">
              <a:extLst>
                <a:ext uri="{FF2B5EF4-FFF2-40B4-BE49-F238E27FC236}">
                  <a16:creationId xmlns:a16="http://schemas.microsoft.com/office/drawing/2014/main" id="{5E7AA987-EE69-4743-B843-D62BAB8D77A4}"/>
                </a:ext>
              </a:extLst>
            </p:cNvPr>
            <p:cNvSpPr/>
            <p:nvPr/>
          </p:nvSpPr>
          <p:spPr>
            <a:xfrm>
              <a:off x="2694374" y="2704964"/>
              <a:ext cx="87308" cy="839554"/>
            </a:xfrm>
            <a:custGeom>
              <a:avLst/>
              <a:gdLst/>
              <a:ahLst/>
              <a:cxnLst/>
              <a:rect l="0" t="0" r="0" b="0"/>
              <a:pathLst>
                <a:path w="87308" h="839553">
                  <a:moveTo>
                    <a:pt x="0" y="0"/>
                  </a:moveTo>
                  <a:lnTo>
                    <a:pt x="3107" y="647"/>
                  </a:lnTo>
                  <a:lnTo>
                    <a:pt x="11743" y="3441"/>
                  </a:lnTo>
                  <a:lnTo>
                    <a:pt x="19363" y="6616"/>
                  </a:lnTo>
                  <a:lnTo>
                    <a:pt x="27237" y="10680"/>
                  </a:lnTo>
                  <a:lnTo>
                    <a:pt x="34984" y="15633"/>
                  </a:lnTo>
                  <a:lnTo>
                    <a:pt x="42604" y="21602"/>
                  </a:lnTo>
                  <a:lnTo>
                    <a:pt x="50097" y="28333"/>
                  </a:lnTo>
                  <a:lnTo>
                    <a:pt x="57717" y="37223"/>
                  </a:lnTo>
                  <a:lnTo>
                    <a:pt x="64194" y="47002"/>
                  </a:lnTo>
                  <a:lnTo>
                    <a:pt x="69401" y="56019"/>
                  </a:lnTo>
                  <a:lnTo>
                    <a:pt x="74100" y="63512"/>
                  </a:lnTo>
                  <a:cubicBezTo>
                    <a:pt x="74989" y="64909"/>
                    <a:pt x="75624" y="66433"/>
                    <a:pt x="76132" y="68084"/>
                  </a:cubicBezTo>
                  <a:lnTo>
                    <a:pt x="79180" y="78498"/>
                  </a:lnTo>
                  <a:lnTo>
                    <a:pt x="82482" y="88150"/>
                  </a:lnTo>
                  <a:lnTo>
                    <a:pt x="85530" y="99580"/>
                  </a:lnTo>
                  <a:lnTo>
                    <a:pt x="86800" y="106692"/>
                  </a:lnTo>
                  <a:lnTo>
                    <a:pt x="87308" y="114058"/>
                  </a:lnTo>
                  <a:lnTo>
                    <a:pt x="86673" y="172478"/>
                  </a:lnTo>
                  <a:lnTo>
                    <a:pt x="84768" y="230136"/>
                  </a:lnTo>
                  <a:lnTo>
                    <a:pt x="81593" y="287667"/>
                  </a:lnTo>
                  <a:lnTo>
                    <a:pt x="76894" y="345198"/>
                  </a:lnTo>
                  <a:lnTo>
                    <a:pt x="75243" y="361073"/>
                  </a:lnTo>
                  <a:lnTo>
                    <a:pt x="73592" y="374916"/>
                  </a:lnTo>
                  <a:lnTo>
                    <a:pt x="71941" y="386981"/>
                  </a:lnTo>
                  <a:lnTo>
                    <a:pt x="70036" y="397776"/>
                  </a:lnTo>
                  <a:lnTo>
                    <a:pt x="68258" y="407174"/>
                  </a:lnTo>
                  <a:lnTo>
                    <a:pt x="66353" y="415810"/>
                  </a:lnTo>
                  <a:lnTo>
                    <a:pt x="64321" y="423684"/>
                  </a:lnTo>
                  <a:lnTo>
                    <a:pt x="62289" y="430796"/>
                  </a:lnTo>
                  <a:lnTo>
                    <a:pt x="58098" y="444004"/>
                  </a:lnTo>
                  <a:lnTo>
                    <a:pt x="56193" y="450354"/>
                  </a:lnTo>
                  <a:lnTo>
                    <a:pt x="53907" y="457593"/>
                  </a:lnTo>
                  <a:lnTo>
                    <a:pt x="51875" y="464832"/>
                  </a:lnTo>
                  <a:lnTo>
                    <a:pt x="49843" y="472834"/>
                  </a:lnTo>
                  <a:lnTo>
                    <a:pt x="47684" y="482231"/>
                  </a:lnTo>
                  <a:lnTo>
                    <a:pt x="45398" y="493153"/>
                  </a:lnTo>
                  <a:lnTo>
                    <a:pt x="43239" y="504075"/>
                  </a:lnTo>
                  <a:lnTo>
                    <a:pt x="41207" y="513981"/>
                  </a:lnTo>
                  <a:lnTo>
                    <a:pt x="39683" y="522363"/>
                  </a:lnTo>
                  <a:lnTo>
                    <a:pt x="38159" y="529856"/>
                  </a:lnTo>
                  <a:lnTo>
                    <a:pt x="37143" y="535952"/>
                  </a:lnTo>
                  <a:lnTo>
                    <a:pt x="36127" y="541159"/>
                  </a:lnTo>
                  <a:lnTo>
                    <a:pt x="35365" y="545350"/>
                  </a:lnTo>
                  <a:lnTo>
                    <a:pt x="34857" y="548652"/>
                  </a:lnTo>
                  <a:lnTo>
                    <a:pt x="34476" y="550938"/>
                  </a:lnTo>
                  <a:lnTo>
                    <a:pt x="34476" y="551954"/>
                  </a:lnTo>
                  <a:lnTo>
                    <a:pt x="34462" y="552073"/>
                  </a:lnTo>
                  <a:lnTo>
                    <a:pt x="34984" y="555129"/>
                  </a:lnTo>
                  <a:lnTo>
                    <a:pt x="34984" y="555510"/>
                  </a:lnTo>
                  <a:lnTo>
                    <a:pt x="34603" y="556780"/>
                  </a:lnTo>
                  <a:lnTo>
                    <a:pt x="34349" y="558050"/>
                  </a:lnTo>
                  <a:lnTo>
                    <a:pt x="33841" y="560590"/>
                  </a:lnTo>
                  <a:lnTo>
                    <a:pt x="33079" y="563258"/>
                  </a:lnTo>
                  <a:lnTo>
                    <a:pt x="32190" y="566559"/>
                  </a:lnTo>
                  <a:lnTo>
                    <a:pt x="31047" y="571004"/>
                  </a:lnTo>
                  <a:lnTo>
                    <a:pt x="29904" y="575703"/>
                  </a:lnTo>
                  <a:lnTo>
                    <a:pt x="28126" y="582308"/>
                  </a:lnTo>
                  <a:lnTo>
                    <a:pt x="26475" y="589165"/>
                  </a:lnTo>
                  <a:lnTo>
                    <a:pt x="24715" y="596101"/>
                  </a:lnTo>
                  <a:lnTo>
                    <a:pt x="20252" y="672096"/>
                  </a:lnTo>
                  <a:lnTo>
                    <a:pt x="17585" y="711212"/>
                  </a:lnTo>
                  <a:lnTo>
                    <a:pt x="14537" y="750455"/>
                  </a:lnTo>
                  <a:lnTo>
                    <a:pt x="13267" y="763790"/>
                  </a:lnTo>
                  <a:lnTo>
                    <a:pt x="12124" y="775093"/>
                  </a:lnTo>
                  <a:lnTo>
                    <a:pt x="11108" y="784872"/>
                  </a:lnTo>
                  <a:lnTo>
                    <a:pt x="10092" y="792873"/>
                  </a:lnTo>
                  <a:lnTo>
                    <a:pt x="9076" y="799985"/>
                  </a:lnTo>
                  <a:lnTo>
                    <a:pt x="8187" y="805827"/>
                  </a:lnTo>
                  <a:lnTo>
                    <a:pt x="7171" y="811542"/>
                  </a:lnTo>
                  <a:lnTo>
                    <a:pt x="6155" y="816368"/>
                  </a:lnTo>
                  <a:lnTo>
                    <a:pt x="3742" y="825766"/>
                  </a:lnTo>
                  <a:lnTo>
                    <a:pt x="2345" y="830973"/>
                  </a:lnTo>
                  <a:lnTo>
                    <a:pt x="948" y="836053"/>
                  </a:lnTo>
                  <a:lnTo>
                    <a:pt x="0" y="839553"/>
                  </a:lnTo>
                  <a:lnTo>
                    <a:pt x="0" y="542895"/>
                  </a:lnTo>
                  <a:lnTo>
                    <a:pt x="1017" y="541800"/>
                  </a:lnTo>
                  <a:lnTo>
                    <a:pt x="330" y="541690"/>
                  </a:lnTo>
                  <a:lnTo>
                    <a:pt x="0" y="542254"/>
                  </a:lnTo>
                  <a:lnTo>
                    <a:pt x="0" y="526805"/>
                  </a:lnTo>
                  <a:lnTo>
                    <a:pt x="821" y="522617"/>
                  </a:lnTo>
                  <a:lnTo>
                    <a:pt x="2218" y="515378"/>
                  </a:lnTo>
                  <a:lnTo>
                    <a:pt x="3869" y="506361"/>
                  </a:lnTo>
                  <a:lnTo>
                    <a:pt x="5901" y="496709"/>
                  </a:lnTo>
                  <a:lnTo>
                    <a:pt x="8060" y="485152"/>
                  </a:lnTo>
                  <a:lnTo>
                    <a:pt x="10600" y="473596"/>
                  </a:lnTo>
                  <a:lnTo>
                    <a:pt x="12886" y="463562"/>
                  </a:lnTo>
                  <a:lnTo>
                    <a:pt x="15299" y="454291"/>
                  </a:lnTo>
                  <a:lnTo>
                    <a:pt x="17585" y="446290"/>
                  </a:lnTo>
                  <a:lnTo>
                    <a:pt x="19744" y="439305"/>
                  </a:lnTo>
                  <a:lnTo>
                    <a:pt x="21776" y="432574"/>
                  </a:lnTo>
                  <a:lnTo>
                    <a:pt x="25713" y="420255"/>
                  </a:lnTo>
                  <a:lnTo>
                    <a:pt x="27491" y="414032"/>
                  </a:lnTo>
                  <a:lnTo>
                    <a:pt x="29142" y="407428"/>
                  </a:lnTo>
                  <a:lnTo>
                    <a:pt x="30920" y="400062"/>
                  </a:lnTo>
                  <a:lnTo>
                    <a:pt x="32571" y="391553"/>
                  </a:lnTo>
                  <a:lnTo>
                    <a:pt x="34095" y="381774"/>
                  </a:lnTo>
                  <a:lnTo>
                    <a:pt x="35746" y="370344"/>
                  </a:lnTo>
                  <a:lnTo>
                    <a:pt x="37270" y="357136"/>
                  </a:lnTo>
                  <a:lnTo>
                    <a:pt x="38921" y="342150"/>
                  </a:lnTo>
                  <a:lnTo>
                    <a:pt x="43493" y="285635"/>
                  </a:lnTo>
                  <a:lnTo>
                    <a:pt x="46795" y="228866"/>
                  </a:lnTo>
                  <a:lnTo>
                    <a:pt x="48700" y="172097"/>
                  </a:lnTo>
                  <a:lnTo>
                    <a:pt x="49208" y="116090"/>
                  </a:lnTo>
                  <a:lnTo>
                    <a:pt x="49208" y="112788"/>
                  </a:lnTo>
                  <a:lnTo>
                    <a:pt x="48700" y="109486"/>
                  </a:lnTo>
                  <a:lnTo>
                    <a:pt x="46287" y="100215"/>
                  </a:lnTo>
                  <a:lnTo>
                    <a:pt x="42604" y="89293"/>
                  </a:lnTo>
                  <a:lnTo>
                    <a:pt x="40175" y="80995"/>
                  </a:lnTo>
                  <a:lnTo>
                    <a:pt x="36381" y="74942"/>
                  </a:lnTo>
                  <a:lnTo>
                    <a:pt x="32317" y="67830"/>
                  </a:lnTo>
                  <a:lnTo>
                    <a:pt x="28507" y="61734"/>
                  </a:lnTo>
                  <a:lnTo>
                    <a:pt x="24189" y="56273"/>
                  </a:lnTo>
                  <a:lnTo>
                    <a:pt x="18982" y="51447"/>
                  </a:lnTo>
                  <a:lnTo>
                    <a:pt x="14156" y="47510"/>
                  </a:lnTo>
                  <a:lnTo>
                    <a:pt x="9330" y="44335"/>
                  </a:lnTo>
                  <a:lnTo>
                    <a:pt x="4631" y="41668"/>
                  </a:lnTo>
                  <a:lnTo>
                    <a:pt x="0" y="39748"/>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09" name="Shape 1077">
              <a:extLst>
                <a:ext uri="{FF2B5EF4-FFF2-40B4-BE49-F238E27FC236}">
                  <a16:creationId xmlns:a16="http://schemas.microsoft.com/office/drawing/2014/main" id="{10539E66-8475-4020-8782-DD48660E7131}"/>
                </a:ext>
              </a:extLst>
            </p:cNvPr>
            <p:cNvSpPr/>
            <p:nvPr/>
          </p:nvSpPr>
          <p:spPr>
            <a:xfrm>
              <a:off x="3175772" y="4377398"/>
              <a:ext cx="43829" cy="91870"/>
            </a:xfrm>
            <a:custGeom>
              <a:avLst/>
              <a:gdLst/>
              <a:ahLst/>
              <a:cxnLst/>
              <a:rect l="0" t="0" r="0" b="0"/>
              <a:pathLst>
                <a:path w="43829" h="91870">
                  <a:moveTo>
                    <a:pt x="43829" y="0"/>
                  </a:moveTo>
                  <a:lnTo>
                    <a:pt x="43829" y="64989"/>
                  </a:lnTo>
                  <a:lnTo>
                    <a:pt x="27677" y="74388"/>
                  </a:lnTo>
                  <a:lnTo>
                    <a:pt x="15358" y="81767"/>
                  </a:lnTo>
                  <a:lnTo>
                    <a:pt x="3547" y="89260"/>
                  </a:lnTo>
                  <a:lnTo>
                    <a:pt x="0" y="91870"/>
                  </a:lnTo>
                  <a:lnTo>
                    <a:pt x="0" y="46534"/>
                  </a:lnTo>
                  <a:lnTo>
                    <a:pt x="8246" y="41648"/>
                  </a:lnTo>
                  <a:lnTo>
                    <a:pt x="29747" y="29101"/>
                  </a:lnTo>
                  <a:lnTo>
                    <a:pt x="32122" y="24350"/>
                  </a:lnTo>
                  <a:lnTo>
                    <a:pt x="36186" y="15905"/>
                  </a:lnTo>
                  <a:lnTo>
                    <a:pt x="39869" y="8437"/>
                  </a:lnTo>
                  <a:lnTo>
                    <a:pt x="42663" y="2468"/>
                  </a:lnTo>
                  <a:lnTo>
                    <a:pt x="43829"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0" name="Shape 1078">
              <a:extLst>
                <a:ext uri="{FF2B5EF4-FFF2-40B4-BE49-F238E27FC236}">
                  <a16:creationId xmlns:a16="http://schemas.microsoft.com/office/drawing/2014/main" id="{85F6FB5A-1B6B-47F6-B113-B18012E9FD69}"/>
                </a:ext>
              </a:extLst>
            </p:cNvPr>
            <p:cNvSpPr/>
            <p:nvPr/>
          </p:nvSpPr>
          <p:spPr>
            <a:xfrm>
              <a:off x="3175772" y="3521138"/>
              <a:ext cx="43829" cy="220545"/>
            </a:xfrm>
            <a:custGeom>
              <a:avLst/>
              <a:gdLst/>
              <a:ahLst/>
              <a:cxnLst/>
              <a:rect l="0" t="0" r="0" b="0"/>
              <a:pathLst>
                <a:path w="43829" h="220545">
                  <a:moveTo>
                    <a:pt x="0" y="0"/>
                  </a:moveTo>
                  <a:lnTo>
                    <a:pt x="118" y="321"/>
                  </a:lnTo>
                  <a:lnTo>
                    <a:pt x="4055" y="14672"/>
                  </a:lnTo>
                  <a:lnTo>
                    <a:pt x="6595" y="28134"/>
                  </a:lnTo>
                  <a:lnTo>
                    <a:pt x="8754" y="41088"/>
                  </a:lnTo>
                  <a:lnTo>
                    <a:pt x="10563" y="51436"/>
                  </a:lnTo>
                  <a:lnTo>
                    <a:pt x="13580" y="57471"/>
                  </a:lnTo>
                  <a:lnTo>
                    <a:pt x="17136" y="64583"/>
                  </a:lnTo>
                  <a:lnTo>
                    <a:pt x="20311" y="70933"/>
                  </a:lnTo>
                  <a:lnTo>
                    <a:pt x="22724" y="75759"/>
                  </a:lnTo>
                  <a:lnTo>
                    <a:pt x="25137" y="80204"/>
                  </a:lnTo>
                  <a:lnTo>
                    <a:pt x="26661" y="83379"/>
                  </a:lnTo>
                  <a:lnTo>
                    <a:pt x="28185" y="86173"/>
                  </a:lnTo>
                  <a:lnTo>
                    <a:pt x="29074" y="88078"/>
                  </a:lnTo>
                  <a:lnTo>
                    <a:pt x="30090" y="90237"/>
                  </a:lnTo>
                  <a:lnTo>
                    <a:pt x="30471" y="91126"/>
                  </a:lnTo>
                  <a:cubicBezTo>
                    <a:pt x="30979" y="92142"/>
                    <a:pt x="31360" y="93158"/>
                    <a:pt x="31614" y="94174"/>
                  </a:cubicBezTo>
                  <a:lnTo>
                    <a:pt x="31741" y="94555"/>
                  </a:lnTo>
                  <a:lnTo>
                    <a:pt x="31142" y="100631"/>
                  </a:lnTo>
                  <a:lnTo>
                    <a:pt x="31614" y="102048"/>
                  </a:lnTo>
                  <a:lnTo>
                    <a:pt x="33011" y="105985"/>
                  </a:lnTo>
                  <a:lnTo>
                    <a:pt x="34789" y="111192"/>
                  </a:lnTo>
                  <a:lnTo>
                    <a:pt x="36948" y="117161"/>
                  </a:lnTo>
                  <a:lnTo>
                    <a:pt x="39869" y="124527"/>
                  </a:lnTo>
                  <a:lnTo>
                    <a:pt x="43171" y="133036"/>
                  </a:lnTo>
                  <a:lnTo>
                    <a:pt x="43829" y="134747"/>
                  </a:lnTo>
                  <a:lnTo>
                    <a:pt x="43829" y="216237"/>
                  </a:lnTo>
                  <a:lnTo>
                    <a:pt x="43552" y="215802"/>
                  </a:lnTo>
                  <a:lnTo>
                    <a:pt x="43806" y="216284"/>
                  </a:lnTo>
                  <a:lnTo>
                    <a:pt x="43806" y="216526"/>
                  </a:lnTo>
                  <a:lnTo>
                    <a:pt x="43829" y="216537"/>
                  </a:lnTo>
                  <a:lnTo>
                    <a:pt x="43829" y="220545"/>
                  </a:lnTo>
                  <a:lnTo>
                    <a:pt x="39107" y="217440"/>
                  </a:lnTo>
                  <a:lnTo>
                    <a:pt x="37964" y="216297"/>
                  </a:lnTo>
                  <a:cubicBezTo>
                    <a:pt x="37202" y="215357"/>
                    <a:pt x="36440" y="214329"/>
                    <a:pt x="35678" y="213224"/>
                  </a:cubicBezTo>
                  <a:lnTo>
                    <a:pt x="34027" y="210366"/>
                  </a:lnTo>
                  <a:lnTo>
                    <a:pt x="31995" y="206213"/>
                  </a:lnTo>
                  <a:lnTo>
                    <a:pt x="30725" y="203483"/>
                  </a:lnTo>
                  <a:lnTo>
                    <a:pt x="28947" y="199584"/>
                  </a:lnTo>
                  <a:lnTo>
                    <a:pt x="27042" y="195254"/>
                  </a:lnTo>
                  <a:lnTo>
                    <a:pt x="24756" y="189564"/>
                  </a:lnTo>
                  <a:lnTo>
                    <a:pt x="22216" y="183684"/>
                  </a:lnTo>
                  <a:lnTo>
                    <a:pt x="19295" y="176356"/>
                  </a:lnTo>
                  <a:lnTo>
                    <a:pt x="16120" y="168469"/>
                  </a:lnTo>
                  <a:lnTo>
                    <a:pt x="11548" y="157039"/>
                  </a:lnTo>
                  <a:lnTo>
                    <a:pt x="7611" y="147133"/>
                  </a:lnTo>
                  <a:lnTo>
                    <a:pt x="4309" y="138243"/>
                  </a:lnTo>
                  <a:lnTo>
                    <a:pt x="1388" y="130877"/>
                  </a:lnTo>
                  <a:lnTo>
                    <a:pt x="0" y="127078"/>
                  </a:lnTo>
                  <a:lnTo>
                    <a:pt x="0" y="112366"/>
                  </a:lnTo>
                  <a:lnTo>
                    <a:pt x="72" y="112436"/>
                  </a:lnTo>
                  <a:lnTo>
                    <a:pt x="223" y="112417"/>
                  </a:lnTo>
                  <a:lnTo>
                    <a:pt x="0" y="112284"/>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1" name="Shape 1079">
              <a:extLst>
                <a:ext uri="{FF2B5EF4-FFF2-40B4-BE49-F238E27FC236}">
                  <a16:creationId xmlns:a16="http://schemas.microsoft.com/office/drawing/2014/main" id="{D1BA0C07-3005-41F1-AC10-00E4A1219786}"/>
                </a:ext>
              </a:extLst>
            </p:cNvPr>
            <p:cNvSpPr/>
            <p:nvPr/>
          </p:nvSpPr>
          <p:spPr>
            <a:xfrm>
              <a:off x="3175772" y="2678246"/>
              <a:ext cx="43829" cy="147683"/>
            </a:xfrm>
            <a:custGeom>
              <a:avLst/>
              <a:gdLst/>
              <a:ahLst/>
              <a:cxnLst/>
              <a:rect l="0" t="0" r="0" b="0"/>
              <a:pathLst>
                <a:path w="43829" h="147683">
                  <a:moveTo>
                    <a:pt x="43829" y="0"/>
                  </a:moveTo>
                  <a:lnTo>
                    <a:pt x="43829" y="62798"/>
                  </a:lnTo>
                  <a:lnTo>
                    <a:pt x="29836" y="88452"/>
                  </a:lnTo>
                  <a:lnTo>
                    <a:pt x="24375" y="98485"/>
                  </a:lnTo>
                  <a:lnTo>
                    <a:pt x="19549" y="107502"/>
                  </a:lnTo>
                  <a:lnTo>
                    <a:pt x="15358" y="115376"/>
                  </a:lnTo>
                  <a:lnTo>
                    <a:pt x="11675" y="122615"/>
                  </a:lnTo>
                  <a:lnTo>
                    <a:pt x="5452" y="135442"/>
                  </a:lnTo>
                  <a:lnTo>
                    <a:pt x="118" y="147380"/>
                  </a:lnTo>
                  <a:lnTo>
                    <a:pt x="0" y="147683"/>
                  </a:lnTo>
                  <a:lnTo>
                    <a:pt x="0" y="63472"/>
                  </a:lnTo>
                  <a:lnTo>
                    <a:pt x="10913" y="43621"/>
                  </a:lnTo>
                  <a:lnTo>
                    <a:pt x="19041" y="30032"/>
                  </a:lnTo>
                  <a:lnTo>
                    <a:pt x="28693" y="16443"/>
                  </a:lnTo>
                  <a:lnTo>
                    <a:pt x="39742" y="3870"/>
                  </a:lnTo>
                  <a:lnTo>
                    <a:pt x="43829"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2" name="Shape 1080">
              <a:extLst>
                <a:ext uri="{FF2B5EF4-FFF2-40B4-BE49-F238E27FC236}">
                  <a16:creationId xmlns:a16="http://schemas.microsoft.com/office/drawing/2014/main" id="{3D4ECC10-F1DA-4E64-8CBE-AB996A32097E}"/>
                </a:ext>
              </a:extLst>
            </p:cNvPr>
            <p:cNvSpPr/>
            <p:nvPr/>
          </p:nvSpPr>
          <p:spPr>
            <a:xfrm>
              <a:off x="3219601" y="4352753"/>
              <a:ext cx="23557" cy="89632"/>
            </a:xfrm>
            <a:custGeom>
              <a:avLst/>
              <a:gdLst/>
              <a:ahLst/>
              <a:cxnLst/>
              <a:rect l="0" t="0" r="0" b="0"/>
              <a:pathLst>
                <a:path w="23557" h="89632">
                  <a:moveTo>
                    <a:pt x="23557" y="0"/>
                  </a:moveTo>
                  <a:lnTo>
                    <a:pt x="23557" y="63504"/>
                  </a:lnTo>
                  <a:lnTo>
                    <a:pt x="22329" y="66037"/>
                  </a:lnTo>
                  <a:lnTo>
                    <a:pt x="17376" y="75943"/>
                  </a:lnTo>
                  <a:cubicBezTo>
                    <a:pt x="15725" y="79258"/>
                    <a:pt x="13058" y="82026"/>
                    <a:pt x="9883" y="83881"/>
                  </a:cubicBezTo>
                  <a:lnTo>
                    <a:pt x="0" y="89632"/>
                  </a:lnTo>
                  <a:lnTo>
                    <a:pt x="0" y="24643"/>
                  </a:lnTo>
                  <a:lnTo>
                    <a:pt x="1120" y="22273"/>
                  </a:lnTo>
                  <a:lnTo>
                    <a:pt x="3152" y="18082"/>
                  </a:lnTo>
                  <a:lnTo>
                    <a:pt x="4149" y="15859"/>
                  </a:lnTo>
                  <a:lnTo>
                    <a:pt x="5438" y="12443"/>
                  </a:lnTo>
                  <a:lnTo>
                    <a:pt x="5565" y="12443"/>
                  </a:lnTo>
                  <a:lnTo>
                    <a:pt x="5692" y="12151"/>
                  </a:lnTo>
                  <a:lnTo>
                    <a:pt x="5816" y="11996"/>
                  </a:lnTo>
                  <a:lnTo>
                    <a:pt x="5946" y="11681"/>
                  </a:lnTo>
                  <a:lnTo>
                    <a:pt x="6327" y="10728"/>
                  </a:lnTo>
                  <a:lnTo>
                    <a:pt x="6144" y="11585"/>
                  </a:lnTo>
                  <a:lnTo>
                    <a:pt x="13899" y="1877"/>
                  </a:lnTo>
                  <a:lnTo>
                    <a:pt x="23557"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3" name="Shape 1081">
              <a:extLst>
                <a:ext uri="{FF2B5EF4-FFF2-40B4-BE49-F238E27FC236}">
                  <a16:creationId xmlns:a16="http://schemas.microsoft.com/office/drawing/2014/main" id="{0674D1E1-3A22-4F84-9ED0-BCBF1B2C96FE}"/>
                </a:ext>
              </a:extLst>
            </p:cNvPr>
            <p:cNvSpPr/>
            <p:nvPr/>
          </p:nvSpPr>
          <p:spPr>
            <a:xfrm>
              <a:off x="3219601" y="3655885"/>
              <a:ext cx="23557" cy="135513"/>
            </a:xfrm>
            <a:custGeom>
              <a:avLst/>
              <a:gdLst/>
              <a:ahLst/>
              <a:cxnLst/>
              <a:rect l="0" t="0" r="0" b="0"/>
              <a:pathLst>
                <a:path w="23557" h="135513">
                  <a:moveTo>
                    <a:pt x="0" y="0"/>
                  </a:moveTo>
                  <a:lnTo>
                    <a:pt x="3152" y="8195"/>
                  </a:lnTo>
                  <a:lnTo>
                    <a:pt x="7597" y="19371"/>
                  </a:lnTo>
                  <a:lnTo>
                    <a:pt x="10899" y="27549"/>
                  </a:lnTo>
                  <a:lnTo>
                    <a:pt x="13439" y="34128"/>
                  </a:lnTo>
                  <a:lnTo>
                    <a:pt x="16106" y="40440"/>
                  </a:lnTo>
                  <a:lnTo>
                    <a:pt x="18011" y="45038"/>
                  </a:lnTo>
                  <a:lnTo>
                    <a:pt x="19916" y="49279"/>
                  </a:lnTo>
                  <a:lnTo>
                    <a:pt x="20752" y="51111"/>
                  </a:lnTo>
                  <a:lnTo>
                    <a:pt x="23557" y="52472"/>
                  </a:lnTo>
                  <a:lnTo>
                    <a:pt x="23557" y="81455"/>
                  </a:lnTo>
                  <a:lnTo>
                    <a:pt x="22599" y="82092"/>
                  </a:lnTo>
                  <a:lnTo>
                    <a:pt x="23557" y="81828"/>
                  </a:lnTo>
                  <a:lnTo>
                    <a:pt x="23557" y="135513"/>
                  </a:lnTo>
                  <a:lnTo>
                    <a:pt x="21313" y="129201"/>
                  </a:lnTo>
                  <a:lnTo>
                    <a:pt x="18646" y="120018"/>
                  </a:lnTo>
                  <a:lnTo>
                    <a:pt x="16360" y="112170"/>
                  </a:lnTo>
                  <a:lnTo>
                    <a:pt x="13820" y="106328"/>
                  </a:lnTo>
                  <a:lnTo>
                    <a:pt x="11280" y="101298"/>
                  </a:lnTo>
                  <a:lnTo>
                    <a:pt x="8359" y="95926"/>
                  </a:lnTo>
                  <a:lnTo>
                    <a:pt x="5946" y="91355"/>
                  </a:lnTo>
                  <a:lnTo>
                    <a:pt x="4044" y="87909"/>
                  </a:lnTo>
                  <a:lnTo>
                    <a:pt x="3088" y="87829"/>
                  </a:lnTo>
                  <a:lnTo>
                    <a:pt x="0" y="85798"/>
                  </a:lnTo>
                  <a:lnTo>
                    <a:pt x="0" y="81790"/>
                  </a:lnTo>
                  <a:lnTo>
                    <a:pt x="277" y="81924"/>
                  </a:lnTo>
                  <a:lnTo>
                    <a:pt x="0" y="81490"/>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4" name="Shape 1082">
              <a:extLst>
                <a:ext uri="{FF2B5EF4-FFF2-40B4-BE49-F238E27FC236}">
                  <a16:creationId xmlns:a16="http://schemas.microsoft.com/office/drawing/2014/main" id="{1DF42F51-F8D7-446A-8240-C50DCB05D023}"/>
                </a:ext>
              </a:extLst>
            </p:cNvPr>
            <p:cNvSpPr/>
            <p:nvPr/>
          </p:nvSpPr>
          <p:spPr>
            <a:xfrm>
              <a:off x="3219601" y="2655866"/>
              <a:ext cx="23557" cy="85177"/>
            </a:xfrm>
            <a:custGeom>
              <a:avLst/>
              <a:gdLst/>
              <a:ahLst/>
              <a:cxnLst/>
              <a:rect l="0" t="0" r="0" b="0"/>
              <a:pathLst>
                <a:path w="23557" h="85177">
                  <a:moveTo>
                    <a:pt x="23557" y="0"/>
                  </a:moveTo>
                  <a:lnTo>
                    <a:pt x="23557" y="52524"/>
                  </a:lnTo>
                  <a:lnTo>
                    <a:pt x="15852" y="60920"/>
                  </a:lnTo>
                  <a:lnTo>
                    <a:pt x="7851" y="71969"/>
                  </a:lnTo>
                  <a:lnTo>
                    <a:pt x="485" y="84288"/>
                  </a:lnTo>
                  <a:lnTo>
                    <a:pt x="0" y="85177"/>
                  </a:lnTo>
                  <a:lnTo>
                    <a:pt x="0" y="22379"/>
                  </a:lnTo>
                  <a:lnTo>
                    <a:pt x="7851" y="14946"/>
                  </a:lnTo>
                  <a:lnTo>
                    <a:pt x="18900" y="4913"/>
                  </a:lnTo>
                  <a:lnTo>
                    <a:pt x="23557"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5" name="Shape 1083">
              <a:extLst>
                <a:ext uri="{FF2B5EF4-FFF2-40B4-BE49-F238E27FC236}">
                  <a16:creationId xmlns:a16="http://schemas.microsoft.com/office/drawing/2014/main" id="{76F5A7A3-E63E-4607-8D55-D2E19F9543CE}"/>
                </a:ext>
              </a:extLst>
            </p:cNvPr>
            <p:cNvSpPr/>
            <p:nvPr/>
          </p:nvSpPr>
          <p:spPr>
            <a:xfrm>
              <a:off x="3243159" y="4343426"/>
              <a:ext cx="16001" cy="72832"/>
            </a:xfrm>
            <a:custGeom>
              <a:avLst/>
              <a:gdLst/>
              <a:ahLst/>
              <a:cxnLst/>
              <a:rect l="0" t="0" r="0" b="0"/>
              <a:pathLst>
                <a:path w="16001" h="72832">
                  <a:moveTo>
                    <a:pt x="16001" y="0"/>
                  </a:moveTo>
                  <a:lnTo>
                    <a:pt x="16001" y="39962"/>
                  </a:lnTo>
                  <a:lnTo>
                    <a:pt x="15916" y="40479"/>
                  </a:lnTo>
                  <a:lnTo>
                    <a:pt x="16001" y="39974"/>
                  </a:lnTo>
                  <a:lnTo>
                    <a:pt x="16001" y="53742"/>
                  </a:lnTo>
                  <a:lnTo>
                    <a:pt x="12995" y="55807"/>
                  </a:lnTo>
                  <a:lnTo>
                    <a:pt x="10963" y="57052"/>
                  </a:lnTo>
                  <a:cubicBezTo>
                    <a:pt x="9693" y="57802"/>
                    <a:pt x="8296" y="58398"/>
                    <a:pt x="6899" y="58830"/>
                  </a:cubicBezTo>
                  <a:lnTo>
                    <a:pt x="6846" y="58847"/>
                  </a:lnTo>
                  <a:lnTo>
                    <a:pt x="6645" y="59275"/>
                  </a:lnTo>
                  <a:lnTo>
                    <a:pt x="3089" y="66463"/>
                  </a:lnTo>
                  <a:lnTo>
                    <a:pt x="0" y="72832"/>
                  </a:lnTo>
                  <a:lnTo>
                    <a:pt x="0" y="9329"/>
                  </a:lnTo>
                  <a:lnTo>
                    <a:pt x="3216" y="8703"/>
                  </a:lnTo>
                  <a:lnTo>
                    <a:pt x="6539" y="10573"/>
                  </a:lnTo>
                  <a:lnTo>
                    <a:pt x="8931" y="8017"/>
                  </a:lnTo>
                  <a:lnTo>
                    <a:pt x="14519" y="1718"/>
                  </a:lnTo>
                  <a:lnTo>
                    <a:pt x="16001"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6" name="Shape 1084">
              <a:extLst>
                <a:ext uri="{FF2B5EF4-FFF2-40B4-BE49-F238E27FC236}">
                  <a16:creationId xmlns:a16="http://schemas.microsoft.com/office/drawing/2014/main" id="{F1D1DD23-2C78-4C05-BBEB-686F11606E9E}"/>
                </a:ext>
              </a:extLst>
            </p:cNvPr>
            <p:cNvSpPr/>
            <p:nvPr/>
          </p:nvSpPr>
          <p:spPr>
            <a:xfrm>
              <a:off x="3243159" y="3708357"/>
              <a:ext cx="16001" cy="120463"/>
            </a:xfrm>
            <a:custGeom>
              <a:avLst/>
              <a:gdLst/>
              <a:ahLst/>
              <a:cxnLst/>
              <a:rect l="0" t="0" r="0" b="0"/>
              <a:pathLst>
                <a:path w="16001" h="120463">
                  <a:moveTo>
                    <a:pt x="0" y="0"/>
                  </a:moveTo>
                  <a:lnTo>
                    <a:pt x="1692" y="820"/>
                  </a:lnTo>
                  <a:lnTo>
                    <a:pt x="5121" y="4110"/>
                  </a:lnTo>
                  <a:lnTo>
                    <a:pt x="7915" y="7450"/>
                  </a:lnTo>
                  <a:lnTo>
                    <a:pt x="9185" y="9444"/>
                  </a:lnTo>
                  <a:lnTo>
                    <a:pt x="11471" y="12924"/>
                  </a:lnTo>
                  <a:lnTo>
                    <a:pt x="13630" y="16670"/>
                  </a:lnTo>
                  <a:lnTo>
                    <a:pt x="15916" y="20772"/>
                  </a:lnTo>
                  <a:lnTo>
                    <a:pt x="16001" y="20929"/>
                  </a:lnTo>
                  <a:lnTo>
                    <a:pt x="16001" y="120463"/>
                  </a:lnTo>
                  <a:lnTo>
                    <a:pt x="12741" y="113152"/>
                  </a:lnTo>
                  <a:lnTo>
                    <a:pt x="7280" y="100287"/>
                  </a:lnTo>
                  <a:lnTo>
                    <a:pt x="4232" y="93124"/>
                  </a:lnTo>
                  <a:lnTo>
                    <a:pt x="930" y="85657"/>
                  </a:lnTo>
                  <a:lnTo>
                    <a:pt x="0" y="83041"/>
                  </a:lnTo>
                  <a:lnTo>
                    <a:pt x="0" y="29356"/>
                  </a:lnTo>
                  <a:lnTo>
                    <a:pt x="235" y="29292"/>
                  </a:lnTo>
                  <a:lnTo>
                    <a:pt x="958" y="28346"/>
                  </a:lnTo>
                  <a:lnTo>
                    <a:pt x="0" y="28983"/>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7" name="Shape 1085">
              <a:extLst>
                <a:ext uri="{FF2B5EF4-FFF2-40B4-BE49-F238E27FC236}">
                  <a16:creationId xmlns:a16="http://schemas.microsoft.com/office/drawing/2014/main" id="{2D540A7E-8886-409C-B382-A1350EEC30E5}"/>
                </a:ext>
              </a:extLst>
            </p:cNvPr>
            <p:cNvSpPr/>
            <p:nvPr/>
          </p:nvSpPr>
          <p:spPr>
            <a:xfrm>
              <a:off x="3243159" y="2632781"/>
              <a:ext cx="16001" cy="75610"/>
            </a:xfrm>
            <a:custGeom>
              <a:avLst/>
              <a:gdLst/>
              <a:ahLst/>
              <a:cxnLst/>
              <a:rect l="0" t="0" r="0" b="0"/>
              <a:pathLst>
                <a:path w="16001" h="75610">
                  <a:moveTo>
                    <a:pt x="16001" y="0"/>
                  </a:moveTo>
                  <a:lnTo>
                    <a:pt x="16001" y="60645"/>
                  </a:lnTo>
                  <a:lnTo>
                    <a:pt x="10328" y="65844"/>
                  </a:lnTo>
                  <a:lnTo>
                    <a:pt x="803" y="74734"/>
                  </a:lnTo>
                  <a:lnTo>
                    <a:pt x="0" y="75610"/>
                  </a:lnTo>
                  <a:lnTo>
                    <a:pt x="0" y="23085"/>
                  </a:lnTo>
                  <a:lnTo>
                    <a:pt x="4613" y="18219"/>
                  </a:lnTo>
                  <a:lnTo>
                    <a:pt x="8550" y="12504"/>
                  </a:lnTo>
                  <a:lnTo>
                    <a:pt x="12233" y="6028"/>
                  </a:lnTo>
                  <a:lnTo>
                    <a:pt x="16001"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8" name="Shape 1086">
              <a:extLst>
                <a:ext uri="{FF2B5EF4-FFF2-40B4-BE49-F238E27FC236}">
                  <a16:creationId xmlns:a16="http://schemas.microsoft.com/office/drawing/2014/main" id="{23DD4BC8-C831-41F9-A904-778EA02D23C8}"/>
                </a:ext>
              </a:extLst>
            </p:cNvPr>
            <p:cNvSpPr/>
            <p:nvPr/>
          </p:nvSpPr>
          <p:spPr>
            <a:xfrm>
              <a:off x="3259160" y="4287772"/>
              <a:ext cx="36759" cy="109395"/>
            </a:xfrm>
            <a:custGeom>
              <a:avLst/>
              <a:gdLst/>
              <a:ahLst/>
              <a:cxnLst/>
              <a:rect l="0" t="0" r="0" b="0"/>
              <a:pathLst>
                <a:path w="36759" h="109395">
                  <a:moveTo>
                    <a:pt x="36759" y="0"/>
                  </a:moveTo>
                  <a:lnTo>
                    <a:pt x="36759" y="70593"/>
                  </a:lnTo>
                  <a:lnTo>
                    <a:pt x="35857" y="71837"/>
                  </a:lnTo>
                  <a:lnTo>
                    <a:pt x="31285" y="77742"/>
                  </a:lnTo>
                  <a:lnTo>
                    <a:pt x="26967" y="82657"/>
                  </a:lnTo>
                  <a:lnTo>
                    <a:pt x="20617" y="89884"/>
                  </a:lnTo>
                  <a:lnTo>
                    <a:pt x="15029" y="95776"/>
                  </a:lnTo>
                  <a:lnTo>
                    <a:pt x="10076" y="100678"/>
                  </a:lnTo>
                  <a:lnTo>
                    <a:pt x="5504" y="105022"/>
                  </a:lnTo>
                  <a:lnTo>
                    <a:pt x="1059" y="108667"/>
                  </a:lnTo>
                  <a:lnTo>
                    <a:pt x="0" y="109395"/>
                  </a:lnTo>
                  <a:lnTo>
                    <a:pt x="0" y="95627"/>
                  </a:lnTo>
                  <a:lnTo>
                    <a:pt x="84" y="95121"/>
                  </a:lnTo>
                  <a:lnTo>
                    <a:pt x="83" y="95105"/>
                  </a:lnTo>
                  <a:lnTo>
                    <a:pt x="0" y="95615"/>
                  </a:lnTo>
                  <a:lnTo>
                    <a:pt x="0" y="55653"/>
                  </a:lnTo>
                  <a:lnTo>
                    <a:pt x="2329" y="52952"/>
                  </a:lnTo>
                  <a:lnTo>
                    <a:pt x="5885" y="48380"/>
                  </a:lnTo>
                  <a:lnTo>
                    <a:pt x="13886" y="37191"/>
                  </a:lnTo>
                  <a:lnTo>
                    <a:pt x="22141" y="24669"/>
                  </a:lnTo>
                  <a:lnTo>
                    <a:pt x="30396" y="11207"/>
                  </a:lnTo>
                  <a:lnTo>
                    <a:pt x="36759"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19" name="Shape 1087">
              <a:extLst>
                <a:ext uri="{FF2B5EF4-FFF2-40B4-BE49-F238E27FC236}">
                  <a16:creationId xmlns:a16="http://schemas.microsoft.com/office/drawing/2014/main" id="{89060C33-6475-48DD-ABE4-8C8CBB65513E}"/>
                </a:ext>
              </a:extLst>
            </p:cNvPr>
            <p:cNvSpPr/>
            <p:nvPr/>
          </p:nvSpPr>
          <p:spPr>
            <a:xfrm>
              <a:off x="3259160" y="3729286"/>
              <a:ext cx="36759" cy="189341"/>
            </a:xfrm>
            <a:custGeom>
              <a:avLst/>
              <a:gdLst/>
              <a:ahLst/>
              <a:cxnLst/>
              <a:rect l="0" t="0" r="0" b="0"/>
              <a:pathLst>
                <a:path w="36759" h="189341">
                  <a:moveTo>
                    <a:pt x="0" y="0"/>
                  </a:moveTo>
                  <a:lnTo>
                    <a:pt x="2583" y="4797"/>
                  </a:lnTo>
                  <a:lnTo>
                    <a:pt x="5631" y="10664"/>
                  </a:lnTo>
                  <a:lnTo>
                    <a:pt x="9695" y="18779"/>
                  </a:lnTo>
                  <a:lnTo>
                    <a:pt x="13378" y="28177"/>
                  </a:lnTo>
                  <a:lnTo>
                    <a:pt x="15664" y="36140"/>
                  </a:lnTo>
                  <a:lnTo>
                    <a:pt x="17569" y="42960"/>
                  </a:lnTo>
                  <a:lnTo>
                    <a:pt x="19855" y="49462"/>
                  </a:lnTo>
                  <a:lnTo>
                    <a:pt x="23284" y="57235"/>
                  </a:lnTo>
                  <a:lnTo>
                    <a:pt x="26332" y="64360"/>
                  </a:lnTo>
                  <a:lnTo>
                    <a:pt x="30576" y="74282"/>
                  </a:lnTo>
                  <a:lnTo>
                    <a:pt x="35476" y="79054"/>
                  </a:lnTo>
                  <a:lnTo>
                    <a:pt x="35730" y="79625"/>
                  </a:lnTo>
                  <a:lnTo>
                    <a:pt x="36492" y="81149"/>
                  </a:lnTo>
                  <a:lnTo>
                    <a:pt x="36759" y="81799"/>
                  </a:lnTo>
                  <a:lnTo>
                    <a:pt x="36759" y="83140"/>
                  </a:lnTo>
                  <a:lnTo>
                    <a:pt x="36746" y="83041"/>
                  </a:lnTo>
                  <a:lnTo>
                    <a:pt x="36746" y="83168"/>
                  </a:lnTo>
                  <a:lnTo>
                    <a:pt x="36759" y="83204"/>
                  </a:lnTo>
                  <a:lnTo>
                    <a:pt x="36759" y="189341"/>
                  </a:lnTo>
                  <a:lnTo>
                    <a:pt x="36365" y="188273"/>
                  </a:lnTo>
                  <a:lnTo>
                    <a:pt x="26205" y="162835"/>
                  </a:lnTo>
                  <a:lnTo>
                    <a:pt x="15791" y="136839"/>
                  </a:lnTo>
                  <a:lnTo>
                    <a:pt x="11473" y="125332"/>
                  </a:lnTo>
                  <a:lnTo>
                    <a:pt x="10928" y="123853"/>
                  </a:lnTo>
                  <a:lnTo>
                    <a:pt x="8552" y="118766"/>
                  </a:lnTo>
                  <a:lnTo>
                    <a:pt x="5250" y="111502"/>
                  </a:lnTo>
                  <a:lnTo>
                    <a:pt x="1440" y="102765"/>
                  </a:lnTo>
                  <a:lnTo>
                    <a:pt x="0" y="99535"/>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0" name="Shape 1088">
              <a:extLst>
                <a:ext uri="{FF2B5EF4-FFF2-40B4-BE49-F238E27FC236}">
                  <a16:creationId xmlns:a16="http://schemas.microsoft.com/office/drawing/2014/main" id="{EC2BBA07-932C-4A6A-99EC-80F35D8BD4F1}"/>
                </a:ext>
              </a:extLst>
            </p:cNvPr>
            <p:cNvSpPr/>
            <p:nvPr/>
          </p:nvSpPr>
          <p:spPr>
            <a:xfrm>
              <a:off x="3259160" y="2591492"/>
              <a:ext cx="36759" cy="101935"/>
            </a:xfrm>
            <a:custGeom>
              <a:avLst/>
              <a:gdLst/>
              <a:ahLst/>
              <a:cxnLst/>
              <a:rect l="0" t="0" r="0" b="0"/>
              <a:pathLst>
                <a:path w="36759" h="101935">
                  <a:moveTo>
                    <a:pt x="36759" y="0"/>
                  </a:moveTo>
                  <a:lnTo>
                    <a:pt x="36759" y="55044"/>
                  </a:lnTo>
                  <a:lnTo>
                    <a:pt x="33825" y="58874"/>
                  </a:lnTo>
                  <a:lnTo>
                    <a:pt x="29126" y="66748"/>
                  </a:lnTo>
                  <a:lnTo>
                    <a:pt x="23284" y="76400"/>
                  </a:lnTo>
                  <a:lnTo>
                    <a:pt x="16172" y="85798"/>
                  </a:lnTo>
                  <a:lnTo>
                    <a:pt x="4996" y="97355"/>
                  </a:lnTo>
                  <a:lnTo>
                    <a:pt x="0" y="101935"/>
                  </a:lnTo>
                  <a:lnTo>
                    <a:pt x="0" y="41290"/>
                  </a:lnTo>
                  <a:lnTo>
                    <a:pt x="1313" y="39189"/>
                  </a:lnTo>
                  <a:lnTo>
                    <a:pt x="7917" y="30045"/>
                  </a:lnTo>
                  <a:lnTo>
                    <a:pt x="26967" y="9725"/>
                  </a:lnTo>
                  <a:lnTo>
                    <a:pt x="36759"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1" name="Shape 1089">
              <a:extLst>
                <a:ext uri="{FF2B5EF4-FFF2-40B4-BE49-F238E27FC236}">
                  <a16:creationId xmlns:a16="http://schemas.microsoft.com/office/drawing/2014/main" id="{6F547F02-7ABE-4868-8D5F-30DA97881DC8}"/>
                </a:ext>
              </a:extLst>
            </p:cNvPr>
            <p:cNvSpPr/>
            <p:nvPr/>
          </p:nvSpPr>
          <p:spPr>
            <a:xfrm>
              <a:off x="3295918" y="3811085"/>
              <a:ext cx="67932" cy="547280"/>
            </a:xfrm>
            <a:custGeom>
              <a:avLst/>
              <a:gdLst/>
              <a:ahLst/>
              <a:cxnLst/>
              <a:rect l="0" t="0" r="0" b="0"/>
              <a:pathLst>
                <a:path w="67932" h="547279">
                  <a:moveTo>
                    <a:pt x="0" y="0"/>
                  </a:moveTo>
                  <a:lnTo>
                    <a:pt x="1130" y="2753"/>
                  </a:lnTo>
                  <a:lnTo>
                    <a:pt x="2146" y="4938"/>
                  </a:lnTo>
                  <a:lnTo>
                    <a:pt x="5194" y="12316"/>
                  </a:lnTo>
                  <a:lnTo>
                    <a:pt x="8115" y="19810"/>
                  </a:lnTo>
                  <a:lnTo>
                    <a:pt x="10655" y="26896"/>
                  </a:lnTo>
                  <a:lnTo>
                    <a:pt x="11798" y="29894"/>
                  </a:lnTo>
                  <a:lnTo>
                    <a:pt x="12814" y="33017"/>
                  </a:lnTo>
                  <a:lnTo>
                    <a:pt x="13576" y="35443"/>
                  </a:lnTo>
                  <a:lnTo>
                    <a:pt x="13957" y="37272"/>
                  </a:lnTo>
                  <a:lnTo>
                    <a:pt x="13826" y="39209"/>
                  </a:lnTo>
                  <a:lnTo>
                    <a:pt x="14465" y="40904"/>
                  </a:lnTo>
                  <a:lnTo>
                    <a:pt x="24879" y="66914"/>
                  </a:lnTo>
                  <a:lnTo>
                    <a:pt x="35420" y="93482"/>
                  </a:lnTo>
                  <a:lnTo>
                    <a:pt x="39103" y="103617"/>
                  </a:lnTo>
                  <a:lnTo>
                    <a:pt x="42786" y="114501"/>
                  </a:lnTo>
                  <a:lnTo>
                    <a:pt x="49390" y="137107"/>
                  </a:lnTo>
                  <a:lnTo>
                    <a:pt x="54343" y="159649"/>
                  </a:lnTo>
                  <a:lnTo>
                    <a:pt x="56248" y="171130"/>
                  </a:lnTo>
                  <a:lnTo>
                    <a:pt x="57264" y="181861"/>
                  </a:lnTo>
                  <a:lnTo>
                    <a:pt x="60820" y="239329"/>
                  </a:lnTo>
                  <a:lnTo>
                    <a:pt x="63487" y="296632"/>
                  </a:lnTo>
                  <a:lnTo>
                    <a:pt x="65519" y="353731"/>
                  </a:lnTo>
                  <a:lnTo>
                    <a:pt x="67805" y="410881"/>
                  </a:lnTo>
                  <a:cubicBezTo>
                    <a:pt x="67932" y="413065"/>
                    <a:pt x="67678" y="415262"/>
                    <a:pt x="66916" y="417357"/>
                  </a:cubicBezTo>
                  <a:lnTo>
                    <a:pt x="61963" y="433309"/>
                  </a:lnTo>
                  <a:lnTo>
                    <a:pt x="59042" y="442046"/>
                  </a:lnTo>
                  <a:lnTo>
                    <a:pt x="55613" y="450619"/>
                  </a:lnTo>
                  <a:lnTo>
                    <a:pt x="49644" y="463967"/>
                  </a:lnTo>
                  <a:lnTo>
                    <a:pt x="42532" y="478216"/>
                  </a:lnTo>
                  <a:lnTo>
                    <a:pt x="34531" y="492885"/>
                  </a:lnTo>
                  <a:lnTo>
                    <a:pt x="26022" y="507781"/>
                  </a:lnTo>
                  <a:lnTo>
                    <a:pt x="17132" y="522323"/>
                  </a:lnTo>
                  <a:lnTo>
                    <a:pt x="8115" y="536090"/>
                  </a:lnTo>
                  <a:lnTo>
                    <a:pt x="0" y="547279"/>
                  </a:lnTo>
                  <a:lnTo>
                    <a:pt x="0" y="476686"/>
                  </a:lnTo>
                  <a:lnTo>
                    <a:pt x="1511" y="474025"/>
                  </a:lnTo>
                  <a:lnTo>
                    <a:pt x="9004" y="460118"/>
                  </a:lnTo>
                  <a:lnTo>
                    <a:pt x="15608" y="446936"/>
                  </a:lnTo>
                  <a:lnTo>
                    <a:pt x="20942" y="434947"/>
                  </a:lnTo>
                  <a:lnTo>
                    <a:pt x="23482" y="428280"/>
                  </a:lnTo>
                  <a:lnTo>
                    <a:pt x="25768" y="421396"/>
                  </a:lnTo>
                  <a:lnTo>
                    <a:pt x="29576" y="409179"/>
                  </a:lnTo>
                  <a:lnTo>
                    <a:pt x="27419" y="355242"/>
                  </a:lnTo>
                  <a:lnTo>
                    <a:pt x="25387" y="298028"/>
                  </a:lnTo>
                  <a:lnTo>
                    <a:pt x="22847" y="241043"/>
                  </a:lnTo>
                  <a:lnTo>
                    <a:pt x="19291" y="184211"/>
                  </a:lnTo>
                  <a:lnTo>
                    <a:pt x="18275" y="175130"/>
                  </a:lnTo>
                  <a:lnTo>
                    <a:pt x="16751" y="165847"/>
                  </a:lnTo>
                  <a:lnTo>
                    <a:pt x="12179" y="145336"/>
                  </a:lnTo>
                  <a:lnTo>
                    <a:pt x="6210" y="125270"/>
                  </a:lnTo>
                  <a:lnTo>
                    <a:pt x="3035" y="115771"/>
                  </a:lnTo>
                  <a:lnTo>
                    <a:pt x="0" y="107542"/>
                  </a:lnTo>
                  <a:lnTo>
                    <a:pt x="0" y="1405"/>
                  </a:lnTo>
                  <a:lnTo>
                    <a:pt x="13" y="1440"/>
                  </a:lnTo>
                  <a:lnTo>
                    <a:pt x="0" y="1341"/>
                  </a:lnTo>
                  <a:lnTo>
                    <a:pt x="0"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2" name="Shape 1090">
              <a:extLst>
                <a:ext uri="{FF2B5EF4-FFF2-40B4-BE49-F238E27FC236}">
                  <a16:creationId xmlns:a16="http://schemas.microsoft.com/office/drawing/2014/main" id="{605A64DC-3FA4-4253-A890-00B2C1489DB4}"/>
                </a:ext>
              </a:extLst>
            </p:cNvPr>
            <p:cNvSpPr/>
            <p:nvPr/>
          </p:nvSpPr>
          <p:spPr>
            <a:xfrm>
              <a:off x="3295918" y="2359662"/>
              <a:ext cx="402070" cy="286873"/>
            </a:xfrm>
            <a:custGeom>
              <a:avLst/>
              <a:gdLst/>
              <a:ahLst/>
              <a:cxnLst/>
              <a:rect l="0" t="0" r="0" b="0"/>
              <a:pathLst>
                <a:path w="402069" h="286873">
                  <a:moveTo>
                    <a:pt x="286753" y="0"/>
                  </a:moveTo>
                  <a:lnTo>
                    <a:pt x="402069" y="55118"/>
                  </a:lnTo>
                  <a:lnTo>
                    <a:pt x="288785" y="114300"/>
                  </a:lnTo>
                  <a:lnTo>
                    <a:pt x="288133" y="77601"/>
                  </a:lnTo>
                  <a:lnTo>
                    <a:pt x="287475" y="77662"/>
                  </a:lnTo>
                  <a:lnTo>
                    <a:pt x="281927" y="80137"/>
                  </a:lnTo>
                  <a:lnTo>
                    <a:pt x="273037" y="83693"/>
                  </a:lnTo>
                  <a:lnTo>
                    <a:pt x="258940" y="88392"/>
                  </a:lnTo>
                  <a:lnTo>
                    <a:pt x="246367" y="92456"/>
                  </a:lnTo>
                  <a:lnTo>
                    <a:pt x="235826" y="95885"/>
                  </a:lnTo>
                  <a:lnTo>
                    <a:pt x="226555" y="98933"/>
                  </a:lnTo>
                  <a:lnTo>
                    <a:pt x="220506" y="100849"/>
                  </a:lnTo>
                  <a:lnTo>
                    <a:pt x="218935" y="102616"/>
                  </a:lnTo>
                  <a:lnTo>
                    <a:pt x="216141" y="104902"/>
                  </a:lnTo>
                  <a:lnTo>
                    <a:pt x="212712" y="107315"/>
                  </a:lnTo>
                  <a:lnTo>
                    <a:pt x="208902" y="109728"/>
                  </a:lnTo>
                  <a:lnTo>
                    <a:pt x="203949" y="112649"/>
                  </a:lnTo>
                  <a:lnTo>
                    <a:pt x="197853" y="115951"/>
                  </a:lnTo>
                  <a:lnTo>
                    <a:pt x="190487" y="119888"/>
                  </a:lnTo>
                  <a:lnTo>
                    <a:pt x="181597" y="124333"/>
                  </a:lnTo>
                  <a:lnTo>
                    <a:pt x="174866" y="127508"/>
                  </a:lnTo>
                  <a:lnTo>
                    <a:pt x="168643" y="130048"/>
                  </a:lnTo>
                  <a:lnTo>
                    <a:pt x="163309" y="131953"/>
                  </a:lnTo>
                  <a:lnTo>
                    <a:pt x="157975" y="133477"/>
                  </a:lnTo>
                  <a:lnTo>
                    <a:pt x="150863" y="135128"/>
                  </a:lnTo>
                  <a:lnTo>
                    <a:pt x="146672" y="136017"/>
                  </a:lnTo>
                  <a:lnTo>
                    <a:pt x="141339" y="137795"/>
                  </a:lnTo>
                  <a:lnTo>
                    <a:pt x="141338" y="137795"/>
                  </a:lnTo>
                  <a:lnTo>
                    <a:pt x="139687" y="138811"/>
                  </a:lnTo>
                  <a:lnTo>
                    <a:pt x="137020" y="140589"/>
                  </a:lnTo>
                  <a:lnTo>
                    <a:pt x="133591" y="143256"/>
                  </a:lnTo>
                  <a:lnTo>
                    <a:pt x="129527" y="146939"/>
                  </a:lnTo>
                  <a:lnTo>
                    <a:pt x="125717" y="150495"/>
                  </a:lnTo>
                  <a:lnTo>
                    <a:pt x="121145" y="155702"/>
                  </a:lnTo>
                  <a:lnTo>
                    <a:pt x="116446" y="162941"/>
                  </a:lnTo>
                  <a:lnTo>
                    <a:pt x="111493" y="171450"/>
                  </a:lnTo>
                  <a:lnTo>
                    <a:pt x="105143" y="181356"/>
                  </a:lnTo>
                  <a:lnTo>
                    <a:pt x="96888" y="191516"/>
                  </a:lnTo>
                  <a:lnTo>
                    <a:pt x="88125" y="200025"/>
                  </a:lnTo>
                  <a:lnTo>
                    <a:pt x="80251" y="207137"/>
                  </a:lnTo>
                  <a:lnTo>
                    <a:pt x="72504" y="214249"/>
                  </a:lnTo>
                  <a:lnTo>
                    <a:pt x="35674" y="250063"/>
                  </a:lnTo>
                  <a:lnTo>
                    <a:pt x="17894" y="267716"/>
                  </a:lnTo>
                  <a:lnTo>
                    <a:pt x="1638" y="284734"/>
                  </a:lnTo>
                  <a:lnTo>
                    <a:pt x="0" y="286873"/>
                  </a:lnTo>
                  <a:lnTo>
                    <a:pt x="0" y="231829"/>
                  </a:lnTo>
                  <a:lnTo>
                    <a:pt x="8877" y="223012"/>
                  </a:lnTo>
                  <a:lnTo>
                    <a:pt x="45834" y="187071"/>
                  </a:lnTo>
                  <a:lnTo>
                    <a:pt x="54343" y="179197"/>
                  </a:lnTo>
                  <a:lnTo>
                    <a:pt x="62979" y="171577"/>
                  </a:lnTo>
                  <a:lnTo>
                    <a:pt x="70091" y="164465"/>
                  </a:lnTo>
                  <a:lnTo>
                    <a:pt x="75425" y="157480"/>
                  </a:lnTo>
                  <a:lnTo>
                    <a:pt x="79108" y="151384"/>
                  </a:lnTo>
                  <a:lnTo>
                    <a:pt x="83553" y="143637"/>
                  </a:lnTo>
                  <a:lnTo>
                    <a:pt x="89014" y="135128"/>
                  </a:lnTo>
                  <a:lnTo>
                    <a:pt x="96507" y="125984"/>
                  </a:lnTo>
                  <a:lnTo>
                    <a:pt x="103111" y="119507"/>
                  </a:lnTo>
                  <a:lnTo>
                    <a:pt x="108191" y="114935"/>
                  </a:lnTo>
                  <a:lnTo>
                    <a:pt x="113017" y="110998"/>
                  </a:lnTo>
                  <a:lnTo>
                    <a:pt x="117589" y="107696"/>
                  </a:lnTo>
                  <a:lnTo>
                    <a:pt x="122542" y="104775"/>
                  </a:lnTo>
                  <a:lnTo>
                    <a:pt x="126479" y="102743"/>
                  </a:lnTo>
                  <a:cubicBezTo>
                    <a:pt x="127241" y="102362"/>
                    <a:pt x="128130" y="101981"/>
                    <a:pt x="129019" y="101727"/>
                  </a:cubicBezTo>
                  <a:lnTo>
                    <a:pt x="134861" y="99822"/>
                  </a:lnTo>
                  <a:lnTo>
                    <a:pt x="142481" y="97917"/>
                  </a:lnTo>
                  <a:lnTo>
                    <a:pt x="149339" y="96393"/>
                  </a:lnTo>
                  <a:lnTo>
                    <a:pt x="152260" y="95504"/>
                  </a:lnTo>
                  <a:lnTo>
                    <a:pt x="155943" y="94107"/>
                  </a:lnTo>
                  <a:lnTo>
                    <a:pt x="160261" y="92329"/>
                  </a:lnTo>
                  <a:lnTo>
                    <a:pt x="165341" y="89916"/>
                  </a:lnTo>
                  <a:lnTo>
                    <a:pt x="173342" y="85852"/>
                  </a:lnTo>
                  <a:lnTo>
                    <a:pt x="175249" y="84844"/>
                  </a:lnTo>
                  <a:lnTo>
                    <a:pt x="176009" y="80074"/>
                  </a:lnTo>
                  <a:cubicBezTo>
                    <a:pt x="178073" y="76295"/>
                    <a:pt x="181406" y="73215"/>
                    <a:pt x="185661" y="71501"/>
                  </a:cubicBezTo>
                  <a:lnTo>
                    <a:pt x="187185" y="70993"/>
                  </a:lnTo>
                  <a:lnTo>
                    <a:pt x="188582" y="70485"/>
                  </a:lnTo>
                  <a:lnTo>
                    <a:pt x="192646" y="69342"/>
                  </a:lnTo>
                  <a:lnTo>
                    <a:pt x="195525" y="68665"/>
                  </a:lnTo>
                  <a:lnTo>
                    <a:pt x="196583" y="68326"/>
                  </a:lnTo>
                  <a:lnTo>
                    <a:pt x="201536" y="66802"/>
                  </a:lnTo>
                  <a:lnTo>
                    <a:pt x="207632" y="64897"/>
                  </a:lnTo>
                  <a:lnTo>
                    <a:pt x="214998" y="62611"/>
                  </a:lnTo>
                  <a:lnTo>
                    <a:pt x="223888" y="59690"/>
                  </a:lnTo>
                  <a:lnTo>
                    <a:pt x="234683" y="56261"/>
                  </a:lnTo>
                  <a:lnTo>
                    <a:pt x="246875" y="52197"/>
                  </a:lnTo>
                  <a:lnTo>
                    <a:pt x="260972" y="47498"/>
                  </a:lnTo>
                  <a:lnTo>
                    <a:pt x="267576" y="44831"/>
                  </a:lnTo>
                  <a:lnTo>
                    <a:pt x="274561" y="41656"/>
                  </a:lnTo>
                  <a:cubicBezTo>
                    <a:pt x="276466" y="40767"/>
                    <a:pt x="278498" y="40259"/>
                    <a:pt x="280530" y="40005"/>
                  </a:cubicBezTo>
                  <a:lnTo>
                    <a:pt x="287453" y="39395"/>
                  </a:lnTo>
                  <a:lnTo>
                    <a:pt x="286753"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pic>
          <p:nvPicPr>
            <p:cNvPr id="123" name="Picture 122">
              <a:extLst>
                <a:ext uri="{FF2B5EF4-FFF2-40B4-BE49-F238E27FC236}">
                  <a16:creationId xmlns:a16="http://schemas.microsoft.com/office/drawing/2014/main" id="{D2253B3F-117C-4183-B6C3-FF46AF3405D4}"/>
                </a:ext>
              </a:extLst>
            </p:cNvPr>
            <p:cNvPicPr/>
            <p:nvPr/>
          </p:nvPicPr>
          <p:blipFill>
            <a:blip r:embed="rId16"/>
            <a:stretch>
              <a:fillRect/>
            </a:stretch>
          </p:blipFill>
          <p:spPr>
            <a:xfrm>
              <a:off x="1330085" y="557785"/>
              <a:ext cx="2624696" cy="2857502"/>
            </a:xfrm>
            <a:prstGeom prst="rect">
              <a:avLst/>
            </a:prstGeom>
          </p:spPr>
        </p:pic>
        <p:sp>
          <p:nvSpPr>
            <p:cNvPr id="124" name="Shape 1093">
              <a:extLst>
                <a:ext uri="{FF2B5EF4-FFF2-40B4-BE49-F238E27FC236}">
                  <a16:creationId xmlns:a16="http://schemas.microsoft.com/office/drawing/2014/main" id="{E736C792-B5B1-4637-A60F-2705138F3BA3}"/>
                </a:ext>
              </a:extLst>
            </p:cNvPr>
            <p:cNvSpPr/>
            <p:nvPr/>
          </p:nvSpPr>
          <p:spPr>
            <a:xfrm>
              <a:off x="1421208" y="729949"/>
              <a:ext cx="1513857" cy="2624127"/>
            </a:xfrm>
            <a:custGeom>
              <a:avLst/>
              <a:gdLst/>
              <a:ahLst/>
              <a:cxnLst/>
              <a:rect l="0" t="0" r="0" b="0"/>
              <a:pathLst>
                <a:path w="1660238" h="2624504">
                  <a:moveTo>
                    <a:pt x="1660238" y="0"/>
                  </a:moveTo>
                  <a:lnTo>
                    <a:pt x="1660238" y="52010"/>
                  </a:lnTo>
                  <a:lnTo>
                    <a:pt x="1660077" y="52705"/>
                  </a:lnTo>
                  <a:lnTo>
                    <a:pt x="1660238" y="52349"/>
                  </a:lnTo>
                  <a:lnTo>
                    <a:pt x="1660238" y="53735"/>
                  </a:lnTo>
                  <a:lnTo>
                    <a:pt x="1659890" y="54024"/>
                  </a:lnTo>
                  <a:lnTo>
                    <a:pt x="1659758" y="54137"/>
                  </a:lnTo>
                  <a:lnTo>
                    <a:pt x="1659001" y="57708"/>
                  </a:lnTo>
                  <a:lnTo>
                    <a:pt x="1657858" y="62660"/>
                  </a:lnTo>
                  <a:lnTo>
                    <a:pt x="1656334" y="69772"/>
                  </a:lnTo>
                  <a:lnTo>
                    <a:pt x="1654429" y="78409"/>
                  </a:lnTo>
                  <a:lnTo>
                    <a:pt x="1653159" y="83869"/>
                  </a:lnTo>
                  <a:lnTo>
                    <a:pt x="1651762" y="89584"/>
                  </a:lnTo>
                  <a:cubicBezTo>
                    <a:pt x="1651127" y="92252"/>
                    <a:pt x="1649857" y="94665"/>
                    <a:pt x="1648079" y="96823"/>
                  </a:cubicBezTo>
                  <a:lnTo>
                    <a:pt x="1648333" y="96442"/>
                  </a:lnTo>
                  <a:lnTo>
                    <a:pt x="1647317" y="97966"/>
                  </a:lnTo>
                  <a:lnTo>
                    <a:pt x="1645793" y="99998"/>
                  </a:lnTo>
                  <a:lnTo>
                    <a:pt x="1644015" y="102411"/>
                  </a:lnTo>
                  <a:lnTo>
                    <a:pt x="1641602" y="105967"/>
                  </a:lnTo>
                  <a:lnTo>
                    <a:pt x="1638808" y="109904"/>
                  </a:lnTo>
                  <a:lnTo>
                    <a:pt x="1632712" y="118540"/>
                  </a:lnTo>
                  <a:lnTo>
                    <a:pt x="1625981" y="128573"/>
                  </a:lnTo>
                  <a:lnTo>
                    <a:pt x="1619250" y="138479"/>
                  </a:lnTo>
                  <a:lnTo>
                    <a:pt x="1613281" y="148004"/>
                  </a:lnTo>
                  <a:lnTo>
                    <a:pt x="1608709" y="155878"/>
                  </a:lnTo>
                  <a:lnTo>
                    <a:pt x="1606550" y="160070"/>
                  </a:lnTo>
                  <a:lnTo>
                    <a:pt x="1604137" y="165277"/>
                  </a:lnTo>
                  <a:lnTo>
                    <a:pt x="1601597" y="171499"/>
                  </a:lnTo>
                  <a:lnTo>
                    <a:pt x="1598803" y="178358"/>
                  </a:lnTo>
                  <a:lnTo>
                    <a:pt x="1592961" y="193978"/>
                  </a:lnTo>
                  <a:lnTo>
                    <a:pt x="1586992" y="210870"/>
                  </a:lnTo>
                  <a:lnTo>
                    <a:pt x="1581277" y="227760"/>
                  </a:lnTo>
                  <a:lnTo>
                    <a:pt x="1575943" y="243635"/>
                  </a:lnTo>
                  <a:lnTo>
                    <a:pt x="1573657" y="250874"/>
                  </a:lnTo>
                  <a:lnTo>
                    <a:pt x="1571625" y="257097"/>
                  </a:lnTo>
                  <a:lnTo>
                    <a:pt x="1569720" y="262812"/>
                  </a:lnTo>
                  <a:lnTo>
                    <a:pt x="1568196" y="267511"/>
                  </a:lnTo>
                  <a:cubicBezTo>
                    <a:pt x="1567688" y="269162"/>
                    <a:pt x="1566926" y="270814"/>
                    <a:pt x="1565910" y="272210"/>
                  </a:cubicBezTo>
                  <a:lnTo>
                    <a:pt x="1560195" y="280846"/>
                  </a:lnTo>
                  <a:lnTo>
                    <a:pt x="1555623" y="287323"/>
                  </a:lnTo>
                  <a:lnTo>
                    <a:pt x="1551940" y="292911"/>
                  </a:lnTo>
                  <a:lnTo>
                    <a:pt x="1549273" y="296848"/>
                  </a:lnTo>
                  <a:lnTo>
                    <a:pt x="1546987" y="300404"/>
                  </a:lnTo>
                  <a:lnTo>
                    <a:pt x="1546098" y="301674"/>
                  </a:lnTo>
                  <a:lnTo>
                    <a:pt x="1544193" y="305358"/>
                  </a:lnTo>
                  <a:lnTo>
                    <a:pt x="1543304" y="307897"/>
                  </a:lnTo>
                  <a:lnTo>
                    <a:pt x="1542034" y="311708"/>
                  </a:lnTo>
                  <a:lnTo>
                    <a:pt x="1540764" y="315898"/>
                  </a:lnTo>
                  <a:lnTo>
                    <a:pt x="1539113" y="321614"/>
                  </a:lnTo>
                  <a:lnTo>
                    <a:pt x="1536954" y="328852"/>
                  </a:lnTo>
                  <a:lnTo>
                    <a:pt x="1534287" y="337489"/>
                  </a:lnTo>
                  <a:lnTo>
                    <a:pt x="1530858" y="348284"/>
                  </a:lnTo>
                  <a:lnTo>
                    <a:pt x="1528826" y="354379"/>
                  </a:lnTo>
                  <a:lnTo>
                    <a:pt x="1526413" y="361872"/>
                  </a:lnTo>
                  <a:lnTo>
                    <a:pt x="1521841" y="373810"/>
                  </a:lnTo>
                  <a:lnTo>
                    <a:pt x="1516634" y="385367"/>
                  </a:lnTo>
                  <a:lnTo>
                    <a:pt x="1505585" y="406449"/>
                  </a:lnTo>
                  <a:lnTo>
                    <a:pt x="1494536" y="426261"/>
                  </a:lnTo>
                  <a:lnTo>
                    <a:pt x="1484503" y="445692"/>
                  </a:lnTo>
                  <a:lnTo>
                    <a:pt x="1479169" y="458011"/>
                  </a:lnTo>
                  <a:lnTo>
                    <a:pt x="1474089" y="470965"/>
                  </a:lnTo>
                  <a:lnTo>
                    <a:pt x="1464183" y="496365"/>
                  </a:lnTo>
                  <a:lnTo>
                    <a:pt x="1461262" y="504747"/>
                  </a:lnTo>
                  <a:lnTo>
                    <a:pt x="1458976" y="514653"/>
                  </a:lnTo>
                  <a:lnTo>
                    <a:pt x="1456690" y="525321"/>
                  </a:lnTo>
                  <a:lnTo>
                    <a:pt x="1454277" y="536243"/>
                  </a:lnTo>
                  <a:lnTo>
                    <a:pt x="1444117" y="578027"/>
                  </a:lnTo>
                  <a:lnTo>
                    <a:pt x="1433322" y="620190"/>
                  </a:lnTo>
                  <a:lnTo>
                    <a:pt x="1431036" y="628191"/>
                  </a:lnTo>
                  <a:lnTo>
                    <a:pt x="1428115" y="636701"/>
                  </a:lnTo>
                  <a:lnTo>
                    <a:pt x="1424813" y="646352"/>
                  </a:lnTo>
                  <a:lnTo>
                    <a:pt x="1421003" y="656640"/>
                  </a:lnTo>
                  <a:lnTo>
                    <a:pt x="1412748" y="678356"/>
                  </a:lnTo>
                  <a:lnTo>
                    <a:pt x="1404112" y="700201"/>
                  </a:lnTo>
                  <a:lnTo>
                    <a:pt x="1399794" y="710996"/>
                  </a:lnTo>
                  <a:lnTo>
                    <a:pt x="1395603" y="721028"/>
                  </a:lnTo>
                  <a:lnTo>
                    <a:pt x="1391920" y="730172"/>
                  </a:lnTo>
                  <a:lnTo>
                    <a:pt x="1388364" y="738554"/>
                  </a:lnTo>
                  <a:lnTo>
                    <a:pt x="1385570" y="745412"/>
                  </a:lnTo>
                  <a:lnTo>
                    <a:pt x="1383157" y="751381"/>
                  </a:lnTo>
                  <a:lnTo>
                    <a:pt x="1381506" y="755065"/>
                  </a:lnTo>
                  <a:lnTo>
                    <a:pt x="1380871" y="756589"/>
                  </a:lnTo>
                  <a:lnTo>
                    <a:pt x="1372489" y="778940"/>
                  </a:lnTo>
                  <a:lnTo>
                    <a:pt x="1364996" y="802054"/>
                  </a:lnTo>
                  <a:lnTo>
                    <a:pt x="1357503" y="825930"/>
                  </a:lnTo>
                  <a:lnTo>
                    <a:pt x="1349756" y="850187"/>
                  </a:lnTo>
                  <a:lnTo>
                    <a:pt x="1343152" y="867459"/>
                  </a:lnTo>
                  <a:lnTo>
                    <a:pt x="1335786" y="884223"/>
                  </a:lnTo>
                  <a:lnTo>
                    <a:pt x="1327658" y="900226"/>
                  </a:lnTo>
                  <a:lnTo>
                    <a:pt x="1319276" y="915973"/>
                  </a:lnTo>
                  <a:lnTo>
                    <a:pt x="1302385" y="946327"/>
                  </a:lnTo>
                  <a:lnTo>
                    <a:pt x="1294384" y="961059"/>
                  </a:lnTo>
                  <a:lnTo>
                    <a:pt x="1287018" y="975663"/>
                  </a:lnTo>
                  <a:lnTo>
                    <a:pt x="1279398" y="993316"/>
                  </a:lnTo>
                  <a:lnTo>
                    <a:pt x="1272032" y="1011858"/>
                  </a:lnTo>
                  <a:lnTo>
                    <a:pt x="1264158" y="1031289"/>
                  </a:lnTo>
                  <a:lnTo>
                    <a:pt x="1254887" y="1050339"/>
                  </a:lnTo>
                  <a:lnTo>
                    <a:pt x="1248410" y="1061770"/>
                  </a:lnTo>
                  <a:lnTo>
                    <a:pt x="1241552" y="1072564"/>
                  </a:lnTo>
                  <a:lnTo>
                    <a:pt x="1227963" y="1093011"/>
                  </a:lnTo>
                  <a:lnTo>
                    <a:pt x="1214882" y="1112570"/>
                  </a:lnTo>
                  <a:lnTo>
                    <a:pt x="1209040" y="1122348"/>
                  </a:lnTo>
                  <a:lnTo>
                    <a:pt x="1203579" y="1132382"/>
                  </a:lnTo>
                  <a:lnTo>
                    <a:pt x="1200912" y="1137716"/>
                  </a:lnTo>
                  <a:lnTo>
                    <a:pt x="1198626" y="1142668"/>
                  </a:lnTo>
                  <a:lnTo>
                    <a:pt x="1196848" y="1146986"/>
                  </a:lnTo>
                  <a:lnTo>
                    <a:pt x="1195705" y="1150035"/>
                  </a:lnTo>
                  <a:lnTo>
                    <a:pt x="1193927" y="1154988"/>
                  </a:lnTo>
                  <a:lnTo>
                    <a:pt x="1193353" y="1157932"/>
                  </a:lnTo>
                  <a:lnTo>
                    <a:pt x="1193546" y="1158416"/>
                  </a:lnTo>
                  <a:cubicBezTo>
                    <a:pt x="1195578" y="1163242"/>
                    <a:pt x="1195578" y="1168576"/>
                    <a:pt x="1193546" y="1173402"/>
                  </a:cubicBezTo>
                  <a:lnTo>
                    <a:pt x="1193292" y="1174038"/>
                  </a:lnTo>
                  <a:cubicBezTo>
                    <a:pt x="1192149" y="1176832"/>
                    <a:pt x="1190244" y="1179245"/>
                    <a:pt x="1187958" y="1181149"/>
                  </a:cubicBezTo>
                  <a:lnTo>
                    <a:pt x="1186815" y="1182166"/>
                  </a:lnTo>
                  <a:cubicBezTo>
                    <a:pt x="1186180" y="1182801"/>
                    <a:pt x="1185418" y="1183308"/>
                    <a:pt x="1184656" y="1183689"/>
                  </a:cubicBezTo>
                  <a:lnTo>
                    <a:pt x="1181989" y="1185341"/>
                  </a:lnTo>
                  <a:lnTo>
                    <a:pt x="1178306" y="1187499"/>
                  </a:lnTo>
                  <a:lnTo>
                    <a:pt x="1172718" y="1191055"/>
                  </a:lnTo>
                  <a:lnTo>
                    <a:pt x="1169289" y="1193088"/>
                  </a:lnTo>
                  <a:lnTo>
                    <a:pt x="1165352" y="1195627"/>
                  </a:lnTo>
                  <a:lnTo>
                    <a:pt x="1160653" y="1198802"/>
                  </a:lnTo>
                  <a:lnTo>
                    <a:pt x="1155319" y="1202232"/>
                  </a:lnTo>
                  <a:cubicBezTo>
                    <a:pt x="1153414" y="1203501"/>
                    <a:pt x="1151382" y="1204391"/>
                    <a:pt x="1149223" y="1204898"/>
                  </a:cubicBezTo>
                  <a:lnTo>
                    <a:pt x="1140968" y="1206930"/>
                  </a:lnTo>
                  <a:lnTo>
                    <a:pt x="1133856" y="1208708"/>
                  </a:lnTo>
                  <a:lnTo>
                    <a:pt x="1127633" y="1210105"/>
                  </a:lnTo>
                  <a:lnTo>
                    <a:pt x="1122680" y="1211248"/>
                  </a:lnTo>
                  <a:lnTo>
                    <a:pt x="1118235" y="1212391"/>
                  </a:lnTo>
                  <a:lnTo>
                    <a:pt x="1114933" y="1213154"/>
                  </a:lnTo>
                  <a:lnTo>
                    <a:pt x="1109218" y="1214804"/>
                  </a:lnTo>
                  <a:lnTo>
                    <a:pt x="1102995" y="1217345"/>
                  </a:lnTo>
                  <a:lnTo>
                    <a:pt x="1099439" y="1218995"/>
                  </a:lnTo>
                  <a:lnTo>
                    <a:pt x="1095629" y="1220773"/>
                  </a:lnTo>
                  <a:lnTo>
                    <a:pt x="1091057" y="1223186"/>
                  </a:lnTo>
                  <a:lnTo>
                    <a:pt x="1085215" y="1226361"/>
                  </a:lnTo>
                  <a:lnTo>
                    <a:pt x="1078738" y="1229917"/>
                  </a:lnTo>
                  <a:lnTo>
                    <a:pt x="1070737" y="1234363"/>
                  </a:lnTo>
                  <a:lnTo>
                    <a:pt x="1057275" y="1241474"/>
                  </a:lnTo>
                  <a:lnTo>
                    <a:pt x="1044575" y="1248079"/>
                  </a:lnTo>
                  <a:lnTo>
                    <a:pt x="1033272" y="1254810"/>
                  </a:lnTo>
                  <a:lnTo>
                    <a:pt x="1022340" y="1263095"/>
                  </a:lnTo>
                  <a:lnTo>
                    <a:pt x="1016254" y="1269288"/>
                  </a:lnTo>
                  <a:lnTo>
                    <a:pt x="1009142" y="1278939"/>
                  </a:lnTo>
                  <a:lnTo>
                    <a:pt x="1001649" y="1290370"/>
                  </a:lnTo>
                  <a:lnTo>
                    <a:pt x="994283" y="1301164"/>
                  </a:lnTo>
                  <a:cubicBezTo>
                    <a:pt x="992251" y="1303958"/>
                    <a:pt x="989584" y="1306245"/>
                    <a:pt x="986409" y="1307641"/>
                  </a:cubicBezTo>
                  <a:lnTo>
                    <a:pt x="975106" y="1312721"/>
                  </a:lnTo>
                  <a:lnTo>
                    <a:pt x="965073" y="1316785"/>
                  </a:lnTo>
                  <a:lnTo>
                    <a:pt x="956564" y="1320595"/>
                  </a:lnTo>
                  <a:lnTo>
                    <a:pt x="953262" y="1322627"/>
                  </a:lnTo>
                  <a:lnTo>
                    <a:pt x="950214" y="1324913"/>
                  </a:lnTo>
                  <a:lnTo>
                    <a:pt x="947801" y="1327073"/>
                  </a:lnTo>
                  <a:lnTo>
                    <a:pt x="944372" y="1330755"/>
                  </a:lnTo>
                  <a:lnTo>
                    <a:pt x="940816" y="1335201"/>
                  </a:lnTo>
                  <a:lnTo>
                    <a:pt x="937006" y="1340407"/>
                  </a:lnTo>
                  <a:lnTo>
                    <a:pt x="928243" y="1353107"/>
                  </a:lnTo>
                  <a:lnTo>
                    <a:pt x="919353" y="1367077"/>
                  </a:lnTo>
                  <a:lnTo>
                    <a:pt x="910717" y="1381174"/>
                  </a:lnTo>
                  <a:lnTo>
                    <a:pt x="902843" y="1394382"/>
                  </a:lnTo>
                  <a:lnTo>
                    <a:pt x="899160" y="1400605"/>
                  </a:lnTo>
                  <a:lnTo>
                    <a:pt x="895985" y="1405939"/>
                  </a:lnTo>
                  <a:lnTo>
                    <a:pt x="893318" y="1410511"/>
                  </a:lnTo>
                  <a:lnTo>
                    <a:pt x="891032" y="1414321"/>
                  </a:lnTo>
                  <a:cubicBezTo>
                    <a:pt x="889762" y="1416480"/>
                    <a:pt x="888111" y="1418385"/>
                    <a:pt x="886079" y="1419782"/>
                  </a:cubicBezTo>
                  <a:lnTo>
                    <a:pt x="845820" y="1449882"/>
                  </a:lnTo>
                  <a:lnTo>
                    <a:pt x="835594" y="1459167"/>
                  </a:lnTo>
                  <a:lnTo>
                    <a:pt x="828548" y="1467535"/>
                  </a:lnTo>
                  <a:lnTo>
                    <a:pt x="821182" y="1478964"/>
                  </a:lnTo>
                  <a:lnTo>
                    <a:pt x="814451" y="1491664"/>
                  </a:lnTo>
                  <a:lnTo>
                    <a:pt x="808101" y="1505380"/>
                  </a:lnTo>
                  <a:lnTo>
                    <a:pt x="801624" y="1519858"/>
                  </a:lnTo>
                  <a:lnTo>
                    <a:pt x="794766" y="1534845"/>
                  </a:lnTo>
                  <a:lnTo>
                    <a:pt x="787654" y="1548560"/>
                  </a:lnTo>
                  <a:lnTo>
                    <a:pt x="779907" y="1563292"/>
                  </a:lnTo>
                  <a:lnTo>
                    <a:pt x="772287" y="1579041"/>
                  </a:lnTo>
                  <a:lnTo>
                    <a:pt x="764540" y="1595296"/>
                  </a:lnTo>
                  <a:lnTo>
                    <a:pt x="756031" y="1611679"/>
                  </a:lnTo>
                  <a:lnTo>
                    <a:pt x="748157" y="1625141"/>
                  </a:lnTo>
                  <a:lnTo>
                    <a:pt x="740156" y="1638095"/>
                  </a:lnTo>
                  <a:lnTo>
                    <a:pt x="732536" y="1650414"/>
                  </a:lnTo>
                  <a:lnTo>
                    <a:pt x="725551" y="1662479"/>
                  </a:lnTo>
                  <a:lnTo>
                    <a:pt x="717931" y="1677592"/>
                  </a:lnTo>
                  <a:lnTo>
                    <a:pt x="710565" y="1693721"/>
                  </a:lnTo>
                  <a:lnTo>
                    <a:pt x="702437" y="1710613"/>
                  </a:lnTo>
                  <a:lnTo>
                    <a:pt x="692658" y="1727504"/>
                  </a:lnTo>
                  <a:lnTo>
                    <a:pt x="681990" y="1742108"/>
                  </a:lnTo>
                  <a:lnTo>
                    <a:pt x="671195" y="1754808"/>
                  </a:lnTo>
                  <a:lnTo>
                    <a:pt x="660908" y="1766746"/>
                  </a:lnTo>
                  <a:lnTo>
                    <a:pt x="651637" y="1778685"/>
                  </a:lnTo>
                  <a:lnTo>
                    <a:pt x="643890" y="1790623"/>
                  </a:lnTo>
                  <a:lnTo>
                    <a:pt x="636397" y="1803449"/>
                  </a:lnTo>
                  <a:lnTo>
                    <a:pt x="628650" y="1817166"/>
                  </a:lnTo>
                  <a:lnTo>
                    <a:pt x="620395" y="1830754"/>
                  </a:lnTo>
                  <a:lnTo>
                    <a:pt x="599567" y="1862377"/>
                  </a:lnTo>
                  <a:lnTo>
                    <a:pt x="578485" y="1892857"/>
                  </a:lnTo>
                  <a:lnTo>
                    <a:pt x="573278" y="1900732"/>
                  </a:lnTo>
                  <a:lnTo>
                    <a:pt x="568452" y="1908098"/>
                  </a:lnTo>
                  <a:lnTo>
                    <a:pt x="560197" y="1920924"/>
                  </a:lnTo>
                  <a:lnTo>
                    <a:pt x="553466" y="1931720"/>
                  </a:lnTo>
                  <a:lnTo>
                    <a:pt x="548132" y="1940355"/>
                  </a:lnTo>
                  <a:lnTo>
                    <a:pt x="546030" y="1944209"/>
                  </a:lnTo>
                  <a:lnTo>
                    <a:pt x="549656" y="1949118"/>
                  </a:lnTo>
                  <a:lnTo>
                    <a:pt x="549910" y="1950135"/>
                  </a:lnTo>
                  <a:cubicBezTo>
                    <a:pt x="550672" y="1952929"/>
                    <a:pt x="550799" y="1955849"/>
                    <a:pt x="550291" y="1958770"/>
                  </a:cubicBezTo>
                  <a:lnTo>
                    <a:pt x="549910" y="1960676"/>
                  </a:lnTo>
                  <a:cubicBezTo>
                    <a:pt x="549656" y="1961945"/>
                    <a:pt x="549275" y="1963216"/>
                    <a:pt x="548894" y="1964358"/>
                  </a:cubicBezTo>
                  <a:lnTo>
                    <a:pt x="546989" y="1968676"/>
                  </a:lnTo>
                  <a:lnTo>
                    <a:pt x="544449" y="1973629"/>
                  </a:lnTo>
                  <a:lnTo>
                    <a:pt x="541020" y="1979852"/>
                  </a:lnTo>
                  <a:lnTo>
                    <a:pt x="536448" y="1987473"/>
                  </a:lnTo>
                  <a:lnTo>
                    <a:pt x="530606" y="1996489"/>
                  </a:lnTo>
                  <a:lnTo>
                    <a:pt x="523494" y="2007285"/>
                  </a:lnTo>
                  <a:lnTo>
                    <a:pt x="514858" y="2020366"/>
                  </a:lnTo>
                  <a:lnTo>
                    <a:pt x="509905" y="2027604"/>
                  </a:lnTo>
                  <a:lnTo>
                    <a:pt x="504444" y="2035605"/>
                  </a:lnTo>
                  <a:lnTo>
                    <a:pt x="498602" y="2043988"/>
                  </a:lnTo>
                  <a:lnTo>
                    <a:pt x="492252" y="2053258"/>
                  </a:lnTo>
                  <a:lnTo>
                    <a:pt x="485394" y="2063038"/>
                  </a:lnTo>
                  <a:lnTo>
                    <a:pt x="478028" y="2073324"/>
                  </a:lnTo>
                  <a:lnTo>
                    <a:pt x="470154" y="2084627"/>
                  </a:lnTo>
                  <a:lnTo>
                    <a:pt x="461772" y="2096438"/>
                  </a:lnTo>
                  <a:lnTo>
                    <a:pt x="452882" y="2108885"/>
                  </a:lnTo>
                  <a:lnTo>
                    <a:pt x="442722" y="2123109"/>
                  </a:lnTo>
                  <a:lnTo>
                    <a:pt x="434848" y="2132888"/>
                  </a:lnTo>
                  <a:lnTo>
                    <a:pt x="426085" y="2141904"/>
                  </a:lnTo>
                  <a:lnTo>
                    <a:pt x="409575" y="2156763"/>
                  </a:lnTo>
                  <a:lnTo>
                    <a:pt x="393827" y="2170607"/>
                  </a:lnTo>
                  <a:lnTo>
                    <a:pt x="387223" y="2177210"/>
                  </a:lnTo>
                  <a:lnTo>
                    <a:pt x="381381" y="2184195"/>
                  </a:lnTo>
                  <a:lnTo>
                    <a:pt x="377317" y="2190038"/>
                  </a:lnTo>
                  <a:lnTo>
                    <a:pt x="373888" y="2196134"/>
                  </a:lnTo>
                  <a:lnTo>
                    <a:pt x="366903" y="2211754"/>
                  </a:lnTo>
                  <a:lnTo>
                    <a:pt x="359664" y="2228645"/>
                  </a:lnTo>
                  <a:lnTo>
                    <a:pt x="355219" y="2237916"/>
                  </a:lnTo>
                  <a:lnTo>
                    <a:pt x="349758" y="2246934"/>
                  </a:lnTo>
                  <a:lnTo>
                    <a:pt x="339090" y="2261666"/>
                  </a:lnTo>
                  <a:lnTo>
                    <a:pt x="328295" y="2274492"/>
                  </a:lnTo>
                  <a:lnTo>
                    <a:pt x="318008" y="2286431"/>
                  </a:lnTo>
                  <a:lnTo>
                    <a:pt x="308737" y="2298241"/>
                  </a:lnTo>
                  <a:lnTo>
                    <a:pt x="301117" y="2310053"/>
                  </a:lnTo>
                  <a:lnTo>
                    <a:pt x="293624" y="2323134"/>
                  </a:lnTo>
                  <a:lnTo>
                    <a:pt x="285750" y="2336850"/>
                  </a:lnTo>
                  <a:lnTo>
                    <a:pt x="277495" y="2350438"/>
                  </a:lnTo>
                  <a:lnTo>
                    <a:pt x="272669" y="2357551"/>
                  </a:lnTo>
                  <a:lnTo>
                    <a:pt x="268097" y="2364154"/>
                  </a:lnTo>
                  <a:lnTo>
                    <a:pt x="264160" y="2369870"/>
                  </a:lnTo>
                  <a:lnTo>
                    <a:pt x="260223" y="2375076"/>
                  </a:lnTo>
                  <a:lnTo>
                    <a:pt x="253111" y="2384221"/>
                  </a:lnTo>
                  <a:lnTo>
                    <a:pt x="246507" y="2392095"/>
                  </a:lnTo>
                  <a:lnTo>
                    <a:pt x="239649" y="2399460"/>
                  </a:lnTo>
                  <a:lnTo>
                    <a:pt x="232156" y="2406953"/>
                  </a:lnTo>
                  <a:lnTo>
                    <a:pt x="223393" y="2415463"/>
                  </a:lnTo>
                  <a:lnTo>
                    <a:pt x="218440" y="2420288"/>
                  </a:lnTo>
                  <a:lnTo>
                    <a:pt x="213106" y="2425623"/>
                  </a:lnTo>
                  <a:lnTo>
                    <a:pt x="205105" y="2434132"/>
                  </a:lnTo>
                  <a:lnTo>
                    <a:pt x="197485" y="2443276"/>
                  </a:lnTo>
                  <a:lnTo>
                    <a:pt x="182372" y="2463596"/>
                  </a:lnTo>
                  <a:lnTo>
                    <a:pt x="167513" y="2485439"/>
                  </a:lnTo>
                  <a:lnTo>
                    <a:pt x="151892" y="2507410"/>
                  </a:lnTo>
                  <a:lnTo>
                    <a:pt x="145796" y="2515031"/>
                  </a:lnTo>
                  <a:lnTo>
                    <a:pt x="139192" y="2522651"/>
                  </a:lnTo>
                  <a:lnTo>
                    <a:pt x="131826" y="2530525"/>
                  </a:lnTo>
                  <a:lnTo>
                    <a:pt x="124079" y="2538398"/>
                  </a:lnTo>
                  <a:lnTo>
                    <a:pt x="107442" y="2554401"/>
                  </a:lnTo>
                  <a:lnTo>
                    <a:pt x="89916" y="2569895"/>
                  </a:lnTo>
                  <a:lnTo>
                    <a:pt x="72009" y="2585262"/>
                  </a:lnTo>
                  <a:lnTo>
                    <a:pt x="54737" y="2599613"/>
                  </a:lnTo>
                  <a:lnTo>
                    <a:pt x="38608" y="2612821"/>
                  </a:lnTo>
                  <a:lnTo>
                    <a:pt x="31242" y="2618789"/>
                  </a:lnTo>
                  <a:lnTo>
                    <a:pt x="24384" y="2624504"/>
                  </a:lnTo>
                  <a:lnTo>
                    <a:pt x="0" y="2595295"/>
                  </a:lnTo>
                  <a:lnTo>
                    <a:pt x="6858" y="2589579"/>
                  </a:lnTo>
                  <a:lnTo>
                    <a:pt x="14351" y="2583357"/>
                  </a:lnTo>
                  <a:lnTo>
                    <a:pt x="30480" y="2570148"/>
                  </a:lnTo>
                  <a:lnTo>
                    <a:pt x="47625" y="2555925"/>
                  </a:lnTo>
                  <a:lnTo>
                    <a:pt x="65024" y="2540938"/>
                  </a:lnTo>
                  <a:lnTo>
                    <a:pt x="82169" y="2525826"/>
                  </a:lnTo>
                  <a:lnTo>
                    <a:pt x="97663" y="2510839"/>
                  </a:lnTo>
                  <a:lnTo>
                    <a:pt x="104775" y="2503727"/>
                  </a:lnTo>
                  <a:lnTo>
                    <a:pt x="111379" y="2496615"/>
                  </a:lnTo>
                  <a:lnTo>
                    <a:pt x="117094" y="2490138"/>
                  </a:lnTo>
                  <a:lnTo>
                    <a:pt x="122047" y="2483788"/>
                  </a:lnTo>
                  <a:lnTo>
                    <a:pt x="136525" y="2463469"/>
                  </a:lnTo>
                  <a:lnTo>
                    <a:pt x="151003" y="2442260"/>
                  </a:lnTo>
                  <a:lnTo>
                    <a:pt x="166751" y="2420670"/>
                  </a:lnTo>
                  <a:lnTo>
                    <a:pt x="175768" y="2409875"/>
                  </a:lnTo>
                  <a:lnTo>
                    <a:pt x="185420" y="2399460"/>
                  </a:lnTo>
                  <a:lnTo>
                    <a:pt x="191516" y="2393364"/>
                  </a:lnTo>
                  <a:lnTo>
                    <a:pt x="196723" y="2388285"/>
                  </a:lnTo>
                  <a:lnTo>
                    <a:pt x="205486" y="2379648"/>
                  </a:lnTo>
                  <a:lnTo>
                    <a:pt x="212598" y="2372537"/>
                  </a:lnTo>
                  <a:lnTo>
                    <a:pt x="218567" y="2366187"/>
                  </a:lnTo>
                  <a:lnTo>
                    <a:pt x="224282" y="2359456"/>
                  </a:lnTo>
                  <a:lnTo>
                    <a:pt x="230124" y="2351835"/>
                  </a:lnTo>
                  <a:lnTo>
                    <a:pt x="233299" y="2347390"/>
                  </a:lnTo>
                  <a:lnTo>
                    <a:pt x="237109" y="2342057"/>
                  </a:lnTo>
                  <a:lnTo>
                    <a:pt x="241173" y="2336088"/>
                  </a:lnTo>
                  <a:lnTo>
                    <a:pt x="245872" y="2329102"/>
                  </a:lnTo>
                  <a:lnTo>
                    <a:pt x="253365" y="2316910"/>
                  </a:lnTo>
                  <a:lnTo>
                    <a:pt x="260477" y="2304210"/>
                  </a:lnTo>
                  <a:lnTo>
                    <a:pt x="268097" y="2291003"/>
                  </a:lnTo>
                  <a:lnTo>
                    <a:pt x="276860" y="2277541"/>
                  </a:lnTo>
                  <a:lnTo>
                    <a:pt x="287909" y="2263063"/>
                  </a:lnTo>
                  <a:lnTo>
                    <a:pt x="299339" y="2249601"/>
                  </a:lnTo>
                  <a:lnTo>
                    <a:pt x="310134" y="2237028"/>
                  </a:lnTo>
                  <a:lnTo>
                    <a:pt x="318897" y="2224709"/>
                  </a:lnTo>
                  <a:lnTo>
                    <a:pt x="322199" y="2218740"/>
                  </a:lnTo>
                  <a:lnTo>
                    <a:pt x="325374" y="2212135"/>
                  </a:lnTo>
                  <a:lnTo>
                    <a:pt x="331851" y="2196895"/>
                  </a:lnTo>
                  <a:lnTo>
                    <a:pt x="339090" y="2180513"/>
                  </a:lnTo>
                  <a:lnTo>
                    <a:pt x="344043" y="2171495"/>
                  </a:lnTo>
                  <a:lnTo>
                    <a:pt x="349758" y="2162987"/>
                  </a:lnTo>
                  <a:lnTo>
                    <a:pt x="358013" y="2152954"/>
                  </a:lnTo>
                  <a:lnTo>
                    <a:pt x="366776" y="2143937"/>
                  </a:lnTo>
                  <a:lnTo>
                    <a:pt x="384175" y="2128316"/>
                  </a:lnTo>
                  <a:lnTo>
                    <a:pt x="400685" y="2113584"/>
                  </a:lnTo>
                  <a:lnTo>
                    <a:pt x="407162" y="2106598"/>
                  </a:lnTo>
                  <a:lnTo>
                    <a:pt x="413004" y="2099232"/>
                  </a:lnTo>
                  <a:lnTo>
                    <a:pt x="421894" y="2086786"/>
                  </a:lnTo>
                  <a:lnTo>
                    <a:pt x="430657" y="2074341"/>
                  </a:lnTo>
                  <a:lnTo>
                    <a:pt x="439039" y="2062529"/>
                  </a:lnTo>
                  <a:lnTo>
                    <a:pt x="446786" y="2051480"/>
                  </a:lnTo>
                  <a:lnTo>
                    <a:pt x="454152" y="2041066"/>
                  </a:lnTo>
                  <a:lnTo>
                    <a:pt x="461010" y="2031288"/>
                  </a:lnTo>
                  <a:lnTo>
                    <a:pt x="467233" y="2022398"/>
                  </a:lnTo>
                  <a:lnTo>
                    <a:pt x="473075" y="2013888"/>
                  </a:lnTo>
                  <a:lnTo>
                    <a:pt x="478409" y="2006141"/>
                  </a:lnTo>
                  <a:lnTo>
                    <a:pt x="483362" y="1998902"/>
                  </a:lnTo>
                  <a:lnTo>
                    <a:pt x="491871" y="1986202"/>
                  </a:lnTo>
                  <a:lnTo>
                    <a:pt x="498856" y="1975535"/>
                  </a:lnTo>
                  <a:lnTo>
                    <a:pt x="504444" y="1966771"/>
                  </a:lnTo>
                  <a:lnTo>
                    <a:pt x="505981" y="1964194"/>
                  </a:lnTo>
                  <a:lnTo>
                    <a:pt x="502666" y="1959405"/>
                  </a:lnTo>
                  <a:lnTo>
                    <a:pt x="502412" y="1958135"/>
                  </a:lnTo>
                  <a:cubicBezTo>
                    <a:pt x="501904" y="1955976"/>
                    <a:pt x="501777" y="1953563"/>
                    <a:pt x="502031" y="1951277"/>
                  </a:cubicBezTo>
                  <a:lnTo>
                    <a:pt x="502285" y="1949245"/>
                  </a:lnTo>
                  <a:cubicBezTo>
                    <a:pt x="502539" y="1947848"/>
                    <a:pt x="502793" y="1946579"/>
                    <a:pt x="503301" y="1945308"/>
                  </a:cubicBezTo>
                  <a:lnTo>
                    <a:pt x="504444" y="1942133"/>
                  </a:lnTo>
                  <a:lnTo>
                    <a:pt x="506984" y="1936418"/>
                  </a:lnTo>
                  <a:lnTo>
                    <a:pt x="510540" y="1929688"/>
                  </a:lnTo>
                  <a:lnTo>
                    <a:pt x="514985" y="1921686"/>
                  </a:lnTo>
                  <a:lnTo>
                    <a:pt x="520827" y="1912035"/>
                  </a:lnTo>
                  <a:lnTo>
                    <a:pt x="527812" y="1900858"/>
                  </a:lnTo>
                  <a:lnTo>
                    <a:pt x="536448" y="1887396"/>
                  </a:lnTo>
                  <a:lnTo>
                    <a:pt x="541401" y="1879904"/>
                  </a:lnTo>
                  <a:lnTo>
                    <a:pt x="546735" y="1871776"/>
                  </a:lnTo>
                  <a:lnTo>
                    <a:pt x="568198" y="1840660"/>
                  </a:lnTo>
                  <a:lnTo>
                    <a:pt x="588645" y="1809799"/>
                  </a:lnTo>
                  <a:lnTo>
                    <a:pt x="596011" y="1797480"/>
                  </a:lnTo>
                  <a:lnTo>
                    <a:pt x="603123" y="1784780"/>
                  </a:lnTo>
                  <a:lnTo>
                    <a:pt x="610997" y="1771445"/>
                  </a:lnTo>
                  <a:lnTo>
                    <a:pt x="619760" y="1757857"/>
                  </a:lnTo>
                  <a:lnTo>
                    <a:pt x="630809" y="1743505"/>
                  </a:lnTo>
                  <a:lnTo>
                    <a:pt x="642239" y="1730043"/>
                  </a:lnTo>
                  <a:lnTo>
                    <a:pt x="653034" y="1717470"/>
                  </a:lnTo>
                  <a:lnTo>
                    <a:pt x="661797" y="1705151"/>
                  </a:lnTo>
                  <a:lnTo>
                    <a:pt x="669163" y="1691816"/>
                  </a:lnTo>
                  <a:lnTo>
                    <a:pt x="676148" y="1677211"/>
                  </a:lnTo>
                  <a:lnTo>
                    <a:pt x="683387" y="1661591"/>
                  </a:lnTo>
                  <a:lnTo>
                    <a:pt x="691388" y="1645461"/>
                  </a:lnTo>
                  <a:lnTo>
                    <a:pt x="699516" y="1631364"/>
                  </a:lnTo>
                  <a:lnTo>
                    <a:pt x="707771" y="1618029"/>
                  </a:lnTo>
                  <a:lnTo>
                    <a:pt x="715772" y="1605076"/>
                  </a:lnTo>
                  <a:lnTo>
                    <a:pt x="723138" y="1592502"/>
                  </a:lnTo>
                  <a:lnTo>
                    <a:pt x="730631" y="1577770"/>
                  </a:lnTo>
                  <a:lnTo>
                    <a:pt x="737997" y="1562530"/>
                  </a:lnTo>
                  <a:lnTo>
                    <a:pt x="745490" y="1546910"/>
                  </a:lnTo>
                  <a:lnTo>
                    <a:pt x="753872" y="1530780"/>
                  </a:lnTo>
                  <a:lnTo>
                    <a:pt x="760857" y="1517318"/>
                  </a:lnTo>
                  <a:lnTo>
                    <a:pt x="766953" y="1503983"/>
                  </a:lnTo>
                  <a:lnTo>
                    <a:pt x="773303" y="1489886"/>
                  </a:lnTo>
                  <a:lnTo>
                    <a:pt x="780034" y="1475535"/>
                  </a:lnTo>
                  <a:lnTo>
                    <a:pt x="787527" y="1461185"/>
                  </a:lnTo>
                  <a:lnTo>
                    <a:pt x="796417" y="1447088"/>
                  </a:lnTo>
                  <a:lnTo>
                    <a:pt x="807339" y="1433626"/>
                  </a:lnTo>
                  <a:cubicBezTo>
                    <a:pt x="807974" y="1432863"/>
                    <a:pt x="808609" y="1432229"/>
                    <a:pt x="809244" y="1431593"/>
                  </a:cubicBezTo>
                  <a:lnTo>
                    <a:pt x="820420" y="1421560"/>
                  </a:lnTo>
                  <a:lnTo>
                    <a:pt x="860214" y="1391567"/>
                  </a:lnTo>
                  <a:lnTo>
                    <a:pt x="860425" y="1391207"/>
                  </a:lnTo>
                  <a:lnTo>
                    <a:pt x="863219" y="1386508"/>
                  </a:lnTo>
                  <a:lnTo>
                    <a:pt x="866394" y="1381174"/>
                  </a:lnTo>
                  <a:lnTo>
                    <a:pt x="869823" y="1375205"/>
                  </a:lnTo>
                  <a:lnTo>
                    <a:pt x="877951" y="1361616"/>
                  </a:lnTo>
                  <a:lnTo>
                    <a:pt x="886841" y="1347138"/>
                  </a:lnTo>
                  <a:lnTo>
                    <a:pt x="896112" y="1332533"/>
                  </a:lnTo>
                  <a:lnTo>
                    <a:pt x="905510" y="1318817"/>
                  </a:lnTo>
                  <a:lnTo>
                    <a:pt x="910209" y="1312467"/>
                  </a:lnTo>
                  <a:lnTo>
                    <a:pt x="914908" y="1306752"/>
                  </a:lnTo>
                  <a:lnTo>
                    <a:pt x="919353" y="1301673"/>
                  </a:lnTo>
                  <a:lnTo>
                    <a:pt x="923925" y="1297227"/>
                  </a:lnTo>
                  <a:lnTo>
                    <a:pt x="930021" y="1292401"/>
                  </a:lnTo>
                  <a:lnTo>
                    <a:pt x="936371" y="1288338"/>
                  </a:lnTo>
                  <a:lnTo>
                    <a:pt x="948817" y="1282368"/>
                  </a:lnTo>
                  <a:lnTo>
                    <a:pt x="960755" y="1277416"/>
                  </a:lnTo>
                  <a:lnTo>
                    <a:pt x="965961" y="1275109"/>
                  </a:lnTo>
                  <a:lnTo>
                    <a:pt x="970407" y="1268779"/>
                  </a:lnTo>
                  <a:lnTo>
                    <a:pt x="977265" y="1258238"/>
                  </a:lnTo>
                  <a:lnTo>
                    <a:pt x="985393" y="1246935"/>
                  </a:lnTo>
                  <a:lnTo>
                    <a:pt x="995934" y="1235632"/>
                  </a:lnTo>
                  <a:cubicBezTo>
                    <a:pt x="996696" y="1234870"/>
                    <a:pt x="997458" y="1234235"/>
                    <a:pt x="998220" y="1233601"/>
                  </a:cubicBezTo>
                  <a:lnTo>
                    <a:pt x="1010412" y="1224457"/>
                  </a:lnTo>
                  <a:lnTo>
                    <a:pt x="1025017" y="1215566"/>
                  </a:lnTo>
                  <a:lnTo>
                    <a:pt x="1039368" y="1207820"/>
                  </a:lnTo>
                  <a:lnTo>
                    <a:pt x="1052830" y="1200707"/>
                  </a:lnTo>
                  <a:lnTo>
                    <a:pt x="1060196" y="1196643"/>
                  </a:lnTo>
                  <a:lnTo>
                    <a:pt x="1067054" y="1192833"/>
                  </a:lnTo>
                  <a:lnTo>
                    <a:pt x="1072642" y="1189785"/>
                  </a:lnTo>
                  <a:lnTo>
                    <a:pt x="1077976" y="1186991"/>
                  </a:lnTo>
                  <a:lnTo>
                    <a:pt x="1082675" y="1184705"/>
                  </a:lnTo>
                  <a:lnTo>
                    <a:pt x="1086993" y="1182673"/>
                  </a:lnTo>
                  <a:lnTo>
                    <a:pt x="1095121" y="1179498"/>
                  </a:lnTo>
                  <a:lnTo>
                    <a:pt x="1103884" y="1176704"/>
                  </a:lnTo>
                  <a:lnTo>
                    <a:pt x="1108710" y="1175435"/>
                  </a:lnTo>
                  <a:lnTo>
                    <a:pt x="1113409" y="1174291"/>
                  </a:lnTo>
                  <a:lnTo>
                    <a:pt x="1119124" y="1173021"/>
                  </a:lnTo>
                  <a:lnTo>
                    <a:pt x="1125093" y="1171498"/>
                  </a:lnTo>
                  <a:lnTo>
                    <a:pt x="1132078" y="1169846"/>
                  </a:lnTo>
                  <a:lnTo>
                    <a:pt x="1137212" y="1168583"/>
                  </a:lnTo>
                  <a:lnTo>
                    <a:pt x="1139698" y="1166926"/>
                  </a:lnTo>
                  <a:lnTo>
                    <a:pt x="1144397" y="1163877"/>
                  </a:lnTo>
                  <a:lnTo>
                    <a:pt x="1148842" y="1160957"/>
                  </a:lnTo>
                  <a:lnTo>
                    <a:pt x="1152525" y="1158670"/>
                  </a:lnTo>
                  <a:lnTo>
                    <a:pt x="1155151" y="1157072"/>
                  </a:lnTo>
                  <a:lnTo>
                    <a:pt x="1155192" y="1155876"/>
                  </a:lnTo>
                  <a:cubicBezTo>
                    <a:pt x="1155192" y="1154733"/>
                    <a:pt x="1155319" y="1153717"/>
                    <a:pt x="1155573" y="1152574"/>
                  </a:cubicBezTo>
                  <a:lnTo>
                    <a:pt x="1156589" y="1147495"/>
                  </a:lnTo>
                  <a:lnTo>
                    <a:pt x="1159256" y="1138604"/>
                  </a:lnTo>
                  <a:lnTo>
                    <a:pt x="1161288" y="1133270"/>
                  </a:lnTo>
                  <a:lnTo>
                    <a:pt x="1163574" y="1127936"/>
                  </a:lnTo>
                  <a:lnTo>
                    <a:pt x="1166114" y="1122221"/>
                  </a:lnTo>
                  <a:lnTo>
                    <a:pt x="1169289" y="1115617"/>
                  </a:lnTo>
                  <a:lnTo>
                    <a:pt x="1175512" y="1104188"/>
                  </a:lnTo>
                  <a:lnTo>
                    <a:pt x="1182243" y="1093011"/>
                  </a:lnTo>
                  <a:lnTo>
                    <a:pt x="1196340" y="1071802"/>
                  </a:lnTo>
                  <a:lnTo>
                    <a:pt x="1209929" y="1051355"/>
                  </a:lnTo>
                  <a:lnTo>
                    <a:pt x="1216279" y="1041449"/>
                  </a:lnTo>
                  <a:lnTo>
                    <a:pt x="1221740" y="1031543"/>
                  </a:lnTo>
                  <a:lnTo>
                    <a:pt x="1229741" y="1014779"/>
                  </a:lnTo>
                  <a:lnTo>
                    <a:pt x="1236726" y="997634"/>
                  </a:lnTo>
                  <a:lnTo>
                    <a:pt x="1243965" y="979220"/>
                  </a:lnTo>
                  <a:lnTo>
                    <a:pt x="1251966" y="960677"/>
                  </a:lnTo>
                  <a:lnTo>
                    <a:pt x="1260221" y="944040"/>
                  </a:lnTo>
                  <a:lnTo>
                    <a:pt x="1268857" y="928165"/>
                  </a:lnTo>
                  <a:lnTo>
                    <a:pt x="1286002" y="897304"/>
                  </a:lnTo>
                  <a:lnTo>
                    <a:pt x="1294130" y="882191"/>
                  </a:lnTo>
                  <a:lnTo>
                    <a:pt x="1301750" y="867078"/>
                  </a:lnTo>
                  <a:lnTo>
                    <a:pt x="1308354" y="852092"/>
                  </a:lnTo>
                  <a:lnTo>
                    <a:pt x="1314069" y="836852"/>
                  </a:lnTo>
                  <a:lnTo>
                    <a:pt x="1321308" y="814246"/>
                  </a:lnTo>
                  <a:lnTo>
                    <a:pt x="1328547" y="790752"/>
                  </a:lnTo>
                  <a:lnTo>
                    <a:pt x="1336421" y="767002"/>
                  </a:lnTo>
                  <a:lnTo>
                    <a:pt x="1345184" y="743253"/>
                  </a:lnTo>
                  <a:lnTo>
                    <a:pt x="1346200" y="740586"/>
                  </a:lnTo>
                  <a:lnTo>
                    <a:pt x="1348105" y="736396"/>
                  </a:lnTo>
                  <a:lnTo>
                    <a:pt x="1350264" y="731061"/>
                  </a:lnTo>
                  <a:lnTo>
                    <a:pt x="1353312" y="723822"/>
                  </a:lnTo>
                  <a:lnTo>
                    <a:pt x="1356614" y="715567"/>
                  </a:lnTo>
                  <a:lnTo>
                    <a:pt x="1360551" y="706423"/>
                  </a:lnTo>
                  <a:lnTo>
                    <a:pt x="1364488" y="696517"/>
                  </a:lnTo>
                  <a:lnTo>
                    <a:pt x="1368679" y="686103"/>
                  </a:lnTo>
                  <a:lnTo>
                    <a:pt x="1377315" y="664386"/>
                  </a:lnTo>
                  <a:lnTo>
                    <a:pt x="1385443" y="643051"/>
                  </a:lnTo>
                  <a:lnTo>
                    <a:pt x="1388999" y="633145"/>
                  </a:lnTo>
                  <a:lnTo>
                    <a:pt x="1392174" y="624127"/>
                  </a:lnTo>
                  <a:lnTo>
                    <a:pt x="1394841" y="616127"/>
                  </a:lnTo>
                  <a:lnTo>
                    <a:pt x="1396746" y="609649"/>
                  </a:lnTo>
                  <a:lnTo>
                    <a:pt x="1407160" y="568628"/>
                  </a:lnTo>
                  <a:lnTo>
                    <a:pt x="1417320" y="527227"/>
                  </a:lnTo>
                  <a:lnTo>
                    <a:pt x="1419479" y="517193"/>
                  </a:lnTo>
                  <a:lnTo>
                    <a:pt x="1421638" y="506906"/>
                  </a:lnTo>
                  <a:lnTo>
                    <a:pt x="1424178" y="495858"/>
                  </a:lnTo>
                  <a:lnTo>
                    <a:pt x="1428115" y="484046"/>
                  </a:lnTo>
                  <a:lnTo>
                    <a:pt x="1438529" y="457249"/>
                  </a:lnTo>
                  <a:lnTo>
                    <a:pt x="1443736" y="444041"/>
                  </a:lnTo>
                  <a:lnTo>
                    <a:pt x="1449451" y="430706"/>
                  </a:lnTo>
                  <a:lnTo>
                    <a:pt x="1460500" y="408862"/>
                  </a:lnTo>
                  <a:lnTo>
                    <a:pt x="1472311" y="387780"/>
                  </a:lnTo>
                  <a:lnTo>
                    <a:pt x="1482852" y="367715"/>
                  </a:lnTo>
                  <a:lnTo>
                    <a:pt x="1487043" y="358190"/>
                  </a:lnTo>
                  <a:lnTo>
                    <a:pt x="1490726" y="348410"/>
                  </a:lnTo>
                  <a:lnTo>
                    <a:pt x="1492631" y="342568"/>
                  </a:lnTo>
                  <a:lnTo>
                    <a:pt x="1494663" y="336472"/>
                  </a:lnTo>
                  <a:lnTo>
                    <a:pt x="1497965" y="326059"/>
                  </a:lnTo>
                  <a:lnTo>
                    <a:pt x="1500632" y="317549"/>
                  </a:lnTo>
                  <a:lnTo>
                    <a:pt x="1502537" y="310818"/>
                  </a:lnTo>
                  <a:lnTo>
                    <a:pt x="1504188" y="305230"/>
                  </a:lnTo>
                  <a:lnTo>
                    <a:pt x="1505712" y="300277"/>
                  </a:lnTo>
                  <a:lnTo>
                    <a:pt x="1506855" y="296721"/>
                  </a:lnTo>
                  <a:lnTo>
                    <a:pt x="1508252" y="292658"/>
                  </a:lnTo>
                  <a:lnTo>
                    <a:pt x="1511808" y="285037"/>
                  </a:lnTo>
                  <a:lnTo>
                    <a:pt x="1514729" y="280211"/>
                  </a:lnTo>
                  <a:lnTo>
                    <a:pt x="1517015" y="276528"/>
                  </a:lnTo>
                  <a:lnTo>
                    <a:pt x="1520317" y="271575"/>
                  </a:lnTo>
                  <a:lnTo>
                    <a:pt x="1524000" y="266115"/>
                  </a:lnTo>
                  <a:lnTo>
                    <a:pt x="1528826" y="259129"/>
                  </a:lnTo>
                  <a:lnTo>
                    <a:pt x="1532814" y="253194"/>
                  </a:lnTo>
                  <a:lnTo>
                    <a:pt x="1533525" y="251002"/>
                  </a:lnTo>
                  <a:lnTo>
                    <a:pt x="1535303" y="245540"/>
                  </a:lnTo>
                  <a:lnTo>
                    <a:pt x="1537462" y="238936"/>
                  </a:lnTo>
                  <a:lnTo>
                    <a:pt x="1539875" y="231697"/>
                  </a:lnTo>
                  <a:lnTo>
                    <a:pt x="1545082" y="215822"/>
                  </a:lnTo>
                  <a:lnTo>
                    <a:pt x="1550924" y="198550"/>
                  </a:lnTo>
                  <a:lnTo>
                    <a:pt x="1557020" y="181405"/>
                  </a:lnTo>
                  <a:lnTo>
                    <a:pt x="1563116" y="165022"/>
                  </a:lnTo>
                  <a:lnTo>
                    <a:pt x="1566037" y="157402"/>
                  </a:lnTo>
                  <a:lnTo>
                    <a:pt x="1568958" y="150545"/>
                  </a:lnTo>
                  <a:lnTo>
                    <a:pt x="1571879" y="144067"/>
                  </a:lnTo>
                  <a:lnTo>
                    <a:pt x="1574546" y="138734"/>
                  </a:lnTo>
                  <a:lnTo>
                    <a:pt x="1580388" y="128700"/>
                  </a:lnTo>
                  <a:lnTo>
                    <a:pt x="1586992" y="118159"/>
                  </a:lnTo>
                  <a:lnTo>
                    <a:pt x="1594231" y="107365"/>
                  </a:lnTo>
                  <a:lnTo>
                    <a:pt x="1601216" y="97204"/>
                  </a:lnTo>
                  <a:lnTo>
                    <a:pt x="1607693" y="87934"/>
                  </a:lnTo>
                  <a:lnTo>
                    <a:pt x="1610487" y="83996"/>
                  </a:lnTo>
                  <a:lnTo>
                    <a:pt x="1612773" y="80694"/>
                  </a:lnTo>
                  <a:lnTo>
                    <a:pt x="1614932" y="77646"/>
                  </a:lnTo>
                  <a:lnTo>
                    <a:pt x="1615735" y="76509"/>
                  </a:lnTo>
                  <a:lnTo>
                    <a:pt x="1616202" y="74598"/>
                  </a:lnTo>
                  <a:lnTo>
                    <a:pt x="1617218" y="69899"/>
                  </a:lnTo>
                  <a:lnTo>
                    <a:pt x="1619250" y="61264"/>
                  </a:lnTo>
                  <a:lnTo>
                    <a:pt x="1620647" y="54786"/>
                  </a:lnTo>
                  <a:lnTo>
                    <a:pt x="1621790" y="49452"/>
                  </a:lnTo>
                  <a:lnTo>
                    <a:pt x="1622425" y="46023"/>
                  </a:lnTo>
                  <a:lnTo>
                    <a:pt x="1623568" y="41959"/>
                  </a:lnTo>
                  <a:lnTo>
                    <a:pt x="1625092" y="37641"/>
                  </a:lnTo>
                  <a:cubicBezTo>
                    <a:pt x="1625473" y="36752"/>
                    <a:pt x="1625854" y="35990"/>
                    <a:pt x="1626362" y="35102"/>
                  </a:cubicBezTo>
                  <a:lnTo>
                    <a:pt x="1627251" y="33577"/>
                  </a:lnTo>
                  <a:cubicBezTo>
                    <a:pt x="1628013" y="32308"/>
                    <a:pt x="1628902" y="31165"/>
                    <a:pt x="1629791" y="30148"/>
                  </a:cubicBezTo>
                  <a:lnTo>
                    <a:pt x="1631188" y="28752"/>
                  </a:lnTo>
                  <a:lnTo>
                    <a:pt x="1633728" y="26339"/>
                  </a:lnTo>
                  <a:lnTo>
                    <a:pt x="1636903" y="23544"/>
                  </a:lnTo>
                  <a:lnTo>
                    <a:pt x="1639697" y="21131"/>
                  </a:lnTo>
                  <a:lnTo>
                    <a:pt x="1643380" y="17702"/>
                  </a:lnTo>
                  <a:lnTo>
                    <a:pt x="1647825" y="13384"/>
                  </a:lnTo>
                  <a:lnTo>
                    <a:pt x="1653540" y="7415"/>
                  </a:lnTo>
                  <a:lnTo>
                    <a:pt x="1660238"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5" name="Shape 1094">
              <a:extLst>
                <a:ext uri="{FF2B5EF4-FFF2-40B4-BE49-F238E27FC236}">
                  <a16:creationId xmlns:a16="http://schemas.microsoft.com/office/drawing/2014/main" id="{E3D8B911-82C5-4B8F-9D7D-7858C7062EE0}"/>
                </a:ext>
              </a:extLst>
            </p:cNvPr>
            <p:cNvSpPr/>
            <p:nvPr/>
          </p:nvSpPr>
          <p:spPr>
            <a:xfrm>
              <a:off x="2958720" y="1405255"/>
              <a:ext cx="152858" cy="904368"/>
            </a:xfrm>
            <a:custGeom>
              <a:avLst/>
              <a:gdLst/>
              <a:ahLst/>
              <a:cxnLst/>
              <a:rect l="0" t="0" r="0" b="0"/>
              <a:pathLst>
                <a:path w="152858" h="904368">
                  <a:moveTo>
                    <a:pt x="152858" y="0"/>
                  </a:moveTo>
                  <a:lnTo>
                    <a:pt x="152858" y="345"/>
                  </a:lnTo>
                  <a:lnTo>
                    <a:pt x="152527" y="764"/>
                  </a:lnTo>
                  <a:lnTo>
                    <a:pt x="152527" y="1017"/>
                  </a:lnTo>
                  <a:lnTo>
                    <a:pt x="152858" y="488"/>
                  </a:lnTo>
                  <a:lnTo>
                    <a:pt x="152858" y="101891"/>
                  </a:lnTo>
                  <a:lnTo>
                    <a:pt x="150876" y="110364"/>
                  </a:lnTo>
                  <a:lnTo>
                    <a:pt x="147574" y="125985"/>
                  </a:lnTo>
                  <a:lnTo>
                    <a:pt x="144399" y="141606"/>
                  </a:lnTo>
                  <a:lnTo>
                    <a:pt x="141478" y="157735"/>
                  </a:lnTo>
                  <a:lnTo>
                    <a:pt x="138049" y="174753"/>
                  </a:lnTo>
                  <a:lnTo>
                    <a:pt x="134239" y="192914"/>
                  </a:lnTo>
                  <a:lnTo>
                    <a:pt x="132588" y="199899"/>
                  </a:lnTo>
                  <a:lnTo>
                    <a:pt x="131191" y="206249"/>
                  </a:lnTo>
                  <a:lnTo>
                    <a:pt x="129921" y="211583"/>
                  </a:lnTo>
                  <a:lnTo>
                    <a:pt x="128905" y="216028"/>
                  </a:lnTo>
                  <a:lnTo>
                    <a:pt x="126619" y="224791"/>
                  </a:lnTo>
                  <a:lnTo>
                    <a:pt x="124587" y="232158"/>
                  </a:lnTo>
                  <a:lnTo>
                    <a:pt x="122301" y="239396"/>
                  </a:lnTo>
                  <a:lnTo>
                    <a:pt x="119761" y="247143"/>
                  </a:lnTo>
                  <a:lnTo>
                    <a:pt x="118364" y="251461"/>
                  </a:lnTo>
                  <a:lnTo>
                    <a:pt x="116713" y="256287"/>
                  </a:lnTo>
                  <a:lnTo>
                    <a:pt x="114935" y="261621"/>
                  </a:lnTo>
                  <a:lnTo>
                    <a:pt x="113583" y="265677"/>
                  </a:lnTo>
                  <a:lnTo>
                    <a:pt x="111379" y="287021"/>
                  </a:lnTo>
                  <a:lnTo>
                    <a:pt x="109220" y="310389"/>
                  </a:lnTo>
                  <a:lnTo>
                    <a:pt x="106680" y="333884"/>
                  </a:lnTo>
                  <a:lnTo>
                    <a:pt x="103251" y="357887"/>
                  </a:lnTo>
                  <a:lnTo>
                    <a:pt x="100711" y="368047"/>
                  </a:lnTo>
                  <a:lnTo>
                    <a:pt x="97282" y="377445"/>
                  </a:lnTo>
                  <a:lnTo>
                    <a:pt x="94107" y="385573"/>
                  </a:lnTo>
                  <a:lnTo>
                    <a:pt x="92202" y="391923"/>
                  </a:lnTo>
                  <a:lnTo>
                    <a:pt x="89662" y="405639"/>
                  </a:lnTo>
                  <a:lnTo>
                    <a:pt x="87503" y="420371"/>
                  </a:lnTo>
                  <a:lnTo>
                    <a:pt x="85090" y="435992"/>
                  </a:lnTo>
                  <a:lnTo>
                    <a:pt x="82423" y="451867"/>
                  </a:lnTo>
                  <a:lnTo>
                    <a:pt x="72009" y="504445"/>
                  </a:lnTo>
                  <a:lnTo>
                    <a:pt x="61468" y="556388"/>
                  </a:lnTo>
                  <a:lnTo>
                    <a:pt x="51473" y="606242"/>
                  </a:lnTo>
                  <a:lnTo>
                    <a:pt x="51943" y="630683"/>
                  </a:lnTo>
                  <a:lnTo>
                    <a:pt x="51054" y="656083"/>
                  </a:lnTo>
                  <a:lnTo>
                    <a:pt x="49276" y="679832"/>
                  </a:lnTo>
                  <a:lnTo>
                    <a:pt x="46990" y="701676"/>
                  </a:lnTo>
                  <a:lnTo>
                    <a:pt x="44196" y="721996"/>
                  </a:lnTo>
                  <a:lnTo>
                    <a:pt x="41783" y="740538"/>
                  </a:lnTo>
                  <a:lnTo>
                    <a:pt x="39624" y="757429"/>
                  </a:lnTo>
                  <a:lnTo>
                    <a:pt x="38227" y="772542"/>
                  </a:lnTo>
                  <a:lnTo>
                    <a:pt x="37973" y="786004"/>
                  </a:lnTo>
                  <a:lnTo>
                    <a:pt x="38850" y="796314"/>
                  </a:lnTo>
                  <a:lnTo>
                    <a:pt x="41275" y="807975"/>
                  </a:lnTo>
                  <a:lnTo>
                    <a:pt x="42799" y="811404"/>
                  </a:lnTo>
                  <a:lnTo>
                    <a:pt x="44831" y="815849"/>
                  </a:lnTo>
                  <a:lnTo>
                    <a:pt x="47244" y="819659"/>
                  </a:lnTo>
                  <a:lnTo>
                    <a:pt x="50292" y="823723"/>
                  </a:lnTo>
                  <a:lnTo>
                    <a:pt x="53848" y="827787"/>
                  </a:lnTo>
                  <a:lnTo>
                    <a:pt x="57912" y="831597"/>
                  </a:lnTo>
                  <a:lnTo>
                    <a:pt x="62865" y="835534"/>
                  </a:lnTo>
                  <a:lnTo>
                    <a:pt x="68580" y="839344"/>
                  </a:lnTo>
                  <a:lnTo>
                    <a:pt x="75438" y="843535"/>
                  </a:lnTo>
                  <a:lnTo>
                    <a:pt x="82931" y="847472"/>
                  </a:lnTo>
                  <a:lnTo>
                    <a:pt x="94615" y="852806"/>
                  </a:lnTo>
                  <a:lnTo>
                    <a:pt x="106680" y="857632"/>
                  </a:lnTo>
                  <a:lnTo>
                    <a:pt x="128416" y="865730"/>
                  </a:lnTo>
                  <a:lnTo>
                    <a:pt x="152858" y="863412"/>
                  </a:lnTo>
                  <a:lnTo>
                    <a:pt x="152858" y="901734"/>
                  </a:lnTo>
                  <a:lnTo>
                    <a:pt x="127762" y="904114"/>
                  </a:lnTo>
                  <a:cubicBezTo>
                    <a:pt x="124841" y="904368"/>
                    <a:pt x="121920" y="903987"/>
                    <a:pt x="119253" y="902971"/>
                  </a:cubicBezTo>
                  <a:lnTo>
                    <a:pt x="92710" y="893065"/>
                  </a:lnTo>
                  <a:lnTo>
                    <a:pt x="78740" y="887477"/>
                  </a:lnTo>
                  <a:lnTo>
                    <a:pt x="65151" y="881254"/>
                  </a:lnTo>
                  <a:lnTo>
                    <a:pt x="55372" y="876047"/>
                  </a:lnTo>
                  <a:lnTo>
                    <a:pt x="46736" y="870713"/>
                  </a:lnTo>
                  <a:lnTo>
                    <a:pt x="38735" y="864998"/>
                  </a:lnTo>
                  <a:lnTo>
                    <a:pt x="31496" y="859029"/>
                  </a:lnTo>
                  <a:lnTo>
                    <a:pt x="24892" y="852552"/>
                  </a:lnTo>
                  <a:lnTo>
                    <a:pt x="19304" y="845948"/>
                  </a:lnTo>
                  <a:lnTo>
                    <a:pt x="14478" y="839090"/>
                  </a:lnTo>
                  <a:lnTo>
                    <a:pt x="10287" y="831724"/>
                  </a:lnTo>
                  <a:lnTo>
                    <a:pt x="6985" y="824485"/>
                  </a:lnTo>
                  <a:lnTo>
                    <a:pt x="4064" y="815976"/>
                  </a:lnTo>
                  <a:lnTo>
                    <a:pt x="1270" y="803276"/>
                  </a:lnTo>
                  <a:cubicBezTo>
                    <a:pt x="1143" y="802387"/>
                    <a:pt x="1016" y="801498"/>
                    <a:pt x="889" y="800482"/>
                  </a:cubicBezTo>
                  <a:lnTo>
                    <a:pt x="0" y="785242"/>
                  </a:lnTo>
                  <a:lnTo>
                    <a:pt x="254" y="769113"/>
                  </a:lnTo>
                  <a:lnTo>
                    <a:pt x="1778" y="752603"/>
                  </a:lnTo>
                  <a:lnTo>
                    <a:pt x="4064" y="735458"/>
                  </a:lnTo>
                  <a:lnTo>
                    <a:pt x="6477" y="716916"/>
                  </a:lnTo>
                  <a:lnTo>
                    <a:pt x="9144" y="697612"/>
                  </a:lnTo>
                  <a:lnTo>
                    <a:pt x="11303" y="677038"/>
                  </a:lnTo>
                  <a:lnTo>
                    <a:pt x="12954" y="654813"/>
                  </a:lnTo>
                  <a:lnTo>
                    <a:pt x="13843" y="631318"/>
                  </a:lnTo>
                  <a:lnTo>
                    <a:pt x="13335" y="604902"/>
                  </a:lnTo>
                  <a:cubicBezTo>
                    <a:pt x="13335" y="603632"/>
                    <a:pt x="13462" y="602235"/>
                    <a:pt x="13716" y="600838"/>
                  </a:cubicBezTo>
                  <a:lnTo>
                    <a:pt x="24130" y="548768"/>
                  </a:lnTo>
                  <a:lnTo>
                    <a:pt x="34671" y="496952"/>
                  </a:lnTo>
                  <a:lnTo>
                    <a:pt x="44831" y="445517"/>
                  </a:lnTo>
                  <a:lnTo>
                    <a:pt x="47371" y="430277"/>
                  </a:lnTo>
                  <a:lnTo>
                    <a:pt x="49784" y="414656"/>
                  </a:lnTo>
                  <a:lnTo>
                    <a:pt x="52324" y="398273"/>
                  </a:lnTo>
                  <a:lnTo>
                    <a:pt x="55880" y="380874"/>
                  </a:lnTo>
                  <a:lnTo>
                    <a:pt x="58674" y="371603"/>
                  </a:lnTo>
                  <a:lnTo>
                    <a:pt x="61595" y="364237"/>
                  </a:lnTo>
                  <a:lnTo>
                    <a:pt x="63881" y="358268"/>
                  </a:lnTo>
                  <a:lnTo>
                    <a:pt x="65532" y="352553"/>
                  </a:lnTo>
                  <a:lnTo>
                    <a:pt x="68834" y="329947"/>
                  </a:lnTo>
                  <a:lnTo>
                    <a:pt x="71247" y="306833"/>
                  </a:lnTo>
                  <a:lnTo>
                    <a:pt x="73533" y="283211"/>
                  </a:lnTo>
                  <a:lnTo>
                    <a:pt x="75819" y="259843"/>
                  </a:lnTo>
                  <a:cubicBezTo>
                    <a:pt x="75946" y="258446"/>
                    <a:pt x="76327" y="257049"/>
                    <a:pt x="76708" y="255779"/>
                  </a:cubicBezTo>
                  <a:lnTo>
                    <a:pt x="78740" y="249556"/>
                  </a:lnTo>
                  <a:lnTo>
                    <a:pt x="80518" y="244095"/>
                  </a:lnTo>
                  <a:lnTo>
                    <a:pt x="82169" y="239396"/>
                  </a:lnTo>
                  <a:lnTo>
                    <a:pt x="83566" y="235078"/>
                  </a:lnTo>
                  <a:lnTo>
                    <a:pt x="85979" y="228093"/>
                  </a:lnTo>
                  <a:lnTo>
                    <a:pt x="87884" y="221743"/>
                  </a:lnTo>
                  <a:lnTo>
                    <a:pt x="89789" y="215266"/>
                  </a:lnTo>
                  <a:lnTo>
                    <a:pt x="91694" y="207773"/>
                  </a:lnTo>
                  <a:lnTo>
                    <a:pt x="92837" y="202947"/>
                  </a:lnTo>
                  <a:lnTo>
                    <a:pt x="94107" y="197614"/>
                  </a:lnTo>
                  <a:lnTo>
                    <a:pt x="95504" y="191645"/>
                  </a:lnTo>
                  <a:lnTo>
                    <a:pt x="96901" y="185040"/>
                  </a:lnTo>
                  <a:lnTo>
                    <a:pt x="100711" y="167387"/>
                  </a:lnTo>
                  <a:lnTo>
                    <a:pt x="104013" y="150623"/>
                  </a:lnTo>
                  <a:lnTo>
                    <a:pt x="107061" y="134240"/>
                  </a:lnTo>
                  <a:lnTo>
                    <a:pt x="110236" y="117984"/>
                  </a:lnTo>
                  <a:lnTo>
                    <a:pt x="113792" y="101602"/>
                  </a:lnTo>
                  <a:lnTo>
                    <a:pt x="117856" y="84456"/>
                  </a:lnTo>
                  <a:lnTo>
                    <a:pt x="122809" y="66549"/>
                  </a:lnTo>
                  <a:lnTo>
                    <a:pt x="128651" y="47880"/>
                  </a:lnTo>
                  <a:lnTo>
                    <a:pt x="130683" y="41784"/>
                  </a:lnTo>
                  <a:lnTo>
                    <a:pt x="132715" y="36196"/>
                  </a:lnTo>
                  <a:lnTo>
                    <a:pt x="136144" y="27306"/>
                  </a:lnTo>
                  <a:lnTo>
                    <a:pt x="139319" y="19814"/>
                  </a:lnTo>
                  <a:lnTo>
                    <a:pt x="142367" y="13845"/>
                  </a:lnTo>
                  <a:lnTo>
                    <a:pt x="145542" y="8510"/>
                  </a:lnTo>
                  <a:lnTo>
                    <a:pt x="148463" y="4573"/>
                  </a:lnTo>
                  <a:lnTo>
                    <a:pt x="150876" y="2033"/>
                  </a:lnTo>
                  <a:lnTo>
                    <a:pt x="151765" y="1145"/>
                  </a:lnTo>
                  <a:lnTo>
                    <a:pt x="152858"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6" name="Shape 1095">
              <a:extLst>
                <a:ext uri="{FF2B5EF4-FFF2-40B4-BE49-F238E27FC236}">
                  <a16:creationId xmlns:a16="http://schemas.microsoft.com/office/drawing/2014/main" id="{C17A367C-A354-4DB8-9E00-E66D61BBFBF5}"/>
                </a:ext>
              </a:extLst>
            </p:cNvPr>
            <p:cNvSpPr/>
            <p:nvPr/>
          </p:nvSpPr>
          <p:spPr>
            <a:xfrm>
              <a:off x="2935066" y="578811"/>
              <a:ext cx="176513" cy="204870"/>
            </a:xfrm>
            <a:custGeom>
              <a:avLst/>
              <a:gdLst/>
              <a:ahLst/>
              <a:cxnLst/>
              <a:rect l="0" t="0" r="0" b="0"/>
              <a:pathLst>
                <a:path w="176513" h="204870">
                  <a:moveTo>
                    <a:pt x="176513" y="0"/>
                  </a:moveTo>
                  <a:lnTo>
                    <a:pt x="176513" y="41177"/>
                  </a:lnTo>
                  <a:lnTo>
                    <a:pt x="175166" y="41838"/>
                  </a:lnTo>
                  <a:lnTo>
                    <a:pt x="169324" y="44632"/>
                  </a:lnTo>
                  <a:lnTo>
                    <a:pt x="163990" y="47299"/>
                  </a:lnTo>
                  <a:lnTo>
                    <a:pt x="155100" y="51617"/>
                  </a:lnTo>
                  <a:lnTo>
                    <a:pt x="147353" y="55935"/>
                  </a:lnTo>
                  <a:lnTo>
                    <a:pt x="139987" y="60507"/>
                  </a:lnTo>
                  <a:lnTo>
                    <a:pt x="131859" y="66222"/>
                  </a:lnTo>
                  <a:lnTo>
                    <a:pt x="127160" y="69905"/>
                  </a:lnTo>
                  <a:lnTo>
                    <a:pt x="122207" y="73842"/>
                  </a:lnTo>
                  <a:lnTo>
                    <a:pt x="116492" y="78668"/>
                  </a:lnTo>
                  <a:lnTo>
                    <a:pt x="110396" y="84129"/>
                  </a:lnTo>
                  <a:lnTo>
                    <a:pt x="102014" y="91495"/>
                  </a:lnTo>
                  <a:lnTo>
                    <a:pt x="94775" y="98099"/>
                  </a:lnTo>
                  <a:lnTo>
                    <a:pt x="88933" y="103560"/>
                  </a:lnTo>
                  <a:lnTo>
                    <a:pt x="83853" y="108640"/>
                  </a:lnTo>
                  <a:lnTo>
                    <a:pt x="79789" y="112831"/>
                  </a:lnTo>
                  <a:lnTo>
                    <a:pt x="76233" y="116895"/>
                  </a:lnTo>
                  <a:lnTo>
                    <a:pt x="69629" y="125023"/>
                  </a:lnTo>
                  <a:lnTo>
                    <a:pt x="62644" y="134167"/>
                  </a:lnTo>
                  <a:lnTo>
                    <a:pt x="58961" y="139120"/>
                  </a:lnTo>
                  <a:lnTo>
                    <a:pt x="54643" y="144835"/>
                  </a:lnTo>
                  <a:lnTo>
                    <a:pt x="49563" y="151312"/>
                  </a:lnTo>
                  <a:lnTo>
                    <a:pt x="43594" y="158551"/>
                  </a:lnTo>
                  <a:lnTo>
                    <a:pt x="36736" y="166806"/>
                  </a:lnTo>
                  <a:lnTo>
                    <a:pt x="28735" y="176077"/>
                  </a:lnTo>
                  <a:lnTo>
                    <a:pt x="20861" y="184840"/>
                  </a:lnTo>
                  <a:lnTo>
                    <a:pt x="14257" y="191698"/>
                  </a:lnTo>
                  <a:lnTo>
                    <a:pt x="8796" y="197159"/>
                  </a:lnTo>
                  <a:lnTo>
                    <a:pt x="4478" y="200969"/>
                  </a:lnTo>
                  <a:lnTo>
                    <a:pt x="1176" y="203890"/>
                  </a:lnTo>
                  <a:lnTo>
                    <a:pt x="0" y="204870"/>
                  </a:lnTo>
                  <a:lnTo>
                    <a:pt x="0" y="203484"/>
                  </a:lnTo>
                  <a:lnTo>
                    <a:pt x="160" y="203128"/>
                  </a:lnTo>
                  <a:lnTo>
                    <a:pt x="33" y="203001"/>
                  </a:lnTo>
                  <a:lnTo>
                    <a:pt x="0" y="203145"/>
                  </a:lnTo>
                  <a:lnTo>
                    <a:pt x="0" y="151136"/>
                  </a:lnTo>
                  <a:lnTo>
                    <a:pt x="414" y="150677"/>
                  </a:lnTo>
                  <a:lnTo>
                    <a:pt x="7907" y="141914"/>
                  </a:lnTo>
                  <a:lnTo>
                    <a:pt x="14384" y="134167"/>
                  </a:lnTo>
                  <a:lnTo>
                    <a:pt x="19972" y="127309"/>
                  </a:lnTo>
                  <a:lnTo>
                    <a:pt x="24544" y="121340"/>
                  </a:lnTo>
                  <a:lnTo>
                    <a:pt x="28608" y="116006"/>
                  </a:lnTo>
                  <a:lnTo>
                    <a:pt x="32545" y="111053"/>
                  </a:lnTo>
                  <a:lnTo>
                    <a:pt x="39276" y="102036"/>
                  </a:lnTo>
                  <a:lnTo>
                    <a:pt x="46769" y="92892"/>
                  </a:lnTo>
                  <a:lnTo>
                    <a:pt x="51214" y="87812"/>
                  </a:lnTo>
                  <a:lnTo>
                    <a:pt x="56421" y="82224"/>
                  </a:lnTo>
                  <a:lnTo>
                    <a:pt x="62009" y="76636"/>
                  </a:lnTo>
                  <a:lnTo>
                    <a:pt x="68740" y="70286"/>
                  </a:lnTo>
                  <a:lnTo>
                    <a:pt x="76233" y="63428"/>
                  </a:lnTo>
                  <a:lnTo>
                    <a:pt x="84996" y="55554"/>
                  </a:lnTo>
                  <a:lnTo>
                    <a:pt x="91600" y="49966"/>
                  </a:lnTo>
                  <a:lnTo>
                    <a:pt x="97569" y="44886"/>
                  </a:lnTo>
                  <a:lnTo>
                    <a:pt x="103284" y="40187"/>
                  </a:lnTo>
                  <a:lnTo>
                    <a:pt x="108364" y="36250"/>
                  </a:lnTo>
                  <a:lnTo>
                    <a:pt x="117889" y="29392"/>
                  </a:lnTo>
                  <a:lnTo>
                    <a:pt x="127160" y="23550"/>
                  </a:lnTo>
                  <a:lnTo>
                    <a:pt x="136812" y="18343"/>
                  </a:lnTo>
                  <a:lnTo>
                    <a:pt x="146972" y="13136"/>
                  </a:lnTo>
                  <a:lnTo>
                    <a:pt x="152560" y="10469"/>
                  </a:lnTo>
                  <a:lnTo>
                    <a:pt x="158783" y="7548"/>
                  </a:lnTo>
                  <a:lnTo>
                    <a:pt x="164879" y="4373"/>
                  </a:lnTo>
                  <a:lnTo>
                    <a:pt x="172372" y="690"/>
                  </a:lnTo>
                  <a:lnTo>
                    <a:pt x="176513"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7" name="Shape 1096">
              <a:extLst>
                <a:ext uri="{FF2B5EF4-FFF2-40B4-BE49-F238E27FC236}">
                  <a16:creationId xmlns:a16="http://schemas.microsoft.com/office/drawing/2014/main" id="{E962D94C-70A0-467E-B141-5EF71ACAFB95}"/>
                </a:ext>
              </a:extLst>
            </p:cNvPr>
            <p:cNvSpPr/>
            <p:nvPr/>
          </p:nvSpPr>
          <p:spPr>
            <a:xfrm>
              <a:off x="3111579" y="1907287"/>
              <a:ext cx="690042" cy="399702"/>
            </a:xfrm>
            <a:custGeom>
              <a:avLst/>
              <a:gdLst/>
              <a:ahLst/>
              <a:cxnLst/>
              <a:rect l="0" t="0" r="0" b="0"/>
              <a:pathLst>
                <a:path w="690042" h="399702">
                  <a:moveTo>
                    <a:pt x="584123" y="0"/>
                  </a:moveTo>
                  <a:lnTo>
                    <a:pt x="690042" y="71374"/>
                  </a:lnTo>
                  <a:lnTo>
                    <a:pt x="569265" y="113411"/>
                  </a:lnTo>
                  <a:lnTo>
                    <a:pt x="573888" y="78119"/>
                  </a:lnTo>
                  <a:lnTo>
                    <a:pt x="570916" y="79248"/>
                  </a:lnTo>
                  <a:lnTo>
                    <a:pt x="562025" y="81788"/>
                  </a:lnTo>
                  <a:lnTo>
                    <a:pt x="555167" y="83439"/>
                  </a:lnTo>
                  <a:lnTo>
                    <a:pt x="548988" y="85432"/>
                  </a:lnTo>
                  <a:lnTo>
                    <a:pt x="544551" y="87575"/>
                  </a:lnTo>
                  <a:lnTo>
                    <a:pt x="539292" y="91567"/>
                  </a:lnTo>
                  <a:lnTo>
                    <a:pt x="532180" y="98806"/>
                  </a:lnTo>
                  <a:lnTo>
                    <a:pt x="524560" y="107442"/>
                  </a:lnTo>
                  <a:lnTo>
                    <a:pt x="516432" y="116078"/>
                  </a:lnTo>
                  <a:lnTo>
                    <a:pt x="505510" y="127000"/>
                  </a:lnTo>
                  <a:lnTo>
                    <a:pt x="495859" y="136271"/>
                  </a:lnTo>
                  <a:lnTo>
                    <a:pt x="487095" y="144526"/>
                  </a:lnTo>
                  <a:lnTo>
                    <a:pt x="479603" y="151130"/>
                  </a:lnTo>
                  <a:lnTo>
                    <a:pt x="472872" y="157099"/>
                  </a:lnTo>
                  <a:lnTo>
                    <a:pt x="466648" y="162179"/>
                  </a:lnTo>
                  <a:lnTo>
                    <a:pt x="461695" y="165735"/>
                  </a:lnTo>
                  <a:lnTo>
                    <a:pt x="456742" y="169164"/>
                  </a:lnTo>
                  <a:lnTo>
                    <a:pt x="451535" y="171958"/>
                  </a:lnTo>
                  <a:lnTo>
                    <a:pt x="449249" y="172974"/>
                  </a:lnTo>
                  <a:cubicBezTo>
                    <a:pt x="448234" y="173355"/>
                    <a:pt x="447091" y="173736"/>
                    <a:pt x="446074" y="173990"/>
                  </a:cubicBezTo>
                  <a:lnTo>
                    <a:pt x="444297" y="174371"/>
                  </a:lnTo>
                  <a:lnTo>
                    <a:pt x="443359" y="174405"/>
                  </a:lnTo>
                  <a:lnTo>
                    <a:pt x="440867" y="178181"/>
                  </a:lnTo>
                  <a:lnTo>
                    <a:pt x="434898" y="187071"/>
                  </a:lnTo>
                  <a:lnTo>
                    <a:pt x="424104" y="200533"/>
                  </a:lnTo>
                  <a:lnTo>
                    <a:pt x="412038" y="211963"/>
                  </a:lnTo>
                  <a:lnTo>
                    <a:pt x="399466" y="221742"/>
                  </a:lnTo>
                  <a:lnTo>
                    <a:pt x="386511" y="230632"/>
                  </a:lnTo>
                  <a:lnTo>
                    <a:pt x="361366" y="246507"/>
                  </a:lnTo>
                  <a:lnTo>
                    <a:pt x="349809" y="254127"/>
                  </a:lnTo>
                  <a:lnTo>
                    <a:pt x="339141" y="262128"/>
                  </a:lnTo>
                  <a:lnTo>
                    <a:pt x="331774" y="268859"/>
                  </a:lnTo>
                  <a:lnTo>
                    <a:pt x="324281" y="276479"/>
                  </a:lnTo>
                  <a:lnTo>
                    <a:pt x="308279" y="293116"/>
                  </a:lnTo>
                  <a:lnTo>
                    <a:pt x="301422" y="299466"/>
                  </a:lnTo>
                  <a:lnTo>
                    <a:pt x="294055" y="305943"/>
                  </a:lnTo>
                  <a:lnTo>
                    <a:pt x="280212" y="316230"/>
                  </a:lnTo>
                  <a:lnTo>
                    <a:pt x="266623" y="324739"/>
                  </a:lnTo>
                  <a:lnTo>
                    <a:pt x="253161" y="332105"/>
                  </a:lnTo>
                  <a:lnTo>
                    <a:pt x="227254" y="344551"/>
                  </a:lnTo>
                  <a:lnTo>
                    <a:pt x="214426" y="350647"/>
                  </a:lnTo>
                  <a:lnTo>
                    <a:pt x="202361" y="356997"/>
                  </a:lnTo>
                  <a:lnTo>
                    <a:pt x="196011" y="361569"/>
                  </a:lnTo>
                  <a:lnTo>
                    <a:pt x="187629" y="368681"/>
                  </a:lnTo>
                  <a:lnTo>
                    <a:pt x="180010" y="374269"/>
                  </a:lnTo>
                  <a:cubicBezTo>
                    <a:pt x="178993" y="375031"/>
                    <a:pt x="177978" y="375666"/>
                    <a:pt x="176961" y="376174"/>
                  </a:cubicBezTo>
                  <a:lnTo>
                    <a:pt x="172898" y="378079"/>
                  </a:lnTo>
                  <a:cubicBezTo>
                    <a:pt x="172009" y="378587"/>
                    <a:pt x="171119" y="378968"/>
                    <a:pt x="170104" y="379222"/>
                  </a:cubicBezTo>
                  <a:lnTo>
                    <a:pt x="163373" y="381127"/>
                  </a:lnTo>
                  <a:lnTo>
                    <a:pt x="139623" y="385191"/>
                  </a:lnTo>
                  <a:lnTo>
                    <a:pt x="115748" y="388493"/>
                  </a:lnTo>
                  <a:lnTo>
                    <a:pt x="68630" y="393446"/>
                  </a:lnTo>
                  <a:lnTo>
                    <a:pt x="21767" y="397637"/>
                  </a:lnTo>
                  <a:lnTo>
                    <a:pt x="0" y="399702"/>
                  </a:lnTo>
                  <a:lnTo>
                    <a:pt x="0" y="361379"/>
                  </a:lnTo>
                  <a:lnTo>
                    <a:pt x="18085" y="359664"/>
                  </a:lnTo>
                  <a:lnTo>
                    <a:pt x="65201" y="355600"/>
                  </a:lnTo>
                  <a:lnTo>
                    <a:pt x="111683" y="350647"/>
                  </a:lnTo>
                  <a:lnTo>
                    <a:pt x="134417" y="347472"/>
                  </a:lnTo>
                  <a:lnTo>
                    <a:pt x="156895" y="343535"/>
                  </a:lnTo>
                  <a:lnTo>
                    <a:pt x="156983" y="343504"/>
                  </a:lnTo>
                  <a:lnTo>
                    <a:pt x="158485" y="342776"/>
                  </a:lnTo>
                  <a:lnTo>
                    <a:pt x="164897" y="338074"/>
                  </a:lnTo>
                  <a:lnTo>
                    <a:pt x="171247" y="332613"/>
                  </a:lnTo>
                  <a:lnTo>
                    <a:pt x="180263" y="326136"/>
                  </a:lnTo>
                  <a:lnTo>
                    <a:pt x="196392" y="317246"/>
                  </a:lnTo>
                  <a:lnTo>
                    <a:pt x="210617" y="310261"/>
                  </a:lnTo>
                  <a:lnTo>
                    <a:pt x="236651" y="297688"/>
                  </a:lnTo>
                  <a:lnTo>
                    <a:pt x="248335" y="291338"/>
                  </a:lnTo>
                  <a:lnTo>
                    <a:pt x="259892" y="283972"/>
                  </a:lnTo>
                  <a:lnTo>
                    <a:pt x="271068" y="275463"/>
                  </a:lnTo>
                  <a:lnTo>
                    <a:pt x="276275" y="270891"/>
                  </a:lnTo>
                  <a:lnTo>
                    <a:pt x="282117" y="265303"/>
                  </a:lnTo>
                  <a:lnTo>
                    <a:pt x="296723" y="250063"/>
                  </a:lnTo>
                  <a:lnTo>
                    <a:pt x="304597" y="242062"/>
                  </a:lnTo>
                  <a:lnTo>
                    <a:pt x="313613" y="233934"/>
                  </a:lnTo>
                  <a:lnTo>
                    <a:pt x="326567" y="223901"/>
                  </a:lnTo>
                  <a:lnTo>
                    <a:pt x="340156" y="214757"/>
                  </a:lnTo>
                  <a:lnTo>
                    <a:pt x="366064" y="198374"/>
                  </a:lnTo>
                  <a:lnTo>
                    <a:pt x="377875" y="190246"/>
                  </a:lnTo>
                  <a:lnTo>
                    <a:pt x="388543" y="181991"/>
                  </a:lnTo>
                  <a:lnTo>
                    <a:pt x="397687" y="173101"/>
                  </a:lnTo>
                  <a:lnTo>
                    <a:pt x="404926" y="163449"/>
                  </a:lnTo>
                  <a:lnTo>
                    <a:pt x="409117" y="157099"/>
                  </a:lnTo>
                  <a:lnTo>
                    <a:pt x="413435" y="150622"/>
                  </a:lnTo>
                  <a:lnTo>
                    <a:pt x="416610" y="145669"/>
                  </a:lnTo>
                  <a:lnTo>
                    <a:pt x="419531" y="141224"/>
                  </a:lnTo>
                  <a:lnTo>
                    <a:pt x="421563" y="138176"/>
                  </a:lnTo>
                  <a:lnTo>
                    <a:pt x="422960" y="135890"/>
                  </a:lnTo>
                  <a:lnTo>
                    <a:pt x="424357" y="133858"/>
                  </a:lnTo>
                  <a:lnTo>
                    <a:pt x="424866" y="133223"/>
                  </a:lnTo>
                  <a:cubicBezTo>
                    <a:pt x="425500" y="132080"/>
                    <a:pt x="426262" y="131191"/>
                    <a:pt x="427151" y="130302"/>
                  </a:cubicBezTo>
                  <a:lnTo>
                    <a:pt x="427532" y="129921"/>
                  </a:lnTo>
                  <a:cubicBezTo>
                    <a:pt x="430644" y="126810"/>
                    <a:pt x="434613" y="124968"/>
                    <a:pt x="438756" y="124492"/>
                  </a:cubicBezTo>
                  <a:lnTo>
                    <a:pt x="449545" y="126921"/>
                  </a:lnTo>
                  <a:lnTo>
                    <a:pt x="454456" y="122555"/>
                  </a:lnTo>
                  <a:lnTo>
                    <a:pt x="461695" y="116078"/>
                  </a:lnTo>
                  <a:lnTo>
                    <a:pt x="469697" y="108585"/>
                  </a:lnTo>
                  <a:lnTo>
                    <a:pt x="479094" y="99568"/>
                  </a:lnTo>
                  <a:lnTo>
                    <a:pt x="489635" y="89027"/>
                  </a:lnTo>
                  <a:lnTo>
                    <a:pt x="496620" y="81534"/>
                  </a:lnTo>
                  <a:lnTo>
                    <a:pt x="503605" y="73533"/>
                  </a:lnTo>
                  <a:lnTo>
                    <a:pt x="511987" y="65024"/>
                  </a:lnTo>
                  <a:lnTo>
                    <a:pt x="522274" y="56515"/>
                  </a:lnTo>
                  <a:cubicBezTo>
                    <a:pt x="523417" y="55753"/>
                    <a:pt x="524560" y="54991"/>
                    <a:pt x="525830" y="54356"/>
                  </a:cubicBezTo>
                  <a:lnTo>
                    <a:pt x="533069" y="50673"/>
                  </a:lnTo>
                  <a:cubicBezTo>
                    <a:pt x="533959" y="50292"/>
                    <a:pt x="534848" y="49911"/>
                    <a:pt x="535736" y="49657"/>
                  </a:cubicBezTo>
                  <a:lnTo>
                    <a:pt x="543610" y="47244"/>
                  </a:lnTo>
                  <a:lnTo>
                    <a:pt x="552881" y="44831"/>
                  </a:lnTo>
                  <a:lnTo>
                    <a:pt x="559867" y="42672"/>
                  </a:lnTo>
                  <a:lnTo>
                    <a:pt x="567360" y="39878"/>
                  </a:lnTo>
                  <a:cubicBezTo>
                    <a:pt x="569899" y="38862"/>
                    <a:pt x="572693" y="38481"/>
                    <a:pt x="575487" y="38608"/>
                  </a:cubicBezTo>
                  <a:lnTo>
                    <a:pt x="579032" y="38860"/>
                  </a:lnTo>
                  <a:lnTo>
                    <a:pt x="584123"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28" name="Shape 1097">
              <a:extLst>
                <a:ext uri="{FF2B5EF4-FFF2-40B4-BE49-F238E27FC236}">
                  <a16:creationId xmlns:a16="http://schemas.microsoft.com/office/drawing/2014/main" id="{24BE2A9F-EB6D-495C-A61A-9A121CB33943}"/>
                </a:ext>
              </a:extLst>
            </p:cNvPr>
            <p:cNvSpPr/>
            <p:nvPr/>
          </p:nvSpPr>
          <p:spPr>
            <a:xfrm>
              <a:off x="3111579" y="577724"/>
              <a:ext cx="116891" cy="929422"/>
            </a:xfrm>
            <a:custGeom>
              <a:avLst/>
              <a:gdLst/>
              <a:ahLst/>
              <a:cxnLst/>
              <a:rect l="0" t="0" r="0" b="0"/>
              <a:pathLst>
                <a:path w="116891" h="929422">
                  <a:moveTo>
                    <a:pt x="6528" y="0"/>
                  </a:moveTo>
                  <a:lnTo>
                    <a:pt x="14529" y="1016"/>
                  </a:lnTo>
                  <a:lnTo>
                    <a:pt x="21513" y="1397"/>
                  </a:lnTo>
                  <a:lnTo>
                    <a:pt x="37516" y="1905"/>
                  </a:lnTo>
                  <a:lnTo>
                    <a:pt x="46405" y="2667"/>
                  </a:lnTo>
                  <a:lnTo>
                    <a:pt x="56311" y="4445"/>
                  </a:lnTo>
                  <a:lnTo>
                    <a:pt x="66091" y="7620"/>
                  </a:lnTo>
                  <a:cubicBezTo>
                    <a:pt x="67106" y="8001"/>
                    <a:pt x="68249" y="8382"/>
                    <a:pt x="69266" y="9017"/>
                  </a:cubicBezTo>
                  <a:lnTo>
                    <a:pt x="75997" y="12827"/>
                  </a:lnTo>
                  <a:cubicBezTo>
                    <a:pt x="77520" y="13716"/>
                    <a:pt x="78917" y="14732"/>
                    <a:pt x="80060" y="15875"/>
                  </a:cubicBezTo>
                  <a:lnTo>
                    <a:pt x="83743" y="19558"/>
                  </a:lnTo>
                  <a:cubicBezTo>
                    <a:pt x="85141" y="20955"/>
                    <a:pt x="86283" y="22606"/>
                    <a:pt x="87173" y="24384"/>
                  </a:cubicBezTo>
                  <a:lnTo>
                    <a:pt x="89458" y="28829"/>
                  </a:lnTo>
                  <a:cubicBezTo>
                    <a:pt x="90093" y="29972"/>
                    <a:pt x="90474" y="31115"/>
                    <a:pt x="90855" y="32258"/>
                  </a:cubicBezTo>
                  <a:lnTo>
                    <a:pt x="92253" y="37338"/>
                  </a:lnTo>
                  <a:cubicBezTo>
                    <a:pt x="92506" y="38354"/>
                    <a:pt x="92760" y="39243"/>
                    <a:pt x="92887" y="40259"/>
                  </a:cubicBezTo>
                  <a:lnTo>
                    <a:pt x="93523" y="45974"/>
                  </a:lnTo>
                  <a:lnTo>
                    <a:pt x="94285" y="58674"/>
                  </a:lnTo>
                  <a:lnTo>
                    <a:pt x="94792" y="63627"/>
                  </a:lnTo>
                  <a:lnTo>
                    <a:pt x="95681" y="67056"/>
                  </a:lnTo>
                  <a:lnTo>
                    <a:pt x="97841" y="74041"/>
                  </a:lnTo>
                  <a:lnTo>
                    <a:pt x="101016" y="83566"/>
                  </a:lnTo>
                  <a:lnTo>
                    <a:pt x="104444" y="93853"/>
                  </a:lnTo>
                  <a:lnTo>
                    <a:pt x="107873" y="103886"/>
                  </a:lnTo>
                  <a:lnTo>
                    <a:pt x="110922" y="112903"/>
                  </a:lnTo>
                  <a:lnTo>
                    <a:pt x="112192" y="116586"/>
                  </a:lnTo>
                  <a:lnTo>
                    <a:pt x="113461" y="120396"/>
                  </a:lnTo>
                  <a:lnTo>
                    <a:pt x="114223" y="122428"/>
                  </a:lnTo>
                  <a:lnTo>
                    <a:pt x="115367" y="125857"/>
                  </a:lnTo>
                  <a:lnTo>
                    <a:pt x="115493" y="126365"/>
                  </a:lnTo>
                  <a:lnTo>
                    <a:pt x="115493" y="126111"/>
                  </a:lnTo>
                  <a:cubicBezTo>
                    <a:pt x="116382" y="128524"/>
                    <a:pt x="116891" y="131064"/>
                    <a:pt x="116763" y="133604"/>
                  </a:cubicBezTo>
                  <a:lnTo>
                    <a:pt x="114858" y="229743"/>
                  </a:lnTo>
                  <a:lnTo>
                    <a:pt x="113335" y="325882"/>
                  </a:lnTo>
                  <a:lnTo>
                    <a:pt x="110922" y="422275"/>
                  </a:lnTo>
                  <a:lnTo>
                    <a:pt x="109017" y="470535"/>
                  </a:lnTo>
                  <a:lnTo>
                    <a:pt x="106476" y="518795"/>
                  </a:lnTo>
                  <a:lnTo>
                    <a:pt x="105714" y="528955"/>
                  </a:lnTo>
                  <a:lnTo>
                    <a:pt x="105079" y="538226"/>
                  </a:lnTo>
                  <a:lnTo>
                    <a:pt x="104444" y="546862"/>
                  </a:lnTo>
                  <a:lnTo>
                    <a:pt x="103555" y="555117"/>
                  </a:lnTo>
                  <a:lnTo>
                    <a:pt x="102793" y="562610"/>
                  </a:lnTo>
                  <a:lnTo>
                    <a:pt x="101904" y="569722"/>
                  </a:lnTo>
                  <a:lnTo>
                    <a:pt x="100126" y="582295"/>
                  </a:lnTo>
                  <a:lnTo>
                    <a:pt x="98094" y="593598"/>
                  </a:lnTo>
                  <a:lnTo>
                    <a:pt x="95935" y="603631"/>
                  </a:lnTo>
                  <a:lnTo>
                    <a:pt x="93523" y="612648"/>
                  </a:lnTo>
                  <a:lnTo>
                    <a:pt x="90729" y="621411"/>
                  </a:lnTo>
                  <a:lnTo>
                    <a:pt x="85267" y="636778"/>
                  </a:lnTo>
                  <a:lnTo>
                    <a:pt x="81966" y="645033"/>
                  </a:lnTo>
                  <a:lnTo>
                    <a:pt x="78791" y="653415"/>
                  </a:lnTo>
                  <a:lnTo>
                    <a:pt x="75488" y="662559"/>
                  </a:lnTo>
                  <a:lnTo>
                    <a:pt x="72060" y="673100"/>
                  </a:lnTo>
                  <a:lnTo>
                    <a:pt x="68123" y="685419"/>
                  </a:lnTo>
                  <a:lnTo>
                    <a:pt x="66344" y="691896"/>
                  </a:lnTo>
                  <a:lnTo>
                    <a:pt x="64185" y="699389"/>
                  </a:lnTo>
                  <a:lnTo>
                    <a:pt x="60629" y="713994"/>
                  </a:lnTo>
                  <a:lnTo>
                    <a:pt x="57835" y="727583"/>
                  </a:lnTo>
                  <a:lnTo>
                    <a:pt x="55549" y="740791"/>
                  </a:lnTo>
                  <a:lnTo>
                    <a:pt x="53644" y="753872"/>
                  </a:lnTo>
                  <a:lnTo>
                    <a:pt x="51612" y="767461"/>
                  </a:lnTo>
                  <a:lnTo>
                    <a:pt x="49580" y="781431"/>
                  </a:lnTo>
                  <a:lnTo>
                    <a:pt x="47041" y="796290"/>
                  </a:lnTo>
                  <a:lnTo>
                    <a:pt x="43738" y="812419"/>
                  </a:lnTo>
                  <a:lnTo>
                    <a:pt x="42723" y="817499"/>
                  </a:lnTo>
                  <a:lnTo>
                    <a:pt x="41453" y="822325"/>
                  </a:lnTo>
                  <a:lnTo>
                    <a:pt x="39674" y="829564"/>
                  </a:lnTo>
                  <a:lnTo>
                    <a:pt x="37769" y="835660"/>
                  </a:lnTo>
                  <a:lnTo>
                    <a:pt x="35992" y="840613"/>
                  </a:lnTo>
                  <a:lnTo>
                    <a:pt x="33960" y="845058"/>
                  </a:lnTo>
                  <a:lnTo>
                    <a:pt x="31292" y="849376"/>
                  </a:lnTo>
                  <a:cubicBezTo>
                    <a:pt x="30785" y="850265"/>
                    <a:pt x="30149" y="851027"/>
                    <a:pt x="29387" y="851789"/>
                  </a:cubicBezTo>
                  <a:lnTo>
                    <a:pt x="26848" y="854583"/>
                  </a:lnTo>
                  <a:lnTo>
                    <a:pt x="24942" y="856488"/>
                  </a:lnTo>
                  <a:lnTo>
                    <a:pt x="24054" y="857504"/>
                  </a:lnTo>
                  <a:lnTo>
                    <a:pt x="23418" y="858520"/>
                  </a:lnTo>
                  <a:lnTo>
                    <a:pt x="22403" y="860425"/>
                  </a:lnTo>
                  <a:lnTo>
                    <a:pt x="20624" y="864235"/>
                  </a:lnTo>
                  <a:lnTo>
                    <a:pt x="18338" y="869696"/>
                  </a:lnTo>
                  <a:lnTo>
                    <a:pt x="15291" y="877570"/>
                  </a:lnTo>
                  <a:lnTo>
                    <a:pt x="13639" y="882142"/>
                  </a:lnTo>
                  <a:lnTo>
                    <a:pt x="11988" y="887476"/>
                  </a:lnTo>
                  <a:lnTo>
                    <a:pt x="6273" y="905510"/>
                  </a:lnTo>
                  <a:lnTo>
                    <a:pt x="1701" y="922147"/>
                  </a:lnTo>
                  <a:lnTo>
                    <a:pt x="0" y="929422"/>
                  </a:lnTo>
                  <a:lnTo>
                    <a:pt x="0" y="828019"/>
                  </a:lnTo>
                  <a:lnTo>
                    <a:pt x="304" y="827532"/>
                  </a:lnTo>
                  <a:lnTo>
                    <a:pt x="331" y="827457"/>
                  </a:lnTo>
                  <a:lnTo>
                    <a:pt x="0" y="827875"/>
                  </a:lnTo>
                  <a:lnTo>
                    <a:pt x="0" y="827531"/>
                  </a:lnTo>
                  <a:lnTo>
                    <a:pt x="480" y="827028"/>
                  </a:lnTo>
                  <a:lnTo>
                    <a:pt x="1320" y="824611"/>
                  </a:lnTo>
                  <a:lnTo>
                    <a:pt x="2717" y="820039"/>
                  </a:lnTo>
                  <a:lnTo>
                    <a:pt x="4495" y="813308"/>
                  </a:lnTo>
                  <a:lnTo>
                    <a:pt x="5385" y="809498"/>
                  </a:lnTo>
                  <a:lnTo>
                    <a:pt x="6400" y="804799"/>
                  </a:lnTo>
                  <a:lnTo>
                    <a:pt x="9448" y="789940"/>
                  </a:lnTo>
                  <a:lnTo>
                    <a:pt x="11861" y="775843"/>
                  </a:lnTo>
                  <a:lnTo>
                    <a:pt x="14020" y="761873"/>
                  </a:lnTo>
                  <a:lnTo>
                    <a:pt x="15925" y="748284"/>
                  </a:lnTo>
                  <a:lnTo>
                    <a:pt x="18085" y="734187"/>
                  </a:lnTo>
                  <a:lnTo>
                    <a:pt x="20498" y="719963"/>
                  </a:lnTo>
                  <a:lnTo>
                    <a:pt x="23673" y="704977"/>
                  </a:lnTo>
                  <a:lnTo>
                    <a:pt x="27482" y="689229"/>
                  </a:lnTo>
                  <a:lnTo>
                    <a:pt x="29642" y="681482"/>
                  </a:lnTo>
                  <a:lnTo>
                    <a:pt x="31800" y="673862"/>
                  </a:lnTo>
                  <a:lnTo>
                    <a:pt x="35864" y="661162"/>
                  </a:lnTo>
                  <a:lnTo>
                    <a:pt x="39674" y="649732"/>
                  </a:lnTo>
                  <a:lnTo>
                    <a:pt x="43230" y="639826"/>
                  </a:lnTo>
                  <a:lnTo>
                    <a:pt x="46532" y="631190"/>
                  </a:lnTo>
                  <a:lnTo>
                    <a:pt x="49326" y="623951"/>
                  </a:lnTo>
                  <a:lnTo>
                    <a:pt x="54533" y="609600"/>
                  </a:lnTo>
                  <a:lnTo>
                    <a:pt x="56692" y="602996"/>
                  </a:lnTo>
                  <a:lnTo>
                    <a:pt x="58724" y="595249"/>
                  </a:lnTo>
                  <a:lnTo>
                    <a:pt x="60629" y="586867"/>
                  </a:lnTo>
                  <a:lnTo>
                    <a:pt x="62407" y="577088"/>
                  </a:lnTo>
                  <a:lnTo>
                    <a:pt x="64058" y="565023"/>
                  </a:lnTo>
                  <a:lnTo>
                    <a:pt x="64948" y="558673"/>
                  </a:lnTo>
                  <a:lnTo>
                    <a:pt x="65710" y="551434"/>
                  </a:lnTo>
                  <a:lnTo>
                    <a:pt x="66344" y="543941"/>
                  </a:lnTo>
                  <a:lnTo>
                    <a:pt x="67106" y="535432"/>
                  </a:lnTo>
                  <a:lnTo>
                    <a:pt x="67742" y="526415"/>
                  </a:lnTo>
                  <a:lnTo>
                    <a:pt x="68376" y="516763"/>
                  </a:lnTo>
                  <a:lnTo>
                    <a:pt x="70917" y="469011"/>
                  </a:lnTo>
                  <a:lnTo>
                    <a:pt x="72822" y="421259"/>
                  </a:lnTo>
                  <a:lnTo>
                    <a:pt x="75361" y="325374"/>
                  </a:lnTo>
                  <a:lnTo>
                    <a:pt x="76885" y="229108"/>
                  </a:lnTo>
                  <a:lnTo>
                    <a:pt x="78723" y="136227"/>
                  </a:lnTo>
                  <a:lnTo>
                    <a:pt x="78663" y="136017"/>
                  </a:lnTo>
                  <a:lnTo>
                    <a:pt x="77267" y="132461"/>
                  </a:lnTo>
                  <a:lnTo>
                    <a:pt x="76250" y="129413"/>
                  </a:lnTo>
                  <a:lnTo>
                    <a:pt x="74726" y="125095"/>
                  </a:lnTo>
                  <a:lnTo>
                    <a:pt x="71679" y="116078"/>
                  </a:lnTo>
                  <a:lnTo>
                    <a:pt x="68249" y="105918"/>
                  </a:lnTo>
                  <a:lnTo>
                    <a:pt x="64820" y="95377"/>
                  </a:lnTo>
                  <a:lnTo>
                    <a:pt x="61518" y="85217"/>
                  </a:lnTo>
                  <a:lnTo>
                    <a:pt x="58343" y="74803"/>
                  </a:lnTo>
                  <a:lnTo>
                    <a:pt x="56947" y="67437"/>
                  </a:lnTo>
                  <a:lnTo>
                    <a:pt x="56311" y="60833"/>
                  </a:lnTo>
                  <a:lnTo>
                    <a:pt x="55676" y="50419"/>
                  </a:lnTo>
                  <a:lnTo>
                    <a:pt x="55189" y="46126"/>
                  </a:lnTo>
                  <a:lnTo>
                    <a:pt x="54706" y="44518"/>
                  </a:lnTo>
                  <a:lnTo>
                    <a:pt x="51574" y="42777"/>
                  </a:lnTo>
                  <a:lnTo>
                    <a:pt x="48945" y="41783"/>
                  </a:lnTo>
                  <a:lnTo>
                    <a:pt x="43230" y="40513"/>
                  </a:lnTo>
                  <a:lnTo>
                    <a:pt x="36118" y="40005"/>
                  </a:lnTo>
                  <a:lnTo>
                    <a:pt x="19228" y="39370"/>
                  </a:lnTo>
                  <a:lnTo>
                    <a:pt x="9956" y="38735"/>
                  </a:lnTo>
                  <a:lnTo>
                    <a:pt x="7704" y="38485"/>
                  </a:lnTo>
                  <a:lnTo>
                    <a:pt x="5385" y="39624"/>
                  </a:lnTo>
                  <a:lnTo>
                    <a:pt x="0" y="42265"/>
                  </a:lnTo>
                  <a:lnTo>
                    <a:pt x="0" y="1088"/>
                  </a:lnTo>
                  <a:lnTo>
                    <a:pt x="6528"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30" name="Shape 1100">
              <a:extLst>
                <a:ext uri="{FF2B5EF4-FFF2-40B4-BE49-F238E27FC236}">
                  <a16:creationId xmlns:a16="http://schemas.microsoft.com/office/drawing/2014/main" id="{7B9B201D-7C33-4310-94A0-2B35157E56AA}"/>
                </a:ext>
              </a:extLst>
            </p:cNvPr>
            <p:cNvSpPr/>
            <p:nvPr/>
          </p:nvSpPr>
          <p:spPr>
            <a:xfrm rot="21366241">
              <a:off x="1511055" y="3876936"/>
              <a:ext cx="249836" cy="325008"/>
            </a:xfrm>
            <a:custGeom>
              <a:avLst/>
              <a:gdLst/>
              <a:ahLst/>
              <a:cxnLst/>
              <a:rect l="0" t="0" r="0" b="0"/>
              <a:pathLst>
                <a:path w="223297" h="313177">
                  <a:moveTo>
                    <a:pt x="37592" y="0"/>
                  </a:moveTo>
                  <a:lnTo>
                    <a:pt x="39497" y="13246"/>
                  </a:lnTo>
                  <a:lnTo>
                    <a:pt x="41148" y="27241"/>
                  </a:lnTo>
                  <a:lnTo>
                    <a:pt x="42037" y="33223"/>
                  </a:lnTo>
                  <a:lnTo>
                    <a:pt x="43180" y="38329"/>
                  </a:lnTo>
                  <a:lnTo>
                    <a:pt x="44704" y="42951"/>
                  </a:lnTo>
                  <a:lnTo>
                    <a:pt x="46736" y="46990"/>
                  </a:lnTo>
                  <a:lnTo>
                    <a:pt x="51181" y="54737"/>
                  </a:lnTo>
                  <a:lnTo>
                    <a:pt x="56134" y="63183"/>
                  </a:lnTo>
                  <a:lnTo>
                    <a:pt x="66294" y="78537"/>
                  </a:lnTo>
                  <a:lnTo>
                    <a:pt x="76454" y="92202"/>
                  </a:lnTo>
                  <a:lnTo>
                    <a:pt x="87122" y="104940"/>
                  </a:lnTo>
                  <a:lnTo>
                    <a:pt x="98171" y="117145"/>
                  </a:lnTo>
                  <a:lnTo>
                    <a:pt x="110109" y="129426"/>
                  </a:lnTo>
                  <a:lnTo>
                    <a:pt x="122555" y="141884"/>
                  </a:lnTo>
                  <a:lnTo>
                    <a:pt x="136271" y="155410"/>
                  </a:lnTo>
                  <a:cubicBezTo>
                    <a:pt x="138430" y="157556"/>
                    <a:pt x="139954" y="160185"/>
                    <a:pt x="140970" y="163068"/>
                  </a:cubicBezTo>
                  <a:lnTo>
                    <a:pt x="142875" y="169266"/>
                  </a:lnTo>
                  <a:lnTo>
                    <a:pt x="144653" y="174625"/>
                  </a:lnTo>
                  <a:lnTo>
                    <a:pt x="146177" y="179007"/>
                  </a:lnTo>
                  <a:lnTo>
                    <a:pt x="146592" y="180501"/>
                  </a:lnTo>
                  <a:lnTo>
                    <a:pt x="149479" y="181801"/>
                  </a:lnTo>
                  <a:lnTo>
                    <a:pt x="153543" y="184188"/>
                  </a:lnTo>
                  <a:lnTo>
                    <a:pt x="157988" y="187579"/>
                  </a:lnTo>
                  <a:lnTo>
                    <a:pt x="161417" y="190538"/>
                  </a:lnTo>
                  <a:lnTo>
                    <a:pt x="165227" y="194005"/>
                  </a:lnTo>
                  <a:lnTo>
                    <a:pt x="169291" y="198031"/>
                  </a:lnTo>
                  <a:lnTo>
                    <a:pt x="173609" y="202628"/>
                  </a:lnTo>
                  <a:lnTo>
                    <a:pt x="178562" y="208204"/>
                  </a:lnTo>
                  <a:lnTo>
                    <a:pt x="185674" y="216446"/>
                  </a:lnTo>
                  <a:lnTo>
                    <a:pt x="191770" y="223622"/>
                  </a:lnTo>
                  <a:lnTo>
                    <a:pt x="197485" y="230683"/>
                  </a:lnTo>
                  <a:lnTo>
                    <a:pt x="202057" y="236741"/>
                  </a:lnTo>
                  <a:lnTo>
                    <a:pt x="206121" y="242176"/>
                  </a:lnTo>
                  <a:lnTo>
                    <a:pt x="209677" y="247320"/>
                  </a:lnTo>
                  <a:lnTo>
                    <a:pt x="214884" y="255372"/>
                  </a:lnTo>
                  <a:lnTo>
                    <a:pt x="218821" y="262674"/>
                  </a:lnTo>
                  <a:lnTo>
                    <a:pt x="221234" y="268402"/>
                  </a:lnTo>
                  <a:lnTo>
                    <a:pt x="221754" y="270244"/>
                  </a:lnTo>
                  <a:lnTo>
                    <a:pt x="223297" y="271035"/>
                  </a:lnTo>
                  <a:lnTo>
                    <a:pt x="223297" y="276215"/>
                  </a:lnTo>
                  <a:lnTo>
                    <a:pt x="223200" y="276028"/>
                  </a:lnTo>
                  <a:lnTo>
                    <a:pt x="223297" y="276514"/>
                  </a:lnTo>
                  <a:lnTo>
                    <a:pt x="223297" y="313177"/>
                  </a:lnTo>
                  <a:lnTo>
                    <a:pt x="220599" y="311874"/>
                  </a:lnTo>
                  <a:lnTo>
                    <a:pt x="215265" y="309410"/>
                  </a:lnTo>
                  <a:lnTo>
                    <a:pt x="212090" y="307784"/>
                  </a:lnTo>
                  <a:lnTo>
                    <a:pt x="207645" y="305765"/>
                  </a:lnTo>
                  <a:lnTo>
                    <a:pt x="205867" y="304851"/>
                  </a:lnTo>
                  <a:lnTo>
                    <a:pt x="202311" y="303213"/>
                  </a:lnTo>
                  <a:lnTo>
                    <a:pt x="199009" y="301498"/>
                  </a:lnTo>
                  <a:cubicBezTo>
                    <a:pt x="198247" y="301053"/>
                    <a:pt x="197358" y="300546"/>
                    <a:pt x="196723" y="300000"/>
                  </a:cubicBezTo>
                  <a:lnTo>
                    <a:pt x="194818" y="298666"/>
                  </a:lnTo>
                  <a:cubicBezTo>
                    <a:pt x="193421" y="297599"/>
                    <a:pt x="192151" y="296354"/>
                    <a:pt x="191008" y="294945"/>
                  </a:cubicBezTo>
                  <a:lnTo>
                    <a:pt x="190119" y="293700"/>
                  </a:lnTo>
                  <a:cubicBezTo>
                    <a:pt x="188722" y="291922"/>
                    <a:pt x="187706" y="289916"/>
                    <a:pt x="187071" y="287769"/>
                  </a:cubicBezTo>
                  <a:lnTo>
                    <a:pt x="186055" y="284125"/>
                  </a:lnTo>
                  <a:lnTo>
                    <a:pt x="185928" y="283324"/>
                  </a:lnTo>
                  <a:lnTo>
                    <a:pt x="185928" y="282816"/>
                  </a:lnTo>
                  <a:lnTo>
                    <a:pt x="184912" y="280162"/>
                  </a:lnTo>
                  <a:lnTo>
                    <a:pt x="182880" y="276034"/>
                  </a:lnTo>
                  <a:lnTo>
                    <a:pt x="178435" y="269037"/>
                  </a:lnTo>
                  <a:lnTo>
                    <a:pt x="175514" y="264846"/>
                  </a:lnTo>
                  <a:lnTo>
                    <a:pt x="171958" y="259994"/>
                  </a:lnTo>
                  <a:lnTo>
                    <a:pt x="167640" y="254432"/>
                  </a:lnTo>
                  <a:lnTo>
                    <a:pt x="162814" y="248348"/>
                  </a:lnTo>
                  <a:lnTo>
                    <a:pt x="156718" y="241236"/>
                  </a:lnTo>
                  <a:lnTo>
                    <a:pt x="150114" y="233477"/>
                  </a:lnTo>
                  <a:lnTo>
                    <a:pt x="146050" y="228955"/>
                  </a:lnTo>
                  <a:lnTo>
                    <a:pt x="142240" y="224980"/>
                  </a:lnTo>
                  <a:lnTo>
                    <a:pt x="139065" y="221767"/>
                  </a:lnTo>
                  <a:lnTo>
                    <a:pt x="136525" y="219329"/>
                  </a:lnTo>
                  <a:lnTo>
                    <a:pt x="136286" y="219121"/>
                  </a:lnTo>
                  <a:lnTo>
                    <a:pt x="133604" y="219964"/>
                  </a:lnTo>
                  <a:cubicBezTo>
                    <a:pt x="126746" y="220231"/>
                    <a:pt x="120142" y="216700"/>
                    <a:pt x="116586" y="210731"/>
                  </a:cubicBezTo>
                  <a:lnTo>
                    <a:pt x="116332" y="210261"/>
                  </a:lnTo>
                  <a:cubicBezTo>
                    <a:pt x="115443" y="208902"/>
                    <a:pt x="114808" y="207442"/>
                    <a:pt x="114427" y="205930"/>
                  </a:cubicBezTo>
                  <a:lnTo>
                    <a:pt x="113665" y="203721"/>
                  </a:lnTo>
                  <a:lnTo>
                    <a:pt x="112649" y="200076"/>
                  </a:lnTo>
                  <a:lnTo>
                    <a:pt x="112141" y="198031"/>
                  </a:lnTo>
                  <a:lnTo>
                    <a:pt x="110871" y="194285"/>
                  </a:lnTo>
                  <a:lnTo>
                    <a:pt x="109982" y="191046"/>
                  </a:lnTo>
                  <a:lnTo>
                    <a:pt x="108331" y="186284"/>
                  </a:lnTo>
                  <a:lnTo>
                    <a:pt x="106680" y="180975"/>
                  </a:lnTo>
                  <a:lnTo>
                    <a:pt x="106103" y="179220"/>
                  </a:lnTo>
                  <a:lnTo>
                    <a:pt x="95758" y="168923"/>
                  </a:lnTo>
                  <a:lnTo>
                    <a:pt x="82550" y="155854"/>
                  </a:lnTo>
                  <a:lnTo>
                    <a:pt x="70104" y="142799"/>
                  </a:lnTo>
                  <a:lnTo>
                    <a:pt x="57785" y="129286"/>
                  </a:lnTo>
                  <a:lnTo>
                    <a:pt x="45847" y="114973"/>
                  </a:lnTo>
                  <a:lnTo>
                    <a:pt x="34417" y="99492"/>
                  </a:lnTo>
                  <a:lnTo>
                    <a:pt x="23241" y="82461"/>
                  </a:lnTo>
                  <a:lnTo>
                    <a:pt x="17907" y="73380"/>
                  </a:lnTo>
                  <a:lnTo>
                    <a:pt x="11811" y="62459"/>
                  </a:lnTo>
                  <a:lnTo>
                    <a:pt x="8509" y="54496"/>
                  </a:lnTo>
                  <a:lnTo>
                    <a:pt x="5969" y="46546"/>
                  </a:lnTo>
                  <a:lnTo>
                    <a:pt x="4318" y="38697"/>
                  </a:lnTo>
                  <a:lnTo>
                    <a:pt x="3302" y="31534"/>
                  </a:lnTo>
                  <a:lnTo>
                    <a:pt x="1905" y="18669"/>
                  </a:lnTo>
                  <a:lnTo>
                    <a:pt x="0" y="5436"/>
                  </a:lnTo>
                  <a:lnTo>
                    <a:pt x="37592"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31" name="Shape 1101">
              <a:extLst>
                <a:ext uri="{FF2B5EF4-FFF2-40B4-BE49-F238E27FC236}">
                  <a16:creationId xmlns:a16="http://schemas.microsoft.com/office/drawing/2014/main" id="{3DD08F05-200B-4F92-B676-D736FA93EE2D}"/>
                </a:ext>
              </a:extLst>
            </p:cNvPr>
            <p:cNvSpPr/>
            <p:nvPr/>
          </p:nvSpPr>
          <p:spPr>
            <a:xfrm>
              <a:off x="1761268" y="3771733"/>
              <a:ext cx="622406" cy="439348"/>
            </a:xfrm>
            <a:custGeom>
              <a:avLst/>
              <a:gdLst/>
              <a:ahLst/>
              <a:cxnLst/>
              <a:rect l="0" t="0" r="0" b="0"/>
              <a:pathLst>
                <a:path w="622406" h="439348">
                  <a:moveTo>
                    <a:pt x="622406" y="0"/>
                  </a:moveTo>
                  <a:lnTo>
                    <a:pt x="622406" y="3462"/>
                  </a:lnTo>
                  <a:lnTo>
                    <a:pt x="622269" y="3598"/>
                  </a:lnTo>
                  <a:lnTo>
                    <a:pt x="622162" y="3804"/>
                  </a:lnTo>
                  <a:lnTo>
                    <a:pt x="622406" y="3511"/>
                  </a:lnTo>
                  <a:lnTo>
                    <a:pt x="622406" y="64208"/>
                  </a:lnTo>
                  <a:lnTo>
                    <a:pt x="616554" y="71505"/>
                  </a:lnTo>
                  <a:lnTo>
                    <a:pt x="611093" y="78388"/>
                  </a:lnTo>
                  <a:lnTo>
                    <a:pt x="595472" y="99115"/>
                  </a:lnTo>
                  <a:lnTo>
                    <a:pt x="579978" y="119981"/>
                  </a:lnTo>
                  <a:lnTo>
                    <a:pt x="565246" y="139234"/>
                  </a:lnTo>
                  <a:lnTo>
                    <a:pt x="551530" y="157560"/>
                  </a:lnTo>
                  <a:lnTo>
                    <a:pt x="538195" y="175264"/>
                  </a:lnTo>
                  <a:lnTo>
                    <a:pt x="524860" y="192358"/>
                  </a:lnTo>
                  <a:lnTo>
                    <a:pt x="511017" y="209021"/>
                  </a:lnTo>
                  <a:lnTo>
                    <a:pt x="496285" y="225632"/>
                  </a:lnTo>
                  <a:lnTo>
                    <a:pt x="480156" y="241926"/>
                  </a:lnTo>
                  <a:lnTo>
                    <a:pt x="462249" y="258449"/>
                  </a:lnTo>
                  <a:lnTo>
                    <a:pt x="451200" y="267148"/>
                  </a:lnTo>
                  <a:lnTo>
                    <a:pt x="440659" y="274680"/>
                  </a:lnTo>
                  <a:lnTo>
                    <a:pt x="430753" y="281665"/>
                  </a:lnTo>
                  <a:lnTo>
                    <a:pt x="421863" y="288561"/>
                  </a:lnTo>
                  <a:lnTo>
                    <a:pt x="414624" y="295254"/>
                  </a:lnTo>
                  <a:lnTo>
                    <a:pt x="407131" y="303356"/>
                  </a:lnTo>
                  <a:lnTo>
                    <a:pt x="398622" y="312259"/>
                  </a:lnTo>
                  <a:lnTo>
                    <a:pt x="389732" y="320514"/>
                  </a:lnTo>
                  <a:lnTo>
                    <a:pt x="379318" y="329087"/>
                  </a:lnTo>
                  <a:lnTo>
                    <a:pt x="367761" y="337837"/>
                  </a:lnTo>
                  <a:lnTo>
                    <a:pt x="355315" y="346828"/>
                  </a:lnTo>
                  <a:lnTo>
                    <a:pt x="342615" y="355490"/>
                  </a:lnTo>
                  <a:lnTo>
                    <a:pt x="329407" y="364087"/>
                  </a:lnTo>
                  <a:lnTo>
                    <a:pt x="316453" y="371962"/>
                  </a:lnTo>
                  <a:lnTo>
                    <a:pt x="304007" y="379175"/>
                  </a:lnTo>
                  <a:lnTo>
                    <a:pt x="291434" y="385703"/>
                  </a:lnTo>
                  <a:lnTo>
                    <a:pt x="282163" y="389437"/>
                  </a:lnTo>
                  <a:lnTo>
                    <a:pt x="273654" y="392091"/>
                  </a:lnTo>
                  <a:lnTo>
                    <a:pt x="266669" y="394022"/>
                  </a:lnTo>
                  <a:lnTo>
                    <a:pt x="260446" y="396003"/>
                  </a:lnTo>
                  <a:lnTo>
                    <a:pt x="248254" y="401210"/>
                  </a:lnTo>
                  <a:lnTo>
                    <a:pt x="234665" y="407687"/>
                  </a:lnTo>
                  <a:lnTo>
                    <a:pt x="220060" y="413719"/>
                  </a:lnTo>
                  <a:lnTo>
                    <a:pt x="212059" y="416170"/>
                  </a:lnTo>
                  <a:lnTo>
                    <a:pt x="204058" y="418050"/>
                  </a:lnTo>
                  <a:lnTo>
                    <a:pt x="181579" y="421847"/>
                  </a:lnTo>
                  <a:lnTo>
                    <a:pt x="159100" y="424959"/>
                  </a:lnTo>
                  <a:lnTo>
                    <a:pt x="114650" y="430039"/>
                  </a:lnTo>
                  <a:lnTo>
                    <a:pt x="70454" y="434306"/>
                  </a:lnTo>
                  <a:lnTo>
                    <a:pt x="26131" y="438979"/>
                  </a:lnTo>
                  <a:cubicBezTo>
                    <a:pt x="22575" y="439348"/>
                    <a:pt x="19019" y="438713"/>
                    <a:pt x="15717" y="437112"/>
                  </a:cubicBezTo>
                  <a:lnTo>
                    <a:pt x="8478" y="433544"/>
                  </a:lnTo>
                  <a:lnTo>
                    <a:pt x="2509" y="430521"/>
                  </a:lnTo>
                  <a:lnTo>
                    <a:pt x="0" y="429309"/>
                  </a:lnTo>
                  <a:lnTo>
                    <a:pt x="0" y="392647"/>
                  </a:lnTo>
                  <a:lnTo>
                    <a:pt x="96" y="393133"/>
                  </a:lnTo>
                  <a:lnTo>
                    <a:pt x="96" y="392536"/>
                  </a:lnTo>
                  <a:lnTo>
                    <a:pt x="0" y="392348"/>
                  </a:lnTo>
                  <a:lnTo>
                    <a:pt x="0" y="387168"/>
                  </a:lnTo>
                  <a:lnTo>
                    <a:pt x="1747" y="388065"/>
                  </a:lnTo>
                  <a:lnTo>
                    <a:pt x="4160" y="389094"/>
                  </a:lnTo>
                  <a:lnTo>
                    <a:pt x="8986" y="391469"/>
                  </a:lnTo>
                  <a:lnTo>
                    <a:pt x="13177" y="393386"/>
                  </a:lnTo>
                  <a:lnTo>
                    <a:pt x="19019" y="396206"/>
                  </a:lnTo>
                  <a:lnTo>
                    <a:pt x="25623" y="399470"/>
                  </a:lnTo>
                  <a:lnTo>
                    <a:pt x="27699" y="400504"/>
                  </a:lnTo>
                  <a:lnTo>
                    <a:pt x="66517" y="396422"/>
                  </a:lnTo>
                  <a:lnTo>
                    <a:pt x="110967" y="392116"/>
                  </a:lnTo>
                  <a:lnTo>
                    <a:pt x="154782" y="387100"/>
                  </a:lnTo>
                  <a:lnTo>
                    <a:pt x="176372" y="384115"/>
                  </a:lnTo>
                  <a:lnTo>
                    <a:pt x="197708" y="380483"/>
                  </a:lnTo>
                  <a:lnTo>
                    <a:pt x="203169" y="379125"/>
                  </a:lnTo>
                  <a:lnTo>
                    <a:pt x="208630" y="377372"/>
                  </a:lnTo>
                  <a:lnTo>
                    <a:pt x="219933" y="372559"/>
                  </a:lnTo>
                  <a:lnTo>
                    <a:pt x="231871" y="366831"/>
                  </a:lnTo>
                  <a:lnTo>
                    <a:pt x="245333" y="361002"/>
                  </a:lnTo>
                  <a:lnTo>
                    <a:pt x="254731" y="357839"/>
                  </a:lnTo>
                  <a:lnTo>
                    <a:pt x="263494" y="355375"/>
                  </a:lnTo>
                  <a:lnTo>
                    <a:pt x="270860" y="353089"/>
                  </a:lnTo>
                  <a:lnTo>
                    <a:pt x="276702" y="350537"/>
                  </a:lnTo>
                  <a:lnTo>
                    <a:pt x="286227" y="345444"/>
                  </a:lnTo>
                  <a:lnTo>
                    <a:pt x="297530" y="338942"/>
                  </a:lnTo>
                  <a:lnTo>
                    <a:pt x="309595" y="331576"/>
                  </a:lnTo>
                  <a:lnTo>
                    <a:pt x="321660" y="323600"/>
                  </a:lnTo>
                  <a:lnTo>
                    <a:pt x="333852" y="315307"/>
                  </a:lnTo>
                  <a:lnTo>
                    <a:pt x="345409" y="306950"/>
                  </a:lnTo>
                  <a:lnTo>
                    <a:pt x="356204" y="298759"/>
                  </a:lnTo>
                  <a:lnTo>
                    <a:pt x="365475" y="291139"/>
                  </a:lnTo>
                  <a:lnTo>
                    <a:pt x="372714" y="284344"/>
                  </a:lnTo>
                  <a:lnTo>
                    <a:pt x="379318" y="277245"/>
                  </a:lnTo>
                  <a:lnTo>
                    <a:pt x="386938" y="269143"/>
                  </a:lnTo>
                  <a:lnTo>
                    <a:pt x="395701" y="260798"/>
                  </a:lnTo>
                  <a:lnTo>
                    <a:pt x="407258" y="251692"/>
                  </a:lnTo>
                  <a:lnTo>
                    <a:pt x="418561" y="243628"/>
                  </a:lnTo>
                  <a:lnTo>
                    <a:pt x="429102" y="236110"/>
                  </a:lnTo>
                  <a:lnTo>
                    <a:pt x="438500" y="228617"/>
                  </a:lnTo>
                  <a:lnTo>
                    <a:pt x="454375" y="213897"/>
                  </a:lnTo>
                  <a:lnTo>
                    <a:pt x="468980" y="198949"/>
                  </a:lnTo>
                  <a:lnTo>
                    <a:pt x="482442" y="183748"/>
                  </a:lnTo>
                  <a:lnTo>
                    <a:pt x="495523" y="168025"/>
                  </a:lnTo>
                  <a:lnTo>
                    <a:pt x="508223" y="151782"/>
                  </a:lnTo>
                  <a:lnTo>
                    <a:pt x="521177" y="134624"/>
                  </a:lnTo>
                  <a:lnTo>
                    <a:pt x="534766" y="116374"/>
                  </a:lnTo>
                  <a:lnTo>
                    <a:pt x="549498" y="96956"/>
                  </a:lnTo>
                  <a:lnTo>
                    <a:pt x="564992" y="76293"/>
                  </a:lnTo>
                  <a:lnTo>
                    <a:pt x="580613" y="55490"/>
                  </a:lnTo>
                  <a:lnTo>
                    <a:pt x="586709" y="47896"/>
                  </a:lnTo>
                  <a:lnTo>
                    <a:pt x="593313" y="39590"/>
                  </a:lnTo>
                  <a:lnTo>
                    <a:pt x="600044" y="31017"/>
                  </a:lnTo>
                  <a:lnTo>
                    <a:pt x="607029" y="22496"/>
                  </a:lnTo>
                  <a:lnTo>
                    <a:pt x="612998" y="14939"/>
                  </a:lnTo>
                  <a:lnTo>
                    <a:pt x="618205" y="8615"/>
                  </a:lnTo>
                  <a:lnTo>
                    <a:pt x="620237" y="6164"/>
                  </a:lnTo>
                  <a:lnTo>
                    <a:pt x="620433" y="5921"/>
                  </a:lnTo>
                  <a:lnTo>
                    <a:pt x="622396" y="29"/>
                  </a:lnTo>
                  <a:lnTo>
                    <a:pt x="622406"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32" name="Shape 1102">
              <a:extLst>
                <a:ext uri="{FF2B5EF4-FFF2-40B4-BE49-F238E27FC236}">
                  <a16:creationId xmlns:a16="http://schemas.microsoft.com/office/drawing/2014/main" id="{AA208744-7BDF-41BF-8AFA-6463E39892C3}"/>
                </a:ext>
              </a:extLst>
            </p:cNvPr>
            <p:cNvSpPr/>
            <p:nvPr/>
          </p:nvSpPr>
          <p:spPr>
            <a:xfrm>
              <a:off x="2383675" y="2862444"/>
              <a:ext cx="361163" cy="973498"/>
            </a:xfrm>
            <a:custGeom>
              <a:avLst/>
              <a:gdLst/>
              <a:ahLst/>
              <a:cxnLst/>
              <a:rect l="0" t="0" r="0" b="0"/>
              <a:pathLst>
                <a:path w="361163" h="973497">
                  <a:moveTo>
                    <a:pt x="361163" y="0"/>
                  </a:moveTo>
                  <a:lnTo>
                    <a:pt x="361163" y="10702"/>
                  </a:lnTo>
                  <a:lnTo>
                    <a:pt x="361073" y="11197"/>
                  </a:lnTo>
                  <a:lnTo>
                    <a:pt x="361163" y="10972"/>
                  </a:lnTo>
                  <a:lnTo>
                    <a:pt x="361163" y="16196"/>
                  </a:lnTo>
                  <a:lnTo>
                    <a:pt x="361151" y="16155"/>
                  </a:lnTo>
                  <a:lnTo>
                    <a:pt x="361152" y="16174"/>
                  </a:lnTo>
                  <a:lnTo>
                    <a:pt x="361163" y="16204"/>
                  </a:lnTo>
                  <a:lnTo>
                    <a:pt x="361163" y="91228"/>
                  </a:lnTo>
                  <a:lnTo>
                    <a:pt x="358385" y="94880"/>
                  </a:lnTo>
                  <a:lnTo>
                    <a:pt x="354530" y="101548"/>
                  </a:lnTo>
                  <a:lnTo>
                    <a:pt x="349748" y="114184"/>
                  </a:lnTo>
                  <a:lnTo>
                    <a:pt x="345176" y="129932"/>
                  </a:lnTo>
                  <a:lnTo>
                    <a:pt x="340097" y="147204"/>
                  </a:lnTo>
                  <a:lnTo>
                    <a:pt x="333238" y="164730"/>
                  </a:lnTo>
                  <a:lnTo>
                    <a:pt x="327904" y="174509"/>
                  </a:lnTo>
                  <a:lnTo>
                    <a:pt x="322063" y="183272"/>
                  </a:lnTo>
                  <a:lnTo>
                    <a:pt x="316601" y="190384"/>
                  </a:lnTo>
                  <a:lnTo>
                    <a:pt x="311648" y="197369"/>
                  </a:lnTo>
                  <a:lnTo>
                    <a:pt x="302250" y="211593"/>
                  </a:lnTo>
                  <a:lnTo>
                    <a:pt x="294249" y="224166"/>
                  </a:lnTo>
                  <a:lnTo>
                    <a:pt x="287772" y="234707"/>
                  </a:lnTo>
                  <a:lnTo>
                    <a:pt x="282566" y="243724"/>
                  </a:lnTo>
                  <a:lnTo>
                    <a:pt x="278247" y="251598"/>
                  </a:lnTo>
                  <a:lnTo>
                    <a:pt x="274945" y="258202"/>
                  </a:lnTo>
                  <a:lnTo>
                    <a:pt x="272278" y="264298"/>
                  </a:lnTo>
                  <a:lnTo>
                    <a:pt x="270119" y="269378"/>
                  </a:lnTo>
                  <a:lnTo>
                    <a:pt x="266436" y="280300"/>
                  </a:lnTo>
                  <a:lnTo>
                    <a:pt x="264785" y="286269"/>
                  </a:lnTo>
                  <a:lnTo>
                    <a:pt x="262880" y="293000"/>
                  </a:lnTo>
                  <a:lnTo>
                    <a:pt x="260721" y="300366"/>
                  </a:lnTo>
                  <a:lnTo>
                    <a:pt x="258182" y="308621"/>
                  </a:lnTo>
                  <a:lnTo>
                    <a:pt x="255007" y="318019"/>
                  </a:lnTo>
                  <a:lnTo>
                    <a:pt x="251069" y="328814"/>
                  </a:lnTo>
                  <a:lnTo>
                    <a:pt x="248402" y="335799"/>
                  </a:lnTo>
                  <a:lnTo>
                    <a:pt x="246116" y="341895"/>
                  </a:lnTo>
                  <a:lnTo>
                    <a:pt x="243957" y="347483"/>
                  </a:lnTo>
                  <a:lnTo>
                    <a:pt x="241925" y="352690"/>
                  </a:lnTo>
                  <a:lnTo>
                    <a:pt x="240274" y="356881"/>
                  </a:lnTo>
                  <a:lnTo>
                    <a:pt x="238623" y="360818"/>
                  </a:lnTo>
                  <a:lnTo>
                    <a:pt x="235957" y="367549"/>
                  </a:lnTo>
                  <a:lnTo>
                    <a:pt x="233924" y="371994"/>
                  </a:lnTo>
                  <a:lnTo>
                    <a:pt x="232654" y="374915"/>
                  </a:lnTo>
                  <a:lnTo>
                    <a:pt x="231766" y="377074"/>
                  </a:lnTo>
                  <a:lnTo>
                    <a:pt x="231003" y="378979"/>
                  </a:lnTo>
                  <a:lnTo>
                    <a:pt x="230876" y="378725"/>
                  </a:lnTo>
                  <a:lnTo>
                    <a:pt x="230369" y="380884"/>
                  </a:lnTo>
                  <a:lnTo>
                    <a:pt x="229733" y="383297"/>
                  </a:lnTo>
                  <a:lnTo>
                    <a:pt x="228844" y="386853"/>
                  </a:lnTo>
                  <a:lnTo>
                    <a:pt x="227574" y="392060"/>
                  </a:lnTo>
                  <a:lnTo>
                    <a:pt x="225796" y="399172"/>
                  </a:lnTo>
                  <a:lnTo>
                    <a:pt x="224780" y="403617"/>
                  </a:lnTo>
                  <a:lnTo>
                    <a:pt x="223510" y="408316"/>
                  </a:lnTo>
                  <a:lnTo>
                    <a:pt x="222241" y="413777"/>
                  </a:lnTo>
                  <a:lnTo>
                    <a:pt x="220716" y="420000"/>
                  </a:lnTo>
                  <a:cubicBezTo>
                    <a:pt x="220082" y="422413"/>
                    <a:pt x="218938" y="424826"/>
                    <a:pt x="217414" y="426858"/>
                  </a:cubicBezTo>
                  <a:lnTo>
                    <a:pt x="211319" y="434859"/>
                  </a:lnTo>
                  <a:lnTo>
                    <a:pt x="206111" y="441463"/>
                  </a:lnTo>
                  <a:lnTo>
                    <a:pt x="202047" y="446797"/>
                  </a:lnTo>
                  <a:lnTo>
                    <a:pt x="200904" y="448956"/>
                  </a:lnTo>
                  <a:lnTo>
                    <a:pt x="199888" y="451242"/>
                  </a:lnTo>
                  <a:lnTo>
                    <a:pt x="197857" y="458735"/>
                  </a:lnTo>
                  <a:lnTo>
                    <a:pt x="196460" y="466736"/>
                  </a:lnTo>
                  <a:lnTo>
                    <a:pt x="194300" y="484516"/>
                  </a:lnTo>
                  <a:lnTo>
                    <a:pt x="192522" y="503439"/>
                  </a:lnTo>
                  <a:lnTo>
                    <a:pt x="191252" y="513472"/>
                  </a:lnTo>
                  <a:lnTo>
                    <a:pt x="189347" y="524013"/>
                  </a:lnTo>
                  <a:lnTo>
                    <a:pt x="186935" y="533411"/>
                  </a:lnTo>
                  <a:lnTo>
                    <a:pt x="184141" y="541666"/>
                  </a:lnTo>
                  <a:lnTo>
                    <a:pt x="178425" y="557033"/>
                  </a:lnTo>
                  <a:cubicBezTo>
                    <a:pt x="177791" y="558684"/>
                    <a:pt x="177028" y="560208"/>
                    <a:pt x="176013" y="561605"/>
                  </a:cubicBezTo>
                  <a:lnTo>
                    <a:pt x="170044" y="569860"/>
                  </a:lnTo>
                  <a:lnTo>
                    <a:pt x="164836" y="576337"/>
                  </a:lnTo>
                  <a:lnTo>
                    <a:pt x="160491" y="582648"/>
                  </a:lnTo>
                  <a:lnTo>
                    <a:pt x="157623" y="588564"/>
                  </a:lnTo>
                  <a:lnTo>
                    <a:pt x="154803" y="597673"/>
                  </a:lnTo>
                  <a:lnTo>
                    <a:pt x="152517" y="610119"/>
                  </a:lnTo>
                  <a:lnTo>
                    <a:pt x="150485" y="623835"/>
                  </a:lnTo>
                  <a:lnTo>
                    <a:pt x="147945" y="638059"/>
                  </a:lnTo>
                  <a:lnTo>
                    <a:pt x="142866" y="659014"/>
                  </a:lnTo>
                  <a:lnTo>
                    <a:pt x="137532" y="679842"/>
                  </a:lnTo>
                  <a:cubicBezTo>
                    <a:pt x="136896" y="682128"/>
                    <a:pt x="135880" y="684287"/>
                    <a:pt x="134483" y="686192"/>
                  </a:cubicBezTo>
                  <a:lnTo>
                    <a:pt x="128514" y="694320"/>
                  </a:lnTo>
                  <a:lnTo>
                    <a:pt x="123307" y="701051"/>
                  </a:lnTo>
                  <a:lnTo>
                    <a:pt x="118614" y="707868"/>
                  </a:lnTo>
                  <a:lnTo>
                    <a:pt x="116195" y="712608"/>
                  </a:lnTo>
                  <a:lnTo>
                    <a:pt x="113528" y="720101"/>
                  </a:lnTo>
                  <a:lnTo>
                    <a:pt x="111496" y="726451"/>
                  </a:lnTo>
                  <a:lnTo>
                    <a:pt x="109972" y="732293"/>
                  </a:lnTo>
                  <a:lnTo>
                    <a:pt x="108957" y="736738"/>
                  </a:lnTo>
                  <a:lnTo>
                    <a:pt x="108321" y="740802"/>
                  </a:lnTo>
                  <a:lnTo>
                    <a:pt x="107941" y="744612"/>
                  </a:lnTo>
                  <a:lnTo>
                    <a:pt x="107305" y="752613"/>
                  </a:lnTo>
                  <a:lnTo>
                    <a:pt x="106544" y="762138"/>
                  </a:lnTo>
                  <a:lnTo>
                    <a:pt x="104511" y="772044"/>
                  </a:lnTo>
                  <a:lnTo>
                    <a:pt x="102988" y="777632"/>
                  </a:lnTo>
                  <a:lnTo>
                    <a:pt x="100701" y="784109"/>
                  </a:lnTo>
                  <a:lnTo>
                    <a:pt x="97780" y="790840"/>
                  </a:lnTo>
                  <a:lnTo>
                    <a:pt x="93844" y="798968"/>
                  </a:lnTo>
                  <a:lnTo>
                    <a:pt x="88255" y="808366"/>
                  </a:lnTo>
                  <a:lnTo>
                    <a:pt x="82541" y="816494"/>
                  </a:lnTo>
                  <a:lnTo>
                    <a:pt x="77714" y="822844"/>
                  </a:lnTo>
                  <a:lnTo>
                    <a:pt x="73269" y="829829"/>
                  </a:lnTo>
                  <a:lnTo>
                    <a:pt x="69078" y="837170"/>
                  </a:lnTo>
                  <a:lnTo>
                    <a:pt x="65522" y="843888"/>
                  </a:lnTo>
                  <a:lnTo>
                    <a:pt x="59553" y="855280"/>
                  </a:lnTo>
                  <a:lnTo>
                    <a:pt x="54854" y="865706"/>
                  </a:lnTo>
                  <a:lnTo>
                    <a:pt x="51044" y="875473"/>
                  </a:lnTo>
                  <a:lnTo>
                    <a:pt x="47361" y="886077"/>
                  </a:lnTo>
                  <a:lnTo>
                    <a:pt x="43424" y="898397"/>
                  </a:lnTo>
                  <a:lnTo>
                    <a:pt x="41266" y="905203"/>
                  </a:lnTo>
                  <a:lnTo>
                    <a:pt x="38852" y="912874"/>
                  </a:lnTo>
                  <a:lnTo>
                    <a:pt x="36185" y="921028"/>
                  </a:lnTo>
                  <a:lnTo>
                    <a:pt x="33264" y="930172"/>
                  </a:lnTo>
                  <a:cubicBezTo>
                    <a:pt x="32629" y="932178"/>
                    <a:pt x="31613" y="934058"/>
                    <a:pt x="30343" y="935747"/>
                  </a:cubicBezTo>
                  <a:lnTo>
                    <a:pt x="29454" y="936890"/>
                  </a:lnTo>
                  <a:lnTo>
                    <a:pt x="28819" y="937639"/>
                  </a:lnTo>
                  <a:lnTo>
                    <a:pt x="27041" y="939849"/>
                  </a:lnTo>
                  <a:lnTo>
                    <a:pt x="25263" y="941970"/>
                  </a:lnTo>
                  <a:lnTo>
                    <a:pt x="20310" y="948028"/>
                  </a:lnTo>
                  <a:lnTo>
                    <a:pt x="14214" y="955712"/>
                  </a:lnTo>
                  <a:lnTo>
                    <a:pt x="7610" y="963954"/>
                  </a:lnTo>
                  <a:lnTo>
                    <a:pt x="625" y="972717"/>
                  </a:lnTo>
                  <a:lnTo>
                    <a:pt x="0" y="973497"/>
                  </a:lnTo>
                  <a:lnTo>
                    <a:pt x="0" y="912800"/>
                  </a:lnTo>
                  <a:lnTo>
                    <a:pt x="244" y="912506"/>
                  </a:lnTo>
                  <a:lnTo>
                    <a:pt x="0" y="912751"/>
                  </a:lnTo>
                  <a:lnTo>
                    <a:pt x="0" y="909289"/>
                  </a:lnTo>
                  <a:lnTo>
                    <a:pt x="2657" y="901089"/>
                  </a:lnTo>
                  <a:lnTo>
                    <a:pt x="4943" y="893710"/>
                  </a:lnTo>
                  <a:lnTo>
                    <a:pt x="7102" y="886801"/>
                  </a:lnTo>
                  <a:lnTo>
                    <a:pt x="11039" y="874546"/>
                  </a:lnTo>
                  <a:lnTo>
                    <a:pt x="14976" y="863052"/>
                  </a:lnTo>
                  <a:lnTo>
                    <a:pt x="19548" y="851673"/>
                  </a:lnTo>
                  <a:lnTo>
                    <a:pt x="24755" y="839811"/>
                  </a:lnTo>
                  <a:lnTo>
                    <a:pt x="31613" y="826438"/>
                  </a:lnTo>
                  <a:lnTo>
                    <a:pt x="35550" y="819060"/>
                  </a:lnTo>
                  <a:lnTo>
                    <a:pt x="39995" y="811160"/>
                  </a:lnTo>
                  <a:lnTo>
                    <a:pt x="45583" y="802397"/>
                  </a:lnTo>
                  <a:lnTo>
                    <a:pt x="52060" y="793634"/>
                  </a:lnTo>
                  <a:lnTo>
                    <a:pt x="57141" y="786395"/>
                  </a:lnTo>
                  <a:lnTo>
                    <a:pt x="60950" y="779791"/>
                  </a:lnTo>
                  <a:lnTo>
                    <a:pt x="63491" y="774330"/>
                  </a:lnTo>
                  <a:lnTo>
                    <a:pt x="65522" y="769250"/>
                  </a:lnTo>
                  <a:lnTo>
                    <a:pt x="66919" y="765186"/>
                  </a:lnTo>
                  <a:lnTo>
                    <a:pt x="67935" y="761503"/>
                  </a:lnTo>
                  <a:lnTo>
                    <a:pt x="69078" y="755153"/>
                  </a:lnTo>
                  <a:lnTo>
                    <a:pt x="69332" y="749692"/>
                  </a:lnTo>
                  <a:lnTo>
                    <a:pt x="69967" y="741818"/>
                  </a:lnTo>
                  <a:lnTo>
                    <a:pt x="70475" y="736738"/>
                  </a:lnTo>
                  <a:lnTo>
                    <a:pt x="71364" y="730896"/>
                  </a:lnTo>
                  <a:lnTo>
                    <a:pt x="72761" y="724038"/>
                  </a:lnTo>
                  <a:lnTo>
                    <a:pt x="74539" y="717180"/>
                  </a:lnTo>
                  <a:lnTo>
                    <a:pt x="77079" y="708798"/>
                  </a:lnTo>
                  <a:lnTo>
                    <a:pt x="80254" y="699781"/>
                  </a:lnTo>
                  <a:lnTo>
                    <a:pt x="85335" y="689494"/>
                  </a:lnTo>
                  <a:cubicBezTo>
                    <a:pt x="85716" y="688605"/>
                    <a:pt x="86096" y="687843"/>
                    <a:pt x="86732" y="687081"/>
                  </a:cubicBezTo>
                  <a:lnTo>
                    <a:pt x="92066" y="679334"/>
                  </a:lnTo>
                  <a:lnTo>
                    <a:pt x="98416" y="671079"/>
                  </a:lnTo>
                  <a:lnTo>
                    <a:pt x="101465" y="666839"/>
                  </a:lnTo>
                  <a:lnTo>
                    <a:pt x="105908" y="649489"/>
                  </a:lnTo>
                  <a:lnTo>
                    <a:pt x="110861" y="629042"/>
                  </a:lnTo>
                  <a:lnTo>
                    <a:pt x="113020" y="617104"/>
                  </a:lnTo>
                  <a:lnTo>
                    <a:pt x="114798" y="604531"/>
                  </a:lnTo>
                  <a:lnTo>
                    <a:pt x="117338" y="590815"/>
                  </a:lnTo>
                  <a:lnTo>
                    <a:pt x="121529" y="576210"/>
                  </a:lnTo>
                  <a:cubicBezTo>
                    <a:pt x="121783" y="575194"/>
                    <a:pt x="122164" y="574178"/>
                    <a:pt x="122672" y="573289"/>
                  </a:cubicBezTo>
                  <a:lnTo>
                    <a:pt x="126736" y="564907"/>
                  </a:lnTo>
                  <a:cubicBezTo>
                    <a:pt x="127244" y="564018"/>
                    <a:pt x="127625" y="563129"/>
                    <a:pt x="128260" y="562367"/>
                  </a:cubicBezTo>
                  <a:lnTo>
                    <a:pt x="133594" y="554620"/>
                  </a:lnTo>
                  <a:lnTo>
                    <a:pt x="140071" y="546365"/>
                  </a:lnTo>
                  <a:lnTo>
                    <a:pt x="143665" y="541335"/>
                  </a:lnTo>
                  <a:lnTo>
                    <a:pt x="148453" y="528458"/>
                  </a:lnTo>
                  <a:lnTo>
                    <a:pt x="150866" y="521092"/>
                  </a:lnTo>
                  <a:lnTo>
                    <a:pt x="152517" y="514615"/>
                  </a:lnTo>
                  <a:lnTo>
                    <a:pt x="153660" y="507122"/>
                  </a:lnTo>
                  <a:lnTo>
                    <a:pt x="154676" y="498740"/>
                  </a:lnTo>
                  <a:lnTo>
                    <a:pt x="156327" y="480960"/>
                  </a:lnTo>
                  <a:lnTo>
                    <a:pt x="158613" y="462164"/>
                  </a:lnTo>
                  <a:lnTo>
                    <a:pt x="160391" y="452004"/>
                  </a:lnTo>
                  <a:lnTo>
                    <a:pt x="162932" y="441844"/>
                  </a:lnTo>
                  <a:lnTo>
                    <a:pt x="165217" y="435494"/>
                  </a:lnTo>
                  <a:lnTo>
                    <a:pt x="168138" y="429525"/>
                  </a:lnTo>
                  <a:lnTo>
                    <a:pt x="174996" y="419492"/>
                  </a:lnTo>
                  <a:lnTo>
                    <a:pt x="181600" y="411110"/>
                  </a:lnTo>
                  <a:lnTo>
                    <a:pt x="184525" y="407210"/>
                  </a:lnTo>
                  <a:lnTo>
                    <a:pt x="185157" y="404633"/>
                  </a:lnTo>
                  <a:lnTo>
                    <a:pt x="186553" y="399172"/>
                  </a:lnTo>
                  <a:lnTo>
                    <a:pt x="187823" y="394219"/>
                  </a:lnTo>
                  <a:lnTo>
                    <a:pt x="188839" y="390155"/>
                  </a:lnTo>
                  <a:lnTo>
                    <a:pt x="190491" y="383043"/>
                  </a:lnTo>
                  <a:lnTo>
                    <a:pt x="191760" y="377963"/>
                  </a:lnTo>
                  <a:lnTo>
                    <a:pt x="192776" y="374026"/>
                  </a:lnTo>
                  <a:lnTo>
                    <a:pt x="193666" y="370851"/>
                  </a:lnTo>
                  <a:lnTo>
                    <a:pt x="194173" y="368819"/>
                  </a:lnTo>
                  <a:lnTo>
                    <a:pt x="195570" y="364755"/>
                  </a:lnTo>
                  <a:lnTo>
                    <a:pt x="196332" y="362850"/>
                  </a:lnTo>
                  <a:lnTo>
                    <a:pt x="197602" y="360056"/>
                  </a:lnTo>
                  <a:lnTo>
                    <a:pt x="199126" y="356500"/>
                  </a:lnTo>
                  <a:lnTo>
                    <a:pt x="201158" y="352055"/>
                  </a:lnTo>
                  <a:lnTo>
                    <a:pt x="203444" y="346467"/>
                  </a:lnTo>
                  <a:lnTo>
                    <a:pt x="204841" y="342784"/>
                  </a:lnTo>
                  <a:lnTo>
                    <a:pt x="206619" y="338466"/>
                  </a:lnTo>
                  <a:lnTo>
                    <a:pt x="208397" y="333767"/>
                  </a:lnTo>
                  <a:lnTo>
                    <a:pt x="210429" y="328306"/>
                  </a:lnTo>
                  <a:lnTo>
                    <a:pt x="212842" y="322083"/>
                  </a:lnTo>
                  <a:lnTo>
                    <a:pt x="215510" y="315098"/>
                  </a:lnTo>
                  <a:lnTo>
                    <a:pt x="219066" y="305192"/>
                  </a:lnTo>
                  <a:lnTo>
                    <a:pt x="221986" y="296429"/>
                  </a:lnTo>
                  <a:lnTo>
                    <a:pt x="224399" y="288936"/>
                  </a:lnTo>
                  <a:lnTo>
                    <a:pt x="226432" y="282078"/>
                  </a:lnTo>
                  <a:lnTo>
                    <a:pt x="228082" y="275982"/>
                  </a:lnTo>
                  <a:lnTo>
                    <a:pt x="229860" y="269886"/>
                  </a:lnTo>
                  <a:lnTo>
                    <a:pt x="234051" y="257313"/>
                  </a:lnTo>
                  <a:lnTo>
                    <a:pt x="236845" y="250074"/>
                  </a:lnTo>
                  <a:lnTo>
                    <a:pt x="240147" y="242835"/>
                  </a:lnTo>
                  <a:lnTo>
                    <a:pt x="244211" y="234580"/>
                  </a:lnTo>
                  <a:lnTo>
                    <a:pt x="248910" y="225690"/>
                  </a:lnTo>
                  <a:lnTo>
                    <a:pt x="254879" y="215530"/>
                  </a:lnTo>
                  <a:lnTo>
                    <a:pt x="261864" y="204100"/>
                  </a:lnTo>
                  <a:lnTo>
                    <a:pt x="269992" y="191273"/>
                  </a:lnTo>
                  <a:lnTo>
                    <a:pt x="279772" y="176414"/>
                  </a:lnTo>
                  <a:lnTo>
                    <a:pt x="285613" y="168159"/>
                  </a:lnTo>
                  <a:lnTo>
                    <a:pt x="291710" y="160285"/>
                  </a:lnTo>
                  <a:lnTo>
                    <a:pt x="296282" y="153300"/>
                  </a:lnTo>
                  <a:lnTo>
                    <a:pt x="299710" y="146696"/>
                  </a:lnTo>
                  <a:lnTo>
                    <a:pt x="304410" y="133615"/>
                  </a:lnTo>
                  <a:lnTo>
                    <a:pt x="308600" y="119264"/>
                  </a:lnTo>
                  <a:lnTo>
                    <a:pt x="313299" y="103389"/>
                  </a:lnTo>
                  <a:lnTo>
                    <a:pt x="319395" y="86752"/>
                  </a:lnTo>
                  <a:cubicBezTo>
                    <a:pt x="319776" y="85863"/>
                    <a:pt x="320157" y="84847"/>
                    <a:pt x="320792" y="83958"/>
                  </a:cubicBezTo>
                  <a:lnTo>
                    <a:pt x="325364" y="75830"/>
                  </a:lnTo>
                  <a:lnTo>
                    <a:pt x="332222" y="66432"/>
                  </a:lnTo>
                  <a:lnTo>
                    <a:pt x="337938" y="58812"/>
                  </a:lnTo>
                  <a:lnTo>
                    <a:pt x="341874" y="52335"/>
                  </a:lnTo>
                  <a:lnTo>
                    <a:pt x="344922" y="46112"/>
                  </a:lnTo>
                  <a:lnTo>
                    <a:pt x="348097" y="39508"/>
                  </a:lnTo>
                  <a:lnTo>
                    <a:pt x="351145" y="33539"/>
                  </a:lnTo>
                  <a:lnTo>
                    <a:pt x="353432" y="28586"/>
                  </a:lnTo>
                  <a:lnTo>
                    <a:pt x="355717" y="23760"/>
                  </a:lnTo>
                  <a:lnTo>
                    <a:pt x="357369" y="20077"/>
                  </a:lnTo>
                  <a:lnTo>
                    <a:pt x="358511" y="17410"/>
                  </a:lnTo>
                  <a:lnTo>
                    <a:pt x="359908" y="14108"/>
                  </a:lnTo>
                  <a:lnTo>
                    <a:pt x="360305" y="13117"/>
                  </a:lnTo>
                  <a:lnTo>
                    <a:pt x="359908" y="11695"/>
                  </a:lnTo>
                  <a:lnTo>
                    <a:pt x="359782" y="10298"/>
                  </a:lnTo>
                  <a:cubicBezTo>
                    <a:pt x="359654" y="9155"/>
                    <a:pt x="359654" y="8012"/>
                    <a:pt x="359908" y="6742"/>
                  </a:cubicBezTo>
                  <a:lnTo>
                    <a:pt x="360163" y="4456"/>
                  </a:lnTo>
                  <a:lnTo>
                    <a:pt x="361163"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33" name="Shape 1103">
              <a:extLst>
                <a:ext uri="{FF2B5EF4-FFF2-40B4-BE49-F238E27FC236}">
                  <a16:creationId xmlns:a16="http://schemas.microsoft.com/office/drawing/2014/main" id="{2EA9EB5B-3463-4B97-B0B0-0EFFCF9609C6}"/>
                </a:ext>
              </a:extLst>
            </p:cNvPr>
            <p:cNvSpPr/>
            <p:nvPr/>
          </p:nvSpPr>
          <p:spPr>
            <a:xfrm>
              <a:off x="2744836" y="2489963"/>
              <a:ext cx="1067452" cy="711708"/>
            </a:xfrm>
            <a:custGeom>
              <a:avLst/>
              <a:gdLst/>
              <a:ahLst/>
              <a:cxnLst/>
              <a:rect l="0" t="0" r="0" b="0"/>
              <a:pathLst>
                <a:path w="1067451" h="711708">
                  <a:moveTo>
                    <a:pt x="280432" y="508"/>
                  </a:moveTo>
                  <a:lnTo>
                    <a:pt x="291608" y="2159"/>
                  </a:lnTo>
                  <a:lnTo>
                    <a:pt x="300498" y="3302"/>
                  </a:lnTo>
                  <a:lnTo>
                    <a:pt x="308626" y="4064"/>
                  </a:lnTo>
                  <a:lnTo>
                    <a:pt x="315230" y="4572"/>
                  </a:lnTo>
                  <a:lnTo>
                    <a:pt x="321326" y="5080"/>
                  </a:lnTo>
                  <a:lnTo>
                    <a:pt x="327041" y="5715"/>
                  </a:lnTo>
                  <a:lnTo>
                    <a:pt x="332248" y="6477"/>
                  </a:lnTo>
                  <a:lnTo>
                    <a:pt x="337836" y="7747"/>
                  </a:lnTo>
                  <a:cubicBezTo>
                    <a:pt x="338851" y="8001"/>
                    <a:pt x="339741" y="8255"/>
                    <a:pt x="340630" y="8636"/>
                  </a:cubicBezTo>
                  <a:lnTo>
                    <a:pt x="344058" y="10160"/>
                  </a:lnTo>
                  <a:cubicBezTo>
                    <a:pt x="345075" y="10541"/>
                    <a:pt x="346218" y="11049"/>
                    <a:pt x="347107" y="11811"/>
                  </a:cubicBezTo>
                  <a:lnTo>
                    <a:pt x="350155" y="13716"/>
                  </a:lnTo>
                  <a:cubicBezTo>
                    <a:pt x="351044" y="14351"/>
                    <a:pt x="351806" y="14859"/>
                    <a:pt x="352568" y="15494"/>
                  </a:cubicBezTo>
                  <a:lnTo>
                    <a:pt x="355489" y="18161"/>
                  </a:lnTo>
                  <a:lnTo>
                    <a:pt x="360188" y="23368"/>
                  </a:lnTo>
                  <a:lnTo>
                    <a:pt x="364506" y="29591"/>
                  </a:lnTo>
                  <a:lnTo>
                    <a:pt x="368316" y="35687"/>
                  </a:lnTo>
                  <a:lnTo>
                    <a:pt x="372761" y="43307"/>
                  </a:lnTo>
                  <a:lnTo>
                    <a:pt x="377460" y="51816"/>
                  </a:lnTo>
                  <a:lnTo>
                    <a:pt x="380381" y="57277"/>
                  </a:lnTo>
                  <a:lnTo>
                    <a:pt x="383556" y="63373"/>
                  </a:lnTo>
                  <a:lnTo>
                    <a:pt x="390414" y="76581"/>
                  </a:lnTo>
                  <a:lnTo>
                    <a:pt x="397399" y="90551"/>
                  </a:lnTo>
                  <a:lnTo>
                    <a:pt x="404130" y="104267"/>
                  </a:lnTo>
                  <a:lnTo>
                    <a:pt x="410099" y="116586"/>
                  </a:lnTo>
                  <a:lnTo>
                    <a:pt x="412766" y="121920"/>
                  </a:lnTo>
                  <a:lnTo>
                    <a:pt x="414925" y="126492"/>
                  </a:lnTo>
                  <a:lnTo>
                    <a:pt x="416830" y="130429"/>
                  </a:lnTo>
                  <a:lnTo>
                    <a:pt x="418100" y="132969"/>
                  </a:lnTo>
                  <a:lnTo>
                    <a:pt x="419116" y="135128"/>
                  </a:lnTo>
                  <a:lnTo>
                    <a:pt x="419751" y="136525"/>
                  </a:lnTo>
                  <a:cubicBezTo>
                    <a:pt x="420386" y="138176"/>
                    <a:pt x="420894" y="139827"/>
                    <a:pt x="421148" y="141605"/>
                  </a:cubicBezTo>
                  <a:lnTo>
                    <a:pt x="421275" y="143129"/>
                  </a:lnTo>
                  <a:lnTo>
                    <a:pt x="421529" y="145034"/>
                  </a:lnTo>
                  <a:lnTo>
                    <a:pt x="421910" y="148209"/>
                  </a:lnTo>
                  <a:lnTo>
                    <a:pt x="422291" y="150749"/>
                  </a:lnTo>
                  <a:lnTo>
                    <a:pt x="423307" y="159258"/>
                  </a:lnTo>
                  <a:lnTo>
                    <a:pt x="424576" y="168656"/>
                  </a:lnTo>
                  <a:lnTo>
                    <a:pt x="425847" y="179959"/>
                  </a:lnTo>
                  <a:lnTo>
                    <a:pt x="427370" y="191770"/>
                  </a:lnTo>
                  <a:lnTo>
                    <a:pt x="429022" y="204597"/>
                  </a:lnTo>
                  <a:lnTo>
                    <a:pt x="430673" y="217678"/>
                  </a:lnTo>
                  <a:lnTo>
                    <a:pt x="432324" y="231013"/>
                  </a:lnTo>
                  <a:lnTo>
                    <a:pt x="434101" y="243840"/>
                  </a:lnTo>
                  <a:lnTo>
                    <a:pt x="435626" y="256032"/>
                  </a:lnTo>
                  <a:lnTo>
                    <a:pt x="437276" y="267335"/>
                  </a:lnTo>
                  <a:lnTo>
                    <a:pt x="438674" y="277368"/>
                  </a:lnTo>
                  <a:lnTo>
                    <a:pt x="439944" y="285750"/>
                  </a:lnTo>
                  <a:lnTo>
                    <a:pt x="441087" y="292354"/>
                  </a:lnTo>
                  <a:lnTo>
                    <a:pt x="441468" y="294259"/>
                  </a:lnTo>
                  <a:lnTo>
                    <a:pt x="441722" y="296037"/>
                  </a:lnTo>
                  <a:lnTo>
                    <a:pt x="444389" y="307213"/>
                  </a:lnTo>
                  <a:lnTo>
                    <a:pt x="446929" y="316738"/>
                  </a:lnTo>
                  <a:lnTo>
                    <a:pt x="449088" y="324866"/>
                  </a:lnTo>
                  <a:lnTo>
                    <a:pt x="451120" y="331470"/>
                  </a:lnTo>
                  <a:lnTo>
                    <a:pt x="453025" y="337058"/>
                  </a:lnTo>
                  <a:lnTo>
                    <a:pt x="454549" y="341122"/>
                  </a:lnTo>
                  <a:lnTo>
                    <a:pt x="456326" y="344805"/>
                  </a:lnTo>
                  <a:lnTo>
                    <a:pt x="457977" y="348361"/>
                  </a:lnTo>
                  <a:lnTo>
                    <a:pt x="461914" y="355346"/>
                  </a:lnTo>
                  <a:lnTo>
                    <a:pt x="464327" y="359537"/>
                  </a:lnTo>
                  <a:lnTo>
                    <a:pt x="467122" y="364617"/>
                  </a:lnTo>
                  <a:lnTo>
                    <a:pt x="470297" y="370586"/>
                  </a:lnTo>
                  <a:lnTo>
                    <a:pt x="473852" y="377825"/>
                  </a:lnTo>
                  <a:lnTo>
                    <a:pt x="477663" y="386207"/>
                  </a:lnTo>
                  <a:lnTo>
                    <a:pt x="481981" y="395859"/>
                  </a:lnTo>
                  <a:lnTo>
                    <a:pt x="485283" y="405257"/>
                  </a:lnTo>
                  <a:lnTo>
                    <a:pt x="487695" y="415163"/>
                  </a:lnTo>
                  <a:lnTo>
                    <a:pt x="489322" y="420755"/>
                  </a:lnTo>
                  <a:lnTo>
                    <a:pt x="490974" y="424177"/>
                  </a:lnTo>
                  <a:lnTo>
                    <a:pt x="496586" y="430911"/>
                  </a:lnTo>
                  <a:lnTo>
                    <a:pt x="503063" y="436372"/>
                  </a:lnTo>
                  <a:lnTo>
                    <a:pt x="511191" y="443357"/>
                  </a:lnTo>
                  <a:lnTo>
                    <a:pt x="520208" y="453009"/>
                  </a:lnTo>
                  <a:cubicBezTo>
                    <a:pt x="520843" y="453644"/>
                    <a:pt x="521477" y="454406"/>
                    <a:pt x="521986" y="455168"/>
                  </a:cubicBezTo>
                  <a:lnTo>
                    <a:pt x="527320" y="463042"/>
                  </a:lnTo>
                  <a:lnTo>
                    <a:pt x="532781" y="472694"/>
                  </a:lnTo>
                  <a:lnTo>
                    <a:pt x="541925" y="490601"/>
                  </a:lnTo>
                  <a:lnTo>
                    <a:pt x="546243" y="498475"/>
                  </a:lnTo>
                  <a:lnTo>
                    <a:pt x="550688" y="504952"/>
                  </a:lnTo>
                  <a:lnTo>
                    <a:pt x="554051" y="508796"/>
                  </a:lnTo>
                  <a:lnTo>
                    <a:pt x="559832" y="513461"/>
                  </a:lnTo>
                  <a:lnTo>
                    <a:pt x="573801" y="521970"/>
                  </a:lnTo>
                  <a:lnTo>
                    <a:pt x="582057" y="527304"/>
                  </a:lnTo>
                  <a:lnTo>
                    <a:pt x="590693" y="533908"/>
                  </a:lnTo>
                  <a:lnTo>
                    <a:pt x="596026" y="538861"/>
                  </a:lnTo>
                  <a:lnTo>
                    <a:pt x="601107" y="543941"/>
                  </a:lnTo>
                  <a:lnTo>
                    <a:pt x="611267" y="554482"/>
                  </a:lnTo>
                  <a:lnTo>
                    <a:pt x="622443" y="566420"/>
                  </a:lnTo>
                  <a:lnTo>
                    <a:pt x="634381" y="578739"/>
                  </a:lnTo>
                  <a:lnTo>
                    <a:pt x="646573" y="590550"/>
                  </a:lnTo>
                  <a:lnTo>
                    <a:pt x="658892" y="601218"/>
                  </a:lnTo>
                  <a:lnTo>
                    <a:pt x="664480" y="605409"/>
                  </a:lnTo>
                  <a:lnTo>
                    <a:pt x="670322" y="609346"/>
                  </a:lnTo>
                  <a:lnTo>
                    <a:pt x="675910" y="612648"/>
                  </a:lnTo>
                  <a:lnTo>
                    <a:pt x="680863" y="615061"/>
                  </a:lnTo>
                  <a:lnTo>
                    <a:pt x="688737" y="617474"/>
                  </a:lnTo>
                  <a:lnTo>
                    <a:pt x="697373" y="619379"/>
                  </a:lnTo>
                  <a:lnTo>
                    <a:pt x="707406" y="621411"/>
                  </a:lnTo>
                  <a:lnTo>
                    <a:pt x="718455" y="623951"/>
                  </a:lnTo>
                  <a:lnTo>
                    <a:pt x="735600" y="629539"/>
                  </a:lnTo>
                  <a:lnTo>
                    <a:pt x="751348" y="634873"/>
                  </a:lnTo>
                  <a:lnTo>
                    <a:pt x="762778" y="637921"/>
                  </a:lnTo>
                  <a:lnTo>
                    <a:pt x="773954" y="640842"/>
                  </a:lnTo>
                  <a:lnTo>
                    <a:pt x="795670" y="645668"/>
                  </a:lnTo>
                  <a:lnTo>
                    <a:pt x="806466" y="647827"/>
                  </a:lnTo>
                  <a:lnTo>
                    <a:pt x="817769" y="650113"/>
                  </a:lnTo>
                  <a:lnTo>
                    <a:pt x="829580" y="652399"/>
                  </a:lnTo>
                  <a:lnTo>
                    <a:pt x="840034" y="654449"/>
                  </a:lnTo>
                  <a:lnTo>
                    <a:pt x="849392" y="653669"/>
                  </a:lnTo>
                  <a:lnTo>
                    <a:pt x="860568" y="652653"/>
                  </a:lnTo>
                  <a:lnTo>
                    <a:pt x="870728" y="651891"/>
                  </a:lnTo>
                  <a:lnTo>
                    <a:pt x="879999" y="651129"/>
                  </a:lnTo>
                  <a:lnTo>
                    <a:pt x="888254" y="650494"/>
                  </a:lnTo>
                  <a:lnTo>
                    <a:pt x="896001" y="649986"/>
                  </a:lnTo>
                  <a:lnTo>
                    <a:pt x="902986" y="649605"/>
                  </a:lnTo>
                  <a:lnTo>
                    <a:pt x="908828" y="649224"/>
                  </a:lnTo>
                  <a:lnTo>
                    <a:pt x="914035" y="648843"/>
                  </a:lnTo>
                  <a:lnTo>
                    <a:pt x="919114" y="648589"/>
                  </a:lnTo>
                  <a:lnTo>
                    <a:pt x="927243" y="647954"/>
                  </a:lnTo>
                  <a:lnTo>
                    <a:pt x="933720" y="647446"/>
                  </a:lnTo>
                  <a:lnTo>
                    <a:pt x="939054" y="646811"/>
                  </a:lnTo>
                  <a:lnTo>
                    <a:pt x="943372" y="646049"/>
                  </a:lnTo>
                  <a:lnTo>
                    <a:pt x="947817" y="645033"/>
                  </a:lnTo>
                  <a:lnTo>
                    <a:pt x="952770" y="643509"/>
                  </a:lnTo>
                  <a:lnTo>
                    <a:pt x="955648" y="642253"/>
                  </a:lnTo>
                  <a:lnTo>
                    <a:pt x="939689" y="608203"/>
                  </a:lnTo>
                  <a:lnTo>
                    <a:pt x="1067451" y="611378"/>
                  </a:lnTo>
                  <a:lnTo>
                    <a:pt x="988203" y="711708"/>
                  </a:lnTo>
                  <a:lnTo>
                    <a:pt x="971736" y="676577"/>
                  </a:lnTo>
                  <a:lnTo>
                    <a:pt x="963564" y="680085"/>
                  </a:lnTo>
                  <a:lnTo>
                    <a:pt x="956326" y="682117"/>
                  </a:lnTo>
                  <a:lnTo>
                    <a:pt x="949976" y="683514"/>
                  </a:lnTo>
                  <a:lnTo>
                    <a:pt x="943372" y="684657"/>
                  </a:lnTo>
                  <a:lnTo>
                    <a:pt x="936895" y="685419"/>
                  </a:lnTo>
                  <a:lnTo>
                    <a:pt x="929910" y="686054"/>
                  </a:lnTo>
                  <a:lnTo>
                    <a:pt x="921401" y="686562"/>
                  </a:lnTo>
                  <a:lnTo>
                    <a:pt x="916701" y="686816"/>
                  </a:lnTo>
                  <a:lnTo>
                    <a:pt x="911241" y="687197"/>
                  </a:lnTo>
                  <a:lnTo>
                    <a:pt x="905018" y="687705"/>
                  </a:lnTo>
                  <a:lnTo>
                    <a:pt x="898414" y="687959"/>
                  </a:lnTo>
                  <a:lnTo>
                    <a:pt x="891301" y="688467"/>
                  </a:lnTo>
                  <a:lnTo>
                    <a:pt x="882793" y="689102"/>
                  </a:lnTo>
                  <a:lnTo>
                    <a:pt x="873903" y="689737"/>
                  </a:lnTo>
                  <a:lnTo>
                    <a:pt x="863870" y="690626"/>
                  </a:lnTo>
                  <a:lnTo>
                    <a:pt x="852694" y="691642"/>
                  </a:lnTo>
                  <a:lnTo>
                    <a:pt x="840501" y="692658"/>
                  </a:lnTo>
                  <a:cubicBezTo>
                    <a:pt x="838724" y="692785"/>
                    <a:pt x="836819" y="692658"/>
                    <a:pt x="835168" y="692404"/>
                  </a:cubicBezTo>
                  <a:lnTo>
                    <a:pt x="822468" y="689864"/>
                  </a:lnTo>
                  <a:lnTo>
                    <a:pt x="810276" y="687451"/>
                  </a:lnTo>
                  <a:lnTo>
                    <a:pt x="798719" y="685165"/>
                  </a:lnTo>
                  <a:lnTo>
                    <a:pt x="787416" y="682879"/>
                  </a:lnTo>
                  <a:lnTo>
                    <a:pt x="764683" y="677799"/>
                  </a:lnTo>
                  <a:lnTo>
                    <a:pt x="752618" y="674751"/>
                  </a:lnTo>
                  <a:lnTo>
                    <a:pt x="739283" y="670941"/>
                  </a:lnTo>
                  <a:lnTo>
                    <a:pt x="723789" y="665734"/>
                  </a:lnTo>
                  <a:lnTo>
                    <a:pt x="709692" y="661035"/>
                  </a:lnTo>
                  <a:lnTo>
                    <a:pt x="700039" y="658749"/>
                  </a:lnTo>
                  <a:lnTo>
                    <a:pt x="688864" y="656590"/>
                  </a:lnTo>
                  <a:lnTo>
                    <a:pt x="676545" y="653669"/>
                  </a:lnTo>
                  <a:lnTo>
                    <a:pt x="664226" y="649224"/>
                  </a:lnTo>
                  <a:lnTo>
                    <a:pt x="656225" y="645287"/>
                  </a:lnTo>
                  <a:lnTo>
                    <a:pt x="648858" y="640842"/>
                  </a:lnTo>
                  <a:lnTo>
                    <a:pt x="641493" y="635762"/>
                  </a:lnTo>
                  <a:lnTo>
                    <a:pt x="633873" y="629920"/>
                  </a:lnTo>
                  <a:lnTo>
                    <a:pt x="620030" y="617855"/>
                  </a:lnTo>
                  <a:lnTo>
                    <a:pt x="606949" y="605155"/>
                  </a:lnTo>
                  <a:lnTo>
                    <a:pt x="594757" y="592582"/>
                  </a:lnTo>
                  <a:lnTo>
                    <a:pt x="583708" y="580898"/>
                  </a:lnTo>
                  <a:lnTo>
                    <a:pt x="573929" y="570611"/>
                  </a:lnTo>
                  <a:lnTo>
                    <a:pt x="570119" y="566801"/>
                  </a:lnTo>
                  <a:lnTo>
                    <a:pt x="567325" y="564007"/>
                  </a:lnTo>
                  <a:lnTo>
                    <a:pt x="561229" y="559181"/>
                  </a:lnTo>
                  <a:lnTo>
                    <a:pt x="553736" y="554355"/>
                  </a:lnTo>
                  <a:lnTo>
                    <a:pt x="535701" y="543052"/>
                  </a:lnTo>
                  <a:lnTo>
                    <a:pt x="528589" y="537210"/>
                  </a:lnTo>
                  <a:cubicBezTo>
                    <a:pt x="527701" y="536448"/>
                    <a:pt x="526812" y="535686"/>
                    <a:pt x="526050" y="534797"/>
                  </a:cubicBezTo>
                  <a:lnTo>
                    <a:pt x="518811" y="525907"/>
                  </a:lnTo>
                  <a:lnTo>
                    <a:pt x="512842" y="516763"/>
                  </a:lnTo>
                  <a:lnTo>
                    <a:pt x="508016" y="507873"/>
                  </a:lnTo>
                  <a:lnTo>
                    <a:pt x="499633" y="491363"/>
                  </a:lnTo>
                  <a:lnTo>
                    <a:pt x="495824" y="484505"/>
                  </a:lnTo>
                  <a:lnTo>
                    <a:pt x="491351" y="477903"/>
                  </a:lnTo>
                  <a:lnTo>
                    <a:pt x="486299" y="472313"/>
                  </a:lnTo>
                  <a:lnTo>
                    <a:pt x="477663" y="464820"/>
                  </a:lnTo>
                  <a:lnTo>
                    <a:pt x="467502" y="455422"/>
                  </a:lnTo>
                  <a:lnTo>
                    <a:pt x="460391" y="447040"/>
                  </a:lnTo>
                  <a:cubicBezTo>
                    <a:pt x="459375" y="445770"/>
                    <a:pt x="458486" y="444500"/>
                    <a:pt x="457851" y="442976"/>
                  </a:cubicBezTo>
                  <a:lnTo>
                    <a:pt x="454295" y="435737"/>
                  </a:lnTo>
                  <a:cubicBezTo>
                    <a:pt x="453787" y="434721"/>
                    <a:pt x="453406" y="433705"/>
                    <a:pt x="453151" y="432689"/>
                  </a:cubicBezTo>
                  <a:lnTo>
                    <a:pt x="450612" y="423926"/>
                  </a:lnTo>
                  <a:lnTo>
                    <a:pt x="449214" y="417576"/>
                  </a:lnTo>
                  <a:lnTo>
                    <a:pt x="447183" y="411353"/>
                  </a:lnTo>
                  <a:lnTo>
                    <a:pt x="443119" y="402209"/>
                  </a:lnTo>
                  <a:lnTo>
                    <a:pt x="439563" y="394589"/>
                  </a:lnTo>
                  <a:lnTo>
                    <a:pt x="436514" y="388366"/>
                  </a:lnTo>
                  <a:lnTo>
                    <a:pt x="433720" y="383032"/>
                  </a:lnTo>
                  <a:lnTo>
                    <a:pt x="431181" y="378333"/>
                  </a:lnTo>
                  <a:lnTo>
                    <a:pt x="428641" y="373761"/>
                  </a:lnTo>
                  <a:lnTo>
                    <a:pt x="423814" y="364998"/>
                  </a:lnTo>
                  <a:lnTo>
                    <a:pt x="421529" y="360299"/>
                  </a:lnTo>
                  <a:lnTo>
                    <a:pt x="419243" y="355092"/>
                  </a:lnTo>
                  <a:lnTo>
                    <a:pt x="416830" y="349123"/>
                  </a:lnTo>
                  <a:lnTo>
                    <a:pt x="414670" y="342646"/>
                  </a:lnTo>
                  <a:lnTo>
                    <a:pt x="412385" y="334899"/>
                  </a:lnTo>
                  <a:lnTo>
                    <a:pt x="409972" y="326263"/>
                  </a:lnTo>
                  <a:lnTo>
                    <a:pt x="407305" y="315849"/>
                  </a:lnTo>
                  <a:lnTo>
                    <a:pt x="404383" y="303403"/>
                  </a:lnTo>
                  <a:lnTo>
                    <a:pt x="404002" y="301371"/>
                  </a:lnTo>
                  <a:lnTo>
                    <a:pt x="403368" y="298323"/>
                  </a:lnTo>
                  <a:lnTo>
                    <a:pt x="402351" y="291592"/>
                  </a:lnTo>
                  <a:lnTo>
                    <a:pt x="400955" y="282829"/>
                  </a:lnTo>
                  <a:lnTo>
                    <a:pt x="399558" y="272669"/>
                  </a:lnTo>
                  <a:lnTo>
                    <a:pt x="397907" y="261112"/>
                  </a:lnTo>
                  <a:lnTo>
                    <a:pt x="396256" y="248793"/>
                  </a:lnTo>
                  <a:lnTo>
                    <a:pt x="394605" y="235585"/>
                  </a:lnTo>
                  <a:lnTo>
                    <a:pt x="392954" y="222504"/>
                  </a:lnTo>
                  <a:lnTo>
                    <a:pt x="391176" y="209296"/>
                  </a:lnTo>
                  <a:lnTo>
                    <a:pt x="389651" y="196596"/>
                  </a:lnTo>
                  <a:lnTo>
                    <a:pt x="388127" y="184404"/>
                  </a:lnTo>
                  <a:lnTo>
                    <a:pt x="386731" y="173609"/>
                  </a:lnTo>
                  <a:lnTo>
                    <a:pt x="385461" y="163703"/>
                  </a:lnTo>
                  <a:lnTo>
                    <a:pt x="384572" y="156337"/>
                  </a:lnTo>
                  <a:lnTo>
                    <a:pt x="384064" y="152273"/>
                  </a:lnTo>
                  <a:lnTo>
                    <a:pt x="383810" y="150241"/>
                  </a:lnTo>
                  <a:lnTo>
                    <a:pt x="383711" y="149310"/>
                  </a:lnTo>
                  <a:lnTo>
                    <a:pt x="382413" y="146812"/>
                  </a:lnTo>
                  <a:lnTo>
                    <a:pt x="380762" y="143256"/>
                  </a:lnTo>
                  <a:lnTo>
                    <a:pt x="378349" y="138430"/>
                  </a:lnTo>
                  <a:lnTo>
                    <a:pt x="375808" y="133096"/>
                  </a:lnTo>
                  <a:lnTo>
                    <a:pt x="369967" y="121031"/>
                  </a:lnTo>
                  <a:lnTo>
                    <a:pt x="363363" y="107696"/>
                  </a:lnTo>
                  <a:lnTo>
                    <a:pt x="356505" y="93980"/>
                  </a:lnTo>
                  <a:lnTo>
                    <a:pt x="350027" y="81153"/>
                  </a:lnTo>
                  <a:lnTo>
                    <a:pt x="346852" y="75438"/>
                  </a:lnTo>
                  <a:lnTo>
                    <a:pt x="343932" y="70104"/>
                  </a:lnTo>
                  <a:lnTo>
                    <a:pt x="339614" y="62103"/>
                  </a:lnTo>
                  <a:lnTo>
                    <a:pt x="336312" y="56134"/>
                  </a:lnTo>
                  <a:lnTo>
                    <a:pt x="333010" y="51054"/>
                  </a:lnTo>
                  <a:lnTo>
                    <a:pt x="331358" y="48387"/>
                  </a:lnTo>
                  <a:lnTo>
                    <a:pt x="329962" y="46482"/>
                  </a:lnTo>
                  <a:lnTo>
                    <a:pt x="327799" y="44590"/>
                  </a:lnTo>
                  <a:lnTo>
                    <a:pt x="327108" y="44308"/>
                  </a:lnTo>
                  <a:lnTo>
                    <a:pt x="326660" y="44196"/>
                  </a:lnTo>
                  <a:lnTo>
                    <a:pt x="322850" y="43561"/>
                  </a:lnTo>
                  <a:lnTo>
                    <a:pt x="318405" y="43053"/>
                  </a:lnTo>
                  <a:lnTo>
                    <a:pt x="312182" y="42545"/>
                  </a:lnTo>
                  <a:lnTo>
                    <a:pt x="304689" y="41910"/>
                  </a:lnTo>
                  <a:lnTo>
                    <a:pt x="296052" y="41021"/>
                  </a:lnTo>
                  <a:lnTo>
                    <a:pt x="285766" y="39878"/>
                  </a:lnTo>
                  <a:lnTo>
                    <a:pt x="279192" y="38832"/>
                  </a:lnTo>
                  <a:lnTo>
                    <a:pt x="275351" y="40132"/>
                  </a:lnTo>
                  <a:lnTo>
                    <a:pt x="266208" y="43053"/>
                  </a:lnTo>
                  <a:lnTo>
                    <a:pt x="256175" y="46482"/>
                  </a:lnTo>
                  <a:lnTo>
                    <a:pt x="246015" y="50165"/>
                  </a:lnTo>
                  <a:lnTo>
                    <a:pt x="236617" y="53848"/>
                  </a:lnTo>
                  <a:lnTo>
                    <a:pt x="228489" y="57658"/>
                  </a:lnTo>
                  <a:lnTo>
                    <a:pt x="221885" y="61341"/>
                  </a:lnTo>
                  <a:lnTo>
                    <a:pt x="219980" y="62611"/>
                  </a:lnTo>
                  <a:lnTo>
                    <a:pt x="218679" y="63734"/>
                  </a:lnTo>
                  <a:lnTo>
                    <a:pt x="218265" y="64278"/>
                  </a:lnTo>
                  <a:lnTo>
                    <a:pt x="217834" y="65083"/>
                  </a:lnTo>
                  <a:lnTo>
                    <a:pt x="216678" y="68707"/>
                  </a:lnTo>
                  <a:lnTo>
                    <a:pt x="214900" y="77978"/>
                  </a:lnTo>
                  <a:lnTo>
                    <a:pt x="212868" y="86233"/>
                  </a:lnTo>
                  <a:cubicBezTo>
                    <a:pt x="211725" y="90932"/>
                    <a:pt x="208804" y="94996"/>
                    <a:pt x="204740" y="97663"/>
                  </a:cubicBezTo>
                  <a:lnTo>
                    <a:pt x="196485" y="103124"/>
                  </a:lnTo>
                  <a:lnTo>
                    <a:pt x="189246" y="107823"/>
                  </a:lnTo>
                  <a:lnTo>
                    <a:pt x="184166" y="110998"/>
                  </a:lnTo>
                  <a:lnTo>
                    <a:pt x="180102" y="113665"/>
                  </a:lnTo>
                  <a:lnTo>
                    <a:pt x="177689" y="115316"/>
                  </a:lnTo>
                  <a:lnTo>
                    <a:pt x="176196" y="116510"/>
                  </a:lnTo>
                  <a:lnTo>
                    <a:pt x="174571" y="118244"/>
                  </a:lnTo>
                  <a:lnTo>
                    <a:pt x="173117" y="121031"/>
                  </a:lnTo>
                  <a:lnTo>
                    <a:pt x="171212" y="124206"/>
                  </a:lnTo>
                  <a:lnTo>
                    <a:pt x="168545" y="129540"/>
                  </a:lnTo>
                  <a:lnTo>
                    <a:pt x="164989" y="136017"/>
                  </a:lnTo>
                  <a:lnTo>
                    <a:pt x="160671" y="143764"/>
                  </a:lnTo>
                  <a:lnTo>
                    <a:pt x="154956" y="153289"/>
                  </a:lnTo>
                  <a:lnTo>
                    <a:pt x="148098" y="164592"/>
                  </a:lnTo>
                  <a:lnTo>
                    <a:pt x="142383" y="173609"/>
                  </a:lnTo>
                  <a:lnTo>
                    <a:pt x="137557" y="181229"/>
                  </a:lnTo>
                  <a:lnTo>
                    <a:pt x="133747" y="187325"/>
                  </a:lnTo>
                  <a:lnTo>
                    <a:pt x="133413" y="187850"/>
                  </a:lnTo>
                  <a:lnTo>
                    <a:pt x="131969" y="190627"/>
                  </a:lnTo>
                  <a:lnTo>
                    <a:pt x="129556" y="195453"/>
                  </a:lnTo>
                  <a:lnTo>
                    <a:pt x="126635" y="200533"/>
                  </a:lnTo>
                  <a:lnTo>
                    <a:pt x="123079" y="207391"/>
                  </a:lnTo>
                  <a:lnTo>
                    <a:pt x="118634" y="215519"/>
                  </a:lnTo>
                  <a:lnTo>
                    <a:pt x="113300" y="225171"/>
                  </a:lnTo>
                  <a:lnTo>
                    <a:pt x="106823" y="236728"/>
                  </a:lnTo>
                  <a:lnTo>
                    <a:pt x="98822" y="250444"/>
                  </a:lnTo>
                  <a:lnTo>
                    <a:pt x="90694" y="262890"/>
                  </a:lnTo>
                  <a:lnTo>
                    <a:pt x="83201" y="274955"/>
                  </a:lnTo>
                  <a:lnTo>
                    <a:pt x="76978" y="286004"/>
                  </a:lnTo>
                  <a:lnTo>
                    <a:pt x="74438" y="291846"/>
                  </a:lnTo>
                  <a:lnTo>
                    <a:pt x="72152" y="299720"/>
                  </a:lnTo>
                  <a:lnTo>
                    <a:pt x="69485" y="308864"/>
                  </a:lnTo>
                  <a:lnTo>
                    <a:pt x="66056" y="318389"/>
                  </a:lnTo>
                  <a:lnTo>
                    <a:pt x="60722" y="329565"/>
                  </a:lnTo>
                  <a:lnTo>
                    <a:pt x="55261" y="339852"/>
                  </a:lnTo>
                  <a:lnTo>
                    <a:pt x="50308" y="349377"/>
                  </a:lnTo>
                  <a:lnTo>
                    <a:pt x="45609" y="359283"/>
                  </a:lnTo>
                  <a:lnTo>
                    <a:pt x="43323" y="364617"/>
                  </a:lnTo>
                  <a:lnTo>
                    <a:pt x="41418" y="368935"/>
                  </a:lnTo>
                  <a:lnTo>
                    <a:pt x="39894" y="372745"/>
                  </a:lnTo>
                  <a:lnTo>
                    <a:pt x="38751" y="376047"/>
                  </a:lnTo>
                  <a:lnTo>
                    <a:pt x="37354" y="379984"/>
                  </a:lnTo>
                  <a:lnTo>
                    <a:pt x="37132" y="380595"/>
                  </a:lnTo>
                  <a:lnTo>
                    <a:pt x="37227" y="380873"/>
                  </a:lnTo>
                  <a:lnTo>
                    <a:pt x="37481" y="381762"/>
                  </a:lnTo>
                  <a:cubicBezTo>
                    <a:pt x="37862" y="383667"/>
                    <a:pt x="37862" y="385699"/>
                    <a:pt x="37735" y="387604"/>
                  </a:cubicBezTo>
                  <a:lnTo>
                    <a:pt x="37481" y="389382"/>
                  </a:lnTo>
                  <a:cubicBezTo>
                    <a:pt x="37354" y="390271"/>
                    <a:pt x="37227" y="391287"/>
                    <a:pt x="36973" y="392176"/>
                  </a:cubicBezTo>
                  <a:lnTo>
                    <a:pt x="35576" y="396875"/>
                  </a:lnTo>
                  <a:lnTo>
                    <a:pt x="33544" y="402209"/>
                  </a:lnTo>
                  <a:lnTo>
                    <a:pt x="32528" y="404495"/>
                  </a:lnTo>
                  <a:lnTo>
                    <a:pt x="30750" y="408559"/>
                  </a:lnTo>
                  <a:lnTo>
                    <a:pt x="28845" y="412750"/>
                  </a:lnTo>
                  <a:lnTo>
                    <a:pt x="26813" y="417068"/>
                  </a:lnTo>
                  <a:lnTo>
                    <a:pt x="24146" y="422783"/>
                  </a:lnTo>
                  <a:lnTo>
                    <a:pt x="21225" y="428879"/>
                  </a:lnTo>
                  <a:lnTo>
                    <a:pt x="17796" y="435737"/>
                  </a:lnTo>
                  <a:lnTo>
                    <a:pt x="13097" y="444754"/>
                  </a:lnTo>
                  <a:lnTo>
                    <a:pt x="7128" y="454279"/>
                  </a:lnTo>
                  <a:lnTo>
                    <a:pt x="1667" y="461518"/>
                  </a:lnTo>
                  <a:lnTo>
                    <a:pt x="0" y="463708"/>
                  </a:lnTo>
                  <a:lnTo>
                    <a:pt x="0" y="388684"/>
                  </a:lnTo>
                  <a:lnTo>
                    <a:pt x="11" y="388717"/>
                  </a:lnTo>
                  <a:lnTo>
                    <a:pt x="0" y="388676"/>
                  </a:lnTo>
                  <a:lnTo>
                    <a:pt x="0" y="383452"/>
                  </a:lnTo>
                  <a:lnTo>
                    <a:pt x="16" y="383413"/>
                  </a:lnTo>
                  <a:lnTo>
                    <a:pt x="143" y="382397"/>
                  </a:lnTo>
                  <a:lnTo>
                    <a:pt x="0" y="383182"/>
                  </a:lnTo>
                  <a:lnTo>
                    <a:pt x="0" y="372480"/>
                  </a:lnTo>
                  <a:lnTo>
                    <a:pt x="397" y="370713"/>
                  </a:lnTo>
                  <a:lnTo>
                    <a:pt x="2683" y="363601"/>
                  </a:lnTo>
                  <a:lnTo>
                    <a:pt x="4207" y="359664"/>
                  </a:lnTo>
                  <a:lnTo>
                    <a:pt x="5985" y="355092"/>
                  </a:lnTo>
                  <a:lnTo>
                    <a:pt x="8144" y="349885"/>
                  </a:lnTo>
                  <a:lnTo>
                    <a:pt x="10557" y="344170"/>
                  </a:lnTo>
                  <a:lnTo>
                    <a:pt x="15764" y="333121"/>
                  </a:lnTo>
                  <a:lnTo>
                    <a:pt x="21606" y="322072"/>
                  </a:lnTo>
                  <a:lnTo>
                    <a:pt x="27067" y="311785"/>
                  </a:lnTo>
                  <a:lnTo>
                    <a:pt x="31639" y="302006"/>
                  </a:lnTo>
                  <a:lnTo>
                    <a:pt x="33671" y="296037"/>
                  </a:lnTo>
                  <a:lnTo>
                    <a:pt x="35576" y="289306"/>
                  </a:lnTo>
                  <a:lnTo>
                    <a:pt x="37862" y="281305"/>
                  </a:lnTo>
                  <a:lnTo>
                    <a:pt x="41545" y="271907"/>
                  </a:lnTo>
                  <a:lnTo>
                    <a:pt x="49927" y="256540"/>
                  </a:lnTo>
                  <a:lnTo>
                    <a:pt x="58436" y="242824"/>
                  </a:lnTo>
                  <a:lnTo>
                    <a:pt x="66691" y="229743"/>
                  </a:lnTo>
                  <a:lnTo>
                    <a:pt x="74057" y="217297"/>
                  </a:lnTo>
                  <a:lnTo>
                    <a:pt x="80026" y="206629"/>
                  </a:lnTo>
                  <a:lnTo>
                    <a:pt x="85233" y="197231"/>
                  </a:lnTo>
                  <a:lnTo>
                    <a:pt x="89357" y="189588"/>
                  </a:lnTo>
                  <a:lnTo>
                    <a:pt x="89170" y="187579"/>
                  </a:lnTo>
                  <a:lnTo>
                    <a:pt x="89170" y="187198"/>
                  </a:lnTo>
                  <a:cubicBezTo>
                    <a:pt x="89551" y="185674"/>
                    <a:pt x="90186" y="184277"/>
                    <a:pt x="90821" y="183007"/>
                  </a:cubicBezTo>
                  <a:lnTo>
                    <a:pt x="92345" y="180213"/>
                  </a:lnTo>
                  <a:lnTo>
                    <a:pt x="94504" y="176276"/>
                  </a:lnTo>
                  <a:lnTo>
                    <a:pt x="97171" y="171831"/>
                  </a:lnTo>
                  <a:lnTo>
                    <a:pt x="99965" y="167513"/>
                  </a:lnTo>
                  <a:lnTo>
                    <a:pt x="103013" y="163068"/>
                  </a:lnTo>
                  <a:lnTo>
                    <a:pt x="103648" y="162433"/>
                  </a:lnTo>
                  <a:lnTo>
                    <a:pt x="105108" y="161161"/>
                  </a:lnTo>
                  <a:lnTo>
                    <a:pt x="105426" y="160655"/>
                  </a:lnTo>
                  <a:lnTo>
                    <a:pt x="110252" y="153289"/>
                  </a:lnTo>
                  <a:lnTo>
                    <a:pt x="115840" y="144145"/>
                  </a:lnTo>
                  <a:lnTo>
                    <a:pt x="122571" y="133350"/>
                  </a:lnTo>
                  <a:lnTo>
                    <a:pt x="127778" y="124460"/>
                  </a:lnTo>
                  <a:lnTo>
                    <a:pt x="131969" y="117094"/>
                  </a:lnTo>
                  <a:lnTo>
                    <a:pt x="135144" y="111379"/>
                  </a:lnTo>
                  <a:lnTo>
                    <a:pt x="137303" y="106934"/>
                  </a:lnTo>
                  <a:lnTo>
                    <a:pt x="139716" y="102616"/>
                  </a:lnTo>
                  <a:lnTo>
                    <a:pt x="141494" y="99441"/>
                  </a:lnTo>
                  <a:lnTo>
                    <a:pt x="143780" y="95885"/>
                  </a:lnTo>
                  <a:cubicBezTo>
                    <a:pt x="144415" y="94996"/>
                    <a:pt x="145050" y="94107"/>
                    <a:pt x="145812" y="93345"/>
                  </a:cubicBezTo>
                  <a:lnTo>
                    <a:pt x="149495" y="89281"/>
                  </a:lnTo>
                  <a:cubicBezTo>
                    <a:pt x="150130" y="88519"/>
                    <a:pt x="150892" y="87884"/>
                    <a:pt x="151781" y="87249"/>
                  </a:cubicBezTo>
                  <a:lnTo>
                    <a:pt x="154321" y="85217"/>
                  </a:lnTo>
                  <a:lnTo>
                    <a:pt x="158512" y="82296"/>
                  </a:lnTo>
                  <a:lnTo>
                    <a:pt x="163084" y="79248"/>
                  </a:lnTo>
                  <a:lnTo>
                    <a:pt x="169053" y="75565"/>
                  </a:lnTo>
                  <a:lnTo>
                    <a:pt x="175403" y="71374"/>
                  </a:lnTo>
                  <a:lnTo>
                    <a:pt x="177717" y="69876"/>
                  </a:lnTo>
                  <a:lnTo>
                    <a:pt x="177943" y="68961"/>
                  </a:lnTo>
                  <a:lnTo>
                    <a:pt x="179340" y="61468"/>
                  </a:lnTo>
                  <a:lnTo>
                    <a:pt x="182134" y="51689"/>
                  </a:lnTo>
                  <a:cubicBezTo>
                    <a:pt x="182515" y="50546"/>
                    <a:pt x="183023" y="49276"/>
                    <a:pt x="183658" y="48133"/>
                  </a:cubicBezTo>
                  <a:lnTo>
                    <a:pt x="185563" y="44577"/>
                  </a:lnTo>
                  <a:cubicBezTo>
                    <a:pt x="186071" y="43688"/>
                    <a:pt x="186706" y="42799"/>
                    <a:pt x="187341" y="41910"/>
                  </a:cubicBezTo>
                  <a:lnTo>
                    <a:pt x="189754" y="38735"/>
                  </a:lnTo>
                  <a:cubicBezTo>
                    <a:pt x="190516" y="37846"/>
                    <a:pt x="191405" y="36957"/>
                    <a:pt x="192294" y="36068"/>
                  </a:cubicBezTo>
                  <a:lnTo>
                    <a:pt x="195088" y="33782"/>
                  </a:lnTo>
                  <a:lnTo>
                    <a:pt x="199787" y="30226"/>
                  </a:lnTo>
                  <a:lnTo>
                    <a:pt x="209439" y="24638"/>
                  </a:lnTo>
                  <a:lnTo>
                    <a:pt x="220361" y="19431"/>
                  </a:lnTo>
                  <a:lnTo>
                    <a:pt x="231918" y="14732"/>
                  </a:lnTo>
                  <a:lnTo>
                    <a:pt x="243221" y="10668"/>
                  </a:lnTo>
                  <a:lnTo>
                    <a:pt x="254016" y="6985"/>
                  </a:lnTo>
                  <a:lnTo>
                    <a:pt x="263668" y="3810"/>
                  </a:lnTo>
                  <a:lnTo>
                    <a:pt x="271542" y="1270"/>
                  </a:lnTo>
                  <a:cubicBezTo>
                    <a:pt x="274336" y="254"/>
                    <a:pt x="277383" y="0"/>
                    <a:pt x="280432" y="508"/>
                  </a:cubicBez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sp>
          <p:nvSpPr>
            <p:cNvPr id="136" name="Shape 1107">
              <a:extLst>
                <a:ext uri="{FF2B5EF4-FFF2-40B4-BE49-F238E27FC236}">
                  <a16:creationId xmlns:a16="http://schemas.microsoft.com/office/drawing/2014/main" id="{57774585-C693-4E42-B14B-C57C8C18CEC5}"/>
                </a:ext>
              </a:extLst>
            </p:cNvPr>
            <p:cNvSpPr/>
            <p:nvPr/>
          </p:nvSpPr>
          <p:spPr>
            <a:xfrm>
              <a:off x="3186092" y="2850007"/>
              <a:ext cx="720635" cy="904227"/>
            </a:xfrm>
            <a:custGeom>
              <a:avLst/>
              <a:gdLst/>
              <a:ahLst/>
              <a:cxnLst/>
              <a:rect l="0" t="0" r="0" b="0"/>
              <a:pathLst>
                <a:path w="604986" h="904227">
                  <a:moveTo>
                    <a:pt x="378926" y="0"/>
                  </a:moveTo>
                  <a:lnTo>
                    <a:pt x="387943" y="254"/>
                  </a:lnTo>
                  <a:lnTo>
                    <a:pt x="396960" y="1524"/>
                  </a:lnTo>
                  <a:lnTo>
                    <a:pt x="405595" y="3429"/>
                  </a:lnTo>
                  <a:lnTo>
                    <a:pt x="422106" y="8255"/>
                  </a:lnTo>
                  <a:lnTo>
                    <a:pt x="438362" y="14351"/>
                  </a:lnTo>
                  <a:lnTo>
                    <a:pt x="453220" y="20193"/>
                  </a:lnTo>
                  <a:lnTo>
                    <a:pt x="466048" y="24892"/>
                  </a:lnTo>
                  <a:lnTo>
                    <a:pt x="472398" y="28067"/>
                  </a:lnTo>
                  <a:cubicBezTo>
                    <a:pt x="474176" y="28956"/>
                    <a:pt x="475700" y="30099"/>
                    <a:pt x="477096" y="31623"/>
                  </a:cubicBezTo>
                  <a:lnTo>
                    <a:pt x="480145" y="34671"/>
                  </a:lnTo>
                  <a:cubicBezTo>
                    <a:pt x="481033" y="35687"/>
                    <a:pt x="481923" y="36830"/>
                    <a:pt x="482685" y="37973"/>
                  </a:cubicBezTo>
                  <a:lnTo>
                    <a:pt x="485098" y="41910"/>
                  </a:lnTo>
                  <a:lnTo>
                    <a:pt x="488273" y="48387"/>
                  </a:lnTo>
                  <a:lnTo>
                    <a:pt x="492464" y="58420"/>
                  </a:lnTo>
                  <a:lnTo>
                    <a:pt x="493009" y="59301"/>
                  </a:lnTo>
                  <a:lnTo>
                    <a:pt x="494097" y="60673"/>
                  </a:lnTo>
                  <a:lnTo>
                    <a:pt x="495655" y="62054"/>
                  </a:lnTo>
                  <a:lnTo>
                    <a:pt x="496664" y="62387"/>
                  </a:lnTo>
                  <a:lnTo>
                    <a:pt x="503258" y="27686"/>
                  </a:lnTo>
                  <a:lnTo>
                    <a:pt x="604858" y="105156"/>
                  </a:lnTo>
                  <a:lnTo>
                    <a:pt x="481923" y="139954"/>
                  </a:lnTo>
                  <a:lnTo>
                    <a:pt x="489493" y="100118"/>
                  </a:lnTo>
                  <a:lnTo>
                    <a:pt x="479890" y="96901"/>
                  </a:lnTo>
                  <a:cubicBezTo>
                    <a:pt x="477477" y="96139"/>
                    <a:pt x="475192" y="94869"/>
                    <a:pt x="473287" y="93091"/>
                  </a:cubicBezTo>
                  <a:lnTo>
                    <a:pt x="467699" y="88138"/>
                  </a:lnTo>
                  <a:cubicBezTo>
                    <a:pt x="466810" y="87376"/>
                    <a:pt x="466048" y="86614"/>
                    <a:pt x="465413" y="85725"/>
                  </a:cubicBezTo>
                  <a:lnTo>
                    <a:pt x="462364" y="82042"/>
                  </a:lnTo>
                  <a:cubicBezTo>
                    <a:pt x="461730" y="81153"/>
                    <a:pt x="461095" y="80264"/>
                    <a:pt x="460587" y="79248"/>
                  </a:cubicBezTo>
                  <a:lnTo>
                    <a:pt x="457412" y="73152"/>
                  </a:lnTo>
                  <a:lnTo>
                    <a:pt x="453729" y="64516"/>
                  </a:lnTo>
                  <a:lnTo>
                    <a:pt x="452713" y="61976"/>
                  </a:lnTo>
                  <a:lnTo>
                    <a:pt x="451541" y="60064"/>
                  </a:lnTo>
                  <a:lnTo>
                    <a:pt x="439251" y="55626"/>
                  </a:lnTo>
                  <a:lnTo>
                    <a:pt x="425027" y="50038"/>
                  </a:lnTo>
                  <a:lnTo>
                    <a:pt x="411057" y="44831"/>
                  </a:lnTo>
                  <a:lnTo>
                    <a:pt x="397214" y="40513"/>
                  </a:lnTo>
                  <a:lnTo>
                    <a:pt x="391371" y="39243"/>
                  </a:lnTo>
                  <a:lnTo>
                    <a:pt x="386292" y="38354"/>
                  </a:lnTo>
                  <a:lnTo>
                    <a:pt x="381974" y="37973"/>
                  </a:lnTo>
                  <a:lnTo>
                    <a:pt x="377261" y="38358"/>
                  </a:lnTo>
                  <a:lnTo>
                    <a:pt x="375462" y="38837"/>
                  </a:lnTo>
                  <a:lnTo>
                    <a:pt x="374018" y="39578"/>
                  </a:lnTo>
                  <a:lnTo>
                    <a:pt x="373449" y="40063"/>
                  </a:lnTo>
                  <a:lnTo>
                    <a:pt x="372099" y="41992"/>
                  </a:lnTo>
                  <a:lnTo>
                    <a:pt x="367623" y="51054"/>
                  </a:lnTo>
                  <a:lnTo>
                    <a:pt x="363686" y="61849"/>
                  </a:lnTo>
                  <a:lnTo>
                    <a:pt x="360638" y="73152"/>
                  </a:lnTo>
                  <a:lnTo>
                    <a:pt x="358606" y="84963"/>
                  </a:lnTo>
                  <a:lnTo>
                    <a:pt x="357336" y="97282"/>
                  </a:lnTo>
                  <a:lnTo>
                    <a:pt x="356955" y="110109"/>
                  </a:lnTo>
                  <a:lnTo>
                    <a:pt x="356955" y="123444"/>
                  </a:lnTo>
                  <a:lnTo>
                    <a:pt x="357589" y="136652"/>
                  </a:lnTo>
                  <a:lnTo>
                    <a:pt x="359749" y="164719"/>
                  </a:lnTo>
                  <a:lnTo>
                    <a:pt x="362415" y="193675"/>
                  </a:lnTo>
                  <a:lnTo>
                    <a:pt x="364194" y="222631"/>
                  </a:lnTo>
                  <a:lnTo>
                    <a:pt x="364575" y="237363"/>
                  </a:lnTo>
                  <a:lnTo>
                    <a:pt x="364266" y="248490"/>
                  </a:lnTo>
                  <a:lnTo>
                    <a:pt x="368765" y="266827"/>
                  </a:lnTo>
                  <a:lnTo>
                    <a:pt x="373719" y="286385"/>
                  </a:lnTo>
                  <a:lnTo>
                    <a:pt x="376005" y="293243"/>
                  </a:lnTo>
                  <a:lnTo>
                    <a:pt x="379180" y="301625"/>
                  </a:lnTo>
                  <a:lnTo>
                    <a:pt x="382101" y="310515"/>
                  </a:lnTo>
                  <a:lnTo>
                    <a:pt x="384640" y="319913"/>
                  </a:lnTo>
                  <a:lnTo>
                    <a:pt x="387815" y="335915"/>
                  </a:lnTo>
                  <a:lnTo>
                    <a:pt x="390356" y="351663"/>
                  </a:lnTo>
                  <a:lnTo>
                    <a:pt x="394605" y="378578"/>
                  </a:lnTo>
                  <a:lnTo>
                    <a:pt x="403056" y="390525"/>
                  </a:lnTo>
                  <a:lnTo>
                    <a:pt x="409025" y="399415"/>
                  </a:lnTo>
                  <a:lnTo>
                    <a:pt x="414739" y="409575"/>
                  </a:lnTo>
                  <a:lnTo>
                    <a:pt x="418423" y="418465"/>
                  </a:lnTo>
                  <a:lnTo>
                    <a:pt x="421470" y="427228"/>
                  </a:lnTo>
                  <a:lnTo>
                    <a:pt x="426043" y="443611"/>
                  </a:lnTo>
                  <a:lnTo>
                    <a:pt x="431504" y="464693"/>
                  </a:lnTo>
                  <a:lnTo>
                    <a:pt x="436457" y="485521"/>
                  </a:lnTo>
                  <a:lnTo>
                    <a:pt x="441283" y="505841"/>
                  </a:lnTo>
                  <a:lnTo>
                    <a:pt x="446489" y="525780"/>
                  </a:lnTo>
                  <a:lnTo>
                    <a:pt x="456142" y="556514"/>
                  </a:lnTo>
                  <a:lnTo>
                    <a:pt x="467064" y="587375"/>
                  </a:lnTo>
                  <a:lnTo>
                    <a:pt x="476462" y="613156"/>
                  </a:lnTo>
                  <a:lnTo>
                    <a:pt x="481288" y="625094"/>
                  </a:lnTo>
                  <a:lnTo>
                    <a:pt x="486114" y="635889"/>
                  </a:lnTo>
                  <a:lnTo>
                    <a:pt x="490051" y="642366"/>
                  </a:lnTo>
                  <a:lnTo>
                    <a:pt x="495893" y="650113"/>
                  </a:lnTo>
                  <a:lnTo>
                    <a:pt x="502751" y="659638"/>
                  </a:lnTo>
                  <a:lnTo>
                    <a:pt x="507323" y="667766"/>
                  </a:lnTo>
                  <a:cubicBezTo>
                    <a:pt x="507831" y="668782"/>
                    <a:pt x="508339" y="669798"/>
                    <a:pt x="508593" y="670814"/>
                  </a:cubicBezTo>
                  <a:lnTo>
                    <a:pt x="512657" y="682752"/>
                  </a:lnTo>
                  <a:lnTo>
                    <a:pt x="515324" y="693928"/>
                  </a:lnTo>
                  <a:lnTo>
                    <a:pt x="517356" y="704215"/>
                  </a:lnTo>
                  <a:lnTo>
                    <a:pt x="518895" y="711231"/>
                  </a:lnTo>
                  <a:lnTo>
                    <a:pt x="522182" y="716280"/>
                  </a:lnTo>
                  <a:lnTo>
                    <a:pt x="526754" y="723138"/>
                  </a:lnTo>
                  <a:lnTo>
                    <a:pt x="530056" y="728218"/>
                  </a:lnTo>
                  <a:lnTo>
                    <a:pt x="532977" y="732663"/>
                  </a:lnTo>
                  <a:lnTo>
                    <a:pt x="534755" y="735330"/>
                  </a:lnTo>
                  <a:lnTo>
                    <a:pt x="536025" y="737235"/>
                  </a:lnTo>
                  <a:lnTo>
                    <a:pt x="538945" y="740791"/>
                  </a:lnTo>
                  <a:lnTo>
                    <a:pt x="541105" y="743077"/>
                  </a:lnTo>
                  <a:lnTo>
                    <a:pt x="542883" y="744982"/>
                  </a:lnTo>
                  <a:lnTo>
                    <a:pt x="546185" y="748157"/>
                  </a:lnTo>
                  <a:lnTo>
                    <a:pt x="549868" y="751586"/>
                  </a:lnTo>
                  <a:lnTo>
                    <a:pt x="554820" y="756412"/>
                  </a:lnTo>
                  <a:lnTo>
                    <a:pt x="561044" y="762254"/>
                  </a:lnTo>
                  <a:lnTo>
                    <a:pt x="568029" y="769366"/>
                  </a:lnTo>
                  <a:lnTo>
                    <a:pt x="578189" y="779526"/>
                  </a:lnTo>
                  <a:lnTo>
                    <a:pt x="583269" y="785876"/>
                  </a:lnTo>
                  <a:cubicBezTo>
                    <a:pt x="583904" y="786765"/>
                    <a:pt x="584539" y="787654"/>
                    <a:pt x="585174" y="788670"/>
                  </a:cubicBezTo>
                  <a:lnTo>
                    <a:pt x="588983" y="795782"/>
                  </a:lnTo>
                  <a:cubicBezTo>
                    <a:pt x="589364" y="796671"/>
                    <a:pt x="589745" y="797560"/>
                    <a:pt x="590127" y="798449"/>
                  </a:cubicBezTo>
                  <a:lnTo>
                    <a:pt x="593429" y="807974"/>
                  </a:lnTo>
                  <a:lnTo>
                    <a:pt x="595714" y="817245"/>
                  </a:lnTo>
                  <a:lnTo>
                    <a:pt x="598763" y="833526"/>
                  </a:lnTo>
                  <a:lnTo>
                    <a:pt x="600287" y="840855"/>
                  </a:lnTo>
                  <a:lnTo>
                    <a:pt x="602445" y="848856"/>
                  </a:lnTo>
                  <a:cubicBezTo>
                    <a:pt x="604986" y="858203"/>
                    <a:pt x="600160" y="867969"/>
                    <a:pt x="591143" y="871576"/>
                  </a:cubicBezTo>
                  <a:lnTo>
                    <a:pt x="592158" y="871119"/>
                  </a:lnTo>
                  <a:lnTo>
                    <a:pt x="590127" y="872084"/>
                  </a:lnTo>
                  <a:lnTo>
                    <a:pt x="587968" y="873074"/>
                  </a:lnTo>
                  <a:lnTo>
                    <a:pt x="584793" y="874522"/>
                  </a:lnTo>
                  <a:lnTo>
                    <a:pt x="581237" y="875957"/>
                  </a:lnTo>
                  <a:lnTo>
                    <a:pt x="577173" y="877646"/>
                  </a:lnTo>
                  <a:lnTo>
                    <a:pt x="567775" y="881456"/>
                  </a:lnTo>
                  <a:lnTo>
                    <a:pt x="556980" y="885457"/>
                  </a:lnTo>
                  <a:lnTo>
                    <a:pt x="545550" y="889102"/>
                  </a:lnTo>
                  <a:lnTo>
                    <a:pt x="533739" y="892036"/>
                  </a:lnTo>
                  <a:lnTo>
                    <a:pt x="523198" y="893648"/>
                  </a:lnTo>
                  <a:lnTo>
                    <a:pt x="482558" y="896531"/>
                  </a:lnTo>
                  <a:lnTo>
                    <a:pt x="442045" y="898551"/>
                  </a:lnTo>
                  <a:lnTo>
                    <a:pt x="401658" y="899884"/>
                  </a:lnTo>
                  <a:lnTo>
                    <a:pt x="361273" y="900938"/>
                  </a:lnTo>
                  <a:lnTo>
                    <a:pt x="280882" y="902272"/>
                  </a:lnTo>
                  <a:lnTo>
                    <a:pt x="200364" y="904177"/>
                  </a:lnTo>
                  <a:cubicBezTo>
                    <a:pt x="198077" y="904227"/>
                    <a:pt x="195919" y="903884"/>
                    <a:pt x="193759" y="903186"/>
                  </a:cubicBezTo>
                  <a:lnTo>
                    <a:pt x="162771" y="892747"/>
                  </a:lnTo>
                  <a:lnTo>
                    <a:pt x="154008" y="889864"/>
                  </a:lnTo>
                  <a:lnTo>
                    <a:pt x="146643" y="887387"/>
                  </a:lnTo>
                  <a:lnTo>
                    <a:pt x="139658" y="885215"/>
                  </a:lnTo>
                  <a:lnTo>
                    <a:pt x="133434" y="883260"/>
                  </a:lnTo>
                  <a:lnTo>
                    <a:pt x="128355" y="881621"/>
                  </a:lnTo>
                  <a:lnTo>
                    <a:pt x="123783" y="880212"/>
                  </a:lnTo>
                  <a:lnTo>
                    <a:pt x="120100" y="879094"/>
                  </a:lnTo>
                  <a:lnTo>
                    <a:pt x="116036" y="877951"/>
                  </a:lnTo>
                  <a:lnTo>
                    <a:pt x="110829" y="876326"/>
                  </a:lnTo>
                  <a:lnTo>
                    <a:pt x="106130" y="874878"/>
                  </a:lnTo>
                  <a:lnTo>
                    <a:pt x="101050" y="872858"/>
                  </a:lnTo>
                  <a:lnTo>
                    <a:pt x="96858" y="870496"/>
                  </a:lnTo>
                  <a:lnTo>
                    <a:pt x="93557" y="867982"/>
                  </a:lnTo>
                  <a:lnTo>
                    <a:pt x="91779" y="866432"/>
                  </a:lnTo>
                  <a:lnTo>
                    <a:pt x="89493" y="864413"/>
                  </a:lnTo>
                  <a:lnTo>
                    <a:pt x="86699" y="861962"/>
                  </a:lnTo>
                  <a:lnTo>
                    <a:pt x="81873" y="858152"/>
                  </a:lnTo>
                  <a:lnTo>
                    <a:pt x="78825" y="855790"/>
                  </a:lnTo>
                  <a:lnTo>
                    <a:pt x="75142" y="853059"/>
                  </a:lnTo>
                  <a:lnTo>
                    <a:pt x="71205" y="850164"/>
                  </a:lnTo>
                  <a:lnTo>
                    <a:pt x="66252" y="846709"/>
                  </a:lnTo>
                  <a:lnTo>
                    <a:pt x="60537" y="842797"/>
                  </a:lnTo>
                  <a:lnTo>
                    <a:pt x="54187" y="838467"/>
                  </a:lnTo>
                  <a:lnTo>
                    <a:pt x="43773" y="831520"/>
                  </a:lnTo>
                  <a:lnTo>
                    <a:pt x="34375" y="825500"/>
                  </a:lnTo>
                  <a:lnTo>
                    <a:pt x="26755" y="820420"/>
                  </a:lnTo>
                  <a:lnTo>
                    <a:pt x="20405" y="816483"/>
                  </a:lnTo>
                  <a:lnTo>
                    <a:pt x="14817" y="813054"/>
                  </a:lnTo>
                  <a:lnTo>
                    <a:pt x="11234" y="810974"/>
                  </a:lnTo>
                  <a:lnTo>
                    <a:pt x="7832" y="810260"/>
                  </a:lnTo>
                  <a:lnTo>
                    <a:pt x="5800" y="809371"/>
                  </a:lnTo>
                  <a:cubicBezTo>
                    <a:pt x="4657" y="808863"/>
                    <a:pt x="3640" y="808228"/>
                    <a:pt x="2752" y="807593"/>
                  </a:cubicBezTo>
                  <a:lnTo>
                    <a:pt x="846" y="806196"/>
                  </a:lnTo>
                  <a:lnTo>
                    <a:pt x="0" y="805497"/>
                  </a:lnTo>
                  <a:lnTo>
                    <a:pt x="0" y="799183"/>
                  </a:lnTo>
                  <a:lnTo>
                    <a:pt x="212" y="799465"/>
                  </a:lnTo>
                  <a:lnTo>
                    <a:pt x="0" y="799042"/>
                  </a:lnTo>
                  <a:lnTo>
                    <a:pt x="0" y="741423"/>
                  </a:lnTo>
                  <a:lnTo>
                    <a:pt x="3006" y="744474"/>
                  </a:lnTo>
                  <a:lnTo>
                    <a:pt x="9990" y="751967"/>
                  </a:lnTo>
                  <a:lnTo>
                    <a:pt x="15959" y="758444"/>
                  </a:lnTo>
                  <a:lnTo>
                    <a:pt x="21167" y="764286"/>
                  </a:lnTo>
                  <a:lnTo>
                    <a:pt x="24977" y="768858"/>
                  </a:lnTo>
                  <a:lnTo>
                    <a:pt x="28406" y="773303"/>
                  </a:lnTo>
                  <a:lnTo>
                    <a:pt x="30692" y="776478"/>
                  </a:lnTo>
                  <a:lnTo>
                    <a:pt x="32495" y="779284"/>
                  </a:lnTo>
                  <a:lnTo>
                    <a:pt x="34629" y="780542"/>
                  </a:lnTo>
                  <a:lnTo>
                    <a:pt x="40089" y="783844"/>
                  </a:lnTo>
                  <a:lnTo>
                    <a:pt x="47075" y="788162"/>
                  </a:lnTo>
                  <a:lnTo>
                    <a:pt x="55202" y="793496"/>
                  </a:lnTo>
                  <a:lnTo>
                    <a:pt x="64474" y="799465"/>
                  </a:lnTo>
                  <a:lnTo>
                    <a:pt x="75395" y="806831"/>
                  </a:lnTo>
                  <a:lnTo>
                    <a:pt x="82000" y="811276"/>
                  </a:lnTo>
                  <a:lnTo>
                    <a:pt x="87842" y="815340"/>
                  </a:lnTo>
                  <a:lnTo>
                    <a:pt x="93049" y="818896"/>
                  </a:lnTo>
                  <a:lnTo>
                    <a:pt x="97620" y="822325"/>
                  </a:lnTo>
                  <a:lnTo>
                    <a:pt x="101684" y="825246"/>
                  </a:lnTo>
                  <a:lnTo>
                    <a:pt x="104987" y="827913"/>
                  </a:lnTo>
                  <a:lnTo>
                    <a:pt x="110320" y="832091"/>
                  </a:lnTo>
                  <a:lnTo>
                    <a:pt x="114384" y="835546"/>
                  </a:lnTo>
                  <a:lnTo>
                    <a:pt x="117052" y="837895"/>
                  </a:lnTo>
                  <a:lnTo>
                    <a:pt x="118957" y="839597"/>
                  </a:lnTo>
                  <a:lnTo>
                    <a:pt x="118830" y="839369"/>
                  </a:lnTo>
                  <a:lnTo>
                    <a:pt x="118702" y="839102"/>
                  </a:lnTo>
                  <a:lnTo>
                    <a:pt x="118957" y="838988"/>
                  </a:lnTo>
                  <a:lnTo>
                    <a:pt x="121751" y="839826"/>
                  </a:lnTo>
                  <a:lnTo>
                    <a:pt x="127465" y="841629"/>
                  </a:lnTo>
                  <a:lnTo>
                    <a:pt x="130259" y="842391"/>
                  </a:lnTo>
                  <a:lnTo>
                    <a:pt x="134832" y="843750"/>
                  </a:lnTo>
                  <a:lnTo>
                    <a:pt x="139531" y="845198"/>
                  </a:lnTo>
                  <a:lnTo>
                    <a:pt x="145119" y="846989"/>
                  </a:lnTo>
                  <a:lnTo>
                    <a:pt x="151088" y="848843"/>
                  </a:lnTo>
                  <a:lnTo>
                    <a:pt x="158073" y="851052"/>
                  </a:lnTo>
                  <a:lnTo>
                    <a:pt x="166074" y="853720"/>
                  </a:lnTo>
                  <a:lnTo>
                    <a:pt x="174709" y="856552"/>
                  </a:lnTo>
                  <a:lnTo>
                    <a:pt x="202769" y="865996"/>
                  </a:lnTo>
                  <a:lnTo>
                    <a:pt x="279993" y="864172"/>
                  </a:lnTo>
                  <a:lnTo>
                    <a:pt x="360638" y="862838"/>
                  </a:lnTo>
                  <a:lnTo>
                    <a:pt x="400770" y="861797"/>
                  </a:lnTo>
                  <a:lnTo>
                    <a:pt x="440775" y="860463"/>
                  </a:lnTo>
                  <a:lnTo>
                    <a:pt x="480652" y="858482"/>
                  </a:lnTo>
                  <a:lnTo>
                    <a:pt x="520404" y="855650"/>
                  </a:lnTo>
                  <a:lnTo>
                    <a:pt x="527770" y="854405"/>
                  </a:lnTo>
                  <a:lnTo>
                    <a:pt x="536025" y="852196"/>
                  </a:lnTo>
                  <a:lnTo>
                    <a:pt x="545295" y="849173"/>
                  </a:lnTo>
                  <a:lnTo>
                    <a:pt x="554567" y="845744"/>
                  </a:lnTo>
                  <a:lnTo>
                    <a:pt x="561698" y="842826"/>
                  </a:lnTo>
                  <a:lnTo>
                    <a:pt x="561425" y="841654"/>
                  </a:lnTo>
                  <a:lnTo>
                    <a:pt x="558250" y="824230"/>
                  </a:lnTo>
                  <a:lnTo>
                    <a:pt x="556471" y="817118"/>
                  </a:lnTo>
                  <a:lnTo>
                    <a:pt x="554948" y="812996"/>
                  </a:lnTo>
                  <a:lnTo>
                    <a:pt x="552521" y="808465"/>
                  </a:lnTo>
                  <a:lnTo>
                    <a:pt x="548470" y="803402"/>
                  </a:lnTo>
                  <a:lnTo>
                    <a:pt x="541232" y="796417"/>
                  </a:lnTo>
                  <a:lnTo>
                    <a:pt x="533993" y="789305"/>
                  </a:lnTo>
                  <a:lnTo>
                    <a:pt x="528405" y="783717"/>
                  </a:lnTo>
                  <a:lnTo>
                    <a:pt x="523706" y="779399"/>
                  </a:lnTo>
                  <a:lnTo>
                    <a:pt x="519642" y="775462"/>
                  </a:lnTo>
                  <a:lnTo>
                    <a:pt x="516720" y="772668"/>
                  </a:lnTo>
                  <a:lnTo>
                    <a:pt x="513545" y="769493"/>
                  </a:lnTo>
                  <a:lnTo>
                    <a:pt x="511387" y="767207"/>
                  </a:lnTo>
                  <a:lnTo>
                    <a:pt x="506561" y="761365"/>
                  </a:lnTo>
                  <a:lnTo>
                    <a:pt x="503894" y="757682"/>
                  </a:lnTo>
                  <a:lnTo>
                    <a:pt x="501100" y="753364"/>
                  </a:lnTo>
                  <a:lnTo>
                    <a:pt x="498306" y="749300"/>
                  </a:lnTo>
                  <a:lnTo>
                    <a:pt x="494750" y="743712"/>
                  </a:lnTo>
                  <a:lnTo>
                    <a:pt x="490558" y="737362"/>
                  </a:lnTo>
                  <a:lnTo>
                    <a:pt x="485098" y="729234"/>
                  </a:lnTo>
                  <a:cubicBezTo>
                    <a:pt x="483827" y="727202"/>
                    <a:pt x="482939" y="725043"/>
                    <a:pt x="482431" y="722757"/>
                  </a:cubicBezTo>
                  <a:lnTo>
                    <a:pt x="480145" y="712343"/>
                  </a:lnTo>
                  <a:lnTo>
                    <a:pt x="477986" y="701421"/>
                  </a:lnTo>
                  <a:lnTo>
                    <a:pt x="475700" y="691515"/>
                  </a:lnTo>
                  <a:lnTo>
                    <a:pt x="473263" y="685016"/>
                  </a:lnTo>
                  <a:lnTo>
                    <a:pt x="469477" y="678180"/>
                  </a:lnTo>
                  <a:lnTo>
                    <a:pt x="465158" y="672719"/>
                  </a:lnTo>
                  <a:lnTo>
                    <a:pt x="459698" y="665353"/>
                  </a:lnTo>
                  <a:lnTo>
                    <a:pt x="453729" y="655828"/>
                  </a:lnTo>
                  <a:lnTo>
                    <a:pt x="446744" y="641223"/>
                  </a:lnTo>
                  <a:lnTo>
                    <a:pt x="441029" y="627380"/>
                  </a:lnTo>
                  <a:lnTo>
                    <a:pt x="431250" y="600329"/>
                  </a:lnTo>
                  <a:lnTo>
                    <a:pt x="420201" y="569214"/>
                  </a:lnTo>
                  <a:lnTo>
                    <a:pt x="410168" y="537083"/>
                  </a:lnTo>
                  <a:lnTo>
                    <a:pt x="404452" y="515747"/>
                  </a:lnTo>
                  <a:lnTo>
                    <a:pt x="399373" y="494284"/>
                  </a:lnTo>
                  <a:lnTo>
                    <a:pt x="394420" y="473456"/>
                  </a:lnTo>
                  <a:lnTo>
                    <a:pt x="389086" y="453009"/>
                  </a:lnTo>
                  <a:lnTo>
                    <a:pt x="384768" y="437515"/>
                  </a:lnTo>
                  <a:lnTo>
                    <a:pt x="382482" y="430784"/>
                  </a:lnTo>
                  <a:lnTo>
                    <a:pt x="379688" y="424561"/>
                  </a:lnTo>
                  <a:lnTo>
                    <a:pt x="376005" y="418465"/>
                  </a:lnTo>
                  <a:lnTo>
                    <a:pt x="371560" y="411988"/>
                  </a:lnTo>
                  <a:lnTo>
                    <a:pt x="360892" y="396875"/>
                  </a:lnTo>
                  <a:cubicBezTo>
                    <a:pt x="359240" y="394462"/>
                    <a:pt x="358098" y="391795"/>
                    <a:pt x="357589" y="388874"/>
                  </a:cubicBezTo>
                  <a:lnTo>
                    <a:pt x="352764" y="357505"/>
                  </a:lnTo>
                  <a:lnTo>
                    <a:pt x="350224" y="342138"/>
                  </a:lnTo>
                  <a:lnTo>
                    <a:pt x="347302" y="327152"/>
                  </a:lnTo>
                  <a:lnTo>
                    <a:pt x="345398" y="320675"/>
                  </a:lnTo>
                  <a:lnTo>
                    <a:pt x="343112" y="313944"/>
                  </a:lnTo>
                  <a:lnTo>
                    <a:pt x="340318" y="306959"/>
                  </a:lnTo>
                  <a:lnTo>
                    <a:pt x="337524" y="298196"/>
                  </a:lnTo>
                  <a:lnTo>
                    <a:pt x="331808" y="276225"/>
                  </a:lnTo>
                  <a:lnTo>
                    <a:pt x="326729" y="255143"/>
                  </a:lnTo>
                  <a:cubicBezTo>
                    <a:pt x="326348" y="253492"/>
                    <a:pt x="326094" y="251968"/>
                    <a:pt x="326220" y="250317"/>
                  </a:cubicBezTo>
                  <a:lnTo>
                    <a:pt x="326475" y="236601"/>
                  </a:lnTo>
                  <a:lnTo>
                    <a:pt x="326220" y="223393"/>
                  </a:lnTo>
                  <a:lnTo>
                    <a:pt x="324443" y="196088"/>
                  </a:lnTo>
                  <a:lnTo>
                    <a:pt x="321902" y="168148"/>
                  </a:lnTo>
                  <a:lnTo>
                    <a:pt x="319489" y="139700"/>
                  </a:lnTo>
                  <a:lnTo>
                    <a:pt x="318982" y="124968"/>
                  </a:lnTo>
                  <a:lnTo>
                    <a:pt x="318855" y="110363"/>
                  </a:lnTo>
                  <a:lnTo>
                    <a:pt x="319363" y="96012"/>
                  </a:lnTo>
                  <a:lnTo>
                    <a:pt x="320760" y="81280"/>
                  </a:lnTo>
                  <a:lnTo>
                    <a:pt x="323045" y="66802"/>
                  </a:lnTo>
                  <a:lnTo>
                    <a:pt x="326729" y="52324"/>
                  </a:lnTo>
                  <a:lnTo>
                    <a:pt x="331936" y="37973"/>
                  </a:lnTo>
                  <a:lnTo>
                    <a:pt x="338413" y="24130"/>
                  </a:lnTo>
                  <a:cubicBezTo>
                    <a:pt x="338794" y="23241"/>
                    <a:pt x="339429" y="22352"/>
                    <a:pt x="339937" y="21463"/>
                  </a:cubicBezTo>
                  <a:lnTo>
                    <a:pt x="343493" y="16383"/>
                  </a:lnTo>
                  <a:cubicBezTo>
                    <a:pt x="344382" y="15113"/>
                    <a:pt x="345525" y="13843"/>
                    <a:pt x="346795" y="12827"/>
                  </a:cubicBezTo>
                  <a:lnTo>
                    <a:pt x="351113" y="9017"/>
                  </a:lnTo>
                  <a:cubicBezTo>
                    <a:pt x="352256" y="8128"/>
                    <a:pt x="353526" y="7239"/>
                    <a:pt x="354795" y="6604"/>
                  </a:cubicBezTo>
                  <a:lnTo>
                    <a:pt x="359876" y="4064"/>
                  </a:lnTo>
                  <a:cubicBezTo>
                    <a:pt x="361145" y="3429"/>
                    <a:pt x="362289" y="2921"/>
                    <a:pt x="363686" y="2667"/>
                  </a:cubicBezTo>
                  <a:lnTo>
                    <a:pt x="369401" y="1143"/>
                  </a:lnTo>
                  <a:cubicBezTo>
                    <a:pt x="370417" y="762"/>
                    <a:pt x="371687" y="635"/>
                    <a:pt x="372830" y="508"/>
                  </a:cubicBezTo>
                  <a:lnTo>
                    <a:pt x="378926" y="0"/>
                  </a:lnTo>
                  <a:close/>
                </a:path>
              </a:pathLst>
            </a:custGeom>
            <a:ln w="0" cap="flat">
              <a:round/>
            </a:ln>
          </p:spPr>
          <p:style>
            <a:lnRef idx="0">
              <a:srgbClr val="000000">
                <a:alpha val="0"/>
              </a:srgbClr>
            </a:lnRef>
            <a:fillRef idx="1">
              <a:srgbClr val="953735"/>
            </a:fillRef>
            <a:effectRef idx="0">
              <a:scrgbClr r="0" g="0" b="0"/>
            </a:effectRef>
            <a:fontRef idx="none"/>
          </p:style>
          <p:txBody>
            <a:bodyPr/>
            <a:lstStyle/>
            <a:p>
              <a:endParaRPr lang="en-GB"/>
            </a:p>
          </p:txBody>
        </p:sp>
        <p:pic>
          <p:nvPicPr>
            <p:cNvPr id="71" name="Picture 70">
              <a:extLst>
                <a:ext uri="{FF2B5EF4-FFF2-40B4-BE49-F238E27FC236}">
                  <a16:creationId xmlns:a16="http://schemas.microsoft.com/office/drawing/2014/main" id="{EE765933-21C6-4311-87DA-BF03A417B7E3}"/>
                </a:ext>
              </a:extLst>
            </p:cNvPr>
            <p:cNvPicPr/>
            <p:nvPr/>
          </p:nvPicPr>
          <p:blipFill>
            <a:blip r:embed="rId17"/>
            <a:stretch>
              <a:fillRect/>
            </a:stretch>
          </p:blipFill>
          <p:spPr>
            <a:xfrm>
              <a:off x="1314385" y="734569"/>
              <a:ext cx="2752344" cy="3454911"/>
            </a:xfrm>
            <a:prstGeom prst="rect">
              <a:avLst/>
            </a:prstGeom>
          </p:spPr>
        </p:pic>
      </p:grpSp>
      <p:sp>
        <p:nvSpPr>
          <p:cNvPr id="137" name="Rectangle 136">
            <a:extLst>
              <a:ext uri="{FF2B5EF4-FFF2-40B4-BE49-F238E27FC236}">
                <a16:creationId xmlns:a16="http://schemas.microsoft.com/office/drawing/2014/main" id="{2C3B0B7B-5B8F-49A4-BF9E-344040DFD2C0}"/>
              </a:ext>
            </a:extLst>
          </p:cNvPr>
          <p:cNvSpPr/>
          <p:nvPr/>
        </p:nvSpPr>
        <p:spPr>
          <a:xfrm>
            <a:off x="9414714" y="830723"/>
            <a:ext cx="2209244" cy="1518157"/>
          </a:xfrm>
          <a:prstGeom prst="rect">
            <a:avLst/>
          </a:prstGeom>
        </p:spPr>
        <p:txBody>
          <a:bodyPr wrap="square">
            <a:spAutoFit/>
          </a:bodyPr>
          <a:lstStyle/>
          <a:p>
            <a:pPr algn="ctr"/>
            <a:r>
              <a:rPr lang="en-GB" dirty="0"/>
              <a:t>Adapt to unexpected and changing circumstances and settings</a:t>
            </a:r>
          </a:p>
        </p:txBody>
      </p:sp>
      <p:sp>
        <p:nvSpPr>
          <p:cNvPr id="2" name="TextBox 1">
            <a:extLst>
              <a:ext uri="{FF2B5EF4-FFF2-40B4-BE49-F238E27FC236}">
                <a16:creationId xmlns:a16="http://schemas.microsoft.com/office/drawing/2014/main" id="{B93098B1-6F60-4362-8F68-70BFAF98DB86}"/>
              </a:ext>
            </a:extLst>
          </p:cNvPr>
          <p:cNvSpPr txBox="1"/>
          <p:nvPr/>
        </p:nvSpPr>
        <p:spPr>
          <a:xfrm>
            <a:off x="7464152" y="116632"/>
            <a:ext cx="4424609" cy="707886"/>
          </a:xfrm>
          <a:prstGeom prst="rect">
            <a:avLst/>
          </a:prstGeom>
          <a:noFill/>
        </p:spPr>
        <p:txBody>
          <a:bodyPr wrap="none" rtlCol="0">
            <a:spAutoFit/>
          </a:bodyPr>
          <a:lstStyle/>
          <a:p>
            <a:r>
              <a:rPr lang="en-GB" sz="4000" b="1" dirty="0">
                <a:solidFill>
                  <a:schemeClr val="accent5">
                    <a:lumMod val="50000"/>
                  </a:schemeClr>
                </a:solidFill>
              </a:rPr>
              <a:t>Skills / Capabilities?</a:t>
            </a:r>
          </a:p>
        </p:txBody>
      </p:sp>
    </p:spTree>
    <p:extLst>
      <p:ext uri="{BB962C8B-B14F-4D97-AF65-F5344CB8AC3E}">
        <p14:creationId xmlns:p14="http://schemas.microsoft.com/office/powerpoint/2010/main" val="400951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7BE4BDA2-28B0-4041-B3D6-B0F4C6C93BC3-L0-001.jpeg"/>
          <p:cNvPicPr>
            <a:picLocks noGrp="1" noChangeAspect="1"/>
          </p:cNvPicPr>
          <p:nvPr>
            <p:ph idx="1"/>
          </p:nvPr>
        </p:nvPicPr>
        <p:blipFill>
          <a:blip r:embed="rId2">
            <a:extLst/>
          </a:blip>
          <a:stretch>
            <a:fillRect/>
          </a:stretch>
        </p:blipFill>
        <p:spPr>
          <a:xfrm>
            <a:off x="243813" y="0"/>
            <a:ext cx="7704856" cy="6957392"/>
          </a:xfrm>
          <a:prstGeom prst="rect">
            <a:avLst/>
          </a:prstGeom>
          <a:ln w="12700">
            <a:miter lim="400000"/>
          </a:ln>
        </p:spPr>
      </p:pic>
      <p:sp>
        <p:nvSpPr>
          <p:cNvPr id="6" name="Rectangle 5"/>
          <p:cNvSpPr/>
          <p:nvPr/>
        </p:nvSpPr>
        <p:spPr>
          <a:xfrm>
            <a:off x="9264352" y="2276872"/>
            <a:ext cx="2699792" cy="4031873"/>
          </a:xfrm>
          <a:prstGeom prst="rect">
            <a:avLst/>
          </a:prstGeom>
        </p:spPr>
        <p:txBody>
          <a:bodyPr wrap="square">
            <a:spAutoFit/>
          </a:bodyPr>
          <a:lstStyle/>
          <a:p>
            <a:pPr algn="ctr"/>
            <a:r>
              <a:rPr lang="en-GB" sz="3200" b="1" dirty="0">
                <a:solidFill>
                  <a:srgbClr val="003F3E"/>
                </a:solidFill>
              </a:rPr>
              <a:t>Understanding yourself and your way of teaching -learning?</a:t>
            </a:r>
          </a:p>
          <a:p>
            <a:pPr algn="ctr"/>
            <a:endParaRPr lang="en-GB" sz="3200" b="1" dirty="0">
              <a:solidFill>
                <a:schemeClr val="accent1">
                  <a:lumMod val="75000"/>
                </a:schemeClr>
              </a:solidFill>
            </a:endParaRPr>
          </a:p>
          <a:p>
            <a:pPr algn="ctr"/>
            <a:r>
              <a:rPr lang="en-GB" sz="3200" b="1" dirty="0">
                <a:solidFill>
                  <a:srgbClr val="FF3399"/>
                </a:solidFill>
              </a:rPr>
              <a:t>Your comfort zone?</a:t>
            </a:r>
            <a:endParaRPr lang="en-GB" sz="3200" dirty="0">
              <a:solidFill>
                <a:srgbClr val="FF3399"/>
              </a:solidFill>
            </a:endParaRPr>
          </a:p>
        </p:txBody>
      </p:sp>
    </p:spTree>
    <p:extLst>
      <p:ext uri="{BB962C8B-B14F-4D97-AF65-F5344CB8AC3E}">
        <p14:creationId xmlns:p14="http://schemas.microsoft.com/office/powerpoint/2010/main" val="177297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B4F11-F00F-4F28-9208-10C6BFBAE045}"/>
              </a:ext>
            </a:extLst>
          </p:cNvPr>
          <p:cNvSpPr>
            <a:spLocks noGrp="1"/>
          </p:cNvSpPr>
          <p:nvPr>
            <p:ph type="title"/>
          </p:nvPr>
        </p:nvSpPr>
        <p:spPr>
          <a:xfrm>
            <a:off x="582622" y="0"/>
            <a:ext cx="10972800" cy="1143000"/>
          </a:xfrm>
        </p:spPr>
        <p:txBody>
          <a:bodyPr/>
          <a:lstStyle/>
          <a:p>
            <a:r>
              <a:rPr lang="en-GB" b="1" dirty="0">
                <a:solidFill>
                  <a:srgbClr val="003F3E"/>
                </a:solidFill>
              </a:rPr>
              <a:t>In summary </a:t>
            </a:r>
          </a:p>
        </p:txBody>
      </p:sp>
      <p:sp>
        <p:nvSpPr>
          <p:cNvPr id="3" name="Content Placeholder 2">
            <a:extLst>
              <a:ext uri="{FF2B5EF4-FFF2-40B4-BE49-F238E27FC236}">
                <a16:creationId xmlns:a16="http://schemas.microsoft.com/office/drawing/2014/main" id="{487659C3-4E57-4C76-996A-A75A7B5C26E9}"/>
              </a:ext>
            </a:extLst>
          </p:cNvPr>
          <p:cNvSpPr>
            <a:spLocks noGrp="1"/>
          </p:cNvSpPr>
          <p:nvPr>
            <p:ph idx="1"/>
          </p:nvPr>
        </p:nvSpPr>
        <p:spPr>
          <a:xfrm>
            <a:off x="609600" y="1143001"/>
            <a:ext cx="11319048" cy="5454351"/>
          </a:xfrm>
        </p:spPr>
        <p:txBody>
          <a:bodyPr>
            <a:normAutofit fontScale="55000" lnSpcReduction="20000"/>
          </a:bodyPr>
          <a:lstStyle/>
          <a:p>
            <a:pPr marL="0" indent="0">
              <a:lnSpc>
                <a:spcPct val="120000"/>
              </a:lnSpc>
              <a:buNone/>
            </a:pPr>
            <a:r>
              <a:rPr lang="en-GB" sz="4400" dirty="0"/>
              <a:t>HE students need different  (not pre-internet) approaches</a:t>
            </a:r>
          </a:p>
          <a:p>
            <a:pPr marL="0" indent="0">
              <a:lnSpc>
                <a:spcPct val="120000"/>
              </a:lnSpc>
              <a:buNone/>
            </a:pPr>
            <a:r>
              <a:rPr lang="en-GB" sz="4400" dirty="0"/>
              <a:t>The modern educator is facilitator,  coordinator and  guide</a:t>
            </a:r>
          </a:p>
          <a:p>
            <a:pPr marL="0" indent="0">
              <a:lnSpc>
                <a:spcPct val="120000"/>
              </a:lnSpc>
              <a:buNone/>
            </a:pPr>
            <a:r>
              <a:rPr lang="en-GB" sz="4400" dirty="0"/>
              <a:t>Teaching Isn’t about giving information. Information is already out there. The task is to present it to the students effectively letting them use it to research for themselves.</a:t>
            </a:r>
          </a:p>
          <a:p>
            <a:pPr marL="0" indent="0">
              <a:buNone/>
            </a:pPr>
            <a:endParaRPr lang="en-GB" sz="2900" b="1" dirty="0">
              <a:solidFill>
                <a:srgbClr val="CC9900"/>
              </a:solidFill>
            </a:endParaRPr>
          </a:p>
          <a:p>
            <a:pPr marL="0" indent="0">
              <a:buNone/>
            </a:pPr>
            <a:r>
              <a:rPr lang="en-GB" sz="4400" b="1" dirty="0">
                <a:solidFill>
                  <a:srgbClr val="003F3E"/>
                </a:solidFill>
              </a:rPr>
              <a:t>How should / could the curriculum change to best support our students? </a:t>
            </a:r>
            <a:r>
              <a:rPr lang="en-GB" sz="4400" b="1" dirty="0">
                <a:solidFill>
                  <a:srgbClr val="CC9900"/>
                </a:solidFill>
              </a:rPr>
              <a:t>2019 - 2050</a:t>
            </a:r>
          </a:p>
          <a:p>
            <a:pPr marL="0" indent="0">
              <a:buNone/>
            </a:pPr>
            <a:endParaRPr lang="en-GB" sz="2900" dirty="0"/>
          </a:p>
          <a:p>
            <a:pPr marL="0" indent="0">
              <a:buNone/>
            </a:pPr>
            <a:r>
              <a:rPr lang="en-GB" sz="4400" dirty="0"/>
              <a:t>Students who are:</a:t>
            </a:r>
          </a:p>
          <a:p>
            <a:pPr marL="400050" lvl="1" indent="0">
              <a:buNone/>
            </a:pPr>
            <a:r>
              <a:rPr lang="en-GB" sz="4400" dirty="0"/>
              <a:t>Confident researchers</a:t>
            </a:r>
          </a:p>
          <a:p>
            <a:pPr marL="400050" lvl="1" indent="0">
              <a:buNone/>
            </a:pPr>
            <a:r>
              <a:rPr lang="en-GB" sz="4400" dirty="0"/>
              <a:t>Professional in approach</a:t>
            </a:r>
          </a:p>
          <a:p>
            <a:pPr marL="400050" lvl="1" indent="0">
              <a:buNone/>
            </a:pPr>
            <a:r>
              <a:rPr lang="en-GB" sz="4400" dirty="0"/>
              <a:t>Familiar with workplaces</a:t>
            </a:r>
          </a:p>
          <a:p>
            <a:pPr marL="400050" lvl="1" indent="0">
              <a:buNone/>
            </a:pPr>
            <a:r>
              <a:rPr lang="en-GB" sz="4400" dirty="0"/>
              <a:t>Flexible and discerning in moving between technologies</a:t>
            </a:r>
          </a:p>
          <a:p>
            <a:pPr marL="400050" lvl="1" indent="0">
              <a:buNone/>
            </a:pPr>
            <a:r>
              <a:rPr lang="en-GB" sz="4400" dirty="0"/>
              <a:t>?? </a:t>
            </a:r>
          </a:p>
          <a:p>
            <a:pPr marL="400050" lvl="1" indent="0">
              <a:buNone/>
            </a:pPr>
            <a:endParaRPr lang="en-GB" sz="2500" dirty="0"/>
          </a:p>
          <a:p>
            <a:pPr marL="0" indent="0">
              <a:buNone/>
            </a:pPr>
            <a:r>
              <a:rPr lang="en-GB" sz="4400" b="1" dirty="0">
                <a:solidFill>
                  <a:srgbClr val="003F3E"/>
                </a:solidFill>
              </a:rPr>
              <a:t>Your top 4 actions for the next few years? </a:t>
            </a:r>
          </a:p>
          <a:p>
            <a:pPr marL="0" indent="0">
              <a:buNone/>
            </a:pPr>
            <a:endParaRPr lang="en-GB" dirty="0"/>
          </a:p>
        </p:txBody>
      </p:sp>
      <p:pic>
        <p:nvPicPr>
          <p:cNvPr id="5" name="Picture 4" descr="A picture containing woman, sitting, person, indoor&#10;&#10;Description automatically generated">
            <a:extLst>
              <a:ext uri="{FF2B5EF4-FFF2-40B4-BE49-F238E27FC236}">
                <a16:creationId xmlns:a16="http://schemas.microsoft.com/office/drawing/2014/main" id="{BFD8343E-38C2-480F-ACDE-7BD279DBB03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8400256" y="3443875"/>
            <a:ext cx="1944216" cy="1828414"/>
          </a:xfrm>
          <a:prstGeom prst="rect">
            <a:avLst/>
          </a:prstGeom>
        </p:spPr>
      </p:pic>
    </p:spTree>
    <p:extLst>
      <p:ext uri="{BB962C8B-B14F-4D97-AF65-F5344CB8AC3E}">
        <p14:creationId xmlns:p14="http://schemas.microsoft.com/office/powerpoint/2010/main" val="75440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222237"/>
            <a:ext cx="8192763" cy="1470025"/>
          </a:xfrm>
        </p:spPr>
        <p:txBody>
          <a:bodyPr>
            <a:noAutofit/>
          </a:bodyPr>
          <a:lstStyle/>
          <a:p>
            <a:r>
              <a:rPr lang="en-GB" sz="4000" b="1" dirty="0">
                <a:solidFill>
                  <a:srgbClr val="003F3E"/>
                </a:solidFill>
              </a:rPr>
              <a:t>Levelling the playing field?</a:t>
            </a:r>
            <a:br>
              <a:rPr lang="en-GB" dirty="0"/>
            </a:br>
            <a:endParaRPr lang="en-GB" dirty="0"/>
          </a:p>
        </p:txBody>
      </p:sp>
      <p:sp>
        <p:nvSpPr>
          <p:cNvPr id="3" name="Subtitle 2"/>
          <p:cNvSpPr>
            <a:spLocks noGrp="1"/>
          </p:cNvSpPr>
          <p:nvPr>
            <p:ph type="subTitle" idx="1"/>
          </p:nvPr>
        </p:nvSpPr>
        <p:spPr>
          <a:xfrm>
            <a:off x="1847528" y="5422169"/>
            <a:ext cx="8568952" cy="1213594"/>
          </a:xfrm>
        </p:spPr>
        <p:txBody>
          <a:bodyPr>
            <a:normAutofit fontScale="92500" lnSpcReduction="20000"/>
          </a:bodyPr>
          <a:lstStyle/>
          <a:p>
            <a:endParaRPr lang="en-GB" sz="2400" dirty="0"/>
          </a:p>
          <a:p>
            <a:pPr algn="l"/>
            <a:r>
              <a:rPr lang="en-GB" sz="5400" dirty="0">
                <a:solidFill>
                  <a:schemeClr val="accent3">
                    <a:lumMod val="50000"/>
                  </a:schemeClr>
                </a:solidFill>
              </a:rPr>
              <a:t> </a:t>
            </a:r>
            <a:endParaRPr lang="en-GB" dirty="0">
              <a:solidFill>
                <a:schemeClr val="tx1"/>
              </a:solidFill>
            </a:endParaRPr>
          </a:p>
        </p:txBody>
      </p:sp>
      <p:pic>
        <p:nvPicPr>
          <p:cNvPr id="4" name="Picture 2" descr="Image result for equity equality"/>
          <p:cNvPicPr>
            <a:picLocks noChangeAspect="1" noChangeArrowheads="1"/>
          </p:cNvPicPr>
          <p:nvPr/>
        </p:nvPicPr>
        <p:blipFill rotWithShape="1">
          <a:blip r:embed="rId3">
            <a:extLst>
              <a:ext uri="{28A0092B-C50C-407E-A947-70E740481C1C}">
                <a14:useLocalDpi xmlns:a14="http://schemas.microsoft.com/office/drawing/2010/main" val="0"/>
              </a:ext>
            </a:extLst>
          </a:blip>
          <a:srcRect l="2786" t="36502" r="2321" b="6684"/>
          <a:stretch/>
        </p:blipFill>
        <p:spPr bwMode="auto">
          <a:xfrm>
            <a:off x="335360" y="1638784"/>
            <a:ext cx="11422500" cy="4238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09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503032" cy="850106"/>
          </a:xfrm>
        </p:spPr>
        <p:txBody>
          <a:bodyPr>
            <a:noAutofit/>
          </a:bodyPr>
          <a:lstStyle/>
          <a:p>
            <a:r>
              <a:rPr lang="en-GB" sz="3600" b="1" dirty="0">
                <a:solidFill>
                  <a:srgbClr val="003F3E"/>
                </a:solidFill>
              </a:rPr>
              <a:t>Inclusive Teaching, Learning &amp; Assessment</a:t>
            </a:r>
          </a:p>
        </p:txBody>
      </p:sp>
      <p:sp>
        <p:nvSpPr>
          <p:cNvPr id="3" name="Content Placeholder 2"/>
          <p:cNvSpPr>
            <a:spLocks noGrp="1"/>
          </p:cNvSpPr>
          <p:nvPr>
            <p:ph idx="1"/>
          </p:nvPr>
        </p:nvSpPr>
        <p:spPr>
          <a:xfrm>
            <a:off x="551384" y="1424073"/>
            <a:ext cx="11089231" cy="1923077"/>
          </a:xfrm>
        </p:spPr>
        <p:txBody>
          <a:bodyPr>
            <a:normAutofit/>
          </a:bodyPr>
          <a:lstStyle/>
          <a:p>
            <a:pPr>
              <a:buFont typeface="Wingdings" panose="05000000000000000000" pitchFamily="2" charset="2"/>
              <a:buChar char="ü"/>
            </a:pPr>
            <a:r>
              <a:rPr lang="en-GB" sz="2400" dirty="0"/>
              <a:t>‘Good teaching and learning is inclusive’ (Thomas et al, 2005; Hockings, 2010) </a:t>
            </a:r>
          </a:p>
          <a:p>
            <a:pPr>
              <a:buFont typeface="Wingdings" panose="05000000000000000000" pitchFamily="2" charset="2"/>
              <a:buChar char="ü"/>
            </a:pPr>
            <a:r>
              <a:rPr lang="en-GB" sz="2400" dirty="0"/>
              <a:t>‘Teaching which engages students in learning that is meaningful, relevant and accessible to all, embracing the view of individual difference as a source of diversity that can enrich the lives and learning of  others’ (adapted from Hockings 2010)</a:t>
            </a:r>
          </a:p>
        </p:txBody>
      </p:sp>
      <p:pic>
        <p:nvPicPr>
          <p:cNvPr id="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437" y="3402569"/>
            <a:ext cx="6116424" cy="341080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C5B10D2F-DC38-48F6-AA86-D5FEF08C7365}"/>
              </a:ext>
            </a:extLst>
          </p:cNvPr>
          <p:cNvSpPr/>
          <p:nvPr/>
        </p:nvSpPr>
        <p:spPr>
          <a:xfrm rot="20293502">
            <a:off x="8748583" y="3266740"/>
            <a:ext cx="3342968" cy="174451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Image result for equity equality">
            <a:extLst>
              <a:ext uri="{FF2B5EF4-FFF2-40B4-BE49-F238E27FC236}">
                <a16:creationId xmlns:a16="http://schemas.microsoft.com/office/drawing/2014/main" id="{79FF50C2-2E10-4518-8647-E5AECF71AD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6" t="36502" r="2321" b="6684"/>
          <a:stretch/>
        </p:blipFill>
        <p:spPr bwMode="auto">
          <a:xfrm>
            <a:off x="119336" y="3606374"/>
            <a:ext cx="6119949" cy="2270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052736"/>
            <a:ext cx="9860840"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15624" y="504437"/>
            <a:ext cx="1152128" cy="523220"/>
          </a:xfrm>
          <a:prstGeom prst="rect">
            <a:avLst/>
          </a:prstGeom>
          <a:noFill/>
        </p:spPr>
        <p:txBody>
          <a:bodyPr wrap="square" rtlCol="0">
            <a:spAutoFit/>
          </a:bodyPr>
          <a:lstStyle/>
          <a:p>
            <a:r>
              <a:rPr lang="en-GB" sz="2800" b="1" i="1" dirty="0">
                <a:solidFill>
                  <a:schemeClr val="accent5">
                    <a:lumMod val="50000"/>
                  </a:schemeClr>
                </a:solidFill>
              </a:rPr>
              <a:t>Doing</a:t>
            </a:r>
          </a:p>
        </p:txBody>
      </p:sp>
      <p:sp>
        <p:nvSpPr>
          <p:cNvPr id="4" name="Rectangle 3"/>
          <p:cNvSpPr/>
          <p:nvPr/>
        </p:nvSpPr>
        <p:spPr>
          <a:xfrm>
            <a:off x="8577941" y="401926"/>
            <a:ext cx="1728192" cy="461665"/>
          </a:xfrm>
          <a:prstGeom prst="rect">
            <a:avLst/>
          </a:prstGeom>
        </p:spPr>
        <p:txBody>
          <a:bodyPr wrap="square">
            <a:spAutoFit/>
          </a:bodyPr>
          <a:lstStyle/>
          <a:p>
            <a:r>
              <a:rPr lang="en-GB" sz="2400" b="1" i="1" dirty="0">
                <a:solidFill>
                  <a:schemeClr val="accent5">
                    <a:lumMod val="50000"/>
                  </a:schemeClr>
                </a:solidFill>
              </a:rPr>
              <a:t>My Project</a:t>
            </a:r>
          </a:p>
        </p:txBody>
      </p:sp>
      <p:sp>
        <p:nvSpPr>
          <p:cNvPr id="5" name="Rectangle 4"/>
          <p:cNvSpPr/>
          <p:nvPr/>
        </p:nvSpPr>
        <p:spPr>
          <a:xfrm>
            <a:off x="9216799" y="1469204"/>
            <a:ext cx="1162498" cy="461665"/>
          </a:xfrm>
          <a:prstGeom prst="rect">
            <a:avLst/>
          </a:prstGeom>
        </p:spPr>
        <p:txBody>
          <a:bodyPr wrap="none">
            <a:spAutoFit/>
          </a:bodyPr>
          <a:lstStyle/>
          <a:p>
            <a:r>
              <a:rPr lang="en-GB" sz="2400" b="1" i="1" dirty="0">
                <a:solidFill>
                  <a:schemeClr val="accent5">
                    <a:lumMod val="50000"/>
                  </a:schemeClr>
                </a:solidFill>
              </a:rPr>
              <a:t>My film</a:t>
            </a:r>
          </a:p>
        </p:txBody>
      </p:sp>
      <p:sp>
        <p:nvSpPr>
          <p:cNvPr id="6" name="Rectangle 5"/>
          <p:cNvSpPr/>
          <p:nvPr/>
        </p:nvSpPr>
        <p:spPr>
          <a:xfrm>
            <a:off x="8091688" y="954615"/>
            <a:ext cx="1762662" cy="523220"/>
          </a:xfrm>
          <a:prstGeom prst="rect">
            <a:avLst/>
          </a:prstGeom>
        </p:spPr>
        <p:txBody>
          <a:bodyPr wrap="none">
            <a:spAutoFit/>
          </a:bodyPr>
          <a:lstStyle/>
          <a:p>
            <a:r>
              <a:rPr lang="en-GB" sz="2800" b="1" i="1" dirty="0">
                <a:solidFill>
                  <a:schemeClr val="accent5">
                    <a:lumMod val="50000"/>
                  </a:schemeClr>
                </a:solidFill>
              </a:rPr>
              <a:t>Our poster</a:t>
            </a:r>
          </a:p>
        </p:txBody>
      </p:sp>
      <p:sp>
        <p:nvSpPr>
          <p:cNvPr id="7" name="Rectangle 6"/>
          <p:cNvSpPr/>
          <p:nvPr/>
        </p:nvSpPr>
        <p:spPr>
          <a:xfrm>
            <a:off x="9920450" y="896924"/>
            <a:ext cx="771366" cy="523220"/>
          </a:xfrm>
          <a:prstGeom prst="rect">
            <a:avLst/>
          </a:prstGeom>
        </p:spPr>
        <p:txBody>
          <a:bodyPr wrap="square">
            <a:spAutoFit/>
          </a:bodyPr>
          <a:lstStyle/>
          <a:p>
            <a:r>
              <a:rPr lang="en-GB" sz="2800" b="1" i="1" dirty="0">
                <a:solidFill>
                  <a:schemeClr val="accent5">
                    <a:lumMod val="50000"/>
                  </a:schemeClr>
                </a:solidFill>
              </a:rPr>
              <a:t>Fun</a:t>
            </a:r>
          </a:p>
        </p:txBody>
      </p:sp>
      <p:sp>
        <p:nvSpPr>
          <p:cNvPr id="8" name="Rectangle 7"/>
          <p:cNvSpPr/>
          <p:nvPr/>
        </p:nvSpPr>
        <p:spPr>
          <a:xfrm>
            <a:off x="8323766" y="2015510"/>
            <a:ext cx="1786066" cy="523220"/>
          </a:xfrm>
          <a:prstGeom prst="rect">
            <a:avLst/>
          </a:prstGeom>
        </p:spPr>
        <p:txBody>
          <a:bodyPr wrap="none">
            <a:spAutoFit/>
          </a:bodyPr>
          <a:lstStyle/>
          <a:p>
            <a:r>
              <a:rPr lang="en-GB" sz="2800" b="1" i="1" dirty="0">
                <a:solidFill>
                  <a:schemeClr val="accent5">
                    <a:lumMod val="50000"/>
                  </a:schemeClr>
                </a:solidFill>
                <a:latin typeface="Calibri" panose="020F0502020204030204" pitchFamily="34" charset="0"/>
              </a:rPr>
              <a:t>Hard work</a:t>
            </a:r>
          </a:p>
        </p:txBody>
      </p:sp>
      <p:sp>
        <p:nvSpPr>
          <p:cNvPr id="9" name="TextBox 8"/>
          <p:cNvSpPr txBox="1"/>
          <p:nvPr/>
        </p:nvSpPr>
        <p:spPr>
          <a:xfrm>
            <a:off x="695400" y="5041865"/>
            <a:ext cx="3956802" cy="461665"/>
          </a:xfrm>
          <a:prstGeom prst="rect">
            <a:avLst/>
          </a:prstGeom>
          <a:noFill/>
        </p:spPr>
        <p:txBody>
          <a:bodyPr wrap="square" rtlCol="0">
            <a:spAutoFit/>
          </a:bodyPr>
          <a:lstStyle/>
          <a:p>
            <a:r>
              <a:rPr lang="en-GB" sz="2400" b="1" dirty="0">
                <a:solidFill>
                  <a:schemeClr val="accent6">
                    <a:lumMod val="75000"/>
                  </a:schemeClr>
                </a:solidFill>
              </a:rPr>
              <a:t>Boring      Just listening</a:t>
            </a:r>
          </a:p>
        </p:txBody>
      </p:sp>
      <p:sp>
        <p:nvSpPr>
          <p:cNvPr id="10" name="TextBox 9"/>
          <p:cNvSpPr txBox="1"/>
          <p:nvPr/>
        </p:nvSpPr>
        <p:spPr>
          <a:xfrm>
            <a:off x="1055440" y="5552365"/>
            <a:ext cx="2993448" cy="369332"/>
          </a:xfrm>
          <a:prstGeom prst="rect">
            <a:avLst/>
          </a:prstGeom>
          <a:noFill/>
        </p:spPr>
        <p:txBody>
          <a:bodyPr wrap="none" rtlCol="0">
            <a:spAutoFit/>
          </a:bodyPr>
          <a:lstStyle/>
          <a:p>
            <a:r>
              <a:rPr lang="en-GB" b="1" i="1" dirty="0">
                <a:solidFill>
                  <a:schemeClr val="accent6">
                    <a:lumMod val="75000"/>
                  </a:schemeClr>
                </a:solidFill>
              </a:rPr>
              <a:t>It’s OK, but it’s all in the book</a:t>
            </a:r>
          </a:p>
        </p:txBody>
      </p:sp>
      <p:sp>
        <p:nvSpPr>
          <p:cNvPr id="11" name="TextBox 10"/>
          <p:cNvSpPr txBox="1"/>
          <p:nvPr/>
        </p:nvSpPr>
        <p:spPr>
          <a:xfrm>
            <a:off x="1559496" y="5912362"/>
            <a:ext cx="2810641" cy="369332"/>
          </a:xfrm>
          <a:prstGeom prst="rect">
            <a:avLst/>
          </a:prstGeom>
          <a:noFill/>
        </p:spPr>
        <p:txBody>
          <a:bodyPr wrap="none" rtlCol="0">
            <a:spAutoFit/>
          </a:bodyPr>
          <a:lstStyle/>
          <a:p>
            <a:r>
              <a:rPr lang="en-GB" b="1" i="1" dirty="0">
                <a:solidFill>
                  <a:schemeClr val="accent6">
                    <a:lumMod val="75000"/>
                  </a:schemeClr>
                </a:solidFill>
              </a:rPr>
              <a:t>Sometimes he’s quite funny</a:t>
            </a:r>
          </a:p>
        </p:txBody>
      </p:sp>
      <p:sp>
        <p:nvSpPr>
          <p:cNvPr id="12" name="TextBox 11"/>
          <p:cNvSpPr txBox="1"/>
          <p:nvPr/>
        </p:nvSpPr>
        <p:spPr>
          <a:xfrm>
            <a:off x="8017662" y="5229200"/>
            <a:ext cx="2848751" cy="1015663"/>
          </a:xfrm>
          <a:prstGeom prst="rect">
            <a:avLst/>
          </a:prstGeom>
          <a:noFill/>
        </p:spPr>
        <p:txBody>
          <a:bodyPr wrap="square" rtlCol="0">
            <a:spAutoFit/>
          </a:bodyPr>
          <a:lstStyle/>
          <a:p>
            <a:r>
              <a:rPr lang="en-GB" sz="2000" b="1" i="1" dirty="0">
                <a:solidFill>
                  <a:schemeClr val="accent5">
                    <a:lumMod val="50000"/>
                  </a:schemeClr>
                </a:solidFill>
              </a:rPr>
              <a:t>It’s OK when they tell you WHY you are doing an experiment</a:t>
            </a:r>
          </a:p>
        </p:txBody>
      </p:sp>
      <p:sp>
        <p:nvSpPr>
          <p:cNvPr id="13" name="TextBox 12"/>
          <p:cNvSpPr txBox="1"/>
          <p:nvPr/>
        </p:nvSpPr>
        <p:spPr>
          <a:xfrm>
            <a:off x="1919536" y="6258384"/>
            <a:ext cx="3223959" cy="369332"/>
          </a:xfrm>
          <a:prstGeom prst="rect">
            <a:avLst/>
          </a:prstGeom>
          <a:noFill/>
        </p:spPr>
        <p:txBody>
          <a:bodyPr wrap="none" rtlCol="0">
            <a:spAutoFit/>
          </a:bodyPr>
          <a:lstStyle/>
          <a:p>
            <a:r>
              <a:rPr lang="en-GB" b="1" i="1" dirty="0">
                <a:solidFill>
                  <a:schemeClr val="accent6">
                    <a:lumMod val="75000"/>
                  </a:schemeClr>
                </a:solidFill>
              </a:rPr>
              <a:t>Is he a really important person?</a:t>
            </a:r>
          </a:p>
        </p:txBody>
      </p:sp>
      <p:sp>
        <p:nvSpPr>
          <p:cNvPr id="14" name="TextBox 13"/>
          <p:cNvSpPr txBox="1"/>
          <p:nvPr/>
        </p:nvSpPr>
        <p:spPr>
          <a:xfrm>
            <a:off x="476179" y="4551452"/>
            <a:ext cx="2319161" cy="400110"/>
          </a:xfrm>
          <a:prstGeom prst="rect">
            <a:avLst/>
          </a:prstGeom>
          <a:noFill/>
        </p:spPr>
        <p:txBody>
          <a:bodyPr wrap="none" rtlCol="0">
            <a:spAutoFit/>
          </a:bodyPr>
          <a:lstStyle/>
          <a:p>
            <a:r>
              <a:rPr lang="en-GB" sz="2000" b="1" dirty="0">
                <a:solidFill>
                  <a:schemeClr val="accent6">
                    <a:lumMod val="75000"/>
                  </a:schemeClr>
                </a:solidFill>
              </a:rPr>
              <a:t>It’s what you expect</a:t>
            </a:r>
          </a:p>
        </p:txBody>
      </p:sp>
      <p:sp>
        <p:nvSpPr>
          <p:cNvPr id="15" name="Oval 14">
            <a:extLst>
              <a:ext uri="{FF2B5EF4-FFF2-40B4-BE49-F238E27FC236}">
                <a16:creationId xmlns:a16="http://schemas.microsoft.com/office/drawing/2014/main" id="{7E2AA579-725A-43C0-8813-1506A96F6746}"/>
              </a:ext>
            </a:extLst>
          </p:cNvPr>
          <p:cNvSpPr/>
          <p:nvPr/>
        </p:nvSpPr>
        <p:spPr>
          <a:xfrm rot="20293502">
            <a:off x="5027099" y="444690"/>
            <a:ext cx="5855799" cy="302433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2724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RIT conceptions diagram">
            <a:extLst>
              <a:ext uri="{FF2B5EF4-FFF2-40B4-BE49-F238E27FC236}">
                <a16:creationId xmlns:a16="http://schemas.microsoft.com/office/drawing/2014/main" id="{D144D5B5-F771-4D77-BAE5-7A03038D0B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34" t="22190" r="12447" b="12968"/>
          <a:stretch/>
        </p:blipFill>
        <p:spPr bwMode="auto">
          <a:xfrm>
            <a:off x="1966064" y="764704"/>
            <a:ext cx="8259872" cy="49256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1E3F0E-45E4-4F22-8CBD-FBF3795CD47B}"/>
              </a:ext>
            </a:extLst>
          </p:cNvPr>
          <p:cNvSpPr txBox="1"/>
          <p:nvPr/>
        </p:nvSpPr>
        <p:spPr>
          <a:xfrm>
            <a:off x="7942782" y="6165304"/>
            <a:ext cx="3618426" cy="461665"/>
          </a:xfrm>
          <a:prstGeom prst="rect">
            <a:avLst/>
          </a:prstGeom>
          <a:noFill/>
        </p:spPr>
        <p:txBody>
          <a:bodyPr wrap="none" rtlCol="0">
            <a:spAutoFit/>
          </a:bodyPr>
          <a:lstStyle/>
          <a:p>
            <a:r>
              <a:rPr lang="en-GB" sz="2400" b="1" dirty="0">
                <a:solidFill>
                  <a:srgbClr val="003F3E"/>
                </a:solidFill>
              </a:rPr>
              <a:t>Levy and </a:t>
            </a:r>
            <a:r>
              <a:rPr lang="en-GB" sz="2400" b="1" dirty="0" err="1">
                <a:solidFill>
                  <a:srgbClr val="003F3E"/>
                </a:solidFill>
              </a:rPr>
              <a:t>Petrulis</a:t>
            </a:r>
            <a:r>
              <a:rPr lang="en-GB" sz="2400" b="1" dirty="0">
                <a:solidFill>
                  <a:srgbClr val="003F3E"/>
                </a:solidFill>
              </a:rPr>
              <a:t>, (2007, 3</a:t>
            </a:r>
            <a:r>
              <a:rPr lang="en-GB" sz="2400" b="1" dirty="0">
                <a:solidFill>
                  <a:schemeClr val="accent5">
                    <a:lumMod val="50000"/>
                  </a:schemeClr>
                </a:solidFill>
              </a:rPr>
              <a:t>)</a:t>
            </a:r>
          </a:p>
        </p:txBody>
      </p:sp>
      <p:sp>
        <p:nvSpPr>
          <p:cNvPr id="5" name="TextBox 4">
            <a:extLst>
              <a:ext uri="{FF2B5EF4-FFF2-40B4-BE49-F238E27FC236}">
                <a16:creationId xmlns:a16="http://schemas.microsoft.com/office/drawing/2014/main" id="{75C17299-24AC-4F72-AF01-91E17D938DD8}"/>
              </a:ext>
            </a:extLst>
          </p:cNvPr>
          <p:cNvSpPr txBox="1"/>
          <p:nvPr/>
        </p:nvSpPr>
        <p:spPr>
          <a:xfrm>
            <a:off x="5170697" y="254261"/>
            <a:ext cx="1683794" cy="461665"/>
          </a:xfrm>
          <a:prstGeom prst="rect">
            <a:avLst/>
          </a:prstGeom>
          <a:noFill/>
        </p:spPr>
        <p:txBody>
          <a:bodyPr wrap="none" rtlCol="0">
            <a:spAutoFit/>
          </a:bodyPr>
          <a:lstStyle/>
          <a:p>
            <a:r>
              <a:rPr lang="en-GB" sz="2400" b="1" dirty="0">
                <a:solidFill>
                  <a:srgbClr val="003F3E"/>
                </a:solidFill>
              </a:rPr>
              <a:t>Student-led</a:t>
            </a:r>
          </a:p>
        </p:txBody>
      </p:sp>
      <p:sp>
        <p:nvSpPr>
          <p:cNvPr id="8" name="TextBox 7">
            <a:extLst>
              <a:ext uri="{FF2B5EF4-FFF2-40B4-BE49-F238E27FC236}">
                <a16:creationId xmlns:a16="http://schemas.microsoft.com/office/drawing/2014/main" id="{657B0E20-D425-4FE5-903C-C2650340E8E3}"/>
              </a:ext>
            </a:extLst>
          </p:cNvPr>
          <p:cNvSpPr txBox="1"/>
          <p:nvPr/>
        </p:nvSpPr>
        <p:spPr>
          <a:xfrm>
            <a:off x="191344" y="1988840"/>
            <a:ext cx="1872208" cy="2308324"/>
          </a:xfrm>
          <a:prstGeom prst="rect">
            <a:avLst/>
          </a:prstGeom>
          <a:noFill/>
        </p:spPr>
        <p:txBody>
          <a:bodyPr wrap="square" rtlCol="0">
            <a:spAutoFit/>
          </a:bodyPr>
          <a:lstStyle/>
          <a:p>
            <a:r>
              <a:rPr lang="en-GB" sz="2400" b="1" dirty="0">
                <a:solidFill>
                  <a:srgbClr val="003F3E"/>
                </a:solidFill>
              </a:rPr>
              <a:t>Exploring and acquiring existing disciplinary knowledge</a:t>
            </a:r>
          </a:p>
        </p:txBody>
      </p:sp>
      <p:sp>
        <p:nvSpPr>
          <p:cNvPr id="9" name="TextBox 8">
            <a:extLst>
              <a:ext uri="{FF2B5EF4-FFF2-40B4-BE49-F238E27FC236}">
                <a16:creationId xmlns:a16="http://schemas.microsoft.com/office/drawing/2014/main" id="{89786B62-1D17-4429-8575-29291F43226E}"/>
              </a:ext>
            </a:extLst>
          </p:cNvPr>
          <p:cNvSpPr txBox="1"/>
          <p:nvPr/>
        </p:nvSpPr>
        <p:spPr>
          <a:xfrm>
            <a:off x="5496189" y="6081836"/>
            <a:ext cx="1271630" cy="461665"/>
          </a:xfrm>
          <a:prstGeom prst="rect">
            <a:avLst/>
          </a:prstGeom>
          <a:noFill/>
        </p:spPr>
        <p:txBody>
          <a:bodyPr wrap="none" rtlCol="0">
            <a:spAutoFit/>
          </a:bodyPr>
          <a:lstStyle/>
          <a:p>
            <a:r>
              <a:rPr lang="en-GB" sz="2400" b="1" dirty="0">
                <a:solidFill>
                  <a:srgbClr val="003F3E"/>
                </a:solidFill>
              </a:rPr>
              <a:t>Staff-led</a:t>
            </a:r>
          </a:p>
        </p:txBody>
      </p:sp>
      <p:sp>
        <p:nvSpPr>
          <p:cNvPr id="6" name="Rectangle 5">
            <a:extLst>
              <a:ext uri="{FF2B5EF4-FFF2-40B4-BE49-F238E27FC236}">
                <a16:creationId xmlns:a16="http://schemas.microsoft.com/office/drawing/2014/main" id="{0F199A05-5B37-4A8F-B4B7-A032F13DC38C}"/>
              </a:ext>
            </a:extLst>
          </p:cNvPr>
          <p:cNvSpPr/>
          <p:nvPr/>
        </p:nvSpPr>
        <p:spPr>
          <a:xfrm>
            <a:off x="9865953" y="2137213"/>
            <a:ext cx="637218" cy="22322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8A9FAAE-18AF-4BE5-AE3D-BEBE7F33368E}"/>
              </a:ext>
            </a:extLst>
          </p:cNvPr>
          <p:cNvSpPr txBox="1"/>
          <p:nvPr/>
        </p:nvSpPr>
        <p:spPr>
          <a:xfrm>
            <a:off x="10225936" y="2358172"/>
            <a:ext cx="1796152" cy="1569660"/>
          </a:xfrm>
          <a:prstGeom prst="rect">
            <a:avLst/>
          </a:prstGeom>
          <a:noFill/>
        </p:spPr>
        <p:txBody>
          <a:bodyPr wrap="square" rtlCol="0">
            <a:spAutoFit/>
          </a:bodyPr>
          <a:lstStyle/>
          <a:p>
            <a:r>
              <a:rPr lang="en-GB" sz="2400" b="1" dirty="0">
                <a:solidFill>
                  <a:srgbClr val="003F3E"/>
                </a:solidFill>
              </a:rPr>
              <a:t>Participating in building disciplinary knowledge</a:t>
            </a:r>
          </a:p>
        </p:txBody>
      </p:sp>
    </p:spTree>
    <p:extLst>
      <p:ext uri="{BB962C8B-B14F-4D97-AF65-F5344CB8AC3E}">
        <p14:creationId xmlns:p14="http://schemas.microsoft.com/office/powerpoint/2010/main" val="4125487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35A887-F608-4CBD-B375-CB970A9D0BA4}"/>
              </a:ext>
            </a:extLst>
          </p:cNvPr>
          <p:cNvSpPr txBox="1"/>
          <p:nvPr/>
        </p:nvSpPr>
        <p:spPr>
          <a:xfrm>
            <a:off x="295384" y="2924944"/>
            <a:ext cx="4435830" cy="707886"/>
          </a:xfrm>
          <a:prstGeom prst="rect">
            <a:avLst/>
          </a:prstGeom>
          <a:noFill/>
        </p:spPr>
        <p:txBody>
          <a:bodyPr wrap="none" rtlCol="0">
            <a:spAutoFit/>
          </a:bodyPr>
          <a:lstStyle/>
          <a:p>
            <a:r>
              <a:rPr lang="en-GB" sz="4000" b="1" dirty="0">
                <a:solidFill>
                  <a:srgbClr val="003F3E"/>
                </a:solidFill>
              </a:rPr>
              <a:t>Student researchers</a:t>
            </a:r>
          </a:p>
        </p:txBody>
      </p:sp>
      <p:sp>
        <p:nvSpPr>
          <p:cNvPr id="4" name="Rectangle 3">
            <a:extLst>
              <a:ext uri="{FF2B5EF4-FFF2-40B4-BE49-F238E27FC236}">
                <a16:creationId xmlns:a16="http://schemas.microsoft.com/office/drawing/2014/main" id="{611789B6-718D-4080-B604-3831C23B2B94}"/>
              </a:ext>
            </a:extLst>
          </p:cNvPr>
          <p:cNvSpPr/>
          <p:nvPr/>
        </p:nvSpPr>
        <p:spPr>
          <a:xfrm>
            <a:off x="295384" y="3717032"/>
            <a:ext cx="11521280" cy="3085140"/>
          </a:xfrm>
          <a:prstGeom prst="rect">
            <a:avLst/>
          </a:prstGeom>
        </p:spPr>
        <p:txBody>
          <a:bodyPr wrap="square">
            <a:spAutoFit/>
          </a:bodyPr>
          <a:lstStyle/>
          <a:p>
            <a:pPr>
              <a:lnSpc>
                <a:spcPct val="110000"/>
              </a:lnSpc>
            </a:pPr>
            <a:r>
              <a:rPr lang="en-GB" sz="2200" b="1" dirty="0">
                <a:solidFill>
                  <a:srgbClr val="003F3E"/>
                </a:solidFill>
              </a:rPr>
              <a:t>Tame Problems </a:t>
            </a:r>
            <a:r>
              <a:rPr lang="en-GB" sz="2200" dirty="0"/>
              <a:t>- complicated but resolvable, they are likely to have </a:t>
            </a:r>
          </a:p>
          <a:p>
            <a:pPr>
              <a:lnSpc>
                <a:spcPct val="110000"/>
              </a:lnSpc>
            </a:pPr>
            <a:r>
              <a:rPr lang="en-GB" sz="2200" dirty="0"/>
              <a:t>occurred before, have a limited degree of uncertainty. There is an answer.   </a:t>
            </a:r>
          </a:p>
          <a:p>
            <a:pPr>
              <a:lnSpc>
                <a:spcPct val="110000"/>
              </a:lnSpc>
            </a:pPr>
            <a:endParaRPr lang="en-GB" sz="1100" dirty="0"/>
          </a:p>
          <a:p>
            <a:pPr>
              <a:lnSpc>
                <a:spcPct val="110000"/>
              </a:lnSpc>
            </a:pPr>
            <a:r>
              <a:rPr lang="en-GB" sz="2400" b="1" dirty="0">
                <a:solidFill>
                  <a:srgbClr val="003F3E"/>
                </a:solidFill>
              </a:rPr>
              <a:t>Wicked Problems </a:t>
            </a:r>
            <a:r>
              <a:rPr lang="en-GB" sz="2400" dirty="0"/>
              <a:t>are difficult </a:t>
            </a:r>
            <a:r>
              <a:rPr lang="en-GB" sz="2400" dirty="0">
                <a:sym typeface="Wingdings" panose="05000000000000000000" pitchFamily="2" charset="2"/>
              </a:rPr>
              <a:t></a:t>
            </a:r>
            <a:r>
              <a:rPr lang="en-GB" sz="2400" dirty="0"/>
              <a:t> impossible to solve. Typically characterised by incomplete information, contradictory and changing circumstances and requirements that are often difficult to recognize. They are complex, not just complicated. No clear relationship between cause and effect. Solving one aspect of a wicked problem may reveal or create other problems.</a:t>
            </a:r>
          </a:p>
        </p:txBody>
      </p:sp>
      <p:pic>
        <p:nvPicPr>
          <p:cNvPr id="1032" name="Picture 8" descr="https://www.gwis.org/resource/resmgr/Images/MakeAnImpact/MakeAnImpact.png">
            <a:extLst>
              <a:ext uri="{FF2B5EF4-FFF2-40B4-BE49-F238E27FC236}">
                <a16:creationId xmlns:a16="http://schemas.microsoft.com/office/drawing/2014/main" id="{2A3CF7A7-B16C-4C6E-BCE8-0E39BCAC73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1032" y="3789040"/>
            <a:ext cx="1616335"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818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AF1F6B-E2CC-49EE-B1C6-56F4AC810439}"/>
              </a:ext>
            </a:extLst>
          </p:cNvPr>
          <p:cNvSpPr>
            <a:spLocks noGrp="1"/>
          </p:cNvSpPr>
          <p:nvPr>
            <p:ph type="title"/>
          </p:nvPr>
        </p:nvSpPr>
        <p:spPr>
          <a:xfrm>
            <a:off x="667816" y="620688"/>
            <a:ext cx="10972800" cy="1143000"/>
          </a:xfrm>
        </p:spPr>
        <p:txBody>
          <a:bodyPr>
            <a:normAutofit fontScale="90000"/>
          </a:bodyPr>
          <a:lstStyle/>
          <a:p>
            <a:r>
              <a:rPr lang="en-GB" sz="4900" b="1" dirty="0">
                <a:solidFill>
                  <a:schemeClr val="accent5">
                    <a:lumMod val="50000"/>
                  </a:schemeClr>
                </a:solidFill>
              </a:rPr>
              <a:t>  Co-researching with partners</a:t>
            </a:r>
            <a:r>
              <a:rPr lang="en-GB" sz="4900" dirty="0"/>
              <a:t>.  </a:t>
            </a:r>
            <a:br>
              <a:rPr lang="en-GB" dirty="0"/>
            </a:br>
            <a:endParaRPr lang="en-GB" dirty="0"/>
          </a:p>
        </p:txBody>
      </p:sp>
      <p:sp>
        <p:nvSpPr>
          <p:cNvPr id="3" name="Content Placeholder 2">
            <a:extLst>
              <a:ext uri="{FF2B5EF4-FFF2-40B4-BE49-F238E27FC236}">
                <a16:creationId xmlns:a16="http://schemas.microsoft.com/office/drawing/2014/main" id="{B6760587-5E98-4708-B80C-0709BBB2F9E7}"/>
              </a:ext>
            </a:extLst>
          </p:cNvPr>
          <p:cNvSpPr>
            <a:spLocks noGrp="1"/>
          </p:cNvSpPr>
          <p:nvPr>
            <p:ph idx="1"/>
          </p:nvPr>
        </p:nvSpPr>
        <p:spPr>
          <a:xfrm>
            <a:off x="609600" y="1556792"/>
            <a:ext cx="10972800" cy="4781127"/>
          </a:xfrm>
        </p:spPr>
        <p:txBody>
          <a:bodyPr>
            <a:normAutofit fontScale="85000" lnSpcReduction="20000"/>
          </a:bodyPr>
          <a:lstStyle/>
          <a:p>
            <a:pPr marL="0" indent="0">
              <a:buNone/>
            </a:pPr>
            <a:r>
              <a:rPr lang="en-GB" dirty="0"/>
              <a:t>Employer / charity / organisation - defined work to resolve contemporary life and workplace issues.</a:t>
            </a:r>
          </a:p>
          <a:p>
            <a:pPr marL="0" indent="0">
              <a:buNone/>
            </a:pPr>
            <a:r>
              <a:rPr lang="en-GB" dirty="0"/>
              <a:t>Projects that align to the university / department mission exploring technical, policy and society issues. </a:t>
            </a:r>
          </a:p>
          <a:p>
            <a:pPr marL="0" indent="0">
              <a:buNone/>
            </a:pPr>
            <a:r>
              <a:rPr lang="en-GB" dirty="0"/>
              <a:t>Topics that inspire </a:t>
            </a:r>
            <a:r>
              <a:rPr lang="en-GB" b="1" dirty="0">
                <a:solidFill>
                  <a:schemeClr val="accent5">
                    <a:lumMod val="50000"/>
                  </a:schemeClr>
                </a:solidFill>
              </a:rPr>
              <a:t>dedicated enjoyment </a:t>
            </a:r>
            <a:r>
              <a:rPr lang="en-GB" dirty="0"/>
              <a:t>and </a:t>
            </a:r>
            <a:r>
              <a:rPr lang="en-GB" b="1" dirty="0">
                <a:solidFill>
                  <a:schemeClr val="accent5">
                    <a:lumMod val="50000"/>
                  </a:schemeClr>
                </a:solidFill>
              </a:rPr>
              <a:t>deep engagement</a:t>
            </a:r>
            <a:r>
              <a:rPr lang="en-GB" dirty="0"/>
              <a:t>.</a:t>
            </a:r>
          </a:p>
          <a:p>
            <a:pPr marL="0" indent="0">
              <a:buNone/>
            </a:pPr>
            <a:endParaRPr lang="en-GB" dirty="0"/>
          </a:p>
          <a:p>
            <a:pPr marL="0" indent="0">
              <a:buNone/>
            </a:pPr>
            <a:r>
              <a:rPr lang="en-GB" dirty="0"/>
              <a:t>‘Products’ are professional standard, work-relevant,  authentic in all aspects.</a:t>
            </a:r>
          </a:p>
          <a:p>
            <a:endParaRPr lang="en-GB" dirty="0"/>
          </a:p>
          <a:p>
            <a:pPr marL="0" indent="0">
              <a:buNone/>
            </a:pPr>
            <a:r>
              <a:rPr lang="en-GB" i="1" dirty="0"/>
              <a:t>Fee-paying students are more engaged in co-creation activities in comparison to non-fee-paying students</a:t>
            </a:r>
            <a:r>
              <a:rPr lang="en-GB" dirty="0"/>
              <a:t>.   Maxwell et al. (2018: 1401) </a:t>
            </a:r>
          </a:p>
          <a:p>
            <a:pPr marL="0" indent="0">
              <a:buNone/>
            </a:pPr>
            <a:endParaRPr lang="en-GB" dirty="0"/>
          </a:p>
          <a:p>
            <a:pPr marL="0" indent="0">
              <a:buNone/>
            </a:pPr>
            <a:r>
              <a:rPr lang="en-GB" dirty="0"/>
              <a:t>                                                               Owen and Hill, 2011; NCCPE, 2019 </a:t>
            </a:r>
          </a:p>
        </p:txBody>
      </p:sp>
      <p:pic>
        <p:nvPicPr>
          <p:cNvPr id="2052" name="Picture 4" descr="Image result for NCCPE Manners">
            <a:extLst>
              <a:ext uri="{FF2B5EF4-FFF2-40B4-BE49-F238E27FC236}">
                <a16:creationId xmlns:a16="http://schemas.microsoft.com/office/drawing/2014/main" id="{9B1A1122-A764-4D54-B88C-C88B016BF6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94" t="17601" r="7476" b="26240"/>
          <a:stretch/>
        </p:blipFill>
        <p:spPr bwMode="auto">
          <a:xfrm>
            <a:off x="407368" y="5610813"/>
            <a:ext cx="2880320" cy="102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810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38A5-083D-4A21-83C0-7BBF676C1BE7}"/>
              </a:ext>
            </a:extLst>
          </p:cNvPr>
          <p:cNvSpPr>
            <a:spLocks noGrp="1"/>
          </p:cNvSpPr>
          <p:nvPr>
            <p:ph type="title"/>
          </p:nvPr>
        </p:nvSpPr>
        <p:spPr/>
        <p:txBody>
          <a:bodyPr/>
          <a:lstStyle/>
          <a:p>
            <a:r>
              <a:rPr lang="en-GB" b="1" dirty="0">
                <a:solidFill>
                  <a:srgbClr val="003F3E"/>
                </a:solidFill>
              </a:rPr>
              <a:t>Being brave:  Research only final year</a:t>
            </a:r>
          </a:p>
        </p:txBody>
      </p:sp>
      <p:sp>
        <p:nvSpPr>
          <p:cNvPr id="3" name="Content Placeholder 2">
            <a:extLst>
              <a:ext uri="{FF2B5EF4-FFF2-40B4-BE49-F238E27FC236}">
                <a16:creationId xmlns:a16="http://schemas.microsoft.com/office/drawing/2014/main" id="{32D152B8-86E3-4AD2-AEA8-808DABA8EC01}"/>
              </a:ext>
            </a:extLst>
          </p:cNvPr>
          <p:cNvSpPr>
            <a:spLocks noGrp="1"/>
          </p:cNvSpPr>
          <p:nvPr>
            <p:ph idx="1"/>
          </p:nvPr>
        </p:nvSpPr>
        <p:spPr/>
        <p:txBody>
          <a:bodyPr/>
          <a:lstStyle/>
          <a:p>
            <a:r>
              <a:rPr lang="en-GB" dirty="0"/>
              <a:t>Two modules</a:t>
            </a:r>
          </a:p>
          <a:p>
            <a:r>
              <a:rPr lang="en-GB" dirty="0"/>
              <a:t>All year   </a:t>
            </a:r>
          </a:p>
          <a:p>
            <a:r>
              <a:rPr lang="en-GB" dirty="0"/>
              <a:t>Teams of 4-10 people depending on the challenge</a:t>
            </a:r>
          </a:p>
          <a:p>
            <a:r>
              <a:rPr lang="en-GB" dirty="0"/>
              <a:t>Group reporting with project milestone reports and updates </a:t>
            </a:r>
          </a:p>
          <a:p>
            <a:r>
              <a:rPr lang="en-GB" dirty="0"/>
              <a:t>-  (staff-led) academic topic</a:t>
            </a:r>
          </a:p>
          <a:p>
            <a:pPr marL="0" indent="0">
              <a:buNone/>
            </a:pPr>
            <a:r>
              <a:rPr lang="en-GB" dirty="0"/>
              <a:t>    - external / workplace /  international /  ???  Topic</a:t>
            </a:r>
          </a:p>
          <a:p>
            <a:pPr marL="0" indent="0">
              <a:buNone/>
            </a:pPr>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191428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F4AC3-4314-4D28-A636-83AA263176D7}"/>
              </a:ext>
            </a:extLst>
          </p:cNvPr>
          <p:cNvSpPr>
            <a:spLocks noGrp="1"/>
          </p:cNvSpPr>
          <p:nvPr>
            <p:ph type="title"/>
          </p:nvPr>
        </p:nvSpPr>
        <p:spPr>
          <a:xfrm>
            <a:off x="609600" y="-27384"/>
            <a:ext cx="10972800" cy="1143000"/>
          </a:xfrm>
        </p:spPr>
        <p:txBody>
          <a:bodyPr/>
          <a:lstStyle/>
          <a:p>
            <a:r>
              <a:rPr lang="en-GB" b="1" dirty="0">
                <a:solidFill>
                  <a:srgbClr val="003F3E"/>
                </a:solidFill>
              </a:rPr>
              <a:t>Defining the Challenges</a:t>
            </a:r>
          </a:p>
        </p:txBody>
      </p:sp>
      <p:sp>
        <p:nvSpPr>
          <p:cNvPr id="3" name="Content Placeholder 2">
            <a:extLst>
              <a:ext uri="{FF2B5EF4-FFF2-40B4-BE49-F238E27FC236}">
                <a16:creationId xmlns:a16="http://schemas.microsoft.com/office/drawing/2014/main" id="{949C4DEB-1B78-41C7-9A5C-F6BF18A48D21}"/>
              </a:ext>
            </a:extLst>
          </p:cNvPr>
          <p:cNvSpPr>
            <a:spLocks noGrp="1"/>
          </p:cNvSpPr>
          <p:nvPr>
            <p:ph idx="1"/>
          </p:nvPr>
        </p:nvSpPr>
        <p:spPr>
          <a:xfrm>
            <a:off x="479376" y="1124744"/>
            <a:ext cx="11712624" cy="5688632"/>
          </a:xfrm>
        </p:spPr>
        <p:txBody>
          <a:bodyPr>
            <a:normAutofit fontScale="70000" lnSpcReduction="20000"/>
          </a:bodyPr>
          <a:lstStyle/>
          <a:p>
            <a:r>
              <a:rPr lang="en-GB" dirty="0"/>
              <a:t>Active learning tasks to promote students feelings of competence and autonomy </a:t>
            </a:r>
          </a:p>
          <a:p>
            <a:r>
              <a:rPr lang="en-GB" dirty="0"/>
              <a:t>Assessment and feedback that promote student learning</a:t>
            </a:r>
          </a:p>
          <a:p>
            <a:r>
              <a:rPr lang="en-GB" dirty="0"/>
              <a:t>Blending in expertise from professionals elsewhere within and beyond the university – an integrated curriculum</a:t>
            </a:r>
          </a:p>
          <a:p>
            <a:r>
              <a:rPr lang="en-GB" dirty="0"/>
              <a:t>Enabling students to choose IT that promotes autonomy and professional development</a:t>
            </a:r>
          </a:p>
          <a:p>
            <a:r>
              <a:rPr lang="en-GB" dirty="0"/>
              <a:t>Curriculum conceptualisation so the programme team has common goals and understandings- one team</a:t>
            </a:r>
          </a:p>
          <a:p>
            <a:r>
              <a:rPr lang="en-GB" dirty="0"/>
              <a:t>De-metricise the meanings and criteria for teaching excellence</a:t>
            </a:r>
          </a:p>
          <a:p>
            <a:r>
              <a:rPr lang="en-GB" dirty="0"/>
              <a:t>Decolonise the curriculum for genuine internationalisation</a:t>
            </a:r>
          </a:p>
          <a:p>
            <a:r>
              <a:rPr lang="en-GB" dirty="0"/>
              <a:t>Giving individual students the attention they deserve</a:t>
            </a:r>
          </a:p>
          <a:p>
            <a:r>
              <a:rPr lang="en-GB" dirty="0"/>
              <a:t>Inclusive learning</a:t>
            </a:r>
          </a:p>
          <a:p>
            <a:r>
              <a:rPr lang="en-GB" dirty="0"/>
              <a:t>Incorporating climate change / sustainability action in all disciplines</a:t>
            </a:r>
          </a:p>
          <a:p>
            <a:r>
              <a:rPr lang="en-GB" dirty="0"/>
              <a:t>Long-term confident researchers</a:t>
            </a:r>
          </a:p>
          <a:p>
            <a:r>
              <a:rPr lang="en-GB" dirty="0"/>
              <a:t>Meaningful understanding of ‘diversity’ in  T&amp;L  - T&amp;L that promotes diversity</a:t>
            </a:r>
          </a:p>
          <a:p>
            <a:r>
              <a:rPr lang="en-GB" dirty="0"/>
              <a:t>Student well being and mental health</a:t>
            </a:r>
          </a:p>
          <a:p>
            <a:r>
              <a:rPr lang="en-GB" dirty="0"/>
              <a:t>Staff mental health and workload   -  wellbeing for staff</a:t>
            </a:r>
          </a:p>
        </p:txBody>
      </p:sp>
    </p:spTree>
    <p:extLst>
      <p:ext uri="{BB962C8B-B14F-4D97-AF65-F5344CB8AC3E}">
        <p14:creationId xmlns:p14="http://schemas.microsoft.com/office/powerpoint/2010/main" val="100930881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51384" y="1484784"/>
            <a:ext cx="10657184" cy="4968553"/>
          </a:xfrm>
          <a:prstGeom prst="rect">
            <a:avLst/>
          </a:prstGeom>
          <a:noFill/>
          <a:ln w="9525">
            <a:noFill/>
            <a:miter lim="800000"/>
            <a:headEnd/>
            <a:tailEnd/>
          </a:ln>
        </p:spPr>
      </p:pic>
      <p:sp>
        <p:nvSpPr>
          <p:cNvPr id="2" name="Title 1"/>
          <p:cNvSpPr>
            <a:spLocks noGrp="1"/>
          </p:cNvSpPr>
          <p:nvPr>
            <p:ph type="title"/>
          </p:nvPr>
        </p:nvSpPr>
        <p:spPr>
          <a:xfrm>
            <a:off x="551368" y="370810"/>
            <a:ext cx="10873208" cy="1440160"/>
          </a:xfrm>
        </p:spPr>
        <p:txBody>
          <a:bodyPr>
            <a:normAutofit fontScale="90000"/>
          </a:bodyPr>
          <a:lstStyle/>
          <a:p>
            <a:pPr algn="l"/>
            <a:r>
              <a:rPr lang="en-GB" sz="4400" b="1" dirty="0">
                <a:solidFill>
                  <a:schemeClr val="accent5">
                    <a:lumMod val="50000"/>
                  </a:schemeClr>
                </a:solidFill>
              </a:rPr>
              <a:t>                   </a:t>
            </a:r>
            <a:r>
              <a:rPr lang="en-GB" sz="4400" b="1" dirty="0">
                <a:solidFill>
                  <a:srgbClr val="003F3E"/>
                </a:solidFill>
              </a:rPr>
              <a:t>Design Thinking  - Story telling</a:t>
            </a:r>
            <a:br>
              <a:rPr lang="en-GB" b="1" dirty="0">
                <a:solidFill>
                  <a:schemeClr val="accent1">
                    <a:lumMod val="75000"/>
                  </a:schemeClr>
                </a:solidFill>
              </a:rPr>
            </a:br>
            <a:br>
              <a:rPr lang="en-GB" sz="2700" dirty="0">
                <a:solidFill>
                  <a:schemeClr val="tx1"/>
                </a:solidFill>
              </a:rPr>
            </a:br>
            <a:r>
              <a:rPr lang="en-GB" sz="2700" dirty="0">
                <a:solidFill>
                  <a:schemeClr val="tx1"/>
                </a:solidFill>
              </a:rPr>
              <a:t>How are we telling stories to our students and taking them with us? </a:t>
            </a:r>
          </a:p>
        </p:txBody>
      </p:sp>
      <p:sp>
        <p:nvSpPr>
          <p:cNvPr id="5" name="Rectangle 4"/>
          <p:cNvSpPr/>
          <p:nvPr/>
        </p:nvSpPr>
        <p:spPr>
          <a:xfrm>
            <a:off x="9264352" y="6237312"/>
            <a:ext cx="1825860" cy="400110"/>
          </a:xfrm>
          <a:prstGeom prst="rect">
            <a:avLst/>
          </a:prstGeom>
        </p:spPr>
        <p:txBody>
          <a:bodyPr wrap="square">
            <a:spAutoFit/>
          </a:bodyPr>
          <a:lstStyle/>
          <a:p>
            <a:r>
              <a:rPr lang="en-GB" sz="2000" dirty="0"/>
              <a:t>Roth, B. (2015)</a:t>
            </a:r>
          </a:p>
        </p:txBody>
      </p:sp>
      <p:sp>
        <p:nvSpPr>
          <p:cNvPr id="3" name="Rectangle 2">
            <a:extLst>
              <a:ext uri="{FF2B5EF4-FFF2-40B4-BE49-F238E27FC236}">
                <a16:creationId xmlns:a16="http://schemas.microsoft.com/office/drawing/2014/main" id="{47DEBA57-5349-495C-A081-9BF9CB9E16D1}"/>
              </a:ext>
            </a:extLst>
          </p:cNvPr>
          <p:cNvSpPr/>
          <p:nvPr/>
        </p:nvSpPr>
        <p:spPr>
          <a:xfrm>
            <a:off x="1101788" y="5813206"/>
            <a:ext cx="5400600" cy="461665"/>
          </a:xfrm>
          <a:prstGeom prst="rect">
            <a:avLst/>
          </a:prstGeom>
        </p:spPr>
        <p:txBody>
          <a:bodyPr wrap="square">
            <a:spAutoFit/>
          </a:bodyPr>
          <a:lstStyle/>
          <a:p>
            <a:r>
              <a:rPr lang="en-GB" sz="2400" b="1" dirty="0">
                <a:solidFill>
                  <a:schemeClr val="accent5">
                    <a:lumMod val="50000"/>
                  </a:schemeClr>
                </a:solidFill>
              </a:rPr>
              <a:t>Where do students tell stories to us? </a:t>
            </a:r>
          </a:p>
        </p:txBody>
      </p:sp>
    </p:spTree>
    <p:extLst>
      <p:ext uri="{BB962C8B-B14F-4D97-AF65-F5344CB8AC3E}">
        <p14:creationId xmlns:p14="http://schemas.microsoft.com/office/powerpoint/2010/main" val="29309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95400" y="476672"/>
            <a:ext cx="7560840" cy="4339650"/>
          </a:xfrm>
          <a:prstGeom prst="rect">
            <a:avLst/>
          </a:prstGeom>
        </p:spPr>
        <p:txBody>
          <a:bodyPr wrap="square">
            <a:spAutoFit/>
          </a:bodyPr>
          <a:lstStyle/>
          <a:p>
            <a:pPr>
              <a:defRPr/>
            </a:pPr>
            <a:r>
              <a:rPr lang="en-GB" altLang="en-US" sz="3600" b="1" dirty="0">
                <a:solidFill>
                  <a:schemeClr val="accent5">
                    <a:lumMod val="50000"/>
                  </a:schemeClr>
                </a:solidFill>
              </a:rPr>
              <a:t>Social constructionist perspective</a:t>
            </a:r>
          </a:p>
          <a:p>
            <a:pPr>
              <a:defRPr/>
            </a:pPr>
            <a:endParaRPr lang="en-GB" altLang="en-US" sz="2400" b="1" dirty="0">
              <a:solidFill>
                <a:schemeClr val="accent5">
                  <a:lumMod val="50000"/>
                </a:schemeClr>
              </a:solidFill>
            </a:endParaRPr>
          </a:p>
          <a:p>
            <a:pPr>
              <a:defRPr/>
            </a:pPr>
            <a:endParaRPr lang="en-GB" altLang="en-US" sz="2400" b="1" dirty="0">
              <a:solidFill>
                <a:schemeClr val="accent5">
                  <a:lumMod val="50000"/>
                </a:schemeClr>
              </a:solidFill>
            </a:endParaRPr>
          </a:p>
          <a:p>
            <a:pPr>
              <a:defRPr/>
            </a:pPr>
            <a:r>
              <a:rPr lang="en-GB" sz="2400" b="1" dirty="0"/>
              <a:t>‘</a:t>
            </a:r>
            <a:r>
              <a:rPr lang="en-GB" sz="2400" dirty="0"/>
              <a:t>Knowledge’ becomes locally situated in the cultural and social milieu in which it is created and what is important is what happens </a:t>
            </a:r>
            <a:r>
              <a:rPr lang="en-GB" sz="2400" b="1" dirty="0"/>
              <a:t>‘in between’ people, in the discursive social context’ (Burr, 2015).</a:t>
            </a:r>
          </a:p>
          <a:p>
            <a:pPr>
              <a:defRPr/>
            </a:pPr>
            <a:endParaRPr lang="en-GB" sz="2400" b="1" dirty="0"/>
          </a:p>
          <a:p>
            <a:pPr>
              <a:defRPr/>
            </a:pPr>
            <a:r>
              <a:rPr lang="en-GB" sz="2400" b="1" dirty="0"/>
              <a:t>Meaning is created through interactions in the social context.  The SC approach recognises that the individual is indivisible from their social context.</a:t>
            </a:r>
          </a:p>
        </p:txBody>
      </p:sp>
      <p:sp>
        <p:nvSpPr>
          <p:cNvPr id="2" name="TextBox 1"/>
          <p:cNvSpPr txBox="1"/>
          <p:nvPr/>
        </p:nvSpPr>
        <p:spPr>
          <a:xfrm>
            <a:off x="664295" y="5085184"/>
            <a:ext cx="7623049" cy="1384995"/>
          </a:xfrm>
          <a:prstGeom prst="rect">
            <a:avLst/>
          </a:prstGeom>
          <a:noFill/>
        </p:spPr>
        <p:txBody>
          <a:bodyPr wrap="none" rtlCol="0">
            <a:spAutoFit/>
          </a:bodyPr>
          <a:lstStyle/>
          <a:p>
            <a:r>
              <a:rPr lang="en-GB" sz="2800" b="1" dirty="0">
                <a:solidFill>
                  <a:srgbClr val="003F3E"/>
                </a:solidFill>
              </a:rPr>
              <a:t>Where are the conversation spaces in curriculum?</a:t>
            </a:r>
          </a:p>
          <a:p>
            <a:endParaRPr lang="en-GB" sz="2800" b="1" dirty="0">
              <a:solidFill>
                <a:srgbClr val="003F3E"/>
              </a:solidFill>
            </a:endParaRPr>
          </a:p>
          <a:p>
            <a:r>
              <a:rPr lang="en-GB" sz="2800" b="1" dirty="0">
                <a:solidFill>
                  <a:srgbClr val="003F3E"/>
                </a:solidFill>
              </a:rPr>
              <a:t>…. science and engineering staff and students  too</a:t>
            </a:r>
          </a:p>
        </p:txBody>
      </p:sp>
    </p:spTree>
    <p:extLst>
      <p:ext uri="{BB962C8B-B14F-4D97-AF65-F5344CB8AC3E}">
        <p14:creationId xmlns:p14="http://schemas.microsoft.com/office/powerpoint/2010/main" val="3087773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dder of student participation in curriculum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2167" y="353162"/>
            <a:ext cx="7610418" cy="63161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9416" y="353163"/>
            <a:ext cx="8784976" cy="707886"/>
          </a:xfrm>
          <a:prstGeom prst="rect">
            <a:avLst/>
          </a:prstGeom>
          <a:noFill/>
        </p:spPr>
        <p:txBody>
          <a:bodyPr wrap="square" rtlCol="0">
            <a:spAutoFit/>
          </a:bodyPr>
          <a:lstStyle/>
          <a:p>
            <a:r>
              <a:rPr lang="en-GB" sz="4000" b="1" dirty="0">
                <a:solidFill>
                  <a:schemeClr val="accent5">
                    <a:lumMod val="50000"/>
                  </a:schemeClr>
                </a:solidFill>
              </a:rPr>
              <a:t>Co-creation</a:t>
            </a:r>
            <a:r>
              <a:rPr lang="en-GB" sz="4000" b="1" dirty="0">
                <a:solidFill>
                  <a:schemeClr val="accent1">
                    <a:lumMod val="75000"/>
                  </a:schemeClr>
                </a:solidFill>
              </a:rPr>
              <a:t> </a:t>
            </a:r>
            <a:endParaRPr lang="en-GB" sz="4000" dirty="0"/>
          </a:p>
        </p:txBody>
      </p:sp>
    </p:spTree>
    <p:extLst>
      <p:ext uri="{BB962C8B-B14F-4D97-AF65-F5344CB8AC3E}">
        <p14:creationId xmlns:p14="http://schemas.microsoft.com/office/powerpoint/2010/main" val="1097036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dder of student participation in curriculum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69" y="-47951"/>
            <a:ext cx="6073138" cy="6905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33073" y="6237312"/>
            <a:ext cx="3545266" cy="369332"/>
          </a:xfrm>
          <a:prstGeom prst="rect">
            <a:avLst/>
          </a:prstGeom>
        </p:spPr>
        <p:txBody>
          <a:bodyPr wrap="none">
            <a:spAutoFit/>
          </a:bodyPr>
          <a:lstStyle/>
          <a:p>
            <a:r>
              <a:rPr lang="en-GB" dirty="0" err="1"/>
              <a:t>Bovill</a:t>
            </a:r>
            <a:r>
              <a:rPr lang="en-GB" dirty="0"/>
              <a:t>, C. and Bulley, C.J. (2011)</a:t>
            </a:r>
          </a:p>
        </p:txBody>
      </p:sp>
      <p:sp>
        <p:nvSpPr>
          <p:cNvPr id="2" name="Title 1"/>
          <p:cNvSpPr>
            <a:spLocks noGrp="1"/>
          </p:cNvSpPr>
          <p:nvPr>
            <p:ph type="title"/>
          </p:nvPr>
        </p:nvSpPr>
        <p:spPr>
          <a:xfrm>
            <a:off x="7575988" y="40107"/>
            <a:ext cx="2890664" cy="936104"/>
          </a:xfrm>
        </p:spPr>
        <p:txBody>
          <a:bodyPr>
            <a:normAutofit/>
          </a:bodyPr>
          <a:lstStyle/>
          <a:p>
            <a:r>
              <a:rPr lang="en-GB" sz="4000" b="1" dirty="0">
                <a:solidFill>
                  <a:schemeClr val="accent5">
                    <a:lumMod val="50000"/>
                  </a:schemeClr>
                </a:solidFill>
                <a:latin typeface="+mn-lt"/>
              </a:rPr>
              <a:t>Co-creation</a:t>
            </a:r>
          </a:p>
        </p:txBody>
      </p:sp>
      <p:sp>
        <p:nvSpPr>
          <p:cNvPr id="3" name="Flowchart: Punched Tape 2"/>
          <p:cNvSpPr/>
          <p:nvPr/>
        </p:nvSpPr>
        <p:spPr>
          <a:xfrm>
            <a:off x="7281323" y="4565319"/>
            <a:ext cx="3168352" cy="597271"/>
          </a:xfrm>
          <a:prstGeom prst="flowChartPunched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Module feedback collected</a:t>
            </a:r>
          </a:p>
        </p:txBody>
      </p:sp>
      <p:sp>
        <p:nvSpPr>
          <p:cNvPr id="7" name="Flowchart: Punched Tape 6"/>
          <p:cNvSpPr/>
          <p:nvPr/>
        </p:nvSpPr>
        <p:spPr>
          <a:xfrm>
            <a:off x="7281323" y="3007750"/>
            <a:ext cx="3744416" cy="1080120"/>
          </a:xfrm>
          <a:prstGeom prst="flowChartPunchedTape">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Select assessment from a list:  essay, web page or presentation</a:t>
            </a:r>
          </a:p>
        </p:txBody>
      </p:sp>
      <p:sp>
        <p:nvSpPr>
          <p:cNvPr id="8" name="Flowchart: Punched Tape 7"/>
          <p:cNvSpPr/>
          <p:nvPr/>
        </p:nvSpPr>
        <p:spPr>
          <a:xfrm>
            <a:off x="7248128" y="2050933"/>
            <a:ext cx="3545160" cy="731134"/>
          </a:xfrm>
          <a:prstGeom prst="flowChartPunchedTape">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Fieldwork task decisions</a:t>
            </a:r>
          </a:p>
        </p:txBody>
      </p:sp>
      <p:sp>
        <p:nvSpPr>
          <p:cNvPr id="9" name="Flowchart: Punched Tape 8"/>
          <p:cNvSpPr/>
          <p:nvPr/>
        </p:nvSpPr>
        <p:spPr>
          <a:xfrm>
            <a:off x="7248128" y="991307"/>
            <a:ext cx="3545160" cy="921305"/>
          </a:xfrm>
          <a:prstGeom prst="flowChartPunchedTap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Programme design team member</a:t>
            </a:r>
          </a:p>
        </p:txBody>
      </p:sp>
    </p:spTree>
    <p:extLst>
      <p:ext uri="{BB962C8B-B14F-4D97-AF65-F5344CB8AC3E}">
        <p14:creationId xmlns:p14="http://schemas.microsoft.com/office/powerpoint/2010/main" val="914987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adder of student participation in curriculum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69" y="-47951"/>
            <a:ext cx="6073138" cy="6905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633073" y="6237312"/>
            <a:ext cx="3545266" cy="369332"/>
          </a:xfrm>
          <a:prstGeom prst="rect">
            <a:avLst/>
          </a:prstGeom>
        </p:spPr>
        <p:txBody>
          <a:bodyPr wrap="none">
            <a:spAutoFit/>
          </a:bodyPr>
          <a:lstStyle/>
          <a:p>
            <a:r>
              <a:rPr lang="en-GB" dirty="0" err="1"/>
              <a:t>Bovill</a:t>
            </a:r>
            <a:r>
              <a:rPr lang="en-GB" dirty="0"/>
              <a:t>, C. and Bulley, C.J. (2011)</a:t>
            </a:r>
          </a:p>
        </p:txBody>
      </p:sp>
      <p:sp>
        <p:nvSpPr>
          <p:cNvPr id="10" name="Rectangle 9">
            <a:extLst>
              <a:ext uri="{FF2B5EF4-FFF2-40B4-BE49-F238E27FC236}">
                <a16:creationId xmlns:a16="http://schemas.microsoft.com/office/drawing/2014/main" id="{0EA57BAA-7748-4C31-A7F2-7339B7A76360}"/>
              </a:ext>
            </a:extLst>
          </p:cNvPr>
          <p:cNvSpPr/>
          <p:nvPr/>
        </p:nvSpPr>
        <p:spPr>
          <a:xfrm>
            <a:off x="7320136" y="116632"/>
            <a:ext cx="4032448" cy="5878532"/>
          </a:xfrm>
          <a:prstGeom prst="rect">
            <a:avLst/>
          </a:prstGeom>
        </p:spPr>
        <p:txBody>
          <a:bodyPr wrap="square">
            <a:spAutoFit/>
          </a:bodyPr>
          <a:lstStyle/>
          <a:p>
            <a:r>
              <a:rPr lang="en-GB" sz="2800" b="1" dirty="0">
                <a:solidFill>
                  <a:schemeClr val="accent2">
                    <a:lumMod val="50000"/>
                  </a:schemeClr>
                </a:solidFill>
              </a:rPr>
              <a:t>                </a:t>
            </a:r>
            <a:r>
              <a:rPr lang="en-GB" sz="4000" b="1" dirty="0">
                <a:solidFill>
                  <a:srgbClr val="003F3E"/>
                </a:solidFill>
              </a:rPr>
              <a:t>TEF </a:t>
            </a:r>
          </a:p>
          <a:p>
            <a:pPr marL="285750" indent="-285750">
              <a:buFont typeface="Arial" panose="020B0604020202020204" pitchFamily="34" charset="0"/>
              <a:buChar char="•"/>
            </a:pPr>
            <a:r>
              <a:rPr lang="en-GB" sz="2400" dirty="0"/>
              <a:t>Enabling students to learn excellently</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Creating leaders for the future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Every student needs to be exposed to research at all stages of their degree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Students really feel they are part of the research group – in all years, they contribute usefully</a:t>
            </a:r>
          </a:p>
        </p:txBody>
      </p:sp>
      <p:sp>
        <p:nvSpPr>
          <p:cNvPr id="12" name="Oval 11">
            <a:extLst>
              <a:ext uri="{FF2B5EF4-FFF2-40B4-BE49-F238E27FC236}">
                <a16:creationId xmlns:a16="http://schemas.microsoft.com/office/drawing/2014/main" id="{4B06BAF5-A569-4A55-A371-D6A5A9AA26CE}"/>
              </a:ext>
            </a:extLst>
          </p:cNvPr>
          <p:cNvSpPr/>
          <p:nvPr/>
        </p:nvSpPr>
        <p:spPr>
          <a:xfrm>
            <a:off x="767408" y="147959"/>
            <a:ext cx="4464496" cy="1984897"/>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829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78F7E-EA4D-491B-B8CB-6A145CB57366}"/>
              </a:ext>
            </a:extLst>
          </p:cNvPr>
          <p:cNvSpPr>
            <a:spLocks noGrp="1"/>
          </p:cNvSpPr>
          <p:nvPr>
            <p:ph type="title"/>
          </p:nvPr>
        </p:nvSpPr>
        <p:spPr>
          <a:xfrm>
            <a:off x="1775520" y="290774"/>
            <a:ext cx="8596668" cy="731168"/>
          </a:xfrm>
        </p:spPr>
        <p:txBody>
          <a:bodyPr>
            <a:normAutofit/>
          </a:bodyPr>
          <a:lstStyle/>
          <a:p>
            <a:r>
              <a:rPr lang="en-GB" sz="4000" b="1" dirty="0">
                <a:solidFill>
                  <a:srgbClr val="003F3E"/>
                </a:solidFill>
              </a:rPr>
              <a:t>   A Model of Learning</a:t>
            </a:r>
          </a:p>
        </p:txBody>
      </p:sp>
      <p:sp>
        <p:nvSpPr>
          <p:cNvPr id="4" name="Flowchart: Connector 3">
            <a:extLst>
              <a:ext uri="{FF2B5EF4-FFF2-40B4-BE49-F238E27FC236}">
                <a16:creationId xmlns:a16="http://schemas.microsoft.com/office/drawing/2014/main" id="{14C9D0DA-8E32-4C2A-AC5A-63DE91BBA4EF}"/>
              </a:ext>
            </a:extLst>
          </p:cNvPr>
          <p:cNvSpPr/>
          <p:nvPr/>
        </p:nvSpPr>
        <p:spPr>
          <a:xfrm>
            <a:off x="839416" y="1905744"/>
            <a:ext cx="1080120" cy="1008112"/>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Skill</a:t>
            </a:r>
          </a:p>
        </p:txBody>
      </p:sp>
      <p:sp>
        <p:nvSpPr>
          <p:cNvPr id="6" name="Flowchart: Connector 5">
            <a:extLst>
              <a:ext uri="{FF2B5EF4-FFF2-40B4-BE49-F238E27FC236}">
                <a16:creationId xmlns:a16="http://schemas.microsoft.com/office/drawing/2014/main" id="{F49851C2-1F98-499A-B84D-079CD56F61B7}"/>
              </a:ext>
            </a:extLst>
          </p:cNvPr>
          <p:cNvSpPr/>
          <p:nvPr/>
        </p:nvSpPr>
        <p:spPr>
          <a:xfrm>
            <a:off x="847292" y="3429000"/>
            <a:ext cx="1080120" cy="1008112"/>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Will</a:t>
            </a:r>
          </a:p>
        </p:txBody>
      </p:sp>
      <p:sp>
        <p:nvSpPr>
          <p:cNvPr id="7" name="Flowchart: Connector 6">
            <a:extLst>
              <a:ext uri="{FF2B5EF4-FFF2-40B4-BE49-F238E27FC236}">
                <a16:creationId xmlns:a16="http://schemas.microsoft.com/office/drawing/2014/main" id="{1E82BD01-6058-493C-9391-4C2774BE3563}"/>
              </a:ext>
            </a:extLst>
          </p:cNvPr>
          <p:cNvSpPr/>
          <p:nvPr/>
        </p:nvSpPr>
        <p:spPr>
          <a:xfrm>
            <a:off x="757758" y="5071744"/>
            <a:ext cx="1305794" cy="1176656"/>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Thrill</a:t>
            </a:r>
          </a:p>
        </p:txBody>
      </p:sp>
      <p:sp>
        <p:nvSpPr>
          <p:cNvPr id="8" name="Flowchart: Connector 7">
            <a:extLst>
              <a:ext uri="{FF2B5EF4-FFF2-40B4-BE49-F238E27FC236}">
                <a16:creationId xmlns:a16="http://schemas.microsoft.com/office/drawing/2014/main" id="{0D9C2032-D5C7-4023-B61A-63357F56E9F8}"/>
              </a:ext>
            </a:extLst>
          </p:cNvPr>
          <p:cNvSpPr/>
          <p:nvPr/>
        </p:nvSpPr>
        <p:spPr>
          <a:xfrm>
            <a:off x="9902774" y="5038088"/>
            <a:ext cx="1305794" cy="1176656"/>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Thrill</a:t>
            </a:r>
          </a:p>
        </p:txBody>
      </p:sp>
      <p:sp>
        <p:nvSpPr>
          <p:cNvPr id="9" name="Flowchart: Connector 8">
            <a:extLst>
              <a:ext uri="{FF2B5EF4-FFF2-40B4-BE49-F238E27FC236}">
                <a16:creationId xmlns:a16="http://schemas.microsoft.com/office/drawing/2014/main" id="{BEC025E2-5360-4AB4-A102-87EF5439C141}"/>
              </a:ext>
            </a:extLst>
          </p:cNvPr>
          <p:cNvSpPr/>
          <p:nvPr/>
        </p:nvSpPr>
        <p:spPr>
          <a:xfrm>
            <a:off x="9912424" y="3383944"/>
            <a:ext cx="1080120" cy="1008112"/>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Will</a:t>
            </a:r>
          </a:p>
        </p:txBody>
      </p:sp>
      <p:sp>
        <p:nvSpPr>
          <p:cNvPr id="10" name="Flowchart: Connector 9">
            <a:extLst>
              <a:ext uri="{FF2B5EF4-FFF2-40B4-BE49-F238E27FC236}">
                <a16:creationId xmlns:a16="http://schemas.microsoft.com/office/drawing/2014/main" id="{AFCEBA52-57F5-4E71-B9F8-5F477EE7E658}"/>
              </a:ext>
            </a:extLst>
          </p:cNvPr>
          <p:cNvSpPr/>
          <p:nvPr/>
        </p:nvSpPr>
        <p:spPr>
          <a:xfrm>
            <a:off x="9840416" y="1844824"/>
            <a:ext cx="1080120" cy="1008112"/>
          </a:xfrm>
          <a:prstGeom prst="flowChartConnector">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Skill</a:t>
            </a:r>
          </a:p>
        </p:txBody>
      </p:sp>
      <p:sp>
        <p:nvSpPr>
          <p:cNvPr id="11" name="Flowchart: Decision 10">
            <a:extLst>
              <a:ext uri="{FF2B5EF4-FFF2-40B4-BE49-F238E27FC236}">
                <a16:creationId xmlns:a16="http://schemas.microsoft.com/office/drawing/2014/main" id="{F3B434E9-5DAA-4BAE-8F6C-9DD03CA70E16}"/>
              </a:ext>
            </a:extLst>
          </p:cNvPr>
          <p:cNvSpPr/>
          <p:nvPr/>
        </p:nvSpPr>
        <p:spPr>
          <a:xfrm>
            <a:off x="3551059" y="2866096"/>
            <a:ext cx="3625061" cy="1077891"/>
          </a:xfrm>
          <a:prstGeom prst="flowChartDecisi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Surface Consolidating</a:t>
            </a:r>
          </a:p>
        </p:txBody>
      </p:sp>
      <p:sp>
        <p:nvSpPr>
          <p:cNvPr id="12" name="Flowchart: Decision 11">
            <a:extLst>
              <a:ext uri="{FF2B5EF4-FFF2-40B4-BE49-F238E27FC236}">
                <a16:creationId xmlns:a16="http://schemas.microsoft.com/office/drawing/2014/main" id="{4B868CF5-E171-4516-8D28-F261BD629F1D}"/>
              </a:ext>
            </a:extLst>
          </p:cNvPr>
          <p:cNvSpPr/>
          <p:nvPr/>
        </p:nvSpPr>
        <p:spPr>
          <a:xfrm>
            <a:off x="5375920" y="3645024"/>
            <a:ext cx="3168352" cy="1008112"/>
          </a:xfrm>
          <a:prstGeom prst="flowChartDecisi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Deep Acquiring</a:t>
            </a:r>
          </a:p>
        </p:txBody>
      </p:sp>
      <p:sp>
        <p:nvSpPr>
          <p:cNvPr id="13" name="Flowchart: Decision 12">
            <a:extLst>
              <a:ext uri="{FF2B5EF4-FFF2-40B4-BE49-F238E27FC236}">
                <a16:creationId xmlns:a16="http://schemas.microsoft.com/office/drawing/2014/main" id="{C59A0E33-C2C7-480C-9805-FE6F263F9126}"/>
              </a:ext>
            </a:extLst>
          </p:cNvPr>
          <p:cNvSpPr/>
          <p:nvPr/>
        </p:nvSpPr>
        <p:spPr>
          <a:xfrm>
            <a:off x="2279576" y="3775593"/>
            <a:ext cx="3168352" cy="1008112"/>
          </a:xfrm>
          <a:prstGeom prst="flowChartDecisi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Knowing Success</a:t>
            </a:r>
          </a:p>
        </p:txBody>
      </p:sp>
      <p:sp>
        <p:nvSpPr>
          <p:cNvPr id="14" name="Flowchart: Decision 13">
            <a:extLst>
              <a:ext uri="{FF2B5EF4-FFF2-40B4-BE49-F238E27FC236}">
                <a16:creationId xmlns:a16="http://schemas.microsoft.com/office/drawing/2014/main" id="{A0098FDF-B5E5-4705-9E79-7C62FDCD89DF}"/>
              </a:ext>
            </a:extLst>
          </p:cNvPr>
          <p:cNvSpPr/>
          <p:nvPr/>
        </p:nvSpPr>
        <p:spPr>
          <a:xfrm>
            <a:off x="6935435" y="4221088"/>
            <a:ext cx="3625061" cy="1231382"/>
          </a:xfrm>
          <a:prstGeom prst="flowChartDecisi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Deep Consolidating</a:t>
            </a:r>
          </a:p>
        </p:txBody>
      </p:sp>
      <p:sp>
        <p:nvSpPr>
          <p:cNvPr id="15" name="Flowchart: Decision 14">
            <a:extLst>
              <a:ext uri="{FF2B5EF4-FFF2-40B4-BE49-F238E27FC236}">
                <a16:creationId xmlns:a16="http://schemas.microsoft.com/office/drawing/2014/main" id="{B033BDCC-6769-4530-8165-46200B80B373}"/>
              </a:ext>
            </a:extLst>
          </p:cNvPr>
          <p:cNvSpPr/>
          <p:nvPr/>
        </p:nvSpPr>
        <p:spPr>
          <a:xfrm>
            <a:off x="7007507" y="2420888"/>
            <a:ext cx="3168352" cy="1008112"/>
          </a:xfrm>
          <a:prstGeom prst="flowChartDecisi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Transfer</a:t>
            </a:r>
          </a:p>
        </p:txBody>
      </p:sp>
      <p:sp>
        <p:nvSpPr>
          <p:cNvPr id="16" name="Flowchart: Decision 15">
            <a:extLst>
              <a:ext uri="{FF2B5EF4-FFF2-40B4-BE49-F238E27FC236}">
                <a16:creationId xmlns:a16="http://schemas.microsoft.com/office/drawing/2014/main" id="{48A7AF6A-D120-4A16-B3AA-0F1412330F4F}"/>
              </a:ext>
            </a:extLst>
          </p:cNvPr>
          <p:cNvSpPr/>
          <p:nvPr/>
        </p:nvSpPr>
        <p:spPr>
          <a:xfrm>
            <a:off x="2135560" y="2204864"/>
            <a:ext cx="3168352" cy="1008112"/>
          </a:xfrm>
          <a:prstGeom prst="flowChartDecision">
            <a:avLst/>
          </a:prstGeom>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t>Surface Acquiring</a:t>
            </a:r>
          </a:p>
        </p:txBody>
      </p:sp>
      <p:sp>
        <p:nvSpPr>
          <p:cNvPr id="17" name="TextBox 16">
            <a:extLst>
              <a:ext uri="{FF2B5EF4-FFF2-40B4-BE49-F238E27FC236}">
                <a16:creationId xmlns:a16="http://schemas.microsoft.com/office/drawing/2014/main" id="{FD2C85BE-7211-4B01-B65E-8F49060762FA}"/>
              </a:ext>
            </a:extLst>
          </p:cNvPr>
          <p:cNvSpPr txBox="1"/>
          <p:nvPr/>
        </p:nvSpPr>
        <p:spPr>
          <a:xfrm>
            <a:off x="4934303" y="5853242"/>
            <a:ext cx="1827936" cy="461665"/>
          </a:xfrm>
          <a:prstGeom prst="rect">
            <a:avLst/>
          </a:prstGeom>
          <a:noFill/>
        </p:spPr>
        <p:txBody>
          <a:bodyPr wrap="none" rtlCol="0">
            <a:spAutoFit/>
          </a:bodyPr>
          <a:lstStyle/>
          <a:p>
            <a:r>
              <a:rPr lang="en-GB" sz="2400" b="1" dirty="0"/>
              <a:t>Environment</a:t>
            </a:r>
          </a:p>
        </p:txBody>
      </p:sp>
      <p:sp>
        <p:nvSpPr>
          <p:cNvPr id="18" name="TextBox 17">
            <a:extLst>
              <a:ext uri="{FF2B5EF4-FFF2-40B4-BE49-F238E27FC236}">
                <a16:creationId xmlns:a16="http://schemas.microsoft.com/office/drawing/2014/main" id="{74C094BD-8FCE-44B7-8B14-83FEEAC53767}"/>
              </a:ext>
            </a:extLst>
          </p:cNvPr>
          <p:cNvSpPr txBox="1"/>
          <p:nvPr/>
        </p:nvSpPr>
        <p:spPr>
          <a:xfrm>
            <a:off x="757758" y="1258615"/>
            <a:ext cx="11098882" cy="461665"/>
          </a:xfrm>
          <a:prstGeom prst="rect">
            <a:avLst/>
          </a:prstGeom>
          <a:noFill/>
        </p:spPr>
        <p:txBody>
          <a:bodyPr wrap="square" rtlCol="0">
            <a:spAutoFit/>
          </a:bodyPr>
          <a:lstStyle/>
          <a:p>
            <a:r>
              <a:rPr lang="en-GB" sz="2400" b="1" dirty="0">
                <a:solidFill>
                  <a:schemeClr val="accent5">
                    <a:lumMod val="50000"/>
                  </a:schemeClr>
                </a:solidFill>
              </a:rPr>
              <a:t>Inputs</a:t>
            </a:r>
            <a:r>
              <a:rPr lang="en-GB" sz="2200" b="1" dirty="0">
                <a:solidFill>
                  <a:schemeClr val="accent2">
                    <a:lumMod val="50000"/>
                  </a:schemeClr>
                </a:solidFill>
              </a:rPr>
              <a:t>         </a:t>
            </a:r>
            <a:r>
              <a:rPr lang="en-GB" sz="2200" b="1" dirty="0"/>
              <a:t>                 Surface                         Deep                             Transfer        </a:t>
            </a:r>
            <a:r>
              <a:rPr lang="en-GB" sz="2200" b="1" dirty="0">
                <a:solidFill>
                  <a:schemeClr val="accent2">
                    <a:lumMod val="50000"/>
                  </a:schemeClr>
                </a:solidFill>
              </a:rPr>
              <a:t> </a:t>
            </a:r>
            <a:r>
              <a:rPr lang="en-GB" sz="2400" b="1" dirty="0">
                <a:solidFill>
                  <a:schemeClr val="accent5">
                    <a:lumMod val="50000"/>
                  </a:schemeClr>
                </a:solidFill>
              </a:rPr>
              <a:t>Outputs  </a:t>
            </a:r>
            <a:endParaRPr lang="en-GB" sz="2200" b="1" dirty="0">
              <a:solidFill>
                <a:schemeClr val="accent5">
                  <a:lumMod val="50000"/>
                </a:schemeClr>
              </a:solidFill>
            </a:endParaRPr>
          </a:p>
        </p:txBody>
      </p:sp>
      <p:sp>
        <p:nvSpPr>
          <p:cNvPr id="19" name="Arrow: Striped Right 18">
            <a:extLst>
              <a:ext uri="{FF2B5EF4-FFF2-40B4-BE49-F238E27FC236}">
                <a16:creationId xmlns:a16="http://schemas.microsoft.com/office/drawing/2014/main" id="{DBA6EF6E-F404-44F6-8A53-298300FF741A}"/>
              </a:ext>
            </a:extLst>
          </p:cNvPr>
          <p:cNvSpPr/>
          <p:nvPr/>
        </p:nvSpPr>
        <p:spPr>
          <a:xfrm>
            <a:off x="1919536" y="2255606"/>
            <a:ext cx="711696" cy="309298"/>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Striped Right 19">
            <a:extLst>
              <a:ext uri="{FF2B5EF4-FFF2-40B4-BE49-F238E27FC236}">
                <a16:creationId xmlns:a16="http://schemas.microsoft.com/office/drawing/2014/main" id="{9360972C-EFD7-4435-8EDE-6263E42DA918}"/>
              </a:ext>
            </a:extLst>
          </p:cNvPr>
          <p:cNvSpPr/>
          <p:nvPr/>
        </p:nvSpPr>
        <p:spPr>
          <a:xfrm>
            <a:off x="1907205" y="3789338"/>
            <a:ext cx="711696" cy="309298"/>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Striped Right 20">
            <a:extLst>
              <a:ext uri="{FF2B5EF4-FFF2-40B4-BE49-F238E27FC236}">
                <a16:creationId xmlns:a16="http://schemas.microsoft.com/office/drawing/2014/main" id="{C87CA683-C433-415F-9549-C0BF3C66B9F9}"/>
              </a:ext>
            </a:extLst>
          </p:cNvPr>
          <p:cNvSpPr/>
          <p:nvPr/>
        </p:nvSpPr>
        <p:spPr>
          <a:xfrm>
            <a:off x="2063552" y="5517232"/>
            <a:ext cx="711696" cy="309298"/>
          </a:xfrm>
          <a:prstGeom prst="strip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D2F60AE8-F2FF-4270-9BF3-71F627FA50AD}"/>
              </a:ext>
            </a:extLst>
          </p:cNvPr>
          <p:cNvSpPr/>
          <p:nvPr/>
        </p:nvSpPr>
        <p:spPr>
          <a:xfrm>
            <a:off x="6507586" y="1325573"/>
            <a:ext cx="1127531" cy="30797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3B7AACD9-1B53-41BC-9CF4-D4A04A598F6C}"/>
              </a:ext>
            </a:extLst>
          </p:cNvPr>
          <p:cNvSpPr/>
          <p:nvPr/>
        </p:nvSpPr>
        <p:spPr>
          <a:xfrm>
            <a:off x="4370538" y="1335102"/>
            <a:ext cx="1127531" cy="30797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extLst>
              <a:ext uri="{FF2B5EF4-FFF2-40B4-BE49-F238E27FC236}">
                <a16:creationId xmlns:a16="http://schemas.microsoft.com/office/drawing/2014/main" id="{84AFBEC2-12FA-423D-814A-AC5164B1936E}"/>
              </a:ext>
            </a:extLst>
          </p:cNvPr>
          <p:cNvSpPr/>
          <p:nvPr/>
        </p:nvSpPr>
        <p:spPr>
          <a:xfrm>
            <a:off x="1797666" y="1335102"/>
            <a:ext cx="1127531" cy="30797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439F3D12-A5A5-4C27-8F85-71DD78EF9A6A}"/>
              </a:ext>
            </a:extLst>
          </p:cNvPr>
          <p:cNvSpPr/>
          <p:nvPr/>
        </p:nvSpPr>
        <p:spPr>
          <a:xfrm>
            <a:off x="8676998" y="6364008"/>
            <a:ext cx="3239413" cy="400110"/>
          </a:xfrm>
          <a:prstGeom prst="rect">
            <a:avLst/>
          </a:prstGeom>
        </p:spPr>
        <p:txBody>
          <a:bodyPr wrap="none">
            <a:spAutoFit/>
          </a:bodyPr>
          <a:lstStyle/>
          <a:p>
            <a:r>
              <a:rPr lang="en-GB" sz="2000" b="1" dirty="0">
                <a:solidFill>
                  <a:schemeClr val="accent5">
                    <a:lumMod val="50000"/>
                  </a:schemeClr>
                </a:solidFill>
              </a:rPr>
              <a:t>Hattie and Donoghue (2016</a:t>
            </a:r>
            <a:r>
              <a:rPr lang="en-GB" b="1" dirty="0">
                <a:solidFill>
                  <a:schemeClr val="accent5">
                    <a:lumMod val="50000"/>
                  </a:schemeClr>
                </a:solidFill>
              </a:rPr>
              <a:t>) </a:t>
            </a:r>
          </a:p>
        </p:txBody>
      </p:sp>
    </p:spTree>
    <p:extLst>
      <p:ext uri="{BB962C8B-B14F-4D97-AF65-F5344CB8AC3E}">
        <p14:creationId xmlns:p14="http://schemas.microsoft.com/office/powerpoint/2010/main" val="133682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66AC-71A7-411C-8AD3-EE90077EF292}"/>
              </a:ext>
            </a:extLst>
          </p:cNvPr>
          <p:cNvSpPr>
            <a:spLocks noGrp="1"/>
          </p:cNvSpPr>
          <p:nvPr>
            <p:ph type="title"/>
          </p:nvPr>
        </p:nvSpPr>
        <p:spPr>
          <a:xfrm>
            <a:off x="583975" y="501092"/>
            <a:ext cx="10972800" cy="1143000"/>
          </a:xfrm>
        </p:spPr>
        <p:txBody>
          <a:bodyPr>
            <a:normAutofit fontScale="90000"/>
          </a:bodyPr>
          <a:lstStyle/>
          <a:p>
            <a:r>
              <a:rPr lang="en-GB" b="1" dirty="0">
                <a:solidFill>
                  <a:schemeClr val="accent5">
                    <a:lumMod val="50000"/>
                  </a:schemeClr>
                </a:solidFill>
              </a:rPr>
              <a:t>Explain pedagogic approaches to students</a:t>
            </a:r>
            <a:br>
              <a:rPr lang="en-GB" b="1" dirty="0">
                <a:solidFill>
                  <a:schemeClr val="accent5">
                    <a:lumMod val="50000"/>
                  </a:schemeClr>
                </a:solidFill>
              </a:rPr>
            </a:br>
            <a:r>
              <a:rPr lang="en-US" altLang="en-US" b="1" dirty="0">
                <a:solidFill>
                  <a:schemeClr val="accent5">
                    <a:lumMod val="50000"/>
                  </a:schemeClr>
                </a:solidFill>
              </a:rPr>
              <a:t>Share pedagogic research evidence with students</a:t>
            </a:r>
            <a:br>
              <a:rPr lang="en-US" altLang="en-US" b="1" dirty="0">
                <a:solidFill>
                  <a:schemeClr val="accent5">
                    <a:lumMod val="50000"/>
                  </a:schemeClr>
                </a:solidFill>
              </a:rPr>
            </a:br>
            <a:endParaRPr lang="en-GB" b="1" dirty="0">
              <a:solidFill>
                <a:schemeClr val="accent5">
                  <a:lumMod val="50000"/>
                </a:schemeClr>
              </a:solidFill>
            </a:endParaRPr>
          </a:p>
        </p:txBody>
      </p:sp>
      <p:pic>
        <p:nvPicPr>
          <p:cNvPr id="4" name="Picture 2" descr="Image result for cone of learning">
            <a:extLst>
              <a:ext uri="{FF2B5EF4-FFF2-40B4-BE49-F238E27FC236}">
                <a16:creationId xmlns:a16="http://schemas.microsoft.com/office/drawing/2014/main" id="{B73B000F-FA76-470E-A599-711349DC08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03" y="1644092"/>
            <a:ext cx="9925559" cy="5172966"/>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9310727E-F3E4-4190-A099-E089452BD0EA}"/>
              </a:ext>
            </a:extLst>
          </p:cNvPr>
          <p:cNvSpPr/>
          <p:nvPr/>
        </p:nvSpPr>
        <p:spPr>
          <a:xfrm>
            <a:off x="335360" y="1340768"/>
            <a:ext cx="3281239" cy="2779634"/>
          </a:xfrm>
          <a:prstGeom prst="cloudCallout">
            <a:avLst>
              <a:gd name="adj1" fmla="val 84264"/>
              <a:gd name="adj2" fmla="val -1964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5">
                    <a:lumMod val="50000"/>
                  </a:schemeClr>
                </a:solidFill>
              </a:rPr>
              <a:t>This is why I don’t waste my time and your time by lecturing</a:t>
            </a:r>
          </a:p>
        </p:txBody>
      </p:sp>
      <p:sp>
        <p:nvSpPr>
          <p:cNvPr id="6" name="TextBox 5">
            <a:extLst>
              <a:ext uri="{FF2B5EF4-FFF2-40B4-BE49-F238E27FC236}">
                <a16:creationId xmlns:a16="http://schemas.microsoft.com/office/drawing/2014/main" id="{4191E1A7-EB68-42C9-9A6F-8F79EBBA8A9C}"/>
              </a:ext>
            </a:extLst>
          </p:cNvPr>
          <p:cNvSpPr txBox="1"/>
          <p:nvPr/>
        </p:nvSpPr>
        <p:spPr>
          <a:xfrm rot="198997">
            <a:off x="3339439" y="5653228"/>
            <a:ext cx="2094741" cy="369332"/>
          </a:xfrm>
          <a:prstGeom prst="rect">
            <a:avLst/>
          </a:prstGeom>
          <a:solidFill>
            <a:srgbClr val="AED569"/>
          </a:solidFill>
        </p:spPr>
        <p:txBody>
          <a:bodyPr wrap="none" rtlCol="0">
            <a:spAutoFit/>
          </a:bodyPr>
          <a:lstStyle/>
          <a:p>
            <a:r>
              <a:rPr lang="en-GB" b="1" dirty="0">
                <a:solidFill>
                  <a:schemeClr val="bg1"/>
                </a:solidFill>
              </a:rPr>
              <a:t>Teaching each other</a:t>
            </a:r>
          </a:p>
        </p:txBody>
      </p:sp>
      <p:pic>
        <p:nvPicPr>
          <p:cNvPr id="7" name="Picture 2" descr="Related image">
            <a:extLst>
              <a:ext uri="{FF2B5EF4-FFF2-40B4-BE49-F238E27FC236}">
                <a16:creationId xmlns:a16="http://schemas.microsoft.com/office/drawing/2014/main" id="{16DA173D-BA6D-4A8B-87D0-DBE987EF44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626" b="26170"/>
          <a:stretch/>
        </p:blipFill>
        <p:spPr bwMode="auto">
          <a:xfrm rot="340892">
            <a:off x="6658133" y="2351611"/>
            <a:ext cx="5632561" cy="14527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 up of a blackboard&#10;&#10;Description automatically generated">
            <a:extLst>
              <a:ext uri="{FF2B5EF4-FFF2-40B4-BE49-F238E27FC236}">
                <a16:creationId xmlns:a16="http://schemas.microsoft.com/office/drawing/2014/main" id="{D3C3CA5E-13AC-47FC-A14F-7BBF746E615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44272" y="3874205"/>
            <a:ext cx="3432283" cy="2574212"/>
          </a:xfrm>
          <a:prstGeom prst="rect">
            <a:avLst/>
          </a:prstGeom>
        </p:spPr>
      </p:pic>
    </p:spTree>
    <p:extLst>
      <p:ext uri="{BB962C8B-B14F-4D97-AF65-F5344CB8AC3E}">
        <p14:creationId xmlns:p14="http://schemas.microsoft.com/office/powerpoint/2010/main" val="143657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595" y="1"/>
            <a:ext cx="7886700" cy="1325563"/>
          </a:xfrm>
        </p:spPr>
        <p:txBody>
          <a:bodyPr>
            <a:normAutofit/>
          </a:bodyPr>
          <a:lstStyle/>
          <a:p>
            <a:r>
              <a:rPr lang="en-GB" sz="4000" b="1" dirty="0">
                <a:solidFill>
                  <a:srgbClr val="003F3E"/>
                </a:solidFill>
                <a:latin typeface="+mn-lt"/>
              </a:rPr>
              <a:t>The challenge for higher education</a:t>
            </a:r>
          </a:p>
        </p:txBody>
      </p:sp>
      <p:sp>
        <p:nvSpPr>
          <p:cNvPr id="3" name="Content Placeholder 2"/>
          <p:cNvSpPr>
            <a:spLocks noGrp="1"/>
          </p:cNvSpPr>
          <p:nvPr>
            <p:ph idx="1"/>
          </p:nvPr>
        </p:nvSpPr>
        <p:spPr>
          <a:xfrm>
            <a:off x="1127448" y="1325563"/>
            <a:ext cx="10585176" cy="5256584"/>
          </a:xfrm>
        </p:spPr>
        <p:txBody>
          <a:bodyPr>
            <a:normAutofit/>
          </a:bodyPr>
          <a:lstStyle/>
          <a:p>
            <a:pPr marL="268288" indent="-268288"/>
            <a:r>
              <a:rPr lang="en-GB" sz="2400" b="1" dirty="0"/>
              <a:t>Self-authorship:   </a:t>
            </a:r>
            <a:r>
              <a:rPr lang="en-GB" sz="2400" dirty="0"/>
              <a:t>the ability to know oneself, to know what one knows, to reflect upon it and to base judgements on it (Baxter </a:t>
            </a:r>
            <a:r>
              <a:rPr lang="en-GB" sz="2400" dirty="0" err="1"/>
              <a:t>Magolda</a:t>
            </a:r>
            <a:r>
              <a:rPr lang="en-GB" sz="2400" dirty="0"/>
              <a:t>, 2004)</a:t>
            </a:r>
          </a:p>
          <a:p>
            <a:pPr marL="268288" indent="-268288">
              <a:buNone/>
            </a:pPr>
            <a:r>
              <a:rPr lang="en-GB" sz="2400" dirty="0"/>
              <a:t>     Three zones / levels: </a:t>
            </a:r>
          </a:p>
          <a:p>
            <a:pPr marL="714375" lvl="1"/>
            <a:r>
              <a:rPr lang="en-GB" sz="2400" b="1" dirty="0"/>
              <a:t>epistemological</a:t>
            </a:r>
            <a:r>
              <a:rPr lang="en-GB" sz="2400" dirty="0"/>
              <a:t>, concerning the nature and certainty of</a:t>
            </a:r>
            <a:r>
              <a:rPr lang="en-GB" sz="2400" i="1" dirty="0"/>
              <a:t> </a:t>
            </a:r>
            <a:r>
              <a:rPr lang="en-GB" sz="2400" dirty="0"/>
              <a:t>knowledge; </a:t>
            </a:r>
          </a:p>
          <a:p>
            <a:pPr marL="714375" lvl="1"/>
            <a:r>
              <a:rPr lang="en-GB" sz="2400" b="1" dirty="0"/>
              <a:t>intra-personal</a:t>
            </a:r>
            <a:r>
              <a:rPr lang="en-GB" sz="2400" dirty="0"/>
              <a:t>, concerning an individual’s</a:t>
            </a:r>
            <a:r>
              <a:rPr lang="en-GB" sz="2400" i="1" dirty="0"/>
              <a:t> </a:t>
            </a:r>
            <a:r>
              <a:rPr lang="en-GB" sz="2400" dirty="0"/>
              <a:t>sense of who they are and what they believe; </a:t>
            </a:r>
          </a:p>
          <a:p>
            <a:pPr marL="714375" lvl="1"/>
            <a:r>
              <a:rPr lang="en-GB" sz="2400" b="1" dirty="0"/>
              <a:t>inter-personal</a:t>
            </a:r>
            <a:r>
              <a:rPr lang="en-GB" sz="2400" dirty="0"/>
              <a:t>, concerning the</a:t>
            </a:r>
            <a:r>
              <a:rPr lang="en-GB" sz="2400" i="1" dirty="0"/>
              <a:t> </a:t>
            </a:r>
            <a:r>
              <a:rPr lang="en-GB" sz="2400" dirty="0"/>
              <a:t>construction of relationships. </a:t>
            </a:r>
          </a:p>
          <a:p>
            <a:pPr marL="342900" lvl="1" indent="0">
              <a:buNone/>
            </a:pPr>
            <a:endParaRPr lang="en-GB" sz="2400" dirty="0"/>
          </a:p>
          <a:p>
            <a:pPr marL="268288" indent="-268288"/>
            <a:r>
              <a:rPr lang="en-GB" sz="2400" dirty="0"/>
              <a:t>The challenge is to create effective spaces for undergraduate students to develop these three areas of experience  </a:t>
            </a:r>
            <a:r>
              <a:rPr lang="en-GB" sz="2400" dirty="0">
                <a:solidFill>
                  <a:schemeClr val="accent6">
                    <a:lumMod val="50000"/>
                  </a:schemeClr>
                </a:solidFill>
              </a:rPr>
              <a:t>(and for academics to know what they are doing</a:t>
            </a:r>
            <a:r>
              <a:rPr lang="en-GB" sz="2400" b="1" dirty="0">
                <a:solidFill>
                  <a:schemeClr val="accent6">
                    <a:lumMod val="50000"/>
                  </a:schemeClr>
                </a:solidFill>
              </a:rPr>
              <a:t>?</a:t>
            </a:r>
            <a:r>
              <a:rPr lang="en-GB" sz="2400" dirty="0">
                <a:solidFill>
                  <a:schemeClr val="accent6">
                    <a:lumMod val="50000"/>
                  </a:schemeClr>
                </a:solidFill>
              </a:rPr>
              <a:t>) </a:t>
            </a:r>
          </a:p>
        </p:txBody>
      </p:sp>
    </p:spTree>
    <p:extLst>
      <p:ext uri="{BB962C8B-B14F-4D97-AF65-F5344CB8AC3E}">
        <p14:creationId xmlns:p14="http://schemas.microsoft.com/office/powerpoint/2010/main" val="3330665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08" y="-27384"/>
            <a:ext cx="10945216" cy="1325563"/>
          </a:xfrm>
        </p:spPr>
        <p:txBody>
          <a:bodyPr/>
          <a:lstStyle/>
          <a:p>
            <a:r>
              <a:rPr lang="en-GB" sz="4000" b="1" dirty="0">
                <a:solidFill>
                  <a:srgbClr val="003F3E"/>
                </a:solidFill>
                <a:latin typeface="+mn-lt"/>
              </a:rPr>
              <a:t>Developing self-authorship - requires disruption</a:t>
            </a:r>
            <a:endParaRPr lang="en-GB" b="1" dirty="0">
              <a:solidFill>
                <a:srgbClr val="003F3E"/>
              </a:solidFill>
              <a:latin typeface="+mn-lt"/>
            </a:endParaRPr>
          </a:p>
        </p:txBody>
      </p:sp>
      <p:sp>
        <p:nvSpPr>
          <p:cNvPr id="3" name="Content Placeholder 2"/>
          <p:cNvSpPr>
            <a:spLocks noGrp="1"/>
          </p:cNvSpPr>
          <p:nvPr>
            <p:ph idx="1"/>
          </p:nvPr>
        </p:nvSpPr>
        <p:spPr>
          <a:xfrm>
            <a:off x="659396" y="1315961"/>
            <a:ext cx="11161240" cy="5256584"/>
          </a:xfrm>
        </p:spPr>
        <p:txBody>
          <a:bodyPr>
            <a:noAutofit/>
          </a:bodyPr>
          <a:lstStyle/>
          <a:p>
            <a:pPr marL="0" indent="0">
              <a:buNone/>
            </a:pPr>
            <a:r>
              <a:rPr lang="en-GB" sz="2400" dirty="0"/>
              <a:t>Key dimensions: </a:t>
            </a:r>
          </a:p>
          <a:p>
            <a:pPr marL="534988"/>
            <a:r>
              <a:rPr lang="en-GB" sz="2400" dirty="0"/>
              <a:t>skills of critical analysis and evaluation; </a:t>
            </a:r>
          </a:p>
          <a:p>
            <a:pPr marL="534988"/>
            <a:r>
              <a:rPr lang="en-GB" sz="2400" dirty="0"/>
              <a:t>development of mature working relationships, embracing and valuing of diversity;  </a:t>
            </a:r>
          </a:p>
          <a:p>
            <a:pPr marL="534988"/>
            <a:r>
              <a:rPr lang="en-GB" sz="2400" dirty="0"/>
              <a:t>consideration of multiple perspectives. </a:t>
            </a:r>
          </a:p>
          <a:p>
            <a:pPr marL="0" indent="0">
              <a:buNone/>
            </a:pPr>
            <a:endParaRPr lang="en-GB" sz="2400" dirty="0"/>
          </a:p>
          <a:p>
            <a:pPr marL="0" indent="0">
              <a:buNone/>
            </a:pPr>
            <a:r>
              <a:rPr lang="en-GB" sz="2400" dirty="0"/>
              <a:t>Students move towards self-authorship when they are able to balance their understanding of the contextual and partial nature of their knowledge with personally grounded goals, beliefs and values, defined by relating to a multiplicity of others.</a:t>
            </a:r>
          </a:p>
          <a:p>
            <a:pPr marL="0" indent="0">
              <a:buNone/>
            </a:pPr>
            <a:r>
              <a:rPr lang="en-GB" sz="2400" dirty="0"/>
              <a:t>  </a:t>
            </a:r>
          </a:p>
          <a:p>
            <a:pPr marL="0" indent="0">
              <a:buNone/>
            </a:pPr>
            <a:r>
              <a:rPr lang="en-GB" sz="2400" dirty="0"/>
              <a:t>Undergraduates need program and extra curricular opportunities with sufficiently </a:t>
            </a:r>
            <a:r>
              <a:rPr lang="en-GB" sz="2400" b="1" dirty="0"/>
              <a:t>novel spaces </a:t>
            </a:r>
            <a:r>
              <a:rPr lang="en-GB" sz="2400" dirty="0"/>
              <a:t>and </a:t>
            </a:r>
            <a:r>
              <a:rPr lang="en-GB" sz="2400" b="1" dirty="0"/>
              <a:t>encounters</a:t>
            </a:r>
            <a:r>
              <a:rPr lang="en-GB" sz="2400" dirty="0"/>
              <a:t> that </a:t>
            </a:r>
            <a:r>
              <a:rPr lang="en-GB" sz="2400" b="1" dirty="0"/>
              <a:t>compel</a:t>
            </a:r>
            <a:r>
              <a:rPr lang="en-GB" sz="2400" dirty="0"/>
              <a:t> them to reconsider and subsequently fashion new conceptions of self and personally-referenced ways of knowing (Baxter </a:t>
            </a:r>
            <a:r>
              <a:rPr lang="en-GB" sz="2400" dirty="0" err="1"/>
              <a:t>Magolda</a:t>
            </a:r>
            <a:r>
              <a:rPr lang="en-GB" sz="2400" dirty="0"/>
              <a:t>, 2004). </a:t>
            </a:r>
          </a:p>
        </p:txBody>
      </p:sp>
    </p:spTree>
    <p:extLst>
      <p:ext uri="{BB962C8B-B14F-4D97-AF65-F5344CB8AC3E}">
        <p14:creationId xmlns:p14="http://schemas.microsoft.com/office/powerpoint/2010/main" val="3217295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solidFill>
                  <a:srgbClr val="003F3E"/>
                </a:solidFill>
                <a:latin typeface="+mn-lt"/>
              </a:rPr>
              <a:t>Defining disruption and the borderland</a:t>
            </a:r>
            <a:br>
              <a:rPr lang="en-GB" dirty="0"/>
            </a:br>
            <a:endParaRPr lang="en-GB" dirty="0"/>
          </a:p>
        </p:txBody>
      </p:sp>
      <p:sp>
        <p:nvSpPr>
          <p:cNvPr id="3" name="Content Placeholder 2"/>
          <p:cNvSpPr>
            <a:spLocks noGrp="1"/>
          </p:cNvSpPr>
          <p:nvPr>
            <p:ph idx="1"/>
          </p:nvPr>
        </p:nvSpPr>
        <p:spPr>
          <a:xfrm>
            <a:off x="623392" y="1412776"/>
            <a:ext cx="10945216" cy="5184576"/>
          </a:xfrm>
        </p:spPr>
        <p:txBody>
          <a:bodyPr>
            <a:normAutofit lnSpcReduction="10000"/>
          </a:bodyPr>
          <a:lstStyle/>
          <a:p>
            <a:r>
              <a:rPr lang="en-US" sz="2600" dirty="0"/>
              <a:t>The borderland is a metaphor for the condition of living between spaces and cultural norms, existing in the interstices between traditional arenas and/or practices of pedagogy (</a:t>
            </a:r>
            <a:r>
              <a:rPr lang="en-US" sz="2600" dirty="0" err="1"/>
              <a:t>Elenes</a:t>
            </a:r>
            <a:r>
              <a:rPr lang="en-US" sz="2600" dirty="0"/>
              <a:t>, 1997). </a:t>
            </a:r>
          </a:p>
          <a:p>
            <a:endParaRPr lang="en-US" sz="400" dirty="0"/>
          </a:p>
          <a:p>
            <a:r>
              <a:rPr lang="en-US" sz="2600" dirty="0"/>
              <a:t>In higher education these </a:t>
            </a:r>
            <a:r>
              <a:rPr lang="en-GB" sz="2600" dirty="0"/>
              <a:t>spaces can be defined as the </a:t>
            </a:r>
            <a:r>
              <a:rPr lang="en-GB" sz="2600" b="1" dirty="0"/>
              <a:t>unfamiliar</a:t>
            </a:r>
            <a:r>
              <a:rPr lang="en-GB" sz="2600" dirty="0"/>
              <a:t> physical or metaphorical territories where their novelty and </a:t>
            </a:r>
            <a:r>
              <a:rPr lang="en-GB" sz="2600" b="1" dirty="0"/>
              <a:t>ambiguity</a:t>
            </a:r>
            <a:r>
              <a:rPr lang="en-GB" sz="2600" dirty="0"/>
              <a:t> provides a challenge which </a:t>
            </a:r>
            <a:r>
              <a:rPr lang="en-GB" sz="2600" b="1" dirty="0"/>
              <a:t>seems daunting </a:t>
            </a:r>
            <a:r>
              <a:rPr lang="en-GB" sz="2600" dirty="0"/>
              <a:t>to students and faculty. </a:t>
            </a:r>
          </a:p>
          <a:p>
            <a:endParaRPr lang="en-GB" sz="400" dirty="0"/>
          </a:p>
          <a:p>
            <a:r>
              <a:rPr lang="en-GB" sz="2600" dirty="0"/>
              <a:t>Borderland spaces are liminal, foregrounding a sense of becoming and ambiguity (Turner, 1974). When entering a liminal space, participants become ‘neither here nor there, betwixt and between all fixed points of classification’ (Turner, 1974: 232). The expected norm is disrupted so transitions are not easy. </a:t>
            </a:r>
          </a:p>
          <a:p>
            <a:endParaRPr lang="en-GB" sz="400" dirty="0"/>
          </a:p>
          <a:p>
            <a:r>
              <a:rPr lang="en-GB" sz="2600" b="1" dirty="0"/>
              <a:t>Challenge</a:t>
            </a:r>
            <a:r>
              <a:rPr lang="en-GB" sz="2600" dirty="0"/>
              <a:t> – to create disruption in the curriculum and co-curriculum.</a:t>
            </a:r>
          </a:p>
          <a:p>
            <a:endParaRPr lang="en-GB" sz="2600" dirty="0"/>
          </a:p>
          <a:p>
            <a:endParaRPr lang="en-GB" dirty="0"/>
          </a:p>
        </p:txBody>
      </p:sp>
    </p:spTree>
    <p:extLst>
      <p:ext uri="{BB962C8B-B14F-4D97-AF65-F5344CB8AC3E}">
        <p14:creationId xmlns:p14="http://schemas.microsoft.com/office/powerpoint/2010/main" val="45449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16C9-1574-48B1-AE29-188AA082C9CF}"/>
              </a:ext>
            </a:extLst>
          </p:cNvPr>
          <p:cNvSpPr>
            <a:spLocks noGrp="1"/>
          </p:cNvSpPr>
          <p:nvPr>
            <p:ph type="title"/>
          </p:nvPr>
        </p:nvSpPr>
        <p:spPr>
          <a:xfrm>
            <a:off x="609600" y="116632"/>
            <a:ext cx="10972800" cy="1143000"/>
          </a:xfrm>
        </p:spPr>
        <p:txBody>
          <a:bodyPr/>
          <a:lstStyle/>
          <a:p>
            <a:r>
              <a:rPr lang="en-GB" b="1" dirty="0">
                <a:solidFill>
                  <a:srgbClr val="003F3E"/>
                </a:solidFill>
              </a:rPr>
              <a:t>Improvements since ….?</a:t>
            </a:r>
          </a:p>
        </p:txBody>
      </p:sp>
      <p:sp>
        <p:nvSpPr>
          <p:cNvPr id="3" name="Content Placeholder 2">
            <a:extLst>
              <a:ext uri="{FF2B5EF4-FFF2-40B4-BE49-F238E27FC236}">
                <a16:creationId xmlns:a16="http://schemas.microsoft.com/office/drawing/2014/main" id="{7A43DA42-C87D-4676-A6F3-211DC2AF87CF}"/>
              </a:ext>
            </a:extLst>
          </p:cNvPr>
          <p:cNvSpPr>
            <a:spLocks noGrp="1"/>
          </p:cNvSpPr>
          <p:nvPr>
            <p:ph idx="1"/>
          </p:nvPr>
        </p:nvSpPr>
        <p:spPr>
          <a:xfrm>
            <a:off x="609600" y="1711349"/>
            <a:ext cx="11103024" cy="4525963"/>
          </a:xfrm>
        </p:spPr>
        <p:txBody>
          <a:bodyPr>
            <a:normAutofit fontScale="92500" lnSpcReduction="10000"/>
          </a:bodyPr>
          <a:lstStyle/>
          <a:p>
            <a:pPr marL="542925" indent="-542925">
              <a:buFont typeface="Wingdings" panose="05000000000000000000" pitchFamily="2" charset="2"/>
              <a:buChar char=""/>
            </a:pPr>
            <a:r>
              <a:rPr lang="en-GB" dirty="0"/>
              <a:t>Most universities train new staff to teach</a:t>
            </a:r>
          </a:p>
          <a:p>
            <a:pPr marL="542925" indent="-542925">
              <a:buFont typeface="Wingdings" panose="05000000000000000000" pitchFamily="2" charset="2"/>
              <a:buChar char=""/>
            </a:pPr>
            <a:r>
              <a:rPr lang="en-GB" dirty="0"/>
              <a:t>Clearer targets in university mission and value statements</a:t>
            </a:r>
          </a:p>
          <a:p>
            <a:pPr marL="542925" indent="-542925">
              <a:buFont typeface="Wingdings" panose="05000000000000000000" pitchFamily="2" charset="2"/>
              <a:buChar char=""/>
            </a:pPr>
            <a:r>
              <a:rPr lang="en-GB" dirty="0"/>
              <a:t>Staff-student partnerships – Student Charters – Student Voice</a:t>
            </a:r>
          </a:p>
          <a:p>
            <a:pPr marL="542925" indent="-542925">
              <a:buFont typeface="Wingdings" panose="05000000000000000000" pitchFamily="2" charset="2"/>
              <a:buChar char=""/>
            </a:pPr>
            <a:r>
              <a:rPr lang="en-GB" dirty="0"/>
              <a:t>Graduate attributes – linking employability</a:t>
            </a:r>
          </a:p>
          <a:p>
            <a:pPr marL="542925" indent="-542925">
              <a:buFont typeface="Wingdings" panose="05000000000000000000" pitchFamily="2" charset="2"/>
              <a:buChar char=""/>
            </a:pPr>
            <a:r>
              <a:rPr lang="en-GB" dirty="0"/>
              <a:t>Recognition that most students will NOT have academic careers</a:t>
            </a:r>
          </a:p>
          <a:p>
            <a:pPr marL="542925" indent="-542925">
              <a:buFont typeface="Wingdings" panose="05000000000000000000" pitchFamily="2" charset="2"/>
              <a:buChar char=""/>
            </a:pPr>
            <a:r>
              <a:rPr lang="en-GB" dirty="0"/>
              <a:t>Skills – Enterprise – Sustainability agendas</a:t>
            </a:r>
          </a:p>
          <a:p>
            <a:pPr marL="542925" indent="-542925">
              <a:buFont typeface="Wingdings" panose="05000000000000000000" pitchFamily="2" charset="2"/>
              <a:buChar char=""/>
            </a:pPr>
            <a:r>
              <a:rPr lang="en-GB" dirty="0"/>
              <a:t>Some appreciation that auditing practice can be helpful (in some areas!) </a:t>
            </a:r>
          </a:p>
          <a:p>
            <a:pPr marL="542925" indent="-542925">
              <a:buFont typeface="Wingdings" panose="05000000000000000000" pitchFamily="2" charset="2"/>
              <a:buChar char=""/>
            </a:pPr>
            <a:r>
              <a:rPr lang="en-GB" dirty="0"/>
              <a:t>Student prizes for staff performance</a:t>
            </a:r>
          </a:p>
          <a:p>
            <a:pPr marL="0" indent="0">
              <a:buNone/>
            </a:pPr>
            <a:endParaRPr lang="en-GB" dirty="0"/>
          </a:p>
        </p:txBody>
      </p:sp>
      <p:sp>
        <p:nvSpPr>
          <p:cNvPr id="6" name="TextBox 5">
            <a:extLst>
              <a:ext uri="{FF2B5EF4-FFF2-40B4-BE49-F238E27FC236}">
                <a16:creationId xmlns:a16="http://schemas.microsoft.com/office/drawing/2014/main" id="{F5E5C49B-9232-4F4B-8078-70F801A2403E}"/>
              </a:ext>
            </a:extLst>
          </p:cNvPr>
          <p:cNvSpPr txBox="1"/>
          <p:nvPr/>
        </p:nvSpPr>
        <p:spPr>
          <a:xfrm>
            <a:off x="7608168" y="6063138"/>
            <a:ext cx="2171813" cy="584775"/>
          </a:xfrm>
          <a:prstGeom prst="rect">
            <a:avLst/>
          </a:prstGeom>
          <a:noFill/>
        </p:spPr>
        <p:txBody>
          <a:bodyPr wrap="none" rtlCol="0">
            <a:spAutoFit/>
          </a:bodyPr>
          <a:lstStyle/>
          <a:p>
            <a:r>
              <a:rPr lang="en-GB" sz="3200" b="1" dirty="0">
                <a:solidFill>
                  <a:srgbClr val="003F3E"/>
                </a:solidFill>
              </a:rPr>
              <a:t>What else? </a:t>
            </a:r>
          </a:p>
        </p:txBody>
      </p:sp>
      <p:pic>
        <p:nvPicPr>
          <p:cNvPr id="7" name="Picture 6">
            <a:extLst>
              <a:ext uri="{FF2B5EF4-FFF2-40B4-BE49-F238E27FC236}">
                <a16:creationId xmlns:a16="http://schemas.microsoft.com/office/drawing/2014/main" id="{CCC92858-3BD8-46FC-82A1-60058B3F07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30180" y="5146651"/>
            <a:ext cx="1482444" cy="1482444"/>
          </a:xfrm>
          <a:prstGeom prst="rect">
            <a:avLst/>
          </a:prstGeom>
        </p:spPr>
      </p:pic>
      <p:pic>
        <p:nvPicPr>
          <p:cNvPr id="8" name="Picture 7">
            <a:extLst>
              <a:ext uri="{FF2B5EF4-FFF2-40B4-BE49-F238E27FC236}">
                <a16:creationId xmlns:a16="http://schemas.microsoft.com/office/drawing/2014/main" id="{8A3C60DB-B9D1-4C76-89F7-59F7088D688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79376" y="225066"/>
            <a:ext cx="1512168" cy="1512168"/>
          </a:xfrm>
          <a:prstGeom prst="rect">
            <a:avLst/>
          </a:prstGeom>
        </p:spPr>
      </p:pic>
    </p:spTree>
    <p:extLst>
      <p:ext uri="{BB962C8B-B14F-4D97-AF65-F5344CB8AC3E}">
        <p14:creationId xmlns:p14="http://schemas.microsoft.com/office/powerpoint/2010/main" val="1046908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365127"/>
            <a:ext cx="8352928" cy="1325563"/>
          </a:xfrm>
        </p:spPr>
        <p:txBody>
          <a:bodyPr>
            <a:normAutofit fontScale="90000"/>
          </a:bodyPr>
          <a:lstStyle/>
          <a:p>
            <a:r>
              <a:rPr lang="en-GB" sz="4000" b="1" dirty="0">
                <a:solidFill>
                  <a:srgbClr val="003F3E"/>
                </a:solidFill>
                <a:latin typeface="+mn-lt"/>
              </a:rPr>
              <a:t>Unfamiliar…Ambiguous…Daunting spaces</a:t>
            </a:r>
            <a:br>
              <a:rPr lang="en-GB" sz="4000" b="1" dirty="0">
                <a:latin typeface="+mn-lt"/>
              </a:rPr>
            </a:br>
            <a:endParaRPr lang="en-GB" sz="4000" b="1" dirty="0">
              <a:latin typeface="+mn-lt"/>
            </a:endParaRPr>
          </a:p>
        </p:txBody>
      </p:sp>
      <p:sp>
        <p:nvSpPr>
          <p:cNvPr id="3" name="Content Placeholder 2"/>
          <p:cNvSpPr>
            <a:spLocks noGrp="1"/>
          </p:cNvSpPr>
          <p:nvPr>
            <p:ph idx="1"/>
          </p:nvPr>
        </p:nvSpPr>
        <p:spPr>
          <a:xfrm>
            <a:off x="695400" y="1556792"/>
            <a:ext cx="11233248" cy="5152106"/>
          </a:xfrm>
        </p:spPr>
        <p:txBody>
          <a:bodyPr>
            <a:noAutofit/>
          </a:bodyPr>
          <a:lstStyle/>
          <a:p>
            <a:r>
              <a:rPr lang="en-GB" sz="2400" dirty="0"/>
              <a:t>Independent Undergraduate Research</a:t>
            </a:r>
          </a:p>
          <a:p>
            <a:r>
              <a:rPr lang="en-GB" sz="2400" dirty="0"/>
              <a:t>Teaching yourself - Independent learning (Lynda.com)</a:t>
            </a:r>
          </a:p>
          <a:p>
            <a:r>
              <a:rPr lang="en-GB" sz="2400" dirty="0"/>
              <a:t>The ‘unfinished’ assignment</a:t>
            </a:r>
          </a:p>
          <a:p>
            <a:r>
              <a:rPr lang="en-GB" sz="2400" dirty="0"/>
              <a:t>Undergraduate Research Conference</a:t>
            </a:r>
          </a:p>
          <a:p>
            <a:r>
              <a:rPr lang="en-GB" sz="2400" dirty="0"/>
              <a:t>Volunteering Project Work</a:t>
            </a:r>
          </a:p>
          <a:p>
            <a:r>
              <a:rPr lang="en-GB" sz="2400" dirty="0"/>
              <a:t>??</a:t>
            </a:r>
          </a:p>
          <a:p>
            <a:endParaRPr lang="en-GB" sz="2400" dirty="0"/>
          </a:p>
          <a:p>
            <a:pPr marL="0" indent="0">
              <a:buNone/>
            </a:pPr>
            <a:r>
              <a:rPr lang="en-GB" sz="2400" dirty="0"/>
              <a:t>‘</a:t>
            </a:r>
            <a:r>
              <a:rPr lang="en-GB" sz="2400" i="1" dirty="0"/>
              <a:t>every university graduate should understand that no idea is fully formed until it can be communicated … Dissemination of results is an essential and integral part of the research process</a:t>
            </a:r>
            <a:r>
              <a:rPr lang="en-GB" sz="2400" dirty="0"/>
              <a:t>.’ (Boyer Commission, 1988:24)</a:t>
            </a:r>
          </a:p>
          <a:p>
            <a:pPr marL="0" indent="0">
              <a:buNone/>
            </a:pPr>
            <a:r>
              <a:rPr lang="en-GB" sz="2400" dirty="0"/>
              <a:t>Transformative learning (</a:t>
            </a:r>
            <a:r>
              <a:rPr lang="en-GB" sz="2400" dirty="0" err="1"/>
              <a:t>Mezirow</a:t>
            </a:r>
            <a:r>
              <a:rPr lang="en-GB" sz="2400" dirty="0"/>
              <a:t>, 2000; Meyer and Land, 2006)</a:t>
            </a:r>
          </a:p>
        </p:txBody>
      </p:sp>
    </p:spTree>
    <p:extLst>
      <p:ext uri="{BB962C8B-B14F-4D97-AF65-F5344CB8AC3E}">
        <p14:creationId xmlns:p14="http://schemas.microsoft.com/office/powerpoint/2010/main" val="142277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568" y="404664"/>
            <a:ext cx="7416824" cy="622570"/>
          </a:xfrm>
        </p:spPr>
        <p:txBody>
          <a:bodyPr>
            <a:noAutofit/>
          </a:bodyPr>
          <a:lstStyle/>
          <a:p>
            <a:r>
              <a:rPr lang="en-GB" sz="4000" b="1" dirty="0">
                <a:solidFill>
                  <a:srgbClr val="003F3E"/>
                </a:solidFill>
                <a:latin typeface="+mn-lt"/>
              </a:rPr>
              <a:t>Teach yourself - independence</a:t>
            </a:r>
          </a:p>
        </p:txBody>
      </p:sp>
      <p:sp>
        <p:nvSpPr>
          <p:cNvPr id="3" name="Content Placeholder 2"/>
          <p:cNvSpPr>
            <a:spLocks noGrp="1"/>
          </p:cNvSpPr>
          <p:nvPr>
            <p:ph idx="1"/>
          </p:nvPr>
        </p:nvSpPr>
        <p:spPr>
          <a:xfrm>
            <a:off x="479376" y="1196752"/>
            <a:ext cx="8280920" cy="5400600"/>
          </a:xfrm>
        </p:spPr>
        <p:txBody>
          <a:bodyPr>
            <a:normAutofit lnSpcReduction="10000"/>
          </a:bodyPr>
          <a:lstStyle/>
          <a:p>
            <a:r>
              <a:rPr lang="en-GB" sz="2600" dirty="0"/>
              <a:t>Flipping the learning</a:t>
            </a:r>
          </a:p>
          <a:p>
            <a:endParaRPr lang="en-GB" sz="300" dirty="0"/>
          </a:p>
          <a:p>
            <a:r>
              <a:rPr lang="en-GB" sz="2600" dirty="0"/>
              <a:t>Let students find their own way through the technology - deeper learning, more rewarding</a:t>
            </a:r>
          </a:p>
          <a:p>
            <a:endParaRPr lang="en-GB" sz="400" dirty="0"/>
          </a:p>
          <a:p>
            <a:r>
              <a:rPr lang="en-GB" sz="2600" dirty="0"/>
              <a:t>Multiple IT backgrounds - use any system you like to run your statistics or create a podcast. Use the system you are familiar with </a:t>
            </a:r>
          </a:p>
          <a:p>
            <a:pPr marL="0" indent="0">
              <a:buNone/>
            </a:pPr>
            <a:endParaRPr lang="en-GB" sz="2600" dirty="0"/>
          </a:p>
          <a:p>
            <a:pPr marL="0" indent="0">
              <a:buNone/>
            </a:pPr>
            <a:r>
              <a:rPr lang="en-GB" sz="2600" dirty="0"/>
              <a:t>Wholly aligns to Digital Literacy goals: </a:t>
            </a:r>
          </a:p>
          <a:p>
            <a:pPr marL="0" indent="0" algn="r">
              <a:buNone/>
            </a:pPr>
            <a:r>
              <a:rPr lang="en-GB" sz="2600" dirty="0"/>
              <a:t>‘ability to use </a:t>
            </a:r>
            <a:r>
              <a:rPr lang="en-GB" sz="2600" b="1" dirty="0"/>
              <a:t>digital</a:t>
            </a:r>
            <a:r>
              <a:rPr lang="en-GB" sz="2600" dirty="0"/>
              <a:t> technology, communication tools or networks to locate, evaluate, use and create information. The ability to understand and use information in multiple formats from a wide range of sources via computers</a:t>
            </a:r>
            <a:r>
              <a:rPr lang="en-GB" sz="2600" dirty="0">
                <a:solidFill>
                  <a:schemeClr val="accent6">
                    <a:lumMod val="50000"/>
                  </a:schemeClr>
                </a:solidFill>
              </a:rPr>
              <a:t>’</a:t>
            </a:r>
            <a:endParaRPr lang="en-GB" dirty="0">
              <a:solidFill>
                <a:schemeClr val="accent6">
                  <a:lumMod val="50000"/>
                </a:schemeClr>
              </a:solidFill>
            </a:endParaRPr>
          </a:p>
        </p:txBody>
      </p:sp>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2774" y="1196752"/>
            <a:ext cx="2304256" cy="2304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408368" y="3789040"/>
            <a:ext cx="2408662" cy="2308324"/>
          </a:xfrm>
          <a:prstGeom prst="rect">
            <a:avLst/>
          </a:prstGeom>
          <a:noFill/>
        </p:spPr>
        <p:txBody>
          <a:bodyPr wrap="square" rtlCol="0">
            <a:spAutoFit/>
          </a:bodyPr>
          <a:lstStyle/>
          <a:p>
            <a:r>
              <a:rPr lang="en-GB" dirty="0"/>
              <a:t>Lynda.com:  An online learning platform that helps anyone learn business, software, technology and creative skills to achieve personal and professional goals </a:t>
            </a:r>
          </a:p>
        </p:txBody>
      </p:sp>
    </p:spTree>
    <p:extLst>
      <p:ext uri="{BB962C8B-B14F-4D97-AF65-F5344CB8AC3E}">
        <p14:creationId xmlns:p14="http://schemas.microsoft.com/office/powerpoint/2010/main" val="2703592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7886700" cy="831626"/>
          </a:xfrm>
        </p:spPr>
        <p:txBody>
          <a:bodyPr>
            <a:normAutofit fontScale="90000"/>
          </a:bodyPr>
          <a:lstStyle/>
          <a:p>
            <a:r>
              <a:rPr lang="en-GB" sz="4000" b="1" dirty="0">
                <a:solidFill>
                  <a:srgbClr val="003F3E"/>
                </a:solidFill>
                <a:latin typeface="+mn-lt"/>
              </a:rPr>
              <a:t>The ‘unfinished’ authentic assignment</a:t>
            </a:r>
          </a:p>
        </p:txBody>
      </p:sp>
      <p:sp>
        <p:nvSpPr>
          <p:cNvPr id="3" name="Content Placeholder 2"/>
          <p:cNvSpPr>
            <a:spLocks noGrp="1"/>
          </p:cNvSpPr>
          <p:nvPr>
            <p:ph idx="1"/>
          </p:nvPr>
        </p:nvSpPr>
        <p:spPr>
          <a:xfrm>
            <a:off x="839416" y="1403316"/>
            <a:ext cx="10729192" cy="5454684"/>
          </a:xfrm>
        </p:spPr>
        <p:txBody>
          <a:bodyPr>
            <a:normAutofit/>
          </a:bodyPr>
          <a:lstStyle/>
          <a:p>
            <a:r>
              <a:rPr lang="en-GB" sz="2400" dirty="0"/>
              <a:t>Assignments should mirror real life, real research (authenticity)</a:t>
            </a:r>
          </a:p>
          <a:p>
            <a:r>
              <a:rPr lang="en-GB" sz="2400" dirty="0"/>
              <a:t>Most research papers report a story in progress</a:t>
            </a:r>
          </a:p>
          <a:p>
            <a:pPr marL="0" indent="0">
              <a:buNone/>
            </a:pPr>
            <a:endParaRPr lang="en-GB" sz="2400" dirty="0"/>
          </a:p>
          <a:p>
            <a:pPr marL="0" indent="0">
              <a:buNone/>
            </a:pPr>
            <a:r>
              <a:rPr lang="en-GB" sz="2400" dirty="0"/>
              <a:t>Deep learning needs scaffolding / support / challenge  - avoiding over-prescription / handholding / … </a:t>
            </a:r>
          </a:p>
          <a:p>
            <a:pPr marL="0" indent="0">
              <a:buNone/>
            </a:pPr>
            <a:endParaRPr lang="en-GB" sz="2400" dirty="0"/>
          </a:p>
          <a:p>
            <a:r>
              <a:rPr lang="en-GB" sz="2400" dirty="0"/>
              <a:t>The challenge is to present authentic problems, for individual or group research, in a </a:t>
            </a:r>
            <a:r>
              <a:rPr lang="en-GB" sz="2400" b="1" dirty="0"/>
              <a:t>timeframe</a:t>
            </a:r>
            <a:r>
              <a:rPr lang="en-GB" sz="2400" dirty="0"/>
              <a:t> that enables students to tackle enough of a problem to achieve some mastery while appreciating the unfinished nature of the job</a:t>
            </a:r>
          </a:p>
          <a:p>
            <a:r>
              <a:rPr lang="en-GB" sz="2400" dirty="0"/>
              <a:t>For many students this is uncomfortable / challenging  / disconcerting / …  but real</a:t>
            </a:r>
          </a:p>
        </p:txBody>
      </p:sp>
    </p:spTree>
    <p:extLst>
      <p:ext uri="{BB962C8B-B14F-4D97-AF65-F5344CB8AC3E}">
        <p14:creationId xmlns:p14="http://schemas.microsoft.com/office/powerpoint/2010/main" val="366444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875775" y="76571"/>
            <a:ext cx="8507288" cy="1143000"/>
          </a:xfrm>
        </p:spPr>
        <p:txBody>
          <a:bodyPr>
            <a:noAutofit/>
          </a:bodyPr>
          <a:lstStyle/>
          <a:p>
            <a:pPr lvl="0"/>
            <a:r>
              <a:rPr lang="en-GB" sz="3600" b="1" dirty="0">
                <a:solidFill>
                  <a:srgbClr val="003F3E"/>
                </a:solidFill>
              </a:rPr>
              <a:t>Scaffolding student learning </a:t>
            </a:r>
          </a:p>
        </p:txBody>
      </p:sp>
      <p:sp>
        <p:nvSpPr>
          <p:cNvPr id="29699" name="Content Placeholder 2"/>
          <p:cNvSpPr>
            <a:spLocks noGrp="1"/>
          </p:cNvSpPr>
          <p:nvPr>
            <p:ph idx="1"/>
          </p:nvPr>
        </p:nvSpPr>
        <p:spPr>
          <a:xfrm>
            <a:off x="479376" y="1219570"/>
            <a:ext cx="6840759" cy="5104049"/>
          </a:xfrm>
        </p:spPr>
        <p:txBody>
          <a:bodyPr>
            <a:normAutofit/>
          </a:bodyPr>
          <a:lstStyle/>
          <a:p>
            <a:pPr marL="0" indent="0">
              <a:buNone/>
            </a:pPr>
            <a:r>
              <a:rPr lang="en-GB" altLang="en-US" sz="2400" b="1" dirty="0">
                <a:solidFill>
                  <a:srgbClr val="003F3E"/>
                </a:solidFill>
              </a:rPr>
              <a:t>Energy – focus – interest – stimulation - engagement</a:t>
            </a:r>
          </a:p>
          <a:p>
            <a:endParaRPr lang="en-GB" altLang="en-US" sz="2400" dirty="0"/>
          </a:p>
          <a:p>
            <a:r>
              <a:rPr lang="en-GB" altLang="en-US" sz="2400" dirty="0"/>
              <a:t>The Module timetable sets expectations: </a:t>
            </a:r>
          </a:p>
          <a:p>
            <a:r>
              <a:rPr lang="en-GB" altLang="en-US" sz="2400" dirty="0"/>
              <a:t>Detailed taught sessions  and indicates out of class activities (reading / group work / language classes, writing café, ...) </a:t>
            </a:r>
          </a:p>
          <a:p>
            <a:r>
              <a:rPr lang="en-GB" altLang="en-US" sz="2400" dirty="0"/>
              <a:t>Managed student expectations </a:t>
            </a:r>
          </a:p>
          <a:p>
            <a:r>
              <a:rPr lang="en-GB" altLang="en-US" sz="2400" dirty="0"/>
              <a:t>Introducing ‘good study’ habits</a:t>
            </a:r>
          </a:p>
          <a:p>
            <a:r>
              <a:rPr lang="en-GB" altLang="en-US" sz="2400" dirty="0"/>
              <a:t>Identified / Dedicated time for group work</a:t>
            </a:r>
          </a:p>
          <a:p>
            <a:r>
              <a:rPr lang="en-GB" altLang="en-US" sz="2400" dirty="0"/>
              <a:t>Managed anxiety: </a:t>
            </a:r>
          </a:p>
          <a:p>
            <a:pPr marL="0" indent="0" algn="ctr">
              <a:buNone/>
            </a:pPr>
            <a:r>
              <a:rPr lang="en-US" sz="2400" dirty="0"/>
              <a:t>“</a:t>
            </a:r>
            <a:r>
              <a:rPr lang="en-US" sz="2400" i="1" dirty="0"/>
              <a:t>Working in groups enabled us to discuss our worries about the assessment”</a:t>
            </a:r>
            <a:endParaRPr lang="en-GB" altLang="en-US" sz="2400" dirty="0"/>
          </a:p>
          <a:p>
            <a:pPr marL="0" indent="0">
              <a:buNone/>
            </a:pPr>
            <a:endParaRPr lang="en-GB" altLang="en-US" sz="1700" dirty="0"/>
          </a:p>
          <a:p>
            <a:pPr marL="0" indent="0">
              <a:buNone/>
            </a:pPr>
            <a:endParaRPr lang="en-GB" altLang="en-US" sz="1700" dirty="0"/>
          </a:p>
        </p:txBody>
      </p:sp>
      <p:pic>
        <p:nvPicPr>
          <p:cNvPr id="2" name="Picture 1" descr="tm_geog_outlook_timetabl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183" y="1412776"/>
            <a:ext cx="4468765" cy="4680520"/>
          </a:xfrm>
          <a:prstGeom prst="rect">
            <a:avLst/>
          </a:prstGeom>
        </p:spPr>
      </p:pic>
    </p:spTree>
    <p:extLst>
      <p:ext uri="{BB962C8B-B14F-4D97-AF65-F5344CB8AC3E}">
        <p14:creationId xmlns:p14="http://schemas.microsoft.com/office/powerpoint/2010/main" val="818209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44624"/>
            <a:ext cx="7886700" cy="1325563"/>
          </a:xfrm>
        </p:spPr>
        <p:txBody>
          <a:bodyPr>
            <a:normAutofit/>
          </a:bodyPr>
          <a:lstStyle/>
          <a:p>
            <a:pPr marL="447675" indent="-447675"/>
            <a:r>
              <a:rPr lang="en-GB" b="1" dirty="0">
                <a:solidFill>
                  <a:srgbClr val="003F3E"/>
                </a:solidFill>
                <a:latin typeface="+mn-lt"/>
              </a:rPr>
              <a:t>Learning Spaces as Disrupters</a:t>
            </a:r>
          </a:p>
        </p:txBody>
      </p:sp>
      <p:sp>
        <p:nvSpPr>
          <p:cNvPr id="3" name="Content Placeholder 2"/>
          <p:cNvSpPr>
            <a:spLocks noGrp="1"/>
          </p:cNvSpPr>
          <p:nvPr>
            <p:ph idx="1"/>
          </p:nvPr>
        </p:nvSpPr>
        <p:spPr>
          <a:xfrm>
            <a:off x="3071664" y="1193771"/>
            <a:ext cx="5976664" cy="1477732"/>
          </a:xfrm>
        </p:spPr>
        <p:txBody>
          <a:bodyPr>
            <a:normAutofit/>
          </a:bodyPr>
          <a:lstStyle/>
          <a:p>
            <a:pPr marL="0" indent="0" algn="ctr">
              <a:buNone/>
            </a:pPr>
            <a:r>
              <a:rPr lang="en-GB" sz="2800" dirty="0"/>
              <a:t>In and Out of the classroom</a:t>
            </a:r>
            <a:r>
              <a:rPr lang="en-GB" sz="2400" dirty="0"/>
              <a:t>  	</a:t>
            </a:r>
          </a:p>
          <a:p>
            <a:pPr marL="0" indent="0" algn="ctr">
              <a:buNone/>
            </a:pPr>
            <a:r>
              <a:rPr lang="en-GB" sz="2400" b="1" dirty="0"/>
              <a:t>Physical spaces    		Virtual spaces</a:t>
            </a:r>
            <a:endParaRPr lang="en-GB" sz="24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2400" b="1"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879183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35650000"/>
              </p:ext>
            </p:extLst>
          </p:nvPr>
        </p:nvGraphicFramePr>
        <p:xfrm>
          <a:off x="551384" y="260646"/>
          <a:ext cx="11305256" cy="6576275"/>
        </p:xfrm>
        <a:graphic>
          <a:graphicData uri="http://schemas.openxmlformats.org/drawingml/2006/table">
            <a:tbl>
              <a:tblPr firstRow="1" firstCol="1" bandRow="1">
                <a:tableStyleId>{5940675A-B579-460E-94D1-54222C63F5DA}</a:tableStyleId>
              </a:tblPr>
              <a:tblGrid>
                <a:gridCol w="2223985">
                  <a:extLst>
                    <a:ext uri="{9D8B030D-6E8A-4147-A177-3AD203B41FA5}">
                      <a16:colId xmlns:a16="http://schemas.microsoft.com/office/drawing/2014/main" val="1074137752"/>
                    </a:ext>
                  </a:extLst>
                </a:gridCol>
                <a:gridCol w="3392639">
                  <a:extLst>
                    <a:ext uri="{9D8B030D-6E8A-4147-A177-3AD203B41FA5}">
                      <a16:colId xmlns:a16="http://schemas.microsoft.com/office/drawing/2014/main" val="2656406265"/>
                    </a:ext>
                  </a:extLst>
                </a:gridCol>
                <a:gridCol w="5688632">
                  <a:extLst>
                    <a:ext uri="{9D8B030D-6E8A-4147-A177-3AD203B41FA5}">
                      <a16:colId xmlns:a16="http://schemas.microsoft.com/office/drawing/2014/main" val="3857382768"/>
                    </a:ext>
                  </a:extLst>
                </a:gridCol>
              </a:tblGrid>
              <a:tr h="642976">
                <a:tc>
                  <a:txBody>
                    <a:bodyPr/>
                    <a:lstStyle/>
                    <a:p>
                      <a:pPr algn="ctr">
                        <a:lnSpc>
                          <a:spcPct val="115000"/>
                        </a:lnSpc>
                        <a:spcAft>
                          <a:spcPts val="0"/>
                        </a:spcAft>
                      </a:pPr>
                      <a:r>
                        <a:rPr lang="en-GB" sz="2400" b="1" dirty="0">
                          <a:effectLst/>
                        </a:rPr>
                        <a:t>Physical spaces</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solidFill>
                      <a:schemeClr val="accent1">
                        <a:lumMod val="20000"/>
                        <a:lumOff val="80000"/>
                      </a:schemeClr>
                    </a:solidFill>
                  </a:tcPr>
                </a:tc>
                <a:tc>
                  <a:txBody>
                    <a:bodyPr/>
                    <a:lstStyle/>
                    <a:p>
                      <a:pPr algn="ctr">
                        <a:lnSpc>
                          <a:spcPct val="115000"/>
                        </a:lnSpc>
                        <a:spcAft>
                          <a:spcPts val="0"/>
                        </a:spcAft>
                      </a:pPr>
                      <a:r>
                        <a:rPr lang="en-GB" sz="2400" b="1" dirty="0">
                          <a:effectLst/>
                        </a:rPr>
                        <a:t>Traditional use</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solidFill>
                      <a:schemeClr val="accent1">
                        <a:lumMod val="20000"/>
                        <a:lumOff val="80000"/>
                      </a:schemeClr>
                    </a:solidFill>
                  </a:tcPr>
                </a:tc>
                <a:tc>
                  <a:txBody>
                    <a:bodyPr/>
                    <a:lstStyle/>
                    <a:p>
                      <a:pPr algn="ctr">
                        <a:lnSpc>
                          <a:spcPct val="115000"/>
                        </a:lnSpc>
                        <a:spcAft>
                          <a:spcPts val="0"/>
                        </a:spcAft>
                      </a:pPr>
                      <a:r>
                        <a:rPr lang="en-GB" sz="2400" b="1" dirty="0">
                          <a:effectLst/>
                        </a:rPr>
                        <a:t>Example use as borderland space</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solidFill>
                      <a:schemeClr val="accent1">
                        <a:lumMod val="20000"/>
                        <a:lumOff val="80000"/>
                      </a:schemeClr>
                    </a:solidFill>
                  </a:tcPr>
                </a:tc>
                <a:extLst>
                  <a:ext uri="{0D108BD9-81ED-4DB2-BD59-A6C34878D82A}">
                    <a16:rowId xmlns:a16="http://schemas.microsoft.com/office/drawing/2014/main" val="2437345396"/>
                  </a:ext>
                </a:extLst>
              </a:tr>
              <a:tr h="1998783">
                <a:tc>
                  <a:txBody>
                    <a:bodyPr/>
                    <a:lstStyle/>
                    <a:p>
                      <a:pPr>
                        <a:lnSpc>
                          <a:spcPct val="115000"/>
                        </a:lnSpc>
                        <a:spcAft>
                          <a:spcPts val="0"/>
                        </a:spcAft>
                      </a:pPr>
                      <a:r>
                        <a:rPr lang="en-GB" sz="2000" dirty="0">
                          <a:effectLst/>
                        </a:rPr>
                        <a:t>Lecture theatres, seminar rooms, classrooms</a:t>
                      </a:r>
                    </a:p>
                    <a:p>
                      <a:pPr>
                        <a:lnSpc>
                          <a:spcPct val="115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dirty="0" err="1">
                          <a:effectLst/>
                        </a:rPr>
                        <a:t>Transmissive</a:t>
                      </a:r>
                      <a:r>
                        <a:rPr lang="en-GB" sz="2000" dirty="0">
                          <a:effectLst/>
                        </a:rPr>
                        <a:t> faculty-led presentations, seminars and workshops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dirty="0">
                          <a:effectLst/>
                        </a:rPr>
                        <a:t>Flipped classroom - student-led break-out discussion/critique; use of collaborative technology (e.g. clickers, smart devices); student-led, faculty-facilitated collaborative debate and critique; group role play and other experiential learning</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extLst>
                  <a:ext uri="{0D108BD9-81ED-4DB2-BD59-A6C34878D82A}">
                    <a16:rowId xmlns:a16="http://schemas.microsoft.com/office/drawing/2014/main" val="3134074535"/>
                  </a:ext>
                </a:extLst>
              </a:tr>
              <a:tr h="1285953">
                <a:tc>
                  <a:txBody>
                    <a:bodyPr/>
                    <a:lstStyle/>
                    <a:p>
                      <a:pPr>
                        <a:lnSpc>
                          <a:spcPct val="115000"/>
                        </a:lnSpc>
                        <a:spcAft>
                          <a:spcPts val="0"/>
                        </a:spcAft>
                      </a:pPr>
                      <a:r>
                        <a:rPr lang="en-GB" sz="2000">
                          <a:effectLst/>
                        </a:rPr>
                        <a:t>Laboratories and studios</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dirty="0">
                          <a:effectLst/>
                        </a:rPr>
                        <a:t>Directed experiments and exercises, performance, dance; faculty demonstrate equipment/techniques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a:effectLst/>
                        </a:rPr>
                        <a:t>Student-directed/informed experiments, productions, dance, theatre, exercises and small group explorations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extLst>
                  <a:ext uri="{0D108BD9-81ED-4DB2-BD59-A6C34878D82A}">
                    <a16:rowId xmlns:a16="http://schemas.microsoft.com/office/drawing/2014/main" val="821155436"/>
                  </a:ext>
                </a:extLst>
              </a:tr>
              <a:tr h="1267057">
                <a:tc>
                  <a:txBody>
                    <a:bodyPr/>
                    <a:lstStyle/>
                    <a:p>
                      <a:pPr>
                        <a:lnSpc>
                          <a:spcPct val="115000"/>
                        </a:lnSpc>
                        <a:spcAft>
                          <a:spcPts val="0"/>
                        </a:spcAft>
                      </a:pPr>
                      <a:r>
                        <a:rPr lang="en-GB" sz="2000">
                          <a:effectLst/>
                        </a:rPr>
                        <a:t>Libraries, resources rooms</a:t>
                      </a:r>
                    </a:p>
                    <a:p>
                      <a:pPr>
                        <a:lnSpc>
                          <a:spcPct val="115000"/>
                        </a:lnSpc>
                        <a:spcAft>
                          <a:spcPts val="0"/>
                        </a:spcAft>
                      </a:pPr>
                      <a:r>
                        <a:rPr lang="en-GB" sz="2000">
                          <a:effectLst/>
                        </a:rPr>
                        <a:t>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a:effectLst/>
                        </a:rPr>
                        <a:t>Faculty directed study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dirty="0">
                          <a:effectLst/>
                        </a:rPr>
                        <a:t>Collaborative, dialogic self-directed meaning-making; student research-led reading and learning</a:t>
                      </a:r>
                    </a:p>
                    <a:p>
                      <a:pPr>
                        <a:lnSpc>
                          <a:spcPct val="115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extLst>
                  <a:ext uri="{0D108BD9-81ED-4DB2-BD59-A6C34878D82A}">
                    <a16:rowId xmlns:a16="http://schemas.microsoft.com/office/drawing/2014/main" val="3537931390"/>
                  </a:ext>
                </a:extLst>
              </a:tr>
              <a:tr h="1285953">
                <a:tc>
                  <a:txBody>
                    <a:bodyPr/>
                    <a:lstStyle/>
                    <a:p>
                      <a:pPr>
                        <a:lnSpc>
                          <a:spcPct val="115000"/>
                        </a:lnSpc>
                        <a:spcAft>
                          <a:spcPts val="0"/>
                        </a:spcAft>
                      </a:pPr>
                      <a:r>
                        <a:rPr lang="en-GB" sz="2000">
                          <a:effectLst/>
                        </a:rPr>
                        <a:t>Field, campus spaces</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a:effectLst/>
                        </a:rPr>
                        <a:t>Faculty-led tours; small group inquiries and exercises following stipulated techniques </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tc>
                  <a:txBody>
                    <a:bodyPr/>
                    <a:lstStyle/>
                    <a:p>
                      <a:pPr>
                        <a:lnSpc>
                          <a:spcPct val="115000"/>
                        </a:lnSpc>
                        <a:spcAft>
                          <a:spcPts val="0"/>
                        </a:spcAft>
                      </a:pPr>
                      <a:r>
                        <a:rPr lang="en-GB" sz="2000" dirty="0">
                          <a:effectLst/>
                        </a:rPr>
                        <a:t>Students generate new knowledge through research (using relevant technologies); student field presentations and interpretations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tc>
                <a:extLst>
                  <a:ext uri="{0D108BD9-81ED-4DB2-BD59-A6C34878D82A}">
                    <a16:rowId xmlns:a16="http://schemas.microsoft.com/office/drawing/2014/main" val="2719179187"/>
                  </a:ext>
                </a:extLst>
              </a:tr>
            </a:tbl>
          </a:graphicData>
        </a:graphic>
      </p:graphicFrame>
    </p:spTree>
    <p:extLst>
      <p:ext uri="{BB962C8B-B14F-4D97-AF65-F5344CB8AC3E}">
        <p14:creationId xmlns:p14="http://schemas.microsoft.com/office/powerpoint/2010/main" val="3709886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85842120"/>
              </p:ext>
            </p:extLst>
          </p:nvPr>
        </p:nvGraphicFramePr>
        <p:xfrm>
          <a:off x="695400" y="908720"/>
          <a:ext cx="10873209" cy="5811469"/>
        </p:xfrm>
        <a:graphic>
          <a:graphicData uri="http://schemas.openxmlformats.org/drawingml/2006/table">
            <a:tbl>
              <a:tblPr firstRow="1" firstCol="1" bandRow="1">
                <a:tableStyleId>{5940675A-B579-460E-94D1-54222C63F5DA}</a:tableStyleId>
              </a:tblPr>
              <a:tblGrid>
                <a:gridCol w="2920491">
                  <a:extLst>
                    <a:ext uri="{9D8B030D-6E8A-4147-A177-3AD203B41FA5}">
                      <a16:colId xmlns:a16="http://schemas.microsoft.com/office/drawing/2014/main" val="2568347797"/>
                    </a:ext>
                  </a:extLst>
                </a:gridCol>
                <a:gridCol w="3145143">
                  <a:extLst>
                    <a:ext uri="{9D8B030D-6E8A-4147-A177-3AD203B41FA5}">
                      <a16:colId xmlns:a16="http://schemas.microsoft.com/office/drawing/2014/main" val="2566396402"/>
                    </a:ext>
                  </a:extLst>
                </a:gridCol>
                <a:gridCol w="4807575">
                  <a:extLst>
                    <a:ext uri="{9D8B030D-6E8A-4147-A177-3AD203B41FA5}">
                      <a16:colId xmlns:a16="http://schemas.microsoft.com/office/drawing/2014/main" val="3346960581"/>
                    </a:ext>
                  </a:extLst>
                </a:gridCol>
              </a:tblGrid>
              <a:tr h="1154356">
                <a:tc>
                  <a:txBody>
                    <a:bodyPr/>
                    <a:lstStyle/>
                    <a:p>
                      <a:pPr>
                        <a:lnSpc>
                          <a:spcPct val="115000"/>
                        </a:lnSpc>
                        <a:spcAft>
                          <a:spcPts val="0"/>
                        </a:spcAft>
                      </a:pPr>
                      <a:r>
                        <a:rPr lang="en-GB" sz="2400" dirty="0">
                          <a:effectLst/>
                        </a:rPr>
                        <a:t>Transit spaces: cars, trains and buses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Directed reading and thinking; informal conversations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Individual and small-group sharing and reflection; group learning via smart devices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3917558984"/>
                  </a:ext>
                </a:extLst>
              </a:tr>
              <a:tr h="1827801">
                <a:tc>
                  <a:txBody>
                    <a:bodyPr/>
                    <a:lstStyle/>
                    <a:p>
                      <a:pPr>
                        <a:lnSpc>
                          <a:spcPct val="115000"/>
                        </a:lnSpc>
                        <a:spcAft>
                          <a:spcPts val="0"/>
                        </a:spcAft>
                      </a:pPr>
                      <a:r>
                        <a:rPr lang="en-GB" sz="2400" dirty="0">
                          <a:effectLst/>
                        </a:rPr>
                        <a:t>Communal campus spaces: auditoria, corridors, refectories, student accommodation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Directed reading, watching audio and video podcasts; informal conversations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‘Think stops’ for peer sharing and group learning face-to-face and via smart devices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2601350693"/>
                  </a:ext>
                </a:extLst>
              </a:tr>
              <a:tr h="1414787">
                <a:tc>
                  <a:txBody>
                    <a:bodyPr/>
                    <a:lstStyle/>
                    <a:p>
                      <a:pPr>
                        <a:lnSpc>
                          <a:spcPct val="115000"/>
                        </a:lnSpc>
                        <a:spcAft>
                          <a:spcPts val="0"/>
                        </a:spcAft>
                      </a:pPr>
                      <a:r>
                        <a:rPr lang="en-GB" sz="2400" dirty="0">
                          <a:effectLst/>
                        </a:rPr>
                        <a:t>Exhibition and conference spaces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err="1">
                          <a:effectLst/>
                        </a:rPr>
                        <a:t>Transmissive</a:t>
                      </a:r>
                      <a:r>
                        <a:rPr lang="en-GB" sz="2400" dirty="0">
                          <a:effectLst/>
                        </a:rPr>
                        <a:t> presentation of faculty directed student materials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Faculty-student-employer multi-way dialogue enabling critical interaction with student research; networking</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1140718667"/>
                  </a:ext>
                </a:extLst>
              </a:tr>
              <a:tr h="838084">
                <a:tc>
                  <a:txBody>
                    <a:bodyPr/>
                    <a:lstStyle/>
                    <a:p>
                      <a:pPr>
                        <a:lnSpc>
                          <a:spcPct val="115000"/>
                        </a:lnSpc>
                        <a:spcAft>
                          <a:spcPts val="0"/>
                        </a:spcAft>
                      </a:pPr>
                      <a:r>
                        <a:rPr lang="en-GB" sz="2400">
                          <a:effectLst/>
                        </a:rPr>
                        <a:t>Classroom and corridor walls</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Passive displays of materials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400" dirty="0">
                          <a:effectLst/>
                        </a:rPr>
                        <a:t>Interactive critique of materials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407571996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5834245"/>
              </p:ext>
            </p:extLst>
          </p:nvPr>
        </p:nvGraphicFramePr>
        <p:xfrm>
          <a:off x="695400" y="260648"/>
          <a:ext cx="10873209" cy="642976"/>
        </p:xfrm>
        <a:graphic>
          <a:graphicData uri="http://schemas.openxmlformats.org/drawingml/2006/table">
            <a:tbl>
              <a:tblPr firstRow="1" firstCol="1" bandRow="1">
                <a:tableStyleId>{5940675A-B579-460E-94D1-54222C63F5DA}</a:tableStyleId>
              </a:tblPr>
              <a:tblGrid>
                <a:gridCol w="2920491">
                  <a:extLst>
                    <a:ext uri="{9D8B030D-6E8A-4147-A177-3AD203B41FA5}">
                      <a16:colId xmlns:a16="http://schemas.microsoft.com/office/drawing/2014/main" val="2995715479"/>
                    </a:ext>
                  </a:extLst>
                </a:gridCol>
                <a:gridCol w="3145143">
                  <a:extLst>
                    <a:ext uri="{9D8B030D-6E8A-4147-A177-3AD203B41FA5}">
                      <a16:colId xmlns:a16="http://schemas.microsoft.com/office/drawing/2014/main" val="2155169079"/>
                    </a:ext>
                  </a:extLst>
                </a:gridCol>
                <a:gridCol w="4807575">
                  <a:extLst>
                    <a:ext uri="{9D8B030D-6E8A-4147-A177-3AD203B41FA5}">
                      <a16:colId xmlns:a16="http://schemas.microsoft.com/office/drawing/2014/main" val="3945937497"/>
                    </a:ext>
                  </a:extLst>
                </a:gridCol>
              </a:tblGrid>
              <a:tr h="642976">
                <a:tc>
                  <a:txBody>
                    <a:bodyPr/>
                    <a:lstStyle/>
                    <a:p>
                      <a:pPr algn="ctr">
                        <a:lnSpc>
                          <a:spcPct val="115000"/>
                        </a:lnSpc>
                        <a:spcAft>
                          <a:spcPts val="0"/>
                        </a:spcAft>
                      </a:pPr>
                      <a:r>
                        <a:rPr lang="en-GB" sz="2400" b="1" dirty="0">
                          <a:effectLst/>
                        </a:rPr>
                        <a:t>Physical spaces</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solidFill>
                      <a:schemeClr val="accent1">
                        <a:lumMod val="20000"/>
                        <a:lumOff val="80000"/>
                      </a:schemeClr>
                    </a:solidFill>
                  </a:tcPr>
                </a:tc>
                <a:tc>
                  <a:txBody>
                    <a:bodyPr/>
                    <a:lstStyle/>
                    <a:p>
                      <a:pPr algn="ctr">
                        <a:lnSpc>
                          <a:spcPct val="115000"/>
                        </a:lnSpc>
                        <a:spcAft>
                          <a:spcPts val="0"/>
                        </a:spcAft>
                      </a:pPr>
                      <a:r>
                        <a:rPr lang="en-GB" sz="2400" b="1" dirty="0">
                          <a:effectLst/>
                        </a:rPr>
                        <a:t>Traditional use</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solidFill>
                      <a:schemeClr val="accent1">
                        <a:lumMod val="20000"/>
                        <a:lumOff val="80000"/>
                      </a:schemeClr>
                    </a:solidFill>
                  </a:tcPr>
                </a:tc>
                <a:tc>
                  <a:txBody>
                    <a:bodyPr/>
                    <a:lstStyle/>
                    <a:p>
                      <a:pPr algn="ctr">
                        <a:lnSpc>
                          <a:spcPct val="115000"/>
                        </a:lnSpc>
                        <a:spcAft>
                          <a:spcPts val="0"/>
                        </a:spcAft>
                      </a:pPr>
                      <a:r>
                        <a:rPr lang="en-GB" sz="2400" b="1" dirty="0">
                          <a:effectLst/>
                        </a:rPr>
                        <a:t>Example use as borderland space</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solidFill>
                      <a:schemeClr val="accent1">
                        <a:lumMod val="20000"/>
                        <a:lumOff val="80000"/>
                      </a:schemeClr>
                    </a:solidFill>
                  </a:tcPr>
                </a:tc>
                <a:extLst>
                  <a:ext uri="{0D108BD9-81ED-4DB2-BD59-A6C34878D82A}">
                    <a16:rowId xmlns:a16="http://schemas.microsoft.com/office/drawing/2014/main" val="2891984457"/>
                  </a:ext>
                </a:extLst>
              </a:tr>
            </a:tbl>
          </a:graphicData>
        </a:graphic>
      </p:graphicFrame>
    </p:spTree>
    <p:extLst>
      <p:ext uri="{BB962C8B-B14F-4D97-AF65-F5344CB8AC3E}">
        <p14:creationId xmlns:p14="http://schemas.microsoft.com/office/powerpoint/2010/main" val="311438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93696728"/>
              </p:ext>
            </p:extLst>
          </p:nvPr>
        </p:nvGraphicFramePr>
        <p:xfrm>
          <a:off x="695400" y="1268760"/>
          <a:ext cx="10945217" cy="5473887"/>
        </p:xfrm>
        <a:graphic>
          <a:graphicData uri="http://schemas.openxmlformats.org/drawingml/2006/table">
            <a:tbl>
              <a:tblPr firstRow="1" firstCol="1" bandRow="1">
                <a:tableStyleId>{5940675A-B579-460E-94D1-54222C63F5DA}</a:tableStyleId>
              </a:tblPr>
              <a:tblGrid>
                <a:gridCol w="3096344">
                  <a:extLst>
                    <a:ext uri="{9D8B030D-6E8A-4147-A177-3AD203B41FA5}">
                      <a16:colId xmlns:a16="http://schemas.microsoft.com/office/drawing/2014/main" val="3218094834"/>
                    </a:ext>
                  </a:extLst>
                </a:gridCol>
                <a:gridCol w="3926837">
                  <a:extLst>
                    <a:ext uri="{9D8B030D-6E8A-4147-A177-3AD203B41FA5}">
                      <a16:colId xmlns:a16="http://schemas.microsoft.com/office/drawing/2014/main" val="3771236828"/>
                    </a:ext>
                  </a:extLst>
                </a:gridCol>
                <a:gridCol w="3922036">
                  <a:extLst>
                    <a:ext uri="{9D8B030D-6E8A-4147-A177-3AD203B41FA5}">
                      <a16:colId xmlns:a16="http://schemas.microsoft.com/office/drawing/2014/main" val="2694469445"/>
                    </a:ext>
                  </a:extLst>
                </a:gridCol>
              </a:tblGrid>
              <a:tr h="789795">
                <a:tc>
                  <a:txBody>
                    <a:bodyPr/>
                    <a:lstStyle/>
                    <a:p>
                      <a:pPr>
                        <a:lnSpc>
                          <a:spcPct val="115000"/>
                        </a:lnSpc>
                        <a:spcAft>
                          <a:spcPts val="0"/>
                        </a:spcAft>
                      </a:pPr>
                      <a:r>
                        <a:rPr lang="en-GB" sz="2200" dirty="0" err="1">
                          <a:effectLst/>
                        </a:rPr>
                        <a:t>Collaboratories</a:t>
                      </a:r>
                      <a:r>
                        <a:rPr lang="en-GB" sz="2200" dirty="0">
                          <a:effectLst/>
                        </a:rPr>
                        <a:t>: pods for break-out sessions</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Faculty-initiated group inquiries</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Student-led problem-solving and critical reflection via dialogue</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1536334355"/>
                  </a:ext>
                </a:extLst>
              </a:tr>
              <a:tr h="1196633">
                <a:tc>
                  <a:txBody>
                    <a:bodyPr/>
                    <a:lstStyle/>
                    <a:p>
                      <a:pPr>
                        <a:lnSpc>
                          <a:spcPct val="115000"/>
                        </a:lnSpc>
                        <a:spcAft>
                          <a:spcPts val="0"/>
                        </a:spcAft>
                      </a:pPr>
                      <a:r>
                        <a:rPr lang="en-GB" sz="2200" dirty="0">
                          <a:effectLst/>
                        </a:rPr>
                        <a:t>Faculty offices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Formal tutorials; faculty-led feedback</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Formative discussions between faculty and students, directed by the latter</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637903474"/>
                  </a:ext>
                </a:extLst>
              </a:tr>
              <a:tr h="1196633">
                <a:tc>
                  <a:txBody>
                    <a:bodyPr/>
                    <a:lstStyle/>
                    <a:p>
                      <a:pPr>
                        <a:lnSpc>
                          <a:spcPct val="115000"/>
                        </a:lnSpc>
                        <a:spcAft>
                          <a:spcPts val="0"/>
                        </a:spcAft>
                      </a:pPr>
                      <a:r>
                        <a:rPr lang="en-GB" sz="2200">
                          <a:effectLst/>
                        </a:rPr>
                        <a:t>Peer mentoring spaces (PAL)</a:t>
                      </a:r>
                      <a:endParaRPr lang="en-GB" sz="220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Revision of faculty-delivered material by PAL leader</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a:effectLst/>
                        </a:rPr>
                        <a:t>Student-led participative inquiry and shared meaning- and identity-making </a:t>
                      </a:r>
                      <a:endParaRPr lang="en-GB" sz="220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2772889014"/>
                  </a:ext>
                </a:extLst>
              </a:tr>
              <a:tr h="2010307">
                <a:tc>
                  <a:txBody>
                    <a:bodyPr/>
                    <a:lstStyle/>
                    <a:p>
                      <a:pPr>
                        <a:lnSpc>
                          <a:spcPct val="115000"/>
                        </a:lnSpc>
                        <a:spcAft>
                          <a:spcPts val="0"/>
                        </a:spcAft>
                      </a:pPr>
                      <a:r>
                        <a:rPr lang="en-GB" sz="2200">
                          <a:effectLst/>
                        </a:rPr>
                        <a:t>Off-campus informal spaces: coffee bars, cafes, student accommodation, libraries, museums, galleries, parks, theatres, malls</a:t>
                      </a:r>
                      <a:endParaRPr lang="en-GB" sz="220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Directed personal reading and watching audio and video podcasts; performances; informal conversations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15000"/>
                        </a:lnSpc>
                        <a:spcAft>
                          <a:spcPts val="0"/>
                        </a:spcAft>
                      </a:pPr>
                      <a:r>
                        <a:rPr lang="en-GB" sz="2200" dirty="0">
                          <a:effectLst/>
                        </a:rPr>
                        <a:t>‘Think stops’ for peer sharing; small group exploration and discovery </a:t>
                      </a:r>
                      <a:endParaRPr lang="en-GB" sz="22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103946455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600852710"/>
              </p:ext>
            </p:extLst>
          </p:nvPr>
        </p:nvGraphicFramePr>
        <p:xfrm>
          <a:off x="695400" y="452213"/>
          <a:ext cx="10945217" cy="816547"/>
        </p:xfrm>
        <a:graphic>
          <a:graphicData uri="http://schemas.openxmlformats.org/drawingml/2006/table">
            <a:tbl>
              <a:tblPr firstRow="1" firstCol="1" bandRow="1"/>
              <a:tblGrid>
                <a:gridCol w="3096344">
                  <a:extLst>
                    <a:ext uri="{9D8B030D-6E8A-4147-A177-3AD203B41FA5}">
                      <a16:colId xmlns:a16="http://schemas.microsoft.com/office/drawing/2014/main" val="3497535077"/>
                    </a:ext>
                  </a:extLst>
                </a:gridCol>
                <a:gridCol w="3926837">
                  <a:extLst>
                    <a:ext uri="{9D8B030D-6E8A-4147-A177-3AD203B41FA5}">
                      <a16:colId xmlns:a16="http://schemas.microsoft.com/office/drawing/2014/main" val="3911694489"/>
                    </a:ext>
                  </a:extLst>
                </a:gridCol>
                <a:gridCol w="3922036">
                  <a:extLst>
                    <a:ext uri="{9D8B030D-6E8A-4147-A177-3AD203B41FA5}">
                      <a16:colId xmlns:a16="http://schemas.microsoft.com/office/drawing/2014/main" val="2712025913"/>
                    </a:ext>
                  </a:extLst>
                </a:gridCol>
              </a:tblGrid>
              <a:tr h="792088">
                <a:tc>
                  <a:txBody>
                    <a:bodyPr/>
                    <a:lstStyle/>
                    <a:p>
                      <a:pPr algn="ctr">
                        <a:lnSpc>
                          <a:spcPct val="115000"/>
                        </a:lnSpc>
                        <a:spcAft>
                          <a:spcPts val="0"/>
                        </a:spcAft>
                      </a:pPr>
                      <a:r>
                        <a:rPr lang="en-GB" sz="2400" b="1" i="0" dirty="0">
                          <a:effectLst/>
                          <a:latin typeface="Calibri" panose="020F0502020204030204" pitchFamily="34" charset="0"/>
                          <a:ea typeface="Calibri" panose="020F0502020204030204" pitchFamily="34" charset="0"/>
                          <a:cs typeface="Arial" panose="020B0604020202020204" pitchFamily="34" charset="0"/>
                        </a:rPr>
                        <a:t>Physical  spaces</a:t>
                      </a:r>
                      <a:endParaRPr lang="en-GB" sz="1800" i="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2400" b="1" dirty="0">
                          <a:effectLst/>
                          <a:latin typeface="Calibri" panose="020F0502020204030204" pitchFamily="34" charset="0"/>
                          <a:ea typeface="Calibri" panose="020F0502020204030204" pitchFamily="34" charset="0"/>
                          <a:cs typeface="Arial" panose="020B0604020202020204" pitchFamily="34" charset="0"/>
                        </a:rPr>
                        <a:t>Traditional use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en-GB" sz="2400" b="1" dirty="0">
                          <a:effectLst/>
                          <a:latin typeface="Calibri" panose="020F0502020204030204" pitchFamily="34" charset="0"/>
                          <a:ea typeface="Calibri" panose="020F0502020204030204" pitchFamily="34" charset="0"/>
                          <a:cs typeface="Arial" panose="020B0604020202020204" pitchFamily="34" charset="0"/>
                        </a:rPr>
                        <a:t>Example use as borderland space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txBody>
                  <a:tcPr marL="49641" marR="49641"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65424173"/>
                  </a:ext>
                </a:extLst>
              </a:tr>
            </a:tbl>
          </a:graphicData>
        </a:graphic>
      </p:graphicFrame>
    </p:spTree>
    <p:extLst>
      <p:ext uri="{BB962C8B-B14F-4D97-AF65-F5344CB8AC3E}">
        <p14:creationId xmlns:p14="http://schemas.microsoft.com/office/powerpoint/2010/main" val="4157217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313947"/>
              </p:ext>
            </p:extLst>
          </p:nvPr>
        </p:nvGraphicFramePr>
        <p:xfrm>
          <a:off x="695400" y="234909"/>
          <a:ext cx="11017224" cy="6267633"/>
        </p:xfrm>
        <a:graphic>
          <a:graphicData uri="http://schemas.openxmlformats.org/drawingml/2006/table">
            <a:tbl>
              <a:tblPr firstRow="1" firstCol="1" bandRow="1">
                <a:tableStyleId>{5940675A-B579-460E-94D1-54222C63F5DA}</a:tableStyleId>
              </a:tblPr>
              <a:tblGrid>
                <a:gridCol w="3367477">
                  <a:extLst>
                    <a:ext uri="{9D8B030D-6E8A-4147-A177-3AD203B41FA5}">
                      <a16:colId xmlns:a16="http://schemas.microsoft.com/office/drawing/2014/main" val="2592945768"/>
                    </a:ext>
                  </a:extLst>
                </a:gridCol>
                <a:gridCol w="3206696">
                  <a:extLst>
                    <a:ext uri="{9D8B030D-6E8A-4147-A177-3AD203B41FA5}">
                      <a16:colId xmlns:a16="http://schemas.microsoft.com/office/drawing/2014/main" val="155512521"/>
                    </a:ext>
                  </a:extLst>
                </a:gridCol>
                <a:gridCol w="4443051">
                  <a:extLst>
                    <a:ext uri="{9D8B030D-6E8A-4147-A177-3AD203B41FA5}">
                      <a16:colId xmlns:a16="http://schemas.microsoft.com/office/drawing/2014/main" val="639742213"/>
                    </a:ext>
                  </a:extLst>
                </a:gridCol>
              </a:tblGrid>
              <a:tr h="791197">
                <a:tc>
                  <a:txBody>
                    <a:bodyPr/>
                    <a:lstStyle/>
                    <a:p>
                      <a:pPr algn="ctr">
                        <a:lnSpc>
                          <a:spcPct val="100000"/>
                        </a:lnSpc>
                        <a:spcAft>
                          <a:spcPts val="0"/>
                        </a:spcAft>
                      </a:pPr>
                      <a:r>
                        <a:rPr lang="en-GB" sz="2400" b="1" dirty="0">
                          <a:effectLst/>
                        </a:rPr>
                        <a:t>Virtual spaces</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solidFill>
                      <a:schemeClr val="accent6">
                        <a:lumMod val="20000"/>
                        <a:lumOff val="80000"/>
                      </a:schemeClr>
                    </a:solidFill>
                  </a:tcPr>
                </a:tc>
                <a:tc>
                  <a:txBody>
                    <a:bodyPr/>
                    <a:lstStyle/>
                    <a:p>
                      <a:pPr algn="ctr">
                        <a:lnSpc>
                          <a:spcPct val="100000"/>
                        </a:lnSpc>
                        <a:spcAft>
                          <a:spcPts val="0"/>
                        </a:spcAft>
                      </a:pPr>
                      <a:r>
                        <a:rPr lang="en-GB" sz="2400" b="1" dirty="0">
                          <a:effectLst/>
                        </a:rPr>
                        <a:t>Traditional use</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solidFill>
                      <a:schemeClr val="accent6">
                        <a:lumMod val="20000"/>
                        <a:lumOff val="80000"/>
                      </a:schemeClr>
                    </a:solidFill>
                  </a:tcPr>
                </a:tc>
                <a:tc>
                  <a:txBody>
                    <a:bodyPr/>
                    <a:lstStyle/>
                    <a:p>
                      <a:pPr algn="ctr">
                        <a:lnSpc>
                          <a:spcPct val="100000"/>
                        </a:lnSpc>
                        <a:spcAft>
                          <a:spcPts val="0"/>
                        </a:spcAft>
                      </a:pPr>
                      <a:r>
                        <a:rPr lang="en-GB" sz="2400" b="1" dirty="0">
                          <a:effectLst/>
                        </a:rPr>
                        <a:t>Example use as borderland space</a:t>
                      </a:r>
                      <a:endParaRPr lang="en-GB" sz="2400" b="1"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solidFill>
                      <a:schemeClr val="accent6">
                        <a:lumMod val="20000"/>
                        <a:lumOff val="80000"/>
                      </a:schemeClr>
                    </a:solidFill>
                  </a:tcPr>
                </a:tc>
                <a:extLst>
                  <a:ext uri="{0D108BD9-81ED-4DB2-BD59-A6C34878D82A}">
                    <a16:rowId xmlns:a16="http://schemas.microsoft.com/office/drawing/2014/main" val="2860301240"/>
                  </a:ext>
                </a:extLst>
              </a:tr>
              <a:tr h="2305146">
                <a:tc>
                  <a:txBody>
                    <a:bodyPr/>
                    <a:lstStyle/>
                    <a:p>
                      <a:pPr>
                        <a:lnSpc>
                          <a:spcPct val="100000"/>
                        </a:lnSpc>
                        <a:spcAft>
                          <a:spcPts val="0"/>
                        </a:spcAft>
                      </a:pPr>
                      <a:r>
                        <a:rPr lang="en-GB" sz="2400" dirty="0">
                          <a:solidFill>
                            <a:schemeClr val="tx1"/>
                          </a:solidFill>
                          <a:effectLst/>
                        </a:rPr>
                        <a:t>VLEs: synchronous (chatrooms, virtual worlds) or asynchronous (discussion boards, blogs, wikis, emails) </a:t>
                      </a:r>
                      <a:endPar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effectLst/>
                        </a:rPr>
                        <a:t>Faculty communicating with individual students and  groups; resource repositories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marL="21590">
                        <a:lnSpc>
                          <a:spcPct val="100000"/>
                        </a:lnSpc>
                        <a:spcAft>
                          <a:spcPts val="0"/>
                        </a:spcAft>
                      </a:pPr>
                      <a:r>
                        <a:rPr lang="en-GB" sz="2400" dirty="0">
                          <a:effectLst/>
                        </a:rPr>
                        <a:t>Peer production of knowledge, resources and meaning; peer questioning and answering in class/</a:t>
                      </a:r>
                    </a:p>
                    <a:p>
                      <a:pPr marL="21590">
                        <a:lnSpc>
                          <a:spcPct val="100000"/>
                        </a:lnSpc>
                        <a:spcAft>
                          <a:spcPts val="0"/>
                        </a:spcAft>
                      </a:pPr>
                      <a:r>
                        <a:rPr lang="en-GB" sz="2400" dirty="0">
                          <a:effectLst/>
                        </a:rPr>
                        <a:t>field/studio/immersive environment;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1534155411"/>
                  </a:ext>
                </a:extLst>
              </a:tr>
              <a:tr h="1045616">
                <a:tc>
                  <a:txBody>
                    <a:bodyPr/>
                    <a:lstStyle/>
                    <a:p>
                      <a:pPr>
                        <a:lnSpc>
                          <a:spcPct val="100000"/>
                        </a:lnSpc>
                        <a:spcAft>
                          <a:spcPts val="0"/>
                        </a:spcAft>
                      </a:pPr>
                      <a:r>
                        <a:rPr lang="en-GB" sz="2400">
                          <a:solidFill>
                            <a:schemeClr val="tx1"/>
                          </a:solidFill>
                          <a:effectLst/>
                        </a:rPr>
                        <a:t>Online undergraduate research journals</a:t>
                      </a:r>
                      <a:endParaRPr lang="en-GB" sz="24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effectLst/>
                        </a:rPr>
                        <a:t>Student reading and authorship</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effectLst/>
                        </a:rPr>
                        <a:t>Student video reflections on personal research; reflective blogs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1884980135"/>
                  </a:ext>
                </a:extLst>
              </a:tr>
              <a:tr h="1394154">
                <a:tc>
                  <a:txBody>
                    <a:bodyPr/>
                    <a:lstStyle/>
                    <a:p>
                      <a:pPr>
                        <a:lnSpc>
                          <a:spcPct val="100000"/>
                        </a:lnSpc>
                        <a:spcAft>
                          <a:spcPts val="0"/>
                        </a:spcAft>
                      </a:pPr>
                      <a:r>
                        <a:rPr lang="en-GB" sz="2400" dirty="0">
                          <a:solidFill>
                            <a:schemeClr val="tx1"/>
                          </a:solidFill>
                          <a:effectLst/>
                        </a:rPr>
                        <a:t>Social media (e.g. Twitter, Facebook, Instagram)</a:t>
                      </a:r>
                      <a:endParaRPr lang="en-GB" sz="24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effectLst/>
                        </a:rPr>
                        <a:t>Faculty communicating with students and student groups</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effectLst/>
                        </a:rPr>
                        <a:t>Two way iterative developmental dialogue between faculty-students and students-students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2688342539"/>
                  </a:ext>
                </a:extLst>
              </a:tr>
              <a:tr h="707963">
                <a:tc>
                  <a:txBody>
                    <a:bodyPr/>
                    <a:lstStyle/>
                    <a:p>
                      <a:pPr>
                        <a:lnSpc>
                          <a:spcPct val="100000"/>
                        </a:lnSpc>
                        <a:spcAft>
                          <a:spcPts val="0"/>
                        </a:spcAft>
                      </a:pPr>
                      <a:r>
                        <a:rPr lang="en-GB" sz="2400" dirty="0">
                          <a:solidFill>
                            <a:schemeClr val="accent1">
                              <a:lumMod val="50000"/>
                            </a:schemeClr>
                          </a:solidFill>
                          <a:effectLst/>
                        </a:rPr>
                        <a:t>Personal (head) space</a:t>
                      </a:r>
                      <a:endParaRPr lang="en-GB" sz="24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solidFill>
                            <a:schemeClr val="accent1">
                              <a:lumMod val="50000"/>
                            </a:schemeClr>
                          </a:solidFill>
                          <a:effectLst/>
                        </a:rPr>
                        <a:t>Thinking within comfort zone</a:t>
                      </a:r>
                      <a:endParaRPr lang="en-GB" sz="24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tc>
                  <a:txBody>
                    <a:bodyPr/>
                    <a:lstStyle/>
                    <a:p>
                      <a:pPr>
                        <a:lnSpc>
                          <a:spcPct val="100000"/>
                        </a:lnSpc>
                        <a:spcAft>
                          <a:spcPts val="0"/>
                        </a:spcAft>
                      </a:pPr>
                      <a:r>
                        <a:rPr lang="en-GB" sz="2400" dirty="0">
                          <a:solidFill>
                            <a:schemeClr val="accent1">
                              <a:lumMod val="50000"/>
                            </a:schemeClr>
                          </a:solidFill>
                          <a:effectLst/>
                        </a:rPr>
                        <a:t>Thinking ‘outside of the box’</a:t>
                      </a:r>
                      <a:endParaRPr lang="en-GB" sz="24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52070" marR="52070" marT="0" marB="0"/>
                </a:tc>
                <a:extLst>
                  <a:ext uri="{0D108BD9-81ED-4DB2-BD59-A6C34878D82A}">
                    <a16:rowId xmlns:a16="http://schemas.microsoft.com/office/drawing/2014/main" val="3071103620"/>
                  </a:ext>
                </a:extLst>
              </a:tr>
            </a:tbl>
          </a:graphicData>
        </a:graphic>
      </p:graphicFrame>
    </p:spTree>
    <p:extLst>
      <p:ext uri="{BB962C8B-B14F-4D97-AF65-F5344CB8AC3E}">
        <p14:creationId xmlns:p14="http://schemas.microsoft.com/office/powerpoint/2010/main" val="14963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media.licdn.com/mpr/mpr/p/5/000/2ce/112/1f76f7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1823" y="4868722"/>
            <a:ext cx="5747636" cy="19874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03512" y="197768"/>
            <a:ext cx="8507288" cy="1143000"/>
          </a:xfrm>
        </p:spPr>
        <p:txBody>
          <a:bodyPr>
            <a:normAutofit/>
          </a:bodyPr>
          <a:lstStyle/>
          <a:p>
            <a:r>
              <a:rPr lang="en-GB" sz="3600" b="1" dirty="0">
                <a:solidFill>
                  <a:srgbClr val="003F3E"/>
                </a:solidFill>
              </a:rPr>
              <a:t>Inclusive, Active, Authentic student journey</a:t>
            </a:r>
          </a:p>
        </p:txBody>
      </p:sp>
      <p:sp>
        <p:nvSpPr>
          <p:cNvPr id="3" name="Content Placeholder 2"/>
          <p:cNvSpPr>
            <a:spLocks noGrp="1"/>
          </p:cNvSpPr>
          <p:nvPr>
            <p:ph idx="1"/>
          </p:nvPr>
        </p:nvSpPr>
        <p:spPr>
          <a:xfrm>
            <a:off x="592560" y="1412776"/>
            <a:ext cx="10729192" cy="4032448"/>
          </a:xfrm>
        </p:spPr>
        <p:txBody>
          <a:bodyPr>
            <a:normAutofit/>
          </a:bodyPr>
          <a:lstStyle/>
          <a:p>
            <a:pPr>
              <a:buFont typeface="Wingdings" panose="05000000000000000000" pitchFamily="2" charset="2"/>
              <a:buChar char="ü"/>
            </a:pPr>
            <a:r>
              <a:rPr lang="en-GB" sz="2400" b="1" dirty="0">
                <a:solidFill>
                  <a:schemeClr val="accent5">
                    <a:lumMod val="50000"/>
                  </a:schemeClr>
                </a:solidFill>
              </a:rPr>
              <a:t>Admissions</a:t>
            </a:r>
            <a:r>
              <a:rPr lang="en-GB" sz="2400" dirty="0"/>
              <a:t> -realistic (fitness to study/practice issue)</a:t>
            </a:r>
          </a:p>
          <a:p>
            <a:pPr>
              <a:buFont typeface="Wingdings" panose="05000000000000000000" pitchFamily="2" charset="2"/>
              <a:buChar char="ü"/>
            </a:pPr>
            <a:r>
              <a:rPr lang="en-GB" sz="2400" dirty="0"/>
              <a:t>Early </a:t>
            </a:r>
            <a:r>
              <a:rPr lang="en-GB" sz="2400" b="1" dirty="0">
                <a:solidFill>
                  <a:schemeClr val="accent5">
                    <a:lumMod val="50000"/>
                  </a:schemeClr>
                </a:solidFill>
              </a:rPr>
              <a:t>identification</a:t>
            </a:r>
            <a:r>
              <a:rPr lang="en-GB" sz="2400" dirty="0">
                <a:solidFill>
                  <a:schemeClr val="accent5">
                    <a:lumMod val="50000"/>
                  </a:schemeClr>
                </a:solidFill>
              </a:rPr>
              <a:t>, </a:t>
            </a:r>
            <a:r>
              <a:rPr lang="en-GB" sz="2400" b="1" dirty="0">
                <a:solidFill>
                  <a:schemeClr val="accent5">
                    <a:lumMod val="50000"/>
                  </a:schemeClr>
                </a:solidFill>
              </a:rPr>
              <a:t>communication</a:t>
            </a:r>
            <a:r>
              <a:rPr lang="en-GB" sz="2400" dirty="0">
                <a:solidFill>
                  <a:schemeClr val="accent5">
                    <a:lumMod val="50000"/>
                  </a:schemeClr>
                </a:solidFill>
              </a:rPr>
              <a:t> </a:t>
            </a:r>
            <a:r>
              <a:rPr lang="en-GB" sz="2400" dirty="0"/>
              <a:t>about  students support needs</a:t>
            </a:r>
            <a:r>
              <a:rPr lang="en-GB" sz="2400" dirty="0">
                <a:solidFill>
                  <a:schemeClr val="accent3">
                    <a:lumMod val="50000"/>
                  </a:schemeClr>
                </a:solidFill>
              </a:rPr>
              <a:t>, </a:t>
            </a:r>
            <a:r>
              <a:rPr lang="en-GB" sz="2400" b="1" dirty="0">
                <a:solidFill>
                  <a:schemeClr val="accent5">
                    <a:lumMod val="50000"/>
                  </a:schemeClr>
                </a:solidFill>
              </a:rPr>
              <a:t>reasonable adjustments </a:t>
            </a:r>
            <a:endParaRPr lang="en-GB" sz="2400" dirty="0"/>
          </a:p>
          <a:p>
            <a:pPr>
              <a:buFont typeface="Wingdings" panose="05000000000000000000" pitchFamily="2" charset="2"/>
              <a:buChar char="ü"/>
            </a:pPr>
            <a:r>
              <a:rPr lang="en-GB" sz="2400" dirty="0"/>
              <a:t>Consistent &amp; effective </a:t>
            </a:r>
            <a:r>
              <a:rPr lang="en-GB" sz="2400" b="1" dirty="0">
                <a:solidFill>
                  <a:schemeClr val="accent5">
                    <a:lumMod val="50000"/>
                  </a:schemeClr>
                </a:solidFill>
              </a:rPr>
              <a:t>personal tutoring</a:t>
            </a:r>
          </a:p>
          <a:p>
            <a:pPr>
              <a:buFont typeface="Wingdings" panose="05000000000000000000" pitchFamily="2" charset="2"/>
              <a:buChar char="ü"/>
            </a:pPr>
            <a:r>
              <a:rPr lang="en-GB" sz="2400" dirty="0"/>
              <a:t>Effective </a:t>
            </a:r>
            <a:r>
              <a:rPr lang="en-GB" sz="2400" b="1" dirty="0">
                <a:solidFill>
                  <a:schemeClr val="accent5">
                    <a:lumMod val="50000"/>
                  </a:schemeClr>
                </a:solidFill>
              </a:rPr>
              <a:t>teaching</a:t>
            </a:r>
            <a:r>
              <a:rPr lang="en-GB" sz="2400" dirty="0">
                <a:solidFill>
                  <a:schemeClr val="accent5">
                    <a:lumMod val="50000"/>
                  </a:schemeClr>
                </a:solidFill>
              </a:rPr>
              <a:t> and </a:t>
            </a:r>
            <a:r>
              <a:rPr lang="en-GB" sz="2400" b="1" dirty="0">
                <a:solidFill>
                  <a:schemeClr val="accent5">
                    <a:lumMod val="50000"/>
                  </a:schemeClr>
                </a:solidFill>
              </a:rPr>
              <a:t>post session support</a:t>
            </a:r>
          </a:p>
          <a:p>
            <a:pPr>
              <a:buFont typeface="Wingdings" panose="05000000000000000000" pitchFamily="2" charset="2"/>
              <a:buChar char="ü"/>
            </a:pPr>
            <a:r>
              <a:rPr lang="en-GB" sz="2400" dirty="0"/>
              <a:t>Inclusive </a:t>
            </a:r>
            <a:r>
              <a:rPr lang="en-GB" sz="2400" b="1" dirty="0">
                <a:solidFill>
                  <a:schemeClr val="accent5">
                    <a:lumMod val="50000"/>
                  </a:schemeClr>
                </a:solidFill>
              </a:rPr>
              <a:t>assessment and</a:t>
            </a:r>
            <a:r>
              <a:rPr lang="en-GB" sz="2400" dirty="0">
                <a:solidFill>
                  <a:schemeClr val="accent5">
                    <a:lumMod val="50000"/>
                  </a:schemeClr>
                </a:solidFill>
              </a:rPr>
              <a:t> </a:t>
            </a:r>
            <a:r>
              <a:rPr lang="en-GB" sz="2400" b="1" dirty="0">
                <a:solidFill>
                  <a:schemeClr val="accent5">
                    <a:lumMod val="50000"/>
                  </a:schemeClr>
                </a:solidFill>
              </a:rPr>
              <a:t>feedback </a:t>
            </a:r>
          </a:p>
          <a:p>
            <a:pPr>
              <a:buFont typeface="Wingdings" panose="05000000000000000000" pitchFamily="2" charset="2"/>
              <a:buChar char="ü"/>
            </a:pPr>
            <a:r>
              <a:rPr lang="en-GB" sz="2400" b="1" dirty="0">
                <a:solidFill>
                  <a:schemeClr val="accent5">
                    <a:lumMod val="50000"/>
                  </a:schemeClr>
                </a:solidFill>
              </a:rPr>
              <a:t>Active learning - field trips / off campus activities</a:t>
            </a:r>
            <a:r>
              <a:rPr lang="en-GB" sz="2400" dirty="0">
                <a:solidFill>
                  <a:schemeClr val="accent5">
                    <a:lumMod val="50000"/>
                  </a:schemeClr>
                </a:solidFill>
              </a:rPr>
              <a:t>, </a:t>
            </a:r>
            <a:r>
              <a:rPr lang="en-GB" sz="2400" b="1" dirty="0">
                <a:solidFill>
                  <a:schemeClr val="accent5">
                    <a:lumMod val="50000"/>
                  </a:schemeClr>
                </a:solidFill>
              </a:rPr>
              <a:t>laboratory </a:t>
            </a:r>
            <a:r>
              <a:rPr lang="en-GB" sz="2400" dirty="0">
                <a:solidFill>
                  <a:schemeClr val="accent5">
                    <a:lumMod val="50000"/>
                  </a:schemeClr>
                </a:solidFill>
              </a:rPr>
              <a:t> and </a:t>
            </a:r>
            <a:r>
              <a:rPr lang="en-GB" sz="2400" b="1" dirty="0">
                <a:solidFill>
                  <a:schemeClr val="accent5">
                    <a:lumMod val="50000"/>
                  </a:schemeClr>
                </a:solidFill>
              </a:rPr>
              <a:t>practical</a:t>
            </a:r>
            <a:r>
              <a:rPr lang="en-GB" sz="2400" dirty="0">
                <a:solidFill>
                  <a:schemeClr val="accent5">
                    <a:lumMod val="50000"/>
                  </a:schemeClr>
                </a:solidFill>
              </a:rPr>
              <a:t> </a:t>
            </a:r>
            <a:r>
              <a:rPr lang="en-GB" sz="2400" dirty="0"/>
              <a:t>work accessible to all. </a:t>
            </a:r>
          </a:p>
          <a:p>
            <a:pPr marL="0" indent="0">
              <a:buNone/>
            </a:pPr>
            <a:endParaRPr lang="en-GB" b="1" i="1" dirty="0">
              <a:solidFill>
                <a:schemeClr val="accent1"/>
              </a:solidFill>
            </a:endParaRPr>
          </a:p>
        </p:txBody>
      </p:sp>
    </p:spTree>
    <p:extLst>
      <p:ext uri="{BB962C8B-B14F-4D97-AF65-F5344CB8AC3E}">
        <p14:creationId xmlns:p14="http://schemas.microsoft.com/office/powerpoint/2010/main" val="4088972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table, indoor&#10;&#10;Description generated with high confidence">
            <a:extLst>
              <a:ext uri="{FF2B5EF4-FFF2-40B4-BE49-F238E27FC236}">
                <a16:creationId xmlns:a16="http://schemas.microsoft.com/office/drawing/2014/main" id="{0BC6E7EE-0999-47A2-8804-D9457CA5F0D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96400" y="487686"/>
            <a:ext cx="1440160" cy="1708576"/>
          </a:xfrm>
        </p:spPr>
      </p:pic>
      <p:sp>
        <p:nvSpPr>
          <p:cNvPr id="12" name="TextBox 11">
            <a:extLst>
              <a:ext uri="{FF2B5EF4-FFF2-40B4-BE49-F238E27FC236}">
                <a16:creationId xmlns:a16="http://schemas.microsoft.com/office/drawing/2014/main" id="{D8840466-BF13-45AF-BDEF-2E0D881F286D}"/>
              </a:ext>
            </a:extLst>
          </p:cNvPr>
          <p:cNvSpPr txBox="1"/>
          <p:nvPr/>
        </p:nvSpPr>
        <p:spPr>
          <a:xfrm>
            <a:off x="623392" y="332656"/>
            <a:ext cx="7056784" cy="5201424"/>
          </a:xfrm>
          <a:prstGeom prst="rect">
            <a:avLst/>
          </a:prstGeom>
          <a:noFill/>
        </p:spPr>
        <p:txBody>
          <a:bodyPr wrap="square" rtlCol="0">
            <a:spAutoFit/>
          </a:bodyPr>
          <a:lstStyle/>
          <a:p>
            <a:pPr algn="ctr"/>
            <a:r>
              <a:rPr lang="en-GB" sz="4400" b="1" dirty="0">
                <a:solidFill>
                  <a:srgbClr val="003F3E"/>
                </a:solidFill>
              </a:rPr>
              <a:t>Sector Shifts</a:t>
            </a:r>
          </a:p>
          <a:p>
            <a:endParaRPr lang="en-GB" sz="2400" dirty="0"/>
          </a:p>
          <a:p>
            <a:r>
              <a:rPr lang="en-GB" sz="2400" b="1" dirty="0">
                <a:solidFill>
                  <a:schemeClr val="accent5">
                    <a:lumMod val="50000"/>
                  </a:schemeClr>
                </a:solidFill>
              </a:rPr>
              <a:t>1992</a:t>
            </a:r>
            <a:r>
              <a:rPr lang="en-GB" sz="2400" dirty="0"/>
              <a:t>   Further and Higher Education Act  Polys </a:t>
            </a:r>
            <a:r>
              <a:rPr lang="en-GB" sz="2400" dirty="0">
                <a:sym typeface="Wingdings" panose="05000000000000000000" pitchFamily="2" charset="2"/>
              </a:rPr>
              <a:t></a:t>
            </a:r>
            <a:r>
              <a:rPr lang="en-GB" sz="2400" dirty="0"/>
              <a:t> </a:t>
            </a:r>
            <a:r>
              <a:rPr lang="en-GB" sz="2400" dirty="0" err="1"/>
              <a:t>Unis</a:t>
            </a:r>
            <a:endParaRPr lang="en-GB" sz="2400" dirty="0"/>
          </a:p>
          <a:p>
            <a:r>
              <a:rPr lang="en-GB" sz="2400" b="1" dirty="0">
                <a:solidFill>
                  <a:schemeClr val="accent5">
                    <a:lumMod val="50000"/>
                  </a:schemeClr>
                </a:solidFill>
              </a:rPr>
              <a:t>1996</a:t>
            </a:r>
            <a:r>
              <a:rPr lang="en-GB" sz="2400" dirty="0"/>
              <a:t>   The Dearing report</a:t>
            </a:r>
          </a:p>
          <a:p>
            <a:r>
              <a:rPr lang="en-GB" sz="2400" b="1" dirty="0">
                <a:solidFill>
                  <a:schemeClr val="accent5">
                    <a:lumMod val="50000"/>
                  </a:schemeClr>
                </a:solidFill>
              </a:rPr>
              <a:t>1998</a:t>
            </a:r>
            <a:r>
              <a:rPr lang="en-GB" sz="2400" dirty="0"/>
              <a:t>   Labour, David Blunkett, introduces tuition fees</a:t>
            </a:r>
          </a:p>
          <a:p>
            <a:r>
              <a:rPr lang="en-GB" sz="2400" b="1" dirty="0">
                <a:solidFill>
                  <a:schemeClr val="accent5">
                    <a:lumMod val="50000"/>
                  </a:schemeClr>
                </a:solidFill>
              </a:rPr>
              <a:t>2009-10</a:t>
            </a:r>
            <a:r>
              <a:rPr lang="en-GB" sz="2400" dirty="0"/>
              <a:t>  Fee cap set at £9000</a:t>
            </a:r>
          </a:p>
          <a:p>
            <a:r>
              <a:rPr lang="en-GB" sz="2400" b="1" dirty="0">
                <a:solidFill>
                  <a:schemeClr val="accent5">
                    <a:lumMod val="50000"/>
                  </a:schemeClr>
                </a:solidFill>
              </a:rPr>
              <a:t>2010s</a:t>
            </a:r>
            <a:r>
              <a:rPr lang="en-GB" sz="2400" dirty="0"/>
              <a:t>  New (new) universities </a:t>
            </a:r>
          </a:p>
          <a:p>
            <a:r>
              <a:rPr lang="en-GB" sz="2400" b="1" dirty="0">
                <a:solidFill>
                  <a:srgbClr val="003F3E"/>
                </a:solidFill>
              </a:rPr>
              <a:t>2015 </a:t>
            </a:r>
            <a:r>
              <a:rPr lang="en-GB" sz="2400" dirty="0"/>
              <a:t>   Cap off student numbers</a:t>
            </a:r>
          </a:p>
          <a:p>
            <a:r>
              <a:rPr lang="en-GB" sz="2400" b="1" dirty="0">
                <a:solidFill>
                  <a:srgbClr val="003F3E"/>
                </a:solidFill>
              </a:rPr>
              <a:t>2017 </a:t>
            </a:r>
            <a:r>
              <a:rPr lang="en-GB" sz="2400" dirty="0"/>
              <a:t>   Higher Education and Research Act 2017</a:t>
            </a:r>
            <a:endParaRPr lang="en-GB" sz="3200" dirty="0"/>
          </a:p>
          <a:p>
            <a:r>
              <a:rPr lang="en-GB" sz="2400" dirty="0"/>
              <a:t>    </a:t>
            </a:r>
          </a:p>
          <a:p>
            <a:r>
              <a:rPr lang="en-GB" sz="2400" dirty="0"/>
              <a:t>    Closure of FE colleges</a:t>
            </a:r>
          </a:p>
          <a:p>
            <a:r>
              <a:rPr lang="en-GB" sz="2400" dirty="0"/>
              <a:t>    Expansion of size of universities – classes</a:t>
            </a:r>
          </a:p>
          <a:p>
            <a:r>
              <a:rPr lang="en-GB" sz="2400" dirty="0"/>
              <a:t>    Increasing live-at home students  </a:t>
            </a:r>
          </a:p>
        </p:txBody>
      </p:sp>
      <p:sp>
        <p:nvSpPr>
          <p:cNvPr id="4" name="TextBox 3">
            <a:extLst>
              <a:ext uri="{FF2B5EF4-FFF2-40B4-BE49-F238E27FC236}">
                <a16:creationId xmlns:a16="http://schemas.microsoft.com/office/drawing/2014/main" id="{A7A70422-9BD1-40F4-B38A-67B8B40646BD}"/>
              </a:ext>
            </a:extLst>
          </p:cNvPr>
          <p:cNvSpPr txBox="1"/>
          <p:nvPr/>
        </p:nvSpPr>
        <p:spPr>
          <a:xfrm>
            <a:off x="7392144" y="2646218"/>
            <a:ext cx="4392488" cy="3724096"/>
          </a:xfrm>
          <a:prstGeom prst="rect">
            <a:avLst/>
          </a:prstGeom>
          <a:noFill/>
        </p:spPr>
        <p:txBody>
          <a:bodyPr wrap="square" rtlCol="0">
            <a:spAutoFit/>
          </a:bodyPr>
          <a:lstStyle/>
          <a:p>
            <a:pPr algn="ctr"/>
            <a:r>
              <a:rPr lang="en-GB" sz="4400" b="1" dirty="0">
                <a:solidFill>
                  <a:srgbClr val="003F3E"/>
                </a:solidFill>
              </a:rPr>
              <a:t>Business Options</a:t>
            </a:r>
          </a:p>
          <a:p>
            <a:endParaRPr lang="en-GB" sz="2400" dirty="0"/>
          </a:p>
          <a:p>
            <a:pPr indent="446088"/>
            <a:r>
              <a:rPr lang="en-GB" sz="2400" b="1" dirty="0">
                <a:solidFill>
                  <a:schemeClr val="accent5">
                    <a:lumMod val="50000"/>
                  </a:schemeClr>
                </a:solidFill>
              </a:rPr>
              <a:t>Elite </a:t>
            </a:r>
            <a:r>
              <a:rPr lang="en-GB" sz="2400" dirty="0">
                <a:solidFill>
                  <a:schemeClr val="accent5">
                    <a:lumMod val="50000"/>
                  </a:schemeClr>
                </a:solidFill>
              </a:rPr>
              <a:t>university</a:t>
            </a:r>
          </a:p>
          <a:p>
            <a:pPr indent="446088"/>
            <a:r>
              <a:rPr lang="en-GB" sz="2400" b="1" dirty="0">
                <a:solidFill>
                  <a:schemeClr val="accent5">
                    <a:lumMod val="50000"/>
                  </a:schemeClr>
                </a:solidFill>
              </a:rPr>
              <a:t>Mass </a:t>
            </a:r>
            <a:r>
              <a:rPr lang="en-GB" sz="2400" dirty="0">
                <a:solidFill>
                  <a:schemeClr val="accent5">
                    <a:lumMod val="50000"/>
                  </a:schemeClr>
                </a:solidFill>
              </a:rPr>
              <a:t>university</a:t>
            </a:r>
          </a:p>
          <a:p>
            <a:pPr indent="446088"/>
            <a:r>
              <a:rPr lang="en-GB" sz="2400" b="1" dirty="0">
                <a:solidFill>
                  <a:schemeClr val="accent5">
                    <a:lumMod val="50000"/>
                  </a:schemeClr>
                </a:solidFill>
              </a:rPr>
              <a:t>Niche </a:t>
            </a:r>
            <a:r>
              <a:rPr lang="en-GB" sz="2400" dirty="0">
                <a:solidFill>
                  <a:schemeClr val="accent5">
                    <a:lumMod val="50000"/>
                  </a:schemeClr>
                </a:solidFill>
              </a:rPr>
              <a:t>university</a:t>
            </a:r>
          </a:p>
          <a:p>
            <a:pPr indent="446088"/>
            <a:r>
              <a:rPr lang="en-GB" sz="2400" b="1" dirty="0">
                <a:solidFill>
                  <a:schemeClr val="accent5">
                    <a:lumMod val="50000"/>
                  </a:schemeClr>
                </a:solidFill>
              </a:rPr>
              <a:t>Local </a:t>
            </a:r>
            <a:r>
              <a:rPr lang="en-GB" sz="2400" dirty="0">
                <a:solidFill>
                  <a:schemeClr val="accent5">
                    <a:lumMod val="50000"/>
                  </a:schemeClr>
                </a:solidFill>
              </a:rPr>
              <a:t>university</a:t>
            </a:r>
          </a:p>
          <a:p>
            <a:pPr indent="446088"/>
            <a:r>
              <a:rPr lang="en-GB" sz="2400" b="1" dirty="0">
                <a:solidFill>
                  <a:schemeClr val="accent5">
                    <a:lumMod val="50000"/>
                  </a:schemeClr>
                </a:solidFill>
              </a:rPr>
              <a:t>Distance Learning </a:t>
            </a:r>
            <a:r>
              <a:rPr lang="en-GB" sz="2400" dirty="0">
                <a:solidFill>
                  <a:schemeClr val="accent5">
                    <a:lumMod val="50000"/>
                  </a:schemeClr>
                </a:solidFill>
              </a:rPr>
              <a:t>university</a:t>
            </a:r>
          </a:p>
          <a:p>
            <a:pPr indent="446088"/>
            <a:r>
              <a:rPr lang="en-GB" sz="2400" b="1" dirty="0">
                <a:solidFill>
                  <a:schemeClr val="accent5">
                    <a:lumMod val="50000"/>
                  </a:schemeClr>
                </a:solidFill>
              </a:rPr>
              <a:t>Anchor </a:t>
            </a:r>
            <a:r>
              <a:rPr lang="en-GB" sz="2400" dirty="0">
                <a:solidFill>
                  <a:schemeClr val="accent5">
                    <a:lumMod val="50000"/>
                  </a:schemeClr>
                </a:solidFill>
              </a:rPr>
              <a:t>university</a:t>
            </a:r>
          </a:p>
          <a:p>
            <a:pPr indent="446088"/>
            <a:r>
              <a:rPr lang="en-GB" sz="2400" b="1" dirty="0">
                <a:solidFill>
                  <a:schemeClr val="accent5">
                    <a:lumMod val="50000"/>
                  </a:schemeClr>
                </a:solidFill>
              </a:rPr>
              <a:t>International </a:t>
            </a:r>
            <a:r>
              <a:rPr lang="en-GB" sz="2400" dirty="0">
                <a:solidFill>
                  <a:schemeClr val="accent5">
                    <a:lumMod val="50000"/>
                  </a:schemeClr>
                </a:solidFill>
              </a:rPr>
              <a:t>university</a:t>
            </a:r>
          </a:p>
        </p:txBody>
      </p:sp>
    </p:spTree>
    <p:extLst>
      <p:ext uri="{BB962C8B-B14F-4D97-AF65-F5344CB8AC3E}">
        <p14:creationId xmlns:p14="http://schemas.microsoft.com/office/powerpoint/2010/main" val="2625199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20769" y="2849840"/>
            <a:ext cx="1767834" cy="646321"/>
          </a:xfrm>
          <a:prstGeom prst="rect">
            <a:avLst/>
          </a:prstGeom>
          <a:noFill/>
        </p:spPr>
        <p:txBody>
          <a:bodyPr wrap="none" lIns="91429" tIns="45715" rIns="91429" bIns="45715" rtlCol="0">
            <a:spAutoFit/>
          </a:bodyPr>
          <a:lstStyle/>
          <a:p>
            <a:pPr algn="ctr"/>
            <a:r>
              <a:rPr lang="en-US" dirty="0"/>
              <a:t>Course Learning </a:t>
            </a:r>
          </a:p>
          <a:p>
            <a:r>
              <a:rPr lang="en-US" dirty="0"/>
              <a:t>Outcomes (CLO</a:t>
            </a:r>
            <a:r>
              <a:rPr lang="en-US" sz="1400" dirty="0"/>
              <a:t>)</a:t>
            </a:r>
          </a:p>
        </p:txBody>
      </p:sp>
      <p:sp>
        <p:nvSpPr>
          <p:cNvPr id="7" name="TextBox 6"/>
          <p:cNvSpPr txBox="1"/>
          <p:nvPr/>
        </p:nvSpPr>
        <p:spPr>
          <a:xfrm>
            <a:off x="8214567" y="4833654"/>
            <a:ext cx="1288600" cy="369322"/>
          </a:xfrm>
          <a:prstGeom prst="rect">
            <a:avLst/>
          </a:prstGeom>
          <a:noFill/>
        </p:spPr>
        <p:txBody>
          <a:bodyPr wrap="none" lIns="91429" tIns="45715" rIns="91429" bIns="45715" rtlCol="0">
            <a:spAutoFit/>
          </a:bodyPr>
          <a:lstStyle/>
          <a:p>
            <a:r>
              <a:rPr lang="en-US" dirty="0"/>
              <a:t>Assessment</a:t>
            </a:r>
          </a:p>
        </p:txBody>
      </p:sp>
      <p:sp>
        <p:nvSpPr>
          <p:cNvPr id="38" name="TextBox 37"/>
          <p:cNvSpPr txBox="1"/>
          <p:nvPr/>
        </p:nvSpPr>
        <p:spPr>
          <a:xfrm>
            <a:off x="7848787" y="1884377"/>
            <a:ext cx="1905000" cy="584765"/>
          </a:xfrm>
          <a:prstGeom prst="rect">
            <a:avLst/>
          </a:prstGeom>
          <a:noFill/>
        </p:spPr>
        <p:txBody>
          <a:bodyPr wrap="square" lIns="91429" tIns="45715" rIns="91429" bIns="45715" rtlCol="0">
            <a:spAutoFit/>
          </a:bodyPr>
          <a:lstStyle/>
          <a:p>
            <a:pPr algn="ctr"/>
            <a:r>
              <a:rPr lang="en-US" sz="1600" dirty="0"/>
              <a:t>Program Learning Outcomes (PLO)</a:t>
            </a:r>
          </a:p>
        </p:txBody>
      </p:sp>
      <p:sp>
        <p:nvSpPr>
          <p:cNvPr id="65" name="Up-Down Arrow 64"/>
          <p:cNvSpPr/>
          <p:nvPr/>
        </p:nvSpPr>
        <p:spPr>
          <a:xfrm>
            <a:off x="8761886" y="3511939"/>
            <a:ext cx="75229" cy="184776"/>
          </a:xfrm>
          <a:prstGeom prst="up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66" name="Up-Down Arrow 65"/>
          <p:cNvSpPr/>
          <p:nvPr/>
        </p:nvSpPr>
        <p:spPr>
          <a:xfrm>
            <a:off x="8761886" y="4469282"/>
            <a:ext cx="75229" cy="151628"/>
          </a:xfrm>
          <a:prstGeom prst="up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29" name="Rectangle 28"/>
          <p:cNvSpPr/>
          <p:nvPr/>
        </p:nvSpPr>
        <p:spPr>
          <a:xfrm>
            <a:off x="7862472" y="1806392"/>
            <a:ext cx="1875085" cy="714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0" name="Rectangle 29"/>
          <p:cNvSpPr/>
          <p:nvPr/>
        </p:nvSpPr>
        <p:spPr>
          <a:xfrm>
            <a:off x="7878703" y="2769516"/>
            <a:ext cx="1875085" cy="714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2" name="Rectangle 31"/>
          <p:cNvSpPr/>
          <p:nvPr/>
        </p:nvSpPr>
        <p:spPr>
          <a:xfrm>
            <a:off x="7878610" y="3725571"/>
            <a:ext cx="1875085" cy="714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4" name="Rectangle 33"/>
          <p:cNvSpPr/>
          <p:nvPr/>
        </p:nvSpPr>
        <p:spPr>
          <a:xfrm>
            <a:off x="7878610" y="4666155"/>
            <a:ext cx="1875085" cy="7144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5" name="Rectangle 34"/>
          <p:cNvSpPr/>
          <p:nvPr/>
        </p:nvSpPr>
        <p:spPr>
          <a:xfrm>
            <a:off x="7862695" y="5546328"/>
            <a:ext cx="1875085" cy="7102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36" name="Up-Down Arrow 35"/>
          <p:cNvSpPr/>
          <p:nvPr/>
        </p:nvSpPr>
        <p:spPr>
          <a:xfrm>
            <a:off x="8761886" y="5395656"/>
            <a:ext cx="75229" cy="151628"/>
          </a:xfrm>
          <a:prstGeom prst="up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39" name="Up-Down Arrow 38"/>
          <p:cNvSpPr/>
          <p:nvPr/>
        </p:nvSpPr>
        <p:spPr>
          <a:xfrm>
            <a:off x="8761886" y="2548073"/>
            <a:ext cx="75229" cy="184776"/>
          </a:xfrm>
          <a:prstGeom prst="up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8" name="TextBox 7"/>
          <p:cNvSpPr txBox="1"/>
          <p:nvPr/>
        </p:nvSpPr>
        <p:spPr>
          <a:xfrm>
            <a:off x="8278265" y="5746190"/>
            <a:ext cx="1159591" cy="369322"/>
          </a:xfrm>
          <a:prstGeom prst="rect">
            <a:avLst/>
          </a:prstGeom>
          <a:noFill/>
        </p:spPr>
        <p:txBody>
          <a:bodyPr wrap="none" lIns="91429" tIns="45715" rIns="91429" bIns="45715" rtlCol="0">
            <a:spAutoFit/>
          </a:bodyPr>
          <a:lstStyle/>
          <a:p>
            <a:r>
              <a:rPr lang="en-US" dirty="0"/>
              <a:t>Evaluation</a:t>
            </a:r>
          </a:p>
        </p:txBody>
      </p:sp>
      <p:cxnSp>
        <p:nvCxnSpPr>
          <p:cNvPr id="4" name="Straight Connector 3"/>
          <p:cNvCxnSpPr/>
          <p:nvPr/>
        </p:nvCxnSpPr>
        <p:spPr>
          <a:xfrm>
            <a:off x="10287234" y="2071825"/>
            <a:ext cx="9071" cy="3867129"/>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9730167" y="2080895"/>
            <a:ext cx="566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9753693" y="3117739"/>
            <a:ext cx="53354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9756528" y="4097453"/>
            <a:ext cx="54884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9756528" y="5022739"/>
            <a:ext cx="54884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9756528" y="5948024"/>
            <a:ext cx="54884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9779234" y="5948024"/>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rot="10800000">
            <a:off x="9978806" y="5020053"/>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a:xfrm rot="10800000">
            <a:off x="9974269" y="4094767"/>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rot="10800000">
            <a:off x="9978806" y="2080895"/>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rot="10800000">
            <a:off x="9971306" y="3115053"/>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sp>
        <p:nvSpPr>
          <p:cNvPr id="33" name="Up-Down Arrow 32"/>
          <p:cNvSpPr/>
          <p:nvPr/>
        </p:nvSpPr>
        <p:spPr>
          <a:xfrm>
            <a:off x="8733343" y="1600587"/>
            <a:ext cx="75229" cy="184776"/>
          </a:xfrm>
          <a:prstGeom prst="upDown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91429" tIns="45715" rIns="91429" bIns="45715" rtlCol="0" anchor="ctr"/>
          <a:lstStyle/>
          <a:p>
            <a:pPr algn="ctr"/>
            <a:endParaRPr lang="en-US"/>
          </a:p>
        </p:txBody>
      </p:sp>
      <p:sp>
        <p:nvSpPr>
          <p:cNvPr id="49" name="Rectangle 48"/>
          <p:cNvSpPr/>
          <p:nvPr/>
        </p:nvSpPr>
        <p:spPr>
          <a:xfrm>
            <a:off x="4870495" y="2399294"/>
            <a:ext cx="1875085" cy="714420"/>
          </a:xfrm>
          <a:prstGeom prst="rect">
            <a:avLst/>
          </a:prstGeom>
          <a:solidFill>
            <a:srgbClr val="F8FF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1" name="Rectangle 50"/>
          <p:cNvSpPr/>
          <p:nvPr/>
        </p:nvSpPr>
        <p:spPr>
          <a:xfrm>
            <a:off x="4870495" y="3407406"/>
            <a:ext cx="1875085" cy="714420"/>
          </a:xfrm>
          <a:prstGeom prst="rect">
            <a:avLst/>
          </a:prstGeom>
          <a:solidFill>
            <a:srgbClr val="F8FF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2" name="Rectangle 51"/>
          <p:cNvSpPr/>
          <p:nvPr/>
        </p:nvSpPr>
        <p:spPr>
          <a:xfrm>
            <a:off x="4870495" y="4337850"/>
            <a:ext cx="1875085" cy="714420"/>
          </a:xfrm>
          <a:prstGeom prst="rect">
            <a:avLst/>
          </a:prstGeom>
          <a:solidFill>
            <a:srgbClr val="F8FF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3" name="Rectangle 52"/>
          <p:cNvSpPr/>
          <p:nvPr/>
        </p:nvSpPr>
        <p:spPr>
          <a:xfrm>
            <a:off x="4874315" y="5241651"/>
            <a:ext cx="1875085" cy="714420"/>
          </a:xfrm>
          <a:prstGeom prst="rect">
            <a:avLst/>
          </a:prstGeom>
          <a:solidFill>
            <a:srgbClr val="F8FF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54" name="TextBox 53"/>
          <p:cNvSpPr txBox="1"/>
          <p:nvPr/>
        </p:nvSpPr>
        <p:spPr>
          <a:xfrm>
            <a:off x="4951383" y="2492896"/>
            <a:ext cx="1729366" cy="523210"/>
          </a:xfrm>
          <a:prstGeom prst="rect">
            <a:avLst/>
          </a:prstGeom>
          <a:solidFill>
            <a:srgbClr val="F8FF1A"/>
          </a:solidFill>
          <a:ln>
            <a:noFill/>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en-US" sz="2800" b="1" dirty="0"/>
              <a:t>R</a:t>
            </a:r>
            <a:r>
              <a:rPr lang="en-US" b="1" dirty="0"/>
              <a:t>esources</a:t>
            </a:r>
          </a:p>
        </p:txBody>
      </p:sp>
      <p:sp>
        <p:nvSpPr>
          <p:cNvPr id="55" name="TextBox 54"/>
          <p:cNvSpPr txBox="1"/>
          <p:nvPr/>
        </p:nvSpPr>
        <p:spPr>
          <a:xfrm>
            <a:off x="4942698" y="3501008"/>
            <a:ext cx="1729366" cy="523210"/>
          </a:xfrm>
          <a:prstGeom prst="rect">
            <a:avLst/>
          </a:prstGeom>
          <a:solidFill>
            <a:srgbClr val="F8FF1A"/>
          </a:solidFill>
          <a:ln>
            <a:noFill/>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en-US" sz="2800" b="1" dirty="0"/>
              <a:t>A</a:t>
            </a:r>
            <a:r>
              <a:rPr lang="en-US" b="1" dirty="0"/>
              <a:t>ctivities</a:t>
            </a:r>
          </a:p>
        </p:txBody>
      </p:sp>
      <p:sp>
        <p:nvSpPr>
          <p:cNvPr id="56" name="TextBox 55"/>
          <p:cNvSpPr txBox="1"/>
          <p:nvPr/>
        </p:nvSpPr>
        <p:spPr>
          <a:xfrm>
            <a:off x="5062409" y="4437112"/>
            <a:ext cx="1393631" cy="523210"/>
          </a:xfrm>
          <a:prstGeom prst="rect">
            <a:avLst/>
          </a:prstGeom>
          <a:solidFill>
            <a:srgbClr val="F8FF1A"/>
          </a:solidFill>
          <a:ln>
            <a:noFill/>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en-US" sz="2800" b="1" dirty="0"/>
              <a:t>S</a:t>
            </a:r>
            <a:r>
              <a:rPr lang="en-US" b="1" dirty="0"/>
              <a:t>upport</a:t>
            </a:r>
          </a:p>
        </p:txBody>
      </p:sp>
      <p:sp>
        <p:nvSpPr>
          <p:cNvPr id="57" name="TextBox 56"/>
          <p:cNvSpPr txBox="1"/>
          <p:nvPr/>
        </p:nvSpPr>
        <p:spPr>
          <a:xfrm>
            <a:off x="4950209" y="5301208"/>
            <a:ext cx="1729366" cy="523210"/>
          </a:xfrm>
          <a:prstGeom prst="rect">
            <a:avLst/>
          </a:prstGeom>
          <a:solidFill>
            <a:srgbClr val="F8FF1A"/>
          </a:solidFill>
          <a:ln>
            <a:noFill/>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en-US" sz="2800" b="1" dirty="0"/>
              <a:t>E</a:t>
            </a:r>
            <a:r>
              <a:rPr lang="en-US" b="1" dirty="0"/>
              <a:t>valuation</a:t>
            </a:r>
          </a:p>
        </p:txBody>
      </p:sp>
      <p:cxnSp>
        <p:nvCxnSpPr>
          <p:cNvPr id="72" name="Straight Connector 71"/>
          <p:cNvCxnSpPr/>
          <p:nvPr/>
        </p:nvCxnSpPr>
        <p:spPr>
          <a:xfrm>
            <a:off x="7302207" y="2753675"/>
            <a:ext cx="0" cy="2899409"/>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747310" y="2760024"/>
            <a:ext cx="566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10800000">
            <a:off x="6908299" y="2760024"/>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75" name="Straight Arrow Connector 74"/>
          <p:cNvCxnSpPr/>
          <p:nvPr/>
        </p:nvCxnSpPr>
        <p:spPr>
          <a:xfrm rot="10800000">
            <a:off x="6908299" y="3761786"/>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76" name="Straight Arrow Connector 75"/>
          <p:cNvCxnSpPr/>
          <p:nvPr/>
        </p:nvCxnSpPr>
        <p:spPr>
          <a:xfrm rot="10800000">
            <a:off x="6908299" y="4697890"/>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77" name="Straight Arrow Connector 76"/>
          <p:cNvCxnSpPr/>
          <p:nvPr/>
        </p:nvCxnSpPr>
        <p:spPr>
          <a:xfrm rot="10800000">
            <a:off x="6908299" y="5633994"/>
            <a:ext cx="306856" cy="0"/>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79" name="Straight Connector 78"/>
          <p:cNvCxnSpPr/>
          <p:nvPr/>
        </p:nvCxnSpPr>
        <p:spPr>
          <a:xfrm>
            <a:off x="6753660" y="5646694"/>
            <a:ext cx="566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6747350" y="4697890"/>
            <a:ext cx="566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740960" y="3761786"/>
            <a:ext cx="566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299433" y="4086574"/>
            <a:ext cx="566139"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200953" y="2507081"/>
            <a:ext cx="3604713" cy="646331"/>
          </a:xfrm>
          <a:prstGeom prst="rect">
            <a:avLst/>
          </a:prstGeom>
        </p:spPr>
        <p:txBody>
          <a:bodyPr wrap="square" rtlCol="0">
            <a:spAutoFit/>
          </a:bodyPr>
          <a:lstStyle/>
          <a:p>
            <a:pPr marL="342900" indent="-342900" algn="r">
              <a:spcBef>
                <a:spcPct val="20000"/>
              </a:spcBef>
            </a:pPr>
            <a:r>
              <a:rPr lang="en-GB" b="1" dirty="0"/>
              <a:t>Content + Tools enabling students to learn </a:t>
            </a:r>
            <a:endParaRPr lang="en-US" b="1" dirty="0">
              <a:latin typeface="Sommet bold"/>
            </a:endParaRPr>
          </a:p>
        </p:txBody>
      </p:sp>
      <p:sp>
        <p:nvSpPr>
          <p:cNvPr id="20" name="TextBox 19"/>
          <p:cNvSpPr txBox="1"/>
          <p:nvPr/>
        </p:nvSpPr>
        <p:spPr>
          <a:xfrm>
            <a:off x="983432" y="3429000"/>
            <a:ext cx="3604713" cy="646331"/>
          </a:xfrm>
          <a:prstGeom prst="rect">
            <a:avLst/>
          </a:prstGeom>
        </p:spPr>
        <p:txBody>
          <a:bodyPr wrap="square" rtlCol="0">
            <a:spAutoFit/>
          </a:bodyPr>
          <a:lstStyle/>
          <a:p>
            <a:pPr marL="342900" indent="-342900" algn="r">
              <a:spcBef>
                <a:spcPct val="20000"/>
              </a:spcBef>
            </a:pPr>
            <a:r>
              <a:rPr lang="en-US" b="1" dirty="0"/>
              <a:t>Work on tasks (individual + peer) to achieve LOs</a:t>
            </a:r>
            <a:endParaRPr lang="en-US" b="1" dirty="0">
              <a:latin typeface="Sommet bold"/>
            </a:endParaRPr>
          </a:p>
        </p:txBody>
      </p:sp>
      <p:sp>
        <p:nvSpPr>
          <p:cNvPr id="21" name="TextBox 20"/>
          <p:cNvSpPr txBox="1"/>
          <p:nvPr/>
        </p:nvSpPr>
        <p:spPr>
          <a:xfrm>
            <a:off x="983432" y="4437112"/>
            <a:ext cx="3779913" cy="646331"/>
          </a:xfrm>
          <a:prstGeom prst="rect">
            <a:avLst/>
          </a:prstGeom>
        </p:spPr>
        <p:txBody>
          <a:bodyPr wrap="square" rtlCol="0">
            <a:spAutoFit/>
          </a:bodyPr>
          <a:lstStyle/>
          <a:p>
            <a:pPr marL="342900" indent="-342900" algn="r">
              <a:spcBef>
                <a:spcPct val="20000"/>
              </a:spcBef>
            </a:pPr>
            <a:r>
              <a:rPr lang="en-US" sz="1400" b="1" dirty="0"/>
              <a:t>	</a:t>
            </a:r>
            <a:r>
              <a:rPr lang="en-US" b="1" dirty="0"/>
              <a:t>Peer/Tutor/Technical/online - resolve emerging difficulties</a:t>
            </a:r>
            <a:endParaRPr lang="en-US" sz="1400" b="1" dirty="0">
              <a:latin typeface="Sommet bold"/>
            </a:endParaRPr>
          </a:p>
        </p:txBody>
      </p:sp>
      <p:sp>
        <p:nvSpPr>
          <p:cNvPr id="22" name="TextBox 21"/>
          <p:cNvSpPr txBox="1"/>
          <p:nvPr/>
        </p:nvSpPr>
        <p:spPr>
          <a:xfrm>
            <a:off x="551384" y="5229200"/>
            <a:ext cx="4180777" cy="646331"/>
          </a:xfrm>
          <a:prstGeom prst="rect">
            <a:avLst/>
          </a:prstGeom>
        </p:spPr>
        <p:txBody>
          <a:bodyPr wrap="square" rtlCol="0">
            <a:spAutoFit/>
          </a:bodyPr>
          <a:lstStyle/>
          <a:p>
            <a:pPr marL="342900" indent="-342900" algn="r">
              <a:spcBef>
                <a:spcPct val="20000"/>
              </a:spcBef>
            </a:pPr>
            <a:r>
              <a:rPr lang="en-US" sz="1400" b="1" dirty="0"/>
              <a:t>	</a:t>
            </a:r>
            <a:r>
              <a:rPr lang="en-US" b="1" dirty="0"/>
              <a:t>Structured, formative ways to identify and improve student progress</a:t>
            </a:r>
            <a:endParaRPr lang="en-US" sz="1400" b="1" dirty="0"/>
          </a:p>
        </p:txBody>
      </p:sp>
      <p:sp>
        <p:nvSpPr>
          <p:cNvPr id="61" name="Rectangle 60"/>
          <p:cNvSpPr/>
          <p:nvPr/>
        </p:nvSpPr>
        <p:spPr>
          <a:xfrm>
            <a:off x="7881717" y="3713029"/>
            <a:ext cx="1875085" cy="71442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p>
        </p:txBody>
      </p:sp>
      <p:sp>
        <p:nvSpPr>
          <p:cNvPr id="62" name="TextBox 61"/>
          <p:cNvSpPr txBox="1"/>
          <p:nvPr/>
        </p:nvSpPr>
        <p:spPr>
          <a:xfrm>
            <a:off x="7905445" y="3779854"/>
            <a:ext cx="1801374" cy="584765"/>
          </a:xfrm>
          <a:prstGeom prst="rect">
            <a:avLst/>
          </a:prstGeom>
          <a:solidFill>
            <a:srgbClr val="FFFF00"/>
          </a:solidFill>
          <a:ln>
            <a:noFill/>
          </a:ln>
        </p:spPr>
        <p:style>
          <a:lnRef idx="2">
            <a:schemeClr val="dk1"/>
          </a:lnRef>
          <a:fillRef idx="1">
            <a:schemeClr val="lt1"/>
          </a:fillRef>
          <a:effectRef idx="0">
            <a:schemeClr val="dk1"/>
          </a:effectRef>
          <a:fontRef idx="minor">
            <a:schemeClr val="dk1"/>
          </a:fontRef>
        </p:style>
        <p:txBody>
          <a:bodyPr wrap="square" lIns="91429" tIns="45715" rIns="91429" bIns="45715" rtlCol="0">
            <a:spAutoFit/>
          </a:bodyPr>
          <a:lstStyle/>
          <a:p>
            <a:pPr algn="ctr"/>
            <a:r>
              <a:rPr lang="en-US" sz="1600" b="1" dirty="0"/>
              <a:t>Courses &amp; Course Components </a:t>
            </a:r>
          </a:p>
        </p:txBody>
      </p:sp>
      <p:sp>
        <p:nvSpPr>
          <p:cNvPr id="67" name="Rectangle 66"/>
          <p:cNvSpPr/>
          <p:nvPr/>
        </p:nvSpPr>
        <p:spPr>
          <a:xfrm>
            <a:off x="7766898" y="858953"/>
            <a:ext cx="2001510" cy="733738"/>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en-US">
              <a:latin typeface="Arial" charset="0"/>
              <a:ea typeface="Arial" charset="0"/>
              <a:cs typeface="Arial" charset="0"/>
            </a:endParaRPr>
          </a:p>
        </p:txBody>
      </p:sp>
      <p:sp>
        <p:nvSpPr>
          <p:cNvPr id="68" name="TextBox 67"/>
          <p:cNvSpPr txBox="1"/>
          <p:nvPr/>
        </p:nvSpPr>
        <p:spPr>
          <a:xfrm>
            <a:off x="7803420" y="906960"/>
            <a:ext cx="1963657" cy="584765"/>
          </a:xfrm>
          <a:prstGeom prst="rect">
            <a:avLst/>
          </a:prstGeom>
          <a:solidFill>
            <a:schemeClr val="bg1"/>
          </a:solidFill>
        </p:spPr>
        <p:txBody>
          <a:bodyPr wrap="none" lIns="91429" tIns="45715" rIns="91429" bIns="45715" rtlCol="0">
            <a:spAutoFit/>
          </a:bodyPr>
          <a:lstStyle/>
          <a:p>
            <a:pPr algn="ctr"/>
            <a:r>
              <a:rPr lang="en-US" sz="1600" dirty="0">
                <a:ea typeface="Arial" charset="0"/>
                <a:cs typeface="Arial" charset="0"/>
              </a:rPr>
              <a:t>UNSW 2025 &amp;</a:t>
            </a:r>
          </a:p>
          <a:p>
            <a:pPr algn="ctr"/>
            <a:r>
              <a:rPr lang="en-US" sz="1600" dirty="0">
                <a:ea typeface="Arial" charset="0"/>
                <a:cs typeface="Arial" charset="0"/>
              </a:rPr>
              <a:t>Graduate Capabilities</a:t>
            </a:r>
          </a:p>
        </p:txBody>
      </p:sp>
      <p:sp>
        <p:nvSpPr>
          <p:cNvPr id="69" name="TextBox 68">
            <a:extLst>
              <a:ext uri="{FF2B5EF4-FFF2-40B4-BE49-F238E27FC236}">
                <a16:creationId xmlns:a16="http://schemas.microsoft.com/office/drawing/2014/main" id="{C4B450A4-CEC8-FC44-8C77-C6E5C2F24B23}"/>
              </a:ext>
            </a:extLst>
          </p:cNvPr>
          <p:cNvSpPr txBox="1"/>
          <p:nvPr/>
        </p:nvSpPr>
        <p:spPr>
          <a:xfrm>
            <a:off x="426235" y="6169470"/>
            <a:ext cx="6253340" cy="523220"/>
          </a:xfrm>
          <a:prstGeom prst="rect">
            <a:avLst/>
          </a:prstGeom>
        </p:spPr>
        <p:txBody>
          <a:bodyPr wrap="square" rtlCol="0">
            <a:spAutoFit/>
          </a:bodyPr>
          <a:lstStyle/>
          <a:p>
            <a:pPr marL="342900" indent="-342900">
              <a:spcBef>
                <a:spcPct val="20000"/>
              </a:spcBef>
            </a:pPr>
            <a:r>
              <a:rPr lang="en-US" sz="2800" dirty="0">
                <a:latin typeface="Arial" panose="020B0604020202020204" pitchFamily="34" charset="0"/>
                <a:cs typeface="Arial" panose="020B0604020202020204" pitchFamily="34" charset="0"/>
              </a:rPr>
              <a:t>Shared institution-wide frameworks</a:t>
            </a:r>
          </a:p>
        </p:txBody>
      </p:sp>
      <p:sp>
        <p:nvSpPr>
          <p:cNvPr id="3" name="Rectangle 2">
            <a:extLst>
              <a:ext uri="{FF2B5EF4-FFF2-40B4-BE49-F238E27FC236}">
                <a16:creationId xmlns:a16="http://schemas.microsoft.com/office/drawing/2014/main" id="{7CA69209-4C0E-4351-B670-0E5C8D72D86D}"/>
              </a:ext>
            </a:extLst>
          </p:cNvPr>
          <p:cNvSpPr/>
          <p:nvPr/>
        </p:nvSpPr>
        <p:spPr>
          <a:xfrm>
            <a:off x="623392" y="282611"/>
            <a:ext cx="6858457" cy="1938992"/>
          </a:xfrm>
          <a:prstGeom prst="rect">
            <a:avLst/>
          </a:prstGeom>
        </p:spPr>
        <p:txBody>
          <a:bodyPr wrap="square">
            <a:spAutoFit/>
          </a:bodyPr>
          <a:lstStyle/>
          <a:p>
            <a:r>
              <a:rPr lang="en-GB" sz="3600" b="1" dirty="0">
                <a:solidFill>
                  <a:schemeClr val="accent5">
                    <a:lumMod val="50000"/>
                  </a:schemeClr>
                </a:solidFill>
              </a:rPr>
              <a:t>Consistent Support</a:t>
            </a:r>
          </a:p>
          <a:p>
            <a:r>
              <a:rPr lang="en-GB" sz="2800" b="1" dirty="0">
                <a:solidFill>
                  <a:schemeClr val="accent5">
                    <a:lumMod val="50000"/>
                  </a:schemeClr>
                </a:solidFill>
              </a:rPr>
              <a:t>RASE (Resources, Activities, Support and Evaluation) pedagogical support for all modules </a:t>
            </a:r>
          </a:p>
        </p:txBody>
      </p:sp>
      <p:sp>
        <p:nvSpPr>
          <p:cNvPr id="6" name="Rectangle 5">
            <a:extLst>
              <a:ext uri="{FF2B5EF4-FFF2-40B4-BE49-F238E27FC236}">
                <a16:creationId xmlns:a16="http://schemas.microsoft.com/office/drawing/2014/main" id="{2F434835-C90A-4998-A558-561AA08BD3C2}"/>
              </a:ext>
            </a:extLst>
          </p:cNvPr>
          <p:cNvSpPr/>
          <p:nvPr/>
        </p:nvSpPr>
        <p:spPr>
          <a:xfrm>
            <a:off x="7289650" y="6444044"/>
            <a:ext cx="4406784" cy="369332"/>
          </a:xfrm>
          <a:prstGeom prst="rect">
            <a:avLst/>
          </a:prstGeom>
        </p:spPr>
        <p:txBody>
          <a:bodyPr wrap="none">
            <a:spAutoFit/>
          </a:bodyPr>
          <a:lstStyle/>
          <a:p>
            <a:r>
              <a:rPr lang="en-GB" dirty="0"/>
              <a:t>(Churchill, King and Fox, 2014; UNSW, 2017). </a:t>
            </a:r>
          </a:p>
        </p:txBody>
      </p:sp>
      <p:pic>
        <p:nvPicPr>
          <p:cNvPr id="58" name="Picture 57">
            <a:extLst>
              <a:ext uri="{FF2B5EF4-FFF2-40B4-BE49-F238E27FC236}">
                <a16:creationId xmlns:a16="http://schemas.microsoft.com/office/drawing/2014/main" id="{D69F4396-F76B-4E22-B849-B49DDA5A24CD}"/>
              </a:ext>
            </a:extLst>
          </p:cNvPr>
          <p:cNvPicPr>
            <a:picLocks noChangeAspect="1"/>
          </p:cNvPicPr>
          <p:nvPr/>
        </p:nvPicPr>
        <p:blipFill rotWithShape="1">
          <a:blip r:embed="rId2">
            <a:extLst>
              <a:ext uri="{28A0092B-C50C-407E-A947-70E740481C1C}">
                <a14:useLocalDpi xmlns:a14="http://schemas.microsoft.com/office/drawing/2010/main" val="0"/>
              </a:ext>
            </a:extLst>
          </a:blip>
          <a:srcRect r="2732"/>
          <a:stretch/>
        </p:blipFill>
        <p:spPr>
          <a:xfrm>
            <a:off x="10252219" y="168033"/>
            <a:ext cx="1764000" cy="1295400"/>
          </a:xfrm>
          <a:prstGeom prst="rect">
            <a:avLst/>
          </a:prstGeom>
        </p:spPr>
      </p:pic>
    </p:spTree>
    <p:extLst>
      <p:ext uri="{BB962C8B-B14F-4D97-AF65-F5344CB8AC3E}">
        <p14:creationId xmlns:p14="http://schemas.microsoft.com/office/powerpoint/2010/main" val="3416061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E1746A-E8FF-407B-9FDC-7853FB30E66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54209" y="1165281"/>
            <a:ext cx="2428428" cy="1821321"/>
          </a:xfrm>
          <a:prstGeom prst="rect">
            <a:avLst/>
          </a:prstGeom>
        </p:spPr>
      </p:pic>
      <p:pic>
        <p:nvPicPr>
          <p:cNvPr id="9" name="Picture 8" descr="A close up of a logo&#10;&#10;Description automatically generated">
            <a:extLst>
              <a:ext uri="{FF2B5EF4-FFF2-40B4-BE49-F238E27FC236}">
                <a16:creationId xmlns:a16="http://schemas.microsoft.com/office/drawing/2014/main" id="{AE6DD5BD-32A2-4DEE-9A59-8D9B2A1706B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62935" y="1391215"/>
            <a:ext cx="2119702" cy="2119702"/>
          </a:xfrm>
          <a:prstGeom prst="rect">
            <a:avLst/>
          </a:prstGeom>
        </p:spPr>
      </p:pic>
      <p:sp>
        <p:nvSpPr>
          <p:cNvPr id="2" name="Title 1"/>
          <p:cNvSpPr>
            <a:spLocks noGrp="1"/>
          </p:cNvSpPr>
          <p:nvPr>
            <p:ph type="title"/>
          </p:nvPr>
        </p:nvSpPr>
        <p:spPr>
          <a:xfrm>
            <a:off x="1960478" y="289374"/>
            <a:ext cx="8229600" cy="1143000"/>
          </a:xfrm>
        </p:spPr>
        <p:txBody>
          <a:bodyPr>
            <a:noAutofit/>
          </a:bodyPr>
          <a:lstStyle/>
          <a:p>
            <a:r>
              <a:rPr lang="en-GB" sz="4000" b="1" dirty="0">
                <a:solidFill>
                  <a:srgbClr val="003F3E"/>
                </a:solidFill>
              </a:rPr>
              <a:t>Being brave:   Re-imaging Exams</a:t>
            </a:r>
            <a:br>
              <a:rPr lang="en-GB" sz="4000" dirty="0">
                <a:solidFill>
                  <a:schemeClr val="accent5">
                    <a:lumMod val="50000"/>
                  </a:schemeClr>
                </a:solidFill>
              </a:rPr>
            </a:br>
            <a:r>
              <a:rPr lang="en-GB" sz="3600" dirty="0">
                <a:solidFill>
                  <a:schemeClr val="accent5">
                    <a:lumMod val="50000"/>
                  </a:schemeClr>
                </a:solidFill>
              </a:rPr>
              <a:t>Inclusive             Typed</a:t>
            </a:r>
            <a:endParaRPr lang="en-GB" sz="4000" dirty="0">
              <a:solidFill>
                <a:schemeClr val="accent5">
                  <a:lumMod val="50000"/>
                </a:schemeClr>
              </a:solidFill>
            </a:endParaRPr>
          </a:p>
        </p:txBody>
      </p:sp>
      <p:sp>
        <p:nvSpPr>
          <p:cNvPr id="3" name="Content Placeholder 2"/>
          <p:cNvSpPr>
            <a:spLocks noGrp="1"/>
          </p:cNvSpPr>
          <p:nvPr>
            <p:ph idx="1"/>
          </p:nvPr>
        </p:nvSpPr>
        <p:spPr>
          <a:xfrm>
            <a:off x="530662" y="1196752"/>
            <a:ext cx="10029834" cy="4608512"/>
          </a:xfrm>
        </p:spPr>
        <p:txBody>
          <a:bodyPr>
            <a:normAutofit fontScale="70000" lnSpcReduction="20000"/>
          </a:bodyPr>
          <a:lstStyle/>
          <a:p>
            <a:pPr marL="623888" indent="-623888">
              <a:buFont typeface="Wingdings" panose="05000000000000000000" pitchFamily="2" charset="2"/>
              <a:buChar char="ü"/>
            </a:pPr>
            <a:r>
              <a:rPr lang="en-GB" sz="3400" dirty="0"/>
              <a:t>Open book</a:t>
            </a:r>
          </a:p>
          <a:p>
            <a:pPr marL="623888" indent="-623888">
              <a:buFont typeface="Wingdings" panose="05000000000000000000" pitchFamily="2" charset="2"/>
              <a:buChar char="ü"/>
            </a:pPr>
            <a:r>
              <a:rPr lang="en-GB" sz="3400" dirty="0"/>
              <a:t>Seen</a:t>
            </a:r>
          </a:p>
          <a:p>
            <a:pPr marL="623888" indent="-623888">
              <a:buFont typeface="Wingdings" panose="05000000000000000000" pitchFamily="2" charset="2"/>
              <a:buChar char="ü"/>
            </a:pPr>
            <a:r>
              <a:rPr lang="en-GB" sz="3400" dirty="0"/>
              <a:t>Take-Home: same day</a:t>
            </a:r>
          </a:p>
          <a:p>
            <a:pPr marL="623888" indent="-623888">
              <a:buFont typeface="Wingdings" panose="05000000000000000000" pitchFamily="2" charset="2"/>
              <a:buChar char="ü"/>
            </a:pPr>
            <a:r>
              <a:rPr lang="en-GB" sz="3400" dirty="0"/>
              <a:t>Take-Home: extended 3 days – 3 months </a:t>
            </a:r>
          </a:p>
          <a:p>
            <a:pPr marL="623888" indent="-623888">
              <a:buFont typeface="Wingdings" panose="05000000000000000000" pitchFamily="2" charset="2"/>
              <a:buChar char="ü"/>
            </a:pPr>
            <a:r>
              <a:rPr lang="en-GB" sz="3400" dirty="0"/>
              <a:t>Multiple choice questions (MCQ) </a:t>
            </a:r>
          </a:p>
          <a:p>
            <a:pPr marL="623888" indent="-623888">
              <a:buFont typeface="Wingdings" panose="05000000000000000000" pitchFamily="2" charset="2"/>
              <a:buChar char="ü"/>
            </a:pPr>
            <a:r>
              <a:rPr lang="en-GB" sz="3400" dirty="0"/>
              <a:t>Problem or case based scenarios – individual or team solutions</a:t>
            </a:r>
          </a:p>
          <a:p>
            <a:pPr marL="623888" indent="-623888">
              <a:buFont typeface="Wingdings" panose="05000000000000000000" pitchFamily="2" charset="2"/>
              <a:buChar char="ü"/>
            </a:pPr>
            <a:r>
              <a:rPr lang="en-GB" sz="3400" dirty="0"/>
              <a:t>Practical examinations</a:t>
            </a:r>
          </a:p>
          <a:p>
            <a:pPr marL="623888" indent="-623888">
              <a:buFont typeface="Wingdings" panose="05000000000000000000" pitchFamily="2" charset="2"/>
              <a:buChar char="ü"/>
            </a:pPr>
            <a:r>
              <a:rPr lang="en-GB" sz="3400" dirty="0"/>
              <a:t>Computer Aided Assessment (CAA) </a:t>
            </a:r>
          </a:p>
          <a:p>
            <a:pPr marL="623888" indent="-623888">
              <a:buFont typeface="Wingdings" panose="05000000000000000000" pitchFamily="2" charset="2"/>
              <a:buChar char="ü"/>
            </a:pPr>
            <a:r>
              <a:rPr lang="en-GB" sz="3400" dirty="0"/>
              <a:t>Observed laboratory and field activities  -  Group and team</a:t>
            </a:r>
          </a:p>
          <a:p>
            <a:pPr marL="623888" indent="-623888">
              <a:buFont typeface="Wingdings" panose="05000000000000000000" pitchFamily="2" charset="2"/>
              <a:buChar char="ü"/>
            </a:pPr>
            <a:r>
              <a:rPr lang="en-GB" sz="3400" dirty="0"/>
              <a:t>Group presentations</a:t>
            </a:r>
          </a:p>
          <a:p>
            <a:pPr marL="623888" indent="-623888">
              <a:buFont typeface="Wingdings" panose="05000000000000000000" pitchFamily="2" charset="2"/>
              <a:buChar char="ü"/>
            </a:pPr>
            <a:r>
              <a:rPr lang="en-GB" sz="3400" dirty="0"/>
              <a:t>Observed Structured Clinical Examinations (OSCEs)  individual and team</a:t>
            </a:r>
          </a:p>
          <a:p>
            <a:pPr marL="623888" indent="-623888">
              <a:buFont typeface="Wingdings" panose="05000000000000000000" pitchFamily="2" charset="2"/>
              <a:buChar char="ü"/>
            </a:pPr>
            <a:r>
              <a:rPr lang="en-US" sz="3400" dirty="0"/>
              <a:t>Integrated Structured Clinical Examinations (ISCEs)  </a:t>
            </a:r>
            <a:r>
              <a:rPr lang="en-GB" sz="3400" dirty="0"/>
              <a:t>individual and team</a:t>
            </a:r>
          </a:p>
          <a:p>
            <a:pPr marL="623888" indent="-623888">
              <a:buFont typeface="Wingdings" panose="05000000000000000000" pitchFamily="2" charset="2"/>
              <a:buChar char="ü"/>
            </a:pPr>
            <a:endParaRPr lang="en-US" sz="3400" dirty="0"/>
          </a:p>
          <a:p>
            <a:pPr marL="623888" indent="-623888">
              <a:buFont typeface="Wingdings" panose="05000000000000000000" pitchFamily="2" charset="2"/>
              <a:buChar char="ü"/>
            </a:pPr>
            <a:endParaRPr lang="en-GB" sz="3400" dirty="0"/>
          </a:p>
          <a:p>
            <a:endParaRPr lang="en-GB" dirty="0">
              <a:solidFill>
                <a:schemeClr val="accent3">
                  <a:lumMod val="50000"/>
                </a:schemeClr>
              </a:solidFill>
            </a:endParaRPr>
          </a:p>
        </p:txBody>
      </p:sp>
      <p:sp>
        <p:nvSpPr>
          <p:cNvPr id="4" name="TextBox 3">
            <a:extLst>
              <a:ext uri="{FF2B5EF4-FFF2-40B4-BE49-F238E27FC236}">
                <a16:creationId xmlns:a16="http://schemas.microsoft.com/office/drawing/2014/main" id="{4F8D453C-22E2-45FF-9184-E475D0E78DB8}"/>
              </a:ext>
            </a:extLst>
          </p:cNvPr>
          <p:cNvSpPr txBox="1"/>
          <p:nvPr/>
        </p:nvSpPr>
        <p:spPr>
          <a:xfrm>
            <a:off x="839416" y="5591256"/>
            <a:ext cx="11161240" cy="1200329"/>
          </a:xfrm>
          <a:prstGeom prst="rect">
            <a:avLst/>
          </a:prstGeom>
          <a:noFill/>
        </p:spPr>
        <p:txBody>
          <a:bodyPr wrap="square" rtlCol="0">
            <a:spAutoFit/>
          </a:bodyPr>
          <a:lstStyle/>
          <a:p>
            <a:pPr defTabSz="896938"/>
            <a:r>
              <a:rPr lang="en-GB" sz="2400" dirty="0"/>
              <a:t>‘Assessment needs to be rigorous but not exclusive, to be authentic yet reliable, to be exacting while also being fair and equitable, to adhere to long-established standards but to reﬂect and adapt to contemporary needs’.</a:t>
            </a:r>
            <a:r>
              <a:rPr lang="en-GB" dirty="0"/>
              <a:t>                        </a:t>
            </a:r>
            <a:r>
              <a:rPr lang="en-GB" sz="2000" dirty="0"/>
              <a:t>(Hounsell, Xu and Tai,  2007)</a:t>
            </a:r>
            <a:r>
              <a:rPr lang="en-GB" dirty="0"/>
              <a:t>		</a:t>
            </a:r>
          </a:p>
        </p:txBody>
      </p:sp>
    </p:spTree>
    <p:extLst>
      <p:ext uri="{BB962C8B-B14F-4D97-AF65-F5344CB8AC3E}">
        <p14:creationId xmlns:p14="http://schemas.microsoft.com/office/powerpoint/2010/main" val="602857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a:solidFill>
                  <a:schemeClr val="bg1"/>
                </a:solidFill>
                <a:latin typeface="Arial" pitchFamily="34" charset="0"/>
                <a:cs typeface="Arial" pitchFamily="34" charset="0"/>
              </a:rPr>
              <a:t>Current Assessment Practice </a:t>
            </a:r>
            <a:endParaRPr lang="en-GB" sz="3600" dirty="0">
              <a:solidFill>
                <a:schemeClr val="bg1"/>
              </a:solidFill>
            </a:endParaRPr>
          </a:p>
        </p:txBody>
      </p:sp>
      <p:sp>
        <p:nvSpPr>
          <p:cNvPr id="3" name="Rectangle 2"/>
          <p:cNvSpPr/>
          <p:nvPr/>
        </p:nvSpPr>
        <p:spPr>
          <a:xfrm>
            <a:off x="1847529" y="274584"/>
            <a:ext cx="8507288" cy="1354217"/>
          </a:xfrm>
          <a:prstGeom prst="rect">
            <a:avLst/>
          </a:prstGeom>
        </p:spPr>
        <p:txBody>
          <a:bodyPr wrap="square">
            <a:spAutoFit/>
          </a:bodyPr>
          <a:lstStyle/>
          <a:p>
            <a:pPr algn="ctr"/>
            <a:r>
              <a:rPr lang="en-GB" sz="3600" b="1" dirty="0">
                <a:solidFill>
                  <a:schemeClr val="accent5">
                    <a:lumMod val="50000"/>
                  </a:schemeClr>
                </a:solidFill>
              </a:rPr>
              <a:t>Assessment Options - Flexibility both ways</a:t>
            </a:r>
          </a:p>
          <a:p>
            <a:pPr algn="ctr">
              <a:tabLst>
                <a:tab pos="174625" algn="l"/>
              </a:tabLst>
            </a:pPr>
            <a:r>
              <a:rPr lang="en-GB" sz="2800" b="1" dirty="0">
                <a:solidFill>
                  <a:schemeClr val="accent5">
                    <a:lumMod val="50000"/>
                  </a:schemeClr>
                </a:solidFill>
              </a:rPr>
              <a:t>Staff choice  - </a:t>
            </a:r>
            <a:r>
              <a:rPr lang="en-GB" sz="2800" dirty="0">
                <a:solidFill>
                  <a:schemeClr val="accent5">
                    <a:lumMod val="50000"/>
                  </a:schemeClr>
                </a:solidFill>
              </a:rPr>
              <a:t>  </a:t>
            </a:r>
            <a:r>
              <a:rPr lang="en-GB" sz="2800" b="1" dirty="0">
                <a:solidFill>
                  <a:schemeClr val="accent5">
                    <a:lumMod val="50000"/>
                  </a:schemeClr>
                </a:solidFill>
              </a:rPr>
              <a:t>Student choice  -</a:t>
            </a:r>
            <a:r>
              <a:rPr lang="en-GB" sz="2800" dirty="0">
                <a:solidFill>
                  <a:schemeClr val="accent5">
                    <a:lumMod val="50000"/>
                  </a:schemeClr>
                </a:solidFill>
              </a:rPr>
              <a:t>  </a:t>
            </a:r>
            <a:r>
              <a:rPr lang="en-GB" sz="2800" b="1" dirty="0">
                <a:solidFill>
                  <a:schemeClr val="accent5">
                    <a:lumMod val="50000"/>
                  </a:schemeClr>
                </a:solidFill>
              </a:rPr>
              <a:t>Co-design</a:t>
            </a:r>
            <a:endParaRPr lang="en-GB" sz="2800" dirty="0">
              <a:solidFill>
                <a:schemeClr val="accent5">
                  <a:lumMod val="50000"/>
                </a:schemeClr>
              </a:solidFill>
            </a:endParaRP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708364202"/>
              </p:ext>
            </p:extLst>
          </p:nvPr>
        </p:nvGraphicFramePr>
        <p:xfrm>
          <a:off x="407368" y="1628801"/>
          <a:ext cx="11593287" cy="4830980"/>
        </p:xfrm>
        <a:graphic>
          <a:graphicData uri="http://schemas.openxmlformats.org/drawingml/2006/table">
            <a:tbl>
              <a:tblPr firstRow="1" bandRow="1">
                <a:tableStyleId>{F5AB1C69-6EDB-4FF4-983F-18BD219EF322}</a:tableStyleId>
              </a:tblPr>
              <a:tblGrid>
                <a:gridCol w="3364016">
                  <a:extLst>
                    <a:ext uri="{9D8B030D-6E8A-4147-A177-3AD203B41FA5}">
                      <a16:colId xmlns:a16="http://schemas.microsoft.com/office/drawing/2014/main" val="20000"/>
                    </a:ext>
                  </a:extLst>
                </a:gridCol>
                <a:gridCol w="4109342">
                  <a:extLst>
                    <a:ext uri="{9D8B030D-6E8A-4147-A177-3AD203B41FA5}">
                      <a16:colId xmlns:a16="http://schemas.microsoft.com/office/drawing/2014/main" val="20001"/>
                    </a:ext>
                  </a:extLst>
                </a:gridCol>
                <a:gridCol w="4119929">
                  <a:extLst>
                    <a:ext uri="{9D8B030D-6E8A-4147-A177-3AD203B41FA5}">
                      <a16:colId xmlns:a16="http://schemas.microsoft.com/office/drawing/2014/main" val="721362973"/>
                    </a:ext>
                  </a:extLst>
                </a:gridCol>
              </a:tblGrid>
              <a:tr h="429508">
                <a:tc gridSpan="3">
                  <a:txBody>
                    <a:bodyPr/>
                    <a:lstStyle/>
                    <a:p>
                      <a:pPr algn="ctr">
                        <a:lnSpc>
                          <a:spcPct val="115000"/>
                        </a:lnSpc>
                        <a:spcAft>
                          <a:spcPts val="0"/>
                        </a:spcAft>
                      </a:pPr>
                      <a:r>
                        <a:rPr lang="en-GB" sz="2400" dirty="0">
                          <a:solidFill>
                            <a:schemeClr val="tx1"/>
                          </a:solidFill>
                          <a:effectLst/>
                        </a:rPr>
                        <a:t>Simple or MAP free assessments </a:t>
                      </a:r>
                      <a:r>
                        <a:rPr lang="en-GB" sz="2400" dirty="0">
                          <a:effectLst/>
                        </a:rPr>
                        <a:t> </a:t>
                      </a:r>
                    </a:p>
                  </a:txBody>
                  <a:tcPr marL="68580" marR="68580" marT="0" marB="0">
                    <a:solidFill>
                      <a:schemeClr val="accent1">
                        <a:lumMod val="40000"/>
                        <a:lumOff val="60000"/>
                      </a:schemeClr>
                    </a:solidFill>
                  </a:tcPr>
                </a:tc>
                <a:tc hMerge="1">
                  <a:txBody>
                    <a:bodyPr/>
                    <a:lstStyle/>
                    <a:p>
                      <a:pPr>
                        <a:lnSpc>
                          <a:spcPct val="115000"/>
                        </a:lnSpc>
                        <a:spcAft>
                          <a:spcPts val="0"/>
                        </a:spcAft>
                      </a:pPr>
                      <a:endParaRPr lang="en-GB" sz="3600" dirty="0">
                        <a:effectLst/>
                        <a:latin typeface="Arial"/>
                        <a:ea typeface="SimHei"/>
                        <a:cs typeface="Arial"/>
                      </a:endParaRPr>
                    </a:p>
                  </a:txBody>
                  <a:tcPr marL="68580" marR="68580" marT="0" marB="0"/>
                </a:tc>
                <a:tc hMerge="1">
                  <a:txBody>
                    <a:bodyPr/>
                    <a:lstStyle/>
                    <a:p>
                      <a:pPr algn="ctr">
                        <a:lnSpc>
                          <a:spcPct val="115000"/>
                        </a:lnSpc>
                        <a:spcAft>
                          <a:spcPts val="0"/>
                        </a:spcAft>
                      </a:pPr>
                      <a:endParaRPr lang="en-GB" sz="3200" dirty="0">
                        <a:effectLst/>
                        <a:latin typeface="Arial"/>
                        <a:ea typeface="SimHei"/>
                        <a:cs typeface="Arial"/>
                      </a:endParaRPr>
                    </a:p>
                  </a:txBody>
                  <a:tcPr marL="68580" marR="68580" marT="0" marB="0"/>
                </a:tc>
                <a:extLst>
                  <a:ext uri="{0D108BD9-81ED-4DB2-BD59-A6C34878D82A}">
                    <a16:rowId xmlns:a16="http://schemas.microsoft.com/office/drawing/2014/main" val="10000"/>
                  </a:ext>
                </a:extLst>
              </a:tr>
              <a:tr h="4401472">
                <a:tc>
                  <a:txBody>
                    <a:bodyPr/>
                    <a:lstStyle/>
                    <a:p>
                      <a:pPr marL="266700" indent="-266700">
                        <a:lnSpc>
                          <a:spcPct val="115000"/>
                        </a:lnSpc>
                        <a:spcAft>
                          <a:spcPts val="0"/>
                        </a:spcAft>
                      </a:pPr>
                      <a:endParaRPr lang="en-GB" sz="2400" dirty="0">
                        <a:effectLst/>
                        <a:latin typeface="+mn-lt"/>
                      </a:endParaRPr>
                    </a:p>
                    <a:p>
                      <a:pPr marL="360363" marR="0" lvl="0" indent="-360363" algn="l" defTabSz="914400" rtl="0" eaLnBrk="1" fontAlgn="auto" latinLnBrk="0" hangingPunct="1">
                        <a:lnSpc>
                          <a:spcPct val="115000"/>
                        </a:lnSpc>
                        <a:spcBef>
                          <a:spcPts val="0"/>
                        </a:spcBef>
                        <a:spcAft>
                          <a:spcPts val="0"/>
                        </a:spcAft>
                        <a:buClrTx/>
                        <a:buSzTx/>
                        <a:buFontTx/>
                        <a:buNone/>
                        <a:tabLst/>
                        <a:defRPr/>
                      </a:pPr>
                      <a:r>
                        <a:rPr lang="en-GB" sz="2400" dirty="0">
                          <a:effectLst/>
                          <a:latin typeface="+mn-lt"/>
                        </a:rPr>
                        <a:t>Group plan, report and presentation</a:t>
                      </a:r>
                    </a:p>
                    <a:p>
                      <a:pPr marL="266700" indent="-266700">
                        <a:lnSpc>
                          <a:spcPct val="115000"/>
                        </a:lnSpc>
                        <a:spcAft>
                          <a:spcPts val="0"/>
                        </a:spcAft>
                      </a:pPr>
                      <a:r>
                        <a:rPr lang="en-GB" sz="2400" dirty="0">
                          <a:effectLst/>
                          <a:latin typeface="+mn-lt"/>
                        </a:rPr>
                        <a:t>Report of data analysis </a:t>
                      </a:r>
                    </a:p>
                    <a:p>
                      <a:pPr marL="266700" indent="-266700">
                        <a:lnSpc>
                          <a:spcPct val="115000"/>
                        </a:lnSpc>
                        <a:spcAft>
                          <a:spcPts val="0"/>
                        </a:spcAft>
                      </a:pPr>
                      <a:r>
                        <a:rPr lang="en-GB" sz="2400" dirty="0">
                          <a:effectLst/>
                          <a:latin typeface="+mn-lt"/>
                        </a:rPr>
                        <a:t>Encyclopaedia entry</a:t>
                      </a:r>
                    </a:p>
                    <a:p>
                      <a:pPr marL="266700" indent="-266700">
                        <a:lnSpc>
                          <a:spcPct val="115000"/>
                        </a:lnSpc>
                        <a:spcAft>
                          <a:spcPts val="0"/>
                        </a:spcAft>
                      </a:pPr>
                      <a:r>
                        <a:rPr lang="en-GB" sz="2400" dirty="0">
                          <a:effectLst/>
                          <a:latin typeface="+mn-lt"/>
                        </a:rPr>
                        <a:t>Wiki </a:t>
                      </a:r>
                    </a:p>
                    <a:p>
                      <a:pPr marL="266700" indent="-266700">
                        <a:lnSpc>
                          <a:spcPct val="115000"/>
                        </a:lnSpc>
                        <a:spcAft>
                          <a:spcPts val="0"/>
                        </a:spcAft>
                      </a:pPr>
                      <a:r>
                        <a:rPr lang="en-GB" sz="2400" dirty="0">
                          <a:effectLst/>
                          <a:latin typeface="+mn-lt"/>
                        </a:rPr>
                        <a:t>Website</a:t>
                      </a:r>
                    </a:p>
                    <a:p>
                      <a:pPr marL="266700" indent="-266700">
                        <a:lnSpc>
                          <a:spcPct val="115000"/>
                        </a:lnSpc>
                        <a:spcAft>
                          <a:spcPts val="0"/>
                        </a:spcAft>
                      </a:pPr>
                      <a:r>
                        <a:rPr lang="en-GB" sz="2400" dirty="0">
                          <a:effectLst/>
                          <a:latin typeface="+mn-lt"/>
                        </a:rPr>
                        <a:t>Group discussion </a:t>
                      </a:r>
                    </a:p>
                    <a:p>
                      <a:pPr marL="266700" indent="-266700">
                        <a:lnSpc>
                          <a:spcPct val="115000"/>
                        </a:lnSpc>
                        <a:spcAft>
                          <a:spcPts val="0"/>
                        </a:spcAft>
                      </a:pPr>
                      <a:r>
                        <a:rPr lang="en-GB" sz="2400" dirty="0">
                          <a:effectLst/>
                          <a:latin typeface="+mn-lt"/>
                        </a:rPr>
                        <a:t>Debate </a:t>
                      </a:r>
                    </a:p>
                    <a:p>
                      <a:pPr marL="266700" indent="-266700">
                        <a:lnSpc>
                          <a:spcPct val="115000"/>
                        </a:lnSpc>
                        <a:spcAft>
                          <a:spcPts val="0"/>
                        </a:spcAft>
                      </a:pPr>
                      <a:r>
                        <a:rPr lang="en-GB" sz="2400" dirty="0">
                          <a:effectLst/>
                          <a:latin typeface="+mn-lt"/>
                        </a:rPr>
                        <a:t>Research proposal</a:t>
                      </a:r>
                    </a:p>
                  </a:txBody>
                  <a:tcPr marL="68580" marR="68580" marT="0" marB="0">
                    <a:solidFill>
                      <a:schemeClr val="accent5">
                        <a:lumMod val="20000"/>
                        <a:lumOff val="80000"/>
                      </a:schemeClr>
                    </a:solidFill>
                  </a:tcPr>
                </a:tc>
                <a:tc>
                  <a:txBody>
                    <a:bodyPr/>
                    <a:lstStyle/>
                    <a:p>
                      <a:pPr marL="360363" indent="-360363">
                        <a:lnSpc>
                          <a:spcPct val="115000"/>
                        </a:lnSpc>
                        <a:spcAft>
                          <a:spcPts val="0"/>
                        </a:spcAft>
                      </a:pPr>
                      <a:endParaRPr lang="en-GB" sz="2400" dirty="0">
                        <a:effectLst/>
                        <a:latin typeface="+mn-lt"/>
                      </a:endParaRPr>
                    </a:p>
                    <a:p>
                      <a:pPr marL="360363" indent="-360363">
                        <a:lnSpc>
                          <a:spcPct val="115000"/>
                        </a:lnSpc>
                        <a:spcAft>
                          <a:spcPts val="0"/>
                        </a:spcAft>
                      </a:pPr>
                      <a:r>
                        <a:rPr lang="en-GB" sz="2400" dirty="0">
                          <a:effectLst/>
                          <a:latin typeface="+mn-lt"/>
                        </a:rPr>
                        <a:t>Report on cause and effect</a:t>
                      </a:r>
                    </a:p>
                    <a:p>
                      <a:pPr marL="360363" indent="-360363">
                        <a:lnSpc>
                          <a:spcPct val="115000"/>
                        </a:lnSpc>
                        <a:spcAft>
                          <a:spcPts val="0"/>
                        </a:spcAft>
                      </a:pPr>
                      <a:r>
                        <a:rPr lang="en-GB" sz="2400" dirty="0">
                          <a:effectLst/>
                          <a:latin typeface="+mn-lt"/>
                        </a:rPr>
                        <a:t>Research bid</a:t>
                      </a:r>
                    </a:p>
                    <a:p>
                      <a:pPr marL="360363" indent="-360363">
                        <a:lnSpc>
                          <a:spcPct val="115000"/>
                        </a:lnSpc>
                        <a:spcAft>
                          <a:spcPts val="0"/>
                        </a:spcAft>
                      </a:pPr>
                      <a:r>
                        <a:rPr lang="en-GB" sz="2400" dirty="0">
                          <a:effectLst/>
                          <a:latin typeface="+mn-lt"/>
                        </a:rPr>
                        <a:t>Field work report </a:t>
                      </a:r>
                    </a:p>
                    <a:p>
                      <a:pPr marL="360363" indent="-360363">
                        <a:lnSpc>
                          <a:spcPct val="115000"/>
                        </a:lnSpc>
                        <a:spcAft>
                          <a:spcPts val="0"/>
                        </a:spcAft>
                      </a:pPr>
                      <a:r>
                        <a:rPr lang="en-GB" sz="2400" dirty="0">
                          <a:effectLst/>
                          <a:latin typeface="+mn-lt"/>
                        </a:rPr>
                        <a:t>Decision makers template</a:t>
                      </a:r>
                    </a:p>
                    <a:p>
                      <a:pPr marL="360363" indent="-360363">
                        <a:lnSpc>
                          <a:spcPct val="115000"/>
                        </a:lnSpc>
                        <a:spcAft>
                          <a:spcPts val="0"/>
                        </a:spcAft>
                      </a:pPr>
                      <a:r>
                        <a:rPr lang="en-GB" sz="2400" dirty="0">
                          <a:effectLst/>
                          <a:latin typeface="+mn-lt"/>
                        </a:rPr>
                        <a:t>Case study analysis </a:t>
                      </a:r>
                    </a:p>
                    <a:p>
                      <a:pPr marL="360363" indent="-360363">
                        <a:lnSpc>
                          <a:spcPct val="115000"/>
                        </a:lnSpc>
                        <a:spcAft>
                          <a:spcPts val="0"/>
                        </a:spcAft>
                      </a:pPr>
                      <a:r>
                        <a:rPr lang="en-GB" sz="2400" dirty="0">
                          <a:effectLst/>
                          <a:latin typeface="+mn-lt"/>
                        </a:rPr>
                        <a:t>Oral presentation to a small group, or on camera</a:t>
                      </a:r>
                    </a:p>
                    <a:p>
                      <a:pPr marL="360363" indent="-360363">
                        <a:lnSpc>
                          <a:spcPct val="115000"/>
                        </a:lnSpc>
                        <a:spcAft>
                          <a:spcPts val="0"/>
                        </a:spcAft>
                      </a:pPr>
                      <a:r>
                        <a:rPr lang="en-GB" sz="2400" dirty="0">
                          <a:effectLst/>
                          <a:latin typeface="+mn-lt"/>
                        </a:rPr>
                        <a:t>Laboratory  practical report</a:t>
                      </a:r>
                    </a:p>
                    <a:p>
                      <a:pPr marL="0" marR="0" lvl="0" indent="0" algn="l" defTabSz="914400" rtl="0" eaLnBrk="1" fontAlgn="auto" latinLnBrk="0" hangingPunct="1">
                        <a:lnSpc>
                          <a:spcPct val="115000"/>
                        </a:lnSpc>
                        <a:spcBef>
                          <a:spcPts val="0"/>
                        </a:spcBef>
                        <a:spcAft>
                          <a:spcPts val="0"/>
                        </a:spcAft>
                        <a:buClrTx/>
                        <a:buSzTx/>
                        <a:buFontTx/>
                        <a:buNone/>
                        <a:tabLst/>
                        <a:defRPr/>
                      </a:pPr>
                      <a:r>
                        <a:rPr lang="en-GB" sz="2400" kern="1200" dirty="0">
                          <a:effectLst/>
                          <a:latin typeface="+mn-lt"/>
                        </a:rPr>
                        <a:t>Court of enquiry</a:t>
                      </a:r>
                      <a:endParaRPr lang="en-GB" sz="2400" dirty="0">
                        <a:effectLst/>
                        <a:latin typeface="+mn-lt"/>
                        <a:ea typeface="SimHei"/>
                        <a:cs typeface="Arial"/>
                      </a:endParaRPr>
                    </a:p>
                  </a:txBody>
                  <a:tcPr marL="68580" marR="68580" marT="0" marB="0">
                    <a:solidFill>
                      <a:schemeClr val="accent5">
                        <a:lumMod val="20000"/>
                        <a:lumOff val="80000"/>
                      </a:schemeClr>
                    </a:solidFill>
                  </a:tcPr>
                </a:tc>
                <a:tc>
                  <a:txBody>
                    <a:bodyPr/>
                    <a:lstStyle/>
                    <a:p>
                      <a:pPr marL="360363" indent="-360363">
                        <a:lnSpc>
                          <a:spcPct val="115000"/>
                        </a:lnSpc>
                        <a:spcAft>
                          <a:spcPts val="0"/>
                        </a:spcAft>
                      </a:pPr>
                      <a:endParaRPr lang="en-GB" sz="2400" dirty="0">
                        <a:effectLst/>
                        <a:latin typeface="+mn-lt"/>
                      </a:endParaRPr>
                    </a:p>
                    <a:p>
                      <a:pPr marL="360363" indent="-360363">
                        <a:lnSpc>
                          <a:spcPct val="115000"/>
                        </a:lnSpc>
                        <a:spcAft>
                          <a:spcPts val="0"/>
                        </a:spcAft>
                      </a:pPr>
                      <a:r>
                        <a:rPr lang="en-GB" sz="2400" dirty="0">
                          <a:effectLst/>
                          <a:latin typeface="+mn-lt"/>
                        </a:rPr>
                        <a:t>Analysis of a problem </a:t>
                      </a:r>
                    </a:p>
                    <a:p>
                      <a:pPr marL="360363" indent="-360363">
                        <a:lnSpc>
                          <a:spcPct val="115000"/>
                        </a:lnSpc>
                        <a:spcAft>
                          <a:spcPts val="0"/>
                        </a:spcAft>
                      </a:pPr>
                      <a:r>
                        <a:rPr lang="en-GB" sz="2400" dirty="0">
                          <a:effectLst/>
                          <a:latin typeface="+mn-lt"/>
                        </a:rPr>
                        <a:t>Action plan</a:t>
                      </a:r>
                    </a:p>
                    <a:p>
                      <a:pPr marL="360363" indent="-360363">
                        <a:lnSpc>
                          <a:spcPct val="115000"/>
                        </a:lnSpc>
                        <a:spcAft>
                          <a:spcPts val="0"/>
                        </a:spcAft>
                      </a:pPr>
                      <a:r>
                        <a:rPr lang="en-GB" sz="2400" dirty="0">
                          <a:effectLst/>
                          <a:latin typeface="+mn-lt"/>
                        </a:rPr>
                        <a:t>Group or individual poster </a:t>
                      </a:r>
                    </a:p>
                    <a:p>
                      <a:pPr marL="360363" indent="-360363">
                        <a:lnSpc>
                          <a:spcPct val="115000"/>
                        </a:lnSpc>
                        <a:spcAft>
                          <a:spcPts val="0"/>
                        </a:spcAft>
                      </a:pPr>
                      <a:r>
                        <a:rPr lang="en-GB" sz="2400" dirty="0">
                          <a:effectLst/>
                          <a:latin typeface="+mn-lt"/>
                        </a:rPr>
                        <a:t>Simulation exercise</a:t>
                      </a:r>
                    </a:p>
                    <a:p>
                      <a:pPr marL="360363" marR="0" lvl="0" indent="-360363" algn="l" defTabSz="914400" rtl="0" eaLnBrk="1" fontAlgn="auto" latinLnBrk="0" hangingPunct="1">
                        <a:lnSpc>
                          <a:spcPct val="115000"/>
                        </a:lnSpc>
                        <a:spcBef>
                          <a:spcPts val="0"/>
                        </a:spcBef>
                        <a:spcAft>
                          <a:spcPts val="0"/>
                        </a:spcAft>
                        <a:buClrTx/>
                        <a:buSzTx/>
                        <a:buFontTx/>
                        <a:buNone/>
                        <a:tabLst/>
                        <a:defRPr/>
                      </a:pPr>
                      <a:r>
                        <a:rPr lang="en-GB" sz="2400" dirty="0">
                          <a:effectLst/>
                          <a:latin typeface="+mn-lt"/>
                        </a:rPr>
                        <a:t>Report and presentation</a:t>
                      </a:r>
                    </a:p>
                    <a:p>
                      <a:pPr marL="360363" marR="0" lvl="0" indent="-360363" algn="l" defTabSz="914400" rtl="0" eaLnBrk="1" fontAlgn="auto" latinLnBrk="0" hangingPunct="1">
                        <a:lnSpc>
                          <a:spcPct val="115000"/>
                        </a:lnSpc>
                        <a:spcBef>
                          <a:spcPts val="0"/>
                        </a:spcBef>
                        <a:spcAft>
                          <a:spcPts val="0"/>
                        </a:spcAft>
                        <a:buClrTx/>
                        <a:buSzTx/>
                        <a:buFontTx/>
                        <a:buNone/>
                        <a:tabLst/>
                        <a:defRPr/>
                      </a:pPr>
                      <a:r>
                        <a:rPr lang="en-GB" sz="2400" dirty="0">
                          <a:effectLst/>
                          <a:latin typeface="+mn-lt"/>
                        </a:rPr>
                        <a:t>MCQs (no time pressure)</a:t>
                      </a:r>
                    </a:p>
                    <a:p>
                      <a:pPr marL="360363" marR="0" lvl="0" indent="-360363" algn="l" defTabSz="914400" rtl="0" eaLnBrk="1" fontAlgn="auto" latinLnBrk="0" hangingPunct="1">
                        <a:lnSpc>
                          <a:spcPct val="115000"/>
                        </a:lnSpc>
                        <a:spcBef>
                          <a:spcPts val="0"/>
                        </a:spcBef>
                        <a:spcAft>
                          <a:spcPts val="0"/>
                        </a:spcAft>
                        <a:buClrTx/>
                        <a:buSzTx/>
                        <a:buFontTx/>
                        <a:buNone/>
                        <a:tabLst/>
                        <a:defRPr/>
                      </a:pPr>
                      <a:r>
                        <a:rPr lang="en-GB" sz="2400" kern="1200" dirty="0">
                          <a:effectLst/>
                          <a:latin typeface="+mn-lt"/>
                        </a:rPr>
                        <a:t>Story boards </a:t>
                      </a:r>
                      <a:endParaRPr lang="en-GB" sz="2400" dirty="0">
                        <a:effectLst/>
                        <a:latin typeface="+mn-lt"/>
                      </a:endParaRPr>
                    </a:p>
                    <a:p>
                      <a:pPr>
                        <a:lnSpc>
                          <a:spcPct val="115000"/>
                        </a:lnSpc>
                        <a:spcAft>
                          <a:spcPts val="0"/>
                        </a:spcAft>
                      </a:pPr>
                      <a:r>
                        <a:rPr lang="en-GB" sz="2400" dirty="0">
                          <a:effectLst/>
                          <a:latin typeface="+mn-lt"/>
                          <a:ea typeface="SimHei"/>
                          <a:cs typeface="Arial"/>
                        </a:rPr>
                        <a:t>Mooting</a:t>
                      </a:r>
                    </a:p>
                    <a:p>
                      <a:pPr>
                        <a:lnSpc>
                          <a:spcPct val="115000"/>
                        </a:lnSpc>
                        <a:spcAft>
                          <a:spcPts val="0"/>
                        </a:spcAft>
                      </a:pPr>
                      <a:r>
                        <a:rPr lang="en-GB" sz="2400" dirty="0">
                          <a:effectLst/>
                          <a:latin typeface="+mn-lt"/>
                          <a:ea typeface="SimHei"/>
                          <a:cs typeface="Arial"/>
                        </a:rPr>
                        <a:t>Press conference</a:t>
                      </a:r>
                    </a:p>
                  </a:txBody>
                  <a:tcPr marL="68580" marR="68580" marT="0" marB="0">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82925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5846-20C2-47A7-A476-4480EFEEB2D2}"/>
              </a:ext>
            </a:extLst>
          </p:cNvPr>
          <p:cNvSpPr>
            <a:spLocks noGrp="1"/>
          </p:cNvSpPr>
          <p:nvPr>
            <p:ph type="title"/>
          </p:nvPr>
        </p:nvSpPr>
        <p:spPr>
          <a:xfrm>
            <a:off x="609600" y="244755"/>
            <a:ext cx="10972800" cy="1143000"/>
          </a:xfrm>
        </p:spPr>
        <p:txBody>
          <a:bodyPr>
            <a:normAutofit/>
          </a:bodyPr>
          <a:lstStyle/>
          <a:p>
            <a:r>
              <a:rPr lang="en-GB" b="1" dirty="0">
                <a:solidFill>
                  <a:schemeClr val="accent5">
                    <a:lumMod val="50000"/>
                  </a:schemeClr>
                </a:solidFill>
              </a:rPr>
              <a:t>  </a:t>
            </a:r>
            <a:r>
              <a:rPr lang="en-GB" b="1" dirty="0">
                <a:solidFill>
                  <a:srgbClr val="003F3E"/>
                </a:solidFill>
              </a:rPr>
              <a:t>What would really impact students learning?</a:t>
            </a:r>
          </a:p>
        </p:txBody>
      </p:sp>
      <p:sp>
        <p:nvSpPr>
          <p:cNvPr id="3" name="Content Placeholder 2">
            <a:extLst>
              <a:ext uri="{FF2B5EF4-FFF2-40B4-BE49-F238E27FC236}">
                <a16:creationId xmlns:a16="http://schemas.microsoft.com/office/drawing/2014/main" id="{6A95CD9E-681E-4754-92DA-F959E93E7217}"/>
              </a:ext>
            </a:extLst>
          </p:cNvPr>
          <p:cNvSpPr>
            <a:spLocks noGrp="1"/>
          </p:cNvSpPr>
          <p:nvPr>
            <p:ph idx="1"/>
          </p:nvPr>
        </p:nvSpPr>
        <p:spPr>
          <a:xfrm>
            <a:off x="3287688" y="1916832"/>
            <a:ext cx="8582743" cy="4464496"/>
          </a:xfrm>
        </p:spPr>
        <p:txBody>
          <a:bodyPr>
            <a:normAutofit fontScale="77500" lnSpcReduction="20000"/>
          </a:bodyPr>
          <a:lstStyle/>
          <a:p>
            <a:pPr marL="0" indent="0">
              <a:buNone/>
            </a:pPr>
            <a:r>
              <a:rPr lang="en-GB" dirty="0">
                <a:solidFill>
                  <a:srgbClr val="003F3E"/>
                </a:solidFill>
              </a:rPr>
              <a:t>Suppose Total Focus …… 2019-2025  on …..</a:t>
            </a:r>
          </a:p>
          <a:p>
            <a:pPr marL="0" indent="0">
              <a:buNone/>
            </a:pPr>
            <a:endParaRPr lang="en-GB" sz="1700" dirty="0">
              <a:solidFill>
                <a:srgbClr val="003F3E"/>
              </a:solidFill>
            </a:endParaRPr>
          </a:p>
          <a:p>
            <a:pPr marL="0" indent="0">
              <a:buNone/>
            </a:pPr>
            <a:r>
              <a:rPr lang="en-GB" b="1" dirty="0">
                <a:solidFill>
                  <a:srgbClr val="003F3E"/>
                </a:solidFill>
              </a:rPr>
              <a:t>Eliminating the traditional lecture and handwritten timed exam.</a:t>
            </a:r>
          </a:p>
          <a:p>
            <a:pPr marL="0" indent="0">
              <a:buNone/>
            </a:pPr>
            <a:endParaRPr lang="en-GB" b="1" dirty="0">
              <a:solidFill>
                <a:srgbClr val="003F3E"/>
              </a:solidFill>
            </a:endParaRPr>
          </a:p>
          <a:p>
            <a:pPr marL="0" indent="0">
              <a:buNone/>
            </a:pPr>
            <a:r>
              <a:rPr lang="en-GB" b="1" dirty="0">
                <a:solidFill>
                  <a:srgbClr val="003F3E"/>
                </a:solidFill>
              </a:rPr>
              <a:t>Research only in final year – two big worthwhile projects</a:t>
            </a:r>
          </a:p>
          <a:p>
            <a:pPr marL="0" indent="0">
              <a:buNone/>
            </a:pPr>
            <a:endParaRPr lang="en-GB" dirty="0">
              <a:solidFill>
                <a:srgbClr val="003F3E"/>
              </a:solidFill>
            </a:endParaRPr>
          </a:p>
          <a:p>
            <a:pPr marL="0" indent="0">
              <a:buNone/>
            </a:pPr>
            <a:endParaRPr lang="en-GB" sz="1400" dirty="0">
              <a:solidFill>
                <a:srgbClr val="003F3E"/>
              </a:solidFill>
            </a:endParaRPr>
          </a:p>
          <a:p>
            <a:pPr marL="0" indent="0">
              <a:lnSpc>
                <a:spcPct val="120000"/>
              </a:lnSpc>
              <a:buNone/>
            </a:pPr>
            <a:r>
              <a:rPr lang="en-GB" dirty="0"/>
              <a:t>Getting there means promoting the alternatives in every forum at all times</a:t>
            </a:r>
          </a:p>
          <a:p>
            <a:pPr marL="0" indent="0">
              <a:lnSpc>
                <a:spcPct val="120000"/>
              </a:lnSpc>
              <a:buNone/>
            </a:pPr>
            <a:r>
              <a:rPr lang="en-GB" dirty="0"/>
              <a:t>Managing up, down and out to employers, government,  professional bodies, parents, alumni, …..</a:t>
            </a:r>
          </a:p>
        </p:txBody>
      </p:sp>
    </p:spTree>
    <p:extLst>
      <p:ext uri="{BB962C8B-B14F-4D97-AF65-F5344CB8AC3E}">
        <p14:creationId xmlns:p14="http://schemas.microsoft.com/office/powerpoint/2010/main" val="2471702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6D1B-39EF-4EAE-8645-1CE8131CFE00}"/>
              </a:ext>
            </a:extLst>
          </p:cNvPr>
          <p:cNvSpPr>
            <a:spLocks noGrp="1"/>
          </p:cNvSpPr>
          <p:nvPr>
            <p:ph type="title"/>
          </p:nvPr>
        </p:nvSpPr>
        <p:spPr>
          <a:xfrm>
            <a:off x="1819812" y="44624"/>
            <a:ext cx="8596668" cy="1320800"/>
          </a:xfrm>
        </p:spPr>
        <p:txBody>
          <a:bodyPr/>
          <a:lstStyle/>
          <a:p>
            <a:r>
              <a:rPr lang="en-GB" b="1" dirty="0">
                <a:solidFill>
                  <a:schemeClr val="accent5">
                    <a:lumMod val="50000"/>
                  </a:schemeClr>
                </a:solidFill>
              </a:rPr>
              <a:t>References</a:t>
            </a:r>
          </a:p>
        </p:txBody>
      </p:sp>
      <p:sp>
        <p:nvSpPr>
          <p:cNvPr id="3" name="Content Placeholder 2">
            <a:extLst>
              <a:ext uri="{FF2B5EF4-FFF2-40B4-BE49-F238E27FC236}">
                <a16:creationId xmlns:a16="http://schemas.microsoft.com/office/drawing/2014/main" id="{09AFB23E-77F6-4DC2-8357-B5338A9357CA}"/>
              </a:ext>
            </a:extLst>
          </p:cNvPr>
          <p:cNvSpPr>
            <a:spLocks noGrp="1"/>
          </p:cNvSpPr>
          <p:nvPr>
            <p:ph idx="1"/>
          </p:nvPr>
        </p:nvSpPr>
        <p:spPr>
          <a:xfrm>
            <a:off x="335360" y="1107438"/>
            <a:ext cx="11593288" cy="5760639"/>
          </a:xfrm>
        </p:spPr>
        <p:txBody>
          <a:bodyPr>
            <a:normAutofit fontScale="25000" lnSpcReduction="20000"/>
          </a:bodyPr>
          <a:lstStyle/>
          <a:p>
            <a:pPr marL="360363" indent="-360363">
              <a:lnSpc>
                <a:spcPct val="120000"/>
              </a:lnSpc>
              <a:spcBef>
                <a:spcPts val="600"/>
              </a:spcBef>
              <a:buNone/>
            </a:pPr>
            <a:r>
              <a:rPr lang="en-GB" sz="8000" dirty="0"/>
              <a:t>Balint, P.J., Stewart, R.E., Desai, A. and Walters, L.C.  (2011) Wicked </a:t>
            </a:r>
            <a:r>
              <a:rPr lang="en-GB" sz="8000" i="1" dirty="0"/>
              <a:t>Environmental Problems: Managing Uncertainty and Conflict</a:t>
            </a:r>
            <a:r>
              <a:rPr lang="en-GB" sz="8000" dirty="0"/>
              <a:t>,  Washington: Island  Press. </a:t>
            </a:r>
          </a:p>
          <a:p>
            <a:pPr marL="360363" indent="-360363">
              <a:lnSpc>
                <a:spcPct val="120000"/>
              </a:lnSpc>
              <a:spcBef>
                <a:spcPts val="600"/>
              </a:spcBef>
              <a:spcAft>
                <a:spcPts val="300"/>
              </a:spcAft>
              <a:buNone/>
            </a:pPr>
            <a:r>
              <a:rPr lang="en-GB" sz="8000" dirty="0"/>
              <a:t>Barnett, R. 2014 </a:t>
            </a:r>
            <a:r>
              <a:rPr lang="en-GB" sz="8000" u="sng" dirty="0">
                <a:hlinkClick r:id="rId2"/>
              </a:rPr>
              <a:t>Conditions of Flexibility: Securing a more responsive higher education system</a:t>
            </a:r>
            <a:r>
              <a:rPr lang="en-GB" sz="8000" dirty="0"/>
              <a:t>,</a:t>
            </a:r>
          </a:p>
          <a:p>
            <a:pPr marL="360363" indent="-360363">
              <a:lnSpc>
                <a:spcPct val="120000"/>
              </a:lnSpc>
              <a:spcBef>
                <a:spcPts val="600"/>
              </a:spcBef>
              <a:spcAft>
                <a:spcPts val="300"/>
              </a:spcAft>
              <a:buNone/>
            </a:pPr>
            <a:r>
              <a:rPr lang="en-GB" sz="8000" dirty="0"/>
              <a:t>Biggs, J. &amp; C. Tang</a:t>
            </a:r>
            <a:r>
              <a:rPr lang="en-GB" sz="8000" b="1" dirty="0"/>
              <a:t> </a:t>
            </a:r>
            <a:r>
              <a:rPr lang="en-GB" sz="8000" dirty="0"/>
              <a:t>(2007). </a:t>
            </a:r>
            <a:r>
              <a:rPr lang="en-GB" sz="8000" i="1" dirty="0"/>
              <a:t>Teaching for quality learning at university</a:t>
            </a:r>
            <a:r>
              <a:rPr lang="en-GB" sz="8000" dirty="0"/>
              <a:t>. Maidenhead: Open University Press.</a:t>
            </a:r>
          </a:p>
          <a:p>
            <a:pPr marL="360363" indent="-360363">
              <a:lnSpc>
                <a:spcPct val="120000"/>
              </a:lnSpc>
              <a:spcBef>
                <a:spcPts val="600"/>
              </a:spcBef>
              <a:spcAft>
                <a:spcPts val="300"/>
              </a:spcAft>
              <a:buNone/>
            </a:pPr>
            <a:r>
              <a:rPr lang="en-GB" sz="8000" dirty="0" err="1"/>
              <a:t>Bovill</a:t>
            </a:r>
            <a:r>
              <a:rPr lang="en-GB" sz="8000" dirty="0"/>
              <a:t>, C. and Bulley, C.J. (2011) A model of active student participation in curriculum design: exploring desirability and possibility. In Rust, C. </a:t>
            </a:r>
            <a:r>
              <a:rPr lang="en-GB" sz="8000" i="1" dirty="0"/>
              <a:t>Improving Student Learning </a:t>
            </a:r>
            <a:r>
              <a:rPr lang="en-GB" sz="8000" dirty="0"/>
              <a:t>(18) Oxford: The Oxford Centre for Staff and Educational Development, pp176-188. </a:t>
            </a:r>
          </a:p>
          <a:p>
            <a:pPr marL="360363" indent="-360363">
              <a:lnSpc>
                <a:spcPct val="120000"/>
              </a:lnSpc>
              <a:spcBef>
                <a:spcPts val="600"/>
              </a:spcBef>
              <a:spcAft>
                <a:spcPts val="300"/>
              </a:spcAft>
              <a:buNone/>
            </a:pPr>
            <a:r>
              <a:rPr lang="en-GB" sz="8000" dirty="0"/>
              <a:t>Christensen, C. 2011</a:t>
            </a:r>
            <a:r>
              <a:rPr lang="en-GB" sz="8000" i="1" dirty="0">
                <a:hlinkClick r:id="rId3"/>
              </a:rPr>
              <a:t>The Innovative University </a:t>
            </a:r>
            <a:endParaRPr lang="en-GB" sz="8000" dirty="0"/>
          </a:p>
          <a:p>
            <a:pPr marL="360363" indent="-360363">
              <a:lnSpc>
                <a:spcPct val="120000"/>
              </a:lnSpc>
              <a:spcBef>
                <a:spcPts val="600"/>
              </a:spcBef>
              <a:spcAft>
                <a:spcPts val="300"/>
              </a:spcAft>
              <a:buNone/>
            </a:pPr>
            <a:r>
              <a:rPr lang="en-GB" sz="8000" dirty="0"/>
              <a:t>Conklin, R. J. (2003) </a:t>
            </a:r>
            <a:r>
              <a:rPr lang="en-GB" sz="8000" i="1" dirty="0"/>
              <a:t>Dialog Mapping: An Approach for Wicked Problems</a:t>
            </a:r>
            <a:r>
              <a:rPr lang="en-GB" sz="8000" dirty="0"/>
              <a:t>. </a:t>
            </a:r>
            <a:r>
              <a:rPr lang="en-GB" sz="8000" dirty="0" err="1"/>
              <a:t>CogNexus</a:t>
            </a:r>
            <a:r>
              <a:rPr lang="en-GB" sz="8000" dirty="0"/>
              <a:t> Institute. </a:t>
            </a:r>
            <a:r>
              <a:rPr lang="en-GB" sz="8000" u="sng" dirty="0">
                <a:hlinkClick r:id="rId4"/>
              </a:rPr>
              <a:t>http://cognexus.org/dmforwp2.pdf</a:t>
            </a:r>
            <a:r>
              <a:rPr lang="en-GB" sz="8000" dirty="0"/>
              <a:t> </a:t>
            </a:r>
          </a:p>
          <a:p>
            <a:pPr marL="360363" indent="-360363">
              <a:lnSpc>
                <a:spcPct val="120000"/>
              </a:lnSpc>
              <a:spcBef>
                <a:spcPts val="600"/>
              </a:spcBef>
              <a:spcAft>
                <a:spcPts val="300"/>
              </a:spcAft>
              <a:buNone/>
            </a:pPr>
            <a:r>
              <a:rPr lang="en-GB" sz="8000" dirty="0">
                <a:solidFill>
                  <a:srgbClr val="000000"/>
                </a:solidFill>
                <a:cs typeface="Arial" panose="020B0604020202020204" pitchFamily="34" charset="0"/>
              </a:rPr>
              <a:t>Cooper MM and Stowe RL 2018, Chemistry Education Research—From Personal Empiricism to Evidence, Theory, and Informed Practice  </a:t>
            </a:r>
            <a:r>
              <a:rPr lang="de-DE" sz="8000" i="1" dirty="0">
                <a:cs typeface="Arial" panose="020B0604020202020204" pitchFamily="34" charset="0"/>
                <a:hlinkClick r:id="rId5"/>
              </a:rPr>
              <a:t>Chem. Rev.</a:t>
            </a:r>
            <a:r>
              <a:rPr lang="de-DE" sz="8000" dirty="0">
                <a:cs typeface="Arial" panose="020B0604020202020204" pitchFamily="34" charset="0"/>
                <a:hlinkClick r:id="rId5"/>
              </a:rPr>
              <a:t> 2018, 118, 12, 6053-6087</a:t>
            </a:r>
            <a:endParaRPr lang="de-DE" sz="8000" dirty="0">
              <a:cs typeface="Arial" panose="020B0604020202020204" pitchFamily="34" charset="0"/>
            </a:endParaRPr>
          </a:p>
          <a:p>
            <a:pPr marL="360363" indent="-360363">
              <a:lnSpc>
                <a:spcPct val="120000"/>
              </a:lnSpc>
              <a:spcBef>
                <a:spcPts val="600"/>
              </a:spcBef>
              <a:spcAft>
                <a:spcPts val="300"/>
              </a:spcAft>
              <a:buNone/>
            </a:pPr>
            <a:r>
              <a:rPr lang="en-GB" sz="8000" dirty="0"/>
              <a:t>Cotton, D., Nash, P. and Kneale P.E. 2017  Supporting the retention of non-traditional students in Higher Education using a resilience framework, </a:t>
            </a:r>
            <a:r>
              <a:rPr lang="en-GB" sz="8000" i="1" dirty="0"/>
              <a:t>European Educational Research Journal</a:t>
            </a:r>
            <a:r>
              <a:rPr lang="en-GB" sz="8000" dirty="0"/>
              <a:t>, Special Issue, Vol. 16(1) 62–79   http://journals.sagepub.com/doi/pdf/10.1177/1474904116652629</a:t>
            </a:r>
          </a:p>
          <a:p>
            <a:pPr marL="360363" indent="-360363">
              <a:lnSpc>
                <a:spcPct val="120000"/>
              </a:lnSpc>
              <a:spcBef>
                <a:spcPts val="600"/>
              </a:spcBef>
              <a:buNone/>
            </a:pPr>
            <a:endParaRPr lang="en-GB" sz="5000" dirty="0"/>
          </a:p>
          <a:p>
            <a:pPr marL="360363" indent="-360363">
              <a:buNone/>
            </a:pPr>
            <a:endParaRPr lang="en-GB" sz="3200" dirty="0"/>
          </a:p>
          <a:p>
            <a:endParaRPr lang="en-GB" dirty="0"/>
          </a:p>
          <a:p>
            <a:endParaRPr lang="en-GB" dirty="0"/>
          </a:p>
        </p:txBody>
      </p:sp>
    </p:spTree>
    <p:extLst>
      <p:ext uri="{BB962C8B-B14F-4D97-AF65-F5344CB8AC3E}">
        <p14:creationId xmlns:p14="http://schemas.microsoft.com/office/powerpoint/2010/main" val="770991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538CF-1BC6-46EB-BDAA-CBA9A1939B8E}"/>
              </a:ext>
            </a:extLst>
          </p:cNvPr>
          <p:cNvSpPr>
            <a:spLocks noGrp="1"/>
          </p:cNvSpPr>
          <p:nvPr>
            <p:ph idx="1"/>
          </p:nvPr>
        </p:nvSpPr>
        <p:spPr>
          <a:xfrm>
            <a:off x="609600" y="548681"/>
            <a:ext cx="10972800" cy="5577484"/>
          </a:xfrm>
        </p:spPr>
        <p:txBody>
          <a:bodyPr>
            <a:normAutofit fontScale="62500" lnSpcReduction="20000"/>
          </a:bodyPr>
          <a:lstStyle/>
          <a:p>
            <a:pPr marL="360363" indent="-360363">
              <a:lnSpc>
                <a:spcPct val="120000"/>
              </a:lnSpc>
              <a:spcBef>
                <a:spcPts val="600"/>
              </a:spcBef>
              <a:buNone/>
            </a:pPr>
            <a:r>
              <a:rPr lang="en-GB" dirty="0"/>
              <a:t>Ebert, K. (2016). Teaching techniques. Classroom strategies for millennial learners. </a:t>
            </a:r>
            <a:r>
              <a:rPr lang="en-GB" i="1" dirty="0"/>
              <a:t>Radiation Therapist</a:t>
            </a:r>
            <a:r>
              <a:rPr lang="en-GB" dirty="0"/>
              <a:t>, 25(2), 201–204</a:t>
            </a:r>
          </a:p>
          <a:p>
            <a:pPr marL="360363" indent="-360363">
              <a:lnSpc>
                <a:spcPct val="120000"/>
              </a:lnSpc>
              <a:spcBef>
                <a:spcPts val="600"/>
              </a:spcBef>
              <a:buNone/>
            </a:pPr>
            <a:r>
              <a:rPr lang="en-GB" altLang="en-US" dirty="0">
                <a:ea typeface="Calibri" panose="020F0502020204030204" pitchFamily="34" charset="0"/>
                <a:cs typeface="Calibri" panose="020F0502020204030204" pitchFamily="34" charset="0"/>
              </a:rPr>
              <a:t>Gibbs, G. and Simpson, C.  (2005) Conditions Under Which Assessment Supports Students’ Learning</a:t>
            </a:r>
            <a:r>
              <a:rPr lang="en-GB" altLang="en-US" i="1" dirty="0">
                <a:ea typeface="Calibri" panose="020F0502020204030204" pitchFamily="34" charset="0"/>
                <a:cs typeface="Calibri" panose="020F0502020204030204" pitchFamily="34" charset="0"/>
              </a:rPr>
              <a:t>.</a:t>
            </a:r>
            <a:r>
              <a:rPr lang="en-GB" altLang="en-US" dirty="0">
                <a:ea typeface="Calibri" panose="020F0502020204030204" pitchFamily="34" charset="0"/>
                <a:cs typeface="Calibri" panose="020F0502020204030204" pitchFamily="34" charset="0"/>
              </a:rPr>
              <a:t> </a:t>
            </a:r>
            <a:r>
              <a:rPr lang="en-GB" altLang="en-US" i="1" dirty="0">
                <a:ea typeface="Calibri" panose="020F0502020204030204" pitchFamily="34" charset="0"/>
                <a:cs typeface="Calibri" panose="020F0502020204030204" pitchFamily="34" charset="0"/>
              </a:rPr>
              <a:t>Learning and Teaching in Higher Education,</a:t>
            </a:r>
            <a:r>
              <a:rPr lang="en-GB" altLang="en-US" dirty="0">
                <a:ea typeface="Calibri" panose="020F0502020204030204" pitchFamily="34" charset="0"/>
                <a:cs typeface="Calibri" panose="020F0502020204030204" pitchFamily="34" charset="0"/>
              </a:rPr>
              <a:t> 1, 3-31</a:t>
            </a:r>
          </a:p>
          <a:p>
            <a:pPr marL="360363" indent="-360363">
              <a:lnSpc>
                <a:spcPct val="120000"/>
              </a:lnSpc>
              <a:spcBef>
                <a:spcPts val="600"/>
              </a:spcBef>
              <a:buNone/>
            </a:pPr>
            <a:r>
              <a:rPr lang="en-GB" dirty="0"/>
              <a:t>Griffith, A. and Burns, M.  (2014) Teaching Backwards,  Outstanding Teaching Series. </a:t>
            </a:r>
          </a:p>
          <a:p>
            <a:pPr marL="360363" indent="-360363">
              <a:lnSpc>
                <a:spcPct val="120000"/>
              </a:lnSpc>
              <a:spcBef>
                <a:spcPts val="600"/>
              </a:spcBef>
              <a:spcAft>
                <a:spcPts val="300"/>
              </a:spcAft>
              <a:buNone/>
            </a:pPr>
            <a:r>
              <a:rPr lang="en-GB" dirty="0" err="1"/>
              <a:t>Grint</a:t>
            </a:r>
            <a:r>
              <a:rPr lang="en-GB" dirty="0"/>
              <a:t>, K. (2008) Wicked Problems and Clumsy Solutions: the Role of Leadership.  </a:t>
            </a:r>
            <a:r>
              <a:rPr lang="en-GB" dirty="0">
                <a:hlinkClick r:id="rId2"/>
              </a:rPr>
              <a:t>http://leadershipforchange.org.uk/wp-content/uploads/Keith-Grint-Wicked-Problems-handout.pdf</a:t>
            </a:r>
            <a:endParaRPr lang="en-GB" dirty="0"/>
          </a:p>
          <a:p>
            <a:pPr marL="360363" indent="-360363">
              <a:lnSpc>
                <a:spcPct val="120000"/>
              </a:lnSpc>
              <a:spcBef>
                <a:spcPts val="600"/>
              </a:spcBef>
              <a:buNone/>
            </a:pPr>
            <a:r>
              <a:rPr lang="en-GB" dirty="0"/>
              <a:t>Hattie, J.A.C. and Donoghue, G.M. (2016) Learning strategies: a synthesis and conceptual model,</a:t>
            </a:r>
            <a:r>
              <a:rPr lang="en-GB" b="1" dirty="0"/>
              <a:t> </a:t>
            </a:r>
            <a:r>
              <a:rPr lang="en-GB" dirty="0" err="1"/>
              <a:t>npj</a:t>
            </a:r>
            <a:r>
              <a:rPr lang="en-GB" dirty="0"/>
              <a:t> Science of Learning, 1, 16013 </a:t>
            </a:r>
            <a:r>
              <a:rPr lang="en-GB" dirty="0">
                <a:hlinkClick r:id="rId3"/>
              </a:rPr>
              <a:t>https://www.nature.com/articles/npjscilearn201613#f1</a:t>
            </a:r>
            <a:endParaRPr lang="en-GB" dirty="0"/>
          </a:p>
          <a:p>
            <a:pPr marL="360363" indent="-360363">
              <a:buNone/>
            </a:pPr>
            <a:r>
              <a:rPr lang="en-GB" dirty="0"/>
              <a:t>Healey, M. (2005). </a:t>
            </a:r>
            <a:r>
              <a:rPr lang="en-GB" i="1" dirty="0"/>
              <a:t>Linking research and teaching: exploring disciplinary spaces and the role of inquiry-based learning</a:t>
            </a:r>
            <a:r>
              <a:rPr lang="en-GB" dirty="0"/>
              <a:t>, in Barnett, R. (ed). </a:t>
            </a:r>
            <a:r>
              <a:rPr lang="en-GB" i="1" dirty="0"/>
              <a:t>Reshaping the university: new relationships between research, scholarship and teaching</a:t>
            </a:r>
            <a:r>
              <a:rPr lang="en-GB" dirty="0"/>
              <a:t>. Maidenhead: McGraw-Hill/Open University Press, pp.67-78.</a:t>
            </a:r>
          </a:p>
          <a:p>
            <a:pPr marL="360363" indent="-360363">
              <a:lnSpc>
                <a:spcPct val="120000"/>
              </a:lnSpc>
              <a:spcBef>
                <a:spcPts val="600"/>
              </a:spcBef>
              <a:buNone/>
            </a:pPr>
            <a:r>
              <a:rPr lang="en-GB" dirty="0"/>
              <a:t>Hertz NA 2016 Think millennials have it tough? For ‘Generation K’, life is even harsher, </a:t>
            </a:r>
            <a:r>
              <a:rPr lang="en-GB" dirty="0">
                <a:hlinkClick r:id="rId4"/>
              </a:rPr>
              <a:t>http://noreena.com/think-millennials-have-it-tough-for-generation-k-life-is-even-harsher/</a:t>
            </a:r>
            <a:endParaRPr lang="en-GB" dirty="0"/>
          </a:p>
          <a:p>
            <a:pPr marL="360363" indent="-360363">
              <a:lnSpc>
                <a:spcPct val="120000"/>
              </a:lnSpc>
              <a:spcBef>
                <a:spcPts val="600"/>
              </a:spcBef>
              <a:buNone/>
            </a:pPr>
            <a:endParaRPr lang="en-GB" dirty="0"/>
          </a:p>
          <a:p>
            <a:pPr marL="0" indent="0">
              <a:buNone/>
            </a:pPr>
            <a:endParaRPr lang="en-GB" dirty="0"/>
          </a:p>
        </p:txBody>
      </p:sp>
    </p:spTree>
    <p:extLst>
      <p:ext uri="{BB962C8B-B14F-4D97-AF65-F5344CB8AC3E}">
        <p14:creationId xmlns:p14="http://schemas.microsoft.com/office/powerpoint/2010/main" val="32899155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7D79ADC-4721-47CC-A464-07077810797B}"/>
              </a:ext>
            </a:extLst>
          </p:cNvPr>
          <p:cNvSpPr/>
          <p:nvPr/>
        </p:nvSpPr>
        <p:spPr>
          <a:xfrm>
            <a:off x="407368" y="332656"/>
            <a:ext cx="11593288" cy="7389074"/>
          </a:xfrm>
          <a:prstGeom prst="rect">
            <a:avLst/>
          </a:prstGeom>
        </p:spPr>
        <p:txBody>
          <a:bodyPr wrap="square">
            <a:spAutoFit/>
          </a:bodyPr>
          <a:lstStyle/>
          <a:p>
            <a:pPr marL="360363" indent="-360363"/>
            <a:r>
              <a:rPr lang="en-GB" sz="2000" dirty="0"/>
              <a:t>Hill, J., Walkington, H. &amp; Kneale, P. (2019) Borderland spaces: moving towards self-authorship. In T. Bilham, C. </a:t>
            </a:r>
            <a:r>
              <a:rPr lang="en-GB" sz="2000" dirty="0" err="1"/>
              <a:t>Hamshire</a:t>
            </a:r>
            <a:r>
              <a:rPr lang="en-GB" sz="2000" dirty="0"/>
              <a:t>, M. Hartog and M. </a:t>
            </a:r>
            <a:r>
              <a:rPr lang="en-GB" sz="2000" dirty="0" err="1"/>
              <a:t>Doolan</a:t>
            </a:r>
            <a:r>
              <a:rPr lang="en-GB" sz="2000" dirty="0"/>
              <a:t> (eds) </a:t>
            </a:r>
            <a:r>
              <a:rPr lang="en-GB" sz="2000" i="1" dirty="0"/>
              <a:t>Reframing Space for Learning: Empowering Excellence and Innovation in University Teaching and Learning</a:t>
            </a:r>
            <a:r>
              <a:rPr lang="en-GB" sz="2000" dirty="0"/>
              <a:t>. London: UCL/IoE Press (in print).</a:t>
            </a:r>
          </a:p>
          <a:p>
            <a:pPr marL="360363" indent="-360363"/>
            <a:r>
              <a:rPr lang="en-GB" sz="2000" dirty="0"/>
              <a:t>Kneale, P.E. 2018 Where might pedagogic research focus to support students’ education in a REF-TEF world.  </a:t>
            </a:r>
            <a:r>
              <a:rPr lang="en-GB" sz="2000" i="1" dirty="0"/>
              <a:t>Journal of Geography in Higher Education </a:t>
            </a:r>
            <a:r>
              <a:rPr lang="en-GB" sz="2000" dirty="0"/>
              <a:t>42, 4, 487-497 </a:t>
            </a:r>
          </a:p>
          <a:p>
            <a:pPr marL="360363" indent="-360363"/>
            <a:endParaRPr lang="en-GB" sz="2000" dirty="0"/>
          </a:p>
          <a:p>
            <a:pPr marL="360363" indent="-360363"/>
            <a:r>
              <a:rPr lang="en-GB" sz="2000" dirty="0"/>
              <a:t>Kneale, P.E. 2019 Exploring pedagogic tensions in final year program design, in Hill, J. Walkington </a:t>
            </a:r>
            <a:r>
              <a:rPr lang="en-GB" sz="2000" dirty="0" err="1"/>
              <a:t>Drewey</a:t>
            </a:r>
            <a:r>
              <a:rPr lang="en-GB" sz="2000" dirty="0"/>
              <a:t>, S. (Eds) </a:t>
            </a:r>
            <a:r>
              <a:rPr lang="en-GB" sz="2000" i="1" dirty="0"/>
              <a:t>Handbook for Learning and Teaching in Geography</a:t>
            </a:r>
            <a:r>
              <a:rPr lang="en-GB" sz="2000" dirty="0"/>
              <a:t>.  Edward Elgar Publishing  </a:t>
            </a:r>
          </a:p>
          <a:p>
            <a:pPr marL="360363" indent="-360363">
              <a:lnSpc>
                <a:spcPct val="120000"/>
              </a:lnSpc>
              <a:spcBef>
                <a:spcPts val="600"/>
              </a:spcBef>
              <a:buNone/>
            </a:pPr>
            <a:r>
              <a:rPr lang="en-GB" sz="2000" dirty="0"/>
              <a:t>Kneale, P.E.  Context Case Studies, http://www.geog.leeds.ac.uk/courses/other/casestudies/</a:t>
            </a:r>
          </a:p>
          <a:p>
            <a:pPr marL="360363" indent="-360363">
              <a:lnSpc>
                <a:spcPct val="120000"/>
              </a:lnSpc>
              <a:spcBef>
                <a:spcPts val="600"/>
              </a:spcBef>
            </a:pPr>
            <a:r>
              <a:rPr lang="en-GB" sz="2000" dirty="0"/>
              <a:t>Knight, P.T. and Page, A. (2007) </a:t>
            </a:r>
            <a:r>
              <a:rPr lang="en-GB" sz="2000" i="1" dirty="0"/>
              <a:t>The assessment of ‘wicked’ competences. Report to the Practice-based Professional Learning Centre for excellence in teaching and learning in the Open University</a:t>
            </a:r>
            <a:r>
              <a:rPr lang="en-GB" sz="2000" dirty="0"/>
              <a:t> (The Open University). </a:t>
            </a:r>
          </a:p>
          <a:p>
            <a:pPr marL="360363" indent="-360363">
              <a:lnSpc>
                <a:spcPct val="120000"/>
              </a:lnSpc>
              <a:spcBef>
                <a:spcPts val="600"/>
              </a:spcBef>
            </a:pPr>
            <a:r>
              <a:rPr lang="en-GB" sz="2000" dirty="0"/>
              <a:t>Levy, P. and </a:t>
            </a:r>
            <a:r>
              <a:rPr lang="en-GB" sz="2000" dirty="0" err="1"/>
              <a:t>Petrulis</a:t>
            </a:r>
            <a:r>
              <a:rPr lang="en-GB" sz="2000" dirty="0"/>
              <a:t>, R. (2007). </a:t>
            </a:r>
            <a:r>
              <a:rPr lang="en-GB" sz="2000" i="1" dirty="0"/>
              <a:t>Towards transformation? First year students, inquiry-based learning and the research/teaching nexus.</a:t>
            </a:r>
            <a:r>
              <a:rPr lang="en-GB" sz="2000" dirty="0"/>
              <a:t> In: Proceedings of the Annual Conference of SRHE, 11-13 December 2007, Brighton, UK.</a:t>
            </a:r>
          </a:p>
          <a:p>
            <a:pPr marL="360363" indent="-360363">
              <a:lnSpc>
                <a:spcPct val="120000"/>
              </a:lnSpc>
              <a:spcBef>
                <a:spcPts val="600"/>
              </a:spcBef>
            </a:pPr>
            <a:r>
              <a:rPr lang="en-GB" sz="2000" dirty="0"/>
              <a:t>Neve and Hanks 2016  The transition from competence to capability.   </a:t>
            </a:r>
            <a:r>
              <a:rPr lang="en-GB" sz="2000" dirty="0">
                <a:hlinkClick r:id="rId2"/>
              </a:rPr>
              <a:t>https://www.plymouth.ac.uk/uploads/production/document/path/10/10114/Sally_Hanks_-_The_transition_from_competence_to_capability.pdf</a:t>
            </a:r>
            <a:endParaRPr lang="en-GB" sz="2000" dirty="0"/>
          </a:p>
          <a:p>
            <a:pPr marL="360363" indent="-360363">
              <a:lnSpc>
                <a:spcPct val="120000"/>
              </a:lnSpc>
              <a:spcBef>
                <a:spcPts val="600"/>
              </a:spcBef>
            </a:pPr>
            <a:endParaRPr lang="en-GB" sz="2000" dirty="0"/>
          </a:p>
          <a:p>
            <a:pPr marL="360363" indent="-360363">
              <a:lnSpc>
                <a:spcPct val="120000"/>
              </a:lnSpc>
              <a:spcBef>
                <a:spcPts val="600"/>
              </a:spcBef>
              <a:buNone/>
            </a:pPr>
            <a:endParaRPr lang="en-GB" dirty="0"/>
          </a:p>
        </p:txBody>
      </p:sp>
    </p:spTree>
    <p:extLst>
      <p:ext uri="{BB962C8B-B14F-4D97-AF65-F5344CB8AC3E}">
        <p14:creationId xmlns:p14="http://schemas.microsoft.com/office/powerpoint/2010/main" val="1559724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3A52CC-D1A9-4BDD-93C2-4A49E64A20E0}"/>
              </a:ext>
            </a:extLst>
          </p:cNvPr>
          <p:cNvSpPr>
            <a:spLocks noGrp="1"/>
          </p:cNvSpPr>
          <p:nvPr>
            <p:ph idx="1"/>
          </p:nvPr>
        </p:nvSpPr>
        <p:spPr>
          <a:xfrm>
            <a:off x="407368" y="404664"/>
            <a:ext cx="11521280" cy="6336704"/>
          </a:xfrm>
        </p:spPr>
        <p:txBody>
          <a:bodyPr>
            <a:normAutofit fontScale="85000" lnSpcReduction="10000"/>
          </a:bodyPr>
          <a:lstStyle/>
          <a:p>
            <a:pPr marL="363538" indent="-363538">
              <a:buNone/>
            </a:pPr>
            <a:r>
              <a:rPr lang="en-GB" sz="2600" dirty="0"/>
              <a:t>NIU (2014) Millennials: our newest generation in higher education, Northern Illinois University, Faculty Development and Instructional Design </a:t>
            </a:r>
            <a:r>
              <a:rPr lang="en-GB" sz="2600" dirty="0" err="1"/>
              <a:t>Center</a:t>
            </a:r>
            <a:r>
              <a:rPr lang="en-GB" sz="2600" dirty="0"/>
              <a:t>,  </a:t>
            </a:r>
            <a:r>
              <a:rPr lang="en-GB" sz="2600" u="sng" dirty="0">
                <a:hlinkClick r:id="rId2"/>
              </a:rPr>
              <a:t>https://www.niu.edu/facdev/_pdf/guide/students/millennials_our_newest_generation_in_higher_education.pdf</a:t>
            </a:r>
            <a:r>
              <a:rPr lang="en-GB" sz="2600" dirty="0"/>
              <a:t> </a:t>
            </a:r>
          </a:p>
          <a:p>
            <a:pPr marL="363538" indent="-363538">
              <a:buNone/>
            </a:pPr>
            <a:r>
              <a:rPr lang="en-GB" sz="2600" dirty="0"/>
              <a:t>Phillips, C.R. and Joseph E. (2015) Millennial students and the flipped classroom,  Proceedings of ASBBS Annual Conference: Las Vegas,  21, (1) 519-530.  </a:t>
            </a:r>
            <a:r>
              <a:rPr lang="en-GB" sz="2600" u="sng" dirty="0">
                <a:hlinkClick r:id="rId3"/>
              </a:rPr>
              <a:t>http://asbbs.org/files/ASBBS2014/PDF/P/Phillips_Trainor(P519-530).pdf</a:t>
            </a:r>
            <a:endParaRPr lang="en-GB" sz="2600" dirty="0"/>
          </a:p>
          <a:p>
            <a:pPr marL="363538" indent="-363538">
              <a:buNone/>
            </a:pPr>
            <a:r>
              <a:rPr lang="en-GB" sz="2600" dirty="0"/>
              <a:t>Roth, B. (2015) </a:t>
            </a:r>
            <a:r>
              <a:rPr lang="en-GB" sz="2600" i="1" dirty="0"/>
              <a:t>The Achievement Habit. </a:t>
            </a:r>
            <a:r>
              <a:rPr lang="en-GB" sz="2600" dirty="0"/>
              <a:t>New York: HarperCollins Publishers; </a:t>
            </a:r>
            <a:r>
              <a:rPr lang="en-GB" sz="2600" u="sng" dirty="0">
                <a:hlinkClick r:id="rId4"/>
              </a:rPr>
              <a:t>https://www.youtube.com/watch?v=8bYIQDlWj34</a:t>
            </a:r>
            <a:endParaRPr lang="en-GB" sz="2600" u="sng" dirty="0"/>
          </a:p>
          <a:p>
            <a:pPr marL="363538" indent="-363538">
              <a:buNone/>
            </a:pPr>
            <a:r>
              <a:rPr lang="en-GB" sz="2600" dirty="0" err="1"/>
              <a:t>Scheyvens</a:t>
            </a:r>
            <a:r>
              <a:rPr lang="en-GB" sz="2600" dirty="0"/>
              <a:t>, R., Griffin, A.L., </a:t>
            </a:r>
            <a:r>
              <a:rPr lang="en-GB" sz="2600" dirty="0" err="1"/>
              <a:t>Jocoy</a:t>
            </a:r>
            <a:r>
              <a:rPr lang="en-GB" sz="2600" dirty="0"/>
              <a:t>, C.L.,  Liu, Y. and Bradford, M. (2008) Experimenting with Active Learning in Geography: Dispelling the Myths that Perpetuate Resistance, </a:t>
            </a:r>
            <a:r>
              <a:rPr lang="en-GB" sz="2600" i="1" dirty="0"/>
              <a:t>Journal of Geography in Higher Education</a:t>
            </a:r>
            <a:r>
              <a:rPr lang="en-GB" sz="2600" dirty="0"/>
              <a:t>, 32(1) 51-69.</a:t>
            </a:r>
          </a:p>
          <a:p>
            <a:pPr marL="363538" indent="-363538">
              <a:buNone/>
            </a:pPr>
            <a:r>
              <a:rPr lang="en-GB" sz="2600" dirty="0"/>
              <a:t>Sadler, D.R. (2010) ‘Beyond feedback: Developing student capability in complex appraisal’, </a:t>
            </a:r>
            <a:r>
              <a:rPr lang="en-GB" sz="2600" i="1" dirty="0"/>
              <a:t>Assessment &amp; Evaluation in Higher Education,</a:t>
            </a:r>
            <a:r>
              <a:rPr lang="en-GB" sz="2600" dirty="0"/>
              <a:t> 35: 5, 535–50</a:t>
            </a:r>
          </a:p>
          <a:p>
            <a:pPr marL="363538" indent="-363538">
              <a:buNone/>
            </a:pPr>
            <a:r>
              <a:rPr lang="en-GB" sz="2600" dirty="0"/>
              <a:t>Stevens, K.P. and </a:t>
            </a:r>
            <a:r>
              <a:rPr lang="en-GB" sz="2600" dirty="0" err="1"/>
              <a:t>Nies</a:t>
            </a:r>
            <a:r>
              <a:rPr lang="en-GB" sz="2600" dirty="0"/>
              <a:t>, M.A. (2018) Transforming nursing education in a 140-character world: The efficacy of becoming social, </a:t>
            </a:r>
            <a:r>
              <a:rPr lang="en-GB" sz="2600" i="1" dirty="0"/>
              <a:t>Journal of Professional Nursing,</a:t>
            </a:r>
            <a:r>
              <a:rPr lang="en-GB" sz="2600" dirty="0"/>
              <a:t> 34, 31-34.</a:t>
            </a:r>
          </a:p>
          <a:p>
            <a:pPr marL="363538" indent="-363538">
              <a:buNone/>
            </a:pPr>
            <a:r>
              <a:rPr lang="en-GB" sz="2600" dirty="0"/>
              <a:t>Turner, R., Morrison, D.,  Cotton, D., Child, S., Stevens, S., Nash, P. and Kneale P.E 2017 Easing the transition of first year undergraduates through an immersive induction module, </a:t>
            </a:r>
            <a:r>
              <a:rPr lang="en-GB" sz="2600" i="1" dirty="0"/>
              <a:t>Teaching in Higher Education  </a:t>
            </a:r>
            <a:r>
              <a:rPr lang="en-GB" sz="2600" dirty="0"/>
              <a:t>http://www.tandfonline.com/doi/full/10.1080/13562517.2017.1301906</a:t>
            </a:r>
          </a:p>
          <a:p>
            <a:pPr marL="363538" indent="-363538">
              <a:buNone/>
            </a:pPr>
            <a:endParaRPr lang="en-GB" dirty="0"/>
          </a:p>
          <a:p>
            <a:endParaRPr lang="en-GB" dirty="0"/>
          </a:p>
        </p:txBody>
      </p:sp>
    </p:spTree>
    <p:extLst>
      <p:ext uri="{BB962C8B-B14F-4D97-AF65-F5344CB8AC3E}">
        <p14:creationId xmlns:p14="http://schemas.microsoft.com/office/powerpoint/2010/main" val="22263634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548680"/>
            <a:ext cx="7886700" cy="509928"/>
          </a:xfrm>
        </p:spPr>
        <p:txBody>
          <a:bodyPr>
            <a:normAutofit fontScale="90000"/>
          </a:bodyPr>
          <a:lstStyle/>
          <a:p>
            <a:br>
              <a:rPr lang="en-GB" sz="3000" b="1" dirty="0">
                <a:solidFill>
                  <a:schemeClr val="accent5">
                    <a:lumMod val="75000"/>
                  </a:schemeClr>
                </a:solidFill>
                <a:latin typeface="+mn-lt"/>
              </a:rPr>
            </a:br>
            <a:r>
              <a:rPr lang="en-GB" sz="4000" b="1" dirty="0">
                <a:solidFill>
                  <a:schemeClr val="accent5">
                    <a:lumMod val="50000"/>
                  </a:schemeClr>
                </a:solidFill>
                <a:latin typeface="+mn-lt"/>
              </a:rPr>
              <a:t>Commuter student references</a:t>
            </a:r>
            <a:br>
              <a:rPr lang="en-GB" b="1" dirty="0"/>
            </a:br>
            <a:endParaRPr lang="en-GB" dirty="0"/>
          </a:p>
        </p:txBody>
      </p:sp>
      <p:sp>
        <p:nvSpPr>
          <p:cNvPr id="3" name="Content Placeholder 2"/>
          <p:cNvSpPr>
            <a:spLocks noGrp="1"/>
          </p:cNvSpPr>
          <p:nvPr>
            <p:ph idx="1"/>
          </p:nvPr>
        </p:nvSpPr>
        <p:spPr>
          <a:xfrm>
            <a:off x="335360" y="1124745"/>
            <a:ext cx="10801200" cy="5544615"/>
          </a:xfrm>
        </p:spPr>
        <p:txBody>
          <a:bodyPr>
            <a:noAutofit/>
          </a:bodyPr>
          <a:lstStyle/>
          <a:p>
            <a:pPr marL="357188" indent="-357188">
              <a:buNone/>
            </a:pPr>
            <a:r>
              <a:rPr lang="en-GB" sz="2000" dirty="0" err="1"/>
              <a:t>Browitt</a:t>
            </a:r>
            <a:r>
              <a:rPr lang="en-GB" sz="2000" dirty="0"/>
              <a:t>, A. and N. </a:t>
            </a:r>
            <a:r>
              <a:rPr lang="en-GB" sz="2000" dirty="0" err="1"/>
              <a:t>Croll</a:t>
            </a:r>
            <a:r>
              <a:rPr lang="en-GB" sz="2000" dirty="0"/>
              <a:t> (2015). Enhancing engagement of local ‘commuter’ students at induction to support transition and promote student retention and success. </a:t>
            </a:r>
            <a:r>
              <a:rPr lang="en-GB" sz="2000" u="sng" dirty="0"/>
              <a:t>Enhancement and Innovation in Higher Education</a:t>
            </a:r>
            <a:r>
              <a:rPr lang="en-GB" sz="2000" dirty="0"/>
              <a:t>. University of Glasgow.</a:t>
            </a:r>
          </a:p>
          <a:p>
            <a:pPr marL="357188" indent="-357188">
              <a:buNone/>
            </a:pPr>
            <a:r>
              <a:rPr lang="en-GB" sz="2000" dirty="0"/>
              <a:t>Clayton, J., et al. (2009). "Home and away: Risk, familiarity and the multiple geographies of the higher education experience." </a:t>
            </a:r>
            <a:r>
              <a:rPr lang="en-GB" sz="2000" u="sng" dirty="0"/>
              <a:t>International Studies in Sociology of Education</a:t>
            </a:r>
            <a:r>
              <a:rPr lang="en-GB" sz="2000" dirty="0"/>
              <a:t> </a:t>
            </a:r>
            <a:r>
              <a:rPr lang="en-GB" sz="2000" b="1" dirty="0"/>
              <a:t>19</a:t>
            </a:r>
            <a:r>
              <a:rPr lang="en-GB" sz="2000" dirty="0"/>
              <a:t>: 157-174.</a:t>
            </a:r>
          </a:p>
          <a:p>
            <a:pPr marL="357188" indent="-357188">
              <a:buNone/>
            </a:pPr>
            <a:r>
              <a:rPr lang="en-GB" sz="2000" dirty="0"/>
              <a:t>Graham, P. A., et al. (2016). Living on Campus: Does it still make a difference? Bloomington, Indiana University.</a:t>
            </a:r>
          </a:p>
          <a:p>
            <a:pPr marL="357188" indent="-357188">
              <a:buNone/>
            </a:pPr>
            <a:r>
              <a:rPr lang="en-GB" sz="2000" dirty="0" err="1"/>
              <a:t>Helsen</a:t>
            </a:r>
            <a:r>
              <a:rPr lang="en-GB" sz="2000" dirty="0"/>
              <a:t>, E. (2013). The Role of Student Services and Support in Attaining Commuter Students. </a:t>
            </a:r>
            <a:r>
              <a:rPr lang="en-GB" sz="2000" u="sng" dirty="0" err="1"/>
              <a:t>Amosshe</a:t>
            </a:r>
            <a:r>
              <a:rPr lang="en-GB" sz="2000" u="sng" dirty="0"/>
              <a:t>: The Student Services Organisation</a:t>
            </a:r>
            <a:r>
              <a:rPr lang="en-GB" sz="2000" dirty="0"/>
              <a:t>, Kingston University.	</a:t>
            </a:r>
          </a:p>
          <a:p>
            <a:pPr marL="357188" indent="-357188">
              <a:buNone/>
            </a:pPr>
            <a:r>
              <a:rPr lang="en-GB" sz="2000" dirty="0"/>
              <a:t>Holton, M. (2015). "‘I Already Know the City, I Don't Have to Explore it’: Adjustments to ‘Sense of Place’ for ‘Local’ UK University Students." </a:t>
            </a:r>
            <a:r>
              <a:rPr lang="en-GB" sz="2000" u="sng" dirty="0"/>
              <a:t>Population, Space and Place</a:t>
            </a:r>
            <a:r>
              <a:rPr lang="en-GB" sz="2000" dirty="0"/>
              <a:t> </a:t>
            </a:r>
            <a:r>
              <a:rPr lang="en-GB" sz="2000" b="1" dirty="0"/>
              <a:t>21</a:t>
            </a:r>
            <a:r>
              <a:rPr lang="en-GB" sz="2000" dirty="0"/>
              <a:t>(8): 820-831.</a:t>
            </a:r>
          </a:p>
          <a:p>
            <a:pPr marL="357188" indent="-357188">
              <a:buNone/>
            </a:pPr>
            <a:r>
              <a:rPr lang="en-GB" sz="2000" dirty="0" err="1"/>
              <a:t>Khambhaita</a:t>
            </a:r>
            <a:r>
              <a:rPr lang="en-GB" sz="2000" dirty="0"/>
              <a:t>, P. and K. Bhopal (2015). "Home or away? The significance of ethnicity, class and attainment in the housing choices of female university students." </a:t>
            </a:r>
            <a:r>
              <a:rPr lang="en-GB" sz="2000" u="sng" dirty="0"/>
              <a:t>Race Ethnicity and Education</a:t>
            </a:r>
            <a:r>
              <a:rPr lang="en-GB" sz="2000" dirty="0"/>
              <a:t> </a:t>
            </a:r>
            <a:r>
              <a:rPr lang="en-GB" sz="2000" b="1" dirty="0"/>
              <a:t>18</a:t>
            </a:r>
            <a:r>
              <a:rPr lang="en-GB" sz="2000" dirty="0"/>
              <a:t>(4): 535-566.</a:t>
            </a:r>
          </a:p>
          <a:p>
            <a:pPr marL="357188" indent="-357188">
              <a:buNone/>
            </a:pPr>
            <a:r>
              <a:rPr lang="en-GB" sz="2000" dirty="0"/>
              <a:t>NUS (2015). Reaching home: Policy and practice for students living in the parental home. https://www.nus.org.uk/PageFiles/12238/Reaching%20Home.pdf</a:t>
            </a:r>
          </a:p>
        </p:txBody>
      </p:sp>
    </p:spTree>
    <p:extLst>
      <p:ext uri="{BB962C8B-B14F-4D97-AF65-F5344CB8AC3E}">
        <p14:creationId xmlns:p14="http://schemas.microsoft.com/office/powerpoint/2010/main" val="2285988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476672"/>
            <a:ext cx="10873208" cy="6192688"/>
          </a:xfrm>
        </p:spPr>
        <p:txBody>
          <a:bodyPr>
            <a:normAutofit fontScale="25000" lnSpcReduction="20000"/>
          </a:bodyPr>
          <a:lstStyle/>
          <a:p>
            <a:pPr marL="179388" indent="-179388">
              <a:buNone/>
            </a:pPr>
            <a:r>
              <a:rPr lang="en-GB" sz="8800" dirty="0" err="1"/>
              <a:t>Pokorny</a:t>
            </a:r>
            <a:r>
              <a:rPr lang="en-GB" sz="8800" dirty="0"/>
              <a:t>, H., et al. (2017). "Commuting, transitions and belonging: the experiences of students living at home in their first year at university." </a:t>
            </a:r>
            <a:r>
              <a:rPr lang="en-GB" sz="8800" u="sng" dirty="0"/>
              <a:t>Higher Education</a:t>
            </a:r>
            <a:r>
              <a:rPr lang="en-GB" sz="8800" dirty="0"/>
              <a:t> </a:t>
            </a:r>
            <a:r>
              <a:rPr lang="en-GB" sz="8800" b="1" dirty="0"/>
              <a:t>74</a:t>
            </a:r>
            <a:r>
              <a:rPr lang="en-GB" sz="8800" dirty="0"/>
              <a:t>(3): 543-558.</a:t>
            </a:r>
          </a:p>
          <a:p>
            <a:pPr marL="179388" indent="-179388">
              <a:buNone/>
            </a:pPr>
            <a:r>
              <a:rPr lang="en-GB" sz="8800" dirty="0"/>
              <a:t>University of Essex (2017) Commuters https://www1.essex.ac.uk/students/groups/commuters.aspx</a:t>
            </a:r>
          </a:p>
          <a:p>
            <a:pPr marL="179388" indent="-179388">
              <a:buNone/>
            </a:pPr>
            <a:r>
              <a:rPr lang="en-GB" sz="8800" dirty="0"/>
              <a:t>University of Birmingham (2017)  Commuting student </a:t>
            </a:r>
            <a:r>
              <a:rPr lang="en-GB" sz="8800" dirty="0" err="1"/>
              <a:t>testimoials</a:t>
            </a:r>
            <a:r>
              <a:rPr lang="en-GB" sz="8800" dirty="0"/>
              <a:t>  https://www.birmingham.ac.uk/welcome/before-you-start/connect-with-other-students/Local-and-commuting-students/a-week-in-the-life-of-local-students.aspx</a:t>
            </a:r>
          </a:p>
          <a:p>
            <a:pPr marL="179388" indent="-179388">
              <a:buNone/>
            </a:pPr>
            <a:r>
              <a:rPr lang="en-GB" sz="8800" dirty="0"/>
              <a:t>University of Manchester Students' Union (2017). "Living at home students." https://manchesterstudentsunion.com/livingathome</a:t>
            </a:r>
          </a:p>
          <a:p>
            <a:pPr marL="179388" indent="-179388">
              <a:buNone/>
            </a:pPr>
            <a:r>
              <a:rPr lang="en-GB" sz="8800" dirty="0"/>
              <a:t>University of Sheffield (2017) Living at Home  https://www.sheffield.ac.uk/ssid/local-students/living-at-home</a:t>
            </a:r>
          </a:p>
          <a:p>
            <a:pPr marL="179388" indent="-179388">
              <a:buNone/>
            </a:pPr>
            <a:r>
              <a:rPr lang="en-GB" sz="8800" dirty="0"/>
              <a:t>University of St Andrews (2017) Commuter students, https://www.st-andrews.ac.uk/study/support/commuter-students/</a:t>
            </a:r>
          </a:p>
          <a:p>
            <a:pPr marL="179388" indent="-179388">
              <a:buNone/>
            </a:pPr>
            <a:r>
              <a:rPr lang="en-GB" sz="8800" dirty="0"/>
              <a:t>University of York (2017). "Local and commuting </a:t>
            </a:r>
            <a:r>
              <a:rPr lang="en-GB" sz="8800" dirty="0" err="1"/>
              <a:t>students."https</a:t>
            </a:r>
            <a:r>
              <a:rPr lang="en-GB" sz="8800" dirty="0"/>
              <a:t>://www.york.ac.uk/students/support/off-campus-students/</a:t>
            </a:r>
          </a:p>
          <a:p>
            <a:pPr marL="179388" indent="-179388">
              <a:buNone/>
            </a:pPr>
            <a:r>
              <a:rPr lang="en-GB" sz="8800" dirty="0"/>
              <a:t>Whalen, J., Clarke, </a:t>
            </a:r>
            <a:r>
              <a:rPr lang="en-GB" sz="8800" dirty="0" err="1"/>
              <a:t>C.and</a:t>
            </a:r>
            <a:r>
              <a:rPr lang="en-GB" sz="8800" dirty="0"/>
              <a:t> </a:t>
            </a:r>
            <a:r>
              <a:rPr lang="en-GB" sz="8800" dirty="0" err="1"/>
              <a:t>Laber</a:t>
            </a:r>
            <a:r>
              <a:rPr lang="en-GB" sz="8800" dirty="0"/>
              <a:t> V., (2016) Our Sector: Understanding Commuter Students, </a:t>
            </a:r>
            <a:r>
              <a:rPr lang="en-GB" sz="8800" u="sng" dirty="0" err="1"/>
              <a:t>ChangeSU</a:t>
            </a:r>
            <a:r>
              <a:rPr lang="en-GB" sz="8800" u="sng" dirty="0"/>
              <a:t> Report for Liverpool John </a:t>
            </a:r>
            <a:r>
              <a:rPr lang="en-GB" sz="8800" u="sng" dirty="0" err="1"/>
              <a:t>Moores</a:t>
            </a:r>
            <a:r>
              <a:rPr lang="en-GB" sz="8800" u="sng" dirty="0"/>
              <a:t> University. </a:t>
            </a:r>
            <a:r>
              <a:rPr lang="en-GB" sz="8800" dirty="0"/>
              <a:t>http://www.changesu.org/?p=608</a:t>
            </a:r>
          </a:p>
          <a:p>
            <a:pPr marL="534591" indent="-534591">
              <a:buNone/>
            </a:pPr>
            <a:endParaRPr lang="en-GB" sz="4500" dirty="0"/>
          </a:p>
          <a:p>
            <a:endParaRPr lang="en-GB" dirty="0"/>
          </a:p>
        </p:txBody>
      </p:sp>
    </p:spTree>
    <p:extLst>
      <p:ext uri="{BB962C8B-B14F-4D97-AF65-F5344CB8AC3E}">
        <p14:creationId xmlns:p14="http://schemas.microsoft.com/office/powerpoint/2010/main" val="2722730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48163-A220-4B02-851D-3ED616B57764}"/>
              </a:ext>
            </a:extLst>
          </p:cNvPr>
          <p:cNvSpPr>
            <a:spLocks noGrp="1"/>
          </p:cNvSpPr>
          <p:nvPr>
            <p:ph type="title"/>
          </p:nvPr>
        </p:nvSpPr>
        <p:spPr>
          <a:xfrm>
            <a:off x="609600" y="44624"/>
            <a:ext cx="10972800" cy="1143000"/>
          </a:xfrm>
        </p:spPr>
        <p:txBody>
          <a:bodyPr/>
          <a:lstStyle/>
          <a:p>
            <a:r>
              <a:rPr lang="en-GB" b="1" dirty="0">
                <a:solidFill>
                  <a:srgbClr val="003F3E"/>
                </a:solidFill>
              </a:rPr>
              <a:t>Changing shape of the sector</a:t>
            </a:r>
          </a:p>
        </p:txBody>
      </p:sp>
      <p:sp>
        <p:nvSpPr>
          <p:cNvPr id="3" name="Content Placeholder 2">
            <a:extLst>
              <a:ext uri="{FF2B5EF4-FFF2-40B4-BE49-F238E27FC236}">
                <a16:creationId xmlns:a16="http://schemas.microsoft.com/office/drawing/2014/main" id="{47ECA977-43C3-41A9-A57E-738FFF9D550B}"/>
              </a:ext>
            </a:extLst>
          </p:cNvPr>
          <p:cNvSpPr>
            <a:spLocks noGrp="1"/>
          </p:cNvSpPr>
          <p:nvPr>
            <p:ph idx="1"/>
          </p:nvPr>
        </p:nvSpPr>
        <p:spPr>
          <a:xfrm>
            <a:off x="609600" y="1096905"/>
            <a:ext cx="10972800" cy="4525963"/>
          </a:xfrm>
        </p:spPr>
        <p:txBody>
          <a:bodyPr/>
          <a:lstStyle/>
          <a:p>
            <a:r>
              <a:rPr lang="en-GB" sz="2400" dirty="0"/>
              <a:t>Christensen 2011 ‘as many as half of American universities would close or go bankrupt within 10 to 15 years’</a:t>
            </a:r>
          </a:p>
          <a:p>
            <a:r>
              <a:rPr lang="en-GB" sz="2400" dirty="0"/>
              <a:t>2017  Christensen specifically predicted  "50 percent of the 4,000 colleges and universities in the U.S. will be bankrupt in 10 to 15 years."</a:t>
            </a:r>
          </a:p>
          <a:p>
            <a:pPr marL="0" indent="0">
              <a:buNone/>
            </a:pPr>
            <a:endParaRPr lang="en-GB" dirty="0"/>
          </a:p>
        </p:txBody>
      </p:sp>
      <p:pic>
        <p:nvPicPr>
          <p:cNvPr id="1030" name="Picture 6" descr="number-of-small-us-colleges-closed-per-year-and-closure-rate-as-a-percentage-of-the-total-number-of-private-not-for-profit-colleges-in-the-us-2002â2019">
            <a:extLst>
              <a:ext uri="{FF2B5EF4-FFF2-40B4-BE49-F238E27FC236}">
                <a16:creationId xmlns:a16="http://schemas.microsoft.com/office/drawing/2014/main" id="{1C06C707-3899-4FA1-BC9B-EDF7A4DC190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29261" y="3657866"/>
            <a:ext cx="11533478" cy="31381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F7EB86A-E6BA-4FEA-83BE-424AA6B1BEDA}"/>
              </a:ext>
            </a:extLst>
          </p:cNvPr>
          <p:cNvSpPr/>
          <p:nvPr/>
        </p:nvSpPr>
        <p:spPr>
          <a:xfrm>
            <a:off x="4127104" y="2852936"/>
            <a:ext cx="8064896" cy="923330"/>
          </a:xfrm>
          <a:prstGeom prst="rect">
            <a:avLst/>
          </a:prstGeom>
        </p:spPr>
        <p:txBody>
          <a:bodyPr wrap="square">
            <a:spAutoFit/>
          </a:bodyPr>
          <a:lstStyle/>
          <a:p>
            <a:pPr algn="r"/>
            <a:r>
              <a:rPr lang="en-GB" i="1" dirty="0">
                <a:solidFill>
                  <a:srgbClr val="2D2319"/>
                </a:solidFill>
                <a:latin typeface="arial" panose="020B0604020202020204" pitchFamily="34" charset="0"/>
              </a:rPr>
              <a:t>Number of small US colleges closed per year and closure rate as a percentage of the total number of private, not-for-profit colleges in the US, 2002–2019. Source: Moody’s</a:t>
            </a:r>
            <a:endParaRPr lang="en-GB" dirty="0"/>
          </a:p>
        </p:txBody>
      </p:sp>
    </p:spTree>
    <p:extLst>
      <p:ext uri="{BB962C8B-B14F-4D97-AF65-F5344CB8AC3E}">
        <p14:creationId xmlns:p14="http://schemas.microsoft.com/office/powerpoint/2010/main" val="2718259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94122"/>
          </a:xfrm>
        </p:spPr>
        <p:txBody>
          <a:bodyPr>
            <a:normAutofit/>
          </a:bodyPr>
          <a:lstStyle/>
          <a:p>
            <a:r>
              <a:rPr lang="en-GB" sz="3600" b="1" dirty="0">
                <a:solidFill>
                  <a:schemeClr val="accent5">
                    <a:lumMod val="50000"/>
                  </a:schemeClr>
                </a:solidFill>
              </a:rPr>
              <a:t>Assessment Resources </a:t>
            </a:r>
          </a:p>
        </p:txBody>
      </p:sp>
      <p:sp>
        <p:nvSpPr>
          <p:cNvPr id="3" name="Content Placeholder 2"/>
          <p:cNvSpPr>
            <a:spLocks noGrp="1"/>
          </p:cNvSpPr>
          <p:nvPr>
            <p:ph idx="1"/>
          </p:nvPr>
        </p:nvSpPr>
        <p:spPr>
          <a:xfrm>
            <a:off x="479376" y="1412776"/>
            <a:ext cx="10657184" cy="5328592"/>
          </a:xfrm>
        </p:spPr>
        <p:txBody>
          <a:bodyPr>
            <a:normAutofit/>
          </a:bodyPr>
          <a:lstStyle/>
          <a:p>
            <a:pPr marL="357188" indent="-357188">
              <a:buNone/>
            </a:pPr>
            <a:r>
              <a:rPr lang="en-GB" sz="2400" dirty="0" err="1"/>
              <a:t>DfE</a:t>
            </a:r>
            <a:r>
              <a:rPr lang="en-GB" sz="2400" dirty="0"/>
              <a:t>: ( 2017) Inclusive teaching and learning in Higher Education as a Route to Excellence. </a:t>
            </a:r>
            <a:r>
              <a:rPr lang="en-GB" sz="2400" dirty="0">
                <a:hlinkClick r:id="rId2"/>
              </a:rPr>
              <a:t>https://www.gov.uk/government/publications/inclusive-teaching-and-learning-in-higher-education</a:t>
            </a:r>
            <a:endParaRPr lang="en-GB" sz="2400" dirty="0"/>
          </a:p>
          <a:p>
            <a:pPr marL="357188" indent="-357188">
              <a:buNone/>
            </a:pPr>
            <a:r>
              <a:rPr lang="en-GB" sz="2400" dirty="0"/>
              <a:t>HEA(2012) A Marked Improvement; transforming Assessment in higher Education. </a:t>
            </a:r>
            <a:r>
              <a:rPr lang="en-GB" sz="2400" dirty="0">
                <a:hlinkClick r:id="rId3"/>
              </a:rPr>
              <a:t>https://www.heacademy.ac.uk/system/files/a_marked_improvement.pdf</a:t>
            </a:r>
            <a:endParaRPr lang="en-GB" sz="2400" dirty="0"/>
          </a:p>
          <a:p>
            <a:pPr marL="357188" indent="-357188">
              <a:buNone/>
            </a:pPr>
            <a:r>
              <a:rPr lang="en-GB" sz="2400" dirty="0"/>
              <a:t> </a:t>
            </a:r>
            <a:r>
              <a:rPr lang="en-GB" sz="2400" dirty="0" err="1"/>
              <a:t>Waterfield,J</a:t>
            </a:r>
            <a:r>
              <a:rPr lang="en-GB" sz="2400" dirty="0"/>
              <a:t>., &amp; </a:t>
            </a:r>
            <a:r>
              <a:rPr lang="en-GB" sz="2400" dirty="0" err="1"/>
              <a:t>West,B</a:t>
            </a:r>
            <a:r>
              <a:rPr lang="en-GB" sz="2400" dirty="0"/>
              <a:t>.,(2006) Inclusive Assessment in Higher Education: A Resource for Change. Plymouth University. </a:t>
            </a:r>
            <a:r>
              <a:rPr lang="en-GB" sz="2400" dirty="0">
                <a:hlinkClick r:id="rId4"/>
              </a:rPr>
              <a:t>https://www.plymouth.ac.uk/uploads/production/document/path/3/3026/Space_toolkit.pdf</a:t>
            </a:r>
            <a:endParaRPr lang="en-GB" sz="2400" dirty="0"/>
          </a:p>
          <a:p>
            <a:pPr marL="357188" indent="-357188">
              <a:buNone/>
            </a:pPr>
            <a:r>
              <a:rPr lang="en-GB" sz="2400" dirty="0"/>
              <a:t>University of Plymouth – Inclusive Teaching, Learning &amp;  Assessment </a:t>
            </a:r>
            <a:r>
              <a:rPr lang="en-GB" sz="2400" dirty="0">
                <a:hlinkClick r:id="rId5"/>
              </a:rPr>
              <a:t>https://www.plymouth.ac.uk/your-university/teaching-and-learning/inclusivity</a:t>
            </a:r>
            <a:endParaRPr lang="en-GB" sz="2400" dirty="0"/>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1533178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4624"/>
            <a:ext cx="10972800" cy="1143000"/>
          </a:xfrm>
        </p:spPr>
        <p:txBody>
          <a:bodyPr>
            <a:normAutofit/>
          </a:bodyPr>
          <a:lstStyle/>
          <a:p>
            <a:r>
              <a:rPr lang="en-GB" sz="3600" b="1" dirty="0">
                <a:solidFill>
                  <a:schemeClr val="accent5">
                    <a:lumMod val="50000"/>
                  </a:schemeClr>
                </a:solidFill>
              </a:rPr>
              <a:t>Inclusive learning</a:t>
            </a:r>
          </a:p>
        </p:txBody>
      </p:sp>
      <p:sp>
        <p:nvSpPr>
          <p:cNvPr id="3" name="Content Placeholder 2"/>
          <p:cNvSpPr>
            <a:spLocks noGrp="1"/>
          </p:cNvSpPr>
          <p:nvPr>
            <p:ph idx="1"/>
          </p:nvPr>
        </p:nvSpPr>
        <p:spPr>
          <a:xfrm>
            <a:off x="1055440" y="1268761"/>
            <a:ext cx="10081120" cy="5452714"/>
          </a:xfrm>
        </p:spPr>
        <p:txBody>
          <a:bodyPr>
            <a:normAutofit fontScale="40000" lnSpcReduction="20000"/>
          </a:bodyPr>
          <a:lstStyle/>
          <a:p>
            <a:pPr marL="357188" indent="-357188">
              <a:buNone/>
            </a:pPr>
            <a:r>
              <a:rPr lang="en-GB" sz="6000" dirty="0"/>
              <a:t>Healey, M., Bradley, A., Fuller, M. and Hall, T. (2006) Listening to students: the experiences of disabled students of learning at university. In Adams, M and Brown, S.(</a:t>
            </a:r>
            <a:r>
              <a:rPr lang="en-GB" sz="6000" dirty="0" err="1"/>
              <a:t>eds</a:t>
            </a:r>
            <a:r>
              <a:rPr lang="en-GB" sz="6000" dirty="0"/>
              <a:t>) </a:t>
            </a:r>
            <a:r>
              <a:rPr lang="en-GB" sz="6000" i="1" dirty="0"/>
              <a:t>Towards Inclusive Learning in Higher Education:  developing curricula for disabled students</a:t>
            </a:r>
            <a:r>
              <a:rPr lang="en-GB" sz="6000" dirty="0"/>
              <a:t>. Abingdon. Routledge. </a:t>
            </a:r>
          </a:p>
          <a:p>
            <a:pPr marL="357188" indent="-357188">
              <a:buNone/>
            </a:pPr>
            <a:r>
              <a:rPr lang="en-GB" sz="6000" dirty="0"/>
              <a:t>Hockings. C. (2010) Inclusive learning and teaching in higher education: a synthesis of research. </a:t>
            </a:r>
            <a:r>
              <a:rPr lang="en-GB" sz="6000" dirty="0" err="1"/>
              <a:t>EvidenceNet</a:t>
            </a:r>
            <a:r>
              <a:rPr lang="en-GB" sz="6000" dirty="0"/>
              <a:t>. HEA York </a:t>
            </a:r>
          </a:p>
          <a:p>
            <a:pPr marL="357188" indent="-357188">
              <a:buNone/>
            </a:pPr>
            <a:r>
              <a:rPr lang="en-GB" sz="6000" dirty="0" err="1"/>
              <a:t>Hughes,B</a:t>
            </a:r>
            <a:r>
              <a:rPr lang="en-GB" sz="6000" dirty="0"/>
              <a:t> and </a:t>
            </a:r>
            <a:r>
              <a:rPr lang="en-GB" sz="6000" dirty="0" err="1"/>
              <a:t>Paterson,K</a:t>
            </a:r>
            <a:r>
              <a:rPr lang="en-GB" sz="6000" dirty="0"/>
              <a:t>. (1997) The Social Model of Disability and the Disappearing Body: Towards a sociology of impairment. </a:t>
            </a:r>
            <a:r>
              <a:rPr lang="en-GB" sz="6000" i="1" dirty="0"/>
              <a:t>Disability&amp; Society,</a:t>
            </a:r>
            <a:r>
              <a:rPr lang="en-GB" sz="6000" dirty="0"/>
              <a:t> 12, 3. </a:t>
            </a:r>
          </a:p>
          <a:p>
            <a:pPr marL="357188" indent="-357188">
              <a:buNone/>
            </a:pPr>
            <a:r>
              <a:rPr lang="en-GB" sz="6000" dirty="0"/>
              <a:t>May, H. and Bridger, K. (2010) Developing and embedding inclusive policy and practice in higher education. HEA </a:t>
            </a:r>
          </a:p>
          <a:p>
            <a:pPr marL="357188" indent="-357188" fontAlgn="base">
              <a:buNone/>
            </a:pPr>
            <a:r>
              <a:rPr lang="en-GB" sz="6000" dirty="0"/>
              <a:t>Thomas, L; May, H; Harrop, H; Houston, M; Knox, H; Lee, M, F; Osborne, M; </a:t>
            </a:r>
            <a:r>
              <a:rPr lang="en-GB" sz="6000" dirty="0" err="1"/>
              <a:t>Pudner</a:t>
            </a:r>
            <a:r>
              <a:rPr lang="en-GB" sz="6000" dirty="0"/>
              <a:t>, H, and Trotman, C (2005).From the Margins to the Mainstream: Embedding Widening Participation in Higher Education. </a:t>
            </a:r>
            <a:r>
              <a:rPr lang="en-GB" sz="6000" i="1" dirty="0"/>
              <a:t>Disability &amp; Society</a:t>
            </a:r>
            <a:r>
              <a:rPr lang="en-GB" sz="6000" dirty="0"/>
              <a:t>. 12,  3.</a:t>
            </a:r>
          </a:p>
          <a:p>
            <a:pPr marL="357188" indent="-357188" fontAlgn="base">
              <a:buNone/>
            </a:pPr>
            <a:r>
              <a:rPr lang="en-GB" sz="6000" dirty="0" err="1"/>
              <a:t>Swain,J</a:t>
            </a:r>
            <a:r>
              <a:rPr lang="en-GB" sz="6000" dirty="0"/>
              <a:t> and </a:t>
            </a:r>
            <a:r>
              <a:rPr lang="en-GB" sz="6000" dirty="0" err="1"/>
              <a:t>French,S</a:t>
            </a:r>
            <a:r>
              <a:rPr lang="en-GB" sz="6000" dirty="0"/>
              <a:t>. (2000)  Towards an affirmation model of disability. </a:t>
            </a:r>
            <a:r>
              <a:rPr lang="en-GB" sz="6000" i="1" dirty="0"/>
              <a:t>Disability &amp; Society</a:t>
            </a:r>
            <a:r>
              <a:rPr lang="en-GB" sz="6000" dirty="0"/>
              <a:t>,   15,  4. </a:t>
            </a:r>
          </a:p>
          <a:p>
            <a:pPr marL="0" indent="0">
              <a:buNone/>
            </a:pPr>
            <a:endParaRPr lang="en-GB" dirty="0"/>
          </a:p>
        </p:txBody>
      </p:sp>
      <p:sp>
        <p:nvSpPr>
          <p:cNvPr id="4" name="Slide Number Placeholder 3"/>
          <p:cNvSpPr>
            <a:spLocks noGrp="1"/>
          </p:cNvSpPr>
          <p:nvPr>
            <p:ph type="sldNum" sz="quarter" idx="12"/>
          </p:nvPr>
        </p:nvSpPr>
        <p:spPr/>
        <p:txBody>
          <a:bodyPr/>
          <a:lstStyle/>
          <a:p>
            <a:fld id="{8C8317D6-6487-4943-9EE3-C45D635A9AF3}" type="slidenum">
              <a:rPr lang="en-GB" smtClean="0"/>
              <a:t>61</a:t>
            </a:fld>
            <a:endParaRPr lang="en-GB"/>
          </a:p>
        </p:txBody>
      </p:sp>
    </p:spTree>
    <p:extLst>
      <p:ext uri="{BB962C8B-B14F-4D97-AF65-F5344CB8AC3E}">
        <p14:creationId xmlns:p14="http://schemas.microsoft.com/office/powerpoint/2010/main" val="25186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map of all uk universities">
            <a:extLst>
              <a:ext uri="{FF2B5EF4-FFF2-40B4-BE49-F238E27FC236}">
                <a16:creationId xmlns:a16="http://schemas.microsoft.com/office/drawing/2014/main" id="{3515CB60-9471-4945-BA89-BE0EE5460B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1744" y="0"/>
            <a:ext cx="568863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6F4D7CD-1A41-4E02-BC4D-FEB981F1FEF8}"/>
              </a:ext>
            </a:extLst>
          </p:cNvPr>
          <p:cNvSpPr/>
          <p:nvPr/>
        </p:nvSpPr>
        <p:spPr>
          <a:xfrm>
            <a:off x="407368" y="836712"/>
            <a:ext cx="2837508" cy="2554545"/>
          </a:xfrm>
          <a:prstGeom prst="rect">
            <a:avLst/>
          </a:prstGeom>
        </p:spPr>
        <p:txBody>
          <a:bodyPr wrap="square">
            <a:spAutoFit/>
          </a:bodyPr>
          <a:lstStyle/>
          <a:p>
            <a:pPr algn="ctr"/>
            <a:r>
              <a:rPr lang="en-GB" sz="4000" b="1" dirty="0">
                <a:solidFill>
                  <a:srgbClr val="003F3E"/>
                </a:solidFill>
              </a:rPr>
              <a:t>Universities and </a:t>
            </a:r>
          </a:p>
          <a:p>
            <a:pPr algn="ctr"/>
            <a:r>
              <a:rPr lang="en-GB" sz="4000" b="1" dirty="0">
                <a:solidFill>
                  <a:srgbClr val="003F3E"/>
                </a:solidFill>
              </a:rPr>
              <a:t>Colleges</a:t>
            </a:r>
          </a:p>
          <a:p>
            <a:pPr algn="ctr"/>
            <a:r>
              <a:rPr lang="en-GB" sz="4000" b="1" dirty="0">
                <a:solidFill>
                  <a:srgbClr val="003F3E"/>
                </a:solidFill>
              </a:rPr>
              <a:t>2017</a:t>
            </a:r>
          </a:p>
        </p:txBody>
      </p:sp>
    </p:spTree>
    <p:extLst>
      <p:ext uri="{BB962C8B-B14F-4D97-AF65-F5344CB8AC3E}">
        <p14:creationId xmlns:p14="http://schemas.microsoft.com/office/powerpoint/2010/main" val="359044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map uk">
            <a:extLst>
              <a:ext uri="{FF2B5EF4-FFF2-40B4-BE49-F238E27FC236}">
                <a16:creationId xmlns:a16="http://schemas.microsoft.com/office/drawing/2014/main" id="{A4F48828-6362-4A03-8E61-C02E2C535C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40" t="47884" r="-1" b="1900"/>
          <a:stretch/>
        </p:blipFill>
        <p:spPr bwMode="auto">
          <a:xfrm>
            <a:off x="2514343" y="116632"/>
            <a:ext cx="6389969" cy="6756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83F302-2E1A-4B20-A351-E61E6DB1A263}"/>
              </a:ext>
            </a:extLst>
          </p:cNvPr>
          <p:cNvSpPr txBox="1"/>
          <p:nvPr/>
        </p:nvSpPr>
        <p:spPr>
          <a:xfrm>
            <a:off x="3647728" y="5086925"/>
            <a:ext cx="2160240" cy="646331"/>
          </a:xfrm>
          <a:prstGeom prst="rect">
            <a:avLst/>
          </a:prstGeom>
          <a:noFill/>
        </p:spPr>
        <p:txBody>
          <a:bodyPr wrap="square" rtlCol="0">
            <a:spAutoFit/>
          </a:bodyPr>
          <a:lstStyle/>
          <a:p>
            <a:pPr algn="ctr"/>
            <a:r>
              <a:rPr lang="en-GB" dirty="0"/>
              <a:t>University of the South West</a:t>
            </a:r>
          </a:p>
        </p:txBody>
      </p:sp>
      <p:sp>
        <p:nvSpPr>
          <p:cNvPr id="7" name="TextBox 6">
            <a:extLst>
              <a:ext uri="{FF2B5EF4-FFF2-40B4-BE49-F238E27FC236}">
                <a16:creationId xmlns:a16="http://schemas.microsoft.com/office/drawing/2014/main" id="{11777417-AB95-4D82-8EE0-873A6D344DE2}"/>
              </a:ext>
            </a:extLst>
          </p:cNvPr>
          <p:cNvSpPr txBox="1"/>
          <p:nvPr/>
        </p:nvSpPr>
        <p:spPr>
          <a:xfrm>
            <a:off x="3575720" y="3790781"/>
            <a:ext cx="1392768" cy="646331"/>
          </a:xfrm>
          <a:prstGeom prst="rect">
            <a:avLst/>
          </a:prstGeom>
          <a:noFill/>
        </p:spPr>
        <p:txBody>
          <a:bodyPr wrap="square" rtlCol="0">
            <a:spAutoFit/>
          </a:bodyPr>
          <a:lstStyle/>
          <a:p>
            <a:pPr algn="ctr"/>
            <a:r>
              <a:rPr lang="en-GB" dirty="0"/>
              <a:t>University of  Wales</a:t>
            </a:r>
          </a:p>
        </p:txBody>
      </p:sp>
      <p:sp>
        <p:nvSpPr>
          <p:cNvPr id="8" name="TextBox 7">
            <a:extLst>
              <a:ext uri="{FF2B5EF4-FFF2-40B4-BE49-F238E27FC236}">
                <a16:creationId xmlns:a16="http://schemas.microsoft.com/office/drawing/2014/main" id="{794168E8-9C52-4F5D-A016-49F5A516DDB5}"/>
              </a:ext>
            </a:extLst>
          </p:cNvPr>
          <p:cNvSpPr txBox="1"/>
          <p:nvPr/>
        </p:nvSpPr>
        <p:spPr>
          <a:xfrm>
            <a:off x="4367808" y="2134597"/>
            <a:ext cx="1296144" cy="646331"/>
          </a:xfrm>
          <a:prstGeom prst="rect">
            <a:avLst/>
          </a:prstGeom>
          <a:noFill/>
        </p:spPr>
        <p:txBody>
          <a:bodyPr wrap="square" rtlCol="0">
            <a:spAutoFit/>
          </a:bodyPr>
          <a:lstStyle/>
          <a:p>
            <a:pPr algn="ctr"/>
            <a:r>
              <a:rPr lang="en-GB" dirty="0"/>
              <a:t>Mersey University</a:t>
            </a:r>
          </a:p>
        </p:txBody>
      </p:sp>
      <p:sp>
        <p:nvSpPr>
          <p:cNvPr id="9" name="TextBox 8">
            <a:extLst>
              <a:ext uri="{FF2B5EF4-FFF2-40B4-BE49-F238E27FC236}">
                <a16:creationId xmlns:a16="http://schemas.microsoft.com/office/drawing/2014/main" id="{97CFA524-30AC-4942-B5E8-62A7D4621C03}"/>
              </a:ext>
            </a:extLst>
          </p:cNvPr>
          <p:cNvSpPr txBox="1"/>
          <p:nvPr/>
        </p:nvSpPr>
        <p:spPr>
          <a:xfrm>
            <a:off x="5487775" y="1196752"/>
            <a:ext cx="1152128" cy="923330"/>
          </a:xfrm>
          <a:prstGeom prst="rect">
            <a:avLst/>
          </a:prstGeom>
          <a:noFill/>
        </p:spPr>
        <p:txBody>
          <a:bodyPr wrap="square" rtlCol="0">
            <a:spAutoFit/>
          </a:bodyPr>
          <a:lstStyle/>
          <a:p>
            <a:pPr algn="ctr"/>
            <a:r>
              <a:rPr lang="en-GB" dirty="0"/>
              <a:t>White </a:t>
            </a:r>
          </a:p>
          <a:p>
            <a:pPr algn="ctr"/>
            <a:r>
              <a:rPr lang="en-GB" dirty="0"/>
              <a:t>Rose University</a:t>
            </a:r>
          </a:p>
        </p:txBody>
      </p:sp>
      <p:sp>
        <p:nvSpPr>
          <p:cNvPr id="10" name="TextBox 9">
            <a:extLst>
              <a:ext uri="{FF2B5EF4-FFF2-40B4-BE49-F238E27FC236}">
                <a16:creationId xmlns:a16="http://schemas.microsoft.com/office/drawing/2014/main" id="{39451BAB-B308-404F-BE92-AD15A8E22497}"/>
              </a:ext>
            </a:extLst>
          </p:cNvPr>
          <p:cNvSpPr txBox="1"/>
          <p:nvPr/>
        </p:nvSpPr>
        <p:spPr>
          <a:xfrm>
            <a:off x="5519936" y="4191152"/>
            <a:ext cx="936104" cy="369332"/>
          </a:xfrm>
          <a:prstGeom prst="rect">
            <a:avLst/>
          </a:prstGeom>
          <a:noFill/>
        </p:spPr>
        <p:txBody>
          <a:bodyPr wrap="square" rtlCol="0">
            <a:spAutoFit/>
          </a:bodyPr>
          <a:lstStyle/>
          <a:p>
            <a:pPr algn="ctr"/>
            <a:r>
              <a:rPr lang="en-GB" dirty="0">
                <a:solidFill>
                  <a:schemeClr val="tx2">
                    <a:lumMod val="50000"/>
                  </a:schemeClr>
                </a:solidFill>
              </a:rPr>
              <a:t>Oxford</a:t>
            </a:r>
          </a:p>
        </p:txBody>
      </p:sp>
      <p:sp>
        <p:nvSpPr>
          <p:cNvPr id="11" name="TextBox 10">
            <a:extLst>
              <a:ext uri="{FF2B5EF4-FFF2-40B4-BE49-F238E27FC236}">
                <a16:creationId xmlns:a16="http://schemas.microsoft.com/office/drawing/2014/main" id="{80BE6F06-FF3E-42D2-A8FB-B93EB7E74B21}"/>
              </a:ext>
            </a:extLst>
          </p:cNvPr>
          <p:cNvSpPr txBox="1"/>
          <p:nvPr/>
        </p:nvSpPr>
        <p:spPr>
          <a:xfrm>
            <a:off x="6384032" y="3923764"/>
            <a:ext cx="1392768" cy="369332"/>
          </a:xfrm>
          <a:prstGeom prst="rect">
            <a:avLst/>
          </a:prstGeom>
          <a:noFill/>
        </p:spPr>
        <p:txBody>
          <a:bodyPr wrap="square" rtlCol="0">
            <a:spAutoFit/>
          </a:bodyPr>
          <a:lstStyle/>
          <a:p>
            <a:pPr algn="ctr"/>
            <a:r>
              <a:rPr lang="en-GB" dirty="0">
                <a:solidFill>
                  <a:schemeClr val="tx2">
                    <a:lumMod val="50000"/>
                  </a:schemeClr>
                </a:solidFill>
              </a:rPr>
              <a:t>Cambridge</a:t>
            </a:r>
          </a:p>
        </p:txBody>
      </p:sp>
      <p:sp>
        <p:nvSpPr>
          <p:cNvPr id="12" name="TextBox 11">
            <a:extLst>
              <a:ext uri="{FF2B5EF4-FFF2-40B4-BE49-F238E27FC236}">
                <a16:creationId xmlns:a16="http://schemas.microsoft.com/office/drawing/2014/main" id="{B34A5384-29A8-4085-B877-08A37F2656F8}"/>
              </a:ext>
            </a:extLst>
          </p:cNvPr>
          <p:cNvSpPr txBox="1"/>
          <p:nvPr/>
        </p:nvSpPr>
        <p:spPr>
          <a:xfrm flipH="1">
            <a:off x="4799856" y="4581128"/>
            <a:ext cx="908484" cy="369332"/>
          </a:xfrm>
          <a:prstGeom prst="rect">
            <a:avLst/>
          </a:prstGeom>
          <a:noFill/>
        </p:spPr>
        <p:txBody>
          <a:bodyPr wrap="square" rtlCol="0">
            <a:spAutoFit/>
          </a:bodyPr>
          <a:lstStyle/>
          <a:p>
            <a:pPr algn="ctr"/>
            <a:r>
              <a:rPr lang="en-GB" dirty="0">
                <a:solidFill>
                  <a:schemeClr val="tx2">
                    <a:lumMod val="50000"/>
                  </a:schemeClr>
                </a:solidFill>
              </a:rPr>
              <a:t>Bristol</a:t>
            </a:r>
          </a:p>
        </p:txBody>
      </p:sp>
      <p:sp>
        <p:nvSpPr>
          <p:cNvPr id="13" name="TextBox 12">
            <a:extLst>
              <a:ext uri="{FF2B5EF4-FFF2-40B4-BE49-F238E27FC236}">
                <a16:creationId xmlns:a16="http://schemas.microsoft.com/office/drawing/2014/main" id="{7613C758-E3C0-4124-A341-E28F1EC2354E}"/>
              </a:ext>
            </a:extLst>
          </p:cNvPr>
          <p:cNvSpPr txBox="1"/>
          <p:nvPr/>
        </p:nvSpPr>
        <p:spPr>
          <a:xfrm>
            <a:off x="6023992" y="4942909"/>
            <a:ext cx="2160240" cy="646331"/>
          </a:xfrm>
          <a:prstGeom prst="rect">
            <a:avLst/>
          </a:prstGeom>
          <a:noFill/>
        </p:spPr>
        <p:txBody>
          <a:bodyPr wrap="square" rtlCol="0">
            <a:spAutoFit/>
          </a:bodyPr>
          <a:lstStyle/>
          <a:p>
            <a:pPr algn="ctr"/>
            <a:r>
              <a:rPr lang="en-GB" dirty="0"/>
              <a:t>Royal University South East</a:t>
            </a:r>
          </a:p>
        </p:txBody>
      </p:sp>
      <p:sp>
        <p:nvSpPr>
          <p:cNvPr id="15" name="TextBox 14">
            <a:extLst>
              <a:ext uri="{FF2B5EF4-FFF2-40B4-BE49-F238E27FC236}">
                <a16:creationId xmlns:a16="http://schemas.microsoft.com/office/drawing/2014/main" id="{887664AA-65A9-4FDD-A486-91706C157A85}"/>
              </a:ext>
            </a:extLst>
          </p:cNvPr>
          <p:cNvSpPr txBox="1"/>
          <p:nvPr/>
        </p:nvSpPr>
        <p:spPr>
          <a:xfrm>
            <a:off x="4799856" y="2998013"/>
            <a:ext cx="1584176" cy="923330"/>
          </a:xfrm>
          <a:prstGeom prst="rect">
            <a:avLst/>
          </a:prstGeom>
          <a:noFill/>
        </p:spPr>
        <p:txBody>
          <a:bodyPr wrap="square" rtlCol="0">
            <a:spAutoFit/>
          </a:bodyPr>
          <a:lstStyle/>
          <a:p>
            <a:pPr algn="ctr"/>
            <a:r>
              <a:rPr lang="en-GB" dirty="0"/>
              <a:t>King’s University</a:t>
            </a:r>
          </a:p>
          <a:p>
            <a:pPr algn="ctr"/>
            <a:r>
              <a:rPr lang="en-GB" dirty="0"/>
              <a:t>Birmingham</a:t>
            </a:r>
          </a:p>
        </p:txBody>
      </p:sp>
      <mc:AlternateContent xmlns:mc="http://schemas.openxmlformats.org/markup-compatibility/2006" xmlns:p14="http://schemas.microsoft.com/office/powerpoint/2010/main">
        <mc:Choice Requires="p14">
          <p:contentPart p14:bwMode="auto" r:id="rId3">
            <p14:nvContentPartPr>
              <p14:cNvPr id="1066" name="Ink 1065">
                <a:extLst>
                  <a:ext uri="{FF2B5EF4-FFF2-40B4-BE49-F238E27FC236}">
                    <a16:creationId xmlns:a16="http://schemas.microsoft.com/office/drawing/2014/main" id="{36A98E55-153C-4279-A2D5-C83988916043}"/>
                  </a:ext>
                </a:extLst>
              </p14:cNvPr>
              <p14:cNvContentPartPr/>
              <p14:nvPr/>
            </p14:nvContentPartPr>
            <p14:xfrm>
              <a:off x="4127569" y="133391"/>
              <a:ext cx="3293280" cy="5486760"/>
            </p14:xfrm>
          </p:contentPart>
        </mc:Choice>
        <mc:Fallback xmlns="">
          <p:pic>
            <p:nvPicPr>
              <p:cNvPr id="1066" name="Ink 1065">
                <a:extLst>
                  <a:ext uri="{FF2B5EF4-FFF2-40B4-BE49-F238E27FC236}">
                    <a16:creationId xmlns:a16="http://schemas.microsoft.com/office/drawing/2014/main" id="{36A98E55-153C-4279-A2D5-C83988916043}"/>
                  </a:ext>
                </a:extLst>
              </p:cNvPr>
              <p:cNvPicPr/>
              <p:nvPr/>
            </p:nvPicPr>
            <p:blipFill>
              <a:blip r:embed="rId4"/>
              <a:stretch>
                <a:fillRect/>
              </a:stretch>
            </p:blipFill>
            <p:spPr>
              <a:xfrm>
                <a:off x="4091925" y="97391"/>
                <a:ext cx="3364928" cy="5558400"/>
              </a:xfrm>
              <a:prstGeom prst="rect">
                <a:avLst/>
              </a:prstGeom>
            </p:spPr>
          </p:pic>
        </mc:Fallback>
      </mc:AlternateContent>
      <p:sp>
        <p:nvSpPr>
          <p:cNvPr id="1067" name="TextBox 1066">
            <a:extLst>
              <a:ext uri="{FF2B5EF4-FFF2-40B4-BE49-F238E27FC236}">
                <a16:creationId xmlns:a16="http://schemas.microsoft.com/office/drawing/2014/main" id="{F14294BA-BCD0-4F63-B5F5-29C9810DF6CF}"/>
              </a:ext>
            </a:extLst>
          </p:cNvPr>
          <p:cNvSpPr txBox="1"/>
          <p:nvPr/>
        </p:nvSpPr>
        <p:spPr>
          <a:xfrm>
            <a:off x="9709977" y="5229670"/>
            <a:ext cx="1843774" cy="584775"/>
          </a:xfrm>
          <a:prstGeom prst="rect">
            <a:avLst/>
          </a:prstGeom>
          <a:noFill/>
        </p:spPr>
        <p:txBody>
          <a:bodyPr wrap="none" rtlCol="0">
            <a:spAutoFit/>
          </a:bodyPr>
          <a:lstStyle/>
          <a:p>
            <a:r>
              <a:rPr lang="en-GB" sz="3200" b="1" dirty="0">
                <a:solidFill>
                  <a:srgbClr val="003F3E"/>
                </a:solidFill>
              </a:rPr>
              <a:t>2025-30? </a:t>
            </a:r>
          </a:p>
        </p:txBody>
      </p:sp>
      <p:sp>
        <p:nvSpPr>
          <p:cNvPr id="1068" name="Rectangle 1067">
            <a:extLst>
              <a:ext uri="{FF2B5EF4-FFF2-40B4-BE49-F238E27FC236}">
                <a16:creationId xmlns:a16="http://schemas.microsoft.com/office/drawing/2014/main" id="{2945C32C-5AB8-42C1-912A-3CFA6B228027}"/>
              </a:ext>
            </a:extLst>
          </p:cNvPr>
          <p:cNvSpPr/>
          <p:nvPr/>
        </p:nvSpPr>
        <p:spPr>
          <a:xfrm>
            <a:off x="8721673" y="596587"/>
            <a:ext cx="3090524" cy="1200329"/>
          </a:xfrm>
          <a:prstGeom prst="rect">
            <a:avLst/>
          </a:prstGeom>
        </p:spPr>
        <p:txBody>
          <a:bodyPr wrap="square">
            <a:spAutoFit/>
          </a:bodyPr>
          <a:lstStyle/>
          <a:p>
            <a:pPr algn="ctr"/>
            <a:r>
              <a:rPr lang="en-GB" sz="3600" b="1" dirty="0">
                <a:solidFill>
                  <a:srgbClr val="003F3E"/>
                </a:solidFill>
              </a:rPr>
              <a:t>Universities and Colleges</a:t>
            </a:r>
          </a:p>
        </p:txBody>
      </p:sp>
    </p:spTree>
    <p:extLst>
      <p:ext uri="{BB962C8B-B14F-4D97-AF65-F5344CB8AC3E}">
        <p14:creationId xmlns:p14="http://schemas.microsoft.com/office/powerpoint/2010/main" val="318358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EEB9E-64DB-4E0A-AB76-4B39174C1CEA}"/>
              </a:ext>
            </a:extLst>
          </p:cNvPr>
          <p:cNvSpPr>
            <a:spLocks noGrp="1"/>
          </p:cNvSpPr>
          <p:nvPr>
            <p:ph type="title"/>
          </p:nvPr>
        </p:nvSpPr>
        <p:spPr/>
        <p:txBody>
          <a:bodyPr/>
          <a:lstStyle/>
          <a:p>
            <a:r>
              <a:rPr lang="en-GB" b="1" dirty="0">
                <a:solidFill>
                  <a:srgbClr val="003F3E"/>
                </a:solidFill>
              </a:rPr>
              <a:t>Technology - milestones</a:t>
            </a:r>
          </a:p>
        </p:txBody>
      </p:sp>
      <p:sp>
        <p:nvSpPr>
          <p:cNvPr id="3" name="Content Placeholder 2">
            <a:extLst>
              <a:ext uri="{FF2B5EF4-FFF2-40B4-BE49-F238E27FC236}">
                <a16:creationId xmlns:a16="http://schemas.microsoft.com/office/drawing/2014/main" id="{D86D7F4E-E423-4ADA-9469-8FFB27D08250}"/>
              </a:ext>
            </a:extLst>
          </p:cNvPr>
          <p:cNvSpPr>
            <a:spLocks noGrp="1"/>
          </p:cNvSpPr>
          <p:nvPr>
            <p:ph idx="1"/>
          </p:nvPr>
        </p:nvSpPr>
        <p:spPr>
          <a:xfrm>
            <a:off x="609600" y="1600201"/>
            <a:ext cx="11175032" cy="4525963"/>
          </a:xfrm>
        </p:spPr>
        <p:txBody>
          <a:bodyPr>
            <a:normAutofit/>
          </a:bodyPr>
          <a:lstStyle/>
          <a:p>
            <a:r>
              <a:rPr lang="en-GB" b="1" dirty="0"/>
              <a:t>1975   </a:t>
            </a:r>
            <a:r>
              <a:rPr lang="en-GB" dirty="0"/>
              <a:t>Desk top computer</a:t>
            </a:r>
          </a:p>
          <a:p>
            <a:r>
              <a:rPr lang="en-GB" b="1" dirty="0"/>
              <a:t>1983</a:t>
            </a:r>
            <a:r>
              <a:rPr lang="en-GB" dirty="0"/>
              <a:t>   Researchers began to assemble the ‘network of networks’</a:t>
            </a:r>
          </a:p>
          <a:p>
            <a:r>
              <a:rPr lang="en-GB" b="1" dirty="0"/>
              <a:t>1980s</a:t>
            </a:r>
            <a:r>
              <a:rPr lang="en-GB" dirty="0"/>
              <a:t>  Internet established</a:t>
            </a:r>
          </a:p>
          <a:p>
            <a:r>
              <a:rPr lang="en-GB" b="1" dirty="0"/>
              <a:t>1990</a:t>
            </a:r>
            <a:r>
              <a:rPr lang="en-GB" dirty="0"/>
              <a:t>    Sir Tim Berners-Lee invents the World Wide Web</a:t>
            </a:r>
          </a:p>
          <a:p>
            <a:r>
              <a:rPr lang="en-GB" b="1" dirty="0"/>
              <a:t>1990s</a:t>
            </a:r>
            <a:r>
              <a:rPr lang="en-GB" dirty="0"/>
              <a:t>  email becomes a practical alternative to the post</a:t>
            </a:r>
          </a:p>
          <a:p>
            <a:r>
              <a:rPr lang="en-GB" b="1" dirty="0">
                <a:solidFill>
                  <a:srgbClr val="003F3E"/>
                </a:solidFill>
              </a:rPr>
              <a:t>1993   Browsers</a:t>
            </a:r>
          </a:p>
          <a:p>
            <a:r>
              <a:rPr lang="en-GB" b="1" dirty="0">
                <a:solidFill>
                  <a:srgbClr val="003F3E"/>
                </a:solidFill>
              </a:rPr>
              <a:t>1998   Google search engine</a:t>
            </a:r>
          </a:p>
        </p:txBody>
      </p:sp>
      <p:pic>
        <p:nvPicPr>
          <p:cNvPr id="5" name="Picture 4" descr="A close up of a computer&#10;&#10;Description generated with very high confidence">
            <a:extLst>
              <a:ext uri="{FF2B5EF4-FFF2-40B4-BE49-F238E27FC236}">
                <a16:creationId xmlns:a16="http://schemas.microsoft.com/office/drawing/2014/main" id="{4F793662-354E-463E-B109-AF5A0D074DA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22463" y="4630847"/>
            <a:ext cx="2969537" cy="2227153"/>
          </a:xfrm>
          <a:prstGeom prst="rect">
            <a:avLst/>
          </a:prstGeom>
        </p:spPr>
      </p:pic>
    </p:spTree>
    <p:extLst>
      <p:ext uri="{BB962C8B-B14F-4D97-AF65-F5344CB8AC3E}">
        <p14:creationId xmlns:p14="http://schemas.microsoft.com/office/powerpoint/2010/main" val="4262966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5296</Words>
  <Application>Microsoft Office PowerPoint</Application>
  <PresentationFormat>Widescreen</PresentationFormat>
  <Paragraphs>596</Paragraphs>
  <Slides>61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Arial</vt:lpstr>
      <vt:lpstr>Calibri</vt:lpstr>
      <vt:lpstr>Sommet bold</vt:lpstr>
      <vt:lpstr>Wingdings</vt:lpstr>
      <vt:lpstr>Office Theme</vt:lpstr>
      <vt:lpstr>PowerPoint Presentation</vt:lpstr>
      <vt:lpstr>PowerPoint Presentation</vt:lpstr>
      <vt:lpstr>Defining the Challenges</vt:lpstr>
      <vt:lpstr>Improvements since ….?</vt:lpstr>
      <vt:lpstr>PowerPoint Presentation</vt:lpstr>
      <vt:lpstr>Changing shape of the sector</vt:lpstr>
      <vt:lpstr>PowerPoint Presentation</vt:lpstr>
      <vt:lpstr>PowerPoint Presentation</vt:lpstr>
      <vt:lpstr>Technology - milestones</vt:lpstr>
      <vt:lpstr>1974-1993      Change</vt:lpstr>
      <vt:lpstr>Contemporary reality 2005</vt:lpstr>
      <vt:lpstr>Next ten years - more automation</vt:lpstr>
      <vt:lpstr>Change  meets  academic resistance?</vt:lpstr>
      <vt:lpstr> </vt:lpstr>
      <vt:lpstr>PowerPoint Presentation</vt:lpstr>
      <vt:lpstr>Reaching the Millennial student </vt:lpstr>
      <vt:lpstr>PowerPoint Presentation</vt:lpstr>
      <vt:lpstr>Creating inclusive communities?</vt:lpstr>
      <vt:lpstr>Building curriculum to support the  team-based Future and Workplace </vt:lpstr>
      <vt:lpstr>PowerPoint Presentation</vt:lpstr>
      <vt:lpstr>PowerPoint Presentation</vt:lpstr>
      <vt:lpstr>In summary </vt:lpstr>
      <vt:lpstr>Levelling the playing field? </vt:lpstr>
      <vt:lpstr>Inclusive Teaching, Learning &amp; Assessment</vt:lpstr>
      <vt:lpstr>PowerPoint Presentation</vt:lpstr>
      <vt:lpstr>PowerPoint Presentation</vt:lpstr>
      <vt:lpstr>PowerPoint Presentation</vt:lpstr>
      <vt:lpstr>  Co-researching with partners.   </vt:lpstr>
      <vt:lpstr>Being brave:  Research only final year</vt:lpstr>
      <vt:lpstr>                   Design Thinking  - Story telling  How are we telling stories to our students and taking them with us? </vt:lpstr>
      <vt:lpstr>PowerPoint Presentation</vt:lpstr>
      <vt:lpstr>PowerPoint Presentation</vt:lpstr>
      <vt:lpstr>Co-creation</vt:lpstr>
      <vt:lpstr>PowerPoint Presentation</vt:lpstr>
      <vt:lpstr>   A Model of Learning</vt:lpstr>
      <vt:lpstr>Explain pedagogic approaches to students Share pedagogic research evidence with students </vt:lpstr>
      <vt:lpstr>The challenge for higher education</vt:lpstr>
      <vt:lpstr>Developing self-authorship - requires disruption</vt:lpstr>
      <vt:lpstr>Defining disruption and the borderland </vt:lpstr>
      <vt:lpstr>Unfamiliar…Ambiguous…Daunting spaces </vt:lpstr>
      <vt:lpstr>Teach yourself - independence</vt:lpstr>
      <vt:lpstr>The ‘unfinished’ authentic assignment</vt:lpstr>
      <vt:lpstr>Scaffolding student learning </vt:lpstr>
      <vt:lpstr>Learning Spaces as Disrupters</vt:lpstr>
      <vt:lpstr>PowerPoint Presentation</vt:lpstr>
      <vt:lpstr>PowerPoint Presentation</vt:lpstr>
      <vt:lpstr>PowerPoint Presentation</vt:lpstr>
      <vt:lpstr>PowerPoint Presentation</vt:lpstr>
      <vt:lpstr>Inclusive, Active, Authentic student journey</vt:lpstr>
      <vt:lpstr>PowerPoint Presentation</vt:lpstr>
      <vt:lpstr>Being brave:   Re-imaging Exams Inclusive             Typed</vt:lpstr>
      <vt:lpstr>Current Assessment Practice </vt:lpstr>
      <vt:lpstr>  What would really impact students learning?</vt:lpstr>
      <vt:lpstr>References</vt:lpstr>
      <vt:lpstr>PowerPoint Presentation</vt:lpstr>
      <vt:lpstr>PowerPoint Presentation</vt:lpstr>
      <vt:lpstr>PowerPoint Presentation</vt:lpstr>
      <vt:lpstr> Commuter student references </vt:lpstr>
      <vt:lpstr>PowerPoint Presentation</vt:lpstr>
      <vt:lpstr>Assessment Resources </vt:lpstr>
      <vt:lpstr>Inclusive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Kneale</dc:creator>
  <cp:lastModifiedBy>Pauline Kneale</cp:lastModifiedBy>
  <cp:revision>100</cp:revision>
  <cp:lastPrinted>2019-04-28T10:52:08Z</cp:lastPrinted>
  <dcterms:created xsi:type="dcterms:W3CDTF">2018-11-10T17:32:29Z</dcterms:created>
  <dcterms:modified xsi:type="dcterms:W3CDTF">2019-05-08T10:45:06Z</dcterms:modified>
</cp:coreProperties>
</file>