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0" r:id="rId2"/>
    <p:sldId id="351" r:id="rId3"/>
    <p:sldId id="284" r:id="rId4"/>
    <p:sldId id="376" r:id="rId5"/>
    <p:sldId id="375" r:id="rId6"/>
    <p:sldId id="358" r:id="rId7"/>
    <p:sldId id="359" r:id="rId8"/>
    <p:sldId id="387" r:id="rId9"/>
    <p:sldId id="360" r:id="rId10"/>
    <p:sldId id="383" r:id="rId11"/>
    <p:sldId id="385" r:id="rId12"/>
    <p:sldId id="364" r:id="rId13"/>
    <p:sldId id="373" r:id="rId14"/>
    <p:sldId id="379" r:id="rId15"/>
    <p:sldId id="384" r:id="rId16"/>
    <p:sldId id="388" r:id="rId17"/>
    <p:sldId id="381" r:id="rId18"/>
    <p:sldId id="382" r:id="rId19"/>
    <p:sldId id="386" r:id="rId20"/>
    <p:sldId id="389" r:id="rId21"/>
    <p:sldId id="374" r:id="rId22"/>
    <p:sldId id="365" r:id="rId23"/>
    <p:sldId id="377" r:id="rId24"/>
    <p:sldId id="390" r:id="rId25"/>
    <p:sldId id="371" r:id="rId26"/>
  </p:sldIdLst>
  <p:sldSz cx="9144000" cy="6858000" type="screen4x3"/>
  <p:notesSz cx="6669088" cy="9928225"/>
  <p:embeddedFontLst>
    <p:embeddedFont>
      <p:font typeface="Rdg Vesta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CC99"/>
    <a:srgbClr val="99FF99"/>
    <a:srgbClr val="66FF33"/>
    <a:srgbClr val="CC99FF"/>
    <a:srgbClr val="CC0000"/>
    <a:srgbClr val="003366"/>
    <a:srgbClr val="CC3300"/>
    <a:srgbClr val="FF5050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1" autoAdjust="0"/>
    <p:restoredTop sz="79833" autoAdjust="0"/>
  </p:normalViewPr>
  <p:slideViewPr>
    <p:cSldViewPr>
      <p:cViewPr varScale="1">
        <p:scale>
          <a:sx n="86" d="100"/>
          <a:sy n="86" d="100"/>
        </p:scale>
        <p:origin x="-193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016" y="-90"/>
      </p:cViewPr>
      <p:guideLst>
        <p:guide orient="horz" pos="3128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8213A0-C088-486B-87B9-782089789293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74645B-551F-46A5-B6EB-C0DDD95D7B0F}">
      <dgm:prSet phldrT="[Text]" custT="1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GB" sz="14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Staff set assignment</a:t>
          </a:r>
          <a:endParaRPr lang="en-GB" sz="14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C1A3E2-FE27-4919-A9CF-070EA5C61CA0}" type="parTrans" cxnId="{1995DC24-2B2B-4296-B01F-FA31CA675140}">
      <dgm:prSet/>
      <dgm:spPr/>
      <dgm:t>
        <a:bodyPr/>
        <a:lstStyle/>
        <a:p>
          <a:endParaRPr lang="en-GB"/>
        </a:p>
      </dgm:t>
    </dgm:pt>
    <dgm:pt modelId="{BB09CFA6-E74E-48F8-BF8D-4D1FAEFD6462}" type="sibTrans" cxnId="{1995DC24-2B2B-4296-B01F-FA31CA675140}">
      <dgm:prSet/>
      <dgm:spPr>
        <a:ln w="63500" cmpd="sng">
          <a:solidFill>
            <a:srgbClr val="00B0F0"/>
          </a:solidFill>
        </a:ln>
        <a:scene3d>
          <a:camera prst="orthographicFront">
            <a:rot lat="600000" lon="0" rev="0"/>
          </a:camera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F4655205-7C0E-4F72-964C-5A9B128C4EAB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dirty="0" smtClean="0">
              <a:latin typeface="Arial" pitchFamily="34" charset="0"/>
              <a:cs typeface="Arial" pitchFamily="34" charset="0"/>
            </a:rPr>
            <a:t>Staff record brief video to support assignment </a:t>
          </a:r>
          <a:endParaRPr lang="en-GB" sz="1400" dirty="0">
            <a:latin typeface="Arial" pitchFamily="34" charset="0"/>
            <a:cs typeface="Arial" pitchFamily="34" charset="0"/>
          </a:endParaRPr>
        </a:p>
      </dgm:t>
    </dgm:pt>
    <dgm:pt modelId="{0BF26321-6FA5-49F9-B331-6DBB340031E8}" type="parTrans" cxnId="{DC5D053F-A8AB-43E4-91C4-53E1FB0CD835}">
      <dgm:prSet/>
      <dgm:spPr/>
      <dgm:t>
        <a:bodyPr/>
        <a:lstStyle/>
        <a:p>
          <a:endParaRPr lang="en-GB"/>
        </a:p>
      </dgm:t>
    </dgm:pt>
    <dgm:pt modelId="{901B9AB8-7D0E-4A20-A4D8-EEE967825C3A}" type="sibTrans" cxnId="{DC5D053F-A8AB-43E4-91C4-53E1FB0CD835}">
      <dgm:prSet/>
      <dgm:spPr>
        <a:ln w="63500">
          <a:solidFill>
            <a:srgbClr val="00B0F0"/>
          </a:solidFill>
        </a:ln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28842258-9C27-4E0D-AE17-CED88CE345F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dirty="0" smtClean="0">
              <a:latin typeface="Arial" pitchFamily="34" charset="0"/>
              <a:cs typeface="Arial" pitchFamily="34" charset="0"/>
            </a:rPr>
            <a:t>Students view video &amp; can store it in their own playlist</a:t>
          </a:r>
          <a:endParaRPr lang="en-GB" sz="1400" dirty="0">
            <a:latin typeface="Arial" pitchFamily="34" charset="0"/>
            <a:cs typeface="Arial" pitchFamily="34" charset="0"/>
          </a:endParaRPr>
        </a:p>
      </dgm:t>
    </dgm:pt>
    <dgm:pt modelId="{ED6D4667-1A29-4E11-81D0-F293B95C663B}" type="parTrans" cxnId="{CCE096E3-197E-40F8-98AA-21BB6ECD53D6}">
      <dgm:prSet/>
      <dgm:spPr/>
      <dgm:t>
        <a:bodyPr/>
        <a:lstStyle/>
        <a:p>
          <a:endParaRPr lang="en-GB"/>
        </a:p>
      </dgm:t>
    </dgm:pt>
    <dgm:pt modelId="{D23D6E86-B9C9-4229-A25A-DFA51D28E2C4}" type="sibTrans" cxnId="{CCE096E3-197E-40F8-98AA-21BB6ECD53D6}">
      <dgm:prSet/>
      <dgm:spPr>
        <a:ln w="63500">
          <a:solidFill>
            <a:srgbClr val="00B0F0"/>
          </a:solidFill>
        </a:ln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2F91A9F4-5770-4131-8201-CC059F3936C9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dirty="0" smtClean="0">
              <a:latin typeface="Arial" pitchFamily="34" charset="0"/>
              <a:cs typeface="Arial" pitchFamily="34" charset="0"/>
            </a:rPr>
            <a:t>Students hand in assignment</a:t>
          </a:r>
          <a:endParaRPr lang="en-GB" sz="1400" dirty="0">
            <a:latin typeface="Arial" pitchFamily="34" charset="0"/>
            <a:cs typeface="Arial" pitchFamily="34" charset="0"/>
          </a:endParaRPr>
        </a:p>
      </dgm:t>
    </dgm:pt>
    <dgm:pt modelId="{7B834AC2-EDE7-4516-80EB-E2EBD3AA36F8}" type="parTrans" cxnId="{87B919BB-BFA0-4B07-BB30-3145C4A943DF}">
      <dgm:prSet/>
      <dgm:spPr/>
      <dgm:t>
        <a:bodyPr/>
        <a:lstStyle/>
        <a:p>
          <a:endParaRPr lang="en-GB"/>
        </a:p>
      </dgm:t>
    </dgm:pt>
    <dgm:pt modelId="{B294D5C7-712F-4AA9-8B40-E98583BB0722}" type="sibTrans" cxnId="{87B919BB-BFA0-4B07-BB30-3145C4A943DF}">
      <dgm:prSet/>
      <dgm:spPr>
        <a:ln w="63500">
          <a:solidFill>
            <a:srgbClr val="00B0F0"/>
          </a:solidFill>
        </a:ln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71817273-87F0-4B45-A10F-B506A1817A6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dirty="0" smtClean="0">
              <a:latin typeface="Arial" pitchFamily="34" charset="0"/>
              <a:cs typeface="Arial" pitchFamily="34" charset="0"/>
            </a:rPr>
            <a:t>Staff record video with feedback on assignment  (f</a:t>
          </a:r>
          <a:r>
            <a:rPr lang="en-GB" sz="1400" b="1" dirty="0" smtClean="0">
              <a:latin typeface="Arial" pitchFamily="34" charset="0"/>
              <a:cs typeface="Arial" pitchFamily="34" charset="0"/>
            </a:rPr>
            <a:t>eed forward</a:t>
          </a:r>
          <a:r>
            <a:rPr lang="en-GB" sz="1400" dirty="0" smtClean="0">
              <a:latin typeface="Arial" pitchFamily="34" charset="0"/>
              <a:cs typeface="Arial" pitchFamily="34" charset="0"/>
            </a:rPr>
            <a:t>)</a:t>
          </a:r>
          <a:endParaRPr lang="en-GB" sz="1400" dirty="0">
            <a:latin typeface="Arial" pitchFamily="34" charset="0"/>
            <a:cs typeface="Arial" pitchFamily="34" charset="0"/>
          </a:endParaRPr>
        </a:p>
      </dgm:t>
    </dgm:pt>
    <dgm:pt modelId="{97942E2E-0DE9-48D3-991F-1A57A1FD452C}" type="parTrans" cxnId="{D8AF8B27-3BA5-49FB-AC2C-F8CC5406A5CA}">
      <dgm:prSet/>
      <dgm:spPr/>
      <dgm:t>
        <a:bodyPr/>
        <a:lstStyle/>
        <a:p>
          <a:endParaRPr lang="en-GB"/>
        </a:p>
      </dgm:t>
    </dgm:pt>
    <dgm:pt modelId="{8F65E725-16B6-4128-B5A8-44CC8E01B254}" type="sibTrans" cxnId="{D8AF8B27-3BA5-49FB-AC2C-F8CC5406A5CA}">
      <dgm:prSet/>
      <dgm:spPr>
        <a:ln w="63500">
          <a:solidFill>
            <a:srgbClr val="00B0F0"/>
          </a:solidFill>
        </a:ln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2A3A1597-E914-4D8B-A2D9-B9CA5F8E8455}">
      <dgm:prSet custT="1"/>
      <dgm:spPr>
        <a:solidFill>
          <a:srgbClr val="00B0F0"/>
        </a:solidFill>
      </dgm:spPr>
      <dgm:t>
        <a:bodyPr/>
        <a:lstStyle/>
        <a:p>
          <a:r>
            <a:rPr lang="en-GB" sz="1400" dirty="0" smtClean="0">
              <a:latin typeface="Arial" pitchFamily="34" charset="0"/>
              <a:cs typeface="Arial" pitchFamily="34" charset="0"/>
            </a:rPr>
            <a:t>Students view feedback video &amp; can share their comments online with peers &amp; staff</a:t>
          </a:r>
          <a:endParaRPr lang="en-GB" sz="1400" dirty="0">
            <a:latin typeface="Arial" pitchFamily="34" charset="0"/>
            <a:cs typeface="Arial" pitchFamily="34" charset="0"/>
          </a:endParaRPr>
        </a:p>
      </dgm:t>
    </dgm:pt>
    <dgm:pt modelId="{781168DF-D9A4-4D21-A0DB-879A8202DBBA}" type="parTrans" cxnId="{A2F8DF2A-8430-4E0F-AECF-88C0DB667404}">
      <dgm:prSet/>
      <dgm:spPr/>
      <dgm:t>
        <a:bodyPr/>
        <a:lstStyle/>
        <a:p>
          <a:endParaRPr lang="en-GB"/>
        </a:p>
      </dgm:t>
    </dgm:pt>
    <dgm:pt modelId="{0F266A8A-4E67-47E9-9C6E-30AAAD295301}" type="sibTrans" cxnId="{A2F8DF2A-8430-4E0F-AECF-88C0DB667404}">
      <dgm:prSet/>
      <dgm:spPr>
        <a:ln w="63500">
          <a:solidFill>
            <a:srgbClr val="00B0F0"/>
          </a:solidFill>
        </a:ln>
      </dgm:spPr>
      <dgm:t>
        <a:bodyPr/>
        <a:lstStyle/>
        <a:p>
          <a:endParaRPr lang="en-GB">
            <a:latin typeface="Arial" pitchFamily="34" charset="0"/>
            <a:cs typeface="Arial" pitchFamily="34" charset="0"/>
          </a:endParaRPr>
        </a:p>
      </dgm:t>
    </dgm:pt>
    <dgm:pt modelId="{543D803A-349E-4807-98F8-9C2C299024D9}" type="pres">
      <dgm:prSet presAssocID="{DB8213A0-C088-486B-87B9-7820897892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C25A5B7-4F6E-41B6-9450-8D7A50139EF2}" type="pres">
      <dgm:prSet presAssocID="{5E74645B-551F-46A5-B6EB-C0DDD95D7B0F}" presName="node" presStyleLbl="node1" presStyleIdx="0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35ADA6-5653-44E5-A154-1580E5E32CFB}" type="pres">
      <dgm:prSet presAssocID="{5E74645B-551F-46A5-B6EB-C0DDD95D7B0F}" presName="spNode" presStyleCnt="0"/>
      <dgm:spPr/>
    </dgm:pt>
    <dgm:pt modelId="{8C068A94-C54D-4291-B0A6-17E86FE61EBE}" type="pres">
      <dgm:prSet presAssocID="{BB09CFA6-E74E-48F8-BF8D-4D1FAEFD6462}" presName="sibTrans" presStyleLbl="sibTrans1D1" presStyleIdx="0" presStyleCnt="6"/>
      <dgm:spPr/>
      <dgm:t>
        <a:bodyPr/>
        <a:lstStyle/>
        <a:p>
          <a:endParaRPr lang="en-GB"/>
        </a:p>
      </dgm:t>
    </dgm:pt>
    <dgm:pt modelId="{70EEE2E3-534F-432F-85E3-79E23FD8D16F}" type="pres">
      <dgm:prSet presAssocID="{F4655205-7C0E-4F72-964C-5A9B128C4EAB}" presName="node" presStyleLbl="node1" presStyleIdx="1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88E5A8-4C0F-41E4-88A8-1790A430E05D}" type="pres">
      <dgm:prSet presAssocID="{F4655205-7C0E-4F72-964C-5A9B128C4EAB}" presName="spNode" presStyleCnt="0"/>
      <dgm:spPr/>
    </dgm:pt>
    <dgm:pt modelId="{AA590B64-6DF0-439D-9650-3EB7D35D812C}" type="pres">
      <dgm:prSet presAssocID="{901B9AB8-7D0E-4A20-A4D8-EEE967825C3A}" presName="sibTrans" presStyleLbl="sibTrans1D1" presStyleIdx="1" presStyleCnt="6"/>
      <dgm:spPr/>
      <dgm:t>
        <a:bodyPr/>
        <a:lstStyle/>
        <a:p>
          <a:endParaRPr lang="en-GB"/>
        </a:p>
      </dgm:t>
    </dgm:pt>
    <dgm:pt modelId="{65153C4C-A823-4F23-926C-C41576CFC96D}" type="pres">
      <dgm:prSet presAssocID="{28842258-9C27-4E0D-AE17-CED88CE345FF}" presName="node" presStyleLbl="node1" presStyleIdx="2" presStyleCnt="6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E4750E-4CFA-4478-8FCE-041EA8661E19}" type="pres">
      <dgm:prSet presAssocID="{28842258-9C27-4E0D-AE17-CED88CE345FF}" presName="spNode" presStyleCnt="0"/>
      <dgm:spPr/>
    </dgm:pt>
    <dgm:pt modelId="{9F1626D3-B600-4B87-A21B-E927BF9A8C63}" type="pres">
      <dgm:prSet presAssocID="{D23D6E86-B9C9-4229-A25A-DFA51D28E2C4}" presName="sibTrans" presStyleLbl="sibTrans1D1" presStyleIdx="2" presStyleCnt="6"/>
      <dgm:spPr/>
      <dgm:t>
        <a:bodyPr/>
        <a:lstStyle/>
        <a:p>
          <a:endParaRPr lang="en-GB"/>
        </a:p>
      </dgm:t>
    </dgm:pt>
    <dgm:pt modelId="{35904ED4-C779-4E10-9112-E91523EB17D9}" type="pres">
      <dgm:prSet presAssocID="{2F91A9F4-5770-4131-8201-CC059F3936C9}" presName="node" presStyleLbl="node1" presStyleIdx="3" presStyleCnt="6" custScaleX="121000" custScaleY="121000" custRadScaleRad="100116" custRadScaleInc="-137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DA1628-49C5-45C5-9094-F56E7CD98A17}" type="pres">
      <dgm:prSet presAssocID="{2F91A9F4-5770-4131-8201-CC059F3936C9}" presName="spNode" presStyleCnt="0"/>
      <dgm:spPr/>
    </dgm:pt>
    <dgm:pt modelId="{56C53489-2294-4D05-9148-F97C9AE7C28B}" type="pres">
      <dgm:prSet presAssocID="{B294D5C7-712F-4AA9-8B40-E98583BB0722}" presName="sibTrans" presStyleLbl="sibTrans1D1" presStyleIdx="3" presStyleCnt="6"/>
      <dgm:spPr/>
      <dgm:t>
        <a:bodyPr/>
        <a:lstStyle/>
        <a:p>
          <a:endParaRPr lang="en-GB"/>
        </a:p>
      </dgm:t>
    </dgm:pt>
    <dgm:pt modelId="{868831EF-87A1-4903-9480-DE4F6243F889}" type="pres">
      <dgm:prSet presAssocID="{71817273-87F0-4B45-A10F-B506A1817A61}" presName="node" presStyleLbl="node1" presStyleIdx="4" presStyleCnt="6" custScaleX="121000" custScaleY="1539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B9897C-0FD0-43BE-80A0-F39A05218E8F}" type="pres">
      <dgm:prSet presAssocID="{71817273-87F0-4B45-A10F-B506A1817A61}" presName="spNode" presStyleCnt="0"/>
      <dgm:spPr/>
    </dgm:pt>
    <dgm:pt modelId="{1583AEA8-B1FB-4CE1-A841-D55102BA684F}" type="pres">
      <dgm:prSet presAssocID="{8F65E725-16B6-4128-B5A8-44CC8E01B254}" presName="sibTrans" presStyleLbl="sibTrans1D1" presStyleIdx="4" presStyleCnt="6"/>
      <dgm:spPr/>
      <dgm:t>
        <a:bodyPr/>
        <a:lstStyle/>
        <a:p>
          <a:endParaRPr lang="en-GB"/>
        </a:p>
      </dgm:t>
    </dgm:pt>
    <dgm:pt modelId="{19282114-5E90-4B64-8A28-3CA4AA3E8D15}" type="pres">
      <dgm:prSet presAssocID="{2A3A1597-E914-4D8B-A2D9-B9CA5F8E8455}" presName="node" presStyleLbl="node1" presStyleIdx="5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C31BF1-EDEF-4DA9-B296-AD8CEE7FBD79}" type="pres">
      <dgm:prSet presAssocID="{2A3A1597-E914-4D8B-A2D9-B9CA5F8E8455}" presName="spNode" presStyleCnt="0"/>
      <dgm:spPr/>
    </dgm:pt>
    <dgm:pt modelId="{62F012DC-9EA2-4B1C-864B-2DF9F8683815}" type="pres">
      <dgm:prSet presAssocID="{0F266A8A-4E67-47E9-9C6E-30AAAD295301}" presName="sibTrans" presStyleLbl="sibTrans1D1" presStyleIdx="5" presStyleCnt="6"/>
      <dgm:spPr/>
      <dgm:t>
        <a:bodyPr/>
        <a:lstStyle/>
        <a:p>
          <a:endParaRPr lang="en-GB"/>
        </a:p>
      </dgm:t>
    </dgm:pt>
  </dgm:ptLst>
  <dgm:cxnLst>
    <dgm:cxn modelId="{FBD54E68-C397-469F-B3F5-D352A6C62FA5}" type="presOf" srcId="{28842258-9C27-4E0D-AE17-CED88CE345FF}" destId="{65153C4C-A823-4F23-926C-C41576CFC96D}" srcOrd="0" destOrd="0" presId="urn:microsoft.com/office/officeart/2005/8/layout/cycle5"/>
    <dgm:cxn modelId="{CCE096E3-197E-40F8-98AA-21BB6ECD53D6}" srcId="{DB8213A0-C088-486B-87B9-782089789293}" destId="{28842258-9C27-4E0D-AE17-CED88CE345FF}" srcOrd="2" destOrd="0" parTransId="{ED6D4667-1A29-4E11-81D0-F293B95C663B}" sibTransId="{D23D6E86-B9C9-4229-A25A-DFA51D28E2C4}"/>
    <dgm:cxn modelId="{C55087AA-5E83-4BBA-8356-4A20360382F2}" type="presOf" srcId="{DB8213A0-C088-486B-87B9-782089789293}" destId="{543D803A-349E-4807-98F8-9C2C299024D9}" srcOrd="0" destOrd="0" presId="urn:microsoft.com/office/officeart/2005/8/layout/cycle5"/>
    <dgm:cxn modelId="{B48CB938-B16E-4B61-9323-173BD4152F5E}" type="presOf" srcId="{5E74645B-551F-46A5-B6EB-C0DDD95D7B0F}" destId="{DC25A5B7-4F6E-41B6-9450-8D7A50139EF2}" srcOrd="0" destOrd="0" presId="urn:microsoft.com/office/officeart/2005/8/layout/cycle5"/>
    <dgm:cxn modelId="{F1143F02-7F08-47F2-AA24-28D324FE48DE}" type="presOf" srcId="{B294D5C7-712F-4AA9-8B40-E98583BB0722}" destId="{56C53489-2294-4D05-9148-F97C9AE7C28B}" srcOrd="0" destOrd="0" presId="urn:microsoft.com/office/officeart/2005/8/layout/cycle5"/>
    <dgm:cxn modelId="{90F5E35C-EA3B-4DA3-9BAD-6E7371CAA88E}" type="presOf" srcId="{0F266A8A-4E67-47E9-9C6E-30AAAD295301}" destId="{62F012DC-9EA2-4B1C-864B-2DF9F8683815}" srcOrd="0" destOrd="0" presId="urn:microsoft.com/office/officeart/2005/8/layout/cycle5"/>
    <dgm:cxn modelId="{14D16F20-AE7C-4034-AF42-2DC1E57FF16C}" type="presOf" srcId="{D23D6E86-B9C9-4229-A25A-DFA51D28E2C4}" destId="{9F1626D3-B600-4B87-A21B-E927BF9A8C63}" srcOrd="0" destOrd="0" presId="urn:microsoft.com/office/officeart/2005/8/layout/cycle5"/>
    <dgm:cxn modelId="{DC5D053F-A8AB-43E4-91C4-53E1FB0CD835}" srcId="{DB8213A0-C088-486B-87B9-782089789293}" destId="{F4655205-7C0E-4F72-964C-5A9B128C4EAB}" srcOrd="1" destOrd="0" parTransId="{0BF26321-6FA5-49F9-B331-6DBB340031E8}" sibTransId="{901B9AB8-7D0E-4A20-A4D8-EEE967825C3A}"/>
    <dgm:cxn modelId="{A2F8DF2A-8430-4E0F-AECF-88C0DB667404}" srcId="{DB8213A0-C088-486B-87B9-782089789293}" destId="{2A3A1597-E914-4D8B-A2D9-B9CA5F8E8455}" srcOrd="5" destOrd="0" parTransId="{781168DF-D9A4-4D21-A0DB-879A8202DBBA}" sibTransId="{0F266A8A-4E67-47E9-9C6E-30AAAD295301}"/>
    <dgm:cxn modelId="{C9FC03EB-6978-4110-851B-14BF4D847E2B}" type="presOf" srcId="{8F65E725-16B6-4128-B5A8-44CC8E01B254}" destId="{1583AEA8-B1FB-4CE1-A841-D55102BA684F}" srcOrd="0" destOrd="0" presId="urn:microsoft.com/office/officeart/2005/8/layout/cycle5"/>
    <dgm:cxn modelId="{87B919BB-BFA0-4B07-BB30-3145C4A943DF}" srcId="{DB8213A0-C088-486B-87B9-782089789293}" destId="{2F91A9F4-5770-4131-8201-CC059F3936C9}" srcOrd="3" destOrd="0" parTransId="{7B834AC2-EDE7-4516-80EB-E2EBD3AA36F8}" sibTransId="{B294D5C7-712F-4AA9-8B40-E98583BB0722}"/>
    <dgm:cxn modelId="{5F48D85A-BA01-445B-B331-F783BC8A8112}" type="presOf" srcId="{F4655205-7C0E-4F72-964C-5A9B128C4EAB}" destId="{70EEE2E3-534F-432F-85E3-79E23FD8D16F}" srcOrd="0" destOrd="0" presId="urn:microsoft.com/office/officeart/2005/8/layout/cycle5"/>
    <dgm:cxn modelId="{FF1F2DE2-D37E-4239-86BE-052D569014C1}" type="presOf" srcId="{2F91A9F4-5770-4131-8201-CC059F3936C9}" destId="{35904ED4-C779-4E10-9112-E91523EB17D9}" srcOrd="0" destOrd="0" presId="urn:microsoft.com/office/officeart/2005/8/layout/cycle5"/>
    <dgm:cxn modelId="{1995DC24-2B2B-4296-B01F-FA31CA675140}" srcId="{DB8213A0-C088-486B-87B9-782089789293}" destId="{5E74645B-551F-46A5-B6EB-C0DDD95D7B0F}" srcOrd="0" destOrd="0" parTransId="{FCC1A3E2-FE27-4919-A9CF-070EA5C61CA0}" sibTransId="{BB09CFA6-E74E-48F8-BF8D-4D1FAEFD6462}"/>
    <dgm:cxn modelId="{4EDE1CCE-9D0F-4F34-8106-4B4104B1BDA0}" type="presOf" srcId="{BB09CFA6-E74E-48F8-BF8D-4D1FAEFD6462}" destId="{8C068A94-C54D-4291-B0A6-17E86FE61EBE}" srcOrd="0" destOrd="0" presId="urn:microsoft.com/office/officeart/2005/8/layout/cycle5"/>
    <dgm:cxn modelId="{5322D470-E9CD-43DA-BF42-F32D8A4DF8D3}" type="presOf" srcId="{901B9AB8-7D0E-4A20-A4D8-EEE967825C3A}" destId="{AA590B64-6DF0-439D-9650-3EB7D35D812C}" srcOrd="0" destOrd="0" presId="urn:microsoft.com/office/officeart/2005/8/layout/cycle5"/>
    <dgm:cxn modelId="{8C2DFF88-7158-4303-93FA-C4136AEB5FBF}" type="presOf" srcId="{71817273-87F0-4B45-A10F-B506A1817A61}" destId="{868831EF-87A1-4903-9480-DE4F6243F889}" srcOrd="0" destOrd="0" presId="urn:microsoft.com/office/officeart/2005/8/layout/cycle5"/>
    <dgm:cxn modelId="{605586E1-1D43-4A10-8769-336EB7B6B944}" type="presOf" srcId="{2A3A1597-E914-4D8B-A2D9-B9CA5F8E8455}" destId="{19282114-5E90-4B64-8A28-3CA4AA3E8D15}" srcOrd="0" destOrd="0" presId="urn:microsoft.com/office/officeart/2005/8/layout/cycle5"/>
    <dgm:cxn modelId="{D8AF8B27-3BA5-49FB-AC2C-F8CC5406A5CA}" srcId="{DB8213A0-C088-486B-87B9-782089789293}" destId="{71817273-87F0-4B45-A10F-B506A1817A61}" srcOrd="4" destOrd="0" parTransId="{97942E2E-0DE9-48D3-991F-1A57A1FD452C}" sibTransId="{8F65E725-16B6-4128-B5A8-44CC8E01B254}"/>
    <dgm:cxn modelId="{62338326-C526-48A6-A0BC-6902F91C3DC0}" type="presParOf" srcId="{543D803A-349E-4807-98F8-9C2C299024D9}" destId="{DC25A5B7-4F6E-41B6-9450-8D7A50139EF2}" srcOrd="0" destOrd="0" presId="urn:microsoft.com/office/officeart/2005/8/layout/cycle5"/>
    <dgm:cxn modelId="{27CD7213-C63E-4551-8B3D-CB469BC43C56}" type="presParOf" srcId="{543D803A-349E-4807-98F8-9C2C299024D9}" destId="{F635ADA6-5653-44E5-A154-1580E5E32CFB}" srcOrd="1" destOrd="0" presId="urn:microsoft.com/office/officeart/2005/8/layout/cycle5"/>
    <dgm:cxn modelId="{C21E13D1-5A59-4027-BAD0-1FB01F4A8CE3}" type="presParOf" srcId="{543D803A-349E-4807-98F8-9C2C299024D9}" destId="{8C068A94-C54D-4291-B0A6-17E86FE61EBE}" srcOrd="2" destOrd="0" presId="urn:microsoft.com/office/officeart/2005/8/layout/cycle5"/>
    <dgm:cxn modelId="{32A1566B-3410-4AA5-BA57-787AFA562DB7}" type="presParOf" srcId="{543D803A-349E-4807-98F8-9C2C299024D9}" destId="{70EEE2E3-534F-432F-85E3-79E23FD8D16F}" srcOrd="3" destOrd="0" presId="urn:microsoft.com/office/officeart/2005/8/layout/cycle5"/>
    <dgm:cxn modelId="{4D509869-6C3A-4B9D-A1B3-62560CA2323E}" type="presParOf" srcId="{543D803A-349E-4807-98F8-9C2C299024D9}" destId="{6888E5A8-4C0F-41E4-88A8-1790A430E05D}" srcOrd="4" destOrd="0" presId="urn:microsoft.com/office/officeart/2005/8/layout/cycle5"/>
    <dgm:cxn modelId="{9FA1099D-505B-4972-991D-23896476E052}" type="presParOf" srcId="{543D803A-349E-4807-98F8-9C2C299024D9}" destId="{AA590B64-6DF0-439D-9650-3EB7D35D812C}" srcOrd="5" destOrd="0" presId="urn:microsoft.com/office/officeart/2005/8/layout/cycle5"/>
    <dgm:cxn modelId="{B9EE95F4-189F-454D-B891-26D159F20B6A}" type="presParOf" srcId="{543D803A-349E-4807-98F8-9C2C299024D9}" destId="{65153C4C-A823-4F23-926C-C41576CFC96D}" srcOrd="6" destOrd="0" presId="urn:microsoft.com/office/officeart/2005/8/layout/cycle5"/>
    <dgm:cxn modelId="{FAD66B48-F861-479E-BDC0-C872EBDA6CE3}" type="presParOf" srcId="{543D803A-349E-4807-98F8-9C2C299024D9}" destId="{0BE4750E-4CFA-4478-8FCE-041EA8661E19}" srcOrd="7" destOrd="0" presId="urn:microsoft.com/office/officeart/2005/8/layout/cycle5"/>
    <dgm:cxn modelId="{433A391A-8574-49D4-AF52-C05335A1ED43}" type="presParOf" srcId="{543D803A-349E-4807-98F8-9C2C299024D9}" destId="{9F1626D3-B600-4B87-A21B-E927BF9A8C63}" srcOrd="8" destOrd="0" presId="urn:microsoft.com/office/officeart/2005/8/layout/cycle5"/>
    <dgm:cxn modelId="{3FAE79F0-931C-4F4D-AA6B-8C61112209FC}" type="presParOf" srcId="{543D803A-349E-4807-98F8-9C2C299024D9}" destId="{35904ED4-C779-4E10-9112-E91523EB17D9}" srcOrd="9" destOrd="0" presId="urn:microsoft.com/office/officeart/2005/8/layout/cycle5"/>
    <dgm:cxn modelId="{AEC2782C-05AE-46B8-A171-DD620CE8F8A1}" type="presParOf" srcId="{543D803A-349E-4807-98F8-9C2C299024D9}" destId="{A9DA1628-49C5-45C5-9094-F56E7CD98A17}" srcOrd="10" destOrd="0" presId="urn:microsoft.com/office/officeart/2005/8/layout/cycle5"/>
    <dgm:cxn modelId="{45DC2C44-9CC7-4288-BD87-399893D2857A}" type="presParOf" srcId="{543D803A-349E-4807-98F8-9C2C299024D9}" destId="{56C53489-2294-4D05-9148-F97C9AE7C28B}" srcOrd="11" destOrd="0" presId="urn:microsoft.com/office/officeart/2005/8/layout/cycle5"/>
    <dgm:cxn modelId="{30B97387-F5D6-4B3E-95C2-AF66C5DD42DF}" type="presParOf" srcId="{543D803A-349E-4807-98F8-9C2C299024D9}" destId="{868831EF-87A1-4903-9480-DE4F6243F889}" srcOrd="12" destOrd="0" presId="urn:microsoft.com/office/officeart/2005/8/layout/cycle5"/>
    <dgm:cxn modelId="{F27BB838-36F4-4AC3-857E-4C090A0B512A}" type="presParOf" srcId="{543D803A-349E-4807-98F8-9C2C299024D9}" destId="{5DB9897C-0FD0-43BE-80A0-F39A05218E8F}" srcOrd="13" destOrd="0" presId="urn:microsoft.com/office/officeart/2005/8/layout/cycle5"/>
    <dgm:cxn modelId="{29AEDEF1-8E92-4E67-BCAF-09099B9FEDA2}" type="presParOf" srcId="{543D803A-349E-4807-98F8-9C2C299024D9}" destId="{1583AEA8-B1FB-4CE1-A841-D55102BA684F}" srcOrd="14" destOrd="0" presId="urn:microsoft.com/office/officeart/2005/8/layout/cycle5"/>
    <dgm:cxn modelId="{1CE7E184-9A57-4315-8F16-D7CBC25396FE}" type="presParOf" srcId="{543D803A-349E-4807-98F8-9C2C299024D9}" destId="{19282114-5E90-4B64-8A28-3CA4AA3E8D15}" srcOrd="15" destOrd="0" presId="urn:microsoft.com/office/officeart/2005/8/layout/cycle5"/>
    <dgm:cxn modelId="{355B791D-E831-4D42-8881-578386325D1B}" type="presParOf" srcId="{543D803A-349E-4807-98F8-9C2C299024D9}" destId="{88C31BF1-EDEF-4DA9-B296-AD8CEE7FBD79}" srcOrd="16" destOrd="0" presId="urn:microsoft.com/office/officeart/2005/8/layout/cycle5"/>
    <dgm:cxn modelId="{CB856DDF-5587-43AC-AF89-AB2682589E6E}" type="presParOf" srcId="{543D803A-349E-4807-98F8-9C2C299024D9}" destId="{62F012DC-9EA2-4B1C-864B-2DF9F8683815}" srcOrd="17" destOrd="0" presId="urn:microsoft.com/office/officeart/2005/8/layout/cycle5"/>
  </dgm:cxnLst>
  <dgm:bg/>
  <dgm:whole>
    <a:ln w="63500"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25A5B7-4F6E-41B6-9450-8D7A50139EF2}">
      <dsp:nvSpPr>
        <dsp:cNvPr id="0" name=""/>
        <dsp:cNvSpPr/>
      </dsp:nvSpPr>
      <dsp:spPr>
        <a:xfrm>
          <a:off x="2911059" y="-82044"/>
          <a:ext cx="1466440" cy="953186"/>
        </a:xfrm>
        <a:prstGeom prst="roundRect">
          <a:avLst/>
        </a:prstGeom>
        <a:solidFill>
          <a:srgbClr val="00B0F0"/>
        </a:solidFill>
        <a:ln>
          <a:solidFill>
            <a:srgbClr val="00B0F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Staff set assignment</a:t>
          </a:r>
          <a:endParaRPr lang="en-GB" sz="14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911059" y="-82044"/>
        <a:ext cx="1466440" cy="953186"/>
      </dsp:txXfrm>
    </dsp:sp>
    <dsp:sp modelId="{8C068A94-C54D-4291-B0A6-17E86FE61EBE}">
      <dsp:nvSpPr>
        <dsp:cNvPr id="0" name=""/>
        <dsp:cNvSpPr/>
      </dsp:nvSpPr>
      <dsp:spPr>
        <a:xfrm>
          <a:off x="1788531" y="39454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2691524" y="198859"/>
              </a:moveTo>
              <a:arcTo wR="1855748" hR="1855748" stAng="17806052" swAng="633178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>
            <a:rot lat="600000" lon="0" rev="0"/>
          </a:camera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E2E3-534F-432F-85E3-79E23FD8D16F}">
      <dsp:nvSpPr>
        <dsp:cNvPr id="0" name=""/>
        <dsp:cNvSpPr/>
      </dsp:nvSpPr>
      <dsp:spPr>
        <a:xfrm>
          <a:off x="4518184" y="845829"/>
          <a:ext cx="1466440" cy="953186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itchFamily="34" charset="0"/>
              <a:cs typeface="Arial" pitchFamily="34" charset="0"/>
            </a:rPr>
            <a:t>Staff record brief video to support assignment </a:t>
          </a:r>
          <a:endParaRPr lang="en-GB" sz="1400" kern="1200" dirty="0">
            <a:latin typeface="Arial" pitchFamily="34" charset="0"/>
            <a:cs typeface="Arial" pitchFamily="34" charset="0"/>
          </a:endParaRPr>
        </a:p>
      </dsp:txBody>
      <dsp:txXfrm>
        <a:off x="4518184" y="845829"/>
        <a:ext cx="1466440" cy="953186"/>
      </dsp:txXfrm>
    </dsp:sp>
    <dsp:sp modelId="{AA590B64-6DF0-439D-9650-3EB7D35D812C}">
      <dsp:nvSpPr>
        <dsp:cNvPr id="0" name=""/>
        <dsp:cNvSpPr/>
      </dsp:nvSpPr>
      <dsp:spPr>
        <a:xfrm>
          <a:off x="1788531" y="39454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3691107" y="1581418"/>
              </a:moveTo>
              <a:arcTo wR="1855748" hR="1855748" stAng="21089938" swAng="1020123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53C4C-A823-4F23-926C-C41576CFC96D}">
      <dsp:nvSpPr>
        <dsp:cNvPr id="0" name=""/>
        <dsp:cNvSpPr/>
      </dsp:nvSpPr>
      <dsp:spPr>
        <a:xfrm>
          <a:off x="4518184" y="2701577"/>
          <a:ext cx="1466440" cy="953186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itchFamily="34" charset="0"/>
              <a:cs typeface="Arial" pitchFamily="34" charset="0"/>
            </a:rPr>
            <a:t>Students view video &amp; can store it in their own playlist</a:t>
          </a:r>
          <a:endParaRPr lang="en-GB" sz="1400" kern="1200" dirty="0">
            <a:latin typeface="Arial" pitchFamily="34" charset="0"/>
            <a:cs typeface="Arial" pitchFamily="34" charset="0"/>
          </a:endParaRPr>
        </a:p>
      </dsp:txBody>
      <dsp:txXfrm>
        <a:off x="4518184" y="2701577"/>
        <a:ext cx="1466440" cy="953186"/>
      </dsp:txXfrm>
    </dsp:sp>
    <dsp:sp modelId="{9F1626D3-B600-4B87-A21B-E927BF9A8C63}">
      <dsp:nvSpPr>
        <dsp:cNvPr id="0" name=""/>
        <dsp:cNvSpPr/>
      </dsp:nvSpPr>
      <dsp:spPr>
        <a:xfrm>
          <a:off x="1782066" y="40015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3002808" y="3314533"/>
              </a:moveTo>
              <a:arcTo wR="1855748" hR="1855748" stAng="3109297" swAng="524568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04ED4-C779-4E10-9112-E91523EB17D9}">
      <dsp:nvSpPr>
        <dsp:cNvPr id="0" name=""/>
        <dsp:cNvSpPr/>
      </dsp:nvSpPr>
      <dsp:spPr>
        <a:xfrm>
          <a:off x="3000399" y="3629452"/>
          <a:ext cx="1466440" cy="953186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itchFamily="34" charset="0"/>
              <a:cs typeface="Arial" pitchFamily="34" charset="0"/>
            </a:rPr>
            <a:t>Students hand in assignment</a:t>
          </a:r>
          <a:endParaRPr lang="en-GB" sz="1400" kern="1200" dirty="0">
            <a:latin typeface="Arial" pitchFamily="34" charset="0"/>
            <a:cs typeface="Arial" pitchFamily="34" charset="0"/>
          </a:endParaRPr>
        </a:p>
      </dsp:txBody>
      <dsp:txXfrm>
        <a:off x="3000399" y="3629452"/>
        <a:ext cx="1466440" cy="953186"/>
      </dsp:txXfrm>
    </dsp:sp>
    <dsp:sp modelId="{56C53489-2294-4D05-9148-F97C9AE7C28B}">
      <dsp:nvSpPr>
        <dsp:cNvPr id="0" name=""/>
        <dsp:cNvSpPr/>
      </dsp:nvSpPr>
      <dsp:spPr>
        <a:xfrm>
          <a:off x="1795886" y="39957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1120830" y="3559772"/>
              </a:moveTo>
              <a:arcTo wR="1855748" hR="1855748" stAng="6799784" swAng="503481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831EF-87A1-4903-9480-DE4F6243F889}">
      <dsp:nvSpPr>
        <dsp:cNvPr id="0" name=""/>
        <dsp:cNvSpPr/>
      </dsp:nvSpPr>
      <dsp:spPr>
        <a:xfrm>
          <a:off x="1303934" y="2571767"/>
          <a:ext cx="1466440" cy="1212807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itchFamily="34" charset="0"/>
              <a:cs typeface="Arial" pitchFamily="34" charset="0"/>
            </a:rPr>
            <a:t>Staff record video with feedback on assignment  (f</a:t>
          </a:r>
          <a:r>
            <a:rPr lang="en-GB" sz="1400" b="1" kern="1200" dirty="0" smtClean="0">
              <a:latin typeface="Arial" pitchFamily="34" charset="0"/>
              <a:cs typeface="Arial" pitchFamily="34" charset="0"/>
            </a:rPr>
            <a:t>eed forward</a:t>
          </a:r>
          <a:r>
            <a:rPr lang="en-GB" sz="1400" kern="1200" dirty="0" smtClean="0">
              <a:latin typeface="Arial" pitchFamily="34" charset="0"/>
              <a:cs typeface="Arial" pitchFamily="34" charset="0"/>
            </a:rPr>
            <a:t>)</a:t>
          </a:r>
          <a:endParaRPr lang="en-GB" sz="1400" kern="1200" dirty="0">
            <a:latin typeface="Arial" pitchFamily="34" charset="0"/>
            <a:cs typeface="Arial" pitchFamily="34" charset="0"/>
          </a:endParaRPr>
        </a:p>
      </dsp:txBody>
      <dsp:txXfrm>
        <a:off x="1303934" y="2571767"/>
        <a:ext cx="1466440" cy="1212807"/>
      </dsp:txXfrm>
    </dsp:sp>
    <dsp:sp modelId="{1583AEA8-B1FB-4CE1-A841-D55102BA684F}">
      <dsp:nvSpPr>
        <dsp:cNvPr id="0" name=""/>
        <dsp:cNvSpPr/>
      </dsp:nvSpPr>
      <dsp:spPr>
        <a:xfrm>
          <a:off x="1788531" y="39454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8534" y="2033520"/>
              </a:moveTo>
              <a:arcTo wR="1855748" hR="1855748" stAng="10470174" swAng="814840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82114-5E90-4B64-8A28-3CA4AA3E8D15}">
      <dsp:nvSpPr>
        <dsp:cNvPr id="0" name=""/>
        <dsp:cNvSpPr/>
      </dsp:nvSpPr>
      <dsp:spPr>
        <a:xfrm>
          <a:off x="1230612" y="798170"/>
          <a:ext cx="1613084" cy="1048505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Arial" pitchFamily="34" charset="0"/>
              <a:cs typeface="Arial" pitchFamily="34" charset="0"/>
            </a:rPr>
            <a:t>Students view feedback video &amp; can share their comments online with peers &amp; staff</a:t>
          </a:r>
          <a:endParaRPr lang="en-GB" sz="1400" kern="1200" dirty="0">
            <a:latin typeface="Arial" pitchFamily="34" charset="0"/>
            <a:cs typeface="Arial" pitchFamily="34" charset="0"/>
          </a:endParaRPr>
        </a:p>
      </dsp:txBody>
      <dsp:txXfrm>
        <a:off x="1230612" y="798170"/>
        <a:ext cx="1613084" cy="1048505"/>
      </dsp:txXfrm>
    </dsp:sp>
    <dsp:sp modelId="{62F012DC-9EA2-4B1C-864B-2DF9F8683815}">
      <dsp:nvSpPr>
        <dsp:cNvPr id="0" name=""/>
        <dsp:cNvSpPr/>
      </dsp:nvSpPr>
      <dsp:spPr>
        <a:xfrm>
          <a:off x="1788531" y="394548"/>
          <a:ext cx="3711496" cy="3711496"/>
        </a:xfrm>
        <a:custGeom>
          <a:avLst/>
          <a:gdLst/>
          <a:ahLst/>
          <a:cxnLst/>
          <a:rect l="0" t="0" r="0" b="0"/>
          <a:pathLst>
            <a:path>
              <a:moveTo>
                <a:pt x="778865" y="344415"/>
              </a:moveTo>
              <a:arcTo wR="1855748" hR="1855748" stAng="14071720" swAng="549612"/>
            </a:path>
          </a:pathLst>
        </a:custGeom>
        <a:noFill/>
        <a:ln w="63500" cap="flat" cmpd="sng" algn="ctr">
          <a:solidFill>
            <a:srgbClr val="00B0F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22907E-F7C4-414C-88C8-6A85215972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54800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5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4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1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5" y="9429751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71E5FE9-EA06-48FA-9149-9EADB3E19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97903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b="0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49311-5469-400B-9B3B-0DC06AB06557}" type="slidenum">
              <a:rPr lang="en-GB" smtClean="0"/>
              <a:pPr/>
              <a:t>1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Rdg Vesta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1D7A3-AD26-4423-B463-C5B35565C3EA}" type="slidenum">
              <a:rPr lang="en-GB">
                <a:latin typeface="Rdg Vesta" charset="0"/>
              </a:rPr>
              <a:pPr/>
              <a:t>10</a:t>
            </a:fld>
            <a:endParaRPr lang="en-GB">
              <a:latin typeface="Rdg Vest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Rdg Vesta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BD515-D3C6-4538-8458-6CBA29B112BE}" type="slidenum">
              <a:rPr lang="en-GB">
                <a:latin typeface="Rdg Vesta" charset="0"/>
              </a:rPr>
              <a:pPr/>
              <a:t>11</a:t>
            </a:fld>
            <a:endParaRPr lang="en-GB">
              <a:latin typeface="Rdg Vesta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sz="1000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C57AC-07AA-4BAE-A217-11741EF4DB9D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b="1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Rdg Vesta" charset="0"/>
            </a:endParaRPr>
          </a:p>
          <a:p>
            <a:endParaRPr lang="en-GB" dirty="0" smtClean="0">
              <a:latin typeface="Rdg Vest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Rdg Vesta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829AF-B239-4E85-AC94-C2D8F43E58E0}" type="slidenum">
              <a:rPr lang="en-GB" smtClean="0">
                <a:latin typeface="Rdg Vesta" charset="0"/>
              </a:rPr>
              <a:pPr/>
              <a:t>19</a:t>
            </a:fld>
            <a:endParaRPr lang="en-GB" smtClean="0">
              <a:latin typeface="Rdg Vest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b="1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866DF-C5C0-40E4-9CC0-6B99746688EA}" type="slidenum">
              <a:rPr lang="en-GB" smtClean="0"/>
              <a:pPr/>
              <a:t>2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sz="1200" i="1" kern="1200" dirty="0" smtClean="0">
              <a:solidFill>
                <a:schemeClr val="tx1"/>
              </a:solidFill>
              <a:latin typeface="Rdg Vesta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sz="1200" i="1" kern="1200" dirty="0" smtClean="0">
              <a:solidFill>
                <a:schemeClr val="tx1"/>
              </a:solidFill>
              <a:latin typeface="Rdg Vesta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Computers in Education vol. 58(1): 386-396 (January 2012).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Assessment and Evaluation in HE: feedback issues, importance of staff/student feedback dialogue and a framework</a:t>
            </a:r>
            <a:r>
              <a:rPr lang="en-GB" baseline="0" dirty="0" smtClean="0"/>
              <a:t> for putting feedback theory into practice (GOALS: </a:t>
            </a:r>
            <a:r>
              <a:rPr lang="en-GB" b="1" baseline="0" dirty="0" smtClean="0"/>
              <a:t>G</a:t>
            </a:r>
            <a:r>
              <a:rPr lang="en-GB" baseline="0" dirty="0" smtClean="0"/>
              <a:t>rasping the objectives or purpose for learning; </a:t>
            </a:r>
            <a:r>
              <a:rPr lang="en-GB" b="1" baseline="0" dirty="0" smtClean="0"/>
              <a:t>O</a:t>
            </a:r>
            <a:r>
              <a:rPr lang="en-GB" baseline="0" dirty="0" smtClean="0"/>
              <a:t>rientate the student to ‘self’; </a:t>
            </a:r>
            <a:r>
              <a:rPr lang="en-GB" b="1" baseline="0" dirty="0" smtClean="0"/>
              <a:t>A</a:t>
            </a:r>
            <a:r>
              <a:rPr lang="en-GB" baseline="0" dirty="0" smtClean="0"/>
              <a:t>ctions required to provide dialogue opportunities and enhance self-regulation; </a:t>
            </a:r>
            <a:r>
              <a:rPr lang="en-GB" b="1" baseline="0" dirty="0" smtClean="0"/>
              <a:t>L</a:t>
            </a:r>
            <a:r>
              <a:rPr lang="en-GB" baseline="0" dirty="0" smtClean="0"/>
              <a:t>earning evaluation opportunities; </a:t>
            </a:r>
            <a:r>
              <a:rPr lang="en-GB" b="1" baseline="0" dirty="0" smtClean="0"/>
              <a:t>S</a:t>
            </a:r>
            <a:r>
              <a:rPr lang="en-GB" baseline="0" dirty="0" smtClean="0"/>
              <a:t>trategies for moving on).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DF6D-2027-4584-9303-F5F2A97FCCD1}" type="slidenum">
              <a:rPr lang="en-GB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E0BAF-F713-41C4-A956-D324619BC461}" type="slidenum">
              <a:rPr lang="en-GB" smtClean="0"/>
              <a:pPr/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0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6FC404-E973-45C3-BD19-FB9F43CCF8AA}" type="slidenum">
              <a:rPr lang="en-GB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GB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0016D9-CC91-47D3-9115-1A563DB09596}" type="slidenum">
              <a:rPr lang="en-GB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pPr>
              <a:buFontTx/>
              <a:buChar char="•"/>
            </a:pPr>
            <a:r>
              <a:rPr lang="en-GB" baseline="0" dirty="0" smtClean="0"/>
              <a:t> </a:t>
            </a:r>
            <a:r>
              <a:rPr lang="en-GB" b="1" baseline="0" dirty="0" smtClean="0"/>
              <a:t> AC</a:t>
            </a:r>
          </a:p>
          <a:p>
            <a:pPr>
              <a:buFontTx/>
              <a:buChar char="•"/>
            </a:pPr>
            <a:r>
              <a:rPr lang="en-GB" baseline="0" dirty="0" smtClean="0"/>
              <a:t> JISC-funded, 18-month project; </a:t>
            </a:r>
            <a:r>
              <a:rPr lang="en-GB" baseline="0" dirty="0" err="1" smtClean="0"/>
              <a:t>UoR</a:t>
            </a:r>
            <a:r>
              <a:rPr lang="en-GB" baseline="0" dirty="0" smtClean="0"/>
              <a:t> led with Staffs, Plymouth and HEA Bioscience as partners.</a:t>
            </a:r>
          </a:p>
          <a:p>
            <a:pPr>
              <a:buFontTx/>
              <a:buChar char="•"/>
            </a:pPr>
            <a:r>
              <a:rPr lang="en-GB" baseline="0" dirty="0" smtClean="0"/>
              <a:t> Pedagogic project and NOT a technical project </a:t>
            </a:r>
            <a:r>
              <a:rPr lang="en-GB" i="1" baseline="0" dirty="0" smtClean="0"/>
              <a:t>per se</a:t>
            </a:r>
            <a:r>
              <a:rPr lang="en-GB" baseline="0" dirty="0" smtClean="0"/>
              <a:t>.</a:t>
            </a:r>
            <a:endParaRPr lang="en-GB" dirty="0" smtClean="0"/>
          </a:p>
          <a:p>
            <a:pPr>
              <a:buFontTx/>
              <a:buChar char="•"/>
            </a:pPr>
            <a:r>
              <a:rPr lang="en-GB" baseline="0" dirty="0" smtClean="0"/>
              <a:t> </a:t>
            </a:r>
            <a:r>
              <a:rPr lang="en-GB" dirty="0" smtClean="0"/>
              <a:t>ASSET was used for the first time this academic</a:t>
            </a:r>
            <a:r>
              <a:rPr lang="en-GB" baseline="0" dirty="0" smtClean="0"/>
              <a:t> year; used proprietary software to explore the use of video as a medium for providing, in the first instance, generic feedback to students.</a:t>
            </a:r>
            <a:endParaRPr lang="en-GB" dirty="0" smtClean="0"/>
          </a:p>
          <a:p>
            <a:pPr>
              <a:buFontTx/>
              <a:buChar char="•"/>
            </a:pPr>
            <a:r>
              <a:rPr lang="en-GB" dirty="0" smtClean="0"/>
              <a:t> Law, Fine Art, Applied Language Studies, Chemistry, Food Bioscience &amp; Pharmacy, International Foundation Programme, Real Estate and Planning</a:t>
            </a:r>
          </a:p>
          <a:p>
            <a:pPr>
              <a:buFontTx/>
              <a:buChar char="•"/>
            </a:pPr>
            <a:r>
              <a:rPr lang="en-GB" dirty="0" smtClean="0"/>
              <a:t> Working closely with RUSU</a:t>
            </a: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88A963-1FA1-4EC5-9DF3-DF51D4A69CDC}" type="slidenum">
              <a:rPr lang="en-GB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776665" y="9429751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6" rIns="91434" bIns="45716" anchor="b"/>
          <a:lstStyle/>
          <a:p>
            <a:pPr algn="r"/>
            <a:fld id="{34653AFE-2D11-4855-A1BE-58075FF368F2}" type="slidenum">
              <a:rPr lang="en-GB" sz="1200"/>
              <a:pPr algn="r"/>
              <a:t>7</a:t>
            </a:fld>
            <a:endParaRPr lang="en-GB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1E5FE9-EA06-48FA-9149-9EADB3E198F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pPr>
              <a:buFont typeface="Arial" pitchFamily="34" charset="0"/>
              <a:buChar char="•"/>
            </a:pPr>
            <a:r>
              <a:rPr lang="en-GB" b="1" dirty="0" smtClean="0"/>
              <a:t> </a:t>
            </a:r>
            <a:endParaRPr lang="en-GB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15C0B-B2A2-4A99-ABD5-44CAC34B46DE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ASSET_RGB_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550" y="5757863"/>
            <a:ext cx="12588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338" y="441325"/>
            <a:ext cx="1177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4"/>
          <p:cNvSpPr>
            <a:spLocks noChangeArrowheads="1"/>
          </p:cNvSpPr>
          <p:nvPr/>
        </p:nvSpPr>
        <p:spPr bwMode="hidden">
          <a:xfrm>
            <a:off x="0" y="0"/>
            <a:ext cx="9144000" cy="6884988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600">
              <a:solidFill>
                <a:schemeClr val="bg1"/>
              </a:solidFill>
            </a:endParaRPr>
          </a:p>
        </p:txBody>
      </p:sp>
      <p:pic>
        <p:nvPicPr>
          <p:cNvPr id="7" name="Picture 52" descr="Rdg Device Revers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hidden">
          <a:xfrm>
            <a:off x="7524750" y="439738"/>
            <a:ext cx="1184275" cy="3857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033153-C89E-46FA-942B-364D48E58B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6707-DE0F-41E5-A564-E308D62444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3D00D-DE5F-4F70-BCF0-3199C4357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CE723E-5944-4DAB-A494-02904CE74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9D089-C318-4A1F-B89F-1623461ADA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44" y="1350934"/>
            <a:ext cx="2011546" cy="5252557"/>
          </a:xfrm>
          <a:prstGeom prst="rect">
            <a:avLst/>
          </a:prstGeom>
        </p:spPr>
        <p:txBody>
          <a:bodyPr/>
          <a:lstStyle>
            <a:lvl1pPr marL="111492" indent="-111492">
              <a:spcBef>
                <a:spcPts val="434"/>
              </a:spcBef>
              <a:defRPr sz="600"/>
            </a:lvl1pPr>
            <a:lvl2pPr marL="222984" indent="-111492">
              <a:spcBef>
                <a:spcPts val="310"/>
              </a:spcBef>
              <a:buFont typeface="Arial" pitchFamily="34" charset="0"/>
              <a:buChar char="•"/>
              <a:defRPr sz="600"/>
            </a:lvl2pPr>
            <a:lvl3pPr marL="334476" indent="-111492">
              <a:spcBef>
                <a:spcPts val="186"/>
              </a:spcBef>
              <a:buFont typeface="Rdg Vesta" pitchFamily="2" charset="0"/>
              <a:buChar char="−"/>
              <a:defRPr sz="500"/>
            </a:lvl3pPr>
            <a:lvl4pPr marL="418095" indent="-83619">
              <a:spcBef>
                <a:spcPts val="155"/>
              </a:spcBef>
              <a:buFont typeface="Arial" pitchFamily="34" charset="0"/>
              <a:buChar char="•"/>
              <a:defRPr sz="500"/>
            </a:lvl4pPr>
            <a:lvl5pPr marL="473841" indent="-55746">
              <a:spcBef>
                <a:spcPts val="155"/>
              </a:spcBef>
              <a:buClr>
                <a:schemeClr val="tx2"/>
              </a:buClr>
              <a:buFont typeface="Rdg Vesta" pitchFamily="2" charset="0"/>
              <a:buChar char="−"/>
              <a:defRPr sz="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87CED-D717-42FF-923B-E4E12EC228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E4B39-311B-49C3-9AEE-2D242312EA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C8B39-2602-4586-9DF5-C905E40F45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2485B-74F0-4B12-B337-F745C87B61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9846-A792-472E-A617-5EB7481D5D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8D753-4224-4C32-A6A9-D4385C826B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A7E6E-D013-40BB-A892-4CC6D8C25E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2E9B-0D1D-4FBD-A795-E6E094A4C3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3" descr="Device-black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2605847-81D4-4841-A2DF-73E22AB546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80" name="AutoShape 5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23850" y="-242888"/>
            <a:ext cx="720725" cy="719138"/>
          </a:xfrm>
          <a:prstGeom prst="actionButtonHome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1" name="Picture 57" descr="Rdg Device Reverse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40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41" r:id="rId12"/>
    <p:sldLayoutId id="2147484139" r:id="rId13"/>
    <p:sldLayoutId id="2147484142" r:id="rId14"/>
  </p:sldLayoutIdLst>
  <p:transition advClick="0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wmv"/><Relationship Id="rId5" Type="http://schemas.openxmlformats.org/officeDocument/2006/relationships/image" Target="../media/image12.png"/><Relationship Id="rId4" Type="http://schemas.microsoft.com/office/2007/relationships/media" Target="../media/media2.wm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ing.ac.uk/videofeedback/VideoDrop-box/asset-VideoDropbox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36013151100203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ing.ac.uk/videofeedback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hyperlink" Target="http://www.reading.ac.uk/videofeedback/asset-TheNexPhase/asset-production-of-newcase-studies.aspx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engageinresearch.ac.uk/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hyperlink" Target="http://www.reading.ac.uk/engageinassessment/eia-home.aspx" TargetMode="External"/><Relationship Id="rId4" Type="http://schemas.openxmlformats.org/officeDocument/2006/relationships/hyperlink" Target="http://www.rdg.ac.uk/engageinfeedback" TargetMode="External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ding.ac.uk/engageinassessment" TargetMode="External"/><Relationship Id="rId3" Type="http://schemas.openxmlformats.org/officeDocument/2006/relationships/hyperlink" Target="mailto:a.c.crook@rdg.ac.uk" TargetMode="External"/><Relationship Id="rId7" Type="http://schemas.openxmlformats.org/officeDocument/2006/relationships/hyperlink" Target="http://www.reading.ac.uk/engageinassessment/assessment-design/www.reading.ac.uk/engageinassessment/why-is-assessment-important/eia-why-is-assessment-important.asp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reading.ac.uk/engageinfeedback" TargetMode="External"/><Relationship Id="rId5" Type="http://schemas.openxmlformats.org/officeDocument/2006/relationships/hyperlink" Target="http://www.reading.ac.uk/videofeedback" TargetMode="External"/><Relationship Id="rId4" Type="http://schemas.openxmlformats.org/officeDocument/2006/relationships/hyperlink" Target="mailto:j.r.park@rdg.ac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dg.ac.uk/engageinfeedbac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ezsm3\My%20Documents\My%20Videos\Enhancing%20Feedback\conference\Anne-Crook-PP\Stephen%20Gomez.wmv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 noGrp="1"/>
          </p:cNvSpPr>
          <p:nvPr>
            <p:ph type="title"/>
          </p:nvPr>
        </p:nvSpPr>
        <p:spPr>
          <a:xfrm>
            <a:off x="1475656" y="1916832"/>
            <a:ext cx="6194425" cy="1152129"/>
          </a:xfrm>
        </p:spPr>
        <p:txBody>
          <a:bodyPr/>
          <a:lstStyle/>
          <a:p>
            <a:pPr algn="ctr"/>
            <a:r>
              <a:rPr lang="en-GB" sz="6600" dirty="0" smtClean="0"/>
              <a:t> </a:t>
            </a:r>
            <a:br>
              <a:rPr lang="en-GB" sz="6600" dirty="0" smtClean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32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ASSET Project: </a:t>
            </a:r>
            <a:b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 Video Enhance the Feedback Experience </a:t>
            </a:r>
            <a:b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Students and Staff?</a:t>
            </a:r>
            <a:endParaRPr lang="en-GB" sz="1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8D9B23-FC5B-4CFC-8D45-D3A253A1A567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115616" y="2780928"/>
            <a:ext cx="7101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dirty="0">
              <a:latin typeface="Arial" charset="0"/>
              <a:cs typeface="Arial" charset="0"/>
            </a:endParaRPr>
          </a:p>
          <a:p>
            <a:pPr algn="ctr"/>
            <a:endParaRPr lang="en-GB" dirty="0">
              <a:latin typeface="Arial" charset="0"/>
              <a:cs typeface="Arial" charset="0"/>
            </a:endParaRPr>
          </a:p>
          <a:p>
            <a:pPr algn="ctr"/>
            <a:r>
              <a:rPr lang="en-GB" b="1" dirty="0">
                <a:latin typeface="Arial" charset="0"/>
                <a:cs typeface="Arial" charset="0"/>
              </a:rPr>
              <a:t>Dr  Anne </a:t>
            </a:r>
            <a:r>
              <a:rPr lang="en-GB" b="1" dirty="0" smtClean="0">
                <a:latin typeface="Arial" charset="0"/>
                <a:cs typeface="Arial" charset="0"/>
              </a:rPr>
              <a:t>Crook</a:t>
            </a:r>
            <a:endParaRPr lang="en-GB" b="1" dirty="0">
              <a:latin typeface="Arial" charset="0"/>
              <a:cs typeface="Arial" charset="0"/>
            </a:endParaRPr>
          </a:p>
        </p:txBody>
      </p:sp>
      <p:pic>
        <p:nvPicPr>
          <p:cNvPr id="4101" name="Picture 4" descr="JISCwhite15[1]onblu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980728"/>
            <a:ext cx="1228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744416" cy="24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149080"/>
            <a:ext cx="41044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2F7A60-2933-4959-BF6A-94127AB5A089}" type="slidenum">
              <a:rPr lang="en-GB">
                <a:latin typeface="Rdg Vesta" charset="0"/>
              </a:rPr>
              <a:pPr/>
              <a:t>10</a:t>
            </a:fld>
            <a:endParaRPr lang="en-GB">
              <a:latin typeface="Rdg Vesta" charset="0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85750"/>
            <a:ext cx="8763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7C8B08-B4BB-4457-900F-F308CABD783C}" type="slidenum">
              <a:rPr lang="en-GB">
                <a:latin typeface="Rdg Vesta" charset="0"/>
              </a:rPr>
              <a:pPr/>
              <a:t>11</a:t>
            </a:fld>
            <a:endParaRPr lang="en-GB">
              <a:latin typeface="Rdg Vesta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8643938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/>
          <p:cNvSpPr>
            <a:spLocks noGrp="1"/>
          </p:cNvSpPr>
          <p:nvPr>
            <p:ph type="title"/>
          </p:nvPr>
        </p:nvSpPr>
        <p:spPr>
          <a:xfrm>
            <a:off x="1928813" y="500063"/>
            <a:ext cx="5162550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charset="0"/>
                <a:cs typeface="Arial" charset="0"/>
              </a:rPr>
              <a:t>Evaluating The Use of Video Feedback</a:t>
            </a:r>
            <a:endParaRPr lang="en-US" sz="3200" b="1" dirty="0" smtClean="0">
              <a:latin typeface="Arial" charset="0"/>
              <a:cs typeface="Arial" charset="0"/>
            </a:endParaRPr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896544"/>
          </a:xfrm>
        </p:spPr>
        <p:txBody>
          <a:bodyPr/>
          <a:lstStyle/>
          <a:p>
            <a:pPr>
              <a:buNone/>
            </a:pPr>
            <a:endParaRPr lang="en-GB" b="1" dirty="0" smtClean="0">
              <a:latin typeface="Arial" charset="0"/>
              <a:cs typeface="Arial" charset="0"/>
            </a:endParaRPr>
          </a:p>
          <a:p>
            <a:r>
              <a:rPr lang="en-GB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How did staff make use of video to provide feedback?</a:t>
            </a:r>
          </a:p>
          <a:p>
            <a:endParaRPr lang="en-GB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en-GB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Did video have an impact on staff time (efficiency) and ability to provide timely feedback to students?</a:t>
            </a:r>
          </a:p>
          <a:p>
            <a:endParaRPr lang="en-GB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en-GB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Did video impact on the quality of feedback?</a:t>
            </a:r>
          </a:p>
          <a:p>
            <a:endParaRPr lang="en-GB" sz="26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en-GB" sz="2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Any evidence that the use of video changed students’ levels of engagement with feedback?</a:t>
            </a:r>
            <a:endParaRPr lang="en-GB" sz="2600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charset="0"/>
              <a:cs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315AF5A-3BAC-4ACA-8835-7F83745635F6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6192838" cy="850106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Results: Staff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184576"/>
          </a:xfrm>
        </p:spPr>
        <p:txBody>
          <a:bodyPr/>
          <a:lstStyle/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Pre-ASSET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58% (N=27) spend 10-30% week providing feedback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Written feedback the most common method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Student engagement seen as the biggest challenge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No prior experience of video feedback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Hopes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More creative and engaging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New way to articulate assessment criteria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Make feedback clearer and more accessible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Exciting supplement to other feedback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192838" cy="504056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Results: Staff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472608"/>
          </a:xfrm>
        </p:spPr>
        <p:txBody>
          <a:bodyPr/>
          <a:lstStyle/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Post-ASSET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Most used “talking head” or screen-capture videos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Useful for focussing on assessment criteria &amp; ‘feed-forward’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&lt;30 </a:t>
            </a:r>
            <a:r>
              <a:rPr lang="en-GB" sz="2300" dirty="0" err="1" smtClean="0">
                <a:latin typeface="Arial" pitchFamily="34" charset="0"/>
                <a:cs typeface="Arial" pitchFamily="34" charset="0"/>
              </a:rPr>
              <a:t>mins</a:t>
            </a:r>
            <a:r>
              <a:rPr lang="en-GB" sz="2300" dirty="0" smtClean="0">
                <a:latin typeface="Arial" pitchFamily="34" charset="0"/>
                <a:cs typeface="Arial" pitchFamily="34" charset="0"/>
              </a:rPr>
              <a:t>/video and no longer than previous feedback methods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87% believed students took more notice of video feedback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Likes &amp; Dislikes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Added value: stress key points; more informal; overcomes issues with written feedback; 24/7 accessibility; large groups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Not time-saving (esp. at start)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Still have to encourage students to view videos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1285875" y="5715000"/>
            <a:ext cx="6692900" cy="785813"/>
          </a:xfrm>
        </p:spPr>
        <p:txBody>
          <a:bodyPr/>
          <a:lstStyle/>
          <a:p>
            <a:pPr algn="ctr"/>
            <a:r>
              <a:rPr lang="en-GB" b="1" dirty="0" smtClean="0"/>
              <a:t> </a:t>
            </a:r>
            <a:r>
              <a:rPr lang="en-GB" b="1" dirty="0" smtClean="0">
                <a:latin typeface="Arial" charset="0"/>
                <a:cs typeface="Arial" charset="0"/>
              </a:rPr>
              <a:t>Dr </a:t>
            </a:r>
            <a:r>
              <a:rPr lang="en-GB" b="1" dirty="0" err="1" smtClean="0">
                <a:latin typeface="Arial" charset="0"/>
                <a:cs typeface="Arial" charset="0"/>
              </a:rPr>
              <a:t>Orla</a:t>
            </a:r>
            <a:r>
              <a:rPr lang="en-GB" b="1" dirty="0" smtClean="0">
                <a:latin typeface="Arial" charset="0"/>
                <a:cs typeface="Arial" charset="0"/>
              </a:rPr>
              <a:t> </a:t>
            </a:r>
            <a:r>
              <a:rPr lang="en-GB" b="1" dirty="0" smtClean="0">
                <a:latin typeface="Arial" charset="0"/>
                <a:cs typeface="Arial" charset="0"/>
              </a:rPr>
              <a:t>Kennedy</a:t>
            </a:r>
            <a:br>
              <a:rPr lang="en-GB" b="1" dirty="0" smtClean="0">
                <a:latin typeface="Arial" charset="0"/>
                <a:cs typeface="Arial" charset="0"/>
              </a:rPr>
            </a:br>
            <a:r>
              <a:rPr lang="en-GB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Sorry, the video is not available</a:t>
            </a:r>
            <a:endParaRPr lang="en-US" sz="18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867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ACBE4B5-476C-4686-AEF6-21B6F0C1C6BB}" type="slidenum">
              <a:rPr lang="en-GB">
                <a:latin typeface="Rdg Vesta" charset="0"/>
              </a:rPr>
              <a:pPr/>
              <a:t>15</a:t>
            </a:fld>
            <a:endParaRPr lang="en-GB">
              <a:latin typeface="Rdg Vesta" charset="0"/>
            </a:endParaRPr>
          </a:p>
        </p:txBody>
      </p:sp>
      <p:pic>
        <p:nvPicPr>
          <p:cNvPr id="28677" name="Orla Kennedy.wmv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98072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192838" cy="850106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Results: Staff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5184576"/>
          </a:xfrm>
        </p:spPr>
        <p:txBody>
          <a:bodyPr/>
          <a:lstStyle/>
          <a:p>
            <a:r>
              <a:rPr lang="en-GB" i="1" dirty="0" smtClean="0">
                <a:latin typeface="Arial" pitchFamily="34" charset="0"/>
                <a:cs typeface="Arial" pitchFamily="34" charset="0"/>
              </a:rPr>
              <a:t>“Opened up my mind to alternative forms of feedback”</a:t>
            </a:r>
          </a:p>
          <a:p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i="1" dirty="0" smtClean="0">
                <a:latin typeface="Arial" pitchFamily="34" charset="0"/>
                <a:cs typeface="Arial" pitchFamily="34" charset="0"/>
              </a:rPr>
              <a:t>“Made me think about the piece of work in detail before recording the feedback”</a:t>
            </a:r>
          </a:p>
          <a:p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i="1" dirty="0" smtClean="0">
                <a:latin typeface="Arial" pitchFamily="34" charset="0"/>
                <a:cs typeface="Arial" pitchFamily="34" charset="0"/>
              </a:rPr>
              <a:t>“I have probably given more detailed feedback this year”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192838" cy="850106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Results: Students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32" y="1673424"/>
            <a:ext cx="8712968" cy="5184576"/>
          </a:xfrm>
        </p:spPr>
        <p:txBody>
          <a:bodyPr/>
          <a:lstStyle/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Pre-ASSET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91% (N=287) only experienced “traditional” feedback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50% mostly/always have assessment criteria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61% stated feedback helps work more effectively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49% students said feedback makes it clear how to improve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Preference for 1:1 feedback 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82% liked the idea of receiving video feedback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192838" cy="850106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Results: Students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32" y="1412776"/>
            <a:ext cx="8712968" cy="5445224"/>
          </a:xfrm>
        </p:spPr>
        <p:txBody>
          <a:bodyPr/>
          <a:lstStyle/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Post-ASSET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72% (N=105) liked the feedback videos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60% students said it encouraged them to take more notice of the feedback: more engaging, informative &amp; clearer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61% watched the videos more than once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80% would like staff to continue using video feedback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b="1" u="sng" dirty="0" smtClean="0">
                <a:latin typeface="Arial" pitchFamily="34" charset="0"/>
                <a:cs typeface="Arial" pitchFamily="34" charset="0"/>
              </a:rPr>
              <a:t>Likes &amp; Dislikes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More detailed feedback, accessibility, clarity, more engaging, re-playable</a:t>
            </a:r>
          </a:p>
          <a:p>
            <a:r>
              <a:rPr lang="en-GB" sz="2300" dirty="0" smtClean="0">
                <a:latin typeface="Arial" pitchFamily="34" charset="0"/>
                <a:cs typeface="Arial" pitchFamily="34" charset="0"/>
              </a:rPr>
              <a:t>Impersonal: couldn’t ask questions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Student Results</a:t>
            </a:r>
          </a:p>
        </p:txBody>
      </p:sp>
      <p:sp>
        <p:nvSpPr>
          <p:cNvPr id="1229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1E35EA6-2C63-4A17-BADF-E76FA264B0C6}" type="slidenum">
              <a:rPr lang="en-GB" smtClean="0">
                <a:latin typeface="Rdg Vesta" charset="0"/>
              </a:rPr>
              <a:pPr/>
              <a:t>19</a:t>
            </a:fld>
            <a:endParaRPr lang="en-GB" smtClean="0">
              <a:latin typeface="Rdg Vest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628775"/>
            <a:ext cx="8569325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9375" indent="-79375">
              <a:buClr>
                <a:srgbClr val="00B050"/>
              </a:buClr>
              <a:buSzPct val="130000"/>
              <a:tabLst>
                <a:tab pos="358775" algn="l"/>
                <a:tab pos="361950" algn="l"/>
                <a:tab pos="539750" algn="l"/>
              </a:tabLst>
              <a:defRPr/>
            </a:pPr>
            <a:r>
              <a:rPr lang="en-GB" i="1" dirty="0">
                <a:latin typeface="Arial" pitchFamily="34" charset="0"/>
                <a:cs typeface="Arial" pitchFamily="34" charset="0"/>
              </a:rPr>
              <a:t>“It was easier to gauge the reaction and emphasis of a lecturer by watching a video than it was through written feedback”</a:t>
            </a:r>
          </a:p>
          <a:p>
            <a:pPr marL="361950" indent="-361950">
              <a:buClr>
                <a:srgbClr val="00B050"/>
              </a:buClr>
              <a:buSzPct val="130000"/>
              <a:tabLst>
                <a:tab pos="358775" algn="l"/>
                <a:tab pos="361950" algn="l"/>
                <a:tab pos="539750" algn="l"/>
              </a:tabLs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87313" indent="-87313">
              <a:buClr>
                <a:srgbClr val="00B050"/>
              </a:buClr>
              <a:buSzPct val="130000"/>
              <a:tabLst>
                <a:tab pos="87313" algn="l"/>
                <a:tab pos="363538" algn="l"/>
              </a:tabLst>
              <a:defRPr/>
            </a:pPr>
            <a:r>
              <a:rPr lang="en-GB" i="1" dirty="0">
                <a:latin typeface="Arial" pitchFamily="34" charset="0"/>
                <a:cs typeface="Arial" pitchFamily="34" charset="0"/>
              </a:rPr>
              <a:t>“Watching and listening to someone speak says more that reading feedback ”</a:t>
            </a:r>
          </a:p>
          <a:p>
            <a:pPr marL="87313" indent="-87313">
              <a:buClr>
                <a:srgbClr val="00B050"/>
              </a:buClr>
              <a:buSzPct val="130000"/>
              <a:tabLst>
                <a:tab pos="87313" algn="l"/>
                <a:tab pos="363538" algn="l"/>
              </a:tabLst>
              <a:defRPr/>
            </a:pPr>
            <a:endParaRPr lang="en-GB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i="1" dirty="0">
                <a:latin typeface="Arial" pitchFamily="34" charset="0"/>
                <a:cs typeface="Arial" pitchFamily="34" charset="0"/>
              </a:rPr>
              <a:t>“Would much prefer to receive feedback in person. Video feedback seems impersonal”</a:t>
            </a:r>
          </a:p>
          <a:p>
            <a:pPr>
              <a:defRPr/>
            </a:pPr>
            <a:endParaRPr lang="en-GB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i="1" dirty="0">
                <a:latin typeface="Arial" pitchFamily="34" charset="0"/>
                <a:cs typeface="Arial" pitchFamily="34" charset="0"/>
              </a:rPr>
              <a:t>“One-to-one feedback is easier if you have questions, you can get answers straight away”</a:t>
            </a:r>
          </a:p>
          <a:p>
            <a:pPr marL="87313" indent="-87313">
              <a:buClr>
                <a:srgbClr val="00B050"/>
              </a:buClr>
              <a:buSzPct val="130000"/>
              <a:tabLst>
                <a:tab pos="87313" algn="l"/>
                <a:tab pos="363538" algn="l"/>
              </a:tabLst>
              <a:defRPr/>
            </a:pPr>
            <a:endParaRPr lang="en-GB" i="1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192838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charset="0"/>
                <a:cs typeface="Arial" charset="0"/>
              </a:rPr>
              <a:t>Objectives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85750" y="1628800"/>
            <a:ext cx="8534722" cy="431480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Provide a brief overview of feedback issues at the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UoR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Outline the case for using video feedback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Illustrate the ‘ASSET’ pilot resource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Show the results of the video feedback pilot study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Discuss project approaches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A70593E-F911-4112-B802-DBFC73C88FA0}" type="slidenum">
              <a:rPr lang="en-GB" smtClean="0"/>
              <a:pPr/>
              <a:t>2</a:t>
            </a:fld>
            <a:endParaRPr lang="en-GB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192838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Sustainability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964488" cy="43434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Proprietary software (‘CORE’) initially used to pilot the use of video for feedback: not sustainable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Created ‘video drop box’ facility within the University’s VLE, Blackboard (</a:t>
            </a:r>
            <a:r>
              <a:rPr lang="en-GB" sz="1400" dirty="0" smtClean="0">
                <a:latin typeface="Arial" pitchFamily="34" charset="0"/>
                <a:cs typeface="Arial" pitchFamily="34" charset="0"/>
                <a:hlinkClick r:id="rId3"/>
              </a:rPr>
              <a:t>http://www.reading.ac.uk/videofeedback/VideoDrop-box/asset-VideoDropbox.aspx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)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192838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Our Experience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964488" cy="43434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Need to identify and work to encourage effective ‘champions’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Support at the highest  levels: PVC T&amp;L, Head of IT etc.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Video streaming not always straightforward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Don’t bombard staff with technical jargon/“video regulations”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Consider sustainability issues at the start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71600" y="332656"/>
            <a:ext cx="6192838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>Publications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4A26038-8EF0-43D5-8CEB-E7B52DBC869B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4" name="TextBox 3"/>
          <p:cNvSpPr txBox="1"/>
          <p:nvPr/>
        </p:nvSpPr>
        <p:spPr>
          <a:xfrm>
            <a:off x="395536" y="1484784"/>
            <a:ext cx="8352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The use of video technology for providing feedback to students: Can it enhance the feedback experience for staff and students?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Computers in Education Vo. 58(1): 386-396 (2012)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  <a:hlinkClick r:id="rId3"/>
              </a:rPr>
              <a:t>http://www.sciencedirect.com/science/article/pii/S036013151100203X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Moving feedback forward: theory to practice.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Assessment and Evaluation in Higher Education (in press).</a:t>
            </a:r>
          </a:p>
          <a:p>
            <a:endParaRPr lang="en-GB" dirty="0" smtClean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1560" y="980728"/>
            <a:ext cx="7704856" cy="18002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3200" b="1" dirty="0" smtClean="0">
                <a:latin typeface="Arial" pitchFamily="34" charset="0"/>
                <a:cs typeface="Arial" pitchFamily="34" charset="0"/>
              </a:rPr>
            </a:b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Project Website</a:t>
            </a:r>
            <a:br>
              <a:rPr lang="en-GB" sz="3200" b="1" dirty="0" smtClean="0">
                <a:latin typeface="Arial" pitchFamily="34" charset="0"/>
                <a:cs typeface="Arial" pitchFamily="34" charset="0"/>
              </a:rPr>
            </a:br>
            <a:r>
              <a:rPr lang="en-GB" sz="3200" b="1" dirty="0" smtClean="0">
                <a:latin typeface="Arial" pitchFamily="34" charset="0"/>
                <a:cs typeface="Arial" pitchFamily="34" charset="0"/>
                <a:hlinkClick r:id="rId3"/>
              </a:rPr>
              <a:t>www.reading.ac.uk/videofeedback</a:t>
            </a:r>
            <a:endParaRPr lang="en-GB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54625" y="3284984"/>
            <a:ext cx="3889375" cy="43434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  <a:hlinkClick r:id="rId4"/>
              </a:rPr>
              <a:t>Media-enhanced case studies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JISCwhite15[1]onblue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980728"/>
            <a:ext cx="936104" cy="4934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12976"/>
            <a:ext cx="1333667" cy="281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501008"/>
            <a:ext cx="288210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1"/>
          <p:cNvSpPr>
            <a:spLocks noGrp="1"/>
          </p:cNvSpPr>
          <p:nvPr>
            <p:ph idx="1"/>
          </p:nvPr>
        </p:nvSpPr>
        <p:spPr bwMode="auto">
          <a:xfrm>
            <a:off x="2437314" y="1124744"/>
            <a:ext cx="2011546" cy="4913283"/>
          </a:xfrm>
          <a:ln>
            <a:miter lim="800000"/>
            <a:headEnd/>
            <a:tailEnd/>
          </a:ln>
        </p:spPr>
        <p:txBody>
          <a:bodyPr vert="horz" wrap="square" lIns="28319" tIns="14159" rIns="28319" bIns="14159" numCol="1" anchor="t" anchorCtr="0" compatLnSpc="1">
            <a:prstTxWarp prst="textNoShape">
              <a:avLst/>
            </a:prstTxWarp>
          </a:bodyPr>
          <a:lstStyle/>
          <a:p>
            <a:pPr marL="111113" indent="-111113" algn="ctr">
              <a:lnSpc>
                <a:spcPts val="1394"/>
              </a:lnSpc>
              <a:spcBef>
                <a:spcPts val="0"/>
              </a:spcBef>
              <a:buNone/>
              <a:defRPr/>
            </a:pPr>
            <a:r>
              <a:rPr lang="en-GB" sz="1200" b="1" dirty="0" smtClean="0">
                <a:solidFill>
                  <a:schemeClr val="tx2"/>
                </a:solidFill>
                <a:latin typeface="+mj-lt"/>
              </a:rPr>
              <a:t>Engage in Research</a:t>
            </a:r>
          </a:p>
          <a:p>
            <a:pPr marL="111113" indent="-111113" algn="ctr">
              <a:lnSpc>
                <a:spcPts val="1394"/>
              </a:lnSpc>
              <a:spcBef>
                <a:spcPts val="0"/>
              </a:spcBef>
              <a:buNone/>
              <a:defRPr/>
            </a:pPr>
            <a:r>
              <a:rPr lang="en-GB" sz="1000" b="1" dirty="0" smtClean="0">
                <a:solidFill>
                  <a:schemeClr val="tx2"/>
                </a:solidFill>
              </a:rPr>
              <a:t>Interactive resource for life science students</a:t>
            </a:r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None/>
              <a:defRPr/>
            </a:pPr>
            <a:endParaRPr lang="en-GB" sz="700" dirty="0" smtClean="0"/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Font typeface="Rdg Vesta" charset="0"/>
              <a:buChar char="☼"/>
              <a:defRPr/>
            </a:pPr>
            <a:r>
              <a:rPr lang="en-GB" sz="800" dirty="0" smtClean="0"/>
              <a:t>Designed to engage undergraduate life science students in developing their research skills</a:t>
            </a:r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Font typeface="Rdg Vesta" charset="0"/>
              <a:buChar char="☼"/>
              <a:defRPr/>
            </a:pPr>
            <a:r>
              <a:rPr lang="en-GB" sz="800" dirty="0" smtClean="0"/>
              <a:t>Provides advice and assistance on  the most important aspects of scientific research </a:t>
            </a:r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Font typeface="Rdg Vesta" charset="0"/>
              <a:buChar char="☼"/>
              <a:defRPr/>
            </a:pPr>
            <a:r>
              <a:rPr lang="en-GB" sz="800" dirty="0" smtClean="0"/>
              <a:t>Includes  comprehensive links and references covering different aspects of scientific research</a:t>
            </a:r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Font typeface="Rdg Vesta" charset="0"/>
              <a:buChar char="☼"/>
              <a:defRPr/>
            </a:pPr>
            <a:r>
              <a:rPr lang="en-GB" sz="800" dirty="0" smtClean="0"/>
              <a:t>Offers step-by-step guidance  from scientific writing to data analysis</a:t>
            </a:r>
          </a:p>
          <a:p>
            <a:pPr marL="111113" indent="-111113">
              <a:lnSpc>
                <a:spcPts val="1394"/>
              </a:lnSpc>
              <a:spcBef>
                <a:spcPts val="0"/>
              </a:spcBef>
              <a:buFont typeface="Rdg Vesta" charset="0"/>
              <a:buChar char="☼"/>
              <a:defRPr/>
            </a:pPr>
            <a:r>
              <a:rPr lang="en-GB" sz="800" dirty="0" smtClean="0"/>
              <a:t>Includes worked examples, formative case studies, help sheets and quick quizzes</a:t>
            </a:r>
          </a:p>
          <a:p>
            <a:pPr marL="111113" indent="-111113" algn="ctr">
              <a:lnSpc>
                <a:spcPts val="1394"/>
              </a:lnSpc>
              <a:spcBef>
                <a:spcPts val="0"/>
              </a:spcBef>
              <a:buNone/>
              <a:defRPr/>
            </a:pPr>
            <a:r>
              <a:rPr lang="en-GB" sz="800" b="1" dirty="0" smtClean="0"/>
              <a:t>Available now: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2044" y="1344317"/>
            <a:ext cx="2011546" cy="52525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8319" tIns="14159" rIns="28319" bIns="14159"/>
          <a:lstStyle/>
          <a:p>
            <a:pPr marL="111113" indent="-111113" defTabSz="914467" eaLnBrk="0" hangingPunct="0">
              <a:lnSpc>
                <a:spcPct val="105000"/>
              </a:lnSpc>
              <a:spcBef>
                <a:spcPct val="90000"/>
              </a:spcBef>
              <a:spcAft>
                <a:spcPct val="10000"/>
              </a:spcAft>
              <a:buClr>
                <a:schemeClr val="tx2"/>
              </a:buClr>
              <a:defRPr/>
            </a:pPr>
            <a:endParaRPr lang="en-GB" sz="1000" b="1" kern="0" dirty="0">
              <a:solidFill>
                <a:schemeClr val="tx2"/>
              </a:solidFill>
              <a:latin typeface="+mn-lt"/>
            </a:endParaRPr>
          </a:p>
          <a:p>
            <a:pPr marL="111113" indent="-111113" defTabSz="914467">
              <a:lnSpc>
                <a:spcPct val="125000"/>
              </a:lnSpc>
              <a:spcBef>
                <a:spcPts val="434"/>
              </a:spcBef>
              <a:buClr>
                <a:schemeClr val="tx2"/>
              </a:buClr>
              <a:defRPr/>
            </a:pPr>
            <a:r>
              <a:rPr lang="en-GB" sz="600" kern="0" dirty="0">
                <a:latin typeface="+mn-lt"/>
              </a:rPr>
              <a:t>	</a:t>
            </a:r>
            <a:endParaRPr lang="en-GB" sz="600" b="1" kern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33" name="Rectangle 14"/>
          <p:cNvSpPr>
            <a:spLocks noChangeArrowheads="1"/>
          </p:cNvSpPr>
          <p:nvPr/>
        </p:nvSpPr>
        <p:spPr bwMode="auto">
          <a:xfrm>
            <a:off x="2484470" y="6326266"/>
            <a:ext cx="6501785" cy="39529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28318" tIns="28318" rIns="28318" bIns="28318" anchor="ctr">
            <a:spAutoFit/>
          </a:bodyPr>
          <a:lstStyle/>
          <a:p>
            <a:pPr algn="ctr" defTabSz="282698" eaLnBrk="0" hangingPunct="0">
              <a:lnSpc>
                <a:spcPts val="1394"/>
              </a:lnSpc>
            </a:pPr>
            <a:r>
              <a:rPr lang="en-GB" sz="800" b="1" dirty="0" smtClean="0">
                <a:solidFill>
                  <a:schemeClr val="bg1"/>
                </a:solidFill>
              </a:rPr>
              <a:t>Contact information: Centre for the Development of Teaching and Learning, University of Reading, </a:t>
            </a:r>
            <a:r>
              <a:rPr lang="en-GB" sz="800" b="1" dirty="0" err="1" smtClean="0">
                <a:solidFill>
                  <a:schemeClr val="bg1"/>
                </a:solidFill>
              </a:rPr>
              <a:t>Whiteknights</a:t>
            </a:r>
            <a:r>
              <a:rPr lang="en-GB" sz="800" b="1" dirty="0" smtClean="0">
                <a:solidFill>
                  <a:schemeClr val="bg1"/>
                </a:solidFill>
              </a:rPr>
              <a:t>, Reading, RG6 6AB.   </a:t>
            </a:r>
          </a:p>
          <a:p>
            <a:pPr algn="ctr" defTabSz="282698" eaLnBrk="0" hangingPunct="0">
              <a:lnSpc>
                <a:spcPts val="1394"/>
              </a:lnSpc>
            </a:pPr>
            <a:r>
              <a:rPr lang="en-GB" sz="800" b="1" dirty="0" smtClean="0">
                <a:solidFill>
                  <a:schemeClr val="bg1"/>
                </a:solidFill>
              </a:rPr>
              <a:t>Email: Professor Julian Park   j.r.park@reading.ac.uk      Dr Anne Crook   a.c.crook@reading.ac.uk 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220746" y="69266"/>
            <a:ext cx="7526039" cy="98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4467">
              <a:lnSpc>
                <a:spcPct val="150000"/>
              </a:lnSpc>
            </a:pPr>
            <a:r>
              <a:rPr lang="en-GB" sz="2500" b="1" dirty="0" smtClean="0"/>
              <a:t>Engage for Learning</a:t>
            </a:r>
          </a:p>
          <a:p>
            <a:pPr defTabSz="914467"/>
            <a:r>
              <a:rPr lang="en-US" sz="1600" dirty="0" smtClean="0"/>
              <a:t>Interactive resources for students and staff</a:t>
            </a:r>
          </a:p>
          <a:p>
            <a:pPr defTabSz="914467"/>
            <a:endParaRPr lang="en-US" sz="1200" dirty="0" smtClean="0">
              <a:solidFill>
                <a:schemeClr val="bg1"/>
              </a:solidFill>
            </a:endParaRPr>
          </a:p>
          <a:p>
            <a:pPr defTabSz="914467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233728" y="1124744"/>
            <a:ext cx="2011546" cy="549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319" tIns="14159" rIns="28319" bIns="14159" numCol="1" anchor="t" anchorCtr="0" compatLnSpc="1">
            <a:prstTxWarp prst="textNoShape">
              <a:avLst/>
            </a:prstTxWarp>
          </a:bodyPr>
          <a:lstStyle/>
          <a:p>
            <a:pPr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800" kern="0" dirty="0" smtClean="0">
                <a:latin typeface="+mn-lt"/>
              </a:rPr>
              <a:t>The three new ‘Engage’ resources were produced by the University of Reading's Centre for Excellence in Teaching and Learning in Applied Undergraduate Research Skills (CETL-AURS) and their Centre for the Development of Teaching and Learning.  The aim was to create resources for staff and students that would be : 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Comprehensive 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Practical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Interactive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Evidence-based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Peer-reviewed</a:t>
            </a:r>
          </a:p>
          <a:p>
            <a:pPr lvl="1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Open access</a:t>
            </a:r>
            <a:r>
              <a:rPr lang="en-GB" sz="800" kern="0" dirty="0" smtClean="0">
                <a:solidFill>
                  <a:schemeClr val="tx2"/>
                </a:solidFill>
                <a:latin typeface="+mn-lt"/>
              </a:rPr>
              <a:t>	</a:t>
            </a:r>
            <a:r>
              <a:rPr lang="en-GB" sz="800" b="1" kern="0" dirty="0" smtClean="0">
                <a:solidFill>
                  <a:schemeClr val="tx2"/>
                </a:solidFill>
                <a:latin typeface="+mn-lt"/>
              </a:rPr>
              <a:t>	</a:t>
            </a:r>
            <a:endParaRPr lang="en-GB" sz="800" kern="0" dirty="0" smtClean="0">
              <a:latin typeface="+mn-lt"/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4673394" y="1124744"/>
            <a:ext cx="2011546" cy="489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319" tIns="14159" rIns="28319" bIns="14159" numCol="1" anchor="t" anchorCtr="0" compatLnSpc="1">
            <a:prstTxWarp prst="textNoShape">
              <a:avLst/>
            </a:prstTxWarp>
          </a:bodyPr>
          <a:lstStyle/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1200" b="1" kern="0" dirty="0" smtClean="0">
                <a:solidFill>
                  <a:schemeClr val="tx2"/>
                </a:solidFill>
                <a:latin typeface="+mj-lt"/>
              </a:rPr>
              <a:t>Engage in Feedback</a:t>
            </a: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1000" b="1" kern="0" dirty="0" smtClean="0">
                <a:solidFill>
                  <a:schemeClr val="tx2"/>
                </a:solidFill>
                <a:latin typeface="+mn-lt"/>
              </a:rPr>
              <a:t>Improving feedback provision </a:t>
            </a: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1000" b="1" kern="0" dirty="0" smtClean="0">
                <a:solidFill>
                  <a:schemeClr val="tx2"/>
                </a:solidFill>
                <a:latin typeface="+mn-lt"/>
              </a:rPr>
              <a:t>to students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Designed for  staff to enhance feedback provision to students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/>
              <a:t>Includes  strategies and methods to enhance the effectiveness of feedback/feed-forward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/>
              <a:t>Showcases good practice using different feedback approaches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Includes evidence-based case studies and quick tips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Downloadable tools available, including a  customisable ‘Feedback Audit Tool’</a:t>
            </a: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800" b="1" kern="0" dirty="0" smtClean="0">
              <a:latin typeface="+mn-lt"/>
            </a:endParaRP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800" b="1" kern="0" dirty="0" smtClean="0">
                <a:latin typeface="+mn-lt"/>
              </a:rPr>
              <a:t>Available now:</a:t>
            </a:r>
            <a:r>
              <a:rPr lang="en-GB" sz="800" kern="0" dirty="0" smtClean="0">
                <a:latin typeface="+mn-lt"/>
              </a:rPr>
              <a:t>	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700" kern="0" dirty="0" smtClean="0">
                <a:latin typeface="+mn-lt"/>
              </a:rPr>
              <a:t>	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6909474" y="1124744"/>
            <a:ext cx="2011546" cy="489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8319" tIns="14159" rIns="28319" bIns="14159" numCol="1" anchor="t" anchorCtr="0" compatLnSpc="1">
            <a:prstTxWarp prst="textNoShape">
              <a:avLst/>
            </a:prstTxWarp>
          </a:bodyPr>
          <a:lstStyle/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1200" b="1" kern="0" dirty="0" smtClean="0">
                <a:solidFill>
                  <a:schemeClr val="tx2"/>
                </a:solidFill>
                <a:latin typeface="+mj-lt"/>
              </a:rPr>
              <a:t>Engage in Assessment</a:t>
            </a: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1000" b="1" kern="0" dirty="0" smtClean="0">
                <a:solidFill>
                  <a:schemeClr val="tx2"/>
                </a:solidFill>
                <a:latin typeface="+mn-lt"/>
              </a:rPr>
              <a:t>Enhancing approaches to assessment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700" kern="0" dirty="0" smtClean="0">
              <a:latin typeface="+mn-lt"/>
            </a:endParaRP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Supports staff in enhancing practices from assessment design to implementation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Showcases a wide range of assessment types and approaches 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Offers generic and subject-specific resources across  a range of assessment topics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Includes  video and audio files of staff sharing their assessment experiences and advice</a:t>
            </a:r>
          </a:p>
          <a:p>
            <a:pPr marL="111113" indent="-111113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buFont typeface="Rdg Vesta" charset="0"/>
              <a:buChar char="☼"/>
              <a:defRPr/>
            </a:pPr>
            <a:r>
              <a:rPr lang="en-GB" sz="800" kern="0" dirty="0" smtClean="0">
                <a:latin typeface="+mn-lt"/>
              </a:rPr>
              <a:t> Provides practical support and troubleshooting tips</a:t>
            </a: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en-GB" sz="800" b="1" kern="0" dirty="0" smtClean="0">
              <a:latin typeface="+mn-lt"/>
            </a:endParaRPr>
          </a:p>
          <a:p>
            <a:pPr marL="111113" indent="-111113" algn="ctr" defTabSz="914467">
              <a:lnSpc>
                <a:spcPts val="1394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en-GB" sz="800" b="1" kern="0" dirty="0" smtClean="0">
                <a:latin typeface="+mn-lt"/>
              </a:rPr>
              <a:t>Available October 2011: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6686" y="5853317"/>
            <a:ext cx="1581647" cy="167094"/>
          </a:xfrm>
          <a:prstGeom prst="rect">
            <a:avLst/>
          </a:prstGeom>
          <a:noFill/>
        </p:spPr>
        <p:txBody>
          <a:bodyPr wrap="none" lIns="28319" tIns="14159" rIns="28319" bIns="14159" rtlCol="0">
            <a:spAutoFit/>
          </a:bodyPr>
          <a:lstStyle/>
          <a:p>
            <a:r>
              <a:rPr lang="en-GB" sz="900" b="1" dirty="0" smtClean="0">
                <a:solidFill>
                  <a:srgbClr val="FFFF99"/>
                </a:solidFill>
                <a:latin typeface="+mn-lt"/>
                <a:hlinkClick r:id="rId3"/>
              </a:rPr>
              <a:t>www.engageinresearch.ac.uk</a:t>
            </a:r>
            <a:endParaRPr lang="en-GB" sz="9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5490" y="5853317"/>
            <a:ext cx="2041709" cy="167094"/>
          </a:xfrm>
          <a:prstGeom prst="rect">
            <a:avLst/>
          </a:prstGeom>
          <a:noFill/>
        </p:spPr>
        <p:txBody>
          <a:bodyPr wrap="none" lIns="28319" tIns="14159" rIns="28319" bIns="14159" rtlCol="0">
            <a:spAutoFit/>
          </a:bodyPr>
          <a:lstStyle/>
          <a:p>
            <a:r>
              <a:rPr lang="en-GB" sz="900" b="1" dirty="0" smtClean="0">
                <a:solidFill>
                  <a:srgbClr val="FFFF99"/>
                </a:solidFill>
                <a:latin typeface="+mn-lt"/>
                <a:hlinkClick r:id="rId4"/>
              </a:rPr>
              <a:t>www.reading.ac.uk/engageinfeedback</a:t>
            </a:r>
            <a:endParaRPr lang="en-GB" sz="9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3491" y="5853317"/>
            <a:ext cx="2160331" cy="167094"/>
          </a:xfrm>
          <a:prstGeom prst="rect">
            <a:avLst/>
          </a:prstGeom>
          <a:noFill/>
        </p:spPr>
        <p:txBody>
          <a:bodyPr wrap="none" lIns="28319" tIns="14159" rIns="28319" bIns="14159" rtlCol="0">
            <a:spAutoFit/>
          </a:bodyPr>
          <a:lstStyle/>
          <a:p>
            <a:r>
              <a:rPr lang="en-GB" sz="900" b="1" dirty="0" smtClean="0">
                <a:solidFill>
                  <a:srgbClr val="FFFF99"/>
                </a:solidFill>
                <a:latin typeface="+mn-lt"/>
                <a:hlinkClick r:id="rId5"/>
              </a:rPr>
              <a:t>www.reading.ac.uk/engageinassessment</a:t>
            </a:r>
            <a:endParaRPr lang="en-GB" sz="900" b="1" dirty="0">
              <a:solidFill>
                <a:srgbClr val="FFFF99"/>
              </a:solidFill>
              <a:latin typeface="+mn-lt"/>
            </a:endParaRPr>
          </a:p>
        </p:txBody>
      </p:sp>
      <p:pic>
        <p:nvPicPr>
          <p:cNvPr id="17" name="Picture 16" descr="ENGAGE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235" y="4444905"/>
            <a:ext cx="2053113" cy="1835877"/>
          </a:xfrm>
          <a:prstGeom prst="rect">
            <a:avLst/>
          </a:prstGeom>
        </p:spPr>
      </p:pic>
      <p:pic>
        <p:nvPicPr>
          <p:cNvPr id="18" name="Picture 17" descr="RESEAR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1772816"/>
            <a:ext cx="1413277" cy="1495984"/>
          </a:xfrm>
          <a:prstGeom prst="rect">
            <a:avLst/>
          </a:prstGeom>
        </p:spPr>
      </p:pic>
      <p:pic>
        <p:nvPicPr>
          <p:cNvPr id="23" name="Picture 22" descr="FEEDBAC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1772816"/>
            <a:ext cx="1413277" cy="1495984"/>
          </a:xfrm>
          <a:prstGeom prst="rect">
            <a:avLst/>
          </a:prstGeom>
        </p:spPr>
      </p:pic>
      <p:pic>
        <p:nvPicPr>
          <p:cNvPr id="27" name="Picture 26" descr="ASSESSMEN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1772816"/>
            <a:ext cx="1413432" cy="14961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1520" y="1124744"/>
            <a:ext cx="2000549" cy="213260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lvl="0"/>
            <a:r>
              <a:rPr lang="en-GB" sz="1200" b="1" kern="0" dirty="0" smtClean="0">
                <a:solidFill>
                  <a:schemeClr val="tx2"/>
                </a:solidFill>
              </a:rPr>
              <a:t>The Engage Resources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142875" y="1863396"/>
            <a:ext cx="8786813" cy="71250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en-GB" dirty="0"/>
              <a:t> </a:t>
            </a:r>
            <a:r>
              <a:rPr lang="en-GB" sz="2200" dirty="0" smtClean="0">
                <a:latin typeface="Arial" charset="0"/>
                <a:cs typeface="Arial" charset="0"/>
              </a:rPr>
              <a:t>Dr Anne Crook   </a:t>
            </a:r>
            <a:r>
              <a:rPr lang="en-GB" sz="2800" dirty="0" smtClean="0">
                <a:latin typeface="Arial" charset="0"/>
                <a:cs typeface="Arial" charset="0"/>
              </a:rPr>
              <a:t>		</a:t>
            </a:r>
            <a:r>
              <a:rPr lang="en-GB" sz="2000" dirty="0" smtClean="0">
                <a:latin typeface="Arial" charset="0"/>
                <a:cs typeface="Arial" charset="0"/>
                <a:hlinkClick r:id="rId3"/>
              </a:rPr>
              <a:t>a.c.crook@rdg.ac.uk</a:t>
            </a:r>
            <a:endParaRPr lang="en-GB" dirty="0" smtClean="0"/>
          </a:p>
          <a:p>
            <a:pPr>
              <a:buFont typeface="Arial" charset="0"/>
              <a:buChar char="•"/>
            </a:pPr>
            <a:endParaRPr lang="en-GB" sz="22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200" dirty="0" smtClean="0">
                <a:latin typeface="Arial" charset="0"/>
                <a:cs typeface="Arial" charset="0"/>
              </a:rPr>
              <a:t> Prof. </a:t>
            </a:r>
            <a:r>
              <a:rPr lang="en-GB" sz="2200" dirty="0">
                <a:latin typeface="Arial" charset="0"/>
                <a:cs typeface="Arial" charset="0"/>
              </a:rPr>
              <a:t>Julian Park 		</a:t>
            </a:r>
            <a:r>
              <a:rPr lang="en-GB" sz="2000" dirty="0">
                <a:latin typeface="Arial" charset="0"/>
                <a:cs typeface="Arial" charset="0"/>
                <a:hlinkClick r:id="rId4"/>
              </a:rPr>
              <a:t>j.r.park@rdg.ac.uk</a:t>
            </a: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200" dirty="0">
                <a:latin typeface="Arial" charset="0"/>
                <a:cs typeface="Arial" charset="0"/>
              </a:rPr>
              <a:t> </a:t>
            </a:r>
            <a:r>
              <a:rPr lang="en-GB" sz="2200" dirty="0" smtClean="0">
                <a:latin typeface="Arial" charset="0"/>
                <a:cs typeface="Arial" charset="0"/>
              </a:rPr>
              <a:t>Video Feedback</a:t>
            </a:r>
            <a:r>
              <a:rPr lang="en-GB" sz="2200" dirty="0">
                <a:latin typeface="Arial" charset="0"/>
                <a:cs typeface="Arial" charset="0"/>
              </a:rPr>
              <a:t>		</a:t>
            </a:r>
            <a:r>
              <a:rPr lang="en-GB" sz="2000" dirty="0" smtClean="0">
                <a:latin typeface="Arial" charset="0"/>
                <a:cs typeface="Arial" charset="0"/>
                <a:hlinkClick r:id="rId5"/>
              </a:rPr>
              <a:t>www.reading.ac.uk/videofeedback</a:t>
            </a:r>
            <a:endParaRPr lang="en-GB" sz="22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200" dirty="0" smtClean="0">
                <a:latin typeface="Arial" charset="0"/>
                <a:cs typeface="Arial" charset="0"/>
              </a:rPr>
              <a:t> Engage in Feedback		</a:t>
            </a:r>
            <a:r>
              <a:rPr lang="en-GB" sz="2000" dirty="0" smtClean="0">
                <a:latin typeface="Arial" charset="0"/>
                <a:cs typeface="Arial" charset="0"/>
                <a:hlinkClick r:id="rId6"/>
              </a:rPr>
              <a:t>www.reading.ac.uk/engageinfeedback</a:t>
            </a:r>
            <a:endParaRPr lang="en-GB" sz="20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GB" sz="2200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 </a:t>
            </a:r>
            <a:r>
              <a:rPr lang="en-GB" sz="2200" dirty="0" smtClean="0">
                <a:solidFill>
                  <a:srgbClr val="FFFF00"/>
                </a:solidFill>
                <a:latin typeface="Arial" charset="0"/>
                <a:cs typeface="Arial" charset="0"/>
                <a:hlinkClick r:id="rId7"/>
              </a:rPr>
              <a:t>Engage in Assessment  </a:t>
            </a:r>
            <a:r>
              <a:rPr lang="en-GB" sz="2200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	</a:t>
            </a:r>
            <a:r>
              <a:rPr lang="en-GB" sz="2000" dirty="0" smtClean="0">
                <a:solidFill>
                  <a:srgbClr val="FFFF99"/>
                </a:solidFill>
                <a:latin typeface="Arial" charset="0"/>
                <a:cs typeface="Arial" charset="0"/>
                <a:hlinkClick r:id="rId8"/>
              </a:rPr>
              <a:t>www.reading.ac.uk/engageinassessment</a:t>
            </a:r>
            <a:endParaRPr lang="en-GB" sz="2200" dirty="0" smtClean="0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r>
              <a:rPr lang="en-GB" sz="2200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(</a:t>
            </a:r>
            <a:r>
              <a:rPr lang="en-GB" sz="2200" i="1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launch date Autumn Term 2011</a:t>
            </a:r>
            <a:r>
              <a:rPr lang="en-GB" sz="2200" dirty="0" smtClean="0">
                <a:solidFill>
                  <a:srgbClr val="FFFF99"/>
                </a:solidFill>
                <a:latin typeface="Arial" charset="0"/>
                <a:cs typeface="Arial" charset="0"/>
              </a:rPr>
              <a:t>)</a:t>
            </a: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GB" sz="2200" dirty="0">
              <a:latin typeface="Arial" charset="0"/>
              <a:cs typeface="Arial" charset="0"/>
            </a:endParaRPr>
          </a:p>
          <a:p>
            <a:endParaRPr lang="en-GB" dirty="0"/>
          </a:p>
          <a:p>
            <a:pPr eaLnBrk="0" hangingPunct="0">
              <a:spcAft>
                <a:spcPts val="600"/>
              </a:spcAft>
              <a:buSzPct val="135000"/>
            </a:pPr>
            <a:endParaRPr lang="en-GB" dirty="0"/>
          </a:p>
          <a:p>
            <a:pPr eaLnBrk="0" hangingPunct="0"/>
            <a:endParaRPr lang="en-GB" dirty="0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323528" y="908720"/>
            <a:ext cx="8102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GB" sz="3200" b="1" dirty="0">
                <a:latin typeface="Arial" charset="0"/>
                <a:cs typeface="Arial" charset="0"/>
              </a:rPr>
              <a:t>Contacts and </a:t>
            </a:r>
            <a:r>
              <a:rPr lang="en-GB" sz="3200" b="1" dirty="0" smtClean="0">
                <a:latin typeface="Arial" charset="0"/>
                <a:cs typeface="Arial" charset="0"/>
              </a:rPr>
              <a:t>Links</a:t>
            </a:r>
            <a:endParaRPr lang="en-GB" sz="3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E015A5-E1BF-4ED0-AD1D-ED15175C1A44}" type="slidenum">
              <a:rPr lang="en-GB"/>
              <a:pPr/>
              <a:t>3</a:t>
            </a:fld>
            <a:endParaRPr lang="en-GB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429000" y="3071813"/>
            <a:ext cx="5214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>
                <a:latin typeface="Arial" charset="0"/>
                <a:cs typeface="Arial" charset="0"/>
              </a:rPr>
              <a:t>“It’s just so time consuming”</a:t>
            </a:r>
            <a:endParaRPr lang="en-US" sz="2800" b="1">
              <a:latin typeface="Arial" charset="0"/>
              <a:cs typeface="Arial" charset="0"/>
            </a:endParaRP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3923928" y="1196752"/>
            <a:ext cx="4857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C000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“They don’t ever read it or listen to what I’m saying”</a:t>
            </a:r>
            <a:endParaRPr lang="en-GB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23528" y="4365104"/>
            <a:ext cx="4429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CC99FF"/>
                </a:solidFill>
                <a:latin typeface="Arial" charset="0"/>
                <a:cs typeface="Arial" charset="0"/>
              </a:rPr>
              <a:t>“I wish they’d ask me if they don’t understand”</a:t>
            </a:r>
            <a:endParaRPr lang="en-US" sz="2800" b="1" dirty="0">
              <a:solidFill>
                <a:srgbClr val="CC99FF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Rectangle 2"/>
          <p:cNvSpPr>
            <a:spLocks noChangeArrowheads="1"/>
          </p:cNvSpPr>
          <p:nvPr/>
        </p:nvSpPr>
        <p:spPr bwMode="auto">
          <a:xfrm>
            <a:off x="285750" y="1500188"/>
            <a:ext cx="33575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99FF99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“I don’t get feedback in time”</a:t>
            </a:r>
            <a:endParaRPr lang="en-GB" b="1" dirty="0">
              <a:solidFill>
                <a:srgbClr val="99FF99"/>
              </a:solidFill>
              <a:latin typeface="Arial" charset="0"/>
              <a:cs typeface="Arial" charset="0"/>
            </a:endParaRPr>
          </a:p>
        </p:txBody>
      </p:sp>
      <p:sp>
        <p:nvSpPr>
          <p:cNvPr id="6151" name="Rectangle 3"/>
          <p:cNvSpPr>
            <a:spLocks noChangeArrowheads="1"/>
          </p:cNvSpPr>
          <p:nvPr/>
        </p:nvSpPr>
        <p:spPr bwMode="auto">
          <a:xfrm>
            <a:off x="4716016" y="5517232"/>
            <a:ext cx="3643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C1E0F9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“I wish they’d see beyond the grade”</a:t>
            </a:r>
            <a:endParaRPr lang="en-GB" b="1" dirty="0">
              <a:solidFill>
                <a:srgbClr val="C1E0F9"/>
              </a:solidFill>
              <a:latin typeface="Arial" charset="0"/>
              <a:cs typeface="Arial" charset="0"/>
            </a:endParaRPr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285750" y="2571750"/>
            <a:ext cx="2928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CC99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“They expect feedback the next day!”</a:t>
            </a:r>
            <a:endParaRPr lang="en-GB" b="1" dirty="0">
              <a:solidFill>
                <a:srgbClr val="FFCC99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Rectangle 5"/>
          <p:cNvSpPr>
            <a:spLocks noChangeArrowheads="1"/>
          </p:cNvSpPr>
          <p:nvPr/>
        </p:nvSpPr>
        <p:spPr bwMode="auto">
          <a:xfrm>
            <a:off x="285750" y="357188"/>
            <a:ext cx="6590506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FF00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“Why bother, they’re only interested in the grade”</a:t>
            </a:r>
            <a:endParaRPr lang="en-GB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154" name="Rectangle 6"/>
          <p:cNvSpPr>
            <a:spLocks noChangeArrowheads="1"/>
          </p:cNvSpPr>
          <p:nvPr/>
        </p:nvSpPr>
        <p:spPr bwMode="auto">
          <a:xfrm>
            <a:off x="5292080" y="4293096"/>
            <a:ext cx="3429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CC99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“I can’t even read the handwriting”</a:t>
            </a:r>
            <a:endParaRPr lang="en-GB" b="1" dirty="0">
              <a:solidFill>
                <a:srgbClr val="FFCC99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95536" y="5517232"/>
            <a:ext cx="3857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“I’m always saying the same things…”</a:t>
            </a: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6156" name="Rectangle 6"/>
          <p:cNvSpPr>
            <a:spLocks noChangeArrowheads="1"/>
          </p:cNvSpPr>
          <p:nvPr/>
        </p:nvSpPr>
        <p:spPr bwMode="auto">
          <a:xfrm>
            <a:off x="2411760" y="3717032"/>
            <a:ext cx="4071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66FF33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“It’s not very helpful”</a:t>
            </a:r>
            <a:endParaRPr lang="en-GB" b="1" dirty="0">
              <a:solidFill>
                <a:srgbClr val="66FF33"/>
              </a:solidFill>
              <a:latin typeface="Arial" charset="0"/>
              <a:cs typeface="Arial" charset="0"/>
            </a:endParaRPr>
          </a:p>
        </p:txBody>
      </p:sp>
      <p:sp>
        <p:nvSpPr>
          <p:cNvPr id="6157" name="Rectangle 6"/>
          <p:cNvSpPr>
            <a:spLocks noChangeArrowheads="1"/>
          </p:cNvSpPr>
          <p:nvPr/>
        </p:nvSpPr>
        <p:spPr bwMode="auto">
          <a:xfrm>
            <a:off x="4499992" y="2420888"/>
            <a:ext cx="392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FF99"/>
                </a:solidFill>
                <a:latin typeface="Arial" charset="0"/>
                <a:ea typeface="Calibri" pitchFamily="34" charset="0"/>
                <a:cs typeface="Calibri" pitchFamily="34" charset="0"/>
              </a:rPr>
              <a:t>“What does it mean?”</a:t>
            </a:r>
            <a:endParaRPr lang="en-GB" b="1" dirty="0">
              <a:solidFill>
                <a:srgbClr val="FFFF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000125" y="571500"/>
            <a:ext cx="6602413" cy="114300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charset="0"/>
                <a:cs typeface="Arial" charset="0"/>
              </a:rPr>
              <a:t>Feedback Challenges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572500" cy="4158803"/>
          </a:xfrm>
        </p:spPr>
        <p:txBody>
          <a:bodyPr/>
          <a:lstStyle/>
          <a:p>
            <a:r>
              <a:rPr lang="en-GB" dirty="0" smtClean="0">
                <a:latin typeface="Arial" charset="0"/>
                <a:cs typeface="Arial" charset="0"/>
              </a:rPr>
              <a:t>Getting staff to provide consistently high quality feedback </a:t>
            </a:r>
          </a:p>
          <a:p>
            <a:pPr lvl="1"/>
            <a:r>
              <a:rPr lang="en-GB" sz="2400" b="1" dirty="0" smtClean="0">
                <a:latin typeface="Arial" charset="0"/>
                <a:cs typeface="Arial" charset="0"/>
              </a:rPr>
              <a:t>FEED-FORWARD</a:t>
            </a:r>
          </a:p>
          <a:p>
            <a:r>
              <a:rPr lang="en-GB" dirty="0" smtClean="0">
                <a:latin typeface="Arial" charset="0"/>
                <a:cs typeface="Arial" charset="0"/>
              </a:rPr>
              <a:t>Improving timeliness of feedback</a:t>
            </a:r>
          </a:p>
          <a:p>
            <a:r>
              <a:rPr lang="en-GB" dirty="0" smtClean="0">
                <a:latin typeface="Arial" charset="0"/>
                <a:cs typeface="Arial" charset="0"/>
              </a:rPr>
              <a:t>Student engagement with feedback</a:t>
            </a:r>
          </a:p>
          <a:p>
            <a:r>
              <a:rPr lang="en-GB" dirty="0" smtClean="0">
                <a:latin typeface="Arial" charset="0"/>
                <a:cs typeface="Arial" charset="0"/>
              </a:rPr>
              <a:t>Recognise the range of feedback</a:t>
            </a:r>
          </a:p>
          <a:p>
            <a:r>
              <a:rPr lang="en-GB" dirty="0" smtClean="0">
                <a:latin typeface="Arial" charset="0"/>
                <a:cs typeface="Arial" charset="0"/>
                <a:hlinkClick r:id="rId3"/>
              </a:rPr>
              <a:t>www.rdg.ac.uk/engageinfeedback</a:t>
            </a:r>
            <a:endParaRPr lang="en-GB" dirty="0" smtClean="0">
              <a:latin typeface="Arial" charset="0"/>
              <a:cs typeface="Arial" charset="0"/>
            </a:endParaRPr>
          </a:p>
          <a:p>
            <a:endParaRPr lang="en-GB" dirty="0" smtClean="0">
              <a:latin typeface="Arial" charset="0"/>
              <a:cs typeface="Arial" charset="0"/>
            </a:endParaRPr>
          </a:p>
          <a:p>
            <a:endParaRPr lang="en-GB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812C78-A808-40FF-91A2-F015F7771DDF}" type="slidenum">
              <a:rPr lang="en-GB"/>
              <a:pPr/>
              <a:t>4</a:t>
            </a:fld>
            <a:endParaRPr lang="en-GB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92896"/>
            <a:ext cx="273630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23528" y="1099202"/>
            <a:ext cx="8352927" cy="67249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Aft>
                <a:spcPts val="200"/>
              </a:spcAft>
              <a:buSzPct val="135000"/>
            </a:pP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200"/>
              </a:spcAft>
              <a:buSzPct val="135000"/>
              <a:buFont typeface="Arial" charset="0"/>
              <a:buChar char="•"/>
            </a:pP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smtClean="0">
                <a:latin typeface="Arial" charset="0"/>
                <a:cs typeface="Arial" charset="0"/>
              </a:rPr>
              <a:t>Explore &amp; evaluate the </a:t>
            </a:r>
            <a:r>
              <a:rPr lang="en-GB" dirty="0">
                <a:latin typeface="Arial" charset="0"/>
                <a:cs typeface="Arial" charset="0"/>
              </a:rPr>
              <a:t>use of video for </a:t>
            </a:r>
            <a:r>
              <a:rPr lang="en-GB" dirty="0" smtClean="0">
                <a:latin typeface="Arial" charset="0"/>
                <a:cs typeface="Arial" charset="0"/>
              </a:rPr>
              <a:t>providing timely</a:t>
            </a:r>
            <a:r>
              <a:rPr lang="en-GB" dirty="0">
                <a:latin typeface="Arial" charset="0"/>
                <a:cs typeface="Arial" charset="0"/>
              </a:rPr>
              <a:t>, quality </a:t>
            </a:r>
            <a:r>
              <a:rPr lang="en-GB" dirty="0" smtClean="0">
                <a:latin typeface="Arial" charset="0"/>
                <a:cs typeface="Arial" charset="0"/>
              </a:rPr>
              <a:t>feedback: Web </a:t>
            </a:r>
            <a:r>
              <a:rPr lang="en-GB" dirty="0">
                <a:latin typeface="Arial" charset="0"/>
                <a:cs typeface="Arial" charset="0"/>
              </a:rPr>
              <a:t>2.0 resource, ‘</a:t>
            </a:r>
            <a:r>
              <a:rPr lang="en-GB" dirty="0" smtClean="0">
                <a:latin typeface="Arial" charset="0"/>
                <a:cs typeface="Arial" charset="0"/>
              </a:rPr>
              <a:t>ASSET’</a:t>
            </a: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200"/>
              </a:spcAft>
              <a:buSzPct val="135000"/>
              <a:buFont typeface="Arial" charset="0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r>
              <a:rPr lang="en-GB" dirty="0">
                <a:latin typeface="Arial" charset="0"/>
                <a:cs typeface="Arial" charset="0"/>
              </a:rPr>
              <a:t> Encourage deeper engagement </a:t>
            </a:r>
            <a:r>
              <a:rPr lang="en-GB" dirty="0" smtClean="0">
                <a:latin typeface="Arial" charset="0"/>
                <a:cs typeface="Arial" charset="0"/>
              </a:rPr>
              <a:t>with ‘feed-forward’</a:t>
            </a: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 smtClean="0">
                <a:latin typeface="Arial" charset="0"/>
                <a:cs typeface="Arial" charset="0"/>
              </a:rPr>
              <a:t>Enhance the feedback experience for staff &amp; students</a:t>
            </a: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endParaRPr lang="en-GB" dirty="0" smtClean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r>
              <a:rPr lang="en-GB" dirty="0" smtClean="0">
                <a:latin typeface="Arial" charset="0"/>
                <a:cs typeface="Arial" charset="0"/>
              </a:rPr>
              <a:t> Pilot with generic feedback</a:t>
            </a: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endParaRPr lang="en-GB" dirty="0" smtClean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r>
              <a:rPr lang="en-GB" dirty="0" smtClean="0">
                <a:latin typeface="Arial" charset="0"/>
                <a:cs typeface="Arial" charset="0"/>
              </a:rPr>
              <a:t> Longer-term sustainability: embed within VLE</a:t>
            </a:r>
          </a:p>
          <a:p>
            <a:pPr eaLnBrk="0" hangingPunct="0">
              <a:spcAft>
                <a:spcPts val="1200"/>
              </a:spcAft>
              <a:buSzPct val="135000"/>
              <a:buFont typeface="Arial" charset="0"/>
              <a:buChar char="•"/>
            </a:pPr>
            <a:endParaRPr lang="en-GB" dirty="0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</a:pPr>
            <a:r>
              <a:rPr lang="en-GB" dirty="0" smtClean="0">
                <a:latin typeface="Arial" charset="0"/>
                <a:cs typeface="Arial" charset="0"/>
              </a:rPr>
              <a:t>    </a:t>
            </a:r>
            <a:endParaRPr lang="en-GB" dirty="0">
              <a:latin typeface="Arial" charset="0"/>
              <a:cs typeface="Arial" charset="0"/>
            </a:endParaRPr>
          </a:p>
          <a:p>
            <a:pPr eaLnBrk="0" hangingPunct="0"/>
            <a:endParaRPr lang="en-GB" dirty="0">
              <a:latin typeface="Arial" charset="0"/>
              <a:cs typeface="Arial" charset="0"/>
            </a:endParaRP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-180528" y="456057"/>
            <a:ext cx="8712200" cy="14619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sz="3200" b="1" dirty="0">
                <a:latin typeface="Arial" charset="0"/>
                <a:cs typeface="Arial" charset="0"/>
              </a:rPr>
              <a:t>The ASSET Project</a:t>
            </a:r>
          </a:p>
          <a:p>
            <a:pPr eaLnBrk="0" hangingPunct="0"/>
            <a:endParaRPr lang="en-US" b="1" dirty="0">
              <a:cs typeface="Times New Roman" pitchFamily="18" charset="0"/>
            </a:endParaRPr>
          </a:p>
          <a:p>
            <a:pPr eaLnBrk="0" hangingPunct="0"/>
            <a:endParaRPr lang="en-GB" sz="900" dirty="0"/>
          </a:p>
          <a:p>
            <a:pPr eaLnBrk="0" hangingPunct="0"/>
            <a:endParaRPr lang="en-GB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03CAA6-1B42-4B3C-BB7E-3CC5902B6537}" type="slidenum">
              <a:rPr lang="en-GB"/>
              <a:pPr/>
              <a:t>5</a:t>
            </a:fld>
            <a:endParaRPr lang="en-GB"/>
          </a:p>
        </p:txBody>
      </p:sp>
      <p:pic>
        <p:nvPicPr>
          <p:cNvPr id="5" name="Picture 4" descr="JISCwhite15[1]onblu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720080" cy="37957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920880" cy="891480"/>
          </a:xfrm>
        </p:spPr>
        <p:txBody>
          <a:bodyPr/>
          <a:lstStyle/>
          <a:p>
            <a:pPr algn="ctr"/>
            <a:r>
              <a:rPr lang="en-GB" sz="3200" b="1" dirty="0" smtClean="0">
                <a:latin typeface="Arial" charset="0"/>
                <a:cs typeface="Arial" charset="0"/>
              </a:rPr>
              <a:t>Our Rationale for Using Video Feedback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F4B67D-E29F-4F3C-BFCE-51E28845DBA9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1772816"/>
            <a:ext cx="91440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Support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rapid feedback to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students (esp. generic to large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gps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Motivate students: expression &amp; tone (distance learners)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Encourage dialogue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Accommodate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different learning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styles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Can say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a lot within a short space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of time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Overcome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common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issues,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e.g.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illegible handwriting</a:t>
            </a: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261938" indent="-261938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200" dirty="0">
                <a:latin typeface="Arial" pitchFamily="34" charset="0"/>
                <a:cs typeface="Arial" pitchFamily="34" charset="0"/>
              </a:rPr>
              <a:t>Feedback can be accessed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anytime, anywhere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and replayed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87338" y="3211513"/>
            <a:ext cx="8428037" cy="1755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Aft>
                <a:spcPts val="200"/>
              </a:spcAft>
              <a:buSzPct val="135000"/>
            </a:pPr>
            <a:endParaRPr lang="en-GB">
              <a:latin typeface="Arial" charset="0"/>
              <a:cs typeface="Arial" charset="0"/>
            </a:endParaRPr>
          </a:p>
          <a:p>
            <a:pPr eaLnBrk="0" hangingPunct="0">
              <a:spcAft>
                <a:spcPts val="200"/>
              </a:spcAft>
              <a:buSzPct val="135000"/>
              <a:buFont typeface="Arial" charset="0"/>
              <a:buChar char="•"/>
            </a:pPr>
            <a:endParaRPr lang="en-GB">
              <a:latin typeface="Arial" charset="0"/>
              <a:cs typeface="Arial" charset="0"/>
            </a:endParaRPr>
          </a:p>
          <a:p>
            <a:pPr eaLnBrk="0" hangingPunct="0">
              <a:spcAft>
                <a:spcPts val="1200"/>
              </a:spcAft>
              <a:buSzPct val="135000"/>
            </a:pPr>
            <a:r>
              <a:rPr lang="en-GB">
                <a:latin typeface="Arial" charset="0"/>
                <a:cs typeface="Arial" charset="0"/>
              </a:rPr>
              <a:t>    </a:t>
            </a:r>
          </a:p>
          <a:p>
            <a:pPr eaLnBrk="0" hangingPunct="0"/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0" y="5678433"/>
            <a:ext cx="8712200" cy="1554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en-GB" b="1" dirty="0" smtClean="0">
              <a:latin typeface="Arial" charset="0"/>
              <a:cs typeface="Arial" charset="0"/>
            </a:endParaRPr>
          </a:p>
          <a:p>
            <a:pPr algn="ctr" eaLnBrk="0" hangingPunct="0"/>
            <a:r>
              <a:rPr lang="en-GB" sz="2000" b="1" dirty="0" smtClean="0">
                <a:latin typeface="Arial" charset="0"/>
                <a:cs typeface="Arial" charset="0"/>
              </a:rPr>
              <a:t>	Professor </a:t>
            </a:r>
            <a:r>
              <a:rPr lang="en-GB" sz="2000" b="1" dirty="0">
                <a:latin typeface="Arial" charset="0"/>
                <a:cs typeface="Arial" charset="0"/>
              </a:rPr>
              <a:t>Stephen </a:t>
            </a:r>
            <a:r>
              <a:rPr lang="en-GB" sz="2000" b="1" dirty="0" smtClean="0">
                <a:latin typeface="Arial" charset="0"/>
                <a:cs typeface="Arial" charset="0"/>
              </a:rPr>
              <a:t>Gomez (University of Plymouth</a:t>
            </a:r>
            <a:r>
              <a:rPr lang="en-GB" sz="2000" b="1" dirty="0" smtClean="0">
                <a:latin typeface="Arial" charset="0"/>
                <a:cs typeface="Arial" charset="0"/>
              </a:rPr>
              <a:t>)</a:t>
            </a:r>
          </a:p>
          <a:p>
            <a:pPr algn="ctr" eaLnBrk="0" hangingPunct="0"/>
            <a:r>
              <a:rPr lang="en-GB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Sorry, the video is not available</a:t>
            </a:r>
            <a:endParaRPr lang="en-US" b="1" dirty="0">
              <a:cs typeface="Times New Roman" pitchFamily="18" charset="0"/>
            </a:endParaRPr>
          </a:p>
          <a:p>
            <a:pPr eaLnBrk="0" hangingPunct="0"/>
            <a:endParaRPr lang="en-GB" sz="900" dirty="0"/>
          </a:p>
          <a:p>
            <a:pPr eaLnBrk="0" hangingPunct="0"/>
            <a:endParaRPr lang="en-GB" dirty="0"/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C91C67E-B7A6-4931-BB53-C0D90B43AF21}" type="slidenum">
              <a:rPr lang="en-GB" sz="1400"/>
              <a:pPr algn="r"/>
              <a:t>7</a:t>
            </a:fld>
            <a:endParaRPr lang="en-GB" sz="1400"/>
          </a:p>
        </p:txBody>
      </p:sp>
      <p:sp>
        <p:nvSpPr>
          <p:cNvPr id="12294" name="Title 6"/>
          <p:cNvSpPr>
            <a:spLocks noGrp="1"/>
          </p:cNvSpPr>
          <p:nvPr>
            <p:ph type="title"/>
          </p:nvPr>
        </p:nvSpPr>
        <p:spPr>
          <a:xfrm>
            <a:off x="1331640" y="0"/>
            <a:ext cx="5662613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Arial" charset="0"/>
                <a:cs typeface="Arial" charset="0"/>
              </a:rPr>
              <a:t>   </a:t>
            </a:r>
            <a:r>
              <a:rPr lang="en-GB" sz="3200" b="1" dirty="0" smtClean="0">
                <a:latin typeface="Arial" charset="0"/>
                <a:cs typeface="Arial" charset="0"/>
              </a:rPr>
              <a:t>Why Use Video for Feedback?</a:t>
            </a:r>
            <a:endParaRPr lang="en-US" sz="3200" b="1" dirty="0" smtClean="0">
              <a:latin typeface="Arial" charset="0"/>
              <a:cs typeface="Arial" charset="0"/>
            </a:endParaRPr>
          </a:p>
        </p:txBody>
      </p:sp>
      <p:pic>
        <p:nvPicPr>
          <p:cNvPr id="8" name="Stephen Gomez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15616" y="1142746"/>
            <a:ext cx="6984776" cy="4734526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192838" cy="1143000"/>
          </a:xfrm>
        </p:spPr>
        <p:txBody>
          <a:bodyPr/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Methodology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8820472" cy="4637112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Review of appropriate technologies: pedagogic focus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Pre-use staff &amp; student questionnaires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Access to ASSET resource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Staff given ‘free-reign’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Complement existing feedback methods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Generic feedback as initial focus</a:t>
            </a:r>
          </a:p>
          <a:p>
            <a:pPr lvl="1"/>
            <a:r>
              <a:rPr lang="en-GB" sz="2400" dirty="0" smtClean="0">
                <a:latin typeface="Arial" pitchFamily="34" charset="0"/>
                <a:cs typeface="Arial" pitchFamily="34" charset="0"/>
              </a:rPr>
              <a:t>Web cams, ‘Flip’ videos and camcorder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Post-use staff &amp; student questionnaires, interviews and focus groups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187CED-D717-42FF-923B-E4E12EC228D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928662" y="1714488"/>
          <a:ext cx="7215238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0" y="0"/>
            <a:ext cx="714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755576" y="620688"/>
            <a:ext cx="7286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="1" dirty="0">
                <a:latin typeface="Arial" charset="0"/>
                <a:cs typeface="Arial" charset="0"/>
              </a:rPr>
              <a:t>  </a:t>
            </a:r>
            <a:r>
              <a:rPr lang="en-GB" sz="3200" b="1" dirty="0" smtClean="0">
                <a:latin typeface="Arial" charset="0"/>
                <a:cs typeface="Arial" charset="0"/>
              </a:rPr>
              <a:t>‘ASSET’ in Practice</a:t>
            </a:r>
            <a:endParaRPr lang="en-GB" sz="36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53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25A5B7-4F6E-41B6-9450-8D7A50139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C25A5B7-4F6E-41B6-9450-8D7A50139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068A94-C54D-4291-B0A6-17E86FE61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C068A94-C54D-4291-B0A6-17E86FE61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EEE2E3-534F-432F-85E3-79E23FD8D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0EEE2E3-534F-432F-85E3-79E23FD8D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590B64-6DF0-439D-9650-3EB7D35D8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AA590B64-6DF0-439D-9650-3EB7D35D8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153C4C-A823-4F23-926C-C41576CFC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65153C4C-A823-4F23-926C-C41576CFC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1626D3-B600-4B87-A21B-E927BF9A8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9F1626D3-B600-4B87-A21B-E927BF9A8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904ED4-C779-4E10-9112-E91523EB17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5904ED4-C779-4E10-9112-E91523EB17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C53489-2294-4D05-9148-F97C9AE7C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56C53489-2294-4D05-9148-F97C9AE7C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8831EF-87A1-4903-9480-DE4F6243F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868831EF-87A1-4903-9480-DE4F6243F8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83AEA8-B1FB-4CE1-A841-D55102BA6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1583AEA8-B1FB-4CE1-A841-D55102BA68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282114-5E90-4B64-8A28-3CA4AA3E8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19282114-5E90-4B64-8A28-3CA4AA3E8D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2F012DC-9EA2-4B1C-864B-2DF9F8683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62F012DC-9EA2-4B1C-864B-2DF9F86838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9|5|5.2|5.8|6.3"/>
</p:tagLst>
</file>

<file path=ppt/theme/theme1.xml><?xml version="1.0" encoding="utf-8"?>
<a:theme xmlns:a="http://schemas.openxmlformats.org/drawingml/2006/main" name="ASSET_PP_with_R_COLOUR_slides">
  <a:themeElements>
    <a:clrScheme name="Bright colours jl 4">
      <a:dk1>
        <a:srgbClr val="0F5C9D"/>
      </a:dk1>
      <a:lt1>
        <a:srgbClr val="FFFFFF"/>
      </a:lt1>
      <a:dk2>
        <a:srgbClr val="0F5C9D"/>
      </a:dk2>
      <a:lt2>
        <a:srgbClr val="FFFFFF"/>
      </a:lt2>
      <a:accent1>
        <a:srgbClr val="0F5C9D"/>
      </a:accent1>
      <a:accent2>
        <a:srgbClr val="DDDDDD"/>
      </a:accent2>
      <a:accent3>
        <a:srgbClr val="AAB5CC"/>
      </a:accent3>
      <a:accent4>
        <a:srgbClr val="DADADA"/>
      </a:accent4>
      <a:accent5>
        <a:srgbClr val="AAB5CC"/>
      </a:accent5>
      <a:accent6>
        <a:srgbClr val="C8C8C8"/>
      </a:accent6>
      <a:hlink>
        <a:srgbClr val="D1E8FB"/>
      </a:hlink>
      <a:folHlink>
        <a:srgbClr val="DDDDDD"/>
      </a:folHlink>
    </a:clrScheme>
    <a:fontScheme name="Bright colours jl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Bright colours jl 1">
        <a:dk1>
          <a:srgbClr val="FF661C"/>
        </a:dk1>
        <a:lt1>
          <a:srgbClr val="FFFFFF"/>
        </a:lt1>
        <a:dk2>
          <a:srgbClr val="FF661C"/>
        </a:dk2>
        <a:lt2>
          <a:srgbClr val="FFFFFF"/>
        </a:lt2>
        <a:accent1>
          <a:srgbClr val="FF6600"/>
        </a:accent1>
        <a:accent2>
          <a:srgbClr val="DDDDDD"/>
        </a:accent2>
        <a:accent3>
          <a:srgbClr val="FFB8AB"/>
        </a:accent3>
        <a:accent4>
          <a:srgbClr val="DADADA"/>
        </a:accent4>
        <a:accent5>
          <a:srgbClr val="FFB8AA"/>
        </a:accent5>
        <a:accent6>
          <a:srgbClr val="C8C8C8"/>
        </a:accent6>
        <a:hlink>
          <a:srgbClr val="FFE1CD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BF0071"/>
        </a:dk1>
        <a:lt1>
          <a:srgbClr val="FFFFFF"/>
        </a:lt1>
        <a:dk2>
          <a:srgbClr val="BF0071"/>
        </a:dk2>
        <a:lt2>
          <a:srgbClr val="FFFFFF"/>
        </a:lt2>
        <a:accent1>
          <a:srgbClr val="BF0071"/>
        </a:accent1>
        <a:accent2>
          <a:srgbClr val="DDDDDD"/>
        </a:accent2>
        <a:accent3>
          <a:srgbClr val="DCAABB"/>
        </a:accent3>
        <a:accent4>
          <a:srgbClr val="DADADA"/>
        </a:accent4>
        <a:accent5>
          <a:srgbClr val="DCAABB"/>
        </a:accent5>
        <a:accent6>
          <a:srgbClr val="C8C8C8"/>
        </a:accent6>
        <a:hlink>
          <a:srgbClr val="FFCDEB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12AD2B"/>
        </a:dk1>
        <a:lt1>
          <a:srgbClr val="FFFFFF"/>
        </a:lt1>
        <a:dk2>
          <a:srgbClr val="12AD2B"/>
        </a:dk2>
        <a:lt2>
          <a:srgbClr val="FFFFFF"/>
        </a:lt2>
        <a:accent1>
          <a:srgbClr val="12AD2B"/>
        </a:accent1>
        <a:accent2>
          <a:srgbClr val="DDDDDD"/>
        </a:accent2>
        <a:accent3>
          <a:srgbClr val="AAD3AC"/>
        </a:accent3>
        <a:accent4>
          <a:srgbClr val="DADADA"/>
        </a:accent4>
        <a:accent5>
          <a:srgbClr val="AAD3AC"/>
        </a:accent5>
        <a:accent6>
          <a:srgbClr val="C8C8C8"/>
        </a:accent6>
        <a:hlink>
          <a:srgbClr val="D2FAD9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F5C9D"/>
        </a:dk1>
        <a:lt1>
          <a:srgbClr val="FFFFFF"/>
        </a:lt1>
        <a:dk2>
          <a:srgbClr val="0F5C9D"/>
        </a:dk2>
        <a:lt2>
          <a:srgbClr val="FFFFFF"/>
        </a:lt2>
        <a:accent1>
          <a:srgbClr val="0F5C9D"/>
        </a:accent1>
        <a:accent2>
          <a:srgbClr val="DDDDDD"/>
        </a:accent2>
        <a:accent3>
          <a:srgbClr val="AAB5CC"/>
        </a:accent3>
        <a:accent4>
          <a:srgbClr val="DADADA"/>
        </a:accent4>
        <a:accent5>
          <a:srgbClr val="AAB5CC"/>
        </a:accent5>
        <a:accent6>
          <a:srgbClr val="C8C8C8"/>
        </a:accent6>
        <a:hlink>
          <a:srgbClr val="D1E8FB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642864"/>
        </a:dk1>
        <a:lt1>
          <a:srgbClr val="FFFFFF"/>
        </a:lt1>
        <a:dk2>
          <a:srgbClr val="642864"/>
        </a:dk2>
        <a:lt2>
          <a:srgbClr val="FFFFFF"/>
        </a:lt2>
        <a:accent1>
          <a:srgbClr val="642864"/>
        </a:accent1>
        <a:accent2>
          <a:srgbClr val="DDDDDD"/>
        </a:accent2>
        <a:accent3>
          <a:srgbClr val="B8ACB8"/>
        </a:accent3>
        <a:accent4>
          <a:srgbClr val="DADADA"/>
        </a:accent4>
        <a:accent5>
          <a:srgbClr val="B8ACB8"/>
        </a:accent5>
        <a:accent6>
          <a:srgbClr val="C8C8C8"/>
        </a:accent6>
        <a:hlink>
          <a:srgbClr val="F1DBF1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6">
        <a:dk1>
          <a:srgbClr val="0D2647"/>
        </a:dk1>
        <a:lt1>
          <a:srgbClr val="FFFFFF"/>
        </a:lt1>
        <a:dk2>
          <a:srgbClr val="0D2647"/>
        </a:dk2>
        <a:lt2>
          <a:srgbClr val="FFFFFF"/>
        </a:lt2>
        <a:accent1>
          <a:srgbClr val="0D2647"/>
        </a:accent1>
        <a:accent2>
          <a:srgbClr val="DDDDDD"/>
        </a:accent2>
        <a:accent3>
          <a:srgbClr val="AAACB1"/>
        </a:accent3>
        <a:accent4>
          <a:srgbClr val="DADADA"/>
        </a:accent4>
        <a:accent5>
          <a:srgbClr val="AAACB1"/>
        </a:accent5>
        <a:accent6>
          <a:srgbClr val="C8C8C8"/>
        </a:accent6>
        <a:hlink>
          <a:srgbClr val="D5E4F7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ght colours jl 7">
        <a:dk1>
          <a:srgbClr val="60003B"/>
        </a:dk1>
        <a:lt1>
          <a:srgbClr val="FFFFFF"/>
        </a:lt1>
        <a:dk2>
          <a:srgbClr val="60003B"/>
        </a:dk2>
        <a:lt2>
          <a:srgbClr val="FFFFFF"/>
        </a:lt2>
        <a:accent1>
          <a:srgbClr val="60003B"/>
        </a:accent1>
        <a:accent2>
          <a:srgbClr val="DDDDDD"/>
        </a:accent2>
        <a:accent3>
          <a:srgbClr val="B6AAAF"/>
        </a:accent3>
        <a:accent4>
          <a:srgbClr val="DADADA"/>
        </a:accent4>
        <a:accent5>
          <a:srgbClr val="B6AAAF"/>
        </a:accent5>
        <a:accent6>
          <a:srgbClr val="C8C8C8"/>
        </a:accent6>
        <a:hlink>
          <a:srgbClr val="FFCDEB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ASSET_PP_with_R_COLOUR_slides</Template>
  <TotalTime>4934</TotalTime>
  <Words>1506</Words>
  <Application>Microsoft Office PowerPoint</Application>
  <PresentationFormat>On-screen Show (4:3)</PresentationFormat>
  <Paragraphs>317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Rdg Vesta</vt:lpstr>
      <vt:lpstr>Calibri</vt:lpstr>
      <vt:lpstr>Times New Roman</vt:lpstr>
      <vt:lpstr>ASSET_PP_with_R_COLOUR_slides</vt:lpstr>
      <vt:lpstr>        The ASSET Project:  Can Video Enhance the Feedback Experience  for Students and Staff?</vt:lpstr>
      <vt:lpstr>Objectives</vt:lpstr>
      <vt:lpstr>Slide 3</vt:lpstr>
      <vt:lpstr>Feedback Challenges </vt:lpstr>
      <vt:lpstr>Slide 5</vt:lpstr>
      <vt:lpstr>Our Rationale for Using Video Feedback</vt:lpstr>
      <vt:lpstr>   Why Use Video for Feedback?</vt:lpstr>
      <vt:lpstr>Methodology</vt:lpstr>
      <vt:lpstr>Slide 9</vt:lpstr>
      <vt:lpstr>Slide 10</vt:lpstr>
      <vt:lpstr>Slide 11</vt:lpstr>
      <vt:lpstr>Evaluating The Use of Video Feedback</vt:lpstr>
      <vt:lpstr>Results: Staff</vt:lpstr>
      <vt:lpstr>Results: Staff</vt:lpstr>
      <vt:lpstr> Dr Orla Kennedy Sorry, the video is not available</vt:lpstr>
      <vt:lpstr>Results: Staff</vt:lpstr>
      <vt:lpstr>Results: Students</vt:lpstr>
      <vt:lpstr>Results: Students</vt:lpstr>
      <vt:lpstr>Student Results</vt:lpstr>
      <vt:lpstr>Sustainability</vt:lpstr>
      <vt:lpstr>Our Experience</vt:lpstr>
      <vt:lpstr>Publications</vt:lpstr>
      <vt:lpstr> Project Website www.reading.ac.uk/videofeedback</vt:lpstr>
      <vt:lpstr>Slide 24</vt:lpstr>
      <vt:lpstr>Slide 25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aas01csl</dc:creator>
  <cp:lastModifiedBy>Information Services</cp:lastModifiedBy>
  <cp:revision>435</cp:revision>
  <cp:lastPrinted>2006-09-19T14:59:33Z</cp:lastPrinted>
  <dcterms:created xsi:type="dcterms:W3CDTF">2009-06-02T13:30:45Z</dcterms:created>
  <dcterms:modified xsi:type="dcterms:W3CDTF">2012-01-27T11:39:50Z</dcterms:modified>
</cp:coreProperties>
</file>