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2" r:id="rId4"/>
    <p:sldId id="285" r:id="rId5"/>
    <p:sldId id="265" r:id="rId6"/>
    <p:sldId id="264" r:id="rId7"/>
    <p:sldId id="263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59" r:id="rId17"/>
    <p:sldId id="257" r:id="rId18"/>
    <p:sldId id="277" r:id="rId19"/>
    <p:sldId id="278" r:id="rId20"/>
    <p:sldId id="279" r:id="rId21"/>
    <p:sldId id="280" r:id="rId22"/>
    <p:sldId id="282" r:id="rId23"/>
    <p:sldId id="281" r:id="rId24"/>
    <p:sldId id="275" r:id="rId25"/>
    <p:sldId id="286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lezrd.AD\Desktop\R%20Disney\My%20Documents\My%20docs\teach\L12421\UK%20natioanl%20debt%201692%20to%20now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18529807006651591"/>
          <c:y val="2.918719206676661E-2"/>
          <c:w val="0.75397821565550927"/>
          <c:h val="0.8567335243553008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C00"/>
            </a:solidFill>
            <a:ln w="12691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FF0000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numFmt formatCode="0.0" sourceLinked="0"/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isalpin LT Std"/>
                    <a:ea typeface="Cisalpin LT Std"/>
                    <a:cs typeface="Cisalpin LT Std"/>
                  </a:defRPr>
                </a:pPr>
                <a:endParaRPr lang="en-US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Russia</c:v>
                </c:pt>
                <c:pt idx="1">
                  <c:v>UK</c:v>
                </c:pt>
                <c:pt idx="2">
                  <c:v>South Korea</c:v>
                </c:pt>
                <c:pt idx="3">
                  <c:v>Japan</c:v>
                </c:pt>
                <c:pt idx="4">
                  <c:v>Saudi Arabia</c:v>
                </c:pt>
                <c:pt idx="5">
                  <c:v>Australia</c:v>
                </c:pt>
                <c:pt idx="6">
                  <c:v>US</c:v>
                </c:pt>
                <c:pt idx="7">
                  <c:v>Canada</c:v>
                </c:pt>
                <c:pt idx="8">
                  <c:v>China</c:v>
                </c:pt>
                <c:pt idx="9">
                  <c:v>Germany</c:v>
                </c:pt>
                <c:pt idx="10">
                  <c:v>Italy</c:v>
                </c:pt>
                <c:pt idx="11">
                  <c:v>France</c:v>
                </c:pt>
                <c:pt idx="12">
                  <c:v>South Africa</c:v>
                </c:pt>
                <c:pt idx="13">
                  <c:v>Turkey </c:v>
                </c:pt>
                <c:pt idx="14">
                  <c:v>India</c:v>
                </c:pt>
                <c:pt idx="15">
                  <c:v>Mexico</c:v>
                </c:pt>
                <c:pt idx="16">
                  <c:v>Indonesia</c:v>
                </c:pt>
                <c:pt idx="17">
                  <c:v>Argentina</c:v>
                </c:pt>
                <c:pt idx="18">
                  <c:v>Brazil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-11.7</c:v>
                </c:pt>
                <c:pt idx="1">
                  <c:v>-10.6</c:v>
                </c:pt>
                <c:pt idx="2">
                  <c:v>-7.8</c:v>
                </c:pt>
                <c:pt idx="3">
                  <c:v>-7.5</c:v>
                </c:pt>
                <c:pt idx="4">
                  <c:v>-7</c:v>
                </c:pt>
                <c:pt idx="5">
                  <c:v>-6.8</c:v>
                </c:pt>
                <c:pt idx="6">
                  <c:v>-5.6</c:v>
                </c:pt>
                <c:pt idx="7">
                  <c:v>-5.2</c:v>
                </c:pt>
                <c:pt idx="8">
                  <c:v>-5.2</c:v>
                </c:pt>
                <c:pt idx="9">
                  <c:v>-4.9000000000000004</c:v>
                </c:pt>
                <c:pt idx="10">
                  <c:v>-4.8</c:v>
                </c:pt>
                <c:pt idx="11">
                  <c:v>-4.8</c:v>
                </c:pt>
                <c:pt idx="12">
                  <c:v>-4.2</c:v>
                </c:pt>
                <c:pt idx="13">
                  <c:v>-3.3</c:v>
                </c:pt>
                <c:pt idx="14">
                  <c:v>-3.3</c:v>
                </c:pt>
                <c:pt idx="15">
                  <c:v>-2.6</c:v>
                </c:pt>
                <c:pt idx="16">
                  <c:v>-0.9</c:v>
                </c:pt>
                <c:pt idx="17">
                  <c:v>0.70000000000000062</c:v>
                </c:pt>
                <c:pt idx="18">
                  <c:v>1.2</c:v>
                </c:pt>
              </c:numCache>
            </c:numRef>
          </c:val>
        </c:ser>
        <c:gapWidth val="100"/>
        <c:overlap val="100"/>
        <c:axId val="121687424"/>
        <c:axId val="147768064"/>
      </c:barChart>
      <c:catAx>
        <c:axId val="121687424"/>
        <c:scaling>
          <c:orientation val="minMax"/>
        </c:scaling>
        <c:axPos val="l"/>
        <c:numFmt formatCode="General" sourceLinked="0"/>
        <c:minorTickMark val="out"/>
        <c:tickLblPos val="low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isalpin LT Std"/>
                <a:ea typeface="Cisalpin LT Std"/>
                <a:cs typeface="Cisalpin LT Std"/>
              </a:defRPr>
            </a:pPr>
            <a:endParaRPr lang="en-US"/>
          </a:p>
        </c:txPr>
        <c:crossAx val="147768064"/>
        <c:crossesAt val="0"/>
        <c:auto val="1"/>
        <c:lblAlgn val="ctr"/>
        <c:lblOffset val="100"/>
        <c:tickLblSkip val="1"/>
        <c:tickMarkSkip val="1"/>
      </c:catAx>
      <c:valAx>
        <c:axId val="147768064"/>
        <c:scaling>
          <c:orientation val="minMax"/>
        </c:scaling>
        <c:axPos val="b"/>
        <c:majorGridlines>
          <c:spPr>
            <a:ln w="3172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95" b="0" i="0" u="none" strike="noStrike" baseline="0">
                    <a:solidFill>
                      <a:srgbClr val="000000"/>
                    </a:solidFill>
                    <a:latin typeface="Cisalpin LT Std"/>
                    <a:ea typeface="Cisalpin LT Std"/>
                    <a:cs typeface="Cisalpin LT Std"/>
                  </a:defRPr>
                </a:pPr>
                <a:r>
                  <a:rPr lang="en-GB"/>
                  <a:t>Percentage of national income</a:t>
                </a:r>
              </a:p>
            </c:rich>
          </c:tx>
          <c:layout>
            <c:manualLayout>
              <c:xMode val="edge"/>
              <c:yMode val="edge"/>
              <c:x val="0.40499048171742502"/>
              <c:y val="0.93409733783277082"/>
            </c:manualLayout>
          </c:layout>
          <c:spPr>
            <a:noFill/>
            <a:ln w="25381">
              <a:noFill/>
            </a:ln>
          </c:spPr>
        </c:title>
        <c:numFmt formatCode="0" sourceLinked="0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isalpin LT Std"/>
                <a:ea typeface="Cisalpin LT Std"/>
                <a:cs typeface="Cisalpin LT Std"/>
              </a:defRPr>
            </a:pPr>
            <a:endParaRPr lang="en-US"/>
          </a:p>
        </c:txPr>
        <c:crossAx val="12168742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aseline="0"/>
            </a:pPr>
            <a:r>
              <a:rPr lang="en-US" sz="1600" baseline="0" dirty="0"/>
              <a:t>UK: public net debt as % GDP 1692-2014</a:t>
            </a:r>
          </a:p>
          <a:p>
            <a:pPr>
              <a:defRPr sz="1200" baseline="0"/>
            </a:pPr>
            <a:r>
              <a:rPr lang="en-US" sz="1200" i="1" baseline="0" dirty="0"/>
              <a:t>Note: 2010-2014 are HMT forecasts</a:t>
            </a:r>
          </a:p>
        </c:rich>
      </c:tx>
      <c:layout>
        <c:manualLayout>
          <c:xMode val="edge"/>
          <c:yMode val="edge"/>
          <c:x val="0.2365764082777437"/>
          <c:y val="1.2830706406159548E-2"/>
        </c:manualLayout>
      </c:layout>
    </c:title>
    <c:plotArea>
      <c:layout>
        <c:manualLayout>
          <c:layoutTarget val="inner"/>
          <c:xMode val="edge"/>
          <c:yMode val="edge"/>
          <c:x val="0.12830734625857668"/>
          <c:y val="0.1027707590558353"/>
          <c:w val="0.86091831837793376"/>
          <c:h val="0.76717066759074848"/>
        </c:manualLayout>
      </c:layout>
      <c:areaChart>
        <c:grouping val="standard"/>
        <c:ser>
          <c:idx val="0"/>
          <c:order val="0"/>
          <c:tx>
            <c:v>Public net debt as % GDP</c:v>
          </c:tx>
          <c:spPr>
            <a:gradFill flip="none" rotWithShape="1">
              <a:gsLst>
                <a:gs pos="0">
                  <a:srgbClr val="000082">
                    <a:alpha val="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 t="-100000" r="-100000"/>
            </a:gradFill>
          </c:spPr>
          <c:cat>
            <c:numRef>
              <c:f>'[UK natioanl debt 1692 to now.xls]Sheet1'!$A$4:$A$328</c:f>
              <c:numCache>
                <c:formatCode>General</c:formatCode>
                <c:ptCount val="325"/>
                <c:pt idx="0">
                  <c:v>1690</c:v>
                </c:pt>
                <c:pt idx="1">
                  <c:v>1691</c:v>
                </c:pt>
                <c:pt idx="2">
                  <c:v>1692</c:v>
                </c:pt>
                <c:pt idx="3">
                  <c:v>1693</c:v>
                </c:pt>
                <c:pt idx="4">
                  <c:v>1694</c:v>
                </c:pt>
                <c:pt idx="5">
                  <c:v>1695</c:v>
                </c:pt>
                <c:pt idx="6">
                  <c:v>1696</c:v>
                </c:pt>
                <c:pt idx="7">
                  <c:v>1697</c:v>
                </c:pt>
                <c:pt idx="8">
                  <c:v>1698</c:v>
                </c:pt>
                <c:pt idx="9">
                  <c:v>1699</c:v>
                </c:pt>
                <c:pt idx="10">
                  <c:v>1700</c:v>
                </c:pt>
                <c:pt idx="11">
                  <c:v>1701</c:v>
                </c:pt>
                <c:pt idx="12">
                  <c:v>1702</c:v>
                </c:pt>
                <c:pt idx="13">
                  <c:v>1703</c:v>
                </c:pt>
                <c:pt idx="14">
                  <c:v>1704</c:v>
                </c:pt>
                <c:pt idx="15">
                  <c:v>1705</c:v>
                </c:pt>
                <c:pt idx="16">
                  <c:v>1706</c:v>
                </c:pt>
                <c:pt idx="17">
                  <c:v>1707</c:v>
                </c:pt>
                <c:pt idx="18">
                  <c:v>1708</c:v>
                </c:pt>
                <c:pt idx="19">
                  <c:v>1709</c:v>
                </c:pt>
                <c:pt idx="20">
                  <c:v>1710</c:v>
                </c:pt>
                <c:pt idx="21">
                  <c:v>1711</c:v>
                </c:pt>
                <c:pt idx="22">
                  <c:v>1712</c:v>
                </c:pt>
                <c:pt idx="23">
                  <c:v>1713</c:v>
                </c:pt>
                <c:pt idx="24">
                  <c:v>1714</c:v>
                </c:pt>
                <c:pt idx="25">
                  <c:v>1715</c:v>
                </c:pt>
                <c:pt idx="26">
                  <c:v>1716</c:v>
                </c:pt>
                <c:pt idx="27">
                  <c:v>1717</c:v>
                </c:pt>
                <c:pt idx="28">
                  <c:v>1718</c:v>
                </c:pt>
                <c:pt idx="29">
                  <c:v>1719</c:v>
                </c:pt>
                <c:pt idx="30">
                  <c:v>1720</c:v>
                </c:pt>
                <c:pt idx="31">
                  <c:v>1721</c:v>
                </c:pt>
                <c:pt idx="32">
                  <c:v>1722</c:v>
                </c:pt>
                <c:pt idx="33">
                  <c:v>1723</c:v>
                </c:pt>
                <c:pt idx="34">
                  <c:v>1724</c:v>
                </c:pt>
                <c:pt idx="35">
                  <c:v>1725</c:v>
                </c:pt>
                <c:pt idx="36">
                  <c:v>1726</c:v>
                </c:pt>
                <c:pt idx="37">
                  <c:v>1727</c:v>
                </c:pt>
                <c:pt idx="38">
                  <c:v>1728</c:v>
                </c:pt>
                <c:pt idx="39">
                  <c:v>1729</c:v>
                </c:pt>
                <c:pt idx="40">
                  <c:v>1730</c:v>
                </c:pt>
                <c:pt idx="41">
                  <c:v>1731</c:v>
                </c:pt>
                <c:pt idx="42">
                  <c:v>1732</c:v>
                </c:pt>
                <c:pt idx="43">
                  <c:v>1733</c:v>
                </c:pt>
                <c:pt idx="44">
                  <c:v>1734</c:v>
                </c:pt>
                <c:pt idx="45">
                  <c:v>1735</c:v>
                </c:pt>
                <c:pt idx="46">
                  <c:v>1736</c:v>
                </c:pt>
                <c:pt idx="47">
                  <c:v>1737</c:v>
                </c:pt>
                <c:pt idx="48">
                  <c:v>1738</c:v>
                </c:pt>
                <c:pt idx="49">
                  <c:v>1739</c:v>
                </c:pt>
                <c:pt idx="50">
                  <c:v>1740</c:v>
                </c:pt>
                <c:pt idx="51">
                  <c:v>1741</c:v>
                </c:pt>
                <c:pt idx="52">
                  <c:v>1742</c:v>
                </c:pt>
                <c:pt idx="53">
                  <c:v>1743</c:v>
                </c:pt>
                <c:pt idx="54">
                  <c:v>1744</c:v>
                </c:pt>
                <c:pt idx="55">
                  <c:v>1745</c:v>
                </c:pt>
                <c:pt idx="56">
                  <c:v>1746</c:v>
                </c:pt>
                <c:pt idx="57">
                  <c:v>1747</c:v>
                </c:pt>
                <c:pt idx="58">
                  <c:v>1748</c:v>
                </c:pt>
                <c:pt idx="59">
                  <c:v>1749</c:v>
                </c:pt>
                <c:pt idx="60">
                  <c:v>1750</c:v>
                </c:pt>
                <c:pt idx="61">
                  <c:v>1751</c:v>
                </c:pt>
                <c:pt idx="62">
                  <c:v>1752</c:v>
                </c:pt>
                <c:pt idx="63">
                  <c:v>1753</c:v>
                </c:pt>
                <c:pt idx="64">
                  <c:v>1754</c:v>
                </c:pt>
                <c:pt idx="65">
                  <c:v>1755</c:v>
                </c:pt>
                <c:pt idx="66">
                  <c:v>1756</c:v>
                </c:pt>
                <c:pt idx="67">
                  <c:v>1757</c:v>
                </c:pt>
                <c:pt idx="68">
                  <c:v>1758</c:v>
                </c:pt>
                <c:pt idx="69">
                  <c:v>1759</c:v>
                </c:pt>
                <c:pt idx="70">
                  <c:v>1760</c:v>
                </c:pt>
                <c:pt idx="71">
                  <c:v>1761</c:v>
                </c:pt>
                <c:pt idx="72">
                  <c:v>1762</c:v>
                </c:pt>
                <c:pt idx="73">
                  <c:v>1763</c:v>
                </c:pt>
                <c:pt idx="74">
                  <c:v>1764</c:v>
                </c:pt>
                <c:pt idx="75">
                  <c:v>1765</c:v>
                </c:pt>
                <c:pt idx="76">
                  <c:v>1766</c:v>
                </c:pt>
                <c:pt idx="77">
                  <c:v>1767</c:v>
                </c:pt>
                <c:pt idx="78">
                  <c:v>1768</c:v>
                </c:pt>
                <c:pt idx="79">
                  <c:v>1769</c:v>
                </c:pt>
                <c:pt idx="80">
                  <c:v>1770</c:v>
                </c:pt>
                <c:pt idx="81">
                  <c:v>1771</c:v>
                </c:pt>
                <c:pt idx="82">
                  <c:v>1772</c:v>
                </c:pt>
                <c:pt idx="83">
                  <c:v>1773</c:v>
                </c:pt>
                <c:pt idx="84">
                  <c:v>1774</c:v>
                </c:pt>
                <c:pt idx="85">
                  <c:v>1775</c:v>
                </c:pt>
                <c:pt idx="86">
                  <c:v>1776</c:v>
                </c:pt>
                <c:pt idx="87">
                  <c:v>1777</c:v>
                </c:pt>
                <c:pt idx="88">
                  <c:v>1778</c:v>
                </c:pt>
                <c:pt idx="89">
                  <c:v>1779</c:v>
                </c:pt>
                <c:pt idx="90">
                  <c:v>1780</c:v>
                </c:pt>
                <c:pt idx="91">
                  <c:v>1781</c:v>
                </c:pt>
                <c:pt idx="92">
                  <c:v>1782</c:v>
                </c:pt>
                <c:pt idx="93">
                  <c:v>1783</c:v>
                </c:pt>
                <c:pt idx="94">
                  <c:v>1784</c:v>
                </c:pt>
                <c:pt idx="95">
                  <c:v>1785</c:v>
                </c:pt>
                <c:pt idx="96">
                  <c:v>1786</c:v>
                </c:pt>
                <c:pt idx="97">
                  <c:v>1787</c:v>
                </c:pt>
                <c:pt idx="98">
                  <c:v>1788</c:v>
                </c:pt>
                <c:pt idx="99">
                  <c:v>1789</c:v>
                </c:pt>
                <c:pt idx="100">
                  <c:v>1790</c:v>
                </c:pt>
                <c:pt idx="101">
                  <c:v>1791</c:v>
                </c:pt>
                <c:pt idx="102">
                  <c:v>1792</c:v>
                </c:pt>
                <c:pt idx="103">
                  <c:v>1793</c:v>
                </c:pt>
                <c:pt idx="104">
                  <c:v>1794</c:v>
                </c:pt>
                <c:pt idx="105">
                  <c:v>1795</c:v>
                </c:pt>
                <c:pt idx="106">
                  <c:v>1796</c:v>
                </c:pt>
                <c:pt idx="107">
                  <c:v>1797</c:v>
                </c:pt>
                <c:pt idx="108">
                  <c:v>1798</c:v>
                </c:pt>
                <c:pt idx="109">
                  <c:v>1799</c:v>
                </c:pt>
                <c:pt idx="110">
                  <c:v>1800</c:v>
                </c:pt>
                <c:pt idx="111">
                  <c:v>1801</c:v>
                </c:pt>
                <c:pt idx="112">
                  <c:v>1802</c:v>
                </c:pt>
                <c:pt idx="113">
                  <c:v>1803</c:v>
                </c:pt>
                <c:pt idx="114">
                  <c:v>1804</c:v>
                </c:pt>
                <c:pt idx="115">
                  <c:v>1805</c:v>
                </c:pt>
                <c:pt idx="116">
                  <c:v>1806</c:v>
                </c:pt>
                <c:pt idx="117">
                  <c:v>1807</c:v>
                </c:pt>
                <c:pt idx="118">
                  <c:v>1808</c:v>
                </c:pt>
                <c:pt idx="119">
                  <c:v>1809</c:v>
                </c:pt>
                <c:pt idx="120">
                  <c:v>1810</c:v>
                </c:pt>
                <c:pt idx="121">
                  <c:v>1811</c:v>
                </c:pt>
                <c:pt idx="122">
                  <c:v>1812</c:v>
                </c:pt>
                <c:pt idx="123">
                  <c:v>1813</c:v>
                </c:pt>
                <c:pt idx="124">
                  <c:v>1814</c:v>
                </c:pt>
                <c:pt idx="125">
                  <c:v>1815</c:v>
                </c:pt>
                <c:pt idx="126">
                  <c:v>1816</c:v>
                </c:pt>
                <c:pt idx="127">
                  <c:v>1817</c:v>
                </c:pt>
                <c:pt idx="128">
                  <c:v>1818</c:v>
                </c:pt>
                <c:pt idx="129">
                  <c:v>1819</c:v>
                </c:pt>
                <c:pt idx="130">
                  <c:v>1820</c:v>
                </c:pt>
                <c:pt idx="131">
                  <c:v>1821</c:v>
                </c:pt>
                <c:pt idx="132">
                  <c:v>1822</c:v>
                </c:pt>
                <c:pt idx="133">
                  <c:v>1823</c:v>
                </c:pt>
                <c:pt idx="134">
                  <c:v>1824</c:v>
                </c:pt>
                <c:pt idx="135">
                  <c:v>1825</c:v>
                </c:pt>
                <c:pt idx="136">
                  <c:v>1826</c:v>
                </c:pt>
                <c:pt idx="137">
                  <c:v>1827</c:v>
                </c:pt>
                <c:pt idx="138">
                  <c:v>1828</c:v>
                </c:pt>
                <c:pt idx="139">
                  <c:v>1829</c:v>
                </c:pt>
                <c:pt idx="140">
                  <c:v>1830</c:v>
                </c:pt>
                <c:pt idx="141">
                  <c:v>1831</c:v>
                </c:pt>
                <c:pt idx="142">
                  <c:v>1832</c:v>
                </c:pt>
                <c:pt idx="143">
                  <c:v>1833</c:v>
                </c:pt>
                <c:pt idx="144">
                  <c:v>1834</c:v>
                </c:pt>
                <c:pt idx="145">
                  <c:v>1835</c:v>
                </c:pt>
                <c:pt idx="146">
                  <c:v>1836</c:v>
                </c:pt>
                <c:pt idx="147">
                  <c:v>1837</c:v>
                </c:pt>
                <c:pt idx="148">
                  <c:v>1838</c:v>
                </c:pt>
                <c:pt idx="149">
                  <c:v>1839</c:v>
                </c:pt>
                <c:pt idx="150">
                  <c:v>1840</c:v>
                </c:pt>
                <c:pt idx="151">
                  <c:v>1841</c:v>
                </c:pt>
                <c:pt idx="152">
                  <c:v>1842</c:v>
                </c:pt>
                <c:pt idx="153">
                  <c:v>1843</c:v>
                </c:pt>
                <c:pt idx="154">
                  <c:v>1844</c:v>
                </c:pt>
                <c:pt idx="155">
                  <c:v>1845</c:v>
                </c:pt>
                <c:pt idx="156">
                  <c:v>1846</c:v>
                </c:pt>
                <c:pt idx="157">
                  <c:v>1847</c:v>
                </c:pt>
                <c:pt idx="158">
                  <c:v>1848</c:v>
                </c:pt>
                <c:pt idx="159">
                  <c:v>1849</c:v>
                </c:pt>
                <c:pt idx="160">
                  <c:v>1850</c:v>
                </c:pt>
                <c:pt idx="161">
                  <c:v>1851</c:v>
                </c:pt>
                <c:pt idx="162">
                  <c:v>1852</c:v>
                </c:pt>
                <c:pt idx="163">
                  <c:v>1853</c:v>
                </c:pt>
                <c:pt idx="164">
                  <c:v>1854</c:v>
                </c:pt>
                <c:pt idx="165">
                  <c:v>1855</c:v>
                </c:pt>
                <c:pt idx="166">
                  <c:v>1856</c:v>
                </c:pt>
                <c:pt idx="167">
                  <c:v>1857</c:v>
                </c:pt>
                <c:pt idx="168">
                  <c:v>1858</c:v>
                </c:pt>
                <c:pt idx="169">
                  <c:v>1859</c:v>
                </c:pt>
                <c:pt idx="170">
                  <c:v>1860</c:v>
                </c:pt>
                <c:pt idx="171">
                  <c:v>1861</c:v>
                </c:pt>
                <c:pt idx="172">
                  <c:v>1862</c:v>
                </c:pt>
                <c:pt idx="173">
                  <c:v>1863</c:v>
                </c:pt>
                <c:pt idx="174">
                  <c:v>1864</c:v>
                </c:pt>
                <c:pt idx="175">
                  <c:v>1865</c:v>
                </c:pt>
                <c:pt idx="176">
                  <c:v>1866</c:v>
                </c:pt>
                <c:pt idx="177">
                  <c:v>1867</c:v>
                </c:pt>
                <c:pt idx="178">
                  <c:v>1868</c:v>
                </c:pt>
                <c:pt idx="179">
                  <c:v>1869</c:v>
                </c:pt>
                <c:pt idx="180">
                  <c:v>1870</c:v>
                </c:pt>
                <c:pt idx="181">
                  <c:v>1871</c:v>
                </c:pt>
                <c:pt idx="182">
                  <c:v>1872</c:v>
                </c:pt>
                <c:pt idx="183">
                  <c:v>1873</c:v>
                </c:pt>
                <c:pt idx="184">
                  <c:v>1874</c:v>
                </c:pt>
                <c:pt idx="185">
                  <c:v>1875</c:v>
                </c:pt>
                <c:pt idx="186">
                  <c:v>1876</c:v>
                </c:pt>
                <c:pt idx="187">
                  <c:v>1877</c:v>
                </c:pt>
                <c:pt idx="188">
                  <c:v>1878</c:v>
                </c:pt>
                <c:pt idx="189">
                  <c:v>1879</c:v>
                </c:pt>
                <c:pt idx="190">
                  <c:v>1880</c:v>
                </c:pt>
                <c:pt idx="191">
                  <c:v>1881</c:v>
                </c:pt>
                <c:pt idx="192">
                  <c:v>1882</c:v>
                </c:pt>
                <c:pt idx="193">
                  <c:v>1883</c:v>
                </c:pt>
                <c:pt idx="194">
                  <c:v>1884</c:v>
                </c:pt>
                <c:pt idx="195">
                  <c:v>1885</c:v>
                </c:pt>
                <c:pt idx="196">
                  <c:v>1886</c:v>
                </c:pt>
                <c:pt idx="197">
                  <c:v>1887</c:v>
                </c:pt>
                <c:pt idx="198">
                  <c:v>1888</c:v>
                </c:pt>
                <c:pt idx="199">
                  <c:v>1889</c:v>
                </c:pt>
                <c:pt idx="200">
                  <c:v>1890</c:v>
                </c:pt>
                <c:pt idx="201">
                  <c:v>1891</c:v>
                </c:pt>
                <c:pt idx="202">
                  <c:v>1892</c:v>
                </c:pt>
                <c:pt idx="203">
                  <c:v>1893</c:v>
                </c:pt>
                <c:pt idx="204">
                  <c:v>1894</c:v>
                </c:pt>
                <c:pt idx="205">
                  <c:v>1895</c:v>
                </c:pt>
                <c:pt idx="206">
                  <c:v>1896</c:v>
                </c:pt>
                <c:pt idx="207">
                  <c:v>1897</c:v>
                </c:pt>
                <c:pt idx="208">
                  <c:v>1898</c:v>
                </c:pt>
                <c:pt idx="209">
                  <c:v>1899</c:v>
                </c:pt>
                <c:pt idx="210">
                  <c:v>1900</c:v>
                </c:pt>
                <c:pt idx="211">
                  <c:v>1901</c:v>
                </c:pt>
                <c:pt idx="212">
                  <c:v>1902</c:v>
                </c:pt>
                <c:pt idx="213">
                  <c:v>1903</c:v>
                </c:pt>
                <c:pt idx="214">
                  <c:v>1904</c:v>
                </c:pt>
                <c:pt idx="215">
                  <c:v>1905</c:v>
                </c:pt>
                <c:pt idx="216">
                  <c:v>1906</c:v>
                </c:pt>
                <c:pt idx="217">
                  <c:v>1907</c:v>
                </c:pt>
                <c:pt idx="218">
                  <c:v>1908</c:v>
                </c:pt>
                <c:pt idx="219">
                  <c:v>1909</c:v>
                </c:pt>
                <c:pt idx="220">
                  <c:v>1910</c:v>
                </c:pt>
                <c:pt idx="221">
                  <c:v>1911</c:v>
                </c:pt>
                <c:pt idx="222">
                  <c:v>1912</c:v>
                </c:pt>
                <c:pt idx="223">
                  <c:v>1913</c:v>
                </c:pt>
                <c:pt idx="224">
                  <c:v>1914</c:v>
                </c:pt>
                <c:pt idx="225">
                  <c:v>1915</c:v>
                </c:pt>
                <c:pt idx="226">
                  <c:v>1916</c:v>
                </c:pt>
                <c:pt idx="227">
                  <c:v>1917</c:v>
                </c:pt>
                <c:pt idx="228">
                  <c:v>1918</c:v>
                </c:pt>
                <c:pt idx="229">
                  <c:v>1919</c:v>
                </c:pt>
                <c:pt idx="230">
                  <c:v>1920</c:v>
                </c:pt>
                <c:pt idx="231">
                  <c:v>1921</c:v>
                </c:pt>
                <c:pt idx="232">
                  <c:v>1922</c:v>
                </c:pt>
                <c:pt idx="233">
                  <c:v>1923</c:v>
                </c:pt>
                <c:pt idx="234">
                  <c:v>1924</c:v>
                </c:pt>
                <c:pt idx="235">
                  <c:v>1925</c:v>
                </c:pt>
                <c:pt idx="236">
                  <c:v>1926</c:v>
                </c:pt>
                <c:pt idx="237">
                  <c:v>1927</c:v>
                </c:pt>
                <c:pt idx="238">
                  <c:v>1928</c:v>
                </c:pt>
                <c:pt idx="239">
                  <c:v>1929</c:v>
                </c:pt>
                <c:pt idx="240">
                  <c:v>1930</c:v>
                </c:pt>
                <c:pt idx="241">
                  <c:v>1931</c:v>
                </c:pt>
                <c:pt idx="242">
                  <c:v>1932</c:v>
                </c:pt>
                <c:pt idx="243">
                  <c:v>1933</c:v>
                </c:pt>
                <c:pt idx="244">
                  <c:v>1934</c:v>
                </c:pt>
                <c:pt idx="245">
                  <c:v>1935</c:v>
                </c:pt>
                <c:pt idx="246">
                  <c:v>1936</c:v>
                </c:pt>
                <c:pt idx="247">
                  <c:v>1937</c:v>
                </c:pt>
                <c:pt idx="248">
                  <c:v>1938</c:v>
                </c:pt>
                <c:pt idx="249">
                  <c:v>1939</c:v>
                </c:pt>
                <c:pt idx="250">
                  <c:v>1940</c:v>
                </c:pt>
                <c:pt idx="251">
                  <c:v>1941</c:v>
                </c:pt>
                <c:pt idx="252">
                  <c:v>1942</c:v>
                </c:pt>
                <c:pt idx="253">
                  <c:v>1943</c:v>
                </c:pt>
                <c:pt idx="254">
                  <c:v>1944</c:v>
                </c:pt>
                <c:pt idx="255">
                  <c:v>1945</c:v>
                </c:pt>
                <c:pt idx="256">
                  <c:v>1946</c:v>
                </c:pt>
                <c:pt idx="257">
                  <c:v>1947</c:v>
                </c:pt>
                <c:pt idx="258">
                  <c:v>1948</c:v>
                </c:pt>
                <c:pt idx="259">
                  <c:v>1949</c:v>
                </c:pt>
                <c:pt idx="260">
                  <c:v>1950</c:v>
                </c:pt>
                <c:pt idx="261">
                  <c:v>1951</c:v>
                </c:pt>
                <c:pt idx="262">
                  <c:v>1952</c:v>
                </c:pt>
                <c:pt idx="263">
                  <c:v>1953</c:v>
                </c:pt>
                <c:pt idx="264">
                  <c:v>1954</c:v>
                </c:pt>
                <c:pt idx="265">
                  <c:v>1955</c:v>
                </c:pt>
                <c:pt idx="266">
                  <c:v>1956</c:v>
                </c:pt>
                <c:pt idx="267">
                  <c:v>1957</c:v>
                </c:pt>
                <c:pt idx="268">
                  <c:v>1958</c:v>
                </c:pt>
                <c:pt idx="269">
                  <c:v>1959</c:v>
                </c:pt>
                <c:pt idx="270">
                  <c:v>1960</c:v>
                </c:pt>
                <c:pt idx="271">
                  <c:v>1961</c:v>
                </c:pt>
                <c:pt idx="272">
                  <c:v>1962</c:v>
                </c:pt>
                <c:pt idx="273">
                  <c:v>1963</c:v>
                </c:pt>
                <c:pt idx="274">
                  <c:v>1964</c:v>
                </c:pt>
                <c:pt idx="275">
                  <c:v>1965</c:v>
                </c:pt>
                <c:pt idx="276">
                  <c:v>1966</c:v>
                </c:pt>
                <c:pt idx="277">
                  <c:v>1967</c:v>
                </c:pt>
                <c:pt idx="278">
                  <c:v>1968</c:v>
                </c:pt>
                <c:pt idx="279">
                  <c:v>1969</c:v>
                </c:pt>
                <c:pt idx="280">
                  <c:v>1970</c:v>
                </c:pt>
                <c:pt idx="281">
                  <c:v>1971</c:v>
                </c:pt>
                <c:pt idx="282">
                  <c:v>1972</c:v>
                </c:pt>
                <c:pt idx="283">
                  <c:v>1973</c:v>
                </c:pt>
                <c:pt idx="284">
                  <c:v>1974</c:v>
                </c:pt>
                <c:pt idx="285">
                  <c:v>1975</c:v>
                </c:pt>
                <c:pt idx="286">
                  <c:v>1976</c:v>
                </c:pt>
                <c:pt idx="287">
                  <c:v>1977</c:v>
                </c:pt>
                <c:pt idx="288">
                  <c:v>1978</c:v>
                </c:pt>
                <c:pt idx="289">
                  <c:v>1979</c:v>
                </c:pt>
                <c:pt idx="290">
                  <c:v>1980</c:v>
                </c:pt>
                <c:pt idx="291">
                  <c:v>1981</c:v>
                </c:pt>
                <c:pt idx="292">
                  <c:v>1982</c:v>
                </c:pt>
                <c:pt idx="293">
                  <c:v>1983</c:v>
                </c:pt>
                <c:pt idx="294">
                  <c:v>1984</c:v>
                </c:pt>
                <c:pt idx="295">
                  <c:v>1985</c:v>
                </c:pt>
                <c:pt idx="296">
                  <c:v>1986</c:v>
                </c:pt>
                <c:pt idx="297">
                  <c:v>1987</c:v>
                </c:pt>
                <c:pt idx="298">
                  <c:v>1988</c:v>
                </c:pt>
                <c:pt idx="299">
                  <c:v>1989</c:v>
                </c:pt>
                <c:pt idx="300">
                  <c:v>1990</c:v>
                </c:pt>
                <c:pt idx="301">
                  <c:v>1991</c:v>
                </c:pt>
                <c:pt idx="302">
                  <c:v>1992</c:v>
                </c:pt>
                <c:pt idx="303">
                  <c:v>1993</c:v>
                </c:pt>
                <c:pt idx="304">
                  <c:v>1994</c:v>
                </c:pt>
                <c:pt idx="305">
                  <c:v>1995</c:v>
                </c:pt>
                <c:pt idx="306">
                  <c:v>1996</c:v>
                </c:pt>
                <c:pt idx="307">
                  <c:v>1997</c:v>
                </c:pt>
                <c:pt idx="308">
                  <c:v>1998</c:v>
                </c:pt>
                <c:pt idx="309">
                  <c:v>1999</c:v>
                </c:pt>
                <c:pt idx="310">
                  <c:v>2000</c:v>
                </c:pt>
                <c:pt idx="311">
                  <c:v>2001</c:v>
                </c:pt>
                <c:pt idx="312">
                  <c:v>2002</c:v>
                </c:pt>
                <c:pt idx="313">
                  <c:v>2003</c:v>
                </c:pt>
                <c:pt idx="314">
                  <c:v>2004</c:v>
                </c:pt>
                <c:pt idx="315">
                  <c:v>2005</c:v>
                </c:pt>
                <c:pt idx="316">
                  <c:v>2006</c:v>
                </c:pt>
                <c:pt idx="317">
                  <c:v>2007</c:v>
                </c:pt>
                <c:pt idx="318">
                  <c:v>2008</c:v>
                </c:pt>
                <c:pt idx="319">
                  <c:v>2009</c:v>
                </c:pt>
                <c:pt idx="320">
                  <c:v>2010</c:v>
                </c:pt>
                <c:pt idx="321">
                  <c:v>2011</c:v>
                </c:pt>
                <c:pt idx="322">
                  <c:v>2012</c:v>
                </c:pt>
                <c:pt idx="323">
                  <c:v>2013</c:v>
                </c:pt>
                <c:pt idx="324">
                  <c:v>2014</c:v>
                </c:pt>
              </c:numCache>
            </c:numRef>
          </c:cat>
          <c:val>
            <c:numRef>
              <c:f>'[UK natioanl debt 1692 to now.xls]Sheet1'!$C$4:$C$328</c:f>
              <c:numCache>
                <c:formatCode>General</c:formatCode>
                <c:ptCount val="325"/>
                <c:pt idx="2">
                  <c:v>5.59</c:v>
                </c:pt>
                <c:pt idx="3">
                  <c:v>10</c:v>
                </c:pt>
                <c:pt idx="4">
                  <c:v>10.34</c:v>
                </c:pt>
                <c:pt idx="5">
                  <c:v>14.24</c:v>
                </c:pt>
                <c:pt idx="6">
                  <c:v>17.670000000000005</c:v>
                </c:pt>
                <c:pt idx="7">
                  <c:v>27.830000000000005</c:v>
                </c:pt>
                <c:pt idx="8">
                  <c:v>28.830000000000005</c:v>
                </c:pt>
                <c:pt idx="9">
                  <c:v>25.67</c:v>
                </c:pt>
                <c:pt idx="10">
                  <c:v>23.279999999999987</c:v>
                </c:pt>
                <c:pt idx="11">
                  <c:v>23.110000000000031</c:v>
                </c:pt>
                <c:pt idx="12">
                  <c:v>23.110000000000031</c:v>
                </c:pt>
                <c:pt idx="13">
                  <c:v>22.3</c:v>
                </c:pt>
                <c:pt idx="14">
                  <c:v>21.97</c:v>
                </c:pt>
                <c:pt idx="15">
                  <c:v>20.97</c:v>
                </c:pt>
                <c:pt idx="16">
                  <c:v>20.97</c:v>
                </c:pt>
                <c:pt idx="17">
                  <c:v>23.39</c:v>
                </c:pt>
                <c:pt idx="18">
                  <c:v>24.52</c:v>
                </c:pt>
                <c:pt idx="19">
                  <c:v>30.32</c:v>
                </c:pt>
                <c:pt idx="20">
                  <c:v>33.97</c:v>
                </c:pt>
                <c:pt idx="21">
                  <c:v>35.56</c:v>
                </c:pt>
                <c:pt idx="22">
                  <c:v>55.4</c:v>
                </c:pt>
                <c:pt idx="23">
                  <c:v>55.08</c:v>
                </c:pt>
                <c:pt idx="24">
                  <c:v>56.56</c:v>
                </c:pt>
                <c:pt idx="25">
                  <c:v>58.44</c:v>
                </c:pt>
                <c:pt idx="26">
                  <c:v>59.220000000000013</c:v>
                </c:pt>
                <c:pt idx="27">
                  <c:v>61.41</c:v>
                </c:pt>
                <c:pt idx="28">
                  <c:v>61.08</c:v>
                </c:pt>
                <c:pt idx="29">
                  <c:v>64</c:v>
                </c:pt>
                <c:pt idx="30">
                  <c:v>83.08</c:v>
                </c:pt>
                <c:pt idx="31">
                  <c:v>84.460000000000022</c:v>
                </c:pt>
                <c:pt idx="32">
                  <c:v>79.849999999999994</c:v>
                </c:pt>
                <c:pt idx="33">
                  <c:v>81.209999999999994</c:v>
                </c:pt>
                <c:pt idx="34">
                  <c:v>81.52</c:v>
                </c:pt>
                <c:pt idx="35">
                  <c:v>79.849999999999994</c:v>
                </c:pt>
                <c:pt idx="36">
                  <c:v>78.959999999999994</c:v>
                </c:pt>
                <c:pt idx="37">
                  <c:v>79.099999999999994</c:v>
                </c:pt>
                <c:pt idx="38">
                  <c:v>78.66</c:v>
                </c:pt>
                <c:pt idx="39">
                  <c:v>77.760000000000005</c:v>
                </c:pt>
                <c:pt idx="40">
                  <c:v>75.59</c:v>
                </c:pt>
                <c:pt idx="41">
                  <c:v>76.03</c:v>
                </c:pt>
                <c:pt idx="42">
                  <c:v>73.679999999999978</c:v>
                </c:pt>
                <c:pt idx="43">
                  <c:v>73.53</c:v>
                </c:pt>
                <c:pt idx="44">
                  <c:v>71.16</c:v>
                </c:pt>
                <c:pt idx="45">
                  <c:v>71.45</c:v>
                </c:pt>
                <c:pt idx="46">
                  <c:v>72.03</c:v>
                </c:pt>
                <c:pt idx="47">
                  <c:v>70.290000000000006</c:v>
                </c:pt>
                <c:pt idx="48">
                  <c:v>67.86</c:v>
                </c:pt>
                <c:pt idx="49">
                  <c:v>67</c:v>
                </c:pt>
                <c:pt idx="50">
                  <c:v>67.709999999999994</c:v>
                </c:pt>
                <c:pt idx="51">
                  <c:v>69.709999999999994</c:v>
                </c:pt>
                <c:pt idx="52">
                  <c:v>72.25</c:v>
                </c:pt>
                <c:pt idx="53">
                  <c:v>75.349999999999994</c:v>
                </c:pt>
                <c:pt idx="54">
                  <c:v>80.42</c:v>
                </c:pt>
                <c:pt idx="55">
                  <c:v>84.649999999999991</c:v>
                </c:pt>
                <c:pt idx="56">
                  <c:v>90.14</c:v>
                </c:pt>
                <c:pt idx="57">
                  <c:v>96.39</c:v>
                </c:pt>
                <c:pt idx="58">
                  <c:v>105.69</c:v>
                </c:pt>
                <c:pt idx="59">
                  <c:v>108.06</c:v>
                </c:pt>
                <c:pt idx="60">
                  <c:v>106.85</c:v>
                </c:pt>
                <c:pt idx="61">
                  <c:v>106.99000000000002</c:v>
                </c:pt>
                <c:pt idx="62">
                  <c:v>105.34</c:v>
                </c:pt>
                <c:pt idx="63">
                  <c:v>102.74000000000002</c:v>
                </c:pt>
                <c:pt idx="64">
                  <c:v>97.57</c:v>
                </c:pt>
                <c:pt idx="65">
                  <c:v>97.97</c:v>
                </c:pt>
                <c:pt idx="66">
                  <c:v>100.81</c:v>
                </c:pt>
                <c:pt idx="67">
                  <c:v>105.14</c:v>
                </c:pt>
                <c:pt idx="68">
                  <c:v>109.47</c:v>
                </c:pt>
                <c:pt idx="69">
                  <c:v>121.73</c:v>
                </c:pt>
                <c:pt idx="70">
                  <c:v>132.08000000000001</c:v>
                </c:pt>
                <c:pt idx="71">
                  <c:v>142.75</c:v>
                </c:pt>
                <c:pt idx="72">
                  <c:v>154.39000000000001</c:v>
                </c:pt>
                <c:pt idx="73">
                  <c:v>157.86000000000001</c:v>
                </c:pt>
                <c:pt idx="74">
                  <c:v>154.25</c:v>
                </c:pt>
                <c:pt idx="75">
                  <c:v>150.10999999999999</c:v>
                </c:pt>
                <c:pt idx="76">
                  <c:v>144.89000000000001</c:v>
                </c:pt>
                <c:pt idx="77">
                  <c:v>140.94999999999999</c:v>
                </c:pt>
                <c:pt idx="78">
                  <c:v>135.31</c:v>
                </c:pt>
                <c:pt idx="79">
                  <c:v>129.01</c:v>
                </c:pt>
                <c:pt idx="80">
                  <c:v>125.58</c:v>
                </c:pt>
                <c:pt idx="81">
                  <c:v>120.47</c:v>
                </c:pt>
                <c:pt idx="82">
                  <c:v>117</c:v>
                </c:pt>
                <c:pt idx="83">
                  <c:v>114.07</c:v>
                </c:pt>
                <c:pt idx="84">
                  <c:v>110.09</c:v>
                </c:pt>
                <c:pt idx="85">
                  <c:v>106.08</c:v>
                </c:pt>
                <c:pt idx="86">
                  <c:v>106.66999999999999</c:v>
                </c:pt>
                <c:pt idx="87">
                  <c:v>107.56</c:v>
                </c:pt>
                <c:pt idx="88">
                  <c:v>109.24000000000002</c:v>
                </c:pt>
                <c:pt idx="89">
                  <c:v>113.63</c:v>
                </c:pt>
                <c:pt idx="90">
                  <c:v>120.29</c:v>
                </c:pt>
                <c:pt idx="91">
                  <c:v>133.15</c:v>
                </c:pt>
                <c:pt idx="92">
                  <c:v>145.78</c:v>
                </c:pt>
                <c:pt idx="93">
                  <c:v>152.5</c:v>
                </c:pt>
                <c:pt idx="94">
                  <c:v>155.70999999999998</c:v>
                </c:pt>
                <c:pt idx="95">
                  <c:v>152.47999999999999</c:v>
                </c:pt>
                <c:pt idx="96">
                  <c:v>148.31</c:v>
                </c:pt>
                <c:pt idx="97">
                  <c:v>144.59</c:v>
                </c:pt>
                <c:pt idx="98">
                  <c:v>139.26</c:v>
                </c:pt>
                <c:pt idx="99">
                  <c:v>134.97</c:v>
                </c:pt>
                <c:pt idx="100">
                  <c:v>131.18</c:v>
                </c:pt>
                <c:pt idx="101">
                  <c:v>126.66999999999999</c:v>
                </c:pt>
                <c:pt idx="102">
                  <c:v>122.64</c:v>
                </c:pt>
                <c:pt idx="103">
                  <c:v>119.66</c:v>
                </c:pt>
                <c:pt idx="104">
                  <c:v>119.43</c:v>
                </c:pt>
                <c:pt idx="105">
                  <c:v>123.8</c:v>
                </c:pt>
                <c:pt idx="106">
                  <c:v>139.82000000000062</c:v>
                </c:pt>
                <c:pt idx="107">
                  <c:v>156.86000000000001</c:v>
                </c:pt>
                <c:pt idx="108">
                  <c:v>166.47</c:v>
                </c:pt>
                <c:pt idx="109">
                  <c:v>176.28</c:v>
                </c:pt>
                <c:pt idx="110">
                  <c:v>176.54</c:v>
                </c:pt>
                <c:pt idx="111">
                  <c:v>177.47</c:v>
                </c:pt>
                <c:pt idx="112">
                  <c:v>188.86</c:v>
                </c:pt>
                <c:pt idx="113">
                  <c:v>190.55</c:v>
                </c:pt>
                <c:pt idx="114">
                  <c:v>188.42000000000004</c:v>
                </c:pt>
                <c:pt idx="115">
                  <c:v>189.33</c:v>
                </c:pt>
                <c:pt idx="116">
                  <c:v>192.63</c:v>
                </c:pt>
                <c:pt idx="117">
                  <c:v>193.72</c:v>
                </c:pt>
                <c:pt idx="118">
                  <c:v>191.36</c:v>
                </c:pt>
                <c:pt idx="119">
                  <c:v>188.96</c:v>
                </c:pt>
                <c:pt idx="120">
                  <c:v>186.89000000000001</c:v>
                </c:pt>
                <c:pt idx="121">
                  <c:v>182.51</c:v>
                </c:pt>
                <c:pt idx="122">
                  <c:v>187.99</c:v>
                </c:pt>
                <c:pt idx="123">
                  <c:v>196.48000000000027</c:v>
                </c:pt>
                <c:pt idx="124">
                  <c:v>219.85000000000062</c:v>
                </c:pt>
                <c:pt idx="125">
                  <c:v>226.41</c:v>
                </c:pt>
                <c:pt idx="126">
                  <c:v>237.29</c:v>
                </c:pt>
                <c:pt idx="127">
                  <c:v>230.92000000000004</c:v>
                </c:pt>
                <c:pt idx="128">
                  <c:v>258.68</c:v>
                </c:pt>
                <c:pt idx="129">
                  <c:v>260.58999999999969</c:v>
                </c:pt>
                <c:pt idx="130">
                  <c:v>260.08999999999969</c:v>
                </c:pt>
                <c:pt idx="131">
                  <c:v>260.33999999999969</c:v>
                </c:pt>
                <c:pt idx="132">
                  <c:v>246.62</c:v>
                </c:pt>
                <c:pt idx="133">
                  <c:v>237.53</c:v>
                </c:pt>
                <c:pt idx="134">
                  <c:v>224.55</c:v>
                </c:pt>
                <c:pt idx="135">
                  <c:v>212.49</c:v>
                </c:pt>
                <c:pt idx="136">
                  <c:v>201.23999999999998</c:v>
                </c:pt>
                <c:pt idx="137">
                  <c:v>191.94</c:v>
                </c:pt>
                <c:pt idx="138">
                  <c:v>182.86</c:v>
                </c:pt>
                <c:pt idx="139">
                  <c:v>173.44</c:v>
                </c:pt>
                <c:pt idx="140">
                  <c:v>165.26</c:v>
                </c:pt>
                <c:pt idx="141">
                  <c:v>163.79</c:v>
                </c:pt>
                <c:pt idx="142">
                  <c:v>170.85000000000062</c:v>
                </c:pt>
                <c:pt idx="143">
                  <c:v>172.85000000000062</c:v>
                </c:pt>
                <c:pt idx="144">
                  <c:v>162.43</c:v>
                </c:pt>
                <c:pt idx="145">
                  <c:v>152.54</c:v>
                </c:pt>
                <c:pt idx="146">
                  <c:v>145.83000000000001</c:v>
                </c:pt>
                <c:pt idx="147">
                  <c:v>151.80000000000001</c:v>
                </c:pt>
                <c:pt idx="148">
                  <c:v>142.66</c:v>
                </c:pt>
                <c:pt idx="149">
                  <c:v>135.55000000000001</c:v>
                </c:pt>
                <c:pt idx="150">
                  <c:v>144.44999999999999</c:v>
                </c:pt>
                <c:pt idx="151">
                  <c:v>151.96</c:v>
                </c:pt>
                <c:pt idx="152">
                  <c:v>158.78</c:v>
                </c:pt>
                <c:pt idx="153">
                  <c:v>159.34</c:v>
                </c:pt>
                <c:pt idx="154">
                  <c:v>146.32000000000062</c:v>
                </c:pt>
                <c:pt idx="155">
                  <c:v>137.37</c:v>
                </c:pt>
                <c:pt idx="156">
                  <c:v>128.20999999999998</c:v>
                </c:pt>
                <c:pt idx="157">
                  <c:v>123.07</c:v>
                </c:pt>
                <c:pt idx="158">
                  <c:v>129.1</c:v>
                </c:pt>
                <c:pt idx="159">
                  <c:v>127.09</c:v>
                </c:pt>
                <c:pt idx="160">
                  <c:v>138.72</c:v>
                </c:pt>
                <c:pt idx="161">
                  <c:v>131.4</c:v>
                </c:pt>
                <c:pt idx="162">
                  <c:v>129.44</c:v>
                </c:pt>
                <c:pt idx="163">
                  <c:v>115.38</c:v>
                </c:pt>
                <c:pt idx="164">
                  <c:v>107.86</c:v>
                </c:pt>
                <c:pt idx="165">
                  <c:v>105.51</c:v>
                </c:pt>
                <c:pt idx="166">
                  <c:v>104.88</c:v>
                </c:pt>
                <c:pt idx="167">
                  <c:v>104.24000000000002</c:v>
                </c:pt>
                <c:pt idx="168">
                  <c:v>107.57</c:v>
                </c:pt>
                <c:pt idx="169">
                  <c:v>101.86</c:v>
                </c:pt>
                <c:pt idx="170">
                  <c:v>99.26</c:v>
                </c:pt>
                <c:pt idx="171">
                  <c:v>95.11999999999999</c:v>
                </c:pt>
                <c:pt idx="172">
                  <c:v>93.57</c:v>
                </c:pt>
                <c:pt idx="173">
                  <c:v>89.72</c:v>
                </c:pt>
                <c:pt idx="174">
                  <c:v>84.11</c:v>
                </c:pt>
                <c:pt idx="175">
                  <c:v>81.11999999999999</c:v>
                </c:pt>
                <c:pt idx="176">
                  <c:v>76.679999999999978</c:v>
                </c:pt>
                <c:pt idx="177">
                  <c:v>77.649999999999991</c:v>
                </c:pt>
                <c:pt idx="178">
                  <c:v>74.910000000000025</c:v>
                </c:pt>
                <c:pt idx="179">
                  <c:v>74.649999999999991</c:v>
                </c:pt>
                <c:pt idx="180">
                  <c:v>70.33</c:v>
                </c:pt>
                <c:pt idx="181">
                  <c:v>64.179999999999978</c:v>
                </c:pt>
                <c:pt idx="182">
                  <c:v>60.4</c:v>
                </c:pt>
                <c:pt idx="183">
                  <c:v>57.2</c:v>
                </c:pt>
                <c:pt idx="184">
                  <c:v>57.230000000000011</c:v>
                </c:pt>
                <c:pt idx="185">
                  <c:v>57.83</c:v>
                </c:pt>
                <c:pt idx="186">
                  <c:v>59</c:v>
                </c:pt>
                <c:pt idx="187">
                  <c:v>59.75</c:v>
                </c:pt>
                <c:pt idx="188">
                  <c:v>61.77</c:v>
                </c:pt>
                <c:pt idx="189">
                  <c:v>64.39</c:v>
                </c:pt>
                <c:pt idx="190">
                  <c:v>60.57</c:v>
                </c:pt>
                <c:pt idx="191">
                  <c:v>58.83</c:v>
                </c:pt>
                <c:pt idx="192">
                  <c:v>56.7</c:v>
                </c:pt>
                <c:pt idx="193">
                  <c:v>56.57</c:v>
                </c:pt>
                <c:pt idx="194">
                  <c:v>52.63</c:v>
                </c:pt>
                <c:pt idx="195">
                  <c:v>53.760000000000012</c:v>
                </c:pt>
                <c:pt idx="196">
                  <c:v>53.55</c:v>
                </c:pt>
                <c:pt idx="197">
                  <c:v>51.27</c:v>
                </c:pt>
                <c:pt idx="198">
                  <c:v>47.04</c:v>
                </c:pt>
                <c:pt idx="199">
                  <c:v>44.260000000000012</c:v>
                </c:pt>
                <c:pt idx="200">
                  <c:v>42.87</c:v>
                </c:pt>
                <c:pt idx="201">
                  <c:v>42.63</c:v>
                </c:pt>
                <c:pt idx="202">
                  <c:v>43.65</c:v>
                </c:pt>
                <c:pt idx="203">
                  <c:v>43.41</c:v>
                </c:pt>
                <c:pt idx="204">
                  <c:v>41.04</c:v>
                </c:pt>
                <c:pt idx="205">
                  <c:v>39.67</c:v>
                </c:pt>
                <c:pt idx="206">
                  <c:v>38.160000000000011</c:v>
                </c:pt>
                <c:pt idx="207">
                  <c:v>36.25</c:v>
                </c:pt>
                <c:pt idx="208">
                  <c:v>34.83</c:v>
                </c:pt>
                <c:pt idx="209">
                  <c:v>32.690000000000012</c:v>
                </c:pt>
                <c:pt idx="210">
                  <c:v>30.17</c:v>
                </c:pt>
                <c:pt idx="211">
                  <c:v>33.24</c:v>
                </c:pt>
                <c:pt idx="212">
                  <c:v>35.92</c:v>
                </c:pt>
                <c:pt idx="213">
                  <c:v>38.020000000000003</c:v>
                </c:pt>
                <c:pt idx="214">
                  <c:v>37.81</c:v>
                </c:pt>
                <c:pt idx="215">
                  <c:v>36.290000000000013</c:v>
                </c:pt>
                <c:pt idx="216">
                  <c:v>34.42</c:v>
                </c:pt>
                <c:pt idx="217">
                  <c:v>32.35</c:v>
                </c:pt>
                <c:pt idx="218">
                  <c:v>33.300000000000004</c:v>
                </c:pt>
                <c:pt idx="219">
                  <c:v>32.39</c:v>
                </c:pt>
                <c:pt idx="220">
                  <c:v>31.650000000000031</c:v>
                </c:pt>
                <c:pt idx="221">
                  <c:v>29.22</c:v>
                </c:pt>
                <c:pt idx="222">
                  <c:v>27.3</c:v>
                </c:pt>
                <c:pt idx="223">
                  <c:v>25.830000000000005</c:v>
                </c:pt>
                <c:pt idx="224">
                  <c:v>25.3</c:v>
                </c:pt>
                <c:pt idx="225">
                  <c:v>36.590000000000003</c:v>
                </c:pt>
                <c:pt idx="226">
                  <c:v>61.36</c:v>
                </c:pt>
                <c:pt idx="227">
                  <c:v>93.25</c:v>
                </c:pt>
                <c:pt idx="228">
                  <c:v>114.52</c:v>
                </c:pt>
                <c:pt idx="229">
                  <c:v>135.19999999999999</c:v>
                </c:pt>
                <c:pt idx="230">
                  <c:v>130.69999999999999</c:v>
                </c:pt>
                <c:pt idx="231">
                  <c:v>154</c:v>
                </c:pt>
                <c:pt idx="232">
                  <c:v>171.33</c:v>
                </c:pt>
                <c:pt idx="233">
                  <c:v>181.68</c:v>
                </c:pt>
                <c:pt idx="234">
                  <c:v>174.7</c:v>
                </c:pt>
                <c:pt idx="235">
                  <c:v>168.25</c:v>
                </c:pt>
                <c:pt idx="236">
                  <c:v>173.51</c:v>
                </c:pt>
                <c:pt idx="237">
                  <c:v>164</c:v>
                </c:pt>
                <c:pt idx="238">
                  <c:v>163.41</c:v>
                </c:pt>
                <c:pt idx="239">
                  <c:v>159.59</c:v>
                </c:pt>
                <c:pt idx="240">
                  <c:v>161.58000000000001</c:v>
                </c:pt>
                <c:pt idx="241">
                  <c:v>171.49</c:v>
                </c:pt>
                <c:pt idx="242">
                  <c:v>175.76</c:v>
                </c:pt>
                <c:pt idx="243">
                  <c:v>177.57</c:v>
                </c:pt>
                <c:pt idx="244">
                  <c:v>172.91</c:v>
                </c:pt>
                <c:pt idx="245">
                  <c:v>165.01</c:v>
                </c:pt>
                <c:pt idx="246">
                  <c:v>156.08000000000001</c:v>
                </c:pt>
                <c:pt idx="247">
                  <c:v>145.94999999999999</c:v>
                </c:pt>
                <c:pt idx="248">
                  <c:v>145.65</c:v>
                </c:pt>
                <c:pt idx="249">
                  <c:v>137.70999999999998</c:v>
                </c:pt>
                <c:pt idx="250">
                  <c:v>109.97</c:v>
                </c:pt>
                <c:pt idx="251">
                  <c:v>119.79</c:v>
                </c:pt>
                <c:pt idx="252">
                  <c:v>137.54</c:v>
                </c:pt>
                <c:pt idx="253">
                  <c:v>156.76999999999998</c:v>
                </c:pt>
                <c:pt idx="254">
                  <c:v>182.34</c:v>
                </c:pt>
                <c:pt idx="255">
                  <c:v>215.64</c:v>
                </c:pt>
                <c:pt idx="256">
                  <c:v>237.12</c:v>
                </c:pt>
                <c:pt idx="257">
                  <c:v>237.94</c:v>
                </c:pt>
                <c:pt idx="258">
                  <c:v>213.72</c:v>
                </c:pt>
                <c:pt idx="259">
                  <c:v>197.67</c:v>
                </c:pt>
                <c:pt idx="260">
                  <c:v>194.22</c:v>
                </c:pt>
                <c:pt idx="261">
                  <c:v>175.23</c:v>
                </c:pt>
                <c:pt idx="262">
                  <c:v>161.58000000000001</c:v>
                </c:pt>
                <c:pt idx="263">
                  <c:v>151.93</c:v>
                </c:pt>
                <c:pt idx="264">
                  <c:v>146.47999999999999</c:v>
                </c:pt>
                <c:pt idx="265">
                  <c:v>138.09</c:v>
                </c:pt>
                <c:pt idx="266">
                  <c:v>128.97</c:v>
                </c:pt>
                <c:pt idx="267">
                  <c:v>122.14999999999999</c:v>
                </c:pt>
                <c:pt idx="268">
                  <c:v>118.14</c:v>
                </c:pt>
                <c:pt idx="269">
                  <c:v>112.44000000000031</c:v>
                </c:pt>
                <c:pt idx="270">
                  <c:v>106.77</c:v>
                </c:pt>
                <c:pt idx="271">
                  <c:v>103.09</c:v>
                </c:pt>
                <c:pt idx="272">
                  <c:v>99.940000000000026</c:v>
                </c:pt>
                <c:pt idx="273">
                  <c:v>98.29</c:v>
                </c:pt>
                <c:pt idx="274">
                  <c:v>91.149999999999991</c:v>
                </c:pt>
                <c:pt idx="275">
                  <c:v>85.02</c:v>
                </c:pt>
                <c:pt idx="276">
                  <c:v>82.26</c:v>
                </c:pt>
                <c:pt idx="277">
                  <c:v>79.58</c:v>
                </c:pt>
                <c:pt idx="278">
                  <c:v>78.55</c:v>
                </c:pt>
                <c:pt idx="279">
                  <c:v>72.489999999999995</c:v>
                </c:pt>
                <c:pt idx="280">
                  <c:v>64.2</c:v>
                </c:pt>
                <c:pt idx="281">
                  <c:v>58.190000000000012</c:v>
                </c:pt>
                <c:pt idx="282">
                  <c:v>55.7</c:v>
                </c:pt>
                <c:pt idx="283">
                  <c:v>49.83</c:v>
                </c:pt>
                <c:pt idx="284">
                  <c:v>48.28</c:v>
                </c:pt>
                <c:pt idx="285">
                  <c:v>43.83</c:v>
                </c:pt>
                <c:pt idx="286">
                  <c:v>45.190000000000012</c:v>
                </c:pt>
                <c:pt idx="287">
                  <c:v>46.11</c:v>
                </c:pt>
                <c:pt idx="288">
                  <c:v>47.160000000000011</c:v>
                </c:pt>
                <c:pt idx="289">
                  <c:v>44.01</c:v>
                </c:pt>
                <c:pt idx="290">
                  <c:v>41.3</c:v>
                </c:pt>
                <c:pt idx="291">
                  <c:v>38.790000000000013</c:v>
                </c:pt>
                <c:pt idx="292">
                  <c:v>41.05</c:v>
                </c:pt>
                <c:pt idx="293">
                  <c:v>41.32</c:v>
                </c:pt>
                <c:pt idx="294">
                  <c:v>40.82</c:v>
                </c:pt>
                <c:pt idx="295">
                  <c:v>40.42</c:v>
                </c:pt>
                <c:pt idx="296">
                  <c:v>41.120000000000012</c:v>
                </c:pt>
                <c:pt idx="297">
                  <c:v>38.550000000000004</c:v>
                </c:pt>
                <c:pt idx="298">
                  <c:v>35.65</c:v>
                </c:pt>
                <c:pt idx="299">
                  <c:v>32.370000000000005</c:v>
                </c:pt>
                <c:pt idx="300">
                  <c:v>27.4</c:v>
                </c:pt>
                <c:pt idx="301">
                  <c:v>25.759999999999987</c:v>
                </c:pt>
                <c:pt idx="302">
                  <c:v>24.56</c:v>
                </c:pt>
                <c:pt idx="303">
                  <c:v>25.69</c:v>
                </c:pt>
                <c:pt idx="304">
                  <c:v>40.68</c:v>
                </c:pt>
                <c:pt idx="305">
                  <c:v>43.36</c:v>
                </c:pt>
                <c:pt idx="306">
                  <c:v>44.58</c:v>
                </c:pt>
                <c:pt idx="307">
                  <c:v>43.760000000000012</c:v>
                </c:pt>
                <c:pt idx="308">
                  <c:v>40.870000000000005</c:v>
                </c:pt>
                <c:pt idx="309">
                  <c:v>38.840000000000003</c:v>
                </c:pt>
                <c:pt idx="310">
                  <c:v>33.32</c:v>
                </c:pt>
                <c:pt idx="311">
                  <c:v>32.06</c:v>
                </c:pt>
                <c:pt idx="312">
                  <c:v>33.06</c:v>
                </c:pt>
                <c:pt idx="313">
                  <c:v>34</c:v>
                </c:pt>
                <c:pt idx="314">
                  <c:v>35.620000000000012</c:v>
                </c:pt>
                <c:pt idx="315">
                  <c:v>37.4</c:v>
                </c:pt>
                <c:pt idx="316">
                  <c:v>38.410000000000004</c:v>
                </c:pt>
                <c:pt idx="317">
                  <c:v>44.8</c:v>
                </c:pt>
                <c:pt idx="318">
                  <c:v>43.24</c:v>
                </c:pt>
                <c:pt idx="319">
                  <c:v>55.2</c:v>
                </c:pt>
                <c:pt idx="320">
                  <c:v>72.900000000000006</c:v>
                </c:pt>
                <c:pt idx="321">
                  <c:v>82.1</c:v>
                </c:pt>
                <c:pt idx="322">
                  <c:v>88</c:v>
                </c:pt>
                <c:pt idx="323">
                  <c:v>90.9</c:v>
                </c:pt>
                <c:pt idx="324">
                  <c:v>91.6</c:v>
                </c:pt>
              </c:numCache>
            </c:numRef>
          </c:val>
        </c:ser>
        <c:axId val="118572544"/>
        <c:axId val="118854400"/>
      </c:areaChart>
      <c:catAx>
        <c:axId val="118572544"/>
        <c:scaling>
          <c:orientation val="minMax"/>
        </c:scaling>
        <c:axPos val="b"/>
        <c:numFmt formatCode="General" sourceLinked="0"/>
        <c:majorTickMark val="none"/>
        <c:tickLblPos val="nextTo"/>
        <c:crossAx val="118854400"/>
        <c:crosses val="autoZero"/>
        <c:lblAlgn val="ctr"/>
        <c:lblOffset val="100"/>
        <c:tickLblSkip val="10"/>
        <c:tickMarkSkip val="10"/>
      </c:catAx>
      <c:valAx>
        <c:axId val="118854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% of GDP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18572544"/>
        <c:crosses val="autoZero"/>
        <c:crossBetween val="midCat"/>
        <c:majorUnit val="25"/>
      </c:valAx>
    </c:plotArea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1223571011956839"/>
          <c:y val="4.4057617797775513E-2"/>
          <c:w val="0.87225357247011959"/>
          <c:h val="0.7023875140607424"/>
        </c:manualLayout>
      </c:layout>
      <c:barChart>
        <c:barDir val="col"/>
        <c:grouping val="stacked"/>
        <c:ser>
          <c:idx val="1"/>
          <c:order val="0"/>
          <c:tx>
            <c:strRef>
              <c:f>Sheet1!$C$1</c:f>
              <c:strCache>
                <c:ptCount val="1"/>
                <c:pt idx="0">
                  <c:v>Budget 2010 forecast</c:v>
                </c:pt>
              </c:strCache>
            </c:strRef>
          </c:tx>
          <c:cat>
            <c:strRef>
              <c:f>Sheet1!$A$2:$A$40</c:f>
              <c:strCache>
                <c:ptCount val="39"/>
                <c:pt idx="0">
                  <c:v>1975-76</c:v>
                </c:pt>
                <c:pt idx="1">
                  <c:v>1976-77</c:v>
                </c:pt>
                <c:pt idx="2">
                  <c:v>1977-78</c:v>
                </c:pt>
                <c:pt idx="3">
                  <c:v>1978-79</c:v>
                </c:pt>
                <c:pt idx="4">
                  <c:v>1979-80</c:v>
                </c:pt>
                <c:pt idx="5">
                  <c:v>1980-81</c:v>
                </c:pt>
                <c:pt idx="6">
                  <c:v>1981-82</c:v>
                </c:pt>
                <c:pt idx="7">
                  <c:v>1982-83</c:v>
                </c:pt>
                <c:pt idx="8">
                  <c:v>1983-84</c:v>
                </c:pt>
                <c:pt idx="9">
                  <c:v>1984-85</c:v>
                </c:pt>
                <c:pt idx="10">
                  <c:v>1985-86</c:v>
                </c:pt>
                <c:pt idx="11">
                  <c:v>1986-87</c:v>
                </c:pt>
                <c:pt idx="12">
                  <c:v>1987-88</c:v>
                </c:pt>
                <c:pt idx="13">
                  <c:v>1988-89</c:v>
                </c:pt>
                <c:pt idx="14">
                  <c:v>1989-90</c:v>
                </c:pt>
                <c:pt idx="15">
                  <c:v>1990-91</c:v>
                </c:pt>
                <c:pt idx="16">
                  <c:v>1991-92</c:v>
                </c:pt>
                <c:pt idx="17">
                  <c:v>1992-93</c:v>
                </c:pt>
                <c:pt idx="18">
                  <c:v>1993-94</c:v>
                </c:pt>
                <c:pt idx="19">
                  <c:v>1994-95</c:v>
                </c:pt>
                <c:pt idx="20">
                  <c:v>1995-96</c:v>
                </c:pt>
                <c:pt idx="21">
                  <c:v>1996-97</c:v>
                </c:pt>
                <c:pt idx="22">
                  <c:v>1997-98</c:v>
                </c:pt>
                <c:pt idx="23">
                  <c:v>1998-99</c:v>
                </c:pt>
                <c:pt idx="24">
                  <c:v>1999-2000</c:v>
                </c:pt>
                <c:pt idx="25">
                  <c:v>2000-01</c:v>
                </c:pt>
                <c:pt idx="26">
                  <c:v>2001-02</c:v>
                </c:pt>
                <c:pt idx="27">
                  <c:v>2002-03</c:v>
                </c:pt>
                <c:pt idx="28">
                  <c:v>2003-04</c:v>
                </c:pt>
                <c:pt idx="29">
                  <c:v>2004-05</c:v>
                </c:pt>
                <c:pt idx="30">
                  <c:v>2005-06</c:v>
                </c:pt>
                <c:pt idx="31">
                  <c:v>2006-07</c:v>
                </c:pt>
                <c:pt idx="32">
                  <c:v>2007-08</c:v>
                </c:pt>
                <c:pt idx="33">
                  <c:v>2008-09</c:v>
                </c:pt>
                <c:pt idx="34">
                  <c:v>2009-10</c:v>
                </c:pt>
                <c:pt idx="35">
                  <c:v>2010-11</c:v>
                </c:pt>
                <c:pt idx="36">
                  <c:v>2011-12</c:v>
                </c:pt>
                <c:pt idx="37">
                  <c:v>2012-13</c:v>
                </c:pt>
                <c:pt idx="38">
                  <c:v>2013-14</c:v>
                </c:pt>
              </c:strCache>
            </c:strRef>
          </c:cat>
          <c:val>
            <c:numRef>
              <c:f>Sheet1!$C$2:$C$40</c:f>
              <c:numCache>
                <c:formatCode>General</c:formatCode>
                <c:ptCount val="39"/>
                <c:pt idx="34">
                  <c:v>1.5934844192634559</c:v>
                </c:pt>
                <c:pt idx="35">
                  <c:v>2.5999999999999988</c:v>
                </c:pt>
                <c:pt idx="36">
                  <c:v>3</c:v>
                </c:pt>
                <c:pt idx="37">
                  <c:v>3.1000000000000005</c:v>
                </c:pt>
                <c:pt idx="38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Public sector net debt interest</c:v>
                </c:pt>
              </c:strCache>
            </c:strRef>
          </c:tx>
          <c:cat>
            <c:strRef>
              <c:f>Sheet1!$A$2:$A$40</c:f>
              <c:strCache>
                <c:ptCount val="39"/>
                <c:pt idx="0">
                  <c:v>1975-76</c:v>
                </c:pt>
                <c:pt idx="1">
                  <c:v>1976-77</c:v>
                </c:pt>
                <c:pt idx="2">
                  <c:v>1977-78</c:v>
                </c:pt>
                <c:pt idx="3">
                  <c:v>1978-79</c:v>
                </c:pt>
                <c:pt idx="4">
                  <c:v>1979-80</c:v>
                </c:pt>
                <c:pt idx="5">
                  <c:v>1980-81</c:v>
                </c:pt>
                <c:pt idx="6">
                  <c:v>1981-82</c:v>
                </c:pt>
                <c:pt idx="7">
                  <c:v>1982-83</c:v>
                </c:pt>
                <c:pt idx="8">
                  <c:v>1983-84</c:v>
                </c:pt>
                <c:pt idx="9">
                  <c:v>1984-85</c:v>
                </c:pt>
                <c:pt idx="10">
                  <c:v>1985-86</c:v>
                </c:pt>
                <c:pt idx="11">
                  <c:v>1986-87</c:v>
                </c:pt>
                <c:pt idx="12">
                  <c:v>1987-88</c:v>
                </c:pt>
                <c:pt idx="13">
                  <c:v>1988-89</c:v>
                </c:pt>
                <c:pt idx="14">
                  <c:v>1989-90</c:v>
                </c:pt>
                <c:pt idx="15">
                  <c:v>1990-91</c:v>
                </c:pt>
                <c:pt idx="16">
                  <c:v>1991-92</c:v>
                </c:pt>
                <c:pt idx="17">
                  <c:v>1992-93</c:v>
                </c:pt>
                <c:pt idx="18">
                  <c:v>1993-94</c:v>
                </c:pt>
                <c:pt idx="19">
                  <c:v>1994-95</c:v>
                </c:pt>
                <c:pt idx="20">
                  <c:v>1995-96</c:v>
                </c:pt>
                <c:pt idx="21">
                  <c:v>1996-97</c:v>
                </c:pt>
                <c:pt idx="22">
                  <c:v>1997-98</c:v>
                </c:pt>
                <c:pt idx="23">
                  <c:v>1998-99</c:v>
                </c:pt>
                <c:pt idx="24">
                  <c:v>1999-2000</c:v>
                </c:pt>
                <c:pt idx="25">
                  <c:v>2000-01</c:v>
                </c:pt>
                <c:pt idx="26">
                  <c:v>2001-02</c:v>
                </c:pt>
                <c:pt idx="27">
                  <c:v>2002-03</c:v>
                </c:pt>
                <c:pt idx="28">
                  <c:v>2003-04</c:v>
                </c:pt>
                <c:pt idx="29">
                  <c:v>2004-05</c:v>
                </c:pt>
                <c:pt idx="30">
                  <c:v>2005-06</c:v>
                </c:pt>
                <c:pt idx="31">
                  <c:v>2006-07</c:v>
                </c:pt>
                <c:pt idx="32">
                  <c:v>2007-08</c:v>
                </c:pt>
                <c:pt idx="33">
                  <c:v>2008-09</c:v>
                </c:pt>
                <c:pt idx="34">
                  <c:v>2009-10</c:v>
                </c:pt>
                <c:pt idx="35">
                  <c:v>2010-11</c:v>
                </c:pt>
                <c:pt idx="36">
                  <c:v>2011-12</c:v>
                </c:pt>
                <c:pt idx="37">
                  <c:v>2012-13</c:v>
                </c:pt>
                <c:pt idx="38">
                  <c:v>2013-14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3.7042323888373447</c:v>
                </c:pt>
                <c:pt idx="1">
                  <c:v>4.0566650120279508</c:v>
                </c:pt>
                <c:pt idx="2">
                  <c:v>3.9316957283579552</c:v>
                </c:pt>
                <c:pt idx="3">
                  <c:v>3.918226323915126</c:v>
                </c:pt>
                <c:pt idx="4">
                  <c:v>4.1216851204304845</c:v>
                </c:pt>
                <c:pt idx="5">
                  <c:v>4.3397717626297894</c:v>
                </c:pt>
                <c:pt idx="6">
                  <c:v>4.5857712589010395</c:v>
                </c:pt>
                <c:pt idx="7">
                  <c:v>4.2443492751555976</c:v>
                </c:pt>
                <c:pt idx="8">
                  <c:v>4.0123062374605416</c:v>
                </c:pt>
                <c:pt idx="9">
                  <c:v>4.1953679858134567</c:v>
                </c:pt>
                <c:pt idx="10">
                  <c:v>3.9806226802228597</c:v>
                </c:pt>
                <c:pt idx="11">
                  <c:v>3.3899118001948771</c:v>
                </c:pt>
                <c:pt idx="12">
                  <c:v>3.3839277611398506</c:v>
                </c:pt>
                <c:pt idx="13">
                  <c:v>3.0103248449232782</c:v>
                </c:pt>
                <c:pt idx="14">
                  <c:v>2.6168882332232446</c:v>
                </c:pt>
                <c:pt idx="15">
                  <c:v>2.3679000273926052</c:v>
                </c:pt>
                <c:pt idx="16">
                  <c:v>2.0161887857422771</c:v>
                </c:pt>
                <c:pt idx="17">
                  <c:v>2.2166030792974087</c:v>
                </c:pt>
                <c:pt idx="18">
                  <c:v>2.4525807814753398</c:v>
                </c:pt>
                <c:pt idx="19">
                  <c:v>2.7270154299522265</c:v>
                </c:pt>
                <c:pt idx="20">
                  <c:v>2.9787662948528424</c:v>
                </c:pt>
                <c:pt idx="21">
                  <c:v>2.9786965520722899</c:v>
                </c:pt>
                <c:pt idx="22">
                  <c:v>2.9352009440843507</c:v>
                </c:pt>
                <c:pt idx="23">
                  <c:v>2.6964792782430536</c:v>
                </c:pt>
                <c:pt idx="24">
                  <c:v>2.2155764690937181</c:v>
                </c:pt>
                <c:pt idx="25">
                  <c:v>2.0387003411644877</c:v>
                </c:pt>
                <c:pt idx="26">
                  <c:v>1.7060316561605022</c:v>
                </c:pt>
                <c:pt idx="27">
                  <c:v>1.5426864556396376</c:v>
                </c:pt>
                <c:pt idx="28">
                  <c:v>1.5715563854203134</c:v>
                </c:pt>
                <c:pt idx="29">
                  <c:v>1.563229695588533</c:v>
                </c:pt>
                <c:pt idx="30">
                  <c:v>1.5905139960343584</c:v>
                </c:pt>
                <c:pt idx="31">
                  <c:v>1.6687590650960415</c:v>
                </c:pt>
                <c:pt idx="32">
                  <c:v>1.5845070422535219</c:v>
                </c:pt>
                <c:pt idx="33">
                  <c:v>1.674774148714385</c:v>
                </c:pt>
              </c:numCache>
            </c:numRef>
          </c:val>
        </c:ser>
        <c:gapWidth val="49"/>
        <c:overlap val="100"/>
        <c:axId val="143246080"/>
        <c:axId val="143248768"/>
      </c:barChart>
      <c:catAx>
        <c:axId val="143246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9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Financial year</a:t>
                </a:r>
              </a:p>
            </c:rich>
          </c:tx>
          <c:layout/>
        </c:title>
        <c:numFmt formatCode="General" sourceLinked="1"/>
        <c:tickLblPos val="nextTo"/>
        <c:txPr>
          <a:bodyPr rot="-5400000" vert="horz"/>
          <a:lstStyle/>
          <a:p>
            <a:pPr>
              <a:defRPr lang="en-GB"/>
            </a:pPr>
            <a:endParaRPr lang="en-US"/>
          </a:p>
        </c:txPr>
        <c:crossAx val="143248768"/>
        <c:crosses val="autoZero"/>
        <c:auto val="1"/>
        <c:lblAlgn val="ctr"/>
        <c:lblOffset val="100"/>
        <c:tickLblSkip val="5"/>
      </c:catAx>
      <c:valAx>
        <c:axId val="143248768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99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Percentage of national income</a:t>
                </a:r>
              </a:p>
            </c:rich>
          </c:tx>
          <c:layout/>
        </c:title>
        <c:numFmt formatCode="#,##0.0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4324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372791193742857"/>
          <c:y val="4.3321900713331092E-2"/>
          <c:w val="0.32350582431376845"/>
          <c:h val="0.14351512809365086"/>
        </c:manualLayout>
      </c:layout>
      <c:overlay val="1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40CC-ADA3-40BC-A3B9-9C52010B3F58}" type="datetimeFigureOut">
              <a:rPr lang="en-GB" smtClean="0"/>
              <a:pPr/>
              <a:t>28/06/2010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5544-9DC5-4DE5-AC85-F9E55029E49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5544-9DC5-4DE5-AC85-F9E55029E49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066800"/>
            <a:ext cx="6096000" cy="2571768"/>
          </a:xfrm>
        </p:spPr>
        <p:txBody>
          <a:bodyPr/>
          <a:lstStyle/>
          <a:p>
            <a:r>
              <a:rPr lang="en-GB" sz="4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Could the UK government go bust?</a:t>
            </a:r>
            <a:endParaRPr lang="en-GB" sz="40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7572428" cy="13001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GB" sz="2800" dirty="0" smtClean="0">
                <a:solidFill>
                  <a:schemeClr val="tx1"/>
                </a:solidFill>
              </a:rPr>
              <a:t>Dr John Gathergood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School of Economics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University of Nottingham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Theory II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Governments can get into debt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If they want </a:t>
            </a:r>
            <a:r>
              <a:rPr lang="en-GB" dirty="0" smtClean="0">
                <a:solidFill>
                  <a:srgbClr val="FF0000"/>
                </a:solidFill>
              </a:rPr>
              <a:t>expenditure &gt; income</a:t>
            </a:r>
            <a:r>
              <a:rPr lang="en-GB" dirty="0" smtClean="0"/>
              <a:t>, can </a:t>
            </a:r>
            <a:r>
              <a:rPr lang="en-GB" dirty="0" smtClean="0">
                <a:solidFill>
                  <a:srgbClr val="FF0000"/>
                </a:solidFill>
              </a:rPr>
              <a:t>borrow</a:t>
            </a:r>
          </a:p>
          <a:p>
            <a:pPr lvl="1"/>
            <a:r>
              <a:rPr lang="en-GB" dirty="0" smtClean="0"/>
              <a:t>This </a:t>
            </a:r>
            <a:r>
              <a:rPr lang="en-GB" dirty="0" smtClean="0">
                <a:solidFill>
                  <a:srgbClr val="0000FF"/>
                </a:solidFill>
              </a:rPr>
              <a:t>isn’t free</a:t>
            </a:r>
            <a:r>
              <a:rPr lang="en-GB" dirty="0" smtClean="0"/>
              <a:t>: debt has to be </a:t>
            </a:r>
            <a:r>
              <a:rPr lang="en-GB" dirty="0" smtClean="0">
                <a:solidFill>
                  <a:srgbClr val="FF0000"/>
                </a:solidFill>
              </a:rPr>
              <a:t>paid back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interest</a:t>
            </a:r>
            <a:r>
              <a:rPr lang="en-GB" dirty="0" smtClean="0"/>
              <a:t> has to be paid on </a:t>
            </a:r>
            <a:r>
              <a:rPr lang="en-GB" dirty="0" smtClean="0">
                <a:solidFill>
                  <a:srgbClr val="FF0000"/>
                </a:solidFill>
              </a:rPr>
              <a:t>outstanding debt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429000" y="3733800"/>
          <a:ext cx="1884589" cy="517338"/>
        </p:xfrm>
        <a:graphic>
          <a:graphicData uri="http://schemas.openxmlformats.org/presentationml/2006/ole">
            <p:oleObj spid="_x0000_s6146" name="Equation" r:id="rId3" imgW="647640" imgH="177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4343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Tax Revenue = Government Spending + Government Transfers</a:t>
            </a:r>
            <a:endParaRPr lang="en-GB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936750" y="4876800"/>
          <a:ext cx="5302250" cy="603250"/>
        </p:xfrm>
        <a:graphic>
          <a:graphicData uri="http://schemas.openxmlformats.org/presentationml/2006/ole">
            <p:oleObj spid="_x0000_s6147" name="Equation" r:id="rId4" imgW="2120760" imgH="241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56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Tax Revenue + Net Saving / Borrowing = Government Spending + Government 					 Transfers + Interest on Debt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Theory III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If government </a:t>
            </a:r>
            <a:r>
              <a:rPr lang="en-GB" dirty="0" smtClean="0">
                <a:solidFill>
                  <a:srgbClr val="0000FF"/>
                </a:solidFill>
              </a:rPr>
              <a:t>expenditure </a:t>
            </a:r>
            <a:r>
              <a:rPr lang="en-GB" dirty="0" smtClean="0"/>
              <a:t>is more than </a:t>
            </a:r>
            <a:r>
              <a:rPr lang="en-GB" dirty="0" smtClean="0">
                <a:solidFill>
                  <a:srgbClr val="0000FF"/>
                </a:solidFill>
              </a:rPr>
              <a:t>income</a:t>
            </a:r>
            <a:r>
              <a:rPr lang="en-GB" dirty="0" smtClean="0"/>
              <a:t>, it is running a </a:t>
            </a:r>
            <a:r>
              <a:rPr lang="en-GB" dirty="0" smtClean="0">
                <a:solidFill>
                  <a:srgbClr val="FF0000"/>
                </a:solidFill>
              </a:rPr>
              <a:t>deficit</a:t>
            </a:r>
          </a:p>
          <a:p>
            <a:r>
              <a:rPr lang="en-GB" dirty="0" smtClean="0"/>
              <a:t>Outstanding </a:t>
            </a:r>
            <a:r>
              <a:rPr lang="en-GB" dirty="0" smtClean="0">
                <a:solidFill>
                  <a:srgbClr val="0000FF"/>
                </a:solidFill>
              </a:rPr>
              <a:t>money owed by government </a:t>
            </a:r>
            <a:r>
              <a:rPr lang="en-GB" dirty="0" smtClean="0"/>
              <a:t>is known as </a:t>
            </a:r>
            <a:r>
              <a:rPr lang="en-GB" dirty="0" smtClean="0">
                <a:solidFill>
                  <a:srgbClr val="FF0000"/>
                </a:solidFill>
              </a:rPr>
              <a:t>government debt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209800" y="3886200"/>
          <a:ext cx="5302250" cy="603250"/>
        </p:xfrm>
        <a:graphic>
          <a:graphicData uri="http://schemas.openxmlformats.org/presentationml/2006/ole">
            <p:oleObj spid="_x0000_s7171" name="Equation" r:id="rId3" imgW="2120760" imgH="241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Tax Revenue + Net Saving / Borrowing = Government Spending + Government 					 Transfers + Interest on Debt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724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DEFICIT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3505200" y="41148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553200" y="4724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DEBT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6896100" y="4229100"/>
            <a:ext cx="3048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The Financial Crisis I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Before the crisis</a:t>
            </a:r>
            <a:r>
              <a:rPr lang="en-GB" dirty="0" smtClean="0"/>
              <a:t>, most </a:t>
            </a:r>
            <a:r>
              <a:rPr lang="en-GB" dirty="0" smtClean="0">
                <a:solidFill>
                  <a:srgbClr val="FF0000"/>
                </a:solidFill>
              </a:rPr>
              <a:t>Western Nations </a:t>
            </a:r>
            <a:r>
              <a:rPr lang="en-GB" dirty="0" smtClean="0"/>
              <a:t>were </a:t>
            </a:r>
            <a:r>
              <a:rPr lang="en-GB" dirty="0" smtClean="0">
                <a:solidFill>
                  <a:srgbClr val="0000FF"/>
                </a:solidFill>
              </a:rPr>
              <a:t>running a deficit</a:t>
            </a:r>
          </a:p>
          <a:p>
            <a:pPr lvl="1"/>
            <a:r>
              <a:rPr lang="en-GB" dirty="0" smtClean="0"/>
              <a:t>Governments </a:t>
            </a:r>
            <a:r>
              <a:rPr lang="en-GB" dirty="0" smtClean="0">
                <a:solidFill>
                  <a:srgbClr val="FF0000"/>
                </a:solidFill>
              </a:rPr>
              <a:t>spending more than their income</a:t>
            </a:r>
          </a:p>
          <a:p>
            <a:pPr lvl="1"/>
            <a:r>
              <a:rPr lang="en-GB" dirty="0" smtClean="0"/>
              <a:t>In U.K., used to </a:t>
            </a:r>
            <a:r>
              <a:rPr lang="en-GB" dirty="0" smtClean="0">
                <a:solidFill>
                  <a:srgbClr val="0000FF"/>
                </a:solidFill>
              </a:rPr>
              <a:t>increase spending on NHS, education, welfare benefits</a:t>
            </a:r>
          </a:p>
          <a:p>
            <a:r>
              <a:rPr lang="en-GB" dirty="0" smtClean="0"/>
              <a:t>Plus most nations had </a:t>
            </a:r>
            <a:r>
              <a:rPr lang="en-GB" dirty="0" smtClean="0">
                <a:solidFill>
                  <a:srgbClr val="FF0000"/>
                </a:solidFill>
              </a:rPr>
              <a:t>positive outstanding debt 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U.K. approximately 40% GDP </a:t>
            </a:r>
            <a:r>
              <a:rPr lang="en-GB" dirty="0" smtClean="0"/>
              <a:t>(i.e. Income)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3600" y="344269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Central Government Budget Balances </a:t>
            </a:r>
            <a:br>
              <a:rPr lang="en-GB" b="1" dirty="0" smtClean="0"/>
            </a:br>
            <a:r>
              <a:rPr lang="en-GB" b="1" dirty="0" smtClean="0"/>
              <a:t>as % of GDP, 1997 - 2008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The Financial Crisis II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Financial Crisis and Great Recession</a:t>
            </a:r>
          </a:p>
          <a:p>
            <a:pPr lvl="1"/>
            <a:r>
              <a:rPr lang="en-GB" dirty="0" smtClean="0"/>
              <a:t>Government </a:t>
            </a:r>
            <a:r>
              <a:rPr lang="en-GB" dirty="0" smtClean="0">
                <a:solidFill>
                  <a:srgbClr val="0000FF"/>
                </a:solidFill>
              </a:rPr>
              <a:t>tax revenues </a:t>
            </a:r>
            <a:r>
              <a:rPr lang="en-GB" dirty="0" smtClean="0"/>
              <a:t>fell – e.g. rising </a:t>
            </a:r>
            <a:r>
              <a:rPr lang="en-GB" dirty="0" smtClean="0">
                <a:solidFill>
                  <a:srgbClr val="FF0000"/>
                </a:solidFill>
              </a:rPr>
              <a:t>unemployment</a:t>
            </a:r>
            <a:r>
              <a:rPr lang="en-GB" dirty="0" smtClean="0"/>
              <a:t> means fewer people pay tax</a:t>
            </a:r>
          </a:p>
          <a:p>
            <a:pPr lvl="1"/>
            <a:r>
              <a:rPr lang="en-GB" dirty="0" smtClean="0"/>
              <a:t>Government </a:t>
            </a:r>
            <a:r>
              <a:rPr lang="en-GB" dirty="0" smtClean="0">
                <a:solidFill>
                  <a:srgbClr val="0000FF"/>
                </a:solidFill>
              </a:rPr>
              <a:t>spending increased </a:t>
            </a:r>
            <a:r>
              <a:rPr lang="en-GB" dirty="0" smtClean="0"/>
              <a:t>– e.g. cost of </a:t>
            </a:r>
            <a:r>
              <a:rPr lang="en-GB" dirty="0" smtClean="0">
                <a:solidFill>
                  <a:srgbClr val="FF0000"/>
                </a:solidFill>
              </a:rPr>
              <a:t>bank bailouts </a:t>
            </a:r>
            <a:r>
              <a:rPr lang="en-GB" dirty="0" smtClean="0"/>
              <a:t>(RBS, Northern Rock etc..), cost of </a:t>
            </a:r>
            <a:r>
              <a:rPr lang="en-GB" dirty="0" smtClean="0">
                <a:solidFill>
                  <a:srgbClr val="FF0000"/>
                </a:solidFill>
              </a:rPr>
              <a:t>welfare benefits</a:t>
            </a:r>
            <a:r>
              <a:rPr lang="en-GB" dirty="0" smtClean="0"/>
              <a:t>, such as unemployment benefit</a:t>
            </a:r>
          </a:p>
          <a:p>
            <a:pPr lvl="1"/>
            <a:r>
              <a:rPr lang="en-GB" dirty="0" smtClean="0"/>
              <a:t>Government </a:t>
            </a:r>
            <a:r>
              <a:rPr lang="en-GB" dirty="0" smtClean="0">
                <a:solidFill>
                  <a:srgbClr val="FF0000"/>
                </a:solidFill>
              </a:rPr>
              <a:t>DEFICIT increases</a:t>
            </a:r>
            <a:r>
              <a:rPr lang="en-GB" dirty="0" smtClean="0"/>
              <a:t>, adding </a:t>
            </a:r>
            <a:r>
              <a:rPr lang="en-GB" dirty="0" smtClean="0">
                <a:solidFill>
                  <a:srgbClr val="FF0000"/>
                </a:solidFill>
              </a:rPr>
              <a:t>more DEBT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rgbClr val="0000FF"/>
                </a:solidFill>
              </a:rPr>
              <a:t>how much debt is too much?</a:t>
            </a:r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5753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/>
          <p:nvPr/>
        </p:nvGraphicFramePr>
        <p:xfrm>
          <a:off x="914400" y="1066800"/>
          <a:ext cx="728667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381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Change in Government Budget Balance, 2008 - 2010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14400" y="381000"/>
          <a:ext cx="7072362" cy="593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Too Much Debt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At some point, </a:t>
            </a:r>
            <a:r>
              <a:rPr lang="en-GB" dirty="0" smtClean="0">
                <a:solidFill>
                  <a:srgbClr val="FF0000"/>
                </a:solidFill>
              </a:rPr>
              <a:t>government debt becomes unsustainable</a:t>
            </a:r>
          </a:p>
          <a:p>
            <a:pPr lvl="1"/>
            <a:r>
              <a:rPr lang="en-GB" dirty="0" smtClean="0"/>
              <a:t>So much debt that </a:t>
            </a:r>
            <a:r>
              <a:rPr lang="en-GB" dirty="0" smtClean="0">
                <a:solidFill>
                  <a:srgbClr val="0000FF"/>
                </a:solidFill>
              </a:rPr>
              <a:t>interest costs </a:t>
            </a:r>
            <a:r>
              <a:rPr lang="en-GB" dirty="0" smtClean="0"/>
              <a:t>are more than the government can afford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Investors lose confidence </a:t>
            </a:r>
            <a:r>
              <a:rPr lang="en-GB" dirty="0" smtClean="0"/>
              <a:t>that government will be able to repay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Refuse to buy government debt </a:t>
            </a:r>
            <a:r>
              <a:rPr lang="en-GB" dirty="0" smtClean="0"/>
              <a:t>/ </a:t>
            </a:r>
            <a:r>
              <a:rPr lang="en-GB" dirty="0" smtClean="0">
                <a:solidFill>
                  <a:srgbClr val="FF0000"/>
                </a:solidFill>
              </a:rPr>
              <a:t>demand very high interest rates</a:t>
            </a:r>
            <a:r>
              <a:rPr lang="en-GB" dirty="0" smtClean="0"/>
              <a:t> (this hasn’t happened, yet)</a:t>
            </a:r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/>
          <p:nvPr/>
        </p:nvGraphicFramePr>
        <p:xfrm>
          <a:off x="838200" y="1295400"/>
          <a:ext cx="7358113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381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Cost of Servicing U.K. Government Debt, 1975 - 2015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This Lecture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UK confronted by </a:t>
            </a:r>
            <a:r>
              <a:rPr lang="en-GB" dirty="0" smtClean="0">
                <a:solidFill>
                  <a:srgbClr val="FF0000"/>
                </a:solidFill>
              </a:rPr>
              <a:t>global economic crisis</a:t>
            </a:r>
          </a:p>
          <a:p>
            <a:r>
              <a:rPr lang="en-GB" dirty="0" smtClean="0"/>
              <a:t>New </a:t>
            </a:r>
            <a:r>
              <a:rPr lang="en-GB" dirty="0" smtClean="0">
                <a:solidFill>
                  <a:srgbClr val="0000FF"/>
                </a:solidFill>
              </a:rPr>
              <a:t>financial pressures </a:t>
            </a:r>
            <a:r>
              <a:rPr lang="en-GB" dirty="0" smtClean="0"/>
              <a:t>on the economy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Households</a:t>
            </a:r>
            <a:r>
              <a:rPr lang="en-GB" dirty="0" smtClean="0"/>
              <a:t> face </a:t>
            </a:r>
            <a:r>
              <a:rPr lang="en-GB" dirty="0" smtClean="0">
                <a:solidFill>
                  <a:srgbClr val="0000FF"/>
                </a:solidFill>
              </a:rPr>
              <a:t>unemployment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00FF"/>
                </a:solidFill>
              </a:rPr>
              <a:t>falling wages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00FF"/>
                </a:solidFill>
              </a:rPr>
              <a:t>lack of access to credit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Firms </a:t>
            </a:r>
            <a:r>
              <a:rPr lang="en-GB" dirty="0" smtClean="0"/>
              <a:t>face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lower demand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00FF"/>
                </a:solidFill>
              </a:rPr>
              <a:t>higher cost of debt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Government</a:t>
            </a:r>
            <a:r>
              <a:rPr lang="en-GB" dirty="0" smtClean="0"/>
              <a:t> faces </a:t>
            </a:r>
            <a:r>
              <a:rPr lang="en-GB" dirty="0" smtClean="0">
                <a:solidFill>
                  <a:srgbClr val="0000FF"/>
                </a:solidFill>
              </a:rPr>
              <a:t>lower tax revenues</a:t>
            </a:r>
            <a:r>
              <a:rPr lang="en-GB" dirty="0" smtClean="0"/>
              <a:t>, higher </a:t>
            </a:r>
            <a:r>
              <a:rPr lang="en-GB" dirty="0" smtClean="0">
                <a:solidFill>
                  <a:srgbClr val="0000FF"/>
                </a:solidFill>
              </a:rPr>
              <a:t>welfare bills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Government Debt Crisis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If government cannot afford interest payments / sell new debt</a:t>
            </a:r>
            <a:r>
              <a:rPr lang="en-GB" dirty="0" smtClean="0"/>
              <a:t>, drastic action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Tax increases </a:t>
            </a:r>
            <a:r>
              <a:rPr lang="en-GB" dirty="0" smtClean="0"/>
              <a:t>to raise government income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Spending cuts </a:t>
            </a:r>
            <a:r>
              <a:rPr lang="en-GB" dirty="0" smtClean="0"/>
              <a:t>to reduce expenditure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U.K. Emergency Budget </a:t>
            </a:r>
            <a:r>
              <a:rPr lang="en-GB" dirty="0" smtClean="0"/>
              <a:t>June 2010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Tax increases </a:t>
            </a:r>
            <a:r>
              <a:rPr lang="en-GB" dirty="0" smtClean="0"/>
              <a:t>(V.A.T. increased, National Insurance raised, 50p tax rate)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Spending cuts </a:t>
            </a:r>
            <a:r>
              <a:rPr lang="en-GB" dirty="0" smtClean="0"/>
              <a:t>(25% reduction in spending in non-health / foreign aid budgets)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45753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587089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Worst Case Scenario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U.K. looks set to avoid ‘</a:t>
            </a:r>
            <a:r>
              <a:rPr lang="en-GB" dirty="0" smtClean="0">
                <a:solidFill>
                  <a:srgbClr val="FF0000"/>
                </a:solidFill>
              </a:rPr>
              <a:t>debt default</a:t>
            </a:r>
            <a:r>
              <a:rPr lang="en-GB" dirty="0" smtClean="0"/>
              <a:t>’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Unable to pay interest </a:t>
            </a:r>
            <a:r>
              <a:rPr lang="en-GB" dirty="0" smtClean="0"/>
              <a:t>/ </a:t>
            </a:r>
            <a:r>
              <a:rPr lang="en-GB" dirty="0" smtClean="0">
                <a:solidFill>
                  <a:srgbClr val="FF0000"/>
                </a:solidFill>
              </a:rPr>
              <a:t>unable to sell new debt</a:t>
            </a:r>
          </a:p>
          <a:p>
            <a:r>
              <a:rPr lang="en-GB" dirty="0" smtClean="0"/>
              <a:t>In </a:t>
            </a:r>
            <a:r>
              <a:rPr lang="en-GB" dirty="0" smtClean="0">
                <a:solidFill>
                  <a:srgbClr val="0000FF"/>
                </a:solidFill>
              </a:rPr>
              <a:t>worst case ‘default’ </a:t>
            </a:r>
            <a:r>
              <a:rPr lang="en-GB" dirty="0" smtClean="0"/>
              <a:t>scenario would have to: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Massively cut spending / increase taxation</a:t>
            </a:r>
          </a:p>
          <a:p>
            <a:pPr lvl="1"/>
            <a:r>
              <a:rPr lang="en-GB" dirty="0" smtClean="0"/>
              <a:t>Seek </a:t>
            </a:r>
            <a:r>
              <a:rPr lang="en-GB" dirty="0" smtClean="0">
                <a:solidFill>
                  <a:srgbClr val="0000FF"/>
                </a:solidFill>
              </a:rPr>
              <a:t>loan from another county </a:t>
            </a:r>
            <a:r>
              <a:rPr lang="en-GB" dirty="0" smtClean="0"/>
              <a:t>(e.g. EU, IMF, U.S.)</a:t>
            </a:r>
          </a:p>
          <a:p>
            <a:pPr lvl="1"/>
            <a:r>
              <a:rPr lang="en-GB" dirty="0" smtClean="0"/>
              <a:t>Sell assets owned by the U.K. government</a:t>
            </a:r>
          </a:p>
          <a:p>
            <a:pPr lvl="1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n_jewels_imperial_crown_queen_of_eng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30480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80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Crown Jewels, £20bn?</a:t>
            </a:r>
            <a:endParaRPr lang="en-GB" b="1" dirty="0"/>
          </a:p>
        </p:txBody>
      </p:sp>
      <p:pic>
        <p:nvPicPr>
          <p:cNvPr id="6" name="Picture 5" descr="800px-Rock_of_Gibraltar_South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685800"/>
            <a:ext cx="4801173" cy="3192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Gibraltar, £100bn?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Is This Likely?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U.K.’s </a:t>
            </a:r>
            <a:r>
              <a:rPr lang="en-GB" dirty="0" smtClean="0">
                <a:solidFill>
                  <a:srgbClr val="FF0000"/>
                </a:solidFill>
              </a:rPr>
              <a:t>credit rating </a:t>
            </a:r>
            <a:r>
              <a:rPr lang="en-GB" dirty="0" smtClean="0"/>
              <a:t>(creditworthiness) is </a:t>
            </a:r>
            <a:r>
              <a:rPr lang="en-GB" dirty="0" smtClean="0">
                <a:solidFill>
                  <a:srgbClr val="FF0000"/>
                </a:solidFill>
              </a:rPr>
              <a:t>strong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Remains ‘</a:t>
            </a:r>
            <a:r>
              <a:rPr lang="en-GB" dirty="0" smtClean="0">
                <a:solidFill>
                  <a:srgbClr val="0000FF"/>
                </a:solidFill>
              </a:rPr>
              <a:t>AAA</a:t>
            </a:r>
            <a:r>
              <a:rPr lang="en-GB" dirty="0" smtClean="0"/>
              <a:t>’, best possible: </a:t>
            </a:r>
            <a:r>
              <a:rPr lang="en-GB" dirty="0" smtClean="0">
                <a:solidFill>
                  <a:srgbClr val="FF0000"/>
                </a:solidFill>
              </a:rPr>
              <a:t>Spain ‘AA’, </a:t>
            </a:r>
            <a:r>
              <a:rPr lang="en-GB" dirty="0" smtClean="0">
                <a:solidFill>
                  <a:srgbClr val="0000FF"/>
                </a:solidFill>
              </a:rPr>
              <a:t>Italy ‘A+’, </a:t>
            </a:r>
            <a:r>
              <a:rPr lang="en-GB" dirty="0" smtClean="0">
                <a:solidFill>
                  <a:srgbClr val="FF0000"/>
                </a:solidFill>
              </a:rPr>
              <a:t>Portugal ‘A-’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Cost of insuring U.K. debt low </a:t>
            </a:r>
            <a:r>
              <a:rPr lang="en-GB" dirty="0" smtClean="0"/>
              <a:t>(CDS margin):</a:t>
            </a:r>
          </a:p>
          <a:p>
            <a:pPr lvl="1"/>
            <a:r>
              <a:rPr lang="en-GB" dirty="0" smtClean="0"/>
              <a:t>the UK’s premium has fluctuated: in Feb 2009 it was </a:t>
            </a:r>
            <a:r>
              <a:rPr lang="en-GB" dirty="0" smtClean="0">
                <a:solidFill>
                  <a:srgbClr val="FF0000"/>
                </a:solidFill>
              </a:rPr>
              <a:t>164 basis points </a:t>
            </a:r>
            <a:r>
              <a:rPr lang="en-GB" dirty="0" smtClean="0"/>
              <a:t>but today is </a:t>
            </a:r>
            <a:r>
              <a:rPr lang="en-GB" dirty="0" smtClean="0">
                <a:solidFill>
                  <a:srgbClr val="FF0000"/>
                </a:solidFill>
              </a:rPr>
              <a:t>80bp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Greece &amp; Ireland 280bp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Italy 180bp</a:t>
            </a:r>
            <a:r>
              <a:rPr lang="en-GB" dirty="0" smtClean="0"/>
              <a:t>, UK is bracketed with Spain, Austria, Portugal.  By comparison, </a:t>
            </a:r>
            <a:r>
              <a:rPr lang="en-GB" dirty="0" smtClean="0">
                <a:solidFill>
                  <a:srgbClr val="0000FF"/>
                </a:solidFill>
              </a:rPr>
              <a:t>France is 60bp, Germany 50bp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Could the U.K. Government go bust?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/>
              <a:t>Yes, </a:t>
            </a:r>
            <a:r>
              <a:rPr lang="en-GB" dirty="0" smtClean="0">
                <a:solidFill>
                  <a:srgbClr val="FF0000"/>
                </a:solidFill>
              </a:rPr>
              <a:t>technically it could</a:t>
            </a:r>
          </a:p>
          <a:p>
            <a:pPr lvl="1"/>
            <a:r>
              <a:rPr lang="en-GB" dirty="0" smtClean="0"/>
              <a:t>In much the </a:t>
            </a:r>
            <a:r>
              <a:rPr lang="en-GB" dirty="0" smtClean="0">
                <a:solidFill>
                  <a:srgbClr val="0000FF"/>
                </a:solidFill>
              </a:rPr>
              <a:t>same way </a:t>
            </a:r>
            <a:r>
              <a:rPr lang="en-GB" dirty="0" smtClean="0"/>
              <a:t>as </a:t>
            </a:r>
            <a:r>
              <a:rPr lang="en-GB" dirty="0" smtClean="0">
                <a:solidFill>
                  <a:srgbClr val="0000FF"/>
                </a:solidFill>
              </a:rPr>
              <a:t>households or firms </a:t>
            </a:r>
            <a:r>
              <a:rPr lang="en-GB" dirty="0" smtClean="0">
                <a:solidFill>
                  <a:srgbClr val="FF0000"/>
                </a:solidFill>
              </a:rPr>
              <a:t>become insolvent</a:t>
            </a:r>
          </a:p>
          <a:p>
            <a:r>
              <a:rPr lang="en-GB" dirty="0" smtClean="0"/>
              <a:t>Financial crisis </a:t>
            </a:r>
            <a:r>
              <a:rPr lang="en-GB" dirty="0" smtClean="0">
                <a:solidFill>
                  <a:srgbClr val="0000FF"/>
                </a:solidFill>
              </a:rPr>
              <a:t>stressing government finances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Highest-ever post-war debt</a:t>
            </a:r>
          </a:p>
          <a:p>
            <a:pPr lvl="1"/>
            <a:r>
              <a:rPr lang="en-GB" dirty="0" smtClean="0"/>
              <a:t>But </a:t>
            </a:r>
            <a:r>
              <a:rPr lang="en-GB" dirty="0" smtClean="0">
                <a:solidFill>
                  <a:srgbClr val="0000FF"/>
                </a:solidFill>
              </a:rPr>
              <a:t>interest costs are low</a:t>
            </a:r>
          </a:p>
          <a:p>
            <a:pPr lvl="1"/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new budget should reduce deficit / debt</a:t>
            </a:r>
          </a:p>
          <a:p>
            <a:pPr lvl="1">
              <a:buNone/>
            </a:pPr>
            <a:r>
              <a:rPr lang="en-GB" i="1" u="sng" dirty="0" smtClean="0">
                <a:solidFill>
                  <a:srgbClr val="0000FF"/>
                </a:solidFill>
              </a:rPr>
              <a:t>U.K. government could go bust, but not this time</a:t>
            </a:r>
          </a:p>
          <a:p>
            <a:pPr lvl="1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>
              <a:solidFill>
                <a:srgbClr val="0000FF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50592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This Lecture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Pressure</a:t>
            </a:r>
            <a:r>
              <a:rPr lang="en-GB" dirty="0" smtClean="0"/>
              <a:t> may be </a:t>
            </a:r>
            <a:r>
              <a:rPr lang="en-GB" dirty="0" smtClean="0">
                <a:solidFill>
                  <a:srgbClr val="FF0000"/>
                </a:solidFill>
              </a:rPr>
              <a:t>too much to bear</a:t>
            </a:r>
          </a:p>
          <a:p>
            <a:r>
              <a:rPr lang="en-GB" dirty="0" smtClean="0"/>
              <a:t>Some </a:t>
            </a:r>
            <a:r>
              <a:rPr lang="en-GB" dirty="0" smtClean="0">
                <a:solidFill>
                  <a:srgbClr val="0000FF"/>
                </a:solidFill>
              </a:rPr>
              <a:t>economic agents ‘go bust’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Households</a:t>
            </a:r>
            <a:r>
              <a:rPr lang="en-GB" dirty="0" smtClean="0"/>
              <a:t> who cannot pay their debts may suffer </a:t>
            </a:r>
            <a:r>
              <a:rPr lang="en-GB" dirty="0" smtClean="0">
                <a:solidFill>
                  <a:srgbClr val="0000FF"/>
                </a:solidFill>
              </a:rPr>
              <a:t>personal insolvency </a:t>
            </a:r>
            <a:r>
              <a:rPr lang="en-GB" dirty="0" smtClean="0"/>
              <a:t>(bankruptcy, IVA </a:t>
            </a:r>
            <a:r>
              <a:rPr lang="en-GB" dirty="0" smtClean="0"/>
              <a:t>etc..)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Firms</a:t>
            </a:r>
            <a:r>
              <a:rPr lang="en-GB" dirty="0" smtClean="0"/>
              <a:t> who cannot pay their debts may go into </a:t>
            </a:r>
            <a:r>
              <a:rPr lang="en-GB" dirty="0" smtClean="0">
                <a:solidFill>
                  <a:srgbClr val="0000FF"/>
                </a:solidFill>
              </a:rPr>
              <a:t>administration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liquidation</a:t>
            </a:r>
          </a:p>
          <a:p>
            <a:pPr lvl="1"/>
            <a:r>
              <a:rPr lang="en-GB" dirty="0" smtClean="0"/>
              <a:t>Why can’t </a:t>
            </a:r>
            <a:r>
              <a:rPr lang="en-GB" u="sng" dirty="0" smtClean="0">
                <a:solidFill>
                  <a:srgbClr val="FF0000"/>
                </a:solidFill>
              </a:rPr>
              <a:t>governments who can’t pay their debts go bust </a:t>
            </a:r>
            <a:r>
              <a:rPr lang="en-GB" dirty="0" smtClean="0"/>
              <a:t>as well?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lworths_logo_on_its_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3599688" cy="868680"/>
          </a:xfrm>
          <a:prstGeom prst="rect">
            <a:avLst/>
          </a:prstGeom>
        </p:spPr>
      </p:pic>
      <p:pic>
        <p:nvPicPr>
          <p:cNvPr id="5" name="Picture 4" descr="lehman_415x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3952875" cy="2619375"/>
          </a:xfrm>
          <a:prstGeom prst="rect">
            <a:avLst/>
          </a:prstGeom>
        </p:spPr>
      </p:pic>
      <p:pic>
        <p:nvPicPr>
          <p:cNvPr id="6" name="Picture 5" descr="northern_rock_124419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91000"/>
            <a:ext cx="4020191" cy="2508250"/>
          </a:xfrm>
          <a:prstGeom prst="rect">
            <a:avLst/>
          </a:prstGeom>
        </p:spPr>
      </p:pic>
      <p:pic>
        <p:nvPicPr>
          <p:cNvPr id="7" name="Picture 6" descr="celeb-mikety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28600"/>
            <a:ext cx="2590800" cy="2590800"/>
          </a:xfrm>
          <a:prstGeom prst="rect">
            <a:avLst/>
          </a:prstGeom>
        </p:spPr>
      </p:pic>
      <p:pic>
        <p:nvPicPr>
          <p:cNvPr id="8" name="Picture 7" descr="burt-reynol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200400"/>
            <a:ext cx="2352675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71450"/>
            <a:ext cx="62007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0"/>
            <a:ext cx="603885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-19050"/>
            <a:ext cx="426787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The Problem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Governments</a:t>
            </a:r>
            <a:r>
              <a:rPr lang="en-GB" dirty="0" smtClean="0"/>
              <a:t>, like households or firms have </a:t>
            </a:r>
            <a:r>
              <a:rPr lang="en-GB" dirty="0" smtClean="0">
                <a:solidFill>
                  <a:srgbClr val="0000FF"/>
                </a:solidFill>
              </a:rPr>
              <a:t>unsustainable debts</a:t>
            </a:r>
          </a:p>
          <a:p>
            <a:r>
              <a:rPr lang="en-GB" dirty="0" smtClean="0"/>
              <a:t>Struggling under </a:t>
            </a:r>
            <a:r>
              <a:rPr lang="en-GB" dirty="0" smtClean="0">
                <a:solidFill>
                  <a:srgbClr val="FF0000"/>
                </a:solidFill>
              </a:rPr>
              <a:t>burden of interest costs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00FF"/>
                </a:solidFill>
              </a:rPr>
              <a:t>difficulty financing their debt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Greece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00FF"/>
                </a:solidFill>
              </a:rPr>
              <a:t>bailed-out by EU / IMF</a:t>
            </a:r>
            <a:endParaRPr lang="en-GB" dirty="0" smtClean="0"/>
          </a:p>
          <a:p>
            <a:r>
              <a:rPr lang="en-GB" dirty="0" smtClean="0">
                <a:solidFill>
                  <a:srgbClr val="0000FF"/>
                </a:solidFill>
              </a:rPr>
              <a:t>UK</a:t>
            </a:r>
            <a:r>
              <a:rPr lang="en-GB" dirty="0" smtClean="0"/>
              <a:t>: arguably in a </a:t>
            </a:r>
            <a:r>
              <a:rPr lang="en-GB" dirty="0" smtClean="0">
                <a:solidFill>
                  <a:srgbClr val="FF0000"/>
                </a:solidFill>
              </a:rPr>
              <a:t>worse position </a:t>
            </a:r>
            <a:r>
              <a:rPr lang="en-GB" dirty="0" smtClean="0"/>
              <a:t>than Greece</a:t>
            </a:r>
          </a:p>
          <a:p>
            <a:pPr lvl="1"/>
            <a:r>
              <a:rPr lang="en-GB" i="1" dirty="0" smtClean="0">
                <a:solidFill>
                  <a:srgbClr val="0000FF"/>
                </a:solidFill>
              </a:rPr>
              <a:t>Could the UK Government go bust?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Theory 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Governments have a budget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They have a </a:t>
            </a:r>
            <a:r>
              <a:rPr lang="en-GB" dirty="0" smtClean="0">
                <a:solidFill>
                  <a:srgbClr val="FF0000"/>
                </a:solidFill>
              </a:rPr>
              <a:t>source of income</a:t>
            </a:r>
            <a:r>
              <a:rPr lang="en-GB" dirty="0" smtClean="0"/>
              <a:t> (e.g. tax revenue)</a:t>
            </a:r>
          </a:p>
          <a:p>
            <a:pPr lvl="1"/>
            <a:r>
              <a:rPr lang="en-GB" dirty="0" smtClean="0"/>
              <a:t>They </a:t>
            </a:r>
            <a:r>
              <a:rPr lang="en-GB" dirty="0" smtClean="0">
                <a:solidFill>
                  <a:srgbClr val="0000FF"/>
                </a:solidFill>
              </a:rPr>
              <a:t>spend</a:t>
            </a:r>
            <a:r>
              <a:rPr lang="en-GB" dirty="0" smtClean="0"/>
              <a:t> this on </a:t>
            </a:r>
            <a:r>
              <a:rPr lang="en-GB" dirty="0" smtClean="0">
                <a:solidFill>
                  <a:srgbClr val="0000FF"/>
                </a:solidFill>
              </a:rPr>
              <a:t>services</a:t>
            </a:r>
            <a:r>
              <a:rPr lang="en-GB" dirty="0" smtClean="0"/>
              <a:t> for the country (e.g. on the NHS) and </a:t>
            </a:r>
            <a:r>
              <a:rPr lang="en-GB" dirty="0" smtClean="0">
                <a:solidFill>
                  <a:srgbClr val="0000FF"/>
                </a:solidFill>
              </a:rPr>
              <a:t>transfers</a:t>
            </a:r>
            <a:r>
              <a:rPr lang="en-GB" dirty="0" smtClean="0"/>
              <a:t> (e.g. benefits)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i.e.	    </a:t>
            </a:r>
            <a:r>
              <a:rPr lang="en-GB" dirty="0" smtClean="0">
                <a:solidFill>
                  <a:srgbClr val="FF0000"/>
                </a:solidFill>
              </a:rPr>
              <a:t>Income  = Expenditure</a:t>
            </a:r>
          </a:p>
          <a:p>
            <a:pPr lvl="1"/>
            <a:r>
              <a:rPr lang="en-GB" dirty="0" smtClean="0"/>
              <a:t>In this model, there is </a:t>
            </a:r>
            <a:r>
              <a:rPr lang="en-GB" dirty="0" smtClean="0">
                <a:solidFill>
                  <a:srgbClr val="0000FF"/>
                </a:solidFill>
              </a:rPr>
              <a:t>no government borrowing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429000" y="3886200"/>
          <a:ext cx="1884589" cy="517338"/>
        </p:xfrm>
        <a:graphic>
          <a:graphicData uri="http://schemas.openxmlformats.org/presentationml/2006/ole">
            <p:oleObj spid="_x0000_s5122" name="Equation" r:id="rId3" imgW="647640" imgH="1774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4648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Tax Revenue = Government Spending + Government Transfers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Network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807</Words>
  <Application>Microsoft Office PowerPoint</Application>
  <PresentationFormat>On-screen Show (4:3)</PresentationFormat>
  <Paragraphs>129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Could the UK government go bust?</vt:lpstr>
      <vt:lpstr>This Lecture</vt:lpstr>
      <vt:lpstr>This Lecture</vt:lpstr>
      <vt:lpstr>Slide 4</vt:lpstr>
      <vt:lpstr>Slide 5</vt:lpstr>
      <vt:lpstr>Slide 6</vt:lpstr>
      <vt:lpstr>Slide 7</vt:lpstr>
      <vt:lpstr>The Problem</vt:lpstr>
      <vt:lpstr>Theory I</vt:lpstr>
      <vt:lpstr>Theory II</vt:lpstr>
      <vt:lpstr>Theory III</vt:lpstr>
      <vt:lpstr>The Financial Crisis I</vt:lpstr>
      <vt:lpstr>Slide 13</vt:lpstr>
      <vt:lpstr>The Financial Crisis II</vt:lpstr>
      <vt:lpstr>Slide 15</vt:lpstr>
      <vt:lpstr>Slide 16</vt:lpstr>
      <vt:lpstr>Slide 17</vt:lpstr>
      <vt:lpstr>Too Much Debt</vt:lpstr>
      <vt:lpstr>Slide 19</vt:lpstr>
      <vt:lpstr>Government Debt Crisis</vt:lpstr>
      <vt:lpstr>Slide 21</vt:lpstr>
      <vt:lpstr>Slide 22</vt:lpstr>
      <vt:lpstr>Worst Case Scenario</vt:lpstr>
      <vt:lpstr>Slide 24</vt:lpstr>
      <vt:lpstr>Is This Likely?</vt:lpstr>
      <vt:lpstr>Could the U.K. Government go bust?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the UK government go bust?</dc:title>
  <dc:creator/>
  <cp:lastModifiedBy>Information Services</cp:lastModifiedBy>
  <cp:revision>70</cp:revision>
  <dcterms:created xsi:type="dcterms:W3CDTF">2006-08-16T00:00:00Z</dcterms:created>
  <dcterms:modified xsi:type="dcterms:W3CDTF">2010-06-28T08:07:32Z</dcterms:modified>
</cp:coreProperties>
</file>