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38.xml" ContentType="application/vnd.openxmlformats-officedocument.presentationml.tags+xml"/>
  <Override PartName="/ppt/tags/tag56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45.xml" ContentType="application/vnd.openxmlformats-officedocument.presentationml.tags+xml"/>
  <Override PartName="/ppt/tags/tag54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52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tags/tag50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Default Extension="emf" ContentType="image/x-emf"/>
  <Override PartName="/ppt/tags/tag39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tags/tag2.xml" ContentType="application/vnd.openxmlformats-officedocument.presentationml.tags+xml"/>
  <Default Extension="rels" ContentType="application/vnd.openxmlformats-package.relationships+xml"/>
  <Override PartName="/ppt/slides/slide23.xml" ContentType="application/vnd.openxmlformats-officedocument.presentationml.slide+xml"/>
  <Override PartName="/ppt/tags/tag29.xml" ContentType="application/vnd.openxmlformats-officedocument.presentationml.tags+xml"/>
  <Override PartName="/ppt/tags/tag4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37"/>
  </p:notesMasterIdLst>
  <p:sldIdLst>
    <p:sldId id="285" r:id="rId2"/>
    <p:sldId id="257" r:id="rId3"/>
    <p:sldId id="326" r:id="rId4"/>
    <p:sldId id="328" r:id="rId5"/>
    <p:sldId id="331" r:id="rId6"/>
    <p:sldId id="330" r:id="rId7"/>
    <p:sldId id="329" r:id="rId8"/>
    <p:sldId id="286" r:id="rId9"/>
    <p:sldId id="287" r:id="rId10"/>
    <p:sldId id="289" r:id="rId11"/>
    <p:sldId id="317" r:id="rId12"/>
    <p:sldId id="288" r:id="rId13"/>
    <p:sldId id="313" r:id="rId14"/>
    <p:sldId id="314" r:id="rId15"/>
    <p:sldId id="315" r:id="rId16"/>
    <p:sldId id="316" r:id="rId17"/>
    <p:sldId id="297" r:id="rId18"/>
    <p:sldId id="298" r:id="rId19"/>
    <p:sldId id="321" r:id="rId20"/>
    <p:sldId id="307" r:id="rId21"/>
    <p:sldId id="308" r:id="rId22"/>
    <p:sldId id="309" r:id="rId23"/>
    <p:sldId id="322" r:id="rId24"/>
    <p:sldId id="310" r:id="rId25"/>
    <p:sldId id="311" r:id="rId26"/>
    <p:sldId id="332" r:id="rId27"/>
    <p:sldId id="323" r:id="rId28"/>
    <p:sldId id="338" r:id="rId29"/>
    <p:sldId id="336" r:id="rId30"/>
    <p:sldId id="343" r:id="rId31"/>
    <p:sldId id="337" r:id="rId32"/>
    <p:sldId id="339" r:id="rId33"/>
    <p:sldId id="341" r:id="rId34"/>
    <p:sldId id="342" r:id="rId35"/>
    <p:sldId id="296" r:id="rId36"/>
  </p:sldIdLst>
  <p:sldSz cx="9144000" cy="6858000" type="screen4x3"/>
  <p:notesSz cx="6815138" cy="9823450"/>
  <p:custDataLst>
    <p:tags r:id="rId38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00"/>
    <a:srgbClr val="FFFF00"/>
    <a:srgbClr val="0099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41" autoAdjust="0"/>
    <p:restoredTop sz="94695" autoAdjust="0"/>
  </p:normalViewPr>
  <p:slideViewPr>
    <p:cSldViewPr snapToGrid="0">
      <p:cViewPr varScale="1">
        <p:scale>
          <a:sx n="95" d="100"/>
          <a:sy n="95" d="100"/>
        </p:scale>
        <p:origin x="-90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7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800" y="0"/>
            <a:ext cx="29527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0913" y="736600"/>
            <a:ext cx="4914900" cy="36845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665663"/>
            <a:ext cx="5453062" cy="442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31325"/>
            <a:ext cx="29527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800" y="9331325"/>
            <a:ext cx="29527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6D41AF8-38CD-4C65-AA1F-1E9DDDE53B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95288" y="188913"/>
            <a:ext cx="7056437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ltGray">
          <a:xfrm>
            <a:off x="606425" y="835025"/>
            <a:ext cx="368300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solidFill>
                <a:schemeClr val="accent2"/>
              </a:solidFill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gray">
          <a:xfrm>
            <a:off x="457200" y="3048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gray">
          <a:xfrm>
            <a:off x="442913" y="10953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8" name="Rectangle 12"/>
          <p:cNvSpPr>
            <a:spLocks noChangeArrowheads="1"/>
          </p:cNvSpPr>
          <p:nvPr userDrawn="1"/>
        </p:nvSpPr>
        <p:spPr bwMode="gray">
          <a:xfrm>
            <a:off x="484188" y="598805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pic>
        <p:nvPicPr>
          <p:cNvPr id="9" name="Picture 1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16800" y="6124575"/>
            <a:ext cx="1347788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4" descr="Mono trueform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012C40"/>
              </a:clrFrom>
              <a:clrTo>
                <a:srgbClr val="012C4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025" y="5915025"/>
            <a:ext cx="17526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2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188913"/>
            <a:ext cx="8424862" cy="1052512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1773238"/>
            <a:ext cx="8497887" cy="3570287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395288" y="5438775"/>
            <a:ext cx="8748712" cy="1203325"/>
          </a:xfrm>
        </p:spPr>
        <p:txBody>
          <a:bodyPr/>
          <a:lstStyle>
            <a:lvl1pPr algn="l">
              <a:lnSpc>
                <a:spcPct val="330000"/>
              </a:lnSpc>
              <a:spcBef>
                <a:spcPct val="20000"/>
              </a:spcBef>
              <a:buClr>
                <a:srgbClr val="FF0000"/>
              </a:buClr>
              <a:buSzPct val="65000"/>
              <a:buFont typeface="Wingdings" pitchFamily="2" charset="2"/>
              <a:buNone/>
              <a:defRPr b="1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GB"/>
              <a:t>Leverhulme Centre for Research on Globalisation &amp; Economic Policy</a:t>
            </a:r>
          </a:p>
          <a:p>
            <a:pPr>
              <a:defRPr/>
            </a:pPr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8F24E-62B5-4B95-B5BC-B87D8A1A0C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018F7-099A-4A3F-A852-65E40750C1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7038" y="265113"/>
            <a:ext cx="2125662" cy="5664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265113"/>
            <a:ext cx="6229350" cy="5664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24178-2264-4457-8121-A062CCC124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414AB-74E9-4F79-91BA-CCE8FBBA49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961B356D-3508-47A5-BDD2-856A23E5267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AC3AC-E8DB-4147-A546-A834380AAA0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C73CF-CFE2-4CA9-BE00-7C1F3272BC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F8E00-E4C5-456F-B654-C5F09413DD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9FDC8-B50A-4E8E-8AC3-5EC4B54656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FF133-B606-4911-9D71-157FD66DCE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268413"/>
            <a:ext cx="4171950" cy="4660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8" y="1268413"/>
            <a:ext cx="4173537" cy="4660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F24AE-85DC-4A19-8E64-1C001B3788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BA753-7CA3-4501-822B-D32974DF02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9E72C-4033-4EAD-ACDF-A6756792B5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E2575-AB10-46EF-A799-FE42352DE1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96A7E-2E42-4231-A5B3-E86F90C71E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42180-6909-4981-AED0-6400D08AF9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61C07-BB90-4961-8CAA-B6A54BDCDD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1EB26-FE80-475D-AE73-DA1F8259A0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D71F3-2AC2-4D0E-95EB-65FD0CAC40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59D74-8978-4E5B-AF73-86DFF0C764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6AD29-C456-42B0-AFA0-9C3F6FAB7F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21F25-F5BA-44C3-B268-29947A2E6E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268413"/>
            <a:ext cx="8497887" cy="466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2000" smtClean="0">
                <a:latin typeface="Arial" charset="0"/>
              </a:defRPr>
            </a:lvl1pPr>
          </a:lstStyle>
          <a:p>
            <a:pPr>
              <a:defRPr/>
            </a:pPr>
            <a:fld id="{961B356D-3508-47A5-BDD2-856A23E526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7FFAC3AC-E8DB-4147-A546-A834380AAA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95239" name="Rectangle 7"/>
          <p:cNvSpPr>
            <a:spLocks noChangeArrowheads="1"/>
          </p:cNvSpPr>
          <p:nvPr/>
        </p:nvSpPr>
        <p:spPr bwMode="ltGray">
          <a:xfrm>
            <a:off x="606425" y="835025"/>
            <a:ext cx="368300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solidFill>
                <a:schemeClr val="accent2"/>
              </a:solidFill>
            </a:endParaRPr>
          </a:p>
        </p:txBody>
      </p:sp>
      <p:sp>
        <p:nvSpPr>
          <p:cNvPr id="95240" name="Rectangle 8"/>
          <p:cNvSpPr>
            <a:spLocks noChangeArrowheads="1"/>
          </p:cNvSpPr>
          <p:nvPr/>
        </p:nvSpPr>
        <p:spPr bwMode="gray">
          <a:xfrm>
            <a:off x="457200" y="3048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95241" name="Rectangle 9"/>
          <p:cNvSpPr>
            <a:spLocks noChangeArrowheads="1"/>
          </p:cNvSpPr>
          <p:nvPr/>
        </p:nvSpPr>
        <p:spPr bwMode="gray">
          <a:xfrm>
            <a:off x="442913" y="10953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1033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265113"/>
            <a:ext cx="850741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95243" name="Rectangle 11"/>
          <p:cNvSpPr>
            <a:spLocks noChangeArrowheads="1"/>
          </p:cNvSpPr>
          <p:nvPr userDrawn="1"/>
        </p:nvSpPr>
        <p:spPr bwMode="gray">
          <a:xfrm>
            <a:off x="484188" y="598805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pic>
        <p:nvPicPr>
          <p:cNvPr id="1035" name="Picture 1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416800" y="6124575"/>
            <a:ext cx="1347788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3" descr="Mono trueform"/>
          <p:cNvPicPr>
            <a:picLocks noChangeAspect="1" noChangeArrowheads="1"/>
          </p:cNvPicPr>
          <p:nvPr userDrawn="1"/>
        </p:nvPicPr>
        <p:blipFill>
          <a:blip r:embed="rId16" cstate="print">
            <a:clrChange>
              <a:clrFrom>
                <a:srgbClr val="012C40"/>
              </a:clrFrom>
              <a:clrTo>
                <a:srgbClr val="012C4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025" y="5915025"/>
            <a:ext cx="17526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5" r:id="rId12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Verdan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Wingdings" pitchFamily="2" charset="2"/>
        <a:buChar char="n"/>
        <a:defRPr sz="4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36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SzPct val="65000"/>
        <a:buFont typeface="Wingdings" pitchFamily="2" charset="2"/>
        <a:buChar char="n"/>
        <a:defRPr sz="28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CCFF"/>
        </a:buClr>
        <a:buSzPct val="65000"/>
        <a:buFont typeface="Wingdings" pitchFamily="2" charset="2"/>
        <a:buChar char="n"/>
        <a:defRPr sz="2800">
          <a:solidFill>
            <a:srgbClr val="00000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CCFF"/>
        </a:buClr>
        <a:buSzPct val="65000"/>
        <a:buFont typeface="Wingdings" pitchFamily="2" charset="2"/>
        <a:buChar char="n"/>
        <a:defRPr sz="2800">
          <a:solidFill>
            <a:srgbClr val="00000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CCFF"/>
        </a:buClr>
        <a:buSzPct val="65000"/>
        <a:buFont typeface="Wingdings" pitchFamily="2" charset="2"/>
        <a:buChar char="n"/>
        <a:defRPr sz="2800">
          <a:solidFill>
            <a:srgbClr val="00000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CCFF"/>
        </a:buClr>
        <a:buSzPct val="65000"/>
        <a:buFont typeface="Wingdings" pitchFamily="2" charset="2"/>
        <a:buChar char="n"/>
        <a:defRPr sz="2800">
          <a:solidFill>
            <a:srgbClr val="00000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CCFF"/>
        </a:buClr>
        <a:buSzPct val="65000"/>
        <a:buFont typeface="Wingdings" pitchFamily="2" charset="2"/>
        <a:buChar char="n"/>
        <a:defRPr sz="28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bl.gov/Science-Articles/Archive/assets/images/2006/Nov/15-Wed/Neanderthal_2D_src.jpg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bl.gov/Science-Articles/Archive/assets/images/2006/Nov/15-Wed/Neanderthal_2D_src.jpg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oleObject" Target="../embeddings/oleObject4.bin"/><Relationship Id="rId2" Type="http://schemas.openxmlformats.org/officeDocument/2006/relationships/tags" Target="../tags/tag35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7" Type="http://schemas.openxmlformats.org/officeDocument/2006/relationships/oleObject" Target="../embeddings/oleObject5.bin"/><Relationship Id="rId2" Type="http://schemas.openxmlformats.org/officeDocument/2006/relationships/tags" Target="../tags/tag39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42.xml"/><Relationship Id="rId4" Type="http://schemas.openxmlformats.org/officeDocument/2006/relationships/tags" Target="../tags/tag4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44.xml"/><Relationship Id="rId1" Type="http://schemas.openxmlformats.org/officeDocument/2006/relationships/tags" Target="../tags/tag4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oleObject" Target="../embeddings/oleObject6.bin"/><Relationship Id="rId2" Type="http://schemas.openxmlformats.org/officeDocument/2006/relationships/tags" Target="../tags/tag45.xml"/><Relationship Id="rId1" Type="http://schemas.openxmlformats.org/officeDocument/2006/relationships/vmlDrawing" Target="../drawings/vmlDrawing6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oleObject" Target="../embeddings/oleObject7.bin"/><Relationship Id="rId2" Type="http://schemas.openxmlformats.org/officeDocument/2006/relationships/tags" Target="../tags/tag49.xml"/><Relationship Id="rId1" Type="http://schemas.openxmlformats.org/officeDocument/2006/relationships/vmlDrawing" Target="../drawings/vmlDrawing7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/>
              <a:t>Leverhulme Centre for Research on Globalisation &amp; Economic Policy</a:t>
            </a:r>
          </a:p>
          <a:p>
            <a:pPr>
              <a:lnSpc>
                <a:spcPct val="160000"/>
              </a:lnSpc>
            </a:pPr>
            <a:endParaRPr lang="en-GB"/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ctrTitle"/>
          </p:nvPr>
        </p:nvSpPr>
        <p:spPr>
          <a:xfrm>
            <a:off x="493713" y="312738"/>
            <a:ext cx="8424862" cy="942975"/>
          </a:xfrm>
        </p:spPr>
        <p:txBody>
          <a:bodyPr/>
          <a:lstStyle/>
          <a:p>
            <a:pPr algn="ctr" eaLnBrk="1" hangingPunct="1"/>
            <a:r>
              <a:rPr lang="en-US" sz="2800" b="0" smtClean="0">
                <a:solidFill>
                  <a:schemeClr val="tx1"/>
                </a:solidFill>
              </a:rPr>
              <a:t>Leverhulme Centre Schools Conference 2010</a:t>
            </a:r>
          </a:p>
        </p:txBody>
      </p:sp>
      <p:sp>
        <p:nvSpPr>
          <p:cNvPr id="3076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65125" y="2160588"/>
            <a:ext cx="8778875" cy="3455987"/>
          </a:xfrm>
        </p:spPr>
        <p:txBody>
          <a:bodyPr/>
          <a:lstStyle/>
          <a:p>
            <a:pPr eaLnBrk="1" hangingPunct="1"/>
            <a:r>
              <a:rPr lang="en-US" sz="4000" b="1" smtClean="0"/>
              <a:t>Trade and the Environment</a:t>
            </a:r>
          </a:p>
          <a:p>
            <a:pPr eaLnBrk="1" hangingPunct="1"/>
            <a:endParaRPr lang="en-US" sz="4000" smtClean="0"/>
          </a:p>
          <a:p>
            <a:pPr algn="r" eaLnBrk="1" hangingPunct="1"/>
            <a:r>
              <a:rPr lang="en-US" smtClean="0"/>
              <a:t>Dr. Tim Lloyd</a:t>
            </a:r>
          </a:p>
          <a:p>
            <a:pPr algn="r" eaLnBrk="1" hangingPunct="1"/>
            <a:r>
              <a:rPr lang="en-GB" smtClean="0"/>
              <a:t>Associate Professor</a:t>
            </a:r>
            <a:endParaRPr lang="en-US" smtClean="0"/>
          </a:p>
          <a:p>
            <a:pPr algn="r" eaLnBrk="1" hangingPunct="1"/>
            <a:r>
              <a:rPr lang="en-US" smtClean="0"/>
              <a:t>School of Economics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53186917-2B5A-4DB1-94D2-8387882C4A8E}" type="slidenum">
              <a:rPr lang="en-GB"/>
              <a:pPr/>
              <a:t>10</a:t>
            </a:fld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853949-F25D-4972-A4F6-025645194920}" type="slidenum">
              <a:rPr lang="en-GB"/>
              <a:pPr>
                <a:defRPr/>
              </a:pPr>
              <a:t>10</a:t>
            </a:fld>
            <a:endParaRPr lang="en-GB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Trade &amp; Economic Growth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748712" cy="4676775"/>
          </a:xfrm>
        </p:spPr>
        <p:txBody>
          <a:bodyPr/>
          <a:lstStyle/>
          <a:p>
            <a:pPr eaLnBrk="1" hangingPunct="1"/>
            <a:r>
              <a:rPr lang="en-GB" sz="3600" dirty="0" smtClean="0"/>
              <a:t>The debate is one of the most contentious issues of our time</a:t>
            </a:r>
          </a:p>
          <a:p>
            <a:pPr eaLnBrk="1" hangingPunct="1">
              <a:buFont typeface="Wingdings" pitchFamily="2" charset="2"/>
              <a:buNone/>
            </a:pPr>
            <a:endParaRPr lang="en-GB" sz="3600" dirty="0" smtClean="0"/>
          </a:p>
          <a:p>
            <a:pPr eaLnBrk="1" hangingPunct="1"/>
            <a:r>
              <a:rPr lang="en-GB" sz="3600" dirty="0" smtClean="0"/>
              <a:t>Polarisation of views </a:t>
            </a:r>
          </a:p>
          <a:p>
            <a:pPr lvl="1" eaLnBrk="1" hangingPunct="1">
              <a:buFont typeface="Wingdings" pitchFamily="2" charset="2"/>
              <a:buNone/>
            </a:pPr>
            <a:endParaRPr lang="en-GB" sz="3200" dirty="0" smtClean="0"/>
          </a:p>
          <a:p>
            <a:pPr eaLnBrk="1" hangingPunct="1"/>
            <a:r>
              <a:rPr lang="en-GB" sz="3600" dirty="0" smtClean="0"/>
              <a:t>Resolution needs understanding of the problems and opportunities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4A2BEF0D-AF72-4C29-B10A-6D9F52F0FE5B}" type="slidenum">
              <a:rPr lang="en-GB"/>
              <a:pPr/>
              <a:t>11</a:t>
            </a:fld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051AA-D247-4B4C-AE8D-C63EE54BAF0A}" type="slidenum">
              <a:rPr lang="en-GB"/>
              <a:pPr>
                <a:defRPr/>
              </a:pPr>
              <a:t>11</a:t>
            </a:fld>
            <a:endParaRPr lang="en-GB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Economists can play a role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3600" dirty="0" smtClean="0"/>
              <a:t>We understand the ‘trade-offs’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3200" dirty="0" smtClean="0"/>
              <a:t>Growth </a:t>
            </a:r>
            <a:r>
              <a:rPr lang="en-GB" sz="3200" dirty="0" err="1" smtClean="0"/>
              <a:t>vs</a:t>
            </a:r>
            <a:r>
              <a:rPr lang="en-GB" sz="3200" dirty="0" smtClean="0"/>
              <a:t> environment</a:t>
            </a:r>
          </a:p>
          <a:p>
            <a:pPr lvl="1" eaLnBrk="1" hangingPunct="1">
              <a:lnSpc>
                <a:spcPct val="80000"/>
              </a:lnSpc>
            </a:pPr>
            <a:endParaRPr lang="en-GB" sz="3200" dirty="0" smtClean="0"/>
          </a:p>
          <a:p>
            <a:pPr eaLnBrk="1" hangingPunct="1">
              <a:lnSpc>
                <a:spcPct val="80000"/>
              </a:lnSpc>
            </a:pPr>
            <a:r>
              <a:rPr lang="en-GB" sz="3600" dirty="0" smtClean="0"/>
              <a:t>We understand Markets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3200" dirty="0" smtClean="0"/>
              <a:t>Market failure</a:t>
            </a:r>
          </a:p>
          <a:p>
            <a:pPr lvl="1" eaLnBrk="1" hangingPunct="1">
              <a:lnSpc>
                <a:spcPct val="80000"/>
              </a:lnSpc>
            </a:pPr>
            <a:endParaRPr lang="en-GB" sz="3200" dirty="0" smtClean="0"/>
          </a:p>
          <a:p>
            <a:pPr eaLnBrk="1" hangingPunct="1">
              <a:lnSpc>
                <a:spcPct val="80000"/>
              </a:lnSpc>
            </a:pPr>
            <a:r>
              <a:rPr lang="en-GB" sz="3600" dirty="0" smtClean="0"/>
              <a:t>We understand property rights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3200" dirty="0" smtClean="0"/>
              <a:t>Consequences of lack of ownership</a:t>
            </a:r>
          </a:p>
          <a:p>
            <a:pPr lvl="1" eaLnBrk="1" hangingPunct="1">
              <a:lnSpc>
                <a:spcPct val="80000"/>
              </a:lnSpc>
            </a:pPr>
            <a:endParaRPr lang="en-GB" sz="3200" dirty="0" smtClean="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2D9D540A-E363-4778-BBF6-DB2E75801A9F}" type="slidenum">
              <a:rPr lang="en-GB"/>
              <a:pPr/>
              <a:t>12</a:t>
            </a:fld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327E8-82D6-427D-8050-E615017E3989}" type="slidenum">
              <a:rPr lang="en-GB"/>
              <a:pPr>
                <a:defRPr/>
              </a:pPr>
              <a:t>12</a:t>
            </a:fld>
            <a:endParaRPr lang="en-GB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Why does trade make us richer?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748712" cy="46640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3200" dirty="0" smtClean="0"/>
              <a:t>‘Comparative advantage’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800" dirty="0" smtClean="0"/>
              <a:t>‘Engine of trade’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800" dirty="0" smtClean="0"/>
              <a:t>Logic underlying all exchange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800" dirty="0" smtClean="0"/>
              <a:t>Individuals  . .  firms . . Countries</a:t>
            </a:r>
          </a:p>
          <a:p>
            <a:pPr lvl="1" eaLnBrk="1" hangingPunct="1">
              <a:lnSpc>
                <a:spcPct val="90000"/>
              </a:lnSpc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</a:pPr>
            <a:r>
              <a:rPr lang="en-GB" sz="3200" dirty="0" smtClean="0"/>
              <a:t>David Ricardo (1817)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800" dirty="0" smtClean="0"/>
              <a:t> England (wool) Portugal (wine)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800" dirty="0" smtClean="0"/>
              <a:t> Forces are everywhere and awesome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GB" sz="2800" dirty="0" smtClean="0"/>
              <a:t> . . . even in some unexpected places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1425" y="2820689"/>
            <a:ext cx="124777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5E696602-13C7-46F0-8240-36037681745A}" type="slidenum">
              <a:rPr lang="en-GB"/>
              <a:pPr/>
              <a:t>13</a:t>
            </a:fld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B6119F-6F88-4625-9D91-5C36E2F4F2EE}" type="slidenum">
              <a:rPr lang="en-GB"/>
              <a:pPr>
                <a:defRPr/>
              </a:pPr>
              <a:t>13</a:t>
            </a:fld>
            <a:endParaRPr lang="en-GB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Where did all the Neanderthals go?</a:t>
            </a:r>
          </a:p>
        </p:txBody>
      </p:sp>
      <p:sp>
        <p:nvSpPr>
          <p:cNvPr id="12800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097338" y="1397040"/>
            <a:ext cx="5046662" cy="5346700"/>
          </a:xfrm>
          <a:noFill/>
        </p:spPr>
        <p:txBody>
          <a:bodyPr/>
          <a:lstStyle/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GB" sz="2800" dirty="0" smtClean="0"/>
          </a:p>
          <a:p>
            <a:pPr eaLnBrk="1" hangingPunct="1">
              <a:lnSpc>
                <a:spcPct val="80000"/>
              </a:lnSpc>
            </a:pPr>
            <a:r>
              <a:rPr lang="en-GB" sz="2800" dirty="0" smtClean="0"/>
              <a:t>Existed for 250,000 years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None/>
            </a:pPr>
            <a:endParaRPr lang="en-GB" sz="2800" dirty="0" smtClean="0"/>
          </a:p>
          <a:p>
            <a:pPr eaLnBrk="1" hangingPunct="1">
              <a:lnSpc>
                <a:spcPct val="80000"/>
              </a:lnSpc>
            </a:pPr>
            <a:r>
              <a:rPr lang="en-GB" sz="2800" dirty="0" smtClean="0"/>
              <a:t>Became extinct ~35,000 BC</a:t>
            </a:r>
          </a:p>
          <a:p>
            <a:pPr eaLnBrk="1" hangingPunct="1">
              <a:lnSpc>
                <a:spcPct val="50000"/>
              </a:lnSpc>
            </a:pPr>
            <a:endParaRPr lang="en-GB" sz="2800" dirty="0" smtClean="0"/>
          </a:p>
          <a:p>
            <a:pPr eaLnBrk="1" hangingPunct="1">
              <a:lnSpc>
                <a:spcPct val="80000"/>
              </a:lnSpc>
            </a:pPr>
            <a:r>
              <a:rPr lang="en-GB" sz="2800" dirty="0" smtClean="0"/>
              <a:t>Wars/disease not responsible</a:t>
            </a:r>
          </a:p>
          <a:p>
            <a:pPr eaLnBrk="1" hangingPunct="1">
              <a:lnSpc>
                <a:spcPct val="50000"/>
              </a:lnSpc>
            </a:pPr>
            <a:endParaRPr lang="en-GB" sz="2800" dirty="0" smtClean="0"/>
          </a:p>
          <a:p>
            <a:pPr eaLnBrk="1" hangingPunct="1">
              <a:lnSpc>
                <a:spcPct val="80000"/>
              </a:lnSpc>
            </a:pPr>
            <a:r>
              <a:rPr lang="en-GB" sz="2800" dirty="0" smtClean="0"/>
              <a:t>Perpetrator none other than . . . </a:t>
            </a:r>
          </a:p>
          <a:p>
            <a:pPr lvl="1" eaLnBrk="1" hangingPunct="1">
              <a:lnSpc>
                <a:spcPct val="70000"/>
              </a:lnSpc>
            </a:pPr>
            <a:endParaRPr lang="en-GB" sz="2400" dirty="0" smtClean="0"/>
          </a:p>
        </p:txBody>
      </p:sp>
      <p:pic>
        <p:nvPicPr>
          <p:cNvPr id="128010" name="Picture 10" descr="Neanderthal_2D_src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6925" y="1889125"/>
            <a:ext cx="2809875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1" name="Text Box 11"/>
          <p:cNvSpPr txBox="1">
            <a:spLocks noChangeArrowheads="1"/>
          </p:cNvSpPr>
          <p:nvPr/>
        </p:nvSpPr>
        <p:spPr bwMode="auto">
          <a:xfrm>
            <a:off x="1255713" y="1228725"/>
            <a:ext cx="20939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Neanderthal</a:t>
            </a:r>
            <a:endParaRPr lang="en-GB" sz="280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9" grpId="0" build="p"/>
      <p:bldP spid="1280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8F24165B-132B-4724-9435-635D87D63C2B}" type="slidenum">
              <a:rPr lang="en-GB"/>
              <a:pPr/>
              <a:t>14</a:t>
            </a:fld>
            <a:endParaRPr lang="en-GB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6E252F-54B7-4D92-BBDD-E422EF95F5A6}" type="slidenum">
              <a:rPr lang="en-GB"/>
              <a:pPr>
                <a:defRPr/>
              </a:pPr>
              <a:t>14</a:t>
            </a:fld>
            <a:endParaRPr lang="en-GB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Where did all the Neanderthals go?</a:t>
            </a:r>
          </a:p>
        </p:txBody>
      </p:sp>
      <p:pic>
        <p:nvPicPr>
          <p:cNvPr id="12293" name="Picture 3" descr="Neanderthal_2D_src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6925" y="1889125"/>
            <a:ext cx="2809875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9028" name="Picture 4" descr="PICT000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59388" y="1928813"/>
            <a:ext cx="2581275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Text Box 5"/>
          <p:cNvSpPr txBox="1">
            <a:spLocks noChangeArrowheads="1"/>
          </p:cNvSpPr>
          <p:nvPr/>
        </p:nvSpPr>
        <p:spPr bwMode="auto">
          <a:xfrm>
            <a:off x="1255713" y="1228725"/>
            <a:ext cx="20939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Neanderthal</a:t>
            </a:r>
            <a:endParaRPr lang="en-GB" sz="2800"/>
          </a:p>
        </p:txBody>
      </p:sp>
      <p:sp>
        <p:nvSpPr>
          <p:cNvPr id="129030" name="Text Box 6"/>
          <p:cNvSpPr txBox="1">
            <a:spLocks noChangeArrowheads="1"/>
          </p:cNvSpPr>
          <p:nvPr/>
        </p:nvSpPr>
        <p:spPr bwMode="auto">
          <a:xfrm>
            <a:off x="5411788" y="1244600"/>
            <a:ext cx="21351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Modern Man</a:t>
            </a:r>
            <a:endParaRPr lang="en-GB" sz="2800"/>
          </a:p>
        </p:txBody>
      </p:sp>
      <p:sp>
        <p:nvSpPr>
          <p:cNvPr id="10" name="Oval Callout 9"/>
          <p:cNvSpPr/>
          <p:nvPr/>
        </p:nvSpPr>
        <p:spPr bwMode="auto">
          <a:xfrm>
            <a:off x="7050156" y="1683026"/>
            <a:ext cx="1895061" cy="914399"/>
          </a:xfrm>
          <a:prstGeom prst="wedgeEllipseCallout">
            <a:avLst>
              <a:gd name="adj1" fmla="val -62092"/>
              <a:gd name="adj2" fmla="val 54722"/>
            </a:avLst>
          </a:prstGeom>
          <a:noFill/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21217" y="1868556"/>
            <a:ext cx="13227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 smtClean="0"/>
              <a:t>Grrrrrr</a:t>
            </a:r>
            <a:r>
              <a:rPr lang="en-GB" sz="2800" dirty="0" smtClean="0"/>
              <a:t>!</a:t>
            </a:r>
            <a:endParaRPr lang="en-US" sz="2800" dirty="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0" grpId="0"/>
      <p:bldP spid="10" grpId="0" animBg="1"/>
      <p:bldP spid="10" grpId="1" animBg="1"/>
      <p:bldP spid="11" grpId="0"/>
      <p:bldP spid="11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0DCEE7C3-4BA1-4C0D-9190-97C0F66ABE99}" type="slidenum">
              <a:rPr lang="en-GB"/>
              <a:pPr/>
              <a:t>15</a:t>
            </a:fld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63536B-C705-49E5-84E9-E5BF4C466A25}" type="slidenum">
              <a:rPr lang="en-GB"/>
              <a:pPr>
                <a:defRPr/>
              </a:pPr>
              <a:t>15</a:t>
            </a:fld>
            <a:endParaRPr lang="en-GB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Where did all the Neanderthals go?</a:t>
            </a:r>
          </a:p>
        </p:txBody>
      </p:sp>
      <p:pic>
        <p:nvPicPr>
          <p:cNvPr id="13317" name="Picture 4" descr="PICT00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9388" y="1928813"/>
            <a:ext cx="2581275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411788" y="1244600"/>
            <a:ext cx="21351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Modern Man</a:t>
            </a:r>
            <a:endParaRPr lang="en-GB" sz="2800"/>
          </a:p>
        </p:txBody>
      </p:sp>
      <p:sp>
        <p:nvSpPr>
          <p:cNvPr id="13005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4456112" cy="5160962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Homo Sapiens had a special weapon . . .</a:t>
            </a:r>
          </a:p>
          <a:p>
            <a:pPr eaLnBrk="1" hangingPunct="1">
              <a:lnSpc>
                <a:spcPct val="0"/>
              </a:lnSpc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	</a:t>
            </a:r>
            <a:r>
              <a:rPr lang="en-GB" sz="2400" b="1" dirty="0" smtClean="0">
                <a:solidFill>
                  <a:schemeClr val="folHlink"/>
                </a:solidFill>
              </a:rPr>
              <a:t>social interaction</a:t>
            </a:r>
          </a:p>
          <a:p>
            <a:pPr algn="ctr" eaLnBrk="1" hangingPunct="1">
              <a:lnSpc>
                <a:spcPct val="40000"/>
              </a:lnSpc>
              <a:buFont typeface="Wingdings" pitchFamily="2" charset="2"/>
              <a:buNone/>
            </a:pPr>
            <a:endParaRPr lang="en-GB" sz="2400" dirty="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This gave them the  evolutionary edge</a:t>
            </a:r>
          </a:p>
          <a:p>
            <a:pPr eaLnBrk="1" hangingPunct="1">
              <a:lnSpc>
                <a:spcPct val="60000"/>
              </a:lnSpc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Homo Sapiens were weaker but by </a:t>
            </a:r>
            <a:r>
              <a:rPr lang="en-GB" sz="2400" dirty="0" smtClean="0">
                <a:solidFill>
                  <a:srgbClr val="FFC000"/>
                </a:solidFill>
              </a:rPr>
              <a:t>specialisation and trade </a:t>
            </a:r>
            <a:r>
              <a:rPr lang="en-GB" sz="2400" dirty="0" smtClean="0"/>
              <a:t>their calorific intake &amp; fertility was higher</a:t>
            </a:r>
          </a:p>
          <a:p>
            <a:pPr eaLnBrk="1" hangingPunct="1">
              <a:lnSpc>
                <a:spcPct val="6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Survival of smartest</a:t>
            </a:r>
          </a:p>
          <a:p>
            <a:pPr eaLnBrk="1" hangingPunct="1">
              <a:lnSpc>
                <a:spcPct val="80000"/>
              </a:lnSpc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sz="2400" dirty="0" smtClean="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D71A7A8B-F701-413D-9D0D-6DE9629D7154}" type="slidenum">
              <a:rPr lang="en-GB"/>
              <a:pPr/>
              <a:t>16</a:t>
            </a:fld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83AF42-947E-4D9E-83B1-7C1CB489BAC2}" type="slidenum">
              <a:rPr lang="en-GB"/>
              <a:pPr>
                <a:defRPr/>
              </a:pPr>
              <a:t>16</a:t>
            </a:fld>
            <a:endParaRPr lang="en-GB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But what of today’s humans (us)?</a:t>
            </a:r>
            <a:endParaRPr lang="en-GB" sz="3200" smtClean="0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Will the same forces lead to: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Resource exploitation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Environmental degradation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Eventual ecological catastrophe 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Is the ‘Doomsday scenario’ inevitable ?</a:t>
            </a:r>
            <a:endParaRPr lang="en-GB" smtClean="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A8C3091A-1911-4D50-B4DB-9D9A798B8EFB}" type="slidenum">
              <a:rPr lang="en-GB"/>
              <a:pPr/>
              <a:t>17</a:t>
            </a:fld>
            <a:endParaRPr lang="en-GB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D7F95F-C7CE-453D-B1BD-0D3629D76D35}" type="slidenum">
              <a:rPr lang="en-GB"/>
              <a:pPr>
                <a:defRPr/>
              </a:pPr>
              <a:t>17</a:t>
            </a:fld>
            <a:endParaRPr lang="en-GB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The Doomsday Scenario</a:t>
            </a:r>
          </a:p>
        </p:txBody>
      </p:sp>
      <p:sp>
        <p:nvSpPr>
          <p:cNvPr id="109572" name="Line 4"/>
          <p:cNvSpPr>
            <a:spLocks noChangeShapeType="1"/>
          </p:cNvSpPr>
          <p:nvPr/>
        </p:nvSpPr>
        <p:spPr bwMode="auto">
          <a:xfrm>
            <a:off x="1728788" y="1538288"/>
            <a:ext cx="0" cy="384651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9573" name="Line 5"/>
          <p:cNvSpPr>
            <a:spLocks noChangeShapeType="1"/>
          </p:cNvSpPr>
          <p:nvPr/>
        </p:nvSpPr>
        <p:spPr bwMode="auto">
          <a:xfrm>
            <a:off x="1743075" y="5384800"/>
            <a:ext cx="655955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9574" name="Text Box 6"/>
          <p:cNvSpPr txBox="1">
            <a:spLocks noChangeArrowheads="1"/>
          </p:cNvSpPr>
          <p:nvPr/>
        </p:nvSpPr>
        <p:spPr bwMode="auto">
          <a:xfrm>
            <a:off x="300038" y="1481138"/>
            <a:ext cx="15192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Pollution</a:t>
            </a:r>
          </a:p>
          <a:p>
            <a:r>
              <a:rPr lang="en-US" sz="2400"/>
              <a:t>Per capita</a:t>
            </a:r>
            <a:endParaRPr lang="en-GB" sz="2400"/>
          </a:p>
        </p:txBody>
      </p:sp>
      <p:sp>
        <p:nvSpPr>
          <p:cNvPr id="109575" name="Text Box 7"/>
          <p:cNvSpPr txBox="1">
            <a:spLocks noChangeArrowheads="1"/>
          </p:cNvSpPr>
          <p:nvPr/>
        </p:nvSpPr>
        <p:spPr bwMode="auto">
          <a:xfrm>
            <a:off x="4483100" y="5424488"/>
            <a:ext cx="3960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Economic Activity per capita</a:t>
            </a:r>
            <a:endParaRPr lang="en-GB" sz="2400"/>
          </a:p>
        </p:txBody>
      </p:sp>
      <p:sp>
        <p:nvSpPr>
          <p:cNvPr id="109576" name="Line 8"/>
          <p:cNvSpPr>
            <a:spLocks noChangeShapeType="1"/>
          </p:cNvSpPr>
          <p:nvPr/>
        </p:nvSpPr>
        <p:spPr bwMode="auto">
          <a:xfrm flipV="1">
            <a:off x="2060575" y="1727200"/>
            <a:ext cx="5486400" cy="3395663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9577" name="Text Box 9"/>
          <p:cNvSpPr txBox="1">
            <a:spLocks noChangeArrowheads="1"/>
          </p:cNvSpPr>
          <p:nvPr/>
        </p:nvSpPr>
        <p:spPr bwMode="auto">
          <a:xfrm>
            <a:off x="4722813" y="3917950"/>
            <a:ext cx="43592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Economic growth causes </a:t>
            </a:r>
          </a:p>
          <a:p>
            <a:r>
              <a:rPr lang="en-US" sz="2400" b="1">
                <a:solidFill>
                  <a:srgbClr val="000000"/>
                </a:solidFill>
              </a:rPr>
              <a:t>environmental degradation</a:t>
            </a:r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109578" name="Line 10"/>
          <p:cNvSpPr>
            <a:spLocks noChangeShapeType="1"/>
          </p:cNvSpPr>
          <p:nvPr/>
        </p:nvSpPr>
        <p:spPr bwMode="auto">
          <a:xfrm>
            <a:off x="1846263" y="1738313"/>
            <a:ext cx="62357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9579" name="Text Box 11"/>
          <p:cNvSpPr txBox="1">
            <a:spLocks noChangeArrowheads="1"/>
          </p:cNvSpPr>
          <p:nvPr/>
        </p:nvSpPr>
        <p:spPr bwMode="auto">
          <a:xfrm>
            <a:off x="6616700" y="1301750"/>
            <a:ext cx="18367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 b="1"/>
              <a:t>End of the World</a:t>
            </a:r>
          </a:p>
        </p:txBody>
      </p:sp>
      <p:sp>
        <p:nvSpPr>
          <p:cNvPr id="109580" name="AutoShape 12"/>
          <p:cNvSpPr>
            <a:spLocks noChangeArrowheads="1"/>
          </p:cNvSpPr>
          <p:nvPr/>
        </p:nvSpPr>
        <p:spPr bwMode="auto">
          <a:xfrm>
            <a:off x="6734175" y="0"/>
            <a:ext cx="803275" cy="1490663"/>
          </a:xfrm>
          <a:prstGeom prst="lightningBol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10957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0957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109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09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09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2" grpId="0" animBg="1"/>
      <p:bldP spid="109573" grpId="0" animBg="1"/>
      <p:bldP spid="109574" grpId="0"/>
      <p:bldP spid="109575" grpId="0"/>
      <p:bldP spid="109576" grpId="0" animBg="1"/>
      <p:bldP spid="109577" grpId="0"/>
      <p:bldP spid="109578" grpId="0" animBg="1"/>
      <p:bldP spid="109579" grpId="0"/>
      <p:bldP spid="109579" grpId="1"/>
      <p:bldP spid="109579" grpId="2"/>
      <p:bldP spid="109580" grpId="0" animBg="1"/>
      <p:bldP spid="109580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07236F41-5148-40C6-9B2F-BAD334455EC4}" type="slidenum">
              <a:rPr lang="en-GB"/>
              <a:pPr/>
              <a:t>18</a:t>
            </a:fld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1391D2-DA56-47BE-BD17-8DAF14B6F623}" type="slidenum">
              <a:rPr lang="en-GB"/>
              <a:pPr>
                <a:defRPr/>
              </a:pPr>
              <a:t>18</a:t>
            </a:fld>
            <a:endParaRPr lang="en-GB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5113"/>
            <a:ext cx="8748712" cy="10795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But why do we go on polluting ?</a:t>
            </a:r>
            <a:endParaRPr lang="en-GB" sz="3200" dirty="0" smtClean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748712" cy="4660900"/>
          </a:xfrm>
        </p:spPr>
        <p:txBody>
          <a:bodyPr/>
          <a:lstStyle/>
          <a:p>
            <a:pPr eaLnBrk="1" hangingPunct="1"/>
            <a:r>
              <a:rPr lang="en-GB" sz="3600" dirty="0" smtClean="0"/>
              <a:t>Because no one owns the environment </a:t>
            </a:r>
          </a:p>
          <a:p>
            <a:pPr lvl="1" eaLnBrk="1" hangingPunct="1"/>
            <a:r>
              <a:rPr lang="en-US" sz="2800" dirty="0" smtClean="0"/>
              <a:t>No one has ‘property rights’ over it</a:t>
            </a:r>
          </a:p>
          <a:p>
            <a:pPr lvl="1" eaLnBrk="1" hangingPunct="1"/>
            <a:r>
              <a:rPr lang="en-US" sz="2800" dirty="0" smtClean="0"/>
              <a:t>It is free to everyone</a:t>
            </a:r>
          </a:p>
          <a:p>
            <a:pPr lvl="1" eaLnBrk="1" hangingPunct="1"/>
            <a:r>
              <a:rPr lang="en-US" sz="2800" dirty="0" smtClean="0"/>
              <a:t>Thus used as if it’s price is zero </a:t>
            </a:r>
          </a:p>
          <a:p>
            <a:pPr lvl="1" eaLnBrk="1" hangingPunct="1"/>
            <a:r>
              <a:rPr lang="en-US" sz="2800" dirty="0" smtClean="0"/>
              <a:t>Over-use/degradation of environment</a:t>
            </a:r>
          </a:p>
          <a:p>
            <a:pPr lvl="1" eaLnBrk="1" hangingPunct="1"/>
            <a:endParaRPr lang="en-GB" sz="2800" dirty="0" smtClean="0"/>
          </a:p>
          <a:p>
            <a:pPr eaLnBrk="1" hangingPunct="1"/>
            <a:r>
              <a:rPr lang="en-GB" sz="3600" dirty="0" smtClean="0"/>
              <a:t>Is there anything we can do?</a:t>
            </a:r>
            <a:endParaRPr lang="en-US" sz="3600" dirty="0" smtClean="0"/>
          </a:p>
          <a:p>
            <a:pPr eaLnBrk="1" hangingPunct="1">
              <a:buNone/>
            </a:pPr>
            <a:endParaRPr lang="en-US" sz="3600" dirty="0" smtClean="0"/>
          </a:p>
          <a:p>
            <a:pPr eaLnBrk="1" hangingPunct="1"/>
            <a:endParaRPr lang="en-US" sz="3600" dirty="0" smtClean="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98009F9A-2670-424A-B730-57433DF29E86}" type="slidenum">
              <a:rPr lang="en-GB"/>
              <a:pPr/>
              <a:t>19</a:t>
            </a:fld>
            <a:endParaRPr lang="en-GB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D11A64-F519-426A-B8B6-8A460EB9B521}" type="slidenum">
              <a:rPr lang="en-GB"/>
              <a:pPr>
                <a:defRPr/>
              </a:pPr>
              <a:t>19</a:t>
            </a:fld>
            <a:endParaRPr lang="en-GB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An Alternative Scenario . . .</a:t>
            </a:r>
            <a:endParaRPr lang="en-GB" sz="3200" smtClean="0"/>
          </a:p>
        </p:txBody>
      </p:sp>
      <p:sp>
        <p:nvSpPr>
          <p:cNvPr id="17413" name="Line 3"/>
          <p:cNvSpPr>
            <a:spLocks noChangeShapeType="1"/>
          </p:cNvSpPr>
          <p:nvPr/>
        </p:nvSpPr>
        <p:spPr bwMode="auto">
          <a:xfrm>
            <a:off x="1728788" y="1538288"/>
            <a:ext cx="0" cy="384651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7414" name="Line 4"/>
          <p:cNvSpPr>
            <a:spLocks noChangeShapeType="1"/>
          </p:cNvSpPr>
          <p:nvPr/>
        </p:nvSpPr>
        <p:spPr bwMode="auto">
          <a:xfrm>
            <a:off x="1743075" y="5384800"/>
            <a:ext cx="655955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8245" name="Freeform 5"/>
          <p:cNvSpPr>
            <a:spLocks/>
          </p:cNvSpPr>
          <p:nvPr/>
        </p:nvSpPr>
        <p:spPr bwMode="auto">
          <a:xfrm>
            <a:off x="2062163" y="3208338"/>
            <a:ext cx="1811337" cy="1946275"/>
          </a:xfrm>
          <a:custGeom>
            <a:avLst/>
            <a:gdLst>
              <a:gd name="T0" fmla="*/ 0 w 1141"/>
              <a:gd name="T1" fmla="*/ 1226 h 1226"/>
              <a:gd name="T2" fmla="*/ 492 w 1141"/>
              <a:gd name="T3" fmla="*/ 430 h 1226"/>
              <a:gd name="T4" fmla="*/ 1141 w 1141"/>
              <a:gd name="T5" fmla="*/ 0 h 1226"/>
              <a:gd name="T6" fmla="*/ 0 60000 65536"/>
              <a:gd name="T7" fmla="*/ 0 60000 65536"/>
              <a:gd name="T8" fmla="*/ 0 60000 65536"/>
              <a:gd name="T9" fmla="*/ 0 w 1141"/>
              <a:gd name="T10" fmla="*/ 0 h 1226"/>
              <a:gd name="T11" fmla="*/ 1141 w 1141"/>
              <a:gd name="T12" fmla="*/ 1226 h 12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41" h="1226">
                <a:moveTo>
                  <a:pt x="0" y="1226"/>
                </a:moveTo>
                <a:cubicBezTo>
                  <a:pt x="151" y="930"/>
                  <a:pt x="302" y="634"/>
                  <a:pt x="492" y="430"/>
                </a:cubicBezTo>
                <a:cubicBezTo>
                  <a:pt x="682" y="226"/>
                  <a:pt x="911" y="113"/>
                  <a:pt x="1141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8246" name="Line 6"/>
          <p:cNvSpPr>
            <a:spLocks noChangeShapeType="1"/>
          </p:cNvSpPr>
          <p:nvPr/>
        </p:nvSpPr>
        <p:spPr bwMode="auto">
          <a:xfrm flipV="1">
            <a:off x="3806825" y="1928813"/>
            <a:ext cx="2925763" cy="1312862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8247" name="Freeform 7"/>
          <p:cNvSpPr>
            <a:spLocks/>
          </p:cNvSpPr>
          <p:nvPr/>
        </p:nvSpPr>
        <p:spPr bwMode="auto">
          <a:xfrm>
            <a:off x="3806825" y="2936875"/>
            <a:ext cx="4306888" cy="1004888"/>
          </a:xfrm>
          <a:custGeom>
            <a:avLst/>
            <a:gdLst>
              <a:gd name="T0" fmla="*/ 0 w 2713"/>
              <a:gd name="T1" fmla="*/ 183 h 633"/>
              <a:gd name="T2" fmla="*/ 869 w 2713"/>
              <a:gd name="T3" fmla="*/ 5 h 633"/>
              <a:gd name="T4" fmla="*/ 1823 w 2713"/>
              <a:gd name="T5" fmla="*/ 151 h 633"/>
              <a:gd name="T6" fmla="*/ 2713 w 2713"/>
              <a:gd name="T7" fmla="*/ 633 h 633"/>
              <a:gd name="T8" fmla="*/ 0 60000 65536"/>
              <a:gd name="T9" fmla="*/ 0 60000 65536"/>
              <a:gd name="T10" fmla="*/ 0 60000 65536"/>
              <a:gd name="T11" fmla="*/ 0 60000 65536"/>
              <a:gd name="T12" fmla="*/ 0 w 2713"/>
              <a:gd name="T13" fmla="*/ 0 h 633"/>
              <a:gd name="T14" fmla="*/ 2713 w 2713"/>
              <a:gd name="T15" fmla="*/ 633 h 6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713" h="633">
                <a:moveTo>
                  <a:pt x="0" y="183"/>
                </a:moveTo>
                <a:cubicBezTo>
                  <a:pt x="282" y="96"/>
                  <a:pt x="565" y="10"/>
                  <a:pt x="869" y="5"/>
                </a:cubicBezTo>
                <a:cubicBezTo>
                  <a:pt x="1173" y="0"/>
                  <a:pt x="1516" y="46"/>
                  <a:pt x="1823" y="151"/>
                </a:cubicBezTo>
                <a:cubicBezTo>
                  <a:pt x="2130" y="256"/>
                  <a:pt x="2421" y="444"/>
                  <a:pt x="2713" y="633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8249" name="Text Box 9"/>
          <p:cNvSpPr txBox="1">
            <a:spLocks noChangeArrowheads="1"/>
          </p:cNvSpPr>
          <p:nvPr/>
        </p:nvSpPr>
        <p:spPr bwMode="auto">
          <a:xfrm>
            <a:off x="1684338" y="2397125"/>
            <a:ext cx="2820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Industrialisation</a:t>
            </a:r>
            <a:r>
              <a:rPr lang="en-US" sz="2400" b="1">
                <a:solidFill>
                  <a:schemeClr val="folHlink"/>
                </a:solidFill>
              </a:rPr>
              <a:t> </a:t>
            </a:r>
            <a:endParaRPr lang="en-GB" sz="2400" b="1">
              <a:solidFill>
                <a:schemeClr val="folHlink"/>
              </a:solidFill>
            </a:endParaRPr>
          </a:p>
        </p:txBody>
      </p:sp>
      <p:sp>
        <p:nvSpPr>
          <p:cNvPr id="17419" name="Text Box 10"/>
          <p:cNvSpPr txBox="1">
            <a:spLocks noChangeArrowheads="1"/>
          </p:cNvSpPr>
          <p:nvPr/>
        </p:nvSpPr>
        <p:spPr bwMode="auto">
          <a:xfrm>
            <a:off x="300038" y="1481138"/>
            <a:ext cx="15192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Pollution</a:t>
            </a:r>
          </a:p>
          <a:p>
            <a:r>
              <a:rPr lang="en-US" sz="2400"/>
              <a:t>Per capita</a:t>
            </a:r>
            <a:endParaRPr lang="en-GB" sz="2400"/>
          </a:p>
        </p:txBody>
      </p:sp>
      <p:sp>
        <p:nvSpPr>
          <p:cNvPr id="17420" name="Text Box 11"/>
          <p:cNvSpPr txBox="1">
            <a:spLocks noChangeArrowheads="1"/>
          </p:cNvSpPr>
          <p:nvPr/>
        </p:nvSpPr>
        <p:spPr bwMode="auto">
          <a:xfrm>
            <a:off x="4483100" y="5424488"/>
            <a:ext cx="3960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Economic Activity per capita</a:t>
            </a:r>
            <a:endParaRPr lang="en-GB" sz="2400"/>
          </a:p>
        </p:txBody>
      </p:sp>
      <p:sp>
        <p:nvSpPr>
          <p:cNvPr id="17421" name="Line 12"/>
          <p:cNvSpPr>
            <a:spLocks noChangeShapeType="1"/>
          </p:cNvSpPr>
          <p:nvPr/>
        </p:nvSpPr>
        <p:spPr bwMode="auto">
          <a:xfrm>
            <a:off x="1719263" y="1901825"/>
            <a:ext cx="6638925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8253" name="Text Box 13"/>
          <p:cNvSpPr txBox="1">
            <a:spLocks noChangeArrowheads="1"/>
          </p:cNvSpPr>
          <p:nvPr/>
        </p:nvSpPr>
        <p:spPr bwMode="auto">
          <a:xfrm>
            <a:off x="7450138" y="1462088"/>
            <a:ext cx="16938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2400" b="1"/>
              <a:t>End of </a:t>
            </a:r>
          </a:p>
          <a:p>
            <a:pPr algn="ctr"/>
            <a:r>
              <a:rPr lang="en-GB" sz="2400" b="1"/>
              <a:t>the World</a:t>
            </a:r>
          </a:p>
        </p:txBody>
      </p:sp>
      <p:sp>
        <p:nvSpPr>
          <p:cNvPr id="138254" name="Text Box 14"/>
          <p:cNvSpPr txBox="1">
            <a:spLocks noChangeArrowheads="1"/>
          </p:cNvSpPr>
          <p:nvPr/>
        </p:nvSpPr>
        <p:spPr bwMode="auto">
          <a:xfrm>
            <a:off x="5688704" y="2590662"/>
            <a:ext cx="1457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folHlink"/>
                </a:solidFill>
              </a:rPr>
              <a:t>Services</a:t>
            </a:r>
            <a:endParaRPr lang="en-GB" sz="2400" b="1" dirty="0">
              <a:solidFill>
                <a:schemeClr val="folHlink"/>
              </a:solidFill>
            </a:endParaRPr>
          </a:p>
        </p:txBody>
      </p:sp>
      <p:sp>
        <p:nvSpPr>
          <p:cNvPr id="138255" name="Text Box 15"/>
          <p:cNvSpPr txBox="1">
            <a:spLocks noChangeArrowheads="1"/>
          </p:cNvSpPr>
          <p:nvPr/>
        </p:nvSpPr>
        <p:spPr bwMode="auto">
          <a:xfrm>
            <a:off x="5600213" y="3202540"/>
            <a:ext cx="35591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folHlink"/>
                </a:solidFill>
              </a:rPr>
              <a:t>Demand for </a:t>
            </a:r>
          </a:p>
          <a:p>
            <a:r>
              <a:rPr lang="en-US" sz="2400" b="1" dirty="0">
                <a:solidFill>
                  <a:schemeClr val="folHlink"/>
                </a:solidFill>
              </a:rPr>
              <a:t>environmental quality</a:t>
            </a:r>
            <a:endParaRPr lang="en-GB" sz="2400" b="1" dirty="0">
              <a:solidFill>
                <a:schemeClr val="folHlink"/>
              </a:solidFill>
            </a:endParaRPr>
          </a:p>
        </p:txBody>
      </p:sp>
      <p:sp>
        <p:nvSpPr>
          <p:cNvPr id="138256" name="Text Box 16"/>
          <p:cNvSpPr txBox="1">
            <a:spLocks noChangeArrowheads="1"/>
          </p:cNvSpPr>
          <p:nvPr/>
        </p:nvSpPr>
        <p:spPr bwMode="auto">
          <a:xfrm>
            <a:off x="1814513" y="3873500"/>
            <a:ext cx="17859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Poverty </a:t>
            </a:r>
          </a:p>
          <a:p>
            <a:r>
              <a:rPr lang="en-US" sz="2400" b="1">
                <a:solidFill>
                  <a:srgbClr val="000000"/>
                </a:solidFill>
              </a:rPr>
              <a:t>alleviation</a:t>
            </a:r>
            <a:endParaRPr lang="en-GB" sz="2400" b="1">
              <a:solidFill>
                <a:schemeClr val="folHlink"/>
              </a:solidFill>
            </a:endParaRPr>
          </a:p>
        </p:txBody>
      </p:sp>
      <p:sp>
        <p:nvSpPr>
          <p:cNvPr id="138257" name="Text Box 17"/>
          <p:cNvSpPr txBox="1">
            <a:spLocks noChangeArrowheads="1"/>
          </p:cNvSpPr>
          <p:nvPr/>
        </p:nvSpPr>
        <p:spPr bwMode="auto">
          <a:xfrm>
            <a:off x="5618439" y="4137302"/>
            <a:ext cx="309091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folHlink"/>
                </a:solidFill>
              </a:rPr>
              <a:t>Tougher </a:t>
            </a:r>
            <a:r>
              <a:rPr lang="en-US" sz="2400" b="1" dirty="0" smtClean="0">
                <a:solidFill>
                  <a:schemeClr val="folHlink"/>
                </a:solidFill>
              </a:rPr>
              <a:t>standards</a:t>
            </a:r>
          </a:p>
          <a:p>
            <a:r>
              <a:rPr lang="en-US" sz="2400" b="1" dirty="0" smtClean="0">
                <a:solidFill>
                  <a:schemeClr val="folHlink"/>
                </a:solidFill>
              </a:rPr>
              <a:t> </a:t>
            </a:r>
            <a:endParaRPr lang="en-US" sz="2400" b="1" dirty="0">
              <a:solidFill>
                <a:schemeClr val="folHlink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79166" y="4797287"/>
            <a:ext cx="316945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folHlink"/>
                </a:solidFill>
              </a:rPr>
              <a:t>Green technologies</a:t>
            </a:r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0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5" grpId="0" animBg="1"/>
      <p:bldP spid="138246" grpId="0" animBg="1"/>
      <p:bldP spid="138247" grpId="0" animBg="1"/>
      <p:bldP spid="138249" grpId="0"/>
      <p:bldP spid="138253" grpId="0"/>
      <p:bldP spid="138254" grpId="0"/>
      <p:bldP spid="138255" grpId="0"/>
      <p:bldP spid="138256" grpId="0"/>
      <p:bldP spid="138257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0186FE32-BDBB-4D49-8CA8-B91BC4EC9E87}" type="slidenum">
              <a:rPr lang="en-GB"/>
              <a:pPr/>
              <a:t>2</a:t>
            </a:fld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961A37-6153-45D2-B03D-DC130D053681}" type="slidenum">
              <a:rPr lang="en-GB"/>
              <a:pPr>
                <a:defRPr/>
              </a:pPr>
              <a:t>2</a:t>
            </a:fld>
            <a:endParaRPr lang="en-GB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Introduction						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497887" cy="48609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tabLst>
                <a:tab pos="5765800" algn="l"/>
              </a:tabLst>
            </a:pPr>
            <a:endParaRPr lang="en-GB" sz="3200" smtClean="0"/>
          </a:p>
          <a:p>
            <a:pPr eaLnBrk="1" hangingPunct="1">
              <a:lnSpc>
                <a:spcPct val="80000"/>
              </a:lnSpc>
              <a:tabLst>
                <a:tab pos="5765800" algn="l"/>
              </a:tabLst>
            </a:pPr>
            <a:r>
              <a:rPr lang="en-GB" sz="3200" smtClean="0"/>
              <a:t>We are in a</a:t>
            </a:r>
            <a:r>
              <a:rPr lang="en-GB" sz="3200" baseline="30000" smtClean="0"/>
              <a:t> </a:t>
            </a:r>
            <a:r>
              <a:rPr lang="en-GB" sz="3200" smtClean="0"/>
              <a:t> critical time in history</a:t>
            </a:r>
          </a:p>
          <a:p>
            <a:pPr eaLnBrk="1" hangingPunct="1">
              <a:lnSpc>
                <a:spcPct val="80000"/>
              </a:lnSpc>
              <a:tabLst>
                <a:tab pos="5765800" algn="l"/>
              </a:tabLst>
            </a:pPr>
            <a:endParaRPr lang="en-GB" sz="320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tabLst>
                <a:tab pos="5765800" algn="l"/>
              </a:tabLst>
            </a:pPr>
            <a:r>
              <a:rPr lang="en-GB" sz="3600" smtClean="0">
                <a:solidFill>
                  <a:schemeClr val="folHlink"/>
                </a:solidFill>
              </a:rPr>
              <a:t>Growth vs. Environment</a:t>
            </a:r>
          </a:p>
          <a:p>
            <a:pPr eaLnBrk="1" hangingPunct="1">
              <a:lnSpc>
                <a:spcPct val="80000"/>
              </a:lnSpc>
              <a:tabLst>
                <a:tab pos="5765800" algn="l"/>
              </a:tabLst>
            </a:pPr>
            <a:endParaRPr lang="en-GB" sz="320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  <a:tabLst>
                <a:tab pos="5765800" algn="l"/>
              </a:tabLst>
            </a:pPr>
            <a:r>
              <a:rPr lang="en-GB" sz="3200" smtClean="0"/>
              <a:t>Not a case of one or the other  . . .  we must have both</a:t>
            </a:r>
          </a:p>
          <a:p>
            <a:pPr eaLnBrk="1" hangingPunct="1">
              <a:lnSpc>
                <a:spcPct val="80000"/>
              </a:lnSpc>
              <a:tabLst>
                <a:tab pos="5765800" algn="l"/>
              </a:tabLst>
            </a:pPr>
            <a:endParaRPr lang="en-GB" sz="3200" baseline="30000" smtClean="0"/>
          </a:p>
          <a:p>
            <a:pPr eaLnBrk="1" hangingPunct="1">
              <a:lnSpc>
                <a:spcPct val="80000"/>
              </a:lnSpc>
              <a:tabLst>
                <a:tab pos="5765800" algn="l"/>
              </a:tabLst>
            </a:pPr>
            <a:r>
              <a:rPr lang="en-GB" sz="3200" smtClean="0"/>
              <a:t>Far from being ‘agent of disaster’  . . . international trade holds the key </a:t>
            </a:r>
          </a:p>
          <a:p>
            <a:pPr eaLnBrk="1" hangingPunct="1">
              <a:lnSpc>
                <a:spcPct val="80000"/>
              </a:lnSpc>
              <a:tabLst>
                <a:tab pos="5765800" algn="l"/>
              </a:tabLst>
            </a:pPr>
            <a:endParaRPr lang="en-GB" sz="3200" smtClean="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44A02A98-354A-47ED-9526-A2C5AE860706}" type="slidenum">
              <a:rPr lang="en-GB"/>
              <a:pPr/>
              <a:t>20</a:t>
            </a:fld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5F36F7-AFCE-4D85-9316-5719A56666B2}" type="slidenum">
              <a:rPr lang="en-GB"/>
              <a:pPr>
                <a:defRPr/>
              </a:pPr>
              <a:t>20</a:t>
            </a:fld>
            <a:endParaRPr lang="en-GB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Environmental Kuznets Curve</a:t>
            </a:r>
            <a:endParaRPr lang="en-GB" smtClean="0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smtClean="0">
                <a:solidFill>
                  <a:schemeClr val="folHlink"/>
                </a:solidFill>
              </a:rPr>
              <a:t> </a:t>
            </a:r>
            <a:r>
              <a:rPr lang="en-US" sz="3200" smtClean="0"/>
              <a:t>EKC Hypothesis:</a:t>
            </a:r>
            <a:r>
              <a:rPr lang="en-US" sz="3200" smtClean="0">
                <a:solidFill>
                  <a:schemeClr val="folHlink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en-US" sz="320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 smtClean="0">
                <a:solidFill>
                  <a:schemeClr val="folHlink"/>
                </a:solidFill>
              </a:rPr>
              <a:t>	“as per capita incomes rise , pollution will initially rise, reach a turning point and then fall”</a:t>
            </a:r>
          </a:p>
          <a:p>
            <a:pPr eaLnBrk="1" hangingPunct="1">
              <a:lnSpc>
                <a:spcPct val="90000"/>
              </a:lnSpc>
            </a:pPr>
            <a:endParaRPr lang="en-US" sz="3200" smtClean="0"/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‘n’ shaped (‘Kuznets’) relationship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	</a:t>
            </a:r>
            <a:r>
              <a:rPr lang="en-US" sz="2000" smtClean="0"/>
              <a:t>So-called after the famous economist who found same ‘n’ shaped relationship between income and income inequality</a:t>
            </a:r>
            <a:endParaRPr lang="en-GB" sz="2000" smtClean="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86A93268-6E10-4305-B5EF-DBF2BB551A0B}" type="slidenum">
              <a:rPr lang="en-GB"/>
              <a:pPr/>
              <a:t>21</a:t>
            </a:fld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14EC9-7963-4576-88A7-AAB7FBA169E4}" type="slidenum">
              <a:rPr lang="en-GB"/>
              <a:pPr>
                <a:defRPr/>
              </a:pPr>
              <a:t>21</a:t>
            </a:fld>
            <a:endParaRPr lang="en-GB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Empirical Evidence of EKC?</a:t>
            </a:r>
            <a:endParaRPr lang="en-GB" smtClean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None/>
            </a:pPr>
            <a:endParaRPr lang="en-US" sz="3200" dirty="0" smtClean="0"/>
          </a:p>
          <a:p>
            <a:pPr eaLnBrk="1" hangingPunct="1"/>
            <a:r>
              <a:rPr lang="en-GB" sz="3600" dirty="0" smtClean="0"/>
              <a:t>Turning point varies by pollutant</a:t>
            </a:r>
          </a:p>
          <a:p>
            <a:pPr lvl="1" eaLnBrk="1" hangingPunct="1"/>
            <a:r>
              <a:rPr lang="en-GB" sz="3200" dirty="0" smtClean="0"/>
              <a:t>Air quality ~$11,000/capita</a:t>
            </a:r>
          </a:p>
          <a:p>
            <a:pPr lvl="1" eaLnBrk="1" hangingPunct="1"/>
            <a:r>
              <a:rPr lang="en-GB" sz="3200" dirty="0" smtClean="0"/>
              <a:t>Water quality ~$15,000/capita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89828591-1AC1-42AB-8013-C297730801B8}" type="slidenum">
              <a:rPr lang="en-GB"/>
              <a:pPr/>
              <a:t>22</a:t>
            </a:fld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FC4451-D48B-46BD-8CC6-F97BA196F636}" type="slidenum">
              <a:rPr lang="en-GB"/>
              <a:pPr>
                <a:defRPr/>
              </a:pPr>
              <a:t>22</a:t>
            </a:fld>
            <a:endParaRPr lang="en-GB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EKC for US Air Quality</a:t>
            </a:r>
            <a:endParaRPr lang="en-GB" smtClean="0"/>
          </a:p>
        </p:txBody>
      </p:sp>
      <p:pic>
        <p:nvPicPr>
          <p:cNvPr id="21509" name="Picture 8" descr="scan20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388" y="1157288"/>
            <a:ext cx="7483475" cy="477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5002213" y="4176713"/>
            <a:ext cx="27336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Turning point </a:t>
            </a:r>
          </a:p>
          <a:p>
            <a:pPr algn="ctr"/>
            <a:r>
              <a:rPr lang="en-US" b="1">
                <a:solidFill>
                  <a:srgbClr val="FF0000"/>
                </a:solidFill>
              </a:rPr>
              <a:t>$9,000 </a:t>
            </a:r>
            <a:endParaRPr lang="en-GB" b="1">
              <a:solidFill>
                <a:srgbClr val="FF0000"/>
              </a:solidFill>
            </a:endParaRPr>
          </a:p>
        </p:txBody>
      </p:sp>
      <p:sp>
        <p:nvSpPr>
          <p:cNvPr id="122889" name="Line 9"/>
          <p:cNvSpPr>
            <a:spLocks noChangeShapeType="1"/>
          </p:cNvSpPr>
          <p:nvPr/>
        </p:nvSpPr>
        <p:spPr bwMode="auto">
          <a:xfrm>
            <a:off x="5111750" y="2406650"/>
            <a:ext cx="0" cy="2668588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2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/>
      <p:bldP spid="12288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5E6D627C-BFC3-4A6E-9789-376BF3AD344C}" type="slidenum">
              <a:rPr lang="en-GB"/>
              <a:pPr/>
              <a:t>23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65CA79-49B9-4D7A-B115-65A0320F1AC3}" type="slidenum">
              <a:rPr lang="en-GB"/>
              <a:pPr>
                <a:defRPr/>
              </a:pPr>
              <a:t>23</a:t>
            </a:fld>
            <a:endParaRPr lang="en-GB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And what of Global Warming?</a:t>
            </a:r>
            <a:endParaRPr lang="en-GB" dirty="0" smtClean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1938" y="1268413"/>
            <a:ext cx="5072062" cy="50895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Stern Review (2006) stark warning</a:t>
            </a:r>
          </a:p>
          <a:p>
            <a:pPr eaLnBrk="1" hangingPunct="1">
              <a:lnSpc>
                <a:spcPct val="80000"/>
              </a:lnSpc>
            </a:pPr>
            <a:endParaRPr lang="en-GB" sz="2800" dirty="0" smtClean="0"/>
          </a:p>
          <a:p>
            <a:pPr eaLnBrk="1" hangingPunct="1">
              <a:lnSpc>
                <a:spcPct val="80000"/>
              </a:lnSpc>
            </a:pPr>
            <a:endParaRPr lang="en-US" sz="2800" dirty="0" smtClean="0"/>
          </a:p>
          <a:p>
            <a:pPr eaLnBrk="1" hangingPunct="1">
              <a:spcAft>
                <a:spcPts val="500"/>
              </a:spcAft>
            </a:pPr>
            <a:r>
              <a:rPr lang="en-US" sz="2800" dirty="0" smtClean="0"/>
              <a:t>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turning point ~$50,000/capita</a:t>
            </a:r>
          </a:p>
          <a:p>
            <a:pPr eaLnBrk="1" hangingPunct="1">
              <a:lnSpc>
                <a:spcPct val="80000"/>
              </a:lnSpc>
            </a:pPr>
            <a:endParaRPr lang="en-GB" sz="2800" dirty="0" smtClean="0"/>
          </a:p>
          <a:p>
            <a:pPr eaLnBrk="1" hangingPunct="1">
              <a:lnSpc>
                <a:spcPct val="80000"/>
              </a:lnSpc>
            </a:pPr>
            <a:endParaRPr lang="en-US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Turning point will not be reached until 2050 </a:t>
            </a:r>
          </a:p>
        </p:txBody>
      </p:sp>
      <p:pic>
        <p:nvPicPr>
          <p:cNvPr id="22534" name="Picture 4" descr="Timscan0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6888" y="1165225"/>
            <a:ext cx="31750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7E41EF0E-F15E-452C-9542-23509168D57F}" type="slidenum">
              <a:rPr lang="en-GB"/>
              <a:pPr/>
              <a:t>24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9271A0-3D0B-4FC9-9CDC-A98FDD6CAC7A}" type="slidenum">
              <a:rPr lang="en-GB"/>
              <a:pPr>
                <a:defRPr/>
              </a:pPr>
              <a:t>24</a:t>
            </a:fld>
            <a:endParaRPr lang="en-GB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 Invisible Threat</a:t>
            </a:r>
            <a:endParaRPr lang="en-GB" smtClean="0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1125" y="1033671"/>
            <a:ext cx="5222875" cy="5120378"/>
          </a:xfrm>
        </p:spPr>
        <p:txBody>
          <a:bodyPr/>
          <a:lstStyle/>
          <a:p>
            <a:pPr eaLnBrk="1" hangingPunct="1"/>
            <a:r>
              <a:rPr lang="en-US" sz="2800" dirty="0" smtClean="0"/>
              <a:t>Current trends: 2-3 </a:t>
            </a:r>
            <a:r>
              <a:rPr lang="en-US" sz="2800" baseline="30000" dirty="0" err="1" smtClean="0"/>
              <a:t>o</a:t>
            </a:r>
            <a:r>
              <a:rPr lang="en-US" sz="2800" dirty="0" err="1" smtClean="0"/>
              <a:t>c</a:t>
            </a:r>
            <a:r>
              <a:rPr lang="en-US" sz="2800" dirty="0" smtClean="0"/>
              <a:t> rise by 2050</a:t>
            </a:r>
          </a:p>
          <a:p>
            <a:pPr lvl="1" eaLnBrk="1" hangingPunct="1"/>
            <a:r>
              <a:rPr lang="en-US" sz="2400" dirty="0" smtClean="0"/>
              <a:t>200m people displaced</a:t>
            </a:r>
          </a:p>
          <a:p>
            <a:pPr lvl="2" eaLnBrk="1" hangingPunct="1"/>
            <a:r>
              <a:rPr lang="en-US" sz="2000" dirty="0" smtClean="0"/>
              <a:t>Rising sea levels</a:t>
            </a:r>
          </a:p>
          <a:p>
            <a:pPr lvl="2" eaLnBrk="1" hangingPunct="1"/>
            <a:r>
              <a:rPr lang="en-US" sz="2000" dirty="0" smtClean="0"/>
              <a:t>Aridity</a:t>
            </a:r>
          </a:p>
          <a:p>
            <a:pPr lvl="2" eaLnBrk="1" hangingPunct="1">
              <a:buFont typeface="Wingdings" pitchFamily="2" charset="2"/>
              <a:buNone/>
            </a:pPr>
            <a:endParaRPr lang="en-US" sz="2000" dirty="0" smtClean="0"/>
          </a:p>
          <a:p>
            <a:pPr lvl="1" eaLnBrk="1" hangingPunct="1"/>
            <a:r>
              <a:rPr lang="en-US" sz="2400" dirty="0" smtClean="0"/>
              <a:t>Threat of resource wars (water)</a:t>
            </a:r>
          </a:p>
          <a:p>
            <a:pPr lvl="1" eaLnBrk="1" hangingPunct="1"/>
            <a:endParaRPr lang="en-US" sz="2400" dirty="0" smtClean="0"/>
          </a:p>
          <a:p>
            <a:pPr lvl="1" eaLnBrk="1" hangingPunct="1"/>
            <a:r>
              <a:rPr lang="en-US" sz="2400" dirty="0" smtClean="0"/>
              <a:t>&lt;40% species extinction</a:t>
            </a:r>
          </a:p>
          <a:p>
            <a:pPr lvl="1" eaLnBrk="1" hangingPunct="1"/>
            <a:endParaRPr lang="en-US" sz="2400" dirty="0" smtClean="0"/>
          </a:p>
          <a:p>
            <a:pPr lvl="1" eaLnBrk="1" hangingPunct="1"/>
            <a:r>
              <a:rPr lang="en-US" sz="2400" dirty="0" smtClean="0"/>
              <a:t>Malnutrition, disease</a:t>
            </a:r>
          </a:p>
          <a:p>
            <a:pPr lvl="1" eaLnBrk="1" hangingPunct="1"/>
            <a:endParaRPr lang="en-US" sz="2400" dirty="0" smtClean="0"/>
          </a:p>
        </p:txBody>
      </p:sp>
      <p:pic>
        <p:nvPicPr>
          <p:cNvPr id="23558" name="Picture 5" descr="Timscan0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6888" y="1165225"/>
            <a:ext cx="31750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0442E269-04A5-4C82-A5C8-73698A58957A}" type="slidenum">
              <a:rPr lang="en-GB"/>
              <a:pPr/>
              <a:t>25</a:t>
            </a:fld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4DB2F4-9CFB-403E-83E8-E218A9894FE7}" type="slidenum">
              <a:rPr lang="en-GB"/>
              <a:pPr>
                <a:defRPr/>
              </a:pPr>
              <a:t>25</a:t>
            </a:fld>
            <a:endParaRPr lang="en-GB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Sleep walking in to Catastrophe</a:t>
            </a:r>
            <a:endParaRPr lang="en-GB" dirty="0" smtClean="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Why aren’t we abating CO</a:t>
            </a:r>
            <a:r>
              <a:rPr lang="en-US" sz="2800" baseline="-25000" dirty="0" smtClean="0"/>
              <a:t>2 </a:t>
            </a:r>
            <a:r>
              <a:rPr lang="en-US" sz="2800" dirty="0" smtClean="0"/>
              <a:t>more?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CO</a:t>
            </a:r>
            <a:r>
              <a:rPr lang="en-US" sz="2800" baseline="-25000" dirty="0" smtClean="0"/>
              <a:t>2</a:t>
            </a:r>
          </a:p>
          <a:p>
            <a:pPr lvl="1" eaLnBrk="1" hangingPunct="1"/>
            <a:r>
              <a:rPr lang="en-US" sz="2400" dirty="0" smtClean="0"/>
              <a:t>Only </a:t>
            </a:r>
            <a:r>
              <a:rPr lang="en-US" sz="2400" dirty="0" err="1" smtClean="0"/>
              <a:t>recognised</a:t>
            </a:r>
            <a:r>
              <a:rPr lang="en-US" sz="2400" dirty="0" smtClean="0"/>
              <a:t> as pollutant 1980s</a:t>
            </a:r>
          </a:p>
          <a:p>
            <a:pPr lvl="1" eaLnBrk="1" hangingPunct="1"/>
            <a:r>
              <a:rPr lang="en-US" sz="2400" dirty="0" smtClean="0"/>
              <a:t>Long lag between cause &amp; effect </a:t>
            </a:r>
          </a:p>
          <a:p>
            <a:pPr lvl="1" eaLnBrk="1" hangingPunct="1"/>
            <a:r>
              <a:rPr lang="en-US" sz="2400" dirty="0" smtClean="0"/>
              <a:t>‘Non-point pollutant’</a:t>
            </a:r>
          </a:p>
          <a:p>
            <a:pPr lvl="1" eaLnBrk="1" hangingPunct="1"/>
            <a:r>
              <a:rPr lang="en-GB" sz="2400" dirty="0" smtClean="0"/>
              <a:t>Initial uncertainty about human cause</a:t>
            </a:r>
          </a:p>
          <a:p>
            <a:pPr lvl="1" eaLnBrk="1" hangingPunct="1"/>
            <a:endParaRPr lang="en-GB" sz="2400" dirty="0" smtClean="0"/>
          </a:p>
          <a:p>
            <a:pPr eaLnBrk="1" hangingPunct="1"/>
            <a:r>
              <a:rPr lang="en-GB" sz="2800" dirty="0" smtClean="0"/>
              <a:t>Nobody ‘owns’ the environment</a:t>
            </a:r>
          </a:p>
          <a:p>
            <a:pPr lvl="1" eaLnBrk="1" hangingPunct="1"/>
            <a:r>
              <a:rPr lang="en-GB" sz="2400" dirty="0" smtClean="0"/>
              <a:t>Hence no ‘sellers’ and the market fails to emerge</a:t>
            </a:r>
            <a:endParaRPr lang="en-US" sz="2400" dirty="0" smtClean="0"/>
          </a:p>
          <a:p>
            <a:pPr lvl="1" eaLnBrk="1" hangingPunct="1"/>
            <a:endParaRPr lang="en-US" sz="2400" dirty="0" smtClean="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0442E269-04A5-4C82-A5C8-73698A58957A}" type="slidenum">
              <a:rPr lang="en-GB"/>
              <a:pPr/>
              <a:t>26</a:t>
            </a:fld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4DB2F4-9CFB-403E-83E8-E218A9894FE7}" type="slidenum">
              <a:rPr lang="en-GB"/>
              <a:pPr>
                <a:defRPr/>
              </a:pPr>
              <a:t>26</a:t>
            </a:fld>
            <a:endParaRPr lang="en-GB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How can we stop it?</a:t>
            </a:r>
            <a:endParaRPr lang="en-GB" dirty="0" smtClean="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35893"/>
            <a:ext cx="8497887" cy="4660900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GB" sz="2800" dirty="0" smtClean="0"/>
              <a:t>Not easy to assign ‘ownership’ of environment (to who?)</a:t>
            </a:r>
          </a:p>
          <a:p>
            <a:pPr eaLnBrk="1" hangingPunct="1">
              <a:spcBef>
                <a:spcPts val="0"/>
              </a:spcBef>
            </a:pPr>
            <a:endParaRPr lang="en-GB" sz="2800" dirty="0" smtClean="0"/>
          </a:p>
          <a:p>
            <a:pPr eaLnBrk="1" hangingPunct="1">
              <a:spcBef>
                <a:spcPts val="0"/>
              </a:spcBef>
            </a:pPr>
            <a:r>
              <a:rPr lang="en-GB" sz="2800" dirty="0" smtClean="0"/>
              <a:t>But we can create markets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2400" dirty="0" smtClean="0"/>
              <a:t>Pollution permits are traded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2400" dirty="0" smtClean="0"/>
              <a:t>Carbon taxes are levied</a:t>
            </a:r>
          </a:p>
          <a:p>
            <a:pPr lvl="1" eaLnBrk="1" hangingPunct="1">
              <a:spcBef>
                <a:spcPts val="0"/>
              </a:spcBef>
            </a:pPr>
            <a:endParaRPr lang="en-GB" sz="2400" dirty="0" smtClean="0"/>
          </a:p>
          <a:p>
            <a:pPr eaLnBrk="1" hangingPunct="1">
              <a:spcBef>
                <a:spcPts val="0"/>
              </a:spcBef>
            </a:pPr>
            <a:r>
              <a:rPr lang="en-GB" sz="2800" dirty="0" smtClean="0"/>
              <a:t>Raises the price of using environment</a:t>
            </a:r>
          </a:p>
          <a:p>
            <a:pPr lvl="1" eaLnBrk="1" hangingPunct="1">
              <a:spcBef>
                <a:spcPts val="0"/>
              </a:spcBef>
            </a:pPr>
            <a:r>
              <a:rPr lang="en-GB" sz="2400" dirty="0" smtClean="0"/>
              <a:t>To reflect its value to us and future generations</a:t>
            </a:r>
          </a:p>
          <a:p>
            <a:pPr lvl="1" eaLnBrk="1" hangingPunct="1">
              <a:spcBef>
                <a:spcPts val="0"/>
              </a:spcBef>
            </a:pPr>
            <a:endParaRPr lang="en-GB" sz="2400" dirty="0" smtClean="0"/>
          </a:p>
          <a:p>
            <a:pPr eaLnBrk="1" hangingPunct="1">
              <a:spcBef>
                <a:spcPts val="0"/>
              </a:spcBef>
            </a:pPr>
            <a:r>
              <a:rPr lang="en-GB" sz="2800" dirty="0" smtClean="0"/>
              <a:t>Who better to do this than . . .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GB" sz="2800" dirty="0" smtClean="0"/>
              <a:t>	 </a:t>
            </a:r>
            <a:r>
              <a:rPr lang="en-GB" sz="2800" u="sng" dirty="0" smtClean="0"/>
              <a:t>World Trade Organisation</a:t>
            </a:r>
            <a:r>
              <a:rPr lang="en-GB" sz="2800" dirty="0" smtClean="0"/>
              <a:t> (WTO)</a:t>
            </a:r>
            <a:endParaRPr lang="en-US" sz="2800" dirty="0" smtClean="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2B7554FB-ECB2-4E7F-92F3-A0A9AE61E3C9}" type="slidenum">
              <a:rPr lang="en-GB"/>
              <a:pPr/>
              <a:t>27</a:t>
            </a:fld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A8281-223C-41E2-8833-FF5E130C3BF1}" type="slidenum">
              <a:rPr lang="en-GB"/>
              <a:pPr>
                <a:defRPr/>
              </a:pPr>
              <a:t>27</a:t>
            </a:fld>
            <a:endParaRPr lang="en-GB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Four Important Messages</a:t>
            </a:r>
          </a:p>
        </p:txBody>
      </p:sp>
      <p:sp>
        <p:nvSpPr>
          <p:cNvPr id="14029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95288" y="1331913"/>
            <a:ext cx="8748712" cy="46609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800" dirty="0" smtClean="0"/>
              <a:t>Growth need not be harmful to  environment</a:t>
            </a:r>
          </a:p>
          <a:p>
            <a:pPr eaLnBrk="1" hangingPunct="1">
              <a:lnSpc>
                <a:spcPct val="80000"/>
              </a:lnSpc>
            </a:pPr>
            <a:endParaRPr lang="en-GB" sz="2800" dirty="0" smtClean="0"/>
          </a:p>
          <a:p>
            <a:pPr eaLnBrk="1" hangingPunct="1">
              <a:lnSpc>
                <a:spcPct val="80000"/>
              </a:lnSpc>
            </a:pPr>
            <a:r>
              <a:rPr lang="en-GB" sz="2800" dirty="0" smtClean="0"/>
              <a:t>Global warming - a new kind of threat</a:t>
            </a:r>
          </a:p>
          <a:p>
            <a:pPr eaLnBrk="1" hangingPunct="1">
              <a:lnSpc>
                <a:spcPct val="80000"/>
              </a:lnSpc>
            </a:pPr>
            <a:endParaRPr lang="en-GB" sz="2800" dirty="0" smtClean="0"/>
          </a:p>
          <a:p>
            <a:pPr eaLnBrk="1" hangingPunct="1">
              <a:lnSpc>
                <a:spcPct val="80000"/>
              </a:lnSpc>
            </a:pPr>
            <a:r>
              <a:rPr lang="en-GB" sz="2800" dirty="0" smtClean="0"/>
              <a:t>Trade &amp; its governance offer mechanism for sustainable growth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dirty="0" smtClean="0"/>
              <a:t>Co-ordinated action required (carbon taxes, pollution permits)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dirty="0" smtClean="0"/>
              <a:t>World Trade Organisation</a:t>
            </a:r>
          </a:p>
          <a:p>
            <a:pPr eaLnBrk="1" hangingPunct="1">
              <a:lnSpc>
                <a:spcPct val="80000"/>
              </a:lnSpc>
            </a:pPr>
            <a:endParaRPr lang="en-GB" sz="2800" dirty="0" smtClean="0"/>
          </a:p>
          <a:p>
            <a:pPr eaLnBrk="1" hangingPunct="1">
              <a:lnSpc>
                <a:spcPct val="80000"/>
              </a:lnSpc>
            </a:pPr>
            <a:r>
              <a:rPr lang="en-GB" sz="2800" dirty="0" smtClean="0"/>
              <a:t>Economist have a role to play  . . . and can make a difference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507412" cy="1079500"/>
          </a:xfrm>
        </p:spPr>
        <p:txBody>
          <a:bodyPr/>
          <a:lstStyle/>
          <a:p>
            <a:r>
              <a:rPr lang="en-US" dirty="0" smtClean="0"/>
              <a:t>When Was David Ricardo born?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961B356D-3508-47A5-BDD2-856A23E5267E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AC3AC-E8DB-4147-A546-A834380AAA01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  <p:graphicFrame>
        <p:nvGraphicFramePr>
          <p:cNvPr id="6" name="TPChart"/>
          <p:cNvGraphicFramePr>
            <a:graphicFrameLocks noChangeAspect="1"/>
          </p:cNvGraphicFramePr>
          <p:nvPr/>
        </p:nvGraphicFramePr>
        <p:xfrm>
          <a:off x="3130274" y="1173921"/>
          <a:ext cx="4572000" cy="5143500"/>
        </p:xfrm>
        <a:graphic>
          <a:graphicData uri="http://schemas.openxmlformats.org/presentationml/2006/ole">
            <p:oleObj spid="_x0000_s11266" name="Chart" r:id="rId7" imgW="4572000" imgH="5143500" progId="MSGraph.Chart.8">
              <p:embed followColorScheme="full"/>
            </p:oleObj>
          </a:graphicData>
        </a:graphic>
      </p:graphicFrame>
      <p:grpSp>
        <p:nvGrpSpPr>
          <p:cNvPr id="9" name="Countdown" hidden="1"/>
          <p:cNvGrpSpPr/>
          <p:nvPr>
            <p:custDataLst>
              <p:tags r:id="rId3"/>
            </p:custDataLst>
          </p:nvPr>
        </p:nvGrpSpPr>
        <p:grpSpPr>
          <a:xfrm>
            <a:off x="7823200" y="2089150"/>
            <a:ext cx="1193800" cy="4406900"/>
            <a:chOff x="7975600" y="1905000"/>
            <a:chExt cx="1193800" cy="4406900"/>
          </a:xfrm>
        </p:grpSpPr>
        <p:cxnSp>
          <p:nvCxnSpPr>
            <p:cNvPr id="8" name="CDLine" hidden="1"/>
            <p:cNvCxnSpPr/>
            <p:nvPr/>
          </p:nvCxnSpPr>
          <p:spPr bwMode="auto">
            <a:xfrm>
              <a:off x="8572500" y="1905000"/>
              <a:ext cx="0" cy="381000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" name="CDBall" hidden="1"/>
            <p:cNvSpPr/>
            <p:nvPr/>
          </p:nvSpPr>
          <p:spPr bwMode="auto">
            <a:xfrm>
              <a:off x="7975600" y="5118100"/>
              <a:ext cx="1193800" cy="1193800"/>
            </a:xfrm>
            <a:prstGeom prst="star24">
              <a:avLst/>
            </a:prstGeom>
            <a:gradFill flip="none" rotWithShape="1">
              <a:gsLst>
                <a:gs pos="100000">
                  <a:srgbClr val="FFCC00"/>
                </a:gs>
                <a:gs pos="0">
                  <a:srgbClr val="FFFFFF"/>
                </a:gs>
              </a:gsLst>
              <a:path path="rect">
                <a:fillToRect l="50000" t="50000" r="50000" b="50000"/>
              </a:path>
              <a:tileRect/>
            </a:gra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/>
                  <a:cs typeface="Arial" charset="0"/>
                </a:rPr>
                <a:t>0</a:t>
              </a:r>
            </a:p>
          </p:txBody>
        </p:sp>
      </p:grpSp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660900"/>
          </a:xfrm>
        </p:spPr>
        <p:txBody>
          <a:bodyPr>
            <a:noAutofit/>
          </a:bodyPr>
          <a:lstStyle/>
          <a:p>
            <a:pPr marL="742950" indent="-742950">
              <a:lnSpc>
                <a:spcPct val="200000"/>
              </a:lnSpc>
              <a:spcAft>
                <a:spcPts val="0"/>
              </a:spcAft>
              <a:buClrTx/>
              <a:buSzPct val="100000"/>
              <a:buFont typeface="Wingdings" pitchFamily="2" charset="2"/>
              <a:buAutoNum type="arabicPeriod"/>
            </a:pPr>
            <a:r>
              <a:rPr lang="en-US" sz="3200" dirty="0" smtClean="0"/>
              <a:t>1772</a:t>
            </a:r>
          </a:p>
          <a:p>
            <a:pPr marL="742950" indent="-742950">
              <a:lnSpc>
                <a:spcPct val="200000"/>
              </a:lnSpc>
              <a:spcAft>
                <a:spcPts val="0"/>
              </a:spcAft>
              <a:buClrTx/>
              <a:buSzPct val="100000"/>
              <a:buFont typeface="Wingdings" pitchFamily="2" charset="2"/>
              <a:buAutoNum type="arabicPeriod"/>
            </a:pPr>
            <a:r>
              <a:rPr lang="en-US" sz="3200" dirty="0" smtClean="0"/>
              <a:t>1790</a:t>
            </a:r>
          </a:p>
          <a:p>
            <a:pPr marL="742950" indent="-742950">
              <a:lnSpc>
                <a:spcPct val="200000"/>
              </a:lnSpc>
              <a:spcAft>
                <a:spcPts val="0"/>
              </a:spcAft>
              <a:buClrTx/>
              <a:buSzPct val="100000"/>
              <a:buFont typeface="Wingdings" pitchFamily="2" charset="2"/>
              <a:buAutoNum type="arabicPeriod"/>
            </a:pPr>
            <a:r>
              <a:rPr lang="en-US" sz="3200" dirty="0" smtClean="0"/>
              <a:t>1823</a:t>
            </a:r>
            <a:endParaRPr lang="en-US" sz="3200" dirty="0"/>
          </a:p>
        </p:txBody>
      </p:sp>
      <p:sp>
        <p:nvSpPr>
          <p:cNvPr id="11" name="CorShape1"/>
          <p:cNvSpPr/>
          <p:nvPr>
            <p:custDataLst>
              <p:tags r:id="rId5"/>
            </p:custDataLst>
          </p:nvPr>
        </p:nvSpPr>
        <p:spPr bwMode="auto">
          <a:xfrm rot="10800000">
            <a:off x="-60960" y="1861820"/>
            <a:ext cx="647700" cy="6477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" grpId="0"/>
      <p:bldP spid="1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526425"/>
            <a:ext cx="8507412" cy="10795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When did Neanderthals become extinct?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961B356D-3508-47A5-BDD2-856A23E5267E}" type="slidenum">
              <a:rPr lang="en-GB" smtClean="0"/>
              <a:pPr>
                <a:defRPr/>
              </a:pPr>
              <a:t>29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AC3AC-E8DB-4147-A546-A834380AAA01}" type="slidenum">
              <a:rPr lang="en-GB" smtClean="0"/>
              <a:pPr>
                <a:defRPr/>
              </a:pPr>
              <a:t>29</a:t>
            </a:fld>
            <a:endParaRPr lang="en-GB"/>
          </a:p>
        </p:txBody>
      </p:sp>
      <p:graphicFrame>
        <p:nvGraphicFramePr>
          <p:cNvPr id="6" name="TPChart"/>
          <p:cNvGraphicFramePr>
            <a:graphicFrameLocks noChangeAspect="1"/>
          </p:cNvGraphicFramePr>
          <p:nvPr/>
        </p:nvGraphicFramePr>
        <p:xfrm>
          <a:off x="3289307" y="1369948"/>
          <a:ext cx="4572000" cy="5143500"/>
        </p:xfrm>
        <a:graphic>
          <a:graphicData uri="http://schemas.openxmlformats.org/presentationml/2006/ole">
            <p:oleObj spid="_x0000_s8194" name="Chart" r:id="rId7" imgW="4572000" imgH="5143500" progId="MSGraph.Chart.8">
              <p:embed followColorScheme="full"/>
            </p:oleObj>
          </a:graphicData>
        </a:graphic>
      </p:graphicFrame>
      <p:grpSp>
        <p:nvGrpSpPr>
          <p:cNvPr id="9" name="Countdown" hidden="1"/>
          <p:cNvGrpSpPr/>
          <p:nvPr>
            <p:custDataLst>
              <p:tags r:id="rId3"/>
            </p:custDataLst>
          </p:nvPr>
        </p:nvGrpSpPr>
        <p:grpSpPr>
          <a:xfrm>
            <a:off x="7823200" y="2089150"/>
            <a:ext cx="1193800" cy="4406900"/>
            <a:chOff x="7975600" y="1905000"/>
            <a:chExt cx="1193800" cy="4406900"/>
          </a:xfrm>
        </p:grpSpPr>
        <p:cxnSp>
          <p:nvCxnSpPr>
            <p:cNvPr id="8" name="CDLine" hidden="1"/>
            <p:cNvCxnSpPr/>
            <p:nvPr/>
          </p:nvCxnSpPr>
          <p:spPr bwMode="auto">
            <a:xfrm>
              <a:off x="8572500" y="1905000"/>
              <a:ext cx="0" cy="381000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" name="CDBall" hidden="1"/>
            <p:cNvSpPr/>
            <p:nvPr/>
          </p:nvSpPr>
          <p:spPr bwMode="auto">
            <a:xfrm>
              <a:off x="7975600" y="5118100"/>
              <a:ext cx="1193800" cy="1193800"/>
            </a:xfrm>
            <a:prstGeom prst="star24">
              <a:avLst/>
            </a:prstGeom>
            <a:gradFill flip="none" rotWithShape="1">
              <a:gsLst>
                <a:gs pos="100000">
                  <a:srgbClr val="FFCC00"/>
                </a:gs>
                <a:gs pos="0">
                  <a:srgbClr val="FFFFFF"/>
                </a:gs>
              </a:gsLst>
              <a:path path="rect">
                <a:fillToRect l="50000" t="50000" r="50000" b="50000"/>
              </a:path>
              <a:tileRect/>
            </a:gra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/>
                  <a:cs typeface="Arial" charset="0"/>
                </a:rPr>
                <a:t>0</a:t>
              </a:r>
            </a:p>
          </p:txBody>
        </p:sp>
      </p:grpSp>
      <p:sp>
        <p:nvSpPr>
          <p:cNvPr id="11" name="CorShape1"/>
          <p:cNvSpPr/>
          <p:nvPr>
            <p:custDataLst>
              <p:tags r:id="rId4"/>
            </p:custDataLst>
          </p:nvPr>
        </p:nvSpPr>
        <p:spPr bwMode="auto">
          <a:xfrm rot="10800000">
            <a:off x="172720" y="4162549"/>
            <a:ext cx="355600" cy="3556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457200" y="1600200"/>
            <a:ext cx="4114800" cy="4660900"/>
          </a:xfrm>
        </p:spPr>
        <p:txBody>
          <a:bodyPr>
            <a:noAutofit/>
          </a:bodyPr>
          <a:lstStyle/>
          <a:p>
            <a:pPr marL="742950" indent="-742950">
              <a:lnSpc>
                <a:spcPct val="200000"/>
              </a:lnSpc>
              <a:spcAft>
                <a:spcPts val="0"/>
              </a:spcAft>
              <a:buClrTx/>
              <a:buSzPct val="100000"/>
              <a:buFont typeface="Wingdings" pitchFamily="2" charset="2"/>
              <a:buAutoNum type="arabicPeriod"/>
            </a:pPr>
            <a:r>
              <a:rPr lang="en-US" sz="3200" dirty="0" smtClean="0"/>
              <a:t>250,000 BC</a:t>
            </a:r>
          </a:p>
          <a:p>
            <a:pPr marL="742950" indent="-742950">
              <a:lnSpc>
                <a:spcPct val="200000"/>
              </a:lnSpc>
              <a:spcAft>
                <a:spcPts val="0"/>
              </a:spcAft>
              <a:buClrTx/>
              <a:buSzPct val="100000"/>
              <a:buFont typeface="Wingdings" pitchFamily="2" charset="2"/>
              <a:buAutoNum type="arabicPeriod"/>
            </a:pPr>
            <a:r>
              <a:rPr lang="en-US" sz="3200" dirty="0" smtClean="0"/>
              <a:t>50,000 BC</a:t>
            </a:r>
          </a:p>
          <a:p>
            <a:pPr marL="742950" indent="-742950">
              <a:lnSpc>
                <a:spcPct val="200000"/>
              </a:lnSpc>
              <a:spcAft>
                <a:spcPts val="0"/>
              </a:spcAft>
              <a:buClrTx/>
              <a:buSzPct val="100000"/>
              <a:buFont typeface="Wingdings" pitchFamily="2" charset="2"/>
              <a:buAutoNum type="arabicPeriod"/>
            </a:pPr>
            <a:r>
              <a:rPr lang="en-US" sz="3200" dirty="0" smtClean="0"/>
              <a:t>35,000 BC</a:t>
            </a:r>
          </a:p>
        </p:txBody>
      </p:sp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" grpId="0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C375E279-1B28-425C-87CE-A8A77B8DDFD6}" type="slidenum">
              <a:rPr lang="en-GB"/>
              <a:pPr/>
              <a:t>3</a:t>
            </a:fld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BA53E-81E5-40C2-B8C5-FD05B8C9CA64}" type="slidenum">
              <a:rPr lang="en-GB"/>
              <a:pPr>
                <a:defRPr/>
              </a:pPr>
              <a:t>3</a:t>
            </a:fld>
            <a:endParaRPr lang="en-GB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In today’s lecture . . .		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5765800" algn="l"/>
              </a:tabLst>
            </a:pPr>
            <a:endParaRPr lang="en-GB" sz="3200" dirty="0" smtClean="0"/>
          </a:p>
          <a:p>
            <a:pPr eaLnBrk="1" hangingPunct="1">
              <a:lnSpc>
                <a:spcPct val="90000"/>
              </a:lnSpc>
              <a:tabLst>
                <a:tab pos="5765800" algn="l"/>
              </a:tabLst>
            </a:pPr>
            <a:r>
              <a:rPr lang="en-GB" sz="3200" dirty="0" smtClean="0"/>
              <a:t>The Growth </a:t>
            </a:r>
            <a:r>
              <a:rPr lang="en-GB" sz="3200" dirty="0" err="1" smtClean="0"/>
              <a:t>vs</a:t>
            </a:r>
            <a:r>
              <a:rPr lang="en-GB" sz="3200" dirty="0" smtClean="0"/>
              <a:t> Environment debate</a:t>
            </a:r>
          </a:p>
          <a:p>
            <a:pPr eaLnBrk="1" hangingPunct="1">
              <a:lnSpc>
                <a:spcPct val="90000"/>
              </a:lnSpc>
              <a:tabLst>
                <a:tab pos="5765800" algn="l"/>
              </a:tabLst>
            </a:pPr>
            <a:endParaRPr lang="en-GB" sz="3200" dirty="0" smtClean="0"/>
          </a:p>
          <a:p>
            <a:pPr eaLnBrk="1" hangingPunct="1">
              <a:lnSpc>
                <a:spcPct val="90000"/>
              </a:lnSpc>
              <a:tabLst>
                <a:tab pos="5765800" algn="l"/>
              </a:tabLst>
            </a:pPr>
            <a:r>
              <a:rPr lang="en-GB" sz="3200" dirty="0" smtClean="0"/>
              <a:t>Trade is a powerful force</a:t>
            </a:r>
          </a:p>
          <a:p>
            <a:pPr eaLnBrk="1" hangingPunct="1">
              <a:lnSpc>
                <a:spcPct val="90000"/>
              </a:lnSpc>
              <a:tabLst>
                <a:tab pos="5765800" algn="l"/>
              </a:tabLst>
            </a:pPr>
            <a:endParaRPr lang="en-GB" sz="3200" dirty="0" smtClean="0"/>
          </a:p>
          <a:p>
            <a:pPr eaLnBrk="1" hangingPunct="1">
              <a:lnSpc>
                <a:spcPct val="90000"/>
              </a:lnSpc>
              <a:tabLst>
                <a:tab pos="5765800" algn="l"/>
              </a:tabLst>
            </a:pPr>
            <a:r>
              <a:rPr lang="en-GB" sz="3200" dirty="0" smtClean="0"/>
              <a:t>The scenarios : Growth &amp; Environment</a:t>
            </a:r>
          </a:p>
          <a:p>
            <a:pPr eaLnBrk="1" hangingPunct="1">
              <a:lnSpc>
                <a:spcPct val="90000"/>
              </a:lnSpc>
              <a:tabLst>
                <a:tab pos="5765800" algn="l"/>
              </a:tabLst>
            </a:pPr>
            <a:endParaRPr lang="en-GB" sz="3200" dirty="0" smtClean="0"/>
          </a:p>
          <a:p>
            <a:pPr eaLnBrk="1" hangingPunct="1">
              <a:lnSpc>
                <a:spcPct val="90000"/>
              </a:lnSpc>
              <a:tabLst>
                <a:tab pos="5765800" algn="l"/>
              </a:tabLst>
            </a:pPr>
            <a:r>
              <a:rPr lang="en-GB" sz="3200" dirty="0" smtClean="0"/>
              <a:t>Global Warming </a:t>
            </a:r>
          </a:p>
          <a:p>
            <a:pPr eaLnBrk="1" hangingPunct="1">
              <a:lnSpc>
                <a:spcPct val="90000"/>
              </a:lnSpc>
              <a:tabLst>
                <a:tab pos="5765800" algn="l"/>
              </a:tabLst>
            </a:pPr>
            <a:endParaRPr lang="en-GB" sz="3200" dirty="0" smtClean="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Board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Scores: Half time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961B356D-3508-47A5-BDD2-856A23E5267E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AC3AC-E8DB-4147-A546-A834380AAA01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683590" y="1828800"/>
          <a:ext cx="6817139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7754"/>
                <a:gridCol w="4869385"/>
              </a:tblGrid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US" sz="2400" b="0" smtClean="0">
                          <a:solidFill>
                            <a:srgbClr val="000000"/>
                          </a:solidFill>
                        </a:rPr>
                        <a:t>160</a:t>
                      </a:r>
                      <a:endParaRPr lang="en-US" sz="2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0" smtClean="0">
                          <a:solidFill>
                            <a:srgbClr val="000000"/>
                          </a:solidFill>
                        </a:rPr>
                        <a:t>Ecclesbourne School</a:t>
                      </a:r>
                      <a:endParaRPr lang="en-US" sz="2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140</a:t>
                      </a:r>
                      <a:endParaRPr lang="en-US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QEGS, Lincs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120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KE VII, Melton Mowbray</a:t>
                      </a:r>
                      <a:endParaRPr lang="en-US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96.67</a:t>
                      </a:r>
                      <a:endParaRPr lang="en-US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Nottingham High School</a:t>
                      </a:r>
                      <a:endParaRPr lang="en-US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86.13</a:t>
                      </a:r>
                      <a:endParaRPr lang="en-US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Oakham School</a:t>
                      </a:r>
                      <a:endParaRPr lang="en-US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77.78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Arnold Hill School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473417"/>
            <a:ext cx="8507412" cy="10795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shape is the Environmental Kuznets Curve?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961B356D-3508-47A5-BDD2-856A23E5267E}" type="slidenum">
              <a:rPr lang="en-GB" smtClean="0"/>
              <a:pPr>
                <a:defRPr/>
              </a:pPr>
              <a:t>31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AC3AC-E8DB-4147-A546-A834380AAA01}" type="slidenum">
              <a:rPr lang="en-GB" smtClean="0"/>
              <a:pPr>
                <a:defRPr/>
              </a:pPr>
              <a:t>31</a:t>
            </a:fld>
            <a:endParaRPr lang="en-GB"/>
          </a:p>
        </p:txBody>
      </p:sp>
      <p:graphicFrame>
        <p:nvGraphicFramePr>
          <p:cNvPr id="6" name="TPChart"/>
          <p:cNvGraphicFramePr>
            <a:graphicFrameLocks noChangeAspect="1"/>
          </p:cNvGraphicFramePr>
          <p:nvPr/>
        </p:nvGraphicFramePr>
        <p:xfrm>
          <a:off x="3117031" y="1131412"/>
          <a:ext cx="4572000" cy="5143500"/>
        </p:xfrm>
        <a:graphic>
          <a:graphicData uri="http://schemas.openxmlformats.org/presentationml/2006/ole">
            <p:oleObj spid="_x0000_s10242" name="Chart" r:id="rId7" imgW="4572000" imgH="5143500" progId="MSGraph.Chart.8">
              <p:embed followColorScheme="full"/>
            </p:oleObj>
          </a:graphicData>
        </a:graphic>
      </p:graphicFrame>
      <p:grpSp>
        <p:nvGrpSpPr>
          <p:cNvPr id="9" name="Countdown" hidden="1"/>
          <p:cNvGrpSpPr/>
          <p:nvPr>
            <p:custDataLst>
              <p:tags r:id="rId3"/>
            </p:custDataLst>
          </p:nvPr>
        </p:nvGrpSpPr>
        <p:grpSpPr>
          <a:xfrm>
            <a:off x="7823200" y="2089150"/>
            <a:ext cx="1193800" cy="4406900"/>
            <a:chOff x="7975600" y="1905000"/>
            <a:chExt cx="1193800" cy="4406900"/>
          </a:xfrm>
        </p:grpSpPr>
        <p:cxnSp>
          <p:nvCxnSpPr>
            <p:cNvPr id="8" name="CDLine" hidden="1"/>
            <p:cNvCxnSpPr/>
            <p:nvPr/>
          </p:nvCxnSpPr>
          <p:spPr bwMode="auto">
            <a:xfrm>
              <a:off x="8572500" y="1905000"/>
              <a:ext cx="0" cy="381000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" name="CDBall" hidden="1"/>
            <p:cNvSpPr/>
            <p:nvPr/>
          </p:nvSpPr>
          <p:spPr bwMode="auto">
            <a:xfrm>
              <a:off x="7975600" y="5118100"/>
              <a:ext cx="1193800" cy="1193800"/>
            </a:xfrm>
            <a:prstGeom prst="star24">
              <a:avLst/>
            </a:prstGeom>
            <a:gradFill flip="none" rotWithShape="1">
              <a:gsLst>
                <a:gs pos="100000">
                  <a:srgbClr val="FFCC00"/>
                </a:gs>
                <a:gs pos="0">
                  <a:srgbClr val="FFFFFF"/>
                </a:gs>
              </a:gsLst>
              <a:path path="rect">
                <a:fillToRect l="50000" t="50000" r="50000" b="50000"/>
              </a:path>
              <a:tileRect/>
            </a:gra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/>
                  <a:cs typeface="Arial" charset="0"/>
                </a:rPr>
                <a:t>0</a:t>
              </a:r>
            </a:p>
          </p:txBody>
        </p:sp>
      </p:grpSp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660900"/>
          </a:xfrm>
        </p:spPr>
        <p:txBody>
          <a:bodyPr>
            <a:noAutofit/>
          </a:bodyPr>
          <a:lstStyle/>
          <a:p>
            <a:pPr marL="742950" indent="-742950">
              <a:lnSpc>
                <a:spcPct val="200000"/>
              </a:lnSpc>
              <a:spcAft>
                <a:spcPts val="0"/>
              </a:spcAft>
              <a:buClrTx/>
              <a:buSzPct val="100000"/>
              <a:buFont typeface="Wingdings" pitchFamily="2" charset="2"/>
              <a:buAutoNum type="arabicPeriod"/>
            </a:pPr>
            <a:r>
              <a:rPr lang="en-US" sz="3200" dirty="0" smtClean="0"/>
              <a:t>‘s’ shaped</a:t>
            </a:r>
          </a:p>
          <a:p>
            <a:pPr marL="742950" indent="-742950">
              <a:lnSpc>
                <a:spcPct val="200000"/>
              </a:lnSpc>
              <a:spcAft>
                <a:spcPts val="0"/>
              </a:spcAft>
              <a:buClrTx/>
              <a:buSzPct val="100000"/>
              <a:buFont typeface="Wingdings" pitchFamily="2" charset="2"/>
              <a:buAutoNum type="arabicPeriod"/>
            </a:pPr>
            <a:r>
              <a:rPr lang="en-US" sz="3200" dirty="0" smtClean="0"/>
              <a:t>‘L’ Shaped</a:t>
            </a:r>
          </a:p>
          <a:p>
            <a:pPr marL="742950" indent="-742950">
              <a:lnSpc>
                <a:spcPct val="200000"/>
              </a:lnSpc>
              <a:spcAft>
                <a:spcPts val="0"/>
              </a:spcAft>
              <a:buClrTx/>
              <a:buSzPct val="100000"/>
              <a:buFont typeface="Wingdings" pitchFamily="2" charset="2"/>
              <a:buAutoNum type="arabicPeriod"/>
            </a:pPr>
            <a:r>
              <a:rPr lang="en-US" sz="3200" dirty="0" smtClean="0"/>
              <a:t>‘n’ shaped</a:t>
            </a:r>
          </a:p>
        </p:txBody>
      </p:sp>
      <p:sp>
        <p:nvSpPr>
          <p:cNvPr id="12" name="CorShape1"/>
          <p:cNvSpPr/>
          <p:nvPr>
            <p:custDataLst>
              <p:tags r:id="rId5"/>
            </p:custDataLst>
          </p:nvPr>
        </p:nvSpPr>
        <p:spPr bwMode="auto">
          <a:xfrm rot="10800000">
            <a:off x="-60960" y="3910076"/>
            <a:ext cx="647700" cy="6477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" grpId="0"/>
      <p:bldP spid="1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507412" cy="10795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the rise in temperature predicted by the Stern Review by 2050?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961B356D-3508-47A5-BDD2-856A23E5267E}" type="slidenum">
              <a:rPr lang="en-GB" smtClean="0"/>
              <a:pPr>
                <a:defRPr/>
              </a:pPr>
              <a:t>32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AC3AC-E8DB-4147-A546-A834380AAA01}" type="slidenum">
              <a:rPr lang="en-GB" smtClean="0"/>
              <a:pPr>
                <a:defRPr/>
              </a:pPr>
              <a:t>32</a:t>
            </a:fld>
            <a:endParaRPr lang="en-GB"/>
          </a:p>
        </p:txBody>
      </p:sp>
      <p:graphicFrame>
        <p:nvGraphicFramePr>
          <p:cNvPr id="6" name="TPChart"/>
          <p:cNvGraphicFramePr>
            <a:graphicFrameLocks noChangeAspect="1"/>
          </p:cNvGraphicFramePr>
          <p:nvPr/>
        </p:nvGraphicFramePr>
        <p:xfrm>
          <a:off x="3249545" y="1147417"/>
          <a:ext cx="4572000" cy="5143500"/>
        </p:xfrm>
        <a:graphic>
          <a:graphicData uri="http://schemas.openxmlformats.org/presentationml/2006/ole">
            <p:oleObj spid="_x0000_s12290" name="Chart" r:id="rId7" imgW="4572000" imgH="5143500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660900"/>
          </a:xfrm>
        </p:spPr>
        <p:txBody>
          <a:bodyPr>
            <a:noAutofit/>
          </a:bodyPr>
          <a:lstStyle/>
          <a:p>
            <a:pPr marL="742950" indent="-742950">
              <a:lnSpc>
                <a:spcPct val="200000"/>
              </a:lnSpc>
              <a:spcAft>
                <a:spcPts val="0"/>
              </a:spcAft>
              <a:buClrTx/>
              <a:buSzPct val="100000"/>
              <a:buFont typeface="Wingdings" pitchFamily="2" charset="2"/>
              <a:buAutoNum type="arabicPeriod"/>
            </a:pPr>
            <a:r>
              <a:rPr lang="en-US" sz="3200" dirty="0" smtClean="0"/>
              <a:t>1-2 </a:t>
            </a:r>
            <a:r>
              <a:rPr lang="en-US" sz="3200" dirty="0" smtClean="0">
                <a:sym typeface="Symbol"/>
              </a:rPr>
              <a:t>c</a:t>
            </a:r>
            <a:endParaRPr lang="en-US" sz="3200" dirty="0" smtClean="0"/>
          </a:p>
          <a:p>
            <a:pPr marL="742950" indent="-742950">
              <a:lnSpc>
                <a:spcPct val="200000"/>
              </a:lnSpc>
              <a:spcAft>
                <a:spcPts val="0"/>
              </a:spcAft>
              <a:buClrTx/>
              <a:buSzPct val="100000"/>
              <a:buFont typeface="Wingdings" pitchFamily="2" charset="2"/>
              <a:buAutoNum type="arabicPeriod"/>
            </a:pPr>
            <a:r>
              <a:rPr lang="en-US" sz="3200" dirty="0" smtClean="0"/>
              <a:t>2-3 </a:t>
            </a:r>
            <a:r>
              <a:rPr lang="en-US" sz="3200" dirty="0" smtClean="0">
                <a:sym typeface="Symbol"/>
              </a:rPr>
              <a:t>c</a:t>
            </a:r>
            <a:endParaRPr lang="en-US" sz="3200" dirty="0" smtClean="0"/>
          </a:p>
          <a:p>
            <a:pPr marL="742950" indent="-742950">
              <a:lnSpc>
                <a:spcPct val="200000"/>
              </a:lnSpc>
              <a:spcAft>
                <a:spcPts val="0"/>
              </a:spcAft>
              <a:buClrTx/>
              <a:buSzPct val="100000"/>
              <a:buFont typeface="Wingdings" pitchFamily="2" charset="2"/>
              <a:buAutoNum type="arabicPeriod"/>
            </a:pPr>
            <a:r>
              <a:rPr lang="en-US" sz="3200" dirty="0" smtClean="0"/>
              <a:t>3-4 </a:t>
            </a:r>
            <a:r>
              <a:rPr lang="en-US" sz="3200" dirty="0" smtClean="0">
                <a:sym typeface="Symbol"/>
              </a:rPr>
              <a:t>c</a:t>
            </a:r>
            <a:endParaRPr lang="en-US" sz="3200" dirty="0"/>
          </a:p>
        </p:txBody>
      </p:sp>
      <p:grpSp>
        <p:nvGrpSpPr>
          <p:cNvPr id="9" name="Countdown" hidden="1"/>
          <p:cNvGrpSpPr/>
          <p:nvPr>
            <p:custDataLst>
              <p:tags r:id="rId4"/>
            </p:custDataLst>
          </p:nvPr>
        </p:nvGrpSpPr>
        <p:grpSpPr>
          <a:xfrm>
            <a:off x="7823200" y="2089150"/>
            <a:ext cx="1193800" cy="4406900"/>
            <a:chOff x="7975600" y="1905000"/>
            <a:chExt cx="1193800" cy="4406900"/>
          </a:xfrm>
        </p:grpSpPr>
        <p:cxnSp>
          <p:nvCxnSpPr>
            <p:cNvPr id="8" name="CDLine" hidden="1"/>
            <p:cNvCxnSpPr/>
            <p:nvPr/>
          </p:nvCxnSpPr>
          <p:spPr bwMode="auto">
            <a:xfrm>
              <a:off x="8572500" y="1905000"/>
              <a:ext cx="0" cy="381000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" name="CDBall" hidden="1"/>
            <p:cNvSpPr/>
            <p:nvPr/>
          </p:nvSpPr>
          <p:spPr bwMode="auto">
            <a:xfrm>
              <a:off x="7975600" y="5118100"/>
              <a:ext cx="1193800" cy="1193800"/>
            </a:xfrm>
            <a:prstGeom prst="star24">
              <a:avLst/>
            </a:prstGeom>
            <a:gradFill flip="none" rotWithShape="1">
              <a:gsLst>
                <a:gs pos="100000">
                  <a:srgbClr val="FFCC00"/>
                </a:gs>
                <a:gs pos="0">
                  <a:srgbClr val="FFFFFF"/>
                </a:gs>
              </a:gsLst>
              <a:path path="rect">
                <a:fillToRect l="50000" t="50000" r="50000" b="50000"/>
              </a:path>
              <a:tileRect/>
            </a:gra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/>
                  <a:cs typeface="Arial" charset="0"/>
                </a:rPr>
                <a:t>0</a:t>
              </a:r>
            </a:p>
          </p:txBody>
        </p:sp>
      </p:grpSp>
      <p:sp>
        <p:nvSpPr>
          <p:cNvPr id="12" name="CorShape1"/>
          <p:cNvSpPr/>
          <p:nvPr>
            <p:custDataLst>
              <p:tags r:id="rId5"/>
            </p:custDataLst>
          </p:nvPr>
        </p:nvSpPr>
        <p:spPr bwMode="auto">
          <a:xfrm rot="10800000">
            <a:off x="-60960" y="2837179"/>
            <a:ext cx="647700" cy="6477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solidFill>
            <a:srgbClr val="00C8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" grpId="0"/>
      <p:bldP spid="1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Board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Scores: Final Results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961B356D-3508-47A5-BDD2-856A23E5267E}" type="slidenum">
              <a:rPr lang="en-GB" smtClean="0"/>
              <a:pPr>
                <a:defRPr/>
              </a:pPr>
              <a:t>33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AC3AC-E8DB-4147-A546-A834380AAA01}" type="slidenum">
              <a:rPr lang="en-GB" smtClean="0"/>
              <a:pPr>
                <a:defRPr/>
              </a:pPr>
              <a:t>33</a:t>
            </a:fld>
            <a:endParaRPr lang="en-GB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683590" y="1828800"/>
          <a:ext cx="6817139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7754"/>
                <a:gridCol w="4869385"/>
              </a:tblGrid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US" sz="2400" b="0" smtClean="0">
                          <a:solidFill>
                            <a:srgbClr val="000000"/>
                          </a:solidFill>
                        </a:rPr>
                        <a:t>346.19</a:t>
                      </a:r>
                      <a:endParaRPr lang="en-US" sz="2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0" smtClean="0">
                          <a:solidFill>
                            <a:srgbClr val="000000"/>
                          </a:solidFill>
                        </a:rPr>
                        <a:t>Ecclesbourne School</a:t>
                      </a:r>
                      <a:endParaRPr lang="en-US" sz="2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340</a:t>
                      </a:r>
                      <a:endParaRPr lang="en-US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QEGS, Lincs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320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KE VII, Melton Mowbray</a:t>
                      </a:r>
                      <a:endParaRPr lang="en-US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277.92</a:t>
                      </a:r>
                      <a:endParaRPr lang="en-US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Nottingham High School</a:t>
                      </a:r>
                      <a:endParaRPr lang="en-US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263.59</a:t>
                      </a:r>
                      <a:endParaRPr lang="en-US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Oakham School</a:t>
                      </a:r>
                      <a:endParaRPr lang="en-US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233.33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smtClean="0"/>
                        <a:t>Arnold Hill School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finally . . 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288" y="2514101"/>
            <a:ext cx="8497887" cy="1209744"/>
          </a:xfrm>
        </p:spPr>
        <p:txBody>
          <a:bodyPr/>
          <a:lstStyle/>
          <a:p>
            <a:pPr algn="ctr">
              <a:buNone/>
            </a:pPr>
            <a:r>
              <a:rPr lang="en-GB" dirty="0" smtClean="0"/>
              <a:t>Thanks for taking part!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961B356D-3508-47A5-BDD2-856A23E5267E}" type="slidenum">
              <a:rPr lang="en-GB" smtClean="0"/>
              <a:pPr>
                <a:defRPr/>
              </a:pPr>
              <a:t>34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AC3AC-E8DB-4147-A546-A834380AAA01}" type="slidenum">
              <a:rPr lang="en-GB" smtClean="0"/>
              <a:pPr>
                <a:defRPr/>
              </a:pPr>
              <a:t>34</a:t>
            </a:fld>
            <a:endParaRPr lang="en-GB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17F39922-82D0-4BAF-9283-7ABEEC9B03CF}" type="slidenum">
              <a:rPr lang="en-GB"/>
              <a:pPr/>
              <a:t>35</a:t>
            </a:fld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014FF5-EE35-431A-8848-292B6764796D}" type="slidenum">
              <a:rPr lang="en-GB"/>
              <a:pPr>
                <a:defRPr/>
              </a:pPr>
              <a:t>35</a:t>
            </a:fld>
            <a:endParaRPr lang="en-GB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Further reading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z="2000" dirty="0" smtClean="0"/>
              <a:t>Horan, R., E. </a:t>
            </a:r>
            <a:r>
              <a:rPr lang="en-GB" sz="2000" dirty="0" err="1" smtClean="0"/>
              <a:t>Bulte</a:t>
            </a:r>
            <a:r>
              <a:rPr lang="en-GB" sz="2000" dirty="0" smtClean="0"/>
              <a:t> and J. </a:t>
            </a:r>
            <a:r>
              <a:rPr lang="en-GB" sz="2000" dirty="0" err="1" smtClean="0"/>
              <a:t>Shrogen</a:t>
            </a:r>
            <a:r>
              <a:rPr lang="en-GB" sz="2000" dirty="0" smtClean="0"/>
              <a:t> (2005) ‘How Trade Saved Humanity from Biological Exclusion: An Economic Theory of Neanderthal Extinction’ </a:t>
            </a:r>
            <a:r>
              <a:rPr lang="en-GB" sz="2000" i="1" dirty="0" smtClean="0"/>
              <a:t>Journal of Economic Behaviour and Organisation, </a:t>
            </a:r>
            <a:r>
              <a:rPr lang="en-GB" sz="2000" b="1" dirty="0" smtClean="0"/>
              <a:t>58</a:t>
            </a:r>
            <a:r>
              <a:rPr lang="en-GB" sz="2000" dirty="0" smtClean="0"/>
              <a:t>:1-29.</a:t>
            </a:r>
          </a:p>
          <a:p>
            <a:pPr eaLnBrk="1" hangingPunct="1"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GB" sz="2000" dirty="0" smtClean="0"/>
              <a:t>Copeland, B.R. and S.M. Taylor (2003) </a:t>
            </a:r>
            <a:r>
              <a:rPr lang="en-GB" sz="2000" i="1" dirty="0" smtClean="0"/>
              <a:t>Trade, Growth and the Environment: Theory and Evidence</a:t>
            </a:r>
            <a:r>
              <a:rPr lang="en-GB" sz="2000" dirty="0" smtClean="0"/>
              <a:t>. Princeton, NJ, Princeton University Press.</a:t>
            </a:r>
          </a:p>
          <a:p>
            <a:pPr eaLnBrk="1" hangingPunct="1"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GB" sz="2000" dirty="0" smtClean="0"/>
              <a:t>Grossman, G. and A. Krueger (1995) ‘Economic Growth and the Environment’, </a:t>
            </a:r>
            <a:r>
              <a:rPr lang="en-GB" sz="2000" i="1" dirty="0" smtClean="0"/>
              <a:t>Quarterly Journal of Economics</a:t>
            </a:r>
            <a:r>
              <a:rPr lang="en-GB" sz="2000" dirty="0" smtClean="0"/>
              <a:t>, </a:t>
            </a:r>
            <a:r>
              <a:rPr lang="en-GB" sz="2000" b="1" dirty="0" smtClean="0"/>
              <a:t>110</a:t>
            </a:r>
            <a:r>
              <a:rPr lang="en-GB" sz="2000" dirty="0" smtClean="0"/>
              <a:t>: 353-377.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C375E279-1B28-425C-87CE-A8A77B8DDFD6}" type="slidenum">
              <a:rPr lang="en-GB"/>
              <a:pPr/>
              <a:t>4</a:t>
            </a:fld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BA53E-81E5-40C2-B8C5-FD05B8C9CA64}" type="slidenum">
              <a:rPr lang="en-GB"/>
              <a:pPr>
                <a:defRPr/>
              </a:pPr>
              <a:t>4</a:t>
            </a:fld>
            <a:endParaRPr lang="en-GB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In today’s lecture . . .		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5765800" algn="l"/>
              </a:tabLst>
            </a:pPr>
            <a:endParaRPr lang="en-GB" sz="32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tabLst>
                <a:tab pos="5765800" algn="l"/>
              </a:tabLst>
            </a:pPr>
            <a:r>
              <a:rPr lang="en-GB" sz="3200" dirty="0" smtClean="0">
                <a:solidFill>
                  <a:schemeClr val="tx1"/>
                </a:solidFill>
              </a:rPr>
              <a:t>Audience Response technology</a:t>
            </a:r>
          </a:p>
          <a:p>
            <a:pPr eaLnBrk="1" hangingPunct="1">
              <a:lnSpc>
                <a:spcPct val="90000"/>
              </a:lnSpc>
              <a:tabLst>
                <a:tab pos="5765800" algn="l"/>
              </a:tabLst>
            </a:pPr>
            <a:endParaRPr lang="en-GB" sz="32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tabLst>
                <a:tab pos="5765800" algn="l"/>
              </a:tabLst>
            </a:pPr>
            <a:r>
              <a:rPr lang="en-GB" sz="3200" dirty="0" smtClean="0">
                <a:solidFill>
                  <a:schemeClr val="tx1"/>
                </a:solidFill>
              </a:rPr>
              <a:t>You press buttons on </a:t>
            </a:r>
            <a:r>
              <a:rPr lang="en-GB" sz="3200" dirty="0" err="1" smtClean="0">
                <a:solidFill>
                  <a:schemeClr val="tx1"/>
                </a:solidFill>
              </a:rPr>
              <a:t>keepad</a:t>
            </a:r>
            <a:endParaRPr lang="en-GB" sz="32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tabLst>
                <a:tab pos="5765800" algn="l"/>
              </a:tabLst>
            </a:pPr>
            <a:endParaRPr lang="en-GB" sz="32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tabLst>
                <a:tab pos="5765800" algn="l"/>
              </a:tabLst>
            </a:pPr>
            <a:r>
              <a:rPr lang="en-GB" sz="3200" dirty="0" smtClean="0">
                <a:solidFill>
                  <a:schemeClr val="tx1"/>
                </a:solidFill>
              </a:rPr>
              <a:t>It graphs results in real time</a:t>
            </a:r>
          </a:p>
          <a:p>
            <a:pPr eaLnBrk="1" hangingPunct="1">
              <a:lnSpc>
                <a:spcPct val="90000"/>
              </a:lnSpc>
              <a:tabLst>
                <a:tab pos="5765800" algn="l"/>
              </a:tabLst>
            </a:pPr>
            <a:endParaRPr lang="en-GB" sz="32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tabLst>
                <a:tab pos="5765800" algn="l"/>
              </a:tabLst>
            </a:pPr>
            <a:r>
              <a:rPr lang="en-GB" sz="3200" dirty="0" smtClean="0">
                <a:solidFill>
                  <a:schemeClr val="tx1"/>
                </a:solidFill>
              </a:rPr>
              <a:t>It’s your last response that counts</a:t>
            </a:r>
          </a:p>
          <a:p>
            <a:pPr eaLnBrk="1" hangingPunct="1">
              <a:lnSpc>
                <a:spcPct val="90000"/>
              </a:lnSpc>
              <a:tabLst>
                <a:tab pos="5765800" algn="l"/>
              </a:tabLst>
            </a:pPr>
            <a:endParaRPr lang="en-GB" sz="3200" dirty="0" smtClean="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526425"/>
            <a:ext cx="8507412" cy="1079500"/>
          </a:xfrm>
        </p:spPr>
        <p:txBody>
          <a:bodyPr/>
          <a:lstStyle/>
          <a:p>
            <a:r>
              <a:rPr lang="en-GB" dirty="0" smtClean="0"/>
              <a:t>Is this your first visit to a university?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961B356D-3508-47A5-BDD2-856A23E5267E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AC3AC-E8DB-4147-A546-A834380AAA01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graphicFrame>
        <p:nvGraphicFramePr>
          <p:cNvPr id="6" name="TPChart"/>
          <p:cNvGraphicFramePr>
            <a:graphicFrameLocks noChangeAspect="1"/>
          </p:cNvGraphicFramePr>
          <p:nvPr/>
        </p:nvGraphicFramePr>
        <p:xfrm>
          <a:off x="3117040" y="1372708"/>
          <a:ext cx="4572000" cy="5143500"/>
        </p:xfrm>
        <a:graphic>
          <a:graphicData uri="http://schemas.openxmlformats.org/presentationml/2006/ole">
            <p:oleObj spid="_x0000_s3074" name="Chart" r:id="rId6" imgW="4572000" imgH="5143500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04191" y="2355574"/>
            <a:ext cx="4114800" cy="2667000"/>
          </a:xfrm>
        </p:spPr>
        <p:txBody>
          <a:bodyPr>
            <a:noAutofit/>
          </a:bodyPr>
          <a:lstStyle/>
          <a:p>
            <a:pPr marL="742950" indent="-742950">
              <a:lnSpc>
                <a:spcPct val="200000"/>
              </a:lnSpc>
              <a:spcAft>
                <a:spcPts val="0"/>
              </a:spcAft>
              <a:buClrTx/>
              <a:buSzPct val="100000"/>
              <a:buFont typeface="Wingdings" pitchFamily="2" charset="2"/>
              <a:buAutoNum type="arabicPeriod"/>
            </a:pPr>
            <a:r>
              <a:rPr lang="en-US" sz="3200" dirty="0" smtClean="0"/>
              <a:t>Yes</a:t>
            </a:r>
          </a:p>
          <a:p>
            <a:pPr marL="742950" indent="-742950">
              <a:lnSpc>
                <a:spcPct val="200000"/>
              </a:lnSpc>
              <a:spcAft>
                <a:spcPts val="0"/>
              </a:spcAft>
              <a:buClrTx/>
              <a:buSzPct val="100000"/>
              <a:buFont typeface="Wingdings" pitchFamily="2" charset="2"/>
              <a:buAutoNum type="arabicPeriod"/>
            </a:pPr>
            <a:r>
              <a:rPr lang="en-US" sz="3200" dirty="0" smtClean="0"/>
              <a:t>No</a:t>
            </a:r>
            <a:endParaRPr lang="en-US" sz="3200" dirty="0"/>
          </a:p>
        </p:txBody>
      </p:sp>
      <p:grpSp>
        <p:nvGrpSpPr>
          <p:cNvPr id="15" name="Countdown" hidden="1"/>
          <p:cNvGrpSpPr/>
          <p:nvPr>
            <p:custDataLst>
              <p:tags r:id="rId4"/>
            </p:custDataLst>
          </p:nvPr>
        </p:nvGrpSpPr>
        <p:grpSpPr>
          <a:xfrm>
            <a:off x="7823200" y="2089150"/>
            <a:ext cx="1193800" cy="4406900"/>
            <a:chOff x="7975600" y="1905000"/>
            <a:chExt cx="1193800" cy="4406900"/>
          </a:xfrm>
        </p:grpSpPr>
        <p:cxnSp>
          <p:nvCxnSpPr>
            <p:cNvPr id="14" name="CDLine" hidden="1"/>
            <p:cNvCxnSpPr/>
            <p:nvPr/>
          </p:nvCxnSpPr>
          <p:spPr bwMode="auto">
            <a:xfrm>
              <a:off x="8572500" y="1905000"/>
              <a:ext cx="0" cy="381000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13" name="CDBall" hidden="1"/>
            <p:cNvSpPr/>
            <p:nvPr/>
          </p:nvSpPr>
          <p:spPr bwMode="auto">
            <a:xfrm>
              <a:off x="7975600" y="5118100"/>
              <a:ext cx="1193800" cy="1193800"/>
            </a:xfrm>
            <a:prstGeom prst="star24">
              <a:avLst/>
            </a:prstGeom>
            <a:gradFill flip="none" rotWithShape="1">
              <a:gsLst>
                <a:gs pos="100000">
                  <a:srgbClr val="FFCC00"/>
                </a:gs>
                <a:gs pos="0">
                  <a:srgbClr val="FFFFFF"/>
                </a:gs>
              </a:gsLst>
              <a:path path="rect">
                <a:fillToRect l="50000" t="50000" r="50000" b="50000"/>
              </a:path>
              <a:tileRect/>
            </a:gra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/>
                  <a:cs typeface="Arial" charset="0"/>
                </a:rPr>
                <a:t>0</a:t>
              </a:r>
            </a:p>
          </p:txBody>
        </p:sp>
      </p:grpSp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507412" cy="1079500"/>
          </a:xfrm>
        </p:spPr>
        <p:txBody>
          <a:bodyPr/>
          <a:lstStyle/>
          <a:p>
            <a:r>
              <a:rPr lang="en-US" dirty="0" smtClean="0"/>
              <a:t>Are you . . . 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961B356D-3508-47A5-BDD2-856A23E5267E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AC3AC-E8DB-4147-A546-A834380AAA01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graphicFrame>
        <p:nvGraphicFramePr>
          <p:cNvPr id="6" name="TPChart"/>
          <p:cNvGraphicFramePr>
            <a:graphicFrameLocks noChangeAspect="1"/>
          </p:cNvGraphicFramePr>
          <p:nvPr/>
        </p:nvGraphicFramePr>
        <p:xfrm>
          <a:off x="3024276" y="1226936"/>
          <a:ext cx="4572000" cy="5143500"/>
        </p:xfrm>
        <a:graphic>
          <a:graphicData uri="http://schemas.openxmlformats.org/presentationml/2006/ole">
            <p:oleObj spid="_x0000_s2050" name="Chart" r:id="rId6" imgW="4572000" imgH="5143500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660900"/>
          </a:xfrm>
        </p:spPr>
        <p:txBody>
          <a:bodyPr>
            <a:noAutofit/>
          </a:bodyPr>
          <a:lstStyle/>
          <a:p>
            <a:pPr marL="742950" indent="-742950">
              <a:lnSpc>
                <a:spcPct val="200000"/>
              </a:lnSpc>
              <a:spcAft>
                <a:spcPts val="0"/>
              </a:spcAft>
              <a:buClrTx/>
              <a:buSzPct val="100000"/>
              <a:buFont typeface="Wingdings" pitchFamily="2" charset="2"/>
              <a:buAutoNum type="arabicPeriod"/>
            </a:pPr>
            <a:r>
              <a:rPr lang="en-US" sz="3200" dirty="0" smtClean="0"/>
              <a:t>Male</a:t>
            </a:r>
          </a:p>
          <a:p>
            <a:pPr marL="742950" indent="-742950">
              <a:lnSpc>
                <a:spcPct val="200000"/>
              </a:lnSpc>
              <a:spcAft>
                <a:spcPts val="0"/>
              </a:spcAft>
              <a:buClrTx/>
              <a:buSzPct val="100000"/>
              <a:buFont typeface="Wingdings" pitchFamily="2" charset="2"/>
              <a:buAutoNum type="arabicPeriod"/>
            </a:pPr>
            <a:r>
              <a:rPr lang="en-US" sz="3200" dirty="0" smtClean="0"/>
              <a:t>Female</a:t>
            </a:r>
            <a:endParaRPr lang="en-US" sz="3200" dirty="0"/>
          </a:p>
        </p:txBody>
      </p:sp>
      <p:grpSp>
        <p:nvGrpSpPr>
          <p:cNvPr id="43" name="Countdown" hidden="1"/>
          <p:cNvGrpSpPr/>
          <p:nvPr>
            <p:custDataLst>
              <p:tags r:id="rId4"/>
            </p:custDataLst>
          </p:nvPr>
        </p:nvGrpSpPr>
        <p:grpSpPr>
          <a:xfrm>
            <a:off x="7823200" y="2089150"/>
            <a:ext cx="1193800" cy="4406900"/>
            <a:chOff x="7975600" y="1905000"/>
            <a:chExt cx="1193800" cy="4406900"/>
          </a:xfrm>
        </p:grpSpPr>
        <p:cxnSp>
          <p:nvCxnSpPr>
            <p:cNvPr id="42" name="CDLine" hidden="1"/>
            <p:cNvCxnSpPr/>
            <p:nvPr/>
          </p:nvCxnSpPr>
          <p:spPr bwMode="auto">
            <a:xfrm>
              <a:off x="8572500" y="1905000"/>
              <a:ext cx="0" cy="381000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41" name="CDBall" hidden="1"/>
            <p:cNvSpPr/>
            <p:nvPr/>
          </p:nvSpPr>
          <p:spPr bwMode="auto">
            <a:xfrm>
              <a:off x="7975600" y="5118100"/>
              <a:ext cx="1193800" cy="1193800"/>
            </a:xfrm>
            <a:prstGeom prst="star24">
              <a:avLst/>
            </a:prstGeom>
            <a:gradFill flip="none" rotWithShape="1">
              <a:gsLst>
                <a:gs pos="100000">
                  <a:srgbClr val="FFCC00"/>
                </a:gs>
                <a:gs pos="0">
                  <a:srgbClr val="FFFFFF"/>
                </a:gs>
              </a:gsLst>
              <a:path path="rect">
                <a:fillToRect l="50000" t="50000" r="50000" b="50000"/>
              </a:path>
              <a:tileRect/>
            </a:gra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/>
                  <a:cs typeface="Arial" charset="0"/>
                </a:rPr>
                <a:t>0</a:t>
              </a:r>
            </a:p>
          </p:txBody>
        </p:sp>
      </p:grpSp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0"/>
            <a:ext cx="8507412" cy="1079500"/>
          </a:xfrm>
        </p:spPr>
        <p:txBody>
          <a:bodyPr/>
          <a:lstStyle/>
          <a:p>
            <a:r>
              <a:rPr lang="en-GB" dirty="0" smtClean="0"/>
              <a:t>What  school are you from?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961B356D-3508-47A5-BDD2-856A23E5267E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AC3AC-E8DB-4147-A546-A834380AAA01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graphicFrame>
        <p:nvGraphicFramePr>
          <p:cNvPr id="16" name="TPChart"/>
          <p:cNvGraphicFramePr>
            <a:graphicFrameLocks noChangeAspect="1"/>
          </p:cNvGraphicFramePr>
          <p:nvPr/>
        </p:nvGraphicFramePr>
        <p:xfrm>
          <a:off x="397566" y="1658110"/>
          <a:ext cx="7905543" cy="3527425"/>
        </p:xfrm>
        <a:graphic>
          <a:graphicData uri="http://schemas.openxmlformats.org/presentationml/2006/ole">
            <p:oleObj spid="_x0000_s1035" name="Chart" r:id="rId6" imgW="9144000" imgH="3524402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1171727" y="1752601"/>
            <a:ext cx="7366000" cy="4873487"/>
          </a:xfrm>
        </p:spPr>
        <p:txBody>
          <a:bodyPr tIns="127000" bIns="127000">
            <a:noAutofit/>
          </a:bodyPr>
          <a:lstStyle/>
          <a:p>
            <a:pPr marL="742950" indent="-742950">
              <a:spcAft>
                <a:spcPts val="0"/>
              </a:spcAft>
              <a:buClrTx/>
              <a:buSzPct val="100000"/>
              <a:buFont typeface="+mj-lt"/>
              <a:buAutoNum type="arabicPeriod"/>
            </a:pPr>
            <a:r>
              <a:rPr lang="en-US" sz="2800" dirty="0" smtClean="0"/>
              <a:t>Nottingham High School</a:t>
            </a:r>
          </a:p>
          <a:p>
            <a:pPr marL="742950" indent="-742950">
              <a:spcAft>
                <a:spcPts val="0"/>
              </a:spcAft>
              <a:buClrTx/>
              <a:buSzPct val="100000"/>
              <a:buFont typeface="+mj-lt"/>
              <a:buAutoNum type="arabicPeriod"/>
            </a:pPr>
            <a:r>
              <a:rPr lang="en-GB" sz="2800" dirty="0" err="1" smtClean="0"/>
              <a:t>Ecclesbourne</a:t>
            </a:r>
            <a:r>
              <a:rPr lang="en-GB" sz="2800" dirty="0" smtClean="0"/>
              <a:t> School</a:t>
            </a:r>
          </a:p>
          <a:p>
            <a:pPr marL="742950" indent="-742950">
              <a:spcAft>
                <a:spcPts val="0"/>
              </a:spcAft>
              <a:buClrTx/>
              <a:buSzPct val="100000"/>
              <a:buFont typeface="+mj-lt"/>
              <a:buAutoNum type="arabicPeriod"/>
            </a:pPr>
            <a:r>
              <a:rPr lang="en-GB" sz="2800" dirty="0" err="1" smtClean="0"/>
              <a:t>Oakham</a:t>
            </a:r>
            <a:r>
              <a:rPr lang="en-GB" sz="2800" dirty="0" smtClean="0"/>
              <a:t> School</a:t>
            </a:r>
          </a:p>
          <a:p>
            <a:pPr marL="742950" indent="-742950">
              <a:spcAft>
                <a:spcPts val="0"/>
              </a:spcAft>
              <a:buClrTx/>
              <a:buSzPct val="100000"/>
              <a:buFont typeface="+mj-lt"/>
              <a:buAutoNum type="arabicPeriod"/>
            </a:pPr>
            <a:r>
              <a:rPr lang="en-GB" sz="2800" dirty="0" smtClean="0"/>
              <a:t>KE VII, Melton Mowbray</a:t>
            </a:r>
          </a:p>
          <a:p>
            <a:pPr marL="742950" indent="-742950">
              <a:spcAft>
                <a:spcPts val="0"/>
              </a:spcAft>
              <a:buClrTx/>
              <a:buSzPct val="100000"/>
              <a:buFont typeface="+mj-lt"/>
              <a:buAutoNum type="arabicPeriod"/>
            </a:pPr>
            <a:r>
              <a:rPr lang="en-GB" sz="2800" dirty="0" smtClean="0"/>
              <a:t>Arnold Hill School</a:t>
            </a:r>
          </a:p>
          <a:p>
            <a:pPr marL="742950" indent="-742950">
              <a:spcAft>
                <a:spcPts val="0"/>
              </a:spcAft>
              <a:buClrTx/>
              <a:buSzPct val="100000"/>
              <a:buFont typeface="+mj-lt"/>
              <a:buAutoNum type="arabicPeriod"/>
            </a:pPr>
            <a:r>
              <a:rPr lang="en-GB" sz="2800" dirty="0" smtClean="0"/>
              <a:t>QEGS, </a:t>
            </a:r>
            <a:r>
              <a:rPr lang="en-GB" sz="2800" dirty="0" err="1" smtClean="0"/>
              <a:t>Lincs</a:t>
            </a:r>
            <a:endParaRPr lang="en-US" sz="2800" dirty="0"/>
          </a:p>
        </p:txBody>
      </p:sp>
      <p:grpSp>
        <p:nvGrpSpPr>
          <p:cNvPr id="19" name="Countdown" hidden="1"/>
          <p:cNvGrpSpPr/>
          <p:nvPr>
            <p:custDataLst>
              <p:tags r:id="rId4"/>
            </p:custDataLst>
          </p:nvPr>
        </p:nvGrpSpPr>
        <p:grpSpPr>
          <a:xfrm>
            <a:off x="7823200" y="2089150"/>
            <a:ext cx="1193800" cy="4406900"/>
            <a:chOff x="7975600" y="1905000"/>
            <a:chExt cx="1193800" cy="4406900"/>
          </a:xfrm>
        </p:grpSpPr>
        <p:cxnSp>
          <p:nvCxnSpPr>
            <p:cNvPr id="18" name="CDLine" hidden="1"/>
            <p:cNvCxnSpPr/>
            <p:nvPr/>
          </p:nvCxnSpPr>
          <p:spPr bwMode="auto">
            <a:xfrm>
              <a:off x="8572500" y="1905000"/>
              <a:ext cx="0" cy="381000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17" name="CDBall" hidden="1"/>
            <p:cNvSpPr/>
            <p:nvPr/>
          </p:nvSpPr>
          <p:spPr bwMode="auto">
            <a:xfrm>
              <a:off x="7975600" y="5118100"/>
              <a:ext cx="1193800" cy="1193800"/>
            </a:xfrm>
            <a:prstGeom prst="star24">
              <a:avLst/>
            </a:prstGeom>
            <a:gradFill flip="none" rotWithShape="1">
              <a:gsLst>
                <a:gs pos="100000">
                  <a:srgbClr val="FFCC00"/>
                </a:gs>
                <a:gs pos="0">
                  <a:srgbClr val="FFFFFF"/>
                </a:gs>
              </a:gsLst>
              <a:path path="rect">
                <a:fillToRect l="50000" t="50000" r="50000" b="50000"/>
              </a:path>
              <a:tileRect/>
            </a:gra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/>
                  <a:cs typeface="Arial" charset="0"/>
                </a:rPr>
                <a:t>0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/>
                <a:cs typeface="Arial" charset="0"/>
              </a:endParaRPr>
            </a:p>
          </p:txBody>
        </p:sp>
      </p:grpSp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7E3883D1-C0E2-4BB3-9F1C-1F5EA4E1CD9E}" type="slidenum">
              <a:rPr lang="en-GB"/>
              <a:pPr/>
              <a:t>8</a:t>
            </a:fld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6905BB-0CB1-4A0D-AD84-E9665E479EF3}" type="slidenum">
              <a:rPr lang="en-GB"/>
              <a:pPr>
                <a:defRPr/>
              </a:pPr>
              <a:t>8</a:t>
            </a:fld>
            <a:endParaRPr lang="en-GB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Trade &amp; Economic Growth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748712" cy="4660900"/>
          </a:xfrm>
        </p:spPr>
        <p:txBody>
          <a:bodyPr/>
          <a:lstStyle/>
          <a:p>
            <a:pPr eaLnBrk="1" hangingPunct="1"/>
            <a:r>
              <a:rPr lang="en-GB" sz="3600" smtClean="0"/>
              <a:t>Most economists agree . . . 	</a:t>
            </a:r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endParaRPr lang="en-GB" sz="3200" smtClean="0"/>
          </a:p>
          <a:p>
            <a:pPr lvl="1" eaLnBrk="1" hangingPunct="1">
              <a:buFont typeface="Wingdings" pitchFamily="2" charset="2"/>
              <a:buNone/>
            </a:pPr>
            <a:r>
              <a:rPr lang="en-GB" sz="3200" smtClean="0">
                <a:solidFill>
                  <a:schemeClr val="folHlink"/>
                </a:solidFill>
              </a:rPr>
              <a:t>trade is ‘good’ and free trade is better.</a:t>
            </a:r>
          </a:p>
          <a:p>
            <a:pPr lvl="1" eaLnBrk="1" hangingPunct="1">
              <a:buFont typeface="Wingdings" pitchFamily="2" charset="2"/>
              <a:buNone/>
            </a:pPr>
            <a:endParaRPr lang="en-GB" sz="3200" smtClean="0"/>
          </a:p>
          <a:p>
            <a:pPr lvl="1" eaLnBrk="1" hangingPunct="1">
              <a:buFont typeface="Wingdings" pitchFamily="2" charset="2"/>
              <a:buNone/>
            </a:pPr>
            <a:r>
              <a:rPr lang="en-GB" sz="3200" smtClean="0"/>
              <a:t>Consumption higher than without trade</a:t>
            </a:r>
          </a:p>
          <a:p>
            <a:pPr lvl="1" eaLnBrk="1" hangingPunct="1">
              <a:buFont typeface="Wingdings" pitchFamily="2" charset="2"/>
              <a:buNone/>
            </a:pPr>
            <a:endParaRPr lang="en-GB" sz="3200" smtClean="0"/>
          </a:p>
          <a:p>
            <a:pPr lvl="1" eaLnBrk="1" hangingPunct="1">
              <a:buFont typeface="Wingdings" pitchFamily="2" charset="2"/>
              <a:buNone/>
            </a:pPr>
            <a:r>
              <a:rPr lang="en-GB" sz="3200" smtClean="0"/>
              <a:t>Both trading parties benefit</a:t>
            </a:r>
          </a:p>
          <a:p>
            <a:pPr lvl="1" eaLnBrk="1" hangingPunct="1">
              <a:lnSpc>
                <a:spcPct val="70000"/>
              </a:lnSpc>
            </a:pPr>
            <a:endParaRPr lang="en-GB" sz="3200" smtClean="0">
              <a:solidFill>
                <a:schemeClr val="folHlink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84E5831F-26FA-417A-8B04-F9334EEC2CD6}" type="slidenum">
              <a:rPr lang="en-GB"/>
              <a:pPr/>
              <a:t>9</a:t>
            </a:fld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B97B7E-C709-4E99-8B64-E249F7C848FF}" type="slidenum">
              <a:rPr lang="en-GB"/>
              <a:pPr>
                <a:defRPr/>
              </a:pPr>
              <a:t>9</a:t>
            </a:fld>
            <a:endParaRPr lang="en-GB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Trade &amp; Economic Growth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748712" cy="5400675"/>
          </a:xfrm>
        </p:spPr>
        <p:txBody>
          <a:bodyPr/>
          <a:lstStyle/>
          <a:p>
            <a:pPr eaLnBrk="1" hangingPunct="1"/>
            <a:r>
              <a:rPr lang="en-GB" sz="3600" dirty="0" smtClean="0"/>
              <a:t>Some environmentalists retort . . .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3600" dirty="0" smtClean="0"/>
              <a:t>		</a:t>
            </a:r>
            <a:r>
              <a:rPr lang="en-GB" sz="3600" dirty="0" smtClean="0">
                <a:solidFill>
                  <a:schemeClr val="folHlink"/>
                </a:solidFill>
              </a:rPr>
              <a:t>trade is bad for the environment 	and free trade is even worse.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GB" sz="3600" dirty="0" smtClean="0"/>
          </a:p>
          <a:p>
            <a:pPr lvl="2" eaLnBrk="1" hangingPunct="1"/>
            <a:r>
              <a:rPr lang="en-GB" sz="2800" dirty="0" smtClean="0"/>
              <a:t>Trade encourages greater pollution</a:t>
            </a:r>
          </a:p>
          <a:p>
            <a:pPr lvl="2" eaLnBrk="1" hangingPunct="1"/>
            <a:r>
              <a:rPr lang="en-GB" sz="2800" dirty="0" smtClean="0"/>
              <a:t>Resource exploitation  </a:t>
            </a:r>
          </a:p>
          <a:p>
            <a:pPr lvl="2" eaLnBrk="1" hangingPunct="1"/>
            <a:r>
              <a:rPr lang="en-GB" sz="2800" dirty="0" smtClean="0"/>
              <a:t>Destruction of wildlife &amp; habitats</a:t>
            </a:r>
          </a:p>
          <a:p>
            <a:pPr eaLnBrk="1" hangingPunct="1"/>
            <a:r>
              <a:rPr lang="en-GB" dirty="0" smtClean="0"/>
              <a:t>Global warming 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0"/>
  <p:tag name="PARTLISTDEFAULT" val="0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2830136"/>
  <p:tag name="USESCHEMECOLORS" val="True"/>
  <p:tag name="GRIDROTATIONINTERVAL" val="2"/>
  <p:tag name="CHARTCOLORS" val="0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5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00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DELIMITERS" val="3.1"/>
  <p:tag name="TPSTANDARDS" val=""/>
  <p:tag name="ADVANCEDSETTINGSVIEW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1"/>
  <p:tag name="FONTSIZE" val="32"/>
  <p:tag name="BULLETTYPE" val="ppBulletArabicPeriod"/>
  <p:tag name="ANSWERTEXT" val="Male&#10;Fema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BallDrop"/>
  <p:tag name="STYLE" val="0"/>
  <p:tag name="CDTIMELEFT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F7400CB481AB47839639CCE9801AA7FA"/>
  <p:tag name="SLIDEID" val="F7400CB481AB47839639CCE9801AA7FA"/>
  <p:tag name="SLIDEORDER" val="1"/>
  <p:tag name="SLIDETYPE" val="Q"/>
  <p:tag name="SPEEDSCORING" val="False"/>
  <p:tag name="CORRECTPOINTVALUE" val="100"/>
  <p:tag name="INCORRECTPOINTVALUE" val="0"/>
  <p:tag name="ZEROBASED" val="False"/>
  <p:tag name="AUTOADVANCE" val="False"/>
  <p:tag name="TEAMASSIGN" val="True"/>
  <p:tag name="DEMOGRAPHIC" val="True"/>
  <p:tag name="DELIMITERS" val="3.1"/>
  <p:tag name="VALUEFORMAT" val="0%"/>
  <p:tag name="QUESTIONALIAS" val="What  school are you from?"/>
  <p:tag name="COUNTDOWNSECONDS" val="5"/>
  <p:tag name="ANSWERSALIAS" val="Nottingham High School|smicln|Ecclesbourne School|smicln|Oakham School|smicln|KE VII, Melton Mowbray|smicln|Arnold Hill School|smicln|QEGS, Lincs"/>
  <p:tag name="VALUES" val="No Value|smicln|No Value|smicln|No Value|smicln|No Value|smicln|No Value|smicln|No Value"/>
  <p:tag name="RESPONSESGATHERED" val="True"/>
  <p:tag name="TOTALRESPONSES" val="103"/>
  <p:tag name="RESPONSECOUNT" val="103"/>
  <p:tag name="SLICED" val="False"/>
  <p:tag name="RESPONSES" val="3;2;5;1;1;3;2;1;2;5;3;5;1;1;3;1;3;3;1;3;3;4;3;3;3;1;3;1;1;3;3;6;2;4;3;3;3;3;3;1;1;3;3;5;1;3;1;3;1;4;2;6;1;4;1;1;1;2;6;2;2;1;1;5;3;1;1;2;5;3;3;1;6;1;2;2;1;2;5;5;3;1;3;2;2;1;1;3;5;3;3;1;1;4;1;3;2;3;1;3;3;3;6;"/>
  <p:tag name="CHARTSTRINGSTD" val="33 15 36 5 9 5"/>
  <p:tag name="CHARTSTRINGREV" val="5 9 5 36 15 33"/>
  <p:tag name="CHARTSTRINGSTDPER" val="0.320388349514563 0.145631067961165 0.349514563106796 0.0485436893203883 0.087378640776699 0.0485436893203883"/>
  <p:tag name="CHARTSTRINGREVPER" val="0.0485436893203883 0.087378640776699 0.0485436893203883 0.349514563106796 0.145631067961165 0.32038834951456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6"/>
  <p:tag name="TEXTLENGTH" val="110"/>
  <p:tag name="FONTSIZE" val="28"/>
  <p:tag name="BULLETTYPE" val="ppBulletArabicPeriod"/>
  <p:tag name="ANSWERTEXT" val="Nottingham High School&#10;Ecclesbourne School&#10;Oakham School&#10;KE VII, Melton Mowbray&#10;Arnold Hill School&#10;QEGS, Linc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BallDrop"/>
  <p:tag name="STYLE" val="0"/>
  <p:tag name="CDTIMELEFT" val="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FD3BF5E7CA9A4DCD9BAB1A922B0355BC"/>
  <p:tag name="SLIDEID" val="FD3BF5E7CA9A4DCD9BAB1A922B0355BC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AUTOADVANCE" val="False"/>
  <p:tag name="DELIMITERS" val="3.1"/>
  <p:tag name="VALUEFORMAT" val="0%"/>
  <p:tag name="COUNTDOWNSECONDS" val="5"/>
  <p:tag name="QUESTIONALIAS" val="When Was David Ricardo born?"/>
  <p:tag name="ANSWERSALIAS" val="1772|smicln|1790|smicln|1823"/>
  <p:tag name="VALUES" val="Correct|smicln|Incorrect|smicln|Incorrect"/>
  <p:tag name="RESPONSESGATHERED" val="True"/>
  <p:tag name="TOTALRESPONSES" val="98"/>
  <p:tag name="RESPONSECOUNT" val="98"/>
  <p:tag name="SLICED" val="False"/>
  <p:tag name="RESPONSES" val="2;1;2;2;1;1;1;1;2;3;-;3;2;3;2;3;2;1;3;2;2;2;2;2;2;2;-;1;3;2;1;2;1;2;2;2;2;2;2;2;2;2;2;3;-;1;3;2;3;2;1;2;-;3;2;2;3;2;1;2;1;1;1;1;2;-;1;1;2;2;2;3;2;3;2;2;2;2;3;3;2;1;2;1;1;2;3;1;2;2;2;3;3;1;1;2;1;2;3;2;2;2;1;"/>
  <p:tag name="CHARTSTRINGSTD" val="26 53 19"/>
  <p:tag name="CHARTSTRINGREV" val="19 53 26"/>
  <p:tag name="CHARTSTRINGSTDPER" val="0.26530612244898 0.540816326530612 0.193877551020408"/>
  <p:tag name="CHARTSTRINGREVPER" val="0.193877551020408 0.540816326530612 0.2653061224489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BallDrop"/>
  <p:tag name="STYLE" val="0"/>
  <p:tag name="CDTIMELEFT" val="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14"/>
  <p:tag name="FONTSIZE" val="32"/>
  <p:tag name="BULLETTYPE" val="ppBulletArabicPeriod"/>
  <p:tag name="ANSWERTEXT" val="1772&#10;1790&#10;1823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10FD10AA21AA4907A5E7E1AFBF8BE8F8"/>
  <p:tag name="SLIDEID" val="10FD10AA21AA4907A5E7E1AFBF8BE8F8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AUTOADVANCE" val="False"/>
  <p:tag name="DELIMITERS" val="3.1"/>
  <p:tag name="VALUEFORMAT" val="0%"/>
  <p:tag name="COUNTDOWNSECONDS" val="5"/>
  <p:tag name="QUESTIONALIAS" val="When did Neanderthals become extinct?"/>
  <p:tag name="ANSWERSALIAS" val="250,000 BC|smicln|50,000 BC|smicln|35,000 BC"/>
  <p:tag name="VALUES" val="Incorrect|smicln|Incorrect|smicln|Correct"/>
  <p:tag name="RESPONSESGATHERED" val="True"/>
  <p:tag name="TOTALRESPONSES" val="99"/>
  <p:tag name="RESPONSECOUNT" val="99"/>
  <p:tag name="SLICED" val="False"/>
  <p:tag name="RESPONSES" val="1;3;1;3;3;3;3;1;3;3;2;3;3;1;1;3;3;2;1;3;3;3;3;2;3;3;3;3;3;2;3;3;3;3;3;3;2;-;2;3;3;3;3;2;1;3;2;2;3;3;3;3;-;3;3;3;2;3;3;3;3;3;3;3;3;2;1;3;3;3;3;3;3;-;3;3;3;3;3;2;3;3;3;3;3;3;3;2;3;3;3;3;3;3;-;3;3;3;2;3;3;3;3;"/>
  <p:tag name="CHARTSTRINGSTD" val="8 14 77"/>
  <p:tag name="CHARTSTRINGREV" val="77 14 8"/>
  <p:tag name="CHARTSTRINGSTDPER" val="0.0808080808080808 0.141414141414141 0.777777777777778"/>
  <p:tag name="CHARTSTRINGREVPER" val="0.777777777777778 0.141414141414141 0.080808080808080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BallDrop"/>
  <p:tag name="STYLE" val="0"/>
  <p:tag name="CDTIMELEFT" val="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30"/>
  <p:tag name="FONTSIZE" val="32"/>
  <p:tag name="BULLETTYPE" val="ppBulletArabicPeriod"/>
  <p:tag name="ANSWERTEXT" val="250,000 BC&#10;50,000 BC&#10;35,000 BC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8C6E6399D66A4A4EBFC4967658EEDEF1"/>
  <p:tag name="SLIDETYPE" val="T"/>
  <p:tag name="ACCUMULATEPOINTS" val="True"/>
  <p:tag name="DELIMITERS" val="3.1"/>
  <p:tag name="TEAMSINLEADERBOARD" val="6"/>
  <p:tag name="SLIDEORDER" val="3"/>
  <p:tag name="SLIDEGUID" val="97D025E9412B4E519EFAB2B70808B516"/>
  <p:tag name="RESPONSESGATHERED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SCORES" val="Tru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0089E10DD17C4D8696A119BD5F1A5627"/>
  <p:tag name="SLIDEID" val="0089E10DD17C4D8696A119BD5F1A5627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AUTOADVANCE" val="False"/>
  <p:tag name="DELIMITERS" val="3.1"/>
  <p:tag name="VALUEFORMAT" val="0%"/>
  <p:tag name="QUESTIONALIAS" val="What shape is the Environmental Kuznets Curve?"/>
  <p:tag name="COUNTDOWNSECONDS" val="5"/>
  <p:tag name="ANSWERSALIAS" val="‘s’ shaped|smicln|‘L’ Shaped|smicln|‘n’ shaped"/>
  <p:tag name="VALUES" val="Incorrect|smicln|Incorrect|smicln|Correct"/>
  <p:tag name="RESPONSESGATHERED" val="True"/>
  <p:tag name="TOTALRESPONSES" val="100"/>
  <p:tag name="RESPONSECOUNT" val="100"/>
  <p:tag name="SLICED" val="False"/>
  <p:tag name="RESPONSES" val="2;3;1;3;3;3;3;3;1;3;3;3;3;3;3;3;3;3;3;1;-;3;3;3;3;2;1;3;3;3;3;3;3;3;3;3;3;2;3;3;3;3;3;3;3;3;1;3;3;3;3;3;-;3;3;3;3;-;3;3;3;3;3;1;3;3;3;3;3;3;3;3;3;3;3;3;3;3;3;3;3;3;3;3;3;3;3;3;3;3;3;3;3;3;3;3;3;3;3;3;3;3;3;"/>
  <p:tag name="CHARTSTRINGSTD" val="6 3 91"/>
  <p:tag name="CHARTSTRINGREV" val="91 3 6"/>
  <p:tag name="CHARTSTRINGSTDPER" val="0.06 0.03 0.91"/>
  <p:tag name="CHARTSTRINGREVPER" val="0.91 0.03 0.0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BallDrop"/>
  <p:tag name="STYLE" val="0"/>
  <p:tag name="CDTIMELEFT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32"/>
  <p:tag name="FONTSIZE" val="32"/>
  <p:tag name="BULLETTYPE" val="ppBulletArabicPeriod"/>
  <p:tag name="ANSWERTEXT" val="‘s’ shaped&#10;‘L’ Shaped&#10;‘n’ shaped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2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1ED9409D40A94B2CA2DE17DC4473A598"/>
  <p:tag name="SLIDEID" val="1ED9409D40A94B2CA2DE17DC4473A598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AUTOADVANCE" val="False"/>
  <p:tag name="DELIMITERS" val="3.1"/>
  <p:tag name="VALUEFORMAT" val="0%"/>
  <p:tag name="QUESTIONALIAS" val="What is the rise in temperature the Stern Review by 2050?"/>
  <p:tag name="ANSWERSALIAS" val="1-2 c|smicln|2-3 c|smicln|3-4 c"/>
  <p:tag name="COUNTDOWNSECONDS" val="5"/>
  <p:tag name="VALUES" val="Incorrect|smicln|Correct|smicln|Incorrect"/>
  <p:tag name="RESPONSESGATHERED" val="True"/>
  <p:tag name="TOTALRESPONSES" val="102"/>
  <p:tag name="RESPONSECOUNT" val="102"/>
  <p:tag name="SLICED" val="False"/>
  <p:tag name="RESPONSES" val="3;2;3;2;2;2;2;2;1;2;2;2;2;2;2;2;2;2;2;2;3;2;2;2;2;3;3;2;2;2;2;2;2;2;2;2;2;3;2;2;2;2;2;1;3;2;2;2;2;2;2;2;-;2;2;2;2;2;2;2;2;2;2;2;2;1;3;2;2;2;2;2;2;2;2;2;2;2;2;2;2;2;2;2;2;2;2;2;2;2;2;2;2;2;2;2;2;2;2;2;2;2;2;"/>
  <p:tag name="CHARTSTRINGSTD" val="3 91 8"/>
  <p:tag name="CHARTSTRINGREV" val="8 91 3"/>
  <p:tag name="CHARTSTRINGSTDPER" val="0.0294117647058824 0.892156862745098 0.0784313725490196"/>
  <p:tag name="CHARTSTRINGREVPER" val="0.0784313725490196 0.892156862745098 0.029411764705882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20"/>
  <p:tag name="FONTSIZE" val="32"/>
  <p:tag name="BULLETTYPE" val="ppBulletArabicPeriod"/>
  <p:tag name="ANSWERTEXT" val="1-2 c&#10;2-3 c&#10;3-4 c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BallDrop"/>
  <p:tag name="STYLE" val="0"/>
  <p:tag name="CDTIMELEFT" val="5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2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8C6E6399D66A4A4EBFC4967658EEDEF1"/>
  <p:tag name="SLIDETYPE" val="T"/>
  <p:tag name="ACCUMULATEPOINTS" val="True"/>
  <p:tag name="SLIDEORDER" val="2"/>
  <p:tag name="SLIDEGUID" val="B6E2DC0A110747069BE5A1B933671922"/>
  <p:tag name="DELIMITERS" val="3.1"/>
  <p:tag name="TEAMSINLEADERBOARD" val="6"/>
  <p:tag name="RESPONSESGATHERED" val="Fals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SCORES" val="Tru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4EC0D34A98F247358C92E995ED82B269"/>
  <p:tag name="SLIDEID" val="4EC0D34A98F247358C92E995ED82B269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AUTOADVANCE" val="False"/>
  <p:tag name="DELIMITERS" val="3.1"/>
  <p:tag name="VALUEFORMAT" val="0%"/>
  <p:tag name="QUESTIONALIAS" val="Is this your first visit to a university?"/>
  <p:tag name="ANSWERSALIAS" val="Yes|smicln|No"/>
  <p:tag name="COUNTDOWNSECONDS" val="5"/>
  <p:tag name="VALUES" val="No Value|smicln|No Value"/>
  <p:tag name="RESPONSESGATHERED" val="True"/>
  <p:tag name="TOTALRESPONSES" val="101"/>
  <p:tag name="RESPONSECOUNT" val="101"/>
  <p:tag name="SLICED" val="False"/>
  <p:tag name="RESPONSES" val="2;2;2;2;2;2;2;2;2;1;2;2;1;2;2;2;2;2;2;2;2;1;2;1;2;2;2;2;2;2;1;2;2;1;2;2;2;2;2;2;2;2;1;2;2;1;1;2;1;2;2;2;1;2;2;2;2;1;2;2;2;2;1;2;2;2;2;1;2;1;2;2;2;2;2;2;2;2;2;1;2;2;1;1;2;2;2;2;2;2;2;2;2;2;2;1;2;2;2;2;2;"/>
  <p:tag name="CHARTSTRINGSTD" val="19 82"/>
  <p:tag name="CHARTSTRINGREV" val="82 19"/>
  <p:tag name="CHARTSTRINGSTDPER" val="0.188118811881188 0.811881188118812"/>
  <p:tag name="CHARTSTRINGREVPER" val="0.811881188118812 0.18811881188118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6"/>
  <p:tag name="FONTSIZE" val="32"/>
  <p:tag name="BULLETTYPE" val="ppBulletArabicPeriod"/>
  <p:tag name="ANSWERTEXT" val="Yes&#10;No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BallDrop"/>
  <p:tag name="STYLE" val="0"/>
  <p:tag name="CDTIMELEFT" val="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1F95E7AB40D74E419BB3C6B3E78D73C4"/>
  <p:tag name="SLIDEID" val="1F95E7AB40D74E419BB3C6B3E78D73C4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AUTOADVANCE" val="False"/>
  <p:tag name="DELIMITERS" val="3.1"/>
  <p:tag name="VALUEFORMAT" val="0%"/>
  <p:tag name="QUESTIONALIAS" val="Are you . . . ."/>
  <p:tag name="ANSWERSALIAS" val="Male|smicln|Female"/>
  <p:tag name="COUNTDOWNSECONDS" val="5"/>
  <p:tag name="VALUES" val="No Value|smicln|No Value"/>
  <p:tag name="RESPONSESGATHERED" val="True"/>
  <p:tag name="TOTALRESPONSES" val="102"/>
  <p:tag name="RESPONSECOUNT" val="102"/>
  <p:tag name="SLICED" val="False"/>
  <p:tag name="RESPONSES" val="2;2;2;2;1;2;1;1;1;2;2;2;1;1;2;1;2;2;1;2;1;1;1;2;1;1;1;1;1;2;2;1;1;1;2;1;2;2;1;2;1;2;1;2;2;2;2;2;1;2;1;1;2;1;2;1;1;1;1;1;2;1;1;2;2;2;1;2;1;2;1;1;1;1;1;1;1;1;1;1;2;1;2;1;2;1;1;1;2;2;2;1;1;1;1;1;2;2;1;2;-;2;1;"/>
  <p:tag name="CHARTSTRINGSTD" val="58 44"/>
  <p:tag name="CHARTSTRINGREV" val="44 58"/>
  <p:tag name="CHARTSTRINGSTDPER" val="0.568627450980392 0.431372549019608"/>
  <p:tag name="CHARTSTRINGREVPER" val="0.431372549019608 0.568627450980392"/>
</p:tagLst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1796</TotalTime>
  <Words>1036</Words>
  <Application>Microsoft Office PowerPoint</Application>
  <PresentationFormat>On-screen Show (4:3)</PresentationFormat>
  <Paragraphs>342</Paragraphs>
  <Slides>35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Textured</vt:lpstr>
      <vt:lpstr>Chart</vt:lpstr>
      <vt:lpstr>Leverhulme Centre Schools Conference 2010</vt:lpstr>
      <vt:lpstr>Introduction      </vt:lpstr>
      <vt:lpstr>In today’s lecture . . .  </vt:lpstr>
      <vt:lpstr>In today’s lecture . . .  </vt:lpstr>
      <vt:lpstr>Is this your first visit to a university?</vt:lpstr>
      <vt:lpstr>Are you . . . .</vt:lpstr>
      <vt:lpstr>What  school are you from?</vt:lpstr>
      <vt:lpstr>Trade &amp; Economic Growth</vt:lpstr>
      <vt:lpstr>Trade &amp; Economic Growth</vt:lpstr>
      <vt:lpstr>Trade &amp; Economic Growth</vt:lpstr>
      <vt:lpstr>Economists can play a role</vt:lpstr>
      <vt:lpstr>Why does trade make us richer?</vt:lpstr>
      <vt:lpstr>Where did all the Neanderthals go?</vt:lpstr>
      <vt:lpstr>Where did all the Neanderthals go?</vt:lpstr>
      <vt:lpstr>Where did all the Neanderthals go?</vt:lpstr>
      <vt:lpstr>But what of today’s humans (us)?</vt:lpstr>
      <vt:lpstr>The Doomsday Scenario</vt:lpstr>
      <vt:lpstr>But why do we go on polluting ?</vt:lpstr>
      <vt:lpstr>An Alternative Scenario . . .</vt:lpstr>
      <vt:lpstr>Environmental Kuznets Curve</vt:lpstr>
      <vt:lpstr>Empirical Evidence of EKC?</vt:lpstr>
      <vt:lpstr>The EKC for US Air Quality</vt:lpstr>
      <vt:lpstr>And what of Global Warming?</vt:lpstr>
      <vt:lpstr>An Invisible Threat</vt:lpstr>
      <vt:lpstr>Sleep walking in to Catastrophe</vt:lpstr>
      <vt:lpstr>How can we stop it?</vt:lpstr>
      <vt:lpstr>Four Important Messages</vt:lpstr>
      <vt:lpstr>When Was David Ricardo born?</vt:lpstr>
      <vt:lpstr>When did Neanderthals become extinct?</vt:lpstr>
      <vt:lpstr>Team Scores: Half time</vt:lpstr>
      <vt:lpstr>What shape is the Environmental Kuznets Curve?</vt:lpstr>
      <vt:lpstr>What is the rise in temperature predicted by the Stern Review by 2050?</vt:lpstr>
      <vt:lpstr>Team Scores: Final Results</vt:lpstr>
      <vt:lpstr>And finally . . .</vt:lpstr>
      <vt:lpstr>Further reading</vt:lpstr>
    </vt:vector>
  </TitlesOfParts>
  <Company>The University of Nottingham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GEP Conference</dc:title>
  <dc:creator>Tim Lloyd</dc:creator>
  <cp:lastModifiedBy>Leztl</cp:lastModifiedBy>
  <cp:revision>115</cp:revision>
  <dcterms:created xsi:type="dcterms:W3CDTF">2007-06-22T07:50:29Z</dcterms:created>
  <dcterms:modified xsi:type="dcterms:W3CDTF">2010-06-28T14:37:14Z</dcterms:modified>
</cp:coreProperties>
</file>