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xls" ContentType="application/vnd.ms-exce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52"/>
  </p:notesMasterIdLst>
  <p:sldIdLst>
    <p:sldId id="256" r:id="rId2"/>
    <p:sldId id="271" r:id="rId3"/>
    <p:sldId id="297" r:id="rId4"/>
    <p:sldId id="314" r:id="rId5"/>
    <p:sldId id="258" r:id="rId6"/>
    <p:sldId id="266" r:id="rId7"/>
    <p:sldId id="261" r:id="rId8"/>
    <p:sldId id="267" r:id="rId9"/>
    <p:sldId id="269" r:id="rId10"/>
    <p:sldId id="270" r:id="rId11"/>
    <p:sldId id="262" r:id="rId12"/>
    <p:sldId id="263" r:id="rId13"/>
    <p:sldId id="264" r:id="rId14"/>
    <p:sldId id="286" r:id="rId15"/>
    <p:sldId id="268" r:id="rId16"/>
    <p:sldId id="259" r:id="rId17"/>
    <p:sldId id="315" r:id="rId18"/>
    <p:sldId id="283" r:id="rId19"/>
    <p:sldId id="285" r:id="rId20"/>
    <p:sldId id="288" r:id="rId21"/>
    <p:sldId id="298" r:id="rId22"/>
    <p:sldId id="289" r:id="rId23"/>
    <p:sldId id="277" r:id="rId24"/>
    <p:sldId id="275" r:id="rId25"/>
    <p:sldId id="284" r:id="rId26"/>
    <p:sldId id="287" r:id="rId27"/>
    <p:sldId id="299" r:id="rId28"/>
    <p:sldId id="274" r:id="rId29"/>
    <p:sldId id="300" r:id="rId30"/>
    <p:sldId id="290" r:id="rId31"/>
    <p:sldId id="316" r:id="rId32"/>
    <p:sldId id="291" r:id="rId33"/>
    <p:sldId id="292" r:id="rId34"/>
    <p:sldId id="293" r:id="rId35"/>
    <p:sldId id="303" r:id="rId36"/>
    <p:sldId id="295" r:id="rId37"/>
    <p:sldId id="294" r:id="rId38"/>
    <p:sldId id="296" r:id="rId39"/>
    <p:sldId id="304" r:id="rId40"/>
    <p:sldId id="260" r:id="rId41"/>
    <p:sldId id="276" r:id="rId42"/>
    <p:sldId id="308" r:id="rId43"/>
    <p:sldId id="306" r:id="rId44"/>
    <p:sldId id="317" r:id="rId45"/>
    <p:sldId id="309" r:id="rId46"/>
    <p:sldId id="310" r:id="rId47"/>
    <p:sldId id="311" r:id="rId48"/>
    <p:sldId id="312" r:id="rId49"/>
    <p:sldId id="313" r:id="rId50"/>
    <p:sldId id="307" r:id="rId5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0000"/>
    <a:srgbClr val="808080"/>
    <a:srgbClr val="990000"/>
    <a:srgbClr val="FF99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2787"/>
    <p:restoredTop sz="90929"/>
  </p:normalViewPr>
  <p:slideViewPr>
    <p:cSldViewPr>
      <p:cViewPr varScale="1">
        <p:scale>
          <a:sx n="99" d="100"/>
          <a:sy n="99" d="100"/>
        </p:scale>
        <p:origin x="-9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7.xml"/><Relationship Id="rId18" Type="http://schemas.openxmlformats.org/officeDocument/2006/relationships/slide" Target="slides/slide23.xml"/><Relationship Id="rId26" Type="http://schemas.openxmlformats.org/officeDocument/2006/relationships/slide" Target="slides/slide31.xml"/><Relationship Id="rId3" Type="http://schemas.openxmlformats.org/officeDocument/2006/relationships/slide" Target="slides/slide3.xml"/><Relationship Id="rId21" Type="http://schemas.openxmlformats.org/officeDocument/2006/relationships/slide" Target="slides/slide26.xml"/><Relationship Id="rId7" Type="http://schemas.openxmlformats.org/officeDocument/2006/relationships/slide" Target="slides/slide7.xml"/><Relationship Id="rId12" Type="http://schemas.openxmlformats.org/officeDocument/2006/relationships/slide" Target="slides/slide14.xml"/><Relationship Id="rId17" Type="http://schemas.openxmlformats.org/officeDocument/2006/relationships/slide" Target="slides/slide22.xml"/><Relationship Id="rId25" Type="http://schemas.openxmlformats.org/officeDocument/2006/relationships/slide" Target="slides/slide30.xml"/><Relationship Id="rId33" Type="http://schemas.openxmlformats.org/officeDocument/2006/relationships/slide" Target="slides/slide50.xml"/><Relationship Id="rId2" Type="http://schemas.openxmlformats.org/officeDocument/2006/relationships/slide" Target="slides/slide2.xml"/><Relationship Id="rId16" Type="http://schemas.openxmlformats.org/officeDocument/2006/relationships/slide" Target="slides/slide21.xml"/><Relationship Id="rId20" Type="http://schemas.openxmlformats.org/officeDocument/2006/relationships/slide" Target="slides/slide25.xml"/><Relationship Id="rId29" Type="http://schemas.openxmlformats.org/officeDocument/2006/relationships/slide" Target="slides/slide40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2.xml"/><Relationship Id="rId24" Type="http://schemas.openxmlformats.org/officeDocument/2006/relationships/slide" Target="slides/slide29.xml"/><Relationship Id="rId32" Type="http://schemas.openxmlformats.org/officeDocument/2006/relationships/slide" Target="slides/slide44.xml"/><Relationship Id="rId5" Type="http://schemas.openxmlformats.org/officeDocument/2006/relationships/slide" Target="slides/slide5.xml"/><Relationship Id="rId15" Type="http://schemas.openxmlformats.org/officeDocument/2006/relationships/slide" Target="slides/slide20.xml"/><Relationship Id="rId23" Type="http://schemas.openxmlformats.org/officeDocument/2006/relationships/slide" Target="slides/slide28.xml"/><Relationship Id="rId28" Type="http://schemas.openxmlformats.org/officeDocument/2006/relationships/slide" Target="slides/slide34.xml"/><Relationship Id="rId10" Type="http://schemas.openxmlformats.org/officeDocument/2006/relationships/slide" Target="slides/slide11.xml"/><Relationship Id="rId19" Type="http://schemas.openxmlformats.org/officeDocument/2006/relationships/slide" Target="slides/slide24.xml"/><Relationship Id="rId31" Type="http://schemas.openxmlformats.org/officeDocument/2006/relationships/slide" Target="slides/slide43.xml"/><Relationship Id="rId4" Type="http://schemas.openxmlformats.org/officeDocument/2006/relationships/slide" Target="slides/slide4.xml"/><Relationship Id="rId9" Type="http://schemas.openxmlformats.org/officeDocument/2006/relationships/slide" Target="slides/slide10.xml"/><Relationship Id="rId14" Type="http://schemas.openxmlformats.org/officeDocument/2006/relationships/slide" Target="slides/slide19.xml"/><Relationship Id="rId22" Type="http://schemas.openxmlformats.org/officeDocument/2006/relationships/slide" Target="slides/slide27.xml"/><Relationship Id="rId27" Type="http://schemas.openxmlformats.org/officeDocument/2006/relationships/slide" Target="slides/slide33.xml"/><Relationship Id="rId30" Type="http://schemas.openxmlformats.org/officeDocument/2006/relationships/slide" Target="slides/slide4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ezzy1\Desktop\Growth%20rates%202010%20OECD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18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Sheet1!$A$19</c:f>
              <c:strCache>
                <c:ptCount val="1"/>
                <c:pt idx="0">
                  <c:v>China</c:v>
                </c:pt>
              </c:strCache>
            </c:strRef>
          </c:tx>
          <c:cat>
            <c:strRef>
              <c:f>Sheet1!$B$18:$M$18</c:f>
              <c:strCache>
                <c:ptCount val="12"/>
                <c:pt idx="0">
                  <c:v>Q2-2007</c:v>
                </c:pt>
                <c:pt idx="1">
                  <c:v>Q3-2007</c:v>
                </c:pt>
                <c:pt idx="2">
                  <c:v>Q4-2007</c:v>
                </c:pt>
                <c:pt idx="3">
                  <c:v>Q1-2008</c:v>
                </c:pt>
                <c:pt idx="4">
                  <c:v>Q2-2008</c:v>
                </c:pt>
                <c:pt idx="5">
                  <c:v>Q3-2008</c:v>
                </c:pt>
                <c:pt idx="6">
                  <c:v>Q4-2008</c:v>
                </c:pt>
                <c:pt idx="7">
                  <c:v>Q1-2009</c:v>
                </c:pt>
                <c:pt idx="8">
                  <c:v>Q2-2009</c:v>
                </c:pt>
                <c:pt idx="9">
                  <c:v>Q3-2009</c:v>
                </c:pt>
                <c:pt idx="10">
                  <c:v>Q4-2009</c:v>
                </c:pt>
                <c:pt idx="11">
                  <c:v>Q1-2010</c:v>
                </c:pt>
              </c:strCache>
            </c:strRef>
          </c:cat>
          <c:val>
            <c:numRef>
              <c:f>Sheet1!$B$19:$M$19</c:f>
              <c:numCache>
                <c:formatCode>General</c:formatCode>
                <c:ptCount val="12"/>
                <c:pt idx="0">
                  <c:v>14.5</c:v>
                </c:pt>
                <c:pt idx="1">
                  <c:v>14.4</c:v>
                </c:pt>
                <c:pt idx="2">
                  <c:v>14.2</c:v>
                </c:pt>
                <c:pt idx="3">
                  <c:v>10.6</c:v>
                </c:pt>
                <c:pt idx="4">
                  <c:v>10.1</c:v>
                </c:pt>
                <c:pt idx="5">
                  <c:v>9</c:v>
                </c:pt>
                <c:pt idx="6">
                  <c:v>6.8</c:v>
                </c:pt>
                <c:pt idx="7">
                  <c:v>6.1</c:v>
                </c:pt>
                <c:pt idx="8">
                  <c:v>7.9</c:v>
                </c:pt>
                <c:pt idx="9">
                  <c:v>8.9</c:v>
                </c:pt>
                <c:pt idx="10">
                  <c:v>10.7</c:v>
                </c:pt>
                <c:pt idx="11">
                  <c:v>11.9</c:v>
                </c:pt>
              </c:numCache>
            </c:numRef>
          </c:val>
        </c:ser>
        <c:ser>
          <c:idx val="1"/>
          <c:order val="1"/>
          <c:tx>
            <c:strRef>
              <c:f>Sheet1!$A$20</c:f>
              <c:strCache>
                <c:ptCount val="1"/>
                <c:pt idx="0">
                  <c:v>United Kingdom</c:v>
                </c:pt>
              </c:strCache>
            </c:strRef>
          </c:tx>
          <c:cat>
            <c:strRef>
              <c:f>Sheet1!$B$18:$M$18</c:f>
              <c:strCache>
                <c:ptCount val="12"/>
                <c:pt idx="0">
                  <c:v>Q2-2007</c:v>
                </c:pt>
                <c:pt idx="1">
                  <c:v>Q3-2007</c:v>
                </c:pt>
                <c:pt idx="2">
                  <c:v>Q4-2007</c:v>
                </c:pt>
                <c:pt idx="3">
                  <c:v>Q1-2008</c:v>
                </c:pt>
                <c:pt idx="4">
                  <c:v>Q2-2008</c:v>
                </c:pt>
                <c:pt idx="5">
                  <c:v>Q3-2008</c:v>
                </c:pt>
                <c:pt idx="6">
                  <c:v>Q4-2008</c:v>
                </c:pt>
                <c:pt idx="7">
                  <c:v>Q1-2009</c:v>
                </c:pt>
                <c:pt idx="8">
                  <c:v>Q2-2009</c:v>
                </c:pt>
                <c:pt idx="9">
                  <c:v>Q3-2009</c:v>
                </c:pt>
                <c:pt idx="10">
                  <c:v>Q4-2009</c:v>
                </c:pt>
                <c:pt idx="11">
                  <c:v>Q1-2010</c:v>
                </c:pt>
              </c:strCache>
            </c:strRef>
          </c:cat>
          <c:val>
            <c:numRef>
              <c:f>Sheet1!$B$20:$M$20</c:f>
              <c:numCache>
                <c:formatCode>General</c:formatCode>
                <c:ptCount val="12"/>
                <c:pt idx="0">
                  <c:v>0.6000000000000002</c:v>
                </c:pt>
                <c:pt idx="1">
                  <c:v>0.5</c:v>
                </c:pt>
                <c:pt idx="2">
                  <c:v>0.5</c:v>
                </c:pt>
                <c:pt idx="3">
                  <c:v>0.70000000000000018</c:v>
                </c:pt>
                <c:pt idx="4">
                  <c:v>-0.1</c:v>
                </c:pt>
                <c:pt idx="5">
                  <c:v>-0.9</c:v>
                </c:pt>
                <c:pt idx="6">
                  <c:v>-1.8</c:v>
                </c:pt>
                <c:pt idx="7">
                  <c:v>-2.6</c:v>
                </c:pt>
                <c:pt idx="8">
                  <c:v>-0.70000000000000018</c:v>
                </c:pt>
                <c:pt idx="9">
                  <c:v>-0.3000000000000001</c:v>
                </c:pt>
                <c:pt idx="10">
                  <c:v>0.4</c:v>
                </c:pt>
                <c:pt idx="11">
                  <c:v>0.3000000000000001</c:v>
                </c:pt>
              </c:numCache>
            </c:numRef>
          </c:val>
        </c:ser>
        <c:ser>
          <c:idx val="2"/>
          <c:order val="2"/>
          <c:tx>
            <c:strRef>
              <c:f>Sheet1!$A$21</c:f>
              <c:strCache>
                <c:ptCount val="1"/>
                <c:pt idx="0">
                  <c:v>United States</c:v>
                </c:pt>
              </c:strCache>
            </c:strRef>
          </c:tx>
          <c:cat>
            <c:strRef>
              <c:f>Sheet1!$B$18:$M$18</c:f>
              <c:strCache>
                <c:ptCount val="12"/>
                <c:pt idx="0">
                  <c:v>Q2-2007</c:v>
                </c:pt>
                <c:pt idx="1">
                  <c:v>Q3-2007</c:v>
                </c:pt>
                <c:pt idx="2">
                  <c:v>Q4-2007</c:v>
                </c:pt>
                <c:pt idx="3">
                  <c:v>Q1-2008</c:v>
                </c:pt>
                <c:pt idx="4">
                  <c:v>Q2-2008</c:v>
                </c:pt>
                <c:pt idx="5">
                  <c:v>Q3-2008</c:v>
                </c:pt>
                <c:pt idx="6">
                  <c:v>Q4-2008</c:v>
                </c:pt>
                <c:pt idx="7">
                  <c:v>Q1-2009</c:v>
                </c:pt>
                <c:pt idx="8">
                  <c:v>Q2-2009</c:v>
                </c:pt>
                <c:pt idx="9">
                  <c:v>Q3-2009</c:v>
                </c:pt>
                <c:pt idx="10">
                  <c:v>Q4-2009</c:v>
                </c:pt>
                <c:pt idx="11">
                  <c:v>Q1-2010</c:v>
                </c:pt>
              </c:strCache>
            </c:strRef>
          </c:cat>
          <c:val>
            <c:numRef>
              <c:f>Sheet1!$B$21:$M$21</c:f>
              <c:numCache>
                <c:formatCode>General</c:formatCode>
                <c:ptCount val="12"/>
                <c:pt idx="0">
                  <c:v>0.8</c:v>
                </c:pt>
                <c:pt idx="1">
                  <c:v>0.9</c:v>
                </c:pt>
                <c:pt idx="2">
                  <c:v>0.5</c:v>
                </c:pt>
                <c:pt idx="3">
                  <c:v>-0.2</c:v>
                </c:pt>
                <c:pt idx="4">
                  <c:v>0.4</c:v>
                </c:pt>
                <c:pt idx="5">
                  <c:v>-0.70000000000000018</c:v>
                </c:pt>
                <c:pt idx="6">
                  <c:v>-1.4</c:v>
                </c:pt>
                <c:pt idx="7">
                  <c:v>-1.6</c:v>
                </c:pt>
                <c:pt idx="8">
                  <c:v>-0.2</c:v>
                </c:pt>
                <c:pt idx="9">
                  <c:v>0.6000000000000002</c:v>
                </c:pt>
                <c:pt idx="10">
                  <c:v>1.4</c:v>
                </c:pt>
                <c:pt idx="11">
                  <c:v>0.8</c:v>
                </c:pt>
              </c:numCache>
            </c:numRef>
          </c:val>
        </c:ser>
        <c:ser>
          <c:idx val="3"/>
          <c:order val="3"/>
          <c:tx>
            <c:strRef>
              <c:f>Sheet1!$A$22</c:f>
              <c:strCache>
                <c:ptCount val="1"/>
                <c:pt idx="0">
                  <c:v>European Union </c:v>
                </c:pt>
              </c:strCache>
            </c:strRef>
          </c:tx>
          <c:cat>
            <c:strRef>
              <c:f>Sheet1!$B$18:$M$18</c:f>
              <c:strCache>
                <c:ptCount val="12"/>
                <c:pt idx="0">
                  <c:v>Q2-2007</c:v>
                </c:pt>
                <c:pt idx="1">
                  <c:v>Q3-2007</c:v>
                </c:pt>
                <c:pt idx="2">
                  <c:v>Q4-2007</c:v>
                </c:pt>
                <c:pt idx="3">
                  <c:v>Q1-2008</c:v>
                </c:pt>
                <c:pt idx="4">
                  <c:v>Q2-2008</c:v>
                </c:pt>
                <c:pt idx="5">
                  <c:v>Q3-2008</c:v>
                </c:pt>
                <c:pt idx="6">
                  <c:v>Q4-2008</c:v>
                </c:pt>
                <c:pt idx="7">
                  <c:v>Q1-2009</c:v>
                </c:pt>
                <c:pt idx="8">
                  <c:v>Q2-2009</c:v>
                </c:pt>
                <c:pt idx="9">
                  <c:v>Q3-2009</c:v>
                </c:pt>
                <c:pt idx="10">
                  <c:v>Q4-2009</c:v>
                </c:pt>
                <c:pt idx="11">
                  <c:v>Q1-2010</c:v>
                </c:pt>
              </c:strCache>
            </c:strRef>
          </c:cat>
          <c:val>
            <c:numRef>
              <c:f>Sheet1!$B$22:$M$22</c:f>
              <c:numCache>
                <c:formatCode>General</c:formatCode>
                <c:ptCount val="12"/>
                <c:pt idx="0">
                  <c:v>0.5</c:v>
                </c:pt>
                <c:pt idx="1">
                  <c:v>0.6000000000000002</c:v>
                </c:pt>
                <c:pt idx="2">
                  <c:v>0.5</c:v>
                </c:pt>
                <c:pt idx="3">
                  <c:v>0.70000000000000018</c:v>
                </c:pt>
                <c:pt idx="4">
                  <c:v>-0.2</c:v>
                </c:pt>
                <c:pt idx="5">
                  <c:v>-0.5</c:v>
                </c:pt>
                <c:pt idx="6">
                  <c:v>-1.9000000000000001</c:v>
                </c:pt>
                <c:pt idx="7">
                  <c:v>-2.5</c:v>
                </c:pt>
                <c:pt idx="8">
                  <c:v>-0.2</c:v>
                </c:pt>
                <c:pt idx="9">
                  <c:v>0.3000000000000001</c:v>
                </c:pt>
                <c:pt idx="10">
                  <c:v>0.2</c:v>
                </c:pt>
                <c:pt idx="11">
                  <c:v>0.2</c:v>
                </c:pt>
              </c:numCache>
            </c:numRef>
          </c:val>
        </c:ser>
        <c:ser>
          <c:idx val="4"/>
          <c:order val="4"/>
          <c:tx>
            <c:strRef>
              <c:f>Sheet1!$A$23</c:f>
              <c:strCache>
                <c:ptCount val="1"/>
                <c:pt idx="0">
                  <c:v>Japan</c:v>
                </c:pt>
              </c:strCache>
            </c:strRef>
          </c:tx>
          <c:cat>
            <c:strRef>
              <c:f>Sheet1!$B$18:$M$18</c:f>
              <c:strCache>
                <c:ptCount val="12"/>
                <c:pt idx="0">
                  <c:v>Q2-2007</c:v>
                </c:pt>
                <c:pt idx="1">
                  <c:v>Q3-2007</c:v>
                </c:pt>
                <c:pt idx="2">
                  <c:v>Q4-2007</c:v>
                </c:pt>
                <c:pt idx="3">
                  <c:v>Q1-2008</c:v>
                </c:pt>
                <c:pt idx="4">
                  <c:v>Q2-2008</c:v>
                </c:pt>
                <c:pt idx="5">
                  <c:v>Q3-2008</c:v>
                </c:pt>
                <c:pt idx="6">
                  <c:v>Q4-2008</c:v>
                </c:pt>
                <c:pt idx="7">
                  <c:v>Q1-2009</c:v>
                </c:pt>
                <c:pt idx="8">
                  <c:v>Q2-2009</c:v>
                </c:pt>
                <c:pt idx="9">
                  <c:v>Q3-2009</c:v>
                </c:pt>
                <c:pt idx="10">
                  <c:v>Q4-2009</c:v>
                </c:pt>
                <c:pt idx="11">
                  <c:v>Q1-2010</c:v>
                </c:pt>
              </c:strCache>
            </c:strRef>
          </c:cat>
          <c:val>
            <c:numRef>
              <c:f>Sheet1!$B$23:$M$23</c:f>
              <c:numCache>
                <c:formatCode>General</c:formatCode>
                <c:ptCount val="12"/>
                <c:pt idx="0">
                  <c:v>0.2</c:v>
                </c:pt>
                <c:pt idx="1">
                  <c:v>0</c:v>
                </c:pt>
                <c:pt idx="2">
                  <c:v>0.5</c:v>
                </c:pt>
                <c:pt idx="3">
                  <c:v>0.3000000000000001</c:v>
                </c:pt>
                <c:pt idx="4">
                  <c:v>-1</c:v>
                </c:pt>
                <c:pt idx="5">
                  <c:v>-1.1000000000000001</c:v>
                </c:pt>
                <c:pt idx="6">
                  <c:v>-2.5</c:v>
                </c:pt>
                <c:pt idx="7">
                  <c:v>-4.2</c:v>
                </c:pt>
                <c:pt idx="8">
                  <c:v>1.7</c:v>
                </c:pt>
                <c:pt idx="9">
                  <c:v>0.1</c:v>
                </c:pt>
                <c:pt idx="10">
                  <c:v>1.1000000000000001</c:v>
                </c:pt>
                <c:pt idx="11">
                  <c:v>1.2</c:v>
                </c:pt>
              </c:numCache>
            </c:numRef>
          </c:val>
        </c:ser>
        <c:shape val="box"/>
        <c:axId val="139464704"/>
        <c:axId val="139466240"/>
        <c:axId val="0"/>
      </c:bar3DChart>
      <c:catAx>
        <c:axId val="139464704"/>
        <c:scaling>
          <c:orientation val="minMax"/>
        </c:scaling>
        <c:axPos val="b"/>
        <c:tickLblPos val="nextTo"/>
        <c:crossAx val="139466240"/>
        <c:crosses val="autoZero"/>
        <c:auto val="1"/>
        <c:lblAlgn val="ctr"/>
        <c:lblOffset val="100"/>
      </c:catAx>
      <c:valAx>
        <c:axId val="139466240"/>
        <c:scaling>
          <c:orientation val="minMax"/>
        </c:scaling>
        <c:axPos val="l"/>
        <c:majorGridlines/>
        <c:numFmt formatCode="General" sourceLinked="1"/>
        <c:tickLblPos val="nextTo"/>
        <c:crossAx val="13946470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0.79616930510545891"/>
          <c:y val="7.0254560756567386E-2"/>
          <c:w val="0.18589483466055567"/>
          <c:h val="0.6831213959483956"/>
        </c:manualLayout>
      </c:layout>
    </c:legend>
    <c:plotVisOnly val="1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CDBFBD6-7A55-4D48-B494-C180119B8F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AF1F70-1A29-4A8E-A38A-918208FC9FE4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FC5A96-AB41-472B-B78F-636C7F5A0D2B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2DBF26-DC16-49B7-A123-5E7C0D426B87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49E906-626F-4B9B-AE1D-D6A2945B136E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E469BB-EC0F-4B43-80AB-4277F63CC1D5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BCDE5E-F534-45F2-A701-6F196F7BCC03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DEABF-3936-4F23-BFD9-92CB95069ABA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047BED-D048-4A34-9AB8-7C08C662382E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73F5D2-AD5C-472A-B51B-E9A5D46AA32F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53251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1027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BD6E31-9EB7-4C32-BB7D-0A60CDF5CE83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69A2A8-EB37-4D69-8137-17A3CAFF142D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83EC7B-E2B4-4461-B242-EE4D6F905526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E083D-F8B2-4E58-BBE6-AB65006AD851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67B048-BA93-4ADC-9F48-13EBD169CEE7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2794E6-0707-46F1-A70A-F2369E6F9E4A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25C30B-B7D7-4ADA-86B2-84C8427A27B0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134107-3CA1-40A3-A12D-08F089478648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394D7C-9E39-49C3-A33B-49AB46ED4320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D779B-A442-4288-B5FC-C367B975B0E3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98CC63-193D-4D53-9EC5-5C829633893E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817C5C-CC3B-4BFF-BD09-826AA829BF61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13CCCB-7238-4667-A7C6-842087525295}" type="slidenum">
              <a:rPr lang="en-GB" smtClean="0"/>
              <a:pPr/>
              <a:t>29</a:t>
            </a:fld>
            <a:endParaRPr lang="en-GB" smtClean="0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73F5D2-AD5C-472A-B51B-E9A5D46AA32F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53251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1027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BA6025-A0CA-4549-8CF5-5E5C9367CBAF}" type="slidenum">
              <a:rPr lang="en-GB" smtClean="0"/>
              <a:pPr/>
              <a:t>30</a:t>
            </a:fld>
            <a:endParaRPr lang="en-GB" smtClean="0"/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73F5D2-AD5C-472A-B51B-E9A5D46AA32F}" type="slidenum">
              <a:rPr lang="en-GB" smtClean="0"/>
              <a:pPr/>
              <a:t>31</a:t>
            </a:fld>
            <a:endParaRPr lang="en-GB" smtClean="0"/>
          </a:p>
        </p:txBody>
      </p:sp>
      <p:sp>
        <p:nvSpPr>
          <p:cNvPr id="53251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1027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FE83FC-AB6A-4022-A16F-DC6FEEF4046E}" type="slidenum">
              <a:rPr lang="en-GB" smtClean="0"/>
              <a:pPr/>
              <a:t>32</a:t>
            </a:fld>
            <a:endParaRPr lang="en-GB" smtClean="0"/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66FEF3-6759-4144-A821-C73CB131F43A}" type="slidenum">
              <a:rPr lang="en-GB" smtClean="0"/>
              <a:pPr/>
              <a:t>33</a:t>
            </a:fld>
            <a:endParaRPr lang="en-GB" smtClean="0"/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62ABBE-DFA7-4C0A-9A30-6E39FEF50675}" type="slidenum">
              <a:rPr lang="en-GB" smtClean="0"/>
              <a:pPr/>
              <a:t>34</a:t>
            </a:fld>
            <a:endParaRPr lang="en-GB" smtClean="0"/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C4BCD-D8EE-494F-B187-02E6963518CE}" type="slidenum">
              <a:rPr lang="en-GB" smtClean="0"/>
              <a:pPr/>
              <a:t>35</a:t>
            </a:fld>
            <a:endParaRPr lang="en-GB" smtClean="0"/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9394B-0E90-45E7-BFF4-71D724F25242}" type="slidenum">
              <a:rPr lang="en-GB" smtClean="0"/>
              <a:pPr/>
              <a:t>36</a:t>
            </a:fld>
            <a:endParaRPr lang="en-GB" smtClean="0"/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0422E7-F4D8-48A4-B985-21C57070A1E4}" type="slidenum">
              <a:rPr lang="en-GB" smtClean="0"/>
              <a:pPr/>
              <a:t>37</a:t>
            </a:fld>
            <a:endParaRPr lang="en-GB" smtClean="0"/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EDACF2-5F30-4119-8687-6692779269D8}" type="slidenum">
              <a:rPr lang="en-GB" smtClean="0"/>
              <a:pPr/>
              <a:t>38</a:t>
            </a:fld>
            <a:endParaRPr lang="en-GB" smtClean="0"/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3BC4CD-677E-4E3B-860C-B35EA3DBC784}" type="slidenum">
              <a:rPr lang="en-GB" smtClean="0"/>
              <a:pPr/>
              <a:t>39</a:t>
            </a:fld>
            <a:endParaRPr lang="en-GB" smtClean="0"/>
          </a:p>
        </p:txBody>
      </p:sp>
      <p:sp>
        <p:nvSpPr>
          <p:cNvPr id="8704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73F5D2-AD5C-472A-B51B-E9A5D46AA32F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53251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1027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C6B408-1438-492C-ABB5-B77AB8406F28}" type="slidenum">
              <a:rPr lang="en-GB" smtClean="0"/>
              <a:pPr/>
              <a:t>40</a:t>
            </a:fld>
            <a:endParaRPr lang="en-GB" smtClean="0"/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D7423A-28E6-4EF9-B5BC-487DF3796230}" type="slidenum">
              <a:rPr lang="en-GB" smtClean="0"/>
              <a:pPr/>
              <a:t>41</a:t>
            </a:fld>
            <a:endParaRPr lang="en-GB" smtClean="0"/>
          </a:p>
        </p:txBody>
      </p:sp>
      <p:sp>
        <p:nvSpPr>
          <p:cNvPr id="890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491B0E-86AC-4016-899C-744AD759987E}" type="slidenum">
              <a:rPr lang="en-GB" smtClean="0"/>
              <a:pPr/>
              <a:t>42</a:t>
            </a:fld>
            <a:endParaRPr lang="en-GB" smtClean="0"/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6098F7-5ADC-4D51-A53D-7AA2763073DE}" type="slidenum">
              <a:rPr lang="en-GB" smtClean="0"/>
              <a:pPr/>
              <a:t>43</a:t>
            </a:fld>
            <a:endParaRPr lang="en-GB" smtClean="0"/>
          </a:p>
        </p:txBody>
      </p:sp>
      <p:sp>
        <p:nvSpPr>
          <p:cNvPr id="9113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73F5D2-AD5C-472A-B51B-E9A5D46AA32F}" type="slidenum">
              <a:rPr lang="en-GB" smtClean="0"/>
              <a:pPr/>
              <a:t>44</a:t>
            </a:fld>
            <a:endParaRPr lang="en-GB" smtClean="0"/>
          </a:p>
        </p:txBody>
      </p:sp>
      <p:sp>
        <p:nvSpPr>
          <p:cNvPr id="53251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1027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AD074D-1C37-40AE-B81F-075E05DE9422}" type="slidenum">
              <a:rPr lang="en-GB" smtClean="0"/>
              <a:pPr/>
              <a:t>45</a:t>
            </a:fld>
            <a:endParaRPr lang="en-GB" smtClean="0"/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5586D0-D194-45F5-BE1F-B94E7646FDD5}" type="slidenum">
              <a:rPr lang="en-GB" smtClean="0"/>
              <a:pPr/>
              <a:t>46</a:t>
            </a:fld>
            <a:endParaRPr lang="en-GB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BFEA71-E7CA-44D1-8022-F0183A3FFB67}" type="slidenum">
              <a:rPr lang="en-GB" smtClean="0"/>
              <a:pPr/>
              <a:t>47</a:t>
            </a:fld>
            <a:endParaRPr lang="en-GB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6B4408-A13F-4F0C-ADDE-CFB176300A1B}" type="slidenum">
              <a:rPr lang="en-GB" smtClean="0"/>
              <a:pPr/>
              <a:t>48</a:t>
            </a:fld>
            <a:endParaRPr lang="en-GB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82FC8E-47AC-4886-992F-52E6BA1CC052}" type="slidenum">
              <a:rPr lang="en-GB" smtClean="0"/>
              <a:pPr/>
              <a:t>49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92847B-A9A8-4DB7-9CC3-E46E6C3BACD7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992379-C43E-4B55-BBE6-53C7A747C90E}" type="slidenum">
              <a:rPr lang="en-GB" smtClean="0"/>
              <a:pPr/>
              <a:t>50</a:t>
            </a:fld>
            <a:endParaRPr lang="en-GB" smtClean="0"/>
          </a:p>
        </p:txBody>
      </p:sp>
      <p:sp>
        <p:nvSpPr>
          <p:cNvPr id="9728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83CACC-EDD5-4097-BB87-E29E1EA20DFD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930466-B6F8-40A1-B898-DFC3198CA40B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7FFADF-353C-4816-939E-51747097919F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469CED-50FE-44C1-AF7D-6156244AB8D8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58371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1844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4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0D1B772-9575-40DD-A999-2C4CA6534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C95A8-1E7E-4DDA-A3EE-700AB3442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4E8EE-439D-4ED6-8D96-05BE736E3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B36F3-4385-47CF-B99C-1C1B748DF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0CAE3-7355-4302-BA8D-7E9DBA599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EC18C-5E45-419D-B44B-5D2A57F05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8134A-8C4D-4B4C-9B1B-1D3A439B7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AA310-0FAB-4A96-A30A-41FD69DDD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E45D1-72A6-41A7-8F34-1CD113185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81B45-7FB1-446A-B966-BA5DF7096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D88B1-2ACE-4971-9E07-291E66710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2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ADBD584-60AA-4B8C-9B64-91C77DC4D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Excel_Chart4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Excel_Chart5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Microsoft_Office_Excel_Chart6.xls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Microsoft_Office_Excel_Chart7.xls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Chart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Chart2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Chart3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76400"/>
            <a:ext cx="8839200" cy="1012825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</a:rPr>
              <a:t>Can China become the next economic superpower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124200"/>
            <a:ext cx="6662738" cy="838200"/>
          </a:xfrm>
        </p:spPr>
        <p:txBody>
          <a:bodyPr/>
          <a:lstStyle/>
          <a:p>
            <a:pPr eaLnBrk="1" hangingPunct="1"/>
            <a:r>
              <a:rPr lang="en-GB" sz="2400" smtClean="0"/>
              <a:t>Zhihong Yu 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GEP, School of Economics</a:t>
            </a:r>
          </a:p>
          <a:p>
            <a:pPr eaLnBrk="1" hangingPunct="1"/>
            <a:r>
              <a:rPr lang="en-GB" sz="2400" smtClean="0"/>
              <a:t>University of Nottingham</a:t>
            </a:r>
          </a:p>
        </p:txBody>
      </p:sp>
      <p:pic>
        <p:nvPicPr>
          <p:cNvPr id="10244" name="Picture 4" descr="birds-n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872038"/>
            <a:ext cx="2971800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내용 개체 틀 5" descr="china-shangha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24413"/>
            <a:ext cx="2667000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81000" y="838200"/>
          <a:ext cx="8323263" cy="5715000"/>
        </p:xfrm>
        <a:graphic>
          <a:graphicData uri="http://schemas.openxmlformats.org/presentationml/2006/ole">
            <p:oleObj spid="_x0000_s4098" name="Chart" r:id="rId4" imgW="10713600" imgH="5860800" progId="Excel.Chart.8">
              <p:embed/>
            </p:oleObj>
          </a:graphicData>
        </a:graphic>
      </p:graphicFrame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228600"/>
            <a:ext cx="937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GB" sz="3200">
                <a:solidFill>
                  <a:schemeClr val="tx2"/>
                </a:solidFill>
                <a:latin typeface="微软雅黑" pitchFamily="34" charset="-122"/>
              </a:rPr>
              <a:t>China</a:t>
            </a:r>
            <a:r>
              <a:rPr lang="en-GB" sz="3200">
                <a:solidFill>
                  <a:schemeClr val="tx2"/>
                </a:solidFill>
                <a:latin typeface="Times New Roman" pitchFamily="18" charset="0"/>
              </a:rPr>
              <a:t>’</a:t>
            </a:r>
            <a:r>
              <a:rPr lang="en-GB" sz="3200">
                <a:solidFill>
                  <a:schemeClr val="tx2"/>
                </a:solidFill>
                <a:latin typeface="微软雅黑" pitchFamily="34" charset="-122"/>
              </a:rPr>
              <a:t>s integration into the world Economy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304800" y="1066800"/>
          <a:ext cx="8534400" cy="5257800"/>
        </p:xfrm>
        <a:graphic>
          <a:graphicData uri="http://schemas.openxmlformats.org/presentationml/2006/ole">
            <p:oleObj spid="_x0000_s5122" name="Chart" r:id="rId4" imgW="10713600" imgH="5860800" progId="Excel.Chart.8">
              <p:embed/>
            </p:oleObj>
          </a:graphicData>
        </a:graphic>
      </p:graphicFrame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0" y="228600"/>
            <a:ext cx="937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GB" sz="3200">
                <a:solidFill>
                  <a:schemeClr val="tx2"/>
                </a:solidFill>
                <a:latin typeface="微软雅黑" pitchFamily="34" charset="-122"/>
              </a:rPr>
              <a:t>China</a:t>
            </a:r>
            <a:r>
              <a:rPr lang="en-GB" sz="3200">
                <a:solidFill>
                  <a:schemeClr val="tx2"/>
                </a:solidFill>
                <a:latin typeface="Times New Roman" pitchFamily="18" charset="0"/>
              </a:rPr>
              <a:t>’</a:t>
            </a:r>
            <a:r>
              <a:rPr lang="en-GB" sz="3200">
                <a:solidFill>
                  <a:schemeClr val="tx2"/>
                </a:solidFill>
                <a:latin typeface="微软雅黑" pitchFamily="34" charset="-122"/>
              </a:rPr>
              <a:t>s integration into the world Economy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-990600" y="990600"/>
          <a:ext cx="9753600" cy="5430838"/>
        </p:xfrm>
        <a:graphic>
          <a:graphicData uri="http://schemas.openxmlformats.org/presentationml/2006/ole">
            <p:oleObj spid="_x0000_s6146" name="Chart" r:id="rId4" imgW="10713600" imgH="5860800" progId="Excel.Chart.8">
              <p:embed/>
            </p:oleObj>
          </a:graphicData>
        </a:graphic>
      </p:graphicFrame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0" y="228600"/>
            <a:ext cx="937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GB" sz="3200">
                <a:solidFill>
                  <a:schemeClr val="tx2"/>
                </a:solidFill>
                <a:latin typeface="微软雅黑" pitchFamily="34" charset="-122"/>
              </a:rPr>
              <a:t>China</a:t>
            </a:r>
            <a:r>
              <a:rPr lang="en-GB" sz="3200">
                <a:solidFill>
                  <a:schemeClr val="tx2"/>
                </a:solidFill>
                <a:latin typeface="Times New Roman" pitchFamily="18" charset="0"/>
              </a:rPr>
              <a:t>’</a:t>
            </a:r>
            <a:r>
              <a:rPr lang="en-GB" sz="3200">
                <a:solidFill>
                  <a:schemeClr val="tx2"/>
                </a:solidFill>
                <a:latin typeface="微软雅黑" pitchFamily="34" charset="-122"/>
              </a:rPr>
              <a:t>s integration into the world Economy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ChangeArrowheads="1"/>
          </p:cNvSpPr>
          <p:nvPr/>
        </p:nvSpPr>
        <p:spPr bwMode="auto">
          <a:xfrm>
            <a:off x="609600" y="144780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>
                <a:latin typeface="Times New Roman" pitchFamily="18" charset="0"/>
              </a:rPr>
              <a:t>Top Foreign holders of U.S. Treasuries (March 2009)</a:t>
            </a:r>
          </a:p>
          <a:p>
            <a:pPr eaLnBrk="0" hangingPunct="0"/>
            <a:endParaRPr lang="en-GB" sz="2800">
              <a:latin typeface="Times New Roman" pitchFamily="18" charset="0"/>
            </a:endParaRPr>
          </a:p>
        </p:txBody>
      </p:sp>
      <p:grpSp>
        <p:nvGrpSpPr>
          <p:cNvPr id="15363" name="Group 52"/>
          <p:cNvGrpSpPr>
            <a:grpSpLocks/>
          </p:cNvGrpSpPr>
          <p:nvPr/>
        </p:nvGrpSpPr>
        <p:grpSpPr bwMode="auto">
          <a:xfrm>
            <a:off x="2209800" y="2286000"/>
            <a:ext cx="4183063" cy="3200400"/>
            <a:chOff x="0" y="442"/>
            <a:chExt cx="2635" cy="2016"/>
          </a:xfrm>
        </p:grpSpPr>
        <p:sp>
          <p:nvSpPr>
            <p:cNvPr id="15365" name="Rectangle 38"/>
            <p:cNvSpPr>
              <a:spLocks noChangeArrowheads="1"/>
            </p:cNvSpPr>
            <p:nvPr/>
          </p:nvSpPr>
          <p:spPr bwMode="auto">
            <a:xfrm>
              <a:off x="0" y="442"/>
              <a:ext cx="14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GB" b="1">
                  <a:latin typeface="Times New Roman" pitchFamily="18" charset="0"/>
                </a:rPr>
                <a:t>Holder</a:t>
              </a:r>
              <a:endParaRPr lang="en-GB">
                <a:latin typeface="Times New Roman" pitchFamily="18" charset="0"/>
              </a:endParaRPr>
            </a:p>
          </p:txBody>
        </p:sp>
        <p:sp>
          <p:nvSpPr>
            <p:cNvPr id="15366" name="Rectangle 39"/>
            <p:cNvSpPr>
              <a:spLocks noChangeArrowheads="1"/>
            </p:cNvSpPr>
            <p:nvPr/>
          </p:nvSpPr>
          <p:spPr bwMode="auto">
            <a:xfrm>
              <a:off x="1411" y="442"/>
              <a:ext cx="12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GB" b="1">
                  <a:latin typeface="Times New Roman" pitchFamily="18" charset="0"/>
                </a:rPr>
                <a:t>Total</a:t>
              </a:r>
              <a:endParaRPr lang="en-GB">
                <a:latin typeface="Times New Roman" pitchFamily="18" charset="0"/>
              </a:endParaRPr>
            </a:p>
          </p:txBody>
        </p:sp>
        <p:sp>
          <p:nvSpPr>
            <p:cNvPr id="15367" name="Rectangle 40"/>
            <p:cNvSpPr>
              <a:spLocks noChangeArrowheads="1"/>
            </p:cNvSpPr>
            <p:nvPr/>
          </p:nvSpPr>
          <p:spPr bwMode="auto">
            <a:xfrm>
              <a:off x="0" y="730"/>
              <a:ext cx="14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>
                  <a:latin typeface="Times New Roman" pitchFamily="18" charset="0"/>
                </a:rPr>
                <a:t>China</a:t>
              </a:r>
            </a:p>
          </p:txBody>
        </p:sp>
        <p:sp>
          <p:nvSpPr>
            <p:cNvPr id="15368" name="Rectangle 41"/>
            <p:cNvSpPr>
              <a:spLocks noChangeArrowheads="1"/>
            </p:cNvSpPr>
            <p:nvPr/>
          </p:nvSpPr>
          <p:spPr bwMode="auto">
            <a:xfrm>
              <a:off x="1411" y="730"/>
              <a:ext cx="12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GB" dirty="0">
                  <a:latin typeface="Times New Roman" pitchFamily="18" charset="0"/>
                </a:rPr>
                <a:t>$767.9 Billion</a:t>
              </a:r>
            </a:p>
          </p:txBody>
        </p:sp>
        <p:sp>
          <p:nvSpPr>
            <p:cNvPr id="15369" name="Rectangle 42"/>
            <p:cNvSpPr>
              <a:spLocks noChangeArrowheads="1"/>
            </p:cNvSpPr>
            <p:nvPr/>
          </p:nvSpPr>
          <p:spPr bwMode="auto">
            <a:xfrm>
              <a:off x="0" y="1018"/>
              <a:ext cx="14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>
                  <a:latin typeface="Times New Roman" pitchFamily="18" charset="0"/>
                </a:rPr>
                <a:t>Japan</a:t>
              </a:r>
            </a:p>
          </p:txBody>
        </p:sp>
        <p:sp>
          <p:nvSpPr>
            <p:cNvPr id="15370" name="Rectangle 43"/>
            <p:cNvSpPr>
              <a:spLocks noChangeArrowheads="1"/>
            </p:cNvSpPr>
            <p:nvPr/>
          </p:nvSpPr>
          <p:spPr bwMode="auto">
            <a:xfrm>
              <a:off x="1411" y="1018"/>
              <a:ext cx="12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GB">
                  <a:latin typeface="Times New Roman" pitchFamily="18" charset="0"/>
                </a:rPr>
                <a:t>$686.7 Billion</a:t>
              </a:r>
            </a:p>
          </p:txBody>
        </p:sp>
        <p:sp>
          <p:nvSpPr>
            <p:cNvPr id="15371" name="Rectangle 44"/>
            <p:cNvSpPr>
              <a:spLocks noChangeArrowheads="1"/>
            </p:cNvSpPr>
            <p:nvPr/>
          </p:nvSpPr>
          <p:spPr bwMode="auto">
            <a:xfrm>
              <a:off x="0" y="1306"/>
              <a:ext cx="14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>
                  <a:latin typeface="Times New Roman" pitchFamily="18" charset="0"/>
                </a:rPr>
                <a:t>Caribbean</a:t>
              </a:r>
            </a:p>
          </p:txBody>
        </p:sp>
        <p:sp>
          <p:nvSpPr>
            <p:cNvPr id="15372" name="Rectangle 45"/>
            <p:cNvSpPr>
              <a:spLocks noChangeArrowheads="1"/>
            </p:cNvSpPr>
            <p:nvPr/>
          </p:nvSpPr>
          <p:spPr bwMode="auto">
            <a:xfrm>
              <a:off x="1411" y="1306"/>
              <a:ext cx="12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GB">
                  <a:latin typeface="Times New Roman" pitchFamily="18" charset="0"/>
                </a:rPr>
                <a:t>$213.6 Billion</a:t>
              </a:r>
            </a:p>
          </p:txBody>
        </p:sp>
        <p:sp>
          <p:nvSpPr>
            <p:cNvPr id="15373" name="Rectangle 46"/>
            <p:cNvSpPr>
              <a:spLocks noChangeArrowheads="1"/>
            </p:cNvSpPr>
            <p:nvPr/>
          </p:nvSpPr>
          <p:spPr bwMode="auto">
            <a:xfrm>
              <a:off x="0" y="1594"/>
              <a:ext cx="14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>
                  <a:latin typeface="Times New Roman" pitchFamily="18" charset="0"/>
                </a:rPr>
                <a:t>OPEC</a:t>
              </a:r>
            </a:p>
          </p:txBody>
        </p:sp>
        <p:sp>
          <p:nvSpPr>
            <p:cNvPr id="15374" name="Rectangle 47"/>
            <p:cNvSpPr>
              <a:spLocks noChangeArrowheads="1"/>
            </p:cNvSpPr>
            <p:nvPr/>
          </p:nvSpPr>
          <p:spPr bwMode="auto">
            <a:xfrm>
              <a:off x="1411" y="1594"/>
              <a:ext cx="12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GB">
                  <a:latin typeface="Times New Roman" pitchFamily="18" charset="0"/>
                </a:rPr>
                <a:t>$192.0 Billion</a:t>
              </a:r>
            </a:p>
          </p:txBody>
        </p:sp>
        <p:sp>
          <p:nvSpPr>
            <p:cNvPr id="15375" name="Rectangle 48"/>
            <p:cNvSpPr>
              <a:spLocks noChangeArrowheads="1"/>
            </p:cNvSpPr>
            <p:nvPr/>
          </p:nvSpPr>
          <p:spPr bwMode="auto">
            <a:xfrm>
              <a:off x="0" y="1882"/>
              <a:ext cx="14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>
                  <a:latin typeface="Times New Roman" pitchFamily="18" charset="0"/>
                </a:rPr>
                <a:t>Russia</a:t>
              </a:r>
            </a:p>
          </p:txBody>
        </p:sp>
        <p:sp>
          <p:nvSpPr>
            <p:cNvPr id="15376" name="Rectangle 49"/>
            <p:cNvSpPr>
              <a:spLocks noChangeArrowheads="1"/>
            </p:cNvSpPr>
            <p:nvPr/>
          </p:nvSpPr>
          <p:spPr bwMode="auto">
            <a:xfrm>
              <a:off x="1411" y="1882"/>
              <a:ext cx="12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GB">
                  <a:latin typeface="Times New Roman" pitchFamily="18" charset="0"/>
                </a:rPr>
                <a:t>$138.4 Billion</a:t>
              </a:r>
            </a:p>
          </p:txBody>
        </p:sp>
        <p:sp>
          <p:nvSpPr>
            <p:cNvPr id="15377" name="Rectangle 50"/>
            <p:cNvSpPr>
              <a:spLocks noChangeArrowheads="1"/>
            </p:cNvSpPr>
            <p:nvPr/>
          </p:nvSpPr>
          <p:spPr bwMode="auto">
            <a:xfrm>
              <a:off x="0" y="2170"/>
              <a:ext cx="14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>
                  <a:latin typeface="Times New Roman" pitchFamily="18" charset="0"/>
                </a:rPr>
                <a:t>United Kingdom</a:t>
              </a:r>
            </a:p>
          </p:txBody>
        </p:sp>
        <p:sp>
          <p:nvSpPr>
            <p:cNvPr id="15378" name="Rectangle 51"/>
            <p:cNvSpPr>
              <a:spLocks noChangeArrowheads="1"/>
            </p:cNvSpPr>
            <p:nvPr/>
          </p:nvSpPr>
          <p:spPr bwMode="auto">
            <a:xfrm>
              <a:off x="1411" y="2170"/>
              <a:ext cx="12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GB">
                  <a:latin typeface="Times New Roman" pitchFamily="18" charset="0"/>
                </a:rPr>
                <a:t>$128.2 Billion</a:t>
              </a:r>
            </a:p>
          </p:txBody>
        </p:sp>
      </p:grpSp>
      <p:sp>
        <p:nvSpPr>
          <p:cNvPr id="15364" name="Rectangle 53"/>
          <p:cNvSpPr>
            <a:spLocks noChangeArrowheads="1"/>
          </p:cNvSpPr>
          <p:nvPr/>
        </p:nvSpPr>
        <p:spPr bwMode="auto">
          <a:xfrm>
            <a:off x="0" y="228600"/>
            <a:ext cx="937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GB" sz="3200">
                <a:solidFill>
                  <a:schemeClr val="tx2"/>
                </a:solidFill>
                <a:latin typeface="微软雅黑" pitchFamily="34" charset="-122"/>
              </a:rPr>
              <a:t>China</a:t>
            </a:r>
            <a:r>
              <a:rPr lang="en-GB" sz="3200">
                <a:solidFill>
                  <a:schemeClr val="tx2"/>
                </a:solidFill>
                <a:latin typeface="Times New Roman" pitchFamily="18" charset="0"/>
              </a:rPr>
              <a:t>’</a:t>
            </a:r>
            <a:r>
              <a:rPr lang="en-GB" sz="3200">
                <a:solidFill>
                  <a:schemeClr val="tx2"/>
                </a:solidFill>
                <a:latin typeface="微软雅黑" pitchFamily="34" charset="-122"/>
              </a:rPr>
              <a:t>s integration into the world Economy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793038" cy="685800"/>
          </a:xfrm>
        </p:spPr>
        <p:txBody>
          <a:bodyPr/>
          <a:lstStyle/>
          <a:p>
            <a:pPr eaLnBrk="1" hangingPunct="1"/>
            <a:r>
              <a:rPr lang="en-GB" sz="3200" smtClean="0"/>
              <a:t>Poverty reduction in China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85026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457200" y="64008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Source: Qian Yingyi 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793038" cy="1143000"/>
          </a:xfrm>
        </p:spPr>
        <p:txBody>
          <a:bodyPr/>
          <a:lstStyle/>
          <a:p>
            <a:pPr eaLnBrk="1" hangingPunct="1"/>
            <a:r>
              <a:rPr lang="en-GB" smtClean="0"/>
              <a:t>Summary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7772400" cy="3200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800" smtClean="0"/>
              <a:t>China 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is the world</a:t>
            </a:r>
            <a:r>
              <a:rPr lang="en-GB" sz="2800" smtClean="0">
                <a:latin typeface="Times New Roman" pitchFamily="18" charset="0"/>
              </a:rPr>
              <a:t>’</a:t>
            </a:r>
            <a:r>
              <a:rPr lang="en-GB" sz="2800" smtClean="0"/>
              <a:t>s third largest economy, and top three largest exporter in manufacturing 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has uninterrupted growth (average 10% per year) since 1979 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has the world</a:t>
            </a:r>
            <a:r>
              <a:rPr lang="en-GB" sz="2800" smtClean="0">
                <a:latin typeface="Times New Roman" pitchFamily="18" charset="0"/>
              </a:rPr>
              <a:t>’</a:t>
            </a:r>
            <a:r>
              <a:rPr lang="en-GB" sz="2800" smtClean="0"/>
              <a:t>s largest foreign exchange reserve (most in US dollars)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has lifted hundreds of millions of people above poverty </a:t>
            </a:r>
            <a:endParaRPr lang="en-GB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7378700" cy="1143000"/>
          </a:xfrm>
        </p:spPr>
        <p:txBody>
          <a:bodyPr/>
          <a:lstStyle/>
          <a:p>
            <a:pPr eaLnBrk="1" hangingPunct="1"/>
            <a:r>
              <a:rPr lang="en-GB" smtClean="0"/>
              <a:t>The Puzzle of China</a:t>
            </a:r>
            <a:r>
              <a:rPr lang="en-GB" smtClean="0">
                <a:latin typeface="Times New Roman" pitchFamily="18" charset="0"/>
              </a:rPr>
              <a:t>’</a:t>
            </a:r>
            <a:r>
              <a:rPr lang="en-GB" smtClean="0"/>
              <a:t>s Rise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610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smtClean="0">
                <a:latin typeface="Arial Unicode MS" pitchFamily="34" charset="-122"/>
              </a:rPr>
              <a:t> </a:t>
            </a:r>
            <a:r>
              <a:rPr lang="en-GB" sz="2800" smtClean="0">
                <a:latin typeface="Arial Unicode MS" pitchFamily="34" charset="-122"/>
              </a:rPr>
              <a:t>China’s economic miracle is </a:t>
            </a:r>
            <a:r>
              <a:rPr lang="en-GB" sz="2800" i="1" smtClean="0">
                <a:latin typeface="Arial Unicode MS" pitchFamily="34" charset="-122"/>
              </a:rPr>
              <a:t>not</a:t>
            </a:r>
            <a:r>
              <a:rPr lang="en-GB" sz="2800" smtClean="0">
                <a:latin typeface="Arial Unicode MS" pitchFamily="34" charset="-122"/>
              </a:rPr>
              <a:t> anticipated by economists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400" smtClean="0">
              <a:latin typeface="Arial Unicode MS" pitchFamily="34" charset="-12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smtClean="0">
                <a:latin typeface="Arial Unicode MS" pitchFamily="34" charset="-122"/>
              </a:rPr>
              <a:t>    </a:t>
            </a:r>
            <a:r>
              <a:rPr lang="en-GB" sz="2400" i="1" smtClean="0">
                <a:latin typeface="Arial Unicode MS" pitchFamily="34" charset="-122"/>
              </a:rPr>
              <a:t>“ No observer,participant,or analyst, either in Beijing or elsewhere , anticipated China’s enormous surge, now entering its fourth decade, which has rocketed the People’s Republic to unprecedented global prominence”</a:t>
            </a:r>
            <a:r>
              <a:rPr lang="en-GB" sz="2400" smtClean="0">
                <a:latin typeface="Arial Unicode MS" pitchFamily="34" charset="-122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smtClean="0">
                <a:latin typeface="Arial Unicode MS" pitchFamily="34" charset="-122"/>
              </a:rPr>
              <a:t>							- Thomas Rawski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400" smtClean="0">
              <a:latin typeface="Arial Unicode MS" pitchFamily="34" charset="-12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smtClean="0">
                <a:latin typeface="Arial Unicode MS" pitchFamily="34" charset="-122"/>
              </a:rPr>
              <a:t>		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1042988" y="260350"/>
            <a:ext cx="7793037" cy="1143000"/>
          </a:xfrm>
        </p:spPr>
        <p:txBody>
          <a:bodyPr anchor="ctr"/>
          <a:lstStyle/>
          <a:p>
            <a:pPr eaLnBrk="1" hangingPunct="1"/>
            <a:r>
              <a:rPr lang="en-GB" dirty="0" smtClean="0"/>
              <a:t>Outline</a:t>
            </a:r>
          </a:p>
        </p:txBody>
      </p:sp>
      <p:sp>
        <p:nvSpPr>
          <p:cNvPr id="12291" name="Title 1"/>
          <p:cNvSpPr>
            <a:spLocks/>
          </p:cNvSpPr>
          <p:nvPr/>
        </p:nvSpPr>
        <p:spPr bwMode="auto">
          <a:xfrm>
            <a:off x="1219200" y="1752600"/>
            <a:ext cx="731361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/>
            <a:endParaRPr lang="en-GB" sz="2800" dirty="0">
              <a:solidFill>
                <a:schemeClr val="tx2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China’s rise and integration into the world economy</a:t>
            </a:r>
            <a:r>
              <a:rPr lang="en-GB" sz="2800" dirty="0">
                <a:latin typeface="Arial" charset="0"/>
                <a:cs typeface="Arial" charset="0"/>
              </a:rPr>
              <a:t/>
            </a:r>
            <a:br>
              <a:rPr lang="en-GB" sz="2800" dirty="0">
                <a:latin typeface="Arial" charset="0"/>
                <a:cs typeface="Arial" charset="0"/>
              </a:rPr>
            </a:br>
            <a:endParaRPr lang="en-GB" sz="2800" dirty="0"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rabicPeriod"/>
            </a:pPr>
            <a:r>
              <a:rPr lang="en-GB" sz="2800" dirty="0">
                <a:latin typeface="Arial" charset="0"/>
                <a:cs typeface="Arial" charset="0"/>
              </a:rPr>
              <a:t> </a:t>
            </a:r>
            <a:r>
              <a:rPr lang="en-GB" sz="2800" b="1" dirty="0">
                <a:latin typeface="Arial" charset="0"/>
                <a:cs typeface="Arial" charset="0"/>
              </a:rPr>
              <a:t>Drivers behind China’s economic miracle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/>
            </a:r>
            <a:b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</a:b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rabicPeriod"/>
            </a:pP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Challenges to China’s sustainable economic growth</a:t>
            </a:r>
            <a:b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</a:b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rabicPeriod"/>
            </a:pP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The current financial crisis and China’s role in the world economy </a:t>
            </a:r>
          </a:p>
          <a:p>
            <a:pPr marL="457200" indent="-457200">
              <a:buFontTx/>
              <a:buChar char="•"/>
            </a:pP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7793038" cy="1143000"/>
          </a:xfrm>
        </p:spPr>
        <p:txBody>
          <a:bodyPr/>
          <a:lstStyle/>
          <a:p>
            <a:pPr eaLnBrk="1" hangingPunct="1"/>
            <a:r>
              <a:rPr lang="en-GB" smtClean="0"/>
              <a:t>Drivers of China</a:t>
            </a:r>
            <a:r>
              <a:rPr lang="en-GB" smtClean="0">
                <a:latin typeface="Times New Roman" pitchFamily="18" charset="0"/>
              </a:rPr>
              <a:t>’</a:t>
            </a:r>
            <a:r>
              <a:rPr lang="en-GB" smtClean="0"/>
              <a:t>s rise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077200" cy="41148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bg2"/>
                </a:solidFill>
              </a:rPr>
              <a:t>Successful transition reform planned to market economy</a:t>
            </a:r>
          </a:p>
          <a:p>
            <a:pPr eaLnBrk="1" hangingPunct="1"/>
            <a:r>
              <a:rPr lang="en-GB" smtClean="0">
                <a:solidFill>
                  <a:schemeClr val="bg2"/>
                </a:solidFill>
              </a:rPr>
              <a:t>Opening up to the world under in the new era of globalisation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534400" cy="609600"/>
          </a:xfrm>
        </p:spPr>
        <p:txBody>
          <a:bodyPr/>
          <a:lstStyle/>
          <a:p>
            <a:pPr eaLnBrk="1" hangingPunct="1"/>
            <a:r>
              <a:rPr lang="en-GB" sz="3200" smtClean="0"/>
              <a:t>Transition from Planned to market economy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7772400" cy="4114800"/>
          </a:xfrm>
          <a:noFill/>
        </p:spPr>
        <p:txBody>
          <a:bodyPr/>
          <a:lstStyle/>
          <a:p>
            <a:pPr eaLnBrk="1" hangingPunct="1"/>
            <a:r>
              <a:rPr lang="en-GB" sz="2800" smtClean="0">
                <a:solidFill>
                  <a:srgbClr val="000000"/>
                </a:solidFill>
              </a:rPr>
              <a:t>Problems of the planned economy pre-1978</a:t>
            </a:r>
          </a:p>
          <a:p>
            <a:pPr eaLnBrk="1" hangingPunct="1">
              <a:buFont typeface="Wingdings" pitchFamily="2" charset="2"/>
              <a:buNone/>
            </a:pPr>
            <a:endParaRPr lang="en-GB" sz="2800" smtClean="0">
              <a:solidFill>
                <a:srgbClr val="000000"/>
              </a:solidFill>
            </a:endParaRPr>
          </a:p>
          <a:p>
            <a:pPr eaLnBrk="1" hangingPunct="1"/>
            <a:endParaRPr lang="en-GB" smtClean="0">
              <a:solidFill>
                <a:srgbClr val="80808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990600" y="1066800"/>
            <a:ext cx="8001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400" i="1">
                <a:latin typeface="Times New Roman" pitchFamily="18" charset="0"/>
              </a:rPr>
              <a:t>Quand la chine s'éveillera, </a:t>
            </a:r>
          </a:p>
          <a:p>
            <a:r>
              <a:rPr lang="en-GB" sz="4400" i="1">
                <a:latin typeface="Times New Roman" pitchFamily="18" charset="0"/>
              </a:rPr>
              <a:t>		le monde tremblera</a:t>
            </a:r>
            <a:r>
              <a:rPr lang="en-GB" i="1">
                <a:latin typeface="Times New Roman" pitchFamily="18" charset="0"/>
              </a:rPr>
              <a:t> 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1066800" y="2895600"/>
            <a:ext cx="6934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 i="1">
                <a:latin typeface="Times New Roman" pitchFamily="18" charset="0"/>
              </a:rPr>
              <a:t>When China wakes up, </a:t>
            </a:r>
          </a:p>
          <a:p>
            <a:r>
              <a:rPr lang="en-GB" sz="3600" i="1">
                <a:latin typeface="Times New Roman" pitchFamily="18" charset="0"/>
              </a:rPr>
              <a:t>		the world will shake</a:t>
            </a:r>
            <a:r>
              <a:rPr lang="en-GB" sz="3200">
                <a:latin typeface="Times New Roman" pitchFamily="18" charset="0"/>
              </a:rPr>
              <a:t> 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2514600" y="50292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Times New Roman" pitchFamily="18" charset="0"/>
              </a:rPr>
              <a:t>Napoleon , early 19</a:t>
            </a:r>
            <a:r>
              <a:rPr lang="en-GB" baseline="30000">
                <a:latin typeface="Times New Roman" pitchFamily="18" charset="0"/>
              </a:rPr>
              <a:t>th</a:t>
            </a:r>
            <a:r>
              <a:rPr lang="en-GB">
                <a:latin typeface="Times New Roman" pitchFamily="18" charset="0"/>
              </a:rPr>
              <a:t> century  </a:t>
            </a:r>
          </a:p>
        </p:txBody>
      </p:sp>
      <p:pic>
        <p:nvPicPr>
          <p:cNvPr id="38920" name="Picture 8" descr="C:\Users\lezzy1\Desktop\6th form GEP\napole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4419600"/>
            <a:ext cx="22145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utoUpdateAnimBg="0"/>
      <p:bldP spid="38918" grpId="0" autoUpdateAnimBg="0"/>
      <p:bldP spid="3891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C:\Users\lezzy1\Desktop\6th form GEP\250_250_20472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447800"/>
            <a:ext cx="4267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5" descr="C:\Users\lezzy1\Desktop\6th form GEP\1118883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295400"/>
            <a:ext cx="29305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C:\Users\lezzy1\Desktop\6th form GEP\1118883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419600"/>
            <a:ext cx="43434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C:\Users\lezzy1\Desktop\6th form GEP\20081210049579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4953000"/>
            <a:ext cx="2286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685800" y="3810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  <a:latin typeface="Arial Unicode MS" pitchFamily="34" charset="-122"/>
              </a:rPr>
              <a:t>Coupons of the Planned economy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915400" cy="5943600"/>
          </a:xfrm>
          <a:noFill/>
        </p:spPr>
        <p:txBody>
          <a:bodyPr/>
          <a:lstStyle/>
          <a:p>
            <a:pPr eaLnBrk="1" hangingPunct="1"/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Problems of the planned economy pre-1978</a:t>
            </a:r>
          </a:p>
          <a:p>
            <a:pPr eaLnBrk="1" hangingPunct="1"/>
            <a:r>
              <a:rPr lang="en-GB" sz="2800" dirty="0" smtClean="0">
                <a:solidFill>
                  <a:srgbClr val="000000"/>
                </a:solidFill>
              </a:rPr>
              <a:t>Reform strategy : options faced by Deng </a:t>
            </a:r>
          </a:p>
          <a:p>
            <a:pPr lvl="1" eaLnBrk="1" hangingPunct="1"/>
            <a:r>
              <a:rPr lang="en-GB" sz="2400" dirty="0" smtClean="0">
                <a:solidFill>
                  <a:srgbClr val="000000"/>
                </a:solidFill>
              </a:rPr>
              <a:t>Gradualism </a:t>
            </a:r>
            <a:r>
              <a:rPr lang="en-GB" sz="2400" dirty="0" err="1" smtClean="0">
                <a:solidFill>
                  <a:srgbClr val="000000"/>
                </a:solidFill>
              </a:rPr>
              <a:t>v.s</a:t>
            </a:r>
            <a:r>
              <a:rPr lang="en-GB" sz="2400" dirty="0" smtClean="0">
                <a:solidFill>
                  <a:srgbClr val="000000"/>
                </a:solidFill>
              </a:rPr>
              <a:t>. Big Bang </a:t>
            </a:r>
          </a:p>
          <a:p>
            <a:pPr lvl="1" eaLnBrk="1" hangingPunct="1"/>
            <a:r>
              <a:rPr lang="en-GB" sz="2400" dirty="0" smtClean="0">
                <a:solidFill>
                  <a:srgbClr val="000000"/>
                </a:solidFill>
                <a:latin typeface="Arial Unicode MS" pitchFamily="34" charset="-122"/>
              </a:rPr>
              <a:t>Economic reform first vs. Political reform first</a:t>
            </a:r>
          </a:p>
          <a:p>
            <a:pPr lvl="1" eaLnBrk="1" hangingPunct="1">
              <a:buFont typeface="Wingdings" pitchFamily="2" charset="2"/>
              <a:buNone/>
            </a:pPr>
            <a:endParaRPr lang="en-GB" sz="2400" dirty="0" smtClean="0">
              <a:solidFill>
                <a:srgbClr val="000000"/>
              </a:solidFill>
              <a:latin typeface="Arial Unicode MS" pitchFamily="34" charset="-122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534400" cy="609600"/>
          </a:xfrm>
          <a:noFill/>
        </p:spPr>
        <p:txBody>
          <a:bodyPr/>
          <a:lstStyle/>
          <a:p>
            <a:pPr eaLnBrk="1" hangingPunct="1"/>
            <a:r>
              <a:rPr lang="en-GB" sz="3200" smtClean="0"/>
              <a:t>Transition from Planned to market economy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915400" cy="5943600"/>
          </a:xfrm>
          <a:noFill/>
        </p:spPr>
        <p:txBody>
          <a:bodyPr/>
          <a:lstStyle/>
          <a:p>
            <a:pPr eaLnBrk="1" hangingPunct="1"/>
            <a:r>
              <a:rPr lang="en-GB" sz="2800" dirty="0" smtClean="0">
                <a:solidFill>
                  <a:srgbClr val="808080"/>
                </a:solidFill>
              </a:rPr>
              <a:t>Problems of the planned economy pre-1978</a:t>
            </a:r>
          </a:p>
          <a:p>
            <a:pPr eaLnBrk="1" hangingPunct="1"/>
            <a:r>
              <a:rPr lang="en-GB" sz="2800" dirty="0" smtClean="0">
                <a:solidFill>
                  <a:srgbClr val="808080"/>
                </a:solidFill>
              </a:rPr>
              <a:t>Reform strategy : options faced by Deng </a:t>
            </a:r>
          </a:p>
          <a:p>
            <a:pPr lvl="1" eaLnBrk="1" hangingPunct="1"/>
            <a:r>
              <a:rPr lang="en-GB" dirty="0" smtClean="0">
                <a:solidFill>
                  <a:srgbClr val="808080"/>
                </a:solidFill>
              </a:rPr>
              <a:t>G</a:t>
            </a:r>
            <a:r>
              <a:rPr lang="en-GB" sz="2400" dirty="0" smtClean="0">
                <a:solidFill>
                  <a:srgbClr val="808080"/>
                </a:solidFill>
              </a:rPr>
              <a:t>radualism </a:t>
            </a:r>
            <a:r>
              <a:rPr lang="en-GB" sz="2400" dirty="0" err="1" smtClean="0">
                <a:solidFill>
                  <a:srgbClr val="808080"/>
                </a:solidFill>
              </a:rPr>
              <a:t>v.s</a:t>
            </a:r>
            <a:r>
              <a:rPr lang="en-GB" sz="2400" dirty="0" smtClean="0">
                <a:solidFill>
                  <a:srgbClr val="808080"/>
                </a:solidFill>
              </a:rPr>
              <a:t>. Big Bang </a:t>
            </a:r>
          </a:p>
          <a:p>
            <a:pPr lvl="1" eaLnBrk="1" hangingPunct="1"/>
            <a:r>
              <a:rPr lang="en-GB" sz="2400" dirty="0" smtClean="0">
                <a:solidFill>
                  <a:srgbClr val="808080"/>
                </a:solidFill>
                <a:latin typeface="Arial Unicode MS" pitchFamily="34" charset="-122"/>
              </a:rPr>
              <a:t>Economic reform first vs. Political reform first</a:t>
            </a:r>
          </a:p>
          <a:p>
            <a:pPr eaLnBrk="1" hangingPunct="1"/>
            <a:r>
              <a:rPr lang="en-GB" sz="2800" dirty="0" smtClean="0">
                <a:solidFill>
                  <a:srgbClr val="000000"/>
                </a:solidFill>
              </a:rPr>
              <a:t>Unusual path of transition based on experimentalism</a:t>
            </a:r>
          </a:p>
          <a:p>
            <a:pPr lvl="1" eaLnBrk="1" hangingPunct="1"/>
            <a:r>
              <a:rPr lang="en-GB" sz="2400" dirty="0" smtClean="0">
                <a:solidFill>
                  <a:srgbClr val="000000"/>
                </a:solidFill>
                <a:latin typeface="Arial Unicode MS" pitchFamily="34" charset="-122"/>
              </a:rPr>
              <a:t>1979-1992: the first stage, </a:t>
            </a:r>
            <a:r>
              <a:rPr lang="en-GB" sz="2400" dirty="0" smtClean="0">
                <a:solidFill>
                  <a:srgbClr val="FF0000"/>
                </a:solidFill>
                <a:latin typeface="Arial Unicode MS" pitchFamily="34" charset="-122"/>
              </a:rPr>
              <a:t>reforming the planning system</a:t>
            </a:r>
          </a:p>
          <a:p>
            <a:pPr lvl="2" eaLnBrk="1" hangingPunct="1"/>
            <a:r>
              <a:rPr lang="en-GB" sz="2000" dirty="0" smtClean="0">
                <a:solidFill>
                  <a:srgbClr val="000000"/>
                </a:solidFill>
                <a:latin typeface="Arial Unicode MS" pitchFamily="34" charset="-122"/>
              </a:rPr>
              <a:t>Agriculture, market price liberalisation, profit incentives in state enterprises, special economic zones, financial reform </a:t>
            </a:r>
          </a:p>
          <a:p>
            <a:pPr lvl="1" eaLnBrk="1" hangingPunct="1"/>
            <a:r>
              <a:rPr lang="en-GB" sz="2400" dirty="0" smtClean="0">
                <a:solidFill>
                  <a:srgbClr val="000000"/>
                </a:solidFill>
                <a:latin typeface="Arial Unicode MS" pitchFamily="34" charset="-122"/>
              </a:rPr>
              <a:t>1993-present: the second stage</a:t>
            </a:r>
            <a:r>
              <a:rPr lang="en-GB" sz="2400" dirty="0" smtClean="0">
                <a:solidFill>
                  <a:srgbClr val="FF0000"/>
                </a:solidFill>
                <a:latin typeface="Arial Unicode MS" pitchFamily="34" charset="-122"/>
              </a:rPr>
              <a:t>, building the market system</a:t>
            </a:r>
          </a:p>
          <a:p>
            <a:pPr lvl="2" eaLnBrk="1" hangingPunct="1"/>
            <a:r>
              <a:rPr lang="en-GB" sz="2000" dirty="0" smtClean="0">
                <a:solidFill>
                  <a:srgbClr val="000000"/>
                </a:solidFill>
                <a:latin typeface="Arial Unicode MS" pitchFamily="34" charset="-122"/>
              </a:rPr>
              <a:t>Privatisation of state enterprises, FDI and trade liberalisation, constitutional amendments on private ownership , WTO entry </a:t>
            </a:r>
          </a:p>
          <a:p>
            <a:pPr lvl="1" eaLnBrk="1" hangingPunct="1">
              <a:buFont typeface="Wingdings" pitchFamily="2" charset="2"/>
              <a:buNone/>
            </a:pPr>
            <a:endParaRPr lang="en-GB" sz="2400" dirty="0" smtClean="0">
              <a:solidFill>
                <a:srgbClr val="000000"/>
              </a:solidFill>
              <a:latin typeface="Arial Unicode MS" pitchFamily="34" charset="-122"/>
            </a:endParaRP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534400" cy="609600"/>
          </a:xfrm>
          <a:noFill/>
        </p:spPr>
        <p:txBody>
          <a:bodyPr/>
          <a:lstStyle/>
          <a:p>
            <a:pPr eaLnBrk="1" hangingPunct="1"/>
            <a:r>
              <a:rPr lang="en-GB" sz="3200" smtClean="0"/>
              <a:t>Transition from Planned to market economy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77900"/>
            <a:ext cx="8763000" cy="588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534400" cy="609600"/>
          </a:xfrm>
          <a:noFill/>
        </p:spPr>
        <p:txBody>
          <a:bodyPr/>
          <a:lstStyle/>
          <a:p>
            <a:pPr eaLnBrk="1" hangingPunct="1"/>
            <a:r>
              <a:rPr lang="en-GB" sz="3200" smtClean="0"/>
              <a:t>Transition from Planned to market economy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8980488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534400" cy="609600"/>
          </a:xfrm>
          <a:noFill/>
        </p:spPr>
        <p:txBody>
          <a:bodyPr/>
          <a:lstStyle/>
          <a:p>
            <a:pPr eaLnBrk="1" hangingPunct="1"/>
            <a:r>
              <a:rPr lang="en-GB" sz="3200" smtClean="0"/>
              <a:t>Transition from Planned to market economy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534400" cy="609600"/>
          </a:xfrm>
          <a:noFill/>
        </p:spPr>
        <p:txBody>
          <a:bodyPr/>
          <a:lstStyle/>
          <a:p>
            <a:pPr eaLnBrk="1" hangingPunct="1"/>
            <a:r>
              <a:rPr lang="en-GB" sz="3200" smtClean="0"/>
              <a:t>China</a:t>
            </a:r>
            <a:r>
              <a:rPr lang="en-GB" sz="3200" smtClean="0">
                <a:latin typeface="Times New Roman" pitchFamily="18" charset="0"/>
              </a:rPr>
              <a:t>’</a:t>
            </a:r>
            <a:r>
              <a:rPr lang="en-GB" sz="3200" smtClean="0"/>
              <a:t>s opening up to the world economy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72400" cy="4114800"/>
          </a:xfrm>
          <a:noFill/>
        </p:spPr>
        <p:txBody>
          <a:bodyPr/>
          <a:lstStyle/>
          <a:p>
            <a:pPr eaLnBrk="1" hangingPunct="1"/>
            <a:r>
              <a:rPr lang="en-GB" sz="2800" smtClean="0">
                <a:solidFill>
                  <a:srgbClr val="000000"/>
                </a:solidFill>
              </a:rPr>
              <a:t>Trade liberalisation </a:t>
            </a:r>
          </a:p>
          <a:p>
            <a:pPr eaLnBrk="1" hangingPunct="1">
              <a:buFont typeface="Wingdings" pitchFamily="2" charset="2"/>
              <a:buNone/>
            </a:pPr>
            <a:endParaRPr lang="en-GB" sz="2800" smtClean="0">
              <a:solidFill>
                <a:srgbClr val="000000"/>
              </a:solidFill>
            </a:endParaRPr>
          </a:p>
          <a:p>
            <a:pPr eaLnBrk="1" hangingPunct="1"/>
            <a:endParaRPr lang="en-GB" sz="2800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GB" sz="2800" smtClean="0">
              <a:solidFill>
                <a:srgbClr val="000000"/>
              </a:solidFill>
            </a:endParaRPr>
          </a:p>
          <a:p>
            <a:pPr eaLnBrk="1" hangingPunct="1"/>
            <a:endParaRPr lang="en-GB" smtClean="0">
              <a:solidFill>
                <a:srgbClr val="8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534400" cy="609600"/>
          </a:xfrm>
          <a:noFill/>
        </p:spPr>
        <p:txBody>
          <a:bodyPr/>
          <a:lstStyle/>
          <a:p>
            <a:pPr eaLnBrk="1" hangingPunct="1"/>
            <a:r>
              <a:rPr lang="en-GB" sz="3200" smtClean="0"/>
              <a:t>China</a:t>
            </a:r>
            <a:r>
              <a:rPr lang="en-GB" sz="3200" smtClean="0">
                <a:latin typeface="Times New Roman" pitchFamily="18" charset="0"/>
              </a:rPr>
              <a:t>’</a:t>
            </a:r>
            <a:r>
              <a:rPr lang="en-GB" sz="3200" smtClean="0"/>
              <a:t>s opening up to the world economy</a:t>
            </a:r>
          </a:p>
        </p:txBody>
      </p:sp>
      <p:pic>
        <p:nvPicPr>
          <p:cNvPr id="2765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8878888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534400" cy="609600"/>
          </a:xfrm>
          <a:noFill/>
        </p:spPr>
        <p:txBody>
          <a:bodyPr/>
          <a:lstStyle/>
          <a:p>
            <a:pPr eaLnBrk="1" hangingPunct="1"/>
            <a:r>
              <a:rPr lang="en-GB" sz="3200" smtClean="0"/>
              <a:t>China</a:t>
            </a:r>
            <a:r>
              <a:rPr lang="en-GB" sz="3200" smtClean="0">
                <a:latin typeface="Times New Roman" pitchFamily="18" charset="0"/>
              </a:rPr>
              <a:t>’</a:t>
            </a:r>
            <a:r>
              <a:rPr lang="en-GB" sz="3200" smtClean="0"/>
              <a:t>s opening up to the world economy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72400" cy="4114800"/>
          </a:xfrm>
          <a:noFill/>
        </p:spPr>
        <p:txBody>
          <a:bodyPr/>
          <a:lstStyle/>
          <a:p>
            <a:pPr eaLnBrk="1" hangingPunct="1"/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Trade liberalisation </a:t>
            </a:r>
          </a:p>
          <a:p>
            <a:pPr eaLnBrk="1" hangingPunct="1"/>
            <a:r>
              <a:rPr lang="en-GB" sz="2800" dirty="0" smtClean="0">
                <a:solidFill>
                  <a:srgbClr val="000000"/>
                </a:solidFill>
              </a:rPr>
              <a:t>Foreign direct investment liberalisation</a:t>
            </a:r>
          </a:p>
          <a:p>
            <a:pPr eaLnBrk="1" hangingPunct="1">
              <a:buFont typeface="Wingdings" pitchFamily="2" charset="2"/>
              <a:buNone/>
            </a:pPr>
            <a:endParaRPr lang="en-GB" sz="2800" dirty="0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GB" sz="2800" dirty="0" smtClean="0">
              <a:solidFill>
                <a:srgbClr val="000000"/>
              </a:solidFill>
            </a:endParaRPr>
          </a:p>
          <a:p>
            <a:pPr eaLnBrk="1" hangingPunct="1"/>
            <a:endParaRPr lang="en-GB" dirty="0" smtClean="0">
              <a:solidFill>
                <a:srgbClr val="8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20080313-China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95400"/>
            <a:ext cx="73152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534400" cy="609600"/>
          </a:xfrm>
          <a:noFill/>
        </p:spPr>
        <p:txBody>
          <a:bodyPr/>
          <a:lstStyle/>
          <a:p>
            <a:pPr eaLnBrk="1" hangingPunct="1"/>
            <a:r>
              <a:rPr lang="en-GB" sz="3200" smtClean="0"/>
              <a:t>China</a:t>
            </a:r>
            <a:r>
              <a:rPr lang="en-GB" sz="3200" smtClean="0">
                <a:latin typeface="Times New Roman" pitchFamily="18" charset="0"/>
              </a:rPr>
              <a:t>’</a:t>
            </a:r>
            <a:r>
              <a:rPr lang="en-GB" sz="3200" smtClean="0"/>
              <a:t>s opening up to the world economy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5" descr="untitled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95400"/>
            <a:ext cx="723900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04800" y="457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GB" sz="3200">
                <a:solidFill>
                  <a:schemeClr val="tx2"/>
                </a:solidFill>
              </a:rPr>
              <a:t>China</a:t>
            </a:r>
            <a:r>
              <a:rPr lang="en-GB" sz="3200">
                <a:solidFill>
                  <a:schemeClr val="tx2"/>
                </a:solidFill>
                <a:latin typeface="Times New Roman" pitchFamily="18" charset="0"/>
              </a:rPr>
              <a:t>’</a:t>
            </a:r>
            <a:r>
              <a:rPr lang="en-GB" sz="3200">
                <a:solidFill>
                  <a:schemeClr val="tx2"/>
                </a:solidFill>
              </a:rPr>
              <a:t>s opening up to the world economy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1042988" y="260350"/>
            <a:ext cx="7793037" cy="1143000"/>
          </a:xfrm>
        </p:spPr>
        <p:txBody>
          <a:bodyPr anchor="ctr"/>
          <a:lstStyle/>
          <a:p>
            <a:pPr eaLnBrk="1" hangingPunct="1"/>
            <a:r>
              <a:rPr lang="en-GB" smtClean="0"/>
              <a:t>Outline</a:t>
            </a:r>
          </a:p>
        </p:txBody>
      </p:sp>
      <p:sp>
        <p:nvSpPr>
          <p:cNvPr id="12291" name="Title 1"/>
          <p:cNvSpPr>
            <a:spLocks/>
          </p:cNvSpPr>
          <p:nvPr/>
        </p:nvSpPr>
        <p:spPr bwMode="auto">
          <a:xfrm>
            <a:off x="1219200" y="1752600"/>
            <a:ext cx="731361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/>
            <a:endParaRPr lang="en-GB" sz="2800">
              <a:solidFill>
                <a:schemeClr val="tx2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GB" sz="2800">
                <a:latin typeface="Arial" charset="0"/>
                <a:cs typeface="Arial" charset="0"/>
              </a:rPr>
              <a:t>China’s rise and integration into the world economy</a:t>
            </a:r>
            <a:br>
              <a:rPr lang="en-GB" sz="2800">
                <a:latin typeface="Arial" charset="0"/>
                <a:cs typeface="Arial" charset="0"/>
              </a:rPr>
            </a:br>
            <a:endParaRPr lang="en-GB" sz="2800"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rabicPeriod"/>
            </a:pPr>
            <a:r>
              <a:rPr lang="en-GB" sz="2800">
                <a:latin typeface="Arial" charset="0"/>
                <a:cs typeface="Arial" charset="0"/>
              </a:rPr>
              <a:t> Drivers behind China’s economic miracle</a:t>
            </a:r>
            <a:br>
              <a:rPr lang="en-GB" sz="2800">
                <a:latin typeface="Arial" charset="0"/>
                <a:cs typeface="Arial" charset="0"/>
              </a:rPr>
            </a:br>
            <a:endParaRPr lang="en-GB" sz="2800"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rabicPeriod"/>
            </a:pPr>
            <a:r>
              <a:rPr lang="en-GB" sz="2800">
                <a:latin typeface="Arial" charset="0"/>
                <a:cs typeface="Arial" charset="0"/>
              </a:rPr>
              <a:t>Challenges to China’s sustainable economic growth</a:t>
            </a:r>
            <a:br>
              <a:rPr lang="en-GB" sz="2800">
                <a:latin typeface="Arial" charset="0"/>
                <a:cs typeface="Arial" charset="0"/>
              </a:rPr>
            </a:br>
            <a:endParaRPr lang="en-GB" sz="2800"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rabicPeriod"/>
            </a:pPr>
            <a:r>
              <a:rPr lang="en-GB" sz="2800">
                <a:latin typeface="Arial" charset="0"/>
                <a:cs typeface="Arial" charset="0"/>
              </a:rPr>
              <a:t>The current financial crisis and China’s role in the world economy </a:t>
            </a:r>
          </a:p>
          <a:p>
            <a:pPr marL="457200" indent="-457200">
              <a:buFontTx/>
              <a:buChar char="•"/>
            </a:pPr>
            <a:endParaRPr lang="en-GB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Content Placeholder 3" descr="拖拉机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2133600"/>
            <a:ext cx="3886200" cy="4127500"/>
          </a:xfrm>
        </p:spPr>
      </p:pic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609600" y="457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GB" sz="3200">
                <a:solidFill>
                  <a:schemeClr val="tx2"/>
                </a:solidFill>
              </a:rPr>
              <a:t>China</a:t>
            </a:r>
            <a:r>
              <a:rPr lang="en-GB" sz="3200">
                <a:solidFill>
                  <a:schemeClr val="tx2"/>
                </a:solidFill>
                <a:latin typeface="Times New Roman" pitchFamily="18" charset="0"/>
              </a:rPr>
              <a:t>’</a:t>
            </a:r>
            <a:r>
              <a:rPr lang="en-GB" sz="3200">
                <a:solidFill>
                  <a:schemeClr val="tx2"/>
                </a:solidFill>
              </a:rPr>
              <a:t>s opening up to the world economy</a:t>
            </a: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685800" y="1371600"/>
            <a:ext cx="396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GB">
                <a:solidFill>
                  <a:schemeClr val="hlink"/>
                </a:solidFill>
                <a:latin typeface="Times New Roman" pitchFamily="18" charset="0"/>
              </a:rPr>
              <a:t>“</a:t>
            </a:r>
            <a:r>
              <a:rPr lang="en-GB">
                <a:solidFill>
                  <a:schemeClr val="hlink"/>
                </a:solidFill>
              </a:rPr>
              <a:t>Forward</a:t>
            </a:r>
            <a:r>
              <a:rPr lang="en-GB">
                <a:solidFill>
                  <a:schemeClr val="hlink"/>
                </a:solidFill>
                <a:latin typeface="Times New Roman" pitchFamily="18" charset="0"/>
              </a:rPr>
              <a:t>”</a:t>
            </a:r>
            <a:r>
              <a:rPr lang="en-GB">
                <a:solidFill>
                  <a:schemeClr val="hlink"/>
                </a:solidFill>
              </a:rPr>
              <a:t> truck (1980s)</a:t>
            </a:r>
          </a:p>
        </p:txBody>
      </p:sp>
      <p:pic>
        <p:nvPicPr>
          <p:cNvPr id="31749" name="Picture 6" descr="C:\Users\lezzy1\Desktop\6th form GEP\18311230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286000"/>
            <a:ext cx="4114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4876800" y="1371600"/>
            <a:ext cx="457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GB">
                <a:solidFill>
                  <a:schemeClr val="hlink"/>
                </a:solidFill>
              </a:rPr>
              <a:t>Shanghai General Motor(2008)</a:t>
            </a:r>
            <a:endParaRPr lang="en-GB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1042988" y="260350"/>
            <a:ext cx="7793037" cy="1143000"/>
          </a:xfrm>
        </p:spPr>
        <p:txBody>
          <a:bodyPr anchor="ctr"/>
          <a:lstStyle/>
          <a:p>
            <a:pPr eaLnBrk="1" hangingPunct="1"/>
            <a:r>
              <a:rPr lang="en-GB" dirty="0" smtClean="0"/>
              <a:t>Outline</a:t>
            </a:r>
          </a:p>
        </p:txBody>
      </p:sp>
      <p:sp>
        <p:nvSpPr>
          <p:cNvPr id="12291" name="Title 1"/>
          <p:cNvSpPr>
            <a:spLocks/>
          </p:cNvSpPr>
          <p:nvPr/>
        </p:nvSpPr>
        <p:spPr bwMode="auto">
          <a:xfrm>
            <a:off x="1219200" y="1752600"/>
            <a:ext cx="731361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/>
            <a:endParaRPr lang="en-GB" sz="2800" dirty="0">
              <a:solidFill>
                <a:schemeClr val="tx2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China’s rise and integration into the world economy</a:t>
            </a:r>
            <a:r>
              <a:rPr lang="en-GB" sz="2800" dirty="0">
                <a:latin typeface="Arial" charset="0"/>
                <a:cs typeface="Arial" charset="0"/>
              </a:rPr>
              <a:t/>
            </a:r>
            <a:br>
              <a:rPr lang="en-GB" sz="2800" dirty="0">
                <a:latin typeface="Arial" charset="0"/>
                <a:cs typeface="Arial" charset="0"/>
              </a:rPr>
            </a:br>
            <a:endParaRPr lang="en-GB" sz="2800" dirty="0"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rabicPeriod"/>
            </a:pPr>
            <a:r>
              <a:rPr lang="en-GB" sz="2800" dirty="0">
                <a:latin typeface="Arial" charset="0"/>
                <a:cs typeface="Arial" charset="0"/>
              </a:rPr>
              <a:t> 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Drivers behind China’s economic miracle</a:t>
            </a:r>
            <a:b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</a:b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rabicPeriod"/>
            </a:pPr>
            <a:r>
              <a:rPr lang="en-GB" sz="2800" b="1" dirty="0">
                <a:latin typeface="Arial" charset="0"/>
                <a:cs typeface="Arial" charset="0"/>
              </a:rPr>
              <a:t>Challenges to China’s sustainable economic growth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/>
            </a:r>
            <a:b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</a:b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rabicPeriod"/>
            </a:pP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The current financial crisis and China’s role in the world economy </a:t>
            </a:r>
          </a:p>
          <a:p>
            <a:pPr marL="457200" indent="-457200">
              <a:buFontTx/>
              <a:buChar char="•"/>
            </a:pP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381000" y="609600"/>
            <a:ext cx="8562975" cy="1143000"/>
          </a:xfrm>
        </p:spPr>
        <p:txBody>
          <a:bodyPr anchor="ctr"/>
          <a:lstStyle/>
          <a:p>
            <a:pPr eaLnBrk="1" hangingPunct="1"/>
            <a:r>
              <a:rPr lang="en-US" sz="3600" smtClean="0"/>
              <a:t>Problems of China</a:t>
            </a:r>
            <a:r>
              <a:rPr lang="en-US" sz="3600" smtClean="0">
                <a:latin typeface="Times New Roman" pitchFamily="18" charset="0"/>
              </a:rPr>
              <a:t>’</a:t>
            </a:r>
            <a:r>
              <a:rPr lang="en-US" sz="3600" smtClean="0"/>
              <a:t>s sustainable growth</a:t>
            </a:r>
            <a:endParaRPr lang="en-GB" sz="3600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4294967295"/>
          </p:nvPr>
        </p:nvSpPr>
        <p:spPr>
          <a:xfrm>
            <a:off x="609600" y="1905000"/>
            <a:ext cx="7772400" cy="4114800"/>
          </a:xfrm>
        </p:spPr>
        <p:txBody>
          <a:bodyPr/>
          <a:lstStyle/>
          <a:p>
            <a:pPr eaLnBrk="1" hangingPunct="1"/>
            <a:r>
              <a:rPr lang="en-GB" sz="2800" smtClean="0"/>
              <a:t>Low GDP per capita and rising inequality</a:t>
            </a:r>
            <a:r>
              <a:rPr lang="en-GB" sz="2800" smtClean="0">
                <a:solidFill>
                  <a:srgbClr val="808080"/>
                </a:solidFill>
              </a:rPr>
              <a:t> </a:t>
            </a:r>
            <a:endParaRPr lang="en-GB" sz="2800" smtClean="0"/>
          </a:p>
          <a:p>
            <a:pPr eaLnBrk="1" hangingPunct="1">
              <a:buFont typeface="Wingdings" pitchFamily="2" charset="2"/>
              <a:buNone/>
            </a:pPr>
            <a:endParaRPr lang="en-GB" sz="2800" smtClean="0">
              <a:solidFill>
                <a:srgbClr val="80808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GB" sz="2800" smtClean="0">
              <a:solidFill>
                <a:srgbClr val="808080"/>
              </a:solidFill>
            </a:endParaRPr>
          </a:p>
          <a:p>
            <a:pPr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55725"/>
            <a:ext cx="8077200" cy="550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itle 1"/>
          <p:cNvSpPr>
            <a:spLocks/>
          </p:cNvSpPr>
          <p:nvPr/>
        </p:nvSpPr>
        <p:spPr bwMode="auto">
          <a:xfrm>
            <a:off x="381000" y="304800"/>
            <a:ext cx="8562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>
                <a:solidFill>
                  <a:schemeClr val="tx2"/>
                </a:solidFill>
              </a:rPr>
              <a:t>Problems of China</a:t>
            </a:r>
            <a:r>
              <a:rPr lang="en-US" sz="3600">
                <a:solidFill>
                  <a:schemeClr val="tx2"/>
                </a:solidFill>
                <a:latin typeface="Times New Roman" pitchFamily="18" charset="0"/>
              </a:rPr>
              <a:t>’</a:t>
            </a:r>
            <a:r>
              <a:rPr lang="en-US" sz="3600">
                <a:solidFill>
                  <a:schemeClr val="tx2"/>
                </a:solidFill>
              </a:rPr>
              <a:t>s sustainable growth</a:t>
            </a:r>
            <a:endParaRPr lang="en-GB" sz="3600">
              <a:solidFill>
                <a:schemeClr val="tx2"/>
              </a:solidFill>
            </a:endParaRPr>
          </a:p>
        </p:txBody>
      </p:sp>
      <p:sp>
        <p:nvSpPr>
          <p:cNvPr id="33796" name="Rounded Rectangle 3"/>
          <p:cNvSpPr>
            <a:spLocks noChangeArrowheads="1"/>
          </p:cNvSpPr>
          <p:nvPr/>
        </p:nvSpPr>
        <p:spPr bwMode="auto">
          <a:xfrm>
            <a:off x="6000750" y="4071938"/>
            <a:ext cx="500063" cy="928687"/>
          </a:xfrm>
          <a:prstGeom prst="roundRect">
            <a:avLst>
              <a:gd name="adj" fmla="val 16667"/>
            </a:avLst>
          </a:prstGeom>
          <a:noFill/>
          <a:ln w="22225" algn="ctr">
            <a:solidFill>
              <a:srgbClr val="CC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95400"/>
            <a:ext cx="7462838" cy="527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itle 1"/>
          <p:cNvSpPr>
            <a:spLocks/>
          </p:cNvSpPr>
          <p:nvPr/>
        </p:nvSpPr>
        <p:spPr bwMode="auto">
          <a:xfrm>
            <a:off x="304800" y="228600"/>
            <a:ext cx="8562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>
                <a:solidFill>
                  <a:schemeClr val="tx2"/>
                </a:solidFill>
              </a:rPr>
              <a:t>Problems of China</a:t>
            </a:r>
            <a:r>
              <a:rPr lang="en-US" sz="3600">
                <a:solidFill>
                  <a:schemeClr val="tx2"/>
                </a:solidFill>
                <a:latin typeface="Times New Roman" pitchFamily="18" charset="0"/>
              </a:rPr>
              <a:t>’</a:t>
            </a:r>
            <a:r>
              <a:rPr lang="en-US" sz="3600">
                <a:solidFill>
                  <a:schemeClr val="tx2"/>
                </a:solidFill>
              </a:rPr>
              <a:t>s sustainable growth</a:t>
            </a:r>
            <a:endParaRPr lang="en-GB" sz="36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>
          <a:xfrm>
            <a:off x="381000" y="609600"/>
            <a:ext cx="8562975" cy="1143000"/>
          </a:xfrm>
        </p:spPr>
        <p:txBody>
          <a:bodyPr anchor="ctr"/>
          <a:lstStyle/>
          <a:p>
            <a:pPr eaLnBrk="1" hangingPunct="1"/>
            <a:r>
              <a:rPr lang="en-US" sz="3600" smtClean="0"/>
              <a:t>Problems of China</a:t>
            </a:r>
            <a:r>
              <a:rPr lang="en-US" sz="3600" smtClean="0">
                <a:latin typeface="Times New Roman" pitchFamily="18" charset="0"/>
              </a:rPr>
              <a:t>’</a:t>
            </a:r>
            <a:r>
              <a:rPr lang="en-US" sz="3600" smtClean="0"/>
              <a:t>s sustainable growth</a:t>
            </a:r>
            <a:endParaRPr lang="en-GB" sz="3600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905000"/>
            <a:ext cx="7772400" cy="4114800"/>
          </a:xfrm>
        </p:spPr>
        <p:txBody>
          <a:bodyPr/>
          <a:lstStyle/>
          <a:p>
            <a:pPr eaLnBrk="1" hangingPunct="1"/>
            <a:r>
              <a:rPr lang="en-GB" sz="2800" smtClean="0">
                <a:solidFill>
                  <a:srgbClr val="808080"/>
                </a:solidFill>
              </a:rPr>
              <a:t>Low GDP per capita and rising inequality </a:t>
            </a:r>
            <a:endParaRPr lang="en-GB" sz="2800" smtClean="0"/>
          </a:p>
          <a:p>
            <a:pPr eaLnBrk="1" hangingPunct="1"/>
            <a:r>
              <a:rPr lang="en-US" sz="2800" smtClean="0"/>
              <a:t>Heavy state intervention and the rule of law</a:t>
            </a:r>
          </a:p>
          <a:p>
            <a:pPr eaLnBrk="1" hangingPunct="1">
              <a:buFont typeface="Wingdings" pitchFamily="2" charset="2"/>
              <a:buNone/>
            </a:pPr>
            <a:endParaRPr lang="en-GB" smtClean="0"/>
          </a:p>
          <a:p>
            <a:pPr eaLnBrk="1" hangingPunct="1">
              <a:buFont typeface="Wingdings" pitchFamily="2" charset="2"/>
              <a:buNone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33475"/>
            <a:ext cx="838200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itle 1"/>
          <p:cNvSpPr>
            <a:spLocks/>
          </p:cNvSpPr>
          <p:nvPr/>
        </p:nvSpPr>
        <p:spPr bwMode="auto">
          <a:xfrm>
            <a:off x="304800" y="228600"/>
            <a:ext cx="8562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>
                <a:solidFill>
                  <a:schemeClr val="tx2"/>
                </a:solidFill>
              </a:rPr>
              <a:t>Problems of China</a:t>
            </a:r>
            <a:r>
              <a:rPr lang="en-US" sz="3600">
                <a:solidFill>
                  <a:schemeClr val="tx2"/>
                </a:solidFill>
                <a:latin typeface="Times New Roman" pitchFamily="18" charset="0"/>
              </a:rPr>
              <a:t>’</a:t>
            </a:r>
            <a:r>
              <a:rPr lang="en-US" sz="3600">
                <a:solidFill>
                  <a:schemeClr val="tx2"/>
                </a:solidFill>
              </a:rPr>
              <a:t>s sustainable growth</a:t>
            </a:r>
            <a:endParaRPr lang="en-GB" sz="3600">
              <a:solidFill>
                <a:schemeClr val="tx2"/>
              </a:solidFill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838200" y="5105400"/>
            <a:ext cx="6934200" cy="3048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0"/>
            <a:ext cx="8167688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itle 1"/>
          <p:cNvSpPr>
            <a:spLocks/>
          </p:cNvSpPr>
          <p:nvPr/>
        </p:nvSpPr>
        <p:spPr bwMode="auto">
          <a:xfrm>
            <a:off x="304800" y="228600"/>
            <a:ext cx="8562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>
                <a:solidFill>
                  <a:schemeClr val="tx2"/>
                </a:solidFill>
              </a:rPr>
              <a:t>Problems of China</a:t>
            </a:r>
            <a:r>
              <a:rPr lang="en-US" sz="3600">
                <a:solidFill>
                  <a:schemeClr val="tx2"/>
                </a:solidFill>
                <a:latin typeface="Times New Roman" pitchFamily="18" charset="0"/>
              </a:rPr>
              <a:t>’</a:t>
            </a:r>
            <a:r>
              <a:rPr lang="en-US" sz="3600">
                <a:solidFill>
                  <a:schemeClr val="tx2"/>
                </a:solidFill>
              </a:rPr>
              <a:t>s sustainable growth</a:t>
            </a:r>
            <a:endParaRPr lang="en-GB" sz="3600">
              <a:solidFill>
                <a:schemeClr val="tx2"/>
              </a:solidFill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914400" y="4495800"/>
            <a:ext cx="6934200" cy="3048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428625"/>
            <a:ext cx="8001000" cy="624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Oval 3"/>
          <p:cNvSpPr>
            <a:spLocks noChangeArrowheads="1"/>
          </p:cNvSpPr>
          <p:nvPr/>
        </p:nvSpPr>
        <p:spPr bwMode="auto">
          <a:xfrm>
            <a:off x="4419600" y="4572000"/>
            <a:ext cx="381000" cy="381000"/>
          </a:xfrm>
          <a:prstGeom prst="ellipse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381000" y="609600"/>
            <a:ext cx="8562975" cy="1143000"/>
          </a:xfrm>
        </p:spPr>
        <p:txBody>
          <a:bodyPr anchor="ctr"/>
          <a:lstStyle/>
          <a:p>
            <a:pPr eaLnBrk="1" hangingPunct="1"/>
            <a:r>
              <a:rPr lang="en-US" sz="3600" smtClean="0"/>
              <a:t>Problems of China</a:t>
            </a:r>
            <a:r>
              <a:rPr lang="en-US" sz="3600" smtClean="0">
                <a:latin typeface="Times New Roman" pitchFamily="18" charset="0"/>
              </a:rPr>
              <a:t>’</a:t>
            </a:r>
            <a:r>
              <a:rPr lang="en-US" sz="3600" smtClean="0"/>
              <a:t>s sustainable growth</a:t>
            </a:r>
            <a:endParaRPr lang="en-GB" sz="3600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4294967295"/>
          </p:nvPr>
        </p:nvSpPr>
        <p:spPr>
          <a:xfrm>
            <a:off x="609600" y="1905000"/>
            <a:ext cx="7772400" cy="4114800"/>
          </a:xfrm>
        </p:spPr>
        <p:txBody>
          <a:bodyPr/>
          <a:lstStyle/>
          <a:p>
            <a:pPr eaLnBrk="1" hangingPunct="1"/>
            <a:r>
              <a:rPr lang="en-GB" sz="2800" smtClean="0">
                <a:solidFill>
                  <a:srgbClr val="808080"/>
                </a:solidFill>
              </a:rPr>
              <a:t>Low GDP per capita and rising inequality </a:t>
            </a:r>
            <a:endParaRPr lang="en-GB" sz="2800" smtClean="0"/>
          </a:p>
          <a:p>
            <a:pPr eaLnBrk="1" hangingPunct="1"/>
            <a:r>
              <a:rPr lang="en-US" sz="2800" smtClean="0">
                <a:solidFill>
                  <a:srgbClr val="808080"/>
                </a:solidFill>
              </a:rPr>
              <a:t>Heavy state intervention and the rule of law</a:t>
            </a:r>
          </a:p>
          <a:p>
            <a:pPr eaLnBrk="1" hangingPunct="1"/>
            <a:r>
              <a:rPr lang="en-US" sz="2800" smtClean="0">
                <a:solidFill>
                  <a:srgbClr val="000000"/>
                </a:solidFill>
              </a:rPr>
              <a:t>Growth mainly depends on </a:t>
            </a:r>
            <a:r>
              <a:rPr lang="en-US" sz="2800" smtClean="0">
                <a:solidFill>
                  <a:srgbClr val="FF0000"/>
                </a:solidFill>
              </a:rPr>
              <a:t>inputs/capital accumulation</a:t>
            </a:r>
            <a:r>
              <a:rPr lang="en-US" sz="2800" smtClean="0">
                <a:solidFill>
                  <a:srgbClr val="000000"/>
                </a:solidFill>
              </a:rPr>
              <a:t>, rather than</a:t>
            </a:r>
            <a:r>
              <a:rPr lang="en-US" sz="2800" smtClean="0">
                <a:solidFill>
                  <a:srgbClr val="808080"/>
                </a:solidFill>
              </a:rPr>
              <a:t> </a:t>
            </a:r>
            <a:r>
              <a:rPr lang="en-US" sz="2800" smtClean="0">
                <a:solidFill>
                  <a:srgbClr val="000000"/>
                </a:solidFill>
              </a:rPr>
              <a:t>innovation and technology </a:t>
            </a:r>
            <a:endParaRPr lang="en-GB" sz="2800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GB" sz="2800" smtClean="0">
              <a:solidFill>
                <a:srgbClr val="808080"/>
              </a:solidFill>
            </a:endParaRPr>
          </a:p>
          <a:p>
            <a:pPr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1042988" y="260350"/>
            <a:ext cx="7793037" cy="1143000"/>
          </a:xfrm>
        </p:spPr>
        <p:txBody>
          <a:bodyPr anchor="ctr"/>
          <a:lstStyle/>
          <a:p>
            <a:pPr eaLnBrk="1" hangingPunct="1"/>
            <a:r>
              <a:rPr lang="en-GB" dirty="0" smtClean="0"/>
              <a:t>Outline</a:t>
            </a:r>
          </a:p>
        </p:txBody>
      </p:sp>
      <p:sp>
        <p:nvSpPr>
          <p:cNvPr id="12291" name="Title 1"/>
          <p:cNvSpPr>
            <a:spLocks/>
          </p:cNvSpPr>
          <p:nvPr/>
        </p:nvSpPr>
        <p:spPr bwMode="auto">
          <a:xfrm>
            <a:off x="1219200" y="1752600"/>
            <a:ext cx="731361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/>
            <a:endParaRPr lang="en-GB" sz="2800" dirty="0">
              <a:solidFill>
                <a:schemeClr val="tx2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GB" sz="2800" b="1" dirty="0">
                <a:latin typeface="Arial" charset="0"/>
                <a:cs typeface="Arial" charset="0"/>
              </a:rPr>
              <a:t>China’s rise and integration into the world economy</a:t>
            </a:r>
            <a:r>
              <a:rPr lang="en-GB" sz="2800" dirty="0">
                <a:latin typeface="Arial" charset="0"/>
                <a:cs typeface="Arial" charset="0"/>
              </a:rPr>
              <a:t/>
            </a:r>
            <a:br>
              <a:rPr lang="en-GB" sz="2800" dirty="0">
                <a:latin typeface="Arial" charset="0"/>
                <a:cs typeface="Arial" charset="0"/>
              </a:rPr>
            </a:br>
            <a:endParaRPr lang="en-GB" sz="2800" dirty="0"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rabicPeriod"/>
            </a:pPr>
            <a:r>
              <a:rPr lang="en-GB" sz="2800" dirty="0">
                <a:latin typeface="Arial" charset="0"/>
                <a:cs typeface="Arial" charset="0"/>
              </a:rPr>
              <a:t> 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Drivers behind China’s economic miracle</a:t>
            </a:r>
            <a:b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</a:b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rabicPeriod"/>
            </a:pP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Challenges to China’s sustainable economic growth</a:t>
            </a:r>
            <a:b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</a:b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rabicPeriod"/>
            </a:pP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The current financial crisis and China’s role in the world economy </a:t>
            </a:r>
          </a:p>
          <a:p>
            <a:pPr marL="457200" indent="-457200">
              <a:buFontTx/>
              <a:buChar char="•"/>
            </a:pP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0"/>
          <p:cNvGraphicFramePr>
            <a:graphicFrameLocks noChangeAspect="1"/>
          </p:cNvGraphicFramePr>
          <p:nvPr/>
        </p:nvGraphicFramePr>
        <p:xfrm>
          <a:off x="-152400" y="1143000"/>
          <a:ext cx="9082088" cy="4968875"/>
        </p:xfrm>
        <a:graphic>
          <a:graphicData uri="http://schemas.openxmlformats.org/presentationml/2006/ole">
            <p:oleObj spid="_x0000_s7170" name="Chart" r:id="rId4" imgW="10713600" imgH="586080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>
          <a:xfrm>
            <a:off x="357188" y="214313"/>
            <a:ext cx="8562975" cy="1143000"/>
          </a:xfrm>
        </p:spPr>
        <p:txBody>
          <a:bodyPr anchor="ctr"/>
          <a:lstStyle/>
          <a:p>
            <a:pPr eaLnBrk="1" hangingPunct="1"/>
            <a:r>
              <a:rPr lang="en-US" sz="3600" smtClean="0"/>
              <a:t>Problems of China</a:t>
            </a:r>
            <a:r>
              <a:rPr lang="en-US" sz="3600" smtClean="0">
                <a:latin typeface="Times New Roman" pitchFamily="18" charset="0"/>
              </a:rPr>
              <a:t>’</a:t>
            </a:r>
            <a:r>
              <a:rPr lang="en-US" sz="3600" smtClean="0"/>
              <a:t>s sustainable growth</a:t>
            </a:r>
            <a:endParaRPr lang="en-GB" sz="3600" smtClean="0"/>
          </a:p>
        </p:txBody>
      </p:sp>
      <p:pic>
        <p:nvPicPr>
          <p:cNvPr id="4096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285875"/>
            <a:ext cx="8072437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571625" y="3929063"/>
            <a:ext cx="6786563" cy="500062"/>
          </a:xfrm>
          <a:prstGeom prst="rect">
            <a:avLst/>
          </a:prstGeom>
          <a:noFill/>
          <a:ln w="158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0965" name="TextBox 6"/>
          <p:cNvSpPr txBox="1">
            <a:spLocks noChangeArrowheads="1"/>
          </p:cNvSpPr>
          <p:nvPr/>
        </p:nvSpPr>
        <p:spPr bwMode="auto">
          <a:xfrm>
            <a:off x="785813" y="6357938"/>
            <a:ext cx="5429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Source: Qian 2009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>
          <a:xfrm>
            <a:off x="381000" y="609600"/>
            <a:ext cx="8562975" cy="1143000"/>
          </a:xfrm>
        </p:spPr>
        <p:txBody>
          <a:bodyPr anchor="ctr"/>
          <a:lstStyle/>
          <a:p>
            <a:pPr eaLnBrk="1" hangingPunct="1"/>
            <a:r>
              <a:rPr lang="en-US" sz="3600" smtClean="0"/>
              <a:t>Problems of China</a:t>
            </a:r>
            <a:r>
              <a:rPr lang="en-US" sz="3600" smtClean="0">
                <a:latin typeface="Times New Roman" pitchFamily="18" charset="0"/>
              </a:rPr>
              <a:t>’</a:t>
            </a:r>
            <a:r>
              <a:rPr lang="en-US" sz="3600" smtClean="0"/>
              <a:t>s sustainable growth</a:t>
            </a:r>
            <a:endParaRPr lang="en-GB" sz="3600" smtClean="0"/>
          </a:p>
        </p:txBody>
      </p:sp>
      <p:sp>
        <p:nvSpPr>
          <p:cNvPr id="41987" name="Content Placeholder 2"/>
          <p:cNvSpPr>
            <a:spLocks noGrp="1"/>
          </p:cNvSpPr>
          <p:nvPr>
            <p:ph idx="4294967295"/>
          </p:nvPr>
        </p:nvSpPr>
        <p:spPr>
          <a:xfrm>
            <a:off x="609600" y="1905000"/>
            <a:ext cx="7772400" cy="4114800"/>
          </a:xfrm>
        </p:spPr>
        <p:txBody>
          <a:bodyPr/>
          <a:lstStyle/>
          <a:p>
            <a:pPr eaLnBrk="1" hangingPunct="1"/>
            <a:r>
              <a:rPr lang="en-GB" sz="2800" smtClean="0">
                <a:solidFill>
                  <a:srgbClr val="808080"/>
                </a:solidFill>
              </a:rPr>
              <a:t>Low GDP per capita and rising inequality </a:t>
            </a:r>
            <a:endParaRPr lang="en-GB" sz="2800" smtClean="0"/>
          </a:p>
          <a:p>
            <a:pPr eaLnBrk="1" hangingPunct="1"/>
            <a:r>
              <a:rPr lang="en-US" sz="2800" smtClean="0">
                <a:solidFill>
                  <a:srgbClr val="808080"/>
                </a:solidFill>
              </a:rPr>
              <a:t>Heavy state intervention and the rule of law</a:t>
            </a:r>
          </a:p>
          <a:p>
            <a:pPr eaLnBrk="1" hangingPunct="1"/>
            <a:r>
              <a:rPr lang="en-US" sz="2800" smtClean="0">
                <a:solidFill>
                  <a:srgbClr val="808080"/>
                </a:solidFill>
              </a:rPr>
              <a:t>Growth mainly depends on inputs rather than technology </a:t>
            </a:r>
            <a:endParaRPr lang="en-GB" sz="2800" smtClean="0">
              <a:solidFill>
                <a:srgbClr val="808080"/>
              </a:solidFill>
            </a:endParaRPr>
          </a:p>
          <a:p>
            <a:pPr eaLnBrk="1" hangingPunct="1"/>
            <a:r>
              <a:rPr lang="en-GB" sz="2800" smtClean="0">
                <a:solidFill>
                  <a:srgbClr val="000000"/>
                </a:solidFill>
              </a:rPr>
              <a:t>Political reform lagging behind economic reform</a:t>
            </a:r>
          </a:p>
          <a:p>
            <a:pPr eaLnBrk="1" hangingPunct="1"/>
            <a:endParaRPr lang="en-GB" sz="2800" smtClean="0">
              <a:solidFill>
                <a:srgbClr val="000000"/>
              </a:solidFill>
            </a:endParaRPr>
          </a:p>
          <a:p>
            <a:pPr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/>
          </p:cNvSpPr>
          <p:nvPr/>
        </p:nvSpPr>
        <p:spPr bwMode="auto">
          <a:xfrm>
            <a:off x="381000" y="381000"/>
            <a:ext cx="8562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>
                <a:solidFill>
                  <a:schemeClr val="tx2"/>
                </a:solidFill>
              </a:rPr>
              <a:t>Problems of China</a:t>
            </a:r>
            <a:r>
              <a:rPr lang="en-US" sz="3600">
                <a:solidFill>
                  <a:schemeClr val="tx2"/>
                </a:solidFill>
                <a:latin typeface="Times New Roman" pitchFamily="18" charset="0"/>
              </a:rPr>
              <a:t>’</a:t>
            </a:r>
            <a:r>
              <a:rPr lang="en-US" sz="3600">
                <a:solidFill>
                  <a:schemeClr val="tx2"/>
                </a:solidFill>
              </a:rPr>
              <a:t>s sustainable growth</a:t>
            </a:r>
            <a:endParaRPr lang="en-GB" sz="3600">
              <a:solidFill>
                <a:schemeClr val="tx2"/>
              </a:solidFill>
            </a:endParaRP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457200" y="1371600"/>
            <a:ext cx="8686800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GB" sz="2800">
                <a:solidFill>
                  <a:srgbClr val="000000"/>
                </a:solidFill>
              </a:rPr>
              <a:t>  </a:t>
            </a:r>
            <a:r>
              <a:rPr lang="en-GB">
                <a:solidFill>
                  <a:srgbClr val="000000"/>
                </a:solidFill>
              </a:rPr>
              <a:t>Political conflicts increased by seven folds in the last decade according to police record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GB">
                <a:solidFill>
                  <a:srgbClr val="000000"/>
                </a:solidFill>
              </a:rPr>
              <a:t>  Poor ability of the government to manage conflicts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GB">
                <a:solidFill>
                  <a:srgbClr val="000000"/>
                </a:solidFill>
              </a:rPr>
              <a:t>  Long run growth at risk in the absence of a stable political environment</a:t>
            </a:r>
          </a:p>
        </p:txBody>
      </p:sp>
      <p:pic>
        <p:nvPicPr>
          <p:cNvPr id="43012" name="Picture 5" descr="C:\Users\lezzy1\Desktop\6th form GEP\200805221527chin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114800"/>
            <a:ext cx="4572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7" descr="C:\Users\lezzy1\Desktop\6th form GEP\riot_in_Guizhou_28jun08_1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114800"/>
            <a:ext cx="3124200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1042988" y="260350"/>
            <a:ext cx="7793037" cy="1143000"/>
          </a:xfrm>
        </p:spPr>
        <p:txBody>
          <a:bodyPr anchor="ctr"/>
          <a:lstStyle/>
          <a:p>
            <a:pPr eaLnBrk="1" hangingPunct="1"/>
            <a:r>
              <a:rPr lang="en-GB" dirty="0" smtClean="0"/>
              <a:t>Outline</a:t>
            </a:r>
          </a:p>
        </p:txBody>
      </p:sp>
      <p:sp>
        <p:nvSpPr>
          <p:cNvPr id="12291" name="Title 1"/>
          <p:cNvSpPr>
            <a:spLocks/>
          </p:cNvSpPr>
          <p:nvPr/>
        </p:nvSpPr>
        <p:spPr bwMode="auto">
          <a:xfrm>
            <a:off x="1219200" y="1752600"/>
            <a:ext cx="731361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/>
            <a:endParaRPr lang="en-GB" sz="2800" dirty="0">
              <a:solidFill>
                <a:schemeClr val="tx2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China’s rise and integration into the world economy</a:t>
            </a:r>
            <a:r>
              <a:rPr lang="en-GB" sz="2800" dirty="0">
                <a:latin typeface="Arial" charset="0"/>
                <a:cs typeface="Arial" charset="0"/>
              </a:rPr>
              <a:t/>
            </a:r>
            <a:br>
              <a:rPr lang="en-GB" sz="2800" dirty="0">
                <a:latin typeface="Arial" charset="0"/>
                <a:cs typeface="Arial" charset="0"/>
              </a:rPr>
            </a:br>
            <a:endParaRPr lang="en-GB" sz="2800" dirty="0"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rabicPeriod"/>
            </a:pPr>
            <a:r>
              <a:rPr lang="en-GB" sz="2800" dirty="0">
                <a:latin typeface="Arial" charset="0"/>
                <a:cs typeface="Arial" charset="0"/>
              </a:rPr>
              <a:t> 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Drivers behind China’s economic miracle</a:t>
            </a:r>
            <a:b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</a:b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rabicPeriod"/>
            </a:pP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Challenges to China’s sustainable economic growth</a:t>
            </a:r>
            <a:b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</a:b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rabicPeriod"/>
            </a:pPr>
            <a:r>
              <a:rPr lang="en-GB" sz="2800" b="1" dirty="0">
                <a:latin typeface="Arial" charset="0"/>
                <a:cs typeface="Arial" charset="0"/>
              </a:rPr>
              <a:t>The current financial crisis and China’s role in the world economy </a:t>
            </a:r>
          </a:p>
          <a:p>
            <a:pPr marL="457200" indent="-457200">
              <a:buFontTx/>
              <a:buChar char="•"/>
            </a:pP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>
          <a:xfrm>
            <a:off x="381000" y="609600"/>
            <a:ext cx="8562975" cy="1143000"/>
          </a:xfrm>
        </p:spPr>
        <p:txBody>
          <a:bodyPr anchor="ctr"/>
          <a:lstStyle/>
          <a:p>
            <a:pPr eaLnBrk="1" hangingPunct="1"/>
            <a:r>
              <a:rPr lang="en-US" sz="3600" smtClean="0"/>
              <a:t>Financial Crisis and China </a:t>
            </a:r>
            <a:endParaRPr lang="en-GB" sz="3600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4294967295"/>
          </p:nvPr>
        </p:nvSpPr>
        <p:spPr>
          <a:xfrm>
            <a:off x="609600" y="1905000"/>
            <a:ext cx="7772400" cy="4114800"/>
          </a:xfrm>
        </p:spPr>
        <p:txBody>
          <a:bodyPr/>
          <a:lstStyle/>
          <a:p>
            <a:pPr eaLnBrk="1" hangingPunct="1"/>
            <a:r>
              <a:rPr lang="en-GB" sz="2800" smtClean="0">
                <a:solidFill>
                  <a:srgbClr val="000099"/>
                </a:solidFill>
              </a:rPr>
              <a:t>Effects</a:t>
            </a:r>
            <a:r>
              <a:rPr lang="en-GB" sz="2800" smtClean="0">
                <a:solidFill>
                  <a:srgbClr val="000000"/>
                </a:solidFill>
              </a:rPr>
              <a:t> of the financial crisis on Chinese economy</a:t>
            </a:r>
          </a:p>
          <a:p>
            <a:pPr eaLnBrk="1" hangingPunct="1"/>
            <a:r>
              <a:rPr lang="en-GB" sz="2800" smtClean="0">
                <a:solidFill>
                  <a:srgbClr val="000000"/>
                </a:solidFill>
              </a:rPr>
              <a:t>China’s </a:t>
            </a:r>
            <a:r>
              <a:rPr lang="en-GB" sz="2800" smtClean="0">
                <a:solidFill>
                  <a:srgbClr val="000099"/>
                </a:solidFill>
              </a:rPr>
              <a:t>response</a:t>
            </a:r>
            <a:r>
              <a:rPr lang="en-GB" sz="2800" smtClean="0">
                <a:solidFill>
                  <a:srgbClr val="000000"/>
                </a:solidFill>
              </a:rPr>
              <a:t> to the crisis </a:t>
            </a:r>
          </a:p>
          <a:p>
            <a:pPr eaLnBrk="1" hangingPunct="1"/>
            <a:r>
              <a:rPr lang="en-GB" sz="2800" smtClean="0">
                <a:solidFill>
                  <a:srgbClr val="000000"/>
                </a:solidFill>
              </a:rPr>
              <a:t>China’s </a:t>
            </a:r>
            <a:r>
              <a:rPr lang="en-GB" sz="2800" smtClean="0">
                <a:solidFill>
                  <a:srgbClr val="000099"/>
                </a:solidFill>
              </a:rPr>
              <a:t>role in stabilising </a:t>
            </a:r>
            <a:r>
              <a:rPr lang="en-GB" sz="2800" smtClean="0">
                <a:solidFill>
                  <a:srgbClr val="000000"/>
                </a:solidFill>
              </a:rPr>
              <a:t>the world economy  during the current crisis 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620713"/>
            <a:ext cx="7777162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611188" y="188913"/>
            <a:ext cx="7632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Effects of the crisis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ChangeArrowheads="1"/>
          </p:cNvSpPr>
          <p:nvPr/>
        </p:nvSpPr>
        <p:spPr bwMode="auto">
          <a:xfrm>
            <a:off x="252413" y="217488"/>
            <a:ext cx="7632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Response to the crisis</a:t>
            </a: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836613"/>
            <a:ext cx="8793163" cy="565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Oval 4"/>
          <p:cNvSpPr>
            <a:spLocks noChangeArrowheads="1"/>
          </p:cNvSpPr>
          <p:nvPr/>
        </p:nvSpPr>
        <p:spPr bwMode="auto">
          <a:xfrm>
            <a:off x="7380288" y="5300663"/>
            <a:ext cx="792162" cy="720725"/>
          </a:xfrm>
          <a:prstGeom prst="ellips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6085" name="Oval 5"/>
          <p:cNvSpPr>
            <a:spLocks noChangeArrowheads="1"/>
          </p:cNvSpPr>
          <p:nvPr/>
        </p:nvSpPr>
        <p:spPr bwMode="auto">
          <a:xfrm>
            <a:off x="3851275" y="5300663"/>
            <a:ext cx="792163" cy="720725"/>
          </a:xfrm>
          <a:prstGeom prst="ellips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252413" y="217488"/>
            <a:ext cx="7632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/>
              <a:t>China’s role in stabilising the world economy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467544" y="1412776"/>
          <a:ext cx="849694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108" name="Rectangle 1"/>
          <p:cNvSpPr>
            <a:spLocks noChangeArrowheads="1"/>
          </p:cNvSpPr>
          <p:nvPr/>
        </p:nvSpPr>
        <p:spPr bwMode="auto">
          <a:xfrm>
            <a:off x="0" y="1196975"/>
            <a:ext cx="2663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latin typeface="Times New Roman" pitchFamily="18" charset="0"/>
              </a:rPr>
              <a:t>GDP growth rate (%)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ChangeArrowheads="1"/>
          </p:cNvSpPr>
          <p:nvPr/>
        </p:nvSpPr>
        <p:spPr bwMode="auto">
          <a:xfrm>
            <a:off x="252413" y="217488"/>
            <a:ext cx="7632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/>
              <a:t>China’s role in stabilising the world economy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75" y="1557338"/>
            <a:ext cx="8956675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382000" cy="762000"/>
          </a:xfrm>
        </p:spPr>
        <p:txBody>
          <a:bodyPr/>
          <a:lstStyle/>
          <a:p>
            <a:pPr eaLnBrk="1" hangingPunct="1"/>
            <a:r>
              <a:rPr lang="en-GB" sz="3200" smtClean="0">
                <a:latin typeface="微软雅黑" pitchFamily="34" charset="-122"/>
              </a:rPr>
              <a:t>The rise of Chinese Economy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0"/>
            <a:ext cx="8448675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469900" y="6261100"/>
            <a:ext cx="8369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1">
                <a:solidFill>
                  <a:srgbClr val="000000"/>
                </a:solidFill>
                <a:latin typeface="Times New Roman" pitchFamily="18" charset="0"/>
              </a:rPr>
              <a:t>NB: GDP measured in </a:t>
            </a:r>
            <a:r>
              <a:rPr lang="en-GB" sz="1800" b="1">
                <a:solidFill>
                  <a:srgbClr val="CC0000"/>
                </a:solidFill>
                <a:latin typeface="Times New Roman" pitchFamily="18" charset="0"/>
              </a:rPr>
              <a:t>real terms</a:t>
            </a:r>
            <a:r>
              <a:rPr lang="en-GB" sz="1800" b="1">
                <a:solidFill>
                  <a:srgbClr val="000000"/>
                </a:solidFill>
                <a:latin typeface="Times New Roman" pitchFamily="18" charset="0"/>
              </a:rPr>
              <a:t> (PPP)</a:t>
            </a:r>
          </a:p>
        </p:txBody>
      </p:sp>
      <p:sp>
        <p:nvSpPr>
          <p:cNvPr id="13317" name="Freeform 7"/>
          <p:cNvSpPr>
            <a:spLocks/>
          </p:cNvSpPr>
          <p:nvPr/>
        </p:nvSpPr>
        <p:spPr bwMode="auto">
          <a:xfrm>
            <a:off x="4232275" y="2286000"/>
            <a:ext cx="60325" cy="2971800"/>
          </a:xfrm>
          <a:custGeom>
            <a:avLst/>
            <a:gdLst>
              <a:gd name="T0" fmla="*/ 0 w 38"/>
              <a:gd name="T1" fmla="*/ 0 h 1872"/>
              <a:gd name="T2" fmla="*/ 95765924 w 38"/>
              <a:gd name="T3" fmla="*/ 2147483647 h 1872"/>
              <a:gd name="T4" fmla="*/ 0 60000 65536"/>
              <a:gd name="T5" fmla="*/ 0 60000 65536"/>
              <a:gd name="T6" fmla="*/ 0 w 38"/>
              <a:gd name="T7" fmla="*/ 0 h 1872"/>
              <a:gd name="T8" fmla="*/ 38 w 38"/>
              <a:gd name="T9" fmla="*/ 1872 h 187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" h="1872">
                <a:moveTo>
                  <a:pt x="0" y="0"/>
                </a:moveTo>
                <a:lnTo>
                  <a:pt x="38" y="1872"/>
                </a:lnTo>
              </a:path>
            </a:pathLst>
          </a:custGeom>
          <a:noFill/>
          <a:ln w="38100" cmpd="dbl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3318" name="Freeform 8"/>
          <p:cNvSpPr>
            <a:spLocks/>
          </p:cNvSpPr>
          <p:nvPr/>
        </p:nvSpPr>
        <p:spPr bwMode="auto">
          <a:xfrm>
            <a:off x="6654800" y="2971800"/>
            <a:ext cx="76200" cy="2306638"/>
          </a:xfrm>
          <a:custGeom>
            <a:avLst/>
            <a:gdLst>
              <a:gd name="T0" fmla="*/ 0 w 48"/>
              <a:gd name="T1" fmla="*/ 0 h 1453"/>
              <a:gd name="T2" fmla="*/ 120967511 w 48"/>
              <a:gd name="T3" fmla="*/ 2147483647 h 1453"/>
              <a:gd name="T4" fmla="*/ 0 60000 65536"/>
              <a:gd name="T5" fmla="*/ 0 60000 65536"/>
              <a:gd name="T6" fmla="*/ 0 w 48"/>
              <a:gd name="T7" fmla="*/ 0 h 1453"/>
              <a:gd name="T8" fmla="*/ 48 w 48"/>
              <a:gd name="T9" fmla="*/ 1453 h 145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453">
                <a:moveTo>
                  <a:pt x="0" y="0"/>
                </a:moveTo>
                <a:lnTo>
                  <a:pt x="48" y="1453"/>
                </a:lnTo>
              </a:path>
            </a:pathLst>
          </a:custGeom>
          <a:noFill/>
          <a:ln w="38100" cmpd="dbl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6248400" y="25908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1" i="1">
                <a:solidFill>
                  <a:srgbClr val="990000"/>
                </a:solidFill>
                <a:latin typeface="Times New Roman" pitchFamily="18" charset="0"/>
              </a:rPr>
              <a:t>1978:Reform and open policy</a:t>
            </a:r>
          </a:p>
        </p:txBody>
      </p:sp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2971800" y="19050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1" i="1">
                <a:solidFill>
                  <a:srgbClr val="990000"/>
                </a:solidFill>
                <a:latin typeface="Times New Roman" pitchFamily="18" charset="0"/>
              </a:rPr>
              <a:t>1839: Opium War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611188" y="476250"/>
            <a:ext cx="723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>
                <a:solidFill>
                  <a:schemeClr val="folHlink"/>
                </a:solidFill>
              </a:rPr>
              <a:t>Conclusion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755650" y="1341438"/>
            <a:ext cx="7920038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dirty="0"/>
              <a:t> </a:t>
            </a:r>
            <a:r>
              <a:rPr lang="en-GB" sz="2200" dirty="0"/>
              <a:t>China has achieved </a:t>
            </a:r>
            <a:r>
              <a:rPr lang="en-GB" sz="2200" dirty="0">
                <a:solidFill>
                  <a:srgbClr val="000099"/>
                </a:solidFill>
              </a:rPr>
              <a:t>unprecedented economic success </a:t>
            </a:r>
            <a:r>
              <a:rPr lang="en-GB" sz="2200" dirty="0"/>
              <a:t>in the last three decades 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200" dirty="0"/>
              <a:t> China is already a major economic power, but still </a:t>
            </a:r>
            <a:r>
              <a:rPr lang="en-GB" sz="2200" dirty="0">
                <a:solidFill>
                  <a:srgbClr val="FF0000"/>
                </a:solidFill>
              </a:rPr>
              <a:t>not</a:t>
            </a:r>
            <a:r>
              <a:rPr lang="en-GB" sz="2200" dirty="0"/>
              <a:t> </a:t>
            </a:r>
            <a:r>
              <a:rPr lang="en-GB" sz="2200" dirty="0">
                <a:solidFill>
                  <a:srgbClr val="FF0000"/>
                </a:solidFill>
              </a:rPr>
              <a:t>a</a:t>
            </a:r>
            <a:r>
              <a:rPr lang="en-GB" sz="2200" dirty="0"/>
              <a:t> </a:t>
            </a:r>
            <a:r>
              <a:rPr lang="en-GB" sz="2200" dirty="0">
                <a:solidFill>
                  <a:srgbClr val="FF0000"/>
                </a:solidFill>
              </a:rPr>
              <a:t>superpower</a:t>
            </a:r>
            <a:r>
              <a:rPr lang="en-GB" sz="2200" dirty="0"/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200" dirty="0"/>
              <a:t> There are many severe pitfalls which China has to overcome before it can become an dominant player in the international economic scene on a </a:t>
            </a:r>
            <a:r>
              <a:rPr lang="en-GB" sz="2200" dirty="0">
                <a:solidFill>
                  <a:srgbClr val="000099"/>
                </a:solidFill>
              </a:rPr>
              <a:t>sustained basis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200" dirty="0"/>
              <a:t> China can not save the world from the crisis , but it can, and should, help by </a:t>
            </a:r>
            <a:r>
              <a:rPr lang="en-GB" sz="2200" dirty="0">
                <a:solidFill>
                  <a:srgbClr val="000099"/>
                </a:solidFill>
              </a:rPr>
              <a:t>playing a responsible role </a:t>
            </a:r>
            <a:r>
              <a:rPr lang="en-GB" sz="2200" dirty="0"/>
              <a:t>in the stabilising the world economy in the years to come.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179388" y="914400"/>
          <a:ext cx="9323388" cy="5043488"/>
        </p:xfrm>
        <a:graphic>
          <a:graphicData uri="http://schemas.openxmlformats.org/presentationml/2006/ole">
            <p:oleObj spid="_x0000_s1026" name="Chart" r:id="rId4" imgW="10483200" imgH="5673600" progId="Excel.Chart.8">
              <p:embed/>
            </p:oleObj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2286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GB" sz="3200">
                <a:solidFill>
                  <a:schemeClr val="tx2"/>
                </a:solidFill>
                <a:latin typeface="微软雅黑" pitchFamily="34" charset="-122"/>
              </a:rPr>
              <a:t>The rise of Chinese Economy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0" y="868363"/>
          <a:ext cx="8740775" cy="5989637"/>
        </p:xfrm>
        <a:graphic>
          <a:graphicData uri="http://schemas.openxmlformats.org/presentationml/2006/ole">
            <p:oleObj spid="_x0000_s2050" name="Chart" r:id="rId4" imgW="6896179" imgH="3695661" progId="Excel.Chart.8">
              <p:embed/>
            </p:oleObj>
          </a:graphicData>
        </a:graphic>
      </p:graphicFrame>
      <p:sp>
        <p:nvSpPr>
          <p:cNvPr id="2051" name="Rectangle 8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382000" cy="762000"/>
          </a:xfrm>
          <a:noFill/>
        </p:spPr>
        <p:txBody>
          <a:bodyPr/>
          <a:lstStyle/>
          <a:p>
            <a:pPr eaLnBrk="1" hangingPunct="1"/>
            <a:r>
              <a:rPr lang="en-GB" sz="3200" smtClean="0">
                <a:latin typeface="微软雅黑" pitchFamily="34" charset="-122"/>
              </a:rPr>
              <a:t>The rise of Chinese Economy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19200"/>
            <a:ext cx="81153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228600"/>
            <a:ext cx="937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GB" sz="3200">
                <a:solidFill>
                  <a:schemeClr val="tx2"/>
                </a:solidFill>
                <a:latin typeface="微软雅黑" pitchFamily="34" charset="-122"/>
              </a:rPr>
              <a:t>China</a:t>
            </a:r>
            <a:r>
              <a:rPr lang="en-GB" sz="3200">
                <a:solidFill>
                  <a:schemeClr val="tx2"/>
                </a:solidFill>
                <a:latin typeface="Times New Roman" pitchFamily="18" charset="0"/>
              </a:rPr>
              <a:t>’</a:t>
            </a:r>
            <a:r>
              <a:rPr lang="en-GB" sz="3200">
                <a:solidFill>
                  <a:schemeClr val="tx2"/>
                </a:solidFill>
                <a:latin typeface="微软雅黑" pitchFamily="34" charset="-122"/>
              </a:rPr>
              <a:t>s integration into the world Economy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228600" y="990600"/>
          <a:ext cx="8589963" cy="5286375"/>
        </p:xfrm>
        <a:graphic>
          <a:graphicData uri="http://schemas.openxmlformats.org/presentationml/2006/ole">
            <p:oleObj spid="_x0000_s3074" name="Chart" r:id="rId4" imgW="7058144" imgH="3657600" progId="Excel.Chart.8">
              <p:embed/>
            </p:oleObj>
          </a:graphicData>
        </a:graphic>
      </p:graphicFrame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0" y="228600"/>
            <a:ext cx="937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GB" sz="3200">
                <a:solidFill>
                  <a:schemeClr val="tx2"/>
                </a:solidFill>
                <a:latin typeface="微软雅黑" pitchFamily="34" charset="-122"/>
              </a:rPr>
              <a:t>China</a:t>
            </a:r>
            <a:r>
              <a:rPr lang="en-GB" sz="3200">
                <a:solidFill>
                  <a:schemeClr val="tx2"/>
                </a:solidFill>
                <a:latin typeface="Times New Roman" pitchFamily="18" charset="0"/>
              </a:rPr>
              <a:t>’</a:t>
            </a:r>
            <a:r>
              <a:rPr lang="en-GB" sz="3200">
                <a:solidFill>
                  <a:schemeClr val="tx2"/>
                </a:solidFill>
                <a:latin typeface="微软雅黑" pitchFamily="34" charset="-122"/>
              </a:rPr>
              <a:t>s integration into the world Economy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">
      <a:dk1>
        <a:srgbClr val="000000"/>
      </a:dk1>
      <a:lt1>
        <a:srgbClr val="C4D4F4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DEE6F8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Times New Roman"/>
      </a:majorFont>
      <a:minorFont>
        <a:latin typeface="Tahoma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C4D4F4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DEE6F8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  <a:fontScheme name="Blends">
    <a:majorFont>
      <a:latin typeface="Tahoma"/>
      <a:ea typeface=""/>
      <a:cs typeface="Times New Roman"/>
    </a:majorFont>
    <a:minorFont>
      <a:latin typeface="Tahoma"/>
      <a:ea typeface=""/>
      <a:cs typeface="Times New Roma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1098</TotalTime>
  <Words>897</Words>
  <Application>Microsoft Office PowerPoint</Application>
  <PresentationFormat>On-screen Show (4:3)</PresentationFormat>
  <Paragraphs>208</Paragraphs>
  <Slides>50</Slides>
  <Notes>50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Tahoma</vt:lpstr>
      <vt:lpstr>Times New Roman</vt:lpstr>
      <vt:lpstr>Arial</vt:lpstr>
      <vt:lpstr>Wingdings</vt:lpstr>
      <vt:lpstr>微软雅黑</vt:lpstr>
      <vt:lpstr>Arial Unicode MS</vt:lpstr>
      <vt:lpstr>Blends</vt:lpstr>
      <vt:lpstr>Microsoft Excel Chart</vt:lpstr>
      <vt:lpstr>Microsoft Office Excel Chart</vt:lpstr>
      <vt:lpstr>Can China become the next economic superpower</vt:lpstr>
      <vt:lpstr>Slide 2</vt:lpstr>
      <vt:lpstr>Outline</vt:lpstr>
      <vt:lpstr>Outline</vt:lpstr>
      <vt:lpstr>The rise of Chinese Economy</vt:lpstr>
      <vt:lpstr>Slide 6</vt:lpstr>
      <vt:lpstr>The rise of Chinese Economy</vt:lpstr>
      <vt:lpstr>Slide 8</vt:lpstr>
      <vt:lpstr>Slide 9</vt:lpstr>
      <vt:lpstr>Slide 10</vt:lpstr>
      <vt:lpstr>Slide 11</vt:lpstr>
      <vt:lpstr>Slide 12</vt:lpstr>
      <vt:lpstr>Slide 13</vt:lpstr>
      <vt:lpstr>Poverty reduction in China</vt:lpstr>
      <vt:lpstr>Summary</vt:lpstr>
      <vt:lpstr>The Puzzle of China’s Rise</vt:lpstr>
      <vt:lpstr>Outline</vt:lpstr>
      <vt:lpstr>Drivers of China’s rise</vt:lpstr>
      <vt:lpstr>Transition from Planned to market economy</vt:lpstr>
      <vt:lpstr>Slide 20</vt:lpstr>
      <vt:lpstr>Transition from Planned to market economy</vt:lpstr>
      <vt:lpstr>Transition from Planned to market economy</vt:lpstr>
      <vt:lpstr>Transition from Planned to market economy</vt:lpstr>
      <vt:lpstr>Transition from Planned to market economy</vt:lpstr>
      <vt:lpstr>China’s opening up to the world economy</vt:lpstr>
      <vt:lpstr>China’s opening up to the world economy</vt:lpstr>
      <vt:lpstr>China’s opening up to the world economy</vt:lpstr>
      <vt:lpstr>China’s opening up to the world economy</vt:lpstr>
      <vt:lpstr>Slide 29</vt:lpstr>
      <vt:lpstr>Slide 30</vt:lpstr>
      <vt:lpstr>Outline</vt:lpstr>
      <vt:lpstr>Problems of China’s sustainable growth</vt:lpstr>
      <vt:lpstr>Slide 33</vt:lpstr>
      <vt:lpstr>Slide 34</vt:lpstr>
      <vt:lpstr>Problems of China’s sustainable growth</vt:lpstr>
      <vt:lpstr>Slide 36</vt:lpstr>
      <vt:lpstr>Slide 37</vt:lpstr>
      <vt:lpstr>Slide 38</vt:lpstr>
      <vt:lpstr>Problems of China’s sustainable growth</vt:lpstr>
      <vt:lpstr>Slide 40</vt:lpstr>
      <vt:lpstr>Problems of China’s sustainable growth</vt:lpstr>
      <vt:lpstr>Problems of China’s sustainable growth</vt:lpstr>
      <vt:lpstr>Slide 43</vt:lpstr>
      <vt:lpstr>Outline</vt:lpstr>
      <vt:lpstr>Financial Crisis and China </vt:lpstr>
      <vt:lpstr>Slide 46</vt:lpstr>
      <vt:lpstr>Slide 47</vt:lpstr>
      <vt:lpstr>Slide 48</vt:lpstr>
      <vt:lpstr>Slide 49</vt:lpstr>
      <vt:lpstr>Slide 50</vt:lpstr>
    </vt:vector>
  </TitlesOfParts>
  <Company>UoN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China become the next economic superpower</dc:title>
  <dc:creator>lezzy1</dc:creator>
  <cp:lastModifiedBy>Yu Zhihong</cp:lastModifiedBy>
  <cp:revision>93</cp:revision>
  <dcterms:created xsi:type="dcterms:W3CDTF">2009-06-16T11:03:12Z</dcterms:created>
  <dcterms:modified xsi:type="dcterms:W3CDTF">2010-06-21T09:03:24Z</dcterms:modified>
</cp:coreProperties>
</file>