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Default Extension="vml" ContentType="application/vnd.openxmlformats-officedocument.vmlDrawing"/>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handoutMasterIdLst>
    <p:handoutMasterId r:id="rId16"/>
  </p:handoutMasterIdLst>
  <p:sldIdLst>
    <p:sldId id="264" r:id="rId2"/>
    <p:sldId id="266" r:id="rId3"/>
    <p:sldId id="258" r:id="rId4"/>
    <p:sldId id="268" r:id="rId5"/>
    <p:sldId id="270" r:id="rId6"/>
    <p:sldId id="292" r:id="rId7"/>
    <p:sldId id="290" r:id="rId8"/>
    <p:sldId id="296" r:id="rId9"/>
    <p:sldId id="293" r:id="rId10"/>
    <p:sldId id="294" r:id="rId11"/>
    <p:sldId id="295" r:id="rId12"/>
    <p:sldId id="297" r:id="rId13"/>
    <p:sldId id="263" r:id="rId14"/>
  </p:sldIdLst>
  <p:sldSz cx="9144000" cy="6858000" type="screen4x3"/>
  <p:notesSz cx="6834188" cy="9979025"/>
  <p:defaultTextStyle>
    <a:defPPr>
      <a:defRPr lang="en-GB"/>
    </a:defPPr>
    <a:lvl1pPr algn="l" rtl="0" fontAlgn="base">
      <a:spcBef>
        <a:spcPct val="0"/>
      </a:spcBef>
      <a:spcAft>
        <a:spcPct val="0"/>
      </a:spcAft>
      <a:defRPr sz="3200" kern="1200">
        <a:solidFill>
          <a:schemeClr val="tx1"/>
        </a:solidFill>
        <a:latin typeface="Times New Roman" pitchFamily="18" charset="0"/>
        <a:ea typeface="ＭＳ Ｐゴシック" pitchFamily="34" charset="-128"/>
        <a:cs typeface="Arial" charset="0"/>
      </a:defRPr>
    </a:lvl1pPr>
    <a:lvl2pPr marL="457200" algn="l" rtl="0" fontAlgn="base">
      <a:spcBef>
        <a:spcPct val="0"/>
      </a:spcBef>
      <a:spcAft>
        <a:spcPct val="0"/>
      </a:spcAft>
      <a:defRPr sz="3200" kern="1200">
        <a:solidFill>
          <a:schemeClr val="tx1"/>
        </a:solidFill>
        <a:latin typeface="Times New Roman" pitchFamily="18" charset="0"/>
        <a:ea typeface="ＭＳ Ｐゴシック" pitchFamily="34" charset="-128"/>
        <a:cs typeface="Arial" charset="0"/>
      </a:defRPr>
    </a:lvl2pPr>
    <a:lvl3pPr marL="914400" algn="l" rtl="0" fontAlgn="base">
      <a:spcBef>
        <a:spcPct val="0"/>
      </a:spcBef>
      <a:spcAft>
        <a:spcPct val="0"/>
      </a:spcAft>
      <a:defRPr sz="3200" kern="1200">
        <a:solidFill>
          <a:schemeClr val="tx1"/>
        </a:solidFill>
        <a:latin typeface="Times New Roman" pitchFamily="18" charset="0"/>
        <a:ea typeface="ＭＳ Ｐゴシック" pitchFamily="34" charset="-128"/>
        <a:cs typeface="Arial" charset="0"/>
      </a:defRPr>
    </a:lvl3pPr>
    <a:lvl4pPr marL="1371600" algn="l" rtl="0" fontAlgn="base">
      <a:spcBef>
        <a:spcPct val="0"/>
      </a:spcBef>
      <a:spcAft>
        <a:spcPct val="0"/>
      </a:spcAft>
      <a:defRPr sz="3200" kern="1200">
        <a:solidFill>
          <a:schemeClr val="tx1"/>
        </a:solidFill>
        <a:latin typeface="Times New Roman" pitchFamily="18" charset="0"/>
        <a:ea typeface="ＭＳ Ｐゴシック" pitchFamily="34" charset="-128"/>
        <a:cs typeface="Arial" charset="0"/>
      </a:defRPr>
    </a:lvl4pPr>
    <a:lvl5pPr marL="1828800" algn="l" rtl="0" fontAlgn="base">
      <a:spcBef>
        <a:spcPct val="0"/>
      </a:spcBef>
      <a:spcAft>
        <a:spcPct val="0"/>
      </a:spcAft>
      <a:defRPr sz="3200" kern="1200">
        <a:solidFill>
          <a:schemeClr val="tx1"/>
        </a:solidFill>
        <a:latin typeface="Times New Roman" pitchFamily="18" charset="0"/>
        <a:ea typeface="ＭＳ Ｐゴシック" pitchFamily="34" charset="-128"/>
        <a:cs typeface="Arial" charset="0"/>
      </a:defRPr>
    </a:lvl5pPr>
    <a:lvl6pPr marL="2286000" algn="l" defTabSz="914400" rtl="0" eaLnBrk="1" latinLnBrk="0" hangingPunct="1">
      <a:defRPr sz="3200" kern="1200">
        <a:solidFill>
          <a:schemeClr val="tx1"/>
        </a:solidFill>
        <a:latin typeface="Times New Roman" pitchFamily="18" charset="0"/>
        <a:ea typeface="ＭＳ Ｐゴシック" pitchFamily="34" charset="-128"/>
        <a:cs typeface="Arial" charset="0"/>
      </a:defRPr>
    </a:lvl6pPr>
    <a:lvl7pPr marL="2743200" algn="l" defTabSz="914400" rtl="0" eaLnBrk="1" latinLnBrk="0" hangingPunct="1">
      <a:defRPr sz="3200" kern="1200">
        <a:solidFill>
          <a:schemeClr val="tx1"/>
        </a:solidFill>
        <a:latin typeface="Times New Roman" pitchFamily="18" charset="0"/>
        <a:ea typeface="ＭＳ Ｐゴシック" pitchFamily="34" charset="-128"/>
        <a:cs typeface="Arial" charset="0"/>
      </a:defRPr>
    </a:lvl7pPr>
    <a:lvl8pPr marL="3200400" algn="l" defTabSz="914400" rtl="0" eaLnBrk="1" latinLnBrk="0" hangingPunct="1">
      <a:defRPr sz="3200" kern="1200">
        <a:solidFill>
          <a:schemeClr val="tx1"/>
        </a:solidFill>
        <a:latin typeface="Times New Roman" pitchFamily="18" charset="0"/>
        <a:ea typeface="ＭＳ Ｐゴシック" pitchFamily="34" charset="-128"/>
        <a:cs typeface="Arial" charset="0"/>
      </a:defRPr>
    </a:lvl8pPr>
    <a:lvl9pPr marL="3657600" algn="l" defTabSz="914400" rtl="0" eaLnBrk="1" latinLnBrk="0" hangingPunct="1">
      <a:defRPr sz="3200" kern="1200">
        <a:solidFill>
          <a:schemeClr val="tx1"/>
        </a:solidFill>
        <a:latin typeface="Times New Roman" pitchFamily="18" charset="0"/>
        <a:ea typeface="ＭＳ Ｐゴシック" pitchFamily="34" charset="-128"/>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00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70" d="100"/>
          <a:sy n="70" d="100"/>
        </p:scale>
        <p:origin x="-516" y="-102"/>
      </p:cViewPr>
      <p:guideLst>
        <p:guide orient="horz" pos="2160"/>
        <p:guide pos="2880"/>
      </p:guideLst>
    </p:cSldViewPr>
  </p:slideViewPr>
  <p:outlineViewPr>
    <p:cViewPr>
      <p:scale>
        <a:sx n="33" d="100"/>
        <a:sy n="33" d="100"/>
      </p:scale>
      <p:origin x="0" y="204"/>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60688" cy="498475"/>
          </a:xfrm>
          <a:prstGeom prst="rect">
            <a:avLst/>
          </a:prstGeom>
        </p:spPr>
        <p:txBody>
          <a:bodyPr vert="horz" lIns="91440" tIns="45720" rIns="91440" bIns="45720" rtlCol="0"/>
          <a:lstStyle>
            <a:lvl1pPr algn="l">
              <a:defRPr sz="1200">
                <a:latin typeface="Times New Roman" pitchFamily="-107" charset="0"/>
                <a:ea typeface="ＭＳ Ｐゴシック" pitchFamily="-107" charset="-128"/>
                <a:cs typeface="+mn-cs"/>
              </a:defRPr>
            </a:lvl1pPr>
          </a:lstStyle>
          <a:p>
            <a:pPr>
              <a:defRPr/>
            </a:pPr>
            <a:endParaRPr lang="en-MY"/>
          </a:p>
        </p:txBody>
      </p:sp>
      <p:sp>
        <p:nvSpPr>
          <p:cNvPr id="3" name="Date Placeholder 2"/>
          <p:cNvSpPr>
            <a:spLocks noGrp="1"/>
          </p:cNvSpPr>
          <p:nvPr>
            <p:ph type="dt" sz="quarter" idx="1"/>
          </p:nvPr>
        </p:nvSpPr>
        <p:spPr>
          <a:xfrm>
            <a:off x="3871913" y="0"/>
            <a:ext cx="2960687" cy="498475"/>
          </a:xfrm>
          <a:prstGeom prst="rect">
            <a:avLst/>
          </a:prstGeom>
        </p:spPr>
        <p:txBody>
          <a:bodyPr vert="horz" lIns="91440" tIns="45720" rIns="91440" bIns="45720" rtlCol="0"/>
          <a:lstStyle>
            <a:lvl1pPr algn="r">
              <a:defRPr sz="1200" smtClean="0">
                <a:latin typeface="Times New Roman" pitchFamily="-107" charset="0"/>
                <a:ea typeface="ＭＳ Ｐゴシック" pitchFamily="-107" charset="-128"/>
                <a:cs typeface="+mn-cs"/>
              </a:defRPr>
            </a:lvl1pPr>
          </a:lstStyle>
          <a:p>
            <a:pPr>
              <a:defRPr/>
            </a:pPr>
            <a:fld id="{6BCE10D4-6619-48D5-B336-FEE2D61F7204}" type="datetimeFigureOut">
              <a:rPr lang="en-MY"/>
              <a:pPr>
                <a:defRPr/>
              </a:pPr>
              <a:t>1/19/2011</a:t>
            </a:fld>
            <a:endParaRPr lang="en-MY"/>
          </a:p>
        </p:txBody>
      </p:sp>
      <p:sp>
        <p:nvSpPr>
          <p:cNvPr id="4" name="Footer Placeholder 3"/>
          <p:cNvSpPr>
            <a:spLocks noGrp="1"/>
          </p:cNvSpPr>
          <p:nvPr>
            <p:ph type="ftr" sz="quarter" idx="2"/>
          </p:nvPr>
        </p:nvSpPr>
        <p:spPr>
          <a:xfrm>
            <a:off x="0" y="9478963"/>
            <a:ext cx="2960688" cy="498475"/>
          </a:xfrm>
          <a:prstGeom prst="rect">
            <a:avLst/>
          </a:prstGeom>
        </p:spPr>
        <p:txBody>
          <a:bodyPr vert="horz" lIns="91440" tIns="45720" rIns="91440" bIns="45720" rtlCol="0" anchor="b"/>
          <a:lstStyle>
            <a:lvl1pPr algn="l">
              <a:defRPr sz="1200">
                <a:latin typeface="Times New Roman" pitchFamily="-107" charset="0"/>
                <a:ea typeface="ＭＳ Ｐゴシック" pitchFamily="-107" charset="-128"/>
                <a:cs typeface="+mn-cs"/>
              </a:defRPr>
            </a:lvl1pPr>
          </a:lstStyle>
          <a:p>
            <a:pPr>
              <a:defRPr/>
            </a:pPr>
            <a:endParaRPr lang="en-MY"/>
          </a:p>
        </p:txBody>
      </p:sp>
      <p:sp>
        <p:nvSpPr>
          <p:cNvPr id="5" name="Slide Number Placeholder 4"/>
          <p:cNvSpPr>
            <a:spLocks noGrp="1"/>
          </p:cNvSpPr>
          <p:nvPr>
            <p:ph type="sldNum" sz="quarter" idx="3"/>
          </p:nvPr>
        </p:nvSpPr>
        <p:spPr>
          <a:xfrm>
            <a:off x="3871913" y="9478963"/>
            <a:ext cx="2960687" cy="498475"/>
          </a:xfrm>
          <a:prstGeom prst="rect">
            <a:avLst/>
          </a:prstGeom>
        </p:spPr>
        <p:txBody>
          <a:bodyPr vert="horz" lIns="91440" tIns="45720" rIns="91440" bIns="45720" rtlCol="0" anchor="b"/>
          <a:lstStyle>
            <a:lvl1pPr algn="r">
              <a:defRPr sz="1200" smtClean="0">
                <a:latin typeface="Times New Roman" pitchFamily="-107" charset="0"/>
                <a:ea typeface="ＭＳ Ｐゴシック" pitchFamily="-107" charset="-128"/>
                <a:cs typeface="+mn-cs"/>
              </a:defRPr>
            </a:lvl1pPr>
          </a:lstStyle>
          <a:p>
            <a:pPr>
              <a:defRPr/>
            </a:pPr>
            <a:fld id="{E4AD3718-7ADF-4631-8F7D-37175729D738}" type="slidenum">
              <a:rPr lang="en-MY"/>
              <a:pPr>
                <a:defRPr/>
              </a:pPr>
              <a:t>‹#›</a:t>
            </a:fld>
            <a:endParaRPr lang="en-MY"/>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60688" cy="498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ea typeface="+mn-ea"/>
                <a:cs typeface="+mn-cs"/>
              </a:defRPr>
            </a:lvl1pPr>
          </a:lstStyle>
          <a:p>
            <a:pPr>
              <a:defRPr/>
            </a:pPr>
            <a:endParaRPr lang="en-GB"/>
          </a:p>
        </p:txBody>
      </p:sp>
      <p:sp>
        <p:nvSpPr>
          <p:cNvPr id="4099" name="Rectangle 3"/>
          <p:cNvSpPr>
            <a:spLocks noGrp="1" noChangeArrowheads="1"/>
          </p:cNvSpPr>
          <p:nvPr>
            <p:ph type="dt" idx="1"/>
          </p:nvPr>
        </p:nvSpPr>
        <p:spPr bwMode="auto">
          <a:xfrm>
            <a:off x="3871913" y="0"/>
            <a:ext cx="2960687" cy="498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ea typeface="+mn-ea"/>
                <a:cs typeface="+mn-cs"/>
              </a:defRPr>
            </a:lvl1pPr>
          </a:lstStyle>
          <a:p>
            <a:pPr>
              <a:defRPr/>
            </a:pPr>
            <a:endParaRPr lang="en-GB"/>
          </a:p>
        </p:txBody>
      </p:sp>
      <p:sp>
        <p:nvSpPr>
          <p:cNvPr id="13316" name="Rectangle 4"/>
          <p:cNvSpPr>
            <a:spLocks noGrp="1" noRot="1" noChangeAspect="1" noChangeArrowheads="1" noTextEdit="1"/>
          </p:cNvSpPr>
          <p:nvPr>
            <p:ph type="sldImg" idx="2"/>
          </p:nvPr>
        </p:nvSpPr>
        <p:spPr bwMode="auto">
          <a:xfrm>
            <a:off x="922338" y="747713"/>
            <a:ext cx="4991100" cy="3743325"/>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4213" y="4740275"/>
            <a:ext cx="5467350" cy="44910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78963"/>
            <a:ext cx="2960688" cy="4984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ea typeface="+mn-ea"/>
                <a:cs typeface="+mn-cs"/>
              </a:defRPr>
            </a:lvl1pPr>
          </a:lstStyle>
          <a:p>
            <a:pPr>
              <a:defRPr/>
            </a:pPr>
            <a:endParaRPr lang="en-GB"/>
          </a:p>
        </p:txBody>
      </p:sp>
      <p:sp>
        <p:nvSpPr>
          <p:cNvPr id="4103" name="Rectangle 7"/>
          <p:cNvSpPr>
            <a:spLocks noGrp="1" noChangeArrowheads="1"/>
          </p:cNvSpPr>
          <p:nvPr>
            <p:ph type="sldNum" sz="quarter" idx="5"/>
          </p:nvPr>
        </p:nvSpPr>
        <p:spPr bwMode="auto">
          <a:xfrm>
            <a:off x="3871913" y="9478963"/>
            <a:ext cx="2960687" cy="4984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ea typeface="ＭＳ Ｐゴシック" pitchFamily="-107" charset="-128"/>
                <a:cs typeface="+mn-cs"/>
              </a:defRPr>
            </a:lvl1pPr>
          </a:lstStyle>
          <a:p>
            <a:pPr>
              <a:defRPr/>
            </a:pPr>
            <a:fld id="{79E77C15-F662-4C60-8778-383EEE00276E}"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07"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Arial" pitchFamily="-107" charset="0"/>
        <a:ea typeface="ＭＳ Ｐゴシック" pitchFamily="-107" charset="-128"/>
        <a:cs typeface="+mn-cs"/>
      </a:defRPr>
    </a:lvl2pPr>
    <a:lvl3pPr marL="914400" algn="l" rtl="0" eaLnBrk="0" fontAlgn="base" hangingPunct="0">
      <a:spcBef>
        <a:spcPct val="30000"/>
      </a:spcBef>
      <a:spcAft>
        <a:spcPct val="0"/>
      </a:spcAft>
      <a:defRPr sz="1200" kern="1200">
        <a:solidFill>
          <a:schemeClr val="tx1"/>
        </a:solidFill>
        <a:latin typeface="Arial" pitchFamily="-107" charset="0"/>
        <a:ea typeface="ＭＳ Ｐゴシック" pitchFamily="-107" charset="-128"/>
        <a:cs typeface="+mn-cs"/>
      </a:defRPr>
    </a:lvl3pPr>
    <a:lvl4pPr marL="1371600" algn="l" rtl="0" eaLnBrk="0" fontAlgn="base" hangingPunct="0">
      <a:spcBef>
        <a:spcPct val="30000"/>
      </a:spcBef>
      <a:spcAft>
        <a:spcPct val="0"/>
      </a:spcAft>
      <a:defRPr sz="1200" kern="1200">
        <a:solidFill>
          <a:schemeClr val="tx1"/>
        </a:solidFill>
        <a:latin typeface="Arial" pitchFamily="-107" charset="0"/>
        <a:ea typeface="ＭＳ Ｐゴシック" pitchFamily="-107" charset="-128"/>
        <a:cs typeface="+mn-cs"/>
      </a:defRPr>
    </a:lvl4pPr>
    <a:lvl5pPr marL="1828800" algn="l" rtl="0" eaLnBrk="0" fontAlgn="base" hangingPunct="0">
      <a:spcBef>
        <a:spcPct val="30000"/>
      </a:spcBef>
      <a:spcAft>
        <a:spcPct val="0"/>
      </a:spcAft>
      <a:defRPr sz="1200" kern="1200">
        <a:solidFill>
          <a:schemeClr val="tx1"/>
        </a:solidFill>
        <a:latin typeface="Arial" pitchFamily="-107" charset="0"/>
        <a:ea typeface="ＭＳ Ｐゴシック" pitchFamily="-107"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endParaRPr lang="tr-TR" smtClean="0">
              <a:latin typeface="Arial" charset="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endParaRPr lang="tr-TR" smtClean="0">
              <a:latin typeface="Arial" charset="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p:spPr>
        <p:txBody>
          <a:bodyPr/>
          <a:lstStyle/>
          <a:p>
            <a:endParaRPr lang="tr-TR" smtClean="0">
              <a:latin typeface="Arial" charset="0"/>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p:spPr>
        <p:txBody>
          <a:bodyPr/>
          <a:lstStyle/>
          <a:p>
            <a:endParaRPr lang="tr-TR" smtClean="0">
              <a:latin typeface="Arial" charset="0"/>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endParaRPr lang="tr-TR" smtClean="0">
              <a:latin typeface="Arial" charset="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14646D86-0ED4-4798-8A8D-5627DD68F7ED}" type="slidenum">
              <a:rPr lang="en-GB" smtClean="0">
                <a:ea typeface="ＭＳ Ｐゴシック" pitchFamily="34" charset="-128"/>
              </a:rPr>
              <a:pPr/>
              <a:t>2</a:t>
            </a:fld>
            <a:endParaRPr lang="en-GB" smtClean="0">
              <a:ea typeface="ＭＳ Ｐゴシック" pitchFamily="34" charset="-128"/>
            </a:endParaRP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xfrm>
            <a:off x="911225" y="4740275"/>
            <a:ext cx="5011738" cy="4491038"/>
          </a:xfrm>
          <a:noFill/>
          <a:ln/>
        </p:spPr>
        <p:txBody>
          <a:bodyPr/>
          <a:lstStyle/>
          <a:p>
            <a:pPr eaLnBrk="1" hangingPunct="1"/>
            <a:endParaRPr lang="en-US" smtClean="0">
              <a:latin typeface="Arial"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a:noFill/>
          <a:ln/>
        </p:spPr>
        <p:txBody>
          <a:bodyPr/>
          <a:lstStyle/>
          <a:p>
            <a:endParaRPr lang="tr-TR" smtClean="0">
              <a:latin typeface="Arial" charset="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p:spPr>
        <p:txBody>
          <a:bodyPr/>
          <a:lstStyle/>
          <a:p>
            <a:endParaRPr lang="tr-TR" smtClean="0">
              <a:latin typeface="Arial" charset="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p:spPr>
        <p:txBody>
          <a:bodyPr/>
          <a:lstStyle/>
          <a:p>
            <a:endParaRPr lang="tr-TR" smtClean="0">
              <a:latin typeface="Arial" charset="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endParaRPr lang="tr-TR" smtClean="0">
              <a:latin typeface="Arial" charset="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endParaRPr lang="tr-TR" smtClean="0">
              <a:latin typeface="Arial" charset="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endParaRPr lang="tr-TR" smtClean="0">
              <a:latin typeface="Arial" charset="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tr-TR" smtClean="0">
              <a:latin typeface="Arial"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9/23/2010</a:t>
            </a: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63902F7-8926-490A-8739-2482B44C546E}"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9/23/2010</a:t>
            </a: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EDA71D9-11A0-4813-A73F-6520EA6178D6}"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9/23/2010</a:t>
            </a: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D3A26D1-5D6B-4EB2-93F3-9F0F63BB604E}"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9/23/2010</a:t>
            </a: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BE3C6EE-05E6-446B-8163-2665804F0F5D}"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9/23/2010</a:t>
            </a: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10F386C-AAD8-48EE-AE4A-D3DCAE5040CD}"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a:t>9/23/2010</a:t>
            </a: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16E32E75-4A2B-4AA0-A5B5-5F39D869BB72}"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a:t>9/23/2010</a:t>
            </a: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9091A76F-D489-45E0-B28E-0177407C73EF}"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t>9/23/2010</a:t>
            </a: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731FBCF7-5A59-4A0D-8C6C-4671A8226CE1}"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9/23/2010</a:t>
            </a: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DBEB266C-0DBD-47C8-BE33-EF35AB13D9F4}"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9/23/2010</a:t>
            </a: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76E6FC8-135C-4B1F-AB50-05F26F9BBB13}"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9/23/2010</a:t>
            </a: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8F40FBF5-CF9F-431F-BEBA-7FAB6B395B2F}"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mn-lt"/>
                <a:ea typeface="+mn-ea"/>
                <a:cs typeface="+mn-cs"/>
              </a:defRPr>
            </a:lvl1pPr>
          </a:lstStyle>
          <a:p>
            <a:pPr>
              <a:defRPr/>
            </a:pPr>
            <a:r>
              <a:rPr lang="en-US"/>
              <a:t>9/23/2010</a:t>
            </a: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ea typeface="+mn-ea"/>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107" charset="-128"/>
                <a:cs typeface="+mn-cs"/>
              </a:defRPr>
            </a:lvl1pPr>
          </a:lstStyle>
          <a:p>
            <a:pPr>
              <a:defRPr/>
            </a:pPr>
            <a:fld id="{1DD9AE76-8C88-4B66-84BA-F8E1C1682059}"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p:txStyles>
    <p:titleStyle>
      <a:lvl1pPr algn="ctr" rtl="0" eaLnBrk="0" fontAlgn="base" hangingPunct="0">
        <a:spcBef>
          <a:spcPct val="0"/>
        </a:spcBef>
        <a:spcAft>
          <a:spcPct val="0"/>
        </a:spcAft>
        <a:defRPr sz="4400">
          <a:solidFill>
            <a:schemeClr val="tx2"/>
          </a:solidFill>
          <a:latin typeface="+mj-lt"/>
          <a:ea typeface="ＭＳ Ｐゴシック" pitchFamily="-107" charset="-128"/>
          <a:cs typeface="ＭＳ Ｐゴシック" pitchFamily="-107" charset="-128"/>
        </a:defRPr>
      </a:lvl1pPr>
      <a:lvl2pPr algn="ctr" rtl="0" eaLnBrk="0" fontAlgn="base" hangingPunct="0">
        <a:spcBef>
          <a:spcPct val="0"/>
        </a:spcBef>
        <a:spcAft>
          <a:spcPct val="0"/>
        </a:spcAft>
        <a:defRPr sz="4400">
          <a:solidFill>
            <a:schemeClr val="tx2"/>
          </a:solidFill>
          <a:latin typeface="Arial" pitchFamily="-107" charset="0"/>
          <a:ea typeface="ＭＳ Ｐゴシック" pitchFamily="-107" charset="-128"/>
          <a:cs typeface="ＭＳ Ｐゴシック" pitchFamily="-107" charset="-128"/>
        </a:defRPr>
      </a:lvl2pPr>
      <a:lvl3pPr algn="ctr" rtl="0" eaLnBrk="0" fontAlgn="base" hangingPunct="0">
        <a:spcBef>
          <a:spcPct val="0"/>
        </a:spcBef>
        <a:spcAft>
          <a:spcPct val="0"/>
        </a:spcAft>
        <a:defRPr sz="4400">
          <a:solidFill>
            <a:schemeClr val="tx2"/>
          </a:solidFill>
          <a:latin typeface="Arial" pitchFamily="-107" charset="0"/>
          <a:ea typeface="ＭＳ Ｐゴシック" pitchFamily="-107" charset="-128"/>
          <a:cs typeface="ＭＳ Ｐゴシック" pitchFamily="-107" charset="-128"/>
        </a:defRPr>
      </a:lvl3pPr>
      <a:lvl4pPr algn="ctr" rtl="0" eaLnBrk="0" fontAlgn="base" hangingPunct="0">
        <a:spcBef>
          <a:spcPct val="0"/>
        </a:spcBef>
        <a:spcAft>
          <a:spcPct val="0"/>
        </a:spcAft>
        <a:defRPr sz="4400">
          <a:solidFill>
            <a:schemeClr val="tx2"/>
          </a:solidFill>
          <a:latin typeface="Arial" pitchFamily="-107" charset="0"/>
          <a:ea typeface="ＭＳ Ｐゴシック" pitchFamily="-107" charset="-128"/>
          <a:cs typeface="ＭＳ Ｐゴシック" pitchFamily="-107" charset="-128"/>
        </a:defRPr>
      </a:lvl4pPr>
      <a:lvl5pPr algn="ctr" rtl="0" eaLnBrk="0" fontAlgn="base" hangingPunct="0">
        <a:spcBef>
          <a:spcPct val="0"/>
        </a:spcBef>
        <a:spcAft>
          <a:spcPct val="0"/>
        </a:spcAft>
        <a:defRPr sz="4400">
          <a:solidFill>
            <a:schemeClr val="tx2"/>
          </a:solidFill>
          <a:latin typeface="Arial" pitchFamily="-107" charset="0"/>
          <a:ea typeface="ＭＳ Ｐゴシック" pitchFamily="-107" charset="-128"/>
          <a:cs typeface="ＭＳ Ｐゴシック" pitchFamily="-107" charset="-128"/>
        </a:defRPr>
      </a:lvl5pPr>
      <a:lvl6pPr marL="457200" algn="ctr" rtl="0" fontAlgn="base">
        <a:spcBef>
          <a:spcPct val="0"/>
        </a:spcBef>
        <a:spcAft>
          <a:spcPct val="0"/>
        </a:spcAft>
        <a:defRPr sz="4400">
          <a:solidFill>
            <a:schemeClr val="tx2"/>
          </a:solidFill>
          <a:latin typeface="Arial" pitchFamily="-107" charset="0"/>
        </a:defRPr>
      </a:lvl6pPr>
      <a:lvl7pPr marL="914400" algn="ctr" rtl="0" fontAlgn="base">
        <a:spcBef>
          <a:spcPct val="0"/>
        </a:spcBef>
        <a:spcAft>
          <a:spcPct val="0"/>
        </a:spcAft>
        <a:defRPr sz="4400">
          <a:solidFill>
            <a:schemeClr val="tx2"/>
          </a:solidFill>
          <a:latin typeface="Arial" pitchFamily="-107" charset="0"/>
        </a:defRPr>
      </a:lvl7pPr>
      <a:lvl8pPr marL="1371600" algn="ctr" rtl="0" fontAlgn="base">
        <a:spcBef>
          <a:spcPct val="0"/>
        </a:spcBef>
        <a:spcAft>
          <a:spcPct val="0"/>
        </a:spcAft>
        <a:defRPr sz="4400">
          <a:solidFill>
            <a:schemeClr val="tx2"/>
          </a:solidFill>
          <a:latin typeface="Arial" pitchFamily="-107" charset="0"/>
        </a:defRPr>
      </a:lvl8pPr>
      <a:lvl9pPr marL="1828800" algn="ctr" rtl="0" fontAlgn="base">
        <a:spcBef>
          <a:spcPct val="0"/>
        </a:spcBef>
        <a:spcAft>
          <a:spcPct val="0"/>
        </a:spcAft>
        <a:defRPr sz="4400">
          <a:solidFill>
            <a:schemeClr val="tx2"/>
          </a:solidFill>
          <a:latin typeface="Arial" pitchFamily="-107"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107" charset="-128"/>
          <a:cs typeface="ＭＳ Ｐゴシック" pitchFamily="-107"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pitchFamily="-107"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107"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107"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107" charset="-128"/>
        </a:defRPr>
      </a:lvl5pPr>
      <a:lvl6pPr marL="2514600" indent="-228600" algn="l" rtl="0" fontAlgn="base">
        <a:spcBef>
          <a:spcPct val="20000"/>
        </a:spcBef>
        <a:spcAft>
          <a:spcPct val="0"/>
        </a:spcAft>
        <a:buChar char="»"/>
        <a:defRPr sz="2000">
          <a:solidFill>
            <a:schemeClr val="tx1"/>
          </a:solidFill>
          <a:latin typeface="+mn-lt"/>
          <a:ea typeface="ＭＳ Ｐゴシック" pitchFamily="-107"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107"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107"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107"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1.bin"/><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dirty="0"/>
              <a:t>11/1/2011</a:t>
            </a:r>
            <a:endParaRPr lang="en-GB" dirty="0"/>
          </a:p>
        </p:txBody>
      </p:sp>
      <p:sp>
        <p:nvSpPr>
          <p:cNvPr id="15362" name="Slide Number Placeholder 4"/>
          <p:cNvSpPr>
            <a:spLocks noGrp="1"/>
          </p:cNvSpPr>
          <p:nvPr>
            <p:ph type="sldNum" sz="quarter" idx="12"/>
          </p:nvPr>
        </p:nvSpPr>
        <p:spPr>
          <a:noFill/>
        </p:spPr>
        <p:txBody>
          <a:bodyPr/>
          <a:lstStyle/>
          <a:p>
            <a:fld id="{B35DED4B-1723-4F15-B378-B0C73127157C}" type="slidenum">
              <a:rPr lang="en-GB" smtClean="0">
                <a:ea typeface="ＭＳ Ｐゴシック" pitchFamily="34" charset="-128"/>
              </a:rPr>
              <a:pPr/>
              <a:t>1</a:t>
            </a:fld>
            <a:endParaRPr lang="en-GB" smtClean="0">
              <a:ea typeface="ＭＳ Ｐゴシック" pitchFamily="34" charset="-128"/>
            </a:endParaRPr>
          </a:p>
        </p:txBody>
      </p:sp>
      <p:pic>
        <p:nvPicPr>
          <p:cNvPr id="15363" name="Picture 6" descr="transparent%20logo"/>
          <p:cNvPicPr>
            <a:picLocks noChangeAspect="1" noChangeArrowheads="1"/>
          </p:cNvPicPr>
          <p:nvPr/>
        </p:nvPicPr>
        <p:blipFill>
          <a:blip r:embed="rId3"/>
          <a:srcRect/>
          <a:stretch>
            <a:fillRect/>
          </a:stretch>
        </p:blipFill>
        <p:spPr bwMode="auto">
          <a:xfrm>
            <a:off x="250825" y="188913"/>
            <a:ext cx="2913063" cy="868362"/>
          </a:xfrm>
          <a:prstGeom prst="rect">
            <a:avLst/>
          </a:prstGeom>
          <a:noFill/>
          <a:ln w="9525">
            <a:noFill/>
            <a:miter lim="800000"/>
            <a:headEnd/>
            <a:tailEnd/>
          </a:ln>
        </p:spPr>
      </p:pic>
      <p:sp>
        <p:nvSpPr>
          <p:cNvPr id="15364" name="TextBox 7"/>
          <p:cNvSpPr txBox="1">
            <a:spLocks noChangeArrowheads="1"/>
          </p:cNvSpPr>
          <p:nvPr/>
        </p:nvSpPr>
        <p:spPr bwMode="auto">
          <a:xfrm>
            <a:off x="3730625" y="6519863"/>
            <a:ext cx="4300538" cy="338137"/>
          </a:xfrm>
          <a:prstGeom prst="rect">
            <a:avLst/>
          </a:prstGeom>
          <a:noFill/>
          <a:ln w="9525">
            <a:noFill/>
            <a:miter lim="800000"/>
            <a:headEnd/>
            <a:tailEnd/>
          </a:ln>
        </p:spPr>
        <p:txBody>
          <a:bodyPr wrap="none">
            <a:spAutoFit/>
          </a:bodyPr>
          <a:lstStyle/>
          <a:p>
            <a:r>
              <a:rPr lang="en-US" sz="1600"/>
              <a:t>GEP Conference, Malaysia, February 12-13, 2011</a:t>
            </a:r>
            <a:endParaRPr lang="en-MY" sz="1600"/>
          </a:p>
        </p:txBody>
      </p:sp>
      <p:sp>
        <p:nvSpPr>
          <p:cNvPr id="15365" name="Title 10"/>
          <p:cNvSpPr>
            <a:spLocks noGrp="1"/>
          </p:cNvSpPr>
          <p:nvPr>
            <p:ph type="ctrTitle"/>
          </p:nvPr>
        </p:nvSpPr>
        <p:spPr/>
        <p:txBody>
          <a:bodyPr/>
          <a:lstStyle/>
          <a:p>
            <a:r>
              <a:rPr lang="en-US" sz="3200" smtClean="0">
                <a:ea typeface="ＭＳ Ｐゴシック" pitchFamily="34" charset="-128"/>
              </a:rPr>
              <a:t/>
            </a:r>
            <a:br>
              <a:rPr lang="en-US" sz="3200" smtClean="0">
                <a:ea typeface="ＭＳ Ｐゴシック" pitchFamily="34" charset="-128"/>
              </a:rPr>
            </a:br>
            <a:r>
              <a:rPr lang="en-US" sz="3200" smtClean="0">
                <a:ea typeface="ＭＳ Ｐゴシック" pitchFamily="34" charset="-128"/>
              </a:rPr>
              <a:t>For better or worse, in crisis and in boom…</a:t>
            </a:r>
            <a:r>
              <a:rPr lang="en-MY" sz="3200" smtClean="0">
                <a:ea typeface="ＭＳ Ｐゴシック" pitchFamily="34" charset="-128"/>
              </a:rPr>
              <a:t/>
            </a:r>
            <a:br>
              <a:rPr lang="en-MY" sz="3200" smtClean="0">
                <a:ea typeface="ＭＳ Ｐゴシック" pitchFamily="34" charset="-128"/>
              </a:rPr>
            </a:br>
            <a:r>
              <a:rPr lang="en-US" sz="2400" smtClean="0">
                <a:ea typeface="ＭＳ Ｐゴシック" pitchFamily="34" charset="-128"/>
              </a:rPr>
              <a:t> </a:t>
            </a:r>
            <a:r>
              <a:rPr lang="en-MY" sz="2400" smtClean="0">
                <a:ea typeface="ＭＳ Ｐゴシック" pitchFamily="34" charset="-128"/>
              </a:rPr>
              <a:t/>
            </a:r>
            <a:br>
              <a:rPr lang="en-MY" sz="2400" smtClean="0">
                <a:ea typeface="ＭＳ Ｐゴシック" pitchFamily="34" charset="-128"/>
              </a:rPr>
            </a:br>
            <a:r>
              <a:rPr lang="en-US" sz="2400" smtClean="0">
                <a:ea typeface="ＭＳ Ｐゴシック" pitchFamily="34" charset="-128"/>
              </a:rPr>
              <a:t>Does foreign direct investment promote economic stability in developing and emerging economies?</a:t>
            </a:r>
            <a:r>
              <a:rPr lang="en-MY" sz="2400" smtClean="0">
                <a:ea typeface="ＭＳ Ｐゴシック" pitchFamily="34" charset="-128"/>
              </a:rPr>
              <a:t/>
            </a:r>
            <a:br>
              <a:rPr lang="en-MY" sz="2400" smtClean="0">
                <a:ea typeface="ＭＳ Ｐゴシック" pitchFamily="34" charset="-128"/>
              </a:rPr>
            </a:br>
            <a:r>
              <a:rPr lang="en-US" sz="3200" smtClean="0">
                <a:ea typeface="ＭＳ Ｐゴシック" pitchFamily="34" charset="-128"/>
              </a:rPr>
              <a:t> </a:t>
            </a:r>
            <a:r>
              <a:rPr lang="en-MY" smtClean="0">
                <a:ea typeface="ＭＳ Ｐゴシック" pitchFamily="34" charset="-128"/>
              </a:rPr>
              <a:t/>
            </a:r>
            <a:br>
              <a:rPr lang="en-MY" smtClean="0">
                <a:ea typeface="ＭＳ Ｐゴシック" pitchFamily="34" charset="-128"/>
              </a:rPr>
            </a:br>
            <a:r>
              <a:rPr lang="en-MY" smtClean="0">
                <a:ea typeface="ＭＳ Ｐゴシック" pitchFamily="34" charset="-128"/>
              </a:rPr>
              <a:t/>
            </a:r>
            <a:br>
              <a:rPr lang="en-MY" smtClean="0">
                <a:ea typeface="ＭＳ Ｐゴシック" pitchFamily="34" charset="-128"/>
              </a:rPr>
            </a:br>
            <a:endParaRPr lang="en-MY" smtClean="0">
              <a:ea typeface="ＭＳ Ｐゴシック" pitchFamily="34" charset="-128"/>
            </a:endParaRPr>
          </a:p>
        </p:txBody>
      </p:sp>
      <p:sp>
        <p:nvSpPr>
          <p:cNvPr id="15366" name="Subtitle 11"/>
          <p:cNvSpPr>
            <a:spLocks noGrp="1"/>
          </p:cNvSpPr>
          <p:nvPr>
            <p:ph type="subTitle" idx="1"/>
          </p:nvPr>
        </p:nvSpPr>
        <p:spPr/>
        <p:txBody>
          <a:bodyPr/>
          <a:lstStyle/>
          <a:p>
            <a:r>
              <a:rPr lang="en-US" sz="2000" smtClean="0">
                <a:ea typeface="ＭＳ Ｐゴシック" pitchFamily="34" charset="-128"/>
              </a:rPr>
              <a:t>by Camilla Jensen</a:t>
            </a:r>
            <a:r>
              <a:rPr lang="en-MY" sz="2000" smtClean="0">
                <a:ea typeface="ＭＳ Ｐゴシック" pitchFamily="34" charset="-128"/>
              </a:rPr>
              <a:t/>
            </a:r>
            <a:br>
              <a:rPr lang="en-MY" sz="2000" smtClean="0">
                <a:ea typeface="ＭＳ Ｐゴシック" pitchFamily="34" charset="-128"/>
              </a:rPr>
            </a:br>
            <a:r>
              <a:rPr lang="en-US" sz="2000" smtClean="0">
                <a:ea typeface="ＭＳ Ｐゴシック" pitchFamily="34" charset="-128"/>
              </a:rPr>
              <a:t>Nottingham School of Economics</a:t>
            </a:r>
            <a:r>
              <a:rPr lang="en-MY" sz="2000" smtClean="0">
                <a:ea typeface="ＭＳ Ｐゴシック" pitchFamily="34" charset="-128"/>
              </a:rPr>
              <a:t/>
            </a:r>
            <a:br>
              <a:rPr lang="en-MY" sz="2000" smtClean="0">
                <a:ea typeface="ＭＳ Ｐゴシック" pitchFamily="34" charset="-128"/>
              </a:rPr>
            </a:br>
            <a:r>
              <a:rPr lang="en-US" sz="2000" smtClean="0">
                <a:ea typeface="ＭＳ Ｐゴシック" pitchFamily="34" charset="-128"/>
              </a:rPr>
              <a:t>Faculty of Arts and Social Sciences</a:t>
            </a:r>
            <a:r>
              <a:rPr lang="en-MY" sz="2000" smtClean="0">
                <a:ea typeface="ＭＳ Ｐゴシック" pitchFamily="34" charset="-128"/>
              </a:rPr>
              <a:t/>
            </a:r>
            <a:br>
              <a:rPr lang="en-MY" sz="2000" smtClean="0">
                <a:ea typeface="ＭＳ Ｐゴシック" pitchFamily="34" charset="-128"/>
              </a:rPr>
            </a:br>
            <a:r>
              <a:rPr lang="en-US" sz="2000" smtClean="0">
                <a:ea typeface="ＭＳ Ｐゴシック" pitchFamily="34" charset="-128"/>
              </a:rPr>
              <a:t>University of Nottingham</a:t>
            </a:r>
            <a:r>
              <a:rPr lang="en-MY" sz="2000" smtClean="0">
                <a:ea typeface="ＭＳ Ｐゴシック" pitchFamily="34" charset="-128"/>
              </a:rPr>
              <a:t/>
            </a:r>
            <a:br>
              <a:rPr lang="en-MY" sz="2000" smtClean="0">
                <a:ea typeface="ＭＳ Ｐゴシック" pitchFamily="34" charset="-128"/>
              </a:rPr>
            </a:br>
            <a:r>
              <a:rPr lang="en-US" sz="2000" smtClean="0">
                <a:ea typeface="ＭＳ Ｐゴシック" pitchFamily="34" charset="-128"/>
              </a:rPr>
              <a:t>Malaysia Campus</a:t>
            </a:r>
            <a:r>
              <a:rPr lang="en-MY" smtClean="0">
                <a:ea typeface="ＭＳ Ｐゴシック" pitchFamily="34" charset="-128"/>
              </a:rPr>
              <a:t/>
            </a:r>
            <a:br>
              <a:rPr lang="en-MY" smtClean="0">
                <a:ea typeface="ＭＳ Ｐゴシック" pitchFamily="34" charset="-128"/>
              </a:rPr>
            </a:br>
            <a:endParaRPr lang="en-MY" smtClean="0">
              <a:ea typeface="ＭＳ Ｐゴシック"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5" name="Rectangle 3"/>
          <p:cNvSpPr>
            <a:spLocks noGrp="1" noChangeArrowheads="1"/>
          </p:cNvSpPr>
          <p:nvPr>
            <p:ph type="body" idx="1"/>
          </p:nvPr>
        </p:nvSpPr>
        <p:spPr>
          <a:xfrm>
            <a:off x="611188" y="1196975"/>
            <a:ext cx="7772400" cy="3240088"/>
          </a:xfrm>
        </p:spPr>
        <p:txBody>
          <a:bodyPr/>
          <a:lstStyle/>
          <a:p>
            <a:pPr marL="1071563" indent="-1071563" eaLnBrk="1" hangingPunct="1">
              <a:buFontTx/>
              <a:buNone/>
            </a:pPr>
            <a:endParaRPr lang="tr-TR" sz="2400" smtClean="0">
              <a:latin typeface="Verdana" pitchFamily="34" charset="0"/>
              <a:ea typeface="ＭＳ Ｐゴシック" pitchFamily="34" charset="-128"/>
            </a:endParaRPr>
          </a:p>
        </p:txBody>
      </p:sp>
      <p:sp>
        <p:nvSpPr>
          <p:cNvPr id="4" name="Date Placeholder 3"/>
          <p:cNvSpPr>
            <a:spLocks noGrp="1"/>
          </p:cNvSpPr>
          <p:nvPr>
            <p:ph type="dt" sz="quarter" idx="10"/>
          </p:nvPr>
        </p:nvSpPr>
        <p:spPr/>
        <p:txBody>
          <a:bodyPr/>
          <a:lstStyle/>
          <a:p>
            <a:pPr>
              <a:defRPr/>
            </a:pPr>
            <a:r>
              <a:rPr lang="en-US" dirty="0"/>
              <a:t>11/1/2011</a:t>
            </a:r>
            <a:endParaRPr lang="en-GB" dirty="0"/>
          </a:p>
        </p:txBody>
      </p:sp>
      <p:sp>
        <p:nvSpPr>
          <p:cNvPr id="26627" name="Slide Number Placeholder 4"/>
          <p:cNvSpPr>
            <a:spLocks noGrp="1"/>
          </p:cNvSpPr>
          <p:nvPr>
            <p:ph type="sldNum" sz="quarter" idx="12"/>
          </p:nvPr>
        </p:nvSpPr>
        <p:spPr>
          <a:noFill/>
        </p:spPr>
        <p:txBody>
          <a:bodyPr/>
          <a:lstStyle/>
          <a:p>
            <a:fld id="{BB8BE38C-9C6B-486F-B785-32CD84484566}" type="slidenum">
              <a:rPr lang="en-GB" smtClean="0">
                <a:ea typeface="ＭＳ Ｐゴシック" pitchFamily="34" charset="-128"/>
              </a:rPr>
              <a:pPr/>
              <a:t>10</a:t>
            </a:fld>
            <a:endParaRPr lang="en-GB" smtClean="0">
              <a:ea typeface="ＭＳ Ｐゴシック" pitchFamily="34" charset="-128"/>
            </a:endParaRPr>
          </a:p>
        </p:txBody>
      </p:sp>
      <p:pic>
        <p:nvPicPr>
          <p:cNvPr id="26628" name="Picture 6" descr="transparent%20logo"/>
          <p:cNvPicPr>
            <a:picLocks noChangeAspect="1" noChangeArrowheads="1"/>
          </p:cNvPicPr>
          <p:nvPr/>
        </p:nvPicPr>
        <p:blipFill>
          <a:blip r:embed="rId3"/>
          <a:srcRect/>
          <a:stretch>
            <a:fillRect/>
          </a:stretch>
        </p:blipFill>
        <p:spPr bwMode="auto">
          <a:xfrm>
            <a:off x="250825" y="188913"/>
            <a:ext cx="2913063" cy="868362"/>
          </a:xfrm>
          <a:prstGeom prst="rect">
            <a:avLst/>
          </a:prstGeom>
          <a:noFill/>
          <a:ln w="9525">
            <a:noFill/>
            <a:miter lim="800000"/>
            <a:headEnd/>
            <a:tailEnd/>
          </a:ln>
        </p:spPr>
      </p:pic>
      <p:sp>
        <p:nvSpPr>
          <p:cNvPr id="26629" name="TextBox 6"/>
          <p:cNvSpPr txBox="1">
            <a:spLocks noChangeArrowheads="1"/>
          </p:cNvSpPr>
          <p:nvPr/>
        </p:nvSpPr>
        <p:spPr bwMode="auto">
          <a:xfrm>
            <a:off x="3730625" y="6519863"/>
            <a:ext cx="4300538" cy="338137"/>
          </a:xfrm>
          <a:prstGeom prst="rect">
            <a:avLst/>
          </a:prstGeom>
          <a:noFill/>
          <a:ln w="9525">
            <a:noFill/>
            <a:miter lim="800000"/>
            <a:headEnd/>
            <a:tailEnd/>
          </a:ln>
        </p:spPr>
        <p:txBody>
          <a:bodyPr wrap="none">
            <a:spAutoFit/>
          </a:bodyPr>
          <a:lstStyle/>
          <a:p>
            <a:r>
              <a:rPr lang="en-US" sz="1600"/>
              <a:t>GEP Conference, Malaysia, February 12-13, 2011</a:t>
            </a:r>
            <a:endParaRPr lang="en-MY" sz="1600"/>
          </a:p>
        </p:txBody>
      </p:sp>
      <p:sp>
        <p:nvSpPr>
          <p:cNvPr id="26630"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MY"/>
          </a:p>
        </p:txBody>
      </p:sp>
      <p:graphicFrame>
        <p:nvGraphicFramePr>
          <p:cNvPr id="9" name="Table 8"/>
          <p:cNvGraphicFramePr>
            <a:graphicFrameLocks noGrp="1"/>
          </p:cNvGraphicFramePr>
          <p:nvPr/>
        </p:nvGraphicFramePr>
        <p:xfrm>
          <a:off x="611188" y="1052513"/>
          <a:ext cx="7704858" cy="5464580"/>
        </p:xfrm>
        <a:graphic>
          <a:graphicData uri="http://schemas.openxmlformats.org/drawingml/2006/table">
            <a:tbl>
              <a:tblPr/>
              <a:tblGrid>
                <a:gridCol w="1100694"/>
                <a:gridCol w="1100694"/>
                <a:gridCol w="1100694"/>
                <a:gridCol w="1100694"/>
                <a:gridCol w="1100694"/>
                <a:gridCol w="1100694"/>
                <a:gridCol w="1100694"/>
              </a:tblGrid>
              <a:tr h="200153">
                <a:tc>
                  <a:txBody>
                    <a:bodyPr/>
                    <a:lstStyle/>
                    <a:p>
                      <a:pPr>
                        <a:lnSpc>
                          <a:spcPct val="150000"/>
                        </a:lnSpc>
                        <a:spcAft>
                          <a:spcPts val="0"/>
                        </a:spcAft>
                      </a:pP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b="1" dirty="0">
                          <a:solidFill>
                            <a:srgbClr val="FFFFFF"/>
                          </a:solidFill>
                          <a:latin typeface="Times New Roman"/>
                          <a:ea typeface="Times New Roman"/>
                          <a:cs typeface="Times New Roman"/>
                        </a:rPr>
                        <a:t>Equation 1.1</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b="1">
                          <a:solidFill>
                            <a:srgbClr val="FFFFFF"/>
                          </a:solidFill>
                          <a:latin typeface="Times New Roman"/>
                          <a:ea typeface="Times New Roman"/>
                          <a:cs typeface="Times New Roman"/>
                        </a:rPr>
                        <a:t>Equation 1.2</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b="1">
                          <a:solidFill>
                            <a:srgbClr val="FFFFFF"/>
                          </a:solidFill>
                          <a:latin typeface="Times New Roman"/>
                          <a:ea typeface="Times New Roman"/>
                          <a:cs typeface="Times New Roman"/>
                        </a:rPr>
                        <a:t>Equation 1.3</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b="1">
                          <a:solidFill>
                            <a:srgbClr val="FFFFFF"/>
                          </a:solidFill>
                          <a:latin typeface="Times New Roman"/>
                          <a:ea typeface="Times New Roman"/>
                          <a:cs typeface="Times New Roman"/>
                        </a:rPr>
                        <a:t>Equation 1.4</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b="1">
                          <a:solidFill>
                            <a:srgbClr val="FFFFFF"/>
                          </a:solidFill>
                          <a:latin typeface="Times New Roman"/>
                          <a:ea typeface="Times New Roman"/>
                          <a:cs typeface="Times New Roman"/>
                        </a:rPr>
                        <a:t>Equation 1.5</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b="1">
                          <a:solidFill>
                            <a:srgbClr val="FFFFFF"/>
                          </a:solidFill>
                          <a:latin typeface="Times New Roman"/>
                          <a:ea typeface="Times New Roman"/>
                          <a:cs typeface="Times New Roman"/>
                        </a:rPr>
                        <a:t>Equation 1.6</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BACC6"/>
                    </a:solidFill>
                  </a:tcPr>
                </a:tc>
              </a:tr>
              <a:tr h="184268">
                <a:tc>
                  <a:txBody>
                    <a:bodyPr/>
                    <a:lstStyle/>
                    <a:p>
                      <a:pPr>
                        <a:lnSpc>
                          <a:spcPct val="150000"/>
                        </a:lnSpc>
                        <a:spcAft>
                          <a:spcPts val="0"/>
                        </a:spcAft>
                      </a:pPr>
                      <a:r>
                        <a:rPr lang="en-US" sz="900" b="1" dirty="0">
                          <a:solidFill>
                            <a:srgbClr val="FFFFFF"/>
                          </a:solidFill>
                          <a:latin typeface="Times New Roman"/>
                          <a:ea typeface="Times New Roman"/>
                          <a:cs typeface="Times New Roman"/>
                        </a:rPr>
                        <a:t>Method</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dirty="0">
                          <a:latin typeface="Times New Roman"/>
                          <a:ea typeface="Times New Roman"/>
                          <a:cs typeface="Times New Roman"/>
                        </a:rPr>
                        <a:t>OLS</a:t>
                      </a:r>
                      <a:endParaRPr lang="en-MY" sz="900" dirty="0">
                        <a:latin typeface="Times New Roman"/>
                        <a:ea typeface="Times New Roman"/>
                        <a:cs typeface="Times New Roman"/>
                      </a:endParaRPr>
                    </a:p>
                  </a:txBody>
                  <a:tcPr marL="44174" marR="44174"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a:latin typeface="Times New Roman"/>
                          <a:ea typeface="Times New Roman"/>
                          <a:cs typeface="Times New Roman"/>
                        </a:rPr>
                        <a:t>OLS</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LOGIT</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LOGIT</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TOBIT</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TOBIT</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r>
              <a:tr h="299972">
                <a:tc>
                  <a:txBody>
                    <a:bodyPr/>
                    <a:lstStyle/>
                    <a:p>
                      <a:pPr>
                        <a:lnSpc>
                          <a:spcPct val="150000"/>
                        </a:lnSpc>
                        <a:spcAft>
                          <a:spcPts val="0"/>
                        </a:spcAft>
                      </a:pPr>
                      <a:r>
                        <a:rPr lang="en-US" sz="900" b="1">
                          <a:solidFill>
                            <a:srgbClr val="FFFFFF"/>
                          </a:solidFill>
                          <a:latin typeface="Times New Roman"/>
                          <a:ea typeface="Times New Roman"/>
                          <a:cs typeface="Times New Roman"/>
                        </a:rPr>
                        <a:t>Dependent var.</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i="1">
                          <a:latin typeface="Times New Roman"/>
                          <a:ea typeface="Times New Roman"/>
                          <a:cs typeface="Times New Roman"/>
                        </a:rPr>
                        <a:t>Log(Investrate)</a:t>
                      </a:r>
                      <a:endParaRPr lang="en-MY" sz="900">
                        <a:latin typeface="Times New Roman"/>
                        <a:ea typeface="Times New Roman"/>
                        <a:cs typeface="Times New Roman"/>
                      </a:endParaRPr>
                    </a:p>
                  </a:txBody>
                  <a:tcPr marL="44174" marR="44174"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i="1" dirty="0">
                          <a:latin typeface="Times New Roman"/>
                          <a:ea typeface="Times New Roman"/>
                          <a:cs typeface="Times New Roman"/>
                        </a:rPr>
                        <a:t>Log(</a:t>
                      </a:r>
                      <a:r>
                        <a:rPr lang="en-US" sz="900" i="1" dirty="0" err="1">
                          <a:latin typeface="Times New Roman"/>
                          <a:ea typeface="Times New Roman"/>
                          <a:cs typeface="Times New Roman"/>
                        </a:rPr>
                        <a:t>Investrate</a:t>
                      </a:r>
                      <a:r>
                        <a:rPr lang="en-US" sz="900" i="1" dirty="0">
                          <a:latin typeface="Times New Roman"/>
                          <a:ea typeface="Times New Roman"/>
                          <a:cs typeface="Times New Roman"/>
                        </a:rPr>
                        <a:t>)</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i="1">
                          <a:latin typeface="Times New Roman"/>
                          <a:ea typeface="Times New Roman"/>
                          <a:cs typeface="Times New Roman"/>
                        </a:rPr>
                        <a:t>Prob(Invest&gt;0)</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i="1">
                          <a:latin typeface="Times New Roman"/>
                          <a:ea typeface="Times New Roman"/>
                          <a:cs typeface="Times New Roman"/>
                        </a:rPr>
                        <a:t>Prob(Invest&gt;0)</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i="1">
                          <a:latin typeface="Times New Roman"/>
                          <a:ea typeface="Times New Roman"/>
                          <a:cs typeface="Times New Roman"/>
                        </a:rPr>
                        <a:t>Log(Investrate), 0</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i="1">
                          <a:latin typeface="Times New Roman"/>
                          <a:ea typeface="Times New Roman"/>
                          <a:cs typeface="Times New Roman"/>
                        </a:rPr>
                        <a:t>Log(Investrate), 0</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257624">
                <a:tc>
                  <a:txBody>
                    <a:bodyPr/>
                    <a:lstStyle/>
                    <a:p>
                      <a:pPr>
                        <a:lnSpc>
                          <a:spcPct val="150000"/>
                        </a:lnSpc>
                        <a:spcAft>
                          <a:spcPts val="0"/>
                        </a:spcAft>
                      </a:pPr>
                      <a:r>
                        <a:rPr lang="en-US" sz="900" b="1">
                          <a:solidFill>
                            <a:srgbClr val="FFFFFF"/>
                          </a:solidFill>
                          <a:latin typeface="Times New Roman"/>
                          <a:ea typeface="Times New Roman"/>
                          <a:cs typeface="Times New Roman"/>
                        </a:rPr>
                        <a:t>Explanatory vars.:</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endParaRPr lang="en-US" sz="900">
                        <a:latin typeface="Times New Roman"/>
                        <a:ea typeface="Times New Roman"/>
                        <a:cs typeface="Times New Roman"/>
                      </a:endParaRPr>
                    </a:p>
                  </a:txBody>
                  <a:tcPr marL="44174" marR="44174"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endParaRPr lang="en-US"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endParaRPr lang="en-US"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endParaRPr lang="en-US"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endParaRPr lang="en-US"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endParaRPr lang="en-US"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r>
              <a:tr h="184268">
                <a:tc>
                  <a:txBody>
                    <a:bodyPr/>
                    <a:lstStyle/>
                    <a:p>
                      <a:pPr>
                        <a:lnSpc>
                          <a:spcPct val="150000"/>
                        </a:lnSpc>
                        <a:spcAft>
                          <a:spcPts val="0"/>
                        </a:spcAft>
                      </a:pPr>
                      <a:r>
                        <a:rPr lang="en-US" sz="900" b="1">
                          <a:solidFill>
                            <a:srgbClr val="FFFFFF"/>
                          </a:solidFill>
                          <a:latin typeface="Times New Roman"/>
                          <a:ea typeface="Times New Roman"/>
                          <a:cs typeface="Times New Roman"/>
                        </a:rPr>
                        <a:t>ROA</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0.003*** (2.97)</a:t>
                      </a:r>
                      <a:endParaRPr lang="en-MY" sz="900">
                        <a:latin typeface="Times New Roman"/>
                        <a:ea typeface="Times New Roman"/>
                        <a:cs typeface="Times New Roman"/>
                      </a:endParaRPr>
                    </a:p>
                  </a:txBody>
                  <a:tcPr marL="44174" marR="44174"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0.003*** (2.87)</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-0.004 (-1.13)</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-0.007* (-1.80)</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0.004** (2.87)</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0.004*** (2.70)</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184268">
                <a:tc>
                  <a:txBody>
                    <a:bodyPr/>
                    <a:lstStyle/>
                    <a:p>
                      <a:pPr>
                        <a:lnSpc>
                          <a:spcPct val="150000"/>
                        </a:lnSpc>
                        <a:spcAft>
                          <a:spcPts val="0"/>
                        </a:spcAft>
                      </a:pPr>
                      <a:r>
                        <a:rPr lang="en-US" sz="900" b="1">
                          <a:solidFill>
                            <a:srgbClr val="FFFFFF"/>
                          </a:solidFill>
                          <a:latin typeface="Times New Roman"/>
                          <a:ea typeface="Times New Roman"/>
                          <a:cs typeface="Times New Roman"/>
                        </a:rPr>
                        <a:t>Sales_growth</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0.019*** (4.05)</a:t>
                      </a:r>
                      <a:endParaRPr lang="en-MY" sz="900">
                        <a:latin typeface="Times New Roman"/>
                        <a:ea typeface="Times New Roman"/>
                        <a:cs typeface="Times New Roman"/>
                      </a:endParaRPr>
                    </a:p>
                  </a:txBody>
                  <a:tcPr marL="44174" marR="44174"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0.019*** (3.96)</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0.216*** (6.56)</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a:latin typeface="Times New Roman"/>
                          <a:ea typeface="Times New Roman"/>
                          <a:cs typeface="Times New Roman"/>
                        </a:rPr>
                        <a:t>0.221*** (7.03)</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0.049*** (7.55)</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0.049*** (7.44)</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r>
              <a:tr h="184268">
                <a:tc>
                  <a:txBody>
                    <a:bodyPr/>
                    <a:lstStyle/>
                    <a:p>
                      <a:pPr>
                        <a:lnSpc>
                          <a:spcPct val="150000"/>
                        </a:lnSpc>
                        <a:spcAft>
                          <a:spcPts val="0"/>
                        </a:spcAft>
                      </a:pPr>
                      <a:r>
                        <a:rPr lang="en-US" sz="900" b="1">
                          <a:solidFill>
                            <a:srgbClr val="FFFFFF"/>
                          </a:solidFill>
                          <a:latin typeface="Times New Roman"/>
                          <a:ea typeface="Times New Roman"/>
                          <a:cs typeface="Times New Roman"/>
                        </a:rPr>
                        <a:t>Leverage</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0.001 (0.53)</a:t>
                      </a:r>
                      <a:endParaRPr lang="en-MY" sz="900">
                        <a:latin typeface="Times New Roman"/>
                        <a:ea typeface="Times New Roman"/>
                        <a:cs typeface="Times New Roman"/>
                      </a:endParaRPr>
                    </a:p>
                  </a:txBody>
                  <a:tcPr marL="44174" marR="44174"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0.000 (0.31)</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0.054***(3.20)</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0.042*** (2.81)</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0.004** (2.19)</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0.003* (1.77)</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249976">
                <a:tc>
                  <a:txBody>
                    <a:bodyPr/>
                    <a:lstStyle/>
                    <a:p>
                      <a:pPr>
                        <a:lnSpc>
                          <a:spcPct val="150000"/>
                        </a:lnSpc>
                        <a:spcAft>
                          <a:spcPts val="0"/>
                        </a:spcAft>
                      </a:pPr>
                      <a:r>
                        <a:rPr lang="en-US" sz="900" b="1">
                          <a:solidFill>
                            <a:srgbClr val="FFFFFF"/>
                          </a:solidFill>
                          <a:latin typeface="Times New Roman"/>
                          <a:ea typeface="Times New Roman"/>
                          <a:cs typeface="Times New Roman"/>
                        </a:rPr>
                        <a:t>Vol_USD</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-0.009*** (-6.80)</a:t>
                      </a:r>
                      <a:endParaRPr lang="en-MY" sz="900">
                        <a:latin typeface="Times New Roman"/>
                        <a:ea typeface="Times New Roman"/>
                        <a:cs typeface="Times New Roman"/>
                      </a:endParaRPr>
                    </a:p>
                  </a:txBody>
                  <a:tcPr marL="44174" marR="44174"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-0.008*** (-6.69)</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0.172***(12.94)</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0.155*** (10.34)</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-0.032*** (-15.23)</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-0.031*** (-15.08)</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184268">
                <a:tc>
                  <a:txBody>
                    <a:bodyPr/>
                    <a:lstStyle/>
                    <a:p>
                      <a:pPr>
                        <a:lnSpc>
                          <a:spcPct val="150000"/>
                        </a:lnSpc>
                        <a:spcAft>
                          <a:spcPts val="0"/>
                        </a:spcAft>
                      </a:pPr>
                      <a:r>
                        <a:rPr lang="en-US" sz="900" b="1">
                          <a:solidFill>
                            <a:srgbClr val="FFFFFF"/>
                          </a:solidFill>
                          <a:latin typeface="Times New Roman"/>
                          <a:ea typeface="Times New Roman"/>
                          <a:cs typeface="Times New Roman"/>
                        </a:rPr>
                        <a:t>Foreign</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-0.005 (-0.21)</a:t>
                      </a:r>
                      <a:endParaRPr lang="en-MY" sz="900">
                        <a:latin typeface="Times New Roman"/>
                        <a:ea typeface="Times New Roman"/>
                        <a:cs typeface="Times New Roman"/>
                      </a:endParaRPr>
                    </a:p>
                  </a:txBody>
                  <a:tcPr marL="44174" marR="44174"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-0.017 (-0.79)</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0.341** (2.23)</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0.065 (0.41)</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0.039 (1.21)</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a:latin typeface="Times New Roman"/>
                          <a:ea typeface="Times New Roman"/>
                          <a:cs typeface="Times New Roman"/>
                        </a:rPr>
                        <a:t>-0.010** (-0.31)</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r>
              <a:tr h="299972">
                <a:tc>
                  <a:txBody>
                    <a:bodyPr/>
                    <a:lstStyle/>
                    <a:p>
                      <a:pPr>
                        <a:lnSpc>
                          <a:spcPct val="150000"/>
                        </a:lnSpc>
                        <a:spcAft>
                          <a:spcPts val="0"/>
                        </a:spcAft>
                      </a:pPr>
                      <a:r>
                        <a:rPr lang="en-US" sz="900" b="1" dirty="0" err="1">
                          <a:solidFill>
                            <a:srgbClr val="FFFFFF"/>
                          </a:solidFill>
                          <a:latin typeface="Times New Roman"/>
                          <a:ea typeface="Times New Roman"/>
                          <a:cs typeface="Times New Roman"/>
                        </a:rPr>
                        <a:t>Vol_USD</a:t>
                      </a:r>
                      <a:r>
                        <a:rPr lang="en-US" sz="900" b="1" dirty="0">
                          <a:solidFill>
                            <a:srgbClr val="FFFFFF"/>
                          </a:solidFill>
                          <a:latin typeface="Times New Roman"/>
                          <a:ea typeface="Times New Roman"/>
                          <a:cs typeface="Times New Roman"/>
                        </a:rPr>
                        <a:t>*Foreign</a:t>
                      </a:r>
                      <a:endParaRPr lang="en-MY" sz="900" b="1"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b="1" dirty="0">
                          <a:latin typeface="Times New Roman"/>
                          <a:ea typeface="Times New Roman"/>
                          <a:cs typeface="Times New Roman"/>
                        </a:rPr>
                        <a:t>0.016* (1.76)</a:t>
                      </a:r>
                      <a:endParaRPr lang="en-MY" sz="900" b="1" dirty="0">
                        <a:latin typeface="Times New Roman"/>
                        <a:ea typeface="Times New Roman"/>
                        <a:cs typeface="Times New Roman"/>
                      </a:endParaRPr>
                    </a:p>
                  </a:txBody>
                  <a:tcPr marL="44174" marR="44174"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b="1" dirty="0">
                          <a:latin typeface="Times New Roman"/>
                          <a:ea typeface="Times New Roman"/>
                          <a:cs typeface="Times New Roman"/>
                        </a:rPr>
                        <a:t>0.016* (1.75)</a:t>
                      </a:r>
                      <a:endParaRPr lang="en-MY" sz="900" b="1"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b="1" dirty="0">
                          <a:latin typeface="Times New Roman"/>
                          <a:ea typeface="Times New Roman"/>
                          <a:cs typeface="Times New Roman"/>
                        </a:rPr>
                        <a:t>0.012 (0.21)</a:t>
                      </a:r>
                      <a:endParaRPr lang="en-MY" sz="900" b="1"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b="1" dirty="0">
                          <a:latin typeface="Times New Roman"/>
                          <a:ea typeface="Times New Roman"/>
                          <a:cs typeface="Times New Roman"/>
                        </a:rPr>
                        <a:t>0.006 (0.10)</a:t>
                      </a:r>
                      <a:endParaRPr lang="en-MY" sz="900" b="1"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b="1" dirty="0">
                          <a:latin typeface="Times New Roman"/>
                          <a:ea typeface="Times New Roman"/>
                          <a:cs typeface="Times New Roman"/>
                        </a:rPr>
                        <a:t>0.022* (1.85)</a:t>
                      </a:r>
                      <a:endParaRPr lang="en-MY" sz="900" b="1"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b="1" dirty="0">
                          <a:latin typeface="Times New Roman"/>
                          <a:ea typeface="Times New Roman"/>
                          <a:cs typeface="Times New Roman"/>
                        </a:rPr>
                        <a:t>0.020* (1.72)</a:t>
                      </a:r>
                      <a:endParaRPr lang="en-MY" sz="900" b="1"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184268">
                <a:tc>
                  <a:txBody>
                    <a:bodyPr/>
                    <a:lstStyle/>
                    <a:p>
                      <a:pPr>
                        <a:lnSpc>
                          <a:spcPct val="150000"/>
                        </a:lnSpc>
                        <a:spcAft>
                          <a:spcPts val="0"/>
                        </a:spcAft>
                      </a:pPr>
                      <a:r>
                        <a:rPr lang="en-US" sz="900" b="1">
                          <a:solidFill>
                            <a:srgbClr val="FFFFFF"/>
                          </a:solidFill>
                          <a:latin typeface="Times New Roman"/>
                          <a:ea typeface="Times New Roman"/>
                          <a:cs typeface="Times New Roman"/>
                        </a:rPr>
                        <a:t>State</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0.085 (1.10)</a:t>
                      </a:r>
                      <a:endParaRPr lang="en-MY" sz="900">
                        <a:latin typeface="Times New Roman"/>
                        <a:ea typeface="Times New Roman"/>
                        <a:cs typeface="Times New Roman"/>
                      </a:endParaRPr>
                    </a:p>
                  </a:txBody>
                  <a:tcPr marL="44174" marR="44174"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0.064 (0.87)</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0.359 (0.85)</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-0.116 (-0.28)</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0.123 (1.17)</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a:latin typeface="Times New Roman"/>
                          <a:ea typeface="Times New Roman"/>
                          <a:cs typeface="Times New Roman"/>
                        </a:rPr>
                        <a:t>0.049 (0.49)</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r>
              <a:tr h="299972">
                <a:tc>
                  <a:txBody>
                    <a:bodyPr/>
                    <a:lstStyle/>
                    <a:p>
                      <a:pPr>
                        <a:lnSpc>
                          <a:spcPct val="150000"/>
                        </a:lnSpc>
                        <a:spcAft>
                          <a:spcPts val="0"/>
                        </a:spcAft>
                      </a:pPr>
                      <a:r>
                        <a:rPr lang="en-US" sz="900" b="1">
                          <a:solidFill>
                            <a:srgbClr val="FFFFFF"/>
                          </a:solidFill>
                          <a:latin typeface="Times New Roman"/>
                          <a:ea typeface="Times New Roman"/>
                          <a:cs typeface="Times New Roman"/>
                        </a:rPr>
                        <a:t>Vol_USD*State</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dirty="0">
                          <a:latin typeface="Times New Roman"/>
                          <a:ea typeface="Times New Roman"/>
                          <a:cs typeface="Times New Roman"/>
                        </a:rPr>
                        <a:t>-0.027 (-0.75)</a:t>
                      </a:r>
                      <a:endParaRPr lang="en-MY" sz="900" dirty="0">
                        <a:latin typeface="Times New Roman"/>
                        <a:ea typeface="Times New Roman"/>
                        <a:cs typeface="Times New Roman"/>
                      </a:endParaRPr>
                    </a:p>
                  </a:txBody>
                  <a:tcPr marL="44174" marR="44174"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-0.024 (-0.66)</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-0.060 (-0.30)</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0.018 (0.09)</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-0.037 (-0.65)</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-0.026 (-0.45)</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184268">
                <a:tc>
                  <a:txBody>
                    <a:bodyPr/>
                    <a:lstStyle/>
                    <a:p>
                      <a:pPr>
                        <a:lnSpc>
                          <a:spcPct val="150000"/>
                        </a:lnSpc>
                        <a:spcAft>
                          <a:spcPts val="0"/>
                        </a:spcAft>
                      </a:pPr>
                      <a:r>
                        <a:rPr lang="en-US" sz="900" b="1">
                          <a:solidFill>
                            <a:srgbClr val="FFFFFF"/>
                          </a:solidFill>
                          <a:latin typeface="Times New Roman"/>
                          <a:ea typeface="Times New Roman"/>
                          <a:cs typeface="Times New Roman"/>
                        </a:rPr>
                        <a:t>Exports</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0.009 (0.64)</a:t>
                      </a:r>
                      <a:endParaRPr lang="en-MY" sz="900">
                        <a:latin typeface="Times New Roman"/>
                        <a:ea typeface="Times New Roman"/>
                        <a:cs typeface="Times New Roman"/>
                      </a:endParaRPr>
                    </a:p>
                  </a:txBody>
                  <a:tcPr marL="44174" marR="44174"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-0.010 (-0.57)</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a:latin typeface="Times New Roman"/>
                          <a:ea typeface="Times New Roman"/>
                          <a:cs typeface="Times New Roman"/>
                        </a:rPr>
                        <a:t>0.700*** (8.59)</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0.309***(3.43)</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0.097*** (3.89)</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a:latin typeface="Times New Roman"/>
                          <a:ea typeface="Times New Roman"/>
                          <a:cs typeface="Times New Roman"/>
                        </a:rPr>
                        <a:t>0.022 (0.83)</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r>
              <a:tr h="249976">
                <a:tc>
                  <a:txBody>
                    <a:bodyPr/>
                    <a:lstStyle/>
                    <a:p>
                      <a:pPr>
                        <a:lnSpc>
                          <a:spcPct val="150000"/>
                        </a:lnSpc>
                        <a:spcAft>
                          <a:spcPts val="0"/>
                        </a:spcAft>
                      </a:pPr>
                      <a:r>
                        <a:rPr lang="en-US" sz="900" b="1">
                          <a:solidFill>
                            <a:srgbClr val="FFFFFF"/>
                          </a:solidFill>
                          <a:latin typeface="Times New Roman"/>
                          <a:ea typeface="Times New Roman"/>
                          <a:cs typeface="Times New Roman"/>
                        </a:rPr>
                        <a:t>Dollarized</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-0.020*** (-4.21)</a:t>
                      </a:r>
                      <a:endParaRPr lang="en-MY" sz="900">
                        <a:latin typeface="Times New Roman"/>
                        <a:ea typeface="Times New Roman"/>
                        <a:cs typeface="Times New Roman"/>
                      </a:endParaRPr>
                    </a:p>
                  </a:txBody>
                  <a:tcPr marL="44174" marR="44174"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-0.021*** (-4.31)</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0.213*** (6.31)</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-0.119*** (-2.83)</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-0.221*** (-17.59)</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-0.200 (-17.12)</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200153">
                <a:tc>
                  <a:txBody>
                    <a:bodyPr/>
                    <a:lstStyle/>
                    <a:p>
                      <a:pPr>
                        <a:lnSpc>
                          <a:spcPct val="150000"/>
                        </a:lnSpc>
                        <a:spcAft>
                          <a:spcPts val="0"/>
                        </a:spcAft>
                      </a:pP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endParaRPr lang="en-US" sz="900">
                        <a:latin typeface="Times New Roman"/>
                        <a:ea typeface="Times New Roman"/>
                        <a:cs typeface="Times New Roman"/>
                      </a:endParaRPr>
                    </a:p>
                  </a:txBody>
                  <a:tcPr marL="44174" marR="44174"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184268">
                <a:tc>
                  <a:txBody>
                    <a:bodyPr/>
                    <a:lstStyle/>
                    <a:p>
                      <a:pPr>
                        <a:lnSpc>
                          <a:spcPct val="150000"/>
                        </a:lnSpc>
                        <a:spcAft>
                          <a:spcPts val="0"/>
                        </a:spcAft>
                      </a:pPr>
                      <a:r>
                        <a:rPr lang="en-US" sz="900" b="1">
                          <a:solidFill>
                            <a:srgbClr val="FFFFFF"/>
                          </a:solidFill>
                          <a:latin typeface="Times New Roman"/>
                          <a:ea typeface="Times New Roman"/>
                          <a:cs typeface="Times New Roman"/>
                        </a:rPr>
                        <a:t>Size </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a:t>
                      </a:r>
                      <a:endParaRPr lang="en-MY" sz="900">
                        <a:latin typeface="Times New Roman"/>
                        <a:ea typeface="Times New Roman"/>
                        <a:cs typeface="Times New Roman"/>
                      </a:endParaRPr>
                    </a:p>
                  </a:txBody>
                  <a:tcPr marL="44174" marR="44174"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Yes (+)***</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Yes (+)***</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Yes***</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200153">
                <a:tc>
                  <a:txBody>
                    <a:bodyPr/>
                    <a:lstStyle/>
                    <a:p>
                      <a:pPr>
                        <a:lnSpc>
                          <a:spcPct val="150000"/>
                        </a:lnSpc>
                        <a:spcAft>
                          <a:spcPts val="0"/>
                        </a:spcAft>
                      </a:pP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endParaRPr lang="en-US" sz="900">
                        <a:latin typeface="Times New Roman"/>
                        <a:ea typeface="Times New Roman"/>
                        <a:cs typeface="Times New Roman"/>
                      </a:endParaRPr>
                    </a:p>
                  </a:txBody>
                  <a:tcPr marL="44174" marR="44174"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184268">
                <a:tc>
                  <a:txBody>
                    <a:bodyPr/>
                    <a:lstStyle/>
                    <a:p>
                      <a:pPr>
                        <a:lnSpc>
                          <a:spcPct val="150000"/>
                        </a:lnSpc>
                        <a:spcAft>
                          <a:spcPts val="0"/>
                        </a:spcAft>
                      </a:pPr>
                      <a:r>
                        <a:rPr lang="en-US" sz="900" b="1">
                          <a:solidFill>
                            <a:srgbClr val="FFFFFF"/>
                          </a:solidFill>
                          <a:latin typeface="Times New Roman"/>
                          <a:ea typeface="Times New Roman"/>
                          <a:cs typeface="Times New Roman"/>
                        </a:rPr>
                        <a:t>Country</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174" marR="44174"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a:latin typeface="Times New Roman"/>
                          <a:ea typeface="Times New Roman"/>
                          <a:cs typeface="Times New Roman"/>
                        </a:rPr>
                        <a:t>Yes***</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r>
              <a:tr h="184268">
                <a:tc>
                  <a:txBody>
                    <a:bodyPr/>
                    <a:lstStyle/>
                    <a:p>
                      <a:pPr>
                        <a:lnSpc>
                          <a:spcPct val="150000"/>
                        </a:lnSpc>
                        <a:spcAft>
                          <a:spcPts val="0"/>
                        </a:spcAft>
                      </a:pPr>
                      <a:r>
                        <a:rPr lang="en-US" sz="900" b="1">
                          <a:solidFill>
                            <a:srgbClr val="FFFFFF"/>
                          </a:solidFill>
                          <a:latin typeface="Times New Roman"/>
                          <a:ea typeface="Times New Roman"/>
                          <a:cs typeface="Times New Roman"/>
                        </a:rPr>
                        <a:t>Region</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174" marR="44174"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Yes***</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184268">
                <a:tc>
                  <a:txBody>
                    <a:bodyPr/>
                    <a:lstStyle/>
                    <a:p>
                      <a:pPr>
                        <a:lnSpc>
                          <a:spcPct val="150000"/>
                        </a:lnSpc>
                        <a:spcAft>
                          <a:spcPts val="0"/>
                        </a:spcAft>
                      </a:pPr>
                      <a:r>
                        <a:rPr lang="en-US" sz="900" b="1">
                          <a:solidFill>
                            <a:srgbClr val="FFFFFF"/>
                          </a:solidFill>
                          <a:latin typeface="Times New Roman"/>
                          <a:ea typeface="Times New Roman"/>
                          <a:cs typeface="Times New Roman"/>
                        </a:rPr>
                        <a:t>Year</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174" marR="44174"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a:latin typeface="Times New Roman"/>
                          <a:ea typeface="Times New Roman"/>
                          <a:cs typeface="Times New Roman"/>
                        </a:rPr>
                        <a:t>Yes***</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r>
              <a:tr h="200153">
                <a:tc>
                  <a:txBody>
                    <a:bodyPr/>
                    <a:lstStyle/>
                    <a:p>
                      <a:pPr>
                        <a:lnSpc>
                          <a:spcPct val="150000"/>
                        </a:lnSpc>
                        <a:spcAft>
                          <a:spcPts val="0"/>
                        </a:spcAft>
                      </a:pP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endParaRPr lang="en-US" sz="900">
                        <a:latin typeface="Times New Roman"/>
                        <a:ea typeface="Times New Roman"/>
                        <a:cs typeface="Times New Roman"/>
                      </a:endParaRPr>
                    </a:p>
                  </a:txBody>
                  <a:tcPr marL="44174" marR="44174"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184268">
                <a:tc>
                  <a:txBody>
                    <a:bodyPr/>
                    <a:lstStyle/>
                    <a:p>
                      <a:pPr>
                        <a:lnSpc>
                          <a:spcPct val="150000"/>
                        </a:lnSpc>
                        <a:spcAft>
                          <a:spcPts val="0"/>
                        </a:spcAft>
                      </a:pPr>
                      <a:r>
                        <a:rPr lang="en-US" sz="900" b="1">
                          <a:solidFill>
                            <a:srgbClr val="FFFFFF"/>
                          </a:solidFill>
                          <a:latin typeface="Times New Roman"/>
                          <a:ea typeface="Times New Roman"/>
                          <a:cs typeface="Times New Roman"/>
                        </a:rPr>
                        <a:t>R</a:t>
                      </a:r>
                      <a:r>
                        <a:rPr lang="en-US" sz="900" b="1" baseline="30000">
                          <a:solidFill>
                            <a:srgbClr val="FFFFFF"/>
                          </a:solidFill>
                          <a:latin typeface="Times New Roman"/>
                          <a:ea typeface="Times New Roman"/>
                          <a:cs typeface="Times New Roman"/>
                        </a:rPr>
                        <a:t>2</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0.06 </a:t>
                      </a:r>
                      <a:endParaRPr lang="en-MY" sz="900">
                        <a:latin typeface="Times New Roman"/>
                        <a:ea typeface="Times New Roman"/>
                        <a:cs typeface="Times New Roman"/>
                      </a:endParaRPr>
                    </a:p>
                  </a:txBody>
                  <a:tcPr marL="44174" marR="44174"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0.06</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0.14</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0.17</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0.10</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a:latin typeface="Times New Roman"/>
                          <a:ea typeface="Times New Roman"/>
                          <a:cs typeface="Times New Roman"/>
                        </a:rPr>
                        <a:t>0.11</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r>
              <a:tr h="515248">
                <a:tc>
                  <a:txBody>
                    <a:bodyPr/>
                    <a:lstStyle/>
                    <a:p>
                      <a:pPr>
                        <a:lnSpc>
                          <a:spcPct val="150000"/>
                        </a:lnSpc>
                        <a:spcAft>
                          <a:spcPts val="0"/>
                        </a:spcAft>
                      </a:pPr>
                      <a:r>
                        <a:rPr lang="en-US" sz="900" b="1">
                          <a:solidFill>
                            <a:srgbClr val="FFFFFF"/>
                          </a:solidFill>
                          <a:latin typeface="Times New Roman"/>
                          <a:ea typeface="Times New Roman"/>
                          <a:cs typeface="Times New Roman"/>
                        </a:rPr>
                        <a:t>N (obs.)/censored(0)</a:t>
                      </a:r>
                      <a:endParaRPr lang="en-MY" sz="900">
                        <a:latin typeface="Times New Roman"/>
                        <a:ea typeface="Times New Roman"/>
                        <a:cs typeface="Times New Roman"/>
                      </a:endParaRPr>
                    </a:p>
                    <a:p>
                      <a:pPr>
                        <a:lnSpc>
                          <a:spcPct val="150000"/>
                        </a:lnSpc>
                        <a:spcAft>
                          <a:spcPts val="0"/>
                        </a:spcAft>
                      </a:pPr>
                      <a:r>
                        <a:rPr lang="en-US" sz="900" b="1">
                          <a:solidFill>
                            <a:srgbClr val="FFFFFF"/>
                          </a:solidFill>
                          <a:latin typeface="Times New Roman"/>
                          <a:ea typeface="Times New Roman"/>
                          <a:cs typeface="Times New Roman"/>
                        </a:rPr>
                        <a:t>No. of countries</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8,342/0</a:t>
                      </a:r>
                      <a:endParaRPr lang="en-MY" sz="900">
                        <a:latin typeface="Times New Roman"/>
                        <a:ea typeface="Times New Roman"/>
                        <a:cs typeface="Times New Roman"/>
                      </a:endParaRPr>
                    </a:p>
                    <a:p>
                      <a:pPr>
                        <a:lnSpc>
                          <a:spcPct val="150000"/>
                        </a:lnSpc>
                        <a:spcAft>
                          <a:spcPts val="0"/>
                        </a:spcAft>
                      </a:pPr>
                      <a:r>
                        <a:rPr lang="en-US" sz="900">
                          <a:latin typeface="Times New Roman"/>
                          <a:ea typeface="Times New Roman"/>
                          <a:cs typeface="Times New Roman"/>
                        </a:rPr>
                        <a:t>51</a:t>
                      </a:r>
                      <a:endParaRPr lang="en-MY" sz="900">
                        <a:latin typeface="Times New Roman"/>
                        <a:ea typeface="Times New Roman"/>
                        <a:cs typeface="Times New Roman"/>
                      </a:endParaRPr>
                    </a:p>
                  </a:txBody>
                  <a:tcPr marL="44174" marR="44174"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8,342/0</a:t>
                      </a:r>
                      <a:endParaRPr lang="en-MY" sz="900">
                        <a:latin typeface="Times New Roman"/>
                        <a:ea typeface="Times New Roman"/>
                        <a:cs typeface="Times New Roman"/>
                      </a:endParaRPr>
                    </a:p>
                    <a:p>
                      <a:pPr>
                        <a:lnSpc>
                          <a:spcPct val="150000"/>
                        </a:lnSpc>
                        <a:spcAft>
                          <a:spcPts val="0"/>
                        </a:spcAft>
                      </a:pPr>
                      <a:r>
                        <a:rPr lang="en-US" sz="900">
                          <a:latin typeface="Times New Roman"/>
                          <a:ea typeface="Times New Roman"/>
                          <a:cs typeface="Times New Roman"/>
                        </a:rPr>
                        <a:t>51</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8,296/0</a:t>
                      </a:r>
                      <a:endParaRPr lang="en-MY" sz="900">
                        <a:latin typeface="Times New Roman"/>
                        <a:ea typeface="Times New Roman"/>
                        <a:cs typeface="Times New Roman"/>
                      </a:endParaRPr>
                    </a:p>
                    <a:p>
                      <a:pPr>
                        <a:lnSpc>
                          <a:spcPct val="150000"/>
                        </a:lnSpc>
                        <a:spcAft>
                          <a:spcPts val="0"/>
                        </a:spcAft>
                      </a:pPr>
                      <a:r>
                        <a:rPr lang="en-US" sz="900">
                          <a:latin typeface="Times New Roman"/>
                          <a:ea typeface="Times New Roman"/>
                          <a:cs typeface="Times New Roman"/>
                        </a:rPr>
                        <a:t>50</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8,296/0</a:t>
                      </a:r>
                      <a:endParaRPr lang="en-MY" sz="900">
                        <a:latin typeface="Times New Roman"/>
                        <a:ea typeface="Times New Roman"/>
                        <a:cs typeface="Times New Roman"/>
                      </a:endParaRPr>
                    </a:p>
                    <a:p>
                      <a:pPr>
                        <a:lnSpc>
                          <a:spcPct val="150000"/>
                        </a:lnSpc>
                        <a:spcAft>
                          <a:spcPts val="0"/>
                        </a:spcAft>
                      </a:pPr>
                      <a:r>
                        <a:rPr lang="en-US" sz="900">
                          <a:latin typeface="Times New Roman"/>
                          <a:ea typeface="Times New Roman"/>
                          <a:cs typeface="Times New Roman"/>
                        </a:rPr>
                        <a:t>50</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8,342/4,337</a:t>
                      </a:r>
                      <a:endParaRPr lang="en-MY" sz="900">
                        <a:latin typeface="Times New Roman"/>
                        <a:ea typeface="Times New Roman"/>
                        <a:cs typeface="Times New Roman"/>
                      </a:endParaRPr>
                    </a:p>
                    <a:p>
                      <a:pPr>
                        <a:lnSpc>
                          <a:spcPct val="150000"/>
                        </a:lnSpc>
                        <a:spcAft>
                          <a:spcPts val="0"/>
                        </a:spcAft>
                      </a:pPr>
                      <a:r>
                        <a:rPr lang="en-US" sz="900">
                          <a:latin typeface="Times New Roman"/>
                          <a:ea typeface="Times New Roman"/>
                          <a:cs typeface="Times New Roman"/>
                        </a:rPr>
                        <a:t>51</a:t>
                      </a:r>
                      <a:endParaRPr lang="en-MY" sz="90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8,342/4,337</a:t>
                      </a:r>
                      <a:endParaRPr lang="en-MY" sz="900" dirty="0">
                        <a:latin typeface="Times New Roman"/>
                        <a:ea typeface="Times New Roman"/>
                        <a:cs typeface="Times New Roman"/>
                      </a:endParaRPr>
                    </a:p>
                    <a:p>
                      <a:pPr>
                        <a:lnSpc>
                          <a:spcPct val="150000"/>
                        </a:lnSpc>
                        <a:spcAft>
                          <a:spcPts val="0"/>
                        </a:spcAft>
                      </a:pPr>
                      <a:r>
                        <a:rPr lang="en-US" sz="900" dirty="0">
                          <a:latin typeface="Times New Roman"/>
                          <a:ea typeface="Times New Roman"/>
                          <a:cs typeface="Times New Roman"/>
                        </a:rPr>
                        <a:t>51</a:t>
                      </a:r>
                      <a:endParaRPr lang="en-MY" sz="900" dirty="0">
                        <a:latin typeface="Times New Roman"/>
                        <a:ea typeface="Times New Roman"/>
                        <a:cs typeface="Times New Roman"/>
                      </a:endParaRPr>
                    </a:p>
                  </a:txBody>
                  <a:tcPr marL="44174" marR="4417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49" name="Rectangle 3"/>
          <p:cNvSpPr>
            <a:spLocks noGrp="1" noChangeArrowheads="1"/>
          </p:cNvSpPr>
          <p:nvPr>
            <p:ph type="body" idx="1"/>
          </p:nvPr>
        </p:nvSpPr>
        <p:spPr>
          <a:xfrm>
            <a:off x="611188" y="1196975"/>
            <a:ext cx="7772400" cy="3240088"/>
          </a:xfrm>
        </p:spPr>
        <p:txBody>
          <a:bodyPr/>
          <a:lstStyle/>
          <a:p>
            <a:pPr marL="1071563" indent="-1071563" eaLnBrk="1" hangingPunct="1">
              <a:buFontTx/>
              <a:buNone/>
            </a:pPr>
            <a:endParaRPr lang="tr-TR" sz="2400" smtClean="0">
              <a:latin typeface="Verdana" pitchFamily="34" charset="0"/>
              <a:ea typeface="ＭＳ Ｐゴシック" pitchFamily="34" charset="-128"/>
            </a:endParaRPr>
          </a:p>
        </p:txBody>
      </p:sp>
      <p:sp>
        <p:nvSpPr>
          <p:cNvPr id="4" name="Date Placeholder 3"/>
          <p:cNvSpPr>
            <a:spLocks noGrp="1"/>
          </p:cNvSpPr>
          <p:nvPr>
            <p:ph type="dt" sz="quarter" idx="10"/>
          </p:nvPr>
        </p:nvSpPr>
        <p:spPr/>
        <p:txBody>
          <a:bodyPr/>
          <a:lstStyle/>
          <a:p>
            <a:pPr>
              <a:defRPr/>
            </a:pPr>
            <a:r>
              <a:rPr lang="en-US" dirty="0"/>
              <a:t>11/1/2011</a:t>
            </a:r>
            <a:endParaRPr lang="en-GB" dirty="0"/>
          </a:p>
        </p:txBody>
      </p:sp>
      <p:sp>
        <p:nvSpPr>
          <p:cNvPr id="27651" name="Slide Number Placeholder 4"/>
          <p:cNvSpPr>
            <a:spLocks noGrp="1"/>
          </p:cNvSpPr>
          <p:nvPr>
            <p:ph type="sldNum" sz="quarter" idx="12"/>
          </p:nvPr>
        </p:nvSpPr>
        <p:spPr>
          <a:noFill/>
        </p:spPr>
        <p:txBody>
          <a:bodyPr/>
          <a:lstStyle/>
          <a:p>
            <a:fld id="{7D324F30-77A0-4B2F-9F76-D022031C0AA0}" type="slidenum">
              <a:rPr lang="en-GB" smtClean="0">
                <a:ea typeface="ＭＳ Ｐゴシック" pitchFamily="34" charset="-128"/>
              </a:rPr>
              <a:pPr/>
              <a:t>11</a:t>
            </a:fld>
            <a:endParaRPr lang="en-GB" smtClean="0">
              <a:ea typeface="ＭＳ Ｐゴシック" pitchFamily="34" charset="-128"/>
            </a:endParaRPr>
          </a:p>
        </p:txBody>
      </p:sp>
      <p:pic>
        <p:nvPicPr>
          <p:cNvPr id="27652" name="Picture 6" descr="transparent%20logo"/>
          <p:cNvPicPr>
            <a:picLocks noChangeAspect="1" noChangeArrowheads="1"/>
          </p:cNvPicPr>
          <p:nvPr/>
        </p:nvPicPr>
        <p:blipFill>
          <a:blip r:embed="rId3"/>
          <a:srcRect/>
          <a:stretch>
            <a:fillRect/>
          </a:stretch>
        </p:blipFill>
        <p:spPr bwMode="auto">
          <a:xfrm>
            <a:off x="250825" y="188913"/>
            <a:ext cx="2913063" cy="868362"/>
          </a:xfrm>
          <a:prstGeom prst="rect">
            <a:avLst/>
          </a:prstGeom>
          <a:noFill/>
          <a:ln w="9525">
            <a:noFill/>
            <a:miter lim="800000"/>
            <a:headEnd/>
            <a:tailEnd/>
          </a:ln>
        </p:spPr>
      </p:pic>
      <p:sp>
        <p:nvSpPr>
          <p:cNvPr id="27653" name="TextBox 6"/>
          <p:cNvSpPr txBox="1">
            <a:spLocks noChangeArrowheads="1"/>
          </p:cNvSpPr>
          <p:nvPr/>
        </p:nvSpPr>
        <p:spPr bwMode="auto">
          <a:xfrm>
            <a:off x="3730625" y="6519863"/>
            <a:ext cx="4300538" cy="338137"/>
          </a:xfrm>
          <a:prstGeom prst="rect">
            <a:avLst/>
          </a:prstGeom>
          <a:noFill/>
          <a:ln w="9525">
            <a:noFill/>
            <a:miter lim="800000"/>
            <a:headEnd/>
            <a:tailEnd/>
          </a:ln>
        </p:spPr>
        <p:txBody>
          <a:bodyPr wrap="none">
            <a:spAutoFit/>
          </a:bodyPr>
          <a:lstStyle/>
          <a:p>
            <a:r>
              <a:rPr lang="en-US" sz="1600"/>
              <a:t>GEP Conference, Malaysia, February 12-13, 2011</a:t>
            </a:r>
            <a:endParaRPr lang="en-MY" sz="1600"/>
          </a:p>
        </p:txBody>
      </p:sp>
      <p:sp>
        <p:nvSpPr>
          <p:cNvPr id="27654"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MY"/>
          </a:p>
        </p:txBody>
      </p:sp>
      <p:graphicFrame>
        <p:nvGraphicFramePr>
          <p:cNvPr id="10" name="Table 9"/>
          <p:cNvGraphicFramePr>
            <a:graphicFrameLocks noGrp="1"/>
          </p:cNvGraphicFramePr>
          <p:nvPr/>
        </p:nvGraphicFramePr>
        <p:xfrm>
          <a:off x="611188" y="1262063"/>
          <a:ext cx="7848600" cy="5332412"/>
        </p:xfrm>
        <a:graphic>
          <a:graphicData uri="http://schemas.openxmlformats.org/drawingml/2006/table">
            <a:tbl>
              <a:tblPr/>
              <a:tblGrid>
                <a:gridCol w="1308146"/>
                <a:gridCol w="1308146"/>
                <a:gridCol w="1308146"/>
                <a:gridCol w="1308146"/>
                <a:gridCol w="1308146"/>
                <a:gridCol w="1308146"/>
              </a:tblGrid>
              <a:tr h="177985">
                <a:tc>
                  <a:txBody>
                    <a:bodyPr/>
                    <a:lstStyle/>
                    <a:p>
                      <a:pPr>
                        <a:lnSpc>
                          <a:spcPct val="150000"/>
                        </a:lnSpc>
                        <a:spcAft>
                          <a:spcPts val="0"/>
                        </a:spcAft>
                      </a:pP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b="1" dirty="0">
                          <a:solidFill>
                            <a:srgbClr val="FFFFFF"/>
                          </a:solidFill>
                          <a:latin typeface="Times New Roman"/>
                          <a:ea typeface="Times New Roman"/>
                          <a:cs typeface="Times New Roman"/>
                        </a:rPr>
                        <a:t>Equation 1.6</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b="1" dirty="0">
                          <a:solidFill>
                            <a:srgbClr val="FFFFFF"/>
                          </a:solidFill>
                          <a:latin typeface="Times New Roman"/>
                          <a:ea typeface="Times New Roman"/>
                          <a:cs typeface="Times New Roman"/>
                        </a:rPr>
                        <a:t>Equation 1.7</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b="1">
                          <a:solidFill>
                            <a:srgbClr val="FFFFFF"/>
                          </a:solidFill>
                          <a:latin typeface="Times New Roman"/>
                          <a:ea typeface="Times New Roman"/>
                          <a:cs typeface="Times New Roman"/>
                        </a:rPr>
                        <a:t>Equation 1.8</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b="1">
                          <a:solidFill>
                            <a:srgbClr val="FFFFFF"/>
                          </a:solidFill>
                          <a:latin typeface="Times New Roman"/>
                          <a:ea typeface="Times New Roman"/>
                          <a:cs typeface="Times New Roman"/>
                        </a:rPr>
                        <a:t>Equation 1.9</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b="1">
                          <a:solidFill>
                            <a:srgbClr val="FFFFFF"/>
                          </a:solidFill>
                          <a:latin typeface="Times New Roman"/>
                          <a:ea typeface="Times New Roman"/>
                          <a:cs typeface="Times New Roman"/>
                        </a:rPr>
                        <a:t>Equation 1.10</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BACC6"/>
                    </a:solidFill>
                  </a:tcPr>
                </a:tc>
              </a:tr>
              <a:tr h="133489">
                <a:tc>
                  <a:txBody>
                    <a:bodyPr/>
                    <a:lstStyle/>
                    <a:p>
                      <a:pPr>
                        <a:lnSpc>
                          <a:spcPct val="150000"/>
                        </a:lnSpc>
                        <a:spcAft>
                          <a:spcPts val="0"/>
                        </a:spcAft>
                      </a:pPr>
                      <a:r>
                        <a:rPr lang="en-US" sz="900" b="1">
                          <a:solidFill>
                            <a:srgbClr val="FFFFFF"/>
                          </a:solidFill>
                          <a:latin typeface="Times New Roman"/>
                          <a:ea typeface="Times New Roman"/>
                          <a:cs typeface="Times New Roman"/>
                        </a:rPr>
                        <a:t>Method</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TOBIT</a:t>
                      </a:r>
                      <a:endParaRPr lang="en-MY" sz="90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a:latin typeface="Times New Roman"/>
                          <a:ea typeface="Times New Roman"/>
                          <a:cs typeface="Times New Roman"/>
                        </a:rPr>
                        <a:t>TOBIT</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a:latin typeface="Times New Roman"/>
                          <a:ea typeface="Times New Roman"/>
                          <a:cs typeface="Times New Roman"/>
                        </a:rPr>
                        <a:t>TOBIT</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TOBIT</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TOBIT</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r>
              <a:tr h="266978">
                <a:tc>
                  <a:txBody>
                    <a:bodyPr/>
                    <a:lstStyle/>
                    <a:p>
                      <a:pPr>
                        <a:lnSpc>
                          <a:spcPct val="150000"/>
                        </a:lnSpc>
                        <a:spcAft>
                          <a:spcPts val="0"/>
                        </a:spcAft>
                      </a:pPr>
                      <a:r>
                        <a:rPr lang="en-US" sz="900" b="1">
                          <a:solidFill>
                            <a:srgbClr val="FFFFFF"/>
                          </a:solidFill>
                          <a:latin typeface="Times New Roman"/>
                          <a:ea typeface="Times New Roman"/>
                          <a:cs typeface="Times New Roman"/>
                        </a:rPr>
                        <a:t>Dependent var.</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i="1">
                          <a:latin typeface="Times New Roman"/>
                          <a:ea typeface="Times New Roman"/>
                          <a:cs typeface="Times New Roman"/>
                        </a:rPr>
                        <a:t>Log(Investrate), 0</a:t>
                      </a:r>
                      <a:endParaRPr lang="en-MY" sz="90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i="1">
                          <a:latin typeface="Times New Roman"/>
                          <a:ea typeface="Times New Roman"/>
                          <a:cs typeface="Times New Roman"/>
                        </a:rPr>
                        <a:t>Log(Investrate), 0</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i="1" dirty="0">
                          <a:latin typeface="Times New Roman"/>
                          <a:ea typeface="Times New Roman"/>
                          <a:cs typeface="Times New Roman"/>
                        </a:rPr>
                        <a:t>Log(</a:t>
                      </a:r>
                      <a:r>
                        <a:rPr lang="en-US" sz="900" i="1" dirty="0" err="1">
                          <a:latin typeface="Times New Roman"/>
                          <a:ea typeface="Times New Roman"/>
                          <a:cs typeface="Times New Roman"/>
                        </a:rPr>
                        <a:t>Investrate</a:t>
                      </a:r>
                      <a:r>
                        <a:rPr lang="en-US" sz="900" i="1" dirty="0">
                          <a:latin typeface="Times New Roman"/>
                          <a:ea typeface="Times New Roman"/>
                          <a:cs typeface="Times New Roman"/>
                        </a:rPr>
                        <a:t>), 0</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i="1">
                          <a:latin typeface="Times New Roman"/>
                          <a:ea typeface="Times New Roman"/>
                          <a:cs typeface="Times New Roman"/>
                        </a:rPr>
                        <a:t>Log(Investrate), 0</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i="1">
                          <a:latin typeface="Times New Roman"/>
                          <a:ea typeface="Times New Roman"/>
                          <a:cs typeface="Times New Roman"/>
                        </a:rPr>
                        <a:t>Log(Investrate), 0</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237314">
                <a:tc>
                  <a:txBody>
                    <a:bodyPr/>
                    <a:lstStyle/>
                    <a:p>
                      <a:pPr>
                        <a:lnSpc>
                          <a:spcPct val="150000"/>
                        </a:lnSpc>
                        <a:spcAft>
                          <a:spcPts val="0"/>
                        </a:spcAft>
                      </a:pPr>
                      <a:r>
                        <a:rPr lang="en-US" sz="900" b="1">
                          <a:solidFill>
                            <a:srgbClr val="FFFFFF"/>
                          </a:solidFill>
                          <a:latin typeface="Times New Roman"/>
                          <a:ea typeface="Times New Roman"/>
                          <a:cs typeface="Times New Roman"/>
                        </a:rPr>
                        <a:t>Volatility measure</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Vol_USD</a:t>
                      </a:r>
                      <a:endParaRPr lang="en-MY" sz="90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Vol_RER</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err="1">
                          <a:latin typeface="Times New Roman"/>
                          <a:ea typeface="Times New Roman"/>
                          <a:cs typeface="Times New Roman"/>
                        </a:rPr>
                        <a:t>Vol_INFL</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Vol_HL</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err="1">
                          <a:latin typeface="Times New Roman"/>
                          <a:ea typeface="Times New Roman"/>
                          <a:cs typeface="Times New Roman"/>
                        </a:rPr>
                        <a:t>Vol_POL</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r>
              <a:tr h="237314">
                <a:tc>
                  <a:txBody>
                    <a:bodyPr/>
                    <a:lstStyle/>
                    <a:p>
                      <a:pPr>
                        <a:lnSpc>
                          <a:spcPct val="150000"/>
                        </a:lnSpc>
                        <a:spcAft>
                          <a:spcPts val="0"/>
                        </a:spcAft>
                      </a:pPr>
                      <a:r>
                        <a:rPr lang="en-US" sz="900" b="1">
                          <a:solidFill>
                            <a:srgbClr val="FFFFFF"/>
                          </a:solidFill>
                          <a:latin typeface="Times New Roman"/>
                          <a:ea typeface="Times New Roman"/>
                          <a:cs typeface="Times New Roman"/>
                        </a:rPr>
                        <a:t>Explanatory vars.:</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endParaRPr lang="en-US" sz="90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endParaRPr lang="en-US"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endParaRPr lang="en-US"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endParaRPr lang="en-US"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endParaRPr lang="en-US"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r>
              <a:tr h="133489">
                <a:tc>
                  <a:txBody>
                    <a:bodyPr/>
                    <a:lstStyle/>
                    <a:p>
                      <a:pPr>
                        <a:lnSpc>
                          <a:spcPct val="150000"/>
                        </a:lnSpc>
                        <a:spcAft>
                          <a:spcPts val="0"/>
                        </a:spcAft>
                      </a:pPr>
                      <a:r>
                        <a:rPr lang="en-US" sz="900" b="1">
                          <a:solidFill>
                            <a:srgbClr val="FFFFFF"/>
                          </a:solidFill>
                          <a:latin typeface="Times New Roman"/>
                          <a:ea typeface="Times New Roman"/>
                          <a:cs typeface="Times New Roman"/>
                        </a:rPr>
                        <a:t>ROA</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0.004*** (2.70)</a:t>
                      </a:r>
                      <a:endParaRPr lang="en-MY" sz="90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0.004** (2.03)</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0.004***(2.75)</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0.004***(2.71)</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0.004***(2.88)</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133489">
                <a:tc>
                  <a:txBody>
                    <a:bodyPr/>
                    <a:lstStyle/>
                    <a:p>
                      <a:pPr>
                        <a:lnSpc>
                          <a:spcPct val="150000"/>
                        </a:lnSpc>
                        <a:spcAft>
                          <a:spcPts val="0"/>
                        </a:spcAft>
                      </a:pPr>
                      <a:r>
                        <a:rPr lang="en-US" sz="900" b="1">
                          <a:solidFill>
                            <a:srgbClr val="FFFFFF"/>
                          </a:solidFill>
                          <a:latin typeface="Times New Roman"/>
                          <a:ea typeface="Times New Roman"/>
                          <a:cs typeface="Times New Roman"/>
                        </a:rPr>
                        <a:t>Sales_growth</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0.049*** (7.44)</a:t>
                      </a:r>
                      <a:endParaRPr lang="en-MY" sz="90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0.056*** (6.37)</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0.049***(6.93)</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a:latin typeface="Times New Roman"/>
                          <a:ea typeface="Times New Roman"/>
                          <a:cs typeface="Times New Roman"/>
                        </a:rPr>
                        <a:t>0.049***(7.43) </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a:latin typeface="Times New Roman"/>
                          <a:ea typeface="Times New Roman"/>
                          <a:cs typeface="Times New Roman"/>
                        </a:rPr>
                        <a:t>0.048***(7.25)</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r>
              <a:tr h="133489">
                <a:tc>
                  <a:txBody>
                    <a:bodyPr/>
                    <a:lstStyle/>
                    <a:p>
                      <a:pPr>
                        <a:lnSpc>
                          <a:spcPct val="150000"/>
                        </a:lnSpc>
                        <a:spcAft>
                          <a:spcPts val="0"/>
                        </a:spcAft>
                      </a:pPr>
                      <a:r>
                        <a:rPr lang="en-US" sz="900" b="1">
                          <a:solidFill>
                            <a:srgbClr val="FFFFFF"/>
                          </a:solidFill>
                          <a:latin typeface="Times New Roman"/>
                          <a:ea typeface="Times New Roman"/>
                          <a:cs typeface="Times New Roman"/>
                        </a:rPr>
                        <a:t>Leverage</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0.003* (1.77)</a:t>
                      </a:r>
                      <a:endParaRPr lang="en-MY" sz="90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0.003 (1.06)</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0.004* (1.87)</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0.003* (1.80)</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0.003*(1.76)</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133489">
                <a:tc>
                  <a:txBody>
                    <a:bodyPr/>
                    <a:lstStyle/>
                    <a:p>
                      <a:pPr>
                        <a:lnSpc>
                          <a:spcPct val="150000"/>
                        </a:lnSpc>
                        <a:spcAft>
                          <a:spcPts val="0"/>
                        </a:spcAft>
                      </a:pPr>
                      <a:r>
                        <a:rPr lang="en-US" sz="900" b="1">
                          <a:solidFill>
                            <a:srgbClr val="FFFFFF"/>
                          </a:solidFill>
                          <a:latin typeface="Times New Roman"/>
                          <a:ea typeface="Times New Roman"/>
                          <a:cs typeface="Times New Roman"/>
                        </a:rPr>
                        <a:t>Vol_</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-0.031*** (-15.08)</a:t>
                      </a:r>
                      <a:endParaRPr lang="en-MY" sz="90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-0.038*** (-6.58)</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0.004***(5.16)</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a:latin typeface="Times New Roman"/>
                          <a:ea typeface="Times New Roman"/>
                          <a:cs typeface="Times New Roman"/>
                        </a:rPr>
                        <a:t>-0.131***(-5.06)</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a:latin typeface="Times New Roman"/>
                          <a:ea typeface="Times New Roman"/>
                          <a:cs typeface="Times New Roman"/>
                        </a:rPr>
                        <a:t>0.012 (0.49)</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r>
              <a:tr h="133489">
                <a:tc>
                  <a:txBody>
                    <a:bodyPr/>
                    <a:lstStyle/>
                    <a:p>
                      <a:pPr>
                        <a:lnSpc>
                          <a:spcPct val="150000"/>
                        </a:lnSpc>
                        <a:spcAft>
                          <a:spcPts val="0"/>
                        </a:spcAft>
                      </a:pPr>
                      <a:r>
                        <a:rPr lang="en-US" sz="900" b="1">
                          <a:solidFill>
                            <a:srgbClr val="FFFFFF"/>
                          </a:solidFill>
                          <a:latin typeface="Times New Roman"/>
                          <a:ea typeface="Times New Roman"/>
                          <a:cs typeface="Times New Roman"/>
                        </a:rPr>
                        <a:t>Foreign</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-0.010** (-0.31)</a:t>
                      </a:r>
                      <a:endParaRPr lang="en-MY" sz="90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0.021 (0.31)</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0.069**(2.32)</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0.022 (0.92)</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0.017 (0.68)</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133489">
                <a:tc>
                  <a:txBody>
                    <a:bodyPr/>
                    <a:lstStyle/>
                    <a:p>
                      <a:pPr>
                        <a:lnSpc>
                          <a:spcPct val="150000"/>
                        </a:lnSpc>
                        <a:spcAft>
                          <a:spcPts val="0"/>
                        </a:spcAft>
                      </a:pPr>
                      <a:r>
                        <a:rPr lang="en-US" sz="900" b="1" dirty="0" err="1">
                          <a:solidFill>
                            <a:srgbClr val="FFFFFF"/>
                          </a:solidFill>
                          <a:latin typeface="Times New Roman"/>
                          <a:ea typeface="Times New Roman"/>
                          <a:cs typeface="Times New Roman"/>
                        </a:rPr>
                        <a:t>Vol</a:t>
                      </a:r>
                      <a:r>
                        <a:rPr lang="en-US" sz="900" b="1" dirty="0">
                          <a:solidFill>
                            <a:srgbClr val="FFFFFF"/>
                          </a:solidFill>
                          <a:latin typeface="Times New Roman"/>
                          <a:ea typeface="Times New Roman"/>
                          <a:cs typeface="Times New Roman"/>
                        </a:rPr>
                        <a:t>_*Foreign</a:t>
                      </a:r>
                      <a:endParaRPr lang="en-MY" sz="900" b="1"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b="1" dirty="0">
                          <a:latin typeface="Times New Roman"/>
                          <a:ea typeface="Times New Roman"/>
                          <a:cs typeface="Times New Roman"/>
                        </a:rPr>
                        <a:t>0.020* (1.72)</a:t>
                      </a:r>
                      <a:endParaRPr lang="en-MY" sz="900" b="1" dirty="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b="1" dirty="0">
                          <a:latin typeface="Times New Roman"/>
                          <a:ea typeface="Times New Roman"/>
                          <a:cs typeface="Times New Roman"/>
                        </a:rPr>
                        <a:t>0.015 (0.57)</a:t>
                      </a:r>
                      <a:endParaRPr lang="en-MY" sz="900" b="1"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b="1" dirty="0">
                          <a:latin typeface="Times New Roman"/>
                          <a:ea typeface="Times New Roman"/>
                          <a:cs typeface="Times New Roman"/>
                        </a:rPr>
                        <a:t>-0.011**(-1.92)</a:t>
                      </a:r>
                      <a:endParaRPr lang="en-MY" sz="900" b="1"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b="1" dirty="0">
                          <a:latin typeface="Times New Roman"/>
                          <a:ea typeface="Times New Roman"/>
                          <a:cs typeface="Times New Roman"/>
                        </a:rPr>
                        <a:t>0.038 (0.87)</a:t>
                      </a:r>
                      <a:endParaRPr lang="en-MY" sz="900" b="1"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b="1" dirty="0">
                          <a:latin typeface="Times New Roman"/>
                          <a:ea typeface="Times New Roman"/>
                          <a:cs typeface="Times New Roman"/>
                        </a:rPr>
                        <a:t>0.101**(1.88)</a:t>
                      </a:r>
                      <a:endParaRPr lang="en-MY" sz="900" b="1"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r>
              <a:tr h="133489">
                <a:tc>
                  <a:txBody>
                    <a:bodyPr/>
                    <a:lstStyle/>
                    <a:p>
                      <a:pPr>
                        <a:lnSpc>
                          <a:spcPct val="150000"/>
                        </a:lnSpc>
                        <a:spcAft>
                          <a:spcPts val="0"/>
                        </a:spcAft>
                      </a:pPr>
                      <a:r>
                        <a:rPr lang="en-US" sz="900" b="1">
                          <a:solidFill>
                            <a:srgbClr val="FFFFFF"/>
                          </a:solidFill>
                          <a:latin typeface="Times New Roman"/>
                          <a:ea typeface="Times New Roman"/>
                          <a:cs typeface="Times New Roman"/>
                        </a:rPr>
                        <a:t>State</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0.049 (0.49)</a:t>
                      </a:r>
                      <a:endParaRPr lang="en-MY" sz="90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-0.262 (-1.56)</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-0.105 (-0.94)</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0.008 (0.11)</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-0.002 (-0.02)</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133489">
                <a:tc>
                  <a:txBody>
                    <a:bodyPr/>
                    <a:lstStyle/>
                    <a:p>
                      <a:pPr>
                        <a:lnSpc>
                          <a:spcPct val="150000"/>
                        </a:lnSpc>
                        <a:spcAft>
                          <a:spcPts val="0"/>
                        </a:spcAft>
                      </a:pPr>
                      <a:r>
                        <a:rPr lang="en-US" sz="900" b="1">
                          <a:solidFill>
                            <a:srgbClr val="FFFFFF"/>
                          </a:solidFill>
                          <a:latin typeface="Times New Roman"/>
                          <a:ea typeface="Times New Roman"/>
                          <a:cs typeface="Times New Roman"/>
                        </a:rPr>
                        <a:t>Vol_*State</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-0.026 (-0.45)</a:t>
                      </a:r>
                      <a:endParaRPr lang="en-MY" sz="90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0.121 (1.18)</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0.027 (1.56)</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a:latin typeface="Times New Roman"/>
                          <a:ea typeface="Times New Roman"/>
                          <a:cs typeface="Times New Roman"/>
                        </a:rPr>
                        <a:t>-0.004 (-0.02)</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a:latin typeface="Times New Roman"/>
                          <a:ea typeface="Times New Roman"/>
                          <a:cs typeface="Times New Roman"/>
                        </a:rPr>
                        <a:t>0.068 (0.50)</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r>
              <a:tr h="133489">
                <a:tc>
                  <a:txBody>
                    <a:bodyPr/>
                    <a:lstStyle/>
                    <a:p>
                      <a:pPr>
                        <a:lnSpc>
                          <a:spcPct val="150000"/>
                        </a:lnSpc>
                        <a:spcAft>
                          <a:spcPts val="0"/>
                        </a:spcAft>
                      </a:pPr>
                      <a:r>
                        <a:rPr lang="en-US" sz="900" b="1">
                          <a:solidFill>
                            <a:srgbClr val="FFFFFF"/>
                          </a:solidFill>
                          <a:latin typeface="Times New Roman"/>
                          <a:ea typeface="Times New Roman"/>
                          <a:cs typeface="Times New Roman"/>
                        </a:rPr>
                        <a:t>Exports</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0.022 (0.83)</a:t>
                      </a:r>
                      <a:endParaRPr lang="en-MY" sz="90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0.033 (1.44)</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0.023 (0.84)</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0.022 (0.82)</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0.021 (0.78)</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133489">
                <a:tc>
                  <a:txBody>
                    <a:bodyPr/>
                    <a:lstStyle/>
                    <a:p>
                      <a:pPr>
                        <a:lnSpc>
                          <a:spcPct val="150000"/>
                        </a:lnSpc>
                        <a:spcAft>
                          <a:spcPts val="0"/>
                        </a:spcAft>
                      </a:pPr>
                      <a:r>
                        <a:rPr lang="en-US" sz="900" b="1">
                          <a:solidFill>
                            <a:srgbClr val="FFFFFF"/>
                          </a:solidFill>
                          <a:latin typeface="Times New Roman"/>
                          <a:ea typeface="Times New Roman"/>
                          <a:cs typeface="Times New Roman"/>
                        </a:rPr>
                        <a:t>Dollarized</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-0.200 (-17.12)</a:t>
                      </a:r>
                      <a:endParaRPr lang="en-MY" sz="90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-0.041 (-3.79)</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-0.162***(-14.72)</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a:latin typeface="Times New Roman"/>
                          <a:ea typeface="Times New Roman"/>
                          <a:cs typeface="Times New Roman"/>
                        </a:rPr>
                        <a:t>-0.153***(-9.44)</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r>
              <a:tr h="177985">
                <a:tc>
                  <a:txBody>
                    <a:bodyPr/>
                    <a:lstStyle/>
                    <a:p>
                      <a:pPr>
                        <a:lnSpc>
                          <a:spcPct val="150000"/>
                        </a:lnSpc>
                        <a:spcAft>
                          <a:spcPts val="0"/>
                        </a:spcAft>
                      </a:pP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endParaRPr lang="en-US" sz="90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133489">
                <a:tc>
                  <a:txBody>
                    <a:bodyPr/>
                    <a:lstStyle/>
                    <a:p>
                      <a:pPr>
                        <a:lnSpc>
                          <a:spcPct val="150000"/>
                        </a:lnSpc>
                        <a:spcAft>
                          <a:spcPts val="0"/>
                        </a:spcAft>
                      </a:pPr>
                      <a:r>
                        <a:rPr lang="en-US" sz="900" b="1">
                          <a:solidFill>
                            <a:srgbClr val="FFFFFF"/>
                          </a:solidFill>
                          <a:latin typeface="Times New Roman"/>
                          <a:ea typeface="Times New Roman"/>
                          <a:cs typeface="Times New Roman"/>
                        </a:rPr>
                        <a:t>Size </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a:latin typeface="Times New Roman"/>
                          <a:ea typeface="Times New Roman"/>
                          <a:cs typeface="Times New Roman"/>
                        </a:rPr>
                        <a:t>Yes***</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r>
              <a:tr h="177985">
                <a:tc>
                  <a:txBody>
                    <a:bodyPr/>
                    <a:lstStyle/>
                    <a:p>
                      <a:pPr>
                        <a:lnSpc>
                          <a:spcPct val="150000"/>
                        </a:lnSpc>
                        <a:spcAft>
                          <a:spcPts val="0"/>
                        </a:spcAft>
                      </a:pP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endParaRPr lang="en-US" sz="90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endParaRPr lang="en-US"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133489">
                <a:tc>
                  <a:txBody>
                    <a:bodyPr/>
                    <a:lstStyle/>
                    <a:p>
                      <a:pPr>
                        <a:lnSpc>
                          <a:spcPct val="150000"/>
                        </a:lnSpc>
                        <a:spcAft>
                          <a:spcPts val="0"/>
                        </a:spcAft>
                      </a:pPr>
                      <a:r>
                        <a:rPr lang="en-US" sz="900" b="1">
                          <a:solidFill>
                            <a:srgbClr val="FFFFFF"/>
                          </a:solidFill>
                          <a:latin typeface="Times New Roman"/>
                          <a:ea typeface="Times New Roman"/>
                          <a:cs typeface="Times New Roman"/>
                        </a:rPr>
                        <a:t>Country</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a:latin typeface="Times New Roman"/>
                          <a:ea typeface="Times New Roman"/>
                          <a:cs typeface="Times New Roman"/>
                        </a:rPr>
                        <a:t>Yes***</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r>
              <a:tr h="133489">
                <a:tc>
                  <a:txBody>
                    <a:bodyPr/>
                    <a:lstStyle/>
                    <a:p>
                      <a:pPr>
                        <a:lnSpc>
                          <a:spcPct val="150000"/>
                        </a:lnSpc>
                        <a:spcAft>
                          <a:spcPts val="0"/>
                        </a:spcAft>
                      </a:pPr>
                      <a:r>
                        <a:rPr lang="en-US" sz="900" b="1">
                          <a:solidFill>
                            <a:srgbClr val="FFFFFF"/>
                          </a:solidFill>
                          <a:latin typeface="Times New Roman"/>
                          <a:ea typeface="Times New Roman"/>
                          <a:cs typeface="Times New Roman"/>
                        </a:rPr>
                        <a:t>Region</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133489">
                <a:tc>
                  <a:txBody>
                    <a:bodyPr/>
                    <a:lstStyle/>
                    <a:p>
                      <a:pPr>
                        <a:lnSpc>
                          <a:spcPct val="150000"/>
                        </a:lnSpc>
                        <a:spcAft>
                          <a:spcPts val="0"/>
                        </a:spcAft>
                      </a:pPr>
                      <a:r>
                        <a:rPr lang="en-US" sz="900" b="1">
                          <a:solidFill>
                            <a:srgbClr val="FFFFFF"/>
                          </a:solidFill>
                          <a:latin typeface="Times New Roman"/>
                          <a:ea typeface="Times New Roman"/>
                          <a:cs typeface="Times New Roman"/>
                        </a:rPr>
                        <a:t>Year</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No</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Yes***</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Yes***</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177985">
                <a:tc>
                  <a:txBody>
                    <a:bodyPr/>
                    <a:lstStyle/>
                    <a:p>
                      <a:pPr>
                        <a:lnSpc>
                          <a:spcPct val="150000"/>
                        </a:lnSpc>
                        <a:spcAft>
                          <a:spcPts val="0"/>
                        </a:spcAft>
                      </a:pP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endParaRPr lang="en-US" sz="90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endParaRPr lang="en-US"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endParaRPr lang="en-US"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endParaRPr lang="en-US"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endParaRPr lang="en-US"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r>
              <a:tr h="133489">
                <a:tc>
                  <a:txBody>
                    <a:bodyPr/>
                    <a:lstStyle/>
                    <a:p>
                      <a:pPr>
                        <a:lnSpc>
                          <a:spcPct val="150000"/>
                        </a:lnSpc>
                        <a:spcAft>
                          <a:spcPts val="0"/>
                        </a:spcAft>
                      </a:pPr>
                      <a:r>
                        <a:rPr lang="en-US" sz="900" b="1">
                          <a:solidFill>
                            <a:srgbClr val="FFFFFF"/>
                          </a:solidFill>
                          <a:latin typeface="Times New Roman"/>
                          <a:ea typeface="Times New Roman"/>
                          <a:cs typeface="Times New Roman"/>
                        </a:rPr>
                        <a:t>R</a:t>
                      </a:r>
                      <a:r>
                        <a:rPr lang="en-US" sz="900" b="1" baseline="30000">
                          <a:solidFill>
                            <a:srgbClr val="FFFFFF"/>
                          </a:solidFill>
                          <a:latin typeface="Times New Roman"/>
                          <a:ea typeface="Times New Roman"/>
                          <a:cs typeface="Times New Roman"/>
                        </a:rPr>
                        <a:t>2</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BACC6"/>
                    </a:solidFill>
                  </a:tcPr>
                </a:tc>
                <a:tc>
                  <a:txBody>
                    <a:bodyPr/>
                    <a:lstStyle/>
                    <a:p>
                      <a:pPr>
                        <a:lnSpc>
                          <a:spcPct val="150000"/>
                        </a:lnSpc>
                        <a:spcAft>
                          <a:spcPts val="0"/>
                        </a:spcAft>
                      </a:pPr>
                      <a:r>
                        <a:rPr lang="en-US" sz="900">
                          <a:latin typeface="Times New Roman"/>
                          <a:ea typeface="Times New Roman"/>
                          <a:cs typeface="Times New Roman"/>
                        </a:rPr>
                        <a:t>0.11</a:t>
                      </a:r>
                      <a:endParaRPr lang="en-MY" sz="90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0.14</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0.12</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a:latin typeface="Times New Roman"/>
                          <a:ea typeface="Times New Roman"/>
                          <a:cs typeface="Times New Roman"/>
                        </a:rPr>
                        <a:t>0.11</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c>
                  <a:txBody>
                    <a:bodyPr/>
                    <a:lstStyle/>
                    <a:p>
                      <a:pPr>
                        <a:lnSpc>
                          <a:spcPct val="150000"/>
                        </a:lnSpc>
                        <a:spcAft>
                          <a:spcPts val="0"/>
                        </a:spcAft>
                      </a:pPr>
                      <a:r>
                        <a:rPr lang="en-US" sz="900" dirty="0">
                          <a:latin typeface="Times New Roman"/>
                          <a:ea typeface="Times New Roman"/>
                          <a:cs typeface="Times New Roman"/>
                        </a:rPr>
                        <a:t>0.11</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EAF1"/>
                    </a:solidFill>
                  </a:tcPr>
                </a:tc>
              </a:tr>
              <a:tr h="474628">
                <a:tc>
                  <a:txBody>
                    <a:bodyPr/>
                    <a:lstStyle/>
                    <a:p>
                      <a:pPr>
                        <a:lnSpc>
                          <a:spcPct val="150000"/>
                        </a:lnSpc>
                        <a:spcAft>
                          <a:spcPts val="0"/>
                        </a:spcAft>
                      </a:pPr>
                      <a:r>
                        <a:rPr lang="en-US" sz="900" b="1">
                          <a:solidFill>
                            <a:srgbClr val="FFFFFF"/>
                          </a:solidFill>
                          <a:latin typeface="Times New Roman"/>
                          <a:ea typeface="Times New Roman"/>
                          <a:cs typeface="Times New Roman"/>
                        </a:rPr>
                        <a:t>N (obs.)/censored(0)</a:t>
                      </a:r>
                      <a:endParaRPr lang="en-MY" sz="900">
                        <a:latin typeface="Times New Roman"/>
                        <a:ea typeface="Times New Roman"/>
                        <a:cs typeface="Times New Roman"/>
                      </a:endParaRPr>
                    </a:p>
                    <a:p>
                      <a:pPr>
                        <a:lnSpc>
                          <a:spcPct val="150000"/>
                        </a:lnSpc>
                        <a:spcAft>
                          <a:spcPts val="0"/>
                        </a:spcAft>
                      </a:pPr>
                      <a:r>
                        <a:rPr lang="en-US" sz="900" b="1">
                          <a:solidFill>
                            <a:srgbClr val="FFFFFF"/>
                          </a:solidFill>
                          <a:latin typeface="Times New Roman"/>
                          <a:ea typeface="Times New Roman"/>
                          <a:cs typeface="Times New Roman"/>
                        </a:rPr>
                        <a:t>No. of countries</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a:noFill/>
                    </a:lnB>
                    <a:solidFill>
                      <a:srgbClr val="4BACC6"/>
                    </a:solidFill>
                  </a:tcPr>
                </a:tc>
                <a:tc>
                  <a:txBody>
                    <a:bodyPr/>
                    <a:lstStyle/>
                    <a:p>
                      <a:pPr>
                        <a:lnSpc>
                          <a:spcPct val="150000"/>
                        </a:lnSpc>
                        <a:spcAft>
                          <a:spcPts val="0"/>
                        </a:spcAft>
                      </a:pPr>
                      <a:r>
                        <a:rPr lang="en-US" sz="900">
                          <a:latin typeface="Times New Roman"/>
                          <a:ea typeface="Times New Roman"/>
                          <a:cs typeface="Times New Roman"/>
                        </a:rPr>
                        <a:t>8,342/4,337</a:t>
                      </a:r>
                      <a:endParaRPr lang="en-MY" sz="900">
                        <a:latin typeface="Times New Roman"/>
                        <a:ea typeface="Times New Roman"/>
                        <a:cs typeface="Times New Roman"/>
                      </a:endParaRPr>
                    </a:p>
                    <a:p>
                      <a:pPr>
                        <a:lnSpc>
                          <a:spcPct val="150000"/>
                        </a:lnSpc>
                        <a:spcAft>
                          <a:spcPts val="0"/>
                        </a:spcAft>
                      </a:pPr>
                      <a:r>
                        <a:rPr lang="en-US" sz="900">
                          <a:latin typeface="Times New Roman"/>
                          <a:ea typeface="Times New Roman"/>
                          <a:cs typeface="Times New Roman"/>
                        </a:rPr>
                        <a:t>51</a:t>
                      </a:r>
                      <a:endParaRPr lang="en-MY" sz="900">
                        <a:latin typeface="Times New Roman"/>
                        <a:ea typeface="Times New Roman"/>
                        <a:cs typeface="Times New Roman"/>
                      </a:endParaRPr>
                    </a:p>
                  </a:txBody>
                  <a:tcPr marL="44496" marR="44496"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5,274/2,749</a:t>
                      </a:r>
                      <a:endParaRPr lang="en-MY" sz="900">
                        <a:latin typeface="Times New Roman"/>
                        <a:ea typeface="Times New Roman"/>
                        <a:cs typeface="Times New Roman"/>
                      </a:endParaRPr>
                    </a:p>
                    <a:p>
                      <a:pPr>
                        <a:lnSpc>
                          <a:spcPct val="150000"/>
                        </a:lnSpc>
                        <a:spcAft>
                          <a:spcPts val="0"/>
                        </a:spcAft>
                      </a:pPr>
                      <a:r>
                        <a:rPr lang="en-US" sz="900">
                          <a:latin typeface="Times New Roman"/>
                          <a:ea typeface="Times New Roman"/>
                          <a:cs typeface="Times New Roman"/>
                        </a:rPr>
                        <a:t>24</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7,737/4,034</a:t>
                      </a:r>
                      <a:endParaRPr lang="en-MY" sz="900">
                        <a:latin typeface="Times New Roman"/>
                        <a:ea typeface="Times New Roman"/>
                        <a:cs typeface="Times New Roman"/>
                      </a:endParaRPr>
                    </a:p>
                    <a:p>
                      <a:pPr>
                        <a:lnSpc>
                          <a:spcPct val="150000"/>
                        </a:lnSpc>
                        <a:spcAft>
                          <a:spcPts val="0"/>
                        </a:spcAft>
                      </a:pPr>
                      <a:r>
                        <a:rPr lang="en-US" sz="900">
                          <a:latin typeface="Times New Roman"/>
                          <a:ea typeface="Times New Roman"/>
                          <a:cs typeface="Times New Roman"/>
                        </a:rPr>
                        <a:t>45</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a:latin typeface="Times New Roman"/>
                          <a:ea typeface="Times New Roman"/>
                          <a:cs typeface="Times New Roman"/>
                        </a:rPr>
                        <a:t>8,342/4,337</a:t>
                      </a:r>
                      <a:endParaRPr lang="en-MY" sz="900">
                        <a:latin typeface="Times New Roman"/>
                        <a:ea typeface="Times New Roman"/>
                        <a:cs typeface="Times New Roman"/>
                      </a:endParaRPr>
                    </a:p>
                    <a:p>
                      <a:pPr>
                        <a:lnSpc>
                          <a:spcPct val="150000"/>
                        </a:lnSpc>
                        <a:spcAft>
                          <a:spcPts val="0"/>
                        </a:spcAft>
                      </a:pPr>
                      <a:r>
                        <a:rPr lang="en-US" sz="900">
                          <a:latin typeface="Times New Roman"/>
                          <a:ea typeface="Times New Roman"/>
                          <a:cs typeface="Times New Roman"/>
                        </a:rPr>
                        <a:t>51</a:t>
                      </a:r>
                      <a:endParaRPr lang="en-MY" sz="90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c>
                  <a:txBody>
                    <a:bodyPr/>
                    <a:lstStyle/>
                    <a:p>
                      <a:pPr>
                        <a:lnSpc>
                          <a:spcPct val="150000"/>
                        </a:lnSpc>
                        <a:spcAft>
                          <a:spcPts val="0"/>
                        </a:spcAft>
                      </a:pPr>
                      <a:r>
                        <a:rPr lang="en-US" sz="900" dirty="0">
                          <a:latin typeface="Times New Roman"/>
                          <a:ea typeface="Times New Roman"/>
                          <a:cs typeface="Times New Roman"/>
                        </a:rPr>
                        <a:t>8,424/4,399</a:t>
                      </a:r>
                      <a:endParaRPr lang="en-MY" sz="900" dirty="0">
                        <a:latin typeface="Times New Roman"/>
                        <a:ea typeface="Times New Roman"/>
                        <a:cs typeface="Times New Roman"/>
                      </a:endParaRPr>
                    </a:p>
                    <a:p>
                      <a:pPr>
                        <a:lnSpc>
                          <a:spcPct val="150000"/>
                        </a:lnSpc>
                        <a:spcAft>
                          <a:spcPts val="0"/>
                        </a:spcAft>
                      </a:pPr>
                      <a:r>
                        <a:rPr lang="en-US" sz="900" dirty="0">
                          <a:latin typeface="Times New Roman"/>
                          <a:ea typeface="Times New Roman"/>
                          <a:cs typeface="Times New Roman"/>
                        </a:rPr>
                        <a:t>52</a:t>
                      </a:r>
                      <a:endParaRPr lang="en-MY" sz="900" dirty="0">
                        <a:latin typeface="Times New Roman"/>
                        <a:ea typeface="Times New Roman"/>
                        <a:cs typeface="Times New Roman"/>
                      </a:endParaRPr>
                    </a:p>
                  </a:txBody>
                  <a:tcPr marL="44496" marR="4449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D5E2"/>
                    </a:solid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684213" y="1557338"/>
            <a:ext cx="7772400" cy="3240087"/>
          </a:xfrm>
        </p:spPr>
        <p:txBody>
          <a:bodyPr/>
          <a:lstStyle/>
          <a:p>
            <a:pPr marL="1071563" indent="-1071563" eaLnBrk="1" hangingPunct="1">
              <a:buFontTx/>
              <a:buNone/>
              <a:defRPr/>
            </a:pPr>
            <a:r>
              <a:rPr lang="en-GB" sz="2400" i="1" dirty="0" smtClean="0">
                <a:solidFill>
                  <a:schemeClr val="accent1">
                    <a:lumMod val="50000"/>
                  </a:schemeClr>
                </a:solidFill>
                <a:latin typeface="Verdana" pitchFamily="-107" charset="0"/>
              </a:rPr>
              <a:t>Discussion</a:t>
            </a:r>
          </a:p>
          <a:p>
            <a:pPr marL="1071563" indent="-1071563" eaLnBrk="1" hangingPunct="1">
              <a:buFont typeface="Wingdings" pitchFamily="2" charset="2"/>
              <a:buChar char="§"/>
              <a:defRPr/>
            </a:pPr>
            <a:r>
              <a:rPr lang="en-GB" sz="1600" dirty="0" smtClean="0">
                <a:solidFill>
                  <a:schemeClr val="accent2"/>
                </a:solidFill>
                <a:latin typeface="Verdana" pitchFamily="-107" charset="0"/>
              </a:rPr>
              <a:t>Initial results confirm that FDI can be a factor of stability during episodes of exchange rate volatility (which is seen as a proxy for uncertainty and nothing else in this paper)</a:t>
            </a:r>
          </a:p>
          <a:p>
            <a:pPr marL="1071563" indent="-1071563" eaLnBrk="1" hangingPunct="1">
              <a:buFont typeface="Wingdings" pitchFamily="2" charset="2"/>
              <a:buChar char="§"/>
              <a:defRPr/>
            </a:pPr>
            <a:endParaRPr lang="en-GB" sz="1600" dirty="0" smtClean="0">
              <a:solidFill>
                <a:schemeClr val="accent2"/>
              </a:solidFill>
              <a:latin typeface="Verdana" pitchFamily="-107" charset="0"/>
            </a:endParaRPr>
          </a:p>
          <a:p>
            <a:pPr marL="1071563" indent="-1071563" eaLnBrk="1" hangingPunct="1">
              <a:buFont typeface="Wingdings" pitchFamily="2" charset="2"/>
              <a:buChar char="§"/>
              <a:defRPr/>
            </a:pPr>
            <a:r>
              <a:rPr lang="en-GB" sz="1600" dirty="0" smtClean="0">
                <a:solidFill>
                  <a:schemeClr val="accent2"/>
                </a:solidFill>
                <a:latin typeface="Verdana" pitchFamily="-107" charset="0"/>
              </a:rPr>
              <a:t>The potential implications of this result is that it may explain why we cannot expect to observe any positive correlation between FDI and growth at the macroeconomic level </a:t>
            </a:r>
          </a:p>
          <a:p>
            <a:pPr marL="1071563" indent="-1071563" eaLnBrk="1" hangingPunct="1">
              <a:buFont typeface="Wingdings" pitchFamily="2" charset="2"/>
              <a:buChar char="§"/>
              <a:defRPr/>
            </a:pPr>
            <a:endParaRPr lang="en-GB" sz="1600" dirty="0" smtClean="0">
              <a:solidFill>
                <a:schemeClr val="accent2"/>
              </a:solidFill>
              <a:latin typeface="Verdana" pitchFamily="-107" charset="0"/>
            </a:endParaRPr>
          </a:p>
          <a:p>
            <a:pPr marL="1071563" indent="-1071563" eaLnBrk="1" hangingPunct="1">
              <a:buFont typeface="Wingdings" pitchFamily="2" charset="2"/>
              <a:buChar char="§"/>
              <a:defRPr/>
            </a:pPr>
            <a:r>
              <a:rPr lang="en-GB" sz="1600" dirty="0" smtClean="0">
                <a:solidFill>
                  <a:schemeClr val="accent2"/>
                </a:solidFill>
                <a:latin typeface="Verdana" pitchFamily="-107" charset="0"/>
              </a:rPr>
              <a:t>Future version should perhaps control for </a:t>
            </a:r>
            <a:r>
              <a:rPr lang="en-GB" sz="1600" dirty="0" err="1" smtClean="0">
                <a:solidFill>
                  <a:schemeClr val="accent2"/>
                </a:solidFill>
                <a:latin typeface="Verdana" pitchFamily="-107" charset="0"/>
              </a:rPr>
              <a:t>outswings</a:t>
            </a:r>
            <a:r>
              <a:rPr lang="en-GB" sz="1600" dirty="0" smtClean="0">
                <a:solidFill>
                  <a:schemeClr val="accent2"/>
                </a:solidFill>
                <a:latin typeface="Verdana" pitchFamily="-107" charset="0"/>
              </a:rPr>
              <a:t> that are value enhancing (deprecations) or destroying (appreciations) in a foreign currency holder perspective</a:t>
            </a:r>
          </a:p>
          <a:p>
            <a:pPr marL="1071563" indent="-1071563" eaLnBrk="1" hangingPunct="1">
              <a:buFont typeface="Wingdings" pitchFamily="2" charset="2"/>
              <a:buChar char="§"/>
              <a:defRPr/>
            </a:pPr>
            <a:endParaRPr lang="en-GB" sz="1600" dirty="0" smtClean="0">
              <a:solidFill>
                <a:schemeClr val="accent2"/>
              </a:solidFill>
              <a:latin typeface="Verdana" pitchFamily="-107" charset="0"/>
            </a:endParaRPr>
          </a:p>
          <a:p>
            <a:pPr marL="1071563" indent="-1071563" eaLnBrk="1" hangingPunct="1">
              <a:buFont typeface="Wingdings" pitchFamily="2" charset="2"/>
              <a:buChar char="§"/>
              <a:defRPr/>
            </a:pPr>
            <a:r>
              <a:rPr lang="en-GB" sz="1600" dirty="0" smtClean="0">
                <a:solidFill>
                  <a:schemeClr val="accent2"/>
                </a:solidFill>
                <a:latin typeface="Verdana" pitchFamily="-107" charset="0"/>
              </a:rPr>
              <a:t>Growth equations are not formulated yet</a:t>
            </a:r>
          </a:p>
          <a:p>
            <a:pPr marL="1071563" indent="-1071563" eaLnBrk="1" hangingPunct="1">
              <a:buFont typeface="Wingdings" pitchFamily="2" charset="2"/>
              <a:buChar char="§"/>
              <a:defRPr/>
            </a:pPr>
            <a:endParaRPr lang="en-GB" sz="1600" dirty="0" smtClean="0">
              <a:solidFill>
                <a:schemeClr val="accent2"/>
              </a:solidFill>
              <a:latin typeface="Verdana" pitchFamily="-107" charset="0"/>
            </a:endParaRPr>
          </a:p>
          <a:p>
            <a:pPr marL="1071563" indent="-1071563" eaLnBrk="1" hangingPunct="1">
              <a:buFont typeface="Wingdings" pitchFamily="2" charset="2"/>
              <a:buChar char="§"/>
              <a:defRPr/>
            </a:pPr>
            <a:r>
              <a:rPr lang="en-GB" sz="1600" dirty="0" smtClean="0">
                <a:solidFill>
                  <a:schemeClr val="accent2"/>
                </a:solidFill>
                <a:latin typeface="Verdana" pitchFamily="-107" charset="0"/>
              </a:rPr>
              <a:t>Include more data for the period 2002-2005 (present results only include the fresh surveys from the period 2006-2010)</a:t>
            </a:r>
          </a:p>
          <a:p>
            <a:pPr marL="1071563" indent="-1071563" eaLnBrk="1" hangingPunct="1">
              <a:buFont typeface="Wingdings" pitchFamily="2" charset="2"/>
              <a:buChar char="§"/>
              <a:defRPr/>
            </a:pPr>
            <a:endParaRPr lang="en-GB" sz="1600" dirty="0" smtClean="0">
              <a:solidFill>
                <a:schemeClr val="accent2"/>
              </a:solidFill>
              <a:latin typeface="Verdana" pitchFamily="-107" charset="0"/>
            </a:endParaRPr>
          </a:p>
          <a:p>
            <a:pPr marL="1071563" indent="-1071563" eaLnBrk="1" hangingPunct="1">
              <a:buFontTx/>
              <a:buNone/>
              <a:defRPr/>
            </a:pPr>
            <a:endParaRPr lang="en-GB" sz="1800" dirty="0" smtClean="0">
              <a:latin typeface="Verdana" pitchFamily="-107" charset="0"/>
            </a:endParaRPr>
          </a:p>
        </p:txBody>
      </p:sp>
      <p:sp>
        <p:nvSpPr>
          <p:cNvPr id="4" name="Date Placeholder 3"/>
          <p:cNvSpPr>
            <a:spLocks noGrp="1"/>
          </p:cNvSpPr>
          <p:nvPr>
            <p:ph type="dt" sz="quarter" idx="10"/>
          </p:nvPr>
        </p:nvSpPr>
        <p:spPr/>
        <p:txBody>
          <a:bodyPr/>
          <a:lstStyle/>
          <a:p>
            <a:pPr>
              <a:defRPr/>
            </a:pPr>
            <a:r>
              <a:rPr lang="en-US" dirty="0"/>
              <a:t>11/1/2011</a:t>
            </a:r>
            <a:endParaRPr lang="en-GB" dirty="0"/>
          </a:p>
        </p:txBody>
      </p:sp>
      <p:sp>
        <p:nvSpPr>
          <p:cNvPr id="28675" name="Slide Number Placeholder 4"/>
          <p:cNvSpPr>
            <a:spLocks noGrp="1"/>
          </p:cNvSpPr>
          <p:nvPr>
            <p:ph type="sldNum" sz="quarter" idx="12"/>
          </p:nvPr>
        </p:nvSpPr>
        <p:spPr>
          <a:noFill/>
        </p:spPr>
        <p:txBody>
          <a:bodyPr/>
          <a:lstStyle/>
          <a:p>
            <a:fld id="{C2E8F8C6-F618-4D1C-B59A-D6FF51D5CC8B}" type="slidenum">
              <a:rPr lang="en-GB" smtClean="0">
                <a:ea typeface="ＭＳ Ｐゴシック" pitchFamily="34" charset="-128"/>
              </a:rPr>
              <a:pPr/>
              <a:t>12</a:t>
            </a:fld>
            <a:endParaRPr lang="en-GB" smtClean="0">
              <a:ea typeface="ＭＳ Ｐゴシック" pitchFamily="34" charset="-128"/>
            </a:endParaRPr>
          </a:p>
        </p:txBody>
      </p:sp>
      <p:pic>
        <p:nvPicPr>
          <p:cNvPr id="28676" name="Picture 6" descr="transparent%20logo"/>
          <p:cNvPicPr>
            <a:picLocks noChangeAspect="1" noChangeArrowheads="1"/>
          </p:cNvPicPr>
          <p:nvPr/>
        </p:nvPicPr>
        <p:blipFill>
          <a:blip r:embed="rId3"/>
          <a:srcRect/>
          <a:stretch>
            <a:fillRect/>
          </a:stretch>
        </p:blipFill>
        <p:spPr bwMode="auto">
          <a:xfrm>
            <a:off x="250825" y="188913"/>
            <a:ext cx="2913063" cy="868362"/>
          </a:xfrm>
          <a:prstGeom prst="rect">
            <a:avLst/>
          </a:prstGeom>
          <a:noFill/>
          <a:ln w="9525">
            <a:noFill/>
            <a:miter lim="800000"/>
            <a:headEnd/>
            <a:tailEnd/>
          </a:ln>
        </p:spPr>
      </p:pic>
      <p:sp>
        <p:nvSpPr>
          <p:cNvPr id="28677" name="TextBox 6"/>
          <p:cNvSpPr txBox="1">
            <a:spLocks noChangeArrowheads="1"/>
          </p:cNvSpPr>
          <p:nvPr/>
        </p:nvSpPr>
        <p:spPr bwMode="auto">
          <a:xfrm>
            <a:off x="3730625" y="6519863"/>
            <a:ext cx="4300538" cy="338137"/>
          </a:xfrm>
          <a:prstGeom prst="rect">
            <a:avLst/>
          </a:prstGeom>
          <a:noFill/>
          <a:ln w="9525">
            <a:noFill/>
            <a:miter lim="800000"/>
            <a:headEnd/>
            <a:tailEnd/>
          </a:ln>
        </p:spPr>
        <p:txBody>
          <a:bodyPr wrap="none">
            <a:spAutoFit/>
          </a:bodyPr>
          <a:lstStyle/>
          <a:p>
            <a:r>
              <a:rPr lang="en-US" sz="1600"/>
              <a:t>GEP Conference, Malaysia, February 12-13, 2011</a:t>
            </a:r>
            <a:endParaRPr lang="en-MY" sz="16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a:xfrm>
            <a:off x="500063" y="2143125"/>
            <a:ext cx="8229600" cy="1143000"/>
          </a:xfrm>
        </p:spPr>
        <p:txBody>
          <a:bodyPr/>
          <a:lstStyle/>
          <a:p>
            <a:pPr eaLnBrk="1" hangingPunct="1"/>
            <a:r>
              <a:rPr lang="en-GB" sz="3600" b="1" smtClean="0">
                <a:solidFill>
                  <a:srgbClr val="000099"/>
                </a:solidFill>
                <a:latin typeface="Verdana" pitchFamily="34" charset="0"/>
                <a:ea typeface="ＭＳ Ｐゴシック" pitchFamily="34" charset="-128"/>
              </a:rPr>
              <a:t>Questions?</a:t>
            </a:r>
          </a:p>
        </p:txBody>
      </p:sp>
      <p:sp>
        <p:nvSpPr>
          <p:cNvPr id="4" name="Date Placeholder 3"/>
          <p:cNvSpPr>
            <a:spLocks noGrp="1"/>
          </p:cNvSpPr>
          <p:nvPr>
            <p:ph type="dt" sz="quarter" idx="10"/>
          </p:nvPr>
        </p:nvSpPr>
        <p:spPr/>
        <p:txBody>
          <a:bodyPr/>
          <a:lstStyle/>
          <a:p>
            <a:pPr>
              <a:defRPr/>
            </a:pPr>
            <a:r>
              <a:rPr lang="en-US" dirty="0"/>
              <a:t>11/1/2011</a:t>
            </a:r>
            <a:endParaRPr lang="en-GB" dirty="0"/>
          </a:p>
        </p:txBody>
      </p:sp>
      <p:sp>
        <p:nvSpPr>
          <p:cNvPr id="29699" name="Slide Number Placeholder 4"/>
          <p:cNvSpPr>
            <a:spLocks noGrp="1"/>
          </p:cNvSpPr>
          <p:nvPr>
            <p:ph type="sldNum" sz="quarter" idx="12"/>
          </p:nvPr>
        </p:nvSpPr>
        <p:spPr>
          <a:noFill/>
        </p:spPr>
        <p:txBody>
          <a:bodyPr/>
          <a:lstStyle/>
          <a:p>
            <a:fld id="{D40DAB20-805F-4F50-BAA8-F74FB2FFC583}" type="slidenum">
              <a:rPr lang="en-GB" smtClean="0">
                <a:ea typeface="ＭＳ Ｐゴシック" pitchFamily="34" charset="-128"/>
              </a:rPr>
              <a:pPr/>
              <a:t>13</a:t>
            </a:fld>
            <a:endParaRPr lang="en-GB" smtClean="0">
              <a:ea typeface="ＭＳ Ｐゴシック" pitchFamily="34" charset="-128"/>
            </a:endParaRPr>
          </a:p>
        </p:txBody>
      </p:sp>
      <p:pic>
        <p:nvPicPr>
          <p:cNvPr id="29700" name="Picture 6" descr="transparent%20logo"/>
          <p:cNvPicPr>
            <a:picLocks noChangeAspect="1" noChangeArrowheads="1"/>
          </p:cNvPicPr>
          <p:nvPr/>
        </p:nvPicPr>
        <p:blipFill>
          <a:blip r:embed="rId3"/>
          <a:srcRect/>
          <a:stretch>
            <a:fillRect/>
          </a:stretch>
        </p:blipFill>
        <p:spPr bwMode="auto">
          <a:xfrm>
            <a:off x="250825" y="188913"/>
            <a:ext cx="2913063" cy="8683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6" descr="transparent%20logo"/>
          <p:cNvPicPr>
            <a:picLocks noChangeAspect="1" noChangeArrowheads="1"/>
          </p:cNvPicPr>
          <p:nvPr/>
        </p:nvPicPr>
        <p:blipFill>
          <a:blip r:embed="rId3"/>
          <a:srcRect/>
          <a:stretch>
            <a:fillRect/>
          </a:stretch>
        </p:blipFill>
        <p:spPr bwMode="auto">
          <a:xfrm>
            <a:off x="250825" y="188913"/>
            <a:ext cx="2913063" cy="868362"/>
          </a:xfrm>
          <a:prstGeom prst="rect">
            <a:avLst/>
          </a:prstGeom>
          <a:noFill/>
          <a:ln w="9525">
            <a:noFill/>
            <a:miter lim="800000"/>
            <a:headEnd/>
            <a:tailEnd/>
          </a:ln>
        </p:spPr>
      </p:pic>
      <p:sp>
        <p:nvSpPr>
          <p:cNvPr id="16386" name="Slide Number Placeholder 7"/>
          <p:cNvSpPr>
            <a:spLocks noGrp="1"/>
          </p:cNvSpPr>
          <p:nvPr>
            <p:ph type="sldNum" sz="quarter" idx="12"/>
          </p:nvPr>
        </p:nvSpPr>
        <p:spPr>
          <a:noFill/>
        </p:spPr>
        <p:txBody>
          <a:bodyPr/>
          <a:lstStyle/>
          <a:p>
            <a:fld id="{DF776C2A-1839-474D-8BFF-B767F64A5C6C}" type="slidenum">
              <a:rPr lang="en-GB" smtClean="0">
                <a:ea typeface="ＭＳ Ｐゴシック" pitchFamily="34" charset="-128"/>
              </a:rPr>
              <a:pPr/>
              <a:t>2</a:t>
            </a:fld>
            <a:endParaRPr lang="en-GB" smtClean="0">
              <a:ea typeface="ＭＳ Ｐゴシック" pitchFamily="34" charset="-128"/>
            </a:endParaRPr>
          </a:p>
        </p:txBody>
      </p:sp>
      <p:sp>
        <p:nvSpPr>
          <p:cNvPr id="10" name="Rectangle 2"/>
          <p:cNvSpPr txBox="1">
            <a:spLocks noChangeArrowheads="1"/>
          </p:cNvSpPr>
          <p:nvPr/>
        </p:nvSpPr>
        <p:spPr>
          <a:xfrm>
            <a:off x="395288" y="1268413"/>
            <a:ext cx="8229600" cy="1143000"/>
          </a:xfrm>
          <a:prstGeom prst="rect">
            <a:avLst/>
          </a:prstGeom>
        </p:spPr>
        <p:txBody>
          <a:bodyPr/>
          <a:lstStyle/>
          <a:p>
            <a:pPr algn="ctr">
              <a:defRPr/>
            </a:pPr>
            <a:r>
              <a:rPr lang="en-GB" sz="3600" b="1" kern="0" dirty="0">
                <a:solidFill>
                  <a:schemeClr val="accent1">
                    <a:lumMod val="50000"/>
                  </a:schemeClr>
                </a:solidFill>
                <a:latin typeface="Verdana" pitchFamily="-107" charset="0"/>
                <a:ea typeface="ＭＳ Ｐゴシック" pitchFamily="-107" charset="-128"/>
                <a:cs typeface="ＭＳ Ｐゴシック" pitchFamily="-107" charset="-128"/>
              </a:rPr>
              <a:t>Paper presentation</a:t>
            </a:r>
            <a:endParaRPr lang="en-GB" sz="4400" kern="0" dirty="0">
              <a:solidFill>
                <a:schemeClr val="accent1">
                  <a:lumMod val="50000"/>
                </a:schemeClr>
              </a:solidFill>
              <a:latin typeface="Verdana" pitchFamily="-107" charset="0"/>
              <a:ea typeface="ＭＳ Ｐゴシック" pitchFamily="-107" charset="-128"/>
              <a:cs typeface="ＭＳ Ｐゴシック" pitchFamily="-107" charset="-128"/>
            </a:endParaRPr>
          </a:p>
        </p:txBody>
      </p:sp>
      <p:sp>
        <p:nvSpPr>
          <p:cNvPr id="11" name="Rectangle 3"/>
          <p:cNvSpPr txBox="1">
            <a:spLocks noChangeArrowheads="1"/>
          </p:cNvSpPr>
          <p:nvPr/>
        </p:nvSpPr>
        <p:spPr>
          <a:xfrm>
            <a:off x="611188" y="2276475"/>
            <a:ext cx="7772400" cy="3240088"/>
          </a:xfrm>
          <a:prstGeom prst="rect">
            <a:avLst/>
          </a:prstGeom>
        </p:spPr>
        <p:txBody>
          <a:bodyPr/>
          <a:lstStyle/>
          <a:p>
            <a:pPr marL="1071563" indent="-1071563">
              <a:spcBef>
                <a:spcPct val="20000"/>
              </a:spcBef>
              <a:buFontTx/>
              <a:buAutoNum type="arabicPeriod"/>
              <a:defRPr/>
            </a:pPr>
            <a:r>
              <a:rPr lang="en-GB" sz="2000" kern="0" dirty="0">
                <a:solidFill>
                  <a:schemeClr val="accent2"/>
                </a:solidFill>
                <a:latin typeface="Verdana" pitchFamily="-107" charset="0"/>
                <a:ea typeface="ＭＳ Ｐゴシック" pitchFamily="-107" charset="-128"/>
                <a:cs typeface="ＭＳ Ｐゴシック" pitchFamily="-107" charset="-128"/>
              </a:rPr>
              <a:t>Research questions</a:t>
            </a:r>
          </a:p>
          <a:p>
            <a:pPr marL="1071563" indent="-1071563">
              <a:spcBef>
                <a:spcPct val="20000"/>
              </a:spcBef>
              <a:buFontTx/>
              <a:buAutoNum type="arabicPeriod"/>
              <a:defRPr/>
            </a:pPr>
            <a:r>
              <a:rPr lang="en-GB" sz="2000" kern="0" dirty="0">
                <a:solidFill>
                  <a:schemeClr val="accent2"/>
                </a:solidFill>
                <a:latin typeface="Verdana" pitchFamily="-107" charset="0"/>
                <a:ea typeface="ＭＳ Ｐゴシック" pitchFamily="-107" charset="-128"/>
                <a:cs typeface="ＭＳ Ｐゴシック" pitchFamily="-107" charset="-128"/>
              </a:rPr>
              <a:t>Expected results </a:t>
            </a:r>
          </a:p>
          <a:p>
            <a:pPr marL="1071563" indent="-1071563">
              <a:spcBef>
                <a:spcPct val="20000"/>
              </a:spcBef>
              <a:buFontTx/>
              <a:buAutoNum type="arabicPeriod"/>
              <a:defRPr/>
            </a:pPr>
            <a:r>
              <a:rPr lang="en-GB" sz="2000" kern="0" dirty="0">
                <a:solidFill>
                  <a:schemeClr val="accent2"/>
                </a:solidFill>
                <a:latin typeface="Verdana" pitchFamily="-107" charset="0"/>
                <a:ea typeface="ＭＳ Ｐゴシック" pitchFamily="-107" charset="-128"/>
                <a:cs typeface="ＭＳ Ｐゴシック" pitchFamily="-107" charset="-128"/>
              </a:rPr>
              <a:t>Investment, growth and volatility</a:t>
            </a:r>
          </a:p>
          <a:p>
            <a:pPr marL="1071563" indent="-1071563">
              <a:spcBef>
                <a:spcPct val="20000"/>
              </a:spcBef>
              <a:buFontTx/>
              <a:buAutoNum type="arabicPeriod"/>
              <a:defRPr/>
            </a:pPr>
            <a:r>
              <a:rPr lang="en-GB" sz="2000" kern="0" dirty="0">
                <a:solidFill>
                  <a:schemeClr val="accent2"/>
                </a:solidFill>
                <a:latin typeface="Verdana" pitchFamily="-107" charset="0"/>
                <a:ea typeface="ＭＳ Ｐゴシック" pitchFamily="-107" charset="-128"/>
                <a:cs typeface="ＭＳ Ｐゴシック" pitchFamily="-107" charset="-128"/>
              </a:rPr>
              <a:t>Foreign direct investment and volatility</a:t>
            </a:r>
          </a:p>
          <a:p>
            <a:pPr marL="1071563" indent="-1071563">
              <a:spcBef>
                <a:spcPct val="20000"/>
              </a:spcBef>
              <a:buFontTx/>
              <a:buAutoNum type="arabicPeriod"/>
              <a:defRPr/>
            </a:pPr>
            <a:r>
              <a:rPr lang="en-GB" sz="2000" kern="0" dirty="0">
                <a:solidFill>
                  <a:schemeClr val="accent2"/>
                </a:solidFill>
                <a:latin typeface="Verdana" pitchFamily="-107" charset="0"/>
                <a:ea typeface="ＭＳ Ｐゴシック" pitchFamily="-107" charset="-128"/>
                <a:cs typeface="ＭＳ Ｐゴシック" pitchFamily="-107" charset="-128"/>
              </a:rPr>
              <a:t>Investment equation</a:t>
            </a:r>
          </a:p>
          <a:p>
            <a:pPr marL="1071563" indent="-1071563">
              <a:spcBef>
                <a:spcPct val="20000"/>
              </a:spcBef>
              <a:buFontTx/>
              <a:buAutoNum type="arabicPeriod"/>
              <a:defRPr/>
            </a:pPr>
            <a:r>
              <a:rPr lang="en-GB" sz="2000" kern="0" dirty="0">
                <a:solidFill>
                  <a:schemeClr val="accent2"/>
                </a:solidFill>
                <a:latin typeface="Verdana" pitchFamily="-107" charset="0"/>
                <a:ea typeface="ＭＳ Ｐゴシック" pitchFamily="-107" charset="-128"/>
                <a:cs typeface="ＭＳ Ｐゴシック" pitchFamily="-107" charset="-128"/>
              </a:rPr>
              <a:t>Preliminary estimation results</a:t>
            </a:r>
          </a:p>
          <a:p>
            <a:pPr marL="1071563" indent="-1071563">
              <a:spcBef>
                <a:spcPct val="20000"/>
              </a:spcBef>
              <a:buFontTx/>
              <a:buAutoNum type="arabicPeriod"/>
              <a:defRPr/>
            </a:pPr>
            <a:r>
              <a:rPr lang="en-GB" sz="2000" kern="0" dirty="0">
                <a:solidFill>
                  <a:schemeClr val="accent2"/>
                </a:solidFill>
                <a:latin typeface="Verdana" pitchFamily="-107" charset="0"/>
                <a:ea typeface="ＭＳ Ｐゴシック" pitchFamily="-107" charset="-128"/>
                <a:cs typeface="ＭＳ Ｐゴシック" pitchFamily="-107" charset="-128"/>
              </a:rPr>
              <a:t>Discussion</a:t>
            </a:r>
          </a:p>
          <a:p>
            <a:pPr marL="1071563" indent="-1071563">
              <a:spcBef>
                <a:spcPct val="20000"/>
              </a:spcBef>
              <a:buFontTx/>
              <a:buAutoNum type="arabicPeriod"/>
              <a:defRPr/>
            </a:pPr>
            <a:endParaRPr lang="en-GB" sz="2400" kern="0" dirty="0">
              <a:latin typeface="Verdana" pitchFamily="-107" charset="0"/>
              <a:ea typeface="ＭＳ Ｐゴシック" pitchFamily="-107" charset="-128"/>
              <a:cs typeface="ＭＳ Ｐゴシック" pitchFamily="-107" charset="-128"/>
            </a:endParaRPr>
          </a:p>
        </p:txBody>
      </p:sp>
      <p:sp>
        <p:nvSpPr>
          <p:cNvPr id="6" name="Date Placeholder 3"/>
          <p:cNvSpPr>
            <a:spLocks noGrp="1"/>
          </p:cNvSpPr>
          <p:nvPr>
            <p:ph type="dt" sz="quarter" idx="10"/>
          </p:nvPr>
        </p:nvSpPr>
        <p:spPr/>
        <p:txBody>
          <a:bodyPr/>
          <a:lstStyle/>
          <a:p>
            <a:pPr>
              <a:defRPr/>
            </a:pPr>
            <a:r>
              <a:rPr lang="en-US" dirty="0"/>
              <a:t>11/1/2011</a:t>
            </a:r>
            <a:endParaRPr lang="en-GB" dirty="0"/>
          </a:p>
        </p:txBody>
      </p:sp>
      <p:sp>
        <p:nvSpPr>
          <p:cNvPr id="16390" name="TextBox 6"/>
          <p:cNvSpPr txBox="1">
            <a:spLocks noChangeArrowheads="1"/>
          </p:cNvSpPr>
          <p:nvPr/>
        </p:nvSpPr>
        <p:spPr bwMode="auto">
          <a:xfrm>
            <a:off x="3730625" y="6519863"/>
            <a:ext cx="4300538" cy="338137"/>
          </a:xfrm>
          <a:prstGeom prst="rect">
            <a:avLst/>
          </a:prstGeom>
          <a:noFill/>
          <a:ln w="9525">
            <a:noFill/>
            <a:miter lim="800000"/>
            <a:headEnd/>
            <a:tailEnd/>
          </a:ln>
        </p:spPr>
        <p:txBody>
          <a:bodyPr wrap="none">
            <a:spAutoFit/>
          </a:bodyPr>
          <a:lstStyle/>
          <a:p>
            <a:r>
              <a:rPr lang="en-US" sz="1600"/>
              <a:t>GEP Conference, Malaysia, February 12-13, 2011</a:t>
            </a:r>
            <a:endParaRPr lang="en-MY" sz="16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684213" y="1557338"/>
            <a:ext cx="7772400" cy="3240087"/>
          </a:xfrm>
        </p:spPr>
        <p:txBody>
          <a:bodyPr/>
          <a:lstStyle/>
          <a:p>
            <a:pPr marL="1071563" indent="-1071563" eaLnBrk="1" hangingPunct="1">
              <a:buFontTx/>
              <a:buNone/>
              <a:defRPr/>
            </a:pPr>
            <a:r>
              <a:rPr lang="en-GB" sz="2400" i="1" dirty="0" smtClean="0">
                <a:solidFill>
                  <a:schemeClr val="accent1">
                    <a:lumMod val="50000"/>
                  </a:schemeClr>
                </a:solidFill>
                <a:latin typeface="Verdana" pitchFamily="-107" charset="0"/>
              </a:rPr>
              <a:t>Research Question(s)</a:t>
            </a:r>
          </a:p>
          <a:p>
            <a:pPr marL="1071563" indent="-1071563" eaLnBrk="1" hangingPunct="1">
              <a:buFontTx/>
              <a:buNone/>
              <a:defRPr/>
            </a:pPr>
            <a:endParaRPr lang="en-GB" sz="2400" dirty="0" smtClean="0">
              <a:latin typeface="Verdana" pitchFamily="-107" charset="0"/>
            </a:endParaRPr>
          </a:p>
          <a:p>
            <a:pPr marL="1071563" indent="-1071563" eaLnBrk="1" hangingPunct="1">
              <a:buFont typeface="Wingdings" pitchFamily="2" charset="2"/>
              <a:buChar char="§"/>
              <a:defRPr/>
            </a:pPr>
            <a:r>
              <a:rPr lang="en-GB" sz="2400" dirty="0" smtClean="0">
                <a:solidFill>
                  <a:schemeClr val="accent2"/>
                </a:solidFill>
                <a:latin typeface="Verdana" pitchFamily="-107" charset="0"/>
              </a:rPr>
              <a:t>Do foreign firms respond differently to uncertainty or volatility?</a:t>
            </a:r>
          </a:p>
          <a:p>
            <a:pPr marL="1071563" indent="-1071563" eaLnBrk="1" hangingPunct="1">
              <a:buFont typeface="Wingdings" pitchFamily="2" charset="2"/>
              <a:buChar char="§"/>
              <a:defRPr/>
            </a:pPr>
            <a:r>
              <a:rPr lang="en-GB" sz="2400" dirty="0" smtClean="0">
                <a:solidFill>
                  <a:schemeClr val="accent2"/>
                </a:solidFill>
                <a:latin typeface="Verdana" pitchFamily="-107" charset="0"/>
              </a:rPr>
              <a:t>If they respond differently what is the likely reason for this behaviour?</a:t>
            </a:r>
          </a:p>
          <a:p>
            <a:pPr marL="1071563" indent="-1071563" eaLnBrk="1" hangingPunct="1">
              <a:buFont typeface="Wingdings" pitchFamily="2" charset="2"/>
              <a:buChar char="§"/>
              <a:defRPr/>
            </a:pPr>
            <a:r>
              <a:rPr lang="en-GB" sz="2400" dirty="0" smtClean="0">
                <a:solidFill>
                  <a:schemeClr val="accent2"/>
                </a:solidFill>
                <a:latin typeface="Verdana" pitchFamily="-107" charset="0"/>
              </a:rPr>
              <a:t>What role does institutions play in mitigating the impact of or transmission of volatility onto the investment function?</a:t>
            </a:r>
          </a:p>
          <a:p>
            <a:pPr marL="1071563" indent="-1071563" eaLnBrk="1" hangingPunct="1">
              <a:buFontTx/>
              <a:buNone/>
              <a:defRPr/>
            </a:pPr>
            <a:endParaRPr lang="en-GB" sz="2400" dirty="0" smtClean="0">
              <a:latin typeface="Verdana" pitchFamily="-107" charset="0"/>
            </a:endParaRPr>
          </a:p>
        </p:txBody>
      </p:sp>
      <p:sp>
        <p:nvSpPr>
          <p:cNvPr id="4" name="Date Placeholder 3"/>
          <p:cNvSpPr>
            <a:spLocks noGrp="1"/>
          </p:cNvSpPr>
          <p:nvPr>
            <p:ph type="dt" sz="quarter" idx="10"/>
          </p:nvPr>
        </p:nvSpPr>
        <p:spPr/>
        <p:txBody>
          <a:bodyPr/>
          <a:lstStyle/>
          <a:p>
            <a:pPr>
              <a:defRPr/>
            </a:pPr>
            <a:r>
              <a:rPr lang="en-US" dirty="0"/>
              <a:t>11/1/2011</a:t>
            </a:r>
            <a:endParaRPr lang="en-GB" dirty="0"/>
          </a:p>
        </p:txBody>
      </p:sp>
      <p:sp>
        <p:nvSpPr>
          <p:cNvPr id="18435" name="Slide Number Placeholder 4"/>
          <p:cNvSpPr>
            <a:spLocks noGrp="1"/>
          </p:cNvSpPr>
          <p:nvPr>
            <p:ph type="sldNum" sz="quarter" idx="12"/>
          </p:nvPr>
        </p:nvSpPr>
        <p:spPr>
          <a:noFill/>
        </p:spPr>
        <p:txBody>
          <a:bodyPr/>
          <a:lstStyle/>
          <a:p>
            <a:fld id="{E681789F-D5C8-4336-9427-DDFF51484C72}" type="slidenum">
              <a:rPr lang="en-GB" smtClean="0">
                <a:ea typeface="ＭＳ Ｐゴシック" pitchFamily="34" charset="-128"/>
              </a:rPr>
              <a:pPr/>
              <a:t>3</a:t>
            </a:fld>
            <a:endParaRPr lang="en-GB" smtClean="0">
              <a:ea typeface="ＭＳ Ｐゴシック" pitchFamily="34" charset="-128"/>
            </a:endParaRPr>
          </a:p>
        </p:txBody>
      </p:sp>
      <p:pic>
        <p:nvPicPr>
          <p:cNvPr id="18436" name="Picture 6" descr="transparent%20logo"/>
          <p:cNvPicPr>
            <a:picLocks noChangeAspect="1" noChangeArrowheads="1"/>
          </p:cNvPicPr>
          <p:nvPr/>
        </p:nvPicPr>
        <p:blipFill>
          <a:blip r:embed="rId3"/>
          <a:srcRect/>
          <a:stretch>
            <a:fillRect/>
          </a:stretch>
        </p:blipFill>
        <p:spPr bwMode="auto">
          <a:xfrm>
            <a:off x="250825" y="188913"/>
            <a:ext cx="2913063" cy="868362"/>
          </a:xfrm>
          <a:prstGeom prst="rect">
            <a:avLst/>
          </a:prstGeom>
          <a:noFill/>
          <a:ln w="9525">
            <a:noFill/>
            <a:miter lim="800000"/>
            <a:headEnd/>
            <a:tailEnd/>
          </a:ln>
        </p:spPr>
      </p:pic>
      <p:sp>
        <p:nvSpPr>
          <p:cNvPr id="18437" name="TextBox 7"/>
          <p:cNvSpPr txBox="1">
            <a:spLocks noChangeArrowheads="1"/>
          </p:cNvSpPr>
          <p:nvPr/>
        </p:nvSpPr>
        <p:spPr bwMode="auto">
          <a:xfrm>
            <a:off x="3730625" y="6519863"/>
            <a:ext cx="4300538" cy="338137"/>
          </a:xfrm>
          <a:prstGeom prst="rect">
            <a:avLst/>
          </a:prstGeom>
          <a:noFill/>
          <a:ln w="9525">
            <a:noFill/>
            <a:miter lim="800000"/>
            <a:headEnd/>
            <a:tailEnd/>
          </a:ln>
        </p:spPr>
        <p:txBody>
          <a:bodyPr wrap="none">
            <a:spAutoFit/>
          </a:bodyPr>
          <a:lstStyle/>
          <a:p>
            <a:r>
              <a:rPr lang="en-US" sz="1600"/>
              <a:t>GEP Conference, Malaysia, February 12-13, 2011</a:t>
            </a:r>
            <a:endParaRPr lang="en-MY" sz="16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684213" y="1557338"/>
            <a:ext cx="7772400" cy="3240087"/>
          </a:xfrm>
        </p:spPr>
        <p:txBody>
          <a:bodyPr/>
          <a:lstStyle/>
          <a:p>
            <a:pPr marL="1071563" indent="-1071563" eaLnBrk="1" hangingPunct="1">
              <a:buFontTx/>
              <a:buNone/>
              <a:defRPr/>
            </a:pPr>
            <a:r>
              <a:rPr lang="en-GB" sz="2400" i="1" dirty="0" smtClean="0">
                <a:solidFill>
                  <a:schemeClr val="accent1">
                    <a:lumMod val="50000"/>
                  </a:schemeClr>
                </a:solidFill>
                <a:latin typeface="Verdana" pitchFamily="-107" charset="0"/>
              </a:rPr>
              <a:t>Expectations</a:t>
            </a:r>
          </a:p>
          <a:p>
            <a:pPr marL="1071563" indent="-1071563" eaLnBrk="1" hangingPunct="1">
              <a:buFontTx/>
              <a:buNone/>
              <a:defRPr/>
            </a:pPr>
            <a:endParaRPr lang="en-GB" sz="2400" i="1" dirty="0" smtClean="0">
              <a:solidFill>
                <a:schemeClr val="accent1">
                  <a:lumMod val="50000"/>
                </a:schemeClr>
              </a:solidFill>
              <a:latin typeface="Verdana" pitchFamily="-107" charset="0"/>
            </a:endParaRPr>
          </a:p>
          <a:p>
            <a:pPr marL="1071563" indent="-1071563" eaLnBrk="1" hangingPunct="1">
              <a:buFont typeface="Wingdings" pitchFamily="2" charset="2"/>
              <a:buChar char="§"/>
              <a:defRPr/>
            </a:pPr>
            <a:r>
              <a:rPr lang="en-GB" sz="2000" dirty="0" smtClean="0">
                <a:solidFill>
                  <a:schemeClr val="accent2"/>
                </a:solidFill>
                <a:latin typeface="Verdana" pitchFamily="-107" charset="0"/>
              </a:rPr>
              <a:t>The common opinion about FDI in Europe/Latin America/Africa has been that foreign investors are the first to bail out during crisis or at least the first to stop investing (perhaps because the recent crisis was emanating from the home countries and global in character)</a:t>
            </a:r>
          </a:p>
          <a:p>
            <a:pPr marL="1071563" indent="-1071563" eaLnBrk="1" hangingPunct="1">
              <a:buFont typeface="Wingdings" pitchFamily="2" charset="2"/>
              <a:buChar char="§"/>
              <a:defRPr/>
            </a:pPr>
            <a:endParaRPr lang="en-GB" sz="2000" dirty="0" smtClean="0">
              <a:solidFill>
                <a:schemeClr val="accent2"/>
              </a:solidFill>
              <a:latin typeface="Verdana" pitchFamily="-107" charset="0"/>
            </a:endParaRPr>
          </a:p>
          <a:p>
            <a:pPr marL="1071563" indent="-1071563" eaLnBrk="1" hangingPunct="1">
              <a:buFont typeface="Wingdings" pitchFamily="2" charset="2"/>
              <a:buChar char="§"/>
              <a:defRPr/>
            </a:pPr>
            <a:r>
              <a:rPr lang="en-GB" sz="2000" dirty="0" smtClean="0">
                <a:solidFill>
                  <a:schemeClr val="accent2"/>
                </a:solidFill>
                <a:latin typeface="Verdana" pitchFamily="-107" charset="0"/>
              </a:rPr>
              <a:t>FDI was seen to play a somewhat different role during the Asian Financial Crisis in the late 1990s (perhaps because the crisis was in the host countries and more local in characters)</a:t>
            </a:r>
          </a:p>
          <a:p>
            <a:pPr marL="1071563" indent="-1071563" eaLnBrk="1" hangingPunct="1">
              <a:buFont typeface="Wingdings" pitchFamily="2" charset="2"/>
              <a:buChar char="§"/>
              <a:defRPr/>
            </a:pPr>
            <a:endParaRPr lang="en-GB" sz="2400" dirty="0" smtClean="0">
              <a:solidFill>
                <a:schemeClr val="accent2"/>
              </a:solidFill>
              <a:latin typeface="Verdana" pitchFamily="-107" charset="0"/>
            </a:endParaRPr>
          </a:p>
          <a:p>
            <a:pPr marL="1071563" indent="-1071563" eaLnBrk="1" hangingPunct="1">
              <a:buFontTx/>
              <a:buNone/>
              <a:defRPr/>
            </a:pPr>
            <a:endParaRPr lang="en-GB" sz="2400" dirty="0" smtClean="0">
              <a:latin typeface="Verdana" pitchFamily="-107" charset="0"/>
            </a:endParaRPr>
          </a:p>
        </p:txBody>
      </p:sp>
      <p:sp>
        <p:nvSpPr>
          <p:cNvPr id="4" name="Date Placeholder 3"/>
          <p:cNvSpPr>
            <a:spLocks noGrp="1"/>
          </p:cNvSpPr>
          <p:nvPr>
            <p:ph type="dt" sz="quarter" idx="10"/>
          </p:nvPr>
        </p:nvSpPr>
        <p:spPr/>
        <p:txBody>
          <a:bodyPr/>
          <a:lstStyle/>
          <a:p>
            <a:pPr>
              <a:defRPr/>
            </a:pPr>
            <a:r>
              <a:rPr lang="en-US" dirty="0"/>
              <a:t>11/1/2011</a:t>
            </a:r>
            <a:endParaRPr lang="en-GB" dirty="0"/>
          </a:p>
        </p:txBody>
      </p:sp>
      <p:sp>
        <p:nvSpPr>
          <p:cNvPr id="19459" name="Slide Number Placeholder 4"/>
          <p:cNvSpPr>
            <a:spLocks noGrp="1"/>
          </p:cNvSpPr>
          <p:nvPr>
            <p:ph type="sldNum" sz="quarter" idx="12"/>
          </p:nvPr>
        </p:nvSpPr>
        <p:spPr>
          <a:noFill/>
        </p:spPr>
        <p:txBody>
          <a:bodyPr/>
          <a:lstStyle/>
          <a:p>
            <a:fld id="{E9BA009F-0916-40CE-868E-3D00F0720F03}" type="slidenum">
              <a:rPr lang="en-GB" smtClean="0">
                <a:ea typeface="ＭＳ Ｐゴシック" pitchFamily="34" charset="-128"/>
              </a:rPr>
              <a:pPr/>
              <a:t>4</a:t>
            </a:fld>
            <a:endParaRPr lang="en-GB" smtClean="0">
              <a:ea typeface="ＭＳ Ｐゴシック" pitchFamily="34" charset="-128"/>
            </a:endParaRPr>
          </a:p>
        </p:txBody>
      </p:sp>
      <p:pic>
        <p:nvPicPr>
          <p:cNvPr id="19460" name="Picture 6" descr="transparent%20logo"/>
          <p:cNvPicPr>
            <a:picLocks noChangeAspect="1" noChangeArrowheads="1"/>
          </p:cNvPicPr>
          <p:nvPr/>
        </p:nvPicPr>
        <p:blipFill>
          <a:blip r:embed="rId3"/>
          <a:srcRect/>
          <a:stretch>
            <a:fillRect/>
          </a:stretch>
        </p:blipFill>
        <p:spPr bwMode="auto">
          <a:xfrm>
            <a:off x="250825" y="188913"/>
            <a:ext cx="2913063" cy="868362"/>
          </a:xfrm>
          <a:prstGeom prst="rect">
            <a:avLst/>
          </a:prstGeom>
          <a:noFill/>
          <a:ln w="9525">
            <a:noFill/>
            <a:miter lim="800000"/>
            <a:headEnd/>
            <a:tailEnd/>
          </a:ln>
        </p:spPr>
      </p:pic>
      <p:sp>
        <p:nvSpPr>
          <p:cNvPr id="19461" name="TextBox 6"/>
          <p:cNvSpPr txBox="1">
            <a:spLocks noChangeArrowheads="1"/>
          </p:cNvSpPr>
          <p:nvPr/>
        </p:nvSpPr>
        <p:spPr bwMode="auto">
          <a:xfrm>
            <a:off x="3730625" y="6519863"/>
            <a:ext cx="4300538" cy="338137"/>
          </a:xfrm>
          <a:prstGeom prst="rect">
            <a:avLst/>
          </a:prstGeom>
          <a:noFill/>
          <a:ln w="9525">
            <a:noFill/>
            <a:miter lim="800000"/>
            <a:headEnd/>
            <a:tailEnd/>
          </a:ln>
        </p:spPr>
        <p:txBody>
          <a:bodyPr wrap="none">
            <a:spAutoFit/>
          </a:bodyPr>
          <a:lstStyle/>
          <a:p>
            <a:r>
              <a:rPr lang="en-US" sz="1600"/>
              <a:t>GEP Conference, Malaysia, February 12-13, 2011</a:t>
            </a:r>
            <a:endParaRPr lang="en-MY" sz="16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684213" y="1557338"/>
            <a:ext cx="7772400" cy="3240087"/>
          </a:xfrm>
        </p:spPr>
        <p:txBody>
          <a:bodyPr/>
          <a:lstStyle/>
          <a:p>
            <a:pPr marL="1071563" indent="-1071563" eaLnBrk="1" hangingPunct="1">
              <a:buFontTx/>
              <a:buNone/>
              <a:defRPr/>
            </a:pPr>
            <a:r>
              <a:rPr lang="en-GB" sz="2400" i="1" dirty="0" smtClean="0">
                <a:solidFill>
                  <a:schemeClr val="accent1">
                    <a:lumMod val="50000"/>
                  </a:schemeClr>
                </a:solidFill>
                <a:latin typeface="Verdana" pitchFamily="-107" charset="0"/>
              </a:rPr>
              <a:t>Investment, growth and volatility</a:t>
            </a:r>
          </a:p>
          <a:p>
            <a:pPr marL="1071563" indent="-1071563" eaLnBrk="1" hangingPunct="1">
              <a:buFontTx/>
              <a:buNone/>
              <a:defRPr/>
            </a:pPr>
            <a:endParaRPr lang="en-GB" sz="2400" dirty="0" smtClean="0">
              <a:solidFill>
                <a:schemeClr val="accent2"/>
              </a:solidFill>
              <a:latin typeface="Verdana" pitchFamily="-107" charset="0"/>
            </a:endParaRPr>
          </a:p>
          <a:p>
            <a:pPr marL="1071563" indent="-1071563" eaLnBrk="1" hangingPunct="1">
              <a:buFontTx/>
              <a:buNone/>
              <a:defRPr/>
            </a:pPr>
            <a:r>
              <a:rPr lang="en-GB" sz="2400" dirty="0" smtClean="0">
                <a:solidFill>
                  <a:schemeClr val="accent2"/>
                </a:solidFill>
                <a:latin typeface="Verdana" pitchFamily="-107" charset="0"/>
              </a:rPr>
              <a:t>Ramey and Ramey (1995) </a:t>
            </a:r>
            <a:r>
              <a:rPr lang="en-GB" sz="2400" i="1" dirty="0" smtClean="0">
                <a:solidFill>
                  <a:schemeClr val="accent2"/>
                </a:solidFill>
                <a:latin typeface="Verdana" pitchFamily="-107" charset="0"/>
              </a:rPr>
              <a:t>AER</a:t>
            </a:r>
          </a:p>
          <a:p>
            <a:pPr marL="1071563" indent="-1071563" eaLnBrk="1" hangingPunct="1">
              <a:buFontTx/>
              <a:buNone/>
              <a:defRPr/>
            </a:pPr>
            <a:r>
              <a:rPr lang="en-GB" sz="2400" dirty="0" err="1" smtClean="0">
                <a:solidFill>
                  <a:schemeClr val="accent2"/>
                </a:solidFill>
                <a:latin typeface="Verdana" pitchFamily="-107" charset="0"/>
              </a:rPr>
              <a:t>Aizenman</a:t>
            </a:r>
            <a:r>
              <a:rPr lang="en-GB" sz="2400" dirty="0" smtClean="0">
                <a:solidFill>
                  <a:schemeClr val="accent2"/>
                </a:solidFill>
                <a:latin typeface="Verdana" pitchFamily="-107" charset="0"/>
              </a:rPr>
              <a:t> and Marion (2003) </a:t>
            </a:r>
            <a:r>
              <a:rPr lang="en-GB" sz="2400" i="1" dirty="0" err="1" smtClean="0">
                <a:solidFill>
                  <a:schemeClr val="accent2"/>
                </a:solidFill>
                <a:latin typeface="Verdana" pitchFamily="-107" charset="0"/>
              </a:rPr>
              <a:t>Economica</a:t>
            </a:r>
            <a:endParaRPr lang="en-GB" sz="2400" i="1" dirty="0" smtClean="0">
              <a:solidFill>
                <a:schemeClr val="accent2"/>
              </a:solidFill>
              <a:latin typeface="Verdana" pitchFamily="-107" charset="0"/>
            </a:endParaRPr>
          </a:p>
          <a:p>
            <a:pPr marL="1071563" indent="-1071563" eaLnBrk="1" hangingPunct="1">
              <a:buFontTx/>
              <a:buNone/>
              <a:defRPr/>
            </a:pPr>
            <a:r>
              <a:rPr lang="en-GB" sz="2400" dirty="0" err="1" smtClean="0">
                <a:solidFill>
                  <a:schemeClr val="accent2"/>
                </a:solidFill>
                <a:latin typeface="Verdana" pitchFamily="-107" charset="0"/>
              </a:rPr>
              <a:t>Nucci</a:t>
            </a:r>
            <a:r>
              <a:rPr lang="en-GB" sz="2400" dirty="0" smtClean="0">
                <a:solidFill>
                  <a:schemeClr val="accent2"/>
                </a:solidFill>
                <a:latin typeface="Verdana" pitchFamily="-107" charset="0"/>
              </a:rPr>
              <a:t> and </a:t>
            </a:r>
            <a:r>
              <a:rPr lang="en-GB" sz="2400" dirty="0" err="1" smtClean="0">
                <a:solidFill>
                  <a:schemeClr val="accent2"/>
                </a:solidFill>
                <a:latin typeface="Verdana" pitchFamily="-107" charset="0"/>
              </a:rPr>
              <a:t>Pozzolo</a:t>
            </a:r>
            <a:r>
              <a:rPr lang="en-GB" sz="2400" dirty="0" smtClean="0">
                <a:solidFill>
                  <a:schemeClr val="accent2"/>
                </a:solidFill>
                <a:latin typeface="Verdana" pitchFamily="-107" charset="0"/>
              </a:rPr>
              <a:t> (2006) </a:t>
            </a:r>
            <a:r>
              <a:rPr lang="en-GB" sz="2400" i="1" dirty="0" smtClean="0">
                <a:solidFill>
                  <a:schemeClr val="accent2"/>
                </a:solidFill>
                <a:latin typeface="Verdana" pitchFamily="-107" charset="0"/>
              </a:rPr>
              <a:t>EER</a:t>
            </a:r>
          </a:p>
          <a:p>
            <a:pPr marL="1071563" indent="-1071563" eaLnBrk="1" hangingPunct="1">
              <a:buFontTx/>
              <a:buNone/>
              <a:defRPr/>
            </a:pPr>
            <a:endParaRPr lang="en-GB" sz="2400" i="1" dirty="0" smtClean="0">
              <a:solidFill>
                <a:schemeClr val="accent1">
                  <a:lumMod val="50000"/>
                </a:schemeClr>
              </a:solidFill>
              <a:latin typeface="Verdana" pitchFamily="-107" charset="0"/>
            </a:endParaRPr>
          </a:p>
          <a:p>
            <a:pPr marL="1071563" indent="-1071563" eaLnBrk="1" hangingPunct="1">
              <a:buFontTx/>
              <a:buNone/>
              <a:defRPr/>
            </a:pPr>
            <a:endParaRPr lang="en-GB" sz="2400" i="1" dirty="0" smtClean="0">
              <a:solidFill>
                <a:schemeClr val="accent1">
                  <a:lumMod val="50000"/>
                </a:schemeClr>
              </a:solidFill>
              <a:latin typeface="Verdana" pitchFamily="-107" charset="0"/>
            </a:endParaRPr>
          </a:p>
          <a:p>
            <a:pPr marL="1071563" indent="-1071563" eaLnBrk="1" hangingPunct="1">
              <a:buFontTx/>
              <a:buNone/>
              <a:defRPr/>
            </a:pPr>
            <a:endParaRPr lang="en-GB" sz="1400" dirty="0" smtClean="0">
              <a:solidFill>
                <a:schemeClr val="accent1">
                  <a:lumMod val="50000"/>
                </a:schemeClr>
              </a:solidFill>
              <a:latin typeface="Verdana" pitchFamily="-107" charset="0"/>
            </a:endParaRPr>
          </a:p>
          <a:p>
            <a:pPr marL="1071563" indent="-1071563" eaLnBrk="1" hangingPunct="1">
              <a:buFontTx/>
              <a:buNone/>
              <a:defRPr/>
            </a:pPr>
            <a:endParaRPr lang="en-GB" sz="2400" i="1" dirty="0" smtClean="0">
              <a:solidFill>
                <a:schemeClr val="accent1">
                  <a:lumMod val="50000"/>
                </a:schemeClr>
              </a:solidFill>
              <a:latin typeface="Verdana" pitchFamily="-107" charset="0"/>
            </a:endParaRPr>
          </a:p>
          <a:p>
            <a:pPr marL="1071563" indent="-1071563" eaLnBrk="1" hangingPunct="1">
              <a:buFontTx/>
              <a:buNone/>
              <a:defRPr/>
            </a:pPr>
            <a:endParaRPr lang="en-GB" sz="2400" dirty="0" smtClean="0">
              <a:latin typeface="Verdana" pitchFamily="-107" charset="0"/>
            </a:endParaRPr>
          </a:p>
          <a:p>
            <a:pPr marL="1071563" indent="-1071563" eaLnBrk="1" hangingPunct="1">
              <a:buFontTx/>
              <a:buNone/>
              <a:defRPr/>
            </a:pPr>
            <a:endParaRPr lang="en-GB" sz="2400" dirty="0" smtClean="0">
              <a:latin typeface="Verdana" pitchFamily="-107" charset="0"/>
            </a:endParaRPr>
          </a:p>
        </p:txBody>
      </p:sp>
      <p:sp>
        <p:nvSpPr>
          <p:cNvPr id="4" name="Date Placeholder 3"/>
          <p:cNvSpPr>
            <a:spLocks noGrp="1"/>
          </p:cNvSpPr>
          <p:nvPr>
            <p:ph type="dt" sz="quarter" idx="10"/>
          </p:nvPr>
        </p:nvSpPr>
        <p:spPr/>
        <p:txBody>
          <a:bodyPr/>
          <a:lstStyle/>
          <a:p>
            <a:pPr>
              <a:defRPr/>
            </a:pPr>
            <a:r>
              <a:rPr lang="en-US" dirty="0"/>
              <a:t>11/1/2011</a:t>
            </a:r>
            <a:endParaRPr lang="en-GB" dirty="0"/>
          </a:p>
        </p:txBody>
      </p:sp>
      <p:sp>
        <p:nvSpPr>
          <p:cNvPr id="20483" name="Slide Number Placeholder 4"/>
          <p:cNvSpPr>
            <a:spLocks noGrp="1"/>
          </p:cNvSpPr>
          <p:nvPr>
            <p:ph type="sldNum" sz="quarter" idx="12"/>
          </p:nvPr>
        </p:nvSpPr>
        <p:spPr>
          <a:noFill/>
        </p:spPr>
        <p:txBody>
          <a:bodyPr/>
          <a:lstStyle/>
          <a:p>
            <a:fld id="{77B7D949-2D1A-4304-91AC-BCDD6DE173BD}" type="slidenum">
              <a:rPr lang="en-GB" smtClean="0">
                <a:ea typeface="ＭＳ Ｐゴシック" pitchFamily="34" charset="-128"/>
              </a:rPr>
              <a:pPr/>
              <a:t>5</a:t>
            </a:fld>
            <a:endParaRPr lang="en-GB" smtClean="0">
              <a:ea typeface="ＭＳ Ｐゴシック" pitchFamily="34" charset="-128"/>
            </a:endParaRPr>
          </a:p>
        </p:txBody>
      </p:sp>
      <p:pic>
        <p:nvPicPr>
          <p:cNvPr id="20484" name="Picture 6" descr="transparent%20logo"/>
          <p:cNvPicPr>
            <a:picLocks noChangeAspect="1" noChangeArrowheads="1"/>
          </p:cNvPicPr>
          <p:nvPr/>
        </p:nvPicPr>
        <p:blipFill>
          <a:blip r:embed="rId3"/>
          <a:srcRect/>
          <a:stretch>
            <a:fillRect/>
          </a:stretch>
        </p:blipFill>
        <p:spPr bwMode="auto">
          <a:xfrm>
            <a:off x="250825" y="188913"/>
            <a:ext cx="2913063" cy="868362"/>
          </a:xfrm>
          <a:prstGeom prst="rect">
            <a:avLst/>
          </a:prstGeom>
          <a:noFill/>
          <a:ln w="9525">
            <a:noFill/>
            <a:miter lim="800000"/>
            <a:headEnd/>
            <a:tailEnd/>
          </a:ln>
        </p:spPr>
      </p:pic>
      <p:sp>
        <p:nvSpPr>
          <p:cNvPr id="20485" name="TextBox 6"/>
          <p:cNvSpPr txBox="1">
            <a:spLocks noChangeArrowheads="1"/>
          </p:cNvSpPr>
          <p:nvPr/>
        </p:nvSpPr>
        <p:spPr bwMode="auto">
          <a:xfrm>
            <a:off x="3730625" y="6519863"/>
            <a:ext cx="4300538" cy="338137"/>
          </a:xfrm>
          <a:prstGeom prst="rect">
            <a:avLst/>
          </a:prstGeom>
          <a:noFill/>
          <a:ln w="9525">
            <a:noFill/>
            <a:miter lim="800000"/>
            <a:headEnd/>
            <a:tailEnd/>
          </a:ln>
        </p:spPr>
        <p:txBody>
          <a:bodyPr wrap="none">
            <a:spAutoFit/>
          </a:bodyPr>
          <a:lstStyle/>
          <a:p>
            <a:r>
              <a:rPr lang="en-US" sz="1600"/>
              <a:t>GEP Conference, Malaysia, February 12-13, 2011</a:t>
            </a:r>
            <a:endParaRPr lang="en-MY" sz="16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684213" y="1557338"/>
            <a:ext cx="7772400" cy="3240087"/>
          </a:xfrm>
        </p:spPr>
        <p:txBody>
          <a:bodyPr/>
          <a:lstStyle/>
          <a:p>
            <a:pPr marL="1071563" indent="-1071563" eaLnBrk="1" hangingPunct="1">
              <a:buFontTx/>
              <a:buNone/>
              <a:defRPr/>
            </a:pPr>
            <a:r>
              <a:rPr lang="en-GB" sz="2400" i="1" dirty="0" smtClean="0">
                <a:solidFill>
                  <a:schemeClr val="accent1">
                    <a:lumMod val="50000"/>
                  </a:schemeClr>
                </a:solidFill>
                <a:latin typeface="Verdana" pitchFamily="-107" charset="0"/>
              </a:rPr>
              <a:t>Foreign direct investment and volatility</a:t>
            </a:r>
          </a:p>
          <a:p>
            <a:pPr marL="1071563" indent="-1071563" eaLnBrk="1" hangingPunct="1">
              <a:buFontTx/>
              <a:buNone/>
              <a:defRPr/>
            </a:pPr>
            <a:endParaRPr lang="en-GB" sz="2400" dirty="0" smtClean="0">
              <a:solidFill>
                <a:schemeClr val="accent2"/>
              </a:solidFill>
              <a:latin typeface="Verdana" pitchFamily="-107" charset="0"/>
            </a:endParaRPr>
          </a:p>
          <a:p>
            <a:pPr marL="1071563" indent="-1071563" eaLnBrk="1" hangingPunct="1">
              <a:buFontTx/>
              <a:buNone/>
              <a:defRPr/>
            </a:pPr>
            <a:r>
              <a:rPr lang="en-GB" sz="2400" dirty="0" err="1" smtClean="0">
                <a:solidFill>
                  <a:schemeClr val="accent2"/>
                </a:solidFill>
                <a:latin typeface="Verdana" pitchFamily="-107" charset="0"/>
              </a:rPr>
              <a:t>Campa</a:t>
            </a:r>
            <a:r>
              <a:rPr lang="en-GB" sz="2400" dirty="0" smtClean="0">
                <a:solidFill>
                  <a:schemeClr val="accent2"/>
                </a:solidFill>
                <a:latin typeface="Verdana" pitchFamily="-107" charset="0"/>
              </a:rPr>
              <a:t> (1993) </a:t>
            </a:r>
            <a:r>
              <a:rPr lang="en-GB" sz="2400" i="1" dirty="0" smtClean="0">
                <a:solidFill>
                  <a:schemeClr val="accent2"/>
                </a:solidFill>
                <a:latin typeface="Verdana" pitchFamily="-107" charset="0"/>
              </a:rPr>
              <a:t>RES - </a:t>
            </a:r>
            <a:r>
              <a:rPr lang="en-GB" sz="2400" dirty="0" smtClean="0">
                <a:solidFill>
                  <a:schemeClr val="accent2"/>
                </a:solidFill>
                <a:latin typeface="Verdana" pitchFamily="-107" charset="0"/>
              </a:rPr>
              <a:t>Option value of waiting from perspective of the outside investor</a:t>
            </a:r>
          </a:p>
          <a:p>
            <a:pPr marL="1071563" indent="-1071563" eaLnBrk="1" hangingPunct="1">
              <a:buFontTx/>
              <a:buNone/>
              <a:defRPr/>
            </a:pPr>
            <a:r>
              <a:rPr lang="en-GB" sz="2400" dirty="0" smtClean="0">
                <a:solidFill>
                  <a:schemeClr val="accent2"/>
                </a:solidFill>
                <a:latin typeface="Verdana" pitchFamily="-107" charset="0"/>
              </a:rPr>
              <a:t>Goldberg and </a:t>
            </a:r>
            <a:r>
              <a:rPr lang="en-GB" sz="2400" dirty="0" err="1" smtClean="0">
                <a:solidFill>
                  <a:schemeClr val="accent2"/>
                </a:solidFill>
                <a:latin typeface="Verdana" pitchFamily="-107" charset="0"/>
              </a:rPr>
              <a:t>Kolstad</a:t>
            </a:r>
            <a:r>
              <a:rPr lang="en-GB" sz="2400" dirty="0" smtClean="0">
                <a:solidFill>
                  <a:schemeClr val="accent2"/>
                </a:solidFill>
                <a:latin typeface="Verdana" pitchFamily="-107" charset="0"/>
              </a:rPr>
              <a:t> (1995) </a:t>
            </a:r>
            <a:r>
              <a:rPr lang="en-GB" sz="2400" i="1" dirty="0" smtClean="0">
                <a:solidFill>
                  <a:schemeClr val="accent2"/>
                </a:solidFill>
                <a:latin typeface="Verdana" pitchFamily="-107" charset="0"/>
              </a:rPr>
              <a:t>IER</a:t>
            </a:r>
            <a:r>
              <a:rPr lang="en-GB" sz="2400" dirty="0" smtClean="0">
                <a:solidFill>
                  <a:schemeClr val="accent2"/>
                </a:solidFill>
                <a:latin typeface="Verdana" pitchFamily="-107" charset="0"/>
              </a:rPr>
              <a:t> – Export diversification</a:t>
            </a:r>
          </a:p>
          <a:p>
            <a:pPr marL="1071563" indent="-1071563" eaLnBrk="1" hangingPunct="1">
              <a:buFontTx/>
              <a:buNone/>
              <a:defRPr/>
            </a:pPr>
            <a:r>
              <a:rPr lang="en-GB" sz="2400" dirty="0" err="1" smtClean="0">
                <a:solidFill>
                  <a:schemeClr val="accent2"/>
                </a:solidFill>
                <a:latin typeface="Verdana" pitchFamily="-107" charset="0"/>
              </a:rPr>
              <a:t>Aizenman</a:t>
            </a:r>
            <a:r>
              <a:rPr lang="en-GB" sz="2400" dirty="0" smtClean="0">
                <a:solidFill>
                  <a:schemeClr val="accent2"/>
                </a:solidFill>
                <a:latin typeface="Verdana" pitchFamily="-107" charset="0"/>
              </a:rPr>
              <a:t> (2003) </a:t>
            </a:r>
            <a:r>
              <a:rPr lang="en-GB" sz="2400" i="1" dirty="0" smtClean="0">
                <a:solidFill>
                  <a:schemeClr val="accent2"/>
                </a:solidFill>
                <a:latin typeface="Verdana" pitchFamily="-107" charset="0"/>
              </a:rPr>
              <a:t>JDE – </a:t>
            </a:r>
            <a:r>
              <a:rPr lang="en-GB" sz="2400" dirty="0" smtClean="0">
                <a:solidFill>
                  <a:schemeClr val="accent2"/>
                </a:solidFill>
                <a:latin typeface="Verdana" pitchFamily="-107" charset="0"/>
              </a:rPr>
              <a:t>Production shifting</a:t>
            </a:r>
          </a:p>
          <a:p>
            <a:pPr marL="1071563" indent="-1071563" eaLnBrk="1" hangingPunct="1">
              <a:buFontTx/>
              <a:buNone/>
              <a:defRPr/>
            </a:pPr>
            <a:endParaRPr lang="en-GB" sz="2400" i="1" dirty="0" smtClean="0">
              <a:solidFill>
                <a:schemeClr val="accent2"/>
              </a:solidFill>
              <a:latin typeface="Verdana" pitchFamily="-107" charset="0"/>
            </a:endParaRPr>
          </a:p>
          <a:p>
            <a:pPr marL="1071563" indent="-1071563" eaLnBrk="1" hangingPunct="1">
              <a:buFontTx/>
              <a:buNone/>
              <a:defRPr/>
            </a:pPr>
            <a:endParaRPr lang="en-GB" sz="2400" i="1" dirty="0" smtClean="0">
              <a:solidFill>
                <a:schemeClr val="accent2"/>
              </a:solidFill>
              <a:latin typeface="Verdana" pitchFamily="-107" charset="0"/>
            </a:endParaRPr>
          </a:p>
          <a:p>
            <a:pPr marL="1071563" indent="-1071563" eaLnBrk="1" hangingPunct="1">
              <a:buFontTx/>
              <a:buNone/>
              <a:defRPr/>
            </a:pPr>
            <a:endParaRPr lang="en-GB" sz="2400" i="1" dirty="0" smtClean="0">
              <a:solidFill>
                <a:schemeClr val="accent1">
                  <a:lumMod val="50000"/>
                </a:schemeClr>
              </a:solidFill>
              <a:latin typeface="Verdana" pitchFamily="-107" charset="0"/>
            </a:endParaRPr>
          </a:p>
          <a:p>
            <a:pPr marL="1071563" indent="-1071563" eaLnBrk="1" hangingPunct="1">
              <a:buFontTx/>
              <a:buNone/>
              <a:defRPr/>
            </a:pPr>
            <a:endParaRPr lang="en-GB" sz="2400" i="1" dirty="0" smtClean="0">
              <a:solidFill>
                <a:schemeClr val="accent1">
                  <a:lumMod val="50000"/>
                </a:schemeClr>
              </a:solidFill>
              <a:latin typeface="Verdana" pitchFamily="-107" charset="0"/>
            </a:endParaRPr>
          </a:p>
          <a:p>
            <a:pPr marL="1071563" indent="-1071563" eaLnBrk="1" hangingPunct="1">
              <a:buFontTx/>
              <a:buNone/>
              <a:defRPr/>
            </a:pPr>
            <a:endParaRPr lang="en-GB" sz="1400" dirty="0" smtClean="0">
              <a:solidFill>
                <a:schemeClr val="accent1">
                  <a:lumMod val="50000"/>
                </a:schemeClr>
              </a:solidFill>
              <a:latin typeface="Verdana" pitchFamily="-107" charset="0"/>
            </a:endParaRPr>
          </a:p>
          <a:p>
            <a:pPr marL="1071563" indent="-1071563" eaLnBrk="1" hangingPunct="1">
              <a:buFontTx/>
              <a:buNone/>
              <a:defRPr/>
            </a:pPr>
            <a:endParaRPr lang="en-GB" sz="2400" i="1" dirty="0" smtClean="0">
              <a:solidFill>
                <a:schemeClr val="accent1">
                  <a:lumMod val="50000"/>
                </a:schemeClr>
              </a:solidFill>
              <a:latin typeface="Verdana" pitchFamily="-107" charset="0"/>
            </a:endParaRPr>
          </a:p>
          <a:p>
            <a:pPr marL="1071563" indent="-1071563" eaLnBrk="1" hangingPunct="1">
              <a:buFontTx/>
              <a:buNone/>
              <a:defRPr/>
            </a:pPr>
            <a:endParaRPr lang="en-GB" sz="2400" dirty="0" smtClean="0">
              <a:latin typeface="Verdana" pitchFamily="-107" charset="0"/>
            </a:endParaRPr>
          </a:p>
          <a:p>
            <a:pPr marL="1071563" indent="-1071563" eaLnBrk="1" hangingPunct="1">
              <a:buFontTx/>
              <a:buNone/>
              <a:defRPr/>
            </a:pPr>
            <a:endParaRPr lang="en-GB" sz="2400" dirty="0" smtClean="0">
              <a:latin typeface="Verdana" pitchFamily="-107" charset="0"/>
            </a:endParaRPr>
          </a:p>
        </p:txBody>
      </p:sp>
      <p:sp>
        <p:nvSpPr>
          <p:cNvPr id="4" name="Date Placeholder 3"/>
          <p:cNvSpPr>
            <a:spLocks noGrp="1"/>
          </p:cNvSpPr>
          <p:nvPr>
            <p:ph type="dt" sz="quarter" idx="10"/>
          </p:nvPr>
        </p:nvSpPr>
        <p:spPr/>
        <p:txBody>
          <a:bodyPr/>
          <a:lstStyle/>
          <a:p>
            <a:pPr>
              <a:defRPr/>
            </a:pPr>
            <a:r>
              <a:rPr lang="en-US" dirty="0"/>
              <a:t>11/1/2011</a:t>
            </a:r>
            <a:endParaRPr lang="en-GB" dirty="0"/>
          </a:p>
        </p:txBody>
      </p:sp>
      <p:sp>
        <p:nvSpPr>
          <p:cNvPr id="21507" name="Slide Number Placeholder 4"/>
          <p:cNvSpPr>
            <a:spLocks noGrp="1"/>
          </p:cNvSpPr>
          <p:nvPr>
            <p:ph type="sldNum" sz="quarter" idx="12"/>
          </p:nvPr>
        </p:nvSpPr>
        <p:spPr>
          <a:noFill/>
        </p:spPr>
        <p:txBody>
          <a:bodyPr/>
          <a:lstStyle/>
          <a:p>
            <a:fld id="{68E4B1A3-31DA-4AE0-803F-AEA05434CB81}" type="slidenum">
              <a:rPr lang="en-GB" smtClean="0">
                <a:ea typeface="ＭＳ Ｐゴシック" pitchFamily="34" charset="-128"/>
              </a:rPr>
              <a:pPr/>
              <a:t>6</a:t>
            </a:fld>
            <a:endParaRPr lang="en-GB" smtClean="0">
              <a:ea typeface="ＭＳ Ｐゴシック" pitchFamily="34" charset="-128"/>
            </a:endParaRPr>
          </a:p>
        </p:txBody>
      </p:sp>
      <p:pic>
        <p:nvPicPr>
          <p:cNvPr id="21508" name="Picture 6" descr="transparent%20logo"/>
          <p:cNvPicPr>
            <a:picLocks noChangeAspect="1" noChangeArrowheads="1"/>
          </p:cNvPicPr>
          <p:nvPr/>
        </p:nvPicPr>
        <p:blipFill>
          <a:blip r:embed="rId3"/>
          <a:srcRect/>
          <a:stretch>
            <a:fillRect/>
          </a:stretch>
        </p:blipFill>
        <p:spPr bwMode="auto">
          <a:xfrm>
            <a:off x="250825" y="188913"/>
            <a:ext cx="2913063" cy="868362"/>
          </a:xfrm>
          <a:prstGeom prst="rect">
            <a:avLst/>
          </a:prstGeom>
          <a:noFill/>
          <a:ln w="9525">
            <a:noFill/>
            <a:miter lim="800000"/>
            <a:headEnd/>
            <a:tailEnd/>
          </a:ln>
        </p:spPr>
      </p:pic>
      <p:sp>
        <p:nvSpPr>
          <p:cNvPr id="21509" name="TextBox 6"/>
          <p:cNvSpPr txBox="1">
            <a:spLocks noChangeArrowheads="1"/>
          </p:cNvSpPr>
          <p:nvPr/>
        </p:nvSpPr>
        <p:spPr bwMode="auto">
          <a:xfrm>
            <a:off x="3730625" y="6519863"/>
            <a:ext cx="4300538" cy="338137"/>
          </a:xfrm>
          <a:prstGeom prst="rect">
            <a:avLst/>
          </a:prstGeom>
          <a:noFill/>
          <a:ln w="9525">
            <a:noFill/>
            <a:miter lim="800000"/>
            <a:headEnd/>
            <a:tailEnd/>
          </a:ln>
        </p:spPr>
        <p:txBody>
          <a:bodyPr wrap="none">
            <a:spAutoFit/>
          </a:bodyPr>
          <a:lstStyle/>
          <a:p>
            <a:r>
              <a:rPr lang="en-US" sz="1600"/>
              <a:t>GEP Conference, Malaysia, February 12-13, 2011</a:t>
            </a:r>
            <a:endParaRPr lang="en-MY" sz="16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611188" y="1196975"/>
            <a:ext cx="7772400" cy="3240088"/>
          </a:xfrm>
        </p:spPr>
        <p:txBody>
          <a:bodyPr/>
          <a:lstStyle/>
          <a:p>
            <a:pPr marL="1071563" indent="-1071563" eaLnBrk="1" hangingPunct="1">
              <a:buFontTx/>
              <a:buNone/>
              <a:defRPr/>
            </a:pPr>
            <a:r>
              <a:rPr lang="en-GB" sz="2400" dirty="0" smtClean="0">
                <a:solidFill>
                  <a:schemeClr val="accent1">
                    <a:lumMod val="50000"/>
                  </a:schemeClr>
                </a:solidFill>
                <a:latin typeface="Verdana" pitchFamily="-107" charset="0"/>
              </a:rPr>
              <a:t>About the data</a:t>
            </a:r>
          </a:p>
          <a:p>
            <a:pPr marL="1071563" indent="-1071563" eaLnBrk="1" hangingPunct="1">
              <a:buFontTx/>
              <a:buNone/>
              <a:defRPr/>
            </a:pPr>
            <a:r>
              <a:rPr lang="en-GB" sz="1200" i="1" dirty="0" smtClean="0">
                <a:solidFill>
                  <a:schemeClr val="accent1">
                    <a:lumMod val="50000"/>
                  </a:schemeClr>
                </a:solidFill>
                <a:latin typeface="Verdana" pitchFamily="-107" charset="0"/>
              </a:rPr>
              <a:t>Business Enterprise and Economic Performance Surveys + Global Economic Monitor </a:t>
            </a:r>
          </a:p>
          <a:p>
            <a:pPr marL="1071563" indent="-1071563" eaLnBrk="1" hangingPunct="1">
              <a:buFontTx/>
              <a:buChar char="-"/>
              <a:defRPr/>
            </a:pPr>
            <a:r>
              <a:rPr lang="en-GB" sz="1200" dirty="0" smtClean="0">
                <a:solidFill>
                  <a:schemeClr val="accent1">
                    <a:lumMod val="50000"/>
                  </a:schemeClr>
                </a:solidFill>
                <a:latin typeface="Verdana" pitchFamily="-107" charset="0"/>
              </a:rPr>
              <a:t>both published by the World Bank</a:t>
            </a:r>
          </a:p>
          <a:p>
            <a:pPr marL="1071563" indent="-1071563" eaLnBrk="1" hangingPunct="1">
              <a:buFontTx/>
              <a:buChar char="-"/>
              <a:defRPr/>
            </a:pPr>
            <a:endParaRPr lang="en-GB" sz="1200" dirty="0" smtClean="0">
              <a:solidFill>
                <a:schemeClr val="accent1">
                  <a:lumMod val="50000"/>
                </a:schemeClr>
              </a:solidFill>
              <a:latin typeface="Verdana" pitchFamily="-107" charset="0"/>
            </a:endParaRPr>
          </a:p>
          <a:p>
            <a:pPr marL="1071563" indent="-1071563" eaLnBrk="1" hangingPunct="1">
              <a:buFontTx/>
              <a:buNone/>
              <a:defRPr/>
            </a:pPr>
            <a:r>
              <a:rPr lang="en-US" sz="1400" dirty="0" smtClean="0"/>
              <a:t>Figure 1: Volatility and the share of foreign ownership in the sampled countries</a:t>
            </a:r>
            <a:endParaRPr lang="en-MY" sz="1400" dirty="0" smtClean="0"/>
          </a:p>
          <a:p>
            <a:pPr marL="1071563" indent="-1071563" eaLnBrk="1" hangingPunct="1">
              <a:buFontTx/>
              <a:buNone/>
              <a:defRPr/>
            </a:pPr>
            <a:endParaRPr lang="en-GB" sz="2400" i="1" dirty="0" smtClean="0">
              <a:solidFill>
                <a:schemeClr val="accent1">
                  <a:lumMod val="50000"/>
                </a:schemeClr>
              </a:solidFill>
              <a:latin typeface="Verdana" pitchFamily="-107" charset="0"/>
            </a:endParaRPr>
          </a:p>
          <a:p>
            <a:pPr marL="1071563" indent="-1071563" eaLnBrk="1" hangingPunct="1">
              <a:buFontTx/>
              <a:buNone/>
              <a:defRPr/>
            </a:pPr>
            <a:endParaRPr lang="en-GB" sz="2400" dirty="0" smtClean="0">
              <a:latin typeface="Verdana" pitchFamily="-107" charset="0"/>
            </a:endParaRPr>
          </a:p>
          <a:p>
            <a:pPr marL="1071563" indent="-1071563" eaLnBrk="1" hangingPunct="1">
              <a:buFontTx/>
              <a:buNone/>
              <a:defRPr/>
            </a:pPr>
            <a:endParaRPr lang="en-GB" sz="2400" dirty="0" smtClean="0">
              <a:latin typeface="Verdana" pitchFamily="-107" charset="0"/>
            </a:endParaRPr>
          </a:p>
        </p:txBody>
      </p:sp>
      <p:sp>
        <p:nvSpPr>
          <p:cNvPr id="4" name="Date Placeholder 3"/>
          <p:cNvSpPr>
            <a:spLocks noGrp="1"/>
          </p:cNvSpPr>
          <p:nvPr>
            <p:ph type="dt" sz="quarter" idx="10"/>
          </p:nvPr>
        </p:nvSpPr>
        <p:spPr/>
        <p:txBody>
          <a:bodyPr/>
          <a:lstStyle/>
          <a:p>
            <a:pPr>
              <a:defRPr/>
            </a:pPr>
            <a:r>
              <a:rPr lang="en-US" dirty="0"/>
              <a:t>11/1/2011</a:t>
            </a:r>
            <a:endParaRPr lang="en-GB" dirty="0"/>
          </a:p>
        </p:txBody>
      </p:sp>
      <p:sp>
        <p:nvSpPr>
          <p:cNvPr id="22531" name="Slide Number Placeholder 4"/>
          <p:cNvSpPr>
            <a:spLocks noGrp="1"/>
          </p:cNvSpPr>
          <p:nvPr>
            <p:ph type="sldNum" sz="quarter" idx="12"/>
          </p:nvPr>
        </p:nvSpPr>
        <p:spPr>
          <a:noFill/>
        </p:spPr>
        <p:txBody>
          <a:bodyPr/>
          <a:lstStyle/>
          <a:p>
            <a:fld id="{2E8C961A-46CB-43EC-9B2E-0AB5831F1F7B}" type="slidenum">
              <a:rPr lang="en-GB" smtClean="0">
                <a:ea typeface="ＭＳ Ｐゴシック" pitchFamily="34" charset="-128"/>
              </a:rPr>
              <a:pPr/>
              <a:t>7</a:t>
            </a:fld>
            <a:endParaRPr lang="en-GB" smtClean="0">
              <a:ea typeface="ＭＳ Ｐゴシック" pitchFamily="34" charset="-128"/>
            </a:endParaRPr>
          </a:p>
        </p:txBody>
      </p:sp>
      <p:pic>
        <p:nvPicPr>
          <p:cNvPr id="22532" name="Picture 6" descr="transparent%20logo"/>
          <p:cNvPicPr>
            <a:picLocks noChangeAspect="1" noChangeArrowheads="1"/>
          </p:cNvPicPr>
          <p:nvPr/>
        </p:nvPicPr>
        <p:blipFill>
          <a:blip r:embed="rId3"/>
          <a:srcRect/>
          <a:stretch>
            <a:fillRect/>
          </a:stretch>
        </p:blipFill>
        <p:spPr bwMode="auto">
          <a:xfrm>
            <a:off x="250825" y="188913"/>
            <a:ext cx="2913063" cy="868362"/>
          </a:xfrm>
          <a:prstGeom prst="rect">
            <a:avLst/>
          </a:prstGeom>
          <a:noFill/>
          <a:ln w="9525">
            <a:noFill/>
            <a:miter lim="800000"/>
            <a:headEnd/>
            <a:tailEnd/>
          </a:ln>
        </p:spPr>
      </p:pic>
      <p:sp>
        <p:nvSpPr>
          <p:cNvPr id="22533" name="TextBox 6"/>
          <p:cNvSpPr txBox="1">
            <a:spLocks noChangeArrowheads="1"/>
          </p:cNvSpPr>
          <p:nvPr/>
        </p:nvSpPr>
        <p:spPr bwMode="auto">
          <a:xfrm>
            <a:off x="3730625" y="6519863"/>
            <a:ext cx="4300538" cy="338137"/>
          </a:xfrm>
          <a:prstGeom prst="rect">
            <a:avLst/>
          </a:prstGeom>
          <a:noFill/>
          <a:ln w="9525">
            <a:noFill/>
            <a:miter lim="800000"/>
            <a:headEnd/>
            <a:tailEnd/>
          </a:ln>
        </p:spPr>
        <p:txBody>
          <a:bodyPr wrap="none">
            <a:spAutoFit/>
          </a:bodyPr>
          <a:lstStyle/>
          <a:p>
            <a:r>
              <a:rPr lang="en-US" sz="1600"/>
              <a:t>GEP Conference, Malaysia, February 12-13, 2011</a:t>
            </a:r>
            <a:endParaRPr lang="en-MY" sz="1600"/>
          </a:p>
        </p:txBody>
      </p:sp>
      <p:pic>
        <p:nvPicPr>
          <p:cNvPr id="22534" name="Picture 1"/>
          <p:cNvPicPr>
            <a:picLocks noChangeAspect="1" noChangeArrowheads="1"/>
          </p:cNvPicPr>
          <p:nvPr/>
        </p:nvPicPr>
        <p:blipFill>
          <a:blip r:embed="rId4"/>
          <a:srcRect/>
          <a:stretch>
            <a:fillRect/>
          </a:stretch>
        </p:blipFill>
        <p:spPr bwMode="auto">
          <a:xfrm>
            <a:off x="684213" y="2708275"/>
            <a:ext cx="3416300" cy="3530600"/>
          </a:xfrm>
          <a:prstGeom prst="rect">
            <a:avLst/>
          </a:prstGeom>
          <a:noFill/>
          <a:ln w="9525">
            <a:noFill/>
            <a:miter lim="800000"/>
            <a:headEnd/>
            <a:tailEnd/>
          </a:ln>
        </p:spPr>
      </p:pic>
      <p:sp>
        <p:nvSpPr>
          <p:cNvPr id="9" name="TextBox 8"/>
          <p:cNvSpPr txBox="1"/>
          <p:nvPr/>
        </p:nvSpPr>
        <p:spPr>
          <a:xfrm>
            <a:off x="4217988" y="2924175"/>
            <a:ext cx="4351337" cy="2955925"/>
          </a:xfrm>
          <a:prstGeom prst="rect">
            <a:avLst/>
          </a:prstGeom>
          <a:noFill/>
        </p:spPr>
        <p:txBody>
          <a:bodyPr wrap="none">
            <a:spAutoFit/>
          </a:bodyPr>
          <a:lstStyle/>
          <a:p>
            <a:pPr>
              <a:defRPr/>
            </a:pPr>
            <a:r>
              <a:rPr lang="en-US" sz="1400" u="sng" dirty="0">
                <a:latin typeface="+mj-lt"/>
                <a:ea typeface="Verdana" pitchFamily="34" charset="0"/>
                <a:cs typeface="Verdana" pitchFamily="34" charset="0"/>
              </a:rPr>
              <a:t>About the BEEPS datasets</a:t>
            </a:r>
          </a:p>
          <a:p>
            <a:pPr>
              <a:buFontTx/>
              <a:buChar char="-"/>
              <a:defRPr/>
            </a:pPr>
            <a:r>
              <a:rPr lang="en-US" sz="1400" dirty="0">
                <a:latin typeface="+mj-lt"/>
                <a:ea typeface="Verdana" pitchFamily="34" charset="0"/>
                <a:cs typeface="Verdana" pitchFamily="34" charset="0"/>
              </a:rPr>
              <a:t>Cover firms across all regions</a:t>
            </a:r>
          </a:p>
          <a:p>
            <a:pPr>
              <a:buFontTx/>
              <a:buChar char="-"/>
              <a:defRPr/>
            </a:pPr>
            <a:r>
              <a:rPr lang="en-US" sz="1400" dirty="0">
                <a:latin typeface="+mj-lt"/>
                <a:ea typeface="Verdana" pitchFamily="34" charset="0"/>
                <a:cs typeface="Verdana" pitchFamily="34" charset="0"/>
              </a:rPr>
              <a:t>Often comparable and collected</a:t>
            </a:r>
            <a:r>
              <a:rPr lang="en-MY" sz="1400" dirty="0">
                <a:latin typeface="+mj-lt"/>
                <a:ea typeface="Verdana" pitchFamily="34" charset="0"/>
                <a:cs typeface="Verdana" pitchFamily="34" charset="0"/>
              </a:rPr>
              <a:t> using same Q</a:t>
            </a:r>
          </a:p>
          <a:p>
            <a:pPr>
              <a:buFontTx/>
              <a:buChar char="-"/>
              <a:defRPr/>
            </a:pPr>
            <a:r>
              <a:rPr lang="en-US" sz="1400" dirty="0">
                <a:latin typeface="+mj-lt"/>
                <a:ea typeface="Verdana" pitchFamily="34" charset="0"/>
                <a:cs typeface="Verdana" pitchFamily="34" charset="0"/>
              </a:rPr>
              <a:t>Mostly cross sectional</a:t>
            </a:r>
          </a:p>
          <a:p>
            <a:pPr>
              <a:buFontTx/>
              <a:buChar char="-"/>
              <a:defRPr/>
            </a:pPr>
            <a:r>
              <a:rPr lang="en-US" sz="1400" dirty="0">
                <a:latin typeface="+mj-lt"/>
                <a:ea typeface="Verdana" pitchFamily="34" charset="0"/>
                <a:cs typeface="Verdana" pitchFamily="34" charset="0"/>
              </a:rPr>
              <a:t>World regions covered in particular years</a:t>
            </a:r>
          </a:p>
          <a:p>
            <a:pPr>
              <a:buFontTx/>
              <a:buChar char="-"/>
              <a:defRPr/>
            </a:pPr>
            <a:r>
              <a:rPr lang="en-US" sz="1400" dirty="0">
                <a:latin typeface="+mj-lt"/>
                <a:ea typeface="Verdana" pitchFamily="34" charset="0"/>
                <a:cs typeface="Verdana" pitchFamily="34" charset="0"/>
              </a:rPr>
              <a:t>Only one fifth of respondents willing to report </a:t>
            </a:r>
          </a:p>
          <a:p>
            <a:pPr>
              <a:defRPr/>
            </a:pPr>
            <a:r>
              <a:rPr lang="en-US" sz="1400" dirty="0">
                <a:latin typeface="+mj-lt"/>
                <a:ea typeface="Verdana" pitchFamily="34" charset="0"/>
                <a:cs typeface="Verdana" pitchFamily="34" charset="0"/>
              </a:rPr>
              <a:t> financial data</a:t>
            </a:r>
          </a:p>
          <a:p>
            <a:pPr>
              <a:defRPr/>
            </a:pPr>
            <a:r>
              <a:rPr lang="en-US" sz="1400" dirty="0">
                <a:latin typeface="+mj-lt"/>
                <a:ea typeface="Verdana" pitchFamily="34" charset="0"/>
                <a:cs typeface="Verdana" pitchFamily="34" charset="0"/>
              </a:rPr>
              <a:t>-Half of the countries drop out because of missing</a:t>
            </a:r>
          </a:p>
          <a:p>
            <a:pPr>
              <a:defRPr/>
            </a:pPr>
            <a:r>
              <a:rPr lang="en-US" sz="1400" dirty="0">
                <a:latin typeface="+mj-lt"/>
                <a:ea typeface="Verdana" pitchFamily="34" charset="0"/>
                <a:cs typeface="Verdana" pitchFamily="34" charset="0"/>
              </a:rPr>
              <a:t>data</a:t>
            </a:r>
          </a:p>
          <a:p>
            <a:pPr>
              <a:defRPr/>
            </a:pPr>
            <a:r>
              <a:rPr lang="en-US" sz="1400" dirty="0">
                <a:latin typeface="+mj-lt"/>
                <a:ea typeface="Verdana" pitchFamily="34" charset="0"/>
                <a:cs typeface="Verdana" pitchFamily="34" charset="0"/>
              </a:rPr>
              <a:t>-But to date there is no better data to investigate the </a:t>
            </a:r>
          </a:p>
          <a:p>
            <a:pPr>
              <a:defRPr/>
            </a:pPr>
            <a:r>
              <a:rPr lang="en-US" sz="1400" dirty="0">
                <a:latin typeface="+mj-lt"/>
                <a:ea typeface="Verdana" pitchFamily="34" charset="0"/>
                <a:cs typeface="Verdana" pitchFamily="34" charset="0"/>
              </a:rPr>
              <a:t>role of institutions in a cross country perspective</a:t>
            </a:r>
          </a:p>
          <a:p>
            <a:pPr>
              <a:defRPr/>
            </a:pPr>
            <a:r>
              <a:rPr lang="en-US" sz="1400" dirty="0">
                <a:latin typeface="+mj-lt"/>
                <a:ea typeface="Verdana" pitchFamily="34" charset="0"/>
                <a:cs typeface="Verdana" pitchFamily="34" charset="0"/>
              </a:rPr>
              <a:t>with outset in firm level data outside the OECD</a:t>
            </a:r>
          </a:p>
          <a:p>
            <a:pPr>
              <a:defRPr/>
            </a:pPr>
            <a:endParaRPr lang="en-US" sz="1800" dirty="0">
              <a:latin typeface="Times New Roman" pitchFamily="-107" charset="0"/>
              <a:ea typeface="ＭＳ Ｐゴシック" pitchFamily="-107" charset="-128"/>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dirty="0"/>
              <a:t>11/1/2011</a:t>
            </a:r>
            <a:endParaRPr lang="en-GB" dirty="0"/>
          </a:p>
        </p:txBody>
      </p:sp>
      <p:sp>
        <p:nvSpPr>
          <p:cNvPr id="23555" name="Slide Number Placeholder 4"/>
          <p:cNvSpPr>
            <a:spLocks noGrp="1"/>
          </p:cNvSpPr>
          <p:nvPr>
            <p:ph type="sldNum" sz="quarter" idx="12"/>
          </p:nvPr>
        </p:nvSpPr>
        <p:spPr>
          <a:noFill/>
        </p:spPr>
        <p:txBody>
          <a:bodyPr/>
          <a:lstStyle/>
          <a:p>
            <a:fld id="{4AAACF9A-5621-444D-821A-9A4287AF3501}" type="slidenum">
              <a:rPr lang="en-GB" smtClean="0">
                <a:ea typeface="ＭＳ Ｐゴシック" pitchFamily="34" charset="-128"/>
              </a:rPr>
              <a:pPr/>
              <a:t>8</a:t>
            </a:fld>
            <a:endParaRPr lang="en-GB" smtClean="0">
              <a:ea typeface="ＭＳ Ｐゴシック" pitchFamily="34" charset="-128"/>
            </a:endParaRPr>
          </a:p>
        </p:txBody>
      </p:sp>
      <p:pic>
        <p:nvPicPr>
          <p:cNvPr id="23556" name="Picture 6" descr="transparent%20logo"/>
          <p:cNvPicPr>
            <a:picLocks noChangeAspect="1" noChangeArrowheads="1"/>
          </p:cNvPicPr>
          <p:nvPr/>
        </p:nvPicPr>
        <p:blipFill>
          <a:blip r:embed="rId3"/>
          <a:srcRect/>
          <a:stretch>
            <a:fillRect/>
          </a:stretch>
        </p:blipFill>
        <p:spPr bwMode="auto">
          <a:xfrm>
            <a:off x="250825" y="188913"/>
            <a:ext cx="2913063" cy="868362"/>
          </a:xfrm>
          <a:prstGeom prst="rect">
            <a:avLst/>
          </a:prstGeom>
          <a:noFill/>
          <a:ln w="9525">
            <a:noFill/>
            <a:miter lim="800000"/>
            <a:headEnd/>
            <a:tailEnd/>
          </a:ln>
        </p:spPr>
      </p:pic>
      <p:sp>
        <p:nvSpPr>
          <p:cNvPr id="23557" name="TextBox 6"/>
          <p:cNvSpPr txBox="1">
            <a:spLocks noChangeArrowheads="1"/>
          </p:cNvSpPr>
          <p:nvPr/>
        </p:nvSpPr>
        <p:spPr bwMode="auto">
          <a:xfrm>
            <a:off x="3730625" y="6519863"/>
            <a:ext cx="4300538" cy="338137"/>
          </a:xfrm>
          <a:prstGeom prst="rect">
            <a:avLst/>
          </a:prstGeom>
          <a:noFill/>
          <a:ln w="9525">
            <a:noFill/>
            <a:miter lim="800000"/>
            <a:headEnd/>
            <a:tailEnd/>
          </a:ln>
        </p:spPr>
        <p:txBody>
          <a:bodyPr wrap="none">
            <a:spAutoFit/>
          </a:bodyPr>
          <a:lstStyle/>
          <a:p>
            <a:r>
              <a:rPr lang="en-US" sz="1600"/>
              <a:t>GEP Conference, Malaysia, February 12-13, 2011</a:t>
            </a:r>
            <a:endParaRPr lang="en-MY" sz="1600"/>
          </a:p>
        </p:txBody>
      </p:sp>
      <p:sp>
        <p:nvSpPr>
          <p:cNvPr id="23559" name="Text Box 7"/>
          <p:cNvSpPr txBox="1">
            <a:spLocks noChangeArrowheads="1"/>
          </p:cNvSpPr>
          <p:nvPr/>
        </p:nvSpPr>
        <p:spPr bwMode="auto">
          <a:xfrm>
            <a:off x="2392363" y="1911350"/>
            <a:ext cx="184150" cy="579438"/>
          </a:xfrm>
          <a:prstGeom prst="rect">
            <a:avLst/>
          </a:prstGeom>
          <a:noFill/>
          <a:ln w="9525">
            <a:noFill/>
            <a:miter lim="800000"/>
            <a:headEnd/>
            <a:tailEnd/>
          </a:ln>
          <a:effectLst/>
        </p:spPr>
        <p:txBody>
          <a:bodyPr wrap="none">
            <a:spAutoFit/>
          </a:bodyPr>
          <a:lstStyle/>
          <a:p>
            <a:endParaRPr lang="tr-TR"/>
          </a:p>
        </p:txBody>
      </p:sp>
      <p:graphicFrame>
        <p:nvGraphicFramePr>
          <p:cNvPr id="23592" name="Group 40"/>
          <p:cNvGraphicFramePr>
            <a:graphicFrameLocks noGrp="1"/>
          </p:cNvGraphicFramePr>
          <p:nvPr/>
        </p:nvGraphicFramePr>
        <p:xfrm>
          <a:off x="1524000" y="1397000"/>
          <a:ext cx="6096000" cy="4244976"/>
        </p:xfrm>
        <a:graphic>
          <a:graphicData uri="http://schemas.openxmlformats.org/drawingml/2006/table">
            <a:tbl>
              <a:tblPr/>
              <a:tblGrid>
                <a:gridCol w="3048000"/>
                <a:gridCol w="3048000"/>
              </a:tblGrid>
              <a:tr h="58102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ＭＳ Ｐゴシック" pitchFamily="34" charset="-128"/>
                        </a:rPr>
                        <a:t>World region</a:t>
                      </a:r>
                      <a:endParaRPr kumimoji="0" lang="tr-TR"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ea typeface="ＭＳ Ｐゴシック" pitchFamily="34" charset="-128"/>
                        </a:rPr>
                        <a:t>Observations</a:t>
                      </a:r>
                      <a:endParaRPr kumimoji="0" lang="tr-TR"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943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ＭＳ Ｐゴシック" pitchFamily="34" charset="-128"/>
                        </a:rPr>
                        <a:t>Africa</a:t>
                      </a:r>
                      <a:endParaRPr kumimoji="0" lang="tr-TR" sz="20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ＭＳ Ｐゴシック" pitchFamily="34" charset="-128"/>
                        </a:rPr>
                        <a:t>11,107</a:t>
                      </a:r>
                      <a:endParaRPr kumimoji="0" lang="tr-TR" sz="20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102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ＭＳ Ｐゴシック" pitchFamily="34" charset="-128"/>
                        </a:rPr>
                        <a:t>East Asia &amp; Pacific</a:t>
                      </a:r>
                      <a:endParaRPr kumimoji="0" lang="tr-TR" sz="20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ＭＳ Ｐゴシック" pitchFamily="34" charset="-128"/>
                        </a:rPr>
                        <a:t>4,952</a:t>
                      </a:r>
                      <a:endParaRPr kumimoji="0" lang="tr-TR" sz="20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102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ＭＳ Ｐゴシック" pitchFamily="34" charset="-128"/>
                        </a:rPr>
                        <a:t>Europe &amp; Central Asia</a:t>
                      </a:r>
                      <a:endParaRPr kumimoji="0" lang="tr-TR" sz="2000" b="0" i="0" u="none" strike="noStrike" cap="none" normalizeH="0" baseline="0" smtClean="0">
                        <a:ln>
                          <a:noFill/>
                        </a:ln>
                        <a:solidFill>
                          <a:schemeClr val="tx1"/>
                        </a:solidFill>
                        <a:effectLst/>
                        <a:latin typeface="Arial" charset="0"/>
                        <a:ea typeface="ＭＳ Ｐゴシック" pitchFamily="34" charset="-128"/>
                      </a:endParaRPr>
                    </a:p>
                    <a:p>
                      <a:pPr marL="0" marR="0" lvl="0" indent="0" algn="l" defTabSz="914400" rtl="0" eaLnBrk="0" fontAlgn="base" latinLnBrk="0" hangingPunct="0">
                        <a:lnSpc>
                          <a:spcPct val="100000"/>
                        </a:lnSpc>
                        <a:spcBef>
                          <a:spcPct val="20000"/>
                        </a:spcBef>
                        <a:spcAft>
                          <a:spcPct val="0"/>
                        </a:spcAft>
                        <a:buClrTx/>
                        <a:buSzTx/>
                        <a:buFontTx/>
                        <a:buNone/>
                        <a:tabLst/>
                      </a:pPr>
                      <a:endParaRPr kumimoji="0" lang="tr-TR" sz="20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ＭＳ Ｐゴシック" pitchFamily="34" charset="-128"/>
                        </a:rPr>
                        <a:t>13,286</a:t>
                      </a:r>
                      <a:endParaRPr kumimoji="0" lang="tr-TR" sz="20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102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ＭＳ Ｐゴシック" pitchFamily="34" charset="-128"/>
                        </a:rPr>
                        <a:t>Latin America</a:t>
                      </a:r>
                      <a:endParaRPr kumimoji="0" lang="tr-TR" sz="20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ＭＳ Ｐゴシック" pitchFamily="34" charset="-128"/>
                        </a:rPr>
                        <a:t>12,732</a:t>
                      </a:r>
                      <a:endParaRPr kumimoji="0" lang="tr-TR" sz="20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943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ＭＳ Ｐゴシック" pitchFamily="34" charset="-128"/>
                        </a:rPr>
                        <a:t>Middle East</a:t>
                      </a:r>
                      <a:endParaRPr kumimoji="0" lang="tr-TR" sz="20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ＭＳ Ｐゴシック" pitchFamily="34" charset="-128"/>
                        </a:rPr>
                        <a:t>477</a:t>
                      </a:r>
                      <a:endParaRPr kumimoji="0" lang="tr-TR" sz="20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102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ＭＳ Ｐゴシック" pitchFamily="34" charset="-128"/>
                        </a:rPr>
                        <a:t>South Asia</a:t>
                      </a:r>
                      <a:endParaRPr kumimoji="0" lang="tr-TR" sz="20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charset="0"/>
                          <a:ea typeface="ＭＳ Ｐゴシック" pitchFamily="34" charset="-128"/>
                        </a:rPr>
                        <a:t>1,153</a:t>
                      </a:r>
                      <a:endParaRPr kumimoji="0" lang="tr-TR" sz="20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611188" y="1196975"/>
            <a:ext cx="7772400" cy="3240088"/>
          </a:xfrm>
        </p:spPr>
        <p:txBody>
          <a:bodyPr/>
          <a:lstStyle/>
          <a:p>
            <a:pPr marL="1071563" indent="-1071563" eaLnBrk="1" hangingPunct="1">
              <a:buFontTx/>
              <a:buNone/>
              <a:defRPr/>
            </a:pPr>
            <a:r>
              <a:rPr lang="en-GB" sz="2400" dirty="0" smtClean="0">
                <a:solidFill>
                  <a:schemeClr val="accent1">
                    <a:lumMod val="50000"/>
                  </a:schemeClr>
                </a:solidFill>
                <a:latin typeface="Verdana" pitchFamily="-107" charset="0"/>
              </a:rPr>
              <a:t>The Investment Equation</a:t>
            </a:r>
          </a:p>
          <a:p>
            <a:pPr marL="1071563" indent="-1071563" eaLnBrk="1" hangingPunct="1">
              <a:buFontTx/>
              <a:buNone/>
              <a:defRPr/>
            </a:pPr>
            <a:endParaRPr lang="en-GB" sz="2400" dirty="0" smtClean="0">
              <a:latin typeface="Verdana" pitchFamily="-107" charset="0"/>
            </a:endParaRPr>
          </a:p>
        </p:txBody>
      </p:sp>
      <p:sp>
        <p:nvSpPr>
          <p:cNvPr id="4" name="Date Placeholder 3"/>
          <p:cNvSpPr>
            <a:spLocks noGrp="1"/>
          </p:cNvSpPr>
          <p:nvPr>
            <p:ph type="dt" sz="quarter" idx="10"/>
          </p:nvPr>
        </p:nvSpPr>
        <p:spPr/>
        <p:txBody>
          <a:bodyPr/>
          <a:lstStyle/>
          <a:p>
            <a:pPr>
              <a:defRPr/>
            </a:pPr>
            <a:r>
              <a:rPr lang="en-US" dirty="0"/>
              <a:t>11/1/2011</a:t>
            </a:r>
            <a:endParaRPr lang="en-GB" dirty="0"/>
          </a:p>
        </p:txBody>
      </p:sp>
      <p:sp>
        <p:nvSpPr>
          <p:cNvPr id="2052" name="Slide Number Placeholder 4"/>
          <p:cNvSpPr>
            <a:spLocks noGrp="1"/>
          </p:cNvSpPr>
          <p:nvPr>
            <p:ph type="sldNum" sz="quarter" idx="12"/>
          </p:nvPr>
        </p:nvSpPr>
        <p:spPr>
          <a:noFill/>
        </p:spPr>
        <p:txBody>
          <a:bodyPr/>
          <a:lstStyle/>
          <a:p>
            <a:fld id="{8A5464CC-3D4F-47AC-ACA8-B8BE59E7C61F}" type="slidenum">
              <a:rPr lang="en-GB" smtClean="0">
                <a:ea typeface="ＭＳ Ｐゴシック" pitchFamily="34" charset="-128"/>
              </a:rPr>
              <a:pPr/>
              <a:t>9</a:t>
            </a:fld>
            <a:endParaRPr lang="en-GB" smtClean="0">
              <a:ea typeface="ＭＳ Ｐゴシック" pitchFamily="34" charset="-128"/>
            </a:endParaRPr>
          </a:p>
        </p:txBody>
      </p:sp>
      <p:pic>
        <p:nvPicPr>
          <p:cNvPr id="2053" name="Picture 6" descr="transparent%20logo"/>
          <p:cNvPicPr>
            <a:picLocks noChangeAspect="1" noChangeArrowheads="1"/>
          </p:cNvPicPr>
          <p:nvPr/>
        </p:nvPicPr>
        <p:blipFill>
          <a:blip r:embed="rId4"/>
          <a:srcRect/>
          <a:stretch>
            <a:fillRect/>
          </a:stretch>
        </p:blipFill>
        <p:spPr bwMode="auto">
          <a:xfrm>
            <a:off x="250825" y="188913"/>
            <a:ext cx="2913063" cy="868362"/>
          </a:xfrm>
          <a:prstGeom prst="rect">
            <a:avLst/>
          </a:prstGeom>
          <a:noFill/>
          <a:ln w="9525">
            <a:noFill/>
            <a:miter lim="800000"/>
            <a:headEnd/>
            <a:tailEnd/>
          </a:ln>
        </p:spPr>
      </p:pic>
      <p:sp>
        <p:nvSpPr>
          <p:cNvPr id="2054" name="TextBox 6"/>
          <p:cNvSpPr txBox="1">
            <a:spLocks noChangeArrowheads="1"/>
          </p:cNvSpPr>
          <p:nvPr/>
        </p:nvSpPr>
        <p:spPr bwMode="auto">
          <a:xfrm>
            <a:off x="3730625" y="6519863"/>
            <a:ext cx="4300538" cy="338137"/>
          </a:xfrm>
          <a:prstGeom prst="rect">
            <a:avLst/>
          </a:prstGeom>
          <a:noFill/>
          <a:ln w="9525">
            <a:noFill/>
            <a:miter lim="800000"/>
            <a:headEnd/>
            <a:tailEnd/>
          </a:ln>
        </p:spPr>
        <p:txBody>
          <a:bodyPr wrap="none">
            <a:spAutoFit/>
          </a:bodyPr>
          <a:lstStyle/>
          <a:p>
            <a:r>
              <a:rPr lang="en-US" sz="1600"/>
              <a:t>GEP Conference, Malaysia, February 12-13, 2011</a:t>
            </a:r>
            <a:endParaRPr lang="en-MY" sz="1600"/>
          </a:p>
        </p:txBody>
      </p:sp>
      <p:sp>
        <p:nvSpPr>
          <p:cNvPr id="2055"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MY"/>
          </a:p>
        </p:txBody>
      </p:sp>
      <p:graphicFrame>
        <p:nvGraphicFramePr>
          <p:cNvPr id="2049" name="Object 1"/>
          <p:cNvGraphicFramePr>
            <a:graphicFrameLocks noChangeAspect="1"/>
          </p:cNvGraphicFramePr>
          <p:nvPr/>
        </p:nvGraphicFramePr>
        <p:xfrm>
          <a:off x="395288" y="2133600"/>
          <a:ext cx="8480425" cy="935038"/>
        </p:xfrm>
        <a:graphic>
          <a:graphicData uri="http://schemas.openxmlformats.org/presentationml/2006/ole">
            <p:oleObj spid="_x0000_s2049" name="Equation" r:id="rId5" imgW="6819900" imgH="749300" progId="Equation.3">
              <p:embed/>
            </p:oleObj>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680</TotalTime>
  <Words>1372</Words>
  <Application>Microsoft Office PowerPoint</Application>
  <PresentationFormat>On-screen Show (4:3)</PresentationFormat>
  <Paragraphs>389</Paragraphs>
  <Slides>13</Slides>
  <Notes>13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5" baseType="lpstr">
      <vt:lpstr>Default Design</vt:lpstr>
      <vt:lpstr>Equation</vt:lpstr>
      <vt:lpstr> For better or worse, in crisis and in boom…   Does foreign direct investment promote economic stability in developing and emerging economies?    </vt:lpstr>
      <vt:lpstr>Slide 2</vt:lpstr>
      <vt:lpstr>Slide 3</vt:lpstr>
      <vt:lpstr>Slide 4</vt:lpstr>
      <vt:lpstr>Slide 5</vt:lpstr>
      <vt:lpstr>Slide 6</vt:lpstr>
      <vt:lpstr>Slide 7</vt:lpstr>
      <vt:lpstr>Slide 8</vt:lpstr>
      <vt:lpstr>Slide 9</vt:lpstr>
      <vt:lpstr>Slide 10</vt:lpstr>
      <vt:lpstr>Slide 11</vt:lpstr>
      <vt:lpstr>Slide 12</vt:lpstr>
      <vt:lpstr>Questions?</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Wyn Morgan</dc:creator>
  <cp:lastModifiedBy>Information Services</cp:lastModifiedBy>
  <cp:revision>72</cp:revision>
  <dcterms:created xsi:type="dcterms:W3CDTF">2009-09-26T06:56:39Z</dcterms:created>
  <dcterms:modified xsi:type="dcterms:W3CDTF">2011-01-19T11:49:06Z</dcterms:modified>
</cp:coreProperties>
</file>