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73"/>
  </p:handoutMasterIdLst>
  <p:sldIdLst>
    <p:sldId id="256" r:id="rId2"/>
    <p:sldId id="361" r:id="rId3"/>
    <p:sldId id="28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4" r:id="rId40"/>
    <p:sldId id="362" r:id="rId41"/>
    <p:sldId id="343" r:id="rId42"/>
    <p:sldId id="345" r:id="rId43"/>
    <p:sldId id="373" r:id="rId44"/>
    <p:sldId id="380" r:id="rId45"/>
    <p:sldId id="374" r:id="rId46"/>
    <p:sldId id="364" r:id="rId47"/>
    <p:sldId id="346" r:id="rId48"/>
    <p:sldId id="365" r:id="rId49"/>
    <p:sldId id="370" r:id="rId50"/>
    <p:sldId id="347" r:id="rId51"/>
    <p:sldId id="376" r:id="rId52"/>
    <p:sldId id="369" r:id="rId53"/>
    <p:sldId id="348" r:id="rId54"/>
    <p:sldId id="375" r:id="rId55"/>
    <p:sldId id="368" r:id="rId56"/>
    <p:sldId id="349" r:id="rId57"/>
    <p:sldId id="350" r:id="rId58"/>
    <p:sldId id="351" r:id="rId59"/>
    <p:sldId id="352" r:id="rId60"/>
    <p:sldId id="353" r:id="rId61"/>
    <p:sldId id="377" r:id="rId62"/>
    <p:sldId id="378" r:id="rId63"/>
    <p:sldId id="354" r:id="rId64"/>
    <p:sldId id="355" r:id="rId65"/>
    <p:sldId id="358" r:id="rId66"/>
    <p:sldId id="359" r:id="rId67"/>
    <p:sldId id="357" r:id="rId68"/>
    <p:sldId id="281" r:id="rId69"/>
    <p:sldId id="379" r:id="rId70"/>
    <p:sldId id="381" r:id="rId71"/>
    <p:sldId id="382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zrak1\Documents\RKneller\WORD\papers\ESRC~HMRC\Other%20stuff\6thformpresent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zrak1\Documents\RKneller\WORD\papers\ESRC~HMRC\Other%20stuff\6thformpresent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zrak1\Documents\RKneller\WORD\papers\ESRC~HMRC\Other%20stuff\6thformpresent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zrak1\Documents\RKneller\WORD\papers\ESRC~HMRC\Other%20stuff\6thformpresent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zrak1\Documents\RKneller\WORD\papers\ESRC~HMRC\Other%20stuff\6thformpresentation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zrak1\Documents\RKneller\WORD\papers\ESRC~HMRC\convergence\summary_HMRC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zrak1\Documents\RKneller\WORD\papers\ESRC~HMRC\convergence\summary_HM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Sheet2!$J$3</c:f>
              <c:strCache>
                <c:ptCount val="1"/>
                <c:pt idx="0">
                  <c:v>exit rate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Sheet2!$I$4:$I$32</c:f>
              <c:numCache>
                <c:formatCode>General</c:formatCode>
                <c:ptCount val="29"/>
                <c:pt idx="0">
                  <c:v>7.74</c:v>
                </c:pt>
                <c:pt idx="1">
                  <c:v>7.79</c:v>
                </c:pt>
                <c:pt idx="2">
                  <c:v>9.3000000000000007</c:v>
                </c:pt>
                <c:pt idx="3">
                  <c:v>5.7</c:v>
                </c:pt>
                <c:pt idx="4">
                  <c:v>10</c:v>
                </c:pt>
                <c:pt idx="5">
                  <c:v>6.3</c:v>
                </c:pt>
                <c:pt idx="6">
                  <c:v>8.9</c:v>
                </c:pt>
                <c:pt idx="7">
                  <c:v>8.8000000000000007</c:v>
                </c:pt>
                <c:pt idx="8">
                  <c:v>10.5</c:v>
                </c:pt>
                <c:pt idx="9">
                  <c:v>16.5</c:v>
                </c:pt>
                <c:pt idx="10">
                  <c:v>10.8</c:v>
                </c:pt>
                <c:pt idx="11">
                  <c:v>10.8</c:v>
                </c:pt>
                <c:pt idx="12">
                  <c:v>9.9</c:v>
                </c:pt>
                <c:pt idx="13">
                  <c:v>10</c:v>
                </c:pt>
                <c:pt idx="14">
                  <c:v>22.4</c:v>
                </c:pt>
                <c:pt idx="15">
                  <c:v>8.9</c:v>
                </c:pt>
                <c:pt idx="16">
                  <c:v>13.6</c:v>
                </c:pt>
                <c:pt idx="17">
                  <c:v>11.6</c:v>
                </c:pt>
                <c:pt idx="18">
                  <c:v>13.1</c:v>
                </c:pt>
                <c:pt idx="19">
                  <c:v>12.4</c:v>
                </c:pt>
                <c:pt idx="20">
                  <c:v>15.8</c:v>
                </c:pt>
                <c:pt idx="21">
                  <c:v>7.6</c:v>
                </c:pt>
                <c:pt idx="22">
                  <c:v>16.399999999999999</c:v>
                </c:pt>
                <c:pt idx="23">
                  <c:v>8.1</c:v>
                </c:pt>
                <c:pt idx="24">
                  <c:v>9.6</c:v>
                </c:pt>
                <c:pt idx="25">
                  <c:v>9.4</c:v>
                </c:pt>
                <c:pt idx="26">
                  <c:v>7.1</c:v>
                </c:pt>
                <c:pt idx="27">
                  <c:v>8.4</c:v>
                </c:pt>
                <c:pt idx="28">
                  <c:v>10.8</c:v>
                </c:pt>
              </c:numCache>
            </c:numRef>
          </c:xVal>
          <c:yVal>
            <c:numRef>
              <c:f>Sheet2!$J$4:$J$32</c:f>
              <c:numCache>
                <c:formatCode>General</c:formatCode>
                <c:ptCount val="29"/>
                <c:pt idx="0">
                  <c:v>12.9</c:v>
                </c:pt>
                <c:pt idx="1">
                  <c:v>7.9</c:v>
                </c:pt>
                <c:pt idx="2">
                  <c:v>9.5</c:v>
                </c:pt>
                <c:pt idx="3">
                  <c:v>7.3</c:v>
                </c:pt>
                <c:pt idx="4">
                  <c:v>9.7000000000000011</c:v>
                </c:pt>
                <c:pt idx="5">
                  <c:v>8.6</c:v>
                </c:pt>
                <c:pt idx="6">
                  <c:v>9</c:v>
                </c:pt>
                <c:pt idx="7">
                  <c:v>9.9</c:v>
                </c:pt>
                <c:pt idx="8">
                  <c:v>11.2</c:v>
                </c:pt>
                <c:pt idx="9">
                  <c:v>14.8</c:v>
                </c:pt>
                <c:pt idx="10">
                  <c:v>10.4</c:v>
                </c:pt>
                <c:pt idx="11">
                  <c:v>9.3000000000000007</c:v>
                </c:pt>
                <c:pt idx="12">
                  <c:v>9.7000000000000011</c:v>
                </c:pt>
                <c:pt idx="13">
                  <c:v>10.5</c:v>
                </c:pt>
                <c:pt idx="14">
                  <c:v>14.5</c:v>
                </c:pt>
                <c:pt idx="15">
                  <c:v>11</c:v>
                </c:pt>
                <c:pt idx="16">
                  <c:v>18.399999999999999</c:v>
                </c:pt>
                <c:pt idx="17">
                  <c:v>11</c:v>
                </c:pt>
                <c:pt idx="18">
                  <c:v>7.6</c:v>
                </c:pt>
                <c:pt idx="19">
                  <c:v>9.8000000000000007</c:v>
                </c:pt>
                <c:pt idx="20">
                  <c:v>16.2</c:v>
                </c:pt>
                <c:pt idx="21">
                  <c:v>8.5</c:v>
                </c:pt>
                <c:pt idx="22">
                  <c:v>10.4</c:v>
                </c:pt>
                <c:pt idx="23">
                  <c:v>9.2000000000000011</c:v>
                </c:pt>
                <c:pt idx="24">
                  <c:v>13.8</c:v>
                </c:pt>
                <c:pt idx="25">
                  <c:v>9.9</c:v>
                </c:pt>
                <c:pt idx="26">
                  <c:v>7.7</c:v>
                </c:pt>
                <c:pt idx="27">
                  <c:v>10.8</c:v>
                </c:pt>
                <c:pt idx="28">
                  <c:v>10.8</c:v>
                </c:pt>
              </c:numCache>
            </c:numRef>
          </c:yVal>
        </c:ser>
        <c:dLbls/>
        <c:axId val="106655744"/>
        <c:axId val="106658432"/>
      </c:scatterChart>
      <c:valAx>
        <c:axId val="10665574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Entry rate (%)</a:t>
                </a:r>
              </a:p>
            </c:rich>
          </c:tx>
        </c:title>
        <c:numFmt formatCode="General" sourceLinked="1"/>
        <c:tickLblPos val="nextTo"/>
        <c:crossAx val="106658432"/>
        <c:crosses val="autoZero"/>
        <c:crossBetween val="midCat"/>
      </c:valAx>
      <c:valAx>
        <c:axId val="106658432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rate (%)</a:t>
                </a:r>
              </a:p>
            </c:rich>
          </c:tx>
        </c:title>
        <c:numFmt formatCode="General" sourceLinked="1"/>
        <c:tickLblPos val="nextTo"/>
        <c:crossAx val="106655744"/>
        <c:crosses val="autoZero"/>
        <c:crossBetween val="midCat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Sheet2!$J$3</c:f>
              <c:strCache>
                <c:ptCount val="1"/>
                <c:pt idx="0">
                  <c:v>exit rate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Sheet2!$I$4:$I$32</c:f>
              <c:numCache>
                <c:formatCode>General</c:formatCode>
                <c:ptCount val="29"/>
                <c:pt idx="0">
                  <c:v>7.74</c:v>
                </c:pt>
                <c:pt idx="1">
                  <c:v>7.79</c:v>
                </c:pt>
                <c:pt idx="2">
                  <c:v>9.3000000000000007</c:v>
                </c:pt>
                <c:pt idx="3">
                  <c:v>5.7</c:v>
                </c:pt>
                <c:pt idx="4">
                  <c:v>10</c:v>
                </c:pt>
                <c:pt idx="5">
                  <c:v>6.3</c:v>
                </c:pt>
                <c:pt idx="6">
                  <c:v>8.9</c:v>
                </c:pt>
                <c:pt idx="7">
                  <c:v>8.8000000000000007</c:v>
                </c:pt>
                <c:pt idx="8">
                  <c:v>10.5</c:v>
                </c:pt>
                <c:pt idx="9">
                  <c:v>16.5</c:v>
                </c:pt>
                <c:pt idx="10">
                  <c:v>10.8</c:v>
                </c:pt>
                <c:pt idx="11">
                  <c:v>10.8</c:v>
                </c:pt>
                <c:pt idx="12">
                  <c:v>9.9</c:v>
                </c:pt>
                <c:pt idx="13">
                  <c:v>10</c:v>
                </c:pt>
                <c:pt idx="14">
                  <c:v>22.4</c:v>
                </c:pt>
                <c:pt idx="15">
                  <c:v>8.9</c:v>
                </c:pt>
                <c:pt idx="16">
                  <c:v>13.6</c:v>
                </c:pt>
                <c:pt idx="17">
                  <c:v>11.6</c:v>
                </c:pt>
                <c:pt idx="18">
                  <c:v>13.1</c:v>
                </c:pt>
                <c:pt idx="19">
                  <c:v>12.4</c:v>
                </c:pt>
                <c:pt idx="20">
                  <c:v>15.8</c:v>
                </c:pt>
                <c:pt idx="21">
                  <c:v>7.6</c:v>
                </c:pt>
                <c:pt idx="22">
                  <c:v>16.399999999999999</c:v>
                </c:pt>
                <c:pt idx="23">
                  <c:v>8.1</c:v>
                </c:pt>
                <c:pt idx="24">
                  <c:v>9.6</c:v>
                </c:pt>
                <c:pt idx="25">
                  <c:v>9.4</c:v>
                </c:pt>
                <c:pt idx="26">
                  <c:v>7.1</c:v>
                </c:pt>
                <c:pt idx="27">
                  <c:v>8.4</c:v>
                </c:pt>
                <c:pt idx="28">
                  <c:v>10.8</c:v>
                </c:pt>
              </c:numCache>
            </c:numRef>
          </c:xVal>
          <c:yVal>
            <c:numRef>
              <c:f>Sheet2!$J$4:$J$32</c:f>
              <c:numCache>
                <c:formatCode>General</c:formatCode>
                <c:ptCount val="29"/>
                <c:pt idx="0">
                  <c:v>12.9</c:v>
                </c:pt>
                <c:pt idx="1">
                  <c:v>7.9</c:v>
                </c:pt>
                <c:pt idx="2">
                  <c:v>9.5</c:v>
                </c:pt>
                <c:pt idx="3">
                  <c:v>7.3</c:v>
                </c:pt>
                <c:pt idx="4">
                  <c:v>9.7000000000000011</c:v>
                </c:pt>
                <c:pt idx="5">
                  <c:v>8.6</c:v>
                </c:pt>
                <c:pt idx="6">
                  <c:v>9</c:v>
                </c:pt>
                <c:pt idx="7">
                  <c:v>9.9</c:v>
                </c:pt>
                <c:pt idx="8">
                  <c:v>11.2</c:v>
                </c:pt>
                <c:pt idx="9">
                  <c:v>14.8</c:v>
                </c:pt>
                <c:pt idx="10">
                  <c:v>10.4</c:v>
                </c:pt>
                <c:pt idx="11">
                  <c:v>9.3000000000000007</c:v>
                </c:pt>
                <c:pt idx="12">
                  <c:v>9.7000000000000011</c:v>
                </c:pt>
                <c:pt idx="13">
                  <c:v>10.5</c:v>
                </c:pt>
                <c:pt idx="14">
                  <c:v>14.5</c:v>
                </c:pt>
                <c:pt idx="15">
                  <c:v>11</c:v>
                </c:pt>
                <c:pt idx="16">
                  <c:v>18.399999999999999</c:v>
                </c:pt>
                <c:pt idx="17">
                  <c:v>11</c:v>
                </c:pt>
                <c:pt idx="18">
                  <c:v>7.6</c:v>
                </c:pt>
                <c:pt idx="19">
                  <c:v>9.8000000000000007</c:v>
                </c:pt>
                <c:pt idx="20">
                  <c:v>16.2</c:v>
                </c:pt>
                <c:pt idx="21">
                  <c:v>8.5</c:v>
                </c:pt>
                <c:pt idx="22">
                  <c:v>10.4</c:v>
                </c:pt>
                <c:pt idx="23">
                  <c:v>9.2000000000000011</c:v>
                </c:pt>
                <c:pt idx="24">
                  <c:v>13.8</c:v>
                </c:pt>
                <c:pt idx="25">
                  <c:v>9.9</c:v>
                </c:pt>
                <c:pt idx="26">
                  <c:v>7.7</c:v>
                </c:pt>
                <c:pt idx="27">
                  <c:v>10.8</c:v>
                </c:pt>
                <c:pt idx="28">
                  <c:v>10.8</c:v>
                </c:pt>
              </c:numCache>
            </c:numRef>
          </c:yVal>
        </c:ser>
        <c:dLbls/>
        <c:axId val="121188352"/>
        <c:axId val="121190272"/>
      </c:scatterChart>
      <c:valAx>
        <c:axId val="121188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Entry rate (%)</a:t>
                </a:r>
              </a:p>
            </c:rich>
          </c:tx>
        </c:title>
        <c:numFmt formatCode="General" sourceLinked="1"/>
        <c:tickLblPos val="nextTo"/>
        <c:crossAx val="121190272"/>
        <c:crosses val="autoZero"/>
        <c:crossBetween val="midCat"/>
      </c:valAx>
      <c:valAx>
        <c:axId val="121190272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rate (%)</a:t>
                </a:r>
              </a:p>
            </c:rich>
          </c:tx>
        </c:title>
        <c:numFmt formatCode="General" sourceLinked="1"/>
        <c:tickLblPos val="nextTo"/>
        <c:crossAx val="121188352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Sheet2!$J$3</c:f>
              <c:strCache>
                <c:ptCount val="1"/>
                <c:pt idx="0">
                  <c:v>exit rate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Sheet2!$I$4:$I$32</c:f>
              <c:numCache>
                <c:formatCode>General</c:formatCode>
                <c:ptCount val="29"/>
                <c:pt idx="0">
                  <c:v>7.74</c:v>
                </c:pt>
                <c:pt idx="1">
                  <c:v>7.79</c:v>
                </c:pt>
                <c:pt idx="2">
                  <c:v>9.3000000000000007</c:v>
                </c:pt>
                <c:pt idx="3">
                  <c:v>5.7</c:v>
                </c:pt>
                <c:pt idx="4">
                  <c:v>10</c:v>
                </c:pt>
                <c:pt idx="5">
                  <c:v>6.3</c:v>
                </c:pt>
                <c:pt idx="6">
                  <c:v>8.9</c:v>
                </c:pt>
                <c:pt idx="7">
                  <c:v>8.8000000000000007</c:v>
                </c:pt>
                <c:pt idx="8">
                  <c:v>10.5</c:v>
                </c:pt>
                <c:pt idx="9">
                  <c:v>16.5</c:v>
                </c:pt>
                <c:pt idx="10">
                  <c:v>10.8</c:v>
                </c:pt>
                <c:pt idx="11">
                  <c:v>10.8</c:v>
                </c:pt>
                <c:pt idx="12">
                  <c:v>9.9</c:v>
                </c:pt>
                <c:pt idx="13">
                  <c:v>10</c:v>
                </c:pt>
                <c:pt idx="14">
                  <c:v>22.4</c:v>
                </c:pt>
                <c:pt idx="15">
                  <c:v>8.9</c:v>
                </c:pt>
                <c:pt idx="16">
                  <c:v>13.6</c:v>
                </c:pt>
                <c:pt idx="17">
                  <c:v>11.6</c:v>
                </c:pt>
                <c:pt idx="18">
                  <c:v>13.1</c:v>
                </c:pt>
                <c:pt idx="19">
                  <c:v>12.4</c:v>
                </c:pt>
                <c:pt idx="20">
                  <c:v>15.8</c:v>
                </c:pt>
                <c:pt idx="21">
                  <c:v>7.6</c:v>
                </c:pt>
                <c:pt idx="22">
                  <c:v>16.399999999999999</c:v>
                </c:pt>
                <c:pt idx="23">
                  <c:v>8.1</c:v>
                </c:pt>
                <c:pt idx="24">
                  <c:v>9.6</c:v>
                </c:pt>
                <c:pt idx="25">
                  <c:v>9.4</c:v>
                </c:pt>
                <c:pt idx="26">
                  <c:v>7.1</c:v>
                </c:pt>
                <c:pt idx="27">
                  <c:v>8.4</c:v>
                </c:pt>
                <c:pt idx="28">
                  <c:v>10.8</c:v>
                </c:pt>
              </c:numCache>
            </c:numRef>
          </c:xVal>
          <c:yVal>
            <c:numRef>
              <c:f>Sheet2!$J$4:$J$32</c:f>
              <c:numCache>
                <c:formatCode>General</c:formatCode>
                <c:ptCount val="29"/>
                <c:pt idx="0">
                  <c:v>12.9</c:v>
                </c:pt>
                <c:pt idx="1">
                  <c:v>7.9</c:v>
                </c:pt>
                <c:pt idx="2">
                  <c:v>9.5</c:v>
                </c:pt>
                <c:pt idx="3">
                  <c:v>7.3</c:v>
                </c:pt>
                <c:pt idx="4">
                  <c:v>9.7000000000000011</c:v>
                </c:pt>
                <c:pt idx="5">
                  <c:v>8.6</c:v>
                </c:pt>
                <c:pt idx="6">
                  <c:v>9</c:v>
                </c:pt>
                <c:pt idx="7">
                  <c:v>9.9</c:v>
                </c:pt>
                <c:pt idx="8">
                  <c:v>11.2</c:v>
                </c:pt>
                <c:pt idx="9">
                  <c:v>14.8</c:v>
                </c:pt>
                <c:pt idx="10">
                  <c:v>10.4</c:v>
                </c:pt>
                <c:pt idx="11">
                  <c:v>9.3000000000000007</c:v>
                </c:pt>
                <c:pt idx="12">
                  <c:v>9.7000000000000011</c:v>
                </c:pt>
                <c:pt idx="13">
                  <c:v>10.5</c:v>
                </c:pt>
                <c:pt idx="14">
                  <c:v>14.5</c:v>
                </c:pt>
                <c:pt idx="15">
                  <c:v>11</c:v>
                </c:pt>
                <c:pt idx="16">
                  <c:v>18.399999999999999</c:v>
                </c:pt>
                <c:pt idx="17">
                  <c:v>11</c:v>
                </c:pt>
                <c:pt idx="18">
                  <c:v>7.6</c:v>
                </c:pt>
                <c:pt idx="19">
                  <c:v>9.8000000000000007</c:v>
                </c:pt>
                <c:pt idx="20">
                  <c:v>16.2</c:v>
                </c:pt>
                <c:pt idx="21">
                  <c:v>8.5</c:v>
                </c:pt>
                <c:pt idx="22">
                  <c:v>10.4</c:v>
                </c:pt>
                <c:pt idx="23">
                  <c:v>9.2000000000000011</c:v>
                </c:pt>
                <c:pt idx="24">
                  <c:v>13.8</c:v>
                </c:pt>
                <c:pt idx="25">
                  <c:v>9.9</c:v>
                </c:pt>
                <c:pt idx="26">
                  <c:v>7.7</c:v>
                </c:pt>
                <c:pt idx="27">
                  <c:v>10.8</c:v>
                </c:pt>
                <c:pt idx="28">
                  <c:v>10.8</c:v>
                </c:pt>
              </c:numCache>
            </c:numRef>
          </c:yVal>
        </c:ser>
        <c:dLbls/>
        <c:axId val="121223040"/>
        <c:axId val="121229312"/>
      </c:scatterChart>
      <c:valAx>
        <c:axId val="121223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Entry rate (%)</a:t>
                </a:r>
              </a:p>
            </c:rich>
          </c:tx>
        </c:title>
        <c:numFmt formatCode="General" sourceLinked="1"/>
        <c:tickLblPos val="nextTo"/>
        <c:crossAx val="121229312"/>
        <c:crosses val="autoZero"/>
        <c:crossBetween val="midCat"/>
      </c:valAx>
      <c:valAx>
        <c:axId val="121229312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rate (%)</a:t>
                </a:r>
              </a:p>
            </c:rich>
          </c:tx>
        </c:title>
        <c:numFmt formatCode="General" sourceLinked="1"/>
        <c:tickLblPos val="nextTo"/>
        <c:crossAx val="121223040"/>
        <c:crosses val="autoZero"/>
        <c:crossBetween val="midCat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Sheet2!$J$3</c:f>
              <c:strCache>
                <c:ptCount val="1"/>
                <c:pt idx="0">
                  <c:v>exit rate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Sheet2!$I$4:$I$32</c:f>
              <c:numCache>
                <c:formatCode>General</c:formatCode>
                <c:ptCount val="29"/>
                <c:pt idx="0">
                  <c:v>7.74</c:v>
                </c:pt>
                <c:pt idx="1">
                  <c:v>7.79</c:v>
                </c:pt>
                <c:pt idx="2">
                  <c:v>9.3000000000000007</c:v>
                </c:pt>
                <c:pt idx="3">
                  <c:v>5.7</c:v>
                </c:pt>
                <c:pt idx="4">
                  <c:v>10</c:v>
                </c:pt>
                <c:pt idx="5">
                  <c:v>6.3</c:v>
                </c:pt>
                <c:pt idx="6">
                  <c:v>8.9</c:v>
                </c:pt>
                <c:pt idx="7">
                  <c:v>8.8000000000000007</c:v>
                </c:pt>
                <c:pt idx="8">
                  <c:v>10.5</c:v>
                </c:pt>
                <c:pt idx="9">
                  <c:v>16.5</c:v>
                </c:pt>
                <c:pt idx="10">
                  <c:v>10.8</c:v>
                </c:pt>
                <c:pt idx="11">
                  <c:v>10.8</c:v>
                </c:pt>
                <c:pt idx="12">
                  <c:v>9.9</c:v>
                </c:pt>
                <c:pt idx="13">
                  <c:v>10</c:v>
                </c:pt>
                <c:pt idx="14">
                  <c:v>22.4</c:v>
                </c:pt>
                <c:pt idx="15">
                  <c:v>8.9</c:v>
                </c:pt>
                <c:pt idx="16">
                  <c:v>13.6</c:v>
                </c:pt>
                <c:pt idx="17">
                  <c:v>11.6</c:v>
                </c:pt>
                <c:pt idx="18">
                  <c:v>13.1</c:v>
                </c:pt>
                <c:pt idx="19">
                  <c:v>12.4</c:v>
                </c:pt>
                <c:pt idx="20">
                  <c:v>15.8</c:v>
                </c:pt>
                <c:pt idx="21">
                  <c:v>7.6</c:v>
                </c:pt>
                <c:pt idx="22">
                  <c:v>16.399999999999999</c:v>
                </c:pt>
                <c:pt idx="23">
                  <c:v>8.1</c:v>
                </c:pt>
                <c:pt idx="24">
                  <c:v>9.6</c:v>
                </c:pt>
                <c:pt idx="25">
                  <c:v>9.4</c:v>
                </c:pt>
                <c:pt idx="26">
                  <c:v>7.1</c:v>
                </c:pt>
                <c:pt idx="27">
                  <c:v>8.4</c:v>
                </c:pt>
                <c:pt idx="28">
                  <c:v>10.8</c:v>
                </c:pt>
              </c:numCache>
            </c:numRef>
          </c:xVal>
          <c:yVal>
            <c:numRef>
              <c:f>Sheet2!$J$4:$J$32</c:f>
              <c:numCache>
                <c:formatCode>General</c:formatCode>
                <c:ptCount val="29"/>
                <c:pt idx="0">
                  <c:v>12.9</c:v>
                </c:pt>
                <c:pt idx="1">
                  <c:v>7.9</c:v>
                </c:pt>
                <c:pt idx="2">
                  <c:v>9.5</c:v>
                </c:pt>
                <c:pt idx="3">
                  <c:v>7.3</c:v>
                </c:pt>
                <c:pt idx="4">
                  <c:v>9.7000000000000011</c:v>
                </c:pt>
                <c:pt idx="5">
                  <c:v>8.6</c:v>
                </c:pt>
                <c:pt idx="6">
                  <c:v>9</c:v>
                </c:pt>
                <c:pt idx="7">
                  <c:v>9.9</c:v>
                </c:pt>
                <c:pt idx="8">
                  <c:v>11.2</c:v>
                </c:pt>
                <c:pt idx="9">
                  <c:v>14.8</c:v>
                </c:pt>
                <c:pt idx="10">
                  <c:v>10.4</c:v>
                </c:pt>
                <c:pt idx="11">
                  <c:v>9.3000000000000007</c:v>
                </c:pt>
                <c:pt idx="12">
                  <c:v>9.7000000000000011</c:v>
                </c:pt>
                <c:pt idx="13">
                  <c:v>10.5</c:v>
                </c:pt>
                <c:pt idx="14">
                  <c:v>14.5</c:v>
                </c:pt>
                <c:pt idx="15">
                  <c:v>11</c:v>
                </c:pt>
                <c:pt idx="16">
                  <c:v>18.399999999999999</c:v>
                </c:pt>
                <c:pt idx="17">
                  <c:v>11</c:v>
                </c:pt>
                <c:pt idx="18">
                  <c:v>7.6</c:v>
                </c:pt>
                <c:pt idx="19">
                  <c:v>9.8000000000000007</c:v>
                </c:pt>
                <c:pt idx="20">
                  <c:v>16.2</c:v>
                </c:pt>
                <c:pt idx="21">
                  <c:v>8.5</c:v>
                </c:pt>
                <c:pt idx="22">
                  <c:v>10.4</c:v>
                </c:pt>
                <c:pt idx="23">
                  <c:v>9.2000000000000011</c:v>
                </c:pt>
                <c:pt idx="24">
                  <c:v>13.8</c:v>
                </c:pt>
                <c:pt idx="25">
                  <c:v>9.9</c:v>
                </c:pt>
                <c:pt idx="26">
                  <c:v>7.7</c:v>
                </c:pt>
                <c:pt idx="27">
                  <c:v>10.8</c:v>
                </c:pt>
                <c:pt idx="28">
                  <c:v>10.8</c:v>
                </c:pt>
              </c:numCache>
            </c:numRef>
          </c:yVal>
        </c:ser>
        <c:dLbls/>
        <c:axId val="121905152"/>
        <c:axId val="121907072"/>
      </c:scatterChart>
      <c:valAx>
        <c:axId val="1219051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Entry rate (%)</a:t>
                </a:r>
              </a:p>
            </c:rich>
          </c:tx>
        </c:title>
        <c:numFmt formatCode="General" sourceLinked="1"/>
        <c:tickLblPos val="nextTo"/>
        <c:crossAx val="121907072"/>
        <c:crosses val="autoZero"/>
        <c:crossBetween val="midCat"/>
      </c:valAx>
      <c:valAx>
        <c:axId val="121907072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rate (%)</a:t>
                </a:r>
              </a:p>
            </c:rich>
          </c:tx>
        </c:title>
        <c:numFmt formatCode="General" sourceLinked="1"/>
        <c:tickLblPos val="nextTo"/>
        <c:crossAx val="121905152"/>
        <c:crosses val="autoZero"/>
        <c:crossBetween val="midCat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Sheet2!$J$3</c:f>
              <c:strCache>
                <c:ptCount val="1"/>
                <c:pt idx="0">
                  <c:v>exit rate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Sheet2!$I$4:$I$32</c:f>
              <c:numCache>
                <c:formatCode>General</c:formatCode>
                <c:ptCount val="29"/>
                <c:pt idx="0">
                  <c:v>7.74</c:v>
                </c:pt>
                <c:pt idx="1">
                  <c:v>7.79</c:v>
                </c:pt>
                <c:pt idx="2">
                  <c:v>9.3000000000000007</c:v>
                </c:pt>
                <c:pt idx="3">
                  <c:v>5.7</c:v>
                </c:pt>
                <c:pt idx="4">
                  <c:v>10</c:v>
                </c:pt>
                <c:pt idx="5">
                  <c:v>6.3</c:v>
                </c:pt>
                <c:pt idx="6">
                  <c:v>8.9</c:v>
                </c:pt>
                <c:pt idx="7">
                  <c:v>8.8000000000000007</c:v>
                </c:pt>
                <c:pt idx="8">
                  <c:v>10.5</c:v>
                </c:pt>
                <c:pt idx="9">
                  <c:v>16.5</c:v>
                </c:pt>
                <c:pt idx="10">
                  <c:v>10.8</c:v>
                </c:pt>
                <c:pt idx="11">
                  <c:v>10.8</c:v>
                </c:pt>
                <c:pt idx="12">
                  <c:v>9.9</c:v>
                </c:pt>
                <c:pt idx="13">
                  <c:v>10</c:v>
                </c:pt>
                <c:pt idx="14">
                  <c:v>22.4</c:v>
                </c:pt>
                <c:pt idx="15">
                  <c:v>8.9</c:v>
                </c:pt>
                <c:pt idx="16">
                  <c:v>13.6</c:v>
                </c:pt>
                <c:pt idx="17">
                  <c:v>11.6</c:v>
                </c:pt>
                <c:pt idx="18">
                  <c:v>13.1</c:v>
                </c:pt>
                <c:pt idx="19">
                  <c:v>12.4</c:v>
                </c:pt>
                <c:pt idx="20">
                  <c:v>15.8</c:v>
                </c:pt>
                <c:pt idx="21">
                  <c:v>7.6</c:v>
                </c:pt>
                <c:pt idx="22">
                  <c:v>16.399999999999999</c:v>
                </c:pt>
                <c:pt idx="23">
                  <c:v>8.1</c:v>
                </c:pt>
                <c:pt idx="24">
                  <c:v>9.6</c:v>
                </c:pt>
                <c:pt idx="25">
                  <c:v>9.4</c:v>
                </c:pt>
                <c:pt idx="26">
                  <c:v>7.1</c:v>
                </c:pt>
                <c:pt idx="27">
                  <c:v>8.4</c:v>
                </c:pt>
                <c:pt idx="28">
                  <c:v>10.8</c:v>
                </c:pt>
              </c:numCache>
            </c:numRef>
          </c:xVal>
          <c:yVal>
            <c:numRef>
              <c:f>Sheet2!$J$4:$J$32</c:f>
              <c:numCache>
                <c:formatCode>General</c:formatCode>
                <c:ptCount val="29"/>
                <c:pt idx="0">
                  <c:v>12.9</c:v>
                </c:pt>
                <c:pt idx="1">
                  <c:v>7.9</c:v>
                </c:pt>
                <c:pt idx="2">
                  <c:v>9.5</c:v>
                </c:pt>
                <c:pt idx="3">
                  <c:v>7.3</c:v>
                </c:pt>
                <c:pt idx="4">
                  <c:v>9.7000000000000011</c:v>
                </c:pt>
                <c:pt idx="5">
                  <c:v>8.6</c:v>
                </c:pt>
                <c:pt idx="6">
                  <c:v>9</c:v>
                </c:pt>
                <c:pt idx="7">
                  <c:v>9.9</c:v>
                </c:pt>
                <c:pt idx="8">
                  <c:v>11.2</c:v>
                </c:pt>
                <c:pt idx="9">
                  <c:v>14.8</c:v>
                </c:pt>
                <c:pt idx="10">
                  <c:v>10.4</c:v>
                </c:pt>
                <c:pt idx="11">
                  <c:v>9.3000000000000007</c:v>
                </c:pt>
                <c:pt idx="12">
                  <c:v>9.7000000000000011</c:v>
                </c:pt>
                <c:pt idx="13">
                  <c:v>10.5</c:v>
                </c:pt>
                <c:pt idx="14">
                  <c:v>14.5</c:v>
                </c:pt>
                <c:pt idx="15">
                  <c:v>11</c:v>
                </c:pt>
                <c:pt idx="16">
                  <c:v>18.399999999999999</c:v>
                </c:pt>
                <c:pt idx="17">
                  <c:v>11</c:v>
                </c:pt>
                <c:pt idx="18">
                  <c:v>7.6</c:v>
                </c:pt>
                <c:pt idx="19">
                  <c:v>9.8000000000000007</c:v>
                </c:pt>
                <c:pt idx="20">
                  <c:v>16.2</c:v>
                </c:pt>
                <c:pt idx="21">
                  <c:v>8.5</c:v>
                </c:pt>
                <c:pt idx="22">
                  <c:v>10.4</c:v>
                </c:pt>
                <c:pt idx="23">
                  <c:v>9.2000000000000011</c:v>
                </c:pt>
                <c:pt idx="24">
                  <c:v>13.8</c:v>
                </c:pt>
                <c:pt idx="25">
                  <c:v>9.9</c:v>
                </c:pt>
                <c:pt idx="26">
                  <c:v>7.7</c:v>
                </c:pt>
                <c:pt idx="27">
                  <c:v>10.8</c:v>
                </c:pt>
                <c:pt idx="28">
                  <c:v>10.8</c:v>
                </c:pt>
              </c:numCache>
            </c:numRef>
          </c:yVal>
        </c:ser>
        <c:dLbls/>
        <c:axId val="121943936"/>
        <c:axId val="121950208"/>
      </c:scatterChart>
      <c:valAx>
        <c:axId val="1219439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Entry rate (%)</a:t>
                </a:r>
              </a:p>
            </c:rich>
          </c:tx>
        </c:title>
        <c:numFmt formatCode="General" sourceLinked="1"/>
        <c:tickLblPos val="nextTo"/>
        <c:crossAx val="121950208"/>
        <c:crosses val="autoZero"/>
        <c:crossBetween val="midCat"/>
      </c:valAx>
      <c:valAx>
        <c:axId val="121950208"/>
        <c:scaling>
          <c:orientation val="minMax"/>
          <c:max val="25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rate (%)</a:t>
                </a:r>
              </a:p>
            </c:rich>
          </c:tx>
        </c:title>
        <c:numFmt formatCode="General" sourceLinked="1"/>
        <c:tickLblPos val="nextTo"/>
        <c:crossAx val="121943936"/>
        <c:crosses val="autoZero"/>
        <c:crossBetween val="midCat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4.5945895189430257E-2"/>
          <c:y val="1.6299433258575281E-2"/>
          <c:w val="0.93645540426368445"/>
          <c:h val="0.9076527293210732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BEM</a:t>
                    </a:r>
                  </a:p>
                </c:rich>
              </c:tx>
              <c:showVal val="1"/>
              <c:showCatName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CZM</a:t>
                    </a:r>
                  </a:p>
                </c:rich>
              </c:tx>
              <c:showVal val="1"/>
              <c:showCatName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ETM</a:t>
                    </a:r>
                  </a:p>
                  <a:p>
                    <a:endParaRPr lang="en-US"/>
                  </a:p>
                </c:rich>
              </c:tx>
              <c:showVal val="1"/>
              <c:showCatName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FIM</a:t>
                    </a:r>
                  </a:p>
                </c:rich>
              </c:tx>
              <c:showVal val="1"/>
              <c:showCatName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POM</a:t>
                    </a:r>
                  </a:p>
                </c:rich>
              </c:tx>
              <c:showVal val="1"/>
              <c:showCatName val="1"/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GEM</a:t>
                    </a:r>
                  </a:p>
                </c:rich>
              </c:tx>
              <c:showVal val="1"/>
              <c:showCatName val="1"/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HUM</a:t>
                    </a:r>
                  </a:p>
                </c:rich>
              </c:tx>
              <c:showVal val="1"/>
              <c:showCatName val="1"/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ITM</a:t>
                    </a:r>
                  </a:p>
                  <a:p>
                    <a:endParaRPr lang="en-US"/>
                  </a:p>
                </c:rich>
              </c:tx>
              <c:showVal val="1"/>
              <c:showCatName val="1"/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LUM</a:t>
                    </a:r>
                  </a:p>
                </c:rich>
              </c:tx>
              <c:showVal val="1"/>
              <c:showCatName val="1"/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NTM</a:t>
                    </a:r>
                  </a:p>
                </c:rich>
              </c:tx>
              <c:showVal val="1"/>
              <c:showCatName val="1"/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POM</a:t>
                    </a:r>
                  </a:p>
                </c:rich>
              </c:tx>
              <c:showVal val="1"/>
              <c:showCatNam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POM</a:t>
                    </a:r>
                  </a:p>
                </c:rich>
              </c:tx>
              <c:showVal val="1"/>
              <c:showCatName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SKM</a:t>
                    </a:r>
                  </a:p>
                </c:rich>
              </c:tx>
              <c:showVal val="1"/>
              <c:showCatName val="1"/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SVM</a:t>
                    </a:r>
                  </a:p>
                </c:rich>
              </c:tx>
              <c:showVal val="1"/>
              <c:showCatName val="1"/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SPM</a:t>
                    </a:r>
                  </a:p>
                </c:rich>
              </c:tx>
              <c:showVal val="1"/>
              <c:showCatName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SWM</a:t>
                    </a:r>
                  </a:p>
                </c:rich>
              </c:tx>
              <c:showVal val="1"/>
              <c:showCatName val="1"/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UKM</a:t>
                    </a:r>
                  </a:p>
                </c:rich>
              </c:tx>
              <c:showVal val="1"/>
              <c:showCatName val="1"/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BES</a:t>
                    </a:r>
                  </a:p>
                </c:rich>
              </c:tx>
              <c:showVal val="1"/>
              <c:showCatName val="1"/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CZS</a:t>
                    </a:r>
                  </a:p>
                </c:rich>
              </c:tx>
              <c:showVal val="1"/>
              <c:showCatName val="1"/>
            </c:dLbl>
            <c:dLbl>
              <c:idx val="20"/>
              <c:tx>
                <c:rich>
                  <a:bodyPr/>
                  <a:lstStyle/>
                  <a:p>
                    <a:r>
                      <a:rPr lang="en-US"/>
                      <a:t>FIS</a:t>
                    </a:r>
                  </a:p>
                </c:rich>
              </c:tx>
              <c:showVal val="1"/>
              <c:showCatName val="1"/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FRS</a:t>
                    </a:r>
                  </a:p>
                </c:rich>
              </c:tx>
              <c:showVal val="1"/>
              <c:showCatName val="1"/>
            </c:dLbl>
            <c:dLbl>
              <c:idx val="22"/>
              <c:tx>
                <c:rich>
                  <a:bodyPr/>
                  <a:lstStyle/>
                  <a:p>
                    <a:r>
                      <a:rPr lang="en-US"/>
                      <a:t>GES</a:t>
                    </a:r>
                  </a:p>
                </c:rich>
              </c:tx>
              <c:showVal val="1"/>
              <c:showCatName val="1"/>
            </c:dLbl>
            <c:dLbl>
              <c:idx val="23"/>
              <c:tx>
                <c:rich>
                  <a:bodyPr/>
                  <a:lstStyle/>
                  <a:p>
                    <a:r>
                      <a:rPr lang="en-US"/>
                      <a:t>HUS</a:t>
                    </a:r>
                  </a:p>
                </c:rich>
              </c:tx>
              <c:showVal val="1"/>
              <c:showCatName val="1"/>
            </c:dLbl>
            <c:dLbl>
              <c:idx val="24"/>
              <c:tx>
                <c:rich>
                  <a:bodyPr/>
                  <a:lstStyle/>
                  <a:p>
                    <a:r>
                      <a:rPr lang="en-US"/>
                      <a:t>ITS</a:t>
                    </a:r>
                  </a:p>
                </c:rich>
              </c:tx>
              <c:showVal val="1"/>
              <c:showCatName val="1"/>
            </c:dLbl>
            <c:dLbl>
              <c:idx val="25"/>
              <c:tx>
                <c:rich>
                  <a:bodyPr/>
                  <a:lstStyle/>
                  <a:p>
                    <a:r>
                      <a:rPr lang="en-US"/>
                      <a:t>LUS</a:t>
                    </a:r>
                  </a:p>
                </c:rich>
              </c:tx>
              <c:showVal val="1"/>
              <c:showCatName val="1"/>
            </c:dLbl>
            <c:dLbl>
              <c:idx val="26"/>
              <c:tx>
                <c:rich>
                  <a:bodyPr/>
                  <a:lstStyle/>
                  <a:p>
                    <a:r>
                      <a:rPr lang="en-US"/>
                      <a:t>NTS</a:t>
                    </a:r>
                  </a:p>
                </c:rich>
              </c:tx>
              <c:showVal val="1"/>
              <c:showCatName val="1"/>
            </c:dLbl>
            <c:dLbl>
              <c:idx val="27"/>
              <c:tx>
                <c:rich>
                  <a:bodyPr/>
                  <a:lstStyle/>
                  <a:p>
                    <a:r>
                      <a:rPr lang="en-US"/>
                      <a:t>NOS</a:t>
                    </a:r>
                  </a:p>
                </c:rich>
              </c:tx>
              <c:showVal val="1"/>
              <c:showCatName val="1"/>
            </c:dLbl>
            <c:dLbl>
              <c:idx val="28"/>
              <c:tx>
                <c:rich>
                  <a:bodyPr/>
                  <a:lstStyle/>
                  <a:p>
                    <a:r>
                      <a:rPr lang="en-US"/>
                      <a:t>POS</a:t>
                    </a:r>
                  </a:p>
                </c:rich>
              </c:tx>
              <c:showVal val="1"/>
              <c:showCatName val="1"/>
            </c:dLbl>
            <c:dLbl>
              <c:idx val="29"/>
              <c:tx>
                <c:rich>
                  <a:bodyPr/>
                  <a:lstStyle/>
                  <a:p>
                    <a:r>
                      <a:rPr lang="en-US"/>
                      <a:t>SKS</a:t>
                    </a:r>
                  </a:p>
                </c:rich>
              </c:tx>
              <c:showVal val="1"/>
              <c:showCatName val="1"/>
            </c:dLbl>
            <c:dLbl>
              <c:idx val="30"/>
              <c:tx>
                <c:rich>
                  <a:bodyPr/>
                  <a:lstStyle/>
                  <a:p>
                    <a:r>
                      <a:rPr lang="en-US"/>
                      <a:t>SVS</a:t>
                    </a:r>
                  </a:p>
                </c:rich>
              </c:tx>
              <c:showVal val="1"/>
              <c:showCatName val="1"/>
            </c:dLbl>
            <c:dLbl>
              <c:idx val="31"/>
              <c:tx>
                <c:rich>
                  <a:bodyPr/>
                  <a:lstStyle/>
                  <a:p>
                    <a:r>
                      <a:rPr lang="en-US"/>
                      <a:t>SPS</a:t>
                    </a:r>
                  </a:p>
                </c:rich>
              </c:tx>
              <c:showVal val="1"/>
              <c:showCatName val="1"/>
            </c:dLbl>
            <c:dLbl>
              <c:idx val="32"/>
              <c:tx>
                <c:rich>
                  <a:bodyPr/>
                  <a:lstStyle/>
                  <a:p>
                    <a:r>
                      <a:rPr lang="en-US"/>
                      <a:t>SWS</a:t>
                    </a:r>
                  </a:p>
                </c:rich>
              </c:tx>
              <c:showVal val="1"/>
              <c:showCatName val="1"/>
            </c:dLbl>
            <c:dLbl>
              <c:idx val="33"/>
              <c:tx>
                <c:rich>
                  <a:bodyPr/>
                  <a:lstStyle/>
                  <a:p>
                    <a:r>
                      <a:rPr lang="en-US"/>
                      <a:t>UKS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</c:dLbls>
          <c:xVal>
            <c:numRef>
              <c:f>Sheet1!$B$4:$B$37</c:f>
              <c:numCache>
                <c:formatCode>General</c:formatCode>
                <c:ptCount val="34"/>
                <c:pt idx="0">
                  <c:v>4.8199999999999985</c:v>
                </c:pt>
                <c:pt idx="1">
                  <c:v>7.6899999999999995</c:v>
                </c:pt>
                <c:pt idx="2">
                  <c:v>8.2399999999999984</c:v>
                </c:pt>
                <c:pt idx="3">
                  <c:v>4.8199999999999985</c:v>
                </c:pt>
                <c:pt idx="4">
                  <c:v>5.37</c:v>
                </c:pt>
                <c:pt idx="5">
                  <c:v>6.18</c:v>
                </c:pt>
                <c:pt idx="6">
                  <c:v>6.72</c:v>
                </c:pt>
                <c:pt idx="7">
                  <c:v>4.5</c:v>
                </c:pt>
                <c:pt idx="8">
                  <c:v>7.34</c:v>
                </c:pt>
                <c:pt idx="9">
                  <c:v>5.4</c:v>
                </c:pt>
                <c:pt idx="10">
                  <c:v>4.72</c:v>
                </c:pt>
                <c:pt idx="11">
                  <c:v>5.95</c:v>
                </c:pt>
                <c:pt idx="12">
                  <c:v>8.8700000000000028</c:v>
                </c:pt>
                <c:pt idx="13">
                  <c:v>4.54</c:v>
                </c:pt>
                <c:pt idx="14">
                  <c:v>6.01</c:v>
                </c:pt>
                <c:pt idx="15">
                  <c:v>4.9300000000000024</c:v>
                </c:pt>
                <c:pt idx="16">
                  <c:v>8.25</c:v>
                </c:pt>
                <c:pt idx="17">
                  <c:v>8.42</c:v>
                </c:pt>
                <c:pt idx="18">
                  <c:v>10.61</c:v>
                </c:pt>
                <c:pt idx="20">
                  <c:v>8.0400000000000009</c:v>
                </c:pt>
                <c:pt idx="21">
                  <c:v>10.81</c:v>
                </c:pt>
                <c:pt idx="22">
                  <c:v>11.77</c:v>
                </c:pt>
                <c:pt idx="23">
                  <c:v>12.707000000000001</c:v>
                </c:pt>
                <c:pt idx="24">
                  <c:v>9.1</c:v>
                </c:pt>
                <c:pt idx="25">
                  <c:v>12.739999999999998</c:v>
                </c:pt>
                <c:pt idx="26">
                  <c:v>10.08</c:v>
                </c:pt>
                <c:pt idx="27">
                  <c:v>11.709999999999999</c:v>
                </c:pt>
                <c:pt idx="28">
                  <c:v>7.81</c:v>
                </c:pt>
                <c:pt idx="29">
                  <c:v>12.08</c:v>
                </c:pt>
                <c:pt idx="30">
                  <c:v>9.81</c:v>
                </c:pt>
                <c:pt idx="31">
                  <c:v>10.26</c:v>
                </c:pt>
                <c:pt idx="32">
                  <c:v>6.54</c:v>
                </c:pt>
                <c:pt idx="33">
                  <c:v>11.79</c:v>
                </c:pt>
              </c:numCache>
            </c:numRef>
          </c:xVal>
          <c:yVal>
            <c:numRef>
              <c:f>Sheet1!$C$4:$C$37</c:f>
              <c:numCache>
                <c:formatCode>General</c:formatCode>
                <c:ptCount val="34"/>
                <c:pt idx="0">
                  <c:v>6.21</c:v>
                </c:pt>
                <c:pt idx="1">
                  <c:v>9.0500000000000007</c:v>
                </c:pt>
                <c:pt idx="2">
                  <c:v>7.3199999999999985</c:v>
                </c:pt>
                <c:pt idx="3">
                  <c:v>5.51</c:v>
                </c:pt>
                <c:pt idx="4">
                  <c:v>5.6099999999999985</c:v>
                </c:pt>
                <c:pt idx="5">
                  <c:v>5.81</c:v>
                </c:pt>
                <c:pt idx="6">
                  <c:v>7.73</c:v>
                </c:pt>
                <c:pt idx="7">
                  <c:v>4.9700000000000024</c:v>
                </c:pt>
                <c:pt idx="8">
                  <c:v>6.33</c:v>
                </c:pt>
                <c:pt idx="9">
                  <c:v>6.26</c:v>
                </c:pt>
                <c:pt idx="10">
                  <c:v>5.46</c:v>
                </c:pt>
                <c:pt idx="11">
                  <c:v>4.45</c:v>
                </c:pt>
                <c:pt idx="12">
                  <c:v>7.58</c:v>
                </c:pt>
                <c:pt idx="13">
                  <c:v>5.38</c:v>
                </c:pt>
                <c:pt idx="14">
                  <c:v>5.74</c:v>
                </c:pt>
                <c:pt idx="15">
                  <c:v>4.57</c:v>
                </c:pt>
                <c:pt idx="16">
                  <c:v>9.8000000000000007</c:v>
                </c:pt>
                <c:pt idx="17">
                  <c:v>9.17</c:v>
                </c:pt>
                <c:pt idx="18">
                  <c:v>10.39</c:v>
                </c:pt>
                <c:pt idx="20">
                  <c:v>6.6899999999999995</c:v>
                </c:pt>
                <c:pt idx="21">
                  <c:v>6.8</c:v>
                </c:pt>
                <c:pt idx="22">
                  <c:v>10.55</c:v>
                </c:pt>
                <c:pt idx="23">
                  <c:v>9.75</c:v>
                </c:pt>
                <c:pt idx="24">
                  <c:v>7.76</c:v>
                </c:pt>
                <c:pt idx="25">
                  <c:v>9.27</c:v>
                </c:pt>
                <c:pt idx="26">
                  <c:v>9.620000000000001</c:v>
                </c:pt>
                <c:pt idx="27">
                  <c:v>8.48</c:v>
                </c:pt>
                <c:pt idx="28">
                  <c:v>4.96</c:v>
                </c:pt>
                <c:pt idx="29">
                  <c:v>9.66</c:v>
                </c:pt>
                <c:pt idx="30">
                  <c:v>6.85</c:v>
                </c:pt>
                <c:pt idx="31">
                  <c:v>5.92</c:v>
                </c:pt>
                <c:pt idx="32">
                  <c:v>5.21</c:v>
                </c:pt>
                <c:pt idx="33">
                  <c:v>11</c:v>
                </c:pt>
              </c:numCache>
            </c:numRef>
          </c:yVal>
        </c:ser>
        <c:dLbls/>
        <c:axId val="121978880"/>
        <c:axId val="121980800"/>
      </c:scatterChart>
      <c:valAx>
        <c:axId val="1219788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Entry Rate (%)</a:t>
                </a:r>
              </a:p>
            </c:rich>
          </c:tx>
        </c:title>
        <c:numFmt formatCode="General" sourceLinked="1"/>
        <c:tickLblPos val="nextTo"/>
        <c:crossAx val="121980800"/>
        <c:crosses val="autoZero"/>
        <c:crossBetween val="midCat"/>
      </c:valAx>
      <c:valAx>
        <c:axId val="121980800"/>
        <c:scaling>
          <c:orientation val="minMax"/>
          <c:max val="14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Exit Rate (%)</a:t>
                </a:r>
              </a:p>
            </c:rich>
          </c:tx>
        </c:title>
        <c:numFmt formatCode="General" sourceLinked="1"/>
        <c:tickLblPos val="nextTo"/>
        <c:crossAx val="121978880"/>
        <c:crosses val="autoZero"/>
        <c:crossBetween val="midCat"/>
      </c:valAx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lineChart>
        <c:grouping val="standard"/>
        <c:ser>
          <c:idx val="1"/>
          <c:order val="0"/>
          <c:tx>
            <c:v>Entry rate</c:v>
          </c:tx>
          <c:marker>
            <c:symbol val="none"/>
          </c:marker>
          <c:cat>
            <c:numRef>
              <c:f>Sheet2!$C$399:$C$406</c:f>
              <c:numCache>
                <c:formatCode>General</c:formatCode>
                <c:ptCount val="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</c:numCache>
            </c:numRef>
          </c:cat>
          <c:val>
            <c:numRef>
              <c:f>Sheet2!$D$399:$D$406</c:f>
              <c:numCache>
                <c:formatCode>General</c:formatCode>
                <c:ptCount val="8"/>
                <c:pt idx="0">
                  <c:v>15.89</c:v>
                </c:pt>
                <c:pt idx="1">
                  <c:v>16.23</c:v>
                </c:pt>
                <c:pt idx="2">
                  <c:v>16.68</c:v>
                </c:pt>
                <c:pt idx="3">
                  <c:v>16.71</c:v>
                </c:pt>
                <c:pt idx="4">
                  <c:v>17.09</c:v>
                </c:pt>
                <c:pt idx="5">
                  <c:v>16.850000000000001</c:v>
                </c:pt>
                <c:pt idx="6">
                  <c:v>16.439999999999998</c:v>
                </c:pt>
                <c:pt idx="7">
                  <c:v>16.149999999999999</c:v>
                </c:pt>
              </c:numCache>
            </c:numRef>
          </c:val>
        </c:ser>
        <c:ser>
          <c:idx val="2"/>
          <c:order val="1"/>
          <c:tx>
            <c:v>Exit rate</c:v>
          </c:tx>
          <c:marker>
            <c:symbol val="none"/>
          </c:marker>
          <c:cat>
            <c:numRef>
              <c:f>Sheet2!$C$399:$C$406</c:f>
              <c:numCache>
                <c:formatCode>General</c:formatCode>
                <c:ptCount val="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</c:numCache>
            </c:numRef>
          </c:cat>
          <c:val>
            <c:numRef>
              <c:f>Sheet2!$E$399:$E$406</c:f>
              <c:numCache>
                <c:formatCode>General</c:formatCode>
                <c:ptCount val="8"/>
                <c:pt idx="0">
                  <c:v>15.65</c:v>
                </c:pt>
                <c:pt idx="1">
                  <c:v>15.950000000000001</c:v>
                </c:pt>
                <c:pt idx="2">
                  <c:v>14.04</c:v>
                </c:pt>
                <c:pt idx="3">
                  <c:v>13.6</c:v>
                </c:pt>
                <c:pt idx="4">
                  <c:v>13.31</c:v>
                </c:pt>
                <c:pt idx="5">
                  <c:v>14.94</c:v>
                </c:pt>
                <c:pt idx="6">
                  <c:v>15.6</c:v>
                </c:pt>
                <c:pt idx="7">
                  <c:v>14.96</c:v>
                </c:pt>
              </c:numCache>
            </c:numRef>
          </c:val>
        </c:ser>
        <c:dLbls/>
        <c:marker val="1"/>
        <c:axId val="122182656"/>
        <c:axId val="122184448"/>
      </c:lineChart>
      <c:catAx>
        <c:axId val="122182656"/>
        <c:scaling>
          <c:orientation val="minMax"/>
        </c:scaling>
        <c:axPos val="b"/>
        <c:numFmt formatCode="General" sourceLinked="1"/>
        <c:tickLblPos val="nextTo"/>
        <c:crossAx val="122184448"/>
        <c:crosses val="autoZero"/>
        <c:auto val="1"/>
        <c:lblAlgn val="ctr"/>
        <c:lblOffset val="100"/>
      </c:catAx>
      <c:valAx>
        <c:axId val="122184448"/>
        <c:scaling>
          <c:orientation val="minMax"/>
        </c:scaling>
        <c:axPos val="l"/>
        <c:numFmt formatCode="General" sourceLinked="1"/>
        <c:tickLblPos val="nextTo"/>
        <c:crossAx val="122182656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lineChart>
        <c:grouping val="standard"/>
        <c:ser>
          <c:idx val="0"/>
          <c:order val="0"/>
          <c:tx>
            <c:v>Entry rate</c:v>
          </c:tx>
          <c:marker>
            <c:symbol val="none"/>
          </c:marker>
          <c:cat>
            <c:numRef>
              <c:f>Sheet2!$C$687:$C$694</c:f>
              <c:numCache>
                <c:formatCode>General</c:formatCode>
                <c:ptCount val="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</c:numCache>
            </c:numRef>
          </c:cat>
          <c:val>
            <c:numRef>
              <c:f>Sheet2!$D$687:$D$694</c:f>
              <c:numCache>
                <c:formatCode>General</c:formatCode>
                <c:ptCount val="8"/>
                <c:pt idx="0">
                  <c:v>11.647640000000001</c:v>
                </c:pt>
                <c:pt idx="1">
                  <c:v>10.764430000000003</c:v>
                </c:pt>
                <c:pt idx="2">
                  <c:v>9.3397200000000016</c:v>
                </c:pt>
                <c:pt idx="3">
                  <c:v>9.1699900000000003</c:v>
                </c:pt>
                <c:pt idx="4">
                  <c:v>8.2170539999999992</c:v>
                </c:pt>
                <c:pt idx="5">
                  <c:v>8.6419749999999969</c:v>
                </c:pt>
                <c:pt idx="6">
                  <c:v>9.4925630000000005</c:v>
                </c:pt>
                <c:pt idx="7">
                  <c:v>9.1326289999999997</c:v>
                </c:pt>
              </c:numCache>
            </c:numRef>
          </c:val>
        </c:ser>
        <c:ser>
          <c:idx val="1"/>
          <c:order val="1"/>
          <c:tx>
            <c:v>Exit rate</c:v>
          </c:tx>
          <c:marker>
            <c:symbol val="none"/>
          </c:marker>
          <c:cat>
            <c:numRef>
              <c:f>Sheet2!$C$687:$C$694</c:f>
              <c:numCache>
                <c:formatCode>General</c:formatCode>
                <c:ptCount val="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</c:numCache>
            </c:numRef>
          </c:cat>
          <c:val>
            <c:numRef>
              <c:f>Sheet2!$E$687:$E$694</c:f>
              <c:numCache>
                <c:formatCode>General</c:formatCode>
                <c:ptCount val="8"/>
                <c:pt idx="0">
                  <c:v>15.56921</c:v>
                </c:pt>
                <c:pt idx="1">
                  <c:v>16.536660000000001</c:v>
                </c:pt>
                <c:pt idx="2">
                  <c:v>13.581940000000001</c:v>
                </c:pt>
                <c:pt idx="3">
                  <c:v>13.338169999999998</c:v>
                </c:pt>
                <c:pt idx="4">
                  <c:v>12.790700000000001</c:v>
                </c:pt>
                <c:pt idx="5">
                  <c:v>12.880660000000002</c:v>
                </c:pt>
                <c:pt idx="6">
                  <c:v>12.992130000000001</c:v>
                </c:pt>
                <c:pt idx="7">
                  <c:v>12.895820000000002</c:v>
                </c:pt>
              </c:numCache>
            </c:numRef>
          </c:val>
        </c:ser>
        <c:dLbls/>
        <c:marker val="1"/>
        <c:axId val="122250368"/>
        <c:axId val="122251904"/>
      </c:lineChart>
      <c:catAx>
        <c:axId val="122250368"/>
        <c:scaling>
          <c:orientation val="minMax"/>
        </c:scaling>
        <c:axPos val="b"/>
        <c:numFmt formatCode="General" sourceLinked="1"/>
        <c:tickLblPos val="nextTo"/>
        <c:crossAx val="122251904"/>
        <c:crosses val="autoZero"/>
        <c:auto val="1"/>
        <c:lblAlgn val="ctr"/>
        <c:lblOffset val="100"/>
      </c:catAx>
      <c:valAx>
        <c:axId val="122251904"/>
        <c:scaling>
          <c:orientation val="minMax"/>
        </c:scaling>
        <c:axPos val="l"/>
        <c:numFmt formatCode="General" sourceLinked="1"/>
        <c:tickLblPos val="nextTo"/>
        <c:crossAx val="122250368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0.61551</cdr:x>
      <cdr:y>0.04428</cdr:y>
    </cdr:from>
    <cdr:to>
      <cdr:x>0.91576</cdr:x>
      <cdr:y>0.16691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80520" y="211162"/>
          <a:ext cx="228325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3200" dirty="0" smtClean="0"/>
            <a:t>Textiles</a:t>
          </a:r>
          <a:endParaRPr lang="en-GB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D8D1D-FF77-40E9-8543-693A7D5B7478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4CF40-08C5-474B-80A3-A0CDA282AE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40636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9D4C6A6-015E-4C91-929A-BDB9212E1DE0}" type="datetimeFigureOut">
              <a:rPr lang="en-GB" smtClean="0"/>
              <a:pPr/>
              <a:t>03/07/2012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9C3F66-E0CC-4E14-B65D-6AE17A1D6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Entrepreneurship and Tax Policy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Kneller</a:t>
            </a:r>
          </a:p>
          <a:p>
            <a:r>
              <a:rPr lang="en-GB" dirty="0" smtClean="0"/>
              <a:t>University of Nottingham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Financial </a:t>
            </a:r>
            <a:r>
              <a:rPr lang="en-GB" dirty="0"/>
              <a:t>support from the ESRC under project no. </a:t>
            </a:r>
            <a:r>
              <a:rPr lang="en-GB" dirty="0" smtClean="0"/>
              <a:t>RES-194-23-0003 is gratefully acknowledged.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8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0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5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6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7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8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79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0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1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2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3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4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5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6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7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8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89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0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1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2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3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4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5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6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7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8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299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0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1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2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3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4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5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6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7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8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09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0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1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2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3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4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5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6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7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8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0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1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2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3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4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5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6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7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8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602447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8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9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0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1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2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3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4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5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5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35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44497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1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2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3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4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5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6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063924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19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0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2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5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6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7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8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59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0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1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2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3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4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5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6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7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8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69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0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1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2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3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4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5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6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7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8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79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0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1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2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3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4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5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6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7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8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89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0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1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2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3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4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5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6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7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8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399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400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059196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4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5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6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7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8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9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0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1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2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2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2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2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42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781423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5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69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4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5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6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7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8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3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4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5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6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7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8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0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2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3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4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5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6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7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8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399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0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1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2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3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4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5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6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7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8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09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0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1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2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3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4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5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6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7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8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19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0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1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2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3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4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5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6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7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8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29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0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1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2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3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4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5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6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7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8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39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0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1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2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3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4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5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6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7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448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620538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7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8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9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2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3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4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5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6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47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77035264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1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2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3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4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5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6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7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8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49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852121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3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0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1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2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3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4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5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6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7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8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49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0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3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4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8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0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2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5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6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7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69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0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1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2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3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4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5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6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7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8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79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0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1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3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4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5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6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7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8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89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0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1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2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3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4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5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6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7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8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99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0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1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2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3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4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5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6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7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8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09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0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1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2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3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4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5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6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7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8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19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520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7960410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5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6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7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8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9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0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1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2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3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4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4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4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4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54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6372749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024" y="1340768"/>
            <a:ext cx="7772400" cy="1829761"/>
          </a:xfrm>
        </p:spPr>
        <p:txBody>
          <a:bodyPr>
            <a:normAutofit/>
          </a:bodyPr>
          <a:lstStyle/>
          <a:p>
            <a:r>
              <a:rPr lang="en-GB" dirty="0" smtClean="0"/>
              <a:t>Jimmy Carr is not a tax dodger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Richard Kneller</a:t>
            </a:r>
          </a:p>
          <a:p>
            <a:r>
              <a:rPr lang="en-GB" dirty="0" smtClean="0"/>
              <a:t>University of Nottingham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80526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Financial </a:t>
            </a:r>
            <a:r>
              <a:rPr lang="en-GB" dirty="0"/>
              <a:t>support from the ESRC under project no. </a:t>
            </a:r>
            <a:r>
              <a:rPr lang="en-GB" dirty="0" smtClean="0"/>
              <a:t>RES-194-23-0003 is gratefully acknowledged.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3418566" cy="232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6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2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3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4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7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8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19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0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1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2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3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4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5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6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7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8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29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0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2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3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4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6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7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0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1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2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3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4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5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6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7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8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49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0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1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2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3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4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5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6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7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8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59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0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2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3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5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6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7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568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8501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1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2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3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4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5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TextBox 112"/>
          <p:cNvSpPr txBox="1"/>
          <p:nvPr/>
        </p:nvSpPr>
        <p:spPr>
          <a:xfrm>
            <a:off x="48307" y="6048137"/>
            <a:ext cx="178843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Industry 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99706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7492110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0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1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2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3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5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2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3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4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5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2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3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4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5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6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7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8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79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0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1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2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3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4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5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6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7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8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89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0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1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2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3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4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5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6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7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8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599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0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1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2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3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4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5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6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7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8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09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0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1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2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3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4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6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7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8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19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0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1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2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3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4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5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6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7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8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29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0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1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2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3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4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5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6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7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8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39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2640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3915877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7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8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59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1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2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3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4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5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6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6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6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6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366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6233060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3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4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5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0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1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2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3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4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5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6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7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19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0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1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2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3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4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5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6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7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8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29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0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1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2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3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5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6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7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8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39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0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1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2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3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4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6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7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8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49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0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1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2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3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4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5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6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7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8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59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0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1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2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3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4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5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6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7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8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69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0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1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2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3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4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5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6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7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8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79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0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1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2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3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4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5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6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7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688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4267961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2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4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5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6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7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8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9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1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1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1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4431335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5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6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7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8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69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0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1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2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673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427914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3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8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69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0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1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2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6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7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8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79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0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1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2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3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4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5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6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7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8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89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0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1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2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3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4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5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6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7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8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699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1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2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3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4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5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6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7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8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09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0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1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2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3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4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5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6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7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8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19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0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1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2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3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4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5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6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7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8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29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0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1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2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3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4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5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6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7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8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39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0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1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2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3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4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5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6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7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8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49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0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1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2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3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4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5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6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7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8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59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760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6008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69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1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2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3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4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5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6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7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8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8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8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78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21665031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bc.co.uk/apprentice/series7/_uploads/images/about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2677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691680"/>
            <a:ext cx="9144000" cy="8309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The Apprentice</a:t>
            </a:r>
            <a:endParaRPr lang="en-GB" sz="4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1560" y="548680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/>
              <a:t>What sort of entrepreneur are you?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3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5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6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7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1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2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3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4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5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39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2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3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5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6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7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49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0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1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2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3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4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5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6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7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8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59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0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1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2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3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4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5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6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7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8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69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0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1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2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3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4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5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6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7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8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79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0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1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2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3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4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5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6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7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8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89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0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1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2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3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4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5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6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7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8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799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0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1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2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3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4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5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6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7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9808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697845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4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3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3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3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074450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5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365880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8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89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0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1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3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4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5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6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7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8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99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0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1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2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3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4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5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6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7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8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09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0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1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2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3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4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5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6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7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8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19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0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1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2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3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4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5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6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7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8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29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0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1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2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3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4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5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6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7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8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39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0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1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2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3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4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5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6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7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8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49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0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1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3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4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5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6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7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8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59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0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1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2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3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4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5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6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7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8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69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0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1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2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3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4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5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6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7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8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9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80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4508036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1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2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3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5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6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7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8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89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90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90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90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90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90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87272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29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0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2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3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2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3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4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5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6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7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8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49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0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1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2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3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4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5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6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7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8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59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0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1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2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3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4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6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7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8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69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0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1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2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3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4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5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6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7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8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79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0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1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2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3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4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5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6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7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8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89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0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1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2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3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4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5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6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7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8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899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0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1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2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3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4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5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6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7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8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09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0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1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2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3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4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5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6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7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8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19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0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1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2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3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4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5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6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7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4928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6150409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6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7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8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89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0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1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2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3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4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5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5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595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02087984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89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0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1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2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3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4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5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6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97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305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29761"/>
          </a:xfrm>
        </p:spPr>
        <p:txBody>
          <a:bodyPr/>
          <a:lstStyle/>
          <a:p>
            <a:pPr algn="l"/>
            <a:r>
              <a:rPr lang="en-GB" dirty="0" smtClean="0"/>
              <a:t>Which do you prefer?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2400" cy="1199704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Industry A</a:t>
            </a:r>
          </a:p>
          <a:p>
            <a:pPr algn="l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Industry B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0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% chance of earning £1,00,000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95%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chance of earning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£20,000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endParaRPr lang="en-GB" dirty="0" smtClean="0"/>
          </a:p>
          <a:p>
            <a:r>
              <a:rPr lang="en-GB" dirty="0" smtClean="0"/>
              <a:t>Case 2</a:t>
            </a:r>
            <a:endParaRPr lang="en-GB" dirty="0"/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50%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chance of earning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£40,000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50%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chance of earning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£98,000</a:t>
            </a:r>
          </a:p>
          <a:p>
            <a:pPr marL="393192" lvl="1" indent="0">
              <a:buNone/>
            </a:pPr>
            <a:endParaRPr lang="en-GB" dirty="0" smtClean="0"/>
          </a:p>
          <a:p>
            <a:pPr marL="393192" lvl="1" indent="0">
              <a:buNone/>
            </a:pPr>
            <a:endParaRPr lang="en-GB" dirty="0"/>
          </a:p>
          <a:p>
            <a:pPr marL="393192" lvl="1" indent="0">
              <a:buNone/>
            </a:pPr>
            <a:r>
              <a:rPr lang="en-GB" dirty="0" smtClean="0"/>
              <a:t>In both cases on average you could expect to earn £69,000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scenario do you prefer?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956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6" name="Oval 8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0" name="Oval 12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1" name="Oval 13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2" name="Oval 14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3" name="Oval 15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4" name="Oval 16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6" name="Oval 18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6" name="Oval 28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7" name="Oval 29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8" name="Oval 30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9" name="Oval 31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0" name="Oval 32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1" name="Oval 33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2" name="Oval 34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3" name="Oval 35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4" name="Oval 36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5" name="Oval 37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6" name="Oval 38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7" name="Oval 39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8" name="Oval 40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89" name="Oval 41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0" name="Oval 42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1" name="Oval 43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2" name="Oval 44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4" name="Oval 46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5" name="Oval 47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6" name="Oval 48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7" name="Oval 49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8" name="Oval 50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99" name="Oval 51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0" name="Oval 52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1" name="Oval 53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2" name="Oval 54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3" name="Oval 55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4" name="Oval 56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5" name="Oval 57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6" name="Oval 58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7" name="Oval 59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8" name="Oval 60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09" name="Oval 61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0" name="Oval 62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1" name="Oval 63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2" name="Oval 64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3" name="Oval 65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4" name="Oval 66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5" name="Oval 67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7" name="Oval 69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8" name="Oval 70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19" name="Oval 71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1" name="Oval 73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2" name="Oval 74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3" name="Oval 75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4" name="Oval 76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5" name="Oval 77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6" name="Oval 78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7" name="Oval 79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8" name="Oval 80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29" name="Oval 81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0" name="Oval 82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1" name="Oval 83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2" name="Oval 84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3" name="Oval 85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4" name="Oval 86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5" name="Oval 87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6" name="Oval 88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7" name="Oval 89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8" name="Oval 90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39" name="Oval 91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0" name="Oval 92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1" name="Oval 93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2" name="Oval 94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3" name="Oval 95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4" name="Oval 96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5" name="Oval 97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6" name="Oval 98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7" name="Oval 99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8" name="Oval 100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49" name="Oval 101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0" name="Oval 102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1" name="Oval 103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2" name="Oval 104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3" name="Oval 105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4" name="Oval 106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5" name="Oval 107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6" name="Oval 108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7" name="Oval 109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8" name="Oval 110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59" name="Oval 111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0" name="Oval 112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1" name="Oval 113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2" name="Oval 114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3" name="Oval 115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4" name="Oval 116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165" name="Oval 117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4" name="TextBox 113"/>
          <p:cNvSpPr txBox="1"/>
          <p:nvPr/>
        </p:nvSpPr>
        <p:spPr>
          <a:xfrm>
            <a:off x="251520" y="332656"/>
            <a:ext cx="252028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Every Dot represent one firm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Every year some of the firms will die and be replaced by new coloured firms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Pick a dot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How long does your firm survive?</a:t>
            </a:r>
          </a:p>
          <a:p>
            <a:endParaRPr lang="en-GB" dirty="0"/>
          </a:p>
        </p:txBody>
      </p:sp>
      <p:sp>
        <p:nvSpPr>
          <p:cNvPr id="116" name="TextBox 115"/>
          <p:cNvSpPr txBox="1"/>
          <p:nvPr/>
        </p:nvSpPr>
        <p:spPr>
          <a:xfrm>
            <a:off x="96385" y="6048137"/>
            <a:ext cx="178843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Industry 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8220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829761"/>
          </a:xfrm>
        </p:spPr>
        <p:txBody>
          <a:bodyPr/>
          <a:lstStyle/>
          <a:p>
            <a:pPr algn="l"/>
            <a:r>
              <a:rPr lang="en-GB" dirty="0" smtClean="0"/>
              <a:t>Which do you prefer?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772400" cy="1199704"/>
          </a:xfrm>
        </p:spPr>
        <p:txBody>
          <a:bodyPr>
            <a:noAutofit/>
          </a:bodyPr>
          <a:lstStyle/>
          <a:p>
            <a:pPr algn="l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Case 1</a:t>
            </a:r>
          </a:p>
          <a:p>
            <a:pPr algn="l"/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Case 2</a:t>
            </a:r>
            <a:endParaRPr lang="en-GB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1520" y="404664"/>
            <a:ext cx="8712968" cy="18297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GB" dirty="0" smtClean="0"/>
              <a:t>What sort of entrepreneur are you?</a:t>
            </a: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6280016"/>
              </p:ext>
            </p:extLst>
          </p:nvPr>
        </p:nvGraphicFramePr>
        <p:xfrm>
          <a:off x="1691680" y="2729849"/>
          <a:ext cx="6096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Entrepreneur #1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Industry A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Case 1</a:t>
                      </a:r>
                      <a:endParaRPr lang="en-GB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Entrepreneur #2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Industry A 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Case 2</a:t>
                      </a:r>
                      <a:endParaRPr lang="en-GB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Entrepreneur #3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Industry B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Case 1</a:t>
                      </a:r>
                      <a:endParaRPr lang="en-GB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Entrepreneur #4</a:t>
                      </a:r>
                    </a:p>
                    <a:p>
                      <a:r>
                        <a:rPr lang="en-GB" sz="24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Industry</a:t>
                      </a:r>
                      <a:r>
                        <a:rPr lang="en-GB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B</a:t>
                      </a:r>
                    </a:p>
                    <a:p>
                      <a:r>
                        <a:rPr lang="en-GB" sz="24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Case 2</a:t>
                      </a:r>
                      <a:endParaRPr lang="en-GB" sz="24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03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1731647"/>
          </a:xfrm>
        </p:spPr>
        <p:txBody>
          <a:bodyPr>
            <a:normAutofit fontScale="92500" lnSpcReduction="10000"/>
          </a:bodyPr>
          <a:lstStyle/>
          <a:p>
            <a:r>
              <a:rPr lang="en-GB" sz="4600" dirty="0" smtClean="0">
                <a:solidFill>
                  <a:schemeClr val="accent3">
                    <a:lumMod val="75000"/>
                  </a:schemeClr>
                </a:solidFill>
              </a:rPr>
              <a:t>Industry A and Case 1 </a:t>
            </a:r>
            <a:r>
              <a:rPr lang="en-GB" dirty="0" smtClean="0"/>
              <a:t>(5% chance of £1million, 95% chance of £20,000)</a:t>
            </a:r>
          </a:p>
          <a:p>
            <a:pPr lvl="1"/>
            <a:r>
              <a:rPr lang="en-GB" dirty="0" smtClean="0"/>
              <a:t>Lots of entry &amp; exit - low start up costs</a:t>
            </a:r>
          </a:p>
          <a:p>
            <a:pPr lvl="1"/>
            <a:r>
              <a:rPr lang="en-GB" dirty="0" smtClean="0"/>
              <a:t>Large variance of returns- high growth emerging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31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5694796"/>
              </p:ext>
            </p:extLst>
          </p:nvPr>
        </p:nvGraphicFramePr>
        <p:xfrm>
          <a:off x="0" y="260648"/>
          <a:ext cx="8892480" cy="613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987485" y="1709192"/>
            <a:ext cx="4112907" cy="2439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04120" y="3212976"/>
            <a:ext cx="179181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05943" y="548680"/>
            <a:ext cx="0" cy="518457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38629" y="404664"/>
            <a:ext cx="8037827" cy="532859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3568" y="3470323"/>
            <a:ext cx="8208912" cy="7200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13881" y="436022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entry rate=10.6%</a:t>
            </a:r>
          </a:p>
          <a:p>
            <a:r>
              <a:rPr lang="en-GB" dirty="0" smtClean="0"/>
              <a:t>Average exit  rate = 10.6%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4771" y="1834579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entry/exit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63495" y="479834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entry/exit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4210416" y="2091254"/>
            <a:ext cx="79208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75856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exit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847771" y="2960948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50385" y="3946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Net entry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532440" y="40466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</a:t>
            </a:r>
            <a:r>
              <a:rPr lang="en-GB" baseline="30000" dirty="0" smtClean="0"/>
              <a:t>0</a:t>
            </a:r>
            <a:endParaRPr lang="en-GB" dirty="0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475656" y="1268760"/>
            <a:ext cx="6840760" cy="36724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3568" y="414908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Positive Correlation</a:t>
            </a:r>
            <a:endParaRPr lang="en-GB" dirty="0"/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1013881" y="274638"/>
            <a:ext cx="7878599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dirty="0" smtClean="0"/>
              <a:t>Entrepreneurship across UK industries</a:t>
            </a:r>
            <a:endParaRPr lang="en-GB" dirty="0"/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8316416" y="6381328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1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/>
      <p:bldP spid="17" grpId="0"/>
      <p:bldP spid="18" grpId="0"/>
      <p:bldP spid="21" grpId="0"/>
      <p:bldP spid="23" grpId="0"/>
      <p:bldP spid="24" grpId="0"/>
      <p:bldP spid="26" grpId="0"/>
      <p:bldP spid="3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1731647"/>
          </a:xfrm>
        </p:spPr>
        <p:txBody>
          <a:bodyPr>
            <a:normAutofit fontScale="92500" lnSpcReduction="10000"/>
          </a:bodyPr>
          <a:lstStyle/>
          <a:p>
            <a:r>
              <a:rPr lang="en-GB" sz="4600" dirty="0" smtClean="0">
                <a:solidFill>
                  <a:schemeClr val="accent3">
                    <a:lumMod val="75000"/>
                  </a:schemeClr>
                </a:solidFill>
              </a:rPr>
              <a:t>Industry A and Case 1 </a:t>
            </a:r>
            <a:r>
              <a:rPr lang="en-GB" dirty="0" smtClean="0"/>
              <a:t>(5% chance of £1million, 95% chance of £20,000)</a:t>
            </a:r>
          </a:p>
          <a:p>
            <a:pPr lvl="1"/>
            <a:r>
              <a:rPr lang="en-GB" dirty="0" smtClean="0"/>
              <a:t>Lots of entry &amp; exit - low start up costs</a:t>
            </a:r>
          </a:p>
          <a:p>
            <a:pPr lvl="1"/>
            <a:r>
              <a:rPr lang="en-GB" dirty="0" smtClean="0"/>
              <a:t>Large variance of returns- high growth emerging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93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4571912"/>
              </p:ext>
            </p:extLst>
          </p:nvPr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6012160" y="2420888"/>
            <a:ext cx="237626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5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1371608"/>
          </a:xfrm>
        </p:spPr>
        <p:txBody>
          <a:bodyPr>
            <a:normAutofit fontScale="77500" lnSpcReduction="20000"/>
          </a:bodyPr>
          <a:lstStyle/>
          <a:p>
            <a:r>
              <a:rPr lang="en-GB" sz="4600" dirty="0" smtClean="0">
                <a:solidFill>
                  <a:schemeClr val="accent3">
                    <a:lumMod val="75000"/>
                  </a:schemeClr>
                </a:solidFill>
              </a:rPr>
              <a:t>Industry A and Case 1 </a:t>
            </a:r>
            <a:r>
              <a:rPr lang="en-GB" dirty="0" smtClean="0"/>
              <a:t>(5% chance of £1million, </a:t>
            </a:r>
            <a:r>
              <a:rPr lang="en-GB" dirty="0"/>
              <a:t>95% chance of £20,000)</a:t>
            </a:r>
            <a:endParaRPr lang="en-GB" dirty="0" smtClean="0"/>
          </a:p>
          <a:p>
            <a:pPr lvl="1"/>
            <a:r>
              <a:rPr lang="en-GB" dirty="0" smtClean="0"/>
              <a:t>Lots of entry &amp; exit - low start up costs</a:t>
            </a:r>
          </a:p>
          <a:p>
            <a:pPr lvl="1"/>
            <a:r>
              <a:rPr lang="en-GB" dirty="0" smtClean="0"/>
              <a:t>Large variance of returns- high growth emerging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5970" y="3354697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Angry birds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76327"/>
            <a:ext cx="3577998" cy="2680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95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1875664"/>
          </a:xfrm>
        </p:spPr>
        <p:txBody>
          <a:bodyPr>
            <a:normAutofit lnSpcReduction="10000"/>
          </a:bodyPr>
          <a:lstStyle/>
          <a:p>
            <a:r>
              <a:rPr lang="en-GB" sz="4600" dirty="0" smtClean="0">
                <a:solidFill>
                  <a:schemeClr val="accent3">
                    <a:lumMod val="75000"/>
                  </a:schemeClr>
                </a:solidFill>
              </a:rPr>
              <a:t>Industry A and Case 2 </a:t>
            </a:r>
            <a:r>
              <a:rPr lang="en-GB" dirty="0" smtClean="0"/>
              <a:t>(50% chance of £</a:t>
            </a:r>
            <a:r>
              <a:rPr lang="en-GB" dirty="0"/>
              <a:t>40,000, </a:t>
            </a:r>
            <a:r>
              <a:rPr lang="en-GB" dirty="0" smtClean="0"/>
              <a:t>50</a:t>
            </a:r>
            <a:r>
              <a:rPr lang="en-GB" dirty="0"/>
              <a:t>% chance of £98,000)</a:t>
            </a:r>
            <a:endParaRPr lang="en-GB" dirty="0" smtClean="0"/>
          </a:p>
          <a:p>
            <a:pPr lvl="1"/>
            <a:r>
              <a:rPr lang="en-GB" dirty="0"/>
              <a:t>Lots of entry &amp; exit - low start up costs</a:t>
            </a:r>
          </a:p>
          <a:p>
            <a:pPr lvl="1"/>
            <a:r>
              <a:rPr lang="en-GB" dirty="0" smtClean="0"/>
              <a:t>Low </a:t>
            </a:r>
            <a:r>
              <a:rPr lang="en-GB" dirty="0"/>
              <a:t>variance of returns- </a:t>
            </a:r>
            <a:r>
              <a:rPr lang="en-GB" dirty="0" smtClean="0"/>
              <a:t>mature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00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8194712"/>
              </p:ext>
            </p:extLst>
          </p:nvPr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3779912" y="2708920"/>
            <a:ext cx="144016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22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640960" cy="1587631"/>
          </a:xfrm>
        </p:spPr>
        <p:txBody>
          <a:bodyPr>
            <a:normAutofit fontScale="85000" lnSpcReduction="20000"/>
          </a:bodyPr>
          <a:lstStyle/>
          <a:p>
            <a:r>
              <a:rPr lang="en-GB" sz="5100" dirty="0" smtClean="0">
                <a:solidFill>
                  <a:schemeClr val="accent3">
                    <a:lumMod val="75000"/>
                  </a:schemeClr>
                </a:solidFill>
              </a:rPr>
              <a:t>Industry A and Case 2 </a:t>
            </a:r>
            <a:r>
              <a:rPr lang="en-GB" sz="46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GB" dirty="0" smtClean="0"/>
              <a:t>(50% chance of £40,000, 50% chance of £98,000)</a:t>
            </a:r>
          </a:p>
          <a:p>
            <a:pPr lvl="1"/>
            <a:r>
              <a:rPr lang="en-GB" dirty="0"/>
              <a:t>Lots of entry &amp; exit - low start up costs</a:t>
            </a:r>
          </a:p>
          <a:p>
            <a:pPr lvl="1"/>
            <a:r>
              <a:rPr lang="en-GB" dirty="0" smtClean="0"/>
              <a:t>Low </a:t>
            </a:r>
            <a:r>
              <a:rPr lang="en-GB" dirty="0"/>
              <a:t>variance of returns- </a:t>
            </a:r>
            <a:r>
              <a:rPr lang="en-GB" dirty="0" smtClean="0"/>
              <a:t>mature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35699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/>
              <a:t>Perms’r’us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658988" cy="350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58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990078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2451728"/>
          </a:xfrm>
        </p:spPr>
        <p:txBody>
          <a:bodyPr>
            <a:normAutofit/>
          </a:bodyPr>
          <a:lstStyle/>
          <a:p>
            <a:r>
              <a:rPr lang="en-GB" sz="3900" dirty="0">
                <a:solidFill>
                  <a:schemeClr val="accent3">
                    <a:lumMod val="75000"/>
                  </a:schemeClr>
                </a:solidFill>
              </a:rPr>
              <a:t>Industry </a:t>
            </a:r>
            <a:r>
              <a:rPr lang="en-GB" sz="3900" dirty="0" smtClean="0">
                <a:solidFill>
                  <a:schemeClr val="accent3">
                    <a:lumMod val="75000"/>
                  </a:schemeClr>
                </a:solidFill>
              </a:rPr>
              <a:t>B </a:t>
            </a:r>
            <a:r>
              <a:rPr lang="en-GB" sz="3900" dirty="0">
                <a:solidFill>
                  <a:schemeClr val="accent3">
                    <a:lumMod val="75000"/>
                  </a:schemeClr>
                </a:solidFill>
              </a:rPr>
              <a:t>and Case 1 </a:t>
            </a:r>
            <a:r>
              <a:rPr lang="en-GB" dirty="0"/>
              <a:t>(5% chance of £</a:t>
            </a:r>
            <a:r>
              <a:rPr lang="en-GB" dirty="0" smtClean="0"/>
              <a:t>1million, </a:t>
            </a:r>
            <a:r>
              <a:rPr lang="en-GB" dirty="0"/>
              <a:t>95% chance of £20,000)</a:t>
            </a:r>
          </a:p>
          <a:p>
            <a:pPr lvl="1"/>
            <a:r>
              <a:rPr lang="en-GB" dirty="0" smtClean="0"/>
              <a:t>Little entry </a:t>
            </a:r>
            <a:r>
              <a:rPr lang="en-GB" dirty="0"/>
              <a:t>&amp; exit - </a:t>
            </a:r>
            <a:r>
              <a:rPr lang="en-GB" dirty="0" smtClean="0"/>
              <a:t>high </a:t>
            </a:r>
            <a:r>
              <a:rPr lang="en-GB" dirty="0"/>
              <a:t>start up costs</a:t>
            </a:r>
          </a:p>
          <a:p>
            <a:pPr lvl="1"/>
            <a:r>
              <a:rPr lang="en-GB" dirty="0"/>
              <a:t>Large variance of returns- high growth emerging market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522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8890267"/>
              </p:ext>
            </p:extLst>
          </p:nvPr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3717032"/>
            <a:ext cx="108012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90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1371608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Industry 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B 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and Case 1 </a:t>
            </a:r>
            <a:r>
              <a:rPr lang="en-GB" dirty="0"/>
              <a:t>(5% chance of £</a:t>
            </a:r>
            <a:r>
              <a:rPr lang="en-GB" dirty="0" smtClean="0"/>
              <a:t>1million, 95% chance of £20,000)</a:t>
            </a:r>
            <a:endParaRPr lang="en-GB" dirty="0"/>
          </a:p>
          <a:p>
            <a:pPr lvl="1"/>
            <a:r>
              <a:rPr lang="en-GB" dirty="0" smtClean="0"/>
              <a:t>Little entry </a:t>
            </a:r>
            <a:r>
              <a:rPr lang="en-GB" dirty="0"/>
              <a:t>&amp; exit - </a:t>
            </a:r>
            <a:r>
              <a:rPr lang="en-GB" dirty="0" smtClean="0"/>
              <a:t>high </a:t>
            </a:r>
            <a:r>
              <a:rPr lang="en-GB" dirty="0"/>
              <a:t>start up costs</a:t>
            </a:r>
          </a:p>
          <a:p>
            <a:pPr lvl="1"/>
            <a:r>
              <a:rPr lang="en-GB" dirty="0"/>
              <a:t>Large variance of returns- high growth emerging market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356992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Reggae</a:t>
            </a:r>
          </a:p>
          <a:p>
            <a:pPr algn="ctr"/>
            <a:r>
              <a:rPr lang="en-GB" sz="4400" dirty="0" smtClean="0"/>
              <a:t>Reggae</a:t>
            </a:r>
            <a:endParaRPr lang="en-GB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2343"/>
            <a:ext cx="3555307" cy="257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996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2379720"/>
          </a:xfrm>
        </p:spPr>
        <p:txBody>
          <a:bodyPr>
            <a:normAutofit/>
          </a:bodyPr>
          <a:lstStyle/>
          <a:p>
            <a:r>
              <a:rPr lang="en-GB" sz="3900" dirty="0" smtClean="0">
                <a:solidFill>
                  <a:schemeClr val="accent3">
                    <a:lumMod val="75000"/>
                  </a:schemeClr>
                </a:solidFill>
              </a:rPr>
              <a:t>Industry B and Case 2</a:t>
            </a:r>
            <a:r>
              <a:rPr lang="en-GB" sz="4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smtClean="0"/>
              <a:t>(50% chance of £40,000, 50% chance of £98,000)</a:t>
            </a:r>
          </a:p>
          <a:p>
            <a:pPr lvl="1"/>
            <a:r>
              <a:rPr lang="en-GB" dirty="0"/>
              <a:t>Little entry &amp; exit - high start up costs</a:t>
            </a:r>
          </a:p>
          <a:p>
            <a:pPr lvl="1"/>
            <a:r>
              <a:rPr lang="en-GB" dirty="0" smtClean="0"/>
              <a:t>Low </a:t>
            </a:r>
            <a:r>
              <a:rPr lang="en-GB" dirty="0"/>
              <a:t>variance of returns- </a:t>
            </a:r>
            <a:r>
              <a:rPr lang="en-GB" dirty="0" smtClean="0"/>
              <a:t>mature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050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8890267"/>
              </p:ext>
            </p:extLst>
          </p:nvPr>
        </p:nvGraphicFramePr>
        <p:xfrm>
          <a:off x="-80010" y="388620"/>
          <a:ext cx="9304020" cy="608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2627784" y="2780928"/>
            <a:ext cx="1296144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905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435280" cy="137160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Industry B and Case 2</a:t>
            </a:r>
            <a:r>
              <a:rPr lang="en-GB" dirty="0" smtClean="0"/>
              <a:t> (50% chance of £40,000, 50% chance of £98,000)</a:t>
            </a:r>
          </a:p>
          <a:p>
            <a:pPr lvl="1"/>
            <a:r>
              <a:rPr lang="en-GB" dirty="0"/>
              <a:t>Little entry &amp; exit - high start up costs</a:t>
            </a:r>
          </a:p>
          <a:p>
            <a:pPr lvl="1"/>
            <a:r>
              <a:rPr lang="en-GB" dirty="0" smtClean="0"/>
              <a:t>Low </a:t>
            </a:r>
            <a:r>
              <a:rPr lang="en-GB" dirty="0"/>
              <a:t>variance of returns- </a:t>
            </a:r>
            <a:r>
              <a:rPr lang="en-GB" dirty="0" smtClean="0"/>
              <a:t>mature market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sort of entrepreneur are you?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3356992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Pants</a:t>
            </a:r>
            <a:endParaRPr lang="en-GB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14772"/>
            <a:ext cx="2985120" cy="37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4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Consider the role of tax policy (income taxes)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Can taxes make you entrepreneurial?</a:t>
            </a:r>
          </a:p>
          <a:p>
            <a:pPr lvl="1"/>
            <a:r>
              <a:rPr lang="en-GB" dirty="0" smtClean="0"/>
              <a:t>What happens when tax rates change?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/>
          </a:bodyPr>
          <a:lstStyle/>
          <a:p>
            <a:r>
              <a:rPr lang="en-GB" dirty="0" smtClean="0"/>
              <a:t>Can governments affect entrepreneurship?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25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Income and Income Taxation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7639"/>
            <a:ext cx="7761244" cy="507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53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11316428"/>
              </p:ext>
            </p:extLst>
          </p:nvPr>
        </p:nvGraphicFramePr>
        <p:xfrm>
          <a:off x="827585" y="2420888"/>
          <a:ext cx="7200800" cy="2304255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Employment or self-employment?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220072" y="4509120"/>
            <a:ext cx="21602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96136" y="4509120"/>
            <a:ext cx="50405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1960" y="54452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50% chance of £20,000 and 50% chance of £70,000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51920" y="4509120"/>
            <a:ext cx="1584176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40152" y="4509120"/>
            <a:ext cx="129614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19972" y="627825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income the same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6660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7462371"/>
              </p:ext>
            </p:extLst>
          </p:nvPr>
        </p:nvGraphicFramePr>
        <p:xfrm>
          <a:off x="827585" y="2420888"/>
          <a:ext cx="7200800" cy="3072340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after tax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£42,000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£40,000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Employment or self-employment?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851920" y="5373216"/>
            <a:ext cx="15841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940152" y="5373216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19972" y="627825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Expected income different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393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3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6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30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31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4022712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4255213"/>
              </p:ext>
            </p:extLst>
          </p:nvPr>
        </p:nvGraphicFramePr>
        <p:xfrm>
          <a:off x="899592" y="2151453"/>
          <a:ext cx="7200800" cy="3072340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after tax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£42,000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58,000</a:t>
                      </a:r>
                      <a:endParaRPr lang="en-GB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£39,000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Employment or self-employment?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62942" y="5255256"/>
            <a:ext cx="608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UK more entrepreneurial than Belgium because top tax rates are lower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152543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top tax rate was 60% (instead of 40%)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3390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0" y="404664"/>
          <a:ext cx="8892481" cy="59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5220072" y="1916832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308304" y="1484784"/>
            <a:ext cx="648072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131840" y="3356992"/>
            <a:ext cx="6480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292080" y="2204864"/>
            <a:ext cx="648072" cy="3600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300192" y="422108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UK more entrepreneurial than Belgium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58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Consider the role of tax policy (income taxes)</a:t>
            </a:r>
          </a:p>
          <a:p>
            <a:pPr lvl="1"/>
            <a:r>
              <a:rPr lang="en-GB" dirty="0" smtClean="0"/>
              <a:t>Can taxes make you entrepreneurial?</a:t>
            </a:r>
          </a:p>
          <a:p>
            <a:pPr lvl="1"/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What happens when tax rates change?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570186"/>
          </a:xfrm>
        </p:spPr>
        <p:txBody>
          <a:bodyPr>
            <a:normAutofit/>
          </a:bodyPr>
          <a:lstStyle/>
          <a:p>
            <a:r>
              <a:rPr lang="en-GB" dirty="0" smtClean="0"/>
              <a:t>Can governments affect entrepreneurship?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22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7756558"/>
              </p:ext>
            </p:extLst>
          </p:nvPr>
        </p:nvGraphicFramePr>
        <p:xfrm>
          <a:off x="827585" y="2420888"/>
          <a:ext cx="7200800" cy="3072340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after tax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£42,000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£40,000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Employment or self-employment?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2543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What happens when taxes increase?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7385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828987"/>
              </p:ext>
            </p:extLst>
          </p:nvPr>
        </p:nvGraphicFramePr>
        <p:xfrm>
          <a:off x="899592" y="2151453"/>
          <a:ext cx="7200800" cy="3072340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after tax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£42,000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58,000</a:t>
                      </a:r>
                      <a:endParaRPr lang="en-GB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£39,000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Employment or self-employment?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1525434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top tax rate increases to 60% (from 40%)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062942" y="5255256"/>
            <a:ext cx="6081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top tax rate increases then prefer employment (entrepreneurship goes down)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5428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9683025"/>
              </p:ext>
            </p:extLst>
          </p:nvPr>
        </p:nvGraphicFramePr>
        <p:xfrm>
          <a:off x="971600" y="1484784"/>
          <a:ext cx="7200800" cy="3072340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after tax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£42,000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60,000</a:t>
                      </a:r>
                      <a:endParaRPr lang="en-GB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£40,000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Employment or self-employment?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688" y="4968170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Self-employment provides an opportunity to affect tax rate through legal (tax allowances) and illegal means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41952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4066557"/>
              </p:ext>
            </p:extLst>
          </p:nvPr>
        </p:nvGraphicFramePr>
        <p:xfrm>
          <a:off x="971600" y="1484784"/>
          <a:ext cx="7200800" cy="3840425"/>
        </p:xfrm>
        <a:graphic>
          <a:graphicData uri="http://schemas.openxmlformats.org/drawingml/2006/table">
            <a:tbl>
              <a:tblPr/>
              <a:tblGrid>
                <a:gridCol w="1996560"/>
                <a:gridCol w="1750736"/>
                <a:gridCol w="1151168"/>
                <a:gridCol w="1151168"/>
                <a:gridCol w="1151168"/>
              </a:tblGrid>
              <a:tr h="768085"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self-employment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probability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Declared</a:t>
                      </a:r>
                      <a:r>
                        <a:rPr lang="en-GB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income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£45,000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50,000</a:t>
                      </a:r>
                      <a:endParaRPr lang="en-GB" sz="24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808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Income after paying tax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£42,000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20,000</a:t>
                      </a:r>
                      <a:endParaRPr lang="en-GB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68,000</a:t>
                      </a:r>
                      <a:endParaRPr lang="en-GB" sz="2400" b="0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£44,000</a:t>
                      </a:r>
                      <a:endParaRPr lang="en-GB" sz="2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Employment or self-employment?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5418802"/>
            <a:ext cx="6427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High tax rates are an incentive to under-declare income. So as taxes go up so should entrepreneurship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6276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Chart 2"/>
          <p:cNvPicPr>
            <a:picLocks noChangeArrowheads="1"/>
          </p:cNvPicPr>
          <p:nvPr/>
        </p:nvPicPr>
        <p:blipFill>
          <a:blip r:embed="rId2" cstate="print"/>
          <a:srcRect b="-66"/>
          <a:stretch>
            <a:fillRect/>
          </a:stretch>
        </p:blipFill>
        <p:spPr bwMode="auto">
          <a:xfrm>
            <a:off x="179512" y="1196752"/>
            <a:ext cx="5688632" cy="52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Increase in top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personal income tax</a:t>
            </a:r>
            <a:r>
              <a:rPr kumimoji="0" lang="en-GB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rate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638132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 of -2.4% in p. income tax rate</a:t>
            </a:r>
            <a:endParaRPr lang="en-GB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796136" y="1268760"/>
            <a:ext cx="3168352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2700" dirty="0" smtClean="0"/>
              <a:t>More choose to become entrepreneurs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GB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effect</a:t>
            </a:r>
            <a:r>
              <a:rPr kumimoji="0" lang="en-GB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lasts for 2-3 years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GB" sz="2700" baseline="0" dirty="0" smtClean="0"/>
              <a:t>Means</a:t>
            </a:r>
            <a:r>
              <a:rPr lang="en-GB" sz="2700" dirty="0" smtClean="0"/>
              <a:t> few thousand extra firms (out of 1.5 million)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GB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Entrepreneurship is an alternative to unemployment  and helps improve economic growth</a:t>
            </a:r>
          </a:p>
          <a:p>
            <a:r>
              <a:rPr lang="en-GB" dirty="0" smtClean="0"/>
              <a:t>Entry and exit are a measure of entrepreneurship</a:t>
            </a:r>
          </a:p>
          <a:p>
            <a:r>
              <a:rPr lang="en-GB" dirty="0" smtClean="0"/>
              <a:t>There are large differences in entry-exit rates across sectors</a:t>
            </a:r>
          </a:p>
          <a:p>
            <a:r>
              <a:rPr lang="en-GB" dirty="0" smtClean="0"/>
              <a:t>The decision to become an entrepreneur is affected by tax policy</a:t>
            </a:r>
          </a:p>
          <a:p>
            <a:r>
              <a:rPr lang="en-GB" dirty="0" smtClean="0"/>
              <a:t>Individuals respond to the incentives presented to them</a:t>
            </a:r>
          </a:p>
          <a:p>
            <a:r>
              <a:rPr lang="en-GB" dirty="0" smtClean="0"/>
              <a:t>Jimmy Carr is not a tax dodger</a:t>
            </a:r>
          </a:p>
          <a:p>
            <a:r>
              <a:rPr lang="en-GB" dirty="0" smtClean="0"/>
              <a:t>……he’s an entrepreneur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438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87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0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1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2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3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4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5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6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7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8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99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0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1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2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3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4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5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6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8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09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0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1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2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4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5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6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7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8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19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0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1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2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3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4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5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6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7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8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29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0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1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2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3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4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5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6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7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8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39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0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1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2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3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4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5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6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7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8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49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0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1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2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3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4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5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256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584308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3975891"/>
              </p:ext>
            </p:extLst>
          </p:nvPr>
        </p:nvGraphicFramePr>
        <p:xfrm>
          <a:off x="1115616" y="1406324"/>
          <a:ext cx="7244298" cy="476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Across time entry/exit is quite stable 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3722326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Hotels and Restaurants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320045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Across time entry/exit is quite stable 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8918846"/>
              </p:ext>
            </p:extLst>
          </p:nvPr>
        </p:nvGraphicFramePr>
        <p:xfrm>
          <a:off x="1403648" y="1417638"/>
          <a:ext cx="7604338" cy="476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8460432" y="638132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943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0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8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2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7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29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2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3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4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5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7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8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39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0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1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2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3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4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5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6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7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8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49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0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1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2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3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4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5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6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7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8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59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0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1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2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3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4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5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6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7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8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69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0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2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3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4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5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6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7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8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9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80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1782805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971550" y="14128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547813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2268538" y="22764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348038" y="4762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331913" y="2636838"/>
            <a:ext cx="360362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588125" y="13414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31321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2700338" y="155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900113" y="7651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2268538" y="3333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2555875" y="2852738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348038" y="11969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5651500" y="11255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5940425" y="3716338"/>
            <a:ext cx="360363" cy="360362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708400" y="2420938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4427538" y="13414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3276600" y="33575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1403350" y="3357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1692275" y="11969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7" name="Oval 25"/>
          <p:cNvSpPr>
            <a:spLocks noChangeArrowheads="1"/>
          </p:cNvSpPr>
          <p:nvPr/>
        </p:nvSpPr>
        <p:spPr bwMode="auto">
          <a:xfrm>
            <a:off x="2987675" y="36449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4932363" y="17732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5724525" y="18446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6011863" y="42926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4067175" y="45815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6443663" y="83661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2124075" y="31416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684213" y="22050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1403350" y="2133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2124075" y="14843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2124075" y="3789363"/>
            <a:ext cx="360363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3708400" y="9080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6443663" y="22764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6732588" y="458152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4211638" y="27813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5364163" y="5492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2484438" y="414972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2987675" y="22050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3708400" y="292417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6" name="Oval 44"/>
          <p:cNvSpPr>
            <a:spLocks noChangeArrowheads="1"/>
          </p:cNvSpPr>
          <p:nvPr/>
        </p:nvSpPr>
        <p:spPr bwMode="auto">
          <a:xfrm>
            <a:off x="2051050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7" name="Oval 45"/>
          <p:cNvSpPr>
            <a:spLocks noChangeArrowheads="1"/>
          </p:cNvSpPr>
          <p:nvPr/>
        </p:nvSpPr>
        <p:spPr bwMode="auto">
          <a:xfrm>
            <a:off x="4933950" y="41481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8" name="Oval 46"/>
          <p:cNvSpPr>
            <a:spLocks noChangeArrowheads="1"/>
          </p:cNvSpPr>
          <p:nvPr/>
        </p:nvSpPr>
        <p:spPr bwMode="auto">
          <a:xfrm>
            <a:off x="5581650" y="29241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9" name="Oval 47"/>
          <p:cNvSpPr>
            <a:spLocks noChangeArrowheads="1"/>
          </p:cNvSpPr>
          <p:nvPr/>
        </p:nvSpPr>
        <p:spPr bwMode="auto">
          <a:xfrm>
            <a:off x="7526338" y="3643313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0" name="Oval 48"/>
          <p:cNvSpPr>
            <a:spLocks noChangeArrowheads="1"/>
          </p:cNvSpPr>
          <p:nvPr/>
        </p:nvSpPr>
        <p:spPr bwMode="auto">
          <a:xfrm>
            <a:off x="7742238" y="53721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1" name="Oval 49"/>
          <p:cNvSpPr>
            <a:spLocks noChangeArrowheads="1"/>
          </p:cNvSpPr>
          <p:nvPr/>
        </p:nvSpPr>
        <p:spPr bwMode="auto">
          <a:xfrm>
            <a:off x="6659563" y="34290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2" name="Oval 50"/>
          <p:cNvSpPr>
            <a:spLocks noChangeArrowheads="1"/>
          </p:cNvSpPr>
          <p:nvPr/>
        </p:nvSpPr>
        <p:spPr bwMode="auto">
          <a:xfrm>
            <a:off x="6661150" y="27797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3" name="Oval 51"/>
          <p:cNvSpPr>
            <a:spLocks noChangeArrowheads="1"/>
          </p:cNvSpPr>
          <p:nvPr/>
        </p:nvSpPr>
        <p:spPr bwMode="auto">
          <a:xfrm>
            <a:off x="5942013" y="522763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4" name="Oval 52"/>
          <p:cNvSpPr>
            <a:spLocks noChangeArrowheads="1"/>
          </p:cNvSpPr>
          <p:nvPr/>
        </p:nvSpPr>
        <p:spPr bwMode="auto">
          <a:xfrm>
            <a:off x="3276600" y="594995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5" name="Oval 53"/>
          <p:cNvSpPr>
            <a:spLocks noChangeArrowheads="1"/>
          </p:cNvSpPr>
          <p:nvPr/>
        </p:nvSpPr>
        <p:spPr bwMode="auto">
          <a:xfrm>
            <a:off x="1258888" y="981075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6" name="Oval 54"/>
          <p:cNvSpPr>
            <a:spLocks noChangeArrowheads="1"/>
          </p:cNvSpPr>
          <p:nvPr/>
        </p:nvSpPr>
        <p:spPr bwMode="auto">
          <a:xfrm>
            <a:off x="250825" y="54927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7" name="Oval 55"/>
          <p:cNvSpPr>
            <a:spLocks noChangeArrowheads="1"/>
          </p:cNvSpPr>
          <p:nvPr/>
        </p:nvSpPr>
        <p:spPr bwMode="auto">
          <a:xfrm>
            <a:off x="900113" y="479742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8" name="Oval 56"/>
          <p:cNvSpPr>
            <a:spLocks noChangeArrowheads="1"/>
          </p:cNvSpPr>
          <p:nvPr/>
        </p:nvSpPr>
        <p:spPr bwMode="auto">
          <a:xfrm>
            <a:off x="8316913" y="35004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9" name="Oval 57"/>
          <p:cNvSpPr>
            <a:spLocks noChangeArrowheads="1"/>
          </p:cNvSpPr>
          <p:nvPr/>
        </p:nvSpPr>
        <p:spPr bwMode="auto">
          <a:xfrm>
            <a:off x="6227763" y="5949950"/>
            <a:ext cx="360362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0" name="Oval 58"/>
          <p:cNvSpPr>
            <a:spLocks noChangeArrowheads="1"/>
          </p:cNvSpPr>
          <p:nvPr/>
        </p:nvSpPr>
        <p:spPr bwMode="auto">
          <a:xfrm>
            <a:off x="5292725" y="34290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1" name="Oval 59"/>
          <p:cNvSpPr>
            <a:spLocks noChangeArrowheads="1"/>
          </p:cNvSpPr>
          <p:nvPr/>
        </p:nvSpPr>
        <p:spPr bwMode="auto">
          <a:xfrm>
            <a:off x="349250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2" name="Oval 60"/>
          <p:cNvSpPr>
            <a:spLocks noChangeArrowheads="1"/>
          </p:cNvSpPr>
          <p:nvPr/>
        </p:nvSpPr>
        <p:spPr bwMode="auto">
          <a:xfrm>
            <a:off x="4211638" y="83661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3" name="Oval 61"/>
          <p:cNvSpPr>
            <a:spLocks noChangeArrowheads="1"/>
          </p:cNvSpPr>
          <p:nvPr/>
        </p:nvSpPr>
        <p:spPr bwMode="auto">
          <a:xfrm>
            <a:off x="4427538" y="33575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4" name="Oval 62"/>
          <p:cNvSpPr>
            <a:spLocks noChangeArrowheads="1"/>
          </p:cNvSpPr>
          <p:nvPr/>
        </p:nvSpPr>
        <p:spPr bwMode="auto">
          <a:xfrm>
            <a:off x="5364163" y="62372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5" name="Oval 63"/>
          <p:cNvSpPr>
            <a:spLocks noChangeArrowheads="1"/>
          </p:cNvSpPr>
          <p:nvPr/>
        </p:nvSpPr>
        <p:spPr bwMode="auto">
          <a:xfrm>
            <a:off x="39528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6" name="Oval 64"/>
          <p:cNvSpPr>
            <a:spLocks noChangeArrowheads="1"/>
          </p:cNvSpPr>
          <p:nvPr/>
        </p:nvSpPr>
        <p:spPr bwMode="auto">
          <a:xfrm>
            <a:off x="3924300" y="5084763"/>
            <a:ext cx="360363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7" name="Oval 65"/>
          <p:cNvSpPr>
            <a:spLocks noChangeArrowheads="1"/>
          </p:cNvSpPr>
          <p:nvPr/>
        </p:nvSpPr>
        <p:spPr bwMode="auto">
          <a:xfrm>
            <a:off x="1547813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8" name="Oval 66"/>
          <p:cNvSpPr>
            <a:spLocks noChangeArrowheads="1"/>
          </p:cNvSpPr>
          <p:nvPr/>
        </p:nvSpPr>
        <p:spPr bwMode="auto">
          <a:xfrm>
            <a:off x="8172450" y="47244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9" name="Oval 67"/>
          <p:cNvSpPr>
            <a:spLocks noChangeArrowheads="1"/>
          </p:cNvSpPr>
          <p:nvPr/>
        </p:nvSpPr>
        <p:spPr bwMode="auto">
          <a:xfrm>
            <a:off x="5364163" y="2349500"/>
            <a:ext cx="360362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0" name="Oval 68"/>
          <p:cNvSpPr>
            <a:spLocks noChangeArrowheads="1"/>
          </p:cNvSpPr>
          <p:nvPr/>
        </p:nvSpPr>
        <p:spPr bwMode="auto">
          <a:xfrm>
            <a:off x="5435600" y="39338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1" name="Oval 69"/>
          <p:cNvSpPr>
            <a:spLocks noChangeArrowheads="1"/>
          </p:cNvSpPr>
          <p:nvPr/>
        </p:nvSpPr>
        <p:spPr bwMode="auto">
          <a:xfrm>
            <a:off x="7451725" y="60213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2" name="Oval 70"/>
          <p:cNvSpPr>
            <a:spLocks noChangeArrowheads="1"/>
          </p:cNvSpPr>
          <p:nvPr/>
        </p:nvSpPr>
        <p:spPr bwMode="auto">
          <a:xfrm>
            <a:off x="6516688" y="50847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4211638" y="3860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4" name="Oval 72"/>
          <p:cNvSpPr>
            <a:spLocks noChangeArrowheads="1"/>
          </p:cNvSpPr>
          <p:nvPr/>
        </p:nvSpPr>
        <p:spPr bwMode="auto">
          <a:xfrm>
            <a:off x="2195513" y="5516563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2916238" y="46529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6" name="Oval 74"/>
          <p:cNvSpPr>
            <a:spLocks noChangeArrowheads="1"/>
          </p:cNvSpPr>
          <p:nvPr/>
        </p:nvSpPr>
        <p:spPr bwMode="auto">
          <a:xfrm>
            <a:off x="2700338" y="981075"/>
            <a:ext cx="360362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7" name="Oval 75"/>
          <p:cNvSpPr>
            <a:spLocks noChangeArrowheads="1"/>
          </p:cNvSpPr>
          <p:nvPr/>
        </p:nvSpPr>
        <p:spPr bwMode="auto">
          <a:xfrm>
            <a:off x="539750" y="16287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8" name="Oval 76"/>
          <p:cNvSpPr>
            <a:spLocks noChangeArrowheads="1"/>
          </p:cNvSpPr>
          <p:nvPr/>
        </p:nvSpPr>
        <p:spPr bwMode="auto">
          <a:xfrm>
            <a:off x="7524750" y="47974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9" name="Oval 77"/>
          <p:cNvSpPr>
            <a:spLocks noChangeArrowheads="1"/>
          </p:cNvSpPr>
          <p:nvPr/>
        </p:nvSpPr>
        <p:spPr bwMode="auto">
          <a:xfrm>
            <a:off x="80279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0" name="Oval 78"/>
          <p:cNvSpPr>
            <a:spLocks noChangeArrowheads="1"/>
          </p:cNvSpPr>
          <p:nvPr/>
        </p:nvSpPr>
        <p:spPr bwMode="auto">
          <a:xfrm>
            <a:off x="4572000" y="49418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6011863" y="24209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4932363" y="9810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3276600" y="4365625"/>
            <a:ext cx="360363" cy="3603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3995738" y="5805488"/>
            <a:ext cx="360362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5" name="Oval 83"/>
          <p:cNvSpPr>
            <a:spLocks noChangeArrowheads="1"/>
          </p:cNvSpPr>
          <p:nvPr/>
        </p:nvSpPr>
        <p:spPr bwMode="auto">
          <a:xfrm>
            <a:off x="1908175" y="45085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6" name="Oval 84"/>
          <p:cNvSpPr>
            <a:spLocks noChangeArrowheads="1"/>
          </p:cNvSpPr>
          <p:nvPr/>
        </p:nvSpPr>
        <p:spPr bwMode="auto">
          <a:xfrm>
            <a:off x="3635375" y="37893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7" name="Oval 85"/>
          <p:cNvSpPr>
            <a:spLocks noChangeArrowheads="1"/>
          </p:cNvSpPr>
          <p:nvPr/>
        </p:nvSpPr>
        <p:spPr bwMode="auto">
          <a:xfrm>
            <a:off x="827088" y="40052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8" name="Oval 86"/>
          <p:cNvSpPr>
            <a:spLocks noChangeArrowheads="1"/>
          </p:cNvSpPr>
          <p:nvPr/>
        </p:nvSpPr>
        <p:spPr bwMode="auto">
          <a:xfrm>
            <a:off x="3779838" y="1628775"/>
            <a:ext cx="360362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9" name="Oval 87"/>
          <p:cNvSpPr>
            <a:spLocks noChangeArrowheads="1"/>
          </p:cNvSpPr>
          <p:nvPr/>
        </p:nvSpPr>
        <p:spPr bwMode="auto">
          <a:xfrm>
            <a:off x="7019925" y="1628775"/>
            <a:ext cx="360363" cy="360363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0" name="Oval 88"/>
          <p:cNvSpPr>
            <a:spLocks noChangeArrowheads="1"/>
          </p:cNvSpPr>
          <p:nvPr/>
        </p:nvSpPr>
        <p:spPr bwMode="auto">
          <a:xfrm>
            <a:off x="5435600" y="458152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1" name="Oval 89"/>
          <p:cNvSpPr>
            <a:spLocks noChangeArrowheads="1"/>
          </p:cNvSpPr>
          <p:nvPr/>
        </p:nvSpPr>
        <p:spPr bwMode="auto">
          <a:xfrm>
            <a:off x="2411413" y="4868863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2" name="Oval 90"/>
          <p:cNvSpPr>
            <a:spLocks noChangeArrowheads="1"/>
          </p:cNvSpPr>
          <p:nvPr/>
        </p:nvSpPr>
        <p:spPr bwMode="auto">
          <a:xfrm>
            <a:off x="4500563" y="2060575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3" name="Oval 91"/>
          <p:cNvSpPr>
            <a:spLocks noChangeArrowheads="1"/>
          </p:cNvSpPr>
          <p:nvPr/>
        </p:nvSpPr>
        <p:spPr bwMode="auto">
          <a:xfrm>
            <a:off x="3348038" y="51577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4" name="Oval 92"/>
          <p:cNvSpPr>
            <a:spLocks noChangeArrowheads="1"/>
          </p:cNvSpPr>
          <p:nvPr/>
        </p:nvSpPr>
        <p:spPr bwMode="auto">
          <a:xfrm>
            <a:off x="6877050" y="558958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5" name="Oval 93"/>
          <p:cNvSpPr>
            <a:spLocks noChangeArrowheads="1"/>
          </p:cNvSpPr>
          <p:nvPr/>
        </p:nvSpPr>
        <p:spPr bwMode="auto">
          <a:xfrm>
            <a:off x="1476375" y="56610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6" name="Oval 94"/>
          <p:cNvSpPr>
            <a:spLocks noChangeArrowheads="1"/>
          </p:cNvSpPr>
          <p:nvPr/>
        </p:nvSpPr>
        <p:spPr bwMode="auto">
          <a:xfrm>
            <a:off x="1403350" y="4292600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7" name="Oval 95"/>
          <p:cNvSpPr>
            <a:spLocks noChangeArrowheads="1"/>
          </p:cNvSpPr>
          <p:nvPr/>
        </p:nvSpPr>
        <p:spPr bwMode="auto">
          <a:xfrm>
            <a:off x="539750" y="3068638"/>
            <a:ext cx="360363" cy="360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8" name="Oval 96"/>
          <p:cNvSpPr>
            <a:spLocks noChangeArrowheads="1"/>
          </p:cNvSpPr>
          <p:nvPr/>
        </p:nvSpPr>
        <p:spPr bwMode="auto">
          <a:xfrm>
            <a:off x="2916238" y="558958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9" name="Oval 97"/>
          <p:cNvSpPr>
            <a:spLocks noChangeArrowheads="1"/>
          </p:cNvSpPr>
          <p:nvPr/>
        </p:nvSpPr>
        <p:spPr bwMode="auto">
          <a:xfrm>
            <a:off x="6011863" y="29972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0" name="Oval 98"/>
          <p:cNvSpPr>
            <a:spLocks noChangeArrowheads="1"/>
          </p:cNvSpPr>
          <p:nvPr/>
        </p:nvSpPr>
        <p:spPr bwMode="auto">
          <a:xfrm>
            <a:off x="6948488" y="4005263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1" name="Oval 99"/>
          <p:cNvSpPr>
            <a:spLocks noChangeArrowheads="1"/>
          </p:cNvSpPr>
          <p:nvPr/>
        </p:nvSpPr>
        <p:spPr bwMode="auto">
          <a:xfrm>
            <a:off x="4859338" y="2852738"/>
            <a:ext cx="360362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2" name="Oval 100"/>
          <p:cNvSpPr>
            <a:spLocks noChangeArrowheads="1"/>
          </p:cNvSpPr>
          <p:nvPr/>
        </p:nvSpPr>
        <p:spPr bwMode="auto">
          <a:xfrm>
            <a:off x="7596188" y="28527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3" name="Oval 101"/>
          <p:cNvSpPr>
            <a:spLocks noChangeArrowheads="1"/>
          </p:cNvSpPr>
          <p:nvPr/>
        </p:nvSpPr>
        <p:spPr bwMode="auto">
          <a:xfrm>
            <a:off x="5148263" y="5589588"/>
            <a:ext cx="360362" cy="360362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" name="Oval 102"/>
          <p:cNvSpPr>
            <a:spLocks noChangeArrowheads="1"/>
          </p:cNvSpPr>
          <p:nvPr/>
        </p:nvSpPr>
        <p:spPr bwMode="auto">
          <a:xfrm>
            <a:off x="2555875" y="5300663"/>
            <a:ext cx="360363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5" name="Oval 103"/>
          <p:cNvSpPr>
            <a:spLocks noChangeArrowheads="1"/>
          </p:cNvSpPr>
          <p:nvPr/>
        </p:nvSpPr>
        <p:spPr bwMode="auto">
          <a:xfrm>
            <a:off x="421163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6" name="Oval 104"/>
          <p:cNvSpPr>
            <a:spLocks noChangeArrowheads="1"/>
          </p:cNvSpPr>
          <p:nvPr/>
        </p:nvSpPr>
        <p:spPr bwMode="auto">
          <a:xfrm>
            <a:off x="8388350" y="551656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7" name="Oval 105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8" name="Oval 106"/>
          <p:cNvSpPr>
            <a:spLocks noChangeArrowheads="1"/>
          </p:cNvSpPr>
          <p:nvPr/>
        </p:nvSpPr>
        <p:spPr bwMode="auto">
          <a:xfrm>
            <a:off x="6084888" y="43180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9" name="Oval 107"/>
          <p:cNvSpPr>
            <a:spLocks noChangeArrowheads="1"/>
          </p:cNvSpPr>
          <p:nvPr/>
        </p:nvSpPr>
        <p:spPr bwMode="auto">
          <a:xfrm>
            <a:off x="8029575" y="1150938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0" name="Oval 108"/>
          <p:cNvSpPr>
            <a:spLocks noChangeArrowheads="1"/>
          </p:cNvSpPr>
          <p:nvPr/>
        </p:nvSpPr>
        <p:spPr bwMode="auto">
          <a:xfrm>
            <a:off x="8245475" y="2879725"/>
            <a:ext cx="360363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1" name="Oval 109"/>
          <p:cNvSpPr>
            <a:spLocks noChangeArrowheads="1"/>
          </p:cNvSpPr>
          <p:nvPr/>
        </p:nvSpPr>
        <p:spPr bwMode="auto">
          <a:xfrm>
            <a:off x="7164388" y="908050"/>
            <a:ext cx="360362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2" name="Oval 110"/>
          <p:cNvSpPr>
            <a:spLocks noChangeArrowheads="1"/>
          </p:cNvSpPr>
          <p:nvPr/>
        </p:nvSpPr>
        <p:spPr bwMode="auto">
          <a:xfrm>
            <a:off x="7164388" y="287338"/>
            <a:ext cx="360362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3" name="Oval 111"/>
          <p:cNvSpPr>
            <a:spLocks noChangeArrowheads="1"/>
          </p:cNvSpPr>
          <p:nvPr/>
        </p:nvSpPr>
        <p:spPr bwMode="auto">
          <a:xfrm>
            <a:off x="7380288" y="2205038"/>
            <a:ext cx="360362" cy="360362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4" name="Oval 112"/>
          <p:cNvSpPr>
            <a:spLocks noChangeArrowheads="1"/>
          </p:cNvSpPr>
          <p:nvPr/>
        </p:nvSpPr>
        <p:spPr bwMode="auto">
          <a:xfrm>
            <a:off x="4787900" y="404813"/>
            <a:ext cx="360363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1591220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2509</TotalTime>
  <Words>1132</Words>
  <Application>Microsoft Office PowerPoint</Application>
  <PresentationFormat>On-screen Show (4:3)</PresentationFormat>
  <Paragraphs>308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Concourse</vt:lpstr>
      <vt:lpstr>Entrepreneurship and Tax Policy</vt:lpstr>
      <vt:lpstr>Jimmy Carr is not a tax dodger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Which do you prefer?</vt:lpstr>
      <vt:lpstr>Which scenario do you prefer?</vt:lpstr>
      <vt:lpstr>Which do you prefer?</vt:lpstr>
      <vt:lpstr>Slide 41</vt:lpstr>
      <vt:lpstr>What sort of entrepreneur are you?</vt:lpstr>
      <vt:lpstr>Slide 43</vt:lpstr>
      <vt:lpstr>What sort of entrepreneur are you?</vt:lpstr>
      <vt:lpstr>Slide 45</vt:lpstr>
      <vt:lpstr>What sort of entrepreneur are you?</vt:lpstr>
      <vt:lpstr>What sort of entrepreneur are you?</vt:lpstr>
      <vt:lpstr>Slide 48</vt:lpstr>
      <vt:lpstr>What sort of entrepreneur are you?</vt:lpstr>
      <vt:lpstr>What sort of entrepreneur are you?</vt:lpstr>
      <vt:lpstr>Slide 51</vt:lpstr>
      <vt:lpstr>What sort of entrepreneur are you?</vt:lpstr>
      <vt:lpstr>What sort of entrepreneur are you?</vt:lpstr>
      <vt:lpstr>Slide 54</vt:lpstr>
      <vt:lpstr>What sort of entrepreneur are you?</vt:lpstr>
      <vt:lpstr>Can governments affect entrepreneurship?</vt:lpstr>
      <vt:lpstr>Slide 57</vt:lpstr>
      <vt:lpstr>Employment or self-employment?</vt:lpstr>
      <vt:lpstr>Employment or self-employment?</vt:lpstr>
      <vt:lpstr>Employment or self-employment?</vt:lpstr>
      <vt:lpstr>Slide 61</vt:lpstr>
      <vt:lpstr>Can governments affect entrepreneurship?</vt:lpstr>
      <vt:lpstr>Employment or self-employment?</vt:lpstr>
      <vt:lpstr>Employment or self-employment?</vt:lpstr>
      <vt:lpstr>Employment or self-employment?</vt:lpstr>
      <vt:lpstr>Employment or self-employment?</vt:lpstr>
      <vt:lpstr>Slide 67</vt:lpstr>
      <vt:lpstr>Summary</vt:lpstr>
      <vt:lpstr>The End</vt:lpstr>
      <vt:lpstr>Slide 70</vt:lpstr>
      <vt:lpstr>Slide 71</vt:lpstr>
    </vt:vector>
  </TitlesOfParts>
  <Company>The University of Nottingham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Policy and Entrepreneurship Dynamics</dc:title>
  <dc:creator>Administrator</dc:creator>
  <cp:lastModifiedBy>Information Services</cp:lastModifiedBy>
  <cp:revision>183</cp:revision>
  <dcterms:created xsi:type="dcterms:W3CDTF">2011-05-03T03:45:00Z</dcterms:created>
  <dcterms:modified xsi:type="dcterms:W3CDTF">2012-07-03T11:09:05Z</dcterms:modified>
</cp:coreProperties>
</file>