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67" r:id="rId4"/>
    <p:sldId id="275" r:id="rId5"/>
    <p:sldId id="268" r:id="rId6"/>
    <p:sldId id="269" r:id="rId7"/>
    <p:sldId id="270" r:id="rId8"/>
    <p:sldId id="271" r:id="rId9"/>
    <p:sldId id="272" r:id="rId10"/>
    <p:sldId id="273" r:id="rId11"/>
    <p:sldId id="266" r:id="rId12"/>
  </p:sldIdLst>
  <p:sldSz cx="9144000" cy="6858000" type="screen4x3"/>
  <p:notesSz cx="6810375" cy="99425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8" d="100"/>
          <a:sy n="118" d="100"/>
        </p:scale>
        <p:origin x="-79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E6A1C-69B1-450B-B566-D30913DEC935}" type="datetimeFigureOut">
              <a:rPr lang="en-GB" smtClean="0"/>
              <a:t>23/06/2015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BA44C-4766-4584-82F0-78CAE947D7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0835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E6A1C-69B1-450B-B566-D30913DEC935}" type="datetimeFigureOut">
              <a:rPr lang="en-GB" smtClean="0"/>
              <a:t>23/06/2015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BA44C-4766-4584-82F0-78CAE947D7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2226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E6A1C-69B1-450B-B566-D30913DEC935}" type="datetimeFigureOut">
              <a:rPr lang="en-GB" smtClean="0"/>
              <a:t>23/06/2015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BA44C-4766-4584-82F0-78CAE947D7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5161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E6A1C-69B1-450B-B566-D30913DEC935}" type="datetimeFigureOut">
              <a:rPr lang="en-GB" smtClean="0"/>
              <a:t>23/06/2015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BA44C-4766-4584-82F0-78CAE947D7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5995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E6A1C-69B1-450B-B566-D30913DEC935}" type="datetimeFigureOut">
              <a:rPr lang="en-GB" smtClean="0"/>
              <a:t>23/06/2015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BA44C-4766-4584-82F0-78CAE947D7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2540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E6A1C-69B1-450B-B566-D30913DEC935}" type="datetimeFigureOut">
              <a:rPr lang="en-GB" smtClean="0"/>
              <a:t>23/06/2015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BA44C-4766-4584-82F0-78CAE947D7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0273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E6A1C-69B1-450B-B566-D30913DEC935}" type="datetimeFigureOut">
              <a:rPr lang="en-GB" smtClean="0"/>
              <a:t>23/06/2015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BA44C-4766-4584-82F0-78CAE947D7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7854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E6A1C-69B1-450B-B566-D30913DEC935}" type="datetimeFigureOut">
              <a:rPr lang="en-GB" smtClean="0"/>
              <a:t>23/06/2015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BA44C-4766-4584-82F0-78CAE947D7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8909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E6A1C-69B1-450B-B566-D30913DEC935}" type="datetimeFigureOut">
              <a:rPr lang="en-GB" smtClean="0"/>
              <a:t>23/06/2015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BA44C-4766-4584-82F0-78CAE947D7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8088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E6A1C-69B1-450B-B566-D30913DEC935}" type="datetimeFigureOut">
              <a:rPr lang="en-GB" smtClean="0"/>
              <a:t>23/06/2015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BA44C-4766-4584-82F0-78CAE947D7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253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E6A1C-69B1-450B-B566-D30913DEC935}" type="datetimeFigureOut">
              <a:rPr lang="en-GB" smtClean="0"/>
              <a:t>23/06/2015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BA44C-4766-4584-82F0-78CAE947D7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0160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BE6A1C-69B1-450B-B566-D30913DEC935}" type="datetimeFigureOut">
              <a:rPr lang="en-GB" smtClean="0"/>
              <a:t>23/06/2015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5BA44C-4766-4584-82F0-78CAE947D7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7014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96753"/>
            <a:ext cx="7772400" cy="1872207"/>
          </a:xfrm>
        </p:spPr>
        <p:txBody>
          <a:bodyPr/>
          <a:lstStyle/>
          <a:p>
            <a:r>
              <a:rPr lang="en-GB" dirty="0" smtClean="0"/>
              <a:t>David Greenaway’s Contribution to International Economics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84984"/>
            <a:ext cx="6400800" cy="1872208"/>
          </a:xfrm>
        </p:spPr>
        <p:txBody>
          <a:bodyPr>
            <a:normAutofit/>
          </a:bodyPr>
          <a:lstStyle/>
          <a:p>
            <a:r>
              <a:rPr lang="en-GB" dirty="0" smtClean="0"/>
              <a:t>Peter Egger (ETH Zurich)</a:t>
            </a:r>
          </a:p>
          <a:p>
            <a:r>
              <a:rPr lang="en-GB" dirty="0" smtClean="0"/>
              <a:t>Chris Milner (University of Nottingham)</a:t>
            </a:r>
          </a:p>
        </p:txBody>
      </p:sp>
      <p:pic>
        <p:nvPicPr>
          <p:cNvPr id="4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" y="5661248"/>
            <a:ext cx="2642322" cy="1196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gep_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8062" y="5661248"/>
            <a:ext cx="1678433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99383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Wider Public Service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UK’s Armed Forces Pay Review Body</a:t>
            </a:r>
          </a:p>
          <a:p>
            <a:pPr lvl="1"/>
            <a:r>
              <a:rPr lang="en-GB" dirty="0"/>
              <a:t>m</a:t>
            </a:r>
            <a:r>
              <a:rPr lang="en-GB" dirty="0" smtClean="0"/>
              <a:t>ember (1998-2004)</a:t>
            </a:r>
          </a:p>
          <a:p>
            <a:pPr lvl="1"/>
            <a:r>
              <a:rPr lang="en-GB" dirty="0" smtClean="0"/>
              <a:t>Chair (2004-10)</a:t>
            </a:r>
          </a:p>
          <a:p>
            <a:r>
              <a:rPr lang="en-GB" dirty="0"/>
              <a:t>U</a:t>
            </a:r>
            <a:r>
              <a:rPr lang="en-GB" dirty="0" smtClean="0"/>
              <a:t>K’s Senior Salaries Review Body (2004-10)</a:t>
            </a:r>
          </a:p>
          <a:p>
            <a:r>
              <a:rPr lang="en-GB" dirty="0"/>
              <a:t>M</a:t>
            </a:r>
            <a:r>
              <a:rPr lang="en-GB" dirty="0" smtClean="0"/>
              <a:t>ember </a:t>
            </a:r>
            <a:r>
              <a:rPr lang="en-GB" dirty="0" smtClean="0"/>
              <a:t>of Government’s Asia Task </a:t>
            </a:r>
            <a:r>
              <a:rPr lang="en-GB" dirty="0" smtClean="0"/>
              <a:t>Force (2004-14)</a:t>
            </a:r>
          </a:p>
          <a:p>
            <a:r>
              <a:rPr lang="en-GB" dirty="0" smtClean="0"/>
              <a:t>Currently Chair of CASE Europe</a:t>
            </a:r>
            <a:endParaRPr lang="en-GB" dirty="0" smtClean="0"/>
          </a:p>
          <a:p>
            <a:r>
              <a:rPr lang="en-GB" dirty="0" smtClean="0"/>
              <a:t>Board Member of:</a:t>
            </a:r>
          </a:p>
          <a:p>
            <a:pPr lvl="1"/>
            <a:r>
              <a:rPr lang="en-GB" dirty="0" smtClean="0"/>
              <a:t>Nottingham Health Authority (1994-98)</a:t>
            </a:r>
          </a:p>
          <a:p>
            <a:pPr lvl="1"/>
            <a:r>
              <a:rPr lang="en-GB" dirty="0" smtClean="0"/>
              <a:t>Nottingham University Hospital Trust (2001-4)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5030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en-GB" dirty="0" smtClean="0"/>
              <a:t>Overall Assessment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320481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Fantastic energy and enterprise</a:t>
            </a:r>
          </a:p>
          <a:p>
            <a:r>
              <a:rPr lang="en-GB" dirty="0" smtClean="0"/>
              <a:t>Quick to spot research opportunities</a:t>
            </a:r>
          </a:p>
          <a:p>
            <a:r>
              <a:rPr lang="en-GB" dirty="0" smtClean="0"/>
              <a:t>Excellent expositional skills and ability to sell ideas</a:t>
            </a:r>
          </a:p>
          <a:p>
            <a:r>
              <a:rPr lang="en-GB" dirty="0" smtClean="0"/>
              <a:t>Competitive, but also a great collaborator and mentor of research</a:t>
            </a:r>
          </a:p>
          <a:p>
            <a:r>
              <a:rPr lang="en-GB" dirty="0" smtClean="0"/>
              <a:t> Enjoys economics and working with economists</a:t>
            </a:r>
          </a:p>
          <a:p>
            <a:pPr marL="0" indent="0">
              <a:buNone/>
            </a:pPr>
            <a:endParaRPr lang="en-GB" dirty="0" smtClean="0"/>
          </a:p>
          <a:p>
            <a:endParaRPr lang="en-GB" dirty="0"/>
          </a:p>
        </p:txBody>
      </p:sp>
      <p:pic>
        <p:nvPicPr>
          <p:cNvPr id="4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" y="5661248"/>
            <a:ext cx="2642322" cy="1196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gep_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8062" y="5661248"/>
            <a:ext cx="1678433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91133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Lezcm\Documents\CRMpresentations\Festschrift Prof Sir David Greenaway 16-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7698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Academic Career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Started in 1975</a:t>
            </a:r>
          </a:p>
          <a:p>
            <a:r>
              <a:rPr lang="en-GB" dirty="0" smtClean="0"/>
              <a:t>Professor of Economics at University of Nottingham since 1987</a:t>
            </a:r>
          </a:p>
          <a:p>
            <a:r>
              <a:rPr lang="en-GB" dirty="0" smtClean="0"/>
              <a:t>Head of School, Director of CREDIT and GEP, Dean, Pro-Vice Chancellor on route to Vice-Chancellor at Nottingham</a:t>
            </a:r>
          </a:p>
          <a:p>
            <a:r>
              <a:rPr lang="en-GB" dirty="0" smtClean="0"/>
              <a:t>Numerous editorial and scientific advisory appointments, including Associate Editor (</a:t>
            </a:r>
            <a:r>
              <a:rPr lang="en-GB" i="1" dirty="0" smtClean="0"/>
              <a:t>Economic Journal</a:t>
            </a:r>
            <a:r>
              <a:rPr lang="en-GB" dirty="0" smtClean="0"/>
              <a:t>) and Managing Editor (</a:t>
            </a:r>
            <a:r>
              <a:rPr lang="en-GB" i="1" dirty="0" smtClean="0"/>
              <a:t>The World Economy</a:t>
            </a:r>
            <a:r>
              <a:rPr lang="en-GB" dirty="0" smtClean="0"/>
              <a:t>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64755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Lezcm\Documents\CRMpresentations\Festschrift Prof Sir David Greenaway 16-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69508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Research : Some Numbers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Authored or co-authored over 150 papers in leading peer-reviewed journals</a:t>
            </a:r>
          </a:p>
          <a:p>
            <a:r>
              <a:rPr lang="en-GB" dirty="0" smtClean="0"/>
              <a:t>Authored, co-authored or edited over 40 books</a:t>
            </a:r>
          </a:p>
          <a:p>
            <a:r>
              <a:rPr lang="en-GB" dirty="0" smtClean="0"/>
              <a:t>Contributed about 70 papers to edited volumes</a:t>
            </a:r>
          </a:p>
          <a:p>
            <a:r>
              <a:rPr lang="en-GB" dirty="0" smtClean="0"/>
              <a:t>Individually or jointly involved in the generation of over £7 million of research income</a:t>
            </a:r>
          </a:p>
          <a:p>
            <a:r>
              <a:rPr lang="en-GB" dirty="0" smtClean="0"/>
              <a:t>Supervised and externally examined large numbers of research students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00222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Areas of Contribution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Intra-industry trade</a:t>
            </a:r>
          </a:p>
          <a:p>
            <a:r>
              <a:rPr lang="en-GB" dirty="0" smtClean="0"/>
              <a:t>Trade and growth/development</a:t>
            </a:r>
          </a:p>
          <a:p>
            <a:r>
              <a:rPr lang="en-GB" dirty="0" smtClean="0"/>
              <a:t>Costs of protection</a:t>
            </a:r>
          </a:p>
          <a:p>
            <a:r>
              <a:rPr lang="en-GB" dirty="0" smtClean="0"/>
              <a:t>Firm exporting and productivity</a:t>
            </a:r>
          </a:p>
          <a:p>
            <a:r>
              <a:rPr lang="en-GB" dirty="0" smtClean="0"/>
              <a:t>FDI and knowledge </a:t>
            </a:r>
            <a:r>
              <a:rPr lang="en-GB" dirty="0" err="1" smtClean="0"/>
              <a:t>spillovers</a:t>
            </a:r>
            <a:endParaRPr lang="en-GB" dirty="0" smtClean="0"/>
          </a:p>
          <a:p>
            <a:r>
              <a:rPr lang="en-GB" dirty="0" smtClean="0"/>
              <a:t>Globalisation and labour market adjustment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0204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Citations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Over 16,000 total citations recorded in Google Scholar (as of May, 2015)</a:t>
            </a:r>
          </a:p>
          <a:p>
            <a:r>
              <a:rPr lang="en-GB" dirty="0" smtClean="0"/>
              <a:t>Including over 50 papers with over 100 citations</a:t>
            </a:r>
          </a:p>
          <a:p>
            <a:r>
              <a:rPr lang="en-GB" dirty="0" smtClean="0"/>
              <a:t>An overall h-index of 59, and 38 since 2009 (up to October, 2014)</a:t>
            </a:r>
          </a:p>
          <a:p>
            <a:r>
              <a:rPr lang="en-GB" dirty="0" smtClean="0"/>
              <a:t>Top 20 cited papers include papers in the </a:t>
            </a:r>
            <a:r>
              <a:rPr lang="en-GB" i="1" dirty="0" smtClean="0"/>
              <a:t>Economic Journal</a:t>
            </a:r>
            <a:r>
              <a:rPr lang="en-GB" dirty="0" smtClean="0"/>
              <a:t>, </a:t>
            </a:r>
            <a:r>
              <a:rPr lang="en-GB" i="1" dirty="0" smtClean="0"/>
              <a:t>Journal of International Economics</a:t>
            </a:r>
            <a:r>
              <a:rPr lang="en-GB" dirty="0" smtClean="0"/>
              <a:t>, </a:t>
            </a:r>
            <a:r>
              <a:rPr lang="en-GB" i="1" dirty="0" smtClean="0"/>
              <a:t>Journal of Development Economics</a:t>
            </a:r>
            <a:r>
              <a:rPr lang="en-GB" dirty="0" smtClean="0"/>
              <a:t>, </a:t>
            </a:r>
            <a:r>
              <a:rPr lang="en-GB" i="1" dirty="0"/>
              <a:t>Review of International </a:t>
            </a:r>
            <a:r>
              <a:rPr lang="en-GB" i="1" dirty="0" smtClean="0"/>
              <a:t>Economics, </a:t>
            </a:r>
            <a:r>
              <a:rPr lang="en-GB" i="1" dirty="0"/>
              <a:t>World </a:t>
            </a:r>
            <a:r>
              <a:rPr lang="en-GB" i="1" dirty="0" smtClean="0"/>
              <a:t>Bank Research Observer</a:t>
            </a:r>
            <a:r>
              <a:rPr lang="en-GB" dirty="0" smtClean="0"/>
              <a:t>, and </a:t>
            </a:r>
            <a:r>
              <a:rPr lang="en-GB" i="1" dirty="0" smtClean="0"/>
              <a:t>European Economic Review</a:t>
            </a:r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3996045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Service to Economics Profession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Member of:</a:t>
            </a:r>
          </a:p>
          <a:p>
            <a:pPr lvl="1"/>
            <a:r>
              <a:rPr lang="en-GB" dirty="0" smtClean="0"/>
              <a:t>3 UK Research Assessment (RAE) Panels, twice as Chair</a:t>
            </a:r>
          </a:p>
          <a:p>
            <a:pPr lvl="1"/>
            <a:r>
              <a:rPr lang="en-GB" dirty="0" smtClean="0"/>
              <a:t>UK’s Economic and Social Research Council (ESRC) Council </a:t>
            </a:r>
          </a:p>
          <a:p>
            <a:pPr lvl="1"/>
            <a:r>
              <a:rPr lang="en-GB" dirty="0" smtClean="0"/>
              <a:t>Council and Executive of the Royal Economic Society</a:t>
            </a:r>
          </a:p>
          <a:p>
            <a:pPr lvl="1"/>
            <a:r>
              <a:rPr lang="en-GB" dirty="0" smtClean="0"/>
              <a:t>UK’s Technology Foresight Panel</a:t>
            </a:r>
          </a:p>
          <a:p>
            <a:pPr lvl="1"/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0026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Policy Advice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Economic advisor and consultant to:</a:t>
            </a:r>
          </a:p>
          <a:p>
            <a:pPr lvl="1"/>
            <a:r>
              <a:rPr lang="en-GB" dirty="0" smtClean="0"/>
              <a:t>a range of international agencies, including World Bank, WTO, OECD, UNCTAD, UNIDO and Commonwealth Secretariat</a:t>
            </a:r>
          </a:p>
          <a:p>
            <a:pPr lvl="1"/>
            <a:r>
              <a:rPr lang="en-GB" dirty="0"/>
              <a:t>a</a:t>
            </a:r>
            <a:r>
              <a:rPr lang="en-GB" dirty="0" smtClean="0"/>
              <a:t> number of national governments in Asia, Africa and the Caribbean</a:t>
            </a:r>
          </a:p>
          <a:p>
            <a:r>
              <a:rPr lang="en-GB" dirty="0" smtClean="0"/>
              <a:t>Report to Secretary of State for Transport on Uninsured Drivers (2006)</a:t>
            </a:r>
          </a:p>
          <a:p>
            <a:r>
              <a:rPr lang="en-GB" dirty="0" smtClean="0"/>
              <a:t>Recently appointed to lead a major review of UK postgraduate medical education and training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66276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</TotalTime>
  <Words>429</Words>
  <Application>Microsoft Office PowerPoint</Application>
  <PresentationFormat>On-screen Show (4:3)</PresentationFormat>
  <Paragraphs>54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David Greenaway’s Contribution to International Economics</vt:lpstr>
      <vt:lpstr>PowerPoint Presentation</vt:lpstr>
      <vt:lpstr>Academic Career</vt:lpstr>
      <vt:lpstr>PowerPoint Presentation</vt:lpstr>
      <vt:lpstr>Research : Some Numbers</vt:lpstr>
      <vt:lpstr>Areas of Contribution</vt:lpstr>
      <vt:lpstr>Citations</vt:lpstr>
      <vt:lpstr>Service to Economics Profession</vt:lpstr>
      <vt:lpstr>Policy Advice</vt:lpstr>
      <vt:lpstr>Wider Public Service</vt:lpstr>
      <vt:lpstr>Overall Assessment</vt:lpstr>
    </vt:vector>
  </TitlesOfParts>
  <Company>University Of Nottingham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Credit Constraints and Spillovers from Foreign Firms in China</dc:title>
  <dc:creator>Milner Chris</dc:creator>
  <cp:lastModifiedBy>Milner Chris</cp:lastModifiedBy>
  <cp:revision>36</cp:revision>
  <cp:lastPrinted>2014-01-14T16:19:30Z</cp:lastPrinted>
  <dcterms:created xsi:type="dcterms:W3CDTF">2014-01-07T17:32:06Z</dcterms:created>
  <dcterms:modified xsi:type="dcterms:W3CDTF">2015-06-23T09:17:26Z</dcterms:modified>
</cp:coreProperties>
</file>