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95" r:id="rId2"/>
    <p:sldId id="294" r:id="rId3"/>
    <p:sldId id="296" r:id="rId4"/>
    <p:sldId id="297" r:id="rId5"/>
    <p:sldId id="298" r:id="rId6"/>
    <p:sldId id="299" r:id="rId7"/>
    <p:sldId id="300" r:id="rId8"/>
    <p:sldId id="301" r:id="rId9"/>
    <p:sldId id="303" r:id="rId10"/>
    <p:sldId id="316" r:id="rId11"/>
    <p:sldId id="304" r:id="rId12"/>
    <p:sldId id="305" r:id="rId13"/>
    <p:sldId id="306" r:id="rId14"/>
    <p:sldId id="319" r:id="rId15"/>
    <p:sldId id="320" r:id="rId16"/>
    <p:sldId id="310" r:id="rId17"/>
    <p:sldId id="318" r:id="rId18"/>
    <p:sldId id="312" r:id="rId19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44">
          <p15:clr>
            <a:srgbClr val="A4A3A4"/>
          </p15:clr>
        </p15:guide>
        <p15:guide id="2" pos="182">
          <p15:clr>
            <a:srgbClr val="A4A3A4"/>
          </p15:clr>
        </p15:guide>
        <p15:guide id="3" pos="557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FF"/>
    <a:srgbClr val="556689"/>
    <a:srgbClr val="4A5978"/>
    <a:srgbClr val="105082"/>
    <a:srgbClr val="0186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89" autoAdjust="0"/>
    <p:restoredTop sz="94136" autoAdjust="0"/>
  </p:normalViewPr>
  <p:slideViewPr>
    <p:cSldViewPr snapToGrid="0">
      <p:cViewPr varScale="1">
        <p:scale>
          <a:sx n="70" d="100"/>
          <a:sy n="70" d="100"/>
        </p:scale>
        <p:origin x="1476" y="66"/>
      </p:cViewPr>
      <p:guideLst>
        <p:guide orient="horz" pos="944"/>
        <p:guide pos="182"/>
        <p:guide pos="557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FDEA6FC-AC81-45E6-B0E2-AC155E5B4343}" type="slidenum">
              <a:rPr lang="de-DE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43554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Also </a:t>
            </a:r>
            <a:r>
              <a:rPr lang="de-DE" dirty="0" err="1" smtClean="0"/>
              <a:t>management</a:t>
            </a:r>
            <a:r>
              <a:rPr lang="de-DE" dirty="0" smtClean="0"/>
              <a:t> </a:t>
            </a:r>
            <a:r>
              <a:rPr lang="de-DE" dirty="0" err="1" smtClean="0"/>
              <a:t>literature</a:t>
            </a:r>
            <a:r>
              <a:rPr lang="de-DE" dirty="0" smtClean="0"/>
              <a:t> on </a:t>
            </a:r>
            <a:r>
              <a:rPr lang="de-DE" dirty="0" err="1" smtClean="0"/>
              <a:t>supply-chain-management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DEA6FC-AC81-45E6-B0E2-AC155E5B4343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01825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96 </a:t>
            </a:r>
            <a:r>
              <a:rPr lang="de-DE" dirty="0" err="1" smtClean="0"/>
              <a:t>departements</a:t>
            </a:r>
            <a:endParaRPr lang="de-DE" dirty="0" smtClean="0"/>
          </a:p>
          <a:p>
            <a:endParaRPr lang="de-DE" dirty="0" smtClean="0"/>
          </a:p>
          <a:p>
            <a:r>
              <a:rPr lang="de-DE" dirty="0" smtClean="0"/>
              <a:t>Paris, Marseille (</a:t>
            </a:r>
            <a:r>
              <a:rPr lang="de-DE" dirty="0" err="1" smtClean="0"/>
              <a:t>bouches</a:t>
            </a:r>
            <a:r>
              <a:rPr lang="de-DE" baseline="0" dirty="0" smtClean="0"/>
              <a:t> du </a:t>
            </a:r>
            <a:r>
              <a:rPr lang="de-DE" baseline="0" dirty="0" err="1" smtClean="0"/>
              <a:t>rhone</a:t>
            </a:r>
            <a:r>
              <a:rPr lang="de-DE" baseline="0" dirty="0" smtClean="0"/>
              <a:t>), Lyon (Rhone), Lille (Nord)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DEA6FC-AC81-45E6-B0E2-AC155E5B4343}" type="slidenum">
              <a:rPr lang="de-DE" smtClean="0"/>
              <a:pPr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9973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9" name="Group 11"/>
          <p:cNvGrpSpPr>
            <a:grpSpLocks/>
          </p:cNvGrpSpPr>
          <p:nvPr userDrawn="1"/>
        </p:nvGrpSpPr>
        <p:grpSpPr bwMode="auto">
          <a:xfrm>
            <a:off x="0" y="0"/>
            <a:ext cx="9140825" cy="6858000"/>
            <a:chOff x="0" y="0"/>
            <a:chExt cx="5758" cy="4320"/>
          </a:xfrm>
        </p:grpSpPr>
        <p:pic>
          <p:nvPicPr>
            <p:cNvPr id="7176" name="Picture 8" descr="ifw kopfleiste back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5758" cy="4320"/>
            </a:xfrm>
            <a:prstGeom prst="rect">
              <a:avLst/>
            </a:prstGeom>
            <a:noFill/>
          </p:spPr>
        </p:pic>
        <p:pic>
          <p:nvPicPr>
            <p:cNvPr id="7177" name="Picture 9" descr="ifw_logo_e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8" y="104"/>
              <a:ext cx="684" cy="338"/>
            </a:xfrm>
            <a:prstGeom prst="rect">
              <a:avLst/>
            </a:prstGeom>
            <a:noFill/>
          </p:spPr>
        </p:pic>
      </p:grpSp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8925" y="1758950"/>
            <a:ext cx="4511675" cy="1470025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8925" y="3886200"/>
            <a:ext cx="4506913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de-DE" smtClean="0"/>
              <a:t>Formatvorlage des Untertitelmasters durch Klicken bearbeiten</a:t>
            </a:r>
            <a:endParaRPr lang="en-US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452DDB7-EC78-4B3C-9B3A-1C90FC04EFA8}" type="slidenum">
              <a:rPr lang="de-DE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E0CCB9-D562-4EB8-BD37-9D4D12CB0F89}" type="slidenum">
              <a:rPr lang="de-DE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126163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126163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5A353-1AAF-4A8C-BD10-5A396E8D4EF0}" type="slidenum">
              <a:rPr lang="de-DE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154831-D9BD-43DC-B65A-90C640AEB88C}" type="slidenum">
              <a:rPr lang="de-DE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A51371-58A7-4D66-BB3D-B6B20FDE3AF6}" type="slidenum">
              <a:rPr lang="de-DE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88925" y="1095375"/>
            <a:ext cx="4206875" cy="5030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095375"/>
            <a:ext cx="4206875" cy="5030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2CCA3D-6712-4CB4-B0A4-330FA77405EC}" type="slidenum">
              <a:rPr lang="de-DE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68C5FB-3670-475E-8AB3-8777C81A2034}" type="slidenum">
              <a:rPr lang="de-DE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133361-A164-4734-B0CB-C3242C573F53}" type="slidenum">
              <a:rPr lang="de-DE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5B6315-6ACC-4CE7-88B1-709FD8260E99}" type="slidenum">
              <a:rPr lang="de-DE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CA10ED-05E9-4067-AEA8-D1194A38F55F}" type="slidenum">
              <a:rPr lang="de-DE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3A0D3-DC30-4345-9656-EE9F31DC4ACE}" type="slidenum">
              <a:rPr lang="de-DE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8925" y="1095375"/>
            <a:ext cx="8566150" cy="503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28BB9E2-76C2-49C5-BFD1-9F353ECA9C39}" type="slidenum">
              <a:rPr lang="de-DE"/>
              <a:pPr/>
              <a:t>‹#›</a:t>
            </a:fld>
            <a:endParaRPr lang="de-DE"/>
          </a:p>
        </p:txBody>
      </p:sp>
      <p:grpSp>
        <p:nvGrpSpPr>
          <p:cNvPr id="1078" name="Group 54"/>
          <p:cNvGrpSpPr>
            <a:grpSpLocks/>
          </p:cNvGrpSpPr>
          <p:nvPr/>
        </p:nvGrpSpPr>
        <p:grpSpPr bwMode="auto">
          <a:xfrm>
            <a:off x="14288" y="6573838"/>
            <a:ext cx="9129712" cy="293687"/>
            <a:chOff x="9" y="4141"/>
            <a:chExt cx="5751" cy="185"/>
          </a:xfrm>
        </p:grpSpPr>
        <p:pic>
          <p:nvPicPr>
            <p:cNvPr id="1073" name="Picture 49" descr="ifw kopfleiste back"/>
            <p:cNvPicPr>
              <a:picLocks noChangeAspect="1" noChangeArrowheads="1"/>
            </p:cNvPicPr>
            <p:nvPr userDrawn="1"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99" y="4141"/>
              <a:ext cx="5661" cy="179"/>
            </a:xfrm>
            <a:prstGeom prst="rect">
              <a:avLst/>
            </a:prstGeom>
            <a:noFill/>
          </p:spPr>
        </p:pic>
        <p:pic>
          <p:nvPicPr>
            <p:cNvPr id="1074" name="Picture 50" descr="ifw_logo_e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9" y="4149"/>
              <a:ext cx="354" cy="177"/>
            </a:xfrm>
            <a:prstGeom prst="rect">
              <a:avLst/>
            </a:prstGeom>
            <a:noFill/>
          </p:spPr>
        </p:pic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96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269875" indent="-269875" algn="l" rtl="0" eaLnBrk="1" fontAlgn="base" hangingPunct="1">
        <a:spcBef>
          <a:spcPct val="20000"/>
        </a:spcBef>
        <a:spcAft>
          <a:spcPct val="0"/>
        </a:spcAft>
        <a:buClr>
          <a:srgbClr val="105082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269875" algn="l" rtl="0" eaLnBrk="1" fontAlgn="base" hangingPunct="1">
        <a:spcBef>
          <a:spcPct val="20000"/>
        </a:spcBef>
        <a:spcAft>
          <a:spcPct val="0"/>
        </a:spcAft>
        <a:buClr>
          <a:srgbClr val="105082"/>
        </a:buClr>
        <a:buChar char="–"/>
        <a:defRPr sz="2600">
          <a:solidFill>
            <a:schemeClr val="tx1"/>
          </a:solidFill>
          <a:latin typeface="+mn-lt"/>
        </a:defRPr>
      </a:lvl2pPr>
      <a:lvl3pPr marL="1073150" indent="-174625" algn="l" rtl="0" eaLnBrk="1" fontAlgn="base" hangingPunct="1">
        <a:spcBef>
          <a:spcPct val="20000"/>
        </a:spcBef>
        <a:spcAft>
          <a:spcPct val="0"/>
        </a:spcAft>
        <a:buClr>
          <a:srgbClr val="105082"/>
        </a:buClr>
        <a:buChar char="•"/>
        <a:defRPr sz="2400">
          <a:solidFill>
            <a:schemeClr val="tx1"/>
          </a:solidFill>
          <a:latin typeface="+mn-lt"/>
        </a:defRPr>
      </a:lvl3pPr>
      <a:lvl4pPr marL="1514475" indent="-261938" algn="l" rtl="0" eaLnBrk="1" fontAlgn="base" hangingPunct="1">
        <a:spcBef>
          <a:spcPct val="20000"/>
        </a:spcBef>
        <a:spcAft>
          <a:spcPct val="0"/>
        </a:spcAft>
        <a:buClr>
          <a:srgbClr val="105082"/>
        </a:buClr>
        <a:buChar char="–"/>
        <a:defRPr sz="2000">
          <a:solidFill>
            <a:schemeClr val="tx1"/>
          </a:solidFill>
          <a:latin typeface="+mn-lt"/>
        </a:defRPr>
      </a:lvl4pPr>
      <a:lvl5pPr marL="1968500" indent="-274638" algn="l" rtl="0" eaLnBrk="1" fontAlgn="base" hangingPunct="1">
        <a:spcBef>
          <a:spcPct val="20000"/>
        </a:spcBef>
        <a:spcAft>
          <a:spcPct val="0"/>
        </a:spcAft>
        <a:buClr>
          <a:srgbClr val="105082"/>
        </a:buClr>
        <a:buChar char="»"/>
        <a:defRPr sz="2000">
          <a:solidFill>
            <a:schemeClr val="tx1"/>
          </a:solidFill>
          <a:latin typeface="+mn-lt"/>
        </a:defRPr>
      </a:lvl5pPr>
      <a:lvl6pPr marL="2425700" indent="-274638" algn="l" rtl="0" eaLnBrk="1" fontAlgn="base" hangingPunct="1">
        <a:spcBef>
          <a:spcPct val="20000"/>
        </a:spcBef>
        <a:spcAft>
          <a:spcPct val="0"/>
        </a:spcAft>
        <a:buClr>
          <a:srgbClr val="105082"/>
        </a:buClr>
        <a:buChar char="»"/>
        <a:defRPr sz="2000">
          <a:solidFill>
            <a:schemeClr val="tx1"/>
          </a:solidFill>
          <a:latin typeface="+mn-lt"/>
        </a:defRPr>
      </a:lvl6pPr>
      <a:lvl7pPr marL="2882900" indent="-274638" algn="l" rtl="0" eaLnBrk="1" fontAlgn="base" hangingPunct="1">
        <a:spcBef>
          <a:spcPct val="20000"/>
        </a:spcBef>
        <a:spcAft>
          <a:spcPct val="0"/>
        </a:spcAft>
        <a:buClr>
          <a:srgbClr val="105082"/>
        </a:buClr>
        <a:buChar char="»"/>
        <a:defRPr sz="2000">
          <a:solidFill>
            <a:schemeClr val="tx1"/>
          </a:solidFill>
          <a:latin typeface="+mn-lt"/>
        </a:defRPr>
      </a:lvl7pPr>
      <a:lvl8pPr marL="3340100" indent="-274638" algn="l" rtl="0" eaLnBrk="1" fontAlgn="base" hangingPunct="1">
        <a:spcBef>
          <a:spcPct val="20000"/>
        </a:spcBef>
        <a:spcAft>
          <a:spcPct val="0"/>
        </a:spcAft>
        <a:buClr>
          <a:srgbClr val="105082"/>
        </a:buClr>
        <a:buChar char="»"/>
        <a:defRPr sz="2000">
          <a:solidFill>
            <a:schemeClr val="tx1"/>
          </a:solidFill>
          <a:latin typeface="+mn-lt"/>
        </a:defRPr>
      </a:lvl8pPr>
      <a:lvl9pPr marL="3797300" indent="-274638" algn="l" rtl="0" eaLnBrk="1" fontAlgn="base" hangingPunct="1">
        <a:spcBef>
          <a:spcPct val="20000"/>
        </a:spcBef>
        <a:spcAft>
          <a:spcPct val="0"/>
        </a:spcAft>
        <a:buClr>
          <a:srgbClr val="105082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ifw kopfleiste bac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3988" y="65088"/>
            <a:ext cx="8986837" cy="628650"/>
          </a:xfrm>
          <a:prstGeom prst="rect">
            <a:avLst/>
          </a:prstGeom>
          <a:noFill/>
        </p:spPr>
      </p:pic>
      <p:pic>
        <p:nvPicPr>
          <p:cNvPr id="4101" name="Picture 5" descr="ifw_logo_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9700" y="165100"/>
            <a:ext cx="1085850" cy="536575"/>
          </a:xfrm>
          <a:prstGeom prst="rect">
            <a:avLst/>
          </a:prstGeom>
          <a:noFill/>
        </p:spPr>
      </p:pic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982663" y="220663"/>
            <a:ext cx="12922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de-DE" sz="900" b="1" i="1">
                <a:solidFill>
                  <a:srgbClr val="556689"/>
                </a:solidFill>
                <a:latin typeface="Times New Roman" pitchFamily="18" charset="0"/>
              </a:rPr>
              <a:t>for the World Economy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501804" y="3151652"/>
            <a:ext cx="8229600" cy="1143000"/>
          </a:xfrm>
        </p:spPr>
        <p:txBody>
          <a:bodyPr/>
          <a:lstStyle/>
          <a:p>
            <a:r>
              <a:rPr lang="de-DE" sz="3000" dirty="0" err="1" smtClean="0"/>
              <a:t>Availability</a:t>
            </a:r>
            <a:r>
              <a:rPr lang="de-DE" sz="3000" dirty="0" smtClean="0"/>
              <a:t> </a:t>
            </a:r>
            <a:r>
              <a:rPr lang="de-DE" sz="3000" dirty="0" err="1" smtClean="0"/>
              <a:t>of</a:t>
            </a:r>
            <a:r>
              <a:rPr lang="de-DE" sz="3000" dirty="0" smtClean="0"/>
              <a:t> </a:t>
            </a:r>
            <a:r>
              <a:rPr lang="de-DE" sz="3000" dirty="0" err="1" smtClean="0"/>
              <a:t>business</a:t>
            </a:r>
            <a:r>
              <a:rPr lang="de-DE" sz="3000" dirty="0" smtClean="0"/>
              <a:t> </a:t>
            </a:r>
            <a:r>
              <a:rPr lang="de-DE" sz="3000" dirty="0" err="1" smtClean="0"/>
              <a:t>services</a:t>
            </a:r>
            <a:r>
              <a:rPr lang="de-DE" sz="3000" dirty="0" smtClean="0"/>
              <a:t> </a:t>
            </a:r>
            <a:r>
              <a:rPr lang="de-DE" sz="3000" dirty="0" err="1" smtClean="0"/>
              <a:t>and</a:t>
            </a:r>
            <a:r>
              <a:rPr lang="de-DE" sz="3000" dirty="0" smtClean="0"/>
              <a:t> </a:t>
            </a:r>
            <a:r>
              <a:rPr lang="de-DE" sz="3000" dirty="0" err="1" smtClean="0"/>
              <a:t>outward</a:t>
            </a:r>
            <a:r>
              <a:rPr lang="de-DE" sz="3000" dirty="0" smtClean="0"/>
              <a:t> </a:t>
            </a:r>
            <a:r>
              <a:rPr lang="de-DE" sz="3000" dirty="0" err="1" smtClean="0"/>
              <a:t>investment</a:t>
            </a:r>
            <a:r>
              <a:rPr lang="de-DE" sz="3000" dirty="0" smtClean="0"/>
              <a:t>: </a:t>
            </a:r>
            <a:r>
              <a:rPr lang="de-DE" sz="3000" dirty="0" err="1" smtClean="0"/>
              <a:t>Evidence</a:t>
            </a:r>
            <a:r>
              <a:rPr lang="de-DE" sz="3000" dirty="0" smtClean="0"/>
              <a:t> </a:t>
            </a:r>
            <a:r>
              <a:rPr lang="de-DE" sz="3000" dirty="0" err="1" smtClean="0"/>
              <a:t>from</a:t>
            </a:r>
            <a:r>
              <a:rPr lang="de-DE" sz="3000" dirty="0" smtClean="0"/>
              <a:t> French </a:t>
            </a:r>
            <a:r>
              <a:rPr lang="de-DE" sz="3000" dirty="0" err="1" smtClean="0"/>
              <a:t>firms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/>
              <a:t/>
            </a:r>
            <a:br>
              <a:rPr lang="de-DE" dirty="0"/>
            </a:br>
            <a:r>
              <a:rPr lang="de-DE" sz="2400" dirty="0" smtClean="0"/>
              <a:t>Holger Görg</a:t>
            </a:r>
            <a:br>
              <a:rPr lang="de-DE" sz="2400" dirty="0" smtClean="0"/>
            </a:br>
            <a:r>
              <a:rPr lang="de-DE" sz="2400" i="1" dirty="0" smtClean="0"/>
              <a:t>Kiel Institute </a:t>
            </a:r>
            <a:r>
              <a:rPr lang="de-DE" sz="2400" i="1" dirty="0" err="1" smtClean="0"/>
              <a:t>for</a:t>
            </a:r>
            <a:r>
              <a:rPr lang="de-DE" sz="2400" i="1" dirty="0" smtClean="0"/>
              <a:t> </a:t>
            </a:r>
            <a:r>
              <a:rPr lang="de-DE" sz="2400" i="1" dirty="0" err="1" smtClean="0"/>
              <a:t>the</a:t>
            </a:r>
            <a:r>
              <a:rPr lang="de-DE" sz="2400" i="1" dirty="0" smtClean="0"/>
              <a:t> World Economy, </a:t>
            </a:r>
            <a:br>
              <a:rPr lang="de-DE" sz="2400" i="1" dirty="0" smtClean="0"/>
            </a:br>
            <a:r>
              <a:rPr lang="de-DE" sz="2400" i="1" dirty="0" smtClean="0"/>
              <a:t>University </a:t>
            </a:r>
            <a:r>
              <a:rPr lang="de-DE" sz="2400" i="1" dirty="0" err="1" smtClean="0"/>
              <a:t>of</a:t>
            </a:r>
            <a:r>
              <a:rPr lang="de-DE" sz="2400" i="1" dirty="0" smtClean="0"/>
              <a:t> Kiel </a:t>
            </a:r>
            <a:r>
              <a:rPr lang="de-DE" sz="2400" i="1" dirty="0" err="1" smtClean="0"/>
              <a:t>and</a:t>
            </a:r>
            <a:r>
              <a:rPr lang="de-DE" sz="2400" i="1" dirty="0" smtClean="0"/>
              <a:t> </a:t>
            </a:r>
            <a:r>
              <a:rPr lang="de-DE" sz="2400" i="1" dirty="0" smtClean="0"/>
              <a:t>GEP</a:t>
            </a:r>
            <a:r>
              <a:rPr lang="de-DE" sz="2400" dirty="0" smtClean="0"/>
              <a:t/>
            </a:r>
            <a:br>
              <a:rPr lang="de-DE" sz="2400" dirty="0" smtClean="0"/>
            </a:br>
            <a:r>
              <a:rPr lang="de-DE" sz="2400" dirty="0"/>
              <a:t/>
            </a:r>
            <a:br>
              <a:rPr lang="de-DE" sz="2400" dirty="0"/>
            </a:br>
            <a:r>
              <a:rPr lang="de-DE" sz="2400" dirty="0" smtClean="0"/>
              <a:t>Liza </a:t>
            </a:r>
            <a:r>
              <a:rPr lang="de-DE" sz="2400" dirty="0" err="1" smtClean="0"/>
              <a:t>Jabbour</a:t>
            </a:r>
            <a:r>
              <a:rPr lang="de-DE" sz="2400" dirty="0" smtClean="0"/>
              <a:t/>
            </a:r>
            <a:br>
              <a:rPr lang="de-DE" sz="2400" dirty="0" smtClean="0"/>
            </a:br>
            <a:r>
              <a:rPr lang="de-DE" sz="2400" i="1" dirty="0" smtClean="0"/>
              <a:t>Birmingham Business School </a:t>
            </a:r>
            <a:r>
              <a:rPr lang="de-DE" sz="2400" i="1" dirty="0" err="1" smtClean="0"/>
              <a:t>and</a:t>
            </a:r>
            <a:r>
              <a:rPr lang="de-DE" sz="2400" i="1" dirty="0" smtClean="0"/>
              <a:t> GEP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3132"/>
            <a:ext cx="9144000" cy="96043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8925" y="1531917"/>
            <a:ext cx="8566150" cy="4594246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28002" name="Picture 2" descr="http://patrice.kangni.free.fr/departements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38110" y="502269"/>
            <a:ext cx="5782087" cy="5704126"/>
          </a:xfrm>
          <a:prstGeom prst="rect">
            <a:avLst/>
          </a:prstGeom>
          <a:noFill/>
        </p:spPr>
      </p:pic>
      <p:sp>
        <p:nvSpPr>
          <p:cNvPr id="5" name="Ellipse 4"/>
          <p:cNvSpPr/>
          <p:nvPr/>
        </p:nvSpPr>
        <p:spPr>
          <a:xfrm>
            <a:off x="4120738" y="1603169"/>
            <a:ext cx="807522" cy="74814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5080660" y="3453740"/>
            <a:ext cx="807522" cy="74814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4544291" y="613558"/>
            <a:ext cx="807522" cy="74814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5373585" y="4910447"/>
            <a:ext cx="807522" cy="74814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3132"/>
            <a:ext cx="9144000" cy="960438"/>
          </a:xfrm>
        </p:spPr>
        <p:txBody>
          <a:bodyPr/>
          <a:lstStyle/>
          <a:p>
            <a:r>
              <a:rPr lang="en-US" dirty="0" smtClean="0"/>
              <a:t>Empirical model</a:t>
            </a:r>
            <a:endParaRPr lang="en-US" dirty="0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8925" y="1365662"/>
            <a:ext cx="8566150" cy="4760501"/>
          </a:xfrm>
        </p:spPr>
        <p:txBody>
          <a:bodyPr/>
          <a:lstStyle/>
          <a:p>
            <a:r>
              <a:rPr lang="en-US" dirty="0" smtClean="0"/>
              <a:t>Pr(new multinational = 1) = f(business services, firm characteristics, region/industry/time controls)</a:t>
            </a:r>
          </a:p>
          <a:p>
            <a:endParaRPr lang="en-US" dirty="0"/>
          </a:p>
          <a:p>
            <a:r>
              <a:rPr lang="en-US" dirty="0" smtClean="0"/>
              <a:t>Firm controls: size, productivity</a:t>
            </a:r>
          </a:p>
          <a:p>
            <a:r>
              <a:rPr lang="en-US" dirty="0" smtClean="0"/>
              <a:t>Region controls: agglomeration (3-digit industry employment in region / total 3-digit industry emp.), dummies for Port and International Airport, multinational presence</a:t>
            </a:r>
          </a:p>
          <a:p>
            <a:r>
              <a:rPr lang="en-US" dirty="0" smtClean="0"/>
              <a:t>Time, </a:t>
            </a:r>
            <a:r>
              <a:rPr lang="en-US" dirty="0" err="1" smtClean="0"/>
              <a:t>departement</a:t>
            </a:r>
            <a:r>
              <a:rPr lang="en-US" dirty="0" smtClean="0"/>
              <a:t>, three-digit industry dummies</a:t>
            </a:r>
          </a:p>
          <a:p>
            <a:r>
              <a:rPr lang="en-US" dirty="0" smtClean="0"/>
              <a:t>Estimated using complementary log-log model (</a:t>
            </a:r>
            <a:r>
              <a:rPr lang="en-US" dirty="0" err="1" smtClean="0"/>
              <a:t>probit</a:t>
            </a:r>
            <a:r>
              <a:rPr lang="en-US" dirty="0" smtClean="0"/>
              <a:t> for robustness)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261258"/>
            <a:ext cx="9144000" cy="960438"/>
          </a:xfrm>
        </p:spPr>
        <p:txBody>
          <a:bodyPr/>
          <a:lstStyle/>
          <a:p>
            <a:r>
              <a:rPr lang="en-US" dirty="0" smtClean="0"/>
              <a:t>Baseline results</a:t>
            </a:r>
            <a:endParaRPr lang="en-US" dirty="0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12998" y="627757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Note: All </a:t>
            </a:r>
            <a:r>
              <a:rPr kumimoji="0" lang="de-DE" altLang="de-DE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specifications</a:t>
            </a:r>
            <a:r>
              <a:rPr kumimoji="0" lang="de-DE" altLang="de-DE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de-DE" altLang="de-DE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include</a:t>
            </a:r>
            <a:r>
              <a:rPr kumimoji="0" lang="de-DE" altLang="de-DE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de-DE" altLang="de-DE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constant</a:t>
            </a:r>
            <a:r>
              <a:rPr kumimoji="0" lang="de-DE" altLang="de-DE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time, </a:t>
            </a:r>
            <a:r>
              <a:rPr kumimoji="0" lang="de-DE" altLang="de-DE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region</a:t>
            </a:r>
            <a:r>
              <a:rPr kumimoji="0" lang="de-DE" altLang="de-DE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de-DE" altLang="de-DE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kumimoji="0" lang="de-DE" altLang="de-DE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3-digit </a:t>
            </a:r>
            <a:r>
              <a:rPr kumimoji="0" lang="de-DE" altLang="de-DE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industry</a:t>
            </a:r>
            <a:r>
              <a:rPr kumimoji="0" lang="de-DE" altLang="de-DE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de-DE" altLang="de-DE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fixed</a:t>
            </a:r>
            <a:r>
              <a:rPr kumimoji="0" lang="de-DE" altLang="de-DE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de-DE" altLang="de-DE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effects</a:t>
            </a:r>
            <a:r>
              <a:rPr kumimoji="0" lang="de-DE" altLang="de-DE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In all </a:t>
            </a:r>
            <a:r>
              <a:rPr kumimoji="0" lang="de-DE" altLang="de-DE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specifications</a:t>
            </a:r>
            <a:r>
              <a:rPr kumimoji="0" lang="de-DE" altLang="de-DE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de-DE" altLang="de-DE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standard</a:t>
            </a:r>
            <a:r>
              <a:rPr kumimoji="0" lang="de-DE" altLang="de-DE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de-DE" altLang="de-DE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errors</a:t>
            </a:r>
            <a:r>
              <a:rPr kumimoji="0" lang="de-DE" altLang="de-DE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de-DE" altLang="de-DE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kumimoji="0" lang="de-DE" altLang="de-DE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de-DE" altLang="de-DE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clustered</a:t>
            </a:r>
            <a:r>
              <a:rPr kumimoji="0" lang="de-DE" altLang="de-DE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at </a:t>
            </a:r>
            <a:r>
              <a:rPr kumimoji="0" lang="de-DE" altLang="de-DE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kumimoji="0" lang="de-DE" altLang="de-DE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de-DE" altLang="de-DE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region-industry</a:t>
            </a:r>
            <a:r>
              <a:rPr kumimoji="0" lang="de-DE" altLang="de-DE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de-DE" altLang="de-DE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level</a:t>
            </a:r>
            <a:r>
              <a:rPr kumimoji="0" lang="de-DE" altLang="de-DE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kumimoji="0" lang="de-DE" altLang="de-DE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582964"/>
              </p:ext>
            </p:extLst>
          </p:nvPr>
        </p:nvGraphicFramePr>
        <p:xfrm>
          <a:off x="288925" y="563726"/>
          <a:ext cx="8566151" cy="56888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22586"/>
                <a:gridCol w="1204401"/>
                <a:gridCol w="1019372"/>
                <a:gridCol w="1941090"/>
                <a:gridCol w="1178702"/>
              </a:tblGrid>
              <a:tr h="2435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de-DE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</a:rPr>
                        <a:t>(1)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</a:rPr>
                        <a:t>(2)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</a:rPr>
                        <a:t>(3)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</a:rPr>
                        <a:t>(4)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678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DE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</a:rPr>
                        <a:t>All Countries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</a:rPr>
                        <a:t>No Colony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</a:rPr>
                        <a:t>No Common Language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</a:rPr>
                        <a:t>Closed to BS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647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de-DE" sz="1400" dirty="0" err="1">
                          <a:effectLst/>
                        </a:rPr>
                        <a:t>Effective</a:t>
                      </a:r>
                      <a:r>
                        <a:rPr lang="de-DE" sz="1400" dirty="0">
                          <a:effectLst/>
                        </a:rPr>
                        <a:t> Business Services</a:t>
                      </a:r>
                      <a:endParaRPr lang="de-DE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0.8***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0.88***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0.95***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1.34***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2678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DE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(0.2)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(0.2)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(0.2)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 dirty="0">
                          <a:effectLst/>
                        </a:rPr>
                        <a:t>(0.3)</a:t>
                      </a:r>
                      <a:endParaRPr lang="de-DE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2647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de-DE" sz="1400" dirty="0" err="1">
                          <a:effectLst/>
                        </a:rPr>
                        <a:t>Nb</a:t>
                      </a:r>
                      <a:r>
                        <a:rPr lang="de-DE" sz="1400" dirty="0">
                          <a:effectLst/>
                        </a:rPr>
                        <a:t> </a:t>
                      </a:r>
                      <a:r>
                        <a:rPr lang="de-DE" sz="1400" dirty="0" err="1">
                          <a:effectLst/>
                        </a:rPr>
                        <a:t>Local</a:t>
                      </a:r>
                      <a:r>
                        <a:rPr lang="de-DE" sz="1400" dirty="0">
                          <a:effectLst/>
                        </a:rPr>
                        <a:t> </a:t>
                      </a:r>
                      <a:r>
                        <a:rPr lang="de-DE" sz="1400" dirty="0" err="1">
                          <a:effectLst/>
                        </a:rPr>
                        <a:t>Affiliates</a:t>
                      </a:r>
                      <a:endParaRPr lang="de-DE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1.3***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1.24***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1.25***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1.5***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2678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DE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(0.08)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(0.09)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(0.1)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(0.1)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2647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de-DE" sz="1400" dirty="0" err="1">
                          <a:effectLst/>
                        </a:rPr>
                        <a:t>Multinationals_Regions</a:t>
                      </a:r>
                      <a:endParaRPr lang="de-DE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-0.35***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-0.2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-0.31**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-0.6**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2678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DE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(0.13)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(0.14)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(0.13)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(0.2)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2647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de-DE" sz="1400" dirty="0" err="1">
                          <a:effectLst/>
                        </a:rPr>
                        <a:t>Multinationals_Industry</a:t>
                      </a:r>
                      <a:endParaRPr lang="de-DE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-0.55***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-0.5***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-0.53***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-0.86***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2678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DE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(0.1)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(0.1)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(0.1)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 dirty="0">
                          <a:effectLst/>
                        </a:rPr>
                        <a:t>(0.1)</a:t>
                      </a:r>
                      <a:endParaRPr lang="de-DE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2647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de-DE" sz="1400" dirty="0">
                          <a:effectLst/>
                        </a:rPr>
                        <a:t>Labour </a:t>
                      </a:r>
                      <a:r>
                        <a:rPr lang="de-DE" sz="1400" dirty="0" err="1">
                          <a:effectLst/>
                        </a:rPr>
                        <a:t>Productivity</a:t>
                      </a:r>
                      <a:endParaRPr lang="de-DE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0.28***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0.3***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0.32***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0.57***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2678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DE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(0.09)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(0.09)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(0.1)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(0.16)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2647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de-DE" sz="1400" dirty="0" err="1">
                          <a:effectLst/>
                        </a:rPr>
                        <a:t>Scale</a:t>
                      </a:r>
                      <a:endParaRPr lang="de-DE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0.28***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0.35***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0.36***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0.55***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2678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DE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(0.05)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(0.06)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(0.05)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(0.06)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2647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de-DE" sz="1400" dirty="0">
                          <a:effectLst/>
                        </a:rPr>
                        <a:t>Agglomeration</a:t>
                      </a:r>
                      <a:endParaRPr lang="de-DE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-0.002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-0.008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-0.01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-0.006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2678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DE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(0.01)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(0.01)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(0.01)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(0.01)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2435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de-DE" sz="1400" dirty="0" err="1">
                          <a:effectLst/>
                        </a:rPr>
                        <a:t>Nb</a:t>
                      </a:r>
                      <a:r>
                        <a:rPr lang="de-DE" sz="1400" dirty="0">
                          <a:effectLst/>
                        </a:rPr>
                        <a:t> </a:t>
                      </a:r>
                      <a:r>
                        <a:rPr lang="de-DE" sz="1400" dirty="0" err="1">
                          <a:effectLst/>
                        </a:rPr>
                        <a:t>of</a:t>
                      </a:r>
                      <a:r>
                        <a:rPr lang="de-DE" sz="1400" dirty="0">
                          <a:effectLst/>
                        </a:rPr>
                        <a:t> </a:t>
                      </a:r>
                      <a:r>
                        <a:rPr lang="de-DE" sz="1400" dirty="0" err="1">
                          <a:effectLst/>
                        </a:rPr>
                        <a:t>observations</a:t>
                      </a:r>
                      <a:endParaRPr lang="de-DE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5184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5115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5011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400">
                          <a:effectLst/>
                        </a:rPr>
                        <a:t>3707</a:t>
                      </a:r>
                      <a:endParaRPr lang="de-DE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2435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 err="1">
                          <a:effectLst/>
                        </a:rPr>
                        <a:t>Predicted</a:t>
                      </a:r>
                      <a:r>
                        <a:rPr lang="de-DE" sz="1400" dirty="0">
                          <a:effectLst/>
                        </a:rPr>
                        <a:t> </a:t>
                      </a:r>
                      <a:r>
                        <a:rPr lang="de-DE" sz="1400" dirty="0" err="1">
                          <a:effectLst/>
                        </a:rPr>
                        <a:t>Probability</a:t>
                      </a:r>
                      <a:endParaRPr lang="de-DE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</a:rPr>
                        <a:t>0. 13***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</a:rPr>
                        <a:t>0. 09***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</a:rPr>
                        <a:t>0. 1***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</a:rPr>
                        <a:t>0.03***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678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DE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</a:rPr>
                        <a:t>(0.009)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</a:rPr>
                        <a:t>(0.008)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</a:rPr>
                        <a:t>(0.009)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</a:rPr>
                        <a:t>(0.005)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435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Business Services (Marginal </a:t>
                      </a:r>
                      <a:r>
                        <a:rPr lang="de-DE" sz="1400" dirty="0" err="1">
                          <a:effectLst/>
                        </a:rPr>
                        <a:t>effect</a:t>
                      </a:r>
                      <a:r>
                        <a:rPr lang="de-DE" sz="1400" dirty="0">
                          <a:effectLst/>
                        </a:rPr>
                        <a:t>)</a:t>
                      </a:r>
                      <a:endParaRPr lang="de-DE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</a:rPr>
                        <a:t>0.09***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</a:rPr>
                        <a:t>0.08***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</a:rPr>
                        <a:t>0.09***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</a:rPr>
                        <a:t>0.05***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435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 </a:t>
                      </a:r>
                      <a:endParaRPr lang="de-DE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(0.02)</a:t>
                      </a:r>
                      <a:endParaRPr lang="de-DE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(0.02)</a:t>
                      </a:r>
                      <a:endParaRPr lang="de-DE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(0.02)</a:t>
                      </a:r>
                      <a:endParaRPr lang="de-DE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(0.01)</a:t>
                      </a:r>
                      <a:endParaRPr lang="de-DE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88925" y="16383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3132"/>
            <a:ext cx="9144000" cy="960438"/>
          </a:xfrm>
        </p:spPr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8925" y="1531917"/>
            <a:ext cx="8566150" cy="4594246"/>
          </a:xfrm>
        </p:spPr>
        <p:txBody>
          <a:bodyPr/>
          <a:lstStyle/>
          <a:p>
            <a:r>
              <a:rPr lang="en-US" dirty="0" smtClean="0"/>
              <a:t>Local services matter particularly when the host country market is closed to trade in services</a:t>
            </a:r>
          </a:p>
          <a:p>
            <a:endParaRPr lang="en-US" dirty="0" smtClean="0"/>
          </a:p>
          <a:p>
            <a:r>
              <a:rPr lang="en-US" dirty="0" err="1" smtClean="0"/>
              <a:t>Internationalisation</a:t>
            </a:r>
            <a:r>
              <a:rPr lang="en-US" dirty="0" smtClean="0"/>
              <a:t> </a:t>
            </a:r>
            <a:r>
              <a:rPr lang="en-US" dirty="0" smtClean="0"/>
              <a:t>linked to size of “network</a:t>
            </a:r>
            <a:r>
              <a:rPr lang="en-US" dirty="0" smtClean="0"/>
              <a:t>”</a:t>
            </a:r>
          </a:p>
          <a:p>
            <a:endParaRPr lang="en-US" dirty="0"/>
          </a:p>
          <a:p>
            <a:r>
              <a:rPr lang="en-US" dirty="0" smtClean="0"/>
              <a:t>Do firms with large internal network also internalize services provision?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403760"/>
            <a:ext cx="9144000" cy="556677"/>
          </a:xfrm>
        </p:spPr>
        <p:txBody>
          <a:bodyPr/>
          <a:lstStyle/>
          <a:p>
            <a:pPr lvl="0"/>
            <a:r>
              <a:rPr lang="en-GB" sz="2400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Business Services and New Multinationals </a:t>
            </a:r>
            <a:r>
              <a:rPr lang="en-GB" sz="2400" dirty="0" smtClean="0">
                <a:solidFill>
                  <a:schemeClr val="tx1"/>
                </a:solidFill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lang="en-GB" sz="2400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Including Interactions</a:t>
            </a:r>
            <a:r>
              <a:rPr lang="de-DE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de-DE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de-DE" dirty="0"/>
          </a:p>
        </p:txBody>
      </p:sp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0" y="105489"/>
            <a:ext cx="31611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7:</a:t>
            </a: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1814503"/>
              </p:ext>
            </p:extLst>
          </p:nvPr>
        </p:nvGraphicFramePr>
        <p:xfrm>
          <a:off x="288925" y="1637732"/>
          <a:ext cx="8566151" cy="37578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22586"/>
                <a:gridCol w="1204401"/>
                <a:gridCol w="1019372"/>
                <a:gridCol w="1941090"/>
                <a:gridCol w="1178702"/>
              </a:tblGrid>
              <a:tr h="13245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(1)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(2)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(3)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</a:rPr>
                        <a:t>(4)</a:t>
                      </a:r>
                      <a:endParaRPr lang="de-DE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927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DE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</a:rPr>
                        <a:t>All Countries</a:t>
                      </a:r>
                      <a:endParaRPr lang="de-DE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</a:rPr>
                        <a:t>No Colony</a:t>
                      </a:r>
                      <a:endParaRPr lang="de-DE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 err="1">
                          <a:effectLst/>
                        </a:rPr>
                        <a:t>No</a:t>
                      </a:r>
                      <a:r>
                        <a:rPr lang="de-DE" sz="1600" dirty="0">
                          <a:effectLst/>
                        </a:rPr>
                        <a:t> Common Language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</a:rPr>
                        <a:t>Closed to BS</a:t>
                      </a:r>
                      <a:endParaRPr lang="de-DE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752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75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de-DE" sz="1600">
                          <a:effectLst/>
                        </a:rPr>
                        <a:t>Effective Business Services</a:t>
                      </a:r>
                      <a:endParaRPr lang="de-DE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600">
                          <a:effectLst/>
                        </a:rPr>
                        <a:t>1.05***</a:t>
                      </a:r>
                      <a:endParaRPr lang="de-DE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600">
                          <a:effectLst/>
                        </a:rPr>
                        <a:t>1.14***</a:t>
                      </a:r>
                      <a:endParaRPr lang="de-DE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600" dirty="0">
                          <a:effectLst/>
                        </a:rPr>
                        <a:t>1.2***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600">
                          <a:effectLst/>
                        </a:rPr>
                        <a:t>1.58***</a:t>
                      </a:r>
                      <a:endParaRPr lang="de-DE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1927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DE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600">
                          <a:effectLst/>
                        </a:rPr>
                        <a:t>(0.2)</a:t>
                      </a:r>
                      <a:endParaRPr lang="de-DE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600">
                          <a:effectLst/>
                        </a:rPr>
                        <a:t>(0.2)</a:t>
                      </a:r>
                      <a:endParaRPr lang="de-DE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600" dirty="0">
                          <a:effectLst/>
                        </a:rPr>
                        <a:t>(0.2)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600">
                          <a:effectLst/>
                        </a:rPr>
                        <a:t>(0.2)</a:t>
                      </a:r>
                      <a:endParaRPr lang="de-DE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175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de-DE" sz="1600">
                          <a:effectLst/>
                        </a:rPr>
                        <a:t>Nb Local Affiliates</a:t>
                      </a:r>
                      <a:endParaRPr lang="de-DE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600">
                          <a:effectLst/>
                        </a:rPr>
                        <a:t>2.2***</a:t>
                      </a:r>
                      <a:endParaRPr lang="de-DE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600">
                          <a:effectLst/>
                        </a:rPr>
                        <a:t>2.3***</a:t>
                      </a:r>
                      <a:endParaRPr lang="de-DE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600" dirty="0">
                          <a:effectLst/>
                        </a:rPr>
                        <a:t>2.3***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600">
                          <a:effectLst/>
                        </a:rPr>
                        <a:t>2.7***</a:t>
                      </a:r>
                      <a:endParaRPr lang="de-DE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1927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DE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600">
                          <a:effectLst/>
                        </a:rPr>
                        <a:t>(0.17)</a:t>
                      </a:r>
                      <a:endParaRPr lang="de-DE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600">
                          <a:effectLst/>
                        </a:rPr>
                        <a:t>(0.2)</a:t>
                      </a:r>
                      <a:endParaRPr lang="de-DE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600" dirty="0">
                          <a:effectLst/>
                        </a:rPr>
                        <a:t>(0.17)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600">
                          <a:effectLst/>
                        </a:rPr>
                        <a:t>(0.23)</a:t>
                      </a:r>
                      <a:endParaRPr lang="de-DE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175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de-DE" sz="1600">
                          <a:effectLst/>
                        </a:rPr>
                        <a:t>EBS*Nb Local Affiliates</a:t>
                      </a:r>
                      <a:endParaRPr lang="de-DE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600">
                          <a:effectLst/>
                        </a:rPr>
                        <a:t>-0.2***</a:t>
                      </a:r>
                      <a:endParaRPr lang="de-DE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600">
                          <a:effectLst/>
                        </a:rPr>
                        <a:t>-0.24***</a:t>
                      </a:r>
                      <a:endParaRPr lang="de-DE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600" dirty="0">
                          <a:effectLst/>
                        </a:rPr>
                        <a:t>-0.25***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600" dirty="0">
                          <a:effectLst/>
                        </a:rPr>
                        <a:t>-0.27***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1927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DE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600" dirty="0">
                          <a:effectLst/>
                        </a:rPr>
                        <a:t>(0.03)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600">
                          <a:effectLst/>
                        </a:rPr>
                        <a:t>(0.04)</a:t>
                      </a:r>
                      <a:endParaRPr lang="de-DE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600">
                          <a:effectLst/>
                        </a:rPr>
                        <a:t>(0.03)</a:t>
                      </a:r>
                      <a:endParaRPr lang="de-DE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600" dirty="0">
                          <a:effectLst/>
                        </a:rPr>
                        <a:t>(0.04)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Robustness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Additional </a:t>
            </a:r>
            <a:r>
              <a:rPr lang="de-DE" dirty="0" err="1" smtClean="0"/>
              <a:t>estimations</a:t>
            </a:r>
            <a:endParaRPr lang="de-DE" dirty="0" smtClean="0"/>
          </a:p>
          <a:p>
            <a:pPr lvl="1"/>
            <a:r>
              <a:rPr lang="de-DE" dirty="0" err="1" smtClean="0"/>
              <a:t>Excluding</a:t>
            </a:r>
            <a:r>
              <a:rPr lang="de-DE" dirty="0" smtClean="0"/>
              <a:t> Ile-de-France</a:t>
            </a:r>
          </a:p>
          <a:p>
            <a:pPr lvl="1"/>
            <a:r>
              <a:rPr lang="de-DE" dirty="0" err="1" smtClean="0"/>
              <a:t>Only</a:t>
            </a:r>
            <a:r>
              <a:rPr lang="de-DE" dirty="0" smtClean="0"/>
              <a:t> Ile-de-France</a:t>
            </a:r>
          </a:p>
          <a:p>
            <a:pPr lvl="1"/>
            <a:r>
              <a:rPr lang="de-DE" dirty="0" err="1" smtClean="0"/>
              <a:t>Distance</a:t>
            </a:r>
            <a:r>
              <a:rPr lang="de-DE" dirty="0" smtClean="0"/>
              <a:t> </a:t>
            </a:r>
            <a:r>
              <a:rPr lang="de-DE" dirty="0" err="1" smtClean="0"/>
              <a:t>weighted</a:t>
            </a:r>
            <a:r>
              <a:rPr lang="de-DE" dirty="0" smtClean="0"/>
              <a:t> </a:t>
            </a:r>
            <a:r>
              <a:rPr lang="de-DE" dirty="0" err="1" smtClean="0"/>
              <a:t>measure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services</a:t>
            </a:r>
            <a:r>
              <a:rPr lang="de-DE" dirty="0" smtClean="0"/>
              <a:t> </a:t>
            </a:r>
            <a:r>
              <a:rPr lang="de-DE" dirty="0" err="1" smtClean="0"/>
              <a:t>availability</a:t>
            </a:r>
            <a:r>
              <a:rPr lang="de-DE" dirty="0" smtClean="0"/>
              <a:t> (</a:t>
            </a:r>
            <a:r>
              <a:rPr lang="de-DE" dirty="0" err="1" smtClean="0"/>
              <a:t>using</a:t>
            </a:r>
            <a:r>
              <a:rPr lang="de-DE" dirty="0" smtClean="0"/>
              <a:t> inverse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road</a:t>
            </a:r>
            <a:r>
              <a:rPr lang="de-DE" dirty="0" smtClean="0"/>
              <a:t> </a:t>
            </a:r>
            <a:r>
              <a:rPr lang="de-DE" dirty="0" err="1" smtClean="0"/>
              <a:t>distance</a:t>
            </a:r>
            <a:r>
              <a:rPr lang="de-DE" dirty="0" smtClean="0"/>
              <a:t> 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err="1" smtClean="0"/>
              <a:t>weight</a:t>
            </a:r>
            <a:r>
              <a:rPr lang="de-DE" dirty="0" smtClean="0"/>
              <a:t>)</a:t>
            </a:r>
          </a:p>
          <a:p>
            <a:pPr lvl="1"/>
            <a:endParaRPr lang="de-DE" dirty="0"/>
          </a:p>
          <a:p>
            <a:pPr marL="0" indent="0">
              <a:buNone/>
            </a:pPr>
            <a:r>
              <a:rPr lang="de-DE" dirty="0"/>
              <a:t> </a:t>
            </a:r>
            <a:r>
              <a:rPr lang="de-DE" dirty="0" smtClean="0"/>
              <a:t>  </a:t>
            </a:r>
            <a:r>
              <a:rPr lang="de-DE" dirty="0" err="1" smtClean="0"/>
              <a:t>provide</a:t>
            </a:r>
            <a:r>
              <a:rPr lang="de-DE" dirty="0" smtClean="0"/>
              <a:t> </a:t>
            </a:r>
            <a:r>
              <a:rPr lang="de-DE" dirty="0" err="1" smtClean="0"/>
              <a:t>similar</a:t>
            </a:r>
            <a:r>
              <a:rPr lang="de-DE" dirty="0" smtClean="0"/>
              <a:t> </a:t>
            </a:r>
            <a:r>
              <a:rPr lang="de-DE" dirty="0" err="1" smtClean="0"/>
              <a:t>results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691304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3132"/>
            <a:ext cx="9144000" cy="960438"/>
          </a:xfrm>
        </p:spPr>
        <p:txBody>
          <a:bodyPr/>
          <a:lstStyle/>
          <a:p>
            <a:r>
              <a:rPr lang="en-US" dirty="0" smtClean="0"/>
              <a:t>Extension</a:t>
            </a:r>
            <a:endParaRPr lang="en-US" dirty="0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8925" y="1531917"/>
            <a:ext cx="8566150" cy="4594246"/>
          </a:xfrm>
        </p:spPr>
        <p:txBody>
          <a:bodyPr/>
          <a:lstStyle/>
          <a:p>
            <a:r>
              <a:rPr lang="en-US" dirty="0" err="1" smtClean="0"/>
              <a:t>Endogeneity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Control for various time varying firm and region characteristics</a:t>
            </a:r>
          </a:p>
          <a:p>
            <a:pPr lvl="1"/>
            <a:r>
              <a:rPr lang="en-US" dirty="0" smtClean="0"/>
              <a:t>Plus fixed effects at region and industry level</a:t>
            </a:r>
          </a:p>
          <a:p>
            <a:pPr lvl="1"/>
            <a:r>
              <a:rPr lang="en-US" dirty="0" smtClean="0"/>
              <a:t>New multinationals as identification strategy</a:t>
            </a:r>
          </a:p>
          <a:p>
            <a:r>
              <a:rPr lang="en-US" dirty="0" smtClean="0"/>
              <a:t>Also turn to IV strategy</a:t>
            </a:r>
          </a:p>
          <a:p>
            <a:pPr lvl="1"/>
            <a:r>
              <a:rPr lang="en-US" dirty="0" smtClean="0"/>
              <a:t>Instruments are </a:t>
            </a:r>
          </a:p>
          <a:p>
            <a:pPr lvl="2"/>
            <a:r>
              <a:rPr lang="en-US" dirty="0" smtClean="0"/>
              <a:t>historic information </a:t>
            </a:r>
            <a:r>
              <a:rPr lang="en-US" dirty="0" smtClean="0"/>
              <a:t>on 1968 </a:t>
            </a:r>
            <a:r>
              <a:rPr lang="en-US" dirty="0" smtClean="0"/>
              <a:t>population </a:t>
            </a:r>
            <a:r>
              <a:rPr lang="en-US" dirty="0" smtClean="0"/>
              <a:t>size in region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IV regressions</a:t>
            </a:r>
            <a:endParaRPr lang="de-DE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3647808"/>
              </p:ext>
            </p:extLst>
          </p:nvPr>
        </p:nvGraphicFramePr>
        <p:xfrm>
          <a:off x="288925" y="1433013"/>
          <a:ext cx="8566151" cy="31929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58116"/>
                <a:gridCol w="1204401"/>
                <a:gridCol w="1183842"/>
                <a:gridCol w="1941090"/>
                <a:gridCol w="1178702"/>
              </a:tblGrid>
              <a:tr h="3193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</a:rPr>
                        <a:t>(1)</a:t>
                      </a:r>
                      <a:endParaRPr lang="de-DE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</a:rPr>
                        <a:t>(2)</a:t>
                      </a:r>
                      <a:endParaRPr lang="de-DE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</a:rPr>
                        <a:t>(3)</a:t>
                      </a:r>
                      <a:endParaRPr lang="de-DE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</a:rPr>
                        <a:t>(4)</a:t>
                      </a:r>
                      <a:endParaRPr lang="de-DE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512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DE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All Countries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</a:rPr>
                        <a:t>No Colony</a:t>
                      </a:r>
                      <a:endParaRPr lang="de-DE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</a:rPr>
                        <a:t>No Common Language</a:t>
                      </a:r>
                      <a:endParaRPr lang="de-DE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</a:rPr>
                        <a:t>Closed to BS</a:t>
                      </a:r>
                      <a:endParaRPr lang="de-DE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193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193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de-DE" sz="1600">
                          <a:effectLst/>
                        </a:rPr>
                        <a:t>Effective Business Services</a:t>
                      </a:r>
                      <a:endParaRPr lang="de-DE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600">
                          <a:effectLst/>
                        </a:rPr>
                        <a:t>0.05**</a:t>
                      </a:r>
                      <a:endParaRPr lang="de-DE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600" dirty="0">
                          <a:effectLst/>
                        </a:rPr>
                        <a:t>0.04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600">
                          <a:effectLst/>
                        </a:rPr>
                        <a:t>0.05**</a:t>
                      </a:r>
                      <a:endParaRPr lang="de-DE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600">
                          <a:effectLst/>
                        </a:rPr>
                        <a:t>0.021</a:t>
                      </a:r>
                      <a:endParaRPr lang="de-DE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3512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DE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600">
                          <a:effectLst/>
                        </a:rPr>
                        <a:t>(0.02)</a:t>
                      </a:r>
                      <a:endParaRPr lang="de-DE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600" dirty="0">
                          <a:effectLst/>
                        </a:rPr>
                        <a:t>(0.02)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600">
                          <a:effectLst/>
                        </a:rPr>
                        <a:t>(0.02)</a:t>
                      </a:r>
                      <a:endParaRPr lang="de-DE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600">
                          <a:effectLst/>
                        </a:rPr>
                        <a:t>(0.02)</a:t>
                      </a:r>
                      <a:endParaRPr lang="de-DE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3193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de-DE" sz="1600">
                          <a:effectLst/>
                        </a:rPr>
                        <a:t>Nb Local Affiliates</a:t>
                      </a:r>
                      <a:endParaRPr lang="de-DE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600">
                          <a:effectLst/>
                        </a:rPr>
                        <a:t>0.25***</a:t>
                      </a:r>
                      <a:endParaRPr lang="de-DE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600">
                          <a:effectLst/>
                        </a:rPr>
                        <a:t>0.24***</a:t>
                      </a:r>
                      <a:endParaRPr lang="de-DE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600" dirty="0">
                          <a:effectLst/>
                        </a:rPr>
                        <a:t>0.27***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600">
                          <a:effectLst/>
                        </a:rPr>
                        <a:t>0.16***</a:t>
                      </a:r>
                      <a:endParaRPr lang="de-DE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3512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DE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600">
                          <a:effectLst/>
                        </a:rPr>
                        <a:t>(0.03)</a:t>
                      </a:r>
                      <a:endParaRPr lang="de-DE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600">
                          <a:effectLst/>
                        </a:rPr>
                        <a:t>(0.03)</a:t>
                      </a:r>
                      <a:endParaRPr lang="de-DE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600" dirty="0">
                          <a:effectLst/>
                        </a:rPr>
                        <a:t>(0.03)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600">
                          <a:effectLst/>
                        </a:rPr>
                        <a:t>(0.03)</a:t>
                      </a:r>
                      <a:endParaRPr lang="de-DE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3193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de-DE" sz="1600">
                          <a:effectLst/>
                        </a:rPr>
                        <a:t>EBS*Nb Local Affiliates</a:t>
                      </a:r>
                      <a:endParaRPr lang="de-DE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600">
                          <a:effectLst/>
                        </a:rPr>
                        <a:t>-0.01*</a:t>
                      </a:r>
                      <a:endParaRPr lang="de-DE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600">
                          <a:effectLst/>
                        </a:rPr>
                        <a:t>-0.01**</a:t>
                      </a:r>
                      <a:endParaRPr lang="de-DE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600" dirty="0">
                          <a:effectLst/>
                        </a:rPr>
                        <a:t>-0.02***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600">
                          <a:effectLst/>
                        </a:rPr>
                        <a:t>-0.01</a:t>
                      </a:r>
                      <a:endParaRPr lang="de-DE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3512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DE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600">
                          <a:effectLst/>
                        </a:rPr>
                        <a:t>(0.007)</a:t>
                      </a:r>
                      <a:endParaRPr lang="de-DE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600">
                          <a:effectLst/>
                        </a:rPr>
                        <a:t>(0.008)</a:t>
                      </a:r>
                      <a:endParaRPr lang="de-DE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600">
                          <a:effectLst/>
                        </a:rPr>
                        <a:t>(0.007)</a:t>
                      </a:r>
                      <a:endParaRPr lang="de-DE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600" dirty="0">
                          <a:effectLst/>
                        </a:rPr>
                        <a:t>(0.007)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415654" y="5789710"/>
            <a:ext cx="47628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cannot</a:t>
            </a:r>
            <a:r>
              <a:rPr lang="de-DE" dirty="0" smtClean="0"/>
              <a:t> </a:t>
            </a:r>
            <a:r>
              <a:rPr lang="de-DE" dirty="0" err="1" smtClean="0"/>
              <a:t>reject</a:t>
            </a:r>
            <a:r>
              <a:rPr lang="de-DE" dirty="0" smtClean="0"/>
              <a:t> H0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exogeneity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regressors</a:t>
            </a:r>
            <a:endParaRPr lang="de-DE" dirty="0"/>
          </a:p>
        </p:txBody>
      </p:sp>
      <p:sp>
        <p:nvSpPr>
          <p:cNvPr id="7" name="Right Arrow 6"/>
          <p:cNvSpPr/>
          <p:nvPr/>
        </p:nvSpPr>
        <p:spPr>
          <a:xfrm>
            <a:off x="1228299" y="573206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3132"/>
            <a:ext cx="9144000" cy="960438"/>
          </a:xfrm>
        </p:spPr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8925" y="1531917"/>
            <a:ext cx="8566150" cy="4594246"/>
          </a:xfrm>
        </p:spPr>
        <p:txBody>
          <a:bodyPr/>
          <a:lstStyle/>
          <a:p>
            <a:r>
              <a:rPr lang="en-US" dirty="0" smtClean="0"/>
              <a:t>Local availability of services eases firm’s process of investing abroad / become multinationals</a:t>
            </a:r>
          </a:p>
          <a:p>
            <a:r>
              <a:rPr lang="en-US" dirty="0" smtClean="0"/>
              <a:t>In particular for “small” multinationals</a:t>
            </a:r>
          </a:p>
          <a:p>
            <a:r>
              <a:rPr lang="en-US" dirty="0" smtClean="0"/>
              <a:t>In particular in countries that are relatively closed to trade </a:t>
            </a:r>
            <a:r>
              <a:rPr lang="en-US" smtClean="0"/>
              <a:t>in services</a:t>
            </a:r>
            <a:endParaRPr lang="en-US" dirty="0" smtClean="0"/>
          </a:p>
          <a:p>
            <a:r>
              <a:rPr lang="en-US" dirty="0" smtClean="0"/>
              <a:t>Highly policy relevant as services increase in importance world-wide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3132"/>
            <a:ext cx="9144000" cy="960438"/>
          </a:xfrm>
        </p:spPr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8925" y="1531917"/>
            <a:ext cx="8566150" cy="4594246"/>
          </a:xfrm>
        </p:spPr>
        <p:txBody>
          <a:bodyPr/>
          <a:lstStyle/>
          <a:p>
            <a:r>
              <a:rPr lang="en-US" dirty="0" smtClean="0"/>
              <a:t>Developed countries are increasingly services economies</a:t>
            </a:r>
          </a:p>
          <a:p>
            <a:pPr lvl="1"/>
            <a:r>
              <a:rPr lang="en-US" dirty="0" smtClean="0"/>
              <a:t>Services account for 74 % of GDP in 2007</a:t>
            </a:r>
          </a:p>
          <a:p>
            <a:r>
              <a:rPr lang="en-US" dirty="0" smtClean="0"/>
              <a:t>Link between services and manufacturing activities still in its infancy</a:t>
            </a:r>
          </a:p>
          <a:p>
            <a:pPr lvl="1"/>
            <a:r>
              <a:rPr lang="en-US" dirty="0" smtClean="0"/>
              <a:t>Firm level: what do firms produce? </a:t>
            </a:r>
          </a:p>
          <a:p>
            <a:pPr lvl="2"/>
            <a:r>
              <a:rPr lang="en-US" dirty="0" err="1" smtClean="0"/>
              <a:t>Hijzen</a:t>
            </a:r>
            <a:r>
              <a:rPr lang="en-US" dirty="0" smtClean="0"/>
              <a:t> et al., CJE 2011; </a:t>
            </a:r>
            <a:r>
              <a:rPr lang="en-US" dirty="0" err="1" smtClean="0"/>
              <a:t>Kelle</a:t>
            </a:r>
            <a:r>
              <a:rPr lang="en-US" dirty="0" smtClean="0"/>
              <a:t>, WP 2012</a:t>
            </a:r>
          </a:p>
          <a:p>
            <a:pPr lvl="1"/>
            <a:r>
              <a:rPr lang="en-US" dirty="0" smtClean="0"/>
              <a:t>Sector level: how services impact manufacturing?</a:t>
            </a:r>
          </a:p>
          <a:p>
            <a:pPr lvl="2"/>
            <a:r>
              <a:rPr lang="en-US" dirty="0" smtClean="0"/>
              <a:t>Arnold et al., JIE 2011; </a:t>
            </a:r>
            <a:r>
              <a:rPr lang="en-US" dirty="0" err="1" smtClean="0"/>
              <a:t>Fernandes</a:t>
            </a:r>
            <a:r>
              <a:rPr lang="en-US" dirty="0" smtClean="0"/>
              <a:t> and </a:t>
            </a:r>
            <a:r>
              <a:rPr lang="en-US" dirty="0" err="1" smtClean="0"/>
              <a:t>Paunov</a:t>
            </a:r>
            <a:r>
              <a:rPr lang="en-US" dirty="0" smtClean="0"/>
              <a:t>, JDE 2012; </a:t>
            </a:r>
            <a:r>
              <a:rPr lang="en-US" dirty="0" err="1" smtClean="0"/>
              <a:t>Debaere</a:t>
            </a:r>
            <a:r>
              <a:rPr lang="en-US" dirty="0" smtClean="0"/>
              <a:t> et al, CJE 2012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3132"/>
            <a:ext cx="9144000" cy="960438"/>
          </a:xfrm>
        </p:spPr>
        <p:txBody>
          <a:bodyPr/>
          <a:lstStyle/>
          <a:p>
            <a:r>
              <a:rPr lang="en-US" dirty="0" smtClean="0"/>
              <a:t>This paper</a:t>
            </a:r>
            <a:endParaRPr lang="en-US" dirty="0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8925" y="1531917"/>
            <a:ext cx="8566150" cy="4594246"/>
          </a:xfrm>
        </p:spPr>
        <p:txBody>
          <a:bodyPr/>
          <a:lstStyle/>
          <a:p>
            <a:r>
              <a:rPr lang="en-US" dirty="0" smtClean="0"/>
              <a:t>Investigate whether local availability of services impacts a manufacturing firm’s decision to become a multinational</a:t>
            </a:r>
          </a:p>
          <a:p>
            <a:r>
              <a:rPr lang="en-US" dirty="0" smtClean="0"/>
              <a:t>Look at this empirically using rich firm level data for France</a:t>
            </a:r>
          </a:p>
          <a:p>
            <a:r>
              <a:rPr lang="en-US" dirty="0" smtClean="0"/>
              <a:t>Brings together insights from “heterogeneous firm” and “new economic geography” literatures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3132"/>
            <a:ext cx="9144000" cy="960438"/>
          </a:xfrm>
        </p:spPr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8925" y="1531917"/>
            <a:ext cx="8566150" cy="4594246"/>
          </a:xfrm>
        </p:spPr>
        <p:txBody>
          <a:bodyPr/>
          <a:lstStyle/>
          <a:p>
            <a:r>
              <a:rPr lang="en-US" dirty="0" smtClean="0"/>
              <a:t>Decision to invest abroad involves sunk costs, these are mainly related to services activities</a:t>
            </a:r>
          </a:p>
          <a:p>
            <a:r>
              <a:rPr lang="en-US" dirty="0" smtClean="0"/>
              <a:t>Greater local provision of services </a:t>
            </a:r>
          </a:p>
          <a:p>
            <a:pPr lvl="1">
              <a:buNone/>
            </a:pPr>
            <a:r>
              <a:rPr lang="en-US" dirty="0" smtClean="0">
                <a:sym typeface="Symbol"/>
              </a:rPr>
              <a:t> larger variety </a:t>
            </a:r>
          </a:p>
          <a:p>
            <a:pPr lvl="1">
              <a:buNone/>
            </a:pPr>
            <a:r>
              <a:rPr lang="en-US" dirty="0" smtClean="0">
                <a:sym typeface="Symbol"/>
              </a:rPr>
              <a:t> lower prices</a:t>
            </a:r>
          </a:p>
          <a:p>
            <a:pPr lvl="1">
              <a:buNone/>
            </a:pPr>
            <a:r>
              <a:rPr lang="en-US" dirty="0" smtClean="0">
                <a:sym typeface="Symbol"/>
              </a:rPr>
              <a:t> better ability to overcome sunk costs of investing        	abroad</a:t>
            </a:r>
          </a:p>
          <a:p>
            <a:r>
              <a:rPr lang="en-US" dirty="0" smtClean="0">
                <a:sym typeface="Symbol"/>
              </a:rPr>
              <a:t>Why local provision? Services require face-to-face contact and customer interaction (Davis and Henderson, RSUE 2008)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3132"/>
            <a:ext cx="9144000" cy="960438"/>
          </a:xfrm>
        </p:spPr>
        <p:txBody>
          <a:bodyPr/>
          <a:lstStyle/>
          <a:p>
            <a:r>
              <a:rPr lang="en-US" dirty="0" smtClean="0"/>
              <a:t>Data description</a:t>
            </a:r>
            <a:endParaRPr lang="en-US" dirty="0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8925" y="1531917"/>
            <a:ext cx="8566150" cy="4594246"/>
          </a:xfrm>
        </p:spPr>
        <p:txBody>
          <a:bodyPr/>
          <a:lstStyle/>
          <a:p>
            <a:r>
              <a:rPr lang="en-US" dirty="0" smtClean="0"/>
              <a:t>Merge two databases for period 1990 to 2001</a:t>
            </a:r>
          </a:p>
          <a:p>
            <a:r>
              <a:rPr lang="en-US" dirty="0" smtClean="0"/>
              <a:t>Financial Links Survey</a:t>
            </a:r>
          </a:p>
          <a:p>
            <a:pPr lvl="1"/>
            <a:r>
              <a:rPr lang="en-US" dirty="0" smtClean="0"/>
              <a:t>Survey of large firms (e.g., more than 500 emp.)</a:t>
            </a:r>
          </a:p>
          <a:p>
            <a:pPr lvl="1"/>
            <a:r>
              <a:rPr lang="en-US" dirty="0" smtClean="0"/>
              <a:t>Firms report financial links with other firms and affiliation to a group</a:t>
            </a:r>
          </a:p>
          <a:p>
            <a:pPr lvl="1"/>
            <a:r>
              <a:rPr lang="en-US" dirty="0" smtClean="0"/>
              <a:t>Also identity and location of any affiliates</a:t>
            </a:r>
          </a:p>
          <a:p>
            <a:pPr lvl="1"/>
            <a:r>
              <a:rPr lang="en-US" dirty="0" smtClean="0"/>
              <a:t>Plus identity and location of parent</a:t>
            </a:r>
          </a:p>
          <a:p>
            <a:pPr lvl="1"/>
            <a:r>
              <a:rPr lang="en-US" dirty="0" smtClean="0"/>
              <a:t>Can identify single firms, affiliates and parents of domestic groups, affiliates and parents of multinationals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3132"/>
            <a:ext cx="9144000" cy="960438"/>
          </a:xfrm>
        </p:spPr>
        <p:txBody>
          <a:bodyPr/>
          <a:lstStyle/>
          <a:p>
            <a:r>
              <a:rPr lang="en-US" dirty="0" smtClean="0"/>
              <a:t>Data description</a:t>
            </a:r>
            <a:endParaRPr lang="en-US" dirty="0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8925" y="1531917"/>
            <a:ext cx="8566150" cy="4594246"/>
          </a:xfrm>
        </p:spPr>
        <p:txBody>
          <a:bodyPr/>
          <a:lstStyle/>
          <a:p>
            <a:r>
              <a:rPr lang="en-US" dirty="0" smtClean="0"/>
              <a:t>Firm Annual Survey</a:t>
            </a:r>
          </a:p>
          <a:p>
            <a:pPr lvl="1"/>
            <a:r>
              <a:rPr lang="en-US" dirty="0" smtClean="0"/>
              <a:t>Covers all firms with more than 20 emp. </a:t>
            </a:r>
          </a:p>
          <a:p>
            <a:pPr lvl="1"/>
            <a:r>
              <a:rPr lang="en-US" dirty="0" smtClean="0"/>
              <a:t>Information on activities of firms: production, sales, investment, employees…, industry and region</a:t>
            </a:r>
          </a:p>
          <a:p>
            <a:r>
              <a:rPr lang="en-US" dirty="0" smtClean="0"/>
              <a:t>Combined data set includes </a:t>
            </a:r>
            <a:r>
              <a:rPr lang="en-US" dirty="0" smtClean="0"/>
              <a:t>over 200,000 </a:t>
            </a:r>
            <a:r>
              <a:rPr lang="en-US" dirty="0" smtClean="0"/>
              <a:t>firms for 1990 – 2001 in manufacturing and services</a:t>
            </a:r>
          </a:p>
          <a:p>
            <a:r>
              <a:rPr lang="en-US" dirty="0" smtClean="0"/>
              <a:t>Large share of firms (23%) are active in “business services” (accounting, advertising, </a:t>
            </a:r>
            <a:r>
              <a:rPr lang="en-US" dirty="0" smtClean="0"/>
              <a:t>market </a:t>
            </a:r>
            <a:r>
              <a:rPr lang="en-US" dirty="0" smtClean="0"/>
              <a:t>research, consulting, IT </a:t>
            </a:r>
            <a:r>
              <a:rPr lang="en-US" dirty="0" smtClean="0"/>
              <a:t>services) and “operational services” (14%) (e.g., recruitment)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3132"/>
            <a:ext cx="9144000" cy="960438"/>
          </a:xfrm>
        </p:spPr>
        <p:txBody>
          <a:bodyPr/>
          <a:lstStyle/>
          <a:p>
            <a:r>
              <a:rPr lang="en-US" dirty="0" smtClean="0"/>
              <a:t>Data description</a:t>
            </a:r>
            <a:endParaRPr lang="en-US" dirty="0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8925" y="1531917"/>
            <a:ext cx="8566150" cy="4417621"/>
          </a:xfrm>
        </p:spPr>
        <p:txBody>
          <a:bodyPr/>
          <a:lstStyle/>
          <a:p>
            <a:r>
              <a:rPr lang="en-US" dirty="0" smtClean="0"/>
              <a:t>We distinguish three types of firms</a:t>
            </a:r>
          </a:p>
          <a:p>
            <a:pPr lvl="1"/>
            <a:r>
              <a:rPr lang="en-US" dirty="0" smtClean="0"/>
              <a:t>Single firms (more than 90 percent)</a:t>
            </a:r>
          </a:p>
          <a:p>
            <a:pPr lvl="1"/>
            <a:r>
              <a:rPr lang="en-US" dirty="0" smtClean="0"/>
              <a:t>Domestic parent (2700 firms)</a:t>
            </a:r>
          </a:p>
          <a:p>
            <a:pPr lvl="1"/>
            <a:r>
              <a:rPr lang="en-US" dirty="0" smtClean="0"/>
              <a:t>French multinational parents </a:t>
            </a:r>
            <a:r>
              <a:rPr lang="en-US" dirty="0" smtClean="0"/>
              <a:t>(</a:t>
            </a:r>
            <a:r>
              <a:rPr lang="en-US" dirty="0" smtClean="0"/>
              <a:t>923</a:t>
            </a:r>
            <a:r>
              <a:rPr lang="en-US" dirty="0" smtClean="0"/>
              <a:t> </a:t>
            </a:r>
            <a:r>
              <a:rPr lang="en-US" dirty="0" smtClean="0"/>
              <a:t>firms), of which </a:t>
            </a:r>
            <a:r>
              <a:rPr lang="en-US" dirty="0" smtClean="0"/>
              <a:t>463 </a:t>
            </a:r>
            <a:r>
              <a:rPr lang="en-US" dirty="0" smtClean="0"/>
              <a:t>are “new multinationals”</a:t>
            </a:r>
          </a:p>
          <a:p>
            <a:r>
              <a:rPr lang="en-US" dirty="0" smtClean="0"/>
              <a:t>Domestic parents are “control group” in econometric analysis</a:t>
            </a:r>
          </a:p>
          <a:p>
            <a:r>
              <a:rPr lang="en-US" dirty="0" smtClean="0"/>
              <a:t>Aim is to check whether decision to become multinational is affected by local provision of services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3132"/>
            <a:ext cx="9144000" cy="960438"/>
          </a:xfrm>
        </p:spPr>
        <p:txBody>
          <a:bodyPr/>
          <a:lstStyle/>
          <a:p>
            <a:r>
              <a:rPr lang="en-US" dirty="0" smtClean="0"/>
              <a:t>Measuring the local availability of services</a:t>
            </a:r>
            <a:endParaRPr lang="en-US" dirty="0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8925" y="1365662"/>
            <a:ext cx="8566150" cy="4594246"/>
          </a:xfrm>
        </p:spPr>
        <p:txBody>
          <a:bodyPr/>
          <a:lstStyle/>
          <a:p>
            <a:r>
              <a:rPr lang="en-US" dirty="0" smtClean="0"/>
              <a:t>Business Services</a:t>
            </a:r>
          </a:p>
          <a:p>
            <a:pPr lvl="1"/>
            <a:r>
              <a:rPr lang="en-US" dirty="0" smtClean="0"/>
              <a:t>Number of firms (</a:t>
            </a:r>
            <a:r>
              <a:rPr lang="en-US" i="1" dirty="0" smtClean="0"/>
              <a:t>n</a:t>
            </a:r>
            <a:r>
              <a:rPr lang="en-US" dirty="0" smtClean="0"/>
              <a:t>) in </a:t>
            </a:r>
            <a:r>
              <a:rPr lang="en-US" dirty="0" smtClean="0"/>
              <a:t>BS/OS </a:t>
            </a:r>
            <a:r>
              <a:rPr lang="en-US" dirty="0" smtClean="0"/>
              <a:t>sector within the geographic region, multiplied with input coefficient </a:t>
            </a:r>
            <a:r>
              <a:rPr lang="el-GR" i="1" dirty="0" smtClean="0"/>
              <a:t>α</a:t>
            </a:r>
            <a:r>
              <a:rPr lang="de-DE" i="1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Debaere</a:t>
            </a:r>
            <a:r>
              <a:rPr lang="en-US" dirty="0" smtClean="0"/>
              <a:t> et al., 2013)</a:t>
            </a:r>
            <a:endParaRPr lang="en-US" i="1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/>
            <a:r>
              <a:rPr lang="el-GR" i="1" dirty="0" smtClean="0"/>
              <a:t>α </a:t>
            </a:r>
            <a:r>
              <a:rPr lang="de-DE" i="1" dirty="0" err="1" smtClean="0"/>
              <a:t>is</a:t>
            </a:r>
            <a:r>
              <a:rPr lang="de-DE" i="1" dirty="0" smtClean="0"/>
              <a:t> </a:t>
            </a:r>
            <a:r>
              <a:rPr lang="en-US" dirty="0" smtClean="0"/>
              <a:t>purchases of inputs from the business services sector (</a:t>
            </a:r>
            <a:r>
              <a:rPr lang="en-US" i="1" dirty="0" smtClean="0"/>
              <a:t>s</a:t>
            </a:r>
            <a:r>
              <a:rPr lang="en-US" dirty="0" smtClean="0"/>
              <a:t>) used by industry </a:t>
            </a:r>
            <a:r>
              <a:rPr lang="en-US" i="1" dirty="0" smtClean="0"/>
              <a:t>j</a:t>
            </a:r>
            <a:r>
              <a:rPr lang="en-US" dirty="0" smtClean="0"/>
              <a:t> as a share of the total output of industry </a:t>
            </a:r>
            <a:r>
              <a:rPr lang="en-US" i="1" dirty="0" smtClean="0"/>
              <a:t>j</a:t>
            </a:r>
            <a:endParaRPr lang="de-DE" i="1" dirty="0" smtClean="0"/>
          </a:p>
          <a:p>
            <a:r>
              <a:rPr lang="en-US" dirty="0" smtClean="0"/>
              <a:t>Region is French </a:t>
            </a:r>
            <a:r>
              <a:rPr lang="en-US" dirty="0" err="1" smtClean="0"/>
              <a:t>département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pic>
        <p:nvPicPr>
          <p:cNvPr id="1126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75657" y="3342903"/>
            <a:ext cx="4501554" cy="480951"/>
          </a:xfrm>
          <a:prstGeom prst="rect">
            <a:avLst/>
          </a:prstGeom>
          <a:noFill/>
        </p:spPr>
      </p:pic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6778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3132"/>
            <a:ext cx="9144000" cy="960438"/>
          </a:xfrm>
        </p:spPr>
        <p:txBody>
          <a:bodyPr/>
          <a:lstStyle/>
          <a:p>
            <a:r>
              <a:rPr lang="en-US" dirty="0" smtClean="0"/>
              <a:t>Top five regions</a:t>
            </a:r>
            <a:endParaRPr lang="en-US" dirty="0"/>
          </a:p>
        </p:txBody>
      </p:sp>
      <p:sp>
        <p:nvSpPr>
          <p:cNvPr id="5" name="Textfeld 4"/>
          <p:cNvSpPr txBox="1"/>
          <p:nvPr/>
        </p:nvSpPr>
        <p:spPr>
          <a:xfrm>
            <a:off x="439387" y="5581402"/>
            <a:ext cx="83008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/>
              <a:t>Shows </a:t>
            </a:r>
            <a:r>
              <a:rPr lang="de-DE" sz="2400" dirty="0" err="1" smtClean="0"/>
              <a:t>co-agglomeration</a:t>
            </a:r>
            <a:r>
              <a:rPr lang="de-DE" sz="2400" dirty="0" smtClean="0"/>
              <a:t> </a:t>
            </a:r>
            <a:r>
              <a:rPr lang="de-DE" sz="2400" dirty="0" err="1" smtClean="0"/>
              <a:t>of</a:t>
            </a:r>
            <a:r>
              <a:rPr lang="de-DE" sz="2400" dirty="0" smtClean="0"/>
              <a:t> BS </a:t>
            </a:r>
            <a:r>
              <a:rPr lang="de-DE" sz="2400" dirty="0" err="1" smtClean="0"/>
              <a:t>and</a:t>
            </a:r>
            <a:r>
              <a:rPr lang="de-DE" sz="2400" dirty="0" smtClean="0"/>
              <a:t> multinational </a:t>
            </a:r>
            <a:r>
              <a:rPr lang="de-DE" sz="2400" dirty="0" err="1" smtClean="0"/>
              <a:t>firms</a:t>
            </a:r>
            <a:endParaRPr lang="de-DE" sz="24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6489097"/>
              </p:ext>
            </p:extLst>
          </p:nvPr>
        </p:nvGraphicFramePr>
        <p:xfrm>
          <a:off x="439387" y="1523401"/>
          <a:ext cx="8566150" cy="38370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29466"/>
                <a:gridCol w="1312334"/>
                <a:gridCol w="1199261"/>
                <a:gridCol w="1713230"/>
                <a:gridCol w="1308908"/>
                <a:gridCol w="1702951"/>
              </a:tblGrid>
              <a:tr h="9401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Region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Business Services </a:t>
                      </a:r>
                      <a:r>
                        <a:rPr lang="de-DE" sz="1800" dirty="0" err="1">
                          <a:effectLst/>
                        </a:rPr>
                        <a:t>Firms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Region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effectLst/>
                        </a:rPr>
                        <a:t>Multinational Parents</a:t>
                      </a:r>
                      <a:endParaRPr lang="de-DE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effectLst/>
                        </a:rPr>
                        <a:t>Region</a:t>
                      </a:r>
                      <a:endParaRPr lang="de-DE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effectLst/>
                        </a:rPr>
                        <a:t>New Multinationals</a:t>
                      </a:r>
                      <a:endParaRPr lang="de-DE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44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b="0" dirty="0">
                          <a:solidFill>
                            <a:schemeClr val="tx1"/>
                          </a:solidFill>
                          <a:effectLst/>
                        </a:rPr>
                        <a:t>Nord</a:t>
                      </a:r>
                      <a:endParaRPr lang="de-DE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effectLst/>
                        </a:rPr>
                        <a:t>1058</a:t>
                      </a:r>
                      <a:endParaRPr lang="de-DE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Val de Marne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13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effectLst/>
                        </a:rPr>
                        <a:t>Rhone</a:t>
                      </a:r>
                      <a:endParaRPr lang="de-DE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effectLst/>
                        </a:rPr>
                        <a:t>2</a:t>
                      </a:r>
                      <a:endParaRPr lang="de-DE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44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b="0" dirty="0" err="1">
                          <a:solidFill>
                            <a:schemeClr val="tx1"/>
                          </a:solidFill>
                          <a:effectLst/>
                        </a:rPr>
                        <a:t>Bouches</a:t>
                      </a:r>
                      <a:r>
                        <a:rPr lang="de-DE" sz="1800" b="0" dirty="0">
                          <a:solidFill>
                            <a:schemeClr val="tx1"/>
                          </a:solidFill>
                          <a:effectLst/>
                        </a:rPr>
                        <a:t> du Rhone</a:t>
                      </a:r>
                      <a:endParaRPr lang="de-DE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1174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Nord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13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effectLst/>
                        </a:rPr>
                        <a:t>Val de Marne</a:t>
                      </a:r>
                      <a:endParaRPr lang="de-DE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effectLst/>
                        </a:rPr>
                        <a:t>3</a:t>
                      </a:r>
                      <a:endParaRPr lang="de-DE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44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b="0" dirty="0">
                          <a:solidFill>
                            <a:schemeClr val="tx1"/>
                          </a:solidFill>
                          <a:effectLst/>
                        </a:rPr>
                        <a:t>Rhone</a:t>
                      </a:r>
                      <a:endParaRPr lang="de-DE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effectLst/>
                        </a:rPr>
                        <a:t>1325</a:t>
                      </a:r>
                      <a:endParaRPr lang="de-DE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effectLst/>
                        </a:rPr>
                        <a:t>Rhone</a:t>
                      </a:r>
                      <a:endParaRPr lang="de-DE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15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 err="1">
                          <a:effectLst/>
                        </a:rPr>
                        <a:t>Bouches</a:t>
                      </a:r>
                      <a:r>
                        <a:rPr lang="de-DE" sz="1800" dirty="0">
                          <a:effectLst/>
                        </a:rPr>
                        <a:t> du Rhone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effectLst/>
                        </a:rPr>
                        <a:t>3</a:t>
                      </a:r>
                      <a:endParaRPr lang="de-DE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44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b="0" dirty="0" err="1">
                          <a:solidFill>
                            <a:schemeClr val="tx1"/>
                          </a:solidFill>
                          <a:effectLst/>
                        </a:rPr>
                        <a:t>Hauts</a:t>
                      </a:r>
                      <a:r>
                        <a:rPr lang="de-DE" sz="1800" b="0" dirty="0">
                          <a:solidFill>
                            <a:schemeClr val="tx1"/>
                          </a:solidFill>
                          <a:effectLst/>
                        </a:rPr>
                        <a:t> de Seine</a:t>
                      </a:r>
                      <a:endParaRPr lang="de-DE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effectLst/>
                        </a:rPr>
                        <a:t>2886</a:t>
                      </a:r>
                      <a:endParaRPr lang="de-DE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effectLst/>
                        </a:rPr>
                        <a:t>Hauts de Seine</a:t>
                      </a:r>
                      <a:endParaRPr lang="de-DE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effectLst/>
                        </a:rPr>
                        <a:t>63</a:t>
                      </a:r>
                      <a:endParaRPr lang="de-DE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 err="1">
                          <a:effectLst/>
                        </a:rPr>
                        <a:t>Hauts</a:t>
                      </a:r>
                      <a:r>
                        <a:rPr lang="de-DE" sz="1800" dirty="0">
                          <a:effectLst/>
                        </a:rPr>
                        <a:t> de Seine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7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44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b="0" dirty="0">
                          <a:solidFill>
                            <a:schemeClr val="tx1"/>
                          </a:solidFill>
                          <a:effectLst/>
                        </a:rPr>
                        <a:t>Paris</a:t>
                      </a:r>
                      <a:endParaRPr lang="de-DE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effectLst/>
                        </a:rPr>
                        <a:t>6569</a:t>
                      </a:r>
                      <a:endParaRPr lang="de-DE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effectLst/>
                        </a:rPr>
                        <a:t>Paris</a:t>
                      </a:r>
                      <a:endParaRPr lang="de-DE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effectLst/>
                        </a:rPr>
                        <a:t>118</a:t>
                      </a:r>
                      <a:endParaRPr lang="de-DE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effectLst/>
                        </a:rPr>
                        <a:t>Paris</a:t>
                      </a:r>
                      <a:endParaRPr lang="de-DE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11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39387" y="152324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 English_homepage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English_homepage</Template>
  <TotalTime>0</TotalTime>
  <Words>1226</Words>
  <Application>Microsoft Office PowerPoint</Application>
  <PresentationFormat>On-screen Show (4:3)</PresentationFormat>
  <Paragraphs>310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Symbol</vt:lpstr>
      <vt:lpstr>Times New Roman</vt:lpstr>
      <vt:lpstr>Template English_homepage</vt:lpstr>
      <vt:lpstr>Availability of business services and outward investment: Evidence from French firms  Holger Görg Kiel Institute for the World Economy,  University of Kiel and GEP  Liza Jabbour Birmingham Business School and GEP  </vt:lpstr>
      <vt:lpstr>Introduction</vt:lpstr>
      <vt:lpstr>This paper</vt:lpstr>
      <vt:lpstr>Motivation</vt:lpstr>
      <vt:lpstr>Data description</vt:lpstr>
      <vt:lpstr>Data description</vt:lpstr>
      <vt:lpstr>Data description</vt:lpstr>
      <vt:lpstr>Measuring the local availability of services</vt:lpstr>
      <vt:lpstr>Top five regions</vt:lpstr>
      <vt:lpstr>PowerPoint Presentation</vt:lpstr>
      <vt:lpstr>Empirical model</vt:lpstr>
      <vt:lpstr>Baseline results</vt:lpstr>
      <vt:lpstr>Summary</vt:lpstr>
      <vt:lpstr>Business Services and New Multinationals – Including Interactions </vt:lpstr>
      <vt:lpstr>Robustness</vt:lpstr>
      <vt:lpstr>Extension</vt:lpstr>
      <vt:lpstr>IV regressions</vt:lpstr>
      <vt:lpstr>Conclusion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Availability of business services and outward investment: Evidence from French firms  Holger Görg Kiel Institute; University of Kiel; CEPR  Liza Jabbour Birmingham Business School</dc:title>
  <dc:creator>goergh</dc:creator>
  <cp:lastModifiedBy>goergh</cp:lastModifiedBy>
  <cp:revision>113</cp:revision>
  <dcterms:created xsi:type="dcterms:W3CDTF">2012-05-21T08:47:58Z</dcterms:created>
  <dcterms:modified xsi:type="dcterms:W3CDTF">2015-06-24T12:13:34Z</dcterms:modified>
</cp:coreProperties>
</file>