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314" r:id="rId4"/>
    <p:sldId id="322" r:id="rId5"/>
    <p:sldId id="315" r:id="rId6"/>
    <p:sldId id="316" r:id="rId7"/>
    <p:sldId id="318" r:id="rId8"/>
    <p:sldId id="317" r:id="rId9"/>
    <p:sldId id="324" r:id="rId10"/>
    <p:sldId id="323" r:id="rId11"/>
    <p:sldId id="321" r:id="rId12"/>
    <p:sldId id="313" r:id="rId13"/>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703"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653B436A-F18F-40C8-ADF2-2AA8F1203819}" type="datetimeFigureOut">
              <a:rPr lang="en-GB" smtClean="0"/>
              <a:t>24/06/2015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DA2578E2-9497-4F93-BAAD-DE1A0550B726}" type="slidenum">
              <a:rPr lang="en-GB" smtClean="0"/>
              <a:t>‹#›</a:t>
            </a:fld>
            <a:endParaRPr lang="en-GB"/>
          </a:p>
        </p:txBody>
      </p:sp>
    </p:spTree>
    <p:extLst>
      <p:ext uri="{BB962C8B-B14F-4D97-AF65-F5344CB8AC3E}">
        <p14:creationId xmlns:p14="http://schemas.microsoft.com/office/powerpoint/2010/main" val="12618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CA13612-3837-453C-8DFE-C00312F21025}" type="datetimeFigureOut">
              <a:rPr lang="en-GB" smtClean="0"/>
              <a:pPr/>
              <a:t>24/06/2015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4EE54AD-0B01-41AF-A939-DD3191D70271}" type="slidenum">
              <a:rPr lang="en-GB" smtClean="0"/>
              <a:pPr/>
              <a:t>‹#›</a:t>
            </a:fld>
            <a:endParaRPr lang="en-GB"/>
          </a:p>
        </p:txBody>
      </p:sp>
    </p:spTree>
    <p:extLst>
      <p:ext uri="{BB962C8B-B14F-4D97-AF65-F5344CB8AC3E}">
        <p14:creationId xmlns:p14="http://schemas.microsoft.com/office/powerpoint/2010/main" val="105615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290AE24B-2F8C-4A29-A3C8-4BAFC0569729}"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EVA530371195</a:t>
            </a:r>
            <a:endParaRPr lang="en-GB" dirty="0"/>
          </a:p>
        </p:txBody>
      </p:sp>
      <p:sp>
        <p:nvSpPr>
          <p:cNvPr id="4" name="Slide Number Placeholder 3"/>
          <p:cNvSpPr>
            <a:spLocks noGrp="1"/>
          </p:cNvSpPr>
          <p:nvPr>
            <p:ph type="sldNum" sz="quarter" idx="10"/>
          </p:nvPr>
        </p:nvSpPr>
        <p:spPr/>
        <p:txBody>
          <a:bodyPr/>
          <a:lstStyle/>
          <a:p>
            <a:fld id="{0D51F0E9-4E6B-43EC-92C0-FBB44DE54E0D}" type="slidenum">
              <a:rPr lang="en-GB" smtClean="0"/>
              <a:t>4</a:t>
            </a:fld>
            <a:endParaRPr lang="en-GB"/>
          </a:p>
        </p:txBody>
      </p:sp>
    </p:spTree>
    <p:extLst>
      <p:ext uri="{BB962C8B-B14F-4D97-AF65-F5344CB8AC3E}">
        <p14:creationId xmlns:p14="http://schemas.microsoft.com/office/powerpoint/2010/main" val="321293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3600"/>
            <a:ext cx="8382000" cy="1676400"/>
          </a:xfrm>
        </p:spPr>
        <p:txBody>
          <a:bodyPr>
            <a:normAutofit fontScale="90000"/>
          </a:bodyPr>
          <a:lstStyle/>
          <a:p>
            <a:r>
              <a:rPr lang="en-GB" sz="4000" dirty="0" smtClean="0"/>
              <a:t>ICT and Exporting</a:t>
            </a:r>
            <a:br>
              <a:rPr lang="en-GB" sz="4000" dirty="0" smtClean="0"/>
            </a:br>
            <a:r>
              <a:rPr lang="en-GB" sz="4000" dirty="0" smtClean="0"/>
              <a:t>The effects of broadband on the extensive margin of business service exports</a:t>
            </a:r>
            <a:endParaRPr lang="en-GB" sz="4000" dirty="0">
              <a:solidFill>
                <a:schemeClr val="bg1"/>
              </a:solidFill>
            </a:endParaRPr>
          </a:p>
        </p:txBody>
      </p:sp>
      <p:pic>
        <p:nvPicPr>
          <p:cNvPr id="4" name="Picture 10" descr="Bar_header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
            <a:ext cx="917685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0" y="152400"/>
            <a:ext cx="6934200" cy="917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dirty="0">
              <a:solidFill>
                <a:schemeClr val="bg1"/>
              </a:solidFill>
            </a:endParaRPr>
          </a:p>
        </p:txBody>
      </p:sp>
      <p:sp>
        <p:nvSpPr>
          <p:cNvPr id="5" name="Title 1"/>
          <p:cNvSpPr txBox="1">
            <a:spLocks/>
          </p:cNvSpPr>
          <p:nvPr/>
        </p:nvSpPr>
        <p:spPr>
          <a:xfrm>
            <a:off x="4498596" y="4191000"/>
            <a:ext cx="4191000" cy="1676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pic>
        <p:nvPicPr>
          <p:cNvPr id="1026" name="Picture 2" descr="C:\Users\lextjd\Documents\Supervisor Meetings\Presentations\GE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334000"/>
            <a:ext cx="2667000" cy="1344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1898" y="3962400"/>
            <a:ext cx="7620000" cy="830997"/>
          </a:xfrm>
          <a:prstGeom prst="rect">
            <a:avLst/>
          </a:prstGeom>
          <a:noFill/>
        </p:spPr>
        <p:txBody>
          <a:bodyPr wrap="square" rtlCol="0">
            <a:spAutoFit/>
          </a:bodyPr>
          <a:lstStyle/>
          <a:p>
            <a:pPr algn="ctr"/>
            <a:r>
              <a:rPr lang="en-GB" sz="2400" dirty="0" smtClean="0"/>
              <a:t>Richard Kneller</a:t>
            </a:r>
            <a:r>
              <a:rPr lang="en-GB" sz="2400" dirty="0"/>
              <a:t> </a:t>
            </a:r>
            <a:r>
              <a:rPr lang="en-GB" sz="2400" dirty="0" smtClean="0"/>
              <a:t>and Jonathan Timmis</a:t>
            </a:r>
          </a:p>
          <a:p>
            <a:pPr algn="ctr"/>
            <a:r>
              <a:rPr lang="en-GB" sz="2400" i="1" dirty="0" smtClean="0"/>
              <a:t>GEP, University of Nottingham</a:t>
            </a:r>
            <a:r>
              <a:rPr lang="en-GB" dirty="0" smtClean="0"/>
              <a:t> </a:t>
            </a:r>
            <a:endParaRPr lang="en-GB" dirty="0"/>
          </a:p>
        </p:txBody>
      </p:sp>
    </p:spTree>
    <p:extLst>
      <p:ext uri="{BB962C8B-B14F-4D97-AF65-F5344CB8AC3E}">
        <p14:creationId xmlns:p14="http://schemas.microsoft.com/office/powerpoint/2010/main" val="2758055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330737"/>
            <a:ext cx="6984776" cy="461665"/>
          </a:xfrm>
          <a:prstGeom prst="rect">
            <a:avLst/>
          </a:prstGeom>
          <a:noFill/>
        </p:spPr>
        <p:txBody>
          <a:bodyPr wrap="square" rtlCol="0">
            <a:spAutoFit/>
          </a:bodyPr>
          <a:lstStyle/>
          <a:p>
            <a:r>
              <a:rPr lang="en-GB" sz="2400" b="1" dirty="0" smtClean="0">
                <a:solidFill>
                  <a:schemeClr val="bg1"/>
                </a:solidFill>
              </a:rPr>
              <a:t>Extension: Firm Intensive Margin</a:t>
            </a:r>
            <a:endParaRPr lang="en-GB"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54141137"/>
              </p:ext>
            </p:extLst>
          </p:nvPr>
        </p:nvGraphicFramePr>
        <p:xfrm>
          <a:off x="367342" y="1828800"/>
          <a:ext cx="8458197" cy="4206240"/>
        </p:xfrm>
        <a:graphic>
          <a:graphicData uri="http://schemas.openxmlformats.org/drawingml/2006/table">
            <a:tbl>
              <a:tblPr firstRow="1" firstCol="1" bandRow="1">
                <a:tableStyleId>{5C22544A-7EE6-4342-B048-85BDC9FD1C3A}</a:tableStyleId>
              </a:tblPr>
              <a:tblGrid>
                <a:gridCol w="1890717"/>
                <a:gridCol w="1094580"/>
                <a:gridCol w="1094580"/>
                <a:gridCol w="1094580"/>
                <a:gridCol w="1094580"/>
                <a:gridCol w="1094580"/>
                <a:gridCol w="1094580"/>
              </a:tblGrid>
              <a:tr h="179705">
                <a:tc>
                  <a:txBody>
                    <a:bodyPr/>
                    <a:lstStyle/>
                    <a:p>
                      <a:pPr>
                        <a:lnSpc>
                          <a:spcPct val="115000"/>
                        </a:lnSpc>
                        <a:spcAft>
                          <a:spcPts val="0"/>
                        </a:spcAft>
                      </a:pPr>
                      <a:r>
                        <a:rPr lang="en-GB" sz="1600" dirty="0">
                          <a:effectLst/>
                        </a:rPr>
                        <a:t>Sample</a:t>
                      </a:r>
                      <a:endParaRPr lang="en-GB" sz="1600" dirty="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a:effectLst/>
                        </a:rPr>
                        <a:t>Wave 1 Exchanges</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GB" sz="1600">
                          <a:effectLst/>
                        </a:rPr>
                        <a:t>Wave 1  Enabled Exchanges</a:t>
                      </a:r>
                      <a:endParaRPr lang="en-GB" sz="160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a:effectLst/>
                        </a:rPr>
                        <a:t>Wave 1 Exchanges</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GB" sz="1600">
                          <a:effectLst/>
                        </a:rPr>
                        <a:t>Wave 1  Enabled Exchanges</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Estimation Method</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OLS</a:t>
                      </a:r>
                      <a:endParaRPr lang="en-GB" sz="160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a:effectLst/>
                        </a:rPr>
                        <a:t>IV</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GB" sz="1600">
                          <a:effectLst/>
                        </a:rPr>
                        <a:t>OLS</a:t>
                      </a:r>
                      <a:endParaRPr lang="en-GB" sz="160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a:effectLst/>
                        </a:rPr>
                        <a:t>IV</a:t>
                      </a:r>
                      <a:endParaRPr lang="en-GB" sz="1600">
                        <a:effectLst/>
                        <a:latin typeface="Calibri"/>
                        <a:ea typeface="MS Mincho"/>
                        <a:cs typeface="Times New Roman"/>
                      </a:endParaRPr>
                    </a:p>
                  </a:txBody>
                  <a:tcPr marL="68580" marR="68580" marT="0" marB="0" anchor="ctr"/>
                </a:tc>
                <a:tc hMerge="1">
                  <a:txBody>
                    <a:bodyPr/>
                    <a:lstStyle/>
                    <a:p>
                      <a:endParaRPr lang="en-GB"/>
                    </a:p>
                  </a:txBody>
                  <a:tcPr/>
                </a:tc>
              </a:tr>
              <a:tr h="179705">
                <a:tc>
                  <a:txBody>
                    <a:bodyPr/>
                    <a:lstStyle/>
                    <a:p>
                      <a:pPr>
                        <a:lnSpc>
                          <a:spcPct val="115000"/>
                        </a:lnSpc>
                        <a:spcAft>
                          <a:spcPts val="0"/>
                        </a:spcAft>
                      </a:pPr>
                      <a:r>
                        <a:rPr lang="en-GB" sz="1600">
                          <a:effectLst/>
                        </a:rPr>
                        <a:t>Export Measure</a:t>
                      </a:r>
                      <a:endParaRPr lang="en-GB" sz="1600">
                        <a:effectLst/>
                        <a:latin typeface="Calibri"/>
                        <a:ea typeface="MS Mincho"/>
                        <a:cs typeface="Times New Roman"/>
                      </a:endParaRPr>
                    </a:p>
                  </a:txBody>
                  <a:tcPr marL="68580" marR="68580" marT="0" marB="0" anchor="ctr"/>
                </a:tc>
                <a:tc gridSpan="3">
                  <a:txBody>
                    <a:bodyPr/>
                    <a:lstStyle/>
                    <a:p>
                      <a:pPr algn="ctr">
                        <a:lnSpc>
                          <a:spcPct val="115000"/>
                        </a:lnSpc>
                        <a:spcAft>
                          <a:spcPts val="0"/>
                        </a:spcAft>
                      </a:pPr>
                      <a:r>
                        <a:rPr lang="en-GB" sz="1600">
                          <a:effectLst/>
                        </a:rPr>
                        <a:t>ITIS: Total Service Exports</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600">
                          <a:effectLst/>
                        </a:rPr>
                        <a:t>ITIS: Business Services Exports</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hMerge="1">
                  <a:txBody>
                    <a:bodyPr/>
                    <a:lstStyle/>
                    <a:p>
                      <a:endParaRPr lang="en-GB"/>
                    </a:p>
                  </a:txBody>
                  <a:tcPr/>
                </a:tc>
              </a:tr>
              <a:tr h="179705">
                <a:tc>
                  <a:txBody>
                    <a:bodyPr/>
                    <a:lstStyle/>
                    <a:p>
                      <a:pPr>
                        <a:lnSpc>
                          <a:spcPct val="115000"/>
                        </a:lnSpc>
                        <a:spcAft>
                          <a:spcPts val="0"/>
                        </a:spcAft>
                      </a:pPr>
                      <a:r>
                        <a:rPr lang="en-GB" sz="1600" dirty="0">
                          <a:solidFill>
                            <a:schemeClr val="tx1"/>
                          </a:solidFill>
                          <a:effectLst/>
                        </a:rPr>
                        <a:t>Second Stage:</a:t>
                      </a:r>
                      <a:endParaRPr lang="en-GB" sz="1600" dirty="0">
                        <a:solidFill>
                          <a:schemeClr val="tx1"/>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rowSpan="2">
                  <a:txBody>
                    <a:bodyPr/>
                    <a:lstStyle/>
                    <a:p>
                      <a:pPr>
                        <a:lnSpc>
                          <a:spcPct val="115000"/>
                        </a:lnSpc>
                        <a:spcAft>
                          <a:spcPts val="0"/>
                        </a:spcAft>
                      </a:pPr>
                      <a:r>
                        <a:rPr lang="en-GB" sz="1600">
                          <a:effectLst/>
                        </a:rPr>
                        <a:t>Broadband</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0.788***</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13.031**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8.893**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0.987***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10.762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1.425</a:t>
                      </a:r>
                      <a:endParaRPr lang="en-GB" sz="1600">
                        <a:effectLst/>
                        <a:latin typeface="Calibri"/>
                        <a:ea typeface="MS Mincho"/>
                        <a:cs typeface="Times New Roman"/>
                      </a:endParaRPr>
                    </a:p>
                  </a:txBody>
                  <a:tcPr marL="68580" marR="68580" marT="0" marB="0" anchor="ctr"/>
                </a:tc>
              </a:tr>
              <a:tr h="179705">
                <a:tc vMerge="1">
                  <a:txBody>
                    <a:bodyPr/>
                    <a:lstStyle/>
                    <a:p>
                      <a:endParaRPr lang="en-GB"/>
                    </a:p>
                  </a:txBody>
                  <a:tcPr/>
                </a:tc>
                <a:tc>
                  <a:txBody>
                    <a:bodyPr/>
                    <a:lstStyle/>
                    <a:p>
                      <a:pPr algn="ctr">
                        <a:lnSpc>
                          <a:spcPct val="115000"/>
                        </a:lnSpc>
                        <a:spcAft>
                          <a:spcPts val="0"/>
                        </a:spcAft>
                      </a:pPr>
                      <a:r>
                        <a:rPr lang="en-GB" sz="1600">
                          <a:effectLst/>
                        </a:rPr>
                        <a:t>(0.213)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(5.835)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(4.122)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(0.272)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(13.451)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(2.589)</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a:effectLst/>
                        </a:rPr>
                        <a:t>Firm Controls</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smtClean="0">
                          <a:effectLst/>
                        </a:rPr>
                        <a:t>Region &amp; </a:t>
                      </a:r>
                      <a:r>
                        <a:rPr lang="en-GB" sz="1600" dirty="0" err="1" smtClean="0">
                          <a:effectLst/>
                        </a:rPr>
                        <a:t>Ind</a:t>
                      </a:r>
                      <a:r>
                        <a:rPr lang="en-GB" sz="1600" dirty="0" smtClean="0">
                          <a:effectLst/>
                        </a:rPr>
                        <a:t> </a:t>
                      </a:r>
                      <a:r>
                        <a:rPr lang="en-GB" sz="1600" dirty="0">
                          <a:effectLst/>
                        </a:rPr>
                        <a:t>FE</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a:effectLst/>
                        </a:rPr>
                        <a:t>Year FE</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smtClean="0">
                          <a:effectLst/>
                        </a:rPr>
                        <a:t>C-D </a:t>
                      </a:r>
                      <a:r>
                        <a:rPr lang="en-GB" sz="1600" dirty="0">
                          <a:effectLst/>
                        </a:rPr>
                        <a:t>F-stat.</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4.56</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7.45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4.65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7.79</a:t>
                      </a:r>
                      <a:endParaRPr lang="en-GB" sz="1600">
                        <a:effectLst/>
                        <a:latin typeface="Calibri"/>
                        <a:ea typeface="MS Mincho"/>
                        <a:cs typeface="Times New Roman"/>
                      </a:endParaRPr>
                    </a:p>
                  </a:txBody>
                  <a:tcPr marL="68580" marR="68580" marT="0" marB="0" anchor="ctr"/>
                </a:tc>
              </a:tr>
              <a:tr h="179705">
                <a:tc>
                  <a:txBody>
                    <a:bodyPr/>
                    <a:lstStyle/>
                    <a:p>
                      <a:pPr marL="201930" indent="-201930">
                        <a:lnSpc>
                          <a:spcPct val="115000"/>
                        </a:lnSpc>
                        <a:spcAft>
                          <a:spcPts val="0"/>
                        </a:spcAft>
                      </a:pPr>
                      <a:r>
                        <a:rPr lang="en-GB" sz="1600" dirty="0" smtClean="0">
                          <a:effectLst/>
                        </a:rPr>
                        <a:t>K P </a:t>
                      </a:r>
                      <a:r>
                        <a:rPr lang="en-GB" sz="1600" dirty="0">
                          <a:effectLst/>
                        </a:rPr>
                        <a:t>F-stat.</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4.20</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6.74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4.43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7.20</a:t>
                      </a:r>
                      <a:endParaRPr lang="en-GB" sz="1600">
                        <a:effectLst/>
                        <a:latin typeface="Calibri"/>
                        <a:ea typeface="MS Mincho"/>
                        <a:cs typeface="Times New Roman"/>
                      </a:endParaRPr>
                    </a:p>
                  </a:txBody>
                  <a:tcPr marL="68580" marR="68580" marT="0" marB="0" anchor="ctr"/>
                </a:tc>
              </a:tr>
              <a:tr h="179705">
                <a:tc>
                  <a:txBody>
                    <a:bodyPr/>
                    <a:lstStyle/>
                    <a:p>
                      <a:pPr marL="201930" indent="-201930">
                        <a:lnSpc>
                          <a:spcPct val="115000"/>
                        </a:lnSpc>
                        <a:spcAft>
                          <a:spcPts val="0"/>
                        </a:spcAft>
                      </a:pPr>
                      <a:r>
                        <a:rPr lang="en-GB" sz="1600">
                          <a:effectLst/>
                        </a:rPr>
                        <a:t>J Test</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0.29</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0.10</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a:effectLst/>
                        </a:rPr>
                        <a:t>Observations</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895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895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825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488</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488</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450</a:t>
                      </a:r>
                      <a:endParaRPr lang="en-GB" sz="1600" dirty="0">
                        <a:effectLst/>
                        <a:latin typeface="Calibri"/>
                        <a:ea typeface="MS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3509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GB" dirty="0" smtClean="0"/>
              <a:t>Broadband infrastructure investment a key priority for many governments</a:t>
            </a:r>
          </a:p>
          <a:p>
            <a:r>
              <a:rPr lang="en-GB" dirty="0" smtClean="0"/>
              <a:t>This paper considers whether this technology can help to explain the growth of UK service exports</a:t>
            </a:r>
          </a:p>
          <a:p>
            <a:r>
              <a:rPr lang="en-GB" dirty="0" smtClean="0"/>
              <a:t>We use an IV approach that uses infrastructure</a:t>
            </a:r>
          </a:p>
          <a:p>
            <a:r>
              <a:rPr lang="en-GB" dirty="0" smtClean="0"/>
              <a:t>Find that instruments behave as expected and pass standard tests for instrument validity</a:t>
            </a:r>
          </a:p>
          <a:p>
            <a:r>
              <a:rPr lang="en-GB" dirty="0" smtClean="0"/>
              <a:t>Find a strong effect on compliers for the extensive margin of business service exports</a:t>
            </a:r>
          </a:p>
          <a:p>
            <a:r>
              <a:rPr lang="en-GB" dirty="0" smtClean="0"/>
              <a:t>Suggests a causal effect in the range of £1.0-£1.4 billion on exports between 2000-2002.</a:t>
            </a:r>
          </a:p>
          <a:p>
            <a:endParaRPr lang="en-GB" dirty="0" smtClean="0"/>
          </a:p>
          <a:p>
            <a:pPr marL="0" indent="0">
              <a:buNone/>
            </a:pPr>
            <a:endParaRPr lang="en-GB" dirty="0"/>
          </a:p>
        </p:txBody>
      </p:sp>
      <p:pic>
        <p:nvPicPr>
          <p:cNvPr id="4"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152400"/>
            <a:ext cx="6629400" cy="917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rPr>
              <a:t>Discussion &amp; Conclusions</a:t>
            </a:r>
            <a:endParaRPr lang="en-GB" sz="3600" dirty="0">
              <a:solidFill>
                <a:schemeClr val="bg1"/>
              </a:solidFill>
            </a:endParaRPr>
          </a:p>
        </p:txBody>
      </p:sp>
    </p:spTree>
    <p:extLst>
      <p:ext uri="{BB962C8B-B14F-4D97-AF65-F5344CB8AC3E}">
        <p14:creationId xmlns:p14="http://schemas.microsoft.com/office/powerpoint/2010/main" val="418270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pPr>
              <a:buNone/>
            </a:pPr>
            <a:endParaRPr lang="en-GB" sz="1600" dirty="0" smtClean="0"/>
          </a:p>
          <a:p>
            <a:r>
              <a:rPr lang="en-GB" sz="1600" b="1" dirty="0" smtClean="0"/>
              <a:t>This work was based on data from the Annual Respondent </a:t>
            </a:r>
            <a:r>
              <a:rPr lang="en-GB" sz="1600" b="1" dirty="0" smtClean="0"/>
              <a:t>Database, the E-Commerce </a:t>
            </a:r>
            <a:r>
              <a:rPr lang="en-GB" sz="1600" b="1" smtClean="0"/>
              <a:t>and  ITIS Database</a:t>
            </a:r>
            <a:r>
              <a:rPr lang="en-GB" sz="1600" b="1" dirty="0" smtClean="0"/>
              <a:t>, produced by the Office for National Statistics (ONS) and supplied by the Secure Data Service at the UK Data Archive. The data are Crown Copyright and reproduced with the permission of the controller of HMSO and Queen's Printer for Scotland. The use of the data in this work does not imply the endorsement of ONS or the Secure Data Service at the UK Data Archive in relation to the interpretation or analysis of the data. This work uses research datasets which may not exactly reproduce National Statistics aggregates. In addition this research used data from them ICT Capital Stock Dataset provided by the VML. </a:t>
            </a:r>
            <a:endParaRPr lang="en-GB" sz="1800" dirty="0" smtClean="0"/>
          </a:p>
          <a:p>
            <a:endParaRPr lang="en-GB" sz="1800" dirty="0" smtClean="0"/>
          </a:p>
          <a:p>
            <a:endParaRPr lang="en-GB" sz="1800" dirty="0" smtClean="0"/>
          </a:p>
        </p:txBody>
      </p:sp>
      <p:pic>
        <p:nvPicPr>
          <p:cNvPr id="4"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152400"/>
            <a:ext cx="6934200" cy="917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bg1"/>
                </a:solidFill>
              </a:rPr>
              <a:t>Acknowledgements</a:t>
            </a:r>
            <a:endParaRPr lang="en-GB" sz="3600" dirty="0">
              <a:solidFill>
                <a:schemeClr val="bg1"/>
              </a:solidFill>
            </a:endParaRPr>
          </a:p>
        </p:txBody>
      </p:sp>
    </p:spTree>
    <p:extLst>
      <p:ext uri="{BB962C8B-B14F-4D97-AF65-F5344CB8AC3E}">
        <p14:creationId xmlns:p14="http://schemas.microsoft.com/office/powerpoint/2010/main" val="74834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0"/>
            <a:ext cx="4648200" cy="5105400"/>
          </a:xfrm>
        </p:spPr>
        <p:txBody>
          <a:bodyPr>
            <a:normAutofit fontScale="62500" lnSpcReduction="20000"/>
          </a:bodyPr>
          <a:lstStyle/>
          <a:p>
            <a:r>
              <a:rPr lang="en-GB" dirty="0" smtClean="0"/>
              <a:t>UK service exports grew 156% to $228bn in decade to 2008</a:t>
            </a:r>
          </a:p>
          <a:p>
            <a:r>
              <a:rPr lang="en-GB" dirty="0" smtClean="0"/>
              <a:t>This coincides with advances in information and communication technologies</a:t>
            </a:r>
          </a:p>
          <a:p>
            <a:r>
              <a:rPr lang="en-GB" dirty="0" smtClean="0"/>
              <a:t>Broadband allows for faster &amp; more comprehensive information transmission</a:t>
            </a:r>
          </a:p>
          <a:p>
            <a:r>
              <a:rPr lang="en-GB" dirty="0" smtClean="0"/>
              <a:t>Easier to collaborate &amp; coordinate at a distance and therefore purchase and consume many service functions</a:t>
            </a:r>
          </a:p>
          <a:p>
            <a:r>
              <a:rPr lang="en-GB" dirty="0" smtClean="0"/>
              <a:t>Likely to be strongest for information intensive services</a:t>
            </a:r>
          </a:p>
          <a:p>
            <a:r>
              <a:rPr lang="en-GB" dirty="0" smtClean="0"/>
              <a:t>Can broadband explain the growth of UK service exports </a:t>
            </a:r>
            <a:r>
              <a:rPr lang="en-GB" dirty="0" smtClean="0"/>
              <a:t>trade along its extensive margin?</a:t>
            </a:r>
            <a:endParaRPr lang="en-GB" dirty="0" smtClean="0"/>
          </a:p>
          <a:p>
            <a:r>
              <a:rPr lang="en-GB" dirty="0" smtClean="0"/>
              <a:t>Trade in Services data used by </a:t>
            </a:r>
            <a:r>
              <a:rPr lang="en-GB" dirty="0" err="1" smtClean="0"/>
              <a:t>Breinlich</a:t>
            </a:r>
            <a:r>
              <a:rPr lang="en-GB" dirty="0" smtClean="0"/>
              <a:t> &amp; </a:t>
            </a:r>
            <a:r>
              <a:rPr lang="en-GB" dirty="0" err="1"/>
              <a:t>Criscuolo</a:t>
            </a:r>
            <a:r>
              <a:rPr lang="en-GB" dirty="0"/>
              <a:t> (2011</a:t>
            </a:r>
            <a:r>
              <a:rPr lang="en-GB" dirty="0" smtClean="0"/>
              <a:t>) combined with other ONS data – ARD, E-commerce</a:t>
            </a:r>
          </a:p>
          <a:p>
            <a:endParaRPr lang="en-GB" dirty="0" smtClean="0"/>
          </a:p>
          <a:p>
            <a:pPr marL="0" indent="0">
              <a:buNone/>
            </a:pPr>
            <a:endParaRPr lang="en-GB" dirty="0"/>
          </a:p>
        </p:txBody>
      </p:sp>
      <p:pic>
        <p:nvPicPr>
          <p:cNvPr id="4"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28600" y="152400"/>
            <a:ext cx="6733434" cy="917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rPr>
              <a:t>Introduction</a:t>
            </a:r>
            <a:endParaRPr lang="en-GB" sz="36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638" y="1752600"/>
            <a:ext cx="3995067" cy="232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267200"/>
            <a:ext cx="3538752" cy="237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9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304800"/>
            <a:ext cx="4191000" cy="6400800"/>
          </a:xfrm>
        </p:spPr>
        <p:txBody>
          <a:bodyPr>
            <a:noAutofit/>
          </a:bodyPr>
          <a:lstStyle/>
          <a:p>
            <a:pPr algn="just">
              <a:spcBef>
                <a:spcPts val="0"/>
              </a:spcBef>
            </a:pPr>
            <a:r>
              <a:rPr lang="en-GB" sz="2000" dirty="0" smtClean="0"/>
              <a:t>Concerned by </a:t>
            </a:r>
            <a:r>
              <a:rPr lang="en-GB" sz="2000" dirty="0" smtClean="0"/>
              <a:t>endogeneity </a:t>
            </a:r>
            <a:r>
              <a:rPr lang="en-GB" sz="2000" dirty="0" smtClean="0"/>
              <a:t>bias</a:t>
            </a:r>
          </a:p>
          <a:p>
            <a:pPr algn="just">
              <a:spcBef>
                <a:spcPts val="0"/>
              </a:spcBef>
            </a:pPr>
            <a:r>
              <a:rPr lang="en-GB" sz="2000" dirty="0" smtClean="0"/>
              <a:t>Develop instruments </a:t>
            </a:r>
            <a:r>
              <a:rPr lang="en-GB" sz="2000" dirty="0" smtClean="0"/>
              <a:t>based </a:t>
            </a:r>
            <a:r>
              <a:rPr lang="en-GB" sz="2000" dirty="0" smtClean="0"/>
              <a:t>on telephone network infrastructure</a:t>
            </a:r>
          </a:p>
          <a:p>
            <a:pPr algn="just">
              <a:spcBef>
                <a:spcPts val="0"/>
              </a:spcBef>
            </a:pPr>
            <a:r>
              <a:rPr lang="en-GB" sz="2000" dirty="0" smtClean="0"/>
              <a:t>5,630 Telephone exchange </a:t>
            </a:r>
            <a:r>
              <a:rPr lang="en-GB" sz="2000" dirty="0" smtClean="0"/>
              <a:t>in UK</a:t>
            </a:r>
          </a:p>
          <a:p>
            <a:pPr algn="just">
              <a:spcBef>
                <a:spcPts val="0"/>
              </a:spcBef>
            </a:pPr>
            <a:r>
              <a:rPr lang="en-GB" sz="2000" dirty="0" smtClean="0"/>
              <a:t>Data on day </a:t>
            </a:r>
            <a:r>
              <a:rPr lang="en-GB" sz="2000" dirty="0" smtClean="0"/>
              <a:t>&amp; location each TE was ADSL enabled &amp; cable distance to the customer</a:t>
            </a:r>
          </a:p>
          <a:p>
            <a:pPr algn="just">
              <a:spcBef>
                <a:spcPts val="0"/>
              </a:spcBef>
            </a:pPr>
            <a:r>
              <a:rPr lang="en-GB" sz="2000" i="1" dirty="0"/>
              <a:t>Instrument 1</a:t>
            </a:r>
            <a:r>
              <a:rPr lang="en-GB" sz="2000" dirty="0"/>
              <a:t>: 0/1 indicator of </a:t>
            </a:r>
            <a:r>
              <a:rPr lang="en-GB" sz="2000" dirty="0" smtClean="0"/>
              <a:t>TE if </a:t>
            </a:r>
            <a:r>
              <a:rPr lang="en-GB" sz="2000" dirty="0"/>
              <a:t>ADSL enabled </a:t>
            </a:r>
            <a:r>
              <a:rPr lang="en-GB" sz="2000" i="1" dirty="0"/>
              <a:t>if enabled in wave </a:t>
            </a:r>
            <a:r>
              <a:rPr lang="en-GB" sz="2000" i="1" dirty="0" smtClean="0"/>
              <a:t>1</a:t>
            </a:r>
          </a:p>
          <a:p>
            <a:pPr algn="just">
              <a:spcBef>
                <a:spcPts val="0"/>
              </a:spcBef>
            </a:pPr>
            <a:r>
              <a:rPr lang="en-GB" sz="2000" i="1" dirty="0"/>
              <a:t>Instrument 2</a:t>
            </a:r>
            <a:r>
              <a:rPr lang="en-GB" sz="2000" dirty="0"/>
              <a:t>: Local Loop </a:t>
            </a:r>
            <a:r>
              <a:rPr lang="en-GB" sz="2000" dirty="0" smtClean="0"/>
              <a:t>Distance</a:t>
            </a:r>
            <a:endParaRPr lang="en-GB" sz="2000" dirty="0"/>
          </a:p>
          <a:p>
            <a:pPr marL="0" indent="0" algn="just">
              <a:spcBef>
                <a:spcPts val="0"/>
              </a:spcBef>
              <a:buNone/>
            </a:pPr>
            <a:endParaRPr lang="en-GB" sz="2000" dirty="0" smtClean="0"/>
          </a:p>
          <a:p>
            <a:pPr marL="0" indent="0" algn="just">
              <a:spcBef>
                <a:spcPts val="0"/>
              </a:spcBef>
              <a:buNone/>
            </a:pPr>
            <a:r>
              <a:rPr lang="en-GB" sz="2000" dirty="0" smtClean="0"/>
              <a:t>Sample </a:t>
            </a:r>
            <a:r>
              <a:rPr lang="en-GB" sz="2000" dirty="0" smtClean="0"/>
              <a:t>Restriction </a:t>
            </a:r>
          </a:p>
          <a:p>
            <a:pPr algn="just">
              <a:spcBef>
                <a:spcPts val="0"/>
              </a:spcBef>
            </a:pPr>
            <a:r>
              <a:rPr lang="en-GB" sz="2000" dirty="0" smtClean="0"/>
              <a:t>ADSL rollout began 1999 and ended 2007</a:t>
            </a:r>
          </a:p>
          <a:p>
            <a:pPr algn="just">
              <a:spcBef>
                <a:spcPts val="0"/>
              </a:spcBef>
            </a:pPr>
            <a:r>
              <a:rPr lang="en-GB" sz="2000" dirty="0" smtClean="0"/>
              <a:t>Pause at end-2002 due to low take-up (call these phase 1 and 2)</a:t>
            </a:r>
          </a:p>
          <a:p>
            <a:pPr algn="just">
              <a:spcBef>
                <a:spcPts val="0"/>
              </a:spcBef>
            </a:pPr>
            <a:r>
              <a:rPr lang="en-GB" sz="2000" dirty="0" smtClean="0"/>
              <a:t>Up to this point enablement constrained by availability of BT engineers</a:t>
            </a:r>
          </a:p>
          <a:p>
            <a:pPr algn="just">
              <a:spcBef>
                <a:spcPts val="0"/>
              </a:spcBef>
            </a:pPr>
            <a:r>
              <a:rPr lang="en-GB" sz="2000" dirty="0" smtClean="0"/>
              <a:t>20% of </a:t>
            </a:r>
            <a:r>
              <a:rPr lang="en-GB" sz="2000" dirty="0" smtClean="0"/>
              <a:t>TEs enabled </a:t>
            </a:r>
            <a:r>
              <a:rPr lang="en-GB" sz="2000" dirty="0" smtClean="0"/>
              <a:t>by end of 2002</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838200"/>
            <a:ext cx="4447540" cy="2044700"/>
          </a:xfrm>
          <a:prstGeom prst="rect">
            <a:avLst/>
          </a:prstGeom>
          <a:noFill/>
          <a:ln>
            <a:noFill/>
          </a:ln>
        </p:spPr>
      </p:pic>
      <p:sp>
        <p:nvSpPr>
          <p:cNvPr id="2" name="TextBox 1"/>
          <p:cNvSpPr txBox="1"/>
          <p:nvPr/>
        </p:nvSpPr>
        <p:spPr>
          <a:xfrm>
            <a:off x="5081270" y="457200"/>
            <a:ext cx="3276600" cy="307777"/>
          </a:xfrm>
          <a:prstGeom prst="rect">
            <a:avLst/>
          </a:prstGeom>
          <a:noFill/>
        </p:spPr>
        <p:txBody>
          <a:bodyPr wrap="square" rtlCol="0">
            <a:spAutoFit/>
          </a:bodyPr>
          <a:lstStyle/>
          <a:p>
            <a:pPr algn="ctr"/>
            <a:r>
              <a:rPr lang="en-GB" sz="1400" b="1" dirty="0" smtClean="0"/>
              <a:t>UK telephone network</a:t>
            </a:r>
            <a:endParaRPr lang="en-GB" sz="1400" b="1" dirty="0"/>
          </a:p>
        </p:txBody>
      </p:sp>
      <p:sp>
        <p:nvSpPr>
          <p:cNvPr id="7" name="TextBox 6"/>
          <p:cNvSpPr txBox="1"/>
          <p:nvPr/>
        </p:nvSpPr>
        <p:spPr>
          <a:xfrm>
            <a:off x="5181600" y="3352800"/>
            <a:ext cx="3276600" cy="307777"/>
          </a:xfrm>
          <a:prstGeom prst="rect">
            <a:avLst/>
          </a:prstGeom>
          <a:noFill/>
        </p:spPr>
        <p:txBody>
          <a:bodyPr wrap="square" rtlCol="0">
            <a:spAutoFit/>
          </a:bodyPr>
          <a:lstStyle/>
          <a:p>
            <a:pPr algn="ctr"/>
            <a:r>
              <a:rPr lang="en-GB" sz="1400" b="1" dirty="0" smtClean="0"/>
              <a:t>UK ADSL rollout across time</a:t>
            </a:r>
            <a:endParaRPr lang="en-GB" sz="1400"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83581"/>
            <a:ext cx="4411583" cy="265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2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10601"/>
            <a:ext cx="6984776" cy="523220"/>
          </a:xfrm>
          <a:prstGeom prst="rect">
            <a:avLst/>
          </a:prstGeom>
          <a:noFill/>
        </p:spPr>
        <p:txBody>
          <a:bodyPr wrap="square" rtlCol="0">
            <a:spAutoFit/>
          </a:bodyPr>
          <a:lstStyle/>
          <a:p>
            <a:pPr algn="ctr"/>
            <a:r>
              <a:rPr lang="en-GB" sz="2800" b="1" dirty="0" smtClean="0"/>
              <a:t>Exchanges Enabled by the end of 2000</a:t>
            </a:r>
            <a:endParaRPr lang="en-GB" sz="2800" b="1" dirty="0"/>
          </a:p>
        </p:txBody>
      </p:sp>
      <p:pic>
        <p:nvPicPr>
          <p:cNvPr id="7" name="Picture 10" descr="Bar_header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0358" y="330737"/>
            <a:ext cx="6856818" cy="523220"/>
          </a:xfrm>
          <a:prstGeom prst="rect">
            <a:avLst/>
          </a:prstGeom>
          <a:noFill/>
        </p:spPr>
        <p:txBody>
          <a:bodyPr wrap="square" rtlCol="0">
            <a:spAutoFit/>
          </a:bodyPr>
          <a:lstStyle/>
          <a:p>
            <a:r>
              <a:rPr lang="en-GB" sz="2800" b="1" dirty="0" smtClean="0">
                <a:solidFill>
                  <a:schemeClr val="bg1"/>
                </a:solidFill>
              </a:rPr>
              <a:t>TEs Enabled by the end of 2002</a:t>
            </a:r>
            <a:endParaRPr lang="en-GB" sz="2800" b="1" dirty="0">
              <a:solidFill>
                <a:schemeClr val="bg1"/>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81600" y="1052736"/>
            <a:ext cx="3706304" cy="563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p:nvPr/>
        </p:nvPicPr>
        <p:blipFill>
          <a:blip r:embed="rId5" cstate="print"/>
          <a:srcRect/>
          <a:stretch>
            <a:fillRect/>
          </a:stretch>
        </p:blipFill>
        <p:spPr bwMode="auto">
          <a:xfrm>
            <a:off x="280358" y="2286000"/>
            <a:ext cx="4549895" cy="3362325"/>
          </a:xfrm>
          <a:prstGeom prst="rect">
            <a:avLst/>
          </a:prstGeom>
          <a:noFill/>
          <a:ln w="9525">
            <a:noFill/>
            <a:miter lim="800000"/>
            <a:headEnd/>
            <a:tailEnd/>
          </a:ln>
        </p:spPr>
      </p:pic>
    </p:spTree>
    <p:extLst>
      <p:ext uri="{BB962C8B-B14F-4D97-AF65-F5344CB8AC3E}">
        <p14:creationId xmlns:p14="http://schemas.microsoft.com/office/powerpoint/2010/main" val="101459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507570"/>
            <a:ext cx="4114800" cy="5821363"/>
          </a:xfrm>
        </p:spPr>
        <p:txBody>
          <a:bodyPr>
            <a:noAutofit/>
          </a:bodyPr>
          <a:lstStyle/>
          <a:p>
            <a:r>
              <a:rPr lang="en-GB" sz="2200" dirty="0" smtClean="0"/>
              <a:t>ADSL </a:t>
            </a:r>
            <a:r>
              <a:rPr lang="en-GB" sz="2200" dirty="0" smtClean="0"/>
              <a:t>is </a:t>
            </a:r>
            <a:r>
              <a:rPr lang="en-GB" sz="2200" dirty="0" smtClean="0"/>
              <a:t>distant </a:t>
            </a:r>
            <a:r>
              <a:rPr lang="en-GB" sz="2200" dirty="0" smtClean="0"/>
              <a:t>dependent</a:t>
            </a:r>
            <a:endParaRPr lang="en-GB" sz="2200" dirty="0" smtClean="0"/>
          </a:p>
          <a:p>
            <a:r>
              <a:rPr lang="en-GB" sz="2200" dirty="0" smtClean="0"/>
              <a:t>Connection speeds deteriorate for cable-distances &gt;2km.</a:t>
            </a:r>
          </a:p>
          <a:p>
            <a:r>
              <a:rPr lang="en-GB" sz="2200" dirty="0" smtClean="0"/>
              <a:t>Maximum distance of 3.5km.</a:t>
            </a:r>
          </a:p>
          <a:p>
            <a:r>
              <a:rPr lang="en-GB" sz="2200" dirty="0" smtClean="0"/>
              <a:t>Telephone quality okay up to 16km.</a:t>
            </a:r>
          </a:p>
          <a:p>
            <a:r>
              <a:rPr lang="en-GB" sz="2200" dirty="0" smtClean="0"/>
              <a:t>Mid-2001 BT introduces RADSL technology</a:t>
            </a:r>
          </a:p>
          <a:p>
            <a:r>
              <a:rPr lang="en-GB" sz="2200" dirty="0" smtClean="0"/>
              <a:t>Boosts connection speed and increases qualifying distance to 5.5km.</a:t>
            </a:r>
          </a:p>
          <a:p>
            <a:r>
              <a:rPr lang="en-GB" sz="2200" dirty="0" smtClean="0"/>
              <a:t>Local loop (cable) distances by postcode from </a:t>
            </a:r>
            <a:r>
              <a:rPr lang="en-GB" sz="2200" i="1" dirty="0" err="1" smtClean="0"/>
              <a:t>PointTopic</a:t>
            </a:r>
            <a:endParaRPr lang="en-GB" sz="2200" dirty="0" smtClean="0"/>
          </a:p>
          <a:p>
            <a:r>
              <a:rPr lang="en-GB" sz="2200" dirty="0" smtClean="0"/>
              <a:t>Median (25</a:t>
            </a:r>
            <a:r>
              <a:rPr lang="en-GB" sz="2200" baseline="30000" dirty="0" smtClean="0"/>
              <a:t>%</a:t>
            </a:r>
            <a:r>
              <a:rPr lang="en-GB" sz="2200" dirty="0" smtClean="0"/>
              <a:t>, 75</a:t>
            </a:r>
            <a:r>
              <a:rPr lang="en-GB" sz="2200" baseline="30000" dirty="0" smtClean="0"/>
              <a:t>%, </a:t>
            </a:r>
            <a:r>
              <a:rPr lang="en-GB" sz="2200" dirty="0" smtClean="0"/>
              <a:t>99</a:t>
            </a:r>
            <a:r>
              <a:rPr lang="en-GB" sz="2200" baseline="30000" dirty="0" smtClean="0"/>
              <a:t>%</a:t>
            </a:r>
            <a:r>
              <a:rPr lang="en-GB" sz="2200" dirty="0" smtClean="0"/>
              <a:t>) distance 2.81km (1.93km, 4.05km, 5.89km)</a:t>
            </a:r>
            <a:endParaRPr lang="en-GB" sz="2200" dirty="0"/>
          </a:p>
        </p:txBody>
      </p:sp>
      <p:sp>
        <p:nvSpPr>
          <p:cNvPr id="7" name="TextBox 6"/>
          <p:cNvSpPr txBox="1"/>
          <p:nvPr/>
        </p:nvSpPr>
        <p:spPr>
          <a:xfrm>
            <a:off x="5105400" y="3462017"/>
            <a:ext cx="3276600" cy="307777"/>
          </a:xfrm>
          <a:prstGeom prst="rect">
            <a:avLst/>
          </a:prstGeom>
          <a:noFill/>
        </p:spPr>
        <p:txBody>
          <a:bodyPr wrap="square" rtlCol="0">
            <a:spAutoFit/>
          </a:bodyPr>
          <a:lstStyle/>
          <a:p>
            <a:pPr algn="ctr"/>
            <a:r>
              <a:rPr lang="en-GB" sz="1400" b="1" dirty="0" smtClean="0"/>
              <a:t>Location of TEs in Nottingham</a:t>
            </a:r>
            <a:endParaRPr lang="en-GB" sz="1400" b="1" dirty="0"/>
          </a:p>
        </p:txBody>
      </p:sp>
      <p:sp>
        <p:nvSpPr>
          <p:cNvPr id="8" name="TextBox 7"/>
          <p:cNvSpPr txBox="1"/>
          <p:nvPr/>
        </p:nvSpPr>
        <p:spPr>
          <a:xfrm>
            <a:off x="5195977" y="353682"/>
            <a:ext cx="3276600" cy="307777"/>
          </a:xfrm>
          <a:prstGeom prst="rect">
            <a:avLst/>
          </a:prstGeom>
          <a:noFill/>
        </p:spPr>
        <p:txBody>
          <a:bodyPr wrap="square" rtlCol="0">
            <a:spAutoFit/>
          </a:bodyPr>
          <a:lstStyle/>
          <a:p>
            <a:pPr algn="ctr"/>
            <a:r>
              <a:rPr lang="en-GB" sz="1400" b="1" dirty="0" smtClean="0"/>
              <a:t>Effect of cable distance on ADSL &amp; RADSL</a:t>
            </a:r>
            <a:endParaRPr lang="en-GB" sz="1400" b="1"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13898" y="3809999"/>
            <a:ext cx="4100692" cy="2915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671" y="710979"/>
            <a:ext cx="4377147" cy="27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80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304800" y="1219200"/>
            <a:ext cx="8458200" cy="176666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First stage regressions for broadband use (3787 firm-observations 2000-2002) who were connected to TEs enabled before end-2002</a:t>
            </a:r>
          </a:p>
          <a:p>
            <a:r>
              <a:rPr lang="en-GB" dirty="0" smtClean="0"/>
              <a:t>Attached to ADSL enabled TE increases probability by 15%</a:t>
            </a:r>
          </a:p>
          <a:p>
            <a:r>
              <a:rPr lang="en-GB" dirty="0" smtClean="0"/>
              <a:t>A firm median cable distance reduces this by 8.5%</a:t>
            </a:r>
          </a:p>
        </p:txBody>
      </p:sp>
      <p:sp>
        <p:nvSpPr>
          <p:cNvPr id="7" name="TextBox 6"/>
          <p:cNvSpPr txBox="1"/>
          <p:nvPr/>
        </p:nvSpPr>
        <p:spPr>
          <a:xfrm>
            <a:off x="2971800" y="2678088"/>
            <a:ext cx="3801374" cy="307777"/>
          </a:xfrm>
          <a:prstGeom prst="rect">
            <a:avLst/>
          </a:prstGeom>
          <a:noFill/>
        </p:spPr>
        <p:txBody>
          <a:bodyPr wrap="square" rtlCol="0">
            <a:spAutoFit/>
          </a:bodyPr>
          <a:lstStyle/>
          <a:p>
            <a:pPr algn="ctr"/>
            <a:r>
              <a:rPr lang="en-GB" sz="1400" b="1" dirty="0" smtClean="0"/>
              <a:t>Dependent variable: Type of Internet Connection</a:t>
            </a:r>
            <a:endParaRPr lang="en-GB" sz="1400" b="1" dirty="0"/>
          </a:p>
        </p:txBody>
      </p:sp>
      <p:graphicFrame>
        <p:nvGraphicFramePr>
          <p:cNvPr id="8" name="Table 7"/>
          <p:cNvGraphicFramePr>
            <a:graphicFrameLocks noGrp="1"/>
          </p:cNvGraphicFramePr>
          <p:nvPr>
            <p:extLst>
              <p:ext uri="{D42A27DB-BD31-4B8C-83A1-F6EECF244321}">
                <p14:modId xmlns:p14="http://schemas.microsoft.com/office/powerpoint/2010/main" val="3789871316"/>
              </p:ext>
            </p:extLst>
          </p:nvPr>
        </p:nvGraphicFramePr>
        <p:xfrm>
          <a:off x="214939" y="3048000"/>
          <a:ext cx="8763003" cy="3645408"/>
        </p:xfrm>
        <a:graphic>
          <a:graphicData uri="http://schemas.openxmlformats.org/drawingml/2006/table">
            <a:tbl>
              <a:tblPr firstRow="1" firstCol="1" bandRow="1">
                <a:tableStyleId>{5C22544A-7EE6-4342-B048-85BDC9FD1C3A}</a:tableStyleId>
              </a:tblPr>
              <a:tblGrid>
                <a:gridCol w="2190171"/>
                <a:gridCol w="1095472"/>
                <a:gridCol w="1095472"/>
                <a:gridCol w="1095472"/>
                <a:gridCol w="1095472"/>
                <a:gridCol w="1095472"/>
                <a:gridCol w="1095472"/>
              </a:tblGrid>
              <a:tr h="175260">
                <a:tc>
                  <a:txBody>
                    <a:bodyPr/>
                    <a:lstStyle/>
                    <a:p>
                      <a:pPr>
                        <a:lnSpc>
                          <a:spcPct val="115000"/>
                        </a:lnSpc>
                        <a:spcAft>
                          <a:spcPts val="0"/>
                        </a:spcAft>
                      </a:pPr>
                      <a:r>
                        <a:rPr lang="en-GB" sz="1600" dirty="0">
                          <a:effectLst/>
                        </a:rPr>
                        <a:t>Internet Technology</a:t>
                      </a:r>
                      <a:endParaRPr lang="en-GB" sz="1600" dirty="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a:effectLst/>
                        </a:rPr>
                        <a:t>Broadband</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600">
                          <a:effectLst/>
                        </a:rPr>
                        <a:t>Broadband</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600">
                          <a:effectLst/>
                        </a:rPr>
                        <a:t>Narrowband</a:t>
                      </a:r>
                      <a:endParaRPr lang="en-GB" sz="1600">
                        <a:effectLst/>
                        <a:latin typeface="Calibri"/>
                        <a:ea typeface="MS Mincho"/>
                        <a:cs typeface="Times New Roman"/>
                      </a:endParaRPr>
                    </a:p>
                  </a:txBody>
                  <a:tcPr marL="68580" marR="68580" marT="0" marB="0" anchor="ctr"/>
                </a:tc>
                <a:tc hMerge="1">
                  <a:txBody>
                    <a:bodyPr/>
                    <a:lstStyle/>
                    <a:p>
                      <a:endParaRPr lang="en-GB"/>
                    </a:p>
                  </a:txBody>
                  <a:tcPr/>
                </a:tc>
              </a:tr>
              <a:tr h="175260">
                <a:tc>
                  <a:txBody>
                    <a:bodyPr/>
                    <a:lstStyle/>
                    <a:p>
                      <a:pPr>
                        <a:lnSpc>
                          <a:spcPct val="115000"/>
                        </a:lnSpc>
                        <a:spcAft>
                          <a:spcPts val="0"/>
                        </a:spcAft>
                      </a:pPr>
                      <a:r>
                        <a:rPr lang="en-GB" sz="1600">
                          <a:effectLst/>
                        </a:rPr>
                        <a:t>Sample</a:t>
                      </a:r>
                      <a:endParaRPr lang="en-GB" sz="160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GB" sz="1600" dirty="0">
                          <a:effectLst/>
                        </a:rPr>
                        <a:t>Wave 1 Exchanges</a:t>
                      </a:r>
                      <a:endParaRPr lang="en-GB" sz="1600" dirty="0">
                        <a:effectLst/>
                        <a:latin typeface="Calibri"/>
                        <a:ea typeface="MS Mincho"/>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600">
                          <a:effectLst/>
                        </a:rPr>
                        <a:t>ADSL Enabled Wave 1 Exchanges</a:t>
                      </a:r>
                      <a:endParaRPr lang="en-GB" sz="1600">
                        <a:effectLst/>
                        <a:latin typeface="Calibri"/>
                        <a:ea typeface="MS Mincho"/>
                        <a:cs typeface="Times New Roman"/>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600">
                          <a:effectLst/>
                        </a:rPr>
                        <a:t>Wave 1 Exchanges</a:t>
                      </a:r>
                      <a:endParaRPr lang="en-GB" sz="1600">
                        <a:effectLst/>
                        <a:latin typeface="Calibri"/>
                        <a:ea typeface="MS Mincho"/>
                        <a:cs typeface="Times New Roman"/>
                      </a:endParaRPr>
                    </a:p>
                  </a:txBody>
                  <a:tcPr marL="68580" marR="68580" marT="0" marB="0" anchor="ctr"/>
                </a:tc>
                <a:tc hMerge="1">
                  <a:txBody>
                    <a:bodyPr/>
                    <a:lstStyle/>
                    <a:p>
                      <a:endParaRPr lang="en-GB"/>
                    </a:p>
                  </a:txBody>
                  <a:tcPr/>
                </a:tc>
              </a:tr>
              <a:tr h="179705">
                <a:tc rowSpan="2">
                  <a:txBody>
                    <a:bodyPr/>
                    <a:lstStyle/>
                    <a:p>
                      <a:pPr>
                        <a:lnSpc>
                          <a:spcPct val="115000"/>
                        </a:lnSpc>
                        <a:spcAft>
                          <a:spcPts val="0"/>
                        </a:spcAft>
                      </a:pPr>
                      <a:r>
                        <a:rPr lang="en-GB" sz="1600">
                          <a:effectLst/>
                        </a:rPr>
                        <a:t>ADSL Enabled</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0.173***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0.152***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-0.165***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vMerge="1">
                  <a:txBody>
                    <a:bodyPr/>
                    <a:lstStyle/>
                    <a:p>
                      <a:endParaRPr lang="en-GB"/>
                    </a:p>
                  </a:txBody>
                  <a:tcPr/>
                </a:tc>
                <a:tc>
                  <a:txBody>
                    <a:bodyPr/>
                    <a:lstStyle/>
                    <a:p>
                      <a:pPr algn="ctr">
                        <a:lnSpc>
                          <a:spcPct val="115000"/>
                        </a:lnSpc>
                        <a:spcAft>
                          <a:spcPts val="0"/>
                        </a:spcAft>
                      </a:pPr>
                      <a:r>
                        <a:rPr lang="en-GB" sz="1600">
                          <a:effectLst/>
                        </a:rPr>
                        <a:t>(0.047)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(0.050)</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-(0.047)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rowSpan="2">
                  <a:txBody>
                    <a:bodyPr/>
                    <a:lstStyle/>
                    <a:p>
                      <a:pPr>
                        <a:lnSpc>
                          <a:spcPct val="115000"/>
                        </a:lnSpc>
                        <a:spcAft>
                          <a:spcPts val="0"/>
                        </a:spcAft>
                      </a:pPr>
                      <a:r>
                        <a:rPr lang="en-GB" sz="1600">
                          <a:effectLst/>
                        </a:rPr>
                        <a:t>ADSL Enabled *Cable Distance</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-0.074***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-0.083***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-0.075***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-0.080***</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0.091***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0.088***</a:t>
                      </a:r>
                      <a:endParaRPr lang="en-GB" sz="1600">
                        <a:effectLst/>
                        <a:latin typeface="Calibri"/>
                        <a:ea typeface="MS Mincho"/>
                        <a:cs typeface="Times New Roman"/>
                      </a:endParaRPr>
                    </a:p>
                  </a:txBody>
                  <a:tcPr marL="68580" marR="68580" marT="0" marB="0" anchor="ctr"/>
                </a:tc>
              </a:tr>
              <a:tr h="179705">
                <a:tc vMerge="1">
                  <a:txBody>
                    <a:bodyPr/>
                    <a:lstStyle/>
                    <a:p>
                      <a:endParaRPr lang="en-GB"/>
                    </a:p>
                  </a:txBody>
                  <a:tcPr/>
                </a:tc>
                <a:tc>
                  <a:txBody>
                    <a:bodyPr/>
                    <a:lstStyle/>
                    <a:p>
                      <a:pPr algn="ctr">
                        <a:lnSpc>
                          <a:spcPct val="115000"/>
                        </a:lnSpc>
                        <a:spcAft>
                          <a:spcPts val="0"/>
                        </a:spcAft>
                      </a:pPr>
                      <a:r>
                        <a:rPr lang="en-GB" sz="1600">
                          <a:effectLst/>
                        </a:rPr>
                        <a:t>(0.024)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(0.026)</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-(0.025)</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dirty="0">
                          <a:effectLst/>
                        </a:rPr>
                        <a:t> </a:t>
                      </a:r>
                      <a:r>
                        <a:rPr lang="en-GB" sz="1600" dirty="0" smtClean="0">
                          <a:effectLst/>
                        </a:rPr>
                        <a:t>Firm Controls</a:t>
                      </a:r>
                      <a:endParaRPr lang="en-GB" sz="1600" dirty="0">
                        <a:effectLst/>
                        <a:latin typeface="Calibri"/>
                        <a:ea typeface="MS Mincho"/>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a:effectLst/>
                        </a:rPr>
                        <a:t> </a:t>
                      </a:r>
                      <a:r>
                        <a:rPr lang="en-GB" sz="1600" dirty="0" smtClean="0">
                          <a:effectLst/>
                        </a:rPr>
                        <a:t>Y</a:t>
                      </a:r>
                      <a:endParaRPr lang="en-GB" sz="1600" dirty="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dirty="0" smtClean="0">
                          <a:effectLst/>
                        </a:rPr>
                        <a:t>Y</a:t>
                      </a:r>
                      <a:r>
                        <a:rPr lang="en-GB" sz="1600" dirty="0">
                          <a:effectLst/>
                        </a:rPr>
                        <a:t> </a:t>
                      </a:r>
                      <a:endParaRPr lang="en-GB" sz="1600" dirty="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dirty="0">
                          <a:effectLst/>
                        </a:rPr>
                        <a:t> </a:t>
                      </a:r>
                      <a:r>
                        <a:rPr lang="en-GB" sz="1600" dirty="0" smtClean="0">
                          <a:effectLst/>
                        </a:rPr>
                        <a:t>Y</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smtClean="0">
                          <a:effectLst/>
                        </a:rPr>
                        <a:t>Y</a:t>
                      </a:r>
                      <a:r>
                        <a:rPr lang="en-GB" sz="1600" dirty="0">
                          <a:effectLst/>
                        </a:rPr>
                        <a:t> </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smtClean="0">
                          <a:effectLst/>
                        </a:rPr>
                        <a:t>Y</a:t>
                      </a:r>
                      <a:r>
                        <a:rPr lang="en-GB" sz="1600" dirty="0">
                          <a:effectLst/>
                        </a:rPr>
                        <a:t> </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smtClean="0">
                          <a:effectLst/>
                        </a:rPr>
                        <a:t>Y</a:t>
                      </a:r>
                      <a:r>
                        <a:rPr lang="en-GB" sz="1600" dirty="0">
                          <a:effectLst/>
                        </a:rPr>
                        <a:t> </a:t>
                      </a:r>
                      <a:endParaRPr lang="en-GB" sz="1600" dirty="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Region FE</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Y</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Y</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Y</a:t>
                      </a:r>
                      <a:endParaRPr lang="en-GB" sz="1600" dirty="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2-digit Industry FE</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Year FE</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Y</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Observations</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a:effectLst/>
                        </a:rPr>
                        <a:t>3,787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3,362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3,549</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3,138</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3,362</a:t>
                      </a:r>
                      <a:endParaRPr lang="en-GB" sz="1600">
                        <a:effectLst/>
                        <a:latin typeface="Calibri"/>
                        <a:ea typeface="MS Mincho"/>
                        <a:cs typeface="Times New Roman"/>
                      </a:endParaRPr>
                    </a:p>
                  </a:txBody>
                  <a:tcPr marL="68580" marR="68580" marT="0" marB="0"/>
                </a:tc>
                <a:tc>
                  <a:txBody>
                    <a:bodyPr/>
                    <a:lstStyle/>
                    <a:p>
                      <a:pPr algn="ctr">
                        <a:lnSpc>
                          <a:spcPct val="115000"/>
                        </a:lnSpc>
                        <a:spcAft>
                          <a:spcPts val="0"/>
                        </a:spcAft>
                      </a:pPr>
                      <a:r>
                        <a:rPr lang="en-GB" sz="1600" dirty="0">
                          <a:effectLst/>
                        </a:rPr>
                        <a:t>3,138</a:t>
                      </a:r>
                      <a:endParaRPr lang="en-GB" sz="1600" dirty="0">
                        <a:effectLst/>
                        <a:latin typeface="Calibri"/>
                        <a:ea typeface="MS Mincho"/>
                        <a:cs typeface="Times New Roman"/>
                      </a:endParaRPr>
                    </a:p>
                  </a:txBody>
                  <a:tcPr marL="68580" marR="68580" marT="0" marB="0"/>
                </a:tc>
              </a:tr>
            </a:tbl>
          </a:graphicData>
        </a:graphic>
      </p:graphicFrame>
      <p:pic>
        <p:nvPicPr>
          <p:cNvPr id="9"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2400" y="330737"/>
            <a:ext cx="6984776" cy="461665"/>
          </a:xfrm>
          <a:prstGeom prst="rect">
            <a:avLst/>
          </a:prstGeom>
          <a:noFill/>
        </p:spPr>
        <p:txBody>
          <a:bodyPr wrap="square" rtlCol="0">
            <a:spAutoFit/>
          </a:bodyPr>
          <a:lstStyle/>
          <a:p>
            <a:r>
              <a:rPr lang="en-GB" sz="2400" b="1" dirty="0" smtClean="0">
                <a:solidFill>
                  <a:schemeClr val="bg1"/>
                </a:solidFill>
              </a:rPr>
              <a:t>Do Instruments Matter for Internet Connections?</a:t>
            </a:r>
            <a:endParaRPr lang="en-GB" sz="2400" b="1" dirty="0">
              <a:solidFill>
                <a:schemeClr val="bg1"/>
              </a:solidFill>
            </a:endParaRPr>
          </a:p>
        </p:txBody>
      </p:sp>
    </p:spTree>
    <p:extLst>
      <p:ext uri="{BB962C8B-B14F-4D97-AF65-F5344CB8AC3E}">
        <p14:creationId xmlns:p14="http://schemas.microsoft.com/office/powerpoint/2010/main" val="197889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367340" y="1143000"/>
            <a:ext cx="8624259" cy="34290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Objections to the instrument</a:t>
            </a:r>
          </a:p>
          <a:p>
            <a:pPr lvl="1"/>
            <a:r>
              <a:rPr lang="en-GB" dirty="0" smtClean="0"/>
              <a:t>Local loops are not randomly assigned</a:t>
            </a:r>
          </a:p>
          <a:p>
            <a:pPr lvl="1"/>
            <a:r>
              <a:rPr lang="en-GB" dirty="0" smtClean="0"/>
              <a:t>Other confounding factors are correlated with service exports other than through broadband adoption</a:t>
            </a:r>
          </a:p>
          <a:p>
            <a:r>
              <a:rPr lang="en-GB" dirty="0" smtClean="0"/>
              <a:t>Arguably unobserved geographic </a:t>
            </a:r>
            <a:r>
              <a:rPr lang="en-GB" dirty="0" smtClean="0"/>
              <a:t>&amp; firm factors </a:t>
            </a:r>
            <a:r>
              <a:rPr lang="en-GB" dirty="0" smtClean="0"/>
              <a:t>may be important</a:t>
            </a:r>
          </a:p>
          <a:p>
            <a:r>
              <a:rPr lang="en-GB" dirty="0" smtClean="0"/>
              <a:t> Provide evidence for</a:t>
            </a:r>
          </a:p>
          <a:p>
            <a:pPr lvl="1"/>
            <a:r>
              <a:rPr lang="en-GB" dirty="0" smtClean="0"/>
              <a:t>Narrowband</a:t>
            </a:r>
          </a:p>
          <a:p>
            <a:pPr lvl="1"/>
            <a:r>
              <a:rPr lang="en-GB" dirty="0" smtClean="0"/>
              <a:t>Introduction of RADSL</a:t>
            </a:r>
          </a:p>
          <a:p>
            <a:pPr lvl="1"/>
            <a:r>
              <a:rPr lang="en-GB" dirty="0"/>
              <a:t>Pre-ADSL firm characteristics (data from 1998)</a:t>
            </a:r>
          </a:p>
          <a:p>
            <a:pPr lvl="1"/>
            <a:r>
              <a:rPr lang="en-GB" dirty="0" smtClean="0"/>
              <a:t>control </a:t>
            </a:r>
            <a:r>
              <a:rPr lang="en-GB" dirty="0"/>
              <a:t>for region dummies, no. households, no. </a:t>
            </a:r>
            <a:r>
              <a:rPr lang="en-GB" dirty="0" smtClean="0"/>
              <a:t>businesses</a:t>
            </a:r>
          </a:p>
          <a:p>
            <a:pPr lvl="1"/>
            <a:r>
              <a:rPr lang="en-GB" dirty="0" smtClean="0"/>
              <a:t>Add employment as a control variable</a:t>
            </a:r>
          </a:p>
          <a:p>
            <a:pPr lvl="1"/>
            <a:r>
              <a:rPr lang="en-GB" dirty="0" smtClean="0"/>
              <a:t>Anticipation Effects </a:t>
            </a:r>
            <a:endParaRPr lang="en-GB" dirty="0"/>
          </a:p>
        </p:txBody>
      </p:sp>
      <p:sp>
        <p:nvSpPr>
          <p:cNvPr id="4" name="TextBox 3"/>
          <p:cNvSpPr txBox="1"/>
          <p:nvPr/>
        </p:nvSpPr>
        <p:spPr>
          <a:xfrm>
            <a:off x="2582174" y="4488914"/>
            <a:ext cx="3657600" cy="307777"/>
          </a:xfrm>
          <a:prstGeom prst="rect">
            <a:avLst/>
          </a:prstGeom>
          <a:noFill/>
        </p:spPr>
        <p:txBody>
          <a:bodyPr wrap="square" rtlCol="0">
            <a:spAutoFit/>
          </a:bodyPr>
          <a:lstStyle/>
          <a:p>
            <a:pPr algn="ctr"/>
            <a:r>
              <a:rPr lang="en-GB" sz="1400" b="1" dirty="0" smtClean="0"/>
              <a:t>Dependent variable: probability of enablement</a:t>
            </a:r>
            <a:endParaRPr lang="en-GB" sz="1400" b="1" dirty="0"/>
          </a:p>
        </p:txBody>
      </p:sp>
      <p:graphicFrame>
        <p:nvGraphicFramePr>
          <p:cNvPr id="5" name="Table 4"/>
          <p:cNvGraphicFramePr>
            <a:graphicFrameLocks noGrp="1"/>
          </p:cNvGraphicFramePr>
          <p:nvPr>
            <p:extLst>
              <p:ext uri="{D42A27DB-BD31-4B8C-83A1-F6EECF244321}">
                <p14:modId xmlns:p14="http://schemas.microsoft.com/office/powerpoint/2010/main" val="1313386985"/>
              </p:ext>
            </p:extLst>
          </p:nvPr>
        </p:nvGraphicFramePr>
        <p:xfrm>
          <a:off x="448573" y="4779842"/>
          <a:ext cx="7924801" cy="1962912"/>
        </p:xfrm>
        <a:graphic>
          <a:graphicData uri="http://schemas.openxmlformats.org/drawingml/2006/table">
            <a:tbl>
              <a:tblPr firstRow="1" firstCol="1" bandRow="1">
                <a:tableStyleId>{5C22544A-7EE6-4342-B048-85BDC9FD1C3A}</a:tableStyleId>
              </a:tblPr>
              <a:tblGrid>
                <a:gridCol w="1580567"/>
                <a:gridCol w="1056809"/>
                <a:gridCol w="1057654"/>
                <a:gridCol w="1057654"/>
                <a:gridCol w="1056809"/>
                <a:gridCol w="1057654"/>
                <a:gridCol w="1057654"/>
              </a:tblGrid>
              <a:tr h="179705">
                <a:tc>
                  <a:txBody>
                    <a:bodyPr/>
                    <a:lstStyle/>
                    <a:p>
                      <a:pPr>
                        <a:lnSpc>
                          <a:spcPct val="115000"/>
                        </a:lnSpc>
                        <a:spcAft>
                          <a:spcPts val="0"/>
                        </a:spcAft>
                      </a:pPr>
                      <a:r>
                        <a:rPr lang="en-GB" sz="1600" dirty="0">
                          <a:effectLst/>
                        </a:rPr>
                        <a:t>Years</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2000</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2001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2002</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2003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2004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2005</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Dependent Variable</a:t>
                      </a:r>
                      <a:endParaRPr lang="en-GB" sz="1600">
                        <a:effectLst/>
                        <a:latin typeface="Calibri"/>
                        <a:ea typeface="MS Mincho"/>
                        <a:cs typeface="Times New Roman"/>
                      </a:endParaRPr>
                    </a:p>
                  </a:txBody>
                  <a:tcPr marL="68580" marR="68580" marT="0" marB="0" anchor="ctr"/>
                </a:tc>
                <a:tc gridSpan="6">
                  <a:txBody>
                    <a:bodyPr/>
                    <a:lstStyle/>
                    <a:p>
                      <a:pPr algn="ctr">
                        <a:lnSpc>
                          <a:spcPct val="115000"/>
                        </a:lnSpc>
                        <a:spcAft>
                          <a:spcPts val="0"/>
                        </a:spcAft>
                      </a:pPr>
                      <a:r>
                        <a:rPr lang="en-GB" sz="1600" dirty="0">
                          <a:effectLst/>
                        </a:rPr>
                        <a:t>Probability of Firm Exporting</a:t>
                      </a:r>
                    </a:p>
                    <a:p>
                      <a:pPr algn="ctr">
                        <a:lnSpc>
                          <a:spcPct val="115000"/>
                        </a:lnSpc>
                        <a:spcAft>
                          <a:spcPts val="0"/>
                        </a:spcAft>
                      </a:pPr>
                      <a:r>
                        <a:rPr lang="en-GB" sz="1600" dirty="0">
                          <a:effectLst/>
                        </a:rPr>
                        <a:t> </a:t>
                      </a:r>
                      <a:endParaRPr lang="en-GB" sz="1600" dirty="0">
                        <a:effectLst/>
                        <a:latin typeface="Calibri"/>
                        <a:ea typeface="MS Mincho"/>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9705">
                <a:tc rowSpan="2">
                  <a:txBody>
                    <a:bodyPr/>
                    <a:lstStyle/>
                    <a:p>
                      <a:pPr>
                        <a:lnSpc>
                          <a:spcPct val="115000"/>
                        </a:lnSpc>
                        <a:spcAft>
                          <a:spcPts val="0"/>
                        </a:spcAft>
                      </a:pPr>
                      <a:r>
                        <a:rPr lang="en-GB" sz="1600">
                          <a:effectLst/>
                        </a:rPr>
                        <a:t>ADSL Enabled *Cable Distance</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-0.041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-0.084**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-0.075**</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-0.062***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-0.001</a:t>
                      </a:r>
                      <a:endParaRPr lang="en-GB" sz="1600">
                        <a:effectLst/>
                        <a:latin typeface="Calibri"/>
                        <a:ea typeface="MS Mincho"/>
                        <a:cs typeface="Times New Roman"/>
                      </a:endParaRPr>
                    </a:p>
                  </a:txBody>
                  <a:tcPr marL="68580" marR="68580" marT="0" marB="0" anchor="ctr"/>
                </a:tc>
              </a:tr>
              <a:tr h="179705">
                <a:tc vMerge="1">
                  <a:txBody>
                    <a:bodyPr/>
                    <a:lstStyle/>
                    <a:p>
                      <a:endParaRPr lang="en-GB"/>
                    </a:p>
                  </a:txBody>
                  <a:tcPr/>
                </a:tc>
                <a:tc>
                  <a:txBody>
                    <a:bodyPr/>
                    <a:lstStyle/>
                    <a:p>
                      <a:pPr algn="ctr">
                        <a:lnSpc>
                          <a:spcPct val="115000"/>
                        </a:lnSpc>
                        <a:spcAft>
                          <a:spcPts val="0"/>
                        </a:spcAft>
                      </a:pPr>
                      <a:r>
                        <a:rPr lang="en-GB" sz="1600">
                          <a:effectLst/>
                        </a:rPr>
                        <a:t>(0.062)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(0.033)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(0.032)</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(0.023)</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(0.016)</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(0.010)</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 </a:t>
                      </a:r>
                      <a:endParaRPr lang="en-GB" sz="16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68580" marR="68580" marT="0" marB="0" anchor="ctr"/>
                </a:tc>
              </a:tr>
              <a:tr h="179705">
                <a:tc>
                  <a:txBody>
                    <a:bodyPr/>
                    <a:lstStyle/>
                    <a:p>
                      <a:pPr>
                        <a:lnSpc>
                          <a:spcPct val="115000"/>
                        </a:lnSpc>
                        <a:spcAft>
                          <a:spcPts val="0"/>
                        </a:spcAft>
                      </a:pPr>
                      <a:r>
                        <a:rPr lang="en-GB" sz="1600">
                          <a:effectLst/>
                        </a:rPr>
                        <a:t>Observations</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501</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1,650</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1,398</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2,264</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a:effectLst/>
                        </a:rPr>
                        <a:t>2,627</a:t>
                      </a:r>
                      <a:endParaRPr lang="en-GB" sz="16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GB" sz="1600" dirty="0">
                          <a:effectLst/>
                        </a:rPr>
                        <a:t>2,662</a:t>
                      </a:r>
                      <a:endParaRPr lang="en-GB" sz="1600" dirty="0">
                        <a:effectLst/>
                        <a:latin typeface="Calibri"/>
                        <a:ea typeface="MS Mincho"/>
                        <a:cs typeface="Times New Roman"/>
                      </a:endParaRPr>
                    </a:p>
                  </a:txBody>
                  <a:tcPr marL="68580" marR="68580" marT="0" marB="0" anchor="ctr"/>
                </a:tc>
              </a:tr>
            </a:tbl>
          </a:graphicData>
        </a:graphic>
      </p:graphicFrame>
      <p:pic>
        <p:nvPicPr>
          <p:cNvPr id="6"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7340" y="330737"/>
            <a:ext cx="6769836" cy="523220"/>
          </a:xfrm>
          <a:prstGeom prst="rect">
            <a:avLst/>
          </a:prstGeom>
          <a:noFill/>
        </p:spPr>
        <p:txBody>
          <a:bodyPr wrap="square" rtlCol="0">
            <a:spAutoFit/>
          </a:bodyPr>
          <a:lstStyle/>
          <a:p>
            <a:r>
              <a:rPr lang="en-GB" sz="2800" b="1" dirty="0" smtClean="0">
                <a:solidFill>
                  <a:schemeClr val="bg1"/>
                </a:solidFill>
              </a:rPr>
              <a:t>Instrument Validity</a:t>
            </a:r>
            <a:endParaRPr lang="en-GB" sz="2800" b="1" dirty="0">
              <a:solidFill>
                <a:schemeClr val="bg1"/>
              </a:solidFill>
            </a:endParaRPr>
          </a:p>
        </p:txBody>
      </p:sp>
    </p:spTree>
    <p:extLst>
      <p:ext uri="{BB962C8B-B14F-4D97-AF65-F5344CB8AC3E}">
        <p14:creationId xmlns:p14="http://schemas.microsoft.com/office/powerpoint/2010/main" val="428459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76580720"/>
              </p:ext>
            </p:extLst>
          </p:nvPr>
        </p:nvGraphicFramePr>
        <p:xfrm>
          <a:off x="10732" y="1752600"/>
          <a:ext cx="8915407" cy="4171188"/>
        </p:xfrm>
        <a:graphic>
          <a:graphicData uri="http://schemas.openxmlformats.org/drawingml/2006/table">
            <a:tbl>
              <a:tblPr firstRow="1" firstCol="1" bandRow="1">
                <a:tableStyleId>{5C22544A-7EE6-4342-B048-85BDC9FD1C3A}</a:tableStyleId>
              </a:tblPr>
              <a:tblGrid>
                <a:gridCol w="1496251"/>
                <a:gridCol w="823764"/>
                <a:gridCol w="824424"/>
                <a:gridCol w="824424"/>
                <a:gridCol w="824424"/>
                <a:gridCol w="824424"/>
                <a:gridCol w="824424"/>
                <a:gridCol w="824424"/>
                <a:gridCol w="824424"/>
                <a:gridCol w="824424"/>
              </a:tblGrid>
              <a:tr h="336499">
                <a:tc>
                  <a:txBody>
                    <a:bodyPr/>
                    <a:lstStyle/>
                    <a:p>
                      <a:pPr>
                        <a:lnSpc>
                          <a:spcPct val="115000"/>
                        </a:lnSpc>
                        <a:spcAft>
                          <a:spcPts val="0"/>
                        </a:spcAft>
                      </a:pPr>
                      <a:r>
                        <a:rPr lang="en-GB" sz="1500" dirty="0">
                          <a:effectLst/>
                        </a:rPr>
                        <a:t>Estimation Method: Sample</a:t>
                      </a:r>
                      <a:endParaRPr lang="en-GB" sz="1500" dirty="0">
                        <a:effectLst/>
                        <a:latin typeface="Calibri"/>
                        <a:ea typeface="MS Mincho"/>
                        <a:cs typeface="Times New Roman"/>
                      </a:endParaRPr>
                    </a:p>
                  </a:txBody>
                  <a:tcPr marL="65837" marR="65837" marT="0" marB="0" anchor="ctr"/>
                </a:tc>
                <a:tc gridSpan="3">
                  <a:txBody>
                    <a:bodyPr/>
                    <a:lstStyle/>
                    <a:p>
                      <a:pPr algn="ctr">
                        <a:lnSpc>
                          <a:spcPct val="115000"/>
                        </a:lnSpc>
                        <a:spcAft>
                          <a:spcPts val="0"/>
                        </a:spcAft>
                      </a:pPr>
                      <a:r>
                        <a:rPr lang="en-GB" sz="1500" dirty="0">
                          <a:effectLst/>
                        </a:rPr>
                        <a:t>OLS: Wave 1 Exchanges</a:t>
                      </a:r>
                      <a:endParaRPr lang="en-GB" sz="1500" dirty="0">
                        <a:effectLst/>
                        <a:latin typeface="Calibri"/>
                        <a:ea typeface="MS Mincho"/>
                        <a:cs typeface="Times New Roman"/>
                      </a:endParaRPr>
                    </a:p>
                  </a:txBody>
                  <a:tcPr marL="65837" marR="65837" marT="0" marB="0" anchor="ct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500">
                          <a:effectLst/>
                        </a:rPr>
                        <a:t>IV: Wave 1 Exchanges</a:t>
                      </a:r>
                      <a:endParaRPr lang="en-GB" sz="1500">
                        <a:effectLst/>
                        <a:latin typeface="Calibri"/>
                        <a:ea typeface="MS Mincho"/>
                        <a:cs typeface="Times New Roman"/>
                      </a:endParaRPr>
                    </a:p>
                  </a:txBody>
                  <a:tcPr marL="65837" marR="65837" marT="0" marB="0" anchor="ct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500">
                          <a:effectLst/>
                        </a:rPr>
                        <a:t>IV: Wave 1  Enabled Exchanges</a:t>
                      </a:r>
                      <a:endParaRPr lang="en-GB" sz="1500">
                        <a:effectLst/>
                        <a:latin typeface="Calibri"/>
                        <a:ea typeface="MS Mincho"/>
                        <a:cs typeface="Times New Roman"/>
                      </a:endParaRPr>
                    </a:p>
                  </a:txBody>
                  <a:tcPr marL="65837" marR="65837" marT="0" marB="0" anchor="ctr"/>
                </a:tc>
                <a:tc hMerge="1">
                  <a:txBody>
                    <a:bodyPr/>
                    <a:lstStyle/>
                    <a:p>
                      <a:endParaRPr lang="en-GB"/>
                    </a:p>
                  </a:txBody>
                  <a:tcPr/>
                </a:tc>
                <a:tc hMerge="1">
                  <a:txBody>
                    <a:bodyPr/>
                    <a:lstStyle/>
                    <a:p>
                      <a:endParaRPr lang="en-GB"/>
                    </a:p>
                  </a:txBody>
                  <a:tcPr/>
                </a:tc>
              </a:tr>
              <a:tr h="672998">
                <a:tc>
                  <a:txBody>
                    <a:bodyPr/>
                    <a:lstStyle/>
                    <a:p>
                      <a:pPr>
                        <a:lnSpc>
                          <a:spcPct val="115000"/>
                        </a:lnSpc>
                        <a:spcAft>
                          <a:spcPts val="0"/>
                        </a:spcAft>
                      </a:pPr>
                      <a:r>
                        <a:rPr lang="en-GB" sz="1500">
                          <a:effectLst/>
                        </a:rPr>
                        <a:t>Export Data</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Total Service Exports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ARD</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Business Service Exports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Total Service Exports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ARD</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Business Service Exports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Total Service Exports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ARD</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ITIS: Business Service Exports</a:t>
                      </a:r>
                      <a:endParaRPr lang="en-GB" sz="150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b="1" dirty="0">
                          <a:solidFill>
                            <a:schemeClr val="tx1"/>
                          </a:solidFill>
                          <a:effectLst/>
                        </a:rPr>
                        <a:t>Second stage:</a:t>
                      </a:r>
                      <a:endParaRPr lang="en-GB" sz="1500" b="1" dirty="0">
                        <a:solidFill>
                          <a:schemeClr val="tx1"/>
                        </a:solidFill>
                        <a:effectLst/>
                        <a:latin typeface="Calibri"/>
                        <a:ea typeface="MS Mincho"/>
                        <a:cs typeface="Times New Roman"/>
                      </a:endParaRPr>
                    </a:p>
                  </a:txBody>
                  <a:tcPr marL="65837" marR="65837" marT="0" marB="0" anchor="ctr"/>
                </a:tc>
                <a:tc>
                  <a:txBody>
                    <a:bodyPr/>
                    <a:lstStyle/>
                    <a:p>
                      <a:endParaRPr lang="en-GB" sz="1500">
                        <a:effectLst/>
                        <a:latin typeface="Calibri"/>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c>
                  <a:txBody>
                    <a:bodyPr/>
                    <a:lstStyle/>
                    <a:p>
                      <a:endParaRPr lang="en-GB" sz="1500">
                        <a:effectLst/>
                        <a:latin typeface="Calibri"/>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c>
                  <a:txBody>
                    <a:bodyPr/>
                    <a:lstStyle/>
                    <a:p>
                      <a:endParaRPr lang="en-GB" sz="1500">
                        <a:effectLst/>
                        <a:latin typeface="Calibri"/>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500">
                          <a:effectLst/>
                        </a:rPr>
                        <a:t> </a:t>
                      </a:r>
                      <a:endParaRPr lang="en-GB" sz="1500">
                        <a:effectLst/>
                        <a:latin typeface="Calibri"/>
                        <a:ea typeface="MS Mincho"/>
                        <a:cs typeface="Times New Roman"/>
                      </a:endParaRPr>
                    </a:p>
                  </a:txBody>
                  <a:tcPr marL="65837" marR="65837" marT="0" marB="0" anchor="ctr"/>
                </a:tc>
              </a:tr>
              <a:tr h="172517">
                <a:tc rowSpan="2">
                  <a:txBody>
                    <a:bodyPr/>
                    <a:lstStyle/>
                    <a:p>
                      <a:pPr>
                        <a:lnSpc>
                          <a:spcPct val="115000"/>
                        </a:lnSpc>
                        <a:spcAft>
                          <a:spcPts val="0"/>
                        </a:spcAft>
                      </a:pPr>
                      <a:r>
                        <a:rPr lang="en-GB" sz="1500">
                          <a:effectLst/>
                        </a:rPr>
                        <a:t>Broadband</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0.098***</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0.072***</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0.044***</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0.508*</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0.266</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0.635**</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0.438</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0.282</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0.658**</a:t>
                      </a:r>
                      <a:endParaRPr lang="en-GB" sz="1400">
                        <a:effectLst/>
                        <a:latin typeface="Calibri"/>
                        <a:ea typeface="MS Mincho"/>
                        <a:cs typeface="Times New Roman"/>
                      </a:endParaRPr>
                    </a:p>
                  </a:txBody>
                  <a:tcPr marL="65837" marR="65837" marT="0" marB="0" anchor="ctr"/>
                </a:tc>
              </a:tr>
              <a:tr h="172517">
                <a:tc vMerge="1">
                  <a:txBody>
                    <a:bodyPr/>
                    <a:lstStyle/>
                    <a:p>
                      <a:endParaRPr lang="en-GB"/>
                    </a:p>
                  </a:txBody>
                  <a:tcPr/>
                </a:tc>
                <a:tc>
                  <a:txBody>
                    <a:bodyPr/>
                    <a:lstStyle/>
                    <a:p>
                      <a:pPr algn="ctr">
                        <a:lnSpc>
                          <a:spcPct val="115000"/>
                        </a:lnSpc>
                        <a:spcAft>
                          <a:spcPts val="0"/>
                        </a:spcAft>
                      </a:pPr>
                      <a:r>
                        <a:rPr lang="en-GB" sz="1400">
                          <a:effectLst/>
                        </a:rPr>
                        <a:t>(0.016)</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(0.011)</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(0.013)</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(0.279)</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(0.188)</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(0.251)</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(0.302)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(0.229)</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(0.287)</a:t>
                      </a:r>
                      <a:endParaRPr lang="en-GB" sz="1400" dirty="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dirty="0">
                          <a:effectLst/>
                        </a:rPr>
                        <a:t>Firm Controls</a:t>
                      </a:r>
                      <a:endParaRPr lang="en-GB" sz="15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Y</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Y</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Y</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dirty="0" smtClean="0">
                          <a:effectLst/>
                        </a:rPr>
                        <a:t>Reg.</a:t>
                      </a:r>
                      <a:r>
                        <a:rPr lang="en-GB" sz="1500" baseline="0" dirty="0" smtClean="0">
                          <a:effectLst/>
                        </a:rPr>
                        <a:t> &amp; Ind.</a:t>
                      </a:r>
                      <a:r>
                        <a:rPr lang="en-GB" sz="1500" dirty="0" smtClean="0">
                          <a:effectLst/>
                        </a:rPr>
                        <a:t> </a:t>
                      </a:r>
                      <a:r>
                        <a:rPr lang="en-GB" sz="1500" dirty="0">
                          <a:effectLst/>
                        </a:rPr>
                        <a:t>FE</a:t>
                      </a:r>
                      <a:endParaRPr lang="en-GB" sz="15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a:t>
                      </a:r>
                      <a:endParaRPr lang="en-GB" sz="140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dirty="0">
                          <a:effectLst/>
                        </a:rPr>
                        <a:t>Year FE</a:t>
                      </a:r>
                      <a:endParaRPr lang="en-GB" sz="15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Y</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Y</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Y</a:t>
                      </a:r>
                      <a:endParaRPr lang="en-GB" sz="140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dirty="0" smtClean="0">
                          <a:effectLst/>
                        </a:rPr>
                        <a:t>C-D </a:t>
                      </a:r>
                      <a:r>
                        <a:rPr lang="en-GB" sz="1500" dirty="0">
                          <a:effectLst/>
                        </a:rPr>
                        <a:t>F-stat.</a:t>
                      </a:r>
                      <a:endParaRPr lang="en-GB" sz="15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9.13</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11.82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9.13</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14.51</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15.70</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14.51</a:t>
                      </a:r>
                      <a:endParaRPr lang="en-GB" sz="1400" dirty="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dirty="0" smtClean="0">
                          <a:effectLst/>
                        </a:rPr>
                        <a:t>K-P </a:t>
                      </a:r>
                      <a:r>
                        <a:rPr lang="en-GB" sz="1500" dirty="0">
                          <a:effectLst/>
                        </a:rPr>
                        <a:t>F-stat.</a:t>
                      </a:r>
                      <a:endParaRPr lang="en-GB" sz="15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8.03</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10.21</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8.03</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12.42</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13.23</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12.42</a:t>
                      </a:r>
                      <a:endParaRPr lang="en-GB" sz="1400" dirty="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a:effectLst/>
                        </a:rPr>
                        <a:t>J Test</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0.55</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0.92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0.94</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 </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 </a:t>
                      </a:r>
                      <a:endParaRPr lang="en-GB" sz="1400" dirty="0">
                        <a:effectLst/>
                        <a:latin typeface="Calibri"/>
                        <a:ea typeface="MS Mincho"/>
                        <a:cs typeface="Times New Roman"/>
                      </a:endParaRPr>
                    </a:p>
                  </a:txBody>
                  <a:tcPr marL="65837" marR="65837" marT="0" marB="0" anchor="ctr"/>
                </a:tc>
              </a:tr>
              <a:tr h="172517">
                <a:tc>
                  <a:txBody>
                    <a:bodyPr/>
                    <a:lstStyle/>
                    <a:p>
                      <a:pPr>
                        <a:lnSpc>
                          <a:spcPct val="115000"/>
                        </a:lnSpc>
                        <a:spcAft>
                          <a:spcPts val="0"/>
                        </a:spcAft>
                      </a:pPr>
                      <a:r>
                        <a:rPr lang="en-GB" sz="1500">
                          <a:effectLst/>
                        </a:rPr>
                        <a:t>Observations</a:t>
                      </a:r>
                      <a:endParaRPr lang="en-GB" sz="15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3,362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5,146</a:t>
                      </a:r>
                      <a:endParaRPr lang="en-GB" sz="1400" dirty="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3,362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3,362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5,140</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3,362</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3,138</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a:effectLst/>
                        </a:rPr>
                        <a:t>4,720</a:t>
                      </a:r>
                      <a:endParaRPr lang="en-GB" sz="1400">
                        <a:effectLst/>
                        <a:latin typeface="Calibri"/>
                        <a:ea typeface="MS Mincho"/>
                        <a:cs typeface="Times New Roman"/>
                      </a:endParaRPr>
                    </a:p>
                  </a:txBody>
                  <a:tcPr marL="65837" marR="65837" marT="0" marB="0" anchor="ctr"/>
                </a:tc>
                <a:tc>
                  <a:txBody>
                    <a:bodyPr/>
                    <a:lstStyle/>
                    <a:p>
                      <a:pPr algn="ctr">
                        <a:lnSpc>
                          <a:spcPct val="115000"/>
                        </a:lnSpc>
                        <a:spcAft>
                          <a:spcPts val="0"/>
                        </a:spcAft>
                      </a:pPr>
                      <a:r>
                        <a:rPr lang="en-GB" sz="1400" dirty="0">
                          <a:effectLst/>
                        </a:rPr>
                        <a:t>3,138</a:t>
                      </a:r>
                      <a:endParaRPr lang="en-GB" sz="1400" dirty="0">
                        <a:effectLst/>
                        <a:latin typeface="Calibri"/>
                        <a:ea typeface="MS Mincho"/>
                        <a:cs typeface="Times New Roman"/>
                      </a:endParaRPr>
                    </a:p>
                  </a:txBody>
                  <a:tcPr marL="65837" marR="65837" marT="0" marB="0" anchor="ctr"/>
                </a:tc>
              </a:tr>
            </a:tbl>
          </a:graphicData>
        </a:graphic>
      </p:graphicFrame>
      <p:pic>
        <p:nvPicPr>
          <p:cNvPr id="6"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330737"/>
            <a:ext cx="6984776" cy="461665"/>
          </a:xfrm>
          <a:prstGeom prst="rect">
            <a:avLst/>
          </a:prstGeom>
          <a:noFill/>
        </p:spPr>
        <p:txBody>
          <a:bodyPr wrap="square" rtlCol="0">
            <a:spAutoFit/>
          </a:bodyPr>
          <a:lstStyle/>
          <a:p>
            <a:r>
              <a:rPr lang="en-GB" sz="2400" b="1" dirty="0" smtClean="0">
                <a:solidFill>
                  <a:schemeClr val="bg1"/>
                </a:solidFill>
              </a:rPr>
              <a:t>Main Results: Probability of Exporting</a:t>
            </a:r>
            <a:endParaRPr lang="en-GB" sz="2400" b="1" dirty="0">
              <a:solidFill>
                <a:schemeClr val="bg1"/>
              </a:solidFill>
            </a:endParaRPr>
          </a:p>
        </p:txBody>
      </p:sp>
    </p:spTree>
    <p:extLst>
      <p:ext uri="{BB962C8B-B14F-4D97-AF65-F5344CB8AC3E}">
        <p14:creationId xmlns:p14="http://schemas.microsoft.com/office/powerpoint/2010/main" val="208084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Bar_header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53"/>
            <a:ext cx="9192883" cy="10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330737"/>
            <a:ext cx="6984776" cy="461665"/>
          </a:xfrm>
          <a:prstGeom prst="rect">
            <a:avLst/>
          </a:prstGeom>
          <a:noFill/>
        </p:spPr>
        <p:txBody>
          <a:bodyPr wrap="square" rtlCol="0">
            <a:spAutoFit/>
          </a:bodyPr>
          <a:lstStyle/>
          <a:p>
            <a:r>
              <a:rPr lang="en-GB" sz="2400" b="1" dirty="0" smtClean="0">
                <a:solidFill>
                  <a:schemeClr val="bg1"/>
                </a:solidFill>
              </a:rPr>
              <a:t>Robustness: Probability of Exporting</a:t>
            </a:r>
            <a:endParaRPr lang="en-GB"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68700178"/>
              </p:ext>
            </p:extLst>
          </p:nvPr>
        </p:nvGraphicFramePr>
        <p:xfrm>
          <a:off x="152400" y="1905000"/>
          <a:ext cx="8610598" cy="3925824"/>
        </p:xfrm>
        <a:graphic>
          <a:graphicData uri="http://schemas.openxmlformats.org/drawingml/2006/table">
            <a:tbl>
              <a:tblPr firstRow="1" firstCol="1" bandRow="1">
                <a:tableStyleId>{5C22544A-7EE6-4342-B048-85BDC9FD1C3A}</a:tableStyleId>
              </a:tblPr>
              <a:tblGrid>
                <a:gridCol w="2417649"/>
                <a:gridCol w="1211383"/>
                <a:gridCol w="1211383"/>
                <a:gridCol w="1211383"/>
                <a:gridCol w="1211383"/>
                <a:gridCol w="1211383"/>
                <a:gridCol w="136034"/>
              </a:tblGrid>
              <a:tr h="145819">
                <a:tc>
                  <a:txBody>
                    <a:bodyPr/>
                    <a:lstStyle/>
                    <a:p>
                      <a:pPr>
                        <a:lnSpc>
                          <a:spcPct val="115000"/>
                        </a:lnSpc>
                        <a:spcAft>
                          <a:spcPts val="0"/>
                        </a:spcAft>
                      </a:pPr>
                      <a:r>
                        <a:rPr lang="en-GB" sz="1600" dirty="0">
                          <a:effectLst/>
                        </a:rPr>
                        <a:t>Estimation Method: Sample</a:t>
                      </a:r>
                      <a:endParaRPr lang="en-GB" sz="1600" dirty="0">
                        <a:effectLst/>
                        <a:latin typeface="Calibri"/>
                        <a:ea typeface="MS Mincho"/>
                        <a:cs typeface="Times New Roman"/>
                      </a:endParaRPr>
                    </a:p>
                  </a:txBody>
                  <a:tcPr marL="55648" marR="55648" marT="0" marB="0"/>
                </a:tc>
                <a:tc gridSpan="6">
                  <a:txBody>
                    <a:bodyPr/>
                    <a:lstStyle/>
                    <a:p>
                      <a:pPr algn="ctr">
                        <a:lnSpc>
                          <a:spcPct val="115000"/>
                        </a:lnSpc>
                        <a:spcAft>
                          <a:spcPts val="0"/>
                        </a:spcAft>
                      </a:pPr>
                      <a:r>
                        <a:rPr lang="en-GB" sz="1600" dirty="0">
                          <a:effectLst/>
                        </a:rPr>
                        <a:t>IV: Wave 1  Enabled Exchanges</a:t>
                      </a:r>
                      <a:endParaRPr lang="en-GB" sz="1600" dirty="0">
                        <a:effectLst/>
                        <a:latin typeface="Calibri"/>
                        <a:ea typeface="MS Mincho"/>
                        <a:cs typeface="Times New Roman"/>
                      </a:endParaRPr>
                    </a:p>
                  </a:txBody>
                  <a:tcPr marL="55648" marR="5564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6434">
                <a:tc>
                  <a:txBody>
                    <a:bodyPr/>
                    <a:lstStyle/>
                    <a:p>
                      <a:pPr>
                        <a:lnSpc>
                          <a:spcPct val="115000"/>
                        </a:lnSpc>
                        <a:spcAft>
                          <a:spcPts val="0"/>
                        </a:spcAft>
                      </a:pPr>
                      <a:r>
                        <a:rPr lang="en-GB" sz="1600" b="1" dirty="0">
                          <a:solidFill>
                            <a:schemeClr val="tx1"/>
                          </a:solidFill>
                          <a:effectLst/>
                        </a:rPr>
                        <a:t>Second Stage:</a:t>
                      </a:r>
                      <a:endParaRPr lang="en-GB" sz="1600" b="1" dirty="0">
                        <a:solidFill>
                          <a:schemeClr val="tx1"/>
                        </a:solidFill>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rowSpan="2">
                  <a:txBody>
                    <a:bodyPr/>
                    <a:lstStyle/>
                    <a:p>
                      <a:pPr>
                        <a:lnSpc>
                          <a:spcPct val="115000"/>
                        </a:lnSpc>
                        <a:spcAft>
                          <a:spcPts val="0"/>
                        </a:spcAft>
                      </a:pPr>
                      <a:r>
                        <a:rPr lang="en-GB" sz="1600">
                          <a:effectLst/>
                        </a:rPr>
                        <a:t>Broadband</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0.551**</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0.660**</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0.585**</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0.755**</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0.075**</a:t>
                      </a:r>
                      <a:endParaRPr lang="en-GB" sz="1600">
                        <a:effectLst/>
                        <a:latin typeface="Calibri"/>
                        <a:ea typeface="MS Mincho"/>
                        <a:cs typeface="Times New Roman"/>
                      </a:endParaRPr>
                    </a:p>
                  </a:txBody>
                  <a:tcPr marL="55648" marR="55648" marT="0" marB="0" anchor="ctr"/>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vMerge="1">
                  <a:txBody>
                    <a:bodyPr/>
                    <a:lstStyle/>
                    <a:p>
                      <a:endParaRPr lang="en-GB"/>
                    </a:p>
                  </a:txBody>
                  <a:tcPr/>
                </a:tc>
                <a:tc>
                  <a:txBody>
                    <a:bodyPr/>
                    <a:lstStyle/>
                    <a:p>
                      <a:pPr algn="ctr">
                        <a:lnSpc>
                          <a:spcPct val="115000"/>
                        </a:lnSpc>
                        <a:spcAft>
                          <a:spcPts val="0"/>
                        </a:spcAft>
                      </a:pPr>
                      <a:r>
                        <a:rPr lang="en-GB" sz="1600">
                          <a:effectLst/>
                        </a:rPr>
                        <a:t>(0.251)</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(0.331)</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(0.271)</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(0.343)</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(0.03)</a:t>
                      </a:r>
                      <a:endParaRPr lang="en-GB" sz="1600">
                        <a:effectLst/>
                        <a:latin typeface="Calibri"/>
                        <a:ea typeface="MS Mincho"/>
                        <a:cs typeface="Times New Roman"/>
                      </a:endParaRPr>
                    </a:p>
                  </a:txBody>
                  <a:tcPr marL="55648" marR="55648" marT="0" marB="0" anchor="ctr"/>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rowSpan="2">
                  <a:txBody>
                    <a:bodyPr/>
                    <a:lstStyle/>
                    <a:p>
                      <a:pPr>
                        <a:lnSpc>
                          <a:spcPct val="115000"/>
                        </a:lnSpc>
                        <a:spcAft>
                          <a:spcPts val="0"/>
                        </a:spcAft>
                      </a:pPr>
                      <a:r>
                        <a:rPr lang="en-GB" sz="1600" dirty="0">
                          <a:effectLst/>
                        </a:rPr>
                        <a:t>No. of Households in Exchange Area</a:t>
                      </a:r>
                      <a:endParaRPr lang="en-GB" sz="1600" dirty="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dirty="0">
                          <a:effectLst/>
                        </a:rPr>
                        <a:t> </a:t>
                      </a:r>
                      <a:endParaRPr lang="en-GB" sz="1600" dirty="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-0.004</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vMerge="1">
                  <a:txBody>
                    <a:bodyPr/>
                    <a:lstStyle/>
                    <a:p>
                      <a:endParaRPr lang="en-GB"/>
                    </a:p>
                  </a:txBody>
                  <a:tcP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(0.015)</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rowSpan="2">
                  <a:txBody>
                    <a:bodyPr/>
                    <a:lstStyle/>
                    <a:p>
                      <a:pPr>
                        <a:lnSpc>
                          <a:spcPct val="115000"/>
                        </a:lnSpc>
                        <a:spcAft>
                          <a:spcPts val="0"/>
                        </a:spcAft>
                      </a:pPr>
                      <a:r>
                        <a:rPr lang="en-GB" sz="1600">
                          <a:effectLst/>
                        </a:rPr>
                        <a:t>No. of Businesses in Exchange Area</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0.035***</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vMerge="1">
                  <a:txBody>
                    <a:bodyPr/>
                    <a:lstStyle/>
                    <a:p>
                      <a:endParaRPr lang="en-GB"/>
                    </a:p>
                  </a:txBody>
                  <a:tcP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(0.009)</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a:txBody>
                    <a:bodyPr/>
                    <a:lstStyle/>
                    <a:p>
                      <a:pPr>
                        <a:lnSpc>
                          <a:spcPct val="115000"/>
                        </a:lnSpc>
                        <a:spcAft>
                          <a:spcPts val="0"/>
                        </a:spcAft>
                      </a:pPr>
                      <a:r>
                        <a:rPr lang="en-GB" sz="1600">
                          <a:effectLst/>
                        </a:rPr>
                        <a:t>Ln(employment)</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-0.046**</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a:txBody>
                    <a:bodyPr/>
                    <a:lstStyle/>
                    <a:p>
                      <a:pP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(0.021)</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 </a:t>
                      </a:r>
                      <a:endParaRPr lang="en-GB" sz="1600">
                        <a:effectLst/>
                        <a:latin typeface="Calibri"/>
                        <a:ea typeface="MS Mincho"/>
                        <a:cs typeface="Times New Roman"/>
                      </a:endParaRPr>
                    </a:p>
                  </a:txBody>
                  <a:tcPr marL="55648" marR="55648" marT="0" marB="0"/>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a:txBody>
                    <a:bodyPr/>
                    <a:lstStyle/>
                    <a:p>
                      <a:pPr>
                        <a:lnSpc>
                          <a:spcPct val="115000"/>
                        </a:lnSpc>
                        <a:spcAft>
                          <a:spcPts val="0"/>
                        </a:spcAft>
                      </a:pPr>
                      <a:r>
                        <a:rPr lang="en-GB" sz="1600" dirty="0" err="1">
                          <a:effectLst/>
                        </a:rPr>
                        <a:t>Cragg</a:t>
                      </a:r>
                      <a:r>
                        <a:rPr lang="en-GB" sz="1600" dirty="0">
                          <a:effectLst/>
                        </a:rPr>
                        <a:t>-Donald F-statistic</a:t>
                      </a:r>
                      <a:endParaRPr lang="en-GB" sz="1600" dirty="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16.83</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10.78</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15.06</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11.47</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2442.16</a:t>
                      </a:r>
                      <a:endParaRPr lang="en-GB" sz="1600">
                        <a:effectLst/>
                        <a:latin typeface="Calibri"/>
                        <a:ea typeface="MS Mincho"/>
                        <a:cs typeface="Times New Roman"/>
                      </a:endParaRPr>
                    </a:p>
                  </a:txBody>
                  <a:tcPr marL="55648" marR="55648" marT="0" marB="0" anchor="ctr"/>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a:txBody>
                    <a:bodyPr/>
                    <a:lstStyle/>
                    <a:p>
                      <a:pPr marL="201930" indent="-201930">
                        <a:lnSpc>
                          <a:spcPct val="115000"/>
                        </a:lnSpc>
                        <a:spcAft>
                          <a:spcPts val="0"/>
                        </a:spcAft>
                      </a:pPr>
                      <a:r>
                        <a:rPr lang="en-GB" sz="1600">
                          <a:effectLst/>
                        </a:rPr>
                        <a:t>Kleinbergn Paap F-statistic</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14.18</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9.36</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12.89</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9.79</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10.58</a:t>
                      </a:r>
                      <a:endParaRPr lang="en-GB" sz="1600">
                        <a:effectLst/>
                        <a:latin typeface="Calibri"/>
                        <a:ea typeface="MS Mincho"/>
                        <a:cs typeface="Times New Roman"/>
                      </a:endParaRPr>
                    </a:p>
                  </a:txBody>
                  <a:tcPr marL="55648" marR="55648" marT="0" marB="0" anchor="ctr"/>
                </a:tc>
                <a:tc>
                  <a:txBody>
                    <a:bodyPr/>
                    <a:lstStyle/>
                    <a:p>
                      <a:pPr>
                        <a:lnSpc>
                          <a:spcPct val="115000"/>
                        </a:lnSpc>
                        <a:spcAft>
                          <a:spcPts val="1000"/>
                        </a:spcAft>
                      </a:pPr>
                      <a:r>
                        <a:rPr lang="en-GB" sz="1600">
                          <a:effectLst/>
                        </a:rPr>
                        <a:t> </a:t>
                      </a:r>
                      <a:endParaRPr lang="en-GB" sz="1600">
                        <a:effectLst/>
                        <a:latin typeface="Calibri"/>
                        <a:ea typeface="MS Mincho"/>
                        <a:cs typeface="Times New Roman"/>
                      </a:endParaRPr>
                    </a:p>
                  </a:txBody>
                  <a:tcPr marL="0" marR="0" marT="0" marB="0" anchor="ctr"/>
                </a:tc>
              </a:tr>
              <a:tr h="156434">
                <a:tc>
                  <a:txBody>
                    <a:bodyPr/>
                    <a:lstStyle/>
                    <a:p>
                      <a:pPr>
                        <a:lnSpc>
                          <a:spcPct val="115000"/>
                        </a:lnSpc>
                        <a:spcAft>
                          <a:spcPts val="0"/>
                        </a:spcAft>
                      </a:pPr>
                      <a:r>
                        <a:rPr lang="en-GB" sz="1600" dirty="0">
                          <a:effectLst/>
                        </a:rPr>
                        <a:t>Observations</a:t>
                      </a:r>
                      <a:endParaRPr lang="en-GB" sz="1600" dirty="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3,138</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3,128</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3,128</a:t>
                      </a:r>
                      <a:endParaRPr lang="en-GB" sz="1600">
                        <a:effectLst/>
                        <a:latin typeface="Calibri"/>
                        <a:ea typeface="MS Mincho"/>
                        <a:cs typeface="Times New Roman"/>
                      </a:endParaRPr>
                    </a:p>
                  </a:txBody>
                  <a:tcPr marL="55648" marR="55648" marT="0" marB="0"/>
                </a:tc>
                <a:tc>
                  <a:txBody>
                    <a:bodyPr/>
                    <a:lstStyle/>
                    <a:p>
                      <a:pPr algn="ctr">
                        <a:lnSpc>
                          <a:spcPct val="115000"/>
                        </a:lnSpc>
                        <a:spcAft>
                          <a:spcPts val="0"/>
                        </a:spcAft>
                      </a:pPr>
                      <a:r>
                        <a:rPr lang="en-GB" sz="1600">
                          <a:effectLst/>
                        </a:rPr>
                        <a:t>3,137</a:t>
                      </a:r>
                      <a:endParaRPr lang="en-GB" sz="1600">
                        <a:effectLst/>
                        <a:latin typeface="Calibri"/>
                        <a:ea typeface="MS Mincho"/>
                        <a:cs typeface="Times New Roman"/>
                      </a:endParaRPr>
                    </a:p>
                  </a:txBody>
                  <a:tcPr marL="55648" marR="55648" marT="0" marB="0" anchor="ctr"/>
                </a:tc>
                <a:tc>
                  <a:txBody>
                    <a:bodyPr/>
                    <a:lstStyle/>
                    <a:p>
                      <a:pPr algn="ctr">
                        <a:lnSpc>
                          <a:spcPct val="115000"/>
                        </a:lnSpc>
                        <a:spcAft>
                          <a:spcPts val="0"/>
                        </a:spcAft>
                      </a:pPr>
                      <a:r>
                        <a:rPr lang="en-GB" sz="1600">
                          <a:effectLst/>
                        </a:rPr>
                        <a:t>725,522</a:t>
                      </a:r>
                      <a:endParaRPr lang="en-GB" sz="1600">
                        <a:effectLst/>
                        <a:latin typeface="Calibri"/>
                        <a:ea typeface="MS Mincho"/>
                        <a:cs typeface="Times New Roman"/>
                      </a:endParaRPr>
                    </a:p>
                  </a:txBody>
                  <a:tcPr marL="55648" marR="55648" marT="0" marB="0" anchor="ctr"/>
                </a:tc>
                <a:tc>
                  <a:txBody>
                    <a:bodyPr/>
                    <a:lstStyle/>
                    <a:p>
                      <a:pPr>
                        <a:lnSpc>
                          <a:spcPct val="115000"/>
                        </a:lnSpc>
                        <a:spcAft>
                          <a:spcPts val="1000"/>
                        </a:spcAft>
                      </a:pPr>
                      <a:r>
                        <a:rPr lang="en-GB" sz="1600" dirty="0">
                          <a:effectLst/>
                        </a:rPr>
                        <a:t> </a:t>
                      </a:r>
                      <a:endParaRPr lang="en-GB" sz="1600" dirty="0">
                        <a:effectLst/>
                        <a:latin typeface="Calibri"/>
                        <a:ea typeface="MS Mincho"/>
                        <a:cs typeface="Times New Roman"/>
                      </a:endParaRPr>
                    </a:p>
                  </a:txBody>
                  <a:tcPr marL="0" marR="0" marT="0" marB="0" anchor="ctr"/>
                </a:tc>
              </a:tr>
            </a:tbl>
          </a:graphicData>
        </a:graphic>
      </p:graphicFrame>
    </p:spTree>
    <p:extLst>
      <p:ext uri="{BB962C8B-B14F-4D97-AF65-F5344CB8AC3E}">
        <p14:creationId xmlns:p14="http://schemas.microsoft.com/office/powerpoint/2010/main" val="281575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4812</TotalTime>
  <Words>1208</Words>
  <Application>Microsoft Office PowerPoint</Application>
  <PresentationFormat>On-screen Show (4:3)</PresentationFormat>
  <Paragraphs>463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ICT and Exporting The effects of broadband on the extensive margin of business service exports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creator>Shim Jae</dc:creator>
  <cp:lastModifiedBy>Richard Kneller</cp:lastModifiedBy>
  <cp:revision>237</cp:revision>
  <cp:lastPrinted>2014-09-10T08:22:02Z</cp:lastPrinted>
  <dcterms:created xsi:type="dcterms:W3CDTF">2006-08-16T00:00:00Z</dcterms:created>
  <dcterms:modified xsi:type="dcterms:W3CDTF">2015-06-24T15:33:27Z</dcterms:modified>
</cp:coreProperties>
</file>