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10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2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4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5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6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7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8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9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20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21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22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3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4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5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9.xml" ContentType="application/vnd.openxmlformats-officedocument.drawingml.diagramData+xml"/>
  <Override PartName="/ppt/diagrams/data11.xml" ContentType="application/vnd.openxmlformats-officedocument.drawingml.diagramData+xml"/>
  <Override PartName="/ppt/diagrams/data13.xml" ContentType="application/vnd.openxmlformats-officedocument.drawingml.diagramData+xml"/>
  <Override PartName="/ppt/diagrams/data170.xml" ContentType="application/vnd.openxmlformats-officedocument.drawingml.diagramData+xml"/>
  <Override PartName="/ppt/diagrams/data180.xml" ContentType="application/vnd.openxmlformats-officedocument.drawingml.diagramData+xml"/>
  <Override PartName="/ppt/diagrams/data190.xml" ContentType="application/vnd.openxmlformats-officedocument.drawingml.diagramData+xml"/>
  <Override PartName="/ppt/diagrams/data200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4"/>
  </p:notesMasterIdLst>
  <p:sldIdLst>
    <p:sldId id="285" r:id="rId2"/>
    <p:sldId id="292" r:id="rId3"/>
    <p:sldId id="291" r:id="rId4"/>
    <p:sldId id="288" r:id="rId5"/>
    <p:sldId id="293" r:id="rId6"/>
    <p:sldId id="294" r:id="rId7"/>
    <p:sldId id="295" r:id="rId8"/>
    <p:sldId id="296" r:id="rId9"/>
    <p:sldId id="297" r:id="rId10"/>
    <p:sldId id="277" r:id="rId11"/>
    <p:sldId id="259" r:id="rId12"/>
    <p:sldId id="262" r:id="rId13"/>
    <p:sldId id="261" r:id="rId14"/>
    <p:sldId id="260" r:id="rId15"/>
    <p:sldId id="264" r:id="rId16"/>
    <p:sldId id="265" r:id="rId17"/>
    <p:sldId id="257" r:id="rId18"/>
    <p:sldId id="266" r:id="rId19"/>
    <p:sldId id="267" r:id="rId20"/>
    <p:sldId id="273" r:id="rId21"/>
    <p:sldId id="268" r:id="rId22"/>
    <p:sldId id="270" r:id="rId23"/>
    <p:sldId id="271" r:id="rId24"/>
    <p:sldId id="269" r:id="rId25"/>
    <p:sldId id="272" r:id="rId26"/>
    <p:sldId id="274" r:id="rId27"/>
    <p:sldId id="279" r:id="rId28"/>
    <p:sldId id="281" r:id="rId29"/>
    <p:sldId id="282" r:id="rId30"/>
    <p:sldId id="283" r:id="rId31"/>
    <p:sldId id="284" r:id="rId32"/>
    <p:sldId id="290" r:id="rId33"/>
  </p:sldIdLst>
  <p:sldSz cx="12192000" cy="6858000"/>
  <p:notesSz cx="6858000" cy="9144000"/>
  <p:custDataLst>
    <p:tags r:id="rId3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/Relationships>
</file>

<file path=ppt/diagrams/_rels/data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ata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diagrams/_rels/data17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0.png"/></Relationships>
</file>

<file path=ppt/diagrams/_rels/data18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0.png"/></Relationships>
</file>

<file path=ppt/diagrams/_rels/data19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iagrams/_rels/data20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0.png"/><Relationship Id="rId4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5F92FB-36B3-4EA2-80B0-A7420D9D2E1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AE5C45C-E193-4424-BCB1-713B2E4C4655}">
      <dgm:prSet/>
      <dgm:spPr/>
      <dgm:t>
        <a:bodyPr/>
        <a:lstStyle/>
        <a:p>
          <a:pPr rtl="0"/>
          <a:r>
            <a:rPr lang="en-US" dirty="0" smtClean="0"/>
            <a:t>Exporters differ systematically from non-exporters (bigger, more productive, pay higher wages, more capital intensive)—Bernard and Jensen (JIE 1997) and many others.</a:t>
          </a:r>
          <a:endParaRPr lang="en-US" dirty="0"/>
        </a:p>
      </dgm:t>
    </dgm:pt>
    <dgm:pt modelId="{D0EFF9E7-B183-428B-B95A-DC246A9009F6}" type="parTrans" cxnId="{71D4AEF7-A3C5-492B-8015-E1370E6BF652}">
      <dgm:prSet/>
      <dgm:spPr/>
      <dgm:t>
        <a:bodyPr/>
        <a:lstStyle/>
        <a:p>
          <a:endParaRPr lang="en-US"/>
        </a:p>
      </dgm:t>
    </dgm:pt>
    <dgm:pt modelId="{6E834A75-67DA-4559-B116-98C48100623C}" type="sibTrans" cxnId="{71D4AEF7-A3C5-492B-8015-E1370E6BF652}">
      <dgm:prSet/>
      <dgm:spPr/>
      <dgm:t>
        <a:bodyPr/>
        <a:lstStyle/>
        <a:p>
          <a:endParaRPr lang="en-US"/>
        </a:p>
      </dgm:t>
    </dgm:pt>
    <dgm:pt modelId="{DAA6F061-88A5-4559-B8E4-692D4210C7CC}">
      <dgm:prSet/>
      <dgm:spPr/>
      <dgm:t>
        <a:bodyPr/>
        <a:lstStyle/>
        <a:p>
          <a:pPr rtl="0"/>
          <a:r>
            <a:rPr lang="en-US" dirty="0" smtClean="0"/>
            <a:t>Are there also systematic differences in the mix of occupations employed by globally-engaged firms relative to strictly domestic firms?  </a:t>
          </a:r>
          <a:endParaRPr lang="en-US" dirty="0"/>
        </a:p>
      </dgm:t>
    </dgm:pt>
    <dgm:pt modelId="{45DE544A-778F-46B5-9194-BFF9DD7C4A39}" type="parTrans" cxnId="{1F1E9483-21E6-425B-9421-07300A3BBB8B}">
      <dgm:prSet/>
      <dgm:spPr/>
      <dgm:t>
        <a:bodyPr/>
        <a:lstStyle/>
        <a:p>
          <a:endParaRPr lang="en-US"/>
        </a:p>
      </dgm:t>
    </dgm:pt>
    <dgm:pt modelId="{BD8A986D-8ADF-454F-A844-7FD11FF5B7A6}" type="sibTrans" cxnId="{1F1E9483-21E6-425B-9421-07300A3BBB8B}">
      <dgm:prSet/>
      <dgm:spPr/>
      <dgm:t>
        <a:bodyPr/>
        <a:lstStyle/>
        <a:p>
          <a:endParaRPr lang="en-US"/>
        </a:p>
      </dgm:t>
    </dgm:pt>
    <dgm:pt modelId="{E25DEDBC-7FCB-4D9A-8109-F29FBFF2854F}">
      <dgm:prSet/>
      <dgm:spPr/>
      <dgm:t>
        <a:bodyPr/>
        <a:lstStyle/>
        <a:p>
          <a:pPr rtl="0"/>
          <a:r>
            <a:rPr lang="en-US" smtClean="0"/>
            <a:t>If so, are there systematic differences between (e.g.) MNEs and exporters?</a:t>
          </a:r>
          <a:endParaRPr lang="en-US"/>
        </a:p>
      </dgm:t>
    </dgm:pt>
    <dgm:pt modelId="{10DFA8DB-544C-4BDA-B3AB-7E35727484EA}" type="parTrans" cxnId="{9B063A23-70A8-4B26-A53E-14302D4E5BCB}">
      <dgm:prSet/>
      <dgm:spPr/>
      <dgm:t>
        <a:bodyPr/>
        <a:lstStyle/>
        <a:p>
          <a:endParaRPr lang="en-US"/>
        </a:p>
      </dgm:t>
    </dgm:pt>
    <dgm:pt modelId="{C1AA8E42-98CA-43F7-A9A1-1C05363CD2C8}" type="sibTrans" cxnId="{9B063A23-70A8-4B26-A53E-14302D4E5BCB}">
      <dgm:prSet/>
      <dgm:spPr/>
      <dgm:t>
        <a:bodyPr/>
        <a:lstStyle/>
        <a:p>
          <a:endParaRPr lang="en-US"/>
        </a:p>
      </dgm:t>
    </dgm:pt>
    <dgm:pt modelId="{EA63A161-519C-4AB5-B5EE-FBECD5DBA925}" type="pres">
      <dgm:prSet presAssocID="{AF5F92FB-36B3-4EA2-80B0-A7420D9D2E1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0200FCA-F061-48D3-B796-983C3795EF89}" type="pres">
      <dgm:prSet presAssocID="{8AE5C45C-E193-4424-BCB1-713B2E4C465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3FFC02-C88B-4A01-A7AA-378908C9CE94}" type="pres">
      <dgm:prSet presAssocID="{6E834A75-67DA-4559-B116-98C48100623C}" presName="spacer" presStyleCnt="0"/>
      <dgm:spPr/>
    </dgm:pt>
    <dgm:pt modelId="{3E0DD36D-C847-42A7-B283-8FA0536815CA}" type="pres">
      <dgm:prSet presAssocID="{DAA6F061-88A5-4559-B8E4-692D4210C7C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3DF41C-2F2F-4C83-90DE-7F8FB2BED6AB}" type="pres">
      <dgm:prSet presAssocID="{BD8A986D-8ADF-454F-A844-7FD11FF5B7A6}" presName="spacer" presStyleCnt="0"/>
      <dgm:spPr/>
    </dgm:pt>
    <dgm:pt modelId="{03EEB526-7CD9-45B7-957A-0400359DDC8B}" type="pres">
      <dgm:prSet presAssocID="{E25DEDBC-7FCB-4D9A-8109-F29FBFF2854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063A23-70A8-4B26-A53E-14302D4E5BCB}" srcId="{AF5F92FB-36B3-4EA2-80B0-A7420D9D2E16}" destId="{E25DEDBC-7FCB-4D9A-8109-F29FBFF2854F}" srcOrd="2" destOrd="0" parTransId="{10DFA8DB-544C-4BDA-B3AB-7E35727484EA}" sibTransId="{C1AA8E42-98CA-43F7-A9A1-1C05363CD2C8}"/>
    <dgm:cxn modelId="{1F1E9483-21E6-425B-9421-07300A3BBB8B}" srcId="{AF5F92FB-36B3-4EA2-80B0-A7420D9D2E16}" destId="{DAA6F061-88A5-4559-B8E4-692D4210C7CC}" srcOrd="1" destOrd="0" parTransId="{45DE544A-778F-46B5-9194-BFF9DD7C4A39}" sibTransId="{BD8A986D-8ADF-454F-A844-7FD11FF5B7A6}"/>
    <dgm:cxn modelId="{71D4AEF7-A3C5-492B-8015-E1370E6BF652}" srcId="{AF5F92FB-36B3-4EA2-80B0-A7420D9D2E16}" destId="{8AE5C45C-E193-4424-BCB1-713B2E4C4655}" srcOrd="0" destOrd="0" parTransId="{D0EFF9E7-B183-428B-B95A-DC246A9009F6}" sibTransId="{6E834A75-67DA-4559-B116-98C48100623C}"/>
    <dgm:cxn modelId="{E9FD9399-9C67-46E0-8BBC-7DAA98811285}" type="presOf" srcId="{E25DEDBC-7FCB-4D9A-8109-F29FBFF2854F}" destId="{03EEB526-7CD9-45B7-957A-0400359DDC8B}" srcOrd="0" destOrd="0" presId="urn:microsoft.com/office/officeart/2005/8/layout/vList2"/>
    <dgm:cxn modelId="{203A20D3-B839-4972-A2DA-5E1706B29B85}" type="presOf" srcId="{DAA6F061-88A5-4559-B8E4-692D4210C7CC}" destId="{3E0DD36D-C847-42A7-B283-8FA0536815CA}" srcOrd="0" destOrd="0" presId="urn:microsoft.com/office/officeart/2005/8/layout/vList2"/>
    <dgm:cxn modelId="{4101052B-AB70-4750-8910-B12DBE4CB4D6}" type="presOf" srcId="{AF5F92FB-36B3-4EA2-80B0-A7420D9D2E16}" destId="{EA63A161-519C-4AB5-B5EE-FBECD5DBA925}" srcOrd="0" destOrd="0" presId="urn:microsoft.com/office/officeart/2005/8/layout/vList2"/>
    <dgm:cxn modelId="{F7AE7EF4-A2B4-4F8B-BC37-290724F66528}" type="presOf" srcId="{8AE5C45C-E193-4424-BCB1-713B2E4C4655}" destId="{E0200FCA-F061-48D3-B796-983C3795EF89}" srcOrd="0" destOrd="0" presId="urn:microsoft.com/office/officeart/2005/8/layout/vList2"/>
    <dgm:cxn modelId="{CFAF74A2-0FD4-4DFB-B445-368128E8BE81}" type="presParOf" srcId="{EA63A161-519C-4AB5-B5EE-FBECD5DBA925}" destId="{E0200FCA-F061-48D3-B796-983C3795EF89}" srcOrd="0" destOrd="0" presId="urn:microsoft.com/office/officeart/2005/8/layout/vList2"/>
    <dgm:cxn modelId="{EDD3D350-EFE6-4BF7-BD87-F49FB0347362}" type="presParOf" srcId="{EA63A161-519C-4AB5-B5EE-FBECD5DBA925}" destId="{B63FFC02-C88B-4A01-A7AA-378908C9CE94}" srcOrd="1" destOrd="0" presId="urn:microsoft.com/office/officeart/2005/8/layout/vList2"/>
    <dgm:cxn modelId="{B4E6855A-8293-4414-83D4-D6C3DDCF42BE}" type="presParOf" srcId="{EA63A161-519C-4AB5-B5EE-FBECD5DBA925}" destId="{3E0DD36D-C847-42A7-B283-8FA0536815CA}" srcOrd="2" destOrd="0" presId="urn:microsoft.com/office/officeart/2005/8/layout/vList2"/>
    <dgm:cxn modelId="{7B85BE66-5EB9-41E7-9826-FA7991C04BC8}" type="presParOf" srcId="{EA63A161-519C-4AB5-B5EE-FBECD5DBA925}" destId="{7D3DF41C-2F2F-4C83-90DE-7F8FB2BED6AB}" srcOrd="3" destOrd="0" presId="urn:microsoft.com/office/officeart/2005/8/layout/vList2"/>
    <dgm:cxn modelId="{C395E598-63EC-42BB-BC69-2889CDA99917}" type="presParOf" srcId="{EA63A161-519C-4AB5-B5EE-FBECD5DBA925}" destId="{03EEB526-7CD9-45B7-957A-0400359DDC8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CD02C81-62E8-4F96-A780-8FB170B2CF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18CE6FA3-60CA-484D-A2D8-5CEE47644889}">
          <dgm:prSet custT="1"/>
          <dgm:spPr/>
          <dgm:t>
            <a:bodyPr/>
            <a:lstStyle/>
            <a:p>
              <a:pPr rtl="0"/>
              <a14:m>
                <m:oMathPara xmlns:m="http://schemas.openxmlformats.org/officeDocument/2006/math">
                  <m:oMathParaPr>
                    <m:jc m:val="left"/>
                  </m:oMathParaPr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p>
                        <m:r>
                          <a:rPr lang="en-US" sz="2400" b="0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Λ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sSubSup>
                      <m:sSub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Λ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d>
                    <m:sSubSup>
                      <m:sSub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sz="2400" b="0" i="1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</m:oMath>
                </m:oMathPara>
              </a14:m>
              <a:endParaRPr lang="en-US" sz="2400" dirty="0"/>
            </a:p>
          </dgm:t>
        </dgm:pt>
      </mc:Choice>
      <mc:Fallback xmlns="">
        <dgm:pt modelId="{18CE6FA3-60CA-484D-A2D8-5CEE47644889}">
          <dgm:prSet custT="1"/>
          <dgm:spPr/>
          <dgm:t>
            <a:bodyPr/>
            <a:lstStyle/>
            <a:p>
              <a:pPr rtl="0"/>
              <a:r>
                <a:rPr lang="en-US" sz="2400" i="0">
                  <a:latin typeface="Cambria Math" panose="02040503050406030204" pitchFamily="18" charset="0"/>
                </a:rPr>
                <a:t>𝜆</a:t>
              </a:r>
              <a:r>
                <a:rPr lang="en-US" sz="2400" i="0" smtClean="0">
                  <a:latin typeface="Cambria Math" panose="02040503050406030204" pitchFamily="18" charset="0"/>
                </a:rPr>
                <a:t>^</a:t>
              </a:r>
              <a:r>
                <a:rPr lang="en-US" sz="2400" b="0" i="0">
                  <a:latin typeface="Cambria Math" panose="02040503050406030204" pitchFamily="18" charset="0"/>
                </a:rPr>
                <a:t>𝑘</a:t>
              </a:r>
              <a:r>
                <a:rPr lang="en-US" sz="2400" b="0" i="0" smtClean="0">
                  <a:latin typeface="Cambria Math" panose="02040503050406030204" pitchFamily="18" charset="0"/>
                </a:rPr>
                <a:t> (𝑞,</a:t>
              </a:r>
              <a:r>
                <a:rPr lang="en-US" sz="2400" b="1" i="0" smtClean="0">
                  <a:latin typeface="Cambria Math" panose="02040503050406030204" pitchFamily="18" charset="0"/>
                </a:rPr>
                <a:t>𝒙</a:t>
              </a:r>
              <a:r>
                <a:rPr lang="en-US" sz="2400" b="0" i="0" smtClean="0">
                  <a:latin typeface="Cambria Math" panose="02040503050406030204" pitchFamily="18" charset="0"/>
                </a:rPr>
                <a:t>)=</a:t>
              </a:r>
              <a:r>
                <a:rPr lang="el-GR" sz="24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Λ</a:t>
              </a:r>
              <a:r>
                <a:rPr lang="en-US" sz="24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_</a:t>
              </a:r>
              <a:r>
                <a:rPr lang="en-US" sz="2400" b="0" i="0" smtClean="0">
                  <a:latin typeface="Cambria Math" panose="02040503050406030204" pitchFamily="18" charset="0"/>
                </a:rPr>
                <a:t>𝑓 (𝑞,</a:t>
              </a:r>
              <a:r>
                <a:rPr lang="en-US" sz="2400" b="1" i="0" smtClean="0">
                  <a:latin typeface="Cambria Math" panose="02040503050406030204" pitchFamily="18" charset="0"/>
                </a:rPr>
                <a:t>𝒙</a:t>
              </a:r>
              <a:r>
                <a:rPr lang="en-US" sz="2400" b="0" i="0" smtClean="0">
                  <a:latin typeface="Cambria Math" panose="02040503050406030204" pitchFamily="18" charset="0"/>
                </a:rPr>
                <a:t>) </a:t>
              </a:r>
              <a:r>
                <a:rPr lang="en-US" sz="24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𝜆_</a:t>
              </a:r>
              <a:r>
                <a:rPr lang="en-US" sz="2400" b="0" i="0" smtClean="0">
                  <a:latin typeface="Cambria Math" panose="02040503050406030204" pitchFamily="18" charset="0"/>
                </a:rPr>
                <a:t>𝑓^𝑘 (</a:t>
              </a:r>
              <a:r>
                <a:rPr lang="en-US" sz="2400" b="1" i="0" smtClean="0">
                  <a:latin typeface="Cambria Math" panose="02040503050406030204" pitchFamily="18" charset="0"/>
                </a:rPr>
                <a:t>𝒙</a:t>
              </a:r>
              <a:r>
                <a:rPr lang="en-US" sz="2400" b="0" i="0" smtClean="0">
                  <a:latin typeface="Cambria Math" panose="02040503050406030204" pitchFamily="18" charset="0"/>
                </a:rPr>
                <a:t>)+(1−</a:t>
              </a:r>
              <a:r>
                <a:rPr lang="el-GR" sz="24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Λ</a:t>
              </a:r>
              <a:r>
                <a:rPr lang="en-US" sz="24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_</a:t>
              </a:r>
              <a:r>
                <a:rPr lang="en-US" sz="2400" b="0" i="0" smtClean="0">
                  <a:latin typeface="Cambria Math" panose="02040503050406030204" pitchFamily="18" charset="0"/>
                </a:rPr>
                <a:t>𝑓 (𝑞,</a:t>
              </a:r>
              <a:r>
                <a:rPr lang="en-US" sz="2400" b="1" i="0" smtClean="0">
                  <a:latin typeface="Cambria Math" panose="02040503050406030204" pitchFamily="18" charset="0"/>
                </a:rPr>
                <a:t>𝒙</a:t>
              </a:r>
              <a:r>
                <a:rPr lang="en-US" sz="2400" b="0" i="0" smtClean="0">
                  <a:latin typeface="Cambria Math" panose="02040503050406030204" pitchFamily="18" charset="0"/>
                </a:rPr>
                <a:t>)) </a:t>
              </a:r>
              <a:r>
                <a:rPr lang="en-US" sz="2400" i="0">
                  <a:latin typeface="Cambria Math" panose="02040503050406030204" pitchFamily="18" charset="0"/>
                </a:rPr>
                <a:t>𝜆</a:t>
              </a:r>
              <a:r>
                <a:rPr lang="en-US" sz="2400" i="0" smtClean="0">
                  <a:latin typeface="Cambria Math" panose="02040503050406030204" pitchFamily="18" charset="0"/>
                </a:rPr>
                <a:t>_</a:t>
              </a:r>
              <a:r>
                <a:rPr lang="en-US" sz="2400" b="0" i="0">
                  <a:latin typeface="Cambria Math" panose="02040503050406030204" pitchFamily="18" charset="0"/>
                </a:rPr>
                <a:t>𝑣^</a:t>
              </a:r>
              <a:r>
                <a:rPr lang="en-US" sz="2400" i="0">
                  <a:latin typeface="Cambria Math" panose="02040503050406030204" pitchFamily="18" charset="0"/>
                </a:rPr>
                <a:t>𝑘</a:t>
              </a:r>
              <a:r>
                <a:rPr lang="en-US" sz="2400" i="0" smtClean="0">
                  <a:latin typeface="Cambria Math" panose="02040503050406030204" pitchFamily="18" charset="0"/>
                </a:rPr>
                <a:t> (</a:t>
              </a:r>
              <a:r>
                <a:rPr lang="en-US" sz="2400" b="1" i="0" smtClean="0">
                  <a:latin typeface="Cambria Math" panose="02040503050406030204" pitchFamily="18" charset="0"/>
                </a:rPr>
                <a:t>𝒙)</a:t>
              </a:r>
              <a:endParaRPr lang="en-US" sz="2400" dirty="0"/>
            </a:p>
          </dgm:t>
        </dgm:pt>
      </mc:Fallback>
    </mc:AlternateContent>
    <dgm:pt modelId="{352209DD-6842-4D32-8F37-E2449FFDFD8B}" type="parTrans" cxnId="{FB9A8301-6566-487A-A1B2-122AB9D9422F}">
      <dgm:prSet/>
      <dgm:spPr/>
      <dgm:t>
        <a:bodyPr/>
        <a:lstStyle/>
        <a:p>
          <a:endParaRPr lang="en-US"/>
        </a:p>
      </dgm:t>
    </dgm:pt>
    <dgm:pt modelId="{AD273370-D7EC-4A00-9D07-8B4B5FE49070}" type="sibTrans" cxnId="{FB9A8301-6566-487A-A1B2-122AB9D9422F}">
      <dgm:prSet/>
      <dgm:spPr/>
      <dgm:t>
        <a:bodyPr/>
        <a:lstStyle/>
        <a:p>
          <a:endParaRPr lang="en-US"/>
        </a:p>
      </dgm:t>
    </dgm:pt>
    <dgm:pt modelId="{56234DCE-128D-4C06-9C2C-5301E0601B41}" type="pres">
      <dgm:prSet presAssocID="{BCD02C81-62E8-4F96-A780-8FB170B2CFD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5F2908-DD8E-43BF-84D3-06A8526E3447}" type="pres">
      <dgm:prSet presAssocID="{18CE6FA3-60CA-484D-A2D8-5CEE47644889}" presName="parentText" presStyleLbl="node1" presStyleIdx="0" presStyleCnt="1" custLinFactY="-1278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F14B13-0188-4AB7-A91B-A05152DD6985}" type="presOf" srcId="{18CE6FA3-60CA-484D-A2D8-5CEE47644889}" destId="{2A5F2908-DD8E-43BF-84D3-06A8526E3447}" srcOrd="0" destOrd="0" presId="urn:microsoft.com/office/officeart/2005/8/layout/vList2"/>
    <dgm:cxn modelId="{72917161-DFD6-4FF4-AEC8-0DC91A674418}" type="presOf" srcId="{BCD02C81-62E8-4F96-A780-8FB170B2CFD1}" destId="{56234DCE-128D-4C06-9C2C-5301E0601B41}" srcOrd="0" destOrd="0" presId="urn:microsoft.com/office/officeart/2005/8/layout/vList2"/>
    <dgm:cxn modelId="{FB9A8301-6566-487A-A1B2-122AB9D9422F}" srcId="{BCD02C81-62E8-4F96-A780-8FB170B2CFD1}" destId="{18CE6FA3-60CA-484D-A2D8-5CEE47644889}" srcOrd="0" destOrd="0" parTransId="{352209DD-6842-4D32-8F37-E2449FFDFD8B}" sibTransId="{AD273370-D7EC-4A00-9D07-8B4B5FE49070}"/>
    <dgm:cxn modelId="{8EE482AC-CAD6-41D7-81FD-1171FDA9ABF3}" type="presParOf" srcId="{56234DCE-128D-4C06-9C2C-5301E0601B41}" destId="{2A5F2908-DD8E-43BF-84D3-06A8526E344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CD02C81-62E8-4F96-A780-8FB170B2CF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CE6FA3-60CA-484D-A2D8-5CEE47644889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352209DD-6842-4D32-8F37-E2449FFDFD8B}" type="parTrans" cxnId="{FB9A8301-6566-487A-A1B2-122AB9D9422F}">
      <dgm:prSet/>
      <dgm:spPr/>
      <dgm:t>
        <a:bodyPr/>
        <a:lstStyle/>
        <a:p>
          <a:endParaRPr lang="en-US"/>
        </a:p>
      </dgm:t>
    </dgm:pt>
    <dgm:pt modelId="{AD273370-D7EC-4A00-9D07-8B4B5FE49070}" type="sibTrans" cxnId="{FB9A8301-6566-487A-A1B2-122AB9D9422F}">
      <dgm:prSet/>
      <dgm:spPr/>
      <dgm:t>
        <a:bodyPr/>
        <a:lstStyle/>
        <a:p>
          <a:endParaRPr lang="en-US"/>
        </a:p>
      </dgm:t>
    </dgm:pt>
    <dgm:pt modelId="{56234DCE-128D-4C06-9C2C-5301E0601B41}" type="pres">
      <dgm:prSet presAssocID="{BCD02C81-62E8-4F96-A780-8FB170B2CFD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5F2908-DD8E-43BF-84D3-06A8526E3447}" type="pres">
      <dgm:prSet presAssocID="{18CE6FA3-60CA-484D-A2D8-5CEE47644889}" presName="parentText" presStyleLbl="node1" presStyleIdx="0" presStyleCnt="1" custLinFactY="-1278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F14B13-0188-4AB7-A91B-A05152DD6985}" type="presOf" srcId="{18CE6FA3-60CA-484D-A2D8-5CEE47644889}" destId="{2A5F2908-DD8E-43BF-84D3-06A8526E3447}" srcOrd="0" destOrd="0" presId="urn:microsoft.com/office/officeart/2005/8/layout/vList2"/>
    <dgm:cxn modelId="{72917161-DFD6-4FF4-AEC8-0DC91A674418}" type="presOf" srcId="{BCD02C81-62E8-4F96-A780-8FB170B2CFD1}" destId="{56234DCE-128D-4C06-9C2C-5301E0601B41}" srcOrd="0" destOrd="0" presId="urn:microsoft.com/office/officeart/2005/8/layout/vList2"/>
    <dgm:cxn modelId="{FB9A8301-6566-487A-A1B2-122AB9D9422F}" srcId="{BCD02C81-62E8-4F96-A780-8FB170B2CFD1}" destId="{18CE6FA3-60CA-484D-A2D8-5CEE47644889}" srcOrd="0" destOrd="0" parTransId="{352209DD-6842-4D32-8F37-E2449FFDFD8B}" sibTransId="{AD273370-D7EC-4A00-9D07-8B4B5FE49070}"/>
    <dgm:cxn modelId="{8EE482AC-CAD6-41D7-81FD-1171FDA9ABF3}" type="presParOf" srcId="{56234DCE-128D-4C06-9C2C-5301E0601B41}" destId="{2A5F2908-DD8E-43BF-84D3-06A8526E344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CD02C81-62E8-4F96-A780-8FB170B2CF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18CE6FA3-60CA-484D-A2D8-5CEE47644889}">
          <dgm:prSet custT="1"/>
          <dgm:spPr/>
          <dgm:t>
            <a:bodyPr/>
            <a:lstStyle/>
            <a:p>
              <a:pPr rtl="0"/>
              <a14:m>
                <m:oMathPara xmlns:m="http://schemas.openxmlformats.org/officeDocument/2006/math">
                  <m:oMathParaPr>
                    <m:jc m:val="left"/>
                  </m:oMathParaPr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p>
                        <m:r>
                          <a:rPr lang="en-US" sz="2400" b="0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Λ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sSubSup>
                      <m:sSub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Λ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d>
                    <m:sSubSup>
                      <m:sSub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sz="2400" b="0" i="1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</m:oMath>
                </m:oMathPara>
              </a14:m>
              <a:endParaRPr lang="en-US" sz="2400" dirty="0"/>
            </a:p>
          </dgm:t>
        </dgm:pt>
      </mc:Choice>
      <mc:Fallback xmlns="">
        <dgm:pt modelId="{18CE6FA3-60CA-484D-A2D8-5CEE47644889}">
          <dgm:prSet custT="1"/>
          <dgm:spPr/>
          <dgm:t>
            <a:bodyPr/>
            <a:lstStyle/>
            <a:p>
              <a:pPr rtl="0"/>
              <a:r>
                <a:rPr lang="en-US" sz="2400" i="0">
                  <a:latin typeface="Cambria Math" panose="02040503050406030204" pitchFamily="18" charset="0"/>
                </a:rPr>
                <a:t>𝜆</a:t>
              </a:r>
              <a:r>
                <a:rPr lang="en-US" sz="2400" i="0" smtClean="0">
                  <a:latin typeface="Cambria Math" panose="02040503050406030204" pitchFamily="18" charset="0"/>
                </a:rPr>
                <a:t>^</a:t>
              </a:r>
              <a:r>
                <a:rPr lang="en-US" sz="2400" b="0" i="0">
                  <a:latin typeface="Cambria Math" panose="02040503050406030204" pitchFamily="18" charset="0"/>
                </a:rPr>
                <a:t>𝑘</a:t>
              </a:r>
              <a:r>
                <a:rPr lang="en-US" sz="2400" b="0" i="0" smtClean="0">
                  <a:latin typeface="Cambria Math" panose="02040503050406030204" pitchFamily="18" charset="0"/>
                </a:rPr>
                <a:t> (𝑞,</a:t>
              </a:r>
              <a:r>
                <a:rPr lang="en-US" sz="2400" b="1" i="0" smtClean="0">
                  <a:latin typeface="Cambria Math" panose="02040503050406030204" pitchFamily="18" charset="0"/>
                </a:rPr>
                <a:t>𝒙</a:t>
              </a:r>
              <a:r>
                <a:rPr lang="en-US" sz="2400" b="0" i="0" smtClean="0">
                  <a:latin typeface="Cambria Math" panose="02040503050406030204" pitchFamily="18" charset="0"/>
                </a:rPr>
                <a:t>)=</a:t>
              </a:r>
              <a:r>
                <a:rPr lang="el-GR" sz="24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Λ</a:t>
              </a:r>
              <a:r>
                <a:rPr lang="en-US" sz="24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_</a:t>
              </a:r>
              <a:r>
                <a:rPr lang="en-US" sz="2400" b="0" i="0" smtClean="0">
                  <a:latin typeface="Cambria Math" panose="02040503050406030204" pitchFamily="18" charset="0"/>
                </a:rPr>
                <a:t>𝑓 (𝑞,</a:t>
              </a:r>
              <a:r>
                <a:rPr lang="en-US" sz="2400" b="1" i="0" smtClean="0">
                  <a:latin typeface="Cambria Math" panose="02040503050406030204" pitchFamily="18" charset="0"/>
                </a:rPr>
                <a:t>𝒙</a:t>
              </a:r>
              <a:r>
                <a:rPr lang="en-US" sz="2400" b="0" i="0" smtClean="0">
                  <a:latin typeface="Cambria Math" panose="02040503050406030204" pitchFamily="18" charset="0"/>
                </a:rPr>
                <a:t>) </a:t>
              </a:r>
              <a:r>
                <a:rPr lang="en-US" sz="24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𝜆_</a:t>
              </a:r>
              <a:r>
                <a:rPr lang="en-US" sz="2400" b="0" i="0" smtClean="0">
                  <a:latin typeface="Cambria Math" panose="02040503050406030204" pitchFamily="18" charset="0"/>
                </a:rPr>
                <a:t>𝑓^𝑘 (</a:t>
              </a:r>
              <a:r>
                <a:rPr lang="en-US" sz="2400" b="1" i="0" smtClean="0">
                  <a:latin typeface="Cambria Math" panose="02040503050406030204" pitchFamily="18" charset="0"/>
                </a:rPr>
                <a:t>𝒙</a:t>
              </a:r>
              <a:r>
                <a:rPr lang="en-US" sz="2400" b="0" i="0" smtClean="0">
                  <a:latin typeface="Cambria Math" panose="02040503050406030204" pitchFamily="18" charset="0"/>
                </a:rPr>
                <a:t>)+(1−</a:t>
              </a:r>
              <a:r>
                <a:rPr lang="el-GR" sz="24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Λ</a:t>
              </a:r>
              <a:r>
                <a:rPr lang="en-US" sz="24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_</a:t>
              </a:r>
              <a:r>
                <a:rPr lang="en-US" sz="2400" b="0" i="0" smtClean="0">
                  <a:latin typeface="Cambria Math" panose="02040503050406030204" pitchFamily="18" charset="0"/>
                </a:rPr>
                <a:t>𝑓 (𝑞,</a:t>
              </a:r>
              <a:r>
                <a:rPr lang="en-US" sz="2400" b="1" i="0" smtClean="0">
                  <a:latin typeface="Cambria Math" panose="02040503050406030204" pitchFamily="18" charset="0"/>
                </a:rPr>
                <a:t>𝒙</a:t>
              </a:r>
              <a:r>
                <a:rPr lang="en-US" sz="2400" b="0" i="0" smtClean="0">
                  <a:latin typeface="Cambria Math" panose="02040503050406030204" pitchFamily="18" charset="0"/>
                </a:rPr>
                <a:t>)) </a:t>
              </a:r>
              <a:r>
                <a:rPr lang="en-US" sz="2400" i="0">
                  <a:latin typeface="Cambria Math" panose="02040503050406030204" pitchFamily="18" charset="0"/>
                </a:rPr>
                <a:t>𝜆</a:t>
              </a:r>
              <a:r>
                <a:rPr lang="en-US" sz="2400" i="0" smtClean="0">
                  <a:latin typeface="Cambria Math" panose="02040503050406030204" pitchFamily="18" charset="0"/>
                </a:rPr>
                <a:t>_</a:t>
              </a:r>
              <a:r>
                <a:rPr lang="en-US" sz="2400" b="0" i="0">
                  <a:latin typeface="Cambria Math" panose="02040503050406030204" pitchFamily="18" charset="0"/>
                </a:rPr>
                <a:t>𝑣^</a:t>
              </a:r>
              <a:r>
                <a:rPr lang="en-US" sz="2400" i="0">
                  <a:latin typeface="Cambria Math" panose="02040503050406030204" pitchFamily="18" charset="0"/>
                </a:rPr>
                <a:t>𝑘</a:t>
              </a:r>
              <a:r>
                <a:rPr lang="en-US" sz="2400" i="0" smtClean="0">
                  <a:latin typeface="Cambria Math" panose="02040503050406030204" pitchFamily="18" charset="0"/>
                </a:rPr>
                <a:t> (</a:t>
              </a:r>
              <a:r>
                <a:rPr lang="en-US" sz="2400" b="1" i="0" smtClean="0">
                  <a:latin typeface="Cambria Math" panose="02040503050406030204" pitchFamily="18" charset="0"/>
                </a:rPr>
                <a:t>𝒙)</a:t>
              </a:r>
              <a:endParaRPr lang="en-US" sz="2400" dirty="0"/>
            </a:p>
          </dgm:t>
        </dgm:pt>
      </mc:Fallback>
    </mc:AlternateContent>
    <dgm:pt modelId="{352209DD-6842-4D32-8F37-E2449FFDFD8B}" type="parTrans" cxnId="{FB9A8301-6566-487A-A1B2-122AB9D9422F}">
      <dgm:prSet/>
      <dgm:spPr/>
      <dgm:t>
        <a:bodyPr/>
        <a:lstStyle/>
        <a:p>
          <a:endParaRPr lang="en-US"/>
        </a:p>
      </dgm:t>
    </dgm:pt>
    <dgm:pt modelId="{AD273370-D7EC-4A00-9D07-8B4B5FE49070}" type="sibTrans" cxnId="{FB9A8301-6566-487A-A1B2-122AB9D9422F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4F97AE8B-90EA-42EE-9438-1CA495C74B14}">
          <dgm:prSet custT="1"/>
          <dgm:spPr/>
          <dgm:t>
            <a:bodyPr/>
            <a:lstStyle/>
            <a:p>
              <a:pPr rtl="0"/>
              <a14:m>
                <m:oMathPara xmlns:m="http://schemas.openxmlformats.org/officeDocument/2006/math">
                  <m:oMathParaPr>
                    <m:jc m:val="left"/>
                  </m:oMathParaPr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𝑆𝑖𝑔𝑛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p>
                        <m:r>
                          <a:rPr lang="en-US" sz="2400" b="0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p>
                        <m:r>
                          <a:rPr lang="en-US" sz="2400" b="0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𝑓𝑜𝑟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𝑓𝑖𝑟𝑚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′≠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𝑗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m:oMathPara>
              </a14:m>
              <a:endParaRPr lang="en-US" sz="2400" dirty="0"/>
            </a:p>
          </dgm:t>
        </dgm:pt>
      </mc:Choice>
      <mc:Fallback xmlns="">
        <dgm:pt modelId="{4F97AE8B-90EA-42EE-9438-1CA495C74B14}">
          <dgm:prSet custT="1"/>
          <dgm:spPr/>
          <dgm:t>
            <a:bodyPr/>
            <a:lstStyle/>
            <a:p>
              <a:pPr rtl="0"/>
              <a:r>
                <a:rPr lang="en-US" sz="2400" b="0" i="0" smtClean="0">
                  <a:latin typeface="Cambria Math" panose="02040503050406030204" pitchFamily="18" charset="0"/>
                </a:rPr>
                <a:t>𝑆𝑖𝑔𝑛 </a:t>
              </a:r>
              <a:r>
                <a:rPr lang="en-US" sz="2400" i="0">
                  <a:latin typeface="Cambria Math" panose="02040503050406030204" pitchFamily="18" charset="0"/>
                </a:rPr>
                <a:t>𝜆</a:t>
              </a:r>
              <a:r>
                <a:rPr lang="en-US" sz="2400" i="0" smtClean="0">
                  <a:latin typeface="Cambria Math" panose="02040503050406030204" pitchFamily="18" charset="0"/>
                </a:rPr>
                <a:t>^</a:t>
              </a:r>
              <a:r>
                <a:rPr lang="en-US" sz="2400" b="0" i="0">
                  <a:latin typeface="Cambria Math" panose="02040503050406030204" pitchFamily="18" charset="0"/>
                </a:rPr>
                <a:t>𝑘</a:t>
              </a:r>
              <a:r>
                <a:rPr lang="en-US" sz="2400" b="0" i="0" smtClean="0">
                  <a:latin typeface="Cambria Math" panose="02040503050406030204" pitchFamily="18" charset="0"/>
                </a:rPr>
                <a:t> (𝑞^𝑗′,</a:t>
              </a:r>
              <a:r>
                <a:rPr lang="en-US" sz="2400" b="1" i="0" smtClean="0">
                  <a:latin typeface="Cambria Math" panose="02040503050406030204" pitchFamily="18" charset="0"/>
                </a:rPr>
                <a:t>𝒙</a:t>
              </a:r>
              <a:r>
                <a:rPr lang="en-US" sz="2400" b="0" i="0" smtClean="0">
                  <a:latin typeface="Cambria Math" panose="02040503050406030204" pitchFamily="18" charset="0"/>
                </a:rPr>
                <a:t>^𝑗′ )−</a:t>
              </a:r>
              <a:r>
                <a:rPr lang="en-US" sz="2400" i="0">
                  <a:latin typeface="Cambria Math" panose="02040503050406030204" pitchFamily="18" charset="0"/>
                </a:rPr>
                <a:t>𝜆</a:t>
              </a:r>
              <a:r>
                <a:rPr lang="en-US" sz="2400" i="0" smtClean="0">
                  <a:latin typeface="Cambria Math" panose="02040503050406030204" pitchFamily="18" charset="0"/>
                </a:rPr>
                <a:t>^</a:t>
              </a:r>
              <a:r>
                <a:rPr lang="en-US" sz="2400" b="0" i="0">
                  <a:latin typeface="Cambria Math" panose="02040503050406030204" pitchFamily="18" charset="0"/>
                </a:rPr>
                <a:t>𝑘</a:t>
              </a:r>
              <a:r>
                <a:rPr lang="en-US" sz="2400" b="0" i="0" smtClean="0">
                  <a:latin typeface="Cambria Math" panose="02040503050406030204" pitchFamily="18" charset="0"/>
                </a:rPr>
                <a:t> (𝑞^𝑗,</a:t>
              </a:r>
              <a:r>
                <a:rPr lang="en-US" sz="2400" b="1" i="0" smtClean="0">
                  <a:latin typeface="Cambria Math" panose="02040503050406030204" pitchFamily="18" charset="0"/>
                </a:rPr>
                <a:t>𝒙</a:t>
              </a:r>
              <a:r>
                <a:rPr lang="en-US" sz="2400" b="0" i="0" smtClean="0">
                  <a:latin typeface="Cambria Math" panose="02040503050406030204" pitchFamily="18" charset="0"/>
                </a:rPr>
                <a:t>^𝑗 )  𝑓𝑜𝑟 𝑓𝑖𝑟𝑚 𝑗′≠</a:t>
              </a:r>
              <a:r>
                <a:rPr lang="en-US" sz="24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𝑗</a:t>
              </a:r>
              <a:r>
                <a:rPr lang="en-US" sz="2400" b="0" i="0" smtClean="0">
                  <a:latin typeface="Cambria Math" panose="02040503050406030204" pitchFamily="18" charset="0"/>
                </a:rPr>
                <a:t> </a:t>
              </a:r>
              <a:endParaRPr lang="en-US" sz="2400" dirty="0"/>
            </a:p>
          </dgm:t>
        </dgm:pt>
      </mc:Fallback>
    </mc:AlternateContent>
    <dgm:pt modelId="{2B20B3F2-A808-443C-A1D4-CD12FAB473DD}" type="parTrans" cxnId="{5867C8E3-7590-4207-9CEE-29E08A431566}">
      <dgm:prSet/>
      <dgm:spPr/>
      <dgm:t>
        <a:bodyPr/>
        <a:lstStyle/>
        <a:p>
          <a:endParaRPr lang="en-US"/>
        </a:p>
      </dgm:t>
    </dgm:pt>
    <dgm:pt modelId="{F1FF5D1A-49DF-44FC-A5C9-69784C056148}" type="sibTrans" cxnId="{5867C8E3-7590-4207-9CEE-29E08A431566}">
      <dgm:prSet/>
      <dgm:spPr/>
      <dgm:t>
        <a:bodyPr/>
        <a:lstStyle/>
        <a:p>
          <a:endParaRPr lang="en-US"/>
        </a:p>
      </dgm:t>
    </dgm:pt>
    <dgm:pt modelId="{56234DCE-128D-4C06-9C2C-5301E0601B41}" type="pres">
      <dgm:prSet presAssocID="{BCD02C81-62E8-4F96-A780-8FB170B2CFD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5F2908-DD8E-43BF-84D3-06A8526E3447}" type="pres">
      <dgm:prSet presAssocID="{18CE6FA3-60CA-484D-A2D8-5CEE47644889}" presName="parentText" presStyleLbl="node1" presStyleIdx="0" presStyleCnt="2" custLinFactY="-39384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03DB42-72F9-4067-A21F-39E71D264FB9}" type="pres">
      <dgm:prSet presAssocID="{AD273370-D7EC-4A00-9D07-8B4B5FE49070}" presName="spacer" presStyleCnt="0"/>
      <dgm:spPr/>
    </dgm:pt>
    <dgm:pt modelId="{9BC13146-A2AB-4211-879E-60AA62383E96}" type="pres">
      <dgm:prSet presAssocID="{4F97AE8B-90EA-42EE-9438-1CA495C74B14}" presName="parentText" presStyleLbl="node1" presStyleIdx="1" presStyleCnt="2" custLinFactY="-4320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B727851-C719-4752-95F5-0164CB354D0E}" type="presOf" srcId="{18CE6FA3-60CA-484D-A2D8-5CEE47644889}" destId="{2A5F2908-DD8E-43BF-84D3-06A8526E3447}" srcOrd="0" destOrd="0" presId="urn:microsoft.com/office/officeart/2005/8/layout/vList2"/>
    <dgm:cxn modelId="{E51D300C-A291-46F1-AC62-B93044D2AD7E}" type="presOf" srcId="{4F97AE8B-90EA-42EE-9438-1CA495C74B14}" destId="{9BC13146-A2AB-4211-879E-60AA62383E96}" srcOrd="0" destOrd="0" presId="urn:microsoft.com/office/officeart/2005/8/layout/vList2"/>
    <dgm:cxn modelId="{5867C8E3-7590-4207-9CEE-29E08A431566}" srcId="{BCD02C81-62E8-4F96-A780-8FB170B2CFD1}" destId="{4F97AE8B-90EA-42EE-9438-1CA495C74B14}" srcOrd="1" destOrd="0" parTransId="{2B20B3F2-A808-443C-A1D4-CD12FAB473DD}" sibTransId="{F1FF5D1A-49DF-44FC-A5C9-69784C056148}"/>
    <dgm:cxn modelId="{FB9A8301-6566-487A-A1B2-122AB9D9422F}" srcId="{BCD02C81-62E8-4F96-A780-8FB170B2CFD1}" destId="{18CE6FA3-60CA-484D-A2D8-5CEE47644889}" srcOrd="0" destOrd="0" parTransId="{352209DD-6842-4D32-8F37-E2449FFDFD8B}" sibTransId="{AD273370-D7EC-4A00-9D07-8B4B5FE49070}"/>
    <dgm:cxn modelId="{9F44D0D1-58C8-4AFA-BE1A-CA45DD1F4C73}" type="presOf" srcId="{BCD02C81-62E8-4F96-A780-8FB170B2CFD1}" destId="{56234DCE-128D-4C06-9C2C-5301E0601B41}" srcOrd="0" destOrd="0" presId="urn:microsoft.com/office/officeart/2005/8/layout/vList2"/>
    <dgm:cxn modelId="{78A04611-D5B8-4F26-9309-E39E0E333CA9}" type="presParOf" srcId="{56234DCE-128D-4C06-9C2C-5301E0601B41}" destId="{2A5F2908-DD8E-43BF-84D3-06A8526E3447}" srcOrd="0" destOrd="0" presId="urn:microsoft.com/office/officeart/2005/8/layout/vList2"/>
    <dgm:cxn modelId="{97195695-0302-41D4-8C36-D3B30D0AC8D4}" type="presParOf" srcId="{56234DCE-128D-4C06-9C2C-5301E0601B41}" destId="{EA03DB42-72F9-4067-A21F-39E71D264FB9}" srcOrd="1" destOrd="0" presId="urn:microsoft.com/office/officeart/2005/8/layout/vList2"/>
    <dgm:cxn modelId="{B120B9B6-B426-431D-BBD6-6548B3DBE8BB}" type="presParOf" srcId="{56234DCE-128D-4C06-9C2C-5301E0601B41}" destId="{9BC13146-A2AB-4211-879E-60AA62383E9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CD02C81-62E8-4F96-A780-8FB170B2CF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CE6FA3-60CA-484D-A2D8-5CEE47644889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352209DD-6842-4D32-8F37-E2449FFDFD8B}" type="parTrans" cxnId="{FB9A8301-6566-487A-A1B2-122AB9D9422F}">
      <dgm:prSet/>
      <dgm:spPr/>
      <dgm:t>
        <a:bodyPr/>
        <a:lstStyle/>
        <a:p>
          <a:endParaRPr lang="en-US"/>
        </a:p>
      </dgm:t>
    </dgm:pt>
    <dgm:pt modelId="{AD273370-D7EC-4A00-9D07-8B4B5FE49070}" type="sibTrans" cxnId="{FB9A8301-6566-487A-A1B2-122AB9D9422F}">
      <dgm:prSet/>
      <dgm:spPr/>
      <dgm:t>
        <a:bodyPr/>
        <a:lstStyle/>
        <a:p>
          <a:endParaRPr lang="en-US"/>
        </a:p>
      </dgm:t>
    </dgm:pt>
    <dgm:pt modelId="{4F97AE8B-90EA-42EE-9438-1CA495C74B14}">
      <dgm:prSet custT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2B20B3F2-A808-443C-A1D4-CD12FAB473DD}" type="parTrans" cxnId="{5867C8E3-7590-4207-9CEE-29E08A431566}">
      <dgm:prSet/>
      <dgm:spPr/>
      <dgm:t>
        <a:bodyPr/>
        <a:lstStyle/>
        <a:p>
          <a:endParaRPr lang="en-US"/>
        </a:p>
      </dgm:t>
    </dgm:pt>
    <dgm:pt modelId="{F1FF5D1A-49DF-44FC-A5C9-69784C056148}" type="sibTrans" cxnId="{5867C8E3-7590-4207-9CEE-29E08A431566}">
      <dgm:prSet/>
      <dgm:spPr/>
      <dgm:t>
        <a:bodyPr/>
        <a:lstStyle/>
        <a:p>
          <a:endParaRPr lang="en-US"/>
        </a:p>
      </dgm:t>
    </dgm:pt>
    <dgm:pt modelId="{56234DCE-128D-4C06-9C2C-5301E0601B41}" type="pres">
      <dgm:prSet presAssocID="{BCD02C81-62E8-4F96-A780-8FB170B2CFD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5F2908-DD8E-43BF-84D3-06A8526E3447}" type="pres">
      <dgm:prSet presAssocID="{18CE6FA3-60CA-484D-A2D8-5CEE47644889}" presName="parentText" presStyleLbl="node1" presStyleIdx="0" presStyleCnt="2" custLinFactY="-39384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03DB42-72F9-4067-A21F-39E71D264FB9}" type="pres">
      <dgm:prSet presAssocID="{AD273370-D7EC-4A00-9D07-8B4B5FE49070}" presName="spacer" presStyleCnt="0"/>
      <dgm:spPr/>
    </dgm:pt>
    <dgm:pt modelId="{9BC13146-A2AB-4211-879E-60AA62383E96}" type="pres">
      <dgm:prSet presAssocID="{4F97AE8B-90EA-42EE-9438-1CA495C74B14}" presName="parentText" presStyleLbl="node1" presStyleIdx="1" presStyleCnt="2" custLinFactY="-4320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B727851-C719-4752-95F5-0164CB354D0E}" type="presOf" srcId="{18CE6FA3-60CA-484D-A2D8-5CEE47644889}" destId="{2A5F2908-DD8E-43BF-84D3-06A8526E3447}" srcOrd="0" destOrd="0" presId="urn:microsoft.com/office/officeart/2005/8/layout/vList2"/>
    <dgm:cxn modelId="{E51D300C-A291-46F1-AC62-B93044D2AD7E}" type="presOf" srcId="{4F97AE8B-90EA-42EE-9438-1CA495C74B14}" destId="{9BC13146-A2AB-4211-879E-60AA62383E96}" srcOrd="0" destOrd="0" presId="urn:microsoft.com/office/officeart/2005/8/layout/vList2"/>
    <dgm:cxn modelId="{5867C8E3-7590-4207-9CEE-29E08A431566}" srcId="{BCD02C81-62E8-4F96-A780-8FB170B2CFD1}" destId="{4F97AE8B-90EA-42EE-9438-1CA495C74B14}" srcOrd="1" destOrd="0" parTransId="{2B20B3F2-A808-443C-A1D4-CD12FAB473DD}" sibTransId="{F1FF5D1A-49DF-44FC-A5C9-69784C056148}"/>
    <dgm:cxn modelId="{FB9A8301-6566-487A-A1B2-122AB9D9422F}" srcId="{BCD02C81-62E8-4F96-A780-8FB170B2CFD1}" destId="{18CE6FA3-60CA-484D-A2D8-5CEE47644889}" srcOrd="0" destOrd="0" parTransId="{352209DD-6842-4D32-8F37-E2449FFDFD8B}" sibTransId="{AD273370-D7EC-4A00-9D07-8B4B5FE49070}"/>
    <dgm:cxn modelId="{9F44D0D1-58C8-4AFA-BE1A-CA45DD1F4C73}" type="presOf" srcId="{BCD02C81-62E8-4F96-A780-8FB170B2CFD1}" destId="{56234DCE-128D-4C06-9C2C-5301E0601B41}" srcOrd="0" destOrd="0" presId="urn:microsoft.com/office/officeart/2005/8/layout/vList2"/>
    <dgm:cxn modelId="{78A04611-D5B8-4F26-9309-E39E0E333CA9}" type="presParOf" srcId="{56234DCE-128D-4C06-9C2C-5301E0601B41}" destId="{2A5F2908-DD8E-43BF-84D3-06A8526E3447}" srcOrd="0" destOrd="0" presId="urn:microsoft.com/office/officeart/2005/8/layout/vList2"/>
    <dgm:cxn modelId="{97195695-0302-41D4-8C36-D3B30D0AC8D4}" type="presParOf" srcId="{56234DCE-128D-4C06-9C2C-5301E0601B41}" destId="{EA03DB42-72F9-4067-A21F-39E71D264FB9}" srcOrd="1" destOrd="0" presId="urn:microsoft.com/office/officeart/2005/8/layout/vList2"/>
    <dgm:cxn modelId="{B120B9B6-B426-431D-BBD6-6548B3DBE8BB}" type="presParOf" srcId="{56234DCE-128D-4C06-9C2C-5301E0601B41}" destId="{9BC13146-A2AB-4211-879E-60AA62383E9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3279B84-8A45-4ED9-968A-1732C584B26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D65F894-C22C-4BDD-8B1B-16B02F305F5B}">
      <dgm:prSet phldrT="[Text]" custT="1"/>
      <dgm:spPr/>
      <dgm:t>
        <a:bodyPr/>
        <a:lstStyle/>
        <a:p>
          <a:r>
            <a:rPr lang="en-US" sz="2400" dirty="0" smtClean="0"/>
            <a:t>Within:  International engagement affects occupational mix within fixed and within variable employment</a:t>
          </a:r>
          <a:endParaRPr lang="en-US" sz="2400" dirty="0"/>
        </a:p>
      </dgm:t>
    </dgm:pt>
    <dgm:pt modelId="{A6D56638-EAB4-4FAE-8B35-F2F32866771B}" type="parTrans" cxnId="{AD682B18-B9BB-4B4B-B5DD-FE42C06DB3E1}">
      <dgm:prSet/>
      <dgm:spPr/>
      <dgm:t>
        <a:bodyPr/>
        <a:lstStyle/>
        <a:p>
          <a:endParaRPr lang="en-US"/>
        </a:p>
      </dgm:t>
    </dgm:pt>
    <dgm:pt modelId="{98E31CE8-2A91-4E3C-BE5C-AB00988247EF}" type="sibTrans" cxnId="{AD682B18-B9BB-4B4B-B5DD-FE42C06DB3E1}">
      <dgm:prSet/>
      <dgm:spPr/>
      <dgm:t>
        <a:bodyPr/>
        <a:lstStyle/>
        <a:p>
          <a:endParaRPr lang="en-US"/>
        </a:p>
      </dgm:t>
    </dgm:pt>
    <dgm:pt modelId="{9FF82DC6-EF5E-4151-B2BC-C574EEAA2570}">
      <dgm:prSet phldrT="[Text]" custT="1"/>
      <dgm:spPr/>
      <dgm:t>
        <a:bodyPr/>
        <a:lstStyle/>
        <a:p>
          <a:r>
            <a:rPr lang="en-US" sz="2400" dirty="0" smtClean="0"/>
            <a:t>Between:  International engagement affects share of fixed versus variable employment</a:t>
          </a:r>
          <a:endParaRPr lang="en-US" sz="2400" dirty="0"/>
        </a:p>
      </dgm:t>
    </dgm:pt>
    <dgm:pt modelId="{0FBC48FF-F9F3-439C-B284-A7033883209B}" type="parTrans" cxnId="{1DB7916B-36F0-4EF9-A6A1-4A9816567AB4}">
      <dgm:prSet/>
      <dgm:spPr/>
      <dgm:t>
        <a:bodyPr/>
        <a:lstStyle/>
        <a:p>
          <a:endParaRPr lang="en-US"/>
        </a:p>
      </dgm:t>
    </dgm:pt>
    <dgm:pt modelId="{211D609C-EB0B-45FA-B768-5C007FC00B40}" type="sibTrans" cxnId="{1DB7916B-36F0-4EF9-A6A1-4A9816567AB4}">
      <dgm:prSet/>
      <dgm:spPr/>
      <dgm:t>
        <a:bodyPr/>
        <a:lstStyle/>
        <a:p>
          <a:endParaRPr lang="en-US"/>
        </a:p>
      </dgm:t>
    </dgm:pt>
    <dgm:pt modelId="{61D262CB-F575-4AC0-B69F-DC11B3036E44}" type="pres">
      <dgm:prSet presAssocID="{33279B84-8A45-4ED9-968A-1732C584B26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46517A-B77F-408B-BA0E-BC5851DDCC72}" type="pres">
      <dgm:prSet presAssocID="{6D65F894-C22C-4BDD-8B1B-16B02F305F5B}" presName="parentText" presStyleLbl="node1" presStyleIdx="0" presStyleCnt="2" custLinFactY="-3556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F9BDCC-A8DF-459B-87FE-5E54B61D5BE7}" type="pres">
      <dgm:prSet presAssocID="{98E31CE8-2A91-4E3C-BE5C-AB00988247EF}" presName="spacer" presStyleCnt="0"/>
      <dgm:spPr/>
    </dgm:pt>
    <dgm:pt modelId="{873973C3-A96C-4E50-85EE-8A52A422E0EE}" type="pres">
      <dgm:prSet presAssocID="{9FF82DC6-EF5E-4151-B2BC-C574EEAA2570}" presName="parentText" presStyleLbl="node1" presStyleIdx="1" presStyleCnt="2" custLinFactY="-39384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04A565E-E9FA-40D9-BBFF-8FF997E17617}" type="presOf" srcId="{6D65F894-C22C-4BDD-8B1B-16B02F305F5B}" destId="{D946517A-B77F-408B-BA0E-BC5851DDCC72}" srcOrd="0" destOrd="0" presId="urn:microsoft.com/office/officeart/2005/8/layout/vList2"/>
    <dgm:cxn modelId="{AD682B18-B9BB-4B4B-B5DD-FE42C06DB3E1}" srcId="{33279B84-8A45-4ED9-968A-1732C584B268}" destId="{6D65F894-C22C-4BDD-8B1B-16B02F305F5B}" srcOrd="0" destOrd="0" parTransId="{A6D56638-EAB4-4FAE-8B35-F2F32866771B}" sibTransId="{98E31CE8-2A91-4E3C-BE5C-AB00988247EF}"/>
    <dgm:cxn modelId="{1DB7916B-36F0-4EF9-A6A1-4A9816567AB4}" srcId="{33279B84-8A45-4ED9-968A-1732C584B268}" destId="{9FF82DC6-EF5E-4151-B2BC-C574EEAA2570}" srcOrd="1" destOrd="0" parTransId="{0FBC48FF-F9F3-439C-B284-A7033883209B}" sibTransId="{211D609C-EB0B-45FA-B768-5C007FC00B40}"/>
    <dgm:cxn modelId="{D58A229D-CD5A-4CEC-8E78-004F0CDDDBC6}" type="presOf" srcId="{33279B84-8A45-4ED9-968A-1732C584B268}" destId="{61D262CB-F575-4AC0-B69F-DC11B3036E44}" srcOrd="0" destOrd="0" presId="urn:microsoft.com/office/officeart/2005/8/layout/vList2"/>
    <dgm:cxn modelId="{CA984817-6F5C-4225-9432-F41E5F62C221}" type="presOf" srcId="{9FF82DC6-EF5E-4151-B2BC-C574EEAA2570}" destId="{873973C3-A96C-4E50-85EE-8A52A422E0EE}" srcOrd="0" destOrd="0" presId="urn:microsoft.com/office/officeart/2005/8/layout/vList2"/>
    <dgm:cxn modelId="{12060D78-97A4-481E-8F05-27A2CDB5AD12}" type="presParOf" srcId="{61D262CB-F575-4AC0-B69F-DC11B3036E44}" destId="{D946517A-B77F-408B-BA0E-BC5851DDCC72}" srcOrd="0" destOrd="0" presId="urn:microsoft.com/office/officeart/2005/8/layout/vList2"/>
    <dgm:cxn modelId="{7131E649-2B5F-4E22-96E5-A19AF0397446}" type="presParOf" srcId="{61D262CB-F575-4AC0-B69F-DC11B3036E44}" destId="{E0F9BDCC-A8DF-459B-87FE-5E54B61D5BE7}" srcOrd="1" destOrd="0" presId="urn:microsoft.com/office/officeart/2005/8/layout/vList2"/>
    <dgm:cxn modelId="{0D26FAC5-6E49-4D0B-B65E-9E062EB3F652}" type="presParOf" srcId="{61D262CB-F575-4AC0-B69F-DC11B3036E44}" destId="{873973C3-A96C-4E50-85EE-8A52A422E0E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4B51698-33AC-4DDA-A617-92077854EA8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1F6322-57CF-4A30-B621-9E702DE2119F}">
      <dgm:prSet phldrT="[Text]" custT="1"/>
      <dgm:spPr/>
      <dgm:t>
        <a:bodyPr/>
        <a:lstStyle/>
        <a:p>
          <a:r>
            <a:rPr lang="en-US" sz="2400" dirty="0" smtClean="0"/>
            <a:t>Fixed employment weakly intensive in use of skilled occupations compared with variable employment</a:t>
          </a:r>
          <a:endParaRPr lang="en-US" sz="2400" dirty="0"/>
        </a:p>
      </dgm:t>
    </dgm:pt>
    <dgm:pt modelId="{2BECCBDB-5664-499E-9948-DCEC373AA187}" type="parTrans" cxnId="{717D106B-A156-49A3-B9F5-E9D0AB0412D9}">
      <dgm:prSet/>
      <dgm:spPr/>
      <dgm:t>
        <a:bodyPr/>
        <a:lstStyle/>
        <a:p>
          <a:endParaRPr lang="en-US"/>
        </a:p>
      </dgm:t>
    </dgm:pt>
    <dgm:pt modelId="{B6F0533F-4269-4915-9102-B8B26D000CE7}" type="sibTrans" cxnId="{717D106B-A156-49A3-B9F5-E9D0AB0412D9}">
      <dgm:prSet/>
      <dgm:spPr/>
      <dgm:t>
        <a:bodyPr/>
        <a:lstStyle/>
        <a:p>
          <a:endParaRPr lang="en-US"/>
        </a:p>
      </dgm:t>
    </dgm:pt>
    <dgm:pt modelId="{75037442-773C-49BC-A853-84F52DE8E7BC}" type="pres">
      <dgm:prSet presAssocID="{24B51698-33AC-4DDA-A617-92077854EA8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DF92CB-D1E0-4D8E-B8C0-2A0D11322DCF}" type="pres">
      <dgm:prSet presAssocID="{4D1F6322-57CF-4A30-B621-9E702DE2119F}" presName="parentText" presStyleLbl="node1" presStyleIdx="0" presStyleCnt="1" custLinFactY="-1335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52C83D-3D7F-4C5C-8420-415C0B037F85}" type="presOf" srcId="{4D1F6322-57CF-4A30-B621-9E702DE2119F}" destId="{BEDF92CB-D1E0-4D8E-B8C0-2A0D11322DCF}" srcOrd="0" destOrd="0" presId="urn:microsoft.com/office/officeart/2005/8/layout/vList2"/>
    <dgm:cxn modelId="{717D106B-A156-49A3-B9F5-E9D0AB0412D9}" srcId="{24B51698-33AC-4DDA-A617-92077854EA8F}" destId="{4D1F6322-57CF-4A30-B621-9E702DE2119F}" srcOrd="0" destOrd="0" parTransId="{2BECCBDB-5664-499E-9948-DCEC373AA187}" sibTransId="{B6F0533F-4269-4915-9102-B8B26D000CE7}"/>
    <dgm:cxn modelId="{D7B9A904-43B5-4751-8B68-9F625ECE9739}" type="presOf" srcId="{24B51698-33AC-4DDA-A617-92077854EA8F}" destId="{75037442-773C-49BC-A853-84F52DE8E7BC}" srcOrd="0" destOrd="0" presId="urn:microsoft.com/office/officeart/2005/8/layout/vList2"/>
    <dgm:cxn modelId="{1480FA26-F1DB-4675-9461-2D0D988BD9C6}" type="presParOf" srcId="{75037442-773C-49BC-A853-84F52DE8E7BC}" destId="{BEDF92CB-D1E0-4D8E-B8C0-2A0D11322DC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24B51698-33AC-4DDA-A617-92077854EA8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1F6322-57CF-4A30-B621-9E702DE2119F}">
      <dgm:prSet phldrT="[Text]" custT="1"/>
      <dgm:spPr/>
      <dgm:t>
        <a:bodyPr/>
        <a:lstStyle/>
        <a:p>
          <a:r>
            <a:rPr lang="en-US" sz="2400" dirty="0" smtClean="0"/>
            <a:t>Fixed employment weakly intensive in use of skilled occupations compared with variable employment</a:t>
          </a:r>
          <a:endParaRPr lang="en-US" sz="2400" dirty="0"/>
        </a:p>
      </dgm:t>
    </dgm:pt>
    <dgm:pt modelId="{2BECCBDB-5664-499E-9948-DCEC373AA187}" type="parTrans" cxnId="{717D106B-A156-49A3-B9F5-E9D0AB0412D9}">
      <dgm:prSet/>
      <dgm:spPr/>
      <dgm:t>
        <a:bodyPr/>
        <a:lstStyle/>
        <a:p>
          <a:endParaRPr lang="en-US"/>
        </a:p>
      </dgm:t>
    </dgm:pt>
    <dgm:pt modelId="{B6F0533F-4269-4915-9102-B8B26D000CE7}" type="sibTrans" cxnId="{717D106B-A156-49A3-B9F5-E9D0AB0412D9}">
      <dgm:prSet/>
      <dgm:spPr/>
      <dgm:t>
        <a:bodyPr/>
        <a:lstStyle/>
        <a:p>
          <a:endParaRPr lang="en-US"/>
        </a:p>
      </dgm:t>
    </dgm:pt>
    <dgm:pt modelId="{4FADA383-F84A-4C12-8146-3C49085D6495}">
      <dgm:prSet phldrT="[Text]" custT="1"/>
      <dgm:spPr/>
      <dgm:t>
        <a:bodyPr/>
        <a:lstStyle/>
        <a:p>
          <a:r>
            <a:rPr lang="en-US" sz="2400" dirty="0" smtClean="0"/>
            <a:t>All else constant, fixed employment share is highest for multinationals and lowest for strictly domestic firms</a:t>
          </a:r>
          <a:endParaRPr lang="en-US" sz="2400" dirty="0"/>
        </a:p>
      </dgm:t>
    </dgm:pt>
    <dgm:pt modelId="{2424A80D-9F87-49A7-9126-2DA8775A0800}" type="parTrans" cxnId="{0A708EDB-EEDE-4AAC-BFE3-96D5D85449AF}">
      <dgm:prSet/>
      <dgm:spPr/>
      <dgm:t>
        <a:bodyPr/>
        <a:lstStyle/>
        <a:p>
          <a:endParaRPr lang="en-US"/>
        </a:p>
      </dgm:t>
    </dgm:pt>
    <dgm:pt modelId="{1E36B049-9AEE-4E14-9CF1-09686F70288B}" type="sibTrans" cxnId="{0A708EDB-EEDE-4AAC-BFE3-96D5D85449AF}">
      <dgm:prSet/>
      <dgm:spPr/>
      <dgm:t>
        <a:bodyPr/>
        <a:lstStyle/>
        <a:p>
          <a:endParaRPr lang="en-US"/>
        </a:p>
      </dgm:t>
    </dgm:pt>
    <dgm:pt modelId="{75037442-773C-49BC-A853-84F52DE8E7BC}" type="pres">
      <dgm:prSet presAssocID="{24B51698-33AC-4DDA-A617-92077854EA8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DF92CB-D1E0-4D8E-B8C0-2A0D11322DCF}" type="pres">
      <dgm:prSet presAssocID="{4D1F6322-57CF-4A30-B621-9E702DE2119F}" presName="parentText" presStyleLbl="node1" presStyleIdx="0" presStyleCnt="2" custLinFactY="-4065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994345-FB5B-4C61-B19B-9C1B0E69A29C}" type="pres">
      <dgm:prSet presAssocID="{B6F0533F-4269-4915-9102-B8B26D000CE7}" presName="spacer" presStyleCnt="0"/>
      <dgm:spPr/>
    </dgm:pt>
    <dgm:pt modelId="{712347E2-C050-44CB-ADDE-C23C8A3188D5}" type="pres">
      <dgm:prSet presAssocID="{4FADA383-F84A-4C12-8146-3C49085D6495}" presName="parentText" presStyleLbl="node1" presStyleIdx="1" presStyleCnt="2" custLinFactY="-4065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A1D0034-8736-4651-9D4E-196C37A74A92}" type="presOf" srcId="{4FADA383-F84A-4C12-8146-3C49085D6495}" destId="{712347E2-C050-44CB-ADDE-C23C8A3188D5}" srcOrd="0" destOrd="0" presId="urn:microsoft.com/office/officeart/2005/8/layout/vList2"/>
    <dgm:cxn modelId="{717D106B-A156-49A3-B9F5-E9D0AB0412D9}" srcId="{24B51698-33AC-4DDA-A617-92077854EA8F}" destId="{4D1F6322-57CF-4A30-B621-9E702DE2119F}" srcOrd="0" destOrd="0" parTransId="{2BECCBDB-5664-499E-9948-DCEC373AA187}" sibTransId="{B6F0533F-4269-4915-9102-B8B26D000CE7}"/>
    <dgm:cxn modelId="{C12BF96A-1EF4-4452-A4F3-4F1189BF4169}" type="presOf" srcId="{4D1F6322-57CF-4A30-B621-9E702DE2119F}" destId="{BEDF92CB-D1E0-4D8E-B8C0-2A0D11322DCF}" srcOrd="0" destOrd="0" presId="urn:microsoft.com/office/officeart/2005/8/layout/vList2"/>
    <dgm:cxn modelId="{E301F64E-A314-4EE0-8462-E9389BFACC94}" type="presOf" srcId="{24B51698-33AC-4DDA-A617-92077854EA8F}" destId="{75037442-773C-49BC-A853-84F52DE8E7BC}" srcOrd="0" destOrd="0" presId="urn:microsoft.com/office/officeart/2005/8/layout/vList2"/>
    <dgm:cxn modelId="{0A708EDB-EEDE-4AAC-BFE3-96D5D85449AF}" srcId="{24B51698-33AC-4DDA-A617-92077854EA8F}" destId="{4FADA383-F84A-4C12-8146-3C49085D6495}" srcOrd="1" destOrd="0" parTransId="{2424A80D-9F87-49A7-9126-2DA8775A0800}" sibTransId="{1E36B049-9AEE-4E14-9CF1-09686F70288B}"/>
    <dgm:cxn modelId="{BD18DD88-73A4-4373-993F-0A266AFB48FF}" type="presParOf" srcId="{75037442-773C-49BC-A853-84F52DE8E7BC}" destId="{BEDF92CB-D1E0-4D8E-B8C0-2A0D11322DCF}" srcOrd="0" destOrd="0" presId="urn:microsoft.com/office/officeart/2005/8/layout/vList2"/>
    <dgm:cxn modelId="{4F59FBD8-C9EC-4244-98DA-0A23CE3AB194}" type="presParOf" srcId="{75037442-773C-49BC-A853-84F52DE8E7BC}" destId="{59994345-FB5B-4C61-B19B-9C1B0E69A29C}" srcOrd="1" destOrd="0" presId="urn:microsoft.com/office/officeart/2005/8/layout/vList2"/>
    <dgm:cxn modelId="{D0C66327-9C99-42CB-BCEC-D2FF818004D1}" type="presParOf" srcId="{75037442-773C-49BC-A853-84F52DE8E7BC}" destId="{712347E2-C050-44CB-ADDE-C23C8A3188D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24B51698-33AC-4DDA-A617-92077854EA8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1F6322-57CF-4A30-B621-9E702DE2119F}">
      <dgm:prSet phldrT="[Text]" custT="1"/>
      <dgm:spPr/>
      <dgm:t>
        <a:bodyPr/>
        <a:lstStyle/>
        <a:p>
          <a:r>
            <a:rPr lang="en-US" sz="2400" dirty="0" smtClean="0"/>
            <a:t>Fixed employment weakly intensive in use of skilled occupations compared with variable employment</a:t>
          </a:r>
          <a:endParaRPr lang="en-US" sz="2400" dirty="0"/>
        </a:p>
      </dgm:t>
    </dgm:pt>
    <dgm:pt modelId="{2BECCBDB-5664-499E-9948-DCEC373AA187}" type="parTrans" cxnId="{717D106B-A156-49A3-B9F5-E9D0AB0412D9}">
      <dgm:prSet/>
      <dgm:spPr/>
      <dgm:t>
        <a:bodyPr/>
        <a:lstStyle/>
        <a:p>
          <a:endParaRPr lang="en-US"/>
        </a:p>
      </dgm:t>
    </dgm:pt>
    <dgm:pt modelId="{B6F0533F-4269-4915-9102-B8B26D000CE7}" type="sibTrans" cxnId="{717D106B-A156-49A3-B9F5-E9D0AB0412D9}">
      <dgm:prSet/>
      <dgm:spPr/>
      <dgm:t>
        <a:bodyPr/>
        <a:lstStyle/>
        <a:p>
          <a:endParaRPr lang="en-US"/>
        </a:p>
      </dgm:t>
    </dgm:pt>
    <dgm:pt modelId="{4FADA383-F84A-4C12-8146-3C49085D6495}">
      <dgm:prSet phldrT="[Text]" custT="1"/>
      <dgm:spPr/>
      <dgm:t>
        <a:bodyPr/>
        <a:lstStyle/>
        <a:p>
          <a:r>
            <a:rPr lang="en-US" sz="2400" dirty="0" smtClean="0"/>
            <a:t>All else constant, fixed employment share is highest for multinationals and lowest for strictly domestic firms</a:t>
          </a:r>
          <a:endParaRPr lang="en-US" sz="2400" dirty="0"/>
        </a:p>
      </dgm:t>
    </dgm:pt>
    <dgm:pt modelId="{2424A80D-9F87-49A7-9126-2DA8775A0800}" type="parTrans" cxnId="{0A708EDB-EEDE-4AAC-BFE3-96D5D85449AF}">
      <dgm:prSet/>
      <dgm:spPr/>
      <dgm:t>
        <a:bodyPr/>
        <a:lstStyle/>
        <a:p>
          <a:endParaRPr lang="en-US"/>
        </a:p>
      </dgm:t>
    </dgm:pt>
    <dgm:pt modelId="{1E36B049-9AEE-4E14-9CF1-09686F70288B}" type="sibTrans" cxnId="{0A708EDB-EEDE-4AAC-BFE3-96D5D85449AF}">
      <dgm:prSet/>
      <dgm:spPr/>
      <dgm:t>
        <a:bodyPr/>
        <a:lstStyle/>
        <a:p>
          <a:endParaRPr lang="en-US"/>
        </a:p>
      </dgm:t>
    </dgm:pt>
    <dgm:pt modelId="{AB64F58C-E3F0-458A-94A7-1DAEB93FF3C4}">
      <dgm:prSet phldrT="[Text]" custT="1"/>
      <dgm:spPr/>
      <dgm:t>
        <a:bodyPr/>
        <a:lstStyle/>
        <a:p>
          <a:r>
            <a:rPr lang="en-US" sz="2400" dirty="0" smtClean="0"/>
            <a:t>Within fixed and variable employment, share of more skilled occupations weakly increases with degree of int’l engagement</a:t>
          </a:r>
          <a:endParaRPr lang="en-US" sz="2400" dirty="0"/>
        </a:p>
      </dgm:t>
    </dgm:pt>
    <dgm:pt modelId="{D4735AB8-05D1-464F-94F2-283277C2E844}" type="parTrans" cxnId="{96FB7423-B0B1-46E0-BA86-AF6BDA86AE13}">
      <dgm:prSet/>
      <dgm:spPr/>
      <dgm:t>
        <a:bodyPr/>
        <a:lstStyle/>
        <a:p>
          <a:endParaRPr lang="en-US"/>
        </a:p>
      </dgm:t>
    </dgm:pt>
    <dgm:pt modelId="{D8FB0AEA-D3D6-4353-96A2-9B33F5CA5608}" type="sibTrans" cxnId="{96FB7423-B0B1-46E0-BA86-AF6BDA86AE13}">
      <dgm:prSet/>
      <dgm:spPr/>
      <dgm:t>
        <a:bodyPr/>
        <a:lstStyle/>
        <a:p>
          <a:endParaRPr lang="en-US"/>
        </a:p>
      </dgm:t>
    </dgm:pt>
    <dgm:pt modelId="{75037442-773C-49BC-A853-84F52DE8E7BC}" type="pres">
      <dgm:prSet presAssocID="{24B51698-33AC-4DDA-A617-92077854EA8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DF92CB-D1E0-4D8E-B8C0-2A0D11322DCF}" type="pres">
      <dgm:prSet presAssocID="{4D1F6322-57CF-4A30-B621-9E702DE2119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994345-FB5B-4C61-B19B-9C1B0E69A29C}" type="pres">
      <dgm:prSet presAssocID="{B6F0533F-4269-4915-9102-B8B26D000CE7}" presName="spacer" presStyleCnt="0"/>
      <dgm:spPr/>
    </dgm:pt>
    <dgm:pt modelId="{712347E2-C050-44CB-ADDE-C23C8A3188D5}" type="pres">
      <dgm:prSet presAssocID="{4FADA383-F84A-4C12-8146-3C49085D649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0E9737-9839-479F-AE47-B7D59659203E}" type="pres">
      <dgm:prSet presAssocID="{1E36B049-9AEE-4E14-9CF1-09686F70288B}" presName="spacer" presStyleCnt="0"/>
      <dgm:spPr/>
    </dgm:pt>
    <dgm:pt modelId="{98DF6C8E-CE94-48BD-A5E3-D8331115D905}" type="pres">
      <dgm:prSet presAssocID="{AB64F58C-E3F0-458A-94A7-1DAEB93FF3C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6FB7423-B0B1-46E0-BA86-AF6BDA86AE13}" srcId="{24B51698-33AC-4DDA-A617-92077854EA8F}" destId="{AB64F58C-E3F0-458A-94A7-1DAEB93FF3C4}" srcOrd="2" destOrd="0" parTransId="{D4735AB8-05D1-464F-94F2-283277C2E844}" sibTransId="{D8FB0AEA-D3D6-4353-96A2-9B33F5CA5608}"/>
    <dgm:cxn modelId="{E155CC95-B274-4B11-A27F-6FF56A30C563}" type="presOf" srcId="{4D1F6322-57CF-4A30-B621-9E702DE2119F}" destId="{BEDF92CB-D1E0-4D8E-B8C0-2A0D11322DCF}" srcOrd="0" destOrd="0" presId="urn:microsoft.com/office/officeart/2005/8/layout/vList2"/>
    <dgm:cxn modelId="{4A30C2F6-CD57-46DF-8593-082366733F76}" type="presOf" srcId="{AB64F58C-E3F0-458A-94A7-1DAEB93FF3C4}" destId="{98DF6C8E-CE94-48BD-A5E3-D8331115D905}" srcOrd="0" destOrd="0" presId="urn:microsoft.com/office/officeart/2005/8/layout/vList2"/>
    <dgm:cxn modelId="{0A708EDB-EEDE-4AAC-BFE3-96D5D85449AF}" srcId="{24B51698-33AC-4DDA-A617-92077854EA8F}" destId="{4FADA383-F84A-4C12-8146-3C49085D6495}" srcOrd="1" destOrd="0" parTransId="{2424A80D-9F87-49A7-9126-2DA8775A0800}" sibTransId="{1E36B049-9AEE-4E14-9CF1-09686F70288B}"/>
    <dgm:cxn modelId="{717D106B-A156-49A3-B9F5-E9D0AB0412D9}" srcId="{24B51698-33AC-4DDA-A617-92077854EA8F}" destId="{4D1F6322-57CF-4A30-B621-9E702DE2119F}" srcOrd="0" destOrd="0" parTransId="{2BECCBDB-5664-499E-9948-DCEC373AA187}" sibTransId="{B6F0533F-4269-4915-9102-B8B26D000CE7}"/>
    <dgm:cxn modelId="{15891EF4-069B-4E40-8BB5-6673EA7CEC03}" type="presOf" srcId="{24B51698-33AC-4DDA-A617-92077854EA8F}" destId="{75037442-773C-49BC-A853-84F52DE8E7BC}" srcOrd="0" destOrd="0" presId="urn:microsoft.com/office/officeart/2005/8/layout/vList2"/>
    <dgm:cxn modelId="{9C5E2634-9A74-4F49-82F1-1F8B25C3C3A1}" type="presOf" srcId="{4FADA383-F84A-4C12-8146-3C49085D6495}" destId="{712347E2-C050-44CB-ADDE-C23C8A3188D5}" srcOrd="0" destOrd="0" presId="urn:microsoft.com/office/officeart/2005/8/layout/vList2"/>
    <dgm:cxn modelId="{D97B1DC7-5D55-4CDA-9F5D-C90FC2172738}" type="presParOf" srcId="{75037442-773C-49BC-A853-84F52DE8E7BC}" destId="{BEDF92CB-D1E0-4D8E-B8C0-2A0D11322DCF}" srcOrd="0" destOrd="0" presId="urn:microsoft.com/office/officeart/2005/8/layout/vList2"/>
    <dgm:cxn modelId="{8A32A1CE-CC9D-4E8C-83AE-F59938627645}" type="presParOf" srcId="{75037442-773C-49BC-A853-84F52DE8E7BC}" destId="{59994345-FB5B-4C61-B19B-9C1B0E69A29C}" srcOrd="1" destOrd="0" presId="urn:microsoft.com/office/officeart/2005/8/layout/vList2"/>
    <dgm:cxn modelId="{91B4A628-5662-4487-886C-881A2A3CF258}" type="presParOf" srcId="{75037442-773C-49BC-A853-84F52DE8E7BC}" destId="{712347E2-C050-44CB-ADDE-C23C8A3188D5}" srcOrd="2" destOrd="0" presId="urn:microsoft.com/office/officeart/2005/8/layout/vList2"/>
    <dgm:cxn modelId="{156F0AAF-726E-4941-A080-E5527E5A5873}" type="presParOf" srcId="{75037442-773C-49BC-A853-84F52DE8E7BC}" destId="{C50E9737-9839-479F-AE47-B7D59659203E}" srcOrd="3" destOrd="0" presId="urn:microsoft.com/office/officeart/2005/8/layout/vList2"/>
    <dgm:cxn modelId="{5C54E884-AC59-4B9A-94C5-34ECCA07193B}" type="presParOf" srcId="{75037442-773C-49BC-A853-84F52DE8E7BC}" destId="{98DF6C8E-CE94-48BD-A5E3-D8331115D90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0.xml><?xml version="1.0" encoding="utf-8"?>
<dgm:dataModel xmlns:dgm="http://schemas.openxmlformats.org/drawingml/2006/diagram" xmlns:a="http://schemas.openxmlformats.org/drawingml/2006/main">
  <dgm:ptLst>
    <dgm:pt modelId="{7DAE1902-94E0-41DD-A1D2-74E7449F2FA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949478-4EC1-4660-8D74-477B17B9282A}">
      <dgm:prSet phldrT="[Text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9E9333A6-EFA3-457C-A5EE-49D609B307B0}" type="parTrans" cxnId="{9ACF9715-244D-4A08-A7BA-C645EDE482E0}">
      <dgm:prSet/>
      <dgm:spPr/>
      <dgm:t>
        <a:bodyPr/>
        <a:lstStyle/>
        <a:p>
          <a:endParaRPr lang="en-US"/>
        </a:p>
      </dgm:t>
    </dgm:pt>
    <dgm:pt modelId="{9B26A077-DDA6-46B9-8E1D-28729204F4C9}" type="sibTrans" cxnId="{9ACF9715-244D-4A08-A7BA-C645EDE482E0}">
      <dgm:prSet/>
      <dgm:spPr/>
      <dgm:t>
        <a:bodyPr/>
        <a:lstStyle/>
        <a:p>
          <a:endParaRPr lang="en-US"/>
        </a:p>
      </dgm:t>
    </dgm:pt>
    <dgm:pt modelId="{84DB6A1E-6B41-4F93-A016-47CA26028FEA}" type="pres">
      <dgm:prSet presAssocID="{7DAE1902-94E0-41DD-A1D2-74E7449F2FA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0F8395E-467B-4534-A40B-09147ED33C0C}" type="pres">
      <dgm:prSet presAssocID="{62949478-4EC1-4660-8D74-477B17B9282A}" presName="parentText" presStyleLbl="node1" presStyleIdx="0" presStyleCnt="1" custLinFactY="-72661" custLinFactNeighborY="-100000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9ACF9715-244D-4A08-A7BA-C645EDE482E0}" srcId="{7DAE1902-94E0-41DD-A1D2-74E7449F2FA1}" destId="{62949478-4EC1-4660-8D74-477B17B9282A}" srcOrd="0" destOrd="0" parTransId="{9E9333A6-EFA3-457C-A5EE-49D609B307B0}" sibTransId="{9B26A077-DDA6-46B9-8E1D-28729204F4C9}"/>
    <dgm:cxn modelId="{7EE27649-908D-43F8-A405-680421DA1A6A}" type="presOf" srcId="{7DAE1902-94E0-41DD-A1D2-74E7449F2FA1}" destId="{84DB6A1E-6B41-4F93-A016-47CA26028FEA}" srcOrd="0" destOrd="0" presId="urn:microsoft.com/office/officeart/2005/8/layout/vList2"/>
    <dgm:cxn modelId="{7CE47694-83B7-4979-8994-6FFE47859E45}" type="presOf" srcId="{62949478-4EC1-4660-8D74-477B17B9282A}" destId="{80F8395E-467B-4534-A40B-09147ED33C0C}" srcOrd="0" destOrd="0" presId="urn:microsoft.com/office/officeart/2005/8/layout/vList2"/>
    <dgm:cxn modelId="{628D83E4-2DDE-4108-BDFB-72863C89DF5F}" type="presParOf" srcId="{84DB6A1E-6B41-4F93-A016-47CA26028FEA}" destId="{80F8395E-467B-4534-A40B-09147ED33C0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24B51698-33AC-4DDA-A617-92077854EA8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1F6322-57CF-4A30-B621-9E702DE2119F}">
      <dgm:prSet phldrT="[Text]" custT="1"/>
      <dgm:spPr/>
      <dgm:t>
        <a:bodyPr/>
        <a:lstStyle/>
        <a:p>
          <a:r>
            <a:rPr lang="en-US" sz="2400" dirty="0" smtClean="0"/>
            <a:t>Productivity differences between firms only affects variable employment, not fixed employment</a:t>
          </a:r>
          <a:endParaRPr lang="en-US" sz="2400" dirty="0"/>
        </a:p>
      </dgm:t>
    </dgm:pt>
    <dgm:pt modelId="{2BECCBDB-5664-499E-9948-DCEC373AA187}" type="parTrans" cxnId="{717D106B-A156-49A3-B9F5-E9D0AB0412D9}">
      <dgm:prSet/>
      <dgm:spPr/>
      <dgm:t>
        <a:bodyPr/>
        <a:lstStyle/>
        <a:p>
          <a:endParaRPr lang="en-US"/>
        </a:p>
      </dgm:t>
    </dgm:pt>
    <dgm:pt modelId="{B6F0533F-4269-4915-9102-B8B26D000CE7}" type="sibTrans" cxnId="{717D106B-A156-49A3-B9F5-E9D0AB0412D9}">
      <dgm:prSet/>
      <dgm:spPr/>
      <dgm:t>
        <a:bodyPr/>
        <a:lstStyle/>
        <a:p>
          <a:endParaRPr lang="en-US"/>
        </a:p>
      </dgm:t>
    </dgm:pt>
    <dgm:pt modelId="{75037442-773C-49BC-A853-84F52DE8E7BC}" type="pres">
      <dgm:prSet presAssocID="{24B51698-33AC-4DDA-A617-92077854EA8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DF92CB-D1E0-4D8E-B8C0-2A0D11322DCF}" type="pres">
      <dgm:prSet presAssocID="{4D1F6322-57CF-4A30-B621-9E702DE2119F}" presName="parentText" presStyleLbl="node1" presStyleIdx="0" presStyleCnt="1" custScaleY="101762" custLinFactNeighborY="-1528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7D106B-A156-49A3-B9F5-E9D0AB0412D9}" srcId="{24B51698-33AC-4DDA-A617-92077854EA8F}" destId="{4D1F6322-57CF-4A30-B621-9E702DE2119F}" srcOrd="0" destOrd="0" parTransId="{2BECCBDB-5664-499E-9948-DCEC373AA187}" sibTransId="{B6F0533F-4269-4915-9102-B8B26D000CE7}"/>
    <dgm:cxn modelId="{634AE4C3-3391-4ACB-9856-4DAA57AF5440}" type="presOf" srcId="{24B51698-33AC-4DDA-A617-92077854EA8F}" destId="{75037442-773C-49BC-A853-84F52DE8E7BC}" srcOrd="0" destOrd="0" presId="urn:microsoft.com/office/officeart/2005/8/layout/vList2"/>
    <dgm:cxn modelId="{7620F5B5-3180-42FF-A73D-100472015DDC}" type="presOf" srcId="{4D1F6322-57CF-4A30-B621-9E702DE2119F}" destId="{BEDF92CB-D1E0-4D8E-B8C0-2A0D11322DCF}" srcOrd="0" destOrd="0" presId="urn:microsoft.com/office/officeart/2005/8/layout/vList2"/>
    <dgm:cxn modelId="{2CDCFC98-7740-4A5E-A99C-903DE6B1948E}" type="presParOf" srcId="{75037442-773C-49BC-A853-84F52DE8E7BC}" destId="{BEDF92CB-D1E0-4D8E-B8C0-2A0D11322DC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0.xml><?xml version="1.0" encoding="utf-8"?>
<dgm:dataModel xmlns:dgm="http://schemas.openxmlformats.org/drawingml/2006/diagram" xmlns:a="http://schemas.openxmlformats.org/drawingml/2006/main">
  <dgm:ptLst>
    <dgm:pt modelId="{7DAE1902-94E0-41DD-A1D2-74E7449F2FA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949478-4EC1-4660-8D74-477B17B9282A}">
      <dgm:prSet phldrT="[Text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9E9333A6-EFA3-457C-A5EE-49D609B307B0}" type="parTrans" cxnId="{9ACF9715-244D-4A08-A7BA-C645EDE482E0}">
      <dgm:prSet/>
      <dgm:spPr/>
      <dgm:t>
        <a:bodyPr/>
        <a:lstStyle/>
        <a:p>
          <a:endParaRPr lang="en-US"/>
        </a:p>
      </dgm:t>
    </dgm:pt>
    <dgm:pt modelId="{9B26A077-DDA6-46B9-8E1D-28729204F4C9}" type="sibTrans" cxnId="{9ACF9715-244D-4A08-A7BA-C645EDE482E0}">
      <dgm:prSet/>
      <dgm:spPr/>
      <dgm:t>
        <a:bodyPr/>
        <a:lstStyle/>
        <a:p>
          <a:endParaRPr lang="en-US"/>
        </a:p>
      </dgm:t>
    </dgm:pt>
    <dgm:pt modelId="{84DB6A1E-6B41-4F93-A016-47CA26028FEA}" type="pres">
      <dgm:prSet presAssocID="{7DAE1902-94E0-41DD-A1D2-74E7449F2FA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0F8395E-467B-4534-A40B-09147ED33C0C}" type="pres">
      <dgm:prSet presAssocID="{62949478-4EC1-4660-8D74-477B17B9282A}" presName="parentText" presStyleLbl="node1" presStyleIdx="0" presStyleCnt="1" custLinFactY="-72661" custLinFactNeighborY="-100000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BAC4B386-0C62-475E-A46B-6E8B8B3BDC01}" type="presOf" srcId="{62949478-4EC1-4660-8D74-477B17B9282A}" destId="{80F8395E-467B-4534-A40B-09147ED33C0C}" srcOrd="0" destOrd="0" presId="urn:microsoft.com/office/officeart/2005/8/layout/vList2"/>
    <dgm:cxn modelId="{9ACF9715-244D-4A08-A7BA-C645EDE482E0}" srcId="{7DAE1902-94E0-41DD-A1D2-74E7449F2FA1}" destId="{62949478-4EC1-4660-8D74-477B17B9282A}" srcOrd="0" destOrd="0" parTransId="{9E9333A6-EFA3-457C-A5EE-49D609B307B0}" sibTransId="{9B26A077-DDA6-46B9-8E1D-28729204F4C9}"/>
    <dgm:cxn modelId="{15F277A5-4E5F-4AE3-85C1-37548B5349F8}" type="presOf" srcId="{7DAE1902-94E0-41DD-A1D2-74E7449F2FA1}" destId="{84DB6A1E-6B41-4F93-A016-47CA26028FEA}" srcOrd="0" destOrd="0" presId="urn:microsoft.com/office/officeart/2005/8/layout/vList2"/>
    <dgm:cxn modelId="{394A157F-E67A-4FBC-9161-0E38F48CD820}" type="presParOf" srcId="{84DB6A1E-6B41-4F93-A016-47CA26028FEA}" destId="{80F8395E-467B-4534-A40B-09147ED33C0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24B51698-33AC-4DDA-A617-92077854EA8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1F6322-57CF-4A30-B621-9E702DE2119F}">
      <dgm:prSet phldrT="[Text]" custT="1"/>
      <dgm:spPr/>
      <dgm:t>
        <a:bodyPr/>
        <a:lstStyle/>
        <a:p>
          <a:r>
            <a:rPr lang="en-US" sz="2400" dirty="0" smtClean="0"/>
            <a:t>Productivity differences between firms only affects variable employment, not fixed employment</a:t>
          </a:r>
          <a:endParaRPr lang="en-US" sz="2400" dirty="0"/>
        </a:p>
      </dgm:t>
    </dgm:pt>
    <dgm:pt modelId="{2BECCBDB-5664-499E-9948-DCEC373AA187}" type="parTrans" cxnId="{717D106B-A156-49A3-B9F5-E9D0AB0412D9}">
      <dgm:prSet/>
      <dgm:spPr/>
      <dgm:t>
        <a:bodyPr/>
        <a:lstStyle/>
        <a:p>
          <a:endParaRPr lang="en-US"/>
        </a:p>
      </dgm:t>
    </dgm:pt>
    <dgm:pt modelId="{B6F0533F-4269-4915-9102-B8B26D000CE7}" type="sibTrans" cxnId="{717D106B-A156-49A3-B9F5-E9D0AB0412D9}">
      <dgm:prSet/>
      <dgm:spPr/>
      <dgm:t>
        <a:bodyPr/>
        <a:lstStyle/>
        <a:p>
          <a:endParaRPr lang="en-US"/>
        </a:p>
      </dgm:t>
    </dgm:pt>
    <dgm:pt modelId="{4FADA383-F84A-4C12-8146-3C49085D6495}">
      <dgm:prSet phldrT="[Text]" custT="1"/>
      <dgm:spPr/>
      <dgm:t>
        <a:bodyPr/>
        <a:lstStyle/>
        <a:p>
          <a:r>
            <a:rPr lang="en-US" sz="2400" dirty="0" smtClean="0"/>
            <a:t>The share of higher-skilled occupations within fixed and variable employment is weakly increasing in productivity</a:t>
          </a:r>
          <a:endParaRPr lang="en-US" sz="2400" dirty="0"/>
        </a:p>
      </dgm:t>
    </dgm:pt>
    <dgm:pt modelId="{2424A80D-9F87-49A7-9126-2DA8775A0800}" type="parTrans" cxnId="{0A708EDB-EEDE-4AAC-BFE3-96D5D85449AF}">
      <dgm:prSet/>
      <dgm:spPr/>
      <dgm:t>
        <a:bodyPr/>
        <a:lstStyle/>
        <a:p>
          <a:endParaRPr lang="en-US"/>
        </a:p>
      </dgm:t>
    </dgm:pt>
    <dgm:pt modelId="{1E36B049-9AEE-4E14-9CF1-09686F70288B}" type="sibTrans" cxnId="{0A708EDB-EEDE-4AAC-BFE3-96D5D85449AF}">
      <dgm:prSet/>
      <dgm:spPr/>
      <dgm:t>
        <a:bodyPr/>
        <a:lstStyle/>
        <a:p>
          <a:endParaRPr lang="en-US"/>
        </a:p>
      </dgm:t>
    </dgm:pt>
    <dgm:pt modelId="{75037442-773C-49BC-A853-84F52DE8E7BC}" type="pres">
      <dgm:prSet presAssocID="{24B51698-33AC-4DDA-A617-92077854EA8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DF92CB-D1E0-4D8E-B8C0-2A0D11322DCF}" type="pres">
      <dgm:prSet presAssocID="{4D1F6322-57CF-4A30-B621-9E702DE2119F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994345-FB5B-4C61-B19B-9C1B0E69A29C}" type="pres">
      <dgm:prSet presAssocID="{B6F0533F-4269-4915-9102-B8B26D000CE7}" presName="spacer" presStyleCnt="0"/>
      <dgm:spPr/>
    </dgm:pt>
    <dgm:pt modelId="{712347E2-C050-44CB-ADDE-C23C8A3188D5}" type="pres">
      <dgm:prSet presAssocID="{4FADA383-F84A-4C12-8146-3C49085D6495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7C2D27B-DCD3-442F-A48C-76A83F2C84D6}" type="presOf" srcId="{24B51698-33AC-4DDA-A617-92077854EA8F}" destId="{75037442-773C-49BC-A853-84F52DE8E7BC}" srcOrd="0" destOrd="0" presId="urn:microsoft.com/office/officeart/2005/8/layout/vList2"/>
    <dgm:cxn modelId="{717D106B-A156-49A3-B9F5-E9D0AB0412D9}" srcId="{24B51698-33AC-4DDA-A617-92077854EA8F}" destId="{4D1F6322-57CF-4A30-B621-9E702DE2119F}" srcOrd="0" destOrd="0" parTransId="{2BECCBDB-5664-499E-9948-DCEC373AA187}" sibTransId="{B6F0533F-4269-4915-9102-B8B26D000CE7}"/>
    <dgm:cxn modelId="{FEF20C77-CB1E-4699-ADA2-4AECA553267A}" type="presOf" srcId="{4D1F6322-57CF-4A30-B621-9E702DE2119F}" destId="{BEDF92CB-D1E0-4D8E-B8C0-2A0D11322DCF}" srcOrd="0" destOrd="0" presId="urn:microsoft.com/office/officeart/2005/8/layout/vList2"/>
    <dgm:cxn modelId="{EF31F67D-A916-4B4D-93BA-D3F984BAFE63}" type="presOf" srcId="{4FADA383-F84A-4C12-8146-3C49085D6495}" destId="{712347E2-C050-44CB-ADDE-C23C8A3188D5}" srcOrd="0" destOrd="0" presId="urn:microsoft.com/office/officeart/2005/8/layout/vList2"/>
    <dgm:cxn modelId="{0A708EDB-EEDE-4AAC-BFE3-96D5D85449AF}" srcId="{24B51698-33AC-4DDA-A617-92077854EA8F}" destId="{4FADA383-F84A-4C12-8146-3C49085D6495}" srcOrd="1" destOrd="0" parTransId="{2424A80D-9F87-49A7-9126-2DA8775A0800}" sibTransId="{1E36B049-9AEE-4E14-9CF1-09686F70288B}"/>
    <dgm:cxn modelId="{D82BC7BE-D7EC-487F-B860-658F198A236B}" type="presParOf" srcId="{75037442-773C-49BC-A853-84F52DE8E7BC}" destId="{BEDF92CB-D1E0-4D8E-B8C0-2A0D11322DCF}" srcOrd="0" destOrd="0" presId="urn:microsoft.com/office/officeart/2005/8/layout/vList2"/>
    <dgm:cxn modelId="{650E0073-D2FD-4062-AEC1-AD5693AA4774}" type="presParOf" srcId="{75037442-773C-49BC-A853-84F52DE8E7BC}" destId="{59994345-FB5B-4C61-B19B-9C1B0E69A29C}" srcOrd="1" destOrd="0" presId="urn:microsoft.com/office/officeart/2005/8/layout/vList2"/>
    <dgm:cxn modelId="{CCD40F69-7CAB-4F3F-A46F-B75ACB077C14}" type="presParOf" srcId="{75037442-773C-49BC-A853-84F52DE8E7BC}" destId="{712347E2-C050-44CB-ADDE-C23C8A3188D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0.xml><?xml version="1.0" encoding="utf-8"?>
<dgm:dataModel xmlns:dgm="http://schemas.openxmlformats.org/drawingml/2006/diagram" xmlns:a="http://schemas.openxmlformats.org/drawingml/2006/main">
  <dgm:ptLst>
    <dgm:pt modelId="{7DAE1902-94E0-41DD-A1D2-74E7449F2FA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949478-4EC1-4660-8D74-477B17B9282A}">
      <dgm:prSet phldrT="[Text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9E9333A6-EFA3-457C-A5EE-49D609B307B0}" type="parTrans" cxnId="{9ACF9715-244D-4A08-A7BA-C645EDE482E0}">
      <dgm:prSet/>
      <dgm:spPr/>
      <dgm:t>
        <a:bodyPr/>
        <a:lstStyle/>
        <a:p>
          <a:endParaRPr lang="en-US"/>
        </a:p>
      </dgm:t>
    </dgm:pt>
    <dgm:pt modelId="{9B26A077-DDA6-46B9-8E1D-28729204F4C9}" type="sibTrans" cxnId="{9ACF9715-244D-4A08-A7BA-C645EDE482E0}">
      <dgm:prSet/>
      <dgm:spPr/>
      <dgm:t>
        <a:bodyPr/>
        <a:lstStyle/>
        <a:p>
          <a:endParaRPr lang="en-US"/>
        </a:p>
      </dgm:t>
    </dgm:pt>
    <dgm:pt modelId="{84DB6A1E-6B41-4F93-A016-47CA26028FEA}" type="pres">
      <dgm:prSet presAssocID="{7DAE1902-94E0-41DD-A1D2-74E7449F2FA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0F8395E-467B-4534-A40B-09147ED33C0C}" type="pres">
      <dgm:prSet presAssocID="{62949478-4EC1-4660-8D74-477B17B9282A}" presName="parentText" presStyleLbl="node1" presStyleIdx="0" presStyleCnt="1" custLinFactY="-72661" custLinFactNeighborY="-100000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2BBB6688-D685-41FC-81C6-A908418B101A}" type="presOf" srcId="{62949478-4EC1-4660-8D74-477B17B9282A}" destId="{80F8395E-467B-4534-A40B-09147ED33C0C}" srcOrd="0" destOrd="0" presId="urn:microsoft.com/office/officeart/2005/8/layout/vList2"/>
    <dgm:cxn modelId="{BB89FD68-B32E-4D4B-9BD0-47A0E1119F33}" type="presOf" srcId="{7DAE1902-94E0-41DD-A1D2-74E7449F2FA1}" destId="{84DB6A1E-6B41-4F93-A016-47CA26028FEA}" srcOrd="0" destOrd="0" presId="urn:microsoft.com/office/officeart/2005/8/layout/vList2"/>
    <dgm:cxn modelId="{9ACF9715-244D-4A08-A7BA-C645EDE482E0}" srcId="{7DAE1902-94E0-41DD-A1D2-74E7449F2FA1}" destId="{62949478-4EC1-4660-8D74-477B17B9282A}" srcOrd="0" destOrd="0" parTransId="{9E9333A6-EFA3-457C-A5EE-49D609B307B0}" sibTransId="{9B26A077-DDA6-46B9-8E1D-28729204F4C9}"/>
    <dgm:cxn modelId="{7D7EF20C-ECB7-44C5-A44C-D36016E1A27F}" type="presParOf" srcId="{84DB6A1E-6B41-4F93-A016-47CA26028FEA}" destId="{80F8395E-467B-4534-A40B-09147ED33C0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52E685-F01A-4464-9C5E-9EBDC47C9C0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9631C12-AD8F-43B1-9ED1-CB2F2D057176}">
      <dgm:prSet phldrT="[Text]" custT="1"/>
      <dgm:spPr/>
      <dgm:t>
        <a:bodyPr/>
        <a:lstStyle/>
        <a:p>
          <a:r>
            <a:rPr lang="en-US" sz="2400" dirty="0" smtClean="0"/>
            <a:t>More globalized firms tend to be intensive in the use of more skilled occupations (e.g., managers, scientists, engineers)</a:t>
          </a:r>
          <a:endParaRPr lang="en-US" sz="2400" dirty="0"/>
        </a:p>
      </dgm:t>
    </dgm:pt>
    <dgm:pt modelId="{B2DBF99B-866C-493A-A22C-23CB8FB02E92}" type="parTrans" cxnId="{97967526-A93B-4673-83CB-23CE72646920}">
      <dgm:prSet/>
      <dgm:spPr/>
      <dgm:t>
        <a:bodyPr/>
        <a:lstStyle/>
        <a:p>
          <a:endParaRPr lang="en-US"/>
        </a:p>
      </dgm:t>
    </dgm:pt>
    <dgm:pt modelId="{C8EB0F8B-761C-4FD1-8F61-F3DAA7B289E9}" type="sibTrans" cxnId="{97967526-A93B-4673-83CB-23CE72646920}">
      <dgm:prSet/>
      <dgm:spPr/>
      <dgm:t>
        <a:bodyPr/>
        <a:lstStyle/>
        <a:p>
          <a:endParaRPr lang="en-US"/>
        </a:p>
      </dgm:t>
    </dgm:pt>
    <dgm:pt modelId="{8E4AF9AE-5890-4A5B-A300-077409388484}">
      <dgm:prSet phldrT="[Text]" custT="1"/>
      <dgm:spPr/>
      <dgm:t>
        <a:bodyPr/>
        <a:lstStyle/>
        <a:p>
          <a:r>
            <a:rPr lang="en-US" sz="2400" dirty="0" smtClean="0"/>
            <a:t>One implication is that increased globalization could change relative demand for different occupations, therefore impacting the wage structure</a:t>
          </a:r>
          <a:endParaRPr lang="en-US" sz="2400" dirty="0"/>
        </a:p>
      </dgm:t>
    </dgm:pt>
    <dgm:pt modelId="{4D9BD318-E76C-472E-AAFF-A5F69A54AC53}" type="parTrans" cxnId="{17EA35FE-13C6-4399-A63A-201C1A5DCA90}">
      <dgm:prSet/>
      <dgm:spPr/>
      <dgm:t>
        <a:bodyPr/>
        <a:lstStyle/>
        <a:p>
          <a:endParaRPr lang="en-US"/>
        </a:p>
      </dgm:t>
    </dgm:pt>
    <dgm:pt modelId="{12B74268-1DCA-487E-B852-CF69D4EF720A}" type="sibTrans" cxnId="{17EA35FE-13C6-4399-A63A-201C1A5DCA90}">
      <dgm:prSet/>
      <dgm:spPr/>
      <dgm:t>
        <a:bodyPr/>
        <a:lstStyle/>
        <a:p>
          <a:endParaRPr lang="en-US"/>
        </a:p>
      </dgm:t>
    </dgm:pt>
    <dgm:pt modelId="{62303603-532A-4238-A0C9-6D54C2F38D7D}" type="pres">
      <dgm:prSet presAssocID="{9252E685-F01A-4464-9C5E-9EBDC47C9C0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5D5F8E1-8A21-497C-9EDF-1F059CA9CF17}" type="pres">
      <dgm:prSet presAssocID="{09631C12-AD8F-43B1-9ED1-CB2F2D05717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F12458-2C9B-4BEC-8A95-EDF985D38D57}" type="pres">
      <dgm:prSet presAssocID="{C8EB0F8B-761C-4FD1-8F61-F3DAA7B289E9}" presName="spacer" presStyleCnt="0"/>
      <dgm:spPr/>
      <dgm:t>
        <a:bodyPr/>
        <a:lstStyle/>
        <a:p>
          <a:endParaRPr lang="en-US"/>
        </a:p>
      </dgm:t>
    </dgm:pt>
    <dgm:pt modelId="{0F467C18-62F3-44A7-BCBF-BE3EE9AE5CB9}" type="pres">
      <dgm:prSet presAssocID="{8E4AF9AE-5890-4A5B-A300-07740938848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038691E-A0B7-4817-8833-F849D467D18A}" type="presOf" srcId="{8E4AF9AE-5890-4A5B-A300-077409388484}" destId="{0F467C18-62F3-44A7-BCBF-BE3EE9AE5CB9}" srcOrd="0" destOrd="0" presId="urn:microsoft.com/office/officeart/2005/8/layout/vList2"/>
    <dgm:cxn modelId="{4E0ADDB0-7F52-402D-81B3-605C914DA93F}" type="presOf" srcId="{9252E685-F01A-4464-9C5E-9EBDC47C9C03}" destId="{62303603-532A-4238-A0C9-6D54C2F38D7D}" srcOrd="0" destOrd="0" presId="urn:microsoft.com/office/officeart/2005/8/layout/vList2"/>
    <dgm:cxn modelId="{4FE8A536-B620-4331-A970-EE9C10265DAE}" type="presOf" srcId="{09631C12-AD8F-43B1-9ED1-CB2F2D057176}" destId="{05D5F8E1-8A21-497C-9EDF-1F059CA9CF17}" srcOrd="0" destOrd="0" presId="urn:microsoft.com/office/officeart/2005/8/layout/vList2"/>
    <dgm:cxn modelId="{17EA35FE-13C6-4399-A63A-201C1A5DCA90}" srcId="{9252E685-F01A-4464-9C5E-9EBDC47C9C03}" destId="{8E4AF9AE-5890-4A5B-A300-077409388484}" srcOrd="1" destOrd="0" parTransId="{4D9BD318-E76C-472E-AAFF-A5F69A54AC53}" sibTransId="{12B74268-1DCA-487E-B852-CF69D4EF720A}"/>
    <dgm:cxn modelId="{97967526-A93B-4673-83CB-23CE72646920}" srcId="{9252E685-F01A-4464-9C5E-9EBDC47C9C03}" destId="{09631C12-AD8F-43B1-9ED1-CB2F2D057176}" srcOrd="0" destOrd="0" parTransId="{B2DBF99B-866C-493A-A22C-23CB8FB02E92}" sibTransId="{C8EB0F8B-761C-4FD1-8F61-F3DAA7B289E9}"/>
    <dgm:cxn modelId="{F59ADFF6-57AE-4D48-BA60-D61FFB87C01D}" type="presParOf" srcId="{62303603-532A-4238-A0C9-6D54C2F38D7D}" destId="{05D5F8E1-8A21-497C-9EDF-1F059CA9CF17}" srcOrd="0" destOrd="0" presId="urn:microsoft.com/office/officeart/2005/8/layout/vList2"/>
    <dgm:cxn modelId="{9EC67056-CC15-4DB3-BB95-7C3622A6B1EC}" type="presParOf" srcId="{62303603-532A-4238-A0C9-6D54C2F38D7D}" destId="{03F12458-2C9B-4BEC-8A95-EDF985D38D57}" srcOrd="1" destOrd="0" presId="urn:microsoft.com/office/officeart/2005/8/layout/vList2"/>
    <dgm:cxn modelId="{48234566-80C2-40E3-8080-644835B81D19}" type="presParOf" srcId="{62303603-532A-4238-A0C9-6D54C2F38D7D}" destId="{0F467C18-62F3-44A7-BCBF-BE3EE9AE5CB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7396BCCF-1F1F-4D19-8139-DFC6502F558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F57DF49-1ACB-4396-A95E-186DF8848CAF}">
      <dgm:prSet phldrT="[Text]" custT="1"/>
      <dgm:spPr/>
      <dgm:t>
        <a:bodyPr/>
        <a:lstStyle/>
        <a:p>
          <a:r>
            <a:rPr lang="en-US" sz="2400" dirty="0" smtClean="0"/>
            <a:t>Occupational mix increases in skill intensity as firms become more globally engaged</a:t>
          </a:r>
          <a:endParaRPr lang="en-US" sz="2400" dirty="0"/>
        </a:p>
      </dgm:t>
    </dgm:pt>
    <dgm:pt modelId="{F4EF3481-72BF-4ACE-A1AC-0589D3D7A326}" type="parTrans" cxnId="{0DC27FE9-8284-40C8-9326-D290F152FA09}">
      <dgm:prSet/>
      <dgm:spPr/>
      <dgm:t>
        <a:bodyPr/>
        <a:lstStyle/>
        <a:p>
          <a:endParaRPr lang="en-US"/>
        </a:p>
      </dgm:t>
    </dgm:pt>
    <dgm:pt modelId="{C23AC2DF-223E-47FF-9C36-4908804C95E7}" type="sibTrans" cxnId="{0DC27FE9-8284-40C8-9326-D290F152FA09}">
      <dgm:prSet/>
      <dgm:spPr/>
      <dgm:t>
        <a:bodyPr/>
        <a:lstStyle/>
        <a:p>
          <a:endParaRPr lang="en-US"/>
        </a:p>
      </dgm:t>
    </dgm:pt>
    <dgm:pt modelId="{6B389178-475A-42D1-8CB9-8018E5C3CFD2}">
      <dgm:prSet phldrT="[Text]" custT="1"/>
      <dgm:spPr/>
      <dgm:t>
        <a:bodyPr/>
        <a:lstStyle/>
        <a:p>
          <a:r>
            <a:rPr lang="en-US" sz="2400" dirty="0" smtClean="0"/>
            <a:t>Occupational mix increases in skill intensity as firms become more productive</a:t>
          </a:r>
          <a:endParaRPr lang="en-US" sz="2400" dirty="0"/>
        </a:p>
      </dgm:t>
    </dgm:pt>
    <dgm:pt modelId="{A7078EBA-AC9C-4634-8C3A-1A7D296C0305}" type="parTrans" cxnId="{9854CB4C-8AB0-4BA2-AA74-D297D4260C8D}">
      <dgm:prSet/>
      <dgm:spPr/>
      <dgm:t>
        <a:bodyPr/>
        <a:lstStyle/>
        <a:p>
          <a:endParaRPr lang="en-US"/>
        </a:p>
      </dgm:t>
    </dgm:pt>
    <dgm:pt modelId="{AF1726D0-54FF-4DBC-BE40-CEADB80901AC}" type="sibTrans" cxnId="{9854CB4C-8AB0-4BA2-AA74-D297D4260C8D}">
      <dgm:prSet/>
      <dgm:spPr/>
      <dgm:t>
        <a:bodyPr/>
        <a:lstStyle/>
        <a:p>
          <a:endParaRPr lang="en-US"/>
        </a:p>
      </dgm:t>
    </dgm:pt>
    <dgm:pt modelId="{1E3EBEA6-D3D1-43B8-96B2-3013A2D6497F}">
      <dgm:prSet phldrT="[Text]" custT="1"/>
      <dgm:spPr/>
      <dgm:t>
        <a:bodyPr/>
        <a:lstStyle/>
        <a:p>
          <a:r>
            <a:rPr lang="en-US" sz="2400" dirty="0" smtClean="0"/>
            <a:t>Occupational mix decreases in skill intensity as firms become larger</a:t>
          </a:r>
          <a:endParaRPr lang="en-US" sz="2400" dirty="0"/>
        </a:p>
      </dgm:t>
    </dgm:pt>
    <dgm:pt modelId="{63583350-13DE-4C63-BA7E-EE5CA9D12D50}" type="parTrans" cxnId="{536C6C4A-9E07-4FAC-A176-82CD45427782}">
      <dgm:prSet/>
      <dgm:spPr/>
      <dgm:t>
        <a:bodyPr/>
        <a:lstStyle/>
        <a:p>
          <a:endParaRPr lang="en-US"/>
        </a:p>
      </dgm:t>
    </dgm:pt>
    <dgm:pt modelId="{0B5800B3-3756-4F0F-AE34-A00D1C4FA88A}" type="sibTrans" cxnId="{536C6C4A-9E07-4FAC-A176-82CD45427782}">
      <dgm:prSet/>
      <dgm:spPr/>
      <dgm:t>
        <a:bodyPr/>
        <a:lstStyle/>
        <a:p>
          <a:endParaRPr lang="en-US"/>
        </a:p>
      </dgm:t>
    </dgm:pt>
    <dgm:pt modelId="{22626123-08B4-46FE-BC8D-E9E1738D013B}" type="pres">
      <dgm:prSet presAssocID="{7396BCCF-1F1F-4D19-8139-DFC6502F558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7B352FD-7B8A-48B4-BB83-C22C9C23E8D3}" type="pres">
      <dgm:prSet presAssocID="{6F57DF49-1ACB-4396-A95E-186DF8848CA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04C2C5-B6CC-4AE5-A6CA-F4149B3D0654}" type="pres">
      <dgm:prSet presAssocID="{C23AC2DF-223E-47FF-9C36-4908804C95E7}" presName="spacer" presStyleCnt="0"/>
      <dgm:spPr/>
    </dgm:pt>
    <dgm:pt modelId="{836EE210-1210-42DF-8554-58F1D122A0B1}" type="pres">
      <dgm:prSet presAssocID="{6B389178-475A-42D1-8CB9-8018E5C3CFD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946029-F90B-4600-90D2-421921758412}" type="pres">
      <dgm:prSet presAssocID="{AF1726D0-54FF-4DBC-BE40-CEADB80901AC}" presName="spacer" presStyleCnt="0"/>
      <dgm:spPr/>
    </dgm:pt>
    <dgm:pt modelId="{BEE65ECF-5504-455E-B8F2-5B15CB6DD0AC}" type="pres">
      <dgm:prSet presAssocID="{1E3EBEA6-D3D1-43B8-96B2-3013A2D6497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36C6C4A-9E07-4FAC-A176-82CD45427782}" srcId="{7396BCCF-1F1F-4D19-8139-DFC6502F558A}" destId="{1E3EBEA6-D3D1-43B8-96B2-3013A2D6497F}" srcOrd="2" destOrd="0" parTransId="{63583350-13DE-4C63-BA7E-EE5CA9D12D50}" sibTransId="{0B5800B3-3756-4F0F-AE34-A00D1C4FA88A}"/>
    <dgm:cxn modelId="{DF4EF8CD-9DBF-4943-B59D-D25BF98DB116}" type="presOf" srcId="{1E3EBEA6-D3D1-43B8-96B2-3013A2D6497F}" destId="{BEE65ECF-5504-455E-B8F2-5B15CB6DD0AC}" srcOrd="0" destOrd="0" presId="urn:microsoft.com/office/officeart/2005/8/layout/vList2"/>
    <dgm:cxn modelId="{0DC27FE9-8284-40C8-9326-D290F152FA09}" srcId="{7396BCCF-1F1F-4D19-8139-DFC6502F558A}" destId="{6F57DF49-1ACB-4396-A95E-186DF8848CAF}" srcOrd="0" destOrd="0" parTransId="{F4EF3481-72BF-4ACE-A1AC-0589D3D7A326}" sibTransId="{C23AC2DF-223E-47FF-9C36-4908804C95E7}"/>
    <dgm:cxn modelId="{A7EFCEC4-91AF-40F1-8261-9AC017ABE34E}" type="presOf" srcId="{6F57DF49-1ACB-4396-A95E-186DF8848CAF}" destId="{27B352FD-7B8A-48B4-BB83-C22C9C23E8D3}" srcOrd="0" destOrd="0" presId="urn:microsoft.com/office/officeart/2005/8/layout/vList2"/>
    <dgm:cxn modelId="{4534F614-77E0-4A1D-A66A-E57CB383B7DB}" type="presOf" srcId="{7396BCCF-1F1F-4D19-8139-DFC6502F558A}" destId="{22626123-08B4-46FE-BC8D-E9E1738D013B}" srcOrd="0" destOrd="0" presId="urn:microsoft.com/office/officeart/2005/8/layout/vList2"/>
    <dgm:cxn modelId="{A3C37D6F-FB7E-4B98-BF20-BA6E0AB57AAA}" type="presOf" srcId="{6B389178-475A-42D1-8CB9-8018E5C3CFD2}" destId="{836EE210-1210-42DF-8554-58F1D122A0B1}" srcOrd="0" destOrd="0" presId="urn:microsoft.com/office/officeart/2005/8/layout/vList2"/>
    <dgm:cxn modelId="{9854CB4C-8AB0-4BA2-AA74-D297D4260C8D}" srcId="{7396BCCF-1F1F-4D19-8139-DFC6502F558A}" destId="{6B389178-475A-42D1-8CB9-8018E5C3CFD2}" srcOrd="1" destOrd="0" parTransId="{A7078EBA-AC9C-4634-8C3A-1A7D296C0305}" sibTransId="{AF1726D0-54FF-4DBC-BE40-CEADB80901AC}"/>
    <dgm:cxn modelId="{A13F451A-2F38-4AD3-8CB4-1F4A2724B102}" type="presParOf" srcId="{22626123-08B4-46FE-BC8D-E9E1738D013B}" destId="{27B352FD-7B8A-48B4-BB83-C22C9C23E8D3}" srcOrd="0" destOrd="0" presId="urn:microsoft.com/office/officeart/2005/8/layout/vList2"/>
    <dgm:cxn modelId="{031CB797-C3FD-491E-BB28-3150ADF85A40}" type="presParOf" srcId="{22626123-08B4-46FE-BC8D-E9E1738D013B}" destId="{EB04C2C5-B6CC-4AE5-A6CA-F4149B3D0654}" srcOrd="1" destOrd="0" presId="urn:microsoft.com/office/officeart/2005/8/layout/vList2"/>
    <dgm:cxn modelId="{FC7B2F23-9BB6-4808-9582-68AFA529DCFF}" type="presParOf" srcId="{22626123-08B4-46FE-BC8D-E9E1738D013B}" destId="{836EE210-1210-42DF-8554-58F1D122A0B1}" srcOrd="2" destOrd="0" presId="urn:microsoft.com/office/officeart/2005/8/layout/vList2"/>
    <dgm:cxn modelId="{FED8FC64-D220-4844-9F1E-33017902721C}" type="presParOf" srcId="{22626123-08B4-46FE-BC8D-E9E1738D013B}" destId="{B6946029-F90B-4600-90D2-421921758412}" srcOrd="3" destOrd="0" presId="urn:microsoft.com/office/officeart/2005/8/layout/vList2"/>
    <dgm:cxn modelId="{18E61FE2-1C5F-4673-AD75-BA84DB5CA444}" type="presParOf" srcId="{22626123-08B4-46FE-BC8D-E9E1738D013B}" destId="{BEE65ECF-5504-455E-B8F2-5B15CB6DD0A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0.xml><?xml version="1.0" encoding="utf-8"?>
<dgm:dataModel xmlns:dgm="http://schemas.openxmlformats.org/drawingml/2006/diagram" xmlns:a="http://schemas.openxmlformats.org/drawingml/2006/main">
  <dgm:ptLst>
    <dgm:pt modelId="{7DAE1902-94E0-41DD-A1D2-74E7449F2FA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949478-4EC1-4660-8D74-477B17B9282A}">
      <dgm:prSet phldrT="[Text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9E9333A6-EFA3-457C-A5EE-49D609B307B0}" type="parTrans" cxnId="{9ACF9715-244D-4A08-A7BA-C645EDE482E0}">
      <dgm:prSet/>
      <dgm:spPr/>
      <dgm:t>
        <a:bodyPr/>
        <a:lstStyle/>
        <a:p>
          <a:endParaRPr lang="en-US"/>
        </a:p>
      </dgm:t>
    </dgm:pt>
    <dgm:pt modelId="{9B26A077-DDA6-46B9-8E1D-28729204F4C9}" type="sibTrans" cxnId="{9ACF9715-244D-4A08-A7BA-C645EDE482E0}">
      <dgm:prSet/>
      <dgm:spPr/>
      <dgm:t>
        <a:bodyPr/>
        <a:lstStyle/>
        <a:p>
          <a:endParaRPr lang="en-US"/>
        </a:p>
      </dgm:t>
    </dgm:pt>
    <dgm:pt modelId="{84DB6A1E-6B41-4F93-A016-47CA26028FEA}" type="pres">
      <dgm:prSet presAssocID="{7DAE1902-94E0-41DD-A1D2-74E7449F2FA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0F8395E-467B-4534-A40B-09147ED33C0C}" type="pres">
      <dgm:prSet presAssocID="{62949478-4EC1-4660-8D74-477B17B9282A}" presName="parentText" presStyleLbl="node1" presStyleIdx="0" presStyleCnt="1" custLinFactY="-72661" custLinFactNeighborY="-100000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9ACF9715-244D-4A08-A7BA-C645EDE482E0}" srcId="{7DAE1902-94E0-41DD-A1D2-74E7449F2FA1}" destId="{62949478-4EC1-4660-8D74-477B17B9282A}" srcOrd="0" destOrd="0" parTransId="{9E9333A6-EFA3-457C-A5EE-49D609B307B0}" sibTransId="{9B26A077-DDA6-46B9-8E1D-28729204F4C9}"/>
    <dgm:cxn modelId="{897716F7-D339-4733-86EE-1F451D208F5F}" type="presOf" srcId="{62949478-4EC1-4660-8D74-477B17B9282A}" destId="{80F8395E-467B-4534-A40B-09147ED33C0C}" srcOrd="0" destOrd="0" presId="urn:microsoft.com/office/officeart/2005/8/layout/vList2"/>
    <dgm:cxn modelId="{37A56F95-2BAE-481C-9BBE-2890E0D32C5E}" type="presOf" srcId="{7DAE1902-94E0-41DD-A1D2-74E7449F2FA1}" destId="{84DB6A1E-6B41-4F93-A016-47CA26028FEA}" srcOrd="0" destOrd="0" presId="urn:microsoft.com/office/officeart/2005/8/layout/vList2"/>
    <dgm:cxn modelId="{E8A7416C-262C-47C1-8F3B-7139AEE880F8}" type="presParOf" srcId="{84DB6A1E-6B41-4F93-A016-47CA26028FEA}" destId="{80F8395E-467B-4534-A40B-09147ED33C0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7DAE1902-94E0-41DD-A1D2-74E7449F2FA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62949478-4EC1-4660-8D74-477B17B9282A}">
          <dgm:prSet phldrT="[Text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Sup>
                      <m:sSub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𝑗𝑡</m:t>
                        </m:r>
                      </m:sub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𝑗𝑡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𝑗𝑡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𝑗𝑡</m:t>
                        </m:r>
                      </m:sub>
                    </m:sSub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𝑗𝑡</m:t>
                        </m:r>
                      </m:sub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</m:oMath>
                </m:oMathPara>
              </a14:m>
              <a:endParaRPr lang="en-US" sz="3600" dirty="0"/>
            </a:p>
          </dgm:t>
        </dgm:pt>
      </mc:Choice>
      <mc:Fallback xmlns="">
        <dgm:pt modelId="{62949478-4EC1-4660-8D74-477B17B9282A}">
          <dgm:prSet phldrT="[Text]" custT="1"/>
          <dgm:spPr/>
          <dgm:t>
            <a:bodyPr/>
            <a:lstStyle/>
            <a:p>
              <a:r>
                <a:rPr lang="en-US" sz="360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𝜆_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𝑗𝑡^𝑘=</a:t>
              </a:r>
              <a:r>
                <a:rPr lang="en-US" sz="36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𝛼_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𝑀^𝑘 𝑀_𝑗𝑡+</a:t>
              </a:r>
              <a:r>
                <a:rPr lang="en-US" sz="36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𝛼</a:t>
              </a:r>
              <a:r>
                <a:rPr lang="en-US" sz="36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_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𝑋^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𝑘 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𝐸_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𝑗𝑡</a:t>
              </a:r>
              <a:r>
                <a:rPr lang="en-US" sz="3600" b="0" i="0" smtClean="0">
                  <a:latin typeface="Cambria Math" panose="02040503050406030204" pitchFamily="18" charset="0"/>
                </a:rPr>
                <a:t>+𝑍_𝑗𝑡 </a:t>
              </a:r>
              <a:r>
                <a:rPr lang="en-US" sz="36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𝛾^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𝑘+𝐷_𝑖^𝑘+𝐷_𝑡^𝑘+</a:t>
              </a:r>
              <a:r>
                <a:rPr lang="en-US" sz="36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𝜀_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𝑗𝑡^𝑘</a:t>
              </a:r>
              <a:endParaRPr lang="en-US" sz="3600" dirty="0"/>
            </a:p>
          </dgm:t>
        </dgm:pt>
      </mc:Fallback>
    </mc:AlternateContent>
    <dgm:pt modelId="{9E9333A6-EFA3-457C-A5EE-49D609B307B0}" type="parTrans" cxnId="{9ACF9715-244D-4A08-A7BA-C645EDE482E0}">
      <dgm:prSet/>
      <dgm:spPr/>
      <dgm:t>
        <a:bodyPr/>
        <a:lstStyle/>
        <a:p>
          <a:endParaRPr lang="en-US"/>
        </a:p>
      </dgm:t>
    </dgm:pt>
    <dgm:pt modelId="{9B26A077-DDA6-46B9-8E1D-28729204F4C9}" type="sibTrans" cxnId="{9ACF9715-244D-4A08-A7BA-C645EDE482E0}">
      <dgm:prSet/>
      <dgm:spPr/>
      <dgm:t>
        <a:bodyPr/>
        <a:lstStyle/>
        <a:p>
          <a:endParaRPr lang="en-US"/>
        </a:p>
      </dgm:t>
    </dgm:pt>
    <dgm:pt modelId="{84DB6A1E-6B41-4F93-A016-47CA26028FEA}" type="pres">
      <dgm:prSet presAssocID="{7DAE1902-94E0-41DD-A1D2-74E7449F2FA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0F8395E-467B-4534-A40B-09147ED33C0C}" type="pres">
      <dgm:prSet presAssocID="{62949478-4EC1-4660-8D74-477B17B9282A}" presName="parentText" presStyleLbl="node1" presStyleIdx="0" presStyleCnt="1" custLinFactY="-72661" custLinFactNeighborY="-100000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9ACF9715-244D-4A08-A7BA-C645EDE482E0}" srcId="{7DAE1902-94E0-41DD-A1D2-74E7449F2FA1}" destId="{62949478-4EC1-4660-8D74-477B17B9282A}" srcOrd="0" destOrd="0" parTransId="{9E9333A6-EFA3-457C-A5EE-49D609B307B0}" sibTransId="{9B26A077-DDA6-46B9-8E1D-28729204F4C9}"/>
    <dgm:cxn modelId="{7CE47694-83B7-4979-8994-6FFE47859E45}" type="presOf" srcId="{62949478-4EC1-4660-8D74-477B17B9282A}" destId="{80F8395E-467B-4534-A40B-09147ED33C0C}" srcOrd="0" destOrd="0" presId="urn:microsoft.com/office/officeart/2005/8/layout/vList2"/>
    <dgm:cxn modelId="{7EE27649-908D-43F8-A405-680421DA1A6A}" type="presOf" srcId="{7DAE1902-94E0-41DD-A1D2-74E7449F2FA1}" destId="{84DB6A1E-6B41-4F93-A016-47CA26028FEA}" srcOrd="0" destOrd="0" presId="urn:microsoft.com/office/officeart/2005/8/layout/vList2"/>
    <dgm:cxn modelId="{628D83E4-2DDE-4108-BDFB-72863C89DF5F}" type="presParOf" srcId="{84DB6A1E-6B41-4F93-A016-47CA26028FEA}" destId="{80F8395E-467B-4534-A40B-09147ED33C0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7DAE1902-94E0-41DD-A1D2-74E7449F2FA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62949478-4EC1-4660-8D74-477B17B9282A}">
          <dgm:prSet phldrT="[Text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Sup>
                      <m:sSub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𝑗𝑡</m:t>
                        </m:r>
                      </m:sub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𝑗𝑡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𝑗𝑡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𝑗𝑡</m:t>
                        </m:r>
                      </m:sub>
                    </m:sSub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𝑗𝑡</m:t>
                        </m:r>
                      </m:sub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</m:oMath>
                </m:oMathPara>
              </a14:m>
              <a:endParaRPr lang="en-US" sz="3600" dirty="0"/>
            </a:p>
          </dgm:t>
        </dgm:pt>
      </mc:Choice>
      <mc:Fallback xmlns="">
        <dgm:pt modelId="{62949478-4EC1-4660-8D74-477B17B9282A}">
          <dgm:prSet phldrT="[Text]" custT="1"/>
          <dgm:spPr/>
          <dgm:t>
            <a:bodyPr/>
            <a:lstStyle/>
            <a:p>
              <a:r>
                <a:rPr lang="en-US" sz="360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𝜆_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𝑗𝑡^𝑘=</a:t>
              </a:r>
              <a:r>
                <a:rPr lang="en-US" sz="36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𝛼_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𝑀^𝑘 𝑀_𝑗𝑡+</a:t>
              </a:r>
              <a:r>
                <a:rPr lang="en-US" sz="36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𝛼</a:t>
              </a:r>
              <a:r>
                <a:rPr lang="en-US" sz="36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_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𝑋^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𝑘 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𝐸_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𝑗𝑡</a:t>
              </a:r>
              <a:r>
                <a:rPr lang="en-US" sz="3600" b="0" i="0" smtClean="0">
                  <a:latin typeface="Cambria Math" panose="02040503050406030204" pitchFamily="18" charset="0"/>
                </a:rPr>
                <a:t>+𝑍_𝑗𝑡 </a:t>
              </a:r>
              <a:r>
                <a:rPr lang="en-US" sz="36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𝛾^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𝑘+𝐷_𝑖^𝑘+𝐷_𝑡^𝑘+</a:t>
              </a:r>
              <a:r>
                <a:rPr lang="en-US" sz="36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𝜀_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𝑗𝑡^𝑘</a:t>
              </a:r>
              <a:endParaRPr lang="en-US" sz="3600" dirty="0"/>
            </a:p>
          </dgm:t>
        </dgm:pt>
      </mc:Fallback>
    </mc:AlternateContent>
    <dgm:pt modelId="{9E9333A6-EFA3-457C-A5EE-49D609B307B0}" type="parTrans" cxnId="{9ACF9715-244D-4A08-A7BA-C645EDE482E0}">
      <dgm:prSet/>
      <dgm:spPr/>
      <dgm:t>
        <a:bodyPr/>
        <a:lstStyle/>
        <a:p>
          <a:endParaRPr lang="en-US"/>
        </a:p>
      </dgm:t>
    </dgm:pt>
    <dgm:pt modelId="{9B26A077-DDA6-46B9-8E1D-28729204F4C9}" type="sibTrans" cxnId="{9ACF9715-244D-4A08-A7BA-C645EDE482E0}">
      <dgm:prSet/>
      <dgm:spPr/>
      <dgm:t>
        <a:bodyPr/>
        <a:lstStyle/>
        <a:p>
          <a:endParaRPr lang="en-US"/>
        </a:p>
      </dgm:t>
    </dgm:pt>
    <dgm:pt modelId="{84DB6A1E-6B41-4F93-A016-47CA26028FEA}" type="pres">
      <dgm:prSet presAssocID="{7DAE1902-94E0-41DD-A1D2-74E7449F2FA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0F8395E-467B-4534-A40B-09147ED33C0C}" type="pres">
      <dgm:prSet presAssocID="{62949478-4EC1-4660-8D74-477B17B9282A}" presName="parentText" presStyleLbl="node1" presStyleIdx="0" presStyleCnt="1" custLinFactY="-72661" custLinFactNeighborY="-100000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BAC4B386-0C62-475E-A46B-6E8B8B3BDC01}" type="presOf" srcId="{62949478-4EC1-4660-8D74-477B17B9282A}" destId="{80F8395E-467B-4534-A40B-09147ED33C0C}" srcOrd="0" destOrd="0" presId="urn:microsoft.com/office/officeart/2005/8/layout/vList2"/>
    <dgm:cxn modelId="{9ACF9715-244D-4A08-A7BA-C645EDE482E0}" srcId="{7DAE1902-94E0-41DD-A1D2-74E7449F2FA1}" destId="{62949478-4EC1-4660-8D74-477B17B9282A}" srcOrd="0" destOrd="0" parTransId="{9E9333A6-EFA3-457C-A5EE-49D609B307B0}" sibTransId="{9B26A077-DDA6-46B9-8E1D-28729204F4C9}"/>
    <dgm:cxn modelId="{15F277A5-4E5F-4AE3-85C1-37548B5349F8}" type="presOf" srcId="{7DAE1902-94E0-41DD-A1D2-74E7449F2FA1}" destId="{84DB6A1E-6B41-4F93-A016-47CA26028FEA}" srcOrd="0" destOrd="0" presId="urn:microsoft.com/office/officeart/2005/8/layout/vList2"/>
    <dgm:cxn modelId="{394A157F-E67A-4FBC-9161-0E38F48CD820}" type="presParOf" srcId="{84DB6A1E-6B41-4F93-A016-47CA26028FEA}" destId="{80F8395E-467B-4534-A40B-09147ED33C0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7DAE1902-94E0-41DD-A1D2-74E7449F2FA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62949478-4EC1-4660-8D74-477B17B9282A}">
          <dgm:prSet phldrT="[Text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𝑗𝑡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𝑗𝑡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𝑗𝑡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𝑗𝑡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𝑗𝑡</m:t>
                        </m:r>
                      </m:sub>
                    </m:sSub>
                  </m:oMath>
                </m:oMathPara>
              </a14:m>
              <a:endParaRPr lang="en-US" sz="3600" dirty="0"/>
            </a:p>
          </dgm:t>
        </dgm:pt>
      </mc:Choice>
      <mc:Fallback xmlns="">
        <dgm:pt modelId="{62949478-4EC1-4660-8D74-477B17B9282A}">
          <dgm:prSet phldrT="[Text]" custT="1"/>
          <dgm:spPr/>
          <dgm:t>
            <a:bodyPr/>
            <a:lstStyle/>
            <a:p>
              <a:r>
                <a:rPr lang="en-US" sz="3600" b="0" i="0" smtClean="0">
                  <a:latin typeface="Cambria Math" panose="02040503050406030204" pitchFamily="18" charset="0"/>
                </a:rPr>
                <a:t>𝑆_𝑗𝑡=</a:t>
              </a:r>
              <a:r>
                <a:rPr lang="en-US" sz="36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𝛿_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𝑀 𝑀_𝑗𝑡+</a:t>
              </a:r>
              <a:r>
                <a:rPr lang="en-US" sz="36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𝛿_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𝑋</a:t>
              </a:r>
              <a:r>
                <a:rPr lang="en-US" sz="3600" b="0" i="0" smtClean="0">
                  <a:latin typeface="Cambria Math" panose="02040503050406030204" pitchFamily="18" charset="0"/>
                </a:rPr>
                <a:t> 𝐸_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𝑗𝑡</a:t>
              </a:r>
              <a:r>
                <a:rPr lang="en-US" sz="3600" b="0" i="0" smtClean="0">
                  <a:latin typeface="Cambria Math" panose="02040503050406030204" pitchFamily="18" charset="0"/>
                </a:rPr>
                <a:t>+𝑍_𝑗𝑡</a:t>
              </a:r>
              <a:r>
                <a:rPr lang="en-US" sz="36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 𝛾</a:t>
              </a:r>
              <a:r>
                <a:rPr lang="en-US" sz="3600" b="0" i="0" smtClean="0">
                  <a:latin typeface="Cambria Math" panose="02040503050406030204" pitchFamily="18" charset="0"/>
                </a:rPr>
                <a:t>+𝐷_𝑖+𝐷_𝑡+</a:t>
              </a:r>
              <a:r>
                <a:rPr lang="en-US" sz="36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𝜇_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𝑗𝑡</a:t>
              </a:r>
              <a:endParaRPr lang="en-US" sz="3600" dirty="0"/>
            </a:p>
          </dgm:t>
        </dgm:pt>
      </mc:Fallback>
    </mc:AlternateContent>
    <dgm:pt modelId="{9E9333A6-EFA3-457C-A5EE-49D609B307B0}" type="parTrans" cxnId="{9ACF9715-244D-4A08-A7BA-C645EDE482E0}">
      <dgm:prSet/>
      <dgm:spPr/>
      <dgm:t>
        <a:bodyPr/>
        <a:lstStyle/>
        <a:p>
          <a:endParaRPr lang="en-US"/>
        </a:p>
      </dgm:t>
    </dgm:pt>
    <dgm:pt modelId="{9B26A077-DDA6-46B9-8E1D-28729204F4C9}" type="sibTrans" cxnId="{9ACF9715-244D-4A08-A7BA-C645EDE482E0}">
      <dgm:prSet/>
      <dgm:spPr/>
      <dgm:t>
        <a:bodyPr/>
        <a:lstStyle/>
        <a:p>
          <a:endParaRPr lang="en-US"/>
        </a:p>
      </dgm:t>
    </dgm:pt>
    <dgm:pt modelId="{84DB6A1E-6B41-4F93-A016-47CA26028FEA}" type="pres">
      <dgm:prSet presAssocID="{7DAE1902-94E0-41DD-A1D2-74E7449F2FA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0F8395E-467B-4534-A40B-09147ED33C0C}" type="pres">
      <dgm:prSet presAssocID="{62949478-4EC1-4660-8D74-477B17B9282A}" presName="parentText" presStyleLbl="node1" presStyleIdx="0" presStyleCnt="1" custLinFactY="-72661" custLinFactNeighborY="-100000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2BBB6688-D685-41FC-81C6-A908418B101A}" type="presOf" srcId="{62949478-4EC1-4660-8D74-477B17B9282A}" destId="{80F8395E-467B-4534-A40B-09147ED33C0C}" srcOrd="0" destOrd="0" presId="urn:microsoft.com/office/officeart/2005/8/layout/vList2"/>
    <dgm:cxn modelId="{BB89FD68-B32E-4D4B-9BD0-47A0E1119F33}" type="presOf" srcId="{7DAE1902-94E0-41DD-A1D2-74E7449F2FA1}" destId="{84DB6A1E-6B41-4F93-A016-47CA26028FEA}" srcOrd="0" destOrd="0" presId="urn:microsoft.com/office/officeart/2005/8/layout/vList2"/>
    <dgm:cxn modelId="{9ACF9715-244D-4A08-A7BA-C645EDE482E0}" srcId="{7DAE1902-94E0-41DD-A1D2-74E7449F2FA1}" destId="{62949478-4EC1-4660-8D74-477B17B9282A}" srcOrd="0" destOrd="0" parTransId="{9E9333A6-EFA3-457C-A5EE-49D609B307B0}" sibTransId="{9B26A077-DDA6-46B9-8E1D-28729204F4C9}"/>
    <dgm:cxn modelId="{7D7EF20C-ECB7-44C5-A44C-D36016E1A27F}" type="presParOf" srcId="{84DB6A1E-6B41-4F93-A016-47CA26028FEA}" destId="{80F8395E-467B-4534-A40B-09147ED33C0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7DAE1902-94E0-41DD-A1D2-74E7449F2FA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62949478-4EC1-4660-8D74-477B17B9282A}">
          <dgm:prSet phldrT="[Text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𝑗𝑡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𝑗𝑡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𝑗𝑡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𝑗𝑡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𝑗𝑡</m:t>
                        </m:r>
                      </m:sub>
                    </m:sSub>
                  </m:oMath>
                </m:oMathPara>
              </a14:m>
              <a:endParaRPr lang="en-US" sz="3600" dirty="0"/>
            </a:p>
          </dgm:t>
        </dgm:pt>
      </mc:Choice>
      <mc:Fallback xmlns="">
        <dgm:pt modelId="{62949478-4EC1-4660-8D74-477B17B9282A}">
          <dgm:prSet phldrT="[Text]" custT="1"/>
          <dgm:spPr/>
          <dgm:t>
            <a:bodyPr/>
            <a:lstStyle/>
            <a:p>
              <a:r>
                <a:rPr lang="en-US" sz="3600" b="0" i="0" smtClean="0">
                  <a:latin typeface="Cambria Math" panose="02040503050406030204" pitchFamily="18" charset="0"/>
                </a:rPr>
                <a:t>𝑆_𝑗𝑡=</a:t>
              </a:r>
              <a:r>
                <a:rPr lang="en-US" sz="36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𝛿_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𝑀 𝑀_𝑗𝑡+</a:t>
              </a:r>
              <a:r>
                <a:rPr lang="en-US" sz="36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𝛿_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𝑋</a:t>
              </a:r>
              <a:r>
                <a:rPr lang="en-US" sz="3600" b="0" i="0" smtClean="0">
                  <a:latin typeface="Cambria Math" panose="02040503050406030204" pitchFamily="18" charset="0"/>
                </a:rPr>
                <a:t> 𝐸_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𝑗𝑡</a:t>
              </a:r>
              <a:r>
                <a:rPr lang="en-US" sz="3600" b="0" i="0" smtClean="0">
                  <a:latin typeface="Cambria Math" panose="02040503050406030204" pitchFamily="18" charset="0"/>
                </a:rPr>
                <a:t>+𝑍_𝑗𝑡</a:t>
              </a:r>
              <a:r>
                <a:rPr lang="en-US" sz="36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 𝛾</a:t>
              </a:r>
              <a:r>
                <a:rPr lang="en-US" sz="3600" b="0" i="0" smtClean="0">
                  <a:latin typeface="Cambria Math" panose="02040503050406030204" pitchFamily="18" charset="0"/>
                </a:rPr>
                <a:t>+𝐷_𝑖+𝐷_𝑡+</a:t>
              </a:r>
              <a:r>
                <a:rPr lang="en-US" sz="36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𝜇_</a:t>
              </a:r>
              <a:r>
                <a:rPr lang="en-US" sz="3600" b="0" i="0" smtClean="0">
                  <a:latin typeface="Cambria Math" panose="02040503050406030204" pitchFamily="18" charset="0"/>
                </a:rPr>
                <a:t>𝑗𝑡</a:t>
              </a:r>
              <a:endParaRPr lang="en-US" sz="3600" dirty="0"/>
            </a:p>
          </dgm:t>
        </dgm:pt>
      </mc:Fallback>
    </mc:AlternateContent>
    <dgm:pt modelId="{9E9333A6-EFA3-457C-A5EE-49D609B307B0}" type="parTrans" cxnId="{9ACF9715-244D-4A08-A7BA-C645EDE482E0}">
      <dgm:prSet/>
      <dgm:spPr/>
      <dgm:t>
        <a:bodyPr/>
        <a:lstStyle/>
        <a:p>
          <a:endParaRPr lang="en-US"/>
        </a:p>
      </dgm:t>
    </dgm:pt>
    <dgm:pt modelId="{9B26A077-DDA6-46B9-8E1D-28729204F4C9}" type="sibTrans" cxnId="{9ACF9715-244D-4A08-A7BA-C645EDE482E0}">
      <dgm:prSet/>
      <dgm:spPr/>
      <dgm:t>
        <a:bodyPr/>
        <a:lstStyle/>
        <a:p>
          <a:endParaRPr lang="en-US"/>
        </a:p>
      </dgm:t>
    </dgm:pt>
    <dgm:pt modelId="{84DB6A1E-6B41-4F93-A016-47CA26028FEA}" type="pres">
      <dgm:prSet presAssocID="{7DAE1902-94E0-41DD-A1D2-74E7449F2FA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0F8395E-467B-4534-A40B-09147ED33C0C}" type="pres">
      <dgm:prSet presAssocID="{62949478-4EC1-4660-8D74-477B17B9282A}" presName="parentText" presStyleLbl="node1" presStyleIdx="0" presStyleCnt="1" custLinFactY="-72661" custLinFactNeighborY="-100000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9ACF9715-244D-4A08-A7BA-C645EDE482E0}" srcId="{7DAE1902-94E0-41DD-A1D2-74E7449F2FA1}" destId="{62949478-4EC1-4660-8D74-477B17B9282A}" srcOrd="0" destOrd="0" parTransId="{9E9333A6-EFA3-457C-A5EE-49D609B307B0}" sibTransId="{9B26A077-DDA6-46B9-8E1D-28729204F4C9}"/>
    <dgm:cxn modelId="{897716F7-D339-4733-86EE-1F451D208F5F}" type="presOf" srcId="{62949478-4EC1-4660-8D74-477B17B9282A}" destId="{80F8395E-467B-4534-A40B-09147ED33C0C}" srcOrd="0" destOrd="0" presId="urn:microsoft.com/office/officeart/2005/8/layout/vList2"/>
    <dgm:cxn modelId="{37A56F95-2BAE-481C-9BBE-2890E0D32C5E}" type="presOf" srcId="{7DAE1902-94E0-41DD-A1D2-74E7449F2FA1}" destId="{84DB6A1E-6B41-4F93-A016-47CA26028FEA}" srcOrd="0" destOrd="0" presId="urn:microsoft.com/office/officeart/2005/8/layout/vList2"/>
    <dgm:cxn modelId="{E8A7416C-262C-47C1-8F3B-7139AEE880F8}" type="presParOf" srcId="{84DB6A1E-6B41-4F93-A016-47CA26028FEA}" destId="{80F8395E-467B-4534-A40B-09147ED33C0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35A19146-5130-4998-AD42-FFD7D05CFC8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3A20AB-D7A4-4FE3-8497-470D885DC756}">
      <dgm:prSet phldrT="[Text]" custT="1"/>
      <dgm:spPr/>
      <dgm:t>
        <a:bodyPr/>
        <a:lstStyle/>
        <a:p>
          <a:r>
            <a:rPr lang="en-US" sz="2400" dirty="0" smtClean="0"/>
            <a:t>Compelling evidence that skill intensity of occupational mix positively related to degree of firm’s global engagement</a:t>
          </a:r>
          <a:endParaRPr lang="en-US" sz="2400" dirty="0"/>
        </a:p>
      </dgm:t>
    </dgm:pt>
    <dgm:pt modelId="{53864100-2BFE-46A2-83CC-4D7E09210288}" type="parTrans" cxnId="{5EBF4830-4AB7-45A6-8E20-6BBE35187D0B}">
      <dgm:prSet/>
      <dgm:spPr/>
      <dgm:t>
        <a:bodyPr/>
        <a:lstStyle/>
        <a:p>
          <a:endParaRPr lang="en-US"/>
        </a:p>
      </dgm:t>
    </dgm:pt>
    <dgm:pt modelId="{12E05621-3C72-43DC-B401-676D2E14804A}" type="sibTrans" cxnId="{5EBF4830-4AB7-45A6-8E20-6BBE35187D0B}">
      <dgm:prSet/>
      <dgm:spPr/>
      <dgm:t>
        <a:bodyPr/>
        <a:lstStyle/>
        <a:p>
          <a:endParaRPr lang="en-US"/>
        </a:p>
      </dgm:t>
    </dgm:pt>
    <dgm:pt modelId="{13167488-5794-4988-876F-78110C33E53A}">
      <dgm:prSet phldrT="[Text]" custT="1"/>
      <dgm:spPr/>
      <dgm:t>
        <a:bodyPr/>
        <a:lstStyle/>
        <a:p>
          <a:r>
            <a:rPr lang="en-US" sz="2400" dirty="0" smtClean="0"/>
            <a:t>More skill-intensive occupational mix when exporting to distant markets (not shown in current presentation…see paper)</a:t>
          </a:r>
          <a:endParaRPr lang="en-US" sz="2400" dirty="0"/>
        </a:p>
      </dgm:t>
    </dgm:pt>
    <dgm:pt modelId="{3FFA6693-4CB4-49C4-B813-4B7CE2EE4A28}" type="parTrans" cxnId="{1FE55E9D-9D9B-43E5-82FF-530C83DB6837}">
      <dgm:prSet/>
      <dgm:spPr/>
      <dgm:t>
        <a:bodyPr/>
        <a:lstStyle/>
        <a:p>
          <a:endParaRPr lang="en-US"/>
        </a:p>
      </dgm:t>
    </dgm:pt>
    <dgm:pt modelId="{1763358E-9207-449E-903C-2653641C7DD0}" type="sibTrans" cxnId="{1FE55E9D-9D9B-43E5-82FF-530C83DB6837}">
      <dgm:prSet/>
      <dgm:spPr/>
      <dgm:t>
        <a:bodyPr/>
        <a:lstStyle/>
        <a:p>
          <a:endParaRPr lang="en-US"/>
        </a:p>
      </dgm:t>
    </dgm:pt>
    <dgm:pt modelId="{2A883E5B-5BF0-457D-ACD8-A24DAFCD60A0}">
      <dgm:prSet phldrT="[Text]" custT="1"/>
      <dgm:spPr/>
      <dgm:t>
        <a:bodyPr/>
        <a:lstStyle/>
        <a:p>
          <a:r>
            <a:rPr lang="en-US" sz="2400" dirty="0" smtClean="0"/>
            <a:t>Cross-firm difference in occupational mix and higher share of skilled workers in high-wage firms account for </a:t>
          </a:r>
          <a:r>
            <a:rPr lang="en-US" sz="2400" dirty="0" smtClean="0">
              <a:latin typeface="+mn-lt"/>
            </a:rPr>
            <a:t>≈ 20% overall dispersion</a:t>
          </a:r>
          <a:endParaRPr lang="en-US" sz="2400" dirty="0">
            <a:latin typeface="+mn-lt"/>
          </a:endParaRPr>
        </a:p>
      </dgm:t>
    </dgm:pt>
    <dgm:pt modelId="{5F2F8FF5-6E2F-4B16-A014-E8B73209E29E}" type="parTrans" cxnId="{0C341A4F-CBE9-4AAB-89F1-999C82CA653D}">
      <dgm:prSet/>
      <dgm:spPr/>
      <dgm:t>
        <a:bodyPr/>
        <a:lstStyle/>
        <a:p>
          <a:endParaRPr lang="en-US"/>
        </a:p>
      </dgm:t>
    </dgm:pt>
    <dgm:pt modelId="{B196DA93-22D6-455E-BEE5-847704C754C6}" type="sibTrans" cxnId="{0C341A4F-CBE9-4AAB-89F1-999C82CA653D}">
      <dgm:prSet/>
      <dgm:spPr/>
      <dgm:t>
        <a:bodyPr/>
        <a:lstStyle/>
        <a:p>
          <a:endParaRPr lang="en-US"/>
        </a:p>
      </dgm:t>
    </dgm:pt>
    <dgm:pt modelId="{9AE0DD17-1F43-4016-8D94-689F15C1BAC9}" type="pres">
      <dgm:prSet presAssocID="{35A19146-5130-4998-AD42-FFD7D05CFC8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595B0F0-38C6-4539-B91F-6F4686007334}" type="pres">
      <dgm:prSet presAssocID="{0D3A20AB-D7A4-4FE3-8497-470D885DC75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AD88DF-64BE-4920-8F99-3E3785F0851C}" type="pres">
      <dgm:prSet presAssocID="{12E05621-3C72-43DC-B401-676D2E14804A}" presName="spacer" presStyleCnt="0"/>
      <dgm:spPr/>
    </dgm:pt>
    <dgm:pt modelId="{79EC23E1-D5F7-40D3-82BF-3DCEB1A15811}" type="pres">
      <dgm:prSet presAssocID="{13167488-5794-4988-876F-78110C33E53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344B87-B24C-4A1C-BAA2-FA6F6DCB3ACD}" type="pres">
      <dgm:prSet presAssocID="{1763358E-9207-449E-903C-2653641C7DD0}" presName="spacer" presStyleCnt="0"/>
      <dgm:spPr/>
    </dgm:pt>
    <dgm:pt modelId="{9CFCC319-1BB6-4D99-A4CE-25BF43FF7963}" type="pres">
      <dgm:prSet presAssocID="{2A883E5B-5BF0-457D-ACD8-A24DAFCD60A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E55E9D-9D9B-43E5-82FF-530C83DB6837}" srcId="{35A19146-5130-4998-AD42-FFD7D05CFC8D}" destId="{13167488-5794-4988-876F-78110C33E53A}" srcOrd="1" destOrd="0" parTransId="{3FFA6693-4CB4-49C4-B813-4B7CE2EE4A28}" sibTransId="{1763358E-9207-449E-903C-2653641C7DD0}"/>
    <dgm:cxn modelId="{D2B20826-985B-4221-8C1B-18FCFC984E1C}" type="presOf" srcId="{0D3A20AB-D7A4-4FE3-8497-470D885DC756}" destId="{D595B0F0-38C6-4539-B91F-6F4686007334}" srcOrd="0" destOrd="0" presId="urn:microsoft.com/office/officeart/2005/8/layout/vList2"/>
    <dgm:cxn modelId="{0C341A4F-CBE9-4AAB-89F1-999C82CA653D}" srcId="{35A19146-5130-4998-AD42-FFD7D05CFC8D}" destId="{2A883E5B-5BF0-457D-ACD8-A24DAFCD60A0}" srcOrd="2" destOrd="0" parTransId="{5F2F8FF5-6E2F-4B16-A014-E8B73209E29E}" sibTransId="{B196DA93-22D6-455E-BEE5-847704C754C6}"/>
    <dgm:cxn modelId="{EC8F0582-FC98-49C8-8708-393792302247}" type="presOf" srcId="{13167488-5794-4988-876F-78110C33E53A}" destId="{79EC23E1-D5F7-40D3-82BF-3DCEB1A15811}" srcOrd="0" destOrd="0" presId="urn:microsoft.com/office/officeart/2005/8/layout/vList2"/>
    <dgm:cxn modelId="{B10712C1-A791-421B-A55D-A002A5B99F6D}" type="presOf" srcId="{35A19146-5130-4998-AD42-FFD7D05CFC8D}" destId="{9AE0DD17-1F43-4016-8D94-689F15C1BAC9}" srcOrd="0" destOrd="0" presId="urn:microsoft.com/office/officeart/2005/8/layout/vList2"/>
    <dgm:cxn modelId="{5EBF4830-4AB7-45A6-8E20-6BBE35187D0B}" srcId="{35A19146-5130-4998-AD42-FFD7D05CFC8D}" destId="{0D3A20AB-D7A4-4FE3-8497-470D885DC756}" srcOrd="0" destOrd="0" parTransId="{53864100-2BFE-46A2-83CC-4D7E09210288}" sibTransId="{12E05621-3C72-43DC-B401-676D2E14804A}"/>
    <dgm:cxn modelId="{E26AAEA5-F443-41DE-8E4B-9E9ECA46F249}" type="presOf" srcId="{2A883E5B-5BF0-457D-ACD8-A24DAFCD60A0}" destId="{9CFCC319-1BB6-4D99-A4CE-25BF43FF7963}" srcOrd="0" destOrd="0" presId="urn:microsoft.com/office/officeart/2005/8/layout/vList2"/>
    <dgm:cxn modelId="{FFC22EEC-2027-4210-9626-CDCBFB2FDD37}" type="presParOf" srcId="{9AE0DD17-1F43-4016-8D94-689F15C1BAC9}" destId="{D595B0F0-38C6-4539-B91F-6F4686007334}" srcOrd="0" destOrd="0" presId="urn:microsoft.com/office/officeart/2005/8/layout/vList2"/>
    <dgm:cxn modelId="{C9358D63-6301-4986-B0D7-4D661CBAC0A8}" type="presParOf" srcId="{9AE0DD17-1F43-4016-8D94-689F15C1BAC9}" destId="{4EAD88DF-64BE-4920-8F99-3E3785F0851C}" srcOrd="1" destOrd="0" presId="urn:microsoft.com/office/officeart/2005/8/layout/vList2"/>
    <dgm:cxn modelId="{70D983D3-5BF1-4F4E-861E-A3BF2FA83292}" type="presParOf" srcId="{9AE0DD17-1F43-4016-8D94-689F15C1BAC9}" destId="{79EC23E1-D5F7-40D3-82BF-3DCEB1A15811}" srcOrd="2" destOrd="0" presId="urn:microsoft.com/office/officeart/2005/8/layout/vList2"/>
    <dgm:cxn modelId="{0A5F7DD6-1B0E-4BFB-99B7-E982B690B462}" type="presParOf" srcId="{9AE0DD17-1F43-4016-8D94-689F15C1BAC9}" destId="{45344B87-B24C-4A1C-BAA2-FA6F6DCB3ACD}" srcOrd="3" destOrd="0" presId="urn:microsoft.com/office/officeart/2005/8/layout/vList2"/>
    <dgm:cxn modelId="{EFFB3660-78E9-4261-A6E2-8D5B9CE519BE}" type="presParOf" srcId="{9AE0DD17-1F43-4016-8D94-689F15C1BAC9}" destId="{9CFCC319-1BB6-4D99-A4CE-25BF43FF796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2E2C7C8-F480-4987-878E-83775491D5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FC997B-9C2F-4315-9AEF-7208B9E8F81A}">
      <dgm:prSet custT="1"/>
      <dgm:spPr/>
      <dgm:t>
        <a:bodyPr/>
        <a:lstStyle/>
        <a:p>
          <a:pPr rtl="0"/>
          <a:r>
            <a:rPr lang="en-US" sz="2400" dirty="0" smtClean="0"/>
            <a:t>Matsuyama (</a:t>
          </a:r>
          <a:r>
            <a:rPr lang="en-US" sz="2400" dirty="0" err="1" smtClean="0"/>
            <a:t>ReStud</a:t>
          </a:r>
          <a:r>
            <a:rPr lang="en-US" sz="2400" dirty="0" smtClean="0"/>
            <a:t> 2007)  Production for export requires “white-collar workers, particularly those with language skills, international business experiences and/or specialists in export finance and maritime insurance.” </a:t>
          </a:r>
          <a:endParaRPr lang="en-US" sz="2400" dirty="0"/>
        </a:p>
      </dgm:t>
    </dgm:pt>
    <dgm:pt modelId="{A1329890-11E8-4B77-8DEE-7586BB224AC4}" type="parTrans" cxnId="{1DD538B1-06E5-42EE-93F3-4C51BF00A6E4}">
      <dgm:prSet/>
      <dgm:spPr/>
      <dgm:t>
        <a:bodyPr/>
        <a:lstStyle/>
        <a:p>
          <a:endParaRPr lang="en-US"/>
        </a:p>
      </dgm:t>
    </dgm:pt>
    <dgm:pt modelId="{79A04EE6-9DFE-4176-AE97-267993DD0D7B}" type="sibTrans" cxnId="{1DD538B1-06E5-42EE-93F3-4C51BF00A6E4}">
      <dgm:prSet/>
      <dgm:spPr/>
      <dgm:t>
        <a:bodyPr/>
        <a:lstStyle/>
        <a:p>
          <a:endParaRPr lang="en-US"/>
        </a:p>
      </dgm:t>
    </dgm:pt>
    <dgm:pt modelId="{BB6F840F-EA0F-40A0-90C8-641EA9212085}">
      <dgm:prSet custT="1"/>
      <dgm:spPr/>
      <dgm:t>
        <a:bodyPr/>
        <a:lstStyle/>
        <a:p>
          <a:pPr rtl="0"/>
          <a:r>
            <a:rPr lang="en-US" sz="2400" dirty="0" smtClean="0"/>
            <a:t>Implication:  an increase in the world supply of skilled labor will therefore increase the degree of globalization.</a:t>
          </a:r>
          <a:endParaRPr lang="en-US" sz="2400" dirty="0"/>
        </a:p>
      </dgm:t>
    </dgm:pt>
    <dgm:pt modelId="{13F2C95C-EB7B-422A-A8A4-0AC7C98D1726}" type="parTrans" cxnId="{6C0EDE81-A88D-4F8A-8FD8-C16CC5398D4A}">
      <dgm:prSet/>
      <dgm:spPr/>
      <dgm:t>
        <a:bodyPr/>
        <a:lstStyle/>
        <a:p>
          <a:endParaRPr lang="en-US"/>
        </a:p>
      </dgm:t>
    </dgm:pt>
    <dgm:pt modelId="{289F700E-1C13-40D8-BB0D-AB675B4E47C6}" type="sibTrans" cxnId="{6C0EDE81-A88D-4F8A-8FD8-C16CC5398D4A}">
      <dgm:prSet/>
      <dgm:spPr/>
      <dgm:t>
        <a:bodyPr/>
        <a:lstStyle/>
        <a:p>
          <a:endParaRPr lang="en-US"/>
        </a:p>
      </dgm:t>
    </dgm:pt>
    <dgm:pt modelId="{59A5FFC4-4120-45E6-B918-41AA537D1CCE}" type="pres">
      <dgm:prSet presAssocID="{62E2C7C8-F480-4987-878E-83775491D5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85EA79-65BE-4554-9D76-7F481B763561}" type="pres">
      <dgm:prSet presAssocID="{D2FC997B-9C2F-4315-9AEF-7208B9E8F81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C41E78-6871-416A-B6F0-C3E597CDD65C}" type="pres">
      <dgm:prSet presAssocID="{D2FC997B-9C2F-4315-9AEF-7208B9E8F81A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12D92C9-A9CC-40EA-93E8-197A85D27A99}" type="presOf" srcId="{D2FC997B-9C2F-4315-9AEF-7208B9E8F81A}" destId="{FE85EA79-65BE-4554-9D76-7F481B763561}" srcOrd="0" destOrd="0" presId="urn:microsoft.com/office/officeart/2005/8/layout/vList2"/>
    <dgm:cxn modelId="{08CA03CF-0F9C-48AB-A8B5-A20877F04E0E}" type="presOf" srcId="{BB6F840F-EA0F-40A0-90C8-641EA9212085}" destId="{C8C41E78-6871-416A-B6F0-C3E597CDD65C}" srcOrd="0" destOrd="0" presId="urn:microsoft.com/office/officeart/2005/8/layout/vList2"/>
    <dgm:cxn modelId="{1DD538B1-06E5-42EE-93F3-4C51BF00A6E4}" srcId="{62E2C7C8-F480-4987-878E-83775491D5F5}" destId="{D2FC997B-9C2F-4315-9AEF-7208B9E8F81A}" srcOrd="0" destOrd="0" parTransId="{A1329890-11E8-4B77-8DEE-7586BB224AC4}" sibTransId="{79A04EE6-9DFE-4176-AE97-267993DD0D7B}"/>
    <dgm:cxn modelId="{51AA9DD0-4D0E-45EB-A8DD-5B72B459F0F0}" type="presOf" srcId="{62E2C7C8-F480-4987-878E-83775491D5F5}" destId="{59A5FFC4-4120-45E6-B918-41AA537D1CCE}" srcOrd="0" destOrd="0" presId="urn:microsoft.com/office/officeart/2005/8/layout/vList2"/>
    <dgm:cxn modelId="{6C0EDE81-A88D-4F8A-8FD8-C16CC5398D4A}" srcId="{D2FC997B-9C2F-4315-9AEF-7208B9E8F81A}" destId="{BB6F840F-EA0F-40A0-90C8-641EA9212085}" srcOrd="0" destOrd="0" parTransId="{13F2C95C-EB7B-422A-A8A4-0AC7C98D1726}" sibTransId="{289F700E-1C13-40D8-BB0D-AB675B4E47C6}"/>
    <dgm:cxn modelId="{F1D35045-AE2B-4A1D-BE81-5BEA2B3DC5B8}" type="presParOf" srcId="{59A5FFC4-4120-45E6-B918-41AA537D1CCE}" destId="{FE85EA79-65BE-4554-9D76-7F481B763561}" srcOrd="0" destOrd="0" presId="urn:microsoft.com/office/officeart/2005/8/layout/vList2"/>
    <dgm:cxn modelId="{D98E46F1-E4E0-4D28-9240-7AAF60309521}" type="presParOf" srcId="{59A5FFC4-4120-45E6-B918-41AA537D1CCE}" destId="{C8C41E78-6871-416A-B6F0-C3E597CDD65C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7D5B539-A779-4EFA-B52A-C06F565E13B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261059-EF72-486E-9C33-14116DA8CB8F}">
      <dgm:prSet/>
      <dgm:spPr/>
      <dgm:t>
        <a:bodyPr/>
        <a:lstStyle/>
        <a:p>
          <a:pPr rtl="0"/>
          <a:r>
            <a:rPr lang="en-US" dirty="0" smtClean="0"/>
            <a:t>Caliendo and Rossi-</a:t>
          </a:r>
          <a:r>
            <a:rPr lang="en-US" dirty="0" err="1" smtClean="0"/>
            <a:t>Hansberg</a:t>
          </a:r>
          <a:r>
            <a:rPr lang="en-US" dirty="0" smtClean="0"/>
            <a:t> (QJE 2012)  Firms are hierarchical.  Adding a layer increases fixed cost, but reduces marginal cost.  Global engagement expands markets, making it worthwhile to add layers.</a:t>
          </a:r>
          <a:endParaRPr lang="en-US" dirty="0"/>
        </a:p>
      </dgm:t>
    </dgm:pt>
    <dgm:pt modelId="{73CC50EC-ADC3-4549-AFE7-FDBD698882F7}" type="parTrans" cxnId="{A8953FFC-4B68-4A7B-9F81-2EDE053331B4}">
      <dgm:prSet/>
      <dgm:spPr/>
      <dgm:t>
        <a:bodyPr/>
        <a:lstStyle/>
        <a:p>
          <a:endParaRPr lang="en-US"/>
        </a:p>
      </dgm:t>
    </dgm:pt>
    <dgm:pt modelId="{908F624E-BBB8-46BA-9A7E-854EBADDB9CE}" type="sibTrans" cxnId="{A8953FFC-4B68-4A7B-9F81-2EDE053331B4}">
      <dgm:prSet/>
      <dgm:spPr/>
      <dgm:t>
        <a:bodyPr/>
        <a:lstStyle/>
        <a:p>
          <a:endParaRPr lang="en-US"/>
        </a:p>
      </dgm:t>
    </dgm:pt>
    <dgm:pt modelId="{9FB96FFE-D7CB-446B-BD12-6D78DC1C3A3D}">
      <dgm:prSet/>
      <dgm:spPr/>
      <dgm:t>
        <a:bodyPr/>
        <a:lstStyle/>
        <a:p>
          <a:pPr rtl="0"/>
          <a:r>
            <a:rPr lang="en-US" dirty="0" err="1" smtClean="0"/>
            <a:t>Guadulupe</a:t>
          </a:r>
          <a:r>
            <a:rPr lang="en-US" dirty="0" smtClean="0"/>
            <a:t> and </a:t>
          </a:r>
          <a:r>
            <a:rPr lang="en-US" dirty="0" err="1" smtClean="0"/>
            <a:t>Wulf</a:t>
          </a:r>
          <a:r>
            <a:rPr lang="en-US" dirty="0" smtClean="0"/>
            <a:t> (AEJ Applied 2010) find evidence to the contrary.  Trade liberalization associated with flattening of firms.</a:t>
          </a:r>
          <a:endParaRPr lang="en-US" dirty="0"/>
        </a:p>
      </dgm:t>
    </dgm:pt>
    <dgm:pt modelId="{232C0E36-2903-4215-8EE7-40A4D432E80F}" type="parTrans" cxnId="{5B8306E0-8125-4D0C-8248-0B3B3C62164F}">
      <dgm:prSet/>
      <dgm:spPr/>
      <dgm:t>
        <a:bodyPr/>
        <a:lstStyle/>
        <a:p>
          <a:endParaRPr lang="en-US"/>
        </a:p>
      </dgm:t>
    </dgm:pt>
    <dgm:pt modelId="{A81911BB-5DFF-426A-9E1C-9E52F412EE5F}" type="sibTrans" cxnId="{5B8306E0-8125-4D0C-8248-0B3B3C62164F}">
      <dgm:prSet/>
      <dgm:spPr/>
      <dgm:t>
        <a:bodyPr/>
        <a:lstStyle/>
        <a:p>
          <a:endParaRPr lang="en-US"/>
        </a:p>
      </dgm:t>
    </dgm:pt>
    <dgm:pt modelId="{CBDB3D94-195A-4B15-8FC7-7B1A4F92896C}">
      <dgm:prSet/>
      <dgm:spPr/>
      <dgm:t>
        <a:bodyPr/>
        <a:lstStyle/>
        <a:p>
          <a:pPr rtl="0"/>
          <a:r>
            <a:rPr lang="en-US" dirty="0" smtClean="0"/>
            <a:t>Our work deals with occupations, not layers.  E.g., “manager” is an occupation that can appear in several layers of the firm.</a:t>
          </a:r>
          <a:endParaRPr lang="en-US" dirty="0"/>
        </a:p>
      </dgm:t>
    </dgm:pt>
    <dgm:pt modelId="{5E469F2E-3E8D-41DE-8221-C7B0C7B5558D}" type="parTrans" cxnId="{E9D35BA4-E97F-4244-AA4A-24E4AA946C9E}">
      <dgm:prSet/>
      <dgm:spPr/>
      <dgm:t>
        <a:bodyPr/>
        <a:lstStyle/>
        <a:p>
          <a:endParaRPr lang="en-US"/>
        </a:p>
      </dgm:t>
    </dgm:pt>
    <dgm:pt modelId="{7D713CB9-51B0-45D9-ACED-9BD3E2856B9C}" type="sibTrans" cxnId="{E9D35BA4-E97F-4244-AA4A-24E4AA946C9E}">
      <dgm:prSet/>
      <dgm:spPr/>
      <dgm:t>
        <a:bodyPr/>
        <a:lstStyle/>
        <a:p>
          <a:endParaRPr lang="en-US"/>
        </a:p>
      </dgm:t>
    </dgm:pt>
    <dgm:pt modelId="{255D7F14-367F-4E29-A4C6-EDA7E842BD5B}" type="pres">
      <dgm:prSet presAssocID="{37D5B539-A779-4EFA-B52A-C06F565E13B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ED6F0B0-F5E1-4FEC-8366-4554D1409C79}" type="pres">
      <dgm:prSet presAssocID="{D0261059-EF72-486E-9C33-14116DA8CB8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256037-7187-47C5-9A35-7408C496764D}" type="pres">
      <dgm:prSet presAssocID="{908F624E-BBB8-46BA-9A7E-854EBADDB9CE}" presName="spacer" presStyleCnt="0"/>
      <dgm:spPr/>
    </dgm:pt>
    <dgm:pt modelId="{5504434A-BAC2-4E7E-B5EE-17C917D54A7B}" type="pres">
      <dgm:prSet presAssocID="{9FB96FFE-D7CB-446B-BD12-6D78DC1C3A3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904572-0024-47C5-8DC5-7D5C9AC47764}" type="pres">
      <dgm:prSet presAssocID="{A81911BB-5DFF-426A-9E1C-9E52F412EE5F}" presName="spacer" presStyleCnt="0"/>
      <dgm:spPr/>
    </dgm:pt>
    <dgm:pt modelId="{3301A264-3066-419D-A1B5-06A3ADAC0E02}" type="pres">
      <dgm:prSet presAssocID="{CBDB3D94-195A-4B15-8FC7-7B1A4F92896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3F8210-5BE3-4C89-91B1-3D76A966819B}" type="presOf" srcId="{D0261059-EF72-486E-9C33-14116DA8CB8F}" destId="{0ED6F0B0-F5E1-4FEC-8366-4554D1409C79}" srcOrd="0" destOrd="0" presId="urn:microsoft.com/office/officeart/2005/8/layout/vList2"/>
    <dgm:cxn modelId="{A8953FFC-4B68-4A7B-9F81-2EDE053331B4}" srcId="{37D5B539-A779-4EFA-B52A-C06F565E13B1}" destId="{D0261059-EF72-486E-9C33-14116DA8CB8F}" srcOrd="0" destOrd="0" parTransId="{73CC50EC-ADC3-4549-AFE7-FDBD698882F7}" sibTransId="{908F624E-BBB8-46BA-9A7E-854EBADDB9CE}"/>
    <dgm:cxn modelId="{DE23FA21-82CA-4A9C-9D69-91D6F8634B4B}" type="presOf" srcId="{9FB96FFE-D7CB-446B-BD12-6D78DC1C3A3D}" destId="{5504434A-BAC2-4E7E-B5EE-17C917D54A7B}" srcOrd="0" destOrd="0" presId="urn:microsoft.com/office/officeart/2005/8/layout/vList2"/>
    <dgm:cxn modelId="{5B8306E0-8125-4D0C-8248-0B3B3C62164F}" srcId="{37D5B539-A779-4EFA-B52A-C06F565E13B1}" destId="{9FB96FFE-D7CB-446B-BD12-6D78DC1C3A3D}" srcOrd="1" destOrd="0" parTransId="{232C0E36-2903-4215-8EE7-40A4D432E80F}" sibTransId="{A81911BB-5DFF-426A-9E1C-9E52F412EE5F}"/>
    <dgm:cxn modelId="{E9D35BA4-E97F-4244-AA4A-24E4AA946C9E}" srcId="{37D5B539-A779-4EFA-B52A-C06F565E13B1}" destId="{CBDB3D94-195A-4B15-8FC7-7B1A4F92896C}" srcOrd="2" destOrd="0" parTransId="{5E469F2E-3E8D-41DE-8221-C7B0C7B5558D}" sibTransId="{7D713CB9-51B0-45D9-ACED-9BD3E2856B9C}"/>
    <dgm:cxn modelId="{B2936AD9-7BD9-451E-96C3-E811575AAFBB}" type="presOf" srcId="{CBDB3D94-195A-4B15-8FC7-7B1A4F92896C}" destId="{3301A264-3066-419D-A1B5-06A3ADAC0E02}" srcOrd="0" destOrd="0" presId="urn:microsoft.com/office/officeart/2005/8/layout/vList2"/>
    <dgm:cxn modelId="{D1FB919A-5783-4292-AEB8-91E69B09BB96}" type="presOf" srcId="{37D5B539-A779-4EFA-B52A-C06F565E13B1}" destId="{255D7F14-367F-4E29-A4C6-EDA7E842BD5B}" srcOrd="0" destOrd="0" presId="urn:microsoft.com/office/officeart/2005/8/layout/vList2"/>
    <dgm:cxn modelId="{A65DC28B-6A6B-410D-B81B-0598A7824602}" type="presParOf" srcId="{255D7F14-367F-4E29-A4C6-EDA7E842BD5B}" destId="{0ED6F0B0-F5E1-4FEC-8366-4554D1409C79}" srcOrd="0" destOrd="0" presId="urn:microsoft.com/office/officeart/2005/8/layout/vList2"/>
    <dgm:cxn modelId="{BD552C21-55D0-417E-B9E4-2E4EFE0E9481}" type="presParOf" srcId="{255D7F14-367F-4E29-A4C6-EDA7E842BD5B}" destId="{F1256037-7187-47C5-9A35-7408C496764D}" srcOrd="1" destOrd="0" presId="urn:microsoft.com/office/officeart/2005/8/layout/vList2"/>
    <dgm:cxn modelId="{951FDB06-F148-4199-920F-92675EF5C422}" type="presParOf" srcId="{255D7F14-367F-4E29-A4C6-EDA7E842BD5B}" destId="{5504434A-BAC2-4E7E-B5EE-17C917D54A7B}" srcOrd="2" destOrd="0" presId="urn:microsoft.com/office/officeart/2005/8/layout/vList2"/>
    <dgm:cxn modelId="{238D4BAA-8AAF-4707-8F35-9C877476AA2A}" type="presParOf" srcId="{255D7F14-367F-4E29-A4C6-EDA7E842BD5B}" destId="{63904572-0024-47C5-8DC5-7D5C9AC47764}" srcOrd="3" destOrd="0" presId="urn:microsoft.com/office/officeart/2005/8/layout/vList2"/>
    <dgm:cxn modelId="{24FAF373-47F4-4F60-AC62-908B588CA218}" type="presParOf" srcId="{255D7F14-367F-4E29-A4C6-EDA7E842BD5B}" destId="{3301A264-3066-419D-A1B5-06A3ADAC0E0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4F194E8-8B21-4C9E-89F5-ECE38BF2598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4AB6327-D2E0-4E3C-B3D4-24E9C3D58DF6}">
      <dgm:prSet/>
      <dgm:spPr/>
      <dgm:t>
        <a:bodyPr/>
        <a:lstStyle/>
        <a:p>
          <a:pPr rtl="0"/>
          <a:r>
            <a:rPr lang="en-US" smtClean="0"/>
            <a:t>Swedish matched employer-employee data (1997 – 2005) combined with regional labor market statistics</a:t>
          </a:r>
          <a:endParaRPr lang="en-US"/>
        </a:p>
      </dgm:t>
    </dgm:pt>
    <dgm:pt modelId="{31F92016-A3E0-434A-996A-F6A21271A94F}" type="parTrans" cxnId="{A5688100-E950-41E8-910D-0591FA1BB536}">
      <dgm:prSet/>
      <dgm:spPr/>
      <dgm:t>
        <a:bodyPr/>
        <a:lstStyle/>
        <a:p>
          <a:endParaRPr lang="en-US"/>
        </a:p>
      </dgm:t>
    </dgm:pt>
    <dgm:pt modelId="{CA614CF4-A057-49FA-AB25-D372EA843F4F}" type="sibTrans" cxnId="{A5688100-E950-41E8-910D-0591FA1BB536}">
      <dgm:prSet/>
      <dgm:spPr/>
      <dgm:t>
        <a:bodyPr/>
        <a:lstStyle/>
        <a:p>
          <a:endParaRPr lang="en-US"/>
        </a:p>
      </dgm:t>
    </dgm:pt>
    <dgm:pt modelId="{F9BC11DD-ECD7-49C9-BF43-2F74330E66B6}">
      <dgm:prSet/>
      <dgm:spPr/>
      <dgm:t>
        <a:bodyPr/>
        <a:lstStyle/>
        <a:p>
          <a:pPr rtl="0"/>
          <a:r>
            <a:rPr lang="en-US" smtClean="0"/>
            <a:t>Detailed information on all Swedish firms and about half the Swedish labor force</a:t>
          </a:r>
          <a:endParaRPr lang="en-US"/>
        </a:p>
      </dgm:t>
    </dgm:pt>
    <dgm:pt modelId="{49597D18-AB85-4AB8-9866-0324D1F37288}" type="parTrans" cxnId="{60FA0482-3CB9-409B-AB0A-DC9E79A4A2A3}">
      <dgm:prSet/>
      <dgm:spPr/>
      <dgm:t>
        <a:bodyPr/>
        <a:lstStyle/>
        <a:p>
          <a:endParaRPr lang="en-US"/>
        </a:p>
      </dgm:t>
    </dgm:pt>
    <dgm:pt modelId="{42D15554-B51B-40A8-BCF6-AD7E38C5E8FD}" type="sibTrans" cxnId="{60FA0482-3CB9-409B-AB0A-DC9E79A4A2A3}">
      <dgm:prSet/>
      <dgm:spPr/>
      <dgm:t>
        <a:bodyPr/>
        <a:lstStyle/>
        <a:p>
          <a:endParaRPr lang="en-US"/>
        </a:p>
      </dgm:t>
    </dgm:pt>
    <dgm:pt modelId="{C85CAD30-7FCD-4FAC-8B66-F3DD5DE146DD}">
      <dgm:prSet/>
      <dgm:spPr/>
      <dgm:t>
        <a:bodyPr/>
        <a:lstStyle/>
        <a:p>
          <a:pPr rtl="0"/>
          <a:r>
            <a:rPr lang="en-US" smtClean="0"/>
            <a:t>Includes data on education, demographics, full-time equivalent wages, and occupation (3-digit ISCO-88)</a:t>
          </a:r>
          <a:endParaRPr lang="en-US"/>
        </a:p>
      </dgm:t>
    </dgm:pt>
    <dgm:pt modelId="{7A0A4F72-6034-4AF4-970D-5DBC97061995}" type="parTrans" cxnId="{EF0160FA-E806-4BB9-AD43-5FBBB9BC6DD3}">
      <dgm:prSet/>
      <dgm:spPr/>
      <dgm:t>
        <a:bodyPr/>
        <a:lstStyle/>
        <a:p>
          <a:endParaRPr lang="en-US"/>
        </a:p>
      </dgm:t>
    </dgm:pt>
    <dgm:pt modelId="{ED01752C-1FA6-48FC-BD84-63FC6AAD9165}" type="sibTrans" cxnId="{EF0160FA-E806-4BB9-AD43-5FBBB9BC6DD3}">
      <dgm:prSet/>
      <dgm:spPr/>
      <dgm:t>
        <a:bodyPr/>
        <a:lstStyle/>
        <a:p>
          <a:endParaRPr lang="en-US"/>
        </a:p>
      </dgm:t>
    </dgm:pt>
    <dgm:pt modelId="{062DD2FF-AAD3-422B-BA00-35B30DA8CBDB}">
      <dgm:prSet/>
      <dgm:spPr/>
      <dgm:t>
        <a:bodyPr/>
        <a:lstStyle/>
        <a:p>
          <a:pPr rtl="0"/>
          <a:r>
            <a:rPr lang="en-US" smtClean="0"/>
            <a:t>Swedish Foreign Trade Statistics contain firm-level information on imports, exports, and offshoring</a:t>
          </a:r>
          <a:endParaRPr lang="en-US"/>
        </a:p>
      </dgm:t>
    </dgm:pt>
    <dgm:pt modelId="{99189F9C-4D77-4ECE-90A3-CA9F8F356FDD}" type="parTrans" cxnId="{2621C313-0917-4F09-AEDA-3F4C2FBD7787}">
      <dgm:prSet/>
      <dgm:spPr/>
      <dgm:t>
        <a:bodyPr/>
        <a:lstStyle/>
        <a:p>
          <a:endParaRPr lang="en-US"/>
        </a:p>
      </dgm:t>
    </dgm:pt>
    <dgm:pt modelId="{FFC4FA2F-B2FC-4BC6-8F55-C5856A02173F}" type="sibTrans" cxnId="{2621C313-0917-4F09-AEDA-3F4C2FBD7787}">
      <dgm:prSet/>
      <dgm:spPr/>
      <dgm:t>
        <a:bodyPr/>
        <a:lstStyle/>
        <a:p>
          <a:endParaRPr lang="en-US"/>
        </a:p>
      </dgm:t>
    </dgm:pt>
    <dgm:pt modelId="{56286A21-B293-4112-B46D-2F1F5320416A}" type="pres">
      <dgm:prSet presAssocID="{14F194E8-8B21-4C9E-89F5-ECE38BF2598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AA02E73-8A6F-4087-A420-28785A902BFF}" type="pres">
      <dgm:prSet presAssocID="{44AB6327-D2E0-4E3C-B3D4-24E9C3D58DF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CF0F31-D787-4F55-928B-21A5C89CA972}" type="pres">
      <dgm:prSet presAssocID="{44AB6327-D2E0-4E3C-B3D4-24E9C3D58DF6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5342A8-EB39-4490-BFA0-AD90ACE1075D}" type="pres">
      <dgm:prSet presAssocID="{062DD2FF-AAD3-422B-BA00-35B30DA8CBD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2014E78-0828-40E3-A409-B2A148CC1A63}" type="presOf" srcId="{062DD2FF-AAD3-422B-BA00-35B30DA8CBDB}" destId="{1F5342A8-EB39-4490-BFA0-AD90ACE1075D}" srcOrd="0" destOrd="0" presId="urn:microsoft.com/office/officeart/2005/8/layout/vList2"/>
    <dgm:cxn modelId="{60FA0482-3CB9-409B-AB0A-DC9E79A4A2A3}" srcId="{44AB6327-D2E0-4E3C-B3D4-24E9C3D58DF6}" destId="{F9BC11DD-ECD7-49C9-BF43-2F74330E66B6}" srcOrd="0" destOrd="0" parTransId="{49597D18-AB85-4AB8-9866-0324D1F37288}" sibTransId="{42D15554-B51B-40A8-BCF6-AD7E38C5E8FD}"/>
    <dgm:cxn modelId="{2621C313-0917-4F09-AEDA-3F4C2FBD7787}" srcId="{14F194E8-8B21-4C9E-89F5-ECE38BF2598B}" destId="{062DD2FF-AAD3-422B-BA00-35B30DA8CBDB}" srcOrd="1" destOrd="0" parTransId="{99189F9C-4D77-4ECE-90A3-CA9F8F356FDD}" sibTransId="{FFC4FA2F-B2FC-4BC6-8F55-C5856A02173F}"/>
    <dgm:cxn modelId="{9D4C4B57-7F15-464E-A7BB-0BC9AE465A35}" type="presOf" srcId="{F9BC11DD-ECD7-49C9-BF43-2F74330E66B6}" destId="{CCCF0F31-D787-4F55-928B-21A5C89CA972}" srcOrd="0" destOrd="0" presId="urn:microsoft.com/office/officeart/2005/8/layout/vList2"/>
    <dgm:cxn modelId="{2606D802-E061-47B6-A6CF-BFBBDA082B18}" type="presOf" srcId="{C85CAD30-7FCD-4FAC-8B66-F3DD5DE146DD}" destId="{CCCF0F31-D787-4F55-928B-21A5C89CA972}" srcOrd="0" destOrd="1" presId="urn:microsoft.com/office/officeart/2005/8/layout/vList2"/>
    <dgm:cxn modelId="{1D3EE0A3-8518-4E6D-A2D5-7586FCEA0BC8}" type="presOf" srcId="{14F194E8-8B21-4C9E-89F5-ECE38BF2598B}" destId="{56286A21-B293-4112-B46D-2F1F5320416A}" srcOrd="0" destOrd="0" presId="urn:microsoft.com/office/officeart/2005/8/layout/vList2"/>
    <dgm:cxn modelId="{60690285-AAC6-4BC7-A9FC-92B4CE2D364F}" type="presOf" srcId="{44AB6327-D2E0-4E3C-B3D4-24E9C3D58DF6}" destId="{4AA02E73-8A6F-4087-A420-28785A902BFF}" srcOrd="0" destOrd="0" presId="urn:microsoft.com/office/officeart/2005/8/layout/vList2"/>
    <dgm:cxn modelId="{A5688100-E950-41E8-910D-0591FA1BB536}" srcId="{14F194E8-8B21-4C9E-89F5-ECE38BF2598B}" destId="{44AB6327-D2E0-4E3C-B3D4-24E9C3D58DF6}" srcOrd="0" destOrd="0" parTransId="{31F92016-A3E0-434A-996A-F6A21271A94F}" sibTransId="{CA614CF4-A057-49FA-AB25-D372EA843F4F}"/>
    <dgm:cxn modelId="{EF0160FA-E806-4BB9-AD43-5FBBB9BC6DD3}" srcId="{44AB6327-D2E0-4E3C-B3D4-24E9C3D58DF6}" destId="{C85CAD30-7FCD-4FAC-8B66-F3DD5DE146DD}" srcOrd="1" destOrd="0" parTransId="{7A0A4F72-6034-4AF4-970D-5DBC97061995}" sibTransId="{ED01752C-1FA6-48FC-BD84-63FC6AAD9165}"/>
    <dgm:cxn modelId="{9669D2EE-2B60-4318-953F-D307648571FA}" type="presParOf" srcId="{56286A21-B293-4112-B46D-2F1F5320416A}" destId="{4AA02E73-8A6F-4087-A420-28785A902BFF}" srcOrd="0" destOrd="0" presId="urn:microsoft.com/office/officeart/2005/8/layout/vList2"/>
    <dgm:cxn modelId="{042CA8CC-4661-433F-BAF7-BC30A34F8246}" type="presParOf" srcId="{56286A21-B293-4112-B46D-2F1F5320416A}" destId="{CCCF0F31-D787-4F55-928B-21A5C89CA972}" srcOrd="1" destOrd="0" presId="urn:microsoft.com/office/officeart/2005/8/layout/vList2"/>
    <dgm:cxn modelId="{A7F4A3CC-18A2-4C83-B121-7BEF796CC525}" type="presParOf" srcId="{56286A21-B293-4112-B46D-2F1F5320416A}" destId="{1F5342A8-EB39-4490-BFA0-AD90ACE1075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1F81A44-FD62-4D0F-B730-15D4F9B1359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0A08049-D4FB-4AE7-96D5-03AF23CA275F}">
      <dgm:prSet custT="1"/>
      <dgm:spPr/>
      <dgm:t>
        <a:bodyPr/>
        <a:lstStyle/>
        <a:p>
          <a:pPr rtl="0"/>
          <a:r>
            <a:rPr lang="en-US" sz="2400" dirty="0" smtClean="0"/>
            <a:t>More than 100 identifiable occupations (International Standard Classification of Occupations—1988)</a:t>
          </a:r>
          <a:endParaRPr lang="en-US" sz="2400" dirty="0"/>
        </a:p>
      </dgm:t>
    </dgm:pt>
    <dgm:pt modelId="{1294D85E-66F1-432D-940B-10B5C703EF08}" type="parTrans" cxnId="{5B870D1A-D1BB-4261-A0E0-533D243108E0}">
      <dgm:prSet/>
      <dgm:spPr/>
      <dgm:t>
        <a:bodyPr/>
        <a:lstStyle/>
        <a:p>
          <a:endParaRPr lang="en-US"/>
        </a:p>
      </dgm:t>
    </dgm:pt>
    <dgm:pt modelId="{E45D73F0-20CC-4F7D-8B3F-951A5DB8093D}" type="sibTrans" cxnId="{5B870D1A-D1BB-4261-A0E0-533D243108E0}">
      <dgm:prSet/>
      <dgm:spPr/>
      <dgm:t>
        <a:bodyPr/>
        <a:lstStyle/>
        <a:p>
          <a:endParaRPr lang="en-US"/>
        </a:p>
      </dgm:t>
    </dgm:pt>
    <dgm:pt modelId="{91CBAB7E-1EE5-4939-ACA2-50DA3FE46A0C}">
      <dgm:prSet custT="1"/>
      <dgm:spPr/>
      <dgm:t>
        <a:bodyPr/>
        <a:lstStyle/>
        <a:p>
          <a:pPr rtl="0"/>
          <a:r>
            <a:rPr lang="en-US" sz="2400" dirty="0" smtClean="0"/>
            <a:t>Some categories have few observations, so merged with others</a:t>
          </a:r>
          <a:endParaRPr lang="en-US" sz="2400" dirty="0"/>
        </a:p>
      </dgm:t>
    </dgm:pt>
    <dgm:pt modelId="{6A477536-39AC-429C-8562-D36037C6788F}" type="parTrans" cxnId="{E76EF39C-40F3-4C4C-BE2C-3CA54D933649}">
      <dgm:prSet/>
      <dgm:spPr/>
      <dgm:t>
        <a:bodyPr/>
        <a:lstStyle/>
        <a:p>
          <a:endParaRPr lang="en-US"/>
        </a:p>
      </dgm:t>
    </dgm:pt>
    <dgm:pt modelId="{24B98E88-53DA-458F-A953-01EA38D4D19B}" type="sibTrans" cxnId="{E76EF39C-40F3-4C4C-BE2C-3CA54D933649}">
      <dgm:prSet/>
      <dgm:spPr/>
      <dgm:t>
        <a:bodyPr/>
        <a:lstStyle/>
        <a:p>
          <a:endParaRPr lang="en-US"/>
        </a:p>
      </dgm:t>
    </dgm:pt>
    <dgm:pt modelId="{86006A3D-5348-46CF-BA69-C326AA9C3370}">
      <dgm:prSet custT="1"/>
      <dgm:spPr/>
      <dgm:t>
        <a:bodyPr/>
        <a:lstStyle/>
        <a:p>
          <a:pPr rtl="0"/>
          <a:r>
            <a:rPr lang="en-US" sz="2400" dirty="0" smtClean="0"/>
            <a:t>Result in 100 occupations</a:t>
          </a:r>
          <a:endParaRPr lang="en-US" sz="2400" dirty="0"/>
        </a:p>
      </dgm:t>
    </dgm:pt>
    <dgm:pt modelId="{DA5724A3-F700-4E70-B22F-2B11B889E870}" type="parTrans" cxnId="{3E5D360D-1F4C-4E18-B4FB-1780F9C02B42}">
      <dgm:prSet/>
      <dgm:spPr/>
      <dgm:t>
        <a:bodyPr/>
        <a:lstStyle/>
        <a:p>
          <a:endParaRPr lang="en-US"/>
        </a:p>
      </dgm:t>
    </dgm:pt>
    <dgm:pt modelId="{DFB576FD-A32C-45B9-BCD9-6B6D692EAC9D}" type="sibTrans" cxnId="{3E5D360D-1F4C-4E18-B4FB-1780F9C02B42}">
      <dgm:prSet/>
      <dgm:spPr/>
      <dgm:t>
        <a:bodyPr/>
        <a:lstStyle/>
        <a:p>
          <a:endParaRPr lang="en-US"/>
        </a:p>
      </dgm:t>
    </dgm:pt>
    <dgm:pt modelId="{D5E6E0DC-4758-4C24-BAFC-C81D3883B6ED}" type="pres">
      <dgm:prSet presAssocID="{21F81A44-FD62-4D0F-B730-15D4F9B1359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07D76E5-DCB9-4D04-89B3-C0386DB5AB4C}" type="pres">
      <dgm:prSet presAssocID="{C0A08049-D4FB-4AE7-96D5-03AF23CA275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BB63A-3E1A-43DD-A22A-31536B374032}" type="pres">
      <dgm:prSet presAssocID="{E45D73F0-20CC-4F7D-8B3F-951A5DB8093D}" presName="spacer" presStyleCnt="0"/>
      <dgm:spPr/>
    </dgm:pt>
    <dgm:pt modelId="{45B6C8F9-5FE8-4A0A-8DE8-35F093935C4F}" type="pres">
      <dgm:prSet presAssocID="{91CBAB7E-1EE5-4939-ACA2-50DA3FE46A0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65E426-B290-49A0-93E2-5B28FBE72EA3}" type="pres">
      <dgm:prSet presAssocID="{24B98E88-53DA-458F-A953-01EA38D4D19B}" presName="spacer" presStyleCnt="0"/>
      <dgm:spPr/>
    </dgm:pt>
    <dgm:pt modelId="{6E267F08-74B0-4F49-84A9-909B6F30DE82}" type="pres">
      <dgm:prSet presAssocID="{86006A3D-5348-46CF-BA69-C326AA9C337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E5D360D-1F4C-4E18-B4FB-1780F9C02B42}" srcId="{21F81A44-FD62-4D0F-B730-15D4F9B1359E}" destId="{86006A3D-5348-46CF-BA69-C326AA9C3370}" srcOrd="2" destOrd="0" parTransId="{DA5724A3-F700-4E70-B22F-2B11B889E870}" sibTransId="{DFB576FD-A32C-45B9-BCD9-6B6D692EAC9D}"/>
    <dgm:cxn modelId="{7B369AB5-B597-4C1D-AB22-16854D6A5664}" type="presOf" srcId="{86006A3D-5348-46CF-BA69-C326AA9C3370}" destId="{6E267F08-74B0-4F49-84A9-909B6F30DE82}" srcOrd="0" destOrd="0" presId="urn:microsoft.com/office/officeart/2005/8/layout/vList2"/>
    <dgm:cxn modelId="{2B8A6F6A-F8D2-484B-940D-0D6C9ABC718E}" type="presOf" srcId="{21F81A44-FD62-4D0F-B730-15D4F9B1359E}" destId="{D5E6E0DC-4758-4C24-BAFC-C81D3883B6ED}" srcOrd="0" destOrd="0" presId="urn:microsoft.com/office/officeart/2005/8/layout/vList2"/>
    <dgm:cxn modelId="{E72708C2-FEC2-4BFB-9342-93D9EFD67CBC}" type="presOf" srcId="{91CBAB7E-1EE5-4939-ACA2-50DA3FE46A0C}" destId="{45B6C8F9-5FE8-4A0A-8DE8-35F093935C4F}" srcOrd="0" destOrd="0" presId="urn:microsoft.com/office/officeart/2005/8/layout/vList2"/>
    <dgm:cxn modelId="{E76EF39C-40F3-4C4C-BE2C-3CA54D933649}" srcId="{21F81A44-FD62-4D0F-B730-15D4F9B1359E}" destId="{91CBAB7E-1EE5-4939-ACA2-50DA3FE46A0C}" srcOrd="1" destOrd="0" parTransId="{6A477536-39AC-429C-8562-D36037C6788F}" sibTransId="{24B98E88-53DA-458F-A953-01EA38D4D19B}"/>
    <dgm:cxn modelId="{5B870D1A-D1BB-4261-A0E0-533D243108E0}" srcId="{21F81A44-FD62-4D0F-B730-15D4F9B1359E}" destId="{C0A08049-D4FB-4AE7-96D5-03AF23CA275F}" srcOrd="0" destOrd="0" parTransId="{1294D85E-66F1-432D-940B-10B5C703EF08}" sibTransId="{E45D73F0-20CC-4F7D-8B3F-951A5DB8093D}"/>
    <dgm:cxn modelId="{2E183513-F857-4FD7-94DF-909D803E0C23}" type="presOf" srcId="{C0A08049-D4FB-4AE7-96D5-03AF23CA275F}" destId="{707D76E5-DCB9-4D04-89B3-C0386DB5AB4C}" srcOrd="0" destOrd="0" presId="urn:microsoft.com/office/officeart/2005/8/layout/vList2"/>
    <dgm:cxn modelId="{D06700F4-5B23-489D-82EB-43DD1ACA83AE}" type="presParOf" srcId="{D5E6E0DC-4758-4C24-BAFC-C81D3883B6ED}" destId="{707D76E5-DCB9-4D04-89B3-C0386DB5AB4C}" srcOrd="0" destOrd="0" presId="urn:microsoft.com/office/officeart/2005/8/layout/vList2"/>
    <dgm:cxn modelId="{00495049-B242-49A7-AE5E-1AEABB34E43C}" type="presParOf" srcId="{D5E6E0DC-4758-4C24-BAFC-C81D3883B6ED}" destId="{FD3BB63A-3E1A-43DD-A22A-31536B374032}" srcOrd="1" destOrd="0" presId="urn:microsoft.com/office/officeart/2005/8/layout/vList2"/>
    <dgm:cxn modelId="{309C9222-B54C-4FE1-96EA-BC949479968B}" type="presParOf" srcId="{D5E6E0DC-4758-4C24-BAFC-C81D3883B6ED}" destId="{45B6C8F9-5FE8-4A0A-8DE8-35F093935C4F}" srcOrd="2" destOrd="0" presId="urn:microsoft.com/office/officeart/2005/8/layout/vList2"/>
    <dgm:cxn modelId="{D89CB440-5CA2-41E5-9FE6-0877EE05072D}" type="presParOf" srcId="{D5E6E0DC-4758-4C24-BAFC-C81D3883B6ED}" destId="{3365E426-B290-49A0-93E2-5B28FBE72EA3}" srcOrd="3" destOrd="0" presId="urn:microsoft.com/office/officeart/2005/8/layout/vList2"/>
    <dgm:cxn modelId="{EEFA336D-E1C7-4BDC-B3DA-A579A48B66CF}" type="presParOf" srcId="{D5E6E0DC-4758-4C24-BAFC-C81D3883B6ED}" destId="{6E267F08-74B0-4F49-84A9-909B6F30DE8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50FCE78-CDC6-4E07-AA6C-6A4AE3416A5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7AB888E-6F5F-4386-A1EA-58799537B2CD}">
      <dgm:prSet custT="1"/>
      <dgm:spPr/>
      <dgm:t>
        <a:bodyPr/>
        <a:lstStyle/>
        <a:p>
          <a:pPr rtl="0"/>
          <a:r>
            <a:rPr lang="en-US" sz="2400" dirty="0" smtClean="0"/>
            <a:t>Rank by skill level in three ways:</a:t>
          </a:r>
          <a:endParaRPr lang="en-US" sz="2400" dirty="0"/>
        </a:p>
      </dgm:t>
    </dgm:pt>
    <dgm:pt modelId="{4FA00045-28A3-4685-8B5E-A575B99110D6}" type="parTrans" cxnId="{55D13C41-F862-4360-B37E-F55EFF600F8C}">
      <dgm:prSet/>
      <dgm:spPr/>
      <dgm:t>
        <a:bodyPr/>
        <a:lstStyle/>
        <a:p>
          <a:endParaRPr lang="en-US"/>
        </a:p>
      </dgm:t>
    </dgm:pt>
    <dgm:pt modelId="{53105EA6-3D59-489F-A84D-D4E56E00A729}" type="sibTrans" cxnId="{55D13C41-F862-4360-B37E-F55EFF600F8C}">
      <dgm:prSet/>
      <dgm:spPr/>
      <dgm:t>
        <a:bodyPr/>
        <a:lstStyle/>
        <a:p>
          <a:endParaRPr lang="en-US"/>
        </a:p>
      </dgm:t>
    </dgm:pt>
    <dgm:pt modelId="{33E260E4-8717-49FE-8A7D-91EAA7F0A705}">
      <dgm:prSet custT="1"/>
      <dgm:spPr/>
      <dgm:t>
        <a:bodyPr/>
        <a:lstStyle/>
        <a:p>
          <a:pPr rtl="0"/>
          <a:r>
            <a:rPr lang="en-US" sz="2400" dirty="0" smtClean="0"/>
            <a:t>Mean occupational wage in 1997.</a:t>
          </a:r>
          <a:endParaRPr lang="en-US" sz="2400" dirty="0"/>
        </a:p>
      </dgm:t>
    </dgm:pt>
    <dgm:pt modelId="{985FED49-9E94-4EF7-B0D2-FC562275CE5E}" type="parTrans" cxnId="{FFDBDC84-AD23-4697-9E3B-691B14216B90}">
      <dgm:prSet/>
      <dgm:spPr/>
      <dgm:t>
        <a:bodyPr/>
        <a:lstStyle/>
        <a:p>
          <a:endParaRPr lang="en-US"/>
        </a:p>
      </dgm:t>
    </dgm:pt>
    <dgm:pt modelId="{7C1181AA-DDFD-4E50-A05B-E8A8906C65E5}" type="sibTrans" cxnId="{FFDBDC84-AD23-4697-9E3B-691B14216B90}">
      <dgm:prSet/>
      <dgm:spPr/>
      <dgm:t>
        <a:bodyPr/>
        <a:lstStyle/>
        <a:p>
          <a:endParaRPr lang="en-US"/>
        </a:p>
      </dgm:t>
    </dgm:pt>
    <dgm:pt modelId="{F0DD861C-9D95-4D96-B64C-B3AF0E5C4C65}">
      <dgm:prSet custT="1"/>
      <dgm:spPr/>
      <dgm:t>
        <a:bodyPr/>
        <a:lstStyle/>
        <a:p>
          <a:pPr rtl="0"/>
          <a:r>
            <a:rPr lang="en-US" sz="2400" dirty="0" smtClean="0"/>
            <a:t>Mean occupational wage in 1997 excluding wages paid by MNEs.</a:t>
          </a:r>
          <a:endParaRPr lang="en-US" sz="2400" dirty="0"/>
        </a:p>
      </dgm:t>
    </dgm:pt>
    <dgm:pt modelId="{444FE68C-6E53-41E3-98E5-43B52127256F}" type="parTrans" cxnId="{49A2C70C-E456-4A1D-9EA6-AFEB7938B610}">
      <dgm:prSet/>
      <dgm:spPr/>
      <dgm:t>
        <a:bodyPr/>
        <a:lstStyle/>
        <a:p>
          <a:endParaRPr lang="en-US"/>
        </a:p>
      </dgm:t>
    </dgm:pt>
    <dgm:pt modelId="{AD49D268-7912-4F80-9A61-0716FD5EEA88}" type="sibTrans" cxnId="{49A2C70C-E456-4A1D-9EA6-AFEB7938B610}">
      <dgm:prSet/>
      <dgm:spPr/>
      <dgm:t>
        <a:bodyPr/>
        <a:lstStyle/>
        <a:p>
          <a:endParaRPr lang="en-US"/>
        </a:p>
      </dgm:t>
    </dgm:pt>
    <dgm:pt modelId="{6DB0CB39-6E73-4E9C-A44C-99CAAC47AFF8}">
      <dgm:prSet custT="1"/>
      <dgm:spPr/>
      <dgm:t>
        <a:bodyPr/>
        <a:lstStyle/>
        <a:p>
          <a:pPr rtl="0"/>
          <a:r>
            <a:rPr lang="en-US" sz="2400" dirty="0" smtClean="0"/>
            <a:t>Mincer regression:  regress individual wages against standard independent variables and occupation dummy.  Use coefficient of occupation dummy adjusted for median education in that occupation.</a:t>
          </a:r>
          <a:endParaRPr lang="en-US" sz="2400" dirty="0"/>
        </a:p>
      </dgm:t>
    </dgm:pt>
    <dgm:pt modelId="{DEF800D5-AEA8-4B85-B0B0-44BD2E95C8B1}" type="parTrans" cxnId="{D8F4E985-E7A7-4182-8529-583AB09137B1}">
      <dgm:prSet/>
      <dgm:spPr/>
      <dgm:t>
        <a:bodyPr/>
        <a:lstStyle/>
        <a:p>
          <a:endParaRPr lang="en-US"/>
        </a:p>
      </dgm:t>
    </dgm:pt>
    <dgm:pt modelId="{D62F415F-EE97-46CC-A314-6A99B7369D64}" type="sibTrans" cxnId="{D8F4E985-E7A7-4182-8529-583AB09137B1}">
      <dgm:prSet/>
      <dgm:spPr/>
      <dgm:t>
        <a:bodyPr/>
        <a:lstStyle/>
        <a:p>
          <a:endParaRPr lang="en-US"/>
        </a:p>
      </dgm:t>
    </dgm:pt>
    <dgm:pt modelId="{319A4B26-729B-404F-AAF9-47C6720B3138}" type="pres">
      <dgm:prSet presAssocID="{550FCE78-CDC6-4E07-AA6C-6A4AE3416A5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CCBF2C-D626-44A8-8B5F-FBD56AEEF0FF}" type="pres">
      <dgm:prSet presAssocID="{27AB888E-6F5F-4386-A1EA-58799537B2CD}" presName="parentText" presStyleLbl="node1" presStyleIdx="0" presStyleCnt="1" custLinFactNeighborY="-565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74C15D-993C-4400-9CF2-63F8F519C2FE}" type="pres">
      <dgm:prSet presAssocID="{27AB888E-6F5F-4386-A1EA-58799537B2CD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A2C70C-E456-4A1D-9EA6-AFEB7938B610}" srcId="{27AB888E-6F5F-4386-A1EA-58799537B2CD}" destId="{F0DD861C-9D95-4D96-B64C-B3AF0E5C4C65}" srcOrd="1" destOrd="0" parTransId="{444FE68C-6E53-41E3-98E5-43B52127256F}" sibTransId="{AD49D268-7912-4F80-9A61-0716FD5EEA88}"/>
    <dgm:cxn modelId="{551A3167-0FC1-47B4-851A-28E57064D85E}" type="presOf" srcId="{6DB0CB39-6E73-4E9C-A44C-99CAAC47AFF8}" destId="{CC74C15D-993C-4400-9CF2-63F8F519C2FE}" srcOrd="0" destOrd="2" presId="urn:microsoft.com/office/officeart/2005/8/layout/vList2"/>
    <dgm:cxn modelId="{FFDBDC84-AD23-4697-9E3B-691B14216B90}" srcId="{27AB888E-6F5F-4386-A1EA-58799537B2CD}" destId="{33E260E4-8717-49FE-8A7D-91EAA7F0A705}" srcOrd="0" destOrd="0" parTransId="{985FED49-9E94-4EF7-B0D2-FC562275CE5E}" sibTransId="{7C1181AA-DDFD-4E50-A05B-E8A8906C65E5}"/>
    <dgm:cxn modelId="{ADA2A592-B630-44E2-B72A-F71D93390ED2}" type="presOf" srcId="{550FCE78-CDC6-4E07-AA6C-6A4AE3416A5D}" destId="{319A4B26-729B-404F-AAF9-47C6720B3138}" srcOrd="0" destOrd="0" presId="urn:microsoft.com/office/officeart/2005/8/layout/vList2"/>
    <dgm:cxn modelId="{FAFF69BC-BDFB-4593-BD1D-CECEC5EFB842}" type="presOf" srcId="{33E260E4-8717-49FE-8A7D-91EAA7F0A705}" destId="{CC74C15D-993C-4400-9CF2-63F8F519C2FE}" srcOrd="0" destOrd="0" presId="urn:microsoft.com/office/officeart/2005/8/layout/vList2"/>
    <dgm:cxn modelId="{E1D8DD9C-252F-4105-92F5-C1B1D5969E72}" type="presOf" srcId="{27AB888E-6F5F-4386-A1EA-58799537B2CD}" destId="{75CCBF2C-D626-44A8-8B5F-FBD56AEEF0FF}" srcOrd="0" destOrd="0" presId="urn:microsoft.com/office/officeart/2005/8/layout/vList2"/>
    <dgm:cxn modelId="{55D13C41-F862-4360-B37E-F55EFF600F8C}" srcId="{550FCE78-CDC6-4E07-AA6C-6A4AE3416A5D}" destId="{27AB888E-6F5F-4386-A1EA-58799537B2CD}" srcOrd="0" destOrd="0" parTransId="{4FA00045-28A3-4685-8B5E-A575B99110D6}" sibTransId="{53105EA6-3D59-489F-A84D-D4E56E00A729}"/>
    <dgm:cxn modelId="{D8F4E985-E7A7-4182-8529-583AB09137B1}" srcId="{27AB888E-6F5F-4386-A1EA-58799537B2CD}" destId="{6DB0CB39-6E73-4E9C-A44C-99CAAC47AFF8}" srcOrd="2" destOrd="0" parTransId="{DEF800D5-AEA8-4B85-B0B0-44BD2E95C8B1}" sibTransId="{D62F415F-EE97-46CC-A314-6A99B7369D64}"/>
    <dgm:cxn modelId="{69B54EC7-6726-49E0-9292-EABC631128E0}" type="presOf" srcId="{F0DD861C-9D95-4D96-B64C-B3AF0E5C4C65}" destId="{CC74C15D-993C-4400-9CF2-63F8F519C2FE}" srcOrd="0" destOrd="1" presId="urn:microsoft.com/office/officeart/2005/8/layout/vList2"/>
    <dgm:cxn modelId="{67F2E802-A813-4298-801F-D1F448CFAF44}" type="presParOf" srcId="{319A4B26-729B-404F-AAF9-47C6720B3138}" destId="{75CCBF2C-D626-44A8-8B5F-FBD56AEEF0FF}" srcOrd="0" destOrd="0" presId="urn:microsoft.com/office/officeart/2005/8/layout/vList2"/>
    <dgm:cxn modelId="{CDC39343-9A77-4DDA-B97D-A27B42FB1286}" type="presParOf" srcId="{319A4B26-729B-404F-AAF9-47C6720B3138}" destId="{CC74C15D-993C-4400-9CF2-63F8F519C2F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CD02C81-62E8-4F96-A780-8FB170B2CF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18CE6FA3-60CA-484D-A2D8-5CEE47644889}">
          <dgm:prSet custT="1"/>
          <dgm:spPr/>
          <dgm:t>
            <a:bodyPr/>
            <a:lstStyle/>
            <a:p>
              <a:pPr rtl="0"/>
              <a14:m>
                <m:oMathPara xmlns:m="http://schemas.openxmlformats.org/officeDocument/2006/math">
                  <m:oMathParaPr>
                    <m:jc m:val="left"/>
                  </m:oMathParaPr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p>
                        <m:r>
                          <a:rPr lang="en-US" sz="2400" b="0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2400" b="0" i="1">
                        <a:latin typeface="Cambria Math" panose="02040503050406030204" pitchFamily="18" charset="0"/>
                      </a:rPr>
                      <m:t>:  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𝑜𝑐𝑐𝑢𝑝𝑎𝑡𝑖𝑜𝑛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𝑎𝑠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𝑠h𝑎𝑟𝑒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𝑜𝑓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𝑓𝑖𝑟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𝑡𝑜𝑡𝑎𝑙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𝑒𝑚𝑝𝑙𝑜𝑦𝑚𝑒𝑛𝑡</m:t>
                    </m:r>
                  </m:oMath>
                </m:oMathPara>
              </a14:m>
              <a:endParaRPr lang="en-US" sz="2400" dirty="0"/>
            </a:p>
          </dgm:t>
        </dgm:pt>
      </mc:Choice>
      <mc:Fallback xmlns="">
        <dgm:pt modelId="{18CE6FA3-60CA-484D-A2D8-5CEE47644889}">
          <dgm:prSet custT="1"/>
          <dgm:spPr/>
          <dgm:t>
            <a:bodyPr/>
            <a:lstStyle/>
            <a:p>
              <a:pPr rtl="0"/>
              <a:r>
                <a:rPr lang="en-US" sz="2400" i="0">
                  <a:latin typeface="Cambria Math" panose="02040503050406030204" pitchFamily="18" charset="0"/>
                </a:rPr>
                <a:t>𝜆</a:t>
              </a:r>
              <a:r>
                <a:rPr lang="en-US" sz="2400" i="0" smtClean="0">
                  <a:latin typeface="Cambria Math" panose="02040503050406030204" pitchFamily="18" charset="0"/>
                </a:rPr>
                <a:t>^</a:t>
              </a:r>
              <a:r>
                <a:rPr lang="en-US" sz="2400" b="0" i="0">
                  <a:latin typeface="Cambria Math" panose="02040503050406030204" pitchFamily="18" charset="0"/>
                </a:rPr>
                <a:t>𝑘</a:t>
              </a:r>
              <a:r>
                <a:rPr lang="en-US" sz="2400" b="0" i="0" smtClean="0">
                  <a:latin typeface="Cambria Math" panose="02040503050406030204" pitchFamily="18" charset="0"/>
                </a:rPr>
                <a:t> (𝑞,</a:t>
              </a:r>
              <a:r>
                <a:rPr lang="en-US" sz="2400" b="1" i="0" smtClean="0">
                  <a:latin typeface="Cambria Math" panose="02040503050406030204" pitchFamily="18" charset="0"/>
                </a:rPr>
                <a:t>𝒙</a:t>
              </a:r>
              <a:r>
                <a:rPr lang="en-US" sz="2400" b="0" i="0" smtClean="0">
                  <a:latin typeface="Cambria Math" panose="02040503050406030204" pitchFamily="18" charset="0"/>
                </a:rPr>
                <a:t>)</a:t>
              </a:r>
              <a:r>
                <a:rPr lang="en-US" sz="2400" b="0" i="0">
                  <a:latin typeface="Cambria Math" panose="02040503050406030204" pitchFamily="18" charset="0"/>
                </a:rPr>
                <a:t>:  𝑜𝑐𝑐𝑢𝑝𝑎𝑡𝑖𝑜𝑛 𝑘 𝑎𝑠 𝑠ℎ𝑎𝑟𝑒 𝑜𝑓 </a:t>
              </a:r>
              <a:r>
                <a:rPr lang="en-US" sz="2400" b="0" i="0" smtClean="0">
                  <a:latin typeface="Cambria Math" panose="02040503050406030204" pitchFamily="18" charset="0"/>
                </a:rPr>
                <a:t>𝑓𝑖𝑟𝑚^′ 𝑠 </a:t>
              </a:r>
              <a:r>
                <a:rPr lang="en-US" sz="2400" b="0" i="0">
                  <a:latin typeface="Cambria Math" panose="02040503050406030204" pitchFamily="18" charset="0"/>
                </a:rPr>
                <a:t>𝑡𝑜𝑡𝑎𝑙 𝑒𝑚𝑝𝑙𝑜𝑦𝑚𝑒𝑛𝑡</a:t>
              </a:r>
              <a:endParaRPr lang="en-US" sz="2400" dirty="0"/>
            </a:p>
          </dgm:t>
        </dgm:pt>
      </mc:Fallback>
    </mc:AlternateContent>
    <dgm:pt modelId="{352209DD-6842-4D32-8F37-E2449FFDFD8B}" type="parTrans" cxnId="{FB9A8301-6566-487A-A1B2-122AB9D9422F}">
      <dgm:prSet/>
      <dgm:spPr/>
      <dgm:t>
        <a:bodyPr/>
        <a:lstStyle/>
        <a:p>
          <a:endParaRPr lang="en-US"/>
        </a:p>
      </dgm:t>
    </dgm:pt>
    <dgm:pt modelId="{AD273370-D7EC-4A00-9D07-8B4B5FE49070}" type="sibTrans" cxnId="{FB9A8301-6566-487A-A1B2-122AB9D9422F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AD431352-02EB-4D72-8BCC-D62B35AD37DB}">
          <dgm:prSet custT="1"/>
          <dgm:spPr/>
          <dgm:t>
            <a:bodyPr/>
            <a:lstStyle/>
            <a:p>
              <a:pPr rtl="0"/>
              <a14:m>
                <m:oMathPara xmlns:m="http://schemas.openxmlformats.org/officeDocument/2006/math">
                  <m:oMathParaPr>
                    <m:jc m:val="left"/>
                  </m:oMathParaPr>
                  <m:oMath xmlns:m="http://schemas.openxmlformats.org/officeDocument/2006/math">
                    <m:sSubSup>
                      <m:sSub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sz="2400" b="0" i="1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  <m:sup>
                        <m:r>
                          <a:rPr lang="en-US" sz="2400" b="0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:  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𝑜𝑐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𝑐𝑢𝑝𝑎𝑡𝑖𝑜𝑛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𝑎𝑠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𝑠h𝑎𝑟𝑒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𝑜𝑓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𝑓𝑖𝑥𝑒𝑑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𝑒𝑚𝑝𝑙𝑜𝑦𝑚𝑒𝑛𝑡</m:t>
                    </m:r>
                  </m:oMath>
                </m:oMathPara>
              </a14:m>
              <a:endParaRPr lang="en-US" sz="2400" dirty="0"/>
            </a:p>
          </dgm:t>
        </dgm:pt>
      </mc:Choice>
      <mc:Fallback xmlns="">
        <dgm:pt modelId="{AD431352-02EB-4D72-8BCC-D62B35AD37DB}">
          <dgm:prSet custT="1"/>
          <dgm:spPr/>
          <dgm:t>
            <a:bodyPr/>
            <a:lstStyle/>
            <a:p>
              <a:pPr rtl="0"/>
              <a:r>
                <a:rPr lang="en-US" sz="2400" i="0">
                  <a:latin typeface="Cambria Math" panose="02040503050406030204" pitchFamily="18" charset="0"/>
                </a:rPr>
                <a:t>𝜆</a:t>
              </a:r>
              <a:r>
                <a:rPr lang="en-US" sz="2400" i="0" smtClean="0">
                  <a:latin typeface="Cambria Math" panose="02040503050406030204" pitchFamily="18" charset="0"/>
                </a:rPr>
                <a:t>_</a:t>
              </a:r>
              <a:r>
                <a:rPr lang="en-US" sz="2400" b="0" i="0">
                  <a:latin typeface="Cambria Math" panose="02040503050406030204" pitchFamily="18" charset="0"/>
                </a:rPr>
                <a:t>𝑓^𝑘</a:t>
              </a:r>
              <a:r>
                <a:rPr lang="en-US" sz="2400" b="0" i="0" smtClean="0">
                  <a:latin typeface="Cambria Math" panose="02040503050406030204" pitchFamily="18" charset="0"/>
                </a:rPr>
                <a:t> (</a:t>
              </a:r>
              <a:r>
                <a:rPr lang="en-US" sz="2400" b="1" i="0" smtClean="0">
                  <a:latin typeface="Cambria Math" panose="02040503050406030204" pitchFamily="18" charset="0"/>
                </a:rPr>
                <a:t>𝒙</a:t>
              </a:r>
              <a:r>
                <a:rPr lang="en-US" sz="2400" b="0" i="0" smtClean="0">
                  <a:latin typeface="Cambria Math" panose="02040503050406030204" pitchFamily="18" charset="0"/>
                </a:rPr>
                <a:t>)</a:t>
              </a:r>
              <a:r>
                <a:rPr lang="en-US" sz="2400" i="0">
                  <a:latin typeface="Cambria Math" panose="02040503050406030204" pitchFamily="18" charset="0"/>
                </a:rPr>
                <a:t>:  </a:t>
              </a:r>
              <a:r>
                <a:rPr lang="en-US" sz="2400" b="0" i="0">
                  <a:latin typeface="Cambria Math" panose="02040503050406030204" pitchFamily="18" charset="0"/>
                </a:rPr>
                <a:t>𝑜𝑐</a:t>
              </a:r>
              <a:r>
                <a:rPr lang="en-US" sz="2400" i="0">
                  <a:latin typeface="Cambria Math" panose="02040503050406030204" pitchFamily="18" charset="0"/>
                </a:rPr>
                <a:t>𝑐𝑢𝑝𝑎𝑡𝑖𝑜𝑛 𝑘 𝑎𝑠 𝑠ℎ𝑎𝑟𝑒 𝑜𝑓 </a:t>
              </a:r>
              <a:r>
                <a:rPr lang="en-US" sz="2400" b="0" i="0">
                  <a:latin typeface="Cambria Math" panose="02040503050406030204" pitchFamily="18" charset="0"/>
                </a:rPr>
                <a:t>𝑓𝑖𝑥𝑒𝑑 𝑒𝑚𝑝𝑙𝑜𝑦𝑚𝑒𝑛𝑡</a:t>
              </a:r>
              <a:endParaRPr lang="en-US" sz="2400" dirty="0"/>
            </a:p>
          </dgm:t>
        </dgm:pt>
      </mc:Fallback>
    </mc:AlternateContent>
    <dgm:pt modelId="{EBBA806E-C90A-42A1-BF86-F5089F5F73E7}" type="parTrans" cxnId="{A6D6E06F-9F15-458D-84F4-9446A9023F87}">
      <dgm:prSet/>
      <dgm:spPr/>
      <dgm:t>
        <a:bodyPr/>
        <a:lstStyle/>
        <a:p>
          <a:endParaRPr lang="en-US"/>
        </a:p>
      </dgm:t>
    </dgm:pt>
    <dgm:pt modelId="{E5C0BBD3-B1BC-436B-9B5D-F2780B84AA8B}" type="sibTrans" cxnId="{A6D6E06F-9F15-458D-84F4-9446A9023F87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B8055AB8-2F4B-4751-9A18-7C6B3BF1EB35}">
          <dgm:prSet custT="1"/>
          <dgm:spPr/>
          <dgm:t>
            <a:bodyPr/>
            <a:lstStyle/>
            <a:p>
              <a:pPr rtl="0"/>
              <a14:m>
                <m:oMathPara xmlns:m="http://schemas.openxmlformats.org/officeDocument/2006/math">
                  <m:oMathParaPr>
                    <m:jc m:val="left"/>
                  </m:oMathParaPr>
                  <m:oMath xmlns:m="http://schemas.openxmlformats.org/officeDocument/2006/math">
                    <m:sSubSup>
                      <m:sSub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sz="2400" b="0" i="1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:  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𝑜𝑐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𝑐𝑢𝑝𝑎𝑡𝑖𝑜𝑛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𝑎𝑠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𝑠h𝑎𝑟𝑒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𝑜𝑓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𝑣𝑎𝑟𝑖𝑎𝑏𝑙𝑒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𝑒𝑚𝑝𝑙𝑜𝑦𝑚𝑒𝑛𝑡</m:t>
                    </m:r>
                  </m:oMath>
                </m:oMathPara>
              </a14:m>
              <a:endParaRPr lang="en-US" sz="2400" dirty="0"/>
            </a:p>
          </dgm:t>
        </dgm:pt>
      </mc:Choice>
      <mc:Fallback xmlns="">
        <dgm:pt modelId="{B8055AB8-2F4B-4751-9A18-7C6B3BF1EB35}">
          <dgm:prSet custT="1"/>
          <dgm:spPr/>
          <dgm:t>
            <a:bodyPr/>
            <a:lstStyle/>
            <a:p>
              <a:pPr rtl="0"/>
              <a:r>
                <a:rPr lang="en-US" sz="2400" i="0">
                  <a:latin typeface="Cambria Math" panose="02040503050406030204" pitchFamily="18" charset="0"/>
                </a:rPr>
                <a:t>𝜆</a:t>
              </a:r>
              <a:r>
                <a:rPr lang="en-US" sz="2400" i="0" smtClean="0">
                  <a:latin typeface="Cambria Math" panose="02040503050406030204" pitchFamily="18" charset="0"/>
                </a:rPr>
                <a:t>_</a:t>
              </a:r>
              <a:r>
                <a:rPr lang="en-US" sz="2400" b="0" i="0">
                  <a:latin typeface="Cambria Math" panose="02040503050406030204" pitchFamily="18" charset="0"/>
                </a:rPr>
                <a:t>𝑣^</a:t>
              </a:r>
              <a:r>
                <a:rPr lang="en-US" sz="2400" i="0">
                  <a:latin typeface="Cambria Math" panose="02040503050406030204" pitchFamily="18" charset="0"/>
                </a:rPr>
                <a:t>𝑘</a:t>
              </a:r>
              <a:r>
                <a:rPr lang="en-US" sz="2400" i="0" smtClean="0">
                  <a:latin typeface="Cambria Math" panose="02040503050406030204" pitchFamily="18" charset="0"/>
                </a:rPr>
                <a:t> (</a:t>
              </a:r>
              <a:r>
                <a:rPr lang="en-US" sz="2400" b="1" i="0" smtClean="0">
                  <a:latin typeface="Cambria Math" panose="02040503050406030204" pitchFamily="18" charset="0"/>
                </a:rPr>
                <a:t>𝒙)</a:t>
              </a:r>
              <a:r>
                <a:rPr lang="en-US" sz="2400" i="0">
                  <a:latin typeface="Cambria Math" panose="02040503050406030204" pitchFamily="18" charset="0"/>
                </a:rPr>
                <a:t>:  </a:t>
              </a:r>
              <a:r>
                <a:rPr lang="en-US" sz="2400" b="0" i="0">
                  <a:latin typeface="Cambria Math" panose="02040503050406030204" pitchFamily="18" charset="0"/>
                </a:rPr>
                <a:t>𝑜𝑐</a:t>
              </a:r>
              <a:r>
                <a:rPr lang="en-US" sz="2400" i="0">
                  <a:latin typeface="Cambria Math" panose="02040503050406030204" pitchFamily="18" charset="0"/>
                </a:rPr>
                <a:t>𝑐𝑢𝑝𝑎𝑡𝑖𝑜𝑛 𝑘 𝑎𝑠 𝑠ℎ𝑎𝑟𝑒 𝑜𝑓 </a:t>
              </a:r>
              <a:r>
                <a:rPr lang="en-US" sz="2400" b="0" i="0">
                  <a:latin typeface="Cambria Math" panose="02040503050406030204" pitchFamily="18" charset="0"/>
                </a:rPr>
                <a:t>𝑣𝑎𝑟𝑖𝑎𝑏𝑙𝑒</a:t>
              </a:r>
              <a:r>
                <a:rPr lang="en-US" sz="2400" i="0">
                  <a:latin typeface="Cambria Math" panose="02040503050406030204" pitchFamily="18" charset="0"/>
                </a:rPr>
                <a:t> 𝑒𝑚𝑝𝑙𝑜𝑦𝑚𝑒𝑛𝑡</a:t>
              </a:r>
              <a:endParaRPr lang="en-US" sz="2400" dirty="0"/>
            </a:p>
          </dgm:t>
        </dgm:pt>
      </mc:Fallback>
    </mc:AlternateContent>
    <dgm:pt modelId="{4E321A9F-0A3E-40F7-8FA6-96DCB579FD04}" type="parTrans" cxnId="{E324A42E-A325-4694-90C5-41D2AD7FAB57}">
      <dgm:prSet/>
      <dgm:spPr/>
      <dgm:t>
        <a:bodyPr/>
        <a:lstStyle/>
        <a:p>
          <a:endParaRPr lang="en-US"/>
        </a:p>
      </dgm:t>
    </dgm:pt>
    <dgm:pt modelId="{FB658CE2-7DA5-40AE-AFEE-E584CC6DE44C}" type="sibTrans" cxnId="{E324A42E-A325-4694-90C5-41D2AD7FAB57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4DE2C39A-CDB5-4C47-A7B5-DE526BB1C65D}">
          <dgm:prSet custT="1"/>
          <dgm:spPr/>
          <dgm:t>
            <a:bodyPr/>
            <a:lstStyle/>
            <a:p>
              <a:pPr rtl="0"/>
              <a14:m>
                <m:oMathPara xmlns:m="http://schemas.openxmlformats.org/officeDocument/2006/math">
                  <m:oMathParaPr>
                    <m:jc m:val="left"/>
                  </m:oMathParaPr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400" i="1">
                            <a:latin typeface="Cambria Math" panose="02040503050406030204" pitchFamily="18" charset="0"/>
                          </a:rPr>
                          <m:t>Λ</m:t>
                        </m:r>
                      </m:e>
                      <m:sub>
                        <m:r>
                          <a:rPr lang="en-US" sz="2400" b="0" i="1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:  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𝑓𝑖𝑥𝑒𝑑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𝑒𝑚𝑝𝑙𝑜𝑦𝑚𝑒𝑛𝑡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𝑎𝑠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𝑠h𝑎𝑟𝑒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𝑜𝑓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𝑡𝑜𝑡𝑎𝑙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𝑒𝑚𝑝𝑙𝑜𝑦𝑚𝑒𝑛𝑡</m:t>
                    </m:r>
                  </m:oMath>
                </m:oMathPara>
              </a14:m>
              <a:endParaRPr lang="en-US" sz="2400" dirty="0"/>
            </a:p>
          </dgm:t>
        </dgm:pt>
      </mc:Choice>
      <mc:Fallback xmlns="">
        <dgm:pt modelId="{4DE2C39A-CDB5-4C47-A7B5-DE526BB1C65D}">
          <dgm:prSet custT="1"/>
          <dgm:spPr/>
          <dgm:t>
            <a:bodyPr/>
            <a:lstStyle/>
            <a:p>
              <a:pPr rtl="0"/>
              <a:r>
                <a:rPr lang="el-GR" sz="2400" i="0">
                  <a:latin typeface="Cambria Math" panose="02040503050406030204" pitchFamily="18" charset="0"/>
                </a:rPr>
                <a:t>Λ</a:t>
              </a:r>
              <a:r>
                <a:rPr lang="en-US" sz="2400" i="0" smtClean="0">
                  <a:latin typeface="Cambria Math" panose="02040503050406030204" pitchFamily="18" charset="0"/>
                </a:rPr>
                <a:t>_</a:t>
              </a:r>
              <a:r>
                <a:rPr lang="en-US" sz="2400" b="0" i="0">
                  <a:latin typeface="Cambria Math" panose="02040503050406030204" pitchFamily="18" charset="0"/>
                </a:rPr>
                <a:t>𝑓</a:t>
              </a:r>
              <a:r>
                <a:rPr lang="en-US" sz="2400" b="0" i="0" smtClean="0">
                  <a:latin typeface="Cambria Math" panose="02040503050406030204" pitchFamily="18" charset="0"/>
                </a:rPr>
                <a:t> (𝑞,</a:t>
              </a:r>
              <a:r>
                <a:rPr lang="en-US" sz="2400" b="1" i="0" smtClean="0">
                  <a:latin typeface="Cambria Math" panose="02040503050406030204" pitchFamily="18" charset="0"/>
                </a:rPr>
                <a:t>𝒙</a:t>
              </a:r>
              <a:r>
                <a:rPr lang="en-US" sz="2400" b="0" i="0" smtClean="0">
                  <a:latin typeface="Cambria Math" panose="02040503050406030204" pitchFamily="18" charset="0"/>
                </a:rPr>
                <a:t>)</a:t>
              </a:r>
              <a:r>
                <a:rPr lang="en-US" sz="2400" i="0">
                  <a:latin typeface="Cambria Math" panose="02040503050406030204" pitchFamily="18" charset="0"/>
                </a:rPr>
                <a:t>:  </a:t>
              </a:r>
              <a:r>
                <a:rPr lang="en-US" sz="2400" b="0" i="0">
                  <a:latin typeface="Cambria Math" panose="02040503050406030204" pitchFamily="18" charset="0"/>
                </a:rPr>
                <a:t>𝑓𝑖𝑥𝑒𝑑 𝑒𝑚𝑝𝑙𝑜𝑦𝑚𝑒𝑛𝑡 𝑎𝑠 </a:t>
              </a:r>
              <a:r>
                <a:rPr lang="en-US" sz="2400" i="0">
                  <a:latin typeface="Cambria Math" panose="02040503050406030204" pitchFamily="18" charset="0"/>
                </a:rPr>
                <a:t>𝑠ℎ𝑎𝑟𝑒 𝑜𝑓 </a:t>
              </a:r>
              <a:r>
                <a:rPr lang="en-US" sz="2400" b="0" i="0">
                  <a:latin typeface="Cambria Math" panose="02040503050406030204" pitchFamily="18" charset="0"/>
                </a:rPr>
                <a:t>𝑡𝑜𝑡𝑎𝑙</a:t>
              </a:r>
              <a:r>
                <a:rPr lang="en-US" sz="2400" b="0" i="0" smtClean="0">
                  <a:latin typeface="Cambria Math" panose="02040503050406030204" pitchFamily="18" charset="0"/>
                </a:rPr>
                <a:t> 𝑒𝑚𝑝𝑙𝑜𝑦𝑚𝑒𝑛𝑡</a:t>
              </a:r>
              <a:endParaRPr lang="en-US" sz="2400" dirty="0"/>
            </a:p>
          </dgm:t>
        </dgm:pt>
      </mc:Fallback>
    </mc:AlternateContent>
    <dgm:pt modelId="{90E1CD5E-CEE8-489C-BABD-BA9909D08EC0}" type="parTrans" cxnId="{84DBF5A2-1970-4EDE-BBEC-6EC63E4A9578}">
      <dgm:prSet/>
      <dgm:spPr/>
      <dgm:t>
        <a:bodyPr/>
        <a:lstStyle/>
        <a:p>
          <a:endParaRPr lang="en-US"/>
        </a:p>
      </dgm:t>
    </dgm:pt>
    <dgm:pt modelId="{90D22710-2A9C-4A12-9973-22F055E3E8A1}" type="sibTrans" cxnId="{84DBF5A2-1970-4EDE-BBEC-6EC63E4A9578}">
      <dgm:prSet/>
      <dgm:spPr/>
      <dgm:t>
        <a:bodyPr/>
        <a:lstStyle/>
        <a:p>
          <a:endParaRPr lang="en-US"/>
        </a:p>
      </dgm:t>
    </dgm:pt>
    <dgm:pt modelId="{56234DCE-128D-4C06-9C2C-5301E0601B41}" type="pres">
      <dgm:prSet presAssocID="{BCD02C81-62E8-4F96-A780-8FB170B2CFD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5F2908-DD8E-43BF-84D3-06A8526E3447}" type="pres">
      <dgm:prSet presAssocID="{18CE6FA3-60CA-484D-A2D8-5CEE47644889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03DB42-72F9-4067-A21F-39E71D264FB9}" type="pres">
      <dgm:prSet presAssocID="{AD273370-D7EC-4A00-9D07-8B4B5FE49070}" presName="spacer" presStyleCnt="0"/>
      <dgm:spPr/>
    </dgm:pt>
    <dgm:pt modelId="{88DBBB53-2CC0-4DB6-A71E-D3B015FC069E}" type="pres">
      <dgm:prSet presAssocID="{AD431352-02EB-4D72-8BCC-D62B35AD37DB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9C041B-F73A-4DBC-BE7A-1CDFF15815DF}" type="pres">
      <dgm:prSet presAssocID="{E5C0BBD3-B1BC-436B-9B5D-F2780B84AA8B}" presName="spacer" presStyleCnt="0"/>
      <dgm:spPr/>
    </dgm:pt>
    <dgm:pt modelId="{ACC23A1F-F59E-45D8-9C3B-3205609D2A9B}" type="pres">
      <dgm:prSet presAssocID="{B8055AB8-2F4B-4751-9A18-7C6B3BF1EB35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4BCA9F-F05B-4D84-A55E-2F0B3E3D4386}" type="pres">
      <dgm:prSet presAssocID="{FB658CE2-7DA5-40AE-AFEE-E584CC6DE44C}" presName="spacer" presStyleCnt="0"/>
      <dgm:spPr/>
    </dgm:pt>
    <dgm:pt modelId="{FD9A9AC8-4A76-4D8E-886F-514298B0FA9F}" type="pres">
      <dgm:prSet presAssocID="{4DE2C39A-CDB5-4C47-A7B5-DE526BB1C65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3936ECA-DA00-461B-B585-DE349E1DD5D7}" type="presOf" srcId="{AD431352-02EB-4D72-8BCC-D62B35AD37DB}" destId="{88DBBB53-2CC0-4DB6-A71E-D3B015FC069E}" srcOrd="0" destOrd="0" presId="urn:microsoft.com/office/officeart/2005/8/layout/vList2"/>
    <dgm:cxn modelId="{A6D6E06F-9F15-458D-84F4-9446A9023F87}" srcId="{BCD02C81-62E8-4F96-A780-8FB170B2CFD1}" destId="{AD431352-02EB-4D72-8BCC-D62B35AD37DB}" srcOrd="1" destOrd="0" parTransId="{EBBA806E-C90A-42A1-BF86-F5089F5F73E7}" sibTransId="{E5C0BBD3-B1BC-436B-9B5D-F2780B84AA8B}"/>
    <dgm:cxn modelId="{84DBF5A2-1970-4EDE-BBEC-6EC63E4A9578}" srcId="{BCD02C81-62E8-4F96-A780-8FB170B2CFD1}" destId="{4DE2C39A-CDB5-4C47-A7B5-DE526BB1C65D}" srcOrd="3" destOrd="0" parTransId="{90E1CD5E-CEE8-489C-BABD-BA9909D08EC0}" sibTransId="{90D22710-2A9C-4A12-9973-22F055E3E8A1}"/>
    <dgm:cxn modelId="{FB9A8301-6566-487A-A1B2-122AB9D9422F}" srcId="{BCD02C81-62E8-4F96-A780-8FB170B2CFD1}" destId="{18CE6FA3-60CA-484D-A2D8-5CEE47644889}" srcOrd="0" destOrd="0" parTransId="{352209DD-6842-4D32-8F37-E2449FFDFD8B}" sibTransId="{AD273370-D7EC-4A00-9D07-8B4B5FE49070}"/>
    <dgm:cxn modelId="{A569492F-1B4D-4BF8-B1C9-94AF895B9D24}" type="presOf" srcId="{18CE6FA3-60CA-484D-A2D8-5CEE47644889}" destId="{2A5F2908-DD8E-43BF-84D3-06A8526E3447}" srcOrd="0" destOrd="0" presId="urn:microsoft.com/office/officeart/2005/8/layout/vList2"/>
    <dgm:cxn modelId="{73F84B61-CD38-4C37-99EB-C65512F4DDC8}" type="presOf" srcId="{BCD02C81-62E8-4F96-A780-8FB170B2CFD1}" destId="{56234DCE-128D-4C06-9C2C-5301E0601B41}" srcOrd="0" destOrd="0" presId="urn:microsoft.com/office/officeart/2005/8/layout/vList2"/>
    <dgm:cxn modelId="{28354D2D-7A5E-492C-BFA0-0362110D6E84}" type="presOf" srcId="{B8055AB8-2F4B-4751-9A18-7C6B3BF1EB35}" destId="{ACC23A1F-F59E-45D8-9C3B-3205609D2A9B}" srcOrd="0" destOrd="0" presId="urn:microsoft.com/office/officeart/2005/8/layout/vList2"/>
    <dgm:cxn modelId="{E324A42E-A325-4694-90C5-41D2AD7FAB57}" srcId="{BCD02C81-62E8-4F96-A780-8FB170B2CFD1}" destId="{B8055AB8-2F4B-4751-9A18-7C6B3BF1EB35}" srcOrd="2" destOrd="0" parTransId="{4E321A9F-0A3E-40F7-8FA6-96DCB579FD04}" sibTransId="{FB658CE2-7DA5-40AE-AFEE-E584CC6DE44C}"/>
    <dgm:cxn modelId="{558A4FAC-8504-42F8-B3CA-5691934BB70C}" type="presOf" srcId="{4DE2C39A-CDB5-4C47-A7B5-DE526BB1C65D}" destId="{FD9A9AC8-4A76-4D8E-886F-514298B0FA9F}" srcOrd="0" destOrd="0" presId="urn:microsoft.com/office/officeart/2005/8/layout/vList2"/>
    <dgm:cxn modelId="{24CB8D78-7241-4CAB-9439-8B05D681EF35}" type="presParOf" srcId="{56234DCE-128D-4C06-9C2C-5301E0601B41}" destId="{2A5F2908-DD8E-43BF-84D3-06A8526E3447}" srcOrd="0" destOrd="0" presId="urn:microsoft.com/office/officeart/2005/8/layout/vList2"/>
    <dgm:cxn modelId="{99A3717E-96F3-409C-901C-E962D0316871}" type="presParOf" srcId="{56234DCE-128D-4C06-9C2C-5301E0601B41}" destId="{EA03DB42-72F9-4067-A21F-39E71D264FB9}" srcOrd="1" destOrd="0" presId="urn:microsoft.com/office/officeart/2005/8/layout/vList2"/>
    <dgm:cxn modelId="{68EA68C4-0EA2-4D1E-A124-943B4DF62351}" type="presParOf" srcId="{56234DCE-128D-4C06-9C2C-5301E0601B41}" destId="{88DBBB53-2CC0-4DB6-A71E-D3B015FC069E}" srcOrd="2" destOrd="0" presId="urn:microsoft.com/office/officeart/2005/8/layout/vList2"/>
    <dgm:cxn modelId="{4CD4495A-00CA-4CA6-A640-F479545117C9}" type="presParOf" srcId="{56234DCE-128D-4C06-9C2C-5301E0601B41}" destId="{ED9C041B-F73A-4DBC-BE7A-1CDFF15815DF}" srcOrd="3" destOrd="0" presId="urn:microsoft.com/office/officeart/2005/8/layout/vList2"/>
    <dgm:cxn modelId="{166DE3AC-D34D-46FB-B120-205E5C26CFB1}" type="presParOf" srcId="{56234DCE-128D-4C06-9C2C-5301E0601B41}" destId="{ACC23A1F-F59E-45D8-9C3B-3205609D2A9B}" srcOrd="4" destOrd="0" presId="urn:microsoft.com/office/officeart/2005/8/layout/vList2"/>
    <dgm:cxn modelId="{B04274C3-A861-41AB-BB0E-3E5D93109F34}" type="presParOf" srcId="{56234DCE-128D-4C06-9C2C-5301E0601B41}" destId="{A34BCA9F-F05B-4D84-A55E-2F0B3E3D4386}" srcOrd="5" destOrd="0" presId="urn:microsoft.com/office/officeart/2005/8/layout/vList2"/>
    <dgm:cxn modelId="{F862A2A5-3895-44DE-BF24-6FC2CADD5750}" type="presParOf" srcId="{56234DCE-128D-4C06-9C2C-5301E0601B41}" destId="{FD9A9AC8-4A76-4D8E-886F-514298B0FA9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CD02C81-62E8-4F96-A780-8FB170B2CF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CE6FA3-60CA-484D-A2D8-5CEE47644889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352209DD-6842-4D32-8F37-E2449FFDFD8B}" type="parTrans" cxnId="{FB9A8301-6566-487A-A1B2-122AB9D9422F}">
      <dgm:prSet/>
      <dgm:spPr/>
      <dgm:t>
        <a:bodyPr/>
        <a:lstStyle/>
        <a:p>
          <a:endParaRPr lang="en-US"/>
        </a:p>
      </dgm:t>
    </dgm:pt>
    <dgm:pt modelId="{AD273370-D7EC-4A00-9D07-8B4B5FE49070}" type="sibTrans" cxnId="{FB9A8301-6566-487A-A1B2-122AB9D9422F}">
      <dgm:prSet/>
      <dgm:spPr/>
      <dgm:t>
        <a:bodyPr/>
        <a:lstStyle/>
        <a:p>
          <a:endParaRPr lang="en-US"/>
        </a:p>
      </dgm:t>
    </dgm:pt>
    <dgm:pt modelId="{AD431352-02EB-4D72-8BCC-D62B35AD37DB}">
      <dgm:prSet custT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EBBA806E-C90A-42A1-BF86-F5089F5F73E7}" type="parTrans" cxnId="{A6D6E06F-9F15-458D-84F4-9446A9023F87}">
      <dgm:prSet/>
      <dgm:spPr/>
      <dgm:t>
        <a:bodyPr/>
        <a:lstStyle/>
        <a:p>
          <a:endParaRPr lang="en-US"/>
        </a:p>
      </dgm:t>
    </dgm:pt>
    <dgm:pt modelId="{E5C0BBD3-B1BC-436B-9B5D-F2780B84AA8B}" type="sibTrans" cxnId="{A6D6E06F-9F15-458D-84F4-9446A9023F87}">
      <dgm:prSet/>
      <dgm:spPr/>
      <dgm:t>
        <a:bodyPr/>
        <a:lstStyle/>
        <a:p>
          <a:endParaRPr lang="en-US"/>
        </a:p>
      </dgm:t>
    </dgm:pt>
    <dgm:pt modelId="{B8055AB8-2F4B-4751-9A18-7C6B3BF1EB35}">
      <dgm:prSet custT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4E321A9F-0A3E-40F7-8FA6-96DCB579FD04}" type="parTrans" cxnId="{E324A42E-A325-4694-90C5-41D2AD7FAB57}">
      <dgm:prSet/>
      <dgm:spPr/>
      <dgm:t>
        <a:bodyPr/>
        <a:lstStyle/>
        <a:p>
          <a:endParaRPr lang="en-US"/>
        </a:p>
      </dgm:t>
    </dgm:pt>
    <dgm:pt modelId="{FB658CE2-7DA5-40AE-AFEE-E584CC6DE44C}" type="sibTrans" cxnId="{E324A42E-A325-4694-90C5-41D2AD7FAB57}">
      <dgm:prSet/>
      <dgm:spPr/>
      <dgm:t>
        <a:bodyPr/>
        <a:lstStyle/>
        <a:p>
          <a:endParaRPr lang="en-US"/>
        </a:p>
      </dgm:t>
    </dgm:pt>
    <dgm:pt modelId="{4DE2C39A-CDB5-4C47-A7B5-DE526BB1C65D}">
      <dgm:prSet custT="1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90E1CD5E-CEE8-489C-BABD-BA9909D08EC0}" type="parTrans" cxnId="{84DBF5A2-1970-4EDE-BBEC-6EC63E4A9578}">
      <dgm:prSet/>
      <dgm:spPr/>
      <dgm:t>
        <a:bodyPr/>
        <a:lstStyle/>
        <a:p>
          <a:endParaRPr lang="en-US"/>
        </a:p>
      </dgm:t>
    </dgm:pt>
    <dgm:pt modelId="{90D22710-2A9C-4A12-9973-22F055E3E8A1}" type="sibTrans" cxnId="{84DBF5A2-1970-4EDE-BBEC-6EC63E4A9578}">
      <dgm:prSet/>
      <dgm:spPr/>
      <dgm:t>
        <a:bodyPr/>
        <a:lstStyle/>
        <a:p>
          <a:endParaRPr lang="en-US"/>
        </a:p>
      </dgm:t>
    </dgm:pt>
    <dgm:pt modelId="{56234DCE-128D-4C06-9C2C-5301E0601B41}" type="pres">
      <dgm:prSet presAssocID="{BCD02C81-62E8-4F96-A780-8FB170B2CFD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5F2908-DD8E-43BF-84D3-06A8526E3447}" type="pres">
      <dgm:prSet presAssocID="{18CE6FA3-60CA-484D-A2D8-5CEE47644889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03DB42-72F9-4067-A21F-39E71D264FB9}" type="pres">
      <dgm:prSet presAssocID="{AD273370-D7EC-4A00-9D07-8B4B5FE49070}" presName="spacer" presStyleCnt="0"/>
      <dgm:spPr/>
    </dgm:pt>
    <dgm:pt modelId="{88DBBB53-2CC0-4DB6-A71E-D3B015FC069E}" type="pres">
      <dgm:prSet presAssocID="{AD431352-02EB-4D72-8BCC-D62B35AD37DB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9C041B-F73A-4DBC-BE7A-1CDFF15815DF}" type="pres">
      <dgm:prSet presAssocID="{E5C0BBD3-B1BC-436B-9B5D-F2780B84AA8B}" presName="spacer" presStyleCnt="0"/>
      <dgm:spPr/>
    </dgm:pt>
    <dgm:pt modelId="{ACC23A1F-F59E-45D8-9C3B-3205609D2A9B}" type="pres">
      <dgm:prSet presAssocID="{B8055AB8-2F4B-4751-9A18-7C6B3BF1EB35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4BCA9F-F05B-4D84-A55E-2F0B3E3D4386}" type="pres">
      <dgm:prSet presAssocID="{FB658CE2-7DA5-40AE-AFEE-E584CC6DE44C}" presName="spacer" presStyleCnt="0"/>
      <dgm:spPr/>
    </dgm:pt>
    <dgm:pt modelId="{FD9A9AC8-4A76-4D8E-886F-514298B0FA9F}" type="pres">
      <dgm:prSet presAssocID="{4DE2C39A-CDB5-4C47-A7B5-DE526BB1C65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3936ECA-DA00-461B-B585-DE349E1DD5D7}" type="presOf" srcId="{AD431352-02EB-4D72-8BCC-D62B35AD37DB}" destId="{88DBBB53-2CC0-4DB6-A71E-D3B015FC069E}" srcOrd="0" destOrd="0" presId="urn:microsoft.com/office/officeart/2005/8/layout/vList2"/>
    <dgm:cxn modelId="{A6D6E06F-9F15-458D-84F4-9446A9023F87}" srcId="{BCD02C81-62E8-4F96-A780-8FB170B2CFD1}" destId="{AD431352-02EB-4D72-8BCC-D62B35AD37DB}" srcOrd="1" destOrd="0" parTransId="{EBBA806E-C90A-42A1-BF86-F5089F5F73E7}" sibTransId="{E5C0BBD3-B1BC-436B-9B5D-F2780B84AA8B}"/>
    <dgm:cxn modelId="{84DBF5A2-1970-4EDE-BBEC-6EC63E4A9578}" srcId="{BCD02C81-62E8-4F96-A780-8FB170B2CFD1}" destId="{4DE2C39A-CDB5-4C47-A7B5-DE526BB1C65D}" srcOrd="3" destOrd="0" parTransId="{90E1CD5E-CEE8-489C-BABD-BA9909D08EC0}" sibTransId="{90D22710-2A9C-4A12-9973-22F055E3E8A1}"/>
    <dgm:cxn modelId="{FB9A8301-6566-487A-A1B2-122AB9D9422F}" srcId="{BCD02C81-62E8-4F96-A780-8FB170B2CFD1}" destId="{18CE6FA3-60CA-484D-A2D8-5CEE47644889}" srcOrd="0" destOrd="0" parTransId="{352209DD-6842-4D32-8F37-E2449FFDFD8B}" sibTransId="{AD273370-D7EC-4A00-9D07-8B4B5FE49070}"/>
    <dgm:cxn modelId="{A569492F-1B4D-4BF8-B1C9-94AF895B9D24}" type="presOf" srcId="{18CE6FA3-60CA-484D-A2D8-5CEE47644889}" destId="{2A5F2908-DD8E-43BF-84D3-06A8526E3447}" srcOrd="0" destOrd="0" presId="urn:microsoft.com/office/officeart/2005/8/layout/vList2"/>
    <dgm:cxn modelId="{73F84B61-CD38-4C37-99EB-C65512F4DDC8}" type="presOf" srcId="{BCD02C81-62E8-4F96-A780-8FB170B2CFD1}" destId="{56234DCE-128D-4C06-9C2C-5301E0601B41}" srcOrd="0" destOrd="0" presId="urn:microsoft.com/office/officeart/2005/8/layout/vList2"/>
    <dgm:cxn modelId="{28354D2D-7A5E-492C-BFA0-0362110D6E84}" type="presOf" srcId="{B8055AB8-2F4B-4751-9A18-7C6B3BF1EB35}" destId="{ACC23A1F-F59E-45D8-9C3B-3205609D2A9B}" srcOrd="0" destOrd="0" presId="urn:microsoft.com/office/officeart/2005/8/layout/vList2"/>
    <dgm:cxn modelId="{E324A42E-A325-4694-90C5-41D2AD7FAB57}" srcId="{BCD02C81-62E8-4F96-A780-8FB170B2CFD1}" destId="{B8055AB8-2F4B-4751-9A18-7C6B3BF1EB35}" srcOrd="2" destOrd="0" parTransId="{4E321A9F-0A3E-40F7-8FA6-96DCB579FD04}" sibTransId="{FB658CE2-7DA5-40AE-AFEE-E584CC6DE44C}"/>
    <dgm:cxn modelId="{558A4FAC-8504-42F8-B3CA-5691934BB70C}" type="presOf" srcId="{4DE2C39A-CDB5-4C47-A7B5-DE526BB1C65D}" destId="{FD9A9AC8-4A76-4D8E-886F-514298B0FA9F}" srcOrd="0" destOrd="0" presId="urn:microsoft.com/office/officeart/2005/8/layout/vList2"/>
    <dgm:cxn modelId="{24CB8D78-7241-4CAB-9439-8B05D681EF35}" type="presParOf" srcId="{56234DCE-128D-4C06-9C2C-5301E0601B41}" destId="{2A5F2908-DD8E-43BF-84D3-06A8526E3447}" srcOrd="0" destOrd="0" presId="urn:microsoft.com/office/officeart/2005/8/layout/vList2"/>
    <dgm:cxn modelId="{99A3717E-96F3-409C-901C-E962D0316871}" type="presParOf" srcId="{56234DCE-128D-4C06-9C2C-5301E0601B41}" destId="{EA03DB42-72F9-4067-A21F-39E71D264FB9}" srcOrd="1" destOrd="0" presId="urn:microsoft.com/office/officeart/2005/8/layout/vList2"/>
    <dgm:cxn modelId="{68EA68C4-0EA2-4D1E-A124-943B4DF62351}" type="presParOf" srcId="{56234DCE-128D-4C06-9C2C-5301E0601B41}" destId="{88DBBB53-2CC0-4DB6-A71E-D3B015FC069E}" srcOrd="2" destOrd="0" presId="urn:microsoft.com/office/officeart/2005/8/layout/vList2"/>
    <dgm:cxn modelId="{4CD4495A-00CA-4CA6-A640-F479545117C9}" type="presParOf" srcId="{56234DCE-128D-4C06-9C2C-5301E0601B41}" destId="{ED9C041B-F73A-4DBC-BE7A-1CDFF15815DF}" srcOrd="3" destOrd="0" presId="urn:microsoft.com/office/officeart/2005/8/layout/vList2"/>
    <dgm:cxn modelId="{166DE3AC-D34D-46FB-B120-205E5C26CFB1}" type="presParOf" srcId="{56234DCE-128D-4C06-9C2C-5301E0601B41}" destId="{ACC23A1F-F59E-45D8-9C3B-3205609D2A9B}" srcOrd="4" destOrd="0" presId="urn:microsoft.com/office/officeart/2005/8/layout/vList2"/>
    <dgm:cxn modelId="{B04274C3-A861-41AB-BB0E-3E5D93109F34}" type="presParOf" srcId="{56234DCE-128D-4C06-9C2C-5301E0601B41}" destId="{A34BCA9F-F05B-4D84-A55E-2F0B3E3D4386}" srcOrd="5" destOrd="0" presId="urn:microsoft.com/office/officeart/2005/8/layout/vList2"/>
    <dgm:cxn modelId="{F862A2A5-3895-44DE-BF24-6FC2CADD5750}" type="presParOf" srcId="{56234DCE-128D-4C06-9C2C-5301E0601B41}" destId="{FD9A9AC8-4A76-4D8E-886F-514298B0FA9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5F2908-DD8E-43BF-84D3-06A8526E3447}">
      <dsp:nvSpPr>
        <dsp:cNvPr id="0" name=""/>
        <dsp:cNvSpPr/>
      </dsp:nvSpPr>
      <dsp:spPr>
        <a:xfrm>
          <a:off x="0" y="34855"/>
          <a:ext cx="10058399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left"/>
              </m:oMathParaPr>
              <m:oMath xmlns:m="http://schemas.openxmlformats.org/officeDocument/2006/math">
                <m:sSup>
                  <m:sSupPr>
                    <m:ctrlPr>
                      <a:rPr lang="en-US" sz="2400" i="1" kern="1200" smtClean="0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 lang="en-US" sz="2400" i="1" kern="1200">
                        <a:latin typeface="Cambria Math" panose="02040503050406030204" pitchFamily="18" charset="0"/>
                      </a:rPr>
                      <m:t>𝜆</m:t>
                    </m:r>
                  </m:e>
                  <m:sup>
                    <m:r>
                      <a:rPr lang="en-US" sz="2400" b="0" i="1" kern="1200">
                        <a:latin typeface="Cambria Math" panose="02040503050406030204" pitchFamily="18" charset="0"/>
                      </a:rPr>
                      <m:t>𝑘</m:t>
                    </m:r>
                  </m:sup>
                </m:sSup>
                <m:d>
                  <m:dPr>
                    <m:ctrlPr>
                      <a:rPr lang="en-US" sz="2400" b="0" i="1" kern="1200" smtClean="0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kern="1200" smtClean="0">
                        <a:latin typeface="Cambria Math" panose="02040503050406030204" pitchFamily="18" charset="0"/>
                      </a:rPr>
                      <m:t>𝒙</m:t>
                    </m:r>
                  </m:e>
                </m:d>
                <m:r>
                  <a:rPr lang="en-US" sz="2400" b="0" i="1" kern="1200" smtClean="0">
                    <a:latin typeface="Cambria Math" panose="02040503050406030204" pitchFamily="18" charset="0"/>
                  </a:rPr>
                  <m:t>=</m:t>
                </m:r>
                <m:sSub>
                  <m:sSubPr>
                    <m:ctrlPr>
                      <a:rPr lang="en-US" sz="24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m:rPr>
                        <m:sty m:val="p"/>
                      </m:rPr>
                      <a:rPr lang="el-GR" sz="24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Λ</m:t>
                    </m:r>
                  </m:e>
                  <m:sub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𝑓</m:t>
                    </m:r>
                  </m:sub>
                </m:sSub>
                <m:d>
                  <m:dPr>
                    <m:ctrlPr>
                      <a:rPr lang="en-US" sz="2400" b="0" i="1" kern="1200" smtClean="0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kern="1200" smtClean="0">
                        <a:latin typeface="Cambria Math" panose="02040503050406030204" pitchFamily="18" charset="0"/>
                      </a:rPr>
                      <m:t>𝒙</m:t>
                    </m:r>
                  </m:e>
                </m:d>
                <m:sSubSup>
                  <m:sSubSupPr>
                    <m:ctrlPr>
                      <a:rPr lang="en-US" sz="2400" b="0" i="1" kern="1200" smtClean="0">
                        <a:latin typeface="Cambria Math" panose="02040503050406030204" pitchFamily="18" charset="0"/>
                      </a:rPr>
                    </m:ctrlPr>
                  </m:sSubSupPr>
                  <m:e>
                    <m:r>
                      <a:rPr lang="en-US" sz="24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e>
                  <m:sub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𝑓</m:t>
                    </m:r>
                  </m:sub>
                  <m:sup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𝑘</m:t>
                    </m:r>
                  </m:sup>
                </m:sSubSup>
                <m:d>
                  <m:dPr>
                    <m:ctrlPr>
                      <a:rPr lang="en-US" sz="2400" b="0" i="1" kern="1200" smtClean="0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 lang="en-US" sz="2400" b="1" i="1" kern="1200" smtClean="0">
                        <a:latin typeface="Cambria Math" panose="02040503050406030204" pitchFamily="18" charset="0"/>
                      </a:rPr>
                      <m:t>𝒙</m:t>
                    </m:r>
                  </m:e>
                </m:d>
                <m:r>
                  <a:rPr lang="en-US" sz="2400" b="0" i="1" kern="1200" smtClean="0">
                    <a:latin typeface="Cambria Math" panose="02040503050406030204" pitchFamily="18" charset="0"/>
                  </a:rPr>
                  <m:t>+</m:t>
                </m:r>
                <m:d>
                  <m:dPr>
                    <m:ctrlPr>
                      <a:rPr lang="en-US" sz="2400" b="0" i="1" kern="1200" smtClean="0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1−</m:t>
                    </m:r>
                    <m:sSub>
                      <m:sSubPr>
                        <m:ctrlPr>
                          <a:rPr lang="en-US" sz="2400" b="0" i="1" kern="120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400" b="0" i="1" kern="12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Λ</m:t>
                        </m:r>
                      </m:e>
                      <m:sub>
                        <m:r>
                          <a:rPr lang="en-US" sz="2400" b="0" i="1" kern="1200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d>
                      <m:dPr>
                        <m:ctrlPr>
                          <a:rPr lang="en-US" sz="2400" b="0" i="1" kern="120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kern="1200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sz="2400" b="0" i="1" kern="120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 kern="120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</m:e>
                </m:d>
                <m:sSubSup>
                  <m:sSubSupPr>
                    <m:ctrlPr>
                      <a:rPr lang="en-US" sz="2400" i="1" kern="1200" smtClean="0">
                        <a:latin typeface="Cambria Math" panose="02040503050406030204" pitchFamily="18" charset="0"/>
                      </a:rPr>
                    </m:ctrlPr>
                  </m:sSubSupPr>
                  <m:e>
                    <m:r>
                      <a:rPr lang="en-US" sz="2400" i="1" kern="1200">
                        <a:latin typeface="Cambria Math" panose="02040503050406030204" pitchFamily="18" charset="0"/>
                      </a:rPr>
                      <m:t>𝜆</m:t>
                    </m:r>
                  </m:e>
                  <m:sub>
                    <m:r>
                      <a:rPr lang="en-US" sz="2400" b="0" i="1" kern="1200">
                        <a:latin typeface="Cambria Math" panose="02040503050406030204" pitchFamily="18" charset="0"/>
                      </a:rPr>
                      <m:t>𝑣</m:t>
                    </m:r>
                  </m:sub>
                  <m:sup>
                    <m:r>
                      <a:rPr lang="en-US" sz="2400" i="1" kern="1200">
                        <a:latin typeface="Cambria Math" panose="02040503050406030204" pitchFamily="18" charset="0"/>
                      </a:rPr>
                      <m:t>𝑘</m:t>
                    </m:r>
                  </m:sup>
                </m:sSubSup>
                <m:d>
                  <m:dPr>
                    <m:ctrlPr>
                      <a:rPr lang="en-US" sz="2400" i="1" kern="1200" smtClean="0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 lang="en-US" sz="2400" b="1" i="1" kern="1200" smtClean="0">
                        <a:latin typeface="Cambria Math" panose="02040503050406030204" pitchFamily="18" charset="0"/>
                      </a:rPr>
                      <m:t>𝒙</m:t>
                    </m:r>
                  </m:e>
                </m:d>
              </m:oMath>
            </m:oMathPara>
          </a14:m>
          <a:endParaRPr lang="en-US" sz="2400" kern="1200" dirty="0"/>
        </a:p>
      </dsp:txBody>
      <dsp:txXfrm>
        <a:off x="59399" y="94254"/>
        <a:ext cx="9939601" cy="1098002"/>
      </dsp:txXfrm>
    </dsp:sp>
    <dsp:sp modelId="{9BC13146-A2AB-4211-879E-60AA62383E96}">
      <dsp:nvSpPr>
        <dsp:cNvPr id="0" name=""/>
        <dsp:cNvSpPr/>
      </dsp:nvSpPr>
      <dsp:spPr>
        <a:xfrm>
          <a:off x="0" y="1392361"/>
          <a:ext cx="10058399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left"/>
              </m:oMathParaPr>
              <m:oMath xmlns:m="http://schemas.openxmlformats.org/officeDocument/2006/math">
                <m:r>
                  <a:rPr lang="en-US" sz="2400" b="0" i="1" kern="1200" smtClean="0">
                    <a:latin typeface="Cambria Math" panose="02040503050406030204" pitchFamily="18" charset="0"/>
                  </a:rPr>
                  <m:t>𝑆𝑖𝑔𝑛</m:t>
                </m:r>
                <m:r>
                  <a:rPr lang="en-US" sz="2400" b="0" i="1" kern="1200" smtClean="0">
                    <a:latin typeface="Cambria Math" panose="02040503050406030204" pitchFamily="18" charset="0"/>
                  </a:rPr>
                  <m:t> </m:t>
                </m:r>
                <m:sSup>
                  <m:sSupPr>
                    <m:ctrlPr>
                      <a:rPr lang="en-US" sz="2400" i="1" kern="1200" smtClean="0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 lang="en-US" sz="2400" i="1" kern="1200">
                        <a:latin typeface="Cambria Math" panose="02040503050406030204" pitchFamily="18" charset="0"/>
                      </a:rPr>
                      <m:t>𝜆</m:t>
                    </m:r>
                  </m:e>
                  <m:sup>
                    <m:r>
                      <a:rPr lang="en-US" sz="2400" b="0" i="1" kern="1200">
                        <a:latin typeface="Cambria Math" panose="02040503050406030204" pitchFamily="18" charset="0"/>
                      </a:rPr>
                      <m:t>𝑘</m:t>
                    </m:r>
                  </m:sup>
                </m:sSup>
                <m:d>
                  <m:dPr>
                    <m:ctrlPr>
                      <a:rPr lang="en-US" sz="2400" b="0" i="1" kern="1200" smtClean="0">
                        <a:latin typeface="Cambria Math" panose="02040503050406030204" pitchFamily="18" charset="0"/>
                      </a:rPr>
                    </m:ctrlPr>
                  </m:dPr>
                  <m:e>
                    <m:sSup>
                      <m:sSupPr>
                        <m:ctrlPr>
                          <a:rPr lang="en-US" sz="2400" b="0" i="1" kern="120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kern="1200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n-US" sz="2400" b="0" i="1" kern="1200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400" b="0" i="1" kern="120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sz="2400" b="0" i="1" kern="120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kern="120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2400" b="0" i="1" kern="1200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400" b="0" i="1" kern="120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e>
                </m:d>
                <m:r>
                  <a:rPr lang="en-US" sz="2400" b="0" i="1" kern="1200" smtClean="0">
                    <a:latin typeface="Cambria Math" panose="02040503050406030204" pitchFamily="18" charset="0"/>
                  </a:rPr>
                  <m:t>−</m:t>
                </m:r>
                <m:sSup>
                  <m:sSupPr>
                    <m:ctrlPr>
                      <a:rPr lang="en-US" sz="2400" i="1" kern="1200" smtClean="0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 lang="en-US" sz="2400" i="1" kern="1200">
                        <a:latin typeface="Cambria Math" panose="02040503050406030204" pitchFamily="18" charset="0"/>
                      </a:rPr>
                      <m:t>𝜆</m:t>
                    </m:r>
                  </m:e>
                  <m:sup>
                    <m:r>
                      <a:rPr lang="en-US" sz="2400" b="0" i="1" kern="1200">
                        <a:latin typeface="Cambria Math" panose="02040503050406030204" pitchFamily="18" charset="0"/>
                      </a:rPr>
                      <m:t>𝑘</m:t>
                    </m:r>
                  </m:sup>
                </m:sSup>
                <m:d>
                  <m:dPr>
                    <m:ctrlPr>
                      <a:rPr lang="en-US" sz="2400" b="0" i="1" kern="1200" smtClean="0">
                        <a:latin typeface="Cambria Math" panose="02040503050406030204" pitchFamily="18" charset="0"/>
                      </a:rPr>
                    </m:ctrlPr>
                  </m:dPr>
                  <m:e>
                    <m:sSup>
                      <m:sSupPr>
                        <m:ctrlPr>
                          <a:rPr lang="en-US" sz="2400" b="0" i="1" kern="120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kern="1200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n-US" sz="2400" b="0" i="1" kern="1200" smtClean="0">
                            <a:latin typeface="Cambria Math" panose="02040503050406030204" pitchFamily="18" charset="0"/>
                          </a:rPr>
                          <m:t>𝑗</m:t>
                        </m:r>
                      </m:sup>
                    </m:sSup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sz="2400" b="0" i="1" kern="120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kern="120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2400" b="0" i="1" kern="1200" smtClean="0">
                            <a:latin typeface="Cambria Math" panose="02040503050406030204" pitchFamily="18" charset="0"/>
                          </a:rPr>
                          <m:t>𝑗</m:t>
                        </m:r>
                      </m:sup>
                    </m:sSup>
                  </m:e>
                </m:d>
                <m:r>
                  <a:rPr lang="en-US" sz="2400" b="0" i="1" kern="1200" smtClean="0">
                    <a:latin typeface="Cambria Math" panose="02040503050406030204" pitchFamily="18" charset="0"/>
                  </a:rPr>
                  <m:t> </m:t>
                </m:r>
                <m:r>
                  <a:rPr lang="en-US" sz="2400" b="0" i="1" kern="1200" smtClean="0">
                    <a:latin typeface="Cambria Math" panose="02040503050406030204" pitchFamily="18" charset="0"/>
                  </a:rPr>
                  <m:t>𝑓𝑜𝑟</m:t>
                </m:r>
                <m:r>
                  <a:rPr lang="en-US" sz="2400" b="0" i="1" kern="1200" smtClean="0">
                    <a:latin typeface="Cambria Math" panose="02040503050406030204" pitchFamily="18" charset="0"/>
                  </a:rPr>
                  <m:t> </m:t>
                </m:r>
                <m:r>
                  <a:rPr lang="en-US" sz="2400" b="0" i="1" kern="1200" smtClean="0">
                    <a:latin typeface="Cambria Math" panose="02040503050406030204" pitchFamily="18" charset="0"/>
                  </a:rPr>
                  <m:t>𝑓𝑖𝑟𝑚</m:t>
                </m:r>
                <m:r>
                  <a:rPr lang="en-US" sz="2400" b="0" i="1" kern="1200" smtClean="0">
                    <a:latin typeface="Cambria Math" panose="02040503050406030204" pitchFamily="18" charset="0"/>
                  </a:rPr>
                  <m:t> </m:t>
                </m:r>
                <m:r>
                  <a:rPr lang="en-US" sz="2400" b="0" i="1" kern="1200" smtClean="0">
                    <a:latin typeface="Cambria Math" panose="02040503050406030204" pitchFamily="18" charset="0"/>
                  </a:rPr>
                  <m:t>𝑗</m:t>
                </m:r>
                <m:r>
                  <a:rPr lang="en-US" sz="2400" b="0" i="1" kern="1200" smtClean="0">
                    <a:latin typeface="Cambria Math" panose="02040503050406030204" pitchFamily="18" charset="0"/>
                  </a:rPr>
                  <m:t>′≠</m:t>
                </m:r>
                <m:r>
                  <a:rPr lang="en-US" sz="24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m:t>𝑗</m:t>
                </m:r>
                <m:r>
                  <a:rPr lang="en-US" sz="2400" b="0" i="1" kern="1200" smtClean="0">
                    <a:latin typeface="Cambria Math" panose="02040503050406030204" pitchFamily="18" charset="0"/>
                  </a:rPr>
                  <m:t> </m:t>
                </m:r>
              </m:oMath>
            </m:oMathPara>
          </a14:m>
          <a:endParaRPr lang="en-US" sz="2400" kern="1200" dirty="0"/>
        </a:p>
      </dsp:txBody>
      <dsp:txXfrm>
        <a:off x="59399" y="1451760"/>
        <a:ext cx="9939601" cy="109800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F8395E-467B-4534-A40B-09147ED33C0C}">
      <dsp:nvSpPr>
        <dsp:cNvPr id="0" name=""/>
        <dsp:cNvSpPr/>
      </dsp:nvSpPr>
      <dsp:spPr>
        <a:xfrm>
          <a:off x="0" y="0"/>
          <a:ext cx="12192000" cy="12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Sup>
                  <m:sSubSupPr>
                    <m:ctrlPr>
                      <a:rPr lang="en-US" sz="3600" i="1" kern="1200" smtClean="0">
                        <a:latin typeface="Cambria Math" panose="02040503050406030204" pitchFamily="18" charset="0"/>
                      </a:rPr>
                    </m:ctrlPr>
                  </m:sSubSupPr>
                  <m:e>
                    <m:r>
                      <a:rPr lang="en-US" sz="360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𝑗𝑡</m:t>
                    </m:r>
                  </m:sub>
                  <m:sup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𝑘</m:t>
                    </m:r>
                  </m:sup>
                </m:sSubSup>
                <m:r>
                  <a:rPr lang="en-US" sz="3600" b="0" i="1" kern="1200" smtClean="0">
                    <a:latin typeface="Cambria Math" panose="02040503050406030204" pitchFamily="18" charset="0"/>
                  </a:rPr>
                  <m:t>=</m:t>
                </m:r>
                <m:sSubSup>
                  <m:sSubSup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Sup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𝑀</m:t>
                    </m:r>
                  </m:sub>
                  <m:sup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𝑘</m:t>
                    </m:r>
                  </m:sup>
                </m:sSubSup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𝑀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𝑗𝑡</m:t>
                    </m:r>
                  </m:sub>
                </m:sSub>
                <m:r>
                  <a:rPr lang="en-US" sz="3600" b="0" i="1" kern="1200" smtClean="0">
                    <a:latin typeface="Cambria Math" panose="02040503050406030204" pitchFamily="18" charset="0"/>
                  </a:rPr>
                  <m:t>+</m:t>
                </m:r>
                <m:sSubSup>
                  <m:sSubSup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Sup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𝑋</m:t>
                    </m:r>
                  </m:sub>
                  <m:sup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𝑘</m:t>
                    </m:r>
                  </m:sup>
                </m:sSubSup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𝐸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𝑗𝑡</m:t>
                    </m:r>
                  </m:sub>
                </m:sSub>
                <m:r>
                  <a:rPr lang="en-US" sz="3600" b="0" i="1" kern="1200" smtClean="0">
                    <a:latin typeface="Cambria Math" panose="02040503050406030204" pitchFamily="18" charset="0"/>
                  </a:rPr>
                  <m:t>+</m:t>
                </m:r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𝑍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𝑗𝑡</m:t>
                    </m:r>
                  </m:sub>
                </m:sSub>
                <m:sSup>
                  <m:sSup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</m:e>
                  <m:sup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𝑘</m:t>
                    </m:r>
                  </m:sup>
                </m:sSup>
                <m:r>
                  <a:rPr lang="en-US" sz="3600" b="0" i="1" kern="1200" smtClean="0">
                    <a:latin typeface="Cambria Math" panose="02040503050406030204" pitchFamily="18" charset="0"/>
                  </a:rPr>
                  <m:t>+</m:t>
                </m:r>
                <m:sSubSup>
                  <m:sSubSup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Sup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𝐷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𝑖</m:t>
                    </m:r>
                  </m:sub>
                  <m:sup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𝑘</m:t>
                    </m:r>
                  </m:sup>
                </m:sSubSup>
                <m:r>
                  <a:rPr lang="en-US" sz="3600" b="0" i="1" kern="1200" smtClean="0">
                    <a:latin typeface="Cambria Math" panose="02040503050406030204" pitchFamily="18" charset="0"/>
                  </a:rPr>
                  <m:t>+</m:t>
                </m:r>
                <m:sSubSup>
                  <m:sSubSup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Sup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𝐷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𝑡</m:t>
                    </m:r>
                  </m:sub>
                  <m:sup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𝑘</m:t>
                    </m:r>
                  </m:sup>
                </m:sSubSup>
                <m:r>
                  <a:rPr lang="en-US" sz="3600" b="0" i="1" kern="1200" smtClean="0">
                    <a:latin typeface="Cambria Math" panose="02040503050406030204" pitchFamily="18" charset="0"/>
                  </a:rPr>
                  <m:t>+</m:t>
                </m:r>
                <m:sSubSup>
                  <m:sSubSup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Sup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𝑗𝑡</m:t>
                    </m:r>
                  </m:sub>
                  <m:sup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𝑘</m:t>
                    </m:r>
                  </m:sup>
                </m:sSubSup>
              </m:oMath>
            </m:oMathPara>
          </a14:m>
          <a:endParaRPr lang="en-US" sz="3600" kern="1200" dirty="0"/>
        </a:p>
      </dsp:txBody>
      <dsp:txXfrm>
        <a:off x="0" y="0"/>
        <a:ext cx="12192000" cy="1216800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F8395E-467B-4534-A40B-09147ED33C0C}">
      <dsp:nvSpPr>
        <dsp:cNvPr id="0" name=""/>
        <dsp:cNvSpPr/>
      </dsp:nvSpPr>
      <dsp:spPr>
        <a:xfrm>
          <a:off x="0" y="0"/>
          <a:ext cx="12192000" cy="12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Sup>
                  <m:sSubSupPr>
                    <m:ctrlPr>
                      <a:rPr lang="en-US" sz="3600" i="1" kern="1200" smtClean="0">
                        <a:latin typeface="Cambria Math" panose="02040503050406030204" pitchFamily="18" charset="0"/>
                      </a:rPr>
                    </m:ctrlPr>
                  </m:sSubSupPr>
                  <m:e>
                    <m:r>
                      <a:rPr lang="en-US" sz="360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𝑗𝑡</m:t>
                    </m:r>
                  </m:sub>
                  <m:sup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𝑘</m:t>
                    </m:r>
                  </m:sup>
                </m:sSubSup>
                <m:r>
                  <a:rPr lang="en-US" sz="3600" b="0" i="1" kern="1200" smtClean="0">
                    <a:latin typeface="Cambria Math" panose="02040503050406030204" pitchFamily="18" charset="0"/>
                  </a:rPr>
                  <m:t>=</m:t>
                </m:r>
                <m:sSubSup>
                  <m:sSubSup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Sup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𝑀</m:t>
                    </m:r>
                  </m:sub>
                  <m:sup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𝑘</m:t>
                    </m:r>
                  </m:sup>
                </m:sSubSup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𝑀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𝑗𝑡</m:t>
                    </m:r>
                  </m:sub>
                </m:sSub>
                <m:r>
                  <a:rPr lang="en-US" sz="3600" b="0" i="1" kern="1200" smtClean="0">
                    <a:latin typeface="Cambria Math" panose="02040503050406030204" pitchFamily="18" charset="0"/>
                  </a:rPr>
                  <m:t>+</m:t>
                </m:r>
                <m:sSubSup>
                  <m:sSubSup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Sup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𝑋</m:t>
                    </m:r>
                  </m:sub>
                  <m:sup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𝑘</m:t>
                    </m:r>
                  </m:sup>
                </m:sSubSup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𝐸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𝑗𝑡</m:t>
                    </m:r>
                  </m:sub>
                </m:sSub>
                <m:r>
                  <a:rPr lang="en-US" sz="3600" b="0" i="1" kern="1200" smtClean="0">
                    <a:latin typeface="Cambria Math" panose="02040503050406030204" pitchFamily="18" charset="0"/>
                  </a:rPr>
                  <m:t>+</m:t>
                </m:r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𝑍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𝑗𝑡</m:t>
                    </m:r>
                  </m:sub>
                </m:sSub>
                <m:sSup>
                  <m:sSup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</m:e>
                  <m:sup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𝑘</m:t>
                    </m:r>
                  </m:sup>
                </m:sSup>
                <m:r>
                  <a:rPr lang="en-US" sz="3600" b="0" i="1" kern="1200" smtClean="0">
                    <a:latin typeface="Cambria Math" panose="02040503050406030204" pitchFamily="18" charset="0"/>
                  </a:rPr>
                  <m:t>+</m:t>
                </m:r>
                <m:sSubSup>
                  <m:sSubSup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Sup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𝐷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𝑖</m:t>
                    </m:r>
                  </m:sub>
                  <m:sup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𝑘</m:t>
                    </m:r>
                  </m:sup>
                </m:sSubSup>
                <m:r>
                  <a:rPr lang="en-US" sz="3600" b="0" i="1" kern="1200" smtClean="0">
                    <a:latin typeface="Cambria Math" panose="02040503050406030204" pitchFamily="18" charset="0"/>
                  </a:rPr>
                  <m:t>+</m:t>
                </m:r>
                <m:sSubSup>
                  <m:sSubSup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Sup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𝐷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𝑡</m:t>
                    </m:r>
                  </m:sub>
                  <m:sup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𝑘</m:t>
                    </m:r>
                  </m:sup>
                </m:sSubSup>
                <m:r>
                  <a:rPr lang="en-US" sz="3600" b="0" i="1" kern="1200" smtClean="0">
                    <a:latin typeface="Cambria Math" panose="02040503050406030204" pitchFamily="18" charset="0"/>
                  </a:rPr>
                  <m:t>+</m:t>
                </m:r>
                <m:sSubSup>
                  <m:sSubSup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Sup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𝑗𝑡</m:t>
                    </m:r>
                  </m:sub>
                  <m:sup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𝑘</m:t>
                    </m:r>
                  </m:sup>
                </m:sSubSup>
              </m:oMath>
            </m:oMathPara>
          </a14:m>
          <a:endParaRPr lang="en-US" sz="3600" kern="1200" dirty="0"/>
        </a:p>
      </dsp:txBody>
      <dsp:txXfrm>
        <a:off x="0" y="0"/>
        <a:ext cx="12192000" cy="12168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F8395E-467B-4534-A40B-09147ED33C0C}">
      <dsp:nvSpPr>
        <dsp:cNvPr id="0" name=""/>
        <dsp:cNvSpPr/>
      </dsp:nvSpPr>
      <dsp:spPr>
        <a:xfrm>
          <a:off x="0" y="0"/>
          <a:ext cx="12192000" cy="12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𝑆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𝑗𝑡</m:t>
                    </m:r>
                  </m:sub>
                </m:sSub>
                <m:r>
                  <a:rPr lang="en-US" sz="3600" b="0" i="1" kern="1200" smtClean="0">
                    <a:latin typeface="Cambria Math" panose="02040503050406030204" pitchFamily="18" charset="0"/>
                  </a:rPr>
                  <m:t>=</m:t>
                </m:r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𝑀</m:t>
                    </m:r>
                  </m:sub>
                </m:sSub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𝑀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𝑗𝑡</m:t>
                    </m:r>
                  </m:sub>
                </m:sSub>
                <m:r>
                  <a:rPr lang="en-US" sz="3600" b="0" i="1" kern="1200" smtClean="0">
                    <a:latin typeface="Cambria Math" panose="02040503050406030204" pitchFamily="18" charset="0"/>
                  </a:rPr>
                  <m:t>+</m:t>
                </m:r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𝑋</m:t>
                    </m:r>
                  </m:sub>
                </m:sSub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𝐸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𝑗𝑡</m:t>
                    </m:r>
                  </m:sub>
                </m:sSub>
                <m:r>
                  <a:rPr lang="en-US" sz="3600" b="0" i="1" kern="1200" smtClean="0">
                    <a:latin typeface="Cambria Math" panose="02040503050406030204" pitchFamily="18" charset="0"/>
                  </a:rPr>
                  <m:t>+</m:t>
                </m:r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𝑍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𝑗𝑡</m:t>
                    </m:r>
                  </m:sub>
                </m:sSub>
                <m:r>
                  <a:rPr lang="en-US" sz="36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m:t>𝛾</m:t>
                </m:r>
                <m:r>
                  <a:rPr lang="en-US" sz="3600" b="0" i="1" kern="1200" smtClean="0">
                    <a:latin typeface="Cambria Math" panose="02040503050406030204" pitchFamily="18" charset="0"/>
                  </a:rPr>
                  <m:t>+</m:t>
                </m:r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𝐷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𝑖</m:t>
                    </m:r>
                  </m:sub>
                </m:sSub>
                <m:r>
                  <a:rPr lang="en-US" sz="3600" b="0" i="1" kern="1200" smtClean="0">
                    <a:latin typeface="Cambria Math" panose="02040503050406030204" pitchFamily="18" charset="0"/>
                  </a:rPr>
                  <m:t>+</m:t>
                </m:r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𝐷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𝑡</m:t>
                    </m:r>
                  </m:sub>
                </m:sSub>
                <m:r>
                  <a:rPr lang="en-US" sz="3600" b="0" i="1" kern="1200" smtClean="0">
                    <a:latin typeface="Cambria Math" panose="02040503050406030204" pitchFamily="18" charset="0"/>
                  </a:rPr>
                  <m:t>+</m:t>
                </m:r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𝑗𝑡</m:t>
                    </m:r>
                  </m:sub>
                </m:sSub>
              </m:oMath>
            </m:oMathPara>
          </a14:m>
          <a:endParaRPr lang="en-US" sz="3600" kern="1200" dirty="0"/>
        </a:p>
      </dsp:txBody>
      <dsp:txXfrm>
        <a:off x="0" y="0"/>
        <a:ext cx="12192000" cy="1216800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F8395E-467B-4534-A40B-09147ED33C0C}">
      <dsp:nvSpPr>
        <dsp:cNvPr id="0" name=""/>
        <dsp:cNvSpPr/>
      </dsp:nvSpPr>
      <dsp:spPr>
        <a:xfrm>
          <a:off x="0" y="0"/>
          <a:ext cx="12192000" cy="12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𝑆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𝑗𝑡</m:t>
                    </m:r>
                  </m:sub>
                </m:sSub>
                <m:r>
                  <a:rPr lang="en-US" sz="3600" b="0" i="1" kern="1200" smtClean="0">
                    <a:latin typeface="Cambria Math" panose="02040503050406030204" pitchFamily="18" charset="0"/>
                  </a:rPr>
                  <m:t>=</m:t>
                </m:r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𝑀</m:t>
                    </m:r>
                  </m:sub>
                </m:sSub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𝑀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𝑗𝑡</m:t>
                    </m:r>
                  </m:sub>
                </m:sSub>
                <m:r>
                  <a:rPr lang="en-US" sz="3600" b="0" i="1" kern="1200" smtClean="0">
                    <a:latin typeface="Cambria Math" panose="02040503050406030204" pitchFamily="18" charset="0"/>
                  </a:rPr>
                  <m:t>+</m:t>
                </m:r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𝑋</m:t>
                    </m:r>
                  </m:sub>
                </m:sSub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𝐸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𝑗𝑡</m:t>
                    </m:r>
                  </m:sub>
                </m:sSub>
                <m:r>
                  <a:rPr lang="en-US" sz="3600" b="0" i="1" kern="1200" smtClean="0">
                    <a:latin typeface="Cambria Math" panose="02040503050406030204" pitchFamily="18" charset="0"/>
                  </a:rPr>
                  <m:t>+</m:t>
                </m:r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𝑍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𝑗𝑡</m:t>
                    </m:r>
                  </m:sub>
                </m:sSub>
                <m:r>
                  <a:rPr lang="en-US" sz="36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m:t>𝛾</m:t>
                </m:r>
                <m:r>
                  <a:rPr lang="en-US" sz="3600" b="0" i="1" kern="1200" smtClean="0">
                    <a:latin typeface="Cambria Math" panose="02040503050406030204" pitchFamily="18" charset="0"/>
                  </a:rPr>
                  <m:t>+</m:t>
                </m:r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𝐷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𝑖</m:t>
                    </m:r>
                  </m:sub>
                </m:sSub>
                <m:r>
                  <a:rPr lang="en-US" sz="3600" b="0" i="1" kern="1200" smtClean="0">
                    <a:latin typeface="Cambria Math" panose="02040503050406030204" pitchFamily="18" charset="0"/>
                  </a:rPr>
                  <m:t>+</m:t>
                </m:r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𝐷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𝑡</m:t>
                    </m:r>
                  </m:sub>
                </m:sSub>
                <m:r>
                  <a:rPr lang="en-US" sz="3600" b="0" i="1" kern="1200" smtClean="0">
                    <a:latin typeface="Cambria Math" panose="02040503050406030204" pitchFamily="18" charset="0"/>
                  </a:rPr>
                  <m:t>+</m:t>
                </m:r>
                <m:sSub>
                  <m:sSubPr>
                    <m:ctrlPr>
                      <a:rPr lang="en-US" sz="36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36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e>
                  <m:sub>
                    <m:r>
                      <a:rPr lang="en-US" sz="3600" b="0" i="1" kern="1200" smtClean="0">
                        <a:latin typeface="Cambria Math" panose="02040503050406030204" pitchFamily="18" charset="0"/>
                      </a:rPr>
                      <m:t>𝑗𝑡</m:t>
                    </m:r>
                  </m:sub>
                </m:sSub>
              </m:oMath>
            </m:oMathPara>
          </a14:m>
          <a:endParaRPr lang="en-US" sz="3600" kern="1200" dirty="0"/>
        </a:p>
      </dsp:txBody>
      <dsp:txXfrm>
        <a:off x="0" y="0"/>
        <a:ext cx="12192000" cy="1216800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5F2908-DD8E-43BF-84D3-06A8526E3447}">
      <dsp:nvSpPr>
        <dsp:cNvPr id="0" name=""/>
        <dsp:cNvSpPr/>
      </dsp:nvSpPr>
      <dsp:spPr>
        <a:xfrm>
          <a:off x="0" y="7199"/>
          <a:ext cx="10058399" cy="898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left"/>
              </m:oMathParaPr>
              <m:oMath xmlns:m="http://schemas.openxmlformats.org/officeDocument/2006/math">
                <m:sSup>
                  <m:sSupPr>
                    <m:ctrlPr>
                      <a:rPr lang="en-US" sz="2400" i="1" kern="1200" smtClean="0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 lang="en-US" sz="2400" i="1" kern="1200">
                        <a:latin typeface="Cambria Math" panose="02040503050406030204" pitchFamily="18" charset="0"/>
                      </a:rPr>
                      <m:t>𝜆</m:t>
                    </m:r>
                  </m:e>
                  <m:sup>
                    <m:r>
                      <a:rPr lang="en-US" sz="2400" b="0" i="1" kern="1200">
                        <a:latin typeface="Cambria Math" panose="02040503050406030204" pitchFamily="18" charset="0"/>
                      </a:rPr>
                      <m:t>𝑘</m:t>
                    </m:r>
                  </m:sup>
                </m:sSup>
                <m:d>
                  <m:dPr>
                    <m:ctrlPr>
                      <a:rPr lang="en-US" sz="2400" b="0" i="1" kern="1200" smtClean="0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kern="1200" smtClean="0">
                        <a:latin typeface="Cambria Math" panose="02040503050406030204" pitchFamily="18" charset="0"/>
                      </a:rPr>
                      <m:t>𝒙</m:t>
                    </m:r>
                  </m:e>
                </m:d>
                <m:r>
                  <a:rPr lang="en-US" sz="2400" b="0" i="1" kern="1200">
                    <a:latin typeface="Cambria Math" panose="02040503050406030204" pitchFamily="18" charset="0"/>
                  </a:rPr>
                  <m:t>:  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𝑜𝑐𝑐𝑢𝑝𝑎𝑡𝑖𝑜𝑛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𝑘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𝑎𝑠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𝑠h𝑎𝑟𝑒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𝑜𝑓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b="0" i="1" kern="1200" smtClean="0">
                    <a:latin typeface="Cambria Math" panose="02040503050406030204" pitchFamily="18" charset="0"/>
                  </a:rPr>
                  <m:t>𝑓𝑖𝑟</m:t>
                </m:r>
                <m:sSup>
                  <m:sSupPr>
                    <m:ctrlPr>
                      <a:rPr lang="en-US" sz="2400" b="0" i="1" kern="1200" smtClean="0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𝑚</m:t>
                    </m:r>
                  </m:e>
                  <m:sup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′</m:t>
                    </m:r>
                  </m:sup>
                </m:sSup>
                <m:r>
                  <a:rPr lang="en-US" sz="2400" b="0" i="1" kern="1200" smtClean="0">
                    <a:latin typeface="Cambria Math" panose="02040503050406030204" pitchFamily="18" charset="0"/>
                  </a:rPr>
                  <m:t>𝑠</m:t>
                </m:r>
                <m:r>
                  <a:rPr lang="en-US" sz="2400" b="0" i="1" kern="1200" smtClean="0">
                    <a:latin typeface="Cambria Math" panose="02040503050406030204" pitchFamily="18" charset="0"/>
                  </a:rPr>
                  <m:t> 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𝑡𝑜𝑡𝑎𝑙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𝑒𝑚𝑝𝑙𝑜𝑦𝑚𝑒𝑛𝑡</m:t>
                </m:r>
              </m:oMath>
            </m:oMathPara>
          </a14:m>
          <a:endParaRPr lang="en-US" sz="2400" kern="1200" dirty="0"/>
        </a:p>
      </dsp:txBody>
      <dsp:txXfrm>
        <a:off x="43864" y="51063"/>
        <a:ext cx="9970671" cy="810832"/>
      </dsp:txXfrm>
    </dsp:sp>
    <dsp:sp modelId="{88DBBB53-2CC0-4DB6-A71E-D3B015FC069E}">
      <dsp:nvSpPr>
        <dsp:cNvPr id="0" name=""/>
        <dsp:cNvSpPr/>
      </dsp:nvSpPr>
      <dsp:spPr>
        <a:xfrm>
          <a:off x="0" y="1043999"/>
          <a:ext cx="10058399" cy="898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left"/>
              </m:oMathParaPr>
              <m:oMath xmlns:m="http://schemas.openxmlformats.org/officeDocument/2006/math">
                <m:sSubSup>
                  <m:sSubSupPr>
                    <m:ctrlPr>
                      <a:rPr lang="en-US" sz="2400" i="1" kern="1200" smtClean="0">
                        <a:latin typeface="Cambria Math" panose="02040503050406030204" pitchFamily="18" charset="0"/>
                      </a:rPr>
                    </m:ctrlPr>
                  </m:sSubSupPr>
                  <m:e>
                    <m:r>
                      <a:rPr lang="en-US" sz="2400" i="1" kern="1200">
                        <a:latin typeface="Cambria Math" panose="02040503050406030204" pitchFamily="18" charset="0"/>
                      </a:rPr>
                      <m:t>𝜆</m:t>
                    </m:r>
                  </m:e>
                  <m:sub>
                    <m:r>
                      <a:rPr lang="en-US" sz="2400" b="0" i="1" kern="1200">
                        <a:latin typeface="Cambria Math" panose="02040503050406030204" pitchFamily="18" charset="0"/>
                      </a:rPr>
                      <m:t>𝑓</m:t>
                    </m:r>
                  </m:sub>
                  <m:sup>
                    <m:r>
                      <a:rPr lang="en-US" sz="2400" b="0" i="1" kern="1200">
                        <a:latin typeface="Cambria Math" panose="02040503050406030204" pitchFamily="18" charset="0"/>
                      </a:rPr>
                      <m:t>𝑘</m:t>
                    </m:r>
                  </m:sup>
                </m:sSubSup>
                <m:d>
                  <m:dPr>
                    <m:ctrlPr>
                      <a:rPr lang="en-US" sz="2400" b="0" i="1" kern="1200" smtClean="0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 lang="en-US" sz="2400" b="1" i="1" kern="1200" smtClean="0">
                        <a:latin typeface="Cambria Math" panose="02040503050406030204" pitchFamily="18" charset="0"/>
                      </a:rPr>
                      <m:t>𝒙</m:t>
                    </m:r>
                  </m:e>
                </m:d>
                <m:r>
                  <a:rPr lang="en-US" sz="2400" i="1" kern="1200">
                    <a:latin typeface="Cambria Math" panose="02040503050406030204" pitchFamily="18" charset="0"/>
                  </a:rPr>
                  <m:t>:  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𝑜𝑐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𝑐𝑢𝑝𝑎𝑡𝑖𝑜𝑛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𝑘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𝑎𝑠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𝑠h𝑎𝑟𝑒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𝑜𝑓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𝑓𝑖𝑥𝑒𝑑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𝑒𝑚𝑝𝑙𝑜𝑦𝑚𝑒𝑛𝑡</m:t>
                </m:r>
              </m:oMath>
            </m:oMathPara>
          </a14:m>
          <a:endParaRPr lang="en-US" sz="2400" kern="1200" dirty="0"/>
        </a:p>
      </dsp:txBody>
      <dsp:txXfrm>
        <a:off x="43864" y="1087863"/>
        <a:ext cx="9970671" cy="810832"/>
      </dsp:txXfrm>
    </dsp:sp>
    <dsp:sp modelId="{ACC23A1F-F59E-45D8-9C3B-3205609D2A9B}">
      <dsp:nvSpPr>
        <dsp:cNvPr id="0" name=""/>
        <dsp:cNvSpPr/>
      </dsp:nvSpPr>
      <dsp:spPr>
        <a:xfrm>
          <a:off x="0" y="2080800"/>
          <a:ext cx="10058399" cy="898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left"/>
              </m:oMathParaPr>
              <m:oMath xmlns:m="http://schemas.openxmlformats.org/officeDocument/2006/math">
                <m:sSubSup>
                  <m:sSubSupPr>
                    <m:ctrlPr>
                      <a:rPr lang="en-US" sz="2400" i="1" kern="1200" smtClean="0">
                        <a:latin typeface="Cambria Math" panose="02040503050406030204" pitchFamily="18" charset="0"/>
                      </a:rPr>
                    </m:ctrlPr>
                  </m:sSubSupPr>
                  <m:e>
                    <m:r>
                      <a:rPr lang="en-US" sz="2400" i="1" kern="1200">
                        <a:latin typeface="Cambria Math" panose="02040503050406030204" pitchFamily="18" charset="0"/>
                      </a:rPr>
                      <m:t>𝜆</m:t>
                    </m:r>
                  </m:e>
                  <m:sub>
                    <m:r>
                      <a:rPr lang="en-US" sz="2400" b="0" i="1" kern="1200">
                        <a:latin typeface="Cambria Math" panose="02040503050406030204" pitchFamily="18" charset="0"/>
                      </a:rPr>
                      <m:t>𝑣</m:t>
                    </m:r>
                  </m:sub>
                  <m:sup>
                    <m:r>
                      <a:rPr lang="en-US" sz="2400" i="1" kern="1200">
                        <a:latin typeface="Cambria Math" panose="02040503050406030204" pitchFamily="18" charset="0"/>
                      </a:rPr>
                      <m:t>𝑘</m:t>
                    </m:r>
                  </m:sup>
                </m:sSubSup>
                <m:d>
                  <m:dPr>
                    <m:ctrlPr>
                      <a:rPr lang="en-US" sz="2400" i="1" kern="1200" smtClean="0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 lang="en-US" sz="2400" b="1" i="1" kern="1200" smtClean="0">
                        <a:latin typeface="Cambria Math" panose="02040503050406030204" pitchFamily="18" charset="0"/>
                      </a:rPr>
                      <m:t>𝒙</m:t>
                    </m:r>
                  </m:e>
                </m:d>
                <m:r>
                  <a:rPr lang="en-US" sz="2400" i="1" kern="1200">
                    <a:latin typeface="Cambria Math" panose="02040503050406030204" pitchFamily="18" charset="0"/>
                  </a:rPr>
                  <m:t>:  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𝑜𝑐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𝑐𝑢𝑝𝑎𝑡𝑖𝑜𝑛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𝑘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𝑎𝑠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𝑠h𝑎𝑟𝑒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𝑜𝑓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𝑣𝑎𝑟𝑖𝑎𝑏𝑙𝑒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𝑒𝑚𝑝𝑙𝑜𝑦𝑚𝑒𝑛𝑡</m:t>
                </m:r>
              </m:oMath>
            </m:oMathPara>
          </a14:m>
          <a:endParaRPr lang="en-US" sz="2400" kern="1200" dirty="0"/>
        </a:p>
      </dsp:txBody>
      <dsp:txXfrm>
        <a:off x="43864" y="2124664"/>
        <a:ext cx="9970671" cy="810832"/>
      </dsp:txXfrm>
    </dsp:sp>
    <dsp:sp modelId="{FD9A9AC8-4A76-4D8E-886F-514298B0FA9F}">
      <dsp:nvSpPr>
        <dsp:cNvPr id="0" name=""/>
        <dsp:cNvSpPr/>
      </dsp:nvSpPr>
      <dsp:spPr>
        <a:xfrm>
          <a:off x="0" y="3117599"/>
          <a:ext cx="10058399" cy="898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left"/>
              </m:oMathParaPr>
              <m:oMath xmlns:m="http://schemas.openxmlformats.org/officeDocument/2006/math">
                <m:sSub>
                  <m:sSubPr>
                    <m:ctrlPr>
                      <a:rPr lang="en-US" sz="240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m:rPr>
                        <m:sty m:val="p"/>
                      </m:rPr>
                      <a:rPr lang="el-GR" sz="2400" i="1" kern="1200">
                        <a:latin typeface="Cambria Math" panose="02040503050406030204" pitchFamily="18" charset="0"/>
                      </a:rPr>
                      <m:t>Λ</m:t>
                    </m:r>
                  </m:e>
                  <m:sub>
                    <m:r>
                      <a:rPr lang="en-US" sz="2400" b="0" i="1" kern="1200">
                        <a:latin typeface="Cambria Math" panose="02040503050406030204" pitchFamily="18" charset="0"/>
                      </a:rPr>
                      <m:t>𝑓</m:t>
                    </m:r>
                  </m:sub>
                </m:sSub>
                <m:d>
                  <m:dPr>
                    <m:ctrlPr>
                      <a:rPr lang="en-US" sz="2400" b="0" i="1" kern="1200" smtClean="0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kern="1200" smtClean="0">
                        <a:latin typeface="Cambria Math" panose="02040503050406030204" pitchFamily="18" charset="0"/>
                      </a:rPr>
                      <m:t>𝒙</m:t>
                    </m:r>
                  </m:e>
                </m:d>
                <m:r>
                  <a:rPr lang="en-US" sz="2400" i="1" kern="1200">
                    <a:latin typeface="Cambria Math" panose="02040503050406030204" pitchFamily="18" charset="0"/>
                  </a:rPr>
                  <m:t>:  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𝑓𝑖𝑥𝑒𝑑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𝑒𝑚𝑝𝑙𝑜𝑦𝑚𝑒𝑛𝑡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𝑎𝑠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𝑠h𝑎𝑟𝑒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𝑜𝑓</m:t>
                </m:r>
                <m:r>
                  <a:rPr lang="en-US" sz="2400" i="1" kern="1200">
                    <a:latin typeface="Cambria Math" panose="02040503050406030204" pitchFamily="18" charset="0"/>
                  </a:rPr>
                  <m:t> </m:t>
                </m:r>
                <m:r>
                  <a:rPr lang="en-US" sz="2400" b="0" i="1" kern="1200">
                    <a:latin typeface="Cambria Math" panose="02040503050406030204" pitchFamily="18" charset="0"/>
                  </a:rPr>
                  <m:t>𝑡𝑜𝑡𝑎𝑙</m:t>
                </m:r>
                <m:r>
                  <a:rPr lang="en-US" sz="2400" b="0" i="1" kern="1200" smtClean="0">
                    <a:latin typeface="Cambria Math" panose="02040503050406030204" pitchFamily="18" charset="0"/>
                  </a:rPr>
                  <m:t> </m:t>
                </m:r>
                <m:r>
                  <a:rPr lang="en-US" sz="2400" b="0" i="1" kern="1200" smtClean="0">
                    <a:latin typeface="Cambria Math" panose="02040503050406030204" pitchFamily="18" charset="0"/>
                  </a:rPr>
                  <m:t>𝑒𝑚𝑝𝑙𝑜𝑦𝑚𝑒𝑛𝑡</m:t>
                </m:r>
              </m:oMath>
            </m:oMathPara>
          </a14:m>
          <a:endParaRPr lang="en-US" sz="2400" kern="1200" dirty="0"/>
        </a:p>
      </dsp:txBody>
      <dsp:txXfrm>
        <a:off x="43864" y="3161463"/>
        <a:ext cx="9970671" cy="81083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5F2908-DD8E-43BF-84D3-06A8526E3447}">
      <dsp:nvSpPr>
        <dsp:cNvPr id="0" name=""/>
        <dsp:cNvSpPr/>
      </dsp:nvSpPr>
      <dsp:spPr>
        <a:xfrm>
          <a:off x="0" y="30972"/>
          <a:ext cx="10058399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left"/>
              </m:oMathParaPr>
              <m:oMath xmlns:m="http://schemas.openxmlformats.org/officeDocument/2006/math">
                <m:sSup>
                  <m:sSupPr>
                    <m:ctrlPr>
                      <a:rPr lang="en-US" sz="2400" i="1" kern="1200" smtClean="0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 lang="en-US" sz="2400" i="1" kern="1200">
                        <a:latin typeface="Cambria Math" panose="02040503050406030204" pitchFamily="18" charset="0"/>
                      </a:rPr>
                      <m:t>𝜆</m:t>
                    </m:r>
                  </m:e>
                  <m:sup>
                    <m:r>
                      <a:rPr lang="en-US" sz="2400" b="0" i="1" kern="1200">
                        <a:latin typeface="Cambria Math" panose="02040503050406030204" pitchFamily="18" charset="0"/>
                      </a:rPr>
                      <m:t>𝑘</m:t>
                    </m:r>
                  </m:sup>
                </m:sSup>
                <m:d>
                  <m:dPr>
                    <m:ctrlPr>
                      <a:rPr lang="en-US" sz="2400" b="0" i="1" kern="1200" smtClean="0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kern="1200" smtClean="0">
                        <a:latin typeface="Cambria Math" panose="02040503050406030204" pitchFamily="18" charset="0"/>
                      </a:rPr>
                      <m:t>𝒙</m:t>
                    </m:r>
                  </m:e>
                </m:d>
                <m:r>
                  <a:rPr lang="en-US" sz="2400" b="0" i="1" kern="1200" smtClean="0">
                    <a:latin typeface="Cambria Math" panose="02040503050406030204" pitchFamily="18" charset="0"/>
                  </a:rPr>
                  <m:t>=</m:t>
                </m:r>
                <m:sSub>
                  <m:sSubPr>
                    <m:ctrlPr>
                      <a:rPr lang="en-US" sz="24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m:rPr>
                        <m:sty m:val="p"/>
                      </m:rPr>
                      <a:rPr lang="el-GR" sz="24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Λ</m:t>
                    </m:r>
                  </m:e>
                  <m:sub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𝑓</m:t>
                    </m:r>
                  </m:sub>
                </m:sSub>
                <m:d>
                  <m:dPr>
                    <m:ctrlPr>
                      <a:rPr lang="en-US" sz="2400" b="0" i="1" kern="1200" smtClean="0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kern="1200" smtClean="0">
                        <a:latin typeface="Cambria Math" panose="02040503050406030204" pitchFamily="18" charset="0"/>
                      </a:rPr>
                      <m:t>𝒙</m:t>
                    </m:r>
                  </m:e>
                </m:d>
                <m:sSubSup>
                  <m:sSubSupPr>
                    <m:ctrlPr>
                      <a:rPr lang="en-US" sz="2400" b="0" i="1" kern="1200" smtClean="0">
                        <a:latin typeface="Cambria Math" panose="02040503050406030204" pitchFamily="18" charset="0"/>
                      </a:rPr>
                    </m:ctrlPr>
                  </m:sSubSupPr>
                  <m:e>
                    <m:r>
                      <a:rPr lang="en-US" sz="24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e>
                  <m:sub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𝑓</m:t>
                    </m:r>
                  </m:sub>
                  <m:sup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𝑘</m:t>
                    </m:r>
                  </m:sup>
                </m:sSubSup>
                <m:d>
                  <m:dPr>
                    <m:ctrlPr>
                      <a:rPr lang="en-US" sz="2400" b="0" i="1" kern="1200" smtClean="0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 lang="en-US" sz="2400" b="1" i="1" kern="1200" smtClean="0">
                        <a:latin typeface="Cambria Math" panose="02040503050406030204" pitchFamily="18" charset="0"/>
                      </a:rPr>
                      <m:t>𝒙</m:t>
                    </m:r>
                  </m:e>
                </m:d>
                <m:r>
                  <a:rPr lang="en-US" sz="2400" b="0" i="1" kern="1200" smtClean="0">
                    <a:latin typeface="Cambria Math" panose="02040503050406030204" pitchFamily="18" charset="0"/>
                  </a:rPr>
                  <m:t>+</m:t>
                </m:r>
                <m:d>
                  <m:dPr>
                    <m:ctrlPr>
                      <a:rPr lang="en-US" sz="2400" b="0" i="1" kern="1200" smtClean="0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 lang="en-US" sz="2400" b="0" i="1" kern="1200" smtClean="0">
                        <a:latin typeface="Cambria Math" panose="02040503050406030204" pitchFamily="18" charset="0"/>
                      </a:rPr>
                      <m:t>1−</m:t>
                    </m:r>
                    <m:sSub>
                      <m:sSubPr>
                        <m:ctrlPr>
                          <a:rPr lang="en-US" sz="2400" b="0" i="1" kern="120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400" b="0" i="1" kern="12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Λ</m:t>
                        </m:r>
                      </m:e>
                      <m:sub>
                        <m:r>
                          <a:rPr lang="en-US" sz="2400" b="0" i="1" kern="1200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d>
                      <m:dPr>
                        <m:ctrlPr>
                          <a:rPr lang="en-US" sz="2400" b="0" i="1" kern="120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kern="1200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sz="2400" b="0" i="1" kern="120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 kern="120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</m:e>
                </m:d>
                <m:sSubSup>
                  <m:sSubSupPr>
                    <m:ctrlPr>
                      <a:rPr lang="en-US" sz="2400" i="1" kern="1200" smtClean="0">
                        <a:latin typeface="Cambria Math" panose="02040503050406030204" pitchFamily="18" charset="0"/>
                      </a:rPr>
                    </m:ctrlPr>
                  </m:sSubSupPr>
                  <m:e>
                    <m:r>
                      <a:rPr lang="en-US" sz="2400" i="1" kern="1200">
                        <a:latin typeface="Cambria Math" panose="02040503050406030204" pitchFamily="18" charset="0"/>
                      </a:rPr>
                      <m:t>𝜆</m:t>
                    </m:r>
                  </m:e>
                  <m:sub>
                    <m:r>
                      <a:rPr lang="en-US" sz="2400" b="0" i="1" kern="1200">
                        <a:latin typeface="Cambria Math" panose="02040503050406030204" pitchFamily="18" charset="0"/>
                      </a:rPr>
                      <m:t>𝑣</m:t>
                    </m:r>
                  </m:sub>
                  <m:sup>
                    <m:r>
                      <a:rPr lang="en-US" sz="2400" i="1" kern="1200">
                        <a:latin typeface="Cambria Math" panose="02040503050406030204" pitchFamily="18" charset="0"/>
                      </a:rPr>
                      <m:t>𝑘</m:t>
                    </m:r>
                  </m:sup>
                </m:sSubSup>
                <m:d>
                  <m:dPr>
                    <m:ctrlPr>
                      <a:rPr lang="en-US" sz="2400" i="1" kern="1200" smtClean="0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 lang="en-US" sz="2400" b="1" i="1" kern="1200" smtClean="0">
                        <a:latin typeface="Cambria Math" panose="02040503050406030204" pitchFamily="18" charset="0"/>
                      </a:rPr>
                      <m:t>𝒙</m:t>
                    </m:r>
                  </m:e>
                </m:d>
              </m:oMath>
            </m:oMathPara>
          </a14:m>
          <a:endParaRPr lang="en-US" sz="2400" kern="1200" dirty="0"/>
        </a:p>
      </dsp:txBody>
      <dsp:txXfrm>
        <a:off x="59399" y="90371"/>
        <a:ext cx="9939601" cy="1098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5BAB9-9961-4D9F-914E-D9718C885DC2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7947AE-F5AF-4A06-B717-691A944C3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589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C5D068-2F1C-4151-99A7-67D7F2C5810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882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C5D068-2F1C-4151-99A7-67D7F2C5810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22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pPr/>
              <a:t>6/17/2015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pPr/>
              <a:t>6/17/2015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pPr/>
              <a:t>6/17/2015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pPr/>
              <a:t>6/17/2015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pPr/>
              <a:t>6/17/2015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pPr/>
              <a:t>6/17/2015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pPr/>
              <a:t>6/17/2015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pPr/>
              <a:t>6/17/2015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pPr/>
              <a:t>6/17/2015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pPr/>
              <a:t>6/17/2015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pPr/>
              <a:t>6/17/2015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pPr/>
              <a:t>6/17/2015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70.xml"/><Relationship Id="rId3" Type="http://schemas.openxmlformats.org/officeDocument/2006/relationships/diagramData" Target="../diagrams/data21.xml"/><Relationship Id="rId7" Type="http://schemas.microsoft.com/office/2007/relationships/diagramDrawing" Target="../diagrams/drawing18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8.xml"/><Relationship Id="rId11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10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Relationship Id="rId9" Type="http://schemas.openxmlformats.org/officeDocument/2006/relationships/diagramLayout" Target="../diagrams/layout18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80.xml"/><Relationship Id="rId3" Type="http://schemas.openxmlformats.org/officeDocument/2006/relationships/diagramData" Target="../diagrams/data22.xml"/><Relationship Id="rId7" Type="http://schemas.microsoft.com/office/2007/relationships/diagramDrawing" Target="../diagrams/drawing19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9.xml"/><Relationship Id="rId11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10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Relationship Id="rId9" Type="http://schemas.openxmlformats.org/officeDocument/2006/relationships/diagramLayout" Target="../diagrams/layout19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0.xml"/><Relationship Id="rId3" Type="http://schemas.openxmlformats.org/officeDocument/2006/relationships/diagramLayout" Target="../diagrams/layout20.xml"/><Relationship Id="rId7" Type="http://schemas.openxmlformats.org/officeDocument/2006/relationships/diagramData" Target="../diagrams/data190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10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Relationship Id="rId9" Type="http://schemas.openxmlformats.org/officeDocument/2006/relationships/diagramQuickStyle" Target="../diagrams/quickStyle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1.xml"/><Relationship Id="rId3" Type="http://schemas.openxmlformats.org/officeDocument/2006/relationships/diagramLayout" Target="../diagrams/layout21.xml"/><Relationship Id="rId7" Type="http://schemas.openxmlformats.org/officeDocument/2006/relationships/diagramData" Target="../diagrams/data200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10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Relationship Id="rId9" Type="http://schemas.openxmlformats.org/officeDocument/2006/relationships/diagramQuickStyle" Target="../diagrams/quickStyle2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74" y="594359"/>
            <a:ext cx="3657600" cy="2009356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libri (Body)"/>
              </a:rPr>
              <a:t>Festschrift Conference </a:t>
            </a:r>
            <a:r>
              <a:rPr lang="en-US" sz="2800" dirty="0" smtClean="0">
                <a:latin typeface="Calibri (Body)"/>
              </a:rPr>
              <a:t>in </a:t>
            </a:r>
            <a:r>
              <a:rPr lang="en-US" sz="2800" dirty="0" err="1" smtClean="0">
                <a:latin typeface="Calibri (Body)"/>
              </a:rPr>
              <a:t>Honour</a:t>
            </a:r>
            <a:r>
              <a:rPr lang="en-US" sz="2800" dirty="0" smtClean="0">
                <a:latin typeface="Calibri (Body)"/>
              </a:rPr>
              <a:t> </a:t>
            </a:r>
            <a:r>
              <a:rPr lang="en-US" sz="2800" dirty="0" smtClean="0">
                <a:latin typeface="Calibri (Body)"/>
              </a:rPr>
              <a:t>of Professor Sir David </a:t>
            </a:r>
            <a:r>
              <a:rPr lang="en-US" sz="2800" dirty="0" smtClean="0">
                <a:latin typeface="Calibri (Body)"/>
              </a:rPr>
              <a:t>Greenaway</a:t>
            </a:r>
            <a:endParaRPr lang="en-US" sz="2800" dirty="0">
              <a:latin typeface="Calibri (Body)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US" sz="3600" dirty="0" smtClean="0"/>
          </a:p>
          <a:p>
            <a:pPr algn="ctr"/>
            <a:r>
              <a:rPr lang="en-US" sz="3600" dirty="0" smtClean="0"/>
              <a:t>Global </a:t>
            </a:r>
            <a:r>
              <a:rPr lang="en-US" sz="3600" dirty="0"/>
              <a:t>Engagement and the Occupational </a:t>
            </a:r>
            <a:r>
              <a:rPr lang="en-US" sz="3600" dirty="0" smtClean="0"/>
              <a:t>Structure </a:t>
            </a:r>
            <a:r>
              <a:rPr lang="en-US" sz="3600" dirty="0"/>
              <a:t>of </a:t>
            </a:r>
            <a:r>
              <a:rPr lang="en-US" sz="3600" dirty="0" smtClean="0"/>
              <a:t>Firms</a:t>
            </a:r>
          </a:p>
          <a:p>
            <a:pPr algn="ctr"/>
            <a:endParaRPr lang="en-US" sz="3600" dirty="0"/>
          </a:p>
          <a:p>
            <a:pPr algn="ctr"/>
            <a:r>
              <a:rPr lang="en-US" sz="2800" dirty="0"/>
              <a:t>Carl Davidson, Fredrik </a:t>
            </a:r>
            <a:r>
              <a:rPr lang="en-US" sz="2800" dirty="0" smtClean="0"/>
              <a:t>Heyman</a:t>
            </a:r>
            <a:r>
              <a:rPr lang="en-US" sz="2800" dirty="0"/>
              <a:t>, </a:t>
            </a:r>
            <a:r>
              <a:rPr lang="en-US" sz="2800" dirty="0" smtClean="0"/>
              <a:t>Steven </a:t>
            </a:r>
            <a:r>
              <a:rPr lang="en-US" sz="2800" dirty="0"/>
              <a:t>Matusz, Fredrik </a:t>
            </a:r>
            <a:r>
              <a:rPr lang="en-US" sz="2800" dirty="0" smtClean="0"/>
              <a:t>Sjöholm</a:t>
            </a:r>
            <a:r>
              <a:rPr lang="en-US" sz="2800" dirty="0"/>
              <a:t>, and </a:t>
            </a:r>
            <a:r>
              <a:rPr lang="en-US" sz="2800" dirty="0" smtClean="0"/>
              <a:t>Susan Chun Zhu</a:t>
            </a:r>
            <a:endParaRPr lang="en-US" sz="2800" dirty="0"/>
          </a:p>
          <a:p>
            <a:pPr algn="ctr"/>
            <a:endParaRPr lang="en-US" sz="3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474" y="3054330"/>
            <a:ext cx="3657600" cy="1748702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j-lt"/>
              </a:rPr>
              <a:t>Nottingham Centre for Research on </a:t>
            </a:r>
            <a:r>
              <a:rPr lang="en-US" sz="2800" dirty="0" err="1" smtClean="0">
                <a:latin typeface="+mj-lt"/>
              </a:rPr>
              <a:t>Globalisation</a:t>
            </a:r>
            <a:r>
              <a:rPr lang="en-US" sz="2800" dirty="0" smtClean="0">
                <a:latin typeface="+mj-lt"/>
              </a:rPr>
              <a:t> and Economic Policy</a:t>
            </a:r>
            <a:endParaRPr lang="en-US" sz="2800" dirty="0">
              <a:latin typeface="+mj-lt"/>
            </a:endParaRPr>
          </a:p>
        </p:txBody>
      </p:sp>
      <p:sp>
        <p:nvSpPr>
          <p:cNvPr id="5" name="Text Placeholder 3"/>
          <p:cNvSpPr txBox="1">
            <a:spLocks/>
          </p:cNvSpPr>
          <p:nvPr/>
        </p:nvSpPr>
        <p:spPr>
          <a:xfrm>
            <a:off x="232474" y="5253647"/>
            <a:ext cx="3657600" cy="560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latin typeface="+mj-lt"/>
              </a:rPr>
              <a:t>June 25, 2015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7879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Cumulative Distribution of Employment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6344" y="1828409"/>
            <a:ext cx="5819312" cy="4358294"/>
          </a:xfrm>
        </p:spPr>
      </p:pic>
    </p:spTree>
    <p:extLst>
      <p:ext uri="{BB962C8B-B14F-4D97-AF65-F5344CB8AC3E}">
        <p14:creationId xmlns:p14="http://schemas.microsoft.com/office/powerpoint/2010/main" val="211531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0725" y="185979"/>
            <a:ext cx="71292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+mj-lt"/>
              </a:rPr>
              <a:t>Helpman</a:t>
            </a:r>
            <a:r>
              <a:rPr lang="en-US" sz="3200" dirty="0" smtClean="0">
                <a:latin typeface="+mj-lt"/>
              </a:rPr>
              <a:t>, Melitz, and </a:t>
            </a:r>
            <a:r>
              <a:rPr lang="en-US" sz="3200" dirty="0" err="1" smtClean="0">
                <a:latin typeface="+mj-lt"/>
              </a:rPr>
              <a:t>Yeaple</a:t>
            </a:r>
            <a:r>
              <a:rPr lang="en-US" sz="3200" dirty="0" smtClean="0">
                <a:latin typeface="+mj-lt"/>
              </a:rPr>
              <a:t> (2004 AER)</a:t>
            </a:r>
            <a:endParaRPr lang="en-US" sz="3200" dirty="0">
              <a:latin typeface="+mj-lt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137834" y="1143590"/>
            <a:ext cx="9494003" cy="4815509"/>
            <a:chOff x="1137834" y="1143590"/>
            <a:chExt cx="9494003" cy="4815509"/>
          </a:xfrm>
        </p:grpSpPr>
        <p:grpSp>
          <p:nvGrpSpPr>
            <p:cNvPr id="34" name="Group 33"/>
            <p:cNvGrpSpPr/>
            <p:nvPr/>
          </p:nvGrpSpPr>
          <p:grpSpPr>
            <a:xfrm>
              <a:off x="1518834" y="1611824"/>
              <a:ext cx="9113003" cy="3642101"/>
              <a:chOff x="1518834" y="1611824"/>
              <a:chExt cx="9113003" cy="3642101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1518834" y="1611824"/>
                <a:ext cx="0" cy="364210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518834" y="5253925"/>
                <a:ext cx="911300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Straight Connector 7"/>
            <p:cNvCxnSpPr/>
            <p:nvPr/>
          </p:nvCxnSpPr>
          <p:spPr>
            <a:xfrm flipV="1">
              <a:off x="1981200" y="3886200"/>
              <a:ext cx="6781799" cy="136772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2719952" y="4732171"/>
              <a:ext cx="1219200" cy="36933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Domestic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137834" y="1143590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Profit</a:t>
              </a:r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779935" y="5589767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Firm-Specific Productivity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3226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1518834" y="1611824"/>
            <a:ext cx="9113003" cy="3642101"/>
            <a:chOff x="1518834" y="1611824"/>
            <a:chExt cx="9113003" cy="3642101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1518834" y="1611824"/>
              <a:ext cx="0" cy="36421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1518834" y="5253925"/>
              <a:ext cx="911300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" name="Straight Connector 7"/>
          <p:cNvCxnSpPr/>
          <p:nvPr/>
        </p:nvCxnSpPr>
        <p:spPr>
          <a:xfrm flipV="1">
            <a:off x="1981200" y="3886200"/>
            <a:ext cx="6781799" cy="13677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3657600" y="2743200"/>
            <a:ext cx="5105399" cy="2510726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719952" y="4732171"/>
            <a:ext cx="1219200" cy="3693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Domestic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488984" y="3841414"/>
            <a:ext cx="1219200" cy="369332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Exporter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1137834" y="114359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Profit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779935" y="5589767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Firm-Specific Productivity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510725" y="185979"/>
            <a:ext cx="71292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+mj-lt"/>
              </a:rPr>
              <a:t>Helpman</a:t>
            </a:r>
            <a:r>
              <a:rPr lang="en-US" sz="3200" dirty="0" smtClean="0">
                <a:latin typeface="+mj-lt"/>
              </a:rPr>
              <a:t>, Melitz, and </a:t>
            </a:r>
            <a:r>
              <a:rPr lang="en-US" sz="3200" dirty="0" err="1" smtClean="0">
                <a:latin typeface="+mj-lt"/>
              </a:rPr>
              <a:t>Yeaple</a:t>
            </a:r>
            <a:r>
              <a:rPr lang="en-US" sz="3200" dirty="0" smtClean="0">
                <a:latin typeface="+mj-lt"/>
              </a:rPr>
              <a:t> (2004 AER)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7992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1518834" y="1611824"/>
            <a:ext cx="9113003" cy="3642101"/>
            <a:chOff x="1518834" y="1611824"/>
            <a:chExt cx="9113003" cy="3642101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1518834" y="1611824"/>
              <a:ext cx="0" cy="36421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1518834" y="5253925"/>
              <a:ext cx="911300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" name="Straight Connector 7"/>
          <p:cNvCxnSpPr/>
          <p:nvPr/>
        </p:nvCxnSpPr>
        <p:spPr>
          <a:xfrm flipV="1">
            <a:off x="1981200" y="3886200"/>
            <a:ext cx="6781799" cy="13677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3657600" y="2743200"/>
            <a:ext cx="5105399" cy="2510726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5902271" y="1893376"/>
            <a:ext cx="2934993" cy="3360549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719952" y="4732171"/>
            <a:ext cx="1219200" cy="3693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Domestic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488984" y="3841414"/>
            <a:ext cx="1219200" cy="369332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Exporter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1137834" y="114359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Profit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779935" y="5589767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Firm-Specific Productivity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095214" y="2139434"/>
            <a:ext cx="1219200" cy="36933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MNE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510725" y="185979"/>
            <a:ext cx="71292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+mj-lt"/>
              </a:rPr>
              <a:t>Helpman</a:t>
            </a:r>
            <a:r>
              <a:rPr lang="en-US" sz="3200" dirty="0" smtClean="0">
                <a:latin typeface="+mj-lt"/>
              </a:rPr>
              <a:t>, Melitz, and </a:t>
            </a:r>
            <a:r>
              <a:rPr lang="en-US" sz="3200" dirty="0" err="1" smtClean="0">
                <a:latin typeface="+mj-lt"/>
              </a:rPr>
              <a:t>Yeaple</a:t>
            </a:r>
            <a:r>
              <a:rPr lang="en-US" sz="3200" dirty="0" smtClean="0">
                <a:latin typeface="+mj-lt"/>
              </a:rPr>
              <a:t> (2004 AER)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852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1518834" y="1611824"/>
            <a:ext cx="9113003" cy="3642101"/>
            <a:chOff x="1518834" y="1611824"/>
            <a:chExt cx="9113003" cy="3642101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1518834" y="1611824"/>
              <a:ext cx="0" cy="36421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1518834" y="5253925"/>
              <a:ext cx="911300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" name="Straight Connector 7"/>
          <p:cNvCxnSpPr/>
          <p:nvPr/>
        </p:nvCxnSpPr>
        <p:spPr>
          <a:xfrm flipV="1">
            <a:off x="1981200" y="3886200"/>
            <a:ext cx="6781799" cy="13677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3657600" y="2743200"/>
            <a:ext cx="5105399" cy="2510726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5902271" y="1893376"/>
            <a:ext cx="2934993" cy="3360549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719952" y="4732171"/>
            <a:ext cx="1219200" cy="3693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Domestic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488984" y="3841414"/>
            <a:ext cx="1219200" cy="369332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Exporter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8095214" y="2139434"/>
            <a:ext cx="1219200" cy="36933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MNE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1137834" y="114359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Profit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779935" y="5589767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Firm-Specific Productivity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4779935" y="1611824"/>
            <a:ext cx="0" cy="364210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600950" y="1611824"/>
            <a:ext cx="0" cy="364210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510725" y="185979"/>
            <a:ext cx="71292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+mj-lt"/>
              </a:rPr>
              <a:t>Helpman</a:t>
            </a:r>
            <a:r>
              <a:rPr lang="en-US" sz="3200" dirty="0" smtClean="0">
                <a:latin typeface="+mj-lt"/>
              </a:rPr>
              <a:t>, Melitz, and </a:t>
            </a:r>
            <a:r>
              <a:rPr lang="en-US" sz="3200" dirty="0" err="1" smtClean="0">
                <a:latin typeface="+mj-lt"/>
              </a:rPr>
              <a:t>Yeaple</a:t>
            </a:r>
            <a:r>
              <a:rPr lang="en-US" sz="3200" dirty="0" smtClean="0">
                <a:latin typeface="+mj-lt"/>
              </a:rPr>
              <a:t> (2004 AER)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9398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1518834" y="1611824"/>
            <a:ext cx="9113003" cy="3642101"/>
            <a:chOff x="1518834" y="1611824"/>
            <a:chExt cx="9113003" cy="3642101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1518834" y="1611824"/>
              <a:ext cx="0" cy="36421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1518834" y="5253925"/>
              <a:ext cx="911300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4779935" y="5589767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Firm-Specific Productivity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4779935" y="1611824"/>
            <a:ext cx="0" cy="364210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600950" y="1611824"/>
            <a:ext cx="0" cy="364210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539785" y="1617702"/>
            <a:ext cx="1219200" cy="3693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Domestic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646465" y="4686569"/>
            <a:ext cx="1005840" cy="548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Fixed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646465" y="3844893"/>
            <a:ext cx="1005840" cy="8229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Variable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580843" y="1617702"/>
            <a:ext cx="1219200" cy="369332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Exporter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687523" y="4324572"/>
            <a:ext cx="100584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Fixed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687523" y="3410172"/>
            <a:ext cx="1005840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Variable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615671" y="1617702"/>
            <a:ext cx="1219200" cy="36933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MNE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722351" y="3598647"/>
            <a:ext cx="1005840" cy="16459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Fixed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8722351" y="2492009"/>
            <a:ext cx="1005840" cy="10972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Variable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987450" y="4785691"/>
            <a:ext cx="651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40%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036045" y="4785691"/>
            <a:ext cx="651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50%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8130594" y="4785691"/>
            <a:ext cx="651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60%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817858" y="1152948"/>
            <a:ext cx="1401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Employment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3318158" y="215518"/>
            <a:ext cx="55143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+mj-lt"/>
              </a:rPr>
              <a:t>Fixed and Variable Employment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59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1518834" y="1611824"/>
            <a:ext cx="9113003" cy="3642101"/>
            <a:chOff x="1518834" y="1611824"/>
            <a:chExt cx="9113003" cy="3642101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1518834" y="1611824"/>
              <a:ext cx="0" cy="36421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1518834" y="5253925"/>
              <a:ext cx="911300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817858" y="1152948"/>
            <a:ext cx="1401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Employment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779935" y="5589767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Firm-Specific Productivity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4779935" y="1611824"/>
            <a:ext cx="0" cy="364210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600950" y="1611824"/>
            <a:ext cx="0" cy="364210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539785" y="1617702"/>
            <a:ext cx="1219200" cy="3693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Domestic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203995" y="4695927"/>
            <a:ext cx="457200" cy="5486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580843" y="1617702"/>
            <a:ext cx="1219200" cy="369332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Exporter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615671" y="1617702"/>
            <a:ext cx="1219200" cy="36933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MNE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987450" y="4785691"/>
            <a:ext cx="651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40%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036045" y="4785691"/>
            <a:ext cx="651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50%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8130594" y="4785691"/>
            <a:ext cx="651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60%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2638928" y="3858541"/>
            <a:ext cx="274320" cy="82296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2929675" y="3858541"/>
            <a:ext cx="731520" cy="82296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638928" y="4695927"/>
            <a:ext cx="548640" cy="5486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6249684" y="4328491"/>
            <a:ext cx="457200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5680744" y="4328491"/>
            <a:ext cx="548640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5680744" y="3403057"/>
            <a:ext cx="274320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75364" y="3403057"/>
            <a:ext cx="731520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9291291" y="3591166"/>
            <a:ext cx="457200" cy="164592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8722351" y="3591166"/>
            <a:ext cx="548640" cy="164592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8722351" y="2485195"/>
            <a:ext cx="274320" cy="109728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9016971" y="2485195"/>
            <a:ext cx="731520" cy="109728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2565729" y="212222"/>
            <a:ext cx="70192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+mj-lt"/>
              </a:rPr>
              <a:t>More Skilled and Less Skilled Occupations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0500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Occupational Shares:  Notation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692050989"/>
                  </p:ext>
                </p:extLst>
              </p:nvPr>
            </p:nvGraphicFramePr>
            <p:xfrm>
              <a:off x="1097280" y="1845734"/>
              <a:ext cx="10058400" cy="402336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692050989"/>
                  </p:ext>
                </p:extLst>
              </p:nvPr>
            </p:nvGraphicFramePr>
            <p:xfrm>
              <a:off x="1097280" y="1845734"/>
              <a:ext cx="10058400" cy="402336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4914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Occupational Shares:  Accounting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28111186"/>
                  </p:ext>
                </p:extLst>
              </p:nvPr>
            </p:nvGraphicFramePr>
            <p:xfrm>
              <a:off x="1097280" y="1845734"/>
              <a:ext cx="10058400" cy="402336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28111186"/>
                  </p:ext>
                </p:extLst>
              </p:nvPr>
            </p:nvGraphicFramePr>
            <p:xfrm>
              <a:off x="1097280" y="1845734"/>
              <a:ext cx="10058400" cy="402336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91014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Occupational Shares:  Accounting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920255817"/>
                  </p:ext>
                </p:extLst>
              </p:nvPr>
            </p:nvGraphicFramePr>
            <p:xfrm>
              <a:off x="1097280" y="1845734"/>
              <a:ext cx="10058400" cy="402336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920255817"/>
                  </p:ext>
                </p:extLst>
              </p:nvPr>
            </p:nvGraphicFramePr>
            <p:xfrm>
              <a:off x="1097280" y="1845734"/>
              <a:ext cx="10058400" cy="402336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79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400" dirty="0"/>
              <a:t>“[t]he productivity of the firm remains largely a black box and we still have relatively little understanding of the separate roles played by production technology, management practice, firm organization and product attributes towards variation in revenues across firms” 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C609-8539-4A1B-8B1B-E65CDB1DF7A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074553" y="4729836"/>
            <a:ext cx="60811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Marc J. </a:t>
            </a:r>
            <a:r>
              <a:rPr lang="en-US" sz="2400" dirty="0" err="1"/>
              <a:t>Melitz</a:t>
            </a:r>
            <a:r>
              <a:rPr lang="en-US" sz="2400" dirty="0"/>
              <a:t> and Stephen J. Redding (2013), </a:t>
            </a:r>
            <a:r>
              <a:rPr lang="en-US" sz="2400" i="1" dirty="0"/>
              <a:t>Handbook of International Economics</a:t>
            </a:r>
          </a:p>
        </p:txBody>
      </p:sp>
    </p:spTree>
    <p:extLst>
      <p:ext uri="{BB962C8B-B14F-4D97-AF65-F5344CB8AC3E}">
        <p14:creationId xmlns:p14="http://schemas.microsoft.com/office/powerpoint/2010/main" val="61449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Within and Between Effects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6799153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26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6925036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264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0814073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332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6035824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83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1912557"/>
              </p:ext>
            </p:extLst>
          </p:nvPr>
        </p:nvGraphicFramePr>
        <p:xfrm>
          <a:off x="1096963" y="1908256"/>
          <a:ext cx="10058400" cy="1671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000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4583247"/>
              </p:ext>
            </p:extLst>
          </p:nvPr>
        </p:nvGraphicFramePr>
        <p:xfrm>
          <a:off x="1096963" y="1846263"/>
          <a:ext cx="10058400" cy="28187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657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Predictions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9769365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257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09200432"/>
                  </p:ext>
                </p:extLst>
              </p:nvPr>
            </p:nvGraphicFramePr>
            <p:xfrm>
              <a:off x="1524" y="1214651"/>
              <a:ext cx="12188953" cy="51042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6026439"/>
                    <a:gridCol w="194400"/>
                    <a:gridCol w="2886857"/>
                    <a:gridCol w="194400"/>
                    <a:gridCol w="2886857"/>
                  </a:tblGrid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3200" u="none" strike="noStrike">
                              <a:effectLst/>
                            </a:rPr>
                            <a:t> </a:t>
                          </a:r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3200" i="1" u="none" strike="noStrike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3200" i="1" u="none" strike="noStrike" smtClean="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  <m:sub>
                                    <m:r>
                                      <a:rPr lang="en-US" sz="3200" b="0" i="1" u="none" strike="noStrike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</m:sub>
                                  <m:sup>
                                    <m:r>
                                      <a:rPr lang="en-US" sz="3200" b="0" i="1" u="none" strike="noStrike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3200" u="none" strike="noStrike" dirty="0">
                              <a:effectLst/>
                            </a:rPr>
                            <a:t> 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3200" i="1" u="none" strike="noStrike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3200" i="1" u="none" strike="noStrike" smtClean="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  <m:sub>
                                    <m:r>
                                      <a:rPr lang="en-US" sz="3200" b="0" i="1" u="none" strike="noStrike" smtClean="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𝑋</m:t>
                                    </m:r>
                                  </m:sub>
                                  <m:sup>
                                    <m:r>
                                      <a:rPr lang="en-US" sz="3200" b="0" i="1" u="none" strike="noStrike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 smtClean="0">
                              <a:effectLst/>
                            </a:rPr>
                            <a:t>  Higher-skilled </a:t>
                          </a:r>
                          <a:r>
                            <a:rPr lang="en-US" sz="3200" u="none" strike="noStrike" dirty="0">
                              <a:effectLst/>
                            </a:rPr>
                            <a:t>occupations</a:t>
                          </a:r>
                          <a:endParaRPr lang="en-US" sz="3200" b="0" i="1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</a:rPr>
                            <a:t>  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    </a:t>
                          </a:r>
                          <a:r>
                            <a:rPr lang="en-US" sz="3200" u="none" strike="noStrike" dirty="0">
                              <a:effectLst/>
                            </a:rPr>
                            <a:t>Managers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>
                              <a:effectLst/>
                            </a:rPr>
                            <a:t>0.040***</a:t>
                          </a:r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</a:rPr>
                            <a:t>0.032***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</a:rPr>
                            <a:t>    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  Research </a:t>
                          </a:r>
                          <a:r>
                            <a:rPr lang="en-US" sz="3200" u="none" strike="noStrike" dirty="0">
                              <a:effectLst/>
                            </a:rPr>
                            <a:t>professional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>
                              <a:effectLst/>
                            </a:rPr>
                            <a:t>0.043***</a:t>
                          </a:r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</a:rPr>
                            <a:t>0.032***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</a:rPr>
                            <a:t>   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   </a:t>
                          </a:r>
                          <a:r>
                            <a:rPr lang="en-US" sz="3200" u="none" strike="noStrike" dirty="0">
                              <a:effectLst/>
                            </a:rPr>
                            <a:t>Business professional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>
                              <a:effectLst/>
                            </a:rPr>
                            <a:t>0.085***</a:t>
                          </a:r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</a:rPr>
                            <a:t>0.046***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</a:rPr>
                            <a:t>   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   </a:t>
                          </a:r>
                          <a:r>
                            <a:rPr lang="en-US" sz="3200" u="none" strike="noStrike" dirty="0">
                              <a:effectLst/>
                            </a:rPr>
                            <a:t>Other professional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>
                              <a:effectLst/>
                            </a:rPr>
                            <a:t>-0.020***</a:t>
                          </a:r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</a:rPr>
                            <a:t>-0.014***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</a:rPr>
                            <a:t>  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    </a:t>
                          </a:r>
                          <a:r>
                            <a:rPr lang="en-US" sz="3200" u="none" strike="noStrike" dirty="0">
                              <a:effectLst/>
                            </a:rPr>
                            <a:t>Technicians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</a:rPr>
                            <a:t>0.050***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</a:rPr>
                            <a:t>0.039***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4009200432"/>
                  </p:ext>
                </p:extLst>
              </p:nvPr>
            </p:nvGraphicFramePr>
            <p:xfrm>
              <a:off x="1524" y="1214651"/>
              <a:ext cx="12188953" cy="51042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6026439"/>
                    <a:gridCol w="194400"/>
                    <a:gridCol w="2886857"/>
                    <a:gridCol w="194400"/>
                    <a:gridCol w="2886857"/>
                  </a:tblGrid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3200" u="none" strike="noStrike">
                              <a:effectLst/>
                            </a:rPr>
                            <a:t> </a:t>
                          </a:r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2" marR="9522" marT="9522" marB="0" anchor="b">
                        <a:blipFill rotWithShape="0">
                          <a:blip r:embed="rId2"/>
                          <a:stretch>
                            <a:fillRect l="-216068" t="-1075" r="-107400" b="-8032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3200" u="none" strike="noStrike" dirty="0">
                              <a:effectLst/>
                            </a:rPr>
                            <a:t> 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2" marR="9522" marT="9522" marB="0" anchor="b">
                        <a:blipFill rotWithShape="0">
                          <a:blip r:embed="rId2"/>
                          <a:stretch>
                            <a:fillRect l="-322152" t="-1075" r="-422" b="-803226"/>
                          </a:stretch>
                        </a:blipFill>
                      </a:tcPr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 smtClean="0">
                              <a:effectLst/>
                            </a:rPr>
                            <a:t>  Higher-skilled </a:t>
                          </a:r>
                          <a:r>
                            <a:rPr lang="en-US" sz="3200" u="none" strike="noStrike" dirty="0">
                              <a:effectLst/>
                            </a:rPr>
                            <a:t>occupations</a:t>
                          </a:r>
                          <a:endParaRPr lang="en-US" sz="3200" b="0" i="1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</a:rPr>
                            <a:t>  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    </a:t>
                          </a:r>
                          <a:r>
                            <a:rPr lang="en-US" sz="3200" u="none" strike="noStrike" dirty="0">
                              <a:effectLst/>
                            </a:rPr>
                            <a:t>Managers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>
                              <a:effectLst/>
                            </a:rPr>
                            <a:t>0.040***</a:t>
                          </a:r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</a:rPr>
                            <a:t>0.032***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</a:rPr>
                            <a:t>    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  Research </a:t>
                          </a:r>
                          <a:r>
                            <a:rPr lang="en-US" sz="3200" u="none" strike="noStrike" dirty="0">
                              <a:effectLst/>
                            </a:rPr>
                            <a:t>professional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>
                              <a:effectLst/>
                            </a:rPr>
                            <a:t>0.043***</a:t>
                          </a:r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</a:rPr>
                            <a:t>0.032***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</a:rPr>
                            <a:t>   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   </a:t>
                          </a:r>
                          <a:r>
                            <a:rPr lang="en-US" sz="3200" u="none" strike="noStrike" dirty="0">
                              <a:effectLst/>
                            </a:rPr>
                            <a:t>Business professional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>
                              <a:effectLst/>
                            </a:rPr>
                            <a:t>0.085***</a:t>
                          </a:r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</a:rPr>
                            <a:t>0.046***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</a:rPr>
                            <a:t>   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   </a:t>
                          </a:r>
                          <a:r>
                            <a:rPr lang="en-US" sz="3200" u="none" strike="noStrike" dirty="0">
                              <a:effectLst/>
                            </a:rPr>
                            <a:t>Other professional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>
                              <a:effectLst/>
                            </a:rPr>
                            <a:t>-0.020***</a:t>
                          </a:r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</a:rPr>
                            <a:t>-0.014***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</a:rPr>
                            <a:t>  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    </a:t>
                          </a:r>
                          <a:r>
                            <a:rPr lang="en-US" sz="3200" u="none" strike="noStrike" dirty="0">
                              <a:effectLst/>
                            </a:rPr>
                            <a:t>Technicians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</a:rPr>
                            <a:t>0.050***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</a:rPr>
                            <a:t>0.039***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ctr"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Diagram 8"/>
              <p:cNvGraphicFramePr/>
              <p:nvPr>
                <p:extLst>
                  <p:ext uri="{D42A27DB-BD31-4B8C-83A1-F6EECF244321}">
                    <p14:modId xmlns:p14="http://schemas.microsoft.com/office/powerpoint/2010/main" val="1690136898"/>
                  </p:ext>
                </p:extLst>
              </p:nvPr>
            </p:nvGraphicFramePr>
            <p:xfrm>
              <a:off x="0" y="1"/>
              <a:ext cx="12192000" cy="129653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</mc:Choice>
        <mc:Fallback xmlns="">
          <p:graphicFrame>
            <p:nvGraphicFramePr>
              <p:cNvPr id="9" name="Diagram 8"/>
              <p:cNvGraphicFramePr/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690136898"/>
                  </p:ext>
                </p:extLst>
              </p:nvPr>
            </p:nvGraphicFramePr>
            <p:xfrm>
              <a:off x="0" y="1"/>
              <a:ext cx="12192000" cy="129653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9" r:qs="rId10" r:cs="rId11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8437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41409784"/>
                  </p:ext>
                </p:extLst>
              </p:nvPr>
            </p:nvGraphicFramePr>
            <p:xfrm>
              <a:off x="1524" y="1214651"/>
              <a:ext cx="12188953" cy="51042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6026439"/>
                    <a:gridCol w="194400"/>
                    <a:gridCol w="2886857"/>
                    <a:gridCol w="194400"/>
                    <a:gridCol w="2886857"/>
                  </a:tblGrid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3200" u="none" strike="noStrike">
                              <a:effectLst/>
                            </a:rPr>
                            <a:t> </a:t>
                          </a:r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3200" i="1" u="none" strike="noStrike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3200" i="1" u="none" strike="noStrike" smtClean="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  <m:sub>
                                    <m:r>
                                      <a:rPr lang="en-US" sz="3200" b="0" i="1" u="none" strike="noStrike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</m:sub>
                                  <m:sup>
                                    <m:r>
                                      <a:rPr lang="en-US" sz="3200" b="0" i="1" u="none" strike="noStrike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3200" u="none" strike="noStrike" dirty="0">
                              <a:effectLst/>
                            </a:rPr>
                            <a:t> 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3200" i="1" u="none" strike="noStrike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3200" i="1" u="none" strike="noStrike" smtClean="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  <m:sub>
                                    <m:r>
                                      <a:rPr lang="en-US" sz="3200" b="0" i="1" u="none" strike="noStrike" smtClean="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𝑋</m:t>
                                    </m:r>
                                  </m:sub>
                                  <m:sup>
                                    <m:r>
                                      <a:rPr lang="en-US" sz="3200" b="0" i="1" u="none" strike="noStrike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 smtClean="0">
                              <a:effectLst/>
                              <a:latin typeface="Calibri" panose="020F0502020204030204" pitchFamily="34" charset="0"/>
                            </a:rPr>
                            <a:t>  Lower-skilled </a:t>
                          </a:r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occupations</a:t>
                          </a:r>
                          <a:endParaRPr lang="en-US" sz="3200" b="0" i="1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  </a:t>
                          </a:r>
                          <a:r>
                            <a:rPr lang="en-US" sz="3200" u="none" strike="noStrike" dirty="0" smtClean="0">
                              <a:effectLst/>
                              <a:latin typeface="Calibri" panose="020F0502020204030204" pitchFamily="34" charset="0"/>
                            </a:rPr>
                            <a:t>    </a:t>
                          </a:r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Machine operators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0.023***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0.023***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  <a:r>
                            <a:rPr lang="en-US" sz="3200" u="none" strike="noStrike" dirty="0" smtClean="0">
                              <a:effectLst/>
                              <a:latin typeface="Calibri" panose="020F0502020204030204" pitchFamily="34" charset="0"/>
                            </a:rPr>
                            <a:t>     </a:t>
                          </a:r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Craft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-0.080***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-0.040***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  </a:t>
                          </a:r>
                          <a:r>
                            <a:rPr lang="en-US" sz="3200" u="none" strike="noStrike" dirty="0" smtClean="0">
                              <a:effectLst/>
                              <a:latin typeface="Calibri" panose="020F0502020204030204" pitchFamily="34" charset="0"/>
                            </a:rPr>
                            <a:t>    Information-processing </a:t>
                          </a:r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clerks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0.043***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0.031***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  </a:t>
                          </a:r>
                          <a:r>
                            <a:rPr lang="en-US" sz="3200" u="none" strike="noStrike" dirty="0" smtClean="0">
                              <a:effectLst/>
                              <a:latin typeface="Calibri" panose="020F0502020204030204" pitchFamily="34" charset="0"/>
                            </a:rPr>
                            <a:t>    </a:t>
                          </a:r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Transportation operators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-0.067***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-0.054***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  </a:t>
                          </a:r>
                          <a:r>
                            <a:rPr lang="en-US" sz="3200" u="none" strike="noStrike" dirty="0" smtClean="0">
                              <a:effectLst/>
                              <a:latin typeface="Calibri" panose="020F0502020204030204" pitchFamily="34" charset="0"/>
                            </a:rPr>
                            <a:t>    </a:t>
                          </a:r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Sales and service workers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-0.073***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-0.060***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  </a:t>
                          </a:r>
                          <a:r>
                            <a:rPr lang="en-US" sz="3200" u="none" strike="noStrike" dirty="0" smtClean="0">
                              <a:effectLst/>
                              <a:latin typeface="Calibri" panose="020F0502020204030204" pitchFamily="34" charset="0"/>
                            </a:rPr>
                            <a:t>    </a:t>
                          </a:r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Other clerks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-0.011***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-0.011***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  </a:t>
                          </a:r>
                          <a:r>
                            <a:rPr lang="en-US" sz="3200" u="none" strike="noStrike" dirty="0" smtClean="0">
                              <a:effectLst/>
                              <a:latin typeface="Calibri" panose="020F0502020204030204" pitchFamily="34" charset="0"/>
                            </a:rPr>
                            <a:t>    </a:t>
                          </a:r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Laborers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3200" u="none" strike="noStrike"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>
                              <a:effectLst/>
                              <a:latin typeface="Calibri" panose="020F0502020204030204" pitchFamily="34" charset="0"/>
                            </a:rPr>
                            <a:t>-0.033***</a:t>
                          </a:r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3200" u="none" strike="noStrike"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-0.023***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2241409784"/>
                  </p:ext>
                </p:extLst>
              </p:nvPr>
            </p:nvGraphicFramePr>
            <p:xfrm>
              <a:off x="1524" y="1214651"/>
              <a:ext cx="12188953" cy="51042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6026439"/>
                    <a:gridCol w="194400"/>
                    <a:gridCol w="2886857"/>
                    <a:gridCol w="194400"/>
                    <a:gridCol w="2886857"/>
                  </a:tblGrid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3200" u="none" strike="noStrike">
                              <a:effectLst/>
                            </a:rPr>
                            <a:t> </a:t>
                          </a:r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2" marR="9522" marT="9522" marB="0" anchor="b">
                        <a:blipFill rotWithShape="0">
                          <a:blip r:embed="rId2"/>
                          <a:stretch>
                            <a:fillRect l="-216068" t="-1075" r="-107400" b="-8440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3200" u="none" strike="noStrike" dirty="0">
                              <a:effectLst/>
                            </a:rPr>
                            <a:t> 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</a:endParaRPr>
                        </a:p>
                      </a:txBody>
                      <a:tcPr marL="9522" marR="9522" marT="9522" marB="0" anchor="b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2" marR="9522" marT="9522" marB="0" anchor="b">
                        <a:blipFill rotWithShape="0">
                          <a:blip r:embed="rId2"/>
                          <a:stretch>
                            <a:fillRect l="-322152" t="-1075" r="-422" b="-844086"/>
                          </a:stretch>
                        </a:blipFill>
                      </a:tcPr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 smtClean="0">
                              <a:effectLst/>
                              <a:latin typeface="Calibri" panose="020F0502020204030204" pitchFamily="34" charset="0"/>
                            </a:rPr>
                            <a:t>  Lower-skilled </a:t>
                          </a:r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occupations</a:t>
                          </a:r>
                          <a:endParaRPr lang="en-US" sz="3200" b="0" i="1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  </a:t>
                          </a:r>
                          <a:r>
                            <a:rPr lang="en-US" sz="3200" u="none" strike="noStrike" dirty="0" smtClean="0">
                              <a:effectLst/>
                              <a:latin typeface="Calibri" panose="020F0502020204030204" pitchFamily="34" charset="0"/>
                            </a:rPr>
                            <a:t>    </a:t>
                          </a:r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Machine operators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0.023***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0.023***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  <a:r>
                            <a:rPr lang="en-US" sz="3200" u="none" strike="noStrike" dirty="0" smtClean="0">
                              <a:effectLst/>
                              <a:latin typeface="Calibri" panose="020F0502020204030204" pitchFamily="34" charset="0"/>
                            </a:rPr>
                            <a:t>     </a:t>
                          </a:r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Craft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-0.080***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-0.040***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  </a:t>
                          </a:r>
                          <a:r>
                            <a:rPr lang="en-US" sz="3200" u="none" strike="noStrike" dirty="0" smtClean="0">
                              <a:effectLst/>
                              <a:latin typeface="Calibri" panose="020F0502020204030204" pitchFamily="34" charset="0"/>
                            </a:rPr>
                            <a:t>    Information-processing </a:t>
                          </a:r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clerks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0.043***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0.031***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  </a:t>
                          </a:r>
                          <a:r>
                            <a:rPr lang="en-US" sz="3200" u="none" strike="noStrike" dirty="0" smtClean="0">
                              <a:effectLst/>
                              <a:latin typeface="Calibri" panose="020F0502020204030204" pitchFamily="34" charset="0"/>
                            </a:rPr>
                            <a:t>    </a:t>
                          </a:r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Transportation operators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-0.067***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-0.054***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  </a:t>
                          </a:r>
                          <a:r>
                            <a:rPr lang="en-US" sz="3200" u="none" strike="noStrike" dirty="0" smtClean="0">
                              <a:effectLst/>
                              <a:latin typeface="Calibri" panose="020F0502020204030204" pitchFamily="34" charset="0"/>
                            </a:rPr>
                            <a:t>    </a:t>
                          </a:r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Sales and service workers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-0.073***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-0.060***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  </a:t>
                          </a:r>
                          <a:r>
                            <a:rPr lang="en-US" sz="3200" u="none" strike="noStrike" dirty="0" smtClean="0">
                              <a:effectLst/>
                              <a:latin typeface="Calibri" panose="020F0502020204030204" pitchFamily="34" charset="0"/>
                            </a:rPr>
                            <a:t>    </a:t>
                          </a:r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Other clerks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-0.011***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-0.011***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</a:tr>
                  <a:tr h="56714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  </a:t>
                          </a:r>
                          <a:r>
                            <a:rPr lang="en-US" sz="3200" u="none" strike="noStrike" dirty="0" smtClean="0">
                              <a:effectLst/>
                              <a:latin typeface="Calibri" panose="020F0502020204030204" pitchFamily="34" charset="0"/>
                            </a:rPr>
                            <a:t>    </a:t>
                          </a:r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Laborers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3200" u="none" strike="noStrike"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>
                              <a:effectLst/>
                              <a:latin typeface="Calibri" panose="020F0502020204030204" pitchFamily="34" charset="0"/>
                            </a:rPr>
                            <a:t>-0.033***</a:t>
                          </a:r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3200" u="none" strike="noStrike"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  <a:endParaRPr lang="en-US" sz="32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sz="3200" u="none" strike="noStrike" dirty="0">
                              <a:effectLst/>
                              <a:latin typeface="Calibri" panose="020F0502020204030204" pitchFamily="34" charset="0"/>
                            </a:rPr>
                            <a:t>-0.023***</a:t>
                          </a:r>
                          <a:endParaRPr lang="en-US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Diagram 8"/>
              <p:cNvGraphicFramePr/>
              <p:nvPr>
                <p:extLst>
                  <p:ext uri="{D42A27DB-BD31-4B8C-83A1-F6EECF244321}">
                    <p14:modId xmlns:p14="http://schemas.microsoft.com/office/powerpoint/2010/main" val="1690136898"/>
                  </p:ext>
                </p:extLst>
              </p:nvPr>
            </p:nvGraphicFramePr>
            <p:xfrm>
              <a:off x="0" y="1"/>
              <a:ext cx="12192000" cy="129653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</mc:Choice>
        <mc:Fallback xmlns="">
          <p:graphicFrame>
            <p:nvGraphicFramePr>
              <p:cNvPr id="9" name="Diagram 8"/>
              <p:cNvGraphicFramePr/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690136898"/>
                  </p:ext>
                </p:extLst>
              </p:nvPr>
            </p:nvGraphicFramePr>
            <p:xfrm>
              <a:off x="0" y="1"/>
              <a:ext cx="12192000" cy="129653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9" r:qs="rId10" r:cs="rId11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39841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Diagram 8"/>
              <p:cNvGraphicFramePr/>
              <p:nvPr>
                <p:extLst>
                  <p:ext uri="{D42A27DB-BD31-4B8C-83A1-F6EECF244321}">
                    <p14:modId xmlns:p14="http://schemas.microsoft.com/office/powerpoint/2010/main" val="1293187093"/>
                  </p:ext>
                </p:extLst>
              </p:nvPr>
            </p:nvGraphicFramePr>
            <p:xfrm>
              <a:off x="0" y="1"/>
              <a:ext cx="12192000" cy="129653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9" name="Diagram 8"/>
              <p:cNvGraphicFramePr/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293187093"/>
                  </p:ext>
                </p:extLst>
              </p:nvPr>
            </p:nvGraphicFramePr>
            <p:xfrm>
              <a:off x="0" y="1"/>
              <a:ext cx="12192000" cy="129653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796992"/>
              </p:ext>
            </p:extLst>
          </p:nvPr>
        </p:nvGraphicFramePr>
        <p:xfrm>
          <a:off x="0" y="1229013"/>
          <a:ext cx="12192000" cy="50915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77416"/>
                <a:gridCol w="2723308"/>
                <a:gridCol w="3267968"/>
                <a:gridCol w="2723308"/>
              </a:tblGrid>
              <a:tr h="1272894">
                <a:tc>
                  <a:txBody>
                    <a:bodyPr/>
                    <a:lstStyle/>
                    <a:p>
                      <a:pPr algn="l" fontAlgn="ctr"/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500" u="none" strike="noStrike" dirty="0">
                          <a:effectLst/>
                        </a:rPr>
                        <a:t>Beta ranking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500" u="none" strike="noStrike" dirty="0">
                          <a:effectLst/>
                        </a:rPr>
                        <a:t>Wage ranking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500" u="none" strike="noStrike" dirty="0">
                          <a:effectLst/>
                        </a:rPr>
                        <a:t>Non-MNE wage ranking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</a:tr>
              <a:tr h="636447">
                <a:tc>
                  <a:txBody>
                    <a:bodyPr/>
                    <a:lstStyle/>
                    <a:p>
                      <a:pPr algn="l" fontAlgn="b"/>
                      <a:r>
                        <a:rPr lang="en-US" sz="3500" u="none" strike="noStrike" dirty="0" smtClean="0">
                          <a:effectLst/>
                        </a:rPr>
                        <a:t>  MNE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500" u="none" strike="noStrike">
                          <a:effectLst/>
                        </a:rPr>
                        <a:t>0.106***</a:t>
                      </a:r>
                      <a:endParaRPr lang="en-US" sz="3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500" u="none" strike="noStrike">
                          <a:effectLst/>
                        </a:rPr>
                        <a:t>0.112***</a:t>
                      </a:r>
                      <a:endParaRPr lang="en-US" sz="3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500" u="none" strike="noStrike" dirty="0">
                          <a:effectLst/>
                        </a:rPr>
                        <a:t>0.099***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</a:tr>
              <a:tr h="636447">
                <a:tc>
                  <a:txBody>
                    <a:bodyPr/>
                    <a:lstStyle/>
                    <a:p>
                      <a:pPr algn="l" fontAlgn="b"/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500" u="none" strike="noStrike" dirty="0">
                          <a:effectLst/>
                        </a:rPr>
                        <a:t>(0.006)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500" u="none" strike="noStrike">
                          <a:effectLst/>
                        </a:rPr>
                        <a:t>(0.006)</a:t>
                      </a:r>
                      <a:endParaRPr lang="en-US" sz="3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500" u="none" strike="noStrike" dirty="0">
                          <a:effectLst/>
                        </a:rPr>
                        <a:t>(0.006)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</a:tr>
              <a:tr h="636447">
                <a:tc>
                  <a:txBody>
                    <a:bodyPr/>
                    <a:lstStyle/>
                    <a:p>
                      <a:pPr algn="l" fontAlgn="b"/>
                      <a:r>
                        <a:rPr lang="en-US" sz="3500" u="none" strike="noStrike" dirty="0" smtClean="0">
                          <a:effectLst/>
                        </a:rPr>
                        <a:t>  Exporter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500" u="none" strike="noStrike">
                          <a:effectLst/>
                        </a:rPr>
                        <a:t>0.079***</a:t>
                      </a:r>
                      <a:endParaRPr lang="en-US" sz="3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500" u="none" strike="noStrike">
                          <a:effectLst/>
                        </a:rPr>
                        <a:t>0.086***</a:t>
                      </a:r>
                      <a:endParaRPr lang="en-US" sz="3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500" u="none" strike="noStrike" dirty="0">
                          <a:effectLst/>
                        </a:rPr>
                        <a:t>0.077***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</a:tr>
              <a:tr h="636447">
                <a:tc>
                  <a:txBody>
                    <a:bodyPr/>
                    <a:lstStyle/>
                    <a:p>
                      <a:pPr algn="l" fontAlgn="b"/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500" u="none" strike="noStrike" dirty="0">
                          <a:effectLst/>
                        </a:rPr>
                        <a:t>(0.005)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500" u="none" strike="noStrike" dirty="0">
                          <a:effectLst/>
                        </a:rPr>
                        <a:t>(0.005)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500" u="none" strike="noStrike" dirty="0">
                          <a:effectLst/>
                        </a:rPr>
                        <a:t>(0.005)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</a:tr>
              <a:tr h="636447">
                <a:tc>
                  <a:txBody>
                    <a:bodyPr/>
                    <a:lstStyle/>
                    <a:p>
                      <a:pPr algn="l" fontAlgn="b"/>
                      <a:r>
                        <a:rPr lang="en-US" sz="3500" u="none" strike="noStrike" dirty="0" smtClean="0">
                          <a:effectLst/>
                        </a:rPr>
                        <a:t>  Log </a:t>
                      </a:r>
                      <a:r>
                        <a:rPr lang="en-US" sz="3500" u="none" strike="noStrike" dirty="0">
                          <a:effectLst/>
                        </a:rPr>
                        <a:t>firm size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500" u="none" strike="noStrike">
                          <a:effectLst/>
                        </a:rPr>
                        <a:t>-0.004**</a:t>
                      </a:r>
                      <a:endParaRPr lang="en-US" sz="3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500" u="none" strike="noStrike" dirty="0">
                          <a:effectLst/>
                        </a:rPr>
                        <a:t>-0.007***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500" u="none" strike="noStrike" dirty="0">
                          <a:effectLst/>
                        </a:rPr>
                        <a:t>-0.006***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</a:tr>
              <a:tr h="636447">
                <a:tc>
                  <a:txBody>
                    <a:bodyPr/>
                    <a:lstStyle/>
                    <a:p>
                      <a:pPr algn="l" fontAlgn="b"/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500" u="none" strike="noStrike">
                          <a:effectLst/>
                        </a:rPr>
                        <a:t>(0.002)</a:t>
                      </a:r>
                      <a:endParaRPr lang="en-US" sz="3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500" u="none" strike="noStrike">
                          <a:effectLst/>
                        </a:rPr>
                        <a:t>(0.002)</a:t>
                      </a:r>
                      <a:endParaRPr lang="en-US" sz="3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500" u="none" strike="noStrike" dirty="0">
                          <a:effectLst/>
                        </a:rPr>
                        <a:t>(0.002)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339" marR="10339" marT="10339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903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7592538"/>
              </p:ext>
            </p:extLst>
          </p:nvPr>
        </p:nvGraphicFramePr>
        <p:xfrm>
          <a:off x="1097280" y="1845733"/>
          <a:ext cx="10058400" cy="4198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C609-8539-4A1B-8B1B-E65CDB1DF7A7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Diagram 8"/>
              <p:cNvGraphicFramePr/>
              <p:nvPr>
                <p:extLst>
                  <p:ext uri="{D42A27DB-BD31-4B8C-83A1-F6EECF244321}">
                    <p14:modId xmlns:p14="http://schemas.microsoft.com/office/powerpoint/2010/main" val="1293187093"/>
                  </p:ext>
                </p:extLst>
              </p:nvPr>
            </p:nvGraphicFramePr>
            <p:xfrm>
              <a:off x="0" y="1"/>
              <a:ext cx="12192000" cy="129653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9" name="Diagram 8"/>
              <p:cNvGraphicFramePr/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293187093"/>
                  </p:ext>
                </p:extLst>
              </p:nvPr>
            </p:nvGraphicFramePr>
            <p:xfrm>
              <a:off x="0" y="1"/>
              <a:ext cx="12192000" cy="129653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253203"/>
              </p:ext>
            </p:extLst>
          </p:nvPr>
        </p:nvGraphicFramePr>
        <p:xfrm>
          <a:off x="0" y="1229014"/>
          <a:ext cx="12188952" cy="51076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22264"/>
                <a:gridCol w="2739590"/>
                <a:gridCol w="3287508"/>
                <a:gridCol w="2739590"/>
              </a:tblGrid>
              <a:tr h="1175188">
                <a:tc>
                  <a:txBody>
                    <a:bodyPr/>
                    <a:lstStyle/>
                    <a:p>
                      <a:pPr algn="l" fontAlgn="ctr"/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400" u="none" strike="noStrike" dirty="0">
                          <a:effectLst/>
                        </a:rPr>
                        <a:t>Beta ranking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400" u="none" strike="noStrike" dirty="0">
                          <a:effectLst/>
                        </a:rPr>
                        <a:t>Wage ranking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400" u="none" strike="noStrike" dirty="0">
                          <a:effectLst/>
                        </a:rPr>
                        <a:t>Non-MNE wage ranking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</a:tr>
              <a:tr h="994459">
                <a:tc>
                  <a:txBody>
                    <a:bodyPr/>
                    <a:lstStyle/>
                    <a:p>
                      <a:pPr algn="l" fontAlgn="b"/>
                      <a:r>
                        <a:rPr lang="en-US" sz="3400" u="none" strike="noStrike" dirty="0" smtClean="0">
                          <a:effectLst/>
                        </a:rPr>
                        <a:t>  Capital-labor </a:t>
                      </a:r>
                      <a:r>
                        <a:rPr lang="en-US" sz="3400" u="none" strike="noStrike" dirty="0">
                          <a:effectLst/>
                        </a:rPr>
                        <a:t>ratio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400" u="none" strike="noStrike">
                          <a:effectLst/>
                        </a:rPr>
                        <a:t>-0.005***</a:t>
                      </a:r>
                      <a:endParaRPr lang="en-US" sz="3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400" u="none" strike="noStrike">
                          <a:effectLst/>
                        </a:rPr>
                        <a:t>-0.004***</a:t>
                      </a:r>
                      <a:endParaRPr lang="en-US" sz="3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400" u="none" strike="noStrike" dirty="0">
                          <a:effectLst/>
                        </a:rPr>
                        <a:t>-0.004***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</a:tr>
              <a:tr h="587594">
                <a:tc>
                  <a:txBody>
                    <a:bodyPr/>
                    <a:lstStyle/>
                    <a:p>
                      <a:pPr algn="l" fontAlgn="b"/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400" u="none" strike="noStrike">
                          <a:effectLst/>
                        </a:rPr>
                        <a:t>(0.001)</a:t>
                      </a:r>
                      <a:endParaRPr lang="en-US" sz="3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400" u="none" strike="noStrike">
                          <a:effectLst/>
                        </a:rPr>
                        <a:t>(0.001)</a:t>
                      </a:r>
                      <a:endParaRPr lang="en-US" sz="3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400" u="none" strike="noStrike" dirty="0">
                          <a:effectLst/>
                        </a:rPr>
                        <a:t>(0.001)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</a:tr>
              <a:tr h="587594">
                <a:tc>
                  <a:txBody>
                    <a:bodyPr/>
                    <a:lstStyle/>
                    <a:p>
                      <a:pPr algn="l" fontAlgn="b"/>
                      <a:r>
                        <a:rPr lang="en-US" sz="3400" u="none" strike="noStrike" dirty="0" smtClean="0">
                          <a:effectLst/>
                        </a:rPr>
                        <a:t>  VA/employee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400" u="none" strike="noStrike">
                          <a:effectLst/>
                        </a:rPr>
                        <a:t>0.043***</a:t>
                      </a:r>
                      <a:endParaRPr lang="en-US" sz="3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400" u="none" strike="noStrike">
                          <a:effectLst/>
                        </a:rPr>
                        <a:t>0.046***</a:t>
                      </a:r>
                      <a:endParaRPr lang="en-US" sz="3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400" u="none" strike="noStrike" dirty="0">
                          <a:effectLst/>
                        </a:rPr>
                        <a:t>0.044***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</a:tr>
              <a:tr h="587594">
                <a:tc>
                  <a:txBody>
                    <a:bodyPr/>
                    <a:lstStyle/>
                    <a:p>
                      <a:pPr algn="l" fontAlgn="b"/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400" u="none" strike="noStrike">
                          <a:effectLst/>
                        </a:rPr>
                        <a:t>(0.007)</a:t>
                      </a:r>
                      <a:endParaRPr lang="en-US" sz="3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400" u="none" strike="noStrike">
                          <a:effectLst/>
                        </a:rPr>
                        <a:t>(0.007)</a:t>
                      </a:r>
                      <a:endParaRPr lang="en-US" sz="3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400" u="none" strike="noStrike" dirty="0">
                          <a:effectLst/>
                        </a:rPr>
                        <a:t>(0.007)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</a:tr>
              <a:tr h="5875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3400" u="none" strike="noStrike" dirty="0" smtClean="0">
                          <a:effectLst/>
                        </a:rPr>
                        <a:t>  Observations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400" u="none" strike="noStrike">
                          <a:effectLst/>
                        </a:rPr>
                        <a:t>25,871</a:t>
                      </a:r>
                      <a:endParaRPr lang="en-US" sz="3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400" u="none" strike="noStrike">
                          <a:effectLst/>
                        </a:rPr>
                        <a:t>25,871</a:t>
                      </a:r>
                      <a:endParaRPr lang="en-US" sz="3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400" u="none" strike="noStrike" dirty="0">
                          <a:effectLst/>
                        </a:rPr>
                        <a:t>25,871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</a:tr>
              <a:tr h="5875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3400" u="none" strike="noStrike" dirty="0" smtClean="0">
                          <a:effectLst/>
                        </a:rPr>
                        <a:t>  R-squared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400" u="none" strike="noStrike" dirty="0">
                          <a:effectLst/>
                        </a:rPr>
                        <a:t>0.359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400" u="none" strike="noStrike" dirty="0">
                          <a:effectLst/>
                        </a:rPr>
                        <a:t>0.402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400" u="none" strike="noStrike" dirty="0">
                          <a:effectLst/>
                        </a:rPr>
                        <a:t>0.395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183" marR="10183" marT="10183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605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Wage Dispersion and Occupational Mix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5285" y="1829421"/>
            <a:ext cx="6641431" cy="4439919"/>
          </a:xfrm>
        </p:spPr>
      </p:pic>
    </p:spTree>
    <p:extLst>
      <p:ext uri="{BB962C8B-B14F-4D97-AF65-F5344CB8AC3E}">
        <p14:creationId xmlns:p14="http://schemas.microsoft.com/office/powerpoint/2010/main" val="169755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8311111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643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Find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0207284"/>
              </p:ext>
            </p:extLst>
          </p:nvPr>
        </p:nvGraphicFramePr>
        <p:xfrm>
          <a:off x="1096963" y="1846264"/>
          <a:ext cx="10058400" cy="2818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840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7322334"/>
              </p:ext>
            </p:extLst>
          </p:nvPr>
        </p:nvGraphicFramePr>
        <p:xfrm>
          <a:off x="1097280" y="1845735"/>
          <a:ext cx="10058400" cy="2137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C609-8539-4A1B-8B1B-E65CDB1DF7A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24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0893452"/>
              </p:ext>
            </p:extLst>
          </p:nvPr>
        </p:nvGraphicFramePr>
        <p:xfrm>
          <a:off x="1097280" y="1845733"/>
          <a:ext cx="10058400" cy="41831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C609-8539-4A1B-8B1B-E65CDB1DF7A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46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8827794"/>
              </p:ext>
            </p:extLst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C609-8539-4A1B-8B1B-E65CDB1DF7A7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Occupation Detail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4044749"/>
              </p:ext>
            </p:extLst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C609-8539-4A1B-8B1B-E65CDB1DF7A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25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Occupation Detail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0856315"/>
              </p:ext>
            </p:extLst>
          </p:nvPr>
        </p:nvGraphicFramePr>
        <p:xfrm>
          <a:off x="1097280" y="1845734"/>
          <a:ext cx="10058400" cy="34081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C609-8539-4A1B-8B1B-E65CDB1DF7A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79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onference in Honor of Professor Sir David Greenaway’s Contributions to Economics&amp;quot;&quot;/&gt;&lt;property id=&quot;20307&quot; value=&quot;285&quot;/&gt;&lt;/object&gt;&lt;object type=&quot;3&quot; unique_id=&quot;10005&quot;&gt;&lt;property id=&quot;20148&quot; value=&quot;5&quot;/&gt;&lt;property id=&quot;20300&quot; value=&quot;Slide 2 - &amp;quot;Motivation&amp;quot;&quot;/&gt;&lt;property id=&quot;20307&quot; value=&quot;286&quot;/&gt;&lt;/object&gt;&lt;object type=&quot;3&quot; unique_id=&quot;10006&quot;&gt;&lt;property id=&quot;20148&quot; value=&quot;5&quot;/&gt;&lt;property id=&quot;20300&quot; value=&quot;Slide 3 - &amp;quot;Question&amp;quot;&quot;/&gt;&lt;property id=&quot;20307&quot; value=&quot;287&quot;/&gt;&lt;/object&gt;&lt;object type=&quot;3&quot; unique_id=&quot;10007&quot;&gt;&lt;property id=&quot;20148&quot; value=&quot;5&quot;/&gt;&lt;property id=&quot;20300&quot; value=&quot;Slide 4 - &amp;quot;Implication&amp;quot;&quot;/&gt;&lt;property id=&quot;20307&quot; value=&quot;288&quot;/&gt;&lt;/object&gt;&lt;object type=&quot;3&quot; unique_id=&quot;10008&quot;&gt;&lt;property id=&quot;20148&quot; value=&quot;5&quot;/&gt;&lt;property id=&quot;20300&quot; value=&quot;Slide 5 - &amp;quot;Related Literature&amp;quot;&quot;/&gt;&lt;property id=&quot;20307&quot; value=&quot;289&quot;/&gt;&lt;/object&gt;&lt;object type=&quot;3&quot; unique_id=&quot;10009&quot;&gt;&lt;property id=&quot;20148&quot; value=&quot;5&quot;/&gt;&lt;property id=&quot;20300&quot; value=&quot;Slide 6&quot;/&gt;&lt;property id=&quot;20307&quot; value=&quot;259&quot;/&gt;&lt;/object&gt;&lt;object type=&quot;3&quot; unique_id=&quot;10010&quot;&gt;&lt;property id=&quot;20148&quot; value=&quot;5&quot;/&gt;&lt;property id=&quot;20300&quot; value=&quot;Slide 7&quot;/&gt;&lt;property id=&quot;20307&quot; value=&quot;262&quot;/&gt;&lt;/object&gt;&lt;object type=&quot;3&quot; unique_id=&quot;10011&quot;&gt;&lt;property id=&quot;20148&quot; value=&quot;5&quot;/&gt;&lt;property id=&quot;20300&quot; value=&quot;Slide 8&quot;/&gt;&lt;property id=&quot;20307&quot; value=&quot;261&quot;/&gt;&lt;/object&gt;&lt;object type=&quot;3&quot; unique_id=&quot;10012&quot;&gt;&lt;property id=&quot;20148&quot; value=&quot;5&quot;/&gt;&lt;property id=&quot;20300&quot; value=&quot;Slide 9&quot;/&gt;&lt;property id=&quot;20307&quot; value=&quot;260&quot;/&gt;&lt;/object&gt;&lt;object type=&quot;3&quot; unique_id=&quot;10013&quot;&gt;&lt;property id=&quot;20148&quot; value=&quot;5&quot;/&gt;&lt;property id=&quot;20300&quot; value=&quot;Slide 10&quot;/&gt;&lt;property id=&quot;20307&quot; value=&quot;264&quot;/&gt;&lt;/object&gt;&lt;object type=&quot;3&quot; unique_id=&quot;10014&quot;&gt;&lt;property id=&quot;20148&quot; value=&quot;5&quot;/&gt;&lt;property id=&quot;20300&quot; value=&quot;Slide 11&quot;/&gt;&lt;property id=&quot;20307&quot; value=&quot;265&quot;/&gt;&lt;/object&gt;&lt;object type=&quot;3&quot; unique_id=&quot;10015&quot;&gt;&lt;property id=&quot;20148&quot; value=&quot;5&quot;/&gt;&lt;property id=&quot;20300&quot; value=&quot;Slide 12 - &amp;quot;Occupational Shares:  Notation&amp;quot;&quot;/&gt;&lt;property id=&quot;20307&quot; value=&quot;257&quot;/&gt;&lt;/object&gt;&lt;object type=&quot;3&quot; unique_id=&quot;10016&quot;&gt;&lt;property id=&quot;20148&quot; value=&quot;5&quot;/&gt;&lt;property id=&quot;20300&quot; value=&quot;Slide 13 - &amp;quot;Occupational Shares:  Accounting&amp;quot;&quot;/&gt;&lt;property id=&quot;20307&quot; value=&quot;266&quot;/&gt;&lt;/object&gt;&lt;object type=&quot;3&quot; unique_id=&quot;10017&quot;&gt;&lt;property id=&quot;20148&quot; value=&quot;5&quot;/&gt;&lt;property id=&quot;20300&quot; value=&quot;Slide 14 - &amp;quot;Occupational Shares:  Accounting&amp;quot;&quot;/&gt;&lt;property id=&quot;20307&quot; value=&quot;267&quot;/&gt;&lt;/object&gt;&lt;object type=&quot;3&quot; unique_id=&quot;10018&quot;&gt;&lt;property id=&quot;20148&quot; value=&quot;5&quot;/&gt;&lt;property id=&quot;20300&quot; value=&quot;Slide 15 - &amp;quot;Within and Between Effects&amp;quot;&quot;/&gt;&lt;property id=&quot;20307&quot; value=&quot;273&quot;/&gt;&lt;/object&gt;&lt;object type=&quot;3&quot; unique_id=&quot;10019&quot;&gt;&lt;property id=&quot;20148&quot; value=&quot;5&quot;/&gt;&lt;property id=&quot;20300&quot; value=&quot;Slide 16 - &amp;quot;Assumptions&amp;quot;&quot;/&gt;&lt;property id=&quot;20307&quot; value=&quot;268&quot;/&gt;&lt;/object&gt;&lt;object type=&quot;3&quot; unique_id=&quot;10020&quot;&gt;&lt;property id=&quot;20148&quot; value=&quot;5&quot;/&gt;&lt;property id=&quot;20300&quot; value=&quot;Slide 17 - &amp;quot;Assumptions&amp;quot;&quot;/&gt;&lt;property id=&quot;20307&quot; value=&quot;270&quot;/&gt;&lt;/object&gt;&lt;object type=&quot;3&quot; unique_id=&quot;10021&quot;&gt;&lt;property id=&quot;20148&quot; value=&quot;5&quot;/&gt;&lt;property id=&quot;20300&quot; value=&quot;Slide 18 - &amp;quot;Assumptions&amp;quot;&quot;/&gt;&lt;property id=&quot;20307&quot; value=&quot;271&quot;/&gt;&lt;/object&gt;&lt;object type=&quot;3&quot; unique_id=&quot;10022&quot;&gt;&lt;property id=&quot;20148&quot; value=&quot;5&quot;/&gt;&lt;property id=&quot;20300&quot; value=&quot;Slide 19 - &amp;quot;Assumptions&amp;quot;&quot;/&gt;&lt;property id=&quot;20307&quot; value=&quot;269&quot;/&gt;&lt;/object&gt;&lt;object type=&quot;3&quot; unique_id=&quot;10023&quot;&gt;&lt;property id=&quot;20148&quot; value=&quot;5&quot;/&gt;&lt;property id=&quot;20300&quot; value=&quot;Slide 20 - &amp;quot;Assumptions&amp;quot;&quot;/&gt;&lt;property id=&quot;20307&quot; value=&quot;272&quot;/&gt;&lt;/object&gt;&lt;object type=&quot;3&quot; unique_id=&quot;10024&quot;&gt;&lt;property id=&quot;20148&quot; value=&quot;5&quot;/&gt;&lt;property id=&quot;20300&quot; value=&quot;Slide 21 - &amp;quot;Key Predictions&amp;quot;&quot;/&gt;&lt;property id=&quot;20307&quot; value=&quot;274&quot;/&gt;&lt;/object&gt;&lt;object type=&quot;3&quot; unique_id=&quot;10025&quot;&gt;&lt;property id=&quot;20148&quot; value=&quot;5&quot;/&gt;&lt;property id=&quot;20300&quot; value=&quot;Slide 22 - &amp;quot;Data&amp;quot;&quot;/&gt;&lt;property id=&quot;20307&quot; value=&quot;275&quot;/&gt;&lt;/object&gt;&lt;object type=&quot;3&quot; unique_id=&quot;10026&quot;&gt;&lt;property id=&quot;20148&quot; value=&quot;5&quot;/&gt;&lt;property id=&quot;20300&quot; value=&quot;Slide 23 - &amp;quot;Skill Index (3 Methods)&amp;quot;&quot;/&gt;&lt;property id=&quot;20307&quot; value=&quot;276&quot;/&gt;&lt;/object&gt;&lt;object type=&quot;3&quot; unique_id=&quot;10027&quot;&gt;&lt;property id=&quot;20148&quot; value=&quot;5&quot;/&gt;&lt;property id=&quot;20300&quot; value=&quot;Slide 24 - &amp;quot;Cumulative Distribution of Employment&amp;quot;&quot;/&gt;&lt;property id=&quot;20307&quot; value=&quot;277&quot;/&gt;&lt;/object&gt;&lt;object type=&quot;3&quot; unique_id=&quot;10028&quot;&gt;&lt;property id=&quot;20148&quot; value=&quot;5&quot;/&gt;&lt;property id=&quot;20300&quot; value=&quot;Slide 25&quot;/&gt;&lt;property id=&quot;20307&quot; value=&quot;279&quot;/&gt;&lt;/object&gt;&lt;object type=&quot;3&quot; unique_id=&quot;10029&quot;&gt;&lt;property id=&quot;20148&quot; value=&quot;5&quot;/&gt;&lt;property id=&quot;20300&quot; value=&quot;Slide 26&quot;/&gt;&lt;property id=&quot;20307&quot; value=&quot;281&quot;/&gt;&lt;/object&gt;&lt;object type=&quot;3&quot; unique_id=&quot;10030&quot;&gt;&lt;property id=&quot;20148&quot; value=&quot;5&quot;/&gt;&lt;property id=&quot;20300&quot; value=&quot;Slide 27&quot;/&gt;&lt;property id=&quot;20307&quot; value=&quot;282&quot;/&gt;&lt;/object&gt;&lt;object type=&quot;3&quot; unique_id=&quot;10031&quot;&gt;&lt;property id=&quot;20148&quot; value=&quot;5&quot;/&gt;&lt;property id=&quot;20300&quot; value=&quot;Slide 28&quot;/&gt;&lt;property id=&quot;20307&quot; value=&quot;283&quot;/&gt;&lt;/object&gt;&lt;object type=&quot;3&quot; unique_id=&quot;10032&quot;&gt;&lt;property id=&quot;20148&quot; value=&quot;5&quot;/&gt;&lt;property id=&quot;20300&quot; value=&quot;Slide 29 - &amp;quot;Wage Dispersion and Occupational Mix&amp;quot;&quot;/&gt;&lt;property id=&quot;20307&quot; value=&quot;284&quot;/&gt;&lt;/object&gt;&lt;object type=&quot;3&quot; unique_id=&quot;10033&quot;&gt;&lt;property id=&quot;20148&quot; value=&quot;5&quot;/&gt;&lt;property id=&quot;20300&quot; value=&quot;Slide 30 - &amp;quot;Conclusion&amp;quot;&quot;/&gt;&lt;property id=&quot;20307&quot; value=&quot;29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402</TotalTime>
  <Words>1113</Words>
  <Application>Microsoft Office PowerPoint</Application>
  <PresentationFormat>Widescreen</PresentationFormat>
  <Paragraphs>242</Paragraphs>
  <Slides>32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Calibri</vt:lpstr>
      <vt:lpstr>Calibri (Body)</vt:lpstr>
      <vt:lpstr>Calibri Light</vt:lpstr>
      <vt:lpstr>Cambria Math</vt:lpstr>
      <vt:lpstr>Times New Roman</vt:lpstr>
      <vt:lpstr>Retrospect</vt:lpstr>
      <vt:lpstr>Festschrift Conference in Honour of Professor Sir David Greenaway</vt:lpstr>
      <vt:lpstr>The Question</vt:lpstr>
      <vt:lpstr>The Question</vt:lpstr>
      <vt:lpstr>What We Find</vt:lpstr>
      <vt:lpstr>Related Work</vt:lpstr>
      <vt:lpstr>Related Work</vt:lpstr>
      <vt:lpstr>Data</vt:lpstr>
      <vt:lpstr>Occupation Detail</vt:lpstr>
      <vt:lpstr>Occupation Detail</vt:lpstr>
      <vt:lpstr>Cumulative Distribution of Employment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Occupational Shares:  Notation</vt:lpstr>
      <vt:lpstr>Occupational Shares:  Accounting</vt:lpstr>
      <vt:lpstr>Occupational Shares:  Accounting</vt:lpstr>
      <vt:lpstr>Within and Between Effects</vt:lpstr>
      <vt:lpstr>Assumptions</vt:lpstr>
      <vt:lpstr>Assumptions</vt:lpstr>
      <vt:lpstr>Assumptions</vt:lpstr>
      <vt:lpstr>Assumptions</vt:lpstr>
      <vt:lpstr>Assumptions</vt:lpstr>
      <vt:lpstr>Key Predictions</vt:lpstr>
      <vt:lpstr>PowerPoint Presentation</vt:lpstr>
      <vt:lpstr>PowerPoint Presentation</vt:lpstr>
      <vt:lpstr>PowerPoint Presentation</vt:lpstr>
      <vt:lpstr>PowerPoint Presentation</vt:lpstr>
      <vt:lpstr>Wage Dispersion and Occupational Mix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matusz</dc:creator>
  <cp:lastModifiedBy>matusz</cp:lastModifiedBy>
  <cp:revision>46</cp:revision>
  <dcterms:created xsi:type="dcterms:W3CDTF">2015-06-12T13:25:18Z</dcterms:created>
  <dcterms:modified xsi:type="dcterms:W3CDTF">2015-06-18T01:46:32Z</dcterms:modified>
</cp:coreProperties>
</file>