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9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58" r:id="rId12"/>
    <p:sldId id="318" r:id="rId13"/>
    <p:sldId id="281" r:id="rId14"/>
    <p:sldId id="308" r:id="rId15"/>
    <p:sldId id="319" r:id="rId16"/>
    <p:sldId id="282" r:id="rId17"/>
    <p:sldId id="296" r:id="rId18"/>
    <p:sldId id="283" r:id="rId19"/>
    <p:sldId id="284" r:id="rId20"/>
    <p:sldId id="307" r:id="rId21"/>
    <p:sldId id="309" r:id="rId22"/>
    <p:sldId id="286" r:id="rId23"/>
    <p:sldId id="320" r:id="rId24"/>
    <p:sldId id="285" r:id="rId25"/>
    <p:sldId id="287" r:id="rId26"/>
    <p:sldId id="288" r:id="rId27"/>
    <p:sldId id="321" r:id="rId28"/>
    <p:sldId id="289" r:id="rId29"/>
    <p:sldId id="322" r:id="rId30"/>
    <p:sldId id="290" r:id="rId31"/>
    <p:sldId id="291" r:id="rId32"/>
    <p:sldId id="292" r:id="rId33"/>
    <p:sldId id="293" r:id="rId34"/>
    <p:sldId id="323" r:id="rId35"/>
    <p:sldId id="268" r:id="rId36"/>
    <p:sldId id="269" r:id="rId37"/>
    <p:sldId id="294" r:id="rId38"/>
    <p:sldId id="310" r:id="rId39"/>
    <p:sldId id="325" r:id="rId40"/>
    <p:sldId id="326" r:id="rId41"/>
    <p:sldId id="327" r:id="rId42"/>
    <p:sldId id="328" r:id="rId43"/>
    <p:sldId id="295" r:id="rId44"/>
    <p:sldId id="311" r:id="rId45"/>
    <p:sldId id="312" r:id="rId46"/>
    <p:sldId id="301" r:id="rId47"/>
    <p:sldId id="302" r:id="rId48"/>
    <p:sldId id="303" r:id="rId49"/>
    <p:sldId id="304" r:id="rId50"/>
    <p:sldId id="305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313" r:id="rId63"/>
    <p:sldId id="315" r:id="rId64"/>
    <p:sldId id="316" r:id="rId65"/>
    <p:sldId id="324" r:id="rId66"/>
    <p:sldId id="314" r:id="rId67"/>
    <p:sldId id="317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58F2E-CCA3-476C-AF60-C38A296062B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FFB72-4708-4D94-833A-AC3A854D4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FB72-4708-4D94-833A-AC3A854D4C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FB72-4708-4D94-833A-AC3A854D4C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97915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en-US" altLang="en-US" dirty="0" smtClean="0"/>
              <a:t>Douglas R. Nelson</a:t>
            </a:r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247673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08B9E9-2F14-4BAD-8E0C-B542CB6E20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7BADEF-779F-43DC-BA7A-DCFBFDA87B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D154CB-F696-4303-B53D-0025E62068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Econ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ABF63F-8EC1-4716-BE35-B89E533E46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E0C1AC-E171-4CFD-8A03-13D6587C9E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03FA14-2D3A-4F38-AA22-2B59CC5FDC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CD252B-D339-46CB-87DA-EC10826516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6DB8F6-A682-4955-87F3-A911B335C5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8A9025-4E31-4C29-B48B-D5ADB0B533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459E3A-53C9-40B0-A38E-D0279447CF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1114" y="1524000"/>
            <a:ext cx="7786461" cy="1752600"/>
          </a:xfrm>
        </p:spPr>
        <p:txBody>
          <a:bodyPr/>
          <a:lstStyle/>
          <a:p>
            <a:r>
              <a:rPr lang="en-US" sz="4400" dirty="0" smtClean="0"/>
              <a:t>Wine: IIT in a Globalized Industry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12877"/>
              </p:ext>
            </p:extLst>
          </p:nvPr>
        </p:nvGraphicFramePr>
        <p:xfrm>
          <a:off x="1284791" y="4082327"/>
          <a:ext cx="6539696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9848"/>
                <a:gridCol w="3269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Kym Anderson</a:t>
                      </a:r>
                    </a:p>
                    <a:p>
                      <a:pPr algn="ctr"/>
                      <a:r>
                        <a:rPr lang="en-US" sz="1700" dirty="0" smtClean="0"/>
                        <a:t>Wine Economics</a:t>
                      </a:r>
                      <a:r>
                        <a:rPr lang="en-US" sz="1700" baseline="0" dirty="0" smtClean="0"/>
                        <a:t> Research Centre</a:t>
                      </a:r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University of Adelaide</a:t>
                      </a:r>
                      <a:endParaRPr lang="en-US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Joe Francois</a:t>
                      </a:r>
                    </a:p>
                    <a:p>
                      <a:pPr algn="ctr"/>
                      <a:r>
                        <a:rPr lang="en-US" sz="1700" dirty="0" smtClean="0"/>
                        <a:t>World Trade Institute</a:t>
                      </a:r>
                    </a:p>
                    <a:p>
                      <a:pPr algn="ctr"/>
                      <a:r>
                        <a:rPr lang="en-US" sz="1700" dirty="0" smtClean="0"/>
                        <a:t>University of Bern</a:t>
                      </a:r>
                      <a:endParaRPr lang="en-US" sz="17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Doug Nelson</a:t>
                      </a:r>
                    </a:p>
                    <a:p>
                      <a:pPr algn="ctr"/>
                      <a:r>
                        <a:rPr lang="en-US" sz="1700" dirty="0" smtClean="0"/>
                        <a:t>Murphy Institute</a:t>
                      </a:r>
                    </a:p>
                    <a:p>
                      <a:pPr algn="ctr"/>
                      <a:r>
                        <a:rPr lang="en-US" sz="1700" dirty="0" smtClean="0"/>
                        <a:t>Tulane</a:t>
                      </a:r>
                      <a:r>
                        <a:rPr lang="en-US" sz="1700" baseline="0" dirty="0" smtClean="0"/>
                        <a:t> University</a:t>
                      </a:r>
                      <a:endParaRPr lang="en-US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Glyn </a:t>
                      </a:r>
                      <a:r>
                        <a:rPr lang="en-US" sz="2400" dirty="0" err="1" smtClean="0"/>
                        <a:t>Wittwer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1700" dirty="0" smtClean="0"/>
                        <a:t>Centre</a:t>
                      </a:r>
                      <a:r>
                        <a:rPr lang="en-US" sz="1700" baseline="0" dirty="0" smtClean="0"/>
                        <a:t> for Policy Studies</a:t>
                      </a:r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Victoria University</a:t>
                      </a:r>
                      <a:endParaRPr lang="en-US" sz="17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also know that David, shall we say, enjoys a glass of wine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001" y="665164"/>
            <a:ext cx="4469372" cy="6285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4223" y="1747777"/>
            <a:ext cx="371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It looks like Sue is driving.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390" y="2662177"/>
            <a:ext cx="152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Probably an Australian chardonnay.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74160" y="3148314"/>
            <a:ext cx="2673749" cy="163203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58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So, of course, We Need A Paper on IIT in Wine!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500"/>
            <a:ext cx="8229600" cy="4348425"/>
          </a:xfrm>
        </p:spPr>
        <p:txBody>
          <a:bodyPr/>
          <a:lstStyle/>
          <a:p>
            <a:r>
              <a:rPr lang="en-US" dirty="0" smtClean="0"/>
              <a:t>Provide an overview, with projections, of the global wine industry.</a:t>
            </a:r>
          </a:p>
          <a:p>
            <a:r>
              <a:rPr lang="en-US" dirty="0" smtClean="0"/>
              <a:t>Provide some details on intra-industry trade in the global wine industry.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Wine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 main wine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8" y="440114"/>
            <a:ext cx="7291124" cy="5543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028" y="6308203"/>
            <a:ext cx="78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Source: Anderson &amp; </a:t>
            </a:r>
            <a:r>
              <a:rPr lang="en-US" dirty="0" err="1" smtClean="0">
                <a:latin typeface="+mn-lt"/>
              </a:rPr>
              <a:t>Nelgen</a:t>
            </a:r>
            <a:r>
              <a:rPr lang="en-US" dirty="0" smtClean="0">
                <a:latin typeface="+mn-lt"/>
              </a:rPr>
              <a:t> (2009). </a:t>
            </a:r>
            <a:r>
              <a:rPr lang="en-US" i="1" dirty="0" smtClean="0">
                <a:latin typeface="+mn-lt"/>
              </a:rPr>
              <a:t>Global Wine Markets, 1961-2009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8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6" y="416689"/>
            <a:ext cx="7875615" cy="56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Wine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 main wine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79" y="347241"/>
            <a:ext cx="7763537" cy="57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7" y="370389"/>
            <a:ext cx="8101157" cy="5127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585" y="864297"/>
            <a:ext cx="7048982" cy="187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83895" y="773576"/>
            <a:ext cx="28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99" y="390115"/>
            <a:ext cx="7633897" cy="55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1" y="439837"/>
            <a:ext cx="7519627" cy="55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all know that David has written (a lot) about intra-industry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Greenaway </a:t>
            </a:r>
            <a:r>
              <a:rPr lang="en-US" dirty="0"/>
              <a:t>(1982). “Identifying the Gains from Pure Intra‐Industry Exchange.” </a:t>
            </a:r>
            <a:r>
              <a:rPr lang="en-US" i="1" dirty="0"/>
              <a:t>Journal of Economic Studies</a:t>
            </a:r>
            <a:r>
              <a:rPr lang="en-US" dirty="0"/>
              <a:t>, V.9-#3, 40-54.</a:t>
            </a:r>
            <a:endParaRPr lang="en-US" dirty="0" smtClean="0"/>
          </a:p>
          <a:p>
            <a:pPr lvl="1"/>
            <a:r>
              <a:rPr lang="en-US" dirty="0" smtClean="0"/>
              <a:t>Greenaway, </a:t>
            </a:r>
            <a:r>
              <a:rPr lang="en-US" dirty="0"/>
              <a:t>(1985). “Trade in Differentiated Goods and Commercial Policy,” in D. Greenaway</a:t>
            </a:r>
            <a:r>
              <a:rPr lang="en-US" b="1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i="1" dirty="0"/>
              <a:t>Current Issues in International Trade Theory and Policy. </a:t>
            </a:r>
            <a:r>
              <a:rPr lang="en-US" dirty="0"/>
              <a:t>London: Macmillan, 81-98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 &amp; Milner (1988</a:t>
            </a:r>
            <a:r>
              <a:rPr lang="en-US" dirty="0"/>
              <a:t>). “Intra Industry Trade and the Shifting of Protection across Sectors.” </a:t>
            </a:r>
            <a:r>
              <a:rPr lang="en-US" i="1" dirty="0"/>
              <a:t>European Economic Review</a:t>
            </a:r>
            <a:r>
              <a:rPr lang="en-US" dirty="0"/>
              <a:t>, V.32-#4, 927-45.</a:t>
            </a:r>
            <a:endParaRPr lang="en-US" dirty="0" smtClean="0"/>
          </a:p>
          <a:p>
            <a:pPr lvl="1"/>
            <a:r>
              <a:rPr lang="en-US" dirty="0"/>
              <a:t>Egger</a:t>
            </a:r>
            <a:r>
              <a:rPr lang="en-US" dirty="0" smtClean="0"/>
              <a:t>, Egger </a:t>
            </a:r>
            <a:r>
              <a:rPr lang="en-US" dirty="0"/>
              <a:t>and </a:t>
            </a:r>
            <a:r>
              <a:rPr lang="en-US" dirty="0" smtClean="0"/>
              <a:t>Greenaway</a:t>
            </a:r>
            <a:r>
              <a:rPr lang="en-US" b="1" dirty="0"/>
              <a:t>.</a:t>
            </a:r>
            <a:r>
              <a:rPr lang="en-US" dirty="0"/>
              <a:t> (2007). “Intra-Industry Trade with Multinational Firms.” </a:t>
            </a:r>
            <a:r>
              <a:rPr lang="en-US" i="1" dirty="0"/>
              <a:t>European Economic Review</a:t>
            </a:r>
            <a:r>
              <a:rPr lang="en-US" dirty="0"/>
              <a:t>, V.51-#8, 1959-84.</a:t>
            </a:r>
          </a:p>
          <a:p>
            <a:pPr lvl="1"/>
            <a:r>
              <a:rPr lang="en-US" dirty="0" err="1"/>
              <a:t>Falvey</a:t>
            </a:r>
            <a:r>
              <a:rPr lang="en-US" dirty="0" smtClean="0"/>
              <a:t>, Greenaway </a:t>
            </a:r>
            <a:r>
              <a:rPr lang="en-US" dirty="0"/>
              <a:t>and </a:t>
            </a:r>
            <a:r>
              <a:rPr lang="en-US" dirty="0" smtClean="0"/>
              <a:t>Yu</a:t>
            </a:r>
            <a:r>
              <a:rPr lang="en-US" b="1" dirty="0"/>
              <a:t>.</a:t>
            </a:r>
            <a:r>
              <a:rPr lang="en-US" dirty="0"/>
              <a:t> (2011). “Catching up or Pulling Away: Intra-Industry Trade, Productivity Gaps and Heterogeneous Firms.” </a:t>
            </a:r>
            <a:r>
              <a:rPr lang="en-US" i="1" dirty="0"/>
              <a:t>Open Economies Review</a:t>
            </a:r>
            <a:r>
              <a:rPr lang="en-US" dirty="0"/>
              <a:t>, V.22-#1, 17-38.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75" y="303215"/>
            <a:ext cx="7738847" cy="56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6" y="335666"/>
            <a:ext cx="7916880" cy="59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04" y="358815"/>
            <a:ext cx="6933158" cy="57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Wine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 consumption is declining in much of the world; and</a:t>
            </a:r>
          </a:p>
          <a:p>
            <a:r>
              <a:rPr lang="en-US" dirty="0" smtClean="0"/>
              <a:t>Wine’s share of the booze market is declining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04" y="474220"/>
            <a:ext cx="7885698" cy="54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97" y="370391"/>
            <a:ext cx="7648472" cy="56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2" y="324091"/>
            <a:ext cx="7428597" cy="56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Wine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Wine’s share of the booze market is declining</a:t>
            </a:r>
          </a:p>
          <a:p>
            <a:r>
              <a:rPr lang="en-US" dirty="0" smtClean="0"/>
              <a:t>Wine consumption is declining, but</a:t>
            </a:r>
          </a:p>
          <a:p>
            <a:r>
              <a:rPr lang="en-US" dirty="0" smtClean="0"/>
              <a:t>Not everywhere, and not in the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15" y="445995"/>
            <a:ext cx="8041036" cy="54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Wine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Wine’s share of the booze market is declining</a:t>
            </a:r>
          </a:p>
          <a:p>
            <a:r>
              <a:rPr lang="en-US" dirty="0" smtClean="0"/>
              <a:t>Wine consumption is declining, but</a:t>
            </a:r>
          </a:p>
          <a:p>
            <a:r>
              <a:rPr lang="en-US" dirty="0" smtClean="0"/>
              <a:t>Not everywhere, and not in the UK</a:t>
            </a:r>
          </a:p>
          <a:p>
            <a:r>
              <a:rPr lang="en-US" dirty="0" smtClean="0"/>
              <a:t>Definitely not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 all know that David has written (a lot) about 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858"/>
            <a:ext cx="8229600" cy="46030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Greenaway &amp; Milner </a:t>
            </a:r>
            <a:r>
              <a:rPr lang="en-US" dirty="0"/>
              <a:t>(1981). “Trade Imbalance Effects in the Measurement of Intra-Industry Trade.” </a:t>
            </a:r>
            <a:r>
              <a:rPr lang="en-US" i="1" dirty="0" err="1"/>
              <a:t>Weltwirtschaftliches</a:t>
            </a:r>
            <a:r>
              <a:rPr lang="en-US" i="1" dirty="0"/>
              <a:t> </a:t>
            </a:r>
            <a:r>
              <a:rPr lang="en-US" i="1" dirty="0" err="1"/>
              <a:t>Archiv</a:t>
            </a:r>
            <a:r>
              <a:rPr lang="en-US" dirty="0"/>
              <a:t>, V.117-#4, 756-62.</a:t>
            </a:r>
          </a:p>
          <a:p>
            <a:pPr lvl="1"/>
            <a:r>
              <a:rPr lang="en-US" dirty="0" smtClean="0"/>
              <a:t>Greenaway &amp; Milner </a:t>
            </a:r>
            <a:r>
              <a:rPr lang="en-US" dirty="0"/>
              <a:t>(1983). “On the Measurement of Intra-Industry Trade.” </a:t>
            </a:r>
            <a:r>
              <a:rPr lang="en-US" i="1" dirty="0"/>
              <a:t>The Economic Journal</a:t>
            </a:r>
            <a:r>
              <a:rPr lang="en-US" dirty="0"/>
              <a:t>, V.93-#372, 900-08.</a:t>
            </a:r>
            <a:endParaRPr lang="en-US" dirty="0" smtClean="0"/>
          </a:p>
          <a:p>
            <a:pPr lvl="1"/>
            <a:r>
              <a:rPr lang="en-US" dirty="0" smtClean="0"/>
              <a:t>Greenaway </a:t>
            </a:r>
            <a:r>
              <a:rPr lang="en-US" dirty="0"/>
              <a:t>(1984). “The Measurement of Product Differentiation in Empirical Studies of Trade Flows,” in H. </a:t>
            </a:r>
            <a:r>
              <a:rPr lang="en-US" dirty="0" err="1"/>
              <a:t>Kierzkowski</a:t>
            </a:r>
            <a:r>
              <a:rPr lang="en-US" b="1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i="1" dirty="0"/>
              <a:t>Monopolistic Competition in International Trade. </a:t>
            </a:r>
            <a:r>
              <a:rPr lang="en-US" dirty="0"/>
              <a:t>Oxford: Oxford University Pres, 230-50.</a:t>
            </a:r>
          </a:p>
          <a:p>
            <a:pPr lvl="1"/>
            <a:r>
              <a:rPr lang="en-US" dirty="0" smtClean="0"/>
              <a:t>Greenaway, Hine, Milner &amp; Elliott (1994). </a:t>
            </a:r>
            <a:r>
              <a:rPr lang="en-US" dirty="0"/>
              <a:t>“Adjustment and the Measurement of Marginal Intra-Industry Trade.” </a:t>
            </a:r>
            <a:r>
              <a:rPr lang="en-US" i="1" dirty="0" err="1"/>
              <a:t>Weltwirtschaftliches</a:t>
            </a:r>
            <a:r>
              <a:rPr lang="en-US" i="1" dirty="0"/>
              <a:t> </a:t>
            </a:r>
            <a:r>
              <a:rPr lang="en-US" i="1" dirty="0" err="1"/>
              <a:t>Archiv</a:t>
            </a:r>
            <a:r>
              <a:rPr lang="en-US" dirty="0"/>
              <a:t>, V.130-#2, 418-27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 &amp; Milner </a:t>
            </a:r>
            <a:r>
              <a:rPr lang="en-US" dirty="0"/>
              <a:t>(2001). “Intra-Industry Foreign Direct Investment and Trade Flows: New Measures of Global Competition,” in L. Cheng and H. </a:t>
            </a:r>
            <a:r>
              <a:rPr lang="en-US" dirty="0" err="1"/>
              <a:t>Kierzkowski</a:t>
            </a:r>
            <a:r>
              <a:rPr lang="en-US" b="1" dirty="0"/>
              <a:t> </a:t>
            </a:r>
            <a:r>
              <a:rPr lang="en-US" dirty="0" err="1"/>
              <a:t>eds</a:t>
            </a:r>
            <a:r>
              <a:rPr lang="en-US" dirty="0"/>
              <a:t>, </a:t>
            </a:r>
            <a:r>
              <a:rPr lang="en-US" i="1" dirty="0"/>
              <a:t>Global Trade and Production in East Asia. </a:t>
            </a:r>
            <a:r>
              <a:rPr lang="en-US" dirty="0"/>
              <a:t>Dordrecht: Kluwer, 111-28.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3" y="324373"/>
            <a:ext cx="8010678" cy="57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02" y="412166"/>
            <a:ext cx="7156510" cy="55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7" y="399473"/>
            <a:ext cx="7313058" cy="5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1" y="405114"/>
            <a:ext cx="7338628" cy="55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Wine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presentation, I’m going to focus on the largest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12805"/>
              </p:ext>
            </p:extLst>
          </p:nvPr>
        </p:nvGraphicFramePr>
        <p:xfrm>
          <a:off x="1747777" y="370389"/>
          <a:ext cx="5851405" cy="5638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915"/>
                <a:gridCol w="835915"/>
                <a:gridCol w="835915"/>
                <a:gridCol w="835915"/>
                <a:gridCol w="835915"/>
                <a:gridCol w="835915"/>
                <a:gridCol w="835915"/>
              </a:tblGrid>
              <a:tr h="30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1969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1979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1989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1999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2009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2013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ITA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6,896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7,128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6,747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5,615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4,823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4,490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ESP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2,597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3,262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3,255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2,951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3,576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4,473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FRA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6,272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6,661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6,609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5,759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4,777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4,202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USA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799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1,557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1,736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2,065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2,501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2,200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ARG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2,092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2,436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1,918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1,424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1,450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1,498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CHL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453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540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401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436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847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1,280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AUS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171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353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439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677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1,250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1,246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CHN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739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686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1,170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ZAF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456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581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815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795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967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1,097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DEU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558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871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954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972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957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830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PRT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1,080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922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813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673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648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674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ROM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631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818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806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636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492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428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GRC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421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528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454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418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394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370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RUS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227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494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361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5322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BRA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135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250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310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271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323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273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8560" y="6215605"/>
            <a:ext cx="440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Top 15 producers by 2013 volume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19662"/>
              </p:ext>
            </p:extLst>
          </p:nvPr>
        </p:nvGraphicFramePr>
        <p:xfrm>
          <a:off x="451413" y="428259"/>
          <a:ext cx="7778187" cy="5613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719"/>
                <a:gridCol w="1131841"/>
                <a:gridCol w="939512"/>
                <a:gridCol w="1033463"/>
                <a:gridCol w="923854"/>
                <a:gridCol w="923853"/>
                <a:gridCol w="936694"/>
                <a:gridCol w="891251"/>
              </a:tblGrid>
              <a:tr h="441605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Market share in production volumes of top 11 producers from 2009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1969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1979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1989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1999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2009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2013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ITA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24.8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22.3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22.3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21.1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17.9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16.1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FRA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22.6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20.9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21.9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21.6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17.8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15.1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ESP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9.3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10.2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10.8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11.1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13.3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16.1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USA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5.7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7.7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9.3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7.9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ARG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7.5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5.4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5.4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AUS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1.1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1.5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4.5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ZAF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1.8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3.0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3.9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DEU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3.2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3.0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CHL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1.7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3.1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4.6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CHN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0.0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0.0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0.1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4.2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PRT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2.4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2.4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4808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SUM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76.9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76.1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78.5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82.9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83.5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83.1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8961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Hirfindahl</a:t>
                      </a:r>
                      <a:br>
                        <a:rPr lang="en-US" sz="1900" u="none" strike="noStrike">
                          <a:effectLst/>
                        </a:rPr>
                      </a:br>
                      <a:r>
                        <a:rPr lang="en-US" sz="1900" u="none" strike="noStrike">
                          <a:effectLst/>
                        </a:rPr>
                        <a:t>(for top 11)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1,303.3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1,143.3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1,195.3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1,166.0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997.5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925.2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08" y="387920"/>
            <a:ext cx="7697464" cy="56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6" y="360861"/>
            <a:ext cx="7884277" cy="56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76" y="333079"/>
            <a:ext cx="7407798" cy="57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 all know that David has written (a lot) about 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Greenaway </a:t>
            </a:r>
            <a:r>
              <a:rPr lang="en-US" dirty="0"/>
              <a:t>(</a:t>
            </a:r>
            <a:r>
              <a:rPr lang="en-US" dirty="0" smtClean="0"/>
              <a:t>1983). </a:t>
            </a:r>
            <a:r>
              <a:rPr lang="en-US" dirty="0"/>
              <a:t>“Intra-Industry and Inter-Industry Trade in Switzerland.” </a:t>
            </a:r>
            <a:r>
              <a:rPr lang="en-US" i="1" dirty="0" err="1"/>
              <a:t>Weltwirtschaftliches</a:t>
            </a:r>
            <a:r>
              <a:rPr lang="en-US" i="1" dirty="0"/>
              <a:t> </a:t>
            </a:r>
            <a:r>
              <a:rPr lang="en-US" i="1" dirty="0" err="1"/>
              <a:t>Archiv</a:t>
            </a:r>
            <a:r>
              <a:rPr lang="en-US" dirty="0"/>
              <a:t>, V.119-#1, 109-21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 </a:t>
            </a:r>
            <a:r>
              <a:rPr lang="en-US" dirty="0"/>
              <a:t>(</a:t>
            </a:r>
            <a:r>
              <a:rPr lang="en-US" dirty="0" smtClean="0"/>
              <a:t>1983). </a:t>
            </a:r>
            <a:r>
              <a:rPr lang="en-US" dirty="0"/>
              <a:t>“Patterns of Intra-Industry Trade in the </a:t>
            </a:r>
            <a:r>
              <a:rPr lang="en-US" dirty="0" smtClean="0"/>
              <a:t>UK,” </a:t>
            </a:r>
            <a:r>
              <a:rPr lang="en-US" dirty="0"/>
              <a:t>in P. K. M. </a:t>
            </a:r>
            <a:r>
              <a:rPr lang="en-US" dirty="0" err="1"/>
              <a:t>Tharakan</a:t>
            </a:r>
            <a:r>
              <a:rPr lang="en-US" b="1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i="1" dirty="0"/>
              <a:t>Intra-Industry Trade: Empirical and Methodological Issues. </a:t>
            </a:r>
            <a:r>
              <a:rPr lang="en-US" dirty="0"/>
              <a:t>Amsterdam: North-Holland, 141-60.</a:t>
            </a:r>
            <a:endParaRPr lang="en-US" dirty="0" smtClean="0"/>
          </a:p>
          <a:p>
            <a:pPr lvl="1"/>
            <a:r>
              <a:rPr lang="en-US" dirty="0" err="1" smtClean="0"/>
              <a:t>Drabek</a:t>
            </a:r>
            <a:r>
              <a:rPr lang="en-US" dirty="0" smtClean="0"/>
              <a:t> &amp; Greenaway </a:t>
            </a:r>
            <a:r>
              <a:rPr lang="en-US" dirty="0"/>
              <a:t>(1984). “Economic Integration and Intra-Industry Trade: The EEC and </a:t>
            </a:r>
            <a:r>
              <a:rPr lang="en-US" dirty="0" smtClean="0"/>
              <a:t>CMEA </a:t>
            </a:r>
            <a:r>
              <a:rPr lang="en-US" dirty="0"/>
              <a:t>Compared.” </a:t>
            </a:r>
            <a:r>
              <a:rPr lang="en-US" i="1" dirty="0" err="1"/>
              <a:t>Kyklos</a:t>
            </a:r>
            <a:r>
              <a:rPr lang="en-US" dirty="0"/>
              <a:t>, V.37-#3, 444-69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(1984). “A Cross Section Analysis of Intra-Industry Trade in the U.K.” </a:t>
            </a:r>
            <a:r>
              <a:rPr lang="en-US" i="1" dirty="0"/>
              <a:t>European Economic Review</a:t>
            </a:r>
            <a:r>
              <a:rPr lang="en-US" dirty="0"/>
              <a:t>, V.25-#3, 319-44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3" y="341622"/>
            <a:ext cx="7632865" cy="5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69" y="344039"/>
            <a:ext cx="7697351" cy="56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69" y="336614"/>
            <a:ext cx="7839226" cy="56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1" y="272277"/>
            <a:ext cx="6861765" cy="57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4" y="289368"/>
            <a:ext cx="7767835" cy="57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5" y="322988"/>
            <a:ext cx="7948821" cy="57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22" y="428263"/>
            <a:ext cx="7550104" cy="55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25" y="368210"/>
            <a:ext cx="7816480" cy="56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19" y="358003"/>
            <a:ext cx="7899537" cy="56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5" y="341539"/>
            <a:ext cx="7373073" cy="5733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9742" y="1111170"/>
            <a:ext cx="6874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Recall that this is the ratio of a country’s wine exports to total exports</a:t>
            </a:r>
          </a:p>
          <a:p>
            <a:r>
              <a:rPr lang="en-US" dirty="0" smtClean="0">
                <a:latin typeface="+mn-lt"/>
              </a:rPr>
              <a:t>divided by the same ratio for the world as a whole.  An RCA &gt; 1 implies</a:t>
            </a:r>
          </a:p>
          <a:p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hat the country has a comparative advantage.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28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 all know that David has written (a lot) about 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Greenaway </a:t>
            </a:r>
            <a:r>
              <a:rPr lang="en-US" dirty="0"/>
              <a:t>(</a:t>
            </a:r>
            <a:r>
              <a:rPr lang="en-US" dirty="0" smtClean="0"/>
              <a:t>1987). </a:t>
            </a:r>
            <a:r>
              <a:rPr lang="en-US" dirty="0"/>
              <a:t>“Intra-Industry Trade, Intra-Firm Trade and European Integration: Evidence, Gains and Policy Aspects.” </a:t>
            </a:r>
            <a:r>
              <a:rPr lang="en-US" i="1" dirty="0" smtClean="0"/>
              <a:t>Journal </a:t>
            </a:r>
            <a:r>
              <a:rPr lang="en-US" i="1" dirty="0"/>
              <a:t>of Common Market Studies</a:t>
            </a:r>
            <a:r>
              <a:rPr lang="en-US" dirty="0"/>
              <a:t>, V.26-#2, 153-72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 </a:t>
            </a:r>
            <a:r>
              <a:rPr lang="en-US" dirty="0"/>
              <a:t>(1989). “Regional Trading Arrangements and Intra-Industry Trade: Evidence and Policy Issues,” in D. Greenaway, T. </a:t>
            </a:r>
            <a:r>
              <a:rPr lang="en-US" dirty="0" err="1"/>
              <a:t>Hycak</a:t>
            </a:r>
            <a:r>
              <a:rPr lang="en-US" dirty="0"/>
              <a:t> and R. Thornton</a:t>
            </a:r>
            <a:r>
              <a:rPr lang="en-US" b="1" dirty="0"/>
              <a:t> </a:t>
            </a:r>
            <a:r>
              <a:rPr lang="en-US" dirty="0" err="1"/>
              <a:t>eds</a:t>
            </a:r>
            <a:r>
              <a:rPr lang="en-US" dirty="0"/>
              <a:t>, </a:t>
            </a:r>
            <a:r>
              <a:rPr lang="en-US" i="1" dirty="0"/>
              <a:t>Economic Aspects of Regional Trading Arrangements. </a:t>
            </a:r>
            <a:r>
              <a:rPr lang="en-US" dirty="0"/>
              <a:t>Wheatsheaf Books, 31-42.</a:t>
            </a:r>
            <a:endParaRPr lang="en-US" dirty="0" smtClean="0"/>
          </a:p>
          <a:p>
            <a:pPr lvl="1"/>
            <a:r>
              <a:rPr lang="en-US" dirty="0" smtClean="0"/>
              <a:t>Greenaway &amp; Milner (1989). “The Extent and Consequences of Intra-Industry Trade,” in J. Black and A. I. </a:t>
            </a:r>
            <a:r>
              <a:rPr lang="en-US" dirty="0" err="1" smtClean="0"/>
              <a:t>MacBean</a:t>
            </a:r>
            <a:r>
              <a:rPr lang="en-US" b="1" dirty="0" smtClean="0"/>
              <a:t> </a:t>
            </a:r>
            <a:r>
              <a:rPr lang="en-US" dirty="0" err="1" smtClean="0"/>
              <a:t>eds</a:t>
            </a:r>
            <a:r>
              <a:rPr lang="en-US" dirty="0" smtClean="0"/>
              <a:t>, </a:t>
            </a:r>
            <a:r>
              <a:rPr lang="en-US" i="1" dirty="0" smtClean="0"/>
              <a:t>The Changing Structure of World Trade. </a:t>
            </a:r>
            <a:r>
              <a:rPr lang="en-US" dirty="0" smtClean="0"/>
              <a:t>Basil Blackwell, 60-88.</a:t>
            </a:r>
          </a:p>
          <a:p>
            <a:pPr lvl="1"/>
            <a:r>
              <a:rPr lang="en-US" dirty="0" smtClean="0"/>
              <a:t>Cooper</a:t>
            </a:r>
            <a:r>
              <a:rPr lang="en-US" dirty="0"/>
              <a:t>, Greenaway &amp; Rayner (1993). “Intra-Industry Trade and Limited Producer Horizons: An Empirical Investigation.” </a:t>
            </a:r>
            <a:r>
              <a:rPr lang="en-US" i="1" dirty="0" err="1"/>
              <a:t>Weltwirtschaftliches</a:t>
            </a:r>
            <a:r>
              <a:rPr lang="en-US" i="1" dirty="0"/>
              <a:t> </a:t>
            </a:r>
            <a:r>
              <a:rPr lang="en-US" i="1" dirty="0" err="1"/>
              <a:t>Archiv</a:t>
            </a:r>
            <a:r>
              <a:rPr lang="en-US" dirty="0"/>
              <a:t>, V.129-#2, 345-66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90" y="339934"/>
            <a:ext cx="7799750" cy="56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79198"/>
              </p:ext>
            </p:extLst>
          </p:nvPr>
        </p:nvGraphicFramePr>
        <p:xfrm>
          <a:off x="891251" y="266217"/>
          <a:ext cx="3565002" cy="5752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464"/>
                <a:gridCol w="593784"/>
                <a:gridCol w="511067"/>
                <a:gridCol w="548462"/>
                <a:gridCol w="585857"/>
                <a:gridCol w="760368"/>
              </a:tblGrid>
              <a:tr h="39451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Top 25 importers of 2009 ranked by value, by decade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GBR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GBR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GBR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GBR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1" i="0" u="none" strike="noStrike"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JPN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GBR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JPN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1" i="0" u="none" strike="noStrike"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JPN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1" i="0" u="none" strike="noStrike"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1" i="0" u="none" strike="noStrike"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SWE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1" i="0" u="none" strike="noStrike"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SWE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SWE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SWE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DNK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RUS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ITA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SWE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JPN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AUT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HKG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IRL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IRL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HKG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IRL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SGP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SGP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SGP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IRL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HKG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JPN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HKG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SGP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IRL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HKG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SGP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KOR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KOR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KOR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KOR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608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KOR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RUS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46215"/>
              </p:ext>
            </p:extLst>
          </p:nvPr>
        </p:nvGraphicFramePr>
        <p:xfrm>
          <a:off x="4768764" y="289368"/>
          <a:ext cx="3402956" cy="5729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955"/>
                <a:gridCol w="398467"/>
                <a:gridCol w="625033"/>
                <a:gridCol w="578734"/>
                <a:gridCol w="636608"/>
                <a:gridCol w="567159"/>
              </a:tblGrid>
              <a:tr h="39088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Top 25 exporters of 2009 ranked by value, by decade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340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ESP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ESP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CHL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CHL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GRC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HUN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ZAF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GRC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HUN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ZAF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ZAF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GRC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NZL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ARG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CHL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CHL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ARG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BGR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BGR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BGR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CHL</a:t>
                      </a:r>
                      <a:endParaRPr lang="en-US" sz="1000" b="1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NZL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HUN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BGR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HUN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ARG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ARG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HUN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GRC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AUS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GRC</a:t>
                      </a:r>
                      <a:endParaRPr lang="en-US" sz="1000" b="1" i="0" u="none" strike="noStrike">
                        <a:solidFill>
                          <a:srgbClr val="E26B0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ZAF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USA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BGR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NZL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ARG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UKR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ZAF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UKR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HRV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NZL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NZL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HRV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GEO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UKR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UKR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UKR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  <a:tr h="20418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CHN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BRA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HRV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HRV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HRV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26912" y="6296627"/>
            <a:ext cx="72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BLX = Belgium/Lux; HRV = Croatia; SGP = Singapore; ZAF = S. Africa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9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88047"/>
              </p:ext>
            </p:extLst>
          </p:nvPr>
        </p:nvGraphicFramePr>
        <p:xfrm>
          <a:off x="588266" y="347241"/>
          <a:ext cx="7895975" cy="57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Acrobat Document" r:id="rId3" imgW="3017255" imgH="2194560" progId="Acrobat.Document.11">
                  <p:embed/>
                </p:oleObj>
              </mc:Choice>
              <mc:Fallback>
                <p:oleObj name="Acrobat Document" r:id="rId3" imgW="3017255" imgH="21945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266" y="347241"/>
                        <a:ext cx="7895975" cy="574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4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84202"/>
              </p:ext>
            </p:extLst>
          </p:nvPr>
        </p:nvGraphicFramePr>
        <p:xfrm>
          <a:off x="606990" y="373262"/>
          <a:ext cx="7861255" cy="5715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Acrobat Document" r:id="rId3" imgW="3017255" imgH="2194560" progId="Acrobat.Document.11">
                  <p:embed/>
                </p:oleObj>
              </mc:Choice>
              <mc:Fallback>
                <p:oleObj name="Acrobat Document" r:id="rId3" imgW="3017255" imgH="21945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990" y="373262"/>
                        <a:ext cx="7861255" cy="5715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8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87617"/>
              </p:ext>
            </p:extLst>
          </p:nvPr>
        </p:nvGraphicFramePr>
        <p:xfrm>
          <a:off x="687690" y="298668"/>
          <a:ext cx="7884255" cy="573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Acrobat Document" r:id="rId3" imgW="3017255" imgH="2194560" progId="Acrobat.Document.11">
                  <p:embed/>
                </p:oleObj>
              </mc:Choice>
              <mc:Fallback>
                <p:oleObj name="Acrobat Document" r:id="rId3" imgW="3017255" imgH="21945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690" y="298668"/>
                        <a:ext cx="7884255" cy="5731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9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16893"/>
              </p:ext>
            </p:extLst>
          </p:nvPr>
        </p:nvGraphicFramePr>
        <p:xfrm>
          <a:off x="579257" y="311622"/>
          <a:ext cx="7770908" cy="564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Acrobat Document" r:id="rId3" imgW="3017255" imgH="2194560" progId="Acrobat.Document.11">
                  <p:embed/>
                </p:oleObj>
              </mc:Choice>
              <mc:Fallback>
                <p:oleObj name="Acrobat Document" r:id="rId3" imgW="3017255" imgH="21945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257" y="311622"/>
                        <a:ext cx="7770908" cy="564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6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93101"/>
              </p:ext>
            </p:extLst>
          </p:nvPr>
        </p:nvGraphicFramePr>
        <p:xfrm>
          <a:off x="701021" y="289367"/>
          <a:ext cx="7865204" cy="571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Acrobat Document" r:id="rId3" imgW="3017255" imgH="2194560" progId="Acrobat.Document.11">
                  <p:embed/>
                </p:oleObj>
              </mc:Choice>
              <mc:Fallback>
                <p:oleObj name="Acrobat Document" r:id="rId3" imgW="3017255" imgH="21945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21" y="289367"/>
                        <a:ext cx="7865204" cy="5717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1" y="347239"/>
            <a:ext cx="8254651" cy="5717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1075" y="6250329"/>
            <a:ext cx="431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Trade Among Top 11 Wine Producers, 1969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1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9" y="370387"/>
            <a:ext cx="8188030" cy="567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1075" y="6250329"/>
            <a:ext cx="431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Trade Among Top 11 Wine Producers, 1979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05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3" y="405114"/>
            <a:ext cx="8189111" cy="5672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1075" y="6250329"/>
            <a:ext cx="431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Trade Among Top 11 Wine Producers, 1989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 all know that David has written (a lot) about 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Greenaway &amp; Hine </a:t>
            </a:r>
            <a:r>
              <a:rPr lang="en-US" dirty="0"/>
              <a:t>(1991). “Intra-Industry Specialization, Trade Expansion and Adjustment in the European Economic Space.” </a:t>
            </a:r>
            <a:r>
              <a:rPr lang="en-US" i="1" dirty="0"/>
              <a:t>Journal of Common Market Studies</a:t>
            </a:r>
            <a:r>
              <a:rPr lang="en-US" dirty="0"/>
              <a:t>, V.29-#6, 603-22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Greenaway, Hine &amp; Milner </a:t>
            </a:r>
            <a:r>
              <a:rPr lang="en-US" dirty="0"/>
              <a:t>(</a:t>
            </a:r>
            <a:r>
              <a:rPr lang="en-US" dirty="0" smtClean="0"/>
              <a:t>1994). </a:t>
            </a:r>
            <a:r>
              <a:rPr lang="en-US" dirty="0"/>
              <a:t>“Country-Specific Factors and the Pattern of Horizontal and Vertical Intra-Industry Trade in the </a:t>
            </a:r>
            <a:r>
              <a:rPr lang="en-US" dirty="0" smtClean="0"/>
              <a:t>UK.” </a:t>
            </a:r>
            <a:r>
              <a:rPr lang="en-US" i="1" dirty="0" err="1"/>
              <a:t>Weltwirtschaftliches</a:t>
            </a:r>
            <a:r>
              <a:rPr lang="en-US" i="1" dirty="0"/>
              <a:t> </a:t>
            </a:r>
            <a:r>
              <a:rPr lang="en-US" i="1" dirty="0" err="1"/>
              <a:t>Archiv</a:t>
            </a:r>
            <a:r>
              <a:rPr lang="en-US" dirty="0"/>
              <a:t>, V.130-#1, 77-100.</a:t>
            </a:r>
          </a:p>
          <a:p>
            <a:pPr lvl="1"/>
            <a:r>
              <a:rPr lang="en-US" dirty="0" smtClean="0"/>
              <a:t>Greenaway, Hine &amp; Milner </a:t>
            </a:r>
            <a:r>
              <a:rPr lang="en-US" dirty="0"/>
              <a:t>(1995). “Vertical and Horizontal Intra-Industry Trade: A Cross Industry Analysis for the United Kingdom.” </a:t>
            </a:r>
            <a:r>
              <a:rPr lang="en-US" i="1" dirty="0"/>
              <a:t>The Economic Journal</a:t>
            </a:r>
            <a:r>
              <a:rPr lang="en-US" dirty="0"/>
              <a:t>, V.105-#433, 1505-18.</a:t>
            </a:r>
          </a:p>
          <a:p>
            <a:pPr lvl="1"/>
            <a:r>
              <a:rPr lang="en-US" dirty="0" smtClean="0"/>
              <a:t>Greenaway, Hine &amp; Milner </a:t>
            </a:r>
            <a:r>
              <a:rPr lang="en-US" dirty="0"/>
              <a:t>(1998). “Vertical and Horizontal Intra-Industry Trade: An Analysis of Country-and Industry-Specific Determinants,” in M. </a:t>
            </a:r>
            <a:r>
              <a:rPr lang="en-US" dirty="0" err="1"/>
              <a:t>Brulhart</a:t>
            </a:r>
            <a:r>
              <a:rPr lang="en-US" dirty="0"/>
              <a:t> and R. Hine</a:t>
            </a:r>
            <a:r>
              <a:rPr lang="en-US" b="1" dirty="0"/>
              <a:t> </a:t>
            </a:r>
            <a:r>
              <a:rPr lang="en-US" dirty="0" err="1"/>
              <a:t>eds</a:t>
            </a:r>
            <a:r>
              <a:rPr lang="en-US" dirty="0"/>
              <a:t>, </a:t>
            </a:r>
            <a:r>
              <a:rPr lang="en-US" i="1" dirty="0"/>
              <a:t>Intra-Industry Trade and Adjustment: The European Experience. </a:t>
            </a:r>
            <a:r>
              <a:rPr lang="en-US" dirty="0"/>
              <a:t>London: Macmillan, 70-97.</a:t>
            </a:r>
          </a:p>
        </p:txBody>
      </p:sp>
    </p:spTree>
    <p:extLst>
      <p:ext uri="{BB962C8B-B14F-4D97-AF65-F5344CB8AC3E}">
        <p14:creationId xmlns:p14="http://schemas.microsoft.com/office/powerpoint/2010/main" val="25351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7" y="381962"/>
            <a:ext cx="8159523" cy="565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1075" y="6250329"/>
            <a:ext cx="431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Trade Among Top 11 Wine Producers, 1999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4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6" y="381965"/>
            <a:ext cx="8104472" cy="5613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1075" y="6250329"/>
            <a:ext cx="431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Trade Among Top 11 Wine Producers, 2009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4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Intra-Industry Trade in Wine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020"/>
            <a:ext cx="8229600" cy="5042905"/>
          </a:xfrm>
        </p:spPr>
        <p:txBody>
          <a:bodyPr/>
          <a:lstStyle/>
          <a:p>
            <a:r>
              <a:rPr lang="en-US" dirty="0" smtClean="0"/>
              <a:t>Quick reminder on calculating IIT</a:t>
            </a:r>
          </a:p>
          <a:p>
            <a:pPr lvl="1"/>
            <a:r>
              <a:rPr lang="en-US" dirty="0" smtClean="0"/>
              <a:t>IIT is just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Grubel-Lloyd index is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GB" altLang="en-US" i="1" dirty="0"/>
              <a:t>X</a:t>
            </a:r>
            <a:r>
              <a:rPr lang="en-US" altLang="en-US" i="1" baseline="-25000" dirty="0"/>
              <a:t>j</a:t>
            </a:r>
            <a:r>
              <a:rPr lang="en-US" altLang="en-US" i="1" dirty="0"/>
              <a:t> = </a:t>
            </a:r>
            <a:r>
              <a:rPr lang="en-US" altLang="en-US" i="1" dirty="0" err="1"/>
              <a:t>M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→ </a:t>
            </a:r>
            <a:r>
              <a:rPr lang="en-US" altLang="en-US" i="1" dirty="0" err="1"/>
              <a:t>GL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= 1, all trade is IIT;</a:t>
            </a:r>
          </a:p>
          <a:p>
            <a:pPr lvl="2"/>
            <a:r>
              <a:rPr lang="en-GB" altLang="en-US" i="1" dirty="0"/>
              <a:t>X</a:t>
            </a:r>
            <a:r>
              <a:rPr lang="en-US" altLang="en-US" i="1" baseline="-25000" dirty="0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or</a:t>
            </a:r>
            <a:r>
              <a:rPr lang="en-US" altLang="en-US" i="1" dirty="0"/>
              <a:t> </a:t>
            </a:r>
            <a:r>
              <a:rPr lang="en-US" altLang="en-US" i="1" dirty="0" err="1"/>
              <a:t>M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= 0 → </a:t>
            </a:r>
            <a:r>
              <a:rPr lang="en-US" altLang="en-US" i="1" dirty="0" err="1"/>
              <a:t>GL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= 0, all trade is inter-industry</a:t>
            </a:r>
            <a:r>
              <a:rPr lang="en-US" altLang="en-US" dirty="0" smtClean="0"/>
              <a:t>.</a:t>
            </a:r>
            <a:endParaRPr lang="en-GB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976214"/>
              </p:ext>
            </p:extLst>
          </p:nvPr>
        </p:nvGraphicFramePr>
        <p:xfrm>
          <a:off x="1022692" y="2193823"/>
          <a:ext cx="6453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2793960" imgH="279360" progId="Equation.DSMT4">
                  <p:embed/>
                </p:oleObj>
              </mc:Choice>
              <mc:Fallback>
                <p:oleObj name="Equation" r:id="rId3" imgW="2793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692" y="2193823"/>
                        <a:ext cx="6453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23268"/>
              </p:ext>
            </p:extLst>
          </p:nvPr>
        </p:nvGraphicFramePr>
        <p:xfrm>
          <a:off x="1082675" y="3618832"/>
          <a:ext cx="7165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" imgW="3454200" imgH="533160" progId="Equation.DSMT4">
                  <p:embed/>
                </p:oleObj>
              </mc:Choice>
              <mc:Fallback>
                <p:oleObj name="Equation" r:id="rId5" imgW="34542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3618832"/>
                        <a:ext cx="71659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7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Intra-Industry Trade in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768"/>
            <a:ext cx="8229600" cy="4927158"/>
          </a:xfrm>
        </p:spPr>
        <p:txBody>
          <a:bodyPr>
            <a:normAutofit/>
          </a:bodyPr>
          <a:lstStyle/>
          <a:p>
            <a:r>
              <a:rPr lang="en-US" dirty="0" smtClean="0"/>
              <a:t>While production techniques vary systematically across countries, IIT in wine would seem to be driven primarily by a preference for variety.</a:t>
            </a:r>
          </a:p>
          <a:p>
            <a:r>
              <a:rPr lang="en-US" dirty="0" smtClean="0"/>
              <a:t>Loosely speaking, with a few exceptions (e.g. Great Britain), demand for wine and local production grow together, followed by increasing demand for other varieties.</a:t>
            </a:r>
          </a:p>
          <a:p>
            <a:pPr lvl="1"/>
            <a:r>
              <a:rPr lang="en-US" dirty="0" smtClean="0"/>
              <a:t>This is clearest, in more recent times, for the case of new world producers; also</a:t>
            </a:r>
          </a:p>
          <a:p>
            <a:pPr lvl="1"/>
            <a:r>
              <a:rPr lang="en-US" dirty="0" smtClean="0"/>
              <a:t>Even more recently, the case of China</a:t>
            </a:r>
          </a:p>
        </p:txBody>
      </p:sp>
    </p:spTree>
    <p:extLst>
      <p:ext uri="{BB962C8B-B14F-4D97-AF65-F5344CB8AC3E}">
        <p14:creationId xmlns:p14="http://schemas.microsoft.com/office/powerpoint/2010/main" val="24697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Intra-Industry Trade in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768"/>
            <a:ext cx="8229600" cy="4927158"/>
          </a:xfrm>
        </p:spPr>
        <p:txBody>
          <a:bodyPr/>
          <a:lstStyle/>
          <a:p>
            <a:r>
              <a:rPr lang="en-US" dirty="0" smtClean="0"/>
              <a:t>GBR’s role in the global wine trade is very interesting.</a:t>
            </a:r>
          </a:p>
          <a:p>
            <a:pPr lvl="1"/>
            <a:r>
              <a:rPr lang="en-US" dirty="0" smtClean="0"/>
              <a:t>Never a major producer, but for a very long time a major consumer.</a:t>
            </a:r>
          </a:p>
          <a:p>
            <a:pPr lvl="1"/>
            <a:r>
              <a:rPr lang="en-US" dirty="0" smtClean="0"/>
              <a:t>As Nye (2007, </a:t>
            </a:r>
            <a:r>
              <a:rPr lang="en-US" i="1" dirty="0" smtClean="0"/>
              <a:t>War, Wine &amp; Taxes</a:t>
            </a:r>
            <a:r>
              <a:rPr lang="en-US" dirty="0" smtClean="0"/>
              <a:t>) shows, British demand for wine has played a major role in the development of the French (and </a:t>
            </a:r>
            <a:r>
              <a:rPr lang="en-US" dirty="0" err="1" smtClean="0"/>
              <a:t>Portugese</a:t>
            </a:r>
            <a:r>
              <a:rPr lang="en-US" dirty="0" smtClean="0"/>
              <a:t>) wine industry back to the 15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lvl="1"/>
            <a:r>
              <a:rPr lang="en-US" dirty="0" smtClean="0"/>
              <a:t>Then, in the mid-1980s, the government permitted grocery shops to sell wine, this led to a massive boom in imports from Australia and New Zealand.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Intra-Industry Trade in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/>
          <a:lstStyle/>
          <a:p>
            <a:r>
              <a:rPr lang="en-US" dirty="0" smtClean="0"/>
              <a:t>What we want to do is look at the way the elements of the IIT measure 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wine</a:t>
            </a:r>
            <a:r>
              <a:rPr lang="en-US" dirty="0" smtClean="0"/>
              <a:t>,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wine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wine</a:t>
            </a:r>
            <a:r>
              <a:rPr lang="en-US" dirty="0" smtClean="0"/>
              <a:t>), along with national consumption, evolve, especially in the core producing countries.</a:t>
            </a:r>
          </a:p>
          <a:p>
            <a:r>
              <a:rPr lang="en-US" dirty="0" smtClean="0"/>
              <a:t>Unfortunately, the data made its way to me yesterday.  So, right now, I’ll show you some basic IIT measures </a:t>
            </a:r>
            <a:r>
              <a:rPr lang="en-US" smtClean="0"/>
              <a:t>in wine.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88223"/>
              </p:ext>
            </p:extLst>
          </p:nvPr>
        </p:nvGraphicFramePr>
        <p:xfrm>
          <a:off x="509287" y="1250065"/>
          <a:ext cx="8183303" cy="4386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295"/>
                <a:gridCol w="423693"/>
                <a:gridCol w="774151"/>
                <a:gridCol w="673024"/>
                <a:gridCol w="576877"/>
                <a:gridCol w="690408"/>
                <a:gridCol w="798371"/>
                <a:gridCol w="798371"/>
                <a:gridCol w="798371"/>
                <a:gridCol w="798371"/>
                <a:gridCol w="798371"/>
              </a:tblGrid>
              <a:tr h="53243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IIT Indexes (volume and value) top producing countries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7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09 </a:t>
                      </a:r>
                      <a:r>
                        <a:rPr lang="en-US" sz="1400" u="none" strike="noStrike" dirty="0" err="1">
                          <a:effectLst/>
                        </a:rPr>
                        <a:t>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Argentina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Australia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Italy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New Zealand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Portugal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South Africa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8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26111"/>
              </p:ext>
            </p:extLst>
          </p:nvPr>
        </p:nvGraphicFramePr>
        <p:xfrm>
          <a:off x="532435" y="1307939"/>
          <a:ext cx="8125426" cy="421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19"/>
                <a:gridCol w="515207"/>
                <a:gridCol w="646800"/>
                <a:gridCol w="646800"/>
                <a:gridCol w="646800"/>
                <a:gridCol w="646800"/>
                <a:gridCol w="808500"/>
                <a:gridCol w="808500"/>
                <a:gridCol w="808500"/>
                <a:gridCol w="808500"/>
                <a:gridCol w="808500"/>
              </a:tblGrid>
              <a:tr h="30043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Core IIT Indexes (volume and value) top producing countries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69 </a:t>
                      </a:r>
                      <a:r>
                        <a:rPr lang="en-US" sz="1400" u="none" strike="noStrike" dirty="0" err="1">
                          <a:effectLst/>
                        </a:rPr>
                        <a:t>vol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09 vol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09 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0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Argentina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Australia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Germany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Italy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New Zealand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Portugal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South Africa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Spain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8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6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 all know that David has written (a lot) about 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Menon, Greenaway &amp; Milner </a:t>
            </a:r>
            <a:r>
              <a:rPr lang="en-US" dirty="0"/>
              <a:t>(1999). “Industrial Structure and </a:t>
            </a:r>
            <a:r>
              <a:rPr lang="en-US" dirty="0" smtClean="0"/>
              <a:t>Australia–UK </a:t>
            </a:r>
            <a:r>
              <a:rPr lang="en-US" dirty="0"/>
              <a:t>Intra-Industry Trade.” </a:t>
            </a:r>
            <a:r>
              <a:rPr lang="en-US" i="1" dirty="0"/>
              <a:t>Economic Record</a:t>
            </a:r>
            <a:r>
              <a:rPr lang="en-US" dirty="0"/>
              <a:t>, V.75-#1, 19-27.</a:t>
            </a:r>
            <a:endParaRPr lang="en-US" dirty="0" smtClean="0"/>
          </a:p>
          <a:p>
            <a:pPr lvl="1"/>
            <a:r>
              <a:rPr lang="en-US" dirty="0" smtClean="0"/>
              <a:t>Greenaway, Milner &amp; Elliott </a:t>
            </a:r>
            <a:r>
              <a:rPr lang="en-US" dirty="0"/>
              <a:t>(1999). “</a:t>
            </a:r>
            <a:r>
              <a:rPr lang="en-US" dirty="0" smtClean="0"/>
              <a:t>UK </a:t>
            </a:r>
            <a:r>
              <a:rPr lang="en-US" dirty="0"/>
              <a:t>Intra-Industry Trade with the EU North and South.” </a:t>
            </a:r>
            <a:r>
              <a:rPr lang="en-US" i="1" dirty="0" smtClean="0"/>
              <a:t>Oxford Bulletin </a:t>
            </a:r>
            <a:r>
              <a:rPr lang="en-US" i="1" dirty="0"/>
              <a:t>of Economics and Statistics</a:t>
            </a:r>
            <a:r>
              <a:rPr lang="en-US" dirty="0"/>
              <a:t>, V.61-#3, 365-84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 &amp; </a:t>
            </a:r>
            <a:r>
              <a:rPr lang="en-US" dirty="0" err="1" smtClean="0"/>
              <a:t>Torstensson</a:t>
            </a:r>
            <a:r>
              <a:rPr lang="en-US" dirty="0" smtClean="0"/>
              <a:t> </a:t>
            </a:r>
            <a:r>
              <a:rPr lang="en-US" dirty="0"/>
              <a:t>(2000). “Economic Geography, Comparative Advantage and Trade within Industries: Evidence from the </a:t>
            </a:r>
            <a:r>
              <a:rPr lang="en-US" dirty="0" smtClean="0"/>
              <a:t>OECD.” </a:t>
            </a:r>
            <a:r>
              <a:rPr lang="en-US" i="1" dirty="0"/>
              <a:t>Journal of Economic Integration</a:t>
            </a:r>
            <a:r>
              <a:rPr lang="en-US" dirty="0"/>
              <a:t>, V.15-#2, 260-80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Greenaway, Haynes &amp; Milner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(2002). “Adjustment, Employment Characteristics and Intra-Industry Trade.” </a:t>
            </a:r>
            <a:r>
              <a:rPr lang="en-US" i="1" dirty="0" err="1"/>
              <a:t>Weltwirtschaftliches</a:t>
            </a:r>
            <a:r>
              <a:rPr lang="en-US" i="1" dirty="0"/>
              <a:t> </a:t>
            </a:r>
            <a:r>
              <a:rPr lang="en-US" i="1" dirty="0" err="1"/>
              <a:t>Archiv</a:t>
            </a:r>
            <a:r>
              <a:rPr lang="en-US" dirty="0"/>
              <a:t>, V.138-#2, 254-76.</a:t>
            </a:r>
          </a:p>
        </p:txBody>
      </p:sp>
    </p:spTree>
    <p:extLst>
      <p:ext uri="{BB962C8B-B14F-4D97-AF65-F5344CB8AC3E}">
        <p14:creationId xmlns:p14="http://schemas.microsoft.com/office/powerpoint/2010/main" val="2782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 all know that David has written (a lot) about 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Greenaway &amp; Milner (1986). </a:t>
            </a:r>
            <a:r>
              <a:rPr lang="en-US" i="1" dirty="0" smtClean="0"/>
              <a:t>The Economics of Intra-Industry Trade</a:t>
            </a:r>
            <a:r>
              <a:rPr lang="en-US" dirty="0" smtClean="0"/>
              <a:t>. Oxford: Basil Blackwell.</a:t>
            </a:r>
          </a:p>
          <a:p>
            <a:pPr lvl="1"/>
            <a:r>
              <a:rPr lang="en-US" dirty="0" smtClean="0"/>
              <a:t>Greenaway </a:t>
            </a:r>
            <a:r>
              <a:rPr lang="en-US" dirty="0"/>
              <a:t>(</a:t>
            </a:r>
            <a:r>
              <a:rPr lang="en-US" dirty="0" smtClean="0"/>
              <a:t>1987). </a:t>
            </a:r>
            <a:r>
              <a:rPr lang="en-US" dirty="0"/>
              <a:t>“The New Theories of Intra-Industry Trade.” </a:t>
            </a:r>
            <a:r>
              <a:rPr lang="en-US" i="1" dirty="0"/>
              <a:t>Bulletin of Economic Research</a:t>
            </a:r>
            <a:r>
              <a:rPr lang="en-US" dirty="0"/>
              <a:t>, V.39-#2, 95-120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 &amp; Milner </a:t>
            </a:r>
            <a:r>
              <a:rPr lang="en-US" dirty="0"/>
              <a:t>(</a:t>
            </a:r>
            <a:r>
              <a:rPr lang="en-US" dirty="0" smtClean="0"/>
              <a:t>1987). </a:t>
            </a:r>
            <a:r>
              <a:rPr lang="en-US" dirty="0"/>
              <a:t>“Intra-Industry Trade: Current Perspectives and Unresolved Issues.” </a:t>
            </a:r>
            <a:r>
              <a:rPr lang="en-US" i="1" dirty="0" err="1"/>
              <a:t>Weltwirtschaftliches</a:t>
            </a:r>
            <a:r>
              <a:rPr lang="en-US" i="1" dirty="0"/>
              <a:t> </a:t>
            </a:r>
            <a:r>
              <a:rPr lang="en-US" i="1" dirty="0" err="1"/>
              <a:t>Archiv</a:t>
            </a:r>
            <a:r>
              <a:rPr lang="en-US" dirty="0"/>
              <a:t>, V.123-#1, 39-57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Greenaway &amp; Milner </a:t>
            </a:r>
            <a:r>
              <a:rPr lang="en-US" dirty="0"/>
              <a:t>(1987b). “Theories of Intra-Industry Trade: A Review of the State of the Art,” in </a:t>
            </a:r>
            <a:r>
              <a:rPr lang="en-US" i="1" dirty="0"/>
              <a:t>Nordic Studies on Intra-Industry Trade. </a:t>
            </a:r>
            <a:r>
              <a:rPr lang="en-US" dirty="0" err="1"/>
              <a:t>Åbo</a:t>
            </a:r>
            <a:r>
              <a:rPr lang="en-US" dirty="0"/>
              <a:t>, Finland: Abo Academy Press, 11-34.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92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 all know that David has written (a lot) about 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Greenaway &amp; Milner </a:t>
            </a:r>
            <a:r>
              <a:rPr lang="en-US" sz="2400" dirty="0"/>
              <a:t>(2005). “What Have We Learned from a Generation's Research on Intra-Industry Trade?,” in S. </a:t>
            </a:r>
            <a:r>
              <a:rPr lang="en-US" sz="2400" dirty="0" err="1"/>
              <a:t>Jayasuriya</a:t>
            </a:r>
            <a:r>
              <a:rPr lang="en-US" sz="2400" b="1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 </a:t>
            </a:r>
            <a:r>
              <a:rPr lang="en-US" sz="2400" i="1" dirty="0"/>
              <a:t>Trade Theory, Analytical Models and Development: Essays in Honor of P.J. Lloyd. </a:t>
            </a:r>
            <a:r>
              <a:rPr lang="en-US" sz="2400" dirty="0"/>
              <a:t>Cheltenham: Edward Elgar, 147-60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Greenaway &amp; </a:t>
            </a:r>
            <a:r>
              <a:rPr lang="en-US" sz="2400" dirty="0" err="1" smtClean="0"/>
              <a:t>Torstensson</a:t>
            </a:r>
            <a:r>
              <a:rPr lang="en-US" sz="2400" dirty="0" smtClean="0"/>
              <a:t> (1997). </a:t>
            </a:r>
            <a:r>
              <a:rPr lang="en-US" sz="2400" dirty="0"/>
              <a:t>(1997). “Back to the Future: Taking Stock on Intra-Industry Trade.” </a:t>
            </a:r>
            <a:r>
              <a:rPr lang="en-US" sz="2400" i="1" dirty="0" err="1"/>
              <a:t>Weltwirtschaftliches</a:t>
            </a:r>
            <a:r>
              <a:rPr lang="en-US" sz="2400" i="1" dirty="0"/>
              <a:t> </a:t>
            </a:r>
            <a:r>
              <a:rPr lang="en-US" sz="2400" i="1" dirty="0" err="1"/>
              <a:t>Archiv</a:t>
            </a:r>
            <a:r>
              <a:rPr lang="en-US" sz="2400" dirty="0"/>
              <a:t>, V.133-#2, 249-69.</a:t>
            </a:r>
          </a:p>
        </p:txBody>
      </p:sp>
    </p:spTree>
    <p:extLst>
      <p:ext uri="{BB962C8B-B14F-4D97-AF65-F5344CB8AC3E}">
        <p14:creationId xmlns:p14="http://schemas.microsoft.com/office/powerpoint/2010/main" val="6226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433">
  <a:themeElements>
    <a:clrScheme name="Econ433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con433">
      <a:majorFont>
        <a:latin typeface="Garamon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n433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433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433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433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433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433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433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433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433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minar CoAuthors.potx" id="{24E67D96-075F-449E-9ECD-0B92CEEEFD94}" vid="{2D5E9E2B-A84F-48F7-8567-98601FB0C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 CoAuthors</Template>
  <TotalTime>2342</TotalTime>
  <Words>2640</Words>
  <Application>Microsoft Office PowerPoint</Application>
  <PresentationFormat>On-screen Show (4:3)</PresentationFormat>
  <Paragraphs>943</Paragraphs>
  <Slides>67</Slides>
  <Notes>2</Notes>
  <HiddenSlides>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Garamond</vt:lpstr>
      <vt:lpstr>Times New Roman</vt:lpstr>
      <vt:lpstr>Wingdings</vt:lpstr>
      <vt:lpstr>Econ433</vt:lpstr>
      <vt:lpstr>Acrobat Document</vt:lpstr>
      <vt:lpstr>Equation</vt:lpstr>
      <vt:lpstr>Wine: IIT in a Globalized Industry</vt:lpstr>
      <vt:lpstr>We all know that David has written (a lot) about intra-industry trade</vt:lpstr>
      <vt:lpstr>We all know that David has written (a lot) about intra-industry trade</vt:lpstr>
      <vt:lpstr>We all know that David has written (a lot) about intra-industry trade</vt:lpstr>
      <vt:lpstr>We all know that David has written (a lot) about intra-industry trade</vt:lpstr>
      <vt:lpstr>We all know that David has written (a lot) about intra-industry trade</vt:lpstr>
      <vt:lpstr>We all know that David has written (a lot) about intra-industry trade</vt:lpstr>
      <vt:lpstr>We all know that David has written (a lot) about intra-industry trade</vt:lpstr>
      <vt:lpstr>We all know that David has written (a lot) about intra-industry trade</vt:lpstr>
      <vt:lpstr>We also know that David, shall we say, enjoys a glass of wine</vt:lpstr>
      <vt:lpstr>So, of course, We Need A Paper on IIT in Wine!</vt:lpstr>
      <vt:lpstr>The Global Wine Industry</vt:lpstr>
      <vt:lpstr>PowerPoint Presentation</vt:lpstr>
      <vt:lpstr>PowerPoint Presentation</vt:lpstr>
      <vt:lpstr>The Global Wine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Global Wine Industry</vt:lpstr>
      <vt:lpstr>PowerPoint Presentation</vt:lpstr>
      <vt:lpstr>PowerPoint Presentation</vt:lpstr>
      <vt:lpstr>PowerPoint Presentation</vt:lpstr>
      <vt:lpstr>The Global Wine Industry</vt:lpstr>
      <vt:lpstr>PowerPoint Presentation</vt:lpstr>
      <vt:lpstr>The Global Wine Industry</vt:lpstr>
      <vt:lpstr>PowerPoint Presentation</vt:lpstr>
      <vt:lpstr>PowerPoint Presentation</vt:lpstr>
      <vt:lpstr>PowerPoint Presentation</vt:lpstr>
      <vt:lpstr>PowerPoint Presentation</vt:lpstr>
      <vt:lpstr>World Wine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Intra-Industry Trade in Wine</vt:lpstr>
      <vt:lpstr>Intra-Industry Trade in Wine</vt:lpstr>
      <vt:lpstr>Intra-Industry Trade in Wine</vt:lpstr>
      <vt:lpstr>Intra-Industry Trade in Wine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Wine: IIT in a Globalized Industry</dc:title>
  <dc:creator>Microsoft account</dc:creator>
  <cp:lastModifiedBy>Microsoft account</cp:lastModifiedBy>
  <cp:revision>56</cp:revision>
  <dcterms:created xsi:type="dcterms:W3CDTF">2015-06-16T11:38:40Z</dcterms:created>
  <dcterms:modified xsi:type="dcterms:W3CDTF">2015-06-25T14:23:42Z</dcterms:modified>
</cp:coreProperties>
</file>