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9" r:id="rId2"/>
    <p:sldId id="263" r:id="rId3"/>
    <p:sldId id="308" r:id="rId4"/>
    <p:sldId id="305" r:id="rId5"/>
    <p:sldId id="306" r:id="rId6"/>
    <p:sldId id="264" r:id="rId7"/>
    <p:sldId id="307" r:id="rId8"/>
    <p:sldId id="323" r:id="rId9"/>
    <p:sldId id="324" r:id="rId10"/>
    <p:sldId id="325" r:id="rId11"/>
    <p:sldId id="342" r:id="rId12"/>
    <p:sldId id="343" r:id="rId13"/>
    <p:sldId id="326" r:id="rId14"/>
    <p:sldId id="265" r:id="rId15"/>
    <p:sldId id="327" r:id="rId16"/>
    <p:sldId id="328" r:id="rId17"/>
    <p:sldId id="284" r:id="rId18"/>
    <p:sldId id="309" r:id="rId19"/>
    <p:sldId id="329" r:id="rId20"/>
    <p:sldId id="286" r:id="rId21"/>
    <p:sldId id="266" r:id="rId22"/>
    <p:sldId id="330" r:id="rId23"/>
    <p:sldId id="331" r:id="rId24"/>
    <p:sldId id="332" r:id="rId25"/>
    <p:sldId id="333" r:id="rId26"/>
    <p:sldId id="334" r:id="rId27"/>
    <p:sldId id="335" r:id="rId28"/>
    <p:sldId id="336" r:id="rId29"/>
    <p:sldId id="337" r:id="rId30"/>
    <p:sldId id="310" r:id="rId31"/>
    <p:sldId id="311" r:id="rId32"/>
    <p:sldId id="289" r:id="rId33"/>
    <p:sldId id="296" r:id="rId34"/>
    <p:sldId id="268" r:id="rId35"/>
    <p:sldId id="338" r:id="rId36"/>
    <p:sldId id="339" r:id="rId37"/>
    <p:sldId id="322" r:id="rId38"/>
    <p:sldId id="315" r:id="rId39"/>
    <p:sldId id="316" r:id="rId40"/>
    <p:sldId id="340" r:id="rId41"/>
    <p:sldId id="317" r:id="rId42"/>
    <p:sldId id="269" r:id="rId43"/>
    <p:sldId id="271" r:id="rId44"/>
    <p:sldId id="272" r:id="rId45"/>
    <p:sldId id="301" r:id="rId46"/>
    <p:sldId id="302" r:id="rId47"/>
    <p:sldId id="273" r:id="rId48"/>
    <p:sldId id="318" r:id="rId49"/>
    <p:sldId id="275" r:id="rId50"/>
    <p:sldId id="344" r:id="rId51"/>
    <p:sldId id="319" r:id="rId52"/>
    <p:sldId id="320" r:id="rId53"/>
    <p:sldId id="26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0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rew%20Kam\Desktop\New%20Book%20Data\Updated\Revised%20databas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drew%20Kam\Desktop\New%20Book%20Data\Updated\Revised%20databas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chael\Documents\ANU\RA%20work\GrowthSEA\GrowthSE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chael\Documents\ANU\ADMIN\GDPpercapitaMKSCU\GDPpercapitaMKSCU.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drew%20Kam\Desktop\New%20Book%20Data\Output%20data\Openness%20&amp;%20macromanagemen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drew%20Kam\Desktop\New%20Book%20Data\Output%20data\Openness%20&amp;%20macromanage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lineChart>
        <c:grouping val="standard"/>
        <c:ser>
          <c:idx val="0"/>
          <c:order val="0"/>
          <c:tx>
            <c:strRef>
              <c:f>PMinister!$B$1</c:f>
              <c:strCache>
                <c:ptCount val="1"/>
                <c:pt idx="0">
                  <c:v>GDP growth (annual %)</c:v>
                </c:pt>
              </c:strCache>
            </c:strRef>
          </c:tx>
          <c:cat>
            <c:strRef>
              <c:f>PMinister!$A$2:$A$41</c:f>
              <c:strCach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strCache>
            </c:strRef>
          </c:cat>
          <c:val>
            <c:numRef>
              <c:f>PMinister!$B$2:$B$41</c:f>
              <c:numCache>
                <c:formatCode>General</c:formatCode>
                <c:ptCount val="40"/>
                <c:pt idx="0">
                  <c:v>5.9865385943829414</c:v>
                </c:pt>
                <c:pt idx="1">
                  <c:v>5.7534348527929362</c:v>
                </c:pt>
                <c:pt idx="2">
                  <c:v>9.3819146568289931</c:v>
                </c:pt>
                <c:pt idx="3">
                  <c:v>11.7142024475472</c:v>
                </c:pt>
                <c:pt idx="4">
                  <c:v>8.3096257542236316</c:v>
                </c:pt>
                <c:pt idx="5">
                  <c:v>0.80167004454094104</c:v>
                </c:pt>
                <c:pt idx="6">
                  <c:v>11.563836224871622</c:v>
                </c:pt>
                <c:pt idx="7">
                  <c:v>7.7564743683245201</c:v>
                </c:pt>
                <c:pt idx="8">
                  <c:v>6.6520346553466778</c:v>
                </c:pt>
                <c:pt idx="9">
                  <c:v>9.3491014106239412</c:v>
                </c:pt>
                <c:pt idx="10">
                  <c:v>7.4442337213302103</c:v>
                </c:pt>
                <c:pt idx="11">
                  <c:v>6.9419523247154205</c:v>
                </c:pt>
                <c:pt idx="12">
                  <c:v>5.9409268442147702</c:v>
                </c:pt>
                <c:pt idx="13">
                  <c:v>6.2502514824969424</c:v>
                </c:pt>
                <c:pt idx="14">
                  <c:v>7.7619253309512546</c:v>
                </c:pt>
                <c:pt idx="15">
                  <c:v>-1.1222485566024001</c:v>
                </c:pt>
                <c:pt idx="16">
                  <c:v>1.1525088796818723</c:v>
                </c:pt>
                <c:pt idx="17">
                  <c:v>5.3886452588066991</c:v>
                </c:pt>
                <c:pt idx="18">
                  <c:v>9.9377242292967907</c:v>
                </c:pt>
                <c:pt idx="19">
                  <c:v>9.0584810444384107</c:v>
                </c:pt>
                <c:pt idx="20">
                  <c:v>9.0096492653170568</c:v>
                </c:pt>
                <c:pt idx="21">
                  <c:v>9.5454648755172329</c:v>
                </c:pt>
                <c:pt idx="22">
                  <c:v>8.8851159040297016</c:v>
                </c:pt>
                <c:pt idx="23">
                  <c:v>9.8949468409136614</c:v>
                </c:pt>
                <c:pt idx="24">
                  <c:v>9.2120427987111206</c:v>
                </c:pt>
                <c:pt idx="25">
                  <c:v>9.8290821200007112</c:v>
                </c:pt>
                <c:pt idx="26">
                  <c:v>10.002701086127701</c:v>
                </c:pt>
                <c:pt idx="27">
                  <c:v>7.3227429496562646</c:v>
                </c:pt>
                <c:pt idx="28">
                  <c:v>-7.3594153818732604</c:v>
                </c:pt>
                <c:pt idx="29">
                  <c:v>6.1376098817714499</c:v>
                </c:pt>
                <c:pt idx="30">
                  <c:v>8.8588681022120515</c:v>
                </c:pt>
                <c:pt idx="31">
                  <c:v>0.51767531516466603</c:v>
                </c:pt>
                <c:pt idx="32">
                  <c:v>5.39098831529172</c:v>
                </c:pt>
                <c:pt idx="33">
                  <c:v>5.7884992809071081</c:v>
                </c:pt>
                <c:pt idx="34">
                  <c:v>6.7834377362836404</c:v>
                </c:pt>
                <c:pt idx="35">
                  <c:v>5.3321391392423996</c:v>
                </c:pt>
                <c:pt idx="36">
                  <c:v>5.8488592097941003</c:v>
                </c:pt>
                <c:pt idx="37">
                  <c:v>6.1811551839436714</c:v>
                </c:pt>
                <c:pt idx="38">
                  <c:v>4.6328222942689798</c:v>
                </c:pt>
                <c:pt idx="39">
                  <c:v>-1.7211453102433998</c:v>
                </c:pt>
              </c:numCache>
            </c:numRef>
          </c:val>
        </c:ser>
        <c:ser>
          <c:idx val="1"/>
          <c:order val="1"/>
          <c:tx>
            <c:strRef>
              <c:f>PMinister!$C$1</c:f>
              <c:strCache>
                <c:ptCount val="1"/>
                <c:pt idx="0">
                  <c:v>GDP per capita growth (annual %)</c:v>
                </c:pt>
              </c:strCache>
            </c:strRef>
          </c:tx>
          <c:cat>
            <c:strRef>
              <c:f>PMinister!$A$2:$A$41</c:f>
              <c:strCach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strCache>
            </c:strRef>
          </c:cat>
          <c:val>
            <c:numRef>
              <c:f>PMinister!$C$2:$C$41</c:f>
              <c:numCache>
                <c:formatCode>General</c:formatCode>
                <c:ptCount val="40"/>
                <c:pt idx="0">
                  <c:v>3.3324083641922422</c:v>
                </c:pt>
                <c:pt idx="1">
                  <c:v>3.1336929587109128</c:v>
                </c:pt>
                <c:pt idx="2">
                  <c:v>6.7037948407117476</c:v>
                </c:pt>
                <c:pt idx="3">
                  <c:v>9.018116399252321</c:v>
                </c:pt>
                <c:pt idx="4">
                  <c:v>5.7443002692280656</c:v>
                </c:pt>
                <c:pt idx="5">
                  <c:v>-1.5389112679768</c:v>
                </c:pt>
                <c:pt idx="6">
                  <c:v>9.0221411868724175</c:v>
                </c:pt>
                <c:pt idx="7">
                  <c:v>5.3294395236351546</c:v>
                </c:pt>
                <c:pt idx="8">
                  <c:v>4.2447538062351846</c:v>
                </c:pt>
                <c:pt idx="9">
                  <c:v>6.8354743152322186</c:v>
                </c:pt>
                <c:pt idx="10">
                  <c:v>4.9024311340339803</c:v>
                </c:pt>
                <c:pt idx="11">
                  <c:v>4.3424506984546714</c:v>
                </c:pt>
                <c:pt idx="12">
                  <c:v>3.3030982507010704</c:v>
                </c:pt>
                <c:pt idx="13">
                  <c:v>3.5295767889185212</c:v>
                </c:pt>
                <c:pt idx="14">
                  <c:v>4.9136608638303212</c:v>
                </c:pt>
                <c:pt idx="15">
                  <c:v>-3.8180022101870597</c:v>
                </c:pt>
                <c:pt idx="16">
                  <c:v>-1.6922612836666671</c:v>
                </c:pt>
                <c:pt idx="17">
                  <c:v>2.356710056148458</c:v>
                </c:pt>
                <c:pt idx="18">
                  <c:v>6.7595053772218696</c:v>
                </c:pt>
                <c:pt idx="19">
                  <c:v>5.9563860195951976</c:v>
                </c:pt>
                <c:pt idx="20">
                  <c:v>6.0018151896557725</c:v>
                </c:pt>
                <c:pt idx="21">
                  <c:v>6.6358047973938312</c:v>
                </c:pt>
                <c:pt idx="22">
                  <c:v>6.0904431572322153</c:v>
                </c:pt>
                <c:pt idx="23">
                  <c:v>7.1383762470819736</c:v>
                </c:pt>
                <c:pt idx="24">
                  <c:v>6.4896048572784446</c:v>
                </c:pt>
                <c:pt idx="25">
                  <c:v>7.081876738724338</c:v>
                </c:pt>
                <c:pt idx="26">
                  <c:v>7.2340727109215424</c:v>
                </c:pt>
                <c:pt idx="27">
                  <c:v>4.6293721087543531</c:v>
                </c:pt>
                <c:pt idx="28">
                  <c:v>-9.6400278997613356</c:v>
                </c:pt>
                <c:pt idx="29">
                  <c:v>3.6296909393725088</c:v>
                </c:pt>
                <c:pt idx="30">
                  <c:v>6.4286755144085106</c:v>
                </c:pt>
                <c:pt idx="31">
                  <c:v>-1.5871156983026098</c:v>
                </c:pt>
                <c:pt idx="32">
                  <c:v>3.3110704846423826</c:v>
                </c:pt>
                <c:pt idx="33">
                  <c:v>3.7993952689258106</c:v>
                </c:pt>
                <c:pt idx="34">
                  <c:v>4.8358269240767546</c:v>
                </c:pt>
                <c:pt idx="35">
                  <c:v>3.4436345733251703</c:v>
                </c:pt>
                <c:pt idx="36">
                  <c:v>3.9774231410738561</c:v>
                </c:pt>
                <c:pt idx="37">
                  <c:v>4.3382267967105212</c:v>
                </c:pt>
                <c:pt idx="38">
                  <c:v>2.8562361493488679</c:v>
                </c:pt>
                <c:pt idx="39">
                  <c:v>-3.3437507087611404</c:v>
                </c:pt>
              </c:numCache>
            </c:numRef>
          </c:val>
        </c:ser>
        <c:marker val="1"/>
        <c:axId val="112724992"/>
        <c:axId val="118063872"/>
      </c:lineChart>
      <c:catAx>
        <c:axId val="112724992"/>
        <c:scaling>
          <c:orientation val="minMax"/>
        </c:scaling>
        <c:axPos val="b"/>
        <c:tickLblPos val="nextTo"/>
        <c:txPr>
          <a:bodyPr/>
          <a:lstStyle/>
          <a:p>
            <a:pPr>
              <a:defRPr lang="en-MY"/>
            </a:pPr>
            <a:endParaRPr lang="en-US"/>
          </a:p>
        </c:txPr>
        <c:crossAx val="118063872"/>
        <c:crosses val="autoZero"/>
        <c:auto val="1"/>
        <c:lblAlgn val="ctr"/>
        <c:lblOffset val="100"/>
      </c:catAx>
      <c:valAx>
        <c:axId val="118063872"/>
        <c:scaling>
          <c:orientation val="minMax"/>
        </c:scaling>
        <c:axPos val="l"/>
        <c:majorGridlines/>
        <c:numFmt formatCode="General" sourceLinked="1"/>
        <c:tickLblPos val="nextTo"/>
        <c:txPr>
          <a:bodyPr/>
          <a:lstStyle/>
          <a:p>
            <a:pPr>
              <a:defRPr lang="en-MY"/>
            </a:pPr>
            <a:endParaRPr lang="en-US"/>
          </a:p>
        </c:txPr>
        <c:crossAx val="112724992"/>
        <c:crosses val="autoZero"/>
        <c:crossBetween val="between"/>
      </c:valAx>
    </c:plotArea>
    <c:legend>
      <c:legendPos val="b"/>
      <c:layout/>
      <c:txPr>
        <a:bodyPr/>
        <a:lstStyle/>
        <a:p>
          <a:pPr>
            <a:defRPr lang="en-MY"/>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lang="en-MY"/>
            </a:pPr>
            <a:endParaRPr lang="en-MY"/>
          </a:p>
        </c:rich>
      </c:tx>
      <c:layout>
        <c:manualLayout>
          <c:xMode val="edge"/>
          <c:yMode val="edge"/>
          <c:x val="0.67772049808161317"/>
          <c:y val="6.3781321184510312E-2"/>
        </c:manualLayout>
      </c:layout>
      <c:overlay val="1"/>
    </c:title>
    <c:plotArea>
      <c:layout/>
      <c:lineChart>
        <c:grouping val="standard"/>
        <c:ser>
          <c:idx val="0"/>
          <c:order val="0"/>
          <c:tx>
            <c:strRef>
              <c:f>'GDP growth compare'!$B$4</c:f>
              <c:strCache>
                <c:ptCount val="1"/>
                <c:pt idx="0">
                  <c:v>Malaysia</c:v>
                </c:pt>
              </c:strCache>
            </c:strRef>
          </c:tx>
          <c:spPr>
            <a:ln w="38100"/>
          </c:spPr>
          <c:marker>
            <c:spPr>
              <a:ln w="38100"/>
            </c:spPr>
          </c:marker>
          <c:cat>
            <c:numRef>
              <c:f>'GDP growth compare'!$A$5:$A$44</c:f>
              <c:numCache>
                <c:formatCode>General</c:formatCod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numCache>
            </c:numRef>
          </c:cat>
          <c:val>
            <c:numRef>
              <c:f>'GDP growth compare'!$B$5:$B$44</c:f>
              <c:numCache>
                <c:formatCode>General</c:formatCode>
                <c:ptCount val="40"/>
                <c:pt idx="0">
                  <c:v>5.9865385943829414</c:v>
                </c:pt>
                <c:pt idx="1">
                  <c:v>5.7534348527929362</c:v>
                </c:pt>
                <c:pt idx="2">
                  <c:v>9.3819146568289931</c:v>
                </c:pt>
                <c:pt idx="3">
                  <c:v>11.7142024475472</c:v>
                </c:pt>
                <c:pt idx="4">
                  <c:v>8.3096257542236316</c:v>
                </c:pt>
                <c:pt idx="5">
                  <c:v>0.80167004454094104</c:v>
                </c:pt>
                <c:pt idx="6">
                  <c:v>11.563836224871622</c:v>
                </c:pt>
                <c:pt idx="7">
                  <c:v>7.7564743683245201</c:v>
                </c:pt>
                <c:pt idx="8">
                  <c:v>6.6520346553466778</c:v>
                </c:pt>
                <c:pt idx="9">
                  <c:v>9.3491014106239412</c:v>
                </c:pt>
                <c:pt idx="10">
                  <c:v>7.4442337213302103</c:v>
                </c:pt>
                <c:pt idx="11">
                  <c:v>6.9419523247154205</c:v>
                </c:pt>
                <c:pt idx="12">
                  <c:v>5.9409268442147702</c:v>
                </c:pt>
                <c:pt idx="13">
                  <c:v>6.2502514824969424</c:v>
                </c:pt>
                <c:pt idx="14">
                  <c:v>7.7619253309512546</c:v>
                </c:pt>
                <c:pt idx="15">
                  <c:v>-1.1222485566024001</c:v>
                </c:pt>
                <c:pt idx="16">
                  <c:v>1.1525088796818723</c:v>
                </c:pt>
                <c:pt idx="17">
                  <c:v>5.3886452588066991</c:v>
                </c:pt>
                <c:pt idx="18">
                  <c:v>9.9377242292967907</c:v>
                </c:pt>
                <c:pt idx="19">
                  <c:v>9.0584810444384107</c:v>
                </c:pt>
                <c:pt idx="20">
                  <c:v>9.0096492653170568</c:v>
                </c:pt>
                <c:pt idx="21">
                  <c:v>9.5454648755172329</c:v>
                </c:pt>
                <c:pt idx="22">
                  <c:v>8.8851159040297016</c:v>
                </c:pt>
                <c:pt idx="23">
                  <c:v>9.8949468409136614</c:v>
                </c:pt>
                <c:pt idx="24">
                  <c:v>9.2120427987111206</c:v>
                </c:pt>
                <c:pt idx="25">
                  <c:v>9.8290821200007112</c:v>
                </c:pt>
                <c:pt idx="26">
                  <c:v>10.002701086127701</c:v>
                </c:pt>
                <c:pt idx="27">
                  <c:v>7.3227429496562646</c:v>
                </c:pt>
                <c:pt idx="28">
                  <c:v>-7.3594153818732604</c:v>
                </c:pt>
                <c:pt idx="29">
                  <c:v>6.1376098817714499</c:v>
                </c:pt>
                <c:pt idx="30">
                  <c:v>8.8588681022120515</c:v>
                </c:pt>
                <c:pt idx="31">
                  <c:v>0.51767531516466603</c:v>
                </c:pt>
                <c:pt idx="32">
                  <c:v>5.39098831529172</c:v>
                </c:pt>
                <c:pt idx="33">
                  <c:v>5.7884992809071081</c:v>
                </c:pt>
                <c:pt idx="34">
                  <c:v>6.7834377362836404</c:v>
                </c:pt>
                <c:pt idx="35">
                  <c:v>5.3321391392423996</c:v>
                </c:pt>
                <c:pt idx="36">
                  <c:v>5.8488592097941003</c:v>
                </c:pt>
                <c:pt idx="37">
                  <c:v>6.1811551839436714</c:v>
                </c:pt>
                <c:pt idx="38">
                  <c:v>4.6328222942689798</c:v>
                </c:pt>
                <c:pt idx="39">
                  <c:v>-1.7211453102433998</c:v>
                </c:pt>
              </c:numCache>
            </c:numRef>
          </c:val>
        </c:ser>
        <c:ser>
          <c:idx val="1"/>
          <c:order val="1"/>
          <c:tx>
            <c:strRef>
              <c:f>'GDP growth compare'!$C$4</c:f>
              <c:strCache>
                <c:ptCount val="1"/>
                <c:pt idx="0">
                  <c:v>China</c:v>
                </c:pt>
              </c:strCache>
            </c:strRef>
          </c:tx>
          <c:cat>
            <c:numRef>
              <c:f>'GDP growth compare'!$A$5:$A$44</c:f>
              <c:numCache>
                <c:formatCode>General</c:formatCod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numCache>
            </c:numRef>
          </c:cat>
          <c:val>
            <c:numRef>
              <c:f>'GDP growth compare'!$C$5:$C$44</c:f>
              <c:numCache>
                <c:formatCode>General</c:formatCode>
                <c:ptCount val="40"/>
                <c:pt idx="0">
                  <c:v>19.399999999999999</c:v>
                </c:pt>
                <c:pt idx="1">
                  <c:v>7</c:v>
                </c:pt>
                <c:pt idx="2">
                  <c:v>3.8</c:v>
                </c:pt>
                <c:pt idx="3">
                  <c:v>7.8999999999999897</c:v>
                </c:pt>
                <c:pt idx="4">
                  <c:v>2.2999999999999998</c:v>
                </c:pt>
                <c:pt idx="5">
                  <c:v>8.7000000000000011</c:v>
                </c:pt>
                <c:pt idx="6">
                  <c:v>-1.6000000000000101</c:v>
                </c:pt>
                <c:pt idx="7">
                  <c:v>7.6000000000000076</c:v>
                </c:pt>
                <c:pt idx="8">
                  <c:v>11.7</c:v>
                </c:pt>
                <c:pt idx="9">
                  <c:v>7.6000000000000076</c:v>
                </c:pt>
                <c:pt idx="10">
                  <c:v>7.8000000000000096</c:v>
                </c:pt>
                <c:pt idx="11">
                  <c:v>5.2</c:v>
                </c:pt>
                <c:pt idx="12">
                  <c:v>9.1000000000000014</c:v>
                </c:pt>
                <c:pt idx="13">
                  <c:v>10.9</c:v>
                </c:pt>
                <c:pt idx="14">
                  <c:v>15.2</c:v>
                </c:pt>
                <c:pt idx="15">
                  <c:v>13.5</c:v>
                </c:pt>
                <c:pt idx="16">
                  <c:v>8.8000000000000114</c:v>
                </c:pt>
                <c:pt idx="17">
                  <c:v>11.6</c:v>
                </c:pt>
                <c:pt idx="18">
                  <c:v>11.3</c:v>
                </c:pt>
                <c:pt idx="19">
                  <c:v>4.0999999999999899</c:v>
                </c:pt>
                <c:pt idx="20">
                  <c:v>3.8</c:v>
                </c:pt>
                <c:pt idx="21">
                  <c:v>9.2000000000000011</c:v>
                </c:pt>
                <c:pt idx="22">
                  <c:v>14.2</c:v>
                </c:pt>
                <c:pt idx="23">
                  <c:v>14</c:v>
                </c:pt>
                <c:pt idx="24">
                  <c:v>13.1</c:v>
                </c:pt>
                <c:pt idx="25">
                  <c:v>10.9</c:v>
                </c:pt>
                <c:pt idx="26">
                  <c:v>10</c:v>
                </c:pt>
                <c:pt idx="27">
                  <c:v>9.3000000000000007</c:v>
                </c:pt>
                <c:pt idx="28">
                  <c:v>7.8000000000000096</c:v>
                </c:pt>
                <c:pt idx="29">
                  <c:v>7.6000000000000076</c:v>
                </c:pt>
                <c:pt idx="30">
                  <c:v>8.400000000000011</c:v>
                </c:pt>
                <c:pt idx="31">
                  <c:v>8.3000000000000007</c:v>
                </c:pt>
                <c:pt idx="32">
                  <c:v>9.1000000000000014</c:v>
                </c:pt>
                <c:pt idx="33">
                  <c:v>10</c:v>
                </c:pt>
                <c:pt idx="34">
                  <c:v>10.1</c:v>
                </c:pt>
                <c:pt idx="35">
                  <c:v>11.3</c:v>
                </c:pt>
                <c:pt idx="36">
                  <c:v>12.7</c:v>
                </c:pt>
                <c:pt idx="37">
                  <c:v>14.2</c:v>
                </c:pt>
                <c:pt idx="38">
                  <c:v>9.6000000000000103</c:v>
                </c:pt>
                <c:pt idx="39">
                  <c:v>9.1000000000000014</c:v>
                </c:pt>
              </c:numCache>
            </c:numRef>
          </c:val>
        </c:ser>
        <c:ser>
          <c:idx val="2"/>
          <c:order val="2"/>
          <c:tx>
            <c:strRef>
              <c:f>'GDP growth compare'!$D$4</c:f>
              <c:strCache>
                <c:ptCount val="1"/>
                <c:pt idx="0">
                  <c:v>Korea, Rep.</c:v>
                </c:pt>
              </c:strCache>
            </c:strRef>
          </c:tx>
          <c:cat>
            <c:numRef>
              <c:f>'GDP growth compare'!$A$5:$A$44</c:f>
              <c:numCache>
                <c:formatCode>General</c:formatCod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numCache>
            </c:numRef>
          </c:cat>
          <c:val>
            <c:numRef>
              <c:f>'GDP growth compare'!$D$5:$D$44</c:f>
              <c:numCache>
                <c:formatCode>General</c:formatCode>
                <c:ptCount val="40"/>
                <c:pt idx="0">
                  <c:v>8.3446498270643126</c:v>
                </c:pt>
                <c:pt idx="1">
                  <c:v>8.2427537543756682</c:v>
                </c:pt>
                <c:pt idx="2">
                  <c:v>4.4680441117833904</c:v>
                </c:pt>
                <c:pt idx="3">
                  <c:v>12.034320098057398</c:v>
                </c:pt>
                <c:pt idx="4">
                  <c:v>7.182126537765436</c:v>
                </c:pt>
                <c:pt idx="5">
                  <c:v>5.9476231159691624</c:v>
                </c:pt>
                <c:pt idx="6">
                  <c:v>10.572397622904401</c:v>
                </c:pt>
                <c:pt idx="7">
                  <c:v>9.9946282082798206</c:v>
                </c:pt>
                <c:pt idx="8">
                  <c:v>9.295226238800657</c:v>
                </c:pt>
                <c:pt idx="9">
                  <c:v>6.78302029687974</c:v>
                </c:pt>
                <c:pt idx="10">
                  <c:v>-1.48826600414337</c:v>
                </c:pt>
                <c:pt idx="11">
                  <c:v>6.1630161435126096</c:v>
                </c:pt>
                <c:pt idx="12">
                  <c:v>7.3250588980470281</c:v>
                </c:pt>
                <c:pt idx="13">
                  <c:v>10.774891380996788</c:v>
                </c:pt>
                <c:pt idx="14">
                  <c:v>8.1023022396084023</c:v>
                </c:pt>
                <c:pt idx="15">
                  <c:v>6.8025319207539736</c:v>
                </c:pt>
                <c:pt idx="16">
                  <c:v>10.618843811092498</c:v>
                </c:pt>
                <c:pt idx="17">
                  <c:v>11.104123911630788</c:v>
                </c:pt>
                <c:pt idx="18">
                  <c:v>10.641218698218887</c:v>
                </c:pt>
                <c:pt idx="19">
                  <c:v>6.7444837199298204</c:v>
                </c:pt>
                <c:pt idx="20">
                  <c:v>9.1551862926461727</c:v>
                </c:pt>
                <c:pt idx="21">
                  <c:v>9.3931860143070143</c:v>
                </c:pt>
                <c:pt idx="22">
                  <c:v>5.8756929125172208</c:v>
                </c:pt>
                <c:pt idx="23">
                  <c:v>6.1337845587225646</c:v>
                </c:pt>
                <c:pt idx="24">
                  <c:v>8.53651514309799</c:v>
                </c:pt>
                <c:pt idx="25">
                  <c:v>9.1689450162456616</c:v>
                </c:pt>
                <c:pt idx="26">
                  <c:v>6.9986204215293109</c:v>
                </c:pt>
                <c:pt idx="27">
                  <c:v>4.65095619217443</c:v>
                </c:pt>
                <c:pt idx="28">
                  <c:v>-6.8544591783298436</c:v>
                </c:pt>
                <c:pt idx="29">
                  <c:v>9.4863229152875697</c:v>
                </c:pt>
                <c:pt idx="30">
                  <c:v>8.4861941138655528</c:v>
                </c:pt>
                <c:pt idx="31">
                  <c:v>3.97347875791377</c:v>
                </c:pt>
                <c:pt idx="32">
                  <c:v>7.1500175152202345</c:v>
                </c:pt>
                <c:pt idx="33">
                  <c:v>2.8027759238165166</c:v>
                </c:pt>
                <c:pt idx="34">
                  <c:v>4.6190203785190791</c:v>
                </c:pt>
                <c:pt idx="35">
                  <c:v>3.9571537030942867</c:v>
                </c:pt>
                <c:pt idx="36">
                  <c:v>5.1786849188474271</c:v>
                </c:pt>
                <c:pt idx="37">
                  <c:v>5.1058239721157745</c:v>
                </c:pt>
                <c:pt idx="38">
                  <c:v>2.2983760308913226</c:v>
                </c:pt>
                <c:pt idx="39">
                  <c:v>0.19563641774522003</c:v>
                </c:pt>
              </c:numCache>
            </c:numRef>
          </c:val>
        </c:ser>
        <c:ser>
          <c:idx val="3"/>
          <c:order val="3"/>
          <c:tx>
            <c:strRef>
              <c:f>'GDP growth compare'!$E$4</c:f>
              <c:strCache>
                <c:ptCount val="1"/>
                <c:pt idx="0">
                  <c:v>Singapore</c:v>
                </c:pt>
              </c:strCache>
            </c:strRef>
          </c:tx>
          <c:cat>
            <c:numRef>
              <c:f>'GDP growth compare'!$A$5:$A$44</c:f>
              <c:numCache>
                <c:formatCode>General</c:formatCod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numCache>
            </c:numRef>
          </c:cat>
          <c:val>
            <c:numRef>
              <c:f>'GDP growth compare'!$E$5:$E$44</c:f>
              <c:numCache>
                <c:formatCode>General</c:formatCode>
                <c:ptCount val="40"/>
                <c:pt idx="0">
                  <c:v>13.709202144079899</c:v>
                </c:pt>
                <c:pt idx="1">
                  <c:v>11.995286045708122</c:v>
                </c:pt>
                <c:pt idx="2">
                  <c:v>13.438155944753298</c:v>
                </c:pt>
                <c:pt idx="3">
                  <c:v>11.148345110609299</c:v>
                </c:pt>
                <c:pt idx="4">
                  <c:v>6.0600367036616207</c:v>
                </c:pt>
                <c:pt idx="5">
                  <c:v>3.1388915209966703</c:v>
                </c:pt>
                <c:pt idx="6">
                  <c:v>7.057376132423677</c:v>
                </c:pt>
                <c:pt idx="7">
                  <c:v>7.78311742582531</c:v>
                </c:pt>
                <c:pt idx="8">
                  <c:v>8.5174953959484512</c:v>
                </c:pt>
                <c:pt idx="9">
                  <c:v>9.4209856418730187</c:v>
                </c:pt>
                <c:pt idx="10">
                  <c:v>9.7089331630778215</c:v>
                </c:pt>
                <c:pt idx="11">
                  <c:v>9.7338148422739206</c:v>
                </c:pt>
                <c:pt idx="12">
                  <c:v>7.124885275834389</c:v>
                </c:pt>
                <c:pt idx="13">
                  <c:v>8.5146111052085178</c:v>
                </c:pt>
                <c:pt idx="14">
                  <c:v>8.3348089201828515</c:v>
                </c:pt>
                <c:pt idx="15">
                  <c:v>-1.4431443432779776</c:v>
                </c:pt>
                <c:pt idx="16">
                  <c:v>2.1217856167323537</c:v>
                </c:pt>
                <c:pt idx="17">
                  <c:v>9.8292941547338195</c:v>
                </c:pt>
                <c:pt idx="18">
                  <c:v>11.472994435195922</c:v>
                </c:pt>
                <c:pt idx="19">
                  <c:v>10.012374827758901</c:v>
                </c:pt>
                <c:pt idx="20">
                  <c:v>9.2181599993190986</c:v>
                </c:pt>
                <c:pt idx="21">
                  <c:v>6.5547220389524545</c:v>
                </c:pt>
                <c:pt idx="22">
                  <c:v>6.3389697879046816</c:v>
                </c:pt>
                <c:pt idx="23">
                  <c:v>11.733299711154888</c:v>
                </c:pt>
                <c:pt idx="24">
                  <c:v>11.5671220735203</c:v>
                </c:pt>
                <c:pt idx="25">
                  <c:v>8.1548379266304494</c:v>
                </c:pt>
                <c:pt idx="26">
                  <c:v>7.7903374446972187</c:v>
                </c:pt>
                <c:pt idx="27">
                  <c:v>8.3409707181876112</c:v>
                </c:pt>
                <c:pt idx="28">
                  <c:v>-1.3769255408986401</c:v>
                </c:pt>
                <c:pt idx="29">
                  <c:v>7.2023420234054605</c:v>
                </c:pt>
                <c:pt idx="30">
                  <c:v>10.060331970435799</c:v>
                </c:pt>
                <c:pt idx="31">
                  <c:v>-2.3987052084454303</c:v>
                </c:pt>
                <c:pt idx="32">
                  <c:v>4.1570757078399838</c:v>
                </c:pt>
                <c:pt idx="33">
                  <c:v>3.4819646061704104</c:v>
                </c:pt>
                <c:pt idx="34">
                  <c:v>9.5790353227336311</c:v>
                </c:pt>
                <c:pt idx="35">
                  <c:v>13.300527633745512</c:v>
                </c:pt>
                <c:pt idx="36">
                  <c:v>8.6409179373617206</c:v>
                </c:pt>
                <c:pt idx="37">
                  <c:v>8.5356529989929548</c:v>
                </c:pt>
                <c:pt idx="38">
                  <c:v>1.7824854293048613</c:v>
                </c:pt>
                <c:pt idx="39">
                  <c:v>-1.2833781082156599</c:v>
                </c:pt>
              </c:numCache>
            </c:numRef>
          </c:val>
        </c:ser>
        <c:ser>
          <c:idx val="4"/>
          <c:order val="4"/>
          <c:tx>
            <c:strRef>
              <c:f>'GDP growth compare'!$F$4</c:f>
              <c:strCache>
                <c:ptCount val="1"/>
                <c:pt idx="0">
                  <c:v>Thailand</c:v>
                </c:pt>
              </c:strCache>
            </c:strRef>
          </c:tx>
          <c:cat>
            <c:numRef>
              <c:f>'GDP growth compare'!$A$5:$A$44</c:f>
              <c:numCache>
                <c:formatCode>General</c:formatCode>
                <c:ptCount val="4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numCache>
            </c:numRef>
          </c:cat>
          <c:val>
            <c:numRef>
              <c:f>'GDP growth compare'!$F$5:$F$44</c:f>
              <c:numCache>
                <c:formatCode>General</c:formatCode>
                <c:ptCount val="40"/>
                <c:pt idx="0">
                  <c:v>11.407954304006212</c:v>
                </c:pt>
                <c:pt idx="1">
                  <c:v>4.8953729472364262</c:v>
                </c:pt>
                <c:pt idx="2">
                  <c:v>4.2785054033155303</c:v>
                </c:pt>
                <c:pt idx="3">
                  <c:v>10.236429512575201</c:v>
                </c:pt>
                <c:pt idx="4">
                  <c:v>4.4662642387376801</c:v>
                </c:pt>
                <c:pt idx="5">
                  <c:v>4.9703960219326415</c:v>
                </c:pt>
                <c:pt idx="6">
                  <c:v>9.3268137565120188</c:v>
                </c:pt>
                <c:pt idx="7">
                  <c:v>9.8434631175523002</c:v>
                </c:pt>
                <c:pt idx="8">
                  <c:v>10.2957515289837</c:v>
                </c:pt>
                <c:pt idx="9">
                  <c:v>5.371760214822408</c:v>
                </c:pt>
                <c:pt idx="10">
                  <c:v>5.173542701904009</c:v>
                </c:pt>
                <c:pt idx="11">
                  <c:v>5.9068705168865776</c:v>
                </c:pt>
                <c:pt idx="12">
                  <c:v>5.3523487910284802</c:v>
                </c:pt>
                <c:pt idx="13">
                  <c:v>5.5842015907200802</c:v>
                </c:pt>
                <c:pt idx="14">
                  <c:v>5.7524272834741712</c:v>
                </c:pt>
                <c:pt idx="15">
                  <c:v>4.647237794509671</c:v>
                </c:pt>
                <c:pt idx="16">
                  <c:v>5.5338285936354801</c:v>
                </c:pt>
                <c:pt idx="17">
                  <c:v>9.5189500619246186</c:v>
                </c:pt>
                <c:pt idx="18">
                  <c:v>13.288112752342798</c:v>
                </c:pt>
                <c:pt idx="19">
                  <c:v>12.190505161188399</c:v>
                </c:pt>
                <c:pt idx="20">
                  <c:v>11.167161533222</c:v>
                </c:pt>
                <c:pt idx="21">
                  <c:v>8.5582613136630403</c:v>
                </c:pt>
                <c:pt idx="22">
                  <c:v>8.0833885915715609</c:v>
                </c:pt>
                <c:pt idx="23">
                  <c:v>8.2510452985482328</c:v>
                </c:pt>
                <c:pt idx="24">
                  <c:v>8.9871847020178404</c:v>
                </c:pt>
                <c:pt idx="25">
                  <c:v>9.2374804059271707</c:v>
                </c:pt>
                <c:pt idx="26">
                  <c:v>5.9013448071580497</c:v>
                </c:pt>
                <c:pt idx="27">
                  <c:v>-1.37137349650638</c:v>
                </c:pt>
                <c:pt idx="28">
                  <c:v>-10.509972787527699</c:v>
                </c:pt>
                <c:pt idx="29">
                  <c:v>4.447636295271769</c:v>
                </c:pt>
                <c:pt idx="30">
                  <c:v>4.7500703157224802</c:v>
                </c:pt>
                <c:pt idx="31">
                  <c:v>2.1672642709532401</c:v>
                </c:pt>
                <c:pt idx="32">
                  <c:v>5.3175737514400776</c:v>
                </c:pt>
                <c:pt idx="33">
                  <c:v>7.1399753231499465</c:v>
                </c:pt>
                <c:pt idx="34">
                  <c:v>6.344073495905338</c:v>
                </c:pt>
                <c:pt idx="35">
                  <c:v>4.6046989457427498</c:v>
                </c:pt>
                <c:pt idx="36">
                  <c:v>5.1459311112775445</c:v>
                </c:pt>
                <c:pt idx="37">
                  <c:v>4.9306430341053415</c:v>
                </c:pt>
                <c:pt idx="38">
                  <c:v>2.4628315232661877</c:v>
                </c:pt>
                <c:pt idx="39">
                  <c:v>-2.2780550080754001</c:v>
                </c:pt>
              </c:numCache>
            </c:numRef>
          </c:val>
        </c:ser>
        <c:marker val="1"/>
        <c:axId val="113477888"/>
        <c:axId val="113246208"/>
      </c:lineChart>
      <c:catAx>
        <c:axId val="113477888"/>
        <c:scaling>
          <c:orientation val="minMax"/>
        </c:scaling>
        <c:axPos val="b"/>
        <c:numFmt formatCode="General" sourceLinked="1"/>
        <c:tickLblPos val="nextTo"/>
        <c:txPr>
          <a:bodyPr/>
          <a:lstStyle/>
          <a:p>
            <a:pPr>
              <a:defRPr lang="en-MY"/>
            </a:pPr>
            <a:endParaRPr lang="en-US"/>
          </a:p>
        </c:txPr>
        <c:crossAx val="113246208"/>
        <c:crosses val="autoZero"/>
        <c:auto val="1"/>
        <c:lblAlgn val="ctr"/>
        <c:lblOffset val="100"/>
      </c:catAx>
      <c:valAx>
        <c:axId val="113246208"/>
        <c:scaling>
          <c:orientation val="minMax"/>
        </c:scaling>
        <c:axPos val="l"/>
        <c:majorGridlines/>
        <c:numFmt formatCode="General" sourceLinked="1"/>
        <c:tickLblPos val="nextTo"/>
        <c:txPr>
          <a:bodyPr/>
          <a:lstStyle/>
          <a:p>
            <a:pPr>
              <a:defRPr lang="en-MY"/>
            </a:pPr>
            <a:endParaRPr lang="en-US"/>
          </a:p>
        </c:txPr>
        <c:crossAx val="113477888"/>
        <c:crosses val="autoZero"/>
        <c:crossBetween val="between"/>
      </c:valAx>
    </c:plotArea>
    <c:legend>
      <c:legendPos val="r"/>
      <c:layout/>
      <c:txPr>
        <a:bodyPr/>
        <a:lstStyle/>
        <a:p>
          <a:pPr>
            <a:defRPr lang="en-MY"/>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dirty="0"/>
              <a:t>GDP per capita growth (average %)</a:t>
            </a:r>
          </a:p>
        </c:rich>
      </c:tx>
      <c:layout/>
    </c:title>
    <c:plotArea>
      <c:layout/>
      <c:barChart>
        <c:barDir val="col"/>
        <c:grouping val="clustered"/>
        <c:ser>
          <c:idx val="3"/>
          <c:order val="0"/>
          <c:tx>
            <c:strRef>
              <c:f>Averages!$A$5</c:f>
              <c:strCache>
                <c:ptCount val="1"/>
                <c:pt idx="0">
                  <c:v>Philippines</c:v>
                </c:pt>
              </c:strCache>
            </c:strRef>
          </c:tx>
          <c:cat>
            <c:strRef>
              <c:f>Averages!$B$1:$G$1</c:f>
              <c:strCache>
                <c:ptCount val="6"/>
                <c:pt idx="0">
                  <c:v>1961-70</c:v>
                </c:pt>
                <c:pt idx="1">
                  <c:v>1971-80</c:v>
                </c:pt>
                <c:pt idx="2">
                  <c:v>1981-90</c:v>
                </c:pt>
                <c:pt idx="3">
                  <c:v>1991-1997</c:v>
                </c:pt>
                <c:pt idx="4">
                  <c:v>1998</c:v>
                </c:pt>
                <c:pt idx="5">
                  <c:v>2001-2010</c:v>
                </c:pt>
              </c:strCache>
            </c:strRef>
          </c:cat>
          <c:val>
            <c:numRef>
              <c:f>Averages!$B$5:$G$5</c:f>
              <c:numCache>
                <c:formatCode>General</c:formatCode>
                <c:ptCount val="6"/>
                <c:pt idx="0">
                  <c:v>1.72</c:v>
                </c:pt>
                <c:pt idx="1">
                  <c:v>2.9799999999999986</c:v>
                </c:pt>
                <c:pt idx="2">
                  <c:v>-0.88</c:v>
                </c:pt>
                <c:pt idx="3">
                  <c:v>0.78571428571428592</c:v>
                </c:pt>
                <c:pt idx="4">
                  <c:v>-2.7</c:v>
                </c:pt>
                <c:pt idx="5">
                  <c:v>2.82</c:v>
                </c:pt>
              </c:numCache>
            </c:numRef>
          </c:val>
        </c:ser>
        <c:ser>
          <c:idx val="4"/>
          <c:order val="1"/>
          <c:tx>
            <c:strRef>
              <c:f>Averages!$A$6</c:f>
              <c:strCache>
                <c:ptCount val="1"/>
                <c:pt idx="0">
                  <c:v>Thailand</c:v>
                </c:pt>
              </c:strCache>
            </c:strRef>
          </c:tx>
          <c:cat>
            <c:strRef>
              <c:f>Averages!$B$1:$G$1</c:f>
              <c:strCache>
                <c:ptCount val="6"/>
                <c:pt idx="0">
                  <c:v>1961-70</c:v>
                </c:pt>
                <c:pt idx="1">
                  <c:v>1971-80</c:v>
                </c:pt>
                <c:pt idx="2">
                  <c:v>1981-90</c:v>
                </c:pt>
                <c:pt idx="3">
                  <c:v>1991-1997</c:v>
                </c:pt>
                <c:pt idx="4">
                  <c:v>1998</c:v>
                </c:pt>
                <c:pt idx="5">
                  <c:v>2001-2010</c:v>
                </c:pt>
              </c:strCache>
            </c:strRef>
          </c:cat>
          <c:val>
            <c:numRef>
              <c:f>Averages!$B$6:$G$6</c:f>
              <c:numCache>
                <c:formatCode>General</c:formatCode>
                <c:ptCount val="6"/>
                <c:pt idx="0">
                  <c:v>4.95</c:v>
                </c:pt>
                <c:pt idx="1">
                  <c:v>4.2300000000000004</c:v>
                </c:pt>
                <c:pt idx="2">
                  <c:v>5.9300000000000006</c:v>
                </c:pt>
                <c:pt idx="3">
                  <c:v>5.7999999999999989</c:v>
                </c:pt>
                <c:pt idx="4">
                  <c:v>-11.6</c:v>
                </c:pt>
                <c:pt idx="5">
                  <c:v>3.42</c:v>
                </c:pt>
              </c:numCache>
            </c:numRef>
          </c:val>
        </c:ser>
        <c:ser>
          <c:idx val="0"/>
          <c:order val="2"/>
          <c:tx>
            <c:strRef>
              <c:f>Averages!$A$2</c:f>
              <c:strCache>
                <c:ptCount val="1"/>
                <c:pt idx="0">
                  <c:v>China</c:v>
                </c:pt>
              </c:strCache>
            </c:strRef>
          </c:tx>
          <c:cat>
            <c:strRef>
              <c:f>Averages!$B$1:$G$1</c:f>
              <c:strCache>
                <c:ptCount val="6"/>
                <c:pt idx="0">
                  <c:v>1961-70</c:v>
                </c:pt>
                <c:pt idx="1">
                  <c:v>1971-80</c:v>
                </c:pt>
                <c:pt idx="2">
                  <c:v>1981-90</c:v>
                </c:pt>
                <c:pt idx="3">
                  <c:v>1991-1997</c:v>
                </c:pt>
                <c:pt idx="4">
                  <c:v>1998</c:v>
                </c:pt>
                <c:pt idx="5">
                  <c:v>2001-2010</c:v>
                </c:pt>
              </c:strCache>
            </c:strRef>
          </c:cat>
          <c:val>
            <c:numRef>
              <c:f>Averages!$B$2:$G$2</c:f>
              <c:numCache>
                <c:formatCode>General</c:formatCode>
                <c:ptCount val="6"/>
                <c:pt idx="0">
                  <c:v>2.4</c:v>
                </c:pt>
                <c:pt idx="1">
                  <c:v>4.38</c:v>
                </c:pt>
                <c:pt idx="2">
                  <c:v>7.7700000000000014</c:v>
                </c:pt>
                <c:pt idx="3">
                  <c:v>10.257142857142862</c:v>
                </c:pt>
                <c:pt idx="4">
                  <c:v>6.8</c:v>
                </c:pt>
                <c:pt idx="5">
                  <c:v>9.82</c:v>
                </c:pt>
              </c:numCache>
            </c:numRef>
          </c:val>
        </c:ser>
        <c:ser>
          <c:idx val="1"/>
          <c:order val="3"/>
          <c:tx>
            <c:strRef>
              <c:f>Averages!$A$3</c:f>
              <c:strCache>
                <c:ptCount val="1"/>
                <c:pt idx="0">
                  <c:v>Indonesia</c:v>
                </c:pt>
              </c:strCache>
            </c:strRef>
          </c:tx>
          <c:cat>
            <c:strRef>
              <c:f>Averages!$B$1:$G$1</c:f>
              <c:strCache>
                <c:ptCount val="6"/>
                <c:pt idx="0">
                  <c:v>1961-70</c:v>
                </c:pt>
                <c:pt idx="1">
                  <c:v>1971-80</c:v>
                </c:pt>
                <c:pt idx="2">
                  <c:v>1981-90</c:v>
                </c:pt>
                <c:pt idx="3">
                  <c:v>1991-1997</c:v>
                </c:pt>
                <c:pt idx="4">
                  <c:v>1998</c:v>
                </c:pt>
                <c:pt idx="5">
                  <c:v>2001-2010</c:v>
                </c:pt>
              </c:strCache>
            </c:strRef>
          </c:cat>
          <c:val>
            <c:numRef>
              <c:f>Averages!$B$3:$G$3</c:f>
              <c:numCache>
                <c:formatCode>General</c:formatCode>
                <c:ptCount val="6"/>
                <c:pt idx="0">
                  <c:v>1.58</c:v>
                </c:pt>
                <c:pt idx="1">
                  <c:v>5.3000000000000007</c:v>
                </c:pt>
                <c:pt idx="2">
                  <c:v>4.2900000000000009</c:v>
                </c:pt>
                <c:pt idx="3">
                  <c:v>5.7571428571428509</c:v>
                </c:pt>
                <c:pt idx="4">
                  <c:v>-14.3</c:v>
                </c:pt>
                <c:pt idx="5">
                  <c:v>4</c:v>
                </c:pt>
              </c:numCache>
            </c:numRef>
          </c:val>
        </c:ser>
        <c:ser>
          <c:idx val="2"/>
          <c:order val="4"/>
          <c:tx>
            <c:strRef>
              <c:f>Averages!$A$4</c:f>
              <c:strCache>
                <c:ptCount val="1"/>
                <c:pt idx="0">
                  <c:v>Malaysia</c:v>
                </c:pt>
              </c:strCache>
            </c:strRef>
          </c:tx>
          <c:cat>
            <c:strRef>
              <c:f>Averages!$B$1:$G$1</c:f>
              <c:strCache>
                <c:ptCount val="6"/>
                <c:pt idx="0">
                  <c:v>1961-70</c:v>
                </c:pt>
                <c:pt idx="1">
                  <c:v>1971-80</c:v>
                </c:pt>
                <c:pt idx="2">
                  <c:v>1981-90</c:v>
                </c:pt>
                <c:pt idx="3">
                  <c:v>1991-1997</c:v>
                </c:pt>
                <c:pt idx="4">
                  <c:v>1998</c:v>
                </c:pt>
                <c:pt idx="5">
                  <c:v>2001-2010</c:v>
                </c:pt>
              </c:strCache>
            </c:strRef>
          </c:cat>
          <c:val>
            <c:numRef>
              <c:f>Averages!$B$4:$G$4</c:f>
              <c:numCache>
                <c:formatCode>General</c:formatCode>
                <c:ptCount val="6"/>
                <c:pt idx="0">
                  <c:v>3.4499999999999997</c:v>
                </c:pt>
                <c:pt idx="1">
                  <c:v>5.34</c:v>
                </c:pt>
                <c:pt idx="2">
                  <c:v>3.15</c:v>
                </c:pt>
                <c:pt idx="3">
                  <c:v>6.4857142857142867</c:v>
                </c:pt>
                <c:pt idx="4">
                  <c:v>-9.6</c:v>
                </c:pt>
                <c:pt idx="5">
                  <c:v>2.64</c:v>
                </c:pt>
              </c:numCache>
            </c:numRef>
          </c:val>
        </c:ser>
        <c:ser>
          <c:idx val="5"/>
          <c:order val="5"/>
          <c:tx>
            <c:strRef>
              <c:f>Averages!$A$7</c:f>
              <c:strCache>
                <c:ptCount val="1"/>
                <c:pt idx="0">
                  <c:v>Vietnam</c:v>
                </c:pt>
              </c:strCache>
            </c:strRef>
          </c:tx>
          <c:cat>
            <c:strRef>
              <c:f>Averages!$B$1:$G$1</c:f>
              <c:strCache>
                <c:ptCount val="6"/>
                <c:pt idx="0">
                  <c:v>1961-70</c:v>
                </c:pt>
                <c:pt idx="1">
                  <c:v>1971-80</c:v>
                </c:pt>
                <c:pt idx="2">
                  <c:v>1981-90</c:v>
                </c:pt>
                <c:pt idx="3">
                  <c:v>1991-1997</c:v>
                </c:pt>
                <c:pt idx="4">
                  <c:v>1998</c:v>
                </c:pt>
                <c:pt idx="5">
                  <c:v>2001-2010</c:v>
                </c:pt>
              </c:strCache>
            </c:strRef>
          </c:cat>
          <c:val>
            <c:numRef>
              <c:f>Averages!$B$7:$G$7</c:f>
              <c:numCache>
                <c:formatCode>General</c:formatCode>
                <c:ptCount val="6"/>
                <c:pt idx="2">
                  <c:v>2.2999999999999998</c:v>
                </c:pt>
                <c:pt idx="3">
                  <c:v>6.5428571428571427</c:v>
                </c:pt>
                <c:pt idx="4">
                  <c:v>4.2</c:v>
                </c:pt>
                <c:pt idx="5">
                  <c:v>6.05</c:v>
                </c:pt>
              </c:numCache>
            </c:numRef>
          </c:val>
        </c:ser>
        <c:axId val="113268224"/>
        <c:axId val="113269760"/>
      </c:barChart>
      <c:catAx>
        <c:axId val="113268224"/>
        <c:scaling>
          <c:orientation val="minMax"/>
        </c:scaling>
        <c:axPos val="b"/>
        <c:tickLblPos val="nextTo"/>
        <c:crossAx val="113269760"/>
        <c:crosses val="autoZero"/>
        <c:auto val="1"/>
        <c:lblAlgn val="ctr"/>
        <c:lblOffset val="100"/>
      </c:catAx>
      <c:valAx>
        <c:axId val="113269760"/>
        <c:scaling>
          <c:orientation val="minMax"/>
        </c:scaling>
        <c:axPos val="l"/>
        <c:majorGridlines/>
        <c:numFmt formatCode="General" sourceLinked="1"/>
        <c:tickLblPos val="nextTo"/>
        <c:crossAx val="113268224"/>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dirty="0"/>
              <a:t>GDP per capita (constant 2000 US$), </a:t>
            </a:r>
            <a:r>
              <a:rPr lang="en-US" dirty="0" smtClean="0"/>
              <a:t>% relative </a:t>
            </a:r>
            <a:r>
              <a:rPr lang="en-US" dirty="0"/>
              <a:t>to US</a:t>
            </a:r>
          </a:p>
        </c:rich>
      </c:tx>
      <c:layout/>
    </c:title>
    <c:plotArea>
      <c:layout/>
      <c:lineChart>
        <c:grouping val="standard"/>
        <c:ser>
          <c:idx val="3"/>
          <c:order val="0"/>
          <c:tx>
            <c:strRef>
              <c:f>'%ofUS'!$A$5</c:f>
              <c:strCache>
                <c:ptCount val="1"/>
                <c:pt idx="0">
                  <c:v>Singapore</c:v>
                </c:pt>
              </c:strCache>
            </c:strRef>
          </c:tx>
          <c:marker>
            <c:symbol val="none"/>
          </c:marker>
          <c:cat>
            <c:numRef>
              <c:f>'%ofUS'!$L$1:$AZ$1</c:f>
              <c:numCache>
                <c:formatCode>General</c:formatCod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numCache>
            </c:numRef>
          </c:cat>
          <c:val>
            <c:numRef>
              <c:f>'%ofUS'!$L$5:$AZ$5</c:f>
              <c:numCache>
                <c:formatCode>0%</c:formatCode>
                <c:ptCount val="41"/>
                <c:pt idx="0">
                  <c:v>0.24998628558889707</c:v>
                </c:pt>
                <c:pt idx="1">
                  <c:v>0.26919772312318796</c:v>
                </c:pt>
                <c:pt idx="2">
                  <c:v>0.28733089861632599</c:v>
                </c:pt>
                <c:pt idx="3">
                  <c:v>0.29860259867614602</c:v>
                </c:pt>
                <c:pt idx="4">
                  <c:v>0.31665340230799804</c:v>
                </c:pt>
                <c:pt idx="5">
                  <c:v>0.32977652506543209</c:v>
                </c:pt>
                <c:pt idx="6">
                  <c:v>0.33476332787043306</c:v>
                </c:pt>
                <c:pt idx="7">
                  <c:v>0.34245300576958904</c:v>
                </c:pt>
                <c:pt idx="8">
                  <c:v>0.35170510194996008</c:v>
                </c:pt>
                <c:pt idx="9">
                  <c:v>0.3724360652875971</c:v>
                </c:pt>
                <c:pt idx="10">
                  <c:v>0.40985417587273509</c:v>
                </c:pt>
                <c:pt idx="11">
                  <c:v>0.42591061403890507</c:v>
                </c:pt>
                <c:pt idx="12">
                  <c:v>0.44993276557597506</c:v>
                </c:pt>
                <c:pt idx="13">
                  <c:v>0.46570006492101301</c:v>
                </c:pt>
                <c:pt idx="14">
                  <c:v>0.46798892237517309</c:v>
                </c:pt>
                <c:pt idx="15">
                  <c:v>0.44991712053042898</c:v>
                </c:pt>
                <c:pt idx="16">
                  <c:v>0.44515905414773194</c:v>
                </c:pt>
                <c:pt idx="17">
                  <c:v>0.47499058380414311</c:v>
                </c:pt>
                <c:pt idx="18">
                  <c:v>0.49866734820548403</c:v>
                </c:pt>
                <c:pt idx="19">
                  <c:v>0.52025055164068601</c:v>
                </c:pt>
                <c:pt idx="20">
                  <c:v>0.54712180642425512</c:v>
                </c:pt>
                <c:pt idx="21">
                  <c:v>0.57533213644524195</c:v>
                </c:pt>
                <c:pt idx="22">
                  <c:v>0.58597986057319917</c:v>
                </c:pt>
                <c:pt idx="23">
                  <c:v>0.62732790012138007</c:v>
                </c:pt>
                <c:pt idx="24">
                  <c:v>0.65368403304670419</c:v>
                </c:pt>
                <c:pt idx="25">
                  <c:v>0.67132541346377939</c:v>
                </c:pt>
                <c:pt idx="26">
                  <c:v>0.67694952640456829</c:v>
                </c:pt>
                <c:pt idx="27">
                  <c:v>0.68822845653608122</c:v>
                </c:pt>
                <c:pt idx="28">
                  <c:v>0.63107741955125307</c:v>
                </c:pt>
                <c:pt idx="29">
                  <c:v>0.64138255072974493</c:v>
                </c:pt>
                <c:pt idx="30">
                  <c:v>0.66742681223454325</c:v>
                </c:pt>
                <c:pt idx="31">
                  <c:v>0.64135946669705413</c:v>
                </c:pt>
                <c:pt idx="32">
                  <c:v>0.65678133649663917</c:v>
                </c:pt>
                <c:pt idx="33">
                  <c:v>0.68615187903046504</c:v>
                </c:pt>
                <c:pt idx="34">
                  <c:v>0.72126218851570889</c:v>
                </c:pt>
                <c:pt idx="35">
                  <c:v>0.74083602991883701</c:v>
                </c:pt>
                <c:pt idx="36">
                  <c:v>0.76746126962599803</c:v>
                </c:pt>
                <c:pt idx="37">
                  <c:v>0.79335383343238808</c:v>
                </c:pt>
                <c:pt idx="38">
                  <c:v>0.77065943238731227</c:v>
                </c:pt>
                <c:pt idx="39">
                  <c:v>0.76892925688643821</c:v>
                </c:pt>
                <c:pt idx="40">
                  <c:v>0.84636346800010598</c:v>
                </c:pt>
              </c:numCache>
            </c:numRef>
          </c:val>
        </c:ser>
        <c:ser>
          <c:idx val="1"/>
          <c:order val="1"/>
          <c:tx>
            <c:strRef>
              <c:f>'%ofUS'!$A$3</c:f>
              <c:strCache>
                <c:ptCount val="1"/>
                <c:pt idx="0">
                  <c:v>Korea, Rep.</c:v>
                </c:pt>
              </c:strCache>
            </c:strRef>
          </c:tx>
          <c:marker>
            <c:symbol val="none"/>
          </c:marker>
          <c:cat>
            <c:numRef>
              <c:f>'%ofUS'!$L$1:$AZ$1</c:f>
              <c:numCache>
                <c:formatCode>General</c:formatCod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numCache>
            </c:numRef>
          </c:cat>
          <c:val>
            <c:numRef>
              <c:f>'%ofUS'!$L$3:$AZ$3</c:f>
              <c:numCache>
                <c:formatCode>0%</c:formatCode>
                <c:ptCount val="41"/>
                <c:pt idx="0">
                  <c:v>0.10938614295902102</c:v>
                </c:pt>
                <c:pt idx="1">
                  <c:v>0.113467941144882</c:v>
                </c:pt>
                <c:pt idx="2">
                  <c:v>0.111259708862713</c:v>
                </c:pt>
                <c:pt idx="3">
                  <c:v>0.11649914194655603</c:v>
                </c:pt>
                <c:pt idx="4">
                  <c:v>0.12420413847990502</c:v>
                </c:pt>
                <c:pt idx="5">
                  <c:v>0.13061203946043903</c:v>
                </c:pt>
                <c:pt idx="6">
                  <c:v>0.13612262604839498</c:v>
                </c:pt>
                <c:pt idx="7">
                  <c:v>0.14228550158198403</c:v>
                </c:pt>
                <c:pt idx="8">
                  <c:v>0.14655863235686903</c:v>
                </c:pt>
                <c:pt idx="9">
                  <c:v>0.15113031334555299</c:v>
                </c:pt>
                <c:pt idx="10">
                  <c:v>0.14838709677419404</c:v>
                </c:pt>
                <c:pt idx="11">
                  <c:v>0.15274816136472405</c:v>
                </c:pt>
                <c:pt idx="12">
                  <c:v>0.16624831913939905</c:v>
                </c:pt>
                <c:pt idx="13">
                  <c:v>0.17524345379787906</c:v>
                </c:pt>
                <c:pt idx="14">
                  <c:v>0.17606092693654798</c:v>
                </c:pt>
                <c:pt idx="15">
                  <c:v>0.18044044518115107</c:v>
                </c:pt>
                <c:pt idx="16">
                  <c:v>0.19298313178772206</c:v>
                </c:pt>
                <c:pt idx="17">
                  <c:v>0.20772128060263703</c:v>
                </c:pt>
                <c:pt idx="18">
                  <c:v>0.22067253276862997</c:v>
                </c:pt>
                <c:pt idx="19">
                  <c:v>0.22741832158872505</c:v>
                </c:pt>
                <c:pt idx="20">
                  <c:v>0.24364818544824904</c:v>
                </c:pt>
                <c:pt idx="21">
                  <c:v>0.26836624775583506</c:v>
                </c:pt>
                <c:pt idx="22">
                  <c:v>0.27607210759805606</c:v>
                </c:pt>
                <c:pt idx="23">
                  <c:v>0.28604126929079204</c:v>
                </c:pt>
                <c:pt idx="24">
                  <c:v>0.29917383240600198</c:v>
                </c:pt>
                <c:pt idx="25">
                  <c:v>0.31772653156301006</c:v>
                </c:pt>
                <c:pt idx="26">
                  <c:v>0.32824056052938905</c:v>
                </c:pt>
                <c:pt idx="27">
                  <c:v>0.32958436744054515</c:v>
                </c:pt>
                <c:pt idx="28">
                  <c:v>0.295369440131519</c:v>
                </c:pt>
                <c:pt idx="29">
                  <c:v>0.30972307873021504</c:v>
                </c:pt>
                <c:pt idx="30">
                  <c:v>0.32345144095094208</c:v>
                </c:pt>
                <c:pt idx="31">
                  <c:v>0.33362771352059706</c:v>
                </c:pt>
                <c:pt idx="32">
                  <c:v>0.35242614246172999</c:v>
                </c:pt>
                <c:pt idx="33">
                  <c:v>0.35479208361129599</c:v>
                </c:pt>
                <c:pt idx="34">
                  <c:v>0.36034669555796311</c:v>
                </c:pt>
                <c:pt idx="35">
                  <c:v>0.36608137499336907</c:v>
                </c:pt>
                <c:pt idx="36">
                  <c:v>0.37736685618903609</c:v>
                </c:pt>
                <c:pt idx="37">
                  <c:v>0.39168970774438611</c:v>
                </c:pt>
                <c:pt idx="38">
                  <c:v>0.40322412353923204</c:v>
                </c:pt>
                <c:pt idx="39">
                  <c:v>0.41799799962155004</c:v>
                </c:pt>
                <c:pt idx="40">
                  <c:v>0.43315607058761307</c:v>
                </c:pt>
              </c:numCache>
            </c:numRef>
          </c:val>
        </c:ser>
        <c:ser>
          <c:idx val="2"/>
          <c:order val="2"/>
          <c:tx>
            <c:strRef>
              <c:f>'%ofUS'!$A$4</c:f>
              <c:strCache>
                <c:ptCount val="1"/>
                <c:pt idx="0">
                  <c:v>Malaysia</c:v>
                </c:pt>
              </c:strCache>
            </c:strRef>
          </c:tx>
          <c:marker>
            <c:symbol val="none"/>
          </c:marker>
          <c:cat>
            <c:numRef>
              <c:f>'%ofUS'!$L$1:$AZ$1</c:f>
              <c:numCache>
                <c:formatCode>General</c:formatCod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numCache>
            </c:numRef>
          </c:cat>
          <c:val>
            <c:numRef>
              <c:f>'%ofUS'!$L$4:$AZ$4</c:f>
              <c:numCache>
                <c:formatCode>0%</c:formatCode>
                <c:ptCount val="41"/>
                <c:pt idx="0">
                  <c:v>6.2482856986121001E-2</c:v>
                </c:pt>
                <c:pt idx="1">
                  <c:v>6.309741166362369E-2</c:v>
                </c:pt>
                <c:pt idx="2">
                  <c:v>6.4502854791420192E-2</c:v>
                </c:pt>
                <c:pt idx="3">
                  <c:v>6.707526354498651E-2</c:v>
                </c:pt>
                <c:pt idx="4">
                  <c:v>7.1925984878631125E-2</c:v>
                </c:pt>
                <c:pt idx="5">
                  <c:v>7.1673042077712926E-2</c:v>
                </c:pt>
                <c:pt idx="6">
                  <c:v>7.4857803914007481E-2</c:v>
                </c:pt>
                <c:pt idx="7">
                  <c:v>7.6074818537130107E-2</c:v>
                </c:pt>
                <c:pt idx="8">
                  <c:v>7.5861454901611627E-2</c:v>
                </c:pt>
                <c:pt idx="9">
                  <c:v>7.9471065724011511E-2</c:v>
                </c:pt>
                <c:pt idx="10">
                  <c:v>8.4401237295625209E-2</c:v>
                </c:pt>
                <c:pt idx="11">
                  <c:v>8.6687845424082921E-2</c:v>
                </c:pt>
                <c:pt idx="12">
                  <c:v>9.2245629762438427E-2</c:v>
                </c:pt>
                <c:pt idx="13">
                  <c:v>9.2187838130274799E-2</c:v>
                </c:pt>
                <c:pt idx="14">
                  <c:v>9.1023865765252121E-2</c:v>
                </c:pt>
                <c:pt idx="15">
                  <c:v>8.4813323861394008E-2</c:v>
                </c:pt>
                <c:pt idx="16">
                  <c:v>8.1375645074328012E-2</c:v>
                </c:pt>
                <c:pt idx="17">
                  <c:v>8.1468926553672327E-2</c:v>
                </c:pt>
                <c:pt idx="18">
                  <c:v>8.4303917631165695E-2</c:v>
                </c:pt>
                <c:pt idx="19">
                  <c:v>8.7052459249768593E-2</c:v>
                </c:pt>
                <c:pt idx="20">
                  <c:v>9.1628679458638132E-2</c:v>
                </c:pt>
                <c:pt idx="21">
                  <c:v>9.924596050269302E-2</c:v>
                </c:pt>
                <c:pt idx="22">
                  <c:v>0.10323216674882102</c:v>
                </c:pt>
                <c:pt idx="23">
                  <c:v>0.10893011964626301</c:v>
                </c:pt>
                <c:pt idx="24">
                  <c:v>0.112797167425392</c:v>
                </c:pt>
                <c:pt idx="25">
                  <c:v>0.11919736448038301</c:v>
                </c:pt>
                <c:pt idx="26">
                  <c:v>0.12465940054495901</c:v>
                </c:pt>
                <c:pt idx="27">
                  <c:v>0.12638622726273099</c:v>
                </c:pt>
                <c:pt idx="28">
                  <c:v>0.11069504064298102</c:v>
                </c:pt>
                <c:pt idx="29">
                  <c:v>0.11065104396088501</c:v>
                </c:pt>
                <c:pt idx="30">
                  <c:v>0.11419286793420902</c:v>
                </c:pt>
                <c:pt idx="31">
                  <c:v>0.11207338613184399</c:v>
                </c:pt>
                <c:pt idx="32">
                  <c:v>0.11447212336892101</c:v>
                </c:pt>
                <c:pt idx="33">
                  <c:v>0.11657771847898601</c:v>
                </c:pt>
                <c:pt idx="34">
                  <c:v>0.11879739978331501</c:v>
                </c:pt>
                <c:pt idx="35">
                  <c:v>0.12015277704100602</c:v>
                </c:pt>
                <c:pt idx="36">
                  <c:v>0.12276354911063603</c:v>
                </c:pt>
                <c:pt idx="37">
                  <c:v>0.12729011085557801</c:v>
                </c:pt>
                <c:pt idx="38">
                  <c:v>0.13232992487479101</c:v>
                </c:pt>
                <c:pt idx="39">
                  <c:v>0.13261968480523303</c:v>
                </c:pt>
                <c:pt idx="40">
                  <c:v>0.13688917109823501</c:v>
                </c:pt>
              </c:numCache>
            </c:numRef>
          </c:val>
        </c:ser>
        <c:ser>
          <c:idx val="0"/>
          <c:order val="3"/>
          <c:tx>
            <c:strRef>
              <c:f>'%ofUS'!$A$2</c:f>
              <c:strCache>
                <c:ptCount val="1"/>
                <c:pt idx="0">
                  <c:v>China</c:v>
                </c:pt>
              </c:strCache>
            </c:strRef>
          </c:tx>
          <c:marker>
            <c:symbol val="none"/>
          </c:marker>
          <c:cat>
            <c:numRef>
              <c:f>'%ofUS'!$L$1:$AZ$1</c:f>
              <c:numCache>
                <c:formatCode>General</c:formatCod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numCache>
            </c:numRef>
          </c:cat>
          <c:val>
            <c:numRef>
              <c:f>'%ofUS'!$L$2:$AZ$2</c:f>
              <c:numCache>
                <c:formatCode>0%</c:formatCode>
                <c:ptCount val="41"/>
                <c:pt idx="0">
                  <c:v>6.6926326183553708E-3</c:v>
                </c:pt>
                <c:pt idx="1">
                  <c:v>6.8198904521533715E-3</c:v>
                </c:pt>
                <c:pt idx="2">
                  <c:v>6.6354611388303106E-3</c:v>
                </c:pt>
                <c:pt idx="3">
                  <c:v>6.6683010541799415E-3</c:v>
                </c:pt>
                <c:pt idx="4">
                  <c:v>6.7648229208117795E-3</c:v>
                </c:pt>
                <c:pt idx="5">
                  <c:v>7.3485001006643909E-3</c:v>
                </c:pt>
                <c:pt idx="6">
                  <c:v>6.7964908898100812E-3</c:v>
                </c:pt>
                <c:pt idx="7">
                  <c:v>6.9793411501954212E-3</c:v>
                </c:pt>
                <c:pt idx="8">
                  <c:v>7.3457394711067608E-3</c:v>
                </c:pt>
                <c:pt idx="9">
                  <c:v>7.6372523348171382E-3</c:v>
                </c:pt>
                <c:pt idx="10">
                  <c:v>8.21917808219178E-3</c:v>
                </c:pt>
                <c:pt idx="11">
                  <c:v>8.4424909700161026E-3</c:v>
                </c:pt>
                <c:pt idx="12">
                  <c:v>9.3231734648139795E-3</c:v>
                </c:pt>
                <c:pt idx="13">
                  <c:v>9.8679939407054704E-3</c:v>
                </c:pt>
                <c:pt idx="14">
                  <c:v>1.0548179522684702E-2</c:v>
                </c:pt>
                <c:pt idx="15">
                  <c:v>1.1445260083668802E-2</c:v>
                </c:pt>
                <c:pt idx="16">
                  <c:v>1.1977200955095104E-2</c:v>
                </c:pt>
                <c:pt idx="17">
                  <c:v>1.28436911487759E-2</c:v>
                </c:pt>
                <c:pt idx="18">
                  <c:v>1.3618606009711903E-2</c:v>
                </c:pt>
                <c:pt idx="19">
                  <c:v>1.3630863406648203E-2</c:v>
                </c:pt>
                <c:pt idx="20">
                  <c:v>1.3852079578783705E-2</c:v>
                </c:pt>
                <c:pt idx="21">
                  <c:v>1.5152603231597801E-2</c:v>
                </c:pt>
                <c:pt idx="22">
                  <c:v>1.6759383142032205E-2</c:v>
                </c:pt>
                <c:pt idx="23">
                  <c:v>1.8588520894746004E-2</c:v>
                </c:pt>
                <c:pt idx="24">
                  <c:v>2.0232675771370799E-2</c:v>
                </c:pt>
                <c:pt idx="25">
                  <c:v>2.1896109946424401E-2</c:v>
                </c:pt>
                <c:pt idx="26">
                  <c:v>2.3225639029453706E-2</c:v>
                </c:pt>
                <c:pt idx="27">
                  <c:v>2.4347334359586605E-2</c:v>
                </c:pt>
                <c:pt idx="28">
                  <c:v>2.5177337351965208E-2</c:v>
                </c:pt>
                <c:pt idx="29">
                  <c:v>2.5930167679793302E-2</c:v>
                </c:pt>
                <c:pt idx="30">
                  <c:v>2.7051680396796007E-2</c:v>
                </c:pt>
                <c:pt idx="31">
                  <c:v>2.90866617286764E-2</c:v>
                </c:pt>
                <c:pt idx="32">
                  <c:v>3.1237643337287499E-2</c:v>
                </c:pt>
                <c:pt idx="33">
                  <c:v>3.3605737158105414E-2</c:v>
                </c:pt>
                <c:pt idx="34">
                  <c:v>3.5834236186348907E-2</c:v>
                </c:pt>
                <c:pt idx="35">
                  <c:v>3.8830831255636307E-2</c:v>
                </c:pt>
                <c:pt idx="36">
                  <c:v>4.2799019352146514E-2</c:v>
                </c:pt>
                <c:pt idx="37">
                  <c:v>4.8166619292488215E-2</c:v>
                </c:pt>
                <c:pt idx="38">
                  <c:v>5.3031093489148612E-2</c:v>
                </c:pt>
                <c:pt idx="39">
                  <c:v>5.9686967804719805E-2</c:v>
                </c:pt>
                <c:pt idx="40">
                  <c:v>6.4105616847897992E-2</c:v>
                </c:pt>
              </c:numCache>
            </c:numRef>
          </c:val>
        </c:ser>
        <c:marker val="1"/>
        <c:axId val="113509120"/>
        <c:axId val="113510656"/>
      </c:lineChart>
      <c:catAx>
        <c:axId val="113509120"/>
        <c:scaling>
          <c:orientation val="minMax"/>
        </c:scaling>
        <c:axPos val="b"/>
        <c:numFmt formatCode="General" sourceLinked="1"/>
        <c:tickLblPos val="nextTo"/>
        <c:crossAx val="113510656"/>
        <c:crosses val="autoZero"/>
        <c:auto val="1"/>
        <c:lblAlgn val="ctr"/>
        <c:lblOffset val="100"/>
      </c:catAx>
      <c:valAx>
        <c:axId val="113510656"/>
        <c:scaling>
          <c:orientation val="minMax"/>
        </c:scaling>
        <c:axPos val="l"/>
        <c:majorGridlines/>
        <c:numFmt formatCode="0%" sourceLinked="1"/>
        <c:tickLblPos val="nextTo"/>
        <c:crossAx val="113509120"/>
        <c:crosses val="autoZero"/>
        <c:crossBetween val="between"/>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lang="en-MY"/>
            </a:pPr>
            <a:r>
              <a:rPr lang="en-US" dirty="0"/>
              <a:t>Malaysia</a:t>
            </a:r>
          </a:p>
        </c:rich>
      </c:tx>
    </c:title>
    <c:plotArea>
      <c:layout/>
      <c:lineChart>
        <c:grouping val="standard"/>
        <c:ser>
          <c:idx val="0"/>
          <c:order val="0"/>
          <c:tx>
            <c:strRef>
              <c:f>'CA balance'!$B$5</c:f>
              <c:strCache>
                <c:ptCount val="1"/>
                <c:pt idx="0">
                  <c:v>CA balance</c:v>
                </c:pt>
              </c:strCache>
            </c:strRef>
          </c:tx>
          <c:cat>
            <c:strRef>
              <c:f>'CA balance'!$A$6:$A$39</c:f>
              <c:strCache>
                <c:ptCount val="34"/>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strCache>
            </c:strRef>
          </c:cat>
          <c:val>
            <c:numRef>
              <c:f>'CA balance'!$B$6:$B$39</c:f>
              <c:numCache>
                <c:formatCode>General</c:formatCode>
                <c:ptCount val="34"/>
                <c:pt idx="0">
                  <c:v>-5.3303825181478297</c:v>
                </c:pt>
                <c:pt idx="1">
                  <c:v>-4.9671859350843297</c:v>
                </c:pt>
                <c:pt idx="2">
                  <c:v>4.984502174981623</c:v>
                </c:pt>
                <c:pt idx="3">
                  <c:v>3.1979421112782256</c:v>
                </c:pt>
                <c:pt idx="4">
                  <c:v>0.76202583893512821</c:v>
                </c:pt>
                <c:pt idx="5">
                  <c:v>4.3573787867729799</c:v>
                </c:pt>
                <c:pt idx="6">
                  <c:v>-1.0665922374414698</c:v>
                </c:pt>
                <c:pt idx="7">
                  <c:v>-9.6966042801493018</c:v>
                </c:pt>
                <c:pt idx="8">
                  <c:v>-13.139019938832</c:v>
                </c:pt>
                <c:pt idx="9">
                  <c:v>-11.349037273095401</c:v>
                </c:pt>
                <c:pt idx="10">
                  <c:v>-4.793237513071622</c:v>
                </c:pt>
                <c:pt idx="11">
                  <c:v>-1.8886625496405502</c:v>
                </c:pt>
                <c:pt idx="12">
                  <c:v>-0.35935737772633003</c:v>
                </c:pt>
                <c:pt idx="13">
                  <c:v>8.0025914126363702</c:v>
                </c:pt>
                <c:pt idx="14">
                  <c:v>5.2939600296124496</c:v>
                </c:pt>
                <c:pt idx="15">
                  <c:v>0.80961954147242998</c:v>
                </c:pt>
                <c:pt idx="16">
                  <c:v>-1.9759842054551489</c:v>
                </c:pt>
                <c:pt idx="17">
                  <c:v>-8.5130872488671727</c:v>
                </c:pt>
                <c:pt idx="18">
                  <c:v>-3.6640317792709318</c:v>
                </c:pt>
                <c:pt idx="19">
                  <c:v>-4.4711543200366499</c:v>
                </c:pt>
                <c:pt idx="20">
                  <c:v>-6.0688609071261945</c:v>
                </c:pt>
                <c:pt idx="21">
                  <c:v>-9.7301973111553686</c:v>
                </c:pt>
                <c:pt idx="22">
                  <c:v>-4.4242609845967804</c:v>
                </c:pt>
                <c:pt idx="23">
                  <c:v>-5.9252468290800486</c:v>
                </c:pt>
                <c:pt idx="24">
                  <c:v>13.202092264541401</c:v>
                </c:pt>
                <c:pt idx="25">
                  <c:v>15.924079579336301</c:v>
                </c:pt>
                <c:pt idx="26">
                  <c:v>9.0499183771273604</c:v>
                </c:pt>
                <c:pt idx="27">
                  <c:v>7.8535592455977756</c:v>
                </c:pt>
                <c:pt idx="28">
                  <c:v>7.1294553308908135</c:v>
                </c:pt>
                <c:pt idx="29">
                  <c:v>12.142350403667999</c:v>
                </c:pt>
                <c:pt idx="30">
                  <c:v>12.087773660253097</c:v>
                </c:pt>
                <c:pt idx="31">
                  <c:v>14.483066426208902</c:v>
                </c:pt>
                <c:pt idx="32">
                  <c:v>16.296119043821221</c:v>
                </c:pt>
                <c:pt idx="33">
                  <c:v>15.494623594985201</c:v>
                </c:pt>
              </c:numCache>
            </c:numRef>
          </c:val>
        </c:ser>
        <c:ser>
          <c:idx val="1"/>
          <c:order val="1"/>
          <c:tx>
            <c:strRef>
              <c:f>'CA balance'!$C$5</c:f>
              <c:strCache>
                <c:ptCount val="1"/>
                <c:pt idx="0">
                  <c:v>Fiscal Balance</c:v>
                </c:pt>
              </c:strCache>
            </c:strRef>
          </c:tx>
          <c:cat>
            <c:strRef>
              <c:f>'CA balance'!$A$6:$A$39</c:f>
              <c:strCache>
                <c:ptCount val="34"/>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strCache>
            </c:strRef>
          </c:cat>
          <c:val>
            <c:numRef>
              <c:f>'CA balance'!$C$6:$C$39</c:f>
              <c:numCache>
                <c:formatCode>General</c:formatCode>
                <c:ptCount val="34"/>
                <c:pt idx="6">
                  <c:v>-6.9480000000000004</c:v>
                </c:pt>
                <c:pt idx="7">
                  <c:v>-15.647999999999998</c:v>
                </c:pt>
                <c:pt idx="8">
                  <c:v>-16.646999999999899</c:v>
                </c:pt>
                <c:pt idx="9">
                  <c:v>-9.8420000000000005</c:v>
                </c:pt>
                <c:pt idx="10">
                  <c:v>-6.0030000000000001</c:v>
                </c:pt>
                <c:pt idx="11">
                  <c:v>-5.6890000000000001</c:v>
                </c:pt>
                <c:pt idx="12">
                  <c:v>-10.484</c:v>
                </c:pt>
                <c:pt idx="13">
                  <c:v>-7.5880000000000001</c:v>
                </c:pt>
                <c:pt idx="14">
                  <c:v>-3.5619999999999998</c:v>
                </c:pt>
                <c:pt idx="15">
                  <c:v>-3.24</c:v>
                </c:pt>
                <c:pt idx="16">
                  <c:v>-2.8859999999999997</c:v>
                </c:pt>
                <c:pt idx="17">
                  <c:v>-1.9540000000000002</c:v>
                </c:pt>
                <c:pt idx="18">
                  <c:v>-0.82500000000000007</c:v>
                </c:pt>
                <c:pt idx="19">
                  <c:v>0.20600000000000002</c:v>
                </c:pt>
                <c:pt idx="20">
                  <c:v>2.2549999999999999</c:v>
                </c:pt>
                <c:pt idx="21">
                  <c:v>0.83700000000000008</c:v>
                </c:pt>
                <c:pt idx="22">
                  <c:v>0.71500000000000008</c:v>
                </c:pt>
                <c:pt idx="23">
                  <c:v>2.3509999999999986</c:v>
                </c:pt>
                <c:pt idx="24">
                  <c:v>-1.766</c:v>
                </c:pt>
                <c:pt idx="25">
                  <c:v>-3.1539999999999999</c:v>
                </c:pt>
                <c:pt idx="26">
                  <c:v>-5.532</c:v>
                </c:pt>
                <c:pt idx="27">
                  <c:v>-5.2249999999999845</c:v>
                </c:pt>
                <c:pt idx="28">
                  <c:v>-5.2850000000000001</c:v>
                </c:pt>
                <c:pt idx="29">
                  <c:v>-4.9980000000000002</c:v>
                </c:pt>
                <c:pt idx="30">
                  <c:v>-4.0960000000000001</c:v>
                </c:pt>
                <c:pt idx="31">
                  <c:v>-3.5840000000000001</c:v>
                </c:pt>
                <c:pt idx="32">
                  <c:v>-3.327</c:v>
                </c:pt>
                <c:pt idx="33">
                  <c:v>-3.2290000000000001</c:v>
                </c:pt>
              </c:numCache>
            </c:numRef>
          </c:val>
        </c:ser>
        <c:marker val="1"/>
        <c:axId val="114036096"/>
        <c:axId val="114041984"/>
      </c:lineChart>
      <c:catAx>
        <c:axId val="114036096"/>
        <c:scaling>
          <c:orientation val="minMax"/>
        </c:scaling>
        <c:axPos val="b"/>
        <c:tickLblPos val="nextTo"/>
        <c:txPr>
          <a:bodyPr/>
          <a:lstStyle/>
          <a:p>
            <a:pPr>
              <a:defRPr lang="en-MY" sz="1500"/>
            </a:pPr>
            <a:endParaRPr lang="en-US"/>
          </a:p>
        </c:txPr>
        <c:crossAx val="114041984"/>
        <c:crosses val="autoZero"/>
        <c:auto val="1"/>
        <c:lblAlgn val="ctr"/>
        <c:lblOffset val="100"/>
      </c:catAx>
      <c:valAx>
        <c:axId val="114041984"/>
        <c:scaling>
          <c:orientation val="minMax"/>
        </c:scaling>
        <c:axPos val="l"/>
        <c:majorGridlines/>
        <c:numFmt formatCode="General" sourceLinked="1"/>
        <c:tickLblPos val="nextTo"/>
        <c:txPr>
          <a:bodyPr/>
          <a:lstStyle/>
          <a:p>
            <a:pPr>
              <a:defRPr lang="en-MY" sz="1500"/>
            </a:pPr>
            <a:endParaRPr lang="en-US"/>
          </a:p>
        </c:txPr>
        <c:crossAx val="114036096"/>
        <c:crosses val="autoZero"/>
        <c:crossBetween val="between"/>
      </c:valAx>
    </c:plotArea>
    <c:legend>
      <c:legendPos val="r"/>
      <c:txPr>
        <a:bodyPr/>
        <a:lstStyle/>
        <a:p>
          <a:pPr>
            <a:defRPr lang="en-MY" sz="1500"/>
          </a:pPr>
          <a:endParaRPr lang="en-US"/>
        </a:p>
      </c:txPr>
    </c:legend>
    <c:plotVisOnly val="1"/>
  </c:chart>
  <c:spPr>
    <a:ln>
      <a:solidFill>
        <a:srgbClr val="53548A"/>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lang="en-MY"/>
            </a:pPr>
            <a:r>
              <a:rPr lang="en-US" dirty="0"/>
              <a:t>Malaysia</a:t>
            </a:r>
          </a:p>
        </c:rich>
      </c:tx>
    </c:title>
    <c:plotArea>
      <c:layout/>
      <c:lineChart>
        <c:grouping val="standard"/>
        <c:ser>
          <c:idx val="0"/>
          <c:order val="0"/>
          <c:tx>
            <c:strRef>
              <c:f>'Fixed investment'!$B$2</c:f>
              <c:strCache>
                <c:ptCount val="1"/>
                <c:pt idx="0">
                  <c:v>Investment</c:v>
                </c:pt>
              </c:strCache>
            </c:strRef>
          </c:tx>
          <c:cat>
            <c:strRef>
              <c:f>'Fixed investment'!$A$3:$A$31</c:f>
              <c:strCach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strCache>
            </c:strRef>
          </c:cat>
          <c:val>
            <c:numRef>
              <c:f>'Fixed investment'!$B$3:$B$31</c:f>
              <c:numCache>
                <c:formatCode>General</c:formatCode>
                <c:ptCount val="29"/>
                <c:pt idx="0">
                  <c:v>31.134000000000015</c:v>
                </c:pt>
                <c:pt idx="1">
                  <c:v>36.032000000000011</c:v>
                </c:pt>
                <c:pt idx="2">
                  <c:v>36.333999999999996</c:v>
                </c:pt>
                <c:pt idx="3">
                  <c:v>35.792000000000016</c:v>
                </c:pt>
                <c:pt idx="4">
                  <c:v>31.917999999999999</c:v>
                </c:pt>
                <c:pt idx="5">
                  <c:v>29.848999999999887</c:v>
                </c:pt>
                <c:pt idx="6">
                  <c:v>26.35</c:v>
                </c:pt>
                <c:pt idx="7">
                  <c:v>22.081</c:v>
                </c:pt>
                <c:pt idx="8">
                  <c:v>24.603000000000002</c:v>
                </c:pt>
                <c:pt idx="9">
                  <c:v>29.077000000000012</c:v>
                </c:pt>
                <c:pt idx="10">
                  <c:v>33.042999999999914</c:v>
                </c:pt>
                <c:pt idx="11">
                  <c:v>36.355999999999995</c:v>
                </c:pt>
                <c:pt idx="12">
                  <c:v>36.627000000000002</c:v>
                </c:pt>
                <c:pt idx="13">
                  <c:v>38.872999999999998</c:v>
                </c:pt>
                <c:pt idx="14">
                  <c:v>40.245000000000012</c:v>
                </c:pt>
                <c:pt idx="15">
                  <c:v>43.586000000000006</c:v>
                </c:pt>
                <c:pt idx="16">
                  <c:v>42.496000000000002</c:v>
                </c:pt>
                <c:pt idx="17">
                  <c:v>43.113999999999997</c:v>
                </c:pt>
                <c:pt idx="18">
                  <c:v>26.826000000000001</c:v>
                </c:pt>
                <c:pt idx="19">
                  <c:v>21.890999999999988</c:v>
                </c:pt>
                <c:pt idx="20">
                  <c:v>25.291999999999998</c:v>
                </c:pt>
                <c:pt idx="21">
                  <c:v>25.123000000000001</c:v>
                </c:pt>
                <c:pt idx="22">
                  <c:v>23.483999999999998</c:v>
                </c:pt>
                <c:pt idx="23">
                  <c:v>22.414000000000001</c:v>
                </c:pt>
                <c:pt idx="24">
                  <c:v>20.954999999999988</c:v>
                </c:pt>
                <c:pt idx="25">
                  <c:v>20.515999999999988</c:v>
                </c:pt>
                <c:pt idx="26">
                  <c:v>20.753</c:v>
                </c:pt>
                <c:pt idx="27">
                  <c:v>21.68</c:v>
                </c:pt>
                <c:pt idx="28">
                  <c:v>19.635000000000012</c:v>
                </c:pt>
              </c:numCache>
            </c:numRef>
          </c:val>
        </c:ser>
        <c:ser>
          <c:idx val="1"/>
          <c:order val="1"/>
          <c:tx>
            <c:strRef>
              <c:f>'Fixed investment'!$C$2</c:f>
              <c:strCache>
                <c:ptCount val="1"/>
                <c:pt idx="0">
                  <c:v>Savings</c:v>
                </c:pt>
              </c:strCache>
            </c:strRef>
          </c:tx>
          <c:cat>
            <c:strRef>
              <c:f>'Fixed investment'!$A$3:$A$31</c:f>
              <c:strCach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strCache>
            </c:strRef>
          </c:cat>
          <c:val>
            <c:numRef>
              <c:f>'Fixed investment'!$C$3:$C$31</c:f>
              <c:numCache>
                <c:formatCode>General</c:formatCode>
                <c:ptCount val="29"/>
                <c:pt idx="0">
                  <c:v>29.335000000000001</c:v>
                </c:pt>
                <c:pt idx="1">
                  <c:v>25.113000000000014</c:v>
                </c:pt>
                <c:pt idx="2">
                  <c:v>23.939</c:v>
                </c:pt>
                <c:pt idx="3">
                  <c:v>26.096</c:v>
                </c:pt>
                <c:pt idx="4">
                  <c:v>28.678000000000001</c:v>
                </c:pt>
                <c:pt idx="5">
                  <c:v>25.658000000000001</c:v>
                </c:pt>
                <c:pt idx="6">
                  <c:v>25.620999999999899</c:v>
                </c:pt>
                <c:pt idx="7">
                  <c:v>31.084</c:v>
                </c:pt>
                <c:pt idx="8">
                  <c:v>31.655000000000001</c:v>
                </c:pt>
                <c:pt idx="9">
                  <c:v>30.681999999999999</c:v>
                </c:pt>
                <c:pt idx="10">
                  <c:v>30.384</c:v>
                </c:pt>
                <c:pt idx="11">
                  <c:v>29.277000000000001</c:v>
                </c:pt>
                <c:pt idx="12">
                  <c:v>31.699000000000012</c:v>
                </c:pt>
                <c:pt idx="13">
                  <c:v>34.713000000000001</c:v>
                </c:pt>
                <c:pt idx="14">
                  <c:v>35.134</c:v>
                </c:pt>
                <c:pt idx="15">
                  <c:v>33.908999999999914</c:v>
                </c:pt>
                <c:pt idx="16">
                  <c:v>37.055</c:v>
                </c:pt>
                <c:pt idx="17">
                  <c:v>37.048000000000002</c:v>
                </c:pt>
                <c:pt idx="18">
                  <c:v>39.872999999999998</c:v>
                </c:pt>
                <c:pt idx="19">
                  <c:v>38.306999999999995</c:v>
                </c:pt>
                <c:pt idx="20">
                  <c:v>35.9179999999999</c:v>
                </c:pt>
                <c:pt idx="21">
                  <c:v>32.252000000000002</c:v>
                </c:pt>
                <c:pt idx="22">
                  <c:v>31.907</c:v>
                </c:pt>
                <c:pt idx="23">
                  <c:v>34.906000000000006</c:v>
                </c:pt>
                <c:pt idx="24">
                  <c:v>35.137</c:v>
                </c:pt>
                <c:pt idx="25">
                  <c:v>34.469000000000001</c:v>
                </c:pt>
                <c:pt idx="26">
                  <c:v>37.183</c:v>
                </c:pt>
                <c:pt idx="27">
                  <c:v>37.393000000000001</c:v>
                </c:pt>
                <c:pt idx="28">
                  <c:v>36.686</c:v>
                </c:pt>
              </c:numCache>
            </c:numRef>
          </c:val>
        </c:ser>
        <c:marker val="1"/>
        <c:axId val="114068480"/>
        <c:axId val="114078464"/>
      </c:lineChart>
      <c:catAx>
        <c:axId val="114068480"/>
        <c:scaling>
          <c:orientation val="minMax"/>
        </c:scaling>
        <c:axPos val="b"/>
        <c:tickLblPos val="nextTo"/>
        <c:txPr>
          <a:bodyPr/>
          <a:lstStyle/>
          <a:p>
            <a:pPr>
              <a:defRPr lang="en-MY" sz="1400"/>
            </a:pPr>
            <a:endParaRPr lang="en-US"/>
          </a:p>
        </c:txPr>
        <c:crossAx val="114078464"/>
        <c:crosses val="autoZero"/>
        <c:auto val="1"/>
        <c:lblAlgn val="ctr"/>
        <c:lblOffset val="100"/>
      </c:catAx>
      <c:valAx>
        <c:axId val="114078464"/>
        <c:scaling>
          <c:orientation val="minMax"/>
        </c:scaling>
        <c:axPos val="l"/>
        <c:majorGridlines/>
        <c:numFmt formatCode="General" sourceLinked="1"/>
        <c:tickLblPos val="nextTo"/>
        <c:txPr>
          <a:bodyPr/>
          <a:lstStyle/>
          <a:p>
            <a:pPr>
              <a:defRPr lang="en-MY" sz="1400"/>
            </a:pPr>
            <a:endParaRPr lang="en-US"/>
          </a:p>
        </c:txPr>
        <c:crossAx val="114068480"/>
        <c:crosses val="autoZero"/>
        <c:crossBetween val="between"/>
      </c:valAx>
    </c:plotArea>
    <c:legend>
      <c:legendPos val="r"/>
      <c:txPr>
        <a:bodyPr/>
        <a:lstStyle/>
        <a:p>
          <a:pPr>
            <a:defRPr lang="en-MY" sz="1400"/>
          </a:pPr>
          <a:endParaRPr lang="en-US"/>
        </a:p>
      </c:txPr>
    </c:legend>
    <c:plotVisOnly val="1"/>
  </c:chart>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0.35746</cdr:x>
      <cdr:y>0.01314</cdr:y>
    </cdr:from>
    <cdr:to>
      <cdr:x>0.67327</cdr:x>
      <cdr:y>0.0888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80089" y="59209"/>
          <a:ext cx="2809557" cy="340842"/>
        </a:xfrm>
        <a:prstGeom xmlns:a="http://schemas.openxmlformats.org/drawingml/2006/main" prst="rect">
          <a:avLst/>
        </a:prstGeom>
      </cdr:spPr>
    </cdr:pic>
  </cdr:relSizeAnchor>
  <cdr:relSizeAnchor xmlns:cdr="http://schemas.openxmlformats.org/drawingml/2006/chartDrawing">
    <cdr:from>
      <cdr:x>0.08458</cdr:x>
      <cdr:y>0.06977</cdr:y>
    </cdr:from>
    <cdr:to>
      <cdr:x>0.08458</cdr:x>
      <cdr:y>0.47146</cdr:y>
    </cdr:to>
    <cdr:sp macro="" textlink="">
      <cdr:nvSpPr>
        <cdr:cNvPr id="4" name="Straight Connector 3"/>
        <cdr:cNvSpPr/>
      </cdr:nvSpPr>
      <cdr:spPr>
        <a:xfrm xmlns:a="http://schemas.openxmlformats.org/drawingml/2006/main" rot="5400000" flipV="1">
          <a:off x="-152398" y="1219202"/>
          <a:ext cx="1809748" cy="1"/>
        </a:xfrm>
        <a:prstGeom xmlns:a="http://schemas.openxmlformats.org/drawingml/2006/main" prst="line">
          <a:avLst/>
        </a:prstGeom>
        <a:ln xmlns:a="http://schemas.openxmlformats.org/drawingml/2006/main" w="12700">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0.20236</cdr:x>
      <cdr:y>0.06977</cdr:y>
    </cdr:from>
    <cdr:to>
      <cdr:x>0.20236</cdr:x>
      <cdr:y>0.463</cdr:y>
    </cdr:to>
    <cdr:sp macro="" textlink="">
      <cdr:nvSpPr>
        <cdr:cNvPr id="9" name="Straight Connector 8"/>
        <cdr:cNvSpPr/>
      </cdr:nvSpPr>
      <cdr:spPr>
        <a:xfrm xmlns:a="http://schemas.openxmlformats.org/drawingml/2006/main" rot="16200000" flipH="1">
          <a:off x="914400" y="1200150"/>
          <a:ext cx="1771650" cy="0"/>
        </a:xfrm>
        <a:prstGeom xmlns:a="http://schemas.openxmlformats.org/drawingml/2006/main" prst="line">
          <a:avLst/>
        </a:prstGeom>
        <a:ln xmlns:a="http://schemas.openxmlformats.org/drawingml/2006/main" w="12700">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0.31478</cdr:x>
      <cdr:y>0.07611</cdr:y>
    </cdr:from>
    <cdr:to>
      <cdr:x>0.31585</cdr:x>
      <cdr:y>0.47146</cdr:y>
    </cdr:to>
    <cdr:sp macro="" textlink="">
      <cdr:nvSpPr>
        <cdr:cNvPr id="11" name="Straight Connector 10"/>
        <cdr:cNvSpPr/>
      </cdr:nvSpPr>
      <cdr:spPr>
        <a:xfrm xmlns:a="http://schemas.openxmlformats.org/drawingml/2006/main" rot="5400000" flipV="1">
          <a:off x="1914526" y="1228727"/>
          <a:ext cx="1781173" cy="9525"/>
        </a:xfrm>
        <a:prstGeom xmlns:a="http://schemas.openxmlformats.org/drawingml/2006/main" prst="line">
          <a:avLst/>
        </a:prstGeom>
        <a:ln xmlns:a="http://schemas.openxmlformats.org/drawingml/2006/main" w="12700">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0.83191</cdr:x>
      <cdr:y>0.0592</cdr:y>
    </cdr:from>
    <cdr:to>
      <cdr:x>0.83298</cdr:x>
      <cdr:y>0.46723</cdr:y>
    </cdr:to>
    <cdr:sp macro="" textlink="">
      <cdr:nvSpPr>
        <cdr:cNvPr id="13" name="Straight Connector 12"/>
        <cdr:cNvSpPr/>
      </cdr:nvSpPr>
      <cdr:spPr>
        <a:xfrm xmlns:a="http://schemas.openxmlformats.org/drawingml/2006/main" rot="16200000" flipH="1">
          <a:off x="6486526" y="1181099"/>
          <a:ext cx="1838324" cy="9526"/>
        </a:xfrm>
        <a:prstGeom xmlns:a="http://schemas.openxmlformats.org/drawingml/2006/main" prst="line">
          <a:avLst/>
        </a:prstGeom>
        <a:ln xmlns:a="http://schemas.openxmlformats.org/drawingml/2006/main" w="12700">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0.95194</cdr:x>
      <cdr:y>0.05907</cdr:y>
    </cdr:from>
    <cdr:to>
      <cdr:x>0.95277</cdr:x>
      <cdr:y>0.46723</cdr:y>
    </cdr:to>
    <cdr:sp macro="" textlink="">
      <cdr:nvSpPr>
        <cdr:cNvPr id="15" name="Straight Connector 14"/>
        <cdr:cNvSpPr/>
      </cdr:nvSpPr>
      <cdr:spPr>
        <a:xfrm xmlns:a="http://schemas.openxmlformats.org/drawingml/2006/main" rot="16200000" flipV="1">
          <a:off x="7915915" y="1181740"/>
          <a:ext cx="1838894" cy="7676"/>
        </a:xfrm>
        <a:prstGeom xmlns:a="http://schemas.openxmlformats.org/drawingml/2006/main" prst="line">
          <a:avLst/>
        </a:prstGeom>
        <a:ln xmlns:a="http://schemas.openxmlformats.org/drawingml/2006/main" w="12700">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0.12719</cdr:x>
      <cdr:y>0.04978</cdr:y>
    </cdr:from>
    <cdr:to>
      <cdr:x>0.15602</cdr:x>
      <cdr:y>0.09957</cdr:y>
    </cdr:to>
    <cdr:sp macro="" textlink="">
      <cdr:nvSpPr>
        <cdr:cNvPr id="16" name="TextBox 15"/>
        <cdr:cNvSpPr txBox="1"/>
      </cdr:nvSpPr>
      <cdr:spPr>
        <a:xfrm xmlns:a="http://schemas.openxmlformats.org/drawingml/2006/main">
          <a:off x="1180022" y="224287"/>
          <a:ext cx="267419" cy="224287"/>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MY" sz="1100"/>
            <a:t>A</a:t>
          </a:r>
        </a:p>
      </cdr:txBody>
    </cdr:sp>
  </cdr:relSizeAnchor>
  <cdr:relSizeAnchor xmlns:cdr="http://schemas.openxmlformats.org/drawingml/2006/chartDrawing">
    <cdr:from>
      <cdr:x>0.54655</cdr:x>
      <cdr:y>0.10722</cdr:y>
    </cdr:from>
    <cdr:to>
      <cdr:x>0.57444</cdr:x>
      <cdr:y>0.16275</cdr:y>
    </cdr:to>
    <cdr:sp macro="" textlink="">
      <cdr:nvSpPr>
        <cdr:cNvPr id="18" name="TextBox 17"/>
        <cdr:cNvSpPr txBox="1"/>
      </cdr:nvSpPr>
      <cdr:spPr>
        <a:xfrm xmlns:a="http://schemas.openxmlformats.org/drawingml/2006/main">
          <a:off x="5070535" y="483080"/>
          <a:ext cx="258792" cy="250166"/>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MY" sz="1100"/>
            <a:t>C</a:t>
          </a:r>
        </a:p>
      </cdr:txBody>
    </cdr:sp>
  </cdr:relSizeAnchor>
  <cdr:relSizeAnchor xmlns:cdr="http://schemas.openxmlformats.org/drawingml/2006/chartDrawing">
    <cdr:from>
      <cdr:x>0.86269</cdr:x>
      <cdr:y>0.07084</cdr:y>
    </cdr:from>
    <cdr:to>
      <cdr:x>0.89059</cdr:x>
      <cdr:y>0.12063</cdr:y>
    </cdr:to>
    <cdr:sp macro="" textlink="">
      <cdr:nvSpPr>
        <cdr:cNvPr id="19" name="TextBox 18"/>
        <cdr:cNvSpPr txBox="1"/>
      </cdr:nvSpPr>
      <cdr:spPr>
        <a:xfrm xmlns:a="http://schemas.openxmlformats.org/drawingml/2006/main">
          <a:off x="8003516" y="319177"/>
          <a:ext cx="258792" cy="224287"/>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MY" sz="1100"/>
            <a:t>D</a:t>
          </a:r>
        </a:p>
      </cdr:txBody>
    </cdr:sp>
  </cdr:relSizeAnchor>
  <cdr:relSizeAnchor xmlns:cdr="http://schemas.openxmlformats.org/drawingml/2006/chartDrawing">
    <cdr:from>
      <cdr:x>0.96219</cdr:x>
      <cdr:y>0.08616</cdr:y>
    </cdr:from>
    <cdr:to>
      <cdr:x>0.98636</cdr:x>
      <cdr:y>0.13594</cdr:y>
    </cdr:to>
    <cdr:sp macro="" textlink="">
      <cdr:nvSpPr>
        <cdr:cNvPr id="20" name="TextBox 19"/>
        <cdr:cNvSpPr txBox="1"/>
      </cdr:nvSpPr>
      <cdr:spPr>
        <a:xfrm xmlns:a="http://schemas.openxmlformats.org/drawingml/2006/main">
          <a:off x="8926542" y="388189"/>
          <a:ext cx="224287" cy="224286"/>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MY" sz="1100"/>
            <a:t>E</a:t>
          </a:r>
        </a:p>
      </cdr:txBody>
    </cdr:sp>
  </cdr:relSizeAnchor>
</c:userShapes>
</file>

<file path=ppt/drawings/drawing2.xml><?xml version="1.0" encoding="utf-8"?>
<c:userShapes xmlns:c="http://schemas.openxmlformats.org/drawingml/2006/chart">
  <cdr:relSizeAnchor xmlns:cdr="http://schemas.openxmlformats.org/drawingml/2006/chartDrawing">
    <cdr:from>
      <cdr:x>0.33659</cdr:x>
      <cdr:y>0.05467</cdr:y>
    </cdr:from>
    <cdr:to>
      <cdr:x>0.6299</cdr:x>
      <cdr:y>0.11335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994422" y="284840"/>
          <a:ext cx="2609389" cy="30571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EF35F-FF49-444E-AFF8-79C7F5B77768}" type="datetimeFigureOut">
              <a:rPr lang="en-US" smtClean="0"/>
              <a:pPr/>
              <a:t>2/10/2012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706D1-A658-F74D-83E9-0A472DCD25F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1</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21</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30</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31</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34</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38</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39</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41</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42</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43</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44</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2</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47</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48</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49</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50</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51</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52</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53</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3</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4</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5</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6</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7</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14</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94668-ED64-5041-98E1-D0EC00195D20}" type="slidenum">
              <a:rPr lang="en-AU"/>
              <a:pPr/>
              <a:t>18</a:t>
            </a:fld>
            <a:endParaRPr lang="en-AU"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5C56D736-EF81-4468-8102-9A93A222B141}" type="datetimeFigureOut">
              <a:rPr lang="en-US" smtClean="0"/>
              <a:pPr/>
              <a:t>2/10/2012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5C56D736-EF81-4468-8102-9A93A222B141}" type="datetimeFigureOut">
              <a:rPr lang="en-US" smtClean="0"/>
              <a:pPr/>
              <a:t>2/10/2012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5C56D736-EF81-4468-8102-9A93A222B141}" type="datetimeFigureOut">
              <a:rPr lang="en-US" smtClean="0"/>
              <a:pPr/>
              <a:t>2/10/2012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5C56D736-EF81-4468-8102-9A93A222B141}" type="datetimeFigureOut">
              <a:rPr lang="en-US" smtClean="0"/>
              <a:pPr/>
              <a:t>2/10/2012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6D736-EF81-4468-8102-9A93A222B141}" type="datetimeFigureOut">
              <a:rPr lang="en-US" smtClean="0"/>
              <a:pPr/>
              <a:t>2/10/2012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5C56D736-EF81-4468-8102-9A93A222B141}" type="datetimeFigureOut">
              <a:rPr lang="en-US" smtClean="0"/>
              <a:pPr/>
              <a:t>2/10/2012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5C56D736-EF81-4468-8102-9A93A222B141}" type="datetimeFigureOut">
              <a:rPr lang="en-US" smtClean="0"/>
              <a:pPr/>
              <a:t>2/10/2012</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5C56D736-EF81-4468-8102-9A93A222B141}" type="datetimeFigureOut">
              <a:rPr lang="en-US" smtClean="0"/>
              <a:pPr/>
              <a:t>2/10/2012</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6D736-EF81-4468-8102-9A93A222B141}" type="datetimeFigureOut">
              <a:rPr lang="en-US" smtClean="0"/>
              <a:pPr/>
              <a:t>2/10/2012</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6D736-EF81-4468-8102-9A93A222B141}" type="datetimeFigureOut">
              <a:rPr lang="en-US" smtClean="0"/>
              <a:pPr/>
              <a:t>2/10/2012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6D736-EF81-4468-8102-9A93A222B141}" type="datetimeFigureOut">
              <a:rPr lang="en-US" smtClean="0"/>
              <a:pPr/>
              <a:t>2/10/2012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8889ECC-F6D7-4182-A602-8883C362B8D7}"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6D736-EF81-4468-8102-9A93A222B141}" type="datetimeFigureOut">
              <a:rPr lang="en-US" smtClean="0"/>
              <a:pPr/>
              <a:t>2/10/2012</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89ECC-F6D7-4182-A602-8883C362B8D7}"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bin"/><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152400"/>
            <a:ext cx="8002588" cy="6553200"/>
          </a:xfrm>
        </p:spPr>
        <p:txBody>
          <a:bodyPr anchor="b">
            <a:normAutofit fontScale="90000"/>
          </a:bodyPr>
          <a:lstStyle/>
          <a:p>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
            </a:r>
            <a:br>
              <a:rPr lang="en-AU" sz="2800" u="sng" dirty="0" smtClean="0"/>
            </a:br>
            <a:r>
              <a:rPr lang="en-AU" sz="2800" u="sng" dirty="0" smtClean="0"/>
              <a:t>2012 Boustead Globalisation Lecture</a:t>
            </a:r>
            <a:br>
              <a:rPr lang="en-AU" sz="2800" u="sng" dirty="0" smtClean="0"/>
            </a:br>
            <a:r>
              <a:rPr lang="en-AU" sz="2800" u="sng" dirty="0" smtClean="0"/>
              <a:t/>
            </a:r>
            <a:br>
              <a:rPr lang="en-AU" sz="2800" u="sng" dirty="0" smtClean="0"/>
            </a:br>
            <a:r>
              <a:rPr lang="en-AU" sz="2800" u="sng" dirty="0" smtClean="0"/>
              <a:t>Malaysian Development Challenges:</a:t>
            </a:r>
            <a:br>
              <a:rPr lang="en-AU" sz="2800" u="sng" dirty="0" smtClean="0"/>
            </a:br>
            <a:r>
              <a:rPr lang="en-AU" sz="2800" u="sng" dirty="0" smtClean="0"/>
              <a:t>Graduating from the Middle </a:t>
            </a:r>
            <a:r>
              <a:rPr lang="en-AU" sz="2800" u="sng" dirty="0" smtClean="0">
                <a:solidFill>
                  <a:schemeClr val="tx1"/>
                </a:solidFill>
              </a:rPr>
              <a:t/>
            </a:r>
            <a:br>
              <a:rPr lang="en-AU" sz="2800" u="sng" dirty="0" smtClean="0">
                <a:solidFill>
                  <a:schemeClr val="tx1"/>
                </a:solidFill>
              </a:rPr>
            </a:br>
            <a:r>
              <a:rPr lang="en-AU" sz="2800" u="sng" dirty="0" smtClean="0">
                <a:solidFill>
                  <a:schemeClr val="tx1"/>
                </a:solidFill>
              </a:rPr>
              <a:t/>
            </a:r>
            <a:br>
              <a:rPr lang="en-AU" sz="2800" u="sng" dirty="0" smtClean="0">
                <a:solidFill>
                  <a:schemeClr val="tx1"/>
                </a:solidFill>
              </a:rPr>
            </a:br>
            <a:r>
              <a:rPr lang="en-AU" sz="2000" dirty="0" smtClean="0"/>
              <a:t>Hal Hill</a:t>
            </a:r>
            <a:br>
              <a:rPr lang="en-AU" sz="2000" dirty="0" smtClean="0"/>
            </a:br>
            <a:r>
              <a:rPr lang="en-AU" sz="2000" dirty="0" smtClean="0"/>
              <a:t>Arndt Corden Department of Economics</a:t>
            </a:r>
            <a:br>
              <a:rPr lang="en-AU" sz="2000" dirty="0" smtClean="0"/>
            </a:br>
            <a:r>
              <a:rPr lang="en-AU" sz="2000" dirty="0" smtClean="0"/>
              <a:t>Crawford School, CAP</a:t>
            </a:r>
            <a:br>
              <a:rPr lang="en-AU" sz="2000" dirty="0" smtClean="0"/>
            </a:br>
            <a:r>
              <a:rPr lang="en-AU" sz="2000" dirty="0" smtClean="0"/>
              <a:t>Australian National University</a:t>
            </a:r>
            <a:br>
              <a:rPr lang="en-AU" sz="2000" dirty="0" smtClean="0"/>
            </a:br>
            <a:r>
              <a:rPr lang="en-AU" sz="2000" dirty="0" smtClean="0"/>
              <a:t/>
            </a:r>
            <a:br>
              <a:rPr lang="en-AU" sz="2000" dirty="0" smtClean="0"/>
            </a:br>
            <a:r>
              <a:rPr lang="en-AU" sz="2000" dirty="0" smtClean="0"/>
              <a:t> Kuala Lumpur, 15 February 2012</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Based on my introductory chapter to the book of the same title, co-edited by Hal Hill, Tham Siew Yean and Ragayah Haji Mat Zin, Routledge, 2012</a:t>
            </a:r>
            <a:br>
              <a:rPr lang="en-AU" sz="2000" dirty="0" smtClean="0"/>
            </a:br>
            <a:r>
              <a:rPr lang="en-AU" sz="2000" dirty="0" smtClean="0"/>
              <a:t/>
            </a:r>
            <a:br>
              <a:rPr lang="en-AU" sz="2000" dirty="0" smtClean="0"/>
            </a:br>
            <a:r>
              <a:rPr lang="en-AU" sz="2000" dirty="0" smtClean="0"/>
              <a:t>Many thanks to my co-editors and the book contributors (especially Prema-Chandra Athukorala), on whose ideas I have freely drawn; to Andrew Kam for preparation of the tables and figures; and to the Australia Malaysia Institute for financial support. The usual caveat applies.</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25534"/>
          </a:xfrm>
        </p:spPr>
        <p:txBody>
          <a:bodyPr>
            <a:normAutofit fontScale="90000"/>
          </a:bodyPr>
          <a:lstStyle/>
          <a:p>
            <a:r>
              <a:rPr lang="en-AU" sz="2222" u="sng" dirty="0"/>
              <a:t>Figure 2: GDP growth, 1970-2009, Malaysia and comparators </a:t>
            </a:r>
            <a:r>
              <a:rPr lang="en-AU" sz="2222" dirty="0"/>
              <a:t>(%)</a:t>
            </a:r>
            <a:r>
              <a:rPr lang="en-AU" dirty="0"/>
              <a:t/>
            </a:r>
            <a:br>
              <a:rPr lang="en-AU" dirty="0"/>
            </a:br>
            <a:endParaRPr lang="en-US" dirty="0"/>
          </a:p>
        </p:txBody>
      </p:sp>
      <p:graphicFrame>
        <p:nvGraphicFramePr>
          <p:cNvPr id="5" name="Chart 4"/>
          <p:cNvGraphicFramePr/>
          <p:nvPr/>
        </p:nvGraphicFramePr>
        <p:xfrm>
          <a:off x="123825" y="823912"/>
          <a:ext cx="8896350" cy="52101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6220" y="281940"/>
          <a:ext cx="8671560" cy="62941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6220" y="281940"/>
          <a:ext cx="8671560" cy="62941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226"/>
          </a:xfrm>
        </p:spPr>
        <p:txBody>
          <a:bodyPr>
            <a:normAutofit fontScale="90000"/>
          </a:bodyPr>
          <a:lstStyle/>
          <a:p>
            <a:r>
              <a:rPr lang="en-AU" dirty="0" smtClean="0"/>
              <a:t/>
            </a:r>
            <a:br>
              <a:rPr lang="en-AU" dirty="0" smtClean="0"/>
            </a:br>
            <a:r>
              <a:rPr lang="en-AU" sz="2667" u="sng" dirty="0" smtClean="0"/>
              <a:t>Table 2: Malaysian economic growth by sector, 1970-2007</a:t>
            </a:r>
            <a:r>
              <a:rPr lang="en-AU" sz="2667" dirty="0" smtClean="0"/>
              <a:t> (%)</a:t>
            </a:r>
            <a:r>
              <a:rPr lang="en-AU" dirty="0" smtClean="0"/>
              <a:t/>
            </a:r>
            <a:br>
              <a:rPr lang="en-AU" dirty="0" smtClean="0"/>
            </a:br>
            <a:endParaRPr lang="en-US" dirty="0"/>
          </a:p>
        </p:txBody>
      </p:sp>
      <p:graphicFrame>
        <p:nvGraphicFramePr>
          <p:cNvPr id="17410" name="Object 2"/>
          <p:cNvGraphicFramePr>
            <a:graphicFrameLocks noChangeAspect="1"/>
          </p:cNvGraphicFramePr>
          <p:nvPr/>
        </p:nvGraphicFramePr>
        <p:xfrm>
          <a:off x="1252543" y="1182864"/>
          <a:ext cx="6906383" cy="4763080"/>
        </p:xfrm>
        <a:graphic>
          <a:graphicData uri="http://schemas.openxmlformats.org/presentationml/2006/ole">
            <p:oleObj spid="_x0000_s65538" name="Document" r:id="rId3" imgW="5892583" imgH="3581268" progId="Word.Document.12">
              <p:link updateAutomatic="1"/>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208588"/>
          </a:xfrm>
        </p:spPr>
        <p:txBody>
          <a:bodyPr anchor="t">
            <a:normAutofit fontScale="90000"/>
          </a:bodyPr>
          <a:lstStyle/>
          <a:p>
            <a:pPr algn="l" eaLnBrk="1" hangingPunct="1"/>
            <a:r>
              <a:rPr lang="en-AU" sz="2222" b="1" dirty="0" smtClean="0"/>
              <a:t>#2: Rapid structural change</a:t>
            </a:r>
            <a:r>
              <a:rPr lang="en-AU" sz="2000" dirty="0" smtClean="0"/>
              <a:t/>
            </a:r>
            <a:br>
              <a:rPr lang="en-AU" sz="2000" dirty="0" smtClean="0"/>
            </a:br>
            <a:r>
              <a:rPr lang="en-AU" sz="2222" dirty="0" smtClean="0"/>
              <a:t/>
            </a:r>
            <a:br>
              <a:rPr lang="en-AU" sz="2222" dirty="0" smtClean="0"/>
            </a:br>
            <a:r>
              <a:rPr lang="en-AU" sz="2222" dirty="0" smtClean="0"/>
              <a:t>Conventional story, from A to M; note little change in S share. Table 3. Very similar to Thailand. Largely driven by growth; commodity prices relevant.</a:t>
            </a:r>
            <a:br>
              <a:rPr lang="en-AU" sz="2222" dirty="0" smtClean="0"/>
            </a:br>
            <a:r>
              <a:rPr lang="en-AU" sz="2222" dirty="0" smtClean="0"/>
              <a:t>Some policy impacts on sector shares:  costly heavy industry programs, very open labour market (most open in developing world?) delayed structural change out of LI sectors.</a:t>
            </a:r>
            <a:br>
              <a:rPr lang="en-AU" sz="2222" dirty="0" smtClean="0"/>
            </a:br>
            <a:r>
              <a:rPr lang="en-AU" sz="2222" dirty="0" smtClean="0"/>
              <a:t/>
            </a:r>
            <a:br>
              <a:rPr lang="en-AU" sz="2222" dirty="0" smtClean="0"/>
            </a:br>
            <a:r>
              <a:rPr lang="en-AU" sz="2222" dirty="0" smtClean="0"/>
              <a:t>Even faster change in merchandise trade shares. Table 4. </a:t>
            </a:r>
            <a:br>
              <a:rPr lang="en-AU" sz="2222" dirty="0" smtClean="0"/>
            </a:br>
            <a:r>
              <a:rPr lang="en-AU" sz="2222" dirty="0" smtClean="0"/>
              <a:t>Have Malaysian exports become more or less concentrated? Depends on definitions. Table 5.</a:t>
            </a:r>
            <a:br>
              <a:rPr lang="en-AU" sz="2222" dirty="0" smtClean="0"/>
            </a:br>
            <a:r>
              <a:rPr lang="en-AU" sz="2222" dirty="0" smtClean="0"/>
              <a:t>A clear early mover advantage in electronics; 5</a:t>
            </a:r>
            <a:r>
              <a:rPr lang="en-AU" sz="2222" baseline="30000" dirty="0" smtClean="0"/>
              <a:t>th</a:t>
            </a:r>
            <a:r>
              <a:rPr lang="en-AU" sz="2222" dirty="0" smtClean="0"/>
              <a:t> largest manufactured exporters among emerging economies. See Athukorala, 2010.</a:t>
            </a: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43102"/>
          </a:xfrm>
        </p:spPr>
        <p:txBody>
          <a:bodyPr>
            <a:normAutofit fontScale="90000"/>
          </a:bodyPr>
          <a:lstStyle/>
          <a:p>
            <a:r>
              <a:rPr lang="en-AU" sz="2667" u="sng" dirty="0"/>
              <a:t>Table 3: Structural change, Malaysia and comparators, 1970-2008</a:t>
            </a:r>
            <a:r>
              <a:rPr lang="en-AU" sz="2667" dirty="0"/>
              <a:t/>
            </a:r>
            <a:br>
              <a:rPr lang="en-AU" sz="2667" dirty="0"/>
            </a:br>
            <a:r>
              <a:rPr lang="en-AU" sz="2667" dirty="0"/>
              <a:t>(% of GDP in current prices)</a:t>
            </a:r>
            <a:r>
              <a:rPr lang="en-AU" dirty="0"/>
              <a:t/>
            </a:r>
            <a:br>
              <a:rPr lang="en-AU" dirty="0"/>
            </a:br>
            <a:endParaRPr lang="en-US" dirty="0"/>
          </a:p>
        </p:txBody>
      </p:sp>
      <p:graphicFrame>
        <p:nvGraphicFramePr>
          <p:cNvPr id="18434" name="Object 2"/>
          <p:cNvGraphicFramePr>
            <a:graphicFrameLocks noChangeAspect="1"/>
          </p:cNvGraphicFramePr>
          <p:nvPr/>
        </p:nvGraphicFramePr>
        <p:xfrm>
          <a:off x="1304733" y="1617740"/>
          <a:ext cx="6454076" cy="4965700"/>
        </p:xfrm>
        <a:graphic>
          <a:graphicData uri="http://schemas.openxmlformats.org/presentationml/2006/ole">
            <p:oleObj spid="_x0000_s138242" name="Document" r:id="rId3" imgW="5625893" imgH="4965517" progId="Word.Document.12">
              <p:link updateAutomatic="1"/>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AU" sz="2667" u="sng" dirty="0"/>
              <a:t>Table 4: Export structure, Malaysia and comparators, 1970-2009</a:t>
            </a:r>
            <a:r>
              <a:rPr lang="en-AU" sz="2667" dirty="0"/>
              <a:t/>
            </a:r>
            <a:br>
              <a:rPr lang="en-AU" sz="2667" dirty="0"/>
            </a:br>
            <a:r>
              <a:rPr lang="en-AU" sz="2667" dirty="0"/>
              <a:t>(% of total exports, excluding SITC 9)</a:t>
            </a:r>
            <a:r>
              <a:rPr lang="en-AU" dirty="0"/>
              <a:t/>
            </a:r>
            <a:br>
              <a:rPr lang="en-AU" dirty="0"/>
            </a:br>
            <a:endParaRPr lang="en-US" dirty="0"/>
          </a:p>
        </p:txBody>
      </p:sp>
      <p:graphicFrame>
        <p:nvGraphicFramePr>
          <p:cNvPr id="19458" name="Object 2"/>
          <p:cNvGraphicFramePr>
            <a:graphicFrameLocks noChangeAspect="1"/>
          </p:cNvGraphicFramePr>
          <p:nvPr/>
        </p:nvGraphicFramePr>
        <p:xfrm>
          <a:off x="1304732" y="1257300"/>
          <a:ext cx="5965066" cy="4987524"/>
        </p:xfrm>
        <a:graphic>
          <a:graphicData uri="http://schemas.openxmlformats.org/presentationml/2006/ole">
            <p:oleObj spid="_x0000_s139266" name="Document" r:id="rId3" imgW="5625893" imgH="4343240" progId="Word.Document.12">
              <p:link updateAutomatic="1"/>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8443"/>
            <a:ext cx="9144000" cy="400110"/>
          </a:xfrm>
          <a:prstGeom prst="rect">
            <a:avLst/>
          </a:prstGeom>
          <a:noFill/>
        </p:spPr>
        <p:txBody>
          <a:bodyPr wrap="square" rtlCol="0">
            <a:spAutoFit/>
          </a:bodyPr>
          <a:lstStyle/>
          <a:p>
            <a:r>
              <a:rPr lang="en-MY" sz="2000" b="1" dirty="0" smtClean="0">
                <a:solidFill>
                  <a:srgbClr val="002060"/>
                </a:solidFill>
              </a:rPr>
              <a:t>Table 5: </a:t>
            </a:r>
            <a:r>
              <a:rPr lang="en-MY" sz="2000" dirty="0" smtClean="0">
                <a:solidFill>
                  <a:srgbClr val="002060"/>
                </a:solidFill>
              </a:rPr>
              <a:t>Concentration of exports (3 largest 3-digit SITC as % of total exports)</a:t>
            </a:r>
            <a:endParaRPr lang="en-MY" sz="2000" b="1" dirty="0">
              <a:solidFill>
                <a:srgbClr val="002060"/>
              </a:solidFill>
            </a:endParaRPr>
          </a:p>
        </p:txBody>
      </p:sp>
      <p:sp>
        <p:nvSpPr>
          <p:cNvPr id="6" name="TextBox 5"/>
          <p:cNvSpPr txBox="1"/>
          <p:nvPr/>
        </p:nvSpPr>
        <p:spPr>
          <a:xfrm>
            <a:off x="6000760" y="6572272"/>
            <a:ext cx="2857520" cy="246221"/>
          </a:xfrm>
          <a:prstGeom prst="rect">
            <a:avLst/>
          </a:prstGeom>
          <a:noFill/>
        </p:spPr>
        <p:txBody>
          <a:bodyPr wrap="square" rtlCol="0">
            <a:spAutoFit/>
          </a:bodyPr>
          <a:lstStyle/>
          <a:p>
            <a:r>
              <a:rPr lang="en-US" sz="1000" dirty="0" smtClean="0"/>
              <a:t>Source: Calculated from UN COMTRADE</a:t>
            </a:r>
            <a:endParaRPr lang="en-MY" sz="1000" dirty="0"/>
          </a:p>
        </p:txBody>
      </p:sp>
      <p:graphicFrame>
        <p:nvGraphicFramePr>
          <p:cNvPr id="7" name="Table 6"/>
          <p:cNvGraphicFramePr>
            <a:graphicFrameLocks noGrp="1"/>
          </p:cNvGraphicFramePr>
          <p:nvPr/>
        </p:nvGraphicFramePr>
        <p:xfrm>
          <a:off x="357158" y="1000108"/>
          <a:ext cx="8358246" cy="5667375"/>
        </p:xfrm>
        <a:graphic>
          <a:graphicData uri="http://schemas.openxmlformats.org/drawingml/2006/table">
            <a:tbl>
              <a:tblPr/>
              <a:tblGrid>
                <a:gridCol w="1034326"/>
                <a:gridCol w="1084083"/>
                <a:gridCol w="1201920"/>
                <a:gridCol w="1245430"/>
                <a:gridCol w="1201920"/>
                <a:gridCol w="1285313"/>
                <a:gridCol w="1305254"/>
              </a:tblGrid>
              <a:tr h="253280">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b="1" dirty="0">
                          <a:latin typeface="Calibri"/>
                          <a:ea typeface="Calibri"/>
                          <a:cs typeface="Times New Roman"/>
                        </a:rPr>
                        <a:t>SITC</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1970</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b="1" dirty="0">
                          <a:latin typeface="Calibri"/>
                          <a:ea typeface="Calibri"/>
                          <a:cs typeface="Times New Roman"/>
                        </a:rPr>
                        <a:t>SITC</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1990</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b="1" dirty="0">
                          <a:latin typeface="Calibri"/>
                          <a:ea typeface="Calibri"/>
                          <a:cs typeface="Times New Roman"/>
                        </a:rPr>
                        <a:t>SITC</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smtClean="0">
                          <a:latin typeface="Calibri"/>
                          <a:ea typeface="Calibri"/>
                          <a:cs typeface="Times New Roman"/>
                        </a:rPr>
                        <a:t>2008</a:t>
                      </a:r>
                      <a:endParaRPr lang="en-MY" sz="1500" dirty="0">
                        <a:latin typeface="Calibri"/>
                        <a:ea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spcAft>
                          <a:spcPts val="0"/>
                        </a:spcAft>
                      </a:pPr>
                      <a:r>
                        <a:rPr lang="en-MY" sz="1500" b="1" dirty="0">
                          <a:latin typeface="Calibri"/>
                          <a:ea typeface="Calibri"/>
                          <a:cs typeface="Times New Roman"/>
                        </a:rPr>
                        <a:t>China</a:t>
                      </a:r>
                      <a:endParaRPr lang="en-MY" sz="1500" dirty="0">
                        <a:latin typeface="Calibri"/>
                        <a:ea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841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15.1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714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11.5</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732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5.6</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9.4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331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5.5</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841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8.3</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spcAft>
                          <a:spcPts val="0"/>
                        </a:spcAft>
                      </a:pPr>
                      <a:r>
                        <a:rPr lang="en-MY" sz="1500" b="1" dirty="0">
                          <a:latin typeface="Calibri"/>
                          <a:ea typeface="Calibri"/>
                          <a:cs typeface="Times New Roman"/>
                        </a:rPr>
                        <a:t>Malaysia</a:t>
                      </a:r>
                      <a:endParaRPr lang="en-MY" sz="1500" dirty="0">
                        <a:latin typeface="Calibri"/>
                        <a:ea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231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33.4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729</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15.3</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714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12.8</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687</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19.5</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331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13.4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931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11.4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242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12.5</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8.6</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729</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7.3</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spcAft>
                          <a:spcPts val="0"/>
                        </a:spcAft>
                      </a:pPr>
                      <a:r>
                        <a:rPr lang="en-MY" sz="1500" b="1">
                          <a:latin typeface="Calibri"/>
                          <a:ea typeface="Calibri"/>
                          <a:cs typeface="Times New Roman"/>
                        </a:rPr>
                        <a:t>Korea</a:t>
                      </a:r>
                      <a:endParaRPr lang="en-MY" sz="1500">
                        <a:latin typeface="Calibri"/>
                        <a:ea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841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25.5</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841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12.1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732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11.4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899</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12.5</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729</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9.4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10.3</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631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11.0</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7.1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735</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9.7</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spcAft>
                          <a:spcPts val="0"/>
                        </a:spcAft>
                      </a:pPr>
                      <a:r>
                        <a:rPr lang="en-MY" sz="1500" b="1">
                          <a:latin typeface="Calibri"/>
                          <a:ea typeface="Calibri"/>
                          <a:cs typeface="Times New Roman"/>
                        </a:rPr>
                        <a:t>Singapore</a:t>
                      </a:r>
                      <a:endParaRPr lang="en-MY" sz="1500">
                        <a:latin typeface="Calibri"/>
                        <a:ea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1000"/>
                        </a:spcAft>
                      </a:pPr>
                      <a:r>
                        <a:rPr lang="en-MY" sz="15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231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24.7</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332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17.7</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729</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23.3</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332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23.1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714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17.4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332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18.3</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729</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2.7</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9.4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714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9.2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spcAft>
                          <a:spcPts val="0"/>
                        </a:spcAft>
                      </a:pPr>
                      <a:r>
                        <a:rPr lang="en-MY" sz="1500" b="1">
                          <a:latin typeface="Calibri"/>
                          <a:ea typeface="Calibri"/>
                          <a:cs typeface="Times New Roman"/>
                        </a:rPr>
                        <a:t>Thailand</a:t>
                      </a:r>
                      <a:endParaRPr lang="en-MY" sz="1500">
                        <a:latin typeface="Calibri"/>
                        <a:ea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pPr>
                      <a:endParaRPr lang="en-MY" sz="1500" dirty="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042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17.0</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841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12.3</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714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9.6</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231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15.2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714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6.8</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732</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8.8</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53280">
                <a:tc>
                  <a:txBody>
                    <a:bodyPr/>
                    <a:lstStyle/>
                    <a:p>
                      <a:pPr algn="ctr">
                        <a:lnSpc>
                          <a:spcPct val="115000"/>
                        </a:lnSpc>
                      </a:pPr>
                      <a:endParaRPr lang="en-MY" sz="1500">
                        <a:latin typeface="Calibri"/>
                        <a:cs typeface="Times New Roman"/>
                      </a:endParaRP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044</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12.6</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031</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5.5</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MY" sz="1500" dirty="0">
                          <a:latin typeface="Calibri"/>
                          <a:ea typeface="Calibri"/>
                          <a:cs typeface="Times New Roman"/>
                        </a:rPr>
                        <a:t>729</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MY" sz="1500" dirty="0">
                          <a:latin typeface="Calibri"/>
                          <a:ea typeface="Calibri"/>
                          <a:cs typeface="Times New Roman"/>
                        </a:rPr>
                        <a:t>6.6</a:t>
                      </a:r>
                    </a:p>
                  </a:txBody>
                  <a:tcPr marL="62856" marR="62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562600"/>
          </a:xfrm>
        </p:spPr>
        <p:txBody>
          <a:bodyPr anchor="t">
            <a:normAutofit fontScale="90000"/>
          </a:bodyPr>
          <a:lstStyle/>
          <a:p>
            <a:pPr algn="l" eaLnBrk="1" hangingPunct="1"/>
            <a:r>
              <a:rPr lang="en-AU" sz="2222" b="1" dirty="0" smtClean="0"/>
              <a:t>#3: Consistent openness</a:t>
            </a:r>
            <a:r>
              <a:rPr lang="en-AU" sz="2222" dirty="0" smtClean="0"/>
              <a:t/>
            </a:r>
            <a:br>
              <a:rPr lang="en-AU" sz="2222" dirty="0" smtClean="0"/>
            </a:br>
            <a:r>
              <a:rPr lang="en-AU" sz="2222" dirty="0" smtClean="0"/>
              <a:t/>
            </a:r>
            <a:br>
              <a:rPr lang="en-AU" sz="2222" dirty="0" smtClean="0"/>
            </a:br>
            <a:r>
              <a:rPr lang="en-AU" sz="2222" dirty="0" smtClean="0"/>
              <a:t>Among the very few ‘always open’ (Sachs-Warner) economies, especially goods trade. See comparative openness indicators, Table 6.</a:t>
            </a:r>
            <a:br>
              <a:rPr lang="en-AU" sz="2222" dirty="0" smtClean="0"/>
            </a:br>
            <a:r>
              <a:rPr lang="en-AU" sz="2222" dirty="0" smtClean="0"/>
              <a:t>Generally low trade barriers, limited use of NTB’s, except for heavy industry, autos.</a:t>
            </a:r>
            <a:br>
              <a:rPr lang="en-AU" sz="2222" dirty="0" smtClean="0"/>
            </a:br>
            <a:r>
              <a:rPr lang="en-AU" sz="2222" dirty="0" smtClean="0"/>
              <a:t>Also one of the most open to FDI and labour. The latter has pros and cons. </a:t>
            </a:r>
            <a:br>
              <a:rPr lang="en-AU" sz="2222" dirty="0" smtClean="0"/>
            </a:br>
            <a:r>
              <a:rPr lang="en-AU" sz="2222" dirty="0" smtClean="0"/>
              <a:t>Though much slower to open services (Tham and Loke; Lee), owing to NEP and GLC’s presence.</a:t>
            </a:r>
            <a:br>
              <a:rPr lang="en-AU" sz="2222" dirty="0" smtClean="0"/>
            </a:br>
            <a:r>
              <a:rPr lang="en-AU" sz="2222" dirty="0" smtClean="0"/>
              <a:t/>
            </a:r>
            <a:br>
              <a:rPr lang="en-AU" sz="2222" dirty="0" smtClean="0"/>
            </a:br>
            <a:r>
              <a:rPr lang="en-AU" sz="2222" dirty="0" smtClean="0"/>
              <a:t>Three major political economy implications: </a:t>
            </a:r>
            <a:br>
              <a:rPr lang="en-AU" sz="2222" dirty="0" smtClean="0"/>
            </a:br>
            <a:r>
              <a:rPr lang="en-AU" sz="2222" dirty="0" smtClean="0"/>
              <a:t>1) Reflects and reinforces generally good macro management. Malaysia has generally avoided BoP crises.</a:t>
            </a:r>
            <a:br>
              <a:rPr lang="en-AU" sz="2222" dirty="0" smtClean="0"/>
            </a:br>
            <a:r>
              <a:rPr lang="en-AU" sz="2222" dirty="0" smtClean="0"/>
              <a:t>2) Openness – the presence of a large export constituency – places a check on political excess and policy error, and  exposes ‘unreformed sectors’. Central to understanding Malaysian development and its political economy. </a:t>
            </a:r>
            <a:br>
              <a:rPr lang="en-AU" sz="2222" dirty="0" smtClean="0"/>
            </a:br>
            <a:r>
              <a:rPr lang="en-AU" sz="2222" dirty="0" smtClean="0"/>
              <a:t>3) Links between trade policy and NEP; the latter explains much of the low protection, ie, reluctance to protect Chinese business interests. </a:t>
            </a: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2278933" y="260926"/>
          <a:ext cx="4140351" cy="6597074"/>
        </p:xfrm>
        <a:graphic>
          <a:graphicData uri="http://schemas.openxmlformats.org/presentationml/2006/ole">
            <p:oleObj spid="_x0000_s141314" name="Document" r:id="rId3" imgW="6794250" imgH="7314931" progId="Word.Document.12">
              <p:link updateAutomatic="1"/>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152400"/>
            <a:ext cx="8002588" cy="6705600"/>
          </a:xfrm>
        </p:spPr>
        <p:txBody>
          <a:bodyPr anchor="t">
            <a:normAutofit fontScale="90000"/>
          </a:bodyPr>
          <a:lstStyle/>
          <a:p>
            <a:pPr algn="l"/>
            <a:r>
              <a:rPr lang="en-US" sz="2000" b="1" dirty="0" smtClean="0"/>
              <a:t> Book Contents</a:t>
            </a:r>
            <a:r>
              <a:rPr lang="en-US" sz="2000" dirty="0" smtClean="0"/>
              <a:t/>
            </a:r>
            <a:br>
              <a:rPr lang="en-US" sz="2000" dirty="0" smtClean="0"/>
            </a:br>
            <a:r>
              <a:rPr lang="en-US" sz="2000" dirty="0" smtClean="0"/>
              <a:t/>
            </a:r>
            <a:br>
              <a:rPr lang="en-US" sz="2000" dirty="0" smtClean="0"/>
            </a:br>
            <a:r>
              <a:rPr lang="en-US" sz="2000" dirty="0" smtClean="0"/>
              <a:t>Mohamed Ariff, Preface</a:t>
            </a:r>
            <a:r>
              <a:rPr lang="en-AU" sz="2000" dirty="0" smtClean="0"/>
              <a:t/>
            </a:r>
            <a:br>
              <a:rPr lang="en-AU" sz="2000" dirty="0" smtClean="0"/>
            </a:br>
            <a:r>
              <a:rPr lang="en-AU" sz="2000" dirty="0" smtClean="0"/>
              <a:t>1. Hal Hill, Introduction</a:t>
            </a:r>
            <a:br>
              <a:rPr lang="en-AU" sz="2000" dirty="0" smtClean="0"/>
            </a:br>
            <a:r>
              <a:rPr lang="en-AU" sz="2000" dirty="0" smtClean="0"/>
              <a:t/>
            </a:r>
            <a:br>
              <a:rPr lang="en-AU" sz="2000" dirty="0" smtClean="0"/>
            </a:br>
            <a:r>
              <a:rPr lang="en-US" sz="2000" dirty="0" smtClean="0"/>
              <a:t> INSTITUTIONS AND</a:t>
            </a:r>
            <a:r>
              <a:rPr lang="en-AU" sz="2000" dirty="0" smtClean="0"/>
              <a:t> </a:t>
            </a:r>
            <a:r>
              <a:rPr lang="en-US" sz="2000" dirty="0" smtClean="0"/>
              <a:t>GOVERNMENT</a:t>
            </a:r>
            <a:r>
              <a:rPr lang="en-AU" sz="2000" dirty="0" smtClean="0"/>
              <a:t/>
            </a:r>
            <a:br>
              <a:rPr lang="en-AU" sz="2000" dirty="0" smtClean="0"/>
            </a:br>
            <a:r>
              <a:rPr lang="en-AU" sz="2000" dirty="0" smtClean="0"/>
              <a:t>2. Joan Nelson,</a:t>
            </a:r>
            <a:r>
              <a:rPr lang="en-US" sz="2000" dirty="0" smtClean="0"/>
              <a:t> Political Challenges in Economic Upgrading</a:t>
            </a:r>
            <a:r>
              <a:rPr lang="en-AU" sz="2000" dirty="0" smtClean="0"/>
              <a:t/>
            </a:r>
            <a:br>
              <a:rPr lang="en-AU" sz="2000" dirty="0" smtClean="0"/>
            </a:br>
            <a:r>
              <a:rPr lang="en-AU" sz="2000" dirty="0" smtClean="0"/>
              <a:t>3. Terence Gomez, </a:t>
            </a:r>
            <a:r>
              <a:rPr lang="en-US" sz="2000" dirty="0" smtClean="0"/>
              <a:t> The Politics and Policies of Corporate Malaysia</a:t>
            </a:r>
            <a:r>
              <a:rPr lang="en-AU" sz="2000" dirty="0" smtClean="0"/>
              <a:t/>
            </a:r>
            <a:br>
              <a:rPr lang="en-AU" sz="2000" dirty="0" smtClean="0"/>
            </a:br>
            <a:r>
              <a:rPr lang="en-AU" sz="2000" dirty="0" smtClean="0"/>
              <a:t/>
            </a:r>
            <a:br>
              <a:rPr lang="en-AU" sz="2000" dirty="0" smtClean="0"/>
            </a:br>
            <a:r>
              <a:rPr lang="en-US" sz="2000" dirty="0" smtClean="0"/>
              <a:t> MACROECONOMIC MANAGEMENT</a:t>
            </a:r>
            <a:br>
              <a:rPr lang="en-US" sz="2000" dirty="0" smtClean="0"/>
            </a:br>
            <a:r>
              <a:rPr lang="en-US" sz="2000" dirty="0" smtClean="0"/>
              <a:t>4. Prema-chandra Athukorala, Managing Economic Crises </a:t>
            </a:r>
            <a:br>
              <a:rPr lang="en-US" sz="2000" dirty="0" smtClean="0"/>
            </a:br>
            <a:r>
              <a:rPr lang="en-US" sz="2000" dirty="0" smtClean="0"/>
              <a:t>5. Michael Yap and Kwek Kian Teng , Monetary Policy and Financial Development  </a:t>
            </a:r>
            <a:r>
              <a:rPr lang="en-AU" sz="2000" dirty="0" smtClean="0"/>
              <a:t/>
            </a:r>
            <a:br>
              <a:rPr lang="en-AU" sz="2000" dirty="0" smtClean="0"/>
            </a:br>
            <a:r>
              <a:rPr lang="en-AU" sz="2000" dirty="0" smtClean="0"/>
              <a:t>6. </a:t>
            </a:r>
            <a:r>
              <a:rPr lang="en-US" sz="2000" dirty="0" smtClean="0"/>
              <a:t>Suresh Narayanan, Public Sector Resource Management</a:t>
            </a:r>
            <a:br>
              <a:rPr lang="en-US" sz="2000" dirty="0" smtClean="0"/>
            </a:br>
            <a:r>
              <a:rPr lang="en-US" sz="2000" dirty="0" smtClean="0"/>
              <a:t/>
            </a:r>
            <a:br>
              <a:rPr lang="en-US" sz="2000" dirty="0" smtClean="0"/>
            </a:br>
            <a:r>
              <a:rPr lang="en-US" sz="2000" dirty="0" smtClean="0"/>
              <a:t> REFORM AND UPGRADING</a:t>
            </a:r>
            <a:br>
              <a:rPr lang="en-US" sz="2000" dirty="0" smtClean="0"/>
            </a:br>
            <a:r>
              <a:rPr lang="en-US" sz="2000" dirty="0" smtClean="0"/>
              <a:t>7. Cassey Lee, Microeconomic Reforms and Competition Policy </a:t>
            </a:r>
            <a:r>
              <a:rPr lang="en-AU" sz="2000" dirty="0" smtClean="0"/>
              <a:t/>
            </a:r>
            <a:br>
              <a:rPr lang="en-AU" sz="2000" dirty="0" smtClean="0"/>
            </a:br>
            <a:r>
              <a:rPr lang="en-AU" sz="2000" dirty="0" smtClean="0"/>
              <a:t>8. </a:t>
            </a:r>
            <a:r>
              <a:rPr lang="en-US" sz="2000" dirty="0" smtClean="0"/>
              <a:t>Tham Siew Yean and Loke Wai Heng, Service Sector Reforms </a:t>
            </a:r>
            <a:r>
              <a:rPr lang="en-AU" sz="2000" dirty="0" smtClean="0"/>
              <a:t/>
            </a:r>
            <a:br>
              <a:rPr lang="en-AU" sz="2000" dirty="0" smtClean="0"/>
            </a:br>
            <a:r>
              <a:rPr lang="en-US" sz="2000" dirty="0" smtClean="0"/>
              <a:t>9. Rajah Rasiah, Technological Upgrading in Electronics?  </a:t>
            </a:r>
            <a:r>
              <a:rPr lang="en-AU" sz="2000" dirty="0" smtClean="0"/>
              <a:t/>
            </a:r>
            <a:br>
              <a:rPr lang="en-AU" sz="2000" dirty="0" smtClean="0"/>
            </a:br>
            <a:r>
              <a:rPr lang="en-AU" sz="2000" dirty="0" smtClean="0"/>
              <a:t>10. </a:t>
            </a:r>
            <a:r>
              <a:rPr lang="en-US" sz="2000" dirty="0" smtClean="0"/>
              <a:t>Shyamala Nagaraj and Lee Kiong Hock, Education and Skills </a:t>
            </a:r>
            <a:r>
              <a:rPr lang="en-AU" sz="2000" dirty="0" smtClean="0"/>
              <a:t> </a:t>
            </a:r>
            <a:br>
              <a:rPr lang="en-AU" sz="2000" dirty="0" smtClean="0"/>
            </a:br>
            <a:r>
              <a:rPr lang="en-AU" sz="2000" dirty="0" smtClean="0"/>
              <a:t/>
            </a:r>
            <a:br>
              <a:rPr lang="en-AU" sz="2000" dirty="0" smtClean="0"/>
            </a:br>
            <a:r>
              <a:rPr lang="en-US" sz="2000" dirty="0" smtClean="0"/>
              <a:t>SOCIAL AND DISTRIBUTION CHALLENGES</a:t>
            </a:r>
            <a:r>
              <a:rPr lang="en-AU" sz="2000" dirty="0" smtClean="0"/>
              <a:t/>
            </a:r>
            <a:br>
              <a:rPr lang="en-AU" sz="2000" dirty="0" smtClean="0"/>
            </a:br>
            <a:r>
              <a:rPr lang="en-US" sz="2000" dirty="0" smtClean="0"/>
              <a:t> 11. Ragayah Haji Mat Zin,</a:t>
            </a:r>
            <a:r>
              <a:rPr lang="en-AU" sz="2000" dirty="0" smtClean="0"/>
              <a:t> </a:t>
            </a:r>
            <a:r>
              <a:rPr lang="en-US" sz="2000" dirty="0" smtClean="0"/>
              <a:t>Poverty and Income Distribution</a:t>
            </a:r>
            <a:r>
              <a:rPr lang="en-AU" sz="2000" dirty="0" smtClean="0"/>
              <a:t/>
            </a:r>
            <a:br>
              <a:rPr lang="en-AU" sz="2000" dirty="0" smtClean="0"/>
            </a:br>
            <a:r>
              <a:rPr lang="en-US" sz="2000" dirty="0" smtClean="0"/>
              <a:t>12. Gavin Jones, Demographic and Labour Force Dynamics</a:t>
            </a:r>
            <a:r>
              <a:rPr lang="en-AU" sz="2000" dirty="0" smtClean="0"/>
              <a:t/>
            </a:r>
            <a:br>
              <a:rPr lang="en-AU" sz="2000" dirty="0" smtClean="0"/>
            </a:br>
            <a:r>
              <a:rPr lang="en-AU" sz="2000" dirty="0" smtClean="0"/>
              <a:t>13. </a:t>
            </a:r>
            <a:r>
              <a:rPr lang="en-US" sz="2000" dirty="0" smtClean="0"/>
              <a:t>A.A. Hezri and Stephen Dovers,  Environmental Challenges</a:t>
            </a:r>
            <a:r>
              <a:rPr lang="en-AU" sz="2000" dirty="0" smtClean="0"/>
              <a:t/>
            </a:r>
            <a:br>
              <a:rPr lang="en-AU" sz="2000" dirty="0" smtClean="0"/>
            </a:br>
            <a:r>
              <a:rPr lang="en-AU" sz="2000" dirty="0" smtClean="0"/>
              <a:t/>
            </a:r>
            <a:br>
              <a:rPr lang="en-AU" sz="2000" dirty="0" smtClean="0"/>
            </a:br>
            <a:r>
              <a:rPr lang="en-US" sz="2000" dirty="0" smtClean="0"/>
              <a:t> </a:t>
            </a:r>
            <a:r>
              <a:rPr lang="en-AU" sz="2000" dirty="0" smtClean="0"/>
              <a:t/>
            </a:r>
            <a:br>
              <a:rPr lang="en-AU" sz="2000" dirty="0" smtClean="0"/>
            </a:br>
            <a:r>
              <a:rPr lang="en-US" sz="2000" dirty="0" smtClean="0"/>
              <a:t> </a:t>
            </a:r>
            <a:r>
              <a:rPr lang="en-AU" sz="2000" dirty="0" smtClean="0"/>
              <a:t/>
            </a:r>
            <a:br>
              <a:rPr lang="en-AU" sz="2000" dirty="0" smtClean="0"/>
            </a:br>
            <a:r>
              <a:rPr lang="en-US" sz="2000" dirty="0" smtClean="0"/>
              <a:t> </a:t>
            </a:r>
            <a:r>
              <a:rPr lang="en-AU" sz="2000" dirty="0" smtClean="0"/>
              <a:t/>
            </a:r>
            <a:br>
              <a:rPr lang="en-AU" sz="2000" dirty="0" smtClean="0"/>
            </a:br>
            <a:r>
              <a:rPr lang="en-US" sz="2000" dirty="0" smtClean="0"/>
              <a:t> </a:t>
            </a: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8443"/>
            <a:ext cx="9144000" cy="461665"/>
          </a:xfrm>
          <a:prstGeom prst="rect">
            <a:avLst/>
          </a:prstGeom>
          <a:noFill/>
        </p:spPr>
        <p:txBody>
          <a:bodyPr wrap="square" rtlCol="0">
            <a:spAutoFit/>
          </a:bodyPr>
          <a:lstStyle/>
          <a:p>
            <a:r>
              <a:rPr lang="en-US" sz="2400" b="1" dirty="0" smtClean="0">
                <a:solidFill>
                  <a:srgbClr val="002060"/>
                </a:solidFill>
              </a:rPr>
              <a:t>Table 7: Openness Indicators </a:t>
            </a:r>
            <a:endParaRPr lang="en-MY" sz="2400" b="1" dirty="0">
              <a:solidFill>
                <a:srgbClr val="002060"/>
              </a:solidFill>
            </a:endParaRPr>
          </a:p>
        </p:txBody>
      </p:sp>
      <p:graphicFrame>
        <p:nvGraphicFramePr>
          <p:cNvPr id="3" name="Table 2"/>
          <p:cNvGraphicFramePr>
            <a:graphicFrameLocks noGrp="1"/>
          </p:cNvGraphicFramePr>
          <p:nvPr/>
        </p:nvGraphicFramePr>
        <p:xfrm>
          <a:off x="285720" y="1100216"/>
          <a:ext cx="8286807" cy="4507999"/>
        </p:xfrm>
        <a:graphic>
          <a:graphicData uri="http://schemas.openxmlformats.org/drawingml/2006/table">
            <a:tbl>
              <a:tblPr/>
              <a:tblGrid>
                <a:gridCol w="1320022"/>
                <a:gridCol w="1393357"/>
                <a:gridCol w="1393357"/>
                <a:gridCol w="1393357"/>
                <a:gridCol w="1393357"/>
                <a:gridCol w="1393357"/>
              </a:tblGrid>
              <a:tr h="431988">
                <a:tc gridSpan="6">
                  <a:txBody>
                    <a:bodyPr/>
                    <a:lstStyle/>
                    <a:p>
                      <a:pPr algn="ctr" fontAlgn="b"/>
                      <a:r>
                        <a:rPr lang="en-MY" sz="2000" b="1" i="0" u="none" strike="noStrike" dirty="0">
                          <a:solidFill>
                            <a:srgbClr val="000000"/>
                          </a:solidFill>
                          <a:latin typeface="Calibri"/>
                        </a:rPr>
                        <a:t>Trade /GDP </a:t>
                      </a:r>
                      <a:r>
                        <a:rPr lang="en-MY" sz="2000" b="1" i="0" u="none" strike="noStrike" dirty="0" smtClean="0">
                          <a:solidFill>
                            <a:srgbClr val="000000"/>
                          </a:solidFill>
                          <a:latin typeface="Calibri"/>
                        </a:rPr>
                        <a:t>(%)</a:t>
                      </a:r>
                    </a:p>
                    <a:p>
                      <a:pPr algn="ctr" fontAlgn="b"/>
                      <a:endParaRPr lang="en-MY" sz="1000" b="1" i="0" u="sng"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854">
                <a:tc>
                  <a:txBody>
                    <a:bodyPr/>
                    <a:lstStyle/>
                    <a:p>
                      <a:pPr algn="ctr" fontAlgn="b"/>
                      <a:endParaRPr lang="en-MY"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Malaysia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MY" sz="2000" b="0" i="0" u="none" strike="noStrike" dirty="0">
                          <a:solidFill>
                            <a:srgbClr val="000000"/>
                          </a:solidFill>
                          <a:latin typeface="Calibri"/>
                        </a:rPr>
                        <a:t>Singapore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Korea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China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854">
                <a:tc>
                  <a:txBody>
                    <a:bodyPr/>
                    <a:lstStyle/>
                    <a:p>
                      <a:pPr algn="ctr" fontAlgn="b"/>
                      <a:r>
                        <a:rPr lang="en-MY" sz="2000" b="0" i="0" u="none" strike="noStrike">
                          <a:solidFill>
                            <a:srgbClr val="000000"/>
                          </a:solidFill>
                          <a:latin typeface="Calibri"/>
                        </a:rPr>
                        <a:t>1970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78.7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211.7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854">
                <a:tc>
                  <a:txBody>
                    <a:bodyPr/>
                    <a:lstStyle/>
                    <a:p>
                      <a:pPr algn="ctr" fontAlgn="b"/>
                      <a:r>
                        <a:rPr lang="en-MY" sz="2000" b="0" i="0" u="none" strike="noStrike" dirty="0">
                          <a:solidFill>
                            <a:srgbClr val="000000"/>
                          </a:solidFill>
                          <a:latin typeface="Calibri"/>
                        </a:rPr>
                        <a:t>1990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MY" sz="2000" b="0" i="0" u="none" strike="noStrike" dirty="0">
                          <a:solidFill>
                            <a:srgbClr val="000000"/>
                          </a:solidFill>
                          <a:latin typeface="Calibri"/>
                        </a:rPr>
                        <a:t>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MY" sz="2000" b="0" i="0" u="none" strike="noStrike" dirty="0">
                          <a:solidFill>
                            <a:srgbClr val="000000"/>
                          </a:solidFill>
                          <a:latin typeface="Calibri"/>
                        </a:rPr>
                        <a:t>308.4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MY" sz="2000" b="0" i="0" u="none" strike="noStrike" dirty="0">
                          <a:solidFill>
                            <a:srgbClr val="000000"/>
                          </a:solidFill>
                          <a:latin typeface="Calibri"/>
                        </a:rPr>
                        <a:t>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MY" sz="2000" b="0" i="0" u="none" strike="noStrike" dirty="0">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MY" sz="2000" b="0" i="0" u="none" strike="noStrike" dirty="0">
                          <a:solidFill>
                            <a:srgbClr val="000000"/>
                          </a:solidFill>
                          <a:latin typeface="Calibri"/>
                        </a:rPr>
                        <a:t>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03854">
                <a:tc>
                  <a:txBody>
                    <a:bodyPr/>
                    <a:lstStyle/>
                    <a:p>
                      <a:pPr algn="ctr" fontAlgn="b"/>
                      <a:r>
                        <a:rPr lang="en-MY" sz="2000" b="0" i="0" u="none" strike="noStrike">
                          <a:solidFill>
                            <a:srgbClr val="000000"/>
                          </a:solidFill>
                          <a:latin typeface="Calibri"/>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211.6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449.6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150.2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854">
                <a:tc>
                  <a:txBody>
                    <a:bodyPr/>
                    <a:lstStyle/>
                    <a:p>
                      <a:pPr algn="ctr" fontAlgn="b"/>
                      <a:r>
                        <a:rPr lang="en-MY" sz="20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85">
                <a:tc gridSpan="6">
                  <a:txBody>
                    <a:bodyPr/>
                    <a:lstStyle/>
                    <a:p>
                      <a:pPr algn="ctr" fontAlgn="b"/>
                      <a:r>
                        <a:rPr lang="en-MY" sz="2000" b="1" i="0" u="none" strike="noStrike" dirty="0">
                          <a:solidFill>
                            <a:srgbClr val="000000"/>
                          </a:solidFill>
                          <a:latin typeface="Calibri"/>
                        </a:rPr>
                        <a:t>Stock of inward foreign direct investment/GDP </a:t>
                      </a:r>
                      <a:r>
                        <a:rPr lang="en-MY" sz="2000" b="1" i="0" u="none" strike="noStrike" dirty="0" smtClean="0">
                          <a:solidFill>
                            <a:srgbClr val="000000"/>
                          </a:solidFill>
                          <a:latin typeface="Calibri"/>
                        </a:rPr>
                        <a:t>(%)</a:t>
                      </a:r>
                      <a:r>
                        <a:rPr lang="en-MY" sz="2000" b="0" i="0" u="none" strike="noStrike" dirty="0">
                          <a:solidFill>
                            <a:srgbClr val="000000"/>
                          </a:solidFill>
                          <a:latin typeface="Calibri"/>
                        </a:rPr>
                        <a:t>  </a:t>
                      </a:r>
                      <a:endParaRPr lang="en-MY" sz="2000" b="0" i="0" u="none" strike="noStrike" dirty="0" smtClean="0">
                        <a:solidFill>
                          <a:srgbClr val="000000"/>
                        </a:solidFill>
                        <a:latin typeface="Calibri"/>
                      </a:endParaRPr>
                    </a:p>
                    <a:p>
                      <a:pPr algn="ctr" fontAlgn="b"/>
                      <a:endParaRPr lang="en-MY" sz="500" b="0" i="0" u="none" strike="noStrike" dirty="0" smtClean="0">
                        <a:solidFill>
                          <a:srgbClr val="000000"/>
                        </a:solidFill>
                        <a:latin typeface="Calibri"/>
                      </a:endParaRPr>
                    </a:p>
                    <a:p>
                      <a:pPr algn="ctr" fontAlgn="b"/>
                      <a:endParaRPr lang="en-MY" sz="5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MY"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854">
                <a:tc>
                  <a:txBody>
                    <a:bodyPr/>
                    <a:lstStyle/>
                    <a:p>
                      <a:pPr algn="ctr" fontAlgn="b"/>
                      <a:r>
                        <a:rPr lang="en-MY"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Malaysia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MY" sz="2000" b="0" i="0" u="none" strike="noStrike" dirty="0">
                          <a:solidFill>
                            <a:srgbClr val="000000"/>
                          </a:solidFill>
                          <a:latin typeface="Calibri"/>
                        </a:rPr>
                        <a:t>Singapore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Korea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China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854">
                <a:tc>
                  <a:txBody>
                    <a:bodyPr/>
                    <a:lstStyle/>
                    <a:p>
                      <a:pPr algn="ctr" fontAlgn="b"/>
                      <a:r>
                        <a:rPr lang="en-MY" sz="2000" b="0" i="0" u="none" strike="noStrike">
                          <a:solidFill>
                            <a:srgbClr val="000000"/>
                          </a:solidFill>
                          <a:latin typeface="Calibri"/>
                        </a:rPr>
                        <a:t>1980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err="1">
                          <a:solidFill>
                            <a:srgbClr val="000000"/>
                          </a:solidFill>
                          <a:latin typeface="Calibri"/>
                        </a:rPr>
                        <a:t>n.a</a:t>
                      </a:r>
                      <a:r>
                        <a:rPr lang="en-MY" sz="20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854">
                <a:tc>
                  <a:txBody>
                    <a:bodyPr/>
                    <a:lstStyle/>
                    <a:p>
                      <a:pPr algn="ctr" fontAlgn="b"/>
                      <a:r>
                        <a:rPr lang="en-MY" sz="2000" b="0" i="0" u="none" strike="noStrike">
                          <a:solidFill>
                            <a:srgbClr val="000000"/>
                          </a:solidFill>
                          <a:latin typeface="Calibri"/>
                        </a:rPr>
                        <a:t>1990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23.4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err="1">
                          <a:solidFill>
                            <a:srgbClr val="000000"/>
                          </a:solidFill>
                          <a:latin typeface="Calibri"/>
                        </a:rPr>
                        <a:t>n.a</a:t>
                      </a:r>
                      <a:r>
                        <a:rPr lang="en-MY" sz="20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854">
                <a:tc>
                  <a:txBody>
                    <a:bodyPr/>
                    <a:lstStyle/>
                    <a:p>
                      <a:pPr algn="ctr" fontAlgn="b"/>
                      <a:r>
                        <a:rPr lang="en-MY" sz="2000" b="0" i="0" u="none" strike="noStrike" dirty="0">
                          <a:solidFill>
                            <a:srgbClr val="000000"/>
                          </a:solidFill>
                          <a:latin typeface="Calibri"/>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135.7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a:solidFill>
                            <a:srgbClr val="000000"/>
                          </a:solidFill>
                          <a:latin typeface="Calibri"/>
                        </a:rPr>
                        <a:t>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MY" sz="2000" b="0" i="0" u="none" strike="noStrike" dirty="0">
                          <a:solidFill>
                            <a:srgbClr val="000000"/>
                          </a:solidFill>
                          <a:latin typeface="Calibri"/>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571868" y="6429396"/>
            <a:ext cx="5143536" cy="292388"/>
          </a:xfrm>
          <a:prstGeom prst="rect">
            <a:avLst/>
          </a:prstGeom>
          <a:noFill/>
        </p:spPr>
        <p:txBody>
          <a:bodyPr wrap="square" rtlCol="0">
            <a:spAutoFit/>
          </a:bodyPr>
          <a:lstStyle/>
          <a:p>
            <a:r>
              <a:rPr lang="en-US" sz="1300" dirty="0" smtClean="0"/>
              <a:t>Source: EIU calculation derived from UNCTAD, FDI statistics, WDI</a:t>
            </a:r>
            <a:endParaRPr lang="en-MY" sz="13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208588"/>
          </a:xfrm>
        </p:spPr>
        <p:txBody>
          <a:bodyPr anchor="t">
            <a:normAutofit fontScale="90000"/>
          </a:bodyPr>
          <a:lstStyle/>
          <a:p>
            <a:pPr algn="l"/>
            <a:r>
              <a:rPr lang="en-AU" sz="2222" b="1" dirty="0" smtClean="0"/>
              <a:t>#4: Competent macroeconomic management</a:t>
            </a:r>
            <a:r>
              <a:rPr lang="en-AU" sz="2222" dirty="0" smtClean="0"/>
              <a:t/>
            </a:r>
            <a:br>
              <a:rPr lang="en-AU" sz="2222" dirty="0" smtClean="0"/>
            </a:br>
            <a:r>
              <a:rPr lang="en-AU" sz="2222" dirty="0" smtClean="0"/>
              <a:t/>
            </a:r>
            <a:br>
              <a:rPr lang="en-AU" sz="2222" dirty="0" smtClean="0"/>
            </a:br>
            <a:r>
              <a:rPr lang="en-AU" sz="2222" dirty="0" smtClean="0"/>
              <a:t>Highly unusual: very few serious macroeconomic problems.</a:t>
            </a:r>
            <a:br>
              <a:rPr lang="en-AU" sz="2222" dirty="0" smtClean="0"/>
            </a:br>
            <a:r>
              <a:rPr lang="en-AU" sz="2222" dirty="0" smtClean="0"/>
              <a:t>Almost always low inflation. Fiscal deficits mostly contained (Narayanan). BNM competent (Yap and Kwek).</a:t>
            </a:r>
            <a:br>
              <a:rPr lang="en-AU" sz="2222" dirty="0" smtClean="0"/>
            </a:br>
            <a:r>
              <a:rPr lang="en-AU" sz="2222" dirty="0" smtClean="0"/>
              <a:t>Figures 3 &amp; 4: low inflation, exchange rate stability (and de facto nominal anchor), apart from 1997-98.</a:t>
            </a:r>
            <a:br>
              <a:rPr lang="en-AU" sz="2222" dirty="0" smtClean="0"/>
            </a:br>
            <a:r>
              <a:rPr lang="en-AU" sz="2222" dirty="0" smtClean="0"/>
              <a:t/>
            </a:r>
            <a:br>
              <a:rPr lang="en-AU" sz="2222" dirty="0" smtClean="0"/>
            </a:br>
            <a:r>
              <a:rPr lang="en-AU" sz="2222" dirty="0" smtClean="0"/>
              <a:t>Debt levels always manageable, mostly comfortable.</a:t>
            </a:r>
            <a:br>
              <a:rPr lang="en-AU" sz="2222" dirty="0" smtClean="0"/>
            </a:br>
            <a:r>
              <a:rPr lang="en-AU" sz="2222" dirty="0" smtClean="0"/>
              <a:t>External debt: two cases of rapid build up, early 1980s, 1997-98. Figure 5. Both handled effectively, avoided general debt crisis.</a:t>
            </a:r>
            <a:br>
              <a:rPr lang="en-AU" sz="2222" dirty="0" smtClean="0"/>
            </a:br>
            <a:r>
              <a:rPr lang="en-AU" sz="2222" dirty="0" smtClean="0"/>
              <a:t/>
            </a:r>
            <a:br>
              <a:rPr lang="en-AU" sz="2222" dirty="0" smtClean="0"/>
            </a:br>
            <a:r>
              <a:rPr lang="en-AU" sz="2222" dirty="0" smtClean="0"/>
              <a:t>Different circumstances, but some common explanations for successful management: fiscal deficits contained (Figures 6 &amp; 7); high trade so low debt service ratios; macro policy credibility; high domestic savings.</a:t>
            </a:r>
            <a:br>
              <a:rPr lang="en-AU" sz="2222" dirty="0" smtClean="0"/>
            </a:br>
            <a:r>
              <a:rPr lang="en-AU" sz="2222" dirty="0" smtClean="0"/>
              <a:t>1980’s privatizations assisted, but at cost of poor returns to tax payers.</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1828800" y="438150"/>
          <a:ext cx="5486400" cy="5981700"/>
        </p:xfrm>
        <a:graphic>
          <a:graphicData uri="http://schemas.openxmlformats.org/presentationml/2006/ole">
            <p:oleObj spid="_x0000_s142338" name="Document" r:id="rId3" imgW="5486198" imgH="5981480" progId="Word.Document.12">
              <p:link updateAutomatic="1"/>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87336" y="313110"/>
            <a:ext cx="6148514" cy="654488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08150" y="0"/>
            <a:ext cx="57277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08150" y="273050"/>
            <a:ext cx="5727700" cy="63119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08150" y="0"/>
            <a:ext cx="5727700" cy="69149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08150" y="208741"/>
            <a:ext cx="5727700" cy="66492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08150" y="0"/>
            <a:ext cx="57277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08150" y="1"/>
            <a:ext cx="57277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208588"/>
          </a:xfrm>
        </p:spPr>
        <p:txBody>
          <a:bodyPr anchor="t">
            <a:normAutofit fontScale="90000"/>
          </a:bodyPr>
          <a:lstStyle/>
          <a:p>
            <a:pPr algn="l" eaLnBrk="1" hangingPunct="1"/>
            <a:r>
              <a:rPr lang="en-AU" sz="2667" b="1" dirty="0" smtClean="0"/>
              <a:t>(1) Introduction</a:t>
            </a:r>
            <a:r>
              <a:rPr lang="en-AU" sz="2000" dirty="0" smtClean="0"/>
              <a:t/>
            </a:r>
            <a:br>
              <a:rPr lang="en-AU" sz="2000" dirty="0" smtClean="0"/>
            </a:br>
            <a:r>
              <a:rPr lang="en-AU" sz="2000" dirty="0" smtClean="0"/>
              <a:t/>
            </a:r>
            <a:br>
              <a:rPr lang="en-AU" sz="2000" dirty="0" smtClean="0"/>
            </a:br>
            <a:r>
              <a:rPr lang="en-AU" sz="2222" dirty="0" smtClean="0"/>
              <a:t>Section 2 – looking back</a:t>
            </a:r>
            <a:br>
              <a:rPr lang="en-AU" sz="2222" dirty="0" smtClean="0"/>
            </a:br>
            <a:r>
              <a:rPr lang="en-AU" sz="2222" dirty="0" smtClean="0"/>
              <a:t>Section 3 – looking forward</a:t>
            </a:r>
            <a:br>
              <a:rPr lang="en-AU" sz="2222" dirty="0" smtClean="0"/>
            </a:br>
            <a:r>
              <a:rPr lang="en-AU" sz="2222" dirty="0" smtClean="0"/>
              <a:t/>
            </a:r>
            <a:br>
              <a:rPr lang="en-AU" sz="2222" dirty="0" smtClean="0"/>
            </a:br>
            <a:r>
              <a:rPr lang="en-AU" sz="2222" dirty="0" smtClean="0"/>
              <a:t>Two sub-themes:</a:t>
            </a:r>
            <a:br>
              <a:rPr lang="en-AU" sz="2222" dirty="0" smtClean="0"/>
            </a:br>
            <a:r>
              <a:rPr lang="en-AU" sz="2222" dirty="0" smtClean="0"/>
              <a:t/>
            </a:r>
            <a:br>
              <a:rPr lang="en-AU" sz="2222" dirty="0" smtClean="0"/>
            </a:br>
            <a:r>
              <a:rPr lang="en-AU" sz="2222" dirty="0" smtClean="0"/>
              <a:t>Malaysia undeniably a success story. Since Independence (1957), pci increased approximately 8-fold.</a:t>
            </a:r>
            <a:br>
              <a:rPr lang="en-AU" sz="2222" dirty="0" smtClean="0"/>
            </a:br>
            <a:r>
              <a:rPr lang="en-AU" sz="2222" dirty="0" smtClean="0"/>
              <a:t/>
            </a:r>
            <a:br>
              <a:rPr lang="en-AU" sz="2222" dirty="0" smtClean="0"/>
            </a:br>
            <a:r>
              <a:rPr lang="en-AU" sz="2222" dirty="0" smtClean="0"/>
              <a:t>Is there a disjunction in its development trajectory, post AFC, the past decade as compared to earlier periods? And if so, is this related to the challenge of ‘graduation’, and particular problems associated with the NEP and its successors?</a:t>
            </a: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77200" cy="5638800"/>
          </a:xfrm>
        </p:spPr>
        <p:txBody>
          <a:bodyPr anchor="t">
            <a:normAutofit fontScale="90000"/>
          </a:bodyPr>
          <a:lstStyle/>
          <a:p>
            <a:pPr algn="l"/>
            <a:r>
              <a:rPr lang="en-AU" sz="2222" b="1" dirty="0" smtClean="0"/>
              <a:t>#4: Competent macroeconomic management </a:t>
            </a:r>
            <a:r>
              <a:rPr lang="en-AU" sz="2222" dirty="0" smtClean="0"/>
              <a:t>(cont)</a:t>
            </a:r>
            <a:br>
              <a:rPr lang="en-AU" sz="2222" dirty="0" smtClean="0"/>
            </a:br>
            <a:r>
              <a:rPr lang="en-AU" sz="2222" dirty="0" smtClean="0"/>
              <a:t/>
            </a:r>
            <a:br>
              <a:rPr lang="en-AU" sz="2222" dirty="0" smtClean="0"/>
            </a:br>
            <a:r>
              <a:rPr lang="en-AU" sz="2222" dirty="0" smtClean="0"/>
              <a:t>Note special case of 1997/98: Malaysia the only country not to go to the IMF during the AFC. Successful ‘non-orthodox’ response, again illustrated strength of macroeconomic policy credentials (Athukorala).</a:t>
            </a:r>
            <a:br>
              <a:rPr lang="en-AU" sz="2222" dirty="0" smtClean="0"/>
            </a:br>
            <a:r>
              <a:rPr lang="en-AU" sz="2222" dirty="0" smtClean="0"/>
              <a:t/>
            </a:r>
            <a:br>
              <a:rPr lang="en-AU" sz="2222" dirty="0" smtClean="0"/>
            </a:br>
            <a:r>
              <a:rPr lang="en-AU" sz="2222" dirty="0" smtClean="0"/>
              <a:t>Response to GFC also effective; aggressive fiscal and monetary policy responses; financial sector regulation also improved as a result of the AFC. And unlike AFC, causes of GFC entirely external.</a:t>
            </a:r>
            <a:br>
              <a:rPr lang="en-AU" sz="2222" dirty="0" smtClean="0"/>
            </a:br>
            <a:r>
              <a:rPr lang="en-AU" sz="2222" dirty="0" smtClean="0"/>
              <a:t/>
            </a:r>
            <a:br>
              <a:rPr lang="en-AU" sz="2222" dirty="0" smtClean="0"/>
            </a:br>
            <a:r>
              <a:rPr lang="en-AU" sz="2222" dirty="0" smtClean="0"/>
              <a:t>But Malaysia much better as a crisis manager than as a macro manager.</a:t>
            </a:r>
            <a:br>
              <a:rPr lang="en-AU" sz="2222" dirty="0" smtClean="0"/>
            </a:br>
            <a:r>
              <a:rPr lang="en-AU" sz="2222" dirty="0" smtClean="0"/>
              <a:t>Some serious fiscal policy challenges (discussed again below):</a:t>
            </a:r>
            <a:br>
              <a:rPr lang="en-AU" sz="2222" dirty="0" smtClean="0"/>
            </a:br>
            <a:r>
              <a:rPr lang="en-AU" sz="2222" dirty="0" smtClean="0"/>
              <a:t>a) Since the AFC, deficits have become embedded in the system.</a:t>
            </a:r>
            <a:br>
              <a:rPr lang="en-AU" sz="2222" dirty="0" smtClean="0"/>
            </a:br>
            <a:r>
              <a:rPr lang="en-AU" sz="2222" dirty="0" smtClean="0"/>
              <a:t>b) Fiscal policy rarely counter-cyclical.</a:t>
            </a:r>
            <a:br>
              <a:rPr lang="en-AU" sz="2222" dirty="0" smtClean="0"/>
            </a:br>
            <a:r>
              <a:rPr lang="en-AU" sz="2222" dirty="0" smtClean="0"/>
              <a:t>c) Large, poorly targeted subsidies.</a:t>
            </a:r>
            <a:br>
              <a:rPr lang="en-AU" sz="2222" dirty="0" smtClean="0"/>
            </a:br>
            <a:r>
              <a:rPr lang="en-AU" sz="2222" dirty="0" smtClean="0"/>
              <a:t>d) Large, non-transparent public sector, GLC’s.</a:t>
            </a:r>
            <a:r>
              <a:rPr lang="en-AU" sz="2000" dirty="0" smtClean="0"/>
              <a:t/>
            </a:r>
            <a:br>
              <a:rPr lang="en-AU" sz="2000" dirty="0" smtClean="0"/>
            </a:br>
            <a:r>
              <a:rPr lang="en-AU" sz="2222" dirty="0" smtClean="0"/>
              <a:t>Narayanan: ‘institutional leakages’.</a:t>
            </a: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208588"/>
          </a:xfrm>
        </p:spPr>
        <p:txBody>
          <a:bodyPr anchor="t">
            <a:normAutofit fontScale="90000"/>
          </a:bodyPr>
          <a:lstStyle/>
          <a:p>
            <a:pPr algn="l"/>
            <a:r>
              <a:rPr lang="en-AU" sz="2222" b="1" dirty="0" smtClean="0"/>
              <a:t>#4: Competent macroeconomic management </a:t>
            </a:r>
            <a:r>
              <a:rPr lang="en-AU" sz="2222" dirty="0" smtClean="0"/>
              <a:t>(cont)</a:t>
            </a:r>
            <a:br>
              <a:rPr lang="en-AU" sz="2222" dirty="0" smtClean="0"/>
            </a:br>
            <a:r>
              <a:rPr lang="en-AU" sz="2222" dirty="0" smtClean="0"/>
              <a:t/>
            </a:r>
            <a:br>
              <a:rPr lang="en-AU" sz="2222" dirty="0" smtClean="0"/>
            </a:br>
            <a:r>
              <a:rPr lang="en-AU" sz="2222" dirty="0" smtClean="0"/>
              <a:t>Two additional aspects of the macro management record:</a:t>
            </a:r>
            <a:br>
              <a:rPr lang="en-AU" sz="2222" dirty="0" smtClean="0"/>
            </a:br>
            <a:r>
              <a:rPr lang="en-AU" sz="2222" dirty="0" smtClean="0"/>
              <a:t/>
            </a:r>
            <a:br>
              <a:rPr lang="en-AU" sz="2222" dirty="0" smtClean="0"/>
            </a:br>
            <a:r>
              <a:rPr lang="en-AU" sz="2222" dirty="0" smtClean="0"/>
              <a:t>a) Malaysia has generally avoided the ‘natural resource curse’, ie that resource-rich economies tend to under-perform.</a:t>
            </a:r>
            <a:br>
              <a:rPr lang="en-AU" sz="2222" dirty="0" smtClean="0"/>
            </a:br>
            <a:r>
              <a:rPr lang="en-AU" sz="2222" dirty="0" smtClean="0"/>
              <a:t>Though environmental amenities not well managed (Hezri and Dovers).</a:t>
            </a:r>
            <a:br>
              <a:rPr lang="en-AU" sz="2222" dirty="0" smtClean="0"/>
            </a:br>
            <a:r>
              <a:rPr lang="en-AU" sz="2222" dirty="0" smtClean="0"/>
              <a:t/>
            </a:r>
            <a:br>
              <a:rPr lang="en-AU" sz="2222" dirty="0" smtClean="0"/>
            </a:br>
            <a:r>
              <a:rPr lang="en-AU" sz="2222" dirty="0" smtClean="0"/>
              <a:t>b) Continuing high savings provide a buffer (Ang), allow govts to be more fiscally profligate.</a:t>
            </a:r>
            <a:br>
              <a:rPr lang="en-AU" sz="2222" dirty="0" smtClean="0"/>
            </a:br>
            <a:r>
              <a:rPr lang="en-AU" sz="2222" dirty="0" smtClean="0"/>
              <a:t>Partly owing to the EPF, which provides the govt with access to a large, quasi-captive savings pool.</a:t>
            </a:r>
            <a:r>
              <a:rPr lang="en-AU" sz="2000" dirty="0" smtClean="0"/>
              <a:t/>
            </a:r>
            <a:br>
              <a:rPr lang="en-AU" sz="2000" dirty="0" smtClean="0"/>
            </a:br>
            <a:r>
              <a:rPr lang="en-AU" sz="2000" dirty="0" smtClean="0"/>
              <a:t/>
            </a:r>
            <a:br>
              <a:rPr lang="en-AU" sz="2000" dirty="0" smtClean="0"/>
            </a:br>
            <a:r>
              <a:rPr lang="en-AU" sz="2222" dirty="0" smtClean="0"/>
              <a:t>Note also major changes in macro balances, (I-S), (X-M), (G-T) since AFC; discussed below. </a:t>
            </a: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429684" cy="461665"/>
          </a:xfrm>
          <a:prstGeom prst="rect">
            <a:avLst/>
          </a:prstGeom>
          <a:noFill/>
        </p:spPr>
        <p:txBody>
          <a:bodyPr wrap="square" rtlCol="0">
            <a:spAutoFit/>
          </a:bodyPr>
          <a:lstStyle/>
          <a:p>
            <a:r>
              <a:rPr lang="en-US" sz="2400" b="1" dirty="0" smtClean="0">
                <a:solidFill>
                  <a:srgbClr val="002060"/>
                </a:solidFill>
              </a:rPr>
              <a:t>Malaysia - </a:t>
            </a:r>
            <a:r>
              <a:rPr lang="en-MY" sz="2400" dirty="0" smtClean="0">
                <a:solidFill>
                  <a:srgbClr val="002060"/>
                </a:solidFill>
              </a:rPr>
              <a:t>Current Account (CA) and Fiscal Balance (%GDP)</a:t>
            </a:r>
          </a:p>
        </p:txBody>
      </p:sp>
      <p:graphicFrame>
        <p:nvGraphicFramePr>
          <p:cNvPr id="3" name="Chart 2"/>
          <p:cNvGraphicFramePr/>
          <p:nvPr/>
        </p:nvGraphicFramePr>
        <p:xfrm>
          <a:off x="428596" y="1643050"/>
          <a:ext cx="8286808" cy="46434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786710" y="6396335"/>
            <a:ext cx="1142976" cy="461665"/>
          </a:xfrm>
          <a:prstGeom prst="rect">
            <a:avLst/>
          </a:prstGeom>
          <a:noFill/>
        </p:spPr>
        <p:txBody>
          <a:bodyPr wrap="square" rtlCol="0">
            <a:spAutoFit/>
          </a:bodyPr>
          <a:lstStyle/>
          <a:p>
            <a:r>
              <a:rPr lang="en-US" sz="1200" dirty="0" smtClean="0"/>
              <a:t>SOURCE: EIU</a:t>
            </a:r>
            <a:endParaRPr lang="en-MY"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500042"/>
            <a:ext cx="8429684" cy="830997"/>
          </a:xfrm>
          <a:prstGeom prst="rect">
            <a:avLst/>
          </a:prstGeom>
          <a:noFill/>
        </p:spPr>
        <p:txBody>
          <a:bodyPr wrap="square" rtlCol="0">
            <a:spAutoFit/>
          </a:bodyPr>
          <a:lstStyle/>
          <a:p>
            <a:r>
              <a:rPr lang="en-US" sz="2400" b="1" dirty="0" smtClean="0">
                <a:solidFill>
                  <a:srgbClr val="002060"/>
                </a:solidFill>
              </a:rPr>
              <a:t>Malaysia - </a:t>
            </a:r>
            <a:r>
              <a:rPr lang="en-US" sz="2400" dirty="0" smtClean="0">
                <a:solidFill>
                  <a:srgbClr val="002060"/>
                </a:solidFill>
              </a:rPr>
              <a:t>Gross Fixed Investment &amp; Gross National Savings (% GDP)</a:t>
            </a:r>
            <a:endParaRPr lang="en-MY" sz="2400" dirty="0" smtClean="0">
              <a:solidFill>
                <a:srgbClr val="002060"/>
              </a:solidFill>
            </a:endParaRPr>
          </a:p>
        </p:txBody>
      </p:sp>
      <p:graphicFrame>
        <p:nvGraphicFramePr>
          <p:cNvPr id="4" name="Chart 3"/>
          <p:cNvGraphicFramePr/>
          <p:nvPr/>
        </p:nvGraphicFramePr>
        <p:xfrm>
          <a:off x="428596" y="1500174"/>
          <a:ext cx="7786742"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382000" cy="5715000"/>
          </a:xfrm>
        </p:spPr>
        <p:txBody>
          <a:bodyPr anchor="t">
            <a:normAutofit fontScale="90000"/>
          </a:bodyPr>
          <a:lstStyle/>
          <a:p>
            <a:pPr algn="l" eaLnBrk="1" hangingPunct="1"/>
            <a:r>
              <a:rPr lang="en-AU" sz="2222" b="1" dirty="0" smtClean="0"/>
              <a:t>#5: Mixed social progress</a:t>
            </a:r>
            <a:r>
              <a:rPr lang="en-AU" sz="2222" dirty="0" smtClean="0"/>
              <a:t/>
            </a:r>
            <a:br>
              <a:rPr lang="en-AU" sz="2222" dirty="0" smtClean="0"/>
            </a:br>
            <a:r>
              <a:rPr lang="en-AU" sz="2222" dirty="0" smtClean="0"/>
              <a:t/>
            </a:r>
            <a:br>
              <a:rPr lang="en-AU" sz="2222" dirty="0" smtClean="0"/>
            </a:br>
            <a:r>
              <a:rPr lang="en-AU" sz="2222" dirty="0" smtClean="0"/>
              <a:t>Significant improvement in social indicators, but not as fast as growth, continuing high levels of inequality (Ragayah).   </a:t>
            </a:r>
            <a:br>
              <a:rPr lang="en-AU" sz="2222" dirty="0" smtClean="0"/>
            </a:br>
            <a:r>
              <a:rPr lang="en-AU" sz="2222" dirty="0" smtClean="0"/>
              <a:t>Comparatively, on a range of indicators, about as expected (Table 6).</a:t>
            </a:r>
            <a:br>
              <a:rPr lang="en-AU" sz="2222" dirty="0" smtClean="0"/>
            </a:br>
            <a:r>
              <a:rPr lang="en-AU" sz="2222" dirty="0" smtClean="0"/>
              <a:t/>
            </a:r>
            <a:br>
              <a:rPr lang="en-AU" sz="2222" dirty="0" smtClean="0"/>
            </a:br>
            <a:r>
              <a:rPr lang="en-AU" sz="2222" dirty="0" smtClean="0"/>
              <a:t>Poverty: very rapid reduction, at least for ‘destitution’, and excluding migrant workers. See Table.</a:t>
            </a:r>
            <a:br>
              <a:rPr lang="en-AU" sz="2222" dirty="0" smtClean="0"/>
            </a:br>
            <a:r>
              <a:rPr lang="en-AU" sz="2222" dirty="0" smtClean="0"/>
              <a:t/>
            </a:r>
            <a:br>
              <a:rPr lang="en-AU" sz="2222" dirty="0" smtClean="0"/>
            </a:br>
            <a:r>
              <a:rPr lang="en-AU" sz="2222" dirty="0" smtClean="0"/>
              <a:t>Inequality (see Table): </a:t>
            </a:r>
            <a:br>
              <a:rPr lang="en-AU" sz="2222" dirty="0" smtClean="0"/>
            </a:br>
            <a:r>
              <a:rPr lang="en-AU" sz="2222" dirty="0" smtClean="0"/>
              <a:t>a) Declined in early years of NEP; no clear trend since late 1970s.</a:t>
            </a:r>
            <a:br>
              <a:rPr lang="en-AU" sz="2222" dirty="0" smtClean="0"/>
            </a:br>
            <a:r>
              <a:rPr lang="en-AU" sz="2222" dirty="0" smtClean="0"/>
              <a:t>b) Substantial decline in inter-ethnic inequality, particularly Bumi-China, from 2.3 in 1970 to 1.4 in 2009.</a:t>
            </a:r>
            <a:br>
              <a:rPr lang="en-AU" sz="2222" dirty="0" smtClean="0"/>
            </a:br>
            <a:r>
              <a:rPr lang="en-AU" sz="2222" dirty="0" smtClean="0"/>
              <a:t>c) Intra-Bumi inequality appears to have increased, consistent with Malaysia’s political economy.</a:t>
            </a:r>
            <a:br>
              <a:rPr lang="en-AU" sz="2222" dirty="0" smtClean="0"/>
            </a:br>
            <a:r>
              <a:rPr lang="en-AU" sz="2222" dirty="0" smtClean="0"/>
              <a:t/>
            </a:r>
            <a:br>
              <a:rPr lang="en-AU" sz="2222" dirty="0" smtClean="0"/>
            </a:br>
            <a:r>
              <a:rPr lang="en-AU" sz="2222" dirty="0" smtClean="0"/>
              <a:t>So evaluation of NEP record depends on criteria.</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858181" y="603250"/>
            <a:ext cx="6971343" cy="5651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08910" y="1181100"/>
            <a:ext cx="8065239" cy="4495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descr="logo ikmas baru 0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96200" y="74613"/>
            <a:ext cx="1219200" cy="1220787"/>
          </a:xfrm>
          <a:prstGeom prst="rect">
            <a:avLst/>
          </a:prstGeom>
          <a:noFill/>
          <a:ln w="9525">
            <a:noFill/>
            <a:miter lim="800000"/>
            <a:headEnd/>
            <a:tailEnd/>
          </a:ln>
        </p:spPr>
      </p:pic>
      <p:pic>
        <p:nvPicPr>
          <p:cNvPr id="48132" name="Picture 8" descr="C:\Users\user\Documents\logo_utk_ishak\UKM_logo_4C_teks%20hitam.gif"/>
          <p:cNvPicPr>
            <a:picLocks noChangeAspect="1" noChangeArrowheads="1"/>
          </p:cNvPicPr>
          <p:nvPr/>
        </p:nvPicPr>
        <p:blipFill>
          <a:blip r:embed="rId4" cstate="print"/>
          <a:srcRect/>
          <a:stretch>
            <a:fillRect/>
          </a:stretch>
        </p:blipFill>
        <p:spPr bwMode="auto">
          <a:xfrm>
            <a:off x="228600" y="171450"/>
            <a:ext cx="2057400" cy="1047750"/>
          </a:xfrm>
          <a:prstGeom prst="rect">
            <a:avLst/>
          </a:prstGeom>
          <a:noFill/>
          <a:ln w="9525">
            <a:noFill/>
            <a:miter lim="800000"/>
            <a:headEnd/>
            <a:tailEnd/>
          </a:ln>
        </p:spPr>
      </p:pic>
      <p:sp>
        <p:nvSpPr>
          <p:cNvPr id="48133" name="Text Box 2052"/>
          <p:cNvSpPr txBox="1">
            <a:spLocks noChangeArrowheads="1"/>
          </p:cNvSpPr>
          <p:nvPr/>
        </p:nvSpPr>
        <p:spPr bwMode="auto">
          <a:xfrm>
            <a:off x="914400" y="1447800"/>
            <a:ext cx="79248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dirty="0">
              <a:latin typeface="Constantia" pitchFamily="-112" charset="0"/>
            </a:endParaRPr>
          </a:p>
        </p:txBody>
      </p:sp>
      <p:graphicFrame>
        <p:nvGraphicFramePr>
          <p:cNvPr id="48130" name="Object 3"/>
          <p:cNvGraphicFramePr>
            <a:graphicFrameLocks noChangeAspect="1"/>
          </p:cNvGraphicFramePr>
          <p:nvPr/>
        </p:nvGraphicFramePr>
        <p:xfrm>
          <a:off x="457200" y="1144588"/>
          <a:ext cx="8001000" cy="5711825"/>
        </p:xfrm>
        <a:graphic>
          <a:graphicData uri="http://schemas.openxmlformats.org/presentationml/2006/ole">
            <p:oleObj spid="_x0000_s108546" name="Chart" r:id="rId5" imgW="6095776" imgH="4063850" progId="MSGraph.Chart.8">
              <p:embed followColorScheme="full"/>
            </p:oleObj>
          </a:graphicData>
        </a:graphic>
      </p:graphicFrame>
      <p:sp>
        <p:nvSpPr>
          <p:cNvPr id="48134" name="Text Box 2054"/>
          <p:cNvSpPr txBox="1">
            <a:spLocks noChangeArrowheads="1"/>
          </p:cNvSpPr>
          <p:nvPr/>
        </p:nvSpPr>
        <p:spPr bwMode="auto">
          <a:xfrm>
            <a:off x="1752600" y="349250"/>
            <a:ext cx="58674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a:latin typeface="Constantia" pitchFamily="-112" charset="0"/>
              </a:rPr>
              <a:t>Gini Coefficient of H/H Income by Ethnic Groups, Malaysia: 1970 - 2007</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382000" cy="5715000"/>
          </a:xfrm>
        </p:spPr>
        <p:txBody>
          <a:bodyPr anchor="t">
            <a:normAutofit fontScale="90000"/>
          </a:bodyPr>
          <a:lstStyle/>
          <a:p>
            <a:pPr algn="l" eaLnBrk="1" hangingPunct="1"/>
            <a:r>
              <a:rPr lang="en-AU" sz="2222" b="1" dirty="0" smtClean="0"/>
              <a:t>#5: Mixed social progress (cont)</a:t>
            </a:r>
            <a:r>
              <a:rPr lang="en-AU" sz="2222" dirty="0" smtClean="0"/>
              <a:t/>
            </a:r>
            <a:br>
              <a:rPr lang="en-AU" sz="2222" dirty="0" smtClean="0"/>
            </a:br>
            <a:r>
              <a:rPr lang="en-AU" sz="2222" dirty="0" smtClean="0"/>
              <a:t/>
            </a:r>
            <a:br>
              <a:rPr lang="en-AU" sz="2222" dirty="0" smtClean="0"/>
            </a:br>
            <a:r>
              <a:rPr lang="en-AU" sz="2222" dirty="0" smtClean="0"/>
              <a:t>The keys to rapid poverty reduction have been growth, combined with the nature of this growth (generally labour-intensive, so labour market transformed) and education expansion.</a:t>
            </a:r>
            <a:br>
              <a:rPr lang="en-AU" sz="2222" dirty="0" smtClean="0"/>
            </a:br>
            <a:r>
              <a:rPr lang="en-AU" sz="2222" dirty="0" smtClean="0"/>
              <a:t>In other respects, NEP not well targeted.</a:t>
            </a:r>
            <a:br>
              <a:rPr lang="en-AU" sz="2222" dirty="0" smtClean="0"/>
            </a:br>
            <a:r>
              <a:rPr lang="en-AU" sz="2222" dirty="0" smtClean="0"/>
              <a:t/>
            </a:r>
            <a:br>
              <a:rPr lang="en-AU" sz="2222" dirty="0" smtClean="0"/>
            </a:br>
            <a:r>
              <a:rPr lang="en-AU" sz="2222" dirty="0" smtClean="0"/>
              <a:t>Education (Lee and Shyamala):</a:t>
            </a:r>
            <a:br>
              <a:rPr lang="en-AU" sz="2222" dirty="0" smtClean="0"/>
            </a:br>
            <a:r>
              <a:rPr lang="en-AU" sz="2222" dirty="0" smtClean="0"/>
              <a:t/>
            </a:r>
            <a:br>
              <a:rPr lang="en-AU" sz="2222" dirty="0" smtClean="0"/>
            </a:br>
            <a:r>
              <a:rPr lang="en-AU" sz="2222" dirty="0" smtClean="0"/>
              <a:t>a) Rapid expansion, major expenditure priority.</a:t>
            </a:r>
            <a:br>
              <a:rPr lang="en-AU" sz="2222" dirty="0" smtClean="0"/>
            </a:br>
            <a:r>
              <a:rPr lang="en-AU" sz="2222" dirty="0" smtClean="0"/>
              <a:t>b) Record mixed on socio-economic targetting, quite high drop-out rates; also quality.</a:t>
            </a:r>
            <a:br>
              <a:rPr lang="en-AU" sz="2222" dirty="0" smtClean="0"/>
            </a:br>
            <a:r>
              <a:rPr lang="en-AU" sz="2222" dirty="0" smtClean="0"/>
              <a:t>c) Priorities – arguably over-invested in tertiary, at expense of primary.</a:t>
            </a:r>
            <a:br>
              <a:rPr lang="en-AU" sz="2222" dirty="0" smtClean="0"/>
            </a:br>
            <a:r>
              <a:rPr lang="en-AU" sz="2222" dirty="0" smtClean="0"/>
              <a:t/>
            </a:r>
            <a:br>
              <a:rPr lang="en-AU" sz="2222" dirty="0" smtClean="0"/>
            </a:br>
            <a:r>
              <a:rPr lang="en-AU" sz="2222" dirty="0" smtClean="0"/>
              <a:t>Public sector tertiary reform agenda: politicized, bureaucratic.</a:t>
            </a:r>
            <a:br>
              <a:rPr lang="en-AU" sz="2222" dirty="0" smtClean="0"/>
            </a:br>
            <a:r>
              <a:rPr lang="en-AU" sz="2222" dirty="0" smtClean="0"/>
              <a:t>Rapid private sector growth since deregulation. Malaysia set to be the Southeast Asian tertiary education hub?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304800"/>
            <a:ext cx="8382000" cy="6248400"/>
          </a:xfrm>
        </p:spPr>
        <p:txBody>
          <a:bodyPr anchor="t">
            <a:normAutofit fontScale="90000"/>
          </a:bodyPr>
          <a:lstStyle/>
          <a:p>
            <a:pPr algn="l" eaLnBrk="1" hangingPunct="1"/>
            <a:r>
              <a:rPr lang="en-AU" sz="2222" b="1" dirty="0" smtClean="0"/>
              <a:t>#6: Institutions, political economy &amp; ownership</a:t>
            </a:r>
            <a:r>
              <a:rPr lang="en-AU" sz="2222" dirty="0" smtClean="0"/>
              <a:t/>
            </a:r>
            <a:br>
              <a:rPr lang="en-AU" sz="2222" dirty="0" smtClean="0"/>
            </a:br>
            <a:r>
              <a:rPr lang="en-AU" sz="2222" dirty="0" smtClean="0"/>
              <a:t/>
            </a:r>
            <a:br>
              <a:rPr lang="en-AU" sz="2222" dirty="0" smtClean="0"/>
            </a:br>
            <a:r>
              <a:rPr lang="en-AU" sz="2222" dirty="0" smtClean="0"/>
              <a:t>Highly complex and variable picture.</a:t>
            </a:r>
            <a:br>
              <a:rPr lang="en-AU" sz="2222" dirty="0" smtClean="0"/>
            </a:br>
            <a:r>
              <a:rPr lang="en-AU" sz="2222" dirty="0" smtClean="0"/>
              <a:t/>
            </a:r>
            <a:br>
              <a:rPr lang="en-AU" sz="2222" dirty="0" smtClean="0"/>
            </a:br>
            <a:r>
              <a:rPr lang="en-AU" sz="2222" dirty="0" smtClean="0"/>
              <a:t>UMNO the longest serving political party in the world, among ‘quasi democracies’. Dominant party in coalition. All parties effectively ethnic-based.</a:t>
            </a:r>
            <a:br>
              <a:rPr lang="en-AU" sz="2222" dirty="0" smtClean="0"/>
            </a:br>
            <a:r>
              <a:rPr lang="en-AU" sz="2222" dirty="0" smtClean="0"/>
              <a:t>Still Crouch’s ‘responsive-repressive’? ISA, etc.</a:t>
            </a:r>
            <a:br>
              <a:rPr lang="en-AU" sz="2222" dirty="0" smtClean="0"/>
            </a:br>
            <a:r>
              <a:rPr lang="en-AU" sz="2222" dirty="0" smtClean="0"/>
              <a:t>Mixed record on various governance, voice, accountability measures (Table 6).</a:t>
            </a:r>
            <a:br>
              <a:rPr lang="en-AU" sz="2222" dirty="0" smtClean="0"/>
            </a:br>
            <a:r>
              <a:rPr lang="en-AU" sz="2222" dirty="0" smtClean="0"/>
              <a:t/>
            </a:r>
            <a:br>
              <a:rPr lang="en-AU" sz="2222" dirty="0" smtClean="0"/>
            </a:br>
            <a:r>
              <a:rPr lang="en-AU" sz="2222" dirty="0" smtClean="0"/>
              <a:t>Is it a ‘developmental state’ (Embong)?</a:t>
            </a:r>
            <a:br>
              <a:rPr lang="en-AU" sz="2222" dirty="0" smtClean="0"/>
            </a:br>
            <a:r>
              <a:rPr lang="en-AU" sz="2222" dirty="0" smtClean="0"/>
              <a:t>Yes, in some respects, openness, macro, infrastructure, etc.</a:t>
            </a:r>
            <a:br>
              <a:rPr lang="en-AU" sz="2222" dirty="0" smtClean="0"/>
            </a:br>
            <a:r>
              <a:rPr lang="en-AU" sz="2222" dirty="0" smtClean="0"/>
              <a:t>But not in institutional quality, civil service capability, capture, etc.</a:t>
            </a:r>
            <a:br>
              <a:rPr lang="en-AU" sz="2222" dirty="0" smtClean="0"/>
            </a:br>
            <a:r>
              <a:rPr lang="en-AU" sz="2222" dirty="0" smtClean="0"/>
              <a:t/>
            </a:r>
            <a:br>
              <a:rPr lang="en-AU" sz="2222" dirty="0" smtClean="0"/>
            </a:br>
            <a:r>
              <a:rPr lang="en-AU" sz="2222" dirty="0" smtClean="0"/>
              <a:t>Ownership patterns (see Table):</a:t>
            </a:r>
            <a:br>
              <a:rPr lang="en-AU" sz="2222" dirty="0" smtClean="0"/>
            </a:br>
            <a:r>
              <a:rPr lang="en-AU" sz="2222" dirty="0" smtClean="0"/>
              <a:t>Significant redistribution to Bumi community; though numbers contested.</a:t>
            </a:r>
            <a:br>
              <a:rPr lang="en-AU" sz="2222" dirty="0" smtClean="0"/>
            </a:br>
            <a:r>
              <a:rPr lang="en-AU" sz="2222" dirty="0" smtClean="0"/>
              <a:t>‘Dualistic’ patterns don’t appear to be changing: large MNE sector in export-oriented manufacturing; Chinese SME’s; GLC’s large in many services.</a:t>
            </a:r>
            <a:br>
              <a:rPr lang="en-AU" sz="2222" dirty="0" smtClean="0"/>
            </a:br>
            <a:r>
              <a:rPr lang="en-AU" sz="2222" dirty="0" smtClean="0"/>
              <a:t>No clear evidence on whether becoming more or less ‘entrepreneurial’ or ‘rent-seeking’ (Gomez, Searle).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208588"/>
          </a:xfrm>
        </p:spPr>
        <p:txBody>
          <a:bodyPr anchor="t">
            <a:normAutofit fontScale="90000"/>
          </a:bodyPr>
          <a:lstStyle/>
          <a:p>
            <a:pPr algn="l"/>
            <a:r>
              <a:rPr lang="en-AU" sz="2400" b="1" dirty="0" smtClean="0"/>
              <a:t>Context</a:t>
            </a:r>
            <a:r>
              <a:rPr lang="en-AU" sz="2000" dirty="0" smtClean="0"/>
              <a:t/>
            </a:r>
            <a:br>
              <a:rPr lang="en-AU" sz="2000" dirty="0" smtClean="0"/>
            </a:br>
            <a:r>
              <a:rPr lang="en-AU" sz="2000" dirty="0" smtClean="0"/>
              <a:t/>
            </a:r>
            <a:br>
              <a:rPr lang="en-AU" sz="2000" dirty="0" smtClean="0"/>
            </a:br>
            <a:r>
              <a:rPr lang="en-AU" sz="2000" dirty="0" smtClean="0"/>
              <a:t>(1) </a:t>
            </a:r>
            <a:r>
              <a:rPr lang="en-AU" sz="2222" dirty="0" smtClean="0"/>
              <a:t>Are there particular challenges associated with upgrading?</a:t>
            </a:r>
            <a:br>
              <a:rPr lang="en-AU" sz="2222" dirty="0" smtClean="0"/>
            </a:br>
            <a:r>
              <a:rPr lang="en-AU" sz="2222" dirty="0" smtClean="0"/>
              <a:t>Eg, World Bank (2007):</a:t>
            </a:r>
            <a:br>
              <a:rPr lang="en-AU" sz="2222" dirty="0" smtClean="0"/>
            </a:br>
            <a:r>
              <a:rPr lang="en-US" sz="2222" dirty="0" smtClean="0"/>
              <a:t>‘History shows that while many countries have been able to make it from low income to middle income, relatively few have carried on to high income. … A lot of complex challenges have to be met, from raising the skills and innovativeness of the labor force to creating sophisticated financial systems, to maintaining social cohesion, to greatly reducing corruption. Without these sorts of tough policy and institutional changes, countries stay where they are, unable to bust out of middle income.’</a:t>
            </a:r>
            <a:r>
              <a:rPr lang="en-AU" sz="2000" dirty="0" smtClean="0"/>
              <a:t/>
            </a:r>
            <a:br>
              <a:rPr lang="en-AU" sz="2000" dirty="0" smtClean="0"/>
            </a:br>
            <a:r>
              <a:rPr lang="en-AU" sz="2000" dirty="0" smtClean="0"/>
              <a:t/>
            </a:r>
            <a:br>
              <a:rPr lang="en-AU" sz="2000" dirty="0" smtClean="0"/>
            </a:br>
            <a:r>
              <a:rPr lang="en-AU" sz="2000" dirty="0" smtClean="0"/>
              <a:t>(2) </a:t>
            </a:r>
            <a:r>
              <a:rPr lang="en-AU" sz="2222" dirty="0" smtClean="0"/>
              <a:t>High level awareness in Malaysia. Eg, Prime Minister Najib, 2009:</a:t>
            </a:r>
            <a:r>
              <a:rPr lang="en-AU" sz="2800" dirty="0" smtClean="0"/>
              <a:t/>
            </a:r>
            <a:br>
              <a:rPr lang="en-AU" sz="2800" dirty="0" smtClean="0"/>
            </a:br>
            <a:r>
              <a:rPr lang="en-US" sz="2222" dirty="0" smtClean="0"/>
              <a:t>‘We are now at a critical juncture, either to remain trapped in a middle-income group or advance to a high-income economy. … We now have to shift to a new economic model based on innovation, creativity and high value added activities.’</a:t>
            </a:r>
            <a:r>
              <a:rPr lang="en-AU" sz="2222" dirty="0" smtClean="0"/>
              <a:t> </a:t>
            </a: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066" name="Object 2"/>
          <p:cNvGraphicFramePr>
            <a:graphicFrameLocks noChangeAspect="1"/>
          </p:cNvGraphicFramePr>
          <p:nvPr/>
        </p:nvGraphicFramePr>
        <p:xfrm>
          <a:off x="838200" y="838200"/>
          <a:ext cx="7391400" cy="4114800"/>
        </p:xfrm>
        <a:graphic>
          <a:graphicData uri="http://schemas.openxmlformats.org/presentationml/2006/ole">
            <p:oleObj spid="_x0000_s216066" name="Document" r:id="rId3" imgW="5486198" imgH="1828733" progId="Word.Document.12">
              <p:link updateAutomatic="1"/>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382000" cy="5715000"/>
          </a:xfrm>
        </p:spPr>
        <p:txBody>
          <a:bodyPr anchor="t">
            <a:normAutofit fontScale="90000"/>
          </a:bodyPr>
          <a:lstStyle/>
          <a:p>
            <a:pPr algn="l" eaLnBrk="1" hangingPunct="1"/>
            <a:r>
              <a:rPr lang="en-AU" sz="2222" b="1" dirty="0" smtClean="0"/>
              <a:t>#6: Institutions, political economy &amp; ownership </a:t>
            </a:r>
            <a:r>
              <a:rPr lang="en-AU" sz="2222" dirty="0" smtClean="0"/>
              <a:t>(cont)</a:t>
            </a:r>
            <a:br>
              <a:rPr lang="en-AU" sz="2222" dirty="0" smtClean="0"/>
            </a:br>
            <a:r>
              <a:rPr lang="en-AU" sz="2222" dirty="0" smtClean="0"/>
              <a:t/>
            </a:r>
            <a:br>
              <a:rPr lang="en-AU" sz="2222" dirty="0" smtClean="0"/>
            </a:br>
            <a:r>
              <a:rPr lang="en-AU" sz="2222" dirty="0" smtClean="0"/>
              <a:t>Micro-economic management less competent, more captured than macro.</a:t>
            </a:r>
            <a:br>
              <a:rPr lang="en-AU" sz="2222" dirty="0" smtClean="0"/>
            </a:br>
            <a:r>
              <a:rPr lang="en-AU" sz="2222" dirty="0" smtClean="0"/>
              <a:t>Slow pace of liberalization in many service sectors’ preserve of NEP/GLC’s. </a:t>
            </a:r>
            <a:br>
              <a:rPr lang="en-AU" sz="2222" dirty="0" smtClean="0"/>
            </a:br>
            <a:r>
              <a:rPr lang="en-AU" sz="2222" dirty="0" smtClean="0"/>
              <a:t>Limited checks on market power, especially for GLC’s.</a:t>
            </a:r>
            <a:br>
              <a:rPr lang="en-AU" sz="2222" dirty="0" smtClean="0"/>
            </a:br>
            <a:r>
              <a:rPr lang="en-AU" sz="2222" dirty="0" smtClean="0"/>
              <a:t>Privatizations selective and politicized (Gomez).</a:t>
            </a:r>
            <a:br>
              <a:rPr lang="en-AU" sz="2222" dirty="0" smtClean="0"/>
            </a:br>
            <a:r>
              <a:rPr lang="en-AU" sz="2222" dirty="0" smtClean="0"/>
              <a:t>Public sector contracting system extensive and deeply politicized.</a:t>
            </a:r>
            <a:br>
              <a:rPr lang="en-AU" sz="2222" dirty="0" smtClean="0"/>
            </a:br>
            <a:r>
              <a:rPr lang="en-AU" sz="2222" dirty="0" smtClean="0"/>
              <a:t/>
            </a:r>
            <a:br>
              <a:rPr lang="en-AU" sz="2222" dirty="0" smtClean="0"/>
            </a:br>
            <a:r>
              <a:rPr lang="en-AU" sz="2222" dirty="0" smtClean="0"/>
              <a:t>Implementation of NEP++ pragmatic, depending on economic and political circumstances. The 2010 NEM unlikely to be any different.</a:t>
            </a:r>
            <a:br>
              <a:rPr lang="en-AU" sz="2222" dirty="0" smtClean="0"/>
            </a:br>
            <a:r>
              <a:rPr lang="en-AU" sz="2222" dirty="0" smtClean="0"/>
              <a:t/>
            </a:r>
            <a:br>
              <a:rPr lang="en-AU" sz="2222" dirty="0" smtClean="0"/>
            </a:br>
            <a:r>
              <a:rPr lang="en-AU" sz="2222" dirty="0" smtClean="0"/>
              <a:t>Malaysia unusual in its absence of major U-turns in economic policy.</a:t>
            </a:r>
            <a:br>
              <a:rPr lang="en-AU" sz="2222" dirty="0" smtClean="0"/>
            </a:br>
            <a:r>
              <a:rPr lang="en-AU" sz="2222" dirty="0" smtClean="0"/>
              <a:t>Absence of really major economic/political crises may be a factor.</a:t>
            </a:r>
            <a:br>
              <a:rPr lang="en-AU" sz="2222" dirty="0" smtClean="0"/>
            </a:br>
            <a:r>
              <a:rPr lang="en-AU" sz="2222" dirty="0" smtClean="0"/>
              <a:t/>
            </a:r>
            <a:br>
              <a:rPr lang="en-AU" sz="2222" dirty="0" smtClean="0"/>
            </a:br>
            <a:r>
              <a:rPr lang="en-AU" sz="2222" dirty="0" smtClean="0"/>
              <a:t>Implications for ‘institutions rule’ hypothesis (Rodrik et al)? More likely the reverse causality – that openness has preserved reasonably good institutional quality.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486400"/>
          </a:xfrm>
        </p:spPr>
        <p:txBody>
          <a:bodyPr anchor="t">
            <a:normAutofit fontScale="90000"/>
          </a:bodyPr>
          <a:lstStyle/>
          <a:p>
            <a:pPr algn="l"/>
            <a:r>
              <a:rPr lang="en-AU" sz="2222" b="1" dirty="0" smtClean="0"/>
              <a:t>(3) Challenges for the Future</a:t>
            </a:r>
            <a:r>
              <a:rPr lang="en-AU" sz="2222" dirty="0" smtClean="0"/>
              <a:t/>
            </a:r>
            <a:br>
              <a:rPr lang="en-AU" sz="2222" dirty="0" smtClean="0"/>
            </a:br>
            <a:r>
              <a:rPr lang="en-AU" sz="2222" dirty="0" smtClean="0"/>
              <a:t/>
            </a:r>
            <a:br>
              <a:rPr lang="en-AU" sz="2222" dirty="0" smtClean="0"/>
            </a:br>
            <a:r>
              <a:rPr lang="en-AU" sz="2222" u="sng" dirty="0" smtClean="0"/>
              <a:t>The general context</a:t>
            </a:r>
            <a:r>
              <a:rPr lang="en-AU" sz="2222" dirty="0" smtClean="0"/>
              <a:t/>
            </a:r>
            <a:br>
              <a:rPr lang="en-AU" sz="2222" dirty="0" smtClean="0"/>
            </a:br>
            <a:r>
              <a:rPr lang="en-AU" sz="2222" dirty="0" smtClean="0"/>
              <a:t/>
            </a:r>
            <a:br>
              <a:rPr lang="en-AU" sz="2222" dirty="0" smtClean="0"/>
            </a:br>
            <a:r>
              <a:rPr lang="en-AU" sz="2222" dirty="0" smtClean="0"/>
              <a:t>Current GNI about $7,000; long term growth rate of per capita GNI about 3.5%, so ‘graduation’ occurs in about 2030, not 2020?</a:t>
            </a:r>
            <a:br>
              <a:rPr lang="en-AU" sz="2222" dirty="0" smtClean="0"/>
            </a:br>
            <a:r>
              <a:rPr lang="en-AU" sz="2222" dirty="0" smtClean="0"/>
              <a:t/>
            </a:r>
            <a:br>
              <a:rPr lang="en-AU" sz="2222" dirty="0" smtClean="0"/>
            </a:br>
            <a:r>
              <a:rPr lang="en-AU" sz="2222" dirty="0" smtClean="0"/>
              <a:t>Very few countries outside East Asia have graduated from middle to high-income status.</a:t>
            </a:r>
            <a:br>
              <a:rPr lang="en-AU" sz="2222" dirty="0" smtClean="0"/>
            </a:br>
            <a:r>
              <a:rPr lang="en-AU" sz="2222" dirty="0" smtClean="0"/>
              <a:t/>
            </a:r>
            <a:br>
              <a:rPr lang="en-AU" sz="2222" dirty="0" smtClean="0"/>
            </a:br>
            <a:r>
              <a:rPr lang="en-AU" sz="2222" dirty="0" smtClean="0"/>
              <a:t>Some clear lessons from the literature on innovation and upgrading.</a:t>
            </a:r>
            <a:br>
              <a:rPr lang="en-AU" sz="2222" dirty="0" smtClean="0"/>
            </a:br>
            <a:r>
              <a:rPr lang="en-AU" sz="2222" dirty="0" smtClean="0"/>
              <a:t>See earlier World Bank quote.</a:t>
            </a:r>
            <a:br>
              <a:rPr lang="en-AU" sz="2222" dirty="0" smtClean="0"/>
            </a:br>
            <a:r>
              <a:rPr lang="en-AU" sz="2222" dirty="0" smtClean="0"/>
              <a:t/>
            </a:r>
            <a:br>
              <a:rPr lang="en-AU" sz="2222" dirty="0" smtClean="0"/>
            </a:br>
            <a:r>
              <a:rPr lang="en-AU" sz="2222" dirty="0" smtClean="0"/>
              <a:t>But the ‘middle-income trap’ literature lacks analytical content (Riedel, 2011). At high incomes, hitting frontier, convergence results in growth slowdown. Malaysia still far from the frontier. </a:t>
            </a:r>
            <a:br>
              <a:rPr lang="en-AU" sz="2222" dirty="0" smtClean="0"/>
            </a:br>
            <a:r>
              <a:rPr lang="en-AU" sz="2222" dirty="0" smtClean="0"/>
              <a:t>The way out of the ‘trap’ is policy reform!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153400" cy="5410200"/>
          </a:xfrm>
        </p:spPr>
        <p:txBody>
          <a:bodyPr anchor="t">
            <a:normAutofit fontScale="90000"/>
          </a:bodyPr>
          <a:lstStyle/>
          <a:p>
            <a:pPr algn="l"/>
            <a:r>
              <a:rPr lang="en-AU" sz="2222" dirty="0" smtClean="0"/>
              <a:t>Useful insights from evolutionary economics. Eg (Richard) Nelson (2008):</a:t>
            </a:r>
            <a:br>
              <a:rPr lang="en-AU" sz="2222" dirty="0" smtClean="0"/>
            </a:br>
            <a:r>
              <a:rPr lang="en-AU" sz="2222" dirty="0" smtClean="0"/>
              <a:t>The key to catch up is innovation. For followers, both easier and harder than (eg) Korea and Taiwan.</a:t>
            </a:r>
            <a:r>
              <a:rPr lang="en-US" sz="2222" dirty="0" smtClean="0"/>
              <a:t> </a:t>
            </a:r>
            <a:br>
              <a:rPr lang="en-US" sz="2222" dirty="0" smtClean="0"/>
            </a:br>
            <a:r>
              <a:rPr lang="en-US" sz="2222" dirty="0" smtClean="0"/>
              <a:t>‘Catch up will be impossible unless a country builds up its education system from bottom to top.’</a:t>
            </a:r>
            <a:br>
              <a:rPr lang="en-US" sz="2222" dirty="0" smtClean="0"/>
            </a:br>
            <a:r>
              <a:rPr lang="en-US" sz="2222" dirty="0" smtClean="0"/>
              <a:t>Rapid structural change and the Schumpeterian process of creative destruction may be painful and politically difficult in view of the ‘political power of old firms …’</a:t>
            </a:r>
            <a:br>
              <a:rPr lang="en-US" sz="2222" dirty="0" smtClean="0"/>
            </a:br>
            <a:r>
              <a:rPr lang="en-US" sz="2222" dirty="0" smtClean="0"/>
              <a:t/>
            </a:r>
            <a:br>
              <a:rPr lang="en-US" sz="2222" dirty="0" smtClean="0"/>
            </a:br>
            <a:r>
              <a:rPr lang="en-US" sz="2222" u="sng" dirty="0" smtClean="0"/>
              <a:t>The Malaysian Context</a:t>
            </a:r>
            <a:r>
              <a:rPr lang="en-US" sz="2222" dirty="0" smtClean="0"/>
              <a:t/>
            </a:r>
            <a:br>
              <a:rPr lang="en-US" sz="2222" dirty="0" smtClean="0"/>
            </a:br>
            <a:r>
              <a:rPr lang="en-US" sz="2222" dirty="0" smtClean="0"/>
              <a:t/>
            </a:r>
            <a:br>
              <a:rPr lang="en-US" sz="2222" dirty="0" smtClean="0"/>
            </a:br>
            <a:r>
              <a:rPr lang="en-US" sz="2222" dirty="0" smtClean="0"/>
              <a:t>New economic model? Many things don’t need changing: openness, competent central bank, effective macroeconomic management during crises, infrastructure, universal education, etc.</a:t>
            </a:r>
            <a:br>
              <a:rPr lang="en-US" sz="2222" dirty="0" smtClean="0"/>
            </a:br>
            <a:r>
              <a:rPr lang="en-US" sz="2222" dirty="0" smtClean="0"/>
              <a:t/>
            </a:r>
            <a:br>
              <a:rPr lang="en-US" sz="2222" dirty="0" smtClean="0"/>
            </a:br>
            <a:r>
              <a:rPr lang="en-US" sz="2222" dirty="0" smtClean="0"/>
              <a:t>But growth rates since the AFC have declined. And especially, historically low levels of investment (Figure 8 above), the sharpest decline in East Asia.</a:t>
            </a:r>
            <a:br>
              <a:rPr lang="en-US" sz="2222" dirty="0" smtClean="0"/>
            </a:br>
            <a:r>
              <a:rPr lang="en-US" sz="2222" dirty="0" smtClean="0"/>
              <a:t/>
            </a:r>
            <a:br>
              <a:rPr lang="en-US"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153400" cy="5715000"/>
          </a:xfrm>
        </p:spPr>
        <p:txBody>
          <a:bodyPr anchor="t">
            <a:normAutofit fontScale="90000"/>
          </a:bodyPr>
          <a:lstStyle/>
          <a:p>
            <a:pPr algn="l"/>
            <a:r>
              <a:rPr lang="en-AU" sz="2222" u="sng" dirty="0" smtClean="0"/>
              <a:t>Malaysian context (cont):</a:t>
            </a:r>
            <a:r>
              <a:rPr lang="en-AU" sz="2222" dirty="0" smtClean="0"/>
              <a:t/>
            </a:r>
            <a:br>
              <a:rPr lang="en-AU" sz="2222" dirty="0" smtClean="0"/>
            </a:br>
            <a:r>
              <a:rPr lang="en-AU" sz="2222" dirty="0" smtClean="0"/>
              <a:t/>
            </a:r>
            <a:br>
              <a:rPr lang="en-AU" sz="2222" dirty="0" smtClean="0"/>
            </a:br>
            <a:r>
              <a:rPr lang="en-AU" sz="2222" dirty="0" smtClean="0"/>
              <a:t>Why the decline in I/GDP and hence growth?</a:t>
            </a:r>
            <a:br>
              <a:rPr lang="en-AU" sz="2222" dirty="0" smtClean="0"/>
            </a:br>
            <a:r>
              <a:rPr lang="en-AU" sz="2222" dirty="0" smtClean="0"/>
              <a:t/>
            </a:r>
            <a:br>
              <a:rPr lang="en-AU" sz="2222" dirty="0" smtClean="0"/>
            </a:br>
            <a:r>
              <a:rPr lang="en-AU" sz="2222" dirty="0" smtClean="0"/>
              <a:t>a) A decline to more ‘normal’ I/GDP, mid 1990s atypical? Only partly. Now back to mid 1980’s recession levels, but for over a decade.</a:t>
            </a:r>
            <a:br>
              <a:rPr lang="en-AU" sz="2222" dirty="0" smtClean="0"/>
            </a:br>
            <a:r>
              <a:rPr lang="en-AU" sz="2222" dirty="0" smtClean="0"/>
              <a:t/>
            </a:r>
            <a:br>
              <a:rPr lang="en-AU" sz="2222" dirty="0" smtClean="0"/>
            </a:br>
            <a:r>
              <a:rPr lang="en-AU" sz="2222" dirty="0" smtClean="0"/>
              <a:t>b) Recent years aberrant? No, apart from 2008-09.</a:t>
            </a:r>
            <a:br>
              <a:rPr lang="en-AU" sz="2222" dirty="0" smtClean="0"/>
            </a:br>
            <a:r>
              <a:rPr lang="en-AU" sz="2222" dirty="0" smtClean="0"/>
              <a:t/>
            </a:r>
            <a:br>
              <a:rPr lang="en-AU" sz="2222" dirty="0" smtClean="0"/>
            </a:br>
            <a:r>
              <a:rPr lang="en-AU" sz="2222" dirty="0" smtClean="0"/>
              <a:t>c) Fiscally more constrained govt? No, govt I has held up.</a:t>
            </a:r>
            <a:br>
              <a:rPr lang="en-AU" sz="2222" dirty="0" smtClean="0"/>
            </a:br>
            <a:r>
              <a:rPr lang="en-AU" sz="2222" dirty="0" smtClean="0"/>
              <a:t/>
            </a:r>
            <a:br>
              <a:rPr lang="en-AU" sz="2222" dirty="0" smtClean="0"/>
            </a:br>
            <a:r>
              <a:rPr lang="en-AU" sz="2222" dirty="0" smtClean="0"/>
              <a:t>Almost all the decline has occurred in private I/GDP. World Bank (2009):</a:t>
            </a:r>
            <a:br>
              <a:rPr lang="en-AU" sz="2222" dirty="0" smtClean="0"/>
            </a:br>
            <a:r>
              <a:rPr lang="en-US" sz="2222" dirty="0" smtClean="0"/>
              <a:t>‘Malaysia’s large private surplus on the current account suggests that investors find it more attractive to invest overseas than domestically.’</a:t>
            </a:r>
            <a:br>
              <a:rPr lang="en-US" sz="2222" dirty="0" smtClean="0"/>
            </a:br>
            <a:r>
              <a:rPr lang="en-US" sz="2222" dirty="0" smtClean="0"/>
              <a:t>See also Jay Menon, 2011 on the sharp relative decline in net inward FDI.</a:t>
            </a:r>
            <a:br>
              <a:rPr lang="en-US" sz="2222" dirty="0" smtClean="0"/>
            </a:br>
            <a:r>
              <a:rPr lang="en-US" sz="2222" dirty="0" smtClean="0"/>
              <a:t/>
            </a:r>
            <a:br>
              <a:rPr lang="en-US" sz="2222" dirty="0" smtClean="0"/>
            </a:br>
            <a:r>
              <a:rPr lang="en-US" sz="2222" dirty="0" smtClean="0"/>
              <a:t>A dramatic transformation in the country’s external position: 2002 – net external liabilities 35% of GDP; 2008 – net external assets 20% of GDP.</a:t>
            </a:r>
            <a:br>
              <a:rPr lang="en-US" sz="2222" dirty="0" smtClean="0"/>
            </a:br>
            <a:r>
              <a:rPr lang="en-US" sz="2222" dirty="0" smtClean="0"/>
              <a:t> </a:t>
            </a: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US" sz="2222" dirty="0" smtClean="0"/>
              <a:t/>
            </a:r>
            <a:br>
              <a:rPr lang="en-US" sz="2222" dirty="0" smtClean="0"/>
            </a:br>
            <a:r>
              <a:rPr lang="en-US" sz="2222" dirty="0" smtClean="0"/>
              <a:t/>
            </a:r>
            <a:br>
              <a:rPr lang="en-US" sz="2222" dirty="0" smtClean="0"/>
            </a:br>
            <a:r>
              <a:rPr lang="en-US" sz="2222" dirty="0" smtClean="0"/>
              <a:t/>
            </a:r>
            <a:br>
              <a:rPr lang="en-US"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14480" y="31943"/>
            <a:ext cx="5357850" cy="675464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500063" y="428625"/>
            <a:ext cx="8415337" cy="59293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305800" cy="5867400"/>
          </a:xfrm>
        </p:spPr>
        <p:txBody>
          <a:bodyPr anchor="t">
            <a:normAutofit fontScale="90000"/>
          </a:bodyPr>
          <a:lstStyle/>
          <a:p>
            <a:pPr algn="l"/>
            <a:r>
              <a:rPr lang="en-AU" sz="2222" u="sng" dirty="0" smtClean="0"/>
              <a:t>Major challenges</a:t>
            </a:r>
            <a:r>
              <a:rPr lang="en-AU" sz="2222" dirty="0" smtClean="0"/>
              <a:t/>
            </a:r>
            <a:br>
              <a:rPr lang="en-AU" sz="2222" dirty="0" smtClean="0"/>
            </a:br>
            <a:r>
              <a:rPr lang="en-AU" sz="2222" dirty="0" smtClean="0"/>
              <a:t/>
            </a:r>
            <a:br>
              <a:rPr lang="en-AU" sz="2222" dirty="0" smtClean="0"/>
            </a:br>
            <a:r>
              <a:rPr lang="en-AU" sz="2222" b="1" dirty="0" smtClean="0"/>
              <a:t>(1) Upgrading and innovation </a:t>
            </a:r>
            <a:r>
              <a:rPr lang="en-AU" sz="2222" dirty="0" smtClean="0"/>
              <a:t>– some key considerations:</a:t>
            </a:r>
            <a:br>
              <a:rPr lang="en-AU" sz="2222" dirty="0" smtClean="0"/>
            </a:br>
            <a:r>
              <a:rPr lang="en-AU" sz="2222" dirty="0" smtClean="0"/>
              <a:t/>
            </a:r>
            <a:br>
              <a:rPr lang="en-AU" sz="2222" dirty="0" smtClean="0"/>
            </a:br>
            <a:r>
              <a:rPr lang="en-AU" sz="2222" u="sng" dirty="0" smtClean="0"/>
              <a:t>#1 R&amp;D, industry policy</a:t>
            </a:r>
            <a:r>
              <a:rPr lang="en-AU" sz="2222" dirty="0" smtClean="0"/>
              <a:t>: Mixed record, public sector R&amp;D small but rising quickly (Rasiah). Somewhat disconnected from business (ethnic factor again).</a:t>
            </a:r>
            <a:br>
              <a:rPr lang="en-AU" sz="2222" dirty="0" smtClean="0"/>
            </a:br>
            <a:r>
              <a:rPr lang="en-AU" sz="2222" dirty="0" smtClean="0"/>
              <a:t>Industry policy history disappointing; eg, autos, Thai success. In marked contrast to earlier agricultural successes.</a:t>
            </a:r>
            <a:br>
              <a:rPr lang="en-AU" sz="2222" dirty="0" smtClean="0"/>
            </a:br>
            <a:r>
              <a:rPr lang="en-AU" sz="2222" dirty="0" smtClean="0"/>
              <a:t/>
            </a:r>
            <a:br>
              <a:rPr lang="en-AU" sz="2222" dirty="0" smtClean="0"/>
            </a:br>
            <a:r>
              <a:rPr lang="en-AU" sz="2222" u="sng" dirty="0" smtClean="0"/>
              <a:t>#2 Universities</a:t>
            </a:r>
            <a:r>
              <a:rPr lang="en-AU" sz="2222" dirty="0" smtClean="0"/>
              <a:t>: Generously funded, but generally slipping in East Asian rankings. Mismatch with the labour market. Also somewhat politicized and bureaucratic – quotas, language policy, etc. See Salmi (2010), eg on NUS/UM comparison.  </a:t>
            </a:r>
            <a:br>
              <a:rPr lang="en-AU" sz="2222" dirty="0" smtClean="0"/>
            </a:br>
            <a:r>
              <a:rPr lang="en-AU" sz="2222" dirty="0" smtClean="0"/>
              <a:t>Though private sector successes.</a:t>
            </a:r>
            <a:br>
              <a:rPr lang="en-AU" sz="2222" dirty="0" smtClean="0"/>
            </a:br>
            <a:r>
              <a:rPr lang="en-AU" sz="2222" dirty="0" smtClean="0"/>
              <a:t/>
            </a:r>
            <a:br>
              <a:rPr lang="en-AU" sz="2222" dirty="0" smtClean="0"/>
            </a:br>
            <a:r>
              <a:rPr lang="en-AU" sz="2222" u="sng" dirty="0" smtClean="0"/>
              <a:t>#3 Dependence on foreign labour</a:t>
            </a:r>
            <a:r>
              <a:rPr lang="en-AU" sz="2222" dirty="0" smtClean="0"/>
              <a:t>: One of the highest in the developing world. May weaken incentives for upgrading. But depends whether foreign labour is competitive or complementary with local labour. Singapore shows that upgrading with very large foreign labour force is possible (Jones).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US" sz="2222" dirty="0" smtClean="0"/>
              <a:t/>
            </a:r>
            <a:br>
              <a:rPr lang="en-US" sz="2222" dirty="0" smtClean="0"/>
            </a:br>
            <a:r>
              <a:rPr lang="en-US" sz="2222" dirty="0" smtClean="0"/>
              <a:t/>
            </a:r>
            <a:br>
              <a:rPr lang="en-US" sz="2222" dirty="0" smtClean="0"/>
            </a:br>
            <a:r>
              <a:rPr lang="en-US" sz="2222" dirty="0" smtClean="0"/>
              <a:t/>
            </a:r>
            <a:br>
              <a:rPr lang="en-US"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305800" cy="5715000"/>
          </a:xfrm>
        </p:spPr>
        <p:txBody>
          <a:bodyPr anchor="t">
            <a:normAutofit fontScale="90000"/>
          </a:bodyPr>
          <a:lstStyle/>
          <a:p>
            <a:pPr algn="l"/>
            <a:r>
              <a:rPr lang="en-AU" sz="2222" u="sng" dirty="0" smtClean="0"/>
              <a:t>Major challenges </a:t>
            </a:r>
            <a:r>
              <a:rPr lang="en-AU" sz="2222" dirty="0" smtClean="0"/>
              <a:t>(cont)</a:t>
            </a:r>
            <a:br>
              <a:rPr lang="en-AU" sz="2222" dirty="0" smtClean="0"/>
            </a:br>
            <a:r>
              <a:rPr lang="en-AU" sz="2222" dirty="0" smtClean="0"/>
              <a:t/>
            </a:r>
            <a:br>
              <a:rPr lang="en-AU" sz="2222" dirty="0" smtClean="0"/>
            </a:br>
            <a:r>
              <a:rPr lang="en-AU" sz="2222" u="sng" dirty="0" smtClean="0"/>
              <a:t>#4 The large GLC sector</a:t>
            </a:r>
            <a:r>
              <a:rPr lang="en-AU" sz="2222" dirty="0" smtClean="0"/>
              <a:t>: These firms have a broader ‘developmental mission’. Some have contributed with scholarships, especially Petronas. Those in tradables forced to compete. But (a) most in non-tradables, shielded from competition; (b) politicized, little evidence that they are major technological innovators. </a:t>
            </a:r>
            <a:br>
              <a:rPr lang="en-AU" sz="2222" dirty="0" smtClean="0"/>
            </a:br>
            <a:r>
              <a:rPr lang="en-AU" sz="2222" dirty="0" smtClean="0"/>
              <a:t>A ‘black box’ for serious analytical research.</a:t>
            </a:r>
            <a:br>
              <a:rPr lang="en-AU" sz="2222" dirty="0" smtClean="0"/>
            </a:br>
            <a:r>
              <a:rPr lang="en-AU" sz="2222" dirty="0" smtClean="0"/>
              <a:t/>
            </a:r>
            <a:br>
              <a:rPr lang="en-AU" sz="2222" dirty="0" smtClean="0"/>
            </a:br>
            <a:r>
              <a:rPr lang="en-AU" sz="2222" u="sng" dirty="0" smtClean="0"/>
              <a:t>#5 Impact of the NEP</a:t>
            </a:r>
            <a:r>
              <a:rPr lang="en-AU" sz="2222" dirty="0" smtClean="0"/>
              <a:t>: </a:t>
            </a:r>
            <a:br>
              <a:rPr lang="en-AU" sz="2222" dirty="0" smtClean="0"/>
            </a:br>
            <a:r>
              <a:rPr lang="en-AU" sz="2222" dirty="0" smtClean="0"/>
              <a:t>NEP doesn’t have a technological objective. But indirect effects are large.</a:t>
            </a:r>
            <a:br>
              <a:rPr lang="en-AU" sz="2222" dirty="0" smtClean="0"/>
            </a:br>
            <a:r>
              <a:rPr lang="en-AU" sz="2222" dirty="0" smtClean="0"/>
              <a:t> Eg (1), Chinese SME’s seem to prefer to stay under the ICA employment threshold.</a:t>
            </a:r>
            <a:br>
              <a:rPr lang="en-AU" sz="2222" dirty="0" smtClean="0"/>
            </a:br>
            <a:r>
              <a:rPr lang="en-AU" sz="2222" dirty="0" smtClean="0"/>
              <a:t>Eg (2), Most large, non export-oriented firms seem to owe their existence substantially to patronage (Gomez). Though exceptions, eg AirAsia.</a:t>
            </a:r>
            <a:br>
              <a:rPr lang="en-AU" sz="2222" dirty="0" smtClean="0"/>
            </a:br>
            <a:r>
              <a:rPr lang="en-AU" sz="2222" dirty="0" smtClean="0"/>
              <a:t/>
            </a:r>
            <a:br>
              <a:rPr lang="en-AU" sz="2222" dirty="0" smtClean="0"/>
            </a:br>
            <a:r>
              <a:rPr lang="en-AU" sz="2222" u="sng" dirty="0" smtClean="0"/>
              <a:t>#6 Brain drain</a:t>
            </a:r>
            <a:r>
              <a:rPr lang="en-AU" sz="2222" dirty="0" smtClean="0"/>
              <a:t>: Difficult to estimate, no official stats, but Malaysia continues to have a large exodus of skilled professionals, many one-way migrants.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US" sz="2222" dirty="0" smtClean="0"/>
              <a:t/>
            </a:r>
            <a:br>
              <a:rPr lang="en-US" sz="2222" dirty="0" smtClean="0"/>
            </a:br>
            <a:r>
              <a:rPr lang="en-US" sz="2222" dirty="0" smtClean="0"/>
              <a:t/>
            </a:r>
            <a:br>
              <a:rPr lang="en-US" sz="2222" dirty="0" smtClean="0"/>
            </a:br>
            <a:r>
              <a:rPr lang="en-US" sz="2222" dirty="0" smtClean="0"/>
              <a:t/>
            </a:r>
            <a:br>
              <a:rPr lang="en-US"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382000" cy="5867400"/>
          </a:xfrm>
        </p:spPr>
        <p:txBody>
          <a:bodyPr anchor="t">
            <a:normAutofit fontScale="90000"/>
          </a:bodyPr>
          <a:lstStyle/>
          <a:p>
            <a:pPr algn="l"/>
            <a:r>
              <a:rPr lang="en-AU" sz="2222" u="sng" dirty="0" smtClean="0"/>
              <a:t>Major challenges </a:t>
            </a:r>
            <a:r>
              <a:rPr lang="en-AU" sz="2222" dirty="0" smtClean="0"/>
              <a:t>(cont)</a:t>
            </a:r>
            <a:br>
              <a:rPr lang="en-AU" sz="2222" dirty="0" smtClean="0"/>
            </a:br>
            <a:r>
              <a:rPr lang="en-AU" sz="2222" dirty="0" smtClean="0"/>
              <a:t/>
            </a:r>
            <a:br>
              <a:rPr lang="en-AU" sz="2222" dirty="0" smtClean="0"/>
            </a:br>
            <a:r>
              <a:rPr lang="en-AU" sz="2222" u="sng" dirty="0" smtClean="0"/>
              <a:t>#7 Institutional reform</a:t>
            </a:r>
            <a:r>
              <a:rPr lang="en-AU" sz="2222" dirty="0" smtClean="0"/>
              <a:t>: Has microeconomic and institutional reform slowed, Malaysia become ‘sclerotic’ (a la Olson)? </a:t>
            </a:r>
            <a:br>
              <a:rPr lang="en-AU" sz="2222" dirty="0" smtClean="0"/>
            </a:br>
            <a:r>
              <a:rPr lang="en-AU" sz="2222" dirty="0" smtClean="0"/>
              <a:t>Eg, in the contract system, subsidies; the legal system (especially under Mahathir); development of independent regulatory agencies acting in the public interest; competition policy and regulatory reform (though Malaysia scores well on some, see table). </a:t>
            </a:r>
            <a:br>
              <a:rPr lang="en-AU" sz="2222" dirty="0" smtClean="0"/>
            </a:br>
            <a:r>
              <a:rPr lang="en-AU" sz="2222" dirty="0" smtClean="0"/>
              <a:t/>
            </a:r>
            <a:br>
              <a:rPr lang="en-AU" sz="2222" dirty="0" smtClean="0"/>
            </a:br>
            <a:r>
              <a:rPr lang="en-AU" sz="2222" dirty="0" smtClean="0"/>
              <a:t>The civil service: expanded rapidly, partly to solve high Bumi grad unemployment.</a:t>
            </a:r>
            <a:br>
              <a:rPr lang="en-AU" sz="2222" dirty="0" smtClean="0"/>
            </a:br>
            <a:r>
              <a:rPr lang="en-AU" sz="2222" dirty="0" smtClean="0"/>
              <a:t>Can it effectively regulate a largely foreign and non-Bumi private sector?</a:t>
            </a:r>
            <a:br>
              <a:rPr lang="en-AU" sz="2222" dirty="0" smtClean="0"/>
            </a:br>
            <a:r>
              <a:rPr lang="en-AU" sz="2222" dirty="0" smtClean="0"/>
              <a:t>It is meeting international benchmarks and attracting the best &amp; brightest?</a:t>
            </a:r>
            <a:br>
              <a:rPr lang="en-AU" sz="2222" dirty="0" smtClean="0"/>
            </a:br>
            <a:r>
              <a:rPr lang="en-AU" sz="2222" dirty="0" smtClean="0"/>
              <a:t/>
            </a:r>
            <a:br>
              <a:rPr lang="en-AU" sz="2222" dirty="0" smtClean="0"/>
            </a:br>
            <a:r>
              <a:rPr lang="en-AU" sz="2222" dirty="0" smtClean="0"/>
              <a:t>But the governance success stories are very close to home – Penang! </a:t>
            </a:r>
            <a:br>
              <a:rPr lang="en-AU" sz="2222" dirty="0" smtClean="0"/>
            </a:br>
            <a:r>
              <a:rPr lang="en-AU" sz="2222" dirty="0" smtClean="0"/>
              <a:t>See Chet Singh (2011): success as much in spite of as because of the federal govt.</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US" sz="2222" dirty="0" smtClean="0"/>
              <a:t/>
            </a:r>
            <a:br>
              <a:rPr lang="en-US" sz="2222" dirty="0" smtClean="0"/>
            </a:br>
            <a:r>
              <a:rPr lang="en-US" sz="2222" dirty="0" smtClean="0"/>
              <a:t/>
            </a:r>
            <a:br>
              <a:rPr lang="en-US" sz="2222" dirty="0" smtClean="0"/>
            </a:br>
            <a:r>
              <a:rPr lang="en-US" sz="2222" dirty="0" smtClean="0"/>
              <a:t/>
            </a:r>
            <a:br>
              <a:rPr lang="en-US"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562600"/>
          </a:xfrm>
        </p:spPr>
        <p:txBody>
          <a:bodyPr anchor="t">
            <a:normAutofit fontScale="90000"/>
          </a:bodyPr>
          <a:lstStyle/>
          <a:p>
            <a:pPr algn="l"/>
            <a:r>
              <a:rPr lang="en-AU" sz="2400" b="1" dirty="0" smtClean="0"/>
              <a:t>Context </a:t>
            </a:r>
            <a:r>
              <a:rPr lang="en-AU" sz="2400" dirty="0" smtClean="0"/>
              <a:t>(cont)</a:t>
            </a:r>
            <a:r>
              <a:rPr lang="en-AU" sz="2000" dirty="0" smtClean="0"/>
              <a:t/>
            </a:r>
            <a:br>
              <a:rPr lang="en-AU" sz="2000" dirty="0" smtClean="0"/>
            </a:br>
            <a:r>
              <a:rPr lang="en-AU" sz="2222" dirty="0" smtClean="0"/>
              <a:t/>
            </a:r>
            <a:br>
              <a:rPr lang="en-AU" sz="2222" dirty="0" smtClean="0"/>
            </a:br>
            <a:r>
              <a:rPr lang="en-AU" sz="2222" dirty="0" smtClean="0"/>
              <a:t>(3) Academic commentary (especially on the NEP):</a:t>
            </a:r>
            <a:br>
              <a:rPr lang="en-AU" sz="2222" dirty="0" smtClean="0"/>
            </a:br>
            <a:r>
              <a:rPr lang="en-AU" sz="2222" dirty="0" smtClean="0"/>
              <a:t>Mohamad Ariff: ‘Multiracial Malaysia’s major structural problems are largely attributed to the NEP. [There needs to be] a clear focus on the poor and the marginalized groups regardless of race, colour or religion.’</a:t>
            </a:r>
            <a:br>
              <a:rPr lang="en-AU" sz="2222" dirty="0" smtClean="0"/>
            </a:br>
            <a:r>
              <a:rPr lang="en-AU" sz="2222" dirty="0" smtClean="0"/>
              <a:t/>
            </a:r>
            <a:br>
              <a:rPr lang="en-AU" sz="2222" dirty="0" smtClean="0"/>
            </a:br>
            <a:r>
              <a:rPr lang="en-AU" sz="2222" dirty="0" smtClean="0"/>
              <a:t>Wing Woo: ‘… by focusing too much on the redistribution of income and not enough on the generation of income, the NEP rejects meritocracy and institutionalizes racism, thereby preventing full mobilization of human resources.’</a:t>
            </a:r>
            <a:br>
              <a:rPr lang="en-AU" sz="2222" dirty="0" smtClean="0"/>
            </a:br>
            <a:r>
              <a:rPr lang="en-AU" sz="2222" dirty="0" smtClean="0"/>
              <a:t/>
            </a:r>
            <a:br>
              <a:rPr lang="en-AU" sz="2222" dirty="0" smtClean="0"/>
            </a:br>
            <a:r>
              <a:rPr lang="en-AU" sz="2222" dirty="0" smtClean="0"/>
              <a:t>(4) The international</a:t>
            </a:r>
            <a:r>
              <a:rPr lang="en-US" sz="2222" dirty="0" smtClean="0"/>
              <a:t> economic environment has and is likely to continue to be generally benign: </a:t>
            </a:r>
            <a:br>
              <a:rPr lang="en-US" sz="2222" dirty="0" smtClean="0"/>
            </a:br>
            <a:r>
              <a:rPr lang="en-US" sz="2222" dirty="0" smtClean="0"/>
              <a:t>Joan Nelson (2008): Malaysia’s ‘… economic policy space is surprisingly unconstrained by globalization.’ [Author’s interpretation: the result of generally sound macroeconomic policies and openness.] </a:t>
            </a:r>
            <a:r>
              <a:rPr lang="en-AU" sz="2222" dirty="0" smtClean="0"/>
              <a:t/>
            </a:r>
            <a:br>
              <a:rPr lang="en-AU" sz="2222" dirty="0" smtClean="0"/>
            </a:br>
            <a:r>
              <a:rPr lang="en-AU" sz="2222" dirty="0" smtClean="0"/>
              <a:t/>
            </a:r>
            <a:br>
              <a:rPr lang="en-AU" sz="2222" dirty="0" smtClean="0"/>
            </a:br>
            <a:r>
              <a:rPr lang="en-AU" sz="2222" dirty="0" smtClean="0"/>
              <a:t>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382000" cy="5867400"/>
          </a:xfrm>
        </p:spPr>
        <p:txBody>
          <a:bodyPr anchor="t">
            <a:normAutofit fontScale="90000"/>
          </a:bodyPr>
          <a:lstStyle/>
          <a:p>
            <a:pPr algn="l"/>
            <a:r>
              <a:rPr lang="en-AU" sz="2222" b="1" dirty="0" smtClean="0"/>
              <a:t>(2) Macroeconomic Management</a:t>
            </a:r>
            <a:r>
              <a:rPr lang="en-AU" sz="2222" dirty="0" smtClean="0"/>
              <a:t/>
            </a:r>
            <a:br>
              <a:rPr lang="en-AU" sz="2222" dirty="0" smtClean="0"/>
            </a:br>
            <a:r>
              <a:rPr lang="en-AU" sz="2222" dirty="0" smtClean="0"/>
              <a:t/>
            </a:r>
            <a:br>
              <a:rPr lang="en-AU" sz="2222" dirty="0" smtClean="0"/>
            </a:br>
            <a:r>
              <a:rPr lang="en-AU" sz="2222" dirty="0" smtClean="0"/>
              <a:t>Generally competent, especially BNM and monetary policy.</a:t>
            </a:r>
            <a:br>
              <a:rPr lang="en-AU" sz="2222" dirty="0" smtClean="0"/>
            </a:br>
            <a:r>
              <a:rPr lang="en-AU" sz="2222" dirty="0" smtClean="0"/>
              <a:t>Public debt/GDP about 55%, relatively modest by current OECD standards, mostly domestic.</a:t>
            </a:r>
            <a:br>
              <a:rPr lang="en-AU" sz="2222" dirty="0" smtClean="0"/>
            </a:br>
            <a:r>
              <a:rPr lang="en-AU" sz="2222" dirty="0" smtClean="0"/>
              <a:t/>
            </a:r>
            <a:br>
              <a:rPr lang="en-AU" sz="2222" dirty="0" smtClean="0"/>
            </a:br>
            <a:r>
              <a:rPr lang="en-AU" sz="2222" dirty="0" smtClean="0"/>
              <a:t>R. Thillainathan: very good macroeconomic management ‘except for a few lapses’.</a:t>
            </a:r>
            <a:br>
              <a:rPr lang="en-AU" sz="2222" dirty="0" smtClean="0"/>
            </a:br>
            <a:r>
              <a:rPr lang="en-AU" sz="2222" dirty="0" smtClean="0"/>
              <a:t/>
            </a:r>
            <a:br>
              <a:rPr lang="en-AU" sz="2222" dirty="0" smtClean="0"/>
            </a:br>
            <a:r>
              <a:rPr lang="en-AU" sz="2222" dirty="0" smtClean="0"/>
              <a:t>Zainal Aznam Yusof: policy consistently characterized by ‘learning by doing, an absence of a fixation on ideology, a good measure of pragmatism, and a continuing obsession with growth and distribution/’ </a:t>
            </a:r>
            <a:br>
              <a:rPr lang="en-AU" sz="2222" dirty="0" smtClean="0"/>
            </a:br>
            <a:r>
              <a:rPr lang="en-AU" sz="2222" dirty="0" smtClean="0"/>
              <a:t>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US" sz="2222" dirty="0" smtClean="0"/>
              <a:t/>
            </a:r>
            <a:br>
              <a:rPr lang="en-US" sz="2222" dirty="0" smtClean="0"/>
            </a:br>
            <a:r>
              <a:rPr lang="en-US" sz="2222" dirty="0" smtClean="0"/>
              <a:t/>
            </a:r>
            <a:br>
              <a:rPr lang="en-US" sz="2222" dirty="0" smtClean="0"/>
            </a:br>
            <a:r>
              <a:rPr lang="en-US" sz="2222" dirty="0" smtClean="0"/>
              <a:t/>
            </a:r>
            <a:br>
              <a:rPr lang="en-US"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382000" cy="5867400"/>
          </a:xfrm>
        </p:spPr>
        <p:txBody>
          <a:bodyPr anchor="t">
            <a:normAutofit fontScale="90000"/>
          </a:bodyPr>
          <a:lstStyle/>
          <a:p>
            <a:pPr algn="l"/>
            <a:r>
              <a:rPr lang="en-AU" sz="2222" u="sng" dirty="0" smtClean="0"/>
              <a:t>Major challenges </a:t>
            </a:r>
            <a:r>
              <a:rPr lang="en-AU" sz="2222" dirty="0" smtClean="0"/>
              <a:t>(cont)</a:t>
            </a:r>
            <a:br>
              <a:rPr lang="en-AU" sz="2222" dirty="0" smtClean="0"/>
            </a:br>
            <a:r>
              <a:rPr lang="en-AU" sz="2222" dirty="0" smtClean="0"/>
              <a:t/>
            </a:r>
            <a:br>
              <a:rPr lang="en-AU" sz="2222" dirty="0" smtClean="0"/>
            </a:br>
            <a:r>
              <a:rPr lang="en-AU" sz="2222" dirty="0" smtClean="0"/>
              <a:t>But significant, increasing fiscal policy challenges, as noted (Narayanan):</a:t>
            </a:r>
            <a:br>
              <a:rPr lang="en-AU" sz="2222" dirty="0" smtClean="0"/>
            </a:br>
            <a:r>
              <a:rPr lang="en-AU" sz="2222" dirty="0" smtClean="0"/>
              <a:t/>
            </a:r>
            <a:br>
              <a:rPr lang="en-AU" sz="2222" dirty="0" smtClean="0"/>
            </a:br>
            <a:r>
              <a:rPr lang="en-AU" sz="2222" dirty="0" smtClean="0"/>
              <a:t>a) FP rarely counter-cyclical; become embedded in the system since the AFC.</a:t>
            </a:r>
            <a:br>
              <a:rPr lang="en-AU" sz="2222" dirty="0" smtClean="0"/>
            </a:br>
            <a:r>
              <a:rPr lang="en-AU" sz="2222" dirty="0" smtClean="0"/>
              <a:t>b) Subsidies about 20% of revenue, poorly targeted, strong ‘entitlement culture’.</a:t>
            </a:r>
            <a:br>
              <a:rPr lang="en-AU" sz="2222" dirty="0" smtClean="0"/>
            </a:br>
            <a:r>
              <a:rPr lang="en-AU" sz="2222" dirty="0" smtClean="0"/>
              <a:t>c) Fiscal incentives and tax loopholes extensive; little conditionality.</a:t>
            </a:r>
            <a:br>
              <a:rPr lang="en-AU" sz="2222" dirty="0" smtClean="0"/>
            </a:br>
            <a:r>
              <a:rPr lang="en-AU" sz="2222" dirty="0" smtClean="0"/>
              <a:t>d) Heavy dependence on oil &amp; gas, 40% of revenues, but declining.</a:t>
            </a:r>
            <a:br>
              <a:rPr lang="en-AU" sz="2222" dirty="0" smtClean="0"/>
            </a:br>
            <a:r>
              <a:rPr lang="en-AU" sz="2222" dirty="0" smtClean="0"/>
              <a:t>e) Extensive ‘institutionalized leakages’ (Narayanan), cost padding, patronage.</a:t>
            </a:r>
            <a:br>
              <a:rPr lang="en-AU" sz="2222" dirty="0" smtClean="0"/>
            </a:br>
            <a:r>
              <a:rPr lang="en-AU" sz="2222" dirty="0" smtClean="0"/>
              <a:t>f) Large GLC sector subject to little public accountability and scrutiny. </a:t>
            </a:r>
            <a:br>
              <a:rPr lang="en-AU" sz="2222" dirty="0" smtClean="0"/>
            </a:br>
            <a:r>
              <a:rPr lang="en-AU" sz="2222" dirty="0" smtClean="0"/>
              <a:t>g) Fertility beginning to decline, period of ‘demographic burden’ will end after 2025 (Jones).</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US" sz="2222" dirty="0" smtClean="0"/>
              <a:t/>
            </a:r>
            <a:br>
              <a:rPr lang="en-US" sz="2222" dirty="0" smtClean="0"/>
            </a:br>
            <a:r>
              <a:rPr lang="en-US" sz="2222" dirty="0" smtClean="0"/>
              <a:t/>
            </a:r>
            <a:br>
              <a:rPr lang="en-US" sz="2222" dirty="0" smtClean="0"/>
            </a:br>
            <a:r>
              <a:rPr lang="en-US" sz="2222" dirty="0" smtClean="0"/>
              <a:t/>
            </a:r>
            <a:br>
              <a:rPr lang="en-US"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382000" cy="5867400"/>
          </a:xfrm>
        </p:spPr>
        <p:txBody>
          <a:bodyPr anchor="t">
            <a:normAutofit fontScale="90000"/>
          </a:bodyPr>
          <a:lstStyle/>
          <a:p>
            <a:pPr algn="l"/>
            <a:r>
              <a:rPr lang="en-AU" sz="2222" u="sng" dirty="0" smtClean="0"/>
              <a:t>Major challenges </a:t>
            </a:r>
            <a:r>
              <a:rPr lang="en-AU" sz="2222" dirty="0" smtClean="0"/>
              <a:t>(cont): </a:t>
            </a:r>
            <a:r>
              <a:rPr lang="en-AU" sz="2222" b="1" dirty="0" smtClean="0"/>
              <a:t>(3) Social policy and affirmative action </a:t>
            </a:r>
            <a:r>
              <a:rPr lang="en-AU" sz="2222" dirty="0" smtClean="0"/>
              <a:t/>
            </a:r>
            <a:br>
              <a:rPr lang="en-AU" sz="2222" dirty="0" smtClean="0"/>
            </a:br>
            <a:r>
              <a:rPr lang="en-AU" sz="2222" dirty="0" smtClean="0"/>
              <a:t/>
            </a:r>
            <a:br>
              <a:rPr lang="en-AU" sz="2222" dirty="0" smtClean="0"/>
            </a:br>
            <a:r>
              <a:rPr lang="en-AU" sz="2222" dirty="0" smtClean="0"/>
              <a:t>NEP very successful in narrowing ethnic gaps, diffusing post-1969 tension.</a:t>
            </a:r>
            <a:br>
              <a:rPr lang="en-AU" sz="2222" dirty="0" smtClean="0"/>
            </a:br>
            <a:r>
              <a:rPr lang="en-AU" sz="2222" dirty="0" smtClean="0"/>
              <a:t/>
            </a:r>
            <a:br>
              <a:rPr lang="en-AU" sz="2222" dirty="0" smtClean="0"/>
            </a:br>
            <a:r>
              <a:rPr lang="en-AU" sz="2222" dirty="0" smtClean="0"/>
              <a:t>But urgently needs a sunset clause.</a:t>
            </a:r>
            <a:br>
              <a:rPr lang="en-AU" sz="2222" dirty="0" smtClean="0"/>
            </a:br>
            <a:r>
              <a:rPr lang="en-AU" sz="2222" dirty="0" smtClean="0"/>
              <a:t>Gomez: Is it to be ‘Bangsa Malaysia’ or ‘Ketuanan Melayu’?</a:t>
            </a:r>
            <a:br>
              <a:rPr lang="en-AU" sz="2222" dirty="0" smtClean="0"/>
            </a:br>
            <a:r>
              <a:rPr lang="en-AU" sz="2222" dirty="0" smtClean="0"/>
              <a:t>Note the balanced Meerman (2008) critique:</a:t>
            </a:r>
            <a:br>
              <a:rPr lang="en-AU" sz="2222" dirty="0" smtClean="0"/>
            </a:br>
            <a:r>
              <a:rPr lang="en-US" sz="2222" dirty="0" smtClean="0"/>
              <a:t>‘remarkable success … [alongside worries about the strategy’s] high costs in financial losses, [and the] accelerated deterioration of institutions in public life and workplace behaviour’.</a:t>
            </a:r>
            <a:br>
              <a:rPr lang="en-US" sz="2222" dirty="0" smtClean="0"/>
            </a:br>
            <a:r>
              <a:rPr lang="en-AU" sz="2222" dirty="0" smtClean="0"/>
              <a:t>Challenge is how to reformulate the NEP++ so they become ‘pro poor’ policies.</a:t>
            </a:r>
            <a:br>
              <a:rPr lang="en-AU" sz="2222" dirty="0" smtClean="0"/>
            </a:br>
            <a:r>
              <a:rPr lang="en-AU" sz="2222" dirty="0" smtClean="0"/>
              <a:t/>
            </a:r>
            <a:br>
              <a:rPr lang="en-AU" sz="2222" dirty="0" smtClean="0"/>
            </a:br>
            <a:r>
              <a:rPr lang="en-AU" sz="2222" dirty="0" smtClean="0"/>
              <a:t>Deeply complex political economy challenge for PM Najib and UMNO: imperative for major reform to restore growth and business confidence, while confronting powerful vested interests. Will historic pragmatism triumph?</a:t>
            </a:r>
            <a:br>
              <a:rPr lang="en-AU" sz="2222" dirty="0" smtClean="0"/>
            </a:br>
            <a:r>
              <a:rPr lang="en-AU" sz="2222" dirty="0" smtClean="0"/>
              <a:t/>
            </a:r>
            <a:br>
              <a:rPr lang="en-AU" sz="2222" dirty="0" smtClean="0"/>
            </a:br>
            <a:r>
              <a:rPr lang="en-AU" sz="2222" dirty="0" smtClean="0"/>
              <a:t>Or Wang Gungwu (2010): ‘Communalism is getting worse and … there is lack of communication between the communities. The lack of trust is growing.’</a:t>
            </a:r>
            <a:r>
              <a:rPr lang="en-US" sz="2222" dirty="0" smtClean="0"/>
              <a:t> </a:t>
            </a: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US" sz="2222" dirty="0" smtClean="0"/>
              <a:t/>
            </a:r>
            <a:br>
              <a:rPr lang="en-US" sz="2222" dirty="0" smtClean="0"/>
            </a:br>
            <a:r>
              <a:rPr lang="en-US" sz="2222" dirty="0" smtClean="0"/>
              <a:t/>
            </a:r>
            <a:br>
              <a:rPr lang="en-US" sz="2222" dirty="0" smtClean="0"/>
            </a:br>
            <a:r>
              <a:rPr lang="en-US" sz="2222" dirty="0" smtClean="0"/>
              <a:t/>
            </a:r>
            <a:br>
              <a:rPr lang="en-US"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208588"/>
          </a:xfrm>
        </p:spPr>
        <p:txBody>
          <a:bodyPr anchor="ctr">
            <a:normAutofit/>
          </a:bodyPr>
          <a:lstStyle/>
          <a:p>
            <a:r>
              <a:rPr lang="en-US" sz="2800" dirty="0" smtClean="0"/>
              <a:t>TERIMA KASIH BANYAK!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457200"/>
            <a:ext cx="8002588" cy="5589588"/>
          </a:xfrm>
        </p:spPr>
        <p:txBody>
          <a:bodyPr anchor="t">
            <a:normAutofit fontScale="90000"/>
          </a:bodyPr>
          <a:lstStyle/>
          <a:p>
            <a:pPr algn="l" eaLnBrk="1" hangingPunct="1"/>
            <a:r>
              <a:rPr lang="en-AU" sz="2667" b="1" dirty="0" smtClean="0"/>
              <a:t>(2) The Past Record</a:t>
            </a:r>
            <a:r>
              <a:rPr lang="en-AU" sz="2000" dirty="0" smtClean="0"/>
              <a:t/>
            </a:r>
            <a:br>
              <a:rPr lang="en-AU" sz="2000" dirty="0" smtClean="0"/>
            </a:br>
            <a:r>
              <a:rPr lang="en-AU" sz="2000" dirty="0" smtClean="0"/>
              <a:t/>
            </a:r>
            <a:br>
              <a:rPr lang="en-AU" sz="2000" dirty="0" smtClean="0"/>
            </a:br>
            <a:r>
              <a:rPr lang="en-AU" sz="2222" dirty="0" smtClean="0"/>
              <a:t>Unusual in some respects: </a:t>
            </a:r>
            <a:br>
              <a:rPr lang="en-AU" sz="2222" dirty="0" smtClean="0"/>
            </a:br>
            <a:r>
              <a:rPr lang="en-AU" sz="2222" dirty="0" smtClean="0"/>
              <a:t>favourable initial conditions; </a:t>
            </a:r>
            <a:br>
              <a:rPr lang="en-AU" sz="2222" dirty="0" smtClean="0"/>
            </a:br>
            <a:r>
              <a:rPr lang="en-AU" sz="2222" dirty="0" smtClean="0"/>
              <a:t>generally conflict-free (apart from 1950s insurgency Indonesian </a:t>
            </a:r>
            <a:r>
              <a:rPr lang="en-AU" sz="2222" u="sng" dirty="0" smtClean="0"/>
              <a:t>konfrontasi</a:t>
            </a:r>
            <a:r>
              <a:rPr lang="en-AU" sz="2222" dirty="0" smtClean="0"/>
              <a:t> 1963-65, 1965 separation from Singapore); </a:t>
            </a:r>
            <a:br>
              <a:rPr lang="en-AU" sz="2222" dirty="0" smtClean="0"/>
            </a:br>
            <a:r>
              <a:rPr lang="en-AU" sz="2222" dirty="0" smtClean="0"/>
              <a:t>generally consistent policy settings.</a:t>
            </a:r>
            <a:br>
              <a:rPr lang="en-AU" sz="2222" dirty="0" smtClean="0"/>
            </a:br>
            <a:r>
              <a:rPr lang="en-AU" sz="2222" dirty="0" smtClean="0"/>
              <a:t/>
            </a:r>
            <a:br>
              <a:rPr lang="en-AU" sz="2222" dirty="0" smtClean="0"/>
            </a:br>
            <a:r>
              <a:rPr lang="en-AU" sz="2222" dirty="0" smtClean="0"/>
              <a:t>Choice of comparators?</a:t>
            </a:r>
            <a:br>
              <a:rPr lang="en-AU" sz="2222" dirty="0" smtClean="0"/>
            </a:br>
            <a:r>
              <a:rPr lang="en-AU" sz="2222" dirty="0" smtClean="0"/>
              <a:t>No longer Ghana or Sri Lanka!</a:t>
            </a:r>
            <a:br>
              <a:rPr lang="en-AU" sz="2222" dirty="0" smtClean="0"/>
            </a:br>
            <a:r>
              <a:rPr lang="en-AU" sz="2222" dirty="0" smtClean="0"/>
              <a:t>Thailand, Singapore, Korea, China chosen for illustrative purposes.</a:t>
            </a:r>
            <a:br>
              <a:rPr lang="en-AU" sz="2222" dirty="0" smtClean="0"/>
            </a:br>
            <a:r>
              <a:rPr lang="en-AU" sz="2222" dirty="0" smtClean="0"/>
              <a:t/>
            </a:r>
            <a:br>
              <a:rPr lang="en-AU" sz="2222" dirty="0" smtClean="0"/>
            </a:br>
            <a:r>
              <a:rPr lang="en-AU" sz="2222" dirty="0" smtClean="0"/>
              <a:t>The struggle to characterize the Malaysian economy and its political economy: Fisk, Myint, Ariff, Crouch, Gomez and Jomo, etc. </a:t>
            </a:r>
            <a:br>
              <a:rPr lang="en-AU" sz="2222" dirty="0" smtClean="0"/>
            </a:br>
            <a:r>
              <a:rPr lang="en-AU" sz="2222" dirty="0" smtClean="0"/>
              <a:t/>
            </a:r>
            <a:br>
              <a:rPr lang="en-AU" sz="2222" dirty="0" smtClean="0"/>
            </a:br>
            <a:r>
              <a:rPr lang="en-AU" sz="2222" b="1" dirty="0" smtClean="0"/>
              <a:t>Six Major stylized facts</a:t>
            </a:r>
            <a:r>
              <a:rPr lang="en-AU" sz="2222" dirty="0" smtClean="0"/>
              <a:t/>
            </a:r>
            <a:br>
              <a:rPr lang="en-AU" sz="2222" dirty="0" smtClean="0"/>
            </a:br>
            <a:r>
              <a:rPr lang="en-AU" sz="2222" dirty="0" smtClean="0"/>
              <a:t/>
            </a:r>
            <a:br>
              <a:rPr lang="en-AU" sz="2222" dirty="0" smtClean="0"/>
            </a:br>
            <a:r>
              <a:rPr lang="en-AU" sz="2000" dirty="0" smtClean="0"/>
              <a:t/>
            </a:r>
            <a:br>
              <a:rPr lang="en-AU" sz="2000" dirty="0" smtClean="0"/>
            </a:br>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838200"/>
            <a:ext cx="8002588" cy="5208588"/>
          </a:xfrm>
        </p:spPr>
        <p:txBody>
          <a:bodyPr anchor="t">
            <a:normAutofit fontScale="90000"/>
          </a:bodyPr>
          <a:lstStyle/>
          <a:p>
            <a:pPr algn="l"/>
            <a:r>
              <a:rPr lang="en-AU" sz="2222" b="1" dirty="0" smtClean="0"/>
              <a:t>#1: Rapid economic growth </a:t>
            </a:r>
            <a:r>
              <a:rPr lang="en-AU" sz="2222" dirty="0" smtClean="0"/>
              <a:t/>
            </a:r>
            <a:br>
              <a:rPr lang="en-AU" sz="2222" dirty="0" smtClean="0"/>
            </a:br>
            <a:r>
              <a:rPr lang="en-AU" sz="2222" dirty="0" smtClean="0"/>
              <a:t/>
            </a:r>
            <a:br>
              <a:rPr lang="en-AU" sz="2222" dirty="0" smtClean="0"/>
            </a:br>
            <a:r>
              <a:rPr lang="en-AU" sz="2222" dirty="0" smtClean="0"/>
              <a:t>Consistently high, though not quite stellar (Table 1). Eg since 1980, about half China’s. Similar to Thailand since 1990.</a:t>
            </a:r>
            <a:br>
              <a:rPr lang="en-AU" sz="2222" dirty="0" smtClean="0"/>
            </a:br>
            <a:r>
              <a:rPr lang="en-AU" sz="2222" dirty="0" smtClean="0"/>
              <a:t/>
            </a:r>
            <a:br>
              <a:rPr lang="en-AU" sz="2222" dirty="0" smtClean="0"/>
            </a:br>
            <a:r>
              <a:rPr lang="en-AU" sz="2222" dirty="0" smtClean="0"/>
              <a:t>Features as a high-growth economy in most comparative studies, eg, World Bank’s ‘Miracle Economies’, Commission on Growth &amp; Development.</a:t>
            </a:r>
            <a:br>
              <a:rPr lang="en-AU" sz="2222" dirty="0" smtClean="0"/>
            </a:br>
            <a:r>
              <a:rPr lang="en-AU" sz="2222" dirty="0" smtClean="0"/>
              <a:t/>
            </a:r>
            <a:br>
              <a:rPr lang="en-AU" sz="2222" dirty="0" smtClean="0"/>
            </a:br>
            <a:r>
              <a:rPr lang="en-AU" sz="2222" dirty="0" smtClean="0"/>
              <a:t>Quite volatile, to be expected. No major differences across administrations (Figures 1 &amp; 2).</a:t>
            </a:r>
            <a:br>
              <a:rPr lang="en-AU" sz="2222" dirty="0" smtClean="0"/>
            </a:br>
            <a:r>
              <a:rPr lang="en-AU" sz="2222" dirty="0" smtClean="0"/>
              <a:t/>
            </a:r>
            <a:br>
              <a:rPr lang="en-AU" sz="2222" dirty="0" smtClean="0"/>
            </a:br>
            <a:r>
              <a:rPr lang="en-AU" sz="2222" dirty="0" smtClean="0"/>
              <a:t>Some pronounced episodes, reflecting policy emphases and external shocks. Key years 1971, 1985-86, 1997-98, 2008-09. Major downturns about every decade.</a:t>
            </a:r>
            <a:br>
              <a:rPr lang="en-AU" sz="2222" dirty="0" smtClean="0"/>
            </a:br>
            <a:r>
              <a:rPr lang="en-AU" sz="2222" dirty="0" smtClean="0"/>
              <a:t/>
            </a:r>
            <a:br>
              <a:rPr lang="en-AU" sz="2222" dirty="0" smtClean="0"/>
            </a:br>
            <a:r>
              <a:rPr lang="en-AU" sz="2222" dirty="0" smtClean="0"/>
              <a:t>Some debate about productivity and TFP numbers. Table 2. Substantially input driven, but TFP numbers (Renuka, etc) difficult to interpret.</a:t>
            </a:r>
            <a:br>
              <a:rPr lang="en-AU" sz="2222" dirty="0" smtClean="0"/>
            </a:br>
            <a:endParaRPr lang="en-US" sz="2222"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95739" y="765382"/>
            <a:ext cx="8576442" cy="49749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5621"/>
          </a:xfrm>
        </p:spPr>
        <p:txBody>
          <a:bodyPr>
            <a:normAutofit fontScale="90000"/>
          </a:bodyPr>
          <a:lstStyle/>
          <a:p>
            <a:r>
              <a:rPr lang="en-AU" sz="2667" u="sng" dirty="0"/>
              <a:t>Figure 1: Malaysian GDP growth, 1970-2009</a:t>
            </a:r>
            <a:r>
              <a:rPr lang="en-AU" sz="2667" dirty="0"/>
              <a:t> (%)</a:t>
            </a:r>
            <a:r>
              <a:rPr lang="en-AU" dirty="0"/>
              <a:t/>
            </a:r>
            <a:br>
              <a:rPr lang="en-AU" dirty="0"/>
            </a:br>
            <a:endParaRPr lang="en-US" dirty="0"/>
          </a:p>
        </p:txBody>
      </p:sp>
      <p:graphicFrame>
        <p:nvGraphicFramePr>
          <p:cNvPr id="3" name="Chart 2"/>
          <p:cNvGraphicFramePr/>
          <p:nvPr/>
        </p:nvGraphicFramePr>
        <p:xfrm>
          <a:off x="-133350" y="1200259"/>
          <a:ext cx="9277350" cy="45053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848</TotalTime>
  <Words>495</Words>
  <Application>Microsoft Office PowerPoint</Application>
  <PresentationFormat>On-screen Show (4:3)</PresentationFormat>
  <Paragraphs>230</Paragraphs>
  <Slides>53</Slides>
  <Notes>26</Notes>
  <HiddenSlides>0</HiddenSlides>
  <MMClips>0</MMClips>
  <ScaleCrop>false</ScaleCrop>
  <HeadingPairs>
    <vt:vector size="8" baseType="variant">
      <vt:variant>
        <vt:lpstr>Theme</vt:lpstr>
      </vt:variant>
      <vt:variant>
        <vt:i4>1</vt:i4>
      </vt:variant>
      <vt:variant>
        <vt:lpstr>Links</vt:lpstr>
      </vt:variant>
      <vt:variant>
        <vt:i4>6</vt:i4>
      </vt:variant>
      <vt:variant>
        <vt:lpstr>Embedded OLE Servers</vt:lpstr>
      </vt:variant>
      <vt:variant>
        <vt:i4>1</vt:i4>
      </vt:variant>
      <vt:variant>
        <vt:lpstr>Slide Titles</vt:lpstr>
      </vt:variant>
      <vt:variant>
        <vt:i4>53</vt:i4>
      </vt:variant>
    </vt:vector>
  </HeadingPairs>
  <TitlesOfParts>
    <vt:vector size="61" baseType="lpstr">
      <vt:lpstr>Office Theme</vt:lpstr>
      <vt:lpstr>???</vt:lpstr>
      <vt:lpstr>???</vt:lpstr>
      <vt:lpstr>???</vt:lpstr>
      <vt:lpstr>???</vt:lpstr>
      <vt:lpstr>???</vt:lpstr>
      <vt:lpstr>???</vt:lpstr>
      <vt:lpstr>Chart</vt:lpstr>
      <vt:lpstr>                            2012 Boustead Globalisation Lecture  Malaysian Development Challenges: Graduating from the Middle   Hal Hill Arndt Corden Department of Economics Crawford School, CAP Australian National University   Kuala Lumpur, 15 February 2012   Based on my introductory chapter to the book of the same title, co-edited by Hal Hill, Tham Siew Yean and Ragayah Haji Mat Zin, Routledge, 2012  Many thanks to my co-editors and the book contributors (especially Prema-Chandra Athukorala), on whose ideas I have freely drawn; to Andrew Kam for preparation of the tables and figures; and to the Australia Malaysia Institute for financial support. The usual caveat applies.   </vt:lpstr>
      <vt:lpstr> Book Contents  Mohamed Ariff, Preface 1. Hal Hill, Introduction   INSTITUTIONS AND GOVERNMENT 2. Joan Nelson, Political Challenges in Economic Upgrading 3. Terence Gomez,  The Politics and Policies of Corporate Malaysia   MACROECONOMIC MANAGEMENT 4. Prema-chandra Athukorala, Managing Economic Crises  5. Michael Yap and Kwek Kian Teng , Monetary Policy and Financial Development   6. Suresh Narayanan, Public Sector Resource Management   REFORM AND UPGRADING 7. Cassey Lee, Microeconomic Reforms and Competition Policy  8. Tham Siew Yean and Loke Wai Heng, Service Sector Reforms  9. Rajah Rasiah, Technological Upgrading in Electronics?   10. Shyamala Nagaraj and Lee Kiong Hock, Education and Skills    SOCIAL AND DISTRIBUTION CHALLENGES  11. Ragayah Haji Mat Zin, Poverty and Income Distribution 12. Gavin Jones, Demographic and Labour Force Dynamics 13. A.A. Hezri and Stephen Dovers,  Environmental Challenges               </vt:lpstr>
      <vt:lpstr>(1) Introduction  Section 2 – looking back Section 3 – looking forward  Two sub-themes:  Malaysia undeniably a success story. Since Independence (1957), pci increased approximately 8-fold.  Is there a disjunction in its development trajectory, post AFC, the past decade as compared to earlier periods? And if so, is this related to the challenge of ‘graduation’, and particular problems associated with the NEP and its successors?   </vt:lpstr>
      <vt:lpstr>Context  (1) Are there particular challenges associated with upgrading? Eg, World Bank (2007): ‘History shows that while many countries have been able to make it from low income to middle income, relatively few have carried on to high income. … A lot of complex challenges have to be met, from raising the skills and innovativeness of the labor force to creating sophisticated financial systems, to maintaining social cohesion, to greatly reducing corruption. Without these sorts of tough policy and institutional changes, countries stay where they are, unable to bust out of middle income.’  (2) High level awareness in Malaysia. Eg, Prime Minister Najib, 2009: ‘We are now at a critical juncture, either to remain trapped in a middle-income group or advance to a high-income economy. … We now have to shift to a new economic model based on innovation, creativity and high value added activities.’    </vt:lpstr>
      <vt:lpstr>Context (cont)  (3) Academic commentary (especially on the NEP): Mohamad Ariff: ‘Multiracial Malaysia’s major structural problems are largely attributed to the NEP. [There needs to be] a clear focus on the poor and the marginalized groups regardless of race, colour or religion.’  Wing Woo: ‘… by focusing too much on the redistribution of income and not enough on the generation of income, the NEP rejects meritocracy and institutionalizes racism, thereby preventing full mobilization of human resources.’  (4) The international economic environment has and is likely to continue to be generally benign:  Joan Nelson (2008): Malaysia’s ‘… economic policy space is surprisingly unconstrained by globalization.’ [Author’s interpretation: the result of generally sound macroeconomic policies and openness.]           </vt:lpstr>
      <vt:lpstr>(2) The Past Record  Unusual in some respects:  favourable initial conditions;  generally conflict-free (apart from 1950s insurgency Indonesian konfrontasi 1963-65, 1965 separation from Singapore);  generally consistent policy settings.  Choice of comparators? No longer Ghana or Sri Lanka! Thailand, Singapore, Korea, China chosen for illustrative purposes.  The struggle to characterize the Malaysian economy and its political economy: Fisk, Myint, Ariff, Crouch, Gomez and Jomo, etc.   Six Major stylized facts   </vt:lpstr>
      <vt:lpstr>#1: Rapid economic growth   Consistently high, though not quite stellar (Table 1). Eg since 1980, about half China’s. Similar to Thailand since 1990.  Features as a high-growth economy in most comparative studies, eg, World Bank’s ‘Miracle Economies’, Commission on Growth &amp; Development.  Quite volatile, to be expected. No major differences across administrations (Figures 1 &amp; 2).  Some pronounced episodes, reflecting policy emphases and external shocks. Key years 1971, 1985-86, 1997-98, 2008-09. Major downturns about every decade.  Some debate about productivity and TFP numbers. Table 2. Substantially input driven, but TFP numbers (Renuka, etc) difficult to interpret. </vt:lpstr>
      <vt:lpstr>Slide 8</vt:lpstr>
      <vt:lpstr>Figure 1: Malaysian GDP growth, 1970-2009 (%) </vt:lpstr>
      <vt:lpstr>Figure 2: GDP growth, 1970-2009, Malaysia and comparators (%) </vt:lpstr>
      <vt:lpstr>Slide 11</vt:lpstr>
      <vt:lpstr>Slide 12</vt:lpstr>
      <vt:lpstr> Table 2: Malaysian economic growth by sector, 1970-2007 (%) </vt:lpstr>
      <vt:lpstr>#2: Rapid structural change  Conventional story, from A to M; note little change in S share. Table 3. Very similar to Thailand. Largely driven by growth; commodity prices relevant. Some policy impacts on sector shares:  costly heavy industry programs, very open labour market (most open in developing world?) delayed structural change out of LI sectors.  Even faster change in merchandise trade shares. Table 4.  Have Malaysian exports become more or less concentrated? Depends on definitions. Table 5. A clear early mover advantage in electronics; 5th largest manufactured exporters among emerging economies. See Athukorala, 2010.       </vt:lpstr>
      <vt:lpstr>Table 3: Structural change, Malaysia and comparators, 1970-2008 (% of GDP in current prices) </vt:lpstr>
      <vt:lpstr>Table 4: Export structure, Malaysia and comparators, 1970-2009 (% of total exports, excluding SITC 9) </vt:lpstr>
      <vt:lpstr>Slide 17</vt:lpstr>
      <vt:lpstr>#3: Consistent openness  Among the very few ‘always open’ (Sachs-Warner) economies, especially goods trade. See comparative openness indicators, Table 6. Generally low trade barriers, limited use of NTB’s, except for heavy industry, autos. Also one of the most open to FDI and labour. The latter has pros and cons.  Though much slower to open services (Tham and Loke; Lee), owing to NEP and GLC’s presence.  Three major political economy implications:  1) Reflects and reinforces generally good macro management. Malaysia has generally avoided BoP crises. 2) Openness – the presence of a large export constituency – places a check on political excess and policy error, and  exposes ‘unreformed sectors’. Central to understanding Malaysian development and its political economy.  3) Links between trade policy and NEP; the latter explains much of the low protection, ie, reluctance to protect Chinese business interests.      </vt:lpstr>
      <vt:lpstr>Slide 19</vt:lpstr>
      <vt:lpstr>Slide 20</vt:lpstr>
      <vt:lpstr>#4: Competent macroeconomic management  Highly unusual: very few serious macroeconomic problems. Almost always low inflation. Fiscal deficits mostly contained (Narayanan). BNM competent (Yap and Kwek). Figures 3 &amp; 4: low inflation, exchange rate stability (and de facto nominal anchor), apart from 1997-98.  Debt levels always manageable, mostly comfortable. External debt: two cases of rapid build up, early 1980s, 1997-98. Figure 5. Both handled effectively, avoided general debt crisis.  Different circumstances, but some common explanations for successful management: fiscal deficits contained (Figures 6 &amp; 7); high trade so low debt service ratios; macro policy credibility; high domestic savings. 1980’s privatizations assisted, but at cost of poor returns to tax payers.        </vt:lpstr>
      <vt:lpstr>Slide 22</vt:lpstr>
      <vt:lpstr>Slide 23</vt:lpstr>
      <vt:lpstr>Slide 24</vt:lpstr>
      <vt:lpstr>Slide 25</vt:lpstr>
      <vt:lpstr>Slide 26</vt:lpstr>
      <vt:lpstr>Slide 27</vt:lpstr>
      <vt:lpstr>Slide 28</vt:lpstr>
      <vt:lpstr>Slide 29</vt:lpstr>
      <vt:lpstr>#4: Competent macroeconomic management (cont)  Note special case of 1997/98: Malaysia the only country not to go to the IMF during the AFC. Successful ‘non-orthodox’ response, again illustrated strength of macroeconomic policy credentials (Athukorala).  Response to GFC also effective; aggressive fiscal and monetary policy responses; financial sector regulation also improved as a result of the AFC. And unlike AFC, causes of GFC entirely external.  But Malaysia much better as a crisis manager than as a macro manager. Some serious fiscal policy challenges (discussed again below): a) Since the AFC, deficits have become embedded in the system. b) Fiscal policy rarely counter-cyclical. c) Large, poorly targeted subsidies. d) Large, non-transparent public sector, GLC’s. Narayanan: ‘institutional leakages’.     </vt:lpstr>
      <vt:lpstr>#4: Competent macroeconomic management (cont)  Two additional aspects of the macro management record:  a) Malaysia has generally avoided the ‘natural resource curse’, ie that resource-rich economies tend to under-perform. Though environmental amenities not well managed (Hezri and Dovers).  b) Continuing high savings provide a buffer (Ang), allow govts to be more fiscally profligate. Partly owing to the EPF, which provides the govt with access to a large, quasi-captive savings pool.  Note also major changes in macro balances, (I-S), (X-M), (G-T) since AFC; discussed below.      </vt:lpstr>
      <vt:lpstr>Slide 32</vt:lpstr>
      <vt:lpstr>Slide 33</vt:lpstr>
      <vt:lpstr>#5: Mixed social progress  Significant improvement in social indicators, but not as fast as growth, continuing high levels of inequality (Ragayah).    Comparatively, on a range of indicators, about as expected (Table 6).  Poverty: very rapid reduction, at least for ‘destitution’, and excluding migrant workers. See Table.  Inequality (see Table):  a) Declined in early years of NEP; no clear trend since late 1970s. b) Substantial decline in inter-ethnic inequality, particularly Bumi-China, from 2.3 in 1970 to 1.4 in 2009. c) Intra-Bumi inequality appears to have increased, consistent with Malaysia’s political economy.  So evaluation of NEP record depends on criteria.        </vt:lpstr>
      <vt:lpstr>Slide 35</vt:lpstr>
      <vt:lpstr>Slide 36</vt:lpstr>
      <vt:lpstr>Slide 37</vt:lpstr>
      <vt:lpstr>#5: Mixed social progress (cont)  The keys to rapid poverty reduction have been growth, combined with the nature of this growth (generally labour-intensive, so labour market transformed) and education expansion. In other respects, NEP not well targeted.  Education (Lee and Shyamala):  a) Rapid expansion, major expenditure priority. b) Record mixed on socio-economic targetting, quite high drop-out rates; also quality. c) Priorities – arguably over-invested in tertiary, at expense of primary.  Public sector tertiary reform agenda: politicized, bureaucratic. Rapid private sector growth since deregulation. Malaysia set to be the Southeast Asian tertiary education hub?          </vt:lpstr>
      <vt:lpstr>#6: Institutions, political economy &amp; ownership  Highly complex and variable picture.  UMNO the longest serving political party in the world, among ‘quasi democracies’. Dominant party in coalition. All parties effectively ethnic-based. Still Crouch’s ‘responsive-repressive’? ISA, etc. Mixed record on various governance, voice, accountability measures (Table 6).  Is it a ‘developmental state’ (Embong)? Yes, in some respects, openness, macro, infrastructure, etc. But not in institutional quality, civil service capability, capture, etc.  Ownership patterns (see Table): Significant redistribution to Bumi community; though numbers contested. ‘Dualistic’ patterns don’t appear to be changing: large MNE sector in export-oriented manufacturing; Chinese SME’s; GLC’s large in many services. No clear evidence on whether becoming more or less ‘entrepreneurial’ or ‘rent-seeking’ (Gomez, Searle).           </vt:lpstr>
      <vt:lpstr>Slide 40</vt:lpstr>
      <vt:lpstr>#6: Institutions, political economy &amp; ownership (cont)  Micro-economic management less competent, more captured than macro. Slow pace of liberalization in many service sectors’ preserve of NEP/GLC’s.  Limited checks on market power, especially for GLC’s. Privatizations selective and politicized (Gomez). Public sector contracting system extensive and deeply politicized.  Implementation of NEP++ pragmatic, depending on economic and political circumstances. The 2010 NEM unlikely to be any different.  Malaysia unusual in its absence of major U-turns in economic policy. Absence of really major economic/political crises may be a factor.  Implications for ‘institutions rule’ hypothesis (Rodrik et al)? More likely the reverse causality – that openness has preserved reasonably good institutional quality.               </vt:lpstr>
      <vt:lpstr>(3) Challenges for the Future  The general context  Current GNI about $7,000; long term growth rate of per capita GNI about 3.5%, so ‘graduation’ occurs in about 2030, not 2020?  Very few countries outside East Asia have graduated from middle to high-income status.  Some clear lessons from the literature on innovation and upgrading. See earlier World Bank quote.  But the ‘middle-income trap’ literature lacks analytical content (Riedel, 2011). At high incomes, hitting frontier, convergence results in growth slowdown. Malaysia still far from the frontier.  The way out of the ‘trap’ is policy reform!                </vt:lpstr>
      <vt:lpstr>Useful insights from evolutionary economics. Eg (Richard) Nelson (2008): The key to catch up is innovation. For followers, both easier and harder than (eg) Korea and Taiwan.  ‘Catch up will be impossible unless a country builds up its education system from bottom to top.’ Rapid structural change and the Schumpeterian process of creative destruction may be painful and politically difficult in view of the ‘political power of old firms …’  The Malaysian Context  New economic model? Many things don’t need changing: openness, competent central bank, effective macroeconomic management during crises, infrastructure, universal education, etc.  But growth rates since the AFC have declined. And especially, historically low levels of investment (Figure 8 above), the sharpest decline in East Asia.                      </vt:lpstr>
      <vt:lpstr>Malaysian context (cont):  Why the decline in I/GDP and hence growth?  a) A decline to more ‘normal’ I/GDP, mid 1990s atypical? Only partly. Now back to mid 1980’s recession levels, but for over a decade.  b) Recent years aberrant? No, apart from 2008-09.  c) Fiscally more constrained govt? No, govt I has held up.  Almost all the decline has occurred in private I/GDP. World Bank (2009): ‘Malaysia’s large private surplus on the current account suggests that investors find it more attractive to invest overseas than domestically.’ See also Jay Menon, 2011 on the sharp relative decline in net inward FDI.  A dramatic transformation in the country’s external position: 2002 – net external liabilities 35% of GDP; 2008 – net external assets 20% of GDP.                             </vt:lpstr>
      <vt:lpstr>Slide 45</vt:lpstr>
      <vt:lpstr>Slide 46</vt:lpstr>
      <vt:lpstr>Major challenges  (1) Upgrading and innovation – some key considerations:  #1 R&amp;D, industry policy: Mixed record, public sector R&amp;D small but rising quickly (Rasiah). Somewhat disconnected from business (ethnic factor again). Industry policy history disappointing; eg, autos, Thai success. In marked contrast to earlier agricultural successes.  #2 Universities: Generously funded, but generally slipping in East Asian rankings. Mismatch with the labour market. Also somewhat politicized and bureaucratic – quotas, language policy, etc. See Salmi (2010), eg on NUS/UM comparison.   Though private sector successes.  #3 Dependence on foreign labour: One of the highest in the developing world. May weaken incentives for upgrading. But depends whether foreign labour is competitive or complementary with local labour. Singapore shows that upgrading with very large foreign labour force is possible (Jones).                                </vt:lpstr>
      <vt:lpstr>Major challenges (cont)  #4 The large GLC sector: These firms have a broader ‘developmental mission’. Some have contributed with scholarships, especially Petronas. Those in tradables forced to compete. But (a) most in non-tradables, shielded from competition; (b) politicized, little evidence that they are major technological innovators.  A ‘black box’ for serious analytical research.  #5 Impact of the NEP:  NEP doesn’t have a technological objective. But indirect effects are large.  Eg (1), Chinese SME’s seem to prefer to stay under the ICA employment threshold. Eg (2), Most large, non export-oriented firms seem to owe their existence substantially to patronage (Gomez). Though exceptions, eg AirAsia.  #6 Brain drain: Difficult to estimate, no official stats, but Malaysia continues to have a large exodus of skilled professionals, many one-way migrants.                            </vt:lpstr>
      <vt:lpstr>Major challenges (cont)  #7 Institutional reform: Has microeconomic and institutional reform slowed, Malaysia become ‘sclerotic’ (a la Olson)?  Eg, in the contract system, subsidies; the legal system (especially under Mahathir); development of independent regulatory agencies acting in the public interest; competition policy and regulatory reform (though Malaysia scores well on some, see table).   The civil service: expanded rapidly, partly to solve high Bumi grad unemployment. Can it effectively regulate a largely foreign and non-Bumi private sector? It is meeting international benchmarks and attracting the best &amp; brightest?  But the governance success stories are very close to home – Penang!  See Chet Singh (2011): success as much in spite of as because of the federal govt.                                    </vt:lpstr>
      <vt:lpstr>(2) Macroeconomic Management  Generally competent, especially BNM and monetary policy. Public debt/GDP about 55%, relatively modest by current OECD standards, mostly domestic.  R. Thillainathan: very good macroeconomic management ‘except for a few lapses’.  Zainal Aznam Yusof: policy consistently characterized by ‘learning by doing, an absence of a fixation on ideology, a good measure of pragmatism, and a continuing obsession with growth and distribution/’                                   </vt:lpstr>
      <vt:lpstr>Major challenges (cont)  But significant, increasing fiscal policy challenges, as noted (Narayanan):  a) FP rarely counter-cyclical; become embedded in the system since the AFC. b) Subsidies about 20% of revenue, poorly targeted, strong ‘entitlement culture’. c) Fiscal incentives and tax loopholes extensive; little conditionality. d) Heavy dependence on oil &amp; gas, 40% of revenues, but declining. e) Extensive ‘institutionalized leakages’ (Narayanan), cost padding, patronage. f) Large GLC sector subject to little public accountability and scrutiny.  g) Fertility beginning to decline, period of ‘demographic burden’ will end after 2025 (Jones).                                </vt:lpstr>
      <vt:lpstr>Major challenges (cont): (3) Social policy and affirmative action   NEP very successful in narrowing ethnic gaps, diffusing post-1969 tension.  But urgently needs a sunset clause. Gomez: Is it to be ‘Bangsa Malaysia’ or ‘Ketuanan Melayu’? Note the balanced Meerman (2008) critique: ‘remarkable success … [alongside worries about the strategy’s] high costs in financial losses, [and the] accelerated deterioration of institutions in public life and workplace behaviour’. Challenge is how to reformulate the NEP++ so they become ‘pro poor’ policies.  Deeply complex political economy challenge for PM Najib and UMNO: imperative for major reform to restore growth and business confidence, while confronting powerful vested interests. Will historic pragmatism triumph?  Or Wang Gungwu (2010): ‘Communalism is getting worse and … there is lack of communication between the communities. The lack of trust is growing.’                               </vt:lpstr>
      <vt:lpstr>TERIMA KASIH BANYAK!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Kam</dc:creator>
  <cp:lastModifiedBy>Information Services</cp:lastModifiedBy>
  <cp:revision>141</cp:revision>
  <dcterms:created xsi:type="dcterms:W3CDTF">2012-02-09T08:06:40Z</dcterms:created>
  <dcterms:modified xsi:type="dcterms:W3CDTF">2012-02-10T10:09:46Z</dcterms:modified>
</cp:coreProperties>
</file>