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emf" ContentType="image/x-emf"/>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19"/>
  </p:notesMasterIdLst>
  <p:handoutMasterIdLst>
    <p:handoutMasterId r:id="rId20"/>
  </p:handoutMasterIdLst>
  <p:sldIdLst>
    <p:sldId id="259" r:id="rId2"/>
    <p:sldId id="348" r:id="rId3"/>
    <p:sldId id="350" r:id="rId4"/>
    <p:sldId id="349" r:id="rId5"/>
    <p:sldId id="368" r:id="rId6"/>
    <p:sldId id="383" r:id="rId7"/>
    <p:sldId id="369" r:id="rId8"/>
    <p:sldId id="371" r:id="rId9"/>
    <p:sldId id="372" r:id="rId10"/>
    <p:sldId id="374" r:id="rId11"/>
    <p:sldId id="375" r:id="rId12"/>
    <p:sldId id="376" r:id="rId13"/>
    <p:sldId id="377" r:id="rId14"/>
    <p:sldId id="378" r:id="rId15"/>
    <p:sldId id="379" r:id="rId16"/>
    <p:sldId id="380" r:id="rId17"/>
    <p:sldId id="381" r:id="rId18"/>
  </p:sldIdLst>
  <p:sldSz cx="9144000" cy="6858000" type="screen4x3"/>
  <p:notesSz cx="6662738" cy="9926638"/>
  <p:defaultTextStyle>
    <a:defPPr>
      <a:defRPr lang="en-US"/>
    </a:defPPr>
    <a:lvl1pPr algn="l" rtl="0" fontAlgn="base">
      <a:spcBef>
        <a:spcPct val="50000"/>
      </a:spcBef>
      <a:spcAft>
        <a:spcPct val="0"/>
      </a:spcAft>
      <a:defRPr kern="1200">
        <a:solidFill>
          <a:schemeClr val="tx1"/>
        </a:solidFill>
        <a:latin typeface="Arial" charset="0"/>
        <a:ea typeface="+mn-ea"/>
        <a:cs typeface="+mn-cs"/>
      </a:defRPr>
    </a:lvl1pPr>
    <a:lvl2pPr marL="457200" algn="l" rtl="0" fontAlgn="base">
      <a:spcBef>
        <a:spcPct val="50000"/>
      </a:spcBef>
      <a:spcAft>
        <a:spcPct val="0"/>
      </a:spcAft>
      <a:defRPr kern="1200">
        <a:solidFill>
          <a:schemeClr val="tx1"/>
        </a:solidFill>
        <a:latin typeface="Arial" charset="0"/>
        <a:ea typeface="+mn-ea"/>
        <a:cs typeface="+mn-cs"/>
      </a:defRPr>
    </a:lvl2pPr>
    <a:lvl3pPr marL="914400" algn="l" rtl="0" fontAlgn="base">
      <a:spcBef>
        <a:spcPct val="50000"/>
      </a:spcBef>
      <a:spcAft>
        <a:spcPct val="0"/>
      </a:spcAft>
      <a:defRPr kern="1200">
        <a:solidFill>
          <a:schemeClr val="tx1"/>
        </a:solidFill>
        <a:latin typeface="Arial" charset="0"/>
        <a:ea typeface="+mn-ea"/>
        <a:cs typeface="+mn-cs"/>
      </a:defRPr>
    </a:lvl3pPr>
    <a:lvl4pPr marL="1371600" algn="l" rtl="0" fontAlgn="base">
      <a:spcBef>
        <a:spcPct val="50000"/>
      </a:spcBef>
      <a:spcAft>
        <a:spcPct val="0"/>
      </a:spcAft>
      <a:defRPr kern="1200">
        <a:solidFill>
          <a:schemeClr val="tx1"/>
        </a:solidFill>
        <a:latin typeface="Arial" charset="0"/>
        <a:ea typeface="+mn-ea"/>
        <a:cs typeface="+mn-cs"/>
      </a:defRPr>
    </a:lvl4pPr>
    <a:lvl5pPr marL="1828800" algn="l" rtl="0" fontAlgn="base">
      <a:spcBef>
        <a:spcPct val="5000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DDDDD"/>
    <a:srgbClr val="CCFFCC"/>
    <a:srgbClr val="FFCCFF"/>
    <a:srgbClr val="FF66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533" autoAdjust="0"/>
  </p:normalViewPr>
  <p:slideViewPr>
    <p:cSldViewPr>
      <p:cViewPr varScale="1">
        <p:scale>
          <a:sx n="110" d="100"/>
          <a:sy n="110" d="100"/>
        </p:scale>
        <p:origin x="-164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8876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spcBef>
                <a:spcPct val="0"/>
              </a:spcBef>
              <a:defRPr sz="1200">
                <a:latin typeface="Times New Roman" pitchFamily="18" charset="0"/>
              </a:defRPr>
            </a:lvl1pPr>
          </a:lstStyle>
          <a:p>
            <a:endParaRPr lang="en-US"/>
          </a:p>
        </p:txBody>
      </p:sp>
      <p:sp>
        <p:nvSpPr>
          <p:cNvPr id="15363" name="Rectangle 3"/>
          <p:cNvSpPr>
            <a:spLocks noGrp="1" noChangeArrowheads="1"/>
          </p:cNvSpPr>
          <p:nvPr>
            <p:ph type="dt" sz="quarter" idx="1"/>
          </p:nvPr>
        </p:nvSpPr>
        <p:spPr bwMode="auto">
          <a:xfrm>
            <a:off x="3775075" y="0"/>
            <a:ext cx="28876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spcBef>
                <a:spcPct val="0"/>
              </a:spcBef>
              <a:defRPr sz="1200">
                <a:latin typeface="Times New Roman" pitchFamily="18" charset="0"/>
              </a:defRPr>
            </a:lvl1pPr>
          </a:lstStyle>
          <a:p>
            <a:endParaRPr lang="en-US"/>
          </a:p>
        </p:txBody>
      </p:sp>
      <p:sp>
        <p:nvSpPr>
          <p:cNvPr id="15364" name="Rectangle 4"/>
          <p:cNvSpPr>
            <a:spLocks noGrp="1" noChangeArrowheads="1"/>
          </p:cNvSpPr>
          <p:nvPr>
            <p:ph type="ftr" sz="quarter" idx="2"/>
          </p:nvPr>
        </p:nvSpPr>
        <p:spPr bwMode="auto">
          <a:xfrm>
            <a:off x="0" y="9429750"/>
            <a:ext cx="2887663"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spcBef>
                <a:spcPct val="0"/>
              </a:spcBef>
              <a:defRPr sz="1200">
                <a:latin typeface="Times New Roman" pitchFamily="18" charset="0"/>
              </a:defRPr>
            </a:lvl1pPr>
          </a:lstStyle>
          <a:p>
            <a:endParaRPr lang="en-US"/>
          </a:p>
        </p:txBody>
      </p:sp>
      <p:sp>
        <p:nvSpPr>
          <p:cNvPr id="15365" name="Rectangle 5"/>
          <p:cNvSpPr>
            <a:spLocks noGrp="1" noChangeArrowheads="1"/>
          </p:cNvSpPr>
          <p:nvPr>
            <p:ph type="sldNum" sz="quarter" idx="3"/>
          </p:nvPr>
        </p:nvSpPr>
        <p:spPr bwMode="auto">
          <a:xfrm>
            <a:off x="3775075" y="9429750"/>
            <a:ext cx="2887663"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spcBef>
                <a:spcPct val="0"/>
              </a:spcBef>
              <a:defRPr sz="1200">
                <a:latin typeface="Times New Roman" pitchFamily="18" charset="0"/>
              </a:defRPr>
            </a:lvl1pPr>
          </a:lstStyle>
          <a:p>
            <a:fld id="{CECAB010-D237-40BD-BE30-B1A7ECACCBC9}"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7663"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773488" y="0"/>
            <a:ext cx="2887662" cy="496888"/>
          </a:xfrm>
          <a:prstGeom prst="rect">
            <a:avLst/>
          </a:prstGeom>
        </p:spPr>
        <p:txBody>
          <a:bodyPr vert="horz" lIns="91440" tIns="45720" rIns="91440" bIns="45720" rtlCol="0"/>
          <a:lstStyle>
            <a:lvl1pPr algn="r">
              <a:defRPr sz="1200"/>
            </a:lvl1pPr>
          </a:lstStyle>
          <a:p>
            <a:fld id="{915C8926-EE80-41E6-83ED-0FE18633286B}" type="datetimeFigureOut">
              <a:rPr lang="en-GB" smtClean="0"/>
              <a:pPr/>
              <a:t>24/10/2012</a:t>
            </a:fld>
            <a:endParaRPr lang="en-GB"/>
          </a:p>
        </p:txBody>
      </p:sp>
      <p:sp>
        <p:nvSpPr>
          <p:cNvPr id="4" name="Slide Image Placeholder 3"/>
          <p:cNvSpPr>
            <a:spLocks noGrp="1" noRot="1" noChangeAspect="1"/>
          </p:cNvSpPr>
          <p:nvPr>
            <p:ph type="sldImg" idx="2"/>
          </p:nvPr>
        </p:nvSpPr>
        <p:spPr>
          <a:xfrm>
            <a:off x="850900"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66750" y="4714875"/>
            <a:ext cx="5329238" cy="446722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163"/>
            <a:ext cx="2887663" cy="4968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773488" y="9428163"/>
            <a:ext cx="2887662" cy="496887"/>
          </a:xfrm>
          <a:prstGeom prst="rect">
            <a:avLst/>
          </a:prstGeom>
        </p:spPr>
        <p:txBody>
          <a:bodyPr vert="horz" lIns="91440" tIns="45720" rIns="91440" bIns="45720" rtlCol="0" anchor="b"/>
          <a:lstStyle>
            <a:lvl1pPr algn="r">
              <a:defRPr sz="1200"/>
            </a:lvl1pPr>
          </a:lstStyle>
          <a:p>
            <a:fld id="{8D76DD6E-4076-4D07-9574-95E26FD97CC1}"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xfrm>
            <a:off x="850900" y="744538"/>
            <a:ext cx="4960938" cy="3722687"/>
          </a:xfrm>
          <a:ln/>
        </p:spPr>
      </p:sp>
      <p:sp>
        <p:nvSpPr>
          <p:cNvPr id="17411" name="Notes Placeholder 2"/>
          <p:cNvSpPr>
            <a:spLocks noGrp="1"/>
          </p:cNvSpPr>
          <p:nvPr>
            <p:ph type="body" idx="1"/>
          </p:nvPr>
        </p:nvSpPr>
        <p:spPr>
          <a:xfrm>
            <a:off x="666745" y="4715113"/>
            <a:ext cx="5329248" cy="4467706"/>
          </a:xfrm>
          <a:noFill/>
          <a:ln/>
        </p:spPr>
        <p:txBody>
          <a:bodyPr lIns="91440" tIns="45720" rIns="91440" bIns="45720"/>
          <a:lstStyle/>
          <a:p>
            <a:pPr eaLnBrk="1" hangingPunct="1">
              <a:spcBef>
                <a:spcPct val="0"/>
              </a:spcBef>
            </a:pPr>
            <a:endParaRPr lang="en-US" smtClean="0"/>
          </a:p>
        </p:txBody>
      </p:sp>
      <p:sp>
        <p:nvSpPr>
          <p:cNvPr id="17412" name="Slide Number Placeholder 3"/>
          <p:cNvSpPr txBox="1">
            <a:spLocks noGrp="1"/>
          </p:cNvSpPr>
          <p:nvPr/>
        </p:nvSpPr>
        <p:spPr bwMode="auto">
          <a:xfrm>
            <a:off x="3772990" y="9428630"/>
            <a:ext cx="2888179" cy="496411"/>
          </a:xfrm>
          <a:prstGeom prst="rect">
            <a:avLst/>
          </a:prstGeom>
          <a:noFill/>
          <a:ln w="9525">
            <a:noFill/>
            <a:miter lim="800000"/>
            <a:headEnd/>
            <a:tailEnd/>
          </a:ln>
        </p:spPr>
        <p:txBody>
          <a:bodyPr anchor="b"/>
          <a:lstStyle/>
          <a:p>
            <a:pPr algn="r"/>
            <a:fld id="{F62C8DF6-0CDE-4A5C-8281-E52F1F8A58C3}" type="slidenum">
              <a:rPr lang="en-GB" sz="1200" baseline="-25000">
                <a:cs typeface="Times New Roman" pitchFamily="18" charset="0"/>
              </a:rPr>
              <a:pPr algn="r"/>
              <a:t>2</a:t>
            </a:fld>
            <a:endParaRPr lang="en-GB" sz="1200" baseline="-25000">
              <a:cs typeface="Times New Roman"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xfrm>
            <a:off x="850900" y="744538"/>
            <a:ext cx="4960938" cy="3722687"/>
          </a:xfrm>
          <a:ln/>
        </p:spPr>
      </p:sp>
      <p:sp>
        <p:nvSpPr>
          <p:cNvPr id="17411" name="Notes Placeholder 2"/>
          <p:cNvSpPr>
            <a:spLocks noGrp="1"/>
          </p:cNvSpPr>
          <p:nvPr>
            <p:ph type="body" idx="1"/>
          </p:nvPr>
        </p:nvSpPr>
        <p:spPr>
          <a:xfrm>
            <a:off x="666745" y="4715113"/>
            <a:ext cx="5329248" cy="4467706"/>
          </a:xfrm>
          <a:noFill/>
          <a:ln/>
        </p:spPr>
        <p:txBody>
          <a:bodyPr lIns="91440" tIns="45720" rIns="91440" bIns="45720"/>
          <a:lstStyle/>
          <a:p>
            <a:pPr eaLnBrk="1" hangingPunct="1">
              <a:spcBef>
                <a:spcPct val="0"/>
              </a:spcBef>
            </a:pPr>
            <a:endParaRPr lang="en-US" smtClean="0"/>
          </a:p>
        </p:txBody>
      </p:sp>
      <p:sp>
        <p:nvSpPr>
          <p:cNvPr id="17412" name="Slide Number Placeholder 3"/>
          <p:cNvSpPr txBox="1">
            <a:spLocks noGrp="1"/>
          </p:cNvSpPr>
          <p:nvPr/>
        </p:nvSpPr>
        <p:spPr bwMode="auto">
          <a:xfrm>
            <a:off x="3772990" y="9428630"/>
            <a:ext cx="2888179" cy="496411"/>
          </a:xfrm>
          <a:prstGeom prst="rect">
            <a:avLst/>
          </a:prstGeom>
          <a:noFill/>
          <a:ln w="9525">
            <a:noFill/>
            <a:miter lim="800000"/>
            <a:headEnd/>
            <a:tailEnd/>
          </a:ln>
        </p:spPr>
        <p:txBody>
          <a:bodyPr anchor="b"/>
          <a:lstStyle/>
          <a:p>
            <a:pPr algn="r"/>
            <a:fld id="{F62C8DF6-0CDE-4A5C-8281-E52F1F8A58C3}" type="slidenum">
              <a:rPr lang="en-GB" sz="1200" baseline="-25000">
                <a:cs typeface="Times New Roman" pitchFamily="18" charset="0"/>
              </a:rPr>
              <a:pPr algn="r"/>
              <a:t>12</a:t>
            </a:fld>
            <a:endParaRPr lang="en-GB" sz="1200" baseline="-25000">
              <a:cs typeface="Times New Roman"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xfrm>
            <a:off x="850900" y="744538"/>
            <a:ext cx="4960938" cy="3722687"/>
          </a:xfrm>
          <a:ln/>
        </p:spPr>
      </p:sp>
      <p:sp>
        <p:nvSpPr>
          <p:cNvPr id="17411" name="Notes Placeholder 2"/>
          <p:cNvSpPr>
            <a:spLocks noGrp="1"/>
          </p:cNvSpPr>
          <p:nvPr>
            <p:ph type="body" idx="1"/>
          </p:nvPr>
        </p:nvSpPr>
        <p:spPr>
          <a:xfrm>
            <a:off x="666745" y="4715113"/>
            <a:ext cx="5329248" cy="4467706"/>
          </a:xfrm>
          <a:noFill/>
          <a:ln/>
        </p:spPr>
        <p:txBody>
          <a:bodyPr lIns="91440" tIns="45720" rIns="91440" bIns="45720"/>
          <a:lstStyle/>
          <a:p>
            <a:pPr eaLnBrk="1" hangingPunct="1">
              <a:spcBef>
                <a:spcPct val="0"/>
              </a:spcBef>
            </a:pPr>
            <a:endParaRPr lang="en-US" smtClean="0"/>
          </a:p>
        </p:txBody>
      </p:sp>
      <p:sp>
        <p:nvSpPr>
          <p:cNvPr id="17412" name="Slide Number Placeholder 3"/>
          <p:cNvSpPr txBox="1">
            <a:spLocks noGrp="1"/>
          </p:cNvSpPr>
          <p:nvPr/>
        </p:nvSpPr>
        <p:spPr bwMode="auto">
          <a:xfrm>
            <a:off x="3772990" y="9428630"/>
            <a:ext cx="2888179" cy="496411"/>
          </a:xfrm>
          <a:prstGeom prst="rect">
            <a:avLst/>
          </a:prstGeom>
          <a:noFill/>
          <a:ln w="9525">
            <a:noFill/>
            <a:miter lim="800000"/>
            <a:headEnd/>
            <a:tailEnd/>
          </a:ln>
        </p:spPr>
        <p:txBody>
          <a:bodyPr anchor="b"/>
          <a:lstStyle/>
          <a:p>
            <a:pPr algn="r"/>
            <a:fld id="{F62C8DF6-0CDE-4A5C-8281-E52F1F8A58C3}" type="slidenum">
              <a:rPr lang="en-GB" sz="1200" baseline="-25000">
                <a:cs typeface="Times New Roman" pitchFamily="18" charset="0"/>
              </a:rPr>
              <a:pPr algn="r"/>
              <a:t>13</a:t>
            </a:fld>
            <a:endParaRPr lang="en-GB" sz="1200" baseline="-25000">
              <a:cs typeface="Times New Roman"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xfrm>
            <a:off x="850900" y="744538"/>
            <a:ext cx="4960938" cy="3722687"/>
          </a:xfrm>
          <a:ln/>
        </p:spPr>
      </p:sp>
      <p:sp>
        <p:nvSpPr>
          <p:cNvPr id="17411" name="Notes Placeholder 2"/>
          <p:cNvSpPr>
            <a:spLocks noGrp="1"/>
          </p:cNvSpPr>
          <p:nvPr>
            <p:ph type="body" idx="1"/>
          </p:nvPr>
        </p:nvSpPr>
        <p:spPr>
          <a:xfrm>
            <a:off x="666745" y="4715113"/>
            <a:ext cx="5329248" cy="4467706"/>
          </a:xfrm>
          <a:noFill/>
          <a:ln/>
        </p:spPr>
        <p:txBody>
          <a:bodyPr lIns="91440" tIns="45720" rIns="91440" bIns="45720"/>
          <a:lstStyle/>
          <a:p>
            <a:pPr eaLnBrk="1" hangingPunct="1">
              <a:spcBef>
                <a:spcPct val="0"/>
              </a:spcBef>
            </a:pPr>
            <a:endParaRPr lang="en-US" smtClean="0"/>
          </a:p>
        </p:txBody>
      </p:sp>
      <p:sp>
        <p:nvSpPr>
          <p:cNvPr id="17412" name="Slide Number Placeholder 3"/>
          <p:cNvSpPr txBox="1">
            <a:spLocks noGrp="1"/>
          </p:cNvSpPr>
          <p:nvPr/>
        </p:nvSpPr>
        <p:spPr bwMode="auto">
          <a:xfrm>
            <a:off x="3772990" y="9428630"/>
            <a:ext cx="2888179" cy="496411"/>
          </a:xfrm>
          <a:prstGeom prst="rect">
            <a:avLst/>
          </a:prstGeom>
          <a:noFill/>
          <a:ln w="9525">
            <a:noFill/>
            <a:miter lim="800000"/>
            <a:headEnd/>
            <a:tailEnd/>
          </a:ln>
        </p:spPr>
        <p:txBody>
          <a:bodyPr anchor="b"/>
          <a:lstStyle/>
          <a:p>
            <a:pPr algn="r"/>
            <a:fld id="{F62C8DF6-0CDE-4A5C-8281-E52F1F8A58C3}" type="slidenum">
              <a:rPr lang="en-GB" sz="1200" baseline="-25000">
                <a:cs typeface="Times New Roman" pitchFamily="18" charset="0"/>
              </a:rPr>
              <a:pPr algn="r"/>
              <a:t>14</a:t>
            </a:fld>
            <a:endParaRPr lang="en-GB" sz="1200" baseline="-25000">
              <a:cs typeface="Times New Roman"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xfrm>
            <a:off x="850900" y="744538"/>
            <a:ext cx="4960938" cy="3722687"/>
          </a:xfrm>
          <a:ln/>
        </p:spPr>
      </p:sp>
      <p:sp>
        <p:nvSpPr>
          <p:cNvPr id="17411" name="Notes Placeholder 2"/>
          <p:cNvSpPr>
            <a:spLocks noGrp="1"/>
          </p:cNvSpPr>
          <p:nvPr>
            <p:ph type="body" idx="1"/>
          </p:nvPr>
        </p:nvSpPr>
        <p:spPr>
          <a:xfrm>
            <a:off x="666745" y="4715113"/>
            <a:ext cx="5329248" cy="4467706"/>
          </a:xfrm>
          <a:noFill/>
          <a:ln/>
        </p:spPr>
        <p:txBody>
          <a:bodyPr lIns="91440" tIns="45720" rIns="91440" bIns="45720"/>
          <a:lstStyle/>
          <a:p>
            <a:pPr eaLnBrk="1" hangingPunct="1">
              <a:spcBef>
                <a:spcPct val="0"/>
              </a:spcBef>
            </a:pPr>
            <a:endParaRPr lang="en-US" smtClean="0"/>
          </a:p>
        </p:txBody>
      </p:sp>
      <p:sp>
        <p:nvSpPr>
          <p:cNvPr id="17412" name="Slide Number Placeholder 3"/>
          <p:cNvSpPr txBox="1">
            <a:spLocks noGrp="1"/>
          </p:cNvSpPr>
          <p:nvPr/>
        </p:nvSpPr>
        <p:spPr bwMode="auto">
          <a:xfrm>
            <a:off x="3772990" y="9428630"/>
            <a:ext cx="2888179" cy="496411"/>
          </a:xfrm>
          <a:prstGeom prst="rect">
            <a:avLst/>
          </a:prstGeom>
          <a:noFill/>
          <a:ln w="9525">
            <a:noFill/>
            <a:miter lim="800000"/>
            <a:headEnd/>
            <a:tailEnd/>
          </a:ln>
        </p:spPr>
        <p:txBody>
          <a:bodyPr anchor="b"/>
          <a:lstStyle/>
          <a:p>
            <a:pPr algn="r"/>
            <a:fld id="{F62C8DF6-0CDE-4A5C-8281-E52F1F8A58C3}" type="slidenum">
              <a:rPr lang="en-GB" sz="1200" baseline="-25000">
                <a:cs typeface="Times New Roman" pitchFamily="18" charset="0"/>
              </a:rPr>
              <a:pPr algn="r"/>
              <a:t>15</a:t>
            </a:fld>
            <a:endParaRPr lang="en-GB" sz="1200" baseline="-25000">
              <a:cs typeface="Times New Roman"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xfrm>
            <a:off x="850900" y="744538"/>
            <a:ext cx="4960938" cy="3722687"/>
          </a:xfrm>
          <a:ln/>
        </p:spPr>
      </p:sp>
      <p:sp>
        <p:nvSpPr>
          <p:cNvPr id="17411" name="Notes Placeholder 2"/>
          <p:cNvSpPr>
            <a:spLocks noGrp="1"/>
          </p:cNvSpPr>
          <p:nvPr>
            <p:ph type="body" idx="1"/>
          </p:nvPr>
        </p:nvSpPr>
        <p:spPr>
          <a:xfrm>
            <a:off x="666745" y="4715113"/>
            <a:ext cx="5329248" cy="4467706"/>
          </a:xfrm>
          <a:noFill/>
          <a:ln/>
        </p:spPr>
        <p:txBody>
          <a:bodyPr lIns="91440" tIns="45720" rIns="91440" bIns="45720"/>
          <a:lstStyle/>
          <a:p>
            <a:pPr eaLnBrk="1" hangingPunct="1">
              <a:spcBef>
                <a:spcPct val="0"/>
              </a:spcBef>
            </a:pPr>
            <a:endParaRPr lang="en-US" smtClean="0"/>
          </a:p>
        </p:txBody>
      </p:sp>
      <p:sp>
        <p:nvSpPr>
          <p:cNvPr id="17412" name="Slide Number Placeholder 3"/>
          <p:cNvSpPr txBox="1">
            <a:spLocks noGrp="1"/>
          </p:cNvSpPr>
          <p:nvPr/>
        </p:nvSpPr>
        <p:spPr bwMode="auto">
          <a:xfrm>
            <a:off x="3772990" y="9428630"/>
            <a:ext cx="2888179" cy="496411"/>
          </a:xfrm>
          <a:prstGeom prst="rect">
            <a:avLst/>
          </a:prstGeom>
          <a:noFill/>
          <a:ln w="9525">
            <a:noFill/>
            <a:miter lim="800000"/>
            <a:headEnd/>
            <a:tailEnd/>
          </a:ln>
        </p:spPr>
        <p:txBody>
          <a:bodyPr anchor="b"/>
          <a:lstStyle/>
          <a:p>
            <a:pPr algn="r"/>
            <a:fld id="{F62C8DF6-0CDE-4A5C-8281-E52F1F8A58C3}" type="slidenum">
              <a:rPr lang="en-GB" sz="1200" baseline="-25000">
                <a:cs typeface="Times New Roman" pitchFamily="18" charset="0"/>
              </a:rPr>
              <a:pPr algn="r"/>
              <a:t>17</a:t>
            </a:fld>
            <a:endParaRPr lang="en-GB" sz="1200" baseline="-25000">
              <a:cs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xfrm>
            <a:off x="850900" y="744538"/>
            <a:ext cx="4960938" cy="3722687"/>
          </a:xfrm>
          <a:ln/>
        </p:spPr>
      </p:sp>
      <p:sp>
        <p:nvSpPr>
          <p:cNvPr id="17411" name="Notes Placeholder 2"/>
          <p:cNvSpPr>
            <a:spLocks noGrp="1"/>
          </p:cNvSpPr>
          <p:nvPr>
            <p:ph type="body" idx="1"/>
          </p:nvPr>
        </p:nvSpPr>
        <p:spPr>
          <a:xfrm>
            <a:off x="666745" y="4715113"/>
            <a:ext cx="5329248" cy="4467706"/>
          </a:xfrm>
          <a:noFill/>
          <a:ln/>
        </p:spPr>
        <p:txBody>
          <a:bodyPr lIns="91440" tIns="45720" rIns="91440" bIns="45720"/>
          <a:lstStyle/>
          <a:p>
            <a:pPr eaLnBrk="1" hangingPunct="1">
              <a:spcBef>
                <a:spcPct val="0"/>
              </a:spcBef>
            </a:pPr>
            <a:endParaRPr lang="en-US" smtClean="0"/>
          </a:p>
        </p:txBody>
      </p:sp>
      <p:sp>
        <p:nvSpPr>
          <p:cNvPr id="17412" name="Slide Number Placeholder 3"/>
          <p:cNvSpPr txBox="1">
            <a:spLocks noGrp="1"/>
          </p:cNvSpPr>
          <p:nvPr/>
        </p:nvSpPr>
        <p:spPr bwMode="auto">
          <a:xfrm>
            <a:off x="3772990" y="9428630"/>
            <a:ext cx="2888179" cy="496411"/>
          </a:xfrm>
          <a:prstGeom prst="rect">
            <a:avLst/>
          </a:prstGeom>
          <a:noFill/>
          <a:ln w="9525">
            <a:noFill/>
            <a:miter lim="800000"/>
            <a:headEnd/>
            <a:tailEnd/>
          </a:ln>
        </p:spPr>
        <p:txBody>
          <a:bodyPr anchor="b"/>
          <a:lstStyle/>
          <a:p>
            <a:pPr algn="r"/>
            <a:fld id="{F62C8DF6-0CDE-4A5C-8281-E52F1F8A58C3}" type="slidenum">
              <a:rPr lang="en-GB" sz="1200" baseline="-25000">
                <a:cs typeface="Times New Roman" pitchFamily="18" charset="0"/>
              </a:rPr>
              <a:pPr algn="r"/>
              <a:t>3</a:t>
            </a:fld>
            <a:endParaRPr lang="en-GB" sz="1200" baseline="-25000">
              <a:cs typeface="Times New Roman"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xfrm>
            <a:off x="850900" y="744538"/>
            <a:ext cx="4960938" cy="3722687"/>
          </a:xfrm>
          <a:ln/>
        </p:spPr>
      </p:sp>
      <p:sp>
        <p:nvSpPr>
          <p:cNvPr id="17411" name="Notes Placeholder 2"/>
          <p:cNvSpPr>
            <a:spLocks noGrp="1"/>
          </p:cNvSpPr>
          <p:nvPr>
            <p:ph type="body" idx="1"/>
          </p:nvPr>
        </p:nvSpPr>
        <p:spPr>
          <a:xfrm>
            <a:off x="666745" y="4715113"/>
            <a:ext cx="5329248" cy="4467706"/>
          </a:xfrm>
          <a:noFill/>
          <a:ln/>
        </p:spPr>
        <p:txBody>
          <a:bodyPr lIns="91440" tIns="45720" rIns="91440" bIns="45720"/>
          <a:lstStyle/>
          <a:p>
            <a:pPr eaLnBrk="1" hangingPunct="1">
              <a:spcBef>
                <a:spcPct val="0"/>
              </a:spcBef>
            </a:pPr>
            <a:endParaRPr lang="en-US" smtClean="0"/>
          </a:p>
        </p:txBody>
      </p:sp>
      <p:sp>
        <p:nvSpPr>
          <p:cNvPr id="17412" name="Slide Number Placeholder 3"/>
          <p:cNvSpPr txBox="1">
            <a:spLocks noGrp="1"/>
          </p:cNvSpPr>
          <p:nvPr/>
        </p:nvSpPr>
        <p:spPr bwMode="auto">
          <a:xfrm>
            <a:off x="3772990" y="9428630"/>
            <a:ext cx="2888179" cy="496411"/>
          </a:xfrm>
          <a:prstGeom prst="rect">
            <a:avLst/>
          </a:prstGeom>
          <a:noFill/>
          <a:ln w="9525">
            <a:noFill/>
            <a:miter lim="800000"/>
            <a:headEnd/>
            <a:tailEnd/>
          </a:ln>
        </p:spPr>
        <p:txBody>
          <a:bodyPr anchor="b"/>
          <a:lstStyle/>
          <a:p>
            <a:pPr algn="r"/>
            <a:fld id="{F62C8DF6-0CDE-4A5C-8281-E52F1F8A58C3}" type="slidenum">
              <a:rPr lang="en-GB" sz="1200" baseline="-25000">
                <a:cs typeface="Times New Roman" pitchFamily="18" charset="0"/>
              </a:rPr>
              <a:pPr algn="r"/>
              <a:t>4</a:t>
            </a:fld>
            <a:endParaRPr lang="en-GB" sz="1200" baseline="-25000">
              <a:cs typeface="Times New Roman"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xfrm>
            <a:off x="850900" y="744538"/>
            <a:ext cx="4960938" cy="3722687"/>
          </a:xfrm>
          <a:ln/>
        </p:spPr>
      </p:sp>
      <p:sp>
        <p:nvSpPr>
          <p:cNvPr id="17411" name="Notes Placeholder 2"/>
          <p:cNvSpPr>
            <a:spLocks noGrp="1"/>
          </p:cNvSpPr>
          <p:nvPr>
            <p:ph type="body" idx="1"/>
          </p:nvPr>
        </p:nvSpPr>
        <p:spPr>
          <a:xfrm>
            <a:off x="666745" y="4715113"/>
            <a:ext cx="5329248" cy="4467706"/>
          </a:xfrm>
          <a:noFill/>
          <a:ln/>
        </p:spPr>
        <p:txBody>
          <a:bodyPr lIns="91440" tIns="45720" rIns="91440" bIns="45720"/>
          <a:lstStyle/>
          <a:p>
            <a:pPr eaLnBrk="1" hangingPunct="1">
              <a:spcBef>
                <a:spcPct val="0"/>
              </a:spcBef>
            </a:pPr>
            <a:endParaRPr lang="en-US" smtClean="0"/>
          </a:p>
        </p:txBody>
      </p:sp>
      <p:sp>
        <p:nvSpPr>
          <p:cNvPr id="17412" name="Slide Number Placeholder 3"/>
          <p:cNvSpPr txBox="1">
            <a:spLocks noGrp="1"/>
          </p:cNvSpPr>
          <p:nvPr/>
        </p:nvSpPr>
        <p:spPr bwMode="auto">
          <a:xfrm>
            <a:off x="3772990" y="9428630"/>
            <a:ext cx="2888179" cy="496411"/>
          </a:xfrm>
          <a:prstGeom prst="rect">
            <a:avLst/>
          </a:prstGeom>
          <a:noFill/>
          <a:ln w="9525">
            <a:noFill/>
            <a:miter lim="800000"/>
            <a:headEnd/>
            <a:tailEnd/>
          </a:ln>
        </p:spPr>
        <p:txBody>
          <a:bodyPr anchor="b"/>
          <a:lstStyle/>
          <a:p>
            <a:pPr algn="r"/>
            <a:fld id="{F62C8DF6-0CDE-4A5C-8281-E52F1F8A58C3}" type="slidenum">
              <a:rPr lang="en-GB" sz="1200" baseline="-25000">
                <a:cs typeface="Times New Roman" pitchFamily="18" charset="0"/>
              </a:rPr>
              <a:pPr algn="r"/>
              <a:t>5</a:t>
            </a:fld>
            <a:endParaRPr lang="en-GB" sz="1200" baseline="-25000">
              <a:cs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xfrm>
            <a:off x="850900" y="744538"/>
            <a:ext cx="4960938" cy="3722687"/>
          </a:xfrm>
          <a:ln/>
        </p:spPr>
      </p:sp>
      <p:sp>
        <p:nvSpPr>
          <p:cNvPr id="17411" name="Notes Placeholder 2"/>
          <p:cNvSpPr>
            <a:spLocks noGrp="1"/>
          </p:cNvSpPr>
          <p:nvPr>
            <p:ph type="body" idx="1"/>
          </p:nvPr>
        </p:nvSpPr>
        <p:spPr>
          <a:xfrm>
            <a:off x="666745" y="4715113"/>
            <a:ext cx="5329248" cy="4467706"/>
          </a:xfrm>
          <a:noFill/>
          <a:ln/>
        </p:spPr>
        <p:txBody>
          <a:bodyPr lIns="91440" tIns="45720" rIns="91440" bIns="45720"/>
          <a:lstStyle/>
          <a:p>
            <a:pPr eaLnBrk="1" hangingPunct="1">
              <a:spcBef>
                <a:spcPct val="0"/>
              </a:spcBef>
            </a:pPr>
            <a:endParaRPr lang="en-US" smtClean="0"/>
          </a:p>
        </p:txBody>
      </p:sp>
      <p:sp>
        <p:nvSpPr>
          <p:cNvPr id="17412" name="Slide Number Placeholder 3"/>
          <p:cNvSpPr txBox="1">
            <a:spLocks noGrp="1"/>
          </p:cNvSpPr>
          <p:nvPr/>
        </p:nvSpPr>
        <p:spPr bwMode="auto">
          <a:xfrm>
            <a:off x="3772990" y="9428630"/>
            <a:ext cx="2888179" cy="496411"/>
          </a:xfrm>
          <a:prstGeom prst="rect">
            <a:avLst/>
          </a:prstGeom>
          <a:noFill/>
          <a:ln w="9525">
            <a:noFill/>
            <a:miter lim="800000"/>
            <a:headEnd/>
            <a:tailEnd/>
          </a:ln>
        </p:spPr>
        <p:txBody>
          <a:bodyPr anchor="b"/>
          <a:lstStyle/>
          <a:p>
            <a:pPr algn="r"/>
            <a:fld id="{F62C8DF6-0CDE-4A5C-8281-E52F1F8A58C3}" type="slidenum">
              <a:rPr lang="en-GB" sz="1200" baseline="-25000">
                <a:cs typeface="Times New Roman" pitchFamily="18" charset="0"/>
              </a:rPr>
              <a:pPr algn="r"/>
              <a:t>7</a:t>
            </a:fld>
            <a:endParaRPr lang="en-GB" sz="1200" baseline="-25000">
              <a:cs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xfrm>
            <a:off x="850900" y="744538"/>
            <a:ext cx="4960938" cy="3722687"/>
          </a:xfrm>
          <a:ln/>
        </p:spPr>
      </p:sp>
      <p:sp>
        <p:nvSpPr>
          <p:cNvPr id="17411" name="Notes Placeholder 2"/>
          <p:cNvSpPr>
            <a:spLocks noGrp="1"/>
          </p:cNvSpPr>
          <p:nvPr>
            <p:ph type="body" idx="1"/>
          </p:nvPr>
        </p:nvSpPr>
        <p:spPr>
          <a:xfrm>
            <a:off x="666745" y="4715113"/>
            <a:ext cx="5329248" cy="4467706"/>
          </a:xfrm>
          <a:noFill/>
          <a:ln/>
        </p:spPr>
        <p:txBody>
          <a:bodyPr lIns="91440" tIns="45720" rIns="91440" bIns="45720"/>
          <a:lstStyle/>
          <a:p>
            <a:pPr eaLnBrk="1" hangingPunct="1">
              <a:spcBef>
                <a:spcPct val="0"/>
              </a:spcBef>
            </a:pPr>
            <a:endParaRPr lang="en-US" smtClean="0"/>
          </a:p>
        </p:txBody>
      </p:sp>
      <p:sp>
        <p:nvSpPr>
          <p:cNvPr id="17412" name="Slide Number Placeholder 3"/>
          <p:cNvSpPr txBox="1">
            <a:spLocks noGrp="1"/>
          </p:cNvSpPr>
          <p:nvPr/>
        </p:nvSpPr>
        <p:spPr bwMode="auto">
          <a:xfrm>
            <a:off x="3772990" y="9428630"/>
            <a:ext cx="2888179" cy="496411"/>
          </a:xfrm>
          <a:prstGeom prst="rect">
            <a:avLst/>
          </a:prstGeom>
          <a:noFill/>
          <a:ln w="9525">
            <a:noFill/>
            <a:miter lim="800000"/>
            <a:headEnd/>
            <a:tailEnd/>
          </a:ln>
        </p:spPr>
        <p:txBody>
          <a:bodyPr anchor="b"/>
          <a:lstStyle/>
          <a:p>
            <a:pPr algn="r"/>
            <a:fld id="{F62C8DF6-0CDE-4A5C-8281-E52F1F8A58C3}" type="slidenum">
              <a:rPr lang="en-GB" sz="1200" baseline="-25000">
                <a:cs typeface="Times New Roman" pitchFamily="18" charset="0"/>
              </a:rPr>
              <a:pPr algn="r"/>
              <a:t>8</a:t>
            </a:fld>
            <a:endParaRPr lang="en-GB" sz="1200" baseline="-25000">
              <a:cs typeface="Times New Roman"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xfrm>
            <a:off x="850900" y="744538"/>
            <a:ext cx="4960938" cy="3722687"/>
          </a:xfrm>
          <a:ln/>
        </p:spPr>
      </p:sp>
      <p:sp>
        <p:nvSpPr>
          <p:cNvPr id="17411" name="Notes Placeholder 2"/>
          <p:cNvSpPr>
            <a:spLocks noGrp="1"/>
          </p:cNvSpPr>
          <p:nvPr>
            <p:ph type="body" idx="1"/>
          </p:nvPr>
        </p:nvSpPr>
        <p:spPr>
          <a:xfrm>
            <a:off x="666745" y="4715113"/>
            <a:ext cx="5329248" cy="4467706"/>
          </a:xfrm>
          <a:noFill/>
          <a:ln/>
        </p:spPr>
        <p:txBody>
          <a:bodyPr lIns="91440" tIns="45720" rIns="91440" bIns="45720"/>
          <a:lstStyle/>
          <a:p>
            <a:pPr eaLnBrk="1" hangingPunct="1">
              <a:spcBef>
                <a:spcPct val="0"/>
              </a:spcBef>
            </a:pPr>
            <a:endParaRPr lang="en-US" smtClean="0"/>
          </a:p>
        </p:txBody>
      </p:sp>
      <p:sp>
        <p:nvSpPr>
          <p:cNvPr id="17412" name="Slide Number Placeholder 3"/>
          <p:cNvSpPr txBox="1">
            <a:spLocks noGrp="1"/>
          </p:cNvSpPr>
          <p:nvPr/>
        </p:nvSpPr>
        <p:spPr bwMode="auto">
          <a:xfrm>
            <a:off x="3772990" y="9428630"/>
            <a:ext cx="2888179" cy="496411"/>
          </a:xfrm>
          <a:prstGeom prst="rect">
            <a:avLst/>
          </a:prstGeom>
          <a:noFill/>
          <a:ln w="9525">
            <a:noFill/>
            <a:miter lim="800000"/>
            <a:headEnd/>
            <a:tailEnd/>
          </a:ln>
        </p:spPr>
        <p:txBody>
          <a:bodyPr anchor="b"/>
          <a:lstStyle/>
          <a:p>
            <a:pPr algn="r"/>
            <a:fld id="{F62C8DF6-0CDE-4A5C-8281-E52F1F8A58C3}" type="slidenum">
              <a:rPr lang="en-GB" sz="1200" baseline="-25000">
                <a:cs typeface="Times New Roman" pitchFamily="18" charset="0"/>
              </a:rPr>
              <a:pPr algn="r"/>
              <a:t>9</a:t>
            </a:fld>
            <a:endParaRPr lang="en-GB" sz="1200" baseline="-25000">
              <a:cs typeface="Times New Roman"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spect="1" noTextEdit="1"/>
          </p:cNvSpPr>
          <p:nvPr>
            <p:ph type="sldImg"/>
          </p:nvPr>
        </p:nvSpPr>
        <p:spPr bwMode="auto">
          <a:noFill/>
          <a:ln>
            <a:solidFill>
              <a:srgbClr val="000000"/>
            </a:solidFill>
            <a:miter lim="800000"/>
            <a:headEnd/>
            <a:tailEnd/>
          </a:ln>
        </p:spPr>
      </p:sp>
      <p:sp>
        <p:nvSpPr>
          <p:cNvPr id="21507" name="Rectangle 3"/>
          <p:cNvSpPr>
            <a:spLocks noGrp="1"/>
          </p:cNvSpPr>
          <p:nvPr>
            <p:ph type="body" idx="1"/>
          </p:nvPr>
        </p:nvSpPr>
        <p:spPr bwMode="auto">
          <a:noFill/>
        </p:spPr>
        <p:txBody>
          <a:bodyPr wrap="square" numCol="1" anchor="t" anchorCtr="0" compatLnSpc="1">
            <a:prstTxWarp prst="textNoShape">
              <a:avLst/>
            </a:prstTxWarp>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GB" sz="1200" dirty="0" smtClean="0">
                <a:latin typeface="Times New Roman" pitchFamily="18" charset="0"/>
              </a:rPr>
              <a:t>Migration has raised the Irish population by about 4%, Spanish – by 1.9%; Italian – by 1.4% and the UK - by 1.1%; elsewhere - inflows have been small</a:t>
            </a:r>
          </a:p>
          <a:p>
            <a:endParaRPr lang="en-GB"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xfrm>
            <a:off x="850900" y="744538"/>
            <a:ext cx="4960938" cy="3722687"/>
          </a:xfrm>
          <a:ln/>
        </p:spPr>
      </p:sp>
      <p:sp>
        <p:nvSpPr>
          <p:cNvPr id="17411" name="Notes Placeholder 2"/>
          <p:cNvSpPr>
            <a:spLocks noGrp="1"/>
          </p:cNvSpPr>
          <p:nvPr>
            <p:ph type="body" idx="1"/>
          </p:nvPr>
        </p:nvSpPr>
        <p:spPr>
          <a:xfrm>
            <a:off x="666745" y="4715113"/>
            <a:ext cx="5329248" cy="4467706"/>
          </a:xfrm>
          <a:noFill/>
          <a:ln/>
        </p:spPr>
        <p:txBody>
          <a:bodyPr lIns="91440" tIns="45720" rIns="91440" bIns="45720"/>
          <a:lstStyle/>
          <a:p>
            <a:pPr eaLnBrk="1" hangingPunct="1">
              <a:spcBef>
                <a:spcPct val="0"/>
              </a:spcBef>
            </a:pPr>
            <a:endParaRPr lang="en-US" smtClean="0"/>
          </a:p>
        </p:txBody>
      </p:sp>
      <p:sp>
        <p:nvSpPr>
          <p:cNvPr id="17412" name="Slide Number Placeholder 3"/>
          <p:cNvSpPr txBox="1">
            <a:spLocks noGrp="1"/>
          </p:cNvSpPr>
          <p:nvPr/>
        </p:nvSpPr>
        <p:spPr bwMode="auto">
          <a:xfrm>
            <a:off x="3772990" y="9428630"/>
            <a:ext cx="2888179" cy="496411"/>
          </a:xfrm>
          <a:prstGeom prst="rect">
            <a:avLst/>
          </a:prstGeom>
          <a:noFill/>
          <a:ln w="9525">
            <a:noFill/>
            <a:miter lim="800000"/>
            <a:headEnd/>
            <a:tailEnd/>
          </a:ln>
        </p:spPr>
        <p:txBody>
          <a:bodyPr anchor="b"/>
          <a:lstStyle/>
          <a:p>
            <a:pPr algn="r"/>
            <a:fld id="{F62C8DF6-0CDE-4A5C-8281-E52F1F8A58C3}" type="slidenum">
              <a:rPr lang="en-GB" sz="1200" baseline="-25000">
                <a:cs typeface="Times New Roman" pitchFamily="18" charset="0"/>
              </a:rPr>
              <a:pPr algn="r"/>
              <a:t>11</a:t>
            </a:fld>
            <a:endParaRPr lang="en-GB" sz="1200" baseline="-25000">
              <a:cs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9458" name="Rectangle 2"/>
          <p:cNvSpPr>
            <a:spLocks noGrp="1" noChangeArrowheads="1"/>
          </p:cNvSpPr>
          <p:nvPr>
            <p:ph type="subTitle" idx="1"/>
          </p:nvPr>
        </p:nvSpPr>
        <p:spPr>
          <a:xfrm>
            <a:off x="1371600" y="4038600"/>
            <a:ext cx="6400800" cy="1752600"/>
          </a:xfrm>
        </p:spPr>
        <p:txBody>
          <a:bodyPr/>
          <a:lstStyle>
            <a:lvl1pPr marL="0" indent="0">
              <a:buFontTx/>
              <a:buNone/>
              <a:defRPr>
                <a:solidFill>
                  <a:srgbClr val="993300"/>
                </a:solidFill>
              </a:defRPr>
            </a:lvl1pPr>
          </a:lstStyle>
          <a:p>
            <a:r>
              <a:rPr lang="en-GB"/>
              <a:t>Click to edit Master subtitle style</a:t>
            </a:r>
          </a:p>
        </p:txBody>
      </p:sp>
      <p:sp>
        <p:nvSpPr>
          <p:cNvPr id="19459" name="Rectangle 3"/>
          <p:cNvSpPr>
            <a:spLocks noGrp="1" noChangeArrowheads="1"/>
          </p:cNvSpPr>
          <p:nvPr>
            <p:ph type="ctrTitle"/>
          </p:nvPr>
        </p:nvSpPr>
        <p:spPr>
          <a:xfrm>
            <a:off x="762000" y="2133600"/>
            <a:ext cx="7772400" cy="1698625"/>
          </a:xfrm>
        </p:spPr>
        <p:txBody>
          <a:bodyPr/>
          <a:lstStyle>
            <a:lvl1pPr>
              <a:defRPr>
                <a:solidFill>
                  <a:srgbClr val="993300"/>
                </a:solidFill>
              </a:defRPr>
            </a:lvl1pPr>
          </a:lstStyle>
          <a:p>
            <a:r>
              <a:rPr lang="en-GB"/>
              <a:t>Click to edit Master title style</a:t>
            </a:r>
          </a:p>
        </p:txBody>
      </p:sp>
      <p:pic>
        <p:nvPicPr>
          <p:cNvPr id="19460" name="Picture 4" descr="logo"/>
          <p:cNvPicPr>
            <a:picLocks noChangeAspect="1" noChangeArrowheads="1"/>
          </p:cNvPicPr>
          <p:nvPr/>
        </p:nvPicPr>
        <p:blipFill>
          <a:blip r:embed="rId2" cstate="print"/>
          <a:srcRect/>
          <a:stretch>
            <a:fillRect/>
          </a:stretch>
        </p:blipFill>
        <p:spPr bwMode="auto">
          <a:xfrm>
            <a:off x="1143000" y="533400"/>
            <a:ext cx="2514600" cy="939800"/>
          </a:xfrm>
          <a:prstGeom prst="rect">
            <a:avLst/>
          </a:prstGeom>
          <a:noFill/>
        </p:spPr>
      </p:pic>
      <p:grpSp>
        <p:nvGrpSpPr>
          <p:cNvPr id="19461" name="Group 5"/>
          <p:cNvGrpSpPr>
            <a:grpSpLocks/>
          </p:cNvGrpSpPr>
          <p:nvPr/>
        </p:nvGrpSpPr>
        <p:grpSpPr bwMode="auto">
          <a:xfrm>
            <a:off x="7086600" y="4267200"/>
            <a:ext cx="1905000" cy="2439988"/>
            <a:chOff x="4464" y="2688"/>
            <a:chExt cx="1200" cy="1537"/>
          </a:xfrm>
        </p:grpSpPr>
        <p:pic>
          <p:nvPicPr>
            <p:cNvPr id="19462" name="Picture 6" descr="LOGO1"/>
            <p:cNvPicPr>
              <a:picLocks noChangeAspect="1" noChangeArrowheads="1"/>
            </p:cNvPicPr>
            <p:nvPr userDrawn="1"/>
          </p:nvPicPr>
          <p:blipFill>
            <a:blip r:embed="rId3" cstate="print"/>
            <a:srcRect/>
            <a:stretch>
              <a:fillRect/>
            </a:stretch>
          </p:blipFill>
          <p:spPr bwMode="auto">
            <a:xfrm>
              <a:off x="4464" y="2688"/>
              <a:ext cx="1200" cy="971"/>
            </a:xfrm>
            <a:prstGeom prst="rect">
              <a:avLst/>
            </a:prstGeom>
            <a:noFill/>
          </p:spPr>
        </p:pic>
        <p:sp>
          <p:nvSpPr>
            <p:cNvPr id="19463" name="Text Box 7"/>
            <p:cNvSpPr txBox="1">
              <a:spLocks noChangeArrowheads="1"/>
            </p:cNvSpPr>
            <p:nvPr userDrawn="1"/>
          </p:nvSpPr>
          <p:spPr bwMode="auto">
            <a:xfrm>
              <a:off x="4464" y="3648"/>
              <a:ext cx="1200" cy="577"/>
            </a:xfrm>
            <a:prstGeom prst="rect">
              <a:avLst/>
            </a:prstGeom>
            <a:noFill/>
            <a:ln w="9525">
              <a:noFill/>
              <a:miter lim="800000"/>
              <a:headEnd/>
              <a:tailEnd/>
            </a:ln>
            <a:effectLst/>
          </p:spPr>
          <p:txBody>
            <a:bodyPr>
              <a:spAutoFit/>
            </a:bodyPr>
            <a:lstStyle/>
            <a:p>
              <a:pPr>
                <a:spcBef>
                  <a:spcPct val="0"/>
                </a:spcBef>
              </a:pPr>
              <a:r>
                <a:rPr lang="en-GB">
                  <a:solidFill>
                    <a:srgbClr val="993300"/>
                  </a:solidFill>
                </a:rPr>
                <a:t>National Institute</a:t>
              </a:r>
              <a:br>
                <a:rPr lang="en-GB">
                  <a:solidFill>
                    <a:srgbClr val="993300"/>
                  </a:solidFill>
                </a:rPr>
              </a:br>
              <a:r>
                <a:rPr lang="en-GB">
                  <a:solidFill>
                    <a:srgbClr val="993300"/>
                  </a:solidFill>
                </a:rPr>
                <a:t>of Economic and Social Research</a:t>
              </a:r>
              <a:r>
                <a:rPr lang="en-GB"/>
                <a:t> </a:t>
              </a:r>
            </a:p>
          </p:txBody>
        </p:sp>
      </p:grpSp>
      <p:sp>
        <p:nvSpPr>
          <p:cNvPr id="19464" name="Line 8"/>
          <p:cNvSpPr>
            <a:spLocks noChangeShapeType="1"/>
          </p:cNvSpPr>
          <p:nvPr/>
        </p:nvSpPr>
        <p:spPr bwMode="auto">
          <a:xfrm>
            <a:off x="0" y="1676400"/>
            <a:ext cx="4419600" cy="0"/>
          </a:xfrm>
          <a:prstGeom prst="line">
            <a:avLst/>
          </a:prstGeom>
          <a:noFill/>
          <a:ln w="25400">
            <a:solidFill>
              <a:srgbClr val="993300"/>
            </a:solidFill>
            <a:round/>
            <a:headEnd/>
            <a:tailEnd/>
          </a:ln>
          <a:effectLst/>
        </p:spPr>
        <p:txBody>
          <a:bodyPr/>
          <a:lstStyle/>
          <a:p>
            <a:endParaRPr lang="en-GB"/>
          </a:p>
        </p:txBody>
      </p:sp>
      <p:grpSp>
        <p:nvGrpSpPr>
          <p:cNvPr id="19465" name="Group 9"/>
          <p:cNvGrpSpPr>
            <a:grpSpLocks/>
          </p:cNvGrpSpPr>
          <p:nvPr/>
        </p:nvGrpSpPr>
        <p:grpSpPr bwMode="auto">
          <a:xfrm>
            <a:off x="0" y="0"/>
            <a:ext cx="685800" cy="6858000"/>
            <a:chOff x="0" y="0"/>
            <a:chExt cx="432" cy="4320"/>
          </a:xfrm>
        </p:grpSpPr>
        <p:sp>
          <p:nvSpPr>
            <p:cNvPr id="19466" name="AutoShape 10"/>
            <p:cNvSpPr>
              <a:spLocks noChangeArrowheads="1"/>
            </p:cNvSpPr>
            <p:nvPr userDrawn="1"/>
          </p:nvSpPr>
          <p:spPr bwMode="auto">
            <a:xfrm rot="5400000">
              <a:off x="-1944" y="1944"/>
              <a:ext cx="4320" cy="432"/>
            </a:xfrm>
            <a:prstGeom prst="roundRect">
              <a:avLst>
                <a:gd name="adj" fmla="val 16667"/>
              </a:avLst>
            </a:prstGeom>
            <a:solidFill>
              <a:srgbClr val="993300"/>
            </a:solidFill>
            <a:ln w="9525">
              <a:noFill/>
              <a:round/>
              <a:headEnd/>
              <a:tailEnd/>
            </a:ln>
            <a:effectLst/>
          </p:spPr>
          <p:txBody>
            <a:bodyPr wrap="none" anchor="ctr"/>
            <a:lstStyle/>
            <a:p>
              <a:endParaRPr lang="en-GB"/>
            </a:p>
          </p:txBody>
        </p:sp>
        <p:sp>
          <p:nvSpPr>
            <p:cNvPr id="19467" name="Rectangle 11"/>
            <p:cNvSpPr>
              <a:spLocks noChangeArrowheads="1"/>
            </p:cNvSpPr>
            <p:nvPr userDrawn="1"/>
          </p:nvSpPr>
          <p:spPr bwMode="auto">
            <a:xfrm>
              <a:off x="0" y="0"/>
              <a:ext cx="96" cy="4320"/>
            </a:xfrm>
            <a:prstGeom prst="rect">
              <a:avLst/>
            </a:prstGeom>
            <a:solidFill>
              <a:srgbClr val="993300"/>
            </a:solidFill>
            <a:ln w="9525">
              <a:noFill/>
              <a:miter lim="800000"/>
              <a:headEnd/>
              <a:tailEnd/>
            </a:ln>
            <a:effectLst/>
          </p:spPr>
          <p:txBody>
            <a:bodyPr wrap="none" anchor="ctr"/>
            <a:lstStyle/>
            <a:p>
              <a:endParaRPr lang="en-GB"/>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2750" y="0"/>
            <a:ext cx="2152650" cy="65532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04800" y="0"/>
            <a:ext cx="6305550" cy="6553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304800" y="0"/>
            <a:ext cx="8610600" cy="6553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57200" y="1600200"/>
            <a:ext cx="8229600" cy="4525963"/>
          </a:xfrm>
        </p:spPr>
        <p:txBody>
          <a:bodyPr/>
          <a:lstStyle/>
          <a:p>
            <a:endParaRPr lang="en-US"/>
          </a:p>
        </p:txBody>
      </p:sp>
      <p:sp>
        <p:nvSpPr>
          <p:cNvPr id="4" name="Date Placeholder 3"/>
          <p:cNvSpPr>
            <a:spLocks noGrp="1"/>
          </p:cNvSpPr>
          <p:nvPr>
            <p:ph type="dt" sz="half" idx="10"/>
          </p:nvPr>
        </p:nvSpPr>
        <p:spPr>
          <a:xfrm>
            <a:off x="457200" y="6245225"/>
            <a:ext cx="2133600" cy="476250"/>
          </a:xfrm>
          <a:prstGeom prst="rect">
            <a:avLst/>
          </a:prstGeom>
        </p:spPr>
        <p:txBody>
          <a:bodyPr/>
          <a:lstStyle>
            <a:lvl1pPr>
              <a:defRPr/>
            </a:lvl1pPr>
          </a:lstStyle>
          <a:p>
            <a:endParaRPr lang="en-GB"/>
          </a:p>
        </p:txBody>
      </p:sp>
      <p:sp>
        <p:nvSpPr>
          <p:cNvPr id="5" name="Footer Placeholder 4"/>
          <p:cNvSpPr>
            <a:spLocks noGrp="1"/>
          </p:cNvSpPr>
          <p:nvPr>
            <p:ph type="ftr" sz="quarter" idx="11"/>
          </p:nvPr>
        </p:nvSpPr>
        <p:spPr>
          <a:xfrm>
            <a:off x="3124200" y="6245225"/>
            <a:ext cx="2895600" cy="476250"/>
          </a:xfrm>
          <a:prstGeom prst="rect">
            <a:avLst/>
          </a:prstGeom>
        </p:spPr>
        <p:txBody>
          <a:bodyPr/>
          <a:lstStyle>
            <a:lvl1pPr>
              <a:defRPr/>
            </a:lvl1pPr>
          </a:lstStyle>
          <a:p>
            <a:endParaRPr lang="en-GB"/>
          </a:p>
        </p:txBody>
      </p:sp>
      <p:sp>
        <p:nvSpPr>
          <p:cNvPr id="6" name="Slide Number Placeholder 5"/>
          <p:cNvSpPr>
            <a:spLocks noGrp="1"/>
          </p:cNvSpPr>
          <p:nvPr>
            <p:ph type="sldNum" sz="quarter" idx="12"/>
          </p:nvPr>
        </p:nvSpPr>
        <p:spPr>
          <a:xfrm>
            <a:off x="6553200" y="6245225"/>
            <a:ext cx="2133600" cy="476250"/>
          </a:xfrm>
          <a:prstGeom prst="rect">
            <a:avLst/>
          </a:prstGeom>
        </p:spPr>
        <p:txBody>
          <a:bodyPr/>
          <a:lstStyle>
            <a:lvl1pPr>
              <a:defRPr/>
            </a:lvl1pPr>
          </a:lstStyle>
          <a:p>
            <a:fld id="{E47E2C7F-6A67-4175-9AF1-2395CD7AA2F9}"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219200"/>
            <a:ext cx="4038600" cy="5334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219200"/>
            <a:ext cx="4038600" cy="5334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EA"/>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body" idx="1"/>
          </p:nvPr>
        </p:nvSpPr>
        <p:spPr bwMode="auto">
          <a:xfrm>
            <a:off x="457200" y="1219200"/>
            <a:ext cx="8229600" cy="5334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grpSp>
        <p:nvGrpSpPr>
          <p:cNvPr id="18435" name="Group 3"/>
          <p:cNvGrpSpPr>
            <a:grpSpLocks/>
          </p:cNvGrpSpPr>
          <p:nvPr/>
        </p:nvGrpSpPr>
        <p:grpSpPr bwMode="auto">
          <a:xfrm>
            <a:off x="0" y="0"/>
            <a:ext cx="9144000" cy="1066800"/>
            <a:chOff x="0" y="0"/>
            <a:chExt cx="5760" cy="672"/>
          </a:xfrm>
        </p:grpSpPr>
        <p:sp>
          <p:nvSpPr>
            <p:cNvPr id="18436" name="Rectangle 4"/>
            <p:cNvSpPr>
              <a:spLocks noChangeArrowheads="1"/>
            </p:cNvSpPr>
            <p:nvPr/>
          </p:nvSpPr>
          <p:spPr bwMode="auto">
            <a:xfrm>
              <a:off x="0" y="0"/>
              <a:ext cx="5760" cy="240"/>
            </a:xfrm>
            <a:prstGeom prst="rect">
              <a:avLst/>
            </a:prstGeom>
            <a:solidFill>
              <a:srgbClr val="993300"/>
            </a:solidFill>
            <a:ln w="9525">
              <a:noFill/>
              <a:miter lim="800000"/>
              <a:headEnd/>
              <a:tailEnd/>
            </a:ln>
            <a:effectLst/>
          </p:spPr>
          <p:txBody>
            <a:bodyPr wrap="none" anchor="ctr"/>
            <a:lstStyle/>
            <a:p>
              <a:endParaRPr lang="en-GB"/>
            </a:p>
          </p:txBody>
        </p:sp>
        <p:sp>
          <p:nvSpPr>
            <p:cNvPr id="18437" name="AutoShape 5"/>
            <p:cNvSpPr>
              <a:spLocks noChangeArrowheads="1"/>
            </p:cNvSpPr>
            <p:nvPr/>
          </p:nvSpPr>
          <p:spPr bwMode="auto">
            <a:xfrm>
              <a:off x="0" y="0"/>
              <a:ext cx="5760" cy="672"/>
            </a:xfrm>
            <a:prstGeom prst="roundRect">
              <a:avLst>
                <a:gd name="adj" fmla="val 28273"/>
              </a:avLst>
            </a:prstGeom>
            <a:solidFill>
              <a:srgbClr val="993300"/>
            </a:solidFill>
            <a:ln w="9525">
              <a:noFill/>
              <a:round/>
              <a:headEnd/>
              <a:tailEnd/>
            </a:ln>
            <a:effectLst/>
          </p:spPr>
          <p:txBody>
            <a:bodyPr wrap="none" anchor="ctr"/>
            <a:lstStyle/>
            <a:p>
              <a:endParaRPr lang="en-GB"/>
            </a:p>
          </p:txBody>
        </p:sp>
      </p:grpSp>
      <p:sp>
        <p:nvSpPr>
          <p:cNvPr id="18438" name="Rectangle 6"/>
          <p:cNvSpPr>
            <a:spLocks noGrp="1" noChangeArrowheads="1"/>
          </p:cNvSpPr>
          <p:nvPr>
            <p:ph type="title"/>
          </p:nvPr>
        </p:nvSpPr>
        <p:spPr bwMode="auto">
          <a:xfrm>
            <a:off x="304800" y="0"/>
            <a:ext cx="8610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pic>
        <p:nvPicPr>
          <p:cNvPr id="18439" name="Picture 7" descr="logo"/>
          <p:cNvPicPr>
            <a:picLocks noChangeAspect="1" noChangeArrowheads="1"/>
          </p:cNvPicPr>
          <p:nvPr/>
        </p:nvPicPr>
        <p:blipFill>
          <a:blip r:embed="rId15" cstate="print"/>
          <a:srcRect/>
          <a:stretch>
            <a:fillRect/>
          </a:stretch>
        </p:blipFill>
        <p:spPr bwMode="auto">
          <a:xfrm>
            <a:off x="609600" y="6172200"/>
            <a:ext cx="1352550" cy="504825"/>
          </a:xfrm>
          <a:prstGeom prst="rect">
            <a:avLst/>
          </a:prstGeom>
          <a:noFill/>
        </p:spPr>
      </p:pic>
      <p:pic>
        <p:nvPicPr>
          <p:cNvPr id="18440" name="Picture 8" descr="LOGO1"/>
          <p:cNvPicPr>
            <a:picLocks noChangeAspect="1" noChangeArrowheads="1"/>
          </p:cNvPicPr>
          <p:nvPr/>
        </p:nvPicPr>
        <p:blipFill>
          <a:blip r:embed="rId16" cstate="print"/>
          <a:srcRect/>
          <a:stretch>
            <a:fillRect/>
          </a:stretch>
        </p:blipFill>
        <p:spPr bwMode="auto">
          <a:xfrm>
            <a:off x="8001000" y="5834063"/>
            <a:ext cx="1143000" cy="925512"/>
          </a:xfrm>
          <a:prstGeom prst="rect">
            <a:avLst/>
          </a:prstGeom>
          <a:noFill/>
        </p:spPr>
      </p:pic>
      <p:sp>
        <p:nvSpPr>
          <p:cNvPr id="18441" name="Line 9"/>
          <p:cNvSpPr>
            <a:spLocks noChangeShapeType="1"/>
          </p:cNvSpPr>
          <p:nvPr/>
        </p:nvSpPr>
        <p:spPr bwMode="auto">
          <a:xfrm rot="5400000">
            <a:off x="-2514600" y="3733800"/>
            <a:ext cx="5791200" cy="0"/>
          </a:xfrm>
          <a:prstGeom prst="line">
            <a:avLst/>
          </a:prstGeom>
          <a:noFill/>
          <a:ln w="25400">
            <a:solidFill>
              <a:srgbClr val="993300"/>
            </a:solidFill>
            <a:round/>
            <a:headEnd/>
            <a:tailEnd/>
          </a:ln>
          <a:effectLst/>
        </p:spPr>
        <p:txBody>
          <a:bodyPr/>
          <a:lstStyle/>
          <a:p>
            <a:endParaRPr lang="en-GB"/>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Lst>
  <p:txStyles>
    <p:titleStyle>
      <a:lvl1pPr algn="l" rtl="0" fontAlgn="base">
        <a:spcBef>
          <a:spcPct val="0"/>
        </a:spcBef>
        <a:spcAft>
          <a:spcPct val="0"/>
        </a:spcAft>
        <a:defRPr sz="4400">
          <a:solidFill>
            <a:srgbClr val="FFFFEA"/>
          </a:solidFill>
          <a:latin typeface="+mj-lt"/>
          <a:ea typeface="+mj-ea"/>
          <a:cs typeface="+mj-cs"/>
        </a:defRPr>
      </a:lvl1pPr>
      <a:lvl2pPr algn="l" rtl="0" fontAlgn="base">
        <a:spcBef>
          <a:spcPct val="0"/>
        </a:spcBef>
        <a:spcAft>
          <a:spcPct val="0"/>
        </a:spcAft>
        <a:defRPr sz="4400">
          <a:solidFill>
            <a:srgbClr val="FFFFEA"/>
          </a:solidFill>
          <a:latin typeface="Arial" charset="0"/>
        </a:defRPr>
      </a:lvl2pPr>
      <a:lvl3pPr algn="l" rtl="0" fontAlgn="base">
        <a:spcBef>
          <a:spcPct val="0"/>
        </a:spcBef>
        <a:spcAft>
          <a:spcPct val="0"/>
        </a:spcAft>
        <a:defRPr sz="4400">
          <a:solidFill>
            <a:srgbClr val="FFFFEA"/>
          </a:solidFill>
          <a:latin typeface="Arial" charset="0"/>
        </a:defRPr>
      </a:lvl3pPr>
      <a:lvl4pPr algn="l" rtl="0" fontAlgn="base">
        <a:spcBef>
          <a:spcPct val="0"/>
        </a:spcBef>
        <a:spcAft>
          <a:spcPct val="0"/>
        </a:spcAft>
        <a:defRPr sz="4400">
          <a:solidFill>
            <a:srgbClr val="FFFFEA"/>
          </a:solidFill>
          <a:latin typeface="Arial" charset="0"/>
        </a:defRPr>
      </a:lvl4pPr>
      <a:lvl5pPr algn="l" rtl="0" fontAlgn="base">
        <a:spcBef>
          <a:spcPct val="0"/>
        </a:spcBef>
        <a:spcAft>
          <a:spcPct val="0"/>
        </a:spcAft>
        <a:defRPr sz="4400">
          <a:solidFill>
            <a:srgbClr val="FFFFEA"/>
          </a:solidFill>
          <a:latin typeface="Arial" charset="0"/>
        </a:defRPr>
      </a:lvl5pPr>
      <a:lvl6pPr marL="457200" algn="l" rtl="0" fontAlgn="base">
        <a:spcBef>
          <a:spcPct val="0"/>
        </a:spcBef>
        <a:spcAft>
          <a:spcPct val="0"/>
        </a:spcAft>
        <a:defRPr sz="4400">
          <a:solidFill>
            <a:srgbClr val="FFFFEA"/>
          </a:solidFill>
          <a:latin typeface="Arial" charset="0"/>
        </a:defRPr>
      </a:lvl6pPr>
      <a:lvl7pPr marL="914400" algn="l" rtl="0" fontAlgn="base">
        <a:spcBef>
          <a:spcPct val="0"/>
        </a:spcBef>
        <a:spcAft>
          <a:spcPct val="0"/>
        </a:spcAft>
        <a:defRPr sz="4400">
          <a:solidFill>
            <a:srgbClr val="FFFFEA"/>
          </a:solidFill>
          <a:latin typeface="Arial" charset="0"/>
        </a:defRPr>
      </a:lvl7pPr>
      <a:lvl8pPr marL="1371600" algn="l" rtl="0" fontAlgn="base">
        <a:spcBef>
          <a:spcPct val="0"/>
        </a:spcBef>
        <a:spcAft>
          <a:spcPct val="0"/>
        </a:spcAft>
        <a:defRPr sz="4400">
          <a:solidFill>
            <a:srgbClr val="FFFFEA"/>
          </a:solidFill>
          <a:latin typeface="Arial" charset="0"/>
        </a:defRPr>
      </a:lvl8pPr>
      <a:lvl9pPr marL="1828800" algn="l" rtl="0" fontAlgn="base">
        <a:spcBef>
          <a:spcPct val="0"/>
        </a:spcBef>
        <a:spcAft>
          <a:spcPct val="0"/>
        </a:spcAft>
        <a:defRPr sz="4400">
          <a:solidFill>
            <a:srgbClr val="FFFFEA"/>
          </a:solidFill>
          <a:latin typeface="Arial" charset="0"/>
        </a:defRPr>
      </a:lvl9pPr>
    </p:titleStyle>
    <p:bodyStyle>
      <a:lvl1pPr marL="342900" indent="-342900" algn="l" rtl="0" fontAlgn="base">
        <a:spcBef>
          <a:spcPct val="20000"/>
        </a:spcBef>
        <a:spcAft>
          <a:spcPct val="0"/>
        </a:spcAft>
        <a:buClr>
          <a:srgbClr val="993300"/>
        </a:buClr>
        <a:buChar char="•"/>
        <a:defRPr sz="3200">
          <a:solidFill>
            <a:schemeClr val="tx1"/>
          </a:solidFill>
          <a:latin typeface="+mn-lt"/>
          <a:ea typeface="+mn-ea"/>
          <a:cs typeface="+mn-cs"/>
        </a:defRPr>
      </a:lvl1pPr>
      <a:lvl2pPr marL="742950" indent="-285750" algn="l" rtl="0" fontAlgn="base">
        <a:spcBef>
          <a:spcPct val="20000"/>
        </a:spcBef>
        <a:spcAft>
          <a:spcPct val="0"/>
        </a:spcAft>
        <a:buClr>
          <a:srgbClr val="993300"/>
        </a:buClr>
        <a:buChar char="–"/>
        <a:defRPr sz="2800">
          <a:solidFill>
            <a:schemeClr val="tx1"/>
          </a:solidFill>
          <a:latin typeface="+mn-lt"/>
        </a:defRPr>
      </a:lvl2pPr>
      <a:lvl3pPr marL="1143000" indent="-228600" algn="l" rtl="0" fontAlgn="base">
        <a:spcBef>
          <a:spcPct val="20000"/>
        </a:spcBef>
        <a:spcAft>
          <a:spcPct val="0"/>
        </a:spcAft>
        <a:buClr>
          <a:srgbClr val="993300"/>
        </a:buClr>
        <a:buChar char="•"/>
        <a:defRPr sz="2400">
          <a:solidFill>
            <a:schemeClr val="tx1"/>
          </a:solidFill>
          <a:latin typeface="+mn-lt"/>
        </a:defRPr>
      </a:lvl3pPr>
      <a:lvl4pPr marL="1600200" indent="-228600" algn="l" rtl="0" fontAlgn="base">
        <a:spcBef>
          <a:spcPct val="20000"/>
        </a:spcBef>
        <a:spcAft>
          <a:spcPct val="0"/>
        </a:spcAft>
        <a:buClr>
          <a:srgbClr val="993300"/>
        </a:buClr>
        <a:buChar char="–"/>
        <a:defRPr sz="2000">
          <a:solidFill>
            <a:schemeClr val="tx1"/>
          </a:solidFill>
          <a:latin typeface="+mn-lt"/>
        </a:defRPr>
      </a:lvl4pPr>
      <a:lvl5pPr marL="2057400" indent="-228600" algn="l" rtl="0" fontAlgn="base">
        <a:spcBef>
          <a:spcPct val="20000"/>
        </a:spcBef>
        <a:spcAft>
          <a:spcPct val="0"/>
        </a:spcAft>
        <a:buClr>
          <a:srgbClr val="993300"/>
        </a:buClr>
        <a:buChar char="»"/>
        <a:defRPr sz="2000">
          <a:solidFill>
            <a:schemeClr val="tx1"/>
          </a:solidFill>
          <a:latin typeface="+mn-lt"/>
        </a:defRPr>
      </a:lvl5pPr>
      <a:lvl6pPr marL="2514600" indent="-228600" algn="l" rtl="0" fontAlgn="base">
        <a:spcBef>
          <a:spcPct val="20000"/>
        </a:spcBef>
        <a:spcAft>
          <a:spcPct val="0"/>
        </a:spcAft>
        <a:buClr>
          <a:srgbClr val="993300"/>
        </a:buClr>
        <a:buChar char="»"/>
        <a:defRPr sz="2000">
          <a:solidFill>
            <a:schemeClr val="tx1"/>
          </a:solidFill>
          <a:latin typeface="+mn-lt"/>
        </a:defRPr>
      </a:lvl6pPr>
      <a:lvl7pPr marL="2971800" indent="-228600" algn="l" rtl="0" fontAlgn="base">
        <a:spcBef>
          <a:spcPct val="20000"/>
        </a:spcBef>
        <a:spcAft>
          <a:spcPct val="0"/>
        </a:spcAft>
        <a:buClr>
          <a:srgbClr val="993300"/>
        </a:buClr>
        <a:buChar char="»"/>
        <a:defRPr sz="2000">
          <a:solidFill>
            <a:schemeClr val="tx1"/>
          </a:solidFill>
          <a:latin typeface="+mn-lt"/>
        </a:defRPr>
      </a:lvl7pPr>
      <a:lvl8pPr marL="3429000" indent="-228600" algn="l" rtl="0" fontAlgn="base">
        <a:spcBef>
          <a:spcPct val="20000"/>
        </a:spcBef>
        <a:spcAft>
          <a:spcPct val="0"/>
        </a:spcAft>
        <a:buClr>
          <a:srgbClr val="993300"/>
        </a:buClr>
        <a:buChar char="»"/>
        <a:defRPr sz="2000">
          <a:solidFill>
            <a:schemeClr val="tx1"/>
          </a:solidFill>
          <a:latin typeface="+mn-lt"/>
        </a:defRPr>
      </a:lvl8pPr>
      <a:lvl9pPr marL="3886200" indent="-228600" algn="l" rtl="0" fontAlgn="base">
        <a:spcBef>
          <a:spcPct val="20000"/>
        </a:spcBef>
        <a:spcAft>
          <a:spcPct val="0"/>
        </a:spcAft>
        <a:buClr>
          <a:srgbClr val="993300"/>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notthetreasuryview.blogspot.com/" TargetMode="External"/><Relationship Id="rId2" Type="http://schemas.openxmlformats.org/officeDocument/2006/relationships/hyperlink" Target="http://www.niesr.ac.uk/"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hyperlink" Target="http://www3.interscience.wiley.com/journal/118684795/abstract"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hyperlink" Target="http://migrationobservatory.ox.ac.uk/glossary/term/37"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3.xml"/><Relationship Id="rId1" Type="http://schemas.openxmlformats.org/officeDocument/2006/relationships/vmlDrawing" Target="../drawings/vmlDrawing1.v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755650" y="2060848"/>
            <a:ext cx="7772400" cy="3384376"/>
          </a:xfrm>
        </p:spPr>
        <p:txBody>
          <a:bodyPr/>
          <a:lstStyle/>
          <a:p>
            <a:pPr eaLnBrk="1" hangingPunct="1"/>
            <a:r>
              <a:rPr lang="en-US" sz="3200" dirty="0" smtClean="0"/>
              <a:t>Immigration and the UK economy</a:t>
            </a:r>
            <a:r>
              <a:rPr lang="en-US" sz="2400" dirty="0" smtClean="0"/>
              <a:t/>
            </a:r>
            <a:br>
              <a:rPr lang="en-US" sz="2400" dirty="0" smtClean="0"/>
            </a:br>
            <a:r>
              <a:rPr lang="en-US" sz="2400" dirty="0"/>
              <a:t/>
            </a:r>
            <a:br>
              <a:rPr lang="en-US" sz="2400" dirty="0"/>
            </a:br>
            <a:r>
              <a:rPr lang="en-US" sz="2400" dirty="0" smtClean="0"/>
              <a:t>Jonathan Portes </a:t>
            </a:r>
            <a:r>
              <a:rPr lang="en-US" sz="2400" dirty="0"/>
              <a:t/>
            </a:r>
            <a:br>
              <a:rPr lang="en-US" sz="2400" dirty="0"/>
            </a:br>
            <a:r>
              <a:rPr lang="en-US" sz="2400" dirty="0" smtClean="0"/>
              <a:t>October 2012</a:t>
            </a:r>
            <a:br>
              <a:rPr lang="en-US" sz="2400" dirty="0" smtClean="0"/>
            </a:br>
            <a:r>
              <a:rPr lang="en-GB" sz="2400" dirty="0" smtClean="0">
                <a:latin typeface="Arial" pitchFamily="34" charset="0"/>
                <a:cs typeface="Times New Roman" pitchFamily="18" charset="0"/>
                <a:hlinkClick r:id="rId2"/>
              </a:rPr>
              <a:t>www.niesr.ac.uk</a:t>
            </a:r>
            <a:r>
              <a:rPr lang="en-GB" sz="2400" dirty="0" smtClean="0">
                <a:latin typeface="Arial" pitchFamily="34" charset="0"/>
                <a:cs typeface="Times New Roman" pitchFamily="18" charset="0"/>
              </a:rPr>
              <a:t/>
            </a:r>
            <a:br>
              <a:rPr lang="en-GB" sz="2400" dirty="0" smtClean="0">
                <a:latin typeface="Arial" pitchFamily="34" charset="0"/>
                <a:cs typeface="Times New Roman" pitchFamily="18" charset="0"/>
              </a:rPr>
            </a:br>
            <a:r>
              <a:rPr lang="en-GB" sz="2400" dirty="0" smtClean="0">
                <a:latin typeface="Arial" pitchFamily="34" charset="0"/>
                <a:cs typeface="Times New Roman" pitchFamily="18" charset="0"/>
              </a:rPr>
              <a:t>Twitter: @</a:t>
            </a:r>
            <a:r>
              <a:rPr lang="en-GB" sz="2400" dirty="0" err="1" smtClean="0">
                <a:latin typeface="Arial" pitchFamily="34" charset="0"/>
                <a:cs typeface="Times New Roman" pitchFamily="18" charset="0"/>
              </a:rPr>
              <a:t>jdportes</a:t>
            </a:r>
            <a:r>
              <a:rPr lang="en-GB" sz="2400" dirty="0" smtClean="0">
                <a:latin typeface="Arial" pitchFamily="34" charset="0"/>
                <a:cs typeface="Times New Roman" pitchFamily="18" charset="0"/>
              </a:rPr>
              <a:t/>
            </a:r>
            <a:br>
              <a:rPr lang="en-GB" sz="2400" dirty="0" smtClean="0">
                <a:latin typeface="Arial" pitchFamily="34" charset="0"/>
                <a:cs typeface="Times New Roman" pitchFamily="18" charset="0"/>
              </a:rPr>
            </a:br>
            <a:r>
              <a:rPr lang="en-GB" sz="2400" dirty="0" smtClean="0">
                <a:latin typeface="Arial" pitchFamily="34" charset="0"/>
                <a:cs typeface="Times New Roman" pitchFamily="18" charset="0"/>
              </a:rPr>
              <a:t>Blog: </a:t>
            </a:r>
            <a:r>
              <a:rPr lang="en-GB" sz="2400" dirty="0" smtClean="0">
                <a:hlinkClick r:id="rId3"/>
              </a:rPr>
              <a:t>http://notthetreasuryview.blogspot.com</a:t>
            </a:r>
            <a:endParaRPr lang="en-US" sz="2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2"/>
          <p:cNvSpPr>
            <a:spLocks noGrp="1" noChangeArrowheads="1"/>
          </p:cNvSpPr>
          <p:nvPr>
            <p:ph type="title"/>
          </p:nvPr>
        </p:nvSpPr>
        <p:spPr/>
        <p:txBody>
          <a:bodyPr/>
          <a:lstStyle/>
          <a:p>
            <a:r>
              <a:rPr lang="en-GB" sz="3200" dirty="0" smtClean="0">
                <a:latin typeface="Times New Roman" pitchFamily="18" charset="0"/>
              </a:rPr>
              <a:t>Summing it up with one chart..</a:t>
            </a:r>
          </a:p>
        </p:txBody>
      </p:sp>
      <p:sp>
        <p:nvSpPr>
          <p:cNvPr id="2053" name="Rectangle 4"/>
          <p:cNvSpPr>
            <a:spLocks noGrp="1" noChangeArrowheads="1"/>
          </p:cNvSpPr>
          <p:nvPr>
            <p:ph type="body" sz="half" idx="1"/>
          </p:nvPr>
        </p:nvSpPr>
        <p:spPr>
          <a:xfrm>
            <a:off x="457200" y="1219200"/>
            <a:ext cx="8507288" cy="5334000"/>
          </a:xfrm>
        </p:spPr>
        <p:txBody>
          <a:bodyPr/>
          <a:lstStyle/>
          <a:p>
            <a:pPr>
              <a:lnSpc>
                <a:spcPct val="90000"/>
              </a:lnSpc>
            </a:pPr>
            <a:endParaRPr lang="en-GB" sz="2400" dirty="0" smtClean="0">
              <a:latin typeface="Times New Roman" pitchFamily="18" charset="0"/>
            </a:endParaRPr>
          </a:p>
          <a:p>
            <a:pPr>
              <a:lnSpc>
                <a:spcPct val="90000"/>
              </a:lnSpc>
            </a:pPr>
            <a:endParaRPr lang="en-GB" sz="2400" dirty="0" smtClean="0">
              <a:latin typeface="Times New Roman" pitchFamily="18" charset="0"/>
            </a:endParaRPr>
          </a:p>
          <a:p>
            <a:pPr>
              <a:lnSpc>
                <a:spcPct val="90000"/>
              </a:lnSpc>
            </a:pPr>
            <a:endParaRPr lang="en-GB" sz="2400" dirty="0" smtClean="0">
              <a:latin typeface="Times New Roman" pitchFamily="18" charset="0"/>
            </a:endParaRPr>
          </a:p>
          <a:p>
            <a:pPr>
              <a:lnSpc>
                <a:spcPct val="90000"/>
              </a:lnSpc>
            </a:pPr>
            <a:endParaRPr lang="en-GB" sz="2400" dirty="0" smtClean="0">
              <a:latin typeface="Times New Roman" pitchFamily="18" charset="0"/>
            </a:endParaRPr>
          </a:p>
          <a:p>
            <a:pPr>
              <a:lnSpc>
                <a:spcPct val="90000"/>
              </a:lnSpc>
            </a:pPr>
            <a:endParaRPr lang="en-GB" sz="2400" dirty="0" smtClean="0">
              <a:latin typeface="Times New Roman" pitchFamily="18" charset="0"/>
            </a:endParaRPr>
          </a:p>
          <a:p>
            <a:pPr>
              <a:lnSpc>
                <a:spcPct val="90000"/>
              </a:lnSpc>
            </a:pPr>
            <a:endParaRPr lang="en-GB" sz="2400" dirty="0" smtClean="0">
              <a:latin typeface="Times New Roman" pitchFamily="18" charset="0"/>
            </a:endParaRPr>
          </a:p>
          <a:p>
            <a:pPr>
              <a:lnSpc>
                <a:spcPct val="90000"/>
              </a:lnSpc>
            </a:pPr>
            <a:endParaRPr lang="en-GB" sz="2400" dirty="0" smtClean="0">
              <a:latin typeface="Times New Roman" pitchFamily="18" charset="0"/>
            </a:endParaRPr>
          </a:p>
          <a:p>
            <a:pPr>
              <a:lnSpc>
                <a:spcPct val="90000"/>
              </a:lnSpc>
            </a:pPr>
            <a:endParaRPr lang="en-GB" sz="2400" dirty="0" smtClean="0">
              <a:latin typeface="Times New Roman" pitchFamily="18" charset="0"/>
            </a:endParaRPr>
          </a:p>
          <a:p>
            <a:pPr>
              <a:lnSpc>
                <a:spcPct val="90000"/>
              </a:lnSpc>
            </a:pPr>
            <a:endParaRPr lang="en-GB" sz="1600" dirty="0" smtClean="0">
              <a:latin typeface="Times New Roman" pitchFamily="18" charset="0"/>
            </a:endParaRPr>
          </a:p>
          <a:p>
            <a:pPr>
              <a:lnSpc>
                <a:spcPct val="90000"/>
              </a:lnSpc>
            </a:pPr>
            <a:endParaRPr lang="en-GB" sz="1600" dirty="0" smtClean="0"/>
          </a:p>
          <a:p>
            <a:pPr>
              <a:lnSpc>
                <a:spcPct val="90000"/>
              </a:lnSpc>
            </a:pPr>
            <a:endParaRPr lang="en-GB" sz="1800" dirty="0" smtClean="0"/>
          </a:p>
        </p:txBody>
      </p:sp>
      <p:pic>
        <p:nvPicPr>
          <p:cNvPr id="10244" name="Picture 4"/>
          <p:cNvPicPr>
            <a:picLocks noChangeAspect="1" noChangeArrowheads="1"/>
          </p:cNvPicPr>
          <p:nvPr/>
        </p:nvPicPr>
        <p:blipFill>
          <a:blip r:embed="rId3" cstate="print"/>
          <a:srcRect/>
          <a:stretch>
            <a:fillRect/>
          </a:stretch>
        </p:blipFill>
        <p:spPr bwMode="auto">
          <a:xfrm>
            <a:off x="0" y="980728"/>
            <a:ext cx="9144000" cy="511256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4"/>
          <p:cNvSpPr>
            <a:spLocks noGrp="1" noChangeArrowheads="1"/>
          </p:cNvSpPr>
          <p:nvPr>
            <p:ph type="title"/>
          </p:nvPr>
        </p:nvSpPr>
        <p:spPr>
          <a:xfrm>
            <a:off x="467544" y="0"/>
            <a:ext cx="8447856" cy="1143000"/>
          </a:xfrm>
        </p:spPr>
        <p:txBody>
          <a:bodyPr/>
          <a:lstStyle/>
          <a:p>
            <a:r>
              <a:rPr lang="en-US" sz="2400" dirty="0" smtClean="0"/>
              <a:t>So where do we stand?</a:t>
            </a:r>
            <a:endParaRPr lang="en-GB" sz="2400" dirty="0" smtClean="0">
              <a:latin typeface="Trebuchet MS" pitchFamily="34" charset="0"/>
            </a:endParaRPr>
          </a:p>
        </p:txBody>
      </p:sp>
      <p:sp>
        <p:nvSpPr>
          <p:cNvPr id="12291" name="Rectangle 5"/>
          <p:cNvSpPr>
            <a:spLocks noGrp="1" noChangeArrowheads="1"/>
          </p:cNvSpPr>
          <p:nvPr>
            <p:ph type="body" idx="4294967295"/>
          </p:nvPr>
        </p:nvSpPr>
        <p:spPr/>
        <p:txBody>
          <a:bodyPr/>
          <a:lstStyle/>
          <a:p>
            <a:pPr marL="609600" indent="-609600" eaLnBrk="1" hangingPunct="1">
              <a:buNone/>
            </a:pPr>
            <a:endParaRPr lang="en-GB" sz="2200" dirty="0" smtClean="0">
              <a:latin typeface="Times New Roman" pitchFamily="18" charset="0"/>
              <a:cs typeface="Times New Roman" pitchFamily="18" charset="0"/>
            </a:endParaRPr>
          </a:p>
          <a:p>
            <a:pPr marL="609600" indent="-609600" eaLnBrk="1" hangingPunct="1">
              <a:buNone/>
            </a:pPr>
            <a:r>
              <a:rPr lang="en-GB" sz="2000" dirty="0" smtClean="0">
                <a:cs typeface="Times New Roman" pitchFamily="18" charset="0"/>
              </a:rPr>
              <a:t>	Considerable consensus among labour market economists (Wadsworth, 2010)</a:t>
            </a:r>
          </a:p>
          <a:p>
            <a:pPr marL="609600" indent="-609600" eaLnBrk="1" hangingPunct="1"/>
            <a:endParaRPr lang="en-GB" sz="2000" dirty="0" smtClean="0">
              <a:cs typeface="Times New Roman" pitchFamily="18" charset="0"/>
            </a:endParaRPr>
          </a:p>
          <a:p>
            <a:pPr>
              <a:buNone/>
            </a:pPr>
            <a:r>
              <a:rPr lang="en-US" sz="2000" dirty="0" smtClean="0"/>
              <a:t>	</a:t>
            </a:r>
          </a:p>
          <a:p>
            <a:r>
              <a:rPr lang="en-US" sz="2000" dirty="0" smtClean="0"/>
              <a:t>Little or no impact on unemployment </a:t>
            </a:r>
          </a:p>
          <a:p>
            <a:endParaRPr lang="en-US" sz="2000" dirty="0" smtClean="0"/>
          </a:p>
          <a:p>
            <a:r>
              <a:rPr lang="en-US" sz="2000" dirty="0" smtClean="0"/>
              <a:t>Probably some  relatively small negative impact on wages at the bottom of the distribution</a:t>
            </a:r>
          </a:p>
          <a:p>
            <a:pPr>
              <a:buNone/>
            </a:pPr>
            <a:r>
              <a:rPr lang="en-US" sz="2000" dirty="0" smtClean="0"/>
              <a:t/>
            </a:r>
            <a:br>
              <a:rPr lang="en-US" sz="2000" dirty="0" smtClean="0"/>
            </a:br>
            <a:endParaRPr lang="en-US" sz="2000" dirty="0" smtClean="0"/>
          </a:p>
          <a:p>
            <a:pPr marL="609600" indent="-609600" eaLnBrk="1" hangingPunct="1"/>
            <a:endParaRPr lang="en-GB" sz="2000" dirty="0" smtClean="0">
              <a:cs typeface="Times New Roman" pitchFamily="18" charset="0"/>
            </a:endParaRPr>
          </a:p>
          <a:p>
            <a:pPr marL="609600" indent="-609600" eaLnBrk="1" hangingPunct="1"/>
            <a:endParaRPr lang="en-GB" sz="2000" dirty="0" smtClean="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4"/>
          <p:cNvSpPr>
            <a:spLocks noGrp="1" noChangeArrowheads="1"/>
          </p:cNvSpPr>
          <p:nvPr>
            <p:ph type="title"/>
          </p:nvPr>
        </p:nvSpPr>
        <p:spPr>
          <a:xfrm>
            <a:off x="467544" y="0"/>
            <a:ext cx="8447856" cy="1143000"/>
          </a:xfrm>
        </p:spPr>
        <p:txBody>
          <a:bodyPr/>
          <a:lstStyle/>
          <a:p>
            <a:r>
              <a:rPr lang="en-US" sz="2400" dirty="0" smtClean="0"/>
              <a:t>The “So what?” question has framed the political debate</a:t>
            </a:r>
            <a:endParaRPr lang="en-GB" sz="2400" dirty="0" smtClean="0">
              <a:latin typeface="Trebuchet MS" pitchFamily="34" charset="0"/>
            </a:endParaRPr>
          </a:p>
        </p:txBody>
      </p:sp>
      <p:sp>
        <p:nvSpPr>
          <p:cNvPr id="12291" name="Rectangle 5"/>
          <p:cNvSpPr>
            <a:spLocks noGrp="1" noChangeArrowheads="1"/>
          </p:cNvSpPr>
          <p:nvPr>
            <p:ph type="body" idx="4294967295"/>
          </p:nvPr>
        </p:nvSpPr>
        <p:spPr/>
        <p:txBody>
          <a:bodyPr/>
          <a:lstStyle/>
          <a:p>
            <a:pPr marL="609600" indent="-609600" eaLnBrk="1" hangingPunct="1">
              <a:buNone/>
            </a:pPr>
            <a:endParaRPr lang="en-GB" sz="2200" dirty="0" smtClean="0">
              <a:latin typeface="Times New Roman" pitchFamily="18" charset="0"/>
              <a:cs typeface="Times New Roman" pitchFamily="18" charset="0"/>
            </a:endParaRPr>
          </a:p>
          <a:p>
            <a:pPr marL="609600" indent="-609600" eaLnBrk="1" hangingPunct="1">
              <a:buNone/>
            </a:pPr>
            <a:r>
              <a:rPr lang="en-GB" sz="2000" dirty="0" smtClean="0">
                <a:cs typeface="Times New Roman" pitchFamily="18" charset="0"/>
              </a:rPr>
              <a:t>	</a:t>
            </a:r>
          </a:p>
          <a:p>
            <a:pPr marL="609600" indent="-609600">
              <a:buNone/>
            </a:pPr>
            <a:r>
              <a:rPr lang="en-US" sz="2000" b="1" i="1" dirty="0" smtClean="0"/>
              <a:t>	“The overall conclusion from existing evidence is that immigration has very small impacts on GDP per capita, whether these impacts are positive or negative. This conclusion is in line with findings of studies of the economic impacts of immigration in other countries including the US.”</a:t>
            </a:r>
            <a:endParaRPr lang="en-US" sz="2000" dirty="0" smtClean="0"/>
          </a:p>
          <a:p>
            <a:pPr marL="609600" indent="-609600" eaLnBrk="1" hangingPunct="1"/>
            <a:endParaRPr lang="en-GB" sz="2000" dirty="0" smtClean="0">
              <a:cs typeface="Times New Roman" pitchFamily="18" charset="0"/>
            </a:endParaRPr>
          </a:p>
          <a:p>
            <a:pPr marL="609600" indent="-609600" eaLnBrk="1" hangingPunct="1">
              <a:buNone/>
            </a:pPr>
            <a:r>
              <a:rPr lang="en-GB" sz="2000" dirty="0" smtClean="0">
                <a:cs typeface="Times New Roman" pitchFamily="18" charset="0"/>
              </a:rPr>
              <a:t> 	House of Lords (2008)</a:t>
            </a:r>
          </a:p>
          <a:p>
            <a:pPr marL="609600" indent="-609600" eaLnBrk="1" hangingPunct="1">
              <a:buNone/>
            </a:pPr>
            <a:endParaRPr lang="en-GB" sz="2000" dirty="0" smtClean="0">
              <a:cs typeface="Times New Roman" pitchFamily="18" charset="0"/>
            </a:endParaRPr>
          </a:p>
          <a:p>
            <a:pPr marL="609600" indent="-609600" eaLnBrk="1" hangingPunct="1">
              <a:buNone/>
            </a:pPr>
            <a:r>
              <a:rPr lang="en-US" sz="2000" dirty="0" smtClean="0"/>
              <a:t>	Conclusion might be migration is a political not economic issue..</a:t>
            </a:r>
          </a:p>
          <a:p>
            <a:pPr marL="609600" indent="-609600" eaLnBrk="1" hangingPunct="1">
              <a:buNone/>
            </a:pPr>
            <a:endParaRPr lang="en-US" sz="2000" dirty="0" smtClean="0"/>
          </a:p>
          <a:p>
            <a:pPr marL="609600" indent="-609600" eaLnBrk="1" hangingPunct="1">
              <a:buNone/>
            </a:pPr>
            <a:r>
              <a:rPr lang="en-US" sz="2000" dirty="0" smtClean="0"/>
              <a:t>	I want to argue that is fundamentally wrong..</a:t>
            </a:r>
            <a:endParaRPr lang="en-GB" sz="2000" dirty="0" smtClean="0">
              <a:cs typeface="Times New Roman" pitchFamily="18" charset="0"/>
            </a:endParaRPr>
          </a:p>
          <a:p>
            <a:pPr marL="609600" indent="-609600" eaLnBrk="1" hangingPunct="1">
              <a:buNone/>
            </a:pPr>
            <a:endParaRPr lang="en-GB" sz="2000" dirty="0" smtClean="0">
              <a:cs typeface="Times New Roman" pitchFamily="18" charset="0"/>
            </a:endParaRPr>
          </a:p>
          <a:p>
            <a:pPr marL="609600" indent="-609600" eaLnBrk="1" hangingPunct="1">
              <a:buNone/>
            </a:pPr>
            <a:r>
              <a:rPr lang="en-GB" sz="2000" dirty="0" smtClean="0">
                <a:cs typeface="Times New Roman" pitchFamily="18" charset="0"/>
              </a:rPr>
              <a:t>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4"/>
          <p:cNvSpPr>
            <a:spLocks noGrp="1" noChangeArrowheads="1"/>
          </p:cNvSpPr>
          <p:nvPr>
            <p:ph type="title"/>
          </p:nvPr>
        </p:nvSpPr>
        <p:spPr/>
        <p:txBody>
          <a:bodyPr/>
          <a:lstStyle/>
          <a:p>
            <a:r>
              <a:rPr lang="en-US" sz="2400" dirty="0" smtClean="0"/>
              <a:t>Triangles are small!</a:t>
            </a:r>
            <a:endParaRPr lang="en-GB" sz="2400" dirty="0" smtClean="0">
              <a:latin typeface="Trebuchet MS" pitchFamily="34" charset="0"/>
            </a:endParaRPr>
          </a:p>
        </p:txBody>
      </p:sp>
      <p:sp>
        <p:nvSpPr>
          <p:cNvPr id="12291" name="Rectangle 5"/>
          <p:cNvSpPr>
            <a:spLocks noGrp="1" noChangeArrowheads="1"/>
          </p:cNvSpPr>
          <p:nvPr>
            <p:ph type="body" idx="4294967295"/>
          </p:nvPr>
        </p:nvSpPr>
        <p:spPr>
          <a:xfrm>
            <a:off x="457200" y="980728"/>
            <a:ext cx="8229600" cy="5572472"/>
          </a:xfrm>
        </p:spPr>
        <p:txBody>
          <a:bodyPr/>
          <a:lstStyle/>
          <a:p>
            <a:pPr marL="609600" indent="-609600" eaLnBrk="1" hangingPunct="1">
              <a:buNone/>
            </a:pPr>
            <a:endParaRPr lang="en-GB" sz="2000" dirty="0" smtClean="0">
              <a:cs typeface="Times New Roman" pitchFamily="18" charset="0"/>
            </a:endParaRPr>
          </a:p>
          <a:p>
            <a:pPr marL="609600" indent="-609600" eaLnBrk="1" hangingPunct="1"/>
            <a:r>
              <a:rPr lang="en-GB" sz="2000" dirty="0" smtClean="0">
                <a:cs typeface="Times New Roman" pitchFamily="18" charset="0"/>
              </a:rPr>
              <a:t>Costs and benefits of migration in a static model are small, one off and short term</a:t>
            </a:r>
          </a:p>
          <a:p>
            <a:pPr marL="609600" indent="-609600" eaLnBrk="1" hangingPunct="1"/>
            <a:endParaRPr lang="en-GB" sz="2000" dirty="0" smtClean="0">
              <a:cs typeface="Times New Roman" pitchFamily="18" charset="0"/>
            </a:endParaRPr>
          </a:p>
          <a:p>
            <a:pPr marL="609600" indent="-609600" eaLnBrk="1" hangingPunct="1"/>
            <a:endParaRPr lang="en-GB" sz="2000" dirty="0" smtClean="0">
              <a:cs typeface="Times New Roman" pitchFamily="18" charset="0"/>
            </a:endParaRPr>
          </a:p>
          <a:p>
            <a:pPr marL="609600" indent="-609600" eaLnBrk="1" hangingPunct="1"/>
            <a:endParaRPr lang="en-GB" sz="2000" dirty="0" smtClean="0">
              <a:cs typeface="Times New Roman" pitchFamily="18" charset="0"/>
            </a:endParaRPr>
          </a:p>
          <a:p>
            <a:pPr marL="609600" indent="-609600" eaLnBrk="1" hangingPunct="1"/>
            <a:r>
              <a:rPr lang="en-GB" sz="2000" dirty="0" smtClean="0">
                <a:cs typeface="Times New Roman" pitchFamily="18" charset="0"/>
              </a:rPr>
              <a:t>But the same is true for trade..</a:t>
            </a:r>
          </a:p>
          <a:p>
            <a:pPr marL="609600" indent="-609600" eaLnBrk="1" hangingPunct="1"/>
            <a:endParaRPr lang="en-GB" sz="2000" dirty="0" smtClean="0">
              <a:cs typeface="Times New Roman" pitchFamily="18" charset="0"/>
            </a:endParaRPr>
          </a:p>
          <a:p>
            <a:pPr marL="609600" indent="-609600" eaLnBrk="1" hangingPunct="1"/>
            <a:endParaRPr lang="en-GB" sz="2000" dirty="0" smtClean="0">
              <a:cs typeface="Times New Roman" pitchFamily="18" charset="0"/>
            </a:endParaRPr>
          </a:p>
          <a:p>
            <a:pPr marL="609600" indent="-609600" eaLnBrk="1" hangingPunct="1"/>
            <a:endParaRPr lang="en-GB" sz="2000" dirty="0" smtClean="0">
              <a:cs typeface="Times New Roman" pitchFamily="18" charset="0"/>
            </a:endParaRPr>
          </a:p>
          <a:p>
            <a:pPr marL="609600" indent="-609600" eaLnBrk="1" hangingPunct="1"/>
            <a:endParaRPr lang="en-GB" sz="2000" dirty="0" smtClean="0">
              <a:cs typeface="Times New Roman" pitchFamily="18" charset="0"/>
            </a:endParaRPr>
          </a:p>
          <a:p>
            <a:pPr marL="609600" indent="-609600" eaLnBrk="1" hangingPunct="1"/>
            <a:r>
              <a:rPr lang="en-GB" sz="2000" dirty="0" smtClean="0">
                <a:cs typeface="Times New Roman" pitchFamily="18" charset="0"/>
              </a:rPr>
              <a:t>And economists don’t really believe that..</a:t>
            </a:r>
          </a:p>
          <a:p>
            <a:pPr marL="609600" indent="-609600" eaLnBrk="1" hangingPunct="1"/>
            <a:endParaRPr lang="en-GB" sz="2000" dirty="0" smtClean="0">
              <a:cs typeface="Times New Roman" pitchFamily="18" charset="0"/>
            </a:endParaRPr>
          </a:p>
          <a:p>
            <a:pPr marL="609600" indent="-609600" eaLnBrk="1" hangingPunct="1"/>
            <a:endParaRPr lang="en-GB" sz="2000" dirty="0" smtClean="0">
              <a:cs typeface="Times New Roman" pitchFamily="18" charset="0"/>
            </a:endParaRPr>
          </a:p>
          <a:p>
            <a:pPr marL="609600" indent="-609600" eaLnBrk="1" hangingPunct="1"/>
            <a:endParaRPr lang="en-GB" sz="2000" dirty="0" smtClean="0">
              <a:cs typeface="Times New Roman" pitchFamily="18" charset="0"/>
            </a:endParaRPr>
          </a:p>
          <a:p>
            <a:pPr marL="609600" indent="-609600" eaLnBrk="1" hangingPunct="1">
              <a:buNone/>
            </a:pPr>
            <a:endParaRPr lang="en-GB" sz="2000" dirty="0" smtClean="0">
              <a:cs typeface="Times New Roman" pitchFamily="18" charset="0"/>
            </a:endParaRPr>
          </a:p>
          <a:p>
            <a:pPr marL="609600" indent="-609600" eaLnBrk="1" hangingPunct="1"/>
            <a:endParaRPr lang="en-GB" sz="2000" dirty="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4"/>
          <p:cNvSpPr>
            <a:spLocks noGrp="1" noChangeArrowheads="1"/>
          </p:cNvSpPr>
          <p:nvPr>
            <p:ph type="title"/>
          </p:nvPr>
        </p:nvSpPr>
        <p:spPr/>
        <p:txBody>
          <a:bodyPr/>
          <a:lstStyle/>
          <a:p>
            <a:r>
              <a:rPr lang="en-US" sz="2400" dirty="0" smtClean="0"/>
              <a:t>Are there other channels and other models?  Yes</a:t>
            </a:r>
            <a:endParaRPr lang="en-GB" sz="2400" dirty="0" smtClean="0">
              <a:latin typeface="Trebuchet MS" pitchFamily="34" charset="0"/>
            </a:endParaRPr>
          </a:p>
        </p:txBody>
      </p:sp>
      <p:sp>
        <p:nvSpPr>
          <p:cNvPr id="12291" name="Rectangle 5"/>
          <p:cNvSpPr>
            <a:spLocks noGrp="1" noChangeArrowheads="1"/>
          </p:cNvSpPr>
          <p:nvPr>
            <p:ph type="body" idx="4294967295"/>
          </p:nvPr>
        </p:nvSpPr>
        <p:spPr>
          <a:xfrm>
            <a:off x="457200" y="980728"/>
            <a:ext cx="8229600" cy="5572472"/>
          </a:xfrm>
        </p:spPr>
        <p:txBody>
          <a:bodyPr/>
          <a:lstStyle/>
          <a:p>
            <a:pPr marL="609600" indent="-609600" eaLnBrk="1" hangingPunct="1">
              <a:buNone/>
            </a:pPr>
            <a:endParaRPr lang="en-GB" sz="2000" dirty="0" smtClean="0">
              <a:cs typeface="Times New Roman" pitchFamily="18" charset="0"/>
            </a:endParaRPr>
          </a:p>
          <a:p>
            <a:pPr marL="609600" indent="-609600" eaLnBrk="1" hangingPunct="1"/>
            <a:r>
              <a:rPr lang="en-GB" sz="2000" dirty="0" smtClean="0">
                <a:cs typeface="Times New Roman" pitchFamily="18" charset="0"/>
              </a:rPr>
              <a:t>Increased competition</a:t>
            </a:r>
          </a:p>
          <a:p>
            <a:pPr marL="609600" indent="-609600" eaLnBrk="1" hangingPunct="1"/>
            <a:endParaRPr lang="en-GB" sz="2000" dirty="0" smtClean="0">
              <a:cs typeface="Times New Roman" pitchFamily="18" charset="0"/>
            </a:endParaRPr>
          </a:p>
          <a:p>
            <a:pPr marL="609600" indent="-609600" eaLnBrk="1" hangingPunct="1"/>
            <a:r>
              <a:rPr lang="en-GB" sz="2000" dirty="0" smtClean="0">
                <a:cs typeface="Times New Roman" pitchFamily="18" charset="0"/>
              </a:rPr>
              <a:t>Human capital </a:t>
            </a:r>
            <a:r>
              <a:rPr lang="en-GB" sz="2000" dirty="0" err="1" smtClean="0">
                <a:cs typeface="Times New Roman" pitchFamily="18" charset="0"/>
              </a:rPr>
              <a:t>spillovers</a:t>
            </a:r>
            <a:endParaRPr lang="en-GB" sz="2000" dirty="0" smtClean="0">
              <a:cs typeface="Times New Roman" pitchFamily="18" charset="0"/>
            </a:endParaRPr>
          </a:p>
          <a:p>
            <a:pPr marL="609600" indent="-609600" eaLnBrk="1" hangingPunct="1"/>
            <a:endParaRPr lang="en-GB" sz="2000" dirty="0" smtClean="0">
              <a:cs typeface="Times New Roman" pitchFamily="18" charset="0"/>
            </a:endParaRPr>
          </a:p>
          <a:p>
            <a:pPr marL="609600" indent="-609600" eaLnBrk="1" hangingPunct="1"/>
            <a:r>
              <a:rPr lang="en-GB" sz="2000" dirty="0" smtClean="0">
                <a:cs typeface="Times New Roman" pitchFamily="18" charset="0"/>
              </a:rPr>
              <a:t>Transnational networks</a:t>
            </a:r>
          </a:p>
          <a:p>
            <a:pPr marL="609600" indent="-609600" eaLnBrk="1" hangingPunct="1"/>
            <a:endParaRPr lang="en-GB" sz="2000" dirty="0" smtClean="0">
              <a:cs typeface="Times New Roman" pitchFamily="18" charset="0"/>
            </a:endParaRPr>
          </a:p>
          <a:p>
            <a:pPr marL="609600" indent="-609600" eaLnBrk="1" hangingPunct="1"/>
            <a:r>
              <a:rPr lang="en-GB" sz="2000" dirty="0" smtClean="0">
                <a:cs typeface="Times New Roman" pitchFamily="18" charset="0"/>
              </a:rPr>
              <a:t>Complementarities (O-ring effects)</a:t>
            </a:r>
          </a:p>
          <a:p>
            <a:pPr marL="609600" indent="-609600" eaLnBrk="1" hangingPunct="1"/>
            <a:endParaRPr lang="en-GB" sz="2000" dirty="0" smtClean="0">
              <a:cs typeface="Times New Roman" pitchFamily="18" charset="0"/>
            </a:endParaRPr>
          </a:p>
          <a:p>
            <a:pPr marL="609600" indent="-609600" eaLnBrk="1" hangingPunct="1"/>
            <a:r>
              <a:rPr lang="en-GB" sz="2000" dirty="0" smtClean="0">
                <a:cs typeface="Times New Roman" pitchFamily="18" charset="0"/>
              </a:rPr>
              <a:t>Segmented labour markets (may be negative..)</a:t>
            </a:r>
          </a:p>
          <a:p>
            <a:pPr marL="609600" indent="-609600" eaLnBrk="1" hangingPunct="1"/>
            <a:endParaRPr lang="en-GB" sz="2000" dirty="0" smtClean="0">
              <a:cs typeface="Times New Roman" pitchFamily="18" charset="0"/>
            </a:endParaRPr>
          </a:p>
          <a:p>
            <a:pPr marL="609600" indent="-609600" eaLnBrk="1" hangingPunct="1"/>
            <a:r>
              <a:rPr lang="en-GB" sz="2000" dirty="0" smtClean="0">
                <a:cs typeface="Times New Roman" pitchFamily="18" charset="0"/>
              </a:rPr>
              <a:t>Impact on innovation, patents, start-ups etc</a:t>
            </a:r>
          </a:p>
          <a:p>
            <a:pPr marL="609600" indent="-609600" eaLnBrk="1" hangingPunct="1"/>
            <a:endParaRPr lang="en-GB" sz="2000" dirty="0" smtClean="0">
              <a:cs typeface="Times New Roman" pitchFamily="18" charset="0"/>
            </a:endParaRPr>
          </a:p>
          <a:p>
            <a:pPr marL="609600" indent="-609600" eaLnBrk="1" hangingPunct="1"/>
            <a:endParaRPr lang="en-GB" sz="2000" dirty="0" smtClean="0">
              <a:cs typeface="Times New Roman" pitchFamily="18" charset="0"/>
            </a:endParaRPr>
          </a:p>
          <a:p>
            <a:pPr marL="609600" indent="-609600" eaLnBrk="1" hangingPunct="1"/>
            <a:endParaRPr lang="en-GB" sz="2000" dirty="0" smtClean="0">
              <a:cs typeface="Times New Roman" pitchFamily="18" charset="0"/>
            </a:endParaRPr>
          </a:p>
          <a:p>
            <a:pPr marL="609600" indent="-609600" eaLnBrk="1" hangingPunct="1"/>
            <a:endParaRPr lang="en-GB" sz="2000" dirty="0" smtClean="0">
              <a:cs typeface="Times New Roman" pitchFamily="18" charset="0"/>
            </a:endParaRPr>
          </a:p>
          <a:p>
            <a:pPr marL="609600" indent="-609600" eaLnBrk="1" hangingPunct="1"/>
            <a:endParaRPr lang="en-GB" sz="2000" dirty="0" smtClean="0">
              <a:cs typeface="Times New Roman" pitchFamily="18" charset="0"/>
            </a:endParaRPr>
          </a:p>
          <a:p>
            <a:pPr marL="609600" indent="-609600" eaLnBrk="1" hangingPunct="1">
              <a:buNone/>
            </a:pPr>
            <a:endParaRPr lang="en-GB" sz="2000" dirty="0" smtClean="0">
              <a:cs typeface="Times New Roman" pitchFamily="18" charset="0"/>
            </a:endParaRPr>
          </a:p>
          <a:p>
            <a:pPr marL="609600" indent="-609600" eaLnBrk="1" hangingPunct="1"/>
            <a:endParaRPr lang="en-GB" sz="2000" dirty="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4"/>
          <p:cNvSpPr>
            <a:spLocks noGrp="1" noChangeArrowheads="1"/>
          </p:cNvSpPr>
          <p:nvPr>
            <p:ph type="title"/>
          </p:nvPr>
        </p:nvSpPr>
        <p:spPr/>
        <p:txBody>
          <a:bodyPr/>
          <a:lstStyle/>
          <a:p>
            <a:r>
              <a:rPr lang="en-US" sz="2400" dirty="0" smtClean="0"/>
              <a:t> Virtually no research in the UK on these issues..</a:t>
            </a:r>
            <a:endParaRPr lang="en-GB" sz="2400" dirty="0" smtClean="0">
              <a:latin typeface="Trebuchet MS" pitchFamily="34" charset="0"/>
            </a:endParaRPr>
          </a:p>
        </p:txBody>
      </p:sp>
      <p:sp>
        <p:nvSpPr>
          <p:cNvPr id="12291" name="Rectangle 5"/>
          <p:cNvSpPr>
            <a:spLocks noGrp="1" noChangeArrowheads="1"/>
          </p:cNvSpPr>
          <p:nvPr>
            <p:ph type="body" idx="4294967295"/>
          </p:nvPr>
        </p:nvSpPr>
        <p:spPr>
          <a:xfrm>
            <a:off x="457200" y="980728"/>
            <a:ext cx="8229600" cy="5572472"/>
          </a:xfrm>
        </p:spPr>
        <p:txBody>
          <a:bodyPr/>
          <a:lstStyle/>
          <a:p>
            <a:pPr marL="609600" indent="-609600" eaLnBrk="1" hangingPunct="1">
              <a:buNone/>
            </a:pPr>
            <a:endParaRPr lang="en-GB" sz="2000" dirty="0" smtClean="0">
              <a:cs typeface="Times New Roman" pitchFamily="18" charset="0"/>
            </a:endParaRPr>
          </a:p>
          <a:p>
            <a:pPr marL="609600" indent="-609600" eaLnBrk="1" hangingPunct="1"/>
            <a:endParaRPr lang="en-GB" sz="2000" dirty="0" smtClean="0">
              <a:cs typeface="Times New Roman" pitchFamily="18" charset="0"/>
            </a:endParaRPr>
          </a:p>
          <a:p>
            <a:pPr marL="609600" indent="-609600" eaLnBrk="1" hangingPunct="1"/>
            <a:r>
              <a:rPr lang="en-GB" sz="2000" dirty="0" err="1" smtClean="0">
                <a:cs typeface="Times New Roman" pitchFamily="18" charset="0"/>
              </a:rPr>
              <a:t>Ottoviano</a:t>
            </a:r>
            <a:r>
              <a:rPr lang="en-GB" sz="2000" dirty="0" smtClean="0">
                <a:cs typeface="Times New Roman" pitchFamily="18" charset="0"/>
              </a:rPr>
              <a:t> and </a:t>
            </a:r>
            <a:r>
              <a:rPr lang="en-GB" sz="2000" dirty="0" err="1" smtClean="0">
                <a:cs typeface="Times New Roman" pitchFamily="18" charset="0"/>
              </a:rPr>
              <a:t>Peri</a:t>
            </a:r>
            <a:r>
              <a:rPr lang="en-GB" sz="2000" dirty="0" smtClean="0">
                <a:cs typeface="Times New Roman" pitchFamily="18" charset="0"/>
              </a:rPr>
              <a:t>, Jennifer Hunt in US</a:t>
            </a:r>
          </a:p>
          <a:p>
            <a:pPr marL="609600" indent="-609600" eaLnBrk="1" hangingPunct="1"/>
            <a:endParaRPr lang="en-GB" sz="2000" dirty="0" smtClean="0">
              <a:cs typeface="Times New Roman" pitchFamily="18" charset="0"/>
            </a:endParaRPr>
          </a:p>
          <a:p>
            <a:pPr marL="609600" indent="-609600" eaLnBrk="1" hangingPunct="1"/>
            <a:endParaRPr lang="en-GB" sz="2000" dirty="0" smtClean="0">
              <a:cs typeface="Times New Roman" pitchFamily="18" charset="0"/>
            </a:endParaRPr>
          </a:p>
          <a:p>
            <a:pPr marL="609600" indent="-609600" eaLnBrk="1" hangingPunct="1"/>
            <a:r>
              <a:rPr lang="en-GB" sz="2000" dirty="0" smtClean="0">
                <a:cs typeface="Times New Roman" pitchFamily="18" charset="0"/>
              </a:rPr>
              <a:t>Max Nathan (LSE and NIESR) in UK (patents, management diversity, “super-diversity”)</a:t>
            </a:r>
          </a:p>
          <a:p>
            <a:pPr marL="609600" indent="-609600" eaLnBrk="1" hangingPunct="1"/>
            <a:endParaRPr lang="en-GB" sz="2000" dirty="0" smtClean="0">
              <a:cs typeface="Times New Roman" pitchFamily="18" charset="0"/>
            </a:endParaRPr>
          </a:p>
          <a:p>
            <a:pPr marL="609600" indent="-609600" eaLnBrk="1" hangingPunct="1"/>
            <a:endParaRPr lang="en-GB" sz="2000" dirty="0" smtClean="0">
              <a:cs typeface="Times New Roman" pitchFamily="18" charset="0"/>
            </a:endParaRPr>
          </a:p>
          <a:p>
            <a:pPr marL="609600" indent="-609600" eaLnBrk="1" hangingPunct="1"/>
            <a:r>
              <a:rPr lang="en-GB" sz="2000" dirty="0" smtClean="0">
                <a:cs typeface="Times New Roman" pitchFamily="18" charset="0"/>
              </a:rPr>
              <a:t>Challenging research agenda that will require more than just econometrics – but necessary to reframe debate</a:t>
            </a:r>
          </a:p>
          <a:p>
            <a:pPr marL="609600" indent="-609600" eaLnBrk="1" hangingPunct="1"/>
            <a:endParaRPr lang="en-GB" sz="2000" dirty="0" smtClean="0">
              <a:cs typeface="Times New Roman" pitchFamily="18" charset="0"/>
            </a:endParaRPr>
          </a:p>
          <a:p>
            <a:pPr marL="609600" indent="-609600" eaLnBrk="1" hangingPunct="1"/>
            <a:endParaRPr lang="en-GB" sz="2000" dirty="0" smtClean="0">
              <a:cs typeface="Times New Roman" pitchFamily="18" charset="0"/>
            </a:endParaRPr>
          </a:p>
          <a:p>
            <a:pPr marL="609600" indent="-609600" eaLnBrk="1" hangingPunct="1"/>
            <a:endParaRPr lang="en-GB" sz="2000" dirty="0" smtClean="0">
              <a:cs typeface="Times New Roman" pitchFamily="18" charset="0"/>
            </a:endParaRPr>
          </a:p>
          <a:p>
            <a:pPr marL="609600" indent="-609600" eaLnBrk="1" hangingPunct="1"/>
            <a:endParaRPr lang="en-GB" sz="2000" dirty="0" smtClean="0">
              <a:cs typeface="Times New Roman" pitchFamily="18" charset="0"/>
            </a:endParaRPr>
          </a:p>
          <a:p>
            <a:pPr marL="609600" indent="-609600" eaLnBrk="1" hangingPunct="1"/>
            <a:endParaRPr lang="en-GB" sz="2000" dirty="0" smtClean="0">
              <a:cs typeface="Times New Roman" pitchFamily="18" charset="0"/>
            </a:endParaRPr>
          </a:p>
          <a:p>
            <a:pPr marL="609600" indent="-609600" eaLnBrk="1" hangingPunct="1"/>
            <a:endParaRPr lang="en-GB" sz="2000" dirty="0" smtClean="0">
              <a:cs typeface="Times New Roman" pitchFamily="18" charset="0"/>
            </a:endParaRPr>
          </a:p>
          <a:p>
            <a:pPr marL="609600" indent="-609600" eaLnBrk="1" hangingPunct="1"/>
            <a:endParaRPr lang="en-GB" sz="2000" dirty="0" smtClean="0">
              <a:cs typeface="Times New Roman" pitchFamily="18" charset="0"/>
            </a:endParaRPr>
          </a:p>
          <a:p>
            <a:pPr marL="609600" indent="-609600" eaLnBrk="1" hangingPunct="1"/>
            <a:endParaRPr lang="en-GB" sz="2000" dirty="0" smtClean="0">
              <a:cs typeface="Times New Roman" pitchFamily="18" charset="0"/>
            </a:endParaRPr>
          </a:p>
          <a:p>
            <a:pPr marL="609600" indent="-609600" eaLnBrk="1" hangingPunct="1">
              <a:buNone/>
            </a:pPr>
            <a:endParaRPr lang="en-GB" sz="2000" dirty="0" smtClean="0">
              <a:cs typeface="Times New Roman" pitchFamily="18" charset="0"/>
            </a:endParaRPr>
          </a:p>
          <a:p>
            <a:pPr marL="609600" indent="-609600" eaLnBrk="1" hangingPunct="1"/>
            <a:endParaRPr lang="en-GB" sz="2000" dirty="0">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755650" y="1988840"/>
            <a:ext cx="7772400" cy="2737148"/>
          </a:xfrm>
        </p:spPr>
        <p:txBody>
          <a:bodyPr/>
          <a:lstStyle/>
          <a:p>
            <a:pPr algn="ctr"/>
            <a:r>
              <a:rPr lang="en-US" sz="3200" dirty="0" smtClean="0"/>
              <a:t>Immigration and the UK economy</a:t>
            </a:r>
            <a:br>
              <a:rPr lang="en-US" sz="3200" dirty="0" smtClean="0"/>
            </a:br>
            <a:r>
              <a:rPr lang="en-US" sz="3200" dirty="0"/>
              <a:t/>
            </a:r>
            <a:br>
              <a:rPr lang="en-US" sz="3200" dirty="0"/>
            </a:br>
            <a:r>
              <a:rPr lang="en-US" sz="3200" dirty="0" smtClean="0"/>
              <a:t>Jonathan Portes </a:t>
            </a:r>
            <a:r>
              <a:rPr lang="en-US" sz="3200" dirty="0"/>
              <a:t/>
            </a:r>
            <a:br>
              <a:rPr lang="en-US" sz="3200" dirty="0"/>
            </a:br>
            <a:r>
              <a:rPr lang="en-US" sz="3200" dirty="0"/>
              <a:t/>
            </a:r>
            <a:br>
              <a:rPr lang="en-US" sz="3200" dirty="0"/>
            </a:br>
            <a:r>
              <a:rPr lang="en-US" sz="3200" dirty="0" smtClean="0"/>
              <a:t>October 2012</a:t>
            </a:r>
            <a:endParaRPr lang="en-US" sz="32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4"/>
          <p:cNvSpPr>
            <a:spLocks noGrp="1" noChangeArrowheads="1"/>
          </p:cNvSpPr>
          <p:nvPr>
            <p:ph type="title"/>
          </p:nvPr>
        </p:nvSpPr>
        <p:spPr/>
        <p:txBody>
          <a:bodyPr/>
          <a:lstStyle/>
          <a:p>
            <a:r>
              <a:rPr lang="en-US" sz="2400" dirty="0" smtClean="0"/>
              <a:t>Key references..</a:t>
            </a:r>
            <a:endParaRPr lang="en-GB" sz="2400" dirty="0" smtClean="0">
              <a:latin typeface="Trebuchet MS" pitchFamily="34" charset="0"/>
            </a:endParaRPr>
          </a:p>
        </p:txBody>
      </p:sp>
      <p:sp>
        <p:nvSpPr>
          <p:cNvPr id="12291" name="Rectangle 5"/>
          <p:cNvSpPr>
            <a:spLocks noGrp="1" noChangeArrowheads="1"/>
          </p:cNvSpPr>
          <p:nvPr>
            <p:ph type="body" idx="4294967295"/>
          </p:nvPr>
        </p:nvSpPr>
        <p:spPr>
          <a:xfrm>
            <a:off x="457200" y="980728"/>
            <a:ext cx="8229600" cy="5572472"/>
          </a:xfrm>
        </p:spPr>
        <p:txBody>
          <a:bodyPr/>
          <a:lstStyle/>
          <a:p>
            <a:pPr marL="0" indent="-609600" eaLnBrk="1" hangingPunct="1">
              <a:buNone/>
            </a:pPr>
            <a:endParaRPr lang="en-GB" sz="1100" dirty="0" smtClean="0">
              <a:latin typeface="Arial" pitchFamily="34" charset="0"/>
              <a:cs typeface="Times New Roman" pitchFamily="18" charset="0"/>
            </a:endParaRPr>
          </a:p>
          <a:p>
            <a:pPr marL="0" indent="-609600" eaLnBrk="1" hangingPunct="1">
              <a:buNone/>
            </a:pPr>
            <a:r>
              <a:rPr lang="en-GB" sz="1100" dirty="0" smtClean="0">
                <a:latin typeface="Arial" pitchFamily="34" charset="0"/>
                <a:cs typeface="Times New Roman" pitchFamily="18" charset="0"/>
              </a:rPr>
              <a:t>“The Economic Impact of  Immigration”, House of Lords Economic Affairs Committee, 2008. </a:t>
            </a:r>
          </a:p>
          <a:p>
            <a:pPr marL="0" indent="-609600" eaLnBrk="1" hangingPunct="1">
              <a:buNone/>
            </a:pPr>
            <a:r>
              <a:rPr lang="en-GB" sz="1100" dirty="0" smtClean="0">
                <a:latin typeface="Arial" pitchFamily="34" charset="0"/>
                <a:cs typeface="Times New Roman" pitchFamily="18" charset="0"/>
              </a:rPr>
              <a:t>“Migration, An Economic and Social Analysis”, Home Office/Performance and Innovation Unit, 2001. </a:t>
            </a:r>
          </a:p>
          <a:p>
            <a:pPr marL="0" indent="-609600" eaLnBrk="1" hangingPunct="1">
              <a:buNone/>
            </a:pPr>
            <a:r>
              <a:rPr lang="en-US" sz="1100" dirty="0" smtClean="0">
                <a:latin typeface="Arial" pitchFamily="34" charset="0"/>
              </a:rPr>
              <a:t>“The Impact of Immigration on the UK Labour Market", Dustmann, </a:t>
            </a:r>
            <a:r>
              <a:rPr lang="en-US" sz="1100" dirty="0" err="1" smtClean="0">
                <a:latin typeface="Arial" pitchFamily="34" charset="0"/>
              </a:rPr>
              <a:t>Fabri</a:t>
            </a:r>
            <a:r>
              <a:rPr lang="en-US" sz="1100" dirty="0" smtClean="0">
                <a:latin typeface="Arial" pitchFamily="34" charset="0"/>
              </a:rPr>
              <a:t> and Preston, </a:t>
            </a:r>
            <a:r>
              <a:rPr lang="en-US" sz="1100" dirty="0" smtClean="0">
                <a:latin typeface="Arial" pitchFamily="34" charset="0"/>
                <a:hlinkClick r:id="rId3"/>
              </a:rPr>
              <a:t>Economic Journal</a:t>
            </a:r>
            <a:r>
              <a:rPr lang="en-US" sz="1100" dirty="0" smtClean="0">
                <a:latin typeface="Arial" pitchFamily="34" charset="0"/>
              </a:rPr>
              <a:t>, 115, F324-F341. </a:t>
            </a:r>
          </a:p>
          <a:p>
            <a:pPr marL="0" indent="-609600" eaLnBrk="1" hangingPunct="1">
              <a:buNone/>
            </a:pPr>
            <a:r>
              <a:rPr lang="en-US" sz="1100" dirty="0" smtClean="0">
                <a:latin typeface="Arial" pitchFamily="34" charset="0"/>
              </a:rPr>
              <a:t>“The Effect of Immigration along the Distribution of Wages”, Dustmann, T. </a:t>
            </a:r>
            <a:r>
              <a:rPr lang="en-US" sz="1100" dirty="0" err="1" smtClean="0">
                <a:latin typeface="Arial" pitchFamily="34" charset="0"/>
              </a:rPr>
              <a:t>Frattini</a:t>
            </a:r>
            <a:r>
              <a:rPr lang="en-US" sz="1100" dirty="0" smtClean="0">
                <a:latin typeface="Arial" pitchFamily="34" charset="0"/>
              </a:rPr>
              <a:t> and I. Preston, 2008, Review of Economic Studies, May 2012. </a:t>
            </a:r>
          </a:p>
          <a:p>
            <a:pPr marL="0" indent="-609600" eaLnBrk="1" hangingPunct="1">
              <a:buNone/>
            </a:pPr>
            <a:r>
              <a:rPr lang="en-US" sz="1100" dirty="0" smtClean="0">
                <a:latin typeface="Arial" pitchFamily="34" charset="0"/>
              </a:rPr>
              <a:t>“The Impact of EU Enlargement on Migration Flows.” Dustmann, C., M. Casanova, I. Preston, M. </a:t>
            </a:r>
            <a:r>
              <a:rPr lang="en-US" sz="1100" dirty="0" err="1" smtClean="0">
                <a:latin typeface="Arial" pitchFamily="34" charset="0"/>
              </a:rPr>
              <a:t>Fertig</a:t>
            </a:r>
            <a:r>
              <a:rPr lang="en-US" sz="1100" dirty="0" smtClean="0">
                <a:latin typeface="Arial" pitchFamily="34" charset="0"/>
              </a:rPr>
              <a:t>, and C. M. Schmidt </a:t>
            </a:r>
            <a:r>
              <a:rPr lang="en-US" sz="1100" dirty="0" smtClean="0">
                <a:latin typeface="Arial" pitchFamily="34" charset="0"/>
                <a:hlinkClick r:id="rId4" action="ppaction://hlinkfile"/>
              </a:rPr>
              <a:t>Home Office</a:t>
            </a:r>
            <a:r>
              <a:rPr lang="en-US" sz="1100" dirty="0" smtClean="0">
                <a:latin typeface="Arial" pitchFamily="34" charset="0"/>
              </a:rPr>
              <a:t> Online Report 25/03, 2003. </a:t>
            </a:r>
          </a:p>
          <a:p>
            <a:pPr marL="0" indent="-609600">
              <a:buNone/>
            </a:pPr>
            <a:r>
              <a:rPr lang="en-US" sz="1100" dirty="0" smtClean="0">
                <a:latin typeface="Arial" pitchFamily="34" charset="0"/>
              </a:rPr>
              <a:t>“The Economic Impacts of Migration on the UK Labour Market”, Maria </a:t>
            </a:r>
            <a:r>
              <a:rPr lang="en-US" sz="1100" dirty="0" err="1" smtClean="0">
                <a:latin typeface="Arial" pitchFamily="34" charset="0"/>
              </a:rPr>
              <a:t>Latorre</a:t>
            </a:r>
            <a:r>
              <a:rPr lang="en-US" sz="1100" dirty="0" smtClean="0">
                <a:latin typeface="Arial" pitchFamily="34" charset="0"/>
              </a:rPr>
              <a:t> and Howard Reed IPPR, 2009.</a:t>
            </a:r>
          </a:p>
          <a:p>
            <a:pPr marL="0" indent="-609600">
              <a:buNone/>
            </a:pPr>
            <a:r>
              <a:rPr lang="en-US" sz="1100" dirty="0" smtClean="0">
                <a:latin typeface="Arial" pitchFamily="34" charset="0"/>
              </a:rPr>
              <a:t>“The Impact of Immigration on Occupational Wages: Evidence from Britain”,</a:t>
            </a:r>
            <a:r>
              <a:rPr lang="en-GB" sz="1100" dirty="0" smtClean="0">
                <a:latin typeface="Arial" pitchFamily="34" charset="0"/>
                <a:cs typeface="Times New Roman" pitchFamily="18" charset="0"/>
              </a:rPr>
              <a:t> Steve </a:t>
            </a:r>
            <a:r>
              <a:rPr lang="en-GB" sz="1100" dirty="0" err="1" smtClean="0">
                <a:latin typeface="Arial" pitchFamily="34" charset="0"/>
                <a:cs typeface="Times New Roman" pitchFamily="18" charset="0"/>
              </a:rPr>
              <a:t>Nickell</a:t>
            </a:r>
            <a:r>
              <a:rPr lang="en-GB" sz="1100" dirty="0" smtClean="0">
                <a:latin typeface="Arial" pitchFamily="34" charset="0"/>
                <a:cs typeface="Times New Roman" pitchFamily="18" charset="0"/>
              </a:rPr>
              <a:t> and </a:t>
            </a:r>
            <a:r>
              <a:rPr lang="en-GB" sz="1100" dirty="0" err="1" smtClean="0">
                <a:latin typeface="Arial" pitchFamily="34" charset="0"/>
                <a:cs typeface="Times New Roman" pitchFamily="18" charset="0"/>
              </a:rPr>
              <a:t>Jumana</a:t>
            </a:r>
            <a:r>
              <a:rPr lang="en-GB" sz="1100" dirty="0" smtClean="0">
                <a:latin typeface="Arial" pitchFamily="34" charset="0"/>
                <a:cs typeface="Times New Roman" pitchFamily="18" charset="0"/>
              </a:rPr>
              <a:t> </a:t>
            </a:r>
            <a:r>
              <a:rPr lang="en-GB" sz="1100" dirty="0" err="1" smtClean="0">
                <a:latin typeface="Arial" pitchFamily="34" charset="0"/>
                <a:cs typeface="Times New Roman" pitchFamily="18" charset="0"/>
              </a:rPr>
              <a:t>Salaheen</a:t>
            </a:r>
            <a:r>
              <a:rPr lang="en-GB" sz="1100" dirty="0" smtClean="0">
                <a:latin typeface="Arial" pitchFamily="34" charset="0"/>
                <a:cs typeface="Times New Roman" pitchFamily="18" charset="0"/>
              </a:rPr>
              <a:t>, 2008.</a:t>
            </a:r>
            <a:endParaRPr lang="en-US" sz="1100" dirty="0" smtClean="0">
              <a:latin typeface="Arial" pitchFamily="34" charset="0"/>
            </a:endParaRPr>
          </a:p>
          <a:p>
            <a:pPr marL="0" indent="-609600">
              <a:buNone/>
            </a:pPr>
            <a:r>
              <a:rPr lang="en-US" sz="1100" dirty="0" smtClean="0">
                <a:latin typeface="Arial" pitchFamily="34" charset="0"/>
              </a:rPr>
              <a:t>“New Labour? The impact of migration from Central and Eastern European Countries on the UK </a:t>
            </a:r>
            <a:r>
              <a:rPr lang="en-US" sz="1100" dirty="0" err="1" smtClean="0">
                <a:latin typeface="Arial" pitchFamily="34" charset="0"/>
              </a:rPr>
              <a:t>Labour</a:t>
            </a:r>
            <a:r>
              <a:rPr lang="en-US" sz="1100" dirty="0" smtClean="0">
                <a:latin typeface="Arial" pitchFamily="34" charset="0"/>
              </a:rPr>
              <a:t> Market”, Sara </a:t>
            </a:r>
            <a:r>
              <a:rPr lang="en-US" sz="1100" dirty="0" err="1" smtClean="0">
                <a:latin typeface="Arial" pitchFamily="34" charset="0"/>
              </a:rPr>
              <a:t>Lemos</a:t>
            </a:r>
            <a:r>
              <a:rPr lang="en-US" sz="1100" dirty="0" smtClean="0">
                <a:latin typeface="Arial" pitchFamily="34" charset="0"/>
              </a:rPr>
              <a:t> and Jonathan </a:t>
            </a:r>
            <a:r>
              <a:rPr lang="en-US" sz="1100" dirty="0" err="1" smtClean="0">
                <a:latin typeface="Arial" pitchFamily="34" charset="0"/>
              </a:rPr>
              <a:t>Portes</a:t>
            </a:r>
            <a:r>
              <a:rPr lang="en-US" sz="1100" dirty="0" smtClean="0">
                <a:latin typeface="Arial" pitchFamily="34" charset="0"/>
              </a:rPr>
              <a:t>, IZA Discussion Paper no 3756, October 2008</a:t>
            </a:r>
          </a:p>
          <a:p>
            <a:pPr marL="0" indent="-609600">
              <a:buNone/>
            </a:pPr>
            <a:r>
              <a:rPr lang="en-US" sz="1100" dirty="0" smtClean="0">
                <a:latin typeface="Arial" pitchFamily="34" charset="0"/>
              </a:rPr>
              <a:t>“Labour and Epistemic Communities: The Case of Managed Migration”, Alex Balch, British Journal of Politics and International Relations, 2009</a:t>
            </a:r>
          </a:p>
          <a:p>
            <a:pPr marL="0" indent="-609600">
              <a:buNone/>
            </a:pPr>
            <a:r>
              <a:rPr lang="en-GB" sz="1100" dirty="0" smtClean="0">
                <a:latin typeface="Arial" pitchFamily="34" charset="0"/>
              </a:rPr>
              <a:t>“The Impact of Immigration on the Structure of Male Wages: Theory and Evidence from Britain”, Marco </a:t>
            </a:r>
            <a:r>
              <a:rPr lang="en-GB" sz="1100" dirty="0" err="1" smtClean="0">
                <a:latin typeface="Arial" pitchFamily="34" charset="0"/>
              </a:rPr>
              <a:t>Manacorda</a:t>
            </a:r>
            <a:r>
              <a:rPr lang="en-GB" sz="1100" dirty="0" smtClean="0">
                <a:latin typeface="Arial" pitchFamily="34" charset="0"/>
              </a:rPr>
              <a:t>, Alan Manning and. Jonathan Wadsworth, CEP, 2006</a:t>
            </a:r>
            <a:endParaRPr lang="en-US" sz="1100" dirty="0" smtClean="0">
              <a:latin typeface="Arial" pitchFamily="34" charset="0"/>
            </a:endParaRPr>
          </a:p>
          <a:p>
            <a:pPr marL="0" indent="-609600">
              <a:buNone/>
            </a:pPr>
            <a:r>
              <a:rPr lang="en-GB" sz="1100" dirty="0" smtClean="0">
                <a:latin typeface="Arial" pitchFamily="34" charset="0"/>
              </a:rPr>
              <a:t>"Immigration to the UK: The Evidence from Economic Research“, Jonathan Wadsworth, CEP, 2010. </a:t>
            </a:r>
            <a:endParaRPr lang="en-US" sz="1100" dirty="0" smtClean="0">
              <a:latin typeface="Arial" pitchFamily="34" charset="0"/>
            </a:endParaRPr>
          </a:p>
          <a:p>
            <a:pPr marL="0">
              <a:buNone/>
            </a:pPr>
            <a:r>
              <a:rPr lang="en-GB" sz="1100" dirty="0" smtClean="0">
                <a:latin typeface="Arial" pitchFamily="34" charset="0"/>
              </a:rPr>
              <a:t>“ Examining the relationship between immigration and unemployment using National Insurance Data”, Lucchino, Portes and </a:t>
            </a:r>
            <a:r>
              <a:rPr lang="en-GB" sz="1100" dirty="0" err="1" smtClean="0">
                <a:latin typeface="Arial" pitchFamily="34" charset="0"/>
              </a:rPr>
              <a:t>Rosazza</a:t>
            </a:r>
            <a:r>
              <a:rPr lang="en-GB" sz="1100" dirty="0" smtClean="0">
                <a:latin typeface="Arial" pitchFamily="34" charset="0"/>
              </a:rPr>
              <a:t> </a:t>
            </a:r>
            <a:r>
              <a:rPr lang="en-GB" sz="1100" dirty="0" err="1" smtClean="0">
                <a:latin typeface="Arial" pitchFamily="34" charset="0"/>
              </a:rPr>
              <a:t>Bondibene</a:t>
            </a:r>
            <a:r>
              <a:rPr lang="en-GB" sz="1100" dirty="0" smtClean="0">
                <a:latin typeface="Arial" pitchFamily="34" charset="0"/>
              </a:rPr>
              <a:t>, NIESR, 2012</a:t>
            </a:r>
          </a:p>
          <a:p>
            <a:pPr marL="0">
              <a:buNone/>
            </a:pPr>
            <a:r>
              <a:rPr lang="en-GB" sz="1100" dirty="0" smtClean="0">
                <a:latin typeface="Arial" pitchFamily="34" charset="0"/>
              </a:rPr>
              <a:t> “Analysis of the Impacts of Migration”, Migration Advisory Committee, 2012</a:t>
            </a:r>
          </a:p>
          <a:p>
            <a:pPr marL="0">
              <a:buNone/>
            </a:pPr>
            <a:r>
              <a:rPr lang="en-GB" sz="1100" dirty="0" smtClean="0">
                <a:latin typeface="Arial" pitchFamily="34" charset="0"/>
              </a:rPr>
              <a:t>“Skilled immigration and strategically important skills in the UK economy”, Anitha George, Mumtaz Lalani, Geoff Mason, Heather Rolfe and Chiara </a:t>
            </a:r>
            <a:r>
              <a:rPr lang="en-GB" sz="1100" dirty="0" err="1" smtClean="0">
                <a:latin typeface="Arial" pitchFamily="34" charset="0"/>
              </a:rPr>
              <a:t>Rosazza</a:t>
            </a:r>
            <a:r>
              <a:rPr lang="en-GB" sz="1100" dirty="0" smtClean="0">
                <a:latin typeface="Arial" pitchFamily="34" charset="0"/>
              </a:rPr>
              <a:t> </a:t>
            </a:r>
            <a:r>
              <a:rPr lang="en-GB" sz="1100" dirty="0" err="1" smtClean="0">
                <a:latin typeface="Arial" pitchFamily="34" charset="0"/>
              </a:rPr>
              <a:t>Bondibene</a:t>
            </a:r>
            <a:r>
              <a:rPr lang="en-GB" sz="1100" dirty="0" smtClean="0">
                <a:latin typeface="Arial" pitchFamily="34" charset="0"/>
              </a:rPr>
              <a:t>, Migration Advisory Committee, 2012</a:t>
            </a:r>
          </a:p>
          <a:p>
            <a:pPr marL="0">
              <a:buNone/>
            </a:pPr>
            <a:r>
              <a:rPr lang="en-GB" sz="1100" dirty="0" smtClean="0">
                <a:latin typeface="Arial" pitchFamily="34" charset="0"/>
              </a:rPr>
              <a:t>“Ethnic Inventors, Diversity and Innovation in the UK: Evidence from Patents </a:t>
            </a:r>
            <a:r>
              <a:rPr lang="en-GB" sz="1100" dirty="0" err="1" smtClean="0">
                <a:latin typeface="Arial" pitchFamily="34" charset="0"/>
              </a:rPr>
              <a:t>Microdata</a:t>
            </a:r>
            <a:r>
              <a:rPr lang="en-GB" sz="1100" dirty="0" smtClean="0">
                <a:latin typeface="Arial" pitchFamily="34" charset="0"/>
              </a:rPr>
              <a:t>”, Max Nathan, October 2011 </a:t>
            </a:r>
          </a:p>
          <a:p>
            <a:pPr marL="0">
              <a:buNone/>
            </a:pPr>
            <a:r>
              <a:rPr lang="en-GB" sz="1100" dirty="0" smtClean="0">
                <a:latin typeface="Arial" pitchFamily="34" charset="0"/>
              </a:rPr>
              <a:t>“Does Cultural Diversity Help Innovation in Cities: Evidence from London Firms”, Neil Lee, Max Nathan, February 2011 </a:t>
            </a:r>
          </a:p>
          <a:p>
            <a:pPr marL="0">
              <a:buNone/>
            </a:pPr>
            <a:r>
              <a:rPr lang="en-GB" sz="1100" dirty="0" smtClean="0">
                <a:latin typeface="Arial" pitchFamily="34" charset="0"/>
              </a:rPr>
              <a:t>“The Economics of Super-Diversity: Findings from British Cities, 2001-2006”, Max Nathan, February 2011 </a:t>
            </a:r>
          </a:p>
          <a:p>
            <a:pPr marL="0" indent="-609600">
              <a:buNone/>
            </a:pPr>
            <a:endParaRPr lang="en-US" sz="1000" dirty="0" smtClean="0"/>
          </a:p>
          <a:p>
            <a:pPr marL="0" indent="-609600">
              <a:buNone/>
            </a:pPr>
            <a:endParaRPr lang="en-US" sz="1000" dirty="0" smtClean="0"/>
          </a:p>
          <a:p>
            <a:pPr marL="609600" indent="-609600" eaLnBrk="1" hangingPunct="1">
              <a:buNone/>
            </a:pPr>
            <a:endParaRPr lang="en-GB" sz="1000" dirty="0" smtClean="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4"/>
          <p:cNvSpPr>
            <a:spLocks noGrp="1" noChangeArrowheads="1"/>
          </p:cNvSpPr>
          <p:nvPr>
            <p:ph type="title"/>
          </p:nvPr>
        </p:nvSpPr>
        <p:spPr/>
        <p:txBody>
          <a:bodyPr/>
          <a:lstStyle/>
          <a:p>
            <a:pPr eaLnBrk="1" hangingPunct="1"/>
            <a:r>
              <a:rPr lang="en-GB" sz="3000" dirty="0" smtClean="0">
                <a:latin typeface="Trebuchet MS" pitchFamily="34" charset="0"/>
              </a:rPr>
              <a:t>Outline and motivation </a:t>
            </a:r>
          </a:p>
        </p:txBody>
      </p:sp>
      <p:sp>
        <p:nvSpPr>
          <p:cNvPr id="12291" name="Rectangle 5"/>
          <p:cNvSpPr>
            <a:spLocks noGrp="1" noChangeArrowheads="1"/>
          </p:cNvSpPr>
          <p:nvPr>
            <p:ph type="body" idx="4294967295"/>
          </p:nvPr>
        </p:nvSpPr>
        <p:spPr/>
        <p:txBody>
          <a:bodyPr/>
          <a:lstStyle/>
          <a:p>
            <a:pPr marL="609600" indent="-609600" eaLnBrk="1" hangingPunct="1">
              <a:buNone/>
            </a:pPr>
            <a:endParaRPr lang="en-GB" sz="2400" dirty="0" smtClean="0">
              <a:latin typeface="Times New Roman" pitchFamily="18" charset="0"/>
              <a:cs typeface="Times New Roman" pitchFamily="18" charset="0"/>
            </a:endParaRPr>
          </a:p>
          <a:p>
            <a:pPr marL="609600" indent="-609600" eaLnBrk="1" hangingPunct="1"/>
            <a:r>
              <a:rPr lang="en-GB" sz="2400" dirty="0" smtClean="0">
                <a:cs typeface="Times New Roman" pitchFamily="18" charset="0"/>
              </a:rPr>
              <a:t>some personal history</a:t>
            </a:r>
          </a:p>
          <a:p>
            <a:pPr marL="609600" indent="-609600" eaLnBrk="1" hangingPunct="1"/>
            <a:endParaRPr lang="en-GB" sz="2400" dirty="0" smtClean="0">
              <a:cs typeface="Times New Roman" pitchFamily="18" charset="0"/>
            </a:endParaRPr>
          </a:p>
          <a:p>
            <a:pPr marL="609600" indent="-609600" eaLnBrk="1" hangingPunct="1"/>
            <a:endParaRPr lang="en-GB" sz="2400" dirty="0" smtClean="0">
              <a:cs typeface="Times New Roman" pitchFamily="18" charset="0"/>
            </a:endParaRPr>
          </a:p>
          <a:p>
            <a:pPr marL="609600" indent="-609600" eaLnBrk="1" hangingPunct="1"/>
            <a:endParaRPr lang="en-GB" sz="2400" dirty="0">
              <a:cs typeface="Times New Roman" pitchFamily="18" charset="0"/>
            </a:endParaRPr>
          </a:p>
          <a:p>
            <a:pPr marL="609600" indent="-609600" eaLnBrk="1" hangingPunct="1"/>
            <a:r>
              <a:rPr lang="en-GB" sz="2400" dirty="0" smtClean="0">
                <a:cs typeface="Times New Roman" pitchFamily="18" charset="0"/>
              </a:rPr>
              <a:t>the economic and political debate about immigration in the 2000s </a:t>
            </a:r>
          </a:p>
          <a:p>
            <a:pPr marL="609600" indent="-609600" eaLnBrk="1" hangingPunct="1"/>
            <a:endParaRPr lang="en-GB" sz="2400" dirty="0" smtClean="0">
              <a:cs typeface="Times New Roman" pitchFamily="18" charset="0"/>
            </a:endParaRPr>
          </a:p>
          <a:p>
            <a:pPr marL="609600" indent="-609600" eaLnBrk="1" hangingPunct="1"/>
            <a:endParaRPr lang="en-GB" sz="2400" dirty="0" smtClean="0">
              <a:cs typeface="Times New Roman" pitchFamily="18" charset="0"/>
            </a:endParaRPr>
          </a:p>
          <a:p>
            <a:pPr marL="609600" indent="-609600" eaLnBrk="1" hangingPunct="1"/>
            <a:endParaRPr lang="en-GB" sz="2400" dirty="0" smtClean="0">
              <a:cs typeface="Times New Roman" pitchFamily="18" charset="0"/>
            </a:endParaRPr>
          </a:p>
          <a:p>
            <a:pPr marL="609600" indent="-609600" eaLnBrk="1" hangingPunct="1"/>
            <a:r>
              <a:rPr lang="en-GB" sz="2400" dirty="0" smtClean="0">
                <a:cs typeface="Times New Roman" pitchFamily="18" charset="0"/>
              </a:rPr>
              <a:t>where next for research and policy?</a:t>
            </a:r>
          </a:p>
          <a:p>
            <a:pPr marL="609600" indent="-609600" eaLnBrk="1" hangingPunct="1"/>
            <a:endParaRPr lang="en-GB" sz="2000" dirty="0" smtClean="0">
              <a:cs typeface="Times New Roman" pitchFamily="18" charset="0"/>
            </a:endParaRPr>
          </a:p>
          <a:p>
            <a:pPr marL="609600" indent="-609600" eaLnBrk="1" hangingPunct="1"/>
            <a:endParaRPr lang="en-GB" sz="2000" dirty="0" smtClean="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4"/>
          <p:cNvSpPr>
            <a:spLocks noGrp="1" noChangeArrowheads="1"/>
          </p:cNvSpPr>
          <p:nvPr>
            <p:ph type="title"/>
          </p:nvPr>
        </p:nvSpPr>
        <p:spPr/>
        <p:txBody>
          <a:bodyPr/>
          <a:lstStyle/>
          <a:p>
            <a:r>
              <a:rPr lang="en-GB" sz="3000" dirty="0" smtClean="0">
                <a:latin typeface="Trebuchet MS" pitchFamily="34" charset="0"/>
              </a:rPr>
              <a:t> Migration policy and analysis in the late 90s</a:t>
            </a:r>
          </a:p>
        </p:txBody>
      </p:sp>
      <p:sp>
        <p:nvSpPr>
          <p:cNvPr id="12291" name="Rectangle 5"/>
          <p:cNvSpPr>
            <a:spLocks noGrp="1" noChangeArrowheads="1"/>
          </p:cNvSpPr>
          <p:nvPr>
            <p:ph type="body" idx="4294967295"/>
          </p:nvPr>
        </p:nvSpPr>
        <p:spPr/>
        <p:txBody>
          <a:bodyPr/>
          <a:lstStyle/>
          <a:p>
            <a:pPr marL="609600" indent="-609600" eaLnBrk="1" hangingPunct="1">
              <a:buNone/>
            </a:pPr>
            <a:endParaRPr lang="en-GB" sz="2400" dirty="0" smtClean="0">
              <a:latin typeface="Times New Roman" pitchFamily="18" charset="0"/>
              <a:cs typeface="Times New Roman" pitchFamily="18" charset="0"/>
            </a:endParaRPr>
          </a:p>
          <a:p>
            <a:r>
              <a:rPr lang="en-US" sz="2400" dirty="0" smtClean="0"/>
              <a:t>Not a big political issue from late 70s to 1997</a:t>
            </a:r>
          </a:p>
          <a:p>
            <a:endParaRPr lang="en-US" sz="2400" dirty="0" smtClean="0"/>
          </a:p>
          <a:p>
            <a:endParaRPr lang="en-US" sz="2400" dirty="0" smtClean="0"/>
          </a:p>
          <a:p>
            <a:r>
              <a:rPr lang="en-US" sz="2400" dirty="0" smtClean="0"/>
              <a:t>when it was, it was about race and social issues not  the economy</a:t>
            </a:r>
          </a:p>
          <a:p>
            <a:pPr>
              <a:buNone/>
            </a:pPr>
            <a:r>
              <a:rPr lang="en-US" sz="2400" dirty="0" smtClean="0"/>
              <a:t/>
            </a:r>
            <a:br>
              <a:rPr lang="en-US" sz="2400" dirty="0" smtClean="0"/>
            </a:br>
            <a:endParaRPr lang="en-US" sz="2400" dirty="0" smtClean="0"/>
          </a:p>
          <a:p>
            <a:r>
              <a:rPr lang="en-US" sz="2400" dirty="0" smtClean="0"/>
              <a:t>Few or no economists working in the field then. Almost no quantitative economic analysis.</a:t>
            </a:r>
          </a:p>
          <a:p>
            <a:pPr>
              <a:buNone/>
            </a:pPr>
            <a:endParaRPr lang="en-US" sz="2000" dirty="0" smtClean="0"/>
          </a:p>
          <a:p>
            <a:pPr marL="609600" indent="-609600" eaLnBrk="1" hangingPunct="1"/>
            <a:endParaRPr lang="en-GB" sz="2000" dirty="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4"/>
          <p:cNvSpPr>
            <a:spLocks noGrp="1" noChangeArrowheads="1"/>
          </p:cNvSpPr>
          <p:nvPr>
            <p:ph type="title"/>
          </p:nvPr>
        </p:nvSpPr>
        <p:spPr/>
        <p:txBody>
          <a:bodyPr/>
          <a:lstStyle/>
          <a:p>
            <a:r>
              <a:rPr lang="en-US" sz="3200" dirty="0" smtClean="0"/>
              <a:t>Migration: an economic and social analysis</a:t>
            </a:r>
            <a:r>
              <a:rPr lang="en-US" sz="3200" dirty="0"/>
              <a:t/>
            </a:r>
            <a:br>
              <a:rPr lang="en-US" sz="3200" dirty="0"/>
            </a:br>
            <a:endParaRPr lang="en-GB" sz="3000" dirty="0" smtClean="0">
              <a:latin typeface="Trebuchet MS" pitchFamily="34" charset="0"/>
            </a:endParaRPr>
          </a:p>
        </p:txBody>
      </p:sp>
      <p:sp>
        <p:nvSpPr>
          <p:cNvPr id="12291" name="Rectangle 5"/>
          <p:cNvSpPr>
            <a:spLocks noGrp="1" noChangeArrowheads="1"/>
          </p:cNvSpPr>
          <p:nvPr>
            <p:ph type="body" idx="4294967295"/>
          </p:nvPr>
        </p:nvSpPr>
        <p:spPr/>
        <p:txBody>
          <a:bodyPr/>
          <a:lstStyle/>
          <a:p>
            <a:pPr marL="609600" indent="-609600" eaLnBrk="1" hangingPunct="1">
              <a:buNone/>
            </a:pPr>
            <a:endParaRPr lang="en-GB" sz="2200" dirty="0" smtClean="0">
              <a:latin typeface="Times New Roman" pitchFamily="18" charset="0"/>
              <a:cs typeface="Times New Roman" pitchFamily="18" charset="0"/>
            </a:endParaRPr>
          </a:p>
          <a:p>
            <a:pPr marL="609600" indent="-609600" eaLnBrk="1" hangingPunct="1"/>
            <a:r>
              <a:rPr lang="en-GB" sz="2000" dirty="0" smtClean="0">
                <a:cs typeface="Times New Roman" pitchFamily="18" charset="0"/>
              </a:rPr>
              <a:t>PIU /Home Office report 2000-01 </a:t>
            </a:r>
          </a:p>
          <a:p>
            <a:pPr marL="609600" indent="-609600" eaLnBrk="1" hangingPunct="1"/>
            <a:endParaRPr lang="en-GB" sz="1600" dirty="0" smtClean="0">
              <a:cs typeface="Times New Roman" pitchFamily="18" charset="0"/>
            </a:endParaRPr>
          </a:p>
          <a:p>
            <a:pPr marL="609600" indent="-609600" eaLnBrk="1" hangingPunct="1"/>
            <a:endParaRPr lang="en-GB" sz="2000" dirty="0" smtClean="0">
              <a:cs typeface="Times New Roman" pitchFamily="18" charset="0"/>
            </a:endParaRPr>
          </a:p>
          <a:p>
            <a:pPr marL="609600" indent="-609600" eaLnBrk="1" hangingPunct="1"/>
            <a:r>
              <a:rPr lang="en-GB" sz="2000" dirty="0" smtClean="0">
                <a:cs typeface="Times New Roman" pitchFamily="18" charset="0"/>
              </a:rPr>
              <a:t>First comprehensive analysis of impact of migration on economic and social outcomes not seen through “race relations” frame</a:t>
            </a:r>
          </a:p>
          <a:p>
            <a:pPr marL="609600" indent="-609600" eaLnBrk="1" hangingPunct="1"/>
            <a:endParaRPr lang="en-GB" sz="2000" dirty="0" smtClean="0">
              <a:cs typeface="Times New Roman" pitchFamily="18" charset="0"/>
            </a:endParaRPr>
          </a:p>
          <a:p>
            <a:pPr marL="609600" indent="-609600" eaLnBrk="1" hangingPunct="1"/>
            <a:endParaRPr lang="en-GB" sz="2000" dirty="0" smtClean="0">
              <a:cs typeface="Times New Roman" pitchFamily="18" charset="0"/>
            </a:endParaRPr>
          </a:p>
          <a:p>
            <a:pPr marL="609600" indent="-609600" eaLnBrk="1" hangingPunct="1"/>
            <a:r>
              <a:rPr lang="en-GB" sz="2000" dirty="0" smtClean="0">
                <a:cs typeface="Times New Roman" pitchFamily="18" charset="0"/>
              </a:rPr>
              <a:t>Necessarily descriptive rather than quantitative, but led to significant policy change:</a:t>
            </a:r>
          </a:p>
          <a:p>
            <a:pPr marL="609600" indent="-609600" eaLnBrk="1" hangingPunct="1"/>
            <a:endParaRPr lang="en-GB" sz="2000" dirty="0" smtClean="0">
              <a:cs typeface="Times New Roman" pitchFamily="18" charset="0"/>
            </a:endParaRPr>
          </a:p>
          <a:p>
            <a:pPr marL="609600" indent="-609600" eaLnBrk="1" hangingPunct="1"/>
            <a:endParaRPr lang="en-GB" sz="1600" dirty="0" smtClean="0">
              <a:cs typeface="Times New Roman" pitchFamily="18" charset="0"/>
            </a:endParaRPr>
          </a:p>
          <a:p>
            <a:pPr marL="609600" indent="-609600" eaLnBrk="1" hangingPunct="1"/>
            <a:r>
              <a:rPr lang="en-US" sz="2000" dirty="0" smtClean="0"/>
              <a:t>“[the government] comprehensively changed policy and marked a decisive break with the previous policy model’ [Somerville, 2007]</a:t>
            </a:r>
            <a:endParaRPr lang="en-GB" sz="2000" dirty="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4"/>
          <p:cNvSpPr>
            <a:spLocks noGrp="1" noChangeArrowheads="1"/>
          </p:cNvSpPr>
          <p:nvPr>
            <p:ph type="title"/>
          </p:nvPr>
        </p:nvSpPr>
        <p:spPr/>
        <p:txBody>
          <a:bodyPr/>
          <a:lstStyle/>
          <a:p>
            <a:r>
              <a:rPr lang="en-US" sz="3200" dirty="0" smtClean="0"/>
              <a:t>2000s: rapid policy development</a:t>
            </a:r>
            <a:r>
              <a:rPr lang="en-US" sz="3200" dirty="0"/>
              <a:t/>
            </a:r>
            <a:br>
              <a:rPr lang="en-US" sz="3200" dirty="0"/>
            </a:br>
            <a:endParaRPr lang="en-GB" sz="3000" dirty="0" smtClean="0">
              <a:latin typeface="Trebuchet MS" pitchFamily="34" charset="0"/>
            </a:endParaRPr>
          </a:p>
        </p:txBody>
      </p:sp>
      <p:sp>
        <p:nvSpPr>
          <p:cNvPr id="12291" name="Rectangle 5"/>
          <p:cNvSpPr>
            <a:spLocks noGrp="1" noChangeArrowheads="1"/>
          </p:cNvSpPr>
          <p:nvPr>
            <p:ph type="body" idx="4294967295"/>
          </p:nvPr>
        </p:nvSpPr>
        <p:spPr/>
        <p:txBody>
          <a:bodyPr/>
          <a:lstStyle/>
          <a:p>
            <a:pPr marL="609600" indent="-609600" eaLnBrk="1" hangingPunct="1">
              <a:buNone/>
            </a:pPr>
            <a:endParaRPr lang="en-GB" sz="2400" dirty="0" smtClean="0">
              <a:latin typeface="Times New Roman" pitchFamily="18" charset="0"/>
              <a:cs typeface="Times New Roman" pitchFamily="18" charset="0"/>
            </a:endParaRPr>
          </a:p>
          <a:p>
            <a:pPr marL="609600" indent="-609600" eaLnBrk="1" hangingPunct="1"/>
            <a:r>
              <a:rPr lang="en-GB" sz="2400" dirty="0" smtClean="0">
                <a:cs typeface="Times New Roman" pitchFamily="18" charset="0"/>
              </a:rPr>
              <a:t>Reform and liberalisation of the work permit system</a:t>
            </a:r>
          </a:p>
          <a:p>
            <a:pPr marL="609600" indent="-609600" eaLnBrk="1" hangingPunct="1"/>
            <a:endParaRPr lang="en-GB" sz="2400" dirty="0" smtClean="0">
              <a:cs typeface="Times New Roman" pitchFamily="18" charset="0"/>
            </a:endParaRPr>
          </a:p>
          <a:p>
            <a:pPr marL="609600" indent="-609600" eaLnBrk="1" hangingPunct="1"/>
            <a:endParaRPr lang="en-GB" sz="2400" dirty="0" smtClean="0">
              <a:cs typeface="Times New Roman" pitchFamily="18" charset="0"/>
            </a:endParaRPr>
          </a:p>
          <a:p>
            <a:pPr marL="609600" indent="-609600" eaLnBrk="1" hangingPunct="1"/>
            <a:r>
              <a:rPr lang="en-GB" sz="2400" dirty="0" smtClean="0">
                <a:cs typeface="Times New Roman" pitchFamily="18" charset="0"/>
              </a:rPr>
              <a:t>Highly Skilled Migrant Programme</a:t>
            </a:r>
          </a:p>
          <a:p>
            <a:pPr marL="609600" indent="-609600" eaLnBrk="1" hangingPunct="1"/>
            <a:endParaRPr lang="en-GB" sz="2400" dirty="0" smtClean="0">
              <a:cs typeface="Times New Roman" pitchFamily="18" charset="0"/>
            </a:endParaRPr>
          </a:p>
          <a:p>
            <a:pPr marL="609600" indent="-609600" eaLnBrk="1" hangingPunct="1"/>
            <a:endParaRPr lang="en-GB" sz="2400" dirty="0" smtClean="0">
              <a:cs typeface="Times New Roman" pitchFamily="18" charset="0"/>
            </a:endParaRPr>
          </a:p>
          <a:p>
            <a:pPr marL="609600" indent="-609600" eaLnBrk="1" hangingPunct="1"/>
            <a:r>
              <a:rPr lang="en-GB" sz="2400" dirty="0" smtClean="0">
                <a:cs typeface="Times New Roman" pitchFamily="18" charset="0"/>
              </a:rPr>
              <a:t>Post-Study Work Route</a:t>
            </a:r>
          </a:p>
          <a:p>
            <a:pPr marL="609600" indent="-609600" eaLnBrk="1" hangingPunct="1"/>
            <a:endParaRPr lang="en-GB" sz="2400" dirty="0" smtClean="0">
              <a:cs typeface="Times New Roman" pitchFamily="18" charset="0"/>
            </a:endParaRPr>
          </a:p>
          <a:p>
            <a:pPr marL="609600" indent="-609600" eaLnBrk="1" hangingPunct="1"/>
            <a:endParaRPr lang="en-GB" sz="2400" dirty="0" smtClean="0">
              <a:cs typeface="Times New Roman" pitchFamily="18" charset="0"/>
            </a:endParaRPr>
          </a:p>
          <a:p>
            <a:pPr marL="609600" indent="-609600" eaLnBrk="1" hangingPunct="1"/>
            <a:r>
              <a:rPr lang="en-GB" sz="2400" dirty="0" smtClean="0">
                <a:cs typeface="Times New Roman" pitchFamily="18" charset="0"/>
              </a:rPr>
              <a:t>Labour market access for A8 nationals</a:t>
            </a:r>
          </a:p>
          <a:p>
            <a:pPr marL="609600" indent="-609600" eaLnBrk="1" hangingPunct="1"/>
            <a:endParaRPr lang="en-GB" sz="1600" dirty="0" smtClean="0">
              <a:cs typeface="Times New Roman" pitchFamily="18" charset="0"/>
            </a:endParaRPr>
          </a:p>
          <a:p>
            <a:pPr marL="609600" indent="-609600" eaLnBrk="1" hangingPunct="1"/>
            <a:endParaRPr lang="en-GB" sz="2000" dirty="0" smtClean="0">
              <a:cs typeface="Times New Roman" pitchFamily="18" charset="0"/>
            </a:endParaRPr>
          </a:p>
          <a:p>
            <a:pPr marL="609600" indent="-609600" eaLnBrk="1" hangingPunct="1"/>
            <a:endParaRPr lang="en-GB" sz="2000" dirty="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noFill/>
          <a:ln/>
        </p:spPr>
        <p:txBody>
          <a:bodyPr/>
          <a:lstStyle/>
          <a:p>
            <a:r>
              <a:rPr lang="fr-FR" sz="2400" dirty="0" smtClean="0"/>
              <a:t>Impact of </a:t>
            </a:r>
            <a:r>
              <a:rPr lang="fr-FR" sz="2400" dirty="0" err="1" smtClean="0"/>
              <a:t>policy</a:t>
            </a:r>
            <a:r>
              <a:rPr lang="fr-FR" sz="2400" dirty="0" smtClean="0"/>
              <a:t> change </a:t>
            </a:r>
            <a:r>
              <a:rPr lang="fr-FR" sz="2400" dirty="0" err="1" smtClean="0"/>
              <a:t>significant</a:t>
            </a:r>
            <a:r>
              <a:rPr lang="fr-FR" sz="2400" dirty="0" smtClean="0"/>
              <a:t>: </a:t>
            </a:r>
            <a:r>
              <a:rPr lang="fr-FR" sz="2400" dirty="0" err="1" smtClean="0"/>
              <a:t>work</a:t>
            </a:r>
            <a:r>
              <a:rPr lang="fr-FR" sz="2400" dirty="0" smtClean="0"/>
              <a:t> </a:t>
            </a:r>
            <a:r>
              <a:rPr lang="fr-FR" sz="2400" dirty="0" err="1" smtClean="0"/>
              <a:t>permits</a:t>
            </a:r>
            <a:r>
              <a:rPr lang="fr-FR" sz="2400" dirty="0" smtClean="0"/>
              <a:t> </a:t>
            </a:r>
            <a:r>
              <a:rPr lang="fr-FR" sz="2400" dirty="0" err="1" smtClean="0"/>
              <a:t>issued</a:t>
            </a:r>
            <a:r>
              <a:rPr lang="fr-FR" sz="2400" dirty="0" smtClean="0"/>
              <a:t> </a:t>
            </a:r>
            <a:r>
              <a:rPr lang="fr-FR" sz="2400" dirty="0" err="1" smtClean="0"/>
              <a:t>doubled</a:t>
            </a:r>
            <a:r>
              <a:rPr lang="fr-FR" sz="2400" dirty="0" smtClean="0"/>
              <a:t> 1999-2001 </a:t>
            </a:r>
            <a:r>
              <a:rPr lang="fr-FR" sz="4000" dirty="0"/>
              <a:t/>
            </a:r>
            <a:br>
              <a:rPr lang="fr-FR" sz="4000" dirty="0"/>
            </a:br>
            <a:endParaRPr lang="en-GB" sz="4000" dirty="0"/>
          </a:p>
        </p:txBody>
      </p:sp>
      <p:graphicFrame>
        <p:nvGraphicFramePr>
          <p:cNvPr id="25603" name="Object 3"/>
          <p:cNvGraphicFramePr>
            <a:graphicFrameLocks noChangeAspect="1"/>
          </p:cNvGraphicFramePr>
          <p:nvPr>
            <p:ph type="chart" idx="1"/>
          </p:nvPr>
        </p:nvGraphicFramePr>
        <p:xfrm>
          <a:off x="0" y="1268760"/>
          <a:ext cx="8892480" cy="4896544"/>
        </p:xfrm>
        <a:graphic>
          <a:graphicData uri="http://schemas.openxmlformats.org/presentationml/2006/ole">
            <p:oleObj spid="_x0000_s4098" name="Chart" r:id="rId3" imgW="7753266" imgH="4419506" progId="MSGraph.Chart.8">
              <p:embed followColorScheme="full"/>
            </p:oleObj>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4"/>
          <p:cNvSpPr>
            <a:spLocks noGrp="1" noChangeArrowheads="1"/>
          </p:cNvSpPr>
          <p:nvPr>
            <p:ph type="title"/>
          </p:nvPr>
        </p:nvSpPr>
        <p:spPr/>
        <p:txBody>
          <a:bodyPr/>
          <a:lstStyle/>
          <a:p>
            <a:r>
              <a:rPr lang="en-US" sz="3200" dirty="0" smtClean="0"/>
              <a:t>But what did we know about impacts?</a:t>
            </a:r>
            <a:endParaRPr lang="en-GB" sz="3000" dirty="0" smtClean="0">
              <a:latin typeface="Trebuchet MS" pitchFamily="34" charset="0"/>
            </a:endParaRPr>
          </a:p>
        </p:txBody>
      </p:sp>
      <p:sp>
        <p:nvSpPr>
          <p:cNvPr id="12291" name="Rectangle 5"/>
          <p:cNvSpPr>
            <a:spLocks noGrp="1" noChangeArrowheads="1"/>
          </p:cNvSpPr>
          <p:nvPr>
            <p:ph type="body" idx="4294967295"/>
          </p:nvPr>
        </p:nvSpPr>
        <p:spPr/>
        <p:txBody>
          <a:bodyPr/>
          <a:lstStyle/>
          <a:p>
            <a:pPr marL="609600" indent="-609600" eaLnBrk="1" hangingPunct="1">
              <a:buNone/>
            </a:pPr>
            <a:endParaRPr lang="en-GB" sz="2200" dirty="0" smtClean="0">
              <a:latin typeface="Times New Roman" pitchFamily="18" charset="0"/>
              <a:cs typeface="Times New Roman" pitchFamily="18" charset="0"/>
            </a:endParaRPr>
          </a:p>
          <a:p>
            <a:pPr marL="609600" indent="-609600" eaLnBrk="1" hangingPunct="1"/>
            <a:r>
              <a:rPr lang="en-GB" sz="2000" dirty="0" smtClean="0">
                <a:cs typeface="Times New Roman" pitchFamily="18" charset="0"/>
              </a:rPr>
              <a:t>View of the benefits of economic migration based largely on theory and anecdote..</a:t>
            </a:r>
          </a:p>
          <a:p>
            <a:pPr marL="609600" indent="-609600" eaLnBrk="1" hangingPunct="1"/>
            <a:endParaRPr lang="en-GB" sz="2000" dirty="0" smtClean="0">
              <a:cs typeface="Times New Roman" pitchFamily="18" charset="0"/>
            </a:endParaRPr>
          </a:p>
          <a:p>
            <a:pPr marL="609600" indent="-609600" eaLnBrk="1" hangingPunct="1"/>
            <a:endParaRPr lang="en-GB" sz="2000" dirty="0" smtClean="0">
              <a:cs typeface="Times New Roman" pitchFamily="18" charset="0"/>
            </a:endParaRPr>
          </a:p>
          <a:p>
            <a:pPr marL="609600" indent="-609600" eaLnBrk="1" hangingPunct="1"/>
            <a:r>
              <a:rPr lang="en-GB" sz="2000" dirty="0" err="1" smtClean="0">
                <a:cs typeface="Times New Roman" pitchFamily="18" charset="0"/>
              </a:rPr>
              <a:t>Dustmann</a:t>
            </a:r>
            <a:r>
              <a:rPr lang="en-GB" sz="2000" dirty="0" smtClean="0">
                <a:cs typeface="Times New Roman" pitchFamily="18" charset="0"/>
              </a:rPr>
              <a:t> (2003) first serious econometric analysis of labour market impacts</a:t>
            </a:r>
          </a:p>
          <a:p>
            <a:pPr marL="609600" indent="-609600" eaLnBrk="1" hangingPunct="1"/>
            <a:endParaRPr lang="en-GB" sz="2000" dirty="0" smtClean="0">
              <a:cs typeface="Times New Roman" pitchFamily="18" charset="0"/>
            </a:endParaRPr>
          </a:p>
          <a:p>
            <a:pPr marL="609600" indent="-609600" eaLnBrk="1" hangingPunct="1"/>
            <a:endParaRPr lang="en-GB" sz="2000" dirty="0" smtClean="0">
              <a:cs typeface="Times New Roman" pitchFamily="18" charset="0"/>
            </a:endParaRPr>
          </a:p>
          <a:p>
            <a:pPr marL="609600" indent="-609600" eaLnBrk="1" hangingPunct="1"/>
            <a:r>
              <a:rPr lang="en-GB" sz="2000" dirty="0" smtClean="0">
                <a:cs typeface="Times New Roman" pitchFamily="18" charset="0"/>
              </a:rPr>
              <a:t>Found no significant negative impacts: became “conventional wisdom” in government</a:t>
            </a:r>
          </a:p>
          <a:p>
            <a:pPr marL="609600" indent="-609600" eaLnBrk="1" hangingPunct="1"/>
            <a:endParaRPr lang="en-GB" sz="2000" dirty="0" smtClean="0">
              <a:cs typeface="Times New Roman" pitchFamily="18" charset="0"/>
            </a:endParaRPr>
          </a:p>
          <a:p>
            <a:pPr marL="609600" indent="-609600" eaLnBrk="1" hangingPunct="1"/>
            <a:endParaRPr lang="en-GB" sz="2000" dirty="0" smtClean="0">
              <a:cs typeface="Times New Roman" pitchFamily="18" charset="0"/>
            </a:endParaRPr>
          </a:p>
          <a:p>
            <a:pPr marL="609600" indent="-609600"/>
            <a:r>
              <a:rPr lang="en-GB" sz="2000" dirty="0" smtClean="0">
                <a:cs typeface="Times New Roman" pitchFamily="18" charset="0"/>
              </a:rPr>
              <a:t>Sadly, no programme evaluation of WP, HSMP, PSWR</a:t>
            </a:r>
          </a:p>
          <a:p>
            <a:pPr marL="609600" indent="-609600" eaLnBrk="1" hangingPunct="1"/>
            <a:endParaRPr lang="en-GB" sz="2000" dirty="0" smtClean="0">
              <a:cs typeface="Times New Roman" pitchFamily="18" charset="0"/>
            </a:endParaRPr>
          </a:p>
          <a:p>
            <a:pPr marL="609600" indent="-609600" eaLnBrk="1" hangingPunct="1"/>
            <a:endParaRPr lang="en-GB" sz="2000" dirty="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4"/>
          <p:cNvSpPr>
            <a:spLocks noGrp="1" noChangeArrowheads="1"/>
          </p:cNvSpPr>
          <p:nvPr>
            <p:ph type="title"/>
          </p:nvPr>
        </p:nvSpPr>
        <p:spPr/>
        <p:txBody>
          <a:bodyPr/>
          <a:lstStyle/>
          <a:p>
            <a:r>
              <a:rPr lang="en-US" sz="3200" dirty="0" err="1" smtClean="0"/>
              <a:t>Labour</a:t>
            </a:r>
            <a:r>
              <a:rPr lang="en-US" sz="3200" dirty="0" smtClean="0"/>
              <a:t> market access for the A8</a:t>
            </a:r>
            <a:endParaRPr lang="en-GB" sz="3000" dirty="0" smtClean="0">
              <a:latin typeface="Trebuchet MS" pitchFamily="34" charset="0"/>
            </a:endParaRPr>
          </a:p>
        </p:txBody>
      </p:sp>
      <p:sp>
        <p:nvSpPr>
          <p:cNvPr id="12291" name="Rectangle 5"/>
          <p:cNvSpPr>
            <a:spLocks noGrp="1" noChangeArrowheads="1"/>
          </p:cNvSpPr>
          <p:nvPr>
            <p:ph type="body" idx="4294967295"/>
          </p:nvPr>
        </p:nvSpPr>
        <p:spPr/>
        <p:txBody>
          <a:bodyPr/>
          <a:lstStyle/>
          <a:p>
            <a:pPr marL="609600" indent="-609600" eaLnBrk="1" hangingPunct="1">
              <a:buNone/>
            </a:pPr>
            <a:endParaRPr lang="en-GB" sz="2200" dirty="0" smtClean="0">
              <a:latin typeface="Times New Roman" pitchFamily="18" charset="0"/>
              <a:cs typeface="Times New Roman" pitchFamily="18" charset="0"/>
            </a:endParaRPr>
          </a:p>
          <a:p>
            <a:pPr marL="609600" indent="-609600" eaLnBrk="1" hangingPunct="1">
              <a:buNone/>
            </a:pPr>
            <a:r>
              <a:rPr lang="en-GB" sz="2000" dirty="0" smtClean="0">
                <a:cs typeface="Times New Roman" pitchFamily="18" charset="0"/>
              </a:rPr>
              <a:t>	Myth that decision was based on </a:t>
            </a:r>
            <a:r>
              <a:rPr lang="en-GB" sz="2000" dirty="0" err="1" smtClean="0">
                <a:cs typeface="Times New Roman" pitchFamily="18" charset="0"/>
              </a:rPr>
              <a:t>Dustmann</a:t>
            </a:r>
            <a:r>
              <a:rPr lang="en-GB" sz="2000" dirty="0" smtClean="0">
                <a:cs typeface="Times New Roman" pitchFamily="18" charset="0"/>
              </a:rPr>
              <a:t> (2003) “forecast”.  3 key drivers:</a:t>
            </a:r>
          </a:p>
          <a:p>
            <a:pPr marL="609600" indent="-609600" eaLnBrk="1" hangingPunct="1"/>
            <a:endParaRPr lang="en-GB" sz="2000" dirty="0" smtClean="0">
              <a:cs typeface="Times New Roman" pitchFamily="18" charset="0"/>
            </a:endParaRPr>
          </a:p>
          <a:p>
            <a:pPr marL="609600" indent="-609600" eaLnBrk="1" hangingPunct="1"/>
            <a:r>
              <a:rPr lang="en-GB" sz="2000" dirty="0" smtClean="0">
                <a:cs typeface="Times New Roman" pitchFamily="18" charset="0"/>
              </a:rPr>
              <a:t>Political/foreign policy</a:t>
            </a:r>
          </a:p>
          <a:p>
            <a:pPr marL="609600" indent="-609600" eaLnBrk="1" hangingPunct="1"/>
            <a:endParaRPr lang="en-GB" sz="2000" dirty="0" smtClean="0">
              <a:cs typeface="Times New Roman" pitchFamily="18" charset="0"/>
            </a:endParaRPr>
          </a:p>
          <a:p>
            <a:pPr marL="609600" indent="-609600" eaLnBrk="1" hangingPunct="1"/>
            <a:r>
              <a:rPr lang="en-GB" sz="2000" dirty="0" smtClean="0">
                <a:cs typeface="Times New Roman" pitchFamily="18" charset="0"/>
              </a:rPr>
              <a:t>Administrative/practical</a:t>
            </a:r>
          </a:p>
          <a:p>
            <a:pPr marL="609600" indent="-609600" eaLnBrk="1" hangingPunct="1"/>
            <a:endParaRPr lang="en-GB" sz="2000" dirty="0" smtClean="0">
              <a:cs typeface="Times New Roman" pitchFamily="18" charset="0"/>
            </a:endParaRPr>
          </a:p>
          <a:p>
            <a:pPr marL="609600" indent="-609600" eaLnBrk="1" hangingPunct="1"/>
            <a:r>
              <a:rPr lang="en-GB" sz="2000" dirty="0" smtClean="0">
                <a:cs typeface="Times New Roman" pitchFamily="18" charset="0"/>
              </a:rPr>
              <a:t>Economic/labour market</a:t>
            </a:r>
          </a:p>
          <a:p>
            <a:pPr marL="609600" indent="-609600" eaLnBrk="1" hangingPunct="1"/>
            <a:endParaRPr lang="en-GB" sz="2000" dirty="0" smtClean="0">
              <a:cs typeface="Times New Roman" pitchFamily="18" charset="0"/>
            </a:endParaRPr>
          </a:p>
          <a:p>
            <a:pPr marL="609600" indent="-609600" eaLnBrk="1" hangingPunct="1">
              <a:buNone/>
            </a:pPr>
            <a:r>
              <a:rPr lang="en-GB" sz="2000" dirty="0" smtClean="0">
                <a:cs typeface="Times New Roman" pitchFamily="18" charset="0"/>
              </a:rPr>
              <a:t>	But undeniable that flows were much larger than anticipated by government</a:t>
            </a:r>
          </a:p>
          <a:p>
            <a:pPr marL="609600" indent="-609600" eaLnBrk="1" hangingPunct="1"/>
            <a:endParaRPr lang="en-GB" sz="2000" dirty="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4"/>
          <p:cNvSpPr>
            <a:spLocks noGrp="1" noChangeArrowheads="1"/>
          </p:cNvSpPr>
          <p:nvPr>
            <p:ph type="title"/>
          </p:nvPr>
        </p:nvSpPr>
        <p:spPr/>
        <p:txBody>
          <a:bodyPr/>
          <a:lstStyle/>
          <a:p>
            <a:r>
              <a:rPr lang="en-US" sz="2400" dirty="0" smtClean="0"/>
              <a:t>Sudden upsurge in research on </a:t>
            </a:r>
            <a:r>
              <a:rPr lang="en-US" sz="2400" dirty="0" err="1" smtClean="0"/>
              <a:t>labour</a:t>
            </a:r>
            <a:r>
              <a:rPr lang="en-US" sz="2400" dirty="0" smtClean="0"/>
              <a:t> market impacts..</a:t>
            </a:r>
            <a:endParaRPr lang="en-GB" sz="2400" dirty="0" smtClean="0">
              <a:latin typeface="Trebuchet MS" pitchFamily="34" charset="0"/>
            </a:endParaRPr>
          </a:p>
        </p:txBody>
      </p:sp>
      <p:sp>
        <p:nvSpPr>
          <p:cNvPr id="12291" name="Rectangle 5"/>
          <p:cNvSpPr>
            <a:spLocks noGrp="1" noChangeArrowheads="1"/>
          </p:cNvSpPr>
          <p:nvPr>
            <p:ph type="body" idx="4294967295"/>
          </p:nvPr>
        </p:nvSpPr>
        <p:spPr>
          <a:xfrm>
            <a:off x="457200" y="980728"/>
            <a:ext cx="8229600" cy="5572472"/>
          </a:xfrm>
        </p:spPr>
        <p:txBody>
          <a:bodyPr/>
          <a:lstStyle/>
          <a:p>
            <a:pPr marL="609600" indent="-609600" eaLnBrk="1" hangingPunct="1">
              <a:buNone/>
            </a:pPr>
            <a:endParaRPr lang="en-GB" sz="2000" dirty="0" smtClean="0">
              <a:cs typeface="Times New Roman" pitchFamily="18" charset="0"/>
            </a:endParaRPr>
          </a:p>
          <a:p>
            <a:pPr marL="609600" indent="-609600" eaLnBrk="1" hangingPunct="1"/>
            <a:r>
              <a:rPr lang="en-GB" sz="2000" dirty="0" err="1" smtClean="0">
                <a:cs typeface="Times New Roman" pitchFamily="18" charset="0"/>
              </a:rPr>
              <a:t>Dustmann</a:t>
            </a:r>
            <a:r>
              <a:rPr lang="en-GB" sz="2000" dirty="0" smtClean="0">
                <a:cs typeface="Times New Roman" pitchFamily="18" charset="0"/>
              </a:rPr>
              <a:t>, </a:t>
            </a:r>
            <a:r>
              <a:rPr lang="en-GB" sz="2000" dirty="0" err="1" smtClean="0">
                <a:cs typeface="Times New Roman" pitchFamily="18" charset="0"/>
              </a:rPr>
              <a:t>Frattini</a:t>
            </a:r>
            <a:r>
              <a:rPr lang="en-GB" sz="2000" dirty="0" smtClean="0">
                <a:cs typeface="Times New Roman" pitchFamily="18" charset="0"/>
              </a:rPr>
              <a:t> and Preston (LPC, 2007)</a:t>
            </a:r>
          </a:p>
          <a:p>
            <a:pPr marL="609600" indent="-609600" eaLnBrk="1" hangingPunct="1"/>
            <a:endParaRPr lang="en-GB" sz="2000" dirty="0" smtClean="0">
              <a:cs typeface="Times New Roman" pitchFamily="18" charset="0"/>
            </a:endParaRPr>
          </a:p>
          <a:p>
            <a:pPr marL="609600" indent="-609600" eaLnBrk="1" hangingPunct="1"/>
            <a:r>
              <a:rPr lang="en-GB" sz="2000" dirty="0" err="1" smtClean="0">
                <a:cs typeface="Times New Roman" pitchFamily="18" charset="0"/>
              </a:rPr>
              <a:t>Portes</a:t>
            </a:r>
            <a:r>
              <a:rPr lang="en-GB" sz="2000" dirty="0" smtClean="0">
                <a:cs typeface="Times New Roman" pitchFamily="18" charset="0"/>
              </a:rPr>
              <a:t> and </a:t>
            </a:r>
            <a:r>
              <a:rPr lang="en-GB" sz="2000" dirty="0" err="1" smtClean="0">
                <a:cs typeface="Times New Roman" pitchFamily="18" charset="0"/>
              </a:rPr>
              <a:t>Lemos</a:t>
            </a:r>
            <a:r>
              <a:rPr lang="en-GB" sz="2000" dirty="0" smtClean="0">
                <a:cs typeface="Times New Roman" pitchFamily="18" charset="0"/>
              </a:rPr>
              <a:t> (2006, 2008)</a:t>
            </a:r>
          </a:p>
          <a:p>
            <a:pPr marL="609600" indent="-609600" eaLnBrk="1" hangingPunct="1"/>
            <a:endParaRPr lang="en-GB" sz="2000" dirty="0" smtClean="0">
              <a:cs typeface="Times New Roman" pitchFamily="18" charset="0"/>
            </a:endParaRPr>
          </a:p>
          <a:p>
            <a:pPr marL="609600" indent="-609600" eaLnBrk="1" hangingPunct="1"/>
            <a:r>
              <a:rPr lang="en-GB" sz="2000" dirty="0" smtClean="0">
                <a:cs typeface="Times New Roman" pitchFamily="18" charset="0"/>
              </a:rPr>
              <a:t>Manning, </a:t>
            </a:r>
            <a:r>
              <a:rPr lang="en-GB" sz="2000" dirty="0" err="1" smtClean="0">
                <a:cs typeface="Times New Roman" pitchFamily="18" charset="0"/>
              </a:rPr>
              <a:t>Manacorda</a:t>
            </a:r>
            <a:r>
              <a:rPr lang="en-GB" sz="2000" dirty="0" smtClean="0">
                <a:cs typeface="Times New Roman" pitchFamily="18" charset="0"/>
              </a:rPr>
              <a:t> and Wadsworth (2006)</a:t>
            </a:r>
          </a:p>
          <a:p>
            <a:pPr marL="609600" indent="-609600" eaLnBrk="1" hangingPunct="1"/>
            <a:endParaRPr lang="en-GB" sz="2000" dirty="0" smtClean="0">
              <a:cs typeface="Times New Roman" pitchFamily="18" charset="0"/>
            </a:endParaRPr>
          </a:p>
          <a:p>
            <a:pPr marL="609600" indent="-609600" eaLnBrk="1" hangingPunct="1"/>
            <a:r>
              <a:rPr lang="en-GB" sz="2000" dirty="0" err="1" smtClean="0">
                <a:cs typeface="Times New Roman" pitchFamily="18" charset="0"/>
              </a:rPr>
              <a:t>Nickell</a:t>
            </a:r>
            <a:r>
              <a:rPr lang="en-GB" sz="2000" dirty="0" smtClean="0">
                <a:cs typeface="Times New Roman" pitchFamily="18" charset="0"/>
              </a:rPr>
              <a:t> and </a:t>
            </a:r>
            <a:r>
              <a:rPr lang="en-GB" sz="2000" dirty="0" err="1" smtClean="0">
                <a:cs typeface="Times New Roman" pitchFamily="18" charset="0"/>
              </a:rPr>
              <a:t>Salahadeen</a:t>
            </a:r>
            <a:r>
              <a:rPr lang="en-GB" sz="2000" dirty="0" smtClean="0">
                <a:cs typeface="Times New Roman" pitchFamily="18" charset="0"/>
              </a:rPr>
              <a:t> (2008)</a:t>
            </a:r>
          </a:p>
          <a:p>
            <a:pPr marL="609600" indent="-609600" eaLnBrk="1" hangingPunct="1"/>
            <a:endParaRPr lang="en-GB" sz="2000" dirty="0" smtClean="0">
              <a:cs typeface="Times New Roman" pitchFamily="18" charset="0"/>
            </a:endParaRPr>
          </a:p>
          <a:p>
            <a:pPr marL="609600" indent="-609600" eaLnBrk="1" hangingPunct="1"/>
            <a:r>
              <a:rPr lang="en-GB" sz="2000" dirty="0" smtClean="0">
                <a:cs typeface="Times New Roman" pitchFamily="18" charset="0"/>
              </a:rPr>
              <a:t>Reed and </a:t>
            </a:r>
            <a:r>
              <a:rPr lang="en-GB" sz="2000" dirty="0" err="1" smtClean="0">
                <a:cs typeface="Times New Roman" pitchFamily="18" charset="0"/>
              </a:rPr>
              <a:t>Latorre</a:t>
            </a:r>
            <a:r>
              <a:rPr lang="en-GB" sz="2000" dirty="0" smtClean="0">
                <a:cs typeface="Times New Roman" pitchFamily="18" charset="0"/>
              </a:rPr>
              <a:t> (2008)</a:t>
            </a:r>
          </a:p>
          <a:p>
            <a:pPr marL="609600" indent="-609600" eaLnBrk="1" hangingPunct="1"/>
            <a:endParaRPr lang="en-GB" sz="2000" dirty="0" smtClean="0">
              <a:cs typeface="Times New Roman" pitchFamily="18" charset="0"/>
            </a:endParaRPr>
          </a:p>
          <a:p>
            <a:pPr marL="609600" indent="-609600" eaLnBrk="1" hangingPunct="1"/>
            <a:r>
              <a:rPr lang="en-GB" sz="2000" dirty="0" smtClean="0">
                <a:cs typeface="Times New Roman" pitchFamily="18" charset="0"/>
              </a:rPr>
              <a:t>MAC (2012)</a:t>
            </a:r>
          </a:p>
          <a:p>
            <a:pPr marL="609600" indent="-609600" eaLnBrk="1" hangingPunct="1"/>
            <a:endParaRPr lang="en-GB" sz="2000" dirty="0" smtClean="0">
              <a:cs typeface="Times New Roman" pitchFamily="18" charset="0"/>
            </a:endParaRPr>
          </a:p>
          <a:p>
            <a:pPr marL="609600" indent="-609600" eaLnBrk="1" hangingPunct="1"/>
            <a:r>
              <a:rPr lang="en-GB" sz="2000" dirty="0" err="1" smtClean="0">
                <a:cs typeface="Times New Roman" pitchFamily="18" charset="0"/>
              </a:rPr>
              <a:t>Lucchino</a:t>
            </a:r>
            <a:r>
              <a:rPr lang="en-GB" sz="2000" dirty="0" smtClean="0">
                <a:cs typeface="Times New Roman" pitchFamily="18" charset="0"/>
              </a:rPr>
              <a:t>, </a:t>
            </a:r>
            <a:r>
              <a:rPr lang="en-GB" sz="2000" dirty="0" err="1" smtClean="0">
                <a:cs typeface="Times New Roman" pitchFamily="18" charset="0"/>
              </a:rPr>
              <a:t>Portes</a:t>
            </a:r>
            <a:r>
              <a:rPr lang="en-GB" sz="2000" dirty="0" smtClean="0">
                <a:cs typeface="Times New Roman" pitchFamily="18" charset="0"/>
              </a:rPr>
              <a:t> and </a:t>
            </a:r>
            <a:r>
              <a:rPr lang="en-GB" sz="2000" dirty="0" err="1" smtClean="0">
                <a:cs typeface="Times New Roman" pitchFamily="18" charset="0"/>
              </a:rPr>
              <a:t>Rosazza-Bondibene</a:t>
            </a:r>
            <a:r>
              <a:rPr lang="en-GB" sz="2000" dirty="0" smtClean="0">
                <a:cs typeface="Times New Roman" pitchFamily="18" charset="0"/>
              </a:rPr>
              <a:t> (2012)</a:t>
            </a:r>
          </a:p>
          <a:p>
            <a:pPr marL="609600" indent="-609600" eaLnBrk="1" hangingPunct="1"/>
            <a:endParaRPr lang="en-GB" sz="2000" dirty="0" smtClean="0">
              <a:cs typeface="Times New Roman" pitchFamily="18" charset="0"/>
            </a:endParaRPr>
          </a:p>
          <a:p>
            <a:pPr marL="609600" indent="-609600" eaLnBrk="1" hangingPunct="1">
              <a:buNone/>
            </a:pPr>
            <a:endParaRPr lang="en-GB" sz="2000" dirty="0" smtClean="0">
              <a:cs typeface="Times New Roman" pitchFamily="18" charset="0"/>
            </a:endParaRPr>
          </a:p>
          <a:p>
            <a:pPr marL="609600" indent="-609600" eaLnBrk="1" hangingPunct="1"/>
            <a:endParaRPr lang="en-GB" sz="2000" dirty="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kielsep03">
  <a:themeElements>
    <a:clrScheme name="kielsep03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ielsep0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kielsep03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kielsep03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kielsep03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kielsep03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kielsep03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kielsep03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kielsep03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kielsep03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kielsep03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kielsep03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kielsep03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kielsep03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kielsep03</Template>
  <TotalTime>13012</TotalTime>
  <Words>741</Words>
  <Application>Microsoft Office PowerPoint</Application>
  <PresentationFormat>On-screen Show (4:3)</PresentationFormat>
  <Paragraphs>202</Paragraphs>
  <Slides>17</Slides>
  <Notes>14</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19" baseType="lpstr">
      <vt:lpstr>kielsep03</vt:lpstr>
      <vt:lpstr>Chart</vt:lpstr>
      <vt:lpstr>Immigration and the UK economy  Jonathan Portes  October 2012 www.niesr.ac.uk Twitter: @jdportes Blog: http://notthetreasuryview.blogspot.com</vt:lpstr>
      <vt:lpstr>Outline and motivation </vt:lpstr>
      <vt:lpstr> Migration policy and analysis in the late 90s</vt:lpstr>
      <vt:lpstr>Migration: an economic and social analysis </vt:lpstr>
      <vt:lpstr>2000s: rapid policy development </vt:lpstr>
      <vt:lpstr>Impact of policy change significant: work permits issued doubled 1999-2001  </vt:lpstr>
      <vt:lpstr>But what did we know about impacts?</vt:lpstr>
      <vt:lpstr>Labour market access for the A8</vt:lpstr>
      <vt:lpstr>Sudden upsurge in research on labour market impacts..</vt:lpstr>
      <vt:lpstr>Summing it up with one chart..</vt:lpstr>
      <vt:lpstr>So where do we stand?</vt:lpstr>
      <vt:lpstr>The “So what?” question has framed the political debate</vt:lpstr>
      <vt:lpstr>Triangles are small!</vt:lpstr>
      <vt:lpstr>Are there other channels and other models?  Yes</vt:lpstr>
      <vt:lpstr> Virtually no research in the UK on these issues..</vt:lpstr>
      <vt:lpstr>Immigration and the UK economy  Jonathan Portes   October 2012</vt:lpstr>
      <vt:lpstr>Key 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Prospects for the UK economy</dc:title>
  <dc:creator>NIESR</dc:creator>
  <cp:lastModifiedBy>JPortes</cp:lastModifiedBy>
  <cp:revision>302</cp:revision>
  <cp:lastPrinted>2003-09-18T13:20:06Z</cp:lastPrinted>
  <dcterms:created xsi:type="dcterms:W3CDTF">2003-07-23T08:42:09Z</dcterms:created>
  <dcterms:modified xsi:type="dcterms:W3CDTF">2012-10-24T09:01:44Z</dcterms:modified>
</cp:coreProperties>
</file>