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88"/>
  </p:notesMasterIdLst>
  <p:handoutMasterIdLst>
    <p:handoutMasterId r:id="rId89"/>
  </p:handoutMasterIdLst>
  <p:sldIdLst>
    <p:sldId id="256" r:id="rId2"/>
    <p:sldId id="312" r:id="rId3"/>
    <p:sldId id="337" r:id="rId4"/>
    <p:sldId id="339" r:id="rId5"/>
    <p:sldId id="350" r:id="rId6"/>
    <p:sldId id="353" r:id="rId7"/>
    <p:sldId id="357" r:id="rId8"/>
    <p:sldId id="354" r:id="rId9"/>
    <p:sldId id="358" r:id="rId10"/>
    <p:sldId id="359" r:id="rId11"/>
    <p:sldId id="360" r:id="rId12"/>
    <p:sldId id="363" r:id="rId13"/>
    <p:sldId id="364" r:id="rId14"/>
    <p:sldId id="390" r:id="rId15"/>
    <p:sldId id="400" r:id="rId16"/>
    <p:sldId id="351" r:id="rId17"/>
    <p:sldId id="372" r:id="rId18"/>
    <p:sldId id="367" r:id="rId19"/>
    <p:sldId id="368" r:id="rId20"/>
    <p:sldId id="369" r:id="rId21"/>
    <p:sldId id="371" r:id="rId22"/>
    <p:sldId id="370" r:id="rId23"/>
    <p:sldId id="373" r:id="rId24"/>
    <p:sldId id="374" r:id="rId25"/>
    <p:sldId id="375" r:id="rId26"/>
    <p:sldId id="258" r:id="rId27"/>
    <p:sldId id="376" r:id="rId28"/>
    <p:sldId id="307" r:id="rId29"/>
    <p:sldId id="377" r:id="rId30"/>
    <p:sldId id="410" r:id="rId31"/>
    <p:sldId id="383" r:id="rId32"/>
    <p:sldId id="382" r:id="rId33"/>
    <p:sldId id="380" r:id="rId34"/>
    <p:sldId id="381" r:id="rId35"/>
    <p:sldId id="385" r:id="rId36"/>
    <p:sldId id="386" r:id="rId37"/>
    <p:sldId id="398" r:id="rId38"/>
    <p:sldId id="391" r:id="rId39"/>
    <p:sldId id="394" r:id="rId40"/>
    <p:sldId id="378" r:id="rId41"/>
    <p:sldId id="395" r:id="rId42"/>
    <p:sldId id="396" r:id="rId43"/>
    <p:sldId id="402" r:id="rId44"/>
    <p:sldId id="403" r:id="rId45"/>
    <p:sldId id="415" r:id="rId46"/>
    <p:sldId id="401" r:id="rId47"/>
    <p:sldId id="405" r:id="rId48"/>
    <p:sldId id="404" r:id="rId49"/>
    <p:sldId id="397" r:id="rId50"/>
    <p:sldId id="406" r:id="rId51"/>
    <p:sldId id="409" r:id="rId52"/>
    <p:sldId id="408" r:id="rId53"/>
    <p:sldId id="412" r:id="rId54"/>
    <p:sldId id="414" r:id="rId55"/>
    <p:sldId id="416" r:id="rId56"/>
    <p:sldId id="411" r:id="rId57"/>
    <p:sldId id="418" r:id="rId58"/>
    <p:sldId id="419" r:id="rId59"/>
    <p:sldId id="421" r:id="rId60"/>
    <p:sldId id="422" r:id="rId61"/>
    <p:sldId id="420" r:id="rId62"/>
    <p:sldId id="424" r:id="rId63"/>
    <p:sldId id="425" r:id="rId64"/>
    <p:sldId id="426" r:id="rId65"/>
    <p:sldId id="277" r:id="rId66"/>
    <p:sldId id="427" r:id="rId67"/>
    <p:sldId id="379" r:id="rId68"/>
    <p:sldId id="304" r:id="rId69"/>
    <p:sldId id="429" r:id="rId70"/>
    <p:sldId id="444" r:id="rId71"/>
    <p:sldId id="430" r:id="rId72"/>
    <p:sldId id="326" r:id="rId73"/>
    <p:sldId id="432" r:id="rId74"/>
    <p:sldId id="264" r:id="rId75"/>
    <p:sldId id="288" r:id="rId76"/>
    <p:sldId id="431" r:id="rId77"/>
    <p:sldId id="285" r:id="rId78"/>
    <p:sldId id="433" r:id="rId79"/>
    <p:sldId id="434" r:id="rId80"/>
    <p:sldId id="436" r:id="rId81"/>
    <p:sldId id="440" r:id="rId82"/>
    <p:sldId id="439" r:id="rId83"/>
    <p:sldId id="319" r:id="rId84"/>
    <p:sldId id="437" r:id="rId85"/>
    <p:sldId id="441" r:id="rId86"/>
    <p:sldId id="442" r:id="rId87"/>
  </p:sldIdLst>
  <p:sldSz cx="9144000" cy="6858000" type="screen4x3"/>
  <p:notesSz cx="6794500" cy="9906000"/>
  <p:defaultTextStyle>
    <a:defPPr>
      <a:defRPr lang="en-GB"/>
    </a:defPPr>
    <a:lvl1pPr algn="ctr"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ctr"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ctr"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ctr"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ctr"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669900"/>
    <a:srgbClr val="009900"/>
    <a:srgbClr val="0000FF"/>
    <a:srgbClr val="FF9900"/>
    <a:srgbClr val="003F72"/>
    <a:srgbClr val="DF5220"/>
    <a:srgbClr val="B7153D"/>
    <a:srgbClr val="000000"/>
    <a:srgbClr val="FF1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1829" autoAdjust="0"/>
  </p:normalViewPr>
  <p:slideViewPr>
    <p:cSldViewPr>
      <p:cViewPr>
        <p:scale>
          <a:sx n="64" d="100"/>
          <a:sy n="64" d="100"/>
        </p:scale>
        <p:origin x="-1008" y="-174"/>
      </p:cViewPr>
      <p:guideLst>
        <p:guide orient="horz" pos="4319"/>
        <p:guide pos="2880"/>
      </p:guideLst>
    </p:cSldViewPr>
  </p:slideViewPr>
  <p:outlineViewPr>
    <p:cViewPr>
      <p:scale>
        <a:sx n="33" d="100"/>
        <a:sy n="33" d="100"/>
      </p:scale>
      <p:origin x="0" y="15780"/>
    </p:cViewPr>
  </p:outlineViewPr>
  <p:notesTextViewPr>
    <p:cViewPr>
      <p:scale>
        <a:sx n="100" d="100"/>
        <a:sy n="100" d="100"/>
      </p:scale>
      <p:origin x="0" y="0"/>
    </p:cViewPr>
  </p:notesTextViewPr>
  <p:sorterViewPr>
    <p:cViewPr>
      <p:scale>
        <a:sx n="66" d="100"/>
        <a:sy n="66" d="100"/>
      </p:scale>
      <p:origin x="0" y="692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Arial" charset="0"/>
              </a:defRPr>
            </a:lvl1pPr>
          </a:lstStyle>
          <a:p>
            <a:pPr>
              <a:defRPr/>
            </a:pPr>
            <a:endParaRPr lang="en-US"/>
          </a:p>
        </p:txBody>
      </p:sp>
      <p:sp>
        <p:nvSpPr>
          <p:cNvPr id="90115" name="Rectangle 3"/>
          <p:cNvSpPr>
            <a:spLocks noGrp="1" noChangeArrowheads="1"/>
          </p:cNvSpPr>
          <p:nvPr>
            <p:ph type="dt" sz="quarter" idx="1"/>
          </p:nvPr>
        </p:nvSpPr>
        <p:spPr bwMode="auto">
          <a:xfrm>
            <a:off x="3849688"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90116" name="Rectangle 4"/>
          <p:cNvSpPr>
            <a:spLocks noGrp="1" noChangeArrowheads="1"/>
          </p:cNvSpPr>
          <p:nvPr>
            <p:ph type="ftr" sz="quarter" idx="2"/>
          </p:nvPr>
        </p:nvSpPr>
        <p:spPr bwMode="auto">
          <a:xfrm>
            <a:off x="0" y="941070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Arial" charset="0"/>
              </a:defRPr>
            </a:lvl1pPr>
          </a:lstStyle>
          <a:p>
            <a:pPr>
              <a:defRPr/>
            </a:pPr>
            <a:endParaRPr lang="en-US"/>
          </a:p>
        </p:txBody>
      </p:sp>
      <p:sp>
        <p:nvSpPr>
          <p:cNvPr id="90117" name="Rectangle 5"/>
          <p:cNvSpPr>
            <a:spLocks noGrp="1" noChangeArrowheads="1"/>
          </p:cNvSpPr>
          <p:nvPr>
            <p:ph type="sldNum" sz="quarter" idx="3"/>
          </p:nvPr>
        </p:nvSpPr>
        <p:spPr bwMode="auto">
          <a:xfrm>
            <a:off x="3849688" y="941070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328149-6A23-420B-B0CE-2277FB13710F}" type="slidenum">
              <a:rPr lang="en-US"/>
              <a:pPr/>
              <a:t>‹#›</a:t>
            </a:fld>
            <a:endParaRPr lang="en-US"/>
          </a:p>
        </p:txBody>
      </p:sp>
    </p:spTree>
    <p:extLst>
      <p:ext uri="{BB962C8B-B14F-4D97-AF65-F5344CB8AC3E}">
        <p14:creationId xmlns:p14="http://schemas.microsoft.com/office/powerpoint/2010/main" val="176982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Arial" charset="0"/>
              </a:defRPr>
            </a:lvl1pPr>
          </a:lstStyle>
          <a:p>
            <a:pPr>
              <a:defRPr/>
            </a:pPr>
            <a:endParaRPr lang="en-GB"/>
          </a:p>
        </p:txBody>
      </p:sp>
      <p:sp>
        <p:nvSpPr>
          <p:cNvPr id="37891" name="Rectangle 3"/>
          <p:cNvSpPr>
            <a:spLocks noGrp="1" noChangeArrowheads="1"/>
          </p:cNvSpPr>
          <p:nvPr>
            <p:ph type="dt" idx="1"/>
          </p:nvPr>
        </p:nvSpPr>
        <p:spPr bwMode="auto">
          <a:xfrm>
            <a:off x="384810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7893"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894" name="Rectangle 6"/>
          <p:cNvSpPr>
            <a:spLocks noGrp="1" noChangeArrowheads="1"/>
          </p:cNvSpPr>
          <p:nvPr>
            <p:ph type="ftr" sz="quarter" idx="4"/>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Arial" charset="0"/>
              </a:defRPr>
            </a:lvl1pPr>
          </a:lstStyle>
          <a:p>
            <a:pPr>
              <a:defRPr/>
            </a:pPr>
            <a:endParaRPr lang="en-GB"/>
          </a:p>
        </p:txBody>
      </p:sp>
      <p:sp>
        <p:nvSpPr>
          <p:cNvPr id="37895" name="Rectangle 7"/>
          <p:cNvSpPr>
            <a:spLocks noGrp="1" noChangeArrowheads="1"/>
          </p:cNvSpPr>
          <p:nvPr>
            <p:ph type="sldNum" sz="quarter" idx="5"/>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9037675-32C0-442B-895A-052684E2F23E}" type="slidenum">
              <a:rPr lang="en-GB"/>
              <a:pPr/>
              <a:t>‹#›</a:t>
            </a:fld>
            <a:endParaRPr lang="en-GB"/>
          </a:p>
        </p:txBody>
      </p:sp>
    </p:spTree>
    <p:extLst>
      <p:ext uri="{BB962C8B-B14F-4D97-AF65-F5344CB8AC3E}">
        <p14:creationId xmlns:p14="http://schemas.microsoft.com/office/powerpoint/2010/main" val="1974904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ordiq.com/definition/Birth_rate"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www.wordiq.com/definition/Population" TargetMode="External"/><Relationship Id="rId4" Type="http://schemas.openxmlformats.org/officeDocument/2006/relationships/hyperlink" Target="http://www.wordiq.com/definition/Death_rat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F06AC8-5423-4636-A2E1-86B7066D3DDB}" type="slidenum">
              <a:rPr lang="en-GB" sz="1200"/>
              <a:pPr eaLnBrk="1" hangingPunct="1"/>
              <a:t>1</a:t>
            </a:fld>
            <a:endParaRPr lang="en-GB"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b="1"/>
              <a:t>Slides for illustration not definitive. For full analysis and sources refer to SU Horizon Scans.</a:t>
            </a:r>
            <a:r>
              <a:rPr lang="en-GB"/>
              <a:t>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A94865AC-C736-4C2C-AB66-B167E342FA54}" type="slidenum">
              <a:rPr lang="en-GB" sz="1200"/>
              <a:pPr algn="r" eaLnBrk="1" hangingPunct="1"/>
              <a:t>77</a:t>
            </a:fld>
            <a:endParaRPr lang="en-GB"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t>better handling of the complex linkages, overlaps and feedback loops between food and energy prices, water scarcity and competition for land.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2159FD7-2AB1-44CE-B6C5-F5F603CEAFE4}" type="slidenum">
              <a:rPr lang="en-GB" sz="1200"/>
              <a:pPr algn="r" eaLnBrk="1" hangingPunct="1"/>
              <a:t>26</a:t>
            </a:fld>
            <a:endParaRPr lang="en-GB"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pPr>
            <a:r>
              <a:rPr lang="en-GB" smtClean="0">
                <a:latin typeface="Arial" pitchFamily="34" charset="0"/>
                <a:ea typeface="ＭＳ Ｐゴシック" pitchFamily="34" charset="-128"/>
              </a:rPr>
              <a:t>Diagram shows change in population in DFID partner countries between now and 2050 when viewed as slide show. Many of DFID</a:t>
            </a:r>
            <a:r>
              <a:rPr lang="ja-JP" altLang="en-GB" smtClean="0">
                <a:latin typeface="Arial" pitchFamily="34" charset="0"/>
                <a:ea typeface="ＭＳ Ｐゴシック" pitchFamily="34" charset="-128"/>
              </a:rPr>
              <a:t>’</a:t>
            </a:r>
            <a:r>
              <a:rPr lang="en-GB" altLang="ja-JP" smtClean="0">
                <a:latin typeface="Arial" pitchFamily="34" charset="0"/>
                <a:ea typeface="ＭＳ Ｐゴシック" pitchFamily="34" charset="-128"/>
              </a:rPr>
              <a:t>s BAR countries are set to see high rates of growth, with the highest seen in sub-Saharan Africa</a:t>
            </a:r>
          </a:p>
          <a:p>
            <a:pPr eaLnBrk="1" hangingPunct="1">
              <a:buFontTx/>
              <a:buChar char="•"/>
            </a:pPr>
            <a:r>
              <a:rPr lang="en-GB" smtClean="0">
                <a:latin typeface="Arial" pitchFamily="34" charset="0"/>
                <a:ea typeface="ＭＳ Ｐゴシック" pitchFamily="34" charset="-128"/>
              </a:rPr>
              <a:t>Asia will add another billion people by the middle of the century (up from four to five billion), whilst Africa</a:t>
            </a:r>
            <a:r>
              <a:rPr lang="ja-JP" altLang="en-GB" smtClean="0">
                <a:latin typeface="Arial" pitchFamily="34" charset="0"/>
                <a:ea typeface="ＭＳ Ｐゴシック" pitchFamily="34" charset="-128"/>
              </a:rPr>
              <a:t>’</a:t>
            </a:r>
            <a:r>
              <a:rPr lang="en-GB" altLang="ja-JP" smtClean="0">
                <a:latin typeface="Arial" pitchFamily="34" charset="0"/>
                <a:ea typeface="ＭＳ Ｐゴシック" pitchFamily="34" charset="-128"/>
              </a:rPr>
              <a:t>s population will double, from one to just over two billion people.</a:t>
            </a:r>
          </a:p>
          <a:p>
            <a:pPr eaLnBrk="1" hangingPunct="1">
              <a:buFontTx/>
              <a:buChar char="•"/>
            </a:pPr>
            <a:r>
              <a:rPr lang="en-GB" smtClean="0">
                <a:latin typeface="Arial" pitchFamily="34" charset="0"/>
                <a:ea typeface="ＭＳ Ｐゴシック" pitchFamily="34" charset="-128"/>
              </a:rPr>
              <a:t>. In eleven of the poorest countries – Afghanistan, Angola, Burundi, Chad, DRC, Equatorial Guinea, Guinea-Bissau, Liberia, Mali, Niger and Uganda – half the population will still be aged 23 or younger in 2050. </a:t>
            </a:r>
          </a:p>
          <a:p>
            <a:pPr eaLnBrk="1" hangingPunct="1">
              <a:buFontTx/>
              <a:buChar char="•"/>
            </a:pPr>
            <a:endParaRPr lang="en-GB"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noFill/>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6083" name="Rectangle 3"/>
          <p:cNvSpPr>
            <a:spLocks noGrp="1" noChangeArrowheads="1"/>
          </p:cNvSpPr>
          <p:nvPr>
            <p:ph type="body" idx="1"/>
          </p:nvPr>
        </p:nvSpPr>
        <p:spPr/>
        <p:txBody>
          <a:bodyPr/>
          <a:lstStyle/>
          <a:p>
            <a:pPr eaLnBrk="1" hangingPunct="1">
              <a:buFontTx/>
              <a:buChar char="•"/>
            </a:pPr>
            <a:r>
              <a:rPr lang="en-GB" smtClean="0">
                <a:latin typeface="Arial" pitchFamily="34" charset="0"/>
                <a:ea typeface="ＭＳ Ｐゴシック" pitchFamily="34" charset="-128"/>
              </a:rPr>
              <a:t>Demographic transition from high birth and death rates to low birth and death rates is a one off opportunity as countries see a large increase in population, and a youth bulge, until birth rates fall and the population ages. Countries of Africa and South Asia are still passing through the transition, some still in the early stages, others almost at the end. </a:t>
            </a:r>
          </a:p>
          <a:p>
            <a:pPr eaLnBrk="1" hangingPunct="1">
              <a:buFontTx/>
              <a:buChar char="•"/>
            </a:pPr>
            <a:r>
              <a:rPr lang="en-GB" smtClean="0">
                <a:latin typeface="Arial" pitchFamily="34" charset="0"/>
                <a:ea typeface="ＭＳ Ｐゴシック" pitchFamily="34" charset="-128"/>
              </a:rPr>
              <a:t>A </a:t>
            </a:r>
            <a:r>
              <a:rPr lang="ja-JP" altLang="en-GB" smtClean="0">
                <a:latin typeface="Arial" pitchFamily="34" charset="0"/>
                <a:ea typeface="ＭＳ Ｐゴシック" pitchFamily="34" charset="-128"/>
              </a:rPr>
              <a:t>“</a:t>
            </a:r>
            <a:r>
              <a:rPr lang="en-GB" altLang="ja-JP" smtClean="0">
                <a:latin typeface="Arial" pitchFamily="34" charset="0"/>
                <a:ea typeface="ＭＳ Ｐゴシック" pitchFamily="34" charset="-128"/>
              </a:rPr>
              <a:t>demographic dividend</a:t>
            </a:r>
            <a:r>
              <a:rPr lang="ja-JP" altLang="en-GB" smtClean="0">
                <a:latin typeface="Arial" pitchFamily="34" charset="0"/>
                <a:ea typeface="ＭＳ Ｐゴシック" pitchFamily="34" charset="-128"/>
              </a:rPr>
              <a:t>”</a:t>
            </a:r>
            <a:r>
              <a:rPr lang="en-GB" altLang="ja-JP" smtClean="0">
                <a:latin typeface="Arial" pitchFamily="34" charset="0"/>
                <a:ea typeface="ＭＳ Ｐゴシック" pitchFamily="34" charset="-128"/>
              </a:rPr>
              <a:t> is possible during this transition while falling birth rates reduce the number of dependent children relative to people of working age. It can leave a lasting legacy of relative prosperity. Such a dividend has been credited as accounting for a third of East Asian growth between 1965 and 1990.</a:t>
            </a:r>
            <a:endParaRPr lang="en-GB"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BB75D5-E564-446C-9E61-AE89E586C23E}" type="slidenum">
              <a:rPr lang="en-GB" sz="1200"/>
              <a:pPr algn="r" eaLnBrk="1" hangingPunct="1"/>
              <a:t>29</a:t>
            </a:fld>
            <a:endParaRPr lang="en-GB"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a:buFontTx/>
              <a:buChar char="•"/>
            </a:pPr>
            <a:r>
              <a:rPr lang="en-GB" smtClean="0"/>
              <a:t>Demographic transition from high </a:t>
            </a:r>
            <a:r>
              <a:rPr lang="en-GB" smtClean="0">
                <a:hlinkClick r:id="rId3"/>
              </a:rPr>
              <a:t>birth</a:t>
            </a:r>
            <a:r>
              <a:rPr lang="en-GB" smtClean="0"/>
              <a:t> and </a:t>
            </a:r>
            <a:r>
              <a:rPr lang="en-GB" smtClean="0">
                <a:hlinkClick r:id="rId4"/>
              </a:rPr>
              <a:t>death rates</a:t>
            </a:r>
            <a:r>
              <a:rPr lang="en-GB" smtClean="0"/>
              <a:t> to low birth and death rates is a one off opportunity as countries see a large increase in </a:t>
            </a:r>
            <a:r>
              <a:rPr lang="en-GB" smtClean="0">
                <a:hlinkClick r:id="rId5"/>
              </a:rPr>
              <a:t>population</a:t>
            </a:r>
            <a:r>
              <a:rPr lang="en-GB" smtClean="0"/>
              <a:t>, and a youth bulge, until birth rates fall and the population ages. Countries of Africa and South Asia are still passing through the transition, some still in the early stages, others almost at the end. </a:t>
            </a:r>
          </a:p>
          <a:p>
            <a:pPr>
              <a:buFontTx/>
              <a:buChar char="•"/>
            </a:pPr>
            <a:r>
              <a:rPr lang="en-GB" smtClean="0"/>
              <a:t>A “demographic dividend” is possible during this transition while falling birth rates reduce the number of dependent children relative to people of working age. It can leave a lasting legacy of relative prosperity. Such a dividend has been credited as accounting for a third of East Asian growth between 1965 and 1990.</a:t>
            </a:r>
          </a:p>
          <a:p>
            <a:pPr>
              <a:buFontTx/>
              <a:buChar char="•"/>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7DB1B45-A7E3-4BA1-A669-C803C3C47320}" type="slidenum">
              <a:rPr lang="en-GB" sz="1200"/>
              <a:pPr algn="r" eaLnBrk="1" hangingPunct="1"/>
              <a:t>34</a:t>
            </a:fld>
            <a:endParaRPr lang="en-GB"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p>
          <a:p>
            <a:pPr eaLnBrk="1" hangingPunct="1">
              <a:defRPr/>
            </a:pP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9C9A37E-8FE1-4A27-A3BB-5286E002118F}" type="slidenum">
              <a:rPr lang="en-GB" sz="1200"/>
              <a:pPr algn="r" eaLnBrk="1" hangingPunct="1"/>
              <a:t>38</a:t>
            </a:fld>
            <a:endParaRPr lang="en-GB"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GB" smtClean="0"/>
              <a:t>In Africa the urban population is set to outstrip the rural by 2030; in Asia the tipping point comes a little earlier (2025). By 2050, Africa’s urban population is predicted to be just over 1.2 billion people and Asia’s around 3.3 billion.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F0BAD88D-743D-4645-BFCE-92C12FC706FE}" type="slidenum">
              <a:rPr lang="en-GB" sz="1200"/>
              <a:pPr algn="r" eaLnBrk="1" hangingPunct="1"/>
              <a:t>65</a:t>
            </a:fld>
            <a:endParaRPr lang="en-GB"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t>Source: UN World Population Prospects, 2010 revision </a:t>
            </a:r>
          </a:p>
          <a:p>
            <a:pPr eaLnBrk="1" hangingPunct="1">
              <a:defRPr/>
            </a:pPr>
            <a:r>
              <a:rPr lang="en-GB"/>
              <a:t>The most recent UN figures show that the global population is likely to begin to level off at around 10 billion by the end of this century. However, small variations in the underpinning fertility assumptions </a:t>
            </a:r>
            <a:r>
              <a:rPr lang="en-GB">
                <a:hlinkClick r:id="" action="ppaction://noaction"/>
              </a:rPr>
              <a:t>[1]</a:t>
            </a:r>
            <a:r>
              <a:rPr lang="en-GB"/>
              <a:t> could alter these figures significantly, leading to as many as 16 billion (high variant) or as few as 6 billion (low variant) people on the planet by 2100.</a:t>
            </a:r>
          </a:p>
          <a:p>
            <a:pPr eaLnBrk="1" hangingPunct="1">
              <a:defRPr/>
            </a:pPr>
            <a:r>
              <a:rPr lang="en-GB"/>
              <a:t/>
            </a:r>
            <a:br>
              <a:rPr lang="en-GB"/>
            </a:br>
            <a:r>
              <a:rPr lang="en-GB">
                <a:hlinkClick r:id="" action="ppaction://noaction"/>
              </a:rPr>
              <a:t>[1]</a:t>
            </a:r>
            <a:r>
              <a:rPr lang="en-GB"/>
              <a:t> A difference from the median projection of just half a child more or less per woman.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AD14CAD-470A-470F-A0EA-C822BAE2E39D}" type="slidenum">
              <a:rPr lang="en-GB" sz="1200"/>
              <a:pPr algn="r" eaLnBrk="1" hangingPunct="1"/>
              <a:t>73</a:t>
            </a:fld>
            <a:endParaRPr lang="en-GB"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t>Source: UN World Population Prospects, 2010 revision </a:t>
            </a:r>
          </a:p>
          <a:p>
            <a:pPr eaLnBrk="1" hangingPunct="1">
              <a:defRPr/>
            </a:pPr>
            <a:r>
              <a:rPr lang="en-GB"/>
              <a:t>The most recent UN figures show that the global population is likely to begin to level off at around 10 billion by the end of this century. However, small variations in the underpinning fertility assumptions </a:t>
            </a:r>
            <a:r>
              <a:rPr lang="en-GB">
                <a:hlinkClick r:id="" action="ppaction://noaction"/>
              </a:rPr>
              <a:t>[1]</a:t>
            </a:r>
            <a:r>
              <a:rPr lang="en-GB"/>
              <a:t> could alter these figures significantly, leading to as many as 16 billion (high variant) or as few as 6 billion (low variant) people on the planet by 2100.</a:t>
            </a:r>
          </a:p>
          <a:p>
            <a:pPr eaLnBrk="1" hangingPunct="1">
              <a:defRPr/>
            </a:pPr>
            <a:r>
              <a:rPr lang="en-GB"/>
              <a:t/>
            </a:r>
            <a:br>
              <a:rPr lang="en-GB"/>
            </a:br>
            <a:r>
              <a:rPr lang="en-GB">
                <a:hlinkClick r:id="" action="ppaction://noaction"/>
              </a:rPr>
              <a:t>[1]</a:t>
            </a:r>
            <a:r>
              <a:rPr lang="en-GB"/>
              <a:t> A difference from the median projection of just half a child more or less per woman.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AD14CAD-470A-470F-A0EA-C822BAE2E39D}" type="slidenum">
              <a:rPr lang="en-GB" sz="1200"/>
              <a:pPr algn="r" eaLnBrk="1" hangingPunct="1"/>
              <a:t>75</a:t>
            </a:fld>
            <a:endParaRPr lang="en-GB"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t>Source: UN World Population Prospects, 2010 revision </a:t>
            </a:r>
          </a:p>
          <a:p>
            <a:pPr eaLnBrk="1" hangingPunct="1">
              <a:defRPr/>
            </a:pPr>
            <a:r>
              <a:rPr lang="en-GB"/>
              <a:t>The most recent UN figures show that the global population is likely to begin to level off at around 10 billion by the end of this century. However, small variations in the underpinning fertility assumptions </a:t>
            </a:r>
            <a:r>
              <a:rPr lang="en-GB">
                <a:hlinkClick r:id="" action="ppaction://noaction"/>
              </a:rPr>
              <a:t>[1]</a:t>
            </a:r>
            <a:r>
              <a:rPr lang="en-GB"/>
              <a:t> could alter these figures significantly, leading to as many as 16 billion (high variant) or as few as 6 billion (low variant) people on the planet by 2100.</a:t>
            </a:r>
          </a:p>
          <a:p>
            <a:pPr eaLnBrk="1" hangingPunct="1">
              <a:defRPr/>
            </a:pPr>
            <a:r>
              <a:rPr lang="en-GB"/>
              <a:t/>
            </a:r>
            <a:br>
              <a:rPr lang="en-GB"/>
            </a:br>
            <a:r>
              <a:rPr lang="en-GB">
                <a:hlinkClick r:id="" action="ppaction://noaction"/>
              </a:rPr>
              <a:t>[1]</a:t>
            </a:r>
            <a:r>
              <a:rPr lang="en-GB"/>
              <a:t> A difference from the median projection of just half a child more or less per woman.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r>
              <a:rPr lang="en-GB"/>
              <a:t>Slide </a:t>
            </a:r>
            <a:fld id="{5B0C8652-ED6A-47E4-8DD6-ADB718E95FFC}" type="slidenum">
              <a:rPr lang="en-GB"/>
              <a:pPr/>
              <a:t>‹#›</a:t>
            </a:fld>
            <a:endParaRPr lang="en-GB"/>
          </a:p>
        </p:txBody>
      </p:sp>
    </p:spTree>
    <p:extLst>
      <p:ext uri="{BB962C8B-B14F-4D97-AF65-F5344CB8AC3E}">
        <p14:creationId xmlns:p14="http://schemas.microsoft.com/office/powerpoint/2010/main" val="218677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r>
              <a:rPr lang="en-GB"/>
              <a:t>Slide </a:t>
            </a:r>
            <a:fld id="{B29FA5D7-23D1-4668-9CD3-71C20C1BB45C}" type="slidenum">
              <a:rPr lang="en-GB"/>
              <a:pPr/>
              <a:t>‹#›</a:t>
            </a:fld>
            <a:endParaRPr lang="en-GB"/>
          </a:p>
        </p:txBody>
      </p:sp>
    </p:spTree>
    <p:extLst>
      <p:ext uri="{BB962C8B-B14F-4D97-AF65-F5344CB8AC3E}">
        <p14:creationId xmlns:p14="http://schemas.microsoft.com/office/powerpoint/2010/main" val="143628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438275"/>
            <a:ext cx="2122488" cy="4429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438275"/>
            <a:ext cx="6216650" cy="442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r>
              <a:rPr lang="en-GB"/>
              <a:t>Slide </a:t>
            </a:r>
            <a:fld id="{AC90CD0A-82CA-4A85-9917-2B24ADC04C18}" type="slidenum">
              <a:rPr lang="en-GB"/>
              <a:pPr/>
              <a:t>‹#›</a:t>
            </a:fld>
            <a:endParaRPr lang="en-GB"/>
          </a:p>
        </p:txBody>
      </p:sp>
    </p:spTree>
    <p:extLst>
      <p:ext uri="{BB962C8B-B14F-4D97-AF65-F5344CB8AC3E}">
        <p14:creationId xmlns:p14="http://schemas.microsoft.com/office/powerpoint/2010/main" val="3834245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8775" y="1438275"/>
            <a:ext cx="8456613" cy="5095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2159000"/>
            <a:ext cx="4151313" cy="370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7563" y="2159000"/>
            <a:ext cx="4152900" cy="370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r>
              <a:rPr lang="en-GB"/>
              <a:t>Slide </a:t>
            </a:r>
            <a:fld id="{30CFA8DD-9E80-4E39-8B0F-6515402B8B98}" type="slidenum">
              <a:rPr lang="en-GB"/>
              <a:pPr/>
              <a:t>‹#›</a:t>
            </a:fld>
            <a:endParaRPr lang="en-GB"/>
          </a:p>
        </p:txBody>
      </p:sp>
    </p:spTree>
    <p:extLst>
      <p:ext uri="{BB962C8B-B14F-4D97-AF65-F5344CB8AC3E}">
        <p14:creationId xmlns:p14="http://schemas.microsoft.com/office/powerpoint/2010/main" val="260637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r>
              <a:rPr lang="en-GB"/>
              <a:t>Slide </a:t>
            </a:r>
            <a:fld id="{08D8D072-65EC-4894-9D64-62EF7907DE47}" type="slidenum">
              <a:rPr lang="en-GB"/>
              <a:pPr/>
              <a:t>‹#›</a:t>
            </a:fld>
            <a:endParaRPr lang="en-GB"/>
          </a:p>
        </p:txBody>
      </p:sp>
    </p:spTree>
    <p:extLst>
      <p:ext uri="{BB962C8B-B14F-4D97-AF65-F5344CB8AC3E}">
        <p14:creationId xmlns:p14="http://schemas.microsoft.com/office/powerpoint/2010/main" val="121258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r>
              <a:rPr lang="en-GB"/>
              <a:t>Slide </a:t>
            </a:r>
            <a:fld id="{8FA6C1B5-48AF-4F64-9FBB-CC3A68DD5F67}" type="slidenum">
              <a:rPr lang="en-GB"/>
              <a:pPr/>
              <a:t>‹#›</a:t>
            </a:fld>
            <a:endParaRPr lang="en-GB"/>
          </a:p>
        </p:txBody>
      </p:sp>
    </p:spTree>
    <p:extLst>
      <p:ext uri="{BB962C8B-B14F-4D97-AF65-F5344CB8AC3E}">
        <p14:creationId xmlns:p14="http://schemas.microsoft.com/office/powerpoint/2010/main" val="95442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2159000"/>
            <a:ext cx="4151313"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7563" y="2159000"/>
            <a:ext cx="4152900"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r>
              <a:rPr lang="en-GB"/>
              <a:t>Slide </a:t>
            </a:r>
            <a:fld id="{5F858FEA-98A9-43BF-81D7-F6FCC04968AD}" type="slidenum">
              <a:rPr lang="en-GB"/>
              <a:pPr/>
              <a:t>‹#›</a:t>
            </a:fld>
            <a:endParaRPr lang="en-GB"/>
          </a:p>
        </p:txBody>
      </p:sp>
    </p:spTree>
    <p:extLst>
      <p:ext uri="{BB962C8B-B14F-4D97-AF65-F5344CB8AC3E}">
        <p14:creationId xmlns:p14="http://schemas.microsoft.com/office/powerpoint/2010/main" val="138601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r>
              <a:rPr lang="en-GB"/>
              <a:t>Slide </a:t>
            </a:r>
            <a:fld id="{15F7C559-003E-45AC-AF79-16A29C12562F}" type="slidenum">
              <a:rPr lang="en-GB"/>
              <a:pPr/>
              <a:t>‹#›</a:t>
            </a:fld>
            <a:endParaRPr lang="en-GB"/>
          </a:p>
        </p:txBody>
      </p:sp>
    </p:spTree>
    <p:extLst>
      <p:ext uri="{BB962C8B-B14F-4D97-AF65-F5344CB8AC3E}">
        <p14:creationId xmlns:p14="http://schemas.microsoft.com/office/powerpoint/2010/main" val="107689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r>
              <a:rPr lang="en-GB"/>
              <a:t>Slide </a:t>
            </a:r>
            <a:fld id="{8B304BCD-B4BC-4D74-AA2D-81A0D2A24017}" type="slidenum">
              <a:rPr lang="en-GB"/>
              <a:pPr/>
              <a:t>‹#›</a:t>
            </a:fld>
            <a:endParaRPr lang="en-GB"/>
          </a:p>
        </p:txBody>
      </p:sp>
    </p:spTree>
    <p:extLst>
      <p:ext uri="{BB962C8B-B14F-4D97-AF65-F5344CB8AC3E}">
        <p14:creationId xmlns:p14="http://schemas.microsoft.com/office/powerpoint/2010/main" val="408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r>
              <a:rPr lang="en-GB"/>
              <a:t>Slide </a:t>
            </a:r>
            <a:fld id="{BBB96BC6-826F-45EA-8AF4-8E2830B0B006}" type="slidenum">
              <a:rPr lang="en-GB"/>
              <a:pPr/>
              <a:t>‹#›</a:t>
            </a:fld>
            <a:endParaRPr lang="en-GB"/>
          </a:p>
        </p:txBody>
      </p:sp>
    </p:spTree>
    <p:extLst>
      <p:ext uri="{BB962C8B-B14F-4D97-AF65-F5344CB8AC3E}">
        <p14:creationId xmlns:p14="http://schemas.microsoft.com/office/powerpoint/2010/main" val="102746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GB"/>
              <a:t>Slide </a:t>
            </a:r>
            <a:fld id="{5DE8D088-8A70-45BF-A0F3-B991F636CCAB}" type="slidenum">
              <a:rPr lang="en-GB"/>
              <a:pPr/>
              <a:t>‹#›</a:t>
            </a:fld>
            <a:endParaRPr lang="en-GB"/>
          </a:p>
        </p:txBody>
      </p:sp>
    </p:spTree>
    <p:extLst>
      <p:ext uri="{BB962C8B-B14F-4D97-AF65-F5344CB8AC3E}">
        <p14:creationId xmlns:p14="http://schemas.microsoft.com/office/powerpoint/2010/main" val="318244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GB"/>
              <a:t>Slide </a:t>
            </a:r>
            <a:fld id="{21F89C98-E0C3-4772-B708-7321C29753E0}" type="slidenum">
              <a:rPr lang="en-GB"/>
              <a:pPr/>
              <a:t>‹#›</a:t>
            </a:fld>
            <a:endParaRPr lang="en-GB"/>
          </a:p>
        </p:txBody>
      </p:sp>
    </p:spTree>
    <p:extLst>
      <p:ext uri="{BB962C8B-B14F-4D97-AF65-F5344CB8AC3E}">
        <p14:creationId xmlns:p14="http://schemas.microsoft.com/office/powerpoint/2010/main" val="31832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xfrm>
            <a:off x="358775" y="1438275"/>
            <a:ext cx="84566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63843" name="Rectangle 3"/>
          <p:cNvSpPr>
            <a:spLocks noGrp="1" noChangeArrowheads="1"/>
          </p:cNvSpPr>
          <p:nvPr>
            <p:ph type="body" idx="1"/>
          </p:nvPr>
        </p:nvSpPr>
        <p:spPr bwMode="auto">
          <a:xfrm>
            <a:off x="323850" y="2159000"/>
            <a:ext cx="8456613"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172" name="Rectangle 4"/>
          <p:cNvSpPr>
            <a:spLocks noGrp="1" noChangeArrowheads="1"/>
          </p:cNvSpPr>
          <p:nvPr>
            <p:ph type="sldNum" sz="quarter" idx="4"/>
          </p:nvPr>
        </p:nvSpPr>
        <p:spPr bwMode="auto">
          <a:xfrm>
            <a:off x="304800" y="6477000"/>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100">
                <a:solidFill>
                  <a:schemeClr val="accent1"/>
                </a:solidFill>
              </a:defRPr>
            </a:lvl1pPr>
          </a:lstStyle>
          <a:p>
            <a:r>
              <a:rPr lang="en-GB"/>
              <a:t>Slide </a:t>
            </a:r>
            <a:fld id="{D9229EC9-4CC3-4392-8C1F-22282BD63457}" type="slidenum">
              <a:rPr lang="en-GB"/>
              <a:pPr/>
              <a:t>‹#›</a:t>
            </a:fld>
            <a:endParaRPr lang="en-GB"/>
          </a:p>
        </p:txBody>
      </p:sp>
      <p:sp>
        <p:nvSpPr>
          <p:cNvPr id="1029" name="Text Box 5"/>
          <p:cNvSpPr txBox="1">
            <a:spLocks noChangeArrowheads="1"/>
          </p:cNvSpPr>
          <p:nvPr/>
        </p:nvSpPr>
        <p:spPr bwMode="auto">
          <a:xfrm>
            <a:off x="0" y="6323013"/>
            <a:ext cx="9144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endParaRPr lang="en-US" smtClean="0">
              <a:ea typeface="+mn-ea"/>
            </a:endParaRPr>
          </a:p>
        </p:txBody>
      </p:sp>
      <p:sp>
        <p:nvSpPr>
          <p:cNvPr id="1030" name="Text Box 6"/>
          <p:cNvSpPr txBox="1">
            <a:spLocks noChangeArrowheads="1"/>
          </p:cNvSpPr>
          <p:nvPr/>
        </p:nvSpPr>
        <p:spPr bwMode="auto">
          <a:xfrm>
            <a:off x="0" y="989013"/>
            <a:ext cx="9144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defRPr/>
            </a:pPr>
            <a:endParaRPr lang="en-US" smtClean="0">
              <a:ea typeface="+mn-ea"/>
            </a:endParaRPr>
          </a:p>
        </p:txBody>
      </p:sp>
      <p:grpSp>
        <p:nvGrpSpPr>
          <p:cNvPr id="1031" name="Group 12"/>
          <p:cNvGrpSpPr>
            <a:grpSpLocks/>
          </p:cNvGrpSpPr>
          <p:nvPr/>
        </p:nvGrpSpPr>
        <p:grpSpPr bwMode="auto">
          <a:xfrm>
            <a:off x="179388" y="58738"/>
            <a:ext cx="8964612" cy="865187"/>
            <a:chOff x="113" y="37"/>
            <a:chExt cx="5647" cy="545"/>
          </a:xfrm>
        </p:grpSpPr>
        <p:sp>
          <p:nvSpPr>
            <p:cNvPr id="163848"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163849"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pic>
          <p:nvPicPr>
            <p:cNvPr id="1034" name="Picture 9" descr="DFID_280_SML_A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UK-AID-Standard-RG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2pPr>
      <a:lvl3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3pPr>
      <a:lvl4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4pPr>
      <a:lvl5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5pPr>
      <a:lvl6pPr marL="4572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6pPr>
      <a:lvl7pPr marL="9144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7pPr>
      <a:lvl8pPr marL="13716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8pPr>
      <a:lvl9pPr marL="18288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9pPr>
    </p:titleStyle>
    <p:bodyStyle>
      <a:lvl1pPr marL="177800" indent="-177800" algn="l" rtl="0" eaLnBrk="0" fontAlgn="base" hangingPunct="0">
        <a:spcBef>
          <a:spcPct val="20000"/>
        </a:spcBef>
        <a:spcAft>
          <a:spcPct val="0"/>
        </a:spcAft>
        <a:buChar char="•"/>
        <a:defRPr sz="2400">
          <a:solidFill>
            <a:schemeClr val="tx1"/>
          </a:solidFill>
          <a:latin typeface="+mn-lt"/>
          <a:ea typeface="+mn-ea"/>
          <a:cs typeface="+mn-cs"/>
        </a:defRPr>
      </a:lvl1pPr>
      <a:lvl2pPr marL="533400" indent="-176213"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2pPr>
      <a:lvl3pPr marL="987425"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n-cs"/>
        </a:defRPr>
      </a:lvl3pPr>
      <a:lvl4pPr marL="1344613" indent="-1778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17018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34" charset="-128"/>
          <a:cs typeface="+mn-cs"/>
        </a:defRPr>
      </a:lvl5pPr>
      <a:lvl6pPr marL="2159000" indent="-177800" algn="l" rtl="0" eaLnBrk="0" fontAlgn="base" hangingPunct="0">
        <a:spcBef>
          <a:spcPct val="20000"/>
        </a:spcBef>
        <a:spcAft>
          <a:spcPct val="0"/>
        </a:spcAft>
        <a:buFont typeface="Arial" charset="0"/>
        <a:buChar char="–"/>
        <a:defRPr sz="2000">
          <a:solidFill>
            <a:schemeClr val="tx1"/>
          </a:solidFill>
          <a:latin typeface="+mn-lt"/>
          <a:ea typeface="Arial" charset="0"/>
          <a:cs typeface="+mn-cs"/>
        </a:defRPr>
      </a:lvl6pPr>
      <a:lvl7pPr marL="2616200" indent="-177800" algn="l" rtl="0" eaLnBrk="0" fontAlgn="base" hangingPunct="0">
        <a:spcBef>
          <a:spcPct val="20000"/>
        </a:spcBef>
        <a:spcAft>
          <a:spcPct val="0"/>
        </a:spcAft>
        <a:buFont typeface="Arial" charset="0"/>
        <a:buChar char="–"/>
        <a:defRPr sz="2000">
          <a:solidFill>
            <a:schemeClr val="tx1"/>
          </a:solidFill>
          <a:latin typeface="+mn-lt"/>
          <a:ea typeface="Arial" charset="0"/>
          <a:cs typeface="+mn-cs"/>
        </a:defRPr>
      </a:lvl7pPr>
      <a:lvl8pPr marL="3073400" indent="-177800" algn="l" rtl="0" eaLnBrk="0" fontAlgn="base" hangingPunct="0">
        <a:spcBef>
          <a:spcPct val="20000"/>
        </a:spcBef>
        <a:spcAft>
          <a:spcPct val="0"/>
        </a:spcAft>
        <a:buFont typeface="Arial" charset="0"/>
        <a:buChar char="–"/>
        <a:defRPr sz="2000">
          <a:solidFill>
            <a:schemeClr val="tx1"/>
          </a:solidFill>
          <a:latin typeface="+mn-lt"/>
          <a:ea typeface="Arial" charset="0"/>
          <a:cs typeface="+mn-cs"/>
        </a:defRPr>
      </a:lvl8pPr>
      <a:lvl9pPr marL="3530600" indent="-177800" algn="l" rtl="0" eaLnBrk="0" fontAlgn="base" hangingPunct="0">
        <a:spcBef>
          <a:spcPct val="20000"/>
        </a:spcBef>
        <a:spcAft>
          <a:spcPct val="0"/>
        </a:spcAft>
        <a:buFont typeface="Arial" charset="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image001.png@01CDCD62.92CE11C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Grp="1" noChangeArrowheads="1"/>
          </p:cNvSpPr>
          <p:nvPr>
            <p:ph type="body" sz="half" idx="4294967295"/>
          </p:nvPr>
        </p:nvSpPr>
        <p:spPr>
          <a:xfrm>
            <a:off x="323850" y="5559425"/>
            <a:ext cx="8456613" cy="965200"/>
          </a:xfrm>
        </p:spPr>
        <p:txBody>
          <a:bodyPr/>
          <a:lstStyle/>
          <a:p>
            <a:pPr algn="ctr" eaLnBrk="1" hangingPunct="1">
              <a:buFontTx/>
              <a:buNone/>
              <a:defRPr/>
            </a:pPr>
            <a:endParaRPr lang="en-GB" sz="1600" dirty="0" smtClean="0">
              <a:latin typeface="Calibri" charset="0"/>
            </a:endParaRPr>
          </a:p>
          <a:p>
            <a:pPr algn="ctr" eaLnBrk="1" hangingPunct="1">
              <a:buFontTx/>
              <a:buNone/>
              <a:defRPr/>
            </a:pPr>
            <a:r>
              <a:rPr lang="en-GB" sz="1600" dirty="0" smtClean="0">
                <a:latin typeface="Calibri" charset="0"/>
              </a:rPr>
              <a:t>November </a:t>
            </a:r>
            <a:r>
              <a:rPr lang="en-GB" sz="1600" dirty="0" smtClean="0">
                <a:latin typeface="Calibri" charset="0"/>
              </a:rPr>
              <a:t>2012</a:t>
            </a:r>
          </a:p>
        </p:txBody>
      </p:sp>
      <p:sp>
        <p:nvSpPr>
          <p:cNvPr id="2051" name="Rectangle 18"/>
          <p:cNvSpPr>
            <a:spLocks noChangeArrowheads="1"/>
          </p:cNvSpPr>
          <p:nvPr/>
        </p:nvSpPr>
        <p:spPr bwMode="auto">
          <a:xfrm>
            <a:off x="2606675" y="-39688"/>
            <a:ext cx="669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endParaRPr lang="en-US">
              <a:latin typeface="Arial" charset="0"/>
              <a:ea typeface="ＭＳ Ｐゴシック" charset="0"/>
            </a:endParaRPr>
          </a:p>
        </p:txBody>
      </p:sp>
      <p:sp>
        <p:nvSpPr>
          <p:cNvPr id="2052" name="Rectangle 22"/>
          <p:cNvSpPr>
            <a:spLocks noChangeArrowheads="1"/>
          </p:cNvSpPr>
          <p:nvPr/>
        </p:nvSpPr>
        <p:spPr bwMode="auto">
          <a:xfrm>
            <a:off x="327025" y="6418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en-US">
              <a:latin typeface="Arial" charset="0"/>
              <a:ea typeface="ＭＳ Ｐゴシック" charset="0"/>
            </a:endParaRPr>
          </a:p>
        </p:txBody>
      </p:sp>
      <p:sp>
        <p:nvSpPr>
          <p:cNvPr id="2053" name="Rectangle 24"/>
          <p:cNvSpPr>
            <a:spLocks noChangeArrowheads="1"/>
          </p:cNvSpPr>
          <p:nvPr/>
        </p:nvSpPr>
        <p:spPr bwMode="auto">
          <a:xfrm>
            <a:off x="327025" y="6367463"/>
            <a:ext cx="203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endParaRPr lang="en-US">
              <a:latin typeface="Arial" charset="0"/>
              <a:ea typeface="ＭＳ Ｐゴシック" charset="0"/>
            </a:endParaRPr>
          </a:p>
        </p:txBody>
      </p:sp>
      <p:sp>
        <p:nvSpPr>
          <p:cNvPr id="2055" name="Rectangle 11"/>
          <p:cNvSpPr>
            <a:spLocks noGrp="1" noChangeArrowheads="1"/>
          </p:cNvSpPr>
          <p:nvPr>
            <p:ph type="title" idx="4294967295"/>
          </p:nvPr>
        </p:nvSpPr>
        <p:spPr>
          <a:xfrm>
            <a:off x="1043608" y="2492896"/>
            <a:ext cx="6696075" cy="1228725"/>
          </a:xfrm>
        </p:spPr>
        <p:txBody>
          <a:bodyPr/>
          <a:lstStyle/>
          <a:p>
            <a:pPr algn="ctr" eaLnBrk="1" hangingPunct="1">
              <a:defRPr/>
            </a:pPr>
            <a:r>
              <a:rPr lang="en-GB" sz="3600" b="1" dirty="0" smtClean="0">
                <a:latin typeface="Calibri" charset="0"/>
              </a:rPr>
              <a:t>Africa: the Next Growth Miracle?</a:t>
            </a:r>
            <a:br>
              <a:rPr lang="en-GB" sz="3600" b="1" dirty="0" smtClean="0">
                <a:latin typeface="Calibri" charset="0"/>
              </a:rPr>
            </a:br>
            <a:r>
              <a:rPr lang="en-GB" sz="2800" b="1" dirty="0" smtClean="0">
                <a:latin typeface="Calibri" charset="0"/>
              </a:rPr>
              <a:t>Nottingham Globalization Lecture</a:t>
            </a:r>
            <a:endParaRPr lang="en-GB" sz="2800" b="1" dirty="0" smtClean="0">
              <a:latin typeface="Calibri" charset="0"/>
            </a:endParaRPr>
          </a:p>
        </p:txBody>
      </p:sp>
      <p:sp>
        <p:nvSpPr>
          <p:cNvPr id="8" name="Rectangle 11"/>
          <p:cNvSpPr txBox="1">
            <a:spLocks noChangeArrowheads="1"/>
          </p:cNvSpPr>
          <p:nvPr/>
        </p:nvSpPr>
        <p:spPr bwMode="auto">
          <a:xfrm>
            <a:off x="1271687" y="4149080"/>
            <a:ext cx="66960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2pPr>
            <a:lvl3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3pPr>
            <a:lvl4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4pPr>
            <a:lvl5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5pPr>
            <a:lvl6pPr marL="4572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6pPr>
            <a:lvl7pPr marL="9144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7pPr>
            <a:lvl8pPr marL="13716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8pPr>
            <a:lvl9pPr marL="18288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9pPr>
          </a:lstStyle>
          <a:p>
            <a:pPr algn="ctr" eaLnBrk="1" hangingPunct="1">
              <a:defRPr/>
            </a:pPr>
            <a:r>
              <a:rPr lang="en-GB" b="1" dirty="0" smtClean="0">
                <a:latin typeface="Calibri" charset="0"/>
              </a:rPr>
              <a:t>Stefan Dercon</a:t>
            </a:r>
          </a:p>
          <a:p>
            <a:pPr algn="ctr" eaLnBrk="1" hangingPunct="1">
              <a:defRPr/>
            </a:pPr>
            <a:r>
              <a:rPr lang="en-GB" b="1" dirty="0" smtClean="0">
                <a:latin typeface="Calibri" charset="0"/>
              </a:rPr>
              <a:t>Oxford University</a:t>
            </a:r>
          </a:p>
          <a:p>
            <a:pPr algn="ctr" eaLnBrk="1" hangingPunct="1">
              <a:defRPr/>
            </a:pPr>
            <a:r>
              <a:rPr lang="en-GB" b="1" dirty="0" smtClean="0">
                <a:latin typeface="Calibri" charset="0"/>
              </a:rPr>
              <a:t>DFID</a:t>
            </a:r>
            <a:endParaRPr lang="en-GB" b="1" dirty="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20127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15969" y="6319670"/>
            <a:ext cx="5512535" cy="523220"/>
          </a:xfrm>
          <a:prstGeom prst="rect">
            <a:avLst/>
          </a:prstGeom>
          <a:noFill/>
        </p:spPr>
        <p:txBody>
          <a:bodyPr wrap="none" rtlCol="0">
            <a:spAutoFit/>
          </a:bodyPr>
          <a:lstStyle/>
          <a:p>
            <a:r>
              <a:rPr lang="en-GB" sz="1400" dirty="0" smtClean="0"/>
              <a:t>Source: ‘Emerging Africa; How 17 Countries are Leading the Way’, </a:t>
            </a:r>
            <a:endParaRPr lang="en-GB" sz="1400" dirty="0" smtClean="0"/>
          </a:p>
          <a:p>
            <a:r>
              <a:rPr lang="en-GB" sz="1400" dirty="0" smtClean="0"/>
              <a:t>Steven </a:t>
            </a:r>
            <a:r>
              <a:rPr lang="en-GB" sz="1400" dirty="0" err="1" smtClean="0"/>
              <a:t>Radelet</a:t>
            </a:r>
            <a:r>
              <a:rPr lang="en-GB" sz="1400" dirty="0" smtClean="0"/>
              <a:t>, Centre for Global Development, 2010</a:t>
            </a:r>
            <a:endParaRPr lang="en-GB" sz="1400" dirty="0"/>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645024"/>
            <a:ext cx="15716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000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744719" cy="573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215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did it happen?</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640282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than a  little help from commodity prices…</a:t>
            </a:r>
            <a:endParaRPr lang="en-GB" dirty="0"/>
          </a:p>
        </p:txBody>
      </p:sp>
      <p:pic>
        <p:nvPicPr>
          <p:cNvPr id="4" name="Chart 1" descr="Description: Description: Description: cid:image004.png@01CDCD4D.D8E47880"/>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467544" y="1916832"/>
            <a:ext cx="8424935" cy="432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601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816727" cy="578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89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590687" cy="563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719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602429" cy="56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031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41438"/>
            <a:ext cx="8964612" cy="553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0" name="Text Box 8"/>
          <p:cNvSpPr txBox="1">
            <a:spLocks noChangeArrowheads="1"/>
          </p:cNvSpPr>
          <p:nvPr/>
        </p:nvSpPr>
        <p:spPr bwMode="auto">
          <a:xfrm>
            <a:off x="298450" y="584200"/>
            <a:ext cx="853281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GB" sz="2000" b="1" dirty="0" smtClean="0"/>
          </a:p>
          <a:p>
            <a:pPr algn="ctr">
              <a:spcBef>
                <a:spcPct val="50000"/>
              </a:spcBef>
            </a:pPr>
            <a:r>
              <a:rPr lang="en-GB" sz="2000" b="1" dirty="0" smtClean="0"/>
              <a:t>Rate </a:t>
            </a:r>
            <a:r>
              <a:rPr lang="en-GB" sz="2000" b="1" dirty="0"/>
              <a:t>of convergence to the best practice frontier for Doing Business, 2005-2012</a:t>
            </a:r>
          </a:p>
        </p:txBody>
      </p:sp>
      <p:sp>
        <p:nvSpPr>
          <p:cNvPr id="33801" name="Text Box 9"/>
          <p:cNvSpPr txBox="1">
            <a:spLocks noChangeArrowheads="1"/>
          </p:cNvSpPr>
          <p:nvPr/>
        </p:nvSpPr>
        <p:spPr bwMode="auto">
          <a:xfrm>
            <a:off x="971550" y="1700213"/>
            <a:ext cx="1512888" cy="542925"/>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Georgia – Best performer</a:t>
            </a:r>
          </a:p>
        </p:txBody>
      </p:sp>
      <p:sp>
        <p:nvSpPr>
          <p:cNvPr id="33803" name="Text Box 11"/>
          <p:cNvSpPr txBox="1">
            <a:spLocks noChangeArrowheads="1"/>
          </p:cNvSpPr>
          <p:nvPr/>
        </p:nvSpPr>
        <p:spPr bwMode="auto">
          <a:xfrm>
            <a:off x="1620838" y="3027363"/>
            <a:ext cx="1655762" cy="3302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b="1"/>
              <a:t>China and India</a:t>
            </a:r>
          </a:p>
        </p:txBody>
      </p:sp>
      <p:sp>
        <p:nvSpPr>
          <p:cNvPr id="33805" name="Text Box 13"/>
          <p:cNvSpPr txBox="1">
            <a:spLocks noChangeArrowheads="1"/>
          </p:cNvSpPr>
          <p:nvPr/>
        </p:nvSpPr>
        <p:spPr bwMode="auto">
          <a:xfrm>
            <a:off x="101600" y="6381750"/>
            <a:ext cx="331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000" i="1"/>
              <a:t>Source: Data provided by the World Bank, produced for Doing Business Survey 2012 </a:t>
            </a:r>
          </a:p>
        </p:txBody>
      </p:sp>
    </p:spTree>
    <p:extLst>
      <p:ext uri="{BB962C8B-B14F-4D97-AF65-F5344CB8AC3E}">
        <p14:creationId xmlns:p14="http://schemas.microsoft.com/office/powerpoint/2010/main" val="393580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1" y="512555"/>
            <a:ext cx="8845089" cy="62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560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r>
              <a:rPr lang="en-GB" dirty="0" smtClean="0"/>
              <a:t> </a:t>
            </a:r>
            <a:endParaRPr lang="en-GB" dirty="0"/>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64096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157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44488" y="1196975"/>
            <a:ext cx="8456612" cy="509588"/>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defRPr/>
            </a:pPr>
            <a:r>
              <a:rPr lang="en-GB" sz="3600" b="1" dirty="0" smtClean="0">
                <a:latin typeface="Calibri" charset="0"/>
              </a:rPr>
              <a:t>Outline</a:t>
            </a:r>
            <a:endParaRPr lang="en-GB" sz="3600" b="1" dirty="0" smtClean="0">
              <a:latin typeface="Calibri" charset="0"/>
            </a:endParaRPr>
          </a:p>
        </p:txBody>
      </p:sp>
      <p:sp>
        <p:nvSpPr>
          <p:cNvPr id="151555" name="Rectangle 3"/>
          <p:cNvSpPr>
            <a:spLocks noGrp="1" noChangeArrowheads="1"/>
          </p:cNvSpPr>
          <p:nvPr>
            <p:ph type="body" idx="1"/>
          </p:nvPr>
        </p:nvSpPr>
        <p:spPr>
          <a:xfrm>
            <a:off x="323850" y="1916113"/>
            <a:ext cx="8456613" cy="4222750"/>
          </a:xfrm>
        </p:spPr>
        <p:txBody>
          <a:bodyPr/>
          <a:lstStyle/>
          <a:p>
            <a:pPr>
              <a:defRPr/>
            </a:pPr>
            <a:r>
              <a:rPr lang="en-GB" sz="2800" dirty="0" smtClean="0"/>
              <a:t>The miracle described </a:t>
            </a:r>
          </a:p>
          <a:p>
            <a:pPr>
              <a:defRPr/>
            </a:pPr>
            <a:r>
              <a:rPr lang="en-GB" sz="2800" dirty="0" smtClean="0"/>
              <a:t>Why may this fail? </a:t>
            </a:r>
          </a:p>
          <a:p>
            <a:pPr>
              <a:defRPr/>
            </a:pPr>
            <a:r>
              <a:rPr lang="en-GB" sz="2800" dirty="0"/>
              <a:t>O</a:t>
            </a:r>
            <a:r>
              <a:rPr lang="en-GB" sz="2800" dirty="0" smtClean="0"/>
              <a:t>pportunities and challenges for success</a:t>
            </a:r>
          </a:p>
          <a:p>
            <a:pPr>
              <a:defRPr/>
            </a:pPr>
            <a:r>
              <a:rPr lang="en-GB" sz="2800" dirty="0" smtClean="0"/>
              <a:t>Epilogue</a:t>
            </a:r>
            <a:endParaRPr lang="en-GB" sz="2800" dirty="0" smtClean="0"/>
          </a:p>
        </p:txBody>
      </p:sp>
    </p:spTree>
    <p:extLst>
      <p:ext uri="{BB962C8B-B14F-4D97-AF65-F5344CB8AC3E}">
        <p14:creationId xmlns:p14="http://schemas.microsoft.com/office/powerpoint/2010/main" val="3507118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3"/>
          <p:cNvSpPr>
            <a:spLocks noGrp="1"/>
          </p:cNvSpPr>
          <p:nvPr>
            <p:ph idx="1"/>
          </p:nvPr>
        </p:nvSpPr>
        <p:spPr/>
        <p:txBody>
          <a:bodyPr/>
          <a:lstStyle/>
          <a:p>
            <a:endParaRPr lang="en-GB"/>
          </a:p>
        </p:txBody>
      </p:sp>
      <p:pic>
        <p:nvPicPr>
          <p:cNvPr id="6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71500"/>
            <a:ext cx="8820472" cy="609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126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4704"/>
            <a:ext cx="7785709" cy="5364291"/>
          </a:xfrm>
          <a:prstGeom prst="rect">
            <a:avLst/>
          </a:prstGeom>
          <a:noFill/>
        </p:spPr>
      </p:pic>
    </p:spTree>
    <p:extLst>
      <p:ext uri="{BB962C8B-B14F-4D97-AF65-F5344CB8AC3E}">
        <p14:creationId xmlns:p14="http://schemas.microsoft.com/office/powerpoint/2010/main" val="2450598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did it happen?</a:t>
            </a:r>
            <a:endParaRPr lang="en-GB" dirty="0"/>
          </a:p>
        </p:txBody>
      </p:sp>
      <p:sp>
        <p:nvSpPr>
          <p:cNvPr id="3" name="Content Placeholder 2"/>
          <p:cNvSpPr>
            <a:spLocks noGrp="1"/>
          </p:cNvSpPr>
          <p:nvPr>
            <p:ph idx="1"/>
          </p:nvPr>
        </p:nvSpPr>
        <p:spPr/>
        <p:txBody>
          <a:bodyPr/>
          <a:lstStyle/>
          <a:p>
            <a:r>
              <a:rPr lang="en-GB" dirty="0" smtClean="0"/>
              <a:t>Commodity prices</a:t>
            </a:r>
          </a:p>
          <a:p>
            <a:r>
              <a:rPr lang="en-GB" dirty="0" smtClean="0"/>
              <a:t>Much better investment environment due to macroeconomic stability and general stability</a:t>
            </a:r>
          </a:p>
          <a:p>
            <a:r>
              <a:rPr lang="en-GB" dirty="0" smtClean="0"/>
              <a:t>Rise of trade and involvement of emerging powers, not least China</a:t>
            </a:r>
          </a:p>
          <a:p>
            <a:endParaRPr lang="en-GB" dirty="0"/>
          </a:p>
          <a:p>
            <a:r>
              <a:rPr lang="en-GB" dirty="0" smtClean="0"/>
              <a:t>Highest growth in natural resource rich economies, not just relative price effect but also extraction climate ‘better’</a:t>
            </a:r>
          </a:p>
          <a:p>
            <a:endParaRPr lang="en-GB" dirty="0"/>
          </a:p>
        </p:txBody>
      </p:sp>
    </p:spTree>
    <p:extLst>
      <p:ext uri="{BB962C8B-B14F-4D97-AF65-F5344CB8AC3E}">
        <p14:creationId xmlns:p14="http://schemas.microsoft.com/office/powerpoint/2010/main" val="263894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2</a:t>
            </a:r>
            <a:endParaRPr lang="en-GB" dirty="0"/>
          </a:p>
        </p:txBody>
      </p:sp>
      <p:sp>
        <p:nvSpPr>
          <p:cNvPr id="3" name="Text Placeholder 2"/>
          <p:cNvSpPr>
            <a:spLocks noGrp="1"/>
          </p:cNvSpPr>
          <p:nvPr>
            <p:ph type="body" idx="1"/>
          </p:nvPr>
        </p:nvSpPr>
        <p:spPr/>
        <p:txBody>
          <a:bodyPr/>
          <a:lstStyle/>
          <a:p>
            <a:r>
              <a:rPr lang="en-GB" sz="3600" dirty="0" smtClean="0"/>
              <a:t>Why may this fail?</a:t>
            </a:r>
          </a:p>
          <a:p>
            <a:endParaRPr lang="en-GB" sz="2800" dirty="0"/>
          </a:p>
        </p:txBody>
      </p:sp>
    </p:spTree>
    <p:extLst>
      <p:ext uri="{BB962C8B-B14F-4D97-AF65-F5344CB8AC3E}">
        <p14:creationId xmlns:p14="http://schemas.microsoft.com/office/powerpoint/2010/main" val="476577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sustainable is the success…</a:t>
            </a:r>
            <a:endParaRPr lang="en-GB" dirty="0"/>
          </a:p>
        </p:txBody>
      </p:sp>
      <p:sp>
        <p:nvSpPr>
          <p:cNvPr id="3" name="Content Placeholder 2"/>
          <p:cNvSpPr>
            <a:spLocks noGrp="1"/>
          </p:cNvSpPr>
          <p:nvPr>
            <p:ph idx="1"/>
          </p:nvPr>
        </p:nvSpPr>
        <p:spPr/>
        <p:txBody>
          <a:bodyPr/>
          <a:lstStyle/>
          <a:p>
            <a:r>
              <a:rPr lang="en-GB" dirty="0" smtClean="0"/>
              <a:t>First, round up the usual suspects</a:t>
            </a:r>
          </a:p>
          <a:p>
            <a:r>
              <a:rPr lang="en-GB" dirty="0" smtClean="0"/>
              <a:t>Then identify the actual risks and challenges… </a:t>
            </a:r>
            <a:endParaRPr lang="en-GB" dirty="0"/>
          </a:p>
        </p:txBody>
      </p:sp>
    </p:spTree>
    <p:extLst>
      <p:ext uri="{BB962C8B-B14F-4D97-AF65-F5344CB8AC3E}">
        <p14:creationId xmlns:p14="http://schemas.microsoft.com/office/powerpoint/2010/main" val="4183196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Population bomb…</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687244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6914" name="Group 2"/>
          <p:cNvGrpSpPr>
            <a:grpSpLocks/>
          </p:cNvGrpSpPr>
          <p:nvPr/>
        </p:nvGrpSpPr>
        <p:grpSpPr bwMode="auto">
          <a:xfrm>
            <a:off x="220241" y="2052086"/>
            <a:ext cx="8003138" cy="4485967"/>
            <a:chOff x="-9" y="1138"/>
            <a:chExt cx="5109" cy="2954"/>
          </a:xfrm>
        </p:grpSpPr>
        <p:sp>
          <p:nvSpPr>
            <p:cNvPr id="93187" name="Text Box 3"/>
            <p:cNvSpPr txBox="1">
              <a:spLocks noChangeArrowheads="1"/>
            </p:cNvSpPr>
            <p:nvPr/>
          </p:nvSpPr>
          <p:spPr bwMode="auto">
            <a:xfrm>
              <a:off x="-9" y="1661"/>
              <a:ext cx="465"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Sierra </a:t>
              </a:r>
            </a:p>
            <a:p>
              <a:pPr algn="ctr" eaLnBrk="1" hangingPunct="1">
                <a:defRPr/>
              </a:pPr>
              <a:r>
                <a:rPr lang="en-GB" sz="1400" smtClean="0"/>
                <a:t>Leone</a:t>
              </a:r>
            </a:p>
            <a:p>
              <a:pPr algn="ctr" eaLnBrk="1" hangingPunct="1">
                <a:defRPr/>
              </a:pPr>
              <a:r>
                <a:rPr lang="en-GB" sz="1400" smtClean="0"/>
                <a:t>6m</a:t>
              </a:r>
            </a:p>
          </p:txBody>
        </p:sp>
        <p:grpSp>
          <p:nvGrpSpPr>
            <p:cNvPr id="9267" name="Group 4"/>
            <p:cNvGrpSpPr>
              <a:grpSpLocks/>
            </p:cNvGrpSpPr>
            <p:nvPr/>
          </p:nvGrpSpPr>
          <p:grpSpPr bwMode="auto">
            <a:xfrm>
              <a:off x="249" y="1138"/>
              <a:ext cx="4851" cy="2954"/>
              <a:chOff x="113" y="1117"/>
              <a:chExt cx="4970" cy="3228"/>
            </a:xfrm>
          </p:grpSpPr>
          <p:sp>
            <p:nvSpPr>
              <p:cNvPr id="93189" name="Oval 5"/>
              <p:cNvSpPr>
                <a:spLocks noChangeArrowheads="1"/>
              </p:cNvSpPr>
              <p:nvPr/>
            </p:nvSpPr>
            <p:spPr bwMode="auto">
              <a:xfrm>
                <a:off x="1020" y="1932"/>
                <a:ext cx="499" cy="49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Sudan</a:t>
                </a:r>
              </a:p>
              <a:p>
                <a:pPr>
                  <a:defRPr/>
                </a:pPr>
                <a:r>
                  <a:rPr lang="en-GB" sz="1400">
                    <a:latin typeface="Arial" charset="0"/>
                    <a:ea typeface="ＭＳ Ｐゴシック" charset="0"/>
                  </a:rPr>
                  <a:t>44m</a:t>
                </a:r>
              </a:p>
            </p:txBody>
          </p:sp>
          <p:sp>
            <p:nvSpPr>
              <p:cNvPr id="93190" name="Oval 6"/>
              <p:cNvSpPr>
                <a:spLocks noChangeArrowheads="1"/>
              </p:cNvSpPr>
              <p:nvPr/>
            </p:nvSpPr>
            <p:spPr bwMode="auto">
              <a:xfrm>
                <a:off x="1610" y="3158"/>
                <a:ext cx="454" cy="408"/>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Tanzania</a:t>
                </a:r>
              </a:p>
              <a:p>
                <a:pPr>
                  <a:defRPr/>
                </a:pPr>
                <a:r>
                  <a:rPr lang="en-GB" sz="1400">
                    <a:latin typeface="Arial" charset="0"/>
                    <a:ea typeface="ＭＳ Ｐゴシック" charset="0"/>
                  </a:rPr>
                  <a:t>45m</a:t>
                </a:r>
              </a:p>
            </p:txBody>
          </p:sp>
          <p:sp>
            <p:nvSpPr>
              <p:cNvPr id="93191" name="Oval 7"/>
              <p:cNvSpPr>
                <a:spLocks noChangeArrowheads="1"/>
              </p:cNvSpPr>
              <p:nvPr/>
            </p:nvSpPr>
            <p:spPr bwMode="auto">
              <a:xfrm>
                <a:off x="1383" y="2070"/>
                <a:ext cx="771" cy="724"/>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Ethiopia</a:t>
                </a:r>
              </a:p>
              <a:p>
                <a:pPr>
                  <a:defRPr/>
                </a:pPr>
                <a:r>
                  <a:rPr lang="en-GB" sz="1400">
                    <a:latin typeface="Arial" charset="0"/>
                    <a:ea typeface="ＭＳ Ｐゴシック" charset="0"/>
                  </a:rPr>
                  <a:t>83m</a:t>
                </a:r>
              </a:p>
            </p:txBody>
          </p:sp>
          <p:sp>
            <p:nvSpPr>
              <p:cNvPr id="93192" name="Oval 8"/>
              <p:cNvSpPr>
                <a:spLocks noChangeArrowheads="1"/>
              </p:cNvSpPr>
              <p:nvPr/>
            </p:nvSpPr>
            <p:spPr bwMode="auto">
              <a:xfrm>
                <a:off x="1655" y="2750"/>
                <a:ext cx="454" cy="452"/>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Kenya</a:t>
                </a:r>
              </a:p>
              <a:p>
                <a:pPr>
                  <a:defRPr/>
                </a:pPr>
                <a:r>
                  <a:rPr lang="en-GB" sz="1400">
                    <a:latin typeface="Arial" charset="0"/>
                    <a:ea typeface="ＭＳ Ｐゴシック" charset="0"/>
                  </a:rPr>
                  <a:t>41m</a:t>
                </a:r>
              </a:p>
            </p:txBody>
          </p:sp>
          <p:sp>
            <p:nvSpPr>
              <p:cNvPr id="93193" name="Oval 9"/>
              <p:cNvSpPr>
                <a:spLocks noChangeArrowheads="1"/>
              </p:cNvSpPr>
              <p:nvPr/>
            </p:nvSpPr>
            <p:spPr bwMode="auto">
              <a:xfrm>
                <a:off x="1655" y="3702"/>
                <a:ext cx="272" cy="272"/>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charset="0"/>
                  <a:ea typeface="ＭＳ Ｐゴシック" charset="0"/>
                </a:endParaRPr>
              </a:p>
            </p:txBody>
          </p:sp>
          <p:sp>
            <p:nvSpPr>
              <p:cNvPr id="93195" name="Oval 11"/>
              <p:cNvSpPr>
                <a:spLocks noChangeArrowheads="1"/>
              </p:cNvSpPr>
              <p:nvPr/>
            </p:nvSpPr>
            <p:spPr bwMode="auto">
              <a:xfrm>
                <a:off x="1338" y="2704"/>
                <a:ext cx="362" cy="363"/>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Uganda</a:t>
                </a:r>
              </a:p>
              <a:p>
                <a:pPr>
                  <a:defRPr/>
                </a:pPr>
                <a:r>
                  <a:rPr lang="en-GB" sz="1400">
                    <a:latin typeface="Arial" charset="0"/>
                    <a:ea typeface="ＭＳ Ｐゴシック" charset="0"/>
                  </a:rPr>
                  <a:t>33m</a:t>
                </a:r>
              </a:p>
            </p:txBody>
          </p:sp>
          <p:sp>
            <p:nvSpPr>
              <p:cNvPr id="93197" name="Oval 13"/>
              <p:cNvSpPr>
                <a:spLocks noChangeArrowheads="1"/>
              </p:cNvSpPr>
              <p:nvPr/>
            </p:nvSpPr>
            <p:spPr bwMode="auto">
              <a:xfrm>
                <a:off x="2018" y="1842"/>
                <a:ext cx="318" cy="272"/>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Yemen</a:t>
                </a:r>
              </a:p>
              <a:p>
                <a:pPr>
                  <a:defRPr/>
                </a:pPr>
                <a:r>
                  <a:rPr lang="en-GB" sz="1400">
                    <a:latin typeface="Arial" charset="0"/>
                    <a:ea typeface="ＭＳ Ｐゴシック" charset="0"/>
                  </a:rPr>
                  <a:t>24m</a:t>
                </a:r>
              </a:p>
            </p:txBody>
          </p:sp>
          <p:sp>
            <p:nvSpPr>
              <p:cNvPr id="93198" name="Oval 14"/>
              <p:cNvSpPr>
                <a:spLocks noChangeArrowheads="1"/>
              </p:cNvSpPr>
              <p:nvPr/>
            </p:nvSpPr>
            <p:spPr bwMode="auto">
              <a:xfrm>
                <a:off x="1927" y="1570"/>
                <a:ext cx="91" cy="9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93199" name="Text Box 15"/>
              <p:cNvSpPr txBox="1">
                <a:spLocks noChangeArrowheads="1"/>
              </p:cNvSpPr>
              <p:nvPr/>
            </p:nvSpPr>
            <p:spPr bwMode="auto">
              <a:xfrm>
                <a:off x="1068" y="1163"/>
                <a:ext cx="1282"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Occupied Palestinian </a:t>
                </a:r>
              </a:p>
              <a:p>
                <a:pPr algn="ctr" eaLnBrk="1" hangingPunct="1">
                  <a:defRPr/>
                </a:pPr>
                <a:r>
                  <a:rPr lang="en-GB" sz="1400" smtClean="0"/>
                  <a:t>Territories </a:t>
                </a:r>
              </a:p>
              <a:p>
                <a:pPr algn="ctr" eaLnBrk="1" hangingPunct="1">
                  <a:defRPr/>
                </a:pPr>
                <a:r>
                  <a:rPr lang="en-GB" sz="1400" smtClean="0"/>
                  <a:t>4m</a:t>
                </a:r>
              </a:p>
            </p:txBody>
          </p:sp>
          <p:sp>
            <p:nvSpPr>
              <p:cNvPr id="93200" name="Line 16"/>
              <p:cNvSpPr>
                <a:spLocks noChangeShapeType="1"/>
              </p:cNvSpPr>
              <p:nvPr/>
            </p:nvSpPr>
            <p:spPr bwMode="auto">
              <a:xfrm>
                <a:off x="1837" y="1480"/>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05" name="Oval 21"/>
              <p:cNvSpPr>
                <a:spLocks noChangeArrowheads="1"/>
              </p:cNvSpPr>
              <p:nvPr/>
            </p:nvSpPr>
            <p:spPr bwMode="auto">
              <a:xfrm>
                <a:off x="204" y="2160"/>
                <a:ext cx="908" cy="893"/>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Nigeria</a:t>
                </a:r>
              </a:p>
              <a:p>
                <a:pPr>
                  <a:defRPr/>
                </a:pPr>
                <a:r>
                  <a:rPr lang="en-GB" sz="1400">
                    <a:latin typeface="Arial" charset="0"/>
                    <a:ea typeface="ＭＳ Ｐゴシック" charset="0"/>
                  </a:rPr>
                  <a:t>158m</a:t>
                </a:r>
              </a:p>
            </p:txBody>
          </p:sp>
          <p:sp>
            <p:nvSpPr>
              <p:cNvPr id="93208" name="Text Box 24"/>
              <p:cNvSpPr txBox="1">
                <a:spLocks noChangeArrowheads="1"/>
              </p:cNvSpPr>
              <p:nvPr/>
            </p:nvSpPr>
            <p:spPr bwMode="auto">
              <a:xfrm>
                <a:off x="4608" y="1117"/>
                <a:ext cx="12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endParaRPr lang="en-GB" sz="1400" dirty="0" smtClean="0"/>
              </a:p>
            </p:txBody>
          </p:sp>
          <p:sp>
            <p:nvSpPr>
              <p:cNvPr id="93210" name="Oval 26"/>
              <p:cNvSpPr>
                <a:spLocks noChangeArrowheads="1"/>
              </p:cNvSpPr>
              <p:nvPr/>
            </p:nvSpPr>
            <p:spPr bwMode="auto">
              <a:xfrm>
                <a:off x="1474" y="3657"/>
                <a:ext cx="167" cy="182"/>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93211" name="Text Box 27"/>
              <p:cNvSpPr txBox="1">
                <a:spLocks noChangeArrowheads="1"/>
              </p:cNvSpPr>
              <p:nvPr/>
            </p:nvSpPr>
            <p:spPr bwMode="auto">
              <a:xfrm>
                <a:off x="2081" y="3884"/>
                <a:ext cx="809"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Mozambique</a:t>
                </a:r>
              </a:p>
              <a:p>
                <a:pPr algn="ctr" eaLnBrk="1" hangingPunct="1">
                  <a:defRPr/>
                </a:pPr>
                <a:r>
                  <a:rPr lang="en-GB" sz="1400" smtClean="0"/>
                  <a:t>23m</a:t>
                </a:r>
              </a:p>
            </p:txBody>
          </p:sp>
          <p:sp>
            <p:nvSpPr>
              <p:cNvPr id="93212" name="Line 28"/>
              <p:cNvSpPr>
                <a:spLocks noChangeShapeType="1"/>
              </p:cNvSpPr>
              <p:nvPr/>
            </p:nvSpPr>
            <p:spPr bwMode="auto">
              <a:xfrm flipH="1" flipV="1">
                <a:off x="1837" y="3884"/>
                <a:ext cx="272"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13" name="Oval 29"/>
              <p:cNvSpPr>
                <a:spLocks noChangeArrowheads="1"/>
              </p:cNvSpPr>
              <p:nvPr/>
            </p:nvSpPr>
            <p:spPr bwMode="auto">
              <a:xfrm>
                <a:off x="1338" y="3521"/>
                <a:ext cx="167" cy="182"/>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93214" name="Text Box 30"/>
              <p:cNvSpPr txBox="1">
                <a:spLocks noChangeArrowheads="1"/>
              </p:cNvSpPr>
              <p:nvPr/>
            </p:nvSpPr>
            <p:spPr bwMode="auto">
              <a:xfrm>
                <a:off x="1519" y="3994"/>
                <a:ext cx="631"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200" smtClean="0"/>
                  <a:t>Zimbabwe</a:t>
                </a:r>
              </a:p>
              <a:p>
                <a:pPr algn="ctr" eaLnBrk="1" hangingPunct="1">
                  <a:defRPr/>
                </a:pPr>
                <a:r>
                  <a:rPr lang="en-GB" sz="1400" smtClean="0"/>
                  <a:t>13m</a:t>
                </a:r>
              </a:p>
            </p:txBody>
          </p:sp>
          <p:sp>
            <p:nvSpPr>
              <p:cNvPr id="93215" name="Line 31"/>
              <p:cNvSpPr>
                <a:spLocks noChangeShapeType="1"/>
              </p:cNvSpPr>
              <p:nvPr/>
            </p:nvSpPr>
            <p:spPr bwMode="auto">
              <a:xfrm flipH="1" flipV="1">
                <a:off x="1565" y="3793"/>
                <a:ext cx="45"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16" name="Text Box 32"/>
              <p:cNvSpPr txBox="1">
                <a:spLocks noChangeArrowheads="1"/>
              </p:cNvSpPr>
              <p:nvPr/>
            </p:nvSpPr>
            <p:spPr bwMode="auto">
              <a:xfrm>
                <a:off x="639" y="3430"/>
                <a:ext cx="523"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Zambia</a:t>
                </a:r>
              </a:p>
              <a:p>
                <a:pPr algn="ctr" eaLnBrk="1" hangingPunct="1">
                  <a:defRPr/>
                </a:pPr>
                <a:r>
                  <a:rPr lang="en-GB" sz="1400" smtClean="0"/>
                  <a:t>13m</a:t>
                </a:r>
              </a:p>
            </p:txBody>
          </p:sp>
          <p:sp>
            <p:nvSpPr>
              <p:cNvPr id="93217" name="Line 33"/>
              <p:cNvSpPr>
                <a:spLocks noChangeShapeType="1"/>
              </p:cNvSpPr>
              <p:nvPr/>
            </p:nvSpPr>
            <p:spPr bwMode="auto">
              <a:xfrm>
                <a:off x="1066" y="3612"/>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18" name="Oval 34"/>
              <p:cNvSpPr>
                <a:spLocks noChangeArrowheads="1"/>
              </p:cNvSpPr>
              <p:nvPr/>
            </p:nvSpPr>
            <p:spPr bwMode="auto">
              <a:xfrm>
                <a:off x="2018" y="2614"/>
                <a:ext cx="136" cy="136"/>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93219" name="Text Box 35"/>
              <p:cNvSpPr txBox="1">
                <a:spLocks noChangeArrowheads="1"/>
              </p:cNvSpPr>
              <p:nvPr/>
            </p:nvSpPr>
            <p:spPr bwMode="auto">
              <a:xfrm>
                <a:off x="2090" y="2568"/>
                <a:ext cx="557"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Somalia</a:t>
                </a:r>
              </a:p>
              <a:p>
                <a:pPr algn="ctr" eaLnBrk="1" hangingPunct="1">
                  <a:defRPr/>
                </a:pPr>
                <a:r>
                  <a:rPr lang="en-GB" sz="1400" smtClean="0"/>
                  <a:t>9m</a:t>
                </a:r>
              </a:p>
            </p:txBody>
          </p:sp>
          <p:sp>
            <p:nvSpPr>
              <p:cNvPr id="93220" name="Line 36"/>
              <p:cNvSpPr>
                <a:spLocks noChangeShapeType="1"/>
              </p:cNvSpPr>
              <p:nvPr/>
            </p:nvSpPr>
            <p:spPr bwMode="auto">
              <a:xfrm flipH="1" flipV="1">
                <a:off x="2109" y="2704"/>
                <a:ext cx="13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21" name="Oval 37"/>
              <p:cNvSpPr>
                <a:spLocks noChangeArrowheads="1"/>
              </p:cNvSpPr>
              <p:nvPr/>
            </p:nvSpPr>
            <p:spPr bwMode="auto">
              <a:xfrm>
                <a:off x="113" y="2432"/>
                <a:ext cx="91"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93222" name="Text Box 38"/>
              <p:cNvSpPr txBox="1">
                <a:spLocks noChangeArrowheads="1"/>
              </p:cNvSpPr>
              <p:nvPr/>
            </p:nvSpPr>
            <p:spPr bwMode="auto">
              <a:xfrm>
                <a:off x="187" y="2068"/>
                <a:ext cx="483"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Liberia</a:t>
                </a:r>
              </a:p>
              <a:p>
                <a:pPr algn="ctr" eaLnBrk="1" hangingPunct="1">
                  <a:defRPr/>
                </a:pPr>
                <a:r>
                  <a:rPr lang="en-GB" sz="1400" smtClean="0"/>
                  <a:t>4m</a:t>
                </a:r>
              </a:p>
            </p:txBody>
          </p:sp>
          <p:sp>
            <p:nvSpPr>
              <p:cNvPr id="93223" name="Line 39"/>
              <p:cNvSpPr>
                <a:spLocks noChangeShapeType="1"/>
              </p:cNvSpPr>
              <p:nvPr/>
            </p:nvSpPr>
            <p:spPr bwMode="auto">
              <a:xfrm flipV="1">
                <a:off x="158" y="2251"/>
                <a:ext cx="13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24" name="Oval 40"/>
              <p:cNvSpPr>
                <a:spLocks noChangeArrowheads="1"/>
              </p:cNvSpPr>
              <p:nvPr/>
            </p:nvSpPr>
            <p:spPr bwMode="auto">
              <a:xfrm>
                <a:off x="748" y="2659"/>
                <a:ext cx="635" cy="5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DRC</a:t>
                </a:r>
              </a:p>
              <a:p>
                <a:pPr>
                  <a:defRPr/>
                </a:pPr>
                <a:r>
                  <a:rPr lang="en-GB" sz="1400">
                    <a:latin typeface="Arial" charset="0"/>
                    <a:ea typeface="ＭＳ Ｐゴシック" charset="0"/>
                  </a:rPr>
                  <a:t>66m</a:t>
                </a:r>
              </a:p>
            </p:txBody>
          </p:sp>
          <p:sp>
            <p:nvSpPr>
              <p:cNvPr id="93225" name="Oval 41"/>
              <p:cNvSpPr>
                <a:spLocks noChangeArrowheads="1"/>
              </p:cNvSpPr>
              <p:nvPr/>
            </p:nvSpPr>
            <p:spPr bwMode="auto">
              <a:xfrm>
                <a:off x="1565" y="3521"/>
                <a:ext cx="181" cy="182"/>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93226" name="Text Box 42"/>
              <p:cNvSpPr txBox="1">
                <a:spLocks noChangeArrowheads="1"/>
              </p:cNvSpPr>
              <p:nvPr/>
            </p:nvSpPr>
            <p:spPr bwMode="auto">
              <a:xfrm>
                <a:off x="1956" y="3566"/>
                <a:ext cx="497"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Malawi</a:t>
                </a:r>
              </a:p>
              <a:p>
                <a:pPr algn="ctr" eaLnBrk="1" hangingPunct="1">
                  <a:defRPr/>
                </a:pPr>
                <a:r>
                  <a:rPr lang="en-GB" sz="1400" smtClean="0"/>
                  <a:t>15m</a:t>
                </a:r>
              </a:p>
            </p:txBody>
          </p:sp>
          <p:sp>
            <p:nvSpPr>
              <p:cNvPr id="93227" name="Line 43"/>
              <p:cNvSpPr>
                <a:spLocks noChangeShapeType="1"/>
              </p:cNvSpPr>
              <p:nvPr/>
            </p:nvSpPr>
            <p:spPr bwMode="auto">
              <a:xfrm flipH="1" flipV="1">
                <a:off x="1701" y="3612"/>
                <a:ext cx="317"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28" name="Oval 44"/>
              <p:cNvSpPr>
                <a:spLocks noChangeArrowheads="1"/>
              </p:cNvSpPr>
              <p:nvPr/>
            </p:nvSpPr>
            <p:spPr bwMode="auto">
              <a:xfrm>
                <a:off x="975" y="3748"/>
                <a:ext cx="590" cy="572"/>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South Africa</a:t>
                </a:r>
              </a:p>
              <a:p>
                <a:pPr>
                  <a:defRPr/>
                </a:pPr>
                <a:r>
                  <a:rPr lang="en-GB" sz="1400">
                    <a:latin typeface="Arial" charset="0"/>
                    <a:ea typeface="ＭＳ Ｐゴシック" charset="0"/>
                  </a:rPr>
                  <a:t>50m</a:t>
                </a:r>
              </a:p>
            </p:txBody>
          </p:sp>
          <p:sp>
            <p:nvSpPr>
              <p:cNvPr id="93229" name="Oval 45"/>
              <p:cNvSpPr>
                <a:spLocks noChangeArrowheads="1"/>
              </p:cNvSpPr>
              <p:nvPr/>
            </p:nvSpPr>
            <p:spPr bwMode="auto">
              <a:xfrm>
                <a:off x="1338" y="3067"/>
                <a:ext cx="168" cy="168"/>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charset="0"/>
                  <a:ea typeface="ＭＳ Ｐゴシック" charset="0"/>
                </a:endParaRPr>
              </a:p>
            </p:txBody>
          </p:sp>
          <p:sp>
            <p:nvSpPr>
              <p:cNvPr id="93230" name="Text Box 46"/>
              <p:cNvSpPr txBox="1">
                <a:spLocks noChangeArrowheads="1"/>
              </p:cNvSpPr>
              <p:nvPr/>
            </p:nvSpPr>
            <p:spPr bwMode="auto">
              <a:xfrm>
                <a:off x="1092" y="3204"/>
                <a:ext cx="563"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Rwanda</a:t>
                </a:r>
              </a:p>
              <a:p>
                <a:pPr algn="ctr" eaLnBrk="1" hangingPunct="1">
                  <a:defRPr/>
                </a:pPr>
                <a:r>
                  <a:rPr lang="en-GB" sz="1400" smtClean="0"/>
                  <a:t>10m</a:t>
                </a:r>
              </a:p>
            </p:txBody>
          </p:sp>
          <p:sp>
            <p:nvSpPr>
              <p:cNvPr id="93231" name="Line 47"/>
              <p:cNvSpPr>
                <a:spLocks noChangeShapeType="1"/>
              </p:cNvSpPr>
              <p:nvPr/>
            </p:nvSpPr>
            <p:spPr bwMode="auto">
              <a:xfrm flipH="1">
                <a:off x="1338" y="3158"/>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32" name="Oval 48"/>
              <p:cNvSpPr>
                <a:spLocks noChangeArrowheads="1"/>
              </p:cNvSpPr>
              <p:nvPr/>
            </p:nvSpPr>
            <p:spPr bwMode="auto">
              <a:xfrm flipV="1">
                <a:off x="113" y="2296"/>
                <a:ext cx="91" cy="9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93233" name="Line 49"/>
              <p:cNvSpPr>
                <a:spLocks noChangeShapeType="1"/>
              </p:cNvSpPr>
              <p:nvPr/>
            </p:nvSpPr>
            <p:spPr bwMode="auto">
              <a:xfrm>
                <a:off x="158" y="2115"/>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41" name="Oval 57"/>
              <p:cNvSpPr>
                <a:spLocks noChangeArrowheads="1"/>
              </p:cNvSpPr>
              <p:nvPr/>
            </p:nvSpPr>
            <p:spPr bwMode="auto">
              <a:xfrm>
                <a:off x="113" y="2568"/>
                <a:ext cx="339" cy="319"/>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Ghana</a:t>
                </a:r>
              </a:p>
              <a:p>
                <a:pPr>
                  <a:defRPr/>
                </a:pPr>
                <a:r>
                  <a:rPr lang="en-GB" sz="1400">
                    <a:latin typeface="Arial" charset="0"/>
                    <a:ea typeface="ＭＳ Ｐゴシック" charset="0"/>
                  </a:rPr>
                  <a:t>24m</a:t>
                </a:r>
              </a:p>
            </p:txBody>
          </p:sp>
          <p:sp>
            <p:nvSpPr>
              <p:cNvPr id="93242" name="Rectangle 58"/>
              <p:cNvSpPr>
                <a:spLocks noChangeArrowheads="1"/>
              </p:cNvSpPr>
              <p:nvPr/>
            </p:nvSpPr>
            <p:spPr bwMode="auto">
              <a:xfrm>
                <a:off x="3776" y="2568"/>
                <a:ext cx="1307" cy="273"/>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b="1" dirty="0">
                    <a:latin typeface="Arial" charset="0"/>
                    <a:ea typeface="ＭＳ Ｐゴシック" charset="0"/>
                  </a:rPr>
                  <a:t>2010 population</a:t>
                </a:r>
              </a:p>
            </p:txBody>
          </p:sp>
        </p:grpSp>
      </p:grpSp>
      <p:sp>
        <p:nvSpPr>
          <p:cNvPr id="93243" name="Text Box 59"/>
          <p:cNvSpPr txBox="1">
            <a:spLocks noChangeArrowheads="1"/>
          </p:cNvSpPr>
          <p:nvPr/>
        </p:nvSpPr>
        <p:spPr bwMode="auto">
          <a:xfrm>
            <a:off x="0" y="98107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sz="1800" b="1"/>
              <a:t>Rapid population growth will take place in Asia and Africa …</a:t>
            </a:r>
            <a:endParaRPr lang="en-GB" b="1">
              <a:latin typeface="Calibri" pitchFamily="34" charset="0"/>
            </a:endParaRPr>
          </a:p>
        </p:txBody>
      </p:sp>
      <p:grpSp>
        <p:nvGrpSpPr>
          <p:cNvPr id="166972" name="Group 60"/>
          <p:cNvGrpSpPr>
            <a:grpSpLocks/>
          </p:cNvGrpSpPr>
          <p:nvPr/>
        </p:nvGrpSpPr>
        <p:grpSpPr bwMode="auto">
          <a:xfrm>
            <a:off x="34925" y="1483483"/>
            <a:ext cx="8188825" cy="5170129"/>
            <a:chOff x="-9" y="1071"/>
            <a:chExt cx="5391" cy="3404"/>
          </a:xfrm>
        </p:grpSpPr>
        <p:sp>
          <p:nvSpPr>
            <p:cNvPr id="93245" name="Oval 61"/>
            <p:cNvSpPr>
              <a:spLocks noChangeArrowheads="1"/>
            </p:cNvSpPr>
            <p:nvPr/>
          </p:nvSpPr>
          <p:spPr bwMode="auto">
            <a:xfrm>
              <a:off x="1292" y="1888"/>
              <a:ext cx="953" cy="906"/>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Ethiopia</a:t>
              </a:r>
            </a:p>
            <a:p>
              <a:pPr>
                <a:defRPr/>
              </a:pPr>
              <a:r>
                <a:rPr lang="en-GB" sz="1400">
                  <a:latin typeface="Arial" charset="0"/>
                  <a:ea typeface="ＭＳ Ｐゴシック" charset="0"/>
                </a:rPr>
                <a:t>145m</a:t>
              </a:r>
            </a:p>
          </p:txBody>
        </p:sp>
        <p:sp>
          <p:nvSpPr>
            <p:cNvPr id="93246" name="Oval 62"/>
            <p:cNvSpPr>
              <a:spLocks noChangeArrowheads="1"/>
            </p:cNvSpPr>
            <p:nvPr/>
          </p:nvSpPr>
          <p:spPr bwMode="auto">
            <a:xfrm>
              <a:off x="1655" y="3657"/>
              <a:ext cx="500" cy="454"/>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charset="0"/>
                <a:ea typeface="ＭＳ Ｐゴシック" charset="0"/>
              </a:endParaRPr>
            </a:p>
          </p:txBody>
        </p:sp>
        <p:sp>
          <p:nvSpPr>
            <p:cNvPr id="93249" name="Oval 65"/>
            <p:cNvSpPr>
              <a:spLocks noChangeArrowheads="1"/>
            </p:cNvSpPr>
            <p:nvPr/>
          </p:nvSpPr>
          <p:spPr bwMode="auto">
            <a:xfrm>
              <a:off x="2019" y="1616"/>
              <a:ext cx="589" cy="545"/>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Yemen</a:t>
              </a:r>
            </a:p>
            <a:p>
              <a:pPr>
                <a:defRPr/>
              </a:pPr>
              <a:r>
                <a:rPr lang="en-GB" sz="1400">
                  <a:latin typeface="Arial" charset="0"/>
                  <a:ea typeface="ＭＳ Ｐゴシック" charset="0"/>
                </a:rPr>
                <a:t>61m</a:t>
              </a:r>
            </a:p>
          </p:txBody>
        </p:sp>
        <p:sp>
          <p:nvSpPr>
            <p:cNvPr id="93250" name="Oval 66"/>
            <p:cNvSpPr>
              <a:spLocks noChangeArrowheads="1"/>
            </p:cNvSpPr>
            <p:nvPr/>
          </p:nvSpPr>
          <p:spPr bwMode="auto">
            <a:xfrm>
              <a:off x="1882" y="1480"/>
              <a:ext cx="183" cy="181"/>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93251" name="Text Box 67"/>
            <p:cNvSpPr txBox="1">
              <a:spLocks noChangeArrowheads="1"/>
            </p:cNvSpPr>
            <p:nvPr/>
          </p:nvSpPr>
          <p:spPr bwMode="auto">
            <a:xfrm>
              <a:off x="993" y="1071"/>
              <a:ext cx="1251"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Occupied Palestinian </a:t>
              </a:r>
            </a:p>
            <a:p>
              <a:pPr algn="ctr" eaLnBrk="1" hangingPunct="1">
                <a:defRPr/>
              </a:pPr>
              <a:r>
                <a:rPr lang="en-GB" sz="1400" smtClean="0"/>
                <a:t>Territories </a:t>
              </a:r>
            </a:p>
            <a:p>
              <a:pPr algn="ctr" eaLnBrk="1" hangingPunct="1">
                <a:defRPr/>
              </a:pPr>
              <a:r>
                <a:rPr lang="en-GB" sz="1400" smtClean="0"/>
                <a:t>10m</a:t>
              </a:r>
            </a:p>
          </p:txBody>
        </p:sp>
        <p:sp>
          <p:nvSpPr>
            <p:cNvPr id="93252" name="Line 68"/>
            <p:cNvSpPr>
              <a:spLocks noChangeShapeType="1"/>
            </p:cNvSpPr>
            <p:nvPr/>
          </p:nvSpPr>
          <p:spPr bwMode="auto">
            <a:xfrm>
              <a:off x="1837" y="1480"/>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55" name="Oval 71"/>
            <p:cNvSpPr>
              <a:spLocks noChangeArrowheads="1"/>
            </p:cNvSpPr>
            <p:nvPr/>
          </p:nvSpPr>
          <p:spPr bwMode="auto">
            <a:xfrm>
              <a:off x="158" y="1661"/>
              <a:ext cx="1429" cy="1497"/>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Nigeria</a:t>
              </a:r>
            </a:p>
            <a:p>
              <a:pPr>
                <a:defRPr/>
              </a:pPr>
              <a:r>
                <a:rPr lang="en-GB" sz="1400">
                  <a:latin typeface="Arial" charset="0"/>
                  <a:ea typeface="ＭＳ Ｐゴシック" charset="0"/>
                </a:rPr>
                <a:t>390m</a:t>
              </a:r>
            </a:p>
          </p:txBody>
        </p:sp>
        <p:sp>
          <p:nvSpPr>
            <p:cNvPr id="93258" name="Oval 74"/>
            <p:cNvSpPr>
              <a:spLocks noChangeArrowheads="1"/>
            </p:cNvSpPr>
            <p:nvPr/>
          </p:nvSpPr>
          <p:spPr bwMode="auto">
            <a:xfrm>
              <a:off x="1383" y="3657"/>
              <a:ext cx="318" cy="273"/>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93259" name="Text Box 75"/>
            <p:cNvSpPr txBox="1">
              <a:spLocks noChangeArrowheads="1"/>
            </p:cNvSpPr>
            <p:nvPr/>
          </p:nvSpPr>
          <p:spPr bwMode="auto">
            <a:xfrm>
              <a:off x="2093" y="3884"/>
              <a:ext cx="789"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Mozambique</a:t>
              </a:r>
            </a:p>
            <a:p>
              <a:pPr algn="ctr" eaLnBrk="1" hangingPunct="1">
                <a:defRPr/>
              </a:pPr>
              <a:r>
                <a:rPr lang="en-GB" sz="1400" smtClean="0"/>
                <a:t>50m</a:t>
              </a:r>
            </a:p>
          </p:txBody>
        </p:sp>
        <p:sp>
          <p:nvSpPr>
            <p:cNvPr id="93260" name="Line 76"/>
            <p:cNvSpPr>
              <a:spLocks noChangeShapeType="1"/>
            </p:cNvSpPr>
            <p:nvPr/>
          </p:nvSpPr>
          <p:spPr bwMode="auto">
            <a:xfrm flipH="1" flipV="1">
              <a:off x="2064" y="4020"/>
              <a:ext cx="272"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61" name="Text Box 77"/>
            <p:cNvSpPr txBox="1">
              <a:spLocks noChangeArrowheads="1"/>
            </p:cNvSpPr>
            <p:nvPr/>
          </p:nvSpPr>
          <p:spPr bwMode="auto">
            <a:xfrm>
              <a:off x="1474" y="3994"/>
              <a:ext cx="631"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Zimbabwe</a:t>
              </a:r>
            </a:p>
            <a:p>
              <a:pPr algn="ctr" eaLnBrk="1" hangingPunct="1">
                <a:defRPr/>
              </a:pPr>
              <a:r>
                <a:rPr lang="en-GB" sz="1400" smtClean="0"/>
                <a:t>21m</a:t>
              </a:r>
            </a:p>
          </p:txBody>
        </p:sp>
        <p:sp>
          <p:nvSpPr>
            <p:cNvPr id="93262" name="Line 78"/>
            <p:cNvSpPr>
              <a:spLocks noChangeShapeType="1"/>
            </p:cNvSpPr>
            <p:nvPr/>
          </p:nvSpPr>
          <p:spPr bwMode="auto">
            <a:xfrm flipH="1" flipV="1">
              <a:off x="1565" y="3792"/>
              <a:ext cx="45"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63" name="Oval 79"/>
            <p:cNvSpPr>
              <a:spLocks noChangeArrowheads="1"/>
            </p:cNvSpPr>
            <p:nvPr/>
          </p:nvSpPr>
          <p:spPr bwMode="auto">
            <a:xfrm>
              <a:off x="113" y="2341"/>
              <a:ext cx="182" cy="182"/>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93264" name="Text Box 80"/>
            <p:cNvSpPr txBox="1">
              <a:spLocks noChangeArrowheads="1"/>
            </p:cNvSpPr>
            <p:nvPr/>
          </p:nvSpPr>
          <p:spPr bwMode="auto">
            <a:xfrm>
              <a:off x="239" y="1979"/>
              <a:ext cx="471"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Liberia</a:t>
              </a:r>
            </a:p>
            <a:p>
              <a:pPr algn="ctr" eaLnBrk="1" hangingPunct="1">
                <a:defRPr/>
              </a:pPr>
              <a:r>
                <a:rPr lang="en-GB" sz="1400" smtClean="0"/>
                <a:t>10m</a:t>
              </a:r>
            </a:p>
          </p:txBody>
        </p:sp>
        <p:sp>
          <p:nvSpPr>
            <p:cNvPr id="93265" name="Line 81"/>
            <p:cNvSpPr>
              <a:spLocks noChangeShapeType="1"/>
            </p:cNvSpPr>
            <p:nvPr/>
          </p:nvSpPr>
          <p:spPr bwMode="auto">
            <a:xfrm flipH="1">
              <a:off x="249" y="2205"/>
              <a:ext cx="4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66" name="Oval 82"/>
            <p:cNvSpPr>
              <a:spLocks noChangeArrowheads="1"/>
            </p:cNvSpPr>
            <p:nvPr/>
          </p:nvSpPr>
          <p:spPr bwMode="auto">
            <a:xfrm>
              <a:off x="431" y="2659"/>
              <a:ext cx="952" cy="906"/>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DRC</a:t>
              </a:r>
            </a:p>
            <a:p>
              <a:pPr>
                <a:defRPr/>
              </a:pPr>
              <a:r>
                <a:rPr lang="en-GB" sz="1400">
                  <a:latin typeface="Arial" charset="0"/>
                  <a:ea typeface="ＭＳ Ｐゴシック" charset="0"/>
                </a:rPr>
                <a:t>149m</a:t>
              </a:r>
            </a:p>
          </p:txBody>
        </p:sp>
        <p:sp>
          <p:nvSpPr>
            <p:cNvPr id="93267" name="Oval 83"/>
            <p:cNvSpPr>
              <a:spLocks noChangeArrowheads="1"/>
            </p:cNvSpPr>
            <p:nvPr/>
          </p:nvSpPr>
          <p:spPr bwMode="auto">
            <a:xfrm>
              <a:off x="975" y="3792"/>
              <a:ext cx="545" cy="528"/>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South Africa</a:t>
              </a:r>
            </a:p>
            <a:p>
              <a:pPr>
                <a:defRPr/>
              </a:pPr>
              <a:r>
                <a:rPr lang="en-GB" sz="1400">
                  <a:latin typeface="Arial" charset="0"/>
                  <a:ea typeface="ＭＳ Ｐゴシック" charset="0"/>
                </a:rPr>
                <a:t>57m</a:t>
              </a:r>
            </a:p>
          </p:txBody>
        </p:sp>
        <p:sp>
          <p:nvSpPr>
            <p:cNvPr id="93268" name="Oval 84"/>
            <p:cNvSpPr>
              <a:spLocks noChangeArrowheads="1"/>
            </p:cNvSpPr>
            <p:nvPr/>
          </p:nvSpPr>
          <p:spPr bwMode="auto">
            <a:xfrm>
              <a:off x="1247" y="3067"/>
              <a:ext cx="318" cy="318"/>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charset="0"/>
                <a:ea typeface="ＭＳ Ｐゴシック" charset="0"/>
              </a:endParaRPr>
            </a:p>
          </p:txBody>
        </p:sp>
        <p:sp>
          <p:nvSpPr>
            <p:cNvPr id="93269" name="Oval 85"/>
            <p:cNvSpPr>
              <a:spLocks noChangeArrowheads="1"/>
            </p:cNvSpPr>
            <p:nvPr/>
          </p:nvSpPr>
          <p:spPr bwMode="auto">
            <a:xfrm flipV="1">
              <a:off x="0" y="2115"/>
              <a:ext cx="182" cy="18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a:latin typeface="Arial" charset="0"/>
                <a:ea typeface="ＭＳ Ｐゴシック" charset="0"/>
              </a:endParaRPr>
            </a:p>
          </p:txBody>
        </p:sp>
        <p:sp>
          <p:nvSpPr>
            <p:cNvPr id="93270" name="Text Box 86"/>
            <p:cNvSpPr txBox="1">
              <a:spLocks noChangeArrowheads="1"/>
            </p:cNvSpPr>
            <p:nvPr/>
          </p:nvSpPr>
          <p:spPr bwMode="auto">
            <a:xfrm>
              <a:off x="-9" y="1570"/>
              <a:ext cx="465"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1400" smtClean="0"/>
                <a:t>Sierra </a:t>
              </a:r>
            </a:p>
            <a:p>
              <a:pPr algn="ctr" eaLnBrk="1" hangingPunct="1">
                <a:defRPr/>
              </a:pPr>
              <a:r>
                <a:rPr lang="en-GB" sz="1400" smtClean="0"/>
                <a:t>Leone</a:t>
              </a:r>
            </a:p>
            <a:p>
              <a:pPr algn="ctr" eaLnBrk="1" hangingPunct="1">
                <a:defRPr/>
              </a:pPr>
              <a:r>
                <a:rPr lang="en-GB" sz="1400" smtClean="0"/>
                <a:t>11m</a:t>
              </a:r>
            </a:p>
          </p:txBody>
        </p:sp>
        <p:sp>
          <p:nvSpPr>
            <p:cNvPr id="93271" name="Line 87"/>
            <p:cNvSpPr>
              <a:spLocks noChangeShapeType="1"/>
            </p:cNvSpPr>
            <p:nvPr/>
          </p:nvSpPr>
          <p:spPr bwMode="auto">
            <a:xfrm flipH="1">
              <a:off x="113" y="197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79" name="Oval 95"/>
            <p:cNvSpPr>
              <a:spLocks noChangeArrowheads="1"/>
            </p:cNvSpPr>
            <p:nvPr/>
          </p:nvSpPr>
          <p:spPr bwMode="auto">
            <a:xfrm>
              <a:off x="1156" y="2478"/>
              <a:ext cx="634" cy="635"/>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Uganda</a:t>
              </a:r>
            </a:p>
            <a:p>
              <a:pPr>
                <a:defRPr/>
              </a:pPr>
              <a:r>
                <a:rPr lang="en-GB" sz="1400">
                  <a:latin typeface="Arial" charset="0"/>
                  <a:ea typeface="ＭＳ Ｐゴシック" charset="0"/>
                </a:rPr>
                <a:t>94m</a:t>
              </a:r>
            </a:p>
          </p:txBody>
        </p:sp>
        <p:sp>
          <p:nvSpPr>
            <p:cNvPr id="93280" name="Oval 96"/>
            <p:cNvSpPr>
              <a:spLocks noChangeArrowheads="1"/>
            </p:cNvSpPr>
            <p:nvPr/>
          </p:nvSpPr>
          <p:spPr bwMode="auto">
            <a:xfrm>
              <a:off x="1020" y="1616"/>
              <a:ext cx="634" cy="634"/>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dirty="0">
                  <a:latin typeface="Arial" charset="0"/>
                  <a:ea typeface="ＭＳ Ｐゴシック" charset="0"/>
                </a:rPr>
                <a:t>Sudan</a:t>
              </a:r>
            </a:p>
            <a:p>
              <a:pPr>
                <a:defRPr/>
              </a:pPr>
              <a:r>
                <a:rPr lang="en-GB" sz="1400" dirty="0">
                  <a:latin typeface="Arial" charset="0"/>
                  <a:ea typeface="ＭＳ Ｐゴシック" charset="0"/>
                </a:rPr>
                <a:t>91m</a:t>
              </a:r>
            </a:p>
          </p:txBody>
        </p:sp>
        <p:sp>
          <p:nvSpPr>
            <p:cNvPr id="93281" name="Oval 97"/>
            <p:cNvSpPr>
              <a:spLocks noChangeArrowheads="1"/>
            </p:cNvSpPr>
            <p:nvPr/>
          </p:nvSpPr>
          <p:spPr bwMode="auto">
            <a:xfrm>
              <a:off x="1020" y="3294"/>
              <a:ext cx="454" cy="454"/>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Zambia</a:t>
              </a:r>
            </a:p>
            <a:p>
              <a:pPr>
                <a:defRPr/>
              </a:pPr>
              <a:r>
                <a:rPr lang="en-GB" sz="1400">
                  <a:latin typeface="Arial" charset="0"/>
                  <a:ea typeface="ＭＳ Ｐゴシック" charset="0"/>
                </a:rPr>
                <a:t>45m</a:t>
              </a:r>
            </a:p>
          </p:txBody>
        </p:sp>
        <p:sp>
          <p:nvSpPr>
            <p:cNvPr id="93282" name="Text Box 98"/>
            <p:cNvSpPr txBox="1">
              <a:spLocks noChangeArrowheads="1"/>
            </p:cNvSpPr>
            <p:nvPr/>
          </p:nvSpPr>
          <p:spPr bwMode="auto">
            <a:xfrm>
              <a:off x="249" y="3748"/>
              <a:ext cx="550"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GB" sz="1400" smtClean="0"/>
                <a:t>Rwanda</a:t>
              </a:r>
            </a:p>
            <a:p>
              <a:pPr eaLnBrk="1" hangingPunct="1">
                <a:defRPr/>
              </a:pPr>
              <a:r>
                <a:rPr lang="en-GB" sz="1400" smtClean="0"/>
                <a:t>26m</a:t>
              </a:r>
            </a:p>
          </p:txBody>
        </p:sp>
        <p:sp>
          <p:nvSpPr>
            <p:cNvPr id="93283" name="Line 99"/>
            <p:cNvSpPr>
              <a:spLocks noChangeShapeType="1"/>
            </p:cNvSpPr>
            <p:nvPr/>
          </p:nvSpPr>
          <p:spPr bwMode="auto">
            <a:xfrm flipH="1">
              <a:off x="431" y="3158"/>
              <a:ext cx="861"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3284" name="Oval 100"/>
            <p:cNvSpPr>
              <a:spLocks noChangeArrowheads="1"/>
            </p:cNvSpPr>
            <p:nvPr/>
          </p:nvSpPr>
          <p:spPr bwMode="auto">
            <a:xfrm>
              <a:off x="1655" y="2931"/>
              <a:ext cx="907" cy="86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Tanzania</a:t>
              </a:r>
            </a:p>
            <a:p>
              <a:pPr>
                <a:defRPr/>
              </a:pPr>
              <a:r>
                <a:rPr lang="en-GB" sz="1400">
                  <a:latin typeface="Arial" charset="0"/>
                  <a:ea typeface="ＭＳ Ｐゴシック" charset="0"/>
                </a:rPr>
                <a:t>138m</a:t>
              </a:r>
            </a:p>
          </p:txBody>
        </p:sp>
        <p:sp>
          <p:nvSpPr>
            <p:cNvPr id="93285" name="Oval 101"/>
            <p:cNvSpPr>
              <a:spLocks noChangeArrowheads="1"/>
            </p:cNvSpPr>
            <p:nvPr/>
          </p:nvSpPr>
          <p:spPr bwMode="auto">
            <a:xfrm>
              <a:off x="1474" y="3339"/>
              <a:ext cx="499" cy="454"/>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Malawi</a:t>
              </a:r>
            </a:p>
            <a:p>
              <a:pPr>
                <a:defRPr/>
              </a:pPr>
              <a:r>
                <a:rPr lang="en-GB" sz="1400">
                  <a:latin typeface="Arial" charset="0"/>
                  <a:ea typeface="ＭＳ Ｐゴシック" charset="0"/>
                </a:rPr>
                <a:t>50m</a:t>
              </a:r>
            </a:p>
          </p:txBody>
        </p:sp>
        <p:sp>
          <p:nvSpPr>
            <p:cNvPr id="93286" name="Oval 102"/>
            <p:cNvSpPr>
              <a:spLocks noChangeArrowheads="1"/>
            </p:cNvSpPr>
            <p:nvPr/>
          </p:nvSpPr>
          <p:spPr bwMode="auto">
            <a:xfrm>
              <a:off x="1701" y="2567"/>
              <a:ext cx="635" cy="635"/>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Kenya</a:t>
              </a:r>
            </a:p>
            <a:p>
              <a:pPr>
                <a:defRPr/>
              </a:pPr>
              <a:r>
                <a:rPr lang="en-GB" sz="1400">
                  <a:latin typeface="Arial" charset="0"/>
                  <a:ea typeface="ＭＳ Ｐゴシック" charset="0"/>
                </a:rPr>
                <a:t>97m</a:t>
              </a:r>
            </a:p>
          </p:txBody>
        </p:sp>
        <p:sp>
          <p:nvSpPr>
            <p:cNvPr id="93287" name="Oval 103"/>
            <p:cNvSpPr>
              <a:spLocks noChangeArrowheads="1"/>
            </p:cNvSpPr>
            <p:nvPr/>
          </p:nvSpPr>
          <p:spPr bwMode="auto">
            <a:xfrm>
              <a:off x="2019" y="2432"/>
              <a:ext cx="318" cy="31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Somalia</a:t>
              </a:r>
            </a:p>
            <a:p>
              <a:pPr>
                <a:defRPr/>
              </a:pPr>
              <a:r>
                <a:rPr lang="en-GB" sz="1400">
                  <a:latin typeface="Arial" charset="0"/>
                  <a:ea typeface="ＭＳ Ｐゴシック" charset="0"/>
                </a:rPr>
                <a:t>28m</a:t>
              </a:r>
            </a:p>
          </p:txBody>
        </p:sp>
        <p:sp>
          <p:nvSpPr>
            <p:cNvPr id="93288" name="Oval 104"/>
            <p:cNvSpPr>
              <a:spLocks noChangeArrowheads="1"/>
            </p:cNvSpPr>
            <p:nvPr/>
          </p:nvSpPr>
          <p:spPr bwMode="auto">
            <a:xfrm>
              <a:off x="0" y="2523"/>
              <a:ext cx="476" cy="454"/>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1400">
                  <a:latin typeface="Arial" charset="0"/>
                  <a:ea typeface="ＭＳ Ｐゴシック" charset="0"/>
                </a:rPr>
                <a:t>Ghana</a:t>
              </a:r>
            </a:p>
            <a:p>
              <a:pPr>
                <a:defRPr/>
              </a:pPr>
              <a:r>
                <a:rPr lang="en-GB" sz="1400">
                  <a:latin typeface="Arial" charset="0"/>
                  <a:ea typeface="ＭＳ Ｐゴシック" charset="0"/>
                </a:rPr>
                <a:t>49m</a:t>
              </a:r>
            </a:p>
          </p:txBody>
        </p:sp>
        <p:sp>
          <p:nvSpPr>
            <p:cNvPr id="93289" name="Rectangle 105"/>
            <p:cNvSpPr>
              <a:spLocks noChangeArrowheads="1"/>
            </p:cNvSpPr>
            <p:nvPr/>
          </p:nvSpPr>
          <p:spPr bwMode="auto">
            <a:xfrm>
              <a:off x="4066" y="2501"/>
              <a:ext cx="1316" cy="27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b="1" dirty="0">
                  <a:latin typeface="Arial" charset="0"/>
                  <a:ea typeface="ＭＳ Ｐゴシック" charset="0"/>
                </a:rPr>
                <a:t>2050 population</a:t>
              </a:r>
            </a:p>
          </p:txBody>
        </p:sp>
      </p:grpSp>
      <p:sp>
        <p:nvSpPr>
          <p:cNvPr id="93290" name="Rectangle 6"/>
          <p:cNvSpPr>
            <a:spLocks noChangeArrowheads="1"/>
          </p:cNvSpPr>
          <p:nvPr/>
        </p:nvSpPr>
        <p:spPr bwMode="auto">
          <a:xfrm>
            <a:off x="34925" y="6599238"/>
            <a:ext cx="2082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l">
              <a:defRPr/>
            </a:pPr>
            <a:r>
              <a:rPr lang="en-GB" sz="800">
                <a:latin typeface="Arial" charset="0"/>
                <a:ea typeface="ＭＳ Ｐゴシック" charset="0"/>
              </a:rPr>
              <a:t>Source: World Population Prospects 2012</a:t>
            </a:r>
          </a:p>
        </p:txBody>
      </p:sp>
      <p:sp>
        <p:nvSpPr>
          <p:cNvPr id="2" name="TextBox 1"/>
          <p:cNvSpPr txBox="1"/>
          <p:nvPr/>
        </p:nvSpPr>
        <p:spPr>
          <a:xfrm>
            <a:off x="6224771" y="5014936"/>
            <a:ext cx="2379677" cy="646331"/>
          </a:xfrm>
          <a:prstGeom prst="rect">
            <a:avLst/>
          </a:prstGeom>
          <a:solidFill>
            <a:srgbClr val="99CC00"/>
          </a:solidFill>
        </p:spPr>
        <p:txBody>
          <a:bodyPr wrap="square" rtlCol="0">
            <a:spAutoFit/>
          </a:bodyPr>
          <a:lstStyle/>
          <a:p>
            <a:r>
              <a:rPr lang="en-GB" b="1" dirty="0" smtClean="0"/>
              <a:t>But it will peak near that time…</a:t>
            </a:r>
            <a:endParaRPr lang="en-GB"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66914"/>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697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810223" cy="577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135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58775" y="1052513"/>
            <a:ext cx="8456613" cy="509587"/>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GB" sz="2000" dirty="0" smtClean="0"/>
              <a:t>… </a:t>
            </a:r>
            <a:r>
              <a:rPr lang="en-GB" sz="2000" dirty="0" smtClean="0"/>
              <a:t>but </a:t>
            </a:r>
            <a:r>
              <a:rPr lang="en-GB" sz="2000" dirty="0" smtClean="0"/>
              <a:t>the path to modern population structure comes with a golden opportunity of low dependency ratios….</a:t>
            </a:r>
          </a:p>
        </p:txBody>
      </p:sp>
      <p:pic>
        <p:nvPicPr>
          <p:cNvPr id="45060" name="Picture 4" descr="great-pyramid"/>
          <p:cNvPicPr>
            <a:picLocks noChangeAspect="1" noChangeArrowheads="1"/>
          </p:cNvPicPr>
          <p:nvPr/>
        </p:nvPicPr>
        <p:blipFill>
          <a:blip r:embed="rId3" cstate="print">
            <a:extLst>
              <a:ext uri="{28A0092B-C50C-407E-A947-70E740481C1C}">
                <a14:useLocalDpi xmlns:a14="http://schemas.microsoft.com/office/drawing/2010/main" val="0"/>
              </a:ext>
            </a:extLst>
          </a:blip>
          <a:srcRect b="28140"/>
          <a:stretch>
            <a:fillRect/>
          </a:stretch>
        </p:blipFill>
        <p:spPr bwMode="auto">
          <a:xfrm>
            <a:off x="222250" y="1814513"/>
            <a:ext cx="2592388" cy="1662112"/>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descr="emp state"/>
          <p:cNvPicPr>
            <a:picLocks noChangeAspect="1" noChangeArrowheads="1"/>
          </p:cNvPicPr>
          <p:nvPr/>
        </p:nvPicPr>
        <p:blipFill>
          <a:blip r:embed="rId4" cstate="print">
            <a:extLst>
              <a:ext uri="{28A0092B-C50C-407E-A947-70E740481C1C}">
                <a14:useLocalDpi xmlns:a14="http://schemas.microsoft.com/office/drawing/2010/main" val="0"/>
              </a:ext>
            </a:extLst>
          </a:blip>
          <a:srcRect t="6897" b="8514"/>
          <a:stretch>
            <a:fillRect/>
          </a:stretch>
        </p:blipFill>
        <p:spPr bwMode="auto">
          <a:xfrm>
            <a:off x="6500813" y="3860800"/>
            <a:ext cx="2265362" cy="2433638"/>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73238"/>
            <a:ext cx="2125662"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4"/>
          <p:cNvPicPr>
            <a:picLocks noChangeAspect="1"/>
          </p:cNvPicPr>
          <p:nvPr/>
        </p:nvPicPr>
        <p:blipFill>
          <a:blip r:embed="rId6">
            <a:extLst>
              <a:ext uri="{28A0092B-C50C-407E-A947-70E740481C1C}">
                <a14:useLocalDpi xmlns:a14="http://schemas.microsoft.com/office/drawing/2010/main" val="0"/>
              </a:ext>
            </a:extLst>
          </a:blip>
          <a:srcRect t="22917" b="2592"/>
          <a:stretch>
            <a:fillRect/>
          </a:stretch>
        </p:blipFill>
        <p:spPr bwMode="auto">
          <a:xfrm>
            <a:off x="6516688" y="1736725"/>
            <a:ext cx="2303462"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5"/>
          <p:cNvPicPr>
            <a:picLocks noChangeAspect="1"/>
          </p:cNvPicPr>
          <p:nvPr/>
        </p:nvPicPr>
        <p:blipFill>
          <a:blip r:embed="rId7">
            <a:extLst>
              <a:ext uri="{28A0092B-C50C-407E-A947-70E740481C1C}">
                <a14:useLocalDpi xmlns:a14="http://schemas.microsoft.com/office/drawing/2010/main" val="0"/>
              </a:ext>
            </a:extLst>
          </a:blip>
          <a:srcRect l="2719" t="23131" r="2789" b="139"/>
          <a:stretch>
            <a:fillRect/>
          </a:stretch>
        </p:blipFill>
        <p:spPr bwMode="auto">
          <a:xfrm>
            <a:off x="482600" y="4076700"/>
            <a:ext cx="21034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2"/>
          <p:cNvPicPr>
            <a:picLocks noChangeAspect="1" noChangeArrowheads="1"/>
          </p:cNvPicPr>
          <p:nvPr/>
        </p:nvPicPr>
        <p:blipFill>
          <a:blip r:embed="rId8">
            <a:extLst>
              <a:ext uri="{28A0092B-C50C-407E-A947-70E740481C1C}">
                <a14:useLocalDpi xmlns:a14="http://schemas.microsoft.com/office/drawing/2010/main" val="0"/>
              </a:ext>
            </a:extLst>
          </a:blip>
          <a:srcRect t="1990"/>
          <a:stretch>
            <a:fillRect/>
          </a:stretch>
        </p:blipFill>
        <p:spPr bwMode="auto">
          <a:xfrm>
            <a:off x="6588125" y="4016375"/>
            <a:ext cx="2160588"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ext Box 10"/>
          <p:cNvSpPr txBox="1">
            <a:spLocks noChangeArrowheads="1"/>
          </p:cNvSpPr>
          <p:nvPr/>
        </p:nvSpPr>
        <p:spPr bwMode="auto">
          <a:xfrm>
            <a:off x="2916238" y="2133600"/>
            <a:ext cx="1584325" cy="939800"/>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1"/>
              <a:t>Stage 1:</a:t>
            </a:r>
            <a:r>
              <a:rPr lang="en-GB" sz="1200"/>
              <a:t> </a:t>
            </a:r>
          </a:p>
          <a:p>
            <a:pPr>
              <a:spcBef>
                <a:spcPct val="50000"/>
              </a:spcBef>
            </a:pPr>
            <a:r>
              <a:rPr lang="en-GB" sz="1200"/>
              <a:t>High death rates, high births, </a:t>
            </a:r>
            <a:r>
              <a:rPr lang="en-GB" sz="1200" b="1"/>
              <a:t>high dependency</a:t>
            </a:r>
          </a:p>
        </p:txBody>
      </p:sp>
      <p:sp>
        <p:nvSpPr>
          <p:cNvPr id="45067" name="Text Box 11"/>
          <p:cNvSpPr txBox="1">
            <a:spLocks noChangeArrowheads="1"/>
          </p:cNvSpPr>
          <p:nvPr/>
        </p:nvSpPr>
        <p:spPr bwMode="auto">
          <a:xfrm>
            <a:off x="4716463" y="2114550"/>
            <a:ext cx="1584325" cy="939800"/>
          </a:xfrm>
          <a:prstGeom prst="rect">
            <a:avLst/>
          </a:prstGeom>
          <a:noFill/>
          <a:ln w="25400"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1"/>
              <a:t>Stage 2:</a:t>
            </a:r>
            <a:r>
              <a:rPr lang="en-GB" sz="1200"/>
              <a:t> </a:t>
            </a:r>
          </a:p>
          <a:p>
            <a:pPr>
              <a:spcBef>
                <a:spcPct val="50000"/>
              </a:spcBef>
            </a:pPr>
            <a:r>
              <a:rPr lang="en-GB" sz="1200"/>
              <a:t>Falling death rates, high births, </a:t>
            </a:r>
            <a:r>
              <a:rPr lang="en-GB" sz="1200" b="1"/>
              <a:t>high dependency</a:t>
            </a:r>
          </a:p>
        </p:txBody>
      </p:sp>
      <p:sp>
        <p:nvSpPr>
          <p:cNvPr id="45068" name="Text Box 12"/>
          <p:cNvSpPr txBox="1">
            <a:spLocks noChangeArrowheads="1"/>
          </p:cNvSpPr>
          <p:nvPr/>
        </p:nvSpPr>
        <p:spPr bwMode="auto">
          <a:xfrm>
            <a:off x="2930525" y="4683125"/>
            <a:ext cx="1584325" cy="939800"/>
          </a:xfrm>
          <a:prstGeom prst="rect">
            <a:avLst/>
          </a:prstGeom>
          <a:noFill/>
          <a:ln w="25400"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1"/>
              <a:t>Stage 3:</a:t>
            </a:r>
            <a:r>
              <a:rPr lang="en-GB" sz="1200"/>
              <a:t> </a:t>
            </a:r>
          </a:p>
          <a:p>
            <a:pPr>
              <a:spcBef>
                <a:spcPct val="50000"/>
              </a:spcBef>
            </a:pPr>
            <a:r>
              <a:rPr lang="en-GB" sz="1200"/>
              <a:t>Low death rates, falling births, </a:t>
            </a:r>
            <a:r>
              <a:rPr lang="en-GB" sz="1200" b="1"/>
              <a:t>low</a:t>
            </a:r>
            <a:r>
              <a:rPr lang="en-GB" sz="1200"/>
              <a:t> </a:t>
            </a:r>
            <a:r>
              <a:rPr lang="en-GB" sz="1200" b="1"/>
              <a:t>dependency</a:t>
            </a:r>
          </a:p>
        </p:txBody>
      </p:sp>
      <p:sp>
        <p:nvSpPr>
          <p:cNvPr id="45069" name="Text Box 13"/>
          <p:cNvSpPr txBox="1">
            <a:spLocks noChangeArrowheads="1"/>
          </p:cNvSpPr>
          <p:nvPr/>
        </p:nvSpPr>
        <p:spPr bwMode="auto">
          <a:xfrm>
            <a:off x="4716463" y="4681538"/>
            <a:ext cx="1584325" cy="939800"/>
          </a:xfrm>
          <a:prstGeom prst="rect">
            <a:avLst/>
          </a:prstGeom>
          <a:noFill/>
          <a:ln w="25400"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1" dirty="0"/>
              <a:t>Stage </a:t>
            </a:r>
            <a:r>
              <a:rPr lang="en-GB" sz="1200" b="1" dirty="0" smtClean="0"/>
              <a:t>4:</a:t>
            </a:r>
            <a:r>
              <a:rPr lang="en-GB" sz="1200" dirty="0" smtClean="0"/>
              <a:t> </a:t>
            </a:r>
            <a:endParaRPr lang="en-GB" sz="1200" dirty="0"/>
          </a:p>
          <a:p>
            <a:pPr>
              <a:spcBef>
                <a:spcPct val="50000"/>
              </a:spcBef>
            </a:pPr>
            <a:r>
              <a:rPr lang="en-GB" sz="1200" dirty="0"/>
              <a:t>Low death rates, low births, </a:t>
            </a:r>
            <a:r>
              <a:rPr lang="en-GB" sz="1200" b="1" dirty="0"/>
              <a:t>high</a:t>
            </a:r>
            <a:r>
              <a:rPr lang="en-GB" sz="1200" dirty="0"/>
              <a:t> </a:t>
            </a:r>
            <a:r>
              <a:rPr lang="en-GB" sz="1200" b="1" dirty="0"/>
              <a:t>dependency</a:t>
            </a:r>
          </a:p>
        </p:txBody>
      </p:sp>
      <p:sp>
        <p:nvSpPr>
          <p:cNvPr id="45070" name="Oval 14"/>
          <p:cNvSpPr>
            <a:spLocks noChangeArrowheads="1"/>
          </p:cNvSpPr>
          <p:nvPr/>
        </p:nvSpPr>
        <p:spPr bwMode="auto">
          <a:xfrm>
            <a:off x="179388" y="3673475"/>
            <a:ext cx="2808287" cy="3068638"/>
          </a:xfrm>
          <a:prstGeom prst="ellipse">
            <a:avLst/>
          </a:prstGeom>
          <a:noFill/>
          <a:ln w="254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36" name="Rectangle 6"/>
          <p:cNvSpPr>
            <a:spLocks noChangeArrowheads="1"/>
          </p:cNvSpPr>
          <p:nvPr/>
        </p:nvSpPr>
        <p:spPr bwMode="auto">
          <a:xfrm>
            <a:off x="34925" y="6500813"/>
            <a:ext cx="89296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spAutoFit/>
          </a:bodyPr>
          <a:lstStyle/>
          <a:p>
            <a:pPr algn="l"/>
            <a:r>
              <a:rPr lang="en-GB" sz="900"/>
              <a:t>Source: Populationpyramids.net, note that this slide borrows ideas from Hans Rosling’s TED talk and publically available demographic transition presentations</a:t>
            </a:r>
          </a:p>
        </p:txBody>
      </p:sp>
      <p:sp>
        <p:nvSpPr>
          <p:cNvPr id="45073" name="Text Box 17"/>
          <p:cNvSpPr txBox="1">
            <a:spLocks noChangeArrowheads="1"/>
          </p:cNvSpPr>
          <p:nvPr/>
        </p:nvSpPr>
        <p:spPr bwMode="auto">
          <a:xfrm>
            <a:off x="3203575" y="3500438"/>
            <a:ext cx="2735263" cy="5232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dirty="0"/>
              <a:t>Many </a:t>
            </a:r>
            <a:r>
              <a:rPr lang="en-GB" sz="1400" b="1" dirty="0" smtClean="0"/>
              <a:t>African countries entering into stage 3</a:t>
            </a:r>
            <a:endParaRPr lang="en-GB" sz="1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50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6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0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0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4506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506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4506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506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0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animBg="1"/>
      <p:bldP spid="45067" grpId="0" animBg="1"/>
      <p:bldP spid="45068" grpId="0" animBg="1"/>
      <p:bldP spid="45069" grpId="0" animBg="1"/>
      <p:bldP spid="45070" grpId="0" animBg="1"/>
      <p:bldP spid="450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395288" y="1052513"/>
            <a:ext cx="8456612" cy="509587"/>
          </a:xfrm>
        </p:spPr>
        <p:txBody>
          <a:bodyPr/>
          <a:lstStyle/>
          <a:p>
            <a:pPr algn="ctr" eaLnBrk="1" hangingPunct="1"/>
            <a:r>
              <a:rPr lang="en-GB" b="1">
                <a:latin typeface="Calibri" pitchFamily="34" charset="0"/>
              </a:rPr>
              <a:t>Many countries will experience a golden opportunity of low dependency ratios…</a:t>
            </a:r>
          </a:p>
        </p:txBody>
      </p:sp>
      <p:pic>
        <p:nvPicPr>
          <p:cNvPr id="1208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066925"/>
            <a:ext cx="3673475"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08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076700"/>
            <a:ext cx="36734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060575"/>
            <a:ext cx="403225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076700"/>
            <a:ext cx="40322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9" name="Rectangle 6"/>
          <p:cNvSpPr>
            <a:spLocks noChangeArrowheads="1"/>
          </p:cNvSpPr>
          <p:nvPr/>
        </p:nvSpPr>
        <p:spPr bwMode="auto">
          <a:xfrm>
            <a:off x="34925" y="6383338"/>
            <a:ext cx="2082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GB" sz="800"/>
              <a:t>Source: World Population Prospects 2012</a:t>
            </a:r>
          </a:p>
        </p:txBody>
      </p:sp>
    </p:spTree>
    <p:extLst>
      <p:ext uri="{BB962C8B-B14F-4D97-AF65-F5344CB8AC3E}">
        <p14:creationId xmlns:p14="http://schemas.microsoft.com/office/powerpoint/2010/main" val="2307037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1</a:t>
            </a:r>
            <a:endParaRPr lang="en-GB" dirty="0"/>
          </a:p>
        </p:txBody>
      </p:sp>
      <p:sp>
        <p:nvSpPr>
          <p:cNvPr id="3" name="Text Placeholder 2"/>
          <p:cNvSpPr>
            <a:spLocks noGrp="1"/>
          </p:cNvSpPr>
          <p:nvPr>
            <p:ph type="body" idx="1"/>
          </p:nvPr>
        </p:nvSpPr>
        <p:spPr/>
        <p:txBody>
          <a:bodyPr/>
          <a:lstStyle/>
          <a:p>
            <a:pPr>
              <a:spcBef>
                <a:spcPts val="0"/>
              </a:spcBef>
            </a:pPr>
            <a:r>
              <a:rPr lang="en-GB" sz="3600" dirty="0" smtClean="0"/>
              <a:t>The </a:t>
            </a:r>
            <a:r>
              <a:rPr lang="en-GB" sz="3600" dirty="0" smtClean="0"/>
              <a:t>Miracle Described</a:t>
            </a:r>
          </a:p>
          <a:p>
            <a:pPr>
              <a:spcBef>
                <a:spcPts val="0"/>
              </a:spcBef>
            </a:pPr>
            <a:endParaRPr lang="en-GB" sz="3600" dirty="0" smtClean="0"/>
          </a:p>
        </p:txBody>
      </p:sp>
    </p:spTree>
    <p:extLst>
      <p:ext uri="{BB962C8B-B14F-4D97-AF65-F5344CB8AC3E}">
        <p14:creationId xmlns:p14="http://schemas.microsoft.com/office/powerpoint/2010/main" val="3835638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705295" cy="571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920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Population bomb…</a:t>
            </a:r>
            <a:br>
              <a:rPr lang="en-GB" dirty="0" smtClean="0"/>
            </a:br>
            <a:r>
              <a:rPr lang="en-GB" dirty="0" smtClean="0"/>
              <a:t/>
            </a:r>
            <a:br>
              <a:rPr lang="en-GB" dirty="0" smtClean="0"/>
            </a:br>
            <a:r>
              <a:rPr lang="en-GB" dirty="0" smtClean="0"/>
              <a:t>may actually be part of a more immediate opportunity…</a:t>
            </a:r>
            <a:br>
              <a:rPr lang="en-GB" dirty="0" smtClean="0"/>
            </a:br>
            <a:r>
              <a:rPr lang="en-GB" dirty="0"/>
              <a:t/>
            </a:r>
            <a:br>
              <a:rPr lang="en-GB" dirty="0"/>
            </a:br>
            <a:r>
              <a:rPr lang="en-GB" dirty="0" smtClean="0"/>
              <a:t>of the lowest dependency ratio and largest working age population ever…</a:t>
            </a:r>
            <a:br>
              <a:rPr lang="en-GB" dirty="0" smtClean="0"/>
            </a:br>
            <a:r>
              <a:rPr lang="en-GB" dirty="0"/>
              <a:t/>
            </a:r>
            <a:br>
              <a:rPr lang="en-GB" dirty="0"/>
            </a:br>
            <a:r>
              <a:rPr lang="en-GB" dirty="0" smtClean="0"/>
              <a:t>healthier and better educated than ever…</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Tree>
    <p:extLst>
      <p:ext uri="{BB962C8B-B14F-4D97-AF65-F5344CB8AC3E}">
        <p14:creationId xmlns:p14="http://schemas.microsoft.com/office/powerpoint/2010/main" val="12928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Change Bomb…</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792605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23850" y="1093788"/>
            <a:ext cx="8229600" cy="457200"/>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91440" tIns="45720" rIns="91440" bIns="45720">
            <a:spAutoFit/>
          </a:bodyPr>
          <a:lstStyle/>
          <a:p>
            <a:pPr algn="ctr" eaLnBrk="1" hangingPunct="1"/>
            <a:r>
              <a:rPr lang="en-GB" b="1" dirty="0" smtClean="0">
                <a:solidFill>
                  <a:schemeClr val="tx1"/>
                </a:solidFill>
                <a:latin typeface="Calibri" pitchFamily="34" charset="0"/>
              </a:rPr>
              <a:t>Climate effects are harshest in developing countries (1)</a:t>
            </a:r>
          </a:p>
        </p:txBody>
      </p:sp>
      <p:pic>
        <p:nvPicPr>
          <p:cNvPr id="157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276475"/>
            <a:ext cx="6589712"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21" name="Oval 5"/>
          <p:cNvSpPr>
            <a:spLocks noChangeArrowheads="1"/>
          </p:cNvSpPr>
          <p:nvPr/>
        </p:nvSpPr>
        <p:spPr bwMode="auto">
          <a:xfrm>
            <a:off x="2627313" y="2305050"/>
            <a:ext cx="1152525" cy="1368425"/>
          </a:xfrm>
          <a:prstGeom prst="ellipse">
            <a:avLst/>
          </a:prstGeom>
          <a:noFill/>
          <a:ln w="254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22" name="Oval 6"/>
          <p:cNvSpPr>
            <a:spLocks noChangeArrowheads="1"/>
          </p:cNvSpPr>
          <p:nvPr/>
        </p:nvSpPr>
        <p:spPr bwMode="auto">
          <a:xfrm>
            <a:off x="4211638" y="2593975"/>
            <a:ext cx="1008062" cy="576263"/>
          </a:xfrm>
          <a:prstGeom prst="ellipse">
            <a:avLst/>
          </a:prstGeom>
          <a:noFill/>
          <a:ln w="254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23" name="Text Box 7"/>
          <p:cNvSpPr txBox="1">
            <a:spLocks noChangeArrowheads="1"/>
          </p:cNvSpPr>
          <p:nvPr/>
        </p:nvSpPr>
        <p:spPr bwMode="auto">
          <a:xfrm>
            <a:off x="122238" y="2305050"/>
            <a:ext cx="2413000" cy="968375"/>
          </a:xfrm>
          <a:prstGeom prst="rect">
            <a:avLst/>
          </a:prstGeom>
          <a:solidFill>
            <a:srgbClr val="CCFFCC"/>
          </a:solidFill>
          <a:ln w="25400" algn="ctr">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Western Europe and most of North America will be largely unaffected by water scarcity</a:t>
            </a:r>
          </a:p>
        </p:txBody>
      </p:sp>
      <p:sp>
        <p:nvSpPr>
          <p:cNvPr id="34824" name="Oval 8"/>
          <p:cNvSpPr>
            <a:spLocks noChangeArrowheads="1"/>
          </p:cNvSpPr>
          <p:nvPr/>
        </p:nvSpPr>
        <p:spPr bwMode="auto">
          <a:xfrm>
            <a:off x="4140200" y="3097213"/>
            <a:ext cx="1368425" cy="1439862"/>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25" name="Oval 9"/>
          <p:cNvSpPr>
            <a:spLocks noChangeArrowheads="1"/>
          </p:cNvSpPr>
          <p:nvPr/>
        </p:nvSpPr>
        <p:spPr bwMode="auto">
          <a:xfrm>
            <a:off x="5162550" y="2968625"/>
            <a:ext cx="1006475" cy="86360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826" name="Text Box 10"/>
          <p:cNvSpPr txBox="1">
            <a:spLocks noChangeArrowheads="1"/>
          </p:cNvSpPr>
          <p:nvPr/>
        </p:nvSpPr>
        <p:spPr bwMode="auto">
          <a:xfrm>
            <a:off x="6443663" y="2522538"/>
            <a:ext cx="2413000" cy="1393825"/>
          </a:xfrm>
          <a:prstGeom prst="rect">
            <a:avLst/>
          </a:prstGeom>
          <a:solidFill>
            <a:srgbClr val="FF9900"/>
          </a:solidFill>
          <a:ln w="254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But Africa and Western and Southern Asia will be hit by either physical or ‘economic’ water scarcity – the inability to access available water.</a:t>
            </a:r>
          </a:p>
        </p:txBody>
      </p:sp>
      <p:sp>
        <p:nvSpPr>
          <p:cNvPr id="130054" name="Text Box 6"/>
          <p:cNvSpPr txBox="1">
            <a:spLocks noChangeArrowheads="1"/>
          </p:cNvSpPr>
          <p:nvPr/>
        </p:nvSpPr>
        <p:spPr bwMode="auto">
          <a:xfrm>
            <a:off x="2916238" y="1743075"/>
            <a:ext cx="331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50000"/>
              </a:spcBef>
            </a:pPr>
            <a:r>
              <a:rPr lang="en-GB" sz="1400" b="1"/>
              <a:t>Map of likely future water scarcities</a:t>
            </a:r>
            <a:endParaRPr lang="en-GB" sz="1400"/>
          </a:p>
        </p:txBody>
      </p:sp>
    </p:spTree>
    <p:extLst>
      <p:ext uri="{BB962C8B-B14F-4D97-AF65-F5344CB8AC3E}">
        <p14:creationId xmlns:p14="http://schemas.microsoft.com/office/powerpoint/2010/main" val="2443018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P spid="34823" grpId="0" animBg="1"/>
      <p:bldP spid="34824" grpId="0" animBg="1"/>
      <p:bldP spid="34825" grpId="0" animBg="1"/>
      <p:bldP spid="348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0" y="1785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l">
              <a:defRPr/>
            </a:pPr>
            <a:endParaRPr lang="en-US">
              <a:latin typeface="Arial" charset="0"/>
              <a:ea typeface="ＭＳ Ｐゴシック" charset="0"/>
            </a:endParaRPr>
          </a:p>
        </p:txBody>
      </p:sp>
      <p:pic>
        <p:nvPicPr>
          <p:cNvPr id="35842" name="Picture 3" descr="climate change agric prod 2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774065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 Box 4"/>
          <p:cNvSpPr txBox="1">
            <a:spLocks noChangeArrowheads="1"/>
          </p:cNvSpPr>
          <p:nvPr/>
        </p:nvSpPr>
        <p:spPr bwMode="auto">
          <a:xfrm>
            <a:off x="0" y="1125538"/>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endParaRPr lang="en-US" sz="1600" smtClean="0"/>
          </a:p>
        </p:txBody>
      </p:sp>
      <p:sp>
        <p:nvSpPr>
          <p:cNvPr id="133125" name="Text Box 5"/>
          <p:cNvSpPr txBox="1">
            <a:spLocks noChangeArrowheads="1"/>
          </p:cNvSpPr>
          <p:nvPr/>
        </p:nvSpPr>
        <p:spPr bwMode="auto">
          <a:xfrm>
            <a:off x="250825" y="1125538"/>
            <a:ext cx="8569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endParaRPr lang="en-US" sz="2800" b="1" smtClean="0"/>
          </a:p>
        </p:txBody>
      </p:sp>
      <p:sp>
        <p:nvSpPr>
          <p:cNvPr id="133127" name="Rectangle 8"/>
          <p:cNvSpPr>
            <a:spLocks noChangeArrowheads="1"/>
          </p:cNvSpPr>
          <p:nvPr/>
        </p:nvSpPr>
        <p:spPr bwMode="auto">
          <a:xfrm>
            <a:off x="179388" y="1125538"/>
            <a:ext cx="89646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2400" b="1" dirty="0">
                <a:latin typeface="Calibri" pitchFamily="34" charset="0"/>
              </a:rPr>
              <a:t>Climate effects are harshest in developing countries (2)</a:t>
            </a:r>
          </a:p>
        </p:txBody>
      </p:sp>
      <p:sp>
        <p:nvSpPr>
          <p:cNvPr id="35847" name="Text Box 7"/>
          <p:cNvSpPr txBox="1">
            <a:spLocks noChangeArrowheads="1"/>
          </p:cNvSpPr>
          <p:nvPr/>
        </p:nvSpPr>
        <p:spPr bwMode="auto">
          <a:xfrm>
            <a:off x="3382963" y="1952625"/>
            <a:ext cx="5437187" cy="755650"/>
          </a:xfrm>
          <a:prstGeom prst="rect">
            <a:avLst/>
          </a:prstGeom>
          <a:solidFill>
            <a:srgbClr val="FF9900"/>
          </a:solidFill>
          <a:ln w="254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Climate effects on agricultural productivity are hardest in developing countries (including Latin America and South-East Asia) though also affecting North America and Australia</a:t>
            </a:r>
          </a:p>
        </p:txBody>
      </p:sp>
    </p:spTree>
    <p:extLst>
      <p:ext uri="{BB962C8B-B14F-4D97-AF65-F5344CB8AC3E}">
        <p14:creationId xmlns:p14="http://schemas.microsoft.com/office/powerpoint/2010/main" val="1122595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Change Bomb…</a:t>
            </a:r>
            <a:endParaRPr lang="en-GB" dirty="0"/>
          </a:p>
        </p:txBody>
      </p:sp>
      <p:sp>
        <p:nvSpPr>
          <p:cNvPr id="3" name="Content Placeholder 2"/>
          <p:cNvSpPr>
            <a:spLocks noGrp="1"/>
          </p:cNvSpPr>
          <p:nvPr>
            <p:ph idx="1"/>
          </p:nvPr>
        </p:nvSpPr>
        <p:spPr/>
        <p:txBody>
          <a:bodyPr/>
          <a:lstStyle/>
          <a:p>
            <a:pPr marL="0" indent="0">
              <a:buNone/>
            </a:pPr>
            <a:r>
              <a:rPr lang="en-GB" dirty="0"/>
              <a:t>is real, but will hit </a:t>
            </a:r>
            <a:r>
              <a:rPr lang="en-GB" dirty="0" smtClean="0"/>
              <a:t>after 2030, </a:t>
            </a:r>
            <a:r>
              <a:rPr lang="en-GB" dirty="0"/>
              <a:t>not likely much earlier….</a:t>
            </a:r>
            <a:br>
              <a:rPr lang="en-GB" dirty="0"/>
            </a:br>
            <a:endParaRPr lang="en-GB" dirty="0" smtClean="0"/>
          </a:p>
          <a:p>
            <a:pPr marL="0" indent="0">
              <a:buNone/>
            </a:pPr>
            <a:r>
              <a:rPr lang="en-GB" dirty="0" smtClean="0"/>
              <a:t>and </a:t>
            </a:r>
            <a:r>
              <a:rPr lang="en-GB" dirty="0"/>
              <a:t>an important force for resilience will be development</a:t>
            </a:r>
            <a:r>
              <a:rPr lang="en-GB" dirty="0" smtClean="0"/>
              <a:t>….</a:t>
            </a:r>
          </a:p>
          <a:p>
            <a:pPr marL="0" indent="0">
              <a:buNone/>
            </a:pPr>
            <a:endParaRPr lang="en-GB" dirty="0"/>
          </a:p>
          <a:p>
            <a:pPr marL="0" indent="0">
              <a:buNone/>
            </a:pPr>
            <a:r>
              <a:rPr lang="en-GB" dirty="0"/>
              <a:t>s</a:t>
            </a:r>
            <a:r>
              <a:rPr lang="en-GB" dirty="0" smtClean="0"/>
              <a:t>o making development more urgent…</a:t>
            </a:r>
            <a:endParaRPr lang="en-GB" dirty="0"/>
          </a:p>
        </p:txBody>
      </p:sp>
    </p:spTree>
    <p:extLst>
      <p:ext uri="{BB962C8B-B14F-4D97-AF65-F5344CB8AC3E}">
        <p14:creationId xmlns:p14="http://schemas.microsoft.com/office/powerpoint/2010/main" val="28289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can’t be sustained as growth did not come from agriculture?</a:t>
            </a:r>
            <a:endParaRPr lang="en-GB" dirty="0"/>
          </a:p>
        </p:txBody>
      </p:sp>
      <p:sp>
        <p:nvSpPr>
          <p:cNvPr id="3" name="Content Placeholder 2"/>
          <p:cNvSpPr>
            <a:spLocks noGrp="1"/>
          </p:cNvSpPr>
          <p:nvPr>
            <p:ph idx="1"/>
          </p:nvPr>
        </p:nvSpPr>
        <p:spPr/>
        <p:txBody>
          <a:bodyPr/>
          <a:lstStyle/>
          <a:p>
            <a:pPr marL="0" indent="0">
              <a:buNone/>
            </a:pPr>
            <a:endParaRPr lang="en-GB" dirty="0" smtClean="0"/>
          </a:p>
          <a:p>
            <a:r>
              <a:rPr lang="en-GB" dirty="0" smtClean="0"/>
              <a:t> </a:t>
            </a:r>
            <a:r>
              <a:rPr lang="en-GB" dirty="0" smtClean="0"/>
              <a:t>Perceived wisdom that it should start from agriculture… for those working on agriculture…</a:t>
            </a:r>
          </a:p>
          <a:p>
            <a:r>
              <a:rPr lang="en-GB" dirty="0" smtClean="0"/>
              <a:t>Or WDR 2008</a:t>
            </a:r>
          </a:p>
          <a:p>
            <a:endParaRPr lang="en-GB" dirty="0"/>
          </a:p>
          <a:p>
            <a:r>
              <a:rPr lang="en-GB" dirty="0" smtClean="0"/>
              <a:t>But much of this perceived wisdom is from closed economy thinking </a:t>
            </a:r>
          </a:p>
          <a:p>
            <a:r>
              <a:rPr lang="en-GB" dirty="0" smtClean="0"/>
              <a:t>Even though no doubt an excellent source of poverty reduction if there is growth</a:t>
            </a:r>
            <a:endParaRPr lang="en-GB" dirty="0" smtClean="0"/>
          </a:p>
          <a:p>
            <a:pPr marL="0" indent="0">
              <a:buNone/>
            </a:pPr>
            <a:endParaRPr lang="en-GB" dirty="0"/>
          </a:p>
        </p:txBody>
      </p:sp>
    </p:spTree>
    <p:extLst>
      <p:ext uri="{BB962C8B-B14F-4D97-AF65-F5344CB8AC3E}">
        <p14:creationId xmlns:p14="http://schemas.microsoft.com/office/powerpoint/2010/main" val="2320145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there is a failing economic transformation….</a:t>
            </a:r>
            <a:endParaRPr lang="en-GB" dirty="0"/>
          </a:p>
        </p:txBody>
      </p:sp>
      <p:sp>
        <p:nvSpPr>
          <p:cNvPr id="3" name="Content Placeholder 2"/>
          <p:cNvSpPr>
            <a:spLocks noGrp="1"/>
          </p:cNvSpPr>
          <p:nvPr>
            <p:ph idx="1"/>
          </p:nvPr>
        </p:nvSpPr>
        <p:spPr/>
        <p:txBody>
          <a:bodyPr/>
          <a:lstStyle/>
          <a:p>
            <a:r>
              <a:rPr lang="en-GB" dirty="0" smtClean="0"/>
              <a:t>E.g. share of employment in agriculture</a:t>
            </a:r>
          </a:p>
          <a:p>
            <a:pPr marL="0" indent="0">
              <a:buNone/>
            </a:pPr>
            <a:r>
              <a:rPr lang="en-GB" dirty="0" smtClean="0"/>
              <a:t>	SS Africa 68% versus Asia 53%</a:t>
            </a:r>
            <a:endParaRPr lang="en-GB" dirty="0"/>
          </a:p>
        </p:txBody>
      </p:sp>
    </p:spTree>
    <p:extLst>
      <p:ext uri="{BB962C8B-B14F-4D97-AF65-F5344CB8AC3E}">
        <p14:creationId xmlns:p14="http://schemas.microsoft.com/office/powerpoint/2010/main" val="1434068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395288" y="1196975"/>
            <a:ext cx="8456612" cy="509588"/>
          </a:xfrm>
        </p:spPr>
        <p:txBody>
          <a:bodyPr/>
          <a:lstStyle/>
          <a:p>
            <a:pPr algn="ctr" eaLnBrk="1" hangingPunct="1"/>
            <a:r>
              <a:rPr lang="en-GB" b="1" dirty="0" smtClean="0">
                <a:latin typeface="Calibri" pitchFamily="34" charset="0"/>
              </a:rPr>
              <a:t>And a</a:t>
            </a:r>
            <a:r>
              <a:rPr lang="en-GB" b="1" dirty="0" smtClean="0">
                <a:latin typeface="Calibri" pitchFamily="34" charset="0"/>
              </a:rPr>
              <a:t>n early acceleration of African urbanization without growth </a:t>
            </a:r>
            <a:r>
              <a:rPr lang="en-GB" b="1" dirty="0">
                <a:latin typeface="Calibri" pitchFamily="34" charset="0"/>
              </a:rPr>
              <a:t>…</a:t>
            </a:r>
          </a:p>
        </p:txBody>
      </p:sp>
      <p:pic>
        <p:nvPicPr>
          <p:cNvPr id="98307" name="Picture 4" descr="Figure 7: Urban and rural population by major region (in million) - Africa"/>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23850" y="1844675"/>
            <a:ext cx="4105275" cy="364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08" name="Picture 5" descr="Figure 7: Urban and rural population by major region (in million) - A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844675"/>
            <a:ext cx="4103687"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6"/>
          <p:cNvSpPr>
            <a:spLocks noChangeArrowheads="1"/>
          </p:cNvSpPr>
          <p:nvPr/>
        </p:nvSpPr>
        <p:spPr bwMode="auto">
          <a:xfrm>
            <a:off x="539750" y="6021388"/>
            <a:ext cx="2171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GB" sz="800"/>
              <a:t>Source: World Urbanisation Prospects 2009</a:t>
            </a:r>
          </a:p>
        </p:txBody>
      </p:sp>
      <p:sp>
        <p:nvSpPr>
          <p:cNvPr id="98310" name="Text Box 6"/>
          <p:cNvSpPr txBox="1">
            <a:spLocks noChangeArrowheads="1"/>
          </p:cNvSpPr>
          <p:nvPr/>
        </p:nvSpPr>
        <p:spPr bwMode="auto">
          <a:xfrm>
            <a:off x="3779838" y="5661025"/>
            <a:ext cx="4537075" cy="542925"/>
          </a:xfrm>
          <a:prstGeom prst="rect">
            <a:avLst/>
          </a:prstGeom>
          <a:noFill/>
          <a:ln w="25400"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1400" b="1"/>
              <a:t>By 2030 more people in both Africa and Asia are projected to live in urban than rural areas.</a:t>
            </a:r>
          </a:p>
        </p:txBody>
      </p:sp>
    </p:spTree>
    <p:extLst>
      <p:ext uri="{BB962C8B-B14F-4D97-AF65-F5344CB8AC3E}">
        <p14:creationId xmlns:p14="http://schemas.microsoft.com/office/powerpoint/2010/main" val="648225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815062" cy="578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06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36" y="1078458"/>
            <a:ext cx="8810223" cy="577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241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58775" y="1196975"/>
            <a:ext cx="8456613" cy="509588"/>
          </a:xfrm>
        </p:spPr>
        <p:txBody>
          <a:bodyPr/>
          <a:lstStyle/>
          <a:p>
            <a:r>
              <a:rPr lang="en-GB" smtClean="0"/>
              <a:t>… waged jobs are not keeping pace</a:t>
            </a:r>
          </a:p>
        </p:txBody>
      </p:sp>
      <p:sp>
        <p:nvSpPr>
          <p:cNvPr id="96262" name="Text Box 6"/>
          <p:cNvSpPr txBox="1">
            <a:spLocks noChangeArrowheads="1"/>
          </p:cNvSpPr>
          <p:nvPr/>
        </p:nvSpPr>
        <p:spPr bwMode="auto">
          <a:xfrm>
            <a:off x="755650" y="1773238"/>
            <a:ext cx="3024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1400" b="1" dirty="0">
                <a:latin typeface="Arial" charset="0"/>
                <a:ea typeface="ＭＳ Ｐゴシック" charset="0"/>
              </a:rPr>
              <a:t>Job creation in Ghana 1998-2006</a:t>
            </a:r>
          </a:p>
        </p:txBody>
      </p:sp>
      <p:grpSp>
        <p:nvGrpSpPr>
          <p:cNvPr id="96271" name="Group 15"/>
          <p:cNvGrpSpPr>
            <a:grpSpLocks/>
          </p:cNvGrpSpPr>
          <p:nvPr/>
        </p:nvGrpSpPr>
        <p:grpSpPr bwMode="auto">
          <a:xfrm>
            <a:off x="4572000" y="2409825"/>
            <a:ext cx="4321175" cy="1339850"/>
            <a:chOff x="2880" y="1518"/>
            <a:chExt cx="2722" cy="844"/>
          </a:xfrm>
        </p:grpSpPr>
        <p:sp>
          <p:nvSpPr>
            <p:cNvPr id="96263" name="Line 7"/>
            <p:cNvSpPr>
              <a:spLocks noChangeShapeType="1"/>
            </p:cNvSpPr>
            <p:nvPr/>
          </p:nvSpPr>
          <p:spPr bwMode="auto">
            <a:xfrm>
              <a:off x="2880" y="1944"/>
              <a:ext cx="726"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6266" name="Text Box 10"/>
            <p:cNvSpPr txBox="1">
              <a:spLocks noChangeArrowheads="1"/>
            </p:cNvSpPr>
            <p:nvPr/>
          </p:nvSpPr>
          <p:spPr bwMode="auto">
            <a:xfrm>
              <a:off x="3742" y="1518"/>
              <a:ext cx="1860" cy="84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ct val="50000"/>
                </a:spcBef>
              </a:pPr>
              <a:r>
                <a:rPr lang="en-GB" sz="1600"/>
                <a:t>Lowest paying jobs are expanding fastest, including farming – the default option. Well paid jobs are growing more slowly than population</a:t>
              </a:r>
            </a:p>
          </p:txBody>
        </p:sp>
      </p:grpSp>
      <p:grpSp>
        <p:nvGrpSpPr>
          <p:cNvPr id="96272" name="Group 16"/>
          <p:cNvGrpSpPr>
            <a:grpSpLocks/>
          </p:cNvGrpSpPr>
          <p:nvPr/>
        </p:nvGrpSpPr>
        <p:grpSpPr bwMode="auto">
          <a:xfrm>
            <a:off x="4572000" y="4597400"/>
            <a:ext cx="4321175" cy="606425"/>
            <a:chOff x="2880" y="2514"/>
            <a:chExt cx="2722" cy="382"/>
          </a:xfrm>
        </p:grpSpPr>
        <p:sp>
          <p:nvSpPr>
            <p:cNvPr id="96264" name="Line 8"/>
            <p:cNvSpPr>
              <a:spLocks noChangeShapeType="1"/>
            </p:cNvSpPr>
            <p:nvPr/>
          </p:nvSpPr>
          <p:spPr bwMode="auto">
            <a:xfrm>
              <a:off x="2880" y="2715"/>
              <a:ext cx="726" cy="0"/>
            </a:xfrm>
            <a:prstGeom prst="line">
              <a:avLst/>
            </a:prstGeom>
            <a:noFill/>
            <a:ln w="25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96267" name="Text Box 11"/>
            <p:cNvSpPr txBox="1">
              <a:spLocks noChangeArrowheads="1"/>
            </p:cNvSpPr>
            <p:nvPr/>
          </p:nvSpPr>
          <p:spPr bwMode="auto">
            <a:xfrm>
              <a:off x="3742" y="2514"/>
              <a:ext cx="1860" cy="382"/>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GB" sz="1600">
                  <a:latin typeface="Arial" charset="0"/>
                  <a:ea typeface="ＭＳ Ｐゴシック" charset="0"/>
                </a:rPr>
                <a:t>Moderately paid jobs also lagging behind population</a:t>
              </a:r>
            </a:p>
          </p:txBody>
        </p:sp>
      </p:grpSp>
      <p:sp>
        <p:nvSpPr>
          <p:cNvPr id="96274" name="Text Box 6"/>
          <p:cNvSpPr txBox="1">
            <a:spLocks noChangeArrowheads="1"/>
          </p:cNvSpPr>
          <p:nvPr/>
        </p:nvSpPr>
        <p:spPr bwMode="auto">
          <a:xfrm>
            <a:off x="0" y="633095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GB" sz="1200" i="1" smtClean="0"/>
              <a:t>Source: Nsowah-Nuamah, Teal, Awoonor-Williams (2010)</a:t>
            </a:r>
          </a:p>
        </p:txBody>
      </p:sp>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75" y="2356761"/>
            <a:ext cx="54165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906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real issue is growth without transformation -   key risk 1: 	   jobless growth</a:t>
            </a:r>
            <a:br>
              <a:rPr lang="en-GB" dirty="0" smtClean="0"/>
            </a:br>
            <a:r>
              <a:rPr lang="en-GB" dirty="0"/>
              <a:t/>
            </a:r>
            <a:br>
              <a:rPr lang="en-GB" dirty="0"/>
            </a:br>
            <a:endParaRPr lang="en-GB" dirty="0"/>
          </a:p>
        </p:txBody>
      </p:sp>
      <p:sp>
        <p:nvSpPr>
          <p:cNvPr id="3" name="Content Placeholder 2"/>
          <p:cNvSpPr>
            <a:spLocks noGrp="1"/>
          </p:cNvSpPr>
          <p:nvPr>
            <p:ph idx="1"/>
          </p:nvPr>
        </p:nvSpPr>
        <p:spPr>
          <a:xfrm>
            <a:off x="323850" y="2636912"/>
            <a:ext cx="8456613" cy="3230488"/>
          </a:xfrm>
        </p:spPr>
        <p:txBody>
          <a:bodyPr/>
          <a:lstStyle/>
          <a:p>
            <a:pPr>
              <a:buFont typeface="Arial" pitchFamily="34" charset="0"/>
              <a:buChar char="•"/>
            </a:pPr>
            <a:r>
              <a:rPr lang="en-GB" dirty="0" smtClean="0"/>
              <a:t>Fast growth</a:t>
            </a:r>
          </a:p>
          <a:p>
            <a:pPr>
              <a:buFont typeface="Arial" pitchFamily="34" charset="0"/>
              <a:buChar char="•"/>
            </a:pPr>
            <a:r>
              <a:rPr lang="en-GB" dirty="0" smtClean="0"/>
              <a:t>Partly driven by natural resources</a:t>
            </a:r>
          </a:p>
          <a:p>
            <a:pPr>
              <a:buFont typeface="Arial" pitchFamily="34" charset="0"/>
              <a:buChar char="•"/>
            </a:pPr>
            <a:r>
              <a:rPr lang="en-GB" dirty="0" smtClean="0"/>
              <a:t>In relatively urbanising settings</a:t>
            </a:r>
          </a:p>
          <a:p>
            <a:pPr>
              <a:buFont typeface="Arial" pitchFamily="34" charset="0"/>
              <a:buChar char="•"/>
            </a:pPr>
            <a:r>
              <a:rPr lang="en-GB" dirty="0" smtClean="0"/>
              <a:t>No growth in manufacturing or sectors with formal job creation</a:t>
            </a:r>
          </a:p>
          <a:p>
            <a:pPr>
              <a:buFont typeface="Arial" pitchFamily="34" charset="0"/>
              <a:buChar char="•"/>
            </a:pPr>
            <a:r>
              <a:rPr lang="en-GB" dirty="0" smtClean="0"/>
              <a:t>Risking to turn demographic dividend into trouble…</a:t>
            </a:r>
          </a:p>
          <a:p>
            <a:pPr>
              <a:buFont typeface="Arial" pitchFamily="34" charset="0"/>
              <a:buChar char="•"/>
            </a:pPr>
            <a:endParaRPr lang="en-GB" dirty="0"/>
          </a:p>
        </p:txBody>
      </p:sp>
    </p:spTree>
    <p:extLst>
      <p:ext uri="{BB962C8B-B14F-4D97-AF65-F5344CB8AC3E}">
        <p14:creationId xmlns:p14="http://schemas.microsoft.com/office/powerpoint/2010/main" val="14340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Natural resource curse?</a:t>
            </a:r>
            <a:endParaRPr lang="en-GB" dirty="0"/>
          </a:p>
        </p:txBody>
      </p:sp>
      <p:sp>
        <p:nvSpPr>
          <p:cNvPr id="3" name="Content Placeholder 2"/>
          <p:cNvSpPr>
            <a:spLocks noGrp="1"/>
          </p:cNvSpPr>
          <p:nvPr>
            <p:ph idx="1"/>
          </p:nvPr>
        </p:nvSpPr>
        <p:spPr/>
        <p:txBody>
          <a:bodyPr/>
          <a:lstStyle/>
          <a:p>
            <a:pPr marL="0" indent="0">
              <a:buNone/>
            </a:pPr>
            <a:r>
              <a:rPr lang="en-GB" dirty="0" smtClean="0"/>
              <a:t>Is it a problem that the growth today has a strong component from extraction of natural resources?</a:t>
            </a:r>
          </a:p>
          <a:p>
            <a:pPr marL="0" indent="0">
              <a:buNone/>
            </a:pPr>
            <a:endParaRPr lang="en-GB" dirty="0"/>
          </a:p>
          <a:p>
            <a:r>
              <a:rPr lang="en-GB" dirty="0" smtClean="0"/>
              <a:t>It is relatively jobless</a:t>
            </a:r>
          </a:p>
          <a:p>
            <a:r>
              <a:rPr lang="en-GB" dirty="0" smtClean="0"/>
              <a:t>It has incentives to perpetuate this</a:t>
            </a:r>
          </a:p>
          <a:p>
            <a:pPr lvl="1"/>
            <a:r>
              <a:rPr lang="en-GB" sz="2400" dirty="0" smtClean="0"/>
              <a:t>Dutch Disease?</a:t>
            </a:r>
          </a:p>
          <a:p>
            <a:pPr lvl="1"/>
            <a:r>
              <a:rPr lang="en-GB" sz="2400" dirty="0" smtClean="0"/>
              <a:t>Incentives for governance and emergence of non-extractive institutions</a:t>
            </a:r>
            <a:endParaRPr lang="en-GB" sz="2400" dirty="0"/>
          </a:p>
        </p:txBody>
      </p:sp>
    </p:spTree>
    <p:extLst>
      <p:ext uri="{BB962C8B-B14F-4D97-AF65-F5344CB8AC3E}">
        <p14:creationId xmlns:p14="http://schemas.microsoft.com/office/powerpoint/2010/main" val="65404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a:t>D</a:t>
            </a:r>
            <a:r>
              <a:rPr lang="en-GB" dirty="0" smtClean="0"/>
              <a:t>ominance of Institutions</a:t>
            </a:r>
            <a:endParaRPr lang="en-GB" dirty="0"/>
          </a:p>
        </p:txBody>
      </p:sp>
      <p:sp>
        <p:nvSpPr>
          <p:cNvPr id="3" name="Content Placeholder 2"/>
          <p:cNvSpPr>
            <a:spLocks noGrp="1"/>
          </p:cNvSpPr>
          <p:nvPr>
            <p:ph idx="1"/>
          </p:nvPr>
        </p:nvSpPr>
        <p:spPr>
          <a:xfrm>
            <a:off x="467544" y="1988840"/>
            <a:ext cx="8507288" cy="2592289"/>
          </a:xfrm>
        </p:spPr>
        <p:txBody>
          <a:bodyPr/>
          <a:lstStyle/>
          <a:p>
            <a:r>
              <a:rPr lang="en-GB" sz="2400" dirty="0" smtClean="0"/>
              <a:t>The X-factor is institutions</a:t>
            </a:r>
            <a:r>
              <a:rPr lang="en-GB" sz="2400" dirty="0" smtClean="0"/>
              <a:t>, </a:t>
            </a:r>
            <a:r>
              <a:rPr lang="en-GB" dirty="0" smtClean="0"/>
              <a:t>the</a:t>
            </a:r>
            <a:r>
              <a:rPr lang="en-GB" sz="2400" dirty="0" smtClean="0"/>
              <a:t> </a:t>
            </a:r>
            <a:r>
              <a:rPr lang="en-GB" sz="2400" dirty="0" smtClean="0"/>
              <a:t>hard to measure, “set of economic and political rules, created and enforced by state and citizens, which determine economic, social and political incentives, which in turn determine economic and other development outcomes” (</a:t>
            </a:r>
            <a:r>
              <a:rPr lang="en-GB" sz="2400" dirty="0" err="1" smtClean="0"/>
              <a:t>Daron</a:t>
            </a:r>
            <a:r>
              <a:rPr lang="en-GB" sz="2400" dirty="0" smtClean="0"/>
              <a:t> </a:t>
            </a:r>
            <a:r>
              <a:rPr lang="en-GB" sz="2400" dirty="0" err="1" smtClean="0"/>
              <a:t>Acemoglu</a:t>
            </a:r>
            <a:r>
              <a:rPr lang="en-GB" sz="2400" dirty="0"/>
              <a:t> </a:t>
            </a:r>
            <a:r>
              <a:rPr lang="en-GB" sz="2400" dirty="0" smtClean="0"/>
              <a:t>and Jim Robinson, “Why do Nations Fail”)</a:t>
            </a:r>
          </a:p>
          <a:p>
            <a:endParaRPr lang="en-GB" sz="2400" dirty="0" smtClean="0"/>
          </a:p>
          <a:p>
            <a:pPr marL="0" indent="0">
              <a:buNone/>
            </a:pPr>
            <a:endParaRPr lang="en-GB" dirty="0"/>
          </a:p>
        </p:txBody>
      </p:sp>
      <p:pic>
        <p:nvPicPr>
          <p:cNvPr id="4099" name="Picture 3" descr="C:\Users\qeh\Pictures\daron_j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4941168"/>
            <a:ext cx="4392488" cy="19168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qeh\Pictures\nationsf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365104"/>
            <a:ext cx="1800200"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04CC164F-02BA-4C4C-8F91-F672F8C98685}" type="slidenum">
              <a:rPr lang="en-GB" smtClean="0"/>
              <a:pPr>
                <a:defRPr/>
              </a:pPr>
              <a:t>43</a:t>
            </a:fld>
            <a:endParaRPr lang="en-GB"/>
          </a:p>
        </p:txBody>
      </p:sp>
    </p:spTree>
    <p:extLst>
      <p:ext uri="{BB962C8B-B14F-4D97-AF65-F5344CB8AC3E}">
        <p14:creationId xmlns:p14="http://schemas.microsoft.com/office/powerpoint/2010/main" val="4251477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20688"/>
            <a:ext cx="8456613" cy="509588"/>
          </a:xfrm>
        </p:spPr>
        <p:txBody>
          <a:bodyPr/>
          <a:lstStyle/>
          <a:p>
            <a:r>
              <a:rPr lang="en-GB" dirty="0" smtClean="0"/>
              <a:t>The </a:t>
            </a:r>
            <a:r>
              <a:rPr lang="en-GB" dirty="0"/>
              <a:t>D</a:t>
            </a:r>
            <a:r>
              <a:rPr lang="en-GB" dirty="0" smtClean="0"/>
              <a:t>ominance of Institutions</a:t>
            </a:r>
            <a:endParaRPr lang="en-GB" dirty="0"/>
          </a:p>
        </p:txBody>
      </p:sp>
      <p:sp>
        <p:nvSpPr>
          <p:cNvPr id="3" name="Content Placeholder 2"/>
          <p:cNvSpPr>
            <a:spLocks noGrp="1"/>
          </p:cNvSpPr>
          <p:nvPr>
            <p:ph idx="1"/>
          </p:nvPr>
        </p:nvSpPr>
        <p:spPr>
          <a:xfrm>
            <a:off x="457200" y="1268761"/>
            <a:ext cx="8507288" cy="3672408"/>
          </a:xfrm>
        </p:spPr>
        <p:txBody>
          <a:bodyPr/>
          <a:lstStyle/>
          <a:p>
            <a:r>
              <a:rPr lang="en-GB" sz="2400" dirty="0" smtClean="0">
                <a:solidFill>
                  <a:srgbClr val="FF0000"/>
                </a:solidFill>
              </a:rPr>
              <a:t>Inclusive political institutions </a:t>
            </a:r>
            <a:r>
              <a:rPr lang="en-GB" sz="2400" dirty="0" smtClean="0"/>
              <a:t>(with sufficient centrality of power but with clear constraints on this power) lead to </a:t>
            </a:r>
            <a:r>
              <a:rPr lang="en-GB" sz="2400" dirty="0" smtClean="0">
                <a:solidFill>
                  <a:srgbClr val="FF0000"/>
                </a:solidFill>
              </a:rPr>
              <a:t>inclusive economic institutions </a:t>
            </a:r>
            <a:r>
              <a:rPr lang="en-GB" sz="2400" dirty="0" smtClean="0"/>
              <a:t>that promote growth and are sustainable</a:t>
            </a:r>
          </a:p>
          <a:p>
            <a:r>
              <a:rPr lang="en-GB" sz="2400" dirty="0" smtClean="0">
                <a:solidFill>
                  <a:srgbClr val="FF0000"/>
                </a:solidFill>
              </a:rPr>
              <a:t>Extractive political institutions </a:t>
            </a:r>
            <a:r>
              <a:rPr lang="en-GB" sz="2400" dirty="0" smtClean="0"/>
              <a:t>(with power in small elite with few constraints) lead to economic institutions with no or unsustainable growth and development.</a:t>
            </a:r>
          </a:p>
          <a:p>
            <a:endParaRPr lang="en-GB" sz="2400" dirty="0" smtClean="0"/>
          </a:p>
          <a:p>
            <a:r>
              <a:rPr lang="en-GB" dirty="0" smtClean="0"/>
              <a:t>In resource rich environments: no</a:t>
            </a:r>
            <a:r>
              <a:rPr lang="en-GB" i="1" dirty="0" smtClean="0"/>
              <a:t> incentive </a:t>
            </a:r>
            <a:r>
              <a:rPr lang="en-GB" dirty="0" smtClean="0"/>
              <a:t>to build up state capacity or tax-raising powers, no process that requires inclusion to keep power</a:t>
            </a:r>
            <a:endParaRPr lang="en-GB" sz="2400" dirty="0" smtClean="0"/>
          </a:p>
          <a:p>
            <a:pPr marL="0" indent="0">
              <a:buNone/>
            </a:pPr>
            <a:endParaRPr lang="en-GB"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4CC164F-02BA-4C4C-8F91-F672F8C98685}" type="slidenum">
              <a:rPr lang="en-GB" smtClean="0"/>
              <a:pPr>
                <a:defRPr/>
              </a:pPr>
              <a:t>44</a:t>
            </a:fld>
            <a:endParaRPr lang="en-GB"/>
          </a:p>
        </p:txBody>
      </p:sp>
    </p:spTree>
    <p:extLst>
      <p:ext uri="{BB962C8B-B14F-4D97-AF65-F5344CB8AC3E}">
        <p14:creationId xmlns:p14="http://schemas.microsoft.com/office/powerpoint/2010/main" val="2562219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176" y="1124744"/>
            <a:ext cx="8785225" cy="509588"/>
          </a:xfrm>
          <a:solidFill>
            <a:schemeClr val="bg1"/>
          </a:solidFill>
        </p:spPr>
        <p:txBody>
          <a:bodyPr/>
          <a:lstStyle/>
          <a:p>
            <a:r>
              <a:rPr lang="en-GB" dirty="0" smtClean="0"/>
              <a:t>Government revenue form natural resources 2011</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56084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7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progress? </a:t>
            </a:r>
            <a:endParaRPr lang="en-GB" dirty="0"/>
          </a:p>
        </p:txBody>
      </p:sp>
      <p:sp>
        <p:nvSpPr>
          <p:cNvPr id="3" name="Content Placeholder 2"/>
          <p:cNvSpPr>
            <a:spLocks noGrp="1"/>
          </p:cNvSpPr>
          <p:nvPr>
            <p:ph idx="1"/>
          </p:nvPr>
        </p:nvSpPr>
        <p:spPr/>
        <p:txBody>
          <a:bodyPr/>
          <a:lstStyle/>
          <a:p>
            <a:r>
              <a:rPr lang="en-GB" dirty="0" smtClean="0"/>
              <a:t>Some say: YES. </a:t>
            </a:r>
          </a:p>
          <a:p>
            <a:pPr lvl="1"/>
            <a:r>
              <a:rPr lang="en-GB" sz="2400" dirty="0"/>
              <a:t> </a:t>
            </a:r>
            <a:r>
              <a:rPr lang="en-GB" sz="2400" dirty="0" smtClean="0"/>
              <a:t>from 4 to 24 democracies in Africa (</a:t>
            </a:r>
            <a:r>
              <a:rPr lang="en-GB" sz="2400" dirty="0" err="1" smtClean="0"/>
              <a:t>Radelet</a:t>
            </a:r>
            <a:r>
              <a:rPr lang="en-GB" sz="2400" dirty="0" smtClean="0"/>
              <a:t> – using Polity IV and Freedom House index)</a:t>
            </a:r>
          </a:p>
          <a:p>
            <a:pPr lvl="1"/>
            <a:r>
              <a:rPr lang="en-GB" sz="2400" dirty="0"/>
              <a:t> </a:t>
            </a:r>
            <a:r>
              <a:rPr lang="en-GB" sz="2400" dirty="0" smtClean="0"/>
              <a:t>progress everywhere on doing business</a:t>
            </a:r>
          </a:p>
          <a:p>
            <a:r>
              <a:rPr lang="en-GB" dirty="0" smtClean="0"/>
              <a:t>Other say: no</a:t>
            </a:r>
          </a:p>
          <a:p>
            <a:pPr lvl="1"/>
            <a:r>
              <a:rPr lang="en-GB" sz="2400" dirty="0" smtClean="0"/>
              <a:t>Above interprets institutions are rules and not the enforcement of rules</a:t>
            </a:r>
          </a:p>
          <a:p>
            <a:pPr lvl="1"/>
            <a:r>
              <a:rPr lang="en-GB" sz="2400" dirty="0" smtClean="0"/>
              <a:t>Pritchett: when limited contract enforcement, </a:t>
            </a:r>
            <a:r>
              <a:rPr lang="en-GB" sz="2400" b="1" dirty="0" smtClean="0"/>
              <a:t>deals </a:t>
            </a:r>
            <a:r>
              <a:rPr lang="en-GB" sz="2400" dirty="0" smtClean="0"/>
              <a:t>environment, not rules</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1171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96753"/>
            <a:ext cx="9036496" cy="576064"/>
          </a:xfrm>
        </p:spPr>
        <p:txBody>
          <a:bodyPr/>
          <a:lstStyle/>
          <a:p>
            <a:r>
              <a:rPr lang="en-GB" dirty="0" smtClean="0"/>
              <a:t>In poor ‘institutional’ settings, deals dominate….</a:t>
            </a:r>
            <a:endParaRPr lang="en-GB" dirty="0"/>
          </a:p>
        </p:txBody>
      </p:sp>
      <p:sp>
        <p:nvSpPr>
          <p:cNvPr id="3" name="Content Placeholder 2"/>
          <p:cNvSpPr>
            <a:spLocks noGrp="1"/>
          </p:cNvSpPr>
          <p:nvPr>
            <p:ph idx="1"/>
          </p:nvPr>
        </p:nvSpPr>
        <p:spPr/>
        <p:txBody>
          <a:bodyPr/>
          <a:lstStyle/>
          <a:p>
            <a:r>
              <a:rPr lang="en-GB" dirty="0" smtClean="0"/>
              <a:t>Open versus closed deals (identity of agents matter or not)</a:t>
            </a:r>
          </a:p>
          <a:p>
            <a:r>
              <a:rPr lang="en-GB" dirty="0" smtClean="0"/>
              <a:t>Ordered  versus unordered deals (predictable, once deal is done it stays done versus not)</a:t>
            </a:r>
          </a:p>
          <a:p>
            <a:endParaRPr lang="en-GB" dirty="0"/>
          </a:p>
          <a:p>
            <a:endParaRPr lang="en-GB" dirty="0" smtClean="0"/>
          </a:p>
          <a:p>
            <a:pPr marL="0" indent="0">
              <a:buNone/>
            </a:pPr>
            <a:endParaRPr lang="en-GB" dirty="0" smtClean="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43643361"/>
              </p:ext>
            </p:extLst>
          </p:nvPr>
        </p:nvGraphicFramePr>
        <p:xfrm>
          <a:off x="2771800" y="3360226"/>
          <a:ext cx="6096000" cy="2712720"/>
        </p:xfrm>
        <a:graphic>
          <a:graphicData uri="http://schemas.openxmlformats.org/drawingml/2006/table">
            <a:tbl>
              <a:tblPr firstRow="1">
                <a:tableStyleId>{7DF18680-E054-41AD-8BC1-D1AEF772440D}</a:tableStyleId>
              </a:tblPr>
              <a:tblGrid>
                <a:gridCol w="2032000"/>
                <a:gridCol w="2032000"/>
                <a:gridCol w="2032000"/>
              </a:tblGrid>
              <a:tr h="370840">
                <a:tc>
                  <a:txBody>
                    <a:bodyPr/>
                    <a:lstStyle/>
                    <a:p>
                      <a:endParaRPr lang="en-GB" sz="2000" dirty="0"/>
                    </a:p>
                  </a:txBody>
                  <a:tcPr>
                    <a:solidFill>
                      <a:srgbClr val="99CC00"/>
                    </a:solidFill>
                  </a:tcPr>
                </a:tc>
                <a:tc>
                  <a:txBody>
                    <a:bodyPr/>
                    <a:lstStyle/>
                    <a:p>
                      <a:r>
                        <a:rPr lang="en-GB" sz="2000" dirty="0" smtClean="0"/>
                        <a:t>OPEN</a:t>
                      </a:r>
                      <a:r>
                        <a:rPr lang="en-GB" sz="2000" baseline="0" dirty="0" smtClean="0"/>
                        <a:t> </a:t>
                      </a:r>
                      <a:endParaRPr lang="en-GB" sz="2000" dirty="0"/>
                    </a:p>
                  </a:txBody>
                  <a:tcPr>
                    <a:solidFill>
                      <a:srgbClr val="99CC00"/>
                    </a:solidFill>
                  </a:tcPr>
                </a:tc>
                <a:tc>
                  <a:txBody>
                    <a:bodyPr/>
                    <a:lstStyle/>
                    <a:p>
                      <a:r>
                        <a:rPr lang="en-GB" sz="2000" dirty="0" smtClean="0"/>
                        <a:t>CLOSED</a:t>
                      </a:r>
                      <a:endParaRPr lang="en-GB" sz="2000" dirty="0"/>
                    </a:p>
                  </a:txBody>
                  <a:tcPr>
                    <a:solidFill>
                      <a:srgbClr val="99CC00"/>
                    </a:solidFill>
                  </a:tcPr>
                </a:tc>
              </a:tr>
              <a:tr h="370840">
                <a:tc>
                  <a:txBody>
                    <a:bodyPr/>
                    <a:lstStyle/>
                    <a:p>
                      <a:r>
                        <a:rPr lang="en-GB" sz="2000" dirty="0" smtClean="0"/>
                        <a:t>ORDERED</a:t>
                      </a:r>
                      <a:endParaRPr lang="en-GB" sz="2000" dirty="0"/>
                    </a:p>
                  </a:txBody>
                  <a:tcPr>
                    <a:solidFill>
                      <a:srgbClr val="99CC00"/>
                    </a:solidFill>
                  </a:tcPr>
                </a:tc>
                <a:tc>
                  <a:txBody>
                    <a:bodyPr/>
                    <a:lstStyle/>
                    <a:p>
                      <a:r>
                        <a:rPr lang="en-GB" sz="2000" dirty="0" smtClean="0"/>
                        <a:t>Functioning economy, with much</a:t>
                      </a:r>
                      <a:r>
                        <a:rPr lang="en-GB" sz="2000" baseline="0" dirty="0" smtClean="0"/>
                        <a:t> p</a:t>
                      </a:r>
                      <a:r>
                        <a:rPr lang="en-GB" sz="2000" dirty="0" smtClean="0"/>
                        <a:t>etty</a:t>
                      </a:r>
                      <a:r>
                        <a:rPr lang="en-GB" sz="2000" baseline="0" dirty="0" smtClean="0"/>
                        <a:t> corruption</a:t>
                      </a:r>
                      <a:endParaRPr lang="en-GB" sz="2000" dirty="0"/>
                    </a:p>
                  </a:txBody>
                  <a:tcPr>
                    <a:solidFill>
                      <a:srgbClr val="99CC00"/>
                    </a:solidFill>
                  </a:tcPr>
                </a:tc>
                <a:tc>
                  <a:txBody>
                    <a:bodyPr/>
                    <a:lstStyle/>
                    <a:p>
                      <a:r>
                        <a:rPr lang="en-GB" sz="2000" dirty="0" smtClean="0"/>
                        <a:t>Oligarchs,</a:t>
                      </a:r>
                      <a:r>
                        <a:rPr lang="en-GB" sz="2000" baseline="0" dirty="0" smtClean="0"/>
                        <a:t> </a:t>
                      </a:r>
                      <a:r>
                        <a:rPr lang="en-GB" sz="2000" dirty="0" smtClean="0"/>
                        <a:t>Cronyism</a:t>
                      </a:r>
                    </a:p>
                    <a:p>
                      <a:endParaRPr lang="en-GB" sz="2000" dirty="0"/>
                    </a:p>
                  </a:txBody>
                  <a:tcPr>
                    <a:solidFill>
                      <a:srgbClr val="99CC00"/>
                    </a:solidFill>
                  </a:tcPr>
                </a:tc>
              </a:tr>
              <a:tr h="370840">
                <a:tc>
                  <a:txBody>
                    <a:bodyPr/>
                    <a:lstStyle/>
                    <a:p>
                      <a:r>
                        <a:rPr lang="en-GB" sz="2000" dirty="0" smtClean="0"/>
                        <a:t>UNORDERED</a:t>
                      </a:r>
                      <a:endParaRPr lang="en-GB" sz="2000" dirty="0"/>
                    </a:p>
                  </a:txBody>
                  <a:tcPr>
                    <a:solidFill>
                      <a:srgbClr val="99CC00"/>
                    </a:solidFill>
                  </a:tcPr>
                </a:tc>
                <a:tc>
                  <a:txBody>
                    <a:bodyPr/>
                    <a:lstStyle/>
                    <a:p>
                      <a:r>
                        <a:rPr lang="en-GB" sz="2000" dirty="0" smtClean="0"/>
                        <a:t>Informal sector</a:t>
                      </a:r>
                    </a:p>
                    <a:p>
                      <a:endParaRPr lang="en-GB" sz="2000" dirty="0" smtClean="0"/>
                    </a:p>
                    <a:p>
                      <a:endParaRPr lang="en-GB" sz="2000" dirty="0"/>
                    </a:p>
                  </a:txBody>
                  <a:tcPr>
                    <a:solidFill>
                      <a:srgbClr val="99CC00"/>
                    </a:solidFill>
                  </a:tcPr>
                </a:tc>
                <a:tc>
                  <a:txBody>
                    <a:bodyPr/>
                    <a:lstStyle/>
                    <a:p>
                      <a:r>
                        <a:rPr lang="en-GB" sz="2000" smtClean="0"/>
                        <a:t>Fragile states</a:t>
                      </a:r>
                    </a:p>
                  </a:txBody>
                  <a:tcPr>
                    <a:solidFill>
                      <a:srgbClr val="99CC00"/>
                    </a:solidFill>
                  </a:tcPr>
                </a:tc>
              </a:tr>
            </a:tbl>
          </a:graphicData>
        </a:graphic>
      </p:graphicFrame>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4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38275"/>
            <a:ext cx="9036496" cy="509588"/>
          </a:xfrm>
        </p:spPr>
        <p:txBody>
          <a:bodyPr/>
          <a:lstStyle/>
          <a:p>
            <a:r>
              <a:rPr lang="en-GB" dirty="0" smtClean="0"/>
              <a:t>Natural resource deals … </a:t>
            </a:r>
            <a:br>
              <a:rPr lang="en-GB" dirty="0" smtClean="0"/>
            </a:br>
            <a:r>
              <a:rPr lang="en-GB" dirty="0"/>
              <a:t> </a:t>
            </a:r>
            <a:r>
              <a:rPr lang="en-GB" dirty="0" smtClean="0"/>
              <a:t>... </a:t>
            </a:r>
            <a:r>
              <a:rPr lang="en-GB" dirty="0"/>
              <a:t>r</a:t>
            </a:r>
            <a:r>
              <a:rPr lang="en-GB" dirty="0" smtClean="0"/>
              <a:t>elatively easy even in fragile environment</a:t>
            </a:r>
            <a:endParaRPr lang="en-GB" dirty="0"/>
          </a:p>
        </p:txBody>
      </p:sp>
      <p:sp>
        <p:nvSpPr>
          <p:cNvPr id="3" name="Content Placeholder 2"/>
          <p:cNvSpPr>
            <a:spLocks noGrp="1"/>
          </p:cNvSpPr>
          <p:nvPr>
            <p:ph idx="1"/>
          </p:nvPr>
        </p:nvSpPr>
        <p:spPr/>
        <p:txBody>
          <a:bodyPr/>
          <a:lstStyle/>
          <a:p>
            <a:pPr marL="357187" lvl="1" indent="0">
              <a:buNone/>
            </a:pPr>
            <a:r>
              <a:rPr lang="en-GB" sz="2400" dirty="0" smtClean="0"/>
              <a:t> </a:t>
            </a:r>
          </a:p>
          <a:p>
            <a:pPr lvl="1"/>
            <a:r>
              <a:rPr lang="en-GB" sz="2400" dirty="0" smtClean="0"/>
              <a:t>Natural resource extraction: high return in short run, limited capital, no lags, heavily localised, high value per tonne, limited skills of labour force – easily protected</a:t>
            </a:r>
          </a:p>
          <a:p>
            <a:pPr lvl="1"/>
            <a:r>
              <a:rPr lang="en-GB" sz="2400" dirty="0" smtClean="0"/>
              <a:t>Compared to </a:t>
            </a:r>
          </a:p>
          <a:p>
            <a:pPr lvl="2"/>
            <a:r>
              <a:rPr lang="en-GB" sz="2400" dirty="0" smtClean="0"/>
              <a:t>manufacturing: capital intensity, scale matters, lags, long horizon, labour force skills </a:t>
            </a:r>
          </a:p>
          <a:p>
            <a:pPr lvl="2"/>
            <a:r>
              <a:rPr lang="en-GB" sz="2400" dirty="0" smtClean="0"/>
              <a:t>Commercial agriculture: scale matters, lags, long horizon, low value per tonne</a:t>
            </a:r>
            <a:endParaRPr lang="en-GB" sz="2400" dirty="0" smtClean="0"/>
          </a:p>
          <a:p>
            <a:endParaRPr lang="en-GB" dirty="0"/>
          </a:p>
          <a:p>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6875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risk 2: institutional incentives</a:t>
            </a:r>
            <a:endParaRPr lang="en-GB" dirty="0"/>
          </a:p>
        </p:txBody>
      </p:sp>
      <p:sp>
        <p:nvSpPr>
          <p:cNvPr id="3" name="Content Placeholder 2"/>
          <p:cNvSpPr>
            <a:spLocks noGrp="1"/>
          </p:cNvSpPr>
          <p:nvPr>
            <p:ph idx="1"/>
          </p:nvPr>
        </p:nvSpPr>
        <p:spPr/>
        <p:txBody>
          <a:bodyPr/>
          <a:lstStyle/>
          <a:p>
            <a:r>
              <a:rPr lang="en-GB" dirty="0" smtClean="0"/>
              <a:t>Natural resources offer few incentives for state to build up its capacity</a:t>
            </a:r>
          </a:p>
          <a:p>
            <a:r>
              <a:rPr lang="en-GB" dirty="0" smtClean="0"/>
              <a:t>While even in fragility it can thrive</a:t>
            </a:r>
            <a:endParaRPr lang="en-GB" dirty="0"/>
          </a:p>
          <a:p>
            <a:pPr lvl="1"/>
            <a:endParaRPr lang="en-GB" dirty="0" smtClean="0"/>
          </a:p>
          <a:p>
            <a:pPr marL="357187" lvl="1" indent="0">
              <a:buNone/>
            </a:pPr>
            <a:r>
              <a:rPr lang="en-GB" sz="2400" dirty="0" smtClean="0"/>
              <a:t>How to change horizon from short-run to long-run?</a:t>
            </a:r>
          </a:p>
          <a:p>
            <a:pPr marL="357187" lvl="1" indent="0">
              <a:buNone/>
            </a:pPr>
            <a:r>
              <a:rPr lang="en-GB" sz="2400" dirty="0" smtClean="0"/>
              <a:t>… is more than just saving large part of natural resource rents</a:t>
            </a:r>
          </a:p>
          <a:p>
            <a:pPr marL="357187" lvl="1" indent="0">
              <a:buNone/>
            </a:pPr>
            <a:r>
              <a:rPr lang="en-GB" sz="2400" dirty="0" smtClean="0"/>
              <a:t>… is also about what to do with it today</a:t>
            </a:r>
          </a:p>
          <a:p>
            <a:pPr marL="357187" lvl="1" indent="0">
              <a:buNone/>
            </a:pPr>
            <a:r>
              <a:rPr lang="en-GB" sz="2400" dirty="0" smtClean="0"/>
              <a:t>…. Collier: investing in investing</a:t>
            </a:r>
            <a:endParaRPr lang="en-GB" sz="2400"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17161">
            <a:off x="5705865" y="4223735"/>
            <a:ext cx="3090863"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7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810223" cy="577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813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do this?  … there is the rub…</a:t>
            </a:r>
            <a:endParaRPr lang="en-GB" dirty="0"/>
          </a:p>
        </p:txBody>
      </p:sp>
      <p:sp>
        <p:nvSpPr>
          <p:cNvPr id="3" name="Content Placeholder 2"/>
          <p:cNvSpPr>
            <a:spLocks noGrp="1"/>
          </p:cNvSpPr>
          <p:nvPr>
            <p:ph idx="1"/>
          </p:nvPr>
        </p:nvSpPr>
        <p:spPr>
          <a:xfrm>
            <a:off x="323851" y="2159000"/>
            <a:ext cx="6696422" cy="3708400"/>
          </a:xfrm>
        </p:spPr>
        <p:txBody>
          <a:bodyPr/>
          <a:lstStyle/>
          <a:p>
            <a:r>
              <a:rPr lang="en-GB" dirty="0" smtClean="0"/>
              <a:t>Policy makers that need to act against their own incentives</a:t>
            </a:r>
          </a:p>
          <a:p>
            <a:r>
              <a:rPr lang="en-GB" dirty="0" smtClean="0"/>
              <a:t>Using aid to support this process, with aid suffering from the same incentives</a:t>
            </a:r>
          </a:p>
          <a:p>
            <a:r>
              <a:rPr lang="en-GB" dirty="0" smtClean="0"/>
              <a:t>Leading to isomorphic mimicry: </a:t>
            </a:r>
          </a:p>
          <a:p>
            <a:pPr lvl="1"/>
            <a:r>
              <a:rPr lang="en-GB" sz="2400" dirty="0"/>
              <a:t>B</a:t>
            </a:r>
            <a:r>
              <a:rPr lang="en-GB" sz="2400" dirty="0" smtClean="0"/>
              <a:t>uilding institutions and organizations</a:t>
            </a:r>
          </a:p>
          <a:p>
            <a:pPr marL="357187" lvl="1" indent="0">
              <a:buNone/>
            </a:pPr>
            <a:r>
              <a:rPr lang="en-GB" sz="2400" dirty="0"/>
              <a:t> </a:t>
            </a:r>
            <a:r>
              <a:rPr lang="en-GB" sz="2400" dirty="0" smtClean="0"/>
              <a:t>   that look like the real thing</a:t>
            </a:r>
          </a:p>
          <a:p>
            <a:pPr lvl="1"/>
            <a:r>
              <a:rPr lang="en-GB" sz="2400" dirty="0" smtClean="0"/>
              <a:t>But just look like the real thing </a:t>
            </a:r>
          </a:p>
          <a:p>
            <a:pPr marL="357187" lvl="1" indent="0">
              <a:buNone/>
            </a:pPr>
            <a:r>
              <a:rPr lang="en-GB" sz="2400" dirty="0"/>
              <a:t> </a:t>
            </a:r>
            <a:r>
              <a:rPr lang="en-GB" sz="2400" dirty="0" smtClean="0"/>
              <a:t>  and no more…</a:t>
            </a:r>
            <a:endParaRPr lang="en-GB" sz="2400" dirty="0"/>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771" y="1340768"/>
            <a:ext cx="1739602" cy="174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022" y="3501008"/>
            <a:ext cx="28575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06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8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a:t>
            </a:r>
            <a:r>
              <a:rPr lang="en-GB" dirty="0" smtClean="0"/>
              <a:t>3</a:t>
            </a:r>
            <a:endParaRPr lang="en-GB" dirty="0"/>
          </a:p>
        </p:txBody>
      </p:sp>
      <p:sp>
        <p:nvSpPr>
          <p:cNvPr id="3" name="Text Placeholder 2"/>
          <p:cNvSpPr>
            <a:spLocks noGrp="1"/>
          </p:cNvSpPr>
          <p:nvPr>
            <p:ph type="body" idx="1"/>
          </p:nvPr>
        </p:nvSpPr>
        <p:spPr/>
        <p:txBody>
          <a:bodyPr/>
          <a:lstStyle/>
          <a:p>
            <a:pPr>
              <a:spcBef>
                <a:spcPts val="0"/>
              </a:spcBef>
            </a:pPr>
            <a:r>
              <a:rPr lang="en-GB" sz="3600" dirty="0" smtClean="0"/>
              <a:t>Opportunities and Challenges</a:t>
            </a:r>
          </a:p>
          <a:p>
            <a:pPr>
              <a:spcBef>
                <a:spcPts val="0"/>
              </a:spcBef>
            </a:pPr>
            <a:endParaRPr lang="en-GB" sz="3600" dirty="0" smtClean="0"/>
          </a:p>
        </p:txBody>
      </p:sp>
    </p:spTree>
    <p:extLst>
      <p:ext uri="{BB962C8B-B14F-4D97-AF65-F5344CB8AC3E}">
        <p14:creationId xmlns:p14="http://schemas.microsoft.com/office/powerpoint/2010/main" val="8500968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two key risks are also massive opportunities</a:t>
            </a:r>
            <a:endParaRPr lang="en-GB" dirty="0"/>
          </a:p>
        </p:txBody>
      </p:sp>
      <p:sp>
        <p:nvSpPr>
          <p:cNvPr id="3" name="Content Placeholder 2"/>
          <p:cNvSpPr>
            <a:spLocks noGrp="1"/>
          </p:cNvSpPr>
          <p:nvPr>
            <p:ph idx="1"/>
          </p:nvPr>
        </p:nvSpPr>
        <p:spPr/>
        <p:txBody>
          <a:bodyPr/>
          <a:lstStyle/>
          <a:p>
            <a:r>
              <a:rPr lang="en-GB" sz="3200" dirty="0" smtClean="0"/>
              <a:t>Jobless growth but also </a:t>
            </a:r>
          </a:p>
          <a:p>
            <a:pPr lvl="1"/>
            <a:r>
              <a:rPr lang="en-GB" sz="2800" dirty="0" smtClean="0"/>
              <a:t> demographic dividend, and </a:t>
            </a:r>
          </a:p>
          <a:p>
            <a:pPr lvl="1"/>
            <a:r>
              <a:rPr lang="en-GB" sz="2800" dirty="0" smtClean="0"/>
              <a:t> gradual rise of education and skill levels in Africa</a:t>
            </a:r>
          </a:p>
          <a:p>
            <a:r>
              <a:rPr lang="en-GB" sz="3200" dirty="0" smtClean="0"/>
              <a:t>Natural resources curse</a:t>
            </a:r>
          </a:p>
          <a:p>
            <a:pPr lvl="1"/>
            <a:r>
              <a:rPr lang="en-GB" sz="2800" dirty="0"/>
              <a:t> </a:t>
            </a:r>
            <a:r>
              <a:rPr lang="en-GB" sz="2800" dirty="0" smtClean="0"/>
              <a:t>but also unique historical opportunity for Africa</a:t>
            </a:r>
          </a:p>
          <a:p>
            <a:pPr marL="357187" lvl="1" indent="0">
              <a:buNone/>
            </a:pPr>
            <a:endParaRPr lang="en-GB" sz="2800" dirty="0"/>
          </a:p>
        </p:txBody>
      </p:sp>
    </p:spTree>
    <p:extLst>
      <p:ext uri="{BB962C8B-B14F-4D97-AF65-F5344CB8AC3E}">
        <p14:creationId xmlns:p14="http://schemas.microsoft.com/office/powerpoint/2010/main" val="20617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Huge natural resource rents on offer…</a:t>
            </a:r>
            <a:endParaRPr lang="en-GB" dirty="0"/>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96448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marL="0" indent="0">
              <a:buNone/>
            </a:pPr>
            <a:r>
              <a:rPr lang="en-GB" dirty="0" smtClean="0"/>
              <a:t> </a:t>
            </a:r>
            <a:endParaRPr lang="en-GB" dirty="0"/>
          </a:p>
        </p:txBody>
      </p:sp>
    </p:spTree>
    <p:extLst>
      <p:ext uri="{BB962C8B-B14F-4D97-AF65-F5344CB8AC3E}">
        <p14:creationId xmlns:p14="http://schemas.microsoft.com/office/powerpoint/2010/main" val="391267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Massive reserves….</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42493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9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 on continuing discoveries….</a:t>
            </a:r>
            <a:endParaRPr lang="en-GB" dirty="0"/>
          </a:p>
        </p:txBody>
      </p:sp>
      <p:sp>
        <p:nvSpPr>
          <p:cNvPr id="3" name="Content Placeholder 2"/>
          <p:cNvSpPr>
            <a:spLocks noGrp="1"/>
          </p:cNvSpPr>
          <p:nvPr>
            <p:ph idx="1"/>
          </p:nvPr>
        </p:nvSpPr>
        <p:spPr/>
        <p:txBody>
          <a:bodyPr/>
          <a:lstStyle/>
          <a:p>
            <a:r>
              <a:rPr lang="en-GB" dirty="0" smtClean="0"/>
              <a:t>Recent discoveries in e.g. Ghana (oil), Tanzania (natural gas), Uganda (oil), Ethiopia (diamonds), Mozambique (natural gas)</a:t>
            </a:r>
          </a:p>
          <a:p>
            <a:pPr marL="0" indent="0">
              <a:buNone/>
            </a:pPr>
            <a:endParaRPr lang="en-GB" dirty="0"/>
          </a:p>
          <a:p>
            <a:pPr marL="0" indent="0">
              <a:buNone/>
            </a:pPr>
            <a:endParaRPr lang="en-GB" dirty="0" smtClean="0"/>
          </a:p>
          <a:p>
            <a:r>
              <a:rPr lang="en-GB" dirty="0" smtClean="0"/>
              <a:t>Under-surveyed continent…</a:t>
            </a:r>
          </a:p>
          <a:p>
            <a:endParaRPr lang="en-GB"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462">
            <a:off x="4852892" y="3717031"/>
            <a:ext cx="4291108" cy="314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477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24" name="Text Box 85"/>
          <p:cNvSpPr txBox="1">
            <a:spLocks noChangeArrowheads="1"/>
          </p:cNvSpPr>
          <p:nvPr/>
        </p:nvSpPr>
        <p:spPr bwMode="auto">
          <a:xfrm>
            <a:off x="468313" y="1125538"/>
            <a:ext cx="8316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endParaRPr lang="en-US" smtClean="0"/>
          </a:p>
        </p:txBody>
      </p:sp>
      <p:sp>
        <p:nvSpPr>
          <p:cNvPr id="138325" name="Text Box 86"/>
          <p:cNvSpPr txBox="1">
            <a:spLocks noChangeArrowheads="1"/>
          </p:cNvSpPr>
          <p:nvPr/>
        </p:nvSpPr>
        <p:spPr bwMode="auto">
          <a:xfrm>
            <a:off x="-180528" y="1458913"/>
            <a:ext cx="92165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2400" b="1" dirty="0" smtClean="0">
                <a:latin typeface="Calibri" charset="0"/>
              </a:rPr>
              <a:t>With large increases in demand offering hope and expectation</a:t>
            </a:r>
          </a:p>
          <a:p>
            <a:pPr algn="ctr" eaLnBrk="1" hangingPunct="1">
              <a:defRPr/>
            </a:pPr>
            <a:r>
              <a:rPr lang="en-GB" sz="2400" b="1" dirty="0" smtClean="0">
                <a:latin typeface="Calibri" charset="0"/>
              </a:rPr>
              <a:t>for unprecedented rents…</a:t>
            </a:r>
            <a:endParaRPr lang="en-GB" sz="2400" b="1" dirty="0" smtClean="0">
              <a:latin typeface="Calibri" charset="0"/>
            </a:endParaRPr>
          </a:p>
        </p:txBody>
      </p:sp>
      <p:pic>
        <p:nvPicPr>
          <p:cNvPr id="138326" name="Picture 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2289910"/>
            <a:ext cx="5005388" cy="387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8329" name="Rectangle 89"/>
          <p:cNvSpPr>
            <a:spLocks noGrp="1" noChangeArrowheads="1"/>
          </p:cNvSpPr>
          <p:nvPr>
            <p:ph type="body" sz="half" idx="2"/>
          </p:nvPr>
        </p:nvSpPr>
        <p:spPr>
          <a:xfrm>
            <a:off x="5076825" y="2430463"/>
            <a:ext cx="3703638" cy="3590925"/>
          </a:xfrm>
        </p:spPr>
        <p:txBody>
          <a:bodyPr/>
          <a:lstStyle/>
          <a:p>
            <a:pPr>
              <a:defRPr/>
            </a:pPr>
            <a:r>
              <a:rPr lang="en-GB" sz="2000" dirty="0" smtClean="0"/>
              <a:t>Managed well, increased global demand is a positive for resource-rich countries</a:t>
            </a:r>
          </a:p>
          <a:p>
            <a:pPr>
              <a:defRPr/>
            </a:pPr>
            <a:r>
              <a:rPr lang="en-GB" sz="2000" dirty="0" smtClean="0"/>
              <a:t>Tax revenues can be collected, and domestic accountability strengthened</a:t>
            </a:r>
          </a:p>
          <a:p>
            <a:pPr>
              <a:defRPr/>
            </a:pPr>
            <a:r>
              <a:rPr lang="en-GB" sz="2000" dirty="0" smtClean="0"/>
              <a:t>Revenues can be reinvested and used to diversify growth and create jobs</a:t>
            </a:r>
          </a:p>
          <a:p>
            <a:pPr>
              <a:defRPr/>
            </a:pPr>
            <a:r>
              <a:rPr lang="en-GB" sz="2000" dirty="0" smtClean="0"/>
              <a:t>Public services, infrastructure, can all be improved</a:t>
            </a:r>
          </a:p>
        </p:txBody>
      </p:sp>
    </p:spTree>
    <p:extLst>
      <p:ext uri="{BB962C8B-B14F-4D97-AF65-F5344CB8AC3E}">
        <p14:creationId xmlns:p14="http://schemas.microsoft.com/office/powerpoint/2010/main" val="59238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3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3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3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24" name="Text Box 85"/>
          <p:cNvSpPr txBox="1">
            <a:spLocks noChangeArrowheads="1"/>
          </p:cNvSpPr>
          <p:nvPr/>
        </p:nvSpPr>
        <p:spPr bwMode="auto">
          <a:xfrm>
            <a:off x="468313" y="1125538"/>
            <a:ext cx="8316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endParaRPr lang="en-US" smtClean="0"/>
          </a:p>
        </p:txBody>
      </p:sp>
      <p:sp>
        <p:nvSpPr>
          <p:cNvPr id="138325" name="Text Box 86"/>
          <p:cNvSpPr txBox="1">
            <a:spLocks noChangeArrowheads="1"/>
          </p:cNvSpPr>
          <p:nvPr/>
        </p:nvSpPr>
        <p:spPr bwMode="auto">
          <a:xfrm>
            <a:off x="-180528" y="1458913"/>
            <a:ext cx="92165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GB" sz="2400" b="1" dirty="0" smtClean="0">
                <a:latin typeface="Calibri" charset="0"/>
              </a:rPr>
              <a:t>With large increases in demand offering hope and expectation</a:t>
            </a:r>
          </a:p>
          <a:p>
            <a:pPr algn="ctr" eaLnBrk="1" hangingPunct="1">
              <a:defRPr/>
            </a:pPr>
            <a:r>
              <a:rPr lang="en-GB" sz="2400" b="1" dirty="0" smtClean="0">
                <a:latin typeface="Calibri" charset="0"/>
              </a:rPr>
              <a:t>for unprecedented rents…</a:t>
            </a:r>
            <a:endParaRPr lang="en-GB" sz="2400" b="1" dirty="0" smtClean="0">
              <a:latin typeface="Calibri" charset="0"/>
            </a:endParaRPr>
          </a:p>
        </p:txBody>
      </p:sp>
      <p:pic>
        <p:nvPicPr>
          <p:cNvPr id="138326" name="Picture 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2289910"/>
            <a:ext cx="5005388" cy="387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8329" name="Rectangle 89"/>
          <p:cNvSpPr>
            <a:spLocks noGrp="1" noChangeArrowheads="1"/>
          </p:cNvSpPr>
          <p:nvPr>
            <p:ph type="body" sz="half" idx="2"/>
          </p:nvPr>
        </p:nvSpPr>
        <p:spPr>
          <a:xfrm>
            <a:off x="5076825" y="2430463"/>
            <a:ext cx="3703638" cy="3590925"/>
          </a:xfrm>
        </p:spPr>
        <p:txBody>
          <a:bodyPr/>
          <a:lstStyle/>
          <a:p>
            <a:pPr>
              <a:defRPr/>
            </a:pPr>
            <a:r>
              <a:rPr lang="en-GB" sz="2000" dirty="0" smtClean="0"/>
              <a:t>Managed poorly, wasted resources,</a:t>
            </a:r>
          </a:p>
          <a:p>
            <a:pPr>
              <a:defRPr/>
            </a:pPr>
            <a:r>
              <a:rPr lang="en-GB" sz="2000" dirty="0" smtClean="0"/>
              <a:t>Incentives for poor governance and conflict</a:t>
            </a:r>
          </a:p>
          <a:p>
            <a:pPr>
              <a:defRPr/>
            </a:pPr>
            <a:r>
              <a:rPr lang="en-GB" sz="2000" dirty="0" smtClean="0"/>
              <a:t>Booming underemployed youth</a:t>
            </a:r>
          </a:p>
          <a:p>
            <a:pPr>
              <a:defRPr/>
            </a:pPr>
            <a:r>
              <a:rPr lang="en-GB" sz="2000" dirty="0" smtClean="0"/>
              <a:t>Borrowing against future returns that won’t materialize</a:t>
            </a:r>
          </a:p>
          <a:p>
            <a:pPr marL="0" indent="0">
              <a:buNone/>
              <a:defRPr/>
            </a:pPr>
            <a:r>
              <a:rPr lang="en-GB" sz="2000" dirty="0" smtClean="0"/>
              <a:t>…</a:t>
            </a:r>
            <a:endParaRPr lang="en-GB" sz="2000" dirty="0" smtClean="0"/>
          </a:p>
        </p:txBody>
      </p:sp>
    </p:spTree>
    <p:extLst>
      <p:ext uri="{BB962C8B-B14F-4D97-AF65-F5344CB8AC3E}">
        <p14:creationId xmlns:p14="http://schemas.microsoft.com/office/powerpoint/2010/main" val="28419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3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3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3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other main present and future opportunity</a:t>
            </a:r>
            <a:endParaRPr lang="en-GB" dirty="0"/>
          </a:p>
        </p:txBody>
      </p:sp>
      <p:sp>
        <p:nvSpPr>
          <p:cNvPr id="3" name="Content Placeholder 2"/>
          <p:cNvSpPr>
            <a:spLocks noGrp="1"/>
          </p:cNvSpPr>
          <p:nvPr>
            <p:ph idx="1"/>
          </p:nvPr>
        </p:nvSpPr>
        <p:spPr/>
        <p:txBody>
          <a:bodyPr/>
          <a:lstStyle/>
          <a:p>
            <a:pPr marL="357187" lvl="1" indent="0">
              <a:buNone/>
            </a:pPr>
            <a:endParaRPr lang="en-GB" sz="2800" dirty="0"/>
          </a:p>
        </p:txBody>
      </p:sp>
    </p:spTree>
    <p:extLst>
      <p:ext uri="{BB962C8B-B14F-4D97-AF65-F5344CB8AC3E}">
        <p14:creationId xmlns:p14="http://schemas.microsoft.com/office/powerpoint/2010/main" val="3224670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87" y="1484784"/>
            <a:ext cx="8456613" cy="509588"/>
          </a:xfrm>
        </p:spPr>
        <p:txBody>
          <a:bodyPr/>
          <a:lstStyle/>
          <a:p>
            <a:r>
              <a:rPr lang="en-GB" sz="3200" dirty="0" smtClean="0"/>
              <a:t>The future is: </a:t>
            </a:r>
            <a:endParaRPr lang="en-GB" sz="3200" dirty="0"/>
          </a:p>
        </p:txBody>
      </p:sp>
      <p:sp>
        <p:nvSpPr>
          <p:cNvPr id="3" name="Content Placeholder 2"/>
          <p:cNvSpPr>
            <a:spLocks noGrp="1"/>
          </p:cNvSpPr>
          <p:nvPr>
            <p:ph sz="half" idx="1"/>
          </p:nvPr>
        </p:nvSpPr>
        <p:spPr/>
        <p:txBody>
          <a:bodyPr/>
          <a:lstStyle/>
          <a:p>
            <a:r>
              <a:rPr lang="en-GB" dirty="0" smtClean="0"/>
              <a:t>   </a:t>
            </a:r>
            <a:endParaRPr lang="en-GB" dirty="0"/>
          </a:p>
        </p:txBody>
      </p:sp>
      <p:sp>
        <p:nvSpPr>
          <p:cNvPr id="4" name="Text Placeholder 3"/>
          <p:cNvSpPr>
            <a:spLocks noGrp="1"/>
          </p:cNvSpPr>
          <p:nvPr>
            <p:ph type="body" sz="half" idx="2"/>
          </p:nvPr>
        </p:nvSpPr>
        <p:spPr/>
        <p:txBody>
          <a:bodyPr/>
          <a:lstStyle/>
          <a:p>
            <a:pPr marL="0" indent="0">
              <a:buNone/>
            </a:pPr>
            <a:endParaRPr lang="en-GB" dirty="0" smtClean="0"/>
          </a:p>
          <a:p>
            <a:pPr marL="0" indent="0">
              <a:buNone/>
            </a:pPr>
            <a:r>
              <a:rPr lang="en-GB" dirty="0" smtClean="0"/>
              <a:t>  </a:t>
            </a:r>
          </a:p>
          <a:p>
            <a:endParaRPr lang="en-GB" dirty="0"/>
          </a:p>
          <a:p>
            <a:endParaRPr lang="en-GB" dirty="0" smtClean="0"/>
          </a:p>
          <a:p>
            <a:endParaRPr lang="en-GB" dirty="0"/>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852936"/>
            <a:ext cx="1857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4" descr="http://www.h4x3d.com/feat/themes/mandar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04864"/>
            <a:ext cx="3810000" cy="3952876"/>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92897"/>
            <a:ext cx="4536504"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2356" y="5426597"/>
            <a:ext cx="8496944" cy="1200329"/>
          </a:xfrm>
          <a:prstGeom prst="rect">
            <a:avLst/>
          </a:prstGeom>
          <a:solidFill>
            <a:schemeClr val="bg1"/>
          </a:solidFill>
        </p:spPr>
        <p:txBody>
          <a:bodyPr wrap="square" rtlCol="0">
            <a:spAutoFit/>
          </a:bodyPr>
          <a:lstStyle/>
          <a:p>
            <a:r>
              <a:rPr lang="en-GB" sz="3600" b="1" dirty="0" smtClean="0"/>
              <a:t>The opportunities offered by new technologies and communications</a:t>
            </a:r>
            <a:endParaRPr lang="en-GB" sz="3600" b="1" dirty="0"/>
          </a:p>
        </p:txBody>
      </p:sp>
    </p:spTree>
    <p:extLst>
      <p:ext uri="{BB962C8B-B14F-4D97-AF65-F5344CB8AC3E}">
        <p14:creationId xmlns:p14="http://schemas.microsoft.com/office/powerpoint/2010/main" val="22199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0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888735" cy="583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248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   </a:t>
            </a:r>
            <a:endParaRPr lang="en-GB" dirty="0"/>
          </a:p>
        </p:txBody>
      </p:sp>
      <p:sp>
        <p:nvSpPr>
          <p:cNvPr id="4" name="Text Placeholder 3"/>
          <p:cNvSpPr>
            <a:spLocks noGrp="1"/>
          </p:cNvSpPr>
          <p:nvPr>
            <p:ph type="body" sz="half" idx="2"/>
          </p:nvPr>
        </p:nvSpPr>
        <p:spPr/>
        <p:txBody>
          <a:bodyPr/>
          <a:lstStyle/>
          <a:p>
            <a:pPr marL="0" indent="0">
              <a:buNone/>
            </a:pPr>
            <a:endParaRPr lang="en-GB" dirty="0" smtClean="0"/>
          </a:p>
          <a:p>
            <a:pPr marL="0" indent="0">
              <a:buNone/>
            </a:pPr>
            <a:r>
              <a:rPr lang="en-GB" dirty="0" smtClean="0"/>
              <a:t>  </a:t>
            </a:r>
          </a:p>
          <a:p>
            <a:endParaRPr lang="en-GB" dirty="0"/>
          </a:p>
          <a:p>
            <a:endParaRPr lang="en-GB" dirty="0" smtClean="0"/>
          </a:p>
          <a:p>
            <a:endParaRPr lang="en-GB" dirty="0"/>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852936"/>
            <a:ext cx="1857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4" descr="http://www.h4x3d.com/feat/themes/mandar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04864"/>
            <a:ext cx="3810000" cy="3952876"/>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92897"/>
            <a:ext cx="4536504"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2356" y="5426597"/>
            <a:ext cx="8496944" cy="1200329"/>
          </a:xfrm>
          <a:prstGeom prst="rect">
            <a:avLst/>
          </a:prstGeom>
          <a:solidFill>
            <a:schemeClr val="bg1"/>
          </a:solidFill>
        </p:spPr>
        <p:txBody>
          <a:bodyPr wrap="square" rtlCol="0">
            <a:spAutoFit/>
          </a:bodyPr>
          <a:lstStyle/>
          <a:p>
            <a:r>
              <a:rPr lang="en-GB" sz="3600" b="1" dirty="0" smtClean="0"/>
              <a:t>The opportunities offered by new technologies and communications</a:t>
            </a:r>
            <a:endParaRPr lang="en-GB" sz="3600" b="1" dirty="0"/>
          </a:p>
        </p:txBody>
      </p:sp>
      <p:cxnSp>
        <p:nvCxnSpPr>
          <p:cNvPr id="7" name="Straight Connector 6"/>
          <p:cNvCxnSpPr/>
          <p:nvPr/>
        </p:nvCxnSpPr>
        <p:spPr bwMode="auto">
          <a:xfrm>
            <a:off x="1259632" y="1340768"/>
            <a:ext cx="6192688" cy="468599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Straight Connector 8"/>
          <p:cNvCxnSpPr/>
          <p:nvPr/>
        </p:nvCxnSpPr>
        <p:spPr bwMode="auto">
          <a:xfrm flipH="1">
            <a:off x="467544" y="1628800"/>
            <a:ext cx="7128792" cy="4397961"/>
          </a:xfrm>
          <a:prstGeom prst="line">
            <a:avLst/>
          </a:prstGeom>
          <a:solidFill>
            <a:schemeClr val="accent1"/>
          </a:solidFill>
          <a:ln w="9525" cap="flat" cmpd="tri" algn="ctr">
            <a:solidFill>
              <a:schemeClr val="tx1"/>
            </a:solidFill>
            <a:prstDash val="solid"/>
            <a:round/>
            <a:headEnd type="none" w="lg" len="lg"/>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 name="Title 9"/>
          <p:cNvSpPr>
            <a:spLocks noGrp="1"/>
          </p:cNvSpPr>
          <p:nvPr>
            <p:ph type="title"/>
          </p:nvPr>
        </p:nvSpPr>
        <p:spPr/>
        <p:txBody>
          <a:bodyPr/>
          <a:lstStyle/>
          <a:p>
            <a:r>
              <a:rPr lang="en-GB" sz="3200" dirty="0" smtClean="0"/>
              <a:t>The future is: </a:t>
            </a:r>
            <a:endParaRPr lang="en-GB" sz="3200" dirty="0"/>
          </a:p>
        </p:txBody>
      </p:sp>
    </p:spTree>
    <p:extLst>
      <p:ext uri="{BB962C8B-B14F-4D97-AF65-F5344CB8AC3E}">
        <p14:creationId xmlns:p14="http://schemas.microsoft.com/office/powerpoint/2010/main" val="28021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The future is: </a:t>
            </a:r>
            <a:endParaRPr lang="en-GB" sz="3200" dirty="0"/>
          </a:p>
        </p:txBody>
      </p:sp>
      <p:sp>
        <p:nvSpPr>
          <p:cNvPr id="3" name="Content Placeholder 2"/>
          <p:cNvSpPr>
            <a:spLocks noGrp="1"/>
          </p:cNvSpPr>
          <p:nvPr>
            <p:ph sz="half" idx="1"/>
          </p:nvPr>
        </p:nvSpPr>
        <p:spPr/>
        <p:txBody>
          <a:bodyPr/>
          <a:lstStyle/>
          <a:p>
            <a:endParaRPr lang="en-GB" dirty="0"/>
          </a:p>
        </p:txBody>
      </p:sp>
      <p:sp>
        <p:nvSpPr>
          <p:cNvPr id="4" name="Text Placeholder 3"/>
          <p:cNvSpPr>
            <a:spLocks noGrp="1"/>
          </p:cNvSpPr>
          <p:nvPr>
            <p:ph type="body" sz="half" idx="2"/>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sz="3200" b="1" dirty="0" smtClean="0"/>
              <a:t>Mandarin…</a:t>
            </a:r>
            <a:endParaRPr lang="en-GB" sz="3200" b="1" dirty="0"/>
          </a:p>
        </p:txBody>
      </p:sp>
      <p:pic>
        <p:nvPicPr>
          <p:cNvPr id="84996" name="Picture 4" descr="http://www.h4x3d.com/feat/themes/mandar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3810000" cy="3952876"/>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http://upload.wikimedia.org/wikipedia/commons/thumb/b/be/Guanhua.png/150px-Guanh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284984"/>
            <a:ext cx="142875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0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China in Africa is viewed with suspicion</a:t>
            </a:r>
            <a:endParaRPr lang="en-GB" dirty="0"/>
          </a:p>
        </p:txBody>
      </p:sp>
      <p:sp>
        <p:nvSpPr>
          <p:cNvPr id="3" name="Content Placeholder 2"/>
          <p:cNvSpPr>
            <a:spLocks noGrp="1"/>
          </p:cNvSpPr>
          <p:nvPr>
            <p:ph idx="1"/>
          </p:nvPr>
        </p:nvSpPr>
        <p:spPr/>
        <p:txBody>
          <a:bodyPr/>
          <a:lstStyle/>
          <a:p>
            <a:r>
              <a:rPr lang="en-GB" sz="3200" dirty="0" smtClean="0"/>
              <a:t>It goes for ‘deals’, not following rules</a:t>
            </a:r>
          </a:p>
          <a:p>
            <a:r>
              <a:rPr lang="en-GB" sz="3200" dirty="0" smtClean="0"/>
              <a:t>It has clear self-interest, not aid in mind</a:t>
            </a:r>
          </a:p>
          <a:p>
            <a:r>
              <a:rPr lang="en-GB" sz="3200" dirty="0" smtClean="0"/>
              <a:t>Upsets the donor-recipient relationship</a:t>
            </a:r>
          </a:p>
          <a:p>
            <a:r>
              <a:rPr lang="en-GB" sz="3200" dirty="0" smtClean="0"/>
              <a:t>Is exploitative…</a:t>
            </a:r>
          </a:p>
          <a:p>
            <a:endParaRPr lang="en-GB" sz="2800" dirty="0" smtClean="0"/>
          </a:p>
          <a:p>
            <a:pPr marL="357187" lvl="1" indent="0">
              <a:buNone/>
            </a:pPr>
            <a:endParaRPr lang="en-GB" sz="2800" dirty="0"/>
          </a:p>
        </p:txBody>
      </p:sp>
    </p:spTree>
    <p:extLst>
      <p:ext uri="{BB962C8B-B14F-4D97-AF65-F5344CB8AC3E}">
        <p14:creationId xmlns:p14="http://schemas.microsoft.com/office/powerpoint/2010/main" val="327688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456613" cy="509588"/>
          </a:xfrm>
        </p:spPr>
        <p:txBody>
          <a:bodyPr/>
          <a:lstStyle/>
          <a:p>
            <a:r>
              <a:rPr lang="en-GB" dirty="0" smtClean="0"/>
              <a:t>China in Africa needs to be understood from China</a:t>
            </a:r>
            <a:endParaRPr lang="en-GB" dirty="0"/>
          </a:p>
        </p:txBody>
      </p:sp>
      <p:sp>
        <p:nvSpPr>
          <p:cNvPr id="3" name="Content Placeholder 2"/>
          <p:cNvSpPr>
            <a:spLocks noGrp="1"/>
          </p:cNvSpPr>
          <p:nvPr>
            <p:ph idx="1"/>
          </p:nvPr>
        </p:nvSpPr>
        <p:spPr>
          <a:xfrm>
            <a:off x="395536" y="1484784"/>
            <a:ext cx="8456613" cy="4382616"/>
          </a:xfrm>
        </p:spPr>
        <p:txBody>
          <a:bodyPr/>
          <a:lstStyle/>
          <a:p>
            <a:r>
              <a:rPr lang="en-GB" sz="2800" dirty="0" smtClean="0"/>
              <a:t>State-interest is commercial interest and vice-versa</a:t>
            </a:r>
          </a:p>
          <a:p>
            <a:r>
              <a:rPr lang="en-GB" sz="2800" dirty="0" smtClean="0"/>
              <a:t>Aid is commercial as there is no other interest than Chinese development</a:t>
            </a:r>
          </a:p>
          <a:p>
            <a:pPr lvl="1"/>
            <a:r>
              <a:rPr lang="en-GB" sz="2800" dirty="0" smtClean="0"/>
              <a:t>Aid size to Africa? </a:t>
            </a:r>
          </a:p>
          <a:p>
            <a:r>
              <a:rPr lang="en-GB" sz="2800" dirty="0" smtClean="0"/>
              <a:t>Consistent with commercial interest in fuelling its growth</a:t>
            </a:r>
          </a:p>
          <a:p>
            <a:pPr lvl="1"/>
            <a:r>
              <a:rPr lang="en-GB" sz="2800" dirty="0" smtClean="0"/>
              <a:t>Tied aid</a:t>
            </a:r>
          </a:p>
          <a:p>
            <a:r>
              <a:rPr lang="en-GB" sz="2800" dirty="0" smtClean="0"/>
              <a:t>The fact that it does not follow our rules does not mean it ‘vicious’</a:t>
            </a:r>
          </a:p>
          <a:p>
            <a:r>
              <a:rPr lang="en-GB" sz="2800" dirty="0" smtClean="0"/>
              <a:t>More used to ‘fragile’ institutional environments…</a:t>
            </a:r>
          </a:p>
          <a:p>
            <a:endParaRPr lang="en-GB" sz="2800" dirty="0" smtClean="0"/>
          </a:p>
          <a:p>
            <a:pPr marL="357187" lvl="1" indent="0">
              <a:buNone/>
            </a:pPr>
            <a:endParaRPr lang="en-GB" sz="2800" dirty="0"/>
          </a:p>
        </p:txBody>
      </p:sp>
    </p:spTree>
    <p:extLst>
      <p:ext uri="{BB962C8B-B14F-4D97-AF65-F5344CB8AC3E}">
        <p14:creationId xmlns:p14="http://schemas.microsoft.com/office/powerpoint/2010/main" val="580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964488" cy="509588"/>
          </a:xfrm>
        </p:spPr>
        <p:txBody>
          <a:bodyPr/>
          <a:lstStyle/>
          <a:p>
            <a:r>
              <a:rPr lang="en-GB" dirty="0" smtClean="0"/>
              <a:t>China in Africa needs to be understood from China (2)</a:t>
            </a:r>
            <a:endParaRPr lang="en-GB" dirty="0"/>
          </a:p>
        </p:txBody>
      </p:sp>
      <p:sp>
        <p:nvSpPr>
          <p:cNvPr id="3" name="Content Placeholder 2"/>
          <p:cNvSpPr>
            <a:spLocks noGrp="1"/>
          </p:cNvSpPr>
          <p:nvPr>
            <p:ph idx="1"/>
          </p:nvPr>
        </p:nvSpPr>
        <p:spPr>
          <a:xfrm>
            <a:off x="395536" y="1556792"/>
            <a:ext cx="8456613" cy="4382616"/>
          </a:xfrm>
        </p:spPr>
        <p:txBody>
          <a:bodyPr/>
          <a:lstStyle/>
          <a:p>
            <a:r>
              <a:rPr lang="en-GB" sz="2800" dirty="0" smtClean="0"/>
              <a:t>It is also looking for FDI opportunities to balance its own restructuring away from labour-intensity</a:t>
            </a:r>
          </a:p>
          <a:p>
            <a:r>
              <a:rPr lang="en-GB" sz="2800" dirty="0" smtClean="0"/>
              <a:t>Workers’ paradise built on workers’ exploitation</a:t>
            </a:r>
          </a:p>
          <a:p>
            <a:pPr lvl="1"/>
            <a:r>
              <a:rPr lang="en-GB" sz="2800" dirty="0" smtClean="0"/>
              <a:t>Labour as a natural resource (Lewis model)</a:t>
            </a:r>
          </a:p>
          <a:p>
            <a:pPr lvl="1"/>
            <a:r>
              <a:rPr lang="en-GB" sz="2800" dirty="0" smtClean="0"/>
              <a:t>That is getting exhausted (“middle income trap”)</a:t>
            </a:r>
          </a:p>
          <a:p>
            <a:r>
              <a:rPr lang="en-GB" sz="2800" dirty="0" smtClean="0"/>
              <a:t>Incentives against labour-intensity of production</a:t>
            </a:r>
          </a:p>
          <a:p>
            <a:r>
              <a:rPr lang="en-GB" sz="2800" dirty="0" smtClean="0"/>
              <a:t>Encouragement of movement out of S-Eastern China into West, other Asian countries and Africa</a:t>
            </a:r>
          </a:p>
          <a:p>
            <a:r>
              <a:rPr lang="en-GB" sz="2800" dirty="0" smtClean="0"/>
              <a:t>CADF – $5 billion, managed by CDB – tied credit/ equity stakes</a:t>
            </a:r>
          </a:p>
          <a:p>
            <a:pPr marL="357187" lvl="1" indent="0">
              <a:buNone/>
            </a:pPr>
            <a:endParaRPr lang="en-GB" sz="2800" dirty="0"/>
          </a:p>
        </p:txBody>
      </p:sp>
    </p:spTree>
    <p:extLst>
      <p:ext uri="{BB962C8B-B14F-4D97-AF65-F5344CB8AC3E}">
        <p14:creationId xmlns:p14="http://schemas.microsoft.com/office/powerpoint/2010/main" val="3599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pPr algn="ctr" eaLnBrk="1" hangingPunct="1">
              <a:defRPr/>
            </a:pPr>
            <a:r>
              <a:rPr lang="en-GB" sz="3200" b="1" dirty="0" smtClean="0">
                <a:latin typeface="Calibri" charset="0"/>
              </a:rPr>
              <a:t>The prize for Africa: job creating growth</a:t>
            </a:r>
            <a:endParaRPr lang="en-GB" sz="3200" b="1" dirty="0" smtClean="0">
              <a:latin typeface="Calibri" charset="0"/>
            </a:endParaRPr>
          </a:p>
        </p:txBody>
      </p:sp>
      <p:pic>
        <p:nvPicPr>
          <p:cNvPr id="123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243138"/>
            <a:ext cx="55753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2"/>
          <p:cNvSpPr txBox="1">
            <a:spLocks noChangeArrowheads="1"/>
          </p:cNvSpPr>
          <p:nvPr/>
        </p:nvSpPr>
        <p:spPr bwMode="auto">
          <a:xfrm>
            <a:off x="376849" y="5681208"/>
            <a:ext cx="84566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2pPr>
            <a:lvl3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3pPr>
            <a:lvl4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4pPr>
            <a:lvl5pPr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5pPr>
            <a:lvl6pPr marL="4572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6pPr>
            <a:lvl7pPr marL="9144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7pPr>
            <a:lvl8pPr marL="13716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8pPr>
            <a:lvl9pPr marL="1828800" algn="l" rtl="0" eaLnBrk="0" fontAlgn="base" hangingPunct="0">
              <a:spcBef>
                <a:spcPct val="0"/>
              </a:spcBef>
              <a:spcAft>
                <a:spcPct val="0"/>
              </a:spcAft>
              <a:defRPr sz="2400">
                <a:solidFill>
                  <a:schemeClr val="tx2"/>
                </a:solidFill>
                <a:latin typeface="Arial Black" charset="0"/>
                <a:ea typeface="ＭＳ Ｐゴシック" charset="0"/>
                <a:cs typeface="Arial" charset="0"/>
              </a:defRPr>
            </a:lvl9pPr>
          </a:lstStyle>
          <a:p>
            <a:pPr algn="ctr" eaLnBrk="1" hangingPunct="1">
              <a:defRPr/>
            </a:pPr>
            <a:r>
              <a:rPr lang="en-GB" sz="3200" b="1" dirty="0" smtClean="0">
                <a:latin typeface="Calibri" charset="0"/>
              </a:rPr>
              <a:t>Is Africa ready to grab that opportunity?</a:t>
            </a:r>
            <a:endParaRPr lang="en-GB" sz="3200" b="1" dirty="0" smtClean="0">
              <a:latin typeface="Calibri"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964488" cy="509588"/>
          </a:xfrm>
        </p:spPr>
        <p:txBody>
          <a:bodyPr/>
          <a:lstStyle/>
          <a:p>
            <a:r>
              <a:rPr lang="en-GB" dirty="0" smtClean="0"/>
              <a:t>The pieces that need to get into place</a:t>
            </a:r>
            <a:endParaRPr lang="en-GB" dirty="0"/>
          </a:p>
        </p:txBody>
      </p:sp>
      <p:sp>
        <p:nvSpPr>
          <p:cNvPr id="3" name="Content Placeholder 2"/>
          <p:cNvSpPr>
            <a:spLocks noGrp="1"/>
          </p:cNvSpPr>
          <p:nvPr>
            <p:ph idx="1"/>
          </p:nvPr>
        </p:nvSpPr>
        <p:spPr>
          <a:xfrm>
            <a:off x="395536" y="1556792"/>
            <a:ext cx="8456613" cy="4382616"/>
          </a:xfrm>
        </p:spPr>
        <p:txBody>
          <a:bodyPr/>
          <a:lstStyle/>
          <a:p>
            <a:pPr lvl="1"/>
            <a:r>
              <a:rPr lang="en-GB" sz="2800" dirty="0" smtClean="0"/>
              <a:t>the demographic dividend (education, health, ….)</a:t>
            </a:r>
          </a:p>
          <a:p>
            <a:pPr lvl="1"/>
            <a:r>
              <a:rPr lang="en-GB" sz="2800" dirty="0" smtClean="0"/>
              <a:t>natural resource rents for transformative infrastructure, social protection, absolute poverty alleviation, </a:t>
            </a:r>
            <a:r>
              <a:rPr lang="en-GB" sz="2800" dirty="0" err="1" smtClean="0"/>
              <a:t>etc</a:t>
            </a:r>
            <a:r>
              <a:rPr lang="en-GB" sz="2800" dirty="0" smtClean="0"/>
              <a:t> </a:t>
            </a:r>
          </a:p>
          <a:p>
            <a:pPr lvl="1"/>
            <a:r>
              <a:rPr lang="en-GB" sz="2800" dirty="0" smtClean="0"/>
              <a:t>an investment climate that will make Chinese, other foreign and local investors willing to part with their cash for the long-run</a:t>
            </a:r>
            <a:endParaRPr lang="en-GB" sz="2800" dirty="0" smtClean="0"/>
          </a:p>
          <a:p>
            <a:pPr lvl="1"/>
            <a:r>
              <a:rPr lang="en-GB" sz="2800" dirty="0"/>
              <a:t>b</a:t>
            </a:r>
            <a:r>
              <a:rPr lang="en-GB" sz="2800" dirty="0" smtClean="0"/>
              <a:t>asic costs structures to make investment profitable</a:t>
            </a:r>
            <a:r>
              <a:rPr lang="en-GB" sz="2800" dirty="0" smtClean="0">
                <a:solidFill>
                  <a:srgbClr val="FF0000"/>
                </a:solidFill>
              </a:rPr>
              <a:t>  </a:t>
            </a:r>
          </a:p>
          <a:p>
            <a:pPr lvl="1"/>
            <a:endParaRPr lang="en-GB" sz="2800" b="1" dirty="0"/>
          </a:p>
        </p:txBody>
      </p:sp>
    </p:spTree>
    <p:extLst>
      <p:ext uri="{BB962C8B-B14F-4D97-AF65-F5344CB8AC3E}">
        <p14:creationId xmlns:p14="http://schemas.microsoft.com/office/powerpoint/2010/main" val="5150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GB" smtClean="0"/>
              <a:t>Due in part to cost-disadvantages: against China, for example</a:t>
            </a:r>
          </a:p>
        </p:txBody>
      </p:sp>
      <p:pic>
        <p:nvPicPr>
          <p:cNvPr id="186382"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974850"/>
            <a:ext cx="7851775"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6383" name="Text Box 6"/>
          <p:cNvSpPr txBox="1">
            <a:spLocks noChangeArrowheads="1"/>
          </p:cNvSpPr>
          <p:nvPr/>
        </p:nvSpPr>
        <p:spPr bwMode="auto">
          <a:xfrm>
            <a:off x="0" y="633095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GB" sz="1200" i="1" smtClean="0"/>
              <a:t>Source: World Bank Jobs Databank (2012)</a:t>
            </a:r>
          </a:p>
        </p:txBody>
      </p:sp>
    </p:spTree>
    <p:extLst>
      <p:ext uri="{BB962C8B-B14F-4D97-AF65-F5344CB8AC3E}">
        <p14:creationId xmlns:p14="http://schemas.microsoft.com/office/powerpoint/2010/main" val="16114993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58775" y="1196975"/>
            <a:ext cx="8456613" cy="509588"/>
          </a:xfrm>
        </p:spPr>
        <p:txBody>
          <a:bodyPr/>
          <a:lstStyle/>
          <a:p>
            <a:r>
              <a:rPr lang="en-GB" smtClean="0"/>
              <a:t>Opportunity: Cost-profiles are changing …</a:t>
            </a:r>
          </a:p>
        </p:txBody>
      </p:sp>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l="3534"/>
          <a:stretch>
            <a:fillRect/>
          </a:stretch>
        </p:blipFill>
        <p:spPr bwMode="auto">
          <a:xfrm>
            <a:off x="34925" y="2311400"/>
            <a:ext cx="45370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15"/>
          <p:cNvGrpSpPr>
            <a:grpSpLocks/>
          </p:cNvGrpSpPr>
          <p:nvPr/>
        </p:nvGrpSpPr>
        <p:grpSpPr bwMode="auto">
          <a:xfrm>
            <a:off x="4427538" y="2276475"/>
            <a:ext cx="4679950" cy="3268663"/>
            <a:chOff x="2789" y="1343"/>
            <a:chExt cx="2948" cy="2059"/>
          </a:xfrm>
        </p:grpSpPr>
        <p:pic>
          <p:nvPicPr>
            <p:cNvPr id="1873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 y="1463"/>
              <a:ext cx="2948" cy="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7400" name="Text Box 6"/>
            <p:cNvSpPr txBox="1">
              <a:spLocks noChangeArrowheads="1"/>
            </p:cNvSpPr>
            <p:nvPr/>
          </p:nvSpPr>
          <p:spPr bwMode="auto">
            <a:xfrm>
              <a:off x="2861" y="3258"/>
              <a:ext cx="28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GB" sz="900" i="1" smtClean="0"/>
                <a:t>Source: ILO</a:t>
              </a:r>
              <a:r>
                <a:rPr lang="en-GB" altLang="ja-JP" sz="900" i="1" smtClean="0"/>
                <a:t>, Key Indicators of the Labour Market database (2012); converted to US$</a:t>
              </a:r>
              <a:r>
                <a:rPr lang="en-GB" altLang="ja-JP" sz="900" smtClean="0"/>
                <a:t> </a:t>
              </a:r>
              <a:endParaRPr lang="en-GB" sz="900" smtClean="0"/>
            </a:p>
          </p:txBody>
        </p:sp>
        <p:sp>
          <p:nvSpPr>
            <p:cNvPr id="187401" name="Text Box 9"/>
            <p:cNvSpPr txBox="1">
              <a:spLocks noChangeArrowheads="1"/>
            </p:cNvSpPr>
            <p:nvPr/>
          </p:nvSpPr>
          <p:spPr bwMode="auto">
            <a:xfrm>
              <a:off x="4994" y="1661"/>
              <a:ext cx="59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000" b="1">
                  <a:solidFill>
                    <a:srgbClr val="0000FF"/>
                  </a:solidFill>
                  <a:latin typeface="Arial" charset="0"/>
                  <a:ea typeface="ＭＳ Ｐゴシック" charset="0"/>
                </a:rPr>
                <a:t>South Africa</a:t>
              </a:r>
            </a:p>
          </p:txBody>
        </p:sp>
        <p:sp>
          <p:nvSpPr>
            <p:cNvPr id="187402" name="Text Box 10"/>
            <p:cNvSpPr txBox="1">
              <a:spLocks noChangeArrowheads="1"/>
            </p:cNvSpPr>
            <p:nvPr/>
          </p:nvSpPr>
          <p:spPr bwMode="auto">
            <a:xfrm>
              <a:off x="4227" y="2456"/>
              <a:ext cx="3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000" b="1">
                  <a:solidFill>
                    <a:srgbClr val="FFCC00"/>
                  </a:solidFill>
                  <a:latin typeface="Arial" charset="0"/>
                  <a:ea typeface="ＭＳ Ｐゴシック" charset="0"/>
                </a:rPr>
                <a:t>Kenya</a:t>
              </a:r>
            </a:p>
          </p:txBody>
        </p:sp>
        <p:sp>
          <p:nvSpPr>
            <p:cNvPr id="187403" name="Text Box 11"/>
            <p:cNvSpPr txBox="1">
              <a:spLocks noChangeArrowheads="1"/>
            </p:cNvSpPr>
            <p:nvPr/>
          </p:nvSpPr>
          <p:spPr bwMode="auto">
            <a:xfrm>
              <a:off x="5178" y="2475"/>
              <a:ext cx="33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000" b="1">
                  <a:solidFill>
                    <a:srgbClr val="FF0000"/>
                  </a:solidFill>
                  <a:latin typeface="Arial" charset="0"/>
                  <a:ea typeface="ＭＳ Ｐゴシック" charset="0"/>
                </a:rPr>
                <a:t>China</a:t>
              </a:r>
            </a:p>
          </p:txBody>
        </p:sp>
        <p:sp>
          <p:nvSpPr>
            <p:cNvPr id="187404" name="Text Box 12"/>
            <p:cNvSpPr txBox="1">
              <a:spLocks noChangeArrowheads="1"/>
            </p:cNvSpPr>
            <p:nvPr/>
          </p:nvSpPr>
          <p:spPr bwMode="auto">
            <a:xfrm>
              <a:off x="5162" y="2893"/>
              <a:ext cx="4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000" b="1">
                  <a:solidFill>
                    <a:schemeClr val="accent2"/>
                  </a:solidFill>
                  <a:latin typeface="Arial" charset="0"/>
                  <a:ea typeface="ＭＳ Ｐゴシック" charset="0"/>
                </a:rPr>
                <a:t>Pakistan</a:t>
              </a:r>
            </a:p>
          </p:txBody>
        </p:sp>
        <p:sp>
          <p:nvSpPr>
            <p:cNvPr id="187405" name="Text Box 13"/>
            <p:cNvSpPr txBox="1">
              <a:spLocks noChangeArrowheads="1"/>
            </p:cNvSpPr>
            <p:nvPr/>
          </p:nvSpPr>
          <p:spPr bwMode="auto">
            <a:xfrm>
              <a:off x="4352" y="2720"/>
              <a:ext cx="37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000" b="1">
                  <a:solidFill>
                    <a:srgbClr val="99FF99"/>
                  </a:solidFill>
                  <a:latin typeface="Arial" charset="0"/>
                  <a:ea typeface="ＭＳ Ｐゴシック" charset="0"/>
                </a:rPr>
                <a:t>Malawi</a:t>
              </a:r>
            </a:p>
          </p:txBody>
        </p:sp>
        <p:sp>
          <p:nvSpPr>
            <p:cNvPr id="187406" name="Text Box 14"/>
            <p:cNvSpPr txBox="1">
              <a:spLocks noChangeArrowheads="1"/>
            </p:cNvSpPr>
            <p:nvPr/>
          </p:nvSpPr>
          <p:spPr bwMode="auto">
            <a:xfrm>
              <a:off x="3251" y="1343"/>
              <a:ext cx="21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b="1">
                  <a:latin typeface="Arial" charset="0"/>
                  <a:ea typeface="ＭＳ Ｐゴシック" charset="0"/>
                </a:rPr>
                <a:t>Real Wages 2000-2009, Selected Economies</a:t>
              </a:r>
            </a:p>
          </p:txBody>
        </p:sp>
      </p:grpSp>
      <p:sp>
        <p:nvSpPr>
          <p:cNvPr id="187408" name="Text Box 16"/>
          <p:cNvSpPr txBox="1">
            <a:spLocks noChangeArrowheads="1"/>
          </p:cNvSpPr>
          <p:nvPr/>
        </p:nvSpPr>
        <p:spPr bwMode="auto">
          <a:xfrm>
            <a:off x="395288" y="1773238"/>
            <a:ext cx="3541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solidFill>
                  <a:srgbClr val="FF1901"/>
                </a:solidFill>
                <a:latin typeface="Arial" charset="0"/>
                <a:ea typeface="ＭＳ Ｐゴシック" charset="0"/>
              </a:rPr>
              <a:t>Real wages in China are rising fast</a:t>
            </a:r>
          </a:p>
        </p:txBody>
      </p:sp>
      <p:sp>
        <p:nvSpPr>
          <p:cNvPr id="187409" name="Text Box 17"/>
          <p:cNvSpPr txBox="1">
            <a:spLocks noChangeArrowheads="1"/>
          </p:cNvSpPr>
          <p:nvPr/>
        </p:nvSpPr>
        <p:spPr bwMode="auto">
          <a:xfrm>
            <a:off x="4670425" y="1797050"/>
            <a:ext cx="436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solidFill>
                  <a:srgbClr val="FF1901"/>
                </a:solidFill>
                <a:latin typeface="Arial" charset="0"/>
                <a:ea typeface="ＭＳ Ｐゴシック" charset="0"/>
              </a:rPr>
              <a:t>But in most DFID LICs they are more stable</a:t>
            </a:r>
          </a:p>
        </p:txBody>
      </p:sp>
      <p:sp>
        <p:nvSpPr>
          <p:cNvPr id="187410" name="Text Box 18"/>
          <p:cNvSpPr txBox="1">
            <a:spLocks noChangeArrowheads="1"/>
          </p:cNvSpPr>
          <p:nvPr/>
        </p:nvSpPr>
        <p:spPr bwMode="auto">
          <a:xfrm>
            <a:off x="452438" y="5718175"/>
            <a:ext cx="82089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sz="1400" b="1"/>
              <a:t>Data also suggests that since the 1990s, wages are growing faster than productivity in China – meaning that it is becoming more expensive to produce labour-intensive goods 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74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09" grpId="0"/>
      <p:bldP spid="1874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41438"/>
            <a:ext cx="8964612" cy="553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0" name="Text Box 8"/>
          <p:cNvSpPr txBox="1">
            <a:spLocks noChangeArrowheads="1"/>
          </p:cNvSpPr>
          <p:nvPr/>
        </p:nvSpPr>
        <p:spPr bwMode="auto">
          <a:xfrm>
            <a:off x="298450" y="584200"/>
            <a:ext cx="853281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GB" sz="2000" b="1" dirty="0" smtClean="0"/>
          </a:p>
          <a:p>
            <a:pPr algn="ctr">
              <a:spcBef>
                <a:spcPct val="50000"/>
              </a:spcBef>
            </a:pPr>
            <a:r>
              <a:rPr lang="en-GB" sz="2000" b="1" dirty="0" smtClean="0"/>
              <a:t>Rate </a:t>
            </a:r>
            <a:r>
              <a:rPr lang="en-GB" sz="2000" b="1" dirty="0"/>
              <a:t>of convergence to the best practice frontier for Doing Business, 2005-2012</a:t>
            </a:r>
          </a:p>
        </p:txBody>
      </p:sp>
      <p:sp>
        <p:nvSpPr>
          <p:cNvPr id="33801" name="Text Box 9"/>
          <p:cNvSpPr txBox="1">
            <a:spLocks noChangeArrowheads="1"/>
          </p:cNvSpPr>
          <p:nvPr/>
        </p:nvSpPr>
        <p:spPr bwMode="auto">
          <a:xfrm>
            <a:off x="971550" y="1700213"/>
            <a:ext cx="1512888" cy="542925"/>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Georgia – Best performer</a:t>
            </a:r>
          </a:p>
        </p:txBody>
      </p:sp>
      <p:sp>
        <p:nvSpPr>
          <p:cNvPr id="33803" name="Text Box 11"/>
          <p:cNvSpPr txBox="1">
            <a:spLocks noChangeArrowheads="1"/>
          </p:cNvSpPr>
          <p:nvPr/>
        </p:nvSpPr>
        <p:spPr bwMode="auto">
          <a:xfrm>
            <a:off x="1620838" y="3027363"/>
            <a:ext cx="1655762" cy="3302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b="1"/>
              <a:t>China and India</a:t>
            </a:r>
          </a:p>
        </p:txBody>
      </p:sp>
      <p:sp>
        <p:nvSpPr>
          <p:cNvPr id="33805" name="Text Box 13"/>
          <p:cNvSpPr txBox="1">
            <a:spLocks noChangeArrowheads="1"/>
          </p:cNvSpPr>
          <p:nvPr/>
        </p:nvSpPr>
        <p:spPr bwMode="auto">
          <a:xfrm>
            <a:off x="101600" y="6381750"/>
            <a:ext cx="331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000" i="1"/>
              <a:t>Source: Data provided by the World Bank, produced for Doing Business Survey 2012 </a:t>
            </a:r>
          </a:p>
        </p:txBody>
      </p:sp>
    </p:spTree>
    <p:extLst>
      <p:ext uri="{BB962C8B-B14F-4D97-AF65-F5344CB8AC3E}">
        <p14:creationId xmlns:p14="http://schemas.microsoft.com/office/powerpoint/2010/main" val="3137749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705295" cy="571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9916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436910"/>
          </a:xfrm>
        </p:spPr>
        <p:txBody>
          <a:bodyPr/>
          <a:lstStyle/>
          <a:p>
            <a:r>
              <a:rPr lang="en-GB" dirty="0" smtClean="0"/>
              <a:t>And </a:t>
            </a:r>
            <a:r>
              <a:rPr lang="en-GB" dirty="0"/>
              <a:t>C</a:t>
            </a:r>
            <a:r>
              <a:rPr lang="en-GB" dirty="0" smtClean="0"/>
              <a:t>hinese business are looking</a:t>
            </a:r>
            <a:endParaRPr lang="en-GB" dirty="0"/>
          </a:p>
        </p:txBody>
      </p:sp>
      <p:sp>
        <p:nvSpPr>
          <p:cNvPr id="3" name="Text Placeholder 2"/>
          <p:cNvSpPr>
            <a:spLocks noGrp="1"/>
          </p:cNvSpPr>
          <p:nvPr>
            <p:ph type="body" idx="1"/>
          </p:nvPr>
        </p:nvSpPr>
        <p:spPr/>
        <p:txBody>
          <a:bodyPr/>
          <a:lstStyle/>
          <a:p>
            <a:r>
              <a:rPr lang="en-GB" dirty="0" smtClean="0"/>
              <a:t>FDI projects, Ethiopia</a:t>
            </a:r>
            <a:endParaRPr lang="en-GB"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710212904"/>
              </p:ext>
            </p:extLst>
          </p:nvPr>
        </p:nvGraphicFramePr>
        <p:xfrm>
          <a:off x="539552" y="2564903"/>
          <a:ext cx="3960440" cy="2926080"/>
        </p:xfrm>
        <a:graphic>
          <a:graphicData uri="http://schemas.openxmlformats.org/drawingml/2006/table">
            <a:tbl>
              <a:tblPr firstRow="1" firstCol="1" lastRow="1" lastCol="1" bandRow="1" bandCol="1">
                <a:tableStyleId>{5C22544A-7EE6-4342-B048-85BDC9FD1C3A}</a:tableStyleId>
              </a:tblPr>
              <a:tblGrid>
                <a:gridCol w="1980220"/>
                <a:gridCol w="1980220"/>
              </a:tblGrid>
              <a:tr h="360040">
                <a:tc gridSpan="2">
                  <a:txBody>
                    <a:bodyPr/>
                    <a:lstStyle/>
                    <a:p>
                      <a:pPr algn="just">
                        <a:spcAft>
                          <a:spcPts val="0"/>
                        </a:spcAft>
                      </a:pPr>
                      <a:r>
                        <a:rPr lang="en-GB" sz="2400" dirty="0">
                          <a:effectLst/>
                        </a:rPr>
                        <a:t>Ethiopia</a:t>
                      </a:r>
                      <a:endParaRPr lang="en-GB" sz="2400" dirty="0">
                        <a:effectLst/>
                        <a:latin typeface="Arial"/>
                        <a:ea typeface="Times New Roman"/>
                        <a:cs typeface="Times New Roman"/>
                      </a:endParaRPr>
                    </a:p>
                  </a:txBody>
                  <a:tcPr marL="68580" marR="68580" marT="0" marB="0"/>
                </a:tc>
                <a:tc hMerge="1">
                  <a:txBody>
                    <a:bodyPr/>
                    <a:lstStyle/>
                    <a:p>
                      <a:endParaRPr lang="en-GB"/>
                    </a:p>
                  </a:txBody>
                  <a:tcPr/>
                </a:tc>
              </a:tr>
              <a:tr h="720080">
                <a:tc>
                  <a:txBody>
                    <a:bodyPr/>
                    <a:lstStyle/>
                    <a:p>
                      <a:pPr algn="just">
                        <a:spcAft>
                          <a:spcPts val="0"/>
                        </a:spcAft>
                      </a:pPr>
                      <a:r>
                        <a:rPr lang="en-GB" sz="2400">
                          <a:effectLst/>
                        </a:rPr>
                        <a:t>Country</a:t>
                      </a:r>
                      <a:endParaRPr lang="en-GB" sz="2400">
                        <a:effectLst/>
                        <a:latin typeface="Arial"/>
                        <a:ea typeface="Times New Roman"/>
                        <a:cs typeface="Times New Roman"/>
                      </a:endParaRPr>
                    </a:p>
                  </a:txBody>
                  <a:tcPr marL="68580" marR="68580" marT="0" marB="0"/>
                </a:tc>
                <a:tc>
                  <a:txBody>
                    <a:bodyPr/>
                    <a:lstStyle/>
                    <a:p>
                      <a:pPr algn="just">
                        <a:spcAft>
                          <a:spcPts val="0"/>
                        </a:spcAft>
                      </a:pPr>
                      <a:r>
                        <a:rPr lang="en-GB" sz="2400" dirty="0">
                          <a:effectLst/>
                        </a:rPr>
                        <a:t>Total </a:t>
                      </a:r>
                      <a:r>
                        <a:rPr lang="en-GB" sz="2400" dirty="0" smtClean="0">
                          <a:effectLst/>
                        </a:rPr>
                        <a:t>Number</a:t>
                      </a:r>
                      <a:endParaRPr lang="en-GB" sz="2400" dirty="0">
                        <a:effectLst/>
                        <a:latin typeface="Arial"/>
                        <a:ea typeface="Times New Roman"/>
                        <a:cs typeface="Times New Roman"/>
                      </a:endParaRPr>
                    </a:p>
                  </a:txBody>
                  <a:tcPr marL="68580" marR="68580" marT="0" marB="0"/>
                </a:tc>
              </a:tr>
              <a:tr h="360040">
                <a:tc>
                  <a:txBody>
                    <a:bodyPr/>
                    <a:lstStyle/>
                    <a:p>
                      <a:pPr algn="just">
                        <a:spcAft>
                          <a:spcPts val="0"/>
                        </a:spcAft>
                      </a:pPr>
                      <a:r>
                        <a:rPr lang="en-GB" sz="2400">
                          <a:effectLst/>
                        </a:rPr>
                        <a:t>China</a:t>
                      </a:r>
                      <a:endParaRPr lang="en-GB" sz="2400">
                        <a:effectLst/>
                        <a:latin typeface="Arial"/>
                        <a:ea typeface="Times New Roman"/>
                        <a:cs typeface="Times New Roman"/>
                      </a:endParaRPr>
                    </a:p>
                  </a:txBody>
                  <a:tcPr marL="68580" marR="68580" marT="0" marB="0"/>
                </a:tc>
                <a:tc>
                  <a:txBody>
                    <a:bodyPr/>
                    <a:lstStyle/>
                    <a:p>
                      <a:pPr algn="just">
                        <a:spcAft>
                          <a:spcPts val="0"/>
                        </a:spcAft>
                      </a:pPr>
                      <a:r>
                        <a:rPr lang="en-GB" sz="2400" dirty="0">
                          <a:effectLst/>
                        </a:rPr>
                        <a:t>93</a:t>
                      </a:r>
                      <a:endParaRPr lang="en-GB" sz="2400" dirty="0">
                        <a:effectLst/>
                        <a:latin typeface="Arial"/>
                        <a:ea typeface="Times New Roman"/>
                        <a:cs typeface="Times New Roman"/>
                      </a:endParaRPr>
                    </a:p>
                  </a:txBody>
                  <a:tcPr marL="68580" marR="68580" marT="0" marB="0"/>
                </a:tc>
              </a:tr>
              <a:tr h="360040">
                <a:tc>
                  <a:txBody>
                    <a:bodyPr/>
                    <a:lstStyle/>
                    <a:p>
                      <a:pPr algn="just">
                        <a:spcAft>
                          <a:spcPts val="0"/>
                        </a:spcAft>
                      </a:pPr>
                      <a:r>
                        <a:rPr lang="en-GB" sz="2400">
                          <a:effectLst/>
                        </a:rPr>
                        <a:t>India</a:t>
                      </a:r>
                      <a:endParaRPr lang="en-GB" sz="2400">
                        <a:effectLst/>
                        <a:latin typeface="Arial"/>
                        <a:ea typeface="Times New Roman"/>
                        <a:cs typeface="Times New Roman"/>
                      </a:endParaRPr>
                    </a:p>
                  </a:txBody>
                  <a:tcPr marL="68580" marR="68580" marT="0" marB="0"/>
                </a:tc>
                <a:tc>
                  <a:txBody>
                    <a:bodyPr/>
                    <a:lstStyle/>
                    <a:p>
                      <a:pPr algn="just">
                        <a:spcAft>
                          <a:spcPts val="0"/>
                        </a:spcAft>
                      </a:pPr>
                      <a:r>
                        <a:rPr lang="en-GB" sz="2400" dirty="0">
                          <a:effectLst/>
                        </a:rPr>
                        <a:t>39</a:t>
                      </a:r>
                      <a:endParaRPr lang="en-GB" sz="2400" dirty="0">
                        <a:effectLst/>
                        <a:latin typeface="Arial"/>
                        <a:ea typeface="Times New Roman"/>
                        <a:cs typeface="Times New Roman"/>
                      </a:endParaRPr>
                    </a:p>
                  </a:txBody>
                  <a:tcPr marL="68580" marR="68580" marT="0" marB="0"/>
                </a:tc>
              </a:tr>
              <a:tr h="360040">
                <a:tc>
                  <a:txBody>
                    <a:bodyPr/>
                    <a:lstStyle/>
                    <a:p>
                      <a:pPr algn="just">
                        <a:spcAft>
                          <a:spcPts val="0"/>
                        </a:spcAft>
                      </a:pPr>
                      <a:r>
                        <a:rPr lang="en-GB" sz="2400" dirty="0" smtClean="0">
                          <a:effectLst/>
                        </a:rPr>
                        <a:t>S-Arabia</a:t>
                      </a:r>
                      <a:endParaRPr lang="en-GB" sz="2400" dirty="0">
                        <a:effectLst/>
                        <a:latin typeface="Arial"/>
                        <a:ea typeface="Times New Roman"/>
                        <a:cs typeface="Times New Roman"/>
                      </a:endParaRPr>
                    </a:p>
                  </a:txBody>
                  <a:tcPr marL="68580" marR="68580" marT="0" marB="0"/>
                </a:tc>
                <a:tc>
                  <a:txBody>
                    <a:bodyPr/>
                    <a:lstStyle/>
                    <a:p>
                      <a:pPr algn="just">
                        <a:spcAft>
                          <a:spcPts val="0"/>
                        </a:spcAft>
                      </a:pPr>
                      <a:r>
                        <a:rPr lang="en-GB" sz="2400" dirty="0">
                          <a:effectLst/>
                        </a:rPr>
                        <a:t>27</a:t>
                      </a:r>
                      <a:endParaRPr lang="en-GB" sz="2400" dirty="0">
                        <a:effectLst/>
                        <a:latin typeface="Arial"/>
                        <a:ea typeface="Times New Roman"/>
                        <a:cs typeface="Times New Roman"/>
                      </a:endParaRPr>
                    </a:p>
                  </a:txBody>
                  <a:tcPr marL="68580" marR="68580" marT="0" marB="0"/>
                </a:tc>
              </a:tr>
              <a:tr h="360040">
                <a:tc>
                  <a:txBody>
                    <a:bodyPr/>
                    <a:lstStyle/>
                    <a:p>
                      <a:pPr algn="just">
                        <a:spcAft>
                          <a:spcPts val="0"/>
                        </a:spcAft>
                      </a:pPr>
                      <a:r>
                        <a:rPr lang="en-GB" sz="2400">
                          <a:effectLst/>
                        </a:rPr>
                        <a:t>Britain</a:t>
                      </a:r>
                      <a:endParaRPr lang="en-GB" sz="2400">
                        <a:effectLst/>
                        <a:latin typeface="Arial"/>
                        <a:ea typeface="Times New Roman"/>
                        <a:cs typeface="Times New Roman"/>
                      </a:endParaRPr>
                    </a:p>
                  </a:txBody>
                  <a:tcPr marL="68580" marR="68580" marT="0" marB="0"/>
                </a:tc>
                <a:tc>
                  <a:txBody>
                    <a:bodyPr/>
                    <a:lstStyle/>
                    <a:p>
                      <a:pPr algn="just">
                        <a:spcAft>
                          <a:spcPts val="0"/>
                        </a:spcAft>
                      </a:pPr>
                      <a:r>
                        <a:rPr lang="en-GB" sz="2400" dirty="0">
                          <a:effectLst/>
                        </a:rPr>
                        <a:t>18</a:t>
                      </a:r>
                      <a:endParaRPr lang="en-GB" sz="2400" dirty="0">
                        <a:effectLst/>
                        <a:latin typeface="Arial"/>
                        <a:ea typeface="Times New Roman"/>
                        <a:cs typeface="Times New Roman"/>
                      </a:endParaRPr>
                    </a:p>
                  </a:txBody>
                  <a:tcPr marL="68580" marR="68580" marT="0" marB="0"/>
                </a:tc>
              </a:tr>
              <a:tr h="360040">
                <a:tc>
                  <a:txBody>
                    <a:bodyPr/>
                    <a:lstStyle/>
                    <a:p>
                      <a:pPr algn="just">
                        <a:spcAft>
                          <a:spcPts val="0"/>
                        </a:spcAft>
                      </a:pPr>
                      <a:r>
                        <a:rPr lang="en-GB" sz="2400" dirty="0" smtClean="0">
                          <a:effectLst/>
                        </a:rPr>
                        <a:t>US</a:t>
                      </a:r>
                      <a:endParaRPr lang="en-GB" sz="2400" dirty="0">
                        <a:effectLst/>
                        <a:latin typeface="Arial"/>
                        <a:ea typeface="Times New Roman"/>
                        <a:cs typeface="Times New Roman"/>
                      </a:endParaRPr>
                    </a:p>
                  </a:txBody>
                  <a:tcPr marL="68580" marR="68580" marT="0" marB="0"/>
                </a:tc>
                <a:tc>
                  <a:txBody>
                    <a:bodyPr/>
                    <a:lstStyle/>
                    <a:p>
                      <a:pPr algn="just">
                        <a:spcAft>
                          <a:spcPts val="0"/>
                        </a:spcAft>
                      </a:pPr>
                      <a:r>
                        <a:rPr lang="en-GB" sz="2400" dirty="0">
                          <a:effectLst/>
                        </a:rPr>
                        <a:t>12</a:t>
                      </a:r>
                      <a:endParaRPr lang="en-GB" sz="2400" dirty="0">
                        <a:effectLst/>
                        <a:latin typeface="Arial"/>
                        <a:ea typeface="Times New Roman"/>
                        <a:cs typeface="Times New Roman"/>
                      </a:endParaRPr>
                    </a:p>
                  </a:txBody>
                  <a:tcPr marL="68580" marR="68580" marT="0" marB="0"/>
                </a:tc>
              </a:tr>
            </a:tbl>
          </a:graphicData>
        </a:graphic>
      </p:graphicFrame>
      <p:sp>
        <p:nvSpPr>
          <p:cNvPr id="5" name="Text Placeholder 4"/>
          <p:cNvSpPr>
            <a:spLocks noGrp="1"/>
          </p:cNvSpPr>
          <p:nvPr>
            <p:ph type="body" sz="quarter" idx="3"/>
          </p:nvPr>
        </p:nvSpPr>
        <p:spPr/>
        <p:txBody>
          <a:bodyPr/>
          <a:lstStyle/>
          <a:p>
            <a:endParaRPr lang="en-GB" dirty="0" smtClean="0"/>
          </a:p>
          <a:p>
            <a:endParaRPr lang="en-GB" dirty="0"/>
          </a:p>
          <a:p>
            <a:r>
              <a:rPr lang="en-GB" dirty="0" smtClean="0"/>
              <a:t>FDI </a:t>
            </a:r>
            <a:r>
              <a:rPr lang="en-GB" dirty="0" err="1" smtClean="0"/>
              <a:t>projects,Ghana</a:t>
            </a:r>
            <a:endParaRPr lang="en-GB"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4063542809"/>
              </p:ext>
            </p:extLst>
          </p:nvPr>
        </p:nvGraphicFramePr>
        <p:xfrm>
          <a:off x="4644008" y="2564904"/>
          <a:ext cx="3960440" cy="3312370"/>
        </p:xfrm>
        <a:graphic>
          <a:graphicData uri="http://schemas.openxmlformats.org/drawingml/2006/table">
            <a:tbl>
              <a:tblPr firstRow="1" firstCol="1" lastRow="1" lastCol="1" bandRow="1" bandCol="1">
                <a:tableStyleId>{5C22544A-7EE6-4342-B048-85BDC9FD1C3A}</a:tableStyleId>
              </a:tblPr>
              <a:tblGrid>
                <a:gridCol w="1980220"/>
                <a:gridCol w="1980220"/>
              </a:tblGrid>
              <a:tr h="368041">
                <a:tc gridSpan="2">
                  <a:txBody>
                    <a:bodyPr/>
                    <a:lstStyle/>
                    <a:p>
                      <a:pPr algn="just">
                        <a:spcAft>
                          <a:spcPts val="0"/>
                        </a:spcAft>
                      </a:pPr>
                      <a:r>
                        <a:rPr lang="en-GB" sz="2400" dirty="0">
                          <a:effectLst/>
                        </a:rPr>
                        <a:t>Ghana</a:t>
                      </a:r>
                      <a:endParaRPr lang="en-GB" sz="2400" dirty="0">
                        <a:effectLst/>
                        <a:latin typeface="Arial"/>
                        <a:ea typeface="Times New Roman"/>
                        <a:cs typeface="Times New Roman"/>
                      </a:endParaRPr>
                    </a:p>
                  </a:txBody>
                  <a:tcPr marL="68580" marR="68580" marT="0" marB="0"/>
                </a:tc>
                <a:tc hMerge="1">
                  <a:txBody>
                    <a:bodyPr/>
                    <a:lstStyle/>
                    <a:p>
                      <a:endParaRPr lang="en-GB"/>
                    </a:p>
                  </a:txBody>
                  <a:tcPr/>
                </a:tc>
              </a:tr>
              <a:tr h="736083">
                <a:tc>
                  <a:txBody>
                    <a:bodyPr/>
                    <a:lstStyle/>
                    <a:p>
                      <a:pPr algn="just">
                        <a:spcAft>
                          <a:spcPts val="0"/>
                        </a:spcAft>
                      </a:pPr>
                      <a:r>
                        <a:rPr lang="en-GB" sz="2400" dirty="0">
                          <a:effectLst/>
                        </a:rPr>
                        <a:t>Country</a:t>
                      </a:r>
                      <a:endParaRPr lang="en-GB" sz="2400" dirty="0">
                        <a:effectLst/>
                        <a:latin typeface="Arial"/>
                        <a:ea typeface="Times New Roman"/>
                        <a:cs typeface="Times New Roman"/>
                      </a:endParaRPr>
                    </a:p>
                  </a:txBody>
                  <a:tcPr marL="68580" marR="68580" marT="0" marB="0"/>
                </a:tc>
                <a:tc>
                  <a:txBody>
                    <a:bodyPr/>
                    <a:lstStyle/>
                    <a:p>
                      <a:pPr algn="just">
                        <a:spcAft>
                          <a:spcPts val="0"/>
                        </a:spcAft>
                      </a:pPr>
                      <a:r>
                        <a:rPr lang="en-GB" sz="2400" dirty="0" smtClean="0">
                          <a:effectLst/>
                          <a:latin typeface="+mn-lt"/>
                          <a:ea typeface="+mn-ea"/>
                          <a:cs typeface="+mn-cs"/>
                        </a:rPr>
                        <a:t>Total</a:t>
                      </a:r>
                      <a:r>
                        <a:rPr lang="en-GB" sz="2400" baseline="0" dirty="0" smtClean="0">
                          <a:effectLst/>
                          <a:latin typeface="+mn-lt"/>
                          <a:ea typeface="+mn-ea"/>
                          <a:cs typeface="+mn-cs"/>
                        </a:rPr>
                        <a:t> new </a:t>
                      </a:r>
                    </a:p>
                    <a:p>
                      <a:pPr algn="just">
                        <a:spcAft>
                          <a:spcPts val="0"/>
                        </a:spcAft>
                      </a:pPr>
                      <a:r>
                        <a:rPr lang="en-GB" sz="2400" baseline="0" dirty="0" smtClean="0">
                          <a:effectLst/>
                          <a:latin typeface="+mn-lt"/>
                          <a:ea typeface="+mn-ea"/>
                          <a:cs typeface="+mn-cs"/>
                        </a:rPr>
                        <a:t>Number</a:t>
                      </a:r>
                      <a:endParaRPr lang="en-GB" sz="2400" dirty="0">
                        <a:effectLst/>
                        <a:latin typeface="Arial"/>
                        <a:ea typeface="Times New Roman"/>
                        <a:cs typeface="Times New Roman"/>
                      </a:endParaRPr>
                    </a:p>
                  </a:txBody>
                  <a:tcPr marL="68580" marR="68580" marT="0" marB="0"/>
                </a:tc>
              </a:tr>
              <a:tr h="368041">
                <a:tc>
                  <a:txBody>
                    <a:bodyPr/>
                    <a:lstStyle/>
                    <a:p>
                      <a:pPr algn="just">
                        <a:spcAft>
                          <a:spcPts val="0"/>
                        </a:spcAft>
                      </a:pPr>
                      <a:r>
                        <a:rPr lang="en-GB" sz="2400" dirty="0">
                          <a:effectLst/>
                        </a:rPr>
                        <a:t>China</a:t>
                      </a:r>
                      <a:endParaRPr lang="en-GB" sz="2400" dirty="0">
                        <a:effectLst/>
                        <a:latin typeface="Arial"/>
                        <a:ea typeface="Times New Roman"/>
                        <a:cs typeface="Times New Roman"/>
                      </a:endParaRPr>
                    </a:p>
                  </a:txBody>
                  <a:tcPr marL="68580" marR="68580" marT="0" marB="0"/>
                </a:tc>
                <a:tc>
                  <a:txBody>
                    <a:bodyPr/>
                    <a:lstStyle/>
                    <a:p>
                      <a:pPr algn="just">
                        <a:spcAft>
                          <a:spcPts val="0"/>
                        </a:spcAft>
                      </a:pPr>
                      <a:r>
                        <a:rPr lang="en-GB" sz="2400">
                          <a:effectLst/>
                        </a:rPr>
                        <a:t>167</a:t>
                      </a:r>
                      <a:endParaRPr lang="en-GB" sz="2400">
                        <a:effectLst/>
                        <a:latin typeface="Arial"/>
                        <a:ea typeface="Times New Roman"/>
                        <a:cs typeface="Times New Roman"/>
                      </a:endParaRPr>
                    </a:p>
                  </a:txBody>
                  <a:tcPr marL="68580" marR="68580" marT="0" marB="0"/>
                </a:tc>
              </a:tr>
              <a:tr h="368041">
                <a:tc>
                  <a:txBody>
                    <a:bodyPr/>
                    <a:lstStyle/>
                    <a:p>
                      <a:pPr algn="just">
                        <a:spcAft>
                          <a:spcPts val="0"/>
                        </a:spcAft>
                      </a:pPr>
                      <a:r>
                        <a:rPr lang="en-GB" sz="2400" dirty="0">
                          <a:effectLst/>
                        </a:rPr>
                        <a:t>India</a:t>
                      </a:r>
                      <a:endParaRPr lang="en-GB" sz="2400" dirty="0">
                        <a:effectLst/>
                        <a:latin typeface="Arial"/>
                        <a:ea typeface="Times New Roman"/>
                        <a:cs typeface="Times New Roman"/>
                      </a:endParaRPr>
                    </a:p>
                  </a:txBody>
                  <a:tcPr marL="68580" marR="68580" marT="0" marB="0"/>
                </a:tc>
                <a:tc>
                  <a:txBody>
                    <a:bodyPr/>
                    <a:lstStyle/>
                    <a:p>
                      <a:pPr algn="just">
                        <a:spcAft>
                          <a:spcPts val="0"/>
                        </a:spcAft>
                      </a:pPr>
                      <a:r>
                        <a:rPr lang="en-GB" sz="2400">
                          <a:effectLst/>
                        </a:rPr>
                        <a:t>129</a:t>
                      </a:r>
                      <a:endParaRPr lang="en-GB" sz="2400">
                        <a:effectLst/>
                        <a:latin typeface="Arial"/>
                        <a:ea typeface="Times New Roman"/>
                        <a:cs typeface="Times New Roman"/>
                      </a:endParaRPr>
                    </a:p>
                  </a:txBody>
                  <a:tcPr marL="68580" marR="68580" marT="0" marB="0"/>
                </a:tc>
              </a:tr>
              <a:tr h="368041">
                <a:tc>
                  <a:txBody>
                    <a:bodyPr/>
                    <a:lstStyle/>
                    <a:p>
                      <a:pPr algn="just">
                        <a:spcAft>
                          <a:spcPts val="0"/>
                        </a:spcAft>
                      </a:pPr>
                      <a:r>
                        <a:rPr lang="en-GB" sz="2400" dirty="0">
                          <a:effectLst/>
                        </a:rPr>
                        <a:t>Nigeria</a:t>
                      </a:r>
                      <a:endParaRPr lang="en-GB" sz="2400" dirty="0">
                        <a:effectLst/>
                        <a:latin typeface="Arial"/>
                        <a:ea typeface="Times New Roman"/>
                        <a:cs typeface="Times New Roman"/>
                      </a:endParaRPr>
                    </a:p>
                  </a:txBody>
                  <a:tcPr marL="68580" marR="68580" marT="0" marB="0"/>
                </a:tc>
                <a:tc>
                  <a:txBody>
                    <a:bodyPr/>
                    <a:lstStyle/>
                    <a:p>
                      <a:pPr algn="just">
                        <a:spcAft>
                          <a:spcPts val="0"/>
                        </a:spcAft>
                      </a:pPr>
                      <a:r>
                        <a:rPr lang="en-GB" sz="2400">
                          <a:effectLst/>
                        </a:rPr>
                        <a:t>91</a:t>
                      </a:r>
                      <a:endParaRPr lang="en-GB" sz="2400">
                        <a:effectLst/>
                        <a:latin typeface="Arial"/>
                        <a:ea typeface="Times New Roman"/>
                        <a:cs typeface="Times New Roman"/>
                      </a:endParaRPr>
                    </a:p>
                  </a:txBody>
                  <a:tcPr marL="68580" marR="68580" marT="0" marB="0"/>
                </a:tc>
              </a:tr>
              <a:tr h="368041">
                <a:tc>
                  <a:txBody>
                    <a:bodyPr/>
                    <a:lstStyle/>
                    <a:p>
                      <a:pPr algn="just">
                        <a:spcAft>
                          <a:spcPts val="0"/>
                        </a:spcAft>
                      </a:pPr>
                      <a:r>
                        <a:rPr lang="en-GB" sz="2400">
                          <a:effectLst/>
                        </a:rPr>
                        <a:t>UK</a:t>
                      </a:r>
                      <a:endParaRPr lang="en-GB" sz="2400">
                        <a:effectLst/>
                        <a:latin typeface="Arial"/>
                        <a:ea typeface="Times New Roman"/>
                        <a:cs typeface="Times New Roman"/>
                      </a:endParaRPr>
                    </a:p>
                  </a:txBody>
                  <a:tcPr marL="68580" marR="68580" marT="0" marB="0"/>
                </a:tc>
                <a:tc>
                  <a:txBody>
                    <a:bodyPr/>
                    <a:lstStyle/>
                    <a:p>
                      <a:pPr algn="just">
                        <a:spcAft>
                          <a:spcPts val="0"/>
                        </a:spcAft>
                      </a:pPr>
                      <a:r>
                        <a:rPr lang="en-GB" sz="2400" dirty="0">
                          <a:effectLst/>
                        </a:rPr>
                        <a:t>57</a:t>
                      </a:r>
                      <a:endParaRPr lang="en-GB" sz="2400" dirty="0">
                        <a:effectLst/>
                        <a:latin typeface="Arial"/>
                        <a:ea typeface="Times New Roman"/>
                        <a:cs typeface="Times New Roman"/>
                      </a:endParaRPr>
                    </a:p>
                  </a:txBody>
                  <a:tcPr marL="68580" marR="68580" marT="0" marB="0"/>
                </a:tc>
              </a:tr>
              <a:tr h="368041">
                <a:tc>
                  <a:txBody>
                    <a:bodyPr/>
                    <a:lstStyle/>
                    <a:p>
                      <a:pPr algn="just">
                        <a:spcAft>
                          <a:spcPts val="0"/>
                        </a:spcAft>
                      </a:pPr>
                      <a:r>
                        <a:rPr lang="en-GB" sz="2400">
                          <a:effectLst/>
                        </a:rPr>
                        <a:t>US</a:t>
                      </a:r>
                      <a:endParaRPr lang="en-GB" sz="2400">
                        <a:effectLst/>
                        <a:latin typeface="Arial"/>
                        <a:ea typeface="Times New Roman"/>
                        <a:cs typeface="Times New Roman"/>
                      </a:endParaRPr>
                    </a:p>
                  </a:txBody>
                  <a:tcPr marL="68580" marR="68580" marT="0" marB="0"/>
                </a:tc>
                <a:tc>
                  <a:txBody>
                    <a:bodyPr/>
                    <a:lstStyle/>
                    <a:p>
                      <a:pPr algn="just">
                        <a:spcAft>
                          <a:spcPts val="0"/>
                        </a:spcAft>
                      </a:pPr>
                      <a:r>
                        <a:rPr lang="en-GB" sz="2400" dirty="0">
                          <a:effectLst/>
                        </a:rPr>
                        <a:t>40</a:t>
                      </a:r>
                      <a:endParaRPr lang="en-GB" sz="2400" dirty="0">
                        <a:effectLst/>
                        <a:latin typeface="Arial"/>
                        <a:ea typeface="Times New Roman"/>
                        <a:cs typeface="Times New Roman"/>
                      </a:endParaRPr>
                    </a:p>
                  </a:txBody>
                  <a:tcPr marL="68580" marR="68580" marT="0" marB="0"/>
                </a:tc>
              </a:tr>
              <a:tr h="368041">
                <a:tc>
                  <a:txBody>
                    <a:bodyPr/>
                    <a:lstStyle/>
                    <a:p>
                      <a:pPr algn="just">
                        <a:spcAft>
                          <a:spcPts val="0"/>
                        </a:spcAft>
                      </a:pPr>
                      <a:r>
                        <a:rPr lang="en-GB" sz="2400">
                          <a:effectLst/>
                        </a:rPr>
                        <a:t>South Africa</a:t>
                      </a:r>
                      <a:endParaRPr lang="en-GB" sz="2400">
                        <a:effectLst/>
                        <a:latin typeface="Arial"/>
                        <a:ea typeface="Times New Roman"/>
                        <a:cs typeface="Times New Roman"/>
                      </a:endParaRPr>
                    </a:p>
                  </a:txBody>
                  <a:tcPr marL="68580" marR="68580" marT="0" marB="0"/>
                </a:tc>
                <a:tc>
                  <a:txBody>
                    <a:bodyPr/>
                    <a:lstStyle/>
                    <a:p>
                      <a:pPr algn="just">
                        <a:spcAft>
                          <a:spcPts val="0"/>
                        </a:spcAft>
                      </a:pPr>
                      <a:r>
                        <a:rPr lang="en-GB" sz="2400" dirty="0">
                          <a:effectLst/>
                        </a:rPr>
                        <a:t>17</a:t>
                      </a:r>
                      <a:endParaRPr lang="en-GB" sz="24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0335854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964488" cy="509588"/>
          </a:xfrm>
        </p:spPr>
        <p:txBody>
          <a:bodyPr/>
          <a:lstStyle/>
          <a:p>
            <a:r>
              <a:rPr lang="en-GB" dirty="0" smtClean="0"/>
              <a:t>The pieces that need to get into place</a:t>
            </a:r>
            <a:endParaRPr lang="en-GB" dirty="0"/>
          </a:p>
        </p:txBody>
      </p:sp>
      <p:sp>
        <p:nvSpPr>
          <p:cNvPr id="3" name="Content Placeholder 2"/>
          <p:cNvSpPr>
            <a:spLocks noGrp="1"/>
          </p:cNvSpPr>
          <p:nvPr>
            <p:ph idx="1"/>
          </p:nvPr>
        </p:nvSpPr>
        <p:spPr>
          <a:xfrm>
            <a:off x="395536" y="1556792"/>
            <a:ext cx="8456613" cy="4382616"/>
          </a:xfrm>
        </p:spPr>
        <p:txBody>
          <a:bodyPr/>
          <a:lstStyle/>
          <a:p>
            <a:pPr lvl="1"/>
            <a:r>
              <a:rPr lang="en-GB" sz="2800" dirty="0" smtClean="0"/>
              <a:t>the demographic dividend (education, health, ….)  </a:t>
            </a:r>
            <a:r>
              <a:rPr lang="en-GB" sz="2800" b="1" dirty="0" smtClean="0">
                <a:solidFill>
                  <a:srgbClr val="FF0000"/>
                </a:solidFill>
              </a:rPr>
              <a:t>yes, contribution from aid undeniable</a:t>
            </a:r>
            <a:endParaRPr lang="en-GB" sz="2800" dirty="0" smtClean="0"/>
          </a:p>
          <a:p>
            <a:pPr lvl="1"/>
            <a:r>
              <a:rPr lang="en-GB" sz="2800" dirty="0" smtClean="0"/>
              <a:t>natural resource rents for transformative infrastructure, social protection, absolute poverty alleviation, </a:t>
            </a:r>
            <a:r>
              <a:rPr lang="en-GB" sz="2800" dirty="0" err="1" smtClean="0"/>
              <a:t>etc</a:t>
            </a:r>
            <a:r>
              <a:rPr lang="en-GB" sz="2800" dirty="0" smtClean="0"/>
              <a:t> </a:t>
            </a:r>
            <a:r>
              <a:rPr lang="en-GB" sz="2800" b="1" dirty="0" smtClean="0">
                <a:solidFill>
                  <a:srgbClr val="FF0000"/>
                </a:solidFill>
              </a:rPr>
              <a:t>not quite</a:t>
            </a:r>
          </a:p>
          <a:p>
            <a:pPr lvl="1"/>
            <a:r>
              <a:rPr lang="en-GB" sz="2800" dirty="0" smtClean="0"/>
              <a:t>Basic costs structures to make investment profitable</a:t>
            </a:r>
            <a:r>
              <a:rPr lang="en-GB" sz="2800" dirty="0" smtClean="0">
                <a:solidFill>
                  <a:srgbClr val="FF0000"/>
                </a:solidFill>
              </a:rPr>
              <a:t>  </a:t>
            </a:r>
            <a:r>
              <a:rPr lang="en-GB" sz="2800" b="1" dirty="0" smtClean="0">
                <a:solidFill>
                  <a:srgbClr val="FF0000"/>
                </a:solidFill>
              </a:rPr>
              <a:t>hopeful signs</a:t>
            </a:r>
            <a:endParaRPr lang="en-GB" sz="2800" b="1" dirty="0" smtClean="0"/>
          </a:p>
          <a:p>
            <a:pPr lvl="1"/>
            <a:r>
              <a:rPr lang="en-GB" sz="2800" dirty="0" smtClean="0"/>
              <a:t>The investment climate that will make Chinese, other foreign and local investors willing to part with their cash for the long-run   </a:t>
            </a:r>
            <a:r>
              <a:rPr lang="en-GB" sz="2800" b="1" dirty="0" smtClean="0">
                <a:solidFill>
                  <a:srgbClr val="FF0000"/>
                </a:solidFill>
              </a:rPr>
              <a:t>some signs</a:t>
            </a:r>
            <a:endParaRPr lang="en-GB" sz="2800" b="1" dirty="0" smtClean="0"/>
          </a:p>
          <a:p>
            <a:pPr marL="357187" lvl="1" indent="0">
              <a:buNone/>
            </a:pPr>
            <a:endParaRPr lang="en-GB" sz="2800" b="1" dirty="0" smtClean="0">
              <a:solidFill>
                <a:srgbClr val="FF0000"/>
              </a:solidFill>
            </a:endParaRPr>
          </a:p>
          <a:p>
            <a:pPr lvl="1"/>
            <a:endParaRPr lang="en-GB" sz="2800" b="1" dirty="0"/>
          </a:p>
        </p:txBody>
      </p:sp>
      <p:sp>
        <p:nvSpPr>
          <p:cNvPr id="4" name="Rectangle 3"/>
          <p:cNvSpPr/>
          <p:nvPr/>
        </p:nvSpPr>
        <p:spPr bwMode="auto">
          <a:xfrm>
            <a:off x="755576" y="1700808"/>
            <a:ext cx="7848872" cy="4176464"/>
          </a:xfrm>
          <a:prstGeom prst="rect">
            <a:avLst/>
          </a:prstGeom>
          <a:solidFill>
            <a:srgbClr val="99CC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chemeClr val="tx1"/>
                </a:solidFill>
                <a:effectLst/>
                <a:latin typeface="Arial" charset="0"/>
                <a:ea typeface="ＭＳ Ｐゴシック" charset="0"/>
                <a:cs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lang="en-GB" sz="3600" dirty="0" smtClean="0">
                <a:latin typeface="Arial" charset="0"/>
                <a:ea typeface="ＭＳ Ｐゴシック" charset="0"/>
                <a:cs typeface="Arial" charset="0"/>
              </a:rPr>
              <a:t>C</a:t>
            </a:r>
            <a:r>
              <a:rPr kumimoji="0" lang="en-GB" sz="3600" b="0" i="0" u="none" strike="noStrike" cap="none" normalizeH="0" baseline="0" dirty="0" smtClean="0">
                <a:ln>
                  <a:noFill/>
                </a:ln>
                <a:solidFill>
                  <a:schemeClr val="tx1"/>
                </a:solidFill>
                <a:effectLst/>
                <a:latin typeface="Arial" charset="0"/>
                <a:ea typeface="ＭＳ Ｐゴシック" charset="0"/>
                <a:cs typeface="Arial" charset="0"/>
              </a:rPr>
              <a:t>hina’s and other EP businesses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chemeClr val="tx1"/>
                </a:solidFill>
                <a:effectLst/>
                <a:latin typeface="Arial" charset="0"/>
                <a:ea typeface="ＭＳ Ｐゴシック" charset="0"/>
                <a:cs typeface="Arial" charset="0"/>
              </a:rPr>
              <a:t>as</a:t>
            </a:r>
            <a:r>
              <a:rPr kumimoji="0" lang="en-GB" sz="3600" b="0" i="0" u="none" strike="noStrike" cap="none" normalizeH="0" dirty="0" smtClean="0">
                <a:ln>
                  <a:noFill/>
                </a:ln>
                <a:solidFill>
                  <a:schemeClr val="tx1"/>
                </a:solidFill>
                <a:effectLst/>
                <a:latin typeface="Arial" charset="0"/>
                <a:ea typeface="ＭＳ Ｐゴシック" charset="0"/>
                <a:cs typeface="Arial" charset="0"/>
              </a:rPr>
              <a:t> the key investors with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dirty="0" smtClean="0">
                <a:ln>
                  <a:noFill/>
                </a:ln>
                <a:solidFill>
                  <a:schemeClr val="tx1"/>
                </a:solidFill>
                <a:effectLst/>
                <a:latin typeface="Arial" charset="0"/>
                <a:ea typeface="ＭＳ Ｐゴシック" charset="0"/>
                <a:cs typeface="Arial" charset="0"/>
              </a:rPr>
              <a:t>jobs to relocate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dirty="0" smtClean="0">
                <a:ln>
                  <a:noFill/>
                </a:ln>
                <a:solidFill>
                  <a:schemeClr val="tx1"/>
                </a:solidFill>
                <a:effectLst/>
                <a:latin typeface="Arial" charset="0"/>
                <a:ea typeface="ＭＳ Ｐゴシック" charset="0"/>
                <a:cs typeface="Arial" charset="0"/>
              </a:rPr>
              <a:t>to create jobs in Africa</a:t>
            </a:r>
            <a:endParaRPr kumimoji="0" lang="en-GB" sz="3600" b="0" i="0" u="none" strike="noStrike" cap="none" normalizeH="0" baseline="0" dirty="0">
              <a:ln>
                <a:noFill/>
              </a:ln>
              <a:solidFill>
                <a:schemeClr val="tx1"/>
              </a:solidFill>
              <a:effectLst/>
              <a:latin typeface="Arial" charset="0"/>
              <a:ea typeface="ＭＳ Ｐゴシック" charset="0"/>
              <a:cs typeface="Arial" charset="0"/>
            </a:endParaRPr>
          </a:p>
        </p:txBody>
      </p:sp>
    </p:spTree>
    <p:extLst>
      <p:ext uri="{BB962C8B-B14F-4D97-AF65-F5344CB8AC3E}">
        <p14:creationId xmlns:p14="http://schemas.microsoft.com/office/powerpoint/2010/main" val="99813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a:t>
            </a:r>
            <a:r>
              <a:rPr lang="en-GB" dirty="0" smtClean="0"/>
              <a:t>4</a:t>
            </a:r>
            <a:endParaRPr lang="en-GB" dirty="0"/>
          </a:p>
        </p:txBody>
      </p:sp>
      <p:sp>
        <p:nvSpPr>
          <p:cNvPr id="3" name="Text Placeholder 2"/>
          <p:cNvSpPr>
            <a:spLocks noGrp="1"/>
          </p:cNvSpPr>
          <p:nvPr>
            <p:ph type="body" idx="1"/>
          </p:nvPr>
        </p:nvSpPr>
        <p:spPr/>
        <p:txBody>
          <a:bodyPr/>
          <a:lstStyle/>
          <a:p>
            <a:r>
              <a:rPr lang="en-GB" sz="3200" dirty="0" smtClean="0"/>
              <a:t>What does this mean for aid?</a:t>
            </a:r>
          </a:p>
          <a:p>
            <a:endParaRPr lang="en-GB" sz="3200" dirty="0"/>
          </a:p>
        </p:txBody>
      </p:sp>
    </p:spTree>
    <p:extLst>
      <p:ext uri="{BB962C8B-B14F-4D97-AF65-F5344CB8AC3E}">
        <p14:creationId xmlns:p14="http://schemas.microsoft.com/office/powerpoint/2010/main" val="10352830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UK-AID-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2017713"/>
            <a:ext cx="351472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2147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860550"/>
            <a:ext cx="6408738"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4454" name="Text Box 6"/>
          <p:cNvSpPr txBox="1">
            <a:spLocks noChangeArrowheads="1"/>
          </p:cNvSpPr>
          <p:nvPr/>
        </p:nvSpPr>
        <p:spPr bwMode="auto">
          <a:xfrm rot="10800000">
            <a:off x="935038" y="3317875"/>
            <a:ext cx="3968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lgn="dist">
              <a:spcBef>
                <a:spcPct val="50000"/>
              </a:spcBef>
              <a:defRPr/>
            </a:pPr>
            <a:r>
              <a:rPr lang="en-GB" sz="1400">
                <a:latin typeface="Arial" charset="0"/>
                <a:ea typeface="ＭＳ Ｐゴシック" charset="0"/>
              </a:rPr>
              <a:t>% of GNI</a:t>
            </a:r>
          </a:p>
        </p:txBody>
      </p:sp>
      <p:sp>
        <p:nvSpPr>
          <p:cNvPr id="104456" name="Rectangle 2"/>
          <p:cNvSpPr>
            <a:spLocks noGrp="1" noChangeArrowheads="1"/>
          </p:cNvSpPr>
          <p:nvPr>
            <p:ph type="title"/>
          </p:nvPr>
        </p:nvSpPr>
        <p:spPr>
          <a:xfrm>
            <a:off x="149225" y="1125538"/>
            <a:ext cx="8815388" cy="509587"/>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r>
              <a:rPr lang="en-GB" b="1" dirty="0" smtClean="0">
                <a:latin typeface="Calibri" pitchFamily="34" charset="0"/>
              </a:rPr>
              <a:t>Aid is becoming increasingly irrelevant….</a:t>
            </a:r>
            <a:endParaRPr lang="en-GB" b="1" dirty="0" smtClean="0">
              <a:latin typeface="Calibri" pitchFamily="34" charset="0"/>
            </a:endParaRPr>
          </a:p>
        </p:txBody>
      </p:sp>
      <p:sp>
        <p:nvSpPr>
          <p:cNvPr id="104457" name="Text Box 6"/>
          <p:cNvSpPr txBox="1">
            <a:spLocks noChangeArrowheads="1"/>
          </p:cNvSpPr>
          <p:nvPr/>
        </p:nvSpPr>
        <p:spPr bwMode="auto">
          <a:xfrm>
            <a:off x="0" y="633095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eaLnBrk="0" hangingPunct="0">
              <a:defRPr>
                <a:solidFill>
                  <a:schemeClr val="tx1"/>
                </a:solidFill>
                <a:latin typeface="Arial" charset="0"/>
                <a:ea typeface="ＭＳ Ｐゴシック" charset="0"/>
                <a:cs typeface="Arial" charset="0"/>
              </a:defRPr>
            </a:lvl1pPr>
            <a:lvl2pPr marL="742950" indent="-285750" algn="l" eaLnBrk="0" hangingPunct="0">
              <a:defRPr>
                <a:solidFill>
                  <a:schemeClr val="tx1"/>
                </a:solidFill>
                <a:latin typeface="Arial" charset="0"/>
                <a:ea typeface="Arial" charset="0"/>
                <a:cs typeface="Arial" charset="0"/>
              </a:defRPr>
            </a:lvl2pPr>
            <a:lvl3pPr marL="1143000" indent="-228600" algn="l" eaLnBrk="0" hangingPunct="0">
              <a:defRPr>
                <a:solidFill>
                  <a:schemeClr val="tx1"/>
                </a:solidFill>
                <a:latin typeface="Arial" charset="0"/>
                <a:ea typeface="Arial" charset="0"/>
                <a:cs typeface="Arial" charset="0"/>
              </a:defRPr>
            </a:lvl3pPr>
            <a:lvl4pPr marL="1600200" indent="-228600" algn="l" eaLnBrk="0" hangingPunct="0">
              <a:defRPr>
                <a:solidFill>
                  <a:schemeClr val="tx1"/>
                </a:solidFill>
                <a:latin typeface="Arial" charset="0"/>
                <a:ea typeface="Arial" charset="0"/>
                <a:cs typeface="Arial" charset="0"/>
              </a:defRPr>
            </a:lvl4pPr>
            <a:lvl5pPr marL="2057400" indent="-228600" algn="l"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r>
              <a:rPr lang="en-GB" sz="1200" smtClean="0"/>
              <a:t>Source: IMF World Economic Outlook 2009 </a:t>
            </a:r>
          </a:p>
          <a:p>
            <a:pPr eaLnBrk="1" hangingPunct="1">
              <a:spcBef>
                <a:spcPct val="50000"/>
              </a:spcBef>
              <a:defRPr/>
            </a:pPr>
            <a:endParaRPr lang="en-GB" sz="12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pPr algn="ctr" eaLnBrk="1" hangingPunct="1">
              <a:defRPr/>
            </a:pPr>
            <a:r>
              <a:rPr lang="en-GB" b="1" dirty="0" smtClean="0">
                <a:latin typeface="Calibri" charset="0"/>
              </a:rPr>
              <a:t>Where and How we offer it, What </a:t>
            </a:r>
            <a:r>
              <a:rPr lang="en-GB" b="1" dirty="0">
                <a:latin typeface="Calibri" charset="0"/>
              </a:rPr>
              <a:t>F</a:t>
            </a:r>
            <a:r>
              <a:rPr lang="en-GB" b="1" dirty="0" smtClean="0">
                <a:latin typeface="Calibri" charset="0"/>
              </a:rPr>
              <a:t>or is much more important </a:t>
            </a:r>
            <a:endParaRPr lang="en-GB" b="1" dirty="0" smtClean="0">
              <a:latin typeface="Calibri" charset="0"/>
            </a:endParaRPr>
          </a:p>
        </p:txBody>
      </p:sp>
      <p:pic>
        <p:nvPicPr>
          <p:cNvPr id="37890" name="Picture 8" descr="UK-AID-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2017713"/>
            <a:ext cx="351472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964488" cy="509588"/>
          </a:xfrm>
        </p:spPr>
        <p:txBody>
          <a:bodyPr/>
          <a:lstStyle/>
          <a:p>
            <a:r>
              <a:rPr lang="en-GB" dirty="0" smtClean="0"/>
              <a:t>The Role of Aid?</a:t>
            </a:r>
            <a:endParaRPr lang="en-GB" dirty="0"/>
          </a:p>
        </p:txBody>
      </p:sp>
      <p:sp>
        <p:nvSpPr>
          <p:cNvPr id="3" name="Content Placeholder 2"/>
          <p:cNvSpPr>
            <a:spLocks noGrp="1"/>
          </p:cNvSpPr>
          <p:nvPr>
            <p:ph idx="1"/>
          </p:nvPr>
        </p:nvSpPr>
        <p:spPr>
          <a:xfrm>
            <a:off x="395536" y="1556792"/>
            <a:ext cx="8456613" cy="4382616"/>
          </a:xfrm>
        </p:spPr>
        <p:txBody>
          <a:bodyPr/>
          <a:lstStyle/>
          <a:p>
            <a:pPr lvl="1"/>
            <a:r>
              <a:rPr lang="en-GB" sz="2800" dirty="0" smtClean="0"/>
              <a:t>the demographic dividend (education, health, ….)  </a:t>
            </a:r>
            <a:r>
              <a:rPr lang="en-GB" sz="2800" b="1" dirty="0" smtClean="0">
                <a:solidFill>
                  <a:srgbClr val="FF0000"/>
                </a:solidFill>
              </a:rPr>
              <a:t>yes, contribution from aid undeniable</a:t>
            </a:r>
            <a:endParaRPr lang="en-GB" sz="2800" dirty="0" smtClean="0"/>
          </a:p>
          <a:p>
            <a:pPr lvl="1"/>
            <a:r>
              <a:rPr lang="en-GB" sz="2800" dirty="0" smtClean="0"/>
              <a:t>natural resource rents for transformative infrastructure, social protection, absolute poverty alleviation, </a:t>
            </a:r>
            <a:r>
              <a:rPr lang="en-GB" sz="2800" dirty="0" err="1" smtClean="0"/>
              <a:t>etc</a:t>
            </a:r>
            <a:r>
              <a:rPr lang="en-GB" sz="2800" dirty="0" smtClean="0"/>
              <a:t> </a:t>
            </a:r>
            <a:r>
              <a:rPr lang="en-GB" sz="2800" b="1" dirty="0" smtClean="0">
                <a:solidFill>
                  <a:srgbClr val="FF0000"/>
                </a:solidFill>
              </a:rPr>
              <a:t>not quite</a:t>
            </a:r>
          </a:p>
          <a:p>
            <a:pPr lvl="1"/>
            <a:r>
              <a:rPr lang="en-GB" sz="2800" dirty="0" smtClean="0"/>
              <a:t>Basic costs structures to make investment profitable</a:t>
            </a:r>
            <a:r>
              <a:rPr lang="en-GB" sz="2800" dirty="0" smtClean="0">
                <a:solidFill>
                  <a:srgbClr val="FF0000"/>
                </a:solidFill>
              </a:rPr>
              <a:t>  </a:t>
            </a:r>
            <a:r>
              <a:rPr lang="en-GB" sz="2800" b="1" dirty="0" smtClean="0">
                <a:solidFill>
                  <a:srgbClr val="FF0000"/>
                </a:solidFill>
              </a:rPr>
              <a:t>hopeful signs</a:t>
            </a:r>
            <a:endParaRPr lang="en-GB" sz="2800" b="1" dirty="0" smtClean="0"/>
          </a:p>
          <a:p>
            <a:pPr lvl="1"/>
            <a:r>
              <a:rPr lang="en-GB" sz="2800" dirty="0" smtClean="0"/>
              <a:t>The investment climate that will make Chinese, other foreign and local investors willing to part with their cash for the long-run   </a:t>
            </a:r>
            <a:r>
              <a:rPr lang="en-GB" sz="2800" b="1" dirty="0" smtClean="0">
                <a:solidFill>
                  <a:srgbClr val="FF0000"/>
                </a:solidFill>
              </a:rPr>
              <a:t>some signs</a:t>
            </a:r>
            <a:endParaRPr lang="en-GB" sz="2800" b="1" dirty="0" smtClean="0"/>
          </a:p>
          <a:p>
            <a:pPr marL="357187" lvl="1" indent="0">
              <a:buNone/>
            </a:pPr>
            <a:endParaRPr lang="en-GB" sz="2800" b="1" dirty="0" smtClean="0">
              <a:solidFill>
                <a:srgbClr val="FF0000"/>
              </a:solidFill>
            </a:endParaRPr>
          </a:p>
          <a:p>
            <a:pPr lvl="1"/>
            <a:endParaRPr lang="en-GB" sz="2800" b="1" dirty="0"/>
          </a:p>
        </p:txBody>
      </p:sp>
    </p:spTree>
    <p:extLst>
      <p:ext uri="{BB962C8B-B14F-4D97-AF65-F5344CB8AC3E}">
        <p14:creationId xmlns:p14="http://schemas.microsoft.com/office/powerpoint/2010/main" val="99813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482600" y="1427163"/>
            <a:ext cx="8135938" cy="647700"/>
          </a:xfrm>
        </p:spPr>
        <p:txBody>
          <a:bodyPr/>
          <a:lstStyle/>
          <a:p>
            <a:pPr algn="ctr" eaLnBrk="1" hangingPunct="1">
              <a:defRPr/>
            </a:pPr>
            <a:r>
              <a:rPr lang="en-GB" b="1" smtClean="0">
                <a:latin typeface="Calibri" charset="0"/>
              </a:rPr>
              <a:t>The Motors: Resource wealth, trade and investment</a:t>
            </a:r>
          </a:p>
        </p:txBody>
      </p:sp>
      <p:pic>
        <p:nvPicPr>
          <p:cNvPr id="136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71700"/>
            <a:ext cx="4321175"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627" name="Picture 5" descr="Changamwe-oil-refinery"/>
          <p:cNvPicPr>
            <a:picLocks noChangeAspect="1" noChangeArrowheads="1"/>
          </p:cNvPicPr>
          <p:nvPr/>
        </p:nvPicPr>
        <p:blipFill>
          <a:blip r:embed="rId4">
            <a:extLst>
              <a:ext uri="{28A0092B-C50C-407E-A947-70E740481C1C}">
                <a14:useLocalDpi xmlns:a14="http://schemas.microsoft.com/office/drawing/2010/main" val="0"/>
              </a:ext>
            </a:extLst>
          </a:blip>
          <a:srcRect l="27142"/>
          <a:stretch>
            <a:fillRect/>
          </a:stretch>
        </p:blipFill>
        <p:spPr bwMode="auto">
          <a:xfrm>
            <a:off x="150813" y="2174875"/>
            <a:ext cx="4392612"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964488" cy="509588"/>
          </a:xfrm>
        </p:spPr>
        <p:txBody>
          <a:bodyPr/>
          <a:lstStyle/>
          <a:p>
            <a:r>
              <a:rPr lang="en-GB" dirty="0" smtClean="0"/>
              <a:t>Huge challenges</a:t>
            </a:r>
            <a:endParaRPr lang="en-GB" dirty="0"/>
          </a:p>
        </p:txBody>
      </p:sp>
      <p:sp>
        <p:nvSpPr>
          <p:cNvPr id="3" name="Content Placeholder 2"/>
          <p:cNvSpPr>
            <a:spLocks noGrp="1"/>
          </p:cNvSpPr>
          <p:nvPr>
            <p:ph idx="1"/>
          </p:nvPr>
        </p:nvSpPr>
        <p:spPr>
          <a:xfrm>
            <a:off x="395536" y="1556792"/>
            <a:ext cx="8456613" cy="4382616"/>
          </a:xfrm>
        </p:spPr>
        <p:txBody>
          <a:bodyPr/>
          <a:lstStyle/>
          <a:p>
            <a:pPr marL="357187" lvl="1" indent="0">
              <a:buNone/>
            </a:pPr>
            <a:r>
              <a:rPr lang="en-GB" sz="2800" dirty="0" smtClean="0"/>
              <a:t>An </a:t>
            </a:r>
            <a:r>
              <a:rPr lang="en-GB" sz="2800" b="1" dirty="0" smtClean="0"/>
              <a:t>economic agenda </a:t>
            </a:r>
            <a:r>
              <a:rPr lang="en-GB" sz="2800" dirty="0" smtClean="0"/>
              <a:t>with potentially huge benefits for Africa </a:t>
            </a:r>
          </a:p>
          <a:p>
            <a:pPr lvl="1"/>
            <a:r>
              <a:rPr lang="en-GB" sz="2800" dirty="0" smtClean="0"/>
              <a:t>Requiring work on global system to make it work</a:t>
            </a:r>
          </a:p>
          <a:p>
            <a:pPr lvl="2"/>
            <a:r>
              <a:rPr lang="en-GB" sz="2800" dirty="0" smtClean="0"/>
              <a:t>Huge benefits for economic rivals</a:t>
            </a:r>
          </a:p>
          <a:p>
            <a:pPr lvl="2"/>
            <a:r>
              <a:rPr lang="en-GB" sz="2800" dirty="0" smtClean="0"/>
              <a:t>Can we allow Chinese firm to gain via Africa from AGOA?</a:t>
            </a:r>
          </a:p>
          <a:p>
            <a:pPr marL="357187" lvl="1" indent="0">
              <a:buNone/>
            </a:pPr>
            <a:r>
              <a:rPr lang="en-GB" sz="2800" dirty="0" smtClean="0"/>
              <a:t>A </a:t>
            </a:r>
            <a:r>
              <a:rPr lang="en-GB" sz="2800" b="1" dirty="0" smtClean="0"/>
              <a:t>political institutional agenda </a:t>
            </a:r>
            <a:r>
              <a:rPr lang="en-GB" sz="2800" dirty="0" smtClean="0"/>
              <a:t>with few levers and fraught with bad experiences</a:t>
            </a:r>
          </a:p>
          <a:p>
            <a:pPr lvl="2"/>
            <a:r>
              <a:rPr lang="en-GB" sz="2800" dirty="0" smtClean="0"/>
              <a:t>How much do we know what works? Can we? Should we?</a:t>
            </a:r>
          </a:p>
          <a:p>
            <a:pPr marL="357187" lvl="1" indent="0">
              <a:buNone/>
            </a:pPr>
            <a:endParaRPr lang="en-GB" sz="2800" b="1" dirty="0" smtClean="0">
              <a:solidFill>
                <a:srgbClr val="FF0000"/>
              </a:solidFill>
            </a:endParaRPr>
          </a:p>
          <a:p>
            <a:pPr marL="357187" lvl="1" indent="0">
              <a:buNone/>
            </a:pPr>
            <a:endParaRPr lang="en-GB" sz="2800" b="1" dirty="0" smtClean="0">
              <a:solidFill>
                <a:srgbClr val="FF0000"/>
              </a:solidFill>
            </a:endParaRPr>
          </a:p>
          <a:p>
            <a:pPr lvl="1"/>
            <a:endParaRPr lang="en-GB" sz="2800" b="1" dirty="0"/>
          </a:p>
        </p:txBody>
      </p:sp>
    </p:spTree>
    <p:extLst>
      <p:ext uri="{BB962C8B-B14F-4D97-AF65-F5344CB8AC3E}">
        <p14:creationId xmlns:p14="http://schemas.microsoft.com/office/powerpoint/2010/main" val="33496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a:t>
            </a:r>
            <a:r>
              <a:rPr lang="en-GB" dirty="0" smtClean="0"/>
              <a:t>4</a:t>
            </a:r>
            <a:endParaRPr lang="en-GB" dirty="0"/>
          </a:p>
        </p:txBody>
      </p:sp>
      <p:sp>
        <p:nvSpPr>
          <p:cNvPr id="3" name="Text Placeholder 2"/>
          <p:cNvSpPr>
            <a:spLocks noGrp="1"/>
          </p:cNvSpPr>
          <p:nvPr>
            <p:ph type="body" idx="1"/>
          </p:nvPr>
        </p:nvSpPr>
        <p:spPr/>
        <p:txBody>
          <a:bodyPr/>
          <a:lstStyle/>
          <a:p>
            <a:r>
              <a:rPr lang="en-GB" sz="3200" dirty="0" smtClean="0"/>
              <a:t>Epilogue</a:t>
            </a:r>
          </a:p>
          <a:p>
            <a:endParaRPr lang="en-GB" sz="3200" dirty="0"/>
          </a:p>
        </p:txBody>
      </p:sp>
    </p:spTree>
    <p:extLst>
      <p:ext uri="{BB962C8B-B14F-4D97-AF65-F5344CB8AC3E}">
        <p14:creationId xmlns:p14="http://schemas.microsoft.com/office/powerpoint/2010/main" val="248938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826704" cy="577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54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964488" cy="509588"/>
          </a:xfrm>
        </p:spPr>
        <p:txBody>
          <a:bodyPr/>
          <a:lstStyle/>
          <a:p>
            <a:r>
              <a:rPr lang="en-GB" dirty="0" smtClean="0"/>
              <a:t>So what do we have?</a:t>
            </a:r>
            <a:endParaRPr lang="en-GB" dirty="0"/>
          </a:p>
        </p:txBody>
      </p:sp>
      <p:sp>
        <p:nvSpPr>
          <p:cNvPr id="3" name="Content Placeholder 2"/>
          <p:cNvSpPr>
            <a:spLocks noGrp="1"/>
          </p:cNvSpPr>
          <p:nvPr>
            <p:ph idx="1"/>
          </p:nvPr>
        </p:nvSpPr>
        <p:spPr>
          <a:xfrm>
            <a:off x="395536" y="1556792"/>
            <a:ext cx="8456613" cy="4382616"/>
          </a:xfrm>
        </p:spPr>
        <p:txBody>
          <a:bodyPr/>
          <a:lstStyle/>
          <a:p>
            <a:pPr lvl="1"/>
            <a:r>
              <a:rPr lang="en-GB" sz="2800" dirty="0" smtClean="0"/>
              <a:t> a global crisis in the OECD</a:t>
            </a:r>
          </a:p>
          <a:p>
            <a:pPr lvl="1"/>
            <a:r>
              <a:rPr lang="en-GB" sz="2800" dirty="0"/>
              <a:t> </a:t>
            </a:r>
            <a:r>
              <a:rPr lang="en-GB" sz="2800" dirty="0" smtClean="0"/>
              <a:t>huge liquidity outside OECD with much investment in non-productive sectors in </a:t>
            </a:r>
            <a:r>
              <a:rPr lang="en-GB" sz="2800" dirty="0"/>
              <a:t>A</a:t>
            </a:r>
            <a:r>
              <a:rPr lang="en-GB" sz="2800" dirty="0" smtClean="0"/>
              <a:t>frica </a:t>
            </a:r>
          </a:p>
          <a:p>
            <a:pPr lvl="1"/>
            <a:r>
              <a:rPr lang="en-GB" sz="2800" dirty="0" smtClean="0"/>
              <a:t> </a:t>
            </a:r>
            <a:r>
              <a:rPr lang="en-GB" sz="2800" dirty="0"/>
              <a:t>A</a:t>
            </a:r>
            <a:r>
              <a:rPr lang="en-GB" sz="2800" dirty="0" smtClean="0"/>
              <a:t>frica booming fuelled by commodities</a:t>
            </a:r>
          </a:p>
          <a:p>
            <a:pPr lvl="1"/>
            <a:r>
              <a:rPr lang="en-GB" sz="2800" dirty="0" smtClean="0"/>
              <a:t> huge liquidity outside OECD with much investment in non-productive sectors in Africa</a:t>
            </a:r>
            <a:endParaRPr lang="en-GB" sz="2800" dirty="0" smtClean="0"/>
          </a:p>
          <a:p>
            <a:pPr lvl="1"/>
            <a:r>
              <a:rPr lang="en-GB" sz="2800" dirty="0" smtClean="0"/>
              <a:t>exciting signs of progress on human development</a:t>
            </a:r>
          </a:p>
          <a:p>
            <a:pPr lvl="1"/>
            <a:r>
              <a:rPr lang="en-GB" sz="2800" dirty="0" smtClean="0"/>
              <a:t>a developmental state with rhetoric on poverty</a:t>
            </a:r>
          </a:p>
          <a:p>
            <a:pPr marL="357187" lvl="1" indent="0">
              <a:buNone/>
            </a:pPr>
            <a:endParaRPr lang="en-GB" sz="2800" b="1" dirty="0" smtClean="0">
              <a:solidFill>
                <a:srgbClr val="FF0000"/>
              </a:solidFill>
            </a:endParaRPr>
          </a:p>
          <a:p>
            <a:pPr lvl="1"/>
            <a:endParaRPr lang="en-GB" sz="2800" b="1" dirty="0"/>
          </a:p>
        </p:txBody>
      </p:sp>
    </p:spTree>
    <p:extLst>
      <p:ext uri="{BB962C8B-B14F-4D97-AF65-F5344CB8AC3E}">
        <p14:creationId xmlns:p14="http://schemas.microsoft.com/office/powerpoint/2010/main" val="17303995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back in </a:t>
            </a:r>
            <a:endParaRPr lang="en-GB" dirty="0"/>
          </a:p>
        </p:txBody>
      </p:sp>
      <p:sp>
        <p:nvSpPr>
          <p:cNvPr id="3" name="Content Placeholder 2"/>
          <p:cNvSpPr>
            <a:spLocks noGrp="1"/>
          </p:cNvSpPr>
          <p:nvPr>
            <p:ph idx="1"/>
          </p:nvPr>
        </p:nvSpPr>
        <p:spPr/>
        <p:txBody>
          <a:bodyPr/>
          <a:lstStyle/>
          <a:p>
            <a:pPr marL="0" indent="0" algn="ctr">
              <a:buNone/>
            </a:pPr>
            <a:endParaRPr lang="en-GB" sz="4000" dirty="0" smtClean="0"/>
          </a:p>
          <a:p>
            <a:pPr marL="0" indent="0" algn="ctr">
              <a:buNone/>
            </a:pPr>
            <a:r>
              <a:rPr lang="en-GB" sz="8800" dirty="0" smtClean="0"/>
              <a:t>1977</a:t>
            </a:r>
            <a:endParaRPr lang="en-GB" sz="8800" dirty="0"/>
          </a:p>
        </p:txBody>
      </p:sp>
    </p:spTree>
    <p:extLst>
      <p:ext uri="{BB962C8B-B14F-4D97-AF65-F5344CB8AC3E}">
        <p14:creationId xmlns:p14="http://schemas.microsoft.com/office/powerpoint/2010/main" val="32051415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508918"/>
          </a:xfrm>
        </p:spPr>
        <p:txBody>
          <a:bodyPr/>
          <a:lstStyle/>
          <a:p>
            <a:r>
              <a:rPr lang="en-GB" dirty="0" smtClean="0"/>
              <a:t>A warning from history… Haven’t we been here?</a:t>
            </a:r>
            <a:endParaRPr lang="en-GB" dirty="0"/>
          </a:p>
        </p:txBody>
      </p:sp>
      <p:sp>
        <p:nvSpPr>
          <p:cNvPr id="3" name="Text Placeholder 2"/>
          <p:cNvSpPr>
            <a:spLocks noGrp="1"/>
          </p:cNvSpPr>
          <p:nvPr>
            <p:ph type="body" idx="1"/>
          </p:nvPr>
        </p:nvSpPr>
        <p:spPr>
          <a:xfrm>
            <a:off x="459804" y="1823911"/>
            <a:ext cx="4040188" cy="639762"/>
          </a:xfrm>
        </p:spPr>
        <p:txBody>
          <a:bodyPr/>
          <a:lstStyle/>
          <a:p>
            <a:pPr algn="ctr"/>
            <a:r>
              <a:rPr lang="en-GB" dirty="0" smtClean="0"/>
              <a:t>Hotel Intercontinental </a:t>
            </a:r>
          </a:p>
          <a:p>
            <a:pPr algn="ctr"/>
            <a:r>
              <a:rPr lang="en-GB" dirty="0" smtClean="0"/>
              <a:t>Cote d’Ivoire</a:t>
            </a:r>
            <a:endParaRPr lang="en-GB" dirty="0"/>
          </a:p>
        </p:txBody>
      </p:sp>
      <p:sp>
        <p:nvSpPr>
          <p:cNvPr id="4" name="Content Placeholder 3"/>
          <p:cNvSpPr>
            <a:spLocks noGrp="1"/>
          </p:cNvSpPr>
          <p:nvPr>
            <p:ph sz="half" idx="2"/>
          </p:nvPr>
        </p:nvSpPr>
        <p:spPr/>
        <p:txBody>
          <a:bodyPr/>
          <a:lstStyle/>
          <a:p>
            <a:pPr marL="0" indent="0">
              <a:buNone/>
            </a:pPr>
            <a:r>
              <a:rPr lang="en-GB" dirty="0" smtClean="0"/>
              <a:t>   </a:t>
            </a:r>
            <a:endParaRPr lang="en-GB" dirty="0"/>
          </a:p>
        </p:txBody>
      </p:sp>
      <p:sp>
        <p:nvSpPr>
          <p:cNvPr id="5" name="Text Placeholder 4"/>
          <p:cNvSpPr>
            <a:spLocks noGrp="1"/>
          </p:cNvSpPr>
          <p:nvPr>
            <p:ph type="body" sz="quarter" idx="3"/>
          </p:nvPr>
        </p:nvSpPr>
        <p:spPr/>
        <p:txBody>
          <a:bodyPr/>
          <a:lstStyle/>
          <a:p>
            <a:pPr algn="ctr"/>
            <a:r>
              <a:rPr lang="en-GB" dirty="0" err="1" smtClean="0"/>
              <a:t>Ujamaa</a:t>
            </a:r>
            <a:r>
              <a:rPr lang="en-GB" dirty="0" smtClean="0"/>
              <a:t> Tanzania</a:t>
            </a:r>
            <a:endParaRPr lang="en-GB" dirty="0"/>
          </a:p>
        </p:txBody>
      </p:sp>
      <p:sp>
        <p:nvSpPr>
          <p:cNvPr id="6" name="Content Placeholder 5"/>
          <p:cNvSpPr>
            <a:spLocks noGrp="1"/>
          </p:cNvSpPr>
          <p:nvPr>
            <p:ph sz="quarter" idx="4"/>
          </p:nvPr>
        </p:nvSpPr>
        <p:spPr/>
        <p:txBody>
          <a:bodyPr/>
          <a:lstStyle/>
          <a:p>
            <a:pPr marL="0" indent="0">
              <a:buNone/>
            </a:pPr>
            <a:r>
              <a:rPr lang="en-GB" dirty="0" smtClean="0"/>
              <a:t>  </a:t>
            </a:r>
            <a:endParaRPr lang="en-GB" dirty="0"/>
          </a:p>
        </p:txBody>
      </p:sp>
      <p:pic>
        <p:nvPicPr>
          <p:cNvPr id="88066" name="Picture 2" descr="C:\Users\qeh\Downloads\tanzaniaujam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492896"/>
            <a:ext cx="3816424" cy="3264768"/>
          </a:xfrm>
          <a:prstGeom prst="rect">
            <a:avLst/>
          </a:prstGeom>
          <a:noFill/>
          <a:extLst>
            <a:ext uri="{909E8E84-426E-40DD-AFC4-6F175D3DCCD1}">
              <a14:hiddenFill xmlns:a14="http://schemas.microsoft.com/office/drawing/2010/main">
                <a:solidFill>
                  <a:srgbClr val="FFFFFF"/>
                </a:solidFill>
              </a14:hiddenFill>
            </a:ext>
          </a:extLst>
        </p:spPr>
      </p:pic>
      <p:pic>
        <p:nvPicPr>
          <p:cNvPr id="88067" name="Picture 3" descr="C:\Users\qeh\Downloads\hotel-ivoire-intercontinen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4104456" cy="383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769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37133"/>
            <a:ext cx="8672711" cy="568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6971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Are we back in </a:t>
            </a:r>
            <a:endParaRPr lang="en-GB" sz="3600" dirty="0"/>
          </a:p>
        </p:txBody>
      </p:sp>
      <p:sp>
        <p:nvSpPr>
          <p:cNvPr id="3" name="Content Placeholder 2"/>
          <p:cNvSpPr>
            <a:spLocks noGrp="1"/>
          </p:cNvSpPr>
          <p:nvPr>
            <p:ph idx="1"/>
          </p:nvPr>
        </p:nvSpPr>
        <p:spPr/>
        <p:txBody>
          <a:bodyPr/>
          <a:lstStyle/>
          <a:p>
            <a:pPr marL="0" indent="0" algn="ctr">
              <a:buNone/>
            </a:pPr>
            <a:endParaRPr lang="en-GB" sz="4000" dirty="0" smtClean="0"/>
          </a:p>
          <a:p>
            <a:pPr marL="0" indent="0" algn="ctr">
              <a:buNone/>
            </a:pPr>
            <a:r>
              <a:rPr lang="en-GB" sz="8800" dirty="0" smtClean="0"/>
              <a:t>1979</a:t>
            </a:r>
            <a:endParaRPr lang="en-GB" sz="8800" dirty="0"/>
          </a:p>
        </p:txBody>
      </p:sp>
    </p:spTree>
    <p:extLst>
      <p:ext uri="{BB962C8B-B14F-4D97-AF65-F5344CB8AC3E}">
        <p14:creationId xmlns:p14="http://schemas.microsoft.com/office/powerpoint/2010/main" val="8565848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Unique historical opportunities are … unique</a:t>
            </a:r>
            <a:endParaRPr lang="en-GB" dirty="0"/>
          </a:p>
        </p:txBody>
      </p:sp>
      <p:sp>
        <p:nvSpPr>
          <p:cNvPr id="3" name="Content Placeholder 2"/>
          <p:cNvSpPr>
            <a:spLocks noGrp="1"/>
          </p:cNvSpPr>
          <p:nvPr>
            <p:ph idx="1"/>
          </p:nvPr>
        </p:nvSpPr>
        <p:spPr/>
        <p:txBody>
          <a:bodyPr/>
          <a:lstStyle/>
          <a:p>
            <a:r>
              <a:rPr lang="en-GB" sz="2800" dirty="0" smtClean="0"/>
              <a:t>Africa and the world can waste its natural resources or allow it to be wasted</a:t>
            </a:r>
          </a:p>
          <a:p>
            <a:r>
              <a:rPr lang="en-GB" sz="2800" dirty="0" smtClean="0"/>
              <a:t>We can waste the demographic dividend</a:t>
            </a:r>
          </a:p>
          <a:p>
            <a:r>
              <a:rPr lang="en-GB" sz="2800" dirty="0" smtClean="0"/>
              <a:t>We can waste the opportunity to grab part of the world’s production</a:t>
            </a:r>
          </a:p>
          <a:p>
            <a:pPr marL="0" indent="0">
              <a:buNone/>
            </a:pPr>
            <a:r>
              <a:rPr lang="en-GB" sz="2800" dirty="0" smtClean="0"/>
              <a:t>Cost would be huge:</a:t>
            </a:r>
          </a:p>
          <a:p>
            <a:pPr marL="0" indent="0">
              <a:buNone/>
            </a:pPr>
            <a:r>
              <a:rPr lang="en-GB" sz="2800" dirty="0"/>
              <a:t>M</a:t>
            </a:r>
            <a:r>
              <a:rPr lang="en-GB" sz="2800" dirty="0" smtClean="0"/>
              <a:t>acroeconomic collapse, fragility, debt</a:t>
            </a:r>
          </a:p>
        </p:txBody>
      </p:sp>
    </p:spTree>
    <p:extLst>
      <p:ext uri="{BB962C8B-B14F-4D97-AF65-F5344CB8AC3E}">
        <p14:creationId xmlns:p14="http://schemas.microsoft.com/office/powerpoint/2010/main" val="134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Let us not go back to </a:t>
            </a:r>
            <a:endParaRPr lang="en-GB" sz="3600" dirty="0"/>
          </a:p>
        </p:txBody>
      </p:sp>
      <p:sp>
        <p:nvSpPr>
          <p:cNvPr id="3" name="Content Placeholder 2"/>
          <p:cNvSpPr>
            <a:spLocks noGrp="1"/>
          </p:cNvSpPr>
          <p:nvPr>
            <p:ph idx="1"/>
          </p:nvPr>
        </p:nvSpPr>
        <p:spPr/>
        <p:txBody>
          <a:bodyPr/>
          <a:lstStyle/>
          <a:p>
            <a:pPr marL="0" indent="0" algn="ctr">
              <a:buNone/>
            </a:pPr>
            <a:endParaRPr lang="en-GB" sz="4000" dirty="0" smtClean="0"/>
          </a:p>
          <a:p>
            <a:pPr marL="0" indent="0" algn="ctr">
              <a:buNone/>
            </a:pPr>
            <a:r>
              <a:rPr lang="en-GB" sz="8800" dirty="0" smtClean="0"/>
              <a:t>1986</a:t>
            </a:r>
            <a:endParaRPr lang="en-GB" sz="8800" dirty="0"/>
          </a:p>
        </p:txBody>
      </p:sp>
    </p:spTree>
    <p:extLst>
      <p:ext uri="{BB962C8B-B14F-4D97-AF65-F5344CB8AC3E}">
        <p14:creationId xmlns:p14="http://schemas.microsoft.com/office/powerpoint/2010/main" val="2610779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a:t>
            </a:r>
            <a:endParaRPr lang="en-GB" dirty="0"/>
          </a:p>
        </p:txBody>
      </p:sp>
      <p:sp>
        <p:nvSpPr>
          <p:cNvPr id="3" name="Content Placeholder 2"/>
          <p:cNvSpPr>
            <a:spLocks noGrp="1"/>
          </p:cNvSpPr>
          <p:nvPr>
            <p:ph idx="1"/>
          </p:nvPr>
        </p:nvSpPr>
        <p:spPr/>
        <p:txBody>
          <a:bodyPr/>
          <a:lstStyle/>
          <a:p>
            <a:r>
              <a:rPr lang="en-GB" dirty="0" smtClean="0"/>
              <a:t>There is growth</a:t>
            </a:r>
          </a:p>
          <a:p>
            <a:r>
              <a:rPr lang="en-GB" dirty="0" smtClean="0"/>
              <a:t>Not just in oil exporters</a:t>
            </a:r>
          </a:p>
          <a:p>
            <a:r>
              <a:rPr lang="en-GB" dirty="0" smtClean="0"/>
              <a:t>And improvement in human development outcomes</a:t>
            </a:r>
          </a:p>
          <a:p>
            <a:endParaRPr lang="en-GB" dirty="0"/>
          </a:p>
          <a:p>
            <a:endParaRPr lang="en-GB" dirty="0" smtClean="0"/>
          </a:p>
          <a:p>
            <a:r>
              <a:rPr lang="en-GB" dirty="0" smtClean="0"/>
              <a:t>But with clear heterogeneity. E.g. consider </a:t>
            </a:r>
            <a:r>
              <a:rPr lang="en-GB" dirty="0" err="1" smtClean="0"/>
              <a:t>Radelet’s</a:t>
            </a:r>
            <a:r>
              <a:rPr lang="en-GB" dirty="0" smtClean="0"/>
              <a:t> emerging economies</a:t>
            </a:r>
            <a:endParaRPr lang="en-GB" dirty="0"/>
          </a:p>
        </p:txBody>
      </p:sp>
    </p:spTree>
    <p:extLst>
      <p:ext uri="{BB962C8B-B14F-4D97-AF65-F5344CB8AC3E}">
        <p14:creationId xmlns:p14="http://schemas.microsoft.com/office/powerpoint/2010/main" val="36355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808080"/>
      </a:lt2>
      <a:accent1>
        <a:srgbClr val="003F71"/>
      </a:accent1>
      <a:accent2>
        <a:srgbClr val="2E7B5C"/>
      </a:accent2>
      <a:accent3>
        <a:srgbClr val="FFFFFF"/>
      </a:accent3>
      <a:accent4>
        <a:srgbClr val="000000"/>
      </a:accent4>
      <a:accent5>
        <a:srgbClr val="AAAFBB"/>
      </a:accent5>
      <a:accent6>
        <a:srgbClr val="296F53"/>
      </a:accent6>
      <a:hlink>
        <a:srgbClr val="B7153D"/>
      </a:hlink>
      <a:folHlink>
        <a:srgbClr val="DF5220"/>
      </a:folHlink>
    </a:clrScheme>
    <a:fontScheme name="Presentation1">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Presentation1 1">
        <a:dk1>
          <a:srgbClr val="000000"/>
        </a:dk1>
        <a:lt1>
          <a:srgbClr val="FFFFFF"/>
        </a:lt1>
        <a:dk2>
          <a:srgbClr val="000000"/>
        </a:dk2>
        <a:lt2>
          <a:srgbClr val="808080"/>
        </a:lt2>
        <a:accent1>
          <a:srgbClr val="005A81"/>
        </a:accent1>
        <a:accent2>
          <a:srgbClr val="2E7B5C"/>
        </a:accent2>
        <a:accent3>
          <a:srgbClr val="FFFFFF"/>
        </a:accent3>
        <a:accent4>
          <a:srgbClr val="000000"/>
        </a:accent4>
        <a:accent5>
          <a:srgbClr val="AAB5C1"/>
        </a:accent5>
        <a:accent6>
          <a:srgbClr val="296F53"/>
        </a:accent6>
        <a:hlink>
          <a:srgbClr val="B7153D"/>
        </a:hlink>
        <a:folHlink>
          <a:srgbClr val="DF522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808080"/>
        </a:lt2>
        <a:accent1>
          <a:srgbClr val="005A81"/>
        </a:accent1>
        <a:accent2>
          <a:srgbClr val="006666"/>
        </a:accent2>
        <a:accent3>
          <a:srgbClr val="FFFFFF"/>
        </a:accent3>
        <a:accent4>
          <a:srgbClr val="000000"/>
        </a:accent4>
        <a:accent5>
          <a:srgbClr val="AAB5C1"/>
        </a:accent5>
        <a:accent6>
          <a:srgbClr val="005C5C"/>
        </a:accent6>
        <a:hlink>
          <a:srgbClr val="EE3224"/>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DFID Presentation</Template>
  <TotalTime>12801</TotalTime>
  <Words>3068</Words>
  <Application>Microsoft Office PowerPoint</Application>
  <PresentationFormat>On-screen Show (4:3)</PresentationFormat>
  <Paragraphs>461</Paragraphs>
  <Slides>86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ＭＳ Ｐゴシック</vt:lpstr>
      <vt:lpstr>Arial Black</vt:lpstr>
      <vt:lpstr>Calibri</vt:lpstr>
      <vt:lpstr>Presentation1</vt:lpstr>
      <vt:lpstr>Africa: the Next Growth Miracle? Nottingham Globalization Lecture</vt:lpstr>
      <vt:lpstr>Outline</vt:lpstr>
      <vt:lpstr>Part 1</vt:lpstr>
      <vt:lpstr>PowerPoint Presentation</vt:lpstr>
      <vt:lpstr>PowerPoint Presentation</vt:lpstr>
      <vt:lpstr>PowerPoint Presentation</vt:lpstr>
      <vt:lpstr>PowerPoint Presentation</vt:lpstr>
      <vt:lpstr>PowerPoint Presentation</vt:lpstr>
      <vt:lpstr>In sum</vt:lpstr>
      <vt:lpstr>PowerPoint Presentation</vt:lpstr>
      <vt:lpstr>PowerPoint Presentation</vt:lpstr>
      <vt:lpstr>Why did it happen?</vt:lpstr>
      <vt:lpstr>More than a  little help from commodity prices…</vt:lpstr>
      <vt:lpstr>PowerPoint Presentation</vt:lpstr>
      <vt:lpstr>PowerPoint Presentation</vt:lpstr>
      <vt:lpstr>PowerPoint Presentation</vt:lpstr>
      <vt:lpstr>PowerPoint Presentation</vt:lpstr>
      <vt:lpstr>PowerPoint Presentation</vt:lpstr>
      <vt:lpstr>  </vt:lpstr>
      <vt:lpstr>  </vt:lpstr>
      <vt:lpstr>PowerPoint Presentation</vt:lpstr>
      <vt:lpstr>Why did it happen?</vt:lpstr>
      <vt:lpstr>Part 2</vt:lpstr>
      <vt:lpstr>How sustainable is the success…</vt:lpstr>
      <vt:lpstr>Population bomb…</vt:lpstr>
      <vt:lpstr>PowerPoint Presentation</vt:lpstr>
      <vt:lpstr>PowerPoint Presentation</vt:lpstr>
      <vt:lpstr>… but the path to modern population structure comes with a golden opportunity of low dependency ratios….</vt:lpstr>
      <vt:lpstr>Many countries will experience a golden opportunity of low dependency ratios…</vt:lpstr>
      <vt:lpstr>PowerPoint Presentation</vt:lpstr>
      <vt:lpstr>Population bomb…  may actually be part of a more immediate opportunity…  of the lowest dependency ratio and largest working age population ever…  healthier and better educated than ever…</vt:lpstr>
      <vt:lpstr>Climate Change Bomb…</vt:lpstr>
      <vt:lpstr>Climate effects are harshest in developing countries (1)</vt:lpstr>
      <vt:lpstr>PowerPoint Presentation</vt:lpstr>
      <vt:lpstr>Climate Change Bomb…</vt:lpstr>
      <vt:lpstr>It can’t be sustained as growth did not come from agriculture?</vt:lpstr>
      <vt:lpstr>But there is a failing economic transformation….</vt:lpstr>
      <vt:lpstr>And an early acceleration of African urbanization without growth …</vt:lpstr>
      <vt:lpstr>PowerPoint Presentation</vt:lpstr>
      <vt:lpstr>… waged jobs are not keeping pace</vt:lpstr>
      <vt:lpstr>So real issue is growth without transformation -   key risk 1:     jobless growth  </vt:lpstr>
      <vt:lpstr>Natural resource curse?</vt:lpstr>
      <vt:lpstr>The Dominance of Institutions</vt:lpstr>
      <vt:lpstr>The Dominance of Institutions</vt:lpstr>
      <vt:lpstr>Government revenue form natural resources 2011</vt:lpstr>
      <vt:lpstr>Any progress? </vt:lpstr>
      <vt:lpstr>In poor ‘institutional’ settings, deals dominate….</vt:lpstr>
      <vt:lpstr>Natural resource deals …   ... relatively easy even in fragile environment</vt:lpstr>
      <vt:lpstr>Key risk 2: institutional incentives</vt:lpstr>
      <vt:lpstr>How to do this?  … there is the rub…</vt:lpstr>
      <vt:lpstr>Part 3</vt:lpstr>
      <vt:lpstr>The two key risks are also massive opportunities</vt:lpstr>
      <vt:lpstr>Huge natural resource rents on offer…</vt:lpstr>
      <vt:lpstr>Massive reserves….</vt:lpstr>
      <vt:lpstr>Expectation on continuing discoveries….</vt:lpstr>
      <vt:lpstr>PowerPoint Presentation</vt:lpstr>
      <vt:lpstr>PowerPoint Presentation</vt:lpstr>
      <vt:lpstr>The other main present and future opportunity</vt:lpstr>
      <vt:lpstr>The future is: </vt:lpstr>
      <vt:lpstr>The future is: </vt:lpstr>
      <vt:lpstr>The future is: </vt:lpstr>
      <vt:lpstr>China in Africa is viewed with suspicion</vt:lpstr>
      <vt:lpstr>China in Africa needs to be understood from China</vt:lpstr>
      <vt:lpstr>China in Africa needs to be understood from China (2)</vt:lpstr>
      <vt:lpstr>The prize for Africa: job creating growth</vt:lpstr>
      <vt:lpstr>The pieces that need to get into place</vt:lpstr>
      <vt:lpstr>Due in part to cost-disadvantages: against China, for example</vt:lpstr>
      <vt:lpstr>Opportunity: Cost-profiles are changing …</vt:lpstr>
      <vt:lpstr>PowerPoint Presentation</vt:lpstr>
      <vt:lpstr>And Chinese business are looking</vt:lpstr>
      <vt:lpstr>The pieces that need to get into place</vt:lpstr>
      <vt:lpstr>Part 4</vt:lpstr>
      <vt:lpstr>PowerPoint Presentation</vt:lpstr>
      <vt:lpstr>Aid is becoming increasingly irrelevant….</vt:lpstr>
      <vt:lpstr>Where and How we offer it, What For is much more important </vt:lpstr>
      <vt:lpstr>The Role of Aid?</vt:lpstr>
      <vt:lpstr>The Motors: Resource wealth, trade and investment</vt:lpstr>
      <vt:lpstr>Huge challenges</vt:lpstr>
      <vt:lpstr>Part 4</vt:lpstr>
      <vt:lpstr>So what do we have?</vt:lpstr>
      <vt:lpstr>Are back in </vt:lpstr>
      <vt:lpstr>A warning from history… Haven’t we been here?</vt:lpstr>
      <vt:lpstr>PowerPoint Presentation</vt:lpstr>
      <vt:lpstr>Are we back in </vt:lpstr>
      <vt:lpstr>Unique historical opportunities are … unique</vt:lpstr>
      <vt:lpstr>Let us not go back to </vt:lpstr>
    </vt:vector>
  </TitlesOfParts>
  <Company>DFID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Horizon Scanning</dc:title>
  <dc:creator>Emma Williams</dc:creator>
  <cp:lastModifiedBy>qeh</cp:lastModifiedBy>
  <cp:revision>252</cp:revision>
  <dcterms:created xsi:type="dcterms:W3CDTF">2011-12-14T15:35:13Z</dcterms:created>
  <dcterms:modified xsi:type="dcterms:W3CDTF">2012-11-29T16:37:38Z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000800a202000000000001023720</vt:lpwstr>
  </property>
</Properties>
</file>