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502" r:id="rId2"/>
    <p:sldId id="1298" r:id="rId3"/>
    <p:sldId id="1153" r:id="rId4"/>
    <p:sldId id="1300" r:id="rId5"/>
    <p:sldId id="1339" r:id="rId6"/>
    <p:sldId id="1340" r:id="rId7"/>
    <p:sldId id="1397" r:id="rId8"/>
    <p:sldId id="1398" r:id="rId9"/>
    <p:sldId id="1301" r:id="rId10"/>
    <p:sldId id="1353" r:id="rId11"/>
    <p:sldId id="1326" r:id="rId12"/>
    <p:sldId id="1351" r:id="rId13"/>
    <p:sldId id="1396" r:id="rId14"/>
    <p:sldId id="1364" r:id="rId15"/>
    <p:sldId id="1175" r:id="rId16"/>
    <p:sldId id="1379" r:id="rId17"/>
    <p:sldId id="1380" r:id="rId18"/>
    <p:sldId id="1381" r:id="rId19"/>
    <p:sldId id="1383" r:id="rId20"/>
    <p:sldId id="1384" r:id="rId21"/>
    <p:sldId id="1382" r:id="rId22"/>
    <p:sldId id="1385" r:id="rId23"/>
    <p:sldId id="1360" r:id="rId24"/>
    <p:sldId id="1372" r:id="rId25"/>
    <p:sldId id="1373" r:id="rId26"/>
    <p:sldId id="1387" r:id="rId27"/>
    <p:sldId id="1388" r:id="rId28"/>
    <p:sldId id="1390" r:id="rId29"/>
    <p:sldId id="1389" r:id="rId30"/>
    <p:sldId id="1362" r:id="rId31"/>
    <p:sldId id="1369" r:id="rId32"/>
    <p:sldId id="1391" r:id="rId33"/>
    <p:sldId id="1395" r:id="rId34"/>
    <p:sldId id="1392" r:id="rId35"/>
    <p:sldId id="1394" r:id="rId36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4D4D4D"/>
    <a:srgbClr val="993366"/>
    <a:srgbClr val="000000"/>
    <a:srgbClr val="FFFFFF"/>
    <a:srgbClr val="968282"/>
    <a:srgbClr val="FFCC99"/>
    <a:srgbClr val="FFE3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627" autoAdjust="0"/>
  </p:normalViewPr>
  <p:slideViewPr>
    <p:cSldViewPr>
      <p:cViewPr varScale="1">
        <p:scale>
          <a:sx n="94" d="100"/>
          <a:sy n="94" d="100"/>
        </p:scale>
        <p:origin x="-12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notesMaster" Target="notesMasters/notesMaster1.xml"/><Relationship Id="rId38" Type="http://schemas.openxmlformats.org/officeDocument/2006/relationships/handoutMaster" Target="handoutMasters/handoutMaster1.xml"/><Relationship Id="rId39" Type="http://schemas.openxmlformats.org/officeDocument/2006/relationships/printerSettings" Target="printerSettings/printerSettings1.bin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rtin's%20Hard%20Disk:Users:martinhwolf:Dropbox:Documents:FT%20Documents:My%20work:Outside%20presentations:2013:9.24.2013%20FT%20Commercial%20Property:mwGDP%20deviation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artinhwolf:Dropbox:Documents:FT%20Documents:My%20work:Outside%20presentations:2013:9.24.2013%20FT%20Commercial%20Property:G7_plus_euro_GDP%20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rtin's%20Hard%20Disk:Users:martinhwolf:Dropbox:Documents:FT%20Documents:My%20work:Outside%20presentations:2014:1.20.2014%20Carte%20Blanche:UK%20Prospects:Chart%202%20-%20GDP%20deviation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artinhwolf:Dropbox:Documents:FT%20Documents:My%20work:Outside%20presentations:2014:1.20.2014%20Carte%20Blanche:UK%20Prospects:Chart%208%20-%20M4%20md%20M4%20Lending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artinhwolf:Dropbox:Documents:FT%20Documents:My%20work:Outside%20presentations:2013:11.13.2013%20Wincott%20Lecture:WINCOTT%20CHARTS%20-%20FOR%20PRESENTATION:CHART%207%20-%20UK%20LOAN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US GDP </a:t>
            </a:r>
            <a:r>
              <a:rPr lang="en-US" dirty="0" smtClean="0"/>
              <a:t>AGAINST </a:t>
            </a:r>
            <a:r>
              <a:rPr lang="en-US" dirty="0"/>
              <a:t>TREND TO 2007 </a:t>
            </a:r>
            <a:r>
              <a:rPr lang="en-US" dirty="0" smtClean="0"/>
              <a:t>IV </a:t>
            </a:r>
            <a:r>
              <a:rPr lang="en-US" sz="1800" b="1" i="0" u="none" strike="noStrike" baseline="0" dirty="0" smtClean="0">
                <a:effectLst/>
              </a:rPr>
              <a:t>($bn) </a:t>
            </a:r>
            <a:endParaRPr lang="en-US" dirty="0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Sheet2!$B$2</c:f>
              <c:strCache>
                <c:ptCount val="1"/>
                <c:pt idx="0">
                  <c:v>US GDP annualised (bn)</c:v>
                </c:pt>
              </c:strCache>
            </c:strRef>
          </c:tx>
          <c:marker>
            <c:symbol val="none"/>
          </c:marker>
          <c:cat>
            <c:strRef>
              <c:f>Sheet2!$A$3:$A$136</c:f>
              <c:strCache>
                <c:ptCount val="134"/>
                <c:pt idx="0">
                  <c:v>Q1 1980</c:v>
                </c:pt>
                <c:pt idx="1">
                  <c:v>Q2 1980</c:v>
                </c:pt>
                <c:pt idx="2">
                  <c:v>Q3 1980</c:v>
                </c:pt>
                <c:pt idx="3">
                  <c:v>Q4 1980</c:v>
                </c:pt>
                <c:pt idx="4">
                  <c:v>Q1 1981</c:v>
                </c:pt>
                <c:pt idx="5">
                  <c:v>Q2 1981</c:v>
                </c:pt>
                <c:pt idx="6">
                  <c:v>Q3 1981</c:v>
                </c:pt>
                <c:pt idx="7">
                  <c:v>Q4 1981</c:v>
                </c:pt>
                <c:pt idx="8">
                  <c:v>Q1 1982</c:v>
                </c:pt>
                <c:pt idx="9">
                  <c:v>Q2 1982</c:v>
                </c:pt>
                <c:pt idx="10">
                  <c:v>Q3 1982</c:v>
                </c:pt>
                <c:pt idx="11">
                  <c:v>Q4 1982</c:v>
                </c:pt>
                <c:pt idx="12">
                  <c:v>Q1 1983</c:v>
                </c:pt>
                <c:pt idx="13">
                  <c:v>Q2 1983</c:v>
                </c:pt>
                <c:pt idx="14">
                  <c:v>Q3 1983</c:v>
                </c:pt>
                <c:pt idx="15">
                  <c:v>Q4 1983</c:v>
                </c:pt>
                <c:pt idx="16">
                  <c:v>Q1 1984</c:v>
                </c:pt>
                <c:pt idx="17">
                  <c:v>Q2 1984</c:v>
                </c:pt>
                <c:pt idx="18">
                  <c:v>Q3 1984</c:v>
                </c:pt>
                <c:pt idx="19">
                  <c:v>Q4 1984</c:v>
                </c:pt>
                <c:pt idx="20">
                  <c:v>Q1 1985</c:v>
                </c:pt>
                <c:pt idx="21">
                  <c:v>Q2 1985</c:v>
                </c:pt>
                <c:pt idx="22">
                  <c:v>Q3 1985</c:v>
                </c:pt>
                <c:pt idx="23">
                  <c:v>Q4 1985</c:v>
                </c:pt>
                <c:pt idx="24">
                  <c:v>Q1 1986</c:v>
                </c:pt>
                <c:pt idx="25">
                  <c:v>Q2 1986</c:v>
                </c:pt>
                <c:pt idx="26">
                  <c:v>Q3 1986</c:v>
                </c:pt>
                <c:pt idx="27">
                  <c:v>Q4 1986</c:v>
                </c:pt>
                <c:pt idx="28">
                  <c:v>Q1 1987</c:v>
                </c:pt>
                <c:pt idx="29">
                  <c:v>Q2 1987</c:v>
                </c:pt>
                <c:pt idx="30">
                  <c:v>Q3 1987</c:v>
                </c:pt>
                <c:pt idx="31">
                  <c:v>Q4 1987</c:v>
                </c:pt>
                <c:pt idx="32">
                  <c:v>Q1 1988</c:v>
                </c:pt>
                <c:pt idx="33">
                  <c:v>Q2 1988</c:v>
                </c:pt>
                <c:pt idx="34">
                  <c:v>Q3 1988</c:v>
                </c:pt>
                <c:pt idx="35">
                  <c:v>Q4 1988</c:v>
                </c:pt>
                <c:pt idx="36">
                  <c:v>Q1 1989</c:v>
                </c:pt>
                <c:pt idx="37">
                  <c:v>Q2 1989</c:v>
                </c:pt>
                <c:pt idx="38">
                  <c:v>Q3 1989</c:v>
                </c:pt>
                <c:pt idx="39">
                  <c:v>Q4 1989</c:v>
                </c:pt>
                <c:pt idx="40">
                  <c:v>Q1 1990</c:v>
                </c:pt>
                <c:pt idx="41">
                  <c:v>Q2 1990</c:v>
                </c:pt>
                <c:pt idx="42">
                  <c:v>Q3 1990</c:v>
                </c:pt>
                <c:pt idx="43">
                  <c:v>Q4 1990</c:v>
                </c:pt>
                <c:pt idx="44">
                  <c:v>Q1 1991</c:v>
                </c:pt>
                <c:pt idx="45">
                  <c:v>Q2 1991</c:v>
                </c:pt>
                <c:pt idx="46">
                  <c:v>Q3 1991</c:v>
                </c:pt>
                <c:pt idx="47">
                  <c:v>Q4 1991</c:v>
                </c:pt>
                <c:pt idx="48">
                  <c:v>Q1 1992</c:v>
                </c:pt>
                <c:pt idx="49">
                  <c:v>Q2 1992</c:v>
                </c:pt>
                <c:pt idx="50">
                  <c:v>Q3 1992</c:v>
                </c:pt>
                <c:pt idx="51">
                  <c:v>Q4 1992</c:v>
                </c:pt>
                <c:pt idx="52">
                  <c:v>Q1 1993</c:v>
                </c:pt>
                <c:pt idx="53">
                  <c:v>Q2 1993</c:v>
                </c:pt>
                <c:pt idx="54">
                  <c:v>Q3 1993</c:v>
                </c:pt>
                <c:pt idx="55">
                  <c:v>Q4 1993</c:v>
                </c:pt>
                <c:pt idx="56">
                  <c:v>Q1 1994</c:v>
                </c:pt>
                <c:pt idx="57">
                  <c:v>Q2 1994</c:v>
                </c:pt>
                <c:pt idx="58">
                  <c:v>Q3 1994</c:v>
                </c:pt>
                <c:pt idx="59">
                  <c:v>Q4 1994</c:v>
                </c:pt>
                <c:pt idx="60">
                  <c:v>Q1 1995</c:v>
                </c:pt>
                <c:pt idx="61">
                  <c:v>Q2 1995</c:v>
                </c:pt>
                <c:pt idx="62">
                  <c:v>Q3 1995</c:v>
                </c:pt>
                <c:pt idx="63">
                  <c:v>Q4 1995</c:v>
                </c:pt>
                <c:pt idx="64">
                  <c:v>Q1 1996</c:v>
                </c:pt>
                <c:pt idx="65">
                  <c:v>Q2 1996</c:v>
                </c:pt>
                <c:pt idx="66">
                  <c:v>Q3 1996</c:v>
                </c:pt>
                <c:pt idx="67">
                  <c:v>Q4 1996</c:v>
                </c:pt>
                <c:pt idx="68">
                  <c:v>Q1 1997</c:v>
                </c:pt>
                <c:pt idx="69">
                  <c:v>Q2 1997</c:v>
                </c:pt>
                <c:pt idx="70">
                  <c:v>Q3 1997</c:v>
                </c:pt>
                <c:pt idx="71">
                  <c:v>Q4 1997</c:v>
                </c:pt>
                <c:pt idx="72">
                  <c:v>Q1 1998</c:v>
                </c:pt>
                <c:pt idx="73">
                  <c:v>Q2 1998</c:v>
                </c:pt>
                <c:pt idx="74">
                  <c:v>Q3 1998</c:v>
                </c:pt>
                <c:pt idx="75">
                  <c:v>Q4 1998</c:v>
                </c:pt>
                <c:pt idx="76">
                  <c:v>Q1 1999</c:v>
                </c:pt>
                <c:pt idx="77">
                  <c:v>Q2 1999</c:v>
                </c:pt>
                <c:pt idx="78">
                  <c:v>Q3 1999</c:v>
                </c:pt>
                <c:pt idx="79">
                  <c:v>Q4 1999</c:v>
                </c:pt>
                <c:pt idx="80">
                  <c:v>Q1 2000</c:v>
                </c:pt>
                <c:pt idx="81">
                  <c:v>Q2 2000</c:v>
                </c:pt>
                <c:pt idx="82">
                  <c:v>Q3 2000</c:v>
                </c:pt>
                <c:pt idx="83">
                  <c:v>Q4 2000</c:v>
                </c:pt>
                <c:pt idx="84">
                  <c:v>Q1 2001</c:v>
                </c:pt>
                <c:pt idx="85">
                  <c:v>Q2 2001</c:v>
                </c:pt>
                <c:pt idx="86">
                  <c:v>Q3 2001</c:v>
                </c:pt>
                <c:pt idx="87">
                  <c:v>Q4 2001</c:v>
                </c:pt>
                <c:pt idx="88">
                  <c:v>Q1 2002</c:v>
                </c:pt>
                <c:pt idx="89">
                  <c:v>Q2 2002</c:v>
                </c:pt>
                <c:pt idx="90">
                  <c:v>Q3 2002</c:v>
                </c:pt>
                <c:pt idx="91">
                  <c:v>Q4 2002</c:v>
                </c:pt>
                <c:pt idx="92">
                  <c:v>Q1 2003</c:v>
                </c:pt>
                <c:pt idx="93">
                  <c:v>Q2 2003</c:v>
                </c:pt>
                <c:pt idx="94">
                  <c:v>Q3 2003</c:v>
                </c:pt>
                <c:pt idx="95">
                  <c:v>Q4 2003</c:v>
                </c:pt>
                <c:pt idx="96">
                  <c:v>Q1 2004</c:v>
                </c:pt>
                <c:pt idx="97">
                  <c:v>Q2 2004</c:v>
                </c:pt>
                <c:pt idx="98">
                  <c:v>Q3 2004</c:v>
                </c:pt>
                <c:pt idx="99">
                  <c:v>Q4 2004</c:v>
                </c:pt>
                <c:pt idx="100">
                  <c:v>Q1 2005</c:v>
                </c:pt>
                <c:pt idx="101">
                  <c:v>Q2 2005</c:v>
                </c:pt>
                <c:pt idx="102">
                  <c:v>Q3 2005</c:v>
                </c:pt>
                <c:pt idx="103">
                  <c:v>Q4 2005</c:v>
                </c:pt>
                <c:pt idx="104">
                  <c:v>Q1 2006</c:v>
                </c:pt>
                <c:pt idx="105">
                  <c:v>Q2 2006</c:v>
                </c:pt>
                <c:pt idx="106">
                  <c:v>Q3 2006</c:v>
                </c:pt>
                <c:pt idx="107">
                  <c:v>Q4 2006</c:v>
                </c:pt>
                <c:pt idx="108">
                  <c:v>Q1 2007</c:v>
                </c:pt>
                <c:pt idx="109">
                  <c:v>Q2 2007</c:v>
                </c:pt>
                <c:pt idx="110">
                  <c:v>Q3 2007</c:v>
                </c:pt>
                <c:pt idx="111">
                  <c:v>Q4 2007</c:v>
                </c:pt>
                <c:pt idx="112">
                  <c:v>Q1 2008</c:v>
                </c:pt>
                <c:pt idx="113">
                  <c:v>Q2 2008</c:v>
                </c:pt>
                <c:pt idx="114">
                  <c:v>Q3 2008</c:v>
                </c:pt>
                <c:pt idx="115">
                  <c:v>Q4 2008</c:v>
                </c:pt>
                <c:pt idx="116">
                  <c:v>Q1 2009</c:v>
                </c:pt>
                <c:pt idx="117">
                  <c:v>Q2 2009</c:v>
                </c:pt>
                <c:pt idx="118">
                  <c:v>Q3 2009</c:v>
                </c:pt>
                <c:pt idx="119">
                  <c:v>Q4 2009</c:v>
                </c:pt>
                <c:pt idx="120">
                  <c:v>Q1 2010</c:v>
                </c:pt>
                <c:pt idx="121">
                  <c:v>Q2 2010</c:v>
                </c:pt>
                <c:pt idx="122">
                  <c:v>Q3 2010</c:v>
                </c:pt>
                <c:pt idx="123">
                  <c:v>Q4 2010</c:v>
                </c:pt>
                <c:pt idx="124">
                  <c:v>Q1 2011</c:v>
                </c:pt>
                <c:pt idx="125">
                  <c:v>Q2 2011</c:v>
                </c:pt>
                <c:pt idx="126">
                  <c:v>Q3 2011</c:v>
                </c:pt>
                <c:pt idx="127">
                  <c:v>Q4 2011</c:v>
                </c:pt>
                <c:pt idx="128">
                  <c:v>Q1 2012</c:v>
                </c:pt>
                <c:pt idx="129">
                  <c:v>Q2 2012</c:v>
                </c:pt>
                <c:pt idx="130">
                  <c:v>Q3 2012</c:v>
                </c:pt>
                <c:pt idx="131">
                  <c:v>Q4 2012</c:v>
                </c:pt>
                <c:pt idx="132">
                  <c:v>Q1 2013</c:v>
                </c:pt>
                <c:pt idx="133">
                  <c:v>Q2 2013</c:v>
                </c:pt>
              </c:strCache>
            </c:strRef>
          </c:cat>
          <c:val>
            <c:numRef>
              <c:f>Sheet2!$B$3:$B$136</c:f>
              <c:numCache>
                <c:formatCode>[$$-409]#,##0</c:formatCode>
                <c:ptCount val="134"/>
                <c:pt idx="0">
                  <c:v>6517.9</c:v>
                </c:pt>
                <c:pt idx="1">
                  <c:v>6385.7</c:v>
                </c:pt>
                <c:pt idx="2">
                  <c:v>6376.0</c:v>
                </c:pt>
                <c:pt idx="3">
                  <c:v>6494.1</c:v>
                </c:pt>
                <c:pt idx="4">
                  <c:v>6628.6</c:v>
                </c:pt>
                <c:pt idx="5">
                  <c:v>6580.2</c:v>
                </c:pt>
                <c:pt idx="6">
                  <c:v>6655.7</c:v>
                </c:pt>
                <c:pt idx="7">
                  <c:v>6578.0</c:v>
                </c:pt>
                <c:pt idx="8">
                  <c:v>6468.0</c:v>
                </c:pt>
                <c:pt idx="9">
                  <c:v>6503.3</c:v>
                </c:pt>
                <c:pt idx="10">
                  <c:v>6479.8</c:v>
                </c:pt>
                <c:pt idx="11">
                  <c:v>6486.2</c:v>
                </c:pt>
                <c:pt idx="12">
                  <c:v>6571.1</c:v>
                </c:pt>
                <c:pt idx="13">
                  <c:v>6721.1</c:v>
                </c:pt>
                <c:pt idx="14">
                  <c:v>6852.7</c:v>
                </c:pt>
                <c:pt idx="15">
                  <c:v>6994.0</c:v>
                </c:pt>
                <c:pt idx="16">
                  <c:v>7132.9</c:v>
                </c:pt>
                <c:pt idx="17">
                  <c:v>7258.2</c:v>
                </c:pt>
                <c:pt idx="18">
                  <c:v>7329.6</c:v>
                </c:pt>
                <c:pt idx="19">
                  <c:v>7388.1</c:v>
                </c:pt>
                <c:pt idx="20">
                  <c:v>7461.5</c:v>
                </c:pt>
                <c:pt idx="21">
                  <c:v>7529.9</c:v>
                </c:pt>
                <c:pt idx="22">
                  <c:v>7647.0</c:v>
                </c:pt>
                <c:pt idx="23">
                  <c:v>7704.4</c:v>
                </c:pt>
                <c:pt idx="24">
                  <c:v>7775.8</c:v>
                </c:pt>
                <c:pt idx="25">
                  <c:v>7811.5</c:v>
                </c:pt>
                <c:pt idx="26">
                  <c:v>7890.1</c:v>
                </c:pt>
                <c:pt idx="27">
                  <c:v>7931.0</c:v>
                </c:pt>
                <c:pt idx="28">
                  <c:v>7986.4</c:v>
                </c:pt>
                <c:pt idx="29">
                  <c:v>8076.1</c:v>
                </c:pt>
                <c:pt idx="30">
                  <c:v>8149.4</c:v>
                </c:pt>
                <c:pt idx="31">
                  <c:v>8283.799999999987</c:v>
                </c:pt>
                <c:pt idx="32">
                  <c:v>8330.4</c:v>
                </c:pt>
                <c:pt idx="33">
                  <c:v>8440.5</c:v>
                </c:pt>
                <c:pt idx="34">
                  <c:v>8489.2</c:v>
                </c:pt>
                <c:pt idx="35">
                  <c:v>8601.6</c:v>
                </c:pt>
                <c:pt idx="36">
                  <c:v>8688.4</c:v>
                </c:pt>
                <c:pt idx="37">
                  <c:v>8756.7</c:v>
                </c:pt>
                <c:pt idx="38">
                  <c:v>8822.1</c:v>
                </c:pt>
                <c:pt idx="39">
                  <c:v>8840.7</c:v>
                </c:pt>
                <c:pt idx="40">
                  <c:v>8937.5</c:v>
                </c:pt>
                <c:pt idx="41">
                  <c:v>8972.1</c:v>
                </c:pt>
                <c:pt idx="42">
                  <c:v>8974.299999999987</c:v>
                </c:pt>
                <c:pt idx="43">
                  <c:v>8897.799999999987</c:v>
                </c:pt>
                <c:pt idx="44">
                  <c:v>8856.1</c:v>
                </c:pt>
                <c:pt idx="45">
                  <c:v>8924.9</c:v>
                </c:pt>
                <c:pt idx="46">
                  <c:v>8967.7</c:v>
                </c:pt>
                <c:pt idx="47">
                  <c:v>9006.799999999987</c:v>
                </c:pt>
                <c:pt idx="48">
                  <c:v>9113.2</c:v>
                </c:pt>
                <c:pt idx="49">
                  <c:v>9213.7</c:v>
                </c:pt>
                <c:pt idx="50">
                  <c:v>9303.299999999987</c:v>
                </c:pt>
                <c:pt idx="51">
                  <c:v>9396.5</c:v>
                </c:pt>
                <c:pt idx="52">
                  <c:v>9414.0</c:v>
                </c:pt>
                <c:pt idx="53">
                  <c:v>9469.9</c:v>
                </c:pt>
                <c:pt idx="54">
                  <c:v>9516.1</c:v>
                </c:pt>
                <c:pt idx="55">
                  <c:v>9643.1</c:v>
                </c:pt>
                <c:pt idx="56">
                  <c:v>9737.6</c:v>
                </c:pt>
                <c:pt idx="57">
                  <c:v>9870.7</c:v>
                </c:pt>
                <c:pt idx="58">
                  <c:v>9928.9</c:v>
                </c:pt>
                <c:pt idx="59">
                  <c:v>10041.6</c:v>
                </c:pt>
                <c:pt idx="60">
                  <c:v>10075.9</c:v>
                </c:pt>
                <c:pt idx="61">
                  <c:v>10111.1</c:v>
                </c:pt>
                <c:pt idx="62">
                  <c:v>10197.7</c:v>
                </c:pt>
                <c:pt idx="63">
                  <c:v>10270.1</c:v>
                </c:pt>
                <c:pt idx="64">
                  <c:v>10337.4</c:v>
                </c:pt>
                <c:pt idx="65">
                  <c:v>10517.9</c:v>
                </c:pt>
                <c:pt idx="66">
                  <c:v>10615.2</c:v>
                </c:pt>
                <c:pt idx="67">
                  <c:v>10727.4</c:v>
                </c:pt>
                <c:pt idx="68">
                  <c:v>10809.1</c:v>
                </c:pt>
                <c:pt idx="69">
                  <c:v>10972.2</c:v>
                </c:pt>
                <c:pt idx="70">
                  <c:v>11112.0</c:v>
                </c:pt>
                <c:pt idx="71">
                  <c:v>11198.2</c:v>
                </c:pt>
                <c:pt idx="72">
                  <c:v>11309.0</c:v>
                </c:pt>
                <c:pt idx="73">
                  <c:v>11418.7</c:v>
                </c:pt>
                <c:pt idx="74">
                  <c:v>11568.1</c:v>
                </c:pt>
                <c:pt idx="75">
                  <c:v>11757.9</c:v>
                </c:pt>
                <c:pt idx="76">
                  <c:v>11867.8</c:v>
                </c:pt>
                <c:pt idx="77">
                  <c:v>11967.7</c:v>
                </c:pt>
                <c:pt idx="78">
                  <c:v>12120.1</c:v>
                </c:pt>
                <c:pt idx="79">
                  <c:v>12329.8</c:v>
                </c:pt>
                <c:pt idx="80">
                  <c:v>12365.2</c:v>
                </c:pt>
                <c:pt idx="81">
                  <c:v>12598.7</c:v>
                </c:pt>
                <c:pt idx="82">
                  <c:v>12614.8</c:v>
                </c:pt>
                <c:pt idx="83">
                  <c:v>12682.0</c:v>
                </c:pt>
                <c:pt idx="84">
                  <c:v>12645.7</c:v>
                </c:pt>
                <c:pt idx="85">
                  <c:v>12712.8</c:v>
                </c:pt>
                <c:pt idx="86">
                  <c:v>12674.1</c:v>
                </c:pt>
                <c:pt idx="87">
                  <c:v>12705.2</c:v>
                </c:pt>
                <c:pt idx="88">
                  <c:v>12824.6</c:v>
                </c:pt>
                <c:pt idx="89">
                  <c:v>12894.7</c:v>
                </c:pt>
                <c:pt idx="90">
                  <c:v>12956.7</c:v>
                </c:pt>
                <c:pt idx="91">
                  <c:v>12962.9</c:v>
                </c:pt>
                <c:pt idx="92">
                  <c:v>13028.6</c:v>
                </c:pt>
                <c:pt idx="93">
                  <c:v>13151.8</c:v>
                </c:pt>
                <c:pt idx="94">
                  <c:v>13374.0</c:v>
                </c:pt>
                <c:pt idx="95">
                  <c:v>13525.7</c:v>
                </c:pt>
                <c:pt idx="96">
                  <c:v>13606.6</c:v>
                </c:pt>
                <c:pt idx="97">
                  <c:v>13710.7</c:v>
                </c:pt>
                <c:pt idx="98">
                  <c:v>13831.0</c:v>
                </c:pt>
                <c:pt idx="99">
                  <c:v>13947.7</c:v>
                </c:pt>
                <c:pt idx="100">
                  <c:v>14100.2</c:v>
                </c:pt>
                <c:pt idx="101">
                  <c:v>14177.2</c:v>
                </c:pt>
                <c:pt idx="102">
                  <c:v>14292.9</c:v>
                </c:pt>
                <c:pt idx="103">
                  <c:v>14372.0</c:v>
                </c:pt>
                <c:pt idx="104">
                  <c:v>14546.4</c:v>
                </c:pt>
                <c:pt idx="105">
                  <c:v>14591.6</c:v>
                </c:pt>
                <c:pt idx="106">
                  <c:v>14604.4</c:v>
                </c:pt>
                <c:pt idx="107">
                  <c:v>14718.4</c:v>
                </c:pt>
                <c:pt idx="108">
                  <c:v>14728.1</c:v>
                </c:pt>
                <c:pt idx="109">
                  <c:v>14841.5</c:v>
                </c:pt>
                <c:pt idx="110">
                  <c:v>14941.5</c:v>
                </c:pt>
                <c:pt idx="111">
                  <c:v>14996.1</c:v>
                </c:pt>
                <c:pt idx="112">
                  <c:v>14895.4</c:v>
                </c:pt>
                <c:pt idx="113">
                  <c:v>14969.2</c:v>
                </c:pt>
                <c:pt idx="114">
                  <c:v>14895.1</c:v>
                </c:pt>
                <c:pt idx="115">
                  <c:v>14574.6</c:v>
                </c:pt>
                <c:pt idx="116">
                  <c:v>14372.1</c:v>
                </c:pt>
                <c:pt idx="117">
                  <c:v>14356.9</c:v>
                </c:pt>
                <c:pt idx="118">
                  <c:v>14402.5</c:v>
                </c:pt>
                <c:pt idx="119">
                  <c:v>14540.2</c:v>
                </c:pt>
                <c:pt idx="120">
                  <c:v>14597.7</c:v>
                </c:pt>
                <c:pt idx="121">
                  <c:v>14738.0</c:v>
                </c:pt>
                <c:pt idx="122">
                  <c:v>14839.3</c:v>
                </c:pt>
                <c:pt idx="123">
                  <c:v>14942.4</c:v>
                </c:pt>
                <c:pt idx="124">
                  <c:v>14894.0</c:v>
                </c:pt>
                <c:pt idx="125">
                  <c:v>15011.3</c:v>
                </c:pt>
                <c:pt idx="126">
                  <c:v>15062.1</c:v>
                </c:pt>
                <c:pt idx="127">
                  <c:v>15242.1</c:v>
                </c:pt>
                <c:pt idx="128">
                  <c:v>15381.6</c:v>
                </c:pt>
                <c:pt idx="129">
                  <c:v>15427.7</c:v>
                </c:pt>
                <c:pt idx="130">
                  <c:v>15534.0</c:v>
                </c:pt>
                <c:pt idx="131">
                  <c:v>15539.6</c:v>
                </c:pt>
                <c:pt idx="132">
                  <c:v>15583.9</c:v>
                </c:pt>
                <c:pt idx="133">
                  <c:v>15681.0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Sheet2!$C$2</c:f>
              <c:strCache>
                <c:ptCount val="1"/>
                <c:pt idx="0">
                  <c:v>Trend to 2007 IV</c:v>
                </c:pt>
              </c:strCache>
            </c:strRef>
          </c:tx>
          <c:spPr>
            <a:ln>
              <a:solidFill>
                <a:srgbClr val="0000FF"/>
              </a:solidFill>
            </a:ln>
          </c:spPr>
          <c:marker>
            <c:symbol val="none"/>
          </c:marker>
          <c:cat>
            <c:strRef>
              <c:f>Sheet2!$A$3:$A$136</c:f>
              <c:strCache>
                <c:ptCount val="134"/>
                <c:pt idx="0">
                  <c:v>Q1 1980</c:v>
                </c:pt>
                <c:pt idx="1">
                  <c:v>Q2 1980</c:v>
                </c:pt>
                <c:pt idx="2">
                  <c:v>Q3 1980</c:v>
                </c:pt>
                <c:pt idx="3">
                  <c:v>Q4 1980</c:v>
                </c:pt>
                <c:pt idx="4">
                  <c:v>Q1 1981</c:v>
                </c:pt>
                <c:pt idx="5">
                  <c:v>Q2 1981</c:v>
                </c:pt>
                <c:pt idx="6">
                  <c:v>Q3 1981</c:v>
                </c:pt>
                <c:pt idx="7">
                  <c:v>Q4 1981</c:v>
                </c:pt>
                <c:pt idx="8">
                  <c:v>Q1 1982</c:v>
                </c:pt>
                <c:pt idx="9">
                  <c:v>Q2 1982</c:v>
                </c:pt>
                <c:pt idx="10">
                  <c:v>Q3 1982</c:v>
                </c:pt>
                <c:pt idx="11">
                  <c:v>Q4 1982</c:v>
                </c:pt>
                <c:pt idx="12">
                  <c:v>Q1 1983</c:v>
                </c:pt>
                <c:pt idx="13">
                  <c:v>Q2 1983</c:v>
                </c:pt>
                <c:pt idx="14">
                  <c:v>Q3 1983</c:v>
                </c:pt>
                <c:pt idx="15">
                  <c:v>Q4 1983</c:v>
                </c:pt>
                <c:pt idx="16">
                  <c:v>Q1 1984</c:v>
                </c:pt>
                <c:pt idx="17">
                  <c:v>Q2 1984</c:v>
                </c:pt>
                <c:pt idx="18">
                  <c:v>Q3 1984</c:v>
                </c:pt>
                <c:pt idx="19">
                  <c:v>Q4 1984</c:v>
                </c:pt>
                <c:pt idx="20">
                  <c:v>Q1 1985</c:v>
                </c:pt>
                <c:pt idx="21">
                  <c:v>Q2 1985</c:v>
                </c:pt>
                <c:pt idx="22">
                  <c:v>Q3 1985</c:v>
                </c:pt>
                <c:pt idx="23">
                  <c:v>Q4 1985</c:v>
                </c:pt>
                <c:pt idx="24">
                  <c:v>Q1 1986</c:v>
                </c:pt>
                <c:pt idx="25">
                  <c:v>Q2 1986</c:v>
                </c:pt>
                <c:pt idx="26">
                  <c:v>Q3 1986</c:v>
                </c:pt>
                <c:pt idx="27">
                  <c:v>Q4 1986</c:v>
                </c:pt>
                <c:pt idx="28">
                  <c:v>Q1 1987</c:v>
                </c:pt>
                <c:pt idx="29">
                  <c:v>Q2 1987</c:v>
                </c:pt>
                <c:pt idx="30">
                  <c:v>Q3 1987</c:v>
                </c:pt>
                <c:pt idx="31">
                  <c:v>Q4 1987</c:v>
                </c:pt>
                <c:pt idx="32">
                  <c:v>Q1 1988</c:v>
                </c:pt>
                <c:pt idx="33">
                  <c:v>Q2 1988</c:v>
                </c:pt>
                <c:pt idx="34">
                  <c:v>Q3 1988</c:v>
                </c:pt>
                <c:pt idx="35">
                  <c:v>Q4 1988</c:v>
                </c:pt>
                <c:pt idx="36">
                  <c:v>Q1 1989</c:v>
                </c:pt>
                <c:pt idx="37">
                  <c:v>Q2 1989</c:v>
                </c:pt>
                <c:pt idx="38">
                  <c:v>Q3 1989</c:v>
                </c:pt>
                <c:pt idx="39">
                  <c:v>Q4 1989</c:v>
                </c:pt>
                <c:pt idx="40">
                  <c:v>Q1 1990</c:v>
                </c:pt>
                <c:pt idx="41">
                  <c:v>Q2 1990</c:v>
                </c:pt>
                <c:pt idx="42">
                  <c:v>Q3 1990</c:v>
                </c:pt>
                <c:pt idx="43">
                  <c:v>Q4 1990</c:v>
                </c:pt>
                <c:pt idx="44">
                  <c:v>Q1 1991</c:v>
                </c:pt>
                <c:pt idx="45">
                  <c:v>Q2 1991</c:v>
                </c:pt>
                <c:pt idx="46">
                  <c:v>Q3 1991</c:v>
                </c:pt>
                <c:pt idx="47">
                  <c:v>Q4 1991</c:v>
                </c:pt>
                <c:pt idx="48">
                  <c:v>Q1 1992</c:v>
                </c:pt>
                <c:pt idx="49">
                  <c:v>Q2 1992</c:v>
                </c:pt>
                <c:pt idx="50">
                  <c:v>Q3 1992</c:v>
                </c:pt>
                <c:pt idx="51">
                  <c:v>Q4 1992</c:v>
                </c:pt>
                <c:pt idx="52">
                  <c:v>Q1 1993</c:v>
                </c:pt>
                <c:pt idx="53">
                  <c:v>Q2 1993</c:v>
                </c:pt>
                <c:pt idx="54">
                  <c:v>Q3 1993</c:v>
                </c:pt>
                <c:pt idx="55">
                  <c:v>Q4 1993</c:v>
                </c:pt>
                <c:pt idx="56">
                  <c:v>Q1 1994</c:v>
                </c:pt>
                <c:pt idx="57">
                  <c:v>Q2 1994</c:v>
                </c:pt>
                <c:pt idx="58">
                  <c:v>Q3 1994</c:v>
                </c:pt>
                <c:pt idx="59">
                  <c:v>Q4 1994</c:v>
                </c:pt>
                <c:pt idx="60">
                  <c:v>Q1 1995</c:v>
                </c:pt>
                <c:pt idx="61">
                  <c:v>Q2 1995</c:v>
                </c:pt>
                <c:pt idx="62">
                  <c:v>Q3 1995</c:v>
                </c:pt>
                <c:pt idx="63">
                  <c:v>Q4 1995</c:v>
                </c:pt>
                <c:pt idx="64">
                  <c:v>Q1 1996</c:v>
                </c:pt>
                <c:pt idx="65">
                  <c:v>Q2 1996</c:v>
                </c:pt>
                <c:pt idx="66">
                  <c:v>Q3 1996</c:v>
                </c:pt>
                <c:pt idx="67">
                  <c:v>Q4 1996</c:v>
                </c:pt>
                <c:pt idx="68">
                  <c:v>Q1 1997</c:v>
                </c:pt>
                <c:pt idx="69">
                  <c:v>Q2 1997</c:v>
                </c:pt>
                <c:pt idx="70">
                  <c:v>Q3 1997</c:v>
                </c:pt>
                <c:pt idx="71">
                  <c:v>Q4 1997</c:v>
                </c:pt>
                <c:pt idx="72">
                  <c:v>Q1 1998</c:v>
                </c:pt>
                <c:pt idx="73">
                  <c:v>Q2 1998</c:v>
                </c:pt>
                <c:pt idx="74">
                  <c:v>Q3 1998</c:v>
                </c:pt>
                <c:pt idx="75">
                  <c:v>Q4 1998</c:v>
                </c:pt>
                <c:pt idx="76">
                  <c:v>Q1 1999</c:v>
                </c:pt>
                <c:pt idx="77">
                  <c:v>Q2 1999</c:v>
                </c:pt>
                <c:pt idx="78">
                  <c:v>Q3 1999</c:v>
                </c:pt>
                <c:pt idx="79">
                  <c:v>Q4 1999</c:v>
                </c:pt>
                <c:pt idx="80">
                  <c:v>Q1 2000</c:v>
                </c:pt>
                <c:pt idx="81">
                  <c:v>Q2 2000</c:v>
                </c:pt>
                <c:pt idx="82">
                  <c:v>Q3 2000</c:v>
                </c:pt>
                <c:pt idx="83">
                  <c:v>Q4 2000</c:v>
                </c:pt>
                <c:pt idx="84">
                  <c:v>Q1 2001</c:v>
                </c:pt>
                <c:pt idx="85">
                  <c:v>Q2 2001</c:v>
                </c:pt>
                <c:pt idx="86">
                  <c:v>Q3 2001</c:v>
                </c:pt>
                <c:pt idx="87">
                  <c:v>Q4 2001</c:v>
                </c:pt>
                <c:pt idx="88">
                  <c:v>Q1 2002</c:v>
                </c:pt>
                <c:pt idx="89">
                  <c:v>Q2 2002</c:v>
                </c:pt>
                <c:pt idx="90">
                  <c:v>Q3 2002</c:v>
                </c:pt>
                <c:pt idx="91">
                  <c:v>Q4 2002</c:v>
                </c:pt>
                <c:pt idx="92">
                  <c:v>Q1 2003</c:v>
                </c:pt>
                <c:pt idx="93">
                  <c:v>Q2 2003</c:v>
                </c:pt>
                <c:pt idx="94">
                  <c:v>Q3 2003</c:v>
                </c:pt>
                <c:pt idx="95">
                  <c:v>Q4 2003</c:v>
                </c:pt>
                <c:pt idx="96">
                  <c:v>Q1 2004</c:v>
                </c:pt>
                <c:pt idx="97">
                  <c:v>Q2 2004</c:v>
                </c:pt>
                <c:pt idx="98">
                  <c:v>Q3 2004</c:v>
                </c:pt>
                <c:pt idx="99">
                  <c:v>Q4 2004</c:v>
                </c:pt>
                <c:pt idx="100">
                  <c:v>Q1 2005</c:v>
                </c:pt>
                <c:pt idx="101">
                  <c:v>Q2 2005</c:v>
                </c:pt>
                <c:pt idx="102">
                  <c:v>Q3 2005</c:v>
                </c:pt>
                <c:pt idx="103">
                  <c:v>Q4 2005</c:v>
                </c:pt>
                <c:pt idx="104">
                  <c:v>Q1 2006</c:v>
                </c:pt>
                <c:pt idx="105">
                  <c:v>Q2 2006</c:v>
                </c:pt>
                <c:pt idx="106">
                  <c:v>Q3 2006</c:v>
                </c:pt>
                <c:pt idx="107">
                  <c:v>Q4 2006</c:v>
                </c:pt>
                <c:pt idx="108">
                  <c:v>Q1 2007</c:v>
                </c:pt>
                <c:pt idx="109">
                  <c:v>Q2 2007</c:v>
                </c:pt>
                <c:pt idx="110">
                  <c:v>Q3 2007</c:v>
                </c:pt>
                <c:pt idx="111">
                  <c:v>Q4 2007</c:v>
                </c:pt>
                <c:pt idx="112">
                  <c:v>Q1 2008</c:v>
                </c:pt>
                <c:pt idx="113">
                  <c:v>Q2 2008</c:v>
                </c:pt>
                <c:pt idx="114">
                  <c:v>Q3 2008</c:v>
                </c:pt>
                <c:pt idx="115">
                  <c:v>Q4 2008</c:v>
                </c:pt>
                <c:pt idx="116">
                  <c:v>Q1 2009</c:v>
                </c:pt>
                <c:pt idx="117">
                  <c:v>Q2 2009</c:v>
                </c:pt>
                <c:pt idx="118">
                  <c:v>Q3 2009</c:v>
                </c:pt>
                <c:pt idx="119">
                  <c:v>Q4 2009</c:v>
                </c:pt>
                <c:pt idx="120">
                  <c:v>Q1 2010</c:v>
                </c:pt>
                <c:pt idx="121">
                  <c:v>Q2 2010</c:v>
                </c:pt>
                <c:pt idx="122">
                  <c:v>Q3 2010</c:v>
                </c:pt>
                <c:pt idx="123">
                  <c:v>Q4 2010</c:v>
                </c:pt>
                <c:pt idx="124">
                  <c:v>Q1 2011</c:v>
                </c:pt>
                <c:pt idx="125">
                  <c:v>Q2 2011</c:v>
                </c:pt>
                <c:pt idx="126">
                  <c:v>Q3 2011</c:v>
                </c:pt>
                <c:pt idx="127">
                  <c:v>Q4 2011</c:v>
                </c:pt>
                <c:pt idx="128">
                  <c:v>Q1 2012</c:v>
                </c:pt>
                <c:pt idx="129">
                  <c:v>Q2 2012</c:v>
                </c:pt>
                <c:pt idx="130">
                  <c:v>Q3 2012</c:v>
                </c:pt>
                <c:pt idx="131">
                  <c:v>Q4 2012</c:v>
                </c:pt>
                <c:pt idx="132">
                  <c:v>Q1 2013</c:v>
                </c:pt>
                <c:pt idx="133">
                  <c:v>Q2 2013</c:v>
                </c:pt>
              </c:strCache>
            </c:strRef>
          </c:cat>
          <c:val>
            <c:numRef>
              <c:f>Sheet2!$C$3:$C$136</c:f>
              <c:numCache>
                <c:formatCode>[$$-409]#,##0</c:formatCode>
                <c:ptCount val="134"/>
                <c:pt idx="0">
                  <c:v>6299.69651835896</c:v>
                </c:pt>
                <c:pt idx="1">
                  <c:v>6350.29621944539</c:v>
                </c:pt>
                <c:pt idx="2">
                  <c:v>6401.30234165744</c:v>
                </c:pt>
                <c:pt idx="3">
                  <c:v>6452.718149404338</c:v>
                </c:pt>
                <c:pt idx="4">
                  <c:v>6504.546933315331</c:v>
                </c:pt>
                <c:pt idx="5">
                  <c:v>6556.79201045028</c:v>
                </c:pt>
                <c:pt idx="6">
                  <c:v>6609.45672451196</c:v>
                </c:pt>
                <c:pt idx="7">
                  <c:v>6662.54444606003</c:v>
                </c:pt>
                <c:pt idx="8">
                  <c:v>6716.058572726806</c:v>
                </c:pt>
                <c:pt idx="9">
                  <c:v>6770.00252943466</c:v>
                </c:pt>
                <c:pt idx="10">
                  <c:v>6824.379768615224</c:v>
                </c:pt>
                <c:pt idx="11">
                  <c:v>6879.193770430375</c:v>
                </c:pt>
                <c:pt idx="12">
                  <c:v>6934.448042994924</c:v>
                </c:pt>
                <c:pt idx="13">
                  <c:v>6990.14612260122</c:v>
                </c:pt>
                <c:pt idx="14">
                  <c:v>7046.291573945314</c:v>
                </c:pt>
                <c:pt idx="15">
                  <c:v>7102.887990355282</c:v>
                </c:pt>
                <c:pt idx="16">
                  <c:v>7159.938994021089</c:v>
                </c:pt>
                <c:pt idx="17">
                  <c:v>7217.448236226453</c:v>
                </c:pt>
                <c:pt idx="18">
                  <c:v>7275.419397582486</c:v>
                </c:pt>
                <c:pt idx="19">
                  <c:v>7333.856188263324</c:v>
                </c:pt>
                <c:pt idx="20">
                  <c:v>7392.762348243501</c:v>
                </c:pt>
                <c:pt idx="21">
                  <c:v>7452.141647537368</c:v>
                </c:pt>
                <c:pt idx="22">
                  <c:v>7511.997886440337</c:v>
                </c:pt>
                <c:pt idx="23">
                  <c:v>7572.334895772146</c:v>
                </c:pt>
                <c:pt idx="24">
                  <c:v>7633.15653712199</c:v>
                </c:pt>
                <c:pt idx="25">
                  <c:v>7694.466703095657</c:v>
                </c:pt>
                <c:pt idx="26">
                  <c:v>7756.269317564707</c:v>
                </c:pt>
                <c:pt idx="27">
                  <c:v>7818.56833591756</c:v>
                </c:pt>
                <c:pt idx="28">
                  <c:v>7881.367745312647</c:v>
                </c:pt>
                <c:pt idx="29">
                  <c:v>7944.67156493363</c:v>
                </c:pt>
                <c:pt idx="30">
                  <c:v>8008.483846246529</c:v>
                </c:pt>
                <c:pt idx="31">
                  <c:v>8072.808673259191</c:v>
                </c:pt>
                <c:pt idx="32">
                  <c:v>8137.65016278245</c:v>
                </c:pt>
                <c:pt idx="33">
                  <c:v>8203.012464693783</c:v>
                </c:pt>
                <c:pt idx="34">
                  <c:v>8268.89976220283</c:v>
                </c:pt>
                <c:pt idx="35">
                  <c:v>8335.31627211911</c:v>
                </c:pt>
                <c:pt idx="36">
                  <c:v>8402.26624512193</c:v>
                </c:pt>
                <c:pt idx="37">
                  <c:v>8469.753966032418</c:v>
                </c:pt>
                <c:pt idx="38">
                  <c:v>8537.78375408775</c:v>
                </c:pt>
                <c:pt idx="39">
                  <c:v>8606.359963217539</c:v>
                </c:pt>
                <c:pt idx="40">
                  <c:v>8675.486982322695</c:v>
                </c:pt>
                <c:pt idx="41">
                  <c:v>8745.169235555926</c:v>
                </c:pt>
                <c:pt idx="42">
                  <c:v>8815.411182605249</c:v>
                </c:pt>
                <c:pt idx="43">
                  <c:v>8886.217318979268</c:v>
                </c:pt>
                <c:pt idx="44">
                  <c:v>8957.592176294865</c:v>
                </c:pt>
                <c:pt idx="45">
                  <c:v>9029.540322567273</c:v>
                </c:pt>
                <c:pt idx="46">
                  <c:v>9102.06636250242</c:v>
                </c:pt>
                <c:pt idx="47">
                  <c:v>9175.174937791611</c:v>
                </c:pt>
                <c:pt idx="48">
                  <c:v>9248.870727408621</c:v>
                </c:pt>
                <c:pt idx="49">
                  <c:v>9323.15844790914</c:v>
                </c:pt>
                <c:pt idx="50">
                  <c:v>9398.042853732638</c:v>
                </c:pt>
                <c:pt idx="51">
                  <c:v>9473.52873750664</c:v>
                </c:pt>
                <c:pt idx="52">
                  <c:v>9549.620930353487</c:v>
                </c:pt>
                <c:pt idx="53">
                  <c:v>9626.32430219949</c:v>
                </c:pt>
                <c:pt idx="54">
                  <c:v>9703.64376208662</c:v>
                </c:pt>
                <c:pt idx="55">
                  <c:v>9781.58425848671</c:v>
                </c:pt>
                <c:pt idx="56">
                  <c:v>9860.150779618129</c:v>
                </c:pt>
                <c:pt idx="57">
                  <c:v>9939.348353765045</c:v>
                </c:pt>
                <c:pt idx="58">
                  <c:v>10019.18204959925</c:v>
                </c:pt>
                <c:pt idx="59">
                  <c:v>10099.65697650451</c:v>
                </c:pt>
                <c:pt idx="60">
                  <c:v>10180.77828490363</c:v>
                </c:pt>
                <c:pt idx="61">
                  <c:v>10262.55116658803</c:v>
                </c:pt>
                <c:pt idx="62">
                  <c:v>10344.98085505004</c:v>
                </c:pt>
                <c:pt idx="63">
                  <c:v>10428.07262581788</c:v>
                </c:pt>
                <c:pt idx="64">
                  <c:v>10511.83179679322</c:v>
                </c:pt>
                <c:pt idx="65">
                  <c:v>10596.26372859161</c:v>
                </c:pt>
                <c:pt idx="66">
                  <c:v>10681.37382488549</c:v>
                </c:pt>
                <c:pt idx="67">
                  <c:v>10767.16753275007</c:v>
                </c:pt>
                <c:pt idx="68">
                  <c:v>10853.65034301196</c:v>
                </c:pt>
                <c:pt idx="69">
                  <c:v>10940.82779060052</c:v>
                </c:pt>
                <c:pt idx="70">
                  <c:v>11028.70545490216</c:v>
                </c:pt>
                <c:pt idx="71">
                  <c:v>11117.28896011738</c:v>
                </c:pt>
                <c:pt idx="72">
                  <c:v>11206.58397562076</c:v>
                </c:pt>
                <c:pt idx="73">
                  <c:v>11296.59621632376</c:v>
                </c:pt>
                <c:pt idx="74">
                  <c:v>11387.33144304053</c:v>
                </c:pt>
                <c:pt idx="75">
                  <c:v>11478.79546285653</c:v>
                </c:pt>
                <c:pt idx="76">
                  <c:v>11570.99412950026</c:v>
                </c:pt>
                <c:pt idx="77">
                  <c:v>11663.93334371785</c:v>
                </c:pt>
                <c:pt idx="78">
                  <c:v>11757.61905365074</c:v>
                </c:pt>
                <c:pt idx="79">
                  <c:v>11852.05725521634</c:v>
                </c:pt>
                <c:pt idx="80">
                  <c:v>11947.25399249178</c:v>
                </c:pt>
                <c:pt idx="81">
                  <c:v>12043.21535810075</c:v>
                </c:pt>
                <c:pt idx="82">
                  <c:v>12139.94749360339</c:v>
                </c:pt>
                <c:pt idx="83">
                  <c:v>12237.4565898894</c:v>
                </c:pt>
                <c:pt idx="84">
                  <c:v>12335.74888757423</c:v>
                </c:pt>
                <c:pt idx="85">
                  <c:v>12434.83067739847</c:v>
                </c:pt>
                <c:pt idx="86">
                  <c:v>12534.7083006305</c:v>
                </c:pt>
                <c:pt idx="87">
                  <c:v>12635.38814947229</c:v>
                </c:pt>
                <c:pt idx="88">
                  <c:v>12736.87666746853</c:v>
                </c:pt>
                <c:pt idx="89">
                  <c:v>12839.18034991903</c:v>
                </c:pt>
                <c:pt idx="90">
                  <c:v>12942.30574429436</c:v>
                </c:pt>
                <c:pt idx="91">
                  <c:v>13046.259450655</c:v>
                </c:pt>
                <c:pt idx="92">
                  <c:v>13151.04812207358</c:v>
                </c:pt>
                <c:pt idx="93">
                  <c:v>13256.67846506089</c:v>
                </c:pt>
                <c:pt idx="94">
                  <c:v>13363.15723999492</c:v>
                </c:pt>
                <c:pt idx="95">
                  <c:v>13470.49126155361</c:v>
                </c:pt>
                <c:pt idx="96">
                  <c:v>13578.68739915098</c:v>
                </c:pt>
                <c:pt idx="97">
                  <c:v>13687.75257737676</c:v>
                </c:pt>
                <c:pt idx="98">
                  <c:v>13797.6937764396</c:v>
                </c:pt>
                <c:pt idx="99">
                  <c:v>13908.51803261374</c:v>
                </c:pt>
                <c:pt idx="100">
                  <c:v>14020.23243868942</c:v>
                </c:pt>
                <c:pt idx="101">
                  <c:v>14132.84414442676</c:v>
                </c:pt>
                <c:pt idx="102">
                  <c:v>14246.36035701337</c:v>
                </c:pt>
                <c:pt idx="103">
                  <c:v>14360.7883415256</c:v>
                </c:pt>
                <c:pt idx="104">
                  <c:v>14476.1354213935</c:v>
                </c:pt>
                <c:pt idx="105">
                  <c:v>14592.40897886958</c:v>
                </c:pt>
                <c:pt idx="106">
                  <c:v>14709.6164555012</c:v>
                </c:pt>
                <c:pt idx="107">
                  <c:v>14827.76535260684</c:v>
                </c:pt>
                <c:pt idx="108">
                  <c:v>14946.86323175628</c:v>
                </c:pt>
                <c:pt idx="109">
                  <c:v>15066.91771525443</c:v>
                </c:pt>
                <c:pt idx="110">
                  <c:v>15187.93648662921</c:v>
                </c:pt>
                <c:pt idx="111">
                  <c:v>15309.92729112329</c:v>
                </c:pt>
                <c:pt idx="112">
                  <c:v>15432.8979361898</c:v>
                </c:pt>
                <c:pt idx="113">
                  <c:v>15556.856291992</c:v>
                </c:pt>
                <c:pt idx="114">
                  <c:v>15681.81029190698</c:v>
                </c:pt>
                <c:pt idx="115">
                  <c:v>15807.76793303337</c:v>
                </c:pt>
                <c:pt idx="116">
                  <c:v>15934.7372767032</c:v>
                </c:pt>
                <c:pt idx="117">
                  <c:v>16062.72644899782</c:v>
                </c:pt>
                <c:pt idx="118">
                  <c:v>16191.74364126792</c:v>
                </c:pt>
                <c:pt idx="119">
                  <c:v>16321.79711065786</c:v>
                </c:pt>
                <c:pt idx="120">
                  <c:v>16452.89518063407</c:v>
                </c:pt>
                <c:pt idx="121">
                  <c:v>16585.04624151778</c:v>
                </c:pt>
                <c:pt idx="122">
                  <c:v>16718.25875102197</c:v>
                </c:pt>
                <c:pt idx="123">
                  <c:v>16852.54123479275</c:v>
                </c:pt>
                <c:pt idx="124">
                  <c:v>16987.9022869549</c:v>
                </c:pt>
                <c:pt idx="125">
                  <c:v>17124.35057066197</c:v>
                </c:pt>
                <c:pt idx="126">
                  <c:v>17261.89481865068</c:v>
                </c:pt>
                <c:pt idx="127">
                  <c:v>17400.54383379985</c:v>
                </c:pt>
                <c:pt idx="128">
                  <c:v>17540.3064896938</c:v>
                </c:pt>
                <c:pt idx="129">
                  <c:v>17681.19173119017</c:v>
                </c:pt>
                <c:pt idx="130">
                  <c:v>17823.20857499255</c:v>
                </c:pt>
                <c:pt idx="131">
                  <c:v>17966.3661102274</c:v>
                </c:pt>
                <c:pt idx="132">
                  <c:v>18110.67349902582</c:v>
                </c:pt>
                <c:pt idx="133">
                  <c:v>18256.13997710983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8396360"/>
        <c:axId val="2078393368"/>
      </c:lineChart>
      <c:lineChart>
        <c:grouping val="standard"/>
        <c:varyColors val="0"/>
        <c:ser>
          <c:idx val="2"/>
          <c:order val="2"/>
          <c:tx>
            <c:strRef>
              <c:f>Sheet2!$D$2</c:f>
              <c:strCache>
                <c:ptCount val="1"/>
                <c:pt idx="0">
                  <c:v>Deviation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Sheet2!$A$3:$A$136</c:f>
              <c:strCache>
                <c:ptCount val="134"/>
                <c:pt idx="0">
                  <c:v>Q1 1980</c:v>
                </c:pt>
                <c:pt idx="1">
                  <c:v>Q2 1980</c:v>
                </c:pt>
                <c:pt idx="2">
                  <c:v>Q3 1980</c:v>
                </c:pt>
                <c:pt idx="3">
                  <c:v>Q4 1980</c:v>
                </c:pt>
                <c:pt idx="4">
                  <c:v>Q1 1981</c:v>
                </c:pt>
                <c:pt idx="5">
                  <c:v>Q2 1981</c:v>
                </c:pt>
                <c:pt idx="6">
                  <c:v>Q3 1981</c:v>
                </c:pt>
                <c:pt idx="7">
                  <c:v>Q4 1981</c:v>
                </c:pt>
                <c:pt idx="8">
                  <c:v>Q1 1982</c:v>
                </c:pt>
                <c:pt idx="9">
                  <c:v>Q2 1982</c:v>
                </c:pt>
                <c:pt idx="10">
                  <c:v>Q3 1982</c:v>
                </c:pt>
                <c:pt idx="11">
                  <c:v>Q4 1982</c:v>
                </c:pt>
                <c:pt idx="12">
                  <c:v>Q1 1983</c:v>
                </c:pt>
                <c:pt idx="13">
                  <c:v>Q2 1983</c:v>
                </c:pt>
                <c:pt idx="14">
                  <c:v>Q3 1983</c:v>
                </c:pt>
                <c:pt idx="15">
                  <c:v>Q4 1983</c:v>
                </c:pt>
                <c:pt idx="16">
                  <c:v>Q1 1984</c:v>
                </c:pt>
                <c:pt idx="17">
                  <c:v>Q2 1984</c:v>
                </c:pt>
                <c:pt idx="18">
                  <c:v>Q3 1984</c:v>
                </c:pt>
                <c:pt idx="19">
                  <c:v>Q4 1984</c:v>
                </c:pt>
                <c:pt idx="20">
                  <c:v>Q1 1985</c:v>
                </c:pt>
                <c:pt idx="21">
                  <c:v>Q2 1985</c:v>
                </c:pt>
                <c:pt idx="22">
                  <c:v>Q3 1985</c:v>
                </c:pt>
                <c:pt idx="23">
                  <c:v>Q4 1985</c:v>
                </c:pt>
                <c:pt idx="24">
                  <c:v>Q1 1986</c:v>
                </c:pt>
                <c:pt idx="25">
                  <c:v>Q2 1986</c:v>
                </c:pt>
                <c:pt idx="26">
                  <c:v>Q3 1986</c:v>
                </c:pt>
                <c:pt idx="27">
                  <c:v>Q4 1986</c:v>
                </c:pt>
                <c:pt idx="28">
                  <c:v>Q1 1987</c:v>
                </c:pt>
                <c:pt idx="29">
                  <c:v>Q2 1987</c:v>
                </c:pt>
                <c:pt idx="30">
                  <c:v>Q3 1987</c:v>
                </c:pt>
                <c:pt idx="31">
                  <c:v>Q4 1987</c:v>
                </c:pt>
                <c:pt idx="32">
                  <c:v>Q1 1988</c:v>
                </c:pt>
                <c:pt idx="33">
                  <c:v>Q2 1988</c:v>
                </c:pt>
                <c:pt idx="34">
                  <c:v>Q3 1988</c:v>
                </c:pt>
                <c:pt idx="35">
                  <c:v>Q4 1988</c:v>
                </c:pt>
                <c:pt idx="36">
                  <c:v>Q1 1989</c:v>
                </c:pt>
                <c:pt idx="37">
                  <c:v>Q2 1989</c:v>
                </c:pt>
                <c:pt idx="38">
                  <c:v>Q3 1989</c:v>
                </c:pt>
                <c:pt idx="39">
                  <c:v>Q4 1989</c:v>
                </c:pt>
                <c:pt idx="40">
                  <c:v>Q1 1990</c:v>
                </c:pt>
                <c:pt idx="41">
                  <c:v>Q2 1990</c:v>
                </c:pt>
                <c:pt idx="42">
                  <c:v>Q3 1990</c:v>
                </c:pt>
                <c:pt idx="43">
                  <c:v>Q4 1990</c:v>
                </c:pt>
                <c:pt idx="44">
                  <c:v>Q1 1991</c:v>
                </c:pt>
                <c:pt idx="45">
                  <c:v>Q2 1991</c:v>
                </c:pt>
                <c:pt idx="46">
                  <c:v>Q3 1991</c:v>
                </c:pt>
                <c:pt idx="47">
                  <c:v>Q4 1991</c:v>
                </c:pt>
                <c:pt idx="48">
                  <c:v>Q1 1992</c:v>
                </c:pt>
                <c:pt idx="49">
                  <c:v>Q2 1992</c:v>
                </c:pt>
                <c:pt idx="50">
                  <c:v>Q3 1992</c:v>
                </c:pt>
                <c:pt idx="51">
                  <c:v>Q4 1992</c:v>
                </c:pt>
                <c:pt idx="52">
                  <c:v>Q1 1993</c:v>
                </c:pt>
                <c:pt idx="53">
                  <c:v>Q2 1993</c:v>
                </c:pt>
                <c:pt idx="54">
                  <c:v>Q3 1993</c:v>
                </c:pt>
                <c:pt idx="55">
                  <c:v>Q4 1993</c:v>
                </c:pt>
                <c:pt idx="56">
                  <c:v>Q1 1994</c:v>
                </c:pt>
                <c:pt idx="57">
                  <c:v>Q2 1994</c:v>
                </c:pt>
                <c:pt idx="58">
                  <c:v>Q3 1994</c:v>
                </c:pt>
                <c:pt idx="59">
                  <c:v>Q4 1994</c:v>
                </c:pt>
                <c:pt idx="60">
                  <c:v>Q1 1995</c:v>
                </c:pt>
                <c:pt idx="61">
                  <c:v>Q2 1995</c:v>
                </c:pt>
                <c:pt idx="62">
                  <c:v>Q3 1995</c:v>
                </c:pt>
                <c:pt idx="63">
                  <c:v>Q4 1995</c:v>
                </c:pt>
                <c:pt idx="64">
                  <c:v>Q1 1996</c:v>
                </c:pt>
                <c:pt idx="65">
                  <c:v>Q2 1996</c:v>
                </c:pt>
                <c:pt idx="66">
                  <c:v>Q3 1996</c:v>
                </c:pt>
                <c:pt idx="67">
                  <c:v>Q4 1996</c:v>
                </c:pt>
                <c:pt idx="68">
                  <c:v>Q1 1997</c:v>
                </c:pt>
                <c:pt idx="69">
                  <c:v>Q2 1997</c:v>
                </c:pt>
                <c:pt idx="70">
                  <c:v>Q3 1997</c:v>
                </c:pt>
                <c:pt idx="71">
                  <c:v>Q4 1997</c:v>
                </c:pt>
                <c:pt idx="72">
                  <c:v>Q1 1998</c:v>
                </c:pt>
                <c:pt idx="73">
                  <c:v>Q2 1998</c:v>
                </c:pt>
                <c:pt idx="74">
                  <c:v>Q3 1998</c:v>
                </c:pt>
                <c:pt idx="75">
                  <c:v>Q4 1998</c:v>
                </c:pt>
                <c:pt idx="76">
                  <c:v>Q1 1999</c:v>
                </c:pt>
                <c:pt idx="77">
                  <c:v>Q2 1999</c:v>
                </c:pt>
                <c:pt idx="78">
                  <c:v>Q3 1999</c:v>
                </c:pt>
                <c:pt idx="79">
                  <c:v>Q4 1999</c:v>
                </c:pt>
                <c:pt idx="80">
                  <c:v>Q1 2000</c:v>
                </c:pt>
                <c:pt idx="81">
                  <c:v>Q2 2000</c:v>
                </c:pt>
                <c:pt idx="82">
                  <c:v>Q3 2000</c:v>
                </c:pt>
                <c:pt idx="83">
                  <c:v>Q4 2000</c:v>
                </c:pt>
                <c:pt idx="84">
                  <c:v>Q1 2001</c:v>
                </c:pt>
                <c:pt idx="85">
                  <c:v>Q2 2001</c:v>
                </c:pt>
                <c:pt idx="86">
                  <c:v>Q3 2001</c:v>
                </c:pt>
                <c:pt idx="87">
                  <c:v>Q4 2001</c:v>
                </c:pt>
                <c:pt idx="88">
                  <c:v>Q1 2002</c:v>
                </c:pt>
                <c:pt idx="89">
                  <c:v>Q2 2002</c:v>
                </c:pt>
                <c:pt idx="90">
                  <c:v>Q3 2002</c:v>
                </c:pt>
                <c:pt idx="91">
                  <c:v>Q4 2002</c:v>
                </c:pt>
                <c:pt idx="92">
                  <c:v>Q1 2003</c:v>
                </c:pt>
                <c:pt idx="93">
                  <c:v>Q2 2003</c:v>
                </c:pt>
                <c:pt idx="94">
                  <c:v>Q3 2003</c:v>
                </c:pt>
                <c:pt idx="95">
                  <c:v>Q4 2003</c:v>
                </c:pt>
                <c:pt idx="96">
                  <c:v>Q1 2004</c:v>
                </c:pt>
                <c:pt idx="97">
                  <c:v>Q2 2004</c:v>
                </c:pt>
                <c:pt idx="98">
                  <c:v>Q3 2004</c:v>
                </c:pt>
                <c:pt idx="99">
                  <c:v>Q4 2004</c:v>
                </c:pt>
                <c:pt idx="100">
                  <c:v>Q1 2005</c:v>
                </c:pt>
                <c:pt idx="101">
                  <c:v>Q2 2005</c:v>
                </c:pt>
                <c:pt idx="102">
                  <c:v>Q3 2005</c:v>
                </c:pt>
                <c:pt idx="103">
                  <c:v>Q4 2005</c:v>
                </c:pt>
                <c:pt idx="104">
                  <c:v>Q1 2006</c:v>
                </c:pt>
                <c:pt idx="105">
                  <c:v>Q2 2006</c:v>
                </c:pt>
                <c:pt idx="106">
                  <c:v>Q3 2006</c:v>
                </c:pt>
                <c:pt idx="107">
                  <c:v>Q4 2006</c:v>
                </c:pt>
                <c:pt idx="108">
                  <c:v>Q1 2007</c:v>
                </c:pt>
                <c:pt idx="109">
                  <c:v>Q2 2007</c:v>
                </c:pt>
                <c:pt idx="110">
                  <c:v>Q3 2007</c:v>
                </c:pt>
                <c:pt idx="111">
                  <c:v>Q4 2007</c:v>
                </c:pt>
                <c:pt idx="112">
                  <c:v>Q1 2008</c:v>
                </c:pt>
                <c:pt idx="113">
                  <c:v>Q2 2008</c:v>
                </c:pt>
                <c:pt idx="114">
                  <c:v>Q3 2008</c:v>
                </c:pt>
                <c:pt idx="115">
                  <c:v>Q4 2008</c:v>
                </c:pt>
                <c:pt idx="116">
                  <c:v>Q1 2009</c:v>
                </c:pt>
                <c:pt idx="117">
                  <c:v>Q2 2009</c:v>
                </c:pt>
                <c:pt idx="118">
                  <c:v>Q3 2009</c:v>
                </c:pt>
                <c:pt idx="119">
                  <c:v>Q4 2009</c:v>
                </c:pt>
                <c:pt idx="120">
                  <c:v>Q1 2010</c:v>
                </c:pt>
                <c:pt idx="121">
                  <c:v>Q2 2010</c:v>
                </c:pt>
                <c:pt idx="122">
                  <c:v>Q3 2010</c:v>
                </c:pt>
                <c:pt idx="123">
                  <c:v>Q4 2010</c:v>
                </c:pt>
                <c:pt idx="124">
                  <c:v>Q1 2011</c:v>
                </c:pt>
                <c:pt idx="125">
                  <c:v>Q2 2011</c:v>
                </c:pt>
                <c:pt idx="126">
                  <c:v>Q3 2011</c:v>
                </c:pt>
                <c:pt idx="127">
                  <c:v>Q4 2011</c:v>
                </c:pt>
                <c:pt idx="128">
                  <c:v>Q1 2012</c:v>
                </c:pt>
                <c:pt idx="129">
                  <c:v>Q2 2012</c:v>
                </c:pt>
                <c:pt idx="130">
                  <c:v>Q3 2012</c:v>
                </c:pt>
                <c:pt idx="131">
                  <c:v>Q4 2012</c:v>
                </c:pt>
                <c:pt idx="132">
                  <c:v>Q1 2013</c:v>
                </c:pt>
                <c:pt idx="133">
                  <c:v>Q2 2013</c:v>
                </c:pt>
              </c:strCache>
            </c:strRef>
          </c:cat>
          <c:val>
            <c:numRef>
              <c:f>Sheet2!$D$3:$D$136</c:f>
              <c:numCache>
                <c:formatCode>0.0%</c:formatCode>
                <c:ptCount val="134"/>
                <c:pt idx="0">
                  <c:v>0.0346371418059807</c:v>
                </c:pt>
                <c:pt idx="1">
                  <c:v>0.00557513843940047</c:v>
                </c:pt>
                <c:pt idx="2">
                  <c:v>-0.0039526865482953</c:v>
                </c:pt>
                <c:pt idx="3">
                  <c:v>0.00641308819593825</c:v>
                </c:pt>
                <c:pt idx="4">
                  <c:v>0.0190717459580908</c:v>
                </c:pt>
                <c:pt idx="5">
                  <c:v>0.00357003691933676</c:v>
                </c:pt>
                <c:pt idx="6">
                  <c:v>0.00699653200187345</c:v>
                </c:pt>
                <c:pt idx="7">
                  <c:v>-0.0126895132549586</c:v>
                </c:pt>
                <c:pt idx="8">
                  <c:v>-0.0369351413542082</c:v>
                </c:pt>
                <c:pt idx="9">
                  <c:v>-0.0393947459066796</c:v>
                </c:pt>
                <c:pt idx="10">
                  <c:v>-0.0504924667586523</c:v>
                </c:pt>
                <c:pt idx="11">
                  <c:v>-0.0571278820665912</c:v>
                </c:pt>
                <c:pt idx="12">
                  <c:v>-0.0523975435019642</c:v>
                </c:pt>
                <c:pt idx="13">
                  <c:v>-0.038489341693632</c:v>
                </c:pt>
                <c:pt idx="14">
                  <c:v>-0.0274742496693079</c:v>
                </c:pt>
                <c:pt idx="15">
                  <c:v>-0.0153301010100594</c:v>
                </c:pt>
                <c:pt idx="16">
                  <c:v>-0.00377642798963429</c:v>
                </c:pt>
                <c:pt idx="17">
                  <c:v>0.0056462841768647</c:v>
                </c:pt>
                <c:pt idx="18">
                  <c:v>0.00744707616931484</c:v>
                </c:pt>
                <c:pt idx="19">
                  <c:v>0.0073963560702873</c:v>
                </c:pt>
                <c:pt idx="20">
                  <c:v>0.00929796583719897</c:v>
                </c:pt>
                <c:pt idx="21">
                  <c:v>0.0104343631858272</c:v>
                </c:pt>
                <c:pt idx="22">
                  <c:v>0.017971532420602</c:v>
                </c:pt>
                <c:pt idx="23">
                  <c:v>0.01744047325503</c:v>
                </c:pt>
                <c:pt idx="24">
                  <c:v>0.0186873493533505</c:v>
                </c:pt>
                <c:pt idx="25">
                  <c:v>0.0152100595688142</c:v>
                </c:pt>
                <c:pt idx="26">
                  <c:v>0.0172545172112864</c:v>
                </c:pt>
                <c:pt idx="27">
                  <c:v>0.0143800833160136</c:v>
                </c:pt>
                <c:pt idx="28">
                  <c:v>0.0133266532004945</c:v>
                </c:pt>
                <c:pt idx="29">
                  <c:v>0.0165429664388485</c:v>
                </c:pt>
                <c:pt idx="30">
                  <c:v>0.0175958591487324</c:v>
                </c:pt>
                <c:pt idx="31">
                  <c:v>0.0261360494569513</c:v>
                </c:pt>
                <c:pt idx="32">
                  <c:v>0.0236861788553029</c:v>
                </c:pt>
                <c:pt idx="33">
                  <c:v>0.0289512586172916</c:v>
                </c:pt>
                <c:pt idx="34">
                  <c:v>0.0266420254365845</c:v>
                </c:pt>
                <c:pt idx="35">
                  <c:v>0.0319464456041806</c:v>
                </c:pt>
                <c:pt idx="36">
                  <c:v>0.0340543546860577</c:v>
                </c:pt>
                <c:pt idx="37">
                  <c:v>0.0338789101924763</c:v>
                </c:pt>
                <c:pt idx="38">
                  <c:v>0.033300942504678</c:v>
                </c:pt>
                <c:pt idx="39">
                  <c:v>0.027228705025581</c:v>
                </c:pt>
                <c:pt idx="40">
                  <c:v>0.0302015343013232</c:v>
                </c:pt>
                <c:pt idx="41">
                  <c:v>0.0259492707724196</c:v>
                </c:pt>
                <c:pt idx="42">
                  <c:v>0.0180239825577584</c:v>
                </c:pt>
                <c:pt idx="43">
                  <c:v>0.00130344336684097</c:v>
                </c:pt>
                <c:pt idx="44">
                  <c:v>-0.0113302966129058</c:v>
                </c:pt>
                <c:pt idx="45">
                  <c:v>-0.0115886655166434</c:v>
                </c:pt>
                <c:pt idx="46">
                  <c:v>-0.0147621822508311</c:v>
                </c:pt>
                <c:pt idx="47">
                  <c:v>-0.0183511419600397</c:v>
                </c:pt>
                <c:pt idx="48">
                  <c:v>-0.0146688964963653</c:v>
                </c:pt>
                <c:pt idx="49">
                  <c:v>-0.0117404899338257</c:v>
                </c:pt>
                <c:pt idx="50">
                  <c:v>-0.0100811259543264</c:v>
                </c:pt>
                <c:pt idx="51">
                  <c:v>-0.00813094461852186</c:v>
                </c:pt>
                <c:pt idx="52">
                  <c:v>-0.0142017082502632</c:v>
                </c:pt>
                <c:pt idx="53">
                  <c:v>-0.0162496397678754</c:v>
                </c:pt>
                <c:pt idx="54">
                  <c:v>-0.0193271483047817</c:v>
                </c:pt>
                <c:pt idx="55">
                  <c:v>-0.014157651237994</c:v>
                </c:pt>
                <c:pt idx="56">
                  <c:v>-0.0124288950906767</c:v>
                </c:pt>
                <c:pt idx="57">
                  <c:v>-0.00690672580552477</c:v>
                </c:pt>
                <c:pt idx="58">
                  <c:v>-0.00901092016816503</c:v>
                </c:pt>
                <c:pt idx="59">
                  <c:v>-0.00574841072717367</c:v>
                </c:pt>
                <c:pt idx="60">
                  <c:v>-0.010301597969101</c:v>
                </c:pt>
                <c:pt idx="61">
                  <c:v>-0.014757652763877</c:v>
                </c:pt>
                <c:pt idx="62">
                  <c:v>-0.0142369383871934</c:v>
                </c:pt>
                <c:pt idx="63">
                  <c:v>-0.0151487845823751</c:v>
                </c:pt>
                <c:pt idx="64">
                  <c:v>-0.0165938534943486</c:v>
                </c:pt>
                <c:pt idx="65">
                  <c:v>-0.00739541130711572</c:v>
                </c:pt>
                <c:pt idx="66">
                  <c:v>-0.00619525409094039</c:v>
                </c:pt>
                <c:pt idx="67">
                  <c:v>-0.00369340707564132</c:v>
                </c:pt>
                <c:pt idx="68">
                  <c:v>-0.00410464144357147</c:v>
                </c:pt>
                <c:pt idx="69">
                  <c:v>0.00286744385341964</c:v>
                </c:pt>
                <c:pt idx="70">
                  <c:v>0.00755252240967415</c:v>
                </c:pt>
                <c:pt idx="71">
                  <c:v>0.00727794700424599</c:v>
                </c:pt>
                <c:pt idx="72">
                  <c:v>0.00913891553412214</c:v>
                </c:pt>
                <c:pt idx="73">
                  <c:v>0.0108089004278826</c:v>
                </c:pt>
                <c:pt idx="74">
                  <c:v>0.0158745319624426</c:v>
                </c:pt>
                <c:pt idx="75">
                  <c:v>0.0243147931371899</c:v>
                </c:pt>
                <c:pt idx="76">
                  <c:v>0.0256508530881572</c:v>
                </c:pt>
                <c:pt idx="77">
                  <c:v>0.0260432435037668</c:v>
                </c:pt>
                <c:pt idx="78">
                  <c:v>0.0308294514982359</c:v>
                </c:pt>
                <c:pt idx="79">
                  <c:v>0.0403088455021931</c:v>
                </c:pt>
                <c:pt idx="80">
                  <c:v>0.034982599999203</c:v>
                </c:pt>
                <c:pt idx="81">
                  <c:v>0.0461242803837775</c:v>
                </c:pt>
                <c:pt idx="82">
                  <c:v>0.0391148731612563</c:v>
                </c:pt>
                <c:pt idx="83">
                  <c:v>0.0363264545083558</c:v>
                </c:pt>
                <c:pt idx="84">
                  <c:v>0.0251262501572146</c:v>
                </c:pt>
                <c:pt idx="85">
                  <c:v>0.022354089879709</c:v>
                </c:pt>
                <c:pt idx="86">
                  <c:v>0.0111204581731264</c:v>
                </c:pt>
                <c:pt idx="87">
                  <c:v>0.00552510533921573</c:v>
                </c:pt>
                <c:pt idx="88">
                  <c:v>0.00688735039379961</c:v>
                </c:pt>
                <c:pt idx="89">
                  <c:v>0.00432423632722976</c:v>
                </c:pt>
                <c:pt idx="90">
                  <c:v>0.00111218634376505</c:v>
                </c:pt>
                <c:pt idx="91">
                  <c:v>-0.00638952881247521</c:v>
                </c:pt>
                <c:pt idx="92">
                  <c:v>-0.00931090213775876</c:v>
                </c:pt>
                <c:pt idx="93">
                  <c:v>-0.00791136824637561</c:v>
                </c:pt>
                <c:pt idx="94">
                  <c:v>0.000811392084246736</c:v>
                </c:pt>
                <c:pt idx="95">
                  <c:v>0.00409849480426589</c:v>
                </c:pt>
                <c:pt idx="96">
                  <c:v>0.00205561848715684</c:v>
                </c:pt>
                <c:pt idx="97">
                  <c:v>0.00167649309070398</c:v>
                </c:pt>
                <c:pt idx="98">
                  <c:v>0.00241389786583603</c:v>
                </c:pt>
                <c:pt idx="99">
                  <c:v>0.0028171202204567</c:v>
                </c:pt>
                <c:pt idx="100">
                  <c:v>0.00570372578773411</c:v>
                </c:pt>
                <c:pt idx="101">
                  <c:v>0.00313849463844328</c:v>
                </c:pt>
                <c:pt idx="102">
                  <c:v>0.00326677423709273</c:v>
                </c:pt>
                <c:pt idx="103">
                  <c:v>0.000780713301232048</c:v>
                </c:pt>
                <c:pt idx="104">
                  <c:v>0.00485382158712458</c:v>
                </c:pt>
                <c:pt idx="105">
                  <c:v>-5.54383358325229E-5</c:v>
                </c:pt>
                <c:pt idx="106">
                  <c:v>-0.0071529027163612</c:v>
                </c:pt>
                <c:pt idx="107">
                  <c:v>-0.0073757137374454</c:v>
                </c:pt>
                <c:pt idx="108">
                  <c:v>-0.0146360629895571</c:v>
                </c:pt>
                <c:pt idx="109">
                  <c:v>-0.014961103492734</c:v>
                </c:pt>
                <c:pt idx="110">
                  <c:v>-0.0162258043972041</c:v>
                </c:pt>
                <c:pt idx="111">
                  <c:v>-0.0204982874938435</c:v>
                </c:pt>
                <c:pt idx="112">
                  <c:v>-0.0348280626498137</c:v>
                </c:pt>
                <c:pt idx="113">
                  <c:v>-0.037774745807384</c:v>
                </c:pt>
                <c:pt idx="114">
                  <c:v>-0.0501670583474013</c:v>
                </c:pt>
                <c:pt idx="115">
                  <c:v>-0.0780102502932388</c:v>
                </c:pt>
                <c:pt idx="116">
                  <c:v>-0.0980648284040302</c:v>
                </c:pt>
                <c:pt idx="117">
                  <c:v>-0.106197814823912</c:v>
                </c:pt>
                <c:pt idx="118">
                  <c:v>-0.110503456632532</c:v>
                </c:pt>
                <c:pt idx="119">
                  <c:v>-0.109154469852741</c:v>
                </c:pt>
                <c:pt idx="120">
                  <c:v>-0.112757977259694</c:v>
                </c:pt>
                <c:pt idx="121">
                  <c:v>-0.111368169531781</c:v>
                </c:pt>
                <c:pt idx="122">
                  <c:v>-0.112389620175433</c:v>
                </c:pt>
                <c:pt idx="123">
                  <c:v>-0.113344403563849</c:v>
                </c:pt>
                <c:pt idx="124">
                  <c:v>-0.123258437185786</c:v>
                </c:pt>
                <c:pt idx="125">
                  <c:v>-0.123394493819936</c:v>
                </c:pt>
                <c:pt idx="126">
                  <c:v>-0.127436462900579</c:v>
                </c:pt>
                <c:pt idx="127">
                  <c:v>-0.124044619203634</c:v>
                </c:pt>
                <c:pt idx="128">
                  <c:v>-0.12307119553254</c:v>
                </c:pt>
                <c:pt idx="129">
                  <c:v>-0.127451348611018</c:v>
                </c:pt>
                <c:pt idx="130">
                  <c:v>-0.128439756812614</c:v>
                </c:pt>
                <c:pt idx="131">
                  <c:v>-0.135072729529092</c:v>
                </c:pt>
                <c:pt idx="132">
                  <c:v>-0.139518472306496</c:v>
                </c:pt>
                <c:pt idx="133">
                  <c:v>-0.14105610388279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8387064"/>
        <c:axId val="2078389976"/>
      </c:lineChart>
      <c:catAx>
        <c:axId val="207839636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078393368"/>
        <c:crosses val="autoZero"/>
        <c:auto val="1"/>
        <c:lblAlgn val="ctr"/>
        <c:lblOffset val="100"/>
        <c:tickLblSkip val="12"/>
        <c:noMultiLvlLbl val="0"/>
      </c:catAx>
      <c:valAx>
        <c:axId val="2078393368"/>
        <c:scaling>
          <c:orientation val="minMax"/>
        </c:scaling>
        <c:delete val="0"/>
        <c:axPos val="l"/>
        <c:majorGridlines/>
        <c:numFmt formatCode="[$$-409]#,##0" sourceLinked="1"/>
        <c:majorTickMark val="none"/>
        <c:minorTickMark val="none"/>
        <c:tickLblPos val="nextTo"/>
        <c:crossAx val="2078396360"/>
        <c:crosses val="autoZero"/>
        <c:crossBetween val="between"/>
      </c:valAx>
      <c:valAx>
        <c:axId val="2078389976"/>
        <c:scaling>
          <c:orientation val="minMax"/>
        </c:scaling>
        <c:delete val="0"/>
        <c:axPos val="r"/>
        <c:numFmt formatCode="0.0%" sourceLinked="1"/>
        <c:majorTickMark val="out"/>
        <c:minorTickMark val="none"/>
        <c:tickLblPos val="nextTo"/>
        <c:crossAx val="2078387064"/>
        <c:crosses val="max"/>
        <c:crossBetween val="between"/>
      </c:valAx>
      <c:catAx>
        <c:axId val="2078387064"/>
        <c:scaling>
          <c:orientation val="minMax"/>
        </c:scaling>
        <c:delete val="1"/>
        <c:axPos val="b"/>
        <c:majorTickMark val="out"/>
        <c:minorTickMark val="none"/>
        <c:tickLblPos val="nextTo"/>
        <c:crossAx val="2078389976"/>
        <c:crosses val="autoZero"/>
        <c:auto val="1"/>
        <c:lblAlgn val="ctr"/>
        <c:lblOffset val="100"/>
        <c:noMultiLvlLbl val="0"/>
      </c:catAx>
    </c:plotArea>
    <c:legend>
      <c:legendPos val="b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600" dirty="0" smtClean="0"/>
              <a:t>EUROZONE GDP</a:t>
            </a:r>
            <a:r>
              <a:rPr lang="en-US" sz="1600" baseline="0" dirty="0" smtClean="0"/>
              <a:t> AGAINST TREND </a:t>
            </a:r>
            <a:r>
              <a:rPr lang="en-US" sz="1600" baseline="0" dirty="0"/>
              <a:t>TO Q4 </a:t>
            </a:r>
            <a:r>
              <a:rPr lang="en-US" sz="1600" baseline="0" dirty="0" smtClean="0"/>
              <a:t>2007 (euro bn)</a:t>
            </a:r>
            <a:endParaRPr lang="en-US" sz="1600" dirty="0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Eurozone (at 2000 Constant Prices)</c:v>
                </c:pt>
              </c:strCache>
            </c:strRef>
          </c:tx>
          <c:marker>
            <c:symbol val="none"/>
          </c:marker>
          <c:cat>
            <c:strRef>
              <c:f>Sheet1!$A$2:$A$75</c:f>
              <c:strCache>
                <c:ptCount val="74"/>
                <c:pt idx="0">
                  <c:v>Q1 1995</c:v>
                </c:pt>
                <c:pt idx="1">
                  <c:v>Q2 1995</c:v>
                </c:pt>
                <c:pt idx="2">
                  <c:v>Q3 1995</c:v>
                </c:pt>
                <c:pt idx="3">
                  <c:v>Q4 1995</c:v>
                </c:pt>
                <c:pt idx="4">
                  <c:v>Q1 1996</c:v>
                </c:pt>
                <c:pt idx="5">
                  <c:v>Q2 1996</c:v>
                </c:pt>
                <c:pt idx="6">
                  <c:v>Q3 1996</c:v>
                </c:pt>
                <c:pt idx="7">
                  <c:v>Q4 1996</c:v>
                </c:pt>
                <c:pt idx="8">
                  <c:v>Q1 1997</c:v>
                </c:pt>
                <c:pt idx="9">
                  <c:v>Q2 1997</c:v>
                </c:pt>
                <c:pt idx="10">
                  <c:v>Q3 1997</c:v>
                </c:pt>
                <c:pt idx="11">
                  <c:v>Q4 1997</c:v>
                </c:pt>
                <c:pt idx="12">
                  <c:v>Q1 1998</c:v>
                </c:pt>
                <c:pt idx="13">
                  <c:v>Q2 1998</c:v>
                </c:pt>
                <c:pt idx="14">
                  <c:v>Q3 1998</c:v>
                </c:pt>
                <c:pt idx="15">
                  <c:v>Q4 1998</c:v>
                </c:pt>
                <c:pt idx="16">
                  <c:v>Q1 1999</c:v>
                </c:pt>
                <c:pt idx="17">
                  <c:v>Q2 1999</c:v>
                </c:pt>
                <c:pt idx="18">
                  <c:v>Q3 1999</c:v>
                </c:pt>
                <c:pt idx="19">
                  <c:v>Q4 1999</c:v>
                </c:pt>
                <c:pt idx="20">
                  <c:v>Q1 2000</c:v>
                </c:pt>
                <c:pt idx="21">
                  <c:v>Q2 2000</c:v>
                </c:pt>
                <c:pt idx="22">
                  <c:v>Q3 2000</c:v>
                </c:pt>
                <c:pt idx="23">
                  <c:v>Q4 2000</c:v>
                </c:pt>
                <c:pt idx="24">
                  <c:v>Q1 2001</c:v>
                </c:pt>
                <c:pt idx="25">
                  <c:v>Q2 2001</c:v>
                </c:pt>
                <c:pt idx="26">
                  <c:v>Q3 2001</c:v>
                </c:pt>
                <c:pt idx="27">
                  <c:v>Q4 2001</c:v>
                </c:pt>
                <c:pt idx="28">
                  <c:v>Q1 2002</c:v>
                </c:pt>
                <c:pt idx="29">
                  <c:v>Q2 2002</c:v>
                </c:pt>
                <c:pt idx="30">
                  <c:v>Q3 2002</c:v>
                </c:pt>
                <c:pt idx="31">
                  <c:v>Q4 2002</c:v>
                </c:pt>
                <c:pt idx="32">
                  <c:v>Q1 2003</c:v>
                </c:pt>
                <c:pt idx="33">
                  <c:v>Q2 2003</c:v>
                </c:pt>
                <c:pt idx="34">
                  <c:v>Q3 2003</c:v>
                </c:pt>
                <c:pt idx="35">
                  <c:v>Q4 2003</c:v>
                </c:pt>
                <c:pt idx="36">
                  <c:v>Q1 2004</c:v>
                </c:pt>
                <c:pt idx="37">
                  <c:v>Q2 2004</c:v>
                </c:pt>
                <c:pt idx="38">
                  <c:v>Q3 2004</c:v>
                </c:pt>
                <c:pt idx="39">
                  <c:v>Q4 2004</c:v>
                </c:pt>
                <c:pt idx="40">
                  <c:v>Q1 2005</c:v>
                </c:pt>
                <c:pt idx="41">
                  <c:v>Q2 2005</c:v>
                </c:pt>
                <c:pt idx="42">
                  <c:v>Q3 2005</c:v>
                </c:pt>
                <c:pt idx="43">
                  <c:v>Q4 2005</c:v>
                </c:pt>
                <c:pt idx="44">
                  <c:v>Q1 2006</c:v>
                </c:pt>
                <c:pt idx="45">
                  <c:v>Q2 2006</c:v>
                </c:pt>
                <c:pt idx="46">
                  <c:v>Q3 2006</c:v>
                </c:pt>
                <c:pt idx="47">
                  <c:v>Q4 2006</c:v>
                </c:pt>
                <c:pt idx="48">
                  <c:v>Q1 2007</c:v>
                </c:pt>
                <c:pt idx="49">
                  <c:v>Q2 2007</c:v>
                </c:pt>
                <c:pt idx="50">
                  <c:v>Q3 2007</c:v>
                </c:pt>
                <c:pt idx="51">
                  <c:v>Q4 2007</c:v>
                </c:pt>
                <c:pt idx="52">
                  <c:v>Q1 2008</c:v>
                </c:pt>
                <c:pt idx="53">
                  <c:v>Q2 2008</c:v>
                </c:pt>
                <c:pt idx="54">
                  <c:v>Q3 2008</c:v>
                </c:pt>
                <c:pt idx="55">
                  <c:v>Q4 2008</c:v>
                </c:pt>
                <c:pt idx="56">
                  <c:v>Q1 2009</c:v>
                </c:pt>
                <c:pt idx="57">
                  <c:v>Q2 2009</c:v>
                </c:pt>
                <c:pt idx="58">
                  <c:v>Q3 2009</c:v>
                </c:pt>
                <c:pt idx="59">
                  <c:v>Q4 2009</c:v>
                </c:pt>
                <c:pt idx="60">
                  <c:v>Q1 2010</c:v>
                </c:pt>
                <c:pt idx="61">
                  <c:v>Q2 2010</c:v>
                </c:pt>
                <c:pt idx="62">
                  <c:v>Q3 2010</c:v>
                </c:pt>
                <c:pt idx="63">
                  <c:v>Q4 2010</c:v>
                </c:pt>
                <c:pt idx="64">
                  <c:v>Q1 2011</c:v>
                </c:pt>
                <c:pt idx="65">
                  <c:v>Q2 2011</c:v>
                </c:pt>
                <c:pt idx="66">
                  <c:v>Q3 2011</c:v>
                </c:pt>
                <c:pt idx="67">
                  <c:v>Q4 2011</c:v>
                </c:pt>
                <c:pt idx="68">
                  <c:v>Q1 2012</c:v>
                </c:pt>
                <c:pt idx="69">
                  <c:v>Q2 2012</c:v>
                </c:pt>
                <c:pt idx="70">
                  <c:v>Q3 2012</c:v>
                </c:pt>
                <c:pt idx="71">
                  <c:v>Q4 2012</c:v>
                </c:pt>
                <c:pt idx="72">
                  <c:v>Q1 2013</c:v>
                </c:pt>
                <c:pt idx="73">
                  <c:v>Q2 2013</c:v>
                </c:pt>
              </c:strCache>
            </c:strRef>
          </c:cat>
          <c:val>
            <c:numRef>
              <c:f>Sheet1!$B$2:$B$75</c:f>
              <c:numCache>
                <c:formatCode>[$€-2]\ #,##0</c:formatCode>
                <c:ptCount val="74"/>
                <c:pt idx="0">
                  <c:v>1644.1491</c:v>
                </c:pt>
                <c:pt idx="1">
                  <c:v>1653.7585</c:v>
                </c:pt>
                <c:pt idx="2">
                  <c:v>1658.6071</c:v>
                </c:pt>
                <c:pt idx="3">
                  <c:v>1664.1692</c:v>
                </c:pt>
                <c:pt idx="4">
                  <c:v>1664.6764</c:v>
                </c:pt>
                <c:pt idx="5">
                  <c:v>1676.9399</c:v>
                </c:pt>
                <c:pt idx="6">
                  <c:v>1685.7381</c:v>
                </c:pt>
                <c:pt idx="7">
                  <c:v>1691.1881</c:v>
                </c:pt>
                <c:pt idx="8">
                  <c:v>1697.3662</c:v>
                </c:pt>
                <c:pt idx="9">
                  <c:v>1718.5754</c:v>
                </c:pt>
                <c:pt idx="10">
                  <c:v>1729.4253</c:v>
                </c:pt>
                <c:pt idx="11">
                  <c:v>1746.5844</c:v>
                </c:pt>
                <c:pt idx="12">
                  <c:v>1757.6725</c:v>
                </c:pt>
                <c:pt idx="13">
                  <c:v>1764.9162</c:v>
                </c:pt>
                <c:pt idx="14">
                  <c:v>1774.9537</c:v>
                </c:pt>
                <c:pt idx="15">
                  <c:v>1779.4371</c:v>
                </c:pt>
                <c:pt idx="16">
                  <c:v>1794.7249</c:v>
                </c:pt>
                <c:pt idx="17">
                  <c:v>1807.1534</c:v>
                </c:pt>
                <c:pt idx="18">
                  <c:v>1826.6677</c:v>
                </c:pt>
                <c:pt idx="19">
                  <c:v>1847.2257</c:v>
                </c:pt>
                <c:pt idx="20">
                  <c:v>1871.2345</c:v>
                </c:pt>
                <c:pt idx="21">
                  <c:v>1887.445</c:v>
                </c:pt>
                <c:pt idx="22">
                  <c:v>1895.8827</c:v>
                </c:pt>
                <c:pt idx="23">
                  <c:v>1908.0366</c:v>
                </c:pt>
                <c:pt idx="24">
                  <c:v>1925.6395</c:v>
                </c:pt>
                <c:pt idx="25">
                  <c:v>1926.9759</c:v>
                </c:pt>
                <c:pt idx="26">
                  <c:v>1928.9276</c:v>
                </c:pt>
                <c:pt idx="27">
                  <c:v>1932.1479</c:v>
                </c:pt>
                <c:pt idx="28">
                  <c:v>1934.8382</c:v>
                </c:pt>
                <c:pt idx="29">
                  <c:v>1945.8677</c:v>
                </c:pt>
                <c:pt idx="30">
                  <c:v>1951.2705</c:v>
                </c:pt>
                <c:pt idx="31">
                  <c:v>1952.2712</c:v>
                </c:pt>
                <c:pt idx="32">
                  <c:v>1951.2056</c:v>
                </c:pt>
                <c:pt idx="33">
                  <c:v>1952.5173</c:v>
                </c:pt>
                <c:pt idx="34">
                  <c:v>1961.3545</c:v>
                </c:pt>
                <c:pt idx="35">
                  <c:v>1975.4677</c:v>
                </c:pt>
                <c:pt idx="36">
                  <c:v>1985.7504</c:v>
                </c:pt>
                <c:pt idx="37">
                  <c:v>1996.4368</c:v>
                </c:pt>
                <c:pt idx="38">
                  <c:v>2003.7892</c:v>
                </c:pt>
                <c:pt idx="39">
                  <c:v>2010.4182</c:v>
                </c:pt>
                <c:pt idx="40">
                  <c:v>2014.5405</c:v>
                </c:pt>
                <c:pt idx="41">
                  <c:v>2029.1807</c:v>
                </c:pt>
                <c:pt idx="42">
                  <c:v>2041.5759</c:v>
                </c:pt>
                <c:pt idx="43">
                  <c:v>2054.9553</c:v>
                </c:pt>
                <c:pt idx="44">
                  <c:v>2074.1025</c:v>
                </c:pt>
                <c:pt idx="45">
                  <c:v>2096.6339</c:v>
                </c:pt>
                <c:pt idx="46">
                  <c:v>2110.5282</c:v>
                </c:pt>
                <c:pt idx="47">
                  <c:v>2132.4031</c:v>
                </c:pt>
                <c:pt idx="48">
                  <c:v>2150.0903</c:v>
                </c:pt>
                <c:pt idx="49">
                  <c:v>2160.1017</c:v>
                </c:pt>
                <c:pt idx="50">
                  <c:v>2173.2265</c:v>
                </c:pt>
                <c:pt idx="51">
                  <c:v>2182.258</c:v>
                </c:pt>
                <c:pt idx="52">
                  <c:v>2194.2721</c:v>
                </c:pt>
                <c:pt idx="53">
                  <c:v>2185.8089</c:v>
                </c:pt>
                <c:pt idx="54">
                  <c:v>2172.8023</c:v>
                </c:pt>
                <c:pt idx="55">
                  <c:v>2135.6222</c:v>
                </c:pt>
                <c:pt idx="56">
                  <c:v>2075.7001</c:v>
                </c:pt>
                <c:pt idx="57">
                  <c:v>2069.7317</c:v>
                </c:pt>
                <c:pt idx="58">
                  <c:v>2078.1345</c:v>
                </c:pt>
                <c:pt idx="59">
                  <c:v>2087.3586</c:v>
                </c:pt>
                <c:pt idx="60">
                  <c:v>2096.3892</c:v>
                </c:pt>
                <c:pt idx="61">
                  <c:v>2117.1097</c:v>
                </c:pt>
                <c:pt idx="62">
                  <c:v>2125.8162</c:v>
                </c:pt>
                <c:pt idx="63">
                  <c:v>2133.6039</c:v>
                </c:pt>
                <c:pt idx="64">
                  <c:v>2148.9151</c:v>
                </c:pt>
                <c:pt idx="65">
                  <c:v>2152.5769</c:v>
                </c:pt>
                <c:pt idx="66">
                  <c:v>2154.5727</c:v>
                </c:pt>
                <c:pt idx="67">
                  <c:v>2147.8199</c:v>
                </c:pt>
                <c:pt idx="68">
                  <c:v>2146.6705</c:v>
                </c:pt>
                <c:pt idx="69">
                  <c:v>2142.8277</c:v>
                </c:pt>
                <c:pt idx="70">
                  <c:v>2140.4369</c:v>
                </c:pt>
                <c:pt idx="71">
                  <c:v>2127.7422</c:v>
                </c:pt>
                <c:pt idx="72">
                  <c:v>2122.0548</c:v>
                </c:pt>
                <c:pt idx="73">
                  <c:v>2128.420964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Trend</c:v>
                </c:pt>
              </c:strCache>
            </c:strRef>
          </c:tx>
          <c:spPr>
            <a:ln>
              <a:solidFill>
                <a:srgbClr val="0000FF"/>
              </a:solidFill>
            </a:ln>
          </c:spPr>
          <c:marker>
            <c:symbol val="none"/>
          </c:marker>
          <c:cat>
            <c:strRef>
              <c:f>Sheet1!$A$2:$A$75</c:f>
              <c:strCache>
                <c:ptCount val="74"/>
                <c:pt idx="0">
                  <c:v>Q1 1995</c:v>
                </c:pt>
                <c:pt idx="1">
                  <c:v>Q2 1995</c:v>
                </c:pt>
                <c:pt idx="2">
                  <c:v>Q3 1995</c:v>
                </c:pt>
                <c:pt idx="3">
                  <c:v>Q4 1995</c:v>
                </c:pt>
                <c:pt idx="4">
                  <c:v>Q1 1996</c:v>
                </c:pt>
                <c:pt idx="5">
                  <c:v>Q2 1996</c:v>
                </c:pt>
                <c:pt idx="6">
                  <c:v>Q3 1996</c:v>
                </c:pt>
                <c:pt idx="7">
                  <c:v>Q4 1996</c:v>
                </c:pt>
                <c:pt idx="8">
                  <c:v>Q1 1997</c:v>
                </c:pt>
                <c:pt idx="9">
                  <c:v>Q2 1997</c:v>
                </c:pt>
                <c:pt idx="10">
                  <c:v>Q3 1997</c:v>
                </c:pt>
                <c:pt idx="11">
                  <c:v>Q4 1997</c:v>
                </c:pt>
                <c:pt idx="12">
                  <c:v>Q1 1998</c:v>
                </c:pt>
                <c:pt idx="13">
                  <c:v>Q2 1998</c:v>
                </c:pt>
                <c:pt idx="14">
                  <c:v>Q3 1998</c:v>
                </c:pt>
                <c:pt idx="15">
                  <c:v>Q4 1998</c:v>
                </c:pt>
                <c:pt idx="16">
                  <c:v>Q1 1999</c:v>
                </c:pt>
                <c:pt idx="17">
                  <c:v>Q2 1999</c:v>
                </c:pt>
                <c:pt idx="18">
                  <c:v>Q3 1999</c:v>
                </c:pt>
                <c:pt idx="19">
                  <c:v>Q4 1999</c:v>
                </c:pt>
                <c:pt idx="20">
                  <c:v>Q1 2000</c:v>
                </c:pt>
                <c:pt idx="21">
                  <c:v>Q2 2000</c:v>
                </c:pt>
                <c:pt idx="22">
                  <c:v>Q3 2000</c:v>
                </c:pt>
                <c:pt idx="23">
                  <c:v>Q4 2000</c:v>
                </c:pt>
                <c:pt idx="24">
                  <c:v>Q1 2001</c:v>
                </c:pt>
                <c:pt idx="25">
                  <c:v>Q2 2001</c:v>
                </c:pt>
                <c:pt idx="26">
                  <c:v>Q3 2001</c:v>
                </c:pt>
                <c:pt idx="27">
                  <c:v>Q4 2001</c:v>
                </c:pt>
                <c:pt idx="28">
                  <c:v>Q1 2002</c:v>
                </c:pt>
                <c:pt idx="29">
                  <c:v>Q2 2002</c:v>
                </c:pt>
                <c:pt idx="30">
                  <c:v>Q3 2002</c:v>
                </c:pt>
                <c:pt idx="31">
                  <c:v>Q4 2002</c:v>
                </c:pt>
                <c:pt idx="32">
                  <c:v>Q1 2003</c:v>
                </c:pt>
                <c:pt idx="33">
                  <c:v>Q2 2003</c:v>
                </c:pt>
                <c:pt idx="34">
                  <c:v>Q3 2003</c:v>
                </c:pt>
                <c:pt idx="35">
                  <c:v>Q4 2003</c:v>
                </c:pt>
                <c:pt idx="36">
                  <c:v>Q1 2004</c:v>
                </c:pt>
                <c:pt idx="37">
                  <c:v>Q2 2004</c:v>
                </c:pt>
                <c:pt idx="38">
                  <c:v>Q3 2004</c:v>
                </c:pt>
                <c:pt idx="39">
                  <c:v>Q4 2004</c:v>
                </c:pt>
                <c:pt idx="40">
                  <c:v>Q1 2005</c:v>
                </c:pt>
                <c:pt idx="41">
                  <c:v>Q2 2005</c:v>
                </c:pt>
                <c:pt idx="42">
                  <c:v>Q3 2005</c:v>
                </c:pt>
                <c:pt idx="43">
                  <c:v>Q4 2005</c:v>
                </c:pt>
                <c:pt idx="44">
                  <c:v>Q1 2006</c:v>
                </c:pt>
                <c:pt idx="45">
                  <c:v>Q2 2006</c:v>
                </c:pt>
                <c:pt idx="46">
                  <c:v>Q3 2006</c:v>
                </c:pt>
                <c:pt idx="47">
                  <c:v>Q4 2006</c:v>
                </c:pt>
                <c:pt idx="48">
                  <c:v>Q1 2007</c:v>
                </c:pt>
                <c:pt idx="49">
                  <c:v>Q2 2007</c:v>
                </c:pt>
                <c:pt idx="50">
                  <c:v>Q3 2007</c:v>
                </c:pt>
                <c:pt idx="51">
                  <c:v>Q4 2007</c:v>
                </c:pt>
                <c:pt idx="52">
                  <c:v>Q1 2008</c:v>
                </c:pt>
                <c:pt idx="53">
                  <c:v>Q2 2008</c:v>
                </c:pt>
                <c:pt idx="54">
                  <c:v>Q3 2008</c:v>
                </c:pt>
                <c:pt idx="55">
                  <c:v>Q4 2008</c:v>
                </c:pt>
                <c:pt idx="56">
                  <c:v>Q1 2009</c:v>
                </c:pt>
                <c:pt idx="57">
                  <c:v>Q2 2009</c:v>
                </c:pt>
                <c:pt idx="58">
                  <c:v>Q3 2009</c:v>
                </c:pt>
                <c:pt idx="59">
                  <c:v>Q4 2009</c:v>
                </c:pt>
                <c:pt idx="60">
                  <c:v>Q1 2010</c:v>
                </c:pt>
                <c:pt idx="61">
                  <c:v>Q2 2010</c:v>
                </c:pt>
                <c:pt idx="62">
                  <c:v>Q3 2010</c:v>
                </c:pt>
                <c:pt idx="63">
                  <c:v>Q4 2010</c:v>
                </c:pt>
                <c:pt idx="64">
                  <c:v>Q1 2011</c:v>
                </c:pt>
                <c:pt idx="65">
                  <c:v>Q2 2011</c:v>
                </c:pt>
                <c:pt idx="66">
                  <c:v>Q3 2011</c:v>
                </c:pt>
                <c:pt idx="67">
                  <c:v>Q4 2011</c:v>
                </c:pt>
                <c:pt idx="68">
                  <c:v>Q1 2012</c:v>
                </c:pt>
                <c:pt idx="69">
                  <c:v>Q2 2012</c:v>
                </c:pt>
                <c:pt idx="70">
                  <c:v>Q3 2012</c:v>
                </c:pt>
                <c:pt idx="71">
                  <c:v>Q4 2012</c:v>
                </c:pt>
                <c:pt idx="72">
                  <c:v>Q1 2013</c:v>
                </c:pt>
                <c:pt idx="73">
                  <c:v>Q2 2013</c:v>
                </c:pt>
              </c:strCache>
            </c:strRef>
          </c:cat>
          <c:val>
            <c:numRef>
              <c:f>Sheet1!$C$2:$C$75</c:f>
              <c:numCache>
                <c:formatCode>[$€-2]\ #,##0.00</c:formatCode>
                <c:ptCount val="74"/>
                <c:pt idx="0">
                  <c:v>1647.170749467652</c:v>
                </c:pt>
                <c:pt idx="1">
                  <c:v>1656.089530551075</c:v>
                </c:pt>
                <c:pt idx="2">
                  <c:v>1665.056603322558</c:v>
                </c:pt>
                <c:pt idx="3">
                  <c:v>1674.072229262578</c:v>
                </c:pt>
                <c:pt idx="4">
                  <c:v>1683.136671267425</c:v>
                </c:pt>
                <c:pt idx="5">
                  <c:v>1692.250193656872</c:v>
                </c:pt>
                <c:pt idx="6">
                  <c:v>1701.413062181877</c:v>
                </c:pt>
                <c:pt idx="7">
                  <c:v>1710.625544032336</c:v>
                </c:pt>
                <c:pt idx="8">
                  <c:v>1719.887907844872</c:v>
                </c:pt>
                <c:pt idx="9">
                  <c:v>1729.20042371067</c:v>
                </c:pt>
                <c:pt idx="10">
                  <c:v>1738.563363183351</c:v>
                </c:pt>
                <c:pt idx="11">
                  <c:v>1747.976999286896</c:v>
                </c:pt>
                <c:pt idx="12">
                  <c:v>1757.441606523601</c:v>
                </c:pt>
                <c:pt idx="13">
                  <c:v>1766.957460882081</c:v>
                </c:pt>
                <c:pt idx="14">
                  <c:v>1776.524839845325</c:v>
                </c:pt>
                <c:pt idx="15">
                  <c:v>1786.144022398782</c:v>
                </c:pt>
                <c:pt idx="16">
                  <c:v>1795.815289038497</c:v>
                </c:pt>
                <c:pt idx="17">
                  <c:v>1805.53892177929</c:v>
                </c:pt>
                <c:pt idx="18">
                  <c:v>1815.315204162978</c:v>
                </c:pt>
                <c:pt idx="19">
                  <c:v>1825.144421266653</c:v>
                </c:pt>
                <c:pt idx="20">
                  <c:v>1835.02685971098</c:v>
                </c:pt>
                <c:pt idx="21">
                  <c:v>1844.962807668562</c:v>
                </c:pt>
                <c:pt idx="22">
                  <c:v>1854.952554872348</c:v>
                </c:pt>
                <c:pt idx="23">
                  <c:v>1864.996392624075</c:v>
                </c:pt>
                <c:pt idx="24">
                  <c:v>1875.094613802762</c:v>
                </c:pt>
                <c:pt idx="25">
                  <c:v>1885.247512873255</c:v>
                </c:pt>
                <c:pt idx="26">
                  <c:v>1895.45538589481</c:v>
                </c:pt>
                <c:pt idx="27">
                  <c:v>1905.718530529726</c:v>
                </c:pt>
                <c:pt idx="28">
                  <c:v>1916.037246052031</c:v>
                </c:pt>
                <c:pt idx="29">
                  <c:v>1926.411833356198</c:v>
                </c:pt>
                <c:pt idx="30">
                  <c:v>1936.84259496593</c:v>
                </c:pt>
                <c:pt idx="31">
                  <c:v>1947.329835042973</c:v>
                </c:pt>
                <c:pt idx="32">
                  <c:v>1957.873859395992</c:v>
                </c:pt>
                <c:pt idx="33">
                  <c:v>1968.474975489483</c:v>
                </c:pt>
                <c:pt idx="34">
                  <c:v>1979.133492452743</c:v>
                </c:pt>
                <c:pt idx="35">
                  <c:v>1989.849721088883</c:v>
                </c:pt>
                <c:pt idx="36">
                  <c:v>2000.623973883888</c:v>
                </c:pt>
                <c:pt idx="37">
                  <c:v>2011.456565015734</c:v>
                </c:pt>
                <c:pt idx="38">
                  <c:v>2022.347810363545</c:v>
                </c:pt>
                <c:pt idx="39">
                  <c:v>2033.298027516807</c:v>
                </c:pt>
                <c:pt idx="40">
                  <c:v>2044.30753578463</c:v>
                </c:pt>
                <c:pt idx="41">
                  <c:v>2055.376656205052</c:v>
                </c:pt>
                <c:pt idx="42">
                  <c:v>2066.505711554411</c:v>
                </c:pt>
                <c:pt idx="43">
                  <c:v>2077.69502635675</c:v>
                </c:pt>
                <c:pt idx="44">
                  <c:v>2088.94492689328</c:v>
                </c:pt>
                <c:pt idx="45">
                  <c:v>2100.2557412119</c:v>
                </c:pt>
                <c:pt idx="46">
                  <c:v>2111.627799136753</c:v>
                </c:pt>
                <c:pt idx="47">
                  <c:v>2123.061432277858</c:v>
                </c:pt>
                <c:pt idx="48">
                  <c:v>2134.556974040765</c:v>
                </c:pt>
                <c:pt idx="49">
                  <c:v>2146.114759636288</c:v>
                </c:pt>
                <c:pt idx="50">
                  <c:v>2157.735126090273</c:v>
                </c:pt>
                <c:pt idx="51">
                  <c:v>2169.41841225343</c:v>
                </c:pt>
                <c:pt idx="52">
                  <c:v>2181.16495881121</c:v>
                </c:pt>
                <c:pt idx="53">
                  <c:v>2192.975108293744</c:v>
                </c:pt>
                <c:pt idx="54">
                  <c:v>2204.849205085829</c:v>
                </c:pt>
                <c:pt idx="55">
                  <c:v>2216.787595436966</c:v>
                </c:pt>
                <c:pt idx="56">
                  <c:v>2228.790627471465</c:v>
                </c:pt>
                <c:pt idx="57">
                  <c:v>2240.85865119859</c:v>
                </c:pt>
                <c:pt idx="58">
                  <c:v>2252.99201852277</c:v>
                </c:pt>
                <c:pt idx="59">
                  <c:v>2265.191083253854</c:v>
                </c:pt>
                <c:pt idx="60">
                  <c:v>2277.456201117435</c:v>
                </c:pt>
                <c:pt idx="61">
                  <c:v>2289.787729765218</c:v>
                </c:pt>
                <c:pt idx="62">
                  <c:v>2302.186028785453</c:v>
                </c:pt>
                <c:pt idx="63">
                  <c:v>2314.651459713417</c:v>
                </c:pt>
                <c:pt idx="64">
                  <c:v>2327.184386041961</c:v>
                </c:pt>
                <c:pt idx="65">
                  <c:v>2339.785173232103</c:v>
                </c:pt>
                <c:pt idx="66">
                  <c:v>2352.454188723691</c:v>
                </c:pt>
                <c:pt idx="67">
                  <c:v>2365.191801946115</c:v>
                </c:pt>
                <c:pt idx="68">
                  <c:v>2377.998384329077</c:v>
                </c:pt>
                <c:pt idx="69">
                  <c:v>2390.87430931343</c:v>
                </c:pt>
                <c:pt idx="70">
                  <c:v>2403.819952362056</c:v>
                </c:pt>
                <c:pt idx="71">
                  <c:v>2416.835690970826</c:v>
                </c:pt>
                <c:pt idx="72">
                  <c:v>2429.921904679598</c:v>
                </c:pt>
                <c:pt idx="73">
                  <c:v>2443.078975083293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9392648"/>
        <c:axId val="2079389624"/>
      </c:line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Deviation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Sheet1!$A$2:$A$75</c:f>
              <c:strCache>
                <c:ptCount val="74"/>
                <c:pt idx="0">
                  <c:v>Q1 1995</c:v>
                </c:pt>
                <c:pt idx="1">
                  <c:v>Q2 1995</c:v>
                </c:pt>
                <c:pt idx="2">
                  <c:v>Q3 1995</c:v>
                </c:pt>
                <c:pt idx="3">
                  <c:v>Q4 1995</c:v>
                </c:pt>
                <c:pt idx="4">
                  <c:v>Q1 1996</c:v>
                </c:pt>
                <c:pt idx="5">
                  <c:v>Q2 1996</c:v>
                </c:pt>
                <c:pt idx="6">
                  <c:v>Q3 1996</c:v>
                </c:pt>
                <c:pt idx="7">
                  <c:v>Q4 1996</c:v>
                </c:pt>
                <c:pt idx="8">
                  <c:v>Q1 1997</c:v>
                </c:pt>
                <c:pt idx="9">
                  <c:v>Q2 1997</c:v>
                </c:pt>
                <c:pt idx="10">
                  <c:v>Q3 1997</c:v>
                </c:pt>
                <c:pt idx="11">
                  <c:v>Q4 1997</c:v>
                </c:pt>
                <c:pt idx="12">
                  <c:v>Q1 1998</c:v>
                </c:pt>
                <c:pt idx="13">
                  <c:v>Q2 1998</c:v>
                </c:pt>
                <c:pt idx="14">
                  <c:v>Q3 1998</c:v>
                </c:pt>
                <c:pt idx="15">
                  <c:v>Q4 1998</c:v>
                </c:pt>
                <c:pt idx="16">
                  <c:v>Q1 1999</c:v>
                </c:pt>
                <c:pt idx="17">
                  <c:v>Q2 1999</c:v>
                </c:pt>
                <c:pt idx="18">
                  <c:v>Q3 1999</c:v>
                </c:pt>
                <c:pt idx="19">
                  <c:v>Q4 1999</c:v>
                </c:pt>
                <c:pt idx="20">
                  <c:v>Q1 2000</c:v>
                </c:pt>
                <c:pt idx="21">
                  <c:v>Q2 2000</c:v>
                </c:pt>
                <c:pt idx="22">
                  <c:v>Q3 2000</c:v>
                </c:pt>
                <c:pt idx="23">
                  <c:v>Q4 2000</c:v>
                </c:pt>
                <c:pt idx="24">
                  <c:v>Q1 2001</c:v>
                </c:pt>
                <c:pt idx="25">
                  <c:v>Q2 2001</c:v>
                </c:pt>
                <c:pt idx="26">
                  <c:v>Q3 2001</c:v>
                </c:pt>
                <c:pt idx="27">
                  <c:v>Q4 2001</c:v>
                </c:pt>
                <c:pt idx="28">
                  <c:v>Q1 2002</c:v>
                </c:pt>
                <c:pt idx="29">
                  <c:v>Q2 2002</c:v>
                </c:pt>
                <c:pt idx="30">
                  <c:v>Q3 2002</c:v>
                </c:pt>
                <c:pt idx="31">
                  <c:v>Q4 2002</c:v>
                </c:pt>
                <c:pt idx="32">
                  <c:v>Q1 2003</c:v>
                </c:pt>
                <c:pt idx="33">
                  <c:v>Q2 2003</c:v>
                </c:pt>
                <c:pt idx="34">
                  <c:v>Q3 2003</c:v>
                </c:pt>
                <c:pt idx="35">
                  <c:v>Q4 2003</c:v>
                </c:pt>
                <c:pt idx="36">
                  <c:v>Q1 2004</c:v>
                </c:pt>
                <c:pt idx="37">
                  <c:v>Q2 2004</c:v>
                </c:pt>
                <c:pt idx="38">
                  <c:v>Q3 2004</c:v>
                </c:pt>
                <c:pt idx="39">
                  <c:v>Q4 2004</c:v>
                </c:pt>
                <c:pt idx="40">
                  <c:v>Q1 2005</c:v>
                </c:pt>
                <c:pt idx="41">
                  <c:v>Q2 2005</c:v>
                </c:pt>
                <c:pt idx="42">
                  <c:v>Q3 2005</c:v>
                </c:pt>
                <c:pt idx="43">
                  <c:v>Q4 2005</c:v>
                </c:pt>
                <c:pt idx="44">
                  <c:v>Q1 2006</c:v>
                </c:pt>
                <c:pt idx="45">
                  <c:v>Q2 2006</c:v>
                </c:pt>
                <c:pt idx="46">
                  <c:v>Q3 2006</c:v>
                </c:pt>
                <c:pt idx="47">
                  <c:v>Q4 2006</c:v>
                </c:pt>
                <c:pt idx="48">
                  <c:v>Q1 2007</c:v>
                </c:pt>
                <c:pt idx="49">
                  <c:v>Q2 2007</c:v>
                </c:pt>
                <c:pt idx="50">
                  <c:v>Q3 2007</c:v>
                </c:pt>
                <c:pt idx="51">
                  <c:v>Q4 2007</c:v>
                </c:pt>
                <c:pt idx="52">
                  <c:v>Q1 2008</c:v>
                </c:pt>
                <c:pt idx="53">
                  <c:v>Q2 2008</c:v>
                </c:pt>
                <c:pt idx="54">
                  <c:v>Q3 2008</c:v>
                </c:pt>
                <c:pt idx="55">
                  <c:v>Q4 2008</c:v>
                </c:pt>
                <c:pt idx="56">
                  <c:v>Q1 2009</c:v>
                </c:pt>
                <c:pt idx="57">
                  <c:v>Q2 2009</c:v>
                </c:pt>
                <c:pt idx="58">
                  <c:v>Q3 2009</c:v>
                </c:pt>
                <c:pt idx="59">
                  <c:v>Q4 2009</c:v>
                </c:pt>
                <c:pt idx="60">
                  <c:v>Q1 2010</c:v>
                </c:pt>
                <c:pt idx="61">
                  <c:v>Q2 2010</c:v>
                </c:pt>
                <c:pt idx="62">
                  <c:v>Q3 2010</c:v>
                </c:pt>
                <c:pt idx="63">
                  <c:v>Q4 2010</c:v>
                </c:pt>
                <c:pt idx="64">
                  <c:v>Q1 2011</c:v>
                </c:pt>
                <c:pt idx="65">
                  <c:v>Q2 2011</c:v>
                </c:pt>
                <c:pt idx="66">
                  <c:v>Q3 2011</c:v>
                </c:pt>
                <c:pt idx="67">
                  <c:v>Q4 2011</c:v>
                </c:pt>
                <c:pt idx="68">
                  <c:v>Q1 2012</c:v>
                </c:pt>
                <c:pt idx="69">
                  <c:v>Q2 2012</c:v>
                </c:pt>
                <c:pt idx="70">
                  <c:v>Q3 2012</c:v>
                </c:pt>
                <c:pt idx="71">
                  <c:v>Q4 2012</c:v>
                </c:pt>
                <c:pt idx="72">
                  <c:v>Q1 2013</c:v>
                </c:pt>
                <c:pt idx="73">
                  <c:v>Q2 2013</c:v>
                </c:pt>
              </c:strCache>
            </c:strRef>
          </c:cat>
          <c:val>
            <c:numRef>
              <c:f>Sheet1!$D$2:$D$75</c:f>
              <c:numCache>
                <c:formatCode>0.0%</c:formatCode>
                <c:ptCount val="74"/>
                <c:pt idx="0">
                  <c:v>-0.00183444823108262</c:v>
                </c:pt>
                <c:pt idx="1">
                  <c:v>-0.00140755104604745</c:v>
                </c:pt>
                <c:pt idx="2">
                  <c:v>-0.0038734438875461</c:v>
                </c:pt>
                <c:pt idx="3">
                  <c:v>-0.00591553284826891</c:v>
                </c:pt>
                <c:pt idx="4">
                  <c:v>-0.0109677791367497</c:v>
                </c:pt>
                <c:pt idx="5">
                  <c:v>-0.00904729910166977</c:v>
                </c:pt>
                <c:pt idx="6">
                  <c:v>-0.00921290809991546</c:v>
                </c:pt>
                <c:pt idx="7">
                  <c:v>-0.0113627696605754</c:v>
                </c:pt>
                <c:pt idx="8">
                  <c:v>-0.013094869579665</c:v>
                </c:pt>
                <c:pt idx="9">
                  <c:v>-0.00614447207216667</c:v>
                </c:pt>
                <c:pt idx="10">
                  <c:v>-0.00525610016687516</c:v>
                </c:pt>
                <c:pt idx="11">
                  <c:v>-0.000796691997357292</c:v>
                </c:pt>
                <c:pt idx="12">
                  <c:v>0.000131380454145568</c:v>
                </c:pt>
                <c:pt idx="13">
                  <c:v>-0.00115524053480162</c:v>
                </c:pt>
                <c:pt idx="14">
                  <c:v>-0.000884389460865757</c:v>
                </c:pt>
                <c:pt idx="15">
                  <c:v>-0.00375497289953975</c:v>
                </c:pt>
                <c:pt idx="16">
                  <c:v>-0.000607183291707374</c:v>
                </c:pt>
                <c:pt idx="17">
                  <c:v>0.000894180790697178</c:v>
                </c:pt>
                <c:pt idx="18">
                  <c:v>0.0062537325809795</c:v>
                </c:pt>
                <c:pt idx="19">
                  <c:v>0.0120983734087316</c:v>
                </c:pt>
                <c:pt idx="20">
                  <c:v>0.019731395264004</c:v>
                </c:pt>
                <c:pt idx="21">
                  <c:v>0.0230260426686444</c:v>
                </c:pt>
                <c:pt idx="22">
                  <c:v>0.0220653326254312</c:v>
                </c:pt>
                <c:pt idx="23">
                  <c:v>0.023077903821233</c:v>
                </c:pt>
                <c:pt idx="24">
                  <c:v>0.0269559124244568</c:v>
                </c:pt>
                <c:pt idx="25">
                  <c:v>0.0221341690371192</c:v>
                </c:pt>
                <c:pt idx="26">
                  <c:v>0.0176591938561451</c:v>
                </c:pt>
                <c:pt idx="27">
                  <c:v>0.0138684538387351</c:v>
                </c:pt>
                <c:pt idx="28">
                  <c:v>0.00981241569635889</c:v>
                </c:pt>
                <c:pt idx="29">
                  <c:v>0.0100995365097533</c:v>
                </c:pt>
                <c:pt idx="30">
                  <c:v>0.00744918821569192</c:v>
                </c:pt>
                <c:pt idx="31">
                  <c:v>0.00253750795992807</c:v>
                </c:pt>
                <c:pt idx="32">
                  <c:v>-0.00340586772941986</c:v>
                </c:pt>
                <c:pt idx="33">
                  <c:v>-0.00810661841688631</c:v>
                </c:pt>
                <c:pt idx="34">
                  <c:v>-0.00898322044497867</c:v>
                </c:pt>
                <c:pt idx="35">
                  <c:v>-0.00722769208973887</c:v>
                </c:pt>
                <c:pt idx="36">
                  <c:v>-0.00743446748516852</c:v>
                </c:pt>
                <c:pt idx="37">
                  <c:v>-0.0074671087991484</c:v>
                </c:pt>
                <c:pt idx="38">
                  <c:v>-0.00917676488111531</c:v>
                </c:pt>
                <c:pt idx="39">
                  <c:v>-0.011252569572769</c:v>
                </c:pt>
                <c:pt idx="40">
                  <c:v>-0.0145609382461157</c:v>
                </c:pt>
                <c:pt idx="41">
                  <c:v>-0.0127450879263263</c:v>
                </c:pt>
                <c:pt idx="42">
                  <c:v>-0.0120637515855978</c:v>
                </c:pt>
                <c:pt idx="43">
                  <c:v>-0.0109446892196802</c:v>
                </c:pt>
                <c:pt idx="44">
                  <c:v>-0.00710522651995155</c:v>
                </c:pt>
                <c:pt idx="45">
                  <c:v>-0.00172447628202141</c:v>
                </c:pt>
                <c:pt idx="46">
                  <c:v>-0.000520735300606781</c:v>
                </c:pt>
                <c:pt idx="47">
                  <c:v>0.00440009298841595</c:v>
                </c:pt>
                <c:pt idx="48">
                  <c:v>0.0072770725486092</c:v>
                </c:pt>
                <c:pt idx="49">
                  <c:v>0.00651733105180365</c:v>
                </c:pt>
                <c:pt idx="50">
                  <c:v>0.00717946040846829</c:v>
                </c:pt>
                <c:pt idx="51">
                  <c:v>0.00591844693215854</c:v>
                </c:pt>
                <c:pt idx="52">
                  <c:v>0.00600923884085017</c:v>
                </c:pt>
                <c:pt idx="53">
                  <c:v>-0.00326780193110368</c:v>
                </c:pt>
                <c:pt idx="54">
                  <c:v>-0.0145347378006203</c:v>
                </c:pt>
                <c:pt idx="55">
                  <c:v>-0.0366139704155854</c:v>
                </c:pt>
                <c:pt idx="56">
                  <c:v>-0.0686877114361989</c:v>
                </c:pt>
                <c:pt idx="57">
                  <c:v>-0.0763666869871771</c:v>
                </c:pt>
                <c:pt idx="58">
                  <c:v>-0.0776112463271928</c:v>
                </c:pt>
                <c:pt idx="59">
                  <c:v>-0.0785066145494468</c:v>
                </c:pt>
                <c:pt idx="60">
                  <c:v>-0.0795040541410167</c:v>
                </c:pt>
                <c:pt idx="61">
                  <c:v>-0.0754122434671809</c:v>
                </c:pt>
                <c:pt idx="62">
                  <c:v>-0.0766097207524532</c:v>
                </c:pt>
                <c:pt idx="63">
                  <c:v>-0.0782180655984522</c:v>
                </c:pt>
                <c:pt idx="64">
                  <c:v>-0.0766029916285053</c:v>
                </c:pt>
                <c:pt idx="65">
                  <c:v>-0.0800108810731112</c:v>
                </c:pt>
                <c:pt idx="66">
                  <c:v>-0.0841170423943729</c:v>
                </c:pt>
                <c:pt idx="67">
                  <c:v>-0.0919045558027293</c:v>
                </c:pt>
                <c:pt idx="68">
                  <c:v>-0.0972784026488494</c:v>
                </c:pt>
                <c:pt idx="69">
                  <c:v>-0.10374723938736</c:v>
                </c:pt>
                <c:pt idx="70">
                  <c:v>-0.109568544059737</c:v>
                </c:pt>
                <c:pt idx="71">
                  <c:v>-0.11961652670509</c:v>
                </c:pt>
                <c:pt idx="72">
                  <c:v>-0.126698353591818</c:v>
                </c:pt>
                <c:pt idx="73">
                  <c:v>-0.128795677214064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9383112"/>
        <c:axId val="2079386040"/>
      </c:lineChart>
      <c:catAx>
        <c:axId val="2079392648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079389624"/>
        <c:crosses val="autoZero"/>
        <c:auto val="1"/>
        <c:lblAlgn val="ctr"/>
        <c:lblOffset val="100"/>
        <c:tickLblSkip val="8"/>
        <c:noMultiLvlLbl val="0"/>
      </c:catAx>
      <c:valAx>
        <c:axId val="2079389624"/>
        <c:scaling>
          <c:orientation val="minMax"/>
        </c:scaling>
        <c:delete val="0"/>
        <c:axPos val="l"/>
        <c:majorGridlines/>
        <c:numFmt formatCode="[$€-2]\ #,##0" sourceLinked="1"/>
        <c:majorTickMark val="none"/>
        <c:minorTickMark val="none"/>
        <c:tickLblPos val="nextTo"/>
        <c:spPr>
          <a:ln w="9525">
            <a:solidFill>
              <a:schemeClr val="tx1"/>
            </a:solidFill>
          </a:ln>
        </c:spPr>
        <c:crossAx val="2079392648"/>
        <c:crosses val="autoZero"/>
        <c:crossBetween val="between"/>
      </c:valAx>
      <c:valAx>
        <c:axId val="2079386040"/>
        <c:scaling>
          <c:orientation val="minMax"/>
        </c:scaling>
        <c:delete val="0"/>
        <c:axPos val="r"/>
        <c:numFmt formatCode="0.0%" sourceLinked="1"/>
        <c:majorTickMark val="out"/>
        <c:minorTickMark val="none"/>
        <c:tickLblPos val="nextTo"/>
        <c:crossAx val="2079383112"/>
        <c:crosses val="max"/>
        <c:crossBetween val="between"/>
      </c:valAx>
      <c:catAx>
        <c:axId val="2079383112"/>
        <c:scaling>
          <c:orientation val="minMax"/>
        </c:scaling>
        <c:delete val="1"/>
        <c:axPos val="b"/>
        <c:majorTickMark val="out"/>
        <c:minorTickMark val="none"/>
        <c:tickLblPos val="nextTo"/>
        <c:crossAx val="2079386040"/>
        <c:crosses val="autoZero"/>
        <c:auto val="1"/>
        <c:lblAlgn val="ctr"/>
        <c:lblOffset val="100"/>
        <c:noMultiLvlLbl val="0"/>
      </c:catAx>
    </c:plotArea>
    <c:legend>
      <c:legendPos val="b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UK CONSTANT</a:t>
            </a:r>
            <a:r>
              <a:rPr lang="en-US" baseline="0" dirty="0"/>
              <a:t> PRICE </a:t>
            </a:r>
            <a:r>
              <a:rPr lang="en-US" dirty="0"/>
              <a:t>GDP (£</a:t>
            </a:r>
            <a:r>
              <a:rPr lang="en-US" dirty="0" err="1"/>
              <a:t>bn</a:t>
            </a:r>
            <a:r>
              <a:rPr lang="en-US" dirty="0"/>
              <a:t>):</a:t>
            </a:r>
          </a:p>
          <a:p>
            <a:pPr>
              <a:defRPr/>
            </a:pPr>
            <a:r>
              <a:rPr lang="en-US" dirty="0"/>
              <a:t>ACTUAL </a:t>
            </a:r>
            <a:r>
              <a:rPr lang="en-US" dirty="0" smtClean="0"/>
              <a:t>AGAINST TREND TO 2007 CONTINUED</a:t>
            </a:r>
            <a:endParaRPr lang="en-US" dirty="0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Sheet2!$G$2</c:f>
              <c:strCache>
                <c:ptCount val="1"/>
                <c:pt idx="0">
                  <c:v>UK GDP quarterly (bn)</c:v>
                </c:pt>
              </c:strCache>
            </c:strRef>
          </c:tx>
          <c:marker>
            <c:symbol val="none"/>
          </c:marker>
          <c:cat>
            <c:strRef>
              <c:f>Sheet2!$F$3:$F$137</c:f>
              <c:strCache>
                <c:ptCount val="135"/>
                <c:pt idx="0">
                  <c:v>Q1 1980</c:v>
                </c:pt>
                <c:pt idx="1">
                  <c:v>Q2 1980</c:v>
                </c:pt>
                <c:pt idx="2">
                  <c:v>Q3 1980</c:v>
                </c:pt>
                <c:pt idx="3">
                  <c:v>Q4 1980</c:v>
                </c:pt>
                <c:pt idx="4">
                  <c:v>Q1 1981</c:v>
                </c:pt>
                <c:pt idx="5">
                  <c:v>Q2 1981</c:v>
                </c:pt>
                <c:pt idx="6">
                  <c:v>Q3 1981</c:v>
                </c:pt>
                <c:pt idx="7">
                  <c:v>Q4 1981</c:v>
                </c:pt>
                <c:pt idx="8">
                  <c:v>Q1 1982</c:v>
                </c:pt>
                <c:pt idx="9">
                  <c:v>Q2 1982</c:v>
                </c:pt>
                <c:pt idx="10">
                  <c:v>Q3 1982</c:v>
                </c:pt>
                <c:pt idx="11">
                  <c:v>Q4 1982</c:v>
                </c:pt>
                <c:pt idx="12">
                  <c:v>Q1 1983</c:v>
                </c:pt>
                <c:pt idx="13">
                  <c:v>Q2 1983</c:v>
                </c:pt>
                <c:pt idx="14">
                  <c:v>Q3 1983</c:v>
                </c:pt>
                <c:pt idx="15">
                  <c:v>Q4 1983</c:v>
                </c:pt>
                <c:pt idx="16">
                  <c:v>Q1 1984</c:v>
                </c:pt>
                <c:pt idx="17">
                  <c:v>Q2 1984</c:v>
                </c:pt>
                <c:pt idx="18">
                  <c:v>Q3 1984</c:v>
                </c:pt>
                <c:pt idx="19">
                  <c:v>Q4 1984</c:v>
                </c:pt>
                <c:pt idx="20">
                  <c:v>Q1 1985</c:v>
                </c:pt>
                <c:pt idx="21">
                  <c:v>Q2 1985</c:v>
                </c:pt>
                <c:pt idx="22">
                  <c:v>Q3 1985</c:v>
                </c:pt>
                <c:pt idx="23">
                  <c:v>Q4 1985</c:v>
                </c:pt>
                <c:pt idx="24">
                  <c:v>Q1 1986</c:v>
                </c:pt>
                <c:pt idx="25">
                  <c:v>Q2 1986</c:v>
                </c:pt>
                <c:pt idx="26">
                  <c:v>Q3 1986</c:v>
                </c:pt>
                <c:pt idx="27">
                  <c:v>Q4 1986</c:v>
                </c:pt>
                <c:pt idx="28">
                  <c:v>Q1 1987</c:v>
                </c:pt>
                <c:pt idx="29">
                  <c:v>Q2 1987</c:v>
                </c:pt>
                <c:pt idx="30">
                  <c:v>Q3 1987</c:v>
                </c:pt>
                <c:pt idx="31">
                  <c:v>Q4 1987</c:v>
                </c:pt>
                <c:pt idx="32">
                  <c:v>Q1 1988</c:v>
                </c:pt>
                <c:pt idx="33">
                  <c:v>Q2 1988</c:v>
                </c:pt>
                <c:pt idx="34">
                  <c:v>Q3 1988</c:v>
                </c:pt>
                <c:pt idx="35">
                  <c:v>Q4 1988</c:v>
                </c:pt>
                <c:pt idx="36">
                  <c:v>Q1 1989</c:v>
                </c:pt>
                <c:pt idx="37">
                  <c:v>Q2 1989</c:v>
                </c:pt>
                <c:pt idx="38">
                  <c:v>Q3 1989</c:v>
                </c:pt>
                <c:pt idx="39">
                  <c:v>Q4 1989</c:v>
                </c:pt>
                <c:pt idx="40">
                  <c:v>Q1 1990</c:v>
                </c:pt>
                <c:pt idx="41">
                  <c:v>Q2 1990</c:v>
                </c:pt>
                <c:pt idx="42">
                  <c:v>Q3 1990</c:v>
                </c:pt>
                <c:pt idx="43">
                  <c:v>Q4 1990</c:v>
                </c:pt>
                <c:pt idx="44">
                  <c:v>Q1 1991</c:v>
                </c:pt>
                <c:pt idx="45">
                  <c:v>Q2 1991</c:v>
                </c:pt>
                <c:pt idx="46">
                  <c:v>Q3 1991</c:v>
                </c:pt>
                <c:pt idx="47">
                  <c:v>Q4 1991</c:v>
                </c:pt>
                <c:pt idx="48">
                  <c:v>Q1 1992</c:v>
                </c:pt>
                <c:pt idx="49">
                  <c:v>Q2 1992</c:v>
                </c:pt>
                <c:pt idx="50">
                  <c:v>Q3 1992</c:v>
                </c:pt>
                <c:pt idx="51">
                  <c:v>Q4 1992</c:v>
                </c:pt>
                <c:pt idx="52">
                  <c:v>Q1 1993</c:v>
                </c:pt>
                <c:pt idx="53">
                  <c:v>Q2 1993</c:v>
                </c:pt>
                <c:pt idx="54">
                  <c:v>Q3 1993</c:v>
                </c:pt>
                <c:pt idx="55">
                  <c:v>Q4 1993</c:v>
                </c:pt>
                <c:pt idx="56">
                  <c:v>Q1 1994</c:v>
                </c:pt>
                <c:pt idx="57">
                  <c:v>Q2 1994</c:v>
                </c:pt>
                <c:pt idx="58">
                  <c:v>Q3 1994</c:v>
                </c:pt>
                <c:pt idx="59">
                  <c:v>Q4 1994</c:v>
                </c:pt>
                <c:pt idx="60">
                  <c:v>Q1 1995</c:v>
                </c:pt>
                <c:pt idx="61">
                  <c:v>Q2 1995</c:v>
                </c:pt>
                <c:pt idx="62">
                  <c:v>Q3 1995</c:v>
                </c:pt>
                <c:pt idx="63">
                  <c:v>Q4 1995</c:v>
                </c:pt>
                <c:pt idx="64">
                  <c:v>Q1 1996</c:v>
                </c:pt>
                <c:pt idx="65">
                  <c:v>Q2 1996</c:v>
                </c:pt>
                <c:pt idx="66">
                  <c:v>Q3 1996</c:v>
                </c:pt>
                <c:pt idx="67">
                  <c:v>Q4 1996</c:v>
                </c:pt>
                <c:pt idx="68">
                  <c:v>Q1 1997</c:v>
                </c:pt>
                <c:pt idx="69">
                  <c:v>Q2 1997</c:v>
                </c:pt>
                <c:pt idx="70">
                  <c:v>Q3 1997</c:v>
                </c:pt>
                <c:pt idx="71">
                  <c:v>Q4 1997</c:v>
                </c:pt>
                <c:pt idx="72">
                  <c:v>Q1 1998</c:v>
                </c:pt>
                <c:pt idx="73">
                  <c:v>Q2 1998</c:v>
                </c:pt>
                <c:pt idx="74">
                  <c:v>Q3 1998</c:v>
                </c:pt>
                <c:pt idx="75">
                  <c:v>Q4 1998</c:v>
                </c:pt>
                <c:pt idx="76">
                  <c:v>Q1 1999</c:v>
                </c:pt>
                <c:pt idx="77">
                  <c:v>Q2 1999</c:v>
                </c:pt>
                <c:pt idx="78">
                  <c:v>Q3 1999</c:v>
                </c:pt>
                <c:pt idx="79">
                  <c:v>Q4 1999</c:v>
                </c:pt>
                <c:pt idx="80">
                  <c:v>Q1 2000</c:v>
                </c:pt>
                <c:pt idx="81">
                  <c:v>Q2 2000</c:v>
                </c:pt>
                <c:pt idx="82">
                  <c:v>Q3 2000</c:v>
                </c:pt>
                <c:pt idx="83">
                  <c:v>Q4 2000</c:v>
                </c:pt>
                <c:pt idx="84">
                  <c:v>Q1 2001</c:v>
                </c:pt>
                <c:pt idx="85">
                  <c:v>Q2 2001</c:v>
                </c:pt>
                <c:pt idx="86">
                  <c:v>Q3 2001</c:v>
                </c:pt>
                <c:pt idx="87">
                  <c:v>Q4 2001</c:v>
                </c:pt>
                <c:pt idx="88">
                  <c:v>Q1 2002</c:v>
                </c:pt>
                <c:pt idx="89">
                  <c:v>Q2 2002</c:v>
                </c:pt>
                <c:pt idx="90">
                  <c:v>Q3 2002</c:v>
                </c:pt>
                <c:pt idx="91">
                  <c:v>Q4 2002</c:v>
                </c:pt>
                <c:pt idx="92">
                  <c:v>Q1 2003</c:v>
                </c:pt>
                <c:pt idx="93">
                  <c:v>Q2 2003</c:v>
                </c:pt>
                <c:pt idx="94">
                  <c:v>Q3 2003</c:v>
                </c:pt>
                <c:pt idx="95">
                  <c:v>Q4 2003</c:v>
                </c:pt>
                <c:pt idx="96">
                  <c:v>Q1 2004</c:v>
                </c:pt>
                <c:pt idx="97">
                  <c:v>Q2 2004</c:v>
                </c:pt>
                <c:pt idx="98">
                  <c:v>Q3 2004</c:v>
                </c:pt>
                <c:pt idx="99">
                  <c:v>Q4 2004</c:v>
                </c:pt>
                <c:pt idx="100">
                  <c:v>Q1 2005</c:v>
                </c:pt>
                <c:pt idx="101">
                  <c:v>Q2 2005</c:v>
                </c:pt>
                <c:pt idx="102">
                  <c:v>Q3 2005</c:v>
                </c:pt>
                <c:pt idx="103">
                  <c:v>Q4 2005</c:v>
                </c:pt>
                <c:pt idx="104">
                  <c:v>Q1 2006</c:v>
                </c:pt>
                <c:pt idx="105">
                  <c:v>Q2 2006</c:v>
                </c:pt>
                <c:pt idx="106">
                  <c:v>Q3 2006</c:v>
                </c:pt>
                <c:pt idx="107">
                  <c:v>Q4 2006</c:v>
                </c:pt>
                <c:pt idx="108">
                  <c:v>Q1 2007</c:v>
                </c:pt>
                <c:pt idx="109">
                  <c:v>Q2 2007</c:v>
                </c:pt>
                <c:pt idx="110">
                  <c:v>Q3 2007</c:v>
                </c:pt>
                <c:pt idx="111">
                  <c:v>Q4 2007</c:v>
                </c:pt>
                <c:pt idx="112">
                  <c:v>Q1 2008</c:v>
                </c:pt>
                <c:pt idx="113">
                  <c:v>Q2 2008</c:v>
                </c:pt>
                <c:pt idx="114">
                  <c:v>Q3 2008</c:v>
                </c:pt>
                <c:pt idx="115">
                  <c:v>Q4 2008</c:v>
                </c:pt>
                <c:pt idx="116">
                  <c:v>Q1 2009</c:v>
                </c:pt>
                <c:pt idx="117">
                  <c:v>Q2 2009</c:v>
                </c:pt>
                <c:pt idx="118">
                  <c:v>Q3 2009</c:v>
                </c:pt>
                <c:pt idx="119">
                  <c:v>Q4 2009</c:v>
                </c:pt>
                <c:pt idx="120">
                  <c:v>Q1 2010</c:v>
                </c:pt>
                <c:pt idx="121">
                  <c:v>Q2 2010</c:v>
                </c:pt>
                <c:pt idx="122">
                  <c:v>Q3 2010</c:v>
                </c:pt>
                <c:pt idx="123">
                  <c:v>Q4 2010</c:v>
                </c:pt>
                <c:pt idx="124">
                  <c:v>Q1 2011</c:v>
                </c:pt>
                <c:pt idx="125">
                  <c:v>Q2 2011</c:v>
                </c:pt>
                <c:pt idx="126">
                  <c:v>Q3 2011</c:v>
                </c:pt>
                <c:pt idx="127">
                  <c:v>Q4 2011</c:v>
                </c:pt>
                <c:pt idx="128">
                  <c:v>Q1 2012</c:v>
                </c:pt>
                <c:pt idx="129">
                  <c:v>Q2 2012</c:v>
                </c:pt>
                <c:pt idx="130">
                  <c:v>Q3 2012</c:v>
                </c:pt>
                <c:pt idx="131">
                  <c:v>Q4 2012</c:v>
                </c:pt>
                <c:pt idx="132">
                  <c:v>Q1 2013</c:v>
                </c:pt>
                <c:pt idx="133">
                  <c:v>Q2 2013</c:v>
                </c:pt>
                <c:pt idx="134">
                  <c:v>Q3 2013</c:v>
                </c:pt>
              </c:strCache>
            </c:strRef>
          </c:cat>
          <c:val>
            <c:numRef>
              <c:f>Sheet2!$G$3:$G$137</c:f>
              <c:numCache>
                <c:formatCode>"£"#,##0</c:formatCode>
                <c:ptCount val="135"/>
                <c:pt idx="0">
                  <c:v>175.338</c:v>
                </c:pt>
                <c:pt idx="1">
                  <c:v>172.214</c:v>
                </c:pt>
                <c:pt idx="2">
                  <c:v>171.857</c:v>
                </c:pt>
                <c:pt idx="3">
                  <c:v>169.911</c:v>
                </c:pt>
                <c:pt idx="4">
                  <c:v>168.805</c:v>
                </c:pt>
                <c:pt idx="5">
                  <c:v>169.097</c:v>
                </c:pt>
                <c:pt idx="6">
                  <c:v>171.362</c:v>
                </c:pt>
                <c:pt idx="7">
                  <c:v>171.388</c:v>
                </c:pt>
                <c:pt idx="8">
                  <c:v>172.075</c:v>
                </c:pt>
                <c:pt idx="9">
                  <c:v>174.284</c:v>
                </c:pt>
                <c:pt idx="10">
                  <c:v>174.314</c:v>
                </c:pt>
                <c:pt idx="11">
                  <c:v>175.264</c:v>
                </c:pt>
                <c:pt idx="12">
                  <c:v>177.911</c:v>
                </c:pt>
                <c:pt idx="13">
                  <c:v>179.346</c:v>
                </c:pt>
                <c:pt idx="14">
                  <c:v>181.548</c:v>
                </c:pt>
                <c:pt idx="15">
                  <c:v>183.812</c:v>
                </c:pt>
                <c:pt idx="16">
                  <c:v>185.7</c:v>
                </c:pt>
                <c:pt idx="17">
                  <c:v>184.52</c:v>
                </c:pt>
                <c:pt idx="18">
                  <c:v>185.463</c:v>
                </c:pt>
                <c:pt idx="19">
                  <c:v>188.202</c:v>
                </c:pt>
                <c:pt idx="20">
                  <c:v>190.542</c:v>
                </c:pt>
                <c:pt idx="21">
                  <c:v>193.572</c:v>
                </c:pt>
                <c:pt idx="22">
                  <c:v>193.604</c:v>
                </c:pt>
                <c:pt idx="23">
                  <c:v>194.943</c:v>
                </c:pt>
                <c:pt idx="24">
                  <c:v>197.824</c:v>
                </c:pt>
                <c:pt idx="25">
                  <c:v>200.457</c:v>
                </c:pt>
                <c:pt idx="26">
                  <c:v>201.94</c:v>
                </c:pt>
                <c:pt idx="27">
                  <c:v>205.689</c:v>
                </c:pt>
                <c:pt idx="28">
                  <c:v>206.875</c:v>
                </c:pt>
                <c:pt idx="29">
                  <c:v>209.421</c:v>
                </c:pt>
                <c:pt idx="30">
                  <c:v>214.386</c:v>
                </c:pt>
                <c:pt idx="31">
                  <c:v>216.772</c:v>
                </c:pt>
                <c:pt idx="32">
                  <c:v>220.563</c:v>
                </c:pt>
                <c:pt idx="33">
                  <c:v>221.915</c:v>
                </c:pt>
                <c:pt idx="34">
                  <c:v>225.222</c:v>
                </c:pt>
                <c:pt idx="35">
                  <c:v>226.956</c:v>
                </c:pt>
                <c:pt idx="36">
                  <c:v>227.867</c:v>
                </c:pt>
                <c:pt idx="37">
                  <c:v>229.428</c:v>
                </c:pt>
                <c:pt idx="38">
                  <c:v>229.931</c:v>
                </c:pt>
                <c:pt idx="39">
                  <c:v>230.645</c:v>
                </c:pt>
                <c:pt idx="40">
                  <c:v>233.919</c:v>
                </c:pt>
                <c:pt idx="41">
                  <c:v>235.635</c:v>
                </c:pt>
                <c:pt idx="42">
                  <c:v>233.141</c:v>
                </c:pt>
                <c:pt idx="43">
                  <c:v>231.894</c:v>
                </c:pt>
                <c:pt idx="44">
                  <c:v>231.383</c:v>
                </c:pt>
                <c:pt idx="45">
                  <c:v>230.609</c:v>
                </c:pt>
                <c:pt idx="46">
                  <c:v>229.923</c:v>
                </c:pt>
                <c:pt idx="47">
                  <c:v>230.595</c:v>
                </c:pt>
                <c:pt idx="48">
                  <c:v>231.898</c:v>
                </c:pt>
                <c:pt idx="49">
                  <c:v>232.154</c:v>
                </c:pt>
                <c:pt idx="50">
                  <c:v>234.152</c:v>
                </c:pt>
                <c:pt idx="51">
                  <c:v>236.25</c:v>
                </c:pt>
                <c:pt idx="52">
                  <c:v>238.726</c:v>
                </c:pt>
                <c:pt idx="53">
                  <c:v>240.363</c:v>
                </c:pt>
                <c:pt idx="54">
                  <c:v>242.825</c:v>
                </c:pt>
                <c:pt idx="55">
                  <c:v>245.157</c:v>
                </c:pt>
                <c:pt idx="56">
                  <c:v>248.574</c:v>
                </c:pt>
                <c:pt idx="57">
                  <c:v>252.248</c:v>
                </c:pt>
                <c:pt idx="58">
                  <c:v>255.968</c:v>
                </c:pt>
                <c:pt idx="59">
                  <c:v>258.184</c:v>
                </c:pt>
                <c:pt idx="60">
                  <c:v>259.318</c:v>
                </c:pt>
                <c:pt idx="61">
                  <c:v>261.086</c:v>
                </c:pt>
                <c:pt idx="62">
                  <c:v>264.444</c:v>
                </c:pt>
                <c:pt idx="63">
                  <c:v>265.989</c:v>
                </c:pt>
                <c:pt idx="64">
                  <c:v>269.017</c:v>
                </c:pt>
                <c:pt idx="65">
                  <c:v>270.395</c:v>
                </c:pt>
                <c:pt idx="66">
                  <c:v>272.642</c:v>
                </c:pt>
                <c:pt idx="67">
                  <c:v>275.4709999999992</c:v>
                </c:pt>
                <c:pt idx="68">
                  <c:v>279.315</c:v>
                </c:pt>
                <c:pt idx="69">
                  <c:v>282.613</c:v>
                </c:pt>
                <c:pt idx="70">
                  <c:v>284.9059999999996</c:v>
                </c:pt>
                <c:pt idx="71">
                  <c:v>288.003</c:v>
                </c:pt>
                <c:pt idx="72">
                  <c:v>290.348</c:v>
                </c:pt>
                <c:pt idx="73">
                  <c:v>292.562</c:v>
                </c:pt>
                <c:pt idx="74">
                  <c:v>294.735</c:v>
                </c:pt>
                <c:pt idx="75">
                  <c:v>297.672</c:v>
                </c:pt>
                <c:pt idx="76">
                  <c:v>298.606</c:v>
                </c:pt>
                <c:pt idx="77">
                  <c:v>298.657</c:v>
                </c:pt>
                <c:pt idx="78">
                  <c:v>304.272</c:v>
                </c:pt>
                <c:pt idx="79">
                  <c:v>308.317</c:v>
                </c:pt>
                <c:pt idx="80">
                  <c:v>312.542</c:v>
                </c:pt>
                <c:pt idx="81">
                  <c:v>315.65</c:v>
                </c:pt>
                <c:pt idx="82">
                  <c:v>316.749</c:v>
                </c:pt>
                <c:pt idx="83">
                  <c:v>317.688</c:v>
                </c:pt>
                <c:pt idx="84">
                  <c:v>320.1</c:v>
                </c:pt>
                <c:pt idx="85">
                  <c:v>322.235</c:v>
                </c:pt>
                <c:pt idx="86">
                  <c:v>323.72</c:v>
                </c:pt>
                <c:pt idx="87">
                  <c:v>324.161</c:v>
                </c:pt>
                <c:pt idx="88">
                  <c:v>325.891</c:v>
                </c:pt>
                <c:pt idx="89">
                  <c:v>328.303</c:v>
                </c:pt>
                <c:pt idx="90">
                  <c:v>331.081</c:v>
                </c:pt>
                <c:pt idx="91">
                  <c:v>334.554</c:v>
                </c:pt>
                <c:pt idx="92">
                  <c:v>336.308</c:v>
                </c:pt>
                <c:pt idx="93">
                  <c:v>340.795</c:v>
                </c:pt>
                <c:pt idx="94">
                  <c:v>345.165</c:v>
                </c:pt>
                <c:pt idx="95">
                  <c:v>349.68</c:v>
                </c:pt>
                <c:pt idx="96">
                  <c:v>351.975</c:v>
                </c:pt>
                <c:pt idx="97">
                  <c:v>353.516</c:v>
                </c:pt>
                <c:pt idx="98">
                  <c:v>353.808</c:v>
                </c:pt>
                <c:pt idx="99">
                  <c:v>356.183</c:v>
                </c:pt>
                <c:pt idx="100">
                  <c:v>358.872</c:v>
                </c:pt>
                <c:pt idx="101">
                  <c:v>363.55</c:v>
                </c:pt>
                <c:pt idx="102">
                  <c:v>367.037</c:v>
                </c:pt>
                <c:pt idx="103">
                  <c:v>371.811</c:v>
                </c:pt>
                <c:pt idx="104">
                  <c:v>373.227</c:v>
                </c:pt>
                <c:pt idx="105">
                  <c:v>374.52</c:v>
                </c:pt>
                <c:pt idx="106">
                  <c:v>375.451</c:v>
                </c:pt>
                <c:pt idx="107">
                  <c:v>378.33</c:v>
                </c:pt>
                <c:pt idx="108">
                  <c:v>382.04</c:v>
                </c:pt>
                <c:pt idx="109">
                  <c:v>386.977</c:v>
                </c:pt>
                <c:pt idx="110">
                  <c:v>391.767</c:v>
                </c:pt>
                <c:pt idx="111">
                  <c:v>392.205</c:v>
                </c:pt>
                <c:pt idx="112">
                  <c:v>392.7859999999989</c:v>
                </c:pt>
                <c:pt idx="113">
                  <c:v>389.239</c:v>
                </c:pt>
                <c:pt idx="114">
                  <c:v>383.626</c:v>
                </c:pt>
                <c:pt idx="115">
                  <c:v>375.388</c:v>
                </c:pt>
                <c:pt idx="116">
                  <c:v>366.124</c:v>
                </c:pt>
                <c:pt idx="117">
                  <c:v>364.573</c:v>
                </c:pt>
                <c:pt idx="118">
                  <c:v>364.557</c:v>
                </c:pt>
                <c:pt idx="119">
                  <c:v>366.107</c:v>
                </c:pt>
                <c:pt idx="120">
                  <c:v>368.033</c:v>
                </c:pt>
                <c:pt idx="121">
                  <c:v>371.779</c:v>
                </c:pt>
                <c:pt idx="122">
                  <c:v>373.275</c:v>
                </c:pt>
                <c:pt idx="123">
                  <c:v>372.529</c:v>
                </c:pt>
                <c:pt idx="124">
                  <c:v>374.264</c:v>
                </c:pt>
                <c:pt idx="125">
                  <c:v>374.628</c:v>
                </c:pt>
                <c:pt idx="126">
                  <c:v>376.862</c:v>
                </c:pt>
                <c:pt idx="127">
                  <c:v>376.462</c:v>
                </c:pt>
                <c:pt idx="128">
                  <c:v>376.4359999999989</c:v>
                </c:pt>
                <c:pt idx="129">
                  <c:v>374.55</c:v>
                </c:pt>
                <c:pt idx="130">
                  <c:v>377.33</c:v>
                </c:pt>
                <c:pt idx="131">
                  <c:v>376.461</c:v>
                </c:pt>
                <c:pt idx="132">
                  <c:v>377.467</c:v>
                </c:pt>
                <c:pt idx="133">
                  <c:v>380.172</c:v>
                </c:pt>
                <c:pt idx="134">
                  <c:v>382.78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Sheet2!$H$2</c:f>
              <c:strCache>
                <c:ptCount val="1"/>
                <c:pt idx="0">
                  <c:v>Trend to 2007 IV</c:v>
                </c:pt>
              </c:strCache>
            </c:strRef>
          </c:tx>
          <c:spPr>
            <a:ln>
              <a:solidFill>
                <a:srgbClr val="0000FF"/>
              </a:solidFill>
            </a:ln>
          </c:spPr>
          <c:marker>
            <c:symbol val="none"/>
          </c:marker>
          <c:cat>
            <c:strRef>
              <c:f>Sheet2!$F$3:$F$137</c:f>
              <c:strCache>
                <c:ptCount val="135"/>
                <c:pt idx="0">
                  <c:v>Q1 1980</c:v>
                </c:pt>
                <c:pt idx="1">
                  <c:v>Q2 1980</c:v>
                </c:pt>
                <c:pt idx="2">
                  <c:v>Q3 1980</c:v>
                </c:pt>
                <c:pt idx="3">
                  <c:v>Q4 1980</c:v>
                </c:pt>
                <c:pt idx="4">
                  <c:v>Q1 1981</c:v>
                </c:pt>
                <c:pt idx="5">
                  <c:v>Q2 1981</c:v>
                </c:pt>
                <c:pt idx="6">
                  <c:v>Q3 1981</c:v>
                </c:pt>
                <c:pt idx="7">
                  <c:v>Q4 1981</c:v>
                </c:pt>
                <c:pt idx="8">
                  <c:v>Q1 1982</c:v>
                </c:pt>
                <c:pt idx="9">
                  <c:v>Q2 1982</c:v>
                </c:pt>
                <c:pt idx="10">
                  <c:v>Q3 1982</c:v>
                </c:pt>
                <c:pt idx="11">
                  <c:v>Q4 1982</c:v>
                </c:pt>
                <c:pt idx="12">
                  <c:v>Q1 1983</c:v>
                </c:pt>
                <c:pt idx="13">
                  <c:v>Q2 1983</c:v>
                </c:pt>
                <c:pt idx="14">
                  <c:v>Q3 1983</c:v>
                </c:pt>
                <c:pt idx="15">
                  <c:v>Q4 1983</c:v>
                </c:pt>
                <c:pt idx="16">
                  <c:v>Q1 1984</c:v>
                </c:pt>
                <c:pt idx="17">
                  <c:v>Q2 1984</c:v>
                </c:pt>
                <c:pt idx="18">
                  <c:v>Q3 1984</c:v>
                </c:pt>
                <c:pt idx="19">
                  <c:v>Q4 1984</c:v>
                </c:pt>
                <c:pt idx="20">
                  <c:v>Q1 1985</c:v>
                </c:pt>
                <c:pt idx="21">
                  <c:v>Q2 1985</c:v>
                </c:pt>
                <c:pt idx="22">
                  <c:v>Q3 1985</c:v>
                </c:pt>
                <c:pt idx="23">
                  <c:v>Q4 1985</c:v>
                </c:pt>
                <c:pt idx="24">
                  <c:v>Q1 1986</c:v>
                </c:pt>
                <c:pt idx="25">
                  <c:v>Q2 1986</c:v>
                </c:pt>
                <c:pt idx="26">
                  <c:v>Q3 1986</c:v>
                </c:pt>
                <c:pt idx="27">
                  <c:v>Q4 1986</c:v>
                </c:pt>
                <c:pt idx="28">
                  <c:v>Q1 1987</c:v>
                </c:pt>
                <c:pt idx="29">
                  <c:v>Q2 1987</c:v>
                </c:pt>
                <c:pt idx="30">
                  <c:v>Q3 1987</c:v>
                </c:pt>
                <c:pt idx="31">
                  <c:v>Q4 1987</c:v>
                </c:pt>
                <c:pt idx="32">
                  <c:v>Q1 1988</c:v>
                </c:pt>
                <c:pt idx="33">
                  <c:v>Q2 1988</c:v>
                </c:pt>
                <c:pt idx="34">
                  <c:v>Q3 1988</c:v>
                </c:pt>
                <c:pt idx="35">
                  <c:v>Q4 1988</c:v>
                </c:pt>
                <c:pt idx="36">
                  <c:v>Q1 1989</c:v>
                </c:pt>
                <c:pt idx="37">
                  <c:v>Q2 1989</c:v>
                </c:pt>
                <c:pt idx="38">
                  <c:v>Q3 1989</c:v>
                </c:pt>
                <c:pt idx="39">
                  <c:v>Q4 1989</c:v>
                </c:pt>
                <c:pt idx="40">
                  <c:v>Q1 1990</c:v>
                </c:pt>
                <c:pt idx="41">
                  <c:v>Q2 1990</c:v>
                </c:pt>
                <c:pt idx="42">
                  <c:v>Q3 1990</c:v>
                </c:pt>
                <c:pt idx="43">
                  <c:v>Q4 1990</c:v>
                </c:pt>
                <c:pt idx="44">
                  <c:v>Q1 1991</c:v>
                </c:pt>
                <c:pt idx="45">
                  <c:v>Q2 1991</c:v>
                </c:pt>
                <c:pt idx="46">
                  <c:v>Q3 1991</c:v>
                </c:pt>
                <c:pt idx="47">
                  <c:v>Q4 1991</c:v>
                </c:pt>
                <c:pt idx="48">
                  <c:v>Q1 1992</c:v>
                </c:pt>
                <c:pt idx="49">
                  <c:v>Q2 1992</c:v>
                </c:pt>
                <c:pt idx="50">
                  <c:v>Q3 1992</c:v>
                </c:pt>
                <c:pt idx="51">
                  <c:v>Q4 1992</c:v>
                </c:pt>
                <c:pt idx="52">
                  <c:v>Q1 1993</c:v>
                </c:pt>
                <c:pt idx="53">
                  <c:v>Q2 1993</c:v>
                </c:pt>
                <c:pt idx="54">
                  <c:v>Q3 1993</c:v>
                </c:pt>
                <c:pt idx="55">
                  <c:v>Q4 1993</c:v>
                </c:pt>
                <c:pt idx="56">
                  <c:v>Q1 1994</c:v>
                </c:pt>
                <c:pt idx="57">
                  <c:v>Q2 1994</c:v>
                </c:pt>
                <c:pt idx="58">
                  <c:v>Q3 1994</c:v>
                </c:pt>
                <c:pt idx="59">
                  <c:v>Q4 1994</c:v>
                </c:pt>
                <c:pt idx="60">
                  <c:v>Q1 1995</c:v>
                </c:pt>
                <c:pt idx="61">
                  <c:v>Q2 1995</c:v>
                </c:pt>
                <c:pt idx="62">
                  <c:v>Q3 1995</c:v>
                </c:pt>
                <c:pt idx="63">
                  <c:v>Q4 1995</c:v>
                </c:pt>
                <c:pt idx="64">
                  <c:v>Q1 1996</c:v>
                </c:pt>
                <c:pt idx="65">
                  <c:v>Q2 1996</c:v>
                </c:pt>
                <c:pt idx="66">
                  <c:v>Q3 1996</c:v>
                </c:pt>
                <c:pt idx="67">
                  <c:v>Q4 1996</c:v>
                </c:pt>
                <c:pt idx="68">
                  <c:v>Q1 1997</c:v>
                </c:pt>
                <c:pt idx="69">
                  <c:v>Q2 1997</c:v>
                </c:pt>
                <c:pt idx="70">
                  <c:v>Q3 1997</c:v>
                </c:pt>
                <c:pt idx="71">
                  <c:v>Q4 1997</c:v>
                </c:pt>
                <c:pt idx="72">
                  <c:v>Q1 1998</c:v>
                </c:pt>
                <c:pt idx="73">
                  <c:v>Q2 1998</c:v>
                </c:pt>
                <c:pt idx="74">
                  <c:v>Q3 1998</c:v>
                </c:pt>
                <c:pt idx="75">
                  <c:v>Q4 1998</c:v>
                </c:pt>
                <c:pt idx="76">
                  <c:v>Q1 1999</c:v>
                </c:pt>
                <c:pt idx="77">
                  <c:v>Q2 1999</c:v>
                </c:pt>
                <c:pt idx="78">
                  <c:v>Q3 1999</c:v>
                </c:pt>
                <c:pt idx="79">
                  <c:v>Q4 1999</c:v>
                </c:pt>
                <c:pt idx="80">
                  <c:v>Q1 2000</c:v>
                </c:pt>
                <c:pt idx="81">
                  <c:v>Q2 2000</c:v>
                </c:pt>
                <c:pt idx="82">
                  <c:v>Q3 2000</c:v>
                </c:pt>
                <c:pt idx="83">
                  <c:v>Q4 2000</c:v>
                </c:pt>
                <c:pt idx="84">
                  <c:v>Q1 2001</c:v>
                </c:pt>
                <c:pt idx="85">
                  <c:v>Q2 2001</c:v>
                </c:pt>
                <c:pt idx="86">
                  <c:v>Q3 2001</c:v>
                </c:pt>
                <c:pt idx="87">
                  <c:v>Q4 2001</c:v>
                </c:pt>
                <c:pt idx="88">
                  <c:v>Q1 2002</c:v>
                </c:pt>
                <c:pt idx="89">
                  <c:v>Q2 2002</c:v>
                </c:pt>
                <c:pt idx="90">
                  <c:v>Q3 2002</c:v>
                </c:pt>
                <c:pt idx="91">
                  <c:v>Q4 2002</c:v>
                </c:pt>
                <c:pt idx="92">
                  <c:v>Q1 2003</c:v>
                </c:pt>
                <c:pt idx="93">
                  <c:v>Q2 2003</c:v>
                </c:pt>
                <c:pt idx="94">
                  <c:v>Q3 2003</c:v>
                </c:pt>
                <c:pt idx="95">
                  <c:v>Q4 2003</c:v>
                </c:pt>
                <c:pt idx="96">
                  <c:v>Q1 2004</c:v>
                </c:pt>
                <c:pt idx="97">
                  <c:v>Q2 2004</c:v>
                </c:pt>
                <c:pt idx="98">
                  <c:v>Q3 2004</c:v>
                </c:pt>
                <c:pt idx="99">
                  <c:v>Q4 2004</c:v>
                </c:pt>
                <c:pt idx="100">
                  <c:v>Q1 2005</c:v>
                </c:pt>
                <c:pt idx="101">
                  <c:v>Q2 2005</c:v>
                </c:pt>
                <c:pt idx="102">
                  <c:v>Q3 2005</c:v>
                </c:pt>
                <c:pt idx="103">
                  <c:v>Q4 2005</c:v>
                </c:pt>
                <c:pt idx="104">
                  <c:v>Q1 2006</c:v>
                </c:pt>
                <c:pt idx="105">
                  <c:v>Q2 2006</c:v>
                </c:pt>
                <c:pt idx="106">
                  <c:v>Q3 2006</c:v>
                </c:pt>
                <c:pt idx="107">
                  <c:v>Q4 2006</c:v>
                </c:pt>
                <c:pt idx="108">
                  <c:v>Q1 2007</c:v>
                </c:pt>
                <c:pt idx="109">
                  <c:v>Q2 2007</c:v>
                </c:pt>
                <c:pt idx="110">
                  <c:v>Q3 2007</c:v>
                </c:pt>
                <c:pt idx="111">
                  <c:v>Q4 2007</c:v>
                </c:pt>
                <c:pt idx="112">
                  <c:v>Q1 2008</c:v>
                </c:pt>
                <c:pt idx="113">
                  <c:v>Q2 2008</c:v>
                </c:pt>
                <c:pt idx="114">
                  <c:v>Q3 2008</c:v>
                </c:pt>
                <c:pt idx="115">
                  <c:v>Q4 2008</c:v>
                </c:pt>
                <c:pt idx="116">
                  <c:v>Q1 2009</c:v>
                </c:pt>
                <c:pt idx="117">
                  <c:v>Q2 2009</c:v>
                </c:pt>
                <c:pt idx="118">
                  <c:v>Q3 2009</c:v>
                </c:pt>
                <c:pt idx="119">
                  <c:v>Q4 2009</c:v>
                </c:pt>
                <c:pt idx="120">
                  <c:v>Q1 2010</c:v>
                </c:pt>
                <c:pt idx="121">
                  <c:v>Q2 2010</c:v>
                </c:pt>
                <c:pt idx="122">
                  <c:v>Q3 2010</c:v>
                </c:pt>
                <c:pt idx="123">
                  <c:v>Q4 2010</c:v>
                </c:pt>
                <c:pt idx="124">
                  <c:v>Q1 2011</c:v>
                </c:pt>
                <c:pt idx="125">
                  <c:v>Q2 2011</c:v>
                </c:pt>
                <c:pt idx="126">
                  <c:v>Q3 2011</c:v>
                </c:pt>
                <c:pt idx="127">
                  <c:v>Q4 2011</c:v>
                </c:pt>
                <c:pt idx="128">
                  <c:v>Q1 2012</c:v>
                </c:pt>
                <c:pt idx="129">
                  <c:v>Q2 2012</c:v>
                </c:pt>
                <c:pt idx="130">
                  <c:v>Q3 2012</c:v>
                </c:pt>
                <c:pt idx="131">
                  <c:v>Q4 2012</c:v>
                </c:pt>
                <c:pt idx="132">
                  <c:v>Q1 2013</c:v>
                </c:pt>
                <c:pt idx="133">
                  <c:v>Q2 2013</c:v>
                </c:pt>
                <c:pt idx="134">
                  <c:v>Q3 2013</c:v>
                </c:pt>
              </c:strCache>
            </c:strRef>
          </c:cat>
          <c:val>
            <c:numRef>
              <c:f>Sheet2!$H$3:$H$137</c:f>
              <c:numCache>
                <c:formatCode>"£"#,##0</c:formatCode>
                <c:ptCount val="135"/>
                <c:pt idx="0">
                  <c:v>164.8276546602625</c:v>
                </c:pt>
                <c:pt idx="1">
                  <c:v>166.1183374858772</c:v>
                </c:pt>
                <c:pt idx="2">
                  <c:v>167.4191270023852</c:v>
                </c:pt>
                <c:pt idx="3">
                  <c:v>168.7301023502222</c:v>
                </c:pt>
                <c:pt idx="4">
                  <c:v>170.0513432895324</c:v>
                </c:pt>
                <c:pt idx="5">
                  <c:v>171.3829302050224</c:v>
                </c:pt>
                <c:pt idx="6">
                  <c:v>172.7249441108507</c:v>
                </c:pt>
                <c:pt idx="7">
                  <c:v>174.0774666555574</c:v>
                </c:pt>
                <c:pt idx="8">
                  <c:v>175.4405801270312</c:v>
                </c:pt>
                <c:pt idx="9">
                  <c:v>176.8143674575162</c:v>
                </c:pt>
                <c:pt idx="10">
                  <c:v>178.1989122286574</c:v>
                </c:pt>
                <c:pt idx="11">
                  <c:v>179.5942986765858</c:v>
                </c:pt>
                <c:pt idx="12">
                  <c:v>181.0006116970432</c:v>
                </c:pt>
                <c:pt idx="13">
                  <c:v>182.4179368505475</c:v>
                </c:pt>
                <c:pt idx="14">
                  <c:v>183.8463603675984</c:v>
                </c:pt>
                <c:pt idx="15">
                  <c:v>185.2859691539232</c:v>
                </c:pt>
                <c:pt idx="16">
                  <c:v>186.7368507957646</c:v>
                </c:pt>
                <c:pt idx="17">
                  <c:v>188.1990935652091</c:v>
                </c:pt>
                <c:pt idx="18">
                  <c:v>189.6727864255579</c:v>
                </c:pt>
                <c:pt idx="19">
                  <c:v>191.1580190367391</c:v>
                </c:pt>
                <c:pt idx="20">
                  <c:v>192.6548817607631</c:v>
                </c:pt>
                <c:pt idx="21">
                  <c:v>194.1634656672196</c:v>
                </c:pt>
                <c:pt idx="22">
                  <c:v>195.6838625388187</c:v>
                </c:pt>
                <c:pt idx="23">
                  <c:v>197.2161648769755</c:v>
                </c:pt>
                <c:pt idx="24">
                  <c:v>198.7604659074364</c:v>
                </c:pt>
                <c:pt idx="25">
                  <c:v>200.3168595859527</c:v>
                </c:pt>
                <c:pt idx="26">
                  <c:v>201.8854406039958</c:v>
                </c:pt>
                <c:pt idx="27">
                  <c:v>203.4663043945187</c:v>
                </c:pt>
                <c:pt idx="28">
                  <c:v>205.0595471377621</c:v>
                </c:pt>
                <c:pt idx="29">
                  <c:v>206.6652657671059</c:v>
                </c:pt>
                <c:pt idx="30">
                  <c:v>208.2835579749668</c:v>
                </c:pt>
                <c:pt idx="31">
                  <c:v>209.914522218742</c:v>
                </c:pt>
                <c:pt idx="32">
                  <c:v>211.558257726799</c:v>
                </c:pt>
                <c:pt idx="33">
                  <c:v>213.2148645045133</c:v>
                </c:pt>
                <c:pt idx="34">
                  <c:v>214.8844433403522</c:v>
                </c:pt>
                <c:pt idx="35">
                  <c:v>216.5670958120071</c:v>
                </c:pt>
                <c:pt idx="36">
                  <c:v>218.2629242925733</c:v>
                </c:pt>
                <c:pt idx="37">
                  <c:v>219.9720319567787</c:v>
                </c:pt>
                <c:pt idx="38">
                  <c:v>221.6945227872608</c:v>
                </c:pt>
                <c:pt idx="39">
                  <c:v>223.4305015808931</c:v>
                </c:pt>
                <c:pt idx="40">
                  <c:v>225.1800739551607</c:v>
                </c:pt>
                <c:pt idx="41">
                  <c:v>226.9433463545868</c:v>
                </c:pt>
                <c:pt idx="42">
                  <c:v>228.7204260572078</c:v>
                </c:pt>
                <c:pt idx="43">
                  <c:v>230.5114211811012</c:v>
                </c:pt>
                <c:pt idx="44">
                  <c:v>232.3164406909626</c:v>
                </c:pt>
                <c:pt idx="45">
                  <c:v>234.1355944047359</c:v>
                </c:pt>
                <c:pt idx="46">
                  <c:v>235.968993000294</c:v>
                </c:pt>
                <c:pt idx="47">
                  <c:v>237.8167480221732</c:v>
                </c:pt>
                <c:pt idx="48">
                  <c:v>239.6789718883589</c:v>
                </c:pt>
                <c:pt idx="49">
                  <c:v>241.5557778971255</c:v>
                </c:pt>
                <c:pt idx="50">
                  <c:v>243.4472802339295</c:v>
                </c:pt>
                <c:pt idx="51">
                  <c:v>245.3535939783565</c:v>
                </c:pt>
                <c:pt idx="52">
                  <c:v>247.2748351111229</c:v>
                </c:pt>
                <c:pt idx="53">
                  <c:v>249.2111205211316</c:v>
                </c:pt>
                <c:pt idx="54">
                  <c:v>251.1625680125844</c:v>
                </c:pt>
                <c:pt idx="55">
                  <c:v>253.1292963121485</c:v>
                </c:pt>
                <c:pt idx="56">
                  <c:v>255.1114250761803</c:v>
                </c:pt>
                <c:pt idx="57">
                  <c:v>257.1090748980054</c:v>
                </c:pt>
                <c:pt idx="58">
                  <c:v>259.122367315255</c:v>
                </c:pt>
                <c:pt idx="59">
                  <c:v>261.1514248172606</c:v>
                </c:pt>
                <c:pt idx="60">
                  <c:v>263.1963708525066</c:v>
                </c:pt>
                <c:pt idx="61">
                  <c:v>265.2573298361412</c:v>
                </c:pt>
                <c:pt idx="62">
                  <c:v>267.334427157544</c:v>
                </c:pt>
                <c:pt idx="63">
                  <c:v>269.4277891879566</c:v>
                </c:pt>
                <c:pt idx="64">
                  <c:v>271.53754328817</c:v>
                </c:pt>
                <c:pt idx="65">
                  <c:v>273.6638178162775</c:v>
                </c:pt>
                <c:pt idx="66">
                  <c:v>275.8067421354741</c:v>
                </c:pt>
                <c:pt idx="67">
                  <c:v>277.9664466219374</c:v>
                </c:pt>
                <c:pt idx="68">
                  <c:v>280.1430626727545</c:v>
                </c:pt>
                <c:pt idx="69">
                  <c:v>282.3367227139174</c:v>
                </c:pt>
                <c:pt idx="70">
                  <c:v>284.5475602083797</c:v>
                </c:pt>
                <c:pt idx="71">
                  <c:v>286.7757096641764</c:v>
                </c:pt>
                <c:pt idx="72">
                  <c:v>289.0213066426066</c:v>
                </c:pt>
                <c:pt idx="73">
                  <c:v>291.2844877664866</c:v>
                </c:pt>
                <c:pt idx="74">
                  <c:v>293.5653907284506</c:v>
                </c:pt>
                <c:pt idx="75">
                  <c:v>295.8641542993395</c:v>
                </c:pt>
                <c:pt idx="76">
                  <c:v>298.1809183366381</c:v>
                </c:pt>
                <c:pt idx="77">
                  <c:v>300.515823792985</c:v>
                </c:pt>
                <c:pt idx="78">
                  <c:v>302.8690127247483</c:v>
                </c:pt>
                <c:pt idx="79">
                  <c:v>305.2406283006687</c:v>
                </c:pt>
                <c:pt idx="80">
                  <c:v>307.6308148105693</c:v>
                </c:pt>
                <c:pt idx="81">
                  <c:v>310.0397176741345</c:v>
                </c:pt>
                <c:pt idx="82">
                  <c:v>312.4674834497577</c:v>
                </c:pt>
                <c:pt idx="83">
                  <c:v>314.9142598434576</c:v>
                </c:pt>
                <c:pt idx="84">
                  <c:v>317.3801957178645</c:v>
                </c:pt>
                <c:pt idx="85">
                  <c:v>319.8654411012779</c:v>
                </c:pt>
                <c:pt idx="86">
                  <c:v>322.3701471967934</c:v>
                </c:pt>
                <c:pt idx="87">
                  <c:v>324.8944663915024</c:v>
                </c:pt>
                <c:pt idx="88">
                  <c:v>327.4385522657635</c:v>
                </c:pt>
                <c:pt idx="89">
                  <c:v>330.0025596025459</c:v>
                </c:pt>
                <c:pt idx="90">
                  <c:v>332.586644396847</c:v>
                </c:pt>
                <c:pt idx="91">
                  <c:v>335.1909638651825</c:v>
                </c:pt>
                <c:pt idx="92">
                  <c:v>337.8156764551525</c:v>
                </c:pt>
                <c:pt idx="93">
                  <c:v>340.4609418550805</c:v>
                </c:pt>
                <c:pt idx="94">
                  <c:v>343.1269210037293</c:v>
                </c:pt>
                <c:pt idx="95">
                  <c:v>345.8137761000926</c:v>
                </c:pt>
                <c:pt idx="96">
                  <c:v>348.5216706132635</c:v>
                </c:pt>
                <c:pt idx="97">
                  <c:v>351.2507692923792</c:v>
                </c:pt>
                <c:pt idx="98">
                  <c:v>354.0012381766454</c:v>
                </c:pt>
                <c:pt idx="99">
                  <c:v>356.7732446054372</c:v>
                </c:pt>
                <c:pt idx="100">
                  <c:v>359.5669572284798</c:v>
                </c:pt>
                <c:pt idx="101">
                  <c:v>362.3825460161142</c:v>
                </c:pt>
                <c:pt idx="102">
                  <c:v>365.2201822696272</c:v>
                </c:pt>
                <c:pt idx="103">
                  <c:v>368.0800386316855</c:v>
                </c:pt>
                <c:pt idx="104">
                  <c:v>370.9622890968317</c:v>
                </c:pt>
                <c:pt idx="105">
                  <c:v>373.8671090220734</c:v>
                </c:pt>
                <c:pt idx="106">
                  <c:v>376.7946751375508</c:v>
                </c:pt>
                <c:pt idx="107">
                  <c:v>379.7451655572884</c:v>
                </c:pt>
                <c:pt idx="108">
                  <c:v>382.7187597900366</c:v>
                </c:pt>
                <c:pt idx="109">
                  <c:v>385.7156387501815</c:v>
                </c:pt>
                <c:pt idx="110">
                  <c:v>388.7359847687677</c:v>
                </c:pt>
                <c:pt idx="111">
                  <c:v>391.7799816045755</c:v>
                </c:pt>
                <c:pt idx="112">
                  <c:v>394.8478144553123</c:v>
                </c:pt>
                <c:pt idx="113">
                  <c:v>397.939669968874</c:v>
                </c:pt>
                <c:pt idx="114">
                  <c:v>401.055736254707</c:v>
                </c:pt>
                <c:pt idx="115">
                  <c:v>404.1962028952422</c:v>
                </c:pt>
                <c:pt idx="116">
                  <c:v>407.3612609574395</c:v>
                </c:pt>
                <c:pt idx="117">
                  <c:v>410.551103004408</c:v>
                </c:pt>
                <c:pt idx="118">
                  <c:v>413.7659231071216</c:v>
                </c:pt>
                <c:pt idx="119">
                  <c:v>417.0059168562269</c:v>
                </c:pt>
                <c:pt idx="120">
                  <c:v>420.2712813739434</c:v>
                </c:pt>
                <c:pt idx="121">
                  <c:v>423.5622153260552</c:v>
                </c:pt>
                <c:pt idx="122">
                  <c:v>426.8789189339992</c:v>
                </c:pt>
                <c:pt idx="123">
                  <c:v>430.2215939870449</c:v>
                </c:pt>
                <c:pt idx="124">
                  <c:v>433.5904438545768</c:v>
                </c:pt>
                <c:pt idx="125">
                  <c:v>436.9856734984569</c:v>
                </c:pt>
                <c:pt idx="126">
                  <c:v>440.4074894855049</c:v>
                </c:pt>
                <c:pt idx="127">
                  <c:v>443.8561000000611</c:v>
                </c:pt>
                <c:pt idx="128">
                  <c:v>447.3317148566518</c:v>
                </c:pt>
                <c:pt idx="129">
                  <c:v>450.8345455127602</c:v>
                </c:pt>
                <c:pt idx="130">
                  <c:v>454.3648050816807</c:v>
                </c:pt>
                <c:pt idx="131">
                  <c:v>457.9227083454952</c:v>
                </c:pt>
                <c:pt idx="132">
                  <c:v>461.5084717681365</c:v>
                </c:pt>
                <c:pt idx="133">
                  <c:v>465.1223135085566</c:v>
                </c:pt>
                <c:pt idx="134">
                  <c:v>468.764453434002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24380728"/>
        <c:axId val="2124963992"/>
      </c:lineChart>
      <c:lineChart>
        <c:grouping val="standard"/>
        <c:varyColors val="0"/>
        <c:ser>
          <c:idx val="2"/>
          <c:order val="2"/>
          <c:tx>
            <c:strRef>
              <c:f>Sheet2!$I$2</c:f>
              <c:strCache>
                <c:ptCount val="1"/>
                <c:pt idx="0">
                  <c:v>Deviation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Sheet2!$F$3:$F$137</c:f>
              <c:strCache>
                <c:ptCount val="135"/>
                <c:pt idx="0">
                  <c:v>Q1 1980</c:v>
                </c:pt>
                <c:pt idx="1">
                  <c:v>Q2 1980</c:v>
                </c:pt>
                <c:pt idx="2">
                  <c:v>Q3 1980</c:v>
                </c:pt>
                <c:pt idx="3">
                  <c:v>Q4 1980</c:v>
                </c:pt>
                <c:pt idx="4">
                  <c:v>Q1 1981</c:v>
                </c:pt>
                <c:pt idx="5">
                  <c:v>Q2 1981</c:v>
                </c:pt>
                <c:pt idx="6">
                  <c:v>Q3 1981</c:v>
                </c:pt>
                <c:pt idx="7">
                  <c:v>Q4 1981</c:v>
                </c:pt>
                <c:pt idx="8">
                  <c:v>Q1 1982</c:v>
                </c:pt>
                <c:pt idx="9">
                  <c:v>Q2 1982</c:v>
                </c:pt>
                <c:pt idx="10">
                  <c:v>Q3 1982</c:v>
                </c:pt>
                <c:pt idx="11">
                  <c:v>Q4 1982</c:v>
                </c:pt>
                <c:pt idx="12">
                  <c:v>Q1 1983</c:v>
                </c:pt>
                <c:pt idx="13">
                  <c:v>Q2 1983</c:v>
                </c:pt>
                <c:pt idx="14">
                  <c:v>Q3 1983</c:v>
                </c:pt>
                <c:pt idx="15">
                  <c:v>Q4 1983</c:v>
                </c:pt>
                <c:pt idx="16">
                  <c:v>Q1 1984</c:v>
                </c:pt>
                <c:pt idx="17">
                  <c:v>Q2 1984</c:v>
                </c:pt>
                <c:pt idx="18">
                  <c:v>Q3 1984</c:v>
                </c:pt>
                <c:pt idx="19">
                  <c:v>Q4 1984</c:v>
                </c:pt>
                <c:pt idx="20">
                  <c:v>Q1 1985</c:v>
                </c:pt>
                <c:pt idx="21">
                  <c:v>Q2 1985</c:v>
                </c:pt>
                <c:pt idx="22">
                  <c:v>Q3 1985</c:v>
                </c:pt>
                <c:pt idx="23">
                  <c:v>Q4 1985</c:v>
                </c:pt>
                <c:pt idx="24">
                  <c:v>Q1 1986</c:v>
                </c:pt>
                <c:pt idx="25">
                  <c:v>Q2 1986</c:v>
                </c:pt>
                <c:pt idx="26">
                  <c:v>Q3 1986</c:v>
                </c:pt>
                <c:pt idx="27">
                  <c:v>Q4 1986</c:v>
                </c:pt>
                <c:pt idx="28">
                  <c:v>Q1 1987</c:v>
                </c:pt>
                <c:pt idx="29">
                  <c:v>Q2 1987</c:v>
                </c:pt>
                <c:pt idx="30">
                  <c:v>Q3 1987</c:v>
                </c:pt>
                <c:pt idx="31">
                  <c:v>Q4 1987</c:v>
                </c:pt>
                <c:pt idx="32">
                  <c:v>Q1 1988</c:v>
                </c:pt>
                <c:pt idx="33">
                  <c:v>Q2 1988</c:v>
                </c:pt>
                <c:pt idx="34">
                  <c:v>Q3 1988</c:v>
                </c:pt>
                <c:pt idx="35">
                  <c:v>Q4 1988</c:v>
                </c:pt>
                <c:pt idx="36">
                  <c:v>Q1 1989</c:v>
                </c:pt>
                <c:pt idx="37">
                  <c:v>Q2 1989</c:v>
                </c:pt>
                <c:pt idx="38">
                  <c:v>Q3 1989</c:v>
                </c:pt>
                <c:pt idx="39">
                  <c:v>Q4 1989</c:v>
                </c:pt>
                <c:pt idx="40">
                  <c:v>Q1 1990</c:v>
                </c:pt>
                <c:pt idx="41">
                  <c:v>Q2 1990</c:v>
                </c:pt>
                <c:pt idx="42">
                  <c:v>Q3 1990</c:v>
                </c:pt>
                <c:pt idx="43">
                  <c:v>Q4 1990</c:v>
                </c:pt>
                <c:pt idx="44">
                  <c:v>Q1 1991</c:v>
                </c:pt>
                <c:pt idx="45">
                  <c:v>Q2 1991</c:v>
                </c:pt>
                <c:pt idx="46">
                  <c:v>Q3 1991</c:v>
                </c:pt>
                <c:pt idx="47">
                  <c:v>Q4 1991</c:v>
                </c:pt>
                <c:pt idx="48">
                  <c:v>Q1 1992</c:v>
                </c:pt>
                <c:pt idx="49">
                  <c:v>Q2 1992</c:v>
                </c:pt>
                <c:pt idx="50">
                  <c:v>Q3 1992</c:v>
                </c:pt>
                <c:pt idx="51">
                  <c:v>Q4 1992</c:v>
                </c:pt>
                <c:pt idx="52">
                  <c:v>Q1 1993</c:v>
                </c:pt>
                <c:pt idx="53">
                  <c:v>Q2 1993</c:v>
                </c:pt>
                <c:pt idx="54">
                  <c:v>Q3 1993</c:v>
                </c:pt>
                <c:pt idx="55">
                  <c:v>Q4 1993</c:v>
                </c:pt>
                <c:pt idx="56">
                  <c:v>Q1 1994</c:v>
                </c:pt>
                <c:pt idx="57">
                  <c:v>Q2 1994</c:v>
                </c:pt>
                <c:pt idx="58">
                  <c:v>Q3 1994</c:v>
                </c:pt>
                <c:pt idx="59">
                  <c:v>Q4 1994</c:v>
                </c:pt>
                <c:pt idx="60">
                  <c:v>Q1 1995</c:v>
                </c:pt>
                <c:pt idx="61">
                  <c:v>Q2 1995</c:v>
                </c:pt>
                <c:pt idx="62">
                  <c:v>Q3 1995</c:v>
                </c:pt>
                <c:pt idx="63">
                  <c:v>Q4 1995</c:v>
                </c:pt>
                <c:pt idx="64">
                  <c:v>Q1 1996</c:v>
                </c:pt>
                <c:pt idx="65">
                  <c:v>Q2 1996</c:v>
                </c:pt>
                <c:pt idx="66">
                  <c:v>Q3 1996</c:v>
                </c:pt>
                <c:pt idx="67">
                  <c:v>Q4 1996</c:v>
                </c:pt>
                <c:pt idx="68">
                  <c:v>Q1 1997</c:v>
                </c:pt>
                <c:pt idx="69">
                  <c:v>Q2 1997</c:v>
                </c:pt>
                <c:pt idx="70">
                  <c:v>Q3 1997</c:v>
                </c:pt>
                <c:pt idx="71">
                  <c:v>Q4 1997</c:v>
                </c:pt>
                <c:pt idx="72">
                  <c:v>Q1 1998</c:v>
                </c:pt>
                <c:pt idx="73">
                  <c:v>Q2 1998</c:v>
                </c:pt>
                <c:pt idx="74">
                  <c:v>Q3 1998</c:v>
                </c:pt>
                <c:pt idx="75">
                  <c:v>Q4 1998</c:v>
                </c:pt>
                <c:pt idx="76">
                  <c:v>Q1 1999</c:v>
                </c:pt>
                <c:pt idx="77">
                  <c:v>Q2 1999</c:v>
                </c:pt>
                <c:pt idx="78">
                  <c:v>Q3 1999</c:v>
                </c:pt>
                <c:pt idx="79">
                  <c:v>Q4 1999</c:v>
                </c:pt>
                <c:pt idx="80">
                  <c:v>Q1 2000</c:v>
                </c:pt>
                <c:pt idx="81">
                  <c:v>Q2 2000</c:v>
                </c:pt>
                <c:pt idx="82">
                  <c:v>Q3 2000</c:v>
                </c:pt>
                <c:pt idx="83">
                  <c:v>Q4 2000</c:v>
                </c:pt>
                <c:pt idx="84">
                  <c:v>Q1 2001</c:v>
                </c:pt>
                <c:pt idx="85">
                  <c:v>Q2 2001</c:v>
                </c:pt>
                <c:pt idx="86">
                  <c:v>Q3 2001</c:v>
                </c:pt>
                <c:pt idx="87">
                  <c:v>Q4 2001</c:v>
                </c:pt>
                <c:pt idx="88">
                  <c:v>Q1 2002</c:v>
                </c:pt>
                <c:pt idx="89">
                  <c:v>Q2 2002</c:v>
                </c:pt>
                <c:pt idx="90">
                  <c:v>Q3 2002</c:v>
                </c:pt>
                <c:pt idx="91">
                  <c:v>Q4 2002</c:v>
                </c:pt>
                <c:pt idx="92">
                  <c:v>Q1 2003</c:v>
                </c:pt>
                <c:pt idx="93">
                  <c:v>Q2 2003</c:v>
                </c:pt>
                <c:pt idx="94">
                  <c:v>Q3 2003</c:v>
                </c:pt>
                <c:pt idx="95">
                  <c:v>Q4 2003</c:v>
                </c:pt>
                <c:pt idx="96">
                  <c:v>Q1 2004</c:v>
                </c:pt>
                <c:pt idx="97">
                  <c:v>Q2 2004</c:v>
                </c:pt>
                <c:pt idx="98">
                  <c:v>Q3 2004</c:v>
                </c:pt>
                <c:pt idx="99">
                  <c:v>Q4 2004</c:v>
                </c:pt>
                <c:pt idx="100">
                  <c:v>Q1 2005</c:v>
                </c:pt>
                <c:pt idx="101">
                  <c:v>Q2 2005</c:v>
                </c:pt>
                <c:pt idx="102">
                  <c:v>Q3 2005</c:v>
                </c:pt>
                <c:pt idx="103">
                  <c:v>Q4 2005</c:v>
                </c:pt>
                <c:pt idx="104">
                  <c:v>Q1 2006</c:v>
                </c:pt>
                <c:pt idx="105">
                  <c:v>Q2 2006</c:v>
                </c:pt>
                <c:pt idx="106">
                  <c:v>Q3 2006</c:v>
                </c:pt>
                <c:pt idx="107">
                  <c:v>Q4 2006</c:v>
                </c:pt>
                <c:pt idx="108">
                  <c:v>Q1 2007</c:v>
                </c:pt>
                <c:pt idx="109">
                  <c:v>Q2 2007</c:v>
                </c:pt>
                <c:pt idx="110">
                  <c:v>Q3 2007</c:v>
                </c:pt>
                <c:pt idx="111">
                  <c:v>Q4 2007</c:v>
                </c:pt>
                <c:pt idx="112">
                  <c:v>Q1 2008</c:v>
                </c:pt>
                <c:pt idx="113">
                  <c:v>Q2 2008</c:v>
                </c:pt>
                <c:pt idx="114">
                  <c:v>Q3 2008</c:v>
                </c:pt>
                <c:pt idx="115">
                  <c:v>Q4 2008</c:v>
                </c:pt>
                <c:pt idx="116">
                  <c:v>Q1 2009</c:v>
                </c:pt>
                <c:pt idx="117">
                  <c:v>Q2 2009</c:v>
                </c:pt>
                <c:pt idx="118">
                  <c:v>Q3 2009</c:v>
                </c:pt>
                <c:pt idx="119">
                  <c:v>Q4 2009</c:v>
                </c:pt>
                <c:pt idx="120">
                  <c:v>Q1 2010</c:v>
                </c:pt>
                <c:pt idx="121">
                  <c:v>Q2 2010</c:v>
                </c:pt>
                <c:pt idx="122">
                  <c:v>Q3 2010</c:v>
                </c:pt>
                <c:pt idx="123">
                  <c:v>Q4 2010</c:v>
                </c:pt>
                <c:pt idx="124">
                  <c:v>Q1 2011</c:v>
                </c:pt>
                <c:pt idx="125">
                  <c:v>Q2 2011</c:v>
                </c:pt>
                <c:pt idx="126">
                  <c:v>Q3 2011</c:v>
                </c:pt>
                <c:pt idx="127">
                  <c:v>Q4 2011</c:v>
                </c:pt>
                <c:pt idx="128">
                  <c:v>Q1 2012</c:v>
                </c:pt>
                <c:pt idx="129">
                  <c:v>Q2 2012</c:v>
                </c:pt>
                <c:pt idx="130">
                  <c:v>Q3 2012</c:v>
                </c:pt>
                <c:pt idx="131">
                  <c:v>Q4 2012</c:v>
                </c:pt>
                <c:pt idx="132">
                  <c:v>Q1 2013</c:v>
                </c:pt>
                <c:pt idx="133">
                  <c:v>Q2 2013</c:v>
                </c:pt>
                <c:pt idx="134">
                  <c:v>Q3 2013</c:v>
                </c:pt>
              </c:strCache>
            </c:strRef>
          </c:cat>
          <c:val>
            <c:numRef>
              <c:f>Sheet2!$I$3:$I$137</c:f>
              <c:numCache>
                <c:formatCode>0.0%</c:formatCode>
                <c:ptCount val="135"/>
                <c:pt idx="0">
                  <c:v>0.0637656670017</c:v>
                </c:pt>
                <c:pt idx="1">
                  <c:v>0.0366946997325992</c:v>
                </c:pt>
                <c:pt idx="2">
                  <c:v>0.02650756264875</c:v>
                </c:pt>
                <c:pt idx="3">
                  <c:v>0.00699873723377903</c:v>
                </c:pt>
                <c:pt idx="4">
                  <c:v>-0.00732921754937499</c:v>
                </c:pt>
                <c:pt idx="5">
                  <c:v>-0.0133381440163719</c:v>
                </c:pt>
                <c:pt idx="6">
                  <c:v>-0.00789083544282993</c:v>
                </c:pt>
                <c:pt idx="7">
                  <c:v>-0.0154498264894844</c:v>
                </c:pt>
                <c:pt idx="8">
                  <c:v>-0.0191835898205209</c:v>
                </c:pt>
                <c:pt idx="9">
                  <c:v>-0.0143108701736255</c:v>
                </c:pt>
                <c:pt idx="10">
                  <c:v>-0.0218009873352789</c:v>
                </c:pt>
                <c:pt idx="11">
                  <c:v>-0.0241115598239774</c:v>
                </c:pt>
                <c:pt idx="12">
                  <c:v>-0.0170696201967235</c:v>
                </c:pt>
                <c:pt idx="13">
                  <c:v>-0.0168401030270632</c:v>
                </c:pt>
                <c:pt idx="14">
                  <c:v>-0.0125015277049972</c:v>
                </c:pt>
                <c:pt idx="15">
                  <c:v>-0.00795510399764139</c:v>
                </c:pt>
                <c:pt idx="16">
                  <c:v>-0.005552470181146</c:v>
                </c:pt>
                <c:pt idx="17">
                  <c:v>-0.0195489441288637</c:v>
                </c:pt>
                <c:pt idx="18">
                  <c:v>-0.0221949943631482</c:v>
                </c:pt>
                <c:pt idx="19">
                  <c:v>-0.0154637459188725</c:v>
                </c:pt>
                <c:pt idx="20">
                  <c:v>-0.0109671851626726</c:v>
                </c:pt>
                <c:pt idx="21">
                  <c:v>-0.00304622532970906</c:v>
                </c:pt>
                <c:pt idx="22">
                  <c:v>-0.0106286870661408</c:v>
                </c:pt>
                <c:pt idx="23">
                  <c:v>-0.0115262604279596</c:v>
                </c:pt>
                <c:pt idx="24">
                  <c:v>-0.00471153004779375</c:v>
                </c:pt>
                <c:pt idx="25">
                  <c:v>0.000699593705377511</c:v>
                </c:pt>
                <c:pt idx="26">
                  <c:v>0.000270249285143985</c:v>
                </c:pt>
                <c:pt idx="27">
                  <c:v>0.0109241459518108</c:v>
                </c:pt>
                <c:pt idx="28">
                  <c:v>0.00885329596977136</c:v>
                </c:pt>
                <c:pt idx="29">
                  <c:v>0.0133342882881904</c:v>
                </c:pt>
                <c:pt idx="30">
                  <c:v>0.0292987218211751</c:v>
                </c:pt>
                <c:pt idx="31">
                  <c:v>0.0326679531686338</c:v>
                </c:pt>
                <c:pt idx="32">
                  <c:v>0.0425638893511282</c:v>
                </c:pt>
                <c:pt idx="33">
                  <c:v>0.0408045448224483</c:v>
                </c:pt>
                <c:pt idx="34">
                  <c:v>0.0481075153647781</c:v>
                </c:pt>
                <c:pt idx="35">
                  <c:v>0.0479708339304282</c:v>
                </c:pt>
                <c:pt idx="36">
                  <c:v>0.0440023230631365</c:v>
                </c:pt>
                <c:pt idx="37">
                  <c:v>0.0429871377697655</c:v>
                </c:pt>
                <c:pt idx="38">
                  <c:v>0.037152371241228</c:v>
                </c:pt>
                <c:pt idx="39">
                  <c:v>0.0322896756175205</c:v>
                </c:pt>
                <c:pt idx="40">
                  <c:v>0.0388086116650775</c:v>
                </c:pt>
                <c:pt idx="41">
                  <c:v>0.0382987815462674</c:v>
                </c:pt>
                <c:pt idx="42">
                  <c:v>0.0193274121555129</c:v>
                </c:pt>
                <c:pt idx="43">
                  <c:v>0.00599787555781293</c:v>
                </c:pt>
                <c:pt idx="44">
                  <c:v>-0.00401797086846853</c:v>
                </c:pt>
                <c:pt idx="45">
                  <c:v>-0.0150621882747125</c:v>
                </c:pt>
                <c:pt idx="46">
                  <c:v>-0.0256219807671362</c:v>
                </c:pt>
                <c:pt idx="47">
                  <c:v>-0.0303668605438162</c:v>
                </c:pt>
                <c:pt idx="48">
                  <c:v>-0.0324641407923897</c:v>
                </c:pt>
                <c:pt idx="49">
                  <c:v>-0.03892176779613</c:v>
                </c:pt>
                <c:pt idx="50">
                  <c:v>-0.0381819021555617</c:v>
                </c:pt>
                <c:pt idx="51">
                  <c:v>-0.0371039764722566</c:v>
                </c:pt>
                <c:pt idx="52">
                  <c:v>-0.0345722002292756</c:v>
                </c:pt>
                <c:pt idx="53">
                  <c:v>-0.0355045172247092</c:v>
                </c:pt>
                <c:pt idx="54">
                  <c:v>-0.0331959020747336</c:v>
                </c:pt>
                <c:pt idx="55">
                  <c:v>-0.0314949570369656</c:v>
                </c:pt>
                <c:pt idx="56">
                  <c:v>-0.0256257636216337</c:v>
                </c:pt>
                <c:pt idx="57">
                  <c:v>-0.0189066640293959</c:v>
                </c:pt>
                <c:pt idx="58">
                  <c:v>-0.0121732729904294</c:v>
                </c:pt>
                <c:pt idx="59">
                  <c:v>-0.0113628513393601</c:v>
                </c:pt>
                <c:pt idx="60">
                  <c:v>-0.0147356547506513</c:v>
                </c:pt>
                <c:pt idx="61">
                  <c:v>-0.0157255968712267</c:v>
                </c:pt>
                <c:pt idx="62">
                  <c:v>-0.0108120274230168</c:v>
                </c:pt>
                <c:pt idx="63">
                  <c:v>-0.0127633055161866</c:v>
                </c:pt>
                <c:pt idx="64">
                  <c:v>-0.0092824854259514</c:v>
                </c:pt>
                <c:pt idx="65">
                  <c:v>-0.0119446474231096</c:v>
                </c:pt>
                <c:pt idx="66">
                  <c:v>-0.011474491562355</c:v>
                </c:pt>
                <c:pt idx="67">
                  <c:v>-0.00897751024364264</c:v>
                </c:pt>
                <c:pt idx="68">
                  <c:v>-0.00295585642869128</c:v>
                </c:pt>
                <c:pt idx="69">
                  <c:v>0.000978538262493461</c:v>
                </c:pt>
                <c:pt idx="70">
                  <c:v>0.00125968323663666</c:v>
                </c:pt>
                <c:pt idx="71">
                  <c:v>0.00427961746572198</c:v>
                </c:pt>
                <c:pt idx="72">
                  <c:v>0.00459029603320153</c:v>
                </c:pt>
                <c:pt idx="73">
                  <c:v>0.00438578876379297</c:v>
                </c:pt>
                <c:pt idx="74">
                  <c:v>0.00398415245287329</c:v>
                </c:pt>
                <c:pt idx="75">
                  <c:v>0.00611039111832205</c:v>
                </c:pt>
                <c:pt idx="76">
                  <c:v>0.00142558305116638</c:v>
                </c:pt>
                <c:pt idx="77">
                  <c:v>-0.00618544397936753</c:v>
                </c:pt>
                <c:pt idx="78">
                  <c:v>0.00463232359966349</c:v>
                </c:pt>
                <c:pt idx="79">
                  <c:v>0.01007851319288</c:v>
                </c:pt>
                <c:pt idx="80">
                  <c:v>0.0159645424092344</c:v>
                </c:pt>
                <c:pt idx="81">
                  <c:v>0.0180953665161123</c:v>
                </c:pt>
                <c:pt idx="82">
                  <c:v>0.0137022787234459</c:v>
                </c:pt>
                <c:pt idx="83">
                  <c:v>0.00880792174327464</c:v>
                </c:pt>
                <c:pt idx="84">
                  <c:v>0.008569546300719</c:v>
                </c:pt>
                <c:pt idx="85">
                  <c:v>0.00740798659137375</c:v>
                </c:pt>
                <c:pt idx="86">
                  <c:v>0.0041872760705185</c:v>
                </c:pt>
                <c:pt idx="87">
                  <c:v>-0.00225755273596621</c:v>
                </c:pt>
                <c:pt idx="88">
                  <c:v>-0.0047262371979564</c:v>
                </c:pt>
                <c:pt idx="89">
                  <c:v>-0.00515014066737189</c:v>
                </c:pt>
                <c:pt idx="90">
                  <c:v>-0.00452707413906355</c:v>
                </c:pt>
                <c:pt idx="91">
                  <c:v>-0.00190030142172555</c:v>
                </c:pt>
                <c:pt idx="92">
                  <c:v>-0.00446301507074284</c:v>
                </c:pt>
                <c:pt idx="93">
                  <c:v>0.000981193740166919</c:v>
                </c:pt>
                <c:pt idx="94">
                  <c:v>0.00593972338372296</c:v>
                </c:pt>
                <c:pt idx="95">
                  <c:v>0.0111800748469554</c:v>
                </c:pt>
                <c:pt idx="96">
                  <c:v>0.00990850692486336</c:v>
                </c:pt>
                <c:pt idx="97">
                  <c:v>0.00644904127095353</c:v>
                </c:pt>
                <c:pt idx="98">
                  <c:v>-0.000545868646224897</c:v>
                </c:pt>
                <c:pt idx="99">
                  <c:v>-0.00165439705572656</c:v>
                </c:pt>
                <c:pt idx="100">
                  <c:v>-0.00193276165818351</c:v>
                </c:pt>
                <c:pt idx="101">
                  <c:v>0.00322160655009556</c:v>
                </c:pt>
                <c:pt idx="102">
                  <c:v>0.00497458196061929</c:v>
                </c:pt>
                <c:pt idx="103">
                  <c:v>0.0101362773764752</c:v>
                </c:pt>
                <c:pt idx="104">
                  <c:v>0.00610496260598899</c:v>
                </c:pt>
                <c:pt idx="105">
                  <c:v>0.00174631830982497</c:v>
                </c:pt>
                <c:pt idx="106">
                  <c:v>-0.00356606721435298</c:v>
                </c:pt>
                <c:pt idx="107">
                  <c:v>-0.00372661902150265</c:v>
                </c:pt>
                <c:pt idx="108">
                  <c:v>-0.00177352108480112</c:v>
                </c:pt>
                <c:pt idx="109">
                  <c:v>0.00327018436147558</c:v>
                </c:pt>
                <c:pt idx="110">
                  <c:v>0.00779710484748467</c:v>
                </c:pt>
                <c:pt idx="111">
                  <c:v>0.00108483948997035</c:v>
                </c:pt>
                <c:pt idx="112">
                  <c:v>-0.00522179528372605</c:v>
                </c:pt>
                <c:pt idx="113">
                  <c:v>-0.0218642940764253</c:v>
                </c:pt>
                <c:pt idx="114">
                  <c:v>-0.0434596358537996</c:v>
                </c:pt>
                <c:pt idx="115">
                  <c:v>-0.0712728192122788</c:v>
                </c:pt>
                <c:pt idx="116">
                  <c:v>-0.101230197639603</c:v>
                </c:pt>
                <c:pt idx="117">
                  <c:v>-0.111991181287642</c:v>
                </c:pt>
                <c:pt idx="118">
                  <c:v>-0.118929376149668</c:v>
                </c:pt>
                <c:pt idx="119">
                  <c:v>-0.122058020758913</c:v>
                </c:pt>
                <c:pt idx="120">
                  <c:v>-0.124296576257047</c:v>
                </c:pt>
                <c:pt idx="121">
                  <c:v>-0.122256455964073</c:v>
                </c:pt>
                <c:pt idx="122">
                  <c:v>-0.125571717310048</c:v>
                </c:pt>
                <c:pt idx="123">
                  <c:v>-0.134099716967678</c:v>
                </c:pt>
                <c:pt idx="124">
                  <c:v>-0.136825994888565</c:v>
                </c:pt>
                <c:pt idx="125">
                  <c:v>-0.142699583259169</c:v>
                </c:pt>
                <c:pt idx="126">
                  <c:v>-0.14428794015229</c:v>
                </c:pt>
                <c:pt idx="127">
                  <c:v>-0.151837723983182</c:v>
                </c:pt>
                <c:pt idx="128">
                  <c:v>-0.158485778007874</c:v>
                </c:pt>
                <c:pt idx="129">
                  <c:v>-0.169207409396716</c:v>
                </c:pt>
                <c:pt idx="130">
                  <c:v>-0.169543952832861</c:v>
                </c:pt>
                <c:pt idx="131">
                  <c:v>-0.17789401324914</c:v>
                </c:pt>
                <c:pt idx="132">
                  <c:v>-0.182101688071198</c:v>
                </c:pt>
                <c:pt idx="133">
                  <c:v>-0.182640804453674</c:v>
                </c:pt>
                <c:pt idx="134">
                  <c:v>-0.183427844846405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24765832"/>
        <c:axId val="2104450984"/>
      </c:lineChart>
      <c:catAx>
        <c:axId val="2124380728"/>
        <c:scaling>
          <c:orientation val="minMax"/>
        </c:scaling>
        <c:delete val="0"/>
        <c:axPos val="b"/>
        <c:majorTickMark val="none"/>
        <c:minorTickMark val="none"/>
        <c:tickLblPos val="nextTo"/>
        <c:crossAx val="2124963992"/>
        <c:crosses val="autoZero"/>
        <c:auto val="1"/>
        <c:lblAlgn val="ctr"/>
        <c:lblOffset val="100"/>
        <c:tickLblSkip val="12"/>
        <c:noMultiLvlLbl val="0"/>
      </c:catAx>
      <c:valAx>
        <c:axId val="212496399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/>
                  <a:t>GDP</a:t>
                </a:r>
              </a:p>
            </c:rich>
          </c:tx>
          <c:layout/>
          <c:overlay val="0"/>
        </c:title>
        <c:numFmt formatCode="&quot;£&quot;#,##0" sourceLinked="1"/>
        <c:majorTickMark val="none"/>
        <c:minorTickMark val="none"/>
        <c:tickLblPos val="nextTo"/>
        <c:crossAx val="2124380728"/>
        <c:crosses val="autoZero"/>
        <c:crossBetween val="between"/>
      </c:valAx>
      <c:valAx>
        <c:axId val="2104450984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/>
                  <a:t>Deviation from Trend (per cent)</a:t>
                </a:r>
              </a:p>
            </c:rich>
          </c:tx>
          <c:layout/>
          <c:overlay val="0"/>
        </c:title>
        <c:numFmt formatCode="0.0%" sourceLinked="1"/>
        <c:majorTickMark val="out"/>
        <c:minorTickMark val="none"/>
        <c:tickLblPos val="nextTo"/>
        <c:crossAx val="2124765832"/>
        <c:crosses val="max"/>
        <c:crossBetween val="between"/>
      </c:valAx>
      <c:catAx>
        <c:axId val="2124765832"/>
        <c:scaling>
          <c:orientation val="minMax"/>
        </c:scaling>
        <c:delete val="1"/>
        <c:axPos val="b"/>
        <c:majorTickMark val="out"/>
        <c:minorTickMark val="none"/>
        <c:tickLblPos val="nextTo"/>
        <c:crossAx val="2104450984"/>
        <c:crosses val="autoZero"/>
        <c:auto val="1"/>
        <c:lblAlgn val="ctr"/>
        <c:lblOffset val="100"/>
        <c:noMultiLvlLbl val="0"/>
      </c:catAx>
    </c:plotArea>
    <c:legend>
      <c:legendPos val="b"/>
      <c:layout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M4 AND M4 LENDING (£bn)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Sheet2!$B$15</c:f>
              <c:strCache>
                <c:ptCount val="1"/>
                <c:pt idx="0">
                  <c:v>M4</c:v>
                </c:pt>
              </c:strCache>
            </c:strRef>
          </c:tx>
          <c:marker>
            <c:symbol val="none"/>
          </c:marker>
          <c:cat>
            <c:numRef>
              <c:f>Sheet2!$A$16:$A$392</c:f>
              <c:numCache>
                <c:formatCode>mmm\-yy</c:formatCode>
                <c:ptCount val="377"/>
                <c:pt idx="0">
                  <c:v>30163.0</c:v>
                </c:pt>
                <c:pt idx="1">
                  <c:v>30194.0</c:v>
                </c:pt>
                <c:pt idx="2">
                  <c:v>30224.0</c:v>
                </c:pt>
                <c:pt idx="3">
                  <c:v>30255.0</c:v>
                </c:pt>
                <c:pt idx="4">
                  <c:v>30285.0</c:v>
                </c:pt>
                <c:pt idx="5">
                  <c:v>30316.0</c:v>
                </c:pt>
                <c:pt idx="6">
                  <c:v>30347.0</c:v>
                </c:pt>
                <c:pt idx="7">
                  <c:v>30375.0</c:v>
                </c:pt>
                <c:pt idx="8">
                  <c:v>30406.0</c:v>
                </c:pt>
                <c:pt idx="9">
                  <c:v>30436.0</c:v>
                </c:pt>
                <c:pt idx="10">
                  <c:v>30467.0</c:v>
                </c:pt>
                <c:pt idx="11">
                  <c:v>30497.0</c:v>
                </c:pt>
                <c:pt idx="12">
                  <c:v>30528.0</c:v>
                </c:pt>
                <c:pt idx="13">
                  <c:v>30559.0</c:v>
                </c:pt>
                <c:pt idx="14">
                  <c:v>30589.0</c:v>
                </c:pt>
                <c:pt idx="15">
                  <c:v>30620.0</c:v>
                </c:pt>
                <c:pt idx="16">
                  <c:v>30650.0</c:v>
                </c:pt>
                <c:pt idx="17">
                  <c:v>30681.0</c:v>
                </c:pt>
                <c:pt idx="18">
                  <c:v>30712.0</c:v>
                </c:pt>
                <c:pt idx="19">
                  <c:v>30741.0</c:v>
                </c:pt>
                <c:pt idx="20">
                  <c:v>30772.0</c:v>
                </c:pt>
                <c:pt idx="21">
                  <c:v>30802.0</c:v>
                </c:pt>
                <c:pt idx="22">
                  <c:v>30833.0</c:v>
                </c:pt>
                <c:pt idx="23">
                  <c:v>30863.0</c:v>
                </c:pt>
                <c:pt idx="24">
                  <c:v>30894.0</c:v>
                </c:pt>
                <c:pt idx="25">
                  <c:v>30925.0</c:v>
                </c:pt>
                <c:pt idx="26">
                  <c:v>30955.0</c:v>
                </c:pt>
                <c:pt idx="27">
                  <c:v>30986.0</c:v>
                </c:pt>
                <c:pt idx="28">
                  <c:v>31016.0</c:v>
                </c:pt>
                <c:pt idx="29">
                  <c:v>31047.0</c:v>
                </c:pt>
                <c:pt idx="30">
                  <c:v>31078.0</c:v>
                </c:pt>
                <c:pt idx="31">
                  <c:v>31106.0</c:v>
                </c:pt>
                <c:pt idx="32">
                  <c:v>31137.0</c:v>
                </c:pt>
                <c:pt idx="33">
                  <c:v>31167.0</c:v>
                </c:pt>
                <c:pt idx="34">
                  <c:v>31198.0</c:v>
                </c:pt>
                <c:pt idx="35">
                  <c:v>31228.0</c:v>
                </c:pt>
                <c:pt idx="36">
                  <c:v>31259.0</c:v>
                </c:pt>
                <c:pt idx="37">
                  <c:v>31290.0</c:v>
                </c:pt>
                <c:pt idx="38">
                  <c:v>31320.0</c:v>
                </c:pt>
                <c:pt idx="39">
                  <c:v>31351.0</c:v>
                </c:pt>
                <c:pt idx="40">
                  <c:v>31381.0</c:v>
                </c:pt>
                <c:pt idx="41">
                  <c:v>31412.0</c:v>
                </c:pt>
                <c:pt idx="42">
                  <c:v>31443.0</c:v>
                </c:pt>
                <c:pt idx="43">
                  <c:v>31471.0</c:v>
                </c:pt>
                <c:pt idx="44">
                  <c:v>31502.0</c:v>
                </c:pt>
                <c:pt idx="45">
                  <c:v>31532.0</c:v>
                </c:pt>
                <c:pt idx="46">
                  <c:v>31563.0</c:v>
                </c:pt>
                <c:pt idx="47">
                  <c:v>31593.0</c:v>
                </c:pt>
                <c:pt idx="48">
                  <c:v>31624.0</c:v>
                </c:pt>
                <c:pt idx="49">
                  <c:v>31655.0</c:v>
                </c:pt>
                <c:pt idx="50">
                  <c:v>31685.0</c:v>
                </c:pt>
                <c:pt idx="51">
                  <c:v>31716.0</c:v>
                </c:pt>
                <c:pt idx="52">
                  <c:v>31746.0</c:v>
                </c:pt>
                <c:pt idx="53">
                  <c:v>31777.0</c:v>
                </c:pt>
                <c:pt idx="54">
                  <c:v>31808.0</c:v>
                </c:pt>
                <c:pt idx="55">
                  <c:v>31836.0</c:v>
                </c:pt>
                <c:pt idx="56">
                  <c:v>31867.0</c:v>
                </c:pt>
                <c:pt idx="57">
                  <c:v>31897.0</c:v>
                </c:pt>
                <c:pt idx="58">
                  <c:v>31928.0</c:v>
                </c:pt>
                <c:pt idx="59">
                  <c:v>31958.0</c:v>
                </c:pt>
                <c:pt idx="60">
                  <c:v>31989.0</c:v>
                </c:pt>
                <c:pt idx="61">
                  <c:v>32020.0</c:v>
                </c:pt>
                <c:pt idx="62">
                  <c:v>32050.0</c:v>
                </c:pt>
                <c:pt idx="63">
                  <c:v>32081.0</c:v>
                </c:pt>
                <c:pt idx="64">
                  <c:v>32111.0</c:v>
                </c:pt>
                <c:pt idx="65">
                  <c:v>32142.0</c:v>
                </c:pt>
                <c:pt idx="66">
                  <c:v>32173.0</c:v>
                </c:pt>
                <c:pt idx="67">
                  <c:v>32202.0</c:v>
                </c:pt>
                <c:pt idx="68">
                  <c:v>32233.0</c:v>
                </c:pt>
                <c:pt idx="69">
                  <c:v>32263.0</c:v>
                </c:pt>
                <c:pt idx="70">
                  <c:v>32294.0</c:v>
                </c:pt>
                <c:pt idx="71">
                  <c:v>32324.0</c:v>
                </c:pt>
                <c:pt idx="72">
                  <c:v>32355.0</c:v>
                </c:pt>
                <c:pt idx="73">
                  <c:v>32386.0</c:v>
                </c:pt>
                <c:pt idx="74">
                  <c:v>32416.0</c:v>
                </c:pt>
                <c:pt idx="75">
                  <c:v>32447.0</c:v>
                </c:pt>
                <c:pt idx="76">
                  <c:v>32477.0</c:v>
                </c:pt>
                <c:pt idx="77">
                  <c:v>32508.0</c:v>
                </c:pt>
                <c:pt idx="78">
                  <c:v>32539.0</c:v>
                </c:pt>
                <c:pt idx="79">
                  <c:v>32567.0</c:v>
                </c:pt>
                <c:pt idx="80">
                  <c:v>32598.0</c:v>
                </c:pt>
                <c:pt idx="81">
                  <c:v>32628.0</c:v>
                </c:pt>
                <c:pt idx="82">
                  <c:v>32659.0</c:v>
                </c:pt>
                <c:pt idx="83">
                  <c:v>32689.0</c:v>
                </c:pt>
                <c:pt idx="84">
                  <c:v>32720.0</c:v>
                </c:pt>
                <c:pt idx="85">
                  <c:v>32751.0</c:v>
                </c:pt>
                <c:pt idx="86">
                  <c:v>32781.0</c:v>
                </c:pt>
                <c:pt idx="87">
                  <c:v>32812.0</c:v>
                </c:pt>
                <c:pt idx="88">
                  <c:v>32842.0</c:v>
                </c:pt>
                <c:pt idx="89">
                  <c:v>32873.0</c:v>
                </c:pt>
                <c:pt idx="90">
                  <c:v>32904.0</c:v>
                </c:pt>
                <c:pt idx="91">
                  <c:v>32932.0</c:v>
                </c:pt>
                <c:pt idx="92">
                  <c:v>32963.0</c:v>
                </c:pt>
                <c:pt idx="93">
                  <c:v>32993.0</c:v>
                </c:pt>
                <c:pt idx="94">
                  <c:v>33024.0</c:v>
                </c:pt>
                <c:pt idx="95">
                  <c:v>33054.0</c:v>
                </c:pt>
                <c:pt idx="96">
                  <c:v>33085.0</c:v>
                </c:pt>
                <c:pt idx="97">
                  <c:v>33116.0</c:v>
                </c:pt>
                <c:pt idx="98">
                  <c:v>33146.0</c:v>
                </c:pt>
                <c:pt idx="99">
                  <c:v>33177.0</c:v>
                </c:pt>
                <c:pt idx="100">
                  <c:v>33207.0</c:v>
                </c:pt>
                <c:pt idx="101">
                  <c:v>33238.0</c:v>
                </c:pt>
                <c:pt idx="102">
                  <c:v>33269.0</c:v>
                </c:pt>
                <c:pt idx="103">
                  <c:v>33297.0</c:v>
                </c:pt>
                <c:pt idx="104">
                  <c:v>33328.0</c:v>
                </c:pt>
                <c:pt idx="105">
                  <c:v>33358.0</c:v>
                </c:pt>
                <c:pt idx="106">
                  <c:v>33389.0</c:v>
                </c:pt>
                <c:pt idx="107">
                  <c:v>33419.0</c:v>
                </c:pt>
                <c:pt idx="108">
                  <c:v>33450.0</c:v>
                </c:pt>
                <c:pt idx="109">
                  <c:v>33481.0</c:v>
                </c:pt>
                <c:pt idx="110">
                  <c:v>33511.0</c:v>
                </c:pt>
                <c:pt idx="111">
                  <c:v>33542.0</c:v>
                </c:pt>
                <c:pt idx="112">
                  <c:v>33572.0</c:v>
                </c:pt>
                <c:pt idx="113">
                  <c:v>33603.0</c:v>
                </c:pt>
                <c:pt idx="114">
                  <c:v>33634.0</c:v>
                </c:pt>
                <c:pt idx="115">
                  <c:v>33663.0</c:v>
                </c:pt>
                <c:pt idx="116">
                  <c:v>33694.0</c:v>
                </c:pt>
                <c:pt idx="117">
                  <c:v>33724.0</c:v>
                </c:pt>
                <c:pt idx="118">
                  <c:v>33755.0</c:v>
                </c:pt>
                <c:pt idx="119">
                  <c:v>33785.0</c:v>
                </c:pt>
                <c:pt idx="120">
                  <c:v>33816.0</c:v>
                </c:pt>
                <c:pt idx="121">
                  <c:v>33847.0</c:v>
                </c:pt>
                <c:pt idx="122">
                  <c:v>33877.0</c:v>
                </c:pt>
                <c:pt idx="123">
                  <c:v>33908.0</c:v>
                </c:pt>
                <c:pt idx="124">
                  <c:v>33938.0</c:v>
                </c:pt>
                <c:pt idx="125">
                  <c:v>33969.0</c:v>
                </c:pt>
                <c:pt idx="126">
                  <c:v>34000.0</c:v>
                </c:pt>
                <c:pt idx="127">
                  <c:v>34028.0</c:v>
                </c:pt>
                <c:pt idx="128">
                  <c:v>34059.0</c:v>
                </c:pt>
                <c:pt idx="129">
                  <c:v>34089.0</c:v>
                </c:pt>
                <c:pt idx="130">
                  <c:v>34120.0</c:v>
                </c:pt>
                <c:pt idx="131">
                  <c:v>34150.0</c:v>
                </c:pt>
                <c:pt idx="132">
                  <c:v>34181.0</c:v>
                </c:pt>
                <c:pt idx="133">
                  <c:v>34212.0</c:v>
                </c:pt>
                <c:pt idx="134">
                  <c:v>34242.0</c:v>
                </c:pt>
                <c:pt idx="135">
                  <c:v>34273.0</c:v>
                </c:pt>
                <c:pt idx="136">
                  <c:v>34303.0</c:v>
                </c:pt>
                <c:pt idx="137">
                  <c:v>34334.0</c:v>
                </c:pt>
                <c:pt idx="138">
                  <c:v>34365.0</c:v>
                </c:pt>
                <c:pt idx="139">
                  <c:v>34393.0</c:v>
                </c:pt>
                <c:pt idx="140">
                  <c:v>34424.0</c:v>
                </c:pt>
                <c:pt idx="141">
                  <c:v>34454.0</c:v>
                </c:pt>
                <c:pt idx="142">
                  <c:v>34485.0</c:v>
                </c:pt>
                <c:pt idx="143">
                  <c:v>34515.0</c:v>
                </c:pt>
                <c:pt idx="144">
                  <c:v>34546.0</c:v>
                </c:pt>
                <c:pt idx="145">
                  <c:v>34577.0</c:v>
                </c:pt>
                <c:pt idx="146">
                  <c:v>34607.0</c:v>
                </c:pt>
                <c:pt idx="147">
                  <c:v>34638.0</c:v>
                </c:pt>
                <c:pt idx="148">
                  <c:v>34668.0</c:v>
                </c:pt>
                <c:pt idx="149">
                  <c:v>34699.0</c:v>
                </c:pt>
                <c:pt idx="150">
                  <c:v>34730.0</c:v>
                </c:pt>
                <c:pt idx="151">
                  <c:v>34758.0</c:v>
                </c:pt>
                <c:pt idx="152">
                  <c:v>34789.0</c:v>
                </c:pt>
                <c:pt idx="153">
                  <c:v>34819.0</c:v>
                </c:pt>
                <c:pt idx="154">
                  <c:v>34850.0</c:v>
                </c:pt>
                <c:pt idx="155">
                  <c:v>34880.0</c:v>
                </c:pt>
                <c:pt idx="156">
                  <c:v>34911.0</c:v>
                </c:pt>
                <c:pt idx="157">
                  <c:v>34942.0</c:v>
                </c:pt>
                <c:pt idx="158">
                  <c:v>34972.0</c:v>
                </c:pt>
                <c:pt idx="159">
                  <c:v>35003.0</c:v>
                </c:pt>
                <c:pt idx="160">
                  <c:v>35033.0</c:v>
                </c:pt>
                <c:pt idx="161">
                  <c:v>35064.0</c:v>
                </c:pt>
                <c:pt idx="162">
                  <c:v>35095.0</c:v>
                </c:pt>
                <c:pt idx="163">
                  <c:v>35124.0</c:v>
                </c:pt>
                <c:pt idx="164">
                  <c:v>35155.0</c:v>
                </c:pt>
                <c:pt idx="165">
                  <c:v>35185.0</c:v>
                </c:pt>
                <c:pt idx="166">
                  <c:v>35216.0</c:v>
                </c:pt>
                <c:pt idx="167">
                  <c:v>35246.0</c:v>
                </c:pt>
                <c:pt idx="168">
                  <c:v>35277.0</c:v>
                </c:pt>
                <c:pt idx="169">
                  <c:v>35308.0</c:v>
                </c:pt>
                <c:pt idx="170">
                  <c:v>35338.0</c:v>
                </c:pt>
                <c:pt idx="171">
                  <c:v>35369.0</c:v>
                </c:pt>
                <c:pt idx="172">
                  <c:v>35399.0</c:v>
                </c:pt>
                <c:pt idx="173">
                  <c:v>35430.0</c:v>
                </c:pt>
                <c:pt idx="174">
                  <c:v>35461.0</c:v>
                </c:pt>
                <c:pt idx="175">
                  <c:v>35489.0</c:v>
                </c:pt>
                <c:pt idx="176">
                  <c:v>35520.0</c:v>
                </c:pt>
                <c:pt idx="177">
                  <c:v>35550.0</c:v>
                </c:pt>
                <c:pt idx="178">
                  <c:v>35581.0</c:v>
                </c:pt>
                <c:pt idx="179">
                  <c:v>35611.0</c:v>
                </c:pt>
                <c:pt idx="180">
                  <c:v>35642.0</c:v>
                </c:pt>
                <c:pt idx="181">
                  <c:v>35673.0</c:v>
                </c:pt>
                <c:pt idx="182">
                  <c:v>35703.0</c:v>
                </c:pt>
                <c:pt idx="183">
                  <c:v>35734.0</c:v>
                </c:pt>
                <c:pt idx="184">
                  <c:v>35764.0</c:v>
                </c:pt>
                <c:pt idx="185">
                  <c:v>35795.0</c:v>
                </c:pt>
                <c:pt idx="186">
                  <c:v>35826.0</c:v>
                </c:pt>
                <c:pt idx="187">
                  <c:v>35854.0</c:v>
                </c:pt>
                <c:pt idx="188">
                  <c:v>35885.0</c:v>
                </c:pt>
                <c:pt idx="189">
                  <c:v>35915.0</c:v>
                </c:pt>
                <c:pt idx="190">
                  <c:v>35946.0</c:v>
                </c:pt>
                <c:pt idx="191">
                  <c:v>35976.0</c:v>
                </c:pt>
                <c:pt idx="192">
                  <c:v>36007.0</c:v>
                </c:pt>
                <c:pt idx="193">
                  <c:v>36038.0</c:v>
                </c:pt>
                <c:pt idx="194">
                  <c:v>36068.0</c:v>
                </c:pt>
                <c:pt idx="195">
                  <c:v>36099.0</c:v>
                </c:pt>
                <c:pt idx="196">
                  <c:v>36129.0</c:v>
                </c:pt>
                <c:pt idx="197">
                  <c:v>36160.0</c:v>
                </c:pt>
                <c:pt idx="198">
                  <c:v>36191.0</c:v>
                </c:pt>
                <c:pt idx="199">
                  <c:v>36219.0</c:v>
                </c:pt>
                <c:pt idx="200">
                  <c:v>36250.0</c:v>
                </c:pt>
                <c:pt idx="201">
                  <c:v>36280.0</c:v>
                </c:pt>
                <c:pt idx="202">
                  <c:v>36311.0</c:v>
                </c:pt>
                <c:pt idx="203">
                  <c:v>36341.0</c:v>
                </c:pt>
                <c:pt idx="204">
                  <c:v>36372.0</c:v>
                </c:pt>
                <c:pt idx="205">
                  <c:v>36403.0</c:v>
                </c:pt>
                <c:pt idx="206">
                  <c:v>36433.0</c:v>
                </c:pt>
                <c:pt idx="207">
                  <c:v>36464.0</c:v>
                </c:pt>
                <c:pt idx="208">
                  <c:v>36494.0</c:v>
                </c:pt>
                <c:pt idx="209">
                  <c:v>36525.0</c:v>
                </c:pt>
                <c:pt idx="210">
                  <c:v>36556.0</c:v>
                </c:pt>
                <c:pt idx="211">
                  <c:v>36585.0</c:v>
                </c:pt>
                <c:pt idx="212">
                  <c:v>36616.0</c:v>
                </c:pt>
                <c:pt idx="213">
                  <c:v>36646.0</c:v>
                </c:pt>
                <c:pt idx="214">
                  <c:v>36677.0</c:v>
                </c:pt>
                <c:pt idx="215">
                  <c:v>36707.0</c:v>
                </c:pt>
                <c:pt idx="216">
                  <c:v>36738.0</c:v>
                </c:pt>
                <c:pt idx="217">
                  <c:v>36769.0</c:v>
                </c:pt>
                <c:pt idx="218">
                  <c:v>36799.0</c:v>
                </c:pt>
                <c:pt idx="219">
                  <c:v>36830.0</c:v>
                </c:pt>
                <c:pt idx="220">
                  <c:v>36860.0</c:v>
                </c:pt>
                <c:pt idx="221">
                  <c:v>36891.0</c:v>
                </c:pt>
                <c:pt idx="222">
                  <c:v>36922.0</c:v>
                </c:pt>
                <c:pt idx="223">
                  <c:v>36950.0</c:v>
                </c:pt>
                <c:pt idx="224">
                  <c:v>36981.0</c:v>
                </c:pt>
                <c:pt idx="225">
                  <c:v>37011.0</c:v>
                </c:pt>
                <c:pt idx="226">
                  <c:v>37042.0</c:v>
                </c:pt>
                <c:pt idx="227">
                  <c:v>37072.0</c:v>
                </c:pt>
                <c:pt idx="228">
                  <c:v>37103.0</c:v>
                </c:pt>
                <c:pt idx="229">
                  <c:v>37134.0</c:v>
                </c:pt>
                <c:pt idx="230">
                  <c:v>37164.0</c:v>
                </c:pt>
                <c:pt idx="231">
                  <c:v>37195.0</c:v>
                </c:pt>
                <c:pt idx="232">
                  <c:v>37225.0</c:v>
                </c:pt>
                <c:pt idx="233">
                  <c:v>37256.0</c:v>
                </c:pt>
                <c:pt idx="234">
                  <c:v>37287.0</c:v>
                </c:pt>
                <c:pt idx="235">
                  <c:v>37315.0</c:v>
                </c:pt>
                <c:pt idx="236">
                  <c:v>37346.0</c:v>
                </c:pt>
                <c:pt idx="237">
                  <c:v>37376.0</c:v>
                </c:pt>
                <c:pt idx="238">
                  <c:v>37407.0</c:v>
                </c:pt>
                <c:pt idx="239">
                  <c:v>37437.0</c:v>
                </c:pt>
                <c:pt idx="240">
                  <c:v>37468.0</c:v>
                </c:pt>
                <c:pt idx="241">
                  <c:v>37499.0</c:v>
                </c:pt>
                <c:pt idx="242">
                  <c:v>37529.0</c:v>
                </c:pt>
                <c:pt idx="243">
                  <c:v>37560.0</c:v>
                </c:pt>
                <c:pt idx="244">
                  <c:v>37590.0</c:v>
                </c:pt>
                <c:pt idx="245">
                  <c:v>37621.0</c:v>
                </c:pt>
                <c:pt idx="246">
                  <c:v>37652.0</c:v>
                </c:pt>
                <c:pt idx="247">
                  <c:v>37680.0</c:v>
                </c:pt>
                <c:pt idx="248">
                  <c:v>37711.0</c:v>
                </c:pt>
                <c:pt idx="249">
                  <c:v>37741.0</c:v>
                </c:pt>
                <c:pt idx="250">
                  <c:v>37772.0</c:v>
                </c:pt>
                <c:pt idx="251">
                  <c:v>37802.0</c:v>
                </c:pt>
                <c:pt idx="252">
                  <c:v>37833.0</c:v>
                </c:pt>
                <c:pt idx="253">
                  <c:v>37864.0</c:v>
                </c:pt>
                <c:pt idx="254">
                  <c:v>37894.0</c:v>
                </c:pt>
                <c:pt idx="255">
                  <c:v>37925.0</c:v>
                </c:pt>
                <c:pt idx="256">
                  <c:v>37955.0</c:v>
                </c:pt>
                <c:pt idx="257">
                  <c:v>37986.0</c:v>
                </c:pt>
                <c:pt idx="258">
                  <c:v>38017.0</c:v>
                </c:pt>
                <c:pt idx="259">
                  <c:v>38046.0</c:v>
                </c:pt>
                <c:pt idx="260">
                  <c:v>38077.0</c:v>
                </c:pt>
                <c:pt idx="261">
                  <c:v>38107.0</c:v>
                </c:pt>
                <c:pt idx="262">
                  <c:v>38138.0</c:v>
                </c:pt>
                <c:pt idx="263">
                  <c:v>38168.0</c:v>
                </c:pt>
                <c:pt idx="264">
                  <c:v>38199.0</c:v>
                </c:pt>
                <c:pt idx="265">
                  <c:v>38230.0</c:v>
                </c:pt>
                <c:pt idx="266">
                  <c:v>38260.0</c:v>
                </c:pt>
                <c:pt idx="267">
                  <c:v>38291.0</c:v>
                </c:pt>
                <c:pt idx="268">
                  <c:v>38321.0</c:v>
                </c:pt>
                <c:pt idx="269">
                  <c:v>38352.0</c:v>
                </c:pt>
                <c:pt idx="270">
                  <c:v>38383.0</c:v>
                </c:pt>
                <c:pt idx="271">
                  <c:v>38411.0</c:v>
                </c:pt>
                <c:pt idx="272">
                  <c:v>38442.0</c:v>
                </c:pt>
                <c:pt idx="273">
                  <c:v>38472.0</c:v>
                </c:pt>
                <c:pt idx="274">
                  <c:v>38503.0</c:v>
                </c:pt>
                <c:pt idx="275">
                  <c:v>38533.0</c:v>
                </c:pt>
                <c:pt idx="276">
                  <c:v>38564.0</c:v>
                </c:pt>
                <c:pt idx="277">
                  <c:v>38595.0</c:v>
                </c:pt>
                <c:pt idx="278">
                  <c:v>38625.0</c:v>
                </c:pt>
                <c:pt idx="279">
                  <c:v>38656.0</c:v>
                </c:pt>
                <c:pt idx="280">
                  <c:v>38686.0</c:v>
                </c:pt>
                <c:pt idx="281">
                  <c:v>38717.0</c:v>
                </c:pt>
                <c:pt idx="282">
                  <c:v>38748.0</c:v>
                </c:pt>
                <c:pt idx="283">
                  <c:v>38776.0</c:v>
                </c:pt>
                <c:pt idx="284">
                  <c:v>38807.0</c:v>
                </c:pt>
                <c:pt idx="285">
                  <c:v>38837.0</c:v>
                </c:pt>
                <c:pt idx="286">
                  <c:v>38868.0</c:v>
                </c:pt>
                <c:pt idx="287">
                  <c:v>38898.0</c:v>
                </c:pt>
                <c:pt idx="288">
                  <c:v>38929.0</c:v>
                </c:pt>
                <c:pt idx="289">
                  <c:v>38960.0</c:v>
                </c:pt>
                <c:pt idx="290">
                  <c:v>38990.0</c:v>
                </c:pt>
                <c:pt idx="291">
                  <c:v>39021.0</c:v>
                </c:pt>
                <c:pt idx="292">
                  <c:v>39051.0</c:v>
                </c:pt>
                <c:pt idx="293">
                  <c:v>39082.0</c:v>
                </c:pt>
                <c:pt idx="294">
                  <c:v>39113.0</c:v>
                </c:pt>
                <c:pt idx="295">
                  <c:v>39141.0</c:v>
                </c:pt>
                <c:pt idx="296">
                  <c:v>39172.0</c:v>
                </c:pt>
                <c:pt idx="297">
                  <c:v>39202.0</c:v>
                </c:pt>
                <c:pt idx="298">
                  <c:v>39233.0</c:v>
                </c:pt>
                <c:pt idx="299">
                  <c:v>39263.0</c:v>
                </c:pt>
                <c:pt idx="300">
                  <c:v>39294.0</c:v>
                </c:pt>
                <c:pt idx="301">
                  <c:v>39325.0</c:v>
                </c:pt>
                <c:pt idx="302">
                  <c:v>39355.0</c:v>
                </c:pt>
                <c:pt idx="303">
                  <c:v>39386.0</c:v>
                </c:pt>
                <c:pt idx="304">
                  <c:v>39416.0</c:v>
                </c:pt>
                <c:pt idx="305">
                  <c:v>39447.0</c:v>
                </c:pt>
                <c:pt idx="306">
                  <c:v>39478.0</c:v>
                </c:pt>
                <c:pt idx="307">
                  <c:v>39507.0</c:v>
                </c:pt>
                <c:pt idx="308">
                  <c:v>39538.0</c:v>
                </c:pt>
                <c:pt idx="309">
                  <c:v>39568.0</c:v>
                </c:pt>
                <c:pt idx="310">
                  <c:v>39599.0</c:v>
                </c:pt>
                <c:pt idx="311">
                  <c:v>39629.0</c:v>
                </c:pt>
                <c:pt idx="312">
                  <c:v>39660.0</c:v>
                </c:pt>
                <c:pt idx="313">
                  <c:v>39691.0</c:v>
                </c:pt>
                <c:pt idx="314">
                  <c:v>39721.0</c:v>
                </c:pt>
                <c:pt idx="315">
                  <c:v>39752.0</c:v>
                </c:pt>
                <c:pt idx="316">
                  <c:v>39782.0</c:v>
                </c:pt>
                <c:pt idx="317">
                  <c:v>39813.0</c:v>
                </c:pt>
                <c:pt idx="318">
                  <c:v>39844.0</c:v>
                </c:pt>
                <c:pt idx="319">
                  <c:v>39872.0</c:v>
                </c:pt>
                <c:pt idx="320">
                  <c:v>39903.0</c:v>
                </c:pt>
                <c:pt idx="321">
                  <c:v>39933.0</c:v>
                </c:pt>
                <c:pt idx="322">
                  <c:v>39964.0</c:v>
                </c:pt>
                <c:pt idx="323">
                  <c:v>39994.0</c:v>
                </c:pt>
                <c:pt idx="324">
                  <c:v>40025.0</c:v>
                </c:pt>
                <c:pt idx="325">
                  <c:v>40056.0</c:v>
                </c:pt>
                <c:pt idx="326">
                  <c:v>40086.0</c:v>
                </c:pt>
                <c:pt idx="327">
                  <c:v>40117.0</c:v>
                </c:pt>
                <c:pt idx="328">
                  <c:v>40147.0</c:v>
                </c:pt>
                <c:pt idx="329">
                  <c:v>40178.0</c:v>
                </c:pt>
                <c:pt idx="330">
                  <c:v>40209.0</c:v>
                </c:pt>
                <c:pt idx="331">
                  <c:v>40237.0</c:v>
                </c:pt>
                <c:pt idx="332">
                  <c:v>40268.0</c:v>
                </c:pt>
                <c:pt idx="333">
                  <c:v>40298.0</c:v>
                </c:pt>
                <c:pt idx="334">
                  <c:v>40329.0</c:v>
                </c:pt>
                <c:pt idx="335">
                  <c:v>40359.0</c:v>
                </c:pt>
                <c:pt idx="336">
                  <c:v>40390.0</c:v>
                </c:pt>
                <c:pt idx="337">
                  <c:v>40421.0</c:v>
                </c:pt>
                <c:pt idx="338">
                  <c:v>40451.0</c:v>
                </c:pt>
                <c:pt idx="339">
                  <c:v>40482.0</c:v>
                </c:pt>
                <c:pt idx="340">
                  <c:v>40512.0</c:v>
                </c:pt>
                <c:pt idx="341">
                  <c:v>40543.0</c:v>
                </c:pt>
                <c:pt idx="342">
                  <c:v>40574.0</c:v>
                </c:pt>
                <c:pt idx="343">
                  <c:v>40602.0</c:v>
                </c:pt>
                <c:pt idx="344">
                  <c:v>40633.0</c:v>
                </c:pt>
                <c:pt idx="345">
                  <c:v>40663.0</c:v>
                </c:pt>
                <c:pt idx="346">
                  <c:v>40694.0</c:v>
                </c:pt>
                <c:pt idx="347">
                  <c:v>40724.0</c:v>
                </c:pt>
                <c:pt idx="348">
                  <c:v>40755.0</c:v>
                </c:pt>
                <c:pt idx="349">
                  <c:v>40786.0</c:v>
                </c:pt>
                <c:pt idx="350">
                  <c:v>40816.0</c:v>
                </c:pt>
                <c:pt idx="351">
                  <c:v>40847.0</c:v>
                </c:pt>
                <c:pt idx="352">
                  <c:v>40877.0</c:v>
                </c:pt>
                <c:pt idx="353">
                  <c:v>40908.0</c:v>
                </c:pt>
                <c:pt idx="354">
                  <c:v>40939.0</c:v>
                </c:pt>
                <c:pt idx="355">
                  <c:v>40968.0</c:v>
                </c:pt>
                <c:pt idx="356">
                  <c:v>40999.0</c:v>
                </c:pt>
                <c:pt idx="357">
                  <c:v>41029.0</c:v>
                </c:pt>
                <c:pt idx="358">
                  <c:v>41060.0</c:v>
                </c:pt>
                <c:pt idx="359">
                  <c:v>41090.0</c:v>
                </c:pt>
                <c:pt idx="360">
                  <c:v>41121.0</c:v>
                </c:pt>
                <c:pt idx="361">
                  <c:v>41152.0</c:v>
                </c:pt>
                <c:pt idx="362">
                  <c:v>41182.0</c:v>
                </c:pt>
                <c:pt idx="363">
                  <c:v>41213.0</c:v>
                </c:pt>
                <c:pt idx="364">
                  <c:v>41243.0</c:v>
                </c:pt>
                <c:pt idx="365">
                  <c:v>41274.0</c:v>
                </c:pt>
                <c:pt idx="366">
                  <c:v>41305.0</c:v>
                </c:pt>
                <c:pt idx="367">
                  <c:v>41333.0</c:v>
                </c:pt>
                <c:pt idx="368">
                  <c:v>41364.0</c:v>
                </c:pt>
                <c:pt idx="369">
                  <c:v>41394.0</c:v>
                </c:pt>
                <c:pt idx="370">
                  <c:v>41425.0</c:v>
                </c:pt>
                <c:pt idx="371">
                  <c:v>41455.0</c:v>
                </c:pt>
                <c:pt idx="372">
                  <c:v>41486.0</c:v>
                </c:pt>
                <c:pt idx="373">
                  <c:v>41517.0</c:v>
                </c:pt>
                <c:pt idx="374">
                  <c:v>41547.0</c:v>
                </c:pt>
                <c:pt idx="375">
                  <c:v>41578.0</c:v>
                </c:pt>
                <c:pt idx="376">
                  <c:v>41608.0</c:v>
                </c:pt>
              </c:numCache>
            </c:numRef>
          </c:cat>
          <c:val>
            <c:numRef>
              <c:f>Sheet2!$B$16:$B$392</c:f>
              <c:numCache>
                <c:formatCode>"£"#,##0</c:formatCode>
                <c:ptCount val="377"/>
                <c:pt idx="0">
                  <c:v>146.819</c:v>
                </c:pt>
                <c:pt idx="1">
                  <c:v>148.369</c:v>
                </c:pt>
                <c:pt idx="2">
                  <c:v>149.692</c:v>
                </c:pt>
                <c:pt idx="3">
                  <c:v>150.511</c:v>
                </c:pt>
                <c:pt idx="4">
                  <c:v>151.922</c:v>
                </c:pt>
                <c:pt idx="5">
                  <c:v>153.893</c:v>
                </c:pt>
                <c:pt idx="6">
                  <c:v>156.198</c:v>
                </c:pt>
                <c:pt idx="7">
                  <c:v>160.448</c:v>
                </c:pt>
                <c:pt idx="8">
                  <c:v>161.33</c:v>
                </c:pt>
                <c:pt idx="9">
                  <c:v>162.876</c:v>
                </c:pt>
                <c:pt idx="10">
                  <c:v>163.994</c:v>
                </c:pt>
                <c:pt idx="11">
                  <c:v>165.989</c:v>
                </c:pt>
                <c:pt idx="12">
                  <c:v>167.483</c:v>
                </c:pt>
                <c:pt idx="13">
                  <c:v>168.568</c:v>
                </c:pt>
                <c:pt idx="14">
                  <c:v>169.468</c:v>
                </c:pt>
                <c:pt idx="15">
                  <c:v>171.033</c:v>
                </c:pt>
                <c:pt idx="16">
                  <c:v>172.832</c:v>
                </c:pt>
                <c:pt idx="17">
                  <c:v>174.243</c:v>
                </c:pt>
                <c:pt idx="18">
                  <c:v>177.021</c:v>
                </c:pt>
                <c:pt idx="19">
                  <c:v>180.26</c:v>
                </c:pt>
                <c:pt idx="20">
                  <c:v>179.862</c:v>
                </c:pt>
                <c:pt idx="21">
                  <c:v>182.651</c:v>
                </c:pt>
                <c:pt idx="22">
                  <c:v>184.965</c:v>
                </c:pt>
                <c:pt idx="23">
                  <c:v>186.589</c:v>
                </c:pt>
                <c:pt idx="24">
                  <c:v>188.505</c:v>
                </c:pt>
                <c:pt idx="25">
                  <c:v>189.515</c:v>
                </c:pt>
                <c:pt idx="26">
                  <c:v>191.659</c:v>
                </c:pt>
                <c:pt idx="27">
                  <c:v>193.68</c:v>
                </c:pt>
                <c:pt idx="28">
                  <c:v>197.297</c:v>
                </c:pt>
                <c:pt idx="29">
                  <c:v>198.11</c:v>
                </c:pt>
                <c:pt idx="30">
                  <c:v>202.085</c:v>
                </c:pt>
                <c:pt idx="31">
                  <c:v>202.936</c:v>
                </c:pt>
                <c:pt idx="32">
                  <c:v>205.117</c:v>
                </c:pt>
                <c:pt idx="33">
                  <c:v>206.929</c:v>
                </c:pt>
                <c:pt idx="34">
                  <c:v>208.632</c:v>
                </c:pt>
                <c:pt idx="35">
                  <c:v>211.063</c:v>
                </c:pt>
                <c:pt idx="36">
                  <c:v>213.365</c:v>
                </c:pt>
                <c:pt idx="37">
                  <c:v>215.901</c:v>
                </c:pt>
                <c:pt idx="38">
                  <c:v>217.677</c:v>
                </c:pt>
                <c:pt idx="39">
                  <c:v>219.776</c:v>
                </c:pt>
                <c:pt idx="40">
                  <c:v>221.792</c:v>
                </c:pt>
                <c:pt idx="41">
                  <c:v>224.089</c:v>
                </c:pt>
                <c:pt idx="42">
                  <c:v>228.471</c:v>
                </c:pt>
                <c:pt idx="43">
                  <c:v>232.249</c:v>
                </c:pt>
                <c:pt idx="44">
                  <c:v>235.43</c:v>
                </c:pt>
                <c:pt idx="45">
                  <c:v>238.075</c:v>
                </c:pt>
                <c:pt idx="46">
                  <c:v>241.705</c:v>
                </c:pt>
                <c:pt idx="47">
                  <c:v>244.525</c:v>
                </c:pt>
                <c:pt idx="48">
                  <c:v>246.52</c:v>
                </c:pt>
                <c:pt idx="49">
                  <c:v>247.735</c:v>
                </c:pt>
                <c:pt idx="50">
                  <c:v>249.438</c:v>
                </c:pt>
                <c:pt idx="51">
                  <c:v>251.958</c:v>
                </c:pt>
                <c:pt idx="52">
                  <c:v>255.273</c:v>
                </c:pt>
                <c:pt idx="53">
                  <c:v>257.924</c:v>
                </c:pt>
                <c:pt idx="54">
                  <c:v>261.335</c:v>
                </c:pt>
                <c:pt idx="55">
                  <c:v>267.225</c:v>
                </c:pt>
                <c:pt idx="56">
                  <c:v>271.123</c:v>
                </c:pt>
                <c:pt idx="57">
                  <c:v>275.526</c:v>
                </c:pt>
                <c:pt idx="58">
                  <c:v>278.41</c:v>
                </c:pt>
                <c:pt idx="59">
                  <c:v>281.295</c:v>
                </c:pt>
                <c:pt idx="60">
                  <c:v>285.383</c:v>
                </c:pt>
                <c:pt idx="61">
                  <c:v>289.4159999999992</c:v>
                </c:pt>
                <c:pt idx="62">
                  <c:v>292.2809999999996</c:v>
                </c:pt>
                <c:pt idx="63">
                  <c:v>297.73</c:v>
                </c:pt>
                <c:pt idx="64">
                  <c:v>299.959</c:v>
                </c:pt>
                <c:pt idx="65">
                  <c:v>304.443</c:v>
                </c:pt>
                <c:pt idx="66">
                  <c:v>306.801</c:v>
                </c:pt>
                <c:pt idx="67">
                  <c:v>309.767</c:v>
                </c:pt>
                <c:pt idx="68">
                  <c:v>317.37</c:v>
                </c:pt>
                <c:pt idx="69">
                  <c:v>319.778</c:v>
                </c:pt>
                <c:pt idx="70">
                  <c:v>323.826</c:v>
                </c:pt>
                <c:pt idx="71">
                  <c:v>328.9179999999996</c:v>
                </c:pt>
                <c:pt idx="72">
                  <c:v>335.945</c:v>
                </c:pt>
                <c:pt idx="73">
                  <c:v>340.668</c:v>
                </c:pt>
                <c:pt idx="74">
                  <c:v>345.999</c:v>
                </c:pt>
                <c:pt idx="75">
                  <c:v>349.9309999999992</c:v>
                </c:pt>
                <c:pt idx="76">
                  <c:v>353.762</c:v>
                </c:pt>
                <c:pt idx="77">
                  <c:v>357.4159999999992</c:v>
                </c:pt>
                <c:pt idx="78">
                  <c:v>362.897</c:v>
                </c:pt>
                <c:pt idx="79">
                  <c:v>366.602</c:v>
                </c:pt>
                <c:pt idx="80">
                  <c:v>372.209</c:v>
                </c:pt>
                <c:pt idx="81">
                  <c:v>375.9329999999992</c:v>
                </c:pt>
                <c:pt idx="82">
                  <c:v>382.9909999999992</c:v>
                </c:pt>
                <c:pt idx="83">
                  <c:v>389.719</c:v>
                </c:pt>
                <c:pt idx="84">
                  <c:v>394.747</c:v>
                </c:pt>
                <c:pt idx="85">
                  <c:v>401.569</c:v>
                </c:pt>
                <c:pt idx="86">
                  <c:v>407.246</c:v>
                </c:pt>
                <c:pt idx="87">
                  <c:v>412.242</c:v>
                </c:pt>
                <c:pt idx="88">
                  <c:v>417.121</c:v>
                </c:pt>
                <c:pt idx="89">
                  <c:v>425.715</c:v>
                </c:pt>
                <c:pt idx="90">
                  <c:v>433.02</c:v>
                </c:pt>
                <c:pt idx="91">
                  <c:v>437.53</c:v>
                </c:pt>
                <c:pt idx="92">
                  <c:v>441.459</c:v>
                </c:pt>
                <c:pt idx="93">
                  <c:v>445.429</c:v>
                </c:pt>
                <c:pt idx="94">
                  <c:v>450.214</c:v>
                </c:pt>
                <c:pt idx="95">
                  <c:v>457.255</c:v>
                </c:pt>
                <c:pt idx="96">
                  <c:v>458.799</c:v>
                </c:pt>
                <c:pt idx="97">
                  <c:v>462.617</c:v>
                </c:pt>
                <c:pt idx="98">
                  <c:v>466.761</c:v>
                </c:pt>
                <c:pt idx="99">
                  <c:v>470.324</c:v>
                </c:pt>
                <c:pt idx="100">
                  <c:v>475.16</c:v>
                </c:pt>
                <c:pt idx="101">
                  <c:v>477.208</c:v>
                </c:pt>
                <c:pt idx="102">
                  <c:v>480.472</c:v>
                </c:pt>
                <c:pt idx="103">
                  <c:v>482.809</c:v>
                </c:pt>
                <c:pt idx="104">
                  <c:v>484.229</c:v>
                </c:pt>
                <c:pt idx="105">
                  <c:v>488.303</c:v>
                </c:pt>
                <c:pt idx="106">
                  <c:v>490.517</c:v>
                </c:pt>
                <c:pt idx="107">
                  <c:v>492.874</c:v>
                </c:pt>
                <c:pt idx="108">
                  <c:v>493.845</c:v>
                </c:pt>
                <c:pt idx="109">
                  <c:v>494.958</c:v>
                </c:pt>
                <c:pt idx="110">
                  <c:v>498.55</c:v>
                </c:pt>
                <c:pt idx="111">
                  <c:v>498.489</c:v>
                </c:pt>
                <c:pt idx="112">
                  <c:v>500.903</c:v>
                </c:pt>
                <c:pt idx="113">
                  <c:v>504.523</c:v>
                </c:pt>
                <c:pt idx="114">
                  <c:v>505.766</c:v>
                </c:pt>
                <c:pt idx="115">
                  <c:v>508.254</c:v>
                </c:pt>
                <c:pt idx="116">
                  <c:v>508.7959999999992</c:v>
                </c:pt>
                <c:pt idx="117">
                  <c:v>512.044</c:v>
                </c:pt>
                <c:pt idx="118">
                  <c:v>512.68</c:v>
                </c:pt>
                <c:pt idx="119">
                  <c:v>514.544</c:v>
                </c:pt>
                <c:pt idx="120">
                  <c:v>516.665</c:v>
                </c:pt>
                <c:pt idx="121">
                  <c:v>517.752</c:v>
                </c:pt>
                <c:pt idx="122">
                  <c:v>520.239</c:v>
                </c:pt>
                <c:pt idx="123">
                  <c:v>522.6660000000001</c:v>
                </c:pt>
                <c:pt idx="124">
                  <c:v>520.534</c:v>
                </c:pt>
                <c:pt idx="125">
                  <c:v>518.035</c:v>
                </c:pt>
                <c:pt idx="126">
                  <c:v>517.758</c:v>
                </c:pt>
                <c:pt idx="127">
                  <c:v>519.7</c:v>
                </c:pt>
                <c:pt idx="128">
                  <c:v>522.045</c:v>
                </c:pt>
                <c:pt idx="129">
                  <c:v>523.4369999999991</c:v>
                </c:pt>
                <c:pt idx="130">
                  <c:v>526.0519999999991</c:v>
                </c:pt>
                <c:pt idx="131">
                  <c:v>526.5650000000001</c:v>
                </c:pt>
                <c:pt idx="132">
                  <c:v>528.904</c:v>
                </c:pt>
                <c:pt idx="133">
                  <c:v>531.485</c:v>
                </c:pt>
                <c:pt idx="134">
                  <c:v>532.963</c:v>
                </c:pt>
                <c:pt idx="135">
                  <c:v>537.39</c:v>
                </c:pt>
                <c:pt idx="136">
                  <c:v>539.443</c:v>
                </c:pt>
                <c:pt idx="137">
                  <c:v>543.371</c:v>
                </c:pt>
                <c:pt idx="138">
                  <c:v>547.489</c:v>
                </c:pt>
                <c:pt idx="139">
                  <c:v>549.4419999999991</c:v>
                </c:pt>
                <c:pt idx="140">
                  <c:v>551.785</c:v>
                </c:pt>
                <c:pt idx="141">
                  <c:v>554.0549999999994</c:v>
                </c:pt>
                <c:pt idx="142">
                  <c:v>555.059</c:v>
                </c:pt>
                <c:pt idx="143">
                  <c:v>554.8649999999991</c:v>
                </c:pt>
                <c:pt idx="144">
                  <c:v>555.239</c:v>
                </c:pt>
                <c:pt idx="145">
                  <c:v>558.391</c:v>
                </c:pt>
                <c:pt idx="146">
                  <c:v>560.11</c:v>
                </c:pt>
                <c:pt idx="147">
                  <c:v>561.3150000000001</c:v>
                </c:pt>
                <c:pt idx="148">
                  <c:v>565.308</c:v>
                </c:pt>
                <c:pt idx="149">
                  <c:v>566.3819999999994</c:v>
                </c:pt>
                <c:pt idx="150">
                  <c:v>570.336999999999</c:v>
                </c:pt>
                <c:pt idx="151">
                  <c:v>573.88</c:v>
                </c:pt>
                <c:pt idx="152">
                  <c:v>578.972</c:v>
                </c:pt>
                <c:pt idx="153">
                  <c:v>582.234</c:v>
                </c:pt>
                <c:pt idx="154">
                  <c:v>588.394</c:v>
                </c:pt>
                <c:pt idx="155">
                  <c:v>590.997</c:v>
                </c:pt>
                <c:pt idx="156">
                  <c:v>600.631</c:v>
                </c:pt>
                <c:pt idx="157">
                  <c:v>604.24</c:v>
                </c:pt>
                <c:pt idx="158">
                  <c:v>605.9349999999994</c:v>
                </c:pt>
                <c:pt idx="159">
                  <c:v>611.153</c:v>
                </c:pt>
                <c:pt idx="160">
                  <c:v>616.9299999999994</c:v>
                </c:pt>
                <c:pt idx="161">
                  <c:v>622.3869999999994</c:v>
                </c:pt>
                <c:pt idx="162">
                  <c:v>632.134</c:v>
                </c:pt>
                <c:pt idx="163">
                  <c:v>631.186</c:v>
                </c:pt>
                <c:pt idx="164">
                  <c:v>634.991</c:v>
                </c:pt>
                <c:pt idx="165">
                  <c:v>640.085</c:v>
                </c:pt>
                <c:pt idx="166">
                  <c:v>644.028</c:v>
                </c:pt>
                <c:pt idx="167">
                  <c:v>649.491</c:v>
                </c:pt>
                <c:pt idx="168">
                  <c:v>654.463</c:v>
                </c:pt>
                <c:pt idx="169">
                  <c:v>668.513</c:v>
                </c:pt>
                <c:pt idx="170">
                  <c:v>667.69</c:v>
                </c:pt>
                <c:pt idx="171">
                  <c:v>674.495</c:v>
                </c:pt>
                <c:pt idx="172">
                  <c:v>681.808</c:v>
                </c:pt>
                <c:pt idx="173">
                  <c:v>681.72</c:v>
                </c:pt>
                <c:pt idx="174">
                  <c:v>693.9559999999991</c:v>
                </c:pt>
                <c:pt idx="175">
                  <c:v>699.9359999999994</c:v>
                </c:pt>
                <c:pt idx="176">
                  <c:v>709.292</c:v>
                </c:pt>
                <c:pt idx="177">
                  <c:v>705.236</c:v>
                </c:pt>
                <c:pt idx="178">
                  <c:v>715.3630000000001</c:v>
                </c:pt>
                <c:pt idx="179">
                  <c:v>724.4069999999994</c:v>
                </c:pt>
                <c:pt idx="180">
                  <c:v>732.3309999999991</c:v>
                </c:pt>
                <c:pt idx="181">
                  <c:v>735.8440000000001</c:v>
                </c:pt>
                <c:pt idx="182">
                  <c:v>707.525</c:v>
                </c:pt>
                <c:pt idx="183">
                  <c:v>709.6559999999994</c:v>
                </c:pt>
                <c:pt idx="184">
                  <c:v>716.4599999999994</c:v>
                </c:pt>
                <c:pt idx="185">
                  <c:v>720.028</c:v>
                </c:pt>
                <c:pt idx="186">
                  <c:v>728.458</c:v>
                </c:pt>
                <c:pt idx="187">
                  <c:v>734.0269999999994</c:v>
                </c:pt>
                <c:pt idx="188">
                  <c:v>739.803</c:v>
                </c:pt>
                <c:pt idx="189">
                  <c:v>741.865999999999</c:v>
                </c:pt>
                <c:pt idx="190">
                  <c:v>744.789</c:v>
                </c:pt>
                <c:pt idx="191">
                  <c:v>752.486</c:v>
                </c:pt>
                <c:pt idx="192">
                  <c:v>765.248</c:v>
                </c:pt>
                <c:pt idx="193">
                  <c:v>759.508</c:v>
                </c:pt>
                <c:pt idx="194">
                  <c:v>771.9209999999994</c:v>
                </c:pt>
                <c:pt idx="195">
                  <c:v>772.035</c:v>
                </c:pt>
                <c:pt idx="196">
                  <c:v>779.765</c:v>
                </c:pt>
                <c:pt idx="197">
                  <c:v>781.876</c:v>
                </c:pt>
                <c:pt idx="198">
                  <c:v>785.622</c:v>
                </c:pt>
                <c:pt idx="199">
                  <c:v>789.995</c:v>
                </c:pt>
                <c:pt idx="200">
                  <c:v>789.4589999999994</c:v>
                </c:pt>
                <c:pt idx="201">
                  <c:v>797.453</c:v>
                </c:pt>
                <c:pt idx="202">
                  <c:v>799.65</c:v>
                </c:pt>
                <c:pt idx="203">
                  <c:v>796.165</c:v>
                </c:pt>
                <c:pt idx="204">
                  <c:v>795.775</c:v>
                </c:pt>
                <c:pt idx="205">
                  <c:v>796.5650000000001</c:v>
                </c:pt>
                <c:pt idx="206">
                  <c:v>796.539</c:v>
                </c:pt>
                <c:pt idx="207">
                  <c:v>799.506</c:v>
                </c:pt>
                <c:pt idx="208">
                  <c:v>806.158</c:v>
                </c:pt>
                <c:pt idx="209">
                  <c:v>813.518</c:v>
                </c:pt>
                <c:pt idx="210">
                  <c:v>812.077</c:v>
                </c:pt>
                <c:pt idx="211">
                  <c:v>816.8639999999994</c:v>
                </c:pt>
                <c:pt idx="212">
                  <c:v>831.148</c:v>
                </c:pt>
                <c:pt idx="213">
                  <c:v>838.663</c:v>
                </c:pt>
                <c:pt idx="214">
                  <c:v>844.714</c:v>
                </c:pt>
                <c:pt idx="215">
                  <c:v>850.212</c:v>
                </c:pt>
                <c:pt idx="216">
                  <c:v>853.228</c:v>
                </c:pt>
                <c:pt idx="217">
                  <c:v>866.414</c:v>
                </c:pt>
                <c:pt idx="218">
                  <c:v>867.15</c:v>
                </c:pt>
                <c:pt idx="219">
                  <c:v>875.696</c:v>
                </c:pt>
                <c:pt idx="220">
                  <c:v>875.0419999999991</c:v>
                </c:pt>
                <c:pt idx="221">
                  <c:v>881.5559999999994</c:v>
                </c:pt>
                <c:pt idx="222">
                  <c:v>892.378</c:v>
                </c:pt>
                <c:pt idx="223">
                  <c:v>892.9419999999991</c:v>
                </c:pt>
                <c:pt idx="224">
                  <c:v>899.787</c:v>
                </c:pt>
                <c:pt idx="225">
                  <c:v>904.3539999999994</c:v>
                </c:pt>
                <c:pt idx="226">
                  <c:v>906.914</c:v>
                </c:pt>
                <c:pt idx="227">
                  <c:v>914.9690000000001</c:v>
                </c:pt>
                <c:pt idx="228">
                  <c:v>921.053</c:v>
                </c:pt>
                <c:pt idx="229">
                  <c:v>928.3819999999994</c:v>
                </c:pt>
                <c:pt idx="230">
                  <c:v>937.663</c:v>
                </c:pt>
                <c:pt idx="231">
                  <c:v>942.732</c:v>
                </c:pt>
                <c:pt idx="232">
                  <c:v>944.117</c:v>
                </c:pt>
                <c:pt idx="233">
                  <c:v>940.136</c:v>
                </c:pt>
                <c:pt idx="234">
                  <c:v>943.045</c:v>
                </c:pt>
                <c:pt idx="235">
                  <c:v>949.978</c:v>
                </c:pt>
                <c:pt idx="236">
                  <c:v>949.471</c:v>
                </c:pt>
                <c:pt idx="237">
                  <c:v>954.5419999999991</c:v>
                </c:pt>
                <c:pt idx="238">
                  <c:v>955.343</c:v>
                </c:pt>
                <c:pt idx="239">
                  <c:v>969.269</c:v>
                </c:pt>
                <c:pt idx="240">
                  <c:v>973.013</c:v>
                </c:pt>
                <c:pt idx="241">
                  <c:v>981.219</c:v>
                </c:pt>
                <c:pt idx="242">
                  <c:v>991.0549999999994</c:v>
                </c:pt>
                <c:pt idx="243">
                  <c:v>995.509</c:v>
                </c:pt>
                <c:pt idx="244">
                  <c:v>999.8049999999994</c:v>
                </c:pt>
                <c:pt idx="245">
                  <c:v>1006.351</c:v>
                </c:pt>
                <c:pt idx="246">
                  <c:v>1005.02</c:v>
                </c:pt>
                <c:pt idx="247">
                  <c:v>1011.838</c:v>
                </c:pt>
                <c:pt idx="248">
                  <c:v>1016.647</c:v>
                </c:pt>
                <c:pt idx="249">
                  <c:v>1028.546</c:v>
                </c:pt>
                <c:pt idx="250">
                  <c:v>1029.213</c:v>
                </c:pt>
                <c:pt idx="251">
                  <c:v>1042.969</c:v>
                </c:pt>
                <c:pt idx="252">
                  <c:v>1039.151</c:v>
                </c:pt>
                <c:pt idx="253">
                  <c:v>1040.512</c:v>
                </c:pt>
                <c:pt idx="254">
                  <c:v>1053.089</c:v>
                </c:pt>
                <c:pt idx="255">
                  <c:v>1054.487</c:v>
                </c:pt>
                <c:pt idx="256">
                  <c:v>1067.367</c:v>
                </c:pt>
                <c:pt idx="257">
                  <c:v>1078.093</c:v>
                </c:pt>
                <c:pt idx="258">
                  <c:v>1091.115</c:v>
                </c:pt>
                <c:pt idx="259">
                  <c:v>1094.942</c:v>
                </c:pt>
                <c:pt idx="260">
                  <c:v>1098.475</c:v>
                </c:pt>
                <c:pt idx="261">
                  <c:v>1106.933</c:v>
                </c:pt>
                <c:pt idx="262">
                  <c:v>1116.897</c:v>
                </c:pt>
                <c:pt idx="263">
                  <c:v>1127.837</c:v>
                </c:pt>
                <c:pt idx="264">
                  <c:v>1133.53</c:v>
                </c:pt>
                <c:pt idx="265">
                  <c:v>1147.545</c:v>
                </c:pt>
                <c:pt idx="266">
                  <c:v>1150.158</c:v>
                </c:pt>
                <c:pt idx="267">
                  <c:v>1158.094</c:v>
                </c:pt>
                <c:pt idx="268">
                  <c:v>1166.032</c:v>
                </c:pt>
                <c:pt idx="269">
                  <c:v>1174.151</c:v>
                </c:pt>
                <c:pt idx="270">
                  <c:v>1190.157</c:v>
                </c:pt>
                <c:pt idx="271">
                  <c:v>1198.007</c:v>
                </c:pt>
                <c:pt idx="272">
                  <c:v>1213.925</c:v>
                </c:pt>
                <c:pt idx="273">
                  <c:v>1220.738</c:v>
                </c:pt>
                <c:pt idx="274">
                  <c:v>1240.282</c:v>
                </c:pt>
                <c:pt idx="275">
                  <c:v>1244.417</c:v>
                </c:pt>
                <c:pt idx="276">
                  <c:v>1257.127</c:v>
                </c:pt>
                <c:pt idx="277">
                  <c:v>1261.004</c:v>
                </c:pt>
                <c:pt idx="278">
                  <c:v>1277.124</c:v>
                </c:pt>
                <c:pt idx="279">
                  <c:v>1289.904</c:v>
                </c:pt>
                <c:pt idx="280">
                  <c:v>1308.155</c:v>
                </c:pt>
                <c:pt idx="281">
                  <c:v>1322.455</c:v>
                </c:pt>
                <c:pt idx="282">
                  <c:v>1332.31</c:v>
                </c:pt>
                <c:pt idx="283">
                  <c:v>1345.438</c:v>
                </c:pt>
                <c:pt idx="284">
                  <c:v>1360.34</c:v>
                </c:pt>
                <c:pt idx="285">
                  <c:v>1376.668</c:v>
                </c:pt>
                <c:pt idx="286">
                  <c:v>1384.56</c:v>
                </c:pt>
                <c:pt idx="287">
                  <c:v>1411.701</c:v>
                </c:pt>
                <c:pt idx="288">
                  <c:v>1422.306</c:v>
                </c:pt>
                <c:pt idx="289">
                  <c:v>1435.868</c:v>
                </c:pt>
                <c:pt idx="290">
                  <c:v>1459.911</c:v>
                </c:pt>
                <c:pt idx="291">
                  <c:v>1472.375</c:v>
                </c:pt>
                <c:pt idx="292">
                  <c:v>1480.668</c:v>
                </c:pt>
                <c:pt idx="293">
                  <c:v>1492.811</c:v>
                </c:pt>
                <c:pt idx="294">
                  <c:v>1502.599</c:v>
                </c:pt>
                <c:pt idx="295">
                  <c:v>1515.333</c:v>
                </c:pt>
                <c:pt idx="296">
                  <c:v>1535.96</c:v>
                </c:pt>
                <c:pt idx="297">
                  <c:v>1555.464</c:v>
                </c:pt>
                <c:pt idx="298">
                  <c:v>1577.918</c:v>
                </c:pt>
                <c:pt idx="299">
                  <c:v>1591.429</c:v>
                </c:pt>
                <c:pt idx="300">
                  <c:v>1610.035</c:v>
                </c:pt>
                <c:pt idx="301">
                  <c:v>1633.938</c:v>
                </c:pt>
                <c:pt idx="302">
                  <c:v>1647.898</c:v>
                </c:pt>
                <c:pt idx="303">
                  <c:v>1645.382</c:v>
                </c:pt>
                <c:pt idx="304">
                  <c:v>1647.715</c:v>
                </c:pt>
                <c:pt idx="305">
                  <c:v>1670.348</c:v>
                </c:pt>
                <c:pt idx="306">
                  <c:v>1692.204</c:v>
                </c:pt>
                <c:pt idx="307">
                  <c:v>1696.238</c:v>
                </c:pt>
                <c:pt idx="308">
                  <c:v>1713.505</c:v>
                </c:pt>
                <c:pt idx="309">
                  <c:v>1723.666</c:v>
                </c:pt>
                <c:pt idx="310">
                  <c:v>1735.822</c:v>
                </c:pt>
                <c:pt idx="311">
                  <c:v>1759.533</c:v>
                </c:pt>
                <c:pt idx="312">
                  <c:v>1772.064</c:v>
                </c:pt>
                <c:pt idx="313">
                  <c:v>1796.515</c:v>
                </c:pt>
                <c:pt idx="314">
                  <c:v>1825.881</c:v>
                </c:pt>
                <c:pt idx="315">
                  <c:v>1877.972</c:v>
                </c:pt>
                <c:pt idx="316">
                  <c:v>1903.858</c:v>
                </c:pt>
                <c:pt idx="317">
                  <c:v>1933.455</c:v>
                </c:pt>
                <c:pt idx="318">
                  <c:v>1971.74</c:v>
                </c:pt>
                <c:pt idx="319">
                  <c:v>1994.027</c:v>
                </c:pt>
                <c:pt idx="320">
                  <c:v>2004.888</c:v>
                </c:pt>
                <c:pt idx="321">
                  <c:v>1978.107</c:v>
                </c:pt>
                <c:pt idx="322">
                  <c:v>1983.859</c:v>
                </c:pt>
                <c:pt idx="323">
                  <c:v>1969.559</c:v>
                </c:pt>
                <c:pt idx="324">
                  <c:v>1987.549</c:v>
                </c:pt>
                <c:pt idx="325">
                  <c:v>1986.172</c:v>
                </c:pt>
                <c:pt idx="326">
                  <c:v>2010.542</c:v>
                </c:pt>
                <c:pt idx="327">
                  <c:v>2058.799</c:v>
                </c:pt>
                <c:pt idx="328">
                  <c:v>2051.366</c:v>
                </c:pt>
                <c:pt idx="329">
                  <c:v>2047.993</c:v>
                </c:pt>
                <c:pt idx="330">
                  <c:v>2219.601</c:v>
                </c:pt>
                <c:pt idx="331">
                  <c:v>2218.5</c:v>
                </c:pt>
                <c:pt idx="332">
                  <c:v>2214.135</c:v>
                </c:pt>
                <c:pt idx="333">
                  <c:v>2208.303</c:v>
                </c:pt>
                <c:pt idx="334">
                  <c:v>2195.009</c:v>
                </c:pt>
                <c:pt idx="335">
                  <c:v>2194.565</c:v>
                </c:pt>
                <c:pt idx="336">
                  <c:v>2199.477</c:v>
                </c:pt>
                <c:pt idx="337">
                  <c:v>2174.936</c:v>
                </c:pt>
                <c:pt idx="338">
                  <c:v>2186.427</c:v>
                </c:pt>
                <c:pt idx="339">
                  <c:v>2187.447</c:v>
                </c:pt>
                <c:pt idx="340">
                  <c:v>2175.365</c:v>
                </c:pt>
                <c:pt idx="341">
                  <c:v>2158.147</c:v>
                </c:pt>
                <c:pt idx="342">
                  <c:v>2159.862</c:v>
                </c:pt>
                <c:pt idx="343">
                  <c:v>2152.937</c:v>
                </c:pt>
                <c:pt idx="344">
                  <c:v>2158.842</c:v>
                </c:pt>
                <c:pt idx="345">
                  <c:v>2154.771</c:v>
                </c:pt>
                <c:pt idx="346">
                  <c:v>2158.316</c:v>
                </c:pt>
                <c:pt idx="347">
                  <c:v>2152.769</c:v>
                </c:pt>
                <c:pt idx="348">
                  <c:v>2152.985</c:v>
                </c:pt>
                <c:pt idx="349">
                  <c:v>2145.064</c:v>
                </c:pt>
                <c:pt idx="350">
                  <c:v>2133.985</c:v>
                </c:pt>
                <c:pt idx="351">
                  <c:v>2119.992</c:v>
                </c:pt>
                <c:pt idx="352">
                  <c:v>2107.813</c:v>
                </c:pt>
                <c:pt idx="353">
                  <c:v>2088.402</c:v>
                </c:pt>
                <c:pt idx="354">
                  <c:v>2106.259</c:v>
                </c:pt>
                <c:pt idx="355">
                  <c:v>2077.387</c:v>
                </c:pt>
                <c:pt idx="356">
                  <c:v>2060.572</c:v>
                </c:pt>
                <c:pt idx="357">
                  <c:v>2080.434</c:v>
                </c:pt>
                <c:pt idx="358">
                  <c:v>2088.597</c:v>
                </c:pt>
                <c:pt idx="359">
                  <c:v>2060.09</c:v>
                </c:pt>
                <c:pt idx="360">
                  <c:v>2068.435</c:v>
                </c:pt>
                <c:pt idx="361">
                  <c:v>2076.691</c:v>
                </c:pt>
                <c:pt idx="362">
                  <c:v>2079.179</c:v>
                </c:pt>
                <c:pt idx="363">
                  <c:v>2076.382</c:v>
                </c:pt>
                <c:pt idx="364">
                  <c:v>2071.108</c:v>
                </c:pt>
                <c:pt idx="365">
                  <c:v>2090.939</c:v>
                </c:pt>
                <c:pt idx="366">
                  <c:v>2105.553</c:v>
                </c:pt>
                <c:pt idx="367">
                  <c:v>2108.173</c:v>
                </c:pt>
                <c:pt idx="368">
                  <c:v>2083.967</c:v>
                </c:pt>
                <c:pt idx="369">
                  <c:v>2087.82</c:v>
                </c:pt>
                <c:pt idx="370">
                  <c:v>2090.912</c:v>
                </c:pt>
                <c:pt idx="371">
                  <c:v>2090.789</c:v>
                </c:pt>
                <c:pt idx="372">
                  <c:v>2112.841</c:v>
                </c:pt>
                <c:pt idx="373">
                  <c:v>2127.135</c:v>
                </c:pt>
                <c:pt idx="374">
                  <c:v>2138.963</c:v>
                </c:pt>
                <c:pt idx="375">
                  <c:v>2140.862</c:v>
                </c:pt>
                <c:pt idx="376">
                  <c:v>2139.4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Sheet2!$C$15</c:f>
              <c:strCache>
                <c:ptCount val="1"/>
                <c:pt idx="0">
                  <c:v>M4 Lending 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cat>
            <c:numRef>
              <c:f>Sheet2!$A$16:$A$392</c:f>
              <c:numCache>
                <c:formatCode>mmm\-yy</c:formatCode>
                <c:ptCount val="377"/>
                <c:pt idx="0">
                  <c:v>30163.0</c:v>
                </c:pt>
                <c:pt idx="1">
                  <c:v>30194.0</c:v>
                </c:pt>
                <c:pt idx="2">
                  <c:v>30224.0</c:v>
                </c:pt>
                <c:pt idx="3">
                  <c:v>30255.0</c:v>
                </c:pt>
                <c:pt idx="4">
                  <c:v>30285.0</c:v>
                </c:pt>
                <c:pt idx="5">
                  <c:v>30316.0</c:v>
                </c:pt>
                <c:pt idx="6">
                  <c:v>30347.0</c:v>
                </c:pt>
                <c:pt idx="7">
                  <c:v>30375.0</c:v>
                </c:pt>
                <c:pt idx="8">
                  <c:v>30406.0</c:v>
                </c:pt>
                <c:pt idx="9">
                  <c:v>30436.0</c:v>
                </c:pt>
                <c:pt idx="10">
                  <c:v>30467.0</c:v>
                </c:pt>
                <c:pt idx="11">
                  <c:v>30497.0</c:v>
                </c:pt>
                <c:pt idx="12">
                  <c:v>30528.0</c:v>
                </c:pt>
                <c:pt idx="13">
                  <c:v>30559.0</c:v>
                </c:pt>
                <c:pt idx="14">
                  <c:v>30589.0</c:v>
                </c:pt>
                <c:pt idx="15">
                  <c:v>30620.0</c:v>
                </c:pt>
                <c:pt idx="16">
                  <c:v>30650.0</c:v>
                </c:pt>
                <c:pt idx="17">
                  <c:v>30681.0</c:v>
                </c:pt>
                <c:pt idx="18">
                  <c:v>30712.0</c:v>
                </c:pt>
                <c:pt idx="19">
                  <c:v>30741.0</c:v>
                </c:pt>
                <c:pt idx="20">
                  <c:v>30772.0</c:v>
                </c:pt>
                <c:pt idx="21">
                  <c:v>30802.0</c:v>
                </c:pt>
                <c:pt idx="22">
                  <c:v>30833.0</c:v>
                </c:pt>
                <c:pt idx="23">
                  <c:v>30863.0</c:v>
                </c:pt>
                <c:pt idx="24">
                  <c:v>30894.0</c:v>
                </c:pt>
                <c:pt idx="25">
                  <c:v>30925.0</c:v>
                </c:pt>
                <c:pt idx="26">
                  <c:v>30955.0</c:v>
                </c:pt>
                <c:pt idx="27">
                  <c:v>30986.0</c:v>
                </c:pt>
                <c:pt idx="28">
                  <c:v>31016.0</c:v>
                </c:pt>
                <c:pt idx="29">
                  <c:v>31047.0</c:v>
                </c:pt>
                <c:pt idx="30">
                  <c:v>31078.0</c:v>
                </c:pt>
                <c:pt idx="31">
                  <c:v>31106.0</c:v>
                </c:pt>
                <c:pt idx="32">
                  <c:v>31137.0</c:v>
                </c:pt>
                <c:pt idx="33">
                  <c:v>31167.0</c:v>
                </c:pt>
                <c:pt idx="34">
                  <c:v>31198.0</c:v>
                </c:pt>
                <c:pt idx="35">
                  <c:v>31228.0</c:v>
                </c:pt>
                <c:pt idx="36">
                  <c:v>31259.0</c:v>
                </c:pt>
                <c:pt idx="37">
                  <c:v>31290.0</c:v>
                </c:pt>
                <c:pt idx="38">
                  <c:v>31320.0</c:v>
                </c:pt>
                <c:pt idx="39">
                  <c:v>31351.0</c:v>
                </c:pt>
                <c:pt idx="40">
                  <c:v>31381.0</c:v>
                </c:pt>
                <c:pt idx="41">
                  <c:v>31412.0</c:v>
                </c:pt>
                <c:pt idx="42">
                  <c:v>31443.0</c:v>
                </c:pt>
                <c:pt idx="43">
                  <c:v>31471.0</c:v>
                </c:pt>
                <c:pt idx="44">
                  <c:v>31502.0</c:v>
                </c:pt>
                <c:pt idx="45">
                  <c:v>31532.0</c:v>
                </c:pt>
                <c:pt idx="46">
                  <c:v>31563.0</c:v>
                </c:pt>
                <c:pt idx="47">
                  <c:v>31593.0</c:v>
                </c:pt>
                <c:pt idx="48">
                  <c:v>31624.0</c:v>
                </c:pt>
                <c:pt idx="49">
                  <c:v>31655.0</c:v>
                </c:pt>
                <c:pt idx="50">
                  <c:v>31685.0</c:v>
                </c:pt>
                <c:pt idx="51">
                  <c:v>31716.0</c:v>
                </c:pt>
                <c:pt idx="52">
                  <c:v>31746.0</c:v>
                </c:pt>
                <c:pt idx="53">
                  <c:v>31777.0</c:v>
                </c:pt>
                <c:pt idx="54">
                  <c:v>31808.0</c:v>
                </c:pt>
                <c:pt idx="55">
                  <c:v>31836.0</c:v>
                </c:pt>
                <c:pt idx="56">
                  <c:v>31867.0</c:v>
                </c:pt>
                <c:pt idx="57">
                  <c:v>31897.0</c:v>
                </c:pt>
                <c:pt idx="58">
                  <c:v>31928.0</c:v>
                </c:pt>
                <c:pt idx="59">
                  <c:v>31958.0</c:v>
                </c:pt>
                <c:pt idx="60">
                  <c:v>31989.0</c:v>
                </c:pt>
                <c:pt idx="61">
                  <c:v>32020.0</c:v>
                </c:pt>
                <c:pt idx="62">
                  <c:v>32050.0</c:v>
                </c:pt>
                <c:pt idx="63">
                  <c:v>32081.0</c:v>
                </c:pt>
                <c:pt idx="64">
                  <c:v>32111.0</c:v>
                </c:pt>
                <c:pt idx="65">
                  <c:v>32142.0</c:v>
                </c:pt>
                <c:pt idx="66">
                  <c:v>32173.0</c:v>
                </c:pt>
                <c:pt idx="67">
                  <c:v>32202.0</c:v>
                </c:pt>
                <c:pt idx="68">
                  <c:v>32233.0</c:v>
                </c:pt>
                <c:pt idx="69">
                  <c:v>32263.0</c:v>
                </c:pt>
                <c:pt idx="70">
                  <c:v>32294.0</c:v>
                </c:pt>
                <c:pt idx="71">
                  <c:v>32324.0</c:v>
                </c:pt>
                <c:pt idx="72">
                  <c:v>32355.0</c:v>
                </c:pt>
                <c:pt idx="73">
                  <c:v>32386.0</c:v>
                </c:pt>
                <c:pt idx="74">
                  <c:v>32416.0</c:v>
                </c:pt>
                <c:pt idx="75">
                  <c:v>32447.0</c:v>
                </c:pt>
                <c:pt idx="76">
                  <c:v>32477.0</c:v>
                </c:pt>
                <c:pt idx="77">
                  <c:v>32508.0</c:v>
                </c:pt>
                <c:pt idx="78">
                  <c:v>32539.0</c:v>
                </c:pt>
                <c:pt idx="79">
                  <c:v>32567.0</c:v>
                </c:pt>
                <c:pt idx="80">
                  <c:v>32598.0</c:v>
                </c:pt>
                <c:pt idx="81">
                  <c:v>32628.0</c:v>
                </c:pt>
                <c:pt idx="82">
                  <c:v>32659.0</c:v>
                </c:pt>
                <c:pt idx="83">
                  <c:v>32689.0</c:v>
                </c:pt>
                <c:pt idx="84">
                  <c:v>32720.0</c:v>
                </c:pt>
                <c:pt idx="85">
                  <c:v>32751.0</c:v>
                </c:pt>
                <c:pt idx="86">
                  <c:v>32781.0</c:v>
                </c:pt>
                <c:pt idx="87">
                  <c:v>32812.0</c:v>
                </c:pt>
                <c:pt idx="88">
                  <c:v>32842.0</c:v>
                </c:pt>
                <c:pt idx="89">
                  <c:v>32873.0</c:v>
                </c:pt>
                <c:pt idx="90">
                  <c:v>32904.0</c:v>
                </c:pt>
                <c:pt idx="91">
                  <c:v>32932.0</c:v>
                </c:pt>
                <c:pt idx="92">
                  <c:v>32963.0</c:v>
                </c:pt>
                <c:pt idx="93">
                  <c:v>32993.0</c:v>
                </c:pt>
                <c:pt idx="94">
                  <c:v>33024.0</c:v>
                </c:pt>
                <c:pt idx="95">
                  <c:v>33054.0</c:v>
                </c:pt>
                <c:pt idx="96">
                  <c:v>33085.0</c:v>
                </c:pt>
                <c:pt idx="97">
                  <c:v>33116.0</c:v>
                </c:pt>
                <c:pt idx="98">
                  <c:v>33146.0</c:v>
                </c:pt>
                <c:pt idx="99">
                  <c:v>33177.0</c:v>
                </c:pt>
                <c:pt idx="100">
                  <c:v>33207.0</c:v>
                </c:pt>
                <c:pt idx="101">
                  <c:v>33238.0</c:v>
                </c:pt>
                <c:pt idx="102">
                  <c:v>33269.0</c:v>
                </c:pt>
                <c:pt idx="103">
                  <c:v>33297.0</c:v>
                </c:pt>
                <c:pt idx="104">
                  <c:v>33328.0</c:v>
                </c:pt>
                <c:pt idx="105">
                  <c:v>33358.0</c:v>
                </c:pt>
                <c:pt idx="106">
                  <c:v>33389.0</c:v>
                </c:pt>
                <c:pt idx="107">
                  <c:v>33419.0</c:v>
                </c:pt>
                <c:pt idx="108">
                  <c:v>33450.0</c:v>
                </c:pt>
                <c:pt idx="109">
                  <c:v>33481.0</c:v>
                </c:pt>
                <c:pt idx="110">
                  <c:v>33511.0</c:v>
                </c:pt>
                <c:pt idx="111">
                  <c:v>33542.0</c:v>
                </c:pt>
                <c:pt idx="112">
                  <c:v>33572.0</c:v>
                </c:pt>
                <c:pt idx="113">
                  <c:v>33603.0</c:v>
                </c:pt>
                <c:pt idx="114">
                  <c:v>33634.0</c:v>
                </c:pt>
                <c:pt idx="115">
                  <c:v>33663.0</c:v>
                </c:pt>
                <c:pt idx="116">
                  <c:v>33694.0</c:v>
                </c:pt>
                <c:pt idx="117">
                  <c:v>33724.0</c:v>
                </c:pt>
                <c:pt idx="118">
                  <c:v>33755.0</c:v>
                </c:pt>
                <c:pt idx="119">
                  <c:v>33785.0</c:v>
                </c:pt>
                <c:pt idx="120">
                  <c:v>33816.0</c:v>
                </c:pt>
                <c:pt idx="121">
                  <c:v>33847.0</c:v>
                </c:pt>
                <c:pt idx="122">
                  <c:v>33877.0</c:v>
                </c:pt>
                <c:pt idx="123">
                  <c:v>33908.0</c:v>
                </c:pt>
                <c:pt idx="124">
                  <c:v>33938.0</c:v>
                </c:pt>
                <c:pt idx="125">
                  <c:v>33969.0</c:v>
                </c:pt>
                <c:pt idx="126">
                  <c:v>34000.0</c:v>
                </c:pt>
                <c:pt idx="127">
                  <c:v>34028.0</c:v>
                </c:pt>
                <c:pt idx="128">
                  <c:v>34059.0</c:v>
                </c:pt>
                <c:pt idx="129">
                  <c:v>34089.0</c:v>
                </c:pt>
                <c:pt idx="130">
                  <c:v>34120.0</c:v>
                </c:pt>
                <c:pt idx="131">
                  <c:v>34150.0</c:v>
                </c:pt>
                <c:pt idx="132">
                  <c:v>34181.0</c:v>
                </c:pt>
                <c:pt idx="133">
                  <c:v>34212.0</c:v>
                </c:pt>
                <c:pt idx="134">
                  <c:v>34242.0</c:v>
                </c:pt>
                <c:pt idx="135">
                  <c:v>34273.0</c:v>
                </c:pt>
                <c:pt idx="136">
                  <c:v>34303.0</c:v>
                </c:pt>
                <c:pt idx="137">
                  <c:v>34334.0</c:v>
                </c:pt>
                <c:pt idx="138">
                  <c:v>34365.0</c:v>
                </c:pt>
                <c:pt idx="139">
                  <c:v>34393.0</c:v>
                </c:pt>
                <c:pt idx="140">
                  <c:v>34424.0</c:v>
                </c:pt>
                <c:pt idx="141">
                  <c:v>34454.0</c:v>
                </c:pt>
                <c:pt idx="142">
                  <c:v>34485.0</c:v>
                </c:pt>
                <c:pt idx="143">
                  <c:v>34515.0</c:v>
                </c:pt>
                <c:pt idx="144">
                  <c:v>34546.0</c:v>
                </c:pt>
                <c:pt idx="145">
                  <c:v>34577.0</c:v>
                </c:pt>
                <c:pt idx="146">
                  <c:v>34607.0</c:v>
                </c:pt>
                <c:pt idx="147">
                  <c:v>34638.0</c:v>
                </c:pt>
                <c:pt idx="148">
                  <c:v>34668.0</c:v>
                </c:pt>
                <c:pt idx="149">
                  <c:v>34699.0</c:v>
                </c:pt>
                <c:pt idx="150">
                  <c:v>34730.0</c:v>
                </c:pt>
                <c:pt idx="151">
                  <c:v>34758.0</c:v>
                </c:pt>
                <c:pt idx="152">
                  <c:v>34789.0</c:v>
                </c:pt>
                <c:pt idx="153">
                  <c:v>34819.0</c:v>
                </c:pt>
                <c:pt idx="154">
                  <c:v>34850.0</c:v>
                </c:pt>
                <c:pt idx="155">
                  <c:v>34880.0</c:v>
                </c:pt>
                <c:pt idx="156">
                  <c:v>34911.0</c:v>
                </c:pt>
                <c:pt idx="157">
                  <c:v>34942.0</c:v>
                </c:pt>
                <c:pt idx="158">
                  <c:v>34972.0</c:v>
                </c:pt>
                <c:pt idx="159">
                  <c:v>35003.0</c:v>
                </c:pt>
                <c:pt idx="160">
                  <c:v>35033.0</c:v>
                </c:pt>
                <c:pt idx="161">
                  <c:v>35064.0</c:v>
                </c:pt>
                <c:pt idx="162">
                  <c:v>35095.0</c:v>
                </c:pt>
                <c:pt idx="163">
                  <c:v>35124.0</c:v>
                </c:pt>
                <c:pt idx="164">
                  <c:v>35155.0</c:v>
                </c:pt>
                <c:pt idx="165">
                  <c:v>35185.0</c:v>
                </c:pt>
                <c:pt idx="166">
                  <c:v>35216.0</c:v>
                </c:pt>
                <c:pt idx="167">
                  <c:v>35246.0</c:v>
                </c:pt>
                <c:pt idx="168">
                  <c:v>35277.0</c:v>
                </c:pt>
                <c:pt idx="169">
                  <c:v>35308.0</c:v>
                </c:pt>
                <c:pt idx="170">
                  <c:v>35338.0</c:v>
                </c:pt>
                <c:pt idx="171">
                  <c:v>35369.0</c:v>
                </c:pt>
                <c:pt idx="172">
                  <c:v>35399.0</c:v>
                </c:pt>
                <c:pt idx="173">
                  <c:v>35430.0</c:v>
                </c:pt>
                <c:pt idx="174">
                  <c:v>35461.0</c:v>
                </c:pt>
                <c:pt idx="175">
                  <c:v>35489.0</c:v>
                </c:pt>
                <c:pt idx="176">
                  <c:v>35520.0</c:v>
                </c:pt>
                <c:pt idx="177">
                  <c:v>35550.0</c:v>
                </c:pt>
                <c:pt idx="178">
                  <c:v>35581.0</c:v>
                </c:pt>
                <c:pt idx="179">
                  <c:v>35611.0</c:v>
                </c:pt>
                <c:pt idx="180">
                  <c:v>35642.0</c:v>
                </c:pt>
                <c:pt idx="181">
                  <c:v>35673.0</c:v>
                </c:pt>
                <c:pt idx="182">
                  <c:v>35703.0</c:v>
                </c:pt>
                <c:pt idx="183">
                  <c:v>35734.0</c:v>
                </c:pt>
                <c:pt idx="184">
                  <c:v>35764.0</c:v>
                </c:pt>
                <c:pt idx="185">
                  <c:v>35795.0</c:v>
                </c:pt>
                <c:pt idx="186">
                  <c:v>35826.0</c:v>
                </c:pt>
                <c:pt idx="187">
                  <c:v>35854.0</c:v>
                </c:pt>
                <c:pt idx="188">
                  <c:v>35885.0</c:v>
                </c:pt>
                <c:pt idx="189">
                  <c:v>35915.0</c:v>
                </c:pt>
                <c:pt idx="190">
                  <c:v>35946.0</c:v>
                </c:pt>
                <c:pt idx="191">
                  <c:v>35976.0</c:v>
                </c:pt>
                <c:pt idx="192">
                  <c:v>36007.0</c:v>
                </c:pt>
                <c:pt idx="193">
                  <c:v>36038.0</c:v>
                </c:pt>
                <c:pt idx="194">
                  <c:v>36068.0</c:v>
                </c:pt>
                <c:pt idx="195">
                  <c:v>36099.0</c:v>
                </c:pt>
                <c:pt idx="196">
                  <c:v>36129.0</c:v>
                </c:pt>
                <c:pt idx="197">
                  <c:v>36160.0</c:v>
                </c:pt>
                <c:pt idx="198">
                  <c:v>36191.0</c:v>
                </c:pt>
                <c:pt idx="199">
                  <c:v>36219.0</c:v>
                </c:pt>
                <c:pt idx="200">
                  <c:v>36250.0</c:v>
                </c:pt>
                <c:pt idx="201">
                  <c:v>36280.0</c:v>
                </c:pt>
                <c:pt idx="202">
                  <c:v>36311.0</c:v>
                </c:pt>
                <c:pt idx="203">
                  <c:v>36341.0</c:v>
                </c:pt>
                <c:pt idx="204">
                  <c:v>36372.0</c:v>
                </c:pt>
                <c:pt idx="205">
                  <c:v>36403.0</c:v>
                </c:pt>
                <c:pt idx="206">
                  <c:v>36433.0</c:v>
                </c:pt>
                <c:pt idx="207">
                  <c:v>36464.0</c:v>
                </c:pt>
                <c:pt idx="208">
                  <c:v>36494.0</c:v>
                </c:pt>
                <c:pt idx="209">
                  <c:v>36525.0</c:v>
                </c:pt>
                <c:pt idx="210">
                  <c:v>36556.0</c:v>
                </c:pt>
                <c:pt idx="211">
                  <c:v>36585.0</c:v>
                </c:pt>
                <c:pt idx="212">
                  <c:v>36616.0</c:v>
                </c:pt>
                <c:pt idx="213">
                  <c:v>36646.0</c:v>
                </c:pt>
                <c:pt idx="214">
                  <c:v>36677.0</c:v>
                </c:pt>
                <c:pt idx="215">
                  <c:v>36707.0</c:v>
                </c:pt>
                <c:pt idx="216">
                  <c:v>36738.0</c:v>
                </c:pt>
                <c:pt idx="217">
                  <c:v>36769.0</c:v>
                </c:pt>
                <c:pt idx="218">
                  <c:v>36799.0</c:v>
                </c:pt>
                <c:pt idx="219">
                  <c:v>36830.0</c:v>
                </c:pt>
                <c:pt idx="220">
                  <c:v>36860.0</c:v>
                </c:pt>
                <c:pt idx="221">
                  <c:v>36891.0</c:v>
                </c:pt>
                <c:pt idx="222">
                  <c:v>36922.0</c:v>
                </c:pt>
                <c:pt idx="223">
                  <c:v>36950.0</c:v>
                </c:pt>
                <c:pt idx="224">
                  <c:v>36981.0</c:v>
                </c:pt>
                <c:pt idx="225">
                  <c:v>37011.0</c:v>
                </c:pt>
                <c:pt idx="226">
                  <c:v>37042.0</c:v>
                </c:pt>
                <c:pt idx="227">
                  <c:v>37072.0</c:v>
                </c:pt>
                <c:pt idx="228">
                  <c:v>37103.0</c:v>
                </c:pt>
                <c:pt idx="229">
                  <c:v>37134.0</c:v>
                </c:pt>
                <c:pt idx="230">
                  <c:v>37164.0</c:v>
                </c:pt>
                <c:pt idx="231">
                  <c:v>37195.0</c:v>
                </c:pt>
                <c:pt idx="232">
                  <c:v>37225.0</c:v>
                </c:pt>
                <c:pt idx="233">
                  <c:v>37256.0</c:v>
                </c:pt>
                <c:pt idx="234">
                  <c:v>37287.0</c:v>
                </c:pt>
                <c:pt idx="235">
                  <c:v>37315.0</c:v>
                </c:pt>
                <c:pt idx="236">
                  <c:v>37346.0</c:v>
                </c:pt>
                <c:pt idx="237">
                  <c:v>37376.0</c:v>
                </c:pt>
                <c:pt idx="238">
                  <c:v>37407.0</c:v>
                </c:pt>
                <c:pt idx="239">
                  <c:v>37437.0</c:v>
                </c:pt>
                <c:pt idx="240">
                  <c:v>37468.0</c:v>
                </c:pt>
                <c:pt idx="241">
                  <c:v>37499.0</c:v>
                </c:pt>
                <c:pt idx="242">
                  <c:v>37529.0</c:v>
                </c:pt>
                <c:pt idx="243">
                  <c:v>37560.0</c:v>
                </c:pt>
                <c:pt idx="244">
                  <c:v>37590.0</c:v>
                </c:pt>
                <c:pt idx="245">
                  <c:v>37621.0</c:v>
                </c:pt>
                <c:pt idx="246">
                  <c:v>37652.0</c:v>
                </c:pt>
                <c:pt idx="247">
                  <c:v>37680.0</c:v>
                </c:pt>
                <c:pt idx="248">
                  <c:v>37711.0</c:v>
                </c:pt>
                <c:pt idx="249">
                  <c:v>37741.0</c:v>
                </c:pt>
                <c:pt idx="250">
                  <c:v>37772.0</c:v>
                </c:pt>
                <c:pt idx="251">
                  <c:v>37802.0</c:v>
                </c:pt>
                <c:pt idx="252">
                  <c:v>37833.0</c:v>
                </c:pt>
                <c:pt idx="253">
                  <c:v>37864.0</c:v>
                </c:pt>
                <c:pt idx="254">
                  <c:v>37894.0</c:v>
                </c:pt>
                <c:pt idx="255">
                  <c:v>37925.0</c:v>
                </c:pt>
                <c:pt idx="256">
                  <c:v>37955.0</c:v>
                </c:pt>
                <c:pt idx="257">
                  <c:v>37986.0</c:v>
                </c:pt>
                <c:pt idx="258">
                  <c:v>38017.0</c:v>
                </c:pt>
                <c:pt idx="259">
                  <c:v>38046.0</c:v>
                </c:pt>
                <c:pt idx="260">
                  <c:v>38077.0</c:v>
                </c:pt>
                <c:pt idx="261">
                  <c:v>38107.0</c:v>
                </c:pt>
                <c:pt idx="262">
                  <c:v>38138.0</c:v>
                </c:pt>
                <c:pt idx="263">
                  <c:v>38168.0</c:v>
                </c:pt>
                <c:pt idx="264">
                  <c:v>38199.0</c:v>
                </c:pt>
                <c:pt idx="265">
                  <c:v>38230.0</c:v>
                </c:pt>
                <c:pt idx="266">
                  <c:v>38260.0</c:v>
                </c:pt>
                <c:pt idx="267">
                  <c:v>38291.0</c:v>
                </c:pt>
                <c:pt idx="268">
                  <c:v>38321.0</c:v>
                </c:pt>
                <c:pt idx="269">
                  <c:v>38352.0</c:v>
                </c:pt>
                <c:pt idx="270">
                  <c:v>38383.0</c:v>
                </c:pt>
                <c:pt idx="271">
                  <c:v>38411.0</c:v>
                </c:pt>
                <c:pt idx="272">
                  <c:v>38442.0</c:v>
                </c:pt>
                <c:pt idx="273">
                  <c:v>38472.0</c:v>
                </c:pt>
                <c:pt idx="274">
                  <c:v>38503.0</c:v>
                </c:pt>
                <c:pt idx="275">
                  <c:v>38533.0</c:v>
                </c:pt>
                <c:pt idx="276">
                  <c:v>38564.0</c:v>
                </c:pt>
                <c:pt idx="277">
                  <c:v>38595.0</c:v>
                </c:pt>
                <c:pt idx="278">
                  <c:v>38625.0</c:v>
                </c:pt>
                <c:pt idx="279">
                  <c:v>38656.0</c:v>
                </c:pt>
                <c:pt idx="280">
                  <c:v>38686.0</c:v>
                </c:pt>
                <c:pt idx="281">
                  <c:v>38717.0</c:v>
                </c:pt>
                <c:pt idx="282">
                  <c:v>38748.0</c:v>
                </c:pt>
                <c:pt idx="283">
                  <c:v>38776.0</c:v>
                </c:pt>
                <c:pt idx="284">
                  <c:v>38807.0</c:v>
                </c:pt>
                <c:pt idx="285">
                  <c:v>38837.0</c:v>
                </c:pt>
                <c:pt idx="286">
                  <c:v>38868.0</c:v>
                </c:pt>
                <c:pt idx="287">
                  <c:v>38898.0</c:v>
                </c:pt>
                <c:pt idx="288">
                  <c:v>38929.0</c:v>
                </c:pt>
                <c:pt idx="289">
                  <c:v>38960.0</c:v>
                </c:pt>
                <c:pt idx="290">
                  <c:v>38990.0</c:v>
                </c:pt>
                <c:pt idx="291">
                  <c:v>39021.0</c:v>
                </c:pt>
                <c:pt idx="292">
                  <c:v>39051.0</c:v>
                </c:pt>
                <c:pt idx="293">
                  <c:v>39082.0</c:v>
                </c:pt>
                <c:pt idx="294">
                  <c:v>39113.0</c:v>
                </c:pt>
                <c:pt idx="295">
                  <c:v>39141.0</c:v>
                </c:pt>
                <c:pt idx="296">
                  <c:v>39172.0</c:v>
                </c:pt>
                <c:pt idx="297">
                  <c:v>39202.0</c:v>
                </c:pt>
                <c:pt idx="298">
                  <c:v>39233.0</c:v>
                </c:pt>
                <c:pt idx="299">
                  <c:v>39263.0</c:v>
                </c:pt>
                <c:pt idx="300">
                  <c:v>39294.0</c:v>
                </c:pt>
                <c:pt idx="301">
                  <c:v>39325.0</c:v>
                </c:pt>
                <c:pt idx="302">
                  <c:v>39355.0</c:v>
                </c:pt>
                <c:pt idx="303">
                  <c:v>39386.0</c:v>
                </c:pt>
                <c:pt idx="304">
                  <c:v>39416.0</c:v>
                </c:pt>
                <c:pt idx="305">
                  <c:v>39447.0</c:v>
                </c:pt>
                <c:pt idx="306">
                  <c:v>39478.0</c:v>
                </c:pt>
                <c:pt idx="307">
                  <c:v>39507.0</c:v>
                </c:pt>
                <c:pt idx="308">
                  <c:v>39538.0</c:v>
                </c:pt>
                <c:pt idx="309">
                  <c:v>39568.0</c:v>
                </c:pt>
                <c:pt idx="310">
                  <c:v>39599.0</c:v>
                </c:pt>
                <c:pt idx="311">
                  <c:v>39629.0</c:v>
                </c:pt>
                <c:pt idx="312">
                  <c:v>39660.0</c:v>
                </c:pt>
                <c:pt idx="313">
                  <c:v>39691.0</c:v>
                </c:pt>
                <c:pt idx="314">
                  <c:v>39721.0</c:v>
                </c:pt>
                <c:pt idx="315">
                  <c:v>39752.0</c:v>
                </c:pt>
                <c:pt idx="316">
                  <c:v>39782.0</c:v>
                </c:pt>
                <c:pt idx="317">
                  <c:v>39813.0</c:v>
                </c:pt>
                <c:pt idx="318">
                  <c:v>39844.0</c:v>
                </c:pt>
                <c:pt idx="319">
                  <c:v>39872.0</c:v>
                </c:pt>
                <c:pt idx="320">
                  <c:v>39903.0</c:v>
                </c:pt>
                <c:pt idx="321">
                  <c:v>39933.0</c:v>
                </c:pt>
                <c:pt idx="322">
                  <c:v>39964.0</c:v>
                </c:pt>
                <c:pt idx="323">
                  <c:v>39994.0</c:v>
                </c:pt>
                <c:pt idx="324">
                  <c:v>40025.0</c:v>
                </c:pt>
                <c:pt idx="325">
                  <c:v>40056.0</c:v>
                </c:pt>
                <c:pt idx="326">
                  <c:v>40086.0</c:v>
                </c:pt>
                <c:pt idx="327">
                  <c:v>40117.0</c:v>
                </c:pt>
                <c:pt idx="328">
                  <c:v>40147.0</c:v>
                </c:pt>
                <c:pt idx="329">
                  <c:v>40178.0</c:v>
                </c:pt>
                <c:pt idx="330">
                  <c:v>40209.0</c:v>
                </c:pt>
                <c:pt idx="331">
                  <c:v>40237.0</c:v>
                </c:pt>
                <c:pt idx="332">
                  <c:v>40268.0</c:v>
                </c:pt>
                <c:pt idx="333">
                  <c:v>40298.0</c:v>
                </c:pt>
                <c:pt idx="334">
                  <c:v>40329.0</c:v>
                </c:pt>
                <c:pt idx="335">
                  <c:v>40359.0</c:v>
                </c:pt>
                <c:pt idx="336">
                  <c:v>40390.0</c:v>
                </c:pt>
                <c:pt idx="337">
                  <c:v>40421.0</c:v>
                </c:pt>
                <c:pt idx="338">
                  <c:v>40451.0</c:v>
                </c:pt>
                <c:pt idx="339">
                  <c:v>40482.0</c:v>
                </c:pt>
                <c:pt idx="340">
                  <c:v>40512.0</c:v>
                </c:pt>
                <c:pt idx="341">
                  <c:v>40543.0</c:v>
                </c:pt>
                <c:pt idx="342">
                  <c:v>40574.0</c:v>
                </c:pt>
                <c:pt idx="343">
                  <c:v>40602.0</c:v>
                </c:pt>
                <c:pt idx="344">
                  <c:v>40633.0</c:v>
                </c:pt>
                <c:pt idx="345">
                  <c:v>40663.0</c:v>
                </c:pt>
                <c:pt idx="346">
                  <c:v>40694.0</c:v>
                </c:pt>
                <c:pt idx="347">
                  <c:v>40724.0</c:v>
                </c:pt>
                <c:pt idx="348">
                  <c:v>40755.0</c:v>
                </c:pt>
                <c:pt idx="349">
                  <c:v>40786.0</c:v>
                </c:pt>
                <c:pt idx="350">
                  <c:v>40816.0</c:v>
                </c:pt>
                <c:pt idx="351">
                  <c:v>40847.0</c:v>
                </c:pt>
                <c:pt idx="352">
                  <c:v>40877.0</c:v>
                </c:pt>
                <c:pt idx="353">
                  <c:v>40908.0</c:v>
                </c:pt>
                <c:pt idx="354">
                  <c:v>40939.0</c:v>
                </c:pt>
                <c:pt idx="355">
                  <c:v>40968.0</c:v>
                </c:pt>
                <c:pt idx="356">
                  <c:v>40999.0</c:v>
                </c:pt>
                <c:pt idx="357">
                  <c:v>41029.0</c:v>
                </c:pt>
                <c:pt idx="358">
                  <c:v>41060.0</c:v>
                </c:pt>
                <c:pt idx="359">
                  <c:v>41090.0</c:v>
                </c:pt>
                <c:pt idx="360">
                  <c:v>41121.0</c:v>
                </c:pt>
                <c:pt idx="361">
                  <c:v>41152.0</c:v>
                </c:pt>
                <c:pt idx="362">
                  <c:v>41182.0</c:v>
                </c:pt>
                <c:pt idx="363">
                  <c:v>41213.0</c:v>
                </c:pt>
                <c:pt idx="364">
                  <c:v>41243.0</c:v>
                </c:pt>
                <c:pt idx="365">
                  <c:v>41274.0</c:v>
                </c:pt>
                <c:pt idx="366">
                  <c:v>41305.0</c:v>
                </c:pt>
                <c:pt idx="367">
                  <c:v>41333.0</c:v>
                </c:pt>
                <c:pt idx="368">
                  <c:v>41364.0</c:v>
                </c:pt>
                <c:pt idx="369">
                  <c:v>41394.0</c:v>
                </c:pt>
                <c:pt idx="370">
                  <c:v>41425.0</c:v>
                </c:pt>
                <c:pt idx="371">
                  <c:v>41455.0</c:v>
                </c:pt>
                <c:pt idx="372">
                  <c:v>41486.0</c:v>
                </c:pt>
                <c:pt idx="373">
                  <c:v>41517.0</c:v>
                </c:pt>
                <c:pt idx="374">
                  <c:v>41547.0</c:v>
                </c:pt>
                <c:pt idx="375">
                  <c:v>41578.0</c:v>
                </c:pt>
                <c:pt idx="376">
                  <c:v>41608.0</c:v>
                </c:pt>
              </c:numCache>
            </c:numRef>
          </c:cat>
          <c:val>
            <c:numRef>
              <c:f>Sheet2!$C$16:$C$392</c:f>
              <c:numCache>
                <c:formatCode>"£"#,##0</c:formatCode>
                <c:ptCount val="377"/>
                <c:pt idx="0">
                  <c:v>134.826</c:v>
                </c:pt>
                <c:pt idx="1">
                  <c:v>137.276</c:v>
                </c:pt>
                <c:pt idx="2">
                  <c:v>139.387</c:v>
                </c:pt>
                <c:pt idx="3">
                  <c:v>141.367</c:v>
                </c:pt>
                <c:pt idx="4">
                  <c:v>143.351</c:v>
                </c:pt>
                <c:pt idx="5">
                  <c:v>145.041</c:v>
                </c:pt>
                <c:pt idx="6">
                  <c:v>146.466</c:v>
                </c:pt>
                <c:pt idx="7">
                  <c:v>148.551</c:v>
                </c:pt>
                <c:pt idx="8">
                  <c:v>150.673</c:v>
                </c:pt>
                <c:pt idx="9">
                  <c:v>152.093</c:v>
                </c:pt>
                <c:pt idx="10">
                  <c:v>155.215</c:v>
                </c:pt>
                <c:pt idx="11">
                  <c:v>156.844</c:v>
                </c:pt>
                <c:pt idx="12">
                  <c:v>158.037</c:v>
                </c:pt>
                <c:pt idx="13">
                  <c:v>160.067</c:v>
                </c:pt>
                <c:pt idx="14">
                  <c:v>162.796</c:v>
                </c:pt>
                <c:pt idx="15">
                  <c:v>164.583</c:v>
                </c:pt>
                <c:pt idx="16">
                  <c:v>166.466</c:v>
                </c:pt>
                <c:pt idx="17">
                  <c:v>169.011</c:v>
                </c:pt>
                <c:pt idx="18">
                  <c:v>171.81</c:v>
                </c:pt>
                <c:pt idx="19">
                  <c:v>174.031</c:v>
                </c:pt>
                <c:pt idx="20">
                  <c:v>176.562</c:v>
                </c:pt>
                <c:pt idx="21">
                  <c:v>179.177</c:v>
                </c:pt>
                <c:pt idx="22">
                  <c:v>181.619</c:v>
                </c:pt>
                <c:pt idx="23">
                  <c:v>183.689</c:v>
                </c:pt>
                <c:pt idx="24">
                  <c:v>186.207</c:v>
                </c:pt>
                <c:pt idx="25">
                  <c:v>188.488</c:v>
                </c:pt>
                <c:pt idx="26">
                  <c:v>191.175</c:v>
                </c:pt>
                <c:pt idx="27">
                  <c:v>194.117</c:v>
                </c:pt>
                <c:pt idx="28">
                  <c:v>196.808</c:v>
                </c:pt>
                <c:pt idx="29">
                  <c:v>199.484</c:v>
                </c:pt>
                <c:pt idx="30">
                  <c:v>202.496</c:v>
                </c:pt>
                <c:pt idx="31">
                  <c:v>204.597</c:v>
                </c:pt>
                <c:pt idx="32">
                  <c:v>208.983</c:v>
                </c:pt>
                <c:pt idx="33">
                  <c:v>211.936</c:v>
                </c:pt>
                <c:pt idx="34">
                  <c:v>214.671</c:v>
                </c:pt>
                <c:pt idx="35">
                  <c:v>217.035</c:v>
                </c:pt>
                <c:pt idx="36">
                  <c:v>219.658</c:v>
                </c:pt>
                <c:pt idx="37">
                  <c:v>222.591</c:v>
                </c:pt>
                <c:pt idx="38">
                  <c:v>224.621</c:v>
                </c:pt>
                <c:pt idx="39">
                  <c:v>227.958</c:v>
                </c:pt>
                <c:pt idx="40">
                  <c:v>230.523</c:v>
                </c:pt>
                <c:pt idx="41">
                  <c:v>233.398</c:v>
                </c:pt>
                <c:pt idx="42">
                  <c:v>234.941</c:v>
                </c:pt>
                <c:pt idx="43">
                  <c:v>239.769</c:v>
                </c:pt>
                <c:pt idx="44">
                  <c:v>243.65</c:v>
                </c:pt>
                <c:pt idx="45">
                  <c:v>246.232</c:v>
                </c:pt>
                <c:pt idx="46">
                  <c:v>249.702</c:v>
                </c:pt>
                <c:pt idx="47">
                  <c:v>254.168</c:v>
                </c:pt>
                <c:pt idx="48">
                  <c:v>258.086</c:v>
                </c:pt>
                <c:pt idx="49">
                  <c:v>263.078</c:v>
                </c:pt>
                <c:pt idx="50">
                  <c:v>267.446</c:v>
                </c:pt>
                <c:pt idx="51">
                  <c:v>272.302</c:v>
                </c:pt>
                <c:pt idx="52">
                  <c:v>277.513</c:v>
                </c:pt>
                <c:pt idx="53">
                  <c:v>282.168</c:v>
                </c:pt>
                <c:pt idx="54">
                  <c:v>285.077</c:v>
                </c:pt>
                <c:pt idx="55">
                  <c:v>289.308</c:v>
                </c:pt>
                <c:pt idx="56">
                  <c:v>292.831</c:v>
                </c:pt>
                <c:pt idx="57">
                  <c:v>296.846</c:v>
                </c:pt>
                <c:pt idx="58">
                  <c:v>301.143</c:v>
                </c:pt>
                <c:pt idx="59">
                  <c:v>306.312</c:v>
                </c:pt>
                <c:pt idx="60">
                  <c:v>310.9</c:v>
                </c:pt>
                <c:pt idx="61">
                  <c:v>315.173</c:v>
                </c:pt>
                <c:pt idx="62">
                  <c:v>320.4059999999996</c:v>
                </c:pt>
                <c:pt idx="63">
                  <c:v>324.516</c:v>
                </c:pt>
                <c:pt idx="64">
                  <c:v>329.681</c:v>
                </c:pt>
                <c:pt idx="65">
                  <c:v>335.225</c:v>
                </c:pt>
                <c:pt idx="66">
                  <c:v>341.689</c:v>
                </c:pt>
                <c:pt idx="67">
                  <c:v>346.696</c:v>
                </c:pt>
                <c:pt idx="68">
                  <c:v>353.808</c:v>
                </c:pt>
                <c:pt idx="69">
                  <c:v>360.91</c:v>
                </c:pt>
                <c:pt idx="70">
                  <c:v>368.042</c:v>
                </c:pt>
                <c:pt idx="71">
                  <c:v>375.454</c:v>
                </c:pt>
                <c:pt idx="72">
                  <c:v>383.545</c:v>
                </c:pt>
                <c:pt idx="73">
                  <c:v>390.5</c:v>
                </c:pt>
                <c:pt idx="74">
                  <c:v>396.997</c:v>
                </c:pt>
                <c:pt idx="75">
                  <c:v>404.414</c:v>
                </c:pt>
                <c:pt idx="76">
                  <c:v>410.346</c:v>
                </c:pt>
                <c:pt idx="77">
                  <c:v>416.579</c:v>
                </c:pt>
                <c:pt idx="78">
                  <c:v>425.208</c:v>
                </c:pt>
                <c:pt idx="79">
                  <c:v>430.589</c:v>
                </c:pt>
                <c:pt idx="80">
                  <c:v>438.135</c:v>
                </c:pt>
                <c:pt idx="81">
                  <c:v>444.975</c:v>
                </c:pt>
                <c:pt idx="82">
                  <c:v>452.326</c:v>
                </c:pt>
                <c:pt idx="83">
                  <c:v>458.755</c:v>
                </c:pt>
                <c:pt idx="84">
                  <c:v>466.343</c:v>
                </c:pt>
                <c:pt idx="85">
                  <c:v>474.941</c:v>
                </c:pt>
                <c:pt idx="86">
                  <c:v>483.723</c:v>
                </c:pt>
                <c:pt idx="87">
                  <c:v>489.924</c:v>
                </c:pt>
                <c:pt idx="88">
                  <c:v>494.645</c:v>
                </c:pt>
                <c:pt idx="89">
                  <c:v>504.756</c:v>
                </c:pt>
                <c:pt idx="90">
                  <c:v>510.942</c:v>
                </c:pt>
                <c:pt idx="91">
                  <c:v>518.8299999999994</c:v>
                </c:pt>
                <c:pt idx="92">
                  <c:v>527.476</c:v>
                </c:pt>
                <c:pt idx="93">
                  <c:v>532.153</c:v>
                </c:pt>
                <c:pt idx="94">
                  <c:v>538.573</c:v>
                </c:pt>
                <c:pt idx="95">
                  <c:v>545.3689999999991</c:v>
                </c:pt>
                <c:pt idx="96">
                  <c:v>549.5549999999994</c:v>
                </c:pt>
                <c:pt idx="97">
                  <c:v>553.681</c:v>
                </c:pt>
                <c:pt idx="98">
                  <c:v>559.671</c:v>
                </c:pt>
                <c:pt idx="99">
                  <c:v>565.148</c:v>
                </c:pt>
                <c:pt idx="100">
                  <c:v>569.878</c:v>
                </c:pt>
                <c:pt idx="101">
                  <c:v>574.389</c:v>
                </c:pt>
                <c:pt idx="102">
                  <c:v>577.472</c:v>
                </c:pt>
                <c:pt idx="103">
                  <c:v>582.446999999999</c:v>
                </c:pt>
                <c:pt idx="104">
                  <c:v>585.677</c:v>
                </c:pt>
                <c:pt idx="105">
                  <c:v>589.089</c:v>
                </c:pt>
                <c:pt idx="106">
                  <c:v>590.633</c:v>
                </c:pt>
                <c:pt idx="107">
                  <c:v>592.026</c:v>
                </c:pt>
                <c:pt idx="108">
                  <c:v>594.175</c:v>
                </c:pt>
                <c:pt idx="109">
                  <c:v>596.8969999999994</c:v>
                </c:pt>
                <c:pt idx="110">
                  <c:v>600.735</c:v>
                </c:pt>
                <c:pt idx="111">
                  <c:v>600.226</c:v>
                </c:pt>
                <c:pt idx="112">
                  <c:v>603.8409999999991</c:v>
                </c:pt>
                <c:pt idx="113">
                  <c:v>604.988</c:v>
                </c:pt>
                <c:pt idx="114">
                  <c:v>605.37</c:v>
                </c:pt>
                <c:pt idx="115">
                  <c:v>607.063</c:v>
                </c:pt>
                <c:pt idx="116">
                  <c:v>608.125</c:v>
                </c:pt>
                <c:pt idx="117">
                  <c:v>611.3680000000001</c:v>
                </c:pt>
                <c:pt idx="118">
                  <c:v>612.996</c:v>
                </c:pt>
                <c:pt idx="119">
                  <c:v>615.87</c:v>
                </c:pt>
                <c:pt idx="120">
                  <c:v>616.583</c:v>
                </c:pt>
                <c:pt idx="121">
                  <c:v>619.3059999999994</c:v>
                </c:pt>
                <c:pt idx="122">
                  <c:v>620.252</c:v>
                </c:pt>
                <c:pt idx="123">
                  <c:v>623.252</c:v>
                </c:pt>
                <c:pt idx="124">
                  <c:v>622.814</c:v>
                </c:pt>
                <c:pt idx="125">
                  <c:v>622.218</c:v>
                </c:pt>
                <c:pt idx="126">
                  <c:v>624.292</c:v>
                </c:pt>
                <c:pt idx="127">
                  <c:v>625.3099999999994</c:v>
                </c:pt>
                <c:pt idx="128">
                  <c:v>625.0309999999994</c:v>
                </c:pt>
                <c:pt idx="129">
                  <c:v>625.978</c:v>
                </c:pt>
                <c:pt idx="130">
                  <c:v>627.769</c:v>
                </c:pt>
                <c:pt idx="131">
                  <c:v>628.3159999999991</c:v>
                </c:pt>
                <c:pt idx="132">
                  <c:v>629.1420000000001</c:v>
                </c:pt>
                <c:pt idx="133">
                  <c:v>633.4319999999991</c:v>
                </c:pt>
                <c:pt idx="134">
                  <c:v>634.629</c:v>
                </c:pt>
                <c:pt idx="135">
                  <c:v>636.0309999999994</c:v>
                </c:pt>
                <c:pt idx="136">
                  <c:v>636.692</c:v>
                </c:pt>
                <c:pt idx="137">
                  <c:v>641.3169999999991</c:v>
                </c:pt>
                <c:pt idx="138">
                  <c:v>641.379</c:v>
                </c:pt>
                <c:pt idx="139">
                  <c:v>641.218</c:v>
                </c:pt>
                <c:pt idx="140">
                  <c:v>641.9160000000001</c:v>
                </c:pt>
                <c:pt idx="141">
                  <c:v>642.3109999999994</c:v>
                </c:pt>
                <c:pt idx="142">
                  <c:v>643.136</c:v>
                </c:pt>
                <c:pt idx="143">
                  <c:v>646.3399999999991</c:v>
                </c:pt>
                <c:pt idx="144">
                  <c:v>650.034</c:v>
                </c:pt>
                <c:pt idx="145">
                  <c:v>653.821999999999</c:v>
                </c:pt>
                <c:pt idx="146">
                  <c:v>657.025</c:v>
                </c:pt>
                <c:pt idx="147">
                  <c:v>659.715</c:v>
                </c:pt>
                <c:pt idx="148">
                  <c:v>664.4659999999991</c:v>
                </c:pt>
                <c:pt idx="149">
                  <c:v>669.15</c:v>
                </c:pt>
                <c:pt idx="150">
                  <c:v>674.263</c:v>
                </c:pt>
                <c:pt idx="151">
                  <c:v>675.999</c:v>
                </c:pt>
                <c:pt idx="152">
                  <c:v>681.9599999999994</c:v>
                </c:pt>
                <c:pt idx="153">
                  <c:v>686.821999999999</c:v>
                </c:pt>
                <c:pt idx="154">
                  <c:v>691.48</c:v>
                </c:pt>
                <c:pt idx="155">
                  <c:v>691.948</c:v>
                </c:pt>
                <c:pt idx="156">
                  <c:v>699.821999999999</c:v>
                </c:pt>
                <c:pt idx="157">
                  <c:v>701.8099999999994</c:v>
                </c:pt>
                <c:pt idx="158">
                  <c:v>706.059</c:v>
                </c:pt>
                <c:pt idx="159">
                  <c:v>711.5069999999994</c:v>
                </c:pt>
                <c:pt idx="160">
                  <c:v>713.126</c:v>
                </c:pt>
                <c:pt idx="161">
                  <c:v>723.845999999999</c:v>
                </c:pt>
                <c:pt idx="162">
                  <c:v>731.186</c:v>
                </c:pt>
                <c:pt idx="163">
                  <c:v>735.976</c:v>
                </c:pt>
                <c:pt idx="164">
                  <c:v>740.57</c:v>
                </c:pt>
                <c:pt idx="165">
                  <c:v>745.5569999999991</c:v>
                </c:pt>
                <c:pt idx="166">
                  <c:v>749.3869999999994</c:v>
                </c:pt>
                <c:pt idx="167">
                  <c:v>755.4659999999991</c:v>
                </c:pt>
                <c:pt idx="168">
                  <c:v>761.939</c:v>
                </c:pt>
                <c:pt idx="169">
                  <c:v>766.6079999999994</c:v>
                </c:pt>
                <c:pt idx="170">
                  <c:v>771.205</c:v>
                </c:pt>
                <c:pt idx="171">
                  <c:v>779.644</c:v>
                </c:pt>
                <c:pt idx="172">
                  <c:v>785.753</c:v>
                </c:pt>
                <c:pt idx="173">
                  <c:v>786.4659999999991</c:v>
                </c:pt>
                <c:pt idx="174">
                  <c:v>797.378</c:v>
                </c:pt>
                <c:pt idx="175">
                  <c:v>800.009</c:v>
                </c:pt>
                <c:pt idx="176">
                  <c:v>804.242</c:v>
                </c:pt>
                <c:pt idx="177">
                  <c:v>805.682</c:v>
                </c:pt>
                <c:pt idx="178">
                  <c:v>816.076</c:v>
                </c:pt>
                <c:pt idx="179">
                  <c:v>819.989</c:v>
                </c:pt>
                <c:pt idx="180">
                  <c:v>826.072</c:v>
                </c:pt>
                <c:pt idx="181">
                  <c:v>827.277</c:v>
                </c:pt>
                <c:pt idx="182">
                  <c:v>830.498</c:v>
                </c:pt>
                <c:pt idx="183">
                  <c:v>831.47</c:v>
                </c:pt>
                <c:pt idx="184">
                  <c:v>839.9299999999994</c:v>
                </c:pt>
                <c:pt idx="185">
                  <c:v>845.791</c:v>
                </c:pt>
                <c:pt idx="186">
                  <c:v>854.8169999999991</c:v>
                </c:pt>
                <c:pt idx="187">
                  <c:v>864.850999999999</c:v>
                </c:pt>
                <c:pt idx="188">
                  <c:v>864.788</c:v>
                </c:pt>
                <c:pt idx="189">
                  <c:v>871.289</c:v>
                </c:pt>
                <c:pt idx="190">
                  <c:v>875.076</c:v>
                </c:pt>
                <c:pt idx="191">
                  <c:v>876.176</c:v>
                </c:pt>
                <c:pt idx="192">
                  <c:v>886.072</c:v>
                </c:pt>
                <c:pt idx="193">
                  <c:v>886.982</c:v>
                </c:pt>
                <c:pt idx="194">
                  <c:v>892.789</c:v>
                </c:pt>
                <c:pt idx="195">
                  <c:v>897.08</c:v>
                </c:pt>
                <c:pt idx="196">
                  <c:v>901.106</c:v>
                </c:pt>
                <c:pt idx="197">
                  <c:v>904.6660000000001</c:v>
                </c:pt>
                <c:pt idx="198">
                  <c:v>911.388</c:v>
                </c:pt>
                <c:pt idx="199">
                  <c:v>917.535</c:v>
                </c:pt>
                <c:pt idx="200">
                  <c:v>920.8649999999991</c:v>
                </c:pt>
                <c:pt idx="201">
                  <c:v>930.814</c:v>
                </c:pt>
                <c:pt idx="202">
                  <c:v>930.8619999999987</c:v>
                </c:pt>
                <c:pt idx="203">
                  <c:v>941.4599999999994</c:v>
                </c:pt>
                <c:pt idx="204">
                  <c:v>944.658</c:v>
                </c:pt>
                <c:pt idx="205">
                  <c:v>952.879</c:v>
                </c:pt>
                <c:pt idx="206">
                  <c:v>955.985</c:v>
                </c:pt>
                <c:pt idx="207">
                  <c:v>962.3549999999991</c:v>
                </c:pt>
                <c:pt idx="208">
                  <c:v>973.289</c:v>
                </c:pt>
                <c:pt idx="209">
                  <c:v>985.739</c:v>
                </c:pt>
                <c:pt idx="210">
                  <c:v>989.582</c:v>
                </c:pt>
                <c:pt idx="211">
                  <c:v>999.838</c:v>
                </c:pt>
                <c:pt idx="212">
                  <c:v>1018.331</c:v>
                </c:pt>
                <c:pt idx="213">
                  <c:v>1027.174</c:v>
                </c:pt>
                <c:pt idx="214">
                  <c:v>1043.422</c:v>
                </c:pt>
                <c:pt idx="215">
                  <c:v>1046.868</c:v>
                </c:pt>
                <c:pt idx="216">
                  <c:v>1055.067</c:v>
                </c:pt>
                <c:pt idx="217">
                  <c:v>1074.584</c:v>
                </c:pt>
                <c:pt idx="218">
                  <c:v>1079.203</c:v>
                </c:pt>
                <c:pt idx="219">
                  <c:v>1087.476</c:v>
                </c:pt>
                <c:pt idx="220">
                  <c:v>1095.656</c:v>
                </c:pt>
                <c:pt idx="221">
                  <c:v>1107.465</c:v>
                </c:pt>
                <c:pt idx="222">
                  <c:v>1112.647</c:v>
                </c:pt>
                <c:pt idx="223">
                  <c:v>1122.761</c:v>
                </c:pt>
                <c:pt idx="224">
                  <c:v>1135.491</c:v>
                </c:pt>
                <c:pt idx="225">
                  <c:v>1135.893</c:v>
                </c:pt>
                <c:pt idx="226">
                  <c:v>1142.778</c:v>
                </c:pt>
                <c:pt idx="227">
                  <c:v>1160.86</c:v>
                </c:pt>
                <c:pt idx="228">
                  <c:v>1166.391</c:v>
                </c:pt>
                <c:pt idx="229">
                  <c:v>1177.454</c:v>
                </c:pt>
                <c:pt idx="230">
                  <c:v>1179.455</c:v>
                </c:pt>
                <c:pt idx="231">
                  <c:v>1188.96</c:v>
                </c:pt>
                <c:pt idx="232">
                  <c:v>1193.51</c:v>
                </c:pt>
                <c:pt idx="233">
                  <c:v>1199.238</c:v>
                </c:pt>
                <c:pt idx="234">
                  <c:v>1203.766</c:v>
                </c:pt>
                <c:pt idx="235">
                  <c:v>1208.598</c:v>
                </c:pt>
                <c:pt idx="236">
                  <c:v>1217.223</c:v>
                </c:pt>
                <c:pt idx="237">
                  <c:v>1220.995</c:v>
                </c:pt>
                <c:pt idx="238">
                  <c:v>1233.22</c:v>
                </c:pt>
                <c:pt idx="239">
                  <c:v>1246.424</c:v>
                </c:pt>
                <c:pt idx="240">
                  <c:v>1248.378</c:v>
                </c:pt>
                <c:pt idx="241">
                  <c:v>1258.961</c:v>
                </c:pt>
                <c:pt idx="242">
                  <c:v>1282.098</c:v>
                </c:pt>
                <c:pt idx="243">
                  <c:v>1294.101</c:v>
                </c:pt>
                <c:pt idx="244">
                  <c:v>1307.853</c:v>
                </c:pt>
                <c:pt idx="245">
                  <c:v>1315.202</c:v>
                </c:pt>
                <c:pt idx="246">
                  <c:v>1321.125</c:v>
                </c:pt>
                <c:pt idx="247">
                  <c:v>1329.659</c:v>
                </c:pt>
                <c:pt idx="248">
                  <c:v>1334.881</c:v>
                </c:pt>
                <c:pt idx="249">
                  <c:v>1349.078</c:v>
                </c:pt>
                <c:pt idx="250">
                  <c:v>1358.59</c:v>
                </c:pt>
                <c:pt idx="251">
                  <c:v>1370.869</c:v>
                </c:pt>
                <c:pt idx="252">
                  <c:v>1379.713</c:v>
                </c:pt>
                <c:pt idx="253">
                  <c:v>1382.571</c:v>
                </c:pt>
                <c:pt idx="254">
                  <c:v>1398.912</c:v>
                </c:pt>
                <c:pt idx="255">
                  <c:v>1413.996</c:v>
                </c:pt>
                <c:pt idx="256">
                  <c:v>1428.808</c:v>
                </c:pt>
                <c:pt idx="257">
                  <c:v>1444.721</c:v>
                </c:pt>
                <c:pt idx="258">
                  <c:v>1464.521</c:v>
                </c:pt>
                <c:pt idx="259">
                  <c:v>1471.943</c:v>
                </c:pt>
                <c:pt idx="260">
                  <c:v>1484.644</c:v>
                </c:pt>
                <c:pt idx="261">
                  <c:v>1500.98</c:v>
                </c:pt>
                <c:pt idx="262">
                  <c:v>1511.294</c:v>
                </c:pt>
                <c:pt idx="263">
                  <c:v>1525.69</c:v>
                </c:pt>
                <c:pt idx="264">
                  <c:v>1543.528</c:v>
                </c:pt>
                <c:pt idx="265">
                  <c:v>1560.009</c:v>
                </c:pt>
                <c:pt idx="266">
                  <c:v>1579.533</c:v>
                </c:pt>
                <c:pt idx="267">
                  <c:v>1590.404</c:v>
                </c:pt>
                <c:pt idx="268">
                  <c:v>1599.152</c:v>
                </c:pt>
                <c:pt idx="269">
                  <c:v>1621.271</c:v>
                </c:pt>
                <c:pt idx="270">
                  <c:v>1636.588</c:v>
                </c:pt>
                <c:pt idx="271">
                  <c:v>1650.353</c:v>
                </c:pt>
                <c:pt idx="272">
                  <c:v>1664.29</c:v>
                </c:pt>
                <c:pt idx="273">
                  <c:v>1673.868</c:v>
                </c:pt>
                <c:pt idx="274">
                  <c:v>1686.691</c:v>
                </c:pt>
                <c:pt idx="275">
                  <c:v>1699.625</c:v>
                </c:pt>
                <c:pt idx="276">
                  <c:v>1718.118</c:v>
                </c:pt>
                <c:pt idx="277">
                  <c:v>1722.818</c:v>
                </c:pt>
                <c:pt idx="278">
                  <c:v>1745.296</c:v>
                </c:pt>
                <c:pt idx="279">
                  <c:v>1760.017</c:v>
                </c:pt>
                <c:pt idx="280">
                  <c:v>1762.054</c:v>
                </c:pt>
                <c:pt idx="281">
                  <c:v>1793.153</c:v>
                </c:pt>
                <c:pt idx="282">
                  <c:v>1811.652</c:v>
                </c:pt>
                <c:pt idx="283">
                  <c:v>1832.594</c:v>
                </c:pt>
                <c:pt idx="284">
                  <c:v>1865.459</c:v>
                </c:pt>
                <c:pt idx="285">
                  <c:v>1898.839</c:v>
                </c:pt>
                <c:pt idx="286">
                  <c:v>1917.511</c:v>
                </c:pt>
                <c:pt idx="287">
                  <c:v>1950.685</c:v>
                </c:pt>
                <c:pt idx="288">
                  <c:v>1968.901</c:v>
                </c:pt>
                <c:pt idx="289">
                  <c:v>1988.804</c:v>
                </c:pt>
                <c:pt idx="290">
                  <c:v>2001.641</c:v>
                </c:pt>
                <c:pt idx="291">
                  <c:v>2014.216</c:v>
                </c:pt>
                <c:pt idx="292">
                  <c:v>2043.014</c:v>
                </c:pt>
                <c:pt idx="293">
                  <c:v>2055.387</c:v>
                </c:pt>
                <c:pt idx="294">
                  <c:v>2085.907</c:v>
                </c:pt>
                <c:pt idx="295">
                  <c:v>2106.58</c:v>
                </c:pt>
                <c:pt idx="296">
                  <c:v>2127.812</c:v>
                </c:pt>
                <c:pt idx="297">
                  <c:v>2149.574</c:v>
                </c:pt>
                <c:pt idx="298">
                  <c:v>2189.031</c:v>
                </c:pt>
                <c:pt idx="299">
                  <c:v>2200.76</c:v>
                </c:pt>
                <c:pt idx="300">
                  <c:v>2231.161</c:v>
                </c:pt>
                <c:pt idx="301">
                  <c:v>2266.409</c:v>
                </c:pt>
                <c:pt idx="302">
                  <c:v>2301.443</c:v>
                </c:pt>
                <c:pt idx="303">
                  <c:v>2312.225</c:v>
                </c:pt>
                <c:pt idx="304">
                  <c:v>2336.377</c:v>
                </c:pt>
                <c:pt idx="305">
                  <c:v>2359.34</c:v>
                </c:pt>
                <c:pt idx="306">
                  <c:v>2375.409</c:v>
                </c:pt>
                <c:pt idx="307">
                  <c:v>2395.371</c:v>
                </c:pt>
                <c:pt idx="308">
                  <c:v>2413.504</c:v>
                </c:pt>
                <c:pt idx="309">
                  <c:v>2460.91</c:v>
                </c:pt>
                <c:pt idx="310">
                  <c:v>2457.707</c:v>
                </c:pt>
                <c:pt idx="311">
                  <c:v>2510.163</c:v>
                </c:pt>
                <c:pt idx="312">
                  <c:v>2551.343</c:v>
                </c:pt>
                <c:pt idx="313">
                  <c:v>2585.634</c:v>
                </c:pt>
                <c:pt idx="314">
                  <c:v>2618.306</c:v>
                </c:pt>
                <c:pt idx="315">
                  <c:v>2668.26</c:v>
                </c:pt>
                <c:pt idx="316">
                  <c:v>2689.298</c:v>
                </c:pt>
                <c:pt idx="317">
                  <c:v>2740.882</c:v>
                </c:pt>
                <c:pt idx="318">
                  <c:v>2755.398</c:v>
                </c:pt>
                <c:pt idx="319">
                  <c:v>2788.878</c:v>
                </c:pt>
                <c:pt idx="320">
                  <c:v>2812.918</c:v>
                </c:pt>
                <c:pt idx="321">
                  <c:v>2694.683</c:v>
                </c:pt>
                <c:pt idx="322">
                  <c:v>2699.156</c:v>
                </c:pt>
                <c:pt idx="323">
                  <c:v>2681.92</c:v>
                </c:pt>
                <c:pt idx="324">
                  <c:v>2672.306</c:v>
                </c:pt>
                <c:pt idx="325">
                  <c:v>2676.738</c:v>
                </c:pt>
                <c:pt idx="326">
                  <c:v>2701.176</c:v>
                </c:pt>
                <c:pt idx="327">
                  <c:v>2730.375</c:v>
                </c:pt>
                <c:pt idx="328">
                  <c:v>2715.936</c:v>
                </c:pt>
                <c:pt idx="329">
                  <c:v>2704.7</c:v>
                </c:pt>
                <c:pt idx="330">
                  <c:v>2608.14</c:v>
                </c:pt>
                <c:pt idx="331">
                  <c:v>2591.175</c:v>
                </c:pt>
                <c:pt idx="332">
                  <c:v>2599.66</c:v>
                </c:pt>
                <c:pt idx="333">
                  <c:v>2574.155</c:v>
                </c:pt>
                <c:pt idx="334">
                  <c:v>2571.382</c:v>
                </c:pt>
                <c:pt idx="335">
                  <c:v>2570.354</c:v>
                </c:pt>
                <c:pt idx="336">
                  <c:v>2546.852</c:v>
                </c:pt>
                <c:pt idx="337">
                  <c:v>2482.96</c:v>
                </c:pt>
                <c:pt idx="338">
                  <c:v>2498.263</c:v>
                </c:pt>
                <c:pt idx="339">
                  <c:v>2507.908</c:v>
                </c:pt>
                <c:pt idx="340">
                  <c:v>2480.849</c:v>
                </c:pt>
                <c:pt idx="341">
                  <c:v>2431.416</c:v>
                </c:pt>
                <c:pt idx="342">
                  <c:v>2426.496</c:v>
                </c:pt>
                <c:pt idx="343">
                  <c:v>2426.45</c:v>
                </c:pt>
                <c:pt idx="344">
                  <c:v>2429.824</c:v>
                </c:pt>
                <c:pt idx="345">
                  <c:v>2438.741</c:v>
                </c:pt>
                <c:pt idx="346">
                  <c:v>2430.44</c:v>
                </c:pt>
                <c:pt idx="347">
                  <c:v>2434.2</c:v>
                </c:pt>
                <c:pt idx="348">
                  <c:v>2424.133</c:v>
                </c:pt>
                <c:pt idx="349">
                  <c:v>2428.643</c:v>
                </c:pt>
                <c:pt idx="350">
                  <c:v>2417.986</c:v>
                </c:pt>
                <c:pt idx="351">
                  <c:v>2384.635</c:v>
                </c:pt>
                <c:pt idx="352">
                  <c:v>2370.463</c:v>
                </c:pt>
                <c:pt idx="353">
                  <c:v>2361.968</c:v>
                </c:pt>
                <c:pt idx="354">
                  <c:v>2354.3</c:v>
                </c:pt>
                <c:pt idx="355">
                  <c:v>2333.713</c:v>
                </c:pt>
                <c:pt idx="356">
                  <c:v>2323.567</c:v>
                </c:pt>
                <c:pt idx="357">
                  <c:v>2326.194</c:v>
                </c:pt>
                <c:pt idx="358">
                  <c:v>2313.132</c:v>
                </c:pt>
                <c:pt idx="359">
                  <c:v>2291.351</c:v>
                </c:pt>
                <c:pt idx="360">
                  <c:v>2280.868</c:v>
                </c:pt>
                <c:pt idx="361">
                  <c:v>2278.92</c:v>
                </c:pt>
                <c:pt idx="362">
                  <c:v>2284.773</c:v>
                </c:pt>
                <c:pt idx="363">
                  <c:v>2275.095</c:v>
                </c:pt>
                <c:pt idx="364">
                  <c:v>2275.451</c:v>
                </c:pt>
                <c:pt idx="365">
                  <c:v>2307.404</c:v>
                </c:pt>
                <c:pt idx="366">
                  <c:v>2288.813</c:v>
                </c:pt>
                <c:pt idx="367">
                  <c:v>2292.118</c:v>
                </c:pt>
                <c:pt idx="368">
                  <c:v>2278.865</c:v>
                </c:pt>
                <c:pt idx="369">
                  <c:v>2265.831</c:v>
                </c:pt>
                <c:pt idx="370">
                  <c:v>2258.926</c:v>
                </c:pt>
                <c:pt idx="371">
                  <c:v>2248.1</c:v>
                </c:pt>
                <c:pt idx="372">
                  <c:v>2254.059</c:v>
                </c:pt>
                <c:pt idx="373">
                  <c:v>2265.476</c:v>
                </c:pt>
                <c:pt idx="374">
                  <c:v>2274.393</c:v>
                </c:pt>
                <c:pt idx="375">
                  <c:v>2258.516</c:v>
                </c:pt>
                <c:pt idx="376">
                  <c:v>2257.752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28636024"/>
        <c:axId val="2129329976"/>
      </c:lineChart>
      <c:dateAx>
        <c:axId val="2128636024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129329976"/>
        <c:crosses val="autoZero"/>
        <c:auto val="1"/>
        <c:lblOffset val="100"/>
        <c:baseTimeUnit val="months"/>
        <c:majorUnit val="24.0"/>
        <c:majorTimeUnit val="months"/>
      </c:dateAx>
      <c:valAx>
        <c:axId val="2129329976"/>
        <c:scaling>
          <c:orientation val="minMax"/>
        </c:scaling>
        <c:delete val="0"/>
        <c:axPos val="l"/>
        <c:majorGridlines/>
        <c:numFmt formatCode="&quot;£&quot;#,##0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400"/>
            </a:pPr>
            <a:endParaRPr lang="en-US"/>
          </a:p>
        </c:txPr>
        <c:crossAx val="2128636024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 algn="ctr">
              <a:defRPr/>
            </a:pPr>
            <a:r>
              <a:rPr lang="en-US" sz="1800" b="1" i="0" baseline="0" dirty="0" smtClean="0">
                <a:effectLst/>
              </a:rPr>
              <a:t>LOANS </a:t>
            </a:r>
            <a:r>
              <a:rPr lang="en-US" sz="1800" b="1" i="0" baseline="0" dirty="0">
                <a:effectLst/>
              </a:rPr>
              <a:t>FROM MONETARY FINANCIAL INSTITUTIONS TO UK RESIDENTS IN ALL CURRENCIES (August 2013, £m) </a:t>
            </a:r>
            <a:endParaRPr lang="en-US" dirty="0">
              <a:effectLst/>
            </a:endParaRP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FF0000"/>
              </a:solidFill>
            </c:spPr>
          </c:dPt>
          <c:dPt>
            <c:idx val="1"/>
            <c:bubble3D val="0"/>
            <c:spPr>
              <a:solidFill>
                <a:srgbClr val="008000"/>
              </a:solidFill>
            </c:spPr>
          </c:dPt>
          <c:dPt>
            <c:idx val="2"/>
            <c:bubble3D val="0"/>
            <c:spPr>
              <a:solidFill>
                <a:srgbClr val="000090"/>
              </a:solidFill>
            </c:spPr>
          </c:dPt>
          <c:dPt>
            <c:idx val="3"/>
            <c:bubble3D val="0"/>
            <c:spPr>
              <a:solidFill>
                <a:srgbClr val="CCFFCC"/>
              </a:solidFill>
            </c:spPr>
          </c:dPt>
          <c:dPt>
            <c:idx val="4"/>
            <c:bubble3D val="0"/>
            <c:spPr>
              <a:solidFill>
                <a:srgbClr val="660066"/>
              </a:solidFill>
            </c:spPr>
          </c:dPt>
          <c:dLbls>
            <c:spPr>
              <a:solidFill>
                <a:srgbClr val="FFCC99"/>
              </a:solidFill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Sheet1!$A$98:$A$102</c:f>
              <c:strCache>
                <c:ptCount val="5"/>
                <c:pt idx="0">
                  <c:v>Individuals secured on dwellings</c:v>
                </c:pt>
                <c:pt idx="1">
                  <c:v>Financial businesses</c:v>
                </c:pt>
                <c:pt idx="2">
                  <c:v>Real estate and construction</c:v>
                </c:pt>
                <c:pt idx="3">
                  <c:v>Other loans to individuals</c:v>
                </c:pt>
                <c:pt idx="4">
                  <c:v>All other lending</c:v>
                </c:pt>
              </c:strCache>
            </c:strRef>
          </c:cat>
          <c:val>
            <c:numRef>
              <c:f>Sheet1!$B$98:$B$102</c:f>
              <c:numCache>
                <c:formatCode>"£"#,##0_);\("£"#,##0\)</c:formatCode>
                <c:ptCount val="5"/>
                <c:pt idx="0">
                  <c:v>1.034637E6</c:v>
                </c:pt>
                <c:pt idx="1">
                  <c:v>825219.0</c:v>
                </c:pt>
                <c:pt idx="2">
                  <c:v>246044.0</c:v>
                </c:pt>
                <c:pt idx="3">
                  <c:v>108508.0</c:v>
                </c:pt>
                <c:pt idx="4">
                  <c:v>210473.0</c:v>
                </c:pt>
              </c:numCache>
            </c:numRef>
          </c:val>
        </c:ser>
        <c:ser>
          <c:idx val="1"/>
          <c:order val="1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Sheet1!$A$98:$A$102</c:f>
              <c:strCache>
                <c:ptCount val="5"/>
                <c:pt idx="0">
                  <c:v>Individuals secured on dwellings</c:v>
                </c:pt>
                <c:pt idx="1">
                  <c:v>Financial businesses</c:v>
                </c:pt>
                <c:pt idx="2">
                  <c:v>Real estate and construction</c:v>
                </c:pt>
                <c:pt idx="3">
                  <c:v>Other loans to individuals</c:v>
                </c:pt>
                <c:pt idx="4">
                  <c:v>All other lending</c:v>
                </c:pt>
              </c:strCache>
            </c:strRef>
          </c:cat>
          <c:val>
            <c:numRef>
              <c:f>Sheet1!$C$98:$C$101</c:f>
              <c:numCache>
                <c:formatCode>0.0%</c:formatCode>
                <c:ptCount val="4"/>
                <c:pt idx="0">
                  <c:v>0.42667537087387</c:v>
                </c:pt>
                <c:pt idx="1">
                  <c:v>0.340313194750588</c:v>
                </c:pt>
                <c:pt idx="2">
                  <c:v>0.10146642247599</c:v>
                </c:pt>
                <c:pt idx="3">
                  <c:v>0.0447477628799104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b"/>
      <c:layout>
        <c:manualLayout>
          <c:xMode val="edge"/>
          <c:yMode val="edge"/>
          <c:x val="0.0483067080557238"/>
          <c:y val="0.77650366072662"/>
          <c:w val="0.892168635170603"/>
          <c:h val="0.200104526407883"/>
        </c:manualLayout>
      </c:layout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418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418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BE687610-E8D1-EE43-AE83-FC6A6AFCC91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570688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63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63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81D91510-8E75-A54A-9743-48AC12ED423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3526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4113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62467" name="Slide Number Placeholder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1280FA0D-D00F-437F-9AC1-F093C1EF2407}" type="slidenum">
              <a:rPr lang="en-GB" sz="1200">
                <a:latin typeface="+mn-lt"/>
              </a:rPr>
              <a:pPr algn="r">
                <a:defRPr/>
              </a:pPr>
              <a:t>24</a:t>
            </a:fld>
            <a:endParaRPr lang="en-GB" sz="1200">
              <a:latin typeface="+mn-lt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4113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51203" name="Slide Number Placeholder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0CD9BC83-2861-42FE-A0B3-DD263838E51C}" type="slidenum">
              <a:rPr lang="en-GB" sz="1200">
                <a:latin typeface="+mn-lt"/>
              </a:rPr>
              <a:pPr algn="r">
                <a:defRPr/>
              </a:pPr>
              <a:t>34</a:t>
            </a:fld>
            <a:endParaRPr lang="en-GB" sz="1200">
              <a:latin typeface="+mn-lt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4113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51203" name="Slide Number Placeholder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0CD9BC83-2861-42FE-A0B3-DD263838E51C}" type="slidenum">
              <a:rPr lang="en-GB" sz="1200">
                <a:latin typeface="+mn-lt"/>
              </a:rPr>
              <a:pPr algn="r">
                <a:defRPr/>
              </a:pPr>
              <a:t>35</a:t>
            </a:fld>
            <a:endParaRPr lang="en-GB" sz="1200">
              <a:latin typeface="+mn-lt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4113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64515" name="Slide Number Placeholder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151B2C84-2858-4321-84E5-91505C860FAA}" type="slidenum">
              <a:rPr lang="en-GB" sz="1200">
                <a:latin typeface="+mn-lt"/>
              </a:rPr>
              <a:pPr algn="r">
                <a:defRPr/>
              </a:pPr>
              <a:t>25</a:t>
            </a:fld>
            <a:endParaRPr lang="en-GB" sz="1200">
              <a:latin typeface="+mn-lt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4113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64515" name="Slide Number Placeholder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151B2C84-2858-4321-84E5-91505C860FAA}" type="slidenum">
              <a:rPr lang="en-GB" sz="1200">
                <a:latin typeface="+mn-lt"/>
              </a:rPr>
              <a:pPr algn="r">
                <a:defRPr/>
              </a:pPr>
              <a:t>26</a:t>
            </a:fld>
            <a:endParaRPr lang="en-GB" sz="1200">
              <a:latin typeface="+mn-lt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4113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64515" name="Slide Number Placeholder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151B2C84-2858-4321-84E5-91505C860FAA}" type="slidenum">
              <a:rPr lang="en-GB" sz="1200">
                <a:latin typeface="+mn-lt"/>
              </a:rPr>
              <a:pPr algn="r">
                <a:defRPr/>
              </a:pPr>
              <a:t>27</a:t>
            </a:fld>
            <a:endParaRPr lang="en-GB" sz="1200">
              <a:latin typeface="+mn-lt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4113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64515" name="Slide Number Placeholder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151B2C84-2858-4321-84E5-91505C860FAA}" type="slidenum">
              <a:rPr lang="en-GB" sz="1200">
                <a:latin typeface="+mn-lt"/>
              </a:rPr>
              <a:pPr algn="r">
                <a:defRPr/>
              </a:pPr>
              <a:t>28</a:t>
            </a:fld>
            <a:endParaRPr lang="en-GB" sz="1200">
              <a:latin typeface="+mn-lt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4113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64515" name="Slide Number Placeholder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151B2C84-2858-4321-84E5-91505C860FAA}" type="slidenum">
              <a:rPr lang="en-GB" sz="1200">
                <a:latin typeface="+mn-lt"/>
              </a:rPr>
              <a:pPr algn="r">
                <a:defRPr/>
              </a:pPr>
              <a:t>29</a:t>
            </a:fld>
            <a:endParaRPr lang="en-GB" sz="1200">
              <a:latin typeface="+mn-lt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4113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51203" name="Slide Number Placeholder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0CD9BC83-2861-42FE-A0B3-DD263838E51C}" type="slidenum">
              <a:rPr lang="en-GB" sz="1200">
                <a:latin typeface="+mn-lt"/>
              </a:rPr>
              <a:pPr algn="r">
                <a:defRPr/>
              </a:pPr>
              <a:t>31</a:t>
            </a:fld>
            <a:endParaRPr lang="en-GB" sz="1200">
              <a:latin typeface="+mn-lt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4113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51203" name="Slide Number Placeholder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0CD9BC83-2861-42FE-A0B3-DD263838E51C}" type="slidenum">
              <a:rPr lang="en-GB" sz="1200">
                <a:latin typeface="+mn-lt"/>
              </a:rPr>
              <a:pPr algn="r">
                <a:defRPr/>
              </a:pPr>
              <a:t>32</a:t>
            </a:fld>
            <a:endParaRPr lang="en-GB" sz="1200">
              <a:latin typeface="+mn-lt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4113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51203" name="Slide Number Placeholder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0CD9BC83-2861-42FE-A0B3-DD263838E51C}" type="slidenum">
              <a:rPr lang="en-GB" sz="1200">
                <a:latin typeface="+mn-lt"/>
              </a:rPr>
              <a:pPr algn="r">
                <a:defRPr/>
              </a:pPr>
              <a:t>33</a:t>
            </a:fld>
            <a:endParaRPr lang="en-GB" sz="1200">
              <a:latin typeface="+mn-lt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gradFill rotWithShape="0">
            <a:gsLst>
              <a:gs pos="0">
                <a:schemeClr val="tx2"/>
              </a:gs>
              <a:gs pos="100000">
                <a:srgbClr val="FFCC99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295400" y="2590800"/>
            <a:ext cx="7315200" cy="2057400"/>
          </a:xfrm>
        </p:spPr>
        <p:txBody>
          <a:bodyPr anchor="t"/>
          <a:lstStyle>
            <a:lvl1pPr>
              <a:defRPr sz="3200" b="1"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5181600"/>
            <a:ext cx="6400800" cy="1295400"/>
          </a:xfrm>
        </p:spPr>
        <p:txBody>
          <a:bodyPr rIns="0"/>
          <a:lstStyle>
            <a:lvl1pPr marL="0" indent="0">
              <a:spcBef>
                <a:spcPct val="0"/>
              </a:spcBef>
              <a:spcAft>
                <a:spcPct val="30000"/>
              </a:spcAft>
              <a:buFontTx/>
              <a:buNone/>
              <a:defRPr sz="1800"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grpSp>
        <p:nvGrpSpPr>
          <p:cNvPr id="2053" name="Group 5"/>
          <p:cNvGrpSpPr>
            <a:grpSpLocks noChangeAspect="1"/>
          </p:cNvGrpSpPr>
          <p:nvPr/>
        </p:nvGrpSpPr>
        <p:grpSpPr bwMode="auto">
          <a:xfrm>
            <a:off x="358775" y="304800"/>
            <a:ext cx="920750" cy="1254125"/>
            <a:chOff x="576" y="1200"/>
            <a:chExt cx="461" cy="628"/>
          </a:xfrm>
        </p:grpSpPr>
        <p:sp>
          <p:nvSpPr>
            <p:cNvPr id="2054" name="Rectangle 6"/>
            <p:cNvSpPr>
              <a:spLocks noChangeAspect="1" noChangeArrowheads="1"/>
            </p:cNvSpPr>
            <p:nvPr/>
          </p:nvSpPr>
          <p:spPr bwMode="white">
            <a:xfrm>
              <a:off x="624" y="1248"/>
              <a:ext cx="384" cy="240"/>
            </a:xfrm>
            <a:prstGeom prst="rect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055" name="Picture 7" descr="FTv2_rp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black">
            <a:xfrm>
              <a:off x="576" y="1200"/>
              <a:ext cx="461" cy="6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9C6627-CD13-8240-861E-4B9F37A0F09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4918758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228600"/>
            <a:ext cx="1981200" cy="56388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5791200" cy="563880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FAEE14-C67E-EC43-9333-43220A960CF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226007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11F5D9-C6ED-DC4E-A406-9E774003B4C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7677892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781287-F978-0141-8FEB-B4E7B2B6E45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7375755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524000"/>
            <a:ext cx="38862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524000"/>
            <a:ext cx="38862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A46BA8-B202-CA4A-B96E-A6CA32F06A4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23503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2F4AFF-1240-3745-9480-7611EABA17D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1829469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788A87-5DEC-424A-AA0B-E184A4855B9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7137435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863C01-4B28-4043-BBE0-D0EA38F2E3A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653873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24EB40-763D-A94C-B656-AED52B700D1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4892657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660FE8-17A0-3844-AB55-CA7461430DA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247014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gradFill rotWithShape="0">
            <a:gsLst>
              <a:gs pos="0">
                <a:schemeClr val="tx2"/>
              </a:gs>
              <a:gs pos="100000">
                <a:srgbClr val="FFCC99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524000"/>
            <a:ext cx="79248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36000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905000" y="62484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dirty="0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" y="6248400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87DA7B68-CC42-7142-A09A-327B93482A50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685800" y="1241425"/>
            <a:ext cx="7772400" cy="174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ea typeface="ＭＳ Ｐゴシック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ea typeface="ＭＳ Ｐゴシック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ea typeface="ＭＳ Ｐゴシック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fontAlgn="base">
        <a:spcBef>
          <a:spcPct val="5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5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5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50000"/>
        </a:spcBef>
        <a:spcAft>
          <a:spcPct val="0"/>
        </a:spcAft>
        <a:buClr>
          <a:schemeClr val="tx1"/>
        </a:buClr>
        <a:buChar char="–"/>
        <a:defRPr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3600" dirty="0" smtClean="0"/>
              <a:t>Have we fixed the financial system? </a:t>
            </a:r>
            <a:r>
              <a:rPr lang="en-GB" dirty="0" smtClean="0">
                <a:solidFill>
                  <a:schemeClr val="accent1"/>
                </a:solidFill>
              </a:rPr>
              <a:t>Martin </a:t>
            </a:r>
            <a:r>
              <a:rPr lang="en-GB" dirty="0">
                <a:solidFill>
                  <a:schemeClr val="accent1"/>
                </a:solidFill>
              </a:rPr>
              <a:t>Wolf, Associate Editor &amp; Chief Economics Commentator, </a:t>
            </a:r>
            <a:r>
              <a:rPr lang="en-GB" b="0" i="1" dirty="0">
                <a:solidFill>
                  <a:schemeClr val="accent1"/>
                </a:solidFill>
              </a:rPr>
              <a:t>Financial Times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spcBef>
                <a:spcPct val="40000"/>
              </a:spcBef>
            </a:pPr>
            <a:r>
              <a:rPr lang="en-GB" dirty="0" smtClean="0"/>
              <a:t>Nottingham University</a:t>
            </a:r>
            <a:endParaRPr lang="en-GB" dirty="0"/>
          </a:p>
          <a:p>
            <a:pPr>
              <a:spcBef>
                <a:spcPct val="40000"/>
              </a:spcBef>
            </a:pPr>
            <a:r>
              <a:rPr lang="en-GB" dirty="0" smtClean="0"/>
              <a:t>January 29</a:t>
            </a:r>
            <a:r>
              <a:rPr lang="en-GB" baseline="30000" dirty="0" smtClean="0"/>
              <a:t>th</a:t>
            </a:r>
            <a:r>
              <a:rPr lang="en-GB" dirty="0" smtClean="0"/>
              <a:t> 2014</a:t>
            </a:r>
            <a:endParaRPr lang="en-GB" dirty="0"/>
          </a:p>
          <a:p>
            <a:pPr>
              <a:spcBef>
                <a:spcPct val="40000"/>
              </a:spcBef>
            </a:pPr>
            <a:r>
              <a:rPr lang="en-GB" dirty="0" smtClean="0"/>
              <a:t>Nottingham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457200" y="368300"/>
            <a:ext cx="8001000" cy="850900"/>
          </a:xfrm>
        </p:spPr>
        <p:txBody>
          <a:bodyPr/>
          <a:lstStyle/>
          <a:p>
            <a:pPr eaLnBrk="1" hangingPunct="1"/>
            <a:r>
              <a:rPr lang="en-GB" dirty="0" smtClean="0"/>
              <a:t>2. Fragility of finance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The banks were huge and unable to withstand severe shocks – thin equity, debt not loss-absorbent</a:t>
            </a:r>
          </a:p>
          <a:p>
            <a:pPr eaLnBrk="1" hangingPunct="1"/>
            <a:r>
              <a:rPr lang="en-GB" dirty="0" smtClean="0"/>
              <a:t>Financial system was highly interconnected – both within and between systemically important banks</a:t>
            </a:r>
          </a:p>
          <a:p>
            <a:pPr eaLnBrk="1" hangingPunct="1"/>
            <a:r>
              <a:rPr lang="en-GB" dirty="0" smtClean="0"/>
              <a:t>Governments were unable to let whole financial system fail, so </a:t>
            </a:r>
            <a:r>
              <a:rPr lang="en-GB" dirty="0" smtClean="0"/>
              <a:t>were forced </a:t>
            </a:r>
            <a:r>
              <a:rPr lang="en-GB" dirty="0" smtClean="0"/>
              <a:t>into providing unprecedented levels of support</a:t>
            </a:r>
          </a:p>
          <a:p>
            <a:pPr eaLnBrk="1" hangingPunct="1"/>
            <a:r>
              <a:rPr lang="en-GB" dirty="0" smtClean="0"/>
              <a:t>Even so, the disruption in economic activity is having a huge and lasting effect on economic growth and the public finances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1F5D9-C6ED-DC4E-A406-9E774003B4CB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550566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</a:t>
            </a:r>
            <a:r>
              <a:rPr lang="en-US" dirty="0" smtClean="0"/>
              <a:t>Fragility of finance - leverage</a:t>
            </a:r>
            <a:endParaRPr lang="en-US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-604" r="48" b="-456"/>
          <a:stretch/>
        </p:blipFill>
        <p:spPr bwMode="auto">
          <a:xfrm>
            <a:off x="762000" y="1981199"/>
            <a:ext cx="7543800" cy="411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685800" y="1371600"/>
            <a:ext cx="77724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LEVERAGE IN PRE-CRISIS UK BANKING</a:t>
            </a:r>
            <a:endParaRPr lang="en-US" b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1F5D9-C6ED-DC4E-A406-9E774003B4CB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562170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457200" y="368300"/>
            <a:ext cx="7924800" cy="774700"/>
          </a:xfrm>
        </p:spPr>
        <p:txBody>
          <a:bodyPr/>
          <a:lstStyle/>
          <a:p>
            <a:pPr eaLnBrk="1" hangingPunct="1"/>
            <a:r>
              <a:rPr lang="en-GB" dirty="0" smtClean="0"/>
              <a:t>2. Fragility of finance - size</a:t>
            </a: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625" y="2357438"/>
            <a:ext cx="8358188" cy="396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625" y="1916113"/>
            <a:ext cx="3643313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3" y="1571625"/>
            <a:ext cx="714375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1F5D9-C6ED-DC4E-A406-9E774003B4CB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977070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Fragility of finance - irrelevance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1F5D9-C6ED-DC4E-A406-9E774003B4CB}" type="slidenum">
              <a:rPr lang="en-GB" smtClean="0"/>
              <a:pPr/>
              <a:t>13</a:t>
            </a:fld>
            <a:endParaRPr lang="en-GB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6825111"/>
              </p:ext>
            </p:extLst>
          </p:nvPr>
        </p:nvGraphicFramePr>
        <p:xfrm>
          <a:off x="533400" y="1524000"/>
          <a:ext cx="79248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2143510"/>
      </p:ext>
    </p:extLst>
  </p:cSld>
  <p:clrMapOvr>
    <a:masterClrMapping/>
  </p:clrMapOvr>
  <p:transition xmlns:p14="http://schemas.microsoft.com/office/powerpoint/2010/main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752600"/>
            <a:ext cx="69342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457200" y="368300"/>
            <a:ext cx="7924800" cy="850900"/>
          </a:xfrm>
        </p:spPr>
        <p:txBody>
          <a:bodyPr/>
          <a:lstStyle/>
          <a:p>
            <a:pPr eaLnBrk="1" hangingPunct="1"/>
            <a:r>
              <a:rPr lang="en-GB" dirty="0" smtClean="0"/>
              <a:t>2. Fragility of finance – risk-weights</a:t>
            </a:r>
          </a:p>
        </p:txBody>
      </p:sp>
      <p:pic>
        <p:nvPicPr>
          <p:cNvPr id="2969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104900" y="2071688"/>
            <a:ext cx="6934200" cy="4143375"/>
          </a:xfrm>
        </p:spPr>
      </p:pic>
      <p:pic>
        <p:nvPicPr>
          <p:cNvPr id="2970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4400" y="1447800"/>
            <a:ext cx="6005512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1F5D9-C6ED-DC4E-A406-9E774003B4CB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424201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The reform agenda - the new orthodoxy</a:t>
            </a:r>
            <a:endParaRPr lang="en-GB" dirty="0"/>
          </a:p>
        </p:txBody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dirty="0" smtClean="0"/>
              <a:t>Basel III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Resolution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Incentives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Structural Reform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Regulatory reform</a:t>
            </a:r>
          </a:p>
          <a:p>
            <a:pPr>
              <a:lnSpc>
                <a:spcPct val="90000"/>
              </a:lnSpc>
            </a:pPr>
            <a:endParaRPr lang="en-GB" dirty="0" smtClean="0"/>
          </a:p>
          <a:p>
            <a:pPr>
              <a:lnSpc>
                <a:spcPct val="90000"/>
              </a:lnSpc>
            </a:pP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1F5D9-C6ED-DC4E-A406-9E774003B4CB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The reform agenda – Basel III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840"/>
              </a:spcBef>
            </a:pPr>
            <a:r>
              <a:rPr lang="en-US" dirty="0" smtClean="0"/>
              <a:t>Basel III - capital:</a:t>
            </a:r>
          </a:p>
          <a:p>
            <a:pPr lvl="1">
              <a:spcBef>
                <a:spcPts val="840"/>
              </a:spcBef>
            </a:pPr>
            <a:r>
              <a:rPr lang="en-US" dirty="0" smtClean="0"/>
              <a:t>Tier 1 capital raised to 6 per cent of risk-weighted assets;</a:t>
            </a:r>
          </a:p>
          <a:p>
            <a:pPr lvl="1">
              <a:spcBef>
                <a:spcPts val="840"/>
              </a:spcBef>
            </a:pPr>
            <a:r>
              <a:rPr lang="en-US" dirty="0" smtClean="0"/>
              <a:t>2 per cent of RWAs in “tier 2” capital;</a:t>
            </a:r>
          </a:p>
          <a:p>
            <a:pPr lvl="1">
              <a:spcBef>
                <a:spcPts val="840"/>
              </a:spcBef>
            </a:pPr>
            <a:r>
              <a:rPr lang="en-US" dirty="0" smtClean="0"/>
              <a:t>2.5 per cent </a:t>
            </a:r>
            <a:r>
              <a:rPr lang="en-US" dirty="0"/>
              <a:t>of RWAs </a:t>
            </a:r>
            <a:r>
              <a:rPr lang="en-US" dirty="0" smtClean="0"/>
              <a:t>in “capital conservation buffer”;</a:t>
            </a:r>
          </a:p>
          <a:p>
            <a:pPr lvl="1">
              <a:spcBef>
                <a:spcPts val="840"/>
              </a:spcBef>
            </a:pPr>
            <a:r>
              <a:rPr lang="en-US" dirty="0" smtClean="0"/>
              <a:t>2.5 per cent of </a:t>
            </a:r>
            <a:r>
              <a:rPr lang="en-US" dirty="0"/>
              <a:t>RWAs </a:t>
            </a:r>
            <a:r>
              <a:rPr lang="en-US" dirty="0" smtClean="0"/>
              <a:t>in “countercyclical buffer”;</a:t>
            </a:r>
          </a:p>
          <a:p>
            <a:pPr lvl="1">
              <a:spcBef>
                <a:spcPts val="840"/>
              </a:spcBef>
            </a:pPr>
            <a:r>
              <a:rPr lang="en-US" dirty="0" smtClean="0"/>
              <a:t>1-2.5 per cent of RWAs in countercyclical buffer for global systemically important banks (G-SIBs);</a:t>
            </a:r>
          </a:p>
          <a:p>
            <a:pPr lvl="1">
              <a:spcBef>
                <a:spcPts val="840"/>
              </a:spcBef>
            </a:pPr>
            <a:r>
              <a:rPr lang="en-US" dirty="0" smtClean="0"/>
              <a:t>A total of 15.5 per cent in good times for G-SIBs; plus a leverage ratio of 3 per cent.</a:t>
            </a:r>
          </a:p>
          <a:p>
            <a:pPr lvl="1">
              <a:spcBef>
                <a:spcPts val="840"/>
              </a:spcBef>
            </a:pPr>
            <a:r>
              <a:rPr lang="en-US" dirty="0" smtClean="0"/>
              <a:t>Tightening up on risk-weights; and</a:t>
            </a:r>
          </a:p>
          <a:p>
            <a:pPr lvl="1">
              <a:spcBef>
                <a:spcPts val="840"/>
              </a:spcBef>
            </a:pPr>
            <a:r>
              <a:rPr lang="en-US" dirty="0" smtClean="0"/>
              <a:t>Macroprudential regulation.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1F5D9-C6ED-DC4E-A406-9E774003B4CB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9623"/>
      </p:ext>
    </p:extLst>
  </p:cSld>
  <p:clrMapOvr>
    <a:masterClrMapping/>
  </p:clrMapOvr>
  <p:transition xmlns:p14="http://schemas.microsoft.com/office/powerpoint/2010/main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The reform agenda – Basel III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840"/>
              </a:spcBef>
            </a:pPr>
            <a:r>
              <a:rPr lang="en-US" dirty="0" smtClean="0"/>
              <a:t>Basel III - Markets:</a:t>
            </a:r>
          </a:p>
          <a:p>
            <a:pPr lvl="1">
              <a:spcBef>
                <a:spcPts val="840"/>
              </a:spcBef>
            </a:pPr>
            <a:r>
              <a:rPr lang="en-US" dirty="0"/>
              <a:t>I</a:t>
            </a:r>
            <a:r>
              <a:rPr lang="en-US" dirty="0" smtClean="0"/>
              <a:t>ntegrated management of market and counterparty risk;</a:t>
            </a:r>
          </a:p>
          <a:p>
            <a:pPr lvl="1">
              <a:spcBef>
                <a:spcPts val="840"/>
              </a:spcBef>
            </a:pPr>
            <a:r>
              <a:rPr lang="en-US" dirty="0" smtClean="0"/>
              <a:t>Capital requirements lifted for counterparty exposures; and</a:t>
            </a:r>
          </a:p>
          <a:p>
            <a:pPr lvl="1">
              <a:spcBef>
                <a:spcPts val="840"/>
              </a:spcBef>
            </a:pPr>
            <a:r>
              <a:rPr lang="en-US" dirty="0" smtClean="0"/>
              <a:t>Movement of trading in over-the-counter derivatives towards </a:t>
            </a:r>
            <a:r>
              <a:rPr lang="en-US" dirty="0" err="1" smtClean="0"/>
              <a:t>centralised</a:t>
            </a:r>
            <a:r>
              <a:rPr lang="en-US" dirty="0" smtClean="0"/>
              <a:t> clearing houses.</a:t>
            </a:r>
          </a:p>
          <a:p>
            <a:pPr>
              <a:spcBef>
                <a:spcPts val="840"/>
              </a:spcBef>
            </a:pPr>
            <a:r>
              <a:rPr lang="en-US" dirty="0" smtClean="0"/>
              <a:t>National jurisdictions:</a:t>
            </a:r>
          </a:p>
          <a:p>
            <a:pPr lvl="1">
              <a:spcBef>
                <a:spcPts val="840"/>
              </a:spcBef>
            </a:pPr>
            <a:r>
              <a:rPr lang="en-US" dirty="0" smtClean="0"/>
              <a:t>“Swiss finish</a:t>
            </a:r>
            <a:r>
              <a:rPr lang="en-US" dirty="0" smtClean="0"/>
              <a:t>”:</a:t>
            </a:r>
            <a:r>
              <a:rPr lang="en-US" dirty="0" smtClean="0"/>
              <a:t> </a:t>
            </a:r>
            <a:r>
              <a:rPr lang="en-US" dirty="0" smtClean="0"/>
              <a:t>19 per cent of risk-weighted assets, with 9 per cent in contingent convertible bonds; and</a:t>
            </a:r>
          </a:p>
          <a:p>
            <a:pPr lvl="1">
              <a:spcBef>
                <a:spcPts val="840"/>
              </a:spcBef>
            </a:pPr>
            <a:r>
              <a:rPr lang="en-US" dirty="0" smtClean="0"/>
              <a:t>UK Independent Commission on Banking: minimum loss-absorbing capacity of 17-20 per cent of RWAs.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1F5D9-C6ED-DC4E-A406-9E774003B4CB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004432"/>
      </p:ext>
    </p:extLst>
  </p:cSld>
  <p:clrMapOvr>
    <a:masterClrMapping/>
  </p:clrMapOvr>
  <p:transition xmlns:p14="http://schemas.microsoft.com/office/powerpoint/2010/main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The reform agenda - resolution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840"/>
              </a:spcBef>
            </a:pPr>
            <a:r>
              <a:rPr lang="en-US" dirty="0" smtClean="0"/>
              <a:t>Resolution:</a:t>
            </a:r>
          </a:p>
          <a:p>
            <a:pPr lvl="1">
              <a:spcBef>
                <a:spcPts val="840"/>
              </a:spcBef>
            </a:pPr>
            <a:r>
              <a:rPr lang="en-US" dirty="0" smtClean="0"/>
              <a:t>The aim of orderly resolution is universally accepted;</a:t>
            </a:r>
          </a:p>
          <a:p>
            <a:pPr lvl="1">
              <a:spcBef>
                <a:spcPts val="840"/>
              </a:spcBef>
            </a:pPr>
            <a:r>
              <a:rPr lang="en-US" dirty="0" smtClean="0"/>
              <a:t>The important principle is to maintain the business as a going concern;</a:t>
            </a:r>
          </a:p>
          <a:p>
            <a:pPr lvl="1">
              <a:spcBef>
                <a:spcPts val="840"/>
              </a:spcBef>
            </a:pPr>
            <a:r>
              <a:rPr lang="en-US" dirty="0" smtClean="0"/>
              <a:t>The instrument is orderly conversion of debt into equity;</a:t>
            </a:r>
          </a:p>
          <a:p>
            <a:pPr lvl="1">
              <a:spcBef>
                <a:spcPts val="840"/>
              </a:spcBef>
            </a:pPr>
            <a:r>
              <a:rPr lang="en-US" dirty="0" smtClean="0"/>
              <a:t>The Federal Deposit Insurance Corporation and the Bank of England are co-operating on a “single-point-of-entry” (SPOE) approach to bank holding companies.</a:t>
            </a:r>
          </a:p>
          <a:p>
            <a:pPr lvl="1">
              <a:spcBef>
                <a:spcPts val="840"/>
              </a:spcBef>
            </a:pPr>
            <a:r>
              <a:rPr lang="en-US" dirty="0" smtClean="0"/>
              <a:t>The holding company would need sufficient bail-in-able debt to </a:t>
            </a:r>
            <a:r>
              <a:rPr lang="en-US" dirty="0" err="1" smtClean="0"/>
              <a:t>recapitalise</a:t>
            </a:r>
            <a:r>
              <a:rPr lang="en-US" dirty="0" smtClean="0"/>
              <a:t> any part of the business that needs it.</a:t>
            </a:r>
          </a:p>
          <a:p>
            <a:pPr lvl="1">
              <a:spcBef>
                <a:spcPts val="840"/>
              </a:spcBef>
            </a:pPr>
            <a:r>
              <a:rPr lang="en-US" dirty="0" smtClean="0"/>
              <a:t>This would tackle “too big to fail”. It should also stop host countries from ring-fencing subsidiaries of failing firms.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1F5D9-C6ED-DC4E-A406-9E774003B4CB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099257"/>
      </p:ext>
    </p:extLst>
  </p:cSld>
  <p:clrMapOvr>
    <a:masterClrMapping/>
  </p:clrMapOvr>
  <p:transition xmlns:p14="http://schemas.microsoft.com/office/powerpoint/2010/main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The reform agenda - incentives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840"/>
              </a:spcBef>
            </a:pPr>
            <a:r>
              <a:rPr lang="en-US" dirty="0" smtClean="0"/>
              <a:t>Incentives:</a:t>
            </a:r>
          </a:p>
          <a:p>
            <a:pPr lvl="1"/>
            <a:r>
              <a:rPr lang="en-US" dirty="0" smtClean="0"/>
              <a:t>In 2010, the Committee of European Banking Supervisors required 40-</a:t>
            </a:r>
            <a:r>
              <a:rPr lang="en-US" dirty="0" smtClean="0"/>
              <a:t>60 </a:t>
            </a:r>
            <a:r>
              <a:rPr lang="en-US" dirty="0" smtClean="0"/>
              <a:t>per cent of variable pay to be deferred for three to five years and at least 50 per cent to be paid in shares;</a:t>
            </a:r>
          </a:p>
          <a:p>
            <a:pPr lvl="1"/>
            <a:r>
              <a:rPr lang="en-US" dirty="0" smtClean="0"/>
              <a:t>In 2013, the EU imposed a maximum one-to-one ratio of bonus to salary;</a:t>
            </a:r>
          </a:p>
          <a:p>
            <a:pPr lvl="1"/>
            <a:r>
              <a:rPr lang="en-US" dirty="0" smtClean="0"/>
              <a:t>The UK’s Parliamentary Commission on Banking Standards has recommended: </a:t>
            </a:r>
            <a:r>
              <a:rPr lang="en-GB" dirty="0" smtClean="0"/>
              <a:t>that </a:t>
            </a:r>
            <a:r>
              <a:rPr lang="en-GB" dirty="0"/>
              <a:t>“</a:t>
            </a:r>
            <a:r>
              <a:rPr lang="en-US" dirty="0"/>
              <a:t>a criminal offence . . . be established applying to Senior Persons carrying </a:t>
            </a:r>
            <a:r>
              <a:rPr lang="en-GB" dirty="0"/>
              <a:t>out their professional responsibilities in a reckless manner, which may carry </a:t>
            </a:r>
            <a:r>
              <a:rPr lang="en-US" dirty="0"/>
              <a:t>a prison </a:t>
            </a:r>
            <a:r>
              <a:rPr lang="en-US" dirty="0" smtClean="0"/>
              <a:t>sentence”.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1F5D9-C6ED-DC4E-A406-9E774003B4CB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7110881"/>
      </p:ext>
    </p:extLst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we fixed the financial system?</a:t>
            </a:r>
            <a:endParaRPr lang="en-GB" dirty="0"/>
          </a:p>
        </p:txBody>
      </p:sp>
      <p:pic>
        <p:nvPicPr>
          <p:cNvPr id="739331" name="Picture 3" descr="Scream_Main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22350" y="1544638"/>
            <a:ext cx="6526213" cy="4032250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1F5D9-C6ED-DC4E-A406-9E774003B4CB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4456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The reform agenda - incentives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840"/>
              </a:spcBef>
            </a:pPr>
            <a:r>
              <a:rPr lang="en-US" dirty="0" smtClean="0"/>
              <a:t>Incentives:</a:t>
            </a:r>
          </a:p>
          <a:p>
            <a:pPr lvl="1"/>
            <a:r>
              <a:rPr lang="en-US" dirty="0" smtClean="0"/>
              <a:t>In 2010, the Committee of European Banking Supervisors required 40-</a:t>
            </a:r>
            <a:r>
              <a:rPr lang="en-US" dirty="0" smtClean="0"/>
              <a:t>60 </a:t>
            </a:r>
            <a:r>
              <a:rPr lang="en-US" dirty="0" smtClean="0"/>
              <a:t>per cent of variable pay to be deferred for three to five years and at least 50 per cent to be paid in shares;</a:t>
            </a:r>
          </a:p>
          <a:p>
            <a:pPr lvl="1"/>
            <a:r>
              <a:rPr lang="en-US" dirty="0" smtClean="0"/>
              <a:t>In 2013, the EU imposed a maximum one-to-one ratio of bonus to salary;</a:t>
            </a:r>
          </a:p>
          <a:p>
            <a:pPr lvl="1"/>
            <a:r>
              <a:rPr lang="en-US" dirty="0" smtClean="0"/>
              <a:t>The UK’s Parliamentary Commission on Banking Standards has recommended: </a:t>
            </a:r>
            <a:r>
              <a:rPr lang="en-GB" dirty="0" smtClean="0"/>
              <a:t>that </a:t>
            </a:r>
            <a:r>
              <a:rPr lang="en-GB" dirty="0"/>
              <a:t>“</a:t>
            </a:r>
            <a:r>
              <a:rPr lang="en-US" dirty="0"/>
              <a:t>a criminal offence . . . be established applying to Senior Persons carrying </a:t>
            </a:r>
            <a:r>
              <a:rPr lang="en-GB" dirty="0"/>
              <a:t>out their professional responsibilities in a reckless manner, which may carry </a:t>
            </a:r>
            <a:r>
              <a:rPr lang="en-US" dirty="0"/>
              <a:t>a prison </a:t>
            </a:r>
            <a:r>
              <a:rPr lang="en-US" dirty="0" smtClean="0"/>
              <a:t>sentence”.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1F5D9-C6ED-DC4E-A406-9E774003B4CB}" type="slidenum">
              <a:rPr lang="en-GB" smtClean="0"/>
              <a:pPr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3627587"/>
      </p:ext>
    </p:extLst>
  </p:cSld>
  <p:clrMapOvr>
    <a:masterClrMapping/>
  </p:clrMapOvr>
  <p:transition xmlns:p14="http://schemas.microsoft.com/office/powerpoint/2010/main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The reform agenda - resolution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840"/>
              </a:spcBef>
            </a:pPr>
            <a:r>
              <a:rPr lang="en-US" dirty="0" smtClean="0"/>
              <a:t>Resolution:</a:t>
            </a:r>
          </a:p>
          <a:p>
            <a:pPr lvl="1">
              <a:spcBef>
                <a:spcPts val="840"/>
              </a:spcBef>
            </a:pPr>
            <a:r>
              <a:rPr lang="en-US" dirty="0" smtClean="0"/>
              <a:t>The aim of orderly resolution is universally accepted;</a:t>
            </a:r>
          </a:p>
          <a:p>
            <a:pPr lvl="1">
              <a:spcBef>
                <a:spcPts val="840"/>
              </a:spcBef>
            </a:pPr>
            <a:r>
              <a:rPr lang="en-US" dirty="0" smtClean="0"/>
              <a:t>The important principle is to maintain the business as a going concern;</a:t>
            </a:r>
          </a:p>
          <a:p>
            <a:pPr lvl="1">
              <a:spcBef>
                <a:spcPts val="840"/>
              </a:spcBef>
            </a:pPr>
            <a:r>
              <a:rPr lang="en-US" dirty="0" smtClean="0"/>
              <a:t>The instrument is orderly conversion of debt into equity;</a:t>
            </a:r>
          </a:p>
          <a:p>
            <a:pPr lvl="1">
              <a:spcBef>
                <a:spcPts val="840"/>
              </a:spcBef>
            </a:pPr>
            <a:r>
              <a:rPr lang="en-US" dirty="0" smtClean="0"/>
              <a:t>The Federal Deposit Insurance Corporation and the Bank of England are co-operating on a “single-point-of-entry” (SPOE) approach to bank holding companies.</a:t>
            </a:r>
          </a:p>
          <a:p>
            <a:pPr lvl="1">
              <a:spcBef>
                <a:spcPts val="840"/>
              </a:spcBef>
            </a:pPr>
            <a:r>
              <a:rPr lang="en-US" dirty="0" smtClean="0"/>
              <a:t>The holding company would need sufficient bail-in-able debt to </a:t>
            </a:r>
            <a:r>
              <a:rPr lang="en-US" dirty="0" err="1" smtClean="0"/>
              <a:t>recapitalise</a:t>
            </a:r>
            <a:r>
              <a:rPr lang="en-US" dirty="0" smtClean="0"/>
              <a:t> any part of the business that needs it.</a:t>
            </a:r>
          </a:p>
          <a:p>
            <a:pPr lvl="1">
              <a:spcBef>
                <a:spcPts val="840"/>
              </a:spcBef>
            </a:pPr>
            <a:r>
              <a:rPr lang="en-US" dirty="0" smtClean="0"/>
              <a:t>This would tackle “too big to fail”. </a:t>
            </a:r>
            <a:r>
              <a:rPr lang="en-US" smtClean="0"/>
              <a:t>It should also </a:t>
            </a:r>
            <a:r>
              <a:rPr lang="en-US" dirty="0" smtClean="0"/>
              <a:t>stop host countries from ring-fencing subsidiaries of failing firms.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1F5D9-C6ED-DC4E-A406-9E774003B4CB}" type="slidenum">
              <a:rPr lang="en-GB" smtClean="0"/>
              <a:pPr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897447"/>
      </p:ext>
    </p:extLst>
  </p:cSld>
  <p:clrMapOvr>
    <a:masterClrMapping/>
  </p:clrMapOvr>
  <p:transition xmlns:p14="http://schemas.microsoft.com/office/powerpoint/2010/main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The reform agenda – ICB structural reforms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840"/>
              </a:spcBef>
            </a:pPr>
            <a:r>
              <a:rPr lang="en-US" dirty="0" smtClean="0"/>
              <a:t>Structural reform: The Independent Commission on Banking</a:t>
            </a:r>
          </a:p>
          <a:p>
            <a:pPr lvl="1"/>
            <a:r>
              <a:rPr lang="en-US" dirty="0" smtClean="0"/>
              <a:t>The main recommendations were:</a:t>
            </a:r>
          </a:p>
          <a:p>
            <a:pPr lvl="2"/>
            <a:r>
              <a:rPr lang="en-GB" dirty="0"/>
              <a:t>Ring-fencing retail </a:t>
            </a:r>
            <a:r>
              <a:rPr lang="en-GB" dirty="0" smtClean="0"/>
              <a:t>banking; and</a:t>
            </a:r>
            <a:endParaRPr lang="en-GB" dirty="0"/>
          </a:p>
          <a:p>
            <a:pPr lvl="2"/>
            <a:r>
              <a:rPr lang="en-GB" dirty="0"/>
              <a:t>Increasing the loss-absorbing capacity of banks</a:t>
            </a:r>
          </a:p>
          <a:p>
            <a:pPr lvl="1" eaLnBrk="1" hangingPunct="1"/>
            <a:r>
              <a:rPr lang="en-GB" dirty="0"/>
              <a:t>The aims were essentially two-fold:</a:t>
            </a:r>
          </a:p>
          <a:p>
            <a:pPr lvl="1" eaLnBrk="1" hangingPunct="1"/>
            <a:r>
              <a:rPr lang="en-GB" i="1" dirty="0"/>
              <a:t>To make it easier to resolve retail banks, without government money, while preserving continuity of service; </a:t>
            </a:r>
            <a:endParaRPr lang="en-GB" dirty="0"/>
          </a:p>
          <a:p>
            <a:pPr lvl="1" eaLnBrk="1" hangingPunct="1"/>
            <a:r>
              <a:rPr lang="en-GB" i="1" dirty="0" smtClean="0"/>
              <a:t>To </a:t>
            </a:r>
            <a:r>
              <a:rPr lang="en-GB" i="1" dirty="0"/>
              <a:t>reduce, if not eliminate, the implicit taxpayer subsidy to investment banking divisions of UK banks</a:t>
            </a:r>
            <a:r>
              <a:rPr lang="en-GB" i="1" dirty="0" smtClean="0"/>
              <a:t>.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1F5D9-C6ED-DC4E-A406-9E774003B4CB}" type="slidenum">
              <a:rPr lang="en-GB" smtClean="0"/>
              <a:pPr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9918045"/>
      </p:ext>
    </p:extLst>
  </p:cSld>
  <p:clrMapOvr>
    <a:masterClrMapping/>
  </p:clrMapOvr>
  <p:transition xmlns:p14="http://schemas.microsoft.com/office/powerpoint/2010/main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>
          <a:xfrm>
            <a:off x="457200" y="368300"/>
            <a:ext cx="7924800" cy="774700"/>
          </a:xfrm>
        </p:spPr>
        <p:txBody>
          <a:bodyPr/>
          <a:lstStyle/>
          <a:p>
            <a:pPr eaLnBrk="1" hangingPunct="1"/>
            <a:r>
              <a:rPr lang="en-US" dirty="0"/>
              <a:t>3. The reform agenda – </a:t>
            </a:r>
            <a:r>
              <a:rPr lang="en-US" dirty="0" smtClean="0"/>
              <a:t>ICB structural reforms </a:t>
            </a:r>
            <a:endParaRPr lang="en-GB" dirty="0" smtClean="0"/>
          </a:p>
        </p:txBody>
      </p:sp>
      <p:pic>
        <p:nvPicPr>
          <p:cNvPr id="25602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2133600"/>
            <a:ext cx="8529638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685800" y="1371600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PROPOSED UK SPLIT</a:t>
            </a:r>
            <a:endParaRPr 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1F5D9-C6ED-DC4E-A406-9E774003B4CB}" type="slidenum">
              <a:rPr lang="en-GB" smtClean="0"/>
              <a:pPr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237874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 idx="4294967295"/>
          </p:nvPr>
        </p:nvSpPr>
        <p:spPr>
          <a:xfrm>
            <a:off x="457200" y="368300"/>
            <a:ext cx="8218488" cy="774700"/>
          </a:xfrm>
        </p:spPr>
        <p:txBody>
          <a:bodyPr lIns="0" tIns="0" rIns="0" bIns="0" anchor="b"/>
          <a:lstStyle/>
          <a:p>
            <a:pPr eaLnBrk="1" hangingPunct="1"/>
            <a:r>
              <a:rPr lang="en-GB" dirty="0" smtClean="0"/>
              <a:t>3. The reform agenda – </a:t>
            </a:r>
            <a:r>
              <a:rPr lang="en-GB" dirty="0" err="1" smtClean="0"/>
              <a:t>Liikanen</a:t>
            </a:r>
            <a:r>
              <a:rPr lang="en-GB" dirty="0" smtClean="0"/>
              <a:t> structural reforms</a:t>
            </a:r>
            <a:endParaRPr lang="en-GB" sz="36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half" idx="4294967295"/>
          </p:nvPr>
        </p:nvSpPr>
        <p:spPr>
          <a:xfrm>
            <a:off x="539750" y="1628775"/>
            <a:ext cx="8318500" cy="4537075"/>
          </a:xfrm>
        </p:spPr>
        <p:txBody>
          <a:bodyPr lIns="0" tIns="0" rIns="0" bIns="0">
            <a:normAutofit/>
          </a:bodyPr>
          <a:lstStyle/>
          <a:p>
            <a:pPr marL="271463" indent="-271463" eaLnBrk="1" hangingPunct="1"/>
            <a:r>
              <a:rPr lang="en-GB" dirty="0" smtClean="0"/>
              <a:t>High-level EU expert group reported in October 2012.</a:t>
            </a:r>
          </a:p>
          <a:p>
            <a:pPr marL="271463" indent="-271463" eaLnBrk="1" hangingPunct="1"/>
            <a:r>
              <a:rPr lang="en-GB" dirty="0" smtClean="0"/>
              <a:t>Recommended separating trading from the deposit bank.</a:t>
            </a:r>
          </a:p>
          <a:p>
            <a:pPr marL="271463" indent="-271463" eaLnBrk="1" hangingPunct="1"/>
            <a:r>
              <a:rPr lang="en-GB" dirty="0" smtClean="0"/>
              <a:t>Plus powers to require further separation if needed for resolvability.</a:t>
            </a:r>
          </a:p>
          <a:p>
            <a:pPr marL="271463" indent="-271463" eaLnBrk="1" hangingPunct="1"/>
            <a:r>
              <a:rPr lang="en-GB" dirty="0" smtClean="0"/>
              <a:t>Banks should build up a sufficient layer of bail-in-able debt.</a:t>
            </a:r>
          </a:p>
          <a:p>
            <a:pPr marL="271463" indent="-271463" eaLnBrk="1" hangingPunct="1"/>
            <a:r>
              <a:rPr lang="en-GB" dirty="0" smtClean="0"/>
              <a:t>Need for more robust risk weights.</a:t>
            </a:r>
          </a:p>
          <a:p>
            <a:pPr marL="271463" indent="-271463" eaLnBrk="1" hangingPunct="1"/>
            <a:r>
              <a:rPr lang="en-GB" dirty="0" smtClean="0"/>
              <a:t>Need to augment existing corporate governance reforms.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3C01-4B28-4043-BBE0-D0EA38F2E3A7}" type="slidenum">
              <a:rPr lang="en-GB" smtClean="0"/>
              <a:pPr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399004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 idx="4294967295"/>
          </p:nvPr>
        </p:nvSpPr>
        <p:spPr>
          <a:xfrm>
            <a:off x="457200" y="368300"/>
            <a:ext cx="7924800" cy="698500"/>
          </a:xfrm>
        </p:spPr>
        <p:txBody>
          <a:bodyPr lIns="0" tIns="0" rIns="0" bIns="0" anchor="b"/>
          <a:lstStyle/>
          <a:p>
            <a:pPr eaLnBrk="1" hangingPunct="1"/>
            <a:r>
              <a:rPr lang="en-GB" dirty="0"/>
              <a:t>3</a:t>
            </a:r>
            <a:r>
              <a:rPr lang="en-GB" dirty="0" smtClean="0"/>
              <a:t>.The </a:t>
            </a:r>
            <a:r>
              <a:rPr lang="en-GB" dirty="0"/>
              <a:t>reform agenda </a:t>
            </a:r>
            <a:r>
              <a:rPr lang="en-GB" dirty="0" smtClean="0"/>
              <a:t>– Vickers </a:t>
            </a:r>
            <a:r>
              <a:rPr lang="en-GB" dirty="0" err="1" smtClean="0"/>
              <a:t>vs</a:t>
            </a:r>
            <a:r>
              <a:rPr lang="en-GB" dirty="0" smtClean="0"/>
              <a:t> </a:t>
            </a:r>
            <a:r>
              <a:rPr lang="en-GB" dirty="0" err="1" smtClean="0"/>
              <a:t>Liikanen</a:t>
            </a:r>
            <a:endParaRPr lang="en-GB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half" idx="4294967295"/>
          </p:nvPr>
        </p:nvSpPr>
        <p:spPr>
          <a:xfrm>
            <a:off x="539750" y="1557338"/>
            <a:ext cx="8318500" cy="4786312"/>
          </a:xfrm>
        </p:spPr>
        <p:txBody>
          <a:bodyPr lIns="0" tIns="0" rIns="0" bIns="0">
            <a:normAutofit/>
          </a:bodyPr>
          <a:lstStyle/>
          <a:p>
            <a:pPr marL="271463" indent="-271463" eaLnBrk="1" hangingPunct="1">
              <a:lnSpc>
                <a:spcPct val="90000"/>
              </a:lnSpc>
            </a:pPr>
            <a:r>
              <a:rPr lang="en-GB" dirty="0" smtClean="0"/>
              <a:t>Remarkably similar on structural reform – strong but flexible separation; don’t try to sub-divide trading; structured universal banking, not full split</a:t>
            </a:r>
          </a:p>
          <a:p>
            <a:pPr marL="271463" indent="-271463" eaLnBrk="1" hangingPunct="1">
              <a:lnSpc>
                <a:spcPct val="90000"/>
              </a:lnSpc>
            </a:pPr>
            <a:r>
              <a:rPr lang="en-GB" dirty="0" smtClean="0"/>
              <a:t>On retail ‘versus’ trading separation, note that fence around the deer park to protect them from the lions = fence to keep the lions away from the deer</a:t>
            </a:r>
          </a:p>
          <a:p>
            <a:pPr marL="271463" indent="-271463" eaLnBrk="1" hangingPunct="1">
              <a:lnSpc>
                <a:spcPct val="90000"/>
              </a:lnSpc>
            </a:pPr>
            <a:r>
              <a:rPr lang="en-GB" dirty="0" smtClean="0"/>
              <a:t>UK </a:t>
            </a:r>
            <a:r>
              <a:rPr lang="en-GB" dirty="0" smtClean="0"/>
              <a:t>reform goes further than (baseline) </a:t>
            </a:r>
            <a:r>
              <a:rPr lang="en-GB" dirty="0" err="1" smtClean="0"/>
              <a:t>Liikanen</a:t>
            </a:r>
            <a:r>
              <a:rPr lang="en-GB" dirty="0" smtClean="0"/>
              <a:t> in some ways, but </a:t>
            </a:r>
            <a:r>
              <a:rPr lang="en-GB" dirty="0" err="1" smtClean="0"/>
              <a:t>Liikanen</a:t>
            </a:r>
            <a:r>
              <a:rPr lang="en-GB" dirty="0" smtClean="0"/>
              <a:t> proposes powers to require wider separation if needed for resolvability</a:t>
            </a:r>
          </a:p>
          <a:p>
            <a:pPr marL="271463" indent="-271463" eaLnBrk="1" hangingPunct="1">
              <a:lnSpc>
                <a:spcPct val="90000"/>
              </a:lnSpc>
            </a:pPr>
            <a:r>
              <a:rPr lang="en-GB" dirty="0" smtClean="0"/>
              <a:t>Beware one-size-fits-all and note special features of UK </a:t>
            </a:r>
            <a:r>
              <a:rPr lang="en-GB" dirty="0" smtClean="0"/>
              <a:t>banking</a:t>
            </a: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3C01-4B28-4043-BBE0-D0EA38F2E3A7}" type="slidenum">
              <a:rPr lang="en-GB" smtClean="0"/>
              <a:pPr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671586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 idx="4294967295"/>
          </p:nvPr>
        </p:nvSpPr>
        <p:spPr>
          <a:xfrm>
            <a:off x="457200" y="368300"/>
            <a:ext cx="7924800" cy="698500"/>
          </a:xfrm>
        </p:spPr>
        <p:txBody>
          <a:bodyPr lIns="0" tIns="0" rIns="0" bIns="0" anchor="b"/>
          <a:lstStyle/>
          <a:p>
            <a:pPr eaLnBrk="1" hangingPunct="1"/>
            <a:r>
              <a:rPr lang="en-GB" dirty="0" smtClean="0"/>
              <a:t>4. Critique of the 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4294967295"/>
          </p:nvPr>
        </p:nvSpPr>
        <p:spPr>
          <a:xfrm>
            <a:off x="539750" y="1557338"/>
            <a:ext cx="8318500" cy="4786312"/>
          </a:xfrm>
        </p:spPr>
        <p:txBody>
          <a:bodyPr lIns="0" tIns="0" rIns="0" bIns="0">
            <a:normAutofit/>
          </a:bodyPr>
          <a:lstStyle/>
          <a:p>
            <a:pPr marL="271463" indent="-271463" eaLnBrk="1" hangingPunct="1">
              <a:lnSpc>
                <a:spcPct val="90000"/>
              </a:lnSpc>
            </a:pPr>
            <a:r>
              <a:rPr lang="en-GB" dirty="0"/>
              <a:t>C</a:t>
            </a:r>
            <a:r>
              <a:rPr lang="en-GB" dirty="0" smtClean="0"/>
              <a:t>omplexity;</a:t>
            </a:r>
          </a:p>
          <a:p>
            <a:pPr marL="271463" indent="-271463" eaLnBrk="1" hangingPunct="1">
              <a:lnSpc>
                <a:spcPct val="90000"/>
              </a:lnSpc>
            </a:pPr>
            <a:r>
              <a:rPr lang="en-GB" dirty="0" smtClean="0"/>
              <a:t>Resolution;</a:t>
            </a:r>
          </a:p>
          <a:p>
            <a:pPr marL="271463" indent="-271463" eaLnBrk="1" hangingPunct="1">
              <a:lnSpc>
                <a:spcPct val="90000"/>
              </a:lnSpc>
            </a:pPr>
            <a:r>
              <a:rPr lang="en-GB" dirty="0"/>
              <a:t>C</a:t>
            </a:r>
            <a:r>
              <a:rPr lang="en-GB" dirty="0" smtClean="0"/>
              <a:t>apital; </a:t>
            </a:r>
          </a:p>
          <a:p>
            <a:pPr marL="271463" indent="-271463" eaLnBrk="1" hangingPunct="1">
              <a:lnSpc>
                <a:spcPct val="90000"/>
              </a:lnSpc>
            </a:pPr>
            <a:r>
              <a:rPr lang="en-GB" dirty="0" smtClean="0"/>
              <a:t>Structure; and</a:t>
            </a:r>
          </a:p>
          <a:p>
            <a:pPr marL="271463" indent="-271463" eaLnBrk="1" hangingPunct="1">
              <a:lnSpc>
                <a:spcPct val="90000"/>
              </a:lnSpc>
            </a:pPr>
            <a:r>
              <a:rPr lang="en-GB" dirty="0" smtClean="0"/>
              <a:t>Macroprudential regulation.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3C01-4B28-4043-BBE0-D0EA38F2E3A7}" type="slidenum">
              <a:rPr lang="en-GB" smtClean="0"/>
              <a:pPr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352290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 idx="4294967295"/>
          </p:nvPr>
        </p:nvSpPr>
        <p:spPr>
          <a:xfrm>
            <a:off x="457200" y="368300"/>
            <a:ext cx="7924800" cy="698500"/>
          </a:xfrm>
        </p:spPr>
        <p:txBody>
          <a:bodyPr lIns="0" tIns="0" rIns="0" bIns="0" anchor="b"/>
          <a:lstStyle/>
          <a:p>
            <a:pPr eaLnBrk="1" hangingPunct="1"/>
            <a:r>
              <a:rPr lang="en-GB" dirty="0" smtClean="0"/>
              <a:t>4. Critique of the agenda - complexity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4294967295"/>
          </p:nvPr>
        </p:nvSpPr>
        <p:spPr>
          <a:xfrm>
            <a:off x="539750" y="1557338"/>
            <a:ext cx="8318500" cy="4786312"/>
          </a:xfrm>
        </p:spPr>
        <p:txBody>
          <a:bodyPr lIns="0" tIns="0" rIns="0" bIns="0">
            <a:normAutofit lnSpcReduction="10000"/>
          </a:bodyPr>
          <a:lstStyle/>
          <a:p>
            <a:pPr marL="271463" indent="-271463" eaLnBrk="1" hangingPunct="1">
              <a:lnSpc>
                <a:spcPct val="90000"/>
              </a:lnSpc>
            </a:pPr>
            <a:r>
              <a:rPr lang="en-GB" dirty="0" smtClean="0"/>
              <a:t>Glass-</a:t>
            </a:r>
            <a:r>
              <a:rPr lang="en-GB" dirty="0" err="1" smtClean="0"/>
              <a:t>Steagall</a:t>
            </a:r>
            <a:r>
              <a:rPr lang="en-GB" dirty="0" smtClean="0"/>
              <a:t> was 37 pages; </a:t>
            </a:r>
            <a:r>
              <a:rPr lang="en-GB" dirty="0" smtClean="0"/>
              <a:t>Dodd-Frank </a:t>
            </a:r>
            <a:r>
              <a:rPr lang="en-GB" dirty="0" smtClean="0"/>
              <a:t>was 848 pages; and it will require 400 pieces of detailed rule-making;</a:t>
            </a:r>
          </a:p>
          <a:p>
            <a:pPr marL="271463" indent="-271463" eaLnBrk="1" hangingPunct="1">
              <a:lnSpc>
                <a:spcPct val="90000"/>
              </a:lnSpc>
            </a:pPr>
            <a:r>
              <a:rPr lang="en-GB" dirty="0" smtClean="0"/>
              <a:t>“If we want everything to stay the same, everything must change”:</a:t>
            </a:r>
          </a:p>
          <a:p>
            <a:pPr marL="671513" lvl="1" indent="-271463">
              <a:lnSpc>
                <a:spcPct val="90000"/>
              </a:lnSpc>
            </a:pPr>
            <a:r>
              <a:rPr lang="en-GB" dirty="0" smtClean="0"/>
              <a:t>The system will </a:t>
            </a:r>
            <a:r>
              <a:rPr lang="en-GB" dirty="0"/>
              <a:t>still be </a:t>
            </a:r>
            <a:r>
              <a:rPr lang="en-GB" dirty="0" smtClean="0"/>
              <a:t>global;</a:t>
            </a:r>
          </a:p>
          <a:p>
            <a:pPr marL="671513" lvl="1" indent="-271463">
              <a:lnSpc>
                <a:spcPct val="90000"/>
              </a:lnSpc>
            </a:pPr>
            <a:r>
              <a:rPr lang="en-GB" dirty="0" smtClean="0"/>
              <a:t>it </a:t>
            </a:r>
            <a:r>
              <a:rPr lang="en-GB" dirty="0"/>
              <a:t>will continue to rely on the interaction of vast </a:t>
            </a:r>
            <a:r>
              <a:rPr lang="en-GB" dirty="0" smtClean="0"/>
              <a:t>institutions </a:t>
            </a:r>
            <a:r>
              <a:rPr lang="en-GB" dirty="0"/>
              <a:t>with free-wheeling capital markets</a:t>
            </a:r>
            <a:r>
              <a:rPr lang="en-GB" dirty="0" smtClean="0"/>
              <a:t>;</a:t>
            </a:r>
          </a:p>
          <a:p>
            <a:pPr marL="671513" lvl="1" indent="-271463">
              <a:lnSpc>
                <a:spcPct val="90000"/>
              </a:lnSpc>
            </a:pPr>
            <a:r>
              <a:rPr lang="en-GB" dirty="0" smtClean="0"/>
              <a:t>it </a:t>
            </a:r>
            <a:r>
              <a:rPr lang="en-GB" dirty="0"/>
              <a:t>will </a:t>
            </a:r>
            <a:r>
              <a:rPr lang="en-GB" dirty="0" smtClean="0"/>
              <a:t>remain highly </a:t>
            </a:r>
            <a:r>
              <a:rPr lang="en-GB" dirty="0"/>
              <a:t>leveraged</a:t>
            </a:r>
            <a:r>
              <a:rPr lang="en-GB" dirty="0" smtClean="0"/>
              <a:t>;</a:t>
            </a:r>
          </a:p>
          <a:p>
            <a:pPr marL="671513" lvl="1" indent="-271463">
              <a:lnSpc>
                <a:spcPct val="90000"/>
              </a:lnSpc>
            </a:pPr>
            <a:r>
              <a:rPr lang="en-GB" dirty="0" smtClean="0"/>
              <a:t>and </a:t>
            </a:r>
            <a:r>
              <a:rPr lang="en-GB" dirty="0"/>
              <a:t>it will continue to rely </a:t>
            </a:r>
            <a:r>
              <a:rPr lang="en-GB" dirty="0" smtClean="0"/>
              <a:t>on managing maturity </a:t>
            </a:r>
            <a:r>
              <a:rPr lang="en-GB" dirty="0"/>
              <a:t>and risk mismatches. </a:t>
            </a:r>
            <a:endParaRPr lang="en-GB" dirty="0" smtClean="0"/>
          </a:p>
          <a:p>
            <a:pPr marL="671513" lvl="1" indent="-271463">
              <a:lnSpc>
                <a:spcPct val="90000"/>
              </a:lnSpc>
            </a:pPr>
            <a:r>
              <a:rPr lang="en-GB" dirty="0" smtClean="0"/>
              <a:t>Yet the </a:t>
            </a:r>
            <a:r>
              <a:rPr lang="en-GB" dirty="0"/>
              <a:t>new structure of regulatory oversight and rules displays </a:t>
            </a:r>
            <a:r>
              <a:rPr lang="en-GB" dirty="0" smtClean="0"/>
              <a:t>the </a:t>
            </a:r>
            <a:r>
              <a:rPr lang="en-GB" dirty="0"/>
              <a:t>breakdown of trust between authorities and finance. </a:t>
            </a:r>
            <a:endParaRPr lang="en-GB" dirty="0" smtClean="0"/>
          </a:p>
          <a:p>
            <a:pPr marL="671513" lvl="1" indent="-271463">
              <a:lnSpc>
                <a:spcPct val="90000"/>
              </a:lnSpc>
            </a:pPr>
            <a:r>
              <a:rPr lang="en-GB" dirty="0" smtClean="0"/>
              <a:t>That </a:t>
            </a:r>
            <a:r>
              <a:rPr lang="en-GB" dirty="0"/>
              <a:t>is why the regulatory outcome has </a:t>
            </a:r>
            <a:r>
              <a:rPr lang="en-GB" dirty="0" smtClean="0"/>
              <a:t>become so </a:t>
            </a:r>
            <a:r>
              <a:rPr lang="en-GB" dirty="0"/>
              <a:t>complex and </a:t>
            </a:r>
            <a:r>
              <a:rPr lang="en-GB" dirty="0" smtClean="0"/>
              <a:t>prescriptive</a:t>
            </a:r>
            <a:r>
              <a:rPr lang="en-GB" dirty="0"/>
              <a:t>.</a:t>
            </a:r>
          </a:p>
          <a:p>
            <a:pPr marL="271463" indent="-271463" eaLnBrk="1" hangingPunct="1">
              <a:lnSpc>
                <a:spcPct val="90000"/>
              </a:lnSpc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3C01-4B28-4043-BBE0-D0EA38F2E3A7}" type="slidenum">
              <a:rPr lang="en-GB" smtClean="0"/>
              <a:pPr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571370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 idx="4294967295"/>
          </p:nvPr>
        </p:nvSpPr>
        <p:spPr>
          <a:xfrm>
            <a:off x="685800" y="609600"/>
            <a:ext cx="7924800" cy="546100"/>
          </a:xfrm>
        </p:spPr>
        <p:txBody>
          <a:bodyPr lIns="0" tIns="0" rIns="0" bIns="0" anchor="b"/>
          <a:lstStyle/>
          <a:p>
            <a:pPr eaLnBrk="1" hangingPunct="1"/>
            <a:r>
              <a:rPr lang="en-GB" dirty="0" smtClean="0"/>
              <a:t>4. Critique of the agenda - resolution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4294967295"/>
          </p:nvPr>
        </p:nvSpPr>
        <p:spPr>
          <a:xfrm>
            <a:off x="539750" y="1557338"/>
            <a:ext cx="8318500" cy="4786312"/>
          </a:xfrm>
        </p:spPr>
        <p:txBody>
          <a:bodyPr lIns="0" tIns="0" rIns="0" bIns="0">
            <a:normAutofit/>
          </a:bodyPr>
          <a:lstStyle/>
          <a:p>
            <a:pPr marL="271463" indent="-271463" eaLnBrk="1" hangingPunct="1">
              <a:lnSpc>
                <a:spcPct val="90000"/>
              </a:lnSpc>
            </a:pPr>
            <a:r>
              <a:rPr lang="en-GB" dirty="0" smtClean="0"/>
              <a:t>Resolution should work when the failure is idiosyncratic.</a:t>
            </a:r>
          </a:p>
          <a:p>
            <a:pPr marL="271463" indent="-271463" eaLnBrk="1" hangingPunct="1">
              <a:lnSpc>
                <a:spcPct val="90000"/>
              </a:lnSpc>
            </a:pPr>
            <a:r>
              <a:rPr lang="en-GB" dirty="0" smtClean="0"/>
              <a:t>It is not clear that it will work in a systemic crisis:</a:t>
            </a:r>
          </a:p>
          <a:p>
            <a:pPr marL="671513" lvl="1" indent="-271463">
              <a:lnSpc>
                <a:spcPct val="90000"/>
              </a:lnSpc>
            </a:pPr>
            <a:r>
              <a:rPr lang="en-GB" dirty="0" smtClean="0"/>
              <a:t>It might exacerbate panic;</a:t>
            </a:r>
          </a:p>
          <a:p>
            <a:pPr marL="671513" lvl="1" indent="-271463">
              <a:lnSpc>
                <a:spcPct val="90000"/>
              </a:lnSpc>
            </a:pPr>
            <a:r>
              <a:rPr lang="en-GB" dirty="0" smtClean="0"/>
              <a:t>It is likely to be particularly difficult for the G-SIBs;</a:t>
            </a:r>
          </a:p>
          <a:p>
            <a:pPr marL="671513" lvl="1" indent="-271463">
              <a:lnSpc>
                <a:spcPct val="90000"/>
              </a:lnSpc>
            </a:pPr>
            <a:r>
              <a:rPr lang="en-GB" dirty="0" smtClean="0"/>
              <a:t>But the effect of the crisis has been to increase concentration in the global banking system.</a:t>
            </a:r>
          </a:p>
          <a:p>
            <a:pPr marL="271463" indent="-271463">
              <a:lnSpc>
                <a:spcPct val="90000"/>
              </a:lnSpc>
            </a:pPr>
            <a:r>
              <a:rPr lang="en-GB" dirty="0" smtClean="0"/>
              <a:t>It will certainly only work if (a) the debt is genuinely loss absorbing; (b) conversion is large enough to remove doubts about </a:t>
            </a:r>
            <a:r>
              <a:rPr lang="en-GB" dirty="0" err="1" smtClean="0"/>
              <a:t>ongoing</a:t>
            </a:r>
            <a:r>
              <a:rPr lang="en-GB" dirty="0" smtClean="0"/>
              <a:t> solvency; and (c) triggers are automatic, not discretionary.</a:t>
            </a:r>
          </a:p>
          <a:p>
            <a:pPr marL="271463" indent="-271463">
              <a:lnSpc>
                <a:spcPct val="90000"/>
              </a:lnSpc>
            </a:pPr>
            <a:r>
              <a:rPr lang="en-GB" dirty="0" smtClean="0"/>
              <a:t>More capital would surely be better. </a:t>
            </a:r>
          </a:p>
          <a:p>
            <a:pPr marL="671513" lvl="1" indent="-271463">
              <a:lnSpc>
                <a:spcPct val="90000"/>
              </a:lnSpc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3C01-4B28-4043-BBE0-D0EA38F2E3A7}" type="slidenum">
              <a:rPr lang="en-GB" smtClean="0"/>
              <a:pPr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0403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 idx="4294967295"/>
          </p:nvPr>
        </p:nvSpPr>
        <p:spPr>
          <a:xfrm>
            <a:off x="685800" y="381000"/>
            <a:ext cx="7924800" cy="698500"/>
          </a:xfrm>
        </p:spPr>
        <p:txBody>
          <a:bodyPr lIns="0" tIns="0" rIns="0" bIns="0" anchor="b"/>
          <a:lstStyle/>
          <a:p>
            <a:pPr eaLnBrk="1" hangingPunct="1"/>
            <a:r>
              <a:rPr lang="en-GB" dirty="0" smtClean="0"/>
              <a:t>4. Critique of the agenda - capital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4294967295"/>
          </p:nvPr>
        </p:nvSpPr>
        <p:spPr>
          <a:xfrm>
            <a:off x="539750" y="1557338"/>
            <a:ext cx="8318500" cy="4786312"/>
          </a:xfrm>
        </p:spPr>
        <p:txBody>
          <a:bodyPr lIns="0" tIns="0" rIns="0" bIns="0">
            <a:normAutofit/>
          </a:bodyPr>
          <a:lstStyle/>
          <a:p>
            <a:pPr marL="271463" indent="-271463">
              <a:lnSpc>
                <a:spcPct val="90000"/>
              </a:lnSpc>
            </a:pPr>
            <a:r>
              <a:rPr lang="en-GB" dirty="0" smtClean="0"/>
              <a:t>Higher </a:t>
            </a:r>
            <a:r>
              <a:rPr lang="en-GB" dirty="0"/>
              <a:t>capital requirements are, in my view, a social benefit, not a cost. I would like to see </a:t>
            </a:r>
            <a:r>
              <a:rPr lang="en-GB" i="1" dirty="0"/>
              <a:t>much</a:t>
            </a:r>
            <a:r>
              <a:rPr lang="en-GB" dirty="0"/>
              <a:t> higher capital ratios than now agreed in Basel, </a:t>
            </a:r>
            <a:r>
              <a:rPr lang="en-GB" dirty="0" smtClean="0"/>
              <a:t>a minimum of 10 </a:t>
            </a:r>
            <a:r>
              <a:rPr lang="en-GB" dirty="0"/>
              <a:t>per cent true equity</a:t>
            </a:r>
            <a:r>
              <a:rPr lang="en-GB" dirty="0" smtClean="0"/>
              <a:t>. Risk-weighting is so bad that a leverage ratio is also essential</a:t>
            </a:r>
            <a:endParaRPr lang="en-GB" dirty="0"/>
          </a:p>
          <a:p>
            <a:pPr marL="271463" indent="-271463" eaLnBrk="1" hangingPunct="1">
              <a:lnSpc>
                <a:spcPct val="90000"/>
              </a:lnSpc>
            </a:pPr>
            <a:r>
              <a:rPr lang="en-GB" dirty="0" smtClean="0"/>
              <a:t>One of the arguments for more capital is that resolution is not necessarily going to work.</a:t>
            </a:r>
          </a:p>
          <a:p>
            <a:pPr marL="271463" indent="-271463" eaLnBrk="1" hangingPunct="1">
              <a:lnSpc>
                <a:spcPct val="90000"/>
              </a:lnSpc>
            </a:pPr>
            <a:r>
              <a:rPr lang="en-GB" dirty="0" smtClean="0"/>
              <a:t>Another is that this increases the stake of shareholders, in whose names the bank is notionally run.</a:t>
            </a:r>
          </a:p>
          <a:p>
            <a:pPr marL="271463" indent="-271463" eaLnBrk="1" hangingPunct="1">
              <a:lnSpc>
                <a:spcPct val="90000"/>
              </a:lnSpc>
            </a:pPr>
            <a:r>
              <a:rPr lang="en-GB" dirty="0" smtClean="0"/>
              <a:t>It also removes the incentives to “go for broke”.</a:t>
            </a:r>
          </a:p>
          <a:p>
            <a:pPr eaLnBrk="1" hangingPunct="1"/>
            <a:r>
              <a:rPr lang="en-GB" dirty="0" smtClean="0"/>
              <a:t>A </a:t>
            </a:r>
            <a:r>
              <a:rPr lang="en-GB" dirty="0"/>
              <a:t>situation in which taxpayers underpin banks, while bankers make private fortunes, is intolerable. </a:t>
            </a:r>
            <a:endParaRPr lang="en-GB" dirty="0" smtClean="0"/>
          </a:p>
          <a:p>
            <a:pPr marL="271463" indent="-271463" eaLnBrk="1" hangingPunct="1">
              <a:lnSpc>
                <a:spcPct val="90000"/>
              </a:lnSpc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3C01-4B28-4043-BBE0-D0EA38F2E3A7}" type="slidenum">
              <a:rPr lang="en-GB" smtClean="0"/>
              <a:pPr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894378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8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we fixed the financial system?</a:t>
            </a:r>
            <a:endParaRPr lang="en-US" dirty="0"/>
          </a:p>
        </p:txBody>
      </p:sp>
      <p:sp>
        <p:nvSpPr>
          <p:cNvPr id="87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Legacy of the crisis</a:t>
            </a:r>
          </a:p>
          <a:p>
            <a:r>
              <a:rPr lang="en-US" dirty="0" smtClean="0"/>
              <a:t>Fragility of finance</a:t>
            </a:r>
          </a:p>
          <a:p>
            <a:r>
              <a:rPr lang="en-US" dirty="0" smtClean="0"/>
              <a:t>Reform agenda</a:t>
            </a:r>
          </a:p>
          <a:p>
            <a:r>
              <a:rPr lang="en-US" dirty="0" smtClean="0"/>
              <a:t>Critique of the agenda</a:t>
            </a:r>
          </a:p>
          <a:p>
            <a:r>
              <a:rPr lang="en-US" dirty="0" smtClean="0"/>
              <a:t>Future of </a:t>
            </a:r>
            <a:r>
              <a:rPr lang="en-US" dirty="0" smtClean="0"/>
              <a:t>finance</a:t>
            </a: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1F5D9-C6ED-DC4E-A406-9E774003B4CB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924800" cy="774700"/>
          </a:xfrm>
        </p:spPr>
        <p:txBody>
          <a:bodyPr/>
          <a:lstStyle/>
          <a:p>
            <a:pPr eaLnBrk="1" hangingPunct="1"/>
            <a:r>
              <a:rPr lang="en-GB" dirty="0"/>
              <a:t>4. Critique of the agenda - capital</a:t>
            </a:r>
            <a:endParaRPr lang="en-GB" dirty="0" smtClean="0"/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The costs of more capital are usually exaggerated. Take an example:</a:t>
            </a:r>
          </a:p>
          <a:p>
            <a:pPr lvl="1" eaLnBrk="1" hangingPunct="1"/>
            <a:r>
              <a:rPr lang="en-GB" dirty="0" smtClean="0"/>
              <a:t>Suppose one raised the equity ratio from 3 per cent to 10 per cent, that the cost of equity was 15 per cent a year and the cost of junior debt was 8 per cent a year. </a:t>
            </a:r>
          </a:p>
          <a:p>
            <a:pPr lvl="1" eaLnBrk="1" hangingPunct="1"/>
            <a:r>
              <a:rPr lang="en-GB" dirty="0" smtClean="0"/>
              <a:t>The additional cost of funds would then be 49 basis points.</a:t>
            </a:r>
          </a:p>
          <a:p>
            <a:pPr lvl="1" eaLnBrk="1" hangingPunct="1"/>
            <a:r>
              <a:rPr lang="en-GB" dirty="0" smtClean="0"/>
              <a:t>But this includes the effect of two subsidies on borrowing costs: tax benefits of debt and risk-bearing by taxpayers. Also the costs of junior debt would rise if it were loss absorbing.</a:t>
            </a:r>
          </a:p>
          <a:p>
            <a:pPr lvl="1" eaLnBrk="1" hangingPunct="1"/>
            <a:r>
              <a:rPr lang="en-GB" dirty="0" smtClean="0"/>
              <a:t>The true social cost of extra capital would be close to zero, while benefits of reducing risk of a systemic crisis are huge.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1F5D9-C6ED-DC4E-A406-9E774003B4CB}" type="slidenum">
              <a:rPr lang="en-GB" smtClean="0"/>
              <a:pPr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437873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 idx="4294967295"/>
          </p:nvPr>
        </p:nvSpPr>
        <p:spPr>
          <a:xfrm>
            <a:off x="685800" y="609600"/>
            <a:ext cx="7772400" cy="609600"/>
          </a:xfrm>
        </p:spPr>
        <p:txBody>
          <a:bodyPr lIns="0" tIns="0" rIns="0" bIns="0" anchor="b"/>
          <a:lstStyle/>
          <a:p>
            <a:pPr eaLnBrk="1" hangingPunct="1"/>
            <a:r>
              <a:rPr lang="en-GB" dirty="0"/>
              <a:t>4. Critique of the agenda - </a:t>
            </a:r>
            <a:r>
              <a:rPr lang="en-GB" dirty="0" smtClean="0"/>
              <a:t>structure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sz="half" idx="4294967295"/>
          </p:nvPr>
        </p:nvSpPr>
        <p:spPr>
          <a:xfrm>
            <a:off x="539750" y="1438275"/>
            <a:ext cx="8318500" cy="4654550"/>
          </a:xfrm>
        </p:spPr>
        <p:txBody>
          <a:bodyPr lIns="0" tIns="0" rIns="0" bIns="0"/>
          <a:lstStyle/>
          <a:p>
            <a:pPr marL="271463" indent="-271463" eaLnBrk="1" hangingPunct="1"/>
            <a:r>
              <a:rPr lang="en-GB" dirty="0" smtClean="0"/>
              <a:t>Ring-fencing is needed if capital does not rise radically.</a:t>
            </a:r>
          </a:p>
          <a:p>
            <a:pPr marL="271463" indent="-271463" eaLnBrk="1" hangingPunct="1"/>
            <a:r>
              <a:rPr lang="en-GB" dirty="0" smtClean="0"/>
              <a:t>But why not separate retail from investment banking completely?</a:t>
            </a:r>
          </a:p>
          <a:p>
            <a:pPr marL="671513" lvl="1" indent="-271463"/>
            <a:r>
              <a:rPr lang="en-GB" dirty="0" smtClean="0"/>
              <a:t>Ring-fencing retains many of the synergies of a broad banking group, while providing insulation for vital economic functions;</a:t>
            </a:r>
          </a:p>
          <a:p>
            <a:pPr marL="671513" lvl="1" indent="-271463"/>
            <a:r>
              <a:rPr lang="en-GB" dirty="0" smtClean="0"/>
              <a:t>With ring-fencing the parent group could still rescue a failing retail bank;</a:t>
            </a:r>
          </a:p>
          <a:p>
            <a:pPr marL="671513" lvl="1" indent="-271463"/>
            <a:r>
              <a:rPr lang="en-GB" dirty="0" smtClean="0"/>
              <a:t>A full split would create undiversified, correlated, stand-alone UK retail banking sector – stability risk; </a:t>
            </a:r>
          </a:p>
          <a:p>
            <a:pPr marL="671513" lvl="1" indent="-271463"/>
            <a:r>
              <a:rPr lang="en-GB" dirty="0" smtClean="0"/>
              <a:t>So we favoured </a:t>
            </a:r>
            <a:r>
              <a:rPr lang="en-GB" i="1" dirty="0" smtClean="0"/>
              <a:t>structured universal banking</a:t>
            </a:r>
            <a:r>
              <a:rPr lang="en-GB" dirty="0" smtClean="0"/>
              <a:t>, not ending universal banking – more robust than </a:t>
            </a:r>
            <a:r>
              <a:rPr lang="en-GB" i="1" dirty="0" smtClean="0"/>
              <a:t>un</a:t>
            </a:r>
            <a:r>
              <a:rPr lang="en-GB" dirty="0" smtClean="0"/>
              <a:t>structured universal banking.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3C01-4B28-4043-BBE0-D0EA38F2E3A7}" type="slidenum">
              <a:rPr lang="en-GB" smtClean="0"/>
              <a:pPr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159952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 idx="4294967295"/>
          </p:nvPr>
        </p:nvSpPr>
        <p:spPr>
          <a:xfrm>
            <a:off x="685800" y="609600"/>
            <a:ext cx="7772400" cy="609600"/>
          </a:xfrm>
        </p:spPr>
        <p:txBody>
          <a:bodyPr lIns="0" tIns="0" rIns="0" bIns="0" anchor="b"/>
          <a:lstStyle/>
          <a:p>
            <a:pPr eaLnBrk="1" hangingPunct="1"/>
            <a:r>
              <a:rPr lang="en-GB" dirty="0"/>
              <a:t>4. Critique of the agenda - </a:t>
            </a:r>
            <a:r>
              <a:rPr lang="en-GB" dirty="0" err="1" smtClean="0"/>
              <a:t>macroprudential</a:t>
            </a:r>
            <a:endParaRPr lang="en-GB" dirty="0" smtClean="0"/>
          </a:p>
        </p:txBody>
      </p:sp>
      <p:sp>
        <p:nvSpPr>
          <p:cNvPr id="44035" name="Content Placeholder 2"/>
          <p:cNvSpPr>
            <a:spLocks noGrp="1"/>
          </p:cNvSpPr>
          <p:nvPr>
            <p:ph sz="half" idx="4294967295"/>
          </p:nvPr>
        </p:nvSpPr>
        <p:spPr>
          <a:xfrm>
            <a:off x="539750" y="1438275"/>
            <a:ext cx="8318500" cy="4654550"/>
          </a:xfrm>
        </p:spPr>
        <p:txBody>
          <a:bodyPr lIns="0" tIns="0" rIns="0" bIns="0"/>
          <a:lstStyle/>
          <a:p>
            <a:pPr marL="271463" indent="-271463" eaLnBrk="1" hangingPunct="1"/>
            <a:r>
              <a:rPr lang="en-GB" dirty="0" smtClean="0"/>
              <a:t>A key role in future will be played by </a:t>
            </a:r>
            <a:r>
              <a:rPr lang="en-GB" dirty="0" smtClean="0"/>
              <a:t>macro-prudential </a:t>
            </a:r>
            <a:r>
              <a:rPr lang="en-GB" dirty="0" smtClean="0"/>
              <a:t>regulation.</a:t>
            </a:r>
          </a:p>
          <a:p>
            <a:pPr marL="271463" indent="-271463" eaLnBrk="1" hangingPunct="1"/>
            <a:r>
              <a:rPr lang="en-GB" dirty="0" smtClean="0"/>
              <a:t>This raises big issues:</a:t>
            </a:r>
          </a:p>
          <a:p>
            <a:pPr marL="671513" lvl="1" indent="-271463"/>
            <a:r>
              <a:rPr lang="en-GB" dirty="0" smtClean="0"/>
              <a:t>Potential conflicts with monetary </a:t>
            </a:r>
            <a:r>
              <a:rPr lang="en-GB" dirty="0" smtClean="0"/>
              <a:t>policy</a:t>
            </a:r>
          </a:p>
          <a:p>
            <a:pPr marL="671513" lvl="1" indent="-271463"/>
            <a:r>
              <a:rPr lang="en-GB" dirty="0" smtClean="0"/>
              <a:t>Potential </a:t>
            </a:r>
            <a:r>
              <a:rPr lang="en-GB" dirty="0" smtClean="0"/>
              <a:t>fragmentation of </a:t>
            </a:r>
            <a:r>
              <a:rPr lang="en-GB" dirty="0" smtClean="0"/>
              <a:t>integrated </a:t>
            </a:r>
            <a:r>
              <a:rPr lang="en-GB" dirty="0" smtClean="0"/>
              <a:t>financial markets inside the eurozone or the EU.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3C01-4B28-4043-BBE0-D0EA38F2E3A7}" type="slidenum">
              <a:rPr lang="en-GB" smtClean="0"/>
              <a:pPr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935535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 idx="4294967295"/>
          </p:nvPr>
        </p:nvSpPr>
        <p:spPr>
          <a:xfrm>
            <a:off x="685800" y="609600"/>
            <a:ext cx="7772400" cy="609600"/>
          </a:xfrm>
        </p:spPr>
        <p:txBody>
          <a:bodyPr lIns="0" tIns="0" rIns="0" bIns="0" anchor="b"/>
          <a:lstStyle/>
          <a:p>
            <a:pPr eaLnBrk="1" hangingPunct="1"/>
            <a:r>
              <a:rPr lang="en-GB" dirty="0"/>
              <a:t>4. Critique of the agenda - </a:t>
            </a:r>
            <a:r>
              <a:rPr lang="en-GB" dirty="0" smtClean="0"/>
              <a:t>transition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sz="half" idx="4294967295"/>
          </p:nvPr>
        </p:nvSpPr>
        <p:spPr>
          <a:xfrm>
            <a:off x="539750" y="1438275"/>
            <a:ext cx="8318500" cy="4654550"/>
          </a:xfrm>
        </p:spPr>
        <p:txBody>
          <a:bodyPr lIns="0" tIns="0" rIns="0" bIns="0"/>
          <a:lstStyle/>
          <a:p>
            <a:pPr marL="271463" indent="-271463" eaLnBrk="1" hangingPunct="1"/>
            <a:r>
              <a:rPr lang="en-GB" dirty="0" smtClean="0"/>
              <a:t>We seem to want the balance sheets of the financial system to be larger in the short run and smaller in the longer run.</a:t>
            </a:r>
          </a:p>
          <a:p>
            <a:pPr marL="271463" indent="-271463" eaLnBrk="1" hangingPunct="1"/>
            <a:r>
              <a:rPr lang="en-GB" dirty="0" smtClean="0"/>
              <a:t> That creates a big dilemma for current policy.</a:t>
            </a:r>
          </a:p>
          <a:p>
            <a:pPr marL="271463" indent="-271463" eaLnBrk="1" hangingPunct="1"/>
            <a:r>
              <a:rPr lang="en-GB" dirty="0" smtClean="0"/>
              <a:t>The only solution is to get more capital into the financial system.</a:t>
            </a:r>
          </a:p>
          <a:p>
            <a:pPr marL="271463" indent="-271463" eaLnBrk="1" hangingPunct="1"/>
            <a:r>
              <a:rPr lang="en-GB" dirty="0" smtClean="0"/>
              <a:t>That will allow bad assets to be written down or written off, while expanding profitable  lending</a:t>
            </a:r>
            <a:r>
              <a:rPr lang="en-GB" dirty="0" smtClean="0"/>
              <a:t>.</a:t>
            </a:r>
            <a:endParaRPr lang="en-GB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3C01-4B28-4043-BBE0-D0EA38F2E3A7}" type="slidenum">
              <a:rPr lang="en-GB" smtClean="0"/>
              <a:pPr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685264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 idx="4294967295"/>
          </p:nvPr>
        </p:nvSpPr>
        <p:spPr>
          <a:xfrm>
            <a:off x="685800" y="609600"/>
            <a:ext cx="7772400" cy="609600"/>
          </a:xfrm>
        </p:spPr>
        <p:txBody>
          <a:bodyPr lIns="0" tIns="0" rIns="0" bIns="0" anchor="b"/>
          <a:lstStyle/>
          <a:p>
            <a:pPr eaLnBrk="1" hangingPunct="1"/>
            <a:r>
              <a:rPr lang="en-GB" dirty="0" smtClean="0"/>
              <a:t>5. Future of finance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sz="half" idx="4294967295"/>
          </p:nvPr>
        </p:nvSpPr>
        <p:spPr>
          <a:xfrm>
            <a:off x="539750" y="1438275"/>
            <a:ext cx="8318500" cy="4654550"/>
          </a:xfrm>
        </p:spPr>
        <p:txBody>
          <a:bodyPr lIns="0" tIns="0" rIns="0" bIns="0"/>
          <a:lstStyle/>
          <a:p>
            <a:pPr marL="271463" indent="-271463" eaLnBrk="1" hangingPunct="1">
              <a:spcBef>
                <a:spcPts val="2640"/>
              </a:spcBef>
            </a:pPr>
            <a:r>
              <a:rPr lang="en-GB" dirty="0" smtClean="0"/>
              <a:t>Here are </a:t>
            </a:r>
            <a:r>
              <a:rPr lang="en-GB" dirty="0" smtClean="0"/>
              <a:t>five big </a:t>
            </a:r>
            <a:r>
              <a:rPr lang="en-GB" dirty="0" smtClean="0"/>
              <a:t>questions: </a:t>
            </a:r>
          </a:p>
          <a:p>
            <a:pPr marL="671513" lvl="1" indent="-271463">
              <a:spcBef>
                <a:spcPts val="2640"/>
              </a:spcBef>
            </a:pPr>
            <a:r>
              <a:rPr lang="en-GB" dirty="0"/>
              <a:t>Should we eliminate the creation of private debt-backed money?</a:t>
            </a:r>
          </a:p>
          <a:p>
            <a:pPr marL="671513" lvl="1" indent="-271463">
              <a:spcBef>
                <a:spcPts val="2640"/>
              </a:spcBef>
            </a:pPr>
            <a:r>
              <a:rPr lang="en-GB" dirty="0" smtClean="0"/>
              <a:t>Should we lower leverage in the economy and if so how far?</a:t>
            </a:r>
          </a:p>
          <a:p>
            <a:pPr marL="671513" lvl="1" indent="-271463">
              <a:spcBef>
                <a:spcPts val="2640"/>
              </a:spcBef>
            </a:pPr>
            <a:r>
              <a:rPr lang="en-GB" dirty="0" smtClean="0"/>
              <a:t>Should we reduce the leverage of financial institutions further? </a:t>
            </a:r>
          </a:p>
          <a:p>
            <a:pPr marL="671513" lvl="1" indent="-271463">
              <a:spcBef>
                <a:spcPts val="2640"/>
              </a:spcBef>
            </a:pPr>
            <a:r>
              <a:rPr lang="en-GB" dirty="0" smtClean="0"/>
              <a:t>Should we reduce the globalisation of the </a:t>
            </a:r>
            <a:r>
              <a:rPr lang="en-GB" dirty="0" smtClean="0"/>
              <a:t>financial </a:t>
            </a:r>
            <a:r>
              <a:rPr lang="en-GB" dirty="0" smtClean="0"/>
              <a:t>system?</a:t>
            </a:r>
            <a:r>
              <a:rPr lang="en-GB" dirty="0" smtClean="0"/>
              <a:t>	</a:t>
            </a:r>
          </a:p>
          <a:p>
            <a:pPr marL="671513" lvl="1" indent="-271463">
              <a:spcBef>
                <a:spcPts val="2640"/>
              </a:spcBef>
            </a:pPr>
            <a:r>
              <a:rPr lang="en-GB" dirty="0" smtClean="0"/>
              <a:t>Should we rely more on </a:t>
            </a:r>
            <a:r>
              <a:rPr lang="en-GB" dirty="0" smtClean="0"/>
              <a:t>capital </a:t>
            </a:r>
            <a:r>
              <a:rPr lang="en-GB" dirty="0" smtClean="0"/>
              <a:t>markets</a:t>
            </a:r>
            <a:r>
              <a:rPr lang="en-GB" dirty="0"/>
              <a:t>?</a:t>
            </a:r>
            <a:endParaRPr lang="en-GB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3C01-4B28-4043-BBE0-D0EA38F2E3A7}" type="slidenum">
              <a:rPr lang="en-GB" smtClean="0"/>
              <a:pPr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0522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 idx="4294967295"/>
          </p:nvPr>
        </p:nvSpPr>
        <p:spPr>
          <a:xfrm>
            <a:off x="685800" y="609600"/>
            <a:ext cx="7772400" cy="609600"/>
          </a:xfrm>
        </p:spPr>
        <p:txBody>
          <a:bodyPr lIns="0" tIns="0" rIns="0" bIns="0" anchor="b"/>
          <a:lstStyle/>
          <a:p>
            <a:pPr eaLnBrk="1" hangingPunct="1"/>
            <a:r>
              <a:rPr lang="en-GB" dirty="0" smtClean="0"/>
              <a:t>6. </a:t>
            </a:r>
            <a:r>
              <a:rPr lang="en-GB" dirty="0" smtClean="0"/>
              <a:t>Conclusion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sz="half" idx="4294967295"/>
          </p:nvPr>
        </p:nvSpPr>
        <p:spPr>
          <a:xfrm>
            <a:off x="539750" y="1438275"/>
            <a:ext cx="8318500" cy="4654550"/>
          </a:xfrm>
        </p:spPr>
        <p:txBody>
          <a:bodyPr lIns="0" tIns="0" rIns="0" bIns="0"/>
          <a:lstStyle/>
          <a:p>
            <a:pPr marL="271463" indent="-271463" eaLnBrk="1" hangingPunct="1">
              <a:spcBef>
                <a:spcPts val="840"/>
              </a:spcBef>
            </a:pPr>
            <a:r>
              <a:rPr lang="en-GB" dirty="0" smtClean="0"/>
              <a:t>The collapse of the western financial system contributed to </a:t>
            </a:r>
            <a:r>
              <a:rPr lang="en-GB" dirty="0" smtClean="0"/>
              <a:t>a disaster </a:t>
            </a:r>
            <a:r>
              <a:rPr lang="en-GB" dirty="0" smtClean="0"/>
              <a:t>from which we have not recovered.</a:t>
            </a:r>
          </a:p>
          <a:p>
            <a:pPr marL="271463" indent="-271463" eaLnBrk="1" hangingPunct="1">
              <a:spcBef>
                <a:spcPts val="840"/>
              </a:spcBef>
            </a:pPr>
            <a:r>
              <a:rPr lang="en-GB" dirty="0" smtClean="0"/>
              <a:t>The collapse was due to </a:t>
            </a:r>
            <a:r>
              <a:rPr lang="en-GB" dirty="0" smtClean="0"/>
              <a:t>extreme </a:t>
            </a:r>
            <a:r>
              <a:rPr lang="en-GB" dirty="0" smtClean="0"/>
              <a:t>fragility.</a:t>
            </a:r>
          </a:p>
          <a:p>
            <a:pPr marL="271463" indent="-271463" eaLnBrk="1" hangingPunct="1">
              <a:spcBef>
                <a:spcPts val="840"/>
              </a:spcBef>
            </a:pPr>
            <a:r>
              <a:rPr lang="en-GB" dirty="0" smtClean="0"/>
              <a:t>The reform effort has sought to make the current system more resilient.</a:t>
            </a:r>
          </a:p>
          <a:p>
            <a:pPr marL="271463" indent="-271463" eaLnBrk="1" hangingPunct="1">
              <a:spcBef>
                <a:spcPts val="840"/>
              </a:spcBef>
            </a:pPr>
            <a:r>
              <a:rPr lang="en-GB" dirty="0" smtClean="0"/>
              <a:t>But it is not clear </a:t>
            </a:r>
            <a:r>
              <a:rPr lang="en-GB" dirty="0" smtClean="0"/>
              <a:t>it </a:t>
            </a:r>
            <a:r>
              <a:rPr lang="en-GB" dirty="0" smtClean="0"/>
              <a:t>has gone far enough.</a:t>
            </a:r>
          </a:p>
          <a:p>
            <a:pPr marL="271463" indent="-271463" eaLnBrk="1" hangingPunct="1">
              <a:spcBef>
                <a:spcPts val="840"/>
              </a:spcBef>
            </a:pPr>
            <a:r>
              <a:rPr lang="en-GB" dirty="0" smtClean="0"/>
              <a:t>We face a long-lasting transition problem to what remains an uncertain destination.</a:t>
            </a:r>
          </a:p>
          <a:p>
            <a:pPr marL="1071563" lvl="2" indent="-271463"/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3C01-4B28-4043-BBE0-D0EA38F2E3A7}" type="slidenum">
              <a:rPr lang="en-GB" smtClean="0"/>
              <a:pPr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773605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Legacy of the crisis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high-income countries have been stuck in a “contained depression” for six years.</a:t>
            </a:r>
          </a:p>
          <a:p>
            <a:r>
              <a:rPr lang="en-US" dirty="0" smtClean="0"/>
              <a:t>What are the symptoms?</a:t>
            </a:r>
          </a:p>
          <a:p>
            <a:r>
              <a:rPr lang="en-US" dirty="0" smtClean="0"/>
              <a:t>The answer is the combination of:</a:t>
            </a:r>
          </a:p>
          <a:p>
            <a:pPr lvl="1"/>
            <a:r>
              <a:rPr lang="en-US" dirty="0"/>
              <a:t>W</a:t>
            </a:r>
            <a:r>
              <a:rPr lang="en-US" dirty="0" smtClean="0"/>
              <a:t>eak economies, and</a:t>
            </a:r>
          </a:p>
          <a:p>
            <a:pPr lvl="1"/>
            <a:r>
              <a:rPr lang="en-US" dirty="0" smtClean="0"/>
              <a:t>aggressive monetary and (to a lesser degree) fiscal policies; </a:t>
            </a:r>
          </a:p>
          <a:p>
            <a:r>
              <a:rPr lang="en-US" dirty="0" smtClean="0"/>
              <a:t>This is not just due to the fragility of the financial system. But it is a big part of the explanation.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1F5D9-C6ED-DC4E-A406-9E774003B4CB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582036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4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dirty="0" smtClean="0"/>
              <a:t>1. Legacy of the crisis</a:t>
            </a:r>
            <a:endParaRPr lang="en-GB" sz="3200" dirty="0" smtClean="0">
              <a:cs typeface="+mj-cs"/>
            </a:endParaRPr>
          </a:p>
        </p:txBody>
      </p:sp>
      <p:sp>
        <p:nvSpPr>
          <p:cNvPr id="956419" name="Text Box 3"/>
          <p:cNvSpPr txBox="1">
            <a:spLocks noChangeArrowheads="1"/>
          </p:cNvSpPr>
          <p:nvPr/>
        </p:nvSpPr>
        <p:spPr bwMode="auto">
          <a:xfrm>
            <a:off x="685800" y="1295400"/>
            <a:ext cx="792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b="1">
                <a:cs typeface="+mn-cs"/>
              </a:rPr>
              <a:t>THE LONG SLUMP</a:t>
            </a:r>
          </a:p>
        </p:txBody>
      </p:sp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9770607"/>
              </p:ext>
            </p:extLst>
          </p:nvPr>
        </p:nvGraphicFramePr>
        <p:xfrm>
          <a:off x="762000" y="1676400"/>
          <a:ext cx="7467600" cy="45597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3C01-4B28-4043-BBE0-D0EA38F2E3A7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567705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 txBox="1">
            <a:spLocks noGrp="1"/>
          </p:cNvSpPr>
          <p:nvPr/>
        </p:nvSpPr>
        <p:spPr bwMode="auto">
          <a:xfrm>
            <a:off x="685800" y="6248400"/>
            <a:ext cx="990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>
              <a:defRPr/>
            </a:pPr>
            <a:endParaRPr lang="en-GB" sz="1400" dirty="0">
              <a:cs typeface="+mn-cs"/>
            </a:endParaRPr>
          </a:p>
        </p:txBody>
      </p:sp>
      <p:sp>
        <p:nvSpPr>
          <p:cNvPr id="9564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dirty="0" smtClean="0"/>
              <a:t>1. Legacy of the crisis</a:t>
            </a:r>
            <a:endParaRPr lang="en-GB" sz="3200" dirty="0" smtClean="0">
              <a:cs typeface="+mj-cs"/>
            </a:endParaRPr>
          </a:p>
        </p:txBody>
      </p:sp>
      <p:sp>
        <p:nvSpPr>
          <p:cNvPr id="956419" name="Text Box 3"/>
          <p:cNvSpPr txBox="1">
            <a:spLocks noChangeArrowheads="1"/>
          </p:cNvSpPr>
          <p:nvPr/>
        </p:nvSpPr>
        <p:spPr bwMode="auto">
          <a:xfrm>
            <a:off x="685800" y="1295400"/>
            <a:ext cx="792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b="1" dirty="0">
                <a:cs typeface="+mn-cs"/>
              </a:rPr>
              <a:t>THE LONG SLUMP</a:t>
            </a:r>
          </a:p>
        </p:txBody>
      </p:sp>
      <p:graphicFrame>
        <p:nvGraphicFramePr>
          <p:cNvPr id="11" name="Char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9455106"/>
              </p:ext>
            </p:extLst>
          </p:nvPr>
        </p:nvGraphicFramePr>
        <p:xfrm>
          <a:off x="838200" y="2057400"/>
          <a:ext cx="7467600" cy="41743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3C01-4B28-4043-BBE0-D0EA38F2E3A7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84446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Legacy of the crisis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1F5D9-C6ED-DC4E-A406-9E774003B4CB}" type="slidenum">
              <a:rPr lang="en-GB" smtClean="0"/>
              <a:pPr/>
              <a:t>7</a:t>
            </a:fld>
            <a:endParaRPr lang="en-GB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1061783"/>
              </p:ext>
            </p:extLst>
          </p:nvPr>
        </p:nvGraphicFramePr>
        <p:xfrm>
          <a:off x="533400" y="1905000"/>
          <a:ext cx="79248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09600" y="1295400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THE LONG SLUMP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0649591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Legacy of the crisis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1F5D9-C6ED-DC4E-A406-9E774003B4CB}" type="slidenum">
              <a:rPr lang="en-GB" smtClean="0"/>
              <a:pPr/>
              <a:t>8</a:t>
            </a:fld>
            <a:endParaRPr lang="en-GB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0755322"/>
              </p:ext>
            </p:extLst>
          </p:nvPr>
        </p:nvGraphicFramePr>
        <p:xfrm>
          <a:off x="685800" y="1905000"/>
          <a:ext cx="79248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09600" y="1295400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CREDIT ENGINE REVERSED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8892122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Fragility of finance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the “Minsky moment” came in 2007-08, the results were:</a:t>
            </a:r>
          </a:p>
          <a:p>
            <a:pPr lvl="1"/>
            <a:r>
              <a:rPr lang="en-US" dirty="0"/>
              <a:t>A huge financial crisis;</a:t>
            </a:r>
          </a:p>
          <a:p>
            <a:pPr lvl="1"/>
            <a:r>
              <a:rPr lang="en-US" dirty="0"/>
              <a:t>State-backing of the core financial system; and </a:t>
            </a:r>
          </a:p>
          <a:p>
            <a:pPr lvl="1"/>
            <a:r>
              <a:rPr lang="en-US" dirty="0"/>
              <a:t>The hyper-aggressive monetary and fiscal policies.</a:t>
            </a:r>
          </a:p>
          <a:p>
            <a:r>
              <a:rPr lang="en-US" dirty="0" smtClean="0"/>
              <a:t>The crisis is the result of a complex interaction between two forces:</a:t>
            </a:r>
          </a:p>
          <a:p>
            <a:pPr lvl="1"/>
            <a:r>
              <a:rPr lang="en-US" dirty="0" smtClean="0"/>
              <a:t>A global saving glut; and</a:t>
            </a:r>
          </a:p>
          <a:p>
            <a:pPr lvl="1"/>
            <a:r>
              <a:rPr lang="en-US" dirty="0" smtClean="0"/>
              <a:t>A fragile financial system.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1F5D9-C6ED-DC4E-A406-9E774003B4CB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46681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FT_Plain">
  <a:themeElements>
    <a:clrScheme name="FT_Plain 1">
      <a:dk1>
        <a:srgbClr val="554141"/>
      </a:dk1>
      <a:lt1>
        <a:srgbClr val="FFFFFF"/>
      </a:lt1>
      <a:dk2>
        <a:srgbClr val="FFFFFF"/>
      </a:dk2>
      <a:lt2>
        <a:srgbClr val="969696"/>
      </a:lt2>
      <a:accent1>
        <a:srgbClr val="A50021"/>
      </a:accent1>
      <a:accent2>
        <a:srgbClr val="CC9900"/>
      </a:accent2>
      <a:accent3>
        <a:srgbClr val="FFFFFF"/>
      </a:accent3>
      <a:accent4>
        <a:srgbClr val="473636"/>
      </a:accent4>
      <a:accent5>
        <a:srgbClr val="CFAAAB"/>
      </a:accent5>
      <a:accent6>
        <a:srgbClr val="B98A00"/>
      </a:accent6>
      <a:hlink>
        <a:srgbClr val="666633"/>
      </a:hlink>
      <a:folHlink>
        <a:srgbClr val="008080"/>
      </a:folHlink>
    </a:clrScheme>
    <a:fontScheme name="FT_Plai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FT_Plain 1">
        <a:dk1>
          <a:srgbClr val="554141"/>
        </a:dk1>
        <a:lt1>
          <a:srgbClr val="FFFFFF"/>
        </a:lt1>
        <a:dk2>
          <a:srgbClr val="FFFFFF"/>
        </a:dk2>
        <a:lt2>
          <a:srgbClr val="969696"/>
        </a:lt2>
        <a:accent1>
          <a:srgbClr val="A50021"/>
        </a:accent1>
        <a:accent2>
          <a:srgbClr val="CC9900"/>
        </a:accent2>
        <a:accent3>
          <a:srgbClr val="FFFFFF"/>
        </a:accent3>
        <a:accent4>
          <a:srgbClr val="473636"/>
        </a:accent4>
        <a:accent5>
          <a:srgbClr val="CFAAAB"/>
        </a:accent5>
        <a:accent6>
          <a:srgbClr val="B98A00"/>
        </a:accent6>
        <a:hlink>
          <a:srgbClr val="666633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T_Plain 2">
        <a:dk1>
          <a:srgbClr val="554141"/>
        </a:dk1>
        <a:lt1>
          <a:srgbClr val="FFFFFF"/>
        </a:lt1>
        <a:dk2>
          <a:srgbClr val="FFFFFF"/>
        </a:dk2>
        <a:lt2>
          <a:srgbClr val="969696"/>
        </a:lt2>
        <a:accent1>
          <a:srgbClr val="FFCC99"/>
        </a:accent1>
        <a:accent2>
          <a:srgbClr val="666666"/>
        </a:accent2>
        <a:accent3>
          <a:srgbClr val="FFFFFF"/>
        </a:accent3>
        <a:accent4>
          <a:srgbClr val="473636"/>
        </a:accent4>
        <a:accent5>
          <a:srgbClr val="FFE2CA"/>
        </a:accent5>
        <a:accent6>
          <a:srgbClr val="5C5C5C"/>
        </a:accent6>
        <a:hlink>
          <a:srgbClr val="FFE3C5"/>
        </a:hlink>
        <a:folHlink>
          <a:srgbClr val="99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T_Plain 3">
        <a:dk1>
          <a:srgbClr val="554141"/>
        </a:dk1>
        <a:lt1>
          <a:srgbClr val="FFFFFF"/>
        </a:lt1>
        <a:dk2>
          <a:srgbClr val="FFFFFF"/>
        </a:dk2>
        <a:lt2>
          <a:srgbClr val="969696"/>
        </a:lt2>
        <a:accent1>
          <a:srgbClr val="008080"/>
        </a:accent1>
        <a:accent2>
          <a:srgbClr val="CC9900"/>
        </a:accent2>
        <a:accent3>
          <a:srgbClr val="FFFFFF"/>
        </a:accent3>
        <a:accent4>
          <a:srgbClr val="473636"/>
        </a:accent4>
        <a:accent5>
          <a:srgbClr val="AAC0C0"/>
        </a:accent5>
        <a:accent6>
          <a:srgbClr val="B98A00"/>
        </a:accent6>
        <a:hlink>
          <a:srgbClr val="666633"/>
        </a:hlink>
        <a:folHlink>
          <a:srgbClr val="A5002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T_Plain 4">
        <a:dk1>
          <a:srgbClr val="554141"/>
        </a:dk1>
        <a:lt1>
          <a:srgbClr val="FFFFFF"/>
        </a:lt1>
        <a:dk2>
          <a:srgbClr val="FFFFFF"/>
        </a:dk2>
        <a:lt2>
          <a:srgbClr val="969696"/>
        </a:lt2>
        <a:accent1>
          <a:srgbClr val="CC9900"/>
        </a:accent1>
        <a:accent2>
          <a:srgbClr val="993366"/>
        </a:accent2>
        <a:accent3>
          <a:srgbClr val="FFFFFF"/>
        </a:accent3>
        <a:accent4>
          <a:srgbClr val="473636"/>
        </a:accent4>
        <a:accent5>
          <a:srgbClr val="E2CAAA"/>
        </a:accent5>
        <a:accent6>
          <a:srgbClr val="8A2D5C"/>
        </a:accent6>
        <a:hlink>
          <a:srgbClr val="666633"/>
        </a:hlink>
        <a:folHlink>
          <a:srgbClr val="A5002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T_Plain 5">
        <a:dk1>
          <a:srgbClr val="554141"/>
        </a:dk1>
        <a:lt1>
          <a:srgbClr val="FFFFFF"/>
        </a:lt1>
        <a:dk2>
          <a:srgbClr val="FFFFFF"/>
        </a:dk2>
        <a:lt2>
          <a:srgbClr val="969696"/>
        </a:lt2>
        <a:accent1>
          <a:srgbClr val="666633"/>
        </a:accent1>
        <a:accent2>
          <a:srgbClr val="CC9900"/>
        </a:accent2>
        <a:accent3>
          <a:srgbClr val="FFFFFF"/>
        </a:accent3>
        <a:accent4>
          <a:srgbClr val="473636"/>
        </a:accent4>
        <a:accent5>
          <a:srgbClr val="B8B8AD"/>
        </a:accent5>
        <a:accent6>
          <a:srgbClr val="B98A00"/>
        </a:accent6>
        <a:hlink>
          <a:srgbClr val="008080"/>
        </a:hlink>
        <a:folHlink>
          <a:srgbClr val="A5002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T_Plain 6">
        <a:dk1>
          <a:srgbClr val="554141"/>
        </a:dk1>
        <a:lt1>
          <a:srgbClr val="FFFFFF"/>
        </a:lt1>
        <a:dk2>
          <a:srgbClr val="FFFFFF"/>
        </a:dk2>
        <a:lt2>
          <a:srgbClr val="969696"/>
        </a:lt2>
        <a:accent1>
          <a:srgbClr val="993366"/>
        </a:accent1>
        <a:accent2>
          <a:srgbClr val="008080"/>
        </a:accent2>
        <a:accent3>
          <a:srgbClr val="FFFFFF"/>
        </a:accent3>
        <a:accent4>
          <a:srgbClr val="473636"/>
        </a:accent4>
        <a:accent5>
          <a:srgbClr val="CAADB8"/>
        </a:accent5>
        <a:accent6>
          <a:srgbClr val="007373"/>
        </a:accent6>
        <a:hlink>
          <a:srgbClr val="CC9900"/>
        </a:hlink>
        <a:folHlink>
          <a:srgbClr val="A5002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12561</TotalTime>
  <Words>2289</Words>
  <Application>Microsoft Macintosh PowerPoint</Application>
  <PresentationFormat>On-screen Show (4:3)</PresentationFormat>
  <Paragraphs>248</Paragraphs>
  <Slides>35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FT_Plain</vt:lpstr>
      <vt:lpstr>Have we fixed the financial system? Martin Wolf, Associate Editor &amp; Chief Economics Commentator, Financial Times</vt:lpstr>
      <vt:lpstr>Have we fixed the financial system?</vt:lpstr>
      <vt:lpstr>Have we fixed the financial system?</vt:lpstr>
      <vt:lpstr>1. Legacy of the crisis</vt:lpstr>
      <vt:lpstr>1. Legacy of the crisis</vt:lpstr>
      <vt:lpstr>1. Legacy of the crisis</vt:lpstr>
      <vt:lpstr>1. Legacy of the crisis</vt:lpstr>
      <vt:lpstr>1. Legacy of the crisis</vt:lpstr>
      <vt:lpstr>2. Fragility of finance</vt:lpstr>
      <vt:lpstr>2. Fragility of finance</vt:lpstr>
      <vt:lpstr>2. Fragility of finance - leverage</vt:lpstr>
      <vt:lpstr>2. Fragility of finance - size</vt:lpstr>
      <vt:lpstr>2. Fragility of finance - irrelevance</vt:lpstr>
      <vt:lpstr>2. Fragility of finance – risk-weights</vt:lpstr>
      <vt:lpstr>3. The reform agenda - the new orthodoxy</vt:lpstr>
      <vt:lpstr>3. The reform agenda – Basel III</vt:lpstr>
      <vt:lpstr>3. The reform agenda – Basel III</vt:lpstr>
      <vt:lpstr>3. The reform agenda - resolution</vt:lpstr>
      <vt:lpstr>3. The reform agenda - incentives</vt:lpstr>
      <vt:lpstr>3. The reform agenda - incentives</vt:lpstr>
      <vt:lpstr>3. The reform agenda - resolution</vt:lpstr>
      <vt:lpstr>3. The reform agenda – ICB structural reforms</vt:lpstr>
      <vt:lpstr>3. The reform agenda – ICB structural reforms </vt:lpstr>
      <vt:lpstr>3. The reform agenda – Liikanen structural reforms</vt:lpstr>
      <vt:lpstr>3.The reform agenda – Vickers vs Liikanen</vt:lpstr>
      <vt:lpstr>4. Critique of the agenda</vt:lpstr>
      <vt:lpstr>4. Critique of the agenda - complexity</vt:lpstr>
      <vt:lpstr>4. Critique of the agenda - resolution</vt:lpstr>
      <vt:lpstr>4. Critique of the agenda - capital</vt:lpstr>
      <vt:lpstr>4. Critique of the agenda - capital</vt:lpstr>
      <vt:lpstr>4. Critique of the agenda - structure</vt:lpstr>
      <vt:lpstr>4. Critique of the agenda - macroprudential</vt:lpstr>
      <vt:lpstr>4. Critique of the agenda - transition</vt:lpstr>
      <vt:lpstr>5. Future of finance</vt:lpstr>
      <vt:lpstr>6. Conclusion</vt:lpstr>
    </vt:vector>
  </TitlesOfParts>
  <Company>Financial Times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Global crisis</dc:title>
  <dc:creator>Martin.wolf</dc:creator>
  <cp:lastModifiedBy>Martin Wolf CBE</cp:lastModifiedBy>
  <cp:revision>879</cp:revision>
  <dcterms:created xsi:type="dcterms:W3CDTF">2009-02-02T19:53:35Z</dcterms:created>
  <dcterms:modified xsi:type="dcterms:W3CDTF">2014-01-28T11:09:54Z</dcterms:modified>
</cp:coreProperties>
</file>