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761" r:id="rId2"/>
    <p:sldId id="793" r:id="rId3"/>
    <p:sldId id="836" r:id="rId4"/>
    <p:sldId id="837" r:id="rId5"/>
    <p:sldId id="866" r:id="rId6"/>
    <p:sldId id="838" r:id="rId7"/>
    <p:sldId id="795" r:id="rId8"/>
    <p:sldId id="886" r:id="rId9"/>
    <p:sldId id="887" r:id="rId10"/>
    <p:sldId id="888" r:id="rId11"/>
    <p:sldId id="796" r:id="rId12"/>
    <p:sldId id="841" r:id="rId13"/>
    <p:sldId id="889" r:id="rId14"/>
    <p:sldId id="890" r:id="rId15"/>
    <p:sldId id="891" r:id="rId16"/>
    <p:sldId id="892" r:id="rId17"/>
    <p:sldId id="894" r:id="rId18"/>
    <p:sldId id="893" r:id="rId19"/>
    <p:sldId id="895" r:id="rId20"/>
    <p:sldId id="896" r:id="rId21"/>
    <p:sldId id="845" r:id="rId22"/>
    <p:sldId id="897" r:id="rId23"/>
    <p:sldId id="846" r:id="rId24"/>
    <p:sldId id="898" r:id="rId25"/>
    <p:sldId id="899" r:id="rId26"/>
    <p:sldId id="900" r:id="rId27"/>
    <p:sldId id="902" r:id="rId28"/>
    <p:sldId id="904" r:id="rId29"/>
    <p:sldId id="901" r:id="rId30"/>
    <p:sldId id="903" r:id="rId31"/>
    <p:sldId id="847" r:id="rId32"/>
    <p:sldId id="802" r:id="rId33"/>
    <p:sldId id="848" r:id="rId34"/>
    <p:sldId id="905" r:id="rId35"/>
    <p:sldId id="906" r:id="rId36"/>
    <p:sldId id="851" r:id="rId37"/>
    <p:sldId id="854" r:id="rId38"/>
    <p:sldId id="907" r:id="rId39"/>
    <p:sldId id="855" r:id="rId40"/>
    <p:sldId id="857" r:id="rId41"/>
    <p:sldId id="908" r:id="rId42"/>
    <p:sldId id="909" r:id="rId43"/>
  </p:sldIdLst>
  <p:sldSz cx="9906000" cy="6858000" type="A4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62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87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0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1325" algn="l" defTabSz="9125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37594" algn="l" defTabSz="9125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3854" algn="l" defTabSz="9125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0118" algn="l" defTabSz="9125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 snapToGrid="0">
      <p:cViewPr varScale="1">
        <p:scale>
          <a:sx n="75" d="100"/>
          <a:sy n="75" d="100"/>
        </p:scale>
        <p:origin x="-840" y="-90"/>
      </p:cViewPr>
      <p:guideLst>
        <p:guide orient="horz" pos="341"/>
        <p:guide orient="horz" pos="3843"/>
        <p:guide orient="horz" pos="981"/>
        <p:guide orient="horz" pos="755"/>
        <p:guide orient="horz" pos="2161"/>
        <p:guide orient="horz"/>
        <p:guide pos="3120"/>
        <p:guide pos="172"/>
        <p:guide pos="6068"/>
        <p:guide pos="3166"/>
        <p:guide pos="30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8D7B0-27BA-40EE-A897-A86B0FCDA165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5375-D981-457C-BE88-2C6655D9A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0B856-E78C-4740-A869-C3AC4524CD0A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E49975-232C-41AC-8266-C438B0289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7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325" algn="l" defTabSz="9125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94" algn="l" defTabSz="9125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854" algn="l" defTabSz="9125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118" algn="l" defTabSz="9125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22613" y="509588"/>
            <a:ext cx="36814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11610-5B16-46F7-8141-9DB8A1DCC6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 userDrawn="1"/>
        </p:nvCxnSpPr>
        <p:spPr>
          <a:xfrm>
            <a:off x="20" y="366713"/>
            <a:ext cx="9902825" cy="158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"/>
          <p:cNvCxnSpPr/>
          <p:nvPr userDrawn="1"/>
        </p:nvCxnSpPr>
        <p:spPr>
          <a:xfrm>
            <a:off x="3194" y="6561141"/>
            <a:ext cx="9902825" cy="1587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lIns="107068" tIns="53522" rIns="107068" bIns="53522"/>
          <a:lstStyle/>
          <a:p>
            <a:fld id="{952B0B81-8A80-450D-A1E5-0517B820A0B0}" type="datetimeFigureOut">
              <a:rPr lang="en-GB" smtClean="0"/>
              <a:pPr/>
              <a:t>23/11/2014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lIns="107068" tIns="53522" rIns="107068" bIns="53522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lIns="107068" tIns="53522" rIns="107068" bIns="53522"/>
          <a:lstStyle/>
          <a:p>
            <a:fld id="{6D067488-2F4A-41A4-87D7-FA588D9219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315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3"/>
            <a:ext cx="8420100" cy="1143000"/>
          </a:xfrm>
          <a:prstGeom prst="rect">
            <a:avLst/>
          </a:prstGeom>
        </p:spPr>
        <p:txBody>
          <a:bodyPr lIns="91251" tIns="45623" rIns="91251" bIns="4562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4"/>
            <a:ext cx="4127500" cy="4530725"/>
          </a:xfrm>
          <a:prstGeom prst="rect">
            <a:avLst/>
          </a:prstGeom>
        </p:spPr>
        <p:txBody>
          <a:bodyPr lIns="91251" tIns="45623" rIns="91251" bIns="45623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200" y="1600204"/>
            <a:ext cx="4127500" cy="4530725"/>
          </a:xfrm>
          <a:prstGeom prst="rect">
            <a:avLst/>
          </a:prstGeom>
        </p:spPr>
        <p:txBody>
          <a:bodyPr lIns="91251" tIns="45623" rIns="91251" bIns="45623"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251575"/>
            <a:ext cx="2146300" cy="457200"/>
          </a:xfrm>
          <a:prstGeom prst="rect">
            <a:avLst/>
          </a:prstGeom>
        </p:spPr>
        <p:txBody>
          <a:bodyPr lIns="91251" tIns="45623" rIns="91251" bIns="4562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2200" y="6248400"/>
            <a:ext cx="3219450" cy="457200"/>
          </a:xfrm>
          <a:prstGeom prst="rect">
            <a:avLst/>
          </a:prstGeom>
        </p:spPr>
        <p:txBody>
          <a:bodyPr lIns="91251" tIns="45623" rIns="91251" bIns="4562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46950" y="6248400"/>
            <a:ext cx="2063750" cy="457200"/>
          </a:xfrm>
          <a:prstGeom prst="rect">
            <a:avLst/>
          </a:prstGeom>
        </p:spPr>
        <p:txBody>
          <a:bodyPr lIns="91251" tIns="45623" rIns="91251" bIns="45623"/>
          <a:lstStyle>
            <a:lvl1pPr>
              <a:defRPr/>
            </a:lvl1pPr>
          </a:lstStyle>
          <a:p>
            <a:fld id="{36021325-6B9A-437B-9D04-34FFE3C7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3"/>
            <a:ext cx="8420100" cy="1143000"/>
          </a:xfrm>
          <a:prstGeom prst="rect">
            <a:avLst/>
          </a:prstGeom>
        </p:spPr>
        <p:txBody>
          <a:bodyPr lIns="91241" tIns="45616" rIns="91241" bIns="456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4"/>
            <a:ext cx="8420100" cy="4530725"/>
          </a:xfrm>
          <a:prstGeom prst="rect">
            <a:avLst/>
          </a:prstGeom>
        </p:spPr>
        <p:txBody>
          <a:bodyPr lIns="91241" tIns="45616" rIns="91241" bIns="456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251575"/>
            <a:ext cx="2146300" cy="457200"/>
          </a:xfrm>
          <a:prstGeom prst="rect">
            <a:avLst/>
          </a:prstGeom>
        </p:spPr>
        <p:txBody>
          <a:bodyPr lIns="91241" tIns="45616" rIns="91241" bIns="456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248400"/>
            <a:ext cx="3219450" cy="457200"/>
          </a:xfrm>
          <a:prstGeom prst="rect">
            <a:avLst/>
          </a:prstGeom>
        </p:spPr>
        <p:txBody>
          <a:bodyPr lIns="91241" tIns="45616" rIns="91241" bIns="45616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6950" y="6248400"/>
            <a:ext cx="2063750" cy="457200"/>
          </a:xfrm>
          <a:prstGeom prst="rect">
            <a:avLst/>
          </a:prstGeom>
        </p:spPr>
        <p:txBody>
          <a:bodyPr lIns="91241" tIns="45616" rIns="91241" bIns="45616"/>
          <a:lstStyle>
            <a:lvl1pPr>
              <a:defRPr/>
            </a:lvl1pPr>
          </a:lstStyle>
          <a:p>
            <a:fld id="{0F7EF370-C54C-4803-A5B9-D698EC919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7" r:id="rId4"/>
    <p:sldLayoutId id="2147483660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5pPr>
      <a:lvl6pPr marL="456264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6pPr>
      <a:lvl7pPr marL="91253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7pPr>
      <a:lvl8pPr marL="13687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8pPr>
      <a:lvl9pPr marL="182506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charset="0"/>
        </a:defRPr>
      </a:lvl9pPr>
    </p:titleStyle>
    <p:bodyStyle>
      <a:lvl1pPr marL="342198" indent="-34219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29" indent="-2851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65" indent="-2281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26" indent="-2281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95" indent="-22812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458" indent="-228127" algn="l" defTabSz="912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721" indent="-228127" algn="l" defTabSz="912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86" indent="-228127" algn="l" defTabSz="912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252" indent="-228127" algn="l" defTabSz="9125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64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32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92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61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25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94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854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118" algn="l" defTabSz="9125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50" y="6234124"/>
            <a:ext cx="4591050" cy="261414"/>
          </a:xfrm>
          <a:prstGeom prst="rect">
            <a:avLst/>
          </a:prstGeom>
          <a:noFill/>
        </p:spPr>
        <p:txBody>
          <a:bodyPr lIns="91251" tIns="45623" rIns="91251" bIns="4562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GB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</a:t>
            </a:r>
            <a:r>
              <a: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2011 CIL Ltd. All rights reserved.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73050" y="3768739"/>
            <a:ext cx="4591050" cy="10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1" tIns="45623" rIns="91251" bIns="45623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David Smith </a:t>
            </a:r>
          </a:p>
          <a:p>
            <a:endParaRPr lang="en-GB" sz="1600" dirty="0">
              <a:solidFill>
                <a:schemeClr val="bg1"/>
              </a:solidFill>
              <a:cs typeface="Arial" charset="0"/>
            </a:endParaRPr>
          </a:p>
          <a:p>
            <a:r>
              <a:rPr lang="en-GB" sz="1600" dirty="0">
                <a:solidFill>
                  <a:schemeClr val="bg1"/>
                </a:solidFill>
                <a:cs typeface="Arial" charset="0"/>
              </a:rPr>
              <a:t>Sunday Times</a:t>
            </a:r>
          </a:p>
          <a:p>
            <a:r>
              <a:rPr lang="en-GB" sz="1600" dirty="0">
                <a:solidFill>
                  <a:schemeClr val="bg1"/>
                </a:solidFill>
                <a:cs typeface="Arial" charset="0"/>
              </a:rPr>
              <a:t>September 2011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14499" y="1143000"/>
            <a:ext cx="6629400" cy="2209800"/>
          </a:xfrm>
          <a:prstGeom prst="rect">
            <a:avLst/>
          </a:prstGeom>
        </p:spPr>
        <p:txBody>
          <a:bodyPr lIns="91251" tIns="45623" rIns="91251" bIns="45623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88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+mj-cs"/>
              </a:rPr>
              <a:t>David Smith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3392496"/>
            <a:ext cx="6858001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431800"/>
            <a:ext cx="9906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1" tIns="45623" rIns="91251" bIns="45623"/>
          <a:lstStyle/>
          <a:p>
            <a:pPr algn="ctr"/>
            <a:r>
              <a:rPr lang="en-GB" sz="3600" dirty="0" smtClean="0">
                <a:latin typeface="+mj-lt"/>
              </a:rPr>
              <a:t>And weak </a:t>
            </a:r>
            <a:r>
              <a:rPr lang="en-GB" sz="3600" dirty="0" smtClean="0">
                <a:latin typeface="+mj-lt"/>
              </a:rPr>
              <a:t>by past standards</a:t>
            </a:r>
            <a:endParaRPr lang="en-US" sz="3600" dirty="0">
              <a:latin typeface="+mj-lt"/>
            </a:endParaRPr>
          </a:p>
        </p:txBody>
      </p:sp>
      <p:pic>
        <p:nvPicPr>
          <p:cNvPr id="420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435100"/>
            <a:ext cx="756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431800"/>
            <a:ext cx="9906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1" tIns="45623" rIns="91251" bIns="45623"/>
          <a:lstStyle/>
          <a:p>
            <a:pPr algn="ctr"/>
            <a:r>
              <a:rPr lang="en-GB" sz="3600" dirty="0" smtClean="0">
                <a:latin typeface="+mj-lt"/>
              </a:rPr>
              <a:t>Though it has strengthened recently</a:t>
            </a:r>
            <a:endParaRPr lang="en-US" sz="3600" dirty="0">
              <a:latin typeface="+mj-lt"/>
            </a:endParaRPr>
          </a:p>
        </p:txBody>
      </p:sp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1358903"/>
            <a:ext cx="7620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6403"/>
            <a:ext cx="9906000" cy="749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/>
          <a:lstStyle/>
          <a:p>
            <a:r>
              <a:rPr lang="en-GB" sz="4200" dirty="0" smtClean="0"/>
              <a:t>Much to George Osborne’s relief</a:t>
            </a:r>
            <a:endParaRPr lang="en-US" sz="4200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5608" y="1422407"/>
            <a:ext cx="8877300" cy="47032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>
            <a:normAutofit lnSpcReduction="10000"/>
          </a:bodyPr>
          <a:lstStyle/>
          <a:p>
            <a:r>
              <a:rPr lang="en-GB" sz="3600" dirty="0" smtClean="0">
                <a:latin typeface="Calibri" pitchFamily="34" charset="0"/>
              </a:rPr>
              <a:t>Early 2013 – Britain seemingly faced a triple-dip and George ‘playing with fire’ Osborne huge pressure to change policy.</a:t>
            </a:r>
          </a:p>
          <a:p>
            <a:r>
              <a:rPr lang="en-GB" sz="3600" dirty="0" smtClean="0">
                <a:latin typeface="Calibri" pitchFamily="34" charset="0"/>
              </a:rPr>
              <a:t>Deficit reduction appeared to be going into reverse.</a:t>
            </a:r>
          </a:p>
          <a:p>
            <a:r>
              <a:rPr lang="en-GB" sz="3600" dirty="0" smtClean="0">
                <a:latin typeface="Calibri" pitchFamily="34" charset="0"/>
              </a:rPr>
              <a:t>Growth came just in time.</a:t>
            </a:r>
          </a:p>
          <a:p>
            <a:r>
              <a:rPr lang="en-GB" sz="3600" dirty="0" smtClean="0">
                <a:latin typeface="Calibri" pitchFamily="34" charset="0"/>
              </a:rPr>
              <a:t>The budget deficit is still falling, albeit slowly.</a:t>
            </a:r>
          </a:p>
          <a:p>
            <a:pPr>
              <a:buNone/>
            </a:pPr>
            <a:endParaRPr lang="en-GB" sz="29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431800"/>
            <a:ext cx="9906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1" tIns="45623" rIns="91251" bIns="45623"/>
          <a:lstStyle/>
          <a:p>
            <a:pPr algn="ctr"/>
            <a:r>
              <a:rPr lang="en-GB" sz="4000" dirty="0" smtClean="0">
                <a:latin typeface="+mj-lt"/>
              </a:rPr>
              <a:t>And now looks better internationally</a:t>
            </a:r>
            <a:endParaRPr lang="en-US" sz="4000" dirty="0">
              <a:latin typeface="+mj-lt"/>
            </a:endParaRPr>
          </a:p>
        </p:txBody>
      </p:sp>
      <p:pic>
        <p:nvPicPr>
          <p:cNvPr id="421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295400"/>
            <a:ext cx="79756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Despite weak productivity </a:t>
            </a:r>
            <a:r>
              <a:rPr lang="en-GB" sz="3600" dirty="0" smtClean="0"/>
              <a:t>growth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6327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6403"/>
            <a:ext cx="9906000" cy="749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/>
          <a:lstStyle/>
          <a:p>
            <a:r>
              <a:rPr lang="en-GB" sz="4200" dirty="0" smtClean="0"/>
              <a:t>Why has productivity been so weak?</a:t>
            </a:r>
            <a:endParaRPr lang="en-US" sz="4200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5608" y="1422407"/>
            <a:ext cx="8877300" cy="47032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>
            <a:normAutofit lnSpcReduction="10000"/>
          </a:bodyPr>
          <a:lstStyle/>
          <a:p>
            <a:r>
              <a:rPr lang="en-GB" sz="3600" dirty="0" smtClean="0">
                <a:latin typeface="Calibri" pitchFamily="34" charset="0"/>
              </a:rPr>
              <a:t>Some </a:t>
            </a:r>
            <a:r>
              <a:rPr lang="en-GB" sz="3600" dirty="0" err="1" smtClean="0">
                <a:latin typeface="Calibri" pitchFamily="34" charset="0"/>
              </a:rPr>
              <a:t>sectoral</a:t>
            </a:r>
            <a:r>
              <a:rPr lang="en-GB" sz="3600" dirty="0" smtClean="0">
                <a:latin typeface="Calibri" pitchFamily="34" charset="0"/>
              </a:rPr>
              <a:t> factors – e.g. financial services, North Sea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Some productivity successes – e.g. manufacturing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Some measurement issues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But overall a story of substituting (cheap) labour for capital &amp; the growth of low productivity jobs, mainly in services</a:t>
            </a:r>
            <a:endParaRPr lang="en-GB" sz="3600" dirty="0" smtClean="0">
              <a:latin typeface="Calibri" pitchFamily="34" charset="0"/>
            </a:endParaRPr>
          </a:p>
          <a:p>
            <a:pPr>
              <a:buNone/>
            </a:pPr>
            <a:endParaRPr lang="en-GB" sz="29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9060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80" tIns="53529" rIns="107080" bIns="53529">
            <a:noAutofit/>
          </a:bodyPr>
          <a:lstStyle/>
          <a:p>
            <a:r>
              <a:rPr lang="en-GB" sz="3600" dirty="0" smtClean="0"/>
              <a:t>2. Labour market: rise &amp; fall of unemployment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079500"/>
            <a:ext cx="8077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9060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80" tIns="53529" rIns="107080" bIns="53529">
            <a:noAutofit/>
          </a:bodyPr>
          <a:lstStyle/>
          <a:p>
            <a:r>
              <a:rPr lang="en-GB" sz="4000" dirty="0" smtClean="0"/>
              <a:t>Much better than European average</a:t>
            </a:r>
            <a:endParaRPr lang="en-US" sz="4000" dirty="0" smtClean="0">
              <a:latin typeface="Calibri" pitchFamily="34" charset="0"/>
            </a:endParaRP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092200"/>
            <a:ext cx="7873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80" tIns="53529" rIns="107080" bIns="53529">
            <a:noAutofit/>
          </a:bodyPr>
          <a:lstStyle/>
          <a:p>
            <a:r>
              <a:rPr lang="en-GB" dirty="0" smtClean="0"/>
              <a:t>Strong employment growth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214438"/>
            <a:ext cx="7886699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80" tIns="53529" rIns="107080" bIns="53529">
            <a:noAutofit/>
          </a:bodyPr>
          <a:lstStyle/>
          <a:p>
            <a:r>
              <a:rPr lang="en-GB" dirty="0" smtClean="0"/>
              <a:t>And much stronger recently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1130300"/>
            <a:ext cx="7772399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5"/>
          <p:cNvSpPr txBox="1">
            <a:spLocks noChangeArrowheads="1"/>
          </p:cNvSpPr>
          <p:nvPr/>
        </p:nvSpPr>
        <p:spPr bwMode="auto">
          <a:xfrm>
            <a:off x="520700" y="939814"/>
            <a:ext cx="8915400" cy="83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51" tIns="45623" rIns="91251" bIns="45623">
            <a:spAutoFit/>
          </a:bodyPr>
          <a:lstStyle/>
          <a:p>
            <a:pPr marL="175854" indent="-175854" algn="ctr">
              <a:spcBef>
                <a:spcPts val="600"/>
              </a:spcBef>
              <a:buClr>
                <a:schemeClr val="accent2"/>
              </a:buClr>
            </a:pPr>
            <a:r>
              <a:rPr lang="en-GB" sz="4800" dirty="0" smtClean="0">
                <a:latin typeface="+mj-lt"/>
              </a:rPr>
              <a:t>After the crisis</a:t>
            </a:r>
            <a:endParaRPr lang="en-GB" sz="4800" dirty="0"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6800" y="2463803"/>
            <a:ext cx="5270500" cy="275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1" tIns="45623" rIns="91251" bIns="45623"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How Britain’s adjusted - and how it has not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80" tIns="53529" rIns="107080" bIns="53529">
            <a:noAutofit/>
          </a:bodyPr>
          <a:lstStyle/>
          <a:p>
            <a:r>
              <a:rPr lang="en-GB" dirty="0" smtClean="0"/>
              <a:t>Despite a shrinking public sector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130300"/>
            <a:ext cx="80518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04" tIns="53542" rIns="107104" bIns="53542">
            <a:noAutofit/>
          </a:bodyPr>
          <a:lstStyle/>
          <a:p>
            <a:r>
              <a:rPr lang="en-GB" sz="3600" dirty="0" smtClean="0"/>
              <a:t>But wages have remained surprisingly weak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10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066800"/>
            <a:ext cx="8216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68" tIns="53522" rIns="107068" bIns="53522">
            <a:noAutofit/>
          </a:bodyPr>
          <a:lstStyle/>
          <a:p>
            <a:r>
              <a:rPr lang="en-GB" sz="4000" dirty="0" smtClean="0"/>
              <a:t>Falling inflation has eased the squeeze</a:t>
            </a:r>
            <a:endParaRPr lang="en-US" sz="4000" dirty="0" smtClean="0">
              <a:latin typeface="Calibri" pitchFamily="34" charset="0"/>
            </a:endParaRP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1168401"/>
            <a:ext cx="7797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And a puzzling </a:t>
            </a:r>
            <a:r>
              <a:rPr lang="en-GB" sz="3600" dirty="0" smtClean="0"/>
              <a:t>pay breakdown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041400"/>
            <a:ext cx="8128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3</a:t>
            </a:r>
            <a:r>
              <a:rPr lang="en-GB" sz="3600" dirty="0" smtClean="0"/>
              <a:t>. Fiscal adjustment going slowly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1193799"/>
            <a:ext cx="8140700" cy="50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And may be going backwards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003300"/>
            <a:ext cx="78105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Underlying picture somewhat better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33500"/>
            <a:ext cx="7467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6403"/>
            <a:ext cx="9906000" cy="749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/>
          <a:lstStyle/>
          <a:p>
            <a:r>
              <a:rPr lang="en-GB" sz="4200" dirty="0" smtClean="0"/>
              <a:t>But the UK has a tax problem</a:t>
            </a:r>
            <a:endParaRPr lang="en-US" sz="4200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5608" y="1422407"/>
            <a:ext cx="8877300" cy="47032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>
            <a:normAutofit fontScale="92500" lnSpcReduction="10000"/>
          </a:bodyPr>
          <a:lstStyle/>
          <a:p>
            <a:r>
              <a:rPr lang="en-GB" sz="3600" dirty="0" smtClean="0">
                <a:latin typeface="Calibri" pitchFamily="34" charset="0"/>
              </a:rPr>
              <a:t>Spending targets have been achieved, with some compositional caveats: public spending lower than </a:t>
            </a:r>
            <a:r>
              <a:rPr lang="en-GB" sz="3600" dirty="0" smtClean="0">
                <a:latin typeface="Calibri" pitchFamily="34" charset="0"/>
              </a:rPr>
              <a:t>set out in June 2010 ‘emergency’ budget.</a:t>
            </a:r>
          </a:p>
          <a:p>
            <a:r>
              <a:rPr lang="en-GB" sz="3600" dirty="0" smtClean="0">
                <a:latin typeface="Calibri" pitchFamily="34" charset="0"/>
              </a:rPr>
              <a:t>Tax </a:t>
            </a:r>
            <a:r>
              <a:rPr lang="en-GB" sz="3600" dirty="0" smtClean="0">
                <a:latin typeface="Calibri" pitchFamily="34" charset="0"/>
              </a:rPr>
              <a:t>revenues weak – partly loss of some revenues e.g. from the City</a:t>
            </a:r>
          </a:p>
          <a:p>
            <a:r>
              <a:rPr lang="en-GB" sz="3600" dirty="0" smtClean="0">
                <a:latin typeface="Calibri" pitchFamily="34" charset="0"/>
              </a:rPr>
              <a:t>Mainly generalised weakness in income tax and National Insurance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Reflects interaction of weak </a:t>
            </a:r>
            <a:r>
              <a:rPr lang="en-GB" sz="3600" dirty="0" smtClean="0">
                <a:latin typeface="Calibri" pitchFamily="34" charset="0"/>
              </a:rPr>
              <a:t>pay growth and the £10,000 personal allowance</a:t>
            </a:r>
            <a:endParaRPr lang="en-GB" sz="3600" dirty="0" smtClean="0">
              <a:latin typeface="Calibri" pitchFamily="34" charset="0"/>
            </a:endParaRPr>
          </a:p>
          <a:p>
            <a:pPr>
              <a:buNone/>
            </a:pPr>
            <a:endParaRPr lang="en-GB" sz="29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A break in the trend for income taxes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181100"/>
            <a:ext cx="8077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16" tIns="53549" rIns="107116" bIns="53549">
            <a:noAutofit/>
          </a:bodyPr>
          <a:lstStyle/>
          <a:p>
            <a:r>
              <a:rPr lang="en-GB" sz="3600" dirty="0" smtClean="0"/>
              <a:t>Leaving a big gap to fill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041400"/>
            <a:ext cx="810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906000" cy="865187"/>
          </a:xfrm>
        </p:spPr>
        <p:txBody>
          <a:bodyPr/>
          <a:lstStyle/>
          <a:p>
            <a:r>
              <a:rPr lang="en-GB" sz="3600" dirty="0" smtClean="0"/>
              <a:t>Seven years after the worst storm </a:t>
            </a:r>
            <a:r>
              <a:rPr lang="en-GB" sz="3600" dirty="0"/>
              <a:t>in a century</a:t>
            </a:r>
            <a:endParaRPr lang="en-US" sz="3600" dirty="0"/>
          </a:p>
        </p:txBody>
      </p:sp>
      <p:pic>
        <p:nvPicPr>
          <p:cNvPr id="778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2534" y="1231925"/>
            <a:ext cx="8113977" cy="4792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6403"/>
            <a:ext cx="9906000" cy="749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/>
          <a:lstStyle/>
          <a:p>
            <a:r>
              <a:rPr lang="en-GB" sz="4200" dirty="0" smtClean="0"/>
              <a:t>And more austerity</a:t>
            </a:r>
            <a:endParaRPr lang="en-US" sz="4200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5608" y="1422407"/>
            <a:ext cx="8877300" cy="47032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>
            <a:normAutofit lnSpcReduction="10000"/>
          </a:bodyPr>
          <a:lstStyle/>
          <a:p>
            <a:r>
              <a:rPr lang="en-GB" sz="3600" dirty="0" smtClean="0">
                <a:latin typeface="Calibri" pitchFamily="34" charset="0"/>
              </a:rPr>
              <a:t>Deficit reduction was intended to be completed by May 2015 – current budget deficit eliminated</a:t>
            </a:r>
            <a:r>
              <a:rPr lang="en-GB" sz="3600" dirty="0" smtClean="0">
                <a:latin typeface="Calibri" pitchFamily="34" charset="0"/>
              </a:rPr>
              <a:t>.</a:t>
            </a:r>
          </a:p>
          <a:p>
            <a:r>
              <a:rPr lang="en-GB" sz="3600" dirty="0" smtClean="0">
                <a:latin typeface="Calibri" pitchFamily="34" charset="0"/>
              </a:rPr>
              <a:t>Slow growth, OBR increase in structural deficit and tougher target means longer austerity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By end of this parliament: 55% of deficit reduction completed, 45% still to do</a:t>
            </a:r>
            <a:endParaRPr lang="en-GB" sz="29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29" tIns="53556" rIns="107129" bIns="53556">
            <a:noAutofit/>
          </a:bodyPr>
          <a:lstStyle/>
          <a:p>
            <a:r>
              <a:rPr lang="en-GB" sz="3600" dirty="0" smtClean="0"/>
              <a:t>4. Rebalancing – all sectors are growing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08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054100"/>
            <a:ext cx="7531099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55" tIns="53515" rIns="107055" bIns="53515">
            <a:noAutofit/>
          </a:bodyPr>
          <a:lstStyle/>
          <a:p>
            <a:r>
              <a:rPr lang="en-GB" sz="3600" dirty="0" smtClean="0"/>
              <a:t>But only services above pre-crisis levels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07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8994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41" tIns="53563" rIns="107141" bIns="53563">
            <a:noAutofit/>
          </a:bodyPr>
          <a:lstStyle/>
          <a:p>
            <a:r>
              <a:rPr lang="en-GB" sz="3600" dirty="0" smtClean="0"/>
              <a:t>Investment is now recovering well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06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1081088"/>
            <a:ext cx="7708899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55" tIns="53515" rIns="107055" bIns="53515">
            <a:noAutofit/>
          </a:bodyPr>
          <a:lstStyle/>
          <a:p>
            <a:r>
              <a:rPr lang="en-GB" sz="3600" dirty="0" smtClean="0"/>
              <a:t>Exports have consistently disappointed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990600"/>
            <a:ext cx="71628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6" y="152400"/>
            <a:ext cx="9309100" cy="774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41" tIns="53563" rIns="107141" bIns="53563">
            <a:noAutofit/>
          </a:bodyPr>
          <a:lstStyle/>
          <a:p>
            <a:r>
              <a:rPr lang="en-GB" sz="3600" dirty="0" smtClean="0"/>
              <a:t>And a record current account deficit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924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356669"/>
            <a:ext cx="9906000" cy="7990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172" tIns="53583" rIns="107172" bIns="53583">
            <a:normAutofit/>
          </a:bodyPr>
          <a:lstStyle/>
          <a:p>
            <a:r>
              <a:rPr lang="en-GB" sz="4000" dirty="0" smtClean="0"/>
              <a:t>5. Monetary </a:t>
            </a:r>
            <a:r>
              <a:rPr lang="en-GB" sz="4000" dirty="0" smtClean="0"/>
              <a:t>policy is working</a:t>
            </a:r>
            <a:endParaRPr lang="en-US" sz="4000" dirty="0" smtClean="0"/>
          </a:p>
        </p:txBody>
      </p:sp>
      <p:pic>
        <p:nvPicPr>
          <p:cNvPr id="490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1" y="1231900"/>
            <a:ext cx="6629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356665"/>
            <a:ext cx="9550400" cy="7990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210" tIns="53603" rIns="107210" bIns="53603">
            <a:normAutofit/>
          </a:bodyPr>
          <a:lstStyle/>
          <a:p>
            <a:r>
              <a:rPr lang="en-GB" sz="4000" dirty="0" smtClean="0"/>
              <a:t>But remains exceptionally loose</a:t>
            </a:r>
            <a:endParaRPr lang="en-US" sz="3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09703"/>
            <a:ext cx="71818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7"/>
            <a:ext cx="8420100" cy="928687"/>
          </a:xfrm>
        </p:spPr>
        <p:txBody>
          <a:bodyPr/>
          <a:lstStyle/>
          <a:p>
            <a:r>
              <a:rPr lang="en-GB" sz="4800" dirty="0" smtClean="0"/>
              <a:t>Exceptional monetary policy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08103"/>
            <a:ext cx="8420100" cy="4610100"/>
          </a:xfrm>
        </p:spPr>
        <p:txBody>
          <a:bodyPr/>
          <a:lstStyle/>
          <a:p>
            <a:r>
              <a:rPr lang="en-GB" sz="3600" dirty="0" smtClean="0"/>
              <a:t>Lowest Bank Rate in history</a:t>
            </a:r>
            <a:endParaRPr lang="en-GB" sz="3600" dirty="0" smtClean="0"/>
          </a:p>
          <a:p>
            <a:r>
              <a:rPr lang="en-GB" sz="3600" dirty="0" smtClean="0"/>
              <a:t>Longest period of unchanged rates since shortly after WW2</a:t>
            </a:r>
            <a:endParaRPr lang="en-GB" sz="3600" dirty="0" smtClean="0"/>
          </a:p>
          <a:p>
            <a:r>
              <a:rPr lang="en-GB" sz="3600" dirty="0" smtClean="0"/>
              <a:t>Unconventional monetary policy too: mainly £375bn of QE</a:t>
            </a:r>
            <a:endParaRPr lang="en-GB" sz="3600" dirty="0" smtClean="0"/>
          </a:p>
          <a:p>
            <a:r>
              <a:rPr lang="en-GB" sz="3600" dirty="0" smtClean="0"/>
              <a:t>No meaningful QE reversal for some time.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7"/>
            <a:ext cx="8420100" cy="928687"/>
          </a:xfrm>
        </p:spPr>
        <p:txBody>
          <a:bodyPr/>
          <a:lstStyle/>
          <a:p>
            <a:r>
              <a:rPr lang="en-GB" sz="4800" dirty="0" smtClean="0"/>
              <a:t>Rates will </a:t>
            </a:r>
            <a:r>
              <a:rPr lang="en-GB" sz="4800" dirty="0" smtClean="0"/>
              <a:t>eventually rise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08103"/>
            <a:ext cx="8420100" cy="4610100"/>
          </a:xfrm>
        </p:spPr>
        <p:txBody>
          <a:bodyPr/>
          <a:lstStyle/>
          <a:p>
            <a:r>
              <a:rPr lang="en-GB" sz="3600" dirty="0" smtClean="0"/>
              <a:t>Bank of England </a:t>
            </a:r>
            <a:r>
              <a:rPr lang="en-GB" sz="3600" dirty="0" smtClean="0"/>
              <a:t>may </a:t>
            </a:r>
            <a:r>
              <a:rPr lang="en-GB" sz="3600" dirty="0" smtClean="0"/>
              <a:t>hike at some stage next year</a:t>
            </a:r>
          </a:p>
          <a:p>
            <a:r>
              <a:rPr lang="en-GB" sz="3600" dirty="0" smtClean="0"/>
              <a:t>Federal Reserve should also start hiking in 2015</a:t>
            </a:r>
          </a:p>
          <a:p>
            <a:r>
              <a:rPr lang="en-GB" sz="3600" dirty="0" smtClean="0"/>
              <a:t>But any rate rise by the European Central Bank very distant</a:t>
            </a:r>
          </a:p>
          <a:p>
            <a:r>
              <a:rPr lang="en-GB" sz="3600" dirty="0" smtClean="0"/>
              <a:t>Japan stuck with zero interest rates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431800"/>
            <a:ext cx="9906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1" tIns="45616" rIns="91241" bIns="45616"/>
          <a:lstStyle/>
          <a:p>
            <a:pPr algn="ctr"/>
            <a:r>
              <a:rPr lang="en-GB" sz="4300" dirty="0" smtClean="0">
                <a:latin typeface="+mj-lt"/>
              </a:rPr>
              <a:t>It’s taken a long time to get over it</a:t>
            </a:r>
            <a:endParaRPr lang="en-US" sz="4300" dirty="0">
              <a:latin typeface="+mj-lt"/>
            </a:endParaRPr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7" y="1536700"/>
            <a:ext cx="40259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906000" cy="1143000"/>
          </a:xfrm>
        </p:spPr>
        <p:txBody>
          <a:bodyPr/>
          <a:lstStyle/>
          <a:p>
            <a:r>
              <a:rPr lang="en-GB" sz="4000" dirty="0" smtClean="0"/>
              <a:t>But will be much lower than in the past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87500"/>
            <a:ext cx="8420100" cy="4543427"/>
          </a:xfrm>
        </p:spPr>
        <p:txBody>
          <a:bodyPr/>
          <a:lstStyle/>
          <a:p>
            <a:r>
              <a:rPr lang="en-GB" sz="3600" dirty="0" smtClean="0"/>
              <a:t>Bank of England emphasising a ‘new normal’ for interest rates.</a:t>
            </a:r>
          </a:p>
          <a:p>
            <a:r>
              <a:rPr lang="en-GB" sz="3600" dirty="0" smtClean="0"/>
              <a:t>When rates rise they will do so gradually and to a much lower level than in the past.</a:t>
            </a:r>
          </a:p>
          <a:p>
            <a:r>
              <a:rPr lang="en-GB" sz="3600" dirty="0" smtClean="0"/>
              <a:t>2.5% or 3% rates could be the new norm – manageable for most borrowers.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906000" cy="1143000"/>
          </a:xfrm>
        </p:spPr>
        <p:txBody>
          <a:bodyPr/>
          <a:lstStyle/>
          <a:p>
            <a:r>
              <a:rPr lang="en-GB" sz="4000" dirty="0" smtClean="0"/>
              <a:t>QE may never be fully unwound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87500"/>
            <a:ext cx="8420100" cy="4543427"/>
          </a:xfrm>
        </p:spPr>
        <p:txBody>
          <a:bodyPr/>
          <a:lstStyle/>
          <a:p>
            <a:r>
              <a:rPr lang="en-GB" sz="3600" dirty="0" smtClean="0"/>
              <a:t>Bank of England </a:t>
            </a:r>
            <a:r>
              <a:rPr lang="en-GB" sz="3600" dirty="0" smtClean="0"/>
              <a:t>will reinvest maturing gilts until rates </a:t>
            </a:r>
            <a:r>
              <a:rPr lang="en-GB" sz="3600" dirty="0" smtClean="0"/>
              <a:t>begin to rise</a:t>
            </a:r>
            <a:endParaRPr lang="en-GB" sz="3600" dirty="0" smtClean="0"/>
          </a:p>
          <a:p>
            <a:r>
              <a:rPr lang="en-GB" sz="3600" dirty="0" smtClean="0"/>
              <a:t>Will only </a:t>
            </a:r>
            <a:r>
              <a:rPr lang="en-GB" sz="3600" dirty="0" smtClean="0"/>
              <a:t>actively sell back gilts when interest rates can be ‘materially cut’</a:t>
            </a:r>
            <a:endParaRPr lang="en-GB" sz="3600" dirty="0" smtClean="0"/>
          </a:p>
          <a:p>
            <a:r>
              <a:rPr lang="en-GB" sz="3600" dirty="0" smtClean="0"/>
              <a:t>May permanently hold more assets -  an expanded balance sheet – compared with the past</a:t>
            </a:r>
            <a:endParaRPr lang="en-GB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906000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C00000"/>
                </a:solidFill>
              </a:rPr>
              <a:t>The Adjustment </a:t>
            </a:r>
            <a:r>
              <a:rPr lang="en-GB" sz="4000" dirty="0" smtClean="0">
                <a:solidFill>
                  <a:srgbClr val="C00000"/>
                </a:solidFill>
              </a:rPr>
              <a:t>S</a:t>
            </a:r>
            <a:r>
              <a:rPr lang="en-GB" sz="4000" dirty="0" smtClean="0">
                <a:solidFill>
                  <a:srgbClr val="C00000"/>
                </a:solidFill>
              </a:rPr>
              <a:t>corecard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87500"/>
            <a:ext cx="8420100" cy="454342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GB" sz="2400" dirty="0" smtClean="0"/>
              <a:t>Growth slow at first, better recently, relatively good internationally.</a:t>
            </a:r>
          </a:p>
          <a:p>
            <a:pPr marL="742950" indent="-742950">
              <a:buAutoNum type="arabicPeriod"/>
            </a:pPr>
            <a:r>
              <a:rPr lang="en-GB" sz="2400" dirty="0" smtClean="0"/>
              <a:t>Labour market – employment strong, wages productivity weak, but probably better than the alternative.</a:t>
            </a:r>
          </a:p>
          <a:p>
            <a:pPr marL="742950" indent="-742950">
              <a:buAutoNum type="arabicPeriod"/>
            </a:pPr>
            <a:r>
              <a:rPr lang="en-GB" sz="2400" dirty="0" smtClean="0"/>
              <a:t>Fiscal consolidation has been achieved but a lot still needed: slow progress.</a:t>
            </a:r>
          </a:p>
          <a:p>
            <a:pPr marL="742950" indent="-742950">
              <a:buAutoNum type="arabicPeriod"/>
            </a:pPr>
            <a:r>
              <a:rPr lang="en-GB" sz="2400" dirty="0" smtClean="0"/>
              <a:t>Rebalancing towards investment and growth across all sectors but exports weak and current account a worry.</a:t>
            </a:r>
          </a:p>
          <a:p>
            <a:pPr marL="742950" indent="-742950">
              <a:buAutoNum type="arabicPeriod"/>
            </a:pPr>
            <a:r>
              <a:rPr lang="en-GB" sz="2400" dirty="0" smtClean="0"/>
              <a:t>A very long way from monetary normalization.</a:t>
            </a:r>
          </a:p>
          <a:p>
            <a:pPr marL="742950" indent="-742950">
              <a:buAutoNum type="arabicPeriod"/>
            </a:pPr>
            <a:endParaRPr lang="en-GB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9401" y="165101"/>
            <a:ext cx="9309100" cy="12476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259" tIns="53629" rIns="107259" bIns="53629">
            <a:normAutofit/>
          </a:bodyPr>
          <a:lstStyle/>
          <a:p>
            <a:r>
              <a:rPr lang="en-GB" dirty="0" smtClean="0"/>
              <a:t>Particularly in the </a:t>
            </a:r>
            <a:r>
              <a:rPr lang="en-GB" dirty="0" err="1" smtClean="0"/>
              <a:t>eurozone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3" y="1600202"/>
            <a:ext cx="33004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91" y="1600202"/>
            <a:ext cx="360203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239" y="3941764"/>
            <a:ext cx="33623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700" y="3937003"/>
            <a:ext cx="3632200" cy="215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431800"/>
            <a:ext cx="9906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1" tIns="45616" rIns="91241" bIns="45616"/>
          <a:lstStyle/>
          <a:p>
            <a:pPr algn="ctr"/>
            <a:r>
              <a:rPr lang="en-GB" sz="4300" dirty="0" smtClean="0">
                <a:latin typeface="+mj-lt"/>
              </a:rPr>
              <a:t>Are we still in an age of instability?</a:t>
            </a:r>
            <a:endParaRPr lang="en-US" sz="4300" dirty="0">
              <a:latin typeface="+mj-lt"/>
            </a:endParaRPr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94" y="1385888"/>
            <a:ext cx="614362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has Britain </a:t>
            </a:r>
            <a:r>
              <a:rPr lang="en-GB" dirty="0" smtClean="0"/>
              <a:t>adjusted?</a:t>
            </a:r>
            <a:endParaRPr lang="en-US" dirty="0"/>
          </a:p>
        </p:txBody>
      </p:sp>
      <p:graphicFrame>
        <p:nvGraphicFramePr>
          <p:cNvPr id="583683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2184408" y="1916115"/>
          <a:ext cx="5715000" cy="3960812"/>
        </p:xfrm>
        <a:graphic>
          <a:graphicData uri="http://schemas.openxmlformats.org/presentationml/2006/ole">
            <p:oleObj spid="_x0000_s357378" name="Bitmap Image" r:id="rId3" imgW="3715269" imgH="280952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6403"/>
            <a:ext cx="9906000" cy="749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/>
          <a:lstStyle/>
          <a:p>
            <a:r>
              <a:rPr lang="en-GB" sz="4200" dirty="0" smtClean="0"/>
              <a:t>Five aspects of adjustment</a:t>
            </a:r>
            <a:endParaRPr lang="en-US" sz="4200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55608" y="1422407"/>
            <a:ext cx="8877300" cy="47032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038" tIns="53508" rIns="107038" bIns="53508">
            <a:normAutofit/>
          </a:bodyPr>
          <a:lstStyle/>
          <a:p>
            <a:r>
              <a:rPr lang="en-GB" sz="3600" dirty="0" smtClean="0">
                <a:latin typeface="Calibri" pitchFamily="34" charset="0"/>
              </a:rPr>
              <a:t>Growth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The labour market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Fiscal adjustment/deficit reduction</a:t>
            </a:r>
          </a:p>
          <a:p>
            <a:r>
              <a:rPr lang="en-GB" sz="3600" dirty="0" smtClean="0">
                <a:latin typeface="Calibri" pitchFamily="34" charset="0"/>
              </a:rPr>
              <a:t>Rebalancing</a:t>
            </a:r>
            <a:endParaRPr lang="en-GB" sz="3600" dirty="0" smtClean="0">
              <a:latin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</a:rPr>
              <a:t>Monetary policy/</a:t>
            </a:r>
            <a:r>
              <a:rPr lang="en-GB" sz="3600" dirty="0" smtClean="0">
                <a:latin typeface="Calibri" pitchFamily="34" charset="0"/>
              </a:rPr>
              <a:t>normalization</a:t>
            </a:r>
            <a:endParaRPr lang="en-GB" sz="3600" dirty="0" smtClean="0">
              <a:latin typeface="Calibri" pitchFamily="34" charset="0"/>
            </a:endParaRPr>
          </a:p>
          <a:p>
            <a:pPr>
              <a:buNone/>
            </a:pPr>
            <a:endParaRPr lang="en-GB" sz="29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431800"/>
            <a:ext cx="9906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1" tIns="45623" rIns="91251" bIns="45623"/>
          <a:lstStyle/>
          <a:p>
            <a:pPr algn="ctr"/>
            <a:r>
              <a:rPr lang="en-GB" sz="3600" dirty="0" smtClean="0">
                <a:latin typeface="+mj-lt"/>
              </a:rPr>
              <a:t>1. Growth: It has been a stop-start recovery</a:t>
            </a:r>
            <a:endParaRPr lang="en-US" sz="3600" dirty="0">
              <a:latin typeface="+mj-lt"/>
            </a:endParaRP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384300"/>
            <a:ext cx="76327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L blue &amp; orange">
      <a:dk1>
        <a:sysClr val="windowText" lastClr="000000"/>
      </a:dk1>
      <a:lt1>
        <a:sysClr val="window" lastClr="FFFFFF"/>
      </a:lt1>
      <a:dk2>
        <a:srgbClr val="354D6D"/>
      </a:dk2>
      <a:lt2>
        <a:srgbClr val="93835B"/>
      </a:lt2>
      <a:accent1>
        <a:srgbClr val="354D6D"/>
      </a:accent1>
      <a:accent2>
        <a:srgbClr val="667E9F"/>
      </a:accent2>
      <a:accent3>
        <a:srgbClr val="859DBD"/>
      </a:accent3>
      <a:accent4>
        <a:srgbClr val="CED9E9"/>
      </a:accent4>
      <a:accent5>
        <a:srgbClr val="FF9900"/>
      </a:accent5>
      <a:accent6>
        <a:srgbClr val="FFCC00"/>
      </a:accent6>
      <a:hlink>
        <a:srgbClr val="4F6128"/>
      </a:hlink>
      <a:folHlink>
        <a:srgbClr val="FFFF00"/>
      </a:folHlink>
    </a:clrScheme>
    <a:fontScheme name="CIL - 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76213" indent="-176213">
          <a:spcBef>
            <a:spcPts val="600"/>
          </a:spcBef>
          <a:buClr>
            <a:schemeClr val="accent2"/>
          </a:buClr>
          <a:buFont typeface="Wingdings" pitchFamily="2" charset="2"/>
          <a:buChar char="§"/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7345</TotalTime>
  <Words>694</Words>
  <Application>Microsoft Office PowerPoint</Application>
  <PresentationFormat>A4 Paper (210x297 mm)</PresentationFormat>
  <Paragraphs>88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Bitmap Image</vt:lpstr>
      <vt:lpstr>Slide 1</vt:lpstr>
      <vt:lpstr>Slide 2</vt:lpstr>
      <vt:lpstr>Seven years after the worst storm in a century</vt:lpstr>
      <vt:lpstr>Slide 4</vt:lpstr>
      <vt:lpstr>Particularly in the eurozone</vt:lpstr>
      <vt:lpstr>Slide 6</vt:lpstr>
      <vt:lpstr>How has Britain adjusted?</vt:lpstr>
      <vt:lpstr>Five aspects of adjustment</vt:lpstr>
      <vt:lpstr>Slide 9</vt:lpstr>
      <vt:lpstr>Slide 10</vt:lpstr>
      <vt:lpstr>Slide 11</vt:lpstr>
      <vt:lpstr>Much to George Osborne’s relief</vt:lpstr>
      <vt:lpstr>Slide 13</vt:lpstr>
      <vt:lpstr>Despite weak productivity growth</vt:lpstr>
      <vt:lpstr>Why has productivity been so weak?</vt:lpstr>
      <vt:lpstr>2. Labour market: rise &amp; fall of unemployment</vt:lpstr>
      <vt:lpstr>Much better than European average</vt:lpstr>
      <vt:lpstr>Strong employment growth</vt:lpstr>
      <vt:lpstr>And much stronger recently</vt:lpstr>
      <vt:lpstr>Despite a shrinking public sector</vt:lpstr>
      <vt:lpstr>But wages have remained surprisingly weak</vt:lpstr>
      <vt:lpstr>Falling inflation has eased the squeeze</vt:lpstr>
      <vt:lpstr>And a puzzling pay breakdown</vt:lpstr>
      <vt:lpstr>3. Fiscal adjustment going slowly</vt:lpstr>
      <vt:lpstr>And may be going backwards</vt:lpstr>
      <vt:lpstr>Underlying picture somewhat better</vt:lpstr>
      <vt:lpstr>But the UK has a tax problem</vt:lpstr>
      <vt:lpstr>A break in the trend for income taxes</vt:lpstr>
      <vt:lpstr>Leaving a big gap to fill</vt:lpstr>
      <vt:lpstr>And more austerity</vt:lpstr>
      <vt:lpstr>4. Rebalancing – all sectors are growing</vt:lpstr>
      <vt:lpstr>But only services above pre-crisis levels</vt:lpstr>
      <vt:lpstr>Investment is now recovering well</vt:lpstr>
      <vt:lpstr>Exports have consistently disappointed</vt:lpstr>
      <vt:lpstr>And a record current account deficit</vt:lpstr>
      <vt:lpstr>5. Monetary policy is working</vt:lpstr>
      <vt:lpstr>But remains exceptionally loose</vt:lpstr>
      <vt:lpstr>Exceptional monetary policy</vt:lpstr>
      <vt:lpstr>Rates will eventually rise</vt:lpstr>
      <vt:lpstr>But will be much lower than in the past</vt:lpstr>
      <vt:lpstr>QE may never be fully unwound</vt:lpstr>
      <vt:lpstr>The Adjustment Scorecard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tfletcher</dc:creator>
  <cp:lastModifiedBy>David H Smith</cp:lastModifiedBy>
  <cp:revision>863</cp:revision>
  <dcterms:created xsi:type="dcterms:W3CDTF">2008-03-12T17:16:49Z</dcterms:created>
  <dcterms:modified xsi:type="dcterms:W3CDTF">2014-11-23T19:10:33Z</dcterms:modified>
</cp:coreProperties>
</file>