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71" r:id="rId6"/>
    <p:sldId id="259" r:id="rId7"/>
    <p:sldId id="258" r:id="rId8"/>
    <p:sldId id="260" r:id="rId9"/>
    <p:sldId id="261" r:id="rId10"/>
    <p:sldId id="264" r:id="rId11"/>
    <p:sldId id="262" r:id="rId12"/>
    <p:sldId id="263" r:id="rId13"/>
    <p:sldId id="266" r:id="rId14"/>
    <p:sldId id="267" r:id="rId15"/>
    <p:sldId id="268" r:id="rId16"/>
    <p:sldId id="265" r:id="rId17"/>
    <p:sldId id="269" r:id="rId18"/>
    <p:sldId id="273" r:id="rId19"/>
    <p:sldId id="27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A0AC-3845-45B4-9C24-9F1EDE26CFB2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338-05A8-45B9-A98B-1CA163E3F3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08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A0AC-3845-45B4-9C24-9F1EDE26CFB2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338-05A8-45B9-A98B-1CA163E3F3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77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A0AC-3845-45B4-9C24-9F1EDE26CFB2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338-05A8-45B9-A98B-1CA163E3F3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4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084666"/>
      </p:ext>
    </p:extLst>
  </p:cSld>
  <p:clrMapOvr>
    <a:masterClrMapping/>
  </p:clrMapOvr>
  <p:transition spd="med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488574"/>
      </p:ext>
    </p:extLst>
  </p:cSld>
  <p:clrMapOvr>
    <a:masterClrMapping/>
  </p:clrMapOvr>
  <p:transition spd="med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21229"/>
      </p:ext>
    </p:extLst>
  </p:cSld>
  <p:clrMapOvr>
    <a:masterClrMapping/>
  </p:clrMapOvr>
  <p:transition spd="med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032840"/>
      </p:ext>
    </p:extLst>
  </p:cSld>
  <p:clrMapOvr>
    <a:masterClrMapping/>
  </p:clrMapOvr>
  <p:transition spd="med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93306"/>
      </p:ext>
    </p:extLst>
  </p:cSld>
  <p:clrMapOvr>
    <a:masterClrMapping/>
  </p:clrMapOvr>
  <p:transition spd="med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224054"/>
      </p:ext>
    </p:extLst>
  </p:cSld>
  <p:clrMapOvr>
    <a:masterClrMapping/>
  </p:clrMapOvr>
  <p:transition spd="med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554152"/>
      </p:ext>
    </p:extLst>
  </p:cSld>
  <p:clrMapOvr>
    <a:masterClrMapping/>
  </p:clrMapOvr>
  <p:transition spd="med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845988"/>
      </p:ext>
    </p:extLst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A0AC-3845-45B4-9C24-9F1EDE26CFB2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338-05A8-45B9-A98B-1CA163E3F3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880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8621118"/>
      </p:ext>
    </p:extLst>
  </p:cSld>
  <p:clrMapOvr>
    <a:masterClrMapping/>
  </p:clrMapOvr>
  <p:transition spd="med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921447"/>
      </p:ext>
    </p:extLst>
  </p:cSld>
  <p:clrMapOvr>
    <a:masterClrMapping/>
  </p:clrMapOvr>
  <p:transition spd="med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022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022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586323"/>
      </p:ext>
    </p:extLst>
  </p:cSld>
  <p:clrMapOvr>
    <a:masterClrMapping/>
  </p:clrMapOvr>
  <p:transition spd="med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ABC65-A283-4DF7-A48E-58FDED8CF724}" type="datetime1">
              <a:rPr lang="en-US"/>
              <a:pPr>
                <a:defRPr/>
              </a:pPr>
              <a:t>3/23/2015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383A5-69E9-4183-8FDD-039DC88BD3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48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36CB3-D05C-4765-BD2D-F0F4CB2973D2}" type="datetime1">
              <a:rPr lang="en-US"/>
              <a:pPr>
                <a:defRPr/>
              </a:pPr>
              <a:t>3/23/2015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3140A-A655-40A8-BCE5-B29D85948C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649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21665-6761-4803-930B-4DCD4DBE7A85}" type="datetime1">
              <a:rPr lang="en-US"/>
              <a:pPr>
                <a:defRPr/>
              </a:pPr>
              <a:t>3/23/2015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E4232-D91A-42DF-9D1A-6B796E43DD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28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2D79D-707C-438C-8C3D-08A821091C60}" type="datetime1">
              <a:rPr lang="en-US"/>
              <a:pPr>
                <a:defRPr/>
              </a:pPr>
              <a:t>3/23/2015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4AF23-37BB-4BC2-B556-DAB4EFA6D9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90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9A236-13D1-4B2D-9CEB-7B31569860C8}" type="datetime1">
              <a:rPr lang="en-US"/>
              <a:pPr>
                <a:defRPr/>
              </a:pPr>
              <a:t>3/23/2015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324C4-5DF6-43FA-B415-118337365E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774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78A1F-3563-45F2-AD3C-D53849925BE5}" type="datetime1">
              <a:rPr lang="en-US"/>
              <a:pPr>
                <a:defRPr/>
              </a:pPr>
              <a:t>3/23/2015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234D9-2977-4979-8FDA-C5735C412B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394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594D9-3A6F-4066-8367-3FC5843E113B}" type="datetime1">
              <a:rPr lang="en-US"/>
              <a:pPr>
                <a:defRPr/>
              </a:pPr>
              <a:t>3/23/2015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FB3CE-098C-44F3-851D-1A78DE0E7F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21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A0AC-3845-45B4-9C24-9F1EDE26CFB2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338-05A8-45B9-A98B-1CA163E3F3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179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7BE7A-5B8C-418A-864F-7C8D62888F35}" type="datetime1">
              <a:rPr lang="en-US"/>
              <a:pPr>
                <a:defRPr/>
              </a:pPr>
              <a:t>3/23/2015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F1268-9F76-4B3B-935F-D9D9D8AB2E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43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B4DBE-2829-422B-8D67-1CBD43B688EE}" type="datetime1">
              <a:rPr lang="en-US"/>
              <a:pPr>
                <a:defRPr/>
              </a:pPr>
              <a:t>3/23/2015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E4C70-61ED-45DC-8409-153245AE06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659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BF59B-1187-445F-9F94-F435EDFC5CB3}" type="datetime1">
              <a:rPr lang="en-US"/>
              <a:pPr>
                <a:defRPr/>
              </a:pPr>
              <a:t>3/23/2015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F7D09-65AF-4766-8710-D8DA81FC26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72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7DB79-B867-435C-AC79-9A4337D34E85}" type="datetime1">
              <a:rPr lang="en-US"/>
              <a:pPr>
                <a:defRPr/>
              </a:pPr>
              <a:t>3/23/2015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A26D2-6BC2-4FDF-8959-3155F72FEB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678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A0AC-3845-45B4-9C24-9F1EDE26CFB2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338-05A8-45B9-A98B-1CA163E3F3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10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A0AC-3845-45B4-9C24-9F1EDE26CFB2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338-05A8-45B9-A98B-1CA163E3F3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11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A0AC-3845-45B4-9C24-9F1EDE26CFB2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338-05A8-45B9-A98B-1CA163E3F3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055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A0AC-3845-45B4-9C24-9F1EDE26CFB2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338-05A8-45B9-A98B-1CA163E3F3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45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A0AC-3845-45B4-9C24-9F1EDE26CFB2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338-05A8-45B9-A98B-1CA163E3F3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33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A0AC-3845-45B4-9C24-9F1EDE26CFB2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338-05A8-45B9-A98B-1CA163E3F3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063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AA0AC-3845-45B4-9C24-9F1EDE26CFB2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9E338-05A8-45B9-A98B-1CA163E3F3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01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5124" name="Line 4"/>
          <p:cNvSpPr>
            <a:spLocks noChangeShapeType="1"/>
          </p:cNvSpPr>
          <p:nvPr userDrawn="1"/>
        </p:nvSpPr>
        <p:spPr bwMode="auto">
          <a:xfrm>
            <a:off x="539750" y="1412875"/>
            <a:ext cx="806450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i="1">
              <a:solidFill>
                <a:srgbClr val="FF7D25"/>
              </a:solidFill>
            </a:endParaRPr>
          </a:p>
        </p:txBody>
      </p:sp>
      <p:sp>
        <p:nvSpPr>
          <p:cNvPr id="5125" name="Line 5"/>
          <p:cNvSpPr>
            <a:spLocks noChangeShapeType="1"/>
          </p:cNvSpPr>
          <p:nvPr userDrawn="1"/>
        </p:nvSpPr>
        <p:spPr bwMode="auto">
          <a:xfrm>
            <a:off x="539750" y="5876925"/>
            <a:ext cx="806450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i="1">
              <a:solidFill>
                <a:srgbClr val="FF7D25"/>
              </a:solidFill>
            </a:endParaRPr>
          </a:p>
        </p:txBody>
      </p:sp>
      <p:pic>
        <p:nvPicPr>
          <p:cNvPr id="5126" name="Picture 6" descr="AHDB lores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949950"/>
            <a:ext cx="136048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671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edg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8C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8C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8C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8C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8C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88C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88C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88C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88C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5626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EB6DF63-8A29-4D00-A68C-28983C54243C}" type="datetime1">
              <a:rPr lang="en-US">
                <a:ea typeface="ＭＳ Ｐゴシック" pitchFamily="56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3/23/2015</a:t>
            </a:fld>
            <a:endParaRPr lang="en-US" dirty="0">
              <a:ea typeface="ＭＳ Ｐゴシック" pitchFamily="5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5626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ea typeface="ＭＳ Ｐゴシック" pitchFamily="5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5626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BACAA08-6E9B-45C0-B538-BFDBDCF21EBA}" type="slidenum">
              <a:rPr lang="en-US">
                <a:ea typeface="ＭＳ Ｐゴシック" pitchFamily="56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pitchFamily="5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722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0070C0"/>
          </a:solidFill>
          <a:latin typeface="Arial"/>
          <a:ea typeface="ＭＳ Ｐゴシック" pitchFamily="91" charset="-128"/>
          <a:cs typeface="ＭＳ Ｐゴシック" pitchFamily="56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E4AD00"/>
          </a:solidFill>
          <a:latin typeface="Arial" pitchFamily="91" charset="0"/>
          <a:ea typeface="ＭＳ Ｐゴシック" pitchFamily="91" charset="-128"/>
          <a:cs typeface="ＭＳ Ｐゴシック" pitchFamily="56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E4AD00"/>
          </a:solidFill>
          <a:latin typeface="Arial" pitchFamily="91" charset="0"/>
          <a:ea typeface="ＭＳ Ｐゴシック" pitchFamily="91" charset="-128"/>
          <a:cs typeface="ＭＳ Ｐゴシック" pitchFamily="56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E4AD00"/>
          </a:solidFill>
          <a:latin typeface="Arial" pitchFamily="91" charset="0"/>
          <a:ea typeface="ＭＳ Ｐゴシック" pitchFamily="91" charset="-128"/>
          <a:cs typeface="ＭＳ Ｐゴシック" pitchFamily="56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E4AD00"/>
          </a:solidFill>
          <a:latin typeface="Arial" pitchFamily="91" charset="0"/>
          <a:ea typeface="ＭＳ Ｐゴシック" pitchFamily="91" charset="-128"/>
          <a:cs typeface="ＭＳ Ｐゴシック" pitchFamily="56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E4AD00"/>
          </a:solidFill>
          <a:latin typeface="Arial" pitchFamily="91" charset="0"/>
          <a:ea typeface="ＭＳ Ｐゴシック" pitchFamily="91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E4AD00"/>
          </a:solidFill>
          <a:latin typeface="Arial" pitchFamily="91" charset="0"/>
          <a:ea typeface="ＭＳ Ｐゴシック" pitchFamily="91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E4AD00"/>
          </a:solidFill>
          <a:latin typeface="Arial" pitchFamily="91" charset="0"/>
          <a:ea typeface="ＭＳ Ｐゴシック" pitchFamily="91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E4AD00"/>
          </a:solidFill>
          <a:latin typeface="Arial" pitchFamily="91" charset="0"/>
          <a:ea typeface="ＭＳ Ｐゴシック" pitchFamily="9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pitchFamily="91" charset="-128"/>
          <a:cs typeface="ＭＳ Ｐゴシック" pitchFamily="56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pitchFamily="91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pitchFamily="91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pitchFamily="91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pitchFamily="91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484784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Agriculture; a </a:t>
            </a:r>
            <a:r>
              <a:rPr lang="en-GB" sz="3200" b="1" smtClean="0"/>
              <a:t>sunrise industry!</a:t>
            </a:r>
            <a:endParaRPr lang="en-GB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2636912"/>
            <a:ext cx="9430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Peter Kendall</a:t>
            </a:r>
          </a:p>
          <a:p>
            <a:r>
              <a:rPr lang="en-GB" sz="3200" b="1" dirty="0" smtClean="0"/>
              <a:t>Nottingham University 23</a:t>
            </a:r>
            <a:r>
              <a:rPr lang="en-GB" sz="3200" b="1" baseline="30000" dirty="0" smtClean="0"/>
              <a:t>rd</a:t>
            </a:r>
            <a:r>
              <a:rPr lang="en-GB" sz="3200" b="1" dirty="0" smtClean="0"/>
              <a:t> March 2015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5875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2493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34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7929907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67544" y="1268760"/>
            <a:ext cx="8208912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i="1" smtClean="0">
              <a:solidFill>
                <a:srgbClr val="FF7D25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79512" y="5661248"/>
            <a:ext cx="8208912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i="1" smtClean="0">
              <a:solidFill>
                <a:srgbClr val="FF7D25"/>
              </a:solidFill>
            </a:endParaRP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Sector Analysis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52" y="6093296"/>
            <a:ext cx="64087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900" i="1" dirty="0" smtClean="0">
                <a:solidFill>
                  <a:srgbClr val="000000"/>
                </a:solidFill>
                <a:cs typeface="Arial" pitchFamily="34" charset="0"/>
              </a:rPr>
              <a:t>Source: Medium term changes in production based on official data e.g. Eurostat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600" i="1" dirty="0" smtClean="0">
                <a:solidFill>
                  <a:srgbClr val="000000"/>
                </a:solidFill>
                <a:cs typeface="Arial" pitchFamily="34" charset="0"/>
              </a:rPr>
              <a:t>Western Europe defined as UK, France, Germany, Denmark, Netherlands, Ireland, Italy, Spain, Portugal, Belgium and Luxembourg. Strawberries excludes Portugal, Denmark and Ireland. Apples excludes Denmark and Ireland</a:t>
            </a:r>
            <a:endParaRPr lang="en-GB" sz="600" i="1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93" y="836712"/>
            <a:ext cx="8285163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32367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AHDB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Central to reversing this trend</a:t>
            </a:r>
          </a:p>
          <a:p>
            <a:endParaRPr lang="en-GB" dirty="0" smtClean="0"/>
          </a:p>
          <a:p>
            <a:r>
              <a:rPr lang="en-GB" dirty="0" smtClean="0"/>
              <a:t>Farmers contributing as well as Government</a:t>
            </a:r>
          </a:p>
          <a:p>
            <a:endParaRPr lang="en-GB" dirty="0"/>
          </a:p>
          <a:p>
            <a:r>
              <a:rPr lang="en-GB" dirty="0" smtClean="0"/>
              <a:t>Key functions; R&amp;D, KT, Market development, Market intelligence.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42759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Investment in Agricultural Research</a:t>
            </a:r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743869"/>
            <a:ext cx="8568952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7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Precision Farming and The Internet of Things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6200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11489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3467" y="-10924"/>
            <a:ext cx="4482402" cy="120767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3600" dirty="0" smtClean="0"/>
              <a:t>The appliance of innovation in dairy</a:t>
            </a:r>
            <a:endParaRPr lang="en-GB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9" y="5120593"/>
            <a:ext cx="4401672" cy="163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b="4656"/>
          <a:stretch/>
        </p:blipFill>
        <p:spPr bwMode="auto">
          <a:xfrm>
            <a:off x="4788024" y="3891290"/>
            <a:ext cx="4262765" cy="285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2372290" y="3891290"/>
            <a:ext cx="2343726" cy="1553934"/>
          </a:xfrm>
          <a:prstGeom prst="rect">
            <a:avLst/>
          </a:prstGeom>
        </p:spPr>
      </p:pic>
      <p:pic>
        <p:nvPicPr>
          <p:cNvPr id="1026" name="Picture 2" descr="M:\Photo Library\New Structure\Images\Agriculture\Buildings\Milking\csp0524201204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52" y="1225400"/>
            <a:ext cx="3521424" cy="23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Photo Library\to be sorted\Laura Masters Project Approved Photo's\314 dpi\P32300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"/>
          <a:stretch/>
        </p:blipFill>
        <p:spPr bwMode="auto">
          <a:xfrm>
            <a:off x="4453343" y="357415"/>
            <a:ext cx="4597446" cy="321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3717032"/>
            <a:ext cx="914400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55591" y="1249519"/>
            <a:ext cx="1516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Arial" charset="0"/>
                <a:ea typeface="ＭＳ Ｐゴシック" pitchFamily="56" charset="-128"/>
              </a:rPr>
              <a:t>Milking parlour</a:t>
            </a:r>
            <a:endParaRPr lang="en-GB" sz="1600" dirty="0">
              <a:solidFill>
                <a:prstClr val="black"/>
              </a:solidFill>
              <a:latin typeface="Arial" charset="0"/>
              <a:ea typeface="ＭＳ Ｐゴシック" pitchFamily="56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2052" y="357415"/>
            <a:ext cx="224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ＭＳ Ｐゴシック" pitchFamily="56" charset="-128"/>
              </a:rPr>
              <a:t>Indoor housing system</a:t>
            </a:r>
            <a:endParaRPr lang="en-GB" sz="16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ＭＳ Ｐゴシック" pitchFamily="56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9809" y="3811208"/>
            <a:ext cx="1961522" cy="865480"/>
            <a:chOff x="301049" y="4060567"/>
            <a:chExt cx="1961522" cy="86548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49" y="4149080"/>
              <a:ext cx="1961522" cy="776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01049" y="4060567"/>
              <a:ext cx="8098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 err="1" smtClean="0">
                  <a:solidFill>
                    <a:prstClr val="black"/>
                  </a:solidFill>
                  <a:latin typeface="Arial" charset="0"/>
                  <a:ea typeface="ＭＳ Ｐゴシック" pitchFamily="56" charset="-128"/>
                </a:rPr>
                <a:t>Bolous</a:t>
              </a:r>
              <a:endParaRPr lang="en-GB" sz="1600" dirty="0">
                <a:solidFill>
                  <a:prstClr val="black"/>
                </a:solidFill>
                <a:latin typeface="Arial" charset="0"/>
                <a:ea typeface="ＭＳ Ｐゴシック" pitchFamily="56" charset="-128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72353" y="3891290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Arial" charset="0"/>
                <a:ea typeface="ＭＳ Ｐゴシック" pitchFamily="56" charset="-128"/>
              </a:rPr>
              <a:t>pedometer</a:t>
            </a:r>
            <a:endParaRPr lang="en-GB" sz="1600" dirty="0">
              <a:solidFill>
                <a:prstClr val="black"/>
              </a:solidFill>
              <a:latin typeface="Arial" charset="0"/>
              <a:ea typeface="ＭＳ Ｐゴシック" pitchFamily="56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1049" y="6402814"/>
            <a:ext cx="185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Arial" charset="0"/>
                <a:ea typeface="ＭＳ Ｐゴシック" pitchFamily="56" charset="-128"/>
              </a:rPr>
              <a:t>Identification tags</a:t>
            </a:r>
            <a:endParaRPr lang="en-GB" sz="1600" dirty="0">
              <a:solidFill>
                <a:prstClr val="black"/>
              </a:solidFill>
              <a:latin typeface="Arial" charset="0"/>
              <a:ea typeface="ＭＳ Ｐゴシック" pitchFamily="56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96336" y="4060567"/>
            <a:ext cx="157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prstClr val="white"/>
                </a:solidFill>
                <a:latin typeface="Arial" charset="0"/>
                <a:ea typeface="ＭＳ Ｐゴシック" pitchFamily="56" charset="-128"/>
              </a:rPr>
              <a:t>Robotic Milking</a:t>
            </a:r>
            <a:endParaRPr lang="en-GB" sz="1600" dirty="0">
              <a:solidFill>
                <a:prstClr val="white"/>
              </a:solidFill>
              <a:latin typeface="Arial" charset="0"/>
              <a:ea typeface="ＭＳ Ｐゴシック" pitchFamily="5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447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4" name="Introducing Bright Crop[720P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778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3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25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2"/>
          </a:xfrm>
        </p:spPr>
        <p:txBody>
          <a:bodyPr>
            <a:noAutofit/>
          </a:bodyPr>
          <a:lstStyle/>
          <a:p>
            <a:r>
              <a:rPr lang="en-GB" b="1" dirty="0" smtClean="0"/>
              <a:t>BSE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7"/>
            <a:ext cx="8229600" cy="2088232"/>
          </a:xfrm>
        </p:spPr>
        <p:txBody>
          <a:bodyPr/>
          <a:lstStyle/>
          <a:p>
            <a:r>
              <a:rPr lang="en-GB" dirty="0">
                <a:latin typeface="arial, helvetica"/>
              </a:rPr>
              <a:t>The worldwide ban on the export of British beef imposed by the European Union following the outbreak of BSE has had far-reaching consequences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65" y="3501008"/>
            <a:ext cx="3950295" cy="295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09" y="3501008"/>
            <a:ext cx="4755721" cy="280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66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8024" y="1628800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</a:rPr>
              <a:t>Countryside closed </a:t>
            </a:r>
            <a:r>
              <a:rPr lang="en-GB" sz="3200" b="1" smtClean="0">
                <a:solidFill>
                  <a:srgbClr val="002060"/>
                </a:solidFill>
              </a:rPr>
              <a:t>for business; </a:t>
            </a:r>
            <a:r>
              <a:rPr lang="en-GB" sz="3200" b="1" dirty="0" smtClean="0">
                <a:solidFill>
                  <a:srgbClr val="002060"/>
                </a:solidFill>
              </a:rPr>
              <a:t>election postponed!</a:t>
            </a:r>
            <a:endParaRPr lang="en-GB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90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59658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904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98" y="-99392"/>
            <a:ext cx="9159798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84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67544" y="332656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A World With 11 Billion People? New Population Projections Shatter Earlier Estimates</a:t>
            </a:r>
            <a:endParaRPr lang="en-GB" sz="2800" dirty="0"/>
          </a:p>
        </p:txBody>
      </p:sp>
      <p:pic>
        <p:nvPicPr>
          <p:cNvPr id="3076" name="Picture 4" descr="A photo of hundreds of thousands of people in Lagos attending a convention at the Redeemed Christian Church of Go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53340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0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establishments closed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GB" dirty="0"/>
          </a:p>
          <a:p>
            <a:r>
              <a:rPr lang="en-GB" dirty="0"/>
              <a:t>How Margaret Thatcher destroyed public sector science. The case of Plant Breeding Institute at Cambridge. 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</a:p>
          <a:p>
            <a:r>
              <a:rPr lang="en-GB" dirty="0"/>
              <a:t>The erstwhile Plant Breeding Institute at Cambridge (UK) </a:t>
            </a:r>
          </a:p>
          <a:p>
            <a:endParaRPr lang="en-GB" dirty="0"/>
          </a:p>
          <a:p>
            <a:r>
              <a:rPr lang="en-GB" dirty="0"/>
              <a:t> Margaret Thatcher, 87, died yesterday. She is being hailed as the Iron Lady who transformed </a:t>
            </a:r>
            <a:r>
              <a:rPr lang="en-GB" dirty="0" smtClean="0"/>
              <a:t>Britain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08920"/>
            <a:ext cx="356118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6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HDB Corp only">
  <a:themeElements>
    <a:clrScheme name="AHDB Corp only 1">
      <a:dk1>
        <a:srgbClr val="FF7D25"/>
      </a:dk1>
      <a:lt1>
        <a:srgbClr val="FF7D25"/>
      </a:lt1>
      <a:dk2>
        <a:srgbClr val="0088CE"/>
      </a:dk2>
      <a:lt2>
        <a:srgbClr val="0088CE"/>
      </a:lt2>
      <a:accent1>
        <a:srgbClr val="FFFF00"/>
      </a:accent1>
      <a:accent2>
        <a:srgbClr val="FFFFFF"/>
      </a:accent2>
      <a:accent3>
        <a:srgbClr val="AAC3E3"/>
      </a:accent3>
      <a:accent4>
        <a:srgbClr val="DA6A1E"/>
      </a:accent4>
      <a:accent5>
        <a:srgbClr val="FFFFAA"/>
      </a:accent5>
      <a:accent6>
        <a:srgbClr val="E7E7E7"/>
      </a:accent6>
      <a:hlink>
        <a:srgbClr val="0000FF"/>
      </a:hlink>
      <a:folHlink>
        <a:srgbClr val="800080"/>
      </a:folHlink>
    </a:clrScheme>
    <a:fontScheme name="AHDB Corp onl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HDB Corp only 1">
        <a:dk1>
          <a:srgbClr val="FF7D25"/>
        </a:dk1>
        <a:lt1>
          <a:srgbClr val="FF7D25"/>
        </a:lt1>
        <a:dk2>
          <a:srgbClr val="0088CE"/>
        </a:dk2>
        <a:lt2>
          <a:srgbClr val="0088CE"/>
        </a:lt2>
        <a:accent1>
          <a:srgbClr val="FFFF00"/>
        </a:accent1>
        <a:accent2>
          <a:srgbClr val="FFFFFF"/>
        </a:accent2>
        <a:accent3>
          <a:srgbClr val="AAC3E3"/>
        </a:accent3>
        <a:accent4>
          <a:srgbClr val="DA6A1E"/>
        </a:accent4>
        <a:accent5>
          <a:srgbClr val="FFFFAA"/>
        </a:accent5>
        <a:accent6>
          <a:srgbClr val="E7E7E7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217</Words>
  <Application>Microsoft Office PowerPoint</Application>
  <PresentationFormat>On-screen Show (4:3)</PresentationFormat>
  <Paragraphs>36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arial, helvetica</vt:lpstr>
      <vt:lpstr>Calibri</vt:lpstr>
      <vt:lpstr>Office Theme</vt:lpstr>
      <vt:lpstr>AHDB Corp only</vt:lpstr>
      <vt:lpstr>1_Office Theme</vt:lpstr>
      <vt:lpstr>PowerPoint Presentation</vt:lpstr>
      <vt:lpstr>PowerPoint Presentation</vt:lpstr>
      <vt:lpstr>PowerPoint Presentation</vt:lpstr>
      <vt:lpstr>BSE</vt:lpstr>
      <vt:lpstr>PowerPoint Presentation</vt:lpstr>
      <vt:lpstr>PowerPoint Presentation</vt:lpstr>
      <vt:lpstr>PowerPoint Presentation</vt:lpstr>
      <vt:lpstr>PowerPoint Presentation</vt:lpstr>
      <vt:lpstr>Research establishments closed</vt:lpstr>
      <vt:lpstr>PowerPoint Presentation</vt:lpstr>
      <vt:lpstr>PowerPoint Presentation</vt:lpstr>
      <vt:lpstr>Sector Analysis</vt:lpstr>
      <vt:lpstr>AHDB </vt:lpstr>
      <vt:lpstr>Investment in Agricultural Research</vt:lpstr>
      <vt:lpstr>Precision Farming and The Internet of Things</vt:lpstr>
      <vt:lpstr>The appliance of innovation in dairy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Kendall</dc:creator>
  <cp:lastModifiedBy>Anthony Quinn</cp:lastModifiedBy>
  <cp:revision>25</cp:revision>
  <dcterms:created xsi:type="dcterms:W3CDTF">2015-03-22T16:48:57Z</dcterms:created>
  <dcterms:modified xsi:type="dcterms:W3CDTF">2015-03-23T11:51:33Z</dcterms:modified>
</cp:coreProperties>
</file>