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9" r:id="rId4"/>
    <p:sldId id="270" r:id="rId5"/>
    <p:sldId id="279" r:id="rId6"/>
    <p:sldId id="262" r:id="rId7"/>
    <p:sldId id="264" r:id="rId8"/>
    <p:sldId id="271" r:id="rId9"/>
    <p:sldId id="287" r:id="rId10"/>
    <p:sldId id="272" r:id="rId11"/>
    <p:sldId id="283" r:id="rId12"/>
    <p:sldId id="292" r:id="rId13"/>
    <p:sldId id="266" r:id="rId14"/>
    <p:sldId id="276" r:id="rId15"/>
    <p:sldId id="293" r:id="rId16"/>
    <p:sldId id="284" r:id="rId17"/>
    <p:sldId id="288" r:id="rId18"/>
    <p:sldId id="291" r:id="rId19"/>
    <p:sldId id="289" r:id="rId20"/>
    <p:sldId id="290" r:id="rId21"/>
    <p:sldId id="268" r:id="rId22"/>
    <p:sldId id="294" r:id="rId2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905" autoAdjust="0"/>
  </p:normalViewPr>
  <p:slideViewPr>
    <p:cSldViewPr>
      <p:cViewPr varScale="1">
        <p:scale>
          <a:sx n="66" d="100"/>
          <a:sy n="66" d="100"/>
        </p:scale>
        <p:origin x="-648"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lang val="en-GB"/>
  <c:chart>
    <c:plotArea>
      <c:layout/>
      <c:lineChart>
        <c:grouping val="standard"/>
        <c:ser>
          <c:idx val="0"/>
          <c:order val="0"/>
          <c:tx>
            <c:strRef>
              <c:f>Sheet1!$B$1</c:f>
              <c:strCache>
                <c:ptCount val="1"/>
                <c:pt idx="0">
                  <c:v>low and middle income</c:v>
                </c:pt>
              </c:strCache>
            </c:strRef>
          </c:tx>
          <c:marker>
            <c:symbol val="none"/>
          </c:marker>
          <c:cat>
            <c:numRef>
              <c:f>Sheet1!$A$2:$A$19</c:f>
              <c:numCache>
                <c:formatCode>General</c:formatCode>
                <c:ptCount val="18"/>
                <c:pt idx="0">
                  <c:v>1990</c:v>
                </c:pt>
                <c:pt idx="5">
                  <c:v>1995</c:v>
                </c:pt>
                <c:pt idx="10">
                  <c:v>2000</c:v>
                </c:pt>
                <c:pt idx="15">
                  <c:v>2005</c:v>
                </c:pt>
              </c:numCache>
            </c:numRef>
          </c:cat>
          <c:val>
            <c:numRef>
              <c:f>Sheet1!$B$2:$B$19</c:f>
              <c:numCache>
                <c:formatCode>General</c:formatCode>
                <c:ptCount val="18"/>
                <c:pt idx="0">
                  <c:v>19.8</c:v>
                </c:pt>
                <c:pt idx="1">
                  <c:v>19.5</c:v>
                </c:pt>
                <c:pt idx="2">
                  <c:v>22.4</c:v>
                </c:pt>
                <c:pt idx="3">
                  <c:v>21.7</c:v>
                </c:pt>
                <c:pt idx="4">
                  <c:v>22.2</c:v>
                </c:pt>
                <c:pt idx="5">
                  <c:v>23.2</c:v>
                </c:pt>
                <c:pt idx="6">
                  <c:v>22.8</c:v>
                </c:pt>
                <c:pt idx="7">
                  <c:v>23.2</c:v>
                </c:pt>
                <c:pt idx="8">
                  <c:v>23.8</c:v>
                </c:pt>
                <c:pt idx="9">
                  <c:v>24.8</c:v>
                </c:pt>
                <c:pt idx="10">
                  <c:v>27.1</c:v>
                </c:pt>
                <c:pt idx="11">
                  <c:v>26.2</c:v>
                </c:pt>
                <c:pt idx="12">
                  <c:v>27.9</c:v>
                </c:pt>
                <c:pt idx="13">
                  <c:v>28.9</c:v>
                </c:pt>
                <c:pt idx="14">
                  <c:v>31.3</c:v>
                </c:pt>
                <c:pt idx="15">
                  <c:v>32.5</c:v>
                </c:pt>
                <c:pt idx="16">
                  <c:v>33.300000000000011</c:v>
                </c:pt>
                <c:pt idx="17">
                  <c:v>33.200000000000003</c:v>
                </c:pt>
              </c:numCache>
            </c:numRef>
          </c:val>
        </c:ser>
        <c:ser>
          <c:idx val="1"/>
          <c:order val="1"/>
          <c:tx>
            <c:strRef>
              <c:f>Sheet1!$C$1</c:f>
              <c:strCache>
                <c:ptCount val="1"/>
                <c:pt idx="0">
                  <c:v>low income</c:v>
                </c:pt>
              </c:strCache>
            </c:strRef>
          </c:tx>
          <c:marker>
            <c:symbol val="none"/>
          </c:marker>
          <c:cat>
            <c:numRef>
              <c:f>Sheet1!$A$2:$A$19</c:f>
              <c:numCache>
                <c:formatCode>General</c:formatCode>
                <c:ptCount val="18"/>
                <c:pt idx="0">
                  <c:v>1990</c:v>
                </c:pt>
                <c:pt idx="5">
                  <c:v>1995</c:v>
                </c:pt>
                <c:pt idx="10">
                  <c:v>2000</c:v>
                </c:pt>
                <c:pt idx="15">
                  <c:v>2005</c:v>
                </c:pt>
              </c:numCache>
            </c:numRef>
          </c:cat>
          <c:val>
            <c:numRef>
              <c:f>Sheet1!$C$2:$C$19</c:f>
              <c:numCache>
                <c:formatCode>General</c:formatCode>
                <c:ptCount val="18"/>
                <c:pt idx="0">
                  <c:v>17.5</c:v>
                </c:pt>
                <c:pt idx="1">
                  <c:v>17.3</c:v>
                </c:pt>
                <c:pt idx="2">
                  <c:v>17.3</c:v>
                </c:pt>
                <c:pt idx="3">
                  <c:v>18.399999999999999</c:v>
                </c:pt>
                <c:pt idx="4">
                  <c:v>20.3</c:v>
                </c:pt>
                <c:pt idx="5">
                  <c:v>22</c:v>
                </c:pt>
                <c:pt idx="6">
                  <c:v>22</c:v>
                </c:pt>
                <c:pt idx="7">
                  <c:v>22.2</c:v>
                </c:pt>
                <c:pt idx="8">
                  <c:v>22.1</c:v>
                </c:pt>
                <c:pt idx="9">
                  <c:v>23</c:v>
                </c:pt>
                <c:pt idx="10">
                  <c:v>25.4</c:v>
                </c:pt>
                <c:pt idx="11">
                  <c:v>25.2</c:v>
                </c:pt>
                <c:pt idx="12">
                  <c:v>25.1</c:v>
                </c:pt>
                <c:pt idx="13">
                  <c:v>26.6</c:v>
                </c:pt>
                <c:pt idx="14">
                  <c:v>28.9</c:v>
                </c:pt>
                <c:pt idx="15">
                  <c:v>31.4</c:v>
                </c:pt>
                <c:pt idx="16">
                  <c:v>32.9</c:v>
                </c:pt>
                <c:pt idx="17">
                  <c:v>34.4</c:v>
                </c:pt>
              </c:numCache>
            </c:numRef>
          </c:val>
        </c:ser>
        <c:dLbls/>
        <c:marker val="1"/>
        <c:axId val="140633216"/>
        <c:axId val="140634752"/>
      </c:lineChart>
      <c:catAx>
        <c:axId val="140633216"/>
        <c:scaling>
          <c:orientation val="minMax"/>
        </c:scaling>
        <c:axPos val="b"/>
        <c:numFmt formatCode="General" sourceLinked="1"/>
        <c:tickLblPos val="nextTo"/>
        <c:crossAx val="140634752"/>
        <c:crosses val="autoZero"/>
        <c:auto val="1"/>
        <c:lblAlgn val="ctr"/>
        <c:lblOffset val="100"/>
      </c:catAx>
      <c:valAx>
        <c:axId val="140634752"/>
        <c:scaling>
          <c:orientation val="minMax"/>
        </c:scaling>
        <c:axPos val="l"/>
        <c:majorGridlines/>
        <c:numFmt formatCode="General" sourceLinked="1"/>
        <c:tickLblPos val="nextTo"/>
        <c:crossAx val="140633216"/>
        <c:crosses val="autoZero"/>
        <c:crossBetween val="between"/>
      </c:valAx>
    </c:plotArea>
    <c:legend>
      <c:legendPos val="r"/>
      <c:layout/>
    </c:legend>
    <c:plotVisOnly val="1"/>
    <c:dispBlanksAs val="zero"/>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F0FFA384-4B19-4B14-BA47-80A1AD5876CC}" type="datetimeFigureOut">
              <a:rPr lang="en-GB" smtClean="0"/>
              <a:pPr/>
              <a:t>21/02/2012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1FF99F77-F35B-4124-8095-CFA7C4A00087}" type="slidenum">
              <a:rPr lang="en-GB" smtClean="0"/>
              <a:pPr/>
              <a:t>‹#›</a:t>
            </a:fld>
            <a:endParaRPr lang="en-GB"/>
          </a:p>
        </p:txBody>
      </p:sp>
    </p:spTree>
    <p:extLst>
      <p:ext uri="{BB962C8B-B14F-4D97-AF65-F5344CB8AC3E}">
        <p14:creationId xmlns:p14="http://schemas.microsoft.com/office/powerpoint/2010/main" xmlns="" val="1149876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FF99F77-F35B-4124-8095-CFA7C4A00087}" type="slidenum">
              <a:rPr lang="en-GB" smtClean="0"/>
              <a:pPr/>
              <a:t>4</a:t>
            </a:fld>
            <a:endParaRPr lang="en-GB"/>
          </a:p>
        </p:txBody>
      </p:sp>
    </p:spTree>
    <p:extLst>
      <p:ext uri="{BB962C8B-B14F-4D97-AF65-F5344CB8AC3E}">
        <p14:creationId xmlns:p14="http://schemas.microsoft.com/office/powerpoint/2010/main" xmlns="" val="900186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24008BB9-8C86-456B-B75E-1E3D38A1B94B}"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3102141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3403417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3502851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1786819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119061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1929731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1530586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4257390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840461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3318057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CC53D-ABDA-49C4-901A-B55BC71FA02D}" type="datetimeFigureOut">
              <a:rPr lang="en-GB" smtClean="0"/>
              <a:pPr/>
              <a:t>21/02/2012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3111277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CC53D-ABDA-49C4-901A-B55BC71FA02D}" type="datetimeFigureOut">
              <a:rPr lang="en-GB" smtClean="0"/>
              <a:pPr/>
              <a:t>21/02/2012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765E9-7D74-4212-9DAE-C62CF8B362A0}" type="slidenum">
              <a:rPr lang="en-GB" smtClean="0"/>
              <a:pPr/>
              <a:t>‹#›</a:t>
            </a:fld>
            <a:endParaRPr lang="en-GB"/>
          </a:p>
        </p:txBody>
      </p:sp>
    </p:spTree>
    <p:extLst>
      <p:ext uri="{BB962C8B-B14F-4D97-AF65-F5344CB8AC3E}">
        <p14:creationId xmlns:p14="http://schemas.microsoft.com/office/powerpoint/2010/main" xmlns="" val="1068920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1"/>
            <a:ext cx="7772400" cy="3051770"/>
          </a:xfrm>
        </p:spPr>
        <p:txBody>
          <a:bodyPr>
            <a:normAutofit fontScale="90000"/>
          </a:bodyPr>
          <a:lstStyle/>
          <a:p>
            <a:r>
              <a:rPr lang="en-GB" dirty="0" smtClean="0"/>
              <a:t>Declining Protection in Developing Countries: Fact or Fiction?</a:t>
            </a:r>
            <a:br>
              <a:rPr lang="en-GB" dirty="0" smtClean="0"/>
            </a:br>
            <a:r>
              <a:rPr lang="en-GB" sz="3100" dirty="0" smtClean="0"/>
              <a:t>Chris Milner</a:t>
            </a:r>
            <a:br>
              <a:rPr lang="en-GB" sz="3100" dirty="0" smtClean="0"/>
            </a:br>
            <a:r>
              <a:rPr lang="en-GB" sz="3100" dirty="0" smtClean="0"/>
              <a:t>GEP and School of Economics</a:t>
            </a:r>
            <a:br>
              <a:rPr lang="en-GB" sz="3100" dirty="0" smtClean="0"/>
            </a:br>
            <a:r>
              <a:rPr lang="en-GB" sz="3100" dirty="0" smtClean="0"/>
              <a:t>University of Nottingham</a:t>
            </a:r>
            <a:endParaRPr lang="en-GB" sz="3100" dirty="0"/>
          </a:p>
        </p:txBody>
      </p:sp>
      <p:sp>
        <p:nvSpPr>
          <p:cNvPr id="3" name="Subtitle 2"/>
          <p:cNvSpPr>
            <a:spLocks noGrp="1"/>
          </p:cNvSpPr>
          <p:nvPr>
            <p:ph type="subTitle" idx="1"/>
          </p:nvPr>
        </p:nvSpPr>
        <p:spPr>
          <a:xfrm>
            <a:off x="1371600" y="3886200"/>
            <a:ext cx="6400800" cy="2495128"/>
          </a:xfrm>
        </p:spPr>
        <p:txBody>
          <a:bodyPr>
            <a:normAutofit/>
          </a:bodyPr>
          <a:lstStyle/>
          <a:p>
            <a:r>
              <a:rPr lang="en-GB" dirty="0" smtClean="0"/>
              <a:t>The World Economy Asia Annual Lecture</a:t>
            </a:r>
          </a:p>
          <a:p>
            <a:r>
              <a:rPr lang="en-GB" dirty="0" smtClean="0"/>
              <a:t>University of Nottingham </a:t>
            </a:r>
            <a:r>
              <a:rPr lang="en-GB" dirty="0"/>
              <a:t>M</a:t>
            </a:r>
            <a:r>
              <a:rPr lang="en-GB" dirty="0" smtClean="0"/>
              <a:t>alaysia</a:t>
            </a:r>
          </a:p>
          <a:p>
            <a:r>
              <a:rPr lang="en-GB" dirty="0" smtClean="0"/>
              <a:t>February, 2012 </a:t>
            </a:r>
            <a:endParaRPr lang="en-GB" dirty="0"/>
          </a:p>
        </p:txBody>
      </p:sp>
      <p:pic>
        <p:nvPicPr>
          <p:cNvPr id="4" name="Picture 4" descr="gep_logo"/>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58062" y="5661248"/>
            <a:ext cx="1678433" cy="11521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tretch>
            <a:fillRect/>
          </a:stretch>
        </p:blipFill>
        <p:spPr bwMode="auto">
          <a:xfrm>
            <a:off x="1" y="5661248"/>
            <a:ext cx="2642322" cy="119675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985294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Case Study: Effective Protection from Tariffs in Mauritius (2009)</a:t>
            </a:r>
            <a:endParaRPr lang="en-GB"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57758028"/>
              </p:ext>
            </p:extLst>
          </p:nvPr>
        </p:nvGraphicFramePr>
        <p:xfrm>
          <a:off x="251520" y="1449904"/>
          <a:ext cx="8661648" cy="5408096"/>
        </p:xfrm>
        <a:graphic>
          <a:graphicData uri="http://schemas.openxmlformats.org/drawingml/2006/table">
            <a:tbl>
              <a:tblPr firstRow="1" bandRow="1">
                <a:tableStyleId>{5C22544A-7EE6-4342-B048-85BDC9FD1C3A}</a:tableStyleId>
              </a:tblPr>
              <a:tblGrid>
                <a:gridCol w="2887216"/>
                <a:gridCol w="2887216"/>
                <a:gridCol w="2887216"/>
              </a:tblGrid>
              <a:tr h="1178644">
                <a:tc>
                  <a:txBody>
                    <a:bodyPr/>
                    <a:lstStyle/>
                    <a:p>
                      <a:endParaRPr lang="en-GB" dirty="0"/>
                    </a:p>
                  </a:txBody>
                  <a:tcPr/>
                </a:tc>
                <a:tc>
                  <a:txBody>
                    <a:bodyPr/>
                    <a:lstStyle/>
                    <a:p>
                      <a:pPr algn="ctr"/>
                      <a:r>
                        <a:rPr lang="en-GB" b="1" dirty="0" smtClean="0"/>
                        <a:t>Estimated Effective Protection</a:t>
                      </a:r>
                      <a:r>
                        <a:rPr lang="en-GB" b="1" baseline="0" dirty="0" smtClean="0"/>
                        <a:t> from Tariffs (using average applied tariff) (%)</a:t>
                      </a:r>
                      <a:endParaRPr lang="en-GB" b="1" dirty="0"/>
                    </a:p>
                  </a:txBody>
                  <a:tcPr/>
                </a:tc>
                <a:tc>
                  <a:txBody>
                    <a:bodyPr/>
                    <a:lstStyle/>
                    <a:p>
                      <a:pPr algn="ctr"/>
                      <a:r>
                        <a:rPr lang="en-GB" b="1" dirty="0" smtClean="0"/>
                        <a:t>Estimated Effective Protection from Tariffs (using maximum applied tariff) (%)</a:t>
                      </a:r>
                      <a:endParaRPr lang="en-GB" b="1" dirty="0"/>
                    </a:p>
                  </a:txBody>
                  <a:tcPr/>
                </a:tc>
              </a:tr>
              <a:tr h="362659">
                <a:tc>
                  <a:txBody>
                    <a:bodyPr/>
                    <a:lstStyle/>
                    <a:p>
                      <a:r>
                        <a:rPr lang="en-GB" b="1" dirty="0" smtClean="0"/>
                        <a:t>Chemical</a:t>
                      </a:r>
                      <a:r>
                        <a:rPr lang="en-GB" b="1" baseline="0" dirty="0" smtClean="0"/>
                        <a:t> products</a:t>
                      </a:r>
                      <a:endParaRPr lang="en-GB" b="1" dirty="0"/>
                    </a:p>
                  </a:txBody>
                  <a:tcPr/>
                </a:tc>
                <a:tc>
                  <a:txBody>
                    <a:bodyPr/>
                    <a:lstStyle/>
                    <a:p>
                      <a:pPr algn="ctr"/>
                      <a:r>
                        <a:rPr lang="en-GB" dirty="0" smtClean="0"/>
                        <a:t> </a:t>
                      </a:r>
                      <a:r>
                        <a:rPr lang="en-GB" baseline="0" dirty="0" smtClean="0"/>
                        <a:t>up to 1.2</a:t>
                      </a:r>
                      <a:endParaRPr lang="en-GB" dirty="0"/>
                    </a:p>
                  </a:txBody>
                  <a:tcPr/>
                </a:tc>
                <a:tc>
                  <a:txBody>
                    <a:bodyPr/>
                    <a:lstStyle/>
                    <a:p>
                      <a:pPr algn="ctr"/>
                      <a:r>
                        <a:rPr lang="en-GB" dirty="0" smtClean="0"/>
                        <a:t>up to 104.9</a:t>
                      </a:r>
                      <a:endParaRPr lang="en-GB" dirty="0"/>
                    </a:p>
                  </a:txBody>
                  <a:tcPr/>
                </a:tc>
              </a:tr>
              <a:tr h="362659">
                <a:tc>
                  <a:txBody>
                    <a:bodyPr/>
                    <a:lstStyle/>
                    <a:p>
                      <a:r>
                        <a:rPr lang="en-GB" b="1" dirty="0" smtClean="0"/>
                        <a:t>Wood, paper</a:t>
                      </a:r>
                      <a:r>
                        <a:rPr lang="en-GB" b="1" baseline="0" dirty="0" smtClean="0"/>
                        <a:t> etc.</a:t>
                      </a:r>
                    </a:p>
                  </a:txBody>
                  <a:tcPr/>
                </a:tc>
                <a:tc>
                  <a:txBody>
                    <a:bodyPr/>
                    <a:lstStyle/>
                    <a:p>
                      <a:pPr algn="ctr"/>
                      <a:r>
                        <a:rPr lang="en-GB" dirty="0" smtClean="0"/>
                        <a:t>up to 8.3</a:t>
                      </a:r>
                      <a:endParaRPr lang="en-GB" dirty="0"/>
                    </a:p>
                  </a:txBody>
                  <a:tcPr/>
                </a:tc>
                <a:tc>
                  <a:txBody>
                    <a:bodyPr/>
                    <a:lstStyle/>
                    <a:p>
                      <a:pPr algn="ctr"/>
                      <a:r>
                        <a:rPr lang="en-GB" dirty="0" smtClean="0"/>
                        <a:t>up to 88.3</a:t>
                      </a:r>
                      <a:endParaRPr lang="en-GB" dirty="0"/>
                    </a:p>
                  </a:txBody>
                  <a:tcPr/>
                </a:tc>
              </a:tr>
              <a:tr h="362659">
                <a:tc>
                  <a:txBody>
                    <a:bodyPr/>
                    <a:lstStyle/>
                    <a:p>
                      <a:r>
                        <a:rPr lang="en-GB" b="1" dirty="0" smtClean="0"/>
                        <a:t>Textiles</a:t>
                      </a:r>
                      <a:endParaRPr lang="en-GB" b="1" dirty="0"/>
                    </a:p>
                  </a:txBody>
                  <a:tcPr/>
                </a:tc>
                <a:tc>
                  <a:txBody>
                    <a:bodyPr/>
                    <a:lstStyle/>
                    <a:p>
                      <a:pPr algn="ctr"/>
                      <a:r>
                        <a:rPr lang="en-GB" dirty="0" smtClean="0"/>
                        <a:t>2.7</a:t>
                      </a:r>
                      <a:endParaRPr lang="en-GB" dirty="0"/>
                    </a:p>
                  </a:txBody>
                  <a:tcPr/>
                </a:tc>
                <a:tc>
                  <a:txBody>
                    <a:bodyPr/>
                    <a:lstStyle/>
                    <a:p>
                      <a:pPr algn="ctr"/>
                      <a:r>
                        <a:rPr lang="en-GB" dirty="0" smtClean="0"/>
                        <a:t>500.8</a:t>
                      </a:r>
                      <a:endParaRPr lang="en-GB" dirty="0"/>
                    </a:p>
                  </a:txBody>
                  <a:tcPr/>
                </a:tc>
              </a:tr>
              <a:tr h="362659">
                <a:tc>
                  <a:txBody>
                    <a:bodyPr/>
                    <a:lstStyle/>
                    <a:p>
                      <a:r>
                        <a:rPr lang="en-GB" b="1" dirty="0" smtClean="0"/>
                        <a:t>Clothing</a:t>
                      </a:r>
                      <a:endParaRPr lang="en-GB" b="1" dirty="0"/>
                    </a:p>
                  </a:txBody>
                  <a:tcPr/>
                </a:tc>
                <a:tc>
                  <a:txBody>
                    <a:bodyPr/>
                    <a:lstStyle/>
                    <a:p>
                      <a:pPr algn="ctr"/>
                      <a:r>
                        <a:rPr lang="en-GB" dirty="0" smtClean="0"/>
                        <a:t>9.8</a:t>
                      </a:r>
                      <a:endParaRPr lang="en-GB" dirty="0"/>
                    </a:p>
                  </a:txBody>
                  <a:tcPr/>
                </a:tc>
                <a:tc>
                  <a:txBody>
                    <a:bodyPr/>
                    <a:lstStyle/>
                    <a:p>
                      <a:pPr algn="ctr"/>
                      <a:r>
                        <a:rPr lang="en-GB" dirty="0" smtClean="0"/>
                        <a:t>303.0</a:t>
                      </a:r>
                      <a:endParaRPr lang="en-GB" dirty="0"/>
                    </a:p>
                  </a:txBody>
                  <a:tcPr/>
                </a:tc>
              </a:tr>
              <a:tr h="362659">
                <a:tc>
                  <a:txBody>
                    <a:bodyPr/>
                    <a:lstStyle/>
                    <a:p>
                      <a:r>
                        <a:rPr lang="en-GB" b="1" dirty="0" smtClean="0"/>
                        <a:t>Leather, footwear etc.</a:t>
                      </a:r>
                      <a:endParaRPr lang="en-GB" b="1" dirty="0"/>
                    </a:p>
                  </a:txBody>
                  <a:tcPr/>
                </a:tc>
                <a:tc>
                  <a:txBody>
                    <a:bodyPr/>
                    <a:lstStyle/>
                    <a:p>
                      <a:pPr algn="ctr"/>
                      <a:r>
                        <a:rPr lang="en-GB" dirty="0" smtClean="0"/>
                        <a:t>up to 12.8</a:t>
                      </a:r>
                      <a:endParaRPr lang="en-GB" dirty="0"/>
                    </a:p>
                  </a:txBody>
                  <a:tcPr/>
                </a:tc>
                <a:tc>
                  <a:txBody>
                    <a:bodyPr/>
                    <a:lstStyle/>
                    <a:p>
                      <a:pPr algn="ctr"/>
                      <a:r>
                        <a:rPr lang="en-GB" dirty="0" smtClean="0"/>
                        <a:t>up to 203.9</a:t>
                      </a:r>
                      <a:endParaRPr lang="en-GB" dirty="0"/>
                    </a:p>
                  </a:txBody>
                  <a:tcPr/>
                </a:tc>
              </a:tr>
              <a:tr h="362659">
                <a:tc>
                  <a:txBody>
                    <a:bodyPr/>
                    <a:lstStyle/>
                    <a:p>
                      <a:r>
                        <a:rPr lang="en-GB" b="1" dirty="0" smtClean="0"/>
                        <a:t>Non-electrical machinery</a:t>
                      </a:r>
                      <a:endParaRPr lang="en-GB" b="1" dirty="0"/>
                    </a:p>
                  </a:txBody>
                  <a:tcPr/>
                </a:tc>
                <a:tc>
                  <a:txBody>
                    <a:bodyPr/>
                    <a:lstStyle/>
                    <a:p>
                      <a:pPr algn="ctr"/>
                      <a:r>
                        <a:rPr lang="en-GB" dirty="0" smtClean="0"/>
                        <a:t>1.5</a:t>
                      </a:r>
                      <a:endParaRPr lang="en-GB" dirty="0"/>
                    </a:p>
                  </a:txBody>
                  <a:tcPr/>
                </a:tc>
                <a:tc>
                  <a:txBody>
                    <a:bodyPr/>
                    <a:lstStyle/>
                    <a:p>
                      <a:pPr algn="ctr"/>
                      <a:r>
                        <a:rPr lang="en-GB" dirty="0" smtClean="0"/>
                        <a:t>26.9</a:t>
                      </a:r>
                      <a:endParaRPr lang="en-GB" dirty="0"/>
                    </a:p>
                  </a:txBody>
                  <a:tcPr/>
                </a:tc>
              </a:tr>
              <a:tr h="362659">
                <a:tc>
                  <a:txBody>
                    <a:bodyPr/>
                    <a:lstStyle/>
                    <a:p>
                      <a:r>
                        <a:rPr lang="en-GB" b="1" dirty="0" smtClean="0"/>
                        <a:t>Electrical machinery</a:t>
                      </a:r>
                      <a:endParaRPr lang="en-GB" b="1" dirty="0"/>
                    </a:p>
                  </a:txBody>
                  <a:tcPr/>
                </a:tc>
                <a:tc>
                  <a:txBody>
                    <a:bodyPr/>
                    <a:lstStyle/>
                    <a:p>
                      <a:pPr algn="ctr"/>
                      <a:r>
                        <a:rPr lang="en-GB" dirty="0" smtClean="0"/>
                        <a:t>-0.8 </a:t>
                      </a:r>
                      <a:endParaRPr lang="en-GB" dirty="0"/>
                    </a:p>
                  </a:txBody>
                  <a:tcPr/>
                </a:tc>
                <a:tc>
                  <a:txBody>
                    <a:bodyPr/>
                    <a:lstStyle/>
                    <a:p>
                      <a:pPr algn="ctr"/>
                      <a:r>
                        <a:rPr lang="en-GB" dirty="0" smtClean="0"/>
                        <a:t>112.1</a:t>
                      </a:r>
                      <a:endParaRPr lang="en-GB" dirty="0"/>
                    </a:p>
                  </a:txBody>
                  <a:tcPr/>
                </a:tc>
              </a:tr>
              <a:tr h="362659">
                <a:tc>
                  <a:txBody>
                    <a:bodyPr/>
                    <a:lstStyle/>
                    <a:p>
                      <a:r>
                        <a:rPr lang="en-GB" b="1" dirty="0" smtClean="0"/>
                        <a:t>Transport equipment</a:t>
                      </a:r>
                      <a:endParaRPr lang="en-GB" b="1" dirty="0"/>
                    </a:p>
                  </a:txBody>
                  <a:tcPr/>
                </a:tc>
                <a:tc>
                  <a:txBody>
                    <a:bodyPr/>
                    <a:lstStyle/>
                    <a:p>
                      <a:pPr algn="ctr"/>
                      <a:r>
                        <a:rPr lang="en-GB" dirty="0" smtClean="0"/>
                        <a:t>2.2</a:t>
                      </a:r>
                      <a:endParaRPr lang="en-GB" dirty="0"/>
                    </a:p>
                  </a:txBody>
                  <a:tcPr/>
                </a:tc>
                <a:tc>
                  <a:txBody>
                    <a:bodyPr/>
                    <a:lstStyle/>
                    <a:p>
                      <a:pPr algn="ctr"/>
                      <a:r>
                        <a:rPr lang="en-GB" dirty="0" smtClean="0"/>
                        <a:t>46.9</a:t>
                      </a:r>
                      <a:endParaRPr lang="en-GB" dirty="0"/>
                    </a:p>
                  </a:txBody>
                  <a:tcPr/>
                </a:tc>
              </a:tr>
              <a:tr h="646648">
                <a:tc>
                  <a:txBody>
                    <a:bodyPr/>
                    <a:lstStyle/>
                    <a:p>
                      <a:r>
                        <a:rPr lang="en-GB" b="1" dirty="0" smtClean="0"/>
                        <a:t>Other manufactures</a:t>
                      </a:r>
                      <a:endParaRPr lang="en-GB" b="1" dirty="0"/>
                    </a:p>
                  </a:txBody>
                  <a:tcPr/>
                </a:tc>
                <a:tc>
                  <a:txBody>
                    <a:bodyPr/>
                    <a:lstStyle/>
                    <a:p>
                      <a:pPr algn="ctr"/>
                      <a:r>
                        <a:rPr lang="en-GB" dirty="0" smtClean="0"/>
                        <a:t>up</a:t>
                      </a:r>
                      <a:r>
                        <a:rPr lang="en-GB" baseline="0" dirty="0" smtClean="0"/>
                        <a:t> </a:t>
                      </a:r>
                      <a:r>
                        <a:rPr lang="en-GB" dirty="0" smtClean="0"/>
                        <a:t>to 3.1</a:t>
                      </a:r>
                      <a:endParaRPr lang="en-GB" dirty="0"/>
                    </a:p>
                  </a:txBody>
                  <a:tcPr/>
                </a:tc>
                <a:tc>
                  <a:txBody>
                    <a:bodyPr/>
                    <a:lstStyle/>
                    <a:p>
                      <a:pPr algn="ctr"/>
                      <a:r>
                        <a:rPr lang="en-GB" dirty="0" smtClean="0"/>
                        <a:t>up to 110.3</a:t>
                      </a:r>
                      <a:endParaRPr lang="en-GB" dirty="0"/>
                    </a:p>
                  </a:txBody>
                  <a:tcPr/>
                </a:tc>
              </a:tr>
              <a:tr h="646648">
                <a:tc>
                  <a:txBody>
                    <a:bodyPr/>
                    <a:lstStyle/>
                    <a:p>
                      <a:r>
                        <a:rPr lang="en-GB" dirty="0" smtClean="0"/>
                        <a:t>Source: Own estimates</a:t>
                      </a:r>
                      <a:endParaRPr lang="en-GB" dirty="0"/>
                    </a:p>
                  </a:txBody>
                  <a:tcPr/>
                </a:tc>
                <a:tc>
                  <a:txBody>
                    <a:bodyPr/>
                    <a:lstStyle/>
                    <a:p>
                      <a:pPr algn="ctr"/>
                      <a:endParaRPr lang="en-GB" dirty="0"/>
                    </a:p>
                  </a:txBody>
                  <a:tcPr/>
                </a:tc>
                <a:tc>
                  <a:txBody>
                    <a:bodyPr/>
                    <a:lstStyle/>
                    <a:p>
                      <a:pPr algn="ctr"/>
                      <a:endParaRPr lang="en-GB" dirty="0"/>
                    </a:p>
                  </a:txBody>
                  <a:tcPr/>
                </a:tc>
              </a:tr>
            </a:tbl>
          </a:graphicData>
        </a:graphic>
      </p:graphicFrame>
    </p:spTree>
    <p:extLst>
      <p:ext uri="{BB962C8B-B14F-4D97-AF65-F5344CB8AC3E}">
        <p14:creationId xmlns:p14="http://schemas.microsoft.com/office/powerpoint/2010/main" xmlns="" val="6138694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08112"/>
          </a:xfrm>
        </p:spPr>
        <p:txBody>
          <a:bodyPr/>
          <a:lstStyle/>
          <a:p>
            <a:r>
              <a:rPr lang="en-GB" dirty="0" smtClean="0"/>
              <a:t>The Role of Non-Tariff Barriers</a:t>
            </a:r>
            <a:endParaRPr lang="en-GB" dirty="0"/>
          </a:p>
        </p:txBody>
      </p:sp>
      <p:sp>
        <p:nvSpPr>
          <p:cNvPr id="3" name="Content Placeholder 2"/>
          <p:cNvSpPr>
            <a:spLocks noGrp="1"/>
          </p:cNvSpPr>
          <p:nvPr>
            <p:ph idx="1"/>
          </p:nvPr>
        </p:nvSpPr>
        <p:spPr>
          <a:xfrm>
            <a:off x="457200" y="1268760"/>
            <a:ext cx="8229600" cy="5400600"/>
          </a:xfrm>
        </p:spPr>
        <p:txBody>
          <a:bodyPr>
            <a:normAutofit fontScale="85000" lnSpcReduction="20000"/>
          </a:bodyPr>
          <a:lstStyle/>
          <a:p>
            <a:r>
              <a:rPr lang="en-GB" dirty="0" smtClean="0"/>
              <a:t>Continuing tendency for instrument substitution</a:t>
            </a:r>
          </a:p>
          <a:p>
            <a:pPr lvl="1"/>
            <a:r>
              <a:rPr lang="en-GB" dirty="0"/>
              <a:t>r</a:t>
            </a:r>
            <a:r>
              <a:rPr lang="en-GB" dirty="0" smtClean="0"/>
              <a:t>eplacing reduced tariff protection with non-tariff protection</a:t>
            </a:r>
          </a:p>
          <a:p>
            <a:pPr lvl="1"/>
            <a:r>
              <a:rPr lang="en-GB" dirty="0"/>
              <a:t>r</a:t>
            </a:r>
            <a:r>
              <a:rPr lang="en-GB" dirty="0" smtClean="0"/>
              <a:t>eplacing old forms with new forms of NTB protection</a:t>
            </a:r>
          </a:p>
          <a:p>
            <a:r>
              <a:rPr lang="en-GB" dirty="0" smtClean="0"/>
              <a:t>Developing countries have learnt or are learning (from industrial countries) to use new forms of administrative protection</a:t>
            </a:r>
          </a:p>
          <a:p>
            <a:pPr lvl="1"/>
            <a:r>
              <a:rPr lang="en-GB" dirty="0"/>
              <a:t>g</a:t>
            </a:r>
            <a:r>
              <a:rPr lang="en-GB" dirty="0" smtClean="0"/>
              <a:t>reater use of standards and contingent protection (e.g. anti-dumping) measures (see table below)</a:t>
            </a:r>
          </a:p>
          <a:p>
            <a:r>
              <a:rPr lang="en-GB" dirty="0" smtClean="0"/>
              <a:t>Difficult to accurately measure the extent of NTBs in comparable way to tariffs</a:t>
            </a:r>
          </a:p>
          <a:p>
            <a:pPr lvl="1"/>
            <a:r>
              <a:rPr lang="en-GB" dirty="0" err="1"/>
              <a:t>Kee</a:t>
            </a:r>
            <a:r>
              <a:rPr lang="en-GB" dirty="0"/>
              <a:t> et al.(2008) estimate average tariff equivalent of NTBs on affected tariff lines to be </a:t>
            </a:r>
            <a:r>
              <a:rPr lang="en-GB" dirty="0" smtClean="0"/>
              <a:t>31.9% </a:t>
            </a:r>
            <a:r>
              <a:rPr lang="en-GB" dirty="0"/>
              <a:t>for </a:t>
            </a:r>
            <a:r>
              <a:rPr lang="en-GB" dirty="0" smtClean="0"/>
              <a:t>Malaysia </a:t>
            </a:r>
            <a:r>
              <a:rPr lang="en-GB" dirty="0"/>
              <a:t>(for 2000</a:t>
            </a:r>
            <a:r>
              <a:rPr lang="en-GB" dirty="0" smtClean="0"/>
              <a:t>)</a:t>
            </a:r>
          </a:p>
          <a:p>
            <a:pPr lvl="1"/>
            <a:r>
              <a:rPr lang="en-GB" dirty="0"/>
              <a:t>w</a:t>
            </a:r>
            <a:r>
              <a:rPr lang="en-GB" dirty="0" smtClean="0"/>
              <a:t>ill tend to raise effective protection further, i.e. above generated by tariff protection </a:t>
            </a:r>
            <a:endParaRPr lang="en-GB" dirty="0"/>
          </a:p>
        </p:txBody>
      </p:sp>
    </p:spTree>
    <p:extLst>
      <p:ext uri="{BB962C8B-B14F-4D97-AF65-F5344CB8AC3E}">
        <p14:creationId xmlns:p14="http://schemas.microsoft.com/office/powerpoint/2010/main" xmlns="" val="7838801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Use of Anti-Dumping</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317763332"/>
              </p:ext>
            </p:extLst>
          </p:nvPr>
        </p:nvGraphicFramePr>
        <p:xfrm>
          <a:off x="107504" y="1600200"/>
          <a:ext cx="8928992" cy="5079690"/>
        </p:xfrm>
        <a:graphic>
          <a:graphicData uri="http://schemas.openxmlformats.org/drawingml/2006/table">
            <a:tbl>
              <a:tblPr firstRow="1" bandRow="1">
                <a:tableStyleId>{5C22544A-7EE6-4342-B048-85BDC9FD1C3A}</a:tableStyleId>
              </a:tblPr>
              <a:tblGrid>
                <a:gridCol w="2232248"/>
                <a:gridCol w="2232248"/>
                <a:gridCol w="2232248"/>
                <a:gridCol w="2232248"/>
              </a:tblGrid>
              <a:tr h="398514">
                <a:tc>
                  <a:txBody>
                    <a:bodyPr/>
                    <a:lstStyle/>
                    <a:p>
                      <a:r>
                        <a:rPr lang="en-GB" dirty="0" smtClean="0"/>
                        <a:t>Country</a:t>
                      </a:r>
                      <a:endParaRPr lang="en-GB" dirty="0"/>
                    </a:p>
                  </a:txBody>
                  <a:tcPr/>
                </a:tc>
                <a:tc>
                  <a:txBody>
                    <a:bodyPr/>
                    <a:lstStyle/>
                    <a:p>
                      <a:pPr algn="ctr"/>
                      <a:r>
                        <a:rPr lang="en-GB" dirty="0" smtClean="0"/>
                        <a:t>1985-1994</a:t>
                      </a:r>
                      <a:endParaRPr lang="en-GB" dirty="0"/>
                    </a:p>
                  </a:txBody>
                  <a:tcPr/>
                </a:tc>
                <a:tc gridSpan="2">
                  <a:txBody>
                    <a:bodyPr/>
                    <a:lstStyle/>
                    <a:p>
                      <a:pPr algn="ctr"/>
                      <a:r>
                        <a:rPr lang="en-GB" dirty="0" smtClean="0"/>
                        <a:t>1995-2004</a:t>
                      </a:r>
                      <a:endParaRPr lang="en-GB" dirty="0"/>
                    </a:p>
                  </a:txBody>
                  <a:tcPr/>
                </a:tc>
                <a:tc hMerge="1">
                  <a:txBody>
                    <a:bodyPr/>
                    <a:lstStyle/>
                    <a:p>
                      <a:pPr algn="ctr"/>
                      <a:endParaRPr lang="en-GB" dirty="0"/>
                    </a:p>
                  </a:txBody>
                  <a:tcPr/>
                </a:tc>
              </a:tr>
              <a:tr h="687846">
                <a:tc>
                  <a:txBody>
                    <a:bodyPr/>
                    <a:lstStyle/>
                    <a:p>
                      <a:endParaRPr lang="en-GB" dirty="0"/>
                    </a:p>
                  </a:txBody>
                  <a:tcPr/>
                </a:tc>
                <a:tc>
                  <a:txBody>
                    <a:bodyPr/>
                    <a:lstStyle/>
                    <a:p>
                      <a:pPr algn="ctr"/>
                      <a:r>
                        <a:rPr lang="en-GB" b="1" dirty="0" smtClean="0"/>
                        <a:t>Investigations</a:t>
                      </a:r>
                      <a:endParaRPr lang="en-GB" b="1" dirty="0"/>
                    </a:p>
                  </a:txBody>
                  <a:tcPr/>
                </a:tc>
                <a:tc>
                  <a:txBody>
                    <a:bodyPr/>
                    <a:lstStyle/>
                    <a:p>
                      <a:pPr algn="ctr"/>
                      <a:r>
                        <a:rPr lang="en-GB" b="1" dirty="0" smtClean="0"/>
                        <a:t>Investigations</a:t>
                      </a:r>
                      <a:endParaRPr lang="en-GB" b="1" dirty="0"/>
                    </a:p>
                  </a:txBody>
                  <a:tcPr/>
                </a:tc>
                <a:tc>
                  <a:txBody>
                    <a:bodyPr/>
                    <a:lstStyle/>
                    <a:p>
                      <a:pPr algn="ctr"/>
                      <a:r>
                        <a:rPr lang="en-GB" b="1" dirty="0" smtClean="0"/>
                        <a:t>Measures</a:t>
                      </a:r>
                      <a:r>
                        <a:rPr lang="en-GB" b="1" baseline="0" dirty="0" smtClean="0"/>
                        <a:t> Imposed</a:t>
                      </a:r>
                      <a:endParaRPr lang="en-GB" b="1" dirty="0"/>
                    </a:p>
                  </a:txBody>
                  <a:tcPr/>
                </a:tc>
              </a:tr>
              <a:tr h="687846">
                <a:tc>
                  <a:txBody>
                    <a:bodyPr/>
                    <a:lstStyle/>
                    <a:p>
                      <a:r>
                        <a:rPr lang="en-GB" b="1" dirty="0" smtClean="0"/>
                        <a:t>New Developing Country Users (a)</a:t>
                      </a:r>
                      <a:endParaRPr lang="en-GB" b="1" dirty="0"/>
                    </a:p>
                  </a:txBody>
                  <a:tcPr/>
                </a:tc>
                <a:tc>
                  <a:txBody>
                    <a:bodyPr/>
                    <a:lstStyle/>
                    <a:p>
                      <a:pPr algn="ctr"/>
                      <a:r>
                        <a:rPr lang="en-GB" dirty="0" smtClean="0"/>
                        <a:t>16%</a:t>
                      </a:r>
                      <a:endParaRPr lang="en-GB" dirty="0"/>
                    </a:p>
                  </a:txBody>
                  <a:tcPr/>
                </a:tc>
                <a:tc>
                  <a:txBody>
                    <a:bodyPr/>
                    <a:lstStyle/>
                    <a:p>
                      <a:pPr algn="ctr"/>
                      <a:r>
                        <a:rPr lang="en-GB" dirty="0" smtClean="0"/>
                        <a:t>40%</a:t>
                      </a:r>
                      <a:endParaRPr lang="en-GB" dirty="0"/>
                    </a:p>
                  </a:txBody>
                  <a:tcPr/>
                </a:tc>
                <a:tc>
                  <a:txBody>
                    <a:bodyPr/>
                    <a:lstStyle/>
                    <a:p>
                      <a:pPr algn="ctr"/>
                      <a:r>
                        <a:rPr lang="en-GB" baseline="0" dirty="0" smtClean="0"/>
                        <a:t>45%</a:t>
                      </a:r>
                      <a:endParaRPr lang="en-GB" dirty="0"/>
                    </a:p>
                  </a:txBody>
                  <a:tcPr/>
                </a:tc>
              </a:tr>
              <a:tr h="687846">
                <a:tc>
                  <a:txBody>
                    <a:bodyPr/>
                    <a:lstStyle/>
                    <a:p>
                      <a:r>
                        <a:rPr lang="en-GB" b="1" dirty="0" smtClean="0"/>
                        <a:t>Traditional Developed Country Users (b)</a:t>
                      </a:r>
                      <a:endParaRPr lang="en-GB" b="1" dirty="0"/>
                    </a:p>
                  </a:txBody>
                  <a:tcPr/>
                </a:tc>
                <a:tc>
                  <a:txBody>
                    <a:bodyPr/>
                    <a:lstStyle/>
                    <a:p>
                      <a:pPr algn="ctr"/>
                      <a:r>
                        <a:rPr lang="en-GB" dirty="0" smtClean="0"/>
                        <a:t>73%</a:t>
                      </a:r>
                      <a:endParaRPr lang="en-GB" dirty="0"/>
                    </a:p>
                  </a:txBody>
                  <a:tcPr/>
                </a:tc>
                <a:tc>
                  <a:txBody>
                    <a:bodyPr/>
                    <a:lstStyle/>
                    <a:p>
                      <a:pPr algn="ctr"/>
                      <a:r>
                        <a:rPr lang="en-GB" dirty="0" smtClean="0"/>
                        <a:t>36%</a:t>
                      </a:r>
                      <a:endParaRPr lang="en-GB" dirty="0"/>
                    </a:p>
                  </a:txBody>
                  <a:tcPr/>
                </a:tc>
                <a:tc>
                  <a:txBody>
                    <a:bodyPr/>
                    <a:lstStyle/>
                    <a:p>
                      <a:pPr algn="ctr"/>
                      <a:r>
                        <a:rPr lang="en-GB" dirty="0" smtClean="0"/>
                        <a:t>33%</a:t>
                      </a:r>
                      <a:endParaRPr lang="en-GB" dirty="0"/>
                    </a:p>
                  </a:txBody>
                  <a:tcPr/>
                </a:tc>
              </a:tr>
              <a:tr h="398514">
                <a:tc>
                  <a:txBody>
                    <a:bodyPr/>
                    <a:lstStyle/>
                    <a:p>
                      <a:r>
                        <a:rPr lang="en-GB" b="1" dirty="0" smtClean="0"/>
                        <a:t>Other WTO members</a:t>
                      </a:r>
                      <a:endParaRPr lang="en-GB" b="1" dirty="0"/>
                    </a:p>
                  </a:txBody>
                  <a:tcPr/>
                </a:tc>
                <a:tc>
                  <a:txBody>
                    <a:bodyPr/>
                    <a:lstStyle/>
                    <a:p>
                      <a:pPr algn="ctr"/>
                      <a:r>
                        <a:rPr lang="en-GB" dirty="0" smtClean="0"/>
                        <a:t>11%</a:t>
                      </a:r>
                      <a:endParaRPr lang="en-GB" dirty="0"/>
                    </a:p>
                  </a:txBody>
                  <a:tcPr/>
                </a:tc>
                <a:tc>
                  <a:txBody>
                    <a:bodyPr/>
                    <a:lstStyle/>
                    <a:p>
                      <a:pPr algn="ctr"/>
                      <a:r>
                        <a:rPr lang="en-GB" dirty="0" smtClean="0"/>
                        <a:t>24%</a:t>
                      </a:r>
                      <a:endParaRPr lang="en-GB" dirty="0"/>
                    </a:p>
                  </a:txBody>
                  <a:tcPr/>
                </a:tc>
                <a:tc>
                  <a:txBody>
                    <a:bodyPr/>
                    <a:lstStyle/>
                    <a:p>
                      <a:pPr algn="ctr"/>
                      <a:r>
                        <a:rPr lang="en-GB" dirty="0" smtClean="0"/>
                        <a:t>22%</a:t>
                      </a:r>
                      <a:endParaRPr lang="en-GB" dirty="0"/>
                    </a:p>
                  </a:txBody>
                  <a:tcPr/>
                </a:tc>
              </a:tr>
              <a:tr h="398514">
                <a:tc>
                  <a:txBody>
                    <a:bodyPr/>
                    <a:lstStyle/>
                    <a:p>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dirty="0"/>
                    </a:p>
                  </a:txBody>
                  <a:tcPr/>
                </a:tc>
              </a:tr>
              <a:tr h="398514">
                <a:tc>
                  <a:txBody>
                    <a:bodyPr/>
                    <a:lstStyle/>
                    <a:p>
                      <a:r>
                        <a:rPr lang="en-GB" b="1" dirty="0" smtClean="0"/>
                        <a:t>Total Number</a:t>
                      </a:r>
                      <a:endParaRPr lang="en-GB" b="1" dirty="0"/>
                    </a:p>
                  </a:txBody>
                  <a:tcPr/>
                </a:tc>
                <a:tc>
                  <a:txBody>
                    <a:bodyPr/>
                    <a:lstStyle/>
                    <a:p>
                      <a:pPr algn="ctr"/>
                      <a:r>
                        <a:rPr lang="en-GB" b="1" dirty="0" smtClean="0"/>
                        <a:t>2065</a:t>
                      </a:r>
                      <a:endParaRPr lang="en-GB" b="1" dirty="0"/>
                    </a:p>
                  </a:txBody>
                  <a:tcPr/>
                </a:tc>
                <a:tc>
                  <a:txBody>
                    <a:bodyPr/>
                    <a:lstStyle/>
                    <a:p>
                      <a:pPr algn="ctr"/>
                      <a:r>
                        <a:rPr lang="en-GB" b="1" dirty="0" smtClean="0"/>
                        <a:t>2646</a:t>
                      </a:r>
                      <a:endParaRPr lang="en-GB" b="1" dirty="0"/>
                    </a:p>
                  </a:txBody>
                  <a:tcPr/>
                </a:tc>
                <a:tc>
                  <a:txBody>
                    <a:bodyPr/>
                    <a:lstStyle/>
                    <a:p>
                      <a:pPr algn="ctr"/>
                      <a:r>
                        <a:rPr lang="en-GB" b="1" dirty="0" smtClean="0"/>
                        <a:t>1656</a:t>
                      </a:r>
                      <a:endParaRPr lang="en-GB" b="1" dirty="0"/>
                    </a:p>
                  </a:txBody>
                  <a:tcPr/>
                </a:tc>
              </a:tr>
              <a:tr h="398514">
                <a:tc gridSpan="4">
                  <a:txBody>
                    <a:bodyPr/>
                    <a:lstStyle/>
                    <a:p>
                      <a:r>
                        <a:rPr lang="en-GB" dirty="0" smtClean="0"/>
                        <a:t>(a) Argentina, Brazil, Colombia, India, Indonesia, Mexico, Peru, Turkey, Venezuela</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98514">
                <a:tc gridSpan="4">
                  <a:txBody>
                    <a:bodyPr/>
                    <a:lstStyle/>
                    <a:p>
                      <a:r>
                        <a:rPr lang="en-GB" dirty="0" smtClean="0"/>
                        <a:t>(b) Australia, Canada, European Union, USA</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98514">
                <a:tc gridSpan="4">
                  <a:txBody>
                    <a:bodyPr/>
                    <a:lstStyle/>
                    <a:p>
                      <a:r>
                        <a:rPr lang="en-GB" dirty="0" smtClean="0"/>
                        <a:t>Source: </a:t>
                      </a:r>
                      <a:r>
                        <a:rPr lang="en-GB" dirty="0" err="1" smtClean="0"/>
                        <a:t>Bown</a:t>
                      </a:r>
                      <a:r>
                        <a:rPr lang="en-GB" dirty="0" smtClean="0"/>
                        <a:t> (2006)</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bl>
          </a:graphicData>
        </a:graphic>
      </p:graphicFrame>
    </p:spTree>
    <p:extLst>
      <p:ext uri="{BB962C8B-B14F-4D97-AF65-F5344CB8AC3E}">
        <p14:creationId xmlns:p14="http://schemas.microsoft.com/office/powerpoint/2010/main" xmlns="" val="31389508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Trade Costs and Implicit Protection</a:t>
            </a:r>
            <a:endParaRPr lang="en-GB" dirty="0"/>
          </a:p>
        </p:txBody>
      </p:sp>
      <p:sp>
        <p:nvSpPr>
          <p:cNvPr id="3" name="Content Placeholder 2"/>
          <p:cNvSpPr>
            <a:spLocks noGrp="1"/>
          </p:cNvSpPr>
          <p:nvPr>
            <p:ph idx="1"/>
          </p:nvPr>
        </p:nvSpPr>
        <p:spPr>
          <a:xfrm>
            <a:off x="457200" y="1412776"/>
            <a:ext cx="8229600" cy="5256584"/>
          </a:xfrm>
        </p:spPr>
        <p:txBody>
          <a:bodyPr>
            <a:normAutofit lnSpcReduction="10000"/>
          </a:bodyPr>
          <a:lstStyle/>
          <a:p>
            <a:r>
              <a:rPr lang="en-GB" sz="2800" dirty="0" smtClean="0"/>
              <a:t>Considerable amount of evidence now that trade policy is a relatively small component of trade costs</a:t>
            </a:r>
          </a:p>
          <a:p>
            <a:r>
              <a:rPr lang="en-GB" sz="2800" dirty="0" smtClean="0"/>
              <a:t>Transport and distributions costs affected by aspects of geography, </a:t>
            </a:r>
            <a:r>
              <a:rPr lang="en-GB" sz="2800" dirty="0"/>
              <a:t>but also </a:t>
            </a:r>
            <a:r>
              <a:rPr lang="en-GB" sz="2800" dirty="0" smtClean="0"/>
              <a:t>by the scale of trade, the quality of infrastructure and institutions</a:t>
            </a:r>
          </a:p>
          <a:p>
            <a:r>
              <a:rPr lang="en-GB" sz="2800" dirty="0" smtClean="0"/>
              <a:t>These costs are absorbed by ‘small countries’ and serve also to have implicit taxing and subsidising effects (akin to those of trade policy measures)</a:t>
            </a:r>
          </a:p>
          <a:p>
            <a:pPr lvl="1"/>
            <a:r>
              <a:rPr lang="en-GB" sz="2400" dirty="0"/>
              <a:t>e</a:t>
            </a:r>
            <a:r>
              <a:rPr lang="en-GB" sz="2400" dirty="0" smtClean="0"/>
              <a:t>ven if these other trade costs uniformly apply to imports of intermediate and final goods they will raise effective protection for import-competing production substantially</a:t>
            </a:r>
          </a:p>
          <a:p>
            <a:pPr lvl="1"/>
            <a:r>
              <a:rPr lang="en-GB" sz="2400" dirty="0"/>
              <a:t>l</a:t>
            </a:r>
            <a:r>
              <a:rPr lang="en-GB" sz="2400" dirty="0" smtClean="0"/>
              <a:t>ikely to be some resistance domestically to reducing avoidable, ‘unnatural’ sources of these trade costs</a:t>
            </a:r>
          </a:p>
          <a:p>
            <a:pPr lvl="1"/>
            <a:endParaRPr lang="en-GB" dirty="0"/>
          </a:p>
        </p:txBody>
      </p:sp>
    </p:spTree>
    <p:extLst>
      <p:ext uri="{BB962C8B-B14F-4D97-AF65-F5344CB8AC3E}">
        <p14:creationId xmlns:p14="http://schemas.microsoft.com/office/powerpoint/2010/main" xmlns="" val="29657186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Estimated Average Bilateral Trade Costs: Malaysia (2009)</a:t>
            </a:r>
            <a:endParaRPr lang="en-GB"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237839759"/>
              </p:ext>
            </p:extLst>
          </p:nvPr>
        </p:nvGraphicFramePr>
        <p:xfrm>
          <a:off x="457200" y="1600200"/>
          <a:ext cx="8229600" cy="5224576"/>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dirty="0" smtClean="0"/>
                        <a:t>Trade</a:t>
                      </a:r>
                      <a:r>
                        <a:rPr lang="en-GB" baseline="0" dirty="0" smtClean="0"/>
                        <a:t> Partner</a:t>
                      </a:r>
                      <a:endParaRPr lang="en-GB" dirty="0"/>
                    </a:p>
                  </a:txBody>
                  <a:tcPr/>
                </a:tc>
                <a:tc>
                  <a:txBody>
                    <a:bodyPr/>
                    <a:lstStyle/>
                    <a:p>
                      <a:pPr algn="ctr"/>
                      <a:r>
                        <a:rPr lang="en-GB" dirty="0" smtClean="0"/>
                        <a:t>Average </a:t>
                      </a:r>
                      <a:r>
                        <a:rPr lang="en-GB" baseline="0" dirty="0" smtClean="0"/>
                        <a:t>Tax Equivalent of </a:t>
                      </a:r>
                      <a:r>
                        <a:rPr lang="en-GB" baseline="0" smtClean="0"/>
                        <a:t>International  </a:t>
                      </a:r>
                      <a:r>
                        <a:rPr lang="en-GB" baseline="0" dirty="0" smtClean="0"/>
                        <a:t>Relative to </a:t>
                      </a:r>
                      <a:r>
                        <a:rPr lang="en-GB" baseline="0" smtClean="0"/>
                        <a:t>Domestic Trade Costs </a:t>
                      </a:r>
                      <a:r>
                        <a:rPr lang="en-GB" baseline="0" dirty="0" smtClean="0"/>
                        <a:t>(% rate)</a:t>
                      </a:r>
                      <a:endParaRPr lang="en-GB" dirty="0"/>
                    </a:p>
                  </a:txBody>
                  <a:tcPr/>
                </a:tc>
              </a:tr>
              <a:tr h="370840">
                <a:tc>
                  <a:txBody>
                    <a:bodyPr/>
                    <a:lstStyle/>
                    <a:p>
                      <a:r>
                        <a:rPr lang="en-GB" i="1" dirty="0" smtClean="0"/>
                        <a:t>Regional</a:t>
                      </a:r>
                      <a:r>
                        <a:rPr lang="en-GB" dirty="0" smtClean="0"/>
                        <a:t>:</a:t>
                      </a:r>
                      <a:endParaRPr lang="en-GB" dirty="0"/>
                    </a:p>
                  </a:txBody>
                  <a:tcPr/>
                </a:tc>
                <a:tc>
                  <a:txBody>
                    <a:bodyPr/>
                    <a:lstStyle/>
                    <a:p>
                      <a:endParaRPr lang="en-GB" dirty="0"/>
                    </a:p>
                  </a:txBody>
                  <a:tcPr/>
                </a:tc>
              </a:tr>
              <a:tr h="370840">
                <a:tc>
                  <a:txBody>
                    <a:bodyPr/>
                    <a:lstStyle/>
                    <a:p>
                      <a:r>
                        <a:rPr lang="en-GB" b="1" dirty="0" smtClean="0"/>
                        <a:t>China</a:t>
                      </a:r>
                      <a:endParaRPr lang="en-GB" b="1" dirty="0"/>
                    </a:p>
                  </a:txBody>
                  <a:tcPr/>
                </a:tc>
                <a:tc>
                  <a:txBody>
                    <a:bodyPr/>
                    <a:lstStyle/>
                    <a:p>
                      <a:pPr algn="ctr"/>
                      <a:r>
                        <a:rPr lang="en-GB" dirty="0" smtClean="0"/>
                        <a:t>52.2</a:t>
                      </a:r>
                      <a:endParaRPr lang="en-GB" dirty="0"/>
                    </a:p>
                  </a:txBody>
                  <a:tcPr/>
                </a:tc>
              </a:tr>
              <a:tr h="370840">
                <a:tc>
                  <a:txBody>
                    <a:bodyPr/>
                    <a:lstStyle/>
                    <a:p>
                      <a:r>
                        <a:rPr lang="en-GB" b="1" dirty="0" smtClean="0"/>
                        <a:t>Indonesia</a:t>
                      </a:r>
                      <a:endParaRPr lang="en-GB" b="1" dirty="0"/>
                    </a:p>
                  </a:txBody>
                  <a:tcPr/>
                </a:tc>
                <a:tc>
                  <a:txBody>
                    <a:bodyPr/>
                    <a:lstStyle/>
                    <a:p>
                      <a:pPr algn="ctr"/>
                      <a:r>
                        <a:rPr lang="en-GB" dirty="0" smtClean="0"/>
                        <a:t>54.7</a:t>
                      </a:r>
                      <a:endParaRPr lang="en-GB" dirty="0"/>
                    </a:p>
                  </a:txBody>
                  <a:tcPr/>
                </a:tc>
              </a:tr>
              <a:tr h="370840">
                <a:tc>
                  <a:txBody>
                    <a:bodyPr/>
                    <a:lstStyle/>
                    <a:p>
                      <a:r>
                        <a:rPr lang="en-GB" b="1" dirty="0" smtClean="0"/>
                        <a:t>Japan</a:t>
                      </a:r>
                      <a:endParaRPr lang="en-GB" b="1" dirty="0"/>
                    </a:p>
                  </a:txBody>
                  <a:tcPr/>
                </a:tc>
                <a:tc>
                  <a:txBody>
                    <a:bodyPr/>
                    <a:lstStyle/>
                    <a:p>
                      <a:pPr algn="ctr"/>
                      <a:r>
                        <a:rPr lang="en-GB" dirty="0" smtClean="0"/>
                        <a:t>61.3</a:t>
                      </a:r>
                      <a:endParaRPr lang="en-GB" dirty="0"/>
                    </a:p>
                  </a:txBody>
                  <a:tcPr/>
                </a:tc>
              </a:tr>
              <a:tr h="370840">
                <a:tc>
                  <a:txBody>
                    <a:bodyPr/>
                    <a:lstStyle/>
                    <a:p>
                      <a:r>
                        <a:rPr lang="en-GB" b="1" dirty="0" smtClean="0"/>
                        <a:t>India</a:t>
                      </a:r>
                      <a:endParaRPr lang="en-GB" b="1" dirty="0"/>
                    </a:p>
                  </a:txBody>
                  <a:tcPr/>
                </a:tc>
                <a:tc>
                  <a:txBody>
                    <a:bodyPr/>
                    <a:lstStyle/>
                    <a:p>
                      <a:pPr algn="ctr"/>
                      <a:r>
                        <a:rPr lang="en-GB" dirty="0" smtClean="0"/>
                        <a:t>75.3</a:t>
                      </a:r>
                      <a:endParaRPr lang="en-GB" dirty="0"/>
                    </a:p>
                  </a:txBody>
                  <a:tcPr/>
                </a:tc>
              </a:tr>
              <a:tr h="370840">
                <a:tc>
                  <a:txBody>
                    <a:bodyPr/>
                    <a:lstStyle/>
                    <a:p>
                      <a:r>
                        <a:rPr lang="en-GB" i="1" dirty="0" smtClean="0"/>
                        <a:t>Extra-regional</a:t>
                      </a:r>
                      <a:r>
                        <a:rPr lang="en-GB" dirty="0" smtClean="0"/>
                        <a:t>:</a:t>
                      </a:r>
                      <a:endParaRPr lang="en-GB" dirty="0"/>
                    </a:p>
                  </a:txBody>
                  <a:tcPr/>
                </a:tc>
                <a:tc>
                  <a:txBody>
                    <a:bodyPr/>
                    <a:lstStyle/>
                    <a:p>
                      <a:endParaRPr lang="en-GB" dirty="0"/>
                    </a:p>
                  </a:txBody>
                  <a:tcPr/>
                </a:tc>
              </a:tr>
              <a:tr h="370840">
                <a:tc>
                  <a:txBody>
                    <a:bodyPr/>
                    <a:lstStyle/>
                    <a:p>
                      <a:r>
                        <a:rPr lang="en-GB" b="1" dirty="0" smtClean="0"/>
                        <a:t>USA</a:t>
                      </a:r>
                      <a:endParaRPr lang="en-GB" b="1" dirty="0"/>
                    </a:p>
                  </a:txBody>
                  <a:tcPr/>
                </a:tc>
                <a:tc>
                  <a:txBody>
                    <a:bodyPr/>
                    <a:lstStyle/>
                    <a:p>
                      <a:pPr algn="ctr"/>
                      <a:r>
                        <a:rPr lang="en-GB" dirty="0" smtClean="0"/>
                        <a:t>75.3</a:t>
                      </a:r>
                      <a:endParaRPr lang="en-GB" dirty="0"/>
                    </a:p>
                  </a:txBody>
                  <a:tcPr/>
                </a:tc>
              </a:tr>
              <a:tr h="370840">
                <a:tc>
                  <a:txBody>
                    <a:bodyPr/>
                    <a:lstStyle/>
                    <a:p>
                      <a:r>
                        <a:rPr lang="en-GB" b="1" dirty="0" smtClean="0"/>
                        <a:t>Germany</a:t>
                      </a:r>
                      <a:endParaRPr lang="en-GB" b="1" dirty="0"/>
                    </a:p>
                  </a:txBody>
                  <a:tcPr/>
                </a:tc>
                <a:tc>
                  <a:txBody>
                    <a:bodyPr/>
                    <a:lstStyle/>
                    <a:p>
                      <a:pPr algn="ctr"/>
                      <a:r>
                        <a:rPr lang="en-GB" dirty="0" smtClean="0"/>
                        <a:t>81.1</a:t>
                      </a:r>
                      <a:endParaRPr lang="en-GB" dirty="0"/>
                    </a:p>
                  </a:txBody>
                  <a:tcPr/>
                </a:tc>
              </a:tr>
              <a:tr h="370840">
                <a:tc>
                  <a:txBody>
                    <a:bodyPr/>
                    <a:lstStyle/>
                    <a:p>
                      <a:r>
                        <a:rPr lang="en-GB" b="1" dirty="0" smtClean="0"/>
                        <a:t>UK</a:t>
                      </a:r>
                      <a:endParaRPr lang="en-GB" b="1" dirty="0"/>
                    </a:p>
                  </a:txBody>
                  <a:tcPr/>
                </a:tc>
                <a:tc>
                  <a:txBody>
                    <a:bodyPr/>
                    <a:lstStyle/>
                    <a:p>
                      <a:pPr algn="ctr"/>
                      <a:r>
                        <a:rPr lang="en-GB" dirty="0" smtClean="0"/>
                        <a:t>102.7</a:t>
                      </a:r>
                      <a:endParaRPr lang="en-GB" dirty="0"/>
                    </a:p>
                  </a:txBody>
                  <a:tcPr/>
                </a:tc>
              </a:tr>
              <a:tr h="371440">
                <a:tc>
                  <a:txBody>
                    <a:bodyPr/>
                    <a:lstStyle/>
                    <a:p>
                      <a:r>
                        <a:rPr lang="en-GB" b="1" dirty="0" smtClean="0"/>
                        <a:t>France</a:t>
                      </a:r>
                      <a:endParaRPr lang="en-GB" b="1" dirty="0"/>
                    </a:p>
                  </a:txBody>
                  <a:tcPr/>
                </a:tc>
                <a:tc>
                  <a:txBody>
                    <a:bodyPr/>
                    <a:lstStyle/>
                    <a:p>
                      <a:pPr algn="ctr"/>
                      <a:r>
                        <a:rPr lang="en-GB" dirty="0" smtClean="0"/>
                        <a:t>106.9</a:t>
                      </a:r>
                      <a:endParaRPr lang="en-GB" dirty="0"/>
                    </a:p>
                  </a:txBody>
                  <a:tcPr/>
                </a:tc>
              </a:tr>
              <a:tr h="371440">
                <a:tc>
                  <a:txBody>
                    <a:bodyPr/>
                    <a:lstStyle/>
                    <a:p>
                      <a:endParaRPr lang="en-GB" dirty="0"/>
                    </a:p>
                  </a:txBody>
                  <a:tcPr/>
                </a:tc>
                <a:tc>
                  <a:txBody>
                    <a:bodyPr/>
                    <a:lstStyle/>
                    <a:p>
                      <a:endParaRPr lang="en-GB" dirty="0"/>
                    </a:p>
                  </a:txBody>
                  <a:tcPr/>
                </a:tc>
              </a:tr>
              <a:tr h="504056">
                <a:tc>
                  <a:txBody>
                    <a:bodyPr/>
                    <a:lstStyle/>
                    <a:p>
                      <a:r>
                        <a:rPr lang="en-GB" dirty="0" smtClean="0"/>
                        <a:t>Source: McGowan and Milner (2011)</a:t>
                      </a:r>
                      <a:endParaRPr lang="en-GB" dirty="0"/>
                    </a:p>
                  </a:txBody>
                  <a:tcPr/>
                </a:tc>
                <a:tc>
                  <a:txBody>
                    <a:bodyPr/>
                    <a:lstStyle/>
                    <a:p>
                      <a:endParaRPr lang="en-GB" dirty="0"/>
                    </a:p>
                  </a:txBody>
                  <a:tcPr/>
                </a:tc>
              </a:tr>
            </a:tbl>
          </a:graphicData>
        </a:graphic>
      </p:graphicFrame>
    </p:spTree>
    <p:extLst>
      <p:ext uri="{BB962C8B-B14F-4D97-AF65-F5344CB8AC3E}">
        <p14:creationId xmlns:p14="http://schemas.microsoft.com/office/powerpoint/2010/main" xmlns="" val="34838780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147248" cy="1152128"/>
          </a:xfrm>
        </p:spPr>
        <p:txBody>
          <a:bodyPr>
            <a:normAutofit fontScale="90000"/>
          </a:bodyPr>
          <a:lstStyle/>
          <a:p>
            <a:r>
              <a:rPr lang="en-GB" dirty="0" smtClean="0"/>
              <a:t>Implicit Subsidy (+) and Taxation (-) Effects of Trade Costs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009123657"/>
              </p:ext>
            </p:extLst>
          </p:nvPr>
        </p:nvGraphicFramePr>
        <p:xfrm>
          <a:off x="179512" y="1268763"/>
          <a:ext cx="8784975" cy="5589239"/>
        </p:xfrm>
        <a:graphic>
          <a:graphicData uri="http://schemas.openxmlformats.org/drawingml/2006/table">
            <a:tbl>
              <a:tblPr firstRow="1" bandRow="1">
                <a:tableStyleId>{5C22544A-7EE6-4342-B048-85BDC9FD1C3A}</a:tableStyleId>
              </a:tblPr>
              <a:tblGrid>
                <a:gridCol w="2928325"/>
                <a:gridCol w="2928325"/>
                <a:gridCol w="2928325"/>
              </a:tblGrid>
              <a:tr h="663130">
                <a:tc>
                  <a:txBody>
                    <a:bodyPr/>
                    <a:lstStyle/>
                    <a:p>
                      <a:r>
                        <a:rPr lang="en-GB" dirty="0" smtClean="0"/>
                        <a:t>                                  Sector:</a:t>
                      </a:r>
                    </a:p>
                    <a:p>
                      <a:r>
                        <a:rPr lang="en-GB" dirty="0" smtClean="0"/>
                        <a:t>Impact on Stage:</a:t>
                      </a:r>
                      <a:endParaRPr lang="en-GB" dirty="0"/>
                    </a:p>
                  </a:txBody>
                  <a:tcPr/>
                </a:tc>
                <a:tc>
                  <a:txBody>
                    <a:bodyPr/>
                    <a:lstStyle/>
                    <a:p>
                      <a:pPr algn="ctr"/>
                      <a:r>
                        <a:rPr lang="en-GB" dirty="0" smtClean="0"/>
                        <a:t>Import- competing production</a:t>
                      </a:r>
                      <a:endParaRPr lang="en-GB" dirty="0"/>
                    </a:p>
                  </a:txBody>
                  <a:tcPr/>
                </a:tc>
                <a:tc>
                  <a:txBody>
                    <a:bodyPr/>
                    <a:lstStyle/>
                    <a:p>
                      <a:pPr algn="ctr"/>
                      <a:r>
                        <a:rPr lang="en-GB" dirty="0" smtClean="0"/>
                        <a:t>Export production</a:t>
                      </a:r>
                      <a:endParaRPr lang="en-GB" dirty="0"/>
                    </a:p>
                  </a:txBody>
                  <a:tcPr/>
                </a:tc>
              </a:tr>
              <a:tr h="378932">
                <a:tc>
                  <a:txBody>
                    <a:bodyPr/>
                    <a:lstStyle/>
                    <a:p>
                      <a:r>
                        <a:rPr lang="en-GB" b="1" i="1" dirty="0" smtClean="0"/>
                        <a:t>Final</a:t>
                      </a:r>
                      <a:r>
                        <a:rPr lang="en-GB" b="1" i="1" baseline="0" dirty="0" smtClean="0"/>
                        <a:t> good</a:t>
                      </a:r>
                      <a:endParaRPr lang="en-GB" b="1" i="1" dirty="0"/>
                    </a:p>
                  </a:txBody>
                  <a:tcPr/>
                </a:tc>
                <a:tc>
                  <a:txBody>
                    <a:bodyPr/>
                    <a:lstStyle/>
                    <a:p>
                      <a:endParaRPr lang="en-GB"/>
                    </a:p>
                  </a:txBody>
                  <a:tcPr/>
                </a:tc>
                <a:tc>
                  <a:txBody>
                    <a:bodyPr/>
                    <a:lstStyle/>
                    <a:p>
                      <a:endParaRPr lang="en-GB"/>
                    </a:p>
                  </a:txBody>
                  <a:tcPr/>
                </a:tc>
              </a:tr>
              <a:tr h="663130">
                <a:tc>
                  <a:txBody>
                    <a:bodyPr/>
                    <a:lstStyle/>
                    <a:p>
                      <a:r>
                        <a:rPr lang="en-GB" b="1" dirty="0" smtClean="0"/>
                        <a:t>- tariffs and NTBs</a:t>
                      </a:r>
                      <a:endParaRPr lang="en-GB" b="1" dirty="0"/>
                    </a:p>
                  </a:txBody>
                  <a:tcPr/>
                </a:tc>
                <a:tc>
                  <a:txBody>
                    <a:bodyPr/>
                    <a:lstStyle/>
                    <a:p>
                      <a:pPr algn="ctr"/>
                      <a:r>
                        <a:rPr lang="en-GB" sz="3600" dirty="0" smtClean="0"/>
                        <a:t>+</a:t>
                      </a:r>
                      <a:endParaRPr lang="en-GB" sz="3600" dirty="0"/>
                    </a:p>
                  </a:txBody>
                  <a:tcPr/>
                </a:tc>
                <a:tc>
                  <a:txBody>
                    <a:bodyPr/>
                    <a:lstStyle/>
                    <a:p>
                      <a:pPr algn="ctr"/>
                      <a:r>
                        <a:rPr lang="en-GB" sz="3600" dirty="0" smtClean="0"/>
                        <a:t>0 (?)</a:t>
                      </a:r>
                      <a:endParaRPr lang="en-GB" sz="3600" dirty="0"/>
                    </a:p>
                  </a:txBody>
                  <a:tcPr/>
                </a:tc>
              </a:tr>
              <a:tr h="663130">
                <a:tc>
                  <a:txBody>
                    <a:bodyPr/>
                    <a:lstStyle/>
                    <a:p>
                      <a:r>
                        <a:rPr lang="en-GB" b="1" dirty="0" smtClean="0"/>
                        <a:t>- other trade costs</a:t>
                      </a:r>
                      <a:endParaRPr lang="en-GB" b="1" dirty="0"/>
                    </a:p>
                  </a:txBody>
                  <a:tcPr/>
                </a:tc>
                <a:tc>
                  <a:txBody>
                    <a:bodyPr/>
                    <a:lstStyle/>
                    <a:p>
                      <a:pPr algn="ctr"/>
                      <a:r>
                        <a:rPr lang="en-GB" sz="3600" dirty="0" smtClean="0"/>
                        <a:t>+</a:t>
                      </a:r>
                      <a:endParaRPr lang="en-GB" sz="3600" dirty="0"/>
                    </a:p>
                  </a:txBody>
                  <a:tcPr/>
                </a:tc>
                <a:tc>
                  <a:txBody>
                    <a:bodyPr/>
                    <a:lstStyle/>
                    <a:p>
                      <a:pPr algn="ctr"/>
                      <a:r>
                        <a:rPr lang="en-GB" sz="3600" dirty="0" smtClean="0"/>
                        <a:t>-</a:t>
                      </a:r>
                      <a:endParaRPr lang="en-GB" sz="3600" dirty="0"/>
                    </a:p>
                  </a:txBody>
                  <a:tcPr/>
                </a:tc>
              </a:tr>
              <a:tr h="663130">
                <a:tc>
                  <a:txBody>
                    <a:bodyPr/>
                    <a:lstStyle/>
                    <a:p>
                      <a:r>
                        <a:rPr lang="en-GB" b="1" i="1" dirty="0" smtClean="0"/>
                        <a:t>Intermediate inputs</a:t>
                      </a:r>
                      <a:endParaRPr lang="en-GB" b="1" i="1" dirty="0"/>
                    </a:p>
                  </a:txBody>
                  <a:tcPr/>
                </a:tc>
                <a:tc>
                  <a:txBody>
                    <a:bodyPr/>
                    <a:lstStyle/>
                    <a:p>
                      <a:pPr algn="ctr"/>
                      <a:endParaRPr lang="en-GB" sz="3600"/>
                    </a:p>
                  </a:txBody>
                  <a:tcPr/>
                </a:tc>
                <a:tc>
                  <a:txBody>
                    <a:bodyPr/>
                    <a:lstStyle/>
                    <a:p>
                      <a:pPr algn="ctr"/>
                      <a:endParaRPr lang="en-GB" sz="3600" dirty="0"/>
                    </a:p>
                  </a:txBody>
                  <a:tcPr/>
                </a:tc>
              </a:tr>
              <a:tr h="1231527">
                <a:tc>
                  <a:txBody>
                    <a:bodyPr/>
                    <a:lstStyle/>
                    <a:p>
                      <a:r>
                        <a:rPr lang="en-GB" b="1" dirty="0" smtClean="0"/>
                        <a:t>- tariffs and NTBs</a:t>
                      </a:r>
                      <a:endParaRPr lang="en-GB" b="1" dirty="0"/>
                    </a:p>
                  </a:txBody>
                  <a:tcPr/>
                </a:tc>
                <a:tc>
                  <a:txBody>
                    <a:bodyPr/>
                    <a:lstStyle/>
                    <a:p>
                      <a:pPr algn="ctr"/>
                      <a:r>
                        <a:rPr lang="en-GB" sz="3600" dirty="0" smtClean="0"/>
                        <a:t>- </a:t>
                      </a:r>
                      <a:r>
                        <a:rPr lang="en-GB" sz="2800" dirty="0" smtClean="0"/>
                        <a:t>(or 0)</a:t>
                      </a:r>
                      <a:endParaRPr lang="en-GB"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600" dirty="0" smtClean="0"/>
                        <a:t>- </a:t>
                      </a:r>
                      <a:r>
                        <a:rPr lang="en-GB" sz="2800" dirty="0" smtClean="0"/>
                        <a:t>(or 0)</a:t>
                      </a:r>
                    </a:p>
                    <a:p>
                      <a:pPr algn="ctr"/>
                      <a:endParaRPr lang="en-GB" sz="3600" dirty="0"/>
                    </a:p>
                  </a:txBody>
                  <a:tcPr/>
                </a:tc>
              </a:tr>
              <a:tr h="663130">
                <a:tc>
                  <a:txBody>
                    <a:bodyPr/>
                    <a:lstStyle/>
                    <a:p>
                      <a:r>
                        <a:rPr lang="en-GB" b="1" dirty="0" smtClean="0"/>
                        <a:t>- other trade</a:t>
                      </a:r>
                      <a:r>
                        <a:rPr lang="en-GB" b="1" baseline="0" dirty="0" smtClean="0"/>
                        <a:t> costs</a:t>
                      </a:r>
                      <a:endParaRPr lang="en-GB" b="1" dirty="0"/>
                    </a:p>
                  </a:txBody>
                  <a:tcPr/>
                </a:tc>
                <a:tc>
                  <a:txBody>
                    <a:bodyPr/>
                    <a:lstStyle/>
                    <a:p>
                      <a:pPr algn="ctr"/>
                      <a:r>
                        <a:rPr lang="en-GB" sz="3600" dirty="0" smtClean="0"/>
                        <a:t>-</a:t>
                      </a:r>
                      <a:endParaRPr lang="en-GB" sz="3600" dirty="0"/>
                    </a:p>
                  </a:txBody>
                  <a:tcPr/>
                </a:tc>
                <a:tc>
                  <a:txBody>
                    <a:bodyPr/>
                    <a:lstStyle/>
                    <a:p>
                      <a:pPr algn="ctr"/>
                      <a:r>
                        <a:rPr lang="en-GB" sz="3600" dirty="0" smtClean="0"/>
                        <a:t>-</a:t>
                      </a:r>
                      <a:endParaRPr lang="en-GB" sz="3600" dirty="0"/>
                    </a:p>
                  </a:txBody>
                  <a:tcPr/>
                </a:tc>
              </a:tr>
              <a:tr h="663130">
                <a:tc>
                  <a:txBody>
                    <a:bodyPr/>
                    <a:lstStyle/>
                    <a:p>
                      <a:r>
                        <a:rPr lang="en-GB" b="1" dirty="0" smtClean="0"/>
                        <a:t>Overall Effective Protection</a:t>
                      </a:r>
                      <a:endParaRPr lang="en-GB" b="1" dirty="0"/>
                    </a:p>
                  </a:txBody>
                  <a:tcPr/>
                </a:tc>
                <a:tc>
                  <a:txBody>
                    <a:bodyPr/>
                    <a:lstStyle/>
                    <a:p>
                      <a:pPr algn="ctr"/>
                      <a:r>
                        <a:rPr lang="en-GB" sz="2800" b="1" dirty="0" smtClean="0"/>
                        <a:t>Positive</a:t>
                      </a:r>
                      <a:endParaRPr lang="en-GB" sz="2800" b="1" dirty="0"/>
                    </a:p>
                  </a:txBody>
                  <a:tcPr/>
                </a:tc>
                <a:tc>
                  <a:txBody>
                    <a:bodyPr/>
                    <a:lstStyle/>
                    <a:p>
                      <a:pPr algn="ctr"/>
                      <a:r>
                        <a:rPr lang="en-GB" sz="2800" b="1" dirty="0" smtClean="0"/>
                        <a:t>Negative</a:t>
                      </a:r>
                      <a:r>
                        <a:rPr lang="en-GB" sz="2800" b="1" baseline="0" dirty="0" smtClean="0"/>
                        <a:t> or Zero</a:t>
                      </a:r>
                      <a:endParaRPr lang="en-GB" sz="2800" b="1" dirty="0"/>
                    </a:p>
                  </a:txBody>
                  <a:tcPr/>
                </a:tc>
              </a:tr>
            </a:tbl>
          </a:graphicData>
        </a:graphic>
      </p:graphicFrame>
    </p:spTree>
    <p:extLst>
      <p:ext uri="{BB962C8B-B14F-4D97-AF65-F5344CB8AC3E}">
        <p14:creationId xmlns:p14="http://schemas.microsoft.com/office/powerpoint/2010/main" xmlns="" val="23081928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Protected Exporting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Tend to think of exporting being un-protected and not being implicitly or explicitly subsidised, but a growing proportion of the exports of developing countries is under some form preferential arrangement</a:t>
            </a:r>
          </a:p>
          <a:p>
            <a:pPr lvl="1"/>
            <a:r>
              <a:rPr lang="en-GB" dirty="0"/>
              <a:t>p</a:t>
            </a:r>
            <a:r>
              <a:rPr lang="en-GB" dirty="0" smtClean="0"/>
              <a:t>reference scheme offered by industrial countries to developing countries</a:t>
            </a:r>
          </a:p>
          <a:p>
            <a:pPr lvl="1"/>
            <a:r>
              <a:rPr lang="en-GB" dirty="0"/>
              <a:t>i</a:t>
            </a:r>
            <a:r>
              <a:rPr lang="en-GB" dirty="0" smtClean="0"/>
              <a:t>ntra-regional trade behind a common external tariff</a:t>
            </a:r>
          </a:p>
          <a:p>
            <a:pPr lvl="1"/>
            <a:r>
              <a:rPr lang="en-GB" dirty="0"/>
              <a:t>n</a:t>
            </a:r>
            <a:r>
              <a:rPr lang="en-GB" dirty="0" smtClean="0"/>
              <a:t>ot such a feature of intra-Asian trade, but not unimportant from some Asian countries too</a:t>
            </a:r>
            <a:endParaRPr lang="en-GB" dirty="0"/>
          </a:p>
        </p:txBody>
      </p:sp>
    </p:spTree>
    <p:extLst>
      <p:ext uri="{BB962C8B-B14F-4D97-AF65-F5344CB8AC3E}">
        <p14:creationId xmlns:p14="http://schemas.microsoft.com/office/powerpoint/2010/main" xmlns="" val="5901027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Share (%) of Intra-Regional Exports in Total Exports: Africa</a:t>
            </a:r>
            <a:endParaRPr lang="en-GB"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858629233"/>
              </p:ext>
            </p:extLst>
          </p:nvPr>
        </p:nvGraphicFramePr>
        <p:xfrm>
          <a:off x="457200" y="1772813"/>
          <a:ext cx="8229600" cy="4176467"/>
        </p:xfrm>
        <a:graphic>
          <a:graphicData uri="http://schemas.openxmlformats.org/drawingml/2006/table">
            <a:tbl>
              <a:tblPr firstRow="1" bandRow="1">
                <a:tableStyleId>{5C22544A-7EE6-4342-B048-85BDC9FD1C3A}</a:tableStyleId>
              </a:tblPr>
              <a:tblGrid>
                <a:gridCol w="2743200"/>
                <a:gridCol w="2743200"/>
                <a:gridCol w="2743200"/>
              </a:tblGrid>
              <a:tr h="851573">
                <a:tc>
                  <a:txBody>
                    <a:bodyPr/>
                    <a:lstStyle/>
                    <a:p>
                      <a:endParaRPr lang="en-GB" dirty="0"/>
                    </a:p>
                  </a:txBody>
                  <a:tcPr/>
                </a:tc>
                <a:tc>
                  <a:txBody>
                    <a:bodyPr/>
                    <a:lstStyle/>
                    <a:p>
                      <a:pPr algn="ctr"/>
                      <a:r>
                        <a:rPr lang="en-GB" dirty="0" smtClean="0"/>
                        <a:t>1990</a:t>
                      </a:r>
                      <a:endParaRPr lang="en-GB" dirty="0"/>
                    </a:p>
                  </a:txBody>
                  <a:tcPr/>
                </a:tc>
                <a:tc>
                  <a:txBody>
                    <a:bodyPr/>
                    <a:lstStyle/>
                    <a:p>
                      <a:pPr algn="ctr"/>
                      <a:r>
                        <a:rPr lang="en-GB" dirty="0" smtClean="0"/>
                        <a:t>2009</a:t>
                      </a:r>
                      <a:endParaRPr lang="en-GB" dirty="0"/>
                    </a:p>
                  </a:txBody>
                  <a:tcPr/>
                </a:tc>
              </a:tr>
              <a:tr h="851573">
                <a:tc>
                  <a:txBody>
                    <a:bodyPr/>
                    <a:lstStyle/>
                    <a:p>
                      <a:r>
                        <a:rPr lang="en-GB" b="1" dirty="0" smtClean="0"/>
                        <a:t>Agricultural products</a:t>
                      </a:r>
                      <a:endParaRPr lang="en-GB" b="1" dirty="0"/>
                    </a:p>
                  </a:txBody>
                  <a:tcPr/>
                </a:tc>
                <a:tc>
                  <a:txBody>
                    <a:bodyPr/>
                    <a:lstStyle/>
                    <a:p>
                      <a:pPr algn="ctr"/>
                      <a:r>
                        <a:rPr lang="en-GB" dirty="0" smtClean="0"/>
                        <a:t>12</a:t>
                      </a:r>
                      <a:endParaRPr lang="en-GB" dirty="0"/>
                    </a:p>
                  </a:txBody>
                  <a:tcPr/>
                </a:tc>
                <a:tc>
                  <a:txBody>
                    <a:bodyPr/>
                    <a:lstStyle/>
                    <a:p>
                      <a:pPr algn="ctr"/>
                      <a:r>
                        <a:rPr lang="en-GB" dirty="0" smtClean="0"/>
                        <a:t>21</a:t>
                      </a:r>
                      <a:endParaRPr lang="en-GB" dirty="0"/>
                    </a:p>
                  </a:txBody>
                  <a:tcPr/>
                </a:tc>
              </a:tr>
              <a:tr h="851573">
                <a:tc>
                  <a:txBody>
                    <a:bodyPr/>
                    <a:lstStyle/>
                    <a:p>
                      <a:r>
                        <a:rPr lang="en-GB" b="1" dirty="0" smtClean="0"/>
                        <a:t>Fuels &amp; mining products</a:t>
                      </a:r>
                      <a:endParaRPr lang="en-GB" b="1" dirty="0"/>
                    </a:p>
                  </a:txBody>
                  <a:tcPr/>
                </a:tc>
                <a:tc>
                  <a:txBody>
                    <a:bodyPr/>
                    <a:lstStyle/>
                    <a:p>
                      <a:pPr algn="ctr"/>
                      <a:r>
                        <a:rPr lang="en-GB" dirty="0" smtClean="0"/>
                        <a:t>3</a:t>
                      </a:r>
                      <a:endParaRPr lang="en-GB" dirty="0"/>
                    </a:p>
                  </a:txBody>
                  <a:tcPr/>
                </a:tc>
                <a:tc>
                  <a:txBody>
                    <a:bodyPr/>
                    <a:lstStyle/>
                    <a:p>
                      <a:pPr algn="ctr"/>
                      <a:r>
                        <a:rPr lang="en-GB" dirty="0" smtClean="0"/>
                        <a:t>6</a:t>
                      </a:r>
                      <a:endParaRPr lang="en-GB" dirty="0"/>
                    </a:p>
                  </a:txBody>
                  <a:tcPr/>
                </a:tc>
              </a:tr>
              <a:tr h="851573">
                <a:tc>
                  <a:txBody>
                    <a:bodyPr/>
                    <a:lstStyle/>
                    <a:p>
                      <a:r>
                        <a:rPr lang="en-GB" b="1" dirty="0" smtClean="0"/>
                        <a:t>Manufactures</a:t>
                      </a:r>
                      <a:endParaRPr lang="en-GB" b="1" dirty="0"/>
                    </a:p>
                  </a:txBody>
                  <a:tcPr/>
                </a:tc>
                <a:tc>
                  <a:txBody>
                    <a:bodyPr/>
                    <a:lstStyle/>
                    <a:p>
                      <a:pPr algn="ctr"/>
                      <a:r>
                        <a:rPr lang="en-GB" dirty="0" smtClean="0"/>
                        <a:t>12</a:t>
                      </a:r>
                      <a:endParaRPr lang="en-GB" dirty="0"/>
                    </a:p>
                  </a:txBody>
                  <a:tcPr/>
                </a:tc>
                <a:tc>
                  <a:txBody>
                    <a:bodyPr/>
                    <a:lstStyle/>
                    <a:p>
                      <a:pPr algn="ctr"/>
                      <a:r>
                        <a:rPr lang="en-GB" dirty="0" smtClean="0"/>
                        <a:t>25</a:t>
                      </a:r>
                      <a:endParaRPr lang="en-GB" dirty="0"/>
                    </a:p>
                  </a:txBody>
                  <a:tcPr/>
                </a:tc>
              </a:tr>
              <a:tr h="770175">
                <a:tc gridSpan="3">
                  <a:txBody>
                    <a:bodyPr/>
                    <a:lstStyle/>
                    <a:p>
                      <a:r>
                        <a:rPr lang="en-GB" dirty="0" smtClean="0"/>
                        <a:t>Source: World Trade</a:t>
                      </a:r>
                      <a:r>
                        <a:rPr lang="en-GB" baseline="0" dirty="0" smtClean="0"/>
                        <a:t> Report, 2011</a:t>
                      </a:r>
                      <a:endParaRPr lang="en-GB" dirty="0"/>
                    </a:p>
                  </a:txBody>
                  <a:tcPr/>
                </a:tc>
                <a:tc hMerge="1">
                  <a:txBody>
                    <a:bodyPr/>
                    <a:lstStyle/>
                    <a:p>
                      <a:pPr algn="ctr"/>
                      <a:endParaRPr lang="en-GB" dirty="0"/>
                    </a:p>
                  </a:txBody>
                  <a:tcPr/>
                </a:tc>
                <a:tc hMerge="1">
                  <a:txBody>
                    <a:bodyPr/>
                    <a:lstStyle/>
                    <a:p>
                      <a:pPr algn="ctr"/>
                      <a:endParaRPr lang="en-GB" dirty="0"/>
                    </a:p>
                  </a:txBody>
                  <a:tcPr/>
                </a:tc>
              </a:tr>
            </a:tbl>
          </a:graphicData>
        </a:graphic>
      </p:graphicFrame>
    </p:spTree>
    <p:extLst>
      <p:ext uri="{BB962C8B-B14F-4D97-AF65-F5344CB8AC3E}">
        <p14:creationId xmlns:p14="http://schemas.microsoft.com/office/powerpoint/2010/main" xmlns="" val="25982717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Share (%) of Intra-ASEAN Exports in Total Exports (Manufactures)</a:t>
            </a:r>
            <a:endParaRPr lang="en-GB"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460819900"/>
              </p:ext>
            </p:extLst>
          </p:nvPr>
        </p:nvGraphicFramePr>
        <p:xfrm>
          <a:off x="35495" y="1600200"/>
          <a:ext cx="9073009" cy="5184732"/>
        </p:xfrm>
        <a:graphic>
          <a:graphicData uri="http://schemas.openxmlformats.org/drawingml/2006/table">
            <a:tbl>
              <a:tblPr firstRow="1" bandRow="1">
                <a:tableStyleId>{5C22544A-7EE6-4342-B048-85BDC9FD1C3A}</a:tableStyleId>
              </a:tblPr>
              <a:tblGrid>
                <a:gridCol w="2950593"/>
                <a:gridCol w="2950593"/>
                <a:gridCol w="3171823"/>
              </a:tblGrid>
              <a:tr h="359537">
                <a:tc>
                  <a:txBody>
                    <a:bodyPr/>
                    <a:lstStyle/>
                    <a:p>
                      <a:r>
                        <a:rPr lang="en-GB" dirty="0" smtClean="0"/>
                        <a:t>Member country</a:t>
                      </a:r>
                      <a:endParaRPr lang="en-GB" dirty="0"/>
                    </a:p>
                  </a:txBody>
                  <a:tcPr/>
                </a:tc>
                <a:tc>
                  <a:txBody>
                    <a:bodyPr/>
                    <a:lstStyle/>
                    <a:p>
                      <a:pPr algn="ctr"/>
                      <a:r>
                        <a:rPr lang="en-GB" dirty="0" smtClean="0"/>
                        <a:t>1992</a:t>
                      </a:r>
                      <a:endParaRPr lang="en-GB" dirty="0"/>
                    </a:p>
                  </a:txBody>
                  <a:tcPr/>
                </a:tc>
                <a:tc>
                  <a:txBody>
                    <a:bodyPr/>
                    <a:lstStyle/>
                    <a:p>
                      <a:pPr algn="ctr"/>
                      <a:r>
                        <a:rPr lang="en-GB" dirty="0" smtClean="0"/>
                        <a:t>2009</a:t>
                      </a:r>
                      <a:endParaRPr lang="en-GB" dirty="0"/>
                    </a:p>
                  </a:txBody>
                  <a:tcPr/>
                </a:tc>
              </a:tr>
              <a:tr h="359537">
                <a:tc>
                  <a:txBody>
                    <a:bodyPr/>
                    <a:lstStyle/>
                    <a:p>
                      <a:r>
                        <a:rPr lang="en-GB" b="1" dirty="0" smtClean="0"/>
                        <a:t>Cambodia</a:t>
                      </a:r>
                      <a:endParaRPr lang="en-GB" b="1" dirty="0"/>
                    </a:p>
                  </a:txBody>
                  <a:tcPr/>
                </a:tc>
                <a:tc>
                  <a:txBody>
                    <a:bodyPr/>
                    <a:lstStyle/>
                    <a:p>
                      <a:pPr algn="ctr"/>
                      <a:r>
                        <a:rPr lang="en-GB" dirty="0" smtClean="0"/>
                        <a:t>38</a:t>
                      </a:r>
                      <a:endParaRPr lang="en-GB" dirty="0"/>
                    </a:p>
                  </a:txBody>
                  <a:tcPr/>
                </a:tc>
                <a:tc>
                  <a:txBody>
                    <a:bodyPr/>
                    <a:lstStyle/>
                    <a:p>
                      <a:pPr algn="ctr"/>
                      <a:r>
                        <a:rPr lang="en-GB" dirty="0" smtClean="0"/>
                        <a:t>34</a:t>
                      </a:r>
                      <a:endParaRPr lang="en-GB" dirty="0"/>
                    </a:p>
                  </a:txBody>
                  <a:tcPr/>
                </a:tc>
              </a:tr>
              <a:tr h="359537">
                <a:tc>
                  <a:txBody>
                    <a:bodyPr/>
                    <a:lstStyle/>
                    <a:p>
                      <a:r>
                        <a:rPr lang="en-GB" b="1" dirty="0" smtClean="0"/>
                        <a:t>Indonesia</a:t>
                      </a:r>
                      <a:endParaRPr lang="en-GB" b="1" dirty="0"/>
                    </a:p>
                  </a:txBody>
                  <a:tcPr/>
                </a:tc>
                <a:tc>
                  <a:txBody>
                    <a:bodyPr/>
                    <a:lstStyle/>
                    <a:p>
                      <a:pPr algn="ctr"/>
                      <a:r>
                        <a:rPr lang="en-GB" dirty="0" smtClean="0"/>
                        <a:t>6</a:t>
                      </a:r>
                      <a:endParaRPr lang="en-GB" dirty="0"/>
                    </a:p>
                  </a:txBody>
                  <a:tcPr/>
                </a:tc>
                <a:tc>
                  <a:txBody>
                    <a:bodyPr/>
                    <a:lstStyle/>
                    <a:p>
                      <a:pPr algn="ctr"/>
                      <a:r>
                        <a:rPr lang="en-GB" dirty="0" smtClean="0"/>
                        <a:t>25</a:t>
                      </a:r>
                      <a:endParaRPr lang="en-GB" dirty="0"/>
                    </a:p>
                  </a:txBody>
                  <a:tcPr/>
                </a:tc>
              </a:tr>
              <a:tr h="359537">
                <a:tc>
                  <a:txBody>
                    <a:bodyPr/>
                    <a:lstStyle/>
                    <a:p>
                      <a:r>
                        <a:rPr lang="en-GB" b="1" dirty="0" smtClean="0"/>
                        <a:t>Malaysia</a:t>
                      </a:r>
                      <a:endParaRPr lang="en-GB" b="1" dirty="0"/>
                    </a:p>
                  </a:txBody>
                  <a:tcPr/>
                </a:tc>
                <a:tc>
                  <a:txBody>
                    <a:bodyPr/>
                    <a:lstStyle/>
                    <a:p>
                      <a:pPr algn="ctr"/>
                      <a:r>
                        <a:rPr lang="en-GB" dirty="0" smtClean="0"/>
                        <a:t>7</a:t>
                      </a:r>
                      <a:endParaRPr lang="en-GB" dirty="0"/>
                    </a:p>
                  </a:txBody>
                  <a:tcPr/>
                </a:tc>
                <a:tc>
                  <a:txBody>
                    <a:bodyPr/>
                    <a:lstStyle/>
                    <a:p>
                      <a:pPr algn="ctr"/>
                      <a:r>
                        <a:rPr lang="en-GB" dirty="0" smtClean="0"/>
                        <a:t>23</a:t>
                      </a:r>
                      <a:endParaRPr lang="en-GB" dirty="0"/>
                    </a:p>
                  </a:txBody>
                  <a:tcPr/>
                </a:tc>
              </a:tr>
              <a:tr h="359537">
                <a:tc>
                  <a:txBody>
                    <a:bodyPr/>
                    <a:lstStyle/>
                    <a:p>
                      <a:r>
                        <a:rPr lang="en-GB" b="1" dirty="0" smtClean="0"/>
                        <a:t>Singapore</a:t>
                      </a:r>
                      <a:endParaRPr lang="en-GB" b="1" dirty="0"/>
                    </a:p>
                  </a:txBody>
                  <a:tcPr/>
                </a:tc>
                <a:tc>
                  <a:txBody>
                    <a:bodyPr/>
                    <a:lstStyle/>
                    <a:p>
                      <a:pPr algn="ctr"/>
                      <a:r>
                        <a:rPr lang="en-GB" dirty="0" smtClean="0"/>
                        <a:t>19</a:t>
                      </a:r>
                      <a:endParaRPr lang="en-GB" dirty="0"/>
                    </a:p>
                  </a:txBody>
                  <a:tcPr/>
                </a:tc>
                <a:tc>
                  <a:txBody>
                    <a:bodyPr/>
                    <a:lstStyle/>
                    <a:p>
                      <a:pPr algn="ctr"/>
                      <a:r>
                        <a:rPr lang="en-GB" dirty="0" smtClean="0"/>
                        <a:t>23</a:t>
                      </a:r>
                      <a:endParaRPr lang="en-GB" dirty="0"/>
                    </a:p>
                  </a:txBody>
                  <a:tcPr/>
                </a:tc>
              </a:tr>
              <a:tr h="359537">
                <a:tc>
                  <a:txBody>
                    <a:bodyPr/>
                    <a:lstStyle/>
                    <a:p>
                      <a:r>
                        <a:rPr lang="en-GB" b="1" dirty="0" smtClean="0"/>
                        <a:t>Thailand</a:t>
                      </a:r>
                      <a:endParaRPr lang="en-GB" b="1" dirty="0"/>
                    </a:p>
                  </a:txBody>
                  <a:tcPr/>
                </a:tc>
                <a:tc>
                  <a:txBody>
                    <a:bodyPr/>
                    <a:lstStyle/>
                    <a:p>
                      <a:pPr algn="ctr"/>
                      <a:r>
                        <a:rPr lang="en-GB" dirty="0" smtClean="0"/>
                        <a:t>9</a:t>
                      </a:r>
                      <a:endParaRPr lang="en-GB" dirty="0"/>
                    </a:p>
                  </a:txBody>
                  <a:tcPr/>
                </a:tc>
                <a:tc>
                  <a:txBody>
                    <a:bodyPr/>
                    <a:lstStyle/>
                    <a:p>
                      <a:pPr algn="ctr"/>
                      <a:r>
                        <a:rPr lang="en-GB" dirty="0" smtClean="0"/>
                        <a:t>19</a:t>
                      </a:r>
                      <a:endParaRPr lang="en-GB" dirty="0"/>
                    </a:p>
                  </a:txBody>
                  <a:tcPr/>
                </a:tc>
              </a:tr>
              <a:tr h="359537">
                <a:tc>
                  <a:txBody>
                    <a:bodyPr/>
                    <a:lstStyle/>
                    <a:p>
                      <a:r>
                        <a:rPr lang="en-GB" b="1" dirty="0" smtClean="0"/>
                        <a:t>Vietnam</a:t>
                      </a:r>
                      <a:endParaRPr lang="en-GB" b="1" dirty="0"/>
                    </a:p>
                  </a:txBody>
                  <a:tcPr/>
                </a:tc>
                <a:tc>
                  <a:txBody>
                    <a:bodyPr/>
                    <a:lstStyle/>
                    <a:p>
                      <a:pPr algn="ctr"/>
                      <a:r>
                        <a:rPr lang="en-GB" dirty="0" smtClean="0"/>
                        <a:t>17</a:t>
                      </a:r>
                      <a:endParaRPr lang="en-GB" dirty="0"/>
                    </a:p>
                  </a:txBody>
                  <a:tcPr/>
                </a:tc>
                <a:tc>
                  <a:txBody>
                    <a:bodyPr/>
                    <a:lstStyle/>
                    <a:p>
                      <a:pPr algn="ctr"/>
                      <a:r>
                        <a:rPr lang="en-GB" dirty="0" smtClean="0"/>
                        <a:t>19</a:t>
                      </a:r>
                      <a:endParaRPr lang="en-GB" dirty="0"/>
                    </a:p>
                  </a:txBody>
                  <a:tcPr/>
                </a:tc>
              </a:tr>
              <a:tr h="512938">
                <a:tc>
                  <a:txBody>
                    <a:bodyPr/>
                    <a:lstStyle/>
                    <a:p>
                      <a:endParaRPr lang="en-GB"/>
                    </a:p>
                  </a:txBody>
                  <a:tcPr/>
                </a:tc>
                <a:tc>
                  <a:txBody>
                    <a:bodyPr/>
                    <a:lstStyle/>
                    <a:p>
                      <a:pPr algn="ctr"/>
                      <a:endParaRPr lang="en-GB"/>
                    </a:p>
                  </a:txBody>
                  <a:tcPr/>
                </a:tc>
                <a:tc>
                  <a:txBody>
                    <a:bodyPr/>
                    <a:lstStyle/>
                    <a:p>
                      <a:pPr algn="ctr"/>
                      <a:endParaRPr lang="en-GB" dirty="0"/>
                    </a:p>
                  </a:txBody>
                  <a:tcPr/>
                </a:tc>
              </a:tr>
              <a:tr h="781720">
                <a:tc>
                  <a:txBody>
                    <a:bodyPr/>
                    <a:lstStyle/>
                    <a:p>
                      <a:r>
                        <a:rPr lang="en-GB" b="1" dirty="0" smtClean="0"/>
                        <a:t>Total ASEAN</a:t>
                      </a:r>
                      <a:endParaRPr lang="en-GB" b="1" dirty="0"/>
                    </a:p>
                  </a:txBody>
                  <a:tcPr/>
                </a:tc>
                <a:tc>
                  <a:txBody>
                    <a:bodyPr/>
                    <a:lstStyle/>
                    <a:p>
                      <a:pPr algn="ctr"/>
                      <a:r>
                        <a:rPr lang="en-GB" b="1" dirty="0" smtClean="0"/>
                        <a:t>21</a:t>
                      </a:r>
                      <a:endParaRPr lang="en-GB" b="1" dirty="0"/>
                    </a:p>
                  </a:txBody>
                  <a:tcPr/>
                </a:tc>
                <a:tc>
                  <a:txBody>
                    <a:bodyPr/>
                    <a:lstStyle/>
                    <a:p>
                      <a:pPr algn="ctr"/>
                      <a:r>
                        <a:rPr lang="en-GB" b="1" dirty="0" smtClean="0"/>
                        <a:t>24</a:t>
                      </a:r>
                      <a:endParaRPr lang="en-GB" b="1" dirty="0"/>
                    </a:p>
                  </a:txBody>
                  <a:tcPr/>
                </a:tc>
              </a:tr>
              <a:tr h="1329754">
                <a:tc>
                  <a:txBody>
                    <a:bodyPr/>
                    <a:lstStyle/>
                    <a:p>
                      <a:r>
                        <a:rPr lang="en-GB" dirty="0" smtClean="0"/>
                        <a:t>Source:</a:t>
                      </a:r>
                      <a:r>
                        <a:rPr lang="en-GB" baseline="0" dirty="0" smtClean="0"/>
                        <a:t> World Trade Report, 2011</a:t>
                      </a:r>
                      <a:endParaRPr lang="en-GB" dirty="0"/>
                    </a:p>
                  </a:txBody>
                  <a:tcPr/>
                </a:tc>
                <a:tc>
                  <a:txBody>
                    <a:bodyPr/>
                    <a:lstStyle/>
                    <a:p>
                      <a:endParaRPr lang="en-GB"/>
                    </a:p>
                  </a:txBody>
                  <a:tcPr/>
                </a:tc>
                <a:tc>
                  <a:txBody>
                    <a:bodyPr/>
                    <a:lstStyle/>
                    <a:p>
                      <a:endParaRPr lang="en-GB" dirty="0"/>
                    </a:p>
                  </a:txBody>
                  <a:tcPr/>
                </a:tc>
              </a:tr>
            </a:tbl>
          </a:graphicData>
        </a:graphic>
      </p:graphicFrame>
    </p:spTree>
    <p:extLst>
      <p:ext uri="{BB962C8B-B14F-4D97-AF65-F5344CB8AC3E}">
        <p14:creationId xmlns:p14="http://schemas.microsoft.com/office/powerpoint/2010/main" xmlns="" val="17092647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Preference Margins on Asian Exports to European Union : (2009)</a:t>
            </a:r>
            <a:endParaRPr lang="en-GB"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174468184"/>
              </p:ext>
            </p:extLst>
          </p:nvPr>
        </p:nvGraphicFramePr>
        <p:xfrm>
          <a:off x="107505" y="1539956"/>
          <a:ext cx="8928990" cy="5063116"/>
        </p:xfrm>
        <a:graphic>
          <a:graphicData uri="http://schemas.openxmlformats.org/drawingml/2006/table">
            <a:tbl>
              <a:tblPr firstRow="1" bandRow="1">
                <a:tableStyleId>{5C22544A-7EE6-4342-B048-85BDC9FD1C3A}</a:tableStyleId>
              </a:tblPr>
              <a:tblGrid>
                <a:gridCol w="2976330"/>
                <a:gridCol w="2976330"/>
                <a:gridCol w="2976330"/>
              </a:tblGrid>
              <a:tr h="1368154">
                <a:tc>
                  <a:txBody>
                    <a:bodyPr/>
                    <a:lstStyle/>
                    <a:p>
                      <a:endParaRPr lang="en-GB" dirty="0"/>
                    </a:p>
                  </a:txBody>
                  <a:tcPr/>
                </a:tc>
                <a:tc>
                  <a:txBody>
                    <a:bodyPr/>
                    <a:lstStyle/>
                    <a:p>
                      <a:pPr algn="ctr"/>
                      <a:r>
                        <a:rPr lang="en-GB" dirty="0" smtClean="0"/>
                        <a:t>Weighted Preference Margin on Exports</a:t>
                      </a:r>
                      <a:r>
                        <a:rPr lang="en-GB" baseline="0" dirty="0" smtClean="0"/>
                        <a:t> of </a:t>
                      </a:r>
                      <a:r>
                        <a:rPr lang="en-GB" dirty="0" smtClean="0"/>
                        <a:t>Agricultural</a:t>
                      </a:r>
                      <a:r>
                        <a:rPr lang="en-GB" baseline="0" dirty="0" smtClean="0"/>
                        <a:t> Products</a:t>
                      </a:r>
                    </a:p>
                    <a:p>
                      <a:pPr algn="ctr"/>
                      <a:r>
                        <a:rPr lang="en-GB" baseline="0" dirty="0" smtClean="0"/>
                        <a:t>(%)</a:t>
                      </a:r>
                      <a:endParaRPr lang="en-GB"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smtClean="0"/>
                        <a:t>Weighted Preference Margin on Exports</a:t>
                      </a:r>
                      <a:r>
                        <a:rPr lang="en-GB" baseline="0" dirty="0" smtClean="0"/>
                        <a:t> of Non-</a:t>
                      </a:r>
                      <a:r>
                        <a:rPr lang="en-GB" dirty="0" smtClean="0"/>
                        <a:t>Agricultural</a:t>
                      </a:r>
                      <a:r>
                        <a:rPr lang="en-GB" baseline="0" dirty="0" smtClean="0"/>
                        <a:t> Products</a:t>
                      </a:r>
                      <a:endParaRPr lang="en-GB" dirty="0" smtClean="0"/>
                    </a:p>
                    <a:p>
                      <a:pPr algn="ctr"/>
                      <a:r>
                        <a:rPr lang="en-GB" dirty="0" smtClean="0"/>
                        <a:t>(%)</a:t>
                      </a:r>
                      <a:endParaRPr lang="en-GB" dirty="0"/>
                    </a:p>
                  </a:txBody>
                  <a:tcPr/>
                </a:tc>
              </a:tr>
              <a:tr h="493907">
                <a:tc>
                  <a:txBody>
                    <a:bodyPr/>
                    <a:lstStyle/>
                    <a:p>
                      <a:r>
                        <a:rPr lang="en-GB" b="1" i="1" dirty="0" smtClean="0"/>
                        <a:t>Exports to EU by:</a:t>
                      </a:r>
                      <a:endParaRPr lang="en-GB" b="1" i="1" dirty="0"/>
                    </a:p>
                  </a:txBody>
                  <a:tcPr/>
                </a:tc>
                <a:tc>
                  <a:txBody>
                    <a:bodyPr/>
                    <a:lstStyle/>
                    <a:p>
                      <a:pPr algn="ctr"/>
                      <a:endParaRPr lang="en-GB"/>
                    </a:p>
                  </a:txBody>
                  <a:tcPr/>
                </a:tc>
                <a:tc>
                  <a:txBody>
                    <a:bodyPr/>
                    <a:lstStyle/>
                    <a:p>
                      <a:pPr algn="ctr"/>
                      <a:endParaRPr lang="en-GB" dirty="0"/>
                    </a:p>
                  </a:txBody>
                  <a:tcPr/>
                </a:tc>
              </a:tr>
              <a:tr h="493907">
                <a:tc>
                  <a:txBody>
                    <a:bodyPr/>
                    <a:lstStyle/>
                    <a:p>
                      <a:r>
                        <a:rPr lang="en-GB" b="1" dirty="0" smtClean="0"/>
                        <a:t>Cambodia</a:t>
                      </a:r>
                      <a:endParaRPr lang="en-GB" b="1" dirty="0"/>
                    </a:p>
                  </a:txBody>
                  <a:tcPr/>
                </a:tc>
                <a:tc>
                  <a:txBody>
                    <a:bodyPr/>
                    <a:lstStyle/>
                    <a:p>
                      <a:pPr algn="ctr"/>
                      <a:r>
                        <a:rPr lang="en-GB" dirty="0" smtClean="0"/>
                        <a:t>20.3</a:t>
                      </a:r>
                      <a:endParaRPr lang="en-GB" dirty="0"/>
                    </a:p>
                  </a:txBody>
                  <a:tcPr/>
                </a:tc>
                <a:tc>
                  <a:txBody>
                    <a:bodyPr/>
                    <a:lstStyle/>
                    <a:p>
                      <a:pPr algn="ctr"/>
                      <a:r>
                        <a:rPr lang="en-GB" dirty="0" smtClean="0"/>
                        <a:t>11.8</a:t>
                      </a:r>
                      <a:endParaRPr lang="en-GB" dirty="0"/>
                    </a:p>
                  </a:txBody>
                  <a:tcPr/>
                </a:tc>
              </a:tr>
              <a:tr h="493907">
                <a:tc>
                  <a:txBody>
                    <a:bodyPr/>
                    <a:lstStyle/>
                    <a:p>
                      <a:r>
                        <a:rPr lang="en-GB" b="1" dirty="0" smtClean="0"/>
                        <a:t>India</a:t>
                      </a:r>
                      <a:endParaRPr lang="en-GB" b="1" dirty="0"/>
                    </a:p>
                  </a:txBody>
                  <a:tcPr/>
                </a:tc>
                <a:tc>
                  <a:txBody>
                    <a:bodyPr/>
                    <a:lstStyle/>
                    <a:p>
                      <a:pPr algn="ctr"/>
                      <a:r>
                        <a:rPr lang="en-GB" dirty="0" smtClean="0"/>
                        <a:t>4.0</a:t>
                      </a:r>
                      <a:endParaRPr lang="en-GB" dirty="0"/>
                    </a:p>
                  </a:txBody>
                  <a:tcPr/>
                </a:tc>
                <a:tc>
                  <a:txBody>
                    <a:bodyPr/>
                    <a:lstStyle/>
                    <a:p>
                      <a:pPr algn="ctr"/>
                      <a:r>
                        <a:rPr lang="en-GB" dirty="0" smtClean="0"/>
                        <a:t>2.0</a:t>
                      </a:r>
                      <a:endParaRPr lang="en-GB" dirty="0"/>
                    </a:p>
                  </a:txBody>
                  <a:tcPr/>
                </a:tc>
              </a:tr>
              <a:tr h="493907">
                <a:tc>
                  <a:txBody>
                    <a:bodyPr/>
                    <a:lstStyle/>
                    <a:p>
                      <a:r>
                        <a:rPr lang="en-GB" b="1" dirty="0" smtClean="0"/>
                        <a:t>Indonesia</a:t>
                      </a:r>
                      <a:endParaRPr lang="en-GB" b="1" dirty="0"/>
                    </a:p>
                  </a:txBody>
                  <a:tcPr/>
                </a:tc>
                <a:tc>
                  <a:txBody>
                    <a:bodyPr/>
                    <a:lstStyle/>
                    <a:p>
                      <a:pPr algn="ctr"/>
                      <a:r>
                        <a:rPr lang="en-GB" dirty="0" smtClean="0"/>
                        <a:t>2.3</a:t>
                      </a:r>
                      <a:endParaRPr lang="en-GB" dirty="0"/>
                    </a:p>
                  </a:txBody>
                  <a:tcPr/>
                </a:tc>
                <a:tc>
                  <a:txBody>
                    <a:bodyPr/>
                    <a:lstStyle/>
                    <a:p>
                      <a:pPr algn="ctr"/>
                      <a:r>
                        <a:rPr lang="en-GB" dirty="0" smtClean="0"/>
                        <a:t>1.8</a:t>
                      </a:r>
                      <a:endParaRPr lang="en-GB" dirty="0"/>
                    </a:p>
                  </a:txBody>
                  <a:tcPr/>
                </a:tc>
              </a:tr>
              <a:tr h="493907">
                <a:tc>
                  <a:txBody>
                    <a:bodyPr/>
                    <a:lstStyle/>
                    <a:p>
                      <a:r>
                        <a:rPr lang="en-GB" b="1" dirty="0" smtClean="0"/>
                        <a:t>Malaysia</a:t>
                      </a:r>
                      <a:endParaRPr lang="en-GB" b="1" dirty="0"/>
                    </a:p>
                  </a:txBody>
                  <a:tcPr/>
                </a:tc>
                <a:tc>
                  <a:txBody>
                    <a:bodyPr/>
                    <a:lstStyle/>
                    <a:p>
                      <a:pPr algn="ctr"/>
                      <a:r>
                        <a:rPr lang="en-GB" dirty="0" smtClean="0"/>
                        <a:t>1.1</a:t>
                      </a:r>
                      <a:endParaRPr lang="en-GB" dirty="0"/>
                    </a:p>
                  </a:txBody>
                  <a:tcPr/>
                </a:tc>
                <a:tc>
                  <a:txBody>
                    <a:bodyPr/>
                    <a:lstStyle/>
                    <a:p>
                      <a:pPr algn="ctr"/>
                      <a:r>
                        <a:rPr lang="en-GB" dirty="0" smtClean="0"/>
                        <a:t>0.9</a:t>
                      </a:r>
                      <a:endParaRPr lang="en-GB" dirty="0"/>
                    </a:p>
                  </a:txBody>
                  <a:tcPr/>
                </a:tc>
              </a:tr>
              <a:tr h="493907">
                <a:tc>
                  <a:txBody>
                    <a:bodyPr/>
                    <a:lstStyle/>
                    <a:p>
                      <a:r>
                        <a:rPr lang="en-GB" b="1" dirty="0" smtClean="0"/>
                        <a:t>Sri Lanka</a:t>
                      </a:r>
                      <a:endParaRPr lang="en-GB" b="1" dirty="0"/>
                    </a:p>
                  </a:txBody>
                  <a:tcPr/>
                </a:tc>
                <a:tc>
                  <a:txBody>
                    <a:bodyPr/>
                    <a:lstStyle/>
                    <a:p>
                      <a:pPr algn="ctr"/>
                      <a:r>
                        <a:rPr lang="en-GB" dirty="0" smtClean="0"/>
                        <a:t>3.4</a:t>
                      </a:r>
                      <a:endParaRPr lang="en-GB" dirty="0"/>
                    </a:p>
                  </a:txBody>
                  <a:tcPr/>
                </a:tc>
                <a:tc>
                  <a:txBody>
                    <a:bodyPr/>
                    <a:lstStyle/>
                    <a:p>
                      <a:pPr algn="ctr"/>
                      <a:r>
                        <a:rPr lang="en-GB" dirty="0" smtClean="0"/>
                        <a:t>9.2</a:t>
                      </a:r>
                      <a:endParaRPr lang="en-GB" dirty="0"/>
                    </a:p>
                  </a:txBody>
                  <a:tcPr/>
                </a:tc>
              </a:tr>
              <a:tr h="204910">
                <a:tc>
                  <a:txBody>
                    <a:bodyPr/>
                    <a:lstStyle/>
                    <a:p>
                      <a:r>
                        <a:rPr lang="en-GB" b="1" dirty="0" smtClean="0"/>
                        <a:t>Thailand</a:t>
                      </a:r>
                      <a:endParaRPr lang="en-GB" b="1" dirty="0"/>
                    </a:p>
                  </a:txBody>
                  <a:tcPr/>
                </a:tc>
                <a:tc>
                  <a:txBody>
                    <a:bodyPr/>
                    <a:lstStyle/>
                    <a:p>
                      <a:pPr algn="ctr"/>
                      <a:r>
                        <a:rPr lang="en-GB" dirty="0" smtClean="0"/>
                        <a:t>1.8</a:t>
                      </a:r>
                      <a:endParaRPr lang="en-GB" dirty="0"/>
                    </a:p>
                  </a:txBody>
                  <a:tcPr/>
                </a:tc>
                <a:tc>
                  <a:txBody>
                    <a:bodyPr/>
                    <a:lstStyle/>
                    <a:p>
                      <a:pPr algn="ctr"/>
                      <a:r>
                        <a:rPr lang="en-GB" dirty="0" smtClean="0"/>
                        <a:t>1.8</a:t>
                      </a:r>
                      <a:endParaRPr lang="en-GB" dirty="0"/>
                    </a:p>
                  </a:txBody>
                  <a:tcPr/>
                </a:tc>
              </a:tr>
              <a:tr h="204910">
                <a:tc gridSpan="3">
                  <a:txBody>
                    <a:bodyPr/>
                    <a:lstStyle/>
                    <a:p>
                      <a:r>
                        <a:rPr lang="en-GB" b="0" dirty="0" smtClean="0"/>
                        <a:t>Source: WTO Tariff Profiles</a:t>
                      </a:r>
                      <a:endParaRPr lang="en-GB" b="0" dirty="0"/>
                    </a:p>
                  </a:txBody>
                  <a:tcPr/>
                </a:tc>
                <a:tc hMerge="1">
                  <a:txBody>
                    <a:bodyPr/>
                    <a:lstStyle/>
                    <a:p>
                      <a:pPr algn="ctr"/>
                      <a:endParaRPr lang="en-GB" dirty="0"/>
                    </a:p>
                  </a:txBody>
                  <a:tcPr/>
                </a:tc>
                <a:tc hMerge="1">
                  <a:txBody>
                    <a:bodyPr/>
                    <a:lstStyle/>
                    <a:p>
                      <a:pPr algn="ctr"/>
                      <a:endParaRPr lang="en-GB" dirty="0"/>
                    </a:p>
                  </a:txBody>
                  <a:tcPr/>
                </a:tc>
              </a:tr>
            </a:tbl>
          </a:graphicData>
        </a:graphic>
      </p:graphicFrame>
    </p:spTree>
    <p:extLst>
      <p:ext uri="{BB962C8B-B14F-4D97-AF65-F5344CB8AC3E}">
        <p14:creationId xmlns:p14="http://schemas.microsoft.com/office/powerpoint/2010/main" xmlns="" val="1177012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Context</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There has been substantial ‘unilateral’ trade policy reform across developing countries over the last two or three decades</a:t>
            </a:r>
          </a:p>
          <a:p>
            <a:pPr lvl="1"/>
            <a:r>
              <a:rPr lang="en-GB" dirty="0"/>
              <a:t>d</a:t>
            </a:r>
            <a:r>
              <a:rPr lang="en-GB" dirty="0" smtClean="0"/>
              <a:t>ismantling of the old forms of non-tariff protection (import licencing and foreign exchange controls)</a:t>
            </a:r>
          </a:p>
          <a:p>
            <a:pPr lvl="1"/>
            <a:r>
              <a:rPr lang="en-GB" dirty="0"/>
              <a:t>s</a:t>
            </a:r>
            <a:r>
              <a:rPr lang="en-GB" dirty="0" smtClean="0"/>
              <a:t>implification of border taxation of imports and lowering of average tariff levels</a:t>
            </a:r>
          </a:p>
          <a:p>
            <a:r>
              <a:rPr lang="en-GB" dirty="0" smtClean="0"/>
              <a:t>There has also been greater discipline imposed on trade policy setting in developing countries through multilateral (e.g. WTO membership and binding of MFN tariffs) and regional commitments</a:t>
            </a:r>
            <a:endParaRPr lang="en-GB" dirty="0"/>
          </a:p>
        </p:txBody>
      </p:sp>
    </p:spTree>
    <p:extLst>
      <p:ext uri="{BB962C8B-B14F-4D97-AF65-F5344CB8AC3E}">
        <p14:creationId xmlns:p14="http://schemas.microsoft.com/office/powerpoint/2010/main" xmlns="" val="34776281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008112"/>
          </a:xfrm>
        </p:spPr>
        <p:txBody>
          <a:bodyPr>
            <a:normAutofit fontScale="90000"/>
          </a:bodyPr>
          <a:lstStyle/>
          <a:p>
            <a:r>
              <a:rPr lang="en-GB" b="1" dirty="0" smtClean="0"/>
              <a:t>Preference Margins on Exports to Major Markets: Mauritius (2008)</a:t>
            </a:r>
            <a:endParaRPr lang="en-GB"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562688734"/>
              </p:ext>
            </p:extLst>
          </p:nvPr>
        </p:nvGraphicFramePr>
        <p:xfrm>
          <a:off x="457200" y="1340760"/>
          <a:ext cx="8229600" cy="5184583"/>
        </p:xfrm>
        <a:graphic>
          <a:graphicData uri="http://schemas.openxmlformats.org/drawingml/2006/table">
            <a:tbl>
              <a:tblPr firstRow="1" bandRow="1">
                <a:tableStyleId>{5C22544A-7EE6-4342-B048-85BDC9FD1C3A}</a:tableStyleId>
              </a:tblPr>
              <a:tblGrid>
                <a:gridCol w="2743200"/>
                <a:gridCol w="2743200"/>
                <a:gridCol w="2743200"/>
              </a:tblGrid>
              <a:tr h="711609">
                <a:tc>
                  <a:txBody>
                    <a:bodyPr/>
                    <a:lstStyle/>
                    <a:p>
                      <a:r>
                        <a:rPr lang="en-GB" dirty="0" smtClean="0"/>
                        <a:t>Major market</a:t>
                      </a:r>
                      <a:endParaRPr lang="en-GB" dirty="0"/>
                    </a:p>
                  </a:txBody>
                  <a:tcPr/>
                </a:tc>
                <a:tc>
                  <a:txBody>
                    <a:bodyPr/>
                    <a:lstStyle/>
                    <a:p>
                      <a:pPr algn="ctr"/>
                      <a:r>
                        <a:rPr lang="en-GB" dirty="0" smtClean="0"/>
                        <a:t>Exports (mill. US</a:t>
                      </a:r>
                      <a:r>
                        <a:rPr lang="en-GB" baseline="0" dirty="0" smtClean="0"/>
                        <a:t> $)</a:t>
                      </a:r>
                      <a:endParaRPr lang="en-GB" dirty="0"/>
                    </a:p>
                  </a:txBody>
                  <a:tcPr/>
                </a:tc>
                <a:tc>
                  <a:txBody>
                    <a:bodyPr/>
                    <a:lstStyle/>
                    <a:p>
                      <a:pPr algn="ctr"/>
                      <a:r>
                        <a:rPr lang="en-GB" dirty="0" smtClean="0"/>
                        <a:t>Preference margin</a:t>
                      </a:r>
                      <a:r>
                        <a:rPr lang="en-GB" baseline="0" dirty="0" smtClean="0"/>
                        <a:t> (weighted) (%)</a:t>
                      </a:r>
                      <a:endParaRPr lang="en-GB" dirty="0"/>
                    </a:p>
                  </a:txBody>
                  <a:tcPr/>
                </a:tc>
              </a:tr>
              <a:tr h="406634">
                <a:tc>
                  <a:txBody>
                    <a:bodyPr/>
                    <a:lstStyle/>
                    <a:p>
                      <a:r>
                        <a:rPr lang="en-GB" b="1" i="1" dirty="0" smtClean="0"/>
                        <a:t>Agricultural products</a:t>
                      </a:r>
                      <a:endParaRPr lang="en-GB" b="1" i="1" dirty="0"/>
                    </a:p>
                  </a:txBody>
                  <a:tcPr/>
                </a:tc>
                <a:tc>
                  <a:txBody>
                    <a:bodyPr/>
                    <a:lstStyle/>
                    <a:p>
                      <a:pPr algn="ctr"/>
                      <a:endParaRPr lang="en-GB"/>
                    </a:p>
                  </a:txBody>
                  <a:tcPr/>
                </a:tc>
                <a:tc>
                  <a:txBody>
                    <a:bodyPr/>
                    <a:lstStyle/>
                    <a:p>
                      <a:pPr algn="ctr"/>
                      <a:endParaRPr lang="en-GB" dirty="0"/>
                    </a:p>
                  </a:txBody>
                  <a:tcPr/>
                </a:tc>
              </a:tr>
              <a:tr h="406634">
                <a:tc>
                  <a:txBody>
                    <a:bodyPr/>
                    <a:lstStyle/>
                    <a:p>
                      <a:r>
                        <a:rPr lang="en-GB" b="1" dirty="0" smtClean="0"/>
                        <a:t> EU</a:t>
                      </a:r>
                      <a:endParaRPr lang="en-GB" b="1" dirty="0"/>
                    </a:p>
                  </a:txBody>
                  <a:tcPr/>
                </a:tc>
                <a:tc>
                  <a:txBody>
                    <a:bodyPr/>
                    <a:lstStyle/>
                    <a:p>
                      <a:pPr algn="ctr"/>
                      <a:r>
                        <a:rPr lang="en-GB" dirty="0" smtClean="0"/>
                        <a:t>628</a:t>
                      </a:r>
                      <a:endParaRPr lang="en-GB" dirty="0"/>
                    </a:p>
                  </a:txBody>
                  <a:tcPr/>
                </a:tc>
                <a:tc>
                  <a:txBody>
                    <a:bodyPr/>
                    <a:lstStyle/>
                    <a:p>
                      <a:pPr algn="ctr"/>
                      <a:r>
                        <a:rPr lang="en-GB" dirty="0" smtClean="0"/>
                        <a:t>10.4</a:t>
                      </a:r>
                      <a:endParaRPr lang="en-GB" dirty="0"/>
                    </a:p>
                  </a:txBody>
                  <a:tcPr/>
                </a:tc>
              </a:tr>
              <a:tr h="406634">
                <a:tc>
                  <a:txBody>
                    <a:bodyPr/>
                    <a:lstStyle/>
                    <a:p>
                      <a:r>
                        <a:rPr lang="en-GB" b="1" dirty="0" smtClean="0"/>
                        <a:t> USA</a:t>
                      </a:r>
                      <a:endParaRPr lang="en-GB" b="1" dirty="0"/>
                    </a:p>
                  </a:txBody>
                  <a:tcPr/>
                </a:tc>
                <a:tc>
                  <a:txBody>
                    <a:bodyPr/>
                    <a:lstStyle/>
                    <a:p>
                      <a:pPr algn="ctr"/>
                      <a:r>
                        <a:rPr lang="en-GB" dirty="0" smtClean="0"/>
                        <a:t>28</a:t>
                      </a:r>
                      <a:endParaRPr lang="en-GB" dirty="0"/>
                    </a:p>
                  </a:txBody>
                  <a:tcPr/>
                </a:tc>
                <a:tc>
                  <a:txBody>
                    <a:bodyPr/>
                    <a:lstStyle/>
                    <a:p>
                      <a:pPr algn="ctr"/>
                      <a:r>
                        <a:rPr lang="en-GB" dirty="0" smtClean="0"/>
                        <a:t>0.4</a:t>
                      </a:r>
                      <a:endParaRPr lang="en-GB" dirty="0"/>
                    </a:p>
                  </a:txBody>
                  <a:tcPr/>
                </a:tc>
              </a:tr>
              <a:tr h="406634">
                <a:tc>
                  <a:txBody>
                    <a:bodyPr/>
                    <a:lstStyle/>
                    <a:p>
                      <a:r>
                        <a:rPr lang="en-GB" b="1" dirty="0" smtClean="0"/>
                        <a:t> Madagascar</a:t>
                      </a:r>
                      <a:endParaRPr lang="en-GB" b="1" dirty="0"/>
                    </a:p>
                  </a:txBody>
                  <a:tcPr/>
                </a:tc>
                <a:tc>
                  <a:txBody>
                    <a:bodyPr/>
                    <a:lstStyle/>
                    <a:p>
                      <a:pPr algn="ctr"/>
                      <a:r>
                        <a:rPr lang="en-GB" dirty="0" smtClean="0"/>
                        <a:t>21</a:t>
                      </a:r>
                      <a:endParaRPr lang="en-GB" dirty="0"/>
                    </a:p>
                  </a:txBody>
                  <a:tcPr/>
                </a:tc>
                <a:tc>
                  <a:txBody>
                    <a:bodyPr/>
                    <a:lstStyle/>
                    <a:p>
                      <a:pPr algn="ctr"/>
                      <a:r>
                        <a:rPr lang="en-GB" dirty="0" smtClean="0"/>
                        <a:t>19.4</a:t>
                      </a:r>
                      <a:endParaRPr lang="en-GB" dirty="0"/>
                    </a:p>
                  </a:txBody>
                  <a:tcPr/>
                </a:tc>
              </a:tr>
              <a:tr h="406634">
                <a:tc>
                  <a:txBody>
                    <a:bodyPr/>
                    <a:lstStyle/>
                    <a:p>
                      <a:r>
                        <a:rPr lang="en-GB" b="1" dirty="0" smtClean="0"/>
                        <a:t> Kenya</a:t>
                      </a:r>
                      <a:endParaRPr lang="en-GB" b="1" dirty="0"/>
                    </a:p>
                  </a:txBody>
                  <a:tcPr/>
                </a:tc>
                <a:tc>
                  <a:txBody>
                    <a:bodyPr/>
                    <a:lstStyle/>
                    <a:p>
                      <a:pPr algn="ctr"/>
                      <a:r>
                        <a:rPr lang="en-GB" dirty="0" smtClean="0"/>
                        <a:t>4</a:t>
                      </a:r>
                      <a:endParaRPr lang="en-GB" dirty="0"/>
                    </a:p>
                  </a:txBody>
                  <a:tcPr/>
                </a:tc>
                <a:tc>
                  <a:txBody>
                    <a:bodyPr/>
                    <a:lstStyle/>
                    <a:p>
                      <a:pPr algn="ctr"/>
                      <a:r>
                        <a:rPr lang="en-GB" dirty="0" smtClean="0"/>
                        <a:t>26.6</a:t>
                      </a:r>
                      <a:endParaRPr lang="en-GB" dirty="0"/>
                    </a:p>
                  </a:txBody>
                  <a:tcPr/>
                </a:tc>
              </a:tr>
              <a:tr h="406634">
                <a:tc>
                  <a:txBody>
                    <a:bodyPr/>
                    <a:lstStyle/>
                    <a:p>
                      <a:r>
                        <a:rPr lang="en-GB" b="1" i="1" dirty="0" smtClean="0"/>
                        <a:t>Non-agricultural products</a:t>
                      </a:r>
                      <a:endParaRPr lang="en-GB" b="1" i="1" dirty="0"/>
                    </a:p>
                  </a:txBody>
                  <a:tcPr/>
                </a:tc>
                <a:tc>
                  <a:txBody>
                    <a:bodyPr/>
                    <a:lstStyle/>
                    <a:p>
                      <a:pPr algn="ctr"/>
                      <a:endParaRPr lang="en-GB"/>
                    </a:p>
                  </a:txBody>
                  <a:tcPr/>
                </a:tc>
                <a:tc>
                  <a:txBody>
                    <a:bodyPr/>
                    <a:lstStyle/>
                    <a:p>
                      <a:pPr algn="ctr"/>
                      <a:endParaRPr lang="en-GB" dirty="0"/>
                    </a:p>
                  </a:txBody>
                  <a:tcPr/>
                </a:tc>
              </a:tr>
              <a:tr h="406634">
                <a:tc>
                  <a:txBody>
                    <a:bodyPr/>
                    <a:lstStyle/>
                    <a:p>
                      <a:r>
                        <a:rPr lang="en-GB" b="1" baseline="0" dirty="0" smtClean="0"/>
                        <a:t> </a:t>
                      </a:r>
                      <a:r>
                        <a:rPr lang="en-GB" b="1" dirty="0" smtClean="0"/>
                        <a:t>EU</a:t>
                      </a:r>
                      <a:endParaRPr lang="en-GB" b="1" dirty="0"/>
                    </a:p>
                  </a:txBody>
                  <a:tcPr/>
                </a:tc>
                <a:tc>
                  <a:txBody>
                    <a:bodyPr/>
                    <a:lstStyle/>
                    <a:p>
                      <a:pPr algn="ctr"/>
                      <a:r>
                        <a:rPr lang="en-GB" dirty="0" smtClean="0"/>
                        <a:t>810</a:t>
                      </a:r>
                      <a:endParaRPr lang="en-GB" dirty="0"/>
                    </a:p>
                  </a:txBody>
                  <a:tcPr/>
                </a:tc>
                <a:tc>
                  <a:txBody>
                    <a:bodyPr/>
                    <a:lstStyle/>
                    <a:p>
                      <a:pPr algn="ctr"/>
                      <a:r>
                        <a:rPr lang="en-GB" dirty="0" smtClean="0"/>
                        <a:t>9.7</a:t>
                      </a:r>
                      <a:endParaRPr lang="en-GB" dirty="0"/>
                    </a:p>
                  </a:txBody>
                  <a:tcPr/>
                </a:tc>
              </a:tr>
              <a:tr h="406634">
                <a:tc>
                  <a:txBody>
                    <a:bodyPr/>
                    <a:lstStyle/>
                    <a:p>
                      <a:r>
                        <a:rPr lang="en-GB" b="1" baseline="0" dirty="0" smtClean="0"/>
                        <a:t> </a:t>
                      </a:r>
                      <a:r>
                        <a:rPr lang="en-GB" b="1" dirty="0" smtClean="0"/>
                        <a:t>USA</a:t>
                      </a:r>
                      <a:endParaRPr lang="en-GB" b="1" dirty="0"/>
                    </a:p>
                  </a:txBody>
                  <a:tcPr/>
                </a:tc>
                <a:tc>
                  <a:txBody>
                    <a:bodyPr/>
                    <a:lstStyle/>
                    <a:p>
                      <a:pPr algn="ctr"/>
                      <a:r>
                        <a:rPr lang="en-GB" dirty="0" smtClean="0"/>
                        <a:t>144</a:t>
                      </a:r>
                      <a:endParaRPr lang="en-GB" dirty="0"/>
                    </a:p>
                  </a:txBody>
                  <a:tcPr/>
                </a:tc>
                <a:tc>
                  <a:txBody>
                    <a:bodyPr/>
                    <a:lstStyle/>
                    <a:p>
                      <a:pPr algn="ctr"/>
                      <a:r>
                        <a:rPr lang="en-GB" dirty="0" smtClean="0"/>
                        <a:t>13.5</a:t>
                      </a:r>
                      <a:endParaRPr lang="en-GB" dirty="0"/>
                    </a:p>
                  </a:txBody>
                  <a:tcPr/>
                </a:tc>
              </a:tr>
              <a:tr h="406634">
                <a:tc>
                  <a:txBody>
                    <a:bodyPr/>
                    <a:lstStyle/>
                    <a:p>
                      <a:r>
                        <a:rPr lang="en-GB" b="1" baseline="0" dirty="0" smtClean="0"/>
                        <a:t> </a:t>
                      </a:r>
                      <a:r>
                        <a:rPr lang="en-GB" b="1" dirty="0" smtClean="0"/>
                        <a:t>Madagascar</a:t>
                      </a:r>
                      <a:endParaRPr lang="en-GB" b="1" dirty="0"/>
                    </a:p>
                  </a:txBody>
                  <a:tcPr/>
                </a:tc>
                <a:tc>
                  <a:txBody>
                    <a:bodyPr/>
                    <a:lstStyle/>
                    <a:p>
                      <a:pPr algn="ctr"/>
                      <a:r>
                        <a:rPr lang="en-GB" dirty="0" smtClean="0"/>
                        <a:t>69</a:t>
                      </a:r>
                      <a:endParaRPr lang="en-GB" dirty="0"/>
                    </a:p>
                  </a:txBody>
                  <a:tcPr/>
                </a:tc>
                <a:tc>
                  <a:txBody>
                    <a:bodyPr/>
                    <a:lstStyle/>
                    <a:p>
                      <a:pPr algn="ctr"/>
                      <a:r>
                        <a:rPr lang="en-GB" dirty="0" smtClean="0"/>
                        <a:t>14.8</a:t>
                      </a:r>
                      <a:endParaRPr lang="en-GB" dirty="0"/>
                    </a:p>
                  </a:txBody>
                  <a:tcPr/>
                </a:tc>
              </a:tr>
              <a:tr h="406634">
                <a:tc>
                  <a:txBody>
                    <a:bodyPr/>
                    <a:lstStyle/>
                    <a:p>
                      <a:r>
                        <a:rPr lang="en-GB" b="1" baseline="0" dirty="0" smtClean="0"/>
                        <a:t> </a:t>
                      </a:r>
                      <a:r>
                        <a:rPr lang="en-GB" b="1" dirty="0" smtClean="0"/>
                        <a:t>South Africa</a:t>
                      </a:r>
                      <a:endParaRPr lang="en-GB" b="1" dirty="0"/>
                    </a:p>
                  </a:txBody>
                  <a:tcPr/>
                </a:tc>
                <a:tc>
                  <a:txBody>
                    <a:bodyPr/>
                    <a:lstStyle/>
                    <a:p>
                      <a:pPr algn="ctr"/>
                      <a:r>
                        <a:rPr lang="en-GB" dirty="0" smtClean="0"/>
                        <a:t>62</a:t>
                      </a:r>
                      <a:endParaRPr lang="en-GB" dirty="0"/>
                    </a:p>
                  </a:txBody>
                  <a:tcPr/>
                </a:tc>
                <a:tc>
                  <a:txBody>
                    <a:bodyPr/>
                    <a:lstStyle/>
                    <a:p>
                      <a:pPr algn="ctr"/>
                      <a:r>
                        <a:rPr lang="en-GB" dirty="0" smtClean="0"/>
                        <a:t>32.9</a:t>
                      </a:r>
                      <a:endParaRPr lang="en-GB" dirty="0"/>
                    </a:p>
                  </a:txBody>
                  <a:tcPr/>
                </a:tc>
              </a:tr>
              <a:tr h="406634">
                <a:tc gridSpan="3">
                  <a:txBody>
                    <a:bodyPr/>
                    <a:lstStyle/>
                    <a:p>
                      <a:r>
                        <a:rPr lang="en-GB" dirty="0" smtClean="0"/>
                        <a:t>Source: WTO Tariff Profiles</a:t>
                      </a:r>
                      <a:endParaRPr lang="en-GB" dirty="0"/>
                    </a:p>
                  </a:txBody>
                  <a:tcPr/>
                </a:tc>
                <a:tc hMerge="1">
                  <a:txBody>
                    <a:bodyPr/>
                    <a:lstStyle/>
                    <a:p>
                      <a:pPr algn="ctr"/>
                      <a:endParaRPr lang="en-GB" dirty="0"/>
                    </a:p>
                  </a:txBody>
                  <a:tcPr/>
                </a:tc>
                <a:tc hMerge="1">
                  <a:txBody>
                    <a:bodyPr/>
                    <a:lstStyle/>
                    <a:p>
                      <a:pPr algn="ctr"/>
                      <a:endParaRPr lang="en-GB" dirty="0"/>
                    </a:p>
                  </a:txBody>
                  <a:tcPr/>
                </a:tc>
              </a:tr>
            </a:tbl>
          </a:graphicData>
        </a:graphic>
      </p:graphicFrame>
    </p:spTree>
    <p:extLst>
      <p:ext uri="{BB962C8B-B14F-4D97-AF65-F5344CB8AC3E}">
        <p14:creationId xmlns:p14="http://schemas.microsoft.com/office/powerpoint/2010/main" xmlns="" val="11920094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080120"/>
          </a:xfrm>
        </p:spPr>
        <p:txBody>
          <a:bodyPr>
            <a:normAutofit fontScale="90000"/>
          </a:bodyPr>
          <a:lstStyle/>
          <a:p>
            <a:r>
              <a:rPr lang="en-GB" dirty="0" smtClean="0"/>
              <a:t>Revised Assessment and Conclusions</a:t>
            </a:r>
            <a:endParaRPr lang="en-GB" dirty="0"/>
          </a:p>
        </p:txBody>
      </p:sp>
      <p:sp>
        <p:nvSpPr>
          <p:cNvPr id="3" name="Content Placeholder 2"/>
          <p:cNvSpPr>
            <a:spLocks noGrp="1"/>
          </p:cNvSpPr>
          <p:nvPr>
            <p:ph idx="1"/>
          </p:nvPr>
        </p:nvSpPr>
        <p:spPr>
          <a:xfrm>
            <a:off x="457200" y="1340768"/>
            <a:ext cx="8229600" cy="5328592"/>
          </a:xfrm>
        </p:spPr>
        <p:txBody>
          <a:bodyPr>
            <a:noAutofit/>
          </a:bodyPr>
          <a:lstStyle/>
          <a:p>
            <a:r>
              <a:rPr lang="en-GB" sz="2200" dirty="0" smtClean="0"/>
              <a:t>Trade reform and import liberalisation do not necessarily reduce or reduce significantly the levels of protection for domestic producers</a:t>
            </a:r>
          </a:p>
          <a:p>
            <a:r>
              <a:rPr lang="en-GB" sz="2200" dirty="0" smtClean="0"/>
              <a:t>The degree of protection for domestic producers in developing countries is much understated by examination of average applied tariffs</a:t>
            </a:r>
          </a:p>
          <a:p>
            <a:pPr lvl="1"/>
            <a:r>
              <a:rPr lang="en-GB" sz="2200" dirty="0"/>
              <a:t>m</a:t>
            </a:r>
            <a:r>
              <a:rPr lang="en-GB" sz="2200" dirty="0" smtClean="0"/>
              <a:t>uch greater escalation and effective protection from peak tariffs</a:t>
            </a:r>
          </a:p>
          <a:p>
            <a:pPr lvl="1"/>
            <a:r>
              <a:rPr lang="en-GB" sz="2200" dirty="0" smtClean="0"/>
              <a:t>focus on tariffs misses protective effects of NTBs and non-trade policy sources of trade costs</a:t>
            </a:r>
          </a:p>
          <a:p>
            <a:r>
              <a:rPr lang="en-GB" sz="2200" dirty="0" smtClean="0"/>
              <a:t>The increased outward or export orientation of many developing countries may well also over-state the shift from protected to unprotected production</a:t>
            </a:r>
          </a:p>
          <a:p>
            <a:pPr lvl="1"/>
            <a:r>
              <a:rPr lang="en-GB" sz="2200" dirty="0"/>
              <a:t>g</a:t>
            </a:r>
            <a:r>
              <a:rPr lang="en-GB" sz="2200" dirty="0" smtClean="0"/>
              <a:t>rowing share of preferentially treated exports, including in intra-regional and intra-developing country trade </a:t>
            </a:r>
            <a:endParaRPr lang="en-GB" sz="2200" dirty="0"/>
          </a:p>
        </p:txBody>
      </p:sp>
    </p:spTree>
    <p:extLst>
      <p:ext uri="{BB962C8B-B14F-4D97-AF65-F5344CB8AC3E}">
        <p14:creationId xmlns:p14="http://schemas.microsoft.com/office/powerpoint/2010/main" xmlns="" val="33541137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dirty="0" smtClean="0"/>
              <a:t>An After-thought!</a:t>
            </a:r>
            <a:endParaRPr lang="en-GB" dirty="0"/>
          </a:p>
        </p:txBody>
      </p:sp>
      <p:sp>
        <p:nvSpPr>
          <p:cNvPr id="3" name="Content Placeholder 2"/>
          <p:cNvSpPr>
            <a:spLocks noGrp="1"/>
          </p:cNvSpPr>
          <p:nvPr>
            <p:ph idx="1"/>
          </p:nvPr>
        </p:nvSpPr>
        <p:spPr>
          <a:xfrm>
            <a:off x="457200" y="1268760"/>
            <a:ext cx="8229600" cy="4857403"/>
          </a:xfrm>
        </p:spPr>
        <p:txBody>
          <a:bodyPr/>
          <a:lstStyle/>
          <a:p>
            <a:r>
              <a:rPr lang="en-GB" dirty="0" smtClean="0"/>
              <a:t>As a much younger economist, I co-authored a Hobart Paper (Greenaway &amp; Milner, 1979) entitled ‘Protectionism Again…?’</a:t>
            </a:r>
          </a:p>
          <a:p>
            <a:r>
              <a:rPr lang="en-GB" dirty="0" smtClean="0"/>
              <a:t>I now wonder whether I should not have used the title ‘Protectionism Again and Again and Again!’ for this lecture</a:t>
            </a:r>
          </a:p>
          <a:p>
            <a:pPr lvl="1"/>
            <a:r>
              <a:rPr lang="en-GB" dirty="0"/>
              <a:t>s</a:t>
            </a:r>
            <a:r>
              <a:rPr lang="en-GB" dirty="0" smtClean="0"/>
              <a:t>ome decline in protection may be a fact for some developing countries, but it is and is likely to remain a fiction for many others!</a:t>
            </a:r>
            <a:endParaRPr lang="en-GB" dirty="0"/>
          </a:p>
        </p:txBody>
      </p:sp>
      <p:pic>
        <p:nvPicPr>
          <p:cNvPr id="4" name="Picture 8"/>
          <p:cNvPicPr>
            <a:picLocks noChangeAspect="1" noChangeArrowheads="1"/>
          </p:cNvPicPr>
          <p:nvPr/>
        </p:nvPicPr>
        <p:blipFill>
          <a:blip r:embed="rId2" cstate="print">
            <a:extLst>
              <a:ext uri="{28A0092B-C50C-407E-A947-70E740481C1C}">
                <a14:useLocalDpi xmlns:a14="http://schemas.microsoft.com/office/drawing/2010/main" xmlns="" val="0"/>
              </a:ext>
            </a:extLst>
          </a:blip>
          <a:stretch>
            <a:fillRect/>
          </a:stretch>
        </p:blipFill>
        <p:spPr bwMode="auto">
          <a:xfrm>
            <a:off x="1" y="5661248"/>
            <a:ext cx="2642322" cy="1196752"/>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4" descr="gep_logo"/>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236296" y="5733256"/>
            <a:ext cx="1800201" cy="10801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189470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Average MFN Applied Tariffs </a:t>
            </a:r>
            <a:r>
              <a:rPr lang="en-GB" dirty="0" smtClean="0"/>
              <a:t>(%)</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22051683"/>
              </p:ext>
            </p:extLst>
          </p:nvPr>
        </p:nvGraphicFramePr>
        <p:xfrm>
          <a:off x="395536" y="1772817"/>
          <a:ext cx="8229600" cy="4703772"/>
        </p:xfrm>
        <a:graphic>
          <a:graphicData uri="http://schemas.openxmlformats.org/drawingml/2006/table">
            <a:tbl>
              <a:tblPr firstRow="1" bandRow="1">
                <a:tableStyleId>{5C22544A-7EE6-4342-B048-85BDC9FD1C3A}</a:tableStyleId>
              </a:tblPr>
              <a:tblGrid>
                <a:gridCol w="2057400"/>
                <a:gridCol w="2129408"/>
                <a:gridCol w="1985392"/>
                <a:gridCol w="2057400"/>
              </a:tblGrid>
              <a:tr h="387909">
                <a:tc>
                  <a:txBody>
                    <a:bodyPr/>
                    <a:lstStyle/>
                    <a:p>
                      <a:endParaRPr lang="en-GB" dirty="0"/>
                    </a:p>
                  </a:txBody>
                  <a:tcPr/>
                </a:tc>
                <a:tc>
                  <a:txBody>
                    <a:bodyPr/>
                    <a:lstStyle/>
                    <a:p>
                      <a:pPr algn="ctr"/>
                      <a:r>
                        <a:rPr lang="en-GB" b="1" dirty="0" smtClean="0"/>
                        <a:t>1991</a:t>
                      </a:r>
                      <a:endParaRPr lang="en-GB" b="1" dirty="0"/>
                    </a:p>
                  </a:txBody>
                  <a:tcPr/>
                </a:tc>
                <a:tc>
                  <a:txBody>
                    <a:bodyPr/>
                    <a:lstStyle/>
                    <a:p>
                      <a:pPr algn="ctr"/>
                      <a:r>
                        <a:rPr lang="en-GB" b="1" dirty="0" smtClean="0"/>
                        <a:t>2001</a:t>
                      </a:r>
                      <a:endParaRPr lang="en-GB" b="1" dirty="0"/>
                    </a:p>
                  </a:txBody>
                  <a:tcPr/>
                </a:tc>
                <a:tc>
                  <a:txBody>
                    <a:bodyPr/>
                    <a:lstStyle/>
                    <a:p>
                      <a:pPr algn="ctr"/>
                      <a:r>
                        <a:rPr lang="en-GB" b="1" dirty="0" smtClean="0"/>
                        <a:t>2009</a:t>
                      </a:r>
                      <a:endParaRPr lang="en-GB" b="1" dirty="0"/>
                    </a:p>
                  </a:txBody>
                  <a:tcPr/>
                </a:tc>
              </a:tr>
              <a:tr h="1340282">
                <a:tc>
                  <a:txBody>
                    <a:bodyPr/>
                    <a:lstStyle/>
                    <a:p>
                      <a:r>
                        <a:rPr lang="en-GB" b="1" dirty="0" smtClean="0"/>
                        <a:t>Developing Countries </a:t>
                      </a:r>
                    </a:p>
                    <a:p>
                      <a:r>
                        <a:rPr lang="en-GB" dirty="0" smtClean="0"/>
                        <a:t>(134 countries)</a:t>
                      </a:r>
                      <a:endParaRPr lang="en-GB" dirty="0"/>
                    </a:p>
                  </a:txBody>
                  <a:tcPr/>
                </a:tc>
                <a:tc>
                  <a:txBody>
                    <a:bodyPr/>
                    <a:lstStyle/>
                    <a:p>
                      <a:pPr algn="ctr"/>
                      <a:r>
                        <a:rPr lang="en-GB" dirty="0" smtClean="0"/>
                        <a:t>27.7</a:t>
                      </a:r>
                      <a:endParaRPr lang="en-GB" dirty="0"/>
                    </a:p>
                  </a:txBody>
                  <a:tcPr/>
                </a:tc>
                <a:tc>
                  <a:txBody>
                    <a:bodyPr/>
                    <a:lstStyle/>
                    <a:p>
                      <a:pPr algn="ctr"/>
                      <a:r>
                        <a:rPr lang="en-GB" dirty="0" smtClean="0"/>
                        <a:t>13.5</a:t>
                      </a:r>
                      <a:endParaRPr lang="en-GB" dirty="0"/>
                    </a:p>
                  </a:txBody>
                  <a:tcPr/>
                </a:tc>
                <a:tc>
                  <a:txBody>
                    <a:bodyPr/>
                    <a:lstStyle/>
                    <a:p>
                      <a:pPr algn="ctr"/>
                      <a:r>
                        <a:rPr lang="en-GB" dirty="0" smtClean="0"/>
                        <a:t>9.9</a:t>
                      </a:r>
                      <a:endParaRPr lang="en-GB" dirty="0"/>
                    </a:p>
                  </a:txBody>
                  <a:tcPr/>
                </a:tc>
              </a:tr>
              <a:tr h="1810668">
                <a:tc>
                  <a:txBody>
                    <a:bodyPr/>
                    <a:lstStyle/>
                    <a:p>
                      <a:r>
                        <a:rPr lang="en-GB" b="1" dirty="0" smtClean="0"/>
                        <a:t>Low Income Developing Countries </a:t>
                      </a:r>
                    </a:p>
                    <a:p>
                      <a:r>
                        <a:rPr lang="en-GB" dirty="0" smtClean="0"/>
                        <a:t>(42 countries)</a:t>
                      </a:r>
                      <a:endParaRPr lang="en-GB" dirty="0"/>
                    </a:p>
                  </a:txBody>
                  <a:tcPr/>
                </a:tc>
                <a:tc>
                  <a:txBody>
                    <a:bodyPr/>
                    <a:lstStyle/>
                    <a:p>
                      <a:pPr algn="ctr"/>
                      <a:r>
                        <a:rPr lang="en-GB" dirty="0" smtClean="0"/>
                        <a:t>44.4</a:t>
                      </a:r>
                      <a:endParaRPr lang="en-GB" dirty="0"/>
                    </a:p>
                  </a:txBody>
                  <a:tcPr/>
                </a:tc>
                <a:tc>
                  <a:txBody>
                    <a:bodyPr/>
                    <a:lstStyle/>
                    <a:p>
                      <a:pPr algn="ctr"/>
                      <a:r>
                        <a:rPr lang="en-GB" dirty="0" smtClean="0"/>
                        <a:t>14.4</a:t>
                      </a:r>
                      <a:endParaRPr lang="en-GB" dirty="0"/>
                    </a:p>
                  </a:txBody>
                  <a:tcPr/>
                </a:tc>
                <a:tc>
                  <a:txBody>
                    <a:bodyPr/>
                    <a:lstStyle/>
                    <a:p>
                      <a:pPr algn="ctr"/>
                      <a:r>
                        <a:rPr lang="en-GB" dirty="0" smtClean="0"/>
                        <a:t>11.8</a:t>
                      </a:r>
                      <a:endParaRPr lang="en-GB" dirty="0"/>
                    </a:p>
                  </a:txBody>
                  <a:tcPr/>
                </a:tc>
              </a:tr>
              <a:tr h="1164913">
                <a:tc gridSpan="4">
                  <a:txBody>
                    <a:bodyPr/>
                    <a:lstStyle/>
                    <a:p>
                      <a:endParaRPr lang="en-GB" dirty="0"/>
                    </a:p>
                    <a:p>
                      <a:endParaRPr lang="en-GB" dirty="0"/>
                    </a:p>
                    <a:p>
                      <a:r>
                        <a:rPr lang="en-GB" dirty="0" smtClean="0"/>
                        <a:t>Source: World</a:t>
                      </a:r>
                      <a:r>
                        <a:rPr lang="en-GB" baseline="0" dirty="0" smtClean="0"/>
                        <a:t> Bank</a:t>
                      </a: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r>
            </a:tbl>
          </a:graphicData>
        </a:graphic>
      </p:graphicFrame>
    </p:spTree>
    <p:extLst>
      <p:ext uri="{BB962C8B-B14F-4D97-AF65-F5344CB8AC3E}">
        <p14:creationId xmlns:p14="http://schemas.microsoft.com/office/powerpoint/2010/main" xmlns="" val="3495546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Case Study: Malaysia (2009)</a:t>
            </a:r>
            <a:endParaRPr lang="en-GB"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703964927"/>
              </p:ext>
            </p:extLst>
          </p:nvPr>
        </p:nvGraphicFramePr>
        <p:xfrm>
          <a:off x="457200" y="1600200"/>
          <a:ext cx="8507288" cy="4851400"/>
        </p:xfrm>
        <a:graphic>
          <a:graphicData uri="http://schemas.openxmlformats.org/drawingml/2006/table">
            <a:tbl>
              <a:tblPr firstRow="1" bandRow="1">
                <a:tableStyleId>{5C22544A-7EE6-4342-B048-85BDC9FD1C3A}</a:tableStyleId>
              </a:tblPr>
              <a:tblGrid>
                <a:gridCol w="1684406"/>
                <a:gridCol w="928372"/>
                <a:gridCol w="1178902"/>
                <a:gridCol w="1178902"/>
                <a:gridCol w="1178902"/>
                <a:gridCol w="1178902"/>
                <a:gridCol w="1178902"/>
              </a:tblGrid>
              <a:tr h="370840">
                <a:tc>
                  <a:txBody>
                    <a:bodyPr/>
                    <a:lstStyle/>
                    <a:p>
                      <a:endParaRPr lang="en-GB" dirty="0"/>
                    </a:p>
                  </a:txBody>
                  <a:tcPr/>
                </a:tc>
                <a:tc>
                  <a:txBody>
                    <a:bodyPr/>
                    <a:lstStyle/>
                    <a:p>
                      <a:pPr algn="ctr"/>
                      <a:r>
                        <a:rPr lang="en-GB" dirty="0" smtClean="0"/>
                        <a:t>Duty-free</a:t>
                      </a:r>
                      <a:endParaRPr lang="en-GB" dirty="0"/>
                    </a:p>
                  </a:txBody>
                  <a:tcPr/>
                </a:tc>
                <a:tc>
                  <a:txBody>
                    <a:bodyPr/>
                    <a:lstStyle/>
                    <a:p>
                      <a:pPr algn="ctr"/>
                      <a:r>
                        <a:rPr lang="en-GB" dirty="0" smtClean="0"/>
                        <a:t>0-10%</a:t>
                      </a:r>
                      <a:endParaRPr lang="en-GB" dirty="0"/>
                    </a:p>
                  </a:txBody>
                  <a:tcPr/>
                </a:tc>
                <a:tc>
                  <a:txBody>
                    <a:bodyPr/>
                    <a:lstStyle/>
                    <a:p>
                      <a:pPr algn="ctr"/>
                      <a:r>
                        <a:rPr lang="en-GB" dirty="0" smtClean="0"/>
                        <a:t>10-25%</a:t>
                      </a:r>
                      <a:endParaRPr lang="en-GB" dirty="0"/>
                    </a:p>
                  </a:txBody>
                  <a:tcPr/>
                </a:tc>
                <a:tc>
                  <a:txBody>
                    <a:bodyPr/>
                    <a:lstStyle/>
                    <a:p>
                      <a:pPr algn="ctr"/>
                      <a:r>
                        <a:rPr lang="en-GB" dirty="0" smtClean="0"/>
                        <a:t>25-50%</a:t>
                      </a:r>
                      <a:endParaRPr lang="en-GB" dirty="0"/>
                    </a:p>
                  </a:txBody>
                  <a:tcPr/>
                </a:tc>
                <a:tc>
                  <a:txBody>
                    <a:bodyPr/>
                    <a:lstStyle/>
                    <a:p>
                      <a:pPr algn="ctr"/>
                      <a:r>
                        <a:rPr lang="en-GB" dirty="0" smtClean="0"/>
                        <a:t>50-100%</a:t>
                      </a:r>
                      <a:endParaRPr lang="en-GB" dirty="0"/>
                    </a:p>
                  </a:txBody>
                  <a:tcPr/>
                </a:tc>
                <a:tc>
                  <a:txBody>
                    <a:bodyPr/>
                    <a:lstStyle/>
                    <a:p>
                      <a:pPr algn="ctr"/>
                      <a:r>
                        <a:rPr lang="en-GB" dirty="0" smtClean="0"/>
                        <a:t>100%+</a:t>
                      </a:r>
                      <a:endParaRPr lang="en-GB" dirty="0"/>
                    </a:p>
                  </a:txBody>
                  <a:tcPr/>
                </a:tc>
              </a:tr>
              <a:tr h="370840">
                <a:tc>
                  <a:txBody>
                    <a:bodyPr/>
                    <a:lstStyle/>
                    <a:p>
                      <a:r>
                        <a:rPr lang="en-GB" b="1" i="1" dirty="0" smtClean="0"/>
                        <a:t>Agricultural products</a:t>
                      </a:r>
                      <a:endParaRPr lang="en-GB" b="1" i="1"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dirty="0"/>
                    </a:p>
                  </a:txBody>
                  <a:tcPr/>
                </a:tc>
              </a:tr>
              <a:tr h="370840">
                <a:tc>
                  <a:txBody>
                    <a:bodyPr/>
                    <a:lstStyle/>
                    <a:p>
                      <a:r>
                        <a:rPr lang="en-GB" b="1" dirty="0" smtClean="0"/>
                        <a:t>   MFN applied    tariff rates </a:t>
                      </a:r>
                      <a:r>
                        <a:rPr lang="en-GB" dirty="0" smtClean="0"/>
                        <a:t>(%)</a:t>
                      </a:r>
                      <a:endParaRPr lang="en-GB" dirty="0"/>
                    </a:p>
                  </a:txBody>
                  <a:tcPr/>
                </a:tc>
                <a:tc>
                  <a:txBody>
                    <a:bodyPr/>
                    <a:lstStyle/>
                    <a:p>
                      <a:pPr algn="ctr"/>
                      <a:r>
                        <a:rPr lang="en-GB" dirty="0" smtClean="0"/>
                        <a:t>74.5</a:t>
                      </a:r>
                      <a:endParaRPr lang="en-GB" dirty="0"/>
                    </a:p>
                  </a:txBody>
                  <a:tcPr/>
                </a:tc>
                <a:tc>
                  <a:txBody>
                    <a:bodyPr/>
                    <a:lstStyle/>
                    <a:p>
                      <a:pPr algn="ctr"/>
                      <a:r>
                        <a:rPr lang="en-GB" dirty="0" smtClean="0"/>
                        <a:t>15.3</a:t>
                      </a:r>
                      <a:endParaRPr lang="en-GB" dirty="0"/>
                    </a:p>
                  </a:txBody>
                  <a:tcPr/>
                </a:tc>
                <a:tc>
                  <a:txBody>
                    <a:bodyPr/>
                    <a:lstStyle/>
                    <a:p>
                      <a:pPr algn="ctr"/>
                      <a:r>
                        <a:rPr lang="en-GB" dirty="0" smtClean="0"/>
                        <a:t>4.1</a:t>
                      </a:r>
                      <a:endParaRPr lang="en-GB" dirty="0"/>
                    </a:p>
                  </a:txBody>
                  <a:tcPr/>
                </a:tc>
                <a:tc>
                  <a:txBody>
                    <a:bodyPr/>
                    <a:lstStyle/>
                    <a:p>
                      <a:pPr algn="ctr"/>
                      <a:r>
                        <a:rPr lang="en-GB" dirty="0" smtClean="0"/>
                        <a:t>2.9</a:t>
                      </a:r>
                      <a:endParaRPr lang="en-GB" dirty="0"/>
                    </a:p>
                  </a:txBody>
                  <a:tcPr/>
                </a:tc>
                <a:tc>
                  <a:txBody>
                    <a:bodyPr/>
                    <a:lstStyle/>
                    <a:p>
                      <a:pPr algn="ctr"/>
                      <a:r>
                        <a:rPr lang="en-GB" dirty="0" smtClean="0"/>
                        <a:t>0.7</a:t>
                      </a:r>
                      <a:endParaRPr lang="en-GB" dirty="0"/>
                    </a:p>
                  </a:txBody>
                  <a:tcPr/>
                </a:tc>
                <a:tc>
                  <a:txBody>
                    <a:bodyPr/>
                    <a:lstStyle/>
                    <a:p>
                      <a:pPr algn="ctr"/>
                      <a:r>
                        <a:rPr lang="en-GB" dirty="0" smtClean="0"/>
                        <a:t>2.3</a:t>
                      </a:r>
                      <a:endParaRPr lang="en-GB" dirty="0"/>
                    </a:p>
                  </a:txBody>
                  <a:tcPr/>
                </a:tc>
              </a:tr>
              <a:tr h="370840">
                <a:tc>
                  <a:txBody>
                    <a:bodyPr/>
                    <a:lstStyle/>
                    <a:p>
                      <a:r>
                        <a:rPr lang="en-GB" dirty="0" smtClean="0"/>
                        <a:t>   Imports share (%)</a:t>
                      </a:r>
                      <a:endParaRPr lang="en-GB" dirty="0"/>
                    </a:p>
                  </a:txBody>
                  <a:tcPr/>
                </a:tc>
                <a:tc>
                  <a:txBody>
                    <a:bodyPr/>
                    <a:lstStyle/>
                    <a:p>
                      <a:pPr algn="ctr"/>
                      <a:r>
                        <a:rPr lang="en-GB" dirty="0" smtClean="0"/>
                        <a:t>75.9</a:t>
                      </a:r>
                      <a:endParaRPr lang="en-GB" dirty="0"/>
                    </a:p>
                  </a:txBody>
                  <a:tcPr/>
                </a:tc>
                <a:tc>
                  <a:txBody>
                    <a:bodyPr/>
                    <a:lstStyle/>
                    <a:p>
                      <a:pPr algn="ctr"/>
                      <a:r>
                        <a:rPr lang="en-GB" dirty="0" smtClean="0"/>
                        <a:t>8.7</a:t>
                      </a:r>
                      <a:endParaRPr lang="en-GB" dirty="0"/>
                    </a:p>
                  </a:txBody>
                  <a:tcPr/>
                </a:tc>
                <a:tc>
                  <a:txBody>
                    <a:bodyPr/>
                    <a:lstStyle/>
                    <a:p>
                      <a:pPr algn="ctr"/>
                      <a:r>
                        <a:rPr lang="en-GB" dirty="0" smtClean="0"/>
                        <a:t>3.6</a:t>
                      </a:r>
                      <a:endParaRPr lang="en-GB" dirty="0"/>
                    </a:p>
                  </a:txBody>
                  <a:tcPr/>
                </a:tc>
                <a:tc>
                  <a:txBody>
                    <a:bodyPr/>
                    <a:lstStyle/>
                    <a:p>
                      <a:pPr algn="ctr"/>
                      <a:r>
                        <a:rPr lang="en-GB" dirty="0" smtClean="0"/>
                        <a:t>7.2</a:t>
                      </a:r>
                      <a:endParaRPr lang="en-GB" dirty="0"/>
                    </a:p>
                  </a:txBody>
                  <a:tcPr/>
                </a:tc>
                <a:tc>
                  <a:txBody>
                    <a:bodyPr/>
                    <a:lstStyle/>
                    <a:p>
                      <a:pPr algn="ctr"/>
                      <a:r>
                        <a:rPr lang="en-GB" dirty="0" smtClean="0"/>
                        <a:t>0.9</a:t>
                      </a:r>
                      <a:endParaRPr lang="en-GB" dirty="0"/>
                    </a:p>
                  </a:txBody>
                  <a:tcPr/>
                </a:tc>
                <a:tc>
                  <a:txBody>
                    <a:bodyPr/>
                    <a:lstStyle/>
                    <a:p>
                      <a:pPr algn="ctr"/>
                      <a:r>
                        <a:rPr lang="en-GB" dirty="0" smtClean="0"/>
                        <a:t>3.8</a:t>
                      </a:r>
                      <a:endParaRPr lang="en-GB" dirty="0"/>
                    </a:p>
                  </a:txBody>
                  <a:tcPr/>
                </a:tc>
              </a:tr>
              <a:tr h="370840">
                <a:tc>
                  <a:txBody>
                    <a:bodyPr/>
                    <a:lstStyle/>
                    <a:p>
                      <a:r>
                        <a:rPr lang="en-GB" b="1" i="1" dirty="0" smtClean="0"/>
                        <a:t>Non-agricultural</a:t>
                      </a:r>
                      <a:endParaRPr lang="en-GB" b="1" i="1" dirty="0"/>
                    </a:p>
                  </a:txBody>
                  <a:tcPr/>
                </a:tc>
                <a:tc>
                  <a:txBody>
                    <a:bodyPr/>
                    <a:lstStyle/>
                    <a:p>
                      <a:pPr algn="ctr"/>
                      <a:endParaRPr lang="en-GB"/>
                    </a:p>
                  </a:txBody>
                  <a:tcPr/>
                </a:tc>
                <a:tc>
                  <a:txBody>
                    <a:bodyPr/>
                    <a:lstStyle/>
                    <a:p>
                      <a:pPr algn="ctr"/>
                      <a:endParaRPr lang="en-GB"/>
                    </a:p>
                  </a:txBody>
                  <a:tcPr/>
                </a:tc>
                <a:tc>
                  <a:txBody>
                    <a:bodyPr/>
                    <a:lstStyle/>
                    <a:p>
                      <a:pPr algn="ctr"/>
                      <a:endParaRPr lang="en-GB"/>
                    </a:p>
                  </a:txBody>
                  <a:tcPr/>
                </a:tc>
                <a:tc>
                  <a:txBody>
                    <a:bodyPr/>
                    <a:lstStyle/>
                    <a:p>
                      <a:pPr algn="ctr"/>
                      <a:endParaRPr lang="en-GB" dirty="0"/>
                    </a:p>
                  </a:txBody>
                  <a:tcPr/>
                </a:tc>
                <a:tc>
                  <a:txBody>
                    <a:bodyPr/>
                    <a:lstStyle/>
                    <a:p>
                      <a:pPr algn="ctr"/>
                      <a:endParaRPr lang="en-GB"/>
                    </a:p>
                  </a:txBody>
                  <a:tcPr/>
                </a:tc>
                <a:tc>
                  <a:txBody>
                    <a:bodyPr/>
                    <a:lstStyle/>
                    <a:p>
                      <a:pPr algn="ctr"/>
                      <a:endParaRPr lang="en-GB" dirty="0"/>
                    </a:p>
                  </a:txBody>
                  <a:tcPr/>
                </a:tc>
              </a:tr>
              <a:tr h="370840">
                <a:tc>
                  <a:txBody>
                    <a:bodyPr/>
                    <a:lstStyle/>
                    <a:p>
                      <a:r>
                        <a:rPr lang="en-GB" dirty="0" smtClean="0"/>
                        <a:t>   </a:t>
                      </a:r>
                      <a:r>
                        <a:rPr lang="en-GB" b="1" dirty="0" smtClean="0"/>
                        <a:t>MFN  applied tariff rate </a:t>
                      </a:r>
                      <a:r>
                        <a:rPr lang="en-GB" dirty="0" smtClean="0"/>
                        <a:t>(%)</a:t>
                      </a:r>
                      <a:endParaRPr lang="en-GB" dirty="0"/>
                    </a:p>
                  </a:txBody>
                  <a:tcPr/>
                </a:tc>
                <a:tc>
                  <a:txBody>
                    <a:bodyPr/>
                    <a:lstStyle/>
                    <a:p>
                      <a:pPr algn="ctr"/>
                      <a:r>
                        <a:rPr lang="en-GB" dirty="0" smtClean="0"/>
                        <a:t>56.9</a:t>
                      </a:r>
                      <a:endParaRPr lang="en-GB" dirty="0"/>
                    </a:p>
                  </a:txBody>
                  <a:tcPr/>
                </a:tc>
                <a:tc>
                  <a:txBody>
                    <a:bodyPr/>
                    <a:lstStyle/>
                    <a:p>
                      <a:pPr algn="ctr"/>
                      <a:r>
                        <a:rPr lang="en-GB" dirty="0" smtClean="0"/>
                        <a:t>16.2</a:t>
                      </a:r>
                      <a:endParaRPr lang="en-GB" dirty="0"/>
                    </a:p>
                  </a:txBody>
                  <a:tcPr/>
                </a:tc>
                <a:tc>
                  <a:txBody>
                    <a:bodyPr/>
                    <a:lstStyle/>
                    <a:p>
                      <a:pPr algn="ctr"/>
                      <a:r>
                        <a:rPr lang="en-GB" dirty="0" smtClean="0"/>
                        <a:t>19.9</a:t>
                      </a:r>
                      <a:endParaRPr lang="en-GB" dirty="0"/>
                    </a:p>
                  </a:txBody>
                  <a:tcPr/>
                </a:tc>
                <a:tc>
                  <a:txBody>
                    <a:bodyPr/>
                    <a:lstStyle/>
                    <a:p>
                      <a:pPr algn="ctr"/>
                      <a:r>
                        <a:rPr lang="en-GB" dirty="0" smtClean="0"/>
                        <a:t>6.9</a:t>
                      </a:r>
                      <a:endParaRPr lang="en-GB" dirty="0"/>
                    </a:p>
                  </a:txBody>
                  <a:tcPr/>
                </a:tc>
                <a:tc>
                  <a:txBody>
                    <a:bodyPr/>
                    <a:lstStyle/>
                    <a:p>
                      <a:pPr algn="ctr"/>
                      <a:r>
                        <a:rPr lang="en-GB" dirty="0" smtClean="0"/>
                        <a:t>0.0</a:t>
                      </a:r>
                      <a:endParaRPr lang="en-GB" dirty="0"/>
                    </a:p>
                  </a:txBody>
                  <a:tcPr/>
                </a:tc>
                <a:tc>
                  <a:txBody>
                    <a:bodyPr/>
                    <a:lstStyle/>
                    <a:p>
                      <a:pPr algn="ctr"/>
                      <a:r>
                        <a:rPr lang="en-GB" dirty="0" smtClean="0"/>
                        <a:t>0</a:t>
                      </a:r>
                      <a:endParaRPr lang="en-GB" dirty="0"/>
                    </a:p>
                  </a:txBody>
                  <a:tcPr/>
                </a:tc>
              </a:tr>
              <a:tr h="370840">
                <a:tc>
                  <a:txBody>
                    <a:bodyPr/>
                    <a:lstStyle/>
                    <a:p>
                      <a:r>
                        <a:rPr lang="en-GB" dirty="0" smtClean="0"/>
                        <a:t>   Imports share (%)</a:t>
                      </a:r>
                      <a:endParaRPr lang="en-GB" dirty="0"/>
                    </a:p>
                  </a:txBody>
                  <a:tcPr/>
                </a:tc>
                <a:tc>
                  <a:txBody>
                    <a:bodyPr/>
                    <a:lstStyle/>
                    <a:p>
                      <a:pPr algn="ctr"/>
                      <a:r>
                        <a:rPr lang="en-GB" dirty="0" smtClean="0"/>
                        <a:t>77.3</a:t>
                      </a:r>
                      <a:endParaRPr lang="en-GB" dirty="0"/>
                    </a:p>
                  </a:txBody>
                  <a:tcPr/>
                </a:tc>
                <a:tc>
                  <a:txBody>
                    <a:bodyPr/>
                    <a:lstStyle/>
                    <a:p>
                      <a:pPr algn="ctr"/>
                      <a:r>
                        <a:rPr lang="en-GB" dirty="0" smtClean="0"/>
                        <a:t>9.2</a:t>
                      </a:r>
                      <a:endParaRPr lang="en-GB" dirty="0"/>
                    </a:p>
                  </a:txBody>
                  <a:tcPr/>
                </a:tc>
                <a:tc>
                  <a:txBody>
                    <a:bodyPr/>
                    <a:lstStyle/>
                    <a:p>
                      <a:pPr algn="ctr"/>
                      <a:r>
                        <a:rPr lang="en-GB" dirty="0" smtClean="0"/>
                        <a:t>7.3</a:t>
                      </a:r>
                      <a:endParaRPr lang="en-GB" dirty="0"/>
                    </a:p>
                  </a:txBody>
                  <a:tcPr/>
                </a:tc>
                <a:tc>
                  <a:txBody>
                    <a:bodyPr/>
                    <a:lstStyle/>
                    <a:p>
                      <a:pPr algn="ctr"/>
                      <a:r>
                        <a:rPr lang="en-GB" dirty="0" smtClean="0"/>
                        <a:t>6.2</a:t>
                      </a:r>
                      <a:endParaRPr lang="en-GB" dirty="0"/>
                    </a:p>
                  </a:txBody>
                  <a:tcPr/>
                </a:tc>
                <a:tc>
                  <a:txBody>
                    <a:bodyPr/>
                    <a:lstStyle/>
                    <a:p>
                      <a:pPr algn="ctr"/>
                      <a:r>
                        <a:rPr lang="en-GB" dirty="0" smtClean="0"/>
                        <a:t>0.0</a:t>
                      </a:r>
                      <a:endParaRPr lang="en-GB" dirty="0"/>
                    </a:p>
                  </a:txBody>
                  <a:tcPr/>
                </a:tc>
                <a:tc>
                  <a:txBody>
                    <a:bodyPr/>
                    <a:lstStyle/>
                    <a:p>
                      <a:pPr algn="ctr"/>
                      <a:r>
                        <a:rPr lang="en-GB" dirty="0" smtClean="0"/>
                        <a:t>0</a:t>
                      </a:r>
                      <a:endParaRPr lang="en-GB" dirty="0"/>
                    </a:p>
                  </a:txBody>
                  <a:tcPr/>
                </a:tc>
              </a:tr>
              <a:tr h="370840">
                <a:tc gridSpan="7">
                  <a:txBody>
                    <a:bodyPr/>
                    <a:lstStyle/>
                    <a:p>
                      <a:r>
                        <a:rPr lang="en-GB" dirty="0" smtClean="0"/>
                        <a:t>Source: WTO Tariff Profiles</a:t>
                      </a: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r>
            </a:tbl>
          </a:graphicData>
        </a:graphic>
      </p:graphicFrame>
    </p:spTree>
    <p:extLst>
      <p:ext uri="{BB962C8B-B14F-4D97-AF65-F5344CB8AC3E}">
        <p14:creationId xmlns:p14="http://schemas.microsoft.com/office/powerpoint/2010/main" xmlns="" val="25678828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b="1" dirty="0" smtClean="0"/>
              <a:t>Developing Country Exports </a:t>
            </a:r>
            <a:br>
              <a:rPr lang="en-GB" b="1" dirty="0" smtClean="0"/>
            </a:br>
            <a:r>
              <a:rPr lang="en-GB" b="1" dirty="0" smtClean="0"/>
              <a:t>(% of GDP)</a:t>
            </a:r>
            <a:endParaRPr lang="en-GB"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36842785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017009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Initial Assessment of the Evidence</a:t>
            </a:r>
            <a:endParaRPr lang="en-GB" dirty="0"/>
          </a:p>
        </p:txBody>
      </p:sp>
      <p:sp>
        <p:nvSpPr>
          <p:cNvPr id="3" name="Content Placeholder 2"/>
          <p:cNvSpPr>
            <a:spLocks noGrp="1"/>
          </p:cNvSpPr>
          <p:nvPr>
            <p:ph idx="1"/>
          </p:nvPr>
        </p:nvSpPr>
        <p:spPr/>
        <p:txBody>
          <a:bodyPr>
            <a:normAutofit lnSpcReduction="10000"/>
          </a:bodyPr>
          <a:lstStyle/>
          <a:p>
            <a:r>
              <a:rPr lang="en-GB" dirty="0" smtClean="0"/>
              <a:t>A picture of import liberalisation and increased openness in developing countries</a:t>
            </a:r>
          </a:p>
          <a:p>
            <a:r>
              <a:rPr lang="en-GB" dirty="0" smtClean="0"/>
              <a:t>An associated reduction in protection for domestic producers in domestic markets</a:t>
            </a:r>
          </a:p>
          <a:p>
            <a:r>
              <a:rPr lang="en-GB" dirty="0" smtClean="0"/>
              <a:t>And an associated increased incentive to orientate production </a:t>
            </a:r>
            <a:r>
              <a:rPr lang="en-GB" dirty="0"/>
              <a:t> </a:t>
            </a:r>
            <a:r>
              <a:rPr lang="en-GB" dirty="0" smtClean="0"/>
              <a:t>towards unprotected export markets</a:t>
            </a:r>
          </a:p>
          <a:p>
            <a:r>
              <a:rPr lang="en-GB" dirty="0" smtClean="0"/>
              <a:t> But is this the reality and is the picture painted of declining protectionism an illusion?</a:t>
            </a:r>
            <a:endParaRPr lang="en-GB" dirty="0"/>
          </a:p>
        </p:txBody>
      </p:sp>
    </p:spTree>
    <p:extLst>
      <p:ext uri="{BB962C8B-B14F-4D97-AF65-F5344CB8AC3E}">
        <p14:creationId xmlns:p14="http://schemas.microsoft.com/office/powerpoint/2010/main" xmlns="" val="2389071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008112"/>
          </a:xfrm>
        </p:spPr>
        <p:txBody>
          <a:bodyPr>
            <a:normAutofit fontScale="90000"/>
          </a:bodyPr>
          <a:lstStyle/>
          <a:p>
            <a:r>
              <a:rPr lang="en-GB" dirty="0" smtClean="0"/>
              <a:t>Tariff Peaks, Escalation and Protection</a:t>
            </a:r>
            <a:endParaRPr lang="en-GB" dirty="0"/>
          </a:p>
        </p:txBody>
      </p:sp>
      <p:sp>
        <p:nvSpPr>
          <p:cNvPr id="3" name="Content Placeholder 2"/>
          <p:cNvSpPr>
            <a:spLocks noGrp="1"/>
          </p:cNvSpPr>
          <p:nvPr>
            <p:ph idx="1"/>
          </p:nvPr>
        </p:nvSpPr>
        <p:spPr>
          <a:xfrm>
            <a:off x="457200" y="1412776"/>
            <a:ext cx="8229600" cy="5328592"/>
          </a:xfrm>
        </p:spPr>
        <p:txBody>
          <a:bodyPr>
            <a:normAutofit/>
          </a:bodyPr>
          <a:lstStyle/>
          <a:p>
            <a:r>
              <a:rPr lang="en-GB" sz="2800" dirty="0" smtClean="0"/>
              <a:t>Average applied tariffs hide the tariff peaks and misrepresent the prohibitive and protective nature of tariff protection</a:t>
            </a:r>
          </a:p>
          <a:p>
            <a:r>
              <a:rPr lang="en-GB" sz="2800" dirty="0" smtClean="0"/>
              <a:t>There is much greater tariff escalation (between input and output tariffs) in tariff structures than implied by average tariffs, especially for local production competing with imports in the domestic market (see table below)</a:t>
            </a:r>
          </a:p>
          <a:p>
            <a:r>
              <a:rPr lang="en-GB" sz="2800" dirty="0" smtClean="0"/>
              <a:t>Evidence below excludes the protective effects of NTBs (traditional and new)</a:t>
            </a:r>
            <a:r>
              <a:rPr lang="en-GB" sz="2400" dirty="0" smtClean="0"/>
              <a:t> </a:t>
            </a:r>
            <a:endParaRPr lang="en-GB" sz="2400" dirty="0"/>
          </a:p>
        </p:txBody>
      </p:sp>
    </p:spTree>
    <p:extLst>
      <p:ext uri="{BB962C8B-B14F-4D97-AF65-F5344CB8AC3E}">
        <p14:creationId xmlns:p14="http://schemas.microsoft.com/office/powerpoint/2010/main" xmlns="" val="4291209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922114"/>
          </a:xfrm>
        </p:spPr>
        <p:txBody>
          <a:bodyPr>
            <a:noAutofit/>
          </a:bodyPr>
          <a:lstStyle/>
          <a:p>
            <a:r>
              <a:rPr lang="en-GB" sz="3600" b="1" dirty="0" smtClean="0"/>
              <a:t>Further Details on MFN Applied Non- Agricultural Tariffs in Malaysia (2009)</a:t>
            </a:r>
            <a:endParaRPr lang="en-GB"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779757423"/>
              </p:ext>
            </p:extLst>
          </p:nvPr>
        </p:nvGraphicFramePr>
        <p:xfrm>
          <a:off x="457200" y="1263723"/>
          <a:ext cx="8229600" cy="5549653"/>
        </p:xfrm>
        <a:graphic>
          <a:graphicData uri="http://schemas.openxmlformats.org/drawingml/2006/table">
            <a:tbl>
              <a:tblPr firstRow="1" bandRow="1">
                <a:tableStyleId>{5C22544A-7EE6-4342-B048-85BDC9FD1C3A}</a:tableStyleId>
              </a:tblPr>
              <a:tblGrid>
                <a:gridCol w="2057400"/>
                <a:gridCol w="2057400"/>
                <a:gridCol w="2057400"/>
                <a:gridCol w="2057400"/>
              </a:tblGrid>
              <a:tr h="377406">
                <a:tc>
                  <a:txBody>
                    <a:bodyPr/>
                    <a:lstStyle/>
                    <a:p>
                      <a:endParaRPr lang="en-GB" dirty="0"/>
                    </a:p>
                  </a:txBody>
                  <a:tcPr/>
                </a:tc>
                <a:tc>
                  <a:txBody>
                    <a:bodyPr/>
                    <a:lstStyle/>
                    <a:p>
                      <a:pPr algn="ctr"/>
                      <a:r>
                        <a:rPr lang="en-GB" b="1" dirty="0" smtClean="0"/>
                        <a:t>Average</a:t>
                      </a:r>
                      <a:endParaRPr lang="en-GB" b="1" dirty="0"/>
                    </a:p>
                  </a:txBody>
                  <a:tcPr/>
                </a:tc>
                <a:tc>
                  <a:txBody>
                    <a:bodyPr/>
                    <a:lstStyle/>
                    <a:p>
                      <a:pPr algn="ctr"/>
                      <a:r>
                        <a:rPr lang="en-GB" b="1" dirty="0" smtClean="0"/>
                        <a:t>Duty-free (%)</a:t>
                      </a:r>
                      <a:endParaRPr lang="en-GB" b="1" dirty="0"/>
                    </a:p>
                  </a:txBody>
                  <a:tcPr/>
                </a:tc>
                <a:tc>
                  <a:txBody>
                    <a:bodyPr/>
                    <a:lstStyle/>
                    <a:p>
                      <a:pPr algn="ctr"/>
                      <a:r>
                        <a:rPr lang="en-GB" b="1" dirty="0" smtClean="0"/>
                        <a:t>Maximum</a:t>
                      </a:r>
                      <a:endParaRPr lang="en-GB" b="1" dirty="0"/>
                    </a:p>
                  </a:txBody>
                  <a:tcPr/>
                </a:tc>
              </a:tr>
              <a:tr h="377406">
                <a:tc>
                  <a:txBody>
                    <a:bodyPr/>
                    <a:lstStyle/>
                    <a:p>
                      <a:r>
                        <a:rPr lang="en-GB" b="1" dirty="0" smtClean="0"/>
                        <a:t>Fish &amp; products</a:t>
                      </a:r>
                      <a:endParaRPr lang="en-GB" b="1" dirty="0"/>
                    </a:p>
                  </a:txBody>
                  <a:tcPr/>
                </a:tc>
                <a:tc>
                  <a:txBody>
                    <a:bodyPr/>
                    <a:lstStyle/>
                    <a:p>
                      <a:pPr algn="ctr"/>
                      <a:r>
                        <a:rPr lang="en-GB" dirty="0" smtClean="0"/>
                        <a:t>1.1</a:t>
                      </a:r>
                      <a:endParaRPr lang="en-GB" dirty="0"/>
                    </a:p>
                  </a:txBody>
                  <a:tcPr/>
                </a:tc>
                <a:tc>
                  <a:txBody>
                    <a:bodyPr/>
                    <a:lstStyle/>
                    <a:p>
                      <a:pPr algn="ctr"/>
                      <a:r>
                        <a:rPr lang="en-GB" dirty="0" smtClean="0"/>
                        <a:t>87</a:t>
                      </a:r>
                      <a:endParaRPr lang="en-GB" dirty="0"/>
                    </a:p>
                  </a:txBody>
                  <a:tcPr/>
                </a:tc>
                <a:tc>
                  <a:txBody>
                    <a:bodyPr/>
                    <a:lstStyle/>
                    <a:p>
                      <a:pPr algn="ctr"/>
                      <a:r>
                        <a:rPr lang="en-GB" dirty="0" smtClean="0"/>
                        <a:t>20</a:t>
                      </a:r>
                      <a:endParaRPr lang="en-GB" dirty="0"/>
                    </a:p>
                  </a:txBody>
                  <a:tcPr/>
                </a:tc>
              </a:tr>
              <a:tr h="377406">
                <a:tc>
                  <a:txBody>
                    <a:bodyPr/>
                    <a:lstStyle/>
                    <a:p>
                      <a:r>
                        <a:rPr lang="en-GB" b="1" dirty="0" smtClean="0"/>
                        <a:t>Minerals etc.</a:t>
                      </a:r>
                      <a:endParaRPr lang="en-GB" b="1" dirty="0"/>
                    </a:p>
                  </a:txBody>
                  <a:tcPr/>
                </a:tc>
                <a:tc>
                  <a:txBody>
                    <a:bodyPr/>
                    <a:lstStyle/>
                    <a:p>
                      <a:pPr algn="ctr"/>
                      <a:r>
                        <a:rPr lang="en-GB" dirty="0" smtClean="0"/>
                        <a:t>11.2</a:t>
                      </a:r>
                      <a:endParaRPr lang="en-GB" dirty="0"/>
                    </a:p>
                  </a:txBody>
                  <a:tcPr/>
                </a:tc>
                <a:tc>
                  <a:txBody>
                    <a:bodyPr/>
                    <a:lstStyle/>
                    <a:p>
                      <a:pPr algn="ctr"/>
                      <a:r>
                        <a:rPr lang="en-GB" dirty="0" smtClean="0"/>
                        <a:t>49</a:t>
                      </a:r>
                      <a:endParaRPr lang="en-GB" dirty="0"/>
                    </a:p>
                  </a:txBody>
                  <a:tcPr/>
                </a:tc>
                <a:tc>
                  <a:txBody>
                    <a:bodyPr/>
                    <a:lstStyle/>
                    <a:p>
                      <a:pPr algn="ctr"/>
                      <a:r>
                        <a:rPr lang="en-GB" dirty="0" smtClean="0"/>
                        <a:t>60</a:t>
                      </a:r>
                      <a:endParaRPr lang="en-GB" dirty="0"/>
                    </a:p>
                  </a:txBody>
                  <a:tcPr/>
                </a:tc>
              </a:tr>
              <a:tr h="377406">
                <a:tc>
                  <a:txBody>
                    <a:bodyPr/>
                    <a:lstStyle/>
                    <a:p>
                      <a:r>
                        <a:rPr lang="en-GB" b="1" dirty="0" smtClean="0"/>
                        <a:t>Petroleum</a:t>
                      </a:r>
                      <a:endParaRPr lang="en-GB" b="1" dirty="0"/>
                    </a:p>
                  </a:txBody>
                  <a:tcPr/>
                </a:tc>
                <a:tc>
                  <a:txBody>
                    <a:bodyPr/>
                    <a:lstStyle/>
                    <a:p>
                      <a:pPr algn="ctr"/>
                      <a:r>
                        <a:rPr lang="en-GB" dirty="0" smtClean="0"/>
                        <a:t>0.7</a:t>
                      </a:r>
                      <a:endParaRPr lang="en-GB" dirty="0"/>
                    </a:p>
                  </a:txBody>
                  <a:tcPr/>
                </a:tc>
                <a:tc>
                  <a:txBody>
                    <a:bodyPr/>
                    <a:lstStyle/>
                    <a:p>
                      <a:pPr algn="ctr"/>
                      <a:r>
                        <a:rPr lang="en-GB" dirty="0" smtClean="0"/>
                        <a:t>87</a:t>
                      </a:r>
                      <a:endParaRPr lang="en-GB" dirty="0"/>
                    </a:p>
                  </a:txBody>
                  <a:tcPr/>
                </a:tc>
                <a:tc>
                  <a:txBody>
                    <a:bodyPr/>
                    <a:lstStyle/>
                    <a:p>
                      <a:pPr algn="ctr"/>
                      <a:r>
                        <a:rPr lang="en-GB" dirty="0" smtClean="0"/>
                        <a:t>5</a:t>
                      </a:r>
                      <a:endParaRPr lang="en-GB" dirty="0"/>
                    </a:p>
                  </a:txBody>
                  <a:tcPr/>
                </a:tc>
              </a:tr>
              <a:tr h="377406">
                <a:tc>
                  <a:txBody>
                    <a:bodyPr/>
                    <a:lstStyle/>
                    <a:p>
                      <a:r>
                        <a:rPr lang="en-GB" b="1" dirty="0" smtClean="0"/>
                        <a:t>Chemicals</a:t>
                      </a:r>
                      <a:endParaRPr lang="en-GB" b="1" dirty="0"/>
                    </a:p>
                  </a:txBody>
                  <a:tcPr/>
                </a:tc>
                <a:tc>
                  <a:txBody>
                    <a:bodyPr/>
                    <a:lstStyle/>
                    <a:p>
                      <a:pPr algn="ctr"/>
                      <a:r>
                        <a:rPr lang="en-GB" dirty="0" smtClean="0"/>
                        <a:t>2.9</a:t>
                      </a:r>
                      <a:endParaRPr lang="en-GB" dirty="0"/>
                    </a:p>
                  </a:txBody>
                  <a:tcPr/>
                </a:tc>
                <a:tc>
                  <a:txBody>
                    <a:bodyPr/>
                    <a:lstStyle/>
                    <a:p>
                      <a:pPr algn="ctr"/>
                      <a:r>
                        <a:rPr lang="en-GB" dirty="0" smtClean="0"/>
                        <a:t>82</a:t>
                      </a:r>
                      <a:endParaRPr lang="en-GB" dirty="0"/>
                    </a:p>
                  </a:txBody>
                  <a:tcPr/>
                </a:tc>
                <a:tc>
                  <a:txBody>
                    <a:bodyPr/>
                    <a:lstStyle/>
                    <a:p>
                      <a:pPr algn="ctr"/>
                      <a:r>
                        <a:rPr lang="en-GB" dirty="0" smtClean="0"/>
                        <a:t>50</a:t>
                      </a:r>
                      <a:endParaRPr lang="en-GB" dirty="0"/>
                    </a:p>
                  </a:txBody>
                  <a:tcPr/>
                </a:tc>
              </a:tr>
              <a:tr h="377406">
                <a:tc>
                  <a:txBody>
                    <a:bodyPr/>
                    <a:lstStyle/>
                    <a:p>
                      <a:r>
                        <a:rPr lang="en-GB" b="1" dirty="0" smtClean="0"/>
                        <a:t>Wood, paper etc.</a:t>
                      </a:r>
                      <a:endParaRPr lang="en-GB" b="1" dirty="0"/>
                    </a:p>
                  </a:txBody>
                  <a:tcPr/>
                </a:tc>
                <a:tc>
                  <a:txBody>
                    <a:bodyPr/>
                    <a:lstStyle/>
                    <a:p>
                      <a:pPr algn="ctr"/>
                      <a:r>
                        <a:rPr lang="en-GB" dirty="0" smtClean="0"/>
                        <a:t>10.1</a:t>
                      </a:r>
                      <a:endParaRPr lang="en-GB" dirty="0"/>
                    </a:p>
                  </a:txBody>
                  <a:tcPr/>
                </a:tc>
                <a:tc>
                  <a:txBody>
                    <a:bodyPr/>
                    <a:lstStyle/>
                    <a:p>
                      <a:pPr algn="ctr"/>
                      <a:r>
                        <a:rPr lang="en-GB" dirty="0" smtClean="0"/>
                        <a:t>46</a:t>
                      </a:r>
                      <a:endParaRPr lang="en-GB" dirty="0"/>
                    </a:p>
                  </a:txBody>
                  <a:tcPr/>
                </a:tc>
                <a:tc>
                  <a:txBody>
                    <a:bodyPr/>
                    <a:lstStyle/>
                    <a:p>
                      <a:pPr algn="ctr"/>
                      <a:r>
                        <a:rPr lang="en-GB" dirty="0" smtClean="0"/>
                        <a:t>40</a:t>
                      </a:r>
                      <a:endParaRPr lang="en-GB" dirty="0"/>
                    </a:p>
                  </a:txBody>
                  <a:tcPr/>
                </a:tc>
              </a:tr>
              <a:tr h="377406">
                <a:tc>
                  <a:txBody>
                    <a:bodyPr/>
                    <a:lstStyle/>
                    <a:p>
                      <a:r>
                        <a:rPr lang="en-GB" b="1" dirty="0" smtClean="0"/>
                        <a:t>Textiles</a:t>
                      </a:r>
                      <a:endParaRPr lang="en-GB" b="1" dirty="0"/>
                    </a:p>
                  </a:txBody>
                  <a:tcPr/>
                </a:tc>
                <a:tc>
                  <a:txBody>
                    <a:bodyPr/>
                    <a:lstStyle/>
                    <a:p>
                      <a:pPr algn="ctr"/>
                      <a:r>
                        <a:rPr lang="en-GB" dirty="0" smtClean="0"/>
                        <a:t>10.3</a:t>
                      </a:r>
                      <a:endParaRPr lang="en-GB" dirty="0"/>
                    </a:p>
                  </a:txBody>
                  <a:tcPr/>
                </a:tc>
                <a:tc>
                  <a:txBody>
                    <a:bodyPr/>
                    <a:lstStyle/>
                    <a:p>
                      <a:pPr algn="ctr"/>
                      <a:r>
                        <a:rPr lang="en-GB" dirty="0" smtClean="0"/>
                        <a:t>24</a:t>
                      </a:r>
                      <a:endParaRPr lang="en-GB" dirty="0"/>
                    </a:p>
                  </a:txBody>
                  <a:tcPr/>
                </a:tc>
                <a:tc>
                  <a:txBody>
                    <a:bodyPr/>
                    <a:lstStyle/>
                    <a:p>
                      <a:pPr algn="ctr"/>
                      <a:r>
                        <a:rPr lang="en-GB" dirty="0" smtClean="0"/>
                        <a:t>30</a:t>
                      </a:r>
                      <a:endParaRPr lang="en-GB" dirty="0"/>
                    </a:p>
                  </a:txBody>
                  <a:tcPr/>
                </a:tc>
              </a:tr>
              <a:tr h="377406">
                <a:tc>
                  <a:txBody>
                    <a:bodyPr/>
                    <a:lstStyle/>
                    <a:p>
                      <a:r>
                        <a:rPr lang="en-GB" b="1" dirty="0" smtClean="0"/>
                        <a:t>Clothing</a:t>
                      </a:r>
                      <a:endParaRPr lang="en-GB" b="1" dirty="0"/>
                    </a:p>
                  </a:txBody>
                  <a:tcPr/>
                </a:tc>
                <a:tc>
                  <a:txBody>
                    <a:bodyPr/>
                    <a:lstStyle/>
                    <a:p>
                      <a:pPr algn="ctr"/>
                      <a:r>
                        <a:rPr lang="en-GB" dirty="0" smtClean="0"/>
                        <a:t>15.9</a:t>
                      </a:r>
                      <a:endParaRPr lang="en-GB" dirty="0"/>
                    </a:p>
                  </a:txBody>
                  <a:tcPr/>
                </a:tc>
                <a:tc>
                  <a:txBody>
                    <a:bodyPr/>
                    <a:lstStyle/>
                    <a:p>
                      <a:pPr algn="ctr"/>
                      <a:r>
                        <a:rPr lang="en-GB" dirty="0" smtClean="0"/>
                        <a:t>17</a:t>
                      </a:r>
                      <a:endParaRPr lang="en-GB" dirty="0"/>
                    </a:p>
                  </a:txBody>
                  <a:tcPr/>
                </a:tc>
                <a:tc>
                  <a:txBody>
                    <a:bodyPr/>
                    <a:lstStyle/>
                    <a:p>
                      <a:pPr algn="ctr"/>
                      <a:r>
                        <a:rPr lang="en-GB" dirty="0" smtClean="0"/>
                        <a:t>20</a:t>
                      </a:r>
                      <a:endParaRPr lang="en-GB" dirty="0"/>
                    </a:p>
                  </a:txBody>
                  <a:tcPr/>
                </a:tc>
              </a:tr>
              <a:tr h="377406">
                <a:tc>
                  <a:txBody>
                    <a:bodyPr/>
                    <a:lstStyle/>
                    <a:p>
                      <a:r>
                        <a:rPr lang="en-GB" b="1" dirty="0" smtClean="0"/>
                        <a:t>Leather, footwear</a:t>
                      </a:r>
                      <a:r>
                        <a:rPr lang="en-GB" b="1" baseline="0" dirty="0" smtClean="0"/>
                        <a:t> </a:t>
                      </a:r>
                      <a:endParaRPr lang="en-GB" b="1" dirty="0"/>
                    </a:p>
                  </a:txBody>
                  <a:tcPr/>
                </a:tc>
                <a:tc>
                  <a:txBody>
                    <a:bodyPr/>
                    <a:lstStyle/>
                    <a:p>
                      <a:pPr algn="ctr"/>
                      <a:r>
                        <a:rPr lang="en-GB" dirty="0" smtClean="0"/>
                        <a:t>13.9</a:t>
                      </a:r>
                      <a:endParaRPr lang="en-GB" dirty="0"/>
                    </a:p>
                  </a:txBody>
                  <a:tcPr/>
                </a:tc>
                <a:tc>
                  <a:txBody>
                    <a:bodyPr/>
                    <a:lstStyle/>
                    <a:p>
                      <a:pPr algn="ctr"/>
                      <a:r>
                        <a:rPr lang="en-GB" dirty="0" smtClean="0"/>
                        <a:t>40</a:t>
                      </a:r>
                      <a:endParaRPr lang="en-GB" dirty="0"/>
                    </a:p>
                  </a:txBody>
                  <a:tcPr/>
                </a:tc>
                <a:tc>
                  <a:txBody>
                    <a:bodyPr/>
                    <a:lstStyle/>
                    <a:p>
                      <a:pPr algn="ctr"/>
                      <a:r>
                        <a:rPr lang="en-GB" dirty="0" smtClean="0"/>
                        <a:t>40</a:t>
                      </a:r>
                      <a:endParaRPr lang="en-GB" dirty="0"/>
                    </a:p>
                  </a:txBody>
                  <a:tcPr/>
                </a:tc>
              </a:tr>
              <a:tr h="655021">
                <a:tc>
                  <a:txBody>
                    <a:bodyPr/>
                    <a:lstStyle/>
                    <a:p>
                      <a:r>
                        <a:rPr lang="en-GB" b="1" dirty="0" smtClean="0"/>
                        <a:t>Non-elect machines</a:t>
                      </a:r>
                      <a:endParaRPr lang="en-GB" b="1" dirty="0"/>
                    </a:p>
                  </a:txBody>
                  <a:tcPr/>
                </a:tc>
                <a:tc>
                  <a:txBody>
                    <a:bodyPr/>
                    <a:lstStyle/>
                    <a:p>
                      <a:pPr algn="ctr"/>
                      <a:r>
                        <a:rPr lang="en-GB" dirty="0" smtClean="0"/>
                        <a:t>3.6</a:t>
                      </a:r>
                      <a:endParaRPr lang="en-GB" dirty="0"/>
                    </a:p>
                  </a:txBody>
                  <a:tcPr/>
                </a:tc>
                <a:tc>
                  <a:txBody>
                    <a:bodyPr/>
                    <a:lstStyle/>
                    <a:p>
                      <a:pPr algn="ctr"/>
                      <a:r>
                        <a:rPr lang="en-GB" dirty="0" smtClean="0"/>
                        <a:t>75</a:t>
                      </a:r>
                      <a:endParaRPr lang="en-GB" dirty="0"/>
                    </a:p>
                  </a:txBody>
                  <a:tcPr/>
                </a:tc>
                <a:tc>
                  <a:txBody>
                    <a:bodyPr/>
                    <a:lstStyle/>
                    <a:p>
                      <a:pPr algn="ctr"/>
                      <a:r>
                        <a:rPr lang="en-GB" dirty="0" smtClean="0"/>
                        <a:t>35</a:t>
                      </a:r>
                      <a:endParaRPr lang="en-GB" dirty="0"/>
                    </a:p>
                  </a:txBody>
                  <a:tcPr/>
                </a:tc>
              </a:tr>
              <a:tr h="377406">
                <a:tc>
                  <a:txBody>
                    <a:bodyPr/>
                    <a:lstStyle/>
                    <a:p>
                      <a:r>
                        <a:rPr lang="en-GB" b="1" dirty="0" smtClean="0"/>
                        <a:t>Elect. machinery</a:t>
                      </a:r>
                      <a:endParaRPr lang="en-GB" b="1" dirty="0"/>
                    </a:p>
                  </a:txBody>
                  <a:tcPr/>
                </a:tc>
                <a:tc>
                  <a:txBody>
                    <a:bodyPr/>
                    <a:lstStyle/>
                    <a:p>
                      <a:pPr algn="ctr"/>
                      <a:r>
                        <a:rPr lang="en-GB" dirty="0" smtClean="0"/>
                        <a:t>4.3</a:t>
                      </a:r>
                      <a:endParaRPr lang="en-GB" dirty="0"/>
                    </a:p>
                  </a:txBody>
                  <a:tcPr/>
                </a:tc>
                <a:tc>
                  <a:txBody>
                    <a:bodyPr/>
                    <a:lstStyle/>
                    <a:p>
                      <a:pPr algn="ctr"/>
                      <a:r>
                        <a:rPr lang="en-GB" dirty="0" smtClean="0"/>
                        <a:t>73</a:t>
                      </a:r>
                      <a:endParaRPr lang="en-GB" dirty="0"/>
                    </a:p>
                  </a:txBody>
                  <a:tcPr/>
                </a:tc>
                <a:tc>
                  <a:txBody>
                    <a:bodyPr/>
                    <a:lstStyle/>
                    <a:p>
                      <a:pPr algn="ctr"/>
                      <a:r>
                        <a:rPr lang="en-GB" dirty="0" smtClean="0"/>
                        <a:t>30</a:t>
                      </a:r>
                      <a:endParaRPr lang="en-GB" dirty="0"/>
                    </a:p>
                  </a:txBody>
                  <a:tcPr/>
                </a:tc>
              </a:tr>
              <a:tr h="377406">
                <a:tc>
                  <a:txBody>
                    <a:bodyPr/>
                    <a:lstStyle/>
                    <a:p>
                      <a:r>
                        <a:rPr lang="en-GB" b="1" dirty="0" smtClean="0"/>
                        <a:t>Transport equip.</a:t>
                      </a:r>
                      <a:endParaRPr lang="en-GB" b="1" dirty="0"/>
                    </a:p>
                  </a:txBody>
                  <a:tcPr/>
                </a:tc>
                <a:tc>
                  <a:txBody>
                    <a:bodyPr/>
                    <a:lstStyle/>
                    <a:p>
                      <a:pPr algn="ctr"/>
                      <a:r>
                        <a:rPr lang="en-GB" dirty="0" smtClean="0"/>
                        <a:t>11.6</a:t>
                      </a:r>
                      <a:endParaRPr lang="en-GB" dirty="0"/>
                    </a:p>
                  </a:txBody>
                  <a:tcPr/>
                </a:tc>
                <a:tc>
                  <a:txBody>
                    <a:bodyPr/>
                    <a:lstStyle/>
                    <a:p>
                      <a:pPr algn="ctr"/>
                      <a:r>
                        <a:rPr lang="en-GB" dirty="0" smtClean="0"/>
                        <a:t>41</a:t>
                      </a:r>
                      <a:endParaRPr lang="en-GB" dirty="0"/>
                    </a:p>
                  </a:txBody>
                  <a:tcPr/>
                </a:tc>
                <a:tc>
                  <a:txBody>
                    <a:bodyPr/>
                    <a:lstStyle/>
                    <a:p>
                      <a:pPr algn="ctr"/>
                      <a:r>
                        <a:rPr lang="en-GB" dirty="0" smtClean="0"/>
                        <a:t>50</a:t>
                      </a:r>
                      <a:endParaRPr lang="en-GB" dirty="0"/>
                    </a:p>
                  </a:txBody>
                  <a:tcPr/>
                </a:tc>
              </a:tr>
              <a:tr h="377406">
                <a:tc>
                  <a:txBody>
                    <a:bodyPr/>
                    <a:lstStyle/>
                    <a:p>
                      <a:r>
                        <a:rPr lang="en-GB" b="1" dirty="0" smtClean="0"/>
                        <a:t>Other</a:t>
                      </a:r>
                      <a:endParaRPr lang="en-GB" b="1" dirty="0"/>
                    </a:p>
                  </a:txBody>
                  <a:tcPr/>
                </a:tc>
                <a:tc>
                  <a:txBody>
                    <a:bodyPr/>
                    <a:lstStyle/>
                    <a:p>
                      <a:pPr algn="ctr"/>
                      <a:r>
                        <a:rPr lang="en-GB" dirty="0" smtClean="0"/>
                        <a:t>4.8</a:t>
                      </a:r>
                      <a:endParaRPr lang="en-GB" dirty="0"/>
                    </a:p>
                  </a:txBody>
                  <a:tcPr/>
                </a:tc>
                <a:tc>
                  <a:txBody>
                    <a:bodyPr/>
                    <a:lstStyle/>
                    <a:p>
                      <a:pPr algn="ctr"/>
                      <a:r>
                        <a:rPr lang="en-GB" dirty="0" smtClean="0"/>
                        <a:t>67</a:t>
                      </a:r>
                      <a:endParaRPr lang="en-GB" dirty="0"/>
                    </a:p>
                  </a:txBody>
                  <a:tcPr/>
                </a:tc>
                <a:tc>
                  <a:txBody>
                    <a:bodyPr/>
                    <a:lstStyle/>
                    <a:p>
                      <a:pPr algn="ctr"/>
                      <a:r>
                        <a:rPr lang="en-GB" dirty="0" smtClean="0"/>
                        <a:t>50</a:t>
                      </a:r>
                      <a:endParaRPr lang="en-GB" dirty="0"/>
                    </a:p>
                  </a:txBody>
                  <a:tcPr/>
                </a:tc>
              </a:tr>
              <a:tr h="360727">
                <a:tc gridSpan="4">
                  <a:txBody>
                    <a:bodyPr/>
                    <a:lstStyle/>
                    <a:p>
                      <a:r>
                        <a:rPr lang="en-GB" dirty="0" smtClean="0"/>
                        <a:t>Source: WTO Tariff</a:t>
                      </a:r>
                      <a:r>
                        <a:rPr lang="en-GB" baseline="0" dirty="0" smtClean="0"/>
                        <a:t> Profiles</a:t>
                      </a:r>
                      <a:endParaRPr lang="en-GB" dirty="0"/>
                    </a:p>
                  </a:txBody>
                  <a:tcPr/>
                </a:tc>
                <a:tc hMerge="1">
                  <a:txBody>
                    <a:bodyPr/>
                    <a:lstStyle/>
                    <a:p>
                      <a:pPr algn="ctr"/>
                      <a:endParaRPr lang="en-GB" dirty="0"/>
                    </a:p>
                  </a:txBody>
                  <a:tcPr/>
                </a:tc>
                <a:tc hMerge="1">
                  <a:txBody>
                    <a:bodyPr/>
                    <a:lstStyle/>
                    <a:p>
                      <a:pPr algn="ctr"/>
                      <a:endParaRPr lang="en-GB" dirty="0"/>
                    </a:p>
                  </a:txBody>
                  <a:tcPr/>
                </a:tc>
                <a:tc hMerge="1">
                  <a:txBody>
                    <a:bodyPr/>
                    <a:lstStyle/>
                    <a:p>
                      <a:pPr algn="ctr"/>
                      <a:endParaRPr lang="en-GB" dirty="0"/>
                    </a:p>
                  </a:txBody>
                  <a:tcPr/>
                </a:tc>
              </a:tr>
            </a:tbl>
          </a:graphicData>
        </a:graphic>
      </p:graphicFrame>
    </p:spTree>
    <p:extLst>
      <p:ext uri="{BB962C8B-B14F-4D97-AF65-F5344CB8AC3E}">
        <p14:creationId xmlns:p14="http://schemas.microsoft.com/office/powerpoint/2010/main" xmlns="" val="5637475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16632"/>
            <a:ext cx="8229600" cy="1296144"/>
          </a:xfrm>
        </p:spPr>
        <p:txBody>
          <a:bodyPr>
            <a:normAutofit fontScale="90000"/>
          </a:bodyPr>
          <a:lstStyle/>
          <a:p>
            <a:pPr eaLnBrk="1" hangingPunct="1"/>
            <a:r>
              <a:rPr lang="en-GB" b="1" dirty="0" smtClean="0"/>
              <a:t>Illustrative Effective Protection Effects</a:t>
            </a:r>
            <a:r>
              <a:rPr lang="en-GB" dirty="0" smtClean="0"/>
              <a:t/>
            </a:r>
            <a:br>
              <a:rPr lang="en-GB" dirty="0" smtClean="0"/>
            </a:br>
            <a:endParaRPr lang="en-US" dirty="0" smtClean="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699485549"/>
              </p:ext>
            </p:extLst>
          </p:nvPr>
        </p:nvGraphicFramePr>
        <p:xfrm>
          <a:off x="179511" y="742608"/>
          <a:ext cx="8805665" cy="5955564"/>
        </p:xfrm>
        <a:graphic>
          <a:graphicData uri="http://schemas.openxmlformats.org/drawingml/2006/table">
            <a:tbl>
              <a:tblPr firstRow="1" bandRow="1">
                <a:tableStyleId>{5C22544A-7EE6-4342-B048-85BDC9FD1C3A}</a:tableStyleId>
              </a:tblPr>
              <a:tblGrid>
                <a:gridCol w="1761133"/>
                <a:gridCol w="1761133"/>
                <a:gridCol w="1761133"/>
                <a:gridCol w="1761133"/>
                <a:gridCol w="1761133"/>
              </a:tblGrid>
              <a:tr h="3262456">
                <a:tc>
                  <a:txBody>
                    <a:bodyPr/>
                    <a:lstStyle/>
                    <a:p>
                      <a:endParaRPr lang="en-US" sz="1800" dirty="0"/>
                    </a:p>
                  </a:txBody>
                  <a:tcPr/>
                </a:tc>
                <a:tc>
                  <a:txBody>
                    <a:bodyPr/>
                    <a:lstStyle/>
                    <a:p>
                      <a:r>
                        <a:rPr lang="en-GB" sz="1800" u="sng" dirty="0" smtClean="0"/>
                        <a:t>Uniform Input and Output Tariffs</a:t>
                      </a:r>
                    </a:p>
                    <a:p>
                      <a:r>
                        <a:rPr lang="en-GB" sz="1800" dirty="0" smtClean="0"/>
                        <a:t>(if based</a:t>
                      </a:r>
                      <a:r>
                        <a:rPr lang="en-GB" sz="1800" baseline="0" dirty="0" smtClean="0"/>
                        <a:t> on Malaysia’s average applied rates)</a:t>
                      </a:r>
                      <a:endParaRPr lang="en-GB" sz="1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u="sng" dirty="0" smtClean="0"/>
                        <a:t>Uniform Input and Output Tariffs</a:t>
                      </a:r>
                    </a:p>
                    <a:p>
                      <a:r>
                        <a:rPr lang="en-GB" sz="1800" dirty="0" smtClean="0"/>
                        <a:t>(if based</a:t>
                      </a:r>
                      <a:r>
                        <a:rPr lang="en-GB" sz="1800" baseline="0" dirty="0" smtClean="0"/>
                        <a:t> on Malaysia’s maximum applied rates)</a:t>
                      </a:r>
                      <a:endParaRPr lang="en-GB" sz="1800" dirty="0" smtClean="0"/>
                    </a:p>
                  </a:txBody>
                  <a:tcPr/>
                </a:tc>
                <a:tc>
                  <a:txBody>
                    <a:bodyPr/>
                    <a:lstStyle/>
                    <a:p>
                      <a:r>
                        <a:rPr lang="en-US" sz="1800" u="sng" dirty="0" smtClean="0"/>
                        <a:t>Escalating Tariffs</a:t>
                      </a:r>
                    </a:p>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(if based</a:t>
                      </a:r>
                      <a:r>
                        <a:rPr lang="en-GB" sz="1800" baseline="0" dirty="0" smtClean="0"/>
                        <a:t> on Malaysia’s maximum output tariff and duty free inputs assumed to account for 20% share of value of output of final good)</a:t>
                      </a:r>
                      <a:endParaRPr lang="en-GB" sz="1800" dirty="0" smtClean="0"/>
                    </a:p>
                    <a:p>
                      <a:endParaRPr lang="en-US" sz="1800" dirty="0"/>
                    </a:p>
                  </a:txBody>
                  <a:tcPr/>
                </a:tc>
                <a:tc>
                  <a:txBody>
                    <a:bodyPr/>
                    <a:lstStyle/>
                    <a:p>
                      <a:r>
                        <a:rPr lang="en-US" sz="1800" u="sng" dirty="0" smtClean="0"/>
                        <a:t>Escalating Tariffs</a:t>
                      </a:r>
                    </a:p>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 if based</a:t>
                      </a:r>
                      <a:r>
                        <a:rPr lang="en-GB" sz="1800" baseline="0" dirty="0" smtClean="0"/>
                        <a:t> on Malaysia’s maximum output tariff and duty free inputs assumed to account for 50% share of value of </a:t>
                      </a:r>
                      <a:r>
                        <a:rPr lang="en-GB" sz="1800" baseline="0" smtClean="0"/>
                        <a:t>output of </a:t>
                      </a:r>
                      <a:r>
                        <a:rPr lang="en-GB" sz="1800" baseline="0" dirty="0" smtClean="0"/>
                        <a:t>final good)</a:t>
                      </a:r>
                      <a:endParaRPr lang="en-GB" sz="1800" dirty="0" smtClean="0"/>
                    </a:p>
                    <a:p>
                      <a:endParaRPr lang="en-US" sz="1800" dirty="0"/>
                    </a:p>
                  </a:txBody>
                  <a:tcPr/>
                </a:tc>
              </a:tr>
              <a:tr h="828942">
                <a:tc>
                  <a:txBody>
                    <a:bodyPr/>
                    <a:lstStyle/>
                    <a:p>
                      <a:r>
                        <a:rPr lang="en-GB" sz="1800" b="1" dirty="0" smtClean="0"/>
                        <a:t>Tariff on Input (Leather)</a:t>
                      </a:r>
                      <a:endParaRPr lang="en-US" sz="1800" b="1" dirty="0"/>
                    </a:p>
                  </a:txBody>
                  <a:tcPr/>
                </a:tc>
                <a:tc>
                  <a:txBody>
                    <a:bodyPr/>
                    <a:lstStyle/>
                    <a:p>
                      <a:pPr algn="ctr"/>
                      <a:r>
                        <a:rPr lang="en-GB" sz="1800" dirty="0" smtClean="0"/>
                        <a:t>14%</a:t>
                      </a:r>
                      <a:endParaRPr lang="en-US" sz="1800" dirty="0"/>
                    </a:p>
                  </a:txBody>
                  <a:tcPr/>
                </a:tc>
                <a:tc>
                  <a:txBody>
                    <a:bodyPr/>
                    <a:lstStyle/>
                    <a:p>
                      <a:pPr algn="ctr"/>
                      <a:r>
                        <a:rPr lang="en-GB" sz="1800" dirty="0" smtClean="0"/>
                        <a:t>40%</a:t>
                      </a:r>
                      <a:endParaRPr lang="en-US" sz="1800" dirty="0"/>
                    </a:p>
                  </a:txBody>
                  <a:tcPr/>
                </a:tc>
                <a:tc>
                  <a:txBody>
                    <a:bodyPr/>
                    <a:lstStyle/>
                    <a:p>
                      <a:pPr algn="ctr"/>
                      <a:r>
                        <a:rPr lang="en-GB" sz="1800" dirty="0" smtClean="0"/>
                        <a:t>0%</a:t>
                      </a:r>
                      <a:endParaRPr lang="en-US" sz="1800" dirty="0"/>
                    </a:p>
                  </a:txBody>
                  <a:tcPr/>
                </a:tc>
                <a:tc>
                  <a:txBody>
                    <a:bodyPr/>
                    <a:lstStyle/>
                    <a:p>
                      <a:pPr algn="ctr"/>
                      <a:r>
                        <a:rPr lang="en-GB" sz="1800" dirty="0" smtClean="0"/>
                        <a:t>0%</a:t>
                      </a:r>
                      <a:endParaRPr lang="en-US" sz="1800" dirty="0"/>
                    </a:p>
                  </a:txBody>
                  <a:tcPr/>
                </a:tc>
              </a:tr>
              <a:tr h="828942">
                <a:tc>
                  <a:txBody>
                    <a:bodyPr/>
                    <a:lstStyle/>
                    <a:p>
                      <a:r>
                        <a:rPr lang="en-GB" sz="1800" b="1" dirty="0" smtClean="0"/>
                        <a:t>Tariff on Output</a:t>
                      </a:r>
                    </a:p>
                    <a:p>
                      <a:r>
                        <a:rPr lang="en-GB" sz="1800" b="1" dirty="0" smtClean="0"/>
                        <a:t>(Shoes)</a:t>
                      </a:r>
                    </a:p>
                  </a:txBody>
                  <a:tcPr/>
                </a:tc>
                <a:tc>
                  <a:txBody>
                    <a:bodyPr/>
                    <a:lstStyle/>
                    <a:p>
                      <a:pPr algn="ctr"/>
                      <a:r>
                        <a:rPr lang="en-GB" sz="1800" dirty="0" smtClean="0"/>
                        <a:t>14%</a:t>
                      </a:r>
                      <a:endParaRPr lang="en-US" sz="1800" dirty="0"/>
                    </a:p>
                  </a:txBody>
                  <a:tcPr/>
                </a:tc>
                <a:tc>
                  <a:txBody>
                    <a:bodyPr/>
                    <a:lstStyle/>
                    <a:p>
                      <a:pPr algn="ctr"/>
                      <a:r>
                        <a:rPr lang="en-GB" sz="1800" dirty="0" smtClean="0"/>
                        <a:t>40%</a:t>
                      </a:r>
                      <a:endParaRPr lang="en-US" sz="1800" dirty="0"/>
                    </a:p>
                  </a:txBody>
                  <a:tcPr/>
                </a:tc>
                <a:tc>
                  <a:txBody>
                    <a:bodyPr/>
                    <a:lstStyle/>
                    <a:p>
                      <a:pPr algn="ctr"/>
                      <a:r>
                        <a:rPr lang="en-GB" sz="1800" dirty="0" smtClean="0"/>
                        <a:t>40%</a:t>
                      </a:r>
                      <a:endParaRPr lang="en-US" sz="1800" dirty="0"/>
                    </a:p>
                  </a:txBody>
                  <a:tcPr/>
                </a:tc>
                <a:tc>
                  <a:txBody>
                    <a:bodyPr/>
                    <a:lstStyle/>
                    <a:p>
                      <a:pPr algn="ctr"/>
                      <a:r>
                        <a:rPr lang="en-GB" sz="1800" dirty="0" smtClean="0"/>
                        <a:t>40%</a:t>
                      </a:r>
                      <a:endParaRPr lang="en-US" sz="1800" dirty="0"/>
                    </a:p>
                  </a:txBody>
                  <a:tcPr/>
                </a:tc>
              </a:tr>
              <a:tr h="847679">
                <a:tc>
                  <a:txBody>
                    <a:bodyPr/>
                    <a:lstStyle/>
                    <a:p>
                      <a:r>
                        <a:rPr lang="en-GB" sz="1800" b="1" dirty="0" smtClean="0"/>
                        <a:t>Effective Rate of Protection of Shoe Production</a:t>
                      </a:r>
                      <a:endParaRPr lang="en-US" sz="1800" b="1" dirty="0"/>
                    </a:p>
                  </a:txBody>
                  <a:tcPr/>
                </a:tc>
                <a:tc>
                  <a:txBody>
                    <a:bodyPr/>
                    <a:lstStyle/>
                    <a:p>
                      <a:pPr algn="ctr"/>
                      <a:r>
                        <a:rPr lang="en-GB" sz="1800" dirty="0" smtClean="0"/>
                        <a:t>14%</a:t>
                      </a:r>
                      <a:endParaRPr lang="en-US" sz="1800" dirty="0"/>
                    </a:p>
                  </a:txBody>
                  <a:tcPr/>
                </a:tc>
                <a:tc>
                  <a:txBody>
                    <a:bodyPr/>
                    <a:lstStyle/>
                    <a:p>
                      <a:pPr algn="ctr"/>
                      <a:r>
                        <a:rPr lang="en-GB" sz="1800" dirty="0" smtClean="0"/>
                        <a:t>40%</a:t>
                      </a:r>
                      <a:endParaRPr lang="en-US" sz="1800" dirty="0"/>
                    </a:p>
                  </a:txBody>
                  <a:tcPr/>
                </a:tc>
                <a:tc>
                  <a:txBody>
                    <a:bodyPr/>
                    <a:lstStyle/>
                    <a:p>
                      <a:pPr algn="ctr"/>
                      <a:r>
                        <a:rPr lang="en-GB" sz="1800" dirty="0" smtClean="0"/>
                        <a:t>50%</a:t>
                      </a:r>
                      <a:endParaRPr lang="en-US" sz="1800" dirty="0"/>
                    </a:p>
                  </a:txBody>
                  <a:tcPr/>
                </a:tc>
                <a:tc>
                  <a:txBody>
                    <a:bodyPr/>
                    <a:lstStyle/>
                    <a:p>
                      <a:pPr algn="ctr"/>
                      <a:r>
                        <a:rPr lang="en-US" sz="1800" dirty="0" smtClean="0"/>
                        <a:t>80%</a:t>
                      </a:r>
                      <a:endParaRPr lang="en-US" sz="1800" dirty="0"/>
                    </a:p>
                  </a:txBody>
                  <a:tcPr/>
                </a:tc>
              </a:tr>
            </a:tbl>
          </a:graphicData>
        </a:graphic>
      </p:graphicFrame>
    </p:spTree>
    <p:extLst>
      <p:ext uri="{BB962C8B-B14F-4D97-AF65-F5344CB8AC3E}">
        <p14:creationId xmlns:p14="http://schemas.microsoft.com/office/powerpoint/2010/main" xmlns="" val="1084050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522</TotalTime>
  <Words>1537</Words>
  <Application>Microsoft Office PowerPoint</Application>
  <PresentationFormat>On-screen Show (4:3)</PresentationFormat>
  <Paragraphs>381</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Declining Protection in Developing Countries: Fact or Fiction? Chris Milner GEP and School of Economics University of Nottingham</vt:lpstr>
      <vt:lpstr>Context</vt:lpstr>
      <vt:lpstr>Average MFN Applied Tariffs (%)</vt:lpstr>
      <vt:lpstr>Case Study: Malaysia (2009)</vt:lpstr>
      <vt:lpstr>Developing Country Exports  (% of GDP)</vt:lpstr>
      <vt:lpstr>Initial Assessment of the Evidence</vt:lpstr>
      <vt:lpstr>Tariff Peaks, Escalation and Protection</vt:lpstr>
      <vt:lpstr>Further Details on MFN Applied Non- Agricultural Tariffs in Malaysia (2009)</vt:lpstr>
      <vt:lpstr>Illustrative Effective Protection Effects </vt:lpstr>
      <vt:lpstr>Case Study: Effective Protection from Tariffs in Mauritius (2009)</vt:lpstr>
      <vt:lpstr>The Role of Non-Tariff Barriers</vt:lpstr>
      <vt:lpstr>Use of Anti-Dumping</vt:lpstr>
      <vt:lpstr>Trade Costs and Implicit Protection</vt:lpstr>
      <vt:lpstr>Estimated Average Bilateral Trade Costs: Malaysia (2009)</vt:lpstr>
      <vt:lpstr>Implicit Subsidy (+) and Taxation (-) Effects of Trade Costs</vt:lpstr>
      <vt:lpstr>Protected Exporting </vt:lpstr>
      <vt:lpstr>Share (%) of Intra-Regional Exports in Total Exports: Africa</vt:lpstr>
      <vt:lpstr>Share (%) of Intra-ASEAN Exports in Total Exports (Manufactures)</vt:lpstr>
      <vt:lpstr>Preference Margins on Asian Exports to European Union : (2009)</vt:lpstr>
      <vt:lpstr>Preference Margins on Exports to Major Markets: Mauritius (2008)</vt:lpstr>
      <vt:lpstr>Revised Assessment and Conclusions</vt:lpstr>
      <vt:lpstr>An After-thought!</vt:lpstr>
    </vt:vector>
  </TitlesOfParts>
  <Company>University Of Nottingham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Declining Protection in Developing Countries: Reality or Illusion? Chris Milner GEP and School of Economics University of Nottingham</dc:title>
  <dc:creator>Milner Chris</dc:creator>
  <cp:lastModifiedBy>Information Services</cp:lastModifiedBy>
  <cp:revision>77</cp:revision>
  <cp:lastPrinted>2012-02-06T13:50:06Z</cp:lastPrinted>
  <dcterms:created xsi:type="dcterms:W3CDTF">2011-10-11T10:17:24Z</dcterms:created>
  <dcterms:modified xsi:type="dcterms:W3CDTF">2012-02-21T11:28:54Z</dcterms:modified>
</cp:coreProperties>
</file>