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89" r:id="rId2"/>
    <p:sldId id="297" r:id="rId3"/>
    <p:sldId id="298" r:id="rId4"/>
    <p:sldId id="299" r:id="rId5"/>
    <p:sldId id="305" r:id="rId6"/>
    <p:sldId id="303" r:id="rId7"/>
    <p:sldId id="304" r:id="rId8"/>
    <p:sldId id="321" r:id="rId9"/>
    <p:sldId id="302" r:id="rId10"/>
    <p:sldId id="306" r:id="rId11"/>
    <p:sldId id="307" r:id="rId12"/>
    <p:sldId id="308" r:id="rId13"/>
    <p:sldId id="309" r:id="rId14"/>
    <p:sldId id="310" r:id="rId15"/>
    <p:sldId id="311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2" r:id="rId25"/>
    <p:sldId id="323" r:id="rId26"/>
    <p:sldId id="324" r:id="rId27"/>
    <p:sldId id="326" r:id="rId28"/>
    <p:sldId id="329" r:id="rId29"/>
    <p:sldId id="330" r:id="rId30"/>
    <p:sldId id="325" r:id="rId31"/>
  </p:sldIdLst>
  <p:sldSz cx="12192000" cy="6858000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0B4A74C-F69A-40BF-868C-AE17408811A6}">
          <p14:sldIdLst>
            <p14:sldId id="289"/>
            <p14:sldId id="297"/>
            <p14:sldId id="298"/>
            <p14:sldId id="299"/>
            <p14:sldId id="305"/>
            <p14:sldId id="303"/>
            <p14:sldId id="304"/>
            <p14:sldId id="321"/>
            <p14:sldId id="302"/>
            <p14:sldId id="306"/>
            <p14:sldId id="307"/>
            <p14:sldId id="308"/>
            <p14:sldId id="309"/>
            <p14:sldId id="310"/>
            <p14:sldId id="311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2"/>
            <p14:sldId id="323"/>
            <p14:sldId id="324"/>
            <p14:sldId id="326"/>
            <p14:sldId id="329"/>
            <p14:sldId id="330"/>
            <p14:sldId id="32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A159"/>
    <a:srgbClr val="112C0B"/>
    <a:srgbClr val="B92121"/>
    <a:srgbClr val="D92A2B"/>
    <a:srgbClr val="004648"/>
    <a:srgbClr val="005E60"/>
    <a:srgbClr val="00766E"/>
    <a:srgbClr val="009186"/>
    <a:srgbClr val="009BBD"/>
    <a:srgbClr val="554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84771" autoAdjust="0"/>
  </p:normalViewPr>
  <p:slideViewPr>
    <p:cSldViewPr snapToGrid="0" snapToObjects="1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98" d="100"/>
          <a:sy n="98" d="100"/>
        </p:scale>
        <p:origin x="-3648" y="-102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732D1-0119-4424-ADB1-6A88624C9257}" type="datetimeFigureOut">
              <a:rPr lang="en-GB" smtClean="0"/>
              <a:t>25/05/2018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026BA-B8A7-4B5A-A3B0-0B7D31088B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197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54FE6-3F31-4904-9137-AFF662B7D702}" type="datetimeFigureOut">
              <a:rPr lang="en-GB" smtClean="0"/>
              <a:t>25/05/2018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9E1F4-77C1-461E-ABFF-BFE7DD57AF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753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0" y="-1"/>
            <a:ext cx="12192000" cy="6858001"/>
          </a:xfrm>
          <a:prstGeom prst="rect">
            <a:avLst/>
          </a:prstGeom>
          <a:blipFill>
            <a:blip r:embed="rId2"/>
            <a:srcRect/>
            <a:stretch>
              <a:fillRect t="-45" b="-4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0" y="-2"/>
            <a:ext cx="12192000" cy="6858001"/>
          </a:xfrm>
          <a:prstGeom prst="rect">
            <a:avLst/>
          </a:prstGeom>
          <a:gradFill flip="none" rotWithShape="1">
            <a:gsLst>
              <a:gs pos="50000">
                <a:srgbClr val="0E6394">
                  <a:alpha val="45000"/>
                </a:srgbClr>
              </a:gs>
              <a:gs pos="17000">
                <a:schemeClr val="tx2">
                  <a:alpha val="45000"/>
                </a:schemeClr>
              </a:gs>
              <a:gs pos="100000">
                <a:schemeClr val="accent2">
                  <a:alpha val="4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16300" y="1742900"/>
            <a:ext cx="5359400" cy="23876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416398" y="4161275"/>
            <a:ext cx="5359206" cy="107979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8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Insert Text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93878" cy="1030941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396000" y="729000"/>
            <a:ext cx="5400000" cy="540000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49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oint Cli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0" y="-1"/>
            <a:ext cx="12192000" cy="6858001"/>
          </a:xfrm>
          <a:prstGeom prst="rect">
            <a:avLst/>
          </a:prstGeom>
          <a:blipFill>
            <a:blip r:embed="rId2"/>
            <a:srcRect/>
            <a:stretch>
              <a:fillRect t="-45" b="-4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50000">
                <a:srgbClr val="0E6394">
                  <a:alpha val="45000"/>
                </a:srgbClr>
              </a:gs>
              <a:gs pos="17000">
                <a:schemeClr val="tx2">
                  <a:alpha val="45000"/>
                </a:schemeClr>
              </a:gs>
              <a:gs pos="100000">
                <a:schemeClr val="accent2">
                  <a:alpha val="4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6000" y="1742900"/>
            <a:ext cx="5400000" cy="23876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396099" y="4161275"/>
            <a:ext cx="5399803" cy="107979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28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Insert Text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93878" cy="103094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3396000" y="729000"/>
            <a:ext cx="5400000" cy="540000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5853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37000">
                <a:schemeClr val="accent4"/>
              </a:gs>
              <a:gs pos="7000">
                <a:schemeClr val="accent4"/>
              </a:gs>
              <a:gs pos="63000">
                <a:schemeClr val="accent2"/>
              </a:gs>
              <a:gs pos="100000">
                <a:schemeClr val="accent3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 flipH="1">
            <a:off x="0" y="0"/>
            <a:ext cx="12190412" cy="6858000"/>
          </a:xfrm>
          <a:prstGeom prst="rect">
            <a:avLst/>
          </a:prstGeom>
          <a:blipFill dpi="0" rotWithShape="1">
            <a:blip r:embed="rId2">
              <a:alphaModFix amt="40000"/>
            </a:blip>
            <a:srcRect/>
            <a:stretch>
              <a:fillRect l="-20940" t="-1372" b="-2288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b="1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1876" y="2409650"/>
            <a:ext cx="7262923" cy="2387600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09550" y="5562600"/>
            <a:ext cx="11525096" cy="94779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r">
              <a:buNone/>
              <a:defRPr sz="36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Insert Text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93878" cy="103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7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imating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2005009" y="-2"/>
            <a:ext cx="10185395" cy="896472"/>
          </a:xfrm>
          <a:prstGeom prst="rect">
            <a:avLst/>
          </a:prstGeom>
          <a:gradFill flip="none" rotWithShape="1">
            <a:gsLst>
              <a:gs pos="50000">
                <a:srgbClr val="0E6394"/>
              </a:gs>
              <a:gs pos="17000">
                <a:schemeClr val="bg2"/>
              </a:gs>
              <a:gs pos="10000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012" y="98984"/>
            <a:ext cx="10185400" cy="698501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62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</p:bldLst>
  </p:timing>
  <p:extLst mod="1">
    <p:ext uri="{DCECCB84-F9BA-43D5-87BE-67443E8EF086}">
      <p15:sldGuideLst xmlns:p15="http://schemas.microsoft.com/office/powerpoint/2012/main">
        <p15:guide id="2" pos="7" userDrawn="1">
          <p15:clr>
            <a:srgbClr val="FBAE40"/>
          </p15:clr>
        </p15:guide>
        <p15:guide id="3" pos="753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Animating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2005010" y="-1"/>
            <a:ext cx="10185395" cy="896471"/>
          </a:xfrm>
          <a:prstGeom prst="rect">
            <a:avLst/>
          </a:prstGeom>
          <a:gradFill flip="none" rotWithShape="1">
            <a:gsLst>
              <a:gs pos="50000">
                <a:srgbClr val="0E6394"/>
              </a:gs>
              <a:gs pos="17000">
                <a:schemeClr val="bg2"/>
              </a:gs>
              <a:gs pos="10000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012" y="98984"/>
            <a:ext cx="10185400" cy="698501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841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3" pos="753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Beacons of Excell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 flipV="1">
            <a:off x="0" y="-1"/>
            <a:ext cx="12192000" cy="6857999"/>
          </a:xfrm>
          <a:prstGeom prst="rect">
            <a:avLst/>
          </a:prstGeom>
          <a:gradFill flip="none" rotWithShape="1">
            <a:gsLst>
              <a:gs pos="50000">
                <a:srgbClr val="0E6394"/>
              </a:gs>
              <a:gs pos="17000">
                <a:srgbClr val="009BBD"/>
              </a:gs>
              <a:gs pos="100000">
                <a:srgbClr val="1B2A6B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43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flipH="1" flipV="1">
            <a:off x="-3" y="0"/>
            <a:ext cx="12190413" cy="896471"/>
          </a:xfrm>
          <a:prstGeom prst="rect">
            <a:avLst/>
          </a:prstGeom>
          <a:gradFill flip="none" rotWithShape="1">
            <a:gsLst>
              <a:gs pos="50000">
                <a:srgbClr val="0E6394"/>
              </a:gs>
              <a:gs pos="17000">
                <a:schemeClr val="bg2"/>
              </a:gs>
              <a:gs pos="10000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2002004" y="1"/>
            <a:ext cx="10194758" cy="89647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2004" y="98987"/>
            <a:ext cx="10189995" cy="698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E112F-1B58-4F80-8548-230F871317D2}" type="datetimeFigureOut">
              <a:rPr lang="en-GB" smtClean="0"/>
              <a:t>25/05/2018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" y="0"/>
            <a:ext cx="1696455" cy="625991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2D6D5-F6C2-4C88-B07F-0F9DC0B2C389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1997242" y="0"/>
            <a:ext cx="0" cy="8964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64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1" r:id="rId2"/>
    <p:sldLayoutId id="2147483662" r:id="rId3"/>
    <p:sldLayoutId id="2147483650" r:id="rId4"/>
    <p:sldLayoutId id="2147483658" r:id="rId5"/>
    <p:sldLayoutId id="214748365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orkspace.nottingham.ac.uk/display/GDPR/General+Data+Protection+Regulation+(GDPR)+Home" TargetMode="External"/><Relationship Id="rId2" Type="http://schemas.openxmlformats.org/officeDocument/2006/relationships/hyperlink" Target="mailto:data-protection@nottingham.ac.uk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General Data Protection Regulation (GDPR)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16300" y="4701172"/>
            <a:ext cx="5359206" cy="1079795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Jo Welham,</a:t>
            </a:r>
          </a:p>
          <a:p>
            <a:r>
              <a:rPr lang="en-GB" dirty="0" smtClean="0"/>
              <a:t>Senior Information Governance Manager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465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Protection by Design and Default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22149" y="2092271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Promotes privacy and data protection compliance from the start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Implementing appropriate technical and organisational measures both prior to and during processing. E.g. </a:t>
            </a:r>
            <a:r>
              <a:rPr lang="en-GB" sz="2400" dirty="0" err="1" smtClean="0">
                <a:latin typeface="+mj-lt"/>
              </a:rPr>
              <a:t>Pseudonymisation</a:t>
            </a:r>
            <a:r>
              <a:rPr lang="en-GB" sz="2400" dirty="0" smtClean="0">
                <a:latin typeface="+mj-lt"/>
              </a:rPr>
              <a:t> 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Ensuring that by default only personal data which is necessary for each specific purpose is processed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Conducting Privacy Impact Assessments</a:t>
            </a:r>
          </a:p>
        </p:txBody>
      </p:sp>
    </p:spTree>
    <p:extLst>
      <p:ext uri="{BB962C8B-B14F-4D97-AF65-F5344CB8AC3E}">
        <p14:creationId xmlns:p14="http://schemas.microsoft.com/office/powerpoint/2010/main" val="227777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Processing personal data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23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Principles of processing, Art 5 GDPR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22149" y="1224366"/>
            <a:ext cx="9144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+mj-lt"/>
              </a:rPr>
              <a:t>Personal data shall be: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Processed lawfully, fairly and in a transparent manner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Collected for specified, explicit and legitimate purposes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Adequate, relevant and limited to what is necessary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Accurate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Kept in a form which permits identification for no longer than is necessary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Processed in a manner that ensures appropriate security of the personal data </a:t>
            </a:r>
          </a:p>
        </p:txBody>
      </p:sp>
    </p:spTree>
    <p:extLst>
      <p:ext uri="{BB962C8B-B14F-4D97-AF65-F5344CB8AC3E}">
        <p14:creationId xmlns:p14="http://schemas.microsoft.com/office/powerpoint/2010/main" val="165643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Lawfulness of processing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96684" y="1185619"/>
            <a:ext cx="1114328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+mj-lt"/>
              </a:rPr>
              <a:t>A legal basis must be identified in order for the processing of data to be lawful:</a:t>
            </a:r>
          </a:p>
          <a:p>
            <a:endParaRPr lang="en-GB" sz="2200" dirty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Consent of the data subject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Contract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Compliance with a legal obligation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Necessary to protect vital interests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Necessary for the performance of a task in the public interest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Necessary for legitimate interests </a:t>
            </a:r>
          </a:p>
          <a:p>
            <a:pPr lvl="1"/>
            <a:r>
              <a:rPr lang="en-GB" sz="2200" i="1" dirty="0" smtClean="0">
                <a:latin typeface="+mj-lt"/>
              </a:rPr>
              <a:t>(Not applicable to public authorities “in the performance of their tasks”) </a:t>
            </a:r>
            <a:br>
              <a:rPr lang="en-GB" sz="2200" i="1" dirty="0" smtClean="0">
                <a:latin typeface="+mj-lt"/>
              </a:rPr>
            </a:br>
            <a:endParaRPr lang="en-GB" sz="2200" i="1" dirty="0" smtClean="0">
              <a:latin typeface="+mj-lt"/>
            </a:endParaRPr>
          </a:p>
          <a:p>
            <a:pPr lvl="1"/>
            <a:r>
              <a:rPr lang="en-GB" sz="2200" i="1" dirty="0" smtClean="0">
                <a:latin typeface="+mj-lt"/>
              </a:rPr>
              <a:t>Note: Special conditions apply to processing sensitive personal data</a:t>
            </a:r>
          </a:p>
        </p:txBody>
      </p:sp>
    </p:spTree>
    <p:extLst>
      <p:ext uri="{BB962C8B-B14F-4D97-AF65-F5344CB8AC3E}">
        <p14:creationId xmlns:p14="http://schemas.microsoft.com/office/powerpoint/2010/main" val="437412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Consent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22149" y="2092271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</a:rPr>
              <a:t>“any </a:t>
            </a:r>
            <a:r>
              <a:rPr lang="en-GB" sz="2400" b="1" dirty="0" smtClean="0">
                <a:latin typeface="+mj-lt"/>
              </a:rPr>
              <a:t>freely given</a:t>
            </a:r>
            <a:r>
              <a:rPr lang="en-GB" sz="2400" dirty="0" smtClean="0">
                <a:latin typeface="+mj-lt"/>
              </a:rPr>
              <a:t>, </a:t>
            </a:r>
            <a:r>
              <a:rPr lang="en-GB" sz="2400" b="1" dirty="0" smtClean="0">
                <a:latin typeface="+mj-lt"/>
              </a:rPr>
              <a:t>specific</a:t>
            </a:r>
            <a:r>
              <a:rPr lang="en-GB" sz="2400" dirty="0" smtClean="0">
                <a:latin typeface="+mj-lt"/>
              </a:rPr>
              <a:t>, </a:t>
            </a:r>
            <a:r>
              <a:rPr lang="en-GB" sz="2400" b="1" dirty="0" smtClean="0">
                <a:latin typeface="+mj-lt"/>
              </a:rPr>
              <a:t>informed</a:t>
            </a:r>
            <a:r>
              <a:rPr lang="en-GB" sz="2400" dirty="0" smtClean="0">
                <a:latin typeface="+mj-lt"/>
              </a:rPr>
              <a:t> and </a:t>
            </a:r>
            <a:r>
              <a:rPr lang="en-GB" sz="2400" b="1" dirty="0" smtClean="0">
                <a:latin typeface="+mj-lt"/>
              </a:rPr>
              <a:t>unambiguous indication</a:t>
            </a:r>
            <a:r>
              <a:rPr lang="en-GB" sz="2400" dirty="0" smtClean="0">
                <a:latin typeface="+mj-lt"/>
              </a:rPr>
              <a:t> of the data subject’s wishes by wish he or she, by a </a:t>
            </a:r>
            <a:r>
              <a:rPr lang="en-GB" sz="2400" b="1" dirty="0" smtClean="0">
                <a:latin typeface="+mj-lt"/>
              </a:rPr>
              <a:t>statement </a:t>
            </a:r>
            <a:r>
              <a:rPr lang="en-GB" sz="2400" dirty="0" smtClean="0">
                <a:latin typeface="+mj-lt"/>
              </a:rPr>
              <a:t>or by </a:t>
            </a:r>
            <a:r>
              <a:rPr lang="en-GB" sz="2400" b="1" dirty="0" smtClean="0">
                <a:latin typeface="+mj-lt"/>
              </a:rPr>
              <a:t>clear affirmative action</a:t>
            </a:r>
            <a:r>
              <a:rPr lang="en-GB" sz="2400" dirty="0" smtClean="0">
                <a:latin typeface="+mj-lt"/>
              </a:rPr>
              <a:t>, signifies agreement to the processing of personal data relating to him or her”. </a:t>
            </a:r>
          </a:p>
        </p:txBody>
      </p:sp>
    </p:spTree>
    <p:extLst>
      <p:ext uri="{BB962C8B-B14F-4D97-AF65-F5344CB8AC3E}">
        <p14:creationId xmlns:p14="http://schemas.microsoft.com/office/powerpoint/2010/main" val="6478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Consent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22149" y="2092271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400" b="1" dirty="0" smtClean="0">
                <a:latin typeface="+mj-lt"/>
              </a:rPr>
              <a:t>freely given</a:t>
            </a:r>
          </a:p>
          <a:p>
            <a:pPr marL="800100" lvl="1" indent="-342900">
              <a:buFontTx/>
              <a:buChar char="-"/>
            </a:pPr>
            <a:r>
              <a:rPr lang="en-GB" sz="2200" dirty="0">
                <a:latin typeface="+mj-lt"/>
              </a:rPr>
              <a:t>Genuine choice. Able to refuse consent without detriment and withdraw consent </a:t>
            </a:r>
            <a:r>
              <a:rPr lang="en-GB" sz="2200" dirty="0" smtClean="0">
                <a:latin typeface="+mj-lt"/>
              </a:rPr>
              <a:t>easily</a:t>
            </a:r>
            <a:br>
              <a:rPr lang="en-GB" sz="2200" dirty="0" smtClean="0">
                <a:latin typeface="+mj-lt"/>
              </a:rPr>
            </a:br>
            <a:endParaRPr lang="en-GB" sz="2200" b="1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b="1" dirty="0" smtClean="0">
                <a:latin typeface="+mj-lt"/>
              </a:rPr>
              <a:t>Specific and informed</a:t>
            </a:r>
          </a:p>
          <a:p>
            <a:pPr marL="800100" lvl="1" indent="-342900">
              <a:buFontTx/>
              <a:buChar char="-"/>
            </a:pPr>
            <a:r>
              <a:rPr lang="en-GB" sz="2200" dirty="0" smtClean="0">
                <a:latin typeface="+mj-lt"/>
              </a:rPr>
              <a:t>Granular, unbundled, transparent</a:t>
            </a:r>
          </a:p>
          <a:p>
            <a:pPr lvl="1"/>
            <a:endParaRPr lang="en-GB" sz="2400" b="1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b="1" dirty="0" smtClean="0">
                <a:latin typeface="+mj-lt"/>
              </a:rPr>
              <a:t>Unambiguous indication…by a clear affirmative action</a:t>
            </a:r>
          </a:p>
          <a:p>
            <a:pPr marL="800100" lvl="1" indent="-342900">
              <a:buFontTx/>
              <a:buChar char="-"/>
            </a:pPr>
            <a:r>
              <a:rPr lang="en-GB" sz="2200" dirty="0">
                <a:latin typeface="+mj-lt"/>
              </a:rPr>
              <a:t>Deliberate action to “opt in”, verifiable, documented</a:t>
            </a:r>
          </a:p>
          <a:p>
            <a:endParaRPr lang="en-GB" sz="2400" b="1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b="1" dirty="0" smtClean="0">
                <a:latin typeface="+mj-lt"/>
              </a:rPr>
              <a:t>Right to withdraw</a:t>
            </a:r>
          </a:p>
          <a:p>
            <a:pPr marL="800100" lvl="1" indent="-342900">
              <a:buFontTx/>
              <a:buChar char="-"/>
            </a:pPr>
            <a:r>
              <a:rPr lang="en-GB" sz="2200" dirty="0" smtClean="0">
                <a:latin typeface="+mj-lt"/>
              </a:rPr>
              <a:t>As easy to withdraw as it was to give</a:t>
            </a:r>
          </a:p>
        </p:txBody>
      </p:sp>
    </p:spTree>
    <p:extLst>
      <p:ext uri="{BB962C8B-B14F-4D97-AF65-F5344CB8AC3E}">
        <p14:creationId xmlns:p14="http://schemas.microsoft.com/office/powerpoint/2010/main" val="3220070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Transparency and accountability – Privacy Notices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97423" y="1022889"/>
            <a:ext cx="9144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+mj-lt"/>
              </a:rPr>
              <a:t>Data obtained from data subject: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University’s details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Contact details of Data Protection Officer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Purposes of processing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Legal basis for processing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Legitimate Interests (if applicable)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Right to withdraw consent (if applicable)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Where data is required for statutory or contractual necessity, consequences of non-provision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Retention period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Data Subjects’ rights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Recipients of data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Overseas transfers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Automated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313226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Transparency and accountability – Privacy Notices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97423" y="1766807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+mj-lt"/>
              </a:rPr>
              <a:t>Where data is </a:t>
            </a:r>
            <a:r>
              <a:rPr lang="en-GB" sz="2200" b="1" dirty="0" smtClean="0">
                <a:latin typeface="+mj-lt"/>
              </a:rPr>
              <a:t>not </a:t>
            </a:r>
            <a:r>
              <a:rPr lang="en-GB" sz="2200" dirty="0" smtClean="0">
                <a:latin typeface="+mj-lt"/>
              </a:rPr>
              <a:t>obtained from data subject, also provide: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Categories of personal data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Source of the data</a:t>
            </a:r>
          </a:p>
          <a:p>
            <a:pPr marL="342900" indent="-342900">
              <a:buFontTx/>
              <a:buChar char="-"/>
            </a:pPr>
            <a:endParaRPr lang="en-GB" sz="22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715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Transparency and accountability – Demonstrating compliance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97423" y="1766807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Written record of processing activities detailing:</a:t>
            </a:r>
          </a:p>
          <a:p>
            <a:pPr marL="800100" lvl="1" indent="-342900">
              <a:buFontTx/>
              <a:buChar char="-"/>
            </a:pPr>
            <a:r>
              <a:rPr lang="en-GB" sz="2200" dirty="0">
                <a:latin typeface="+mj-lt"/>
              </a:rPr>
              <a:t>Purposes</a:t>
            </a:r>
          </a:p>
          <a:p>
            <a:pPr marL="800100" lvl="1" indent="-342900">
              <a:buFontTx/>
              <a:buChar char="-"/>
            </a:pPr>
            <a:r>
              <a:rPr lang="en-GB" sz="2200" dirty="0">
                <a:latin typeface="+mj-lt"/>
              </a:rPr>
              <a:t>Categories of data</a:t>
            </a:r>
          </a:p>
          <a:p>
            <a:pPr marL="800100" lvl="1" indent="-342900">
              <a:buFontTx/>
              <a:buChar char="-"/>
            </a:pPr>
            <a:r>
              <a:rPr lang="en-GB" sz="2200" dirty="0">
                <a:latin typeface="+mj-lt"/>
              </a:rPr>
              <a:t>Categories of recipients</a:t>
            </a:r>
          </a:p>
          <a:p>
            <a:pPr marL="800100" lvl="1" indent="-342900">
              <a:buFontTx/>
              <a:buChar char="-"/>
            </a:pPr>
            <a:r>
              <a:rPr lang="en-GB" sz="2200" dirty="0">
                <a:latin typeface="+mj-lt"/>
              </a:rPr>
              <a:t>Overseas transfers</a:t>
            </a:r>
          </a:p>
          <a:p>
            <a:pPr marL="800100" lvl="1" indent="-342900">
              <a:buFontTx/>
              <a:buChar char="-"/>
            </a:pPr>
            <a:r>
              <a:rPr lang="en-GB" sz="2200" dirty="0">
                <a:latin typeface="+mj-lt"/>
              </a:rPr>
              <a:t>Retention period</a:t>
            </a:r>
          </a:p>
          <a:p>
            <a:pPr marL="800100" lvl="1" indent="-342900">
              <a:buFontTx/>
              <a:buChar char="-"/>
            </a:pPr>
            <a:r>
              <a:rPr lang="en-GB" sz="2200" dirty="0">
                <a:latin typeface="+mj-lt"/>
              </a:rPr>
              <a:t>Security measures</a:t>
            </a:r>
          </a:p>
          <a:p>
            <a:pPr marL="800100" lvl="1" indent="-342900">
              <a:buFontTx/>
              <a:buChar char="-"/>
            </a:pP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Data protection policies/ procedures/ codes of conduct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Training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Data Protection Impact Assessments</a:t>
            </a:r>
          </a:p>
          <a:p>
            <a:pPr marL="342900" indent="-342900">
              <a:buFontTx/>
              <a:buChar char="-"/>
            </a:pPr>
            <a:endParaRPr lang="en-GB" sz="2200" dirty="0">
              <a:latin typeface="+mj-lt"/>
            </a:endParaRPr>
          </a:p>
          <a:p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endParaRPr lang="en-GB" sz="22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2886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Data Subjects’ Rights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991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 Introduction to the GDPR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74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Subjects’ Rights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97423" y="1356549"/>
            <a:ext cx="1090305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Subject Access</a:t>
            </a:r>
          </a:p>
          <a:p>
            <a:pPr marL="800100" lvl="1" indent="-342900">
              <a:buFontTx/>
              <a:buChar char="-"/>
            </a:pPr>
            <a:r>
              <a:rPr lang="en-GB" sz="2200" i="1" dirty="0" smtClean="0">
                <a:latin typeface="+mj-lt"/>
              </a:rPr>
              <a:t>What does the University hold about me? </a:t>
            </a:r>
          </a:p>
          <a:p>
            <a:pPr lvl="1"/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Rectification</a:t>
            </a:r>
          </a:p>
          <a:p>
            <a:pPr marL="800100" lvl="1" indent="-342900">
              <a:buFontTx/>
              <a:buChar char="-"/>
            </a:pPr>
            <a:r>
              <a:rPr lang="en-GB" sz="2200" i="1" dirty="0" smtClean="0">
                <a:latin typeface="+mj-lt"/>
              </a:rPr>
              <a:t>Rectification of inaccurate data without undue delay. Completion of incomplete data</a:t>
            </a:r>
            <a:r>
              <a:rPr lang="en-GB" sz="2200" dirty="0" smtClean="0">
                <a:latin typeface="+mj-lt"/>
              </a:rPr>
              <a:t/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Erasure</a:t>
            </a:r>
          </a:p>
          <a:p>
            <a:pPr marL="800100" lvl="1" indent="-342900">
              <a:buFontTx/>
              <a:buChar char="-"/>
            </a:pPr>
            <a:r>
              <a:rPr lang="en-GB" sz="2200" i="1" dirty="0" smtClean="0">
                <a:latin typeface="+mj-lt"/>
              </a:rPr>
              <a:t>Where data is no longer necessary given the purposes, individual withdraws consent and no other legal basis exists, data unlawfully possessed</a:t>
            </a:r>
            <a:r>
              <a:rPr lang="en-GB" sz="2200" dirty="0" smtClean="0">
                <a:latin typeface="+mj-lt"/>
              </a:rPr>
              <a:t/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Portability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Objection</a:t>
            </a: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Restriction</a:t>
            </a:r>
          </a:p>
          <a:p>
            <a:pPr marL="342900" indent="-342900">
              <a:buFontTx/>
              <a:buChar char="-"/>
            </a:pPr>
            <a:endParaRPr lang="en-GB" sz="2200" dirty="0">
              <a:latin typeface="+mj-lt"/>
            </a:endParaRPr>
          </a:p>
          <a:p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endParaRPr lang="en-GB" sz="22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02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When things go wrong…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193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Breaches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51667" y="1875295"/>
            <a:ext cx="9144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“a breach of security leading to the accidental or unlawful destruction, loss, alteration, </a:t>
            </a:r>
            <a:r>
              <a:rPr lang="en-GB" sz="2400" dirty="0" smtClean="0">
                <a:latin typeface="+mj-lt"/>
              </a:rPr>
              <a:t>unauthorised </a:t>
            </a:r>
            <a:r>
              <a:rPr lang="en-GB" sz="2400" dirty="0">
                <a:latin typeface="+mj-lt"/>
              </a:rPr>
              <a:t>disclosure of, or access to, personal data transmitted, stored or otherwise </a:t>
            </a:r>
            <a:r>
              <a:rPr lang="en-GB" sz="2400" dirty="0" smtClean="0">
                <a:latin typeface="+mj-lt"/>
              </a:rPr>
              <a:t>processed”</a:t>
            </a:r>
            <a:endParaRPr lang="en-GB" sz="2400" dirty="0">
              <a:latin typeface="+mj-lt"/>
            </a:endParaRPr>
          </a:p>
          <a:p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endParaRPr lang="en-GB" sz="22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668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Breach reporting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04067" y="2027695"/>
            <a:ext cx="9144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All personal data breaches should be documented</a:t>
            </a:r>
            <a:r>
              <a:rPr lang="en-GB" sz="2200" dirty="0">
                <a:latin typeface="+mj-lt"/>
              </a:rPr>
              <a:t> </a:t>
            </a:r>
            <a:r>
              <a:rPr lang="en-GB" sz="2200" dirty="0" smtClean="0">
                <a:latin typeface="+mj-lt"/>
              </a:rPr>
              <a:t>and reported to the Governance Team – don’t hide a breach! </a:t>
            </a:r>
          </a:p>
          <a:p>
            <a:pPr marL="800100" lvl="1" indent="-342900">
              <a:buFontTx/>
              <a:buChar char="-"/>
            </a:pPr>
            <a:r>
              <a:rPr lang="en-GB" sz="2200" dirty="0" smtClean="0">
                <a:latin typeface="+mj-lt"/>
              </a:rPr>
              <a:t>Facts, effects, remedial action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The ICO will be notified when:</a:t>
            </a:r>
          </a:p>
          <a:p>
            <a:pPr marL="800100" lvl="1" indent="-342900">
              <a:buFontTx/>
              <a:buChar char="-"/>
            </a:pPr>
            <a:r>
              <a:rPr lang="en-GB" sz="2200" dirty="0" smtClean="0">
                <a:latin typeface="+mj-lt"/>
              </a:rPr>
              <a:t>There is a risk to the data subject 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The data subject will be notified when:</a:t>
            </a:r>
          </a:p>
          <a:p>
            <a:pPr marL="800100" lvl="1" indent="-342900">
              <a:buFontTx/>
              <a:buChar char="-"/>
            </a:pPr>
            <a:r>
              <a:rPr lang="en-GB" sz="2200" dirty="0" smtClean="0">
                <a:latin typeface="+mj-lt"/>
              </a:rPr>
              <a:t>There is a high risk to the data subject </a:t>
            </a:r>
          </a:p>
        </p:txBody>
      </p:sp>
    </p:spTree>
    <p:extLst>
      <p:ext uri="{BB962C8B-B14F-4D97-AF65-F5344CB8AC3E}">
        <p14:creationId xmlns:p14="http://schemas.microsoft.com/office/powerpoint/2010/main" val="188290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Sanctions/ Remedies for non-compliance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04067" y="4726984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Compensation</a:t>
            </a:r>
          </a:p>
          <a:p>
            <a:pPr marL="800100" lvl="1" indent="-342900">
              <a:buFontTx/>
              <a:buChar char="-"/>
            </a:pPr>
            <a:r>
              <a:rPr lang="en-GB" sz="2200" dirty="0" smtClean="0">
                <a:latin typeface="+mj-lt"/>
              </a:rPr>
              <a:t>Damage as a result of a breach</a:t>
            </a:r>
          </a:p>
          <a:p>
            <a:pPr marL="800100" lvl="1" indent="-342900">
              <a:buFontTx/>
              <a:buChar char="-"/>
            </a:pPr>
            <a:r>
              <a:rPr lang="en-GB" sz="2200" dirty="0" smtClean="0">
                <a:latin typeface="+mj-lt"/>
              </a:rPr>
              <a:t>Compensation for distress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4067" y="2027695"/>
            <a:ext cx="9144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200" dirty="0" smtClean="0">
                <a:latin typeface="+mj-lt"/>
              </a:rPr>
              <a:t>Fines</a:t>
            </a:r>
          </a:p>
          <a:p>
            <a:pPr marL="800100" lvl="1" indent="-342900">
              <a:buFontTx/>
              <a:buChar char="-"/>
            </a:pPr>
            <a:r>
              <a:rPr lang="en-GB" sz="2200" dirty="0" smtClean="0">
                <a:latin typeface="+mj-lt"/>
              </a:rPr>
              <a:t>Up to 2% of annual global turnover or up to 10 Million Euro (whichever greater for non-compliance relating to record keeping, processor contracts, data protection by design and default</a:t>
            </a:r>
          </a:p>
          <a:p>
            <a:pPr marL="800100" lvl="1" indent="-342900">
              <a:buFontTx/>
              <a:buChar char="-"/>
            </a:pPr>
            <a:r>
              <a:rPr lang="en-GB" sz="2200" dirty="0" smtClean="0">
                <a:latin typeface="+mj-lt"/>
              </a:rPr>
              <a:t>Up to 4% of annual global turnover </a:t>
            </a:r>
            <a:r>
              <a:rPr lang="en-GB" sz="2200" smtClean="0">
                <a:latin typeface="+mj-lt"/>
              </a:rPr>
              <a:t>or up to 20 </a:t>
            </a:r>
            <a:r>
              <a:rPr lang="en-GB" sz="2200" dirty="0" smtClean="0">
                <a:latin typeface="+mj-lt"/>
              </a:rPr>
              <a:t>Million Euro (whichever is greater) for non-compliance related to breaches of the data protection principles, data subjects’ rights, third-country transfers</a:t>
            </a:r>
          </a:p>
          <a:p>
            <a:pPr marL="342900" indent="-342900">
              <a:buFontTx/>
              <a:buChar char="-"/>
            </a:pPr>
            <a:endParaRPr lang="en-GB" sz="22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2598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What can I do?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006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I do to be GDPR compliant?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41335" y="1531749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+mj-lt"/>
              </a:rPr>
              <a:t>Be aware when you are handling personal data and the implications of this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200" dirty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+mj-lt"/>
              </a:rPr>
              <a:t>Know where the personal data you process is, who you share it with and how they </a:t>
            </a:r>
            <a:r>
              <a:rPr lang="en-GB" sz="2200" smtClean="0">
                <a:latin typeface="+mj-lt"/>
              </a:rPr>
              <a:t>treat it</a:t>
            </a:r>
            <a:r>
              <a:rPr lang="en-GB" sz="2200" dirty="0" smtClean="0">
                <a:latin typeface="+mj-lt"/>
              </a:rPr>
              <a:t/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+mj-lt"/>
              </a:rPr>
              <a:t>Ensure that you are using personal data how it was originally intended to be used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+mj-lt"/>
              </a:rPr>
              <a:t>Ensure that personal data is secure – consider </a:t>
            </a:r>
            <a:r>
              <a:rPr lang="en-GB" sz="2200" dirty="0" err="1" smtClean="0">
                <a:latin typeface="+mj-lt"/>
              </a:rPr>
              <a:t>pseudonymisation</a:t>
            </a:r>
            <a:r>
              <a:rPr lang="en-GB" sz="2200" dirty="0" smtClean="0">
                <a:latin typeface="+mj-lt"/>
              </a:rPr>
              <a:t>, password protection, encryption, use secure systems</a:t>
            </a:r>
            <a:br>
              <a:rPr lang="en-GB" sz="2200" dirty="0" smtClean="0">
                <a:latin typeface="+mj-lt"/>
              </a:rPr>
            </a:br>
            <a:endParaRPr lang="en-GB" sz="2200" dirty="0" smtClean="0">
              <a:latin typeface="+mj-lt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+mj-lt"/>
              </a:rPr>
              <a:t>Ask! </a:t>
            </a:r>
          </a:p>
        </p:txBody>
      </p:sp>
    </p:spTree>
    <p:extLst>
      <p:ext uri="{BB962C8B-B14F-4D97-AF65-F5344CB8AC3E}">
        <p14:creationId xmlns:p14="http://schemas.microsoft.com/office/powerpoint/2010/main" val="33903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005012" y="98984"/>
            <a:ext cx="10185400" cy="6985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Getting ready for GDPR – actions flowcharts</a:t>
            </a:r>
            <a:endParaRPr lang="en-GB" dirty="0"/>
          </a:p>
        </p:txBody>
      </p:sp>
      <p:sp>
        <p:nvSpPr>
          <p:cNvPr id="4" name="Rectangle: Rounded Corners 5">
            <a:extLst>
              <a:ext uri="{FF2B5EF4-FFF2-40B4-BE49-F238E27FC236}">
                <a16:creationId xmlns:a16="http://schemas.microsoft.com/office/drawing/2014/main" id="{CD617761-AB19-4331-B334-971F26615F93}"/>
              </a:ext>
            </a:extLst>
          </p:cNvPr>
          <p:cNvSpPr/>
          <p:nvPr/>
        </p:nvSpPr>
        <p:spPr>
          <a:xfrm>
            <a:off x="3618666" y="1026903"/>
            <a:ext cx="1870803" cy="914312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latin typeface="+mj-lt"/>
              </a:rPr>
              <a:t>Yes, only within the University</a:t>
            </a:r>
            <a:endParaRPr lang="en-GB" sz="1400" b="1" dirty="0">
              <a:latin typeface="+mj-lt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28588" y="1035521"/>
            <a:ext cx="2481998" cy="1485610"/>
          </a:xfrm>
          <a:prstGeom prst="roundRect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atin typeface="+mj-lt"/>
              </a:rPr>
              <a:t>Do you share personal data?</a:t>
            </a:r>
            <a:endParaRPr lang="en-GB" b="1" dirty="0">
              <a:latin typeface="+mj-lt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D617761-AB19-4331-B334-971F26615F93}"/>
              </a:ext>
            </a:extLst>
          </p:cNvPr>
          <p:cNvSpPr/>
          <p:nvPr/>
        </p:nvSpPr>
        <p:spPr>
          <a:xfrm>
            <a:off x="3618666" y="2190931"/>
            <a:ext cx="1870803" cy="914312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latin typeface="+mj-lt"/>
              </a:rPr>
              <a:t>Yes, with organisations outside the University</a:t>
            </a:r>
            <a:endParaRPr lang="en-GB" sz="1400" b="1" dirty="0">
              <a:latin typeface="+mj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610586" y="2276504"/>
            <a:ext cx="1008080" cy="257655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565792" y="2521131"/>
            <a:ext cx="3063" cy="584112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5">
            <a:extLst>
              <a:ext uri="{FF2B5EF4-FFF2-40B4-BE49-F238E27FC236}">
                <a16:creationId xmlns:a16="http://schemas.microsoft.com/office/drawing/2014/main" id="{CD617761-AB19-4331-B334-971F26615F93}"/>
              </a:ext>
            </a:extLst>
          </p:cNvPr>
          <p:cNvSpPr/>
          <p:nvPr/>
        </p:nvSpPr>
        <p:spPr>
          <a:xfrm>
            <a:off x="1083898" y="3082692"/>
            <a:ext cx="935402" cy="444617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latin typeface="+mj-lt"/>
              </a:rPr>
              <a:t>No</a:t>
            </a:r>
            <a:endParaRPr lang="en-GB" sz="1400" b="1" dirty="0">
              <a:latin typeface="+mj-lt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548536" y="3527309"/>
            <a:ext cx="3063" cy="584112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5">
            <a:extLst>
              <a:ext uri="{FF2B5EF4-FFF2-40B4-BE49-F238E27FC236}">
                <a16:creationId xmlns:a16="http://schemas.microsoft.com/office/drawing/2014/main" id="{CD617761-AB19-4331-B334-971F26615F93}"/>
              </a:ext>
            </a:extLst>
          </p:cNvPr>
          <p:cNvSpPr/>
          <p:nvPr/>
        </p:nvSpPr>
        <p:spPr>
          <a:xfrm>
            <a:off x="613134" y="4111421"/>
            <a:ext cx="1870803" cy="914312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latin typeface="+mj-lt"/>
              </a:rPr>
              <a:t>Is it looked after properly? See…</a:t>
            </a:r>
            <a:endParaRPr lang="en-GB" sz="1400" b="1" dirty="0">
              <a:latin typeface="+mj-lt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542797" y="5014120"/>
            <a:ext cx="3063" cy="584112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5">
            <a:extLst>
              <a:ext uri="{FF2B5EF4-FFF2-40B4-BE49-F238E27FC236}">
                <a16:creationId xmlns:a16="http://schemas.microsoft.com/office/drawing/2014/main" id="{CD617761-AB19-4331-B334-971F26615F93}"/>
              </a:ext>
            </a:extLst>
          </p:cNvPr>
          <p:cNvSpPr/>
          <p:nvPr/>
        </p:nvSpPr>
        <p:spPr>
          <a:xfrm>
            <a:off x="607395" y="5598232"/>
            <a:ext cx="1870803" cy="914312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latin typeface="+mj-lt"/>
              </a:rPr>
              <a:t>Is it held securely? See…</a:t>
            </a:r>
            <a:endParaRPr lang="en-GB" sz="1400" b="1" dirty="0">
              <a:latin typeface="+mj-lt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6200000">
            <a:off x="5779994" y="1202152"/>
            <a:ext cx="3063" cy="584112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5">
            <a:extLst>
              <a:ext uri="{FF2B5EF4-FFF2-40B4-BE49-F238E27FC236}">
                <a16:creationId xmlns:a16="http://schemas.microsoft.com/office/drawing/2014/main" id="{CD617761-AB19-4331-B334-971F26615F93}"/>
              </a:ext>
            </a:extLst>
          </p:cNvPr>
          <p:cNvSpPr/>
          <p:nvPr/>
        </p:nvSpPr>
        <p:spPr>
          <a:xfrm>
            <a:off x="6073582" y="1035520"/>
            <a:ext cx="1870803" cy="914312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latin typeface="+mj-lt"/>
              </a:rPr>
              <a:t>Is it looked after properly? See…</a:t>
            </a:r>
            <a:endParaRPr lang="en-GB" sz="1400" b="1" dirty="0">
              <a:latin typeface="+mj-lt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6200000">
            <a:off x="5779993" y="2335012"/>
            <a:ext cx="3063" cy="584112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: Rounded Corners 5">
            <a:extLst>
              <a:ext uri="{FF2B5EF4-FFF2-40B4-BE49-F238E27FC236}">
                <a16:creationId xmlns:a16="http://schemas.microsoft.com/office/drawing/2014/main" id="{CD617761-AB19-4331-B334-971F26615F93}"/>
              </a:ext>
            </a:extLst>
          </p:cNvPr>
          <p:cNvSpPr/>
          <p:nvPr/>
        </p:nvSpPr>
        <p:spPr>
          <a:xfrm>
            <a:off x="6059293" y="2168380"/>
            <a:ext cx="2013144" cy="914312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latin typeface="+mj-lt"/>
              </a:rPr>
              <a:t>Data sharing/processing agreements in place?</a:t>
            </a:r>
            <a:endParaRPr lang="en-GB" sz="1400" b="1" dirty="0">
              <a:latin typeface="+mj-lt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6200000">
            <a:off x="8362961" y="2285209"/>
            <a:ext cx="3063" cy="584112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: Rounded Corners 5">
            <a:extLst>
              <a:ext uri="{FF2B5EF4-FFF2-40B4-BE49-F238E27FC236}">
                <a16:creationId xmlns:a16="http://schemas.microsoft.com/office/drawing/2014/main" id="{CD617761-AB19-4331-B334-971F26615F93}"/>
              </a:ext>
            </a:extLst>
          </p:cNvPr>
          <p:cNvSpPr/>
          <p:nvPr/>
        </p:nvSpPr>
        <p:spPr>
          <a:xfrm>
            <a:off x="8656549" y="2118577"/>
            <a:ext cx="1870803" cy="914312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latin typeface="+mj-lt"/>
              </a:rPr>
              <a:t>What is this? See…</a:t>
            </a:r>
            <a:endParaRPr lang="en-GB" sz="1400" b="1" dirty="0">
              <a:latin typeface="+mj-lt"/>
            </a:endParaRPr>
          </a:p>
        </p:txBody>
      </p:sp>
      <p:cxnSp>
        <p:nvCxnSpPr>
          <p:cNvPr id="20" name="Straight Arrow Connector 19"/>
          <p:cNvCxnSpPr>
            <a:endCxn id="4" idx="1"/>
          </p:cNvCxnSpPr>
          <p:nvPr/>
        </p:nvCxnSpPr>
        <p:spPr>
          <a:xfrm>
            <a:off x="2614613" y="1471613"/>
            <a:ext cx="1004053" cy="12446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104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white"/>
                </a:solidFill>
              </a:rPr>
              <a:t>GDPR Workspace – in the near future!</a:t>
            </a:r>
            <a:endParaRPr lang="en-GB" dirty="0"/>
          </a:p>
        </p:txBody>
      </p:sp>
      <p:sp>
        <p:nvSpPr>
          <p:cNvPr id="3" name="Rounded Rectangle 2"/>
          <p:cNvSpPr/>
          <p:nvPr/>
        </p:nvSpPr>
        <p:spPr>
          <a:xfrm>
            <a:off x="4636008" y="3535230"/>
            <a:ext cx="2176272" cy="886968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GDPR Workspace and FAQs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3207671" y="3104156"/>
            <a:ext cx="1450371" cy="504226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6771739" y="3125056"/>
            <a:ext cx="1495004" cy="46961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1120100" y="2084382"/>
            <a:ext cx="2172343" cy="1066800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Template agreements and clauses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206431" y="2084382"/>
            <a:ext cx="2121757" cy="1103376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Overseas campuses data sharing map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207671" y="4349046"/>
            <a:ext cx="1450371" cy="504226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067847" y="4758786"/>
            <a:ext cx="2172343" cy="1066800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GDPR Factsheets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727135" y="1428559"/>
            <a:ext cx="2172343" cy="1066800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Key Policy links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5736858" y="2479286"/>
            <a:ext cx="25158" cy="1055944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756060" y="4387052"/>
            <a:ext cx="1450371" cy="504226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8132106" y="4846916"/>
            <a:ext cx="2172343" cy="1066800"/>
          </a:xfrm>
          <a:prstGeom prst="roundRect">
            <a:avLst/>
          </a:prstGeom>
          <a:gradFill flip="none" rotWithShape="1">
            <a:gsLst>
              <a:gs pos="70000">
                <a:srgbClr val="00487E">
                  <a:lumMod val="85000"/>
                  <a:lumOff val="15000"/>
                </a:srgbClr>
              </a:gs>
              <a:gs pos="1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Guidance for key GDPR areas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67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prstClr val="white"/>
                </a:solidFill>
              </a:rPr>
              <a:t>The </a:t>
            </a:r>
            <a:r>
              <a:rPr lang="en-GB" dirty="0" smtClean="0">
                <a:solidFill>
                  <a:prstClr val="white"/>
                </a:solidFill>
              </a:rPr>
              <a:t>support we offer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30352" y="1581912"/>
            <a:ext cx="701185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Data Protection team can provide support for: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Privacy Impact Assessments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Privacy Notices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Breach Reporting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General data protection enquiries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Email: data-protection@nottingham.ac.uk</a:t>
            </a:r>
          </a:p>
        </p:txBody>
      </p:sp>
    </p:spTree>
    <p:extLst>
      <p:ext uri="{BB962C8B-B14F-4D97-AF65-F5344CB8AC3E}">
        <p14:creationId xmlns:p14="http://schemas.microsoft.com/office/powerpoint/2010/main" val="3742921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Introduction to the GDPR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922149" y="2092271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The GDPR will come into force on 25 May 2018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It will repeal and replace the Data Protection Act 1998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The GDPR puts Data Subjects at the heart of data processing</a:t>
            </a:r>
          </a:p>
        </p:txBody>
      </p:sp>
    </p:spTree>
    <p:extLst>
      <p:ext uri="{BB962C8B-B14F-4D97-AF65-F5344CB8AC3E}">
        <p14:creationId xmlns:p14="http://schemas.microsoft.com/office/powerpoint/2010/main" val="322092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Information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128118" y="1844399"/>
            <a:ext cx="968349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+mj-lt"/>
              </a:rPr>
              <a:t>If you require data protection advice, the Information Compliance Team can be contacted via email: </a:t>
            </a:r>
          </a:p>
          <a:p>
            <a:r>
              <a:rPr lang="en-GB" sz="2200" dirty="0" smtClean="0">
                <a:latin typeface="+mj-lt"/>
                <a:hlinkClick r:id="rId2"/>
              </a:rPr>
              <a:t>data-protection@nottingham.ac.uk</a:t>
            </a:r>
            <a:endParaRPr lang="en-GB" sz="2200" dirty="0" smtClean="0">
              <a:latin typeface="+mj-lt"/>
            </a:endParaRPr>
          </a:p>
          <a:p>
            <a:endParaRPr lang="en-GB" sz="2200" dirty="0">
              <a:latin typeface="+mj-lt"/>
            </a:endParaRPr>
          </a:p>
          <a:p>
            <a:r>
              <a:rPr lang="en-GB" sz="2200" dirty="0" smtClean="0">
                <a:latin typeface="+mj-lt"/>
              </a:rPr>
              <a:t>The </a:t>
            </a:r>
            <a:r>
              <a:rPr lang="en-GB" sz="2200" dirty="0" smtClean="0">
                <a:latin typeface="+mj-lt"/>
                <a:hlinkClick r:id="rId3"/>
              </a:rPr>
              <a:t>GDPR Workspace page</a:t>
            </a:r>
            <a:r>
              <a:rPr lang="en-GB" sz="2200" dirty="0">
                <a:latin typeface="+mj-lt"/>
              </a:rPr>
              <a:t> </a:t>
            </a:r>
            <a:r>
              <a:rPr lang="en-GB" sz="2200" dirty="0" smtClean="0">
                <a:latin typeface="+mj-lt"/>
              </a:rPr>
              <a:t>includes links to the University’s Data Protection Policy, its Records Retention Schedule and guidance documents related to the application of GDPR.</a:t>
            </a:r>
          </a:p>
          <a:p>
            <a:endParaRPr lang="en-GB" sz="2200" dirty="0">
              <a:latin typeface="+mj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5623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themes within the GDPR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22149" y="2092271"/>
            <a:ext cx="9144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Revised definition of “personal data”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Data Protection by Design and Default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Transparency and accountability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Demonstrating compliance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Breach reporting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Increased penalties for breaching the GDPR</a:t>
            </a:r>
          </a:p>
        </p:txBody>
      </p:sp>
    </p:spTree>
    <p:extLst>
      <p:ext uri="{BB962C8B-B14F-4D97-AF65-F5344CB8AC3E}">
        <p14:creationId xmlns:p14="http://schemas.microsoft.com/office/powerpoint/2010/main" val="407860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What is personal data?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61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personal data?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51668" y="1991532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</a:rPr>
              <a:t>“…any information relating to an identified or identifiable natural person ‘data subject’; an identifiable person is one who can be identified directly or indirectly, in particular by reference to an identifier such as a name, an identification number, location data, online identifier or to one or more factors specific to the physical, physiological, genetic, mental, economic, cultural or social identity of that natural person”. </a:t>
            </a:r>
          </a:p>
        </p:txBody>
      </p:sp>
    </p:spTree>
    <p:extLst>
      <p:ext uri="{BB962C8B-B14F-4D97-AF65-F5344CB8AC3E}">
        <p14:creationId xmlns:p14="http://schemas.microsoft.com/office/powerpoint/2010/main" val="378659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‘Identifiable’ </a:t>
            </a:r>
            <a:endParaRPr lang="en-GB" i="1" dirty="0"/>
          </a:p>
        </p:txBody>
      </p:sp>
      <p:sp>
        <p:nvSpPr>
          <p:cNvPr id="3" name="TextBox 2"/>
          <p:cNvSpPr txBox="1"/>
          <p:nvPr/>
        </p:nvSpPr>
        <p:spPr>
          <a:xfrm>
            <a:off x="674175" y="1828799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If an individual can be identified from the information by using “all means reasonably likely to be used”, the information will be personal data. </a:t>
            </a:r>
          </a:p>
          <a:p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Names are not necessarily required </a:t>
            </a:r>
          </a:p>
        </p:txBody>
      </p:sp>
    </p:spTree>
    <p:extLst>
      <p:ext uri="{BB962C8B-B14F-4D97-AF65-F5344CB8AC3E}">
        <p14:creationId xmlns:p14="http://schemas.microsoft.com/office/powerpoint/2010/main" val="674779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Special Category (sensitive) data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74175" y="1456840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Racial or ethnic origin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Political opinions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Religious or philosophical beliefs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Trade union membership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Health or sex life and sexual orientation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Genetic data</a:t>
            </a:r>
            <a:br>
              <a:rPr lang="en-GB" sz="2400" dirty="0" smtClean="0">
                <a:latin typeface="+mj-lt"/>
              </a:rPr>
            </a:br>
            <a:endParaRPr lang="en-GB" sz="2400" dirty="0" smtClean="0">
              <a:latin typeface="+mj-lt"/>
            </a:endParaRPr>
          </a:p>
          <a:p>
            <a:pPr marL="342900" indent="-342900">
              <a:buFontTx/>
              <a:buChar char="-"/>
            </a:pPr>
            <a:r>
              <a:rPr lang="en-GB" sz="2400" dirty="0" smtClean="0">
                <a:latin typeface="+mj-lt"/>
              </a:rPr>
              <a:t>Biometric data, where processed to uniquely identify a person</a:t>
            </a:r>
          </a:p>
          <a:p>
            <a:endParaRPr lang="en-GB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990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Data Protection by Design and Default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851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Notts">
      <a:dk1>
        <a:sysClr val="windowText" lastClr="000000"/>
      </a:dk1>
      <a:lt1>
        <a:sysClr val="window" lastClr="FFFFFF"/>
      </a:lt1>
      <a:dk2>
        <a:srgbClr val="007DA8"/>
      </a:dk2>
      <a:lt2>
        <a:srgbClr val="009BBD"/>
      </a:lt2>
      <a:accent1>
        <a:srgbClr val="005697"/>
      </a:accent1>
      <a:accent2>
        <a:srgbClr val="1B2A6B"/>
      </a:accent2>
      <a:accent3>
        <a:srgbClr val="191A4F"/>
      </a:accent3>
      <a:accent4>
        <a:srgbClr val="B32C76"/>
      </a:accent4>
      <a:accent5>
        <a:srgbClr val="D27826"/>
      </a:accent5>
      <a:accent6>
        <a:srgbClr val="38A159"/>
      </a:accent6>
      <a:hlink>
        <a:srgbClr val="0563C1"/>
      </a:hlink>
      <a:folHlink>
        <a:srgbClr val="954F72"/>
      </a:folHlink>
    </a:clrScheme>
    <a:fontScheme name="Notts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70000">
              <a:srgbClr val="00487E">
                <a:lumMod val="85000"/>
                <a:lumOff val="15000"/>
              </a:srgbClr>
            </a:gs>
            <a:gs pos="17000">
              <a:schemeClr val="accent1"/>
            </a:gs>
            <a:gs pos="100000">
              <a:schemeClr val="accent1">
                <a:lumMod val="75000"/>
              </a:schemeClr>
            </a:gs>
          </a:gsLst>
          <a:lin ang="0" scaled="1"/>
          <a:tileRect/>
        </a:gradFill>
        <a:ln>
          <a:noFill/>
        </a:ln>
      </a:spPr>
      <a:bodyPr rtlCol="0" anchor="ctr"/>
      <a:lstStyle>
        <a:defPPr algn="ctr">
          <a:defRPr sz="2400" b="1" dirty="0"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400" dirty="0" err="1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TT_6103 (PowerPoint Guidelines) POT_Widescreen_001" id="{81F3E3EA-E64F-4445-9547-4C0E98DD302B}" vid="{B96464EC-35CD-433F-A30D-F35B5417D5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NOTT_6103 (PowerPoint Guidelines) POT_Widescreen_002</Template>
  <TotalTime>506</TotalTime>
  <Words>735</Words>
  <Application>Microsoft Office PowerPoint</Application>
  <PresentationFormat>Widescreen</PresentationFormat>
  <Paragraphs>169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Georgia</vt:lpstr>
      <vt:lpstr>Office Theme</vt:lpstr>
      <vt:lpstr>The General Data Protection Regulation (GDPR) </vt:lpstr>
      <vt:lpstr>An Introduction to the GDPR</vt:lpstr>
      <vt:lpstr>An Introduction to the GDPR</vt:lpstr>
      <vt:lpstr>Key themes within the GDPR</vt:lpstr>
      <vt:lpstr>What is personal data? </vt:lpstr>
      <vt:lpstr>What is personal data? </vt:lpstr>
      <vt:lpstr>‘Identifiable’ </vt:lpstr>
      <vt:lpstr>Special Category (sensitive) data </vt:lpstr>
      <vt:lpstr>Data Protection by Design and Default</vt:lpstr>
      <vt:lpstr>Data Protection by Design and Default</vt:lpstr>
      <vt:lpstr>Processing personal data </vt:lpstr>
      <vt:lpstr>Principles of processing, Art 5 GDPR</vt:lpstr>
      <vt:lpstr>Lawfulness of processing</vt:lpstr>
      <vt:lpstr>Consent</vt:lpstr>
      <vt:lpstr>Consent</vt:lpstr>
      <vt:lpstr>Transparency and accountability – Privacy Notices</vt:lpstr>
      <vt:lpstr>Transparency and accountability – Privacy Notices</vt:lpstr>
      <vt:lpstr>Transparency and accountability – Demonstrating compliance</vt:lpstr>
      <vt:lpstr>Data Subjects’ Rights</vt:lpstr>
      <vt:lpstr>Data Subjects’ Rights</vt:lpstr>
      <vt:lpstr>When things go wrong…</vt:lpstr>
      <vt:lpstr>Data Breaches</vt:lpstr>
      <vt:lpstr>Breach reporting</vt:lpstr>
      <vt:lpstr>Sanctions/ Remedies for non-compliance</vt:lpstr>
      <vt:lpstr>What can I do?</vt:lpstr>
      <vt:lpstr>What can I do to be GDPR compliant?</vt:lpstr>
      <vt:lpstr>PowerPoint Presentation</vt:lpstr>
      <vt:lpstr>GDPR Workspace – in the near future!</vt:lpstr>
      <vt:lpstr>The support we offer</vt:lpstr>
      <vt:lpstr>Further Information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General Data Protection Regulation (GDPR)</dc:title>
  <dc:creator>Youd Emma</dc:creator>
  <cp:lastModifiedBy>Alison Hillyeard</cp:lastModifiedBy>
  <cp:revision>35</cp:revision>
  <cp:lastPrinted>2017-11-23T09:05:15Z</cp:lastPrinted>
  <dcterms:created xsi:type="dcterms:W3CDTF">2017-11-13T14:26:00Z</dcterms:created>
  <dcterms:modified xsi:type="dcterms:W3CDTF">2018-05-25T12:54:17Z</dcterms:modified>
</cp:coreProperties>
</file>