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7" r:id="rId5"/>
    <p:sldMasterId id="2147483666" r:id="rId6"/>
  </p:sldMasterIdLst>
  <p:notesMasterIdLst>
    <p:notesMasterId r:id="rId37"/>
  </p:notesMasterIdLst>
  <p:sldIdLst>
    <p:sldId id="256" r:id="rId7"/>
    <p:sldId id="257" r:id="rId8"/>
    <p:sldId id="258" r:id="rId9"/>
    <p:sldId id="259" r:id="rId10"/>
    <p:sldId id="260" r:id="rId11"/>
    <p:sldId id="282" r:id="rId12"/>
    <p:sldId id="283" r:id="rId13"/>
    <p:sldId id="284" r:id="rId14"/>
    <p:sldId id="263" r:id="rId15"/>
    <p:sldId id="264" r:id="rId16"/>
    <p:sldId id="285" r:id="rId17"/>
    <p:sldId id="265" r:id="rId18"/>
    <p:sldId id="286" r:id="rId19"/>
    <p:sldId id="266" r:id="rId20"/>
    <p:sldId id="267" r:id="rId21"/>
    <p:sldId id="268" r:id="rId22"/>
    <p:sldId id="287" r:id="rId23"/>
    <p:sldId id="269" r:id="rId24"/>
    <p:sldId id="270" r:id="rId25"/>
    <p:sldId id="288" r:id="rId26"/>
    <p:sldId id="272" r:id="rId27"/>
    <p:sldId id="274" r:id="rId28"/>
    <p:sldId id="292" r:id="rId29"/>
    <p:sldId id="275" r:id="rId30"/>
    <p:sldId id="279" r:id="rId31"/>
    <p:sldId id="293" r:id="rId32"/>
    <p:sldId id="294" r:id="rId33"/>
    <p:sldId id="278" r:id="rId34"/>
    <p:sldId id="280" r:id="rId35"/>
    <p:sldId id="281" r:id="rId36"/>
  </p:sldIdLst>
  <p:sldSz cx="20104100" cy="11309350"/>
  <p:notesSz cx="20104100" cy="113093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g+UZEkfefKKwwOEsSfKMArad2T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6E7111-3F9D-4649-87A4-C7806A66C4AA}" v="2" dt="2025-03-13T14:39:07.7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644" autoAdjust="0"/>
  </p:normalViewPr>
  <p:slideViewPr>
    <p:cSldViewPr snapToGrid="0">
      <p:cViewPr varScale="1">
        <p:scale>
          <a:sx n="23" d="100"/>
          <a:sy n="23" d="100"/>
        </p:scale>
        <p:origin x="1728" y="5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customschemas.google.com/relationships/presentationmetadata" Target="metadata"/><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8712200" cy="5667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11387138" y="0"/>
            <a:ext cx="8712200" cy="5667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742613"/>
            <a:ext cx="8712200" cy="5667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religiouseducationcouncil.org.uk/rec/wp-content/uploads/2024/04/24-25698-REC-Handbook-A4-DIGITAL-PAGES.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retoday.org.uk/"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ygo-assets-websites-editorial-emea.yougov.net/documents/YouGov_-_Christmas_practices_2023.pdf"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yougov.co.uk/society/articles/48208-how-do-britons-celebrate-christmas"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retoday.org.uk/"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retoday.org.uk/"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ligiouseducationcouncil.org.uk/rec/wp-content/uploads/2017/05/Final-Report-of-the-Commission-on-RE.pdf" TargetMode="External"/><Relationship Id="rId7" Type="http://schemas.openxmlformats.org/officeDocument/2006/relationships/hyperlink" Target="https://religiouseducationcouncil.org.uk/rec/wp-content/uploads/2023/09/National-Content-Standard-for-Religious-Education-for-England.pdf"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religiouseducationcouncil.org.uk/rec/wp-content/uploads/2024/04/24-25698-REC-Handbook-A4-DIGITAL-PAGES.pdf" TargetMode="External"/><Relationship Id="rId5" Type="http://schemas.openxmlformats.org/officeDocument/2006/relationships/hyperlink" Target="https://religiouseducationcouncil.org.uk/rec/wp-content/uploads/2021/01/REC-Worldview-Report-A4-v2.pdf" TargetMode="External"/><Relationship Id="rId4" Type="http://schemas.openxmlformats.org/officeDocument/2006/relationships/hyperlink" Target="https://www.tandfonline.com/doi/pdf/10.1080/01416200.2020.1826404?casa_token=uIL3wlkT03EAAAAA:rJxrn4h77C9BQS0bbh9Qi4Wa-2X0w0VG6LoKNQS5WDx9bXIiZ1krGtJ6i5lSG4y_TRyFIAqyjf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i="0" u="none" strike="noStrike" dirty="0">
                <a:solidFill>
                  <a:srgbClr val="000000"/>
                </a:solidFill>
                <a:latin typeface="Calibri"/>
                <a:ea typeface="Calibri"/>
                <a:cs typeface="Calibri"/>
                <a:sym typeface="Calibri"/>
              </a:rPr>
              <a:t>Welcome to the “Adopting a Religion &amp; Worldviews approach in RS” training for secondary school teachers. </a:t>
            </a:r>
          </a:p>
          <a:p>
            <a:pPr marL="0" lvl="0" indent="0" algn="l" rtl="0">
              <a:lnSpc>
                <a:spcPct val="100000"/>
              </a:lnSpc>
              <a:spcBef>
                <a:spcPts val="0"/>
              </a:spcBef>
              <a:spcAft>
                <a:spcPts val="0"/>
              </a:spcAft>
              <a:buSzPts val="1400"/>
              <a:buNone/>
            </a:pPr>
            <a:endParaRPr lang="en-GB" b="0" i="0" u="none" strike="noStrike" dirty="0">
              <a:solidFill>
                <a:srgbClr val="000000"/>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Before delivering the training, we recommend that trainers </a:t>
            </a:r>
            <a:r>
              <a:rPr lang="en-GB" b="1" dirty="0"/>
              <a:t>print this slide deck using the “notes pages” option </a:t>
            </a:r>
            <a:r>
              <a:rPr lang="en-GB" dirty="0"/>
              <a:t>(&gt; click on “print” and in “settings” change from “full page slides” to “notes pages”). This will enable you to see all the trainer’s guidance under each slide, which will be useful to help you deliver the training. We also recommend that trainers get familiar with the training package and guidance notes prior to the training, as the aim is not for the trainer to read the guidance notes to the teachers – instead they have been added to this training to help you prepare what to say for each slide.</a:t>
            </a:r>
            <a:endParaRPr lang="en-GB" b="0" dirty="0"/>
          </a:p>
          <a:p>
            <a:pPr marL="0" lvl="0" indent="0" algn="l" rtl="0">
              <a:lnSpc>
                <a:spcPct val="100000"/>
              </a:lnSpc>
              <a:spcBef>
                <a:spcPts val="0"/>
              </a:spcBef>
              <a:spcAft>
                <a:spcPts val="0"/>
              </a:spcAft>
              <a:buSzPts val="1400"/>
              <a:buNone/>
            </a:pPr>
            <a:endParaRPr lang="en-GB" b="0" i="0" u="none"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b="0" i="0" u="none" strike="noStrike" dirty="0">
                <a:solidFill>
                  <a:srgbClr val="000000"/>
                </a:solidFill>
                <a:latin typeface="Calibri"/>
                <a:ea typeface="Calibri"/>
                <a:cs typeface="Calibri"/>
                <a:sym typeface="Calibri"/>
              </a:rPr>
              <a:t>This pack has been designed in such a way that it can be delivered as a whole day training – in which case you will want to go through sessions 1, 2, and 3 or 2, 3 and 4 depending on your audience – or as a series of twilight sessions.</a:t>
            </a:r>
            <a:endParaRPr b="0" dirty="0"/>
          </a:p>
          <a:p>
            <a:pPr marL="0" lvl="0" indent="0" algn="l" rtl="0">
              <a:lnSpc>
                <a:spcPct val="100000"/>
              </a:lnSpc>
              <a:spcBef>
                <a:spcPts val="0"/>
              </a:spcBef>
              <a:spcAft>
                <a:spcPts val="0"/>
              </a:spcAft>
              <a:buSzPts val="1400"/>
              <a:buNone/>
            </a:pPr>
            <a:endParaRPr lang="en-GB" dirty="0">
              <a:latin typeface="Arial"/>
              <a:ea typeface="Arial"/>
              <a:cs typeface="Arial"/>
              <a:sym typeface="Arial"/>
            </a:endParaRPr>
          </a:p>
          <a:p>
            <a:pPr marL="0" lvl="0" indent="0" algn="l" rtl="0">
              <a:lnSpc>
                <a:spcPct val="100000"/>
              </a:lnSpc>
              <a:spcBef>
                <a:spcPts val="0"/>
              </a:spcBef>
              <a:spcAft>
                <a:spcPts val="0"/>
              </a:spcAft>
              <a:buSzPts val="1400"/>
              <a:buNone/>
            </a:pPr>
            <a:r>
              <a:rPr lang="en-GB" i="0" u="none" strike="noStrike" dirty="0">
                <a:solidFill>
                  <a:srgbClr val="000000"/>
                </a:solidFill>
                <a:latin typeface="Arial"/>
                <a:ea typeface="Arial"/>
                <a:cs typeface="Arial"/>
                <a:sym typeface="Arial"/>
              </a:rPr>
              <a:t>You might find it useful to conduct a short audit prior to the training, to understand where teachers are at when it comes to Religion and Worldviews (R&amp;W). Here are some questions you could put on an online form (such as Microsoft Form) to capture attitudes:</a:t>
            </a:r>
          </a:p>
          <a:p>
            <a:pPr marL="0" lvl="0" indent="0" algn="l" rtl="0">
              <a:lnSpc>
                <a:spcPct val="100000"/>
              </a:lnSpc>
              <a:spcBef>
                <a:spcPts val="0"/>
              </a:spcBef>
              <a:spcAft>
                <a:spcPts val="0"/>
              </a:spcAft>
              <a:buSzPts val="1400"/>
              <a:buNone/>
            </a:pPr>
            <a:endParaRPr lang="en-GB" b="0" i="0" u="none" strike="noStrike" dirty="0">
              <a:solidFill>
                <a:srgbClr val="000000"/>
              </a:solidFill>
              <a:latin typeface="Calibri"/>
              <a:ea typeface="Calibri"/>
              <a:cs typeface="Calibri"/>
              <a:sym typeface="Calibri"/>
            </a:endParaRPr>
          </a:p>
          <a:p>
            <a:pPr marL="342900" lvl="0" indent="-342900">
              <a:spcAft>
                <a:spcPts val="600"/>
              </a:spcAft>
              <a:buFont typeface="+mj-lt"/>
              <a:buAutoNum type="arabicPeriod"/>
            </a:pPr>
            <a:r>
              <a:rPr lang="en-GB" sz="1200" u="none" strike="noStrike" dirty="0">
                <a:effectLst/>
                <a:latin typeface="Calibri" panose="020F0502020204030204" pitchFamily="34" charset="0"/>
                <a:ea typeface="Calibri" panose="020F0502020204030204" pitchFamily="34" charset="0"/>
              </a:rPr>
              <a:t>How confident do you feel delivering RE classes in general? 1-5 (1: not at all confident; 5: very confident)</a:t>
            </a:r>
            <a:endParaRPr lang="en-GB" sz="1200" u="none" strike="noStrike" dirty="0">
              <a:effectLst/>
              <a:latin typeface="Arial" panose="020B0604020202020204" pitchFamily="34" charset="0"/>
              <a:ea typeface="Arial" panose="020B0604020202020204" pitchFamily="34" charset="0"/>
            </a:endParaRPr>
          </a:p>
          <a:p>
            <a:pPr marL="342900" lvl="0" indent="-342900">
              <a:spcAft>
                <a:spcPts val="600"/>
              </a:spcAft>
              <a:buFont typeface="+mj-lt"/>
              <a:buAutoNum type="arabicPeriod"/>
            </a:pPr>
            <a:r>
              <a:rPr lang="en-GB" sz="1200" u="none" strike="noStrike" dirty="0">
                <a:effectLst/>
                <a:latin typeface="Calibri" panose="020F0502020204030204" pitchFamily="34" charset="0"/>
                <a:ea typeface="Calibri" panose="020F0502020204030204" pitchFamily="34" charset="0"/>
              </a:rPr>
              <a:t>How confident do you feel about adopting a Religion and Worldviews (R&amp;W) approach in the RE? (1: not at all confident; 5: very confident)</a:t>
            </a:r>
            <a:endParaRPr lang="en-GB" sz="1200" u="none" strike="noStrike" dirty="0">
              <a:effectLst/>
              <a:latin typeface="Arial" panose="020B0604020202020204" pitchFamily="34" charset="0"/>
              <a:ea typeface="Arial" panose="020B0604020202020204" pitchFamily="34" charset="0"/>
            </a:endParaRPr>
          </a:p>
          <a:p>
            <a:pPr marL="342900" lvl="0" indent="-342900">
              <a:spcAft>
                <a:spcPts val="600"/>
              </a:spcAft>
              <a:buFont typeface="+mj-lt"/>
              <a:buAutoNum type="arabicPeriod"/>
            </a:pPr>
            <a:r>
              <a:rPr lang="en-GB" sz="1200" u="none" strike="noStrike" dirty="0">
                <a:effectLst/>
                <a:latin typeface="Calibri" panose="020F0502020204030204" pitchFamily="34" charset="0"/>
                <a:ea typeface="Calibri" panose="020F0502020204030204" pitchFamily="34" charset="0"/>
              </a:rPr>
              <a:t>How confidently would you be able to explain to colleagues the challenge of defining “religion” and the implications of this challenge for teaching RE? Scale 1-5 (1: not at all confident; 5: very confident)</a:t>
            </a:r>
            <a:endParaRPr lang="en-GB" sz="1200" u="none" strike="noStrike" dirty="0">
              <a:effectLst/>
              <a:latin typeface="Arial" panose="020B0604020202020204" pitchFamily="34" charset="0"/>
              <a:ea typeface="Arial" panose="020B0604020202020204" pitchFamily="34" charset="0"/>
            </a:endParaRPr>
          </a:p>
          <a:p>
            <a:pPr marL="342900" lvl="0" indent="-342900">
              <a:spcAft>
                <a:spcPts val="600"/>
              </a:spcAft>
              <a:buFont typeface="+mj-lt"/>
              <a:buAutoNum type="arabicPeriod"/>
            </a:pPr>
            <a:r>
              <a:rPr lang="en-GB" sz="1200" u="none" strike="noStrike" dirty="0">
                <a:effectLst/>
                <a:latin typeface="Calibri" panose="020F0502020204030204" pitchFamily="34" charset="0"/>
                <a:ea typeface="Calibri" panose="020F0502020204030204" pitchFamily="34" charset="0"/>
              </a:rPr>
              <a:t>How confidently would you be able to explain to colleagues the problems with the World Religions approach? Scale 1-5 (1: not at all confident; 5: very confident)</a:t>
            </a:r>
            <a:endParaRPr lang="en-GB" sz="1200" u="none" strike="noStrike" dirty="0">
              <a:effectLst/>
              <a:latin typeface="Arial" panose="020B0604020202020204" pitchFamily="34" charset="0"/>
              <a:ea typeface="Arial" panose="020B0604020202020204" pitchFamily="34" charset="0"/>
            </a:endParaRPr>
          </a:p>
          <a:p>
            <a:pPr marL="342900" lvl="0" indent="-342900">
              <a:spcAft>
                <a:spcPts val="600"/>
              </a:spcAft>
              <a:buFont typeface="+mj-lt"/>
              <a:buAutoNum type="arabicPeriod"/>
            </a:pPr>
            <a:r>
              <a:rPr lang="en-GB" sz="1200" u="none" strike="noStrike" dirty="0">
                <a:effectLst/>
                <a:latin typeface="Calibri" panose="020F0502020204030204" pitchFamily="34" charset="0"/>
                <a:ea typeface="Calibri" panose="020F0502020204030204" pitchFamily="34" charset="0"/>
              </a:rPr>
              <a:t>How confidently would you be able to explain to colleagues the concept of worldview and why this may change the way you teach RE? (1: not at all confident; 5: very confident)</a:t>
            </a:r>
            <a:endParaRPr lang="en-GB" sz="1200" u="none" strike="noStrike" dirty="0">
              <a:effectLst/>
              <a:latin typeface="Arial" panose="020B0604020202020204" pitchFamily="34" charset="0"/>
              <a:ea typeface="Arial" panose="020B0604020202020204" pitchFamily="34" charset="0"/>
            </a:endParaRPr>
          </a:p>
          <a:p>
            <a:pPr marL="342900" lvl="0" indent="-342900">
              <a:spcAft>
                <a:spcPts val="600"/>
              </a:spcAft>
              <a:buFont typeface="+mj-lt"/>
              <a:buAutoNum type="arabicPeriod"/>
            </a:pPr>
            <a:r>
              <a:rPr lang="en-GB" sz="1200" u="none" strike="noStrike" dirty="0">
                <a:effectLst/>
                <a:latin typeface="Calibri" panose="020F0502020204030204" pitchFamily="34" charset="0"/>
                <a:ea typeface="Calibri" panose="020F0502020204030204" pitchFamily="34" charset="0"/>
              </a:rPr>
              <a:t>How confidently would you be able to explain what a personal worldview is? (1: not at all confident; 5: very confident)</a:t>
            </a:r>
            <a:endParaRPr lang="en-GB" sz="1200" u="none" strike="noStrike" dirty="0">
              <a:effectLst/>
              <a:latin typeface="Arial" panose="020B0604020202020204" pitchFamily="34" charset="0"/>
              <a:ea typeface="Arial" panose="020B0604020202020204" pitchFamily="34" charset="0"/>
            </a:endParaRPr>
          </a:p>
          <a:p>
            <a:pPr marL="342900" lvl="0" indent="-342900">
              <a:spcAft>
                <a:spcPts val="600"/>
              </a:spcAft>
              <a:buFont typeface="+mj-lt"/>
              <a:buAutoNum type="arabicPeriod"/>
            </a:pPr>
            <a:r>
              <a:rPr lang="en-GB" sz="1200" u="none" strike="noStrike" dirty="0">
                <a:effectLst/>
                <a:latin typeface="Calibri" panose="020F0502020204030204" pitchFamily="34" charset="0"/>
                <a:ea typeface="Calibri" panose="020F0502020204030204" pitchFamily="34" charset="0"/>
              </a:rPr>
              <a:t>How confidently would you be able to explain what an organised worldview is? (1: not at all confident; 5: very confident)</a:t>
            </a:r>
          </a:p>
          <a:p>
            <a:pPr marL="0" marR="0" lvl="0" indent="0" algn="l" defTabSz="914400" rtl="0" eaLnBrk="1" fontAlgn="auto" latinLnBrk="0" hangingPunct="1">
              <a:lnSpc>
                <a:spcPct val="100000"/>
              </a:lnSpc>
              <a:spcBef>
                <a:spcPts val="0"/>
              </a:spcBef>
              <a:spcAft>
                <a:spcPts val="600"/>
              </a:spcAft>
              <a:buClr>
                <a:srgbClr val="000000"/>
              </a:buClr>
              <a:buSzPts val="1400"/>
              <a:buFont typeface="+mj-lt"/>
              <a:buNone/>
              <a:tabLst/>
              <a:defRPr/>
            </a:pPr>
            <a:endParaRPr lang="en-GB" sz="1200" u="none" strike="noStrike"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
                <a:srgbClr val="000000"/>
              </a:buClr>
              <a:buSzPts val="1400"/>
              <a:buFont typeface="+mj-lt"/>
              <a:buNone/>
              <a:tabLst/>
              <a:defRPr/>
            </a:pPr>
            <a:r>
              <a:rPr lang="en-GB" sz="1200" dirty="0">
                <a:effectLst/>
                <a:latin typeface="Calibri" panose="020F0502020204030204" pitchFamily="34" charset="0"/>
                <a:ea typeface="Calibri" panose="020F0502020204030204" pitchFamily="34" charset="0"/>
              </a:rPr>
              <a:t>The same questions should be asked after the training has been delivered - this will enable you to capture the impact of the training, and whether there are areas where more work will be needed in the future.</a:t>
            </a:r>
            <a:endParaRPr lang="en-GB" sz="1200" dirty="0">
              <a:effectLst/>
              <a:latin typeface="Arial" panose="020B0604020202020204" pitchFamily="34" charset="0"/>
              <a:ea typeface="Arial" panose="020B0604020202020204" pitchFamily="34" charset="0"/>
            </a:endParaRPr>
          </a:p>
          <a:p>
            <a:pPr marL="0" lvl="0" indent="0" algn="l" rtl="0">
              <a:lnSpc>
                <a:spcPct val="100000"/>
              </a:lnSpc>
              <a:spcBef>
                <a:spcPts val="0"/>
              </a:spcBef>
              <a:spcAft>
                <a:spcPts val="0"/>
              </a:spcAft>
              <a:buSzPts val="1400"/>
              <a:buNone/>
            </a:pPr>
            <a:endParaRPr lang="en-GB" b="0" dirty="0"/>
          </a:p>
          <a:p>
            <a:pPr marL="228600" lvl="0" indent="-152400" algn="l" rtl="0">
              <a:lnSpc>
                <a:spcPct val="100000"/>
              </a:lnSpc>
              <a:spcBef>
                <a:spcPts val="0"/>
              </a:spcBef>
              <a:spcAft>
                <a:spcPts val="0"/>
              </a:spcAft>
              <a:buClr>
                <a:schemeClr val="dk1"/>
              </a:buClr>
              <a:buSzPts val="1200"/>
              <a:buFont typeface="Calibri"/>
              <a:buNone/>
            </a:pPr>
            <a:endParaRPr dirty="0"/>
          </a:p>
        </p:txBody>
      </p:sp>
      <p:sp>
        <p:nvSpPr>
          <p:cNvPr id="93" name="Google Shape;93;p1: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8: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Go through the bullet points with colleagues. Check understanding after this slide before moving onto the next one.</a:t>
            </a:r>
          </a:p>
        </p:txBody>
      </p:sp>
      <p:sp>
        <p:nvSpPr>
          <p:cNvPr id="168" name="Google Shape;168;p8: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a:extLst>
            <a:ext uri="{FF2B5EF4-FFF2-40B4-BE49-F238E27FC236}">
              <a16:creationId xmlns:a16="http://schemas.microsoft.com/office/drawing/2014/main" id="{35522A16-47DB-F52C-0956-4152730C3E1F}"/>
            </a:ext>
          </a:extLst>
        </p:cNvPr>
        <p:cNvGrpSpPr/>
        <p:nvPr/>
      </p:nvGrpSpPr>
      <p:grpSpPr>
        <a:xfrm>
          <a:off x="0" y="0"/>
          <a:ext cx="0" cy="0"/>
          <a:chOff x="0" y="0"/>
          <a:chExt cx="0" cy="0"/>
        </a:xfrm>
      </p:grpSpPr>
      <p:sp>
        <p:nvSpPr>
          <p:cNvPr id="166" name="Google Shape;166;p8:notes">
            <a:extLst>
              <a:ext uri="{FF2B5EF4-FFF2-40B4-BE49-F238E27FC236}">
                <a16:creationId xmlns:a16="http://schemas.microsoft.com/office/drawing/2014/main" id="{6A017752-2ED8-8C92-7856-432F22C5D08A}"/>
              </a:ext>
            </a:extLst>
          </p:cNvPr>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8:notes">
            <a:extLst>
              <a:ext uri="{FF2B5EF4-FFF2-40B4-BE49-F238E27FC236}">
                <a16:creationId xmlns:a16="http://schemas.microsoft.com/office/drawing/2014/main" id="{F10CAD31-78C1-B2C9-6EAF-801BE8B4F648}"/>
              </a:ext>
            </a:extLst>
          </p:cNvPr>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Go through the bullet points with colleagues. Check understanding after this slide before moving onto the next one.</a:t>
            </a:r>
          </a:p>
        </p:txBody>
      </p:sp>
      <p:sp>
        <p:nvSpPr>
          <p:cNvPr id="168" name="Google Shape;168;p8:notes">
            <a:extLst>
              <a:ext uri="{FF2B5EF4-FFF2-40B4-BE49-F238E27FC236}">
                <a16:creationId xmlns:a16="http://schemas.microsoft.com/office/drawing/2014/main" id="{2DFDCE48-CC36-368F-A7AF-A9F8EE7E4EA2}"/>
              </a:ext>
            </a:extLst>
          </p:cNvPr>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extLst>
      <p:ext uri="{BB962C8B-B14F-4D97-AF65-F5344CB8AC3E}">
        <p14:creationId xmlns:p14="http://schemas.microsoft.com/office/powerpoint/2010/main" val="4073659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9: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Go through the bullet points with colleagues. Check understanding after this slide before moving onto the next one.</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76" name="Google Shape;176;p9: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CC5124CA-505B-D964-452E-8C87969508E6}"/>
            </a:ext>
          </a:extLst>
        </p:cNvPr>
        <p:cNvGrpSpPr/>
        <p:nvPr/>
      </p:nvGrpSpPr>
      <p:grpSpPr>
        <a:xfrm>
          <a:off x="0" y="0"/>
          <a:ext cx="0" cy="0"/>
          <a:chOff x="0" y="0"/>
          <a:chExt cx="0" cy="0"/>
        </a:xfrm>
      </p:grpSpPr>
      <p:sp>
        <p:nvSpPr>
          <p:cNvPr id="174" name="Google Shape;174;p9:notes">
            <a:extLst>
              <a:ext uri="{FF2B5EF4-FFF2-40B4-BE49-F238E27FC236}">
                <a16:creationId xmlns:a16="http://schemas.microsoft.com/office/drawing/2014/main" id="{6BAC8519-ED7F-1804-A7FC-BF39D0BCACB2}"/>
              </a:ext>
            </a:extLst>
          </p:cNvPr>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9:notes">
            <a:extLst>
              <a:ext uri="{FF2B5EF4-FFF2-40B4-BE49-F238E27FC236}">
                <a16:creationId xmlns:a16="http://schemas.microsoft.com/office/drawing/2014/main" id="{69E7B436-23D8-F7AF-D17F-DD0DC502A2EB}"/>
              </a:ext>
            </a:extLst>
          </p:cNvPr>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Go through the bullet points with colleagues. Check understanding after this slide before moving onto the next one.</a:t>
            </a:r>
          </a:p>
        </p:txBody>
      </p:sp>
      <p:sp>
        <p:nvSpPr>
          <p:cNvPr id="176" name="Google Shape;176;p9:notes">
            <a:extLst>
              <a:ext uri="{FF2B5EF4-FFF2-40B4-BE49-F238E27FC236}">
                <a16:creationId xmlns:a16="http://schemas.microsoft.com/office/drawing/2014/main" id="{F1F818D5-66BD-8136-DB58-26E49B8422A7}"/>
              </a:ext>
            </a:extLst>
          </p:cNvPr>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extLst>
      <p:ext uri="{BB962C8B-B14F-4D97-AF65-F5344CB8AC3E}">
        <p14:creationId xmlns:p14="http://schemas.microsoft.com/office/powerpoint/2010/main" val="252654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0: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0: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100" b="0" i="0" u="none" strike="noStrike">
                <a:solidFill>
                  <a:srgbClr val="000000"/>
                </a:solidFill>
                <a:latin typeface="Calibri"/>
                <a:ea typeface="Calibri"/>
                <a:cs typeface="Calibri"/>
                <a:sym typeface="Calibri"/>
              </a:rPr>
              <a:t>Break out into small groups and reflect on the questions below:</a:t>
            </a:r>
            <a:endParaRPr b="0"/>
          </a:p>
          <a:p>
            <a:pPr marL="0" lvl="0" indent="0" algn="l" rtl="0">
              <a:lnSpc>
                <a:spcPct val="100000"/>
              </a:lnSpc>
              <a:spcBef>
                <a:spcPts val="800"/>
              </a:spcBef>
              <a:spcAft>
                <a:spcPts val="0"/>
              </a:spcAft>
              <a:buClr>
                <a:srgbClr val="000000"/>
              </a:buClr>
              <a:buSzPts val="1100"/>
              <a:buFont typeface="Arial"/>
              <a:buNone/>
            </a:pPr>
            <a:r>
              <a:rPr lang="en-GB" sz="1100" b="0" i="0" u="none" strike="noStrike">
                <a:solidFill>
                  <a:srgbClr val="000000"/>
                </a:solidFill>
                <a:latin typeface="Calibri"/>
                <a:ea typeface="Calibri"/>
                <a:cs typeface="Calibri"/>
                <a:sym typeface="Calibri"/>
              </a:rPr>
              <a:t>What is an organised worldview?</a:t>
            </a:r>
            <a:endParaRPr sz="1100" b="0" i="0" u="none" strike="noStrike">
              <a:solidFill>
                <a:srgbClr val="000000"/>
              </a:solidFill>
              <a:latin typeface="Arial"/>
              <a:ea typeface="Arial"/>
              <a:cs typeface="Arial"/>
              <a:sym typeface="Arial"/>
            </a:endParaRPr>
          </a:p>
          <a:p>
            <a:pPr marL="914400" lvl="0" indent="0" algn="l" rtl="0">
              <a:lnSpc>
                <a:spcPct val="100000"/>
              </a:lnSpc>
              <a:spcBef>
                <a:spcPts val="800"/>
              </a:spcBef>
              <a:spcAft>
                <a:spcPts val="0"/>
              </a:spcAft>
              <a:buSzPts val="1400"/>
              <a:buNone/>
            </a:pPr>
            <a:r>
              <a:rPr lang="en-GB" sz="1100" b="0" i="0" u="none" strike="noStrike">
                <a:solidFill>
                  <a:srgbClr val="000000"/>
                </a:solidFill>
                <a:latin typeface="Calibri"/>
                <a:ea typeface="Calibri"/>
                <a:cs typeface="Calibri"/>
                <a:sym typeface="Calibri"/>
              </a:rPr>
              <a:t>10 mins, ask teachers to write answers down on flipchart papers, and then to go and compare what other groups have written down. </a:t>
            </a:r>
            <a:endParaRPr b="0"/>
          </a:p>
          <a:p>
            <a:pPr marL="0" lvl="0" indent="0" algn="l" rtl="0">
              <a:lnSpc>
                <a:spcPct val="100000"/>
              </a:lnSpc>
              <a:spcBef>
                <a:spcPts val="800"/>
              </a:spcBef>
              <a:spcAft>
                <a:spcPts val="0"/>
              </a:spcAft>
              <a:buClr>
                <a:schemeClr val="dk1"/>
              </a:buClr>
              <a:buSzPts val="1200"/>
              <a:buFont typeface="Arial"/>
              <a:buNone/>
            </a:pPr>
            <a:br>
              <a:rPr lang="en-GB" b="0"/>
            </a:br>
            <a:r>
              <a:rPr lang="en-GB" sz="1100" b="0" i="0" u="none" strike="noStrike">
                <a:solidFill>
                  <a:srgbClr val="000000"/>
                </a:solidFill>
                <a:latin typeface="Calibri"/>
                <a:ea typeface="Calibri"/>
                <a:cs typeface="Calibri"/>
                <a:sym typeface="Calibri"/>
              </a:rPr>
              <a:t>Do you already teach about religious and nonreligious worldviews? </a:t>
            </a:r>
            <a:endParaRPr sz="1100" b="0" i="0" u="none" strike="noStrike">
              <a:solidFill>
                <a:srgbClr val="000000"/>
              </a:solidFill>
              <a:latin typeface="Arial"/>
              <a:ea typeface="Arial"/>
              <a:cs typeface="Arial"/>
              <a:sym typeface="Arial"/>
            </a:endParaRPr>
          </a:p>
          <a:p>
            <a:pPr marL="742950" lvl="1" indent="-285750" algn="l" rtl="0">
              <a:lnSpc>
                <a:spcPct val="100000"/>
              </a:lnSpc>
              <a:spcBef>
                <a:spcPts val="0"/>
              </a:spcBef>
              <a:spcAft>
                <a:spcPts val="0"/>
              </a:spcAft>
              <a:buClr>
                <a:srgbClr val="000000"/>
              </a:buClr>
              <a:buSzPts val="1100"/>
              <a:buFont typeface="Arial"/>
              <a:buChar char="•"/>
            </a:pPr>
            <a:r>
              <a:rPr lang="en-GB" sz="1100" b="0" i="0" u="none" strike="noStrike">
                <a:solidFill>
                  <a:srgbClr val="000000"/>
                </a:solidFill>
                <a:latin typeface="Calibri"/>
                <a:ea typeface="Calibri"/>
                <a:cs typeface="Calibri"/>
                <a:sym typeface="Calibri"/>
              </a:rPr>
              <a:t>Which ones do you include? </a:t>
            </a:r>
            <a:endParaRPr sz="1100" b="0" i="0" u="none" strike="noStrike">
              <a:solidFill>
                <a:srgbClr val="000000"/>
              </a:solidFill>
              <a:latin typeface="Arial"/>
              <a:ea typeface="Arial"/>
              <a:cs typeface="Arial"/>
              <a:sym typeface="Arial"/>
            </a:endParaRPr>
          </a:p>
          <a:p>
            <a:pPr marL="742950" lvl="1" indent="-285750" algn="l" rtl="0">
              <a:lnSpc>
                <a:spcPct val="100000"/>
              </a:lnSpc>
              <a:spcBef>
                <a:spcPts val="0"/>
              </a:spcBef>
              <a:spcAft>
                <a:spcPts val="0"/>
              </a:spcAft>
              <a:buClr>
                <a:srgbClr val="000000"/>
              </a:buClr>
              <a:buSzPts val="1100"/>
              <a:buFont typeface="Arial"/>
              <a:buChar char="•"/>
            </a:pPr>
            <a:r>
              <a:rPr lang="en-GB" sz="1100" b="0" i="0" u="none" strike="noStrike">
                <a:solidFill>
                  <a:srgbClr val="000000"/>
                </a:solidFill>
                <a:latin typeface="Calibri"/>
                <a:ea typeface="Calibri"/>
                <a:cs typeface="Calibri"/>
                <a:sym typeface="Calibri"/>
              </a:rPr>
              <a:t>Which ones do you not include yet, but would like to explore further in the future? What’s been holding you back?</a:t>
            </a:r>
            <a:endParaRPr sz="1100" b="0" i="0" u="none" strike="noStrike">
              <a:solidFill>
                <a:srgbClr val="000000"/>
              </a:solidFill>
              <a:latin typeface="Arial"/>
              <a:ea typeface="Arial"/>
              <a:cs typeface="Arial"/>
              <a:sym typeface="Arial"/>
            </a:endParaRPr>
          </a:p>
          <a:p>
            <a:pPr marL="742950" lvl="1" indent="-285750" algn="l" rtl="0">
              <a:lnSpc>
                <a:spcPct val="100000"/>
              </a:lnSpc>
              <a:spcBef>
                <a:spcPts val="0"/>
              </a:spcBef>
              <a:spcAft>
                <a:spcPts val="0"/>
              </a:spcAft>
              <a:buClr>
                <a:srgbClr val="000000"/>
              </a:buClr>
              <a:buSzPts val="1100"/>
              <a:buFont typeface="Arial"/>
              <a:buChar char="•"/>
            </a:pPr>
            <a:r>
              <a:rPr lang="en-GB" sz="1100" b="0" i="0" u="none" strike="noStrike">
                <a:solidFill>
                  <a:srgbClr val="000000"/>
                </a:solidFill>
                <a:latin typeface="Calibri"/>
                <a:ea typeface="Calibri"/>
                <a:cs typeface="Calibri"/>
                <a:sym typeface="Calibri"/>
              </a:rPr>
              <a:t>Are you using the term ‘organised’ (non)religious worldviews? Could this term be useful moving forward?</a:t>
            </a:r>
            <a:endParaRPr sz="1100" b="0" i="0" u="none" strike="noStrike">
              <a:solidFill>
                <a:srgbClr val="000000"/>
              </a:solidFill>
              <a:latin typeface="Arial"/>
              <a:ea typeface="Arial"/>
              <a:cs typeface="Arial"/>
              <a:sym typeface="Arial"/>
            </a:endParaRPr>
          </a:p>
          <a:p>
            <a:pPr marL="914400" lvl="0" indent="0" algn="l" rtl="0">
              <a:lnSpc>
                <a:spcPct val="100000"/>
              </a:lnSpc>
              <a:spcBef>
                <a:spcPts val="800"/>
              </a:spcBef>
              <a:spcAft>
                <a:spcPts val="0"/>
              </a:spcAft>
              <a:buSzPts val="1400"/>
              <a:buNone/>
            </a:pPr>
            <a:r>
              <a:rPr lang="en-GB" sz="1100" b="0" i="0" u="none" strike="noStrike">
                <a:solidFill>
                  <a:srgbClr val="000000"/>
                </a:solidFill>
                <a:latin typeface="Calibri"/>
                <a:ea typeface="Calibri"/>
                <a:cs typeface="Calibri"/>
                <a:sym typeface="Calibri"/>
              </a:rPr>
              <a:t>15 mins, as a group discussion</a:t>
            </a:r>
            <a:endParaRPr/>
          </a:p>
          <a:p>
            <a:pPr marL="914400" lvl="0" indent="0" algn="l" rtl="0">
              <a:lnSpc>
                <a:spcPct val="100000"/>
              </a:lnSpc>
              <a:spcBef>
                <a:spcPts val="800"/>
              </a:spcBef>
              <a:spcAft>
                <a:spcPts val="0"/>
              </a:spcAft>
              <a:buSzPts val="1400"/>
              <a:buNone/>
            </a:pPr>
            <a:endParaRPr b="0"/>
          </a:p>
          <a:p>
            <a:pPr marL="0" lvl="0" indent="0" algn="l" rtl="0">
              <a:lnSpc>
                <a:spcPct val="100000"/>
              </a:lnSpc>
              <a:spcBef>
                <a:spcPts val="800"/>
              </a:spcBef>
              <a:spcAft>
                <a:spcPts val="0"/>
              </a:spcAft>
              <a:buClr>
                <a:srgbClr val="000000"/>
              </a:buClr>
              <a:buSzPts val="1100"/>
              <a:buFont typeface="Arial"/>
              <a:buNone/>
            </a:pPr>
            <a:r>
              <a:rPr lang="en-GB" sz="1100" b="0" i="0" u="none" strike="noStrike">
                <a:solidFill>
                  <a:srgbClr val="000000"/>
                </a:solidFill>
                <a:latin typeface="Calibri"/>
                <a:ea typeface="Calibri"/>
                <a:cs typeface="Calibri"/>
                <a:sym typeface="Calibri"/>
              </a:rPr>
              <a:t>Do you tend to present organised worldviews as ‘fixed’ or as evolving over time? </a:t>
            </a:r>
            <a:endParaRPr sz="1100" b="0" i="0" u="none" strike="noStrike">
              <a:solidFill>
                <a:srgbClr val="000000"/>
              </a:solidFill>
              <a:latin typeface="Arial"/>
              <a:ea typeface="Arial"/>
              <a:cs typeface="Arial"/>
              <a:sym typeface="Arial"/>
            </a:endParaRPr>
          </a:p>
          <a:p>
            <a:pPr marL="742950" lvl="1" indent="-285750" algn="l" rtl="0">
              <a:lnSpc>
                <a:spcPct val="100000"/>
              </a:lnSpc>
              <a:spcBef>
                <a:spcPts val="0"/>
              </a:spcBef>
              <a:spcAft>
                <a:spcPts val="0"/>
              </a:spcAft>
              <a:buClr>
                <a:srgbClr val="000000"/>
              </a:buClr>
              <a:buSzPts val="1100"/>
              <a:buFont typeface="Arial"/>
              <a:buChar char="•"/>
            </a:pPr>
            <a:r>
              <a:rPr lang="en-GB" sz="1100" b="0" i="0" u="none" strike="noStrike">
                <a:solidFill>
                  <a:srgbClr val="000000"/>
                </a:solidFill>
                <a:latin typeface="Calibri"/>
                <a:ea typeface="Calibri"/>
                <a:cs typeface="Calibri"/>
                <a:sym typeface="Calibri"/>
              </a:rPr>
              <a:t>Which approach do you think is more suitable to the W&amp;R approach? </a:t>
            </a:r>
            <a:endParaRPr sz="1100" b="0" i="0" u="none" strike="noStrike">
              <a:solidFill>
                <a:srgbClr val="000000"/>
              </a:solidFill>
              <a:latin typeface="Arial"/>
              <a:ea typeface="Arial"/>
              <a:cs typeface="Arial"/>
              <a:sym typeface="Arial"/>
            </a:endParaRPr>
          </a:p>
          <a:p>
            <a:pPr marL="742950" lvl="1" indent="-285750" algn="l" rtl="0">
              <a:lnSpc>
                <a:spcPct val="100000"/>
              </a:lnSpc>
              <a:spcBef>
                <a:spcPts val="0"/>
              </a:spcBef>
              <a:spcAft>
                <a:spcPts val="0"/>
              </a:spcAft>
              <a:buClr>
                <a:srgbClr val="000000"/>
              </a:buClr>
              <a:buSzPts val="1100"/>
              <a:buFont typeface="Arial"/>
              <a:buChar char="•"/>
            </a:pPr>
            <a:r>
              <a:rPr lang="en-GB" sz="1100" b="0" i="0" u="none" strike="noStrike">
                <a:solidFill>
                  <a:srgbClr val="000000"/>
                </a:solidFill>
                <a:latin typeface="Calibri"/>
                <a:ea typeface="Calibri"/>
                <a:cs typeface="Calibri"/>
                <a:sym typeface="Calibri"/>
              </a:rPr>
              <a:t>How can you acknowledge that organised worldviews might shift over time, and why this happens?</a:t>
            </a:r>
            <a:endParaRPr sz="1100" b="0" i="0" u="none" strike="noStrike">
              <a:solidFill>
                <a:srgbClr val="000000"/>
              </a:solidFill>
              <a:latin typeface="Arial"/>
              <a:ea typeface="Arial"/>
              <a:cs typeface="Arial"/>
              <a:sym typeface="Arial"/>
            </a:endParaRPr>
          </a:p>
          <a:p>
            <a:pPr marL="914400" lvl="0" indent="0" algn="l" rtl="0">
              <a:lnSpc>
                <a:spcPct val="100000"/>
              </a:lnSpc>
              <a:spcBef>
                <a:spcPts val="800"/>
              </a:spcBef>
              <a:spcAft>
                <a:spcPts val="0"/>
              </a:spcAft>
              <a:buSzPts val="1400"/>
              <a:buNone/>
            </a:pPr>
            <a:r>
              <a:rPr lang="en-GB" sz="1100" b="0" i="0" u="none" strike="noStrike">
                <a:solidFill>
                  <a:srgbClr val="000000"/>
                </a:solidFill>
                <a:latin typeface="Calibri"/>
                <a:ea typeface="Calibri"/>
                <a:cs typeface="Calibri"/>
                <a:sym typeface="Calibri"/>
              </a:rPr>
              <a:t>10 mins, as a group discussion</a:t>
            </a:r>
            <a:endParaRPr b="0"/>
          </a:p>
          <a:p>
            <a:pPr marL="0" lvl="0" indent="0" algn="l" rtl="0">
              <a:lnSpc>
                <a:spcPct val="100000"/>
              </a:lnSpc>
              <a:spcBef>
                <a:spcPts val="0"/>
              </a:spcBef>
              <a:spcAft>
                <a:spcPts val="0"/>
              </a:spcAft>
              <a:buSzPts val="1400"/>
              <a:buNone/>
            </a:pPr>
            <a:br>
              <a:rPr lang="en-GB"/>
            </a:br>
            <a:endParaRPr/>
          </a:p>
        </p:txBody>
      </p:sp>
      <p:sp>
        <p:nvSpPr>
          <p:cNvPr id="185" name="Google Shape;185;p10: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dirty="0"/>
              <a:t>[Twilight training: You may want to skip this slide if teachers have already watched the video ahead of the training session. Make sure you tell them to stop the video after 5’25]</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GB" dirty="0"/>
              <a:t>Watch the video with colleagues. Ask if they have any questions at the end of the video. You may not necessarily want to answer them then if you know they’ll be answered in the slides below, but this may help you gauge where there you need to spend more/less time when recapping the key points of the video.</a:t>
            </a:r>
          </a:p>
          <a:p>
            <a:pPr marL="0" lvl="0" indent="0" algn="l" rtl="0">
              <a:lnSpc>
                <a:spcPct val="100000"/>
              </a:lnSpc>
              <a:spcBef>
                <a:spcPts val="0"/>
              </a:spcBef>
              <a:spcAft>
                <a:spcPts val="0"/>
              </a:spcAft>
              <a:buClr>
                <a:schemeClr val="dk1"/>
              </a:buClr>
              <a:buSzPts val="1200"/>
              <a:buFont typeface="Calibri"/>
              <a:buNone/>
            </a:pPr>
            <a:br>
              <a:rPr lang="en-GB" i="1" dirty="0"/>
            </a:br>
            <a:r>
              <a:rPr lang="en-GB" i="1" dirty="0"/>
              <a:t>Remember that you may want to amend the slides from here onwards to read ‘individual worldview’ if you would like to make a distinction between personal and individual.</a:t>
            </a:r>
          </a:p>
          <a:p>
            <a:pPr marL="0" lvl="0" indent="0" algn="l" rtl="0">
              <a:lnSpc>
                <a:spcPct val="100000"/>
              </a:lnSpc>
              <a:spcBef>
                <a:spcPts val="0"/>
              </a:spcBef>
              <a:spcAft>
                <a:spcPts val="0"/>
              </a:spcAft>
              <a:buClr>
                <a:schemeClr val="dk1"/>
              </a:buClr>
              <a:buSzPts val="1200"/>
              <a:buFont typeface="Calibri"/>
              <a:buNone/>
            </a:pPr>
            <a:endParaRPr sz="1200" b="1" i="0" u="none" strike="noStrike" dirty="0">
              <a:solidFill>
                <a:srgbClr val="000000"/>
              </a:solidFill>
              <a:latin typeface="Calibri"/>
              <a:ea typeface="Calibri"/>
              <a:cs typeface="Calibri"/>
              <a:sym typeface="Calibri"/>
            </a:endParaRPr>
          </a:p>
        </p:txBody>
      </p:sp>
      <p:sp>
        <p:nvSpPr>
          <p:cNvPr id="192" name="Google Shape;1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Go through the bullet points with colleagues. Check understanding after this slide before moving onto the next one.</a:t>
            </a:r>
          </a:p>
        </p:txBody>
      </p:sp>
      <p:sp>
        <p:nvSpPr>
          <p:cNvPr id="200" name="Google Shape;200;p12: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DFFAE3BE-54BD-4728-467A-C1DC53B4EBF3}"/>
            </a:ext>
          </a:extLst>
        </p:cNvPr>
        <p:cNvGrpSpPr/>
        <p:nvPr/>
      </p:nvGrpSpPr>
      <p:grpSpPr>
        <a:xfrm>
          <a:off x="0" y="0"/>
          <a:ext cx="0" cy="0"/>
          <a:chOff x="0" y="0"/>
          <a:chExt cx="0" cy="0"/>
        </a:xfrm>
      </p:grpSpPr>
      <p:sp>
        <p:nvSpPr>
          <p:cNvPr id="198" name="Google Shape;198;p12:notes">
            <a:extLst>
              <a:ext uri="{FF2B5EF4-FFF2-40B4-BE49-F238E27FC236}">
                <a16:creationId xmlns:a16="http://schemas.microsoft.com/office/drawing/2014/main" id="{A946593C-B1A6-3F9E-0C39-654DFBF3C9E7}"/>
              </a:ext>
            </a:extLst>
          </p:cNvPr>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2:notes">
            <a:extLst>
              <a:ext uri="{FF2B5EF4-FFF2-40B4-BE49-F238E27FC236}">
                <a16:creationId xmlns:a16="http://schemas.microsoft.com/office/drawing/2014/main" id="{8D9BBC45-5DC3-D0F5-37DC-14D246A0D899}"/>
              </a:ext>
            </a:extLst>
          </p:cNvPr>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lang="en-GB" dirty="0"/>
              <a:t>Go through the bullet points with colleagues. Check understanding after this slide before moving onto the next one.</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lang="en-GB"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200"/>
              <a:buFont typeface="Calibri"/>
              <a:buNone/>
            </a:pPr>
            <a:endParaRPr dirty="0"/>
          </a:p>
        </p:txBody>
      </p:sp>
      <p:sp>
        <p:nvSpPr>
          <p:cNvPr id="200" name="Google Shape;200;p12:notes">
            <a:extLst>
              <a:ext uri="{FF2B5EF4-FFF2-40B4-BE49-F238E27FC236}">
                <a16:creationId xmlns:a16="http://schemas.microsoft.com/office/drawing/2014/main" id="{17C327F7-2E68-7F92-0DBF-556310D8C647}"/>
              </a:ext>
            </a:extLst>
          </p:cNvPr>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extLst>
      <p:ext uri="{BB962C8B-B14F-4D97-AF65-F5344CB8AC3E}">
        <p14:creationId xmlns:p14="http://schemas.microsoft.com/office/powerpoint/2010/main" val="1651488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Go through the bullet points with colleagues. Check understanding after this slide before moving onto the next one.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u="none" strike="noStrike" dirty="0">
              <a:solidFill>
                <a:srgbClr val="000000"/>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u="none" strike="noStrike" dirty="0">
                <a:solidFill>
                  <a:srgbClr val="000000"/>
                </a:solidFill>
                <a:latin typeface="Calibri"/>
                <a:ea typeface="Calibri"/>
                <a:cs typeface="Calibri"/>
                <a:sym typeface="Calibri"/>
              </a:rPr>
              <a:t>Link to the video: https://www.youtube.com/watch?v=AFRxKF-Jdos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207" name="Google Shape;207;p13: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4: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i="0" u="none" strike="noStrike">
                <a:solidFill>
                  <a:srgbClr val="000000"/>
                </a:solidFill>
                <a:latin typeface="Calibri"/>
                <a:ea typeface="Calibri"/>
                <a:cs typeface="Calibri"/>
                <a:sym typeface="Calibri"/>
              </a:rPr>
              <a:t>After the video, break out into small groups and reflect on the questions below:</a:t>
            </a:r>
            <a:endParaRPr b="0" i="0" u="none" strike="noStrike">
              <a:solidFill>
                <a:srgbClr val="000000"/>
              </a:solidFill>
              <a:latin typeface="Calibri"/>
              <a:ea typeface="Calibri"/>
              <a:cs typeface="Calibri"/>
              <a:sym typeface="Calibri"/>
            </a:endParaRPr>
          </a:p>
          <a:p>
            <a:pPr marL="0" lvl="0" indent="0" algn="l" rtl="0">
              <a:lnSpc>
                <a:spcPct val="100000"/>
              </a:lnSpc>
              <a:spcBef>
                <a:spcPts val="800"/>
              </a:spcBef>
              <a:spcAft>
                <a:spcPts val="0"/>
              </a:spcAft>
              <a:buClr>
                <a:srgbClr val="000000"/>
              </a:buClr>
              <a:buSzPts val="1800"/>
              <a:buFont typeface="Arial"/>
              <a:buNone/>
            </a:pPr>
            <a:r>
              <a:rPr lang="en-GB" b="0" i="0" u="none" strike="noStrike">
                <a:solidFill>
                  <a:srgbClr val="000000"/>
                </a:solidFill>
                <a:latin typeface="Calibri"/>
                <a:ea typeface="Calibri"/>
                <a:cs typeface="Calibri"/>
                <a:sym typeface="Calibri"/>
              </a:rPr>
              <a:t>What is a personal worldview?</a:t>
            </a:r>
            <a:endParaRPr b="0" i="0" u="none" strike="noStrike">
              <a:solidFill>
                <a:srgbClr val="000000"/>
              </a:solidFill>
              <a:latin typeface="Arial"/>
              <a:ea typeface="Arial"/>
              <a:cs typeface="Arial"/>
              <a:sym typeface="Arial"/>
            </a:endParaRPr>
          </a:p>
          <a:p>
            <a:pPr marL="914400" lvl="0" indent="0" algn="l" rtl="0">
              <a:lnSpc>
                <a:spcPct val="100000"/>
              </a:lnSpc>
              <a:spcBef>
                <a:spcPts val="800"/>
              </a:spcBef>
              <a:spcAft>
                <a:spcPts val="0"/>
              </a:spcAft>
              <a:buSzPts val="1400"/>
              <a:buNone/>
            </a:pPr>
            <a:r>
              <a:rPr lang="en-GB" b="0" i="0" u="none" strike="noStrike">
                <a:solidFill>
                  <a:srgbClr val="000000"/>
                </a:solidFill>
                <a:latin typeface="Calibri"/>
                <a:ea typeface="Calibri"/>
                <a:cs typeface="Calibri"/>
                <a:sym typeface="Calibri"/>
              </a:rPr>
              <a:t>10 mins, ask teachers to write answers down on </a:t>
            </a:r>
            <a:r>
              <a:rPr lang="en-GB">
                <a:solidFill>
                  <a:srgbClr val="000000"/>
                </a:solidFill>
              </a:rPr>
              <a:t>flip chart</a:t>
            </a:r>
            <a:r>
              <a:rPr lang="en-GB" b="0" i="0" u="none" strike="noStrike">
                <a:solidFill>
                  <a:srgbClr val="000000"/>
                </a:solidFill>
                <a:latin typeface="Calibri"/>
                <a:ea typeface="Calibri"/>
                <a:cs typeface="Calibri"/>
                <a:sym typeface="Calibri"/>
              </a:rPr>
              <a:t> papers, and then to go and compare what other groups have written down. </a:t>
            </a:r>
            <a:endParaRPr b="0"/>
          </a:p>
          <a:p>
            <a:pPr marL="0" lvl="0" indent="0" algn="l" rtl="0">
              <a:lnSpc>
                <a:spcPct val="100000"/>
              </a:lnSpc>
              <a:spcBef>
                <a:spcPts val="800"/>
              </a:spcBef>
              <a:spcAft>
                <a:spcPts val="0"/>
              </a:spcAft>
              <a:buSzPts val="1400"/>
              <a:buNone/>
            </a:pPr>
            <a:br>
              <a:rPr lang="en-GB" b="0" i="0" u="none" strike="noStrike">
                <a:solidFill>
                  <a:srgbClr val="000000"/>
                </a:solidFill>
                <a:latin typeface="Calibri"/>
                <a:ea typeface="Calibri"/>
                <a:cs typeface="Calibri"/>
                <a:sym typeface="Calibri"/>
              </a:rPr>
            </a:br>
            <a:r>
              <a:rPr lang="en-GB" b="0" i="0" u="none" strike="noStrike">
                <a:solidFill>
                  <a:srgbClr val="000000"/>
                </a:solidFill>
                <a:latin typeface="Calibri"/>
                <a:ea typeface="Calibri"/>
                <a:cs typeface="Calibri"/>
                <a:sym typeface="Calibri"/>
              </a:rPr>
              <a:t>Who is currently represented in your curriculum? Whose voices are heard - those representing organised worldviews? Those who have lived experiences? Both? </a:t>
            </a:r>
            <a:endParaRPr b="0"/>
          </a:p>
          <a:p>
            <a:pPr marL="584200" lvl="0" indent="-247650" algn="l" rtl="0">
              <a:lnSpc>
                <a:spcPct val="100000"/>
              </a:lnSpc>
              <a:spcBef>
                <a:spcPts val="0"/>
              </a:spcBef>
              <a:spcAft>
                <a:spcPts val="0"/>
              </a:spcAft>
              <a:buClr>
                <a:srgbClr val="000000"/>
              </a:buClr>
              <a:buSzPts val="1200"/>
              <a:buFont typeface="Arial"/>
              <a:buChar char="•"/>
            </a:pPr>
            <a:r>
              <a:rPr lang="en-GB" b="0" i="0" u="none" strike="noStrike">
                <a:solidFill>
                  <a:srgbClr val="000000"/>
                </a:solidFill>
                <a:latin typeface="Calibri"/>
                <a:ea typeface="Calibri"/>
                <a:cs typeface="Calibri"/>
                <a:sym typeface="Calibri"/>
              </a:rPr>
              <a:t>e.g. If you cover Catholicism, do you do so by focusing on ‘elite’ understandings of Catholicism (i.e. what the Pope and the Church say)? Or do you also include the voices of those who identify as Catholics, even if their lived experiences differ from the dominant doctrines? </a:t>
            </a:r>
            <a:endParaRPr b="0" i="0" u="none" strike="noStrike">
              <a:solidFill>
                <a:srgbClr val="000000"/>
              </a:solidFill>
              <a:latin typeface="Arial"/>
              <a:ea typeface="Arial"/>
              <a:cs typeface="Arial"/>
              <a:sym typeface="Arial"/>
            </a:endParaRPr>
          </a:p>
          <a:p>
            <a:pPr marL="584200" lvl="0" indent="-247650" algn="l" rtl="0">
              <a:lnSpc>
                <a:spcPct val="100000"/>
              </a:lnSpc>
              <a:spcBef>
                <a:spcPts val="0"/>
              </a:spcBef>
              <a:spcAft>
                <a:spcPts val="0"/>
              </a:spcAft>
              <a:buClr>
                <a:srgbClr val="000000"/>
              </a:buClr>
              <a:buSzPts val="1200"/>
              <a:buFont typeface="Arial"/>
              <a:buChar char="•"/>
            </a:pPr>
            <a:r>
              <a:rPr lang="en-GB" b="0" i="0" u="none" strike="noStrike">
                <a:solidFill>
                  <a:srgbClr val="000000"/>
                </a:solidFill>
                <a:latin typeface="Calibri"/>
                <a:ea typeface="Calibri"/>
                <a:cs typeface="Calibri"/>
                <a:sym typeface="Calibri"/>
              </a:rPr>
              <a:t>Who gets more visibility / more power in your current curriculum? Who is invisible / unheard? </a:t>
            </a:r>
            <a:endParaRPr b="0" i="0" u="none" strike="noStrike">
              <a:solidFill>
                <a:srgbClr val="000000"/>
              </a:solidFill>
              <a:latin typeface="Arial"/>
              <a:ea typeface="Arial"/>
              <a:cs typeface="Arial"/>
              <a:sym typeface="Arial"/>
            </a:endParaRPr>
          </a:p>
          <a:p>
            <a:pPr marL="584200" lvl="0" indent="-247650" algn="l" rtl="0">
              <a:lnSpc>
                <a:spcPct val="100000"/>
              </a:lnSpc>
              <a:spcBef>
                <a:spcPts val="0"/>
              </a:spcBef>
              <a:spcAft>
                <a:spcPts val="0"/>
              </a:spcAft>
              <a:buClr>
                <a:srgbClr val="000000"/>
              </a:buClr>
              <a:buSzPts val="1200"/>
              <a:buFont typeface="Arial"/>
              <a:buChar char="•"/>
            </a:pPr>
            <a:r>
              <a:rPr lang="en-GB" b="0" i="0" u="none" strike="noStrike">
                <a:solidFill>
                  <a:srgbClr val="000000"/>
                </a:solidFill>
                <a:latin typeface="Calibri"/>
                <a:ea typeface="Calibri"/>
                <a:cs typeface="Calibri"/>
                <a:sym typeface="Calibri"/>
              </a:rPr>
              <a:t>If there’s an imbalance of representation between organised and personal worldviews, why do you think that happened? What can be done to fix it (if needed)? If you feel you have balanced perspectives throughout your curriculum, can you share examples of good practice, and how students respond to them?</a:t>
            </a:r>
            <a:endParaRPr b="0" i="0" u="none" strike="noStrike">
              <a:solidFill>
                <a:srgbClr val="000000"/>
              </a:solidFill>
              <a:latin typeface="Arial"/>
              <a:ea typeface="Arial"/>
              <a:cs typeface="Arial"/>
              <a:sym typeface="Arial"/>
            </a:endParaRPr>
          </a:p>
          <a:p>
            <a:pPr marL="914400" lvl="0" indent="0" algn="l" rtl="0">
              <a:lnSpc>
                <a:spcPct val="100000"/>
              </a:lnSpc>
              <a:spcBef>
                <a:spcPts val="800"/>
              </a:spcBef>
              <a:spcAft>
                <a:spcPts val="0"/>
              </a:spcAft>
              <a:buSzPts val="1400"/>
              <a:buNone/>
            </a:pPr>
            <a:r>
              <a:rPr lang="en-GB" b="0" i="0" u="none" strike="noStrike">
                <a:solidFill>
                  <a:srgbClr val="000000"/>
                </a:solidFill>
                <a:latin typeface="Calibri"/>
                <a:ea typeface="Calibri"/>
                <a:cs typeface="Calibri"/>
                <a:sym typeface="Calibri"/>
              </a:rPr>
              <a:t>20 mins, as a group discussion</a:t>
            </a:r>
            <a:endParaRPr/>
          </a:p>
          <a:p>
            <a:pPr marL="914400" lvl="0" indent="0" algn="l" rtl="0">
              <a:lnSpc>
                <a:spcPct val="100000"/>
              </a:lnSpc>
              <a:spcBef>
                <a:spcPts val="800"/>
              </a:spcBef>
              <a:spcAft>
                <a:spcPts val="0"/>
              </a:spcAft>
              <a:buSzPts val="1400"/>
              <a:buNone/>
            </a:pPr>
            <a:endParaRPr b="0" i="0" u="none" strike="noStrike">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b="0" i="0" u="none" strike="noStrike">
                <a:solidFill>
                  <a:srgbClr val="000000"/>
                </a:solidFill>
                <a:latin typeface="Calibri"/>
                <a:ea typeface="Calibri"/>
                <a:cs typeface="Calibri"/>
                <a:sym typeface="Calibri"/>
              </a:rPr>
              <a:t>Ask teachers to reflect on the discussions they have had. Are there any elements from today’s conversation they would like to take away and adapt to use in teaching? </a:t>
            </a:r>
            <a:endParaRPr b="0"/>
          </a:p>
          <a:p>
            <a:pPr marL="0" lvl="0" indent="0" algn="l" rtl="0">
              <a:lnSpc>
                <a:spcPct val="100000"/>
              </a:lnSpc>
              <a:spcBef>
                <a:spcPts val="800"/>
              </a:spcBef>
              <a:spcAft>
                <a:spcPts val="0"/>
              </a:spcAft>
              <a:buSzPts val="1400"/>
              <a:buNone/>
            </a:pPr>
            <a:r>
              <a:rPr lang="en-GB" b="0" i="0" u="none" strike="noStrike">
                <a:solidFill>
                  <a:srgbClr val="000000"/>
                </a:solidFill>
                <a:latin typeface="Calibri"/>
                <a:ea typeface="Calibri"/>
                <a:cs typeface="Calibri"/>
                <a:sym typeface="Calibri"/>
              </a:rPr>
              <a:t>Did they have a debate about how organised (non)religious traditions are fixed or not? How could they adopt this in the classroom?): </a:t>
            </a:r>
            <a:endParaRPr b="0"/>
          </a:p>
          <a:p>
            <a:pPr marL="0" lvl="0" indent="0" algn="l" rtl="0">
              <a:lnSpc>
                <a:spcPct val="100000"/>
              </a:lnSpc>
              <a:spcBef>
                <a:spcPts val="800"/>
              </a:spcBef>
              <a:spcAft>
                <a:spcPts val="0"/>
              </a:spcAft>
              <a:buSzPts val="1400"/>
              <a:buNone/>
            </a:pPr>
            <a:br>
              <a:rPr lang="en-GB" b="0" i="0" u="none" strike="noStrike">
                <a:solidFill>
                  <a:srgbClr val="000000"/>
                </a:solidFill>
                <a:latin typeface="Calibri"/>
                <a:ea typeface="Calibri"/>
                <a:cs typeface="Calibri"/>
                <a:sym typeface="Calibri"/>
              </a:rPr>
            </a:br>
            <a:r>
              <a:rPr lang="en-GB" b="0" i="0" u="none" strike="noStrike">
                <a:solidFill>
                  <a:srgbClr val="000000"/>
                </a:solidFill>
                <a:latin typeface="Calibri"/>
                <a:ea typeface="Calibri"/>
                <a:cs typeface="Calibri"/>
                <a:sym typeface="Calibri"/>
              </a:rPr>
              <a:t>Based on the discussions you have just had, what changes are you thinking of making to your curriculum to ensure you and your students have the opportunity to (further) uncover the interplay between organised and personal worldviews?</a:t>
            </a:r>
            <a:endParaRPr b="0"/>
          </a:p>
          <a:p>
            <a:pPr marL="914400" lvl="0" indent="0" algn="l" rtl="0">
              <a:lnSpc>
                <a:spcPct val="100000"/>
              </a:lnSpc>
              <a:spcBef>
                <a:spcPts val="800"/>
              </a:spcBef>
              <a:spcAft>
                <a:spcPts val="0"/>
              </a:spcAft>
              <a:buSzPts val="1400"/>
              <a:buNone/>
            </a:pPr>
            <a:r>
              <a:rPr lang="en-GB" b="0" i="0" u="none" strike="noStrike">
                <a:solidFill>
                  <a:srgbClr val="000000"/>
                </a:solidFill>
                <a:latin typeface="Calibri"/>
                <a:ea typeface="Calibri"/>
                <a:cs typeface="Calibri"/>
                <a:sym typeface="Calibri"/>
              </a:rPr>
              <a:t>10 mins, Jot down ideas and possible timelines</a:t>
            </a:r>
            <a:endParaRPr b="0"/>
          </a:p>
          <a:p>
            <a:pPr marL="0" lvl="0" indent="0" algn="l" rtl="0">
              <a:lnSpc>
                <a:spcPct val="100000"/>
              </a:lnSpc>
              <a:spcBef>
                <a:spcPts val="0"/>
              </a:spcBef>
              <a:spcAft>
                <a:spcPts val="0"/>
              </a:spcAft>
              <a:buSzPts val="1400"/>
              <a:buNone/>
            </a:pPr>
            <a:br>
              <a:rPr lang="en-GB"/>
            </a:br>
            <a:endParaRPr b="0"/>
          </a:p>
          <a:p>
            <a:pPr marL="0" lvl="0" indent="0" algn="l" rtl="0">
              <a:lnSpc>
                <a:spcPct val="100000"/>
              </a:lnSpc>
              <a:spcBef>
                <a:spcPts val="0"/>
              </a:spcBef>
              <a:spcAft>
                <a:spcPts val="0"/>
              </a:spcAft>
              <a:buSzPts val="1400"/>
              <a:buNone/>
            </a:pPr>
            <a:br>
              <a:rPr lang="en-GB"/>
            </a:br>
            <a:endParaRPr/>
          </a:p>
        </p:txBody>
      </p:sp>
      <p:sp>
        <p:nvSpPr>
          <p:cNvPr id="216" name="Google Shape;216;p14: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Welcome to Session 3</a:t>
            </a:r>
            <a:endParaRPr dirty="0"/>
          </a:p>
        </p:txBody>
      </p:sp>
      <p:sp>
        <p:nvSpPr>
          <p:cNvPr id="106" name="Google Shape;106;p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dirty="0"/>
              <a:t>Invite teachers to complete their personal worldview snowflake (see instructions on the slide). Once completed, ask teachers to compare their snowflake with others in their group – what are the differences/similarities? See how their can be differences within one tradition, and similarities across traditions. Examples of reflection might include: </a:t>
            </a:r>
            <a:endParaRPr dirty="0"/>
          </a:p>
          <a:p>
            <a:pPr marL="457200" lvl="0" indent="-317500" algn="l" rtl="0">
              <a:spcBef>
                <a:spcPts val="0"/>
              </a:spcBef>
              <a:spcAft>
                <a:spcPts val="0"/>
              </a:spcAft>
              <a:buClr>
                <a:schemeClr val="dk1"/>
              </a:buClr>
              <a:buSzPts val="1400"/>
              <a:buFont typeface="Calibri"/>
              <a:buChar char="●"/>
            </a:pPr>
            <a:r>
              <a:rPr lang="en-GB" dirty="0"/>
              <a:t>Everybody’s snowflake is unique because we are all unique. </a:t>
            </a:r>
            <a:endParaRPr dirty="0"/>
          </a:p>
          <a:p>
            <a:pPr marL="457200" lvl="0" indent="-317500" algn="l" rtl="0">
              <a:lnSpc>
                <a:spcPct val="90000"/>
              </a:lnSpc>
              <a:spcBef>
                <a:spcPts val="0"/>
              </a:spcBef>
              <a:spcAft>
                <a:spcPts val="0"/>
              </a:spcAft>
              <a:buClr>
                <a:schemeClr val="dk1"/>
              </a:buClr>
              <a:buSzPts val="1400"/>
              <a:buFont typeface="Calibri"/>
              <a:buChar char="●"/>
            </a:pPr>
            <a:r>
              <a:rPr lang="en-GB" dirty="0"/>
              <a:t>You could have different snowflakes from people who follow the same religion. </a:t>
            </a:r>
            <a:endParaRPr dirty="0"/>
          </a:p>
          <a:p>
            <a:pPr marL="457200" lvl="0" indent="-317500" algn="l" rtl="0">
              <a:lnSpc>
                <a:spcPct val="90000"/>
              </a:lnSpc>
              <a:spcBef>
                <a:spcPts val="0"/>
              </a:spcBef>
              <a:spcAft>
                <a:spcPts val="0"/>
              </a:spcAft>
              <a:buClr>
                <a:schemeClr val="dk1"/>
              </a:buClr>
              <a:buSzPts val="1400"/>
              <a:buFont typeface="Calibri"/>
              <a:buChar char="●"/>
            </a:pPr>
            <a:r>
              <a:rPr lang="en-GB" dirty="0"/>
              <a:t>You could have different snowflakes from people who all identify as nonreligious. </a:t>
            </a:r>
            <a:endParaRPr dirty="0"/>
          </a:p>
          <a:p>
            <a:pPr marL="457200" lvl="0" indent="-317500" algn="l" rtl="0">
              <a:lnSpc>
                <a:spcPct val="90000"/>
              </a:lnSpc>
              <a:spcBef>
                <a:spcPts val="0"/>
              </a:spcBef>
              <a:spcAft>
                <a:spcPts val="0"/>
              </a:spcAft>
              <a:buClr>
                <a:schemeClr val="dk1"/>
              </a:buClr>
              <a:buSzPts val="1400"/>
              <a:buFont typeface="Calibri"/>
              <a:buChar char="●"/>
            </a:pPr>
            <a:r>
              <a:rPr lang="en-GB" dirty="0"/>
              <a:t>You could end up with more similar looking snowflakes from people across different religions. </a:t>
            </a:r>
            <a:endParaRPr dirty="0"/>
          </a:p>
          <a:p>
            <a:pPr marL="0" lvl="0" indent="0" algn="l" rtl="0">
              <a:spcBef>
                <a:spcPts val="0"/>
              </a:spcBef>
              <a:spcAft>
                <a:spcPts val="0"/>
              </a:spcAft>
              <a:buClr>
                <a:schemeClr val="dk1"/>
              </a:buClr>
              <a:buSzPts val="1200"/>
              <a:buFont typeface="Calibri"/>
              <a:buNone/>
            </a:pPr>
            <a:endParaRPr dirty="0"/>
          </a:p>
          <a:p>
            <a:pPr marL="0" lvl="0" indent="0" algn="l" rtl="0">
              <a:lnSpc>
                <a:spcPct val="90000"/>
              </a:lnSpc>
              <a:spcBef>
                <a:spcPts val="0"/>
              </a:spcBef>
              <a:spcAft>
                <a:spcPts val="0"/>
              </a:spcAft>
              <a:buClr>
                <a:schemeClr val="dk1"/>
              </a:buClr>
              <a:buSzPts val="1100"/>
              <a:buFont typeface="Arial"/>
              <a:buNone/>
            </a:pPr>
            <a:r>
              <a:rPr lang="en-GB" dirty="0"/>
              <a:t>Tell teachers that the snowflake activity can be done with children too (not just teachers!). </a:t>
            </a:r>
            <a:endParaRPr dirty="0"/>
          </a:p>
          <a:p>
            <a:pPr marL="0" lvl="0" indent="0" algn="l" rtl="0">
              <a:lnSpc>
                <a:spcPct val="90000"/>
              </a:lnSpc>
              <a:spcBef>
                <a:spcPts val="0"/>
              </a:spcBef>
              <a:spcAft>
                <a:spcPts val="0"/>
              </a:spcAft>
              <a:buClr>
                <a:schemeClr val="dk1"/>
              </a:buClr>
              <a:buSzPts val="1100"/>
              <a:buFont typeface="Arial"/>
              <a:buNone/>
            </a:pPr>
            <a:r>
              <a:rPr lang="en-GB" dirty="0"/>
              <a:t>This is one activity some teachers like to do at the start of each academic year because it shows how our worldviews are unique to us and our worldviews are always evolving. </a:t>
            </a:r>
            <a:endParaRPr dirty="0"/>
          </a:p>
          <a:p>
            <a:pPr marL="0" lvl="0" indent="0" algn="l" rtl="0">
              <a:spcBef>
                <a:spcPts val="0"/>
              </a:spcBef>
              <a:spcAft>
                <a:spcPts val="0"/>
              </a:spcAft>
              <a:buClr>
                <a:schemeClr val="dk1"/>
              </a:buClr>
              <a:buSzPts val="1200"/>
              <a:buFont typeface="Calibri"/>
              <a:buNone/>
            </a:pPr>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The snowflake exercise is also described in the REC’s Handbook for Curriculum Writers, p.55 (see: https://religiouseducationcouncil.org.uk/rec/wp-content/uploads/2024/04/24-25698-REC-Handbook-A4-DIGITAL-PAGES.pdf) </a:t>
            </a:r>
            <a:endParaRPr dirty="0"/>
          </a:p>
          <a:p>
            <a:pPr marL="0" lvl="0" indent="0" algn="l" rtl="0">
              <a:spcBef>
                <a:spcPts val="0"/>
              </a:spcBef>
              <a:spcAft>
                <a:spcPts val="0"/>
              </a:spcAft>
              <a:buClr>
                <a:schemeClr val="dk1"/>
              </a:buClr>
              <a:buSzPts val="1200"/>
              <a:buFont typeface="Calibri"/>
              <a:buNone/>
            </a:pPr>
            <a:endParaRPr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i="1" dirty="0"/>
              <a:t>Thanks to the Coventry &amp; Warwickshire REC / local Agreed Syllabus writing team, led by Jennifer Jenkins, for sharing this material. The snowflake strategy was originally developed by Sarah </a:t>
            </a:r>
            <a:r>
              <a:rPr lang="en-GB" i="1" dirty="0" err="1"/>
              <a:t>Northall</a:t>
            </a:r>
            <a:r>
              <a:rPr lang="en-GB" i="1" dirty="0"/>
              <a:t>, formerly Head of RE at Chipping Norton Secondary School. See it in basic form in More than 101 Great Ideas ed. Rosemary Rivett, and applied to ideas of God using the discipline of psychology in Investigating God, ed. Fiona Moss for primary and Studying God for secondary. </a:t>
            </a:r>
          </a:p>
          <a:p>
            <a:pPr marL="0" lvl="0" indent="0" algn="l" rtl="0">
              <a:spcBef>
                <a:spcPts val="0"/>
              </a:spcBef>
              <a:spcAft>
                <a:spcPts val="0"/>
              </a:spcAft>
              <a:buClr>
                <a:schemeClr val="dk1"/>
              </a:buClr>
              <a:buSzPts val="1100"/>
              <a:buFont typeface="Arial"/>
              <a:buNone/>
            </a:pPr>
            <a:endParaRPr dirty="0"/>
          </a:p>
        </p:txBody>
      </p:sp>
      <p:sp>
        <p:nvSpPr>
          <p:cNvPr id="281" name="Google Shape;28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SzPts val="12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6: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dirty="0"/>
              <a:t>Follow-up activity, if time allows (see instructions below):</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GB" dirty="0"/>
              <a:t>Ask teachers to reflect on someone’s life journey (their own but not necessarily) and identify how their relationship with (non)religion may have evolved. For example, someone may have been born in a nominal Catholic family, been baptised and gone to Sunday school and had their communion but then stopped attending church in adolescence. Later in life, they attended CofE services to become eligible to marry in the parish church. After 18 months, they again stopped attending church, until they had a child and decided to attend the local church to secure a school place in the Roman Catholic school as it has a good Ofsted rating. This example demonstrate how one person’s engagement with (non)religion can fluctuate, depending on circumstances and their surroundings. </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GB" dirty="0"/>
              <a:t>Give teachers the opportunity to look back at their snowflakes and think how similar/different their responses might have been 5 years ago, or when they were a teenager, and how these answers may change in 20 years’ time. This can be a silent reflection – only invite teachers to share their views should they want to.</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GB" dirty="0"/>
              <a:t>This task can be adapted to suit your group, e.g.</a:t>
            </a:r>
            <a:endParaRPr dirty="0"/>
          </a:p>
          <a:p>
            <a:pPr marL="171450" lvl="0" indent="-171450" algn="l" rtl="0">
              <a:lnSpc>
                <a:spcPct val="100000"/>
              </a:lnSpc>
              <a:spcBef>
                <a:spcPts val="0"/>
              </a:spcBef>
              <a:spcAft>
                <a:spcPts val="0"/>
              </a:spcAft>
              <a:buClr>
                <a:schemeClr val="dk1"/>
              </a:buClr>
              <a:buSzPts val="1200"/>
              <a:buFont typeface="Calibri"/>
              <a:buChar char="-"/>
            </a:pPr>
            <a:r>
              <a:rPr lang="en-GB" dirty="0"/>
              <a:t>Silent reflection, including writing down reflections</a:t>
            </a:r>
            <a:endParaRPr dirty="0"/>
          </a:p>
          <a:p>
            <a:pPr marL="171450" lvl="0" indent="-171450" algn="l" rtl="0">
              <a:lnSpc>
                <a:spcPct val="100000"/>
              </a:lnSpc>
              <a:spcBef>
                <a:spcPts val="0"/>
              </a:spcBef>
              <a:spcAft>
                <a:spcPts val="0"/>
              </a:spcAft>
              <a:buClr>
                <a:schemeClr val="dk1"/>
              </a:buClr>
              <a:buSzPts val="1200"/>
              <a:buFont typeface="Calibri"/>
              <a:buChar char="-"/>
            </a:pPr>
            <a:r>
              <a:rPr lang="en-GB" dirty="0"/>
              <a:t>Discuss as a whole group</a:t>
            </a:r>
            <a:endParaRPr dirty="0"/>
          </a:p>
          <a:p>
            <a:pPr marL="0" lvl="0" indent="0" algn="l" rtl="0">
              <a:lnSpc>
                <a:spcPct val="100000"/>
              </a:lnSpc>
              <a:spcBef>
                <a:spcPts val="0"/>
              </a:spcBef>
              <a:spcAft>
                <a:spcPts val="0"/>
              </a:spcAft>
              <a:buSzPts val="1400"/>
              <a:buNone/>
            </a:pPr>
            <a:endParaRPr dirty="0"/>
          </a:p>
        </p:txBody>
      </p:sp>
      <p:sp>
        <p:nvSpPr>
          <p:cNvPr id="231" name="Google Shape;231;p16: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Calibri"/>
              <a:buNone/>
            </a:pPr>
            <a:r>
              <a:rPr lang="en-GB" b="0" i="0" u="none" strike="noStrike" dirty="0">
                <a:solidFill>
                  <a:srgbClr val="000000"/>
                </a:solidFill>
                <a:latin typeface="Calibri"/>
                <a:ea typeface="Calibri"/>
                <a:cs typeface="Calibri"/>
                <a:sym typeface="Calibri"/>
              </a:rPr>
              <a:t>It's important to note that while th</a:t>
            </a:r>
            <a:r>
              <a:rPr lang="en-GB" dirty="0">
                <a:solidFill>
                  <a:srgbClr val="000000"/>
                </a:solidFill>
              </a:rPr>
              <a:t>e videos </a:t>
            </a:r>
            <a:r>
              <a:rPr lang="en-GB" b="0" i="0" u="none" strike="noStrike" dirty="0">
                <a:solidFill>
                  <a:srgbClr val="000000"/>
                </a:solidFill>
                <a:latin typeface="Calibri"/>
                <a:ea typeface="Calibri"/>
                <a:cs typeface="Calibri"/>
                <a:sym typeface="Calibri"/>
              </a:rPr>
              <a:t>focus on the </a:t>
            </a:r>
            <a:r>
              <a:rPr lang="en-GB" dirty="0">
                <a:solidFill>
                  <a:srgbClr val="000000"/>
                </a:solidFill>
              </a:rPr>
              <a:t>personal and </a:t>
            </a:r>
            <a:r>
              <a:rPr lang="en-GB" b="0" i="0" u="none" strike="noStrike" dirty="0">
                <a:solidFill>
                  <a:srgbClr val="000000"/>
                </a:solidFill>
                <a:latin typeface="Calibri"/>
                <a:ea typeface="Calibri"/>
                <a:cs typeface="Calibri"/>
                <a:sym typeface="Calibri"/>
              </a:rPr>
              <a:t>organised (</a:t>
            </a:r>
            <a:r>
              <a:rPr lang="en-GB" dirty="0">
                <a:solidFill>
                  <a:srgbClr val="000000"/>
                </a:solidFill>
              </a:rPr>
              <a:t>because this was in response to the</a:t>
            </a:r>
            <a:r>
              <a:rPr lang="en-GB" b="0" i="0" u="none" strike="noStrike" dirty="0">
                <a:solidFill>
                  <a:srgbClr val="000000"/>
                </a:solidFill>
                <a:latin typeface="Calibri"/>
                <a:ea typeface="Calibri"/>
                <a:cs typeface="Calibri"/>
                <a:sym typeface="Calibri"/>
              </a:rPr>
              <a:t> </a:t>
            </a:r>
            <a:r>
              <a:rPr lang="en-GB" b="0" i="0" u="none" strike="noStrike" dirty="0" err="1">
                <a:solidFill>
                  <a:srgbClr val="000000"/>
                </a:solidFill>
                <a:latin typeface="Calibri"/>
                <a:ea typeface="Calibri"/>
                <a:cs typeface="Calibri"/>
                <a:sym typeface="Calibri"/>
              </a:rPr>
              <a:t>CoRE</a:t>
            </a:r>
            <a:r>
              <a:rPr lang="en-GB" b="0" i="0" u="none" strike="noStrike" dirty="0">
                <a:solidFill>
                  <a:srgbClr val="000000"/>
                </a:solidFill>
                <a:latin typeface="Calibri"/>
                <a:ea typeface="Calibri"/>
                <a:cs typeface="Calibri"/>
                <a:sym typeface="Calibri"/>
              </a:rPr>
              <a:t> report, which </a:t>
            </a:r>
            <a:r>
              <a:rPr lang="en-GB" dirty="0">
                <a:solidFill>
                  <a:srgbClr val="000000"/>
                </a:solidFill>
              </a:rPr>
              <a:t>dates back to 2018</a:t>
            </a:r>
            <a:r>
              <a:rPr lang="en-GB" b="0" i="0" u="none" strike="noStrike" dirty="0">
                <a:solidFill>
                  <a:srgbClr val="000000"/>
                </a:solidFill>
                <a:latin typeface="Calibri"/>
                <a:ea typeface="Calibri"/>
                <a:cs typeface="Calibri"/>
                <a:sym typeface="Calibri"/>
              </a:rPr>
              <a:t>), many have since argued that there are other worldview levels missing, and which</a:t>
            </a:r>
            <a:r>
              <a:rPr lang="en-GB" dirty="0">
                <a:solidFill>
                  <a:srgbClr val="000000"/>
                </a:solidFill>
              </a:rPr>
              <a:t> need</a:t>
            </a:r>
            <a:r>
              <a:rPr lang="en-GB" b="0" i="0" u="none" strike="noStrike" dirty="0">
                <a:solidFill>
                  <a:srgbClr val="000000"/>
                </a:solidFill>
                <a:latin typeface="Calibri"/>
                <a:ea typeface="Calibri"/>
                <a:cs typeface="Calibri"/>
                <a:sym typeface="Calibri"/>
              </a:rPr>
              <a:t> includ</a:t>
            </a:r>
            <a:r>
              <a:rPr lang="en-GB" dirty="0">
                <a:solidFill>
                  <a:srgbClr val="000000"/>
                </a:solidFill>
              </a:rPr>
              <a:t>ing. F</a:t>
            </a:r>
            <a:r>
              <a:rPr lang="en-GB" b="0" i="0" u="none" strike="noStrike" dirty="0">
                <a:solidFill>
                  <a:srgbClr val="000000"/>
                </a:solidFill>
                <a:latin typeface="Calibri"/>
                <a:ea typeface="Calibri"/>
                <a:cs typeface="Calibri"/>
                <a:sym typeface="Calibri"/>
              </a:rPr>
              <a:t>or example: the community or membership group. </a:t>
            </a:r>
            <a:endParaRPr dirty="0">
              <a:solidFill>
                <a:srgbClr val="000000"/>
              </a:solidFill>
            </a:endParaRPr>
          </a:p>
          <a:p>
            <a:pPr marL="0" lvl="0" indent="0" algn="l" rtl="0">
              <a:spcBef>
                <a:spcPts val="0"/>
              </a:spcBef>
              <a:spcAft>
                <a:spcPts val="0"/>
              </a:spcAft>
              <a:buClr>
                <a:schemeClr val="dk1"/>
              </a:buClr>
              <a:buSzPts val="1200"/>
              <a:buFont typeface="Calibri"/>
              <a:buNone/>
            </a:pPr>
            <a:endParaRPr dirty="0">
              <a:solidFill>
                <a:srgbClr val="000000"/>
              </a:solidFill>
            </a:endParaRPr>
          </a:p>
          <a:p>
            <a:pPr marL="0" lvl="0" indent="0" algn="l" rtl="0">
              <a:spcBef>
                <a:spcPts val="0"/>
              </a:spcBef>
              <a:spcAft>
                <a:spcPts val="0"/>
              </a:spcAft>
              <a:buClr>
                <a:srgbClr val="000000"/>
              </a:buClr>
              <a:buSzPts val="1200"/>
              <a:buFont typeface="Calibri"/>
              <a:buNone/>
            </a:pPr>
            <a:r>
              <a:rPr lang="en-GB" dirty="0">
                <a:solidFill>
                  <a:srgbClr val="000000"/>
                </a:solidFill>
              </a:rPr>
              <a:t>For further guidance about the differences between individual and personal worldviews, please refer to the REC’s Handbook, p.36: </a:t>
            </a:r>
            <a:r>
              <a:rPr lang="en-GB" u="sng" dirty="0">
                <a:solidFill>
                  <a:schemeClr val="hlink"/>
                </a:solidFill>
                <a:hlinkClick r:id="rId3"/>
              </a:rPr>
              <a:t>https://religiouseducationcouncil.org.uk/rec/wp-content/uploads/2024/04/24-25698-REC-Handbook-A4-DIGITAL-PAGES.pdf</a:t>
            </a:r>
            <a:r>
              <a:rPr lang="en-GB" dirty="0">
                <a:solidFill>
                  <a:srgbClr val="000000"/>
                </a:solidFill>
              </a:rPr>
              <a:t>.</a:t>
            </a:r>
            <a:endParaRPr dirty="0">
              <a:solidFill>
                <a:srgbClr val="000000"/>
              </a:solidFill>
            </a:endParaRPr>
          </a:p>
          <a:p>
            <a:pPr marL="0" lvl="0" indent="0" algn="l" rtl="0">
              <a:spcBef>
                <a:spcPts val="0"/>
              </a:spcBef>
              <a:spcAft>
                <a:spcPts val="0"/>
              </a:spcAft>
              <a:buClr>
                <a:schemeClr val="dk1"/>
              </a:buClr>
              <a:buSzPts val="1200"/>
              <a:buFont typeface="Calibri"/>
              <a:buNone/>
            </a:pPr>
            <a:endParaRPr dirty="0">
              <a:solidFill>
                <a:srgbClr val="000000"/>
              </a:solidFill>
            </a:endParaRPr>
          </a:p>
          <a:p>
            <a:pPr marL="0" lvl="0" indent="0" algn="l" rtl="0">
              <a:spcBef>
                <a:spcPts val="0"/>
              </a:spcBef>
              <a:spcAft>
                <a:spcPts val="0"/>
              </a:spcAft>
              <a:buClr>
                <a:srgbClr val="000000"/>
              </a:buClr>
              <a:buSzPts val="1200"/>
              <a:buFont typeface="Calibri"/>
              <a:buNone/>
            </a:pPr>
            <a:r>
              <a:rPr lang="en-GB" dirty="0">
                <a:solidFill>
                  <a:srgbClr val="000000"/>
                </a:solidFill>
              </a:rPr>
              <a:t>Similarly, p. 37 of the REC’s Handbook (please r</a:t>
            </a:r>
            <a:r>
              <a:rPr lang="en-GB" dirty="0"/>
              <a:t>efer to the REC’s Handbook (</a:t>
            </a:r>
            <a:r>
              <a:rPr lang="en-GB" u="sng" dirty="0">
                <a:solidFill>
                  <a:schemeClr val="hlink"/>
                </a:solidFill>
                <a:hlinkClick r:id="rId3"/>
              </a:rPr>
              <a:t>https://religiouseducationcouncil.org.uk/rec/wp-content/uploads/2024/04/24-25698-REC-Handbook-A4-DIGITAL-PAGES.pdf</a:t>
            </a:r>
            <a:r>
              <a:rPr lang="en-GB" dirty="0"/>
              <a:t>) offers a detailed description of the differences between organised and institutional worldviews. Again, there is no need for teachers to necessarily know these - they can stick to organised worldviews instead.</a:t>
            </a:r>
            <a:endParaRPr dirty="0">
              <a:solidFill>
                <a:srgbClr val="000000"/>
              </a:solidFill>
            </a:endParaRPr>
          </a:p>
          <a:p>
            <a:pPr marL="0" lvl="0" indent="0" algn="l" rtl="0">
              <a:spcBef>
                <a:spcPts val="0"/>
              </a:spcBef>
              <a:spcAft>
                <a:spcPts val="0"/>
              </a:spcAft>
              <a:buClr>
                <a:schemeClr val="dk1"/>
              </a:buClr>
              <a:buSzPts val="1200"/>
              <a:buFont typeface="Calibri"/>
              <a:buNone/>
            </a:pPr>
            <a:endParaRPr dirty="0">
              <a:solidFill>
                <a:srgbClr val="000000"/>
              </a:solidFill>
            </a:endParaRPr>
          </a:p>
          <a:p>
            <a:pPr marL="0" lvl="0" indent="0" algn="l" rtl="0">
              <a:spcBef>
                <a:spcPts val="0"/>
              </a:spcBef>
              <a:spcAft>
                <a:spcPts val="0"/>
              </a:spcAft>
              <a:buClr>
                <a:srgbClr val="000000"/>
              </a:buClr>
              <a:buSzPts val="1200"/>
              <a:buFont typeface="Calibri"/>
              <a:buNone/>
            </a:pPr>
            <a:r>
              <a:rPr lang="en-GB" dirty="0">
                <a:solidFill>
                  <a:srgbClr val="000000"/>
                </a:solidFill>
              </a:rPr>
              <a:t>The message </a:t>
            </a:r>
            <a:r>
              <a:rPr lang="en-GB">
                <a:solidFill>
                  <a:srgbClr val="000000"/>
                </a:solidFill>
              </a:rPr>
              <a:t>you will </a:t>
            </a:r>
            <a:r>
              <a:rPr lang="en-GB" dirty="0">
                <a:solidFill>
                  <a:srgbClr val="000000"/>
                </a:solidFill>
              </a:rPr>
              <a:t>want to pass onto teachers from the next slide onwards </a:t>
            </a:r>
            <a:r>
              <a:rPr lang="en-GB" dirty="0"/>
              <a:t>is that the videos have so far referred to personal and organised worldviews but that communal is often considered another important aspect to take into consideration when exploring lived experiences of religion and nonreligion.</a:t>
            </a:r>
            <a:endParaRPr dirty="0"/>
          </a:p>
          <a:p>
            <a:pPr marL="0" lvl="0" indent="0" algn="l" rtl="0">
              <a:spcBef>
                <a:spcPts val="0"/>
              </a:spcBef>
              <a:spcAft>
                <a:spcPts val="0"/>
              </a:spcAft>
              <a:buClr>
                <a:schemeClr val="dk1"/>
              </a:buClr>
              <a:buSzPts val="1200"/>
              <a:buFont typeface="Calibri"/>
              <a:buNone/>
            </a:pPr>
            <a:endParaRPr dirty="0">
              <a:solidFill>
                <a:srgbClr val="000000"/>
              </a:solidFill>
            </a:endParaRPr>
          </a:p>
          <a:p>
            <a:pPr marL="0" lvl="0" indent="0" algn="l" rtl="0">
              <a:spcBef>
                <a:spcPts val="0"/>
              </a:spcBef>
              <a:spcAft>
                <a:spcPts val="0"/>
              </a:spcAft>
              <a:buClr>
                <a:schemeClr val="dk1"/>
              </a:buClr>
              <a:buSzPts val="1200"/>
              <a:buFont typeface="Calibri"/>
              <a:buNone/>
            </a:pPr>
            <a:endParaRPr dirty="0">
              <a:solidFill>
                <a:srgbClr val="000000"/>
              </a:solidFill>
            </a:endParaRPr>
          </a:p>
          <a:p>
            <a:pPr marL="0" lvl="0" indent="0" algn="l" rtl="0">
              <a:spcBef>
                <a:spcPts val="2400"/>
              </a:spcBef>
              <a:spcAft>
                <a:spcPts val="0"/>
              </a:spcAft>
              <a:buClr>
                <a:schemeClr val="dk1"/>
              </a:buClr>
              <a:buSzPts val="1200"/>
              <a:buFont typeface="Calibri"/>
              <a:buNone/>
            </a:pPr>
            <a:endParaRPr b="0" i="0" u="none" strike="noStrike" dirty="0">
              <a:solidFill>
                <a:srgbClr val="000000"/>
              </a:solidFill>
              <a:latin typeface="Calibri"/>
              <a:ea typeface="Calibri"/>
              <a:cs typeface="Calibri"/>
              <a:sym typeface="Calibri"/>
            </a:endParaRPr>
          </a:p>
          <a:p>
            <a:pPr marL="0" lvl="0" indent="0" algn="l" rtl="0">
              <a:spcBef>
                <a:spcPts val="2400"/>
              </a:spcBef>
              <a:spcAft>
                <a:spcPts val="0"/>
              </a:spcAft>
              <a:buClr>
                <a:srgbClr val="000000"/>
              </a:buClr>
              <a:buSzPts val="1200"/>
              <a:buFont typeface="Calibri"/>
              <a:buNone/>
            </a:pPr>
            <a:r>
              <a:rPr lang="en-GB" b="0" i="0" u="none" strike="noStrike" dirty="0">
                <a:solidFill>
                  <a:srgbClr val="000000"/>
                </a:solidFill>
                <a:latin typeface="Calibri"/>
                <a:ea typeface="Calibri"/>
                <a:cs typeface="Calibri"/>
                <a:sym typeface="Calibri"/>
              </a:rPr>
              <a:t>One other level that is often introduced is the communal level, to acknowledge the influence of local communities, local places of worship, family, friends, digital online spaces, etc.</a:t>
            </a:r>
            <a:endParaRPr b="0" dirty="0"/>
          </a:p>
          <a:p>
            <a:pPr marL="0" lvl="0" indent="0" algn="l" rtl="0">
              <a:spcBef>
                <a:spcPts val="1200"/>
              </a:spcBef>
              <a:spcAft>
                <a:spcPts val="0"/>
              </a:spcAft>
              <a:buClr>
                <a:schemeClr val="dk1"/>
              </a:buClr>
              <a:buSzPts val="1200"/>
              <a:buFont typeface="Calibri"/>
              <a:buNone/>
            </a:pPr>
            <a:br>
              <a:rPr lang="en-GB" dirty="0"/>
            </a:br>
            <a:endParaRPr dirty="0"/>
          </a:p>
        </p:txBody>
      </p:sp>
      <p:sp>
        <p:nvSpPr>
          <p:cNvPr id="333" name="Google Shape;33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Copyright </a:t>
            </a:r>
            <a:r>
              <a:rPr lang="en-GB" sz="1200" dirty="0">
                <a:solidFill>
                  <a:srgbClr val="000000"/>
                </a:solidFill>
                <a:effectLst/>
                <a:latin typeface="Calibri" panose="020F0502020204030204" pitchFamily="34" charset="0"/>
                <a:ea typeface="Times New Roman" panose="02020603050405020304" pitchFamily="18" charset="0"/>
              </a:rPr>
              <a:t>RE Today Services: </a:t>
            </a:r>
            <a:r>
              <a:rPr lang="en-GB" sz="1200" u="sng" dirty="0">
                <a:solidFill>
                  <a:srgbClr val="000000"/>
                </a:solidFill>
                <a:effectLst/>
                <a:latin typeface="Calibri" panose="020F0502020204030204" pitchFamily="34" charset="0"/>
                <a:ea typeface="Times New Roman" panose="02020603050405020304" pitchFamily="18" charset="0"/>
                <a:hlinkClick r:id="rId3"/>
              </a:rPr>
              <a:t>www.retoday.org.uk</a:t>
            </a:r>
            <a:endParaRPr lang="en-GB" dirty="0"/>
          </a:p>
          <a:p>
            <a:endParaRPr lang="en-GB"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z="1200" smtClean="0"/>
              <a:t>23</a:t>
            </a:fld>
            <a:endParaRPr lang="en-GB" sz="1200"/>
          </a:p>
        </p:txBody>
      </p:sp>
    </p:spTree>
    <p:extLst>
      <p:ext uri="{BB962C8B-B14F-4D97-AF65-F5344CB8AC3E}">
        <p14:creationId xmlns:p14="http://schemas.microsoft.com/office/powerpoint/2010/main" val="1303423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dirty="0"/>
              <a:t>Useful links:</a:t>
            </a:r>
            <a:endParaRPr dirty="0"/>
          </a:p>
          <a:p>
            <a:pPr marL="457200" lvl="0" indent="-317500" algn="l" rtl="0">
              <a:spcBef>
                <a:spcPts val="0"/>
              </a:spcBef>
              <a:spcAft>
                <a:spcPts val="0"/>
              </a:spcAft>
              <a:buSzPts val="1400"/>
              <a:buChar char="-"/>
            </a:pPr>
            <a:r>
              <a:rPr lang="en-GB" dirty="0"/>
              <a:t>YouGov poll, Christmas practices, 2023: </a:t>
            </a:r>
            <a:r>
              <a:rPr lang="en-GB" u="sng" dirty="0">
                <a:solidFill>
                  <a:schemeClr val="hlink"/>
                </a:solidFill>
                <a:hlinkClick r:id="rId3"/>
              </a:rPr>
              <a:t>https://ygo-assets-websites-editorial-emea.yougov.net/documents/YouGov_-_Christmas_practices_2023.pdf</a:t>
            </a:r>
            <a:endParaRPr dirty="0"/>
          </a:p>
          <a:p>
            <a:pPr marL="457200" lvl="0" indent="-317500" algn="l" rtl="0">
              <a:spcBef>
                <a:spcPts val="0"/>
              </a:spcBef>
              <a:spcAft>
                <a:spcPts val="0"/>
              </a:spcAft>
              <a:buSzPts val="1400"/>
              <a:buChar char="-"/>
            </a:pPr>
            <a:r>
              <a:rPr lang="en-GB" dirty="0"/>
              <a:t>YouGov article, How do Britons celebrate Christmas, 2023: </a:t>
            </a:r>
            <a:r>
              <a:rPr lang="en-GB" u="sng" dirty="0">
                <a:solidFill>
                  <a:schemeClr val="hlink"/>
                </a:solidFill>
                <a:hlinkClick r:id="rId4"/>
              </a:rPr>
              <a:t>https://yougov.co.uk/society/articles/48208-how-do-britons-celebrate-christmas</a:t>
            </a:r>
            <a:r>
              <a:rPr lang="en-GB" dirty="0"/>
              <a:t>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GB" dirty="0"/>
              <a:t>The aim of this slide is to apply these three concepts to a familiar case study. For example, you might use these statistics to argue that the popularity of Christmas doesn’t reflect much engagement with the organised worldviews of Christianity or with a personal Christian worldview. Instead, most people see this as an opportunity to exchange gifts and spend time with family. These are elements of a communal worldview about Christmas that is very popular in modern Britain and has a big influence on the personal worldviews of many British people.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GB" dirty="0"/>
              <a:t>The aim of this slide is to apply these three concepts to a familiar case study. For example, you might use these statistics to argue that the popularity of Christmas doesn’t reflect much engagement with the organised worldviews of Christianity or with a personal Christian worldview. Instead, most people see this as an opportunity to exchange gifts and spend time with family. These are elements of a communal worldview about Christmas that is very popular in modern Britain and has a big influence on the personal worldviews of many British people. </a:t>
            </a:r>
            <a:endParaRPr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256" name="Google Shape;256;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2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a:t>This task can be adapted to suit your group, e.g.</a:t>
            </a:r>
            <a:endParaRPr/>
          </a:p>
          <a:p>
            <a:pPr marL="171450" lvl="0" indent="-171450" algn="l" rtl="0">
              <a:lnSpc>
                <a:spcPct val="100000"/>
              </a:lnSpc>
              <a:spcBef>
                <a:spcPts val="0"/>
              </a:spcBef>
              <a:spcAft>
                <a:spcPts val="0"/>
              </a:spcAft>
              <a:buClr>
                <a:schemeClr val="dk1"/>
              </a:buClr>
              <a:buSzPts val="1200"/>
              <a:buFont typeface="Calibri"/>
              <a:buChar char="-"/>
            </a:pPr>
            <a:r>
              <a:rPr lang="en-GB"/>
              <a:t>Silent reflection, including writing down reflections</a:t>
            </a:r>
            <a:endParaRPr/>
          </a:p>
          <a:p>
            <a:pPr marL="171450" lvl="0" indent="-171450" algn="l" rtl="0">
              <a:lnSpc>
                <a:spcPct val="100000"/>
              </a:lnSpc>
              <a:spcBef>
                <a:spcPts val="0"/>
              </a:spcBef>
              <a:spcAft>
                <a:spcPts val="0"/>
              </a:spcAft>
              <a:buClr>
                <a:schemeClr val="dk1"/>
              </a:buClr>
              <a:buSzPts val="1200"/>
              <a:buFont typeface="Calibri"/>
              <a:buChar char="-"/>
            </a:pPr>
            <a:r>
              <a:rPr lang="en-GB"/>
              <a:t>Two groups – one group takes the first statement and set of questions, and the other group the other statement and set of questions. Discuss for 5-10 mins and feedback to the other group</a:t>
            </a:r>
            <a:endParaRPr/>
          </a:p>
          <a:p>
            <a:pPr marL="171450" lvl="0" indent="-171450" algn="l" rtl="0">
              <a:lnSpc>
                <a:spcPct val="100000"/>
              </a:lnSpc>
              <a:spcBef>
                <a:spcPts val="0"/>
              </a:spcBef>
              <a:spcAft>
                <a:spcPts val="0"/>
              </a:spcAft>
              <a:buClr>
                <a:schemeClr val="dk1"/>
              </a:buClr>
              <a:buSzPts val="1200"/>
              <a:buFont typeface="Calibri"/>
              <a:buChar char="-"/>
            </a:pPr>
            <a:r>
              <a:rPr lang="en-GB"/>
              <a:t>Discuss as a whole group</a:t>
            </a:r>
            <a:endParaRPr/>
          </a:p>
          <a:p>
            <a:pPr marL="171450" lvl="0" indent="-9525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r>
              <a:rPr lang="en-GB"/>
              <a:t>Make sure this activity is introduced in a way that includes teachers who are not Christian, or who identify with religions other than Christianity. Their experience of Christmas is also valid and useful for this activity. Also remember that an experience of Christmas could be positive or negative.</a:t>
            </a:r>
            <a:endParaRPr/>
          </a:p>
        </p:txBody>
      </p:sp>
      <p:sp>
        <p:nvSpPr>
          <p:cNvPr id="285" name="Google Shape;285;p22: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D8B2C-1378-8FA3-61B7-8A298991F1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28A5A-66CD-042C-E75F-A71EE00032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B7C0A0-FC2A-1D3D-A9AA-27379A6786FC}"/>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Copyright </a:t>
            </a:r>
            <a:r>
              <a:rPr lang="en-GB" sz="1200" dirty="0">
                <a:solidFill>
                  <a:srgbClr val="000000"/>
                </a:solidFill>
                <a:effectLst/>
                <a:latin typeface="Calibri" panose="020F0502020204030204" pitchFamily="34" charset="0"/>
                <a:ea typeface="Times New Roman" panose="02020603050405020304" pitchFamily="18" charset="0"/>
              </a:rPr>
              <a:t>RE Today Services: </a:t>
            </a:r>
            <a:r>
              <a:rPr lang="en-GB" sz="1200" u="sng" dirty="0">
                <a:solidFill>
                  <a:srgbClr val="000000"/>
                </a:solidFill>
                <a:effectLst/>
                <a:latin typeface="Calibri" panose="020F0502020204030204" pitchFamily="34" charset="0"/>
                <a:ea typeface="Times New Roman" panose="02020603050405020304" pitchFamily="18" charset="0"/>
                <a:hlinkClick r:id="rId3"/>
              </a:rPr>
              <a:t>www.retoday.org.uk</a:t>
            </a:r>
            <a:endParaRPr lang="en-GB" dirty="0"/>
          </a:p>
          <a:p>
            <a:endParaRPr lang="en-GB" dirty="0"/>
          </a:p>
        </p:txBody>
      </p:sp>
      <p:sp>
        <p:nvSpPr>
          <p:cNvPr id="4" name="Slide Number Placeholder 3">
            <a:extLst>
              <a:ext uri="{FF2B5EF4-FFF2-40B4-BE49-F238E27FC236}">
                <a16:creationId xmlns:a16="http://schemas.microsoft.com/office/drawing/2014/main" id="{B1400C43-9645-ED51-D3C3-034CFB6578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z="1200" smtClean="0"/>
              <a:t>26</a:t>
            </a:fld>
            <a:endParaRPr lang="en-GB" sz="1200"/>
          </a:p>
        </p:txBody>
      </p:sp>
    </p:spTree>
    <p:extLst>
      <p:ext uri="{BB962C8B-B14F-4D97-AF65-F5344CB8AC3E}">
        <p14:creationId xmlns:p14="http://schemas.microsoft.com/office/powerpoint/2010/main" val="2547920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F50EF-8DEF-B300-E84E-97AEC72B40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8C32A9-2A39-6372-CD21-18C0FD7F51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FFF60E-885C-7279-9FF5-E66DCB3AB80A}"/>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Copyright </a:t>
            </a:r>
            <a:r>
              <a:rPr lang="en-GB" sz="1200" dirty="0">
                <a:solidFill>
                  <a:srgbClr val="000000"/>
                </a:solidFill>
                <a:effectLst/>
                <a:latin typeface="Calibri" panose="020F0502020204030204" pitchFamily="34" charset="0"/>
                <a:ea typeface="Times New Roman" panose="02020603050405020304" pitchFamily="18" charset="0"/>
              </a:rPr>
              <a:t>RE Today Services: </a:t>
            </a:r>
            <a:r>
              <a:rPr lang="en-GB" sz="1200" u="sng" dirty="0">
                <a:solidFill>
                  <a:srgbClr val="000000"/>
                </a:solidFill>
                <a:effectLst/>
                <a:latin typeface="Calibri" panose="020F0502020204030204" pitchFamily="34" charset="0"/>
                <a:ea typeface="Times New Roman" panose="02020603050405020304" pitchFamily="18" charset="0"/>
                <a:hlinkClick r:id="rId3"/>
              </a:rPr>
              <a:t>www.retoday.org.uk</a:t>
            </a:r>
            <a:endParaRPr lang="en-GB" dirty="0"/>
          </a:p>
          <a:p>
            <a:endParaRPr lang="en-GB" dirty="0"/>
          </a:p>
        </p:txBody>
      </p:sp>
      <p:sp>
        <p:nvSpPr>
          <p:cNvPr id="4" name="Slide Number Placeholder 3">
            <a:extLst>
              <a:ext uri="{FF2B5EF4-FFF2-40B4-BE49-F238E27FC236}">
                <a16:creationId xmlns:a16="http://schemas.microsoft.com/office/drawing/2014/main" id="{8EDC4E37-2F91-DFA9-8266-8A066CA5AD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z="1200" smtClean="0"/>
              <a:t>27</a:t>
            </a:fld>
            <a:endParaRPr lang="en-GB" sz="1200"/>
          </a:p>
        </p:txBody>
      </p:sp>
    </p:spTree>
    <p:extLst>
      <p:ext uri="{BB962C8B-B14F-4D97-AF65-F5344CB8AC3E}">
        <p14:creationId xmlns:p14="http://schemas.microsoft.com/office/powerpoint/2010/main" val="3867093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1: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1: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Go through the bullet points with colleagues. Check understanding after this slide before moving onto the next one.</a:t>
            </a:r>
          </a:p>
          <a:p>
            <a:pPr marL="0" lvl="0" indent="0" algn="l" rtl="0">
              <a:lnSpc>
                <a:spcPct val="100000"/>
              </a:lnSpc>
              <a:spcBef>
                <a:spcPts val="0"/>
              </a:spcBef>
              <a:spcAft>
                <a:spcPts val="0"/>
              </a:spcAft>
              <a:buClr>
                <a:schemeClr val="dk1"/>
              </a:buClr>
              <a:buSzPts val="1200"/>
              <a:buFont typeface="Calibri"/>
              <a:buNone/>
            </a:pPr>
            <a:endParaRPr lang="en-GB" dirty="0"/>
          </a:p>
          <a:p>
            <a:pPr marL="0" lvl="0" indent="0" algn="l" rtl="0">
              <a:lnSpc>
                <a:spcPct val="100000"/>
              </a:lnSpc>
              <a:spcBef>
                <a:spcPts val="0"/>
              </a:spcBef>
              <a:spcAft>
                <a:spcPts val="0"/>
              </a:spcAft>
              <a:buClr>
                <a:schemeClr val="dk1"/>
              </a:buClr>
              <a:buSzPts val="1200"/>
              <a:buFont typeface="Calibri"/>
              <a:buNone/>
            </a:pPr>
            <a:r>
              <a:rPr lang="en-GB" dirty="0"/>
              <a:t>The aims of this slide are to:</a:t>
            </a:r>
            <a:endParaRPr dirty="0"/>
          </a:p>
          <a:p>
            <a:pPr marL="171450" lvl="0" indent="-171450" algn="l" rtl="0">
              <a:lnSpc>
                <a:spcPct val="100000"/>
              </a:lnSpc>
              <a:spcBef>
                <a:spcPts val="0"/>
              </a:spcBef>
              <a:spcAft>
                <a:spcPts val="0"/>
              </a:spcAft>
              <a:buClr>
                <a:schemeClr val="dk1"/>
              </a:buClr>
              <a:buSzPts val="1200"/>
              <a:buFont typeface="Calibri"/>
              <a:buChar char="-"/>
            </a:pPr>
            <a:r>
              <a:rPr lang="en-GB" dirty="0"/>
              <a:t>Clarify the importance of being aware of the traditional power asymmetries in RS. In the past, only religious leaders/religious institutions were allowed to define their religion/faith and considered worthy of study. Now we also view people’s lived experiences of religion as valid. </a:t>
            </a:r>
            <a:endParaRPr dirty="0"/>
          </a:p>
          <a:p>
            <a:pPr marL="171450" lvl="0" indent="-171450" algn="l" rtl="0">
              <a:lnSpc>
                <a:spcPct val="100000"/>
              </a:lnSpc>
              <a:spcBef>
                <a:spcPts val="0"/>
              </a:spcBef>
              <a:spcAft>
                <a:spcPts val="0"/>
              </a:spcAft>
              <a:buClr>
                <a:schemeClr val="dk1"/>
              </a:buClr>
              <a:buSzPts val="1200"/>
              <a:buFont typeface="Calibri"/>
              <a:buChar char="-"/>
            </a:pPr>
            <a:r>
              <a:rPr lang="en-GB" dirty="0"/>
              <a:t>Explain that such an approach is more inclusive. RS becomes relevant to everyone and does not alienate those who do not fit within the neat boxes of ‘world religions’ (as may have been traditionally taught, when using a World Religions Paradigm)</a:t>
            </a:r>
            <a:endParaRPr dirty="0"/>
          </a:p>
        </p:txBody>
      </p:sp>
      <p:sp>
        <p:nvSpPr>
          <p:cNvPr id="277" name="Google Shape;277;p21: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3: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3: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You may want to invite teachers to consider their own scheme of work and identify where organised, communal, and personal (or individual) worldviews come up. How does this help frame the way they teach about religion/nonreligion? Are there examples of good practice they would be willing to share? Have they identified gaps? What is their action plan moving forward?</a:t>
            </a:r>
          </a:p>
        </p:txBody>
      </p:sp>
      <p:sp>
        <p:nvSpPr>
          <p:cNvPr id="294" name="Google Shape;294;p23: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4: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4: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For feedback and comments about these resources, please scan the QR code or copy/paste this URL into your browser: https://forms.office.com/e/iLKDeRHMYL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a:p>
          <a:p>
            <a:pPr marL="0" lvl="0" indent="0" algn="l" rtl="0">
              <a:lnSpc>
                <a:spcPct val="100000"/>
              </a:lnSpc>
              <a:spcBef>
                <a:spcPts val="0"/>
              </a:spcBef>
              <a:spcAft>
                <a:spcPts val="0"/>
              </a:spcAft>
              <a:buSzPts val="1400"/>
              <a:buNone/>
            </a:pPr>
            <a:r>
              <a:rPr lang="en-GB"/>
              <a:t>To contact the lead author, please email Dr Céline Benoit: Celine.Benoit@nottingham.ac.uk </a:t>
            </a:r>
            <a:endParaRPr dirty="0"/>
          </a:p>
        </p:txBody>
      </p:sp>
      <p:sp>
        <p:nvSpPr>
          <p:cNvPr id="302" name="Google Shape;302;p24: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dirty="0"/>
              <a:t>[Ignore this slide if used previously].</a:t>
            </a:r>
          </a:p>
          <a:p>
            <a:pPr marL="0" lvl="0" indent="0" algn="l" rtl="0">
              <a:lnSpc>
                <a:spcPct val="100000"/>
              </a:lnSpc>
              <a:spcBef>
                <a:spcPts val="0"/>
              </a:spcBef>
              <a:spcAft>
                <a:spcPts val="0"/>
              </a:spcAft>
              <a:buClr>
                <a:schemeClr val="dk1"/>
              </a:buClr>
              <a:buSzPts val="1200"/>
              <a:buFont typeface="Calibri"/>
              <a:buNone/>
            </a:pPr>
            <a:endParaRPr lang="en-GB" dirty="0"/>
          </a:p>
          <a:p>
            <a:pPr marL="0" lvl="0" indent="0" algn="l" rtl="0">
              <a:lnSpc>
                <a:spcPct val="100000"/>
              </a:lnSpc>
              <a:spcBef>
                <a:spcPts val="0"/>
              </a:spcBef>
              <a:spcAft>
                <a:spcPts val="0"/>
              </a:spcAft>
              <a:buClr>
                <a:schemeClr val="dk1"/>
              </a:buClr>
              <a:buSzPts val="1200"/>
              <a:buFont typeface="Calibri"/>
              <a:buNone/>
            </a:pPr>
            <a:r>
              <a:rPr lang="en-GB" dirty="0"/>
              <a:t>Why the phrase “religion and worldviews”?</a:t>
            </a:r>
          </a:p>
          <a:p>
            <a:pPr marL="0" lvl="0" indent="0" algn="l" rtl="0">
              <a:lnSpc>
                <a:spcPct val="100000"/>
              </a:lnSpc>
              <a:spcBef>
                <a:spcPts val="0"/>
              </a:spcBef>
              <a:spcAft>
                <a:spcPts val="0"/>
              </a:spcAft>
              <a:buClr>
                <a:schemeClr val="dk1"/>
              </a:buClr>
              <a:buSzPts val="1200"/>
              <a:buFont typeface="Calibri"/>
              <a:buNone/>
            </a:pPr>
            <a:r>
              <a:rPr lang="en-GB" dirty="0"/>
              <a:t>Use this slide to provide some context to colleagues.</a:t>
            </a:r>
          </a:p>
          <a:p>
            <a:pPr marL="0" lvl="0" indent="0" algn="l" rtl="0">
              <a:lnSpc>
                <a:spcPct val="100000"/>
              </a:lnSpc>
              <a:spcBef>
                <a:spcPts val="0"/>
              </a:spcBef>
              <a:spcAft>
                <a:spcPts val="0"/>
              </a:spcAft>
              <a:buClr>
                <a:schemeClr val="dk1"/>
              </a:buClr>
              <a:buSzPts val="1200"/>
              <a:buFont typeface="Calibri"/>
              <a:buNone/>
            </a:pPr>
            <a:endParaRPr lang="en-GB" dirty="0"/>
          </a:p>
          <a:p>
            <a:pPr marL="0" lvl="0" indent="0" algn="l" rtl="0">
              <a:lnSpc>
                <a:spcPct val="100000"/>
              </a:lnSpc>
              <a:spcBef>
                <a:spcPts val="0"/>
              </a:spcBef>
              <a:spcAft>
                <a:spcPts val="0"/>
              </a:spcAft>
              <a:buClr>
                <a:schemeClr val="dk1"/>
              </a:buClr>
              <a:buSzPts val="1200"/>
              <a:buFont typeface="Calibri"/>
              <a:buNone/>
            </a:pPr>
            <a:r>
              <a:rPr lang="en-GB" dirty="0"/>
              <a:t>Explain to colleagues that the concept of Religion and Worldviews (R&amp;W) was first introduced in 2018 in the </a:t>
            </a:r>
            <a:r>
              <a:rPr lang="en-GB" dirty="0" err="1"/>
              <a:t>CoRE</a:t>
            </a:r>
            <a:r>
              <a:rPr lang="en-GB" dirty="0"/>
              <a:t> report (Commission on Religious Education). Trainers and teachers do </a:t>
            </a:r>
            <a:r>
              <a:rPr lang="en-GB" u="sng" dirty="0"/>
              <a:t>not</a:t>
            </a:r>
            <a:r>
              <a:rPr lang="en-GB" dirty="0"/>
              <a:t> need to read the report to understand a R&amp;W approach - this is only shared by way of context (though if this is something you and/or colleagues are interested in, the document can be accessed either by clicking on the photo on the slide, or by copying/pasting this link: </a:t>
            </a:r>
            <a:r>
              <a:rPr lang="en-GB" u="sng" dirty="0">
                <a:solidFill>
                  <a:schemeClr val="hlink"/>
                </a:solidFill>
                <a:hlinkClick r:id="rId3"/>
              </a:rPr>
              <a:t>https://religiouseducationcouncil.org.uk/rec/wp-content/uploads/2017/05/Final-Report-of-the-Commission-on-RE.pdf</a:t>
            </a:r>
            <a:r>
              <a:rPr lang="en-GB" dirty="0"/>
              <a:t>).</a:t>
            </a:r>
          </a:p>
          <a:p>
            <a:pPr marL="0" lvl="0" indent="0" algn="l" rtl="0">
              <a:lnSpc>
                <a:spcPct val="100000"/>
              </a:lnSpc>
              <a:spcBef>
                <a:spcPts val="0"/>
              </a:spcBef>
              <a:spcAft>
                <a:spcPts val="0"/>
              </a:spcAft>
              <a:buClr>
                <a:schemeClr val="dk1"/>
              </a:buClr>
              <a:buSzPts val="1200"/>
              <a:buFont typeface="Calibri"/>
              <a:buNone/>
            </a:pPr>
            <a:endParaRPr lang="en-GB" dirty="0"/>
          </a:p>
          <a:p>
            <a:pPr marL="0" lvl="0" indent="0" algn="l" rtl="0">
              <a:lnSpc>
                <a:spcPct val="100000"/>
              </a:lnSpc>
              <a:spcBef>
                <a:spcPts val="0"/>
              </a:spcBef>
              <a:spcAft>
                <a:spcPts val="0"/>
              </a:spcAft>
              <a:buClr>
                <a:schemeClr val="dk1"/>
              </a:buClr>
              <a:buSzPts val="1200"/>
              <a:buFont typeface="Calibri"/>
              <a:buNone/>
            </a:pPr>
            <a:r>
              <a:rPr lang="en-GB" dirty="0"/>
              <a:t>You can summarise the main takeaways from the </a:t>
            </a:r>
            <a:r>
              <a:rPr lang="en-GB" dirty="0" err="1"/>
              <a:t>CoRE</a:t>
            </a:r>
            <a:r>
              <a:rPr lang="en-GB" dirty="0"/>
              <a:t> report that are relevant for this training, which are that:</a:t>
            </a:r>
          </a:p>
          <a:p>
            <a:pPr marL="0" lvl="0" indent="0" algn="l" rtl="0">
              <a:lnSpc>
                <a:spcPct val="100000"/>
              </a:lnSpc>
              <a:spcBef>
                <a:spcPts val="0"/>
              </a:spcBef>
              <a:spcAft>
                <a:spcPts val="0"/>
              </a:spcAft>
              <a:buClr>
                <a:schemeClr val="dk1"/>
              </a:buClr>
              <a:buSzPts val="1200"/>
              <a:buFont typeface="Calibri"/>
              <a:buNone/>
            </a:pPr>
            <a:endParaRPr lang="en-GB" dirty="0"/>
          </a:p>
          <a:p>
            <a:pPr marL="228600" lvl="0" indent="-228600" algn="l" rtl="0">
              <a:lnSpc>
                <a:spcPct val="100000"/>
              </a:lnSpc>
              <a:spcBef>
                <a:spcPts val="0"/>
              </a:spcBef>
              <a:spcAft>
                <a:spcPts val="0"/>
              </a:spcAft>
              <a:buClr>
                <a:schemeClr val="dk1"/>
              </a:buClr>
              <a:buSzPts val="1200"/>
              <a:buFont typeface="+mj-lt"/>
              <a:buAutoNum type="arabicPeriod"/>
            </a:pPr>
            <a:r>
              <a:rPr lang="en-GB" dirty="0"/>
              <a:t>RS is an important subject, that can equip students with the tools to navigate an increasingly diverse world.</a:t>
            </a:r>
          </a:p>
          <a:p>
            <a:pPr marL="228600" lvl="0" indent="-228600" algn="l" rtl="0">
              <a:lnSpc>
                <a:spcPct val="100000"/>
              </a:lnSpc>
              <a:spcBef>
                <a:spcPts val="0"/>
              </a:spcBef>
              <a:spcAft>
                <a:spcPts val="0"/>
              </a:spcAft>
              <a:buClr>
                <a:schemeClr val="dk1"/>
              </a:buClr>
              <a:buSzPts val="1200"/>
              <a:buFont typeface="+mj-lt"/>
              <a:buAutoNum type="arabicPeriod"/>
            </a:pPr>
            <a:endParaRPr lang="en-GB" dirty="0"/>
          </a:p>
          <a:p>
            <a:pPr marL="228600" lvl="0" indent="-228600" algn="l" rtl="0">
              <a:lnSpc>
                <a:spcPct val="100000"/>
              </a:lnSpc>
              <a:spcBef>
                <a:spcPts val="0"/>
              </a:spcBef>
              <a:spcAft>
                <a:spcPts val="0"/>
              </a:spcAft>
              <a:buClr>
                <a:schemeClr val="dk1"/>
              </a:buClr>
              <a:buSzPts val="1200"/>
              <a:buFont typeface="+mj-lt"/>
              <a:buAutoNum type="arabicPeriod"/>
            </a:pPr>
            <a:r>
              <a:rPr lang="en-GB" dirty="0"/>
              <a:t>RS can provide students the opportunity to reflect on their own worldviews (e.g., by being able to understand how they may or may not relate to religion and nonreligious traditions). </a:t>
            </a:r>
            <a:br>
              <a:rPr lang="en-GB" dirty="0"/>
            </a:br>
            <a:r>
              <a:rPr lang="en-GB" dirty="0"/>
              <a:t>Ruth Flanagan (</a:t>
            </a:r>
            <a:r>
              <a:rPr lang="en-GB" u="sng" dirty="0">
                <a:solidFill>
                  <a:schemeClr val="hlink"/>
                </a:solidFill>
                <a:hlinkClick r:id="rId4"/>
              </a:rPr>
              <a:t>2021</a:t>
            </a:r>
            <a:r>
              <a:rPr lang="en-GB" dirty="0"/>
              <a:t>) calls this ‘worldview consciousness’ – this is up to the trainer to decide whether to introduce that concept, or not.</a:t>
            </a:r>
          </a:p>
          <a:p>
            <a:pPr marL="228600" lvl="0" indent="-228600" algn="l" rtl="0">
              <a:lnSpc>
                <a:spcPct val="100000"/>
              </a:lnSpc>
              <a:spcBef>
                <a:spcPts val="0"/>
              </a:spcBef>
              <a:spcAft>
                <a:spcPts val="0"/>
              </a:spcAft>
              <a:buClr>
                <a:schemeClr val="dk1"/>
              </a:buClr>
              <a:buSzPts val="1200"/>
              <a:buFont typeface="+mj-lt"/>
              <a:buAutoNum type="arabicPeriod"/>
            </a:pPr>
            <a:endParaRPr lang="en-GB" dirty="0"/>
          </a:p>
          <a:p>
            <a:pPr marL="228600" lvl="0" indent="-228600" algn="l" rtl="0">
              <a:lnSpc>
                <a:spcPct val="100000"/>
              </a:lnSpc>
              <a:spcBef>
                <a:spcPts val="0"/>
              </a:spcBef>
              <a:spcAft>
                <a:spcPts val="0"/>
              </a:spcAft>
              <a:buClr>
                <a:schemeClr val="dk1"/>
              </a:buClr>
              <a:buSzPts val="1200"/>
              <a:buFont typeface="+mj-lt"/>
              <a:buAutoNum type="arabicPeriod"/>
            </a:pPr>
            <a:r>
              <a:rPr lang="en-GB" dirty="0"/>
              <a:t>Good quality RS is needed, and a R&amp;W approach can enable teachers to move away from traditional RS in which we may have had a tendency to represent “world religions” as if they could all be contained in neat boxes. This “new” approach aims to be more inclusive and representative of the diversity within and between religious and nonreligious traditions.</a:t>
            </a:r>
          </a:p>
          <a:p>
            <a:pPr marL="228600" lvl="0" indent="-228600" algn="l" rtl="0">
              <a:lnSpc>
                <a:spcPct val="100000"/>
              </a:lnSpc>
              <a:spcBef>
                <a:spcPts val="0"/>
              </a:spcBef>
              <a:spcAft>
                <a:spcPts val="0"/>
              </a:spcAft>
              <a:buClr>
                <a:schemeClr val="dk1"/>
              </a:buClr>
              <a:buSzPts val="1200"/>
              <a:buFont typeface="+mj-lt"/>
              <a:buAutoNum type="arabicPeriod"/>
            </a:pPr>
            <a:endParaRPr lang="en-GB" dirty="0"/>
          </a:p>
          <a:p>
            <a:pPr marL="228600" lvl="0" indent="-228600" algn="l" rtl="0">
              <a:lnSpc>
                <a:spcPct val="100000"/>
              </a:lnSpc>
              <a:spcBef>
                <a:spcPts val="0"/>
              </a:spcBef>
              <a:spcAft>
                <a:spcPts val="0"/>
              </a:spcAft>
              <a:buSzPts val="1400"/>
              <a:buFont typeface="+mj-lt"/>
              <a:buAutoNum type="arabicPeriod"/>
            </a:pPr>
            <a:r>
              <a:rPr lang="en-GB" dirty="0"/>
              <a:t>The recommendation to rename RE/RS ‘Religion &amp; </a:t>
            </a:r>
            <a:r>
              <a:rPr lang="en-GB" dirty="0" err="1"/>
              <a:t>Worldviews’</a:t>
            </a:r>
            <a:r>
              <a:rPr lang="en-GB" dirty="0"/>
              <a:t> does not stand anymore. While this was one of the recommendations back in 2018, there has been significant change on this topic, and it is up to schools to choose what to call their subject, RE remaining a preferred option in most primary schools. This point can either be ignored altogether during the training, or acknowledged if you feel that colleagues may be aware of such proposals.</a:t>
            </a:r>
          </a:p>
          <a:p>
            <a:pPr marL="0" lvl="0" indent="0" algn="l" rtl="0">
              <a:lnSpc>
                <a:spcPct val="100000"/>
              </a:lnSpc>
              <a:spcBef>
                <a:spcPts val="0"/>
              </a:spcBef>
              <a:spcAft>
                <a:spcPts val="0"/>
              </a:spcAft>
              <a:buClr>
                <a:schemeClr val="dk1"/>
              </a:buClr>
              <a:buSzPts val="1200"/>
              <a:buFont typeface="Calibri"/>
              <a:buNone/>
            </a:pPr>
            <a:endParaRPr lang="en-GB" dirty="0"/>
          </a:p>
          <a:p>
            <a:pPr marL="0" lvl="0" indent="0" algn="l" rtl="0">
              <a:lnSpc>
                <a:spcPct val="100000"/>
              </a:lnSpc>
              <a:spcBef>
                <a:spcPts val="0"/>
              </a:spcBef>
              <a:spcAft>
                <a:spcPts val="0"/>
              </a:spcAft>
              <a:buClr>
                <a:schemeClr val="dk1"/>
              </a:buClr>
              <a:buSzPts val="1200"/>
              <a:buFont typeface="Calibri"/>
              <a:buNone/>
            </a:pPr>
            <a:r>
              <a:rPr lang="en-GB" dirty="0"/>
              <a:t>Again, only by way of context, you may wish to explain that following the </a:t>
            </a:r>
            <a:r>
              <a:rPr lang="en-GB" dirty="0" err="1"/>
              <a:t>CoRE</a:t>
            </a:r>
            <a:r>
              <a:rPr lang="en-GB" dirty="0"/>
              <a:t> report, the Religious Education Council for England and Wales (also called the REC or RE Council) commissioned 3 university academics to look into the concept of “worldview” – as this sparked a lot of discussion at the time. The reason you may want to mention this document is because it will be referenced by the speakers in the videos in this training later, since the speakers in the videos also are the authors of this report. There is no expectation to engage with the report. However, should anyone want to access it, the report is entitled “Worldviews: A Multidisciplinary Report”, and can be accessed by clicking on the picture on the slide, or copying/pasting this link: </a:t>
            </a:r>
            <a:r>
              <a:rPr lang="en-GB" u="sng" dirty="0">
                <a:solidFill>
                  <a:schemeClr val="hlink"/>
                </a:solidFill>
                <a:hlinkClick r:id="rId5"/>
              </a:rPr>
              <a:t>https://religiouseducationcouncil.org.uk/rec/wp-content/uploads/2021/01/REC-Worldview-Report-A4-v2.pdf</a:t>
            </a:r>
            <a:endParaRPr lang="en-GB" dirty="0"/>
          </a:p>
          <a:p>
            <a:pPr marL="0" lvl="0" indent="0" algn="l" rtl="0">
              <a:lnSpc>
                <a:spcPct val="100000"/>
              </a:lnSpc>
              <a:spcBef>
                <a:spcPts val="0"/>
              </a:spcBef>
              <a:spcAft>
                <a:spcPts val="0"/>
              </a:spcAft>
              <a:buClr>
                <a:schemeClr val="dk1"/>
              </a:buClr>
              <a:buSzPts val="1200"/>
              <a:buFont typeface="Calibri"/>
              <a:buNone/>
            </a:pPr>
            <a:r>
              <a:rPr lang="en-GB" dirty="0"/>
              <a:t>The authors (Céline Benoit, Tim Hutchings and Rachael </a:t>
            </a:r>
            <a:r>
              <a:rPr lang="en-GB" dirty="0" err="1"/>
              <a:t>Shillitoe</a:t>
            </a:r>
            <a:r>
              <a:rPr lang="en-GB" dirty="0"/>
              <a:t>) are the speakers in the videos that will be used in this training.  </a:t>
            </a:r>
          </a:p>
          <a:p>
            <a:pPr marL="0" lvl="0" indent="0" algn="l" rtl="0">
              <a:lnSpc>
                <a:spcPct val="100000"/>
              </a:lnSpc>
              <a:spcBef>
                <a:spcPts val="0"/>
              </a:spcBef>
              <a:spcAft>
                <a:spcPts val="0"/>
              </a:spcAft>
              <a:buClr>
                <a:schemeClr val="dk1"/>
              </a:buClr>
              <a:buSzPts val="1200"/>
              <a:buFont typeface="Calibri"/>
              <a:buNone/>
            </a:pPr>
            <a:endParaRPr lang="en-GB" dirty="0"/>
          </a:p>
          <a:p>
            <a:pPr marL="0" lvl="0" indent="0" algn="l" rtl="0">
              <a:lnSpc>
                <a:spcPct val="100000"/>
              </a:lnSpc>
              <a:spcBef>
                <a:spcPts val="0"/>
              </a:spcBef>
              <a:spcAft>
                <a:spcPts val="0"/>
              </a:spcAft>
              <a:buClr>
                <a:schemeClr val="dk1"/>
              </a:buClr>
              <a:buSzPts val="1200"/>
              <a:buFont typeface="Calibri"/>
              <a:buNone/>
            </a:pPr>
            <a:r>
              <a:rPr lang="en-GB" dirty="0"/>
              <a:t>At this point, you may want to inform teachers that there may be more relevant resources that are available to them - as indicated on their Teacher Handout - which include: </a:t>
            </a:r>
          </a:p>
          <a:p>
            <a:pPr marL="457200" lvl="0" indent="-304800" algn="l" rtl="0">
              <a:lnSpc>
                <a:spcPct val="107916"/>
              </a:lnSpc>
              <a:spcBef>
                <a:spcPts val="0"/>
              </a:spcBef>
              <a:spcAft>
                <a:spcPts val="0"/>
              </a:spcAft>
              <a:buClr>
                <a:schemeClr val="dk1"/>
              </a:buClr>
              <a:buSzPts val="1200"/>
              <a:buFont typeface="Calibri"/>
              <a:buChar char="-"/>
            </a:pPr>
            <a:r>
              <a:rPr lang="en-GB" u="sng" dirty="0">
                <a:solidFill>
                  <a:srgbClr val="1155CC"/>
                </a:solidFill>
                <a:hlinkClick r:id="rId6">
                  <a:extLst>
                    <a:ext uri="{A12FA001-AC4F-418D-AE19-62706E023703}">
                      <ahyp:hlinkClr xmlns:ahyp="http://schemas.microsoft.com/office/drawing/2018/hyperlinkcolor" val="tx"/>
                    </a:ext>
                  </a:extLst>
                </a:hlinkClick>
              </a:rPr>
              <a:t>The Handbook for Curriculum Writers</a:t>
            </a:r>
            <a:r>
              <a:rPr lang="en-GB" dirty="0"/>
              <a:t> (pictured here)</a:t>
            </a:r>
          </a:p>
          <a:p>
            <a:pPr marL="457200" lvl="0" indent="-304800" algn="l" rtl="0">
              <a:lnSpc>
                <a:spcPct val="107916"/>
              </a:lnSpc>
              <a:spcBef>
                <a:spcPts val="0"/>
              </a:spcBef>
              <a:spcAft>
                <a:spcPts val="0"/>
              </a:spcAft>
              <a:buClr>
                <a:schemeClr val="dk1"/>
              </a:buClr>
              <a:buSzPts val="1200"/>
              <a:buFont typeface="Calibri"/>
              <a:buChar char="-"/>
            </a:pPr>
            <a:r>
              <a:rPr lang="en-GB" u="sng" dirty="0">
                <a:solidFill>
                  <a:srgbClr val="1155CC"/>
                </a:solidFill>
                <a:hlinkClick r:id="rId7">
                  <a:extLst>
                    <a:ext uri="{A12FA001-AC4F-418D-AE19-62706E023703}">
                      <ahyp:hlinkClr xmlns:ahyp="http://schemas.microsoft.com/office/drawing/2018/hyperlinkcolor" val="tx"/>
                    </a:ext>
                  </a:extLst>
                </a:hlinkClick>
              </a:rPr>
              <a:t>The (draft) National Content Standard for Religious Education in England</a:t>
            </a:r>
            <a:r>
              <a:rPr lang="en-GB" dirty="0"/>
              <a:t> pp. 6-11 (NB: only refer to this document if based in England).</a:t>
            </a:r>
          </a:p>
          <a:p>
            <a:pPr marL="0" lvl="0" indent="0" algn="l" rtl="0">
              <a:lnSpc>
                <a:spcPct val="100000"/>
              </a:lnSpc>
              <a:spcBef>
                <a:spcPts val="800"/>
              </a:spcBef>
              <a:spcAft>
                <a:spcPts val="0"/>
              </a:spcAft>
              <a:buClr>
                <a:schemeClr val="dk1"/>
              </a:buClr>
              <a:buSzPts val="1200"/>
              <a:buFont typeface="Calibri"/>
              <a:buNone/>
            </a:pPr>
            <a:endParaRPr dirty="0"/>
          </a:p>
        </p:txBody>
      </p:sp>
      <p:sp>
        <p:nvSpPr>
          <p:cNvPr id="124" name="Google Shape;12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Go through the bullet points with colleagues. Check understanding after this slide before moving onto the next one.</a:t>
            </a:r>
          </a:p>
          <a:p>
            <a:pPr marL="0" lvl="0" indent="0" algn="l" rtl="0">
              <a:lnSpc>
                <a:spcPct val="100000"/>
              </a:lnSpc>
              <a:spcBef>
                <a:spcPts val="0"/>
              </a:spcBef>
              <a:spcAft>
                <a:spcPts val="0"/>
              </a:spcAft>
              <a:buSzPts val="1400"/>
              <a:buNone/>
            </a:pPr>
            <a:endParaRPr lang="en-GB" b="0" i="0" u="none"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b="0" i="0" u="none" strike="noStrike" dirty="0">
                <a:solidFill>
                  <a:srgbClr val="000000"/>
                </a:solidFill>
                <a:latin typeface="Calibri"/>
                <a:ea typeface="Calibri"/>
                <a:cs typeface="Calibri"/>
                <a:sym typeface="Calibri"/>
              </a:rPr>
              <a:t>Only use this slide if you have had a few week’s break between sessions 1 /2 and this one.</a:t>
            </a:r>
            <a:endParaRPr b="0" dirty="0"/>
          </a:p>
          <a:p>
            <a:pPr marL="0" lvl="0" indent="0" algn="l" rtl="0">
              <a:lnSpc>
                <a:spcPct val="100000"/>
              </a:lnSpc>
              <a:spcBef>
                <a:spcPts val="0"/>
              </a:spcBef>
              <a:spcAft>
                <a:spcPts val="0"/>
              </a:spcAft>
              <a:buSzPts val="1400"/>
              <a:buNone/>
            </a:pPr>
            <a:br>
              <a:rPr lang="en-GB" dirty="0"/>
            </a:br>
            <a:endParaRPr dirty="0"/>
          </a:p>
        </p:txBody>
      </p:sp>
      <p:sp>
        <p:nvSpPr>
          <p:cNvPr id="134" name="Google Shape;134;p5: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4D9D22CE-DE7F-628A-66A2-C7D45E7CF2CD}"/>
            </a:ext>
          </a:extLst>
        </p:cNvPr>
        <p:cNvGrpSpPr/>
        <p:nvPr/>
      </p:nvGrpSpPr>
      <p:grpSpPr>
        <a:xfrm>
          <a:off x="0" y="0"/>
          <a:ext cx="0" cy="0"/>
          <a:chOff x="0" y="0"/>
          <a:chExt cx="0" cy="0"/>
        </a:xfrm>
      </p:grpSpPr>
      <p:sp>
        <p:nvSpPr>
          <p:cNvPr id="132" name="Google Shape;132;p5:notes">
            <a:extLst>
              <a:ext uri="{FF2B5EF4-FFF2-40B4-BE49-F238E27FC236}">
                <a16:creationId xmlns:a16="http://schemas.microsoft.com/office/drawing/2014/main" id="{11289983-D74D-62D4-7625-4502D72F71A1}"/>
              </a:ext>
            </a:extLst>
          </p:cNvPr>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notes">
            <a:extLst>
              <a:ext uri="{FF2B5EF4-FFF2-40B4-BE49-F238E27FC236}">
                <a16:creationId xmlns:a16="http://schemas.microsoft.com/office/drawing/2014/main" id="{F950C901-EAA2-4306-8D7E-14173496501E}"/>
              </a:ext>
            </a:extLst>
          </p:cNvPr>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Go through the bullet points with colleagues. Check understanding after this slide before moving onto the next one.</a:t>
            </a:r>
          </a:p>
          <a:p>
            <a:pPr marL="0" lvl="0" indent="0" algn="l" rtl="0">
              <a:lnSpc>
                <a:spcPct val="100000"/>
              </a:lnSpc>
              <a:spcBef>
                <a:spcPts val="0"/>
              </a:spcBef>
              <a:spcAft>
                <a:spcPts val="0"/>
              </a:spcAft>
              <a:buSzPts val="1400"/>
              <a:buNone/>
            </a:pPr>
            <a:endParaRPr b="0" i="0" u="none"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b="0" i="0" u="none" strike="noStrike" dirty="0">
                <a:solidFill>
                  <a:srgbClr val="000000"/>
                </a:solidFill>
                <a:latin typeface="Calibri"/>
                <a:ea typeface="Calibri"/>
                <a:cs typeface="Calibri"/>
                <a:sym typeface="Calibri"/>
              </a:rPr>
              <a:t>You can ask teachers if they have already made changes to their RS classroom as a result of previous sessions.</a:t>
            </a:r>
            <a:endParaRPr b="0" dirty="0"/>
          </a:p>
          <a:p>
            <a:pPr marL="0" lvl="0" indent="0" algn="l" rtl="0">
              <a:lnSpc>
                <a:spcPct val="100000"/>
              </a:lnSpc>
              <a:spcBef>
                <a:spcPts val="0"/>
              </a:spcBef>
              <a:spcAft>
                <a:spcPts val="0"/>
              </a:spcAft>
              <a:buSzPts val="1400"/>
              <a:buNone/>
            </a:pPr>
            <a:br>
              <a:rPr lang="en-GB" dirty="0"/>
            </a:br>
            <a:endParaRPr dirty="0"/>
          </a:p>
        </p:txBody>
      </p:sp>
      <p:sp>
        <p:nvSpPr>
          <p:cNvPr id="134" name="Google Shape;134;p5:notes">
            <a:extLst>
              <a:ext uri="{FF2B5EF4-FFF2-40B4-BE49-F238E27FC236}">
                <a16:creationId xmlns:a16="http://schemas.microsoft.com/office/drawing/2014/main" id="{D889979E-D2B2-6351-A482-66788213C796}"/>
              </a:ext>
            </a:extLst>
          </p:cNvPr>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extLst>
      <p:ext uri="{BB962C8B-B14F-4D97-AF65-F5344CB8AC3E}">
        <p14:creationId xmlns:p14="http://schemas.microsoft.com/office/powerpoint/2010/main" val="341864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7: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Calibri"/>
              <a:buNone/>
            </a:pPr>
            <a:r>
              <a:rPr lang="en-GB" b="0" i="0" u="none" strike="noStrike" dirty="0">
                <a:solidFill>
                  <a:srgbClr val="000000"/>
                </a:solidFill>
                <a:latin typeface="Calibri"/>
                <a:ea typeface="Calibri"/>
                <a:cs typeface="Calibri"/>
                <a:sym typeface="Calibri"/>
              </a:rPr>
              <a:t>Go over the bullet points with colleagues and explain that this may become clearer after the video and activities.</a:t>
            </a:r>
            <a:endParaRPr lang="en-GB" b="0" i="0" u="none" strike="noStrike" dirty="0">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endParaRPr lang="en-GB" b="0" i="0" u="none" strike="noStrike" dirty="0">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r>
              <a:rPr lang="en-GB" b="0" i="0" u="none" strike="noStrike" dirty="0">
                <a:solidFill>
                  <a:srgbClr val="000000"/>
                </a:solidFill>
                <a:latin typeface="Calibri"/>
                <a:ea typeface="Calibri"/>
                <a:cs typeface="Calibri"/>
                <a:sym typeface="Calibri"/>
              </a:rPr>
              <a:t>Reassure teachers that they will not be expected to engage in debates about terminology with their </a:t>
            </a:r>
            <a:r>
              <a:rPr lang="en-GB" dirty="0">
                <a:solidFill>
                  <a:srgbClr val="000000"/>
                </a:solidFill>
              </a:rPr>
              <a:t>students </a:t>
            </a:r>
            <a:r>
              <a:rPr lang="en-GB" b="0" i="0" u="none" strike="noStrike" dirty="0">
                <a:solidFill>
                  <a:srgbClr val="000000"/>
                </a:solidFill>
                <a:latin typeface="Calibri"/>
                <a:ea typeface="Calibri"/>
                <a:cs typeface="Calibri"/>
                <a:sym typeface="Calibri"/>
              </a:rPr>
              <a:t>– this is something for them to be aware of as they engage with resources and material that use a R&amp;W approach.</a:t>
            </a:r>
            <a:endParaRPr lang="en-GB" b="0" i="0" u="none" strike="noStrike" dirty="0">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endParaRPr lang="en-GB" b="0" i="0" u="none" strike="noStrike" dirty="0">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endParaRPr lang="en-GB" b="0" i="0" u="none" strike="noStrike" dirty="0">
              <a:solidFill>
                <a:schemeClr val="dk1"/>
              </a:solidFill>
              <a:latin typeface="Calibri"/>
              <a:ea typeface="Calibri"/>
              <a:cs typeface="Calibri"/>
              <a:sym typeface="Calibri"/>
            </a:endParaRPr>
          </a:p>
          <a:p>
            <a:pPr marL="0" lvl="0" indent="0" algn="l" rtl="0">
              <a:spcBef>
                <a:spcPts val="1200"/>
              </a:spcBef>
              <a:spcAft>
                <a:spcPts val="0"/>
              </a:spcAft>
              <a:buClr>
                <a:schemeClr val="dk1"/>
              </a:buClr>
              <a:buSzPts val="1200"/>
              <a:buFont typeface="Calibri"/>
              <a:buNone/>
            </a:pPr>
            <a:r>
              <a:rPr lang="en-GB" sz="1000" b="1" i="0" u="none" strike="noStrike" dirty="0">
                <a:solidFill>
                  <a:srgbClr val="000000"/>
                </a:solidFill>
                <a:latin typeface="Calibri"/>
                <a:ea typeface="Calibri"/>
                <a:cs typeface="Calibri"/>
                <a:sym typeface="Calibri"/>
              </a:rPr>
              <a:t>Note to support the trainer – there is no need to mention any of the below to teachers at this stage but this may be useful should teachers still have questions after the video and activities in this slide deck:</a:t>
            </a:r>
          </a:p>
          <a:p>
            <a:pPr marL="0" lvl="0" indent="0" algn="l" rtl="0">
              <a:spcBef>
                <a:spcPts val="1200"/>
              </a:spcBef>
              <a:spcAft>
                <a:spcPts val="0"/>
              </a:spcAft>
              <a:buClr>
                <a:schemeClr val="dk1"/>
              </a:buClr>
              <a:buSzPts val="1200"/>
              <a:buFont typeface="Calibri"/>
              <a:buNone/>
            </a:pPr>
            <a:endParaRPr lang="en-GB" sz="1000" b="1" i="0" u="none" strike="noStrike" dirty="0">
              <a:solidFill>
                <a:srgbClr val="000000"/>
              </a:solidFill>
              <a:latin typeface="Calibri"/>
              <a:ea typeface="Calibri"/>
              <a:cs typeface="Calibri"/>
              <a:sym typeface="Calibri"/>
            </a:endParaRPr>
          </a:p>
          <a:p>
            <a:pPr marL="0" lvl="0" indent="0" algn="l" rtl="0">
              <a:spcBef>
                <a:spcPts val="1200"/>
              </a:spcBef>
              <a:spcAft>
                <a:spcPts val="0"/>
              </a:spcAft>
              <a:buNone/>
            </a:pPr>
            <a:r>
              <a:rPr lang="en-GB" sz="1200" b="1" i="0" u="none" strike="noStrike" dirty="0">
                <a:solidFill>
                  <a:srgbClr val="000000"/>
                </a:solidFill>
                <a:latin typeface="Calibri"/>
                <a:ea typeface="Calibri"/>
                <a:cs typeface="Calibri"/>
                <a:sym typeface="Calibri"/>
              </a:rPr>
              <a:t>What’s the difference between personal and organised worldviews?</a:t>
            </a:r>
            <a:endParaRPr lang="en-GB" b="0" dirty="0"/>
          </a:p>
          <a:p>
            <a:pPr marL="0" lvl="0" indent="0" algn="l" rtl="0">
              <a:spcBef>
                <a:spcPts val="1200"/>
              </a:spcBef>
              <a:spcAft>
                <a:spcPts val="0"/>
              </a:spcAft>
              <a:buNone/>
            </a:pPr>
            <a:br>
              <a:rPr lang="en-GB" sz="1200" b="0" i="0" u="none" strike="noStrike" dirty="0">
                <a:solidFill>
                  <a:srgbClr val="000000"/>
                </a:solidFill>
                <a:latin typeface="Calibri"/>
                <a:ea typeface="Calibri"/>
                <a:cs typeface="Calibri"/>
                <a:sym typeface="Calibri"/>
              </a:rPr>
            </a:br>
            <a:r>
              <a:rPr lang="en-GB" sz="1200" b="0" i="0" u="none" strike="noStrike" dirty="0">
                <a:solidFill>
                  <a:srgbClr val="000000"/>
                </a:solidFill>
                <a:latin typeface="Calibri"/>
                <a:ea typeface="Calibri"/>
                <a:cs typeface="Calibri"/>
                <a:sym typeface="Calibri"/>
              </a:rPr>
              <a:t>See the glossary in the teacher handout.</a:t>
            </a:r>
            <a:endParaRPr lang="en-GB" dirty="0"/>
          </a:p>
          <a:p>
            <a:pPr marL="0" lvl="0" indent="0" algn="l" rtl="0">
              <a:spcBef>
                <a:spcPts val="1200"/>
              </a:spcBef>
              <a:spcAft>
                <a:spcPts val="0"/>
              </a:spcAft>
              <a:buNone/>
            </a:pPr>
            <a:endParaRPr lang="en-GB" b="0" dirty="0"/>
          </a:p>
          <a:p>
            <a:pPr marL="0" lvl="0" indent="0" algn="l" rtl="0">
              <a:spcBef>
                <a:spcPts val="1200"/>
              </a:spcBef>
              <a:spcAft>
                <a:spcPts val="0"/>
              </a:spcAft>
              <a:buNone/>
            </a:pPr>
            <a:r>
              <a:rPr lang="en-GB" sz="1200" b="0" i="0" u="none" strike="noStrike" dirty="0">
                <a:solidFill>
                  <a:srgbClr val="000000"/>
                </a:solidFill>
                <a:latin typeface="Calibri"/>
                <a:ea typeface="Calibri"/>
                <a:cs typeface="Calibri"/>
                <a:sym typeface="Calibri"/>
              </a:rPr>
              <a:t>Organised worldviews are ‘more or less coherent and established system[s] with certain (written and unwritten) sources, traditions, values, rituals, ideals, or dogmas. An organised worldview has a group of believers who adhere to this view of life’ (van der </a:t>
            </a:r>
            <a:r>
              <a:rPr lang="en-GB" sz="1200" b="0" i="0" u="none" strike="noStrike" dirty="0" err="1">
                <a:solidFill>
                  <a:srgbClr val="000000"/>
                </a:solidFill>
                <a:latin typeface="Calibri"/>
                <a:ea typeface="Calibri"/>
                <a:cs typeface="Calibri"/>
                <a:sym typeface="Calibri"/>
              </a:rPr>
              <a:t>Kooij</a:t>
            </a:r>
            <a:r>
              <a:rPr lang="en-GB" sz="1200" b="0" i="0" u="none" strike="noStrike" dirty="0">
                <a:solidFill>
                  <a:srgbClr val="000000"/>
                </a:solidFill>
                <a:latin typeface="Calibri"/>
                <a:ea typeface="Calibri"/>
                <a:cs typeface="Calibri"/>
                <a:sym typeface="Calibri"/>
              </a:rPr>
              <a:t> et al., 2013: 212).</a:t>
            </a:r>
          </a:p>
          <a:p>
            <a:pPr marL="0" lvl="0" indent="0" algn="l" rtl="0">
              <a:spcBef>
                <a:spcPts val="1200"/>
              </a:spcBef>
              <a:spcAft>
                <a:spcPts val="0"/>
              </a:spcAft>
              <a:buNone/>
            </a:pPr>
            <a:endParaRPr lang="en-GB" b="0" dirty="0"/>
          </a:p>
          <a:p>
            <a:pPr marL="0" lvl="0" indent="0" algn="l" rtl="0">
              <a:spcBef>
                <a:spcPts val="1200"/>
              </a:spcBef>
              <a:spcAft>
                <a:spcPts val="0"/>
              </a:spcAft>
              <a:buNone/>
            </a:pPr>
            <a:r>
              <a:rPr lang="en-GB" sz="1200" b="0" i="0" u="none" strike="noStrike" dirty="0">
                <a:solidFill>
                  <a:srgbClr val="000000"/>
                </a:solidFill>
                <a:latin typeface="Calibri"/>
                <a:ea typeface="Calibri"/>
                <a:cs typeface="Calibri"/>
                <a:sym typeface="Calibri"/>
              </a:rPr>
              <a:t>Personal worldviews may or may not be informed by organised worldview(s), and can be (though not necessarily) based on or inspired by (non)religious organised worldviews on life. While the video here focuses on the concept of ‘personal’ worldview, some teachers may prefer using ‘individual’ worldview if they wish to make a distinction between the student’s (personal) worldview, and the individual’s worldview who is the subject of study in the classroom (see the glossary for more information). </a:t>
            </a:r>
            <a:endParaRPr lang="en-GB" b="0" dirty="0"/>
          </a:p>
          <a:p>
            <a:pPr marL="0" lvl="0" indent="0" algn="l" rtl="0">
              <a:spcBef>
                <a:spcPts val="2400"/>
              </a:spcBef>
              <a:spcAft>
                <a:spcPts val="0"/>
              </a:spcAft>
              <a:buNone/>
            </a:pPr>
            <a:endParaRPr lang="en-GB" sz="1200" b="0" i="0" u="none" strike="noStrike" dirty="0">
              <a:solidFill>
                <a:srgbClr val="000000"/>
              </a:solidFill>
              <a:latin typeface="Calibri"/>
              <a:ea typeface="Calibri"/>
              <a:cs typeface="Calibri"/>
              <a:sym typeface="Calibri"/>
            </a:endParaRPr>
          </a:p>
          <a:p>
            <a:pPr marL="0" lvl="0" indent="0" algn="l" rtl="0">
              <a:spcBef>
                <a:spcPts val="2400"/>
              </a:spcBef>
              <a:spcAft>
                <a:spcPts val="0"/>
              </a:spcAft>
              <a:buNone/>
            </a:pPr>
            <a:r>
              <a:rPr lang="en-GB" sz="1200" b="0" i="0" u="none" strike="noStrike" dirty="0">
                <a:solidFill>
                  <a:srgbClr val="000000"/>
                </a:solidFill>
                <a:latin typeface="Calibri"/>
                <a:ea typeface="Calibri"/>
                <a:cs typeface="Calibri"/>
                <a:sym typeface="Calibri"/>
              </a:rPr>
              <a:t>For example, if someone calls themselves a Catholic, their personal worldview could be more or less based on the organised worldview of the catechism of Catholicism. But often, people adapt, accept, and/or reject certain aspects of the organised worldview. Here our focus is on understanding how (non)religion is lived, from a personal perspective. It is also interesting to reflect on the power dynamics at play: who gets to define Catholicism? The Pope? Or Catholic communities? This raises important ethical questions: whose voices are foregrounded and legitimised? Are certain voices silenced? </a:t>
            </a:r>
            <a:endParaRPr lang="en-GB" b="0" dirty="0"/>
          </a:p>
          <a:p>
            <a:pPr marL="0" lvl="0" indent="0" algn="l" rtl="0">
              <a:spcBef>
                <a:spcPts val="1200"/>
              </a:spcBef>
              <a:spcAft>
                <a:spcPts val="0"/>
              </a:spcAft>
              <a:buNone/>
            </a:pPr>
            <a:endParaRPr lang="en-GB" b="0" i="0" u="none" strike="noStrike" dirty="0">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r>
              <a:rPr lang="en-GB" b="0" i="0" u="none" strike="noStrike" dirty="0">
                <a:solidFill>
                  <a:srgbClr val="000000"/>
                </a:solidFill>
                <a:latin typeface="Calibri"/>
                <a:ea typeface="Calibri"/>
                <a:cs typeface="Calibri"/>
                <a:sym typeface="Calibri"/>
              </a:rPr>
              <a:t>Note that the adjectives ‘organised’ and ‘institutional’ are often used interchangeably – though they can imply different kinds of social arrangement (as explained below</a:t>
            </a:r>
            <a:r>
              <a:rPr lang="en-GB" dirty="0">
                <a:solidFill>
                  <a:srgbClr val="000000"/>
                </a:solidFill>
              </a:rPr>
              <a:t>).</a:t>
            </a:r>
            <a:br>
              <a:rPr lang="en-GB" b="0" i="0" u="none" strike="noStrike" dirty="0">
                <a:solidFill>
                  <a:srgbClr val="000000"/>
                </a:solidFill>
                <a:latin typeface="Calibri"/>
                <a:ea typeface="Calibri"/>
                <a:cs typeface="Calibri"/>
                <a:sym typeface="Calibri"/>
              </a:rPr>
            </a:br>
            <a:endParaRPr b="1" i="0" u="none" strike="noStrike" dirty="0">
              <a:solidFill>
                <a:srgbClr val="000000"/>
              </a:solidFill>
              <a:latin typeface="Calibri"/>
              <a:ea typeface="Calibri"/>
              <a:cs typeface="Calibri"/>
              <a:sym typeface="Calibri"/>
            </a:endParaRPr>
          </a:p>
          <a:p>
            <a:pPr marL="38100" lvl="0" indent="0" algn="l" rtl="0">
              <a:spcBef>
                <a:spcPts val="2400"/>
              </a:spcBef>
              <a:spcAft>
                <a:spcPts val="0"/>
              </a:spcAft>
              <a:buClr>
                <a:srgbClr val="000000"/>
              </a:buClr>
              <a:buSzPts val="1200"/>
              <a:buFont typeface="Calibri"/>
              <a:buNone/>
            </a:pPr>
            <a:r>
              <a:rPr lang="en-GB" b="1" i="0" u="none" strike="noStrike" dirty="0">
                <a:solidFill>
                  <a:srgbClr val="000000"/>
                </a:solidFill>
                <a:latin typeface="Calibri"/>
                <a:ea typeface="Calibri"/>
                <a:cs typeface="Calibri"/>
                <a:sym typeface="Calibri"/>
              </a:rPr>
              <a:t>Context regarding the language being used:</a:t>
            </a:r>
            <a:r>
              <a:rPr lang="en-GB" dirty="0">
                <a:solidFill>
                  <a:srgbClr val="000000"/>
                </a:solidFill>
              </a:rPr>
              <a:t> </a:t>
            </a:r>
            <a:r>
              <a:rPr lang="en-GB" b="0" i="0" u="none" strike="noStrike" dirty="0">
                <a:solidFill>
                  <a:srgbClr val="000000"/>
                </a:solidFill>
                <a:latin typeface="Calibri"/>
                <a:ea typeface="Calibri"/>
                <a:cs typeface="Calibri"/>
                <a:sym typeface="Calibri"/>
              </a:rPr>
              <a:t>It is important to note that since the </a:t>
            </a:r>
            <a:r>
              <a:rPr lang="en-GB" b="0" i="0" u="none" strike="noStrike" dirty="0" err="1">
                <a:solidFill>
                  <a:srgbClr val="000000"/>
                </a:solidFill>
                <a:latin typeface="Calibri"/>
                <a:ea typeface="Calibri"/>
                <a:cs typeface="Calibri"/>
                <a:sym typeface="Calibri"/>
              </a:rPr>
              <a:t>CoRE</a:t>
            </a:r>
            <a:r>
              <a:rPr lang="en-GB" b="0" i="0" u="none" strike="noStrike" dirty="0">
                <a:solidFill>
                  <a:srgbClr val="000000"/>
                </a:solidFill>
                <a:latin typeface="Calibri"/>
                <a:ea typeface="Calibri"/>
                <a:cs typeface="Calibri"/>
                <a:sym typeface="Calibri"/>
              </a:rPr>
              <a:t> report in 2018 the language has kept evolving (and </a:t>
            </a:r>
            <a:r>
              <a:rPr lang="en-GB" dirty="0">
                <a:solidFill>
                  <a:srgbClr val="000000"/>
                </a:solidFill>
              </a:rPr>
              <a:t>will very likely keep on </a:t>
            </a:r>
            <a:r>
              <a:rPr lang="en-GB" b="0" i="0" u="none" strike="noStrike" dirty="0">
                <a:solidFill>
                  <a:srgbClr val="000000"/>
                </a:solidFill>
                <a:latin typeface="Calibri"/>
                <a:ea typeface="Calibri"/>
                <a:cs typeface="Calibri"/>
                <a:sym typeface="Calibri"/>
              </a:rPr>
              <a:t>chang</a:t>
            </a:r>
            <a:r>
              <a:rPr lang="en-GB" dirty="0">
                <a:solidFill>
                  <a:srgbClr val="000000"/>
                </a:solidFill>
              </a:rPr>
              <a:t>ing</a:t>
            </a:r>
            <a:r>
              <a:rPr lang="en-GB" b="0" i="0" u="none" strike="noStrike" dirty="0">
                <a:solidFill>
                  <a:srgbClr val="000000"/>
                </a:solidFill>
                <a:latin typeface="Calibri"/>
                <a:ea typeface="Calibri"/>
                <a:cs typeface="Calibri"/>
                <a:sym typeface="Calibri"/>
              </a:rPr>
              <a:t>!). T</a:t>
            </a:r>
            <a:r>
              <a:rPr lang="en-GB" dirty="0">
                <a:solidFill>
                  <a:srgbClr val="000000"/>
                </a:solidFill>
              </a:rPr>
              <a:t>eachers </a:t>
            </a:r>
            <a:r>
              <a:rPr lang="en-GB" b="0" i="0" u="none" strike="noStrike" dirty="0">
                <a:solidFill>
                  <a:srgbClr val="000000"/>
                </a:solidFill>
                <a:latin typeface="Calibri"/>
                <a:ea typeface="Calibri"/>
                <a:cs typeface="Calibri"/>
                <a:sym typeface="Calibri"/>
              </a:rPr>
              <a:t>may hear about ‘organised’, ‘communal’, ‘institutional’ (or more rarely ‘systemic’) worldviews. These terms </a:t>
            </a:r>
            <a:r>
              <a:rPr lang="en-GB" dirty="0">
                <a:solidFill>
                  <a:srgbClr val="000000"/>
                </a:solidFill>
              </a:rPr>
              <a:t>are sometimes </a:t>
            </a:r>
            <a:r>
              <a:rPr lang="en-GB" b="0" i="0" u="none" strike="noStrike" dirty="0">
                <a:solidFill>
                  <a:srgbClr val="000000"/>
                </a:solidFill>
                <a:latin typeface="Calibri"/>
                <a:ea typeface="Calibri"/>
                <a:cs typeface="Calibri"/>
                <a:sym typeface="Calibri"/>
              </a:rPr>
              <a:t>used interchangeably. Generally speaking, ‘organised </a:t>
            </a:r>
            <a:r>
              <a:rPr lang="en-GB" b="0" i="0" u="none" strike="noStrike" dirty="0" err="1">
                <a:solidFill>
                  <a:srgbClr val="000000"/>
                </a:solidFill>
                <a:latin typeface="Calibri"/>
                <a:ea typeface="Calibri"/>
                <a:cs typeface="Calibri"/>
                <a:sym typeface="Calibri"/>
              </a:rPr>
              <a:t>worldviews’</a:t>
            </a:r>
            <a:r>
              <a:rPr lang="en-GB" b="0" i="0" u="none" strike="noStrike" dirty="0">
                <a:solidFill>
                  <a:srgbClr val="000000"/>
                </a:solidFill>
                <a:latin typeface="Calibri"/>
                <a:ea typeface="Calibri"/>
                <a:cs typeface="Calibri"/>
                <a:sym typeface="Calibri"/>
              </a:rPr>
              <a:t> is preferred to ‘institutional </a:t>
            </a:r>
            <a:r>
              <a:rPr lang="en-GB" b="0" i="0" u="none" strike="noStrike" dirty="0" err="1">
                <a:solidFill>
                  <a:srgbClr val="000000"/>
                </a:solidFill>
                <a:latin typeface="Calibri"/>
                <a:ea typeface="Calibri"/>
                <a:cs typeface="Calibri"/>
                <a:sym typeface="Calibri"/>
              </a:rPr>
              <a:t>worldviews’</a:t>
            </a:r>
            <a:r>
              <a:rPr lang="en-GB" b="0" i="0" u="none" strike="noStrike" dirty="0">
                <a:solidFill>
                  <a:srgbClr val="000000"/>
                </a:solidFill>
                <a:latin typeface="Calibri"/>
                <a:ea typeface="Calibri"/>
                <a:cs typeface="Calibri"/>
                <a:sym typeface="Calibri"/>
              </a:rPr>
              <a:t> as not all organised worldviews have institutions that represent them. On the other hand, in the videos you will hear speakers use the term ‘institutional </a:t>
            </a:r>
            <a:r>
              <a:rPr lang="en-GB" b="0" i="0" u="none" strike="noStrike" dirty="0" err="1">
                <a:solidFill>
                  <a:srgbClr val="000000"/>
                </a:solidFill>
                <a:latin typeface="Calibri"/>
                <a:ea typeface="Calibri"/>
                <a:cs typeface="Calibri"/>
                <a:sym typeface="Calibri"/>
              </a:rPr>
              <a:t>worldviews’</a:t>
            </a:r>
            <a:r>
              <a:rPr lang="en-GB" b="0" i="0" u="none" strike="noStrike" dirty="0">
                <a:solidFill>
                  <a:srgbClr val="000000"/>
                </a:solidFill>
                <a:latin typeface="Calibri"/>
                <a:ea typeface="Calibri"/>
                <a:cs typeface="Calibri"/>
                <a:sym typeface="Calibri"/>
              </a:rPr>
              <a:t> when referring to the Catholic Church, because this is an institution. </a:t>
            </a:r>
            <a:endParaRPr dirty="0"/>
          </a:p>
          <a:p>
            <a:pPr marL="38100" lvl="0" indent="0" algn="l" rtl="0">
              <a:spcBef>
                <a:spcPts val="2400"/>
              </a:spcBef>
              <a:spcAft>
                <a:spcPts val="0"/>
              </a:spcAft>
              <a:buClr>
                <a:srgbClr val="000000"/>
              </a:buClr>
              <a:buSzPts val="1200"/>
              <a:buFont typeface="Calibri"/>
              <a:buNone/>
            </a:pPr>
            <a:endParaRPr b="0" i="0" u="none" strike="noStrike" dirty="0">
              <a:solidFill>
                <a:srgbClr val="000000"/>
              </a:solidFill>
              <a:latin typeface="Calibri"/>
              <a:ea typeface="Calibri"/>
              <a:cs typeface="Calibri"/>
              <a:sym typeface="Calibri"/>
            </a:endParaRPr>
          </a:p>
          <a:p>
            <a:pPr marL="38100" lvl="0" indent="0" algn="l" rtl="0">
              <a:spcBef>
                <a:spcPts val="2400"/>
              </a:spcBef>
              <a:spcAft>
                <a:spcPts val="0"/>
              </a:spcAft>
              <a:buClr>
                <a:srgbClr val="000000"/>
              </a:buClr>
              <a:buSzPts val="1200"/>
              <a:buFont typeface="Calibri"/>
              <a:buNone/>
            </a:pPr>
            <a:r>
              <a:rPr lang="en-GB" b="0" i="0" u="none" strike="noStrike" dirty="0">
                <a:solidFill>
                  <a:srgbClr val="000000"/>
                </a:solidFill>
                <a:latin typeface="Calibri"/>
                <a:ea typeface="Calibri"/>
                <a:cs typeface="Calibri"/>
                <a:sym typeface="Calibri"/>
              </a:rPr>
              <a:t>If you further dig into the R&amp;W literature, you may see that some prefer using the term ‘systemic </a:t>
            </a:r>
            <a:r>
              <a:rPr lang="en-GB" b="0" i="0" u="none" strike="noStrike" dirty="0" err="1">
                <a:solidFill>
                  <a:srgbClr val="000000"/>
                </a:solidFill>
                <a:latin typeface="Calibri"/>
                <a:ea typeface="Calibri"/>
                <a:cs typeface="Calibri"/>
                <a:sym typeface="Calibri"/>
              </a:rPr>
              <a:t>worldviews’</a:t>
            </a:r>
            <a:r>
              <a:rPr lang="en-GB" b="0" i="0" u="none" strike="noStrike" dirty="0">
                <a:solidFill>
                  <a:srgbClr val="000000"/>
                </a:solidFill>
                <a:latin typeface="Calibri"/>
                <a:ea typeface="Calibri"/>
                <a:cs typeface="Calibri"/>
                <a:sym typeface="Calibri"/>
              </a:rPr>
              <a:t> instead of ‘organised/institutional </a:t>
            </a:r>
            <a:r>
              <a:rPr lang="en-GB" b="0" i="0" u="none" strike="noStrike" dirty="0" err="1">
                <a:solidFill>
                  <a:srgbClr val="000000"/>
                </a:solidFill>
                <a:latin typeface="Calibri"/>
                <a:ea typeface="Calibri"/>
                <a:cs typeface="Calibri"/>
                <a:sym typeface="Calibri"/>
              </a:rPr>
              <a:t>worldviews’</a:t>
            </a:r>
            <a:r>
              <a:rPr lang="en-GB" b="0" i="0" u="none" strike="noStrike" dirty="0">
                <a:solidFill>
                  <a:srgbClr val="000000"/>
                </a:solidFill>
                <a:latin typeface="Calibri"/>
                <a:ea typeface="Calibri"/>
                <a:cs typeface="Calibri"/>
                <a:sym typeface="Calibri"/>
              </a:rPr>
              <a:t> because they think ‘organised’ implies the existence of an organisation, and some religious/nonreligious worldviews might not be represented by an organisation. This remains an uncommon terminology in R</a:t>
            </a:r>
            <a:r>
              <a:rPr lang="en-GB" dirty="0">
                <a:solidFill>
                  <a:srgbClr val="000000"/>
                </a:solidFill>
              </a:rPr>
              <a:t>S</a:t>
            </a:r>
            <a:r>
              <a:rPr lang="en-GB" b="0" i="0" u="none" strike="noStrike" dirty="0">
                <a:solidFill>
                  <a:srgbClr val="000000"/>
                </a:solidFill>
                <a:latin typeface="Calibri"/>
                <a:ea typeface="Calibri"/>
                <a:cs typeface="Calibri"/>
                <a:sym typeface="Calibri"/>
              </a:rPr>
              <a:t>/R&amp;W.</a:t>
            </a:r>
            <a:r>
              <a:rPr lang="en-GB" dirty="0"/>
              <a:t> </a:t>
            </a:r>
            <a:r>
              <a:rPr lang="en-GB" dirty="0">
                <a:solidFill>
                  <a:srgbClr val="000000"/>
                </a:solidFill>
              </a:rPr>
              <a:t>Here, we </a:t>
            </a:r>
            <a:r>
              <a:rPr lang="en-GB" b="0" i="0" u="none" strike="noStrike" dirty="0">
                <a:solidFill>
                  <a:srgbClr val="000000"/>
                </a:solidFill>
                <a:latin typeface="Calibri"/>
                <a:ea typeface="Calibri"/>
                <a:cs typeface="Calibri"/>
                <a:sym typeface="Calibri"/>
              </a:rPr>
              <a:t>recommend that teachers use the term ‘organised worldviews’</a:t>
            </a:r>
            <a:r>
              <a:rPr lang="en-GB" dirty="0">
                <a:solidFill>
                  <a:srgbClr val="000000"/>
                </a:solidFill>
              </a:rPr>
              <a:t>, which seems more common within the RS community. The word ‘organised’ is flexible and can refer to anything that has been put in order, as well as anything arranged by a formal group, so we can include both the systemic and the institutional within it.</a:t>
            </a:r>
            <a:endParaRPr dirty="0"/>
          </a:p>
          <a:p>
            <a:pPr marL="38100" lvl="0" indent="0" algn="l" rtl="0">
              <a:spcBef>
                <a:spcPts val="2400"/>
              </a:spcBef>
              <a:spcAft>
                <a:spcPts val="0"/>
              </a:spcAft>
              <a:buClr>
                <a:srgbClr val="000000"/>
              </a:buClr>
              <a:buSzPts val="1200"/>
              <a:buFont typeface="Calibri"/>
              <a:buNone/>
            </a:pPr>
            <a:endParaRPr b="0" dirty="0"/>
          </a:p>
          <a:p>
            <a:pPr marL="0" marR="0" lvl="0" indent="0" algn="l" rtl="0">
              <a:lnSpc>
                <a:spcPct val="100000"/>
              </a:lnSpc>
              <a:spcBef>
                <a:spcPts val="2400"/>
              </a:spcBef>
              <a:spcAft>
                <a:spcPts val="0"/>
              </a:spcAft>
              <a:buClr>
                <a:schemeClr val="dk1"/>
              </a:buClr>
              <a:buSzPts val="1800"/>
              <a:buFont typeface="Calibri"/>
              <a:buNone/>
            </a:pPr>
            <a:endParaRPr dirty="0">
              <a:solidFill>
                <a:srgbClr val="000000"/>
              </a:solidFill>
            </a:endParaRPr>
          </a:p>
          <a:p>
            <a:pPr marL="0" lvl="0" indent="0" algn="l" rtl="0">
              <a:spcBef>
                <a:spcPts val="2400"/>
              </a:spcBef>
              <a:spcAft>
                <a:spcPts val="0"/>
              </a:spcAft>
              <a:buClr>
                <a:schemeClr val="dk1"/>
              </a:buClr>
              <a:buSzPts val="1200"/>
              <a:buFont typeface="Calibri"/>
              <a:buNone/>
            </a:pPr>
            <a:endParaRPr b="0" i="0" u="none" strike="noStrike" dirty="0">
              <a:solidFill>
                <a:srgbClr val="000000"/>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dirty="0"/>
          </a:p>
        </p:txBody>
      </p:sp>
      <p:sp>
        <p:nvSpPr>
          <p:cNvPr id="232" name="Google Shape;232;p7: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8: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8: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Calibri"/>
              <a:buNone/>
            </a:pPr>
            <a:r>
              <a:rPr lang="en-GB" b="0" i="0" u="none" strike="noStrike" dirty="0">
                <a:solidFill>
                  <a:srgbClr val="000000"/>
                </a:solidFill>
                <a:latin typeface="Calibri"/>
                <a:ea typeface="Calibri"/>
                <a:cs typeface="Calibri"/>
                <a:sym typeface="Calibri"/>
              </a:rPr>
              <a:t>The aim of this slide is to explain a change in language that has been proposed since the R&amp;W approach has been introduced.</a:t>
            </a:r>
            <a:br>
              <a:rPr lang="en-GB" b="0" i="0" u="none" strike="noStrike" dirty="0">
                <a:solidFill>
                  <a:srgbClr val="000000"/>
                </a:solidFill>
                <a:latin typeface="Calibri"/>
                <a:ea typeface="Calibri"/>
                <a:cs typeface="Calibri"/>
                <a:sym typeface="Calibri"/>
              </a:rPr>
            </a:br>
            <a:endParaRPr b="0" i="0" u="none" strike="noStrike"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r>
              <a:rPr lang="en-GB" b="0" i="0" u="none" strike="noStrike" dirty="0">
                <a:solidFill>
                  <a:srgbClr val="000000"/>
                </a:solidFill>
                <a:latin typeface="Calibri"/>
                <a:ea typeface="Calibri"/>
                <a:cs typeface="Calibri"/>
                <a:sym typeface="Calibri"/>
              </a:rPr>
              <a:t>Only include this slide if you think it will be helpful and not confusing! </a:t>
            </a:r>
            <a:endParaRPr dirty="0"/>
          </a:p>
          <a:p>
            <a:pPr marL="0" lvl="0" indent="0" algn="l" rtl="0">
              <a:spcBef>
                <a:spcPts val="0"/>
              </a:spcBef>
              <a:spcAft>
                <a:spcPts val="0"/>
              </a:spcAft>
              <a:buClr>
                <a:srgbClr val="000000"/>
              </a:buClr>
              <a:buSzPts val="1200"/>
              <a:buFont typeface="Calibri"/>
              <a:buNone/>
            </a:pPr>
            <a:endParaRPr b="0" i="0" u="none" strike="noStrike"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r>
              <a:rPr lang="en-GB" b="0" i="0" u="none" strike="noStrike" dirty="0">
                <a:solidFill>
                  <a:srgbClr val="000000"/>
                </a:solidFill>
                <a:latin typeface="Calibri"/>
                <a:ea typeface="Calibri"/>
                <a:cs typeface="Calibri"/>
                <a:sym typeface="Calibri"/>
              </a:rPr>
              <a:t>The new Handbook (page 36) recommends talking about the INDIVIDUAL worldviews of the people we study and distinguishing this from the PERSONAL worldviews of pupils. There is no conceptual difference here – everyone has their own worldview, whether or not they are a pupil. The purpose of the distinction is to reassure pupils, parents and other stakeholders that RE teachers don’t want to indoctrinate children or force them to change their worldviews. </a:t>
            </a:r>
          </a:p>
          <a:p>
            <a:pPr marL="0" lvl="0" indent="0" algn="l" rtl="0">
              <a:spcBef>
                <a:spcPts val="0"/>
              </a:spcBef>
              <a:spcAft>
                <a:spcPts val="0"/>
              </a:spcAft>
              <a:buClr>
                <a:srgbClr val="000000"/>
              </a:buClr>
              <a:buSzPts val="1200"/>
              <a:buFont typeface="Calibri"/>
              <a:buNone/>
            </a:pPr>
            <a:endParaRPr lang="en-GB" b="0" i="0" u="none" strike="noStrike" dirty="0">
              <a:solidFill>
                <a:srgbClr val="000000"/>
              </a:solidFill>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lang="en-GB" sz="1200" dirty="0">
                <a:effectLst/>
                <a:latin typeface="Calibri" panose="020F0502020204030204" pitchFamily="34" charset="0"/>
                <a:ea typeface="Aptos" panose="020B0004020202020204" pitchFamily="34" charset="0"/>
              </a:rPr>
              <a:t>For example, some might find it helpful to use INDIVIDUAL worldview to connect this with the worldview of any visitor(s) to the RS classroom. Teachers may then feel that they approach the pupils’ own PERSONAL worldviews in a different way. It is up to you and colleagues to decide whether you would like to introduce such a distinction in your RS curriculum.</a:t>
            </a:r>
            <a:endParaRPr dirty="0"/>
          </a:p>
          <a:p>
            <a:pPr marL="0" lvl="0" indent="0" algn="l" rtl="0">
              <a:spcBef>
                <a:spcPts val="0"/>
              </a:spcBef>
              <a:spcAft>
                <a:spcPts val="0"/>
              </a:spcAft>
              <a:buClr>
                <a:srgbClr val="000000"/>
              </a:buClr>
              <a:buSzPts val="1200"/>
              <a:buFont typeface="Calibri"/>
              <a:buNone/>
            </a:pPr>
            <a:endParaRPr b="0" i="0" u="none" strike="noStrike"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r>
              <a:rPr lang="en-GB" b="0" i="0" u="none" strike="noStrike" dirty="0">
                <a:solidFill>
                  <a:srgbClr val="000000"/>
                </a:solidFill>
                <a:latin typeface="Calibri"/>
                <a:ea typeface="Calibri"/>
                <a:cs typeface="Calibri"/>
                <a:sym typeface="Calibri"/>
              </a:rPr>
              <a:t>We have continued to use “personal” worldview in this training, because we think there is an advantage to using a smaller number of terms with clearer conceptual definitions. However, if you think that pupils and parents in your schools are anxious about the purpose of RS, please feel free to introduce the distinction between individual and personal worldviews. </a:t>
            </a:r>
            <a:r>
              <a:rPr lang="en-GB" b="1" i="0" u="none" strike="noStrike" dirty="0">
                <a:solidFill>
                  <a:srgbClr val="000000"/>
                </a:solidFill>
                <a:latin typeface="Calibri"/>
                <a:ea typeface="Calibri"/>
                <a:cs typeface="Calibri"/>
                <a:sym typeface="Calibri"/>
              </a:rPr>
              <a:t>If so, you may wish to edit some of the other slides to use the word “individual” instead of “personal” throughout.</a:t>
            </a:r>
            <a:endParaRPr b="1" i="0" u="none" strike="noStrike" dirty="0">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endParaRPr b="0" i="0" u="none" strike="noStrike" dirty="0">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r>
              <a:rPr lang="en-GB" b="0" i="0" u="none" strike="noStrike" dirty="0">
                <a:solidFill>
                  <a:srgbClr val="000000"/>
                </a:solidFill>
                <a:latin typeface="Calibri"/>
                <a:ea typeface="Calibri"/>
                <a:cs typeface="Calibri"/>
                <a:sym typeface="Calibri"/>
              </a:rPr>
              <a:t>Reassure teachers that they will not be expected to engage in debates about terminology with their </a:t>
            </a:r>
            <a:r>
              <a:rPr lang="en-GB" dirty="0">
                <a:solidFill>
                  <a:srgbClr val="000000"/>
                </a:solidFill>
              </a:rPr>
              <a:t>students. T</a:t>
            </a:r>
            <a:r>
              <a:rPr lang="en-GB" b="0" i="0" u="none" strike="noStrike" dirty="0">
                <a:solidFill>
                  <a:srgbClr val="000000"/>
                </a:solidFill>
                <a:latin typeface="Calibri"/>
                <a:ea typeface="Calibri"/>
                <a:cs typeface="Calibri"/>
                <a:sym typeface="Calibri"/>
              </a:rPr>
              <a:t>his is something for them to be aware of as they engage with resources and material that use a R&amp;W approach. </a:t>
            </a:r>
            <a:endParaRPr dirty="0"/>
          </a:p>
          <a:p>
            <a:pPr marL="0" lvl="0" indent="0" algn="l" rtl="0">
              <a:spcBef>
                <a:spcPts val="0"/>
              </a:spcBef>
              <a:spcAft>
                <a:spcPts val="0"/>
              </a:spcAft>
              <a:buClr>
                <a:srgbClr val="000000"/>
              </a:buClr>
              <a:buSzPts val="1200"/>
              <a:buFont typeface="Calibri"/>
              <a:buNone/>
            </a:pPr>
            <a:endParaRPr b="0" i="0" u="none" strike="noStrike"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200"/>
              <a:buFont typeface="Calibri"/>
              <a:buNone/>
            </a:pPr>
            <a:r>
              <a:rPr lang="en-GB" dirty="0"/>
              <a:t>You might also want to direct teachers to the glossary in the teacher handout. </a:t>
            </a:r>
            <a:endParaRPr dirty="0">
              <a:solidFill>
                <a:srgbClr val="000000"/>
              </a:solidFill>
            </a:endParaRPr>
          </a:p>
        </p:txBody>
      </p:sp>
      <p:sp>
        <p:nvSpPr>
          <p:cNvPr id="241" name="Google Shape;241;p8: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dirty="0"/>
              <a:t>[Twilight training: You may want to skip this slide if teachers have already watched the video ahead of the training session.]</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GB" dirty="0"/>
              <a:t>Watch the video with colleagues. Ask if they have any questions at the end of the video. You may not necessarily want to answer them then if you know they’ll be answered in the slides below, but this may help you gauge where there you need to spend more/less time when recapping the key points of the video</a:t>
            </a:r>
            <a:endParaRPr dirty="0"/>
          </a:p>
          <a:p>
            <a:pPr marL="0" lvl="0" indent="0" algn="l" rtl="0">
              <a:lnSpc>
                <a:spcPct val="100000"/>
              </a:lnSpc>
              <a:spcBef>
                <a:spcPts val="0"/>
              </a:spcBef>
              <a:spcAft>
                <a:spcPts val="0"/>
              </a:spcAft>
              <a:buClr>
                <a:schemeClr val="dk1"/>
              </a:buClr>
              <a:buSzPts val="1200"/>
              <a:buFont typeface="Calibri"/>
              <a:buNone/>
            </a:pPr>
            <a:endParaRPr lang="en-GB"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160" name="Google Shape;16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
        <p:cNvGrpSpPr/>
        <p:nvPr/>
      </p:nvGrpSpPr>
      <p:grpSpPr>
        <a:xfrm>
          <a:off x="0" y="0"/>
          <a:ext cx="0" cy="0"/>
          <a:chOff x="0" y="0"/>
          <a:chExt cx="0" cy="0"/>
        </a:xfrm>
      </p:grpSpPr>
      <p:sp>
        <p:nvSpPr>
          <p:cNvPr id="12" name="Google Shape;12;p26"/>
          <p:cNvSpPr txBox="1">
            <a:spLocks noGrp="1"/>
          </p:cNvSpPr>
          <p:nvPr>
            <p:ph type="ctrTitle"/>
          </p:nvPr>
        </p:nvSpPr>
        <p:spPr>
          <a:xfrm>
            <a:off x="8950500" y="5152729"/>
            <a:ext cx="7197550" cy="1120178"/>
          </a:xfrm>
          <a:prstGeom prst="rect">
            <a:avLst/>
          </a:prstGeom>
          <a:noFill/>
          <a:ln>
            <a:noFill/>
          </a:ln>
        </p:spPr>
        <p:txBody>
          <a:bodyPr spcFirstLastPara="1" wrap="square" lIns="0" tIns="1205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6"/>
          <p:cNvSpPr txBox="1">
            <a:spLocks noGrp="1"/>
          </p:cNvSpPr>
          <p:nvPr>
            <p:ph type="subTitle" idx="1"/>
          </p:nvPr>
        </p:nvSpPr>
        <p:spPr>
          <a:xfrm>
            <a:off x="8932426" y="7017607"/>
            <a:ext cx="9501624" cy="689291"/>
          </a:xfrm>
          <a:prstGeom prst="rect">
            <a:avLst/>
          </a:prstGeom>
          <a:noFill/>
          <a:ln>
            <a:noFill/>
          </a:ln>
        </p:spPr>
        <p:txBody>
          <a:bodyPr spcFirstLastPara="1" wrap="square" lIns="0" tIns="1205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4" name="Google Shape;14;p26"/>
          <p:cNvSpPr/>
          <p:nvPr/>
        </p:nvSpPr>
        <p:spPr>
          <a:xfrm>
            <a:off x="8945127" y="6645497"/>
            <a:ext cx="10111882" cy="75977"/>
          </a:xfrm>
          <a:custGeom>
            <a:avLst/>
            <a:gdLst/>
            <a:ahLst/>
            <a:cxnLst/>
            <a:rect l="l" t="t" r="r" b="b"/>
            <a:pathLst>
              <a:path w="9093835" h="120000" extrusionOk="0">
                <a:moveTo>
                  <a:pt x="0" y="0"/>
                </a:moveTo>
                <a:lnTo>
                  <a:pt x="9093785"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5" name="Google Shape;15;p26"/>
          <p:cNvPicPr preferRelativeResize="0"/>
          <p:nvPr/>
        </p:nvPicPr>
        <p:blipFill rotWithShape="1">
          <a:blip r:embed="rId2">
            <a:alphaModFix/>
          </a:blip>
          <a:srcRect/>
          <a:stretch/>
        </p:blipFill>
        <p:spPr>
          <a:xfrm>
            <a:off x="14595912" y="9674857"/>
            <a:ext cx="2185765" cy="506926"/>
          </a:xfrm>
          <a:prstGeom prst="rect">
            <a:avLst/>
          </a:prstGeom>
          <a:noFill/>
          <a:ln>
            <a:noFill/>
          </a:ln>
        </p:spPr>
      </p:pic>
      <p:pic>
        <p:nvPicPr>
          <p:cNvPr id="16" name="Google Shape;16;p26"/>
          <p:cNvPicPr preferRelativeResize="0"/>
          <p:nvPr/>
        </p:nvPicPr>
        <p:blipFill rotWithShape="1">
          <a:blip r:embed="rId3">
            <a:alphaModFix/>
          </a:blip>
          <a:srcRect/>
          <a:stretch/>
        </p:blipFill>
        <p:spPr>
          <a:xfrm>
            <a:off x="17067359" y="9675197"/>
            <a:ext cx="1989650" cy="506111"/>
          </a:xfrm>
          <a:prstGeom prst="rect">
            <a:avLst/>
          </a:prstGeom>
          <a:noFill/>
          <a:ln>
            <a:noFill/>
          </a:ln>
        </p:spPr>
      </p:pic>
      <p:pic>
        <p:nvPicPr>
          <p:cNvPr id="17" name="Google Shape;17;p26"/>
          <p:cNvPicPr preferRelativeResize="0"/>
          <p:nvPr/>
        </p:nvPicPr>
        <p:blipFill rotWithShape="1">
          <a:blip r:embed="rId4">
            <a:alphaModFix/>
          </a:blip>
          <a:srcRect/>
          <a:stretch/>
        </p:blipFill>
        <p:spPr>
          <a:xfrm>
            <a:off x="8945127" y="9589458"/>
            <a:ext cx="1571651" cy="660093"/>
          </a:xfrm>
          <a:prstGeom prst="rect">
            <a:avLst/>
          </a:prstGeom>
          <a:noFill/>
          <a:ln>
            <a:noFill/>
          </a:ln>
        </p:spPr>
      </p:pic>
      <p:pic>
        <p:nvPicPr>
          <p:cNvPr id="18" name="Google Shape;18;p26"/>
          <p:cNvPicPr preferRelativeResize="0"/>
          <p:nvPr/>
        </p:nvPicPr>
        <p:blipFill rotWithShape="1">
          <a:blip r:embed="rId5">
            <a:alphaModFix/>
          </a:blip>
          <a:srcRect/>
          <a:stretch/>
        </p:blipFill>
        <p:spPr>
          <a:xfrm>
            <a:off x="10802467" y="9590637"/>
            <a:ext cx="1572673" cy="699048"/>
          </a:xfrm>
          <a:prstGeom prst="rect">
            <a:avLst/>
          </a:prstGeom>
          <a:noFill/>
          <a:ln>
            <a:noFill/>
          </a:ln>
        </p:spPr>
      </p:pic>
      <p:pic>
        <p:nvPicPr>
          <p:cNvPr id="19" name="Google Shape;19;p26"/>
          <p:cNvPicPr preferRelativeResize="0"/>
          <p:nvPr/>
        </p:nvPicPr>
        <p:blipFill rotWithShape="1">
          <a:blip r:embed="rId6">
            <a:alphaModFix/>
          </a:blip>
          <a:srcRect/>
          <a:stretch/>
        </p:blipFill>
        <p:spPr>
          <a:xfrm>
            <a:off x="12660817" y="9674859"/>
            <a:ext cx="1649426" cy="4882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8"/>
        <p:cNvGrpSpPr/>
        <p:nvPr/>
      </p:nvGrpSpPr>
      <p:grpSpPr>
        <a:xfrm>
          <a:off x="0" y="0"/>
          <a:ext cx="0" cy="0"/>
          <a:chOff x="0" y="0"/>
          <a:chExt cx="0" cy="0"/>
        </a:xfrm>
      </p:grpSpPr>
      <p:sp>
        <p:nvSpPr>
          <p:cNvPr id="59" name="Google Shape;59;p36"/>
          <p:cNvSpPr txBox="1">
            <a:spLocks noGrp="1"/>
          </p:cNvSpPr>
          <p:nvPr>
            <p:ph type="ctrTitle"/>
          </p:nvPr>
        </p:nvSpPr>
        <p:spPr>
          <a:xfrm>
            <a:off x="8950500" y="5152729"/>
            <a:ext cx="7197550" cy="1120178"/>
          </a:xfrm>
          <a:prstGeom prst="rect">
            <a:avLst/>
          </a:prstGeom>
          <a:noFill/>
          <a:ln>
            <a:noFill/>
          </a:ln>
        </p:spPr>
        <p:txBody>
          <a:bodyPr spcFirstLastPara="1" wrap="square" lIns="0" tIns="1205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36"/>
          <p:cNvSpPr txBox="1">
            <a:spLocks noGrp="1"/>
          </p:cNvSpPr>
          <p:nvPr>
            <p:ph type="subTitle" idx="1"/>
          </p:nvPr>
        </p:nvSpPr>
        <p:spPr>
          <a:xfrm>
            <a:off x="8932426" y="7017607"/>
            <a:ext cx="9501624" cy="689291"/>
          </a:xfrm>
          <a:prstGeom prst="rect">
            <a:avLst/>
          </a:prstGeom>
          <a:noFill/>
          <a:ln>
            <a:noFill/>
          </a:ln>
        </p:spPr>
        <p:txBody>
          <a:bodyPr spcFirstLastPara="1" wrap="square" lIns="0" tIns="1205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61" name="Google Shape;61;p36"/>
          <p:cNvSpPr/>
          <p:nvPr/>
        </p:nvSpPr>
        <p:spPr>
          <a:xfrm>
            <a:off x="8945127" y="6645497"/>
            <a:ext cx="10111882" cy="75977"/>
          </a:xfrm>
          <a:custGeom>
            <a:avLst/>
            <a:gdLst/>
            <a:ahLst/>
            <a:cxnLst/>
            <a:rect l="l" t="t" r="r" b="b"/>
            <a:pathLst>
              <a:path w="9093835" h="120000" extrusionOk="0">
                <a:moveTo>
                  <a:pt x="0" y="0"/>
                </a:moveTo>
                <a:lnTo>
                  <a:pt x="9093785"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62" name="Google Shape;62;p36"/>
          <p:cNvPicPr preferRelativeResize="0"/>
          <p:nvPr/>
        </p:nvPicPr>
        <p:blipFill rotWithShape="1">
          <a:blip r:embed="rId2">
            <a:alphaModFix/>
          </a:blip>
          <a:srcRect/>
          <a:stretch/>
        </p:blipFill>
        <p:spPr>
          <a:xfrm>
            <a:off x="14595912" y="9674857"/>
            <a:ext cx="2185765" cy="506926"/>
          </a:xfrm>
          <a:prstGeom prst="rect">
            <a:avLst/>
          </a:prstGeom>
          <a:noFill/>
          <a:ln>
            <a:noFill/>
          </a:ln>
        </p:spPr>
      </p:pic>
      <p:pic>
        <p:nvPicPr>
          <p:cNvPr id="63" name="Google Shape;63;p36"/>
          <p:cNvPicPr preferRelativeResize="0"/>
          <p:nvPr/>
        </p:nvPicPr>
        <p:blipFill rotWithShape="1">
          <a:blip r:embed="rId3">
            <a:alphaModFix/>
          </a:blip>
          <a:srcRect/>
          <a:stretch/>
        </p:blipFill>
        <p:spPr>
          <a:xfrm>
            <a:off x="17067359" y="9675197"/>
            <a:ext cx="1989650" cy="506111"/>
          </a:xfrm>
          <a:prstGeom prst="rect">
            <a:avLst/>
          </a:prstGeom>
          <a:noFill/>
          <a:ln>
            <a:noFill/>
          </a:ln>
        </p:spPr>
      </p:pic>
      <p:pic>
        <p:nvPicPr>
          <p:cNvPr id="64" name="Google Shape;64;p36"/>
          <p:cNvPicPr preferRelativeResize="0"/>
          <p:nvPr/>
        </p:nvPicPr>
        <p:blipFill rotWithShape="1">
          <a:blip r:embed="rId4">
            <a:alphaModFix/>
          </a:blip>
          <a:srcRect/>
          <a:stretch/>
        </p:blipFill>
        <p:spPr>
          <a:xfrm>
            <a:off x="8945127" y="9589458"/>
            <a:ext cx="1571651" cy="660093"/>
          </a:xfrm>
          <a:prstGeom prst="rect">
            <a:avLst/>
          </a:prstGeom>
          <a:noFill/>
          <a:ln>
            <a:noFill/>
          </a:ln>
        </p:spPr>
      </p:pic>
      <p:pic>
        <p:nvPicPr>
          <p:cNvPr id="65" name="Google Shape;65;p36"/>
          <p:cNvPicPr preferRelativeResize="0"/>
          <p:nvPr/>
        </p:nvPicPr>
        <p:blipFill rotWithShape="1">
          <a:blip r:embed="rId5">
            <a:alphaModFix/>
          </a:blip>
          <a:srcRect/>
          <a:stretch/>
        </p:blipFill>
        <p:spPr>
          <a:xfrm>
            <a:off x="10802467" y="9590637"/>
            <a:ext cx="1572673" cy="699048"/>
          </a:xfrm>
          <a:prstGeom prst="rect">
            <a:avLst/>
          </a:prstGeom>
          <a:noFill/>
          <a:ln>
            <a:noFill/>
          </a:ln>
        </p:spPr>
      </p:pic>
      <p:pic>
        <p:nvPicPr>
          <p:cNvPr id="66" name="Google Shape;66;p36"/>
          <p:cNvPicPr preferRelativeResize="0"/>
          <p:nvPr/>
        </p:nvPicPr>
        <p:blipFill rotWithShape="1">
          <a:blip r:embed="rId6">
            <a:alphaModFix/>
          </a:blip>
          <a:srcRect/>
          <a:stretch/>
        </p:blipFill>
        <p:spPr>
          <a:xfrm>
            <a:off x="12660817" y="9674859"/>
            <a:ext cx="1649426" cy="48823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7"/>
        <p:cNvGrpSpPr/>
        <p:nvPr/>
      </p:nvGrpSpPr>
      <p:grpSpPr>
        <a:xfrm>
          <a:off x="0" y="0"/>
          <a:ext cx="0" cy="0"/>
          <a:chOff x="0" y="0"/>
          <a:chExt cx="0" cy="0"/>
        </a:xfrm>
      </p:grpSpPr>
      <p:sp>
        <p:nvSpPr>
          <p:cNvPr id="68" name="Google Shape;68;p37"/>
          <p:cNvSpPr txBox="1">
            <a:spLocks noGrp="1"/>
          </p:cNvSpPr>
          <p:nvPr>
            <p:ph type="ctrTitle"/>
          </p:nvPr>
        </p:nvSpPr>
        <p:spPr>
          <a:xfrm>
            <a:off x="8932426" y="6421196"/>
            <a:ext cx="6758424" cy="1107996"/>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7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9" name="Google Shape;69;p37"/>
          <p:cNvSpPr txBox="1">
            <a:spLocks noGrp="1"/>
          </p:cNvSpPr>
          <p:nvPr>
            <p:ph type="subTitle" idx="1"/>
          </p:nvPr>
        </p:nvSpPr>
        <p:spPr>
          <a:xfrm>
            <a:off x="8932426" y="8528050"/>
            <a:ext cx="8997950" cy="677108"/>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4400" b="0" i="0" u="none" strike="noStrike" cap="none">
                <a:solidFill>
                  <a:srgbClr val="198FB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70" name="Google Shape;70;p37"/>
          <p:cNvSpPr/>
          <p:nvPr/>
        </p:nvSpPr>
        <p:spPr>
          <a:xfrm>
            <a:off x="8932426" y="8016874"/>
            <a:ext cx="10124547" cy="45719"/>
          </a:xfrm>
          <a:custGeom>
            <a:avLst/>
            <a:gdLst/>
            <a:ahLst/>
            <a:cxnLst/>
            <a:rect l="l" t="t" r="r" b="b"/>
            <a:pathLst>
              <a:path w="9093835" h="120000" extrusionOk="0">
                <a:moveTo>
                  <a:pt x="0" y="0"/>
                </a:moveTo>
                <a:lnTo>
                  <a:pt x="9093785"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71"/>
        <p:cNvGrpSpPr/>
        <p:nvPr/>
      </p:nvGrpSpPr>
      <p:grpSpPr>
        <a:xfrm>
          <a:off x="0" y="0"/>
          <a:ext cx="0" cy="0"/>
          <a:chOff x="0" y="0"/>
          <a:chExt cx="0" cy="0"/>
        </a:xfrm>
      </p:grpSpPr>
      <p:sp>
        <p:nvSpPr>
          <p:cNvPr id="72" name="Google Shape;72;p38"/>
          <p:cNvSpPr/>
          <p:nvPr/>
        </p:nvSpPr>
        <p:spPr>
          <a:xfrm>
            <a:off x="0" y="10261467"/>
            <a:ext cx="20104100" cy="1047883"/>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73" name="Google Shape;73;p38"/>
          <p:cNvPicPr preferRelativeResize="0"/>
          <p:nvPr/>
        </p:nvPicPr>
        <p:blipFill rotWithShape="1">
          <a:blip r:embed="rId2">
            <a:alphaModFix/>
          </a:blip>
          <a:srcRect/>
          <a:stretch/>
        </p:blipFill>
        <p:spPr>
          <a:xfrm>
            <a:off x="17339785" y="9128278"/>
            <a:ext cx="2368640" cy="1881216"/>
          </a:xfrm>
          <a:prstGeom prst="rect">
            <a:avLst/>
          </a:prstGeom>
          <a:noFill/>
          <a:ln>
            <a:noFill/>
          </a:ln>
        </p:spPr>
      </p:pic>
      <p:sp>
        <p:nvSpPr>
          <p:cNvPr id="74" name="Google Shape;74;p38"/>
          <p:cNvSpPr txBox="1">
            <a:spLocks noGrp="1"/>
          </p:cNvSpPr>
          <p:nvPr>
            <p:ph type="title"/>
          </p:nvPr>
        </p:nvSpPr>
        <p:spPr>
          <a:xfrm>
            <a:off x="1034388" y="824971"/>
            <a:ext cx="6960262" cy="1030605"/>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38"/>
          <p:cNvSpPr txBox="1">
            <a:spLocks noGrp="1"/>
          </p:cNvSpPr>
          <p:nvPr>
            <p:ph type="body" idx="1"/>
          </p:nvPr>
        </p:nvSpPr>
        <p:spPr>
          <a:xfrm>
            <a:off x="1034388" y="2837234"/>
            <a:ext cx="9017662" cy="639190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76" name="Google Shape;76;p38"/>
          <p:cNvSpPr txBox="1">
            <a:spLocks noGrp="1"/>
          </p:cNvSpPr>
          <p:nvPr>
            <p:ph type="body" idx="2"/>
          </p:nvPr>
        </p:nvSpPr>
        <p:spPr>
          <a:xfrm>
            <a:off x="10966450" y="2837234"/>
            <a:ext cx="8103262" cy="639190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3450" b="1" i="0" u="none" strike="noStrike" cap="none">
                <a:solidFill>
                  <a:srgbClr val="198FB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Two Content">
  <p:cSld name="1_Two Content">
    <p:bg>
      <p:bgPr>
        <a:solidFill>
          <a:schemeClr val="lt1"/>
        </a:solidFill>
        <a:effectLst/>
      </p:bgPr>
    </p:bg>
    <p:spTree>
      <p:nvGrpSpPr>
        <p:cNvPr id="1" name="Shape 77"/>
        <p:cNvGrpSpPr/>
        <p:nvPr/>
      </p:nvGrpSpPr>
      <p:grpSpPr>
        <a:xfrm>
          <a:off x="0" y="0"/>
          <a:ext cx="0" cy="0"/>
          <a:chOff x="0" y="0"/>
          <a:chExt cx="0" cy="0"/>
        </a:xfrm>
      </p:grpSpPr>
      <p:sp>
        <p:nvSpPr>
          <p:cNvPr id="78" name="Google Shape;78;p39"/>
          <p:cNvSpPr/>
          <p:nvPr/>
        </p:nvSpPr>
        <p:spPr>
          <a:xfrm>
            <a:off x="0" y="10261467"/>
            <a:ext cx="20104100" cy="1047115"/>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79" name="Google Shape;79;p39"/>
          <p:cNvPicPr preferRelativeResize="0"/>
          <p:nvPr/>
        </p:nvPicPr>
        <p:blipFill rotWithShape="1">
          <a:blip r:embed="rId2">
            <a:alphaModFix/>
          </a:blip>
          <a:srcRect/>
          <a:stretch/>
        </p:blipFill>
        <p:spPr>
          <a:xfrm>
            <a:off x="17339785" y="9128278"/>
            <a:ext cx="2368640" cy="188121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wo Content">
  <p:cSld name="2_Two Content">
    <p:bg>
      <p:bgPr>
        <a:solidFill>
          <a:schemeClr val="lt1"/>
        </a:solidFill>
        <a:effectLst/>
      </p:bgPr>
    </p:bg>
    <p:spTree>
      <p:nvGrpSpPr>
        <p:cNvPr id="1" name="Shape 80"/>
        <p:cNvGrpSpPr/>
        <p:nvPr/>
      </p:nvGrpSpPr>
      <p:grpSpPr>
        <a:xfrm>
          <a:off x="0" y="0"/>
          <a:ext cx="0" cy="0"/>
          <a:chOff x="0" y="0"/>
          <a:chExt cx="0" cy="0"/>
        </a:xfrm>
      </p:grpSpPr>
      <p:sp>
        <p:nvSpPr>
          <p:cNvPr id="81" name="Google Shape;81;p40"/>
          <p:cNvSpPr/>
          <p:nvPr/>
        </p:nvSpPr>
        <p:spPr>
          <a:xfrm>
            <a:off x="0" y="10261467"/>
            <a:ext cx="20104100" cy="1047115"/>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2" name="Google Shape;82;p40"/>
          <p:cNvPicPr preferRelativeResize="0"/>
          <p:nvPr/>
        </p:nvPicPr>
        <p:blipFill rotWithShape="1">
          <a:blip r:embed="rId2">
            <a:alphaModFix/>
          </a:blip>
          <a:srcRect/>
          <a:stretch/>
        </p:blipFill>
        <p:spPr>
          <a:xfrm>
            <a:off x="17339785" y="9128278"/>
            <a:ext cx="2368640" cy="1881216"/>
          </a:xfrm>
          <a:prstGeom prst="rect">
            <a:avLst/>
          </a:prstGeom>
          <a:noFill/>
          <a:ln>
            <a:noFill/>
          </a:ln>
        </p:spPr>
      </p:pic>
      <p:sp>
        <p:nvSpPr>
          <p:cNvPr id="83" name="Google Shape;83;p40"/>
          <p:cNvSpPr txBox="1">
            <a:spLocks noGrp="1"/>
          </p:cNvSpPr>
          <p:nvPr>
            <p:ph type="title"/>
          </p:nvPr>
        </p:nvSpPr>
        <p:spPr>
          <a:xfrm>
            <a:off x="1034388" y="824971"/>
            <a:ext cx="6960262" cy="1030605"/>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 name="Google Shape;84;p40"/>
          <p:cNvSpPr txBox="1">
            <a:spLocks noGrp="1"/>
          </p:cNvSpPr>
          <p:nvPr>
            <p:ph type="body" idx="1"/>
          </p:nvPr>
        </p:nvSpPr>
        <p:spPr>
          <a:xfrm>
            <a:off x="1034388" y="2837234"/>
            <a:ext cx="8636662" cy="639190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5" name="Google Shape;85;p40"/>
          <p:cNvSpPr txBox="1">
            <a:spLocks noGrp="1"/>
          </p:cNvSpPr>
          <p:nvPr>
            <p:ph type="body" idx="2"/>
          </p:nvPr>
        </p:nvSpPr>
        <p:spPr>
          <a:xfrm>
            <a:off x="10433052" y="2831415"/>
            <a:ext cx="8636662" cy="639190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6"/>
        <p:cNvGrpSpPr/>
        <p:nvPr/>
      </p:nvGrpSpPr>
      <p:grpSpPr>
        <a:xfrm>
          <a:off x="0" y="0"/>
          <a:ext cx="0" cy="0"/>
          <a:chOff x="0" y="0"/>
          <a:chExt cx="0" cy="0"/>
        </a:xfrm>
      </p:grpSpPr>
      <p:sp>
        <p:nvSpPr>
          <p:cNvPr id="87" name="Google Shape;87;p41"/>
          <p:cNvSpPr/>
          <p:nvPr/>
        </p:nvSpPr>
        <p:spPr>
          <a:xfrm>
            <a:off x="0" y="1"/>
            <a:ext cx="20948650" cy="11335476"/>
          </a:xfrm>
          <a:custGeom>
            <a:avLst/>
            <a:gdLst/>
            <a:ahLst/>
            <a:cxnLst/>
            <a:rect l="l" t="t" r="r" b="b"/>
            <a:pathLst>
              <a:path w="7774305" h="11308715" extrusionOk="0">
                <a:moveTo>
                  <a:pt x="7774119" y="0"/>
                </a:moveTo>
                <a:lnTo>
                  <a:pt x="0" y="0"/>
                </a:lnTo>
                <a:lnTo>
                  <a:pt x="0" y="11308556"/>
                </a:lnTo>
                <a:lnTo>
                  <a:pt x="7774119" y="11308556"/>
                </a:lnTo>
                <a:lnTo>
                  <a:pt x="7774119" y="0"/>
                </a:lnTo>
                <a:close/>
              </a:path>
            </a:pathLst>
          </a:custGeom>
          <a:solidFill>
            <a:srgbClr val="CFE9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8" name="Google Shape;88;p41"/>
          <p:cNvSpPr txBox="1">
            <a:spLocks noGrp="1"/>
          </p:cNvSpPr>
          <p:nvPr>
            <p:ph type="body" idx="1"/>
          </p:nvPr>
        </p:nvSpPr>
        <p:spPr>
          <a:xfrm>
            <a:off x="1034388" y="7102475"/>
            <a:ext cx="8636662" cy="3276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9"/>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58"/>
        <p:cNvGrpSpPr/>
        <p:nvPr/>
      </p:nvGrpSpPr>
      <p:grpSpPr>
        <a:xfrm>
          <a:off x="0" y="0"/>
          <a:ext cx="0" cy="0"/>
          <a:chOff x="0" y="0"/>
          <a:chExt cx="0" cy="0"/>
        </a:xfrm>
      </p:grpSpPr>
      <p:sp>
        <p:nvSpPr>
          <p:cNvPr id="59" name="Google Shape;59;p36"/>
          <p:cNvSpPr/>
          <p:nvPr/>
        </p:nvSpPr>
        <p:spPr>
          <a:xfrm>
            <a:off x="0" y="10261467"/>
            <a:ext cx="20104100" cy="1047883"/>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lvl="0" indent="0" algn="l" rtl="0">
              <a:spcBef>
                <a:spcPts val="0"/>
              </a:spcBef>
              <a:spcAft>
                <a:spcPts val="0"/>
              </a:spcAft>
              <a:buSzPts val="1800"/>
              <a:buFont typeface="Arial"/>
              <a:buNone/>
            </a:pPr>
            <a:endParaRPr sz="1800"/>
          </a:p>
        </p:txBody>
      </p:sp>
      <p:pic>
        <p:nvPicPr>
          <p:cNvPr id="60" name="Google Shape;60;p36"/>
          <p:cNvPicPr preferRelativeResize="0"/>
          <p:nvPr/>
        </p:nvPicPr>
        <p:blipFill rotWithShape="1">
          <a:blip r:embed="rId2">
            <a:alphaModFix/>
          </a:blip>
          <a:srcRect/>
          <a:stretch/>
        </p:blipFill>
        <p:spPr>
          <a:xfrm>
            <a:off x="17339785" y="9128278"/>
            <a:ext cx="2368640" cy="1881216"/>
          </a:xfrm>
          <a:prstGeom prst="rect">
            <a:avLst/>
          </a:prstGeom>
          <a:noFill/>
          <a:ln>
            <a:noFill/>
          </a:ln>
        </p:spPr>
      </p:pic>
      <p:sp>
        <p:nvSpPr>
          <p:cNvPr id="61" name="Google Shape;61;p36"/>
          <p:cNvSpPr txBox="1">
            <a:spLocks noGrp="1"/>
          </p:cNvSpPr>
          <p:nvPr>
            <p:ph type="title"/>
          </p:nvPr>
        </p:nvSpPr>
        <p:spPr>
          <a:xfrm>
            <a:off x="1034388" y="824971"/>
            <a:ext cx="6960262" cy="1030605"/>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36"/>
          <p:cNvSpPr txBox="1">
            <a:spLocks noGrp="1"/>
          </p:cNvSpPr>
          <p:nvPr>
            <p:ph type="body" idx="1"/>
          </p:nvPr>
        </p:nvSpPr>
        <p:spPr>
          <a:xfrm>
            <a:off x="1034388" y="2837234"/>
            <a:ext cx="9017662" cy="639190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63" name="Google Shape;63;p36"/>
          <p:cNvSpPr txBox="1">
            <a:spLocks noGrp="1"/>
          </p:cNvSpPr>
          <p:nvPr>
            <p:ph type="body" idx="2"/>
          </p:nvPr>
        </p:nvSpPr>
        <p:spPr>
          <a:xfrm>
            <a:off x="10966450" y="2837234"/>
            <a:ext cx="8103262" cy="639190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3450" b="1" i="0" u="none" strike="noStrike" cap="none">
                <a:solidFill>
                  <a:srgbClr val="198FB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29266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4"/>
        <p:cNvGrpSpPr/>
        <p:nvPr/>
      </p:nvGrpSpPr>
      <p:grpSpPr>
        <a:xfrm>
          <a:off x="0" y="0"/>
          <a:ext cx="0" cy="0"/>
          <a:chOff x="0" y="0"/>
          <a:chExt cx="0" cy="0"/>
        </a:xfrm>
      </p:grpSpPr>
      <p:sp>
        <p:nvSpPr>
          <p:cNvPr id="65" name="Google Shape;65;p54"/>
          <p:cNvSpPr txBox="1">
            <a:spLocks noGrp="1"/>
          </p:cNvSpPr>
          <p:nvPr>
            <p:ph type="ctrTitle"/>
          </p:nvPr>
        </p:nvSpPr>
        <p:spPr>
          <a:xfrm>
            <a:off x="8950500" y="5152729"/>
            <a:ext cx="7197550" cy="1120178"/>
          </a:xfrm>
          <a:prstGeom prst="rect">
            <a:avLst/>
          </a:prstGeom>
          <a:noFill/>
          <a:ln>
            <a:noFill/>
          </a:ln>
        </p:spPr>
        <p:txBody>
          <a:bodyPr spcFirstLastPara="1" wrap="square" lIns="0" tIns="1205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54"/>
          <p:cNvSpPr txBox="1">
            <a:spLocks noGrp="1"/>
          </p:cNvSpPr>
          <p:nvPr>
            <p:ph type="subTitle" idx="1"/>
          </p:nvPr>
        </p:nvSpPr>
        <p:spPr>
          <a:xfrm>
            <a:off x="8932426" y="7017607"/>
            <a:ext cx="9501624" cy="689291"/>
          </a:xfrm>
          <a:prstGeom prst="rect">
            <a:avLst/>
          </a:prstGeom>
          <a:noFill/>
          <a:ln>
            <a:noFill/>
          </a:ln>
        </p:spPr>
        <p:txBody>
          <a:bodyPr spcFirstLastPara="1" wrap="square" lIns="0" tIns="1205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67" name="Google Shape;67;p54"/>
          <p:cNvSpPr/>
          <p:nvPr/>
        </p:nvSpPr>
        <p:spPr>
          <a:xfrm>
            <a:off x="8945127" y="6645497"/>
            <a:ext cx="10111882" cy="75977"/>
          </a:xfrm>
          <a:custGeom>
            <a:avLst/>
            <a:gdLst/>
            <a:ahLst/>
            <a:cxnLst/>
            <a:rect l="l" t="t" r="r" b="b"/>
            <a:pathLst>
              <a:path w="9093835" h="120000" extrusionOk="0">
                <a:moveTo>
                  <a:pt x="0" y="0"/>
                </a:moveTo>
                <a:lnTo>
                  <a:pt x="9093785"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SzPts val="1800"/>
              <a:buFont typeface="Arial"/>
              <a:buNone/>
            </a:pPr>
            <a:endParaRPr sz="1800"/>
          </a:p>
        </p:txBody>
      </p:sp>
      <p:pic>
        <p:nvPicPr>
          <p:cNvPr id="68" name="Google Shape;68;p54"/>
          <p:cNvPicPr preferRelativeResize="0"/>
          <p:nvPr/>
        </p:nvPicPr>
        <p:blipFill rotWithShape="1">
          <a:blip r:embed="rId2">
            <a:alphaModFix/>
          </a:blip>
          <a:srcRect/>
          <a:stretch/>
        </p:blipFill>
        <p:spPr>
          <a:xfrm>
            <a:off x="14595912" y="9674857"/>
            <a:ext cx="2185765" cy="506926"/>
          </a:xfrm>
          <a:prstGeom prst="rect">
            <a:avLst/>
          </a:prstGeom>
          <a:noFill/>
          <a:ln>
            <a:noFill/>
          </a:ln>
        </p:spPr>
      </p:pic>
      <p:pic>
        <p:nvPicPr>
          <p:cNvPr id="69" name="Google Shape;69;p54"/>
          <p:cNvPicPr preferRelativeResize="0"/>
          <p:nvPr/>
        </p:nvPicPr>
        <p:blipFill rotWithShape="1">
          <a:blip r:embed="rId3">
            <a:alphaModFix/>
          </a:blip>
          <a:srcRect/>
          <a:stretch/>
        </p:blipFill>
        <p:spPr>
          <a:xfrm>
            <a:off x="17067359" y="9675197"/>
            <a:ext cx="1989650" cy="506111"/>
          </a:xfrm>
          <a:prstGeom prst="rect">
            <a:avLst/>
          </a:prstGeom>
          <a:noFill/>
          <a:ln>
            <a:noFill/>
          </a:ln>
        </p:spPr>
      </p:pic>
      <p:pic>
        <p:nvPicPr>
          <p:cNvPr id="70" name="Google Shape;70;p54"/>
          <p:cNvPicPr preferRelativeResize="0"/>
          <p:nvPr/>
        </p:nvPicPr>
        <p:blipFill rotWithShape="1">
          <a:blip r:embed="rId4">
            <a:alphaModFix/>
          </a:blip>
          <a:srcRect/>
          <a:stretch/>
        </p:blipFill>
        <p:spPr>
          <a:xfrm>
            <a:off x="8945127" y="9589458"/>
            <a:ext cx="1571651" cy="660093"/>
          </a:xfrm>
          <a:prstGeom prst="rect">
            <a:avLst/>
          </a:prstGeom>
          <a:noFill/>
          <a:ln>
            <a:noFill/>
          </a:ln>
        </p:spPr>
      </p:pic>
      <p:pic>
        <p:nvPicPr>
          <p:cNvPr id="71" name="Google Shape;71;p54"/>
          <p:cNvPicPr preferRelativeResize="0"/>
          <p:nvPr/>
        </p:nvPicPr>
        <p:blipFill rotWithShape="1">
          <a:blip r:embed="rId5">
            <a:alphaModFix/>
          </a:blip>
          <a:srcRect/>
          <a:stretch/>
        </p:blipFill>
        <p:spPr>
          <a:xfrm>
            <a:off x="10802467" y="9590637"/>
            <a:ext cx="1572673" cy="699048"/>
          </a:xfrm>
          <a:prstGeom prst="rect">
            <a:avLst/>
          </a:prstGeom>
          <a:noFill/>
          <a:ln>
            <a:noFill/>
          </a:ln>
        </p:spPr>
      </p:pic>
      <p:pic>
        <p:nvPicPr>
          <p:cNvPr id="72" name="Google Shape;72;p54"/>
          <p:cNvPicPr preferRelativeResize="0"/>
          <p:nvPr/>
        </p:nvPicPr>
        <p:blipFill rotWithShape="1">
          <a:blip r:embed="rId6">
            <a:alphaModFix/>
          </a:blip>
          <a:srcRect/>
          <a:stretch/>
        </p:blipFill>
        <p:spPr>
          <a:xfrm>
            <a:off x="12660817" y="9674859"/>
            <a:ext cx="1649426" cy="488230"/>
          </a:xfrm>
          <a:prstGeom prst="rect">
            <a:avLst/>
          </a:prstGeom>
          <a:noFill/>
          <a:ln>
            <a:noFill/>
          </a:ln>
        </p:spPr>
      </p:pic>
    </p:spTree>
    <p:extLst>
      <p:ext uri="{BB962C8B-B14F-4D97-AF65-F5344CB8AC3E}">
        <p14:creationId xmlns:p14="http://schemas.microsoft.com/office/powerpoint/2010/main" val="27452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3"/>
        <p:cNvGrpSpPr/>
        <p:nvPr/>
      </p:nvGrpSpPr>
      <p:grpSpPr>
        <a:xfrm>
          <a:off x="0" y="0"/>
          <a:ext cx="0" cy="0"/>
          <a:chOff x="0" y="0"/>
          <a:chExt cx="0" cy="0"/>
        </a:xfrm>
      </p:grpSpPr>
      <p:sp>
        <p:nvSpPr>
          <p:cNvPr id="74" name="Google Shape;74;p55"/>
          <p:cNvSpPr txBox="1">
            <a:spLocks noGrp="1"/>
          </p:cNvSpPr>
          <p:nvPr>
            <p:ph type="ctrTitle"/>
          </p:nvPr>
        </p:nvSpPr>
        <p:spPr>
          <a:xfrm>
            <a:off x="8932426" y="6421196"/>
            <a:ext cx="6758424" cy="1107996"/>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7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55"/>
          <p:cNvSpPr txBox="1">
            <a:spLocks noGrp="1"/>
          </p:cNvSpPr>
          <p:nvPr>
            <p:ph type="subTitle" idx="1"/>
          </p:nvPr>
        </p:nvSpPr>
        <p:spPr>
          <a:xfrm>
            <a:off x="8932426" y="8528050"/>
            <a:ext cx="8997950" cy="677108"/>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4400" b="0" i="0" u="none" strike="noStrike" cap="none">
                <a:solidFill>
                  <a:srgbClr val="198FB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76" name="Google Shape;76;p55"/>
          <p:cNvSpPr/>
          <p:nvPr/>
        </p:nvSpPr>
        <p:spPr>
          <a:xfrm>
            <a:off x="8932426" y="8016874"/>
            <a:ext cx="10124547" cy="45719"/>
          </a:xfrm>
          <a:custGeom>
            <a:avLst/>
            <a:gdLst/>
            <a:ahLst/>
            <a:cxnLst/>
            <a:rect l="l" t="t" r="r" b="b"/>
            <a:pathLst>
              <a:path w="9093835" h="120000" extrusionOk="0">
                <a:moveTo>
                  <a:pt x="0" y="0"/>
                </a:moveTo>
                <a:lnTo>
                  <a:pt x="9093785"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SzPts val="1800"/>
              <a:buFont typeface="Arial"/>
              <a:buNone/>
            </a:pPr>
            <a:endParaRPr sz="1800"/>
          </a:p>
        </p:txBody>
      </p:sp>
    </p:spTree>
    <p:extLst>
      <p:ext uri="{BB962C8B-B14F-4D97-AF65-F5344CB8AC3E}">
        <p14:creationId xmlns:p14="http://schemas.microsoft.com/office/powerpoint/2010/main" val="106347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
        <p:nvSpPr>
          <p:cNvPr id="21" name="Google Shape;21;p27"/>
          <p:cNvSpPr txBox="1">
            <a:spLocks noGrp="1"/>
          </p:cNvSpPr>
          <p:nvPr>
            <p:ph type="ctrTitle"/>
          </p:nvPr>
        </p:nvSpPr>
        <p:spPr>
          <a:xfrm>
            <a:off x="8932426" y="6421196"/>
            <a:ext cx="6758424" cy="1107996"/>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7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27"/>
          <p:cNvSpPr txBox="1">
            <a:spLocks noGrp="1"/>
          </p:cNvSpPr>
          <p:nvPr>
            <p:ph type="subTitle" idx="1"/>
          </p:nvPr>
        </p:nvSpPr>
        <p:spPr>
          <a:xfrm>
            <a:off x="8932426" y="8528050"/>
            <a:ext cx="8997950" cy="677108"/>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4400" b="0" i="0" u="none" strike="noStrike" cap="none">
                <a:solidFill>
                  <a:srgbClr val="198FB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23" name="Google Shape;23;p27"/>
          <p:cNvSpPr/>
          <p:nvPr/>
        </p:nvSpPr>
        <p:spPr>
          <a:xfrm>
            <a:off x="8932426" y="8016874"/>
            <a:ext cx="10124547" cy="45719"/>
          </a:xfrm>
          <a:custGeom>
            <a:avLst/>
            <a:gdLst/>
            <a:ahLst/>
            <a:cxnLst/>
            <a:rect l="l" t="t" r="r" b="b"/>
            <a:pathLst>
              <a:path w="9093835" h="120000" extrusionOk="0">
                <a:moveTo>
                  <a:pt x="0" y="0"/>
                </a:moveTo>
                <a:lnTo>
                  <a:pt x="9093785"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1_Two Content">
  <p:cSld name="1_Two Content">
    <p:bg>
      <p:bgPr>
        <a:solidFill>
          <a:schemeClr val="lt1"/>
        </a:solidFill>
        <a:effectLst/>
      </p:bgPr>
    </p:bg>
    <p:spTree>
      <p:nvGrpSpPr>
        <p:cNvPr id="1" name="Shape 77"/>
        <p:cNvGrpSpPr/>
        <p:nvPr/>
      </p:nvGrpSpPr>
      <p:grpSpPr>
        <a:xfrm>
          <a:off x="0" y="0"/>
          <a:ext cx="0" cy="0"/>
          <a:chOff x="0" y="0"/>
          <a:chExt cx="0" cy="0"/>
        </a:xfrm>
      </p:grpSpPr>
      <p:sp>
        <p:nvSpPr>
          <p:cNvPr id="78" name="Google Shape;78;p56"/>
          <p:cNvSpPr/>
          <p:nvPr/>
        </p:nvSpPr>
        <p:spPr>
          <a:xfrm>
            <a:off x="0" y="10261467"/>
            <a:ext cx="20104100" cy="1047115"/>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lvl="0" indent="0" algn="l" rtl="0">
              <a:spcBef>
                <a:spcPts val="0"/>
              </a:spcBef>
              <a:spcAft>
                <a:spcPts val="0"/>
              </a:spcAft>
              <a:buSzPts val="1800"/>
              <a:buFont typeface="Arial"/>
              <a:buNone/>
            </a:pPr>
            <a:endParaRPr sz="1800"/>
          </a:p>
        </p:txBody>
      </p:sp>
      <p:pic>
        <p:nvPicPr>
          <p:cNvPr id="79" name="Google Shape;79;p56"/>
          <p:cNvPicPr preferRelativeResize="0"/>
          <p:nvPr/>
        </p:nvPicPr>
        <p:blipFill rotWithShape="1">
          <a:blip r:embed="rId2">
            <a:alphaModFix/>
          </a:blip>
          <a:srcRect/>
          <a:stretch/>
        </p:blipFill>
        <p:spPr>
          <a:xfrm>
            <a:off x="17339785" y="9128278"/>
            <a:ext cx="2368640" cy="1881216"/>
          </a:xfrm>
          <a:prstGeom prst="rect">
            <a:avLst/>
          </a:prstGeom>
          <a:noFill/>
          <a:ln>
            <a:noFill/>
          </a:ln>
        </p:spPr>
      </p:pic>
    </p:spTree>
    <p:extLst>
      <p:ext uri="{BB962C8B-B14F-4D97-AF65-F5344CB8AC3E}">
        <p14:creationId xmlns:p14="http://schemas.microsoft.com/office/powerpoint/2010/main" val="2079251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80"/>
        <p:cNvGrpSpPr/>
        <p:nvPr/>
      </p:nvGrpSpPr>
      <p:grpSpPr>
        <a:xfrm>
          <a:off x="0" y="0"/>
          <a:ext cx="0" cy="0"/>
          <a:chOff x="0" y="0"/>
          <a:chExt cx="0" cy="0"/>
        </a:xfrm>
      </p:grpSpPr>
      <p:sp>
        <p:nvSpPr>
          <p:cNvPr id="81" name="Google Shape;81;p57"/>
          <p:cNvSpPr/>
          <p:nvPr/>
        </p:nvSpPr>
        <p:spPr>
          <a:xfrm>
            <a:off x="0" y="10261467"/>
            <a:ext cx="20104100" cy="1047115"/>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lvl="0" indent="0" algn="l" rtl="0">
              <a:spcBef>
                <a:spcPts val="0"/>
              </a:spcBef>
              <a:spcAft>
                <a:spcPts val="0"/>
              </a:spcAft>
              <a:buSzPts val="1800"/>
              <a:buFont typeface="Arial"/>
              <a:buNone/>
            </a:pPr>
            <a:endParaRPr sz="1800"/>
          </a:p>
        </p:txBody>
      </p:sp>
      <p:pic>
        <p:nvPicPr>
          <p:cNvPr id="82" name="Google Shape;82;p57"/>
          <p:cNvPicPr preferRelativeResize="0"/>
          <p:nvPr/>
        </p:nvPicPr>
        <p:blipFill rotWithShape="1">
          <a:blip r:embed="rId2">
            <a:alphaModFix/>
          </a:blip>
          <a:srcRect/>
          <a:stretch/>
        </p:blipFill>
        <p:spPr>
          <a:xfrm>
            <a:off x="17339785" y="9128278"/>
            <a:ext cx="2368640" cy="1881216"/>
          </a:xfrm>
          <a:prstGeom prst="rect">
            <a:avLst/>
          </a:prstGeom>
          <a:noFill/>
          <a:ln>
            <a:noFill/>
          </a:ln>
        </p:spPr>
      </p:pic>
      <p:sp>
        <p:nvSpPr>
          <p:cNvPr id="83" name="Google Shape;83;p57"/>
          <p:cNvSpPr txBox="1">
            <a:spLocks noGrp="1"/>
          </p:cNvSpPr>
          <p:nvPr>
            <p:ph type="title"/>
          </p:nvPr>
        </p:nvSpPr>
        <p:spPr>
          <a:xfrm>
            <a:off x="1034388" y="824971"/>
            <a:ext cx="6960262" cy="1030605"/>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 name="Google Shape;84;p57"/>
          <p:cNvSpPr txBox="1">
            <a:spLocks noGrp="1"/>
          </p:cNvSpPr>
          <p:nvPr>
            <p:ph type="body" idx="1"/>
          </p:nvPr>
        </p:nvSpPr>
        <p:spPr>
          <a:xfrm>
            <a:off x="1034388" y="2837234"/>
            <a:ext cx="8636662" cy="639190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5" name="Google Shape;85;p57"/>
          <p:cNvSpPr txBox="1">
            <a:spLocks noGrp="1"/>
          </p:cNvSpPr>
          <p:nvPr>
            <p:ph type="body" idx="2"/>
          </p:nvPr>
        </p:nvSpPr>
        <p:spPr>
          <a:xfrm>
            <a:off x="10433052" y="2831415"/>
            <a:ext cx="8636662" cy="639190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93191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86"/>
        <p:cNvGrpSpPr/>
        <p:nvPr/>
      </p:nvGrpSpPr>
      <p:grpSpPr>
        <a:xfrm>
          <a:off x="0" y="0"/>
          <a:ext cx="0" cy="0"/>
          <a:chOff x="0" y="0"/>
          <a:chExt cx="0" cy="0"/>
        </a:xfrm>
      </p:grpSpPr>
      <p:sp>
        <p:nvSpPr>
          <p:cNvPr id="87" name="Google Shape;87;p58"/>
          <p:cNvSpPr txBox="1">
            <a:spLocks noGrp="1"/>
          </p:cNvSpPr>
          <p:nvPr>
            <p:ph type="title"/>
          </p:nvPr>
        </p:nvSpPr>
        <p:spPr>
          <a:xfrm>
            <a:off x="1382157" y="602119"/>
            <a:ext cx="17339786" cy="218595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Calibri"/>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p58"/>
          <p:cNvSpPr txBox="1">
            <a:spLocks noGrp="1"/>
          </p:cNvSpPr>
          <p:nvPr>
            <p:ph type="body" idx="1"/>
          </p:nvPr>
        </p:nvSpPr>
        <p:spPr>
          <a:xfrm>
            <a:off x="1382157" y="3010591"/>
            <a:ext cx="17339786" cy="7175679"/>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649"/>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9pPr>
          </a:lstStyle>
          <a:p>
            <a:endParaRPr/>
          </a:p>
        </p:txBody>
      </p:sp>
      <p:sp>
        <p:nvSpPr>
          <p:cNvPr id="89" name="Google Shape;89;p58"/>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Font typeface="Arial"/>
              <a:buNone/>
              <a:defRPr sz="1800"/>
            </a:lvl1pPr>
            <a:lvl2pPr lvl="1" algn="l">
              <a:spcBef>
                <a:spcPts val="0"/>
              </a:spcBef>
              <a:spcAft>
                <a:spcPts val="0"/>
              </a:spcAft>
              <a:buSzPts val="1400"/>
              <a:buFont typeface="Arial"/>
              <a:buNone/>
              <a:defRPr sz="1800"/>
            </a:lvl2pPr>
            <a:lvl3pPr lvl="2" algn="l">
              <a:spcBef>
                <a:spcPts val="0"/>
              </a:spcBef>
              <a:spcAft>
                <a:spcPts val="0"/>
              </a:spcAft>
              <a:buSzPts val="1400"/>
              <a:buFont typeface="Arial"/>
              <a:buNone/>
              <a:defRPr sz="1800"/>
            </a:lvl3pPr>
            <a:lvl4pPr lvl="3" algn="l">
              <a:spcBef>
                <a:spcPts val="0"/>
              </a:spcBef>
              <a:spcAft>
                <a:spcPts val="0"/>
              </a:spcAft>
              <a:buSzPts val="1400"/>
              <a:buFont typeface="Arial"/>
              <a:buNone/>
              <a:defRPr sz="1800"/>
            </a:lvl4pPr>
            <a:lvl5pPr lvl="4" algn="l">
              <a:spcBef>
                <a:spcPts val="0"/>
              </a:spcBef>
              <a:spcAft>
                <a:spcPts val="0"/>
              </a:spcAft>
              <a:buSzPts val="1400"/>
              <a:buFont typeface="Arial"/>
              <a:buNone/>
              <a:defRPr sz="1800"/>
            </a:lvl5pPr>
            <a:lvl6pPr lvl="5" algn="l">
              <a:spcBef>
                <a:spcPts val="0"/>
              </a:spcBef>
              <a:spcAft>
                <a:spcPts val="0"/>
              </a:spcAft>
              <a:buSzPts val="1400"/>
              <a:buFont typeface="Arial"/>
              <a:buNone/>
              <a:defRPr sz="1800"/>
            </a:lvl6pPr>
            <a:lvl7pPr lvl="6" algn="l">
              <a:spcBef>
                <a:spcPts val="0"/>
              </a:spcBef>
              <a:spcAft>
                <a:spcPts val="0"/>
              </a:spcAft>
              <a:buSzPts val="1400"/>
              <a:buFont typeface="Arial"/>
              <a:buNone/>
              <a:defRPr sz="1800"/>
            </a:lvl7pPr>
            <a:lvl8pPr lvl="7" algn="l">
              <a:spcBef>
                <a:spcPts val="0"/>
              </a:spcBef>
              <a:spcAft>
                <a:spcPts val="0"/>
              </a:spcAft>
              <a:buSzPts val="1400"/>
              <a:buFont typeface="Arial"/>
              <a:buNone/>
              <a:defRPr sz="1800"/>
            </a:lvl8pPr>
            <a:lvl9pPr lvl="8" algn="l">
              <a:spcBef>
                <a:spcPts val="0"/>
              </a:spcBef>
              <a:spcAft>
                <a:spcPts val="0"/>
              </a:spcAft>
              <a:buSzPts val="1400"/>
              <a:buFont typeface="Arial"/>
              <a:buNone/>
              <a:defRPr sz="1800"/>
            </a:lvl9pPr>
          </a:lstStyle>
          <a:p>
            <a:endParaRPr/>
          </a:p>
        </p:txBody>
      </p:sp>
      <p:sp>
        <p:nvSpPr>
          <p:cNvPr id="90" name="Google Shape;90;p58"/>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Font typeface="Arial"/>
              <a:buNone/>
              <a:defRPr sz="1800"/>
            </a:lvl1pPr>
            <a:lvl2pPr lvl="1" algn="l">
              <a:spcBef>
                <a:spcPts val="0"/>
              </a:spcBef>
              <a:spcAft>
                <a:spcPts val="0"/>
              </a:spcAft>
              <a:buSzPts val="1400"/>
              <a:buFont typeface="Arial"/>
              <a:buNone/>
              <a:defRPr sz="1800"/>
            </a:lvl2pPr>
            <a:lvl3pPr lvl="2" algn="l">
              <a:spcBef>
                <a:spcPts val="0"/>
              </a:spcBef>
              <a:spcAft>
                <a:spcPts val="0"/>
              </a:spcAft>
              <a:buSzPts val="1400"/>
              <a:buFont typeface="Arial"/>
              <a:buNone/>
              <a:defRPr sz="1800"/>
            </a:lvl3pPr>
            <a:lvl4pPr lvl="3" algn="l">
              <a:spcBef>
                <a:spcPts val="0"/>
              </a:spcBef>
              <a:spcAft>
                <a:spcPts val="0"/>
              </a:spcAft>
              <a:buSzPts val="1400"/>
              <a:buFont typeface="Arial"/>
              <a:buNone/>
              <a:defRPr sz="1800"/>
            </a:lvl4pPr>
            <a:lvl5pPr lvl="4" algn="l">
              <a:spcBef>
                <a:spcPts val="0"/>
              </a:spcBef>
              <a:spcAft>
                <a:spcPts val="0"/>
              </a:spcAft>
              <a:buSzPts val="1400"/>
              <a:buFont typeface="Arial"/>
              <a:buNone/>
              <a:defRPr sz="1800"/>
            </a:lvl5pPr>
            <a:lvl6pPr lvl="5" algn="l">
              <a:spcBef>
                <a:spcPts val="0"/>
              </a:spcBef>
              <a:spcAft>
                <a:spcPts val="0"/>
              </a:spcAft>
              <a:buSzPts val="1400"/>
              <a:buFont typeface="Arial"/>
              <a:buNone/>
              <a:defRPr sz="1800"/>
            </a:lvl6pPr>
            <a:lvl7pPr lvl="6" algn="l">
              <a:spcBef>
                <a:spcPts val="0"/>
              </a:spcBef>
              <a:spcAft>
                <a:spcPts val="0"/>
              </a:spcAft>
              <a:buSzPts val="1400"/>
              <a:buFont typeface="Arial"/>
              <a:buNone/>
              <a:defRPr sz="1800"/>
            </a:lvl7pPr>
            <a:lvl8pPr lvl="7" algn="l">
              <a:spcBef>
                <a:spcPts val="0"/>
              </a:spcBef>
              <a:spcAft>
                <a:spcPts val="0"/>
              </a:spcAft>
              <a:buSzPts val="1400"/>
              <a:buFont typeface="Arial"/>
              <a:buNone/>
              <a:defRPr sz="1800"/>
            </a:lvl8pPr>
            <a:lvl9pPr lvl="8" algn="l">
              <a:spcBef>
                <a:spcPts val="0"/>
              </a:spcBef>
              <a:spcAft>
                <a:spcPts val="0"/>
              </a:spcAft>
              <a:buSzPts val="1400"/>
              <a:buFont typeface="Arial"/>
              <a:buNone/>
              <a:defRPr sz="1800"/>
            </a:lvl9pPr>
          </a:lstStyle>
          <a:p>
            <a:endParaRPr/>
          </a:p>
        </p:txBody>
      </p:sp>
      <p:sp>
        <p:nvSpPr>
          <p:cNvPr id="91" name="Google Shape;91;p58"/>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SzPts val="1800"/>
              <a:buFont typeface="Arial"/>
              <a:buNone/>
              <a:defRPr sz="1800"/>
            </a:lvl1pPr>
            <a:lvl2pPr marL="0" lvl="1" indent="0" algn="r" rtl="0">
              <a:spcBef>
                <a:spcPts val="0"/>
              </a:spcBef>
              <a:spcAft>
                <a:spcPts val="0"/>
              </a:spcAft>
              <a:buSzPts val="1800"/>
              <a:buFont typeface="Arial"/>
              <a:buNone/>
              <a:defRPr sz="1800"/>
            </a:lvl2pPr>
            <a:lvl3pPr marL="0" lvl="2" indent="0" algn="r" rtl="0">
              <a:spcBef>
                <a:spcPts val="0"/>
              </a:spcBef>
              <a:spcAft>
                <a:spcPts val="0"/>
              </a:spcAft>
              <a:buSzPts val="1800"/>
              <a:buFont typeface="Arial"/>
              <a:buNone/>
              <a:defRPr sz="1800"/>
            </a:lvl3pPr>
            <a:lvl4pPr marL="0" lvl="3" indent="0" algn="r" rtl="0">
              <a:spcBef>
                <a:spcPts val="0"/>
              </a:spcBef>
              <a:spcAft>
                <a:spcPts val="0"/>
              </a:spcAft>
              <a:buSzPts val="1800"/>
              <a:buFont typeface="Arial"/>
              <a:buNone/>
              <a:defRPr sz="1800"/>
            </a:lvl4pPr>
            <a:lvl5pPr marL="0" lvl="4" indent="0" algn="r" rtl="0">
              <a:spcBef>
                <a:spcPts val="0"/>
              </a:spcBef>
              <a:spcAft>
                <a:spcPts val="0"/>
              </a:spcAft>
              <a:buSzPts val="1800"/>
              <a:buFont typeface="Arial"/>
              <a:buNone/>
              <a:defRPr sz="1800"/>
            </a:lvl5pPr>
            <a:lvl6pPr marL="0" lvl="5" indent="0" algn="r" rtl="0">
              <a:spcBef>
                <a:spcPts val="0"/>
              </a:spcBef>
              <a:spcAft>
                <a:spcPts val="0"/>
              </a:spcAft>
              <a:buSzPts val="1800"/>
              <a:buFont typeface="Arial"/>
              <a:buNone/>
              <a:defRPr sz="1800"/>
            </a:lvl6pPr>
            <a:lvl7pPr marL="0" lvl="6" indent="0" algn="r" rtl="0">
              <a:spcBef>
                <a:spcPts val="0"/>
              </a:spcBef>
              <a:spcAft>
                <a:spcPts val="0"/>
              </a:spcAft>
              <a:buSzPts val="1800"/>
              <a:buFont typeface="Arial"/>
              <a:buNone/>
              <a:defRPr sz="1800"/>
            </a:lvl7pPr>
            <a:lvl8pPr marL="0" lvl="7" indent="0" algn="r" rtl="0">
              <a:spcBef>
                <a:spcPts val="0"/>
              </a:spcBef>
              <a:spcAft>
                <a:spcPts val="0"/>
              </a:spcAft>
              <a:buSzPts val="1800"/>
              <a:buFont typeface="Arial"/>
              <a:buNone/>
              <a:defRPr sz="1800"/>
            </a:lvl8pPr>
            <a:lvl9pPr marL="0" lvl="8" indent="0" algn="r" rtl="0">
              <a:spcBef>
                <a:spcPts val="0"/>
              </a:spcBef>
              <a:spcAft>
                <a:spcPts val="0"/>
              </a:spcAft>
              <a:buSzPts val="1800"/>
              <a:buFont typeface="Arial"/>
              <a:buNone/>
              <a:defRPr sz="1800"/>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533628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2"/>
        <p:cNvGrpSpPr/>
        <p:nvPr/>
      </p:nvGrpSpPr>
      <p:grpSpPr>
        <a:xfrm>
          <a:off x="0" y="0"/>
          <a:ext cx="0" cy="0"/>
          <a:chOff x="0" y="0"/>
          <a:chExt cx="0" cy="0"/>
        </a:xfrm>
      </p:grpSpPr>
      <p:sp>
        <p:nvSpPr>
          <p:cNvPr id="93" name="Google Shape;93;p59"/>
          <p:cNvSpPr/>
          <p:nvPr/>
        </p:nvSpPr>
        <p:spPr>
          <a:xfrm>
            <a:off x="0" y="1"/>
            <a:ext cx="20948650" cy="11335476"/>
          </a:xfrm>
          <a:custGeom>
            <a:avLst/>
            <a:gdLst/>
            <a:ahLst/>
            <a:cxnLst/>
            <a:rect l="l" t="t" r="r" b="b"/>
            <a:pathLst>
              <a:path w="7774305" h="11308715" extrusionOk="0">
                <a:moveTo>
                  <a:pt x="7774119" y="0"/>
                </a:moveTo>
                <a:lnTo>
                  <a:pt x="0" y="0"/>
                </a:lnTo>
                <a:lnTo>
                  <a:pt x="0" y="11308556"/>
                </a:lnTo>
                <a:lnTo>
                  <a:pt x="7774119" y="11308556"/>
                </a:lnTo>
                <a:lnTo>
                  <a:pt x="7774119" y="0"/>
                </a:lnTo>
                <a:close/>
              </a:path>
            </a:pathLst>
          </a:custGeom>
          <a:solidFill>
            <a:srgbClr val="CFE9F7"/>
          </a:solidFill>
          <a:ln>
            <a:noFill/>
          </a:ln>
        </p:spPr>
        <p:txBody>
          <a:bodyPr spcFirstLastPara="1" wrap="square" lIns="0" tIns="0" rIns="0" bIns="0" anchor="t" anchorCtr="0">
            <a:noAutofit/>
          </a:bodyPr>
          <a:lstStyle/>
          <a:p>
            <a:pPr marL="0" lvl="0" indent="0" algn="l" rtl="0">
              <a:spcBef>
                <a:spcPts val="0"/>
              </a:spcBef>
              <a:spcAft>
                <a:spcPts val="0"/>
              </a:spcAft>
              <a:buSzPts val="1800"/>
              <a:buFont typeface="Arial"/>
              <a:buNone/>
            </a:pPr>
            <a:endParaRPr sz="1800"/>
          </a:p>
        </p:txBody>
      </p:sp>
      <p:sp>
        <p:nvSpPr>
          <p:cNvPr id="94" name="Google Shape;94;p59"/>
          <p:cNvSpPr txBox="1">
            <a:spLocks noGrp="1"/>
          </p:cNvSpPr>
          <p:nvPr>
            <p:ph type="body" idx="1"/>
          </p:nvPr>
        </p:nvSpPr>
        <p:spPr>
          <a:xfrm>
            <a:off x="1034388" y="7102475"/>
            <a:ext cx="8636662" cy="3276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16090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95"/>
        <p:cNvGrpSpPr/>
        <p:nvPr/>
      </p:nvGrpSpPr>
      <p:grpSpPr>
        <a:xfrm>
          <a:off x="0" y="0"/>
          <a:ext cx="0" cy="0"/>
          <a:chOff x="0" y="0"/>
          <a:chExt cx="0" cy="0"/>
        </a:xfrm>
      </p:grpSpPr>
    </p:spTree>
    <p:extLst>
      <p:ext uri="{BB962C8B-B14F-4D97-AF65-F5344CB8AC3E}">
        <p14:creationId xmlns:p14="http://schemas.microsoft.com/office/powerpoint/2010/main" val="2400749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24"/>
        <p:cNvGrpSpPr/>
        <p:nvPr/>
      </p:nvGrpSpPr>
      <p:grpSpPr>
        <a:xfrm>
          <a:off x="0" y="0"/>
          <a:ext cx="0" cy="0"/>
          <a:chOff x="0" y="0"/>
          <a:chExt cx="0" cy="0"/>
        </a:xfrm>
      </p:grpSpPr>
      <p:sp>
        <p:nvSpPr>
          <p:cNvPr id="25" name="Google Shape;25;p28"/>
          <p:cNvSpPr/>
          <p:nvPr/>
        </p:nvSpPr>
        <p:spPr>
          <a:xfrm>
            <a:off x="0" y="10261467"/>
            <a:ext cx="20104100" cy="1047883"/>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6" name="Google Shape;26;p28"/>
          <p:cNvPicPr preferRelativeResize="0"/>
          <p:nvPr/>
        </p:nvPicPr>
        <p:blipFill rotWithShape="1">
          <a:blip r:embed="rId2">
            <a:alphaModFix/>
          </a:blip>
          <a:srcRect/>
          <a:stretch/>
        </p:blipFill>
        <p:spPr>
          <a:xfrm>
            <a:off x="17339785" y="9128278"/>
            <a:ext cx="2368640" cy="1881216"/>
          </a:xfrm>
          <a:prstGeom prst="rect">
            <a:avLst/>
          </a:prstGeom>
          <a:noFill/>
          <a:ln>
            <a:noFill/>
          </a:ln>
        </p:spPr>
      </p:pic>
      <p:sp>
        <p:nvSpPr>
          <p:cNvPr id="27" name="Google Shape;27;p28"/>
          <p:cNvSpPr txBox="1">
            <a:spLocks noGrp="1"/>
          </p:cNvSpPr>
          <p:nvPr>
            <p:ph type="title"/>
          </p:nvPr>
        </p:nvSpPr>
        <p:spPr>
          <a:xfrm>
            <a:off x="1034388" y="824971"/>
            <a:ext cx="6960262" cy="1030605"/>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 name="Google Shape;28;p28"/>
          <p:cNvSpPr txBox="1">
            <a:spLocks noGrp="1"/>
          </p:cNvSpPr>
          <p:nvPr>
            <p:ph type="body" idx="1"/>
          </p:nvPr>
        </p:nvSpPr>
        <p:spPr>
          <a:xfrm>
            <a:off x="1034388" y="2837234"/>
            <a:ext cx="9017662" cy="639190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29" name="Google Shape;29;p28"/>
          <p:cNvSpPr txBox="1">
            <a:spLocks noGrp="1"/>
          </p:cNvSpPr>
          <p:nvPr>
            <p:ph type="body" idx="2"/>
          </p:nvPr>
        </p:nvSpPr>
        <p:spPr>
          <a:xfrm>
            <a:off x="10966450" y="2837234"/>
            <a:ext cx="8103262" cy="639190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3450" b="1" i="0" u="none" strike="noStrike" cap="none">
                <a:solidFill>
                  <a:srgbClr val="198FB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Two Content">
  <p:cSld name="1_Two Content">
    <p:bg>
      <p:bgPr>
        <a:solidFill>
          <a:schemeClr val="lt1"/>
        </a:solidFill>
        <a:effectLst/>
      </p:bgPr>
    </p:bg>
    <p:spTree>
      <p:nvGrpSpPr>
        <p:cNvPr id="1" name="Shape 30"/>
        <p:cNvGrpSpPr/>
        <p:nvPr/>
      </p:nvGrpSpPr>
      <p:grpSpPr>
        <a:xfrm>
          <a:off x="0" y="0"/>
          <a:ext cx="0" cy="0"/>
          <a:chOff x="0" y="0"/>
          <a:chExt cx="0" cy="0"/>
        </a:xfrm>
      </p:grpSpPr>
      <p:sp>
        <p:nvSpPr>
          <p:cNvPr id="31" name="Google Shape;31;p31"/>
          <p:cNvSpPr/>
          <p:nvPr/>
        </p:nvSpPr>
        <p:spPr>
          <a:xfrm>
            <a:off x="0" y="10261467"/>
            <a:ext cx="20104100" cy="1047115"/>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2" name="Google Shape;32;p31"/>
          <p:cNvPicPr preferRelativeResize="0"/>
          <p:nvPr/>
        </p:nvPicPr>
        <p:blipFill rotWithShape="1">
          <a:blip r:embed="rId2">
            <a:alphaModFix/>
          </a:blip>
          <a:srcRect/>
          <a:stretch/>
        </p:blipFill>
        <p:spPr>
          <a:xfrm>
            <a:off x="17339785" y="9128278"/>
            <a:ext cx="2368640" cy="188121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33"/>
        <p:cNvGrpSpPr/>
        <p:nvPr/>
      </p:nvGrpSpPr>
      <p:grpSpPr>
        <a:xfrm>
          <a:off x="0" y="0"/>
          <a:ext cx="0" cy="0"/>
          <a:chOff x="0" y="0"/>
          <a:chExt cx="0" cy="0"/>
        </a:xfrm>
      </p:grpSpPr>
      <p:sp>
        <p:nvSpPr>
          <p:cNvPr id="34" name="Google Shape;34;p32"/>
          <p:cNvSpPr/>
          <p:nvPr/>
        </p:nvSpPr>
        <p:spPr>
          <a:xfrm>
            <a:off x="0" y="10261467"/>
            <a:ext cx="20104100" cy="1047115"/>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5" name="Google Shape;35;p32"/>
          <p:cNvPicPr preferRelativeResize="0"/>
          <p:nvPr/>
        </p:nvPicPr>
        <p:blipFill rotWithShape="1">
          <a:blip r:embed="rId2">
            <a:alphaModFix/>
          </a:blip>
          <a:srcRect/>
          <a:stretch/>
        </p:blipFill>
        <p:spPr>
          <a:xfrm>
            <a:off x="17339785" y="9128278"/>
            <a:ext cx="2368640" cy="1881216"/>
          </a:xfrm>
          <a:prstGeom prst="rect">
            <a:avLst/>
          </a:prstGeom>
          <a:noFill/>
          <a:ln>
            <a:noFill/>
          </a:ln>
        </p:spPr>
      </p:pic>
      <p:sp>
        <p:nvSpPr>
          <p:cNvPr id="36" name="Google Shape;36;p32"/>
          <p:cNvSpPr txBox="1">
            <a:spLocks noGrp="1"/>
          </p:cNvSpPr>
          <p:nvPr>
            <p:ph type="title"/>
          </p:nvPr>
        </p:nvSpPr>
        <p:spPr>
          <a:xfrm>
            <a:off x="1034388" y="824971"/>
            <a:ext cx="6960262" cy="1030605"/>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 name="Google Shape;37;p32"/>
          <p:cNvSpPr txBox="1">
            <a:spLocks noGrp="1"/>
          </p:cNvSpPr>
          <p:nvPr>
            <p:ph type="body" idx="1"/>
          </p:nvPr>
        </p:nvSpPr>
        <p:spPr>
          <a:xfrm>
            <a:off x="1034388" y="2837234"/>
            <a:ext cx="8636662" cy="639190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38" name="Google Shape;38;p32"/>
          <p:cNvSpPr txBox="1">
            <a:spLocks noGrp="1"/>
          </p:cNvSpPr>
          <p:nvPr>
            <p:ph type="body" idx="2"/>
          </p:nvPr>
        </p:nvSpPr>
        <p:spPr>
          <a:xfrm>
            <a:off x="10433052" y="2831415"/>
            <a:ext cx="8636662" cy="639190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33"/>
          <p:cNvSpPr txBox="1">
            <a:spLocks noGrp="1"/>
          </p:cNvSpPr>
          <p:nvPr>
            <p:ph type="title"/>
          </p:nvPr>
        </p:nvSpPr>
        <p:spPr>
          <a:xfrm>
            <a:off x="1382157" y="602119"/>
            <a:ext cx="17339786" cy="218595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Calibri"/>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33"/>
          <p:cNvSpPr txBox="1">
            <a:spLocks noGrp="1"/>
          </p:cNvSpPr>
          <p:nvPr>
            <p:ph type="body" idx="1"/>
          </p:nvPr>
        </p:nvSpPr>
        <p:spPr>
          <a:xfrm>
            <a:off x="1382157" y="3010591"/>
            <a:ext cx="17339786" cy="7175679"/>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649"/>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9pPr>
          </a:lstStyle>
          <a:p>
            <a:endParaRPr/>
          </a:p>
        </p:txBody>
      </p:sp>
      <p:sp>
        <p:nvSpPr>
          <p:cNvPr id="42" name="Google Shape;42;p33"/>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 name="Google Shape;43;p33"/>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 name="Google Shape;44;p33"/>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5"/>
        <p:cNvGrpSpPr/>
        <p:nvPr/>
      </p:nvGrpSpPr>
      <p:grpSpPr>
        <a:xfrm>
          <a:off x="0" y="0"/>
          <a:ext cx="0" cy="0"/>
          <a:chOff x="0" y="0"/>
          <a:chExt cx="0" cy="0"/>
        </a:xfrm>
      </p:grpSpPr>
      <p:sp>
        <p:nvSpPr>
          <p:cNvPr id="46" name="Google Shape;46;p34"/>
          <p:cNvSpPr/>
          <p:nvPr/>
        </p:nvSpPr>
        <p:spPr>
          <a:xfrm>
            <a:off x="0" y="1"/>
            <a:ext cx="20948650" cy="11335476"/>
          </a:xfrm>
          <a:custGeom>
            <a:avLst/>
            <a:gdLst/>
            <a:ahLst/>
            <a:cxnLst/>
            <a:rect l="l" t="t" r="r" b="b"/>
            <a:pathLst>
              <a:path w="7774305" h="11308715" extrusionOk="0">
                <a:moveTo>
                  <a:pt x="7774119" y="0"/>
                </a:moveTo>
                <a:lnTo>
                  <a:pt x="0" y="0"/>
                </a:lnTo>
                <a:lnTo>
                  <a:pt x="0" y="11308556"/>
                </a:lnTo>
                <a:lnTo>
                  <a:pt x="7774119" y="11308556"/>
                </a:lnTo>
                <a:lnTo>
                  <a:pt x="7774119" y="0"/>
                </a:lnTo>
                <a:close/>
              </a:path>
            </a:pathLst>
          </a:custGeom>
          <a:solidFill>
            <a:srgbClr val="CFE9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 name="Google Shape;47;p34"/>
          <p:cNvSpPr txBox="1">
            <a:spLocks noGrp="1"/>
          </p:cNvSpPr>
          <p:nvPr>
            <p:ph type="body" idx="1"/>
          </p:nvPr>
        </p:nvSpPr>
        <p:spPr>
          <a:xfrm>
            <a:off x="1034388" y="7102475"/>
            <a:ext cx="8636662" cy="3276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30"/>
          <p:cNvSpPr txBox="1">
            <a:spLocks noGrp="1"/>
          </p:cNvSpPr>
          <p:nvPr>
            <p:ph type="title"/>
          </p:nvPr>
        </p:nvSpPr>
        <p:spPr>
          <a:xfrm>
            <a:off x="1382157" y="602119"/>
            <a:ext cx="17339786" cy="218595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Calibri"/>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30"/>
          <p:cNvSpPr txBox="1">
            <a:spLocks noGrp="1"/>
          </p:cNvSpPr>
          <p:nvPr>
            <p:ph type="body" idx="1"/>
          </p:nvPr>
        </p:nvSpPr>
        <p:spPr>
          <a:xfrm>
            <a:off x="1382157" y="3010591"/>
            <a:ext cx="8544243" cy="7175679"/>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649"/>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9pPr>
          </a:lstStyle>
          <a:p>
            <a:endParaRPr/>
          </a:p>
        </p:txBody>
      </p:sp>
      <p:sp>
        <p:nvSpPr>
          <p:cNvPr id="54" name="Google Shape;54;p30"/>
          <p:cNvSpPr txBox="1">
            <a:spLocks noGrp="1"/>
          </p:cNvSpPr>
          <p:nvPr>
            <p:ph type="body" idx="2"/>
          </p:nvPr>
        </p:nvSpPr>
        <p:spPr>
          <a:xfrm>
            <a:off x="10177700" y="3010591"/>
            <a:ext cx="8544243" cy="7175679"/>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649"/>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9pPr>
          </a:lstStyle>
          <a:p>
            <a:endParaRPr/>
          </a:p>
        </p:txBody>
      </p:sp>
      <p:sp>
        <p:nvSpPr>
          <p:cNvPr id="55" name="Google Shape;55;p30"/>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Google Shape;56;p30"/>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 name="Google Shape;57;p30"/>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0" y="1"/>
            <a:ext cx="7774305" cy="11335476"/>
          </a:xfrm>
          <a:custGeom>
            <a:avLst/>
            <a:gdLst/>
            <a:ahLst/>
            <a:cxnLst/>
            <a:rect l="l" t="t" r="r" b="b"/>
            <a:pathLst>
              <a:path w="7774305" h="11308715" extrusionOk="0">
                <a:moveTo>
                  <a:pt x="7774119" y="0"/>
                </a:moveTo>
                <a:lnTo>
                  <a:pt x="0" y="0"/>
                </a:lnTo>
                <a:lnTo>
                  <a:pt x="0" y="11308556"/>
                </a:lnTo>
                <a:lnTo>
                  <a:pt x="7774119" y="11308556"/>
                </a:lnTo>
                <a:lnTo>
                  <a:pt x="7774119" y="0"/>
                </a:lnTo>
                <a:close/>
              </a:path>
            </a:pathLst>
          </a:custGeom>
          <a:solidFill>
            <a:srgbClr val="CFE9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sp>
        <p:nvSpPr>
          <p:cNvPr id="50" name="Google Shape;50;p29"/>
          <p:cNvSpPr/>
          <p:nvPr/>
        </p:nvSpPr>
        <p:spPr>
          <a:xfrm>
            <a:off x="0" y="1"/>
            <a:ext cx="7774305" cy="11335476"/>
          </a:xfrm>
          <a:custGeom>
            <a:avLst/>
            <a:gdLst/>
            <a:ahLst/>
            <a:cxnLst/>
            <a:rect l="l" t="t" r="r" b="b"/>
            <a:pathLst>
              <a:path w="7774305" h="11308715" extrusionOk="0">
                <a:moveTo>
                  <a:pt x="7774119" y="0"/>
                </a:moveTo>
                <a:lnTo>
                  <a:pt x="0" y="0"/>
                </a:lnTo>
                <a:lnTo>
                  <a:pt x="0" y="11308556"/>
                </a:lnTo>
                <a:lnTo>
                  <a:pt x="7774119" y="11308556"/>
                </a:lnTo>
                <a:lnTo>
                  <a:pt x="7774119" y="0"/>
                </a:lnTo>
                <a:close/>
              </a:path>
            </a:pathLst>
          </a:custGeom>
          <a:solidFill>
            <a:srgbClr val="CFE9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Google Shape;57;p35"/>
          <p:cNvSpPr/>
          <p:nvPr/>
        </p:nvSpPr>
        <p:spPr>
          <a:xfrm>
            <a:off x="0" y="1"/>
            <a:ext cx="7774305" cy="11335476"/>
          </a:xfrm>
          <a:custGeom>
            <a:avLst/>
            <a:gdLst/>
            <a:ahLst/>
            <a:cxnLst/>
            <a:rect l="l" t="t" r="r" b="b"/>
            <a:pathLst>
              <a:path w="7774305" h="11308715" extrusionOk="0">
                <a:moveTo>
                  <a:pt x="7774119" y="0"/>
                </a:moveTo>
                <a:lnTo>
                  <a:pt x="0" y="0"/>
                </a:lnTo>
                <a:lnTo>
                  <a:pt x="0" y="11308556"/>
                </a:lnTo>
                <a:lnTo>
                  <a:pt x="7774119" y="11308556"/>
                </a:lnTo>
                <a:lnTo>
                  <a:pt x="7774119" y="0"/>
                </a:lnTo>
                <a:close/>
              </a:path>
            </a:pathLst>
          </a:custGeom>
          <a:solidFill>
            <a:srgbClr val="CFE9F7"/>
          </a:solidFill>
          <a:ln>
            <a:noFill/>
          </a:ln>
        </p:spPr>
        <p:txBody>
          <a:bodyPr spcFirstLastPara="1" wrap="square" lIns="0" tIns="0" rIns="0" bIns="0" anchor="t" anchorCtr="0">
            <a:noAutofit/>
          </a:bodyPr>
          <a:lstStyle/>
          <a:p>
            <a:pPr marL="0" lvl="0" indent="0" algn="l" rtl="0">
              <a:spcBef>
                <a:spcPts val="0"/>
              </a:spcBef>
              <a:spcAft>
                <a:spcPts val="0"/>
              </a:spcAft>
              <a:buSzPts val="1800"/>
              <a:buFont typeface="Arial"/>
              <a:buNone/>
            </a:pPr>
            <a:endParaRPr sz="1800"/>
          </a:p>
        </p:txBody>
      </p:sp>
    </p:spTree>
    <p:extLst>
      <p:ext uri="{BB962C8B-B14F-4D97-AF65-F5344CB8AC3E}">
        <p14:creationId xmlns:p14="http://schemas.microsoft.com/office/powerpoint/2010/main" val="3717236731"/>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ediaspace.nottingham.ac.uk/playlist/dedicated/1_naafl56b/1_jkz4d5r3"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0.xml"/><Relationship Id="rId1" Type="http://schemas.openxmlformats.org/officeDocument/2006/relationships/themeOverride" Target="../theme/themeOverride1.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hyperlink" Target="http://www.retoday.org.u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www.retoday.org.uk/"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retoday.org.uk/"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religiouseducationcouncil.org.uk/rec/wp-content/uploads/2021/01/REC-Worldview-Report-A4-v2.pdf" TargetMode="External"/><Relationship Id="rId7" Type="http://schemas.openxmlformats.org/officeDocument/2006/relationships/hyperlink" Target="https://religiouseducationcouncil.org.uk/rec/wp-content/uploads/2024/04/24-25698-REC-Handbook-A4-DIGITAL-PAGES.pdf"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hyperlink" Target="https://religiouseducationcouncil.org.uk/rec/wp-content/uploads/2017/05/Final-Report-of-the-Commission-on-RE.pdf" TargetMode="Externa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https://mediaspace.nottingham.ac.uk/playlist/dedicated/1_naafl56b/1_60exsf10"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
          <p:cNvPicPr preferRelativeResize="0"/>
          <p:nvPr/>
        </p:nvPicPr>
        <p:blipFill rotWithShape="1">
          <a:blip r:embed="rId3">
            <a:alphaModFix/>
          </a:blip>
          <a:srcRect/>
          <a:stretch/>
        </p:blipFill>
        <p:spPr>
          <a:xfrm>
            <a:off x="8932426" y="431701"/>
            <a:ext cx="2903139" cy="2305730"/>
          </a:xfrm>
          <a:prstGeom prst="rect">
            <a:avLst/>
          </a:prstGeom>
          <a:noFill/>
          <a:ln>
            <a:noFill/>
          </a:ln>
        </p:spPr>
      </p:pic>
      <p:pic>
        <p:nvPicPr>
          <p:cNvPr id="96" name="Google Shape;96;p1"/>
          <p:cNvPicPr preferRelativeResize="0"/>
          <p:nvPr/>
        </p:nvPicPr>
        <p:blipFill rotWithShape="1">
          <a:blip r:embed="rId4">
            <a:alphaModFix/>
          </a:blip>
          <a:srcRect/>
          <a:stretch/>
        </p:blipFill>
        <p:spPr>
          <a:xfrm>
            <a:off x="14595912" y="9674857"/>
            <a:ext cx="2185765" cy="506926"/>
          </a:xfrm>
          <a:prstGeom prst="rect">
            <a:avLst/>
          </a:prstGeom>
          <a:noFill/>
          <a:ln>
            <a:noFill/>
          </a:ln>
        </p:spPr>
      </p:pic>
      <p:pic>
        <p:nvPicPr>
          <p:cNvPr id="97" name="Google Shape;97;p1"/>
          <p:cNvPicPr preferRelativeResize="0"/>
          <p:nvPr/>
        </p:nvPicPr>
        <p:blipFill rotWithShape="1">
          <a:blip r:embed="rId5">
            <a:alphaModFix/>
          </a:blip>
          <a:srcRect/>
          <a:stretch/>
        </p:blipFill>
        <p:spPr>
          <a:xfrm>
            <a:off x="17067359" y="9675197"/>
            <a:ext cx="1989650" cy="506111"/>
          </a:xfrm>
          <a:prstGeom prst="rect">
            <a:avLst/>
          </a:prstGeom>
          <a:noFill/>
          <a:ln>
            <a:noFill/>
          </a:ln>
        </p:spPr>
      </p:pic>
      <p:pic>
        <p:nvPicPr>
          <p:cNvPr id="98" name="Google Shape;98;p1"/>
          <p:cNvPicPr preferRelativeResize="0"/>
          <p:nvPr/>
        </p:nvPicPr>
        <p:blipFill rotWithShape="1">
          <a:blip r:embed="rId6">
            <a:alphaModFix/>
          </a:blip>
          <a:srcRect/>
          <a:stretch/>
        </p:blipFill>
        <p:spPr>
          <a:xfrm>
            <a:off x="8945127" y="9589458"/>
            <a:ext cx="1571651" cy="660093"/>
          </a:xfrm>
          <a:prstGeom prst="rect">
            <a:avLst/>
          </a:prstGeom>
          <a:noFill/>
          <a:ln>
            <a:noFill/>
          </a:ln>
        </p:spPr>
      </p:pic>
      <p:pic>
        <p:nvPicPr>
          <p:cNvPr id="99" name="Google Shape;99;p1"/>
          <p:cNvPicPr preferRelativeResize="0"/>
          <p:nvPr/>
        </p:nvPicPr>
        <p:blipFill rotWithShape="1">
          <a:blip r:embed="rId7">
            <a:alphaModFix/>
          </a:blip>
          <a:srcRect/>
          <a:stretch/>
        </p:blipFill>
        <p:spPr>
          <a:xfrm>
            <a:off x="10802467" y="9590637"/>
            <a:ext cx="1572673" cy="699048"/>
          </a:xfrm>
          <a:prstGeom prst="rect">
            <a:avLst/>
          </a:prstGeom>
          <a:noFill/>
          <a:ln>
            <a:noFill/>
          </a:ln>
        </p:spPr>
      </p:pic>
      <p:pic>
        <p:nvPicPr>
          <p:cNvPr id="100" name="Google Shape;100;p1"/>
          <p:cNvPicPr preferRelativeResize="0"/>
          <p:nvPr/>
        </p:nvPicPr>
        <p:blipFill rotWithShape="1">
          <a:blip r:embed="rId8">
            <a:alphaModFix/>
          </a:blip>
          <a:srcRect/>
          <a:stretch/>
        </p:blipFill>
        <p:spPr>
          <a:xfrm>
            <a:off x="12660817" y="9674859"/>
            <a:ext cx="1649426" cy="488230"/>
          </a:xfrm>
          <a:prstGeom prst="rect">
            <a:avLst/>
          </a:prstGeom>
          <a:noFill/>
          <a:ln>
            <a:noFill/>
          </a:ln>
        </p:spPr>
      </p:pic>
      <p:pic>
        <p:nvPicPr>
          <p:cNvPr id="101" name="Google Shape;101;p1"/>
          <p:cNvPicPr preferRelativeResize="0"/>
          <p:nvPr/>
        </p:nvPicPr>
        <p:blipFill rotWithShape="1">
          <a:blip r:embed="rId9">
            <a:alphaModFix/>
          </a:blip>
          <a:srcRect/>
          <a:stretch/>
        </p:blipFill>
        <p:spPr>
          <a:xfrm>
            <a:off x="1047127" y="2254765"/>
            <a:ext cx="7570236" cy="7127532"/>
          </a:xfrm>
          <a:prstGeom prst="rect">
            <a:avLst/>
          </a:prstGeom>
          <a:noFill/>
          <a:ln>
            <a:noFill/>
          </a:ln>
        </p:spPr>
      </p:pic>
      <p:sp>
        <p:nvSpPr>
          <p:cNvPr id="102" name="Google Shape;102;p1"/>
          <p:cNvSpPr txBox="1">
            <a:spLocks noGrp="1"/>
          </p:cNvSpPr>
          <p:nvPr>
            <p:ph type="ctrTitle"/>
          </p:nvPr>
        </p:nvSpPr>
        <p:spPr>
          <a:xfrm>
            <a:off x="8945127" y="4364832"/>
            <a:ext cx="10232230" cy="2228174"/>
          </a:xfrm>
          <a:prstGeom prst="rect">
            <a:avLst/>
          </a:prstGeom>
          <a:noFill/>
          <a:ln>
            <a:noFill/>
          </a:ln>
        </p:spPr>
        <p:txBody>
          <a:bodyPr spcFirstLastPara="1" wrap="square" lIns="0" tIns="12050" rIns="0" bIns="0" anchor="t" anchorCtr="0">
            <a:spAutoFit/>
          </a:bodyPr>
          <a:lstStyle/>
          <a:p>
            <a:pPr marL="0" lvl="0" indent="0" algn="l" rtl="0">
              <a:lnSpc>
                <a:spcPct val="100000"/>
              </a:lnSpc>
              <a:spcBef>
                <a:spcPts val="0"/>
              </a:spcBef>
              <a:spcAft>
                <a:spcPts val="0"/>
              </a:spcAft>
              <a:buSzPts val="1400"/>
              <a:buNone/>
            </a:pPr>
            <a:r>
              <a:rPr lang="en-GB" sz="7200">
                <a:latin typeface="Arial"/>
                <a:ea typeface="Arial"/>
                <a:cs typeface="Arial"/>
                <a:sym typeface="Arial"/>
              </a:rPr>
              <a:t>Religion &amp; Worldviews in Religious Studies</a:t>
            </a:r>
            <a:endParaRPr sz="7200">
              <a:latin typeface="Arial"/>
              <a:ea typeface="Arial"/>
              <a:cs typeface="Arial"/>
              <a:sym typeface="Arial"/>
            </a:endParaRPr>
          </a:p>
        </p:txBody>
      </p:sp>
      <p:sp>
        <p:nvSpPr>
          <p:cNvPr id="103" name="Google Shape;103;p1"/>
          <p:cNvSpPr txBox="1">
            <a:spLocks noGrp="1"/>
          </p:cNvSpPr>
          <p:nvPr>
            <p:ph type="subTitle" idx="1"/>
          </p:nvPr>
        </p:nvSpPr>
        <p:spPr>
          <a:xfrm>
            <a:off x="8932425" y="6944518"/>
            <a:ext cx="10244931" cy="6892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sz="4400" b="0" i="0" u="none" strike="noStrike" cap="none">
                <a:latin typeface="Arial"/>
                <a:ea typeface="Arial"/>
                <a:cs typeface="Arial"/>
                <a:sym typeface="Arial"/>
              </a:rPr>
              <a:t>Training Pack for Secondary Schools</a:t>
            </a:r>
            <a:endParaRPr sz="44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a:spLocks noGrp="1"/>
          </p:cNvSpPr>
          <p:nvPr>
            <p:ph type="title"/>
          </p:nvPr>
        </p:nvSpPr>
        <p:spPr>
          <a:xfrm>
            <a:off x="1034388" y="824972"/>
            <a:ext cx="19069712" cy="81099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What is an organised worldview? Key points (1/4)</a:t>
            </a:r>
            <a:endParaRPr dirty="0"/>
          </a:p>
        </p:txBody>
      </p:sp>
      <p:sp>
        <p:nvSpPr>
          <p:cNvPr id="171" name="Google Shape;171;p8"/>
          <p:cNvSpPr txBox="1">
            <a:spLocks noGrp="1"/>
          </p:cNvSpPr>
          <p:nvPr>
            <p:ph type="body" idx="1"/>
          </p:nvPr>
        </p:nvSpPr>
        <p:spPr>
          <a:xfrm>
            <a:off x="1034389" y="2837234"/>
            <a:ext cx="10844730" cy="7191771"/>
          </a:xfrm>
          <a:prstGeom prst="rect">
            <a:avLst/>
          </a:prstGeom>
          <a:noFill/>
          <a:ln>
            <a:noFill/>
          </a:ln>
        </p:spPr>
        <p:txBody>
          <a:bodyPr spcFirstLastPara="1" wrap="square" lIns="0" tIns="0" rIns="0" bIns="0" anchor="t" anchorCtr="0">
            <a:noAutofit/>
          </a:bodyPr>
          <a:lstStyle/>
          <a:p>
            <a:pPr marL="228600" lvl="0" indent="-228600" algn="l" rtl="0">
              <a:lnSpc>
                <a:spcPct val="90000"/>
              </a:lnSpc>
              <a:spcBef>
                <a:spcPts val="0"/>
              </a:spcBef>
              <a:spcAft>
                <a:spcPts val="0"/>
              </a:spcAft>
              <a:buClr>
                <a:schemeClr val="dk1"/>
              </a:buClr>
              <a:buSzPts val="3800"/>
              <a:buFont typeface="Arial"/>
              <a:buChar char="•"/>
            </a:pPr>
            <a:r>
              <a:rPr lang="en-GB" sz="3800" dirty="0"/>
              <a:t>An organised worldview is the formal expression of a way of understanding and engaging with the world. It may be the official position of a worldview community. It may be announced by a leader, or it may emerge as a consensus or compromise within the community, reached after a long process of discussions, debates and decisions. </a:t>
            </a:r>
            <a:br>
              <a:rPr lang="en-GB" sz="3800" dirty="0"/>
            </a:br>
            <a:endParaRPr sz="3800" dirty="0"/>
          </a:p>
          <a:p>
            <a:pPr marL="228600" lvl="0" indent="-228600" algn="l" rtl="0">
              <a:lnSpc>
                <a:spcPct val="90000"/>
              </a:lnSpc>
              <a:spcBef>
                <a:spcPts val="0"/>
              </a:spcBef>
              <a:spcAft>
                <a:spcPts val="0"/>
              </a:spcAft>
              <a:buClr>
                <a:schemeClr val="dk1"/>
              </a:buClr>
              <a:buSzPts val="3800"/>
              <a:buFont typeface="Arial"/>
              <a:buChar char="•"/>
            </a:pPr>
            <a:r>
              <a:rPr lang="en-GB" sz="3800" dirty="0"/>
              <a:t>For example, the official website of Humanists UK publishes statements explaining Humanist values, Humanist beliefs and Humanist ways of thinking.</a:t>
            </a:r>
            <a:endParaRPr dirty="0"/>
          </a:p>
          <a:p>
            <a:pPr marL="0" lvl="0" indent="0" algn="l" rtl="0">
              <a:lnSpc>
                <a:spcPct val="100000"/>
              </a:lnSpc>
              <a:spcBef>
                <a:spcPts val="1200"/>
              </a:spcBef>
              <a:spcAft>
                <a:spcPts val="0"/>
              </a:spcAft>
              <a:buSzPts val="1400"/>
              <a:buNone/>
            </a:pPr>
            <a:endParaRPr sz="3800" dirty="0"/>
          </a:p>
        </p:txBody>
      </p:sp>
      <p:sp>
        <p:nvSpPr>
          <p:cNvPr id="172" name="Google Shape;172;p8"/>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 name="Picture 2" descr="A couple of children holding books and a globe&#10;&#10;Description automatically generated">
            <a:extLst>
              <a:ext uri="{FF2B5EF4-FFF2-40B4-BE49-F238E27FC236}">
                <a16:creationId xmlns:a16="http://schemas.microsoft.com/office/drawing/2014/main" id="{8B5C8BE9-7FA7-9F42-2079-2BD9B0FF4A52}"/>
              </a:ext>
            </a:extLst>
          </p:cNvPr>
          <p:cNvPicPr>
            <a:picLocks noChangeAspect="1"/>
          </p:cNvPicPr>
          <p:nvPr/>
        </p:nvPicPr>
        <p:blipFill>
          <a:blip r:embed="rId3"/>
          <a:stretch>
            <a:fillRect/>
          </a:stretch>
        </p:blipFill>
        <p:spPr>
          <a:xfrm>
            <a:off x="11879118" y="2837235"/>
            <a:ext cx="7544955" cy="59904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59529E09-6E09-4173-0FBF-CDC6763CF821}"/>
            </a:ext>
          </a:extLst>
        </p:cNvPr>
        <p:cNvGrpSpPr/>
        <p:nvPr/>
      </p:nvGrpSpPr>
      <p:grpSpPr>
        <a:xfrm>
          <a:off x="0" y="0"/>
          <a:ext cx="0" cy="0"/>
          <a:chOff x="0" y="0"/>
          <a:chExt cx="0" cy="0"/>
        </a:xfrm>
      </p:grpSpPr>
      <p:sp>
        <p:nvSpPr>
          <p:cNvPr id="170" name="Google Shape;170;p8">
            <a:extLst>
              <a:ext uri="{FF2B5EF4-FFF2-40B4-BE49-F238E27FC236}">
                <a16:creationId xmlns:a16="http://schemas.microsoft.com/office/drawing/2014/main" id="{153E4D13-D5E1-2A38-C0A4-708EB2713C9A}"/>
              </a:ext>
            </a:extLst>
          </p:cNvPr>
          <p:cNvSpPr txBox="1">
            <a:spLocks noGrp="1"/>
          </p:cNvSpPr>
          <p:nvPr>
            <p:ph type="title"/>
          </p:nvPr>
        </p:nvSpPr>
        <p:spPr>
          <a:xfrm>
            <a:off x="1034388" y="824971"/>
            <a:ext cx="18777612" cy="103153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What is an organised worldview? Key points (2/4)</a:t>
            </a:r>
            <a:endParaRPr dirty="0"/>
          </a:p>
        </p:txBody>
      </p:sp>
      <p:sp>
        <p:nvSpPr>
          <p:cNvPr id="171" name="Google Shape;171;p8">
            <a:extLst>
              <a:ext uri="{FF2B5EF4-FFF2-40B4-BE49-F238E27FC236}">
                <a16:creationId xmlns:a16="http://schemas.microsoft.com/office/drawing/2014/main" id="{B6014047-D474-EF4D-8FA5-2B7F0D806446}"/>
              </a:ext>
            </a:extLst>
          </p:cNvPr>
          <p:cNvSpPr txBox="1">
            <a:spLocks noGrp="1"/>
          </p:cNvSpPr>
          <p:nvPr>
            <p:ph type="body" idx="1"/>
          </p:nvPr>
        </p:nvSpPr>
        <p:spPr>
          <a:xfrm>
            <a:off x="1034388" y="2837235"/>
            <a:ext cx="9467357" cy="683615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800"/>
              <a:buNone/>
            </a:pPr>
            <a:endParaRPr sz="3800" dirty="0"/>
          </a:p>
          <a:p>
            <a:pPr marL="228600" lvl="0" indent="-228600" algn="l" rtl="0">
              <a:lnSpc>
                <a:spcPct val="90000"/>
              </a:lnSpc>
              <a:spcBef>
                <a:spcPts val="0"/>
              </a:spcBef>
              <a:spcAft>
                <a:spcPts val="0"/>
              </a:spcAft>
              <a:buClr>
                <a:schemeClr val="dk1"/>
              </a:buClr>
              <a:buSzPts val="3800"/>
              <a:buFont typeface="Arial"/>
              <a:buChar char="•"/>
            </a:pPr>
            <a:endParaRPr lang="en-GB" sz="3800" dirty="0"/>
          </a:p>
          <a:p>
            <a:pPr marL="228600" lvl="0" indent="-228600" algn="l" rtl="0">
              <a:lnSpc>
                <a:spcPct val="90000"/>
              </a:lnSpc>
              <a:spcBef>
                <a:spcPts val="0"/>
              </a:spcBef>
              <a:spcAft>
                <a:spcPts val="0"/>
              </a:spcAft>
              <a:buClr>
                <a:schemeClr val="dk1"/>
              </a:buClr>
              <a:buSzPts val="3800"/>
              <a:buFont typeface="Arial"/>
              <a:buChar char="•"/>
            </a:pPr>
            <a:r>
              <a:rPr lang="en-GB" sz="3800" dirty="0"/>
              <a:t>Organised worldviews can inform and shape personal worldviews.</a:t>
            </a:r>
            <a:br>
              <a:rPr lang="en-GB" sz="3800" dirty="0"/>
            </a:br>
            <a:endParaRPr dirty="0"/>
          </a:p>
          <a:p>
            <a:pPr marL="228600" lvl="0" indent="-228600" algn="l" rtl="0">
              <a:lnSpc>
                <a:spcPct val="90000"/>
              </a:lnSpc>
              <a:spcBef>
                <a:spcPts val="0"/>
              </a:spcBef>
              <a:spcAft>
                <a:spcPts val="0"/>
              </a:spcAft>
              <a:buClr>
                <a:schemeClr val="dk1"/>
              </a:buClr>
              <a:buSzPts val="3800"/>
              <a:buFont typeface="Arial"/>
              <a:buChar char="•"/>
            </a:pPr>
            <a:r>
              <a:rPr lang="en-GB" sz="3800" dirty="0"/>
              <a:t>We are not neat as human beings. Our worldviews can be quite diverse, and we often pick values and beliefs from different spaces and places. </a:t>
            </a:r>
            <a:endParaRPr dirty="0"/>
          </a:p>
          <a:p>
            <a:pPr marL="0" lvl="0" indent="0" algn="l" rtl="0">
              <a:lnSpc>
                <a:spcPct val="100000"/>
              </a:lnSpc>
              <a:spcBef>
                <a:spcPts val="1200"/>
              </a:spcBef>
              <a:spcAft>
                <a:spcPts val="0"/>
              </a:spcAft>
              <a:buSzPts val="1400"/>
              <a:buNone/>
            </a:pPr>
            <a:endParaRPr sz="3800" dirty="0"/>
          </a:p>
        </p:txBody>
      </p:sp>
      <p:sp>
        <p:nvSpPr>
          <p:cNvPr id="172" name="Google Shape;172;p8">
            <a:extLst>
              <a:ext uri="{FF2B5EF4-FFF2-40B4-BE49-F238E27FC236}">
                <a16:creationId xmlns:a16="http://schemas.microsoft.com/office/drawing/2014/main" id="{B56EF5CA-F164-47AD-C857-8B7B34EDB179}"/>
              </a:ext>
            </a:extLst>
          </p:cNvPr>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 name="Picture 2" descr="A couple of children holding books and a globe&#10;&#10;Description automatically generated">
            <a:extLst>
              <a:ext uri="{FF2B5EF4-FFF2-40B4-BE49-F238E27FC236}">
                <a16:creationId xmlns:a16="http://schemas.microsoft.com/office/drawing/2014/main" id="{248C0CB6-97FD-89B9-8E84-9739B1CEB63C}"/>
              </a:ext>
            </a:extLst>
          </p:cNvPr>
          <p:cNvPicPr>
            <a:picLocks noChangeAspect="1"/>
          </p:cNvPicPr>
          <p:nvPr/>
        </p:nvPicPr>
        <p:blipFill>
          <a:blip r:embed="rId3"/>
          <a:stretch>
            <a:fillRect/>
          </a:stretch>
        </p:blipFill>
        <p:spPr>
          <a:xfrm>
            <a:off x="11914909" y="2657879"/>
            <a:ext cx="7897091" cy="6270084"/>
          </a:xfrm>
          <a:prstGeom prst="rect">
            <a:avLst/>
          </a:prstGeom>
        </p:spPr>
      </p:pic>
    </p:spTree>
    <p:extLst>
      <p:ext uri="{BB962C8B-B14F-4D97-AF65-F5344CB8AC3E}">
        <p14:creationId xmlns:p14="http://schemas.microsoft.com/office/powerpoint/2010/main" val="282197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1034387" y="824971"/>
            <a:ext cx="18694485" cy="103356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What is an organised worldview? Key points (3/4)</a:t>
            </a:r>
            <a:endParaRPr dirty="0"/>
          </a:p>
        </p:txBody>
      </p:sp>
      <p:sp>
        <p:nvSpPr>
          <p:cNvPr id="179" name="Google Shape;179;p9"/>
          <p:cNvSpPr txBox="1">
            <a:spLocks noGrp="1"/>
          </p:cNvSpPr>
          <p:nvPr>
            <p:ph type="body" idx="1"/>
          </p:nvPr>
        </p:nvSpPr>
        <p:spPr>
          <a:xfrm>
            <a:off x="1034387" y="2837235"/>
            <a:ext cx="7848600" cy="6984388"/>
          </a:xfrm>
          <a:prstGeom prst="rect">
            <a:avLst/>
          </a:prstGeom>
          <a:noFill/>
          <a:ln>
            <a:noFill/>
          </a:ln>
        </p:spPr>
        <p:txBody>
          <a:bodyPr spcFirstLastPara="1" wrap="square" lIns="0" tIns="0" rIns="0" bIns="0" anchor="t" anchorCtr="0">
            <a:noAutofit/>
          </a:bodyPr>
          <a:lstStyle/>
          <a:p>
            <a:pPr marL="228600" lvl="0" indent="-228600" algn="l" rtl="0">
              <a:lnSpc>
                <a:spcPct val="90000"/>
              </a:lnSpc>
              <a:spcBef>
                <a:spcPts val="0"/>
              </a:spcBef>
              <a:spcAft>
                <a:spcPts val="0"/>
              </a:spcAft>
              <a:buClr>
                <a:schemeClr val="dk1"/>
              </a:buClr>
              <a:buSzPts val="3800"/>
              <a:buFont typeface="Arial"/>
              <a:buChar char="•"/>
            </a:pPr>
            <a:endParaRPr lang="en-GB" sz="3400" dirty="0"/>
          </a:p>
          <a:p>
            <a:pPr marL="228600" lvl="0" indent="-228600" algn="l" rtl="0">
              <a:lnSpc>
                <a:spcPct val="90000"/>
              </a:lnSpc>
              <a:spcBef>
                <a:spcPts val="0"/>
              </a:spcBef>
              <a:spcAft>
                <a:spcPts val="0"/>
              </a:spcAft>
              <a:buClr>
                <a:schemeClr val="dk1"/>
              </a:buClr>
              <a:buSzPts val="3800"/>
              <a:buFont typeface="Arial"/>
              <a:buChar char="•"/>
            </a:pPr>
            <a:r>
              <a:rPr lang="en-GB" sz="3400" dirty="0"/>
              <a:t>There could be gaps between personal and organised worldviews. Individuals do not always agree with the official positions of their community.</a:t>
            </a:r>
          </a:p>
          <a:p>
            <a:pPr marL="228600" lvl="0" indent="-228600" algn="l" rtl="0">
              <a:lnSpc>
                <a:spcPct val="90000"/>
              </a:lnSpc>
              <a:spcBef>
                <a:spcPts val="0"/>
              </a:spcBef>
              <a:spcAft>
                <a:spcPts val="0"/>
              </a:spcAft>
              <a:buClr>
                <a:schemeClr val="dk1"/>
              </a:buClr>
              <a:buSzPts val="3800"/>
              <a:buFont typeface="Arial"/>
              <a:buChar char="•"/>
            </a:pPr>
            <a:endParaRPr sz="3400" dirty="0"/>
          </a:p>
          <a:p>
            <a:pPr marL="228600" lvl="0" indent="-228600" algn="l" rtl="0">
              <a:lnSpc>
                <a:spcPct val="90000"/>
              </a:lnSpc>
              <a:spcBef>
                <a:spcPts val="2200"/>
              </a:spcBef>
              <a:spcAft>
                <a:spcPts val="0"/>
              </a:spcAft>
              <a:buClr>
                <a:schemeClr val="dk1"/>
              </a:buClr>
              <a:buSzPts val="3800"/>
              <a:buFont typeface="Arial"/>
              <a:buChar char="•"/>
            </a:pPr>
            <a:r>
              <a:rPr lang="en-GB" sz="3400" dirty="0"/>
              <a:t>Organised worldviews are also not fixed – they can change. However, any change is likely to be controversial within the community. </a:t>
            </a:r>
            <a:endParaRPr dirty="0"/>
          </a:p>
          <a:p>
            <a:pPr marL="0" lvl="0" indent="0" algn="l" rtl="0">
              <a:lnSpc>
                <a:spcPct val="100000"/>
              </a:lnSpc>
              <a:spcBef>
                <a:spcPts val="1200"/>
              </a:spcBef>
              <a:spcAft>
                <a:spcPts val="0"/>
              </a:spcAft>
              <a:buSzPts val="1400"/>
              <a:buNone/>
            </a:pPr>
            <a:endParaRPr sz="3400" dirty="0"/>
          </a:p>
        </p:txBody>
      </p:sp>
      <p:sp>
        <p:nvSpPr>
          <p:cNvPr id="180" name="Google Shape;180;p9"/>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81" name="Google Shape;181;p9" descr="A person standing next to a group of children&#10;&#10;Description automatically generated"/>
          <p:cNvPicPr preferRelativeResize="0"/>
          <p:nvPr/>
        </p:nvPicPr>
        <p:blipFill rotWithShape="1">
          <a:blip r:embed="rId3">
            <a:alphaModFix/>
          </a:blip>
          <a:srcRect/>
          <a:stretch/>
        </p:blipFill>
        <p:spPr>
          <a:xfrm>
            <a:off x="10960100" y="2191040"/>
            <a:ext cx="7848600" cy="76305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356BE6E3-6F4D-7568-D4A3-472D160A4FFD}"/>
            </a:ext>
          </a:extLst>
        </p:cNvPr>
        <p:cNvGrpSpPr/>
        <p:nvPr/>
      </p:nvGrpSpPr>
      <p:grpSpPr>
        <a:xfrm>
          <a:off x="0" y="0"/>
          <a:ext cx="0" cy="0"/>
          <a:chOff x="0" y="0"/>
          <a:chExt cx="0" cy="0"/>
        </a:xfrm>
      </p:grpSpPr>
      <p:sp>
        <p:nvSpPr>
          <p:cNvPr id="178" name="Google Shape;178;p9">
            <a:extLst>
              <a:ext uri="{FF2B5EF4-FFF2-40B4-BE49-F238E27FC236}">
                <a16:creationId xmlns:a16="http://schemas.microsoft.com/office/drawing/2014/main" id="{A23B049C-09B2-3EDC-5B2D-3E1B1E1E9205}"/>
              </a:ext>
            </a:extLst>
          </p:cNvPr>
          <p:cNvSpPr txBox="1">
            <a:spLocks noGrp="1"/>
          </p:cNvSpPr>
          <p:nvPr>
            <p:ph type="title"/>
          </p:nvPr>
        </p:nvSpPr>
        <p:spPr>
          <a:xfrm>
            <a:off x="1034388" y="824971"/>
            <a:ext cx="19069712" cy="94841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What is an organised worldview? Key points (4/4)</a:t>
            </a:r>
            <a:endParaRPr dirty="0"/>
          </a:p>
        </p:txBody>
      </p:sp>
      <p:sp>
        <p:nvSpPr>
          <p:cNvPr id="179" name="Google Shape;179;p9">
            <a:extLst>
              <a:ext uri="{FF2B5EF4-FFF2-40B4-BE49-F238E27FC236}">
                <a16:creationId xmlns:a16="http://schemas.microsoft.com/office/drawing/2014/main" id="{76A795FC-7E90-E70E-65A6-FED380E567C2}"/>
              </a:ext>
            </a:extLst>
          </p:cNvPr>
          <p:cNvSpPr txBox="1">
            <a:spLocks noGrp="1"/>
          </p:cNvSpPr>
          <p:nvPr>
            <p:ph type="body" idx="1"/>
          </p:nvPr>
        </p:nvSpPr>
        <p:spPr>
          <a:xfrm>
            <a:off x="624032" y="3363467"/>
            <a:ext cx="9906000" cy="6984388"/>
          </a:xfrm>
          <a:prstGeom prst="rect">
            <a:avLst/>
          </a:prstGeom>
          <a:noFill/>
          <a:ln>
            <a:noFill/>
          </a:ln>
        </p:spPr>
        <p:txBody>
          <a:bodyPr spcFirstLastPara="1" wrap="square" lIns="0" tIns="0" rIns="0" bIns="0" anchor="t" anchorCtr="0">
            <a:noAutofit/>
          </a:bodyPr>
          <a:lstStyle/>
          <a:p>
            <a:pPr marL="0" lvl="0" indent="0" algn="l" rtl="0">
              <a:lnSpc>
                <a:spcPct val="90000"/>
              </a:lnSpc>
              <a:spcBef>
                <a:spcPts val="2200"/>
              </a:spcBef>
              <a:spcAft>
                <a:spcPts val="0"/>
              </a:spcAft>
              <a:buClr>
                <a:schemeClr val="dk1"/>
              </a:buClr>
              <a:buSzPts val="3800"/>
            </a:pPr>
            <a:r>
              <a:rPr lang="en-GB" sz="3400" dirty="0"/>
              <a:t>For example: the Church of England’s position towards same-sex relationships is still evolving.</a:t>
            </a:r>
          </a:p>
          <a:p>
            <a:pPr lvl="0" indent="-457200" algn="l" rtl="0">
              <a:lnSpc>
                <a:spcPct val="90000"/>
              </a:lnSpc>
              <a:spcBef>
                <a:spcPts val="2200"/>
              </a:spcBef>
              <a:spcAft>
                <a:spcPts val="0"/>
              </a:spcAft>
              <a:buClr>
                <a:schemeClr val="dk1"/>
              </a:buClr>
              <a:buSzPts val="3800"/>
              <a:buFont typeface="Arial" panose="020B0604020202020204" pitchFamily="34" charset="0"/>
              <a:buChar char="•"/>
            </a:pPr>
            <a:r>
              <a:rPr lang="en-GB" sz="3400" dirty="0"/>
              <a:t> Some Christian churches agreed to change their rules about Eucharist/Communion during COVID19 pandemic to allow online celebrations. </a:t>
            </a:r>
          </a:p>
          <a:p>
            <a:pPr lvl="0" indent="-457200" algn="l" rtl="0">
              <a:lnSpc>
                <a:spcPct val="90000"/>
              </a:lnSpc>
              <a:spcBef>
                <a:spcPts val="2200"/>
              </a:spcBef>
              <a:spcAft>
                <a:spcPts val="0"/>
              </a:spcAft>
              <a:buClr>
                <a:schemeClr val="dk1"/>
              </a:buClr>
              <a:buSzPts val="3800"/>
              <a:buFont typeface="Arial" panose="020B0604020202020204" pitchFamily="34" charset="0"/>
              <a:buChar char="•"/>
            </a:pPr>
            <a:r>
              <a:rPr lang="en-GB" sz="3400" dirty="0"/>
              <a:t>The way Hajj is performed has also changed due to increasing population and environmental concerns.</a:t>
            </a:r>
            <a:endParaRPr sz="3400" dirty="0"/>
          </a:p>
          <a:p>
            <a:pPr marL="0" lvl="0" indent="0" algn="l" rtl="0">
              <a:lnSpc>
                <a:spcPct val="100000"/>
              </a:lnSpc>
              <a:spcBef>
                <a:spcPts val="1200"/>
              </a:spcBef>
              <a:spcAft>
                <a:spcPts val="0"/>
              </a:spcAft>
              <a:buSzPts val="1400"/>
              <a:buNone/>
            </a:pPr>
            <a:endParaRPr sz="3400" dirty="0"/>
          </a:p>
        </p:txBody>
      </p:sp>
      <p:sp>
        <p:nvSpPr>
          <p:cNvPr id="180" name="Google Shape;180;p9">
            <a:extLst>
              <a:ext uri="{FF2B5EF4-FFF2-40B4-BE49-F238E27FC236}">
                <a16:creationId xmlns:a16="http://schemas.microsoft.com/office/drawing/2014/main" id="{230FFEEA-1951-720C-A328-A9AD18780CCF}"/>
              </a:ext>
            </a:extLst>
          </p:cNvPr>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81" name="Google Shape;181;p9" descr="A person standing next to a group of children&#10;&#10;Description automatically generated">
            <a:extLst>
              <a:ext uri="{FF2B5EF4-FFF2-40B4-BE49-F238E27FC236}">
                <a16:creationId xmlns:a16="http://schemas.microsoft.com/office/drawing/2014/main" id="{5B8FCBE8-9DCD-8665-B058-BFB9740F4B24}"/>
              </a:ext>
            </a:extLst>
          </p:cNvPr>
          <p:cNvPicPr preferRelativeResize="0"/>
          <p:nvPr/>
        </p:nvPicPr>
        <p:blipFill rotWithShape="1">
          <a:blip r:embed="rId3">
            <a:alphaModFix/>
          </a:blip>
          <a:srcRect/>
          <a:stretch/>
        </p:blipFill>
        <p:spPr>
          <a:xfrm>
            <a:off x="10960100" y="2191040"/>
            <a:ext cx="7848600" cy="7630583"/>
          </a:xfrm>
          <a:prstGeom prst="rect">
            <a:avLst/>
          </a:prstGeom>
          <a:noFill/>
          <a:ln>
            <a:noFill/>
          </a:ln>
        </p:spPr>
      </p:pic>
    </p:spTree>
    <p:extLst>
      <p:ext uri="{BB962C8B-B14F-4D97-AF65-F5344CB8AC3E}">
        <p14:creationId xmlns:p14="http://schemas.microsoft.com/office/powerpoint/2010/main" val="387996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0" descr="A group of people standing next to each other&#10;&#10;Description automatically generated"/>
          <p:cNvPicPr preferRelativeResize="0"/>
          <p:nvPr/>
        </p:nvPicPr>
        <p:blipFill rotWithShape="1">
          <a:blip r:embed="rId3">
            <a:alphaModFix/>
          </a:blip>
          <a:srcRect/>
          <a:stretch/>
        </p:blipFill>
        <p:spPr>
          <a:xfrm>
            <a:off x="1017331" y="2253232"/>
            <a:ext cx="7129719" cy="7591141"/>
          </a:xfrm>
          <a:prstGeom prst="rect">
            <a:avLst/>
          </a:prstGeom>
          <a:noFill/>
          <a:ln>
            <a:noFill/>
          </a:ln>
        </p:spPr>
      </p:pic>
      <p:sp>
        <p:nvSpPr>
          <p:cNvPr id="188" name="Google Shape;188;p10"/>
          <p:cNvSpPr txBox="1">
            <a:spLocks noGrp="1"/>
          </p:cNvSpPr>
          <p:nvPr>
            <p:ph type="ctrTitle"/>
          </p:nvPr>
        </p:nvSpPr>
        <p:spPr>
          <a:xfrm>
            <a:off x="8932426" y="6421196"/>
            <a:ext cx="6758424" cy="1107996"/>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GB"/>
              <a:t>Activity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1"/>
          <p:cNvSpPr txBox="1">
            <a:spLocks noGrp="1"/>
          </p:cNvSpPr>
          <p:nvPr>
            <p:ph type="title"/>
          </p:nvPr>
        </p:nvSpPr>
        <p:spPr>
          <a:xfrm>
            <a:off x="1040738" y="209550"/>
            <a:ext cx="17338675" cy="2184400"/>
          </a:xfrm>
          <a:prstGeom prst="rect">
            <a:avLst/>
          </a:prstGeom>
          <a:noFill/>
          <a:ln>
            <a:noFill/>
          </a:ln>
        </p:spPr>
        <p:txBody>
          <a:bodyPr spcFirstLastPara="1" wrap="square" lIns="150750" tIns="75350" rIns="150750" bIns="75350" anchor="ctr" anchorCtr="0">
            <a:normAutofit/>
          </a:bodyPr>
          <a:lstStyle/>
          <a:p>
            <a:pPr marL="0" marR="0" lvl="0" indent="0" algn="l" rtl="0">
              <a:lnSpc>
                <a:spcPct val="100000"/>
              </a:lnSpc>
              <a:spcBef>
                <a:spcPts val="0"/>
              </a:spcBef>
              <a:spcAft>
                <a:spcPts val="0"/>
              </a:spcAft>
              <a:buClr>
                <a:srgbClr val="000000"/>
              </a:buClr>
              <a:buSzPts val="6600"/>
              <a:buFont typeface="Arial"/>
              <a:buNone/>
            </a:pPr>
            <a:r>
              <a:rPr lang="en-GB" sz="6600" b="0" i="0" u="none" strike="noStrike" cap="none">
                <a:solidFill>
                  <a:srgbClr val="000000"/>
                </a:solidFill>
                <a:latin typeface="Arial"/>
                <a:ea typeface="Arial"/>
                <a:cs typeface="Arial"/>
                <a:sym typeface="Arial"/>
              </a:rPr>
              <a:t>What is a personal worldview?</a:t>
            </a:r>
            <a:endParaRPr sz="6600" b="0" i="0" u="none" strike="noStrike" cap="none">
              <a:solidFill>
                <a:srgbClr val="000000"/>
              </a:solidFill>
              <a:latin typeface="Arial"/>
              <a:ea typeface="Arial"/>
              <a:cs typeface="Arial"/>
              <a:sym typeface="Arial"/>
            </a:endParaRPr>
          </a:p>
        </p:txBody>
      </p:sp>
      <p:pic>
        <p:nvPicPr>
          <p:cNvPr id="195" name="Google Shape;195;p11" descr="A cartoon of a person in a wheelchair&#10;&#10;Description automatically generated">
            <a:hlinkClick r:id="rId3"/>
          </p:cNvPr>
          <p:cNvPicPr preferRelativeResize="0">
            <a:picLocks noGrp="1"/>
          </p:cNvPicPr>
          <p:nvPr>
            <p:ph type="body" idx="1"/>
          </p:nvPr>
        </p:nvPicPr>
        <p:blipFill rotWithShape="1">
          <a:blip r:embed="rId4">
            <a:alphaModFix/>
          </a:blip>
          <a:srcRect/>
          <a:stretch/>
        </p:blipFill>
        <p:spPr>
          <a:xfrm>
            <a:off x="3792123" y="3140075"/>
            <a:ext cx="12519853" cy="6640512"/>
          </a:xfrm>
          <a:prstGeom prst="rect">
            <a:avLst/>
          </a:prstGeom>
          <a:noFill/>
          <a:ln>
            <a:noFill/>
          </a:ln>
        </p:spPr>
      </p:pic>
      <p:sp>
        <p:nvSpPr>
          <p:cNvPr id="196" name="Google Shape;196;p11"/>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2"/>
          <p:cNvSpPr txBox="1">
            <a:spLocks noGrp="1"/>
          </p:cNvSpPr>
          <p:nvPr>
            <p:ph type="title"/>
          </p:nvPr>
        </p:nvSpPr>
        <p:spPr>
          <a:xfrm>
            <a:off x="1034388" y="824971"/>
            <a:ext cx="17780662"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What is a personal worldview? Key Points (1/3)</a:t>
            </a:r>
            <a:endParaRPr dirty="0"/>
          </a:p>
        </p:txBody>
      </p:sp>
      <p:sp>
        <p:nvSpPr>
          <p:cNvPr id="203" name="Google Shape;203;p12"/>
          <p:cNvSpPr txBox="1">
            <a:spLocks noGrp="1"/>
          </p:cNvSpPr>
          <p:nvPr>
            <p:ph type="body" idx="1"/>
          </p:nvPr>
        </p:nvSpPr>
        <p:spPr>
          <a:xfrm>
            <a:off x="1047088" y="3356456"/>
            <a:ext cx="11255748" cy="7957873"/>
          </a:xfrm>
          <a:prstGeom prst="rect">
            <a:avLst/>
          </a:prstGeom>
          <a:noFill/>
          <a:ln>
            <a:noFill/>
          </a:ln>
        </p:spPr>
        <p:txBody>
          <a:bodyPr spcFirstLastPara="1" wrap="square" lIns="0" tIns="0" rIns="0" bIns="0" anchor="t" anchorCtr="0">
            <a:noAutofit/>
          </a:bodyPr>
          <a:lstStyle/>
          <a:p>
            <a:pPr marL="457200" marR="0" lvl="0" indent="-324213" algn="l" rtl="0">
              <a:lnSpc>
                <a:spcPct val="90000"/>
              </a:lnSpc>
              <a:spcBef>
                <a:spcPts val="0"/>
              </a:spcBef>
              <a:spcAft>
                <a:spcPts val="0"/>
              </a:spcAft>
              <a:buClr>
                <a:schemeClr val="dk1"/>
              </a:buClr>
              <a:buSzPts val="2509"/>
              <a:buFont typeface="Arial"/>
              <a:buChar char="•"/>
            </a:pPr>
            <a:r>
              <a:rPr lang="en-GB" sz="4000" dirty="0"/>
              <a:t>Everyone has a personal worldview that may be implicit or explicit, and affects choices and way of living.</a:t>
            </a:r>
            <a:endParaRPr sz="3600" dirty="0"/>
          </a:p>
          <a:p>
            <a:pPr marL="457200" marR="0" lvl="0" indent="-324213" algn="l" rtl="0">
              <a:lnSpc>
                <a:spcPct val="90000"/>
              </a:lnSpc>
              <a:spcBef>
                <a:spcPts val="1200"/>
              </a:spcBef>
              <a:spcAft>
                <a:spcPts val="0"/>
              </a:spcAft>
              <a:buClr>
                <a:schemeClr val="dk1"/>
              </a:buClr>
              <a:buSzPts val="2509"/>
              <a:buFont typeface="Arial"/>
              <a:buChar char="•"/>
            </a:pPr>
            <a:r>
              <a:rPr lang="en-GB" sz="4000" dirty="0"/>
              <a:t>A person's values, beliefs and stances form part of their worldview.</a:t>
            </a:r>
            <a:endParaRPr sz="3600" dirty="0"/>
          </a:p>
          <a:p>
            <a:pPr marL="457200" marR="0" lvl="0" indent="-324213" algn="l" rtl="0">
              <a:lnSpc>
                <a:spcPct val="90000"/>
              </a:lnSpc>
              <a:spcBef>
                <a:spcPts val="1200"/>
              </a:spcBef>
              <a:spcAft>
                <a:spcPts val="0"/>
              </a:spcAft>
              <a:buClr>
                <a:schemeClr val="dk1"/>
              </a:buClr>
              <a:buSzPts val="2509"/>
              <a:buFont typeface="Arial"/>
              <a:buChar char="•"/>
            </a:pPr>
            <a:r>
              <a:rPr lang="en-GB" sz="4000" dirty="0"/>
              <a:t>This includes feelings and emotions and how these inform our lives.</a:t>
            </a:r>
            <a:endParaRPr sz="3600" dirty="0"/>
          </a:p>
          <a:p>
            <a:pPr marL="457200" marR="0" lvl="0" indent="-324213" algn="l" rtl="0">
              <a:lnSpc>
                <a:spcPct val="90000"/>
              </a:lnSpc>
              <a:spcBef>
                <a:spcPts val="1200"/>
              </a:spcBef>
              <a:spcAft>
                <a:spcPts val="0"/>
              </a:spcAft>
              <a:buClr>
                <a:schemeClr val="dk1"/>
              </a:buClr>
              <a:buSzPts val="2509"/>
              <a:buFont typeface="Arial"/>
              <a:buChar char="•"/>
            </a:pPr>
            <a:r>
              <a:rPr lang="en-GB" sz="4000" dirty="0"/>
              <a:t>Worldviews can include what a person does </a:t>
            </a:r>
            <a:r>
              <a:rPr lang="en-GB" sz="4000" b="1" dirty="0"/>
              <a:t>not</a:t>
            </a:r>
            <a:r>
              <a:rPr lang="en-GB" sz="4000" dirty="0"/>
              <a:t> stand for, or feel is important.</a:t>
            </a:r>
            <a:endParaRPr sz="3600" dirty="0"/>
          </a:p>
          <a:p>
            <a:pPr marL="0" lvl="0" indent="0" algn="l" rtl="0">
              <a:lnSpc>
                <a:spcPct val="100000"/>
              </a:lnSpc>
              <a:spcBef>
                <a:spcPts val="1200"/>
              </a:spcBef>
              <a:spcAft>
                <a:spcPts val="0"/>
              </a:spcAft>
              <a:buSzPts val="1400"/>
              <a:buNone/>
            </a:pPr>
            <a:endParaRPr sz="4000" dirty="0"/>
          </a:p>
        </p:txBody>
      </p:sp>
      <p:sp>
        <p:nvSpPr>
          <p:cNvPr id="204" name="Google Shape;204;p12"/>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 name="Google Shape;210;p13" descr="A group of people sitting at a table&#10;&#10;Description automatically generated">
            <a:extLst>
              <a:ext uri="{FF2B5EF4-FFF2-40B4-BE49-F238E27FC236}">
                <a16:creationId xmlns:a16="http://schemas.microsoft.com/office/drawing/2014/main" id="{F8697837-E8C5-A8BD-0C08-CA6DD65FF9AF}"/>
              </a:ext>
            </a:extLst>
          </p:cNvPr>
          <p:cNvPicPr preferRelativeResize="0"/>
          <p:nvPr/>
        </p:nvPicPr>
        <p:blipFill rotWithShape="1">
          <a:blip r:embed="rId3">
            <a:alphaModFix/>
          </a:blip>
          <a:srcRect/>
          <a:stretch/>
        </p:blipFill>
        <p:spPr>
          <a:xfrm>
            <a:off x="12040679" y="3292475"/>
            <a:ext cx="7051991" cy="534513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5DA88D6E-65D2-36B0-BEEF-EE477DC528B0}"/>
            </a:ext>
          </a:extLst>
        </p:cNvPr>
        <p:cNvGrpSpPr/>
        <p:nvPr/>
      </p:nvGrpSpPr>
      <p:grpSpPr>
        <a:xfrm>
          <a:off x="0" y="0"/>
          <a:ext cx="0" cy="0"/>
          <a:chOff x="0" y="0"/>
          <a:chExt cx="0" cy="0"/>
        </a:xfrm>
      </p:grpSpPr>
      <p:sp>
        <p:nvSpPr>
          <p:cNvPr id="202" name="Google Shape;202;p12">
            <a:extLst>
              <a:ext uri="{FF2B5EF4-FFF2-40B4-BE49-F238E27FC236}">
                <a16:creationId xmlns:a16="http://schemas.microsoft.com/office/drawing/2014/main" id="{F5F744D8-0AC1-5C20-3503-2E502C920D95}"/>
              </a:ext>
            </a:extLst>
          </p:cNvPr>
          <p:cNvSpPr txBox="1">
            <a:spLocks noGrp="1"/>
          </p:cNvSpPr>
          <p:nvPr>
            <p:ph type="title"/>
          </p:nvPr>
        </p:nvSpPr>
        <p:spPr>
          <a:xfrm>
            <a:off x="1034388" y="824971"/>
            <a:ext cx="17780662"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What is a personal worldview? Key Points (2/3)</a:t>
            </a:r>
            <a:endParaRPr dirty="0"/>
          </a:p>
        </p:txBody>
      </p:sp>
      <p:sp>
        <p:nvSpPr>
          <p:cNvPr id="203" name="Google Shape;203;p12">
            <a:extLst>
              <a:ext uri="{FF2B5EF4-FFF2-40B4-BE49-F238E27FC236}">
                <a16:creationId xmlns:a16="http://schemas.microsoft.com/office/drawing/2014/main" id="{1C217738-73EC-9522-39B4-68660F710E01}"/>
              </a:ext>
            </a:extLst>
          </p:cNvPr>
          <p:cNvSpPr txBox="1">
            <a:spLocks noGrp="1"/>
          </p:cNvSpPr>
          <p:nvPr>
            <p:ph type="body" idx="1"/>
          </p:nvPr>
        </p:nvSpPr>
        <p:spPr>
          <a:xfrm>
            <a:off x="1011430" y="2837235"/>
            <a:ext cx="10424476" cy="6391909"/>
          </a:xfrm>
          <a:prstGeom prst="rect">
            <a:avLst/>
          </a:prstGeom>
          <a:noFill/>
          <a:ln>
            <a:noFill/>
          </a:ln>
        </p:spPr>
        <p:txBody>
          <a:bodyPr spcFirstLastPara="1" wrap="square" lIns="0" tIns="0" rIns="0" bIns="0" anchor="t" anchorCtr="0">
            <a:noAutofit/>
          </a:bodyPr>
          <a:lstStyle/>
          <a:p>
            <a:pPr marL="457200" marR="0" lvl="0" indent="-324213" algn="l" rtl="0">
              <a:lnSpc>
                <a:spcPct val="90000"/>
              </a:lnSpc>
              <a:spcBef>
                <a:spcPts val="1200"/>
              </a:spcBef>
              <a:spcAft>
                <a:spcPts val="0"/>
              </a:spcAft>
              <a:buClr>
                <a:schemeClr val="dk1"/>
              </a:buClr>
              <a:buSzPts val="2509"/>
              <a:buFont typeface="Arial"/>
              <a:buChar char="•"/>
            </a:pPr>
            <a:r>
              <a:rPr lang="en-GB" sz="4000" dirty="0"/>
              <a:t>A worldview is not always something that a person is aware of. They may only reflect on it in certain circumstances, for example when experiencing big life events.</a:t>
            </a:r>
          </a:p>
          <a:p>
            <a:pPr marL="457200" marR="0" lvl="0" indent="-324213" algn="l" rtl="0">
              <a:lnSpc>
                <a:spcPct val="90000"/>
              </a:lnSpc>
              <a:spcBef>
                <a:spcPts val="1200"/>
              </a:spcBef>
              <a:spcAft>
                <a:spcPts val="0"/>
              </a:spcAft>
              <a:buClr>
                <a:schemeClr val="dk1"/>
              </a:buClr>
              <a:buSzPts val="2509"/>
              <a:buFont typeface="Arial"/>
              <a:buChar char="•"/>
            </a:pPr>
            <a:endParaRPr sz="3600" dirty="0"/>
          </a:p>
          <a:p>
            <a:pPr marL="457200" marR="0" lvl="0" indent="-324213" algn="l" rtl="0">
              <a:lnSpc>
                <a:spcPct val="90000"/>
              </a:lnSpc>
              <a:spcBef>
                <a:spcPts val="1200"/>
              </a:spcBef>
              <a:spcAft>
                <a:spcPts val="0"/>
              </a:spcAft>
              <a:buClr>
                <a:schemeClr val="dk1"/>
              </a:buClr>
              <a:buSzPts val="2509"/>
              <a:buFont typeface="Arial"/>
              <a:buChar char="•"/>
            </a:pPr>
            <a:r>
              <a:rPr lang="en-GB" sz="4000" dirty="0"/>
              <a:t>A personal worldview may or may not be influenced by organised worldviews.</a:t>
            </a:r>
            <a:endParaRPr sz="3600" dirty="0"/>
          </a:p>
          <a:p>
            <a:pPr marL="457200" marR="0" lvl="0" indent="-373425" algn="l" rtl="0">
              <a:lnSpc>
                <a:spcPct val="90000"/>
              </a:lnSpc>
              <a:spcBef>
                <a:spcPts val="1200"/>
              </a:spcBef>
              <a:spcAft>
                <a:spcPts val="0"/>
              </a:spcAft>
              <a:buClr>
                <a:schemeClr val="dk1"/>
              </a:buClr>
              <a:buSzPts val="3800"/>
              <a:buFont typeface="Arial"/>
              <a:buChar char="•"/>
            </a:pPr>
            <a:endParaRPr lang="en-GB" sz="4000" dirty="0"/>
          </a:p>
          <a:p>
            <a:pPr marL="457200" marR="0" lvl="0" indent="-373425" algn="l" rtl="0">
              <a:lnSpc>
                <a:spcPct val="90000"/>
              </a:lnSpc>
              <a:spcBef>
                <a:spcPts val="1200"/>
              </a:spcBef>
              <a:spcAft>
                <a:spcPts val="0"/>
              </a:spcAft>
              <a:buClr>
                <a:schemeClr val="dk1"/>
              </a:buClr>
              <a:buSzPts val="3800"/>
              <a:buFont typeface="Arial"/>
              <a:buChar char="•"/>
            </a:pPr>
            <a:r>
              <a:rPr lang="en-GB" sz="4000" dirty="0"/>
              <a:t>Personal worldviews can change over time.</a:t>
            </a:r>
            <a:endParaRPr sz="3600" dirty="0"/>
          </a:p>
          <a:p>
            <a:pPr marL="0" lvl="0" indent="0" algn="l" rtl="0">
              <a:lnSpc>
                <a:spcPct val="100000"/>
              </a:lnSpc>
              <a:spcBef>
                <a:spcPts val="1200"/>
              </a:spcBef>
              <a:spcAft>
                <a:spcPts val="0"/>
              </a:spcAft>
              <a:buSzPts val="1400"/>
              <a:buNone/>
            </a:pPr>
            <a:endParaRPr sz="4000" dirty="0"/>
          </a:p>
        </p:txBody>
      </p:sp>
      <p:sp>
        <p:nvSpPr>
          <p:cNvPr id="204" name="Google Shape;204;p12">
            <a:extLst>
              <a:ext uri="{FF2B5EF4-FFF2-40B4-BE49-F238E27FC236}">
                <a16:creationId xmlns:a16="http://schemas.microsoft.com/office/drawing/2014/main" id="{4C60AF4A-37D4-6B19-2827-A1A497AA1247}"/>
              </a:ext>
            </a:extLst>
          </p:cNvPr>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 name="Google Shape;210;p13" descr="A group of people sitting at a table&#10;&#10;Description automatically generated">
            <a:extLst>
              <a:ext uri="{FF2B5EF4-FFF2-40B4-BE49-F238E27FC236}">
                <a16:creationId xmlns:a16="http://schemas.microsoft.com/office/drawing/2014/main" id="{58F810C6-E754-6CAA-1547-FBB21EA7CDF1}"/>
              </a:ext>
            </a:extLst>
          </p:cNvPr>
          <p:cNvPicPr preferRelativeResize="0"/>
          <p:nvPr/>
        </p:nvPicPr>
        <p:blipFill rotWithShape="1">
          <a:blip r:embed="rId3">
            <a:alphaModFix/>
          </a:blip>
          <a:srcRect/>
          <a:stretch/>
        </p:blipFill>
        <p:spPr>
          <a:xfrm>
            <a:off x="12040679" y="3292475"/>
            <a:ext cx="7051991" cy="5345139"/>
          </a:xfrm>
          <a:prstGeom prst="rect">
            <a:avLst/>
          </a:prstGeom>
          <a:noFill/>
          <a:ln>
            <a:noFill/>
          </a:ln>
        </p:spPr>
      </p:pic>
    </p:spTree>
    <p:extLst>
      <p:ext uri="{BB962C8B-B14F-4D97-AF65-F5344CB8AC3E}">
        <p14:creationId xmlns:p14="http://schemas.microsoft.com/office/powerpoint/2010/main" val="92287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3"/>
          <p:cNvSpPr txBox="1">
            <a:spLocks noGrp="1"/>
          </p:cNvSpPr>
          <p:nvPr>
            <p:ph type="body" idx="1"/>
          </p:nvPr>
        </p:nvSpPr>
        <p:spPr>
          <a:xfrm>
            <a:off x="922521" y="2837234"/>
            <a:ext cx="10548012" cy="6916366"/>
          </a:xfrm>
          <a:prstGeom prst="rect">
            <a:avLst/>
          </a:prstGeom>
          <a:noFill/>
          <a:ln>
            <a:noFill/>
          </a:ln>
        </p:spPr>
        <p:txBody>
          <a:bodyPr spcFirstLastPara="1" wrap="square" lIns="0" tIns="0" rIns="0" bIns="0" anchor="t" anchorCtr="0">
            <a:noAutofit/>
          </a:bodyPr>
          <a:lstStyle/>
          <a:p>
            <a:pPr marL="457200" lvl="0" indent="-324213" algn="l" rtl="0">
              <a:lnSpc>
                <a:spcPct val="100000"/>
              </a:lnSpc>
              <a:spcBef>
                <a:spcPts val="0"/>
              </a:spcBef>
              <a:spcAft>
                <a:spcPts val="0"/>
              </a:spcAft>
              <a:buClr>
                <a:schemeClr val="dk1"/>
              </a:buClr>
              <a:buSzPts val="2509"/>
              <a:buFont typeface="Arial"/>
              <a:buChar char="•"/>
            </a:pPr>
            <a:r>
              <a:rPr lang="en-GB" sz="3800" dirty="0"/>
              <a:t>One advantage of the R&amp;W approach is that it provides the opportunity for consideration of individual perspectives as well as organised worldviews. </a:t>
            </a:r>
            <a:endParaRPr sz="3800" dirty="0"/>
          </a:p>
          <a:p>
            <a:pPr marL="132987" lvl="0" indent="0" algn="l" rtl="0">
              <a:lnSpc>
                <a:spcPct val="100000"/>
              </a:lnSpc>
              <a:spcBef>
                <a:spcPts val="0"/>
              </a:spcBef>
              <a:spcAft>
                <a:spcPts val="0"/>
              </a:spcAft>
              <a:buSzPts val="1400"/>
              <a:buNone/>
            </a:pPr>
            <a:endParaRPr sz="3800" dirty="0"/>
          </a:p>
          <a:p>
            <a:pPr marL="457200" lvl="0" indent="-324213" algn="l" rtl="0">
              <a:lnSpc>
                <a:spcPct val="100000"/>
              </a:lnSpc>
              <a:spcBef>
                <a:spcPts val="0"/>
              </a:spcBef>
              <a:spcAft>
                <a:spcPts val="0"/>
              </a:spcAft>
              <a:buClr>
                <a:schemeClr val="dk1"/>
              </a:buClr>
              <a:buSzPts val="2509"/>
              <a:buFont typeface="Arial"/>
              <a:buChar char="•"/>
            </a:pPr>
            <a:r>
              <a:rPr lang="en-GB" sz="3800" dirty="0"/>
              <a:t>Another advantage of the R&amp;W approach is that it provides teachers and children with the space to reflect on their own positionality. </a:t>
            </a:r>
          </a:p>
          <a:p>
            <a:pPr marL="457200" lvl="0" indent="-324213" algn="l" rtl="0">
              <a:lnSpc>
                <a:spcPct val="100000"/>
              </a:lnSpc>
              <a:spcBef>
                <a:spcPts val="0"/>
              </a:spcBef>
              <a:spcAft>
                <a:spcPts val="0"/>
              </a:spcAft>
              <a:buClr>
                <a:schemeClr val="dk1"/>
              </a:buClr>
              <a:buSzPts val="2509"/>
              <a:buFont typeface="Arial"/>
              <a:buChar char="•"/>
            </a:pPr>
            <a:endParaRPr lang="en-GB" sz="3800" dirty="0"/>
          </a:p>
          <a:p>
            <a:pPr marL="457200" lvl="0" indent="-324213" algn="l" rtl="0">
              <a:lnSpc>
                <a:spcPct val="100000"/>
              </a:lnSpc>
              <a:spcBef>
                <a:spcPts val="0"/>
              </a:spcBef>
              <a:spcAft>
                <a:spcPts val="0"/>
              </a:spcAft>
              <a:buClr>
                <a:schemeClr val="dk1"/>
              </a:buClr>
              <a:buSzPts val="2509"/>
              <a:buFont typeface="Arial"/>
              <a:buChar char="•"/>
            </a:pPr>
            <a:r>
              <a:rPr lang="en-GB" sz="3800" dirty="0"/>
              <a:t>This links back to the video from session 1 - Nobody Stands Nowhere. </a:t>
            </a:r>
            <a:br>
              <a:rPr lang="en-GB" sz="3800" dirty="0"/>
            </a:br>
            <a:r>
              <a:rPr lang="en-GB" sz="3800" dirty="0"/>
              <a:t>Do you know where you stand and why? </a:t>
            </a:r>
            <a:endParaRPr sz="3800" dirty="0"/>
          </a:p>
          <a:p>
            <a:pPr marL="0" lvl="0" indent="0" algn="l" rtl="0">
              <a:lnSpc>
                <a:spcPct val="100000"/>
              </a:lnSpc>
              <a:spcBef>
                <a:spcPts val="0"/>
              </a:spcBef>
              <a:spcAft>
                <a:spcPts val="0"/>
              </a:spcAft>
              <a:buSzPts val="1400"/>
              <a:buNone/>
            </a:pPr>
            <a:endParaRPr sz="3800" dirty="0"/>
          </a:p>
        </p:txBody>
      </p:sp>
      <p:pic>
        <p:nvPicPr>
          <p:cNvPr id="210" name="Google Shape;210;p13" descr="A group of people sitting at a table&#10;&#10;Description automatically generated"/>
          <p:cNvPicPr preferRelativeResize="0"/>
          <p:nvPr/>
        </p:nvPicPr>
        <p:blipFill rotWithShape="1">
          <a:blip r:embed="rId3">
            <a:alphaModFix/>
          </a:blip>
          <a:srcRect/>
          <a:stretch/>
        </p:blipFill>
        <p:spPr>
          <a:xfrm>
            <a:off x="12040679" y="3292475"/>
            <a:ext cx="7051991" cy="5345139"/>
          </a:xfrm>
          <a:prstGeom prst="rect">
            <a:avLst/>
          </a:prstGeom>
          <a:noFill/>
          <a:ln>
            <a:noFill/>
          </a:ln>
        </p:spPr>
      </p:pic>
      <p:sp>
        <p:nvSpPr>
          <p:cNvPr id="211" name="Google Shape;211;p13"/>
          <p:cNvSpPr txBox="1">
            <a:spLocks noGrp="1"/>
          </p:cNvSpPr>
          <p:nvPr>
            <p:ph type="title"/>
          </p:nvPr>
        </p:nvSpPr>
        <p:spPr>
          <a:xfrm>
            <a:off x="1034387" y="824971"/>
            <a:ext cx="11006291"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Key Points (continued)</a:t>
            </a:r>
            <a:endParaRPr dirty="0"/>
          </a:p>
        </p:txBody>
      </p:sp>
      <p:sp>
        <p:nvSpPr>
          <p:cNvPr id="212" name="Google Shape;212;p13"/>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4"/>
          <p:cNvPicPr preferRelativeResize="0"/>
          <p:nvPr/>
        </p:nvPicPr>
        <p:blipFill rotWithShape="1">
          <a:blip r:embed="rId3">
            <a:alphaModFix/>
          </a:blip>
          <a:srcRect/>
          <a:stretch/>
        </p:blipFill>
        <p:spPr>
          <a:xfrm>
            <a:off x="1047127" y="2254765"/>
            <a:ext cx="7570236" cy="7127532"/>
          </a:xfrm>
          <a:prstGeom prst="rect">
            <a:avLst/>
          </a:prstGeom>
          <a:noFill/>
          <a:ln>
            <a:noFill/>
          </a:ln>
        </p:spPr>
      </p:pic>
      <p:sp>
        <p:nvSpPr>
          <p:cNvPr id="219" name="Google Shape;219;p14"/>
          <p:cNvSpPr txBox="1">
            <a:spLocks noGrp="1"/>
          </p:cNvSpPr>
          <p:nvPr>
            <p:ph type="ctrTitle"/>
          </p:nvPr>
        </p:nvSpPr>
        <p:spPr>
          <a:xfrm>
            <a:off x="8932426" y="6421196"/>
            <a:ext cx="6758424" cy="1107996"/>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GB"/>
              <a:t>Activity 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
          <p:cNvPicPr preferRelativeResize="0"/>
          <p:nvPr/>
        </p:nvPicPr>
        <p:blipFill rotWithShape="1">
          <a:blip r:embed="rId3">
            <a:alphaModFix/>
          </a:blip>
          <a:srcRect/>
          <a:stretch/>
        </p:blipFill>
        <p:spPr>
          <a:xfrm>
            <a:off x="8965372" y="1097511"/>
            <a:ext cx="4413369" cy="3401131"/>
          </a:xfrm>
          <a:prstGeom prst="rect">
            <a:avLst/>
          </a:prstGeom>
          <a:noFill/>
          <a:ln>
            <a:noFill/>
          </a:ln>
        </p:spPr>
      </p:pic>
      <p:pic>
        <p:nvPicPr>
          <p:cNvPr id="109" name="Google Shape;109;p2" descr="A group of people with a dog&#10;&#10;Description automatically generated"/>
          <p:cNvPicPr preferRelativeResize="0"/>
          <p:nvPr/>
        </p:nvPicPr>
        <p:blipFill rotWithShape="1">
          <a:blip r:embed="rId4">
            <a:alphaModFix/>
          </a:blip>
          <a:srcRect/>
          <a:stretch/>
        </p:blipFill>
        <p:spPr>
          <a:xfrm>
            <a:off x="615546" y="2463173"/>
            <a:ext cx="7581913" cy="7153902"/>
          </a:xfrm>
          <a:prstGeom prst="rect">
            <a:avLst/>
          </a:prstGeom>
          <a:noFill/>
          <a:ln>
            <a:noFill/>
          </a:ln>
        </p:spPr>
      </p:pic>
      <p:sp>
        <p:nvSpPr>
          <p:cNvPr id="110" name="Google Shape;110;p2"/>
          <p:cNvSpPr txBox="1">
            <a:spLocks noGrp="1"/>
          </p:cNvSpPr>
          <p:nvPr>
            <p:ph type="ctrTitle"/>
          </p:nvPr>
        </p:nvSpPr>
        <p:spPr>
          <a:xfrm>
            <a:off x="8908491" y="5597927"/>
            <a:ext cx="10556128" cy="3323987"/>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GB" dirty="0"/>
              <a:t>How do you organise worldviews?</a:t>
            </a:r>
            <a:endParaRPr dirty="0"/>
          </a:p>
        </p:txBody>
      </p:sp>
      <p:sp>
        <p:nvSpPr>
          <p:cNvPr id="111" name="Google Shape;111;p2"/>
          <p:cNvSpPr txBox="1">
            <a:spLocks noGrp="1"/>
          </p:cNvSpPr>
          <p:nvPr>
            <p:ph type="subTitle" idx="1"/>
          </p:nvPr>
        </p:nvSpPr>
        <p:spPr>
          <a:xfrm>
            <a:off x="8932426" y="8528050"/>
            <a:ext cx="8997950" cy="67710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GB"/>
              <a:t>Session 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13"/>
          <p:cNvPicPr preferRelativeResize="0"/>
          <p:nvPr/>
        </p:nvPicPr>
        <p:blipFill rotWithShape="1">
          <a:blip r:embed="rId3">
            <a:alphaModFix/>
          </a:blip>
          <a:srcRect/>
          <a:stretch/>
        </p:blipFill>
        <p:spPr>
          <a:xfrm>
            <a:off x="1452320" y="973690"/>
            <a:ext cx="9121912" cy="9291961"/>
          </a:xfrm>
          <a:prstGeom prst="rect">
            <a:avLst/>
          </a:prstGeom>
          <a:noFill/>
          <a:ln>
            <a:noFill/>
          </a:ln>
        </p:spPr>
      </p:pic>
      <p:sp>
        <p:nvSpPr>
          <p:cNvPr id="284" name="Google Shape;284;p13"/>
          <p:cNvSpPr txBox="1">
            <a:spLocks noGrp="1"/>
          </p:cNvSpPr>
          <p:nvPr>
            <p:ph type="title"/>
          </p:nvPr>
        </p:nvSpPr>
        <p:spPr>
          <a:xfrm>
            <a:off x="-6350" y="-118510"/>
            <a:ext cx="17338675" cy="2184400"/>
          </a:xfrm>
          <a:prstGeom prst="rect">
            <a:avLst/>
          </a:prstGeom>
          <a:noFill/>
          <a:ln>
            <a:noFill/>
          </a:ln>
        </p:spPr>
        <p:txBody>
          <a:bodyPr spcFirstLastPara="1" wrap="square" lIns="150750" tIns="75350" rIns="150750" bIns="75350" anchor="ctr" anchorCtr="0">
            <a:normAutofit/>
          </a:bodyPr>
          <a:lstStyle/>
          <a:p>
            <a:pPr marL="0" marR="0" lvl="0" indent="0" algn="l" rtl="0">
              <a:spcBef>
                <a:spcPts val="0"/>
              </a:spcBef>
              <a:spcAft>
                <a:spcPts val="0"/>
              </a:spcAft>
              <a:buNone/>
            </a:pPr>
            <a:r>
              <a:rPr lang="en-GB" sz="6600" b="0" i="0" u="none" strike="noStrike" cap="none">
                <a:latin typeface="Arial"/>
                <a:ea typeface="Arial"/>
                <a:cs typeface="Arial"/>
                <a:sym typeface="Arial"/>
              </a:rPr>
              <a:t>Activity 2 </a:t>
            </a:r>
            <a:endParaRPr sz="6600" b="0" i="0" u="none" strike="noStrike" cap="none">
              <a:latin typeface="Arial"/>
              <a:ea typeface="Arial"/>
              <a:cs typeface="Arial"/>
              <a:sym typeface="Arial"/>
            </a:endParaRPr>
          </a:p>
        </p:txBody>
      </p:sp>
      <p:pic>
        <p:nvPicPr>
          <p:cNvPr id="285" name="Google Shape;285;p13"/>
          <p:cNvPicPr preferRelativeResize="0"/>
          <p:nvPr/>
        </p:nvPicPr>
        <p:blipFill rotWithShape="1">
          <a:blip r:embed="rId4">
            <a:alphaModFix/>
          </a:blip>
          <a:srcRect/>
          <a:stretch/>
        </p:blipFill>
        <p:spPr>
          <a:xfrm>
            <a:off x="11416556" y="1311275"/>
            <a:ext cx="7384654" cy="7590815"/>
          </a:xfrm>
          <a:prstGeom prst="rect">
            <a:avLst/>
          </a:prstGeom>
          <a:noFill/>
          <a:ln>
            <a:noFill/>
          </a:ln>
        </p:spPr>
      </p:pic>
      <p:sp>
        <p:nvSpPr>
          <p:cNvPr id="2" name="TextBox 1">
            <a:extLst>
              <a:ext uri="{FF2B5EF4-FFF2-40B4-BE49-F238E27FC236}">
                <a16:creationId xmlns:a16="http://schemas.microsoft.com/office/drawing/2014/main" id="{D247948A-3F55-B336-B100-CF66D0BE3275}"/>
              </a:ext>
            </a:extLst>
          </p:cNvPr>
          <p:cNvSpPr txBox="1"/>
          <p:nvPr/>
        </p:nvSpPr>
        <p:spPr>
          <a:xfrm>
            <a:off x="392887" y="10663019"/>
            <a:ext cx="16146379" cy="646331"/>
          </a:xfrm>
          <a:prstGeom prst="rect">
            <a:avLst/>
          </a:prstGeom>
          <a:noFill/>
        </p:spPr>
        <p:txBody>
          <a:bodyPr wrap="square" rtlCol="0">
            <a:spAutoFit/>
          </a:bodyPr>
          <a:lstStyle/>
          <a:p>
            <a:pPr marL="0" lvl="0" indent="0" algn="l" rtl="0">
              <a:lnSpc>
                <a:spcPct val="100000"/>
              </a:lnSpc>
              <a:spcBef>
                <a:spcPts val="0"/>
              </a:spcBef>
              <a:spcAft>
                <a:spcPts val="0"/>
              </a:spcAft>
              <a:buClr>
                <a:schemeClr val="dk1"/>
              </a:buClr>
              <a:buSzPts val="1100"/>
              <a:buFont typeface="Arial"/>
              <a:buNone/>
            </a:pPr>
            <a:r>
              <a:rPr lang="en-GB" sz="1800" dirty="0"/>
              <a:t>Thanks to the Coventry &amp; Warwickshire REC / local Agreed Syllabus writing team, led by Jennifer Jenkins, for sharing this material. The snowflake exercise builds on a strategy originally developed by Sarah </a:t>
            </a:r>
            <a:r>
              <a:rPr lang="en-GB" sz="1800" dirty="0" err="1"/>
              <a:t>Northall</a:t>
            </a:r>
            <a:r>
              <a:rPr lang="en-GB" sz="1800" dirty="0"/>
              <a:t>, formerly head of 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6"/>
          <p:cNvSpPr txBox="1">
            <a:spLocks noGrp="1"/>
          </p:cNvSpPr>
          <p:nvPr>
            <p:ph type="body" idx="1"/>
          </p:nvPr>
        </p:nvSpPr>
        <p:spPr>
          <a:xfrm>
            <a:off x="1034388" y="4435475"/>
            <a:ext cx="9017662" cy="479366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6"/>
          <p:cNvSpPr txBox="1">
            <a:spLocks noGrp="1"/>
          </p:cNvSpPr>
          <p:nvPr>
            <p:ph type="title"/>
          </p:nvPr>
        </p:nvSpPr>
        <p:spPr>
          <a:xfrm>
            <a:off x="1034388" y="824971"/>
            <a:ext cx="6960262"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Activity 3 - Reflect</a:t>
            </a:r>
            <a:endParaRPr/>
          </a:p>
        </p:txBody>
      </p:sp>
      <p:sp>
        <p:nvSpPr>
          <p:cNvPr id="235" name="Google Shape;235;p16"/>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36" name="Google Shape;236;p16" descr="A cartoon of a child standing next to a fountain&#10;&#10;Description automatically generated"/>
          <p:cNvPicPr preferRelativeResize="0"/>
          <p:nvPr/>
        </p:nvPicPr>
        <p:blipFill rotWithShape="1">
          <a:blip r:embed="rId3">
            <a:alphaModFix/>
          </a:blip>
          <a:srcRect/>
          <a:stretch/>
        </p:blipFill>
        <p:spPr>
          <a:xfrm>
            <a:off x="8451850" y="3138366"/>
            <a:ext cx="6413500" cy="6121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pic>
        <p:nvPicPr>
          <p:cNvPr id="335" name="Google Shape;335;p19"/>
          <p:cNvPicPr preferRelativeResize="0"/>
          <p:nvPr/>
        </p:nvPicPr>
        <p:blipFill rotWithShape="1">
          <a:blip r:embed="rId4">
            <a:alphaModFix/>
          </a:blip>
          <a:srcRect/>
          <a:stretch/>
        </p:blipFill>
        <p:spPr>
          <a:xfrm>
            <a:off x="11094250" y="3922426"/>
            <a:ext cx="9009848" cy="5239614"/>
          </a:xfrm>
          <a:prstGeom prst="rect">
            <a:avLst/>
          </a:prstGeom>
          <a:noFill/>
          <a:ln>
            <a:noFill/>
          </a:ln>
        </p:spPr>
      </p:pic>
      <p:sp>
        <p:nvSpPr>
          <p:cNvPr id="336" name="Google Shape;336;p19"/>
          <p:cNvSpPr txBox="1">
            <a:spLocks noGrp="1"/>
          </p:cNvSpPr>
          <p:nvPr>
            <p:ph type="title" idx="4294967295"/>
          </p:nvPr>
        </p:nvSpPr>
        <p:spPr>
          <a:xfrm>
            <a:off x="0" y="825500"/>
            <a:ext cx="14351000" cy="1030288"/>
          </a:xfrm>
          <a:prstGeom prst="rect">
            <a:avLst/>
          </a:prstGeom>
          <a:noFill/>
          <a:ln>
            <a:noFill/>
          </a:ln>
        </p:spPr>
        <p:txBody>
          <a:bodyPr spcFirstLastPara="1" wrap="square" lIns="150750" tIns="75350" rIns="150750" bIns="75350" anchor="ctr" anchorCtr="0">
            <a:normAutofit fontScale="90000"/>
          </a:bodyPr>
          <a:lstStyle/>
          <a:p>
            <a:pPr marL="0" lvl="0" indent="0" algn="l" rtl="0">
              <a:lnSpc>
                <a:spcPct val="90000"/>
              </a:lnSpc>
              <a:spcBef>
                <a:spcPts val="0"/>
              </a:spcBef>
              <a:spcAft>
                <a:spcPts val="0"/>
              </a:spcAft>
              <a:buSzPct val="30303"/>
              <a:buNone/>
            </a:pPr>
            <a:r>
              <a:rPr lang="en-GB" sz="6600"/>
              <a:t>Beyond the individual and the organised</a:t>
            </a:r>
            <a:endParaRPr sz="6600"/>
          </a:p>
        </p:txBody>
      </p:sp>
      <p:sp>
        <p:nvSpPr>
          <p:cNvPr id="337" name="Google Shape;337;p19"/>
          <p:cNvSpPr txBox="1">
            <a:spLocks noGrp="1"/>
          </p:cNvSpPr>
          <p:nvPr>
            <p:ph type="body" idx="4294967295"/>
          </p:nvPr>
        </p:nvSpPr>
        <p:spPr>
          <a:xfrm>
            <a:off x="533400" y="2765425"/>
            <a:ext cx="9956800" cy="7553325"/>
          </a:xfrm>
          <a:prstGeom prst="rect">
            <a:avLst/>
          </a:prstGeom>
          <a:noFill/>
          <a:ln>
            <a:noFill/>
          </a:ln>
        </p:spPr>
        <p:txBody>
          <a:bodyPr spcFirstLastPara="1" wrap="square" lIns="150750" tIns="75350" rIns="150750" bIns="75350" anchor="t" anchorCtr="0">
            <a:noAutofit/>
          </a:bodyPr>
          <a:lstStyle/>
          <a:p>
            <a:pPr marL="0" lvl="0" indent="0" algn="l" rtl="0">
              <a:lnSpc>
                <a:spcPct val="90000"/>
              </a:lnSpc>
              <a:spcBef>
                <a:spcPts val="0"/>
              </a:spcBef>
              <a:spcAft>
                <a:spcPts val="0"/>
              </a:spcAft>
              <a:buSzPts val="1800"/>
              <a:buNone/>
            </a:pPr>
            <a:r>
              <a:rPr lang="en-GB" sz="3800" b="1" dirty="0">
                <a:latin typeface="Arial"/>
                <a:ea typeface="Arial"/>
                <a:cs typeface="Arial"/>
                <a:sym typeface="Arial"/>
              </a:rPr>
              <a:t>Communal worldviews</a:t>
            </a:r>
            <a:endParaRPr dirty="0"/>
          </a:p>
          <a:p>
            <a:pPr marL="0" lvl="0" indent="0" algn="l" rtl="0">
              <a:lnSpc>
                <a:spcPct val="90000"/>
              </a:lnSpc>
              <a:spcBef>
                <a:spcPts val="0"/>
              </a:spcBef>
              <a:spcAft>
                <a:spcPts val="0"/>
              </a:spcAft>
              <a:buSzPts val="1800"/>
              <a:buNone/>
            </a:pPr>
            <a:endParaRPr sz="3800" dirty="0"/>
          </a:p>
          <a:p>
            <a:pPr marL="228600" indent="-241300">
              <a:lnSpc>
                <a:spcPct val="90000"/>
              </a:lnSpc>
              <a:spcBef>
                <a:spcPts val="2200"/>
              </a:spcBef>
              <a:buClr>
                <a:schemeClr val="dk1"/>
              </a:buClr>
              <a:buSzPts val="3800"/>
              <a:buFont typeface="Arial"/>
              <a:buChar char="•"/>
            </a:pPr>
            <a:r>
              <a:rPr lang="en-GB" sz="3800" dirty="0">
                <a:solidFill>
                  <a:schemeClr val="dk1"/>
                </a:solidFill>
              </a:rPr>
              <a:t>Many argue that it’s not just the individual and the organised that shape 	personal worldviews, but that there is another level: the communal.</a:t>
            </a:r>
            <a:endParaRPr sz="3800" dirty="0">
              <a:solidFill>
                <a:schemeClr val="dk1"/>
              </a:solidFill>
            </a:endParaRPr>
          </a:p>
          <a:p>
            <a:pPr marL="228600" indent="-241300">
              <a:lnSpc>
                <a:spcPct val="90000"/>
              </a:lnSpc>
              <a:spcBef>
                <a:spcPts val="2200"/>
              </a:spcBef>
              <a:buClr>
                <a:schemeClr val="dk1"/>
              </a:buClr>
              <a:buSzPts val="3800"/>
              <a:buFont typeface="Arial"/>
              <a:buChar char="•"/>
            </a:pPr>
            <a:r>
              <a:rPr lang="en-GB" sz="3800" dirty="0">
                <a:solidFill>
                  <a:schemeClr val="dk1"/>
                </a:solidFill>
              </a:rPr>
              <a:t>This can be used to refer to a local community, a local place of worship, 	family, friends, digital online spaces, etc.). There is no video for this concept, but you will need to mention it to teachers – the next slides can help.</a:t>
            </a:r>
            <a:endParaRPr sz="3800" dirty="0">
              <a:solidFill>
                <a:schemeClr val="dk1"/>
              </a:solidFill>
            </a:endParaRPr>
          </a:p>
        </p:txBody>
      </p:sp>
    </p:spTree>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5FD4DBFF-D579-0502-DD95-B07F2C434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77390"/>
            <a:ext cx="17387004" cy="9780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90460A1-486D-B5ED-D0D7-0207A23B8519}"/>
              </a:ext>
            </a:extLst>
          </p:cNvPr>
          <p:cNvSpPr txBox="1"/>
          <p:nvPr/>
        </p:nvSpPr>
        <p:spPr>
          <a:xfrm>
            <a:off x="5130800" y="9702800"/>
            <a:ext cx="11226800" cy="1200329"/>
          </a:xfrm>
          <a:prstGeom prst="rect">
            <a:avLst/>
          </a:prstGeom>
          <a:noFill/>
        </p:spPr>
        <p:txBody>
          <a:bodyPr wrap="square" rtlCol="0">
            <a:spAutoFit/>
          </a:bodyPr>
          <a:lstStyle/>
          <a:p>
            <a:r>
              <a:rPr lang="en-GB" sz="3600" dirty="0"/>
              <a:t>Copyright </a:t>
            </a:r>
            <a:r>
              <a:rPr lang="en-GB" sz="3600" dirty="0">
                <a:solidFill>
                  <a:srgbClr val="000000"/>
                </a:solidFill>
                <a:effectLst/>
                <a:latin typeface="Calibri" panose="020F0502020204030204" pitchFamily="34" charset="0"/>
                <a:ea typeface="Times New Roman" panose="02020603050405020304" pitchFamily="18" charset="0"/>
              </a:rPr>
              <a:t>RE Today Services: </a:t>
            </a:r>
            <a:r>
              <a:rPr lang="en-GB" sz="3600" u="sng" dirty="0">
                <a:solidFill>
                  <a:srgbClr val="000000"/>
                </a:solidFill>
                <a:effectLst/>
                <a:latin typeface="Calibri" panose="020F0502020204030204" pitchFamily="34" charset="0"/>
                <a:ea typeface="Times New Roman" panose="02020603050405020304" pitchFamily="18" charset="0"/>
                <a:hlinkClick r:id="rId4"/>
              </a:rPr>
              <a:t>www.retoday.org.uk</a:t>
            </a:r>
            <a:endParaRPr lang="en-GB" sz="3600" dirty="0"/>
          </a:p>
          <a:p>
            <a:endParaRPr lang="en-GB" sz="3600" dirty="0"/>
          </a:p>
        </p:txBody>
      </p:sp>
    </p:spTree>
    <p:extLst>
      <p:ext uri="{BB962C8B-B14F-4D97-AF65-F5344CB8AC3E}">
        <p14:creationId xmlns:p14="http://schemas.microsoft.com/office/powerpoint/2010/main" val="1846786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9"/>
          <p:cNvSpPr txBox="1"/>
          <p:nvPr/>
        </p:nvSpPr>
        <p:spPr>
          <a:xfrm>
            <a:off x="6991425" y="9667675"/>
            <a:ext cx="13855200" cy="1421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500"/>
              <a:buFont typeface="Arial"/>
              <a:buNone/>
            </a:pPr>
            <a:r>
              <a:rPr lang="en-GB" sz="4500" b="0" i="0" u="none" strike="noStrike" cap="none">
                <a:solidFill>
                  <a:srgbClr val="000000"/>
                </a:solidFill>
                <a:latin typeface="Arial"/>
                <a:ea typeface="Arial"/>
                <a:cs typeface="Arial"/>
                <a:sym typeface="Arial"/>
              </a:rPr>
              <a:t>How does the celebration of Christmas reflect </a:t>
            </a:r>
            <a:endParaRPr/>
          </a:p>
          <a:p>
            <a:pPr marL="0" marR="0" lvl="0" indent="0" algn="ctr" rtl="0">
              <a:lnSpc>
                <a:spcPct val="100000"/>
              </a:lnSpc>
              <a:spcBef>
                <a:spcPts val="0"/>
              </a:spcBef>
              <a:spcAft>
                <a:spcPts val="0"/>
              </a:spcAft>
              <a:buClr>
                <a:srgbClr val="000000"/>
              </a:buClr>
              <a:buSzPts val="4500"/>
              <a:buFont typeface="Arial"/>
              <a:buNone/>
            </a:pPr>
            <a:r>
              <a:rPr lang="en-GB" sz="4500" b="0" i="0" u="none" strike="noStrike" cap="none">
                <a:solidFill>
                  <a:srgbClr val="000000"/>
                </a:solidFill>
                <a:latin typeface="Arial"/>
                <a:ea typeface="Arial"/>
                <a:cs typeface="Arial"/>
                <a:sym typeface="Arial"/>
              </a:rPr>
              <a:t>organised, communal or personal worldviews?</a:t>
            </a:r>
            <a:endParaRPr sz="4500" b="0" i="0" u="none" strike="noStrike" cap="none">
              <a:solidFill>
                <a:srgbClr val="000000"/>
              </a:solidFill>
              <a:latin typeface="Arial"/>
              <a:ea typeface="Arial"/>
              <a:cs typeface="Arial"/>
              <a:sym typeface="Arial"/>
            </a:endParaRPr>
          </a:p>
        </p:txBody>
      </p:sp>
      <p:pic>
        <p:nvPicPr>
          <p:cNvPr id="259" name="Google Shape;259;p19"/>
          <p:cNvPicPr preferRelativeResize="0"/>
          <p:nvPr/>
        </p:nvPicPr>
        <p:blipFill>
          <a:blip r:embed="rId3">
            <a:alphaModFix/>
          </a:blip>
          <a:stretch>
            <a:fillRect/>
          </a:stretch>
        </p:blipFill>
        <p:spPr>
          <a:xfrm>
            <a:off x="0" y="-76524"/>
            <a:ext cx="19906316" cy="9576375"/>
          </a:xfrm>
          <a:prstGeom prst="rect">
            <a:avLst/>
          </a:prstGeom>
          <a:noFill/>
          <a:ln>
            <a:noFill/>
          </a:ln>
        </p:spPr>
      </p:pic>
      <p:sp>
        <p:nvSpPr>
          <p:cNvPr id="260" name="Google Shape;260;p19"/>
          <p:cNvSpPr txBox="1"/>
          <p:nvPr/>
        </p:nvSpPr>
        <p:spPr>
          <a:xfrm>
            <a:off x="374325" y="9499850"/>
            <a:ext cx="5807100" cy="142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i="1">
                <a:solidFill>
                  <a:srgbClr val="000000"/>
                </a:solidFill>
              </a:rPr>
              <a:t>Source: adapted from YouGov Plc, 2023, © All rights reserved</a:t>
            </a:r>
            <a:endParaRPr sz="1600">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2"/>
          <p:cNvSpPr txBox="1">
            <a:spLocks noGrp="1"/>
          </p:cNvSpPr>
          <p:nvPr>
            <p:ph type="body" idx="1"/>
          </p:nvPr>
        </p:nvSpPr>
        <p:spPr>
          <a:xfrm>
            <a:off x="1034388" y="2837234"/>
            <a:ext cx="9017662" cy="639190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GB" sz="3800">
                <a:latin typeface="Arial"/>
                <a:ea typeface="Arial"/>
                <a:cs typeface="Arial"/>
                <a:sym typeface="Arial"/>
              </a:rPr>
              <a:t>How do you experience Christmas?</a:t>
            </a:r>
            <a:br>
              <a:rPr lang="en-GB" sz="3800">
                <a:latin typeface="Arial"/>
                <a:ea typeface="Arial"/>
                <a:cs typeface="Arial"/>
                <a:sym typeface="Arial"/>
              </a:rPr>
            </a:br>
            <a:endParaRPr/>
          </a:p>
          <a:p>
            <a:pPr marL="685800" lvl="1" indent="-228600" algn="l" rtl="0">
              <a:lnSpc>
                <a:spcPct val="90000"/>
              </a:lnSpc>
              <a:spcBef>
                <a:spcPts val="500"/>
              </a:spcBef>
              <a:spcAft>
                <a:spcPts val="0"/>
              </a:spcAft>
              <a:buClr>
                <a:schemeClr val="dk1"/>
              </a:buClr>
              <a:buSzPts val="2400"/>
              <a:buFont typeface="Arial"/>
              <a:buChar char="•"/>
            </a:pPr>
            <a:r>
              <a:rPr lang="en-GB" sz="3800">
                <a:latin typeface="Arial"/>
                <a:ea typeface="Arial"/>
                <a:cs typeface="Arial"/>
                <a:sym typeface="Arial"/>
              </a:rPr>
              <a:t>Think about organised worldviews: which ones have shaped your personal worldview? Which ones have inspired you?</a:t>
            </a:r>
            <a:endParaRPr/>
          </a:p>
          <a:p>
            <a:pPr marL="1143000" lvl="2" indent="-101600" algn="l" rtl="0">
              <a:lnSpc>
                <a:spcPct val="90000"/>
              </a:lnSpc>
              <a:spcBef>
                <a:spcPts val="500"/>
              </a:spcBef>
              <a:spcAft>
                <a:spcPts val="0"/>
              </a:spcAft>
              <a:buClr>
                <a:schemeClr val="dk1"/>
              </a:buClr>
              <a:buSzPts val="2000"/>
              <a:buFont typeface="Calibri"/>
              <a:buNone/>
            </a:pPr>
            <a:endParaRPr sz="3800">
              <a:latin typeface="Arial"/>
              <a:ea typeface="Arial"/>
              <a:cs typeface="Arial"/>
              <a:sym typeface="Arial"/>
            </a:endParaRPr>
          </a:p>
          <a:p>
            <a:pPr marL="685800" lvl="1" indent="-228600" algn="l" rtl="0">
              <a:lnSpc>
                <a:spcPct val="90000"/>
              </a:lnSpc>
              <a:spcBef>
                <a:spcPts val="500"/>
              </a:spcBef>
              <a:spcAft>
                <a:spcPts val="0"/>
              </a:spcAft>
              <a:buClr>
                <a:schemeClr val="dk1"/>
              </a:buClr>
              <a:buSzPts val="2400"/>
              <a:buFont typeface="Arial"/>
              <a:buChar char="•"/>
            </a:pPr>
            <a:r>
              <a:rPr lang="en-GB" sz="3800">
                <a:latin typeface="Arial"/>
                <a:ea typeface="Arial"/>
                <a:cs typeface="Arial"/>
                <a:sym typeface="Arial"/>
              </a:rPr>
              <a:t>Think about communal worldviews – how have your local community (religious or nonreligious), your family, your friends, etc. shaped your personal worldview of Christmas? </a:t>
            </a:r>
            <a:endParaRPr/>
          </a:p>
          <a:p>
            <a:pPr marL="0" lvl="0" indent="0" algn="l" rtl="0">
              <a:lnSpc>
                <a:spcPct val="100000"/>
              </a:lnSpc>
              <a:spcBef>
                <a:spcPts val="0"/>
              </a:spcBef>
              <a:spcAft>
                <a:spcPts val="0"/>
              </a:spcAft>
              <a:buSzPts val="1400"/>
              <a:buNone/>
            </a:pPr>
            <a:endParaRPr sz="3800">
              <a:latin typeface="Arial"/>
              <a:ea typeface="Arial"/>
              <a:cs typeface="Arial"/>
              <a:sym typeface="Arial"/>
            </a:endParaRPr>
          </a:p>
        </p:txBody>
      </p:sp>
      <p:pic>
        <p:nvPicPr>
          <p:cNvPr id="288" name="Google Shape;288;p22" descr="A group of people sitting at a table&#10;&#10;Description automatically generated"/>
          <p:cNvPicPr preferRelativeResize="0"/>
          <p:nvPr/>
        </p:nvPicPr>
        <p:blipFill rotWithShape="1">
          <a:blip r:embed="rId3">
            <a:alphaModFix/>
          </a:blip>
          <a:srcRect/>
          <a:stretch/>
        </p:blipFill>
        <p:spPr>
          <a:xfrm>
            <a:off x="12040679" y="3292475"/>
            <a:ext cx="7051991" cy="5345139"/>
          </a:xfrm>
          <a:prstGeom prst="rect">
            <a:avLst/>
          </a:prstGeom>
          <a:noFill/>
          <a:ln>
            <a:noFill/>
          </a:ln>
        </p:spPr>
      </p:pic>
      <p:sp>
        <p:nvSpPr>
          <p:cNvPr id="289" name="Google Shape;289;p22"/>
          <p:cNvSpPr txBox="1">
            <a:spLocks noGrp="1"/>
          </p:cNvSpPr>
          <p:nvPr>
            <p:ph type="title"/>
          </p:nvPr>
        </p:nvSpPr>
        <p:spPr>
          <a:xfrm>
            <a:off x="1034388" y="824971"/>
            <a:ext cx="11760862"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Activity – Reflection</a:t>
            </a:r>
            <a:endParaRPr/>
          </a:p>
        </p:txBody>
      </p:sp>
      <p:sp>
        <p:nvSpPr>
          <p:cNvPr id="290" name="Google Shape;290;p22"/>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FC2FF-4B6B-5119-DE89-D6B6ADB35481}"/>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3D7111AA-7C2B-1774-C99D-D66B90051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1041400"/>
            <a:ext cx="17653000" cy="83851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6EED851-961C-78A2-7B8A-06C440BEDBBE}"/>
              </a:ext>
            </a:extLst>
          </p:cNvPr>
          <p:cNvSpPr txBox="1"/>
          <p:nvPr/>
        </p:nvSpPr>
        <p:spPr>
          <a:xfrm>
            <a:off x="5130800" y="9702800"/>
            <a:ext cx="11226800" cy="1200329"/>
          </a:xfrm>
          <a:prstGeom prst="rect">
            <a:avLst/>
          </a:prstGeom>
          <a:noFill/>
        </p:spPr>
        <p:txBody>
          <a:bodyPr wrap="square" rtlCol="0">
            <a:spAutoFit/>
          </a:bodyPr>
          <a:lstStyle/>
          <a:p>
            <a:r>
              <a:rPr lang="en-GB" sz="3600" dirty="0"/>
              <a:t>Copyright </a:t>
            </a:r>
            <a:r>
              <a:rPr lang="en-GB" sz="3600" dirty="0">
                <a:solidFill>
                  <a:srgbClr val="000000"/>
                </a:solidFill>
                <a:effectLst/>
                <a:latin typeface="Calibri" panose="020F0502020204030204" pitchFamily="34" charset="0"/>
                <a:ea typeface="Times New Roman" panose="02020603050405020304" pitchFamily="18" charset="0"/>
              </a:rPr>
              <a:t>RE Today Services: </a:t>
            </a:r>
            <a:r>
              <a:rPr lang="en-GB" sz="3600" u="sng" dirty="0">
                <a:solidFill>
                  <a:srgbClr val="000000"/>
                </a:solidFill>
                <a:effectLst/>
                <a:latin typeface="Calibri" panose="020F0502020204030204" pitchFamily="34" charset="0"/>
                <a:ea typeface="Times New Roman" panose="02020603050405020304" pitchFamily="18" charset="0"/>
                <a:hlinkClick r:id="rId4"/>
              </a:rPr>
              <a:t>www.retoday.org.uk</a:t>
            </a:r>
            <a:endParaRPr lang="en-GB" sz="3600" dirty="0"/>
          </a:p>
          <a:p>
            <a:endParaRPr lang="en-GB" sz="3600" dirty="0"/>
          </a:p>
        </p:txBody>
      </p:sp>
    </p:spTree>
    <p:extLst>
      <p:ext uri="{BB962C8B-B14F-4D97-AF65-F5344CB8AC3E}">
        <p14:creationId xmlns:p14="http://schemas.microsoft.com/office/powerpoint/2010/main" val="355520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9AB7F-1F1D-D797-4F1D-4939A7A6BB8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F1B58A7-19DD-A07C-5892-E6E15276D555}"/>
              </a:ext>
            </a:extLst>
          </p:cNvPr>
          <p:cNvSpPr txBox="1"/>
          <p:nvPr/>
        </p:nvSpPr>
        <p:spPr>
          <a:xfrm>
            <a:off x="5130800" y="9325184"/>
            <a:ext cx="11226800" cy="1200329"/>
          </a:xfrm>
          <a:prstGeom prst="rect">
            <a:avLst/>
          </a:prstGeom>
          <a:noFill/>
        </p:spPr>
        <p:txBody>
          <a:bodyPr wrap="square" rtlCol="0">
            <a:spAutoFit/>
          </a:bodyPr>
          <a:lstStyle/>
          <a:p>
            <a:r>
              <a:rPr lang="en-GB" sz="3600" dirty="0"/>
              <a:t>Copyright </a:t>
            </a:r>
            <a:r>
              <a:rPr lang="en-GB" sz="3600" dirty="0">
                <a:solidFill>
                  <a:srgbClr val="000000"/>
                </a:solidFill>
                <a:effectLst/>
                <a:latin typeface="Calibri" panose="020F0502020204030204" pitchFamily="34" charset="0"/>
                <a:ea typeface="Times New Roman" panose="02020603050405020304" pitchFamily="18" charset="0"/>
              </a:rPr>
              <a:t>RE Today Services: </a:t>
            </a:r>
            <a:r>
              <a:rPr lang="en-GB" sz="3600" u="sng" dirty="0">
                <a:solidFill>
                  <a:srgbClr val="000000"/>
                </a:solidFill>
                <a:effectLst/>
                <a:latin typeface="Calibri" panose="020F0502020204030204" pitchFamily="34" charset="0"/>
                <a:ea typeface="Times New Roman" panose="02020603050405020304" pitchFamily="18" charset="0"/>
                <a:hlinkClick r:id="rId3"/>
              </a:rPr>
              <a:t>www.retoday.org.uk</a:t>
            </a:r>
            <a:endParaRPr lang="en-GB" sz="3600" dirty="0"/>
          </a:p>
          <a:p>
            <a:endParaRPr lang="en-GB" sz="3600" dirty="0"/>
          </a:p>
        </p:txBody>
      </p:sp>
      <p:pic>
        <p:nvPicPr>
          <p:cNvPr id="2050" name="Picture 2">
            <a:extLst>
              <a:ext uri="{FF2B5EF4-FFF2-40B4-BE49-F238E27FC236}">
                <a16:creationId xmlns:a16="http://schemas.microsoft.com/office/drawing/2014/main" id="{84241983-D2A5-F341-39A8-2AD80A4896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1849" y="1384001"/>
            <a:ext cx="5988051" cy="72043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73EF28F-7487-0589-C899-863B0C9909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9858" y="1384001"/>
            <a:ext cx="5810192" cy="7144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386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3" name="Picture 2" descr="A person standing next to a group of children&#10;&#10;Description automatically generated">
            <a:extLst>
              <a:ext uri="{FF2B5EF4-FFF2-40B4-BE49-F238E27FC236}">
                <a16:creationId xmlns:a16="http://schemas.microsoft.com/office/drawing/2014/main" id="{16B77417-14F5-59A2-6EE7-8B857108CABA}"/>
              </a:ext>
            </a:extLst>
          </p:cNvPr>
          <p:cNvPicPr>
            <a:picLocks noChangeAspect="1"/>
          </p:cNvPicPr>
          <p:nvPr/>
        </p:nvPicPr>
        <p:blipFill>
          <a:blip r:embed="rId3"/>
          <a:stretch>
            <a:fillRect/>
          </a:stretch>
        </p:blipFill>
        <p:spPr>
          <a:xfrm>
            <a:off x="12773891" y="2541986"/>
            <a:ext cx="6559309" cy="6376429"/>
          </a:xfrm>
          <a:prstGeom prst="rect">
            <a:avLst/>
          </a:prstGeom>
        </p:spPr>
      </p:pic>
      <p:sp>
        <p:nvSpPr>
          <p:cNvPr id="279" name="Google Shape;279;p21"/>
          <p:cNvSpPr txBox="1">
            <a:spLocks noGrp="1"/>
          </p:cNvSpPr>
          <p:nvPr>
            <p:ph type="title"/>
          </p:nvPr>
        </p:nvSpPr>
        <p:spPr>
          <a:xfrm>
            <a:off x="1034388" y="824971"/>
            <a:ext cx="17780662"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Summary: Why does it matter for RS?</a:t>
            </a:r>
            <a:endParaRPr dirty="0"/>
          </a:p>
        </p:txBody>
      </p:sp>
      <p:sp>
        <p:nvSpPr>
          <p:cNvPr id="280" name="Google Shape;280;p21"/>
          <p:cNvSpPr txBox="1">
            <a:spLocks noGrp="1"/>
          </p:cNvSpPr>
          <p:nvPr>
            <p:ph type="body" idx="1"/>
          </p:nvPr>
        </p:nvSpPr>
        <p:spPr>
          <a:xfrm>
            <a:off x="1034388" y="2526506"/>
            <a:ext cx="11739503" cy="6391909"/>
          </a:xfrm>
          <a:prstGeom prst="rect">
            <a:avLst/>
          </a:prstGeom>
          <a:noFill/>
          <a:ln>
            <a:noFill/>
          </a:ln>
        </p:spPr>
        <p:txBody>
          <a:bodyPr spcFirstLastPara="1" wrap="square" lIns="0" tIns="0" rIns="0" bIns="0" anchor="t" anchorCtr="0">
            <a:noAutofit/>
          </a:bodyPr>
          <a:lstStyle/>
          <a:p>
            <a:pPr marL="228600" lvl="0" indent="-228600" algn="l" rtl="0">
              <a:lnSpc>
                <a:spcPct val="90000"/>
              </a:lnSpc>
              <a:spcBef>
                <a:spcPts val="2200"/>
              </a:spcBef>
              <a:spcAft>
                <a:spcPts val="0"/>
              </a:spcAft>
              <a:buClr>
                <a:schemeClr val="dk1"/>
              </a:buClr>
              <a:buSzPts val="2800"/>
              <a:buFont typeface="Arial"/>
              <a:buChar char="•"/>
            </a:pPr>
            <a:r>
              <a:rPr lang="en-GB" sz="3800" dirty="0"/>
              <a:t>It provides students with the opportunity to reflect on their own worldviews, and how they might be influenced by individual, communal, and/or organised worldviews.</a:t>
            </a:r>
            <a:endParaRPr dirty="0"/>
          </a:p>
          <a:p>
            <a:pPr marL="228600" lvl="0" indent="-228600" algn="l" rtl="0">
              <a:lnSpc>
                <a:spcPct val="90000"/>
              </a:lnSpc>
              <a:spcBef>
                <a:spcPts val="1000"/>
              </a:spcBef>
              <a:spcAft>
                <a:spcPts val="0"/>
              </a:spcAft>
              <a:buClr>
                <a:schemeClr val="dk1"/>
              </a:buClr>
              <a:buSzPts val="2800"/>
              <a:buFont typeface="Arial"/>
              <a:buChar char="•"/>
            </a:pPr>
            <a:r>
              <a:rPr lang="en-GB" sz="3800" dirty="0"/>
              <a:t>It enables teachers and students to study how organised worldviews are not fixed, but evolve over time.</a:t>
            </a:r>
            <a:endParaRPr dirty="0"/>
          </a:p>
          <a:p>
            <a:pPr marL="228600" lvl="0" indent="-228600" algn="l" rtl="0">
              <a:lnSpc>
                <a:spcPct val="90000"/>
              </a:lnSpc>
              <a:spcBef>
                <a:spcPts val="1000"/>
              </a:spcBef>
              <a:spcAft>
                <a:spcPts val="0"/>
              </a:spcAft>
              <a:buClr>
                <a:schemeClr val="dk1"/>
              </a:buClr>
              <a:buSzPts val="2800"/>
              <a:buFont typeface="Arial"/>
              <a:buChar char="•"/>
            </a:pPr>
            <a:r>
              <a:rPr lang="en-GB" sz="3800" dirty="0"/>
              <a:t>It is about acknowledging that worldviews are not just about the cognitive (i.e., beliefs or a set of ideas), but it is also about the body and emotions.</a:t>
            </a:r>
            <a:endParaRPr dirty="0"/>
          </a:p>
          <a:p>
            <a:pPr marL="228600" lvl="0" indent="-228600" algn="l" rtl="0">
              <a:lnSpc>
                <a:spcPct val="90000"/>
              </a:lnSpc>
              <a:spcBef>
                <a:spcPts val="1000"/>
              </a:spcBef>
              <a:spcAft>
                <a:spcPts val="0"/>
              </a:spcAft>
              <a:buClr>
                <a:schemeClr val="dk1"/>
              </a:buClr>
              <a:buSzPts val="2800"/>
              <a:buFont typeface="Arial"/>
              <a:buChar char="•"/>
            </a:pPr>
            <a:r>
              <a:rPr lang="en-GB" sz="3800" dirty="0"/>
              <a:t>It makes the RS classroom more representative, more inclusive and more relevant for our pupils</a:t>
            </a:r>
            <a:endParaRPr dirty="0"/>
          </a:p>
          <a:p>
            <a:pPr marL="0" lvl="0" indent="0" algn="l" rtl="0">
              <a:lnSpc>
                <a:spcPct val="100000"/>
              </a:lnSpc>
              <a:spcBef>
                <a:spcPts val="0"/>
              </a:spcBef>
              <a:spcAft>
                <a:spcPts val="0"/>
              </a:spcAft>
              <a:buSzPts val="1400"/>
              <a:buNone/>
            </a:pPr>
            <a:endParaRPr sz="3800" dirty="0"/>
          </a:p>
        </p:txBody>
      </p:sp>
      <p:sp>
        <p:nvSpPr>
          <p:cNvPr id="281" name="Google Shape;281;p21"/>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23"/>
          <p:cNvPicPr preferRelativeResize="0"/>
          <p:nvPr/>
        </p:nvPicPr>
        <p:blipFill rotWithShape="1">
          <a:blip r:embed="rId3">
            <a:alphaModFix/>
          </a:blip>
          <a:srcRect/>
          <a:stretch/>
        </p:blipFill>
        <p:spPr>
          <a:xfrm>
            <a:off x="8965372" y="1097511"/>
            <a:ext cx="4413369" cy="3401131"/>
          </a:xfrm>
          <a:prstGeom prst="rect">
            <a:avLst/>
          </a:prstGeom>
          <a:noFill/>
          <a:ln>
            <a:noFill/>
          </a:ln>
        </p:spPr>
      </p:pic>
      <p:pic>
        <p:nvPicPr>
          <p:cNvPr id="297" name="Google Shape;297;p23" descr="A person standing next to a group of children&#10;&#10;Description automatically generated"/>
          <p:cNvPicPr preferRelativeResize="0"/>
          <p:nvPr/>
        </p:nvPicPr>
        <p:blipFill rotWithShape="1">
          <a:blip r:embed="rId4">
            <a:alphaModFix/>
          </a:blip>
          <a:srcRect/>
          <a:stretch/>
        </p:blipFill>
        <p:spPr>
          <a:xfrm>
            <a:off x="755650" y="2316762"/>
            <a:ext cx="7848600" cy="7630583"/>
          </a:xfrm>
          <a:prstGeom prst="rect">
            <a:avLst/>
          </a:prstGeom>
          <a:noFill/>
          <a:ln>
            <a:noFill/>
          </a:ln>
        </p:spPr>
      </p:pic>
      <p:sp>
        <p:nvSpPr>
          <p:cNvPr id="298" name="Google Shape;298;p23"/>
          <p:cNvSpPr txBox="1">
            <a:spLocks noGrp="1"/>
          </p:cNvSpPr>
          <p:nvPr>
            <p:ph type="ctrTitle"/>
          </p:nvPr>
        </p:nvSpPr>
        <p:spPr>
          <a:xfrm>
            <a:off x="8932426" y="6421196"/>
            <a:ext cx="8511024" cy="221599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GB"/>
              <a:t>Take-Away Activity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1034388" y="824971"/>
            <a:ext cx="9017662"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Learning Objectives</a:t>
            </a:r>
            <a:endParaRPr/>
          </a:p>
        </p:txBody>
      </p:sp>
      <p:sp>
        <p:nvSpPr>
          <p:cNvPr id="118" name="Google Shape;118;p3"/>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 name="Google Shape;119;p3"/>
          <p:cNvSpPr txBox="1">
            <a:spLocks noGrp="1"/>
          </p:cNvSpPr>
          <p:nvPr>
            <p:ph type="body" idx="1"/>
          </p:nvPr>
        </p:nvSpPr>
        <p:spPr>
          <a:xfrm>
            <a:off x="627313" y="2950519"/>
            <a:ext cx="11390408" cy="5876649"/>
          </a:xfrm>
          <a:prstGeom prst="rect">
            <a:avLst/>
          </a:prstGeom>
          <a:noFill/>
          <a:ln>
            <a:noFill/>
          </a:ln>
        </p:spPr>
        <p:txBody>
          <a:bodyPr spcFirstLastPara="1" wrap="square" lIns="150750" tIns="75350" rIns="150750" bIns="75350" anchor="t" anchorCtr="0">
            <a:noAutofit/>
          </a:bodyPr>
          <a:lstStyle/>
          <a:p>
            <a:pPr marL="571500" lvl="0" indent="-571500" algn="l" rtl="0">
              <a:lnSpc>
                <a:spcPct val="100000"/>
              </a:lnSpc>
              <a:spcBef>
                <a:spcPts val="0"/>
              </a:spcBef>
              <a:spcAft>
                <a:spcPts val="0"/>
              </a:spcAft>
              <a:buClr>
                <a:schemeClr val="dk1"/>
              </a:buClr>
              <a:buSzPts val="3800"/>
              <a:buFont typeface="Arial"/>
              <a:buChar char="•"/>
            </a:pPr>
            <a:r>
              <a:rPr lang="en-GB" sz="3800"/>
              <a:t>To understand that a religion and worldviews (R&amp;W) approach encourages us to think about lived experiences within religion and nonreligion.</a:t>
            </a:r>
            <a:endParaRPr/>
          </a:p>
          <a:p>
            <a:pPr marL="571500" lvl="0" indent="-571500" algn="l" rtl="0">
              <a:lnSpc>
                <a:spcPct val="100000"/>
              </a:lnSpc>
              <a:spcBef>
                <a:spcPts val="1200"/>
              </a:spcBef>
              <a:spcAft>
                <a:spcPts val="0"/>
              </a:spcAft>
              <a:buClr>
                <a:schemeClr val="dk1"/>
              </a:buClr>
              <a:buSzPts val="3800"/>
              <a:buFont typeface="Arial"/>
              <a:buChar char="•"/>
            </a:pPr>
            <a:r>
              <a:rPr lang="en-GB" sz="3800"/>
              <a:t>To reflect on the interplay between the different levels within religious and nonreligious traditions, and the power dynamics involved.</a:t>
            </a:r>
            <a:endParaRPr/>
          </a:p>
          <a:p>
            <a:pPr marL="571500" lvl="0" indent="-571500" algn="l" rtl="0">
              <a:lnSpc>
                <a:spcPct val="100000"/>
              </a:lnSpc>
              <a:spcBef>
                <a:spcPts val="1200"/>
              </a:spcBef>
              <a:spcAft>
                <a:spcPts val="1200"/>
              </a:spcAft>
              <a:buClr>
                <a:schemeClr val="dk1"/>
              </a:buClr>
              <a:buSzPts val="3800"/>
              <a:buFont typeface="Arial"/>
              <a:buChar char="•"/>
            </a:pPr>
            <a:r>
              <a:rPr lang="en-GB" sz="3800"/>
              <a:t>To understand the importance of balancing personal and organised worldviews in RS, and how a R&amp;W approach lends itself to addressing the sometimes missing and marginalised voices in the study of RS.</a:t>
            </a:r>
            <a:endParaRPr/>
          </a:p>
        </p:txBody>
      </p:sp>
      <p:pic>
        <p:nvPicPr>
          <p:cNvPr id="120" name="Google Shape;120;p3" descr="A group of people sitting at a table&#10;&#10;Description automatically generated"/>
          <p:cNvPicPr preferRelativeResize="0"/>
          <p:nvPr/>
        </p:nvPicPr>
        <p:blipFill rotWithShape="1">
          <a:blip r:embed="rId3">
            <a:alphaModFix/>
          </a:blip>
          <a:srcRect/>
          <a:stretch/>
        </p:blipFill>
        <p:spPr>
          <a:xfrm>
            <a:off x="12017721" y="3216275"/>
            <a:ext cx="7051991" cy="534513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03"/>
        <p:cNvGrpSpPr/>
        <p:nvPr/>
      </p:nvGrpSpPr>
      <p:grpSpPr>
        <a:xfrm>
          <a:off x="0" y="0"/>
          <a:ext cx="0" cy="0"/>
          <a:chOff x="0" y="0"/>
          <a:chExt cx="0" cy="0"/>
        </a:xfrm>
      </p:grpSpPr>
      <p:sp>
        <p:nvSpPr>
          <p:cNvPr id="304" name="Google Shape;304;p24"/>
          <p:cNvSpPr/>
          <p:nvPr/>
        </p:nvSpPr>
        <p:spPr>
          <a:xfrm>
            <a:off x="0" y="1"/>
            <a:ext cx="20104100" cy="11330452"/>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CFE9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05" name="Google Shape;305;p24"/>
          <p:cNvPicPr preferRelativeResize="0"/>
          <p:nvPr/>
        </p:nvPicPr>
        <p:blipFill rotWithShape="1">
          <a:blip r:embed="rId3">
            <a:alphaModFix/>
          </a:blip>
          <a:srcRect/>
          <a:stretch/>
        </p:blipFill>
        <p:spPr>
          <a:xfrm>
            <a:off x="1047088" y="1045297"/>
            <a:ext cx="4921316" cy="3908596"/>
          </a:xfrm>
          <a:prstGeom prst="rect">
            <a:avLst/>
          </a:prstGeom>
          <a:noFill/>
          <a:ln>
            <a:noFill/>
          </a:ln>
        </p:spPr>
      </p:pic>
      <p:sp>
        <p:nvSpPr>
          <p:cNvPr id="306" name="Google Shape;306;p24"/>
          <p:cNvSpPr txBox="1">
            <a:spLocks noGrp="1"/>
          </p:cNvSpPr>
          <p:nvPr>
            <p:ph type="body" idx="1"/>
          </p:nvPr>
        </p:nvSpPr>
        <p:spPr>
          <a:xfrm>
            <a:off x="1034388" y="7102475"/>
            <a:ext cx="8636662" cy="3276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sz="4400">
                <a:solidFill>
                  <a:schemeClr val="accent1"/>
                </a:solidFill>
              </a:rPr>
              <a:t>End of session 3</a:t>
            </a:r>
            <a:endParaRPr sz="4400">
              <a:solidFill>
                <a:schemeClr val="accent1"/>
              </a:solidFill>
            </a:endParaRPr>
          </a:p>
        </p:txBody>
      </p:sp>
      <p:sp>
        <p:nvSpPr>
          <p:cNvPr id="307" name="Google Shape;307;p24"/>
          <p:cNvSpPr txBox="1"/>
          <p:nvPr/>
        </p:nvSpPr>
        <p:spPr>
          <a:xfrm>
            <a:off x="5632450" y="10425559"/>
            <a:ext cx="14046862" cy="3276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chemeClr val="accent1"/>
                </a:solidFill>
                <a:latin typeface="Arial"/>
                <a:ea typeface="Arial"/>
                <a:cs typeface="Arial"/>
                <a:sym typeface="Arial"/>
              </a:rPr>
              <a:t>© Introducing Religion &amp; Worldviews (2025)</a:t>
            </a:r>
            <a:endParaRPr sz="3200" b="0"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accent1"/>
              </a:solidFill>
              <a:latin typeface="Arial"/>
              <a:ea typeface="Arial"/>
              <a:cs typeface="Arial"/>
              <a:sym typeface="Arial"/>
            </a:endParaRPr>
          </a:p>
        </p:txBody>
      </p:sp>
      <p:pic>
        <p:nvPicPr>
          <p:cNvPr id="2" name="Picture 1" descr="A qr code on a blue background&#10;&#10;Description automatically generated">
            <a:extLst>
              <a:ext uri="{FF2B5EF4-FFF2-40B4-BE49-F238E27FC236}">
                <a16:creationId xmlns:a16="http://schemas.microsoft.com/office/drawing/2014/main" id="{F69DC1B4-7C05-C473-786E-B2E03897A009}"/>
              </a:ext>
            </a:extLst>
          </p:cNvPr>
          <p:cNvPicPr>
            <a:picLocks noChangeAspect="1"/>
          </p:cNvPicPr>
          <p:nvPr/>
        </p:nvPicPr>
        <p:blipFill>
          <a:blip r:embed="rId4"/>
          <a:stretch>
            <a:fillRect/>
          </a:stretch>
        </p:blipFill>
        <p:spPr>
          <a:xfrm>
            <a:off x="10523999" y="1474839"/>
            <a:ext cx="7806762" cy="78067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4" descr="A cover of a book&#10;&#10;Description automatically generated">
            <a:hlinkClick r:id="rId3"/>
          </p:cNvPr>
          <p:cNvPicPr preferRelativeResize="0"/>
          <p:nvPr/>
        </p:nvPicPr>
        <p:blipFill rotWithShape="1">
          <a:blip r:embed="rId4">
            <a:alphaModFix/>
          </a:blip>
          <a:srcRect/>
          <a:stretch/>
        </p:blipFill>
        <p:spPr>
          <a:xfrm>
            <a:off x="7960258" y="2958347"/>
            <a:ext cx="5057911" cy="7147379"/>
          </a:xfrm>
          <a:prstGeom prst="rect">
            <a:avLst/>
          </a:prstGeom>
          <a:noFill/>
          <a:ln>
            <a:noFill/>
          </a:ln>
        </p:spPr>
      </p:pic>
      <p:sp>
        <p:nvSpPr>
          <p:cNvPr id="127" name="Google Shape;127;p4"/>
          <p:cNvSpPr txBox="1">
            <a:spLocks noGrp="1"/>
          </p:cNvSpPr>
          <p:nvPr>
            <p:ph type="title"/>
          </p:nvPr>
        </p:nvSpPr>
        <p:spPr>
          <a:xfrm>
            <a:off x="1382157" y="602474"/>
            <a:ext cx="17339786" cy="2185798"/>
          </a:xfrm>
          <a:prstGeom prst="rect">
            <a:avLst/>
          </a:prstGeom>
          <a:noFill/>
          <a:ln>
            <a:noFill/>
          </a:ln>
        </p:spPr>
        <p:txBody>
          <a:bodyPr spcFirstLastPara="1" wrap="square" lIns="150750" tIns="75350" rIns="150750" bIns="75350" anchor="ctr" anchorCtr="0">
            <a:normAutofit/>
          </a:bodyPr>
          <a:lstStyle/>
          <a:p>
            <a:pPr marL="0" lvl="0" indent="0" algn="l" rtl="0">
              <a:lnSpc>
                <a:spcPct val="90000"/>
              </a:lnSpc>
              <a:spcBef>
                <a:spcPts val="0"/>
              </a:spcBef>
              <a:spcAft>
                <a:spcPts val="0"/>
              </a:spcAft>
              <a:buSzPts val="4400"/>
              <a:buFont typeface="Arial"/>
              <a:buNone/>
            </a:pPr>
            <a:r>
              <a:rPr lang="en-GB" sz="6600">
                <a:latin typeface="Arial"/>
                <a:ea typeface="Arial"/>
                <a:cs typeface="Arial"/>
                <a:sym typeface="Arial"/>
              </a:rPr>
              <a:t>R&amp;W: Context</a:t>
            </a:r>
            <a:endParaRPr sz="6600">
              <a:latin typeface="Arial"/>
              <a:ea typeface="Arial"/>
              <a:cs typeface="Arial"/>
              <a:sym typeface="Arial"/>
            </a:endParaRPr>
          </a:p>
        </p:txBody>
      </p:sp>
      <p:pic>
        <p:nvPicPr>
          <p:cNvPr id="128" name="Google Shape;128;p4" descr="A cover of a magazine&#10;&#10;Description automatically generated">
            <a:hlinkClick r:id="rId5"/>
          </p:cNvPr>
          <p:cNvPicPr preferRelativeResize="0">
            <a:picLocks noGrp="1"/>
          </p:cNvPicPr>
          <p:nvPr>
            <p:ph type="body" idx="1"/>
          </p:nvPr>
        </p:nvPicPr>
        <p:blipFill rotWithShape="1">
          <a:blip r:embed="rId6">
            <a:alphaModFix/>
          </a:blip>
          <a:srcRect/>
          <a:stretch/>
        </p:blipFill>
        <p:spPr>
          <a:xfrm>
            <a:off x="1653775" y="2958349"/>
            <a:ext cx="5058000" cy="7191600"/>
          </a:xfrm>
          <a:prstGeom prst="rect">
            <a:avLst/>
          </a:prstGeom>
          <a:noFill/>
          <a:ln>
            <a:noFill/>
          </a:ln>
        </p:spPr>
      </p:pic>
      <p:pic>
        <p:nvPicPr>
          <p:cNvPr id="129" name="Google Shape;129;p4">
            <a:hlinkClick r:id="rId7"/>
          </p:cNvPr>
          <p:cNvPicPr preferRelativeResize="0"/>
          <p:nvPr/>
        </p:nvPicPr>
        <p:blipFill rotWithShape="1">
          <a:blip r:embed="rId8">
            <a:alphaModFix/>
          </a:blip>
          <a:srcRect/>
          <a:stretch/>
        </p:blipFill>
        <p:spPr>
          <a:xfrm>
            <a:off x="14017037" y="2958350"/>
            <a:ext cx="5723713" cy="7147375"/>
          </a:xfrm>
          <a:prstGeom prst="rect">
            <a:avLst/>
          </a:prstGeom>
          <a:noFill/>
          <a:ln>
            <a:noFill/>
          </a:ln>
        </p:spPr>
      </p:pic>
      <p:sp>
        <p:nvSpPr>
          <p:cNvPr id="130" name="Google Shape;130;p4"/>
          <p:cNvSpPr/>
          <p:nvPr/>
        </p:nvSpPr>
        <p:spPr>
          <a:xfrm>
            <a:off x="11362389" y="221341"/>
            <a:ext cx="4692000" cy="3449100"/>
          </a:xfrm>
          <a:prstGeom prst="wedgeEllipseCallout">
            <a:avLst>
              <a:gd name="adj1" fmla="val 36549"/>
              <a:gd name="adj2" fmla="val 60457"/>
            </a:avLst>
          </a:prstGeom>
          <a:solidFill>
            <a:schemeClr val="lt2"/>
          </a:solidFill>
          <a:ln w="9525" cap="flat" cmpd="sng">
            <a:solidFill>
              <a:schemeClr val="dk2"/>
            </a:solidFill>
            <a:prstDash val="solid"/>
            <a:round/>
            <a:headEnd type="none" w="sm" len="sm"/>
            <a:tailEnd type="none" w="sm" len="sm"/>
          </a:ln>
        </p:spPr>
        <p:txBody>
          <a:bodyPr spcFirstLastPara="1" wrap="square" lIns="150750" tIns="150750" rIns="150750" bIns="15075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Click on the pictures to access the resources hosted by the Religious Education Council for England and Wa</a:t>
            </a:r>
            <a:r>
              <a:rPr lang="en-GB" sz="2400">
                <a:latin typeface="Calibri"/>
                <a:ea typeface="Calibri"/>
                <a:cs typeface="Calibri"/>
                <a:sym typeface="Calibri"/>
              </a:rPr>
              <a:t>l</a:t>
            </a:r>
            <a:r>
              <a:rPr lang="en-GB" sz="2400" b="0" i="0" u="none" strike="noStrike" cap="none">
                <a:solidFill>
                  <a:srgbClr val="000000"/>
                </a:solidFill>
                <a:latin typeface="Calibri"/>
                <a:ea typeface="Calibri"/>
                <a:cs typeface="Calibri"/>
                <a:sym typeface="Calibri"/>
              </a:rPr>
              <a:t>es</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a:spLocks noGrp="1"/>
          </p:cNvSpPr>
          <p:nvPr>
            <p:ph type="body" idx="1"/>
          </p:nvPr>
        </p:nvSpPr>
        <p:spPr>
          <a:xfrm>
            <a:off x="1047088" y="2526506"/>
            <a:ext cx="10424476" cy="5795170"/>
          </a:xfrm>
          <a:prstGeom prst="rect">
            <a:avLst/>
          </a:prstGeom>
          <a:noFill/>
          <a:ln>
            <a:noFill/>
          </a:ln>
        </p:spPr>
        <p:txBody>
          <a:bodyPr spcFirstLastPara="1" wrap="square" lIns="0" tIns="0" rIns="0" bIns="0" anchor="t" anchorCtr="0">
            <a:noAutofit/>
          </a:bodyPr>
          <a:lstStyle/>
          <a:p>
            <a:pPr marL="457200" lvl="0" indent="-457200" algn="l" rtl="0">
              <a:lnSpc>
                <a:spcPct val="100000"/>
              </a:lnSpc>
              <a:spcBef>
                <a:spcPts val="0"/>
              </a:spcBef>
              <a:spcAft>
                <a:spcPts val="0"/>
              </a:spcAft>
              <a:buClr>
                <a:srgbClr val="000000"/>
              </a:buClr>
              <a:buSzPts val="3600"/>
              <a:buFont typeface="Arial"/>
              <a:buChar char="•"/>
            </a:pPr>
            <a:r>
              <a:rPr lang="en-GB" sz="3600" b="0" i="0" u="none" strike="noStrike" dirty="0">
                <a:solidFill>
                  <a:srgbClr val="000000"/>
                </a:solidFill>
                <a:latin typeface="Arial"/>
                <a:ea typeface="Arial"/>
                <a:cs typeface="Arial"/>
                <a:sym typeface="Arial"/>
              </a:rPr>
              <a:t>The Religion and Worldviews (R&amp;W) approach may seem new, but it builds on existing good practice in RS – you may already be adopting a R&amp;W approach to an extent!</a:t>
            </a:r>
            <a:endParaRPr dirty="0"/>
          </a:p>
          <a:p>
            <a:pPr marL="457200" lvl="0" indent="-457200" algn="l" rtl="0">
              <a:lnSpc>
                <a:spcPct val="100000"/>
              </a:lnSpc>
              <a:spcBef>
                <a:spcPts val="2200"/>
              </a:spcBef>
              <a:spcAft>
                <a:spcPts val="0"/>
              </a:spcAft>
              <a:buClr>
                <a:srgbClr val="000000"/>
              </a:buClr>
              <a:buSzPts val="3600"/>
              <a:buFont typeface="Arial"/>
              <a:buChar char="•"/>
            </a:pPr>
            <a:r>
              <a:rPr lang="en-GB" sz="3600" b="0" i="0" u="none" strike="noStrike" dirty="0">
                <a:solidFill>
                  <a:srgbClr val="000000"/>
                </a:solidFill>
                <a:latin typeface="Arial"/>
                <a:ea typeface="Arial"/>
                <a:cs typeface="Arial"/>
                <a:sym typeface="Arial"/>
              </a:rPr>
              <a:t>We need to be mindful about the language and examples we use:</a:t>
            </a:r>
            <a:endParaRPr dirty="0"/>
          </a:p>
          <a:p>
            <a:pPr marL="800100" lvl="1" indent="-342900" algn="l" rtl="0">
              <a:lnSpc>
                <a:spcPct val="100000"/>
              </a:lnSpc>
              <a:spcBef>
                <a:spcPts val="1700"/>
              </a:spcBef>
              <a:spcAft>
                <a:spcPts val="0"/>
              </a:spcAft>
              <a:buClr>
                <a:srgbClr val="000000"/>
              </a:buClr>
              <a:buSzPts val="3600"/>
              <a:buFont typeface="Arial"/>
              <a:buChar char="•"/>
            </a:pPr>
            <a:r>
              <a:rPr lang="en-GB" sz="3600" b="0" i="0" u="none" strike="noStrike" dirty="0">
                <a:solidFill>
                  <a:srgbClr val="000000"/>
                </a:solidFill>
                <a:latin typeface="Arial"/>
                <a:ea typeface="Arial"/>
                <a:cs typeface="Arial"/>
                <a:sym typeface="Arial"/>
              </a:rPr>
              <a:t>To avoid framing ‘world religions’ through Western Christian lenses</a:t>
            </a:r>
            <a:r>
              <a:rPr lang="en-GB" sz="3600" dirty="0">
                <a:latin typeface="Arial"/>
                <a:ea typeface="Arial"/>
                <a:cs typeface="Arial"/>
                <a:sym typeface="Arial"/>
              </a:rPr>
              <a:t>,</a:t>
            </a:r>
            <a:endParaRPr dirty="0"/>
          </a:p>
          <a:p>
            <a:pPr marL="800100" lvl="1" indent="-342900" algn="l" rtl="0">
              <a:lnSpc>
                <a:spcPct val="100000"/>
              </a:lnSpc>
              <a:spcBef>
                <a:spcPts val="1700"/>
              </a:spcBef>
              <a:spcAft>
                <a:spcPts val="0"/>
              </a:spcAft>
              <a:buClr>
                <a:srgbClr val="000000"/>
              </a:buClr>
              <a:buSzPts val="3600"/>
              <a:buFont typeface="Arial"/>
              <a:buChar char="•"/>
            </a:pPr>
            <a:r>
              <a:rPr lang="en-GB" sz="3600" b="0" i="0" u="none" strike="noStrike" dirty="0">
                <a:solidFill>
                  <a:srgbClr val="000000"/>
                </a:solidFill>
                <a:latin typeface="Arial"/>
                <a:ea typeface="Arial"/>
                <a:cs typeface="Arial"/>
                <a:sym typeface="Arial"/>
              </a:rPr>
              <a:t>To avoid representing religious/nonreligious communities as un-diverse; instead acknowledging diversity within and across religion/nonreligion</a:t>
            </a:r>
            <a:endParaRPr dirty="0"/>
          </a:p>
          <a:p>
            <a:pPr marL="457200" lvl="0" indent="-228600" algn="l" rtl="0">
              <a:lnSpc>
                <a:spcPct val="100000"/>
              </a:lnSpc>
              <a:spcBef>
                <a:spcPts val="1200"/>
              </a:spcBef>
              <a:spcAft>
                <a:spcPts val="0"/>
              </a:spcAft>
              <a:buClr>
                <a:schemeClr val="dk1"/>
              </a:buClr>
              <a:buSzPts val="3600"/>
              <a:buFont typeface="Arial"/>
              <a:buNone/>
            </a:pPr>
            <a:endParaRPr sz="3600" dirty="0">
              <a:latin typeface="Arial"/>
              <a:ea typeface="Arial"/>
              <a:cs typeface="Arial"/>
              <a:sym typeface="Arial"/>
            </a:endParaRPr>
          </a:p>
        </p:txBody>
      </p:sp>
      <p:sp>
        <p:nvSpPr>
          <p:cNvPr id="137" name="Google Shape;137;p5"/>
          <p:cNvSpPr txBox="1">
            <a:spLocks noGrp="1"/>
          </p:cNvSpPr>
          <p:nvPr>
            <p:ph type="title"/>
          </p:nvPr>
        </p:nvSpPr>
        <p:spPr>
          <a:xfrm>
            <a:off x="1034387" y="824971"/>
            <a:ext cx="14482703"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Summary of previous session(s) (1/2)</a:t>
            </a:r>
            <a:endParaRPr dirty="0"/>
          </a:p>
        </p:txBody>
      </p:sp>
      <p:sp>
        <p:nvSpPr>
          <p:cNvPr id="138" name="Google Shape;138;p5"/>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 name="Picture 2" descr="A person standing next to a group of children&#10;&#10;Description automatically generated">
            <a:extLst>
              <a:ext uri="{FF2B5EF4-FFF2-40B4-BE49-F238E27FC236}">
                <a16:creationId xmlns:a16="http://schemas.microsoft.com/office/drawing/2014/main" id="{6C24D96B-04F5-9AF1-B27E-A4E1E632BBF8}"/>
              </a:ext>
            </a:extLst>
          </p:cNvPr>
          <p:cNvPicPr>
            <a:picLocks noChangeAspect="1"/>
          </p:cNvPicPr>
          <p:nvPr/>
        </p:nvPicPr>
        <p:blipFill>
          <a:blip r:embed="rId3"/>
          <a:stretch>
            <a:fillRect/>
          </a:stretch>
        </p:blipFill>
        <p:spPr>
          <a:xfrm>
            <a:off x="12237435" y="2466460"/>
            <a:ext cx="6559309" cy="63764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a:extLst>
            <a:ext uri="{FF2B5EF4-FFF2-40B4-BE49-F238E27FC236}">
              <a16:creationId xmlns:a16="http://schemas.microsoft.com/office/drawing/2014/main" id="{74CF5BE0-D640-1E09-64FE-82630DC90AEE}"/>
            </a:ext>
          </a:extLst>
        </p:cNvPr>
        <p:cNvGrpSpPr/>
        <p:nvPr/>
      </p:nvGrpSpPr>
      <p:grpSpPr>
        <a:xfrm>
          <a:off x="0" y="0"/>
          <a:ext cx="0" cy="0"/>
          <a:chOff x="0" y="0"/>
          <a:chExt cx="0" cy="0"/>
        </a:xfrm>
      </p:grpSpPr>
      <p:sp>
        <p:nvSpPr>
          <p:cNvPr id="136" name="Google Shape;136;p5">
            <a:extLst>
              <a:ext uri="{FF2B5EF4-FFF2-40B4-BE49-F238E27FC236}">
                <a16:creationId xmlns:a16="http://schemas.microsoft.com/office/drawing/2014/main" id="{AC05D6EB-F5EB-48F3-BBA1-74C7E3268006}"/>
              </a:ext>
            </a:extLst>
          </p:cNvPr>
          <p:cNvSpPr txBox="1">
            <a:spLocks noGrp="1"/>
          </p:cNvSpPr>
          <p:nvPr>
            <p:ph type="body" idx="1"/>
          </p:nvPr>
        </p:nvSpPr>
        <p:spPr>
          <a:xfrm>
            <a:off x="1047088" y="2526505"/>
            <a:ext cx="10091967" cy="7615021"/>
          </a:xfrm>
          <a:prstGeom prst="rect">
            <a:avLst/>
          </a:prstGeom>
          <a:noFill/>
          <a:ln>
            <a:noFill/>
          </a:ln>
        </p:spPr>
        <p:txBody>
          <a:bodyPr spcFirstLastPara="1" wrap="square" lIns="0" tIns="0" rIns="0" bIns="0" anchor="t" anchorCtr="0">
            <a:noAutofit/>
          </a:bodyPr>
          <a:lstStyle/>
          <a:p>
            <a:pPr marL="457200" lvl="0" indent="-457200" algn="l" rtl="0">
              <a:lnSpc>
                <a:spcPct val="100000"/>
              </a:lnSpc>
              <a:spcBef>
                <a:spcPts val="2200"/>
              </a:spcBef>
              <a:spcAft>
                <a:spcPts val="0"/>
              </a:spcAft>
              <a:buClr>
                <a:srgbClr val="000000"/>
              </a:buClr>
              <a:buSzPts val="3600"/>
              <a:buFont typeface="Arial"/>
              <a:buChar char="•"/>
            </a:pPr>
            <a:r>
              <a:rPr lang="en-GB" sz="3800" b="0" i="0" u="none" strike="noStrike" dirty="0">
                <a:solidFill>
                  <a:srgbClr val="000000"/>
                </a:solidFill>
                <a:latin typeface="Arial"/>
                <a:ea typeface="Arial"/>
                <a:cs typeface="Arial"/>
                <a:sym typeface="Arial"/>
              </a:rPr>
              <a:t>This is a pedagogical shift: i.e., it’s about how you teach RS, not about adding/removing content.</a:t>
            </a:r>
          </a:p>
          <a:p>
            <a:pPr marL="457200" lvl="0" indent="-457200" algn="l" rtl="0">
              <a:lnSpc>
                <a:spcPct val="100000"/>
              </a:lnSpc>
              <a:spcBef>
                <a:spcPts val="2200"/>
              </a:spcBef>
              <a:spcAft>
                <a:spcPts val="0"/>
              </a:spcAft>
              <a:buClr>
                <a:srgbClr val="000000"/>
              </a:buClr>
              <a:buSzPts val="3600"/>
              <a:buFont typeface="Arial"/>
              <a:buChar char="•"/>
            </a:pPr>
            <a:endParaRPr sz="3800" dirty="0"/>
          </a:p>
          <a:p>
            <a:pPr marL="457200" lvl="0" indent="-457200" algn="l" rtl="0">
              <a:lnSpc>
                <a:spcPct val="100000"/>
              </a:lnSpc>
              <a:spcBef>
                <a:spcPts val="2200"/>
              </a:spcBef>
              <a:spcAft>
                <a:spcPts val="0"/>
              </a:spcAft>
              <a:buClr>
                <a:srgbClr val="000000"/>
              </a:buClr>
              <a:buSzPts val="3600"/>
              <a:buFont typeface="Arial"/>
              <a:buChar char="•"/>
            </a:pPr>
            <a:r>
              <a:rPr lang="en-GB" sz="3800" b="0" i="0" u="none" strike="noStrike" dirty="0">
                <a:solidFill>
                  <a:srgbClr val="000000"/>
                </a:solidFill>
                <a:latin typeface="Arial"/>
                <a:ea typeface="Arial"/>
                <a:cs typeface="Arial"/>
                <a:sym typeface="Arial"/>
              </a:rPr>
              <a:t>Different disciplinary lenses can be useful to investigate worldviews.</a:t>
            </a:r>
          </a:p>
          <a:p>
            <a:pPr marL="457200" lvl="0" indent="-457200" algn="l" rtl="0">
              <a:lnSpc>
                <a:spcPct val="100000"/>
              </a:lnSpc>
              <a:spcBef>
                <a:spcPts val="2200"/>
              </a:spcBef>
              <a:spcAft>
                <a:spcPts val="0"/>
              </a:spcAft>
              <a:buClr>
                <a:srgbClr val="000000"/>
              </a:buClr>
              <a:buSzPts val="3600"/>
              <a:buFont typeface="Arial"/>
              <a:buChar char="•"/>
            </a:pPr>
            <a:endParaRPr sz="3800" dirty="0"/>
          </a:p>
          <a:p>
            <a:pPr marL="457200" lvl="0" indent="-457200" algn="l" rtl="0">
              <a:lnSpc>
                <a:spcPct val="100000"/>
              </a:lnSpc>
              <a:spcBef>
                <a:spcPts val="2200"/>
              </a:spcBef>
              <a:spcAft>
                <a:spcPts val="0"/>
              </a:spcAft>
              <a:buClr>
                <a:srgbClr val="000000"/>
              </a:buClr>
              <a:buSzPts val="3600"/>
              <a:buFont typeface="Arial"/>
              <a:buChar char="•"/>
            </a:pPr>
            <a:r>
              <a:rPr lang="en-GB" sz="3800" b="0" i="0" u="none" strike="noStrike" dirty="0">
                <a:solidFill>
                  <a:srgbClr val="000000"/>
                </a:solidFill>
                <a:latin typeface="Arial"/>
                <a:ea typeface="Arial"/>
                <a:cs typeface="Arial"/>
                <a:sym typeface="Arial"/>
              </a:rPr>
              <a:t>It is important to acknowledge the body and the emotions as well as the cognitive (i.e., beliefs and sets of ideas).</a:t>
            </a:r>
            <a:endParaRPr sz="3800" dirty="0"/>
          </a:p>
          <a:p>
            <a:pPr marL="457200" lvl="0" indent="-228600" algn="l" rtl="0">
              <a:lnSpc>
                <a:spcPct val="100000"/>
              </a:lnSpc>
              <a:spcBef>
                <a:spcPts val="1200"/>
              </a:spcBef>
              <a:spcAft>
                <a:spcPts val="0"/>
              </a:spcAft>
              <a:buClr>
                <a:schemeClr val="dk1"/>
              </a:buClr>
              <a:buSzPts val="3600"/>
              <a:buFont typeface="Arial"/>
              <a:buNone/>
            </a:pPr>
            <a:endParaRPr sz="3800" dirty="0">
              <a:latin typeface="Arial"/>
              <a:ea typeface="Arial"/>
              <a:cs typeface="Arial"/>
              <a:sym typeface="Arial"/>
            </a:endParaRPr>
          </a:p>
        </p:txBody>
      </p:sp>
      <p:sp>
        <p:nvSpPr>
          <p:cNvPr id="137" name="Google Shape;137;p5">
            <a:extLst>
              <a:ext uri="{FF2B5EF4-FFF2-40B4-BE49-F238E27FC236}">
                <a16:creationId xmlns:a16="http://schemas.microsoft.com/office/drawing/2014/main" id="{EB9122D0-B7EB-FCF8-E356-6AD0ED3E1907}"/>
              </a:ext>
            </a:extLst>
          </p:cNvPr>
          <p:cNvSpPr txBox="1">
            <a:spLocks noGrp="1"/>
          </p:cNvSpPr>
          <p:nvPr>
            <p:ph type="title"/>
          </p:nvPr>
        </p:nvSpPr>
        <p:spPr>
          <a:xfrm>
            <a:off x="1034387" y="824971"/>
            <a:ext cx="14898339"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Summary of previous session(s) (2/2)</a:t>
            </a:r>
            <a:endParaRPr dirty="0"/>
          </a:p>
        </p:txBody>
      </p:sp>
      <p:sp>
        <p:nvSpPr>
          <p:cNvPr id="138" name="Google Shape;138;p5">
            <a:extLst>
              <a:ext uri="{FF2B5EF4-FFF2-40B4-BE49-F238E27FC236}">
                <a16:creationId xmlns:a16="http://schemas.microsoft.com/office/drawing/2014/main" id="{7919E99A-E7F5-F033-0ADC-58B56C92436A}"/>
              </a:ext>
            </a:extLst>
          </p:cNvPr>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 name="Picture 2" descr="A person standing next to a group of children&#10;&#10;Description automatically generated">
            <a:extLst>
              <a:ext uri="{FF2B5EF4-FFF2-40B4-BE49-F238E27FC236}">
                <a16:creationId xmlns:a16="http://schemas.microsoft.com/office/drawing/2014/main" id="{9E818CD0-3EBC-EB3B-B28A-886463E447B0}"/>
              </a:ext>
            </a:extLst>
          </p:cNvPr>
          <p:cNvPicPr>
            <a:picLocks noChangeAspect="1"/>
          </p:cNvPicPr>
          <p:nvPr/>
        </p:nvPicPr>
        <p:blipFill>
          <a:blip r:embed="rId3"/>
          <a:stretch>
            <a:fillRect/>
          </a:stretch>
        </p:blipFill>
        <p:spPr>
          <a:xfrm>
            <a:off x="12497703" y="2526505"/>
            <a:ext cx="6559309" cy="6376429"/>
          </a:xfrm>
          <a:prstGeom prst="rect">
            <a:avLst/>
          </a:prstGeom>
        </p:spPr>
      </p:pic>
    </p:spTree>
    <p:extLst>
      <p:ext uri="{BB962C8B-B14F-4D97-AF65-F5344CB8AC3E}">
        <p14:creationId xmlns:p14="http://schemas.microsoft.com/office/powerpoint/2010/main" val="397171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7"/>
          <p:cNvSpPr txBox="1">
            <a:spLocks noGrp="1"/>
          </p:cNvSpPr>
          <p:nvPr>
            <p:ph type="body" idx="1"/>
          </p:nvPr>
        </p:nvSpPr>
        <p:spPr>
          <a:xfrm>
            <a:off x="1064801" y="2837234"/>
            <a:ext cx="9701522" cy="644901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GB" sz="4000" dirty="0"/>
              <a:t>This training talks about two levels of worldviews: </a:t>
            </a:r>
            <a:r>
              <a:rPr lang="en-GB" sz="4000" b="1" dirty="0"/>
              <a:t>personal</a:t>
            </a:r>
            <a:r>
              <a:rPr lang="en-GB" sz="4000" dirty="0"/>
              <a:t> vs. </a:t>
            </a:r>
            <a:r>
              <a:rPr lang="en-GB" sz="4000" b="1" dirty="0"/>
              <a:t>organised. </a:t>
            </a:r>
            <a:br>
              <a:rPr lang="en-GB" sz="4000" b="1" dirty="0"/>
            </a:br>
            <a:br>
              <a:rPr lang="en-GB" sz="4000" b="1" dirty="0"/>
            </a:br>
            <a:r>
              <a:rPr lang="en-GB" sz="4000" dirty="0"/>
              <a:t>This is the idea that everyone has/inhabits a </a:t>
            </a:r>
            <a:r>
              <a:rPr lang="en-GB" sz="4000" b="1" dirty="0"/>
              <a:t>personal</a:t>
            </a:r>
            <a:r>
              <a:rPr lang="en-GB" sz="4000" dirty="0"/>
              <a:t> worldview, which is their own way of understanding, experiencing and responding to the world. </a:t>
            </a:r>
            <a:endParaRPr dirty="0"/>
          </a:p>
          <a:p>
            <a:pPr marL="0" lvl="0" indent="0" algn="l" rtl="0">
              <a:lnSpc>
                <a:spcPct val="90000"/>
              </a:lnSpc>
              <a:spcBef>
                <a:spcPts val="0"/>
              </a:spcBef>
              <a:spcAft>
                <a:spcPts val="0"/>
              </a:spcAft>
              <a:buSzPts val="1400"/>
              <a:buNone/>
            </a:pPr>
            <a:endParaRPr sz="4000" dirty="0"/>
          </a:p>
          <a:p>
            <a:pPr marL="0" lvl="0" indent="0" algn="l" rtl="0">
              <a:lnSpc>
                <a:spcPct val="90000"/>
              </a:lnSpc>
              <a:spcBef>
                <a:spcPts val="0"/>
              </a:spcBef>
              <a:spcAft>
                <a:spcPts val="0"/>
              </a:spcAft>
              <a:buSzPts val="1400"/>
              <a:buNone/>
            </a:pPr>
            <a:r>
              <a:rPr lang="en-GB" sz="4000" dirty="0"/>
              <a:t>These worldviews are sometimes </a:t>
            </a:r>
            <a:r>
              <a:rPr lang="en-GB" sz="4000" b="1" dirty="0"/>
              <a:t>organised</a:t>
            </a:r>
            <a:r>
              <a:rPr lang="en-GB" sz="4000" dirty="0"/>
              <a:t>, shared with others or embedded in institutions (like religions).  </a:t>
            </a:r>
            <a:endParaRPr dirty="0"/>
          </a:p>
          <a:p>
            <a:pPr marL="0" lvl="0" indent="0" algn="l" rtl="0">
              <a:lnSpc>
                <a:spcPct val="90000"/>
              </a:lnSpc>
              <a:spcBef>
                <a:spcPts val="0"/>
              </a:spcBef>
              <a:spcAft>
                <a:spcPts val="0"/>
              </a:spcAft>
              <a:buSzPts val="1400"/>
              <a:buNone/>
            </a:pPr>
            <a:r>
              <a:rPr lang="en-GB" sz="4000" dirty="0"/>
              <a:t>  </a:t>
            </a:r>
            <a:endParaRPr dirty="0"/>
          </a:p>
          <a:p>
            <a:pPr marL="0" lvl="0" indent="0" algn="l" rtl="0">
              <a:lnSpc>
                <a:spcPct val="90000"/>
              </a:lnSpc>
              <a:spcBef>
                <a:spcPts val="0"/>
              </a:spcBef>
              <a:spcAft>
                <a:spcPts val="0"/>
              </a:spcAft>
              <a:buSzPts val="1400"/>
              <a:buNone/>
            </a:pPr>
            <a:endParaRPr sz="4000" dirty="0"/>
          </a:p>
          <a:p>
            <a:pPr marL="0" lvl="0" indent="0" algn="l" rtl="0">
              <a:lnSpc>
                <a:spcPct val="90000"/>
              </a:lnSpc>
              <a:spcBef>
                <a:spcPts val="0"/>
              </a:spcBef>
              <a:spcAft>
                <a:spcPts val="0"/>
              </a:spcAft>
              <a:buSzPts val="1400"/>
              <a:buNone/>
            </a:pPr>
            <a:endParaRPr sz="4000" dirty="0"/>
          </a:p>
          <a:p>
            <a:pPr marL="0" lvl="0" indent="0" algn="l" rtl="0">
              <a:lnSpc>
                <a:spcPct val="100000"/>
              </a:lnSpc>
              <a:spcBef>
                <a:spcPts val="0"/>
              </a:spcBef>
              <a:spcAft>
                <a:spcPts val="0"/>
              </a:spcAft>
              <a:buSzPts val="1400"/>
              <a:buNone/>
            </a:pPr>
            <a:endParaRPr sz="4000" dirty="0"/>
          </a:p>
        </p:txBody>
      </p:sp>
      <p:sp>
        <p:nvSpPr>
          <p:cNvPr id="235" name="Google Shape;235;p7"/>
          <p:cNvSpPr txBox="1">
            <a:spLocks noGrp="1"/>
          </p:cNvSpPr>
          <p:nvPr>
            <p:ph type="title"/>
          </p:nvPr>
        </p:nvSpPr>
        <p:spPr>
          <a:xfrm>
            <a:off x="1034387" y="824971"/>
            <a:ext cx="17903317"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A note about language: personal vs organised</a:t>
            </a:r>
            <a:endParaRPr/>
          </a:p>
        </p:txBody>
      </p:sp>
      <p:sp>
        <p:nvSpPr>
          <p:cNvPr id="236" name="Google Shape;236;p7"/>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37" name="Google Shape;237;p7" descr="A cartoon of a child standing next to a fountain&#10;&#10;Description automatically generated"/>
          <p:cNvPicPr preferRelativeResize="0"/>
          <p:nvPr/>
        </p:nvPicPr>
        <p:blipFill rotWithShape="1">
          <a:blip r:embed="rId3">
            <a:alphaModFix/>
          </a:blip>
          <a:srcRect/>
          <a:stretch/>
        </p:blipFill>
        <p:spPr>
          <a:xfrm>
            <a:off x="11728450" y="2837234"/>
            <a:ext cx="6413500" cy="6121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8"/>
          <p:cNvSpPr txBox="1">
            <a:spLocks noGrp="1"/>
          </p:cNvSpPr>
          <p:nvPr>
            <p:ph type="body" idx="1"/>
          </p:nvPr>
        </p:nvSpPr>
        <p:spPr>
          <a:xfrm>
            <a:off x="1034388" y="2837234"/>
            <a:ext cx="9481212" cy="734148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GB" sz="3200" dirty="0"/>
              <a:t>The new Handbook for Curriculum Writers (2024) suggests adding a new term: </a:t>
            </a:r>
            <a:r>
              <a:rPr lang="en-GB" sz="3200" b="1" dirty="0"/>
              <a:t>individual worldview. </a:t>
            </a:r>
            <a:endParaRPr dirty="0"/>
          </a:p>
          <a:p>
            <a:pPr marL="0" lvl="0" indent="0" algn="l" rtl="0">
              <a:lnSpc>
                <a:spcPct val="90000"/>
              </a:lnSpc>
              <a:spcBef>
                <a:spcPts val="0"/>
              </a:spcBef>
              <a:spcAft>
                <a:spcPts val="0"/>
              </a:spcAft>
              <a:buSzPts val="1400"/>
              <a:buNone/>
            </a:pPr>
            <a:endParaRPr sz="3200" b="1" dirty="0"/>
          </a:p>
          <a:p>
            <a:pPr marL="0" lvl="0" indent="0" algn="l" rtl="0">
              <a:lnSpc>
                <a:spcPct val="90000"/>
              </a:lnSpc>
              <a:spcBef>
                <a:spcPts val="0"/>
              </a:spcBef>
              <a:spcAft>
                <a:spcPts val="0"/>
              </a:spcAft>
              <a:buSzPts val="1400"/>
              <a:buNone/>
            </a:pPr>
            <a:r>
              <a:rPr lang="en-GB" sz="3200" dirty="0"/>
              <a:t>In RS, we study other people’s </a:t>
            </a:r>
            <a:r>
              <a:rPr lang="en-GB" sz="3200" b="1" dirty="0"/>
              <a:t>individual worldviews </a:t>
            </a:r>
            <a:r>
              <a:rPr lang="en-GB" sz="3200" dirty="0"/>
              <a:t>and</a:t>
            </a:r>
            <a:r>
              <a:rPr lang="en-GB" sz="3200" b="1" dirty="0"/>
              <a:t> organised worldviews, </a:t>
            </a:r>
            <a:r>
              <a:rPr lang="en-GB" sz="3200" dirty="0"/>
              <a:t>and this helps us to reflect on our own </a:t>
            </a:r>
            <a:r>
              <a:rPr lang="en-GB" sz="3200" b="1" dirty="0"/>
              <a:t>personal worldview.</a:t>
            </a:r>
            <a:endParaRPr dirty="0"/>
          </a:p>
          <a:p>
            <a:pPr marL="0" lvl="0" indent="0" algn="l" rtl="0">
              <a:lnSpc>
                <a:spcPct val="90000"/>
              </a:lnSpc>
              <a:spcBef>
                <a:spcPts val="0"/>
              </a:spcBef>
              <a:spcAft>
                <a:spcPts val="0"/>
              </a:spcAft>
              <a:buSzPts val="1400"/>
              <a:buNone/>
            </a:pPr>
            <a:endParaRPr sz="3200" b="1" dirty="0"/>
          </a:p>
          <a:p>
            <a:pPr marL="0" lvl="0" indent="0" algn="l" rtl="0">
              <a:lnSpc>
                <a:spcPct val="90000"/>
              </a:lnSpc>
              <a:spcBef>
                <a:spcPts val="0"/>
              </a:spcBef>
              <a:spcAft>
                <a:spcPts val="0"/>
              </a:spcAft>
              <a:buSzPts val="1400"/>
              <a:buNone/>
            </a:pPr>
            <a:r>
              <a:rPr lang="en-GB" sz="3200" dirty="0"/>
              <a:t>This change is meant to avoid a misunderstanding about the purpose of RS. It reassures pupils (and parents) that we are not trying to study them or change them. That would be Religious Instruction, not RS!</a:t>
            </a:r>
            <a:endParaRPr dirty="0"/>
          </a:p>
          <a:p>
            <a:pPr marL="0" lvl="0" indent="0" algn="l" rtl="0">
              <a:lnSpc>
                <a:spcPct val="90000"/>
              </a:lnSpc>
              <a:spcBef>
                <a:spcPts val="0"/>
              </a:spcBef>
              <a:spcAft>
                <a:spcPts val="0"/>
              </a:spcAft>
              <a:buSzPts val="1400"/>
              <a:buNone/>
            </a:pPr>
            <a:endParaRPr sz="3200" dirty="0"/>
          </a:p>
          <a:p>
            <a:pPr marL="0" lvl="0" indent="0" algn="l" rtl="0">
              <a:lnSpc>
                <a:spcPct val="90000"/>
              </a:lnSpc>
              <a:spcBef>
                <a:spcPts val="0"/>
              </a:spcBef>
              <a:spcAft>
                <a:spcPts val="0"/>
              </a:spcAft>
              <a:buSzPts val="1400"/>
              <a:buNone/>
            </a:pPr>
            <a:r>
              <a:rPr lang="en-GB" sz="3200" dirty="0"/>
              <a:t>Do you think this distinction between personal and individual worldviews is helpful for your teaching?</a:t>
            </a:r>
            <a:endParaRPr dirty="0"/>
          </a:p>
          <a:p>
            <a:pPr marL="0" lvl="0" indent="0" algn="l" rtl="0">
              <a:lnSpc>
                <a:spcPct val="90000"/>
              </a:lnSpc>
              <a:spcBef>
                <a:spcPts val="0"/>
              </a:spcBef>
              <a:spcAft>
                <a:spcPts val="0"/>
              </a:spcAft>
              <a:buSzPts val="1400"/>
              <a:buNone/>
            </a:pPr>
            <a:endParaRPr sz="3200" dirty="0"/>
          </a:p>
          <a:p>
            <a:pPr marL="0" lvl="0" indent="0" algn="l" rtl="0">
              <a:lnSpc>
                <a:spcPct val="90000"/>
              </a:lnSpc>
              <a:spcBef>
                <a:spcPts val="0"/>
              </a:spcBef>
              <a:spcAft>
                <a:spcPts val="0"/>
              </a:spcAft>
              <a:buSzPts val="1400"/>
              <a:buNone/>
            </a:pPr>
            <a:endParaRPr sz="3200" dirty="0"/>
          </a:p>
          <a:p>
            <a:pPr marL="0" lvl="0" indent="0" algn="l" rtl="0">
              <a:lnSpc>
                <a:spcPct val="90000"/>
              </a:lnSpc>
              <a:spcBef>
                <a:spcPts val="0"/>
              </a:spcBef>
              <a:spcAft>
                <a:spcPts val="0"/>
              </a:spcAft>
              <a:buSzPts val="1400"/>
              <a:buNone/>
            </a:pPr>
            <a:br>
              <a:rPr lang="en-GB" sz="3200" dirty="0"/>
            </a:br>
            <a:endParaRPr sz="3200" dirty="0"/>
          </a:p>
          <a:p>
            <a:pPr marL="0" lvl="0" indent="0" algn="l" rtl="0">
              <a:lnSpc>
                <a:spcPct val="90000"/>
              </a:lnSpc>
              <a:spcBef>
                <a:spcPts val="0"/>
              </a:spcBef>
              <a:spcAft>
                <a:spcPts val="0"/>
              </a:spcAft>
              <a:buSzPts val="1400"/>
              <a:buNone/>
            </a:pPr>
            <a:endParaRPr sz="3200" dirty="0"/>
          </a:p>
          <a:p>
            <a:pPr marL="0" lvl="0" indent="0" algn="l" rtl="0">
              <a:lnSpc>
                <a:spcPct val="90000"/>
              </a:lnSpc>
              <a:spcBef>
                <a:spcPts val="0"/>
              </a:spcBef>
              <a:spcAft>
                <a:spcPts val="0"/>
              </a:spcAft>
              <a:buSzPts val="1400"/>
              <a:buNone/>
            </a:pPr>
            <a:endParaRPr sz="3200" dirty="0"/>
          </a:p>
          <a:p>
            <a:pPr marL="0" lvl="0" indent="0" algn="l" rtl="0">
              <a:lnSpc>
                <a:spcPct val="90000"/>
              </a:lnSpc>
              <a:spcBef>
                <a:spcPts val="0"/>
              </a:spcBef>
              <a:spcAft>
                <a:spcPts val="0"/>
              </a:spcAft>
              <a:buSzPts val="1400"/>
              <a:buNone/>
            </a:pPr>
            <a:r>
              <a:rPr lang="en-GB" sz="3200" dirty="0"/>
              <a:t>  </a:t>
            </a:r>
            <a:endParaRPr dirty="0"/>
          </a:p>
          <a:p>
            <a:pPr marL="0" lvl="0" indent="0" algn="l" rtl="0">
              <a:lnSpc>
                <a:spcPct val="90000"/>
              </a:lnSpc>
              <a:spcBef>
                <a:spcPts val="0"/>
              </a:spcBef>
              <a:spcAft>
                <a:spcPts val="0"/>
              </a:spcAft>
              <a:buSzPts val="1400"/>
              <a:buNone/>
            </a:pPr>
            <a:endParaRPr sz="3200" dirty="0"/>
          </a:p>
          <a:p>
            <a:pPr marL="0" lvl="0" indent="0" algn="l" rtl="0">
              <a:lnSpc>
                <a:spcPct val="90000"/>
              </a:lnSpc>
              <a:spcBef>
                <a:spcPts val="0"/>
              </a:spcBef>
              <a:spcAft>
                <a:spcPts val="0"/>
              </a:spcAft>
              <a:buSzPts val="1400"/>
              <a:buNone/>
            </a:pPr>
            <a:endParaRPr sz="3200" dirty="0"/>
          </a:p>
          <a:p>
            <a:pPr marL="0" lvl="0" indent="0" algn="l" rtl="0">
              <a:lnSpc>
                <a:spcPct val="100000"/>
              </a:lnSpc>
              <a:spcBef>
                <a:spcPts val="0"/>
              </a:spcBef>
              <a:spcAft>
                <a:spcPts val="0"/>
              </a:spcAft>
              <a:buSzPts val="1400"/>
              <a:buNone/>
            </a:pPr>
            <a:endParaRPr sz="3200" dirty="0"/>
          </a:p>
        </p:txBody>
      </p:sp>
      <p:sp>
        <p:nvSpPr>
          <p:cNvPr id="244" name="Google Shape;244;p8"/>
          <p:cNvSpPr txBox="1">
            <a:spLocks noGrp="1"/>
          </p:cNvSpPr>
          <p:nvPr>
            <p:ph type="title"/>
          </p:nvPr>
        </p:nvSpPr>
        <p:spPr>
          <a:xfrm>
            <a:off x="1034388" y="824971"/>
            <a:ext cx="19069712"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A note about language: individual vs personal</a:t>
            </a:r>
            <a:endParaRPr/>
          </a:p>
        </p:txBody>
      </p:sp>
      <p:sp>
        <p:nvSpPr>
          <p:cNvPr id="245" name="Google Shape;245;p8"/>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46" name="Google Shape;246;p8" descr="A cartoon of a child standing next to a fountain&#10;&#10;Description automatically generated"/>
          <p:cNvPicPr preferRelativeResize="0"/>
          <p:nvPr/>
        </p:nvPicPr>
        <p:blipFill rotWithShape="1">
          <a:blip r:embed="rId3">
            <a:alphaModFix/>
          </a:blip>
          <a:srcRect/>
          <a:stretch/>
        </p:blipFill>
        <p:spPr>
          <a:xfrm>
            <a:off x="11728450" y="2837234"/>
            <a:ext cx="6413500" cy="6121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txBox="1">
            <a:spLocks noGrp="1"/>
          </p:cNvSpPr>
          <p:nvPr>
            <p:ph type="title"/>
          </p:nvPr>
        </p:nvSpPr>
        <p:spPr>
          <a:xfrm>
            <a:off x="1040738" y="209550"/>
            <a:ext cx="17338675" cy="2184400"/>
          </a:xfrm>
          <a:prstGeom prst="rect">
            <a:avLst/>
          </a:prstGeom>
          <a:noFill/>
          <a:ln>
            <a:noFill/>
          </a:ln>
        </p:spPr>
        <p:txBody>
          <a:bodyPr spcFirstLastPara="1" wrap="square" lIns="150750" tIns="75350" rIns="150750" bIns="75350" anchor="ctr" anchorCtr="0">
            <a:normAutofit/>
          </a:bodyPr>
          <a:lstStyle/>
          <a:p>
            <a:pPr marL="0" marR="0" lvl="0" indent="0" algn="l" rtl="0">
              <a:lnSpc>
                <a:spcPct val="100000"/>
              </a:lnSpc>
              <a:spcBef>
                <a:spcPts val="0"/>
              </a:spcBef>
              <a:spcAft>
                <a:spcPts val="0"/>
              </a:spcAft>
              <a:buClr>
                <a:srgbClr val="000000"/>
              </a:buClr>
              <a:buSzPts val="6600"/>
              <a:buFont typeface="Arial"/>
              <a:buNone/>
            </a:pPr>
            <a:r>
              <a:rPr lang="en-GB" sz="6600" b="0" i="0" u="none" strike="noStrike" cap="none">
                <a:solidFill>
                  <a:srgbClr val="000000"/>
                </a:solidFill>
                <a:latin typeface="Arial"/>
                <a:ea typeface="Arial"/>
                <a:cs typeface="Arial"/>
                <a:sym typeface="Arial"/>
              </a:rPr>
              <a:t>What is an organised worldview?</a:t>
            </a:r>
            <a:endParaRPr sz="6600" b="0" i="0" u="none" strike="noStrike" cap="none">
              <a:solidFill>
                <a:srgbClr val="000000"/>
              </a:solidFill>
              <a:latin typeface="Arial"/>
              <a:ea typeface="Arial"/>
              <a:cs typeface="Arial"/>
              <a:sym typeface="Arial"/>
            </a:endParaRPr>
          </a:p>
        </p:txBody>
      </p:sp>
      <p:sp>
        <p:nvSpPr>
          <p:cNvPr id="163" name="Google Shape;163;p7"/>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64" name="Google Shape;164;p7" descr="A person standing on a rug with flowers&#10;&#10;Description automatically generated">
            <a:hlinkClick r:id="rId3"/>
          </p:cNvPr>
          <p:cNvPicPr preferRelativeResize="0"/>
          <p:nvPr/>
        </p:nvPicPr>
        <p:blipFill rotWithShape="1">
          <a:blip r:embed="rId4">
            <a:alphaModFix/>
          </a:blip>
          <a:srcRect/>
          <a:stretch/>
        </p:blipFill>
        <p:spPr>
          <a:xfrm>
            <a:off x="4108450" y="2903749"/>
            <a:ext cx="11201400" cy="6366669"/>
          </a:xfrm>
          <a:prstGeom prst="rect">
            <a:avLst/>
          </a:prstGeom>
          <a:noFill/>
          <a:ln>
            <a:noFill/>
          </a:ln>
        </p:spPr>
      </p:pic>
    </p:spTree>
  </p:cSld>
  <p:clrMapOvr>
    <a:masterClrMapping/>
  </p:clrMapOvr>
</p:sld>
</file>

<file path=ppt/theme/theme1.xml><?xml version="1.0" encoding="utf-8"?>
<a:theme xmlns:a="http://schemas.openxmlformats.org/drawingml/2006/main" name="Cover 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ver 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over 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B699B71F820254AB0E72BE49820AEEA" ma:contentTypeVersion="12" ma:contentTypeDescription="Create a new document." ma:contentTypeScope="" ma:versionID="54329b6079d746ff2cdab95f0879205c">
  <xsd:schema xmlns:xsd="http://www.w3.org/2001/XMLSchema" xmlns:xs="http://www.w3.org/2001/XMLSchema" xmlns:p="http://schemas.microsoft.com/office/2006/metadata/properties" xmlns:ns3="a686ca85-e96d-4bfb-b2a2-f0dadd7c7f6e" targetNamespace="http://schemas.microsoft.com/office/2006/metadata/properties" ma:root="true" ma:fieldsID="a824127746a8e301de91a311dbe53940" ns3:_="">
    <xsd:import namespace="a686ca85-e96d-4bfb-b2a2-f0dadd7c7f6e"/>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GenerationTime" minOccurs="0"/>
                <xsd:element ref="ns3:MediaServiceEventHashCode" minOccurs="0"/>
                <xsd:element ref="ns3:MediaLengthInSecond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86ca85-e96d-4bfb-b2a2-f0dadd7c7f6e"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686ca85-e96d-4bfb-b2a2-f0dadd7c7f6e" xsi:nil="true"/>
  </documentManagement>
</p:properties>
</file>

<file path=customXml/itemProps1.xml><?xml version="1.0" encoding="utf-8"?>
<ds:datastoreItem xmlns:ds="http://schemas.openxmlformats.org/officeDocument/2006/customXml" ds:itemID="{F9D133B4-B6DC-4DB6-B7A9-2C0AD4CCB52A}">
  <ds:schemaRefs>
    <ds:schemaRef ds:uri="http://schemas.microsoft.com/sharepoint/v3/contenttype/forms"/>
  </ds:schemaRefs>
</ds:datastoreItem>
</file>

<file path=customXml/itemProps2.xml><?xml version="1.0" encoding="utf-8"?>
<ds:datastoreItem xmlns:ds="http://schemas.openxmlformats.org/officeDocument/2006/customXml" ds:itemID="{6A871BF1-96ED-4DDC-BE91-6AF74D6A92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86ca85-e96d-4bfb-b2a2-f0dadd7c7f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CE474D-162D-4F29-AFEB-EF4B48898A3F}">
  <ds:schemaRefs>
    <ds:schemaRef ds:uri="http://schemas.microsoft.com/office/2006/metadata/properties"/>
    <ds:schemaRef ds:uri="http://purl.org/dc/dcmitype/"/>
    <ds:schemaRef ds:uri="a686ca85-e96d-4bfb-b2a2-f0dadd7c7f6e"/>
    <ds:schemaRef ds:uri="http://purl.org/dc/elements/1.1/"/>
    <ds:schemaRef ds:uri="http://schemas.openxmlformats.org/package/2006/metadata/core-properties"/>
    <ds:schemaRef ds:uri="http://schemas.microsoft.com/office/2006/documentManagement/types"/>
    <ds:schemaRef ds:uri="http://purl.org/dc/term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19</TotalTime>
  <Words>5958</Words>
  <Application>Microsoft Office PowerPoint</Application>
  <PresentationFormat>Custom</PresentationFormat>
  <Paragraphs>322</Paragraphs>
  <Slides>30</Slides>
  <Notes>30</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Cover 1</vt:lpstr>
      <vt:lpstr>1_Cover 1</vt:lpstr>
      <vt:lpstr>2_Cover 1</vt:lpstr>
      <vt:lpstr>Religion &amp; Worldviews in Religious Studies</vt:lpstr>
      <vt:lpstr>How do you organise worldviews?</vt:lpstr>
      <vt:lpstr>Learning Objectives</vt:lpstr>
      <vt:lpstr>R&amp;W: Context</vt:lpstr>
      <vt:lpstr>Summary of previous session(s) (1/2)</vt:lpstr>
      <vt:lpstr>Summary of previous session(s) (2/2)</vt:lpstr>
      <vt:lpstr>A note about language: personal vs organised</vt:lpstr>
      <vt:lpstr>A note about language: individual vs personal</vt:lpstr>
      <vt:lpstr>What is an organised worldview?</vt:lpstr>
      <vt:lpstr>What is an organised worldview? Key points (1/4)</vt:lpstr>
      <vt:lpstr>What is an organised worldview? Key points (2/4)</vt:lpstr>
      <vt:lpstr>What is an organised worldview? Key points (3/4)</vt:lpstr>
      <vt:lpstr>What is an organised worldview? Key points (4/4)</vt:lpstr>
      <vt:lpstr>Activity</vt:lpstr>
      <vt:lpstr>What is a personal worldview?</vt:lpstr>
      <vt:lpstr>What is a personal worldview? Key Points (1/3)</vt:lpstr>
      <vt:lpstr>What is a personal worldview? Key Points (2/3)</vt:lpstr>
      <vt:lpstr>Key Points (continued)</vt:lpstr>
      <vt:lpstr>Activity 1</vt:lpstr>
      <vt:lpstr>Activity 2 </vt:lpstr>
      <vt:lpstr>Activity 3 - Reflect</vt:lpstr>
      <vt:lpstr>Beyond the individual and the organised</vt:lpstr>
      <vt:lpstr>PowerPoint Presentation</vt:lpstr>
      <vt:lpstr>PowerPoint Presentation</vt:lpstr>
      <vt:lpstr>Activity – Reflection</vt:lpstr>
      <vt:lpstr>PowerPoint Presentation</vt:lpstr>
      <vt:lpstr>PowerPoint Presentation</vt:lpstr>
      <vt:lpstr>Summary: Why does it matter for RS?</vt:lpstr>
      <vt:lpstr>Take-Away 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Celine Benoit</dc:creator>
  <cp:lastModifiedBy>Celine Benoit (staff)</cp:lastModifiedBy>
  <cp:revision>5</cp:revision>
  <dcterms:created xsi:type="dcterms:W3CDTF">2024-10-23T15:17:40Z</dcterms:created>
  <dcterms:modified xsi:type="dcterms:W3CDTF">2025-03-14T09:20:54Z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2024-10-22T00:00:00Z</vt:filetime>
  </property>
  <property fmtid="{D5CDD505-2E9C-101B-9397-08002B2CF9AE}" pid="3" name="Creator">
    <vt:lpwstr>Adobe InDesign 20.0 (Macintosh)</vt:lpwstr>
  </property>
  <property fmtid="{D5CDD505-2E9C-101B-9397-08002B2CF9AE}" pid="4" name="LastSaved">
    <vt:filetime>2024-10-23T00:00:00Z</vt:filetime>
  </property>
  <property fmtid="{D5CDD505-2E9C-101B-9397-08002B2CF9AE}" pid="5" name="Producer">
    <vt:lpwstr>Adobe PDF Library 17.0</vt:lpwstr>
  </property>
  <property fmtid="{D5CDD505-2E9C-101B-9397-08002B2CF9AE}" pid="6" name="ContentTypeId">
    <vt:lpwstr>0x010100FB699B71F820254AB0E72BE49820AEEA</vt:lpwstr>
  </property>
</Properties>
</file>