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95" r:id="rId9"/>
    <p:sldId id="263" r:id="rId10"/>
    <p:sldId id="300" r:id="rId11"/>
    <p:sldId id="264" r:id="rId12"/>
    <p:sldId id="297" r:id="rId13"/>
    <p:sldId id="296" r:id="rId14"/>
    <p:sldId id="265" r:id="rId15"/>
    <p:sldId id="266" r:id="rId16"/>
    <p:sldId id="267" r:id="rId17"/>
    <p:sldId id="268" r:id="rId18"/>
    <p:sldId id="269" r:id="rId19"/>
    <p:sldId id="298" r:id="rId20"/>
    <p:sldId id="270" r:id="rId21"/>
    <p:sldId id="299" r:id="rId22"/>
    <p:sldId id="273" r:id="rId23"/>
    <p:sldId id="274" r:id="rId24"/>
    <p:sldId id="275" r:id="rId25"/>
    <p:sldId id="276" r:id="rId26"/>
    <p:sldId id="277" r:id="rId27"/>
    <p:sldId id="301" r:id="rId28"/>
    <p:sldId id="302" r:id="rId29"/>
    <p:sldId id="278" r:id="rId30"/>
    <p:sldId id="272"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3" r:id="rId44"/>
    <p:sldId id="291" r:id="rId45"/>
    <p:sldId id="292" r:id="rId46"/>
    <p:sldId id="294" r:id="rId47"/>
  </p:sldIdLst>
  <p:sldSz cx="20104100" cy="11309350"/>
  <p:notesSz cx="20104100" cy="11309350"/>
  <p:embeddedFontLst>
    <p:embeddedFont>
      <p:font typeface="Architects Daughter" panose="020B0604020202020204"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hIsW4Raq6Ka96ZI1qno2IoDUz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56162" autoAdjust="0"/>
  </p:normalViewPr>
  <p:slideViewPr>
    <p:cSldViewPr snapToGrid="0">
      <p:cViewPr varScale="1">
        <p:scale>
          <a:sx n="22" d="100"/>
          <a:sy n="22" d="100"/>
        </p:scale>
        <p:origin x="1104" y="1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microsoft.com/office/2016/11/relationships/changesInfo" Target="changesInfos/changesInfo1.xml"/><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ne Benoit (staff)" userId="ca37de58-aee0-4a44-8af7-2bf5674e2aa6" providerId="ADAL" clId="{9D190F8A-E33F-4873-8D9B-361871379B9A}"/>
    <pc:docChg chg="undo custSel delSld modSld">
      <pc:chgData name="Celine Benoit (staff)" userId="ca37de58-aee0-4a44-8af7-2bf5674e2aa6" providerId="ADAL" clId="{9D190F8A-E33F-4873-8D9B-361871379B9A}" dt="2025-01-16T14:33:51.029" v="47" actId="20577"/>
      <pc:docMkLst>
        <pc:docMk/>
      </pc:docMkLst>
      <pc:sldChg chg="modNotesTx">
        <pc:chgData name="Celine Benoit (staff)" userId="ca37de58-aee0-4a44-8af7-2bf5674e2aa6" providerId="ADAL" clId="{9D190F8A-E33F-4873-8D9B-361871379B9A}" dt="2025-01-16T14:31:06.592" v="0" actId="20577"/>
        <pc:sldMkLst>
          <pc:docMk/>
          <pc:sldMk cId="0" sldId="256"/>
        </pc:sldMkLst>
      </pc:sldChg>
      <pc:sldChg chg="modNotesTx">
        <pc:chgData name="Celine Benoit (staff)" userId="ca37de58-aee0-4a44-8af7-2bf5674e2aa6" providerId="ADAL" clId="{9D190F8A-E33F-4873-8D9B-361871379B9A}" dt="2025-01-16T14:31:11.318" v="1" actId="20577"/>
        <pc:sldMkLst>
          <pc:docMk/>
          <pc:sldMk cId="0" sldId="257"/>
        </pc:sldMkLst>
      </pc:sldChg>
      <pc:sldChg chg="modNotesTx">
        <pc:chgData name="Celine Benoit (staff)" userId="ca37de58-aee0-4a44-8af7-2bf5674e2aa6" providerId="ADAL" clId="{9D190F8A-E33F-4873-8D9B-361871379B9A}" dt="2025-01-16T14:31:14.307" v="2" actId="20577"/>
        <pc:sldMkLst>
          <pc:docMk/>
          <pc:sldMk cId="0" sldId="258"/>
        </pc:sldMkLst>
      </pc:sldChg>
      <pc:sldChg chg="modNotesTx">
        <pc:chgData name="Celine Benoit (staff)" userId="ca37de58-aee0-4a44-8af7-2bf5674e2aa6" providerId="ADAL" clId="{9D190F8A-E33F-4873-8D9B-361871379B9A}" dt="2025-01-16T14:31:19.250" v="3" actId="20577"/>
        <pc:sldMkLst>
          <pc:docMk/>
          <pc:sldMk cId="0" sldId="259"/>
        </pc:sldMkLst>
      </pc:sldChg>
      <pc:sldChg chg="modNotesTx">
        <pc:chgData name="Celine Benoit (staff)" userId="ca37de58-aee0-4a44-8af7-2bf5674e2aa6" providerId="ADAL" clId="{9D190F8A-E33F-4873-8D9B-361871379B9A}" dt="2025-01-16T14:31:23.745" v="4" actId="20577"/>
        <pc:sldMkLst>
          <pc:docMk/>
          <pc:sldMk cId="0" sldId="260"/>
        </pc:sldMkLst>
      </pc:sldChg>
      <pc:sldChg chg="modNotesTx">
        <pc:chgData name="Celine Benoit (staff)" userId="ca37de58-aee0-4a44-8af7-2bf5674e2aa6" providerId="ADAL" clId="{9D190F8A-E33F-4873-8D9B-361871379B9A}" dt="2025-01-16T14:31:26.234" v="5" actId="20577"/>
        <pc:sldMkLst>
          <pc:docMk/>
          <pc:sldMk cId="0" sldId="261"/>
        </pc:sldMkLst>
      </pc:sldChg>
      <pc:sldChg chg="modNotesTx">
        <pc:chgData name="Celine Benoit (staff)" userId="ca37de58-aee0-4a44-8af7-2bf5674e2aa6" providerId="ADAL" clId="{9D190F8A-E33F-4873-8D9B-361871379B9A}" dt="2025-01-16T14:31:30.158" v="6" actId="20577"/>
        <pc:sldMkLst>
          <pc:docMk/>
          <pc:sldMk cId="0" sldId="262"/>
        </pc:sldMkLst>
      </pc:sldChg>
      <pc:sldChg chg="modNotesTx">
        <pc:chgData name="Celine Benoit (staff)" userId="ca37de58-aee0-4a44-8af7-2bf5674e2aa6" providerId="ADAL" clId="{9D190F8A-E33F-4873-8D9B-361871379B9A}" dt="2025-01-16T14:31:35.789" v="9" actId="20577"/>
        <pc:sldMkLst>
          <pc:docMk/>
          <pc:sldMk cId="0" sldId="263"/>
        </pc:sldMkLst>
      </pc:sldChg>
      <pc:sldChg chg="modNotesTx">
        <pc:chgData name="Celine Benoit (staff)" userId="ca37de58-aee0-4a44-8af7-2bf5674e2aa6" providerId="ADAL" clId="{9D190F8A-E33F-4873-8D9B-361871379B9A}" dt="2025-01-16T14:31:45.464" v="11" actId="20577"/>
        <pc:sldMkLst>
          <pc:docMk/>
          <pc:sldMk cId="0" sldId="264"/>
        </pc:sldMkLst>
      </pc:sldChg>
      <pc:sldChg chg="modNotesTx">
        <pc:chgData name="Celine Benoit (staff)" userId="ca37de58-aee0-4a44-8af7-2bf5674e2aa6" providerId="ADAL" clId="{9D190F8A-E33F-4873-8D9B-361871379B9A}" dt="2025-01-16T14:32:19.841" v="21" actId="20577"/>
        <pc:sldMkLst>
          <pc:docMk/>
          <pc:sldMk cId="0" sldId="265"/>
        </pc:sldMkLst>
      </pc:sldChg>
      <pc:sldChg chg="modNotesTx">
        <pc:chgData name="Celine Benoit (staff)" userId="ca37de58-aee0-4a44-8af7-2bf5674e2aa6" providerId="ADAL" clId="{9D190F8A-E33F-4873-8D9B-361871379B9A}" dt="2025-01-16T14:32:29.747" v="25" actId="20577"/>
        <pc:sldMkLst>
          <pc:docMk/>
          <pc:sldMk cId="0" sldId="266"/>
        </pc:sldMkLst>
      </pc:sldChg>
      <pc:sldChg chg="modNotesTx">
        <pc:chgData name="Celine Benoit (staff)" userId="ca37de58-aee0-4a44-8af7-2bf5674e2aa6" providerId="ADAL" clId="{9D190F8A-E33F-4873-8D9B-361871379B9A}" dt="2025-01-16T14:32:33.125" v="26" actId="20577"/>
        <pc:sldMkLst>
          <pc:docMk/>
          <pc:sldMk cId="0" sldId="267"/>
        </pc:sldMkLst>
      </pc:sldChg>
      <pc:sldChg chg="modNotesTx">
        <pc:chgData name="Celine Benoit (staff)" userId="ca37de58-aee0-4a44-8af7-2bf5674e2aa6" providerId="ADAL" clId="{9D190F8A-E33F-4873-8D9B-361871379B9A}" dt="2025-01-16T14:32:38.339" v="27" actId="20577"/>
        <pc:sldMkLst>
          <pc:docMk/>
          <pc:sldMk cId="0" sldId="268"/>
        </pc:sldMkLst>
      </pc:sldChg>
      <pc:sldChg chg="modNotesTx">
        <pc:chgData name="Celine Benoit (staff)" userId="ca37de58-aee0-4a44-8af7-2bf5674e2aa6" providerId="ADAL" clId="{9D190F8A-E33F-4873-8D9B-361871379B9A}" dt="2025-01-16T14:32:45.874" v="30" actId="20577"/>
        <pc:sldMkLst>
          <pc:docMk/>
          <pc:sldMk cId="0" sldId="269"/>
        </pc:sldMkLst>
      </pc:sldChg>
      <pc:sldChg chg="modNotesTx">
        <pc:chgData name="Celine Benoit (staff)" userId="ca37de58-aee0-4a44-8af7-2bf5674e2aa6" providerId="ADAL" clId="{9D190F8A-E33F-4873-8D9B-361871379B9A}" dt="2025-01-16T14:32:55.144" v="33" actId="20577"/>
        <pc:sldMkLst>
          <pc:docMk/>
          <pc:sldMk cId="0" sldId="270"/>
        </pc:sldMkLst>
      </pc:sldChg>
      <pc:sldChg chg="del modNotesTx">
        <pc:chgData name="Celine Benoit (staff)" userId="ca37de58-aee0-4a44-8af7-2bf5674e2aa6" providerId="ADAL" clId="{9D190F8A-E33F-4873-8D9B-361871379B9A}" dt="2025-01-16T14:32:43.701" v="29" actId="47"/>
        <pc:sldMkLst>
          <pc:docMk/>
          <pc:sldMk cId="0" sldId="271"/>
        </pc:sldMkLst>
      </pc:sldChg>
      <pc:sldChg chg="modNotesTx">
        <pc:chgData name="Celine Benoit (staff)" userId="ca37de58-aee0-4a44-8af7-2bf5674e2aa6" providerId="ADAL" clId="{9D190F8A-E33F-4873-8D9B-361871379B9A}" dt="2025-01-16T14:33:31.706" v="43" actId="20577"/>
        <pc:sldMkLst>
          <pc:docMk/>
          <pc:sldMk cId="0" sldId="272"/>
        </pc:sldMkLst>
      </pc:sldChg>
      <pc:sldChg chg="modNotesTx">
        <pc:chgData name="Celine Benoit (staff)" userId="ca37de58-aee0-4a44-8af7-2bf5674e2aa6" providerId="ADAL" clId="{9D190F8A-E33F-4873-8D9B-361871379B9A}" dt="2025-01-16T14:33:02.361" v="35" actId="20577"/>
        <pc:sldMkLst>
          <pc:docMk/>
          <pc:sldMk cId="0" sldId="273"/>
        </pc:sldMkLst>
      </pc:sldChg>
      <pc:sldChg chg="modNotesTx">
        <pc:chgData name="Celine Benoit (staff)" userId="ca37de58-aee0-4a44-8af7-2bf5674e2aa6" providerId="ADAL" clId="{9D190F8A-E33F-4873-8D9B-361871379B9A}" dt="2025-01-16T14:33:08.814" v="36" actId="20577"/>
        <pc:sldMkLst>
          <pc:docMk/>
          <pc:sldMk cId="0" sldId="275"/>
        </pc:sldMkLst>
      </pc:sldChg>
      <pc:sldChg chg="modNotesTx">
        <pc:chgData name="Celine Benoit (staff)" userId="ca37de58-aee0-4a44-8af7-2bf5674e2aa6" providerId="ADAL" clId="{9D190F8A-E33F-4873-8D9B-361871379B9A}" dt="2025-01-16T14:33:12.286" v="37" actId="20577"/>
        <pc:sldMkLst>
          <pc:docMk/>
          <pc:sldMk cId="0" sldId="276"/>
        </pc:sldMkLst>
      </pc:sldChg>
      <pc:sldChg chg="modNotesTx">
        <pc:chgData name="Celine Benoit (staff)" userId="ca37de58-aee0-4a44-8af7-2bf5674e2aa6" providerId="ADAL" clId="{9D190F8A-E33F-4873-8D9B-361871379B9A}" dt="2025-01-16T14:33:16.048" v="38" actId="20577"/>
        <pc:sldMkLst>
          <pc:docMk/>
          <pc:sldMk cId="0" sldId="277"/>
        </pc:sldMkLst>
      </pc:sldChg>
      <pc:sldChg chg="modNotesTx">
        <pc:chgData name="Celine Benoit (staff)" userId="ca37de58-aee0-4a44-8af7-2bf5674e2aa6" providerId="ADAL" clId="{9D190F8A-E33F-4873-8D9B-361871379B9A}" dt="2025-01-16T14:33:28.111" v="42" actId="20577"/>
        <pc:sldMkLst>
          <pc:docMk/>
          <pc:sldMk cId="0" sldId="278"/>
        </pc:sldMkLst>
      </pc:sldChg>
      <pc:sldChg chg="modNotesTx">
        <pc:chgData name="Celine Benoit (staff)" userId="ca37de58-aee0-4a44-8af7-2bf5674e2aa6" providerId="ADAL" clId="{9D190F8A-E33F-4873-8D9B-361871379B9A}" dt="2025-01-16T14:33:36.634" v="44" actId="20577"/>
        <pc:sldMkLst>
          <pc:docMk/>
          <pc:sldMk cId="0" sldId="279"/>
        </pc:sldMkLst>
      </pc:sldChg>
      <pc:sldChg chg="modNotesTx">
        <pc:chgData name="Celine Benoit (staff)" userId="ca37de58-aee0-4a44-8af7-2bf5674e2aa6" providerId="ADAL" clId="{9D190F8A-E33F-4873-8D9B-361871379B9A}" dt="2025-01-16T14:33:41.096" v="45" actId="20577"/>
        <pc:sldMkLst>
          <pc:docMk/>
          <pc:sldMk cId="0" sldId="280"/>
        </pc:sldMkLst>
      </pc:sldChg>
      <pc:sldChg chg="modNotesTx">
        <pc:chgData name="Celine Benoit (staff)" userId="ca37de58-aee0-4a44-8af7-2bf5674e2aa6" providerId="ADAL" clId="{9D190F8A-E33F-4873-8D9B-361871379B9A}" dt="2025-01-16T14:33:51.029" v="47" actId="20577"/>
        <pc:sldMkLst>
          <pc:docMk/>
          <pc:sldMk cId="0" sldId="294"/>
        </pc:sldMkLst>
      </pc:sldChg>
      <pc:sldChg chg="modNotesTx">
        <pc:chgData name="Celine Benoit (staff)" userId="ca37de58-aee0-4a44-8af7-2bf5674e2aa6" providerId="ADAL" clId="{9D190F8A-E33F-4873-8D9B-361871379B9A}" dt="2025-01-16T14:31:33.700" v="8" actId="20577"/>
        <pc:sldMkLst>
          <pc:docMk/>
          <pc:sldMk cId="853588793" sldId="295"/>
        </pc:sldMkLst>
      </pc:sldChg>
      <pc:sldChg chg="modNotesTx">
        <pc:chgData name="Celine Benoit (staff)" userId="ca37de58-aee0-4a44-8af7-2bf5674e2aa6" providerId="ADAL" clId="{9D190F8A-E33F-4873-8D9B-361871379B9A}" dt="2025-01-16T14:32:06.358" v="18" actId="20577"/>
        <pc:sldMkLst>
          <pc:docMk/>
          <pc:sldMk cId="523290645" sldId="296"/>
        </pc:sldMkLst>
      </pc:sldChg>
      <pc:sldChg chg="modNotesTx">
        <pc:chgData name="Celine Benoit (staff)" userId="ca37de58-aee0-4a44-8af7-2bf5674e2aa6" providerId="ADAL" clId="{9D190F8A-E33F-4873-8D9B-361871379B9A}" dt="2025-01-16T14:31:48.665" v="12" actId="20577"/>
        <pc:sldMkLst>
          <pc:docMk/>
          <pc:sldMk cId="2797388257" sldId="297"/>
        </pc:sldMkLst>
      </pc:sldChg>
      <pc:sldChg chg="modNotesTx">
        <pc:chgData name="Celine Benoit (staff)" userId="ca37de58-aee0-4a44-8af7-2bf5674e2aa6" providerId="ADAL" clId="{9D190F8A-E33F-4873-8D9B-361871379B9A}" dt="2025-01-16T14:32:51.288" v="32" actId="20577"/>
        <pc:sldMkLst>
          <pc:docMk/>
          <pc:sldMk cId="4261931895" sldId="298"/>
        </pc:sldMkLst>
      </pc:sldChg>
      <pc:sldChg chg="modNotesTx">
        <pc:chgData name="Celine Benoit (staff)" userId="ca37de58-aee0-4a44-8af7-2bf5674e2aa6" providerId="ADAL" clId="{9D190F8A-E33F-4873-8D9B-361871379B9A}" dt="2025-01-16T14:32:57.404" v="34" actId="20577"/>
        <pc:sldMkLst>
          <pc:docMk/>
          <pc:sldMk cId="2000871822" sldId="299"/>
        </pc:sldMkLst>
      </pc:sldChg>
      <pc:sldChg chg="modNotesTx">
        <pc:chgData name="Celine Benoit (staff)" userId="ca37de58-aee0-4a44-8af7-2bf5674e2aa6" providerId="ADAL" clId="{9D190F8A-E33F-4873-8D9B-361871379B9A}" dt="2025-01-16T14:31:40.718" v="10" actId="20577"/>
        <pc:sldMkLst>
          <pc:docMk/>
          <pc:sldMk cId="970707806" sldId="300"/>
        </pc:sldMkLst>
      </pc:sldChg>
      <pc:sldChg chg="modNotesTx">
        <pc:chgData name="Celine Benoit (staff)" userId="ca37de58-aee0-4a44-8af7-2bf5674e2aa6" providerId="ADAL" clId="{9D190F8A-E33F-4873-8D9B-361871379B9A}" dt="2025-01-16T14:33:18.022" v="39" actId="20577"/>
        <pc:sldMkLst>
          <pc:docMk/>
          <pc:sldMk cId="3399727829" sldId="301"/>
        </pc:sldMkLst>
      </pc:sldChg>
      <pc:sldChg chg="modNotesTx">
        <pc:chgData name="Celine Benoit (staff)" userId="ca37de58-aee0-4a44-8af7-2bf5674e2aa6" providerId="ADAL" clId="{9D190F8A-E33F-4873-8D9B-361871379B9A}" dt="2025-01-16T14:33:22.353" v="41" actId="20577"/>
        <pc:sldMkLst>
          <pc:docMk/>
          <pc:sldMk cId="995527130" sldId="3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8712200" cy="5667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11387138" y="0"/>
            <a:ext cx="8712200" cy="5667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0742613"/>
            <a:ext cx="8712200" cy="56673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eligiouseducationcouncil.org.uk/rec/wp-content/uploads/2021/01/REC-Worldview-Report-A4-v2.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andfonline.com/doi/epdf/10.1080/13537903.2021.1958493?needAccess=tru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AFRxKF-Jdos&amp;ab_channel=TheosThinkTan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ligiouseducationcouncil.org.uk/rec/wp-content/uploads/2024/04/24-25698-REC-Handbook-A4-DIGITAL-PAGES.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religiouseducationcouncil.org.uk/rec/wp-content/uploads/2023/09/National-Content-Standard-for-Religious-Education-for-England.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Welcome to the “Adopting a Religion &amp; Worldviews approach in RE” training for primary school teachers. </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59" name="Google Shape;59;p1: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4FAFC5B7-4885-4569-FE94-6D01C33F1C9C}"/>
            </a:ext>
          </a:extLst>
        </p:cNvPr>
        <p:cNvGrpSpPr/>
        <p:nvPr/>
      </p:nvGrpSpPr>
      <p:grpSpPr>
        <a:xfrm>
          <a:off x="0" y="0"/>
          <a:ext cx="0" cy="0"/>
          <a:chOff x="0" y="0"/>
          <a:chExt cx="0" cy="0"/>
        </a:xfrm>
      </p:grpSpPr>
      <p:sp>
        <p:nvSpPr>
          <p:cNvPr id="131" name="Google Shape;131;p9:notes">
            <a:extLst>
              <a:ext uri="{FF2B5EF4-FFF2-40B4-BE49-F238E27FC236}">
                <a16:creationId xmlns:a16="http://schemas.microsoft.com/office/drawing/2014/main" id="{820F2AF0-844D-91C8-9697-7B40F06268C6}"/>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a:extLst>
              <a:ext uri="{FF2B5EF4-FFF2-40B4-BE49-F238E27FC236}">
                <a16:creationId xmlns:a16="http://schemas.microsoft.com/office/drawing/2014/main" id="{ECA831E2-3F59-25A0-C613-AED0D802E562}"/>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3" name="Google Shape;133;p9:notes">
            <a:extLst>
              <a:ext uri="{FF2B5EF4-FFF2-40B4-BE49-F238E27FC236}">
                <a16:creationId xmlns:a16="http://schemas.microsoft.com/office/drawing/2014/main" id="{86BC7B3E-27A3-7CBF-F1F4-1D581B80DE86}"/>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extLst>
      <p:ext uri="{BB962C8B-B14F-4D97-AF65-F5344CB8AC3E}">
        <p14:creationId xmlns:p14="http://schemas.microsoft.com/office/powerpoint/2010/main" val="93469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33" name="Google Shape;133;p9: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E4DF902D-0CE9-A8B9-B331-5F5588DE6FBC}"/>
            </a:ext>
          </a:extLst>
        </p:cNvPr>
        <p:cNvGrpSpPr/>
        <p:nvPr/>
      </p:nvGrpSpPr>
      <p:grpSpPr>
        <a:xfrm>
          <a:off x="0" y="0"/>
          <a:ext cx="0" cy="0"/>
          <a:chOff x="0" y="0"/>
          <a:chExt cx="0" cy="0"/>
        </a:xfrm>
      </p:grpSpPr>
      <p:sp>
        <p:nvSpPr>
          <p:cNvPr id="131" name="Google Shape;131;p9:notes">
            <a:extLst>
              <a:ext uri="{FF2B5EF4-FFF2-40B4-BE49-F238E27FC236}">
                <a16:creationId xmlns:a16="http://schemas.microsoft.com/office/drawing/2014/main" id="{83EF46F3-51D6-B869-091A-077F55D4A92E}"/>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a:extLst>
              <a:ext uri="{FF2B5EF4-FFF2-40B4-BE49-F238E27FC236}">
                <a16:creationId xmlns:a16="http://schemas.microsoft.com/office/drawing/2014/main" id="{A3F726E7-71A8-9EAE-29A5-FCD4A3437CB5}"/>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SzPts val="1400"/>
              <a:buNone/>
            </a:pPr>
            <a:endParaRPr dirty="0"/>
          </a:p>
        </p:txBody>
      </p:sp>
      <p:sp>
        <p:nvSpPr>
          <p:cNvPr id="133" name="Google Shape;133;p9:notes">
            <a:extLst>
              <a:ext uri="{FF2B5EF4-FFF2-40B4-BE49-F238E27FC236}">
                <a16:creationId xmlns:a16="http://schemas.microsoft.com/office/drawing/2014/main" id="{2D18D430-EB3F-1946-60E3-156D71F29BBF}"/>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extLst>
      <p:ext uri="{BB962C8B-B14F-4D97-AF65-F5344CB8AC3E}">
        <p14:creationId xmlns:p14="http://schemas.microsoft.com/office/powerpoint/2010/main" val="942573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9EA375EC-1A82-3E84-3F45-6F9CAE0C2918}"/>
            </a:ext>
          </a:extLst>
        </p:cNvPr>
        <p:cNvGrpSpPr/>
        <p:nvPr/>
      </p:nvGrpSpPr>
      <p:grpSpPr>
        <a:xfrm>
          <a:off x="0" y="0"/>
          <a:ext cx="0" cy="0"/>
          <a:chOff x="0" y="0"/>
          <a:chExt cx="0" cy="0"/>
        </a:xfrm>
      </p:grpSpPr>
      <p:sp>
        <p:nvSpPr>
          <p:cNvPr id="131" name="Google Shape;131;p9:notes">
            <a:extLst>
              <a:ext uri="{FF2B5EF4-FFF2-40B4-BE49-F238E27FC236}">
                <a16:creationId xmlns:a16="http://schemas.microsoft.com/office/drawing/2014/main" id="{E986D4F5-17A9-C17D-96C3-D16C806062F5}"/>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a:extLst>
              <a:ext uri="{FF2B5EF4-FFF2-40B4-BE49-F238E27FC236}">
                <a16:creationId xmlns:a16="http://schemas.microsoft.com/office/drawing/2014/main" id="{5309B63E-0441-6441-CD3B-0E3DCD60C8EE}"/>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 Most teachers will talk about Hinduism. </a:t>
            </a:r>
            <a:r>
              <a:rPr lang="en-GB" dirty="0" err="1"/>
              <a:t>Sanatan</a:t>
            </a:r>
            <a:r>
              <a:rPr lang="en-GB" dirty="0"/>
              <a:t> Dharma is often used instead when wanting to reframe it outside a Christian lens.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1" dirty="0"/>
              <a:t>If you would like to read more about what happens when religion(s) are framed through Christianity, you can read Benoit’s (2021) paper, which looks at how teachers may accidently invalidate children’s experiences of religious belonging: https://www.tandfonline.com/doi/full/10.1080/13537903.2021.1958493 .</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SzPts val="1400"/>
              <a:buNone/>
            </a:pPr>
            <a:endParaRPr dirty="0"/>
          </a:p>
        </p:txBody>
      </p:sp>
      <p:sp>
        <p:nvSpPr>
          <p:cNvPr id="133" name="Google Shape;133;p9:notes">
            <a:extLst>
              <a:ext uri="{FF2B5EF4-FFF2-40B4-BE49-F238E27FC236}">
                <a16:creationId xmlns:a16="http://schemas.microsoft.com/office/drawing/2014/main" id="{B46DF34D-C6FF-53F6-171B-4BB31964CA97}"/>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1862268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0: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i="0" dirty="0">
              <a:solidFill>
                <a:srgbClr val="1F1F1F"/>
              </a:solidFill>
            </a:endParaRPr>
          </a:p>
          <a:p>
            <a:pPr marL="0" lvl="0" indent="0" algn="l" rtl="0">
              <a:lnSpc>
                <a:spcPct val="100000"/>
              </a:lnSpc>
              <a:spcBef>
                <a:spcPts val="0"/>
              </a:spcBef>
              <a:spcAft>
                <a:spcPts val="0"/>
              </a:spcAft>
              <a:buClr>
                <a:srgbClr val="1F1F1F"/>
              </a:buClr>
              <a:buSzPts val="1200"/>
              <a:buFont typeface="Calibri"/>
              <a:buNone/>
            </a:pPr>
            <a:r>
              <a:rPr lang="en-GB" i="1" dirty="0">
                <a:solidFill>
                  <a:srgbClr val="1F1F1F"/>
                </a:solidFill>
              </a:rPr>
              <a:t>If you want to read more about the WRP, please see pp.7-8 of the Multidisciplinary Report: </a:t>
            </a:r>
            <a:r>
              <a:rPr lang="en-GB" i="1" u="sng" dirty="0">
                <a:solidFill>
                  <a:schemeClr val="hlink"/>
                </a:solidFill>
                <a:hlinkClick r:id="rId3"/>
              </a:rPr>
              <a:t>https://religiouseducationcouncil.org.uk/rec/wp-content/uploads/2021/01/REC-Worldview-Report-A4-v2.pdf</a:t>
            </a:r>
            <a:r>
              <a:rPr lang="en-GB" i="1" dirty="0">
                <a:solidFill>
                  <a:srgbClr val="1F1F1F"/>
                </a:solidFill>
              </a:rPr>
              <a:t> </a:t>
            </a:r>
            <a:endParaRPr i="1" dirty="0"/>
          </a:p>
          <a:p>
            <a:pPr marL="0" lvl="0" indent="0" algn="l" rtl="0">
              <a:lnSpc>
                <a:spcPct val="100000"/>
              </a:lnSpc>
              <a:spcBef>
                <a:spcPts val="0"/>
              </a:spcBef>
              <a:spcAft>
                <a:spcPts val="0"/>
              </a:spcAft>
              <a:buSzPts val="1400"/>
              <a:buNone/>
            </a:pPr>
            <a:endParaRPr dirty="0"/>
          </a:p>
        </p:txBody>
      </p:sp>
      <p:sp>
        <p:nvSpPr>
          <p:cNvPr id="141" name="Google Shape;141;p10: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If you are interested in further exploring misrepresentation in the RE classroom, or looking at other examples where pupils felt alienated in RE, you may want to read </a:t>
            </a:r>
            <a:r>
              <a:rPr lang="en-GB" u="sng" dirty="0">
                <a:solidFill>
                  <a:schemeClr val="hlink"/>
                </a:solidFill>
                <a:hlinkClick r:id="rId3"/>
              </a:rPr>
              <a:t>Benoit’s (2021) paper “I’m Just British - normal British”</a:t>
            </a:r>
            <a:r>
              <a:rPr lang="en-GB" dirty="0"/>
              <a:t> pp. 315-322.</a:t>
            </a: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51" name="Google Shape;1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Link to ‘Nobody Stands Nowhere’ video: </a:t>
            </a:r>
            <a:r>
              <a:rPr lang="en-GB" u="sng" dirty="0">
                <a:solidFill>
                  <a:schemeClr val="hlink"/>
                </a:solidFill>
                <a:hlinkClick r:id="rId3"/>
              </a:rPr>
              <a:t>https://www.youtube.com/watch?v=AFRxKF-Jdos&amp;ab_channel=TheosThinkTank</a:t>
            </a:r>
            <a:r>
              <a:rPr lang="en-GB" dirty="0"/>
              <a:t>  </a:t>
            </a:r>
            <a:endParaRPr dirty="0"/>
          </a:p>
        </p:txBody>
      </p:sp>
      <p:sp>
        <p:nvSpPr>
          <p:cNvPr id="160" name="Google Shape;1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Thanks to the Coventry &amp; Warwickshire REC / local Agreed Syllabus writing team, led by Jennifer Jenkins, for sharing this material.</a:t>
            </a:r>
            <a:endParaRPr dirty="0"/>
          </a:p>
        </p:txBody>
      </p:sp>
      <p:sp>
        <p:nvSpPr>
          <p:cNvPr id="168" name="Google Shape;1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4: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77" name="Google Shape;177;p14: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F67B1377-5058-8243-607A-BB0011178984}"/>
            </a:ext>
          </a:extLst>
        </p:cNvPr>
        <p:cNvGrpSpPr/>
        <p:nvPr/>
      </p:nvGrpSpPr>
      <p:grpSpPr>
        <a:xfrm>
          <a:off x="0" y="0"/>
          <a:ext cx="0" cy="0"/>
          <a:chOff x="0" y="0"/>
          <a:chExt cx="0" cy="0"/>
        </a:xfrm>
      </p:grpSpPr>
      <p:sp>
        <p:nvSpPr>
          <p:cNvPr id="175" name="Google Shape;175;p14:notes">
            <a:extLst>
              <a:ext uri="{FF2B5EF4-FFF2-40B4-BE49-F238E27FC236}">
                <a16:creationId xmlns:a16="http://schemas.microsoft.com/office/drawing/2014/main" id="{53F04ABF-A094-AF34-5355-3F0AA73A1193}"/>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4:notes">
            <a:extLst>
              <a:ext uri="{FF2B5EF4-FFF2-40B4-BE49-F238E27FC236}">
                <a16:creationId xmlns:a16="http://schemas.microsoft.com/office/drawing/2014/main" id="{D2844536-2570-129E-21AB-47A4E21EAA26}"/>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77" name="Google Shape;177;p14:notes">
            <a:extLst>
              <a:ext uri="{FF2B5EF4-FFF2-40B4-BE49-F238E27FC236}">
                <a16:creationId xmlns:a16="http://schemas.microsoft.com/office/drawing/2014/main" id="{231E7A87-3D93-A0D0-C010-A0D05387057F}"/>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extLst>
      <p:ext uri="{BB962C8B-B14F-4D97-AF65-F5344CB8AC3E}">
        <p14:creationId xmlns:p14="http://schemas.microsoft.com/office/powerpoint/2010/main" val="1376815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3" name="Google Shape;73;p2: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5: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5: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5" name="Google Shape;185;p15: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47DF8BB7-B744-9F21-2A57-99B6FAF885F9}"/>
            </a:ext>
          </a:extLst>
        </p:cNvPr>
        <p:cNvGrpSpPr/>
        <p:nvPr/>
      </p:nvGrpSpPr>
      <p:grpSpPr>
        <a:xfrm>
          <a:off x="0" y="0"/>
          <a:ext cx="0" cy="0"/>
          <a:chOff x="0" y="0"/>
          <a:chExt cx="0" cy="0"/>
        </a:xfrm>
      </p:grpSpPr>
      <p:sp>
        <p:nvSpPr>
          <p:cNvPr id="183" name="Google Shape;183;p15:notes">
            <a:extLst>
              <a:ext uri="{FF2B5EF4-FFF2-40B4-BE49-F238E27FC236}">
                <a16:creationId xmlns:a16="http://schemas.microsoft.com/office/drawing/2014/main" id="{D2C68BBB-4D93-0835-1B1C-FF600579CB61}"/>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5:notes">
            <a:extLst>
              <a:ext uri="{FF2B5EF4-FFF2-40B4-BE49-F238E27FC236}">
                <a16:creationId xmlns:a16="http://schemas.microsoft.com/office/drawing/2014/main" id="{95E68C6E-AACB-FAAC-E780-E1C024410C5D}"/>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85" name="Google Shape;185;p15:notes">
            <a:extLst>
              <a:ext uri="{FF2B5EF4-FFF2-40B4-BE49-F238E27FC236}">
                <a16:creationId xmlns:a16="http://schemas.microsoft.com/office/drawing/2014/main" id="{0A99658A-21FD-4BE1-2258-4C7F6ED19CF4}"/>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extLst>
      <p:ext uri="{BB962C8B-B14F-4D97-AF65-F5344CB8AC3E}">
        <p14:creationId xmlns:p14="http://schemas.microsoft.com/office/powerpoint/2010/main" val="984572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8: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dirty="0"/>
          </a:p>
        </p:txBody>
      </p:sp>
      <p:sp>
        <p:nvSpPr>
          <p:cNvPr id="210" name="Google Shape;210;p18: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9: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7" name="Google Shape;217;p19: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226" name="Google Shape;22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Thanks to the Coventry &amp; Warwickshire REC / local Agreed Syllabus writing team, led by Jennifer Jenkins, for sharing this material. </a:t>
            </a:r>
            <a:endParaRPr dirty="0"/>
          </a:p>
        </p:txBody>
      </p:sp>
      <p:sp>
        <p:nvSpPr>
          <p:cNvPr id="234" name="Google Shape;23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6" name="Google Shape;246;p22: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3FAF7E8A-0378-8AFE-F1C1-0D6974877DB4}"/>
            </a:ext>
          </a:extLst>
        </p:cNvPr>
        <p:cNvGrpSpPr/>
        <p:nvPr/>
      </p:nvGrpSpPr>
      <p:grpSpPr>
        <a:xfrm>
          <a:off x="0" y="0"/>
          <a:ext cx="0" cy="0"/>
          <a:chOff x="0" y="0"/>
          <a:chExt cx="0" cy="0"/>
        </a:xfrm>
      </p:grpSpPr>
      <p:sp>
        <p:nvSpPr>
          <p:cNvPr id="244" name="Google Shape;244;p22:notes">
            <a:extLst>
              <a:ext uri="{FF2B5EF4-FFF2-40B4-BE49-F238E27FC236}">
                <a16:creationId xmlns:a16="http://schemas.microsoft.com/office/drawing/2014/main" id="{1E06967A-5053-CACE-2E7C-4CF8EB97BD4C}"/>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a:extLst>
              <a:ext uri="{FF2B5EF4-FFF2-40B4-BE49-F238E27FC236}">
                <a16:creationId xmlns:a16="http://schemas.microsoft.com/office/drawing/2014/main" id="{6E09A470-A7A6-0163-BC78-1A9BAFFDE485}"/>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6" name="Google Shape;246;p22:notes">
            <a:extLst>
              <a:ext uri="{FF2B5EF4-FFF2-40B4-BE49-F238E27FC236}">
                <a16:creationId xmlns:a16="http://schemas.microsoft.com/office/drawing/2014/main" id="{860C06C4-96BF-C8E8-C499-B638CB887787}"/>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extLst>
      <p:ext uri="{BB962C8B-B14F-4D97-AF65-F5344CB8AC3E}">
        <p14:creationId xmlns:p14="http://schemas.microsoft.com/office/powerpoint/2010/main" val="3868827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158B80C2-87F4-DB33-4B4F-57A37876E22D}"/>
            </a:ext>
          </a:extLst>
        </p:cNvPr>
        <p:cNvGrpSpPr/>
        <p:nvPr/>
      </p:nvGrpSpPr>
      <p:grpSpPr>
        <a:xfrm>
          <a:off x="0" y="0"/>
          <a:ext cx="0" cy="0"/>
          <a:chOff x="0" y="0"/>
          <a:chExt cx="0" cy="0"/>
        </a:xfrm>
      </p:grpSpPr>
      <p:sp>
        <p:nvSpPr>
          <p:cNvPr id="244" name="Google Shape;244;p22:notes">
            <a:extLst>
              <a:ext uri="{FF2B5EF4-FFF2-40B4-BE49-F238E27FC236}">
                <a16:creationId xmlns:a16="http://schemas.microsoft.com/office/drawing/2014/main" id="{A7A2A8C8-23A6-0A03-E5AC-FC4DB8355596}"/>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a:extLst>
              <a:ext uri="{FF2B5EF4-FFF2-40B4-BE49-F238E27FC236}">
                <a16:creationId xmlns:a16="http://schemas.microsoft.com/office/drawing/2014/main" id="{0D57A30B-4882-8B4A-E743-93533BDC1EA1}"/>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i="0" dirty="0">
                <a:solidFill>
                  <a:srgbClr val="040C28"/>
                </a:solidFill>
                <a:effectLst/>
                <a:latin typeface="Google Sans"/>
              </a:rPr>
              <a:t>If you need guidance about what is meant by an interpretive approach to RE: the intention is to enable learners to formulate their own views and to relate these to their previous learning and understanding</a:t>
            </a:r>
            <a:r>
              <a:rPr lang="en-GB" b="0" i="0" dirty="0">
                <a:solidFill>
                  <a:srgbClr val="474747"/>
                </a:solidFill>
                <a:effectLst/>
                <a:latin typeface="Google Sans"/>
              </a:rPr>
              <a:t>.</a:t>
            </a:r>
          </a:p>
          <a:p>
            <a:pPr marL="0" lvl="0" indent="0" algn="l" rtl="0">
              <a:lnSpc>
                <a:spcPct val="100000"/>
              </a:lnSpc>
              <a:spcBef>
                <a:spcPts val="0"/>
              </a:spcBef>
              <a:spcAft>
                <a:spcPts val="0"/>
              </a:spcAft>
              <a:buSzPts val="1400"/>
              <a:buNone/>
            </a:pPr>
            <a:endParaRPr lang="en-GB" b="0" i="1" dirty="0">
              <a:solidFill>
                <a:srgbClr val="474747"/>
              </a:solidFill>
              <a:effectLst/>
              <a:latin typeface="Google Sans"/>
            </a:endParaRPr>
          </a:p>
          <a:p>
            <a:pPr marL="0" lvl="0" indent="0" algn="l" rtl="0">
              <a:lnSpc>
                <a:spcPct val="100000"/>
              </a:lnSpc>
              <a:spcBef>
                <a:spcPts val="0"/>
              </a:spcBef>
              <a:spcAft>
                <a:spcPts val="0"/>
              </a:spcAft>
              <a:buSzPts val="1400"/>
              <a:buNone/>
            </a:pPr>
            <a:r>
              <a:rPr lang="en-GB" b="0" i="1" dirty="0">
                <a:solidFill>
                  <a:srgbClr val="474747"/>
                </a:solidFill>
                <a:effectLst/>
                <a:latin typeface="Google Sans"/>
              </a:rPr>
              <a:t>Jackson wrote a useful paper on the interpretive approach in the RE classroom: https://theewc.org/content/uploads/2020/02/Studying-Religions-The-Interpretive-Approach-in-Brief.pdf </a:t>
            </a:r>
            <a:endParaRPr i="1" dirty="0"/>
          </a:p>
        </p:txBody>
      </p:sp>
      <p:sp>
        <p:nvSpPr>
          <p:cNvPr id="246" name="Google Shape;246;p22:notes">
            <a:extLst>
              <a:ext uri="{FF2B5EF4-FFF2-40B4-BE49-F238E27FC236}">
                <a16:creationId xmlns:a16="http://schemas.microsoft.com/office/drawing/2014/main" id="{9AF090F2-433B-0DCA-12A9-19E9DE110CB1}"/>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extLst>
      <p:ext uri="{BB962C8B-B14F-4D97-AF65-F5344CB8AC3E}">
        <p14:creationId xmlns:p14="http://schemas.microsoft.com/office/powerpoint/2010/main" val="188152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3: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4" name="Google Shape;254;p23: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3: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2" name="Google Shape;82;p3: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7: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202" name="Google Shape;202;p17: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4: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262" name="Google Shape;262;p24: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Thanks to the Coventry &amp; Warwickshire REC / local Agreed Syllabus writing team, led by Jennifer Jenkins, for sharing this material.</a:t>
            </a:r>
            <a:endParaRPr dirty="0"/>
          </a:p>
        </p:txBody>
      </p:sp>
      <p:sp>
        <p:nvSpPr>
          <p:cNvPr id="270" name="Google Shape;270;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278" name="Google Shape;278;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286" name="Google Shape;286;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94" name="Google Shape;294;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03" name="Google Shape;303;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11" name="Google Shape;311;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19" name="Google Shape;319;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7" name="Google Shape;327;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04800" algn="l" rtl="0">
              <a:lnSpc>
                <a:spcPct val="107916"/>
              </a:lnSpc>
              <a:spcBef>
                <a:spcPts val="0"/>
              </a:spcBef>
              <a:spcAft>
                <a:spcPts val="0"/>
              </a:spcAft>
              <a:buClr>
                <a:schemeClr val="dk1"/>
              </a:buClr>
              <a:buSzPts val="1200"/>
              <a:buFont typeface="Calibri"/>
              <a:buChar char="-"/>
            </a:pPr>
            <a:r>
              <a:rPr lang="en-GB" u="sng" dirty="0">
                <a:solidFill>
                  <a:srgbClr val="1155CC"/>
                </a:solidFill>
                <a:hlinkClick r:id="rId3">
                  <a:extLst>
                    <a:ext uri="{A12FA001-AC4F-418D-AE19-62706E023703}">
                      <ahyp:hlinkClr xmlns:ahyp="http://schemas.microsoft.com/office/drawing/2018/hyperlinkcolor" val="tx"/>
                    </a:ext>
                  </a:extLst>
                </a:hlinkClick>
              </a:rPr>
              <a:t>The Handbook for Curriculum Writers</a:t>
            </a:r>
            <a:r>
              <a:rPr lang="en-GB" dirty="0"/>
              <a:t> (pictured here)</a:t>
            </a:r>
            <a:endParaRPr dirty="0"/>
          </a:p>
          <a:p>
            <a:pPr marL="457200" lvl="0" indent="-304800" algn="l" rtl="0">
              <a:lnSpc>
                <a:spcPct val="107916"/>
              </a:lnSpc>
              <a:spcBef>
                <a:spcPts val="0"/>
              </a:spcBef>
              <a:spcAft>
                <a:spcPts val="0"/>
              </a:spcAft>
              <a:buClr>
                <a:schemeClr val="dk1"/>
              </a:buClr>
              <a:buSzPts val="1200"/>
              <a:buFont typeface="Calibri"/>
              <a:buChar char="-"/>
            </a:pPr>
            <a:r>
              <a:rPr lang="en-GB" u="sng" dirty="0">
                <a:solidFill>
                  <a:srgbClr val="1155CC"/>
                </a:solidFill>
                <a:hlinkClick r:id="rId4">
                  <a:extLst>
                    <a:ext uri="{A12FA001-AC4F-418D-AE19-62706E023703}">
                      <ahyp:hlinkClr xmlns:ahyp="http://schemas.microsoft.com/office/drawing/2018/hyperlinkcolor" val="tx"/>
                    </a:ext>
                  </a:extLst>
                </a:hlinkClick>
              </a:rPr>
              <a:t>The (draft) National Content Standard for Religious Education in England</a:t>
            </a:r>
            <a:r>
              <a:rPr lang="en-GB" dirty="0"/>
              <a:t> pp. 6-11 (NB: only refer to this document if based in England).</a:t>
            </a:r>
            <a:endParaRPr dirty="0"/>
          </a:p>
          <a:p>
            <a:pPr marL="0" lvl="0" indent="0" algn="l" rtl="0">
              <a:lnSpc>
                <a:spcPct val="100000"/>
              </a:lnSpc>
              <a:spcBef>
                <a:spcPts val="800"/>
              </a:spcBef>
              <a:spcAft>
                <a:spcPts val="0"/>
              </a:spcAft>
              <a:buClr>
                <a:schemeClr val="dk1"/>
              </a:buClr>
              <a:buSzPts val="1200"/>
              <a:buFont typeface="Calibri"/>
              <a:buNone/>
            </a:pPr>
            <a:endParaRPr dirty="0"/>
          </a:p>
        </p:txBody>
      </p:sp>
      <p:sp>
        <p:nvSpPr>
          <p:cNvPr id="90" name="Google Shape;90;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35" name="Google Shape;335;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43" name="Google Shape;343;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51" name="Google Shape;351;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75" name="Google Shape;375;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6: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3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7: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3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9: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9: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For feedback and comments about these resources, please scan the QR code or copy/paste this URL into your browser: https://forms.office.com/e/iLKDeRHMYL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To contact the lead author, please email Celine.Benoit@nottingham.ac.uk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86" name="Google Shape;386;p39: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5: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5: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7" name="Google Shape;117;p7: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rgbClr val="000000"/>
                </a:solidFill>
                <a:latin typeface="Arial"/>
                <a:ea typeface="Arial"/>
                <a:cs typeface="Arial"/>
                <a:sym typeface="Arial"/>
              </a:rPr>
              <a:t>8</a:t>
            </a:fld>
            <a:endParaRPr lang="en-GB"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9842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8: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5" name="Google Shape;125;p8: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
        <p:cNvGrpSpPr/>
        <p:nvPr/>
      </p:nvGrpSpPr>
      <p:grpSpPr>
        <a:xfrm>
          <a:off x="0" y="0"/>
          <a:ext cx="0" cy="0"/>
          <a:chOff x="0" y="0"/>
          <a:chExt cx="0" cy="0"/>
        </a:xfrm>
      </p:grpSpPr>
      <p:sp>
        <p:nvSpPr>
          <p:cNvPr id="12" name="Google Shape;12;p41"/>
          <p:cNvSpPr txBox="1">
            <a:spLocks noGrp="1"/>
          </p:cNvSpPr>
          <p:nvPr>
            <p:ph type="ctrTitle"/>
          </p:nvPr>
        </p:nvSpPr>
        <p:spPr>
          <a:xfrm>
            <a:off x="8950500" y="5152729"/>
            <a:ext cx="7197550" cy="1120178"/>
          </a:xfrm>
          <a:prstGeom prst="rect">
            <a:avLst/>
          </a:prstGeom>
          <a:noFill/>
          <a:ln>
            <a:noFill/>
          </a:ln>
        </p:spPr>
        <p:txBody>
          <a:bodyPr spcFirstLastPara="1" wrap="square" lIns="0" tIns="1205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41"/>
          <p:cNvSpPr txBox="1">
            <a:spLocks noGrp="1"/>
          </p:cNvSpPr>
          <p:nvPr>
            <p:ph type="subTitle" idx="1"/>
          </p:nvPr>
        </p:nvSpPr>
        <p:spPr>
          <a:xfrm>
            <a:off x="8932426" y="7017607"/>
            <a:ext cx="9501624" cy="689291"/>
          </a:xfrm>
          <a:prstGeom prst="rect">
            <a:avLst/>
          </a:prstGeom>
          <a:noFill/>
          <a:ln>
            <a:noFill/>
          </a:ln>
        </p:spPr>
        <p:txBody>
          <a:bodyPr spcFirstLastPara="1" wrap="square" lIns="0" tIns="1205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4" name="Google Shape;14;p41"/>
          <p:cNvSpPr/>
          <p:nvPr/>
        </p:nvSpPr>
        <p:spPr>
          <a:xfrm>
            <a:off x="8945127" y="6645497"/>
            <a:ext cx="10111882" cy="75977"/>
          </a:xfrm>
          <a:custGeom>
            <a:avLst/>
            <a:gdLst/>
            <a:ahLst/>
            <a:cxnLst/>
            <a:rect l="l" t="t" r="r" b="b"/>
            <a:pathLst>
              <a:path w="9093835" h="120000" extrusionOk="0">
                <a:moveTo>
                  <a:pt x="0" y="0"/>
                </a:moveTo>
                <a:lnTo>
                  <a:pt x="9093785"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5" name="Google Shape;15;p41"/>
          <p:cNvPicPr preferRelativeResize="0"/>
          <p:nvPr/>
        </p:nvPicPr>
        <p:blipFill rotWithShape="1">
          <a:blip r:embed="rId2">
            <a:alphaModFix/>
          </a:blip>
          <a:srcRect/>
          <a:stretch/>
        </p:blipFill>
        <p:spPr>
          <a:xfrm>
            <a:off x="14595912" y="9674857"/>
            <a:ext cx="2185765" cy="506926"/>
          </a:xfrm>
          <a:prstGeom prst="rect">
            <a:avLst/>
          </a:prstGeom>
          <a:noFill/>
          <a:ln>
            <a:noFill/>
          </a:ln>
        </p:spPr>
      </p:pic>
      <p:pic>
        <p:nvPicPr>
          <p:cNvPr id="16" name="Google Shape;16;p41"/>
          <p:cNvPicPr preferRelativeResize="0"/>
          <p:nvPr/>
        </p:nvPicPr>
        <p:blipFill rotWithShape="1">
          <a:blip r:embed="rId3">
            <a:alphaModFix/>
          </a:blip>
          <a:srcRect/>
          <a:stretch/>
        </p:blipFill>
        <p:spPr>
          <a:xfrm>
            <a:off x="17067359" y="9675197"/>
            <a:ext cx="1989650" cy="506111"/>
          </a:xfrm>
          <a:prstGeom prst="rect">
            <a:avLst/>
          </a:prstGeom>
          <a:noFill/>
          <a:ln>
            <a:noFill/>
          </a:ln>
        </p:spPr>
      </p:pic>
      <p:pic>
        <p:nvPicPr>
          <p:cNvPr id="17" name="Google Shape;17;p41"/>
          <p:cNvPicPr preferRelativeResize="0"/>
          <p:nvPr/>
        </p:nvPicPr>
        <p:blipFill rotWithShape="1">
          <a:blip r:embed="rId4">
            <a:alphaModFix/>
          </a:blip>
          <a:srcRect/>
          <a:stretch/>
        </p:blipFill>
        <p:spPr>
          <a:xfrm>
            <a:off x="8945127" y="9589458"/>
            <a:ext cx="1571651" cy="660093"/>
          </a:xfrm>
          <a:prstGeom prst="rect">
            <a:avLst/>
          </a:prstGeom>
          <a:noFill/>
          <a:ln>
            <a:noFill/>
          </a:ln>
        </p:spPr>
      </p:pic>
      <p:pic>
        <p:nvPicPr>
          <p:cNvPr id="18" name="Google Shape;18;p41"/>
          <p:cNvPicPr preferRelativeResize="0"/>
          <p:nvPr/>
        </p:nvPicPr>
        <p:blipFill rotWithShape="1">
          <a:blip r:embed="rId5">
            <a:alphaModFix/>
          </a:blip>
          <a:srcRect/>
          <a:stretch/>
        </p:blipFill>
        <p:spPr>
          <a:xfrm>
            <a:off x="10802467" y="9590637"/>
            <a:ext cx="1572673" cy="699048"/>
          </a:xfrm>
          <a:prstGeom prst="rect">
            <a:avLst/>
          </a:prstGeom>
          <a:noFill/>
          <a:ln>
            <a:noFill/>
          </a:ln>
        </p:spPr>
      </p:pic>
      <p:pic>
        <p:nvPicPr>
          <p:cNvPr id="19" name="Google Shape;19;p41"/>
          <p:cNvPicPr preferRelativeResize="0"/>
          <p:nvPr/>
        </p:nvPicPr>
        <p:blipFill rotWithShape="1">
          <a:blip r:embed="rId6">
            <a:alphaModFix/>
          </a:blip>
          <a:srcRect/>
          <a:stretch/>
        </p:blipFill>
        <p:spPr>
          <a:xfrm>
            <a:off x="12660817" y="9674859"/>
            <a:ext cx="1649426" cy="4882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
        <p:cNvGrpSpPr/>
        <p:nvPr/>
      </p:nvGrpSpPr>
      <p:grpSpPr>
        <a:xfrm>
          <a:off x="0" y="0"/>
          <a:ext cx="0" cy="0"/>
          <a:chOff x="0" y="0"/>
          <a:chExt cx="0" cy="0"/>
        </a:xfrm>
      </p:grpSpPr>
      <p:sp>
        <p:nvSpPr>
          <p:cNvPr id="21" name="Google Shape;21;p42"/>
          <p:cNvSpPr txBox="1">
            <a:spLocks noGrp="1"/>
          </p:cNvSpPr>
          <p:nvPr>
            <p:ph type="ctrTitle"/>
          </p:nvPr>
        </p:nvSpPr>
        <p:spPr>
          <a:xfrm>
            <a:off x="8932426" y="6421196"/>
            <a:ext cx="6758424" cy="1107996"/>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7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42"/>
          <p:cNvSpPr txBox="1">
            <a:spLocks noGrp="1"/>
          </p:cNvSpPr>
          <p:nvPr>
            <p:ph type="subTitle" idx="1"/>
          </p:nvPr>
        </p:nvSpPr>
        <p:spPr>
          <a:xfrm>
            <a:off x="8932426" y="8528050"/>
            <a:ext cx="8997950" cy="677108"/>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rgbClr val="198FB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3" name="Google Shape;23;p42"/>
          <p:cNvSpPr/>
          <p:nvPr/>
        </p:nvSpPr>
        <p:spPr>
          <a:xfrm>
            <a:off x="8932426" y="8016874"/>
            <a:ext cx="10124547" cy="45719"/>
          </a:xfrm>
          <a:custGeom>
            <a:avLst/>
            <a:gdLst/>
            <a:ahLst/>
            <a:cxnLst/>
            <a:rect l="l" t="t" r="r" b="b"/>
            <a:pathLst>
              <a:path w="9093835" h="120000" extrusionOk="0">
                <a:moveTo>
                  <a:pt x="0" y="0"/>
                </a:moveTo>
                <a:lnTo>
                  <a:pt x="9093785"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24"/>
        <p:cNvGrpSpPr/>
        <p:nvPr/>
      </p:nvGrpSpPr>
      <p:grpSpPr>
        <a:xfrm>
          <a:off x="0" y="0"/>
          <a:ext cx="0" cy="0"/>
          <a:chOff x="0" y="0"/>
          <a:chExt cx="0" cy="0"/>
        </a:xfrm>
      </p:grpSpPr>
      <p:sp>
        <p:nvSpPr>
          <p:cNvPr id="25" name="Google Shape;25;p43"/>
          <p:cNvSpPr/>
          <p:nvPr/>
        </p:nvSpPr>
        <p:spPr>
          <a:xfrm>
            <a:off x="0" y="10261467"/>
            <a:ext cx="20104100" cy="1047883"/>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 name="Google Shape;26;p43"/>
          <p:cNvPicPr preferRelativeResize="0"/>
          <p:nvPr/>
        </p:nvPicPr>
        <p:blipFill rotWithShape="1">
          <a:blip r:embed="rId2">
            <a:alphaModFix/>
          </a:blip>
          <a:srcRect/>
          <a:stretch/>
        </p:blipFill>
        <p:spPr>
          <a:xfrm>
            <a:off x="17339785" y="9128278"/>
            <a:ext cx="2368640" cy="1881216"/>
          </a:xfrm>
          <a:prstGeom prst="rect">
            <a:avLst/>
          </a:prstGeom>
          <a:noFill/>
          <a:ln>
            <a:noFill/>
          </a:ln>
        </p:spPr>
      </p:pic>
      <p:sp>
        <p:nvSpPr>
          <p:cNvPr id="27" name="Google Shape;27;p43"/>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6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43"/>
          <p:cNvSpPr txBox="1">
            <a:spLocks noGrp="1"/>
          </p:cNvSpPr>
          <p:nvPr>
            <p:ph type="body" idx="1"/>
          </p:nvPr>
        </p:nvSpPr>
        <p:spPr>
          <a:xfrm>
            <a:off x="1034388" y="2837234"/>
            <a:ext cx="9017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9" name="Google Shape;29;p43"/>
          <p:cNvSpPr txBox="1">
            <a:spLocks noGrp="1"/>
          </p:cNvSpPr>
          <p:nvPr>
            <p:ph type="body" idx="2"/>
          </p:nvPr>
        </p:nvSpPr>
        <p:spPr>
          <a:xfrm>
            <a:off x="10966450" y="2837234"/>
            <a:ext cx="8103262" cy="639190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3450" b="1" i="0" u="none" strike="noStrike" cap="none">
                <a:solidFill>
                  <a:srgbClr val="198FB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44"/>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Calibri"/>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44"/>
          <p:cNvSpPr txBox="1">
            <a:spLocks noGrp="1"/>
          </p:cNvSpPr>
          <p:nvPr>
            <p:ph type="body" idx="1"/>
          </p:nvPr>
        </p:nvSpPr>
        <p:spPr>
          <a:xfrm>
            <a:off x="1382157" y="3010591"/>
            <a:ext cx="8544243"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33" name="Google Shape;33;p44"/>
          <p:cNvSpPr txBox="1">
            <a:spLocks noGrp="1"/>
          </p:cNvSpPr>
          <p:nvPr>
            <p:ph type="body" idx="2"/>
          </p:nvPr>
        </p:nvSpPr>
        <p:spPr>
          <a:xfrm>
            <a:off x="10177700" y="3010591"/>
            <a:ext cx="8544243"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34" name="Google Shape;34;p44"/>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44"/>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44"/>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bg>
      <p:bgPr>
        <a:solidFill>
          <a:schemeClr val="lt1"/>
        </a:solidFill>
        <a:effectLst/>
      </p:bgPr>
    </p:bg>
    <p:spTree>
      <p:nvGrpSpPr>
        <p:cNvPr id="1" name="Shape 37"/>
        <p:cNvGrpSpPr/>
        <p:nvPr/>
      </p:nvGrpSpPr>
      <p:grpSpPr>
        <a:xfrm>
          <a:off x="0" y="0"/>
          <a:ext cx="0" cy="0"/>
          <a:chOff x="0" y="0"/>
          <a:chExt cx="0" cy="0"/>
        </a:xfrm>
      </p:grpSpPr>
      <p:sp>
        <p:nvSpPr>
          <p:cNvPr id="38" name="Google Shape;38;p45"/>
          <p:cNvSpPr/>
          <p:nvPr/>
        </p:nvSpPr>
        <p:spPr>
          <a:xfrm>
            <a:off x="0" y="10261467"/>
            <a:ext cx="20104100" cy="1047115"/>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9" name="Google Shape;39;p45"/>
          <p:cNvPicPr preferRelativeResize="0"/>
          <p:nvPr/>
        </p:nvPicPr>
        <p:blipFill rotWithShape="1">
          <a:blip r:embed="rId2">
            <a:alphaModFix/>
          </a:blip>
          <a:srcRect/>
          <a:stretch/>
        </p:blipFill>
        <p:spPr>
          <a:xfrm>
            <a:off x="17339785" y="9128278"/>
            <a:ext cx="2368640" cy="188121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40"/>
        <p:cNvGrpSpPr/>
        <p:nvPr/>
      </p:nvGrpSpPr>
      <p:grpSpPr>
        <a:xfrm>
          <a:off x="0" y="0"/>
          <a:ext cx="0" cy="0"/>
          <a:chOff x="0" y="0"/>
          <a:chExt cx="0" cy="0"/>
        </a:xfrm>
      </p:grpSpPr>
      <p:sp>
        <p:nvSpPr>
          <p:cNvPr id="41" name="Google Shape;41;p46"/>
          <p:cNvSpPr/>
          <p:nvPr/>
        </p:nvSpPr>
        <p:spPr>
          <a:xfrm>
            <a:off x="0" y="10261467"/>
            <a:ext cx="20104100" cy="1047115"/>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2" name="Google Shape;42;p46"/>
          <p:cNvPicPr preferRelativeResize="0"/>
          <p:nvPr/>
        </p:nvPicPr>
        <p:blipFill rotWithShape="1">
          <a:blip r:embed="rId2">
            <a:alphaModFix/>
          </a:blip>
          <a:srcRect/>
          <a:stretch/>
        </p:blipFill>
        <p:spPr>
          <a:xfrm>
            <a:off x="17339785" y="9128278"/>
            <a:ext cx="2368640" cy="1881216"/>
          </a:xfrm>
          <a:prstGeom prst="rect">
            <a:avLst/>
          </a:prstGeom>
          <a:noFill/>
          <a:ln>
            <a:noFill/>
          </a:ln>
        </p:spPr>
      </p:pic>
      <p:sp>
        <p:nvSpPr>
          <p:cNvPr id="43" name="Google Shape;43;p46"/>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6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46"/>
          <p:cNvSpPr txBox="1">
            <a:spLocks noGrp="1"/>
          </p:cNvSpPr>
          <p:nvPr>
            <p:ph type="body" idx="1"/>
          </p:nvPr>
        </p:nvSpPr>
        <p:spPr>
          <a:xfrm>
            <a:off x="1034388" y="2837234"/>
            <a:ext cx="8636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45" name="Google Shape;45;p46"/>
          <p:cNvSpPr txBox="1">
            <a:spLocks noGrp="1"/>
          </p:cNvSpPr>
          <p:nvPr>
            <p:ph type="body" idx="2"/>
          </p:nvPr>
        </p:nvSpPr>
        <p:spPr>
          <a:xfrm>
            <a:off x="10433052" y="2831415"/>
            <a:ext cx="8636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6"/>
        <p:cNvGrpSpPr/>
        <p:nvPr/>
      </p:nvGrpSpPr>
      <p:grpSpPr>
        <a:xfrm>
          <a:off x="0" y="0"/>
          <a:ext cx="0" cy="0"/>
          <a:chOff x="0" y="0"/>
          <a:chExt cx="0" cy="0"/>
        </a:xfrm>
      </p:grpSpPr>
      <p:sp>
        <p:nvSpPr>
          <p:cNvPr id="47" name="Google Shape;47;p47"/>
          <p:cNvSpPr/>
          <p:nvPr/>
        </p:nvSpPr>
        <p:spPr>
          <a:xfrm>
            <a:off x="0" y="1"/>
            <a:ext cx="20948650" cy="11335476"/>
          </a:xfrm>
          <a:custGeom>
            <a:avLst/>
            <a:gdLst/>
            <a:ahLst/>
            <a:cxnLst/>
            <a:rect l="l" t="t" r="r" b="b"/>
            <a:pathLst>
              <a:path w="7774305" h="11308715" extrusionOk="0">
                <a:moveTo>
                  <a:pt x="7774119" y="0"/>
                </a:moveTo>
                <a:lnTo>
                  <a:pt x="0" y="0"/>
                </a:lnTo>
                <a:lnTo>
                  <a:pt x="0" y="11308556"/>
                </a:lnTo>
                <a:lnTo>
                  <a:pt x="7774119" y="11308556"/>
                </a:lnTo>
                <a:lnTo>
                  <a:pt x="777411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 name="Google Shape;48;p47"/>
          <p:cNvSpPr txBox="1">
            <a:spLocks noGrp="1"/>
          </p:cNvSpPr>
          <p:nvPr>
            <p:ph type="body" idx="1"/>
          </p:nvPr>
        </p:nvSpPr>
        <p:spPr>
          <a:xfrm>
            <a:off x="1034388" y="7102475"/>
            <a:ext cx="8636662" cy="3276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49"/>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Calibri"/>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49"/>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53" name="Google Shape;53;p49"/>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49"/>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49"/>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p:nvPr/>
        </p:nvSpPr>
        <p:spPr>
          <a:xfrm>
            <a:off x="0" y="1"/>
            <a:ext cx="7774305" cy="11335476"/>
          </a:xfrm>
          <a:custGeom>
            <a:avLst/>
            <a:gdLst/>
            <a:ahLst/>
            <a:cxnLst/>
            <a:rect l="l" t="t" r="r" b="b"/>
            <a:pathLst>
              <a:path w="7774305" h="11308715" extrusionOk="0">
                <a:moveTo>
                  <a:pt x="7774119" y="0"/>
                </a:moveTo>
                <a:lnTo>
                  <a:pt x="0" y="0"/>
                </a:lnTo>
                <a:lnTo>
                  <a:pt x="0" y="11308556"/>
                </a:lnTo>
                <a:lnTo>
                  <a:pt x="7774119" y="11308556"/>
                </a:lnTo>
                <a:lnTo>
                  <a:pt x="777411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publications.aston.ac.uk/id/eprint/42452/1/Celine_BENOIT_PhD_Thesis_FINAL_.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s://www.tandfonline.com/doi/epdf/10.1080/13537903.2021.1958493?needAccess=true"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AFRxKF-Jdos&amp;ab_channel=TheosThinkTank"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mediaspace.nottingham.ac.uk/playlist/dedicated/1_naafl56b/1_0ygnojrn"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religiouseducationcouncil.org.uk/rec/wp-content/uploads/2024/04/24-25698-REC-Handbook-A4-DIGITAL-PAGES.pdf" TargetMode="External"/><Relationship Id="rId5" Type="http://schemas.openxmlformats.org/officeDocument/2006/relationships/image" Target="../media/image12.png"/><Relationship Id="rId4" Type="http://schemas.openxmlformats.org/officeDocument/2006/relationships/hyperlink" Target="https://religiouseducationcouncil.org.uk/rec/wp-content/uploads/2017/05/Final-Report-of-the-Commission-on-RE.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mediaspace.nottingham.ac.uk/playlist/dedicated/1_naafl56b/1_89iz38q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
          <p:cNvPicPr preferRelativeResize="0"/>
          <p:nvPr/>
        </p:nvPicPr>
        <p:blipFill rotWithShape="1">
          <a:blip r:embed="rId3">
            <a:alphaModFix/>
          </a:blip>
          <a:srcRect/>
          <a:stretch/>
        </p:blipFill>
        <p:spPr>
          <a:xfrm>
            <a:off x="8932426" y="431701"/>
            <a:ext cx="2903139" cy="2305730"/>
          </a:xfrm>
          <a:prstGeom prst="rect">
            <a:avLst/>
          </a:prstGeom>
          <a:noFill/>
          <a:ln>
            <a:noFill/>
          </a:ln>
        </p:spPr>
      </p:pic>
      <p:pic>
        <p:nvPicPr>
          <p:cNvPr id="62" name="Google Shape;62;p1"/>
          <p:cNvPicPr preferRelativeResize="0"/>
          <p:nvPr/>
        </p:nvPicPr>
        <p:blipFill rotWithShape="1">
          <a:blip r:embed="rId4">
            <a:alphaModFix/>
          </a:blip>
          <a:srcRect/>
          <a:stretch/>
        </p:blipFill>
        <p:spPr>
          <a:xfrm>
            <a:off x="14595912" y="9674857"/>
            <a:ext cx="2185765" cy="506926"/>
          </a:xfrm>
          <a:prstGeom prst="rect">
            <a:avLst/>
          </a:prstGeom>
          <a:noFill/>
          <a:ln>
            <a:noFill/>
          </a:ln>
        </p:spPr>
      </p:pic>
      <p:pic>
        <p:nvPicPr>
          <p:cNvPr id="63" name="Google Shape;63;p1"/>
          <p:cNvPicPr preferRelativeResize="0"/>
          <p:nvPr/>
        </p:nvPicPr>
        <p:blipFill rotWithShape="1">
          <a:blip r:embed="rId5">
            <a:alphaModFix/>
          </a:blip>
          <a:srcRect/>
          <a:stretch/>
        </p:blipFill>
        <p:spPr>
          <a:xfrm>
            <a:off x="17067359" y="9675197"/>
            <a:ext cx="1989650" cy="506111"/>
          </a:xfrm>
          <a:prstGeom prst="rect">
            <a:avLst/>
          </a:prstGeom>
          <a:noFill/>
          <a:ln>
            <a:noFill/>
          </a:ln>
        </p:spPr>
      </p:pic>
      <p:pic>
        <p:nvPicPr>
          <p:cNvPr id="64" name="Google Shape;64;p1"/>
          <p:cNvPicPr preferRelativeResize="0"/>
          <p:nvPr/>
        </p:nvPicPr>
        <p:blipFill rotWithShape="1">
          <a:blip r:embed="rId6">
            <a:alphaModFix/>
          </a:blip>
          <a:srcRect/>
          <a:stretch/>
        </p:blipFill>
        <p:spPr>
          <a:xfrm>
            <a:off x="8945127" y="9589458"/>
            <a:ext cx="1571651" cy="660093"/>
          </a:xfrm>
          <a:prstGeom prst="rect">
            <a:avLst/>
          </a:prstGeom>
          <a:noFill/>
          <a:ln>
            <a:noFill/>
          </a:ln>
        </p:spPr>
      </p:pic>
      <p:pic>
        <p:nvPicPr>
          <p:cNvPr id="65" name="Google Shape;65;p1"/>
          <p:cNvPicPr preferRelativeResize="0"/>
          <p:nvPr/>
        </p:nvPicPr>
        <p:blipFill rotWithShape="1">
          <a:blip r:embed="rId7">
            <a:alphaModFix/>
          </a:blip>
          <a:srcRect/>
          <a:stretch/>
        </p:blipFill>
        <p:spPr>
          <a:xfrm>
            <a:off x="10802467" y="9590637"/>
            <a:ext cx="1572673" cy="699048"/>
          </a:xfrm>
          <a:prstGeom prst="rect">
            <a:avLst/>
          </a:prstGeom>
          <a:noFill/>
          <a:ln>
            <a:noFill/>
          </a:ln>
        </p:spPr>
      </p:pic>
      <p:pic>
        <p:nvPicPr>
          <p:cNvPr id="66" name="Google Shape;66;p1"/>
          <p:cNvPicPr preferRelativeResize="0"/>
          <p:nvPr/>
        </p:nvPicPr>
        <p:blipFill rotWithShape="1">
          <a:blip r:embed="rId8">
            <a:alphaModFix/>
          </a:blip>
          <a:srcRect/>
          <a:stretch/>
        </p:blipFill>
        <p:spPr>
          <a:xfrm>
            <a:off x="12660817" y="9674859"/>
            <a:ext cx="1649426" cy="488230"/>
          </a:xfrm>
          <a:prstGeom prst="rect">
            <a:avLst/>
          </a:prstGeom>
          <a:noFill/>
          <a:ln>
            <a:noFill/>
          </a:ln>
        </p:spPr>
      </p:pic>
      <p:pic>
        <p:nvPicPr>
          <p:cNvPr id="67" name="Google Shape;67;p1"/>
          <p:cNvPicPr preferRelativeResize="0"/>
          <p:nvPr/>
        </p:nvPicPr>
        <p:blipFill rotWithShape="1">
          <a:blip r:embed="rId9">
            <a:alphaModFix/>
          </a:blip>
          <a:srcRect/>
          <a:stretch/>
        </p:blipFill>
        <p:spPr>
          <a:xfrm>
            <a:off x="1047127" y="2254765"/>
            <a:ext cx="7570236" cy="7127532"/>
          </a:xfrm>
          <a:prstGeom prst="rect">
            <a:avLst/>
          </a:prstGeom>
          <a:noFill/>
          <a:ln>
            <a:noFill/>
          </a:ln>
        </p:spPr>
      </p:pic>
      <p:sp>
        <p:nvSpPr>
          <p:cNvPr id="68" name="Google Shape;68;p1"/>
          <p:cNvSpPr txBox="1">
            <a:spLocks noGrp="1"/>
          </p:cNvSpPr>
          <p:nvPr>
            <p:ph type="ctrTitle"/>
          </p:nvPr>
        </p:nvSpPr>
        <p:spPr>
          <a:xfrm>
            <a:off x="8945127" y="4364832"/>
            <a:ext cx="10232230" cy="2228174"/>
          </a:xfrm>
          <a:prstGeom prst="rect">
            <a:avLst/>
          </a:prstGeom>
          <a:noFill/>
          <a:ln>
            <a:noFill/>
          </a:ln>
        </p:spPr>
        <p:txBody>
          <a:bodyPr spcFirstLastPara="1" wrap="square" lIns="0" tIns="12050" rIns="0" bIns="0" anchor="t" anchorCtr="0">
            <a:spAutoFit/>
          </a:bodyPr>
          <a:lstStyle/>
          <a:p>
            <a:pPr marL="0" lvl="0" indent="0" algn="l" rtl="0">
              <a:lnSpc>
                <a:spcPct val="100000"/>
              </a:lnSpc>
              <a:spcBef>
                <a:spcPts val="0"/>
              </a:spcBef>
              <a:spcAft>
                <a:spcPts val="0"/>
              </a:spcAft>
              <a:buSzPts val="1400"/>
              <a:buNone/>
            </a:pPr>
            <a:r>
              <a:rPr lang="en-GB" sz="7200">
                <a:latin typeface="Arial"/>
                <a:ea typeface="Arial"/>
                <a:cs typeface="Arial"/>
                <a:sym typeface="Arial"/>
              </a:rPr>
              <a:t>Religion &amp; Worldviews in Religious Education</a:t>
            </a:r>
            <a:endParaRPr sz="7200">
              <a:latin typeface="Arial"/>
              <a:ea typeface="Arial"/>
              <a:cs typeface="Arial"/>
              <a:sym typeface="Arial"/>
            </a:endParaRPr>
          </a:p>
        </p:txBody>
      </p:sp>
      <p:sp>
        <p:nvSpPr>
          <p:cNvPr id="69" name="Google Shape;69;p1"/>
          <p:cNvSpPr txBox="1">
            <a:spLocks noGrp="1"/>
          </p:cNvSpPr>
          <p:nvPr>
            <p:ph type="subTitle" idx="1"/>
          </p:nvPr>
        </p:nvSpPr>
        <p:spPr>
          <a:xfrm>
            <a:off x="8932425" y="6944518"/>
            <a:ext cx="10244931" cy="6892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GB" sz="4400" b="0" i="0" u="none" strike="noStrike" cap="none" dirty="0">
                <a:latin typeface="Arial"/>
                <a:ea typeface="Arial"/>
                <a:cs typeface="Arial"/>
                <a:sym typeface="Arial"/>
              </a:rPr>
              <a:t>Training Pack for Primary Schools</a:t>
            </a:r>
            <a:endParaRPr sz="4400" dirty="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B3254F3A-55F2-2F45-A859-39C0FBA3BA73}"/>
            </a:ext>
          </a:extLst>
        </p:cNvPr>
        <p:cNvGrpSpPr/>
        <p:nvPr/>
      </p:nvGrpSpPr>
      <p:grpSpPr>
        <a:xfrm>
          <a:off x="0" y="0"/>
          <a:ext cx="0" cy="0"/>
          <a:chOff x="0" y="0"/>
          <a:chExt cx="0" cy="0"/>
        </a:xfrm>
      </p:grpSpPr>
      <p:sp>
        <p:nvSpPr>
          <p:cNvPr id="135" name="Google Shape;135;p9">
            <a:extLst>
              <a:ext uri="{FF2B5EF4-FFF2-40B4-BE49-F238E27FC236}">
                <a16:creationId xmlns:a16="http://schemas.microsoft.com/office/drawing/2014/main" id="{117B13A8-43F9-656A-0DCE-34B3ACAC7104}"/>
              </a:ext>
            </a:extLst>
          </p:cNvPr>
          <p:cNvSpPr txBox="1">
            <a:spLocks noGrp="1"/>
          </p:cNvSpPr>
          <p:nvPr>
            <p:ph type="title"/>
          </p:nvPr>
        </p:nvSpPr>
        <p:spPr>
          <a:xfrm>
            <a:off x="1034387" y="824971"/>
            <a:ext cx="17693721"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Why does this matter for RE? (1/4)</a:t>
            </a:r>
            <a:endParaRPr dirty="0"/>
          </a:p>
        </p:txBody>
      </p:sp>
      <p:sp>
        <p:nvSpPr>
          <p:cNvPr id="136" name="Google Shape;136;p9">
            <a:extLst>
              <a:ext uri="{FF2B5EF4-FFF2-40B4-BE49-F238E27FC236}">
                <a16:creationId xmlns:a16="http://schemas.microsoft.com/office/drawing/2014/main" id="{625BF4CD-9621-8F65-A94E-40D4197B7EBB}"/>
              </a:ext>
            </a:extLst>
          </p:cNvPr>
          <p:cNvSpPr/>
          <p:nvPr/>
        </p:nvSpPr>
        <p:spPr>
          <a:xfrm rot="10800000" flipH="1">
            <a:off x="1047088" y="187208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9">
            <a:extLst>
              <a:ext uri="{FF2B5EF4-FFF2-40B4-BE49-F238E27FC236}">
                <a16:creationId xmlns:a16="http://schemas.microsoft.com/office/drawing/2014/main" id="{7D47583E-03EA-2E2C-0812-07D1F38FD9F8}"/>
              </a:ext>
            </a:extLst>
          </p:cNvPr>
          <p:cNvSpPr txBox="1">
            <a:spLocks noGrp="1"/>
          </p:cNvSpPr>
          <p:nvPr>
            <p:ph type="body" idx="1"/>
          </p:nvPr>
        </p:nvSpPr>
        <p:spPr>
          <a:xfrm>
            <a:off x="1091869" y="2555293"/>
            <a:ext cx="10169689" cy="7466965"/>
          </a:xfrm>
          <a:prstGeom prst="rect">
            <a:avLst/>
          </a:prstGeom>
          <a:noFill/>
          <a:ln>
            <a:noFill/>
          </a:ln>
        </p:spPr>
        <p:txBody>
          <a:bodyPr spcFirstLastPara="1" wrap="square" lIns="150750" tIns="75350" rIns="150750" bIns="75350" anchor="t" anchorCtr="0">
            <a:noAutofit/>
          </a:bodyPr>
          <a:lstStyle/>
          <a:p>
            <a:pPr marL="0" lvl="0" indent="0">
              <a:lnSpc>
                <a:spcPct val="90000"/>
              </a:lnSpc>
              <a:buClr>
                <a:schemeClr val="dk1"/>
              </a:buClr>
              <a:buSzPts val="3800"/>
            </a:pPr>
            <a:r>
              <a:rPr lang="en-GB" sz="3800" dirty="0"/>
              <a:t>This is helpful to realise that the concept of ‘religion’ as we were taught it</a:t>
            </a:r>
            <a:r>
              <a:rPr lang="en-GB" sz="4000" dirty="0"/>
              <a:t> may not have done justice to the concept, and/or to what we may have called ‘world religions’.</a:t>
            </a:r>
            <a:endParaRPr lang="en-GB" sz="3800" dirty="0"/>
          </a:p>
          <a:p>
            <a:pPr marL="0" lvl="0" indent="0" algn="l" rtl="0">
              <a:lnSpc>
                <a:spcPct val="90000"/>
              </a:lnSpc>
              <a:spcBef>
                <a:spcPts val="0"/>
              </a:spcBef>
              <a:spcAft>
                <a:spcPts val="0"/>
              </a:spcAft>
              <a:buClr>
                <a:schemeClr val="dk1"/>
              </a:buClr>
              <a:buSzPts val="3800"/>
            </a:pPr>
            <a:br>
              <a:rPr lang="en-GB" sz="3800" dirty="0"/>
            </a:br>
            <a:r>
              <a:rPr lang="en-GB" sz="3800" dirty="0"/>
              <a:t>It is not necessary for primary teachers to engage in such discussions with pupils. Rather, it is about providing teachers an understanding of the challenges that can come up when we define ‘religion’ and ‘world religions’, and how this may affect the language and/or the case studies we use in the classroom.</a:t>
            </a:r>
          </a:p>
        </p:txBody>
      </p:sp>
      <p:pic>
        <p:nvPicPr>
          <p:cNvPr id="3" name="Picture 2" descr="A group of people sitting at a table&#10;&#10;Description automatically generated">
            <a:extLst>
              <a:ext uri="{FF2B5EF4-FFF2-40B4-BE49-F238E27FC236}">
                <a16:creationId xmlns:a16="http://schemas.microsoft.com/office/drawing/2014/main" id="{3BCE6EFD-D5E4-2501-ECB2-3A520ED40524}"/>
              </a:ext>
            </a:extLst>
          </p:cNvPr>
          <p:cNvPicPr>
            <a:picLocks noChangeAspect="1"/>
          </p:cNvPicPr>
          <p:nvPr/>
        </p:nvPicPr>
        <p:blipFill>
          <a:blip r:embed="rId3"/>
          <a:stretch>
            <a:fillRect/>
          </a:stretch>
        </p:blipFill>
        <p:spPr>
          <a:xfrm>
            <a:off x="11675023" y="2789068"/>
            <a:ext cx="7053086" cy="5346203"/>
          </a:xfrm>
          <a:prstGeom prst="rect">
            <a:avLst/>
          </a:prstGeom>
        </p:spPr>
      </p:pic>
    </p:spTree>
    <p:extLst>
      <p:ext uri="{BB962C8B-B14F-4D97-AF65-F5344CB8AC3E}">
        <p14:creationId xmlns:p14="http://schemas.microsoft.com/office/powerpoint/2010/main" val="97070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9"/>
          <p:cNvSpPr txBox="1">
            <a:spLocks noGrp="1"/>
          </p:cNvSpPr>
          <p:nvPr>
            <p:ph type="title"/>
          </p:nvPr>
        </p:nvSpPr>
        <p:spPr>
          <a:xfrm>
            <a:off x="1034387" y="824971"/>
            <a:ext cx="20983401"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Why does this matter for RE? (2/4)</a:t>
            </a:r>
            <a:endParaRPr dirty="0"/>
          </a:p>
        </p:txBody>
      </p:sp>
      <p:sp>
        <p:nvSpPr>
          <p:cNvPr id="136" name="Google Shape;136;p9"/>
          <p:cNvSpPr/>
          <p:nvPr/>
        </p:nvSpPr>
        <p:spPr>
          <a:xfrm rot="10800000" flipH="1">
            <a:off x="1047088" y="187208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9"/>
          <p:cNvSpPr txBox="1">
            <a:spLocks noGrp="1"/>
          </p:cNvSpPr>
          <p:nvPr>
            <p:ph type="body" idx="1"/>
          </p:nvPr>
        </p:nvSpPr>
        <p:spPr>
          <a:xfrm>
            <a:off x="1091869" y="2555293"/>
            <a:ext cx="9423731" cy="7466965"/>
          </a:xfrm>
          <a:prstGeom prst="rect">
            <a:avLst/>
          </a:prstGeom>
          <a:noFill/>
          <a:ln>
            <a:noFill/>
          </a:ln>
        </p:spPr>
        <p:txBody>
          <a:bodyPr spcFirstLastPara="1" wrap="square" lIns="150750" tIns="75350" rIns="150750" bIns="75350" anchor="t" anchorCtr="0">
            <a:noAutofit/>
          </a:bodyPr>
          <a:lstStyle/>
          <a:p>
            <a:pPr marL="0" lvl="0" indent="0" algn="l" rtl="0">
              <a:lnSpc>
                <a:spcPct val="90000"/>
              </a:lnSpc>
              <a:spcBef>
                <a:spcPts val="0"/>
              </a:spcBef>
              <a:spcAft>
                <a:spcPts val="0"/>
              </a:spcAft>
              <a:buClr>
                <a:schemeClr val="dk1"/>
              </a:buClr>
              <a:buSzPts val="3800"/>
            </a:pPr>
            <a:r>
              <a:rPr lang="en-GB" sz="3800" dirty="0"/>
              <a:t>Being aware of the term’s colonial baggage (i.e. that the word as we know it has been shaped by Western Christianity) help helps us: </a:t>
            </a:r>
          </a:p>
          <a:p>
            <a:pPr marL="0" lvl="0" indent="0" algn="l" rtl="0">
              <a:lnSpc>
                <a:spcPct val="90000"/>
              </a:lnSpc>
              <a:spcBef>
                <a:spcPts val="0"/>
              </a:spcBef>
              <a:spcAft>
                <a:spcPts val="0"/>
              </a:spcAft>
              <a:buClr>
                <a:schemeClr val="dk1"/>
              </a:buClr>
              <a:buSzPts val="3800"/>
            </a:pPr>
            <a:endParaRPr lang="en-GB" sz="3800" dirty="0"/>
          </a:p>
          <a:p>
            <a:pPr marL="571500" lvl="0" indent="-571500" algn="l" rtl="0">
              <a:lnSpc>
                <a:spcPct val="90000"/>
              </a:lnSpc>
              <a:spcBef>
                <a:spcPts val="0"/>
              </a:spcBef>
              <a:spcAft>
                <a:spcPts val="0"/>
              </a:spcAft>
              <a:buClr>
                <a:schemeClr val="dk1"/>
              </a:buClr>
              <a:buSzPts val="3800"/>
              <a:buFontTx/>
              <a:buChar char="-"/>
            </a:pPr>
            <a:r>
              <a:rPr lang="en-GB" sz="3800" dirty="0"/>
              <a:t>Understand why we should not compare ‘other’ religious and nonreligious tradition to Christianity in RE classes.</a:t>
            </a:r>
          </a:p>
          <a:p>
            <a:pPr marL="571500" lvl="0" indent="-571500" algn="l" rtl="0">
              <a:lnSpc>
                <a:spcPct val="90000"/>
              </a:lnSpc>
              <a:spcBef>
                <a:spcPts val="0"/>
              </a:spcBef>
              <a:spcAft>
                <a:spcPts val="0"/>
              </a:spcAft>
              <a:buClr>
                <a:schemeClr val="dk1"/>
              </a:buClr>
              <a:buSzPts val="3800"/>
              <a:buFontTx/>
              <a:buChar char="-"/>
            </a:pPr>
            <a:endParaRPr lang="en-GB" sz="3800" dirty="0"/>
          </a:p>
          <a:p>
            <a:pPr marL="571500" lvl="0" indent="-571500" algn="l" rtl="0">
              <a:lnSpc>
                <a:spcPct val="90000"/>
              </a:lnSpc>
              <a:spcBef>
                <a:spcPts val="0"/>
              </a:spcBef>
              <a:spcAft>
                <a:spcPts val="0"/>
              </a:spcAft>
              <a:buClr>
                <a:schemeClr val="dk1"/>
              </a:buClr>
              <a:buSzPts val="3800"/>
              <a:buFontTx/>
              <a:buChar char="-"/>
            </a:pPr>
            <a:r>
              <a:rPr lang="en-GB" sz="3800" dirty="0"/>
              <a:t>Understand that why ‘religion’ is so hard to define and why there can be disagreements about it. </a:t>
            </a:r>
          </a:p>
        </p:txBody>
      </p:sp>
      <p:pic>
        <p:nvPicPr>
          <p:cNvPr id="3" name="Picture 2" descr="A group of people sitting at a table&#10;&#10;Description automatically generated">
            <a:extLst>
              <a:ext uri="{FF2B5EF4-FFF2-40B4-BE49-F238E27FC236}">
                <a16:creationId xmlns:a16="http://schemas.microsoft.com/office/drawing/2014/main" id="{E9C02150-2E3A-3837-1E8D-AEFD2A880A02}"/>
              </a:ext>
            </a:extLst>
          </p:cNvPr>
          <p:cNvPicPr>
            <a:picLocks noChangeAspect="1"/>
          </p:cNvPicPr>
          <p:nvPr/>
        </p:nvPicPr>
        <p:blipFill>
          <a:blip r:embed="rId3"/>
          <a:stretch>
            <a:fillRect/>
          </a:stretch>
        </p:blipFill>
        <p:spPr>
          <a:xfrm>
            <a:off x="11675023" y="2789068"/>
            <a:ext cx="7053086" cy="5346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6A94C19B-E7DC-B20E-BC4A-1A8A42464715}"/>
            </a:ext>
          </a:extLst>
        </p:cNvPr>
        <p:cNvGrpSpPr/>
        <p:nvPr/>
      </p:nvGrpSpPr>
      <p:grpSpPr>
        <a:xfrm>
          <a:off x="0" y="0"/>
          <a:ext cx="0" cy="0"/>
          <a:chOff x="0" y="0"/>
          <a:chExt cx="0" cy="0"/>
        </a:xfrm>
      </p:grpSpPr>
      <p:sp>
        <p:nvSpPr>
          <p:cNvPr id="135" name="Google Shape;135;p9">
            <a:extLst>
              <a:ext uri="{FF2B5EF4-FFF2-40B4-BE49-F238E27FC236}">
                <a16:creationId xmlns:a16="http://schemas.microsoft.com/office/drawing/2014/main" id="{CF71BB41-C3C5-0714-340A-F76DDA35E1B4}"/>
              </a:ext>
            </a:extLst>
          </p:cNvPr>
          <p:cNvSpPr txBox="1">
            <a:spLocks noGrp="1"/>
          </p:cNvSpPr>
          <p:nvPr>
            <p:ph type="title"/>
          </p:nvPr>
        </p:nvSpPr>
        <p:spPr>
          <a:xfrm>
            <a:off x="1034387" y="824971"/>
            <a:ext cx="15352623"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Why does this matter for RE? (3/4)</a:t>
            </a:r>
            <a:endParaRPr dirty="0"/>
          </a:p>
        </p:txBody>
      </p:sp>
      <p:sp>
        <p:nvSpPr>
          <p:cNvPr id="136" name="Google Shape;136;p9">
            <a:extLst>
              <a:ext uri="{FF2B5EF4-FFF2-40B4-BE49-F238E27FC236}">
                <a16:creationId xmlns:a16="http://schemas.microsoft.com/office/drawing/2014/main" id="{F745A9E0-F045-9AB3-C3D8-3CDF5254D1BE}"/>
              </a:ext>
            </a:extLst>
          </p:cNvPr>
          <p:cNvSpPr/>
          <p:nvPr/>
        </p:nvSpPr>
        <p:spPr>
          <a:xfrm rot="10800000" flipH="1">
            <a:off x="1047088" y="187208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9">
            <a:extLst>
              <a:ext uri="{FF2B5EF4-FFF2-40B4-BE49-F238E27FC236}">
                <a16:creationId xmlns:a16="http://schemas.microsoft.com/office/drawing/2014/main" id="{09959BF9-B2ED-AAE8-D52A-BB3B7EB67576}"/>
              </a:ext>
            </a:extLst>
          </p:cNvPr>
          <p:cNvSpPr txBox="1">
            <a:spLocks noGrp="1"/>
          </p:cNvSpPr>
          <p:nvPr>
            <p:ph type="body" idx="1"/>
          </p:nvPr>
        </p:nvSpPr>
        <p:spPr>
          <a:xfrm>
            <a:off x="1091869" y="2555293"/>
            <a:ext cx="10193752" cy="7466965"/>
          </a:xfrm>
          <a:prstGeom prst="rect">
            <a:avLst/>
          </a:prstGeom>
          <a:noFill/>
          <a:ln>
            <a:noFill/>
          </a:ln>
        </p:spPr>
        <p:txBody>
          <a:bodyPr spcFirstLastPara="1" wrap="square" lIns="150750" tIns="75350" rIns="150750" bIns="75350" anchor="t" anchorCtr="0">
            <a:noAutofit/>
          </a:bodyPr>
          <a:lstStyle/>
          <a:p>
            <a:pPr marL="0" lvl="0" indent="0" algn="l" rtl="0">
              <a:lnSpc>
                <a:spcPct val="90000"/>
              </a:lnSpc>
              <a:spcBef>
                <a:spcPts val="2200"/>
              </a:spcBef>
              <a:spcAft>
                <a:spcPts val="0"/>
              </a:spcAft>
              <a:buClr>
                <a:schemeClr val="dk1"/>
              </a:buClr>
              <a:buSzPts val="3800"/>
            </a:pPr>
            <a:r>
              <a:rPr lang="en-GB" sz="3800" dirty="0"/>
              <a:t>As such, you may want to be mindful of the language or comparisons you draw in class.</a:t>
            </a:r>
          </a:p>
          <a:p>
            <a:pPr marL="0" lvl="0" indent="0" algn="l" rtl="0">
              <a:lnSpc>
                <a:spcPct val="90000"/>
              </a:lnSpc>
              <a:spcBef>
                <a:spcPts val="2200"/>
              </a:spcBef>
              <a:spcAft>
                <a:spcPts val="0"/>
              </a:spcAft>
              <a:buClr>
                <a:schemeClr val="dk1"/>
              </a:buClr>
              <a:buSzPts val="3800"/>
            </a:pPr>
            <a:r>
              <a:rPr lang="en-GB" sz="3800" dirty="0"/>
              <a:t> While in the past we may have heard/said things like ““Guru </a:t>
            </a:r>
            <a:r>
              <a:rPr lang="en-GB" sz="3800" dirty="0" err="1"/>
              <a:t>Granth</a:t>
            </a:r>
            <a:r>
              <a:rPr lang="en-GB" sz="3800" dirty="0"/>
              <a:t> Sahib is similar to the Bible, but for Sikhs.” </a:t>
            </a:r>
          </a:p>
          <a:p>
            <a:pPr marL="0" lvl="0" indent="0" algn="l" rtl="0">
              <a:lnSpc>
                <a:spcPct val="90000"/>
              </a:lnSpc>
              <a:spcBef>
                <a:spcPts val="2200"/>
              </a:spcBef>
              <a:spcAft>
                <a:spcPts val="0"/>
              </a:spcAft>
              <a:buClr>
                <a:schemeClr val="dk1"/>
              </a:buClr>
              <a:buSzPts val="3800"/>
            </a:pPr>
            <a:r>
              <a:rPr lang="en-GB" sz="3800" dirty="0"/>
              <a:t>Or </a:t>
            </a:r>
          </a:p>
          <a:p>
            <a:pPr marL="0" lvl="0" indent="0" algn="l" rtl="0">
              <a:lnSpc>
                <a:spcPct val="90000"/>
              </a:lnSpc>
              <a:spcBef>
                <a:spcPts val="2200"/>
              </a:spcBef>
              <a:spcAft>
                <a:spcPts val="0"/>
              </a:spcAft>
              <a:buClr>
                <a:schemeClr val="dk1"/>
              </a:buClr>
              <a:buSzPts val="3800"/>
            </a:pPr>
            <a:r>
              <a:rPr lang="en-GB" sz="3800" dirty="0"/>
              <a:t>“A Gurdwara is like a church, but for Sikhs”, you’re now aware that by doing so you’re restricting Sikhi by trying to make sense of it through Christianity (and as such through a Western Christian lens). </a:t>
            </a:r>
            <a:endParaRPr dirty="0"/>
          </a:p>
        </p:txBody>
      </p:sp>
      <p:pic>
        <p:nvPicPr>
          <p:cNvPr id="3" name="Picture 2" descr="A person showing a map to a child&#10;&#10;Description automatically generated">
            <a:extLst>
              <a:ext uri="{FF2B5EF4-FFF2-40B4-BE49-F238E27FC236}">
                <a16:creationId xmlns:a16="http://schemas.microsoft.com/office/drawing/2014/main" id="{B1168B67-D5C8-8CD9-128C-5B59BB841DBB}"/>
              </a:ext>
            </a:extLst>
          </p:cNvPr>
          <p:cNvPicPr>
            <a:picLocks noChangeAspect="1"/>
          </p:cNvPicPr>
          <p:nvPr/>
        </p:nvPicPr>
        <p:blipFill>
          <a:blip r:embed="rId3"/>
          <a:stretch>
            <a:fillRect/>
          </a:stretch>
        </p:blipFill>
        <p:spPr>
          <a:xfrm>
            <a:off x="11838408" y="2093756"/>
            <a:ext cx="7568199" cy="7126238"/>
          </a:xfrm>
          <a:prstGeom prst="rect">
            <a:avLst/>
          </a:prstGeom>
        </p:spPr>
      </p:pic>
    </p:spTree>
    <p:extLst>
      <p:ext uri="{BB962C8B-B14F-4D97-AF65-F5344CB8AC3E}">
        <p14:creationId xmlns:p14="http://schemas.microsoft.com/office/powerpoint/2010/main" val="279738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2A4F1996-3A8B-D3FF-D7B3-95622B2F326B}"/>
            </a:ext>
          </a:extLst>
        </p:cNvPr>
        <p:cNvGrpSpPr/>
        <p:nvPr/>
      </p:nvGrpSpPr>
      <p:grpSpPr>
        <a:xfrm>
          <a:off x="0" y="0"/>
          <a:ext cx="0" cy="0"/>
          <a:chOff x="0" y="0"/>
          <a:chExt cx="0" cy="0"/>
        </a:xfrm>
      </p:grpSpPr>
      <p:sp>
        <p:nvSpPr>
          <p:cNvPr id="135" name="Google Shape;135;p9">
            <a:extLst>
              <a:ext uri="{FF2B5EF4-FFF2-40B4-BE49-F238E27FC236}">
                <a16:creationId xmlns:a16="http://schemas.microsoft.com/office/drawing/2014/main" id="{CF24B1F2-AFFF-440D-4297-3376F13CE768}"/>
              </a:ext>
            </a:extLst>
          </p:cNvPr>
          <p:cNvSpPr txBox="1">
            <a:spLocks noGrp="1"/>
          </p:cNvSpPr>
          <p:nvPr>
            <p:ph type="title"/>
          </p:nvPr>
        </p:nvSpPr>
        <p:spPr>
          <a:xfrm>
            <a:off x="1034388" y="824971"/>
            <a:ext cx="18336454"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Why does this matter for RE? (4/4)</a:t>
            </a:r>
            <a:endParaRPr dirty="0"/>
          </a:p>
        </p:txBody>
      </p:sp>
      <p:sp>
        <p:nvSpPr>
          <p:cNvPr id="136" name="Google Shape;136;p9">
            <a:extLst>
              <a:ext uri="{FF2B5EF4-FFF2-40B4-BE49-F238E27FC236}">
                <a16:creationId xmlns:a16="http://schemas.microsoft.com/office/drawing/2014/main" id="{E484ABF0-F485-0D48-76ED-E5A20D3A035C}"/>
              </a:ext>
            </a:extLst>
          </p:cNvPr>
          <p:cNvSpPr/>
          <p:nvPr/>
        </p:nvSpPr>
        <p:spPr>
          <a:xfrm rot="10800000" flipH="1">
            <a:off x="1047088" y="187208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9">
            <a:extLst>
              <a:ext uri="{FF2B5EF4-FFF2-40B4-BE49-F238E27FC236}">
                <a16:creationId xmlns:a16="http://schemas.microsoft.com/office/drawing/2014/main" id="{5BEE51EC-2900-0E91-AFC7-362B37F4BB3C}"/>
              </a:ext>
            </a:extLst>
          </p:cNvPr>
          <p:cNvSpPr txBox="1">
            <a:spLocks noGrp="1"/>
          </p:cNvSpPr>
          <p:nvPr>
            <p:ph type="body" idx="1"/>
          </p:nvPr>
        </p:nvSpPr>
        <p:spPr>
          <a:xfrm>
            <a:off x="978597" y="2632403"/>
            <a:ext cx="10265942" cy="7466965"/>
          </a:xfrm>
          <a:prstGeom prst="rect">
            <a:avLst/>
          </a:prstGeom>
          <a:noFill/>
          <a:ln>
            <a:noFill/>
          </a:ln>
        </p:spPr>
        <p:txBody>
          <a:bodyPr spcFirstLastPara="1" wrap="square" lIns="150750" tIns="75350" rIns="150750" bIns="75350" anchor="t" anchorCtr="0">
            <a:noAutofit/>
          </a:bodyPr>
          <a:lstStyle/>
          <a:p>
            <a:pPr marL="0" lvl="0" indent="0" algn="l" rtl="0">
              <a:lnSpc>
                <a:spcPct val="90000"/>
              </a:lnSpc>
              <a:spcBef>
                <a:spcPts val="2200"/>
              </a:spcBef>
              <a:spcAft>
                <a:spcPts val="1200"/>
              </a:spcAft>
              <a:buClr>
                <a:schemeClr val="dk1"/>
              </a:buClr>
              <a:buSzPts val="3800"/>
            </a:pPr>
            <a:r>
              <a:rPr lang="en-GB" sz="3800" dirty="0"/>
              <a:t>Making sense of religious and nonreligious worldviews through Christianity (and as such, through a Western Christian lens) can do them a real disservice (e.g. Indic/Dharmic traditions). </a:t>
            </a:r>
          </a:p>
          <a:p>
            <a:pPr marL="0" lvl="0" indent="0" algn="l" rtl="0">
              <a:lnSpc>
                <a:spcPct val="90000"/>
              </a:lnSpc>
              <a:spcBef>
                <a:spcPts val="2200"/>
              </a:spcBef>
              <a:spcAft>
                <a:spcPts val="1200"/>
              </a:spcAft>
              <a:buClr>
                <a:schemeClr val="dk1"/>
              </a:buClr>
              <a:buSzPts val="3800"/>
            </a:pPr>
            <a:r>
              <a:rPr lang="en-GB" sz="3800" dirty="0"/>
              <a:t>E.g.: Making sense of </a:t>
            </a:r>
            <a:r>
              <a:rPr lang="en-GB" sz="3800" dirty="0" err="1"/>
              <a:t>Sanatan</a:t>
            </a:r>
            <a:r>
              <a:rPr lang="en-GB" sz="3800" dirty="0"/>
              <a:t> Dharma* by using Christianity (and as such a Western Christian lens) to make sense of it can often mean using categories such as ‘sacred text’, ‘place of worship’, and ‘God’-creating’. </a:t>
            </a:r>
          </a:p>
          <a:p>
            <a:pPr marL="0" lvl="0" indent="0" algn="l" rtl="0">
              <a:lnSpc>
                <a:spcPct val="90000"/>
              </a:lnSpc>
              <a:spcBef>
                <a:spcPts val="2200"/>
              </a:spcBef>
              <a:spcAft>
                <a:spcPts val="1200"/>
              </a:spcAft>
              <a:buClr>
                <a:schemeClr val="dk1"/>
              </a:buClr>
              <a:buSzPts val="3800"/>
            </a:pPr>
            <a:r>
              <a:rPr lang="en-GB" sz="3800" dirty="0"/>
              <a:t>This is not only an unhelpful framing but also a colonial one.</a:t>
            </a:r>
            <a:endParaRPr sz="3800" dirty="0">
              <a:highlight>
                <a:srgbClr val="FF00FF"/>
              </a:highlight>
            </a:endParaRPr>
          </a:p>
        </p:txBody>
      </p:sp>
      <p:pic>
        <p:nvPicPr>
          <p:cNvPr id="3" name="Picture 2" descr="A cartoon of a person and person&#10;&#10;Description automatically generated">
            <a:extLst>
              <a:ext uri="{FF2B5EF4-FFF2-40B4-BE49-F238E27FC236}">
                <a16:creationId xmlns:a16="http://schemas.microsoft.com/office/drawing/2014/main" id="{559857B1-AD96-BBC2-29B6-52800F784A14}"/>
              </a:ext>
            </a:extLst>
          </p:cNvPr>
          <p:cNvPicPr>
            <a:picLocks noChangeAspect="1"/>
          </p:cNvPicPr>
          <p:nvPr/>
        </p:nvPicPr>
        <p:blipFill>
          <a:blip r:embed="rId3"/>
          <a:stretch>
            <a:fillRect/>
          </a:stretch>
        </p:blipFill>
        <p:spPr>
          <a:xfrm>
            <a:off x="11665597" y="2093756"/>
            <a:ext cx="7391415" cy="7260351"/>
          </a:xfrm>
          <a:prstGeom prst="rect">
            <a:avLst/>
          </a:prstGeom>
        </p:spPr>
      </p:pic>
    </p:spTree>
    <p:extLst>
      <p:ext uri="{BB962C8B-B14F-4D97-AF65-F5344CB8AC3E}">
        <p14:creationId xmlns:p14="http://schemas.microsoft.com/office/powerpoint/2010/main" val="52329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0"/>
          <p:cNvSpPr txBox="1">
            <a:spLocks noGrp="1"/>
          </p:cNvSpPr>
          <p:nvPr>
            <p:ph type="title"/>
          </p:nvPr>
        </p:nvSpPr>
        <p:spPr>
          <a:xfrm>
            <a:off x="1034388" y="824971"/>
            <a:ext cx="183140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Moving away from the ‘World Religions Paradigm’ (WRP)</a:t>
            </a:r>
            <a:endParaRPr/>
          </a:p>
        </p:txBody>
      </p:sp>
      <p:pic>
        <p:nvPicPr>
          <p:cNvPr id="144" name="Google Shape;144;p10">
            <a:hlinkClick r:id="rId3"/>
          </p:cNvPr>
          <p:cNvPicPr preferRelativeResize="0">
            <a:picLocks noGrp="1"/>
          </p:cNvPicPr>
          <p:nvPr>
            <p:ph type="body" idx="1"/>
          </p:nvPr>
        </p:nvPicPr>
        <p:blipFill rotWithShape="1">
          <a:blip r:embed="rId4">
            <a:alphaModFix/>
          </a:blip>
          <a:srcRect/>
          <a:stretch/>
        </p:blipFill>
        <p:spPr>
          <a:xfrm>
            <a:off x="1034388" y="3444875"/>
            <a:ext cx="7569862" cy="5784267"/>
          </a:xfrm>
          <a:prstGeom prst="rect">
            <a:avLst/>
          </a:prstGeom>
          <a:noFill/>
          <a:ln>
            <a:noFill/>
          </a:ln>
        </p:spPr>
      </p:pic>
      <p:sp>
        <p:nvSpPr>
          <p:cNvPr id="145" name="Google Shape;145;p10"/>
          <p:cNvSpPr txBox="1"/>
          <p:nvPr/>
        </p:nvSpPr>
        <p:spPr>
          <a:xfrm>
            <a:off x="1041893" y="9344813"/>
            <a:ext cx="4544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GB" sz="1800" b="0" i="0" u="none" strike="noStrike" cap="none" dirty="0">
                <a:solidFill>
                  <a:schemeClr val="dk1"/>
                </a:solidFill>
                <a:latin typeface="Calibri"/>
                <a:ea typeface="Calibri"/>
                <a:cs typeface="Calibri"/>
                <a:sym typeface="Calibri"/>
              </a:rPr>
              <a:t>Source: </a:t>
            </a:r>
            <a:r>
              <a:rPr lang="en-GB" sz="18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Benoit, 2020</a:t>
            </a:r>
            <a:endParaRPr sz="1800" b="0" i="0" u="none" strike="noStrike" cap="none" dirty="0">
              <a:solidFill>
                <a:schemeClr val="dk1"/>
              </a:solidFill>
              <a:latin typeface="Calibri"/>
              <a:ea typeface="Calibri"/>
              <a:cs typeface="Calibri"/>
              <a:sym typeface="Calibri"/>
            </a:endParaRPr>
          </a:p>
        </p:txBody>
      </p:sp>
      <p:pic>
        <p:nvPicPr>
          <p:cNvPr id="146" name="Google Shape;146;p10" descr="Free Images : wood, transport, product, expedition, cardboard ..."/>
          <p:cNvPicPr preferRelativeResize="0">
            <a:picLocks noGrp="1"/>
          </p:cNvPicPr>
          <p:nvPr>
            <p:ph type="body" idx="2"/>
          </p:nvPr>
        </p:nvPicPr>
        <p:blipFill rotWithShape="1">
          <a:blip r:embed="rId5">
            <a:alphaModFix/>
          </a:blip>
          <a:srcRect/>
          <a:stretch/>
        </p:blipFill>
        <p:spPr>
          <a:xfrm>
            <a:off x="9442450" y="2879131"/>
            <a:ext cx="8102600" cy="4557712"/>
          </a:xfrm>
          <a:prstGeom prst="rect">
            <a:avLst/>
          </a:prstGeom>
          <a:noFill/>
          <a:ln>
            <a:noFill/>
          </a:ln>
        </p:spPr>
      </p:pic>
      <p:sp>
        <p:nvSpPr>
          <p:cNvPr id="147" name="Google Shape;147;p10"/>
          <p:cNvSpPr txBox="1"/>
          <p:nvPr/>
        </p:nvSpPr>
        <p:spPr>
          <a:xfrm>
            <a:off x="9442450" y="7436843"/>
            <a:ext cx="9017662" cy="227727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600"/>
              <a:buFont typeface="Arial"/>
              <a:buNone/>
            </a:pPr>
            <a:r>
              <a:rPr lang="en-GB" sz="3600" b="0" i="0" u="none" strike="noStrike" cap="none">
                <a:solidFill>
                  <a:schemeClr val="dk1"/>
                </a:solidFill>
                <a:latin typeface="Arial"/>
                <a:ea typeface="Arial"/>
                <a:cs typeface="Arial"/>
                <a:sym typeface="Arial"/>
              </a:rPr>
              <a:t>We cannot fit religions neatly into boxes (e.g. Islam is …, Muslims do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Arial"/>
              <a:buNone/>
            </a:pPr>
            <a:r>
              <a:rPr lang="en-GB" sz="3600" b="0" i="0" u="none" strike="noStrike" cap="none">
                <a:solidFill>
                  <a:schemeClr val="dk1"/>
                </a:solidFill>
                <a:latin typeface="Arial"/>
                <a:ea typeface="Arial"/>
                <a:cs typeface="Arial"/>
                <a:sym typeface="Arial"/>
              </a:rPr>
              <a:t>nor ignore lived experiences of religion and nonreligion</a:t>
            </a:r>
            <a:endParaRPr sz="36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a:spLocks noGrp="1"/>
          </p:cNvSpPr>
          <p:nvPr>
            <p:ph type="title"/>
          </p:nvPr>
        </p:nvSpPr>
        <p:spPr>
          <a:xfrm>
            <a:off x="1034388" y="824971"/>
            <a:ext cx="6960262" cy="1030605"/>
          </a:xfrm>
          <a:prstGeom prst="rect">
            <a:avLst/>
          </a:prstGeom>
          <a:noFill/>
          <a:ln>
            <a:noFill/>
          </a:ln>
        </p:spPr>
        <p:txBody>
          <a:bodyPr spcFirstLastPara="1" wrap="square" lIns="150750" tIns="75350" rIns="150750" bIns="75350" anchor="ctr" anchorCtr="0">
            <a:normAutofit fontScale="90000"/>
          </a:bodyPr>
          <a:lstStyle/>
          <a:p>
            <a:pPr marL="0" lvl="0" indent="0" algn="l" rtl="0">
              <a:lnSpc>
                <a:spcPct val="100000"/>
              </a:lnSpc>
              <a:spcBef>
                <a:spcPts val="0"/>
              </a:spcBef>
              <a:spcAft>
                <a:spcPts val="0"/>
              </a:spcAft>
              <a:buSzPts val="1400"/>
              <a:buNone/>
            </a:pPr>
            <a:r>
              <a:rPr lang="en-GB"/>
              <a:t>Reflect</a:t>
            </a:r>
            <a:endParaRPr/>
          </a:p>
        </p:txBody>
      </p:sp>
      <p:sp>
        <p:nvSpPr>
          <p:cNvPr id="154" name="Google Shape;154;p11"/>
          <p:cNvSpPr txBox="1">
            <a:spLocks noGrp="1"/>
          </p:cNvSpPr>
          <p:nvPr>
            <p:ph type="body" idx="1"/>
          </p:nvPr>
        </p:nvSpPr>
        <p:spPr>
          <a:xfrm>
            <a:off x="1034388" y="2837234"/>
            <a:ext cx="9017662" cy="6391909"/>
          </a:xfrm>
          <a:prstGeom prst="rect">
            <a:avLst/>
          </a:prstGeom>
          <a:noFill/>
          <a:ln>
            <a:noFill/>
          </a:ln>
        </p:spPr>
        <p:txBody>
          <a:bodyPr spcFirstLastPara="1" wrap="square" lIns="150750" tIns="75350" rIns="150750" bIns="75350" anchor="t" anchorCtr="0">
            <a:noAutofit/>
          </a:bodyPr>
          <a:lstStyle/>
          <a:p>
            <a:pPr marL="0" lvl="0" indent="0" algn="l" rtl="0">
              <a:lnSpc>
                <a:spcPct val="100000"/>
              </a:lnSpc>
              <a:spcBef>
                <a:spcPts val="0"/>
              </a:spcBef>
              <a:spcAft>
                <a:spcPts val="0"/>
              </a:spcAft>
              <a:buSzPts val="1400"/>
              <a:buNone/>
            </a:pPr>
            <a:r>
              <a:rPr lang="en-GB" sz="3600" dirty="0"/>
              <a:t>Imagine a Muslim child sitting in an RE classroom and thinking they do not recognise their own faith because they do not pray five times a day. Why is this happening? Why is this an issue? Why does this need to change?</a:t>
            </a:r>
            <a:endParaRPr sz="3600" dirty="0"/>
          </a:p>
          <a:p>
            <a:pPr marL="293192" lvl="0" indent="0" algn="l" rtl="0">
              <a:lnSpc>
                <a:spcPct val="100000"/>
              </a:lnSpc>
              <a:spcBef>
                <a:spcPts val="0"/>
              </a:spcBef>
              <a:spcAft>
                <a:spcPts val="0"/>
              </a:spcAft>
              <a:buSzPts val="1400"/>
              <a:buNone/>
            </a:pPr>
            <a:endParaRPr sz="3600" dirty="0"/>
          </a:p>
          <a:p>
            <a:pPr marL="0" lvl="0" indent="0" algn="l" rtl="0">
              <a:lnSpc>
                <a:spcPct val="100000"/>
              </a:lnSpc>
              <a:spcBef>
                <a:spcPts val="0"/>
              </a:spcBef>
              <a:spcAft>
                <a:spcPts val="0"/>
              </a:spcAft>
              <a:buSzPts val="1400"/>
              <a:buNone/>
            </a:pPr>
            <a:r>
              <a:rPr lang="en-GB" sz="3600" dirty="0"/>
              <a:t>In the video, the speakers explain that people cannot agree on whether Paganism (or other traditions like Scientology) is a religion or not. What does this reveal about the concept of ‘religion’? Why is this important to know if you teach RE?</a:t>
            </a:r>
            <a:endParaRPr sz="3600" dirty="0"/>
          </a:p>
        </p:txBody>
      </p:sp>
      <p:sp>
        <p:nvSpPr>
          <p:cNvPr id="155" name="Google Shape;155;p11"/>
          <p:cNvSpPr/>
          <p:nvPr/>
        </p:nvSpPr>
        <p:spPr>
          <a:xfrm>
            <a:off x="10356850" y="824971"/>
            <a:ext cx="10054863" cy="8679651"/>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150750" tIns="150750" rIns="150750" bIns="150750" anchor="ctr" anchorCtr="0">
            <a:noAutofit/>
          </a:bodyPr>
          <a:lstStyle/>
          <a:p>
            <a:pPr marL="0" marR="0" lvl="0" indent="0" algn="ctr" rtl="0">
              <a:lnSpc>
                <a:spcPct val="100000"/>
              </a:lnSpc>
              <a:spcBef>
                <a:spcPts val="0"/>
              </a:spcBef>
              <a:spcAft>
                <a:spcPts val="0"/>
              </a:spcAft>
              <a:buClr>
                <a:srgbClr val="000000"/>
              </a:buClr>
              <a:buSzPts val="3628"/>
              <a:buFont typeface="Arial"/>
              <a:buNone/>
            </a:pPr>
            <a:r>
              <a:rPr lang="en-GB" sz="3628" b="1" i="0" u="none" strike="noStrike" cap="none">
                <a:solidFill>
                  <a:schemeClr val="dk1"/>
                </a:solidFill>
                <a:latin typeface="Architects Daughter"/>
                <a:ea typeface="Architects Daughter"/>
                <a:cs typeface="Architects Daughter"/>
                <a:sym typeface="Architects Daughter"/>
              </a:rPr>
              <a:t>Mrs Taylor says that Muslims pray five times a day. But in my family . . . my dad says that, if I pray only once a day, it’s ok. So I’m not sure. I’d definitely say I’m a Muslim. But I don’t know if that’s the right word ‘cos I don’t pray five times a day. . . But I’d say it is... </a:t>
            </a:r>
            <a:endParaRPr sz="3628"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a:t>
            </a:r>
            <a:r>
              <a:rPr lang="en-GB" sz="2000" b="0" i="0" u="sng" strike="noStrike" cap="none">
                <a:solidFill>
                  <a:schemeClr val="hlink"/>
                </a:solidFill>
                <a:latin typeface="Calibri"/>
                <a:ea typeface="Calibri"/>
                <a:cs typeface="Calibri"/>
                <a:sym typeface="Calibri"/>
                <a:hlinkClick r:id="rId3"/>
              </a:rPr>
              <a:t>Benoit, 2021</a:t>
            </a:r>
            <a:r>
              <a:rPr lang="en-GB" sz="2000" b="0" i="0" u="none" strike="noStrike" cap="none">
                <a:solidFill>
                  <a:schemeClr val="dk1"/>
                </a:solidFill>
                <a:latin typeface="Calibri"/>
                <a:ea typeface="Calibri"/>
                <a:cs typeface="Calibri"/>
                <a:sym typeface="Calibri"/>
              </a:rPr>
              <a:t>)</a:t>
            </a:r>
            <a:endParaRPr sz="2000" b="0" i="0" u="none" strike="noStrike" cap="none">
              <a:solidFill>
                <a:srgbClr val="000000"/>
              </a:solidFill>
              <a:latin typeface="Calibri"/>
              <a:ea typeface="Calibri"/>
              <a:cs typeface="Calibri"/>
              <a:sym typeface="Calibri"/>
            </a:endParaRPr>
          </a:p>
        </p:txBody>
      </p:sp>
      <p:sp>
        <p:nvSpPr>
          <p:cNvPr id="156" name="Google Shape;156;p11"/>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2"/>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dirty="0">
                <a:solidFill>
                  <a:srgbClr val="000000"/>
                </a:solidFill>
                <a:latin typeface="Arial"/>
                <a:ea typeface="Arial"/>
                <a:cs typeface="Arial"/>
                <a:sym typeface="Arial"/>
              </a:rPr>
              <a:t>What is a worldview? (1/6)</a:t>
            </a:r>
            <a:endParaRPr sz="6600" b="0" i="0" u="none" strike="noStrike" cap="none" dirty="0">
              <a:solidFill>
                <a:srgbClr val="000000"/>
              </a:solidFill>
              <a:latin typeface="Arial"/>
              <a:ea typeface="Arial"/>
              <a:cs typeface="Arial"/>
              <a:sym typeface="Arial"/>
            </a:endParaRPr>
          </a:p>
        </p:txBody>
      </p:sp>
      <p:sp>
        <p:nvSpPr>
          <p:cNvPr id="163" name="Google Shape;163;p12"/>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64" name="Google Shape;164;p12" descr="A painting of a person standing on a hill&#10;&#10;Description automatically generated">
            <a:hlinkClick r:id="rId3"/>
          </p:cNvPr>
          <p:cNvPicPr preferRelativeResize="0"/>
          <p:nvPr/>
        </p:nvPicPr>
        <p:blipFill rotWithShape="1">
          <a:blip r:embed="rId4">
            <a:alphaModFix/>
          </a:blip>
          <a:srcRect/>
          <a:stretch/>
        </p:blipFill>
        <p:spPr>
          <a:xfrm>
            <a:off x="2965450" y="3140075"/>
            <a:ext cx="13376835" cy="67850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3"/>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dirty="0">
                <a:solidFill>
                  <a:srgbClr val="000000"/>
                </a:solidFill>
                <a:latin typeface="Arial"/>
                <a:ea typeface="Arial"/>
                <a:cs typeface="Arial"/>
                <a:sym typeface="Arial"/>
              </a:rPr>
              <a:t>What is a worldview? (2/6)</a:t>
            </a:r>
            <a:endParaRPr sz="6600" b="0" i="0" u="none" strike="noStrike" cap="none" dirty="0">
              <a:solidFill>
                <a:srgbClr val="000000"/>
              </a:solidFill>
              <a:latin typeface="Arial"/>
              <a:ea typeface="Arial"/>
              <a:cs typeface="Arial"/>
              <a:sym typeface="Arial"/>
            </a:endParaRPr>
          </a:p>
        </p:txBody>
      </p:sp>
      <p:sp>
        <p:nvSpPr>
          <p:cNvPr id="171" name="Google Shape;171;p13"/>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72" name="Google Shape;172;p13"/>
          <p:cNvPicPr preferRelativeResize="0"/>
          <p:nvPr/>
        </p:nvPicPr>
        <p:blipFill rotWithShape="1">
          <a:blip r:embed="rId3">
            <a:alphaModFix/>
          </a:blip>
          <a:srcRect/>
          <a:stretch/>
        </p:blipFill>
        <p:spPr>
          <a:xfrm>
            <a:off x="1518515" y="3781710"/>
            <a:ext cx="15546825" cy="6304950"/>
          </a:xfrm>
          <a:prstGeom prst="rect">
            <a:avLst/>
          </a:prstGeom>
          <a:noFill/>
          <a:ln>
            <a:noFill/>
          </a:ln>
        </p:spPr>
      </p:pic>
      <p:sp>
        <p:nvSpPr>
          <p:cNvPr id="173" name="Google Shape;173;p13"/>
          <p:cNvSpPr/>
          <p:nvPr/>
        </p:nvSpPr>
        <p:spPr>
          <a:xfrm rot="705282">
            <a:off x="13604060" y="724711"/>
            <a:ext cx="5120090" cy="3069007"/>
          </a:xfrm>
          <a:prstGeom prst="wedgeRoundRectCallout">
            <a:avLst>
              <a:gd name="adj1" fmla="val -28455"/>
              <a:gd name="adj2" fmla="val 67997"/>
              <a:gd name="adj3" fmla="val 16667"/>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Calibri"/>
                <a:ea typeface="Calibri"/>
                <a:cs typeface="Calibri"/>
                <a:sym typeface="Calibri"/>
              </a:rPr>
              <a:t>Your worldview </a:t>
            </a:r>
            <a:r>
              <a:rPr lang="en-GB" sz="4000" b="0" i="1" u="none" strike="noStrike" cap="none">
                <a:solidFill>
                  <a:schemeClr val="dk1"/>
                </a:solidFill>
                <a:latin typeface="Calibri"/>
                <a:ea typeface="Calibri"/>
                <a:cs typeface="Calibri"/>
                <a:sym typeface="Calibri"/>
              </a:rPr>
              <a:t>might</a:t>
            </a:r>
            <a:r>
              <a:rPr lang="en-GB" sz="4000" b="0" i="0" u="none" strike="noStrike" cap="none">
                <a:solidFill>
                  <a:schemeClr val="dk1"/>
                </a:solidFill>
                <a:latin typeface="Calibri"/>
                <a:ea typeface="Calibri"/>
                <a:cs typeface="Calibri"/>
                <a:sym typeface="Calibri"/>
              </a:rPr>
              <a:t> include….</a:t>
            </a: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69138293-44E2-D301-336E-B88B2D3745CA}"/>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3" name="Picture 2" descr="A group of people standing in a circle&#10;&#10;Description automatically generated">
            <a:extLst>
              <a:ext uri="{FF2B5EF4-FFF2-40B4-BE49-F238E27FC236}">
                <a16:creationId xmlns:a16="http://schemas.microsoft.com/office/drawing/2014/main" id="{B0597AF6-129E-2BD4-4631-61F0051C7BD2}"/>
              </a:ext>
            </a:extLst>
          </p:cNvPr>
          <p:cNvPicPr>
            <a:picLocks noChangeAspect="1"/>
          </p:cNvPicPr>
          <p:nvPr/>
        </p:nvPicPr>
        <p:blipFill>
          <a:blip r:embed="rId3"/>
          <a:stretch>
            <a:fillRect/>
          </a:stretch>
        </p:blipFill>
        <p:spPr>
          <a:xfrm>
            <a:off x="9855807" y="3012869"/>
            <a:ext cx="9725253" cy="5654675"/>
          </a:xfrm>
          <a:prstGeom prst="rect">
            <a:avLst/>
          </a:prstGeom>
        </p:spPr>
      </p:pic>
      <p:sp>
        <p:nvSpPr>
          <p:cNvPr id="179" name="Google Shape;179;p14"/>
          <p:cNvSpPr txBox="1">
            <a:spLocks noGrp="1"/>
          </p:cNvSpPr>
          <p:nvPr>
            <p:ph type="title"/>
          </p:nvPr>
        </p:nvSpPr>
        <p:spPr>
          <a:xfrm>
            <a:off x="1034388" y="824971"/>
            <a:ext cx="13132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a worldview? (3/6)</a:t>
            </a:r>
            <a:endParaRPr dirty="0"/>
          </a:p>
        </p:txBody>
      </p:sp>
      <p:sp>
        <p:nvSpPr>
          <p:cNvPr id="180" name="Google Shape;180;p14"/>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1" name="Google Shape;181;p14"/>
          <p:cNvSpPr txBox="1">
            <a:spLocks noGrp="1"/>
          </p:cNvSpPr>
          <p:nvPr>
            <p:ph type="body" idx="1"/>
          </p:nvPr>
        </p:nvSpPr>
        <p:spPr>
          <a:xfrm>
            <a:off x="816555" y="3330581"/>
            <a:ext cx="9039252" cy="6392862"/>
          </a:xfrm>
          <a:prstGeom prst="rect">
            <a:avLst/>
          </a:prstGeom>
          <a:noFill/>
          <a:ln>
            <a:noFill/>
          </a:ln>
        </p:spPr>
        <p:txBody>
          <a:bodyPr spcFirstLastPara="1" wrap="square" lIns="150750" tIns="75350" rIns="150750" bIns="75350" anchor="t" anchorCtr="0">
            <a:noAutofit/>
          </a:bodyPr>
          <a:lstStyle/>
          <a:p>
            <a:pPr marL="228600" lvl="0" indent="-228600" algn="l" rtl="0">
              <a:lnSpc>
                <a:spcPct val="100000"/>
              </a:lnSpc>
              <a:spcBef>
                <a:spcPts val="1200"/>
              </a:spcBef>
              <a:spcAft>
                <a:spcPts val="0"/>
              </a:spcAft>
              <a:buClr>
                <a:schemeClr val="dk1"/>
              </a:buClr>
              <a:buSzPts val="2800"/>
              <a:buFont typeface="Arial"/>
              <a:buChar char="•"/>
            </a:pPr>
            <a:r>
              <a:rPr lang="en-GB" sz="3800" dirty="0"/>
              <a:t>The word </a:t>
            </a:r>
            <a:r>
              <a:rPr lang="en-GB" sz="3800" b="1" dirty="0"/>
              <a:t>‘Worldview’ </a:t>
            </a:r>
            <a:r>
              <a:rPr lang="en-GB" sz="3800" dirty="0"/>
              <a:t>describes the way in which a person encounters, interprets, understands and engages with the world.</a:t>
            </a:r>
          </a:p>
          <a:p>
            <a:pPr marL="228600" lvl="0" indent="-228600" algn="l" rtl="0">
              <a:lnSpc>
                <a:spcPct val="100000"/>
              </a:lnSpc>
              <a:spcBef>
                <a:spcPts val="1200"/>
              </a:spcBef>
              <a:spcAft>
                <a:spcPts val="0"/>
              </a:spcAft>
              <a:buClr>
                <a:schemeClr val="dk1"/>
              </a:buClr>
              <a:buSzPts val="2800"/>
              <a:buFont typeface="Arial"/>
              <a:buChar char="•"/>
            </a:pPr>
            <a:endParaRPr sz="3800" dirty="0">
              <a:solidFill>
                <a:srgbClr val="2E2B21"/>
              </a:solidFill>
            </a:endParaRPr>
          </a:p>
          <a:p>
            <a:pPr marL="228600" lvl="0" indent="-228600" algn="l" rtl="0">
              <a:lnSpc>
                <a:spcPct val="100000"/>
              </a:lnSpc>
              <a:spcBef>
                <a:spcPts val="1200"/>
              </a:spcBef>
              <a:spcAft>
                <a:spcPts val="0"/>
              </a:spcAft>
              <a:buClr>
                <a:schemeClr val="dk1"/>
              </a:buClr>
              <a:buSzPts val="2800"/>
              <a:buFont typeface="Arial"/>
              <a:buChar char="•"/>
            </a:pPr>
            <a:r>
              <a:rPr lang="en-GB" sz="3800" dirty="0"/>
              <a:t>Everyone has/inhabits a worldview, even if it’s not easily explained. This is why we all need RE.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54824BA-7D30-9CA0-3BCB-08355D25C7AD}"/>
            </a:ext>
          </a:extLst>
        </p:cNvPr>
        <p:cNvGrpSpPr/>
        <p:nvPr/>
      </p:nvGrpSpPr>
      <p:grpSpPr>
        <a:xfrm>
          <a:off x="0" y="0"/>
          <a:ext cx="0" cy="0"/>
          <a:chOff x="0" y="0"/>
          <a:chExt cx="0" cy="0"/>
        </a:xfrm>
      </p:grpSpPr>
      <p:pic>
        <p:nvPicPr>
          <p:cNvPr id="3" name="Picture 2" descr="A couple of children holding books and a globe&#10;&#10;Description automatically generated">
            <a:extLst>
              <a:ext uri="{FF2B5EF4-FFF2-40B4-BE49-F238E27FC236}">
                <a16:creationId xmlns:a16="http://schemas.microsoft.com/office/drawing/2014/main" id="{D6294CAF-3C42-A9AD-400D-2867A41DD771}"/>
              </a:ext>
            </a:extLst>
          </p:cNvPr>
          <p:cNvPicPr>
            <a:picLocks noChangeAspect="1"/>
          </p:cNvPicPr>
          <p:nvPr/>
        </p:nvPicPr>
        <p:blipFill>
          <a:blip r:embed="rId3"/>
          <a:stretch>
            <a:fillRect/>
          </a:stretch>
        </p:blipFill>
        <p:spPr>
          <a:xfrm>
            <a:off x="10091119" y="2301876"/>
            <a:ext cx="9226129" cy="7325306"/>
          </a:xfrm>
          <a:prstGeom prst="rect">
            <a:avLst/>
          </a:prstGeom>
        </p:spPr>
      </p:pic>
      <p:sp>
        <p:nvSpPr>
          <p:cNvPr id="179" name="Google Shape;179;p14">
            <a:extLst>
              <a:ext uri="{FF2B5EF4-FFF2-40B4-BE49-F238E27FC236}">
                <a16:creationId xmlns:a16="http://schemas.microsoft.com/office/drawing/2014/main" id="{7BAF1F90-91C7-7551-2C7A-B72008256688}"/>
              </a:ext>
            </a:extLst>
          </p:cNvPr>
          <p:cNvSpPr txBox="1">
            <a:spLocks noGrp="1"/>
          </p:cNvSpPr>
          <p:nvPr>
            <p:ph type="title"/>
          </p:nvPr>
        </p:nvSpPr>
        <p:spPr>
          <a:xfrm>
            <a:off x="1034388" y="824971"/>
            <a:ext cx="13132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a worldview? (4/6)</a:t>
            </a:r>
            <a:endParaRPr dirty="0"/>
          </a:p>
        </p:txBody>
      </p:sp>
      <p:sp>
        <p:nvSpPr>
          <p:cNvPr id="180" name="Google Shape;180;p14">
            <a:extLst>
              <a:ext uri="{FF2B5EF4-FFF2-40B4-BE49-F238E27FC236}">
                <a16:creationId xmlns:a16="http://schemas.microsoft.com/office/drawing/2014/main" id="{4394708C-82DF-D4E1-834A-DA845FE0172E}"/>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1" name="Google Shape;181;p14">
            <a:extLst>
              <a:ext uri="{FF2B5EF4-FFF2-40B4-BE49-F238E27FC236}">
                <a16:creationId xmlns:a16="http://schemas.microsoft.com/office/drawing/2014/main" id="{E672FB13-DBE3-3004-5CC2-87D87DE56255}"/>
              </a:ext>
            </a:extLst>
          </p:cNvPr>
          <p:cNvSpPr txBox="1">
            <a:spLocks noGrp="1"/>
          </p:cNvSpPr>
          <p:nvPr>
            <p:ph type="body" idx="1"/>
          </p:nvPr>
        </p:nvSpPr>
        <p:spPr>
          <a:xfrm>
            <a:off x="1012798" y="2836282"/>
            <a:ext cx="9767497" cy="6392862"/>
          </a:xfrm>
          <a:prstGeom prst="rect">
            <a:avLst/>
          </a:prstGeom>
          <a:noFill/>
          <a:ln>
            <a:noFill/>
          </a:ln>
        </p:spPr>
        <p:txBody>
          <a:bodyPr spcFirstLastPara="1" wrap="square" lIns="150750" tIns="75350" rIns="150750" bIns="75350" anchor="t" anchorCtr="0">
            <a:noAutofit/>
          </a:bodyPr>
          <a:lstStyle/>
          <a:p>
            <a:pPr marL="228600" lvl="0" indent="-228600" algn="l" rtl="0">
              <a:lnSpc>
                <a:spcPct val="100000"/>
              </a:lnSpc>
              <a:spcBef>
                <a:spcPts val="1200"/>
              </a:spcBef>
              <a:spcAft>
                <a:spcPts val="0"/>
              </a:spcAft>
              <a:buClr>
                <a:schemeClr val="dk1"/>
              </a:buClr>
              <a:buSzPts val="2800"/>
              <a:buFont typeface="Arial"/>
              <a:buChar char="•"/>
            </a:pPr>
            <a:r>
              <a:rPr lang="en-GB" sz="3800" dirty="0"/>
              <a:t>Worldviews might draw on religious and nonreligious influences, which is one of the things we investigate in the RE classroom.</a:t>
            </a:r>
          </a:p>
          <a:p>
            <a:pPr marL="228600" lvl="0" indent="-228600" algn="l" rtl="0">
              <a:lnSpc>
                <a:spcPct val="100000"/>
              </a:lnSpc>
              <a:spcBef>
                <a:spcPts val="1200"/>
              </a:spcBef>
              <a:spcAft>
                <a:spcPts val="0"/>
              </a:spcAft>
              <a:buClr>
                <a:schemeClr val="dk1"/>
              </a:buClr>
              <a:buSzPts val="2800"/>
              <a:buFont typeface="Arial"/>
              <a:buChar char="•"/>
            </a:pPr>
            <a:endParaRPr dirty="0"/>
          </a:p>
          <a:p>
            <a:pPr marL="228600" lvl="0" indent="-228600" algn="l" rtl="0">
              <a:lnSpc>
                <a:spcPct val="100000"/>
              </a:lnSpc>
              <a:spcBef>
                <a:spcPts val="1200"/>
              </a:spcBef>
              <a:spcAft>
                <a:spcPts val="1200"/>
              </a:spcAft>
              <a:buClr>
                <a:schemeClr val="dk1"/>
              </a:buClr>
              <a:buSzPts val="2800"/>
              <a:buFont typeface="Arial"/>
              <a:buChar char="•"/>
            </a:pPr>
            <a:r>
              <a:rPr lang="en-GB" sz="3800" dirty="0"/>
              <a:t>Worldviews as a concept allows us not to just focus on a set of ideas we have in our heads, it also acknowledges the lived experiences and considers the body and emotions too.</a:t>
            </a:r>
            <a:endParaRPr dirty="0"/>
          </a:p>
        </p:txBody>
      </p:sp>
    </p:spTree>
    <p:extLst>
      <p:ext uri="{BB962C8B-B14F-4D97-AF65-F5344CB8AC3E}">
        <p14:creationId xmlns:p14="http://schemas.microsoft.com/office/powerpoint/2010/main" val="426193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2"/>
          <p:cNvPicPr preferRelativeResize="0"/>
          <p:nvPr/>
        </p:nvPicPr>
        <p:blipFill rotWithShape="1">
          <a:blip r:embed="rId3">
            <a:alphaModFix/>
          </a:blip>
          <a:srcRect/>
          <a:stretch/>
        </p:blipFill>
        <p:spPr>
          <a:xfrm>
            <a:off x="8965372" y="1097511"/>
            <a:ext cx="4413369" cy="3401131"/>
          </a:xfrm>
          <a:prstGeom prst="rect">
            <a:avLst/>
          </a:prstGeom>
          <a:noFill/>
          <a:ln>
            <a:noFill/>
          </a:ln>
        </p:spPr>
      </p:pic>
      <p:pic>
        <p:nvPicPr>
          <p:cNvPr id="76" name="Google Shape;76;p2" descr="A group of people standing next to each other&#10;&#10;Description automatically generated"/>
          <p:cNvPicPr preferRelativeResize="0"/>
          <p:nvPr/>
        </p:nvPicPr>
        <p:blipFill rotWithShape="1">
          <a:blip r:embed="rId4">
            <a:alphaModFix/>
          </a:blip>
          <a:srcRect/>
          <a:stretch/>
        </p:blipFill>
        <p:spPr>
          <a:xfrm>
            <a:off x="1017331" y="2253232"/>
            <a:ext cx="7129719" cy="7591141"/>
          </a:xfrm>
          <a:prstGeom prst="rect">
            <a:avLst/>
          </a:prstGeom>
          <a:noFill/>
          <a:ln>
            <a:noFill/>
          </a:ln>
        </p:spPr>
      </p:pic>
      <p:sp>
        <p:nvSpPr>
          <p:cNvPr id="77" name="Google Shape;77;p2"/>
          <p:cNvSpPr txBox="1">
            <a:spLocks noGrp="1"/>
          </p:cNvSpPr>
          <p:nvPr>
            <p:ph type="ctrTitle"/>
          </p:nvPr>
        </p:nvSpPr>
        <p:spPr>
          <a:xfrm>
            <a:off x="8965372" y="5894761"/>
            <a:ext cx="9349224" cy="332398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Introducing Religion &amp; Worldviews</a:t>
            </a:r>
            <a:endParaRPr/>
          </a:p>
        </p:txBody>
      </p:sp>
      <p:sp>
        <p:nvSpPr>
          <p:cNvPr id="78" name="Google Shape;78;p2"/>
          <p:cNvSpPr txBox="1">
            <a:spLocks noGrp="1"/>
          </p:cNvSpPr>
          <p:nvPr>
            <p:ph type="subTitle" idx="1"/>
          </p:nvPr>
        </p:nvSpPr>
        <p:spPr>
          <a:xfrm>
            <a:off x="8932426" y="8528050"/>
            <a:ext cx="8997950" cy="67710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Session 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5"/>
          <p:cNvSpPr txBox="1">
            <a:spLocks noGrp="1"/>
          </p:cNvSpPr>
          <p:nvPr>
            <p:ph type="body" idx="1"/>
          </p:nvPr>
        </p:nvSpPr>
        <p:spPr>
          <a:xfrm>
            <a:off x="1071218" y="4286253"/>
            <a:ext cx="10527224" cy="6391909"/>
          </a:xfrm>
          <a:prstGeom prst="rect">
            <a:avLst/>
          </a:prstGeom>
          <a:noFill/>
          <a:ln>
            <a:noFill/>
          </a:ln>
        </p:spPr>
        <p:txBody>
          <a:bodyPr spcFirstLastPara="1" wrap="square" lIns="0" tIns="0" rIns="0" bIns="0" anchor="t" anchorCtr="0">
            <a:noAutofit/>
          </a:bodyPr>
          <a:lstStyle/>
          <a:p>
            <a:pPr marL="228600" lvl="0">
              <a:buClr>
                <a:schemeClr val="dk1"/>
              </a:buClr>
              <a:buSzPts val="2800"/>
              <a:buFont typeface="Arial"/>
              <a:buChar char="•"/>
            </a:pPr>
            <a:r>
              <a:rPr lang="en-GB" sz="3800" dirty="0"/>
              <a:t>Worldviews are not fixed – they can change over a life-course, </a:t>
            </a:r>
            <a:r>
              <a:rPr lang="en-GB" sz="3600" dirty="0"/>
              <a:t>- e.g. from early childhood to adolescence to adulthood. </a:t>
            </a:r>
            <a:endParaRPr lang="en-GB" sz="3800" dirty="0"/>
          </a:p>
          <a:p>
            <a:pPr marL="228600" lvl="0" indent="-228600" algn="l" rtl="0">
              <a:lnSpc>
                <a:spcPct val="100000"/>
              </a:lnSpc>
              <a:spcBef>
                <a:spcPts val="0"/>
              </a:spcBef>
              <a:spcAft>
                <a:spcPts val="0"/>
              </a:spcAft>
              <a:buClr>
                <a:schemeClr val="dk1"/>
              </a:buClr>
              <a:buSzPts val="2800"/>
              <a:buFont typeface="Arial"/>
              <a:buChar char="•"/>
            </a:pPr>
            <a:endParaRPr sz="3800" dirty="0"/>
          </a:p>
          <a:p>
            <a:pPr marL="228600" lvl="0" indent="-228600" algn="l" rtl="0">
              <a:lnSpc>
                <a:spcPct val="100000"/>
              </a:lnSpc>
              <a:spcBef>
                <a:spcPts val="1200"/>
              </a:spcBef>
              <a:spcAft>
                <a:spcPts val="0"/>
              </a:spcAft>
              <a:buClr>
                <a:schemeClr val="dk1"/>
              </a:buClr>
              <a:buSzPts val="2800"/>
              <a:buFont typeface="Arial"/>
              <a:buChar char="•"/>
            </a:pPr>
            <a:r>
              <a:rPr lang="en-GB" sz="3800" dirty="0"/>
              <a:t>Different disciplinary knowledge and skills can help us make sense of religion and worldviews; using a multidisciplinary approach, not just Theology, might be useful to the RE curriculum.</a:t>
            </a:r>
            <a:endParaRPr sz="3800" dirty="0"/>
          </a:p>
          <a:p>
            <a:pPr marL="0" lvl="0" indent="0" algn="l" rtl="0">
              <a:lnSpc>
                <a:spcPct val="100000"/>
              </a:lnSpc>
              <a:spcBef>
                <a:spcPts val="1200"/>
              </a:spcBef>
              <a:spcAft>
                <a:spcPts val="0"/>
              </a:spcAft>
              <a:buSzPts val="1400"/>
              <a:buNone/>
            </a:pPr>
            <a:endParaRPr sz="3800" dirty="0"/>
          </a:p>
        </p:txBody>
      </p:sp>
      <p:pic>
        <p:nvPicPr>
          <p:cNvPr id="188" name="Google Shape;188;p15" descr="A cartoon of a child carrying a book&#10;&#10;Description automatically generated"/>
          <p:cNvPicPr preferRelativeResize="0"/>
          <p:nvPr/>
        </p:nvPicPr>
        <p:blipFill rotWithShape="1">
          <a:blip r:embed="rId3">
            <a:alphaModFix/>
          </a:blip>
          <a:srcRect/>
          <a:stretch/>
        </p:blipFill>
        <p:spPr>
          <a:xfrm>
            <a:off x="11804650" y="1740896"/>
            <a:ext cx="6324600" cy="7410943"/>
          </a:xfrm>
          <a:prstGeom prst="rect">
            <a:avLst/>
          </a:prstGeom>
          <a:noFill/>
          <a:ln>
            <a:noFill/>
          </a:ln>
        </p:spPr>
      </p:pic>
      <p:sp>
        <p:nvSpPr>
          <p:cNvPr id="189" name="Google Shape;189;p15"/>
          <p:cNvSpPr txBox="1">
            <a:spLocks noGrp="1"/>
          </p:cNvSpPr>
          <p:nvPr>
            <p:ph type="title"/>
          </p:nvPr>
        </p:nvSpPr>
        <p:spPr>
          <a:xfrm>
            <a:off x="1073427" y="1004986"/>
            <a:ext cx="15037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a worldview? (5/6)</a:t>
            </a:r>
            <a:endParaRPr dirty="0"/>
          </a:p>
        </p:txBody>
      </p:sp>
      <p:sp>
        <p:nvSpPr>
          <p:cNvPr id="190" name="Google Shape;190;p15"/>
          <p:cNvSpPr/>
          <p:nvPr/>
        </p:nvSpPr>
        <p:spPr>
          <a:xfrm rot="10800000" flipH="1">
            <a:off x="1071218" y="34448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B4A4AAE9-0FF3-DF15-D5B1-6C18F9A74F2C}"/>
            </a:ext>
          </a:extLst>
        </p:cNvPr>
        <p:cNvGrpSpPr/>
        <p:nvPr/>
      </p:nvGrpSpPr>
      <p:grpSpPr>
        <a:xfrm>
          <a:off x="0" y="0"/>
          <a:ext cx="0" cy="0"/>
          <a:chOff x="0" y="0"/>
          <a:chExt cx="0" cy="0"/>
        </a:xfrm>
      </p:grpSpPr>
      <p:sp>
        <p:nvSpPr>
          <p:cNvPr id="187" name="Google Shape;187;p15">
            <a:extLst>
              <a:ext uri="{FF2B5EF4-FFF2-40B4-BE49-F238E27FC236}">
                <a16:creationId xmlns:a16="http://schemas.microsoft.com/office/drawing/2014/main" id="{A06BEC5D-05A0-EF69-CB47-45AA4F391664}"/>
              </a:ext>
            </a:extLst>
          </p:cNvPr>
          <p:cNvSpPr txBox="1">
            <a:spLocks noGrp="1"/>
          </p:cNvSpPr>
          <p:nvPr>
            <p:ph type="body" idx="1"/>
          </p:nvPr>
        </p:nvSpPr>
        <p:spPr>
          <a:xfrm>
            <a:off x="1071218" y="4286253"/>
            <a:ext cx="10527224" cy="6391909"/>
          </a:xfrm>
          <a:prstGeom prst="rect">
            <a:avLst/>
          </a:prstGeom>
          <a:noFill/>
          <a:ln>
            <a:noFill/>
          </a:ln>
        </p:spPr>
        <p:txBody>
          <a:bodyPr spcFirstLastPara="1" wrap="square" lIns="0" tIns="0" rIns="0" bIns="0" anchor="t" anchorCtr="0">
            <a:noAutofit/>
          </a:bodyPr>
          <a:lstStyle/>
          <a:p>
            <a:pPr marL="228600" lvl="0">
              <a:buClr>
                <a:schemeClr val="dk1"/>
              </a:buClr>
              <a:buSzPts val="2800"/>
              <a:buFont typeface="Arial"/>
              <a:buChar char="•"/>
            </a:pPr>
            <a:r>
              <a:rPr lang="en-GB" sz="3800" dirty="0">
                <a:latin typeface="+mj-lt"/>
              </a:rPr>
              <a:t>Worldviews are not fixed – they can change over a life-course, </a:t>
            </a:r>
            <a:r>
              <a:rPr lang="en-GB" sz="3600" dirty="0">
                <a:latin typeface="+mj-lt"/>
              </a:rPr>
              <a:t>- e.g. from early childhood to adolescence to adulthood. </a:t>
            </a:r>
            <a:endParaRPr lang="en-GB" sz="3800" dirty="0">
              <a:latin typeface="+mj-lt"/>
            </a:endParaRPr>
          </a:p>
          <a:p>
            <a:pPr marL="228600" lvl="0" indent="-228600" algn="l" rtl="0">
              <a:lnSpc>
                <a:spcPct val="100000"/>
              </a:lnSpc>
              <a:spcBef>
                <a:spcPts val="0"/>
              </a:spcBef>
              <a:spcAft>
                <a:spcPts val="0"/>
              </a:spcAft>
              <a:buClr>
                <a:schemeClr val="dk1"/>
              </a:buClr>
              <a:buSzPts val="2800"/>
              <a:buFont typeface="Arial"/>
              <a:buChar char="•"/>
            </a:pPr>
            <a:endParaRPr sz="3800" dirty="0">
              <a:latin typeface="+mj-lt"/>
            </a:endParaRPr>
          </a:p>
          <a:p>
            <a:pPr marL="228600">
              <a:buClr>
                <a:schemeClr val="dk1"/>
              </a:buClr>
              <a:buSzPts val="2800"/>
              <a:buFont typeface="Arial"/>
              <a:buChar char="•"/>
            </a:pPr>
            <a:r>
              <a:rPr lang="en-GB" sz="3800" dirty="0">
                <a:latin typeface="+mj-lt"/>
              </a:rPr>
              <a:t>A worldview is your approach to life. It might draw on religious and/or nonreligious aspects. It might be personal to you; it might be shared with other people. </a:t>
            </a:r>
          </a:p>
        </p:txBody>
      </p:sp>
      <p:pic>
        <p:nvPicPr>
          <p:cNvPr id="188" name="Google Shape;188;p15" descr="A cartoon of a child carrying a book&#10;&#10;Description automatically generated">
            <a:extLst>
              <a:ext uri="{FF2B5EF4-FFF2-40B4-BE49-F238E27FC236}">
                <a16:creationId xmlns:a16="http://schemas.microsoft.com/office/drawing/2014/main" id="{8C0D388B-AF36-FC37-FF07-973B01A69B89}"/>
              </a:ext>
            </a:extLst>
          </p:cNvPr>
          <p:cNvPicPr preferRelativeResize="0"/>
          <p:nvPr/>
        </p:nvPicPr>
        <p:blipFill rotWithShape="1">
          <a:blip r:embed="rId3">
            <a:alphaModFix/>
          </a:blip>
          <a:srcRect/>
          <a:stretch/>
        </p:blipFill>
        <p:spPr>
          <a:xfrm>
            <a:off x="11804650" y="1740896"/>
            <a:ext cx="6324600" cy="7410943"/>
          </a:xfrm>
          <a:prstGeom prst="rect">
            <a:avLst/>
          </a:prstGeom>
          <a:noFill/>
          <a:ln>
            <a:noFill/>
          </a:ln>
        </p:spPr>
      </p:pic>
      <p:sp>
        <p:nvSpPr>
          <p:cNvPr id="189" name="Google Shape;189;p15">
            <a:extLst>
              <a:ext uri="{FF2B5EF4-FFF2-40B4-BE49-F238E27FC236}">
                <a16:creationId xmlns:a16="http://schemas.microsoft.com/office/drawing/2014/main" id="{2A0DB6C0-1275-1B0E-D1D6-00BF7A00503E}"/>
              </a:ext>
            </a:extLst>
          </p:cNvPr>
          <p:cNvSpPr txBox="1">
            <a:spLocks noGrp="1"/>
          </p:cNvSpPr>
          <p:nvPr>
            <p:ph type="title"/>
          </p:nvPr>
        </p:nvSpPr>
        <p:spPr>
          <a:xfrm>
            <a:off x="1073427" y="1004986"/>
            <a:ext cx="15037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a worldview? (6/6)</a:t>
            </a:r>
            <a:endParaRPr dirty="0"/>
          </a:p>
        </p:txBody>
      </p:sp>
      <p:sp>
        <p:nvSpPr>
          <p:cNvPr id="190" name="Google Shape;190;p15">
            <a:extLst>
              <a:ext uri="{FF2B5EF4-FFF2-40B4-BE49-F238E27FC236}">
                <a16:creationId xmlns:a16="http://schemas.microsoft.com/office/drawing/2014/main" id="{42CD5B1F-4CAE-1A34-1E8E-C991863C23C6}"/>
              </a:ext>
            </a:extLst>
          </p:cNvPr>
          <p:cNvSpPr/>
          <p:nvPr/>
        </p:nvSpPr>
        <p:spPr>
          <a:xfrm rot="10800000" flipH="1">
            <a:off x="1071218" y="34448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008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8"/>
          <p:cNvSpPr txBox="1">
            <a:spLocks noGrp="1"/>
          </p:cNvSpPr>
          <p:nvPr>
            <p:ph type="title"/>
          </p:nvPr>
        </p:nvSpPr>
        <p:spPr>
          <a:xfrm>
            <a:off x="1034388" y="824971"/>
            <a:ext cx="182378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Why does this matter for RE?</a:t>
            </a:r>
            <a:endParaRPr/>
          </a:p>
        </p:txBody>
      </p:sp>
      <p:sp>
        <p:nvSpPr>
          <p:cNvPr id="213" name="Google Shape;213;p18"/>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4" name="Google Shape;214;p18"/>
          <p:cNvSpPr txBox="1">
            <a:spLocks noGrp="1"/>
          </p:cNvSpPr>
          <p:nvPr>
            <p:ph type="body" idx="1"/>
          </p:nvPr>
        </p:nvSpPr>
        <p:spPr>
          <a:xfrm>
            <a:off x="1034388" y="2526504"/>
            <a:ext cx="17310762" cy="6702639"/>
          </a:xfrm>
          <a:prstGeom prst="rect">
            <a:avLst/>
          </a:prstGeom>
          <a:noFill/>
          <a:ln>
            <a:noFill/>
          </a:ln>
        </p:spPr>
        <p:txBody>
          <a:bodyPr spcFirstLastPara="1" wrap="square" lIns="150750" tIns="75350" rIns="150750" bIns="7535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3800" dirty="0"/>
              <a:t>The concept of worldview enables us to approach our RE curriculum differently. It helps us acknowledge that religious and nonreligious traditions are fluid, diverse, and can change over time (and so can our attitudes towards them).</a:t>
            </a:r>
            <a:endParaRPr dirty="0"/>
          </a:p>
          <a:p>
            <a:pPr marL="228600" lvl="0" indent="-228600" algn="l" rtl="0">
              <a:lnSpc>
                <a:spcPct val="90000"/>
              </a:lnSpc>
              <a:spcBef>
                <a:spcPts val="2200"/>
              </a:spcBef>
              <a:spcAft>
                <a:spcPts val="0"/>
              </a:spcAft>
              <a:buClr>
                <a:schemeClr val="dk1"/>
              </a:buClr>
              <a:buSzPts val="2800"/>
              <a:buFont typeface="Arial"/>
              <a:buChar char="•"/>
            </a:pPr>
            <a:r>
              <a:rPr lang="en-GB" sz="3800" dirty="0"/>
              <a:t>The concept of worldview can help us make RE classrooms more inclusive.</a:t>
            </a:r>
            <a:endParaRPr sz="3800" dirty="0">
              <a:highlight>
                <a:srgbClr val="93C47D"/>
              </a:highlight>
            </a:endParaRPr>
          </a:p>
          <a:p>
            <a:pPr marL="228600" lvl="0" indent="-228600" algn="l" rtl="0">
              <a:lnSpc>
                <a:spcPct val="90000"/>
              </a:lnSpc>
              <a:spcBef>
                <a:spcPts val="2200"/>
              </a:spcBef>
              <a:spcAft>
                <a:spcPts val="0"/>
              </a:spcAft>
              <a:buClr>
                <a:schemeClr val="dk1"/>
              </a:buClr>
              <a:buSzPts val="2800"/>
              <a:buFont typeface="Arial"/>
              <a:buChar char="•"/>
            </a:pPr>
            <a:r>
              <a:rPr lang="en-GB" sz="3800" dirty="0"/>
              <a:t>As such, you may want to ensure the language you use is inclusive (e.g., do not say “All Muslims pray 5 times a day”, but “many Muslims pray 5 times a day”, or “Christians go to church for Easter”, but “some Christians might go to church for Easter”). Similarly, you may want to ensure you include emotions and the body, not just beliefs as you discuss (non)religion.</a:t>
            </a:r>
            <a:endParaRPr dirty="0"/>
          </a:p>
          <a:p>
            <a:pPr marL="228600" lvl="0" indent="-228600" algn="l" rtl="0">
              <a:lnSpc>
                <a:spcPct val="90000"/>
              </a:lnSpc>
              <a:spcBef>
                <a:spcPts val="2200"/>
              </a:spcBef>
              <a:spcAft>
                <a:spcPts val="1200"/>
              </a:spcAft>
              <a:buClr>
                <a:schemeClr val="dk1"/>
              </a:buClr>
              <a:buSzPts val="2800"/>
              <a:buFont typeface="Arial"/>
              <a:buChar char="•"/>
            </a:pPr>
            <a:r>
              <a:rPr lang="en-GB" sz="3800" dirty="0"/>
              <a:t>Can you think of other examples where knowing about ‘religion’ can inform the choices you’ll make in RE?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9"/>
          <p:cNvSpPr txBox="1">
            <a:spLocks noGrp="1"/>
          </p:cNvSpPr>
          <p:nvPr>
            <p:ph type="body" idx="1"/>
          </p:nvPr>
        </p:nvSpPr>
        <p:spPr>
          <a:xfrm>
            <a:off x="1034387" y="2837234"/>
            <a:ext cx="10034665" cy="7425475"/>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3200"/>
              <a:buFont typeface="Arial"/>
              <a:buChar char="•"/>
            </a:pPr>
            <a:r>
              <a:rPr lang="en-GB" sz="4000" dirty="0">
                <a:latin typeface="Arial"/>
                <a:ea typeface="Arial"/>
                <a:cs typeface="Arial"/>
                <a:sym typeface="Arial"/>
              </a:rPr>
              <a:t>Does your RE classroom/curriculum currently capture</a:t>
            </a:r>
            <a:r>
              <a:rPr lang="en-GB" sz="4000" dirty="0"/>
              <a:t>…</a:t>
            </a:r>
            <a:endParaRPr lang="en-GB" sz="4000" dirty="0">
              <a:latin typeface="Arial"/>
              <a:ea typeface="Arial"/>
              <a:cs typeface="Arial"/>
              <a:sym typeface="Arial"/>
            </a:endParaRPr>
          </a:p>
          <a:p>
            <a:pPr marL="228600" lvl="0" indent="-228600" algn="l" rtl="0">
              <a:lnSpc>
                <a:spcPct val="90000"/>
              </a:lnSpc>
              <a:spcBef>
                <a:spcPts val="0"/>
              </a:spcBef>
              <a:spcAft>
                <a:spcPts val="0"/>
              </a:spcAft>
              <a:buClr>
                <a:schemeClr val="dk1"/>
              </a:buClr>
              <a:buSzPts val="3200"/>
              <a:buFont typeface="Arial"/>
              <a:buChar char="•"/>
            </a:pPr>
            <a:endParaRPr dirty="0"/>
          </a:p>
          <a:p>
            <a:pPr marL="685800" lvl="1" indent="-228600" algn="l" rtl="0">
              <a:lnSpc>
                <a:spcPct val="90000"/>
              </a:lnSpc>
              <a:spcBef>
                <a:spcPts val="500"/>
              </a:spcBef>
              <a:spcAft>
                <a:spcPts val="0"/>
              </a:spcAft>
              <a:buClr>
                <a:schemeClr val="dk1"/>
              </a:buClr>
              <a:buSzPts val="2800"/>
              <a:buFont typeface="Arial"/>
              <a:buChar char="•"/>
            </a:pPr>
            <a:r>
              <a:rPr lang="en-GB" sz="3400" dirty="0">
                <a:latin typeface="Arial"/>
                <a:ea typeface="Arial"/>
                <a:cs typeface="Arial"/>
                <a:sym typeface="Arial"/>
              </a:rPr>
              <a:t>People’s lived experiences of religion and nonreligion?</a:t>
            </a:r>
          </a:p>
          <a:p>
            <a:pPr marL="685800" lvl="1" indent="-228600" algn="l" rtl="0">
              <a:lnSpc>
                <a:spcPct val="90000"/>
              </a:lnSpc>
              <a:spcBef>
                <a:spcPts val="500"/>
              </a:spcBef>
              <a:spcAft>
                <a:spcPts val="0"/>
              </a:spcAft>
              <a:buClr>
                <a:schemeClr val="dk1"/>
              </a:buClr>
              <a:buSzPts val="2800"/>
              <a:buFont typeface="Arial"/>
              <a:buChar char="•"/>
            </a:pPr>
            <a:endParaRPr sz="3400" dirty="0">
              <a:latin typeface="Arial"/>
              <a:ea typeface="Arial"/>
              <a:cs typeface="Arial"/>
              <a:sym typeface="Arial"/>
            </a:endParaRPr>
          </a:p>
          <a:p>
            <a:pPr marL="685800" lvl="1" indent="-228600" algn="l" rtl="0">
              <a:lnSpc>
                <a:spcPct val="90000"/>
              </a:lnSpc>
              <a:spcBef>
                <a:spcPts val="500"/>
              </a:spcBef>
              <a:spcAft>
                <a:spcPts val="0"/>
              </a:spcAft>
              <a:buClr>
                <a:schemeClr val="dk1"/>
              </a:buClr>
              <a:buSzPts val="2800"/>
              <a:buFont typeface="Arial"/>
              <a:buChar char="•"/>
            </a:pPr>
            <a:r>
              <a:rPr lang="en-GB" sz="3400" dirty="0">
                <a:latin typeface="Arial"/>
                <a:ea typeface="Arial"/>
                <a:cs typeface="Arial"/>
                <a:sym typeface="Arial"/>
              </a:rPr>
              <a:t>Diversity within religious and nonreligious traditions?</a:t>
            </a:r>
            <a:endParaRPr sz="3400" dirty="0">
              <a:latin typeface="Arial"/>
              <a:ea typeface="Arial"/>
              <a:cs typeface="Arial"/>
              <a:sym typeface="Arial"/>
            </a:endParaRPr>
          </a:p>
          <a:p>
            <a:pPr marL="685800" lvl="1" indent="-228600" algn="l" rtl="0">
              <a:lnSpc>
                <a:spcPct val="90000"/>
              </a:lnSpc>
              <a:spcBef>
                <a:spcPts val="500"/>
              </a:spcBef>
              <a:spcAft>
                <a:spcPts val="0"/>
              </a:spcAft>
              <a:buClr>
                <a:schemeClr val="dk1"/>
              </a:buClr>
              <a:buSzPts val="2800"/>
              <a:buFont typeface="Arial"/>
              <a:buChar char="•"/>
            </a:pPr>
            <a:endParaRPr lang="en-GB" sz="3400" dirty="0">
              <a:latin typeface="Arial"/>
              <a:ea typeface="Arial"/>
              <a:cs typeface="Arial"/>
              <a:sym typeface="Arial"/>
            </a:endParaRPr>
          </a:p>
          <a:p>
            <a:pPr marL="685800" lvl="1" indent="-228600" algn="l" rtl="0">
              <a:lnSpc>
                <a:spcPct val="90000"/>
              </a:lnSpc>
              <a:spcBef>
                <a:spcPts val="500"/>
              </a:spcBef>
              <a:spcAft>
                <a:spcPts val="0"/>
              </a:spcAft>
              <a:buClr>
                <a:schemeClr val="dk1"/>
              </a:buClr>
              <a:buSzPts val="2800"/>
              <a:buFont typeface="Arial"/>
              <a:buChar char="•"/>
            </a:pPr>
            <a:r>
              <a:rPr lang="en-GB" sz="3400" dirty="0">
                <a:latin typeface="Arial"/>
                <a:ea typeface="Arial"/>
                <a:cs typeface="Arial"/>
                <a:sym typeface="Arial"/>
              </a:rPr>
              <a:t>How worldviews might be informed by religion AND nonreligion (rather than either/or)?</a:t>
            </a:r>
            <a:endParaRPr sz="3400" dirty="0">
              <a:latin typeface="Arial"/>
              <a:ea typeface="Arial"/>
              <a:cs typeface="Arial"/>
              <a:sym typeface="Arial"/>
            </a:endParaRPr>
          </a:p>
          <a:p>
            <a:pPr marL="685800" lvl="1" indent="-228600" algn="l" rtl="0">
              <a:lnSpc>
                <a:spcPct val="90000"/>
              </a:lnSpc>
              <a:spcBef>
                <a:spcPts val="500"/>
              </a:spcBef>
              <a:spcAft>
                <a:spcPts val="0"/>
              </a:spcAft>
              <a:buClr>
                <a:schemeClr val="dk1"/>
              </a:buClr>
              <a:buSzPts val="2800"/>
              <a:buFont typeface="Arial"/>
              <a:buChar char="•"/>
            </a:pPr>
            <a:endParaRPr lang="en-GB" sz="3400" dirty="0">
              <a:latin typeface="Arial"/>
              <a:ea typeface="Arial"/>
              <a:cs typeface="Arial"/>
              <a:sym typeface="Arial"/>
            </a:endParaRPr>
          </a:p>
          <a:p>
            <a:pPr marL="685800" lvl="1" indent="-228600" algn="l" rtl="0">
              <a:lnSpc>
                <a:spcPct val="90000"/>
              </a:lnSpc>
              <a:spcBef>
                <a:spcPts val="500"/>
              </a:spcBef>
              <a:spcAft>
                <a:spcPts val="0"/>
              </a:spcAft>
              <a:buClr>
                <a:schemeClr val="dk1"/>
              </a:buClr>
              <a:buSzPts val="2800"/>
              <a:buFont typeface="Arial"/>
              <a:buChar char="•"/>
            </a:pPr>
            <a:r>
              <a:rPr lang="en-GB" sz="3400" dirty="0">
                <a:latin typeface="Arial"/>
                <a:ea typeface="Arial"/>
                <a:cs typeface="Arial"/>
                <a:sym typeface="Arial"/>
              </a:rPr>
              <a:t>That our relationship with religion/nonreligion is not fixed and will evolve over our life course?</a:t>
            </a:r>
            <a:endParaRPr sz="34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pic>
        <p:nvPicPr>
          <p:cNvPr id="220" name="Google Shape;220;p19" descr="A group of people sitting at a table&#10;&#10;Description automatically generated"/>
          <p:cNvPicPr preferRelativeResize="0"/>
          <p:nvPr/>
        </p:nvPicPr>
        <p:blipFill rotWithShape="1">
          <a:blip r:embed="rId3">
            <a:alphaModFix/>
          </a:blip>
          <a:srcRect/>
          <a:stretch/>
        </p:blipFill>
        <p:spPr>
          <a:xfrm>
            <a:off x="12040679" y="3292475"/>
            <a:ext cx="7051991" cy="5345139"/>
          </a:xfrm>
          <a:prstGeom prst="rect">
            <a:avLst/>
          </a:prstGeom>
          <a:noFill/>
          <a:ln>
            <a:noFill/>
          </a:ln>
        </p:spPr>
      </p:pic>
      <p:sp>
        <p:nvSpPr>
          <p:cNvPr id="221" name="Google Shape;221;p19"/>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Discussion</a:t>
            </a:r>
            <a:endParaRPr/>
          </a:p>
        </p:txBody>
      </p:sp>
      <p:sp>
        <p:nvSpPr>
          <p:cNvPr id="222" name="Google Shape;222;p19"/>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0"/>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What is the R&amp;W approach?</a:t>
            </a:r>
            <a:endParaRPr sz="6600" b="0" i="0" u="none" strike="noStrike" cap="none">
              <a:solidFill>
                <a:srgbClr val="000000"/>
              </a:solidFill>
              <a:latin typeface="Arial"/>
              <a:ea typeface="Arial"/>
              <a:cs typeface="Arial"/>
              <a:sym typeface="Arial"/>
            </a:endParaRPr>
          </a:p>
        </p:txBody>
      </p:sp>
      <p:sp>
        <p:nvSpPr>
          <p:cNvPr id="229" name="Google Shape;229;p20"/>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30" name="Google Shape;230;p20">
            <a:hlinkClick r:id="rId3"/>
          </p:cNvPr>
          <p:cNvPicPr preferRelativeResize="0"/>
          <p:nvPr/>
        </p:nvPicPr>
        <p:blipFill rotWithShape="1">
          <a:blip r:embed="rId4">
            <a:alphaModFix/>
          </a:blip>
          <a:srcRect/>
          <a:stretch/>
        </p:blipFill>
        <p:spPr>
          <a:xfrm>
            <a:off x="3498850" y="2911475"/>
            <a:ext cx="11298379" cy="68641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1"/>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dirty="0"/>
              <a:t>Fr</a:t>
            </a:r>
            <a:r>
              <a:rPr lang="en-GB" sz="6600" b="0" i="0" u="none" strike="noStrike" cap="none" dirty="0">
                <a:solidFill>
                  <a:srgbClr val="000000"/>
                </a:solidFill>
                <a:latin typeface="Arial"/>
                <a:ea typeface="Arial"/>
                <a:cs typeface="Arial"/>
                <a:sym typeface="Arial"/>
              </a:rPr>
              <a:t>om WRP to R&amp;W (1/4)</a:t>
            </a:r>
            <a:endParaRPr sz="6600" b="0" i="0" u="none" strike="noStrike" cap="none" dirty="0">
              <a:solidFill>
                <a:srgbClr val="000000"/>
              </a:solidFill>
              <a:latin typeface="Arial"/>
              <a:ea typeface="Arial"/>
              <a:cs typeface="Arial"/>
              <a:sym typeface="Arial"/>
            </a:endParaRPr>
          </a:p>
        </p:txBody>
      </p:sp>
      <p:sp>
        <p:nvSpPr>
          <p:cNvPr id="237" name="Google Shape;237;p21"/>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38" name="Google Shape;238;p21"/>
          <p:cNvPicPr preferRelativeResize="0"/>
          <p:nvPr/>
        </p:nvPicPr>
        <p:blipFill rotWithShape="1">
          <a:blip r:embed="rId3">
            <a:alphaModFix/>
          </a:blip>
          <a:srcRect/>
          <a:stretch/>
        </p:blipFill>
        <p:spPr>
          <a:xfrm>
            <a:off x="3464437" y="2374016"/>
            <a:ext cx="12716638" cy="4282800"/>
          </a:xfrm>
          <a:prstGeom prst="rect">
            <a:avLst/>
          </a:prstGeom>
          <a:noFill/>
          <a:ln>
            <a:noFill/>
          </a:ln>
        </p:spPr>
      </p:pic>
      <p:sp>
        <p:nvSpPr>
          <p:cNvPr id="239" name="Google Shape;239;p21"/>
          <p:cNvSpPr txBox="1"/>
          <p:nvPr/>
        </p:nvSpPr>
        <p:spPr>
          <a:xfrm>
            <a:off x="3464437" y="6589695"/>
            <a:ext cx="4044300" cy="40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GB" sz="2800" b="1" i="0" u="none" strike="noStrike" cap="none" dirty="0">
                <a:solidFill>
                  <a:schemeClr val="dk1"/>
                </a:solidFill>
                <a:latin typeface="Calibri"/>
                <a:ea typeface="Calibri"/>
                <a:cs typeface="Calibri"/>
                <a:sym typeface="Calibri"/>
              </a:rPr>
              <a:t>World Religions Paradigm</a:t>
            </a:r>
            <a:endParaRPr sz="2800" b="1" i="0" u="none" strike="noStrike" cap="none" dirty="0">
              <a:solidFill>
                <a:schemeClr val="dk1"/>
              </a:solidFill>
              <a:latin typeface="Calibri"/>
              <a:ea typeface="Calibri"/>
              <a:cs typeface="Calibri"/>
              <a:sym typeface="Calibri"/>
            </a:endParaRPr>
          </a:p>
        </p:txBody>
      </p:sp>
      <p:sp>
        <p:nvSpPr>
          <p:cNvPr id="240" name="Google Shape;240;p21"/>
          <p:cNvSpPr txBox="1"/>
          <p:nvPr/>
        </p:nvSpPr>
        <p:spPr>
          <a:xfrm>
            <a:off x="10407656" y="6812087"/>
            <a:ext cx="5364000" cy="40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GB" sz="2800" b="1" i="0" u="none" strike="noStrike" cap="none">
                <a:solidFill>
                  <a:schemeClr val="dk1"/>
                </a:solidFill>
                <a:latin typeface="Arial"/>
                <a:ea typeface="Arial"/>
                <a:cs typeface="Arial"/>
                <a:sym typeface="Arial"/>
              </a:rPr>
              <a:t>Religion</a:t>
            </a:r>
            <a:r>
              <a:rPr lang="en-GB" sz="2800" b="1" i="0" u="none" strike="noStrike" cap="none">
                <a:solidFill>
                  <a:schemeClr val="dk1"/>
                </a:solidFill>
                <a:latin typeface="Calibri"/>
                <a:ea typeface="Calibri"/>
                <a:cs typeface="Calibri"/>
                <a:sym typeface="Calibri"/>
              </a:rPr>
              <a:t> &amp; Worldviews Approach</a:t>
            </a:r>
            <a:endParaRPr sz="2800" b="1" i="0" u="none" strike="noStrike" cap="none">
              <a:solidFill>
                <a:schemeClr val="dk1"/>
              </a:solidFill>
              <a:latin typeface="Calibri"/>
              <a:ea typeface="Calibri"/>
              <a:cs typeface="Calibri"/>
              <a:sym typeface="Calibri"/>
            </a:endParaRPr>
          </a:p>
        </p:txBody>
      </p:sp>
      <p:sp>
        <p:nvSpPr>
          <p:cNvPr id="241" name="Google Shape;241;p21"/>
          <p:cNvSpPr txBox="1"/>
          <p:nvPr/>
        </p:nvSpPr>
        <p:spPr>
          <a:xfrm>
            <a:off x="644463" y="7105878"/>
            <a:ext cx="8313733" cy="315775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1F1F1F"/>
              </a:buClr>
              <a:buSzPts val="2800"/>
              <a:buFont typeface="Arial"/>
              <a:buNone/>
            </a:pPr>
            <a:r>
              <a:rPr lang="en-GB" sz="2800" b="0" i="0" u="none" strike="noStrike" cap="none" dirty="0">
                <a:solidFill>
                  <a:srgbClr val="1F1F1F"/>
                </a:solidFill>
                <a:latin typeface="Arial"/>
                <a:ea typeface="Arial"/>
                <a:cs typeface="Arial"/>
                <a:sym typeface="Arial"/>
              </a:rPr>
              <a:t>The idea that there are six major world religions, and lots of minor ones, and that they have a comparable set of core beliefs and practices that we can neatly package up and present in lessons. This approach is seen as distorting by imposing a particular model onto diverse traditions.</a:t>
            </a:r>
            <a:endParaRPr sz="2800" b="0" i="0" u="none" strike="noStrike" cap="none" dirty="0">
              <a:solidFill>
                <a:srgbClr val="1F1F1F"/>
              </a:solidFill>
              <a:latin typeface="Arial"/>
              <a:ea typeface="Arial"/>
              <a:cs typeface="Arial"/>
              <a:sym typeface="Arial"/>
            </a:endParaRPr>
          </a:p>
        </p:txBody>
      </p:sp>
      <p:sp>
        <p:nvSpPr>
          <p:cNvPr id="242" name="Google Shape;242;p21"/>
          <p:cNvSpPr txBox="1"/>
          <p:nvPr/>
        </p:nvSpPr>
        <p:spPr>
          <a:xfrm>
            <a:off x="10407656" y="7601397"/>
            <a:ext cx="6197594" cy="216671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1F1F1F"/>
              </a:buClr>
              <a:buSzPts val="2800"/>
              <a:buFont typeface="Arial"/>
              <a:buNone/>
            </a:pPr>
            <a:r>
              <a:rPr lang="en-GB" sz="2800" b="0" i="0" u="none" strike="noStrike" cap="none" dirty="0">
                <a:solidFill>
                  <a:srgbClr val="1F1F1F"/>
                </a:solidFill>
                <a:latin typeface="Arial"/>
                <a:ea typeface="Arial"/>
                <a:cs typeface="Arial"/>
                <a:sym typeface="Arial"/>
              </a:rPr>
              <a:t>The idea that religion and beliefs are constantly changing and dynamic and each person will experience these differently. </a:t>
            </a:r>
            <a:endParaRPr sz="2800" b="0" i="0" u="none" strike="noStrike" cap="none" dirty="0">
              <a:solidFill>
                <a:srgbClr val="1F1F1F"/>
              </a:solidFill>
              <a:latin typeface="Arial"/>
              <a:ea typeface="Arial"/>
              <a:cs typeface="Arial"/>
              <a:sym typeface="Arial"/>
            </a:endParaRPr>
          </a:p>
        </p:txBody>
      </p:sp>
      <p:sp>
        <p:nvSpPr>
          <p:cNvPr id="2" name="TextBox 1">
            <a:extLst>
              <a:ext uri="{FF2B5EF4-FFF2-40B4-BE49-F238E27FC236}">
                <a16:creationId xmlns:a16="http://schemas.microsoft.com/office/drawing/2014/main" id="{4F31E57B-1B31-0DD6-F9F3-0BF599408DE8}"/>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
        <p:nvSpPr>
          <p:cNvPr id="3" name="Speech Bubble: Oval 2">
            <a:extLst>
              <a:ext uri="{FF2B5EF4-FFF2-40B4-BE49-F238E27FC236}">
                <a16:creationId xmlns:a16="http://schemas.microsoft.com/office/drawing/2014/main" id="{93DC6AFE-10DC-D43E-A734-CCFA208EABAB}"/>
              </a:ext>
            </a:extLst>
          </p:cNvPr>
          <p:cNvSpPr/>
          <p:nvPr/>
        </p:nvSpPr>
        <p:spPr>
          <a:xfrm>
            <a:off x="10052050" y="-84109"/>
            <a:ext cx="9554216" cy="5738784"/>
          </a:xfrm>
          <a:prstGeom prst="wedgeEllipseCallout">
            <a:avLst/>
          </a:prstGeom>
          <a:solidFill>
            <a:schemeClr val="accent1">
              <a:lumMod val="40000"/>
              <a:lumOff val="60000"/>
            </a:schemeClr>
          </a:solidFill>
          <a:ln w="762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t>It’s a change in the way we teach (a pedagogical shift).</a:t>
            </a:r>
          </a:p>
          <a:p>
            <a:pPr algn="ctr"/>
            <a:endParaRPr lang="en-GB" sz="3600" b="1" dirty="0"/>
          </a:p>
          <a:p>
            <a:pPr algn="ctr"/>
            <a:r>
              <a:rPr lang="en-GB" sz="3600" b="1" dirty="0"/>
              <a:t>It’s not so much about the content we teach, it’s about how we teach thar content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2"/>
          <p:cNvSpPr txBox="1">
            <a:spLocks noGrp="1"/>
          </p:cNvSpPr>
          <p:nvPr>
            <p:ph type="title"/>
          </p:nvPr>
        </p:nvSpPr>
        <p:spPr>
          <a:xfrm>
            <a:off x="1034388" y="824971"/>
            <a:ext cx="12751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From WRP to R&amp;W (2/4)</a:t>
            </a:r>
            <a:endParaRPr dirty="0"/>
          </a:p>
        </p:txBody>
      </p:sp>
      <p:sp>
        <p:nvSpPr>
          <p:cNvPr id="249" name="Google Shape;249;p22"/>
          <p:cNvSpPr txBox="1">
            <a:spLocks noGrp="1"/>
          </p:cNvSpPr>
          <p:nvPr>
            <p:ph type="body" idx="1"/>
          </p:nvPr>
        </p:nvSpPr>
        <p:spPr>
          <a:xfrm>
            <a:off x="1034388" y="2837235"/>
            <a:ext cx="17780662" cy="6391909"/>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Clr>
                <a:schemeClr val="dk1"/>
              </a:buClr>
              <a:buSzPts val="3800"/>
              <a:buFont typeface="Arial"/>
              <a:buNone/>
            </a:pPr>
            <a:r>
              <a:rPr lang="en-GB" sz="3800" dirty="0"/>
              <a:t>Adopting a R&amp;W approach:</a:t>
            </a:r>
            <a:endParaRPr dirty="0"/>
          </a:p>
          <a:p>
            <a:pPr marL="228600" lvl="0" indent="-228600" algn="l" rtl="0">
              <a:lnSpc>
                <a:spcPct val="100000"/>
              </a:lnSpc>
              <a:spcBef>
                <a:spcPts val="1200"/>
              </a:spcBef>
              <a:spcAft>
                <a:spcPts val="0"/>
              </a:spcAft>
              <a:buClr>
                <a:schemeClr val="dk1"/>
              </a:buClr>
              <a:buSzPts val="2800"/>
              <a:buFont typeface="Arial"/>
              <a:buChar char="•"/>
            </a:pPr>
            <a:r>
              <a:rPr lang="en-GB" sz="3800" dirty="0"/>
              <a:t>is </a:t>
            </a:r>
            <a:r>
              <a:rPr lang="en-GB" sz="3800" b="1" dirty="0"/>
              <a:t>not </a:t>
            </a:r>
            <a:r>
              <a:rPr lang="en-GB" sz="3800" dirty="0"/>
              <a:t>simply adding more content.</a:t>
            </a:r>
            <a:endParaRPr dirty="0"/>
          </a:p>
          <a:p>
            <a:pPr marL="228600" lvl="0" indent="-228600" algn="l" rtl="0">
              <a:lnSpc>
                <a:spcPct val="100000"/>
              </a:lnSpc>
              <a:spcBef>
                <a:spcPts val="1200"/>
              </a:spcBef>
              <a:spcAft>
                <a:spcPts val="0"/>
              </a:spcAft>
              <a:buClr>
                <a:schemeClr val="dk1"/>
              </a:buClr>
              <a:buSzPts val="2800"/>
              <a:buFont typeface="Arial"/>
              <a:buChar char="•"/>
            </a:pPr>
            <a:r>
              <a:rPr lang="en-GB" sz="3800" dirty="0"/>
              <a:t>is </a:t>
            </a:r>
            <a:r>
              <a:rPr lang="en-GB" sz="3800" b="1" dirty="0"/>
              <a:t>not</a:t>
            </a:r>
            <a:r>
              <a:rPr lang="en-GB" sz="3800" dirty="0"/>
              <a:t> merely adding in non-religious worldviews. </a:t>
            </a:r>
            <a:endParaRPr dirty="0"/>
          </a:p>
          <a:p>
            <a:pPr marL="0" lvl="0" indent="0" algn="l" rtl="0">
              <a:lnSpc>
                <a:spcPct val="100000"/>
              </a:lnSpc>
              <a:spcBef>
                <a:spcPts val="1200"/>
              </a:spcBef>
              <a:spcAft>
                <a:spcPts val="0"/>
              </a:spcAft>
              <a:buClr>
                <a:schemeClr val="dk1"/>
              </a:buClr>
              <a:buSzPts val="2400"/>
              <a:buFont typeface="Arial"/>
              <a:buNone/>
            </a:pPr>
            <a:endParaRPr sz="2400" dirty="0"/>
          </a:p>
          <a:p>
            <a:pPr marL="228600" lvl="0" indent="-228600" algn="l" rtl="0">
              <a:lnSpc>
                <a:spcPct val="100000"/>
              </a:lnSpc>
              <a:spcBef>
                <a:spcPts val="1200"/>
              </a:spcBef>
              <a:spcAft>
                <a:spcPts val="0"/>
              </a:spcAft>
              <a:buClr>
                <a:schemeClr val="dk1"/>
              </a:buClr>
              <a:buSzPts val="2800"/>
              <a:buFont typeface="Arial"/>
              <a:buChar char="•"/>
            </a:pPr>
            <a:r>
              <a:rPr lang="en-GB" sz="3800" dirty="0"/>
              <a:t>This approach is about reflecting the ever increasing and diverse society in which we live. </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This approach will recognise plurality within religion and nonreligion. </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There is a focus on people: a R&amp;W approach starts with people.</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There is a focus on learning as an interpretive endeavour. </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It involves examining one’s own beliefs, attitudes, motives and reactions and those of other people. </a:t>
            </a:r>
            <a:endParaRPr dirty="0"/>
          </a:p>
          <a:p>
            <a:pPr marL="0" lvl="0" indent="0" algn="l" rtl="0">
              <a:lnSpc>
                <a:spcPct val="100000"/>
              </a:lnSpc>
              <a:spcBef>
                <a:spcPts val="1200"/>
              </a:spcBef>
              <a:spcAft>
                <a:spcPts val="0"/>
              </a:spcAft>
              <a:buSzPts val="1400"/>
              <a:buNone/>
            </a:pPr>
            <a:endParaRPr dirty="0"/>
          </a:p>
        </p:txBody>
      </p:sp>
      <p:sp>
        <p:nvSpPr>
          <p:cNvPr id="250" name="Google Shape;250;p22"/>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7">
          <a:extLst>
            <a:ext uri="{FF2B5EF4-FFF2-40B4-BE49-F238E27FC236}">
              <a16:creationId xmlns:a16="http://schemas.microsoft.com/office/drawing/2014/main" id="{A6C9996B-D5F7-ED04-47D1-99C0C18AF52B}"/>
            </a:ext>
          </a:extLst>
        </p:cNvPr>
        <p:cNvGrpSpPr/>
        <p:nvPr/>
      </p:nvGrpSpPr>
      <p:grpSpPr>
        <a:xfrm>
          <a:off x="0" y="0"/>
          <a:ext cx="0" cy="0"/>
          <a:chOff x="0" y="0"/>
          <a:chExt cx="0" cy="0"/>
        </a:xfrm>
      </p:grpSpPr>
      <p:sp>
        <p:nvSpPr>
          <p:cNvPr id="248" name="Google Shape;248;p22">
            <a:extLst>
              <a:ext uri="{FF2B5EF4-FFF2-40B4-BE49-F238E27FC236}">
                <a16:creationId xmlns:a16="http://schemas.microsoft.com/office/drawing/2014/main" id="{D2356C56-6425-8262-4B63-FB18B1C8B7CA}"/>
              </a:ext>
            </a:extLst>
          </p:cNvPr>
          <p:cNvSpPr txBox="1">
            <a:spLocks noGrp="1"/>
          </p:cNvSpPr>
          <p:nvPr>
            <p:ph type="title"/>
          </p:nvPr>
        </p:nvSpPr>
        <p:spPr>
          <a:xfrm>
            <a:off x="1034388" y="824971"/>
            <a:ext cx="12751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From WRP to R&amp;W (3/4)</a:t>
            </a:r>
            <a:endParaRPr dirty="0"/>
          </a:p>
        </p:txBody>
      </p:sp>
      <p:sp>
        <p:nvSpPr>
          <p:cNvPr id="249" name="Google Shape;249;p22">
            <a:extLst>
              <a:ext uri="{FF2B5EF4-FFF2-40B4-BE49-F238E27FC236}">
                <a16:creationId xmlns:a16="http://schemas.microsoft.com/office/drawing/2014/main" id="{505F39F9-4149-6B5C-3A2B-F763B943D7B1}"/>
              </a:ext>
            </a:extLst>
          </p:cNvPr>
          <p:cNvSpPr txBox="1">
            <a:spLocks noGrp="1"/>
          </p:cNvSpPr>
          <p:nvPr>
            <p:ph type="body" idx="1"/>
          </p:nvPr>
        </p:nvSpPr>
        <p:spPr>
          <a:xfrm>
            <a:off x="1034388" y="2837235"/>
            <a:ext cx="10616838" cy="7988081"/>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Clr>
                <a:schemeClr val="dk1"/>
              </a:buClr>
              <a:buSzPts val="3800"/>
              <a:buFont typeface="Arial"/>
              <a:buNone/>
            </a:pPr>
            <a:r>
              <a:rPr lang="en-GB" sz="4000" dirty="0"/>
              <a:t>Adopting a R&amp;W approach:</a:t>
            </a:r>
            <a:endParaRPr sz="4000" dirty="0"/>
          </a:p>
          <a:p>
            <a:pPr marL="228600" lvl="0" indent="-228600" algn="l" rtl="0">
              <a:lnSpc>
                <a:spcPct val="100000"/>
              </a:lnSpc>
              <a:spcBef>
                <a:spcPts val="1200"/>
              </a:spcBef>
              <a:spcAft>
                <a:spcPts val="0"/>
              </a:spcAft>
              <a:buClr>
                <a:schemeClr val="dk1"/>
              </a:buClr>
              <a:buSzPts val="2800"/>
              <a:buFont typeface="Arial"/>
              <a:buChar char="•"/>
            </a:pPr>
            <a:r>
              <a:rPr lang="en-GB" sz="4000" dirty="0"/>
              <a:t>is </a:t>
            </a:r>
            <a:r>
              <a:rPr lang="en-GB" sz="4000" b="1" dirty="0"/>
              <a:t>not </a:t>
            </a:r>
            <a:r>
              <a:rPr lang="en-GB" sz="4000" dirty="0"/>
              <a:t>simply adding more content.</a:t>
            </a:r>
            <a:endParaRPr sz="4000" dirty="0"/>
          </a:p>
          <a:p>
            <a:pPr marL="228600" lvl="0" indent="-228600" algn="l" rtl="0">
              <a:lnSpc>
                <a:spcPct val="100000"/>
              </a:lnSpc>
              <a:spcBef>
                <a:spcPts val="1200"/>
              </a:spcBef>
              <a:spcAft>
                <a:spcPts val="0"/>
              </a:spcAft>
              <a:buClr>
                <a:schemeClr val="dk1"/>
              </a:buClr>
              <a:buSzPts val="2800"/>
              <a:buFont typeface="Arial"/>
              <a:buChar char="•"/>
            </a:pPr>
            <a:r>
              <a:rPr lang="en-GB" sz="4000" dirty="0"/>
              <a:t>is </a:t>
            </a:r>
            <a:r>
              <a:rPr lang="en-GB" sz="4000" b="1" dirty="0"/>
              <a:t>not</a:t>
            </a:r>
            <a:r>
              <a:rPr lang="en-GB" sz="4000" dirty="0"/>
              <a:t> merely adding in non-religious worldviews. </a:t>
            </a:r>
            <a:endParaRPr sz="4000" dirty="0"/>
          </a:p>
          <a:p>
            <a:pPr marL="0" lvl="0" indent="0" algn="l" rtl="0">
              <a:lnSpc>
                <a:spcPct val="100000"/>
              </a:lnSpc>
              <a:spcBef>
                <a:spcPts val="1200"/>
              </a:spcBef>
              <a:spcAft>
                <a:spcPts val="0"/>
              </a:spcAft>
              <a:buClr>
                <a:schemeClr val="dk1"/>
              </a:buClr>
              <a:buSzPts val="2400"/>
              <a:buFont typeface="Arial"/>
              <a:buNone/>
            </a:pPr>
            <a:endParaRPr sz="4000" dirty="0"/>
          </a:p>
          <a:p>
            <a:pPr marL="228600" lvl="0" indent="-228600" algn="l" rtl="0">
              <a:lnSpc>
                <a:spcPct val="100000"/>
              </a:lnSpc>
              <a:spcBef>
                <a:spcPts val="1200"/>
              </a:spcBef>
              <a:spcAft>
                <a:spcPts val="0"/>
              </a:spcAft>
              <a:buClr>
                <a:schemeClr val="dk1"/>
              </a:buClr>
              <a:buSzPts val="2800"/>
              <a:buFont typeface="Arial"/>
              <a:buChar char="•"/>
            </a:pPr>
            <a:r>
              <a:rPr lang="en-GB" sz="4000" dirty="0"/>
              <a:t>A R&amp;W approach is about reflecting the ever increasing and diverse society in which we live. </a:t>
            </a:r>
            <a:endParaRPr sz="4000" dirty="0"/>
          </a:p>
          <a:p>
            <a:pPr marL="228600" lvl="0" indent="-228600" algn="l" rtl="0">
              <a:lnSpc>
                <a:spcPct val="100000"/>
              </a:lnSpc>
              <a:spcBef>
                <a:spcPts val="1200"/>
              </a:spcBef>
              <a:spcAft>
                <a:spcPts val="0"/>
              </a:spcAft>
              <a:buClr>
                <a:schemeClr val="dk1"/>
              </a:buClr>
              <a:buSzPts val="1800"/>
              <a:buFont typeface="Arial"/>
              <a:buChar char="•"/>
            </a:pPr>
            <a:r>
              <a:rPr lang="en-GB" sz="4000" dirty="0"/>
              <a:t>A R&amp;W approach recognises plurality </a:t>
            </a:r>
            <a:r>
              <a:rPr lang="en-GB" sz="4000" i="1" dirty="0"/>
              <a:t>within</a:t>
            </a:r>
            <a:r>
              <a:rPr lang="en-GB" sz="4000" dirty="0"/>
              <a:t> religious and nonreligious traditions. </a:t>
            </a:r>
            <a:endParaRPr sz="4000" dirty="0"/>
          </a:p>
          <a:p>
            <a:pPr marL="0" lvl="0" indent="0" algn="l" rtl="0">
              <a:lnSpc>
                <a:spcPct val="100000"/>
              </a:lnSpc>
              <a:spcBef>
                <a:spcPts val="1200"/>
              </a:spcBef>
              <a:spcAft>
                <a:spcPts val="0"/>
              </a:spcAft>
              <a:buSzPts val="1400"/>
              <a:buNone/>
            </a:pPr>
            <a:endParaRPr sz="4000" dirty="0"/>
          </a:p>
        </p:txBody>
      </p:sp>
      <p:sp>
        <p:nvSpPr>
          <p:cNvPr id="250" name="Google Shape;250;p22">
            <a:extLst>
              <a:ext uri="{FF2B5EF4-FFF2-40B4-BE49-F238E27FC236}">
                <a16:creationId xmlns:a16="http://schemas.microsoft.com/office/drawing/2014/main" id="{9F70B800-479E-2406-1079-78B71A3287D8}"/>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 name="Picture 3" descr="A person showing a map to a child&#10;&#10;Description automatically generated">
            <a:extLst>
              <a:ext uri="{FF2B5EF4-FFF2-40B4-BE49-F238E27FC236}">
                <a16:creationId xmlns:a16="http://schemas.microsoft.com/office/drawing/2014/main" id="{4F04C478-AD00-08C1-DE94-02672AF56C07}"/>
              </a:ext>
            </a:extLst>
          </p:cNvPr>
          <p:cNvPicPr>
            <a:picLocks noChangeAspect="1"/>
          </p:cNvPicPr>
          <p:nvPr/>
        </p:nvPicPr>
        <p:blipFill>
          <a:blip r:embed="rId3"/>
          <a:stretch>
            <a:fillRect/>
          </a:stretch>
        </p:blipFill>
        <p:spPr>
          <a:xfrm>
            <a:off x="11223408" y="2301876"/>
            <a:ext cx="7568199" cy="7126238"/>
          </a:xfrm>
          <a:prstGeom prst="rect">
            <a:avLst/>
          </a:prstGeom>
        </p:spPr>
      </p:pic>
    </p:spTree>
    <p:extLst>
      <p:ext uri="{BB962C8B-B14F-4D97-AF65-F5344CB8AC3E}">
        <p14:creationId xmlns:p14="http://schemas.microsoft.com/office/powerpoint/2010/main" val="339972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
          <a:extLst>
            <a:ext uri="{FF2B5EF4-FFF2-40B4-BE49-F238E27FC236}">
              <a16:creationId xmlns:a16="http://schemas.microsoft.com/office/drawing/2014/main" id="{892E5F7A-7897-F109-6263-191C1705E0F6}"/>
            </a:ext>
          </a:extLst>
        </p:cNvPr>
        <p:cNvGrpSpPr/>
        <p:nvPr/>
      </p:nvGrpSpPr>
      <p:grpSpPr>
        <a:xfrm>
          <a:off x="0" y="0"/>
          <a:ext cx="0" cy="0"/>
          <a:chOff x="0" y="0"/>
          <a:chExt cx="0" cy="0"/>
        </a:xfrm>
      </p:grpSpPr>
      <p:pic>
        <p:nvPicPr>
          <p:cNvPr id="3" name="Picture 2" descr="A person showing a map to a child&#10;&#10;Description automatically generated">
            <a:extLst>
              <a:ext uri="{FF2B5EF4-FFF2-40B4-BE49-F238E27FC236}">
                <a16:creationId xmlns:a16="http://schemas.microsoft.com/office/drawing/2014/main" id="{6E984F9C-3CC9-5BE7-F59A-DFC80AC71734}"/>
              </a:ext>
            </a:extLst>
          </p:cNvPr>
          <p:cNvPicPr>
            <a:picLocks noChangeAspect="1"/>
          </p:cNvPicPr>
          <p:nvPr/>
        </p:nvPicPr>
        <p:blipFill>
          <a:blip r:embed="rId3"/>
          <a:stretch>
            <a:fillRect/>
          </a:stretch>
        </p:blipFill>
        <p:spPr>
          <a:xfrm>
            <a:off x="11223408" y="1855576"/>
            <a:ext cx="7568199" cy="7126238"/>
          </a:xfrm>
          <a:prstGeom prst="rect">
            <a:avLst/>
          </a:prstGeom>
        </p:spPr>
      </p:pic>
      <p:sp>
        <p:nvSpPr>
          <p:cNvPr id="248" name="Google Shape;248;p22">
            <a:extLst>
              <a:ext uri="{FF2B5EF4-FFF2-40B4-BE49-F238E27FC236}">
                <a16:creationId xmlns:a16="http://schemas.microsoft.com/office/drawing/2014/main" id="{F6D1A690-3EC8-631B-3BFE-24CEC8C7057E}"/>
              </a:ext>
            </a:extLst>
          </p:cNvPr>
          <p:cNvSpPr txBox="1">
            <a:spLocks noGrp="1"/>
          </p:cNvSpPr>
          <p:nvPr>
            <p:ph type="title"/>
          </p:nvPr>
        </p:nvSpPr>
        <p:spPr>
          <a:xfrm>
            <a:off x="1034388" y="824971"/>
            <a:ext cx="12751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From WRP to R&amp;W (4/4)</a:t>
            </a:r>
            <a:endParaRPr dirty="0"/>
          </a:p>
        </p:txBody>
      </p:sp>
      <p:sp>
        <p:nvSpPr>
          <p:cNvPr id="249" name="Google Shape;249;p22">
            <a:extLst>
              <a:ext uri="{FF2B5EF4-FFF2-40B4-BE49-F238E27FC236}">
                <a16:creationId xmlns:a16="http://schemas.microsoft.com/office/drawing/2014/main" id="{5767771A-9A41-6682-DA33-8E6B9436F196}"/>
              </a:ext>
            </a:extLst>
          </p:cNvPr>
          <p:cNvSpPr txBox="1">
            <a:spLocks noGrp="1"/>
          </p:cNvSpPr>
          <p:nvPr>
            <p:ph type="body" idx="1"/>
          </p:nvPr>
        </p:nvSpPr>
        <p:spPr>
          <a:xfrm>
            <a:off x="1034389" y="2837235"/>
            <a:ext cx="9702437" cy="7647144"/>
          </a:xfrm>
          <a:prstGeom prst="rect">
            <a:avLst/>
          </a:prstGeom>
          <a:noFill/>
          <a:ln>
            <a:noFill/>
          </a:ln>
        </p:spPr>
        <p:txBody>
          <a:bodyPr spcFirstLastPara="1" wrap="square" lIns="0" tIns="0" rIns="0" bIns="0" anchor="t" anchorCtr="0">
            <a:noAutofit/>
          </a:bodyPr>
          <a:lstStyle/>
          <a:p>
            <a:pPr marL="228600">
              <a:spcBef>
                <a:spcPts val="1200"/>
              </a:spcBef>
              <a:buClr>
                <a:schemeClr val="dk1"/>
              </a:buClr>
              <a:buSzPts val="1800"/>
              <a:buFont typeface="Arial"/>
              <a:buChar char="•"/>
            </a:pPr>
            <a:r>
              <a:rPr lang="en-GB" sz="3800" dirty="0"/>
              <a:t>A R&amp;W approach should help make the RE classroom an inclusive space.</a:t>
            </a:r>
          </a:p>
          <a:p>
            <a:pPr marL="228600" lvl="0" indent="-228600" algn="l" rtl="0">
              <a:lnSpc>
                <a:spcPct val="100000"/>
              </a:lnSpc>
              <a:spcBef>
                <a:spcPts val="1200"/>
              </a:spcBef>
              <a:spcAft>
                <a:spcPts val="0"/>
              </a:spcAft>
              <a:buClr>
                <a:schemeClr val="dk1"/>
              </a:buClr>
              <a:buSzPts val="1800"/>
              <a:buFont typeface="Arial"/>
              <a:buChar char="•"/>
            </a:pPr>
            <a:r>
              <a:rPr lang="en-GB" sz="3800" dirty="0"/>
              <a:t>There is a focus on people: a R&amp;W approach can start with people.</a:t>
            </a:r>
          </a:p>
          <a:p>
            <a:pPr marL="228600" lvl="0" indent="-228600" algn="l" rtl="0">
              <a:lnSpc>
                <a:spcPct val="100000"/>
              </a:lnSpc>
              <a:spcBef>
                <a:spcPts val="1200"/>
              </a:spcBef>
              <a:spcAft>
                <a:spcPts val="0"/>
              </a:spcAft>
              <a:buClr>
                <a:schemeClr val="dk1"/>
              </a:buClr>
              <a:buSzPts val="1800"/>
              <a:buFont typeface="Arial"/>
              <a:buChar char="•"/>
            </a:pPr>
            <a:r>
              <a:rPr lang="en-GB" sz="3800" dirty="0"/>
              <a:t>A R&amp;W approach involves examining one’s own beliefs, attitudes, motives and reactions and those of other people. </a:t>
            </a:r>
            <a:endParaRPr lang="en-GB" sz="4000" dirty="0"/>
          </a:p>
          <a:p>
            <a:pPr marL="228600" lvl="0">
              <a:spcBef>
                <a:spcPts val="1200"/>
              </a:spcBef>
              <a:buClr>
                <a:schemeClr val="dk1"/>
              </a:buClr>
              <a:buSzPts val="1800"/>
              <a:buFont typeface="Arial"/>
              <a:buChar char="•"/>
            </a:pPr>
            <a:r>
              <a:rPr lang="en-GB" sz="3800" dirty="0"/>
              <a:t>There is a focus on learning as an interpretive endeavour. </a:t>
            </a:r>
            <a:endParaRPr lang="en-GB" sz="4000" dirty="0"/>
          </a:p>
          <a:p>
            <a:pPr marL="228600" lvl="0" indent="-228600" algn="l" rtl="0">
              <a:lnSpc>
                <a:spcPct val="100000"/>
              </a:lnSpc>
              <a:spcBef>
                <a:spcPts val="1200"/>
              </a:spcBef>
              <a:spcAft>
                <a:spcPts val="0"/>
              </a:spcAft>
              <a:buClr>
                <a:schemeClr val="dk1"/>
              </a:buClr>
              <a:buSzPts val="1800"/>
              <a:buFont typeface="Arial"/>
              <a:buChar char="•"/>
            </a:pPr>
            <a:endParaRPr lang="en-GB" sz="3800" dirty="0"/>
          </a:p>
          <a:p>
            <a:pPr marL="228600">
              <a:spcBef>
                <a:spcPts val="1200"/>
              </a:spcBef>
              <a:buClr>
                <a:schemeClr val="dk1"/>
              </a:buClr>
              <a:buSzPts val="1800"/>
              <a:buFont typeface="Arial"/>
              <a:buChar char="•"/>
            </a:pPr>
            <a:endParaRPr lang="en-GB" sz="3800" dirty="0"/>
          </a:p>
          <a:p>
            <a:pPr marL="0" lvl="0" indent="0"/>
            <a:endParaRPr lang="en-GB" dirty="0"/>
          </a:p>
          <a:p>
            <a:pPr marL="228600" lvl="0" indent="-228600" algn="l" rtl="0">
              <a:lnSpc>
                <a:spcPct val="100000"/>
              </a:lnSpc>
              <a:spcBef>
                <a:spcPts val="1200"/>
              </a:spcBef>
              <a:spcAft>
                <a:spcPts val="0"/>
              </a:spcAft>
              <a:buClr>
                <a:schemeClr val="dk1"/>
              </a:buClr>
              <a:buSzPts val="1800"/>
              <a:buFont typeface="Arial"/>
              <a:buChar char="•"/>
            </a:pPr>
            <a:endParaRPr dirty="0"/>
          </a:p>
          <a:p>
            <a:pPr marL="0" lvl="0" indent="0" algn="l" rtl="0">
              <a:lnSpc>
                <a:spcPct val="100000"/>
              </a:lnSpc>
              <a:spcBef>
                <a:spcPts val="1200"/>
              </a:spcBef>
              <a:spcAft>
                <a:spcPts val="0"/>
              </a:spcAft>
              <a:buSzPts val="1400"/>
              <a:buNone/>
            </a:pPr>
            <a:endParaRPr dirty="0"/>
          </a:p>
        </p:txBody>
      </p:sp>
      <p:sp>
        <p:nvSpPr>
          <p:cNvPr id="250" name="Google Shape;250;p22">
            <a:extLst>
              <a:ext uri="{FF2B5EF4-FFF2-40B4-BE49-F238E27FC236}">
                <a16:creationId xmlns:a16="http://schemas.microsoft.com/office/drawing/2014/main" id="{B23BDEB2-2C69-8594-8C58-AC826277F645}"/>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552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3"/>
          <p:cNvSpPr txBox="1">
            <a:spLocks noGrp="1"/>
          </p:cNvSpPr>
          <p:nvPr>
            <p:ph type="title"/>
          </p:nvPr>
        </p:nvSpPr>
        <p:spPr>
          <a:xfrm>
            <a:off x="1034388" y="824971"/>
            <a:ext cx="12751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 pedagogical shift - Example</a:t>
            </a:r>
            <a:endParaRPr/>
          </a:p>
        </p:txBody>
      </p:sp>
      <p:sp>
        <p:nvSpPr>
          <p:cNvPr id="257" name="Google Shape;257;p23"/>
          <p:cNvSpPr txBox="1">
            <a:spLocks noGrp="1"/>
          </p:cNvSpPr>
          <p:nvPr>
            <p:ph type="body" idx="1"/>
          </p:nvPr>
        </p:nvSpPr>
        <p:spPr>
          <a:xfrm>
            <a:off x="860398" y="2980267"/>
            <a:ext cx="17780662" cy="593814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800"/>
              <a:buFont typeface="Arial"/>
              <a:buNone/>
            </a:pPr>
            <a:r>
              <a:rPr lang="en-GB" sz="3600" b="1"/>
              <a:t>Take a concept like Karma:</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A R&amp;W approach means starting with where your children are at, and then moving on to consider the worldviews of others. </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A R&amp;W approach also means starting with the particular, then expanding to the more general. </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Start by investigating what the concept of Karma means to children / families in the school and local community.   </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Then consider what Karma means to two different Hindu families. Through these two case studies you may recognise some diversity of beliefs / practices within a religion. </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Then branch out to investigate what Karma </a:t>
            </a:r>
            <a:r>
              <a:rPr lang="en-GB" sz="3600" i="1"/>
              <a:t>might </a:t>
            </a:r>
            <a:r>
              <a:rPr lang="en-GB" sz="3600"/>
              <a:t>mean to Hindus more generally. </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End with children reflecting again about what they have learnt and if this has changed or informed their own worldview.</a:t>
            </a:r>
            <a:endParaRPr sz="3600"/>
          </a:p>
          <a:p>
            <a:pPr marL="0" lvl="0" indent="0" algn="l" rtl="0">
              <a:lnSpc>
                <a:spcPct val="100000"/>
              </a:lnSpc>
              <a:spcBef>
                <a:spcPts val="1200"/>
              </a:spcBef>
              <a:spcAft>
                <a:spcPts val="0"/>
              </a:spcAft>
              <a:buSzPts val="1400"/>
              <a:buNone/>
            </a:pPr>
            <a:endParaRPr sz="3600"/>
          </a:p>
        </p:txBody>
      </p:sp>
      <p:sp>
        <p:nvSpPr>
          <p:cNvPr id="258" name="Google Shape;258;p23"/>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title"/>
          </p:nvPr>
        </p:nvSpPr>
        <p:spPr>
          <a:xfrm>
            <a:off x="1034388" y="824971"/>
            <a:ext cx="90176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Learning Objectives</a:t>
            </a:r>
            <a:endParaRPr/>
          </a:p>
        </p:txBody>
      </p:sp>
      <p:sp>
        <p:nvSpPr>
          <p:cNvPr id="85" name="Google Shape;85;p3"/>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 name="Google Shape;86;p3"/>
          <p:cNvSpPr txBox="1">
            <a:spLocks noGrp="1"/>
          </p:cNvSpPr>
          <p:nvPr>
            <p:ph type="body" idx="1"/>
          </p:nvPr>
        </p:nvSpPr>
        <p:spPr>
          <a:xfrm>
            <a:off x="831796" y="2035121"/>
            <a:ext cx="17463162" cy="6392862"/>
          </a:xfrm>
          <a:prstGeom prst="rect">
            <a:avLst/>
          </a:prstGeom>
          <a:noFill/>
          <a:ln>
            <a:noFill/>
          </a:ln>
        </p:spPr>
        <p:txBody>
          <a:bodyPr spcFirstLastPara="1" wrap="square" lIns="150750" tIns="75350" rIns="150750" bIns="75350" anchor="t" anchorCtr="0">
            <a:noAutofit/>
          </a:bodyPr>
          <a:lstStyle/>
          <a:p>
            <a:pPr marL="0" lvl="0" indent="0" algn="l" rtl="0">
              <a:lnSpc>
                <a:spcPct val="100000"/>
              </a:lnSpc>
              <a:spcBef>
                <a:spcPts val="0"/>
              </a:spcBef>
              <a:spcAft>
                <a:spcPts val="0"/>
              </a:spcAft>
              <a:buClr>
                <a:schemeClr val="dk1"/>
              </a:buClr>
              <a:buSzPts val="3793"/>
              <a:buFont typeface="Arial"/>
              <a:buNone/>
            </a:pPr>
            <a:endParaRPr sz="3500" dirty="0"/>
          </a:p>
          <a:p>
            <a:pPr marL="282721" lvl="0" indent="-282721" algn="l" rtl="0">
              <a:lnSpc>
                <a:spcPct val="100000"/>
              </a:lnSpc>
              <a:spcBef>
                <a:spcPts val="1200"/>
              </a:spcBef>
              <a:spcAft>
                <a:spcPts val="0"/>
              </a:spcAft>
              <a:buClr>
                <a:schemeClr val="dk1"/>
              </a:buClr>
              <a:buSzPts val="2300"/>
              <a:buFont typeface="Calibri"/>
              <a:buChar char="-"/>
            </a:pPr>
            <a:r>
              <a:rPr lang="en-GB" sz="3500" dirty="0"/>
              <a:t>Reflect on the concept of ‘religion’, and how its definition may have shifted over the years</a:t>
            </a:r>
            <a:endParaRPr sz="3500" dirty="0"/>
          </a:p>
          <a:p>
            <a:pPr marL="282721" lvl="0" indent="-282721" algn="l" rtl="0">
              <a:lnSpc>
                <a:spcPct val="100000"/>
              </a:lnSpc>
              <a:spcBef>
                <a:spcPts val="1200"/>
              </a:spcBef>
              <a:spcAft>
                <a:spcPts val="0"/>
              </a:spcAft>
              <a:buClr>
                <a:schemeClr val="dk1"/>
              </a:buClr>
              <a:buSzPts val="2300"/>
              <a:buFont typeface="Calibri"/>
              <a:buChar char="-"/>
            </a:pPr>
            <a:r>
              <a:rPr lang="en-GB" sz="3500" dirty="0"/>
              <a:t>Reflect on some of the limitations of the concept of religion, and what this means for the RE classroom</a:t>
            </a:r>
            <a:endParaRPr sz="3500" dirty="0"/>
          </a:p>
          <a:p>
            <a:pPr marL="282721" lvl="0" indent="-282721" algn="l" rtl="0">
              <a:lnSpc>
                <a:spcPct val="100000"/>
              </a:lnSpc>
              <a:spcBef>
                <a:spcPts val="1200"/>
              </a:spcBef>
              <a:spcAft>
                <a:spcPts val="0"/>
              </a:spcAft>
              <a:buClr>
                <a:schemeClr val="dk1"/>
              </a:buClr>
              <a:buSzPts val="2300"/>
              <a:buFont typeface="Calibri"/>
              <a:buChar char="-"/>
            </a:pPr>
            <a:r>
              <a:rPr lang="en-GB" sz="3500" dirty="0"/>
              <a:t>Engage with the concept of worldview, and how this can be a useful tool to acknowledge how people engage with religion and nonreligion in different ways throughout their life-course</a:t>
            </a:r>
            <a:endParaRPr sz="3500" dirty="0"/>
          </a:p>
          <a:p>
            <a:pPr marL="282721" lvl="0" indent="-282721" algn="l" rtl="0">
              <a:lnSpc>
                <a:spcPct val="100000"/>
              </a:lnSpc>
              <a:spcBef>
                <a:spcPts val="1200"/>
              </a:spcBef>
              <a:spcAft>
                <a:spcPts val="0"/>
              </a:spcAft>
              <a:buClr>
                <a:schemeClr val="dk1"/>
              </a:buClr>
              <a:buSzPts val="2300"/>
              <a:buFont typeface="Calibri"/>
              <a:buChar char="-"/>
            </a:pPr>
            <a:r>
              <a:rPr lang="en-GB" sz="3500" dirty="0"/>
              <a:t>Reflect on the notion of worldview, not just a set of complex ideas but also as how we respond to the world (i.e., emotions, feelings, body…), and how this can be reflected in the RE classroom.</a:t>
            </a:r>
            <a:endParaRPr sz="3500" dirty="0"/>
          </a:p>
          <a:p>
            <a:pPr marL="282721" lvl="0" indent="-282721" algn="l" rtl="0">
              <a:lnSpc>
                <a:spcPct val="100000"/>
              </a:lnSpc>
              <a:spcBef>
                <a:spcPts val="1200"/>
              </a:spcBef>
              <a:spcAft>
                <a:spcPts val="1200"/>
              </a:spcAft>
              <a:buClr>
                <a:schemeClr val="dk1"/>
              </a:buClr>
              <a:buSzPts val="2300"/>
              <a:buFont typeface="Arial"/>
              <a:buChar char="-"/>
            </a:pPr>
            <a:r>
              <a:rPr lang="en-GB" sz="3500" dirty="0"/>
              <a:t>Reflect on the importance of lived experiences of religion, and how to include these in the RE classroom</a:t>
            </a:r>
            <a:endParaRPr sz="3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7"/>
          <p:cNvSpPr txBox="1">
            <a:spLocks noGrp="1"/>
          </p:cNvSpPr>
          <p:nvPr>
            <p:ph type="title"/>
          </p:nvPr>
        </p:nvSpPr>
        <p:spPr>
          <a:xfrm>
            <a:off x="1034388" y="824971"/>
            <a:ext cx="182378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R&amp;W and disciplinary lenses (1/2)</a:t>
            </a:r>
            <a:endParaRPr dirty="0"/>
          </a:p>
        </p:txBody>
      </p:sp>
      <p:sp>
        <p:nvSpPr>
          <p:cNvPr id="205" name="Google Shape;205;p17"/>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6" name="Google Shape;206;p17"/>
          <p:cNvSpPr txBox="1">
            <a:spLocks noGrp="1"/>
          </p:cNvSpPr>
          <p:nvPr>
            <p:ph type="body" idx="1"/>
          </p:nvPr>
        </p:nvSpPr>
        <p:spPr>
          <a:xfrm>
            <a:off x="782394" y="2836282"/>
            <a:ext cx="11950005" cy="6392862"/>
          </a:xfrm>
          <a:prstGeom prst="rect">
            <a:avLst/>
          </a:prstGeom>
          <a:noFill/>
          <a:ln>
            <a:noFill/>
          </a:ln>
        </p:spPr>
        <p:txBody>
          <a:bodyPr spcFirstLastPara="1" wrap="square" lIns="150750" tIns="75350" rIns="150750" bIns="75350" anchor="t" anchorCtr="0">
            <a:noAutofit/>
          </a:bodyPr>
          <a:lstStyle/>
          <a:p>
            <a:pPr marL="228600" lvl="0">
              <a:lnSpc>
                <a:spcPct val="90000"/>
              </a:lnSpc>
              <a:buClr>
                <a:schemeClr val="dk1"/>
              </a:buClr>
              <a:buSzPts val="2800"/>
              <a:buFont typeface="Arial"/>
              <a:buChar char="•"/>
            </a:pPr>
            <a:r>
              <a:rPr lang="en-GB" sz="4000" dirty="0"/>
              <a:t>Worldview is a concept that has a long history in a few different academic disciplines including philosophy, theology, sociology and anthropology. We find it in Religious Education too. </a:t>
            </a:r>
          </a:p>
          <a:p>
            <a:pPr marL="228600" lvl="0">
              <a:lnSpc>
                <a:spcPct val="90000"/>
              </a:lnSpc>
              <a:buClr>
                <a:schemeClr val="dk1"/>
              </a:buClr>
              <a:buSzPts val="2800"/>
              <a:buFont typeface="Arial"/>
              <a:buChar char="•"/>
            </a:pPr>
            <a:endParaRPr lang="en-GB" sz="4000" dirty="0"/>
          </a:p>
          <a:p>
            <a:pPr marL="228600" lvl="0">
              <a:lnSpc>
                <a:spcPct val="90000"/>
              </a:lnSpc>
              <a:buClr>
                <a:schemeClr val="dk1"/>
              </a:buClr>
              <a:buSzPts val="2800"/>
              <a:buFont typeface="Arial"/>
              <a:buChar char="•"/>
            </a:pPr>
            <a:r>
              <a:rPr lang="en-GB" sz="4000" dirty="0"/>
              <a:t>Tapping into different disciplines can be also be really useful in the RE classroom.</a:t>
            </a:r>
          </a:p>
          <a:p>
            <a:pPr marL="228600" lvl="0" indent="-228600" algn="l" rtl="0">
              <a:lnSpc>
                <a:spcPct val="90000"/>
              </a:lnSpc>
              <a:spcBef>
                <a:spcPts val="0"/>
              </a:spcBef>
              <a:spcAft>
                <a:spcPts val="0"/>
              </a:spcAft>
              <a:buClr>
                <a:schemeClr val="dk1"/>
              </a:buClr>
              <a:buSzPts val="2800"/>
              <a:buFont typeface="Arial"/>
              <a:buChar char="•"/>
            </a:pPr>
            <a:endParaRPr lang="en-GB" sz="4000" dirty="0"/>
          </a:p>
          <a:p>
            <a:pPr marL="228600">
              <a:lnSpc>
                <a:spcPct val="90000"/>
              </a:lnSpc>
              <a:buClr>
                <a:schemeClr val="dk1"/>
              </a:buClr>
              <a:buSzPts val="2800"/>
              <a:buFont typeface="Arial"/>
              <a:buChar char="•"/>
            </a:pPr>
            <a:r>
              <a:rPr lang="en-GB" sz="4000" dirty="0"/>
              <a:t>Good RE is informed by different disciplines, which is what is called a ‘Multidisciplinary Approach’</a:t>
            </a:r>
          </a:p>
          <a:p>
            <a:pPr marL="228600" lvl="0" indent="-228600" algn="l" rtl="0">
              <a:lnSpc>
                <a:spcPct val="90000"/>
              </a:lnSpc>
              <a:spcBef>
                <a:spcPts val="0"/>
              </a:spcBef>
              <a:spcAft>
                <a:spcPts val="0"/>
              </a:spcAft>
              <a:buClr>
                <a:schemeClr val="dk1"/>
              </a:buClr>
              <a:buSzPts val="2800"/>
              <a:buFont typeface="Arial"/>
              <a:buChar char="•"/>
            </a:pPr>
            <a:endParaRPr lang="en-GB" sz="4000" dirty="0"/>
          </a:p>
          <a:p>
            <a:pPr marL="228600" lvl="0" indent="-228600" algn="l" rtl="0">
              <a:lnSpc>
                <a:spcPct val="90000"/>
              </a:lnSpc>
              <a:spcBef>
                <a:spcPts val="0"/>
              </a:spcBef>
              <a:spcAft>
                <a:spcPts val="0"/>
              </a:spcAft>
              <a:buClr>
                <a:schemeClr val="dk1"/>
              </a:buClr>
              <a:buSzPts val="2800"/>
              <a:buFont typeface="Arial"/>
              <a:buChar char="•"/>
            </a:pPr>
            <a:endParaRPr lang="en-GB" sz="4000" dirty="0"/>
          </a:p>
          <a:p>
            <a:pPr marL="228600" lvl="0" indent="-228600" algn="l" rtl="0">
              <a:lnSpc>
                <a:spcPct val="90000"/>
              </a:lnSpc>
              <a:spcBef>
                <a:spcPts val="0"/>
              </a:spcBef>
              <a:spcAft>
                <a:spcPts val="0"/>
              </a:spcAft>
              <a:buClr>
                <a:schemeClr val="dk1"/>
              </a:buClr>
              <a:buSzPts val="2800"/>
              <a:buFont typeface="Arial"/>
              <a:buChar char="•"/>
            </a:pPr>
            <a:endParaRPr dirty="0"/>
          </a:p>
        </p:txBody>
      </p:sp>
      <p:pic>
        <p:nvPicPr>
          <p:cNvPr id="3" name="Picture 2" descr="A cartoon of a child carrying a book&#10;&#10;Description automatically generated">
            <a:extLst>
              <a:ext uri="{FF2B5EF4-FFF2-40B4-BE49-F238E27FC236}">
                <a16:creationId xmlns:a16="http://schemas.microsoft.com/office/drawing/2014/main" id="{19900685-C54B-421A-59F7-2CB0260B9EF5}"/>
              </a:ext>
            </a:extLst>
          </p:cNvPr>
          <p:cNvPicPr>
            <a:picLocks noChangeAspect="1"/>
          </p:cNvPicPr>
          <p:nvPr/>
        </p:nvPicPr>
        <p:blipFill>
          <a:blip r:embed="rId3"/>
          <a:stretch>
            <a:fillRect/>
          </a:stretch>
        </p:blipFill>
        <p:spPr>
          <a:xfrm>
            <a:off x="12732399" y="2080206"/>
            <a:ext cx="6324613" cy="74127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4"/>
          <p:cNvSpPr txBox="1">
            <a:spLocks noGrp="1"/>
          </p:cNvSpPr>
          <p:nvPr>
            <p:ph type="title"/>
          </p:nvPr>
        </p:nvSpPr>
        <p:spPr>
          <a:xfrm>
            <a:off x="1034388" y="824971"/>
            <a:ext cx="149612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R&amp;W and disciplinary lenses (2/2)</a:t>
            </a:r>
            <a:endParaRPr dirty="0"/>
          </a:p>
        </p:txBody>
      </p:sp>
      <p:sp>
        <p:nvSpPr>
          <p:cNvPr id="265" name="Google Shape;265;p24"/>
          <p:cNvSpPr txBox="1">
            <a:spLocks noGrp="1"/>
          </p:cNvSpPr>
          <p:nvPr>
            <p:ph type="body" idx="1"/>
          </p:nvPr>
        </p:nvSpPr>
        <p:spPr>
          <a:xfrm>
            <a:off x="1034388" y="2837235"/>
            <a:ext cx="11944193" cy="6391909"/>
          </a:xfrm>
          <a:prstGeom prst="rect">
            <a:avLst/>
          </a:prstGeom>
          <a:noFill/>
          <a:ln>
            <a:noFill/>
          </a:ln>
        </p:spPr>
        <p:txBody>
          <a:bodyPr spcFirstLastPara="1" wrap="square" lIns="0" tIns="0" rIns="0" bIns="0" anchor="t" anchorCtr="0">
            <a:noAutofit/>
          </a:bodyPr>
          <a:lstStyle/>
          <a:p>
            <a:pPr marL="228600" lvl="0">
              <a:lnSpc>
                <a:spcPct val="90000"/>
              </a:lnSpc>
              <a:buClr>
                <a:schemeClr val="dk1"/>
              </a:buClr>
              <a:buSzPts val="2800"/>
              <a:buFont typeface="Arial"/>
              <a:buChar char="•"/>
            </a:pPr>
            <a:endParaRPr sz="4000" dirty="0"/>
          </a:p>
          <a:p>
            <a:pPr marL="228600" lvl="0">
              <a:lnSpc>
                <a:spcPct val="90000"/>
              </a:lnSpc>
              <a:buClr>
                <a:schemeClr val="dk1"/>
              </a:buClr>
              <a:buSzPts val="2800"/>
              <a:buFont typeface="Arial"/>
              <a:buChar char="•"/>
            </a:pPr>
            <a:r>
              <a:rPr lang="en-GB" sz="4000" dirty="0"/>
              <a:t>There are lots of different disciplines (or disciplinary lenses) you can bring to the RE classroom to try and make sense of how people understand the world around them. </a:t>
            </a:r>
            <a:endParaRPr sz="4000" dirty="0"/>
          </a:p>
          <a:p>
            <a:pPr marL="228600" lvl="0">
              <a:lnSpc>
                <a:spcPct val="90000"/>
              </a:lnSpc>
              <a:buClr>
                <a:schemeClr val="dk1"/>
              </a:buClr>
              <a:buSzPts val="2800"/>
              <a:buFont typeface="Arial"/>
              <a:buChar char="•"/>
            </a:pPr>
            <a:endParaRPr sz="4000" dirty="0"/>
          </a:p>
          <a:p>
            <a:pPr marL="228600" lvl="0">
              <a:lnSpc>
                <a:spcPct val="90000"/>
              </a:lnSpc>
              <a:buClr>
                <a:schemeClr val="dk1"/>
              </a:buClr>
              <a:buSzPts val="2800"/>
              <a:buFont typeface="Arial"/>
              <a:buChar char="•"/>
            </a:pPr>
            <a:r>
              <a:rPr lang="en-GB" sz="4000" dirty="0"/>
              <a:t>Examples include: Theology, History, Philosophy, Social Sciences, Sociology…</a:t>
            </a:r>
            <a:endParaRPr sz="4000" dirty="0"/>
          </a:p>
          <a:p>
            <a:pPr marL="228600" lvl="0">
              <a:lnSpc>
                <a:spcPct val="90000"/>
              </a:lnSpc>
              <a:buClr>
                <a:schemeClr val="dk1"/>
              </a:buClr>
              <a:buSzPts val="2800"/>
              <a:buFont typeface="Arial"/>
              <a:buChar char="•"/>
            </a:pPr>
            <a:endParaRPr sz="4000" dirty="0"/>
          </a:p>
          <a:p>
            <a:pPr marL="228600" lvl="0">
              <a:lnSpc>
                <a:spcPct val="90000"/>
              </a:lnSpc>
              <a:buClr>
                <a:schemeClr val="dk1"/>
              </a:buClr>
              <a:buSzPts val="2800"/>
              <a:buFont typeface="Arial"/>
              <a:buChar char="•"/>
            </a:pPr>
            <a:r>
              <a:rPr lang="en-GB" sz="4000" dirty="0"/>
              <a:t>The RE classroom draws on different disciplinary lenses to teach pupils the different skills for studying texts, people, objects and buildings. </a:t>
            </a:r>
            <a:endParaRPr sz="4000" dirty="0"/>
          </a:p>
          <a:p>
            <a:pPr marL="0" lvl="0" indent="0" algn="l" rtl="0">
              <a:lnSpc>
                <a:spcPct val="100000"/>
              </a:lnSpc>
              <a:spcBef>
                <a:spcPts val="0"/>
              </a:spcBef>
              <a:spcAft>
                <a:spcPts val="0"/>
              </a:spcAft>
              <a:buSzPts val="1400"/>
              <a:buNone/>
            </a:pPr>
            <a:endParaRPr dirty="0"/>
          </a:p>
        </p:txBody>
      </p:sp>
      <p:sp>
        <p:nvSpPr>
          <p:cNvPr id="266" name="Google Shape;266;p24"/>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 name="Picture 1" descr="A cartoon of a child carrying a book&#10;&#10;Description automatically generated">
            <a:extLst>
              <a:ext uri="{FF2B5EF4-FFF2-40B4-BE49-F238E27FC236}">
                <a16:creationId xmlns:a16="http://schemas.microsoft.com/office/drawing/2014/main" id="{3A4D8432-F6CB-DB97-1F03-F50165D87D05}"/>
              </a:ext>
            </a:extLst>
          </p:cNvPr>
          <p:cNvPicPr>
            <a:picLocks noChangeAspect="1"/>
          </p:cNvPicPr>
          <p:nvPr/>
        </p:nvPicPr>
        <p:blipFill>
          <a:blip r:embed="rId3"/>
          <a:stretch>
            <a:fillRect/>
          </a:stretch>
        </p:blipFill>
        <p:spPr>
          <a:xfrm>
            <a:off x="12732399" y="2080206"/>
            <a:ext cx="6324613" cy="74127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5"/>
          <p:cNvSpPr txBox="1">
            <a:spLocks noGrp="1"/>
          </p:cNvSpPr>
          <p:nvPr>
            <p:ph type="title"/>
          </p:nvPr>
        </p:nvSpPr>
        <p:spPr>
          <a:xfrm>
            <a:off x="776125" y="603250"/>
            <a:ext cx="165627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FFC000"/>
                </a:solidFill>
                <a:latin typeface="Arial"/>
                <a:ea typeface="Arial"/>
                <a:cs typeface="Arial"/>
                <a:sym typeface="Arial"/>
              </a:rPr>
              <a:t>We are Theologians - EYFS</a:t>
            </a:r>
            <a:endParaRPr sz="6600" b="0" i="0" u="none" strike="noStrike" cap="none">
              <a:solidFill>
                <a:srgbClr val="000000"/>
              </a:solidFill>
              <a:latin typeface="Calibri"/>
              <a:ea typeface="Calibri"/>
              <a:cs typeface="Calibri"/>
              <a:sym typeface="Calibri"/>
            </a:endParaRPr>
          </a:p>
        </p:txBody>
      </p:sp>
      <p:sp>
        <p:nvSpPr>
          <p:cNvPr id="273" name="Google Shape;273;p25"/>
          <p:cNvSpPr txBox="1">
            <a:spLocks noGrp="1"/>
          </p:cNvSpPr>
          <p:nvPr>
            <p:ph type="body" idx="1"/>
          </p:nvPr>
        </p:nvSpPr>
        <p:spPr>
          <a:xfrm>
            <a:off x="491025" y="3453000"/>
            <a:ext cx="12340072" cy="67422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listen carefully to sacred stories and make links with what people do and believe.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clues to try and to back-up our thinking.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questions about what we read and discuss what it might mean.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deeply about what sacred texts mean to us. personally and what they might mean to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carefully at religious art to discover what it might be telling us about the artist’s worldview, beliefs and ideas.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pic>
        <p:nvPicPr>
          <p:cNvPr id="274" name="Google Shape;274;p25"/>
          <p:cNvPicPr preferRelativeResize="0"/>
          <p:nvPr/>
        </p:nvPicPr>
        <p:blipFill rotWithShape="1">
          <a:blip r:embed="rId3">
            <a:alphaModFix/>
          </a:blip>
          <a:srcRect/>
          <a:stretch/>
        </p:blipFill>
        <p:spPr>
          <a:xfrm>
            <a:off x="14422840" y="3453000"/>
            <a:ext cx="4838554" cy="5433025"/>
          </a:xfrm>
          <a:prstGeom prst="rect">
            <a:avLst/>
          </a:prstGeom>
          <a:noFill/>
          <a:ln>
            <a:noFill/>
          </a:ln>
        </p:spPr>
      </p:pic>
      <p:sp>
        <p:nvSpPr>
          <p:cNvPr id="2" name="TextBox 1">
            <a:extLst>
              <a:ext uri="{FF2B5EF4-FFF2-40B4-BE49-F238E27FC236}">
                <a16:creationId xmlns:a16="http://schemas.microsoft.com/office/drawing/2014/main" id="{E6A136E7-62A6-2EFB-1E46-D59C45A76107}"/>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6"/>
          <p:cNvSpPr txBox="1">
            <a:spLocks noGrp="1"/>
          </p:cNvSpPr>
          <p:nvPr>
            <p:ph type="title"/>
          </p:nvPr>
        </p:nvSpPr>
        <p:spPr>
          <a:xfrm>
            <a:off x="728575" y="603250"/>
            <a:ext cx="166101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70C0"/>
                </a:solidFill>
                <a:latin typeface="Arial"/>
                <a:ea typeface="Arial"/>
                <a:cs typeface="Arial"/>
                <a:sym typeface="Arial"/>
              </a:rPr>
              <a:t>We are Philosophers - EYFS</a:t>
            </a:r>
            <a:endParaRPr sz="6600" b="0" i="0" u="none" strike="noStrike" cap="none">
              <a:solidFill>
                <a:srgbClr val="000000"/>
              </a:solidFill>
              <a:latin typeface="Calibri"/>
              <a:ea typeface="Calibri"/>
              <a:cs typeface="Calibri"/>
              <a:sym typeface="Calibri"/>
            </a:endParaRPr>
          </a:p>
        </p:txBody>
      </p:sp>
      <p:sp>
        <p:nvSpPr>
          <p:cNvPr id="281" name="Google Shape;281;p26"/>
          <p:cNvSpPr txBox="1">
            <a:spLocks noGrp="1"/>
          </p:cNvSpPr>
          <p:nvPr>
            <p:ph type="body" idx="1"/>
          </p:nvPr>
        </p:nvSpPr>
        <p:spPr>
          <a:xfrm>
            <a:off x="728625" y="3500525"/>
            <a:ext cx="13813285" cy="66849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our own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explain our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brave questions of our own and attempt to answer the questions of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try to help people understand our point of view through what we say.</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carefully about what we have learned to decide what is true and what might not be true.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issues of right and wrong, good and bad.</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pic>
        <p:nvPicPr>
          <p:cNvPr id="282" name="Google Shape;282;p26"/>
          <p:cNvPicPr preferRelativeResize="0"/>
          <p:nvPr/>
        </p:nvPicPr>
        <p:blipFill rotWithShape="1">
          <a:blip r:embed="rId3">
            <a:alphaModFix/>
          </a:blip>
          <a:srcRect/>
          <a:stretch/>
        </p:blipFill>
        <p:spPr>
          <a:xfrm>
            <a:off x="14541910" y="3500525"/>
            <a:ext cx="4810116" cy="5444175"/>
          </a:xfrm>
          <a:prstGeom prst="rect">
            <a:avLst/>
          </a:prstGeom>
          <a:noFill/>
          <a:ln>
            <a:noFill/>
          </a:ln>
        </p:spPr>
      </p:pic>
      <p:sp>
        <p:nvSpPr>
          <p:cNvPr id="2" name="TextBox 1">
            <a:extLst>
              <a:ext uri="{FF2B5EF4-FFF2-40B4-BE49-F238E27FC236}">
                <a16:creationId xmlns:a16="http://schemas.microsoft.com/office/drawing/2014/main" id="{0D7247E6-AD4A-ADEB-69DC-8FF3D9B74D9B}"/>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90" name="Google Shape;290;p27"/>
          <p:cNvPicPr preferRelativeResize="0"/>
          <p:nvPr/>
        </p:nvPicPr>
        <p:blipFill rotWithShape="1">
          <a:blip r:embed="rId3">
            <a:alphaModFix/>
          </a:blip>
          <a:srcRect/>
          <a:stretch/>
        </p:blipFill>
        <p:spPr>
          <a:xfrm>
            <a:off x="15069957" y="3408671"/>
            <a:ext cx="4537436" cy="6035074"/>
          </a:xfrm>
          <a:prstGeom prst="rect">
            <a:avLst/>
          </a:prstGeom>
          <a:noFill/>
          <a:ln>
            <a:noFill/>
          </a:ln>
        </p:spPr>
      </p:pic>
      <p:sp>
        <p:nvSpPr>
          <p:cNvPr id="288" name="Google Shape;288;p27"/>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92D050"/>
                </a:solidFill>
                <a:latin typeface="Arial"/>
                <a:ea typeface="Arial"/>
                <a:cs typeface="Arial"/>
                <a:sym typeface="Arial"/>
              </a:rPr>
              <a:t>We are Human and Social Scientists - EYFS</a:t>
            </a:r>
            <a:endParaRPr sz="6600" b="0" i="0" u="none" strike="noStrike" cap="none">
              <a:solidFill>
                <a:srgbClr val="000000"/>
              </a:solidFill>
              <a:latin typeface="Calibri"/>
              <a:ea typeface="Calibri"/>
              <a:cs typeface="Calibri"/>
              <a:sym typeface="Calibri"/>
            </a:endParaRPr>
          </a:p>
        </p:txBody>
      </p:sp>
      <p:sp>
        <p:nvSpPr>
          <p:cNvPr id="289" name="Google Shape;289;p27"/>
          <p:cNvSpPr txBox="1">
            <a:spLocks noGrp="1"/>
          </p:cNvSpPr>
          <p:nvPr>
            <p:ph type="body" idx="1"/>
          </p:nvPr>
        </p:nvSpPr>
        <p:spPr>
          <a:xfrm>
            <a:off x="0" y="3011500"/>
            <a:ext cx="15338323" cy="77073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similarities and differences in the way people live together.</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the reasons why people might choose to wear specific things, behave in certain ways or do particular things.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study diversity and lived experiences of religion using interviews, examples and observations.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listen carefully and think hard about what we have heard to try to understand the worldviews of others, both personal and organised, alongside our own.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meet real people from different religious traditions and those of no faith/religion.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issues of belonging and how we express ourselves.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6C1FFCE0-F183-0E61-B03D-EA82CD14C03E}"/>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8"/>
          <p:cNvPicPr preferRelativeResize="0"/>
          <p:nvPr/>
        </p:nvPicPr>
        <p:blipFill rotWithShape="1">
          <a:blip r:embed="rId3">
            <a:alphaModFix/>
          </a:blip>
          <a:srcRect/>
          <a:stretch/>
        </p:blipFill>
        <p:spPr>
          <a:xfrm>
            <a:off x="-31075" y="2297066"/>
            <a:ext cx="10997437" cy="8010680"/>
          </a:xfrm>
          <a:prstGeom prst="rect">
            <a:avLst/>
          </a:prstGeom>
          <a:noFill/>
          <a:ln>
            <a:noFill/>
          </a:ln>
        </p:spPr>
      </p:pic>
      <p:pic>
        <p:nvPicPr>
          <p:cNvPr id="297" name="Google Shape;297;p28"/>
          <p:cNvPicPr preferRelativeResize="0"/>
          <p:nvPr/>
        </p:nvPicPr>
        <p:blipFill rotWithShape="1">
          <a:blip r:embed="rId4">
            <a:alphaModFix/>
          </a:blip>
          <a:srcRect/>
          <a:stretch/>
        </p:blipFill>
        <p:spPr>
          <a:xfrm>
            <a:off x="11248751" y="2297073"/>
            <a:ext cx="8306320" cy="3903046"/>
          </a:xfrm>
          <a:prstGeom prst="rect">
            <a:avLst/>
          </a:prstGeom>
          <a:noFill/>
          <a:ln>
            <a:noFill/>
          </a:ln>
        </p:spPr>
      </p:pic>
      <p:sp>
        <p:nvSpPr>
          <p:cNvPr id="298" name="Google Shape;298;p28"/>
          <p:cNvSpPr txBox="1"/>
          <p:nvPr/>
        </p:nvSpPr>
        <p:spPr>
          <a:xfrm>
            <a:off x="578413" y="365806"/>
            <a:ext cx="9778437" cy="193126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EYFS: Examples of work </a:t>
            </a:r>
            <a:endParaRPr sz="6600" b="0" i="0" u="none" strike="noStrike" cap="none">
              <a:solidFill>
                <a:srgbClr val="000000"/>
              </a:solidFill>
              <a:latin typeface="Arial"/>
              <a:ea typeface="Arial"/>
              <a:cs typeface="Arial"/>
              <a:sym typeface="Arial"/>
            </a:endParaRPr>
          </a:p>
        </p:txBody>
      </p:sp>
      <p:pic>
        <p:nvPicPr>
          <p:cNvPr id="299" name="Google Shape;299;p28"/>
          <p:cNvPicPr preferRelativeResize="0"/>
          <p:nvPr/>
        </p:nvPicPr>
        <p:blipFill rotWithShape="1">
          <a:blip r:embed="rId5">
            <a:alphaModFix/>
          </a:blip>
          <a:srcRect/>
          <a:stretch/>
        </p:blipFill>
        <p:spPr>
          <a:xfrm>
            <a:off x="11053750" y="7015693"/>
            <a:ext cx="8696325" cy="11715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9"/>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FFC000"/>
                </a:solidFill>
                <a:latin typeface="Arial"/>
                <a:ea typeface="Arial"/>
                <a:cs typeface="Arial"/>
                <a:sym typeface="Arial"/>
              </a:rPr>
              <a:t>We are Theologians - KS1</a:t>
            </a:r>
            <a:endParaRPr sz="6600" b="0" i="0" u="none" strike="noStrike" cap="none">
              <a:solidFill>
                <a:srgbClr val="000000"/>
              </a:solidFill>
              <a:latin typeface="Calibri"/>
              <a:ea typeface="Calibri"/>
              <a:cs typeface="Calibri"/>
              <a:sym typeface="Calibri"/>
            </a:endParaRPr>
          </a:p>
        </p:txBody>
      </p:sp>
      <p:sp>
        <p:nvSpPr>
          <p:cNvPr id="306" name="Google Shape;306;p29"/>
          <p:cNvSpPr txBox="1">
            <a:spLocks noGrp="1"/>
          </p:cNvSpPr>
          <p:nvPr>
            <p:ph type="body" idx="1"/>
          </p:nvPr>
        </p:nvSpPr>
        <p:spPr>
          <a:xfrm>
            <a:off x="361369" y="3011488"/>
            <a:ext cx="12123174" cy="7173912"/>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listen carefully to sacred stories and make links with what people do and believe.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clues to try and to back-up our thinking.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questions about what we read and discuss what it might mean.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deeply about what sacred texts mean to us personally and what they might mean to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carefully at religious art to discover what it might be telling us about the artist’s worldview, beliefs and ideas.</a:t>
            </a:r>
            <a:endParaRPr sz="38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3800"/>
              <a:buFont typeface="Arial"/>
              <a:buNone/>
            </a:pPr>
            <a:endParaRPr sz="3800" b="0" i="0" u="none" strike="noStrike" cap="none" dirty="0">
              <a:solidFill>
                <a:srgbClr val="000000"/>
              </a:solidFill>
              <a:latin typeface="Calibri"/>
              <a:ea typeface="Calibri"/>
              <a:cs typeface="Calibri"/>
              <a:sym typeface="Calibri"/>
            </a:endParaRPr>
          </a:p>
        </p:txBody>
      </p:sp>
      <p:pic>
        <p:nvPicPr>
          <p:cNvPr id="307" name="Google Shape;307;p29"/>
          <p:cNvPicPr preferRelativeResize="0"/>
          <p:nvPr/>
        </p:nvPicPr>
        <p:blipFill rotWithShape="1">
          <a:blip r:embed="rId3">
            <a:alphaModFix/>
          </a:blip>
          <a:srcRect/>
          <a:stretch/>
        </p:blipFill>
        <p:spPr>
          <a:xfrm>
            <a:off x="13681145" y="3011488"/>
            <a:ext cx="5019810" cy="5648881"/>
          </a:xfrm>
          <a:prstGeom prst="rect">
            <a:avLst/>
          </a:prstGeom>
          <a:noFill/>
          <a:ln>
            <a:noFill/>
          </a:ln>
        </p:spPr>
      </p:pic>
      <p:sp>
        <p:nvSpPr>
          <p:cNvPr id="2" name="TextBox 1">
            <a:extLst>
              <a:ext uri="{FF2B5EF4-FFF2-40B4-BE49-F238E27FC236}">
                <a16:creationId xmlns:a16="http://schemas.microsoft.com/office/drawing/2014/main" id="{DBBB8941-1C35-AE1C-E9BB-0AFDE100FB3F}"/>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0"/>
          <p:cNvSpPr txBox="1">
            <a:spLocks noGrp="1"/>
          </p:cNvSpPr>
          <p:nvPr>
            <p:ph type="title"/>
          </p:nvPr>
        </p:nvSpPr>
        <p:spPr>
          <a:xfrm>
            <a:off x="775975" y="603250"/>
            <a:ext cx="165627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70C0"/>
                </a:solidFill>
                <a:latin typeface="Arial"/>
                <a:ea typeface="Arial"/>
                <a:cs typeface="Arial"/>
                <a:sym typeface="Arial"/>
              </a:rPr>
              <a:t>We are Philosophers - KS1 </a:t>
            </a:r>
            <a:endParaRPr sz="6600" b="0" i="0" u="none" strike="noStrike" cap="none">
              <a:solidFill>
                <a:srgbClr val="000000"/>
              </a:solidFill>
              <a:latin typeface="Calibri"/>
              <a:ea typeface="Calibri"/>
              <a:cs typeface="Calibri"/>
              <a:sym typeface="Calibri"/>
            </a:endParaRPr>
          </a:p>
        </p:txBody>
      </p:sp>
      <p:sp>
        <p:nvSpPr>
          <p:cNvPr id="314" name="Google Shape;314;p30"/>
          <p:cNvSpPr txBox="1">
            <a:spLocks noGrp="1"/>
          </p:cNvSpPr>
          <p:nvPr>
            <p:ph type="body" idx="1"/>
          </p:nvPr>
        </p:nvSpPr>
        <p:spPr>
          <a:xfrm>
            <a:off x="776125" y="3011500"/>
            <a:ext cx="11494533" cy="71739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our own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explain our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brave questions of our own and attempt to answer the questions of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try to help people understand our point of view through what we say.</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carefully about what we have learned to decide what is true and what might not be true.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issues of right and wrong, good and bad.</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pic>
        <p:nvPicPr>
          <p:cNvPr id="315" name="Google Shape;315;p30"/>
          <p:cNvPicPr preferRelativeResize="0"/>
          <p:nvPr/>
        </p:nvPicPr>
        <p:blipFill rotWithShape="1">
          <a:blip r:embed="rId3">
            <a:alphaModFix/>
          </a:blip>
          <a:srcRect/>
          <a:stretch/>
        </p:blipFill>
        <p:spPr>
          <a:xfrm>
            <a:off x="12993747" y="2507226"/>
            <a:ext cx="5058279" cy="6192949"/>
          </a:xfrm>
          <a:prstGeom prst="rect">
            <a:avLst/>
          </a:prstGeom>
          <a:noFill/>
          <a:ln>
            <a:noFill/>
          </a:ln>
        </p:spPr>
      </p:pic>
      <p:sp>
        <p:nvSpPr>
          <p:cNvPr id="2" name="TextBox 1">
            <a:extLst>
              <a:ext uri="{FF2B5EF4-FFF2-40B4-BE49-F238E27FC236}">
                <a16:creationId xmlns:a16="http://schemas.microsoft.com/office/drawing/2014/main" id="{A7190844-B55A-DD51-5921-FA283759EA4F}"/>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3" name="Google Shape;323;p31"/>
          <p:cNvPicPr preferRelativeResize="0"/>
          <p:nvPr/>
        </p:nvPicPr>
        <p:blipFill rotWithShape="1">
          <a:blip r:embed="rId3">
            <a:alphaModFix/>
          </a:blip>
          <a:srcRect/>
          <a:stretch/>
        </p:blipFill>
        <p:spPr>
          <a:xfrm>
            <a:off x="16434770" y="3952569"/>
            <a:ext cx="3669330" cy="4605038"/>
          </a:xfrm>
          <a:prstGeom prst="rect">
            <a:avLst/>
          </a:prstGeom>
          <a:noFill/>
          <a:ln>
            <a:noFill/>
          </a:ln>
        </p:spPr>
      </p:pic>
      <p:sp>
        <p:nvSpPr>
          <p:cNvPr id="321" name="Google Shape;321;p31"/>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92D050"/>
                </a:solidFill>
                <a:latin typeface="Arial"/>
                <a:ea typeface="Arial"/>
                <a:cs typeface="Arial"/>
                <a:sym typeface="Arial"/>
              </a:rPr>
              <a:t>We are Human and Social Scientists - KS1</a:t>
            </a:r>
            <a:endParaRPr sz="6600" b="0" i="0" u="none" strike="noStrike" cap="none">
              <a:solidFill>
                <a:srgbClr val="000000"/>
              </a:solidFill>
              <a:latin typeface="Calibri"/>
              <a:ea typeface="Calibri"/>
              <a:cs typeface="Calibri"/>
              <a:sym typeface="Calibri"/>
            </a:endParaRPr>
          </a:p>
        </p:txBody>
      </p:sp>
      <p:sp>
        <p:nvSpPr>
          <p:cNvPr id="322" name="Google Shape;322;p31"/>
          <p:cNvSpPr txBox="1">
            <a:spLocks noGrp="1"/>
          </p:cNvSpPr>
          <p:nvPr>
            <p:ph type="body" idx="1"/>
          </p:nvPr>
        </p:nvSpPr>
        <p:spPr>
          <a:xfrm>
            <a:off x="0" y="3011488"/>
            <a:ext cx="17338675" cy="7173912"/>
          </a:xfrm>
          <a:prstGeom prst="rect">
            <a:avLst/>
          </a:prstGeom>
          <a:noFill/>
          <a:ln>
            <a:noFill/>
          </a:ln>
        </p:spPr>
        <p:txBody>
          <a:bodyPr spcFirstLastPara="1" wrap="square" lIns="150750" tIns="75350" rIns="150750" bIns="75350" anchor="t" anchorCtr="0">
            <a:normAutofit/>
          </a:bodyPr>
          <a:lstStyle/>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look for similarities and differences in the way people live together.</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think about the reasons why people might choose to wear specific things, behave in certain ways or do particular things.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study diversity and lived experiences of religion using interviews, examples and observations.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listen carefully and think hard about what we have heard to try to understand the worldviews of others, both personal and organised, alongside our own.</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meet real people from different religious traditions and those of no faith/religion.</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think about issues of belonging and how we express ourselves.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7507627B-C2EA-ED9F-1258-CC724B86B1A0}"/>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2"/>
          <p:cNvPicPr preferRelativeResize="0"/>
          <p:nvPr/>
        </p:nvPicPr>
        <p:blipFill rotWithShape="1">
          <a:blip r:embed="rId3">
            <a:alphaModFix/>
          </a:blip>
          <a:srcRect/>
          <a:stretch/>
        </p:blipFill>
        <p:spPr>
          <a:xfrm>
            <a:off x="10326272" y="364076"/>
            <a:ext cx="9448449" cy="9708326"/>
          </a:xfrm>
          <a:prstGeom prst="rect">
            <a:avLst/>
          </a:prstGeom>
          <a:noFill/>
          <a:ln>
            <a:noFill/>
          </a:ln>
        </p:spPr>
      </p:pic>
      <p:sp>
        <p:nvSpPr>
          <p:cNvPr id="330" name="Google Shape;330;p32"/>
          <p:cNvSpPr txBox="1"/>
          <p:nvPr/>
        </p:nvSpPr>
        <p:spPr>
          <a:xfrm>
            <a:off x="707300" y="7864475"/>
            <a:ext cx="9318923" cy="193126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KS1: Examples of work</a:t>
            </a:r>
            <a:endParaRPr sz="6600" b="0" i="0" u="none" strike="noStrike" cap="none">
              <a:solidFill>
                <a:srgbClr val="000000"/>
              </a:solidFill>
              <a:latin typeface="Arial"/>
              <a:ea typeface="Arial"/>
              <a:cs typeface="Arial"/>
              <a:sym typeface="Arial"/>
            </a:endParaRPr>
          </a:p>
        </p:txBody>
      </p:sp>
      <p:pic>
        <p:nvPicPr>
          <p:cNvPr id="331" name="Google Shape;331;p32"/>
          <p:cNvPicPr preferRelativeResize="0"/>
          <p:nvPr/>
        </p:nvPicPr>
        <p:blipFill rotWithShape="1">
          <a:blip r:embed="rId4">
            <a:alphaModFix/>
          </a:blip>
          <a:srcRect/>
          <a:stretch/>
        </p:blipFill>
        <p:spPr>
          <a:xfrm>
            <a:off x="3429000" y="1007725"/>
            <a:ext cx="4505325" cy="5619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50" descr="A cover of a book&#10;&#10;Description automatically generated"/>
          <p:cNvPicPr preferRelativeResize="0"/>
          <p:nvPr/>
        </p:nvPicPr>
        <p:blipFill rotWithShape="1">
          <a:blip r:embed="rId3">
            <a:alphaModFix/>
          </a:blip>
          <a:srcRect/>
          <a:stretch/>
        </p:blipFill>
        <p:spPr>
          <a:xfrm>
            <a:off x="7960258" y="2958347"/>
            <a:ext cx="5057911" cy="7147379"/>
          </a:xfrm>
          <a:prstGeom prst="rect">
            <a:avLst/>
          </a:prstGeom>
          <a:noFill/>
          <a:ln>
            <a:noFill/>
          </a:ln>
        </p:spPr>
      </p:pic>
      <p:sp>
        <p:nvSpPr>
          <p:cNvPr id="93" name="Google Shape;93;p50"/>
          <p:cNvSpPr txBox="1">
            <a:spLocks noGrp="1"/>
          </p:cNvSpPr>
          <p:nvPr>
            <p:ph type="title"/>
          </p:nvPr>
        </p:nvSpPr>
        <p:spPr>
          <a:xfrm>
            <a:off x="1382157" y="602474"/>
            <a:ext cx="17339786" cy="2185798"/>
          </a:xfrm>
          <a:prstGeom prst="rect">
            <a:avLst/>
          </a:prstGeom>
          <a:noFill/>
          <a:ln>
            <a:noFill/>
          </a:ln>
        </p:spPr>
        <p:txBody>
          <a:bodyPr spcFirstLastPara="1" wrap="square" lIns="150750" tIns="75350" rIns="150750" bIns="75350" anchor="ctr" anchorCtr="0">
            <a:normAutofit/>
          </a:bodyPr>
          <a:lstStyle/>
          <a:p>
            <a:pPr marL="0" lvl="0" indent="0" algn="l" rtl="0">
              <a:lnSpc>
                <a:spcPct val="90000"/>
              </a:lnSpc>
              <a:spcBef>
                <a:spcPts val="0"/>
              </a:spcBef>
              <a:spcAft>
                <a:spcPts val="0"/>
              </a:spcAft>
              <a:buSzPts val="4400"/>
              <a:buFont typeface="Arial"/>
              <a:buNone/>
            </a:pPr>
            <a:r>
              <a:rPr lang="en-GB" sz="6600">
                <a:latin typeface="Arial"/>
                <a:ea typeface="Arial"/>
                <a:cs typeface="Arial"/>
                <a:sym typeface="Arial"/>
              </a:rPr>
              <a:t>R&amp;W: Context</a:t>
            </a:r>
            <a:endParaRPr sz="6600">
              <a:latin typeface="Arial"/>
              <a:ea typeface="Arial"/>
              <a:cs typeface="Arial"/>
              <a:sym typeface="Arial"/>
            </a:endParaRPr>
          </a:p>
        </p:txBody>
      </p:sp>
      <p:pic>
        <p:nvPicPr>
          <p:cNvPr id="94" name="Google Shape;94;p50" descr="A cover of a magazine&#10;&#10;Description automatically generated">
            <a:hlinkClick r:id="rId4"/>
          </p:cNvPr>
          <p:cNvPicPr preferRelativeResize="0">
            <a:picLocks noGrp="1"/>
          </p:cNvPicPr>
          <p:nvPr>
            <p:ph type="body" idx="1"/>
          </p:nvPr>
        </p:nvPicPr>
        <p:blipFill rotWithShape="1">
          <a:blip r:embed="rId5">
            <a:alphaModFix/>
          </a:blip>
          <a:srcRect/>
          <a:stretch/>
        </p:blipFill>
        <p:spPr>
          <a:xfrm>
            <a:off x="1653775" y="2958349"/>
            <a:ext cx="5058000" cy="7191600"/>
          </a:xfrm>
          <a:prstGeom prst="rect">
            <a:avLst/>
          </a:prstGeom>
          <a:noFill/>
          <a:ln>
            <a:noFill/>
          </a:ln>
        </p:spPr>
      </p:pic>
      <p:pic>
        <p:nvPicPr>
          <p:cNvPr id="95" name="Google Shape;95;p50">
            <a:hlinkClick r:id="rId6"/>
          </p:cNvPr>
          <p:cNvPicPr preferRelativeResize="0"/>
          <p:nvPr/>
        </p:nvPicPr>
        <p:blipFill rotWithShape="1">
          <a:blip r:embed="rId7">
            <a:alphaModFix/>
          </a:blip>
          <a:srcRect/>
          <a:stretch/>
        </p:blipFill>
        <p:spPr>
          <a:xfrm>
            <a:off x="14017037" y="2958350"/>
            <a:ext cx="5723713" cy="7147375"/>
          </a:xfrm>
          <a:prstGeom prst="rect">
            <a:avLst/>
          </a:prstGeom>
          <a:noFill/>
          <a:ln>
            <a:noFill/>
          </a:ln>
        </p:spPr>
      </p:pic>
      <p:sp>
        <p:nvSpPr>
          <p:cNvPr id="96" name="Google Shape;96;p50"/>
          <p:cNvSpPr/>
          <p:nvPr/>
        </p:nvSpPr>
        <p:spPr>
          <a:xfrm>
            <a:off x="11362389" y="221341"/>
            <a:ext cx="4692000" cy="3449100"/>
          </a:xfrm>
          <a:prstGeom prst="wedgeEllipseCallout">
            <a:avLst>
              <a:gd name="adj1" fmla="val 36549"/>
              <a:gd name="adj2" fmla="val 60457"/>
            </a:avLst>
          </a:prstGeom>
          <a:solidFill>
            <a:schemeClr val="lt2"/>
          </a:solidFill>
          <a:ln w="9525" cap="flat" cmpd="sng">
            <a:solidFill>
              <a:schemeClr val="dk2"/>
            </a:solidFill>
            <a:prstDash val="solid"/>
            <a:round/>
            <a:headEnd type="none" w="sm" len="sm"/>
            <a:tailEnd type="none" w="sm" len="sm"/>
          </a:ln>
        </p:spPr>
        <p:txBody>
          <a:bodyPr spcFirstLastPara="1" wrap="square" lIns="150750" tIns="150750" rIns="150750" bIns="15075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000000"/>
                </a:solidFill>
                <a:latin typeface="Calibri"/>
                <a:ea typeface="Calibri"/>
                <a:cs typeface="Calibri"/>
                <a:sym typeface="Calibri"/>
              </a:rPr>
              <a:t>Click on the pictures to access the resources hosted by the Religious Education Council for England and Wa</a:t>
            </a:r>
            <a:r>
              <a:rPr lang="en-GB" sz="2400">
                <a:latin typeface="Calibri"/>
                <a:ea typeface="Calibri"/>
                <a:cs typeface="Calibri"/>
                <a:sym typeface="Calibri"/>
              </a:rPr>
              <a:t>l</a:t>
            </a:r>
            <a:r>
              <a:rPr lang="en-GB" sz="2400" b="0" i="0" u="none" strike="noStrike" cap="none">
                <a:solidFill>
                  <a:srgbClr val="000000"/>
                </a:solidFill>
                <a:latin typeface="Calibri"/>
                <a:ea typeface="Calibri"/>
                <a:cs typeface="Calibri"/>
                <a:sym typeface="Calibri"/>
              </a:rPr>
              <a:t>es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3"/>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FFC000"/>
                </a:solidFill>
                <a:latin typeface="Arial"/>
                <a:ea typeface="Arial"/>
                <a:cs typeface="Arial"/>
                <a:sym typeface="Arial"/>
              </a:rPr>
              <a:t>We are Theologians - KS2</a:t>
            </a:r>
            <a:endParaRPr sz="6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 name="Google Shape;338;p33"/>
          <p:cNvSpPr txBox="1">
            <a:spLocks noGrp="1"/>
          </p:cNvSpPr>
          <p:nvPr>
            <p:ph type="body" idx="1"/>
          </p:nvPr>
        </p:nvSpPr>
        <p:spPr>
          <a:xfrm>
            <a:off x="1" y="3011488"/>
            <a:ext cx="14335431" cy="78232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analyse sacred texts and make links with practices and beliefs.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evidence to back up our thinking.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make judgements based on our reading.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make interpretations and identify our hermeneutical lenses.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questions about what we read and discuss its meaning.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consider authorship and authority and the context in which sacred texts were written.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reflect on what sacred texts mean to us personally and what they mean to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consider what religious art might be telling us about the artist’s worldview and wider beliefs and ideas.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endParaRPr sz="3800" b="0" i="0" u="none" strike="noStrike" cap="none" dirty="0">
              <a:solidFill>
                <a:srgbClr val="000000"/>
              </a:solidFill>
              <a:latin typeface="Calibri"/>
              <a:ea typeface="Calibri"/>
              <a:cs typeface="Calibri"/>
              <a:sym typeface="Calibri"/>
            </a:endParaRPr>
          </a:p>
        </p:txBody>
      </p:sp>
      <p:pic>
        <p:nvPicPr>
          <p:cNvPr id="339" name="Google Shape;339;p33"/>
          <p:cNvPicPr preferRelativeResize="0"/>
          <p:nvPr/>
        </p:nvPicPr>
        <p:blipFill rotWithShape="1">
          <a:blip r:embed="rId3">
            <a:alphaModFix/>
          </a:blip>
          <a:srcRect/>
          <a:stretch/>
        </p:blipFill>
        <p:spPr>
          <a:xfrm>
            <a:off x="14335432" y="3011488"/>
            <a:ext cx="4925962" cy="6195775"/>
          </a:xfrm>
          <a:prstGeom prst="rect">
            <a:avLst/>
          </a:prstGeom>
          <a:noFill/>
          <a:ln>
            <a:noFill/>
          </a:ln>
        </p:spPr>
      </p:pic>
      <p:sp>
        <p:nvSpPr>
          <p:cNvPr id="2" name="TextBox 1">
            <a:extLst>
              <a:ext uri="{FF2B5EF4-FFF2-40B4-BE49-F238E27FC236}">
                <a16:creationId xmlns:a16="http://schemas.microsoft.com/office/drawing/2014/main" id="{34ECB9D6-3DAB-965D-517B-9183425A42A6}"/>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4"/>
          <p:cNvSpPr txBox="1">
            <a:spLocks noGrp="1"/>
          </p:cNvSpPr>
          <p:nvPr>
            <p:ph type="title"/>
          </p:nvPr>
        </p:nvSpPr>
        <p:spPr>
          <a:xfrm>
            <a:off x="918675" y="603250"/>
            <a:ext cx="164199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70C0"/>
                </a:solidFill>
                <a:latin typeface="Arial"/>
                <a:ea typeface="Arial"/>
                <a:cs typeface="Arial"/>
                <a:sym typeface="Arial"/>
              </a:rPr>
              <a:t>We are Philosophers - KS2 </a:t>
            </a:r>
            <a:endParaRPr sz="6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 name="Google Shape;346;p34"/>
          <p:cNvSpPr txBox="1">
            <a:spLocks noGrp="1"/>
          </p:cNvSpPr>
          <p:nvPr>
            <p:ph type="body" idx="1"/>
          </p:nvPr>
        </p:nvSpPr>
        <p:spPr>
          <a:xfrm>
            <a:off x="491025" y="3011500"/>
            <a:ext cx="14552330" cy="78231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explore different methods of knowing and different methods of reasoning.</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use the ideas and thoughts of others to generate discussion and formulate our own opinions.</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justify our opinions and ideas with evidence and examples.</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challenge the ideas and opinions of others, known to us and not previously known.</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ask innovative questions of our own and attempt to answer the questions of others.</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try to be persuasive in our spoken language and in our writing.</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think critically using reason and evidence.</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think about why we are here and issues of right and wrong, good and bad.</a:t>
            </a:r>
            <a:endParaRPr sz="3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600" b="0" i="0" u="none" strike="noStrike" cap="none" dirty="0">
              <a:solidFill>
                <a:srgbClr val="000000"/>
              </a:solidFill>
              <a:latin typeface="Calibri"/>
              <a:ea typeface="Calibri"/>
              <a:cs typeface="Calibri"/>
              <a:sym typeface="Calibri"/>
            </a:endParaRPr>
          </a:p>
        </p:txBody>
      </p:sp>
      <p:pic>
        <p:nvPicPr>
          <p:cNvPr id="347" name="Google Shape;347;p34"/>
          <p:cNvPicPr preferRelativeResize="0"/>
          <p:nvPr/>
        </p:nvPicPr>
        <p:blipFill rotWithShape="1">
          <a:blip r:embed="rId3">
            <a:alphaModFix/>
          </a:blip>
          <a:srcRect/>
          <a:stretch/>
        </p:blipFill>
        <p:spPr>
          <a:xfrm>
            <a:off x="15043355" y="3011500"/>
            <a:ext cx="4569720" cy="6013275"/>
          </a:xfrm>
          <a:prstGeom prst="rect">
            <a:avLst/>
          </a:prstGeom>
          <a:noFill/>
          <a:ln>
            <a:noFill/>
          </a:ln>
        </p:spPr>
      </p:pic>
      <p:sp>
        <p:nvSpPr>
          <p:cNvPr id="2" name="TextBox 1">
            <a:extLst>
              <a:ext uri="{FF2B5EF4-FFF2-40B4-BE49-F238E27FC236}">
                <a16:creationId xmlns:a16="http://schemas.microsoft.com/office/drawing/2014/main" id="{3500A475-7479-6688-60C4-FD7A5753C3DE}"/>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5"/>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92D050"/>
                </a:solidFill>
                <a:latin typeface="Arial"/>
                <a:ea typeface="Arial"/>
                <a:cs typeface="Arial"/>
                <a:sym typeface="Arial"/>
              </a:rPr>
              <a:t>We are Human and Social Scientists - KS2</a:t>
            </a:r>
            <a:endParaRPr sz="6600" b="0" i="0" u="none" strike="noStrike" cap="none">
              <a:solidFill>
                <a:srgbClr val="000000"/>
              </a:solidFill>
              <a:latin typeface="Calibri"/>
              <a:ea typeface="Calibri"/>
              <a:cs typeface="Calibri"/>
              <a:sym typeface="Calibri"/>
            </a:endParaRPr>
          </a:p>
        </p:txBody>
      </p:sp>
      <p:sp>
        <p:nvSpPr>
          <p:cNvPr id="354" name="Google Shape;354;p35"/>
          <p:cNvSpPr txBox="1">
            <a:spLocks noGrp="1"/>
          </p:cNvSpPr>
          <p:nvPr>
            <p:ph type="body" idx="1"/>
          </p:nvPr>
        </p:nvSpPr>
        <p:spPr>
          <a:xfrm>
            <a:off x="0" y="2808078"/>
            <a:ext cx="17338675" cy="8297862"/>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question assumptions about worldviews and religion/nonreligion.</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analyse how things change in society.</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consider the reasons for human behaviour and practices.</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consider what behaviour and practices tell us about belief and ways of seeing the world.</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study diversity and lived experiences of religion using interviews, case studies and observations.</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analyse and try to understand the worldviews of others, both personal and organised, alongside our own.</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encounter real people from different religious traditions and those of no faith/religion.</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think about issues of belonging and identity and the interactions between these ideas.</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600" b="0" i="0" u="none" strike="noStrike" cap="none">
              <a:solidFill>
                <a:srgbClr val="000000"/>
              </a:solidFill>
              <a:latin typeface="Calibri"/>
              <a:ea typeface="Calibri"/>
              <a:cs typeface="Calibri"/>
              <a:sym typeface="Calibri"/>
            </a:endParaRPr>
          </a:p>
        </p:txBody>
      </p:sp>
      <p:pic>
        <p:nvPicPr>
          <p:cNvPr id="355" name="Google Shape;355;p35"/>
          <p:cNvPicPr preferRelativeResize="0"/>
          <p:nvPr/>
        </p:nvPicPr>
        <p:blipFill rotWithShape="1">
          <a:blip r:embed="rId3">
            <a:alphaModFix/>
          </a:blip>
          <a:srcRect/>
          <a:stretch/>
        </p:blipFill>
        <p:spPr>
          <a:xfrm>
            <a:off x="17000125" y="46038"/>
            <a:ext cx="3103975" cy="3918325"/>
          </a:xfrm>
          <a:prstGeom prst="rect">
            <a:avLst/>
          </a:prstGeom>
          <a:noFill/>
          <a:ln>
            <a:noFill/>
          </a:ln>
        </p:spPr>
      </p:pic>
      <p:sp>
        <p:nvSpPr>
          <p:cNvPr id="2" name="TextBox 1">
            <a:extLst>
              <a:ext uri="{FF2B5EF4-FFF2-40B4-BE49-F238E27FC236}">
                <a16:creationId xmlns:a16="http://schemas.microsoft.com/office/drawing/2014/main" id="{01739C8A-0450-5724-51C1-72095BE2415B}"/>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8"/>
          <p:cNvSpPr txBox="1"/>
          <p:nvPr/>
        </p:nvSpPr>
        <p:spPr>
          <a:xfrm>
            <a:off x="84111" y="514027"/>
            <a:ext cx="9318923" cy="1130361"/>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chemeClr val="dk1"/>
                </a:solidFill>
                <a:latin typeface="Arial"/>
                <a:ea typeface="Arial"/>
                <a:cs typeface="Arial"/>
                <a:sym typeface="Arial"/>
              </a:rPr>
              <a:t>What are the differences between a WRP and a R&amp;W approach?</a:t>
            </a:r>
            <a:endParaRPr sz="4400" b="1" i="0" u="none" strike="noStrike" cap="none">
              <a:solidFill>
                <a:schemeClr val="dk1"/>
              </a:solidFill>
              <a:latin typeface="Arial"/>
              <a:ea typeface="Arial"/>
              <a:cs typeface="Arial"/>
              <a:sym typeface="Arial"/>
            </a:endParaRPr>
          </a:p>
        </p:txBody>
      </p:sp>
      <p:pic>
        <p:nvPicPr>
          <p:cNvPr id="378" name="Google Shape;378;p38"/>
          <p:cNvPicPr preferRelativeResize="0"/>
          <p:nvPr/>
        </p:nvPicPr>
        <p:blipFill rotWithShape="1">
          <a:blip r:embed="rId3">
            <a:alphaModFix/>
          </a:blip>
          <a:srcRect/>
          <a:stretch/>
        </p:blipFill>
        <p:spPr>
          <a:xfrm>
            <a:off x="256331" y="4240735"/>
            <a:ext cx="8292941" cy="6471007"/>
          </a:xfrm>
          <a:prstGeom prst="rect">
            <a:avLst/>
          </a:prstGeom>
          <a:noFill/>
          <a:ln>
            <a:noFill/>
          </a:ln>
        </p:spPr>
      </p:pic>
      <p:sp>
        <p:nvSpPr>
          <p:cNvPr id="379" name="Google Shape;379;p38"/>
          <p:cNvSpPr txBox="1"/>
          <p:nvPr/>
        </p:nvSpPr>
        <p:spPr>
          <a:xfrm>
            <a:off x="256330" y="2244176"/>
            <a:ext cx="8573924" cy="1996559"/>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4617"/>
              <a:buFont typeface="Arial"/>
              <a:buNone/>
            </a:pPr>
            <a:r>
              <a:rPr lang="en-GB" sz="4617" b="0" i="0" u="none" strike="noStrike" cap="none" dirty="0">
                <a:solidFill>
                  <a:schemeClr val="dk1"/>
                </a:solidFill>
                <a:latin typeface="Calibri"/>
                <a:ea typeface="Calibri"/>
                <a:cs typeface="Calibri"/>
                <a:sym typeface="Calibri"/>
              </a:rPr>
              <a:t>WRP - Give an example of when Christians use each type of prayer.</a:t>
            </a:r>
            <a:endParaRPr sz="4617" b="0" i="0" u="none" strike="noStrike" cap="none" dirty="0">
              <a:solidFill>
                <a:schemeClr val="dk1"/>
              </a:solidFill>
              <a:latin typeface="Calibri"/>
              <a:ea typeface="Calibri"/>
              <a:cs typeface="Calibri"/>
              <a:sym typeface="Calibri"/>
            </a:endParaRPr>
          </a:p>
        </p:txBody>
      </p:sp>
      <p:sp>
        <p:nvSpPr>
          <p:cNvPr id="380" name="Google Shape;380;p38"/>
          <p:cNvSpPr txBox="1"/>
          <p:nvPr/>
        </p:nvSpPr>
        <p:spPr>
          <a:xfrm>
            <a:off x="9544154" y="80934"/>
            <a:ext cx="10445700" cy="1996500"/>
          </a:xfrm>
          <a:prstGeom prst="rect">
            <a:avLst/>
          </a:prstGeom>
          <a:noFill/>
          <a:ln>
            <a:noFill/>
          </a:ln>
        </p:spPr>
        <p:txBody>
          <a:bodyPr spcFirstLastPara="1" wrap="square" lIns="150750" tIns="150750" rIns="150750" bIns="150750" anchor="t" anchorCtr="0">
            <a:noAutofit/>
          </a:bodyPr>
          <a:lstStyle/>
          <a:p>
            <a:pPr marL="457200" marR="0" lvl="0" indent="-457200" algn="l" rtl="0">
              <a:lnSpc>
                <a:spcPct val="100000"/>
              </a:lnSpc>
              <a:spcBef>
                <a:spcPts val="0"/>
              </a:spcBef>
              <a:spcAft>
                <a:spcPts val="0"/>
              </a:spcAft>
              <a:buClr>
                <a:schemeClr val="dk1"/>
              </a:buClr>
              <a:buSzPts val="4617"/>
              <a:buFont typeface="Calibri"/>
              <a:buAutoNum type="arabicPeriod"/>
            </a:pPr>
            <a:r>
              <a:rPr lang="en-GB" sz="4617" b="0" i="0" u="none" strike="noStrike" cap="none">
                <a:solidFill>
                  <a:schemeClr val="dk1"/>
                </a:solidFill>
                <a:latin typeface="Calibri"/>
                <a:ea typeface="Calibri"/>
                <a:cs typeface="Calibri"/>
                <a:sym typeface="Calibri"/>
              </a:rPr>
              <a:t>R&amp;W - Investigate Stormzy’s worldview. Read the lyrics of “Blinded by Your Grace” and find examples of what he thinks about God.</a:t>
            </a:r>
            <a:endParaRPr sz="4617" b="0" i="0" u="none" strike="noStrike" cap="none">
              <a:solidFill>
                <a:schemeClr val="dk1"/>
              </a:solidFill>
              <a:latin typeface="Calibri"/>
              <a:ea typeface="Calibri"/>
              <a:cs typeface="Calibri"/>
              <a:sym typeface="Calibri"/>
            </a:endParaRPr>
          </a:p>
        </p:txBody>
      </p:sp>
      <p:pic>
        <p:nvPicPr>
          <p:cNvPr id="381" name="Google Shape;381;p38"/>
          <p:cNvPicPr preferRelativeResize="0"/>
          <p:nvPr/>
        </p:nvPicPr>
        <p:blipFill rotWithShape="1">
          <a:blip r:embed="rId4">
            <a:alphaModFix/>
          </a:blip>
          <a:srcRect t="14879"/>
          <a:stretch/>
        </p:blipFill>
        <p:spPr>
          <a:xfrm>
            <a:off x="11478884" y="5459397"/>
            <a:ext cx="6576375" cy="4033680"/>
          </a:xfrm>
          <a:prstGeom prst="rect">
            <a:avLst/>
          </a:prstGeom>
          <a:noFill/>
          <a:ln>
            <a:noFill/>
          </a:ln>
        </p:spPr>
      </p:pic>
      <p:sp>
        <p:nvSpPr>
          <p:cNvPr id="382" name="Google Shape;382;p38"/>
          <p:cNvSpPr txBox="1"/>
          <p:nvPr/>
        </p:nvSpPr>
        <p:spPr>
          <a:xfrm>
            <a:off x="9550229" y="3586050"/>
            <a:ext cx="9962700" cy="199650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4617"/>
              <a:buFont typeface="Arial"/>
              <a:buNone/>
            </a:pPr>
            <a:r>
              <a:rPr lang="en-GB" sz="4617" b="0" i="0" u="none" strike="noStrike" cap="none">
                <a:solidFill>
                  <a:schemeClr val="dk1"/>
                </a:solidFill>
                <a:latin typeface="Calibri"/>
                <a:ea typeface="Calibri"/>
                <a:cs typeface="Calibri"/>
                <a:sym typeface="Calibri"/>
              </a:rPr>
              <a:t>2. Reflect on Stormzy’s worldview.</a:t>
            </a:r>
            <a:endParaRPr sz="4617" b="0" i="0" u="none" strike="noStrike" cap="none">
              <a:solidFill>
                <a:schemeClr val="dk1"/>
              </a:solidFill>
              <a:latin typeface="Calibri"/>
              <a:ea typeface="Calibri"/>
              <a:cs typeface="Calibri"/>
              <a:sym typeface="Calibri"/>
            </a:endParaRPr>
          </a:p>
        </p:txBody>
      </p:sp>
      <p:sp>
        <p:nvSpPr>
          <p:cNvPr id="2" name="Google Shape;330;p32">
            <a:extLst>
              <a:ext uri="{FF2B5EF4-FFF2-40B4-BE49-F238E27FC236}">
                <a16:creationId xmlns:a16="http://schemas.microsoft.com/office/drawing/2014/main" id="{79D93E8A-69CA-094B-0781-8F068F9C8B99}"/>
              </a:ext>
            </a:extLst>
          </p:cNvPr>
          <p:cNvSpPr txBox="1"/>
          <p:nvPr/>
        </p:nvSpPr>
        <p:spPr>
          <a:xfrm>
            <a:off x="8549272" y="10262786"/>
            <a:ext cx="9318923" cy="193126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KS2: Examples of work</a:t>
            </a:r>
            <a:endParaRPr sz="66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36" descr="A cartoon of a person and person&#10;&#10;Description automatically generated"/>
          <p:cNvPicPr preferRelativeResize="0"/>
          <p:nvPr/>
        </p:nvPicPr>
        <p:blipFill rotWithShape="1">
          <a:blip r:embed="rId3">
            <a:alphaModFix/>
          </a:blip>
          <a:srcRect/>
          <a:stretch/>
        </p:blipFill>
        <p:spPr>
          <a:xfrm>
            <a:off x="12109450" y="1559853"/>
            <a:ext cx="7391400" cy="7259646"/>
          </a:xfrm>
          <a:prstGeom prst="rect">
            <a:avLst/>
          </a:prstGeom>
          <a:noFill/>
          <a:ln>
            <a:noFill/>
          </a:ln>
        </p:spPr>
      </p:pic>
      <p:sp>
        <p:nvSpPr>
          <p:cNvPr id="361" name="Google Shape;361;p36"/>
          <p:cNvSpPr txBox="1">
            <a:spLocks noGrp="1"/>
          </p:cNvSpPr>
          <p:nvPr>
            <p:ph type="body" idx="1"/>
          </p:nvPr>
        </p:nvSpPr>
        <p:spPr>
          <a:xfrm>
            <a:off x="1034388" y="2837234"/>
            <a:ext cx="11075062" cy="7647145"/>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3800">
                <a:latin typeface="Arial"/>
                <a:ea typeface="Arial"/>
                <a:cs typeface="Arial"/>
                <a:sym typeface="Arial"/>
              </a:rPr>
              <a:t>The Religion and Worldviews (R&amp;W) approach may seem new, but it builds on existing good practice in RE – you may already be adopting a R&amp;W approach to an extent!</a:t>
            </a:r>
            <a:endParaRPr/>
          </a:p>
          <a:p>
            <a:pPr marL="228600" lvl="0" indent="-228600" algn="l" rtl="0">
              <a:lnSpc>
                <a:spcPct val="90000"/>
              </a:lnSpc>
              <a:spcBef>
                <a:spcPts val="2200"/>
              </a:spcBef>
              <a:spcAft>
                <a:spcPts val="0"/>
              </a:spcAft>
              <a:buClr>
                <a:schemeClr val="dk1"/>
              </a:buClr>
              <a:buSzPts val="2800"/>
              <a:buFont typeface="Arial"/>
              <a:buChar char="•"/>
            </a:pPr>
            <a:r>
              <a:rPr lang="en-GB" sz="3800">
                <a:latin typeface="Arial"/>
                <a:ea typeface="Arial"/>
                <a:cs typeface="Arial"/>
                <a:sym typeface="Arial"/>
              </a:rPr>
              <a:t>We need to be mindful about the language we use, as well as the images/pictures and examples we use in the classroom:</a:t>
            </a:r>
            <a:endParaRPr/>
          </a:p>
          <a:p>
            <a:pPr marL="685800" lvl="1" indent="-228600" algn="l" rtl="0">
              <a:lnSpc>
                <a:spcPct val="90000"/>
              </a:lnSpc>
              <a:spcBef>
                <a:spcPts val="1700"/>
              </a:spcBef>
              <a:spcAft>
                <a:spcPts val="0"/>
              </a:spcAft>
              <a:buClr>
                <a:schemeClr val="dk1"/>
              </a:buClr>
              <a:buSzPts val="2400"/>
              <a:buFont typeface="Arial"/>
              <a:buChar char="•"/>
            </a:pPr>
            <a:r>
              <a:rPr lang="en-GB" sz="3800">
                <a:latin typeface="Arial"/>
                <a:ea typeface="Arial"/>
                <a:cs typeface="Arial"/>
                <a:sym typeface="Arial"/>
              </a:rPr>
              <a:t>To avoid framing ‘world religions’ through Western Christian lenses</a:t>
            </a:r>
            <a:endParaRPr/>
          </a:p>
          <a:p>
            <a:pPr marL="685800" lvl="1" indent="-228600" algn="l" rtl="0">
              <a:lnSpc>
                <a:spcPct val="90000"/>
              </a:lnSpc>
              <a:spcBef>
                <a:spcPts val="1700"/>
              </a:spcBef>
              <a:spcAft>
                <a:spcPts val="0"/>
              </a:spcAft>
              <a:buClr>
                <a:schemeClr val="dk1"/>
              </a:buClr>
              <a:buSzPts val="2400"/>
              <a:buFont typeface="Arial"/>
              <a:buChar char="•"/>
            </a:pPr>
            <a:r>
              <a:rPr lang="en-GB" sz="3800">
                <a:latin typeface="Arial"/>
                <a:ea typeface="Arial"/>
                <a:cs typeface="Arial"/>
                <a:sym typeface="Arial"/>
              </a:rPr>
              <a:t>To avoid homogenising groups, instead acknowledging diversity within and across (non)religion</a:t>
            </a:r>
            <a:endParaRPr/>
          </a:p>
          <a:p>
            <a:pPr marL="0" lvl="0" indent="0" algn="l" rtl="0">
              <a:lnSpc>
                <a:spcPct val="100000"/>
              </a:lnSpc>
              <a:spcBef>
                <a:spcPts val="1200"/>
              </a:spcBef>
              <a:spcAft>
                <a:spcPts val="0"/>
              </a:spcAft>
              <a:buSzPts val="1400"/>
              <a:buNone/>
            </a:pPr>
            <a:endParaRPr sz="3800">
              <a:latin typeface="Arial"/>
              <a:ea typeface="Arial"/>
              <a:cs typeface="Arial"/>
              <a:sym typeface="Arial"/>
            </a:endParaRPr>
          </a:p>
        </p:txBody>
      </p:sp>
      <p:sp>
        <p:nvSpPr>
          <p:cNvPr id="362" name="Google Shape;362;p36"/>
          <p:cNvSpPr txBox="1">
            <a:spLocks noGrp="1"/>
          </p:cNvSpPr>
          <p:nvPr>
            <p:ph type="title"/>
          </p:nvPr>
        </p:nvSpPr>
        <p:spPr>
          <a:xfrm>
            <a:off x="1034388" y="824971"/>
            <a:ext cx="10793818" cy="125523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Session 1: Summary (1/2)</a:t>
            </a:r>
            <a:endParaRPr dirty="0"/>
          </a:p>
        </p:txBody>
      </p:sp>
      <p:sp>
        <p:nvSpPr>
          <p:cNvPr id="363" name="Google Shape;363;p36"/>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37" descr="A cartoon of a person and person&#10;&#10;Description automatically generated"/>
          <p:cNvPicPr preferRelativeResize="0"/>
          <p:nvPr/>
        </p:nvPicPr>
        <p:blipFill rotWithShape="1">
          <a:blip r:embed="rId3">
            <a:alphaModFix/>
          </a:blip>
          <a:srcRect/>
          <a:stretch/>
        </p:blipFill>
        <p:spPr>
          <a:xfrm>
            <a:off x="12109450" y="1559853"/>
            <a:ext cx="7391400" cy="7259646"/>
          </a:xfrm>
          <a:prstGeom prst="rect">
            <a:avLst/>
          </a:prstGeom>
          <a:noFill/>
          <a:ln>
            <a:noFill/>
          </a:ln>
        </p:spPr>
      </p:pic>
      <p:sp>
        <p:nvSpPr>
          <p:cNvPr id="369" name="Google Shape;369;p37"/>
          <p:cNvSpPr txBox="1">
            <a:spLocks noGrp="1"/>
          </p:cNvSpPr>
          <p:nvPr>
            <p:ph type="body" idx="1"/>
          </p:nvPr>
        </p:nvSpPr>
        <p:spPr>
          <a:xfrm>
            <a:off x="1012798" y="3662840"/>
            <a:ext cx="11075062" cy="7647145"/>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3800" dirty="0"/>
              <a:t>This is a pedagogical shift: it’s about how you teach RE, not about adding/removing content</a:t>
            </a:r>
            <a:endParaRPr dirty="0"/>
          </a:p>
          <a:p>
            <a:pPr marL="228600" lvl="0" indent="-228600" algn="l" rtl="0">
              <a:lnSpc>
                <a:spcPct val="90000"/>
              </a:lnSpc>
              <a:spcBef>
                <a:spcPts val="2200"/>
              </a:spcBef>
              <a:spcAft>
                <a:spcPts val="0"/>
              </a:spcAft>
              <a:buClr>
                <a:schemeClr val="dk1"/>
              </a:buClr>
              <a:buSzPts val="2800"/>
              <a:buFont typeface="Arial"/>
              <a:buChar char="•"/>
            </a:pPr>
            <a:r>
              <a:rPr lang="en-GB" sz="3800" dirty="0"/>
              <a:t>Different disciplinary lenses can be useful to investigate worldviews</a:t>
            </a:r>
            <a:endParaRPr dirty="0"/>
          </a:p>
          <a:p>
            <a:pPr marL="228600" lvl="0" indent="-228600" algn="l" rtl="0">
              <a:lnSpc>
                <a:spcPct val="90000"/>
              </a:lnSpc>
              <a:spcBef>
                <a:spcPts val="2200"/>
              </a:spcBef>
              <a:spcAft>
                <a:spcPts val="0"/>
              </a:spcAft>
              <a:buClr>
                <a:schemeClr val="dk1"/>
              </a:buClr>
              <a:buSzPts val="2800"/>
              <a:buFont typeface="Arial"/>
              <a:buChar char="•"/>
            </a:pPr>
            <a:r>
              <a:rPr lang="en-GB" sz="3800" dirty="0"/>
              <a:t>It is important to acknowledge the body and the emotions as well as the cognitive</a:t>
            </a:r>
            <a:endParaRPr dirty="0"/>
          </a:p>
          <a:p>
            <a:pPr marL="0" lvl="0" indent="0" algn="l" rtl="0">
              <a:lnSpc>
                <a:spcPct val="100000"/>
              </a:lnSpc>
              <a:spcBef>
                <a:spcPts val="1200"/>
              </a:spcBef>
              <a:spcAft>
                <a:spcPts val="0"/>
              </a:spcAft>
              <a:buSzPts val="1400"/>
              <a:buNone/>
            </a:pPr>
            <a:endParaRPr sz="3800" dirty="0"/>
          </a:p>
        </p:txBody>
      </p:sp>
      <p:sp>
        <p:nvSpPr>
          <p:cNvPr id="370" name="Google Shape;370;p37"/>
          <p:cNvSpPr txBox="1">
            <a:spLocks noGrp="1"/>
          </p:cNvSpPr>
          <p:nvPr>
            <p:ph type="title"/>
          </p:nvPr>
        </p:nvSpPr>
        <p:spPr>
          <a:xfrm>
            <a:off x="1034388" y="824971"/>
            <a:ext cx="145040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Session 1: Summary (2/2)</a:t>
            </a:r>
            <a:endParaRPr dirty="0"/>
          </a:p>
        </p:txBody>
      </p:sp>
      <p:sp>
        <p:nvSpPr>
          <p:cNvPr id="371" name="Google Shape;371;p37"/>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387"/>
        <p:cNvGrpSpPr/>
        <p:nvPr/>
      </p:nvGrpSpPr>
      <p:grpSpPr>
        <a:xfrm>
          <a:off x="0" y="0"/>
          <a:ext cx="0" cy="0"/>
          <a:chOff x="0" y="0"/>
          <a:chExt cx="0" cy="0"/>
        </a:xfrm>
      </p:grpSpPr>
      <p:sp>
        <p:nvSpPr>
          <p:cNvPr id="388" name="Google Shape;388;p39"/>
          <p:cNvSpPr/>
          <p:nvPr/>
        </p:nvSpPr>
        <p:spPr>
          <a:xfrm>
            <a:off x="0" y="1"/>
            <a:ext cx="20104100" cy="11330452"/>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89" name="Google Shape;389;p39"/>
          <p:cNvPicPr preferRelativeResize="0"/>
          <p:nvPr/>
        </p:nvPicPr>
        <p:blipFill rotWithShape="1">
          <a:blip r:embed="rId3">
            <a:alphaModFix/>
          </a:blip>
          <a:srcRect/>
          <a:stretch/>
        </p:blipFill>
        <p:spPr>
          <a:xfrm>
            <a:off x="1047088" y="1045297"/>
            <a:ext cx="4921316" cy="3908596"/>
          </a:xfrm>
          <a:prstGeom prst="rect">
            <a:avLst/>
          </a:prstGeom>
          <a:noFill/>
          <a:ln>
            <a:noFill/>
          </a:ln>
        </p:spPr>
      </p:pic>
      <p:sp>
        <p:nvSpPr>
          <p:cNvPr id="390" name="Google Shape;390;p39"/>
          <p:cNvSpPr txBox="1">
            <a:spLocks noGrp="1"/>
          </p:cNvSpPr>
          <p:nvPr>
            <p:ph type="body" idx="1"/>
          </p:nvPr>
        </p:nvSpPr>
        <p:spPr>
          <a:xfrm>
            <a:off x="1034388" y="7102475"/>
            <a:ext cx="14046862" cy="3276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4400">
                <a:solidFill>
                  <a:schemeClr val="accent1"/>
                </a:solidFill>
              </a:rPr>
              <a:t>End of session 1</a:t>
            </a:r>
            <a:endParaRPr/>
          </a:p>
          <a:p>
            <a:pPr marL="0" lvl="0" indent="0" algn="l" rtl="0">
              <a:lnSpc>
                <a:spcPct val="100000"/>
              </a:lnSpc>
              <a:spcBef>
                <a:spcPts val="0"/>
              </a:spcBef>
              <a:spcAft>
                <a:spcPts val="0"/>
              </a:spcAft>
              <a:buSzPts val="1400"/>
              <a:buNone/>
            </a:pPr>
            <a:endParaRPr sz="4400">
              <a:solidFill>
                <a:schemeClr val="accent1"/>
              </a:solidFill>
            </a:endParaRPr>
          </a:p>
          <a:p>
            <a:pPr marL="0" lvl="0" indent="0" algn="l" rtl="0">
              <a:lnSpc>
                <a:spcPct val="100000"/>
              </a:lnSpc>
              <a:spcBef>
                <a:spcPts val="0"/>
              </a:spcBef>
              <a:spcAft>
                <a:spcPts val="0"/>
              </a:spcAft>
              <a:buSzPts val="1400"/>
              <a:buNone/>
            </a:pPr>
            <a:endParaRPr sz="4400">
              <a:solidFill>
                <a:schemeClr val="accent1"/>
              </a:solidFill>
            </a:endParaRPr>
          </a:p>
        </p:txBody>
      </p:sp>
      <p:sp>
        <p:nvSpPr>
          <p:cNvPr id="391" name="Google Shape;391;p39"/>
          <p:cNvSpPr txBox="1"/>
          <p:nvPr/>
        </p:nvSpPr>
        <p:spPr>
          <a:xfrm>
            <a:off x="5632450" y="10425559"/>
            <a:ext cx="14046862" cy="327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chemeClr val="accent1"/>
                </a:solidFill>
                <a:latin typeface="Arial"/>
                <a:ea typeface="Arial"/>
                <a:cs typeface="Arial"/>
                <a:sym typeface="Arial"/>
              </a:rPr>
              <a:t>© Introducing Religion &amp; Worldviews (2025)</a:t>
            </a:r>
            <a:endParaRPr sz="32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accent1"/>
              </a:solidFill>
              <a:latin typeface="Arial"/>
              <a:ea typeface="Arial"/>
              <a:cs typeface="Arial"/>
              <a:sym typeface="Arial"/>
            </a:endParaRPr>
          </a:p>
        </p:txBody>
      </p:sp>
      <p:pic>
        <p:nvPicPr>
          <p:cNvPr id="3" name="Picture 2" descr="A qr code on a blue background&#10;&#10;Description automatically generated">
            <a:extLst>
              <a:ext uri="{FF2B5EF4-FFF2-40B4-BE49-F238E27FC236}">
                <a16:creationId xmlns:a16="http://schemas.microsoft.com/office/drawing/2014/main" id="{A9D63AA2-8B7F-FA8C-77E6-426058799672}"/>
              </a:ext>
            </a:extLst>
          </p:cNvPr>
          <p:cNvPicPr>
            <a:picLocks noChangeAspect="1"/>
          </p:cNvPicPr>
          <p:nvPr/>
        </p:nvPicPr>
        <p:blipFill>
          <a:blip r:embed="rId4"/>
          <a:stretch>
            <a:fillRect/>
          </a:stretch>
        </p:blipFill>
        <p:spPr>
          <a:xfrm>
            <a:off x="10523999" y="1474839"/>
            <a:ext cx="7806762" cy="78067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3" name="Google Shape;103;p5" descr="A cartoon of a child standing next to a fountain&#10;&#10;Description automatically generated"/>
          <p:cNvPicPr preferRelativeResize="0"/>
          <p:nvPr/>
        </p:nvPicPr>
        <p:blipFill rotWithShape="1">
          <a:blip r:embed="rId3">
            <a:alphaModFix/>
          </a:blip>
          <a:srcRect/>
          <a:stretch/>
        </p:blipFill>
        <p:spPr>
          <a:xfrm>
            <a:off x="11728450" y="2837234"/>
            <a:ext cx="6413500" cy="6121400"/>
          </a:xfrm>
          <a:prstGeom prst="rect">
            <a:avLst/>
          </a:prstGeom>
          <a:noFill/>
          <a:ln>
            <a:noFill/>
          </a:ln>
        </p:spPr>
      </p:pic>
      <p:sp>
        <p:nvSpPr>
          <p:cNvPr id="104" name="Google Shape;104;p5"/>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Activity</a:t>
            </a:r>
            <a:endParaRPr/>
          </a:p>
        </p:txBody>
      </p:sp>
      <p:sp>
        <p:nvSpPr>
          <p:cNvPr id="105" name="Google Shape;105;p5"/>
          <p:cNvSpPr txBox="1">
            <a:spLocks noGrp="1"/>
          </p:cNvSpPr>
          <p:nvPr>
            <p:ph type="body" idx="1"/>
          </p:nvPr>
        </p:nvSpPr>
        <p:spPr>
          <a:xfrm>
            <a:off x="1034388" y="4276144"/>
            <a:ext cx="7341263" cy="495299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4000" dirty="0"/>
              <a:t>What comes to mind when you hear the word “religion”?</a:t>
            </a:r>
            <a:endParaRPr sz="4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What is ‘religion’?</a:t>
            </a:r>
            <a:endParaRPr sz="6600" b="0" i="0" u="none" strike="noStrike" cap="none">
              <a:solidFill>
                <a:srgbClr val="000000"/>
              </a:solidFill>
              <a:latin typeface="Arial"/>
              <a:ea typeface="Arial"/>
              <a:cs typeface="Arial"/>
              <a:sym typeface="Arial"/>
            </a:endParaRPr>
          </a:p>
        </p:txBody>
      </p:sp>
      <p:pic>
        <p:nvPicPr>
          <p:cNvPr id="112" name="Google Shape;112;p6" descr="A person with a bag and text&#10;&#10;Description automatically generated">
            <a:hlinkClick r:id="rId3"/>
          </p:cNvPr>
          <p:cNvPicPr preferRelativeResize="0">
            <a:picLocks noGrp="1"/>
          </p:cNvPicPr>
          <p:nvPr>
            <p:ph type="body" idx="1"/>
          </p:nvPr>
        </p:nvPicPr>
        <p:blipFill rotWithShape="1">
          <a:blip r:embed="rId4">
            <a:alphaModFix/>
          </a:blip>
          <a:srcRect/>
          <a:stretch/>
        </p:blipFill>
        <p:spPr>
          <a:xfrm>
            <a:off x="3489325" y="2530475"/>
            <a:ext cx="13125450" cy="7173912"/>
          </a:xfrm>
          <a:prstGeom prst="rect">
            <a:avLst/>
          </a:prstGeom>
          <a:noFill/>
          <a:ln>
            <a:noFill/>
          </a:ln>
        </p:spPr>
      </p:pic>
      <p:sp>
        <p:nvSpPr>
          <p:cNvPr id="113" name="Google Shape;113;p6"/>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3" name="Picture 2" descr="A couple of children holding books and a globe&#10;&#10;Description automatically generated">
            <a:extLst>
              <a:ext uri="{FF2B5EF4-FFF2-40B4-BE49-F238E27FC236}">
                <a16:creationId xmlns:a16="http://schemas.microsoft.com/office/drawing/2014/main" id="{C898A74B-4D8C-DB61-B32E-DBFFD4553473}"/>
              </a:ext>
            </a:extLst>
          </p:cNvPr>
          <p:cNvPicPr>
            <a:picLocks noChangeAspect="1"/>
          </p:cNvPicPr>
          <p:nvPr/>
        </p:nvPicPr>
        <p:blipFill>
          <a:blip r:embed="rId3"/>
          <a:stretch>
            <a:fillRect/>
          </a:stretch>
        </p:blipFill>
        <p:spPr>
          <a:xfrm>
            <a:off x="11770895" y="2598922"/>
            <a:ext cx="8333205" cy="6616348"/>
          </a:xfrm>
          <a:prstGeom prst="rect">
            <a:avLst/>
          </a:prstGeom>
        </p:spPr>
      </p:pic>
      <p:sp>
        <p:nvSpPr>
          <p:cNvPr id="119" name="Google Shape;119;p7"/>
          <p:cNvSpPr txBox="1">
            <a:spLocks noGrp="1"/>
          </p:cNvSpPr>
          <p:nvPr>
            <p:ph type="title"/>
          </p:nvPr>
        </p:nvSpPr>
        <p:spPr>
          <a:xfrm>
            <a:off x="1034388" y="824971"/>
            <a:ext cx="14799170"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‘religion’? – Key Points (1/3)</a:t>
            </a:r>
            <a:endParaRPr dirty="0"/>
          </a:p>
        </p:txBody>
      </p:sp>
      <p:sp>
        <p:nvSpPr>
          <p:cNvPr id="120" name="Google Shape;120;p7"/>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1" name="Google Shape;121;p7"/>
          <p:cNvSpPr txBox="1">
            <a:spLocks noGrp="1"/>
          </p:cNvSpPr>
          <p:nvPr>
            <p:ph type="body" idx="1"/>
          </p:nvPr>
        </p:nvSpPr>
        <p:spPr>
          <a:xfrm>
            <a:off x="1047088" y="2302509"/>
            <a:ext cx="10575417" cy="8181869"/>
          </a:xfrm>
          <a:prstGeom prst="rect">
            <a:avLst/>
          </a:prstGeom>
          <a:noFill/>
          <a:ln>
            <a:noFill/>
          </a:ln>
        </p:spPr>
        <p:txBody>
          <a:bodyPr spcFirstLastPara="1" wrap="square" lIns="150750" tIns="75350" rIns="150750" bIns="75350" anchor="t" anchorCtr="0">
            <a:noAutofit/>
          </a:bodyPr>
          <a:lstStyle/>
          <a:p>
            <a:pPr marL="0" lvl="0" indent="0" algn="l" rtl="0">
              <a:lnSpc>
                <a:spcPct val="100000"/>
              </a:lnSpc>
              <a:spcBef>
                <a:spcPts val="0"/>
              </a:spcBef>
              <a:spcAft>
                <a:spcPts val="0"/>
              </a:spcAft>
              <a:buClr>
                <a:schemeClr val="dk1"/>
              </a:buClr>
              <a:buSzPts val="3800"/>
              <a:buFont typeface="Arial"/>
              <a:buNone/>
            </a:pPr>
            <a:endParaRPr sz="3800" dirty="0"/>
          </a:p>
          <a:p>
            <a:pPr marL="457200" lvl="0" indent="-342900" algn="l" rtl="0">
              <a:lnSpc>
                <a:spcPct val="90000"/>
              </a:lnSpc>
              <a:spcBef>
                <a:spcPts val="1200"/>
              </a:spcBef>
              <a:spcAft>
                <a:spcPts val="0"/>
              </a:spcAft>
              <a:buClr>
                <a:schemeClr val="dk1"/>
              </a:buClr>
              <a:buSzPts val="1800"/>
              <a:buFont typeface="Arial"/>
              <a:buChar char="•"/>
            </a:pPr>
            <a:r>
              <a:rPr lang="en-GB" sz="3800" dirty="0"/>
              <a:t>It’s hard to define the term ‘religion’. </a:t>
            </a:r>
          </a:p>
          <a:p>
            <a:pPr marL="457200" lvl="0" indent="-342900" algn="l" rtl="0">
              <a:lnSpc>
                <a:spcPct val="90000"/>
              </a:lnSpc>
              <a:spcBef>
                <a:spcPts val="1200"/>
              </a:spcBef>
              <a:spcAft>
                <a:spcPts val="0"/>
              </a:spcAft>
              <a:buClr>
                <a:schemeClr val="dk1"/>
              </a:buClr>
              <a:buSzPts val="1800"/>
              <a:buFont typeface="Arial"/>
              <a:buChar char="•"/>
            </a:pPr>
            <a:endParaRPr dirty="0"/>
          </a:p>
          <a:p>
            <a:pPr marL="457200" lvl="0" indent="-342900" algn="l" rtl="0">
              <a:lnSpc>
                <a:spcPct val="90000"/>
              </a:lnSpc>
              <a:spcBef>
                <a:spcPts val="1200"/>
              </a:spcBef>
              <a:spcAft>
                <a:spcPts val="0"/>
              </a:spcAft>
              <a:buClr>
                <a:schemeClr val="dk1"/>
              </a:buClr>
              <a:buSzPts val="1800"/>
              <a:buFont typeface="Arial"/>
              <a:buChar char="•"/>
            </a:pPr>
            <a:r>
              <a:rPr lang="en-GB" sz="3800" dirty="0"/>
              <a:t>You could say it’s a group of people who have a set of values, a set of beliefs in something like a God, follow a sacred text, have a form of priesthood, have beliefs about life after death. </a:t>
            </a:r>
          </a:p>
          <a:p>
            <a:pPr marL="457200" lvl="0" indent="-342900" algn="l" rtl="0">
              <a:lnSpc>
                <a:spcPct val="90000"/>
              </a:lnSpc>
              <a:spcBef>
                <a:spcPts val="1200"/>
              </a:spcBef>
              <a:spcAft>
                <a:spcPts val="0"/>
              </a:spcAft>
              <a:buClr>
                <a:schemeClr val="dk1"/>
              </a:buClr>
              <a:buSzPts val="1800"/>
              <a:buFont typeface="Arial"/>
              <a:buChar char="•"/>
            </a:pPr>
            <a:endParaRPr dirty="0"/>
          </a:p>
          <a:p>
            <a:pPr marL="457200" lvl="0" indent="-342900" algn="l" rtl="0">
              <a:lnSpc>
                <a:spcPct val="90000"/>
              </a:lnSpc>
              <a:spcBef>
                <a:spcPts val="1200"/>
              </a:spcBef>
              <a:spcAft>
                <a:spcPts val="0"/>
              </a:spcAft>
              <a:buClr>
                <a:schemeClr val="dk1"/>
              </a:buClr>
              <a:buSzPts val="1800"/>
              <a:buFont typeface="Arial"/>
              <a:buChar char="•"/>
            </a:pPr>
            <a:r>
              <a:rPr lang="en-GB" sz="3800" dirty="0"/>
              <a:t>But…. a definition can be a barrier to understanding traditions, cultures, and beliefs outside of the Western Christian context.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2091-FC36-5D02-47A7-B89FEEC31B14}"/>
              </a:ext>
            </a:extLst>
          </p:cNvPr>
          <p:cNvSpPr>
            <a:spLocks noGrp="1"/>
          </p:cNvSpPr>
          <p:nvPr>
            <p:ph type="title"/>
          </p:nvPr>
        </p:nvSpPr>
        <p:spPr>
          <a:xfrm>
            <a:off x="1034388" y="824971"/>
            <a:ext cx="19756180" cy="1030605"/>
          </a:xfrm>
        </p:spPr>
        <p:txBody>
          <a:bodyPr/>
          <a:lstStyle/>
          <a:p>
            <a:r>
              <a:rPr lang="en-GB" dirty="0"/>
              <a:t>What is a ‘religion’? – Key Points (2/3)</a:t>
            </a:r>
          </a:p>
        </p:txBody>
      </p:sp>
      <p:pic>
        <p:nvPicPr>
          <p:cNvPr id="6" name="Picture 5" descr="A cartoon of a person holding books&#10;&#10;Description automatically generated">
            <a:extLst>
              <a:ext uri="{FF2B5EF4-FFF2-40B4-BE49-F238E27FC236}">
                <a16:creationId xmlns:a16="http://schemas.microsoft.com/office/drawing/2014/main" id="{573384E3-74DD-0FA9-F382-A4CF7BB2954A}"/>
              </a:ext>
            </a:extLst>
          </p:cNvPr>
          <p:cNvPicPr>
            <a:picLocks noChangeAspect="1"/>
          </p:cNvPicPr>
          <p:nvPr/>
        </p:nvPicPr>
        <p:blipFill>
          <a:blip r:embed="rId3"/>
          <a:stretch>
            <a:fillRect/>
          </a:stretch>
        </p:blipFill>
        <p:spPr>
          <a:xfrm>
            <a:off x="12496214" y="2837234"/>
            <a:ext cx="6573498" cy="5952205"/>
          </a:xfrm>
          <a:prstGeom prst="rect">
            <a:avLst/>
          </a:prstGeom>
        </p:spPr>
      </p:pic>
      <p:sp>
        <p:nvSpPr>
          <p:cNvPr id="3" name="Text Placeholder 2">
            <a:extLst>
              <a:ext uri="{FF2B5EF4-FFF2-40B4-BE49-F238E27FC236}">
                <a16:creationId xmlns:a16="http://schemas.microsoft.com/office/drawing/2014/main" id="{84E674D9-EA66-B70D-96AD-BAAFC51C1D8D}"/>
              </a:ext>
            </a:extLst>
          </p:cNvPr>
          <p:cNvSpPr>
            <a:spLocks noGrp="1"/>
          </p:cNvSpPr>
          <p:nvPr>
            <p:ph type="body" idx="1"/>
          </p:nvPr>
        </p:nvSpPr>
        <p:spPr>
          <a:xfrm>
            <a:off x="601251" y="2931268"/>
            <a:ext cx="10828750" cy="6391909"/>
          </a:xfrm>
        </p:spPr>
        <p:txBody>
          <a:bodyPr/>
          <a:lstStyle/>
          <a:p>
            <a:pPr lvl="0" indent="-342900">
              <a:lnSpc>
                <a:spcPct val="90000"/>
              </a:lnSpc>
              <a:spcBef>
                <a:spcPts val="1200"/>
              </a:spcBef>
              <a:buClr>
                <a:schemeClr val="dk1"/>
              </a:buClr>
              <a:buSzPts val="1800"/>
              <a:buFont typeface="Arial"/>
              <a:buChar char="•"/>
            </a:pPr>
            <a:r>
              <a:rPr lang="en-GB" sz="3600" dirty="0"/>
              <a:t>Remember the concept of religion derives from Western countries, and was then applied to traditions and beliefs outside that area… but the framework used did not always apply neatly!</a:t>
            </a:r>
          </a:p>
          <a:p>
            <a:pPr lvl="0" indent="-342900">
              <a:lnSpc>
                <a:spcPct val="90000"/>
              </a:lnSpc>
              <a:spcBef>
                <a:spcPts val="1200"/>
              </a:spcBef>
              <a:buClr>
                <a:schemeClr val="dk1"/>
              </a:buClr>
              <a:buSzPts val="1800"/>
              <a:buFont typeface="Arial"/>
              <a:buChar char="•"/>
            </a:pPr>
            <a:endParaRPr lang="en-GB" sz="3600" dirty="0"/>
          </a:p>
          <a:p>
            <a:pPr marL="457200" lvl="0" indent="-342900" algn="l" rtl="0">
              <a:lnSpc>
                <a:spcPct val="100000"/>
              </a:lnSpc>
              <a:spcBef>
                <a:spcPts val="1200"/>
              </a:spcBef>
              <a:spcAft>
                <a:spcPts val="1200"/>
              </a:spcAft>
              <a:buClr>
                <a:schemeClr val="dk1"/>
              </a:buClr>
              <a:buSzPts val="1800"/>
              <a:buFont typeface="Arial"/>
              <a:buChar char="•"/>
            </a:pPr>
            <a:r>
              <a:rPr lang="en-GB" sz="3600" dirty="0"/>
              <a:t>The way we use the term ‘religion’ does not always fully embrace the lived experiences of religion (i.e. people’s lived realities of what it means to be religious or nonreligious)</a:t>
            </a:r>
          </a:p>
        </p:txBody>
      </p:sp>
    </p:spTree>
    <p:extLst>
      <p:ext uri="{BB962C8B-B14F-4D97-AF65-F5344CB8AC3E}">
        <p14:creationId xmlns:p14="http://schemas.microsoft.com/office/powerpoint/2010/main" val="85358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8"/>
          <p:cNvSpPr txBox="1">
            <a:spLocks noGrp="1"/>
          </p:cNvSpPr>
          <p:nvPr>
            <p:ph type="body" idx="1"/>
          </p:nvPr>
        </p:nvSpPr>
        <p:spPr>
          <a:xfrm>
            <a:off x="1034388" y="3247338"/>
            <a:ext cx="17602200" cy="723704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800"/>
              <a:buFont typeface="Arial"/>
              <a:buNone/>
            </a:pPr>
            <a:r>
              <a:rPr lang="en-GB" sz="3800" dirty="0"/>
              <a:t>There are lots of groups in Britain who are perhaps on the edge of religion or nonreligion:</a:t>
            </a:r>
            <a:endParaRPr dirty="0"/>
          </a:p>
          <a:p>
            <a:pPr marL="571500" lvl="0" indent="-571500" algn="l" rtl="0">
              <a:lnSpc>
                <a:spcPct val="100000"/>
              </a:lnSpc>
              <a:spcBef>
                <a:spcPts val="2200"/>
              </a:spcBef>
              <a:spcAft>
                <a:spcPts val="0"/>
              </a:spcAft>
              <a:buClr>
                <a:schemeClr val="dk1"/>
              </a:buClr>
              <a:buSzPts val="3800"/>
              <a:buFont typeface="Arial"/>
              <a:buChar char="•"/>
            </a:pPr>
            <a:r>
              <a:rPr lang="en-GB" sz="3800" dirty="0"/>
              <a:t>E.g. Judaism - some see themselves as Jewish in terms of identity and community but it’s not their religion. </a:t>
            </a:r>
            <a:endParaRPr sz="3800" dirty="0"/>
          </a:p>
          <a:p>
            <a:pPr marL="571500" lvl="0" indent="-571500" algn="l" rtl="0">
              <a:lnSpc>
                <a:spcPct val="100000"/>
              </a:lnSpc>
              <a:spcBef>
                <a:spcPts val="2200"/>
              </a:spcBef>
              <a:spcAft>
                <a:spcPts val="0"/>
              </a:spcAft>
              <a:buClr>
                <a:schemeClr val="dk1"/>
              </a:buClr>
              <a:buSzPts val="3800"/>
              <a:buFont typeface="Arial"/>
              <a:buChar char="•"/>
            </a:pPr>
            <a:r>
              <a:rPr lang="en-GB" sz="3800" dirty="0"/>
              <a:t>E.g. Paganism - some Pagan groups see themselves as religious and some Pagan groups see themselves as nonreligious.  </a:t>
            </a:r>
            <a:endParaRPr sz="3800" dirty="0"/>
          </a:p>
          <a:p>
            <a:pPr marL="571500" lvl="0" indent="-571500" algn="l" rtl="0">
              <a:lnSpc>
                <a:spcPct val="100000"/>
              </a:lnSpc>
              <a:spcBef>
                <a:spcPts val="2200"/>
              </a:spcBef>
              <a:spcAft>
                <a:spcPts val="0"/>
              </a:spcAft>
              <a:buClr>
                <a:schemeClr val="dk1"/>
              </a:buClr>
              <a:buSzPts val="3800"/>
              <a:buFont typeface="Arial"/>
              <a:buChar char="•"/>
            </a:pPr>
            <a:r>
              <a:rPr lang="en-GB" sz="3800" dirty="0"/>
              <a:t>E.g. A belief in ghosts. The category of religion as previously understood doesn’t fit with this - with ghosts there is not a sacred text or a priesthood. </a:t>
            </a:r>
            <a:endParaRPr sz="3800" dirty="0"/>
          </a:p>
          <a:p>
            <a:pPr marL="0" lvl="0" indent="0" algn="l" rtl="0">
              <a:lnSpc>
                <a:spcPct val="100000"/>
              </a:lnSpc>
              <a:spcBef>
                <a:spcPts val="1200"/>
              </a:spcBef>
              <a:spcAft>
                <a:spcPts val="0"/>
              </a:spcAft>
              <a:buSzPts val="1400"/>
              <a:buNone/>
            </a:pPr>
            <a:endParaRPr sz="3800" dirty="0"/>
          </a:p>
        </p:txBody>
      </p:sp>
      <p:sp>
        <p:nvSpPr>
          <p:cNvPr id="128" name="Google Shape;128;p8"/>
          <p:cNvSpPr txBox="1">
            <a:spLocks noGrp="1"/>
          </p:cNvSpPr>
          <p:nvPr>
            <p:ph type="title"/>
          </p:nvPr>
        </p:nvSpPr>
        <p:spPr>
          <a:xfrm>
            <a:off x="1034388" y="824971"/>
            <a:ext cx="16942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a ‘religion’? – Key Points (3/3)</a:t>
            </a:r>
            <a:endParaRPr dirty="0"/>
          </a:p>
        </p:txBody>
      </p:sp>
      <p:sp>
        <p:nvSpPr>
          <p:cNvPr id="129" name="Google Shape;129;p8"/>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697</TotalTime>
  <Words>4333</Words>
  <Application>Microsoft Office PowerPoint</Application>
  <PresentationFormat>Custom</PresentationFormat>
  <Paragraphs>320</Paragraphs>
  <Slides>46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Google Sans</vt:lpstr>
      <vt:lpstr>Architects Daughter</vt:lpstr>
      <vt:lpstr>Arial</vt:lpstr>
      <vt:lpstr>Calibri</vt:lpstr>
      <vt:lpstr>Cover 1</vt:lpstr>
      <vt:lpstr>Religion &amp; Worldviews in Religious Education</vt:lpstr>
      <vt:lpstr>Introducing Religion &amp; Worldviews</vt:lpstr>
      <vt:lpstr>Learning Objectives</vt:lpstr>
      <vt:lpstr>R&amp;W: Context</vt:lpstr>
      <vt:lpstr>Activity</vt:lpstr>
      <vt:lpstr>What is ‘religion’?</vt:lpstr>
      <vt:lpstr>What is ‘religion’? – Key Points (1/3)</vt:lpstr>
      <vt:lpstr>What is a ‘religion’? – Key Points (2/3)</vt:lpstr>
      <vt:lpstr>What is a ‘religion’? – Key Points (3/3)</vt:lpstr>
      <vt:lpstr>Why does this matter for RE? (1/4)</vt:lpstr>
      <vt:lpstr>Why does this matter for RE? (2/4)</vt:lpstr>
      <vt:lpstr>Why does this matter for RE? (3/4)</vt:lpstr>
      <vt:lpstr>Why does this matter for RE? (4/4)</vt:lpstr>
      <vt:lpstr>Moving away from the ‘World Religions Paradigm’ (WRP)</vt:lpstr>
      <vt:lpstr>Reflect</vt:lpstr>
      <vt:lpstr>What is a worldview? (1/6)</vt:lpstr>
      <vt:lpstr>What is a worldview? (2/6)</vt:lpstr>
      <vt:lpstr>What is a worldview? (3/6)</vt:lpstr>
      <vt:lpstr>What is a worldview? (4/6)</vt:lpstr>
      <vt:lpstr>What is a worldview? (5/6)</vt:lpstr>
      <vt:lpstr>What is a worldview? (6/6)</vt:lpstr>
      <vt:lpstr>Why does this matter for RE?</vt:lpstr>
      <vt:lpstr>Discussion</vt:lpstr>
      <vt:lpstr>What is the R&amp;W approach?</vt:lpstr>
      <vt:lpstr>From WRP to R&amp;W (1/4)</vt:lpstr>
      <vt:lpstr>From WRP to R&amp;W (2/4)</vt:lpstr>
      <vt:lpstr>From WRP to R&amp;W (3/4)</vt:lpstr>
      <vt:lpstr>From WRP to R&amp;W (4/4)</vt:lpstr>
      <vt:lpstr>A pedagogical shift - Example</vt:lpstr>
      <vt:lpstr>R&amp;W and disciplinary lenses (1/2)</vt:lpstr>
      <vt:lpstr>R&amp;W and disciplinary lenses (2/2)</vt:lpstr>
      <vt:lpstr>We are Theologians - EYFS</vt:lpstr>
      <vt:lpstr>We are Philosophers - EYFS</vt:lpstr>
      <vt:lpstr>We are Human and Social Scientists - EYFS</vt:lpstr>
      <vt:lpstr>PowerPoint Presentation</vt:lpstr>
      <vt:lpstr>We are Theologians - KS1</vt:lpstr>
      <vt:lpstr>We are Philosophers - KS1 </vt:lpstr>
      <vt:lpstr>We are Human and Social Scientists - KS1</vt:lpstr>
      <vt:lpstr>PowerPoint Presentation</vt:lpstr>
      <vt:lpstr>We are Theologians - KS2 </vt:lpstr>
      <vt:lpstr>We are Philosophers - KS2  </vt:lpstr>
      <vt:lpstr>We are Human and Social Scientists - KS2</vt:lpstr>
      <vt:lpstr>PowerPoint Presentation</vt:lpstr>
      <vt:lpstr>Session 1: Summary (1/2)</vt:lpstr>
      <vt:lpstr>Session 1: Summary (2/2)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Celine Benoit</dc:creator>
  <cp:lastModifiedBy>Celine Benoit (staff)</cp:lastModifiedBy>
  <cp:revision>2</cp:revision>
  <dcterms:created xsi:type="dcterms:W3CDTF">2024-10-23T15:17:40Z</dcterms:created>
  <dcterms:modified xsi:type="dcterms:W3CDTF">2025-01-16T14:33:55Z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2024-10-22T00:00:00Z</vt:filetime>
  </property>
  <property fmtid="{D5CDD505-2E9C-101B-9397-08002B2CF9AE}" pid="3" name="Creator">
    <vt:lpwstr>Adobe InDesign 20.0 (Macintosh)</vt:lpwstr>
  </property>
  <property fmtid="{D5CDD505-2E9C-101B-9397-08002B2CF9AE}" pid="4" name="LastSaved">
    <vt:filetime>2024-10-23T00:00:00Z</vt:filetime>
  </property>
  <property fmtid="{D5CDD505-2E9C-101B-9397-08002B2CF9AE}" pid="5" name="Producer">
    <vt:lpwstr>Adobe PDF Library 17.0</vt:lpwstr>
  </property>
</Properties>
</file>